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1"/>
  </p:sldMasterIdLst>
  <p:notesMasterIdLst>
    <p:notesMasterId r:id="rId23"/>
  </p:notesMasterIdLst>
  <p:sldIdLst>
    <p:sldId id="277" r:id="rId2"/>
    <p:sldId id="274" r:id="rId3"/>
    <p:sldId id="257" r:id="rId4"/>
    <p:sldId id="269" r:id="rId5"/>
    <p:sldId id="275" r:id="rId6"/>
    <p:sldId id="259" r:id="rId7"/>
    <p:sldId id="258" r:id="rId8"/>
    <p:sldId id="260" r:id="rId9"/>
    <p:sldId id="261" r:id="rId10"/>
    <p:sldId id="262" r:id="rId11"/>
    <p:sldId id="263" r:id="rId12"/>
    <p:sldId id="264" r:id="rId13"/>
    <p:sldId id="265" r:id="rId14"/>
    <p:sldId id="266" r:id="rId15"/>
    <p:sldId id="267" r:id="rId16"/>
    <p:sldId id="268" r:id="rId17"/>
    <p:sldId id="276" r:id="rId18"/>
    <p:sldId id="270" r:id="rId19"/>
    <p:sldId id="271" r:id="rId20"/>
    <p:sldId id="272" r:id="rId21"/>
    <p:sldId id="273" r:id="rId22"/>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FFA"/>
    <a:srgbClr val="4C1200"/>
    <a:srgbClr val="6C1A00"/>
    <a:srgbClr val="E6AA00"/>
    <a:srgbClr val="C79E37"/>
    <a:srgbClr val="202E54"/>
    <a:srgbClr val="FF2549"/>
    <a:srgbClr val="1D3A00"/>
    <a:srgbClr val="007033"/>
    <a:srgbClr val="5EEC3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874" y="58"/>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image" Target="../media/image7.png"/></Relationships>
</file>

<file path=ppt/diagrams/_rels/drawing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image" Target="../media/image7.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318194-203E-45DC-B23D-8EDD90E49CBC}"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IN"/>
        </a:p>
      </dgm:t>
    </dgm:pt>
    <dgm:pt modelId="{9FB631FC-D683-420F-B192-09684DD3B3AC}">
      <dgm:prSet custT="1"/>
      <dgm:spPr/>
      <dgm:t>
        <a:bodyPr/>
        <a:lstStyle/>
        <a:p>
          <a:pPr algn="just">
            <a:lnSpc>
              <a:spcPct val="100000"/>
            </a:lnSpc>
          </a:pPr>
          <a:r>
            <a:rPr lang="en-US" sz="1400" dirty="0">
              <a:latin typeface="Times New Roman" panose="02020603050405020304" pitchFamily="18" charset="0"/>
              <a:ea typeface="Tahoma" panose="020B0604030504040204" pitchFamily="34" charset="0"/>
              <a:cs typeface="Times New Roman" panose="02020603050405020304" pitchFamily="18" charset="0"/>
            </a:rPr>
            <a:t>The importance of physical exercise to students' health and well-being cannot be overstated. Numerous advantages have been linked to it, such as better academic achievement, lower stress, and excellent fitness (</a:t>
          </a:r>
          <a:r>
            <a:rPr lang="en-US" sz="1400" dirty="0" err="1">
              <a:latin typeface="Times New Roman" panose="02020603050405020304" pitchFamily="18" charset="0"/>
              <a:ea typeface="Tahoma" panose="020B0604030504040204" pitchFamily="34" charset="0"/>
              <a:cs typeface="Times New Roman" panose="02020603050405020304" pitchFamily="18" charset="0"/>
            </a:rPr>
            <a:t>Chaput</a:t>
          </a:r>
          <a:r>
            <a:rPr lang="en-US" sz="1400" dirty="0">
              <a:latin typeface="Times New Roman" panose="02020603050405020304" pitchFamily="18" charset="0"/>
              <a:ea typeface="Tahoma" panose="020B0604030504040204" pitchFamily="34" charset="0"/>
              <a:cs typeface="Times New Roman" panose="02020603050405020304" pitchFamily="18" charset="0"/>
            </a:rPr>
            <a:t> et al., 2020). Students at a public institution should be surveyed to determine how much they participate in physical exercise so that areas for intervention and promotion may be pinpointed.</a:t>
          </a:r>
          <a:endParaRPr lang="en-IN" sz="1400" dirty="0">
            <a:latin typeface="Times New Roman" panose="02020603050405020304" pitchFamily="18" charset="0"/>
            <a:ea typeface="Tahoma" panose="020B0604030504040204" pitchFamily="34" charset="0"/>
            <a:cs typeface="Times New Roman" panose="02020603050405020304" pitchFamily="18" charset="0"/>
          </a:endParaRPr>
        </a:p>
      </dgm:t>
    </dgm:pt>
    <dgm:pt modelId="{6681058F-BAED-4B02-AC6F-475FEEF8E972}" type="parTrans" cxnId="{929CF60C-0EE3-4A16-9DAA-FB42F1C9B6FE}">
      <dgm:prSet/>
      <dgm:spPr/>
      <dgm:t>
        <a:bodyPr/>
        <a:lstStyle/>
        <a:p>
          <a:endParaRPr lang="en-IN"/>
        </a:p>
      </dgm:t>
    </dgm:pt>
    <dgm:pt modelId="{7E5B1EC7-52FE-430B-9F4A-472149683A9F}" type="sibTrans" cxnId="{929CF60C-0EE3-4A16-9DAA-FB42F1C9B6FE}">
      <dgm:prSet/>
      <dgm:spPr/>
      <dgm:t>
        <a:bodyPr/>
        <a:lstStyle/>
        <a:p>
          <a:endParaRPr lang="en-IN"/>
        </a:p>
      </dgm:t>
    </dgm:pt>
    <dgm:pt modelId="{844C5857-0380-4073-9A63-1CCC6EA7E4F2}" type="pres">
      <dgm:prSet presAssocID="{00318194-203E-45DC-B23D-8EDD90E49CBC}" presName="diagram" presStyleCnt="0">
        <dgm:presLayoutVars>
          <dgm:dir/>
          <dgm:resizeHandles val="exact"/>
        </dgm:presLayoutVars>
      </dgm:prSet>
      <dgm:spPr/>
    </dgm:pt>
    <dgm:pt modelId="{5F4DC793-7C00-4028-A07E-B7BDE4A7433D}" type="pres">
      <dgm:prSet presAssocID="{9FB631FC-D683-420F-B192-09684DD3B3AC}" presName="node" presStyleLbl="node1" presStyleIdx="0" presStyleCnt="1" custLinFactNeighborX="-70618" custLinFactNeighborY="19972">
        <dgm:presLayoutVars>
          <dgm:bulletEnabled val="1"/>
        </dgm:presLayoutVars>
      </dgm:prSet>
      <dgm:spPr/>
    </dgm:pt>
  </dgm:ptLst>
  <dgm:cxnLst>
    <dgm:cxn modelId="{929CF60C-0EE3-4A16-9DAA-FB42F1C9B6FE}" srcId="{00318194-203E-45DC-B23D-8EDD90E49CBC}" destId="{9FB631FC-D683-420F-B192-09684DD3B3AC}" srcOrd="0" destOrd="0" parTransId="{6681058F-BAED-4B02-AC6F-475FEEF8E972}" sibTransId="{7E5B1EC7-52FE-430B-9F4A-472149683A9F}"/>
    <dgm:cxn modelId="{93218E41-7FAE-4F32-9BB7-408BAF3C5E90}" type="presOf" srcId="{9FB631FC-D683-420F-B192-09684DD3B3AC}" destId="{5F4DC793-7C00-4028-A07E-B7BDE4A7433D}" srcOrd="0" destOrd="0" presId="urn:microsoft.com/office/officeart/2005/8/layout/default"/>
    <dgm:cxn modelId="{9171AF9B-996C-442F-A79C-6A7E25819FB9}" type="presOf" srcId="{00318194-203E-45DC-B23D-8EDD90E49CBC}" destId="{844C5857-0380-4073-9A63-1CCC6EA7E4F2}" srcOrd="0" destOrd="0" presId="urn:microsoft.com/office/officeart/2005/8/layout/default"/>
    <dgm:cxn modelId="{73F50D87-6A15-40F0-8436-A911A88DF819}" type="presParOf" srcId="{844C5857-0380-4073-9A63-1CCC6EA7E4F2}" destId="{5F4DC793-7C00-4028-A07E-B7BDE4A7433D}" srcOrd="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2EEC619-05D5-40FC-90E0-C0CC82CD09BA}"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IN"/>
        </a:p>
      </dgm:t>
    </dgm:pt>
    <dgm:pt modelId="{998E2378-ADA8-4710-9877-6D92ADE62DA0}">
      <dgm:prSet custT="1"/>
      <dgm:spPr/>
      <dgm:t>
        <a:bodyPr/>
        <a:lstStyle/>
        <a:p>
          <a:pPr algn="just">
            <a:lnSpc>
              <a:spcPct val="100000"/>
            </a:lnSpc>
          </a:pPr>
          <a:r>
            <a:rPr lang="en-US" sz="900" dirty="0">
              <a:latin typeface="Times New Roman" panose="02020603050405020304" pitchFamily="18" charset="0"/>
              <a:cs typeface="Times New Roman" panose="02020603050405020304" pitchFamily="18" charset="0"/>
            </a:rPr>
            <a:t>Concern over the health dangers linked with inactivity has shifted the focus in recent years to the extent to which students at public institutions engage in regular physical exercise. Regular exercise is essential for warding off illness and improving your quality of life in general. The importance of the transition from youth to maturity has led to a plethora of research on the level of physical exercise among college students. Academic stress, increased sedentary </a:t>
          </a:r>
          <a:r>
            <a:rPr lang="en-US" sz="900" dirty="0" err="1">
              <a:latin typeface="Times New Roman" panose="02020603050405020304" pitchFamily="18" charset="0"/>
              <a:cs typeface="Times New Roman" panose="02020603050405020304" pitchFamily="18" charset="0"/>
            </a:rPr>
            <a:t>behaviour</a:t>
          </a:r>
          <a:r>
            <a:rPr lang="en-US" sz="900" dirty="0">
              <a:latin typeface="Times New Roman" panose="02020603050405020304" pitchFamily="18" charset="0"/>
              <a:cs typeface="Times New Roman" panose="02020603050405020304" pitchFamily="18" charset="0"/>
            </a:rPr>
            <a:t>, and changes in living habits are all factors that might affect a student's level of physical activity at this </a:t>
          </a:r>
          <a:r>
            <a:rPr lang="en-US" sz="900" dirty="0" err="1">
              <a:latin typeface="Times New Roman" panose="02020603050405020304" pitchFamily="18" charset="0"/>
              <a:cs typeface="Times New Roman" panose="02020603050405020304" pitchFamily="18" charset="0"/>
            </a:rPr>
            <a:t>time.Studies</a:t>
          </a:r>
          <a:r>
            <a:rPr lang="en-US" sz="900" dirty="0">
              <a:latin typeface="Times New Roman" panose="02020603050405020304" pitchFamily="18" charset="0"/>
              <a:cs typeface="Times New Roman" panose="02020603050405020304" pitchFamily="18" charset="0"/>
            </a:rPr>
            <a:t> demonstrate that many college students do not get the minimum amount of exercise each week suggested by groups like the World Health Organization (WHO). </a:t>
          </a:r>
          <a:endParaRPr lang="en-IN" sz="900" dirty="0">
            <a:latin typeface="Times New Roman" panose="02020603050405020304" pitchFamily="18" charset="0"/>
            <a:cs typeface="Times New Roman" panose="02020603050405020304" pitchFamily="18" charset="0"/>
          </a:endParaRPr>
        </a:p>
      </dgm:t>
    </dgm:pt>
    <dgm:pt modelId="{46AC2A3D-0844-41C9-8903-1CEBE8A35EF1}" type="parTrans" cxnId="{B8DEC1D9-D79A-42AD-B9E7-BF9600151B36}">
      <dgm:prSet/>
      <dgm:spPr/>
      <dgm:t>
        <a:bodyPr/>
        <a:lstStyle/>
        <a:p>
          <a:endParaRPr lang="en-IN"/>
        </a:p>
      </dgm:t>
    </dgm:pt>
    <dgm:pt modelId="{BDDFEA3B-7EB5-464D-B5D2-0DE915C8C019}" type="sibTrans" cxnId="{B8DEC1D9-D79A-42AD-B9E7-BF9600151B36}">
      <dgm:prSet/>
      <dgm:spPr/>
      <dgm:t>
        <a:bodyPr/>
        <a:lstStyle/>
        <a:p>
          <a:endParaRPr lang="en-IN"/>
        </a:p>
      </dgm:t>
    </dgm:pt>
    <dgm:pt modelId="{D99FD36F-40DC-45D0-B526-B8E1D6AF0188}">
      <dgm:prSet custT="1"/>
      <dgm:spPr/>
      <dgm:t>
        <a:bodyPr/>
        <a:lstStyle/>
        <a:p>
          <a:pPr algn="just">
            <a:lnSpc>
              <a:spcPct val="100000"/>
            </a:lnSpc>
          </a:pPr>
          <a:r>
            <a:rPr lang="en-US" sz="900" dirty="0">
              <a:latin typeface="Times New Roman" panose="02020603050405020304" pitchFamily="18" charset="0"/>
              <a:cs typeface="Times New Roman" panose="02020603050405020304" pitchFamily="18" charset="0"/>
            </a:rPr>
            <a:t>These recommendations generally call for at least 150 minutes of weekly aerobic exercise (at a moderate level) or 75 minutes of weekly aerobic activity (at a vigorous intensity) in addition to muscle-strengthening activities. In other research and demographics, the proportion of college students who regularly exercise varies widely. However, research shows that students become less active as they advance their academic careers. This drop is partly due to students' busy schedules, low motivation, a lack of sports facilities, and other factors (BARKLEY et al., 2020).In addition, there are apparent gender differences in the levels of physical activity among college students.</a:t>
          </a:r>
          <a:endParaRPr lang="en-IN" sz="900" dirty="0">
            <a:latin typeface="Times New Roman" panose="02020603050405020304" pitchFamily="18" charset="0"/>
            <a:cs typeface="Times New Roman" panose="02020603050405020304" pitchFamily="18" charset="0"/>
          </a:endParaRPr>
        </a:p>
      </dgm:t>
    </dgm:pt>
    <dgm:pt modelId="{AA46F7E7-66E2-4A18-B80B-AA0AD4E14CD7}" type="parTrans" cxnId="{36E273CB-8412-4554-83DC-AA04C4567E04}">
      <dgm:prSet/>
      <dgm:spPr/>
      <dgm:t>
        <a:bodyPr/>
        <a:lstStyle/>
        <a:p>
          <a:endParaRPr lang="en-IN"/>
        </a:p>
      </dgm:t>
    </dgm:pt>
    <dgm:pt modelId="{7E56A8BC-6FC6-45CF-8C70-EE456AEA386B}" type="sibTrans" cxnId="{36E273CB-8412-4554-83DC-AA04C4567E04}">
      <dgm:prSet/>
      <dgm:spPr/>
      <dgm:t>
        <a:bodyPr/>
        <a:lstStyle/>
        <a:p>
          <a:endParaRPr lang="en-IN"/>
        </a:p>
      </dgm:t>
    </dgm:pt>
    <dgm:pt modelId="{CDD360CA-F763-4809-BACB-7A7F74C7C93E}" type="pres">
      <dgm:prSet presAssocID="{02EEC619-05D5-40FC-90E0-C0CC82CD09BA}" presName="Name0" presStyleCnt="0">
        <dgm:presLayoutVars>
          <dgm:dir/>
          <dgm:animLvl val="lvl"/>
          <dgm:resizeHandles val="exact"/>
        </dgm:presLayoutVars>
      </dgm:prSet>
      <dgm:spPr/>
    </dgm:pt>
    <dgm:pt modelId="{575CC315-7740-4BA7-B089-49D808BAF209}" type="pres">
      <dgm:prSet presAssocID="{998E2378-ADA8-4710-9877-6D92ADE62DA0}" presName="linNode" presStyleCnt="0"/>
      <dgm:spPr/>
    </dgm:pt>
    <dgm:pt modelId="{AC114103-0DE4-46E4-AA7F-31EFE81903D6}" type="pres">
      <dgm:prSet presAssocID="{998E2378-ADA8-4710-9877-6D92ADE62DA0}" presName="parentText" presStyleLbl="node1" presStyleIdx="0" presStyleCnt="2" custScaleX="98414" custScaleY="88474" custLinFactNeighborX="-83929" custLinFactNeighborY="2755">
        <dgm:presLayoutVars>
          <dgm:chMax val="1"/>
          <dgm:bulletEnabled val="1"/>
        </dgm:presLayoutVars>
      </dgm:prSet>
      <dgm:spPr/>
    </dgm:pt>
    <dgm:pt modelId="{E79FF1FA-E97D-44AA-BDF8-2AF599895DFB}" type="pres">
      <dgm:prSet presAssocID="{BDDFEA3B-7EB5-464D-B5D2-0DE915C8C019}" presName="sp" presStyleCnt="0"/>
      <dgm:spPr/>
    </dgm:pt>
    <dgm:pt modelId="{ED7B36FC-6DCD-42BC-8140-2C9A81151407}" type="pres">
      <dgm:prSet presAssocID="{D99FD36F-40DC-45D0-B526-B8E1D6AF0188}" presName="linNode" presStyleCnt="0"/>
      <dgm:spPr/>
    </dgm:pt>
    <dgm:pt modelId="{D59F7366-8DB7-4AFB-9CA0-C76460592980}" type="pres">
      <dgm:prSet presAssocID="{D99FD36F-40DC-45D0-B526-B8E1D6AF0188}" presName="parentText" presStyleLbl="node1" presStyleIdx="1" presStyleCnt="2" custScaleX="98414" custScaleY="78792" custLinFactNeighborX="-83929" custLinFactNeighborY="-2500">
        <dgm:presLayoutVars>
          <dgm:chMax val="1"/>
          <dgm:bulletEnabled val="1"/>
        </dgm:presLayoutVars>
      </dgm:prSet>
      <dgm:spPr/>
    </dgm:pt>
  </dgm:ptLst>
  <dgm:cxnLst>
    <dgm:cxn modelId="{25D3F023-35D8-45D2-A4A5-EF7E4D75B8D0}" type="presOf" srcId="{998E2378-ADA8-4710-9877-6D92ADE62DA0}" destId="{AC114103-0DE4-46E4-AA7F-31EFE81903D6}" srcOrd="0" destOrd="0" presId="urn:microsoft.com/office/officeart/2005/8/layout/vList5"/>
    <dgm:cxn modelId="{36E273CB-8412-4554-83DC-AA04C4567E04}" srcId="{02EEC619-05D5-40FC-90E0-C0CC82CD09BA}" destId="{D99FD36F-40DC-45D0-B526-B8E1D6AF0188}" srcOrd="1" destOrd="0" parTransId="{AA46F7E7-66E2-4A18-B80B-AA0AD4E14CD7}" sibTransId="{7E56A8BC-6FC6-45CF-8C70-EE456AEA386B}"/>
    <dgm:cxn modelId="{B8DEC1D9-D79A-42AD-B9E7-BF9600151B36}" srcId="{02EEC619-05D5-40FC-90E0-C0CC82CD09BA}" destId="{998E2378-ADA8-4710-9877-6D92ADE62DA0}" srcOrd="0" destOrd="0" parTransId="{46AC2A3D-0844-41C9-8903-1CEBE8A35EF1}" sibTransId="{BDDFEA3B-7EB5-464D-B5D2-0DE915C8C019}"/>
    <dgm:cxn modelId="{ED789BE0-2D37-4039-BEEA-BA6108AACBB9}" type="presOf" srcId="{D99FD36F-40DC-45D0-B526-B8E1D6AF0188}" destId="{D59F7366-8DB7-4AFB-9CA0-C76460592980}" srcOrd="0" destOrd="0" presId="urn:microsoft.com/office/officeart/2005/8/layout/vList5"/>
    <dgm:cxn modelId="{52F7B6F2-3D31-4EB3-94E3-BEA9B20729F1}" type="presOf" srcId="{02EEC619-05D5-40FC-90E0-C0CC82CD09BA}" destId="{CDD360CA-F763-4809-BACB-7A7F74C7C93E}" srcOrd="0" destOrd="0" presId="urn:microsoft.com/office/officeart/2005/8/layout/vList5"/>
    <dgm:cxn modelId="{E3C77B43-D00A-4ACE-A1D0-FA7A24A024CD}" type="presParOf" srcId="{CDD360CA-F763-4809-BACB-7A7F74C7C93E}" destId="{575CC315-7740-4BA7-B089-49D808BAF209}" srcOrd="0" destOrd="0" presId="urn:microsoft.com/office/officeart/2005/8/layout/vList5"/>
    <dgm:cxn modelId="{9474E4CC-5E24-4DF9-9C97-6D9ACF1C1F59}" type="presParOf" srcId="{575CC315-7740-4BA7-B089-49D808BAF209}" destId="{AC114103-0DE4-46E4-AA7F-31EFE81903D6}" srcOrd="0" destOrd="0" presId="urn:microsoft.com/office/officeart/2005/8/layout/vList5"/>
    <dgm:cxn modelId="{E65AECF1-177B-45CD-AC1D-7DFC19A0216C}" type="presParOf" srcId="{CDD360CA-F763-4809-BACB-7A7F74C7C93E}" destId="{E79FF1FA-E97D-44AA-BDF8-2AF599895DFB}" srcOrd="1" destOrd="0" presId="urn:microsoft.com/office/officeart/2005/8/layout/vList5"/>
    <dgm:cxn modelId="{867688DB-309C-4267-9840-67902972CDEB}" type="presParOf" srcId="{CDD360CA-F763-4809-BACB-7A7F74C7C93E}" destId="{ED7B36FC-6DCD-42BC-8140-2C9A81151407}" srcOrd="2" destOrd="0" presId="urn:microsoft.com/office/officeart/2005/8/layout/vList5"/>
    <dgm:cxn modelId="{F3D12120-60A2-4FAA-9F78-B62EE40AA570}" type="presParOf" srcId="{ED7B36FC-6DCD-42BC-8140-2C9A81151407}" destId="{D59F7366-8DB7-4AFB-9CA0-C76460592980}"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DA6EC59-5607-472C-8E6F-E5BF2E84F9F1}" type="doc">
      <dgm:prSet loTypeId="urn:microsoft.com/office/officeart/2008/layout/VerticalCurvedList" loCatId="list" qsTypeId="urn:microsoft.com/office/officeart/2005/8/quickstyle/simple1" qsCatId="simple" csTypeId="urn:microsoft.com/office/officeart/2005/8/colors/colorful2" csCatId="colorful" phldr="1"/>
      <dgm:spPr/>
      <dgm:t>
        <a:bodyPr/>
        <a:lstStyle/>
        <a:p>
          <a:endParaRPr lang="en-IN"/>
        </a:p>
      </dgm:t>
    </dgm:pt>
    <dgm:pt modelId="{E2214B87-A723-4E01-AA38-A245B59150BD}">
      <dgm:prSet custT="1"/>
      <dgm:spPr/>
      <dgm:t>
        <a:bodyPr/>
        <a:lstStyle/>
        <a:p>
          <a:pPr algn="just">
            <a:lnSpc>
              <a:spcPct val="100000"/>
            </a:lnSpc>
          </a:pPr>
          <a:r>
            <a:rPr lang="en-US" sz="800" dirty="0">
              <a:latin typeface="Times New Roman" panose="02020603050405020304" pitchFamily="18" charset="0"/>
              <a:cs typeface="Times New Roman" panose="02020603050405020304" pitchFamily="18" charset="0"/>
            </a:rPr>
            <a:t>According to several studies, men students are more likely to exercise often than female students. Social standards, self-perception, and variations in motives and preferences have all been cited as potential causes for the gender gap in physical activity. University students' elevated rates of physical exercise significantly affect their health and well-being. Improved cardiovascular fitness, lower stress, higher cognitive performance, and better mental health are just some of the many advantages linked to a regular exercise routine. Better academic performance and quality of life throughout college and beyond may also result.</a:t>
          </a:r>
          <a:endParaRPr lang="en-IN" sz="800" dirty="0">
            <a:latin typeface="Times New Roman" panose="02020603050405020304" pitchFamily="18" charset="0"/>
            <a:cs typeface="Times New Roman" panose="02020603050405020304" pitchFamily="18" charset="0"/>
          </a:endParaRPr>
        </a:p>
      </dgm:t>
    </dgm:pt>
    <dgm:pt modelId="{8C4AEB0B-8EB8-4F93-B687-956D746CAAAF}" type="parTrans" cxnId="{7151DA88-F575-4D42-A11A-91910A818EC9}">
      <dgm:prSet/>
      <dgm:spPr/>
      <dgm:t>
        <a:bodyPr/>
        <a:lstStyle/>
        <a:p>
          <a:endParaRPr lang="en-IN"/>
        </a:p>
      </dgm:t>
    </dgm:pt>
    <dgm:pt modelId="{7B9A7E96-D3DE-449D-83C3-121B518C83C2}" type="sibTrans" cxnId="{7151DA88-F575-4D42-A11A-91910A818EC9}">
      <dgm:prSet/>
      <dgm:spPr/>
      <dgm:t>
        <a:bodyPr/>
        <a:lstStyle/>
        <a:p>
          <a:endParaRPr lang="en-IN"/>
        </a:p>
      </dgm:t>
    </dgm:pt>
    <dgm:pt modelId="{F0A4C7AC-AAB6-42AE-83F7-6971F2EA4C32}">
      <dgm:prSet custT="1"/>
      <dgm:spPr/>
      <dgm:t>
        <a:bodyPr/>
        <a:lstStyle/>
        <a:p>
          <a:pPr algn="just">
            <a:lnSpc>
              <a:spcPct val="100000"/>
            </a:lnSpc>
          </a:pPr>
          <a:r>
            <a:rPr lang="en-US" sz="800" dirty="0">
              <a:latin typeface="Times New Roman" panose="02020603050405020304" pitchFamily="18" charset="0"/>
              <a:cs typeface="Times New Roman" panose="02020603050405020304" pitchFamily="18" charset="0"/>
            </a:rPr>
            <a:t>To create effective interventions, policies, and </a:t>
          </a:r>
          <a:r>
            <a:rPr lang="en-US" sz="800" dirty="0" err="1">
              <a:latin typeface="Times New Roman" panose="02020603050405020304" pitchFamily="18" charset="0"/>
              <a:cs typeface="Times New Roman" panose="02020603050405020304" pitchFamily="18" charset="0"/>
            </a:rPr>
            <a:t>programmes</a:t>
          </a:r>
          <a:r>
            <a:rPr lang="en-US" sz="800" dirty="0">
              <a:latin typeface="Times New Roman" panose="02020603050405020304" pitchFamily="18" charset="0"/>
              <a:cs typeface="Times New Roman" panose="02020603050405020304" pitchFamily="18" charset="0"/>
            </a:rPr>
            <a:t> to encourage and support students' participation in physical activity, we must first understand the current state of physical activity among students at public universities. Researchers and stakeholders can effectively support a physically active lifestyle among university students by identifying the variables affecting physical activity levels and researching the association between physical activity and different outcomes.</a:t>
          </a:r>
          <a:endParaRPr lang="en-IN" sz="800" dirty="0">
            <a:latin typeface="Times New Roman" panose="02020603050405020304" pitchFamily="18" charset="0"/>
            <a:cs typeface="Times New Roman" panose="02020603050405020304" pitchFamily="18" charset="0"/>
          </a:endParaRPr>
        </a:p>
      </dgm:t>
    </dgm:pt>
    <dgm:pt modelId="{CE1C6883-827D-46BA-B6EC-ADD3E271DE4C}" type="parTrans" cxnId="{076E78B4-4060-457A-86BA-CFB60213EA45}">
      <dgm:prSet/>
      <dgm:spPr/>
      <dgm:t>
        <a:bodyPr/>
        <a:lstStyle/>
        <a:p>
          <a:endParaRPr lang="en-IN"/>
        </a:p>
      </dgm:t>
    </dgm:pt>
    <dgm:pt modelId="{34436EA4-6A81-464D-B694-CA55D3D5A947}" type="sibTrans" cxnId="{076E78B4-4060-457A-86BA-CFB60213EA45}">
      <dgm:prSet/>
      <dgm:spPr/>
      <dgm:t>
        <a:bodyPr/>
        <a:lstStyle/>
        <a:p>
          <a:endParaRPr lang="en-IN"/>
        </a:p>
      </dgm:t>
    </dgm:pt>
    <dgm:pt modelId="{08D3B18D-EE74-46FC-9F1A-677212816D92}" type="pres">
      <dgm:prSet presAssocID="{7DA6EC59-5607-472C-8E6F-E5BF2E84F9F1}" presName="Name0" presStyleCnt="0">
        <dgm:presLayoutVars>
          <dgm:chMax val="7"/>
          <dgm:chPref val="7"/>
          <dgm:dir/>
        </dgm:presLayoutVars>
      </dgm:prSet>
      <dgm:spPr/>
    </dgm:pt>
    <dgm:pt modelId="{F3136535-0E93-458B-9245-20F1AFD60302}" type="pres">
      <dgm:prSet presAssocID="{7DA6EC59-5607-472C-8E6F-E5BF2E84F9F1}" presName="Name1" presStyleCnt="0"/>
      <dgm:spPr/>
    </dgm:pt>
    <dgm:pt modelId="{F2F59FB6-CB1F-41F8-BEEC-E03F166B2A4F}" type="pres">
      <dgm:prSet presAssocID="{7DA6EC59-5607-472C-8E6F-E5BF2E84F9F1}" presName="cycle" presStyleCnt="0"/>
      <dgm:spPr/>
    </dgm:pt>
    <dgm:pt modelId="{890788C2-6F43-456B-9350-ABAC9955BC02}" type="pres">
      <dgm:prSet presAssocID="{7DA6EC59-5607-472C-8E6F-E5BF2E84F9F1}" presName="srcNode" presStyleLbl="node1" presStyleIdx="0" presStyleCnt="2"/>
      <dgm:spPr/>
    </dgm:pt>
    <dgm:pt modelId="{D5FBD112-52F5-4251-B1A0-9B1143C75441}" type="pres">
      <dgm:prSet presAssocID="{7DA6EC59-5607-472C-8E6F-E5BF2E84F9F1}" presName="conn" presStyleLbl="parChTrans1D2" presStyleIdx="0" presStyleCnt="1"/>
      <dgm:spPr/>
    </dgm:pt>
    <dgm:pt modelId="{B7A637CB-E3FE-42F7-9A78-CF0E17F8DD1C}" type="pres">
      <dgm:prSet presAssocID="{7DA6EC59-5607-472C-8E6F-E5BF2E84F9F1}" presName="extraNode" presStyleLbl="node1" presStyleIdx="0" presStyleCnt="2"/>
      <dgm:spPr/>
    </dgm:pt>
    <dgm:pt modelId="{62806598-BCAA-4E06-941A-CA9A077751DE}" type="pres">
      <dgm:prSet presAssocID="{7DA6EC59-5607-472C-8E6F-E5BF2E84F9F1}" presName="dstNode" presStyleLbl="node1" presStyleIdx="0" presStyleCnt="2"/>
      <dgm:spPr/>
    </dgm:pt>
    <dgm:pt modelId="{842DD844-BB76-49BA-BA1C-171F61D77D1A}" type="pres">
      <dgm:prSet presAssocID="{E2214B87-A723-4E01-AA38-A245B59150BD}" presName="text_1" presStyleLbl="node1" presStyleIdx="0" presStyleCnt="2" custScaleX="109506" custScaleY="114793">
        <dgm:presLayoutVars>
          <dgm:bulletEnabled val="1"/>
        </dgm:presLayoutVars>
      </dgm:prSet>
      <dgm:spPr/>
    </dgm:pt>
    <dgm:pt modelId="{C876C999-E6FC-4EC2-A266-72E20D19C6A4}" type="pres">
      <dgm:prSet presAssocID="{E2214B87-A723-4E01-AA38-A245B59150BD}" presName="accent_1" presStyleCnt="0"/>
      <dgm:spPr/>
    </dgm:pt>
    <dgm:pt modelId="{8CCE7235-F01C-4BF1-9760-DCF3EE40A040}" type="pres">
      <dgm:prSet presAssocID="{E2214B87-A723-4E01-AA38-A245B59150BD}" presName="accentRepeatNode" presStyleLbl="solidFgAcc1" presStyleIdx="0" presStyleCnt="2"/>
      <dgm:spPr/>
    </dgm:pt>
    <dgm:pt modelId="{F2D31098-8551-453E-BA1B-9A2930017165}" type="pres">
      <dgm:prSet presAssocID="{F0A4C7AC-AAB6-42AE-83F7-6971F2EA4C32}" presName="text_2" presStyleLbl="node1" presStyleIdx="1" presStyleCnt="2" custScaleX="109261" custScaleY="114825">
        <dgm:presLayoutVars>
          <dgm:bulletEnabled val="1"/>
        </dgm:presLayoutVars>
      </dgm:prSet>
      <dgm:spPr/>
    </dgm:pt>
    <dgm:pt modelId="{3E68BB68-CA36-4B02-BF25-F7081005A9F5}" type="pres">
      <dgm:prSet presAssocID="{F0A4C7AC-AAB6-42AE-83F7-6971F2EA4C32}" presName="accent_2" presStyleCnt="0"/>
      <dgm:spPr/>
    </dgm:pt>
    <dgm:pt modelId="{1F8260FF-A900-4CFC-BF8C-9FD07A6FED94}" type="pres">
      <dgm:prSet presAssocID="{F0A4C7AC-AAB6-42AE-83F7-6971F2EA4C32}" presName="accentRepeatNode" presStyleLbl="solidFgAcc1" presStyleIdx="1" presStyleCnt="2"/>
      <dgm:spPr/>
    </dgm:pt>
  </dgm:ptLst>
  <dgm:cxnLst>
    <dgm:cxn modelId="{09F0196C-EFD6-481B-8E01-20C54F8CEA29}" type="presOf" srcId="{E2214B87-A723-4E01-AA38-A245B59150BD}" destId="{842DD844-BB76-49BA-BA1C-171F61D77D1A}" srcOrd="0" destOrd="0" presId="urn:microsoft.com/office/officeart/2008/layout/VerticalCurvedList"/>
    <dgm:cxn modelId="{7151DA88-F575-4D42-A11A-91910A818EC9}" srcId="{7DA6EC59-5607-472C-8E6F-E5BF2E84F9F1}" destId="{E2214B87-A723-4E01-AA38-A245B59150BD}" srcOrd="0" destOrd="0" parTransId="{8C4AEB0B-8EB8-4F93-B687-956D746CAAAF}" sibTransId="{7B9A7E96-D3DE-449D-83C3-121B518C83C2}"/>
    <dgm:cxn modelId="{EA316C9C-C95C-4889-B016-AA5E25457D79}" type="presOf" srcId="{7B9A7E96-D3DE-449D-83C3-121B518C83C2}" destId="{D5FBD112-52F5-4251-B1A0-9B1143C75441}" srcOrd="0" destOrd="0" presId="urn:microsoft.com/office/officeart/2008/layout/VerticalCurvedList"/>
    <dgm:cxn modelId="{2C7837A1-F771-4EDF-B742-3481787DA2D2}" type="presOf" srcId="{7DA6EC59-5607-472C-8E6F-E5BF2E84F9F1}" destId="{08D3B18D-EE74-46FC-9F1A-677212816D92}" srcOrd="0" destOrd="0" presId="urn:microsoft.com/office/officeart/2008/layout/VerticalCurvedList"/>
    <dgm:cxn modelId="{076E78B4-4060-457A-86BA-CFB60213EA45}" srcId="{7DA6EC59-5607-472C-8E6F-E5BF2E84F9F1}" destId="{F0A4C7AC-AAB6-42AE-83F7-6971F2EA4C32}" srcOrd="1" destOrd="0" parTransId="{CE1C6883-827D-46BA-B6EC-ADD3E271DE4C}" sibTransId="{34436EA4-6A81-464D-B694-CA55D3D5A947}"/>
    <dgm:cxn modelId="{089D01E9-82C8-4988-B369-0FF6B00E560A}" type="presOf" srcId="{F0A4C7AC-AAB6-42AE-83F7-6971F2EA4C32}" destId="{F2D31098-8551-453E-BA1B-9A2930017165}" srcOrd="0" destOrd="0" presId="urn:microsoft.com/office/officeart/2008/layout/VerticalCurvedList"/>
    <dgm:cxn modelId="{3E070013-2AD7-4178-A3F1-EFF13CA155F3}" type="presParOf" srcId="{08D3B18D-EE74-46FC-9F1A-677212816D92}" destId="{F3136535-0E93-458B-9245-20F1AFD60302}" srcOrd="0" destOrd="0" presId="urn:microsoft.com/office/officeart/2008/layout/VerticalCurvedList"/>
    <dgm:cxn modelId="{2859D98E-6D1E-4AB9-9CD0-24C630E8E89C}" type="presParOf" srcId="{F3136535-0E93-458B-9245-20F1AFD60302}" destId="{F2F59FB6-CB1F-41F8-BEEC-E03F166B2A4F}" srcOrd="0" destOrd="0" presId="urn:microsoft.com/office/officeart/2008/layout/VerticalCurvedList"/>
    <dgm:cxn modelId="{54E51F4D-7D3B-45E0-B6C8-686D345084A4}" type="presParOf" srcId="{F2F59FB6-CB1F-41F8-BEEC-E03F166B2A4F}" destId="{890788C2-6F43-456B-9350-ABAC9955BC02}" srcOrd="0" destOrd="0" presId="urn:microsoft.com/office/officeart/2008/layout/VerticalCurvedList"/>
    <dgm:cxn modelId="{8812C55F-D41C-4DC0-A19F-3636C3A5B13D}" type="presParOf" srcId="{F2F59FB6-CB1F-41F8-BEEC-E03F166B2A4F}" destId="{D5FBD112-52F5-4251-B1A0-9B1143C75441}" srcOrd="1" destOrd="0" presId="urn:microsoft.com/office/officeart/2008/layout/VerticalCurvedList"/>
    <dgm:cxn modelId="{554BDBC1-389D-4BB9-BD33-7269F36BA2B5}" type="presParOf" srcId="{F2F59FB6-CB1F-41F8-BEEC-E03F166B2A4F}" destId="{B7A637CB-E3FE-42F7-9A78-CF0E17F8DD1C}" srcOrd="2" destOrd="0" presId="urn:microsoft.com/office/officeart/2008/layout/VerticalCurvedList"/>
    <dgm:cxn modelId="{FA3D188A-2300-483C-A473-5CF1EC969966}" type="presParOf" srcId="{F2F59FB6-CB1F-41F8-BEEC-E03F166B2A4F}" destId="{62806598-BCAA-4E06-941A-CA9A077751DE}" srcOrd="3" destOrd="0" presId="urn:microsoft.com/office/officeart/2008/layout/VerticalCurvedList"/>
    <dgm:cxn modelId="{16CB06EA-C7C5-4621-8F37-7F770C81BCAC}" type="presParOf" srcId="{F3136535-0E93-458B-9245-20F1AFD60302}" destId="{842DD844-BB76-49BA-BA1C-171F61D77D1A}" srcOrd="1" destOrd="0" presId="urn:microsoft.com/office/officeart/2008/layout/VerticalCurvedList"/>
    <dgm:cxn modelId="{26D431B2-1544-41BE-9355-FEA57BD15252}" type="presParOf" srcId="{F3136535-0E93-458B-9245-20F1AFD60302}" destId="{C876C999-E6FC-4EC2-A266-72E20D19C6A4}" srcOrd="2" destOrd="0" presId="urn:microsoft.com/office/officeart/2008/layout/VerticalCurvedList"/>
    <dgm:cxn modelId="{A06B8C7A-A4A1-4EE7-A252-11E8F2C7F6E6}" type="presParOf" srcId="{C876C999-E6FC-4EC2-A266-72E20D19C6A4}" destId="{8CCE7235-F01C-4BF1-9760-DCF3EE40A040}" srcOrd="0" destOrd="0" presId="urn:microsoft.com/office/officeart/2008/layout/VerticalCurvedList"/>
    <dgm:cxn modelId="{0590B33B-796B-42EA-83A0-D1373C1D2C0B}" type="presParOf" srcId="{F3136535-0E93-458B-9245-20F1AFD60302}" destId="{F2D31098-8551-453E-BA1B-9A2930017165}" srcOrd="3" destOrd="0" presId="urn:microsoft.com/office/officeart/2008/layout/VerticalCurvedList"/>
    <dgm:cxn modelId="{189861A4-8DA0-47CC-93FD-AF6F7CC30935}" type="presParOf" srcId="{F3136535-0E93-458B-9245-20F1AFD60302}" destId="{3E68BB68-CA36-4B02-BF25-F7081005A9F5}" srcOrd="4" destOrd="0" presId="urn:microsoft.com/office/officeart/2008/layout/VerticalCurvedList"/>
    <dgm:cxn modelId="{C49245F7-47A7-418D-AC8E-3D20967B6727}" type="presParOf" srcId="{3E68BB68-CA36-4B02-BF25-F7081005A9F5}" destId="{1F8260FF-A900-4CFC-BF8C-9FD07A6FED94}"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3B1DA05-0B9F-4678-A671-1BBEB9786579}" type="doc">
      <dgm:prSet loTypeId="urn:microsoft.com/office/officeart/2005/8/layout/hList6" loCatId="list" qsTypeId="urn:microsoft.com/office/officeart/2005/8/quickstyle/simple1" qsCatId="simple" csTypeId="urn:microsoft.com/office/officeart/2005/8/colors/colorful2" csCatId="colorful" phldr="1"/>
      <dgm:spPr/>
      <dgm:t>
        <a:bodyPr/>
        <a:lstStyle/>
        <a:p>
          <a:endParaRPr lang="en-US"/>
        </a:p>
      </dgm:t>
    </dgm:pt>
    <dgm:pt modelId="{59835715-4EBE-40E7-B05D-CD4BE97B5DB1}">
      <dgm:prSet phldrT="[Text]" custT="1"/>
      <dgm:spPr/>
      <dgm:t>
        <a:bodyPr anchor="ctr"/>
        <a:lstStyle/>
        <a:p>
          <a:pPr algn="just">
            <a:lnSpc>
              <a:spcPct val="100000"/>
            </a:lnSpc>
          </a:pPr>
          <a:r>
            <a:rPr lang="en-US" sz="800" b="1" i="0" dirty="0">
              <a:latin typeface="Times New Roman" panose="02020603050405020304" pitchFamily="18" charset="0"/>
              <a:cs typeface="Times New Roman" panose="02020603050405020304" pitchFamily="18" charset="0"/>
            </a:rPr>
            <a:t>Health and Well-being</a:t>
          </a:r>
          <a:endParaRPr lang="en-US" sz="800" b="1" dirty="0">
            <a:latin typeface="Times New Roman" panose="02020603050405020304" pitchFamily="18" charset="0"/>
            <a:cs typeface="Times New Roman" panose="02020603050405020304" pitchFamily="18" charset="0"/>
          </a:endParaRPr>
        </a:p>
      </dgm:t>
    </dgm:pt>
    <dgm:pt modelId="{A6ACA697-893F-4606-BDBC-DBAB2D153339}" type="parTrans" cxnId="{BDE54DB5-36EF-4E86-AAF0-E4FA3297E441}">
      <dgm:prSet/>
      <dgm:spPr/>
      <dgm:t>
        <a:bodyPr/>
        <a:lstStyle/>
        <a:p>
          <a:endParaRPr lang="en-US">
            <a:latin typeface="Arial" panose="020B0604020202020204" pitchFamily="34" charset="0"/>
            <a:cs typeface="Arial" panose="020B0604020202020204" pitchFamily="34" charset="0"/>
          </a:endParaRPr>
        </a:p>
      </dgm:t>
    </dgm:pt>
    <dgm:pt modelId="{59E89F06-F828-48DD-A23E-3F4B23A50857}" type="sibTrans" cxnId="{BDE54DB5-36EF-4E86-AAF0-E4FA3297E441}">
      <dgm:prSet/>
      <dgm:spPr/>
      <dgm:t>
        <a:bodyPr/>
        <a:lstStyle/>
        <a:p>
          <a:endParaRPr lang="en-US">
            <a:latin typeface="Arial" panose="020B0604020202020204" pitchFamily="34" charset="0"/>
            <a:cs typeface="Arial" panose="020B0604020202020204" pitchFamily="34" charset="0"/>
          </a:endParaRPr>
        </a:p>
      </dgm:t>
    </dgm:pt>
    <dgm:pt modelId="{76839FA3-0BDF-4922-B3F3-9B85E34AFCE3}">
      <dgm:prSet phldrT="[Text]" custT="1"/>
      <dgm:spPr/>
      <dgm:t>
        <a:bodyPr anchor="ctr"/>
        <a:lstStyle/>
        <a:p>
          <a:pPr algn="just">
            <a:lnSpc>
              <a:spcPct val="100000"/>
            </a:lnSpc>
          </a:pPr>
          <a:r>
            <a:rPr lang="en-US" sz="800" b="0" i="0" dirty="0">
              <a:latin typeface="Times New Roman" panose="02020603050405020304" pitchFamily="18" charset="0"/>
              <a:cs typeface="Times New Roman" panose="02020603050405020304" pitchFamily="18" charset="0"/>
            </a:rPr>
            <a:t>  The research is significant for understanding how to support student health and wellbeing best. Improved cardiovascular fitness, lower risk of chronic illnesses, higher mood, and more effective stress management are only some of the physical and mental health advantages connected to regular physical exercise (Wang and </a:t>
          </a:r>
          <a:r>
            <a:rPr lang="en-US" sz="800" b="0" i="0" dirty="0" err="1">
              <a:latin typeface="Times New Roman" panose="02020603050405020304" pitchFamily="18" charset="0"/>
              <a:cs typeface="Times New Roman" panose="02020603050405020304" pitchFamily="18" charset="0"/>
            </a:rPr>
            <a:t>Boros</a:t>
          </a:r>
          <a:r>
            <a:rPr lang="en-US" sz="800" b="0" i="0" dirty="0">
              <a:latin typeface="Times New Roman" panose="02020603050405020304" pitchFamily="18" charset="0"/>
              <a:cs typeface="Times New Roman" panose="02020603050405020304" pitchFamily="18" charset="0"/>
            </a:rPr>
            <a:t>, 2019). The research may provide insight into the health of the student population as a whole by determining the extent to which students engage in physical activity, and so highlighting opportunities for intervention and the promotion of healthy </a:t>
          </a:r>
          <a:r>
            <a:rPr lang="en-US" sz="800" b="0" i="0" dirty="0" err="1">
              <a:latin typeface="Times New Roman" panose="02020603050405020304" pitchFamily="18" charset="0"/>
              <a:cs typeface="Times New Roman" panose="02020603050405020304" pitchFamily="18" charset="0"/>
            </a:rPr>
            <a:t>behaviours</a:t>
          </a:r>
          <a:r>
            <a:rPr lang="en-US" sz="800" b="0" i="0" dirty="0">
              <a:latin typeface="Times New Roman" panose="02020603050405020304" pitchFamily="18" charset="0"/>
              <a:cs typeface="Times New Roman" panose="02020603050405020304" pitchFamily="18" charset="0"/>
            </a:rPr>
            <a:t>.</a:t>
          </a:r>
          <a:endParaRPr lang="en-US" sz="800" dirty="0">
            <a:latin typeface="Times New Roman" panose="02020603050405020304" pitchFamily="18" charset="0"/>
            <a:cs typeface="Times New Roman" panose="02020603050405020304" pitchFamily="18" charset="0"/>
          </a:endParaRPr>
        </a:p>
      </dgm:t>
    </dgm:pt>
    <dgm:pt modelId="{43435756-B916-4B63-8013-EFC1BC7FD06A}" type="parTrans" cxnId="{950D9B1F-58DA-4961-A527-F6EAA400EF98}">
      <dgm:prSet/>
      <dgm:spPr/>
      <dgm:t>
        <a:bodyPr/>
        <a:lstStyle/>
        <a:p>
          <a:endParaRPr lang="en-US">
            <a:latin typeface="Arial" panose="020B0604020202020204" pitchFamily="34" charset="0"/>
            <a:cs typeface="Arial" panose="020B0604020202020204" pitchFamily="34" charset="0"/>
          </a:endParaRPr>
        </a:p>
      </dgm:t>
    </dgm:pt>
    <dgm:pt modelId="{D7938DDC-A723-42EC-B813-B66360E05A31}" type="sibTrans" cxnId="{950D9B1F-58DA-4961-A527-F6EAA400EF98}">
      <dgm:prSet/>
      <dgm:spPr/>
      <dgm:t>
        <a:bodyPr/>
        <a:lstStyle/>
        <a:p>
          <a:endParaRPr lang="en-US">
            <a:latin typeface="Arial" panose="020B0604020202020204" pitchFamily="34" charset="0"/>
            <a:cs typeface="Arial" panose="020B0604020202020204" pitchFamily="34" charset="0"/>
          </a:endParaRPr>
        </a:p>
      </dgm:t>
    </dgm:pt>
    <dgm:pt modelId="{15F81D73-EF24-4A84-A7C0-882FD077E178}">
      <dgm:prSet phldrT="[Text]" custT="1"/>
      <dgm:spPr/>
      <dgm:t>
        <a:bodyPr anchor="ctr"/>
        <a:lstStyle/>
        <a:p>
          <a:pPr algn="just">
            <a:lnSpc>
              <a:spcPct val="100000"/>
            </a:lnSpc>
          </a:pPr>
          <a:r>
            <a:rPr lang="en-US" sz="800" b="1" i="0" dirty="0">
              <a:latin typeface="Times New Roman" panose="02020603050405020304" pitchFamily="18" charset="0"/>
              <a:cs typeface="Times New Roman" panose="02020603050405020304" pitchFamily="18" charset="0"/>
            </a:rPr>
            <a:t>Academic Performance</a:t>
          </a:r>
          <a:endParaRPr lang="en-US" sz="800" b="1" dirty="0">
            <a:latin typeface="Times New Roman" panose="02020603050405020304" pitchFamily="18" charset="0"/>
            <a:cs typeface="Times New Roman" panose="02020603050405020304" pitchFamily="18" charset="0"/>
          </a:endParaRPr>
        </a:p>
      </dgm:t>
    </dgm:pt>
    <dgm:pt modelId="{C3321750-341C-4640-B1FB-BABA16426E9D}" type="parTrans" cxnId="{E3196BBC-526B-4252-93F1-C4BCA513703B}">
      <dgm:prSet/>
      <dgm:spPr/>
      <dgm:t>
        <a:bodyPr/>
        <a:lstStyle/>
        <a:p>
          <a:endParaRPr lang="en-US">
            <a:latin typeface="Arial" panose="020B0604020202020204" pitchFamily="34" charset="0"/>
            <a:cs typeface="Arial" panose="020B0604020202020204" pitchFamily="34" charset="0"/>
          </a:endParaRPr>
        </a:p>
      </dgm:t>
    </dgm:pt>
    <dgm:pt modelId="{E587D885-D27E-41BC-BB4E-2C18F67144C2}" type="sibTrans" cxnId="{E3196BBC-526B-4252-93F1-C4BCA513703B}">
      <dgm:prSet/>
      <dgm:spPr/>
      <dgm:t>
        <a:bodyPr/>
        <a:lstStyle/>
        <a:p>
          <a:endParaRPr lang="en-US">
            <a:latin typeface="Arial" panose="020B0604020202020204" pitchFamily="34" charset="0"/>
            <a:cs typeface="Arial" panose="020B0604020202020204" pitchFamily="34" charset="0"/>
          </a:endParaRPr>
        </a:p>
      </dgm:t>
    </dgm:pt>
    <dgm:pt modelId="{94C6D75E-36F8-4BEE-BBC6-491A6E6A8067}">
      <dgm:prSet phldrT="[Text]" custT="1"/>
      <dgm:spPr/>
      <dgm:t>
        <a:bodyPr anchor="ctr"/>
        <a:lstStyle/>
        <a:p>
          <a:pPr algn="just">
            <a:lnSpc>
              <a:spcPct val="100000"/>
            </a:lnSpc>
          </a:pPr>
          <a:r>
            <a:rPr lang="en-US" sz="800" b="0" i="0" dirty="0">
              <a:latin typeface="Times New Roman" panose="02020603050405020304" pitchFamily="18" charset="0"/>
              <a:cs typeface="Times New Roman" panose="02020603050405020304" pitchFamily="18" charset="0"/>
            </a:rPr>
            <a:t>  This research has the potential to provide light on the correlation between exercise and academic success. Regular exercise has been shown to improve memory, focus, and academic performance, according to the findings of several studies. 
By investigating this relationship among students in a public university, the study can provide evidence to support the integration of physical activity initiatives into the academic setting, potentially improving students' educational outcomes.</a:t>
          </a:r>
          <a:endParaRPr lang="en-US" sz="800" dirty="0">
            <a:latin typeface="Times New Roman" panose="02020603050405020304" pitchFamily="18" charset="0"/>
            <a:cs typeface="Times New Roman" panose="02020603050405020304" pitchFamily="18" charset="0"/>
          </a:endParaRPr>
        </a:p>
      </dgm:t>
    </dgm:pt>
    <dgm:pt modelId="{C8E2C655-85A9-4A8D-9EBE-635DDA0DFCEF}" type="parTrans" cxnId="{69C50E59-AF01-4796-AB78-FC2F4DA78EE9}">
      <dgm:prSet/>
      <dgm:spPr/>
      <dgm:t>
        <a:bodyPr/>
        <a:lstStyle/>
        <a:p>
          <a:endParaRPr lang="en-US">
            <a:latin typeface="Arial" panose="020B0604020202020204" pitchFamily="34" charset="0"/>
            <a:cs typeface="Arial" panose="020B0604020202020204" pitchFamily="34" charset="0"/>
          </a:endParaRPr>
        </a:p>
      </dgm:t>
    </dgm:pt>
    <dgm:pt modelId="{24F0FA33-EF70-4783-8C1C-8B08624F5AC4}" type="sibTrans" cxnId="{69C50E59-AF01-4796-AB78-FC2F4DA78EE9}">
      <dgm:prSet/>
      <dgm:spPr/>
      <dgm:t>
        <a:bodyPr/>
        <a:lstStyle/>
        <a:p>
          <a:endParaRPr lang="en-US">
            <a:latin typeface="Arial" panose="020B0604020202020204" pitchFamily="34" charset="0"/>
            <a:cs typeface="Arial" panose="020B0604020202020204" pitchFamily="34" charset="0"/>
          </a:endParaRPr>
        </a:p>
      </dgm:t>
    </dgm:pt>
    <dgm:pt modelId="{B371510E-2973-443F-BE52-98D6D26AA616}">
      <dgm:prSet phldrT="[Text]" custT="1"/>
      <dgm:spPr/>
      <dgm:t>
        <a:bodyPr anchor="ctr"/>
        <a:lstStyle/>
        <a:p>
          <a:pPr algn="just">
            <a:lnSpc>
              <a:spcPct val="100000"/>
            </a:lnSpc>
          </a:pPr>
          <a:r>
            <a:rPr lang="en-US" sz="800" b="1" i="0" dirty="0">
              <a:latin typeface="Times New Roman" panose="02020603050405020304" pitchFamily="18" charset="0"/>
              <a:cs typeface="Times New Roman" panose="02020603050405020304" pitchFamily="18" charset="0"/>
            </a:rPr>
            <a:t>Student Engagement and Retention</a:t>
          </a:r>
          <a:endParaRPr lang="en-US" sz="800" b="1" dirty="0">
            <a:latin typeface="Times New Roman" panose="02020603050405020304" pitchFamily="18" charset="0"/>
            <a:cs typeface="Times New Roman" panose="02020603050405020304" pitchFamily="18" charset="0"/>
          </a:endParaRPr>
        </a:p>
      </dgm:t>
    </dgm:pt>
    <dgm:pt modelId="{CB4E19A7-2399-46DF-A689-06C3BFB963F8}" type="parTrans" cxnId="{10C7C4EB-7AAB-4147-91B5-483A58778A78}">
      <dgm:prSet/>
      <dgm:spPr/>
      <dgm:t>
        <a:bodyPr/>
        <a:lstStyle/>
        <a:p>
          <a:endParaRPr lang="en-US">
            <a:latin typeface="Arial" panose="020B0604020202020204" pitchFamily="34" charset="0"/>
            <a:cs typeface="Arial" panose="020B0604020202020204" pitchFamily="34" charset="0"/>
          </a:endParaRPr>
        </a:p>
      </dgm:t>
    </dgm:pt>
    <dgm:pt modelId="{53F5582B-C03B-4081-8A4D-A7A93B1623DE}" type="sibTrans" cxnId="{10C7C4EB-7AAB-4147-91B5-483A58778A78}">
      <dgm:prSet/>
      <dgm:spPr/>
      <dgm:t>
        <a:bodyPr/>
        <a:lstStyle/>
        <a:p>
          <a:endParaRPr lang="en-US">
            <a:latin typeface="Arial" panose="020B0604020202020204" pitchFamily="34" charset="0"/>
            <a:cs typeface="Arial" panose="020B0604020202020204" pitchFamily="34" charset="0"/>
          </a:endParaRPr>
        </a:p>
      </dgm:t>
    </dgm:pt>
    <dgm:pt modelId="{1C16A1CB-0226-4EAC-9520-197DB96AF7F9}">
      <dgm:prSet phldrT="[Text]" custT="1"/>
      <dgm:spPr/>
      <dgm:t>
        <a:bodyPr anchor="ctr"/>
        <a:lstStyle/>
        <a:p>
          <a:pPr algn="just">
            <a:lnSpc>
              <a:spcPct val="100000"/>
            </a:lnSpc>
          </a:pPr>
          <a:r>
            <a:rPr lang="en-US" sz="800" b="0" i="0" dirty="0">
              <a:latin typeface="Times New Roman" panose="02020603050405020304" pitchFamily="18" charset="0"/>
              <a:cs typeface="Times New Roman" panose="02020603050405020304" pitchFamily="18" charset="0"/>
            </a:rPr>
            <a:t>Physical activity initiatives can contribute to student engagement and retention rates within the university. Participating in physical activities can foster a sense of community, social interaction, and personal development among students. By promoting physical activity, universities can create a supportive and inclusive environment that enhances students' overall university experience and improves their likelihood of remaining enrolled.</a:t>
          </a:r>
          <a:endParaRPr lang="en-US" sz="800" dirty="0">
            <a:latin typeface="Times New Roman" panose="02020603050405020304" pitchFamily="18" charset="0"/>
            <a:cs typeface="Times New Roman" panose="02020603050405020304" pitchFamily="18" charset="0"/>
          </a:endParaRPr>
        </a:p>
      </dgm:t>
    </dgm:pt>
    <dgm:pt modelId="{1EFFE509-EAAB-4494-8043-5CA8191A7C6F}" type="parTrans" cxnId="{501A10B7-07D6-4326-91B6-70138EE336FB}">
      <dgm:prSet/>
      <dgm:spPr/>
      <dgm:t>
        <a:bodyPr/>
        <a:lstStyle/>
        <a:p>
          <a:endParaRPr lang="en-US">
            <a:latin typeface="Arial" panose="020B0604020202020204" pitchFamily="34" charset="0"/>
            <a:cs typeface="Arial" panose="020B0604020202020204" pitchFamily="34" charset="0"/>
          </a:endParaRPr>
        </a:p>
      </dgm:t>
    </dgm:pt>
    <dgm:pt modelId="{E50E0723-AAF8-46B7-B537-CADFC1ECFE94}" type="sibTrans" cxnId="{501A10B7-07D6-4326-91B6-70138EE336FB}">
      <dgm:prSet/>
      <dgm:spPr/>
      <dgm:t>
        <a:bodyPr/>
        <a:lstStyle/>
        <a:p>
          <a:endParaRPr lang="en-US">
            <a:latin typeface="Arial" panose="020B0604020202020204" pitchFamily="34" charset="0"/>
            <a:cs typeface="Arial" panose="020B0604020202020204" pitchFamily="34" charset="0"/>
          </a:endParaRPr>
        </a:p>
      </dgm:t>
    </dgm:pt>
    <dgm:pt modelId="{6E993D37-3687-4BA5-92D6-54AE98B99091}" type="pres">
      <dgm:prSet presAssocID="{43B1DA05-0B9F-4678-A671-1BBEB9786579}" presName="Name0" presStyleCnt="0">
        <dgm:presLayoutVars>
          <dgm:dir/>
          <dgm:resizeHandles val="exact"/>
        </dgm:presLayoutVars>
      </dgm:prSet>
      <dgm:spPr/>
    </dgm:pt>
    <dgm:pt modelId="{E9FE3E49-7A87-4D26-BE52-BFC7C33B9998}" type="pres">
      <dgm:prSet presAssocID="{59835715-4EBE-40E7-B05D-CD4BE97B5DB1}" presName="node" presStyleLbl="node1" presStyleIdx="0" presStyleCnt="3">
        <dgm:presLayoutVars>
          <dgm:bulletEnabled val="1"/>
        </dgm:presLayoutVars>
      </dgm:prSet>
      <dgm:spPr/>
    </dgm:pt>
    <dgm:pt modelId="{85F8C565-6949-4876-8327-E1F51BCBEDBE}" type="pres">
      <dgm:prSet presAssocID="{59E89F06-F828-48DD-A23E-3F4B23A50857}" presName="sibTrans" presStyleCnt="0"/>
      <dgm:spPr/>
    </dgm:pt>
    <dgm:pt modelId="{CE5C672D-BB20-4FDF-B668-981D65E7838A}" type="pres">
      <dgm:prSet presAssocID="{15F81D73-EF24-4A84-A7C0-882FD077E178}" presName="node" presStyleLbl="node1" presStyleIdx="1" presStyleCnt="3">
        <dgm:presLayoutVars>
          <dgm:bulletEnabled val="1"/>
        </dgm:presLayoutVars>
      </dgm:prSet>
      <dgm:spPr/>
    </dgm:pt>
    <dgm:pt modelId="{DE882DCF-17B0-4280-B73A-A4442AC13BF5}" type="pres">
      <dgm:prSet presAssocID="{E587D885-D27E-41BC-BB4E-2C18F67144C2}" presName="sibTrans" presStyleCnt="0"/>
      <dgm:spPr/>
    </dgm:pt>
    <dgm:pt modelId="{52102B9C-A7B8-40D3-A7AA-4DA4797D36BF}" type="pres">
      <dgm:prSet presAssocID="{B371510E-2973-443F-BE52-98D6D26AA616}" presName="node" presStyleLbl="node1" presStyleIdx="2" presStyleCnt="3">
        <dgm:presLayoutVars>
          <dgm:bulletEnabled val="1"/>
        </dgm:presLayoutVars>
      </dgm:prSet>
      <dgm:spPr/>
    </dgm:pt>
  </dgm:ptLst>
  <dgm:cxnLst>
    <dgm:cxn modelId="{950D9B1F-58DA-4961-A527-F6EAA400EF98}" srcId="{59835715-4EBE-40E7-B05D-CD4BE97B5DB1}" destId="{76839FA3-0BDF-4922-B3F3-9B85E34AFCE3}" srcOrd="0" destOrd="0" parTransId="{43435756-B916-4B63-8013-EFC1BC7FD06A}" sibTransId="{D7938DDC-A723-42EC-B813-B66360E05A31}"/>
    <dgm:cxn modelId="{69C50E59-AF01-4796-AB78-FC2F4DA78EE9}" srcId="{15F81D73-EF24-4A84-A7C0-882FD077E178}" destId="{94C6D75E-36F8-4BEE-BBC6-491A6E6A8067}" srcOrd="0" destOrd="0" parTransId="{C8E2C655-85A9-4A8D-9EBE-635DDA0DFCEF}" sibTransId="{24F0FA33-EF70-4783-8C1C-8B08624F5AC4}"/>
    <dgm:cxn modelId="{D83C175A-A1F5-4B41-B2F8-5B0560D9E915}" type="presOf" srcId="{59835715-4EBE-40E7-B05D-CD4BE97B5DB1}" destId="{E9FE3E49-7A87-4D26-BE52-BFC7C33B9998}" srcOrd="0" destOrd="0" presId="urn:microsoft.com/office/officeart/2005/8/layout/hList6"/>
    <dgm:cxn modelId="{D1E0A67B-609F-43E1-971F-DB10E6A38A71}" type="presOf" srcId="{94C6D75E-36F8-4BEE-BBC6-491A6E6A8067}" destId="{CE5C672D-BB20-4FDF-B668-981D65E7838A}" srcOrd="0" destOrd="1" presId="urn:microsoft.com/office/officeart/2005/8/layout/hList6"/>
    <dgm:cxn modelId="{4DAB6884-F53D-4BF3-8A09-AE6F95B8D8CD}" type="presOf" srcId="{1C16A1CB-0226-4EAC-9520-197DB96AF7F9}" destId="{52102B9C-A7B8-40D3-A7AA-4DA4797D36BF}" srcOrd="0" destOrd="1" presId="urn:microsoft.com/office/officeart/2005/8/layout/hList6"/>
    <dgm:cxn modelId="{B5787995-0FA6-486E-AAAA-CDB51EDC7D60}" type="presOf" srcId="{15F81D73-EF24-4A84-A7C0-882FD077E178}" destId="{CE5C672D-BB20-4FDF-B668-981D65E7838A}" srcOrd="0" destOrd="0" presId="urn:microsoft.com/office/officeart/2005/8/layout/hList6"/>
    <dgm:cxn modelId="{B646829C-3513-472F-AEF9-05DD7797C068}" type="presOf" srcId="{B371510E-2973-443F-BE52-98D6D26AA616}" destId="{52102B9C-A7B8-40D3-A7AA-4DA4797D36BF}" srcOrd="0" destOrd="0" presId="urn:microsoft.com/office/officeart/2005/8/layout/hList6"/>
    <dgm:cxn modelId="{BDE54DB5-36EF-4E86-AAF0-E4FA3297E441}" srcId="{43B1DA05-0B9F-4678-A671-1BBEB9786579}" destId="{59835715-4EBE-40E7-B05D-CD4BE97B5DB1}" srcOrd="0" destOrd="0" parTransId="{A6ACA697-893F-4606-BDBC-DBAB2D153339}" sibTransId="{59E89F06-F828-48DD-A23E-3F4B23A50857}"/>
    <dgm:cxn modelId="{69DFAAB5-4B8E-444C-82F6-14EF8BDC28F7}" type="presOf" srcId="{76839FA3-0BDF-4922-B3F3-9B85E34AFCE3}" destId="{E9FE3E49-7A87-4D26-BE52-BFC7C33B9998}" srcOrd="0" destOrd="1" presId="urn:microsoft.com/office/officeart/2005/8/layout/hList6"/>
    <dgm:cxn modelId="{501A10B7-07D6-4326-91B6-70138EE336FB}" srcId="{B371510E-2973-443F-BE52-98D6D26AA616}" destId="{1C16A1CB-0226-4EAC-9520-197DB96AF7F9}" srcOrd="0" destOrd="0" parTransId="{1EFFE509-EAAB-4494-8043-5CA8191A7C6F}" sibTransId="{E50E0723-AAF8-46B7-B537-CADFC1ECFE94}"/>
    <dgm:cxn modelId="{E3196BBC-526B-4252-93F1-C4BCA513703B}" srcId="{43B1DA05-0B9F-4678-A671-1BBEB9786579}" destId="{15F81D73-EF24-4A84-A7C0-882FD077E178}" srcOrd="1" destOrd="0" parTransId="{C3321750-341C-4640-B1FB-BABA16426E9D}" sibTransId="{E587D885-D27E-41BC-BB4E-2C18F67144C2}"/>
    <dgm:cxn modelId="{E4CA9AE6-E4F8-4F50-AFE3-19C749B62116}" type="presOf" srcId="{43B1DA05-0B9F-4678-A671-1BBEB9786579}" destId="{6E993D37-3687-4BA5-92D6-54AE98B99091}" srcOrd="0" destOrd="0" presId="urn:microsoft.com/office/officeart/2005/8/layout/hList6"/>
    <dgm:cxn modelId="{10C7C4EB-7AAB-4147-91B5-483A58778A78}" srcId="{43B1DA05-0B9F-4678-A671-1BBEB9786579}" destId="{B371510E-2973-443F-BE52-98D6D26AA616}" srcOrd="2" destOrd="0" parTransId="{CB4E19A7-2399-46DF-A689-06C3BFB963F8}" sibTransId="{53F5582B-C03B-4081-8A4D-A7A93B1623DE}"/>
    <dgm:cxn modelId="{C1CCBF10-8F45-488E-A3B1-AF61B4901D61}" type="presParOf" srcId="{6E993D37-3687-4BA5-92D6-54AE98B99091}" destId="{E9FE3E49-7A87-4D26-BE52-BFC7C33B9998}" srcOrd="0" destOrd="0" presId="urn:microsoft.com/office/officeart/2005/8/layout/hList6"/>
    <dgm:cxn modelId="{7D386750-F7C6-48CC-8B75-DB6C3CB2DB9E}" type="presParOf" srcId="{6E993D37-3687-4BA5-92D6-54AE98B99091}" destId="{85F8C565-6949-4876-8327-E1F51BCBEDBE}" srcOrd="1" destOrd="0" presId="urn:microsoft.com/office/officeart/2005/8/layout/hList6"/>
    <dgm:cxn modelId="{E83F71CF-2820-43EF-A150-67B8CC10D781}" type="presParOf" srcId="{6E993D37-3687-4BA5-92D6-54AE98B99091}" destId="{CE5C672D-BB20-4FDF-B668-981D65E7838A}" srcOrd="2" destOrd="0" presId="urn:microsoft.com/office/officeart/2005/8/layout/hList6"/>
    <dgm:cxn modelId="{CC7804AB-6B60-4B32-9615-6D3B4B49038B}" type="presParOf" srcId="{6E993D37-3687-4BA5-92D6-54AE98B99091}" destId="{DE882DCF-17B0-4280-B73A-A4442AC13BF5}" srcOrd="3" destOrd="0" presId="urn:microsoft.com/office/officeart/2005/8/layout/hList6"/>
    <dgm:cxn modelId="{EE582B07-29DB-4B1C-B913-BF6007EA4B99}" type="presParOf" srcId="{6E993D37-3687-4BA5-92D6-54AE98B99091}" destId="{52102B9C-A7B8-40D3-A7AA-4DA4797D36BF}"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143609F-DFDD-436B-9CC0-4CCBBD28EF73}"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257B4996-35AF-4502-AE29-995275D8A712}">
      <dgm:prSet phldrT="[Text]" custT="1"/>
      <dgm:spPr/>
      <dgm:t>
        <a:bodyPr/>
        <a:lstStyle/>
        <a:p>
          <a:pPr algn="just">
            <a:lnSpc>
              <a:spcPct val="100000"/>
            </a:lnSpc>
          </a:pPr>
          <a:r>
            <a:rPr lang="en-US" sz="1100" b="1" u="sng" dirty="0">
              <a:latin typeface="Times New Roman" panose="02020603050405020304" pitchFamily="18" charset="0"/>
              <a:cs typeface="Times New Roman" panose="02020603050405020304" pitchFamily="18" charset="0"/>
            </a:rPr>
            <a:t>Aim:</a:t>
          </a:r>
          <a:r>
            <a:rPr lang="en-US" sz="1100" b="1" u="none" dirty="0">
              <a:latin typeface="Times New Roman" panose="02020603050405020304" pitchFamily="18" charset="0"/>
              <a:cs typeface="Times New Roman" panose="02020603050405020304" pitchFamily="18" charset="0"/>
            </a:rPr>
            <a:t> </a:t>
          </a:r>
          <a:r>
            <a:rPr lang="en-US" sz="900" b="0" dirty="0">
              <a:latin typeface="Times New Roman" panose="02020603050405020304" pitchFamily="18" charset="0"/>
              <a:cs typeface="Times New Roman" panose="02020603050405020304" pitchFamily="18" charset="0"/>
            </a:rPr>
            <a:t>This research aims to analyze the </a:t>
          </a:r>
          <a:r>
            <a:rPr lang="en-GB" sz="900" b="0" dirty="0">
              <a:latin typeface="Times New Roman" panose="02020603050405020304" pitchFamily="18" charset="0"/>
              <a:cs typeface="Times New Roman" panose="02020603050405020304" pitchFamily="18" charset="0"/>
            </a:rPr>
            <a:t>Prevalence of physical activity among students in a public university </a:t>
          </a:r>
          <a:r>
            <a:rPr lang="en-US" sz="900" b="0" dirty="0">
              <a:latin typeface="Times New Roman" panose="02020603050405020304" pitchFamily="18" charset="0"/>
              <a:cs typeface="Times New Roman" panose="02020603050405020304" pitchFamily="18" charset="0"/>
            </a:rPr>
            <a:t> </a:t>
          </a:r>
        </a:p>
      </dgm:t>
    </dgm:pt>
    <dgm:pt modelId="{9B5CECD2-DC77-48EF-8892-11D1054CEB62}" type="parTrans" cxnId="{24FF10C0-B786-42AA-A6EB-990BBA26AAA9}">
      <dgm:prSet/>
      <dgm:spPr/>
      <dgm:t>
        <a:bodyPr/>
        <a:lstStyle/>
        <a:p>
          <a:endParaRPr lang="en-US"/>
        </a:p>
      </dgm:t>
    </dgm:pt>
    <dgm:pt modelId="{571BDBD4-342E-4318-8498-87ED699B7263}" type="sibTrans" cxnId="{24FF10C0-B786-42AA-A6EB-990BBA26AAA9}">
      <dgm:prSet/>
      <dgm:spPr/>
      <dgm:t>
        <a:bodyPr/>
        <a:lstStyle/>
        <a:p>
          <a:endParaRPr lang="en-US"/>
        </a:p>
      </dgm:t>
    </dgm:pt>
    <dgm:pt modelId="{BCD65ED3-8D3A-48BA-83EF-5D6D179F53A2}">
      <dgm:prSet phldrT="[Text]" custT="1"/>
      <dgm:spPr/>
      <dgm:t>
        <a:bodyPr/>
        <a:lstStyle/>
        <a:p>
          <a:pPr algn="just">
            <a:lnSpc>
              <a:spcPct val="100000"/>
            </a:lnSpc>
          </a:pPr>
          <a:r>
            <a:rPr lang="en-US" sz="1100" b="1" u="sng" dirty="0">
              <a:latin typeface="Times New Roman" panose="02020603050405020304" pitchFamily="18" charset="0"/>
              <a:cs typeface="Times New Roman" panose="02020603050405020304" pitchFamily="18" charset="0"/>
            </a:rPr>
            <a:t>Objectives:</a:t>
          </a:r>
        </a:p>
        <a:p>
          <a:pPr algn="just">
            <a:lnSpc>
              <a:spcPct val="100000"/>
            </a:lnSpc>
          </a:pPr>
          <a:r>
            <a:rPr lang="en-US" sz="900" b="0" i="0" dirty="0">
              <a:latin typeface="Times New Roman" panose="02020603050405020304" pitchFamily="18" charset="0"/>
              <a:cs typeface="Times New Roman" panose="02020603050405020304" pitchFamily="18" charset="0"/>
            </a:rPr>
            <a:t> -To assess the level of exercise participation at a public university: The primary purpose of this research is to estimate the proportion of university students who participate in regular physical exercise. This goal will help establish a standard for measuring how much students engage in physical activity.
-To investigate the regularity and length of students' participation in sports and other forms of physical activity. The dissertation will shed light on the trends and consistency of students' physical activity involvement by collecting data on the frequency and length of participation (DiPietro et al., 2020).
-To explore the association between students' levels of physical exercise and their academic achievement. The data gathered and </a:t>
          </a:r>
          <a:r>
            <a:rPr lang="en-US" sz="900" b="0" i="0" dirty="0" err="1">
              <a:latin typeface="Times New Roman" panose="02020603050405020304" pitchFamily="18" charset="0"/>
              <a:cs typeface="Times New Roman" panose="02020603050405020304" pitchFamily="18" charset="0"/>
            </a:rPr>
            <a:t>analysed</a:t>
          </a:r>
          <a:r>
            <a:rPr lang="en-US" sz="900" b="0" i="0" dirty="0">
              <a:latin typeface="Times New Roman" panose="02020603050405020304" pitchFamily="18" charset="0"/>
              <a:cs typeface="Times New Roman" panose="02020603050405020304" pitchFamily="18" charset="0"/>
            </a:rPr>
            <a:t> in this dissertation will add to our knowledge of the possible effects of physical activity on students' academic performance.</a:t>
          </a:r>
        </a:p>
      </dgm:t>
    </dgm:pt>
    <dgm:pt modelId="{CABFDEA2-F315-4FF2-AF7C-B5305AB787C0}" type="parTrans" cxnId="{109B8719-3343-4863-B40D-33C5623496F0}">
      <dgm:prSet/>
      <dgm:spPr/>
      <dgm:t>
        <a:bodyPr/>
        <a:lstStyle/>
        <a:p>
          <a:endParaRPr lang="en-US"/>
        </a:p>
      </dgm:t>
    </dgm:pt>
    <dgm:pt modelId="{AC289478-83BE-416F-9AF2-9A9A38B718B5}" type="sibTrans" cxnId="{109B8719-3343-4863-B40D-33C5623496F0}">
      <dgm:prSet/>
      <dgm:spPr/>
      <dgm:t>
        <a:bodyPr/>
        <a:lstStyle/>
        <a:p>
          <a:endParaRPr lang="en-US"/>
        </a:p>
      </dgm:t>
    </dgm:pt>
    <dgm:pt modelId="{95E1E6DD-8CBD-431B-8D75-F79A161317E5}">
      <dgm:prSet phldrT="[Text]" custT="1"/>
      <dgm:spPr/>
      <dgm:t>
        <a:bodyPr/>
        <a:lstStyle/>
        <a:p>
          <a:pPr algn="just">
            <a:lnSpc>
              <a:spcPct val="100000"/>
            </a:lnSpc>
          </a:pPr>
          <a:r>
            <a:rPr lang="en-US" sz="1050" b="1" u="sng" dirty="0">
              <a:latin typeface="Times New Roman" panose="02020603050405020304" pitchFamily="18" charset="0"/>
              <a:cs typeface="Times New Roman" panose="02020603050405020304" pitchFamily="18" charset="0"/>
            </a:rPr>
            <a:t>Research question:</a:t>
          </a:r>
        </a:p>
        <a:p>
          <a:pPr algn="just">
            <a:lnSpc>
              <a:spcPct val="100000"/>
            </a:lnSpc>
          </a:pPr>
          <a:r>
            <a:rPr lang="en-US" sz="900" dirty="0">
              <a:latin typeface="Times New Roman" panose="02020603050405020304" pitchFamily="18" charset="0"/>
              <a:cs typeface="Times New Roman" panose="02020603050405020304" pitchFamily="18" charset="0"/>
            </a:rPr>
            <a:t>1) </a:t>
          </a:r>
          <a:r>
            <a:rPr lang="en-US" sz="900" b="0" i="0" dirty="0">
              <a:latin typeface="Times New Roman" panose="02020603050405020304" pitchFamily="18" charset="0"/>
              <a:cs typeface="Times New Roman" panose="02020603050405020304" pitchFamily="18" charset="0"/>
            </a:rPr>
            <a:t> What percentage of students at a public institution participate in some kind of physical exercise, and what characteristics are connected with maintaining an active lifestyle that includes regular physical activity?</a:t>
          </a:r>
        </a:p>
        <a:p>
          <a:pPr algn="just">
            <a:lnSpc>
              <a:spcPct val="100000"/>
            </a:lnSpc>
          </a:pPr>
          <a:r>
            <a:rPr lang="en-US" sz="900" b="0" i="0" dirty="0">
              <a:latin typeface="Times New Roman" panose="02020603050405020304" pitchFamily="18" charset="0"/>
              <a:cs typeface="Times New Roman" panose="02020603050405020304" pitchFamily="18" charset="0"/>
            </a:rPr>
            <a:t>2) Is there a correlation between the frequency and duration of physical activity engagement and students' academic performance in a public university?</a:t>
          </a:r>
          <a:r>
            <a:rPr lang="en-US" sz="900" dirty="0">
              <a:latin typeface="Times New Roman" panose="02020603050405020304" pitchFamily="18" charset="0"/>
              <a:cs typeface="Times New Roman" panose="02020603050405020304" pitchFamily="18" charset="0"/>
            </a:rPr>
            <a:t> </a:t>
          </a:r>
        </a:p>
      </dgm:t>
    </dgm:pt>
    <dgm:pt modelId="{7B73A1B4-B986-483F-A43D-E5388C0B2E6D}" type="parTrans" cxnId="{A0507714-C5B6-45BD-B148-00A662E6CA6B}">
      <dgm:prSet/>
      <dgm:spPr/>
      <dgm:t>
        <a:bodyPr/>
        <a:lstStyle/>
        <a:p>
          <a:endParaRPr lang="en-US"/>
        </a:p>
      </dgm:t>
    </dgm:pt>
    <dgm:pt modelId="{5D881DF5-E159-4946-9860-9F9FAE2DE4BF}" type="sibTrans" cxnId="{A0507714-C5B6-45BD-B148-00A662E6CA6B}">
      <dgm:prSet/>
      <dgm:spPr/>
      <dgm:t>
        <a:bodyPr/>
        <a:lstStyle/>
        <a:p>
          <a:endParaRPr lang="en-US"/>
        </a:p>
      </dgm:t>
    </dgm:pt>
    <dgm:pt modelId="{7603A773-1C91-4CF3-A108-AB029B67E88A}" type="pres">
      <dgm:prSet presAssocID="{7143609F-DFDD-436B-9CC0-4CCBBD28EF73}" presName="outerComposite" presStyleCnt="0">
        <dgm:presLayoutVars>
          <dgm:chMax val="5"/>
          <dgm:dir/>
          <dgm:resizeHandles val="exact"/>
        </dgm:presLayoutVars>
      </dgm:prSet>
      <dgm:spPr/>
    </dgm:pt>
    <dgm:pt modelId="{4EE27FCC-D63A-4E7B-B3FE-9AC82208BDE5}" type="pres">
      <dgm:prSet presAssocID="{7143609F-DFDD-436B-9CC0-4CCBBD28EF73}" presName="dummyMaxCanvas" presStyleCnt="0">
        <dgm:presLayoutVars/>
      </dgm:prSet>
      <dgm:spPr/>
    </dgm:pt>
    <dgm:pt modelId="{6D967378-977D-4A49-82C7-A385AC4389AC}" type="pres">
      <dgm:prSet presAssocID="{7143609F-DFDD-436B-9CC0-4CCBBD28EF73}" presName="ThreeNodes_1" presStyleLbl="node1" presStyleIdx="0" presStyleCnt="3" custScaleX="97489" custScaleY="38944">
        <dgm:presLayoutVars>
          <dgm:bulletEnabled val="1"/>
        </dgm:presLayoutVars>
      </dgm:prSet>
      <dgm:spPr/>
    </dgm:pt>
    <dgm:pt modelId="{343B6BBA-913D-4F01-A531-69D26860D856}" type="pres">
      <dgm:prSet presAssocID="{7143609F-DFDD-436B-9CC0-4CCBBD28EF73}" presName="ThreeNodes_2" presStyleLbl="node1" presStyleIdx="1" presStyleCnt="3" custScaleX="113762" custScaleY="131062" custLinFactNeighborX="0" custLinFactNeighborY="-12898">
        <dgm:presLayoutVars>
          <dgm:bulletEnabled val="1"/>
        </dgm:presLayoutVars>
      </dgm:prSet>
      <dgm:spPr/>
    </dgm:pt>
    <dgm:pt modelId="{B77FE5F1-D4C4-4D2A-AE06-44D73EF3F42C}" type="pres">
      <dgm:prSet presAssocID="{7143609F-DFDD-436B-9CC0-4CCBBD28EF73}" presName="ThreeNodes_3" presStyleLbl="node1" presStyleIdx="2" presStyleCnt="3">
        <dgm:presLayoutVars>
          <dgm:bulletEnabled val="1"/>
        </dgm:presLayoutVars>
      </dgm:prSet>
      <dgm:spPr/>
    </dgm:pt>
    <dgm:pt modelId="{F70002CB-7E58-4F77-94B3-AA5D59684F2F}" type="pres">
      <dgm:prSet presAssocID="{7143609F-DFDD-436B-9CC0-4CCBBD28EF73}" presName="ThreeConn_1-2" presStyleLbl="fgAccFollowNode1" presStyleIdx="0" presStyleCnt="2" custLinFactNeighborX="26230" custLinFactNeighborY="-49722">
        <dgm:presLayoutVars>
          <dgm:bulletEnabled val="1"/>
        </dgm:presLayoutVars>
      </dgm:prSet>
      <dgm:spPr/>
    </dgm:pt>
    <dgm:pt modelId="{8B192BDC-525F-4E2C-946C-780E47F79CD0}" type="pres">
      <dgm:prSet presAssocID="{7143609F-DFDD-436B-9CC0-4CCBBD28EF73}" presName="ThreeConn_2-3" presStyleLbl="fgAccFollowNode1" presStyleIdx="1" presStyleCnt="2" custLinFactNeighborX="85409" custLinFactNeighborY="-19081">
        <dgm:presLayoutVars>
          <dgm:bulletEnabled val="1"/>
        </dgm:presLayoutVars>
      </dgm:prSet>
      <dgm:spPr/>
    </dgm:pt>
    <dgm:pt modelId="{406CF847-67B1-4035-9B2C-0569776063E6}" type="pres">
      <dgm:prSet presAssocID="{7143609F-DFDD-436B-9CC0-4CCBBD28EF73}" presName="ThreeNodes_1_text" presStyleLbl="node1" presStyleIdx="2" presStyleCnt="3">
        <dgm:presLayoutVars>
          <dgm:bulletEnabled val="1"/>
        </dgm:presLayoutVars>
      </dgm:prSet>
      <dgm:spPr/>
    </dgm:pt>
    <dgm:pt modelId="{E2F174EC-7CD6-4DF5-800C-16DA686F020E}" type="pres">
      <dgm:prSet presAssocID="{7143609F-DFDD-436B-9CC0-4CCBBD28EF73}" presName="ThreeNodes_2_text" presStyleLbl="node1" presStyleIdx="2" presStyleCnt="3">
        <dgm:presLayoutVars>
          <dgm:bulletEnabled val="1"/>
        </dgm:presLayoutVars>
      </dgm:prSet>
      <dgm:spPr/>
    </dgm:pt>
    <dgm:pt modelId="{B3510B15-143B-4CC5-B551-ADBCA96F0311}" type="pres">
      <dgm:prSet presAssocID="{7143609F-DFDD-436B-9CC0-4CCBBD28EF73}" presName="ThreeNodes_3_text" presStyleLbl="node1" presStyleIdx="2" presStyleCnt="3">
        <dgm:presLayoutVars>
          <dgm:bulletEnabled val="1"/>
        </dgm:presLayoutVars>
      </dgm:prSet>
      <dgm:spPr/>
    </dgm:pt>
  </dgm:ptLst>
  <dgm:cxnLst>
    <dgm:cxn modelId="{A0507714-C5B6-45BD-B148-00A662E6CA6B}" srcId="{7143609F-DFDD-436B-9CC0-4CCBBD28EF73}" destId="{95E1E6DD-8CBD-431B-8D75-F79A161317E5}" srcOrd="2" destOrd="0" parTransId="{7B73A1B4-B986-483F-A43D-E5388C0B2E6D}" sibTransId="{5D881DF5-E159-4946-9860-9F9FAE2DE4BF}"/>
    <dgm:cxn modelId="{109B8719-3343-4863-B40D-33C5623496F0}" srcId="{7143609F-DFDD-436B-9CC0-4CCBBD28EF73}" destId="{BCD65ED3-8D3A-48BA-83EF-5D6D179F53A2}" srcOrd="1" destOrd="0" parTransId="{CABFDEA2-F315-4FF2-AF7C-B5305AB787C0}" sibTransId="{AC289478-83BE-416F-9AF2-9A9A38B718B5}"/>
    <dgm:cxn modelId="{5C58212E-8271-4B6B-98C1-0A30403560D5}" type="presOf" srcId="{95E1E6DD-8CBD-431B-8D75-F79A161317E5}" destId="{B3510B15-143B-4CC5-B551-ADBCA96F0311}" srcOrd="1" destOrd="0" presId="urn:microsoft.com/office/officeart/2005/8/layout/vProcess5"/>
    <dgm:cxn modelId="{232F2F41-C465-407C-A0C0-012B20870CD4}" type="presOf" srcId="{BCD65ED3-8D3A-48BA-83EF-5D6D179F53A2}" destId="{E2F174EC-7CD6-4DF5-800C-16DA686F020E}" srcOrd="1" destOrd="0" presId="urn:microsoft.com/office/officeart/2005/8/layout/vProcess5"/>
    <dgm:cxn modelId="{E842914B-B2E5-4A5C-BB38-6793B8C2CA7F}" type="presOf" srcId="{BCD65ED3-8D3A-48BA-83EF-5D6D179F53A2}" destId="{343B6BBA-913D-4F01-A531-69D26860D856}" srcOrd="0" destOrd="0" presId="urn:microsoft.com/office/officeart/2005/8/layout/vProcess5"/>
    <dgm:cxn modelId="{390BCA75-8312-4ECE-88EC-4190370BBBFC}" type="presOf" srcId="{571BDBD4-342E-4318-8498-87ED699B7263}" destId="{F70002CB-7E58-4F77-94B3-AA5D59684F2F}" srcOrd="0" destOrd="0" presId="urn:microsoft.com/office/officeart/2005/8/layout/vProcess5"/>
    <dgm:cxn modelId="{B13A867D-214E-4BA7-9B8B-C4E1765CF1D8}" type="presOf" srcId="{95E1E6DD-8CBD-431B-8D75-F79A161317E5}" destId="{B77FE5F1-D4C4-4D2A-AE06-44D73EF3F42C}" srcOrd="0" destOrd="0" presId="urn:microsoft.com/office/officeart/2005/8/layout/vProcess5"/>
    <dgm:cxn modelId="{7EAB3EA0-280B-4320-9773-BAA753091FA5}" type="presOf" srcId="{257B4996-35AF-4502-AE29-995275D8A712}" destId="{406CF847-67B1-4035-9B2C-0569776063E6}" srcOrd="1" destOrd="0" presId="urn:microsoft.com/office/officeart/2005/8/layout/vProcess5"/>
    <dgm:cxn modelId="{02A752B0-FAC7-4103-93FF-45E1F9F981BC}" type="presOf" srcId="{7143609F-DFDD-436B-9CC0-4CCBBD28EF73}" destId="{7603A773-1C91-4CF3-A108-AB029B67E88A}" srcOrd="0" destOrd="0" presId="urn:microsoft.com/office/officeart/2005/8/layout/vProcess5"/>
    <dgm:cxn modelId="{24FF10C0-B786-42AA-A6EB-990BBA26AAA9}" srcId="{7143609F-DFDD-436B-9CC0-4CCBBD28EF73}" destId="{257B4996-35AF-4502-AE29-995275D8A712}" srcOrd="0" destOrd="0" parTransId="{9B5CECD2-DC77-48EF-8892-11D1054CEB62}" sibTransId="{571BDBD4-342E-4318-8498-87ED699B7263}"/>
    <dgm:cxn modelId="{BBB485CE-B5ED-4F1C-A27D-880A0B38C97A}" type="presOf" srcId="{AC289478-83BE-416F-9AF2-9A9A38B718B5}" destId="{8B192BDC-525F-4E2C-946C-780E47F79CD0}" srcOrd="0" destOrd="0" presId="urn:microsoft.com/office/officeart/2005/8/layout/vProcess5"/>
    <dgm:cxn modelId="{6693EAD0-66E1-4AB6-8F37-FA3ECA603C56}" type="presOf" srcId="{257B4996-35AF-4502-AE29-995275D8A712}" destId="{6D967378-977D-4A49-82C7-A385AC4389AC}" srcOrd="0" destOrd="0" presId="urn:microsoft.com/office/officeart/2005/8/layout/vProcess5"/>
    <dgm:cxn modelId="{EDDE0BDC-8437-495E-974A-3F4069C5900F}" type="presParOf" srcId="{7603A773-1C91-4CF3-A108-AB029B67E88A}" destId="{4EE27FCC-D63A-4E7B-B3FE-9AC82208BDE5}" srcOrd="0" destOrd="0" presId="urn:microsoft.com/office/officeart/2005/8/layout/vProcess5"/>
    <dgm:cxn modelId="{9625604E-6B3F-462B-8291-BA337CF76684}" type="presParOf" srcId="{7603A773-1C91-4CF3-A108-AB029B67E88A}" destId="{6D967378-977D-4A49-82C7-A385AC4389AC}" srcOrd="1" destOrd="0" presId="urn:microsoft.com/office/officeart/2005/8/layout/vProcess5"/>
    <dgm:cxn modelId="{873AB367-677A-4AF9-8B36-E3D80039A322}" type="presParOf" srcId="{7603A773-1C91-4CF3-A108-AB029B67E88A}" destId="{343B6BBA-913D-4F01-A531-69D26860D856}" srcOrd="2" destOrd="0" presId="urn:microsoft.com/office/officeart/2005/8/layout/vProcess5"/>
    <dgm:cxn modelId="{BE1C86AF-E107-4ABC-BB7E-63975AFB1D19}" type="presParOf" srcId="{7603A773-1C91-4CF3-A108-AB029B67E88A}" destId="{B77FE5F1-D4C4-4D2A-AE06-44D73EF3F42C}" srcOrd="3" destOrd="0" presId="urn:microsoft.com/office/officeart/2005/8/layout/vProcess5"/>
    <dgm:cxn modelId="{99252D9B-D891-4A6E-A0E3-A7D567D9D707}" type="presParOf" srcId="{7603A773-1C91-4CF3-A108-AB029B67E88A}" destId="{F70002CB-7E58-4F77-94B3-AA5D59684F2F}" srcOrd="4" destOrd="0" presId="urn:microsoft.com/office/officeart/2005/8/layout/vProcess5"/>
    <dgm:cxn modelId="{9AEC5087-9D04-4CB7-8543-49D32A6B0106}" type="presParOf" srcId="{7603A773-1C91-4CF3-A108-AB029B67E88A}" destId="{8B192BDC-525F-4E2C-946C-780E47F79CD0}" srcOrd="5" destOrd="0" presId="urn:microsoft.com/office/officeart/2005/8/layout/vProcess5"/>
    <dgm:cxn modelId="{DDC9BD63-7173-4B1A-B009-09701A6DF677}" type="presParOf" srcId="{7603A773-1C91-4CF3-A108-AB029B67E88A}" destId="{406CF847-67B1-4035-9B2C-0569776063E6}" srcOrd="6" destOrd="0" presId="urn:microsoft.com/office/officeart/2005/8/layout/vProcess5"/>
    <dgm:cxn modelId="{7D577E43-DD6C-495C-B1AA-F9F8C4BC34E1}" type="presParOf" srcId="{7603A773-1C91-4CF3-A108-AB029B67E88A}" destId="{E2F174EC-7CD6-4DF5-800C-16DA686F020E}" srcOrd="7" destOrd="0" presId="urn:microsoft.com/office/officeart/2005/8/layout/vProcess5"/>
    <dgm:cxn modelId="{DE570D91-B67F-44AC-B0C5-2F685BB77308}" type="presParOf" srcId="{7603A773-1C91-4CF3-A108-AB029B67E88A}" destId="{B3510B15-143B-4CC5-B551-ADBCA96F0311}"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4B4099F-DD33-4770-AB11-EB6EB3940CD9}" type="doc">
      <dgm:prSet loTypeId="urn:microsoft.com/office/officeart/2005/8/layout/chevron1" loCatId="process" qsTypeId="urn:microsoft.com/office/officeart/2005/8/quickstyle/simple1" qsCatId="simple" csTypeId="urn:microsoft.com/office/officeart/2005/8/colors/colorful2" csCatId="colorful" phldr="1"/>
      <dgm:spPr/>
    </dgm:pt>
    <dgm:pt modelId="{31C43C71-7DFC-4D4A-9ED6-F313D4C3D0E4}">
      <dgm:prSet phldrT="[Text]" custT="1"/>
      <dgm:spPr/>
      <dgm:t>
        <a:bodyPr/>
        <a:lstStyle/>
        <a:p>
          <a:pPr algn="just">
            <a:lnSpc>
              <a:spcPct val="100000"/>
            </a:lnSpc>
          </a:pPr>
          <a:r>
            <a:rPr lang="en-US" sz="1200" b="1" i="0" u="sng" dirty="0">
              <a:latin typeface="Times New Roman" panose="02020603050405020304" pitchFamily="18" charset="0"/>
              <a:cs typeface="Times New Roman" panose="02020603050405020304" pitchFamily="18" charset="0"/>
            </a:rPr>
            <a:t>Primary data collection – Justification </a:t>
          </a:r>
        </a:p>
        <a:p>
          <a:pPr algn="just">
            <a:lnSpc>
              <a:spcPct val="100000"/>
            </a:lnSpc>
          </a:pPr>
          <a:r>
            <a:rPr lang="en-US" sz="1000" b="0" i="0" dirty="0">
              <a:latin typeface="Times New Roman" panose="02020603050405020304" pitchFamily="18" charset="0"/>
              <a:cs typeface="Times New Roman" panose="02020603050405020304" pitchFamily="18" charset="0"/>
            </a:rPr>
            <a:t>  This dissertation will primarily employ survey questionnaires as its primary method of data collecting. These strategies were used to collect quantitative and qualitative information that together provide a complete picture of the extent to which students at a public institution engage in physical exercise (Bennie et al., 2019).</a:t>
          </a:r>
          <a:endParaRPr lang="en-US" sz="1000" dirty="0">
            <a:latin typeface="Times New Roman" panose="02020603050405020304" pitchFamily="18" charset="0"/>
            <a:cs typeface="Times New Roman" panose="02020603050405020304" pitchFamily="18" charset="0"/>
          </a:endParaRPr>
        </a:p>
      </dgm:t>
    </dgm:pt>
    <dgm:pt modelId="{06BCC050-BC73-4002-B2D8-54FAD097299D}" type="parTrans" cxnId="{48444F1F-7C65-407F-92AC-DF13BD395B2D}">
      <dgm:prSet/>
      <dgm:spPr/>
      <dgm:t>
        <a:bodyPr/>
        <a:lstStyle/>
        <a:p>
          <a:endParaRPr lang="en-US"/>
        </a:p>
      </dgm:t>
    </dgm:pt>
    <dgm:pt modelId="{23B4348D-FC9E-4F77-87A0-F1A3E204E734}" type="sibTrans" cxnId="{48444F1F-7C65-407F-92AC-DF13BD395B2D}">
      <dgm:prSet/>
      <dgm:spPr/>
      <dgm:t>
        <a:bodyPr/>
        <a:lstStyle/>
        <a:p>
          <a:endParaRPr lang="en-US"/>
        </a:p>
      </dgm:t>
    </dgm:pt>
    <dgm:pt modelId="{0ED9A99E-9B05-45D9-863F-DD82A06A4702}">
      <dgm:prSet phldrT="[Text]" custT="1"/>
      <dgm:spPr/>
      <dgm:t>
        <a:bodyPr/>
        <a:lstStyle/>
        <a:p>
          <a:pPr algn="just">
            <a:lnSpc>
              <a:spcPct val="100000"/>
            </a:lnSpc>
          </a:pPr>
          <a:r>
            <a:rPr lang="en-US" sz="1200" b="1" i="0" u="sng" dirty="0">
              <a:latin typeface="Times New Roman" panose="02020603050405020304" pitchFamily="18" charset="0"/>
              <a:cs typeface="Times New Roman" panose="02020603050405020304" pitchFamily="18" charset="0"/>
            </a:rPr>
            <a:t>Questinarries – Justification  </a:t>
          </a:r>
        </a:p>
        <a:p>
          <a:pPr algn="just">
            <a:lnSpc>
              <a:spcPct val="100000"/>
            </a:lnSpc>
          </a:pPr>
          <a:r>
            <a:rPr lang="en-US" sz="800" b="0" i="0" dirty="0">
              <a:latin typeface="Times New Roman" panose="02020603050405020304" pitchFamily="18" charset="0"/>
              <a:cs typeface="Times New Roman" panose="02020603050405020304" pitchFamily="18" charset="0"/>
            </a:rPr>
            <a:t>Survey questionnaires are an effective method for collecting quantitative data on a large scale.  Using a </a:t>
          </a:r>
          <a:r>
            <a:rPr lang="en-US" sz="800" b="0" i="0" dirty="0" err="1">
              <a:latin typeface="Times New Roman" panose="02020603050405020304" pitchFamily="18" charset="0"/>
              <a:cs typeface="Times New Roman" panose="02020603050405020304" pitchFamily="18" charset="0"/>
            </a:rPr>
            <a:t>standardised</a:t>
          </a:r>
          <a:r>
            <a:rPr lang="en-US" sz="800" b="0" i="0" dirty="0">
              <a:latin typeface="Times New Roman" panose="02020603050405020304" pitchFamily="18" charset="0"/>
              <a:cs typeface="Times New Roman" panose="02020603050405020304" pitchFamily="18" charset="0"/>
            </a:rPr>
            <a:t> questionnaire, researchers may collect data from a big enough sample of students to draw conclusions about the whole student body. The survey will include questions related to the frequency, duration, and types of physical activities students engage in, as well as demographic information and factors influencing their participation. Closed-ended and </a:t>
          </a:r>
          <a:r>
            <a:rPr lang="en-US" sz="800" b="0" i="0" dirty="0" err="1">
              <a:latin typeface="Times New Roman" panose="02020603050405020304" pitchFamily="18" charset="0"/>
              <a:cs typeface="Times New Roman" panose="02020603050405020304" pitchFamily="18" charset="0"/>
            </a:rPr>
            <a:t>Likert</a:t>
          </a:r>
          <a:r>
            <a:rPr lang="en-US" sz="800" b="0" i="0" dirty="0">
              <a:latin typeface="Times New Roman" panose="02020603050405020304" pitchFamily="18" charset="0"/>
              <a:cs typeface="Times New Roman" panose="02020603050405020304" pitchFamily="18" charset="0"/>
            </a:rPr>
            <a:t> scale questions will provide structured data that can be analyzed using statistical methods, enabling the quantification of prevalence rates and exploration of relationships between variables.</a:t>
          </a:r>
          <a:endParaRPr lang="en-US" sz="800" dirty="0">
            <a:latin typeface="Times New Roman" panose="02020603050405020304" pitchFamily="18" charset="0"/>
            <a:cs typeface="Times New Roman" panose="02020603050405020304" pitchFamily="18" charset="0"/>
          </a:endParaRPr>
        </a:p>
      </dgm:t>
    </dgm:pt>
    <dgm:pt modelId="{1E030F19-266D-4617-A6C2-3A720B7106DE}" type="parTrans" cxnId="{1F024EFA-99F7-4A81-AE08-55713DDFCD83}">
      <dgm:prSet/>
      <dgm:spPr/>
      <dgm:t>
        <a:bodyPr/>
        <a:lstStyle/>
        <a:p>
          <a:endParaRPr lang="en-US"/>
        </a:p>
      </dgm:t>
    </dgm:pt>
    <dgm:pt modelId="{71737CCF-FE3F-4378-900B-6F05C47ED6E9}" type="sibTrans" cxnId="{1F024EFA-99F7-4A81-AE08-55713DDFCD83}">
      <dgm:prSet/>
      <dgm:spPr/>
      <dgm:t>
        <a:bodyPr/>
        <a:lstStyle/>
        <a:p>
          <a:endParaRPr lang="en-US"/>
        </a:p>
      </dgm:t>
    </dgm:pt>
    <dgm:pt modelId="{45942D17-F4D9-4A32-BCBD-9AE9B550FC8A}" type="pres">
      <dgm:prSet presAssocID="{44B4099F-DD33-4770-AB11-EB6EB3940CD9}" presName="Name0" presStyleCnt="0">
        <dgm:presLayoutVars>
          <dgm:dir/>
          <dgm:animLvl val="lvl"/>
          <dgm:resizeHandles val="exact"/>
        </dgm:presLayoutVars>
      </dgm:prSet>
      <dgm:spPr/>
    </dgm:pt>
    <dgm:pt modelId="{5CAB9C74-FBEA-492F-A085-CD68460F436B}" type="pres">
      <dgm:prSet presAssocID="{31C43C71-7DFC-4D4A-9ED6-F313D4C3D0E4}" presName="parTxOnly" presStyleLbl="node1" presStyleIdx="0" presStyleCnt="2">
        <dgm:presLayoutVars>
          <dgm:chMax val="0"/>
          <dgm:chPref val="0"/>
          <dgm:bulletEnabled val="1"/>
        </dgm:presLayoutVars>
      </dgm:prSet>
      <dgm:spPr/>
    </dgm:pt>
    <dgm:pt modelId="{EB979C6E-2583-4A8F-A46C-39A94CC3D0A4}" type="pres">
      <dgm:prSet presAssocID="{23B4348D-FC9E-4F77-87A0-F1A3E204E734}" presName="parTxOnlySpace" presStyleCnt="0"/>
      <dgm:spPr/>
    </dgm:pt>
    <dgm:pt modelId="{14CF2DDE-A0B9-41EE-9D3B-1B4A2162FF34}" type="pres">
      <dgm:prSet presAssocID="{0ED9A99E-9B05-45D9-863F-DD82A06A4702}" presName="parTxOnly" presStyleLbl="node1" presStyleIdx="1" presStyleCnt="2">
        <dgm:presLayoutVars>
          <dgm:chMax val="0"/>
          <dgm:chPref val="0"/>
          <dgm:bulletEnabled val="1"/>
        </dgm:presLayoutVars>
      </dgm:prSet>
      <dgm:spPr/>
    </dgm:pt>
  </dgm:ptLst>
  <dgm:cxnLst>
    <dgm:cxn modelId="{48444F1F-7C65-407F-92AC-DF13BD395B2D}" srcId="{44B4099F-DD33-4770-AB11-EB6EB3940CD9}" destId="{31C43C71-7DFC-4D4A-9ED6-F313D4C3D0E4}" srcOrd="0" destOrd="0" parTransId="{06BCC050-BC73-4002-B2D8-54FAD097299D}" sibTransId="{23B4348D-FC9E-4F77-87A0-F1A3E204E734}"/>
    <dgm:cxn modelId="{C53AC14B-13B6-4360-9CEB-663C8C7B8F49}" type="presOf" srcId="{0ED9A99E-9B05-45D9-863F-DD82A06A4702}" destId="{14CF2DDE-A0B9-41EE-9D3B-1B4A2162FF34}" srcOrd="0" destOrd="0" presId="urn:microsoft.com/office/officeart/2005/8/layout/chevron1"/>
    <dgm:cxn modelId="{E4188480-03E1-4381-8F95-6467005D4EA7}" type="presOf" srcId="{31C43C71-7DFC-4D4A-9ED6-F313D4C3D0E4}" destId="{5CAB9C74-FBEA-492F-A085-CD68460F436B}" srcOrd="0" destOrd="0" presId="urn:microsoft.com/office/officeart/2005/8/layout/chevron1"/>
    <dgm:cxn modelId="{F42E4BAD-01F9-4001-908F-4C197BBCC8DD}" type="presOf" srcId="{44B4099F-DD33-4770-AB11-EB6EB3940CD9}" destId="{45942D17-F4D9-4A32-BCBD-9AE9B550FC8A}" srcOrd="0" destOrd="0" presId="urn:microsoft.com/office/officeart/2005/8/layout/chevron1"/>
    <dgm:cxn modelId="{1F024EFA-99F7-4A81-AE08-55713DDFCD83}" srcId="{44B4099F-DD33-4770-AB11-EB6EB3940CD9}" destId="{0ED9A99E-9B05-45D9-863F-DD82A06A4702}" srcOrd="1" destOrd="0" parTransId="{1E030F19-266D-4617-A6C2-3A720B7106DE}" sibTransId="{71737CCF-FE3F-4378-900B-6F05C47ED6E9}"/>
    <dgm:cxn modelId="{37354179-3BE8-4AC4-984E-7513C1EB0218}" type="presParOf" srcId="{45942D17-F4D9-4A32-BCBD-9AE9B550FC8A}" destId="{5CAB9C74-FBEA-492F-A085-CD68460F436B}" srcOrd="0" destOrd="0" presId="urn:microsoft.com/office/officeart/2005/8/layout/chevron1"/>
    <dgm:cxn modelId="{79FB47BD-6EB9-415D-A483-EFB9EC04914D}" type="presParOf" srcId="{45942D17-F4D9-4A32-BCBD-9AE9B550FC8A}" destId="{EB979C6E-2583-4A8F-A46C-39A94CC3D0A4}" srcOrd="1" destOrd="0" presId="urn:microsoft.com/office/officeart/2005/8/layout/chevron1"/>
    <dgm:cxn modelId="{6800A033-5315-4D0E-BFDC-F264915143DC}" type="presParOf" srcId="{45942D17-F4D9-4A32-BCBD-9AE9B550FC8A}" destId="{14CF2DDE-A0B9-41EE-9D3B-1B4A2162FF34}" srcOrd="2"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B2F2F12-3F7D-4E0E-9DD6-6E07CEC1FF8C}" type="doc">
      <dgm:prSet loTypeId="urn:microsoft.com/office/officeart/2005/8/layout/process1" loCatId="process" qsTypeId="urn:microsoft.com/office/officeart/2005/8/quickstyle/simple1" qsCatId="simple" csTypeId="urn:microsoft.com/office/officeart/2005/8/colors/colorful2" csCatId="colorful" phldr="1"/>
      <dgm:spPr/>
    </dgm:pt>
    <dgm:pt modelId="{DDB06BA7-F9BE-465E-9311-884FB381521A}">
      <dgm:prSet phldrT="[Text]" custT="1"/>
      <dgm:spPr/>
      <dgm:t>
        <a:bodyPr/>
        <a:lstStyle/>
        <a:p>
          <a:pPr algn="just">
            <a:lnSpc>
              <a:spcPct val="100000"/>
            </a:lnSpc>
          </a:pPr>
          <a:r>
            <a:rPr lang="en-US" sz="1000" b="0" i="0" dirty="0">
              <a:latin typeface="Times New Roman" panose="02020603050405020304" pitchFamily="18" charset="0"/>
              <a:cs typeface="Times New Roman" panose="02020603050405020304" pitchFamily="18" charset="0"/>
            </a:rPr>
            <a:t>A statistically significant number of pupils will be asked to fill out surveys at the quantitative stage. </a:t>
          </a:r>
        </a:p>
        <a:p>
          <a:pPr algn="just">
            <a:lnSpc>
              <a:spcPct val="100000"/>
            </a:lnSpc>
          </a:pPr>
          <a:r>
            <a:rPr lang="en-US" sz="1000" b="0" i="0" dirty="0">
              <a:latin typeface="Times New Roman" panose="02020603050405020304" pitchFamily="18" charset="0"/>
              <a:cs typeface="Times New Roman" panose="02020603050405020304" pitchFamily="18" charset="0"/>
            </a:rPr>
            <a:t>In this stage, we'll try to understand how many children are physically active, how often and for how long, and how that relates to how well they do in school. </a:t>
          </a:r>
        </a:p>
        <a:p>
          <a:pPr algn="just">
            <a:lnSpc>
              <a:spcPct val="100000"/>
            </a:lnSpc>
          </a:pPr>
          <a:r>
            <a:rPr lang="en-US" sz="1000" b="0" i="0" dirty="0">
              <a:latin typeface="Times New Roman" panose="02020603050405020304" pitchFamily="18" charset="0"/>
              <a:cs typeface="Times New Roman" panose="02020603050405020304" pitchFamily="18" charset="0"/>
            </a:rPr>
            <a:t>The questions used in the surveys will be developed using standard measures and existing literature. Structured data on physical activity patterns, academic performance metrics, demographic information, and variables affecting physical activity participation will be gathered using a questionnaire with closed-ended and Likert scale items. To guarantee enough power for analysis and generalizability of results to the more significant student population, the sample size will be chosen statistically (</a:t>
          </a:r>
          <a:r>
            <a:rPr lang="en-US" sz="1000" b="0" i="0" dirty="0" err="1">
              <a:latin typeface="Times New Roman" panose="02020603050405020304" pitchFamily="18" charset="0"/>
              <a:cs typeface="Times New Roman" panose="02020603050405020304" pitchFamily="18" charset="0"/>
            </a:rPr>
            <a:t>Snedden</a:t>
          </a:r>
          <a:r>
            <a:rPr lang="en-US" sz="1000" b="0" i="0" dirty="0">
              <a:latin typeface="Times New Roman" panose="02020603050405020304" pitchFamily="18" charset="0"/>
              <a:cs typeface="Times New Roman" panose="02020603050405020304" pitchFamily="18" charset="0"/>
            </a:rPr>
            <a:t> et al., 2018).</a:t>
          </a:r>
          <a:endParaRPr lang="en-US" sz="1200" dirty="0">
            <a:latin typeface="Times New Roman" panose="02020603050405020304" pitchFamily="18" charset="0"/>
            <a:cs typeface="Times New Roman" panose="02020603050405020304" pitchFamily="18" charset="0"/>
          </a:endParaRPr>
        </a:p>
      </dgm:t>
    </dgm:pt>
    <dgm:pt modelId="{E4DCF289-7486-422C-9FF6-3C00CAB424C4}" type="parTrans" cxnId="{F7C8DD97-4B6C-4969-A525-A5748578627E}">
      <dgm:prSet/>
      <dgm:spPr/>
      <dgm:t>
        <a:bodyPr/>
        <a:lstStyle/>
        <a:p>
          <a:endParaRPr lang="en-GB"/>
        </a:p>
      </dgm:t>
    </dgm:pt>
    <dgm:pt modelId="{CC5F8186-50EA-4B7E-A8B4-CACC01182E3A}" type="sibTrans" cxnId="{F7C8DD97-4B6C-4969-A525-A5748578627E}">
      <dgm:prSet/>
      <dgm:spPr/>
      <dgm:t>
        <a:bodyPr/>
        <a:lstStyle/>
        <a:p>
          <a:endParaRPr lang="en-GB"/>
        </a:p>
      </dgm:t>
    </dgm:pt>
    <dgm:pt modelId="{8F7433E2-E4A4-4327-AD75-F7E852FCB3D1}">
      <dgm:prSet phldrT="[Text]" custT="1"/>
      <dgm:spPr/>
      <dgm:t>
        <a:bodyPr/>
        <a:lstStyle/>
        <a:p>
          <a:pPr algn="just">
            <a:lnSpc>
              <a:spcPct val="100000"/>
            </a:lnSpc>
          </a:pPr>
          <a:r>
            <a:rPr lang="en-US" sz="1000" b="0" i="0" dirty="0">
              <a:latin typeface="Times New Roman" panose="02020603050405020304" pitchFamily="18" charset="0"/>
              <a:cs typeface="Times New Roman" panose="02020603050405020304" pitchFamily="18" charset="0"/>
            </a:rPr>
            <a:t>  Statistical methods will be used to </a:t>
          </a:r>
          <a:r>
            <a:rPr lang="en-US" sz="1000" b="0" i="0" dirty="0" err="1">
              <a:latin typeface="Times New Roman" panose="02020603050405020304" pitchFamily="18" charset="0"/>
              <a:cs typeface="Times New Roman" panose="02020603050405020304" pitchFamily="18" charset="0"/>
            </a:rPr>
            <a:t>analyse</a:t>
          </a:r>
          <a:r>
            <a:rPr lang="en-US" sz="1000" b="0" i="0" dirty="0">
              <a:latin typeface="Times New Roman" panose="02020603050405020304" pitchFamily="18" charset="0"/>
              <a:cs typeface="Times New Roman" panose="02020603050405020304" pitchFamily="18" charset="0"/>
            </a:rPr>
            <a:t> the quantitative information gleaned from the completed survey forms. The prevalence, frequency, and duration of physical activity, as well as relationships with academic performance indicators, will be determined using descriptive statistics such as frequencies, percentages, means, and standard deviations. Chi-square tests and regression analyses are two examples of inferential statistical tests that may be used to probe into connections between variables.
Thematic analysis will </a:t>
          </a:r>
          <a:r>
            <a:rPr lang="en-US" sz="1000" b="0" i="0" dirty="0" err="1">
              <a:latin typeface="Times New Roman" panose="02020603050405020304" pitchFamily="18" charset="0"/>
              <a:cs typeface="Times New Roman" panose="02020603050405020304" pitchFamily="18" charset="0"/>
            </a:rPr>
            <a:t>analyse</a:t>
          </a:r>
          <a:r>
            <a:rPr lang="en-US" sz="1000" b="0" i="0" dirty="0">
              <a:latin typeface="Times New Roman" panose="02020603050405020304" pitchFamily="18" charset="0"/>
              <a:cs typeface="Times New Roman" panose="02020603050405020304" pitchFamily="18" charset="0"/>
            </a:rPr>
            <a:t> the qualitative data gathered from the focus groups. The study issue will be understood thoroughly after the qualitative findings are combined with the quantitative data.
As a whole, the sequential mixed-methods approach permits the incorporation of quantitative and qualitative data, allowing for a more in-depth investigation of the prevalence of physical activity among students at a public university. The study approach guarantees the collection of comprehensive and detailed data, which strengthens the validity and dependability of the results and offers a more nuanced comprehension of the issue at hand.</a:t>
          </a:r>
          <a:endParaRPr lang="en-US" sz="1000" dirty="0">
            <a:latin typeface="Times New Roman" panose="02020603050405020304" pitchFamily="18" charset="0"/>
            <a:cs typeface="Times New Roman" panose="02020603050405020304" pitchFamily="18" charset="0"/>
          </a:endParaRPr>
        </a:p>
      </dgm:t>
    </dgm:pt>
    <dgm:pt modelId="{6C246450-A9EE-42A4-A44E-3F4F14A2EBCA}" type="parTrans" cxnId="{44F36125-9227-4986-8E24-B60083D118FB}">
      <dgm:prSet/>
      <dgm:spPr/>
      <dgm:t>
        <a:bodyPr/>
        <a:lstStyle/>
        <a:p>
          <a:endParaRPr lang="en-GB"/>
        </a:p>
      </dgm:t>
    </dgm:pt>
    <dgm:pt modelId="{D24F48B5-F35B-4131-9F09-8D00E439BBFC}" type="sibTrans" cxnId="{44F36125-9227-4986-8E24-B60083D118FB}">
      <dgm:prSet/>
      <dgm:spPr/>
      <dgm:t>
        <a:bodyPr/>
        <a:lstStyle/>
        <a:p>
          <a:endParaRPr lang="en-GB"/>
        </a:p>
      </dgm:t>
    </dgm:pt>
    <dgm:pt modelId="{36CE64DC-07D8-42F3-811A-360F6D84AE7A}" type="pres">
      <dgm:prSet presAssocID="{EB2F2F12-3F7D-4E0E-9DD6-6E07CEC1FF8C}" presName="Name0" presStyleCnt="0">
        <dgm:presLayoutVars>
          <dgm:dir/>
          <dgm:resizeHandles val="exact"/>
        </dgm:presLayoutVars>
      </dgm:prSet>
      <dgm:spPr/>
    </dgm:pt>
    <dgm:pt modelId="{31AD0535-D8AB-4ABE-9ACF-058D7C21B6F2}" type="pres">
      <dgm:prSet presAssocID="{DDB06BA7-F9BE-465E-9311-884FB381521A}" presName="node" presStyleLbl="node1" presStyleIdx="0" presStyleCnt="2">
        <dgm:presLayoutVars>
          <dgm:bulletEnabled val="1"/>
        </dgm:presLayoutVars>
      </dgm:prSet>
      <dgm:spPr/>
    </dgm:pt>
    <dgm:pt modelId="{F6ACDF3B-BD5E-420E-A481-DE504DE65C5E}" type="pres">
      <dgm:prSet presAssocID="{CC5F8186-50EA-4B7E-A8B4-CACC01182E3A}" presName="sibTrans" presStyleLbl="sibTrans2D1" presStyleIdx="0" presStyleCnt="1"/>
      <dgm:spPr/>
    </dgm:pt>
    <dgm:pt modelId="{57AC9991-267C-4DE6-B537-D7B5999456C5}" type="pres">
      <dgm:prSet presAssocID="{CC5F8186-50EA-4B7E-A8B4-CACC01182E3A}" presName="connectorText" presStyleLbl="sibTrans2D1" presStyleIdx="0" presStyleCnt="1"/>
      <dgm:spPr/>
    </dgm:pt>
    <dgm:pt modelId="{89B1817D-8D2C-4247-B914-48376EB60468}" type="pres">
      <dgm:prSet presAssocID="{8F7433E2-E4A4-4327-AD75-F7E852FCB3D1}" presName="node" presStyleLbl="node1" presStyleIdx="1" presStyleCnt="2">
        <dgm:presLayoutVars>
          <dgm:bulletEnabled val="1"/>
        </dgm:presLayoutVars>
      </dgm:prSet>
      <dgm:spPr/>
    </dgm:pt>
  </dgm:ptLst>
  <dgm:cxnLst>
    <dgm:cxn modelId="{ED3C711F-2072-48AF-B712-23458B79AF30}" type="presOf" srcId="{EB2F2F12-3F7D-4E0E-9DD6-6E07CEC1FF8C}" destId="{36CE64DC-07D8-42F3-811A-360F6D84AE7A}" srcOrd="0" destOrd="0" presId="urn:microsoft.com/office/officeart/2005/8/layout/process1"/>
    <dgm:cxn modelId="{44F36125-9227-4986-8E24-B60083D118FB}" srcId="{EB2F2F12-3F7D-4E0E-9DD6-6E07CEC1FF8C}" destId="{8F7433E2-E4A4-4327-AD75-F7E852FCB3D1}" srcOrd="1" destOrd="0" parTransId="{6C246450-A9EE-42A4-A44E-3F4F14A2EBCA}" sibTransId="{D24F48B5-F35B-4131-9F09-8D00E439BBFC}"/>
    <dgm:cxn modelId="{6CFBF949-126C-4FCD-AA8D-1B83A39ADD81}" type="presOf" srcId="{CC5F8186-50EA-4B7E-A8B4-CACC01182E3A}" destId="{57AC9991-267C-4DE6-B537-D7B5999456C5}" srcOrd="1" destOrd="0" presId="urn:microsoft.com/office/officeart/2005/8/layout/process1"/>
    <dgm:cxn modelId="{F7C8DD97-4B6C-4969-A525-A5748578627E}" srcId="{EB2F2F12-3F7D-4E0E-9DD6-6E07CEC1FF8C}" destId="{DDB06BA7-F9BE-465E-9311-884FB381521A}" srcOrd="0" destOrd="0" parTransId="{E4DCF289-7486-422C-9FF6-3C00CAB424C4}" sibTransId="{CC5F8186-50EA-4B7E-A8B4-CACC01182E3A}"/>
    <dgm:cxn modelId="{2494B4AC-8204-4160-B147-648BC0862EBF}" type="presOf" srcId="{8F7433E2-E4A4-4327-AD75-F7E852FCB3D1}" destId="{89B1817D-8D2C-4247-B914-48376EB60468}" srcOrd="0" destOrd="0" presId="urn:microsoft.com/office/officeart/2005/8/layout/process1"/>
    <dgm:cxn modelId="{D874B2C2-FCC1-4E77-AE16-17F1A9CA9A9B}" type="presOf" srcId="{DDB06BA7-F9BE-465E-9311-884FB381521A}" destId="{31AD0535-D8AB-4ABE-9ACF-058D7C21B6F2}" srcOrd="0" destOrd="0" presId="urn:microsoft.com/office/officeart/2005/8/layout/process1"/>
    <dgm:cxn modelId="{F67BCBD5-9C7E-4437-A7EA-4FF1A0468D96}" type="presOf" srcId="{CC5F8186-50EA-4B7E-A8B4-CACC01182E3A}" destId="{F6ACDF3B-BD5E-420E-A481-DE504DE65C5E}" srcOrd="0" destOrd="0" presId="urn:microsoft.com/office/officeart/2005/8/layout/process1"/>
    <dgm:cxn modelId="{19F35498-2AF5-4A9E-B74A-ACEF4F66A67E}" type="presParOf" srcId="{36CE64DC-07D8-42F3-811A-360F6D84AE7A}" destId="{31AD0535-D8AB-4ABE-9ACF-058D7C21B6F2}" srcOrd="0" destOrd="0" presId="urn:microsoft.com/office/officeart/2005/8/layout/process1"/>
    <dgm:cxn modelId="{4F1BE423-911E-44E7-8C4B-20D7C751FFE8}" type="presParOf" srcId="{36CE64DC-07D8-42F3-811A-360F6D84AE7A}" destId="{F6ACDF3B-BD5E-420E-A481-DE504DE65C5E}" srcOrd="1" destOrd="0" presId="urn:microsoft.com/office/officeart/2005/8/layout/process1"/>
    <dgm:cxn modelId="{41FC59E4-B31C-4E47-A237-242813E04978}" type="presParOf" srcId="{F6ACDF3B-BD5E-420E-A481-DE504DE65C5E}" destId="{57AC9991-267C-4DE6-B537-D7B5999456C5}" srcOrd="0" destOrd="0" presId="urn:microsoft.com/office/officeart/2005/8/layout/process1"/>
    <dgm:cxn modelId="{13469D14-5FC0-4806-8B54-6EB4CB0AFBEA}" type="presParOf" srcId="{36CE64DC-07D8-42F3-811A-360F6D84AE7A}" destId="{89B1817D-8D2C-4247-B914-48376EB60468}"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22718CA-9EC5-4315-8B4E-F149F3C5F770}" type="doc">
      <dgm:prSet loTypeId="urn:microsoft.com/office/officeart/2005/8/layout/hList6" loCatId="list" qsTypeId="urn:microsoft.com/office/officeart/2005/8/quickstyle/simple1" qsCatId="simple" csTypeId="urn:microsoft.com/office/officeart/2005/8/colors/colorful2" csCatId="colorful" phldr="1"/>
      <dgm:spPr/>
      <dgm:t>
        <a:bodyPr/>
        <a:lstStyle/>
        <a:p>
          <a:endParaRPr lang="en-US"/>
        </a:p>
      </dgm:t>
    </dgm:pt>
    <dgm:pt modelId="{EDC1E96E-1703-426C-8DB4-B025F0480889}">
      <dgm:prSet phldrT="[Text]" custT="1"/>
      <dgm:spPr/>
      <dgm:t>
        <a:bodyPr anchor="ctr"/>
        <a:lstStyle/>
        <a:p>
          <a:pPr algn="just">
            <a:lnSpc>
              <a:spcPct val="100000"/>
            </a:lnSpc>
          </a:pPr>
          <a:r>
            <a:rPr lang="en-US" sz="1000" b="0" i="0" dirty="0">
              <a:latin typeface="Times New Roman" panose="02020603050405020304" pitchFamily="18" charset="0"/>
              <a:cs typeface="Times New Roman" panose="02020603050405020304" pitchFamily="18" charset="0"/>
            </a:rPr>
            <a:t>Recruitment</a:t>
          </a:r>
          <a:endParaRPr lang="en-US" sz="1000" dirty="0">
            <a:latin typeface="Times New Roman" panose="02020603050405020304" pitchFamily="18" charset="0"/>
            <a:cs typeface="Times New Roman" panose="02020603050405020304" pitchFamily="18" charset="0"/>
          </a:endParaRPr>
        </a:p>
      </dgm:t>
    </dgm:pt>
    <dgm:pt modelId="{486B3714-E12E-40F7-A8D4-CF9B7DCDADCA}" type="parTrans" cxnId="{6A9D7DB0-1F64-4E88-B57B-1EE04178F457}">
      <dgm:prSet/>
      <dgm:spPr/>
      <dgm:t>
        <a:bodyPr/>
        <a:lstStyle/>
        <a:p>
          <a:endParaRPr lang="en-US">
            <a:latin typeface="Arial" panose="020B0604020202020204" pitchFamily="34" charset="0"/>
            <a:cs typeface="Arial" panose="020B0604020202020204" pitchFamily="34" charset="0"/>
          </a:endParaRPr>
        </a:p>
      </dgm:t>
    </dgm:pt>
    <dgm:pt modelId="{845CF362-C6B7-45F1-8173-DF368ECE3F58}" type="sibTrans" cxnId="{6A9D7DB0-1F64-4E88-B57B-1EE04178F457}">
      <dgm:prSet/>
      <dgm:spPr/>
      <dgm:t>
        <a:bodyPr/>
        <a:lstStyle/>
        <a:p>
          <a:endParaRPr lang="en-US">
            <a:latin typeface="Arial" panose="020B0604020202020204" pitchFamily="34" charset="0"/>
            <a:cs typeface="Arial" panose="020B0604020202020204" pitchFamily="34" charset="0"/>
          </a:endParaRPr>
        </a:p>
      </dgm:t>
    </dgm:pt>
    <dgm:pt modelId="{F5312B6A-0212-4629-8826-92DF3B5FA37F}">
      <dgm:prSet phldrT="[Text]" custT="1"/>
      <dgm:spPr/>
      <dgm:t>
        <a:bodyPr anchor="ctr"/>
        <a:lstStyle/>
        <a:p>
          <a:pPr algn="just">
            <a:lnSpc>
              <a:spcPct val="100000"/>
            </a:lnSpc>
          </a:pPr>
          <a:r>
            <a:rPr lang="en-US" sz="1000" b="0" i="0" dirty="0">
              <a:latin typeface="Times New Roman" panose="02020603050405020304" pitchFamily="18" charset="0"/>
              <a:cs typeface="Times New Roman" panose="02020603050405020304" pitchFamily="18" charset="0"/>
            </a:rPr>
            <a:t>Classroom announcements: Seek permission from professors or course coordinators to make a brief announcement about the study during class sessions. This can be an effective way to reach students directly and generate interest in participation </a:t>
          </a:r>
          <a:r>
            <a:rPr lang="en-IN" sz="1000" b="0" i="0" dirty="0">
              <a:latin typeface="Times New Roman" panose="02020603050405020304" pitchFamily="18" charset="0"/>
              <a:cs typeface="Times New Roman" panose="02020603050405020304" pitchFamily="18" charset="0"/>
            </a:rPr>
            <a:t>(Srivastav, Sharma and Samuel, 2020)</a:t>
          </a:r>
          <a:r>
            <a:rPr lang="en-US" sz="1000" b="0" i="0" dirty="0">
              <a:latin typeface="Times New Roman" panose="02020603050405020304" pitchFamily="18" charset="0"/>
              <a:cs typeface="Times New Roman" panose="02020603050405020304" pitchFamily="18" charset="0"/>
            </a:rPr>
            <a:t>.</a:t>
          </a:r>
          <a:endParaRPr lang="en-US" sz="1000" dirty="0">
            <a:latin typeface="Times New Roman" panose="02020603050405020304" pitchFamily="18" charset="0"/>
            <a:cs typeface="Times New Roman" panose="02020603050405020304" pitchFamily="18" charset="0"/>
          </a:endParaRPr>
        </a:p>
      </dgm:t>
    </dgm:pt>
    <dgm:pt modelId="{14F7C5B1-4664-40E6-9A22-80CF280BC5F4}" type="parTrans" cxnId="{9FCF60EE-1858-46E8-AF7E-0E608074E02E}">
      <dgm:prSet/>
      <dgm:spPr/>
      <dgm:t>
        <a:bodyPr/>
        <a:lstStyle/>
        <a:p>
          <a:endParaRPr lang="en-US">
            <a:latin typeface="Arial" panose="020B0604020202020204" pitchFamily="34" charset="0"/>
            <a:cs typeface="Arial" panose="020B0604020202020204" pitchFamily="34" charset="0"/>
          </a:endParaRPr>
        </a:p>
      </dgm:t>
    </dgm:pt>
    <dgm:pt modelId="{258A6A35-F147-4BA9-884B-EFE567A0B888}" type="sibTrans" cxnId="{9FCF60EE-1858-46E8-AF7E-0E608074E02E}">
      <dgm:prSet/>
      <dgm:spPr/>
      <dgm:t>
        <a:bodyPr/>
        <a:lstStyle/>
        <a:p>
          <a:endParaRPr lang="en-US">
            <a:latin typeface="Arial" panose="020B0604020202020204" pitchFamily="34" charset="0"/>
            <a:cs typeface="Arial" panose="020B0604020202020204" pitchFamily="34" charset="0"/>
          </a:endParaRPr>
        </a:p>
      </dgm:t>
    </dgm:pt>
    <dgm:pt modelId="{D7271E8C-2421-4CCF-A1F7-4209578CAA1B}">
      <dgm:prSet phldrT="[Text]" custT="1"/>
      <dgm:spPr/>
      <dgm:t>
        <a:bodyPr anchor="ctr"/>
        <a:lstStyle/>
        <a:p>
          <a:pPr algn="just">
            <a:lnSpc>
              <a:spcPct val="100000"/>
            </a:lnSpc>
          </a:pPr>
          <a:r>
            <a:rPr lang="en-US" sz="1000" b="0" i="0" dirty="0">
              <a:latin typeface="Times New Roman" panose="02020603050405020304" pitchFamily="18" charset="0"/>
              <a:cs typeface="Times New Roman" panose="02020603050405020304" pitchFamily="18" charset="0"/>
            </a:rPr>
            <a:t>Sampling</a:t>
          </a:r>
          <a:endParaRPr lang="en-US" sz="1000" dirty="0">
            <a:latin typeface="Times New Roman" panose="02020603050405020304" pitchFamily="18" charset="0"/>
            <a:cs typeface="Times New Roman" panose="02020603050405020304" pitchFamily="18" charset="0"/>
          </a:endParaRPr>
        </a:p>
      </dgm:t>
    </dgm:pt>
    <dgm:pt modelId="{B2A5470E-5E05-40EC-B7A4-530913E05EC2}" type="parTrans" cxnId="{F82C345B-E21A-4729-AADB-A1BF1D16FC2B}">
      <dgm:prSet/>
      <dgm:spPr/>
      <dgm:t>
        <a:bodyPr/>
        <a:lstStyle/>
        <a:p>
          <a:endParaRPr lang="en-US">
            <a:latin typeface="Arial" panose="020B0604020202020204" pitchFamily="34" charset="0"/>
            <a:cs typeface="Arial" panose="020B0604020202020204" pitchFamily="34" charset="0"/>
          </a:endParaRPr>
        </a:p>
      </dgm:t>
    </dgm:pt>
    <dgm:pt modelId="{FB4D6D09-F24D-4EE7-AD71-37763E707857}" type="sibTrans" cxnId="{F82C345B-E21A-4729-AADB-A1BF1D16FC2B}">
      <dgm:prSet/>
      <dgm:spPr/>
      <dgm:t>
        <a:bodyPr/>
        <a:lstStyle/>
        <a:p>
          <a:endParaRPr lang="en-US">
            <a:latin typeface="Arial" panose="020B0604020202020204" pitchFamily="34" charset="0"/>
            <a:cs typeface="Arial" panose="020B0604020202020204" pitchFamily="34" charset="0"/>
          </a:endParaRPr>
        </a:p>
      </dgm:t>
    </dgm:pt>
    <dgm:pt modelId="{98166B5A-B84F-4021-A6D7-0AB0724AA3B4}">
      <dgm:prSet phldrT="[Text]" custT="1"/>
      <dgm:spPr/>
      <dgm:t>
        <a:bodyPr anchor="ctr"/>
        <a:lstStyle/>
        <a:p>
          <a:pPr algn="just">
            <a:lnSpc>
              <a:spcPct val="100000"/>
            </a:lnSpc>
          </a:pPr>
          <a:r>
            <a:rPr lang="en-US" sz="1000" b="0" i="0" dirty="0">
              <a:latin typeface="Times New Roman" panose="02020603050405020304" pitchFamily="18" charset="0"/>
              <a:cs typeface="Times New Roman" panose="02020603050405020304" pitchFamily="18" charset="0"/>
            </a:rPr>
            <a:t>Random sampling: Randomly select participants from the overall student population to ensure equal opportunity for all students to participate in the study. </a:t>
          </a:r>
          <a:endParaRPr lang="en-US" sz="1000" dirty="0">
            <a:latin typeface="Times New Roman" panose="02020603050405020304" pitchFamily="18" charset="0"/>
            <a:cs typeface="Times New Roman" panose="02020603050405020304" pitchFamily="18" charset="0"/>
          </a:endParaRPr>
        </a:p>
      </dgm:t>
    </dgm:pt>
    <dgm:pt modelId="{F6D483BF-FAE2-4B1A-BB9C-BFD98C39FAC4}" type="parTrans" cxnId="{3C7D798A-2A1E-4CF2-97C8-3BCAB2DB1C1A}">
      <dgm:prSet/>
      <dgm:spPr/>
      <dgm:t>
        <a:bodyPr/>
        <a:lstStyle/>
        <a:p>
          <a:endParaRPr lang="en-US">
            <a:latin typeface="Arial" panose="020B0604020202020204" pitchFamily="34" charset="0"/>
            <a:cs typeface="Arial" panose="020B0604020202020204" pitchFamily="34" charset="0"/>
          </a:endParaRPr>
        </a:p>
      </dgm:t>
    </dgm:pt>
    <dgm:pt modelId="{C96550E9-55B8-4802-9624-9A41AAA56E6A}" type="sibTrans" cxnId="{3C7D798A-2A1E-4CF2-97C8-3BCAB2DB1C1A}">
      <dgm:prSet/>
      <dgm:spPr/>
      <dgm:t>
        <a:bodyPr/>
        <a:lstStyle/>
        <a:p>
          <a:endParaRPr lang="en-US">
            <a:latin typeface="Arial" panose="020B0604020202020204" pitchFamily="34" charset="0"/>
            <a:cs typeface="Arial" panose="020B0604020202020204" pitchFamily="34" charset="0"/>
          </a:endParaRPr>
        </a:p>
      </dgm:t>
    </dgm:pt>
    <dgm:pt modelId="{BB6B4111-8AB2-44C0-A4E0-86ABF6E61153}">
      <dgm:prSet phldrT="[Text]" custT="1"/>
      <dgm:spPr/>
      <dgm:t>
        <a:bodyPr anchor="ctr"/>
        <a:lstStyle/>
        <a:p>
          <a:pPr algn="just">
            <a:lnSpc>
              <a:spcPct val="100000"/>
            </a:lnSpc>
          </a:pPr>
          <a:r>
            <a:rPr lang="en-US" sz="1000" b="0" i="0" dirty="0">
              <a:latin typeface="Times New Roman" panose="02020603050405020304" pitchFamily="18" charset="0"/>
              <a:cs typeface="Times New Roman" panose="02020603050405020304" pitchFamily="18" charset="0"/>
            </a:rPr>
            <a:t>Study Participants</a:t>
          </a:r>
        </a:p>
      </dgm:t>
    </dgm:pt>
    <dgm:pt modelId="{6974F74B-B844-4EFF-8FAC-1AF277E59E29}" type="parTrans" cxnId="{15F20775-9FC0-4847-955E-9D6114C14C81}">
      <dgm:prSet/>
      <dgm:spPr/>
      <dgm:t>
        <a:bodyPr/>
        <a:lstStyle/>
        <a:p>
          <a:endParaRPr lang="en-US">
            <a:latin typeface="Arial" panose="020B0604020202020204" pitchFamily="34" charset="0"/>
            <a:cs typeface="Arial" panose="020B0604020202020204" pitchFamily="34" charset="0"/>
          </a:endParaRPr>
        </a:p>
      </dgm:t>
    </dgm:pt>
    <dgm:pt modelId="{89B9BEAC-24FD-449B-8038-E897B7E139DC}" type="sibTrans" cxnId="{15F20775-9FC0-4847-955E-9D6114C14C81}">
      <dgm:prSet/>
      <dgm:spPr/>
      <dgm:t>
        <a:bodyPr/>
        <a:lstStyle/>
        <a:p>
          <a:endParaRPr lang="en-US">
            <a:latin typeface="Arial" panose="020B0604020202020204" pitchFamily="34" charset="0"/>
            <a:cs typeface="Arial" panose="020B0604020202020204" pitchFamily="34" charset="0"/>
          </a:endParaRPr>
        </a:p>
      </dgm:t>
    </dgm:pt>
    <dgm:pt modelId="{D7C4FBE4-6882-4C53-AF05-E2D9490EDBFB}">
      <dgm:prSet phldrT="[Text]" custT="1"/>
      <dgm:spPr/>
      <dgm:t>
        <a:bodyPr anchor="ctr"/>
        <a:lstStyle/>
        <a:p>
          <a:pPr algn="just">
            <a:lnSpc>
              <a:spcPct val="100000"/>
            </a:lnSpc>
          </a:pPr>
          <a:r>
            <a:rPr lang="en-US" sz="1000" b="0" i="0" dirty="0">
              <a:latin typeface="Times New Roman" panose="02020603050405020304" pitchFamily="18" charset="0"/>
              <a:cs typeface="Times New Roman" panose="02020603050405020304" pitchFamily="18" charset="0"/>
            </a:rPr>
            <a:t>  Participants in the research will be college students currently enrolled in different academic years and majors at various educational institutions. To ensure that the results are representative of the whole student population, a wide variety of participants must be included in the study. </a:t>
          </a:r>
          <a:endParaRPr lang="en-US" sz="1000" dirty="0">
            <a:latin typeface="Times New Roman" panose="02020603050405020304" pitchFamily="18" charset="0"/>
            <a:cs typeface="Times New Roman" panose="02020603050405020304" pitchFamily="18" charset="0"/>
          </a:endParaRPr>
        </a:p>
      </dgm:t>
    </dgm:pt>
    <dgm:pt modelId="{A971917B-E297-4349-B1C3-1A6987F3DADD}" type="parTrans" cxnId="{0753E72A-119A-4D8D-A103-7FA29B1177BC}">
      <dgm:prSet/>
      <dgm:spPr/>
      <dgm:t>
        <a:bodyPr/>
        <a:lstStyle/>
        <a:p>
          <a:endParaRPr lang="en-US">
            <a:latin typeface="Arial" panose="020B0604020202020204" pitchFamily="34" charset="0"/>
            <a:cs typeface="Arial" panose="020B0604020202020204" pitchFamily="34" charset="0"/>
          </a:endParaRPr>
        </a:p>
      </dgm:t>
    </dgm:pt>
    <dgm:pt modelId="{30865947-91E7-453D-BBAB-F97C76D69062}" type="sibTrans" cxnId="{0753E72A-119A-4D8D-A103-7FA29B1177BC}">
      <dgm:prSet/>
      <dgm:spPr/>
      <dgm:t>
        <a:bodyPr/>
        <a:lstStyle/>
        <a:p>
          <a:endParaRPr lang="en-US">
            <a:latin typeface="Arial" panose="020B0604020202020204" pitchFamily="34" charset="0"/>
            <a:cs typeface="Arial" panose="020B0604020202020204" pitchFamily="34" charset="0"/>
          </a:endParaRPr>
        </a:p>
      </dgm:t>
    </dgm:pt>
    <dgm:pt modelId="{EBFD9558-4837-431F-944F-812C4FF441E8}">
      <dgm:prSet phldrT="[Text]" custT="1"/>
      <dgm:spPr/>
      <dgm:t>
        <a:bodyPr anchor="ctr"/>
        <a:lstStyle/>
        <a:p>
          <a:pPr algn="just">
            <a:lnSpc>
              <a:spcPct val="100000"/>
            </a:lnSpc>
          </a:pPr>
          <a:r>
            <a:rPr lang="en-US" sz="1000" b="0" i="0" dirty="0">
              <a:latin typeface="Times New Roman" panose="02020603050405020304" pitchFamily="18" charset="0"/>
              <a:cs typeface="Times New Roman" panose="02020603050405020304" pitchFamily="18" charset="0"/>
            </a:rPr>
            <a:t>the study participants, such as being currently enrolled as a full-time student at the public university. This helps ensure that participants are eligible and relevant to the research topic.</a:t>
          </a:r>
          <a:endParaRPr lang="en-US" sz="1000" dirty="0">
            <a:latin typeface="Times New Roman" panose="02020603050405020304" pitchFamily="18" charset="0"/>
            <a:cs typeface="Times New Roman" panose="02020603050405020304" pitchFamily="18" charset="0"/>
          </a:endParaRPr>
        </a:p>
      </dgm:t>
    </dgm:pt>
    <dgm:pt modelId="{DA5F4612-3D0C-45D0-8843-911A4CDBA94B}" type="parTrans" cxnId="{3E21F943-3F17-4182-AB9F-C787AA1620A9}">
      <dgm:prSet/>
      <dgm:spPr/>
      <dgm:t>
        <a:bodyPr/>
        <a:lstStyle/>
        <a:p>
          <a:endParaRPr lang="en-US">
            <a:latin typeface="Arial" panose="020B0604020202020204" pitchFamily="34" charset="0"/>
            <a:cs typeface="Arial" panose="020B0604020202020204" pitchFamily="34" charset="0"/>
          </a:endParaRPr>
        </a:p>
      </dgm:t>
    </dgm:pt>
    <dgm:pt modelId="{87CB1438-EB6F-4FB3-BF7E-DA478A79A636}" type="sibTrans" cxnId="{3E21F943-3F17-4182-AB9F-C787AA1620A9}">
      <dgm:prSet/>
      <dgm:spPr/>
      <dgm:t>
        <a:bodyPr/>
        <a:lstStyle/>
        <a:p>
          <a:endParaRPr lang="en-US">
            <a:latin typeface="Arial" panose="020B0604020202020204" pitchFamily="34" charset="0"/>
            <a:cs typeface="Arial" panose="020B0604020202020204" pitchFamily="34" charset="0"/>
          </a:endParaRPr>
        </a:p>
      </dgm:t>
    </dgm:pt>
    <dgm:pt modelId="{3AFAEA72-8689-49B1-991A-56B79F078B91}" type="pres">
      <dgm:prSet presAssocID="{C22718CA-9EC5-4315-8B4E-F149F3C5F770}" presName="Name0" presStyleCnt="0">
        <dgm:presLayoutVars>
          <dgm:dir/>
          <dgm:resizeHandles val="exact"/>
        </dgm:presLayoutVars>
      </dgm:prSet>
      <dgm:spPr/>
    </dgm:pt>
    <dgm:pt modelId="{121D89D9-5E6F-4857-B600-CF528E9FFBC1}" type="pres">
      <dgm:prSet presAssocID="{EDC1E96E-1703-426C-8DB4-B025F0480889}" presName="node" presStyleLbl="node1" presStyleIdx="0" presStyleCnt="3">
        <dgm:presLayoutVars>
          <dgm:bulletEnabled val="1"/>
        </dgm:presLayoutVars>
      </dgm:prSet>
      <dgm:spPr/>
    </dgm:pt>
    <dgm:pt modelId="{80A0D738-976F-4377-93AE-6053008974C7}" type="pres">
      <dgm:prSet presAssocID="{845CF362-C6B7-45F1-8173-DF368ECE3F58}" presName="sibTrans" presStyleCnt="0"/>
      <dgm:spPr/>
    </dgm:pt>
    <dgm:pt modelId="{25F6135F-8D9F-49F4-9844-D5ABF97AC181}" type="pres">
      <dgm:prSet presAssocID="{D7271E8C-2421-4CCF-A1F7-4209578CAA1B}" presName="node" presStyleLbl="node1" presStyleIdx="1" presStyleCnt="3">
        <dgm:presLayoutVars>
          <dgm:bulletEnabled val="1"/>
        </dgm:presLayoutVars>
      </dgm:prSet>
      <dgm:spPr/>
    </dgm:pt>
    <dgm:pt modelId="{E05C69B5-D28A-4525-BA52-254E4D635E8C}" type="pres">
      <dgm:prSet presAssocID="{FB4D6D09-F24D-4EE7-AD71-37763E707857}" presName="sibTrans" presStyleCnt="0"/>
      <dgm:spPr/>
    </dgm:pt>
    <dgm:pt modelId="{C010748D-51F4-4768-A60B-1A2CE102A8DC}" type="pres">
      <dgm:prSet presAssocID="{BB6B4111-8AB2-44C0-A4E0-86ABF6E61153}" presName="node" presStyleLbl="node1" presStyleIdx="2" presStyleCnt="3">
        <dgm:presLayoutVars>
          <dgm:bulletEnabled val="1"/>
        </dgm:presLayoutVars>
      </dgm:prSet>
      <dgm:spPr/>
    </dgm:pt>
  </dgm:ptLst>
  <dgm:cxnLst>
    <dgm:cxn modelId="{CC61E625-28F6-470D-8770-8787A2443B92}" type="presOf" srcId="{EBFD9558-4837-431F-944F-812C4FF441E8}" destId="{C010748D-51F4-4768-A60B-1A2CE102A8DC}" srcOrd="0" destOrd="2" presId="urn:microsoft.com/office/officeart/2005/8/layout/hList6"/>
    <dgm:cxn modelId="{0753E72A-119A-4D8D-A103-7FA29B1177BC}" srcId="{BB6B4111-8AB2-44C0-A4E0-86ABF6E61153}" destId="{D7C4FBE4-6882-4C53-AF05-E2D9490EDBFB}" srcOrd="0" destOrd="0" parTransId="{A971917B-E297-4349-B1C3-1A6987F3DADD}" sibTransId="{30865947-91E7-453D-BBAB-F97C76D69062}"/>
    <dgm:cxn modelId="{0F1B9F2F-A72A-4F98-B2FF-58E3F54F0D2F}" type="presOf" srcId="{98166B5A-B84F-4021-A6D7-0AB0724AA3B4}" destId="{25F6135F-8D9F-49F4-9844-D5ABF97AC181}" srcOrd="0" destOrd="1" presId="urn:microsoft.com/office/officeart/2005/8/layout/hList6"/>
    <dgm:cxn modelId="{F82C345B-E21A-4729-AADB-A1BF1D16FC2B}" srcId="{C22718CA-9EC5-4315-8B4E-F149F3C5F770}" destId="{D7271E8C-2421-4CCF-A1F7-4209578CAA1B}" srcOrd="1" destOrd="0" parTransId="{B2A5470E-5E05-40EC-B7A4-530913E05EC2}" sibTransId="{FB4D6D09-F24D-4EE7-AD71-37763E707857}"/>
    <dgm:cxn modelId="{3E21F943-3F17-4182-AB9F-C787AA1620A9}" srcId="{BB6B4111-8AB2-44C0-A4E0-86ABF6E61153}" destId="{EBFD9558-4837-431F-944F-812C4FF441E8}" srcOrd="1" destOrd="0" parTransId="{DA5F4612-3D0C-45D0-8843-911A4CDBA94B}" sibTransId="{87CB1438-EB6F-4FB3-BF7E-DA478A79A636}"/>
    <dgm:cxn modelId="{2E762C4A-D70A-4065-B50A-81618E16A10E}" type="presOf" srcId="{EDC1E96E-1703-426C-8DB4-B025F0480889}" destId="{121D89D9-5E6F-4857-B600-CF528E9FFBC1}" srcOrd="0" destOrd="0" presId="urn:microsoft.com/office/officeart/2005/8/layout/hList6"/>
    <dgm:cxn modelId="{15F20775-9FC0-4847-955E-9D6114C14C81}" srcId="{C22718CA-9EC5-4315-8B4E-F149F3C5F770}" destId="{BB6B4111-8AB2-44C0-A4E0-86ABF6E61153}" srcOrd="2" destOrd="0" parTransId="{6974F74B-B844-4EFF-8FAC-1AF277E59E29}" sibTransId="{89B9BEAC-24FD-449B-8038-E897B7E139DC}"/>
    <dgm:cxn modelId="{0CAD5381-D3F1-40F1-AF4C-B5B2B9A0DABC}" type="presOf" srcId="{D7271E8C-2421-4CCF-A1F7-4209578CAA1B}" destId="{25F6135F-8D9F-49F4-9844-D5ABF97AC181}" srcOrd="0" destOrd="0" presId="urn:microsoft.com/office/officeart/2005/8/layout/hList6"/>
    <dgm:cxn modelId="{3C7D798A-2A1E-4CF2-97C8-3BCAB2DB1C1A}" srcId="{D7271E8C-2421-4CCF-A1F7-4209578CAA1B}" destId="{98166B5A-B84F-4021-A6D7-0AB0724AA3B4}" srcOrd="0" destOrd="0" parTransId="{F6D483BF-FAE2-4B1A-BB9C-BFD98C39FAC4}" sibTransId="{C96550E9-55B8-4802-9624-9A41AAA56E6A}"/>
    <dgm:cxn modelId="{6A9D7DB0-1F64-4E88-B57B-1EE04178F457}" srcId="{C22718CA-9EC5-4315-8B4E-F149F3C5F770}" destId="{EDC1E96E-1703-426C-8DB4-B025F0480889}" srcOrd="0" destOrd="0" parTransId="{486B3714-E12E-40F7-A8D4-CF9B7DCDADCA}" sibTransId="{845CF362-C6B7-45F1-8173-DF368ECE3F58}"/>
    <dgm:cxn modelId="{B29D3BB2-5C38-4C0C-ABDA-146B08F644D8}" type="presOf" srcId="{D7C4FBE4-6882-4C53-AF05-E2D9490EDBFB}" destId="{C010748D-51F4-4768-A60B-1A2CE102A8DC}" srcOrd="0" destOrd="1" presId="urn:microsoft.com/office/officeart/2005/8/layout/hList6"/>
    <dgm:cxn modelId="{EFF222C1-E58F-48C9-AD2C-7EC65AA566B6}" type="presOf" srcId="{F5312B6A-0212-4629-8826-92DF3B5FA37F}" destId="{121D89D9-5E6F-4857-B600-CF528E9FFBC1}" srcOrd="0" destOrd="1" presId="urn:microsoft.com/office/officeart/2005/8/layout/hList6"/>
    <dgm:cxn modelId="{D1F3DCC4-837B-4FB4-9069-8EDF4DB1FA9E}" type="presOf" srcId="{C22718CA-9EC5-4315-8B4E-F149F3C5F770}" destId="{3AFAEA72-8689-49B1-991A-56B79F078B91}" srcOrd="0" destOrd="0" presId="urn:microsoft.com/office/officeart/2005/8/layout/hList6"/>
    <dgm:cxn modelId="{7F5B12C5-4387-42CC-B7A4-6024B15648F2}" type="presOf" srcId="{BB6B4111-8AB2-44C0-A4E0-86ABF6E61153}" destId="{C010748D-51F4-4768-A60B-1A2CE102A8DC}" srcOrd="0" destOrd="0" presId="urn:microsoft.com/office/officeart/2005/8/layout/hList6"/>
    <dgm:cxn modelId="{9FCF60EE-1858-46E8-AF7E-0E608074E02E}" srcId="{EDC1E96E-1703-426C-8DB4-B025F0480889}" destId="{F5312B6A-0212-4629-8826-92DF3B5FA37F}" srcOrd="0" destOrd="0" parTransId="{14F7C5B1-4664-40E6-9A22-80CF280BC5F4}" sibTransId="{258A6A35-F147-4BA9-884B-EFE567A0B888}"/>
    <dgm:cxn modelId="{3200B289-74F3-47D4-A8FE-58B6097D6D1F}" type="presParOf" srcId="{3AFAEA72-8689-49B1-991A-56B79F078B91}" destId="{121D89D9-5E6F-4857-B600-CF528E9FFBC1}" srcOrd="0" destOrd="0" presId="urn:microsoft.com/office/officeart/2005/8/layout/hList6"/>
    <dgm:cxn modelId="{1ACEEB66-16E3-421A-893E-D1C433865CF0}" type="presParOf" srcId="{3AFAEA72-8689-49B1-991A-56B79F078B91}" destId="{80A0D738-976F-4377-93AE-6053008974C7}" srcOrd="1" destOrd="0" presId="urn:microsoft.com/office/officeart/2005/8/layout/hList6"/>
    <dgm:cxn modelId="{4620248D-2A3D-473A-BF39-DF8D2FE50E3A}" type="presParOf" srcId="{3AFAEA72-8689-49B1-991A-56B79F078B91}" destId="{25F6135F-8D9F-49F4-9844-D5ABF97AC181}" srcOrd="2" destOrd="0" presId="urn:microsoft.com/office/officeart/2005/8/layout/hList6"/>
    <dgm:cxn modelId="{B4D0D868-D336-44B1-8553-01AC73FFE3CB}" type="presParOf" srcId="{3AFAEA72-8689-49B1-991A-56B79F078B91}" destId="{E05C69B5-D28A-4525-BA52-254E4D635E8C}" srcOrd="3" destOrd="0" presId="urn:microsoft.com/office/officeart/2005/8/layout/hList6"/>
    <dgm:cxn modelId="{C335D95A-7082-49F7-AB35-C3C7EB142E2B}" type="presParOf" srcId="{3AFAEA72-8689-49B1-991A-56B79F078B91}" destId="{C010748D-51F4-4768-A60B-1A2CE102A8DC}"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57C976F-2447-4177-BE95-7B416B93B93F}" type="doc">
      <dgm:prSet loTypeId="urn:microsoft.com/office/officeart/2005/8/layout/hProcess10" loCatId="process" qsTypeId="urn:microsoft.com/office/officeart/2005/8/quickstyle/simple1" qsCatId="simple" csTypeId="urn:microsoft.com/office/officeart/2005/8/colors/colorful2" csCatId="colorful" phldr="1"/>
      <dgm:spPr/>
      <dgm:t>
        <a:bodyPr/>
        <a:lstStyle/>
        <a:p>
          <a:endParaRPr lang="en-US"/>
        </a:p>
      </dgm:t>
    </dgm:pt>
    <dgm:pt modelId="{6C509DBF-09BB-4241-BCDD-E5A768A78476}">
      <dgm:prSet phldrT="[Text]" custT="1"/>
      <dgm:spPr/>
      <dgm:t>
        <a:bodyPr anchor="ctr"/>
        <a:lstStyle/>
        <a:p>
          <a:pPr algn="just">
            <a:lnSpc>
              <a:spcPct val="100000"/>
            </a:lnSpc>
          </a:pPr>
          <a:r>
            <a:rPr lang="en-US" sz="800" b="0" i="0" dirty="0">
              <a:latin typeface="Times New Roman" panose="02020603050405020304" pitchFamily="18" charset="0"/>
              <a:cs typeface="Times New Roman" panose="02020603050405020304" pitchFamily="18" charset="0"/>
            </a:rPr>
            <a:t>Survey Questionnaire</a:t>
          </a:r>
          <a:endParaRPr lang="en-US" sz="800" dirty="0">
            <a:latin typeface="Times New Roman" panose="02020603050405020304" pitchFamily="18" charset="0"/>
            <a:cs typeface="Times New Roman" panose="02020603050405020304" pitchFamily="18" charset="0"/>
          </a:endParaRPr>
        </a:p>
      </dgm:t>
    </dgm:pt>
    <dgm:pt modelId="{FDCFD3D8-5087-49CE-A17B-17DA64EB7321}" type="parTrans" cxnId="{67C0FBC7-B091-441C-89CA-02AE0C254F74}">
      <dgm:prSet/>
      <dgm:spPr/>
      <dgm:t>
        <a:bodyPr/>
        <a:lstStyle/>
        <a:p>
          <a:endParaRPr lang="en-US"/>
        </a:p>
      </dgm:t>
    </dgm:pt>
    <dgm:pt modelId="{75978333-9A85-4116-8247-3A11F86D65F4}" type="sibTrans" cxnId="{67C0FBC7-B091-441C-89CA-02AE0C254F74}">
      <dgm:prSet/>
      <dgm:spPr/>
      <dgm:t>
        <a:bodyPr/>
        <a:lstStyle/>
        <a:p>
          <a:endParaRPr lang="en-US"/>
        </a:p>
      </dgm:t>
    </dgm:pt>
    <dgm:pt modelId="{8DD5F3F0-5A77-4B69-BE2C-5E11D0CEAAEE}">
      <dgm:prSet phldrT="[Text]" custT="1"/>
      <dgm:spPr/>
      <dgm:t>
        <a:bodyPr anchor="ctr"/>
        <a:lstStyle/>
        <a:p>
          <a:pPr algn="just">
            <a:lnSpc>
              <a:spcPct val="100000"/>
            </a:lnSpc>
          </a:pPr>
          <a:r>
            <a:rPr lang="en-US" sz="800" b="0" i="0" dirty="0">
              <a:latin typeface="Times New Roman" panose="02020603050405020304" pitchFamily="18" charset="0"/>
              <a:cs typeface="Times New Roman" panose="02020603050405020304" pitchFamily="18" charset="0"/>
            </a:rPr>
            <a:t>The primary data collection method for quantitative data will be a survey questionnaire. The questionnaire will be designed to gather information on students' physical activity patterns, academic performance measures, demographic details, and factors influencing physical activity participation</a:t>
          </a:r>
          <a:endParaRPr lang="en-US" sz="800" dirty="0">
            <a:latin typeface="Times New Roman" panose="02020603050405020304" pitchFamily="18" charset="0"/>
            <a:cs typeface="Times New Roman" panose="02020603050405020304" pitchFamily="18" charset="0"/>
          </a:endParaRPr>
        </a:p>
      </dgm:t>
    </dgm:pt>
    <dgm:pt modelId="{B97C50AB-2BB0-40D6-807E-85BF0E56D350}" type="parTrans" cxnId="{C510D23F-A249-44E1-93E6-5F55C2E8BD28}">
      <dgm:prSet/>
      <dgm:spPr/>
      <dgm:t>
        <a:bodyPr/>
        <a:lstStyle/>
        <a:p>
          <a:endParaRPr lang="en-US"/>
        </a:p>
      </dgm:t>
    </dgm:pt>
    <dgm:pt modelId="{C815C476-FC80-45B0-BA32-251A0F017684}" type="sibTrans" cxnId="{C510D23F-A249-44E1-93E6-5F55C2E8BD28}">
      <dgm:prSet/>
      <dgm:spPr/>
      <dgm:t>
        <a:bodyPr/>
        <a:lstStyle/>
        <a:p>
          <a:endParaRPr lang="en-US"/>
        </a:p>
      </dgm:t>
    </dgm:pt>
    <dgm:pt modelId="{C19C6813-60BF-41A3-AA8C-648CFCE480A9}">
      <dgm:prSet phldrT="[Text]" custT="1"/>
      <dgm:spPr/>
      <dgm:t>
        <a:bodyPr anchor="ctr"/>
        <a:lstStyle/>
        <a:p>
          <a:pPr algn="just">
            <a:lnSpc>
              <a:spcPct val="100000"/>
            </a:lnSpc>
          </a:pPr>
          <a:r>
            <a:rPr lang="en-US" sz="700" b="0" i="0" dirty="0">
              <a:latin typeface="Times New Roman" panose="02020603050405020304" pitchFamily="18" charset="0"/>
              <a:cs typeface="Times New Roman" panose="02020603050405020304" pitchFamily="18" charset="0"/>
            </a:rPr>
            <a:t>Procedure</a:t>
          </a:r>
          <a:endParaRPr lang="en-US" sz="700" dirty="0">
            <a:latin typeface="Times New Roman" panose="02020603050405020304" pitchFamily="18" charset="0"/>
            <a:cs typeface="Times New Roman" panose="02020603050405020304" pitchFamily="18" charset="0"/>
          </a:endParaRPr>
        </a:p>
      </dgm:t>
    </dgm:pt>
    <dgm:pt modelId="{1C49D146-80FD-4A5A-9C7C-29B463091B33}" type="parTrans" cxnId="{29A12F78-39AD-4AF5-83D1-895F2A99483C}">
      <dgm:prSet/>
      <dgm:spPr/>
      <dgm:t>
        <a:bodyPr/>
        <a:lstStyle/>
        <a:p>
          <a:endParaRPr lang="en-US"/>
        </a:p>
      </dgm:t>
    </dgm:pt>
    <dgm:pt modelId="{244F928B-EB6B-45AA-9AA5-DF77725DF343}" type="sibTrans" cxnId="{29A12F78-39AD-4AF5-83D1-895F2A99483C}">
      <dgm:prSet/>
      <dgm:spPr/>
      <dgm:t>
        <a:bodyPr/>
        <a:lstStyle/>
        <a:p>
          <a:endParaRPr lang="en-US"/>
        </a:p>
      </dgm:t>
    </dgm:pt>
    <dgm:pt modelId="{65E39D05-E2AC-492E-A372-C046A529AD6B}">
      <dgm:prSet phldrT="[Text]" custT="1"/>
      <dgm:spPr/>
      <dgm:t>
        <a:bodyPr anchor="ctr"/>
        <a:lstStyle/>
        <a:p>
          <a:pPr algn="just">
            <a:lnSpc>
              <a:spcPct val="100000"/>
            </a:lnSpc>
          </a:pPr>
          <a:r>
            <a:rPr lang="en-US" sz="700" b="0" i="0" dirty="0">
              <a:latin typeface="Times New Roman" panose="02020603050405020304" pitchFamily="18" charset="0"/>
              <a:cs typeface="Times New Roman" panose="02020603050405020304" pitchFamily="18" charset="0"/>
            </a:rPr>
            <a:t>Once the data collection tools are finalized, data collection can take place. The survey questionnaires will be distributed either in an online format (e.g., through online survey platforms) or in paper format, depending on the feasibility and preferences of the participants. The focus group discussions will be conducted in-person or through online platforms, such as video conferencing tools. During data collection, it is important to provide clear instructions, maintain participant confidentiality, and address any concerns or questions raised by participants </a:t>
          </a:r>
          <a:r>
            <a:rPr lang="en-IN" sz="700" b="0" i="0" dirty="0">
              <a:latin typeface="Times New Roman" panose="02020603050405020304" pitchFamily="18" charset="0"/>
              <a:cs typeface="Times New Roman" panose="02020603050405020304" pitchFamily="18" charset="0"/>
            </a:rPr>
            <a:t>(Zhu et al., 2019)</a:t>
          </a:r>
          <a:r>
            <a:rPr lang="en-US" sz="700" b="0" i="0" dirty="0">
              <a:latin typeface="Times New Roman" panose="02020603050405020304" pitchFamily="18" charset="0"/>
              <a:cs typeface="Times New Roman" panose="02020603050405020304" pitchFamily="18" charset="0"/>
            </a:rPr>
            <a:t>.</a:t>
          </a:r>
          <a:endParaRPr lang="en-US" sz="700" dirty="0">
            <a:latin typeface="Times New Roman" panose="02020603050405020304" pitchFamily="18" charset="0"/>
            <a:cs typeface="Times New Roman" panose="02020603050405020304" pitchFamily="18" charset="0"/>
          </a:endParaRPr>
        </a:p>
      </dgm:t>
    </dgm:pt>
    <dgm:pt modelId="{4AB88A4C-D81C-4AF4-B80B-5FE384520A08}" type="parTrans" cxnId="{1D8A6EE8-7B56-4D0C-A1C1-1F394910A0F8}">
      <dgm:prSet/>
      <dgm:spPr/>
      <dgm:t>
        <a:bodyPr/>
        <a:lstStyle/>
        <a:p>
          <a:endParaRPr lang="en-US"/>
        </a:p>
      </dgm:t>
    </dgm:pt>
    <dgm:pt modelId="{3A512980-5732-4F56-A8CD-2DEC7C588FB3}" type="sibTrans" cxnId="{1D8A6EE8-7B56-4D0C-A1C1-1F394910A0F8}">
      <dgm:prSet/>
      <dgm:spPr/>
      <dgm:t>
        <a:bodyPr/>
        <a:lstStyle/>
        <a:p>
          <a:endParaRPr lang="en-US"/>
        </a:p>
      </dgm:t>
    </dgm:pt>
    <dgm:pt modelId="{6D7D5744-5EBF-4C5B-826D-AF8F0AB80611}">
      <dgm:prSet phldrT="[Text]" custT="1"/>
      <dgm:spPr/>
      <dgm:t>
        <a:bodyPr anchor="ctr"/>
        <a:lstStyle/>
        <a:p>
          <a:pPr algn="just">
            <a:lnSpc>
              <a:spcPct val="100000"/>
            </a:lnSpc>
          </a:pPr>
          <a:r>
            <a:rPr lang="en-US" sz="600" dirty="0">
              <a:latin typeface="Times New Roman" panose="02020603050405020304" pitchFamily="18" charset="0"/>
              <a:cs typeface="Times New Roman" panose="02020603050405020304" pitchFamily="18" charset="0"/>
            </a:rPr>
            <a:t>Procedure/ Tool </a:t>
          </a:r>
        </a:p>
      </dgm:t>
    </dgm:pt>
    <dgm:pt modelId="{0FDF1CEB-1D20-4A11-A972-3A9A75CB599F}" type="parTrans" cxnId="{D96034ED-B0E7-4C40-9841-9BEA9945B5E0}">
      <dgm:prSet/>
      <dgm:spPr/>
      <dgm:t>
        <a:bodyPr/>
        <a:lstStyle/>
        <a:p>
          <a:endParaRPr lang="en-US"/>
        </a:p>
      </dgm:t>
    </dgm:pt>
    <dgm:pt modelId="{780CD9C6-7556-4A77-9167-BD62924EC699}" type="sibTrans" cxnId="{D96034ED-B0E7-4C40-9841-9BEA9945B5E0}">
      <dgm:prSet/>
      <dgm:spPr/>
      <dgm:t>
        <a:bodyPr/>
        <a:lstStyle/>
        <a:p>
          <a:endParaRPr lang="en-US"/>
        </a:p>
      </dgm:t>
    </dgm:pt>
    <dgm:pt modelId="{8038BBB4-DB35-4394-B40C-4FDF47240162}">
      <dgm:prSet phldrT="[Text]" custT="1"/>
      <dgm:spPr/>
      <dgm:t>
        <a:bodyPr anchor="ctr"/>
        <a:lstStyle/>
        <a:p>
          <a:pPr algn="just">
            <a:lnSpc>
              <a:spcPct val="100000"/>
            </a:lnSpc>
          </a:pPr>
          <a:r>
            <a:rPr lang="en-US" sz="600" b="0" i="0" dirty="0">
              <a:latin typeface="Times New Roman" panose="02020603050405020304" pitchFamily="18" charset="0"/>
              <a:cs typeface="Times New Roman" panose="02020603050405020304" pitchFamily="18" charset="0"/>
            </a:rPr>
            <a:t>  The focus group talks' qualitative data will be </a:t>
          </a:r>
          <a:r>
            <a:rPr lang="en-US" sz="600" b="0" i="0" dirty="0" err="1">
              <a:latin typeface="Times New Roman" panose="02020603050405020304" pitchFamily="18" charset="0"/>
              <a:cs typeface="Times New Roman" panose="02020603050405020304" pitchFamily="18" charset="0"/>
            </a:rPr>
            <a:t>analysed</a:t>
          </a:r>
          <a:r>
            <a:rPr lang="en-US" sz="600" b="0" i="0" dirty="0">
              <a:latin typeface="Times New Roman" panose="02020603050405020304" pitchFamily="18" charset="0"/>
              <a:cs typeface="Times New Roman" panose="02020603050405020304" pitchFamily="18" charset="0"/>
            </a:rPr>
            <a:t> using thematic themes. To do this, one must first read and get comfortable with the transcripts, then code the data to uncover patterns, articles, and categories, and last, </a:t>
          </a:r>
          <a:r>
            <a:rPr lang="en-US" sz="600" b="0" i="0" dirty="0" err="1">
              <a:latin typeface="Times New Roman" panose="02020603050405020304" pitchFamily="18" charset="0"/>
              <a:cs typeface="Times New Roman" panose="02020603050405020304" pitchFamily="18" charset="0"/>
            </a:rPr>
            <a:t>organise</a:t>
          </a:r>
          <a:r>
            <a:rPr lang="en-US" sz="600" b="0" i="0" dirty="0">
              <a:latin typeface="Times New Roman" panose="02020603050405020304" pitchFamily="18" charset="0"/>
              <a:cs typeface="Times New Roman" panose="02020603050405020304" pitchFamily="18" charset="0"/>
            </a:rPr>
            <a:t> the data into a cohesive framework. Students' perspectives and experiences with physical exercise will be gleaned from the highlighted themes and patterns.</a:t>
          </a:r>
          <a:endParaRPr lang="en-US" sz="600" dirty="0">
            <a:latin typeface="Times New Roman" panose="02020603050405020304" pitchFamily="18" charset="0"/>
            <a:cs typeface="Times New Roman" panose="02020603050405020304" pitchFamily="18" charset="0"/>
          </a:endParaRPr>
        </a:p>
      </dgm:t>
    </dgm:pt>
    <dgm:pt modelId="{5B657DC4-3856-48D6-B73C-612F3065AFAF}" type="parTrans" cxnId="{6BF89F2F-3E8F-4FAB-B17B-C26976F7AC65}">
      <dgm:prSet/>
      <dgm:spPr/>
      <dgm:t>
        <a:bodyPr/>
        <a:lstStyle/>
        <a:p>
          <a:endParaRPr lang="en-US"/>
        </a:p>
      </dgm:t>
    </dgm:pt>
    <dgm:pt modelId="{BEC13F91-BA15-4B9B-B9A2-9915E7C7E8F8}" type="sibTrans" cxnId="{6BF89F2F-3E8F-4FAB-B17B-C26976F7AC65}">
      <dgm:prSet/>
      <dgm:spPr/>
      <dgm:t>
        <a:bodyPr/>
        <a:lstStyle/>
        <a:p>
          <a:endParaRPr lang="en-US"/>
        </a:p>
      </dgm:t>
    </dgm:pt>
    <dgm:pt modelId="{EDBE9BFE-2E70-4988-BBAD-D77F6BA9F503}">
      <dgm:prSet custT="1"/>
      <dgm:spPr/>
      <dgm:t>
        <a:bodyPr anchor="ctr"/>
        <a:lstStyle/>
        <a:p>
          <a:pPr algn="just">
            <a:lnSpc>
              <a:spcPct val="100000"/>
            </a:lnSpc>
          </a:pPr>
          <a:r>
            <a:rPr lang="en-US" sz="600" b="0" i="0" dirty="0">
              <a:latin typeface="Times New Roman" panose="02020603050405020304" pitchFamily="18" charset="0"/>
              <a:cs typeface="Times New Roman" panose="02020603050405020304" pitchFamily="18" charset="0"/>
            </a:rPr>
            <a:t>By utilizing survey questionnaires, focus group discussions, physical activity assessment tools, and academic performance measures, the data collection procedure will enable a comprehensive exploration of physical activity among students in the public university context.</a:t>
          </a:r>
        </a:p>
      </dgm:t>
    </dgm:pt>
    <dgm:pt modelId="{0FD95AE4-E589-4115-8BBC-BB43EFF3858D}" type="parTrans" cxnId="{0B9CB82A-057C-482D-8605-CCDA07C6521B}">
      <dgm:prSet/>
      <dgm:spPr/>
      <dgm:t>
        <a:bodyPr/>
        <a:lstStyle/>
        <a:p>
          <a:endParaRPr lang="en-US"/>
        </a:p>
      </dgm:t>
    </dgm:pt>
    <dgm:pt modelId="{C64B715A-FC61-4604-9F52-DEB0E6639F55}" type="sibTrans" cxnId="{0B9CB82A-057C-482D-8605-CCDA07C6521B}">
      <dgm:prSet/>
      <dgm:spPr/>
      <dgm:t>
        <a:bodyPr/>
        <a:lstStyle/>
        <a:p>
          <a:endParaRPr lang="en-US"/>
        </a:p>
      </dgm:t>
    </dgm:pt>
    <dgm:pt modelId="{A1EC7CB1-B418-48DE-8200-FD97E564C50C}" type="pres">
      <dgm:prSet presAssocID="{E57C976F-2447-4177-BE95-7B416B93B93F}" presName="Name0" presStyleCnt="0">
        <dgm:presLayoutVars>
          <dgm:dir/>
          <dgm:resizeHandles val="exact"/>
        </dgm:presLayoutVars>
      </dgm:prSet>
      <dgm:spPr/>
    </dgm:pt>
    <dgm:pt modelId="{A0F9B436-9EA4-4177-8080-A677FDEA93F1}" type="pres">
      <dgm:prSet presAssocID="{6C509DBF-09BB-4241-BCDD-E5A768A78476}" presName="composite" presStyleCnt="0"/>
      <dgm:spPr/>
    </dgm:pt>
    <dgm:pt modelId="{30B40565-4D9D-4527-A858-68C4028AE345}" type="pres">
      <dgm:prSet presAssocID="{6C509DBF-09BB-4241-BCDD-E5A768A78476}" presName="imagSh" presStyleLbl="bgImgPlace1" presStyleIdx="0" presStyleCnt="3" custLinFactNeighborX="-228" custLinFactNeighborY="968"/>
      <dgm:spPr>
        <a:blipFill rotWithShape="0">
          <a:blip xmlns:r="http://schemas.openxmlformats.org/officeDocument/2006/relationships" r:embed="rId1"/>
          <a:stretch>
            <a:fillRect/>
          </a:stretch>
        </a:blipFill>
      </dgm:spPr>
    </dgm:pt>
    <dgm:pt modelId="{F093EDCD-A90F-4058-834F-DC1B337665F8}" type="pres">
      <dgm:prSet presAssocID="{6C509DBF-09BB-4241-BCDD-E5A768A78476}" presName="txNode" presStyleLbl="node1" presStyleIdx="0" presStyleCnt="3">
        <dgm:presLayoutVars>
          <dgm:bulletEnabled val="1"/>
        </dgm:presLayoutVars>
      </dgm:prSet>
      <dgm:spPr/>
    </dgm:pt>
    <dgm:pt modelId="{65928A05-F4F3-40E3-9CB5-AD9DEB1270BC}" type="pres">
      <dgm:prSet presAssocID="{75978333-9A85-4116-8247-3A11F86D65F4}" presName="sibTrans" presStyleLbl="sibTrans2D1" presStyleIdx="0" presStyleCnt="2"/>
      <dgm:spPr/>
    </dgm:pt>
    <dgm:pt modelId="{4D494340-0D7B-4EDC-923C-B9094954C30D}" type="pres">
      <dgm:prSet presAssocID="{75978333-9A85-4116-8247-3A11F86D65F4}" presName="connTx" presStyleLbl="sibTrans2D1" presStyleIdx="0" presStyleCnt="2"/>
      <dgm:spPr/>
    </dgm:pt>
    <dgm:pt modelId="{7E7E4998-5E6E-4CA4-93A2-18F9E7A225C7}" type="pres">
      <dgm:prSet presAssocID="{C19C6813-60BF-41A3-AA8C-648CFCE480A9}" presName="composite" presStyleCnt="0"/>
      <dgm:spPr/>
    </dgm:pt>
    <dgm:pt modelId="{598E63C1-2ED3-4180-A677-C90E893C9ECE}" type="pres">
      <dgm:prSet presAssocID="{C19C6813-60BF-41A3-AA8C-648CFCE480A9}" presName="imagSh" presStyleLbl="bgImgPlace1" presStyleIdx="1" presStyleCnt="3"/>
      <dgm:spPr>
        <a:blipFill rotWithShape="0">
          <a:blip xmlns:r="http://schemas.openxmlformats.org/officeDocument/2006/relationships" r:embed="rId2"/>
          <a:stretch>
            <a:fillRect/>
          </a:stretch>
        </a:blipFill>
      </dgm:spPr>
    </dgm:pt>
    <dgm:pt modelId="{BC2F9F9C-62B2-4E9A-831F-15A8278B3D59}" type="pres">
      <dgm:prSet presAssocID="{C19C6813-60BF-41A3-AA8C-648CFCE480A9}" presName="txNode" presStyleLbl="node1" presStyleIdx="1" presStyleCnt="3">
        <dgm:presLayoutVars>
          <dgm:bulletEnabled val="1"/>
        </dgm:presLayoutVars>
      </dgm:prSet>
      <dgm:spPr/>
    </dgm:pt>
    <dgm:pt modelId="{203EA4F2-65C5-4453-9961-EE5FB0672CC1}" type="pres">
      <dgm:prSet presAssocID="{244F928B-EB6B-45AA-9AA5-DF77725DF343}" presName="sibTrans" presStyleLbl="sibTrans2D1" presStyleIdx="1" presStyleCnt="2"/>
      <dgm:spPr/>
    </dgm:pt>
    <dgm:pt modelId="{4DA6071C-8EB4-4D90-942B-FEBCF6155C4D}" type="pres">
      <dgm:prSet presAssocID="{244F928B-EB6B-45AA-9AA5-DF77725DF343}" presName="connTx" presStyleLbl="sibTrans2D1" presStyleIdx="1" presStyleCnt="2"/>
      <dgm:spPr/>
    </dgm:pt>
    <dgm:pt modelId="{4BA7BE1B-11D4-4511-B375-2F3A5EF59B5F}" type="pres">
      <dgm:prSet presAssocID="{6D7D5744-5EBF-4C5B-826D-AF8F0AB80611}" presName="composite" presStyleCnt="0"/>
      <dgm:spPr/>
    </dgm:pt>
    <dgm:pt modelId="{57463090-D69D-4F78-81A0-7866CFBF9532}" type="pres">
      <dgm:prSet presAssocID="{6D7D5744-5EBF-4C5B-826D-AF8F0AB80611}" presName="imagSh" presStyleLbl="bgImgPlace1" presStyleIdx="2" presStyleCnt="3"/>
      <dgm:spPr>
        <a:blipFill rotWithShape="0">
          <a:blip xmlns:r="http://schemas.openxmlformats.org/officeDocument/2006/relationships" r:embed="rId3"/>
          <a:stretch>
            <a:fillRect/>
          </a:stretch>
        </a:blipFill>
      </dgm:spPr>
    </dgm:pt>
    <dgm:pt modelId="{28AC9306-78B3-4B60-A631-63BDB2A0E650}" type="pres">
      <dgm:prSet presAssocID="{6D7D5744-5EBF-4C5B-826D-AF8F0AB80611}" presName="txNode" presStyleLbl="node1" presStyleIdx="2" presStyleCnt="3">
        <dgm:presLayoutVars>
          <dgm:bulletEnabled val="1"/>
        </dgm:presLayoutVars>
      </dgm:prSet>
      <dgm:spPr/>
    </dgm:pt>
  </dgm:ptLst>
  <dgm:cxnLst>
    <dgm:cxn modelId="{0B9CB82A-057C-482D-8605-CCDA07C6521B}" srcId="{6D7D5744-5EBF-4C5B-826D-AF8F0AB80611}" destId="{EDBE9BFE-2E70-4988-BBAD-D77F6BA9F503}" srcOrd="1" destOrd="0" parTransId="{0FD95AE4-E589-4115-8BBC-BB43EFF3858D}" sibTransId="{C64B715A-FC61-4604-9F52-DEB0E6639F55}"/>
    <dgm:cxn modelId="{738FBF2D-7BD4-4718-A868-3D652553C45E}" type="presOf" srcId="{6D7D5744-5EBF-4C5B-826D-AF8F0AB80611}" destId="{28AC9306-78B3-4B60-A631-63BDB2A0E650}" srcOrd="0" destOrd="0" presId="urn:microsoft.com/office/officeart/2005/8/layout/hProcess10"/>
    <dgm:cxn modelId="{6BF89F2F-3E8F-4FAB-B17B-C26976F7AC65}" srcId="{6D7D5744-5EBF-4C5B-826D-AF8F0AB80611}" destId="{8038BBB4-DB35-4394-B40C-4FDF47240162}" srcOrd="0" destOrd="0" parTransId="{5B657DC4-3856-48D6-B73C-612F3065AFAF}" sibTransId="{BEC13F91-BA15-4B9B-B9A2-9915E7C7E8F8}"/>
    <dgm:cxn modelId="{7DB8C02F-E58F-4F52-A539-A946C5A95206}" type="presOf" srcId="{8038BBB4-DB35-4394-B40C-4FDF47240162}" destId="{28AC9306-78B3-4B60-A631-63BDB2A0E650}" srcOrd="0" destOrd="1" presId="urn:microsoft.com/office/officeart/2005/8/layout/hProcess10"/>
    <dgm:cxn modelId="{B1B8BE39-7210-469C-8F68-70BF0D020C92}" type="presOf" srcId="{75978333-9A85-4116-8247-3A11F86D65F4}" destId="{65928A05-F4F3-40E3-9CB5-AD9DEB1270BC}" srcOrd="0" destOrd="0" presId="urn:microsoft.com/office/officeart/2005/8/layout/hProcess10"/>
    <dgm:cxn modelId="{C510D23F-A249-44E1-93E6-5F55C2E8BD28}" srcId="{6C509DBF-09BB-4241-BCDD-E5A768A78476}" destId="{8DD5F3F0-5A77-4B69-BE2C-5E11D0CEAAEE}" srcOrd="0" destOrd="0" parTransId="{B97C50AB-2BB0-40D6-807E-85BF0E56D350}" sibTransId="{C815C476-FC80-45B0-BA32-251A0F017684}"/>
    <dgm:cxn modelId="{FD81A749-9575-4808-85E7-692BEE3882C4}" type="presOf" srcId="{75978333-9A85-4116-8247-3A11F86D65F4}" destId="{4D494340-0D7B-4EDC-923C-B9094954C30D}" srcOrd="1" destOrd="0" presId="urn:microsoft.com/office/officeart/2005/8/layout/hProcess10"/>
    <dgm:cxn modelId="{5FDD2457-58BB-4F1C-A028-05FABA472287}" type="presOf" srcId="{EDBE9BFE-2E70-4988-BBAD-D77F6BA9F503}" destId="{28AC9306-78B3-4B60-A631-63BDB2A0E650}" srcOrd="0" destOrd="2" presId="urn:microsoft.com/office/officeart/2005/8/layout/hProcess10"/>
    <dgm:cxn modelId="{29A12F78-39AD-4AF5-83D1-895F2A99483C}" srcId="{E57C976F-2447-4177-BE95-7B416B93B93F}" destId="{C19C6813-60BF-41A3-AA8C-648CFCE480A9}" srcOrd="1" destOrd="0" parTransId="{1C49D146-80FD-4A5A-9C7C-29B463091B33}" sibTransId="{244F928B-EB6B-45AA-9AA5-DF77725DF343}"/>
    <dgm:cxn modelId="{5B20548E-FDA2-4E1F-916C-54F800D2C2D5}" type="presOf" srcId="{C19C6813-60BF-41A3-AA8C-648CFCE480A9}" destId="{BC2F9F9C-62B2-4E9A-831F-15A8278B3D59}" srcOrd="0" destOrd="0" presId="urn:microsoft.com/office/officeart/2005/8/layout/hProcess10"/>
    <dgm:cxn modelId="{19413293-2B04-49B6-BE79-1D38E68003EF}" type="presOf" srcId="{244F928B-EB6B-45AA-9AA5-DF77725DF343}" destId="{203EA4F2-65C5-4453-9961-EE5FB0672CC1}" srcOrd="0" destOrd="0" presId="urn:microsoft.com/office/officeart/2005/8/layout/hProcess10"/>
    <dgm:cxn modelId="{9C6BD19B-D3E4-4867-B891-D6AD46ABEB23}" type="presOf" srcId="{8DD5F3F0-5A77-4B69-BE2C-5E11D0CEAAEE}" destId="{F093EDCD-A90F-4058-834F-DC1B337665F8}" srcOrd="0" destOrd="1" presId="urn:microsoft.com/office/officeart/2005/8/layout/hProcess10"/>
    <dgm:cxn modelId="{E57E3DAA-7873-4D39-A6EE-279438747920}" type="presOf" srcId="{65E39D05-E2AC-492E-A372-C046A529AD6B}" destId="{BC2F9F9C-62B2-4E9A-831F-15A8278B3D59}" srcOrd="0" destOrd="1" presId="urn:microsoft.com/office/officeart/2005/8/layout/hProcess10"/>
    <dgm:cxn modelId="{67C0FBC7-B091-441C-89CA-02AE0C254F74}" srcId="{E57C976F-2447-4177-BE95-7B416B93B93F}" destId="{6C509DBF-09BB-4241-BCDD-E5A768A78476}" srcOrd="0" destOrd="0" parTransId="{FDCFD3D8-5087-49CE-A17B-17DA64EB7321}" sibTransId="{75978333-9A85-4116-8247-3A11F86D65F4}"/>
    <dgm:cxn modelId="{11DE4AD8-EBAE-4490-9D26-352E87053992}" type="presOf" srcId="{244F928B-EB6B-45AA-9AA5-DF77725DF343}" destId="{4DA6071C-8EB4-4D90-942B-FEBCF6155C4D}" srcOrd="1" destOrd="0" presId="urn:microsoft.com/office/officeart/2005/8/layout/hProcess10"/>
    <dgm:cxn modelId="{CF7CFAE7-BC17-4138-B475-4581DB31E22A}" type="presOf" srcId="{6C509DBF-09BB-4241-BCDD-E5A768A78476}" destId="{F093EDCD-A90F-4058-834F-DC1B337665F8}" srcOrd="0" destOrd="0" presId="urn:microsoft.com/office/officeart/2005/8/layout/hProcess10"/>
    <dgm:cxn modelId="{1D8A6EE8-7B56-4D0C-A1C1-1F394910A0F8}" srcId="{C19C6813-60BF-41A3-AA8C-648CFCE480A9}" destId="{65E39D05-E2AC-492E-A372-C046A529AD6B}" srcOrd="0" destOrd="0" parTransId="{4AB88A4C-D81C-4AF4-B80B-5FE384520A08}" sibTransId="{3A512980-5732-4F56-A8CD-2DEC7C588FB3}"/>
    <dgm:cxn modelId="{D96034ED-B0E7-4C40-9841-9BEA9945B5E0}" srcId="{E57C976F-2447-4177-BE95-7B416B93B93F}" destId="{6D7D5744-5EBF-4C5B-826D-AF8F0AB80611}" srcOrd="2" destOrd="0" parTransId="{0FDF1CEB-1D20-4A11-A972-3A9A75CB599F}" sibTransId="{780CD9C6-7556-4A77-9167-BD62924EC699}"/>
    <dgm:cxn modelId="{32F656EE-CAD0-4256-8B36-315078EF7EE6}" type="presOf" srcId="{E57C976F-2447-4177-BE95-7B416B93B93F}" destId="{A1EC7CB1-B418-48DE-8200-FD97E564C50C}" srcOrd="0" destOrd="0" presId="urn:microsoft.com/office/officeart/2005/8/layout/hProcess10"/>
    <dgm:cxn modelId="{59119B0A-3751-4F31-A6C0-EB413704CF0B}" type="presParOf" srcId="{A1EC7CB1-B418-48DE-8200-FD97E564C50C}" destId="{A0F9B436-9EA4-4177-8080-A677FDEA93F1}" srcOrd="0" destOrd="0" presId="urn:microsoft.com/office/officeart/2005/8/layout/hProcess10"/>
    <dgm:cxn modelId="{0C1C3908-9B7C-4167-B5B5-E6F1558221B6}" type="presParOf" srcId="{A0F9B436-9EA4-4177-8080-A677FDEA93F1}" destId="{30B40565-4D9D-4527-A858-68C4028AE345}" srcOrd="0" destOrd="0" presId="urn:microsoft.com/office/officeart/2005/8/layout/hProcess10"/>
    <dgm:cxn modelId="{D3A4B77F-084F-4C40-921B-60A7F7CA664E}" type="presParOf" srcId="{A0F9B436-9EA4-4177-8080-A677FDEA93F1}" destId="{F093EDCD-A90F-4058-834F-DC1B337665F8}" srcOrd="1" destOrd="0" presId="urn:microsoft.com/office/officeart/2005/8/layout/hProcess10"/>
    <dgm:cxn modelId="{785E9AD8-AA07-431B-A65E-9BCC79920917}" type="presParOf" srcId="{A1EC7CB1-B418-48DE-8200-FD97E564C50C}" destId="{65928A05-F4F3-40E3-9CB5-AD9DEB1270BC}" srcOrd="1" destOrd="0" presId="urn:microsoft.com/office/officeart/2005/8/layout/hProcess10"/>
    <dgm:cxn modelId="{EE595F05-2F6F-4045-86F4-03797F18E2EF}" type="presParOf" srcId="{65928A05-F4F3-40E3-9CB5-AD9DEB1270BC}" destId="{4D494340-0D7B-4EDC-923C-B9094954C30D}" srcOrd="0" destOrd="0" presId="urn:microsoft.com/office/officeart/2005/8/layout/hProcess10"/>
    <dgm:cxn modelId="{5854A09A-B833-4EF2-81D2-F1DFE2C2F473}" type="presParOf" srcId="{A1EC7CB1-B418-48DE-8200-FD97E564C50C}" destId="{7E7E4998-5E6E-4CA4-93A2-18F9E7A225C7}" srcOrd="2" destOrd="0" presId="urn:microsoft.com/office/officeart/2005/8/layout/hProcess10"/>
    <dgm:cxn modelId="{649961DB-3DA6-4C38-AC38-BF765B5B4831}" type="presParOf" srcId="{7E7E4998-5E6E-4CA4-93A2-18F9E7A225C7}" destId="{598E63C1-2ED3-4180-A677-C90E893C9ECE}" srcOrd="0" destOrd="0" presId="urn:microsoft.com/office/officeart/2005/8/layout/hProcess10"/>
    <dgm:cxn modelId="{A0DE8DEE-8A8D-4F5B-B659-CC9B5942981D}" type="presParOf" srcId="{7E7E4998-5E6E-4CA4-93A2-18F9E7A225C7}" destId="{BC2F9F9C-62B2-4E9A-831F-15A8278B3D59}" srcOrd="1" destOrd="0" presId="urn:microsoft.com/office/officeart/2005/8/layout/hProcess10"/>
    <dgm:cxn modelId="{9C6DB4E6-AAF2-41AF-8DCB-8D0A100608DF}" type="presParOf" srcId="{A1EC7CB1-B418-48DE-8200-FD97E564C50C}" destId="{203EA4F2-65C5-4453-9961-EE5FB0672CC1}" srcOrd="3" destOrd="0" presId="urn:microsoft.com/office/officeart/2005/8/layout/hProcess10"/>
    <dgm:cxn modelId="{072FB5F2-FB1F-4E98-8944-A7651F5213C9}" type="presParOf" srcId="{203EA4F2-65C5-4453-9961-EE5FB0672CC1}" destId="{4DA6071C-8EB4-4D90-942B-FEBCF6155C4D}" srcOrd="0" destOrd="0" presId="urn:microsoft.com/office/officeart/2005/8/layout/hProcess10"/>
    <dgm:cxn modelId="{550D65F5-8522-42E5-8EE8-EF4A19C41DFC}" type="presParOf" srcId="{A1EC7CB1-B418-48DE-8200-FD97E564C50C}" destId="{4BA7BE1B-11D4-4511-B375-2F3A5EF59B5F}" srcOrd="4" destOrd="0" presId="urn:microsoft.com/office/officeart/2005/8/layout/hProcess10"/>
    <dgm:cxn modelId="{9B62CAFB-4BDE-4FCB-805C-C4C31BA2A4F9}" type="presParOf" srcId="{4BA7BE1B-11D4-4511-B375-2F3A5EF59B5F}" destId="{57463090-D69D-4F78-81A0-7866CFBF9532}" srcOrd="0" destOrd="0" presId="urn:microsoft.com/office/officeart/2005/8/layout/hProcess10"/>
    <dgm:cxn modelId="{D83D7D54-7D17-4915-AB66-07374EA92CFA}" type="presParOf" srcId="{4BA7BE1B-11D4-4511-B375-2F3A5EF59B5F}" destId="{28AC9306-78B3-4B60-A631-63BDB2A0E650}" srcOrd="1" destOrd="0" presId="urn:microsoft.com/office/officeart/2005/8/layout/hProcess10"/>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71A2A5B-A785-4ABD-A5B1-47813B08245B}" type="doc">
      <dgm:prSet loTypeId="urn:microsoft.com/office/officeart/2005/8/layout/hList3" loCatId="list" qsTypeId="urn:microsoft.com/office/officeart/2005/8/quickstyle/simple1" qsCatId="simple" csTypeId="urn:microsoft.com/office/officeart/2005/8/colors/colorful2" csCatId="colorful" phldr="1"/>
      <dgm:spPr/>
      <dgm:t>
        <a:bodyPr/>
        <a:lstStyle/>
        <a:p>
          <a:endParaRPr lang="en-US"/>
        </a:p>
      </dgm:t>
    </dgm:pt>
    <dgm:pt modelId="{0E607F49-40BC-468A-ADCB-E8158C8BADC8}">
      <dgm:prSet phldrT="[Text]" custT="1"/>
      <dgm:spPr/>
      <dgm:t>
        <a:bodyPr/>
        <a:lstStyle/>
        <a:p>
          <a:pPr>
            <a:lnSpc>
              <a:spcPct val="100000"/>
            </a:lnSpc>
          </a:pPr>
          <a:r>
            <a:rPr lang="en-GB" sz="3600" dirty="0">
              <a:latin typeface="Times New Roman" panose="02020603050405020304" pitchFamily="18" charset="0"/>
              <a:cs typeface="Times New Roman" panose="02020603050405020304" pitchFamily="18" charset="0"/>
            </a:rPr>
            <a:t>Data Analysis </a:t>
          </a:r>
          <a:endParaRPr lang="en-US" sz="3600" dirty="0">
            <a:latin typeface="Times New Roman" panose="02020603050405020304" pitchFamily="18" charset="0"/>
            <a:cs typeface="Times New Roman" panose="02020603050405020304" pitchFamily="18" charset="0"/>
          </a:endParaRPr>
        </a:p>
      </dgm:t>
    </dgm:pt>
    <dgm:pt modelId="{7C676E9E-49D4-4A53-9D3B-50D6A3EE890A}" type="parTrans" cxnId="{F9A57CBD-86DA-4DFC-A5B2-9853D318B1D1}">
      <dgm:prSet/>
      <dgm:spPr/>
      <dgm:t>
        <a:bodyPr/>
        <a:lstStyle/>
        <a:p>
          <a:endParaRPr lang="en-US"/>
        </a:p>
      </dgm:t>
    </dgm:pt>
    <dgm:pt modelId="{B0F1F4A0-A44D-4AE2-9CF9-AB91ACB99458}" type="sibTrans" cxnId="{F9A57CBD-86DA-4DFC-A5B2-9853D318B1D1}">
      <dgm:prSet/>
      <dgm:spPr/>
      <dgm:t>
        <a:bodyPr/>
        <a:lstStyle/>
        <a:p>
          <a:endParaRPr lang="en-US"/>
        </a:p>
      </dgm:t>
    </dgm:pt>
    <dgm:pt modelId="{D5265923-1C26-4127-8967-603F57A686FD}">
      <dgm:prSet phldrT="[Text]" custT="1"/>
      <dgm:spPr/>
      <dgm:t>
        <a:bodyPr/>
        <a:lstStyle/>
        <a:p>
          <a:pPr algn="just">
            <a:lnSpc>
              <a:spcPct val="100000"/>
            </a:lnSpc>
          </a:pPr>
          <a:r>
            <a:rPr lang="en-US" sz="1000" b="0" i="0" dirty="0">
              <a:latin typeface="Times New Roman" panose="02020603050405020304" pitchFamily="18" charset="0"/>
              <a:cs typeface="Times New Roman" panose="02020603050405020304" pitchFamily="18" charset="0"/>
            </a:rPr>
            <a:t>For the quantitative data collected through the survey questionnaires, various data analysis techniques can be employed to examine the prevalence of physical activity among students and explore the relationship between physical activity and academic performance.</a:t>
          </a:r>
          <a:endParaRPr lang="en-US" sz="1000" dirty="0">
            <a:latin typeface="Times New Roman" panose="02020603050405020304" pitchFamily="18" charset="0"/>
            <a:cs typeface="Times New Roman" panose="02020603050405020304" pitchFamily="18" charset="0"/>
          </a:endParaRPr>
        </a:p>
      </dgm:t>
    </dgm:pt>
    <dgm:pt modelId="{5096C996-B2EC-49B7-B6E1-F0CF7642C330}" type="parTrans" cxnId="{B24E9D29-DF40-4D19-AF08-683FC13B1E20}">
      <dgm:prSet/>
      <dgm:spPr/>
      <dgm:t>
        <a:bodyPr/>
        <a:lstStyle/>
        <a:p>
          <a:endParaRPr lang="en-US"/>
        </a:p>
      </dgm:t>
    </dgm:pt>
    <dgm:pt modelId="{EB27E228-4639-40C4-BD69-C999E7408CC5}" type="sibTrans" cxnId="{B24E9D29-DF40-4D19-AF08-683FC13B1E20}">
      <dgm:prSet/>
      <dgm:spPr/>
      <dgm:t>
        <a:bodyPr/>
        <a:lstStyle/>
        <a:p>
          <a:endParaRPr lang="en-US"/>
        </a:p>
      </dgm:t>
    </dgm:pt>
    <dgm:pt modelId="{9EB8892E-F114-4DF6-9327-F43F6716630A}">
      <dgm:prSet phldrT="[Text]"/>
      <dgm:spPr/>
      <dgm:t>
        <a:bodyPr/>
        <a:lstStyle/>
        <a:p>
          <a:pPr algn="ctr">
            <a:lnSpc>
              <a:spcPct val="100000"/>
            </a:lnSpc>
          </a:pPr>
          <a:r>
            <a:rPr lang="en-US" b="1" i="0" u="sng" dirty="0">
              <a:latin typeface="Times New Roman" panose="02020603050405020304" pitchFamily="18" charset="0"/>
              <a:cs typeface="Times New Roman" panose="02020603050405020304" pitchFamily="18" charset="0"/>
            </a:rPr>
            <a:t>Descriptive Statistics</a:t>
          </a:r>
        </a:p>
        <a:p>
          <a:pPr algn="just">
            <a:lnSpc>
              <a:spcPct val="100000"/>
            </a:lnSpc>
          </a:pPr>
          <a:r>
            <a:rPr lang="en-US" b="0" i="0" dirty="0">
              <a:latin typeface="Times New Roman" panose="02020603050405020304" pitchFamily="18" charset="0"/>
              <a:cs typeface="Times New Roman" panose="02020603050405020304" pitchFamily="18" charset="0"/>
            </a:rPr>
            <a:t>Descriptive statistics will be used to summarize the quantitative data collected from the survey questionnaires. This will involve calculating measures such as frequencies, percentages, means, and standard deviations.  This study will use descriptive statistics to offer an overview of the prevalence rates of physical activity, the frequency and length of involvement, and the distribution of academic performance indicators (DiPietro et al., 2020).
</a:t>
          </a:r>
          <a:endParaRPr lang="en-US" dirty="0">
            <a:latin typeface="Times New Roman" panose="02020603050405020304" pitchFamily="18" charset="0"/>
            <a:cs typeface="Times New Roman" panose="02020603050405020304" pitchFamily="18" charset="0"/>
          </a:endParaRPr>
        </a:p>
      </dgm:t>
    </dgm:pt>
    <dgm:pt modelId="{AAAFE77A-D8F3-4A30-9D67-3A29CD6CFE74}" type="parTrans" cxnId="{83746033-56DE-40B8-B2F5-BB2795167DE2}">
      <dgm:prSet/>
      <dgm:spPr/>
      <dgm:t>
        <a:bodyPr/>
        <a:lstStyle/>
        <a:p>
          <a:endParaRPr lang="en-US"/>
        </a:p>
      </dgm:t>
    </dgm:pt>
    <dgm:pt modelId="{FEA723E4-8956-4C2A-AD1E-5A989A0F9E5B}" type="sibTrans" cxnId="{83746033-56DE-40B8-B2F5-BB2795167DE2}">
      <dgm:prSet/>
      <dgm:spPr/>
      <dgm:t>
        <a:bodyPr/>
        <a:lstStyle/>
        <a:p>
          <a:endParaRPr lang="en-US"/>
        </a:p>
      </dgm:t>
    </dgm:pt>
    <dgm:pt modelId="{31D93591-EA4A-4AF0-A449-D07E45E16BCC}">
      <dgm:prSet phldrT="[Text]"/>
      <dgm:spPr/>
      <dgm:t>
        <a:bodyPr/>
        <a:lstStyle/>
        <a:p>
          <a:pPr algn="ctr">
            <a:lnSpc>
              <a:spcPct val="100000"/>
            </a:lnSpc>
          </a:pPr>
          <a:r>
            <a:rPr lang="en-US" b="1" u="sng" dirty="0">
              <a:latin typeface="Times New Roman" panose="02020603050405020304" pitchFamily="18" charset="0"/>
              <a:cs typeface="Times New Roman" panose="02020603050405020304" pitchFamily="18" charset="0"/>
            </a:rPr>
            <a:t>Graphical representation </a:t>
          </a:r>
        </a:p>
        <a:p>
          <a:pPr algn="just">
            <a:lnSpc>
              <a:spcPct val="100000"/>
            </a:lnSpc>
          </a:pPr>
          <a:r>
            <a:rPr lang="en-US" b="0" i="0" dirty="0">
              <a:latin typeface="Times New Roman" panose="02020603050405020304" pitchFamily="18" charset="0"/>
              <a:cs typeface="Times New Roman" panose="02020603050405020304" pitchFamily="18" charset="0"/>
            </a:rPr>
            <a:t>Graphical representation methods can enhance the presentation of the data, making it easier for the audience to understand and interpret the findings. It can also provide visual support to complement the statistical analyses and assist in conveying the results effectively.</a:t>
          </a:r>
        </a:p>
        <a:p>
          <a:pPr algn="just">
            <a:lnSpc>
              <a:spcPct val="100000"/>
            </a:lnSpc>
          </a:pPr>
          <a:r>
            <a:rPr lang="en-US" b="0" i="0" dirty="0">
              <a:latin typeface="Times New Roman" panose="02020603050405020304" pitchFamily="18" charset="0"/>
              <a:cs typeface="Times New Roman" panose="02020603050405020304" pitchFamily="18" charset="0"/>
            </a:rPr>
            <a:t>Please note that the specific choice of data analysis techniques and graphical representations will depend on the research questions, the nature of the data, and the analytical software used for analysis.</a:t>
          </a:r>
          <a:endParaRPr lang="en-US" dirty="0">
            <a:latin typeface="Times New Roman" panose="02020603050405020304" pitchFamily="18" charset="0"/>
            <a:cs typeface="Times New Roman" panose="02020603050405020304" pitchFamily="18" charset="0"/>
          </a:endParaRPr>
        </a:p>
      </dgm:t>
    </dgm:pt>
    <dgm:pt modelId="{DA84DE67-8460-494B-BEDF-637DF015D4CA}" type="parTrans" cxnId="{53A7ED6E-8A2E-4CBC-8297-F34BD45EC6BB}">
      <dgm:prSet/>
      <dgm:spPr/>
      <dgm:t>
        <a:bodyPr/>
        <a:lstStyle/>
        <a:p>
          <a:endParaRPr lang="en-US"/>
        </a:p>
      </dgm:t>
    </dgm:pt>
    <dgm:pt modelId="{B9E95FE6-FFA8-45FF-A978-D5B68BDF947C}" type="sibTrans" cxnId="{53A7ED6E-8A2E-4CBC-8297-F34BD45EC6BB}">
      <dgm:prSet/>
      <dgm:spPr/>
      <dgm:t>
        <a:bodyPr/>
        <a:lstStyle/>
        <a:p>
          <a:endParaRPr lang="en-US"/>
        </a:p>
      </dgm:t>
    </dgm:pt>
    <dgm:pt modelId="{B2976F5C-1B34-4244-939F-EC445AF6D0B8}" type="pres">
      <dgm:prSet presAssocID="{C71A2A5B-A785-4ABD-A5B1-47813B08245B}" presName="composite" presStyleCnt="0">
        <dgm:presLayoutVars>
          <dgm:chMax val="1"/>
          <dgm:dir/>
          <dgm:resizeHandles val="exact"/>
        </dgm:presLayoutVars>
      </dgm:prSet>
      <dgm:spPr/>
    </dgm:pt>
    <dgm:pt modelId="{B8C35A72-4533-4C0A-A5D5-56E90BF7E2D3}" type="pres">
      <dgm:prSet presAssocID="{0E607F49-40BC-468A-ADCB-E8158C8BADC8}" presName="roof" presStyleLbl="dkBgShp" presStyleIdx="0" presStyleCnt="2"/>
      <dgm:spPr/>
    </dgm:pt>
    <dgm:pt modelId="{D0D91B09-1891-49EE-814C-EEE39ED3C479}" type="pres">
      <dgm:prSet presAssocID="{0E607F49-40BC-468A-ADCB-E8158C8BADC8}" presName="pillars" presStyleCnt="0"/>
      <dgm:spPr/>
    </dgm:pt>
    <dgm:pt modelId="{79681652-EFBE-4783-839B-30C54FF85FDB}" type="pres">
      <dgm:prSet presAssocID="{0E607F49-40BC-468A-ADCB-E8158C8BADC8}" presName="pillar1" presStyleLbl="node1" presStyleIdx="0" presStyleCnt="3">
        <dgm:presLayoutVars>
          <dgm:bulletEnabled val="1"/>
        </dgm:presLayoutVars>
      </dgm:prSet>
      <dgm:spPr/>
    </dgm:pt>
    <dgm:pt modelId="{72F6A6A4-C1F6-481E-8D86-E03557455C4E}" type="pres">
      <dgm:prSet presAssocID="{9EB8892E-F114-4DF6-9327-F43F6716630A}" presName="pillarX" presStyleLbl="node1" presStyleIdx="1" presStyleCnt="3">
        <dgm:presLayoutVars>
          <dgm:bulletEnabled val="1"/>
        </dgm:presLayoutVars>
      </dgm:prSet>
      <dgm:spPr/>
    </dgm:pt>
    <dgm:pt modelId="{476589ED-DBAC-43C2-91A6-4ECBE91F6042}" type="pres">
      <dgm:prSet presAssocID="{31D93591-EA4A-4AF0-A449-D07E45E16BCC}" presName="pillarX" presStyleLbl="node1" presStyleIdx="2" presStyleCnt="3">
        <dgm:presLayoutVars>
          <dgm:bulletEnabled val="1"/>
        </dgm:presLayoutVars>
      </dgm:prSet>
      <dgm:spPr/>
    </dgm:pt>
    <dgm:pt modelId="{A79DC095-E841-434A-90F0-E9FA192AC697}" type="pres">
      <dgm:prSet presAssocID="{0E607F49-40BC-468A-ADCB-E8158C8BADC8}" presName="base" presStyleLbl="dkBgShp" presStyleIdx="1" presStyleCnt="2"/>
      <dgm:spPr/>
    </dgm:pt>
  </dgm:ptLst>
  <dgm:cxnLst>
    <dgm:cxn modelId="{B24E9D29-DF40-4D19-AF08-683FC13B1E20}" srcId="{0E607F49-40BC-468A-ADCB-E8158C8BADC8}" destId="{D5265923-1C26-4127-8967-603F57A686FD}" srcOrd="0" destOrd="0" parTransId="{5096C996-B2EC-49B7-B6E1-F0CF7642C330}" sibTransId="{EB27E228-4639-40C4-BD69-C999E7408CC5}"/>
    <dgm:cxn modelId="{83746033-56DE-40B8-B2F5-BB2795167DE2}" srcId="{0E607F49-40BC-468A-ADCB-E8158C8BADC8}" destId="{9EB8892E-F114-4DF6-9327-F43F6716630A}" srcOrd="1" destOrd="0" parTransId="{AAAFE77A-D8F3-4A30-9D67-3A29CD6CFE74}" sibTransId="{FEA723E4-8956-4C2A-AD1E-5A989A0F9E5B}"/>
    <dgm:cxn modelId="{CEE0FA36-B9AD-457F-A2C1-E16A7BDDC8B0}" type="presOf" srcId="{D5265923-1C26-4127-8967-603F57A686FD}" destId="{79681652-EFBE-4783-839B-30C54FF85FDB}" srcOrd="0" destOrd="0" presId="urn:microsoft.com/office/officeart/2005/8/layout/hList3"/>
    <dgm:cxn modelId="{53A7ED6E-8A2E-4CBC-8297-F34BD45EC6BB}" srcId="{0E607F49-40BC-468A-ADCB-E8158C8BADC8}" destId="{31D93591-EA4A-4AF0-A449-D07E45E16BCC}" srcOrd="2" destOrd="0" parTransId="{DA84DE67-8460-494B-BEDF-637DF015D4CA}" sibTransId="{B9E95FE6-FFA8-45FF-A978-D5B68BDF947C}"/>
    <dgm:cxn modelId="{9D815E8A-2452-40A5-A374-413ADA2C35B3}" type="presOf" srcId="{C71A2A5B-A785-4ABD-A5B1-47813B08245B}" destId="{B2976F5C-1B34-4244-939F-EC445AF6D0B8}" srcOrd="0" destOrd="0" presId="urn:microsoft.com/office/officeart/2005/8/layout/hList3"/>
    <dgm:cxn modelId="{A12CE3A6-4749-460D-AD4E-972E5FA9987D}" type="presOf" srcId="{9EB8892E-F114-4DF6-9327-F43F6716630A}" destId="{72F6A6A4-C1F6-481E-8D86-E03557455C4E}" srcOrd="0" destOrd="0" presId="urn:microsoft.com/office/officeart/2005/8/layout/hList3"/>
    <dgm:cxn modelId="{F9A57CBD-86DA-4DFC-A5B2-9853D318B1D1}" srcId="{C71A2A5B-A785-4ABD-A5B1-47813B08245B}" destId="{0E607F49-40BC-468A-ADCB-E8158C8BADC8}" srcOrd="0" destOrd="0" parTransId="{7C676E9E-49D4-4A53-9D3B-50D6A3EE890A}" sibTransId="{B0F1F4A0-A44D-4AE2-9CF9-AB91ACB99458}"/>
    <dgm:cxn modelId="{5A2A50C1-8043-4D1F-8033-9D0C7E45D3A3}" type="presOf" srcId="{0E607F49-40BC-468A-ADCB-E8158C8BADC8}" destId="{B8C35A72-4533-4C0A-A5D5-56E90BF7E2D3}" srcOrd="0" destOrd="0" presId="urn:microsoft.com/office/officeart/2005/8/layout/hList3"/>
    <dgm:cxn modelId="{865A07C9-7072-4517-B192-04597F9E174A}" type="presOf" srcId="{31D93591-EA4A-4AF0-A449-D07E45E16BCC}" destId="{476589ED-DBAC-43C2-91A6-4ECBE91F6042}" srcOrd="0" destOrd="0" presId="urn:microsoft.com/office/officeart/2005/8/layout/hList3"/>
    <dgm:cxn modelId="{3D4CE3E4-F05F-45D5-9790-E5851BED646C}" type="presParOf" srcId="{B2976F5C-1B34-4244-939F-EC445AF6D0B8}" destId="{B8C35A72-4533-4C0A-A5D5-56E90BF7E2D3}" srcOrd="0" destOrd="0" presId="urn:microsoft.com/office/officeart/2005/8/layout/hList3"/>
    <dgm:cxn modelId="{A7068A5D-3604-45F8-8852-16D14D14101C}" type="presParOf" srcId="{B2976F5C-1B34-4244-939F-EC445AF6D0B8}" destId="{D0D91B09-1891-49EE-814C-EEE39ED3C479}" srcOrd="1" destOrd="0" presId="urn:microsoft.com/office/officeart/2005/8/layout/hList3"/>
    <dgm:cxn modelId="{9D58FDEB-B98A-492D-BA60-F1FEAAEB10D6}" type="presParOf" srcId="{D0D91B09-1891-49EE-814C-EEE39ED3C479}" destId="{79681652-EFBE-4783-839B-30C54FF85FDB}" srcOrd="0" destOrd="0" presId="urn:microsoft.com/office/officeart/2005/8/layout/hList3"/>
    <dgm:cxn modelId="{327B2B06-5126-4B23-AF3A-17891DA1CC6D}" type="presParOf" srcId="{D0D91B09-1891-49EE-814C-EEE39ED3C479}" destId="{72F6A6A4-C1F6-481E-8D86-E03557455C4E}" srcOrd="1" destOrd="0" presId="urn:microsoft.com/office/officeart/2005/8/layout/hList3"/>
    <dgm:cxn modelId="{E5BE96F3-96DF-4AB7-A310-E8DBB36EC838}" type="presParOf" srcId="{D0D91B09-1891-49EE-814C-EEE39ED3C479}" destId="{476589ED-DBAC-43C2-91A6-4ECBE91F6042}" srcOrd="2" destOrd="0" presId="urn:microsoft.com/office/officeart/2005/8/layout/hList3"/>
    <dgm:cxn modelId="{4AA6F58C-F854-4C43-AC10-C2AE25EB7BD7}" type="presParOf" srcId="{B2976F5C-1B34-4244-939F-EC445AF6D0B8}" destId="{A79DC095-E841-434A-90F0-E9FA192AC697}" srcOrd="2" destOrd="0" presId="urn:microsoft.com/office/officeart/2005/8/layout/h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F5BE798-B216-4FD3-92A2-CE0B249D76F1}"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7D8BF9F-3524-4861-BBC9-0BF1D95D5E99}">
      <dgm:prSet phldrT="[Text]"/>
      <dgm:spPr/>
      <dgm:t>
        <a:bodyPr/>
        <a:lstStyle/>
        <a:p>
          <a:pPr algn="just">
            <a:lnSpc>
              <a:spcPct val="100000"/>
            </a:lnSpc>
          </a:pPr>
          <a:r>
            <a:rPr lang="en-US" b="0" i="0" dirty="0">
              <a:latin typeface="Times New Roman" panose="02020603050405020304" pitchFamily="18" charset="0"/>
              <a:cs typeface="Times New Roman" panose="02020603050405020304" pitchFamily="18" charset="0"/>
            </a:rPr>
            <a:t>Research contributes to the accumulation of knowledge and understanding in various disciplines. It helps uncover new information, identify patterns, and develop theories, which can lead to advancements in science, technology, medicine, and other fields </a:t>
          </a:r>
          <a:r>
            <a:rPr lang="en-IN" b="0" i="0" dirty="0">
              <a:latin typeface="Times New Roman" panose="02020603050405020304" pitchFamily="18" charset="0"/>
              <a:cs typeface="Times New Roman" panose="02020603050405020304" pitchFamily="18" charset="0"/>
            </a:rPr>
            <a:t>(Romero-Blanco et al., 2020)</a:t>
          </a:r>
          <a:r>
            <a:rPr lang="en-US" b="0" i="0" dirty="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dgm:t>
    </dgm:pt>
    <dgm:pt modelId="{E5F45A06-2E4A-485E-9F31-97D3AAE91162}" type="parTrans" cxnId="{75CBECA1-69EA-458A-981C-D9DF023BAEBD}">
      <dgm:prSet/>
      <dgm:spPr/>
      <dgm:t>
        <a:bodyPr/>
        <a:lstStyle/>
        <a:p>
          <a:endParaRPr lang="en-US">
            <a:latin typeface="Arial" panose="020B0604020202020204" pitchFamily="34" charset="0"/>
            <a:cs typeface="Arial" panose="020B0604020202020204" pitchFamily="34" charset="0"/>
          </a:endParaRPr>
        </a:p>
      </dgm:t>
    </dgm:pt>
    <dgm:pt modelId="{A6EBBACD-3D5C-49C6-95EF-0BEE669E17BA}" type="sibTrans" cxnId="{75CBECA1-69EA-458A-981C-D9DF023BAEBD}">
      <dgm:prSet/>
      <dgm:spPr/>
      <dgm:t>
        <a:bodyPr/>
        <a:lstStyle/>
        <a:p>
          <a:endParaRPr lang="en-US">
            <a:latin typeface="Arial" panose="020B0604020202020204" pitchFamily="34" charset="0"/>
            <a:cs typeface="Arial" panose="020B0604020202020204" pitchFamily="34" charset="0"/>
          </a:endParaRPr>
        </a:p>
      </dgm:t>
    </dgm:pt>
    <dgm:pt modelId="{9AA16111-6B46-4AAF-9519-79E68DFACE2F}">
      <dgm:prSet phldrT="[Text]"/>
      <dgm:spPr/>
      <dgm:t>
        <a:bodyPr anchor="ctr"/>
        <a:lstStyle/>
        <a:p>
          <a:pPr algn="just">
            <a:lnSpc>
              <a:spcPct val="100000"/>
            </a:lnSpc>
          </a:pPr>
          <a:r>
            <a:rPr lang="en-US" b="0" i="0" dirty="0">
              <a:latin typeface="Times New Roman" panose="02020603050405020304" pitchFamily="18" charset="0"/>
              <a:cs typeface="Times New Roman" panose="02020603050405020304" pitchFamily="18" charset="0"/>
            </a:rPr>
            <a:t>Research provides evidence-based information that can guide decision-making processes. It helps policymakers, professionals, and individuals make informed choices by presenting data, analyzing trends, and evaluating the potential outcomes of different actions or interventions.</a:t>
          </a:r>
          <a:endParaRPr lang="en-US" dirty="0">
            <a:latin typeface="Times New Roman" panose="02020603050405020304" pitchFamily="18" charset="0"/>
            <a:cs typeface="Times New Roman" panose="02020603050405020304" pitchFamily="18" charset="0"/>
          </a:endParaRPr>
        </a:p>
      </dgm:t>
    </dgm:pt>
    <dgm:pt modelId="{26AE8B0A-7F4C-4939-8867-7F7CA4337B65}" type="parTrans" cxnId="{27711E7B-D8E1-4867-8757-81D418E0FAE1}">
      <dgm:prSet/>
      <dgm:spPr/>
      <dgm:t>
        <a:bodyPr/>
        <a:lstStyle/>
        <a:p>
          <a:endParaRPr lang="en-US">
            <a:latin typeface="Arial" panose="020B0604020202020204" pitchFamily="34" charset="0"/>
            <a:cs typeface="Arial" panose="020B0604020202020204" pitchFamily="34" charset="0"/>
          </a:endParaRPr>
        </a:p>
      </dgm:t>
    </dgm:pt>
    <dgm:pt modelId="{67715019-4CCB-4D89-B065-7A7D5BB35252}" type="sibTrans" cxnId="{27711E7B-D8E1-4867-8757-81D418E0FAE1}">
      <dgm:prSet/>
      <dgm:spPr/>
      <dgm:t>
        <a:bodyPr/>
        <a:lstStyle/>
        <a:p>
          <a:endParaRPr lang="en-US">
            <a:latin typeface="Arial" panose="020B0604020202020204" pitchFamily="34" charset="0"/>
            <a:cs typeface="Arial" panose="020B0604020202020204" pitchFamily="34" charset="0"/>
          </a:endParaRPr>
        </a:p>
      </dgm:t>
    </dgm:pt>
    <dgm:pt modelId="{33E2A567-E5D2-40E9-871E-9978FAFBABB2}">
      <dgm:prSet phldrT="[Text]"/>
      <dgm:spPr/>
      <dgm:t>
        <a:bodyPr/>
        <a:lstStyle/>
        <a:p>
          <a:pPr algn="just">
            <a:lnSpc>
              <a:spcPct val="100000"/>
            </a:lnSpc>
          </a:pPr>
          <a:r>
            <a:rPr lang="en-US" b="0" i="0" dirty="0">
              <a:latin typeface="Times New Roman" panose="02020603050405020304" pitchFamily="18" charset="0"/>
              <a:cs typeface="Times New Roman" panose="02020603050405020304" pitchFamily="18" charset="0"/>
            </a:rPr>
            <a:t>Research findings often lead to improvements in practices and interventions. By identifying effective strategies, interventions, or treatments, research can help enhance outcomes in fields such as healthcare, education, business, and social services.</a:t>
          </a:r>
          <a:endParaRPr lang="en-US" dirty="0">
            <a:latin typeface="Times New Roman" panose="02020603050405020304" pitchFamily="18" charset="0"/>
            <a:cs typeface="Times New Roman" panose="02020603050405020304" pitchFamily="18" charset="0"/>
          </a:endParaRPr>
        </a:p>
      </dgm:t>
    </dgm:pt>
    <dgm:pt modelId="{7EC08D4C-6FF4-43CD-8337-C3AA39CF104D}" type="parTrans" cxnId="{DAAE6662-6516-46B2-BE25-37D83F634918}">
      <dgm:prSet/>
      <dgm:spPr/>
      <dgm:t>
        <a:bodyPr/>
        <a:lstStyle/>
        <a:p>
          <a:endParaRPr lang="en-US">
            <a:latin typeface="Arial" panose="020B0604020202020204" pitchFamily="34" charset="0"/>
            <a:cs typeface="Arial" panose="020B0604020202020204" pitchFamily="34" charset="0"/>
          </a:endParaRPr>
        </a:p>
      </dgm:t>
    </dgm:pt>
    <dgm:pt modelId="{2490A385-2F80-49B0-8FDD-45CC5F792772}" type="sibTrans" cxnId="{DAAE6662-6516-46B2-BE25-37D83F634918}">
      <dgm:prSet/>
      <dgm:spPr/>
      <dgm:t>
        <a:bodyPr/>
        <a:lstStyle/>
        <a:p>
          <a:endParaRPr lang="en-US">
            <a:latin typeface="Arial" panose="020B0604020202020204" pitchFamily="34" charset="0"/>
            <a:cs typeface="Arial" panose="020B0604020202020204" pitchFamily="34" charset="0"/>
          </a:endParaRPr>
        </a:p>
      </dgm:t>
    </dgm:pt>
    <dgm:pt modelId="{82F23514-CDE8-4162-B823-46F1D35E2DF2}">
      <dgm:prSet phldrT="[Text]" phldr="1"/>
      <dgm:spPr/>
      <dgm:t>
        <a:bodyPr/>
        <a:lstStyle/>
        <a:p>
          <a:endParaRPr lang="en-US" dirty="0">
            <a:latin typeface="Arial" panose="020B0604020202020204" pitchFamily="34" charset="0"/>
            <a:cs typeface="Arial" panose="020B0604020202020204" pitchFamily="34" charset="0"/>
          </a:endParaRPr>
        </a:p>
      </dgm:t>
    </dgm:pt>
    <dgm:pt modelId="{853712EA-F92B-470E-9633-938E6B8281F0}" type="parTrans" cxnId="{D195A23D-4B0D-4D58-9DBC-9C077A1C791D}">
      <dgm:prSet/>
      <dgm:spPr/>
      <dgm:t>
        <a:bodyPr/>
        <a:lstStyle/>
        <a:p>
          <a:endParaRPr lang="en-US">
            <a:latin typeface="Arial" panose="020B0604020202020204" pitchFamily="34" charset="0"/>
            <a:cs typeface="Arial" panose="020B0604020202020204" pitchFamily="34" charset="0"/>
          </a:endParaRPr>
        </a:p>
      </dgm:t>
    </dgm:pt>
    <dgm:pt modelId="{82E21359-B6A1-441E-9CDC-057042EF3209}" type="sibTrans" cxnId="{D195A23D-4B0D-4D58-9DBC-9C077A1C791D}">
      <dgm:prSet/>
      <dgm:spPr/>
      <dgm:t>
        <a:bodyPr/>
        <a:lstStyle/>
        <a:p>
          <a:endParaRPr lang="en-US">
            <a:latin typeface="Arial" panose="020B0604020202020204" pitchFamily="34" charset="0"/>
            <a:cs typeface="Arial" panose="020B0604020202020204" pitchFamily="34" charset="0"/>
          </a:endParaRPr>
        </a:p>
      </dgm:t>
    </dgm:pt>
    <dgm:pt modelId="{0339533D-F01D-4BF6-B9D4-7EB7B8E46074}" type="pres">
      <dgm:prSet presAssocID="{9F5BE798-B216-4FD3-92A2-CE0B249D76F1}" presName="linear" presStyleCnt="0">
        <dgm:presLayoutVars>
          <dgm:animLvl val="lvl"/>
          <dgm:resizeHandles val="exact"/>
        </dgm:presLayoutVars>
      </dgm:prSet>
      <dgm:spPr/>
    </dgm:pt>
    <dgm:pt modelId="{EA55AE15-1D86-4371-AF6F-F51C3C5B4843}" type="pres">
      <dgm:prSet presAssocID="{87D8BF9F-3524-4861-BBC9-0BF1D95D5E99}" presName="parentText" presStyleLbl="node1" presStyleIdx="0" presStyleCnt="2">
        <dgm:presLayoutVars>
          <dgm:chMax val="0"/>
          <dgm:bulletEnabled val="1"/>
        </dgm:presLayoutVars>
      </dgm:prSet>
      <dgm:spPr/>
    </dgm:pt>
    <dgm:pt modelId="{EB6C8660-4074-4908-8E01-3ACA60CDC86B}" type="pres">
      <dgm:prSet presAssocID="{87D8BF9F-3524-4861-BBC9-0BF1D95D5E99}" presName="childText" presStyleLbl="revTx" presStyleIdx="0" presStyleCnt="2">
        <dgm:presLayoutVars>
          <dgm:bulletEnabled val="1"/>
        </dgm:presLayoutVars>
      </dgm:prSet>
      <dgm:spPr/>
    </dgm:pt>
    <dgm:pt modelId="{AC9D9415-C441-47DB-B58C-163200563C17}" type="pres">
      <dgm:prSet presAssocID="{33E2A567-E5D2-40E9-871E-9978FAFBABB2}" presName="parentText" presStyleLbl="node1" presStyleIdx="1" presStyleCnt="2">
        <dgm:presLayoutVars>
          <dgm:chMax val="0"/>
          <dgm:bulletEnabled val="1"/>
        </dgm:presLayoutVars>
      </dgm:prSet>
      <dgm:spPr/>
    </dgm:pt>
    <dgm:pt modelId="{6B24E1BE-9E1C-46A1-9F5A-17034C9BEFDD}" type="pres">
      <dgm:prSet presAssocID="{33E2A567-E5D2-40E9-871E-9978FAFBABB2}" presName="childText" presStyleLbl="revTx" presStyleIdx="1" presStyleCnt="2">
        <dgm:presLayoutVars>
          <dgm:bulletEnabled val="1"/>
        </dgm:presLayoutVars>
      </dgm:prSet>
      <dgm:spPr/>
    </dgm:pt>
  </dgm:ptLst>
  <dgm:cxnLst>
    <dgm:cxn modelId="{D195A23D-4B0D-4D58-9DBC-9C077A1C791D}" srcId="{33E2A567-E5D2-40E9-871E-9978FAFBABB2}" destId="{82F23514-CDE8-4162-B823-46F1D35E2DF2}" srcOrd="0" destOrd="0" parTransId="{853712EA-F92B-470E-9633-938E6B8281F0}" sibTransId="{82E21359-B6A1-441E-9CDC-057042EF3209}"/>
    <dgm:cxn modelId="{DAAE6662-6516-46B2-BE25-37D83F634918}" srcId="{9F5BE798-B216-4FD3-92A2-CE0B249D76F1}" destId="{33E2A567-E5D2-40E9-871E-9978FAFBABB2}" srcOrd="1" destOrd="0" parTransId="{7EC08D4C-6FF4-43CD-8337-C3AA39CF104D}" sibTransId="{2490A385-2F80-49B0-8FDD-45CC5F792772}"/>
    <dgm:cxn modelId="{46AB1D4B-4D19-4F7C-A078-4A19E297D0E6}" type="presOf" srcId="{82F23514-CDE8-4162-B823-46F1D35E2DF2}" destId="{6B24E1BE-9E1C-46A1-9F5A-17034C9BEFDD}" srcOrd="0" destOrd="0" presId="urn:microsoft.com/office/officeart/2005/8/layout/vList2"/>
    <dgm:cxn modelId="{27711E7B-D8E1-4867-8757-81D418E0FAE1}" srcId="{87D8BF9F-3524-4861-BBC9-0BF1D95D5E99}" destId="{9AA16111-6B46-4AAF-9519-79E68DFACE2F}" srcOrd="0" destOrd="0" parTransId="{26AE8B0A-7F4C-4939-8867-7F7CA4337B65}" sibTransId="{67715019-4CCB-4D89-B065-7A7D5BB35252}"/>
    <dgm:cxn modelId="{8B503F8C-0409-4028-AA17-2C088623B0F6}" type="presOf" srcId="{9AA16111-6B46-4AAF-9519-79E68DFACE2F}" destId="{EB6C8660-4074-4908-8E01-3ACA60CDC86B}" srcOrd="0" destOrd="0" presId="urn:microsoft.com/office/officeart/2005/8/layout/vList2"/>
    <dgm:cxn modelId="{DF6FC48F-9B46-459D-978B-D55D69DE8B77}" type="presOf" srcId="{87D8BF9F-3524-4861-BBC9-0BF1D95D5E99}" destId="{EA55AE15-1D86-4371-AF6F-F51C3C5B4843}" srcOrd="0" destOrd="0" presId="urn:microsoft.com/office/officeart/2005/8/layout/vList2"/>
    <dgm:cxn modelId="{75CBECA1-69EA-458A-981C-D9DF023BAEBD}" srcId="{9F5BE798-B216-4FD3-92A2-CE0B249D76F1}" destId="{87D8BF9F-3524-4861-BBC9-0BF1D95D5E99}" srcOrd="0" destOrd="0" parTransId="{E5F45A06-2E4A-485E-9F31-97D3AAE91162}" sibTransId="{A6EBBACD-3D5C-49C6-95EF-0BEE669E17BA}"/>
    <dgm:cxn modelId="{3FF10CBF-4A29-4C7D-B548-F7B0EBC905E0}" type="presOf" srcId="{9F5BE798-B216-4FD3-92A2-CE0B249D76F1}" destId="{0339533D-F01D-4BF6-B9D4-7EB7B8E46074}" srcOrd="0" destOrd="0" presId="urn:microsoft.com/office/officeart/2005/8/layout/vList2"/>
    <dgm:cxn modelId="{A5C001DD-4300-4BF4-93F8-6B40E02621E1}" type="presOf" srcId="{33E2A567-E5D2-40E9-871E-9978FAFBABB2}" destId="{AC9D9415-C441-47DB-B58C-163200563C17}" srcOrd="0" destOrd="0" presId="urn:microsoft.com/office/officeart/2005/8/layout/vList2"/>
    <dgm:cxn modelId="{02058C85-E194-40E8-9C8B-93D58117CFB5}" type="presParOf" srcId="{0339533D-F01D-4BF6-B9D4-7EB7B8E46074}" destId="{EA55AE15-1D86-4371-AF6F-F51C3C5B4843}" srcOrd="0" destOrd="0" presId="urn:microsoft.com/office/officeart/2005/8/layout/vList2"/>
    <dgm:cxn modelId="{5BDB4785-562B-40CB-A6EC-699EFB7F6146}" type="presParOf" srcId="{0339533D-F01D-4BF6-B9D4-7EB7B8E46074}" destId="{EB6C8660-4074-4908-8E01-3ACA60CDC86B}" srcOrd="1" destOrd="0" presId="urn:microsoft.com/office/officeart/2005/8/layout/vList2"/>
    <dgm:cxn modelId="{F7280E1D-6C13-4514-845E-DEFAA0E4D280}" type="presParOf" srcId="{0339533D-F01D-4BF6-B9D4-7EB7B8E46074}" destId="{AC9D9415-C441-47DB-B58C-163200563C17}" srcOrd="2" destOrd="0" presId="urn:microsoft.com/office/officeart/2005/8/layout/vList2"/>
    <dgm:cxn modelId="{D51AC469-CD56-4F2C-8D2E-271EF6ECBB1A}" type="presParOf" srcId="{0339533D-F01D-4BF6-B9D4-7EB7B8E46074}" destId="{6B24E1BE-9E1C-46A1-9F5A-17034C9BEFDD}"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4DC793-7C00-4028-A07E-B7BDE4A7433D}">
      <dsp:nvSpPr>
        <dsp:cNvPr id="0" name=""/>
        <dsp:cNvSpPr/>
      </dsp:nvSpPr>
      <dsp:spPr>
        <a:xfrm>
          <a:off x="0" y="2102"/>
          <a:ext cx="3814120" cy="2288472"/>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100000"/>
            </a:lnSpc>
            <a:spcBef>
              <a:spcPct val="0"/>
            </a:spcBef>
            <a:spcAft>
              <a:spcPct val="35000"/>
            </a:spcAft>
            <a:buNone/>
          </a:pPr>
          <a:r>
            <a:rPr lang="en-US" sz="1400" kern="1200" dirty="0">
              <a:latin typeface="Times New Roman" panose="02020603050405020304" pitchFamily="18" charset="0"/>
              <a:ea typeface="Tahoma" panose="020B0604030504040204" pitchFamily="34" charset="0"/>
              <a:cs typeface="Times New Roman" panose="02020603050405020304" pitchFamily="18" charset="0"/>
            </a:rPr>
            <a:t>The importance of physical exercise to students' health and well-being cannot be overstated. Numerous advantages have been linked to it, such as better academic achievement, lower stress, and excellent fitness (</a:t>
          </a:r>
          <a:r>
            <a:rPr lang="en-US" sz="1400" kern="1200" dirty="0" err="1">
              <a:latin typeface="Times New Roman" panose="02020603050405020304" pitchFamily="18" charset="0"/>
              <a:ea typeface="Tahoma" panose="020B0604030504040204" pitchFamily="34" charset="0"/>
              <a:cs typeface="Times New Roman" panose="02020603050405020304" pitchFamily="18" charset="0"/>
            </a:rPr>
            <a:t>Chaput</a:t>
          </a:r>
          <a:r>
            <a:rPr lang="en-US" sz="1400" kern="1200" dirty="0">
              <a:latin typeface="Times New Roman" panose="02020603050405020304" pitchFamily="18" charset="0"/>
              <a:ea typeface="Tahoma" panose="020B0604030504040204" pitchFamily="34" charset="0"/>
              <a:cs typeface="Times New Roman" panose="02020603050405020304" pitchFamily="18" charset="0"/>
            </a:rPr>
            <a:t> et al., 2020). Students at a public institution should be surveyed to determine how much they participate in physical exercise so that areas for intervention and promotion may be pinpointed.</a:t>
          </a:r>
          <a:endParaRPr lang="en-IN" sz="1400" kern="1200" dirty="0">
            <a:latin typeface="Times New Roman" panose="02020603050405020304" pitchFamily="18" charset="0"/>
            <a:ea typeface="Tahoma" panose="020B0604030504040204" pitchFamily="34" charset="0"/>
            <a:cs typeface="Times New Roman" panose="02020603050405020304" pitchFamily="18" charset="0"/>
          </a:endParaRPr>
        </a:p>
      </dsp:txBody>
      <dsp:txXfrm>
        <a:off x="0" y="2102"/>
        <a:ext cx="3814120" cy="22884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114103-0DE4-46E4-AA7F-31EFE81903D6}">
      <dsp:nvSpPr>
        <dsp:cNvPr id="0" name=""/>
        <dsp:cNvSpPr/>
      </dsp:nvSpPr>
      <dsp:spPr>
        <a:xfrm>
          <a:off x="177104" y="59893"/>
          <a:ext cx="3029707" cy="1880903"/>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17145" rIns="34290" bIns="17145" numCol="1" spcCol="1270" anchor="ctr" anchorCtr="0">
          <a:noAutofit/>
        </a:bodyPr>
        <a:lstStyle/>
        <a:p>
          <a:pPr marL="0" lvl="0" indent="0" algn="just" defTabSz="400050">
            <a:lnSpc>
              <a:spcPct val="100000"/>
            </a:lnSpc>
            <a:spcBef>
              <a:spcPct val="0"/>
            </a:spcBef>
            <a:spcAft>
              <a:spcPct val="35000"/>
            </a:spcAft>
            <a:buNone/>
          </a:pPr>
          <a:r>
            <a:rPr lang="en-US" sz="900" kern="1200" dirty="0">
              <a:latin typeface="Times New Roman" panose="02020603050405020304" pitchFamily="18" charset="0"/>
              <a:cs typeface="Times New Roman" panose="02020603050405020304" pitchFamily="18" charset="0"/>
            </a:rPr>
            <a:t>Concern over the health dangers linked with inactivity has shifted the focus in recent years to the extent to which students at public institutions engage in regular physical exercise. Regular exercise is essential for warding off illness and improving your quality of life in general. The importance of the transition from youth to maturity has led to a plethora of research on the level of physical exercise among college students. Academic stress, increased sedentary </a:t>
          </a:r>
          <a:r>
            <a:rPr lang="en-US" sz="900" kern="1200" dirty="0" err="1">
              <a:latin typeface="Times New Roman" panose="02020603050405020304" pitchFamily="18" charset="0"/>
              <a:cs typeface="Times New Roman" panose="02020603050405020304" pitchFamily="18" charset="0"/>
            </a:rPr>
            <a:t>behaviour</a:t>
          </a:r>
          <a:r>
            <a:rPr lang="en-US" sz="900" kern="1200" dirty="0">
              <a:latin typeface="Times New Roman" panose="02020603050405020304" pitchFamily="18" charset="0"/>
              <a:cs typeface="Times New Roman" panose="02020603050405020304" pitchFamily="18" charset="0"/>
            </a:rPr>
            <a:t>, and changes in living habits are all factors that might affect a student's level of physical activity at this </a:t>
          </a:r>
          <a:r>
            <a:rPr lang="en-US" sz="900" kern="1200" dirty="0" err="1">
              <a:latin typeface="Times New Roman" panose="02020603050405020304" pitchFamily="18" charset="0"/>
              <a:cs typeface="Times New Roman" panose="02020603050405020304" pitchFamily="18" charset="0"/>
            </a:rPr>
            <a:t>time.Studies</a:t>
          </a:r>
          <a:r>
            <a:rPr lang="en-US" sz="900" kern="1200" dirty="0">
              <a:latin typeface="Times New Roman" panose="02020603050405020304" pitchFamily="18" charset="0"/>
              <a:cs typeface="Times New Roman" panose="02020603050405020304" pitchFamily="18" charset="0"/>
            </a:rPr>
            <a:t> demonstrate that many college students do not get the minimum amount of exercise each week suggested by groups like the World Health Organization (WHO). </a:t>
          </a:r>
          <a:endParaRPr lang="en-IN" sz="900" kern="1200" dirty="0">
            <a:latin typeface="Times New Roman" panose="02020603050405020304" pitchFamily="18" charset="0"/>
            <a:cs typeface="Times New Roman" panose="02020603050405020304" pitchFamily="18" charset="0"/>
          </a:endParaRPr>
        </a:p>
      </dsp:txBody>
      <dsp:txXfrm>
        <a:off x="268922" y="151711"/>
        <a:ext cx="2846071" cy="1697267"/>
      </dsp:txXfrm>
    </dsp:sp>
    <dsp:sp modelId="{D59F7366-8DB7-4AFB-9CA0-C76460592980}">
      <dsp:nvSpPr>
        <dsp:cNvPr id="0" name=""/>
        <dsp:cNvSpPr/>
      </dsp:nvSpPr>
      <dsp:spPr>
        <a:xfrm>
          <a:off x="177104" y="1935376"/>
          <a:ext cx="3029707" cy="1675070"/>
        </a:xfrm>
        <a:prstGeom prst="roundRect">
          <a:avLst/>
        </a:prstGeom>
        <a:solidFill>
          <a:schemeClr val="accent2">
            <a:hueOff val="39038"/>
            <a:satOff val="-26876"/>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17145" rIns="34290" bIns="17145" numCol="1" spcCol="1270" anchor="ctr" anchorCtr="0">
          <a:noAutofit/>
        </a:bodyPr>
        <a:lstStyle/>
        <a:p>
          <a:pPr marL="0" lvl="0" indent="0" algn="just" defTabSz="400050">
            <a:lnSpc>
              <a:spcPct val="100000"/>
            </a:lnSpc>
            <a:spcBef>
              <a:spcPct val="0"/>
            </a:spcBef>
            <a:spcAft>
              <a:spcPct val="35000"/>
            </a:spcAft>
            <a:buNone/>
          </a:pPr>
          <a:r>
            <a:rPr lang="en-US" sz="900" kern="1200" dirty="0">
              <a:latin typeface="Times New Roman" panose="02020603050405020304" pitchFamily="18" charset="0"/>
              <a:cs typeface="Times New Roman" panose="02020603050405020304" pitchFamily="18" charset="0"/>
            </a:rPr>
            <a:t>These recommendations generally call for at least 150 minutes of weekly aerobic exercise (at a moderate level) or 75 minutes of weekly aerobic activity (at a vigorous intensity) in addition to muscle-strengthening activities. In other research and demographics, the proportion of college students who regularly exercise varies widely. However, research shows that students become less active as they advance their academic careers. This drop is partly due to students' busy schedules, low motivation, a lack of sports facilities, and other factors (BARKLEY et al., 2020).In addition, there are apparent gender differences in the levels of physical activity among college students.</a:t>
          </a:r>
          <a:endParaRPr lang="en-IN" sz="900" kern="1200" dirty="0">
            <a:latin typeface="Times New Roman" panose="02020603050405020304" pitchFamily="18" charset="0"/>
            <a:cs typeface="Times New Roman" panose="02020603050405020304" pitchFamily="18" charset="0"/>
          </a:endParaRPr>
        </a:p>
      </dsp:txBody>
      <dsp:txXfrm>
        <a:off x="258874" y="2017146"/>
        <a:ext cx="2866167" cy="15115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FBD112-52F5-4251-B1A0-9B1143C75441}">
      <dsp:nvSpPr>
        <dsp:cNvPr id="0" name=""/>
        <dsp:cNvSpPr/>
      </dsp:nvSpPr>
      <dsp:spPr>
        <a:xfrm>
          <a:off x="-3915627" y="-592447"/>
          <a:ext cx="4597964" cy="4597964"/>
        </a:xfrm>
        <a:prstGeom prst="blockArc">
          <a:avLst>
            <a:gd name="adj1" fmla="val 18900000"/>
            <a:gd name="adj2" fmla="val 2700000"/>
            <a:gd name="adj3" fmla="val 470"/>
          </a:avLst>
        </a:pr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42DD844-BB76-49BA-BA1C-171F61D77D1A}">
      <dsp:nvSpPr>
        <dsp:cNvPr id="0" name=""/>
        <dsp:cNvSpPr/>
      </dsp:nvSpPr>
      <dsp:spPr>
        <a:xfrm>
          <a:off x="373472" y="415471"/>
          <a:ext cx="3900323" cy="1119284"/>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73942" tIns="20320" rIns="20320" bIns="20320" numCol="1" spcCol="1270" anchor="ctr" anchorCtr="0">
          <a:noAutofit/>
        </a:bodyPr>
        <a:lstStyle/>
        <a:p>
          <a:pPr marL="0" lvl="0" indent="0" algn="just" defTabSz="355600">
            <a:lnSpc>
              <a:spcPct val="100000"/>
            </a:lnSpc>
            <a:spcBef>
              <a:spcPct val="0"/>
            </a:spcBef>
            <a:spcAft>
              <a:spcPct val="35000"/>
            </a:spcAft>
            <a:buNone/>
          </a:pPr>
          <a:r>
            <a:rPr lang="en-US" sz="800" kern="1200" dirty="0">
              <a:latin typeface="Times New Roman" panose="02020603050405020304" pitchFamily="18" charset="0"/>
              <a:cs typeface="Times New Roman" panose="02020603050405020304" pitchFamily="18" charset="0"/>
            </a:rPr>
            <a:t>According to several studies, men students are more likely to exercise often than female students. Social standards, self-perception, and variations in motives and preferences have all been cited as potential causes for the gender gap in physical activity. University students' elevated rates of physical exercise significantly affect their health and well-being. Improved cardiovascular fitness, lower stress, higher cognitive performance, and better mental health are just some of the many advantages linked to a regular exercise routine. Better academic performance and quality of life throughout college and beyond may also result.</a:t>
          </a:r>
          <a:endParaRPr lang="en-IN" sz="800" kern="1200" dirty="0">
            <a:latin typeface="Times New Roman" panose="02020603050405020304" pitchFamily="18" charset="0"/>
            <a:cs typeface="Times New Roman" panose="02020603050405020304" pitchFamily="18" charset="0"/>
          </a:endParaRPr>
        </a:p>
      </dsp:txBody>
      <dsp:txXfrm>
        <a:off x="373472" y="415471"/>
        <a:ext cx="3900323" cy="1119284"/>
      </dsp:txXfrm>
    </dsp:sp>
    <dsp:sp modelId="{8CCE7235-F01C-4BF1-9760-DCF3EE40A040}">
      <dsp:nvSpPr>
        <dsp:cNvPr id="0" name=""/>
        <dsp:cNvSpPr/>
      </dsp:nvSpPr>
      <dsp:spPr>
        <a:xfrm>
          <a:off x="-66640" y="365710"/>
          <a:ext cx="1218806" cy="1218806"/>
        </a:xfrm>
        <a:prstGeom prst="ellipse">
          <a:avLst/>
        </a:prstGeom>
        <a:solidFill>
          <a:schemeClr val="lt1">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2D31098-8551-453E-BA1B-9A2930017165}">
      <dsp:nvSpPr>
        <dsp:cNvPr id="0" name=""/>
        <dsp:cNvSpPr/>
      </dsp:nvSpPr>
      <dsp:spPr>
        <a:xfrm>
          <a:off x="377836" y="1878157"/>
          <a:ext cx="3891596" cy="1119596"/>
        </a:xfrm>
        <a:prstGeom prst="rect">
          <a:avLst/>
        </a:prstGeom>
        <a:solidFill>
          <a:schemeClr val="accent2">
            <a:hueOff val="39038"/>
            <a:satOff val="-26876"/>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73942" tIns="20320" rIns="20320" bIns="20320" numCol="1" spcCol="1270" anchor="ctr" anchorCtr="0">
          <a:noAutofit/>
        </a:bodyPr>
        <a:lstStyle/>
        <a:p>
          <a:pPr marL="0" lvl="0" indent="0" algn="just" defTabSz="355600">
            <a:lnSpc>
              <a:spcPct val="100000"/>
            </a:lnSpc>
            <a:spcBef>
              <a:spcPct val="0"/>
            </a:spcBef>
            <a:spcAft>
              <a:spcPct val="35000"/>
            </a:spcAft>
            <a:buNone/>
          </a:pPr>
          <a:r>
            <a:rPr lang="en-US" sz="800" kern="1200" dirty="0">
              <a:latin typeface="Times New Roman" panose="02020603050405020304" pitchFamily="18" charset="0"/>
              <a:cs typeface="Times New Roman" panose="02020603050405020304" pitchFamily="18" charset="0"/>
            </a:rPr>
            <a:t>To create effective interventions, policies, and </a:t>
          </a:r>
          <a:r>
            <a:rPr lang="en-US" sz="800" kern="1200" dirty="0" err="1">
              <a:latin typeface="Times New Roman" panose="02020603050405020304" pitchFamily="18" charset="0"/>
              <a:cs typeface="Times New Roman" panose="02020603050405020304" pitchFamily="18" charset="0"/>
            </a:rPr>
            <a:t>programmes</a:t>
          </a:r>
          <a:r>
            <a:rPr lang="en-US" sz="800" kern="1200" dirty="0">
              <a:latin typeface="Times New Roman" panose="02020603050405020304" pitchFamily="18" charset="0"/>
              <a:cs typeface="Times New Roman" panose="02020603050405020304" pitchFamily="18" charset="0"/>
            </a:rPr>
            <a:t> to encourage and support students' participation in physical activity, we must first understand the current state of physical activity among students at public universities. Researchers and stakeholders can effectively support a physically active lifestyle among university students by identifying the variables affecting physical activity levels and researching the association between physical activity and different outcomes.</a:t>
          </a:r>
          <a:endParaRPr lang="en-IN" sz="800" kern="1200" dirty="0">
            <a:latin typeface="Times New Roman" panose="02020603050405020304" pitchFamily="18" charset="0"/>
            <a:cs typeface="Times New Roman" panose="02020603050405020304" pitchFamily="18" charset="0"/>
          </a:endParaRPr>
        </a:p>
      </dsp:txBody>
      <dsp:txXfrm>
        <a:off x="377836" y="1878157"/>
        <a:ext cx="3891596" cy="1119596"/>
      </dsp:txXfrm>
    </dsp:sp>
    <dsp:sp modelId="{1F8260FF-A900-4CFC-BF8C-9FD07A6FED94}">
      <dsp:nvSpPr>
        <dsp:cNvPr id="0" name=""/>
        <dsp:cNvSpPr/>
      </dsp:nvSpPr>
      <dsp:spPr>
        <a:xfrm>
          <a:off x="-66640" y="1828551"/>
          <a:ext cx="1218806" cy="1218806"/>
        </a:xfrm>
        <a:prstGeom prst="ellipse">
          <a:avLst/>
        </a:prstGeom>
        <a:solidFill>
          <a:schemeClr val="lt1">
            <a:hueOff val="0"/>
            <a:satOff val="0"/>
            <a:lumOff val="0"/>
            <a:alphaOff val="0"/>
          </a:schemeClr>
        </a:solidFill>
        <a:ln w="15875" cap="flat" cmpd="sng" algn="ctr">
          <a:solidFill>
            <a:schemeClr val="accent2">
              <a:hueOff val="39038"/>
              <a:satOff val="-26876"/>
              <a:lumOff val="-6863"/>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FE3E49-7A87-4D26-BE52-BFC7C33B9998}">
      <dsp:nvSpPr>
        <dsp:cNvPr id="0" name=""/>
        <dsp:cNvSpPr/>
      </dsp:nvSpPr>
      <dsp:spPr>
        <a:xfrm rot="16200000">
          <a:off x="-584383" y="585165"/>
          <a:ext cx="3205710" cy="2035378"/>
        </a:xfrm>
        <a:prstGeom prst="flowChartManualOperation">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0" rIns="50800" bIns="0" numCol="1" spcCol="1270" anchor="ctr" anchorCtr="0">
          <a:noAutofit/>
        </a:bodyPr>
        <a:lstStyle/>
        <a:p>
          <a:pPr marL="0" lvl="0" indent="0" algn="just" defTabSz="355600">
            <a:lnSpc>
              <a:spcPct val="100000"/>
            </a:lnSpc>
            <a:spcBef>
              <a:spcPct val="0"/>
            </a:spcBef>
            <a:spcAft>
              <a:spcPct val="35000"/>
            </a:spcAft>
            <a:buNone/>
          </a:pPr>
          <a:r>
            <a:rPr lang="en-US" sz="800" b="1" i="0" kern="1200" dirty="0">
              <a:latin typeface="Times New Roman" panose="02020603050405020304" pitchFamily="18" charset="0"/>
              <a:cs typeface="Times New Roman" panose="02020603050405020304" pitchFamily="18" charset="0"/>
            </a:rPr>
            <a:t>Health and Well-being</a:t>
          </a:r>
          <a:endParaRPr lang="en-US" sz="800" b="1" kern="1200" dirty="0">
            <a:latin typeface="Times New Roman" panose="02020603050405020304" pitchFamily="18" charset="0"/>
            <a:cs typeface="Times New Roman" panose="02020603050405020304" pitchFamily="18" charset="0"/>
          </a:endParaRPr>
        </a:p>
        <a:p>
          <a:pPr marL="57150" lvl="1" indent="-57150" algn="just" defTabSz="355600">
            <a:lnSpc>
              <a:spcPct val="100000"/>
            </a:lnSpc>
            <a:spcBef>
              <a:spcPct val="0"/>
            </a:spcBef>
            <a:spcAft>
              <a:spcPct val="15000"/>
            </a:spcAft>
            <a:buChar char="•"/>
          </a:pPr>
          <a:r>
            <a:rPr lang="en-US" sz="800" b="0" i="0" kern="1200" dirty="0">
              <a:latin typeface="Times New Roman" panose="02020603050405020304" pitchFamily="18" charset="0"/>
              <a:cs typeface="Times New Roman" panose="02020603050405020304" pitchFamily="18" charset="0"/>
            </a:rPr>
            <a:t>  The research is significant for understanding how to support student health and wellbeing best. Improved cardiovascular fitness, lower risk of chronic illnesses, higher mood, and more effective stress management are only some of the physical and mental health advantages connected to regular physical exercise (Wang and </a:t>
          </a:r>
          <a:r>
            <a:rPr lang="en-US" sz="800" b="0" i="0" kern="1200" dirty="0" err="1">
              <a:latin typeface="Times New Roman" panose="02020603050405020304" pitchFamily="18" charset="0"/>
              <a:cs typeface="Times New Roman" panose="02020603050405020304" pitchFamily="18" charset="0"/>
            </a:rPr>
            <a:t>Boros</a:t>
          </a:r>
          <a:r>
            <a:rPr lang="en-US" sz="800" b="0" i="0" kern="1200" dirty="0">
              <a:latin typeface="Times New Roman" panose="02020603050405020304" pitchFamily="18" charset="0"/>
              <a:cs typeface="Times New Roman" panose="02020603050405020304" pitchFamily="18" charset="0"/>
            </a:rPr>
            <a:t>, 2019). The research may provide insight into the health of the student population as a whole by determining the extent to which students engage in physical activity, and so highlighting opportunities for intervention and the promotion of healthy </a:t>
          </a:r>
          <a:r>
            <a:rPr lang="en-US" sz="800" b="0" i="0" kern="1200" dirty="0" err="1">
              <a:latin typeface="Times New Roman" panose="02020603050405020304" pitchFamily="18" charset="0"/>
              <a:cs typeface="Times New Roman" panose="02020603050405020304" pitchFamily="18" charset="0"/>
            </a:rPr>
            <a:t>behaviours</a:t>
          </a:r>
          <a:r>
            <a:rPr lang="en-US" sz="800" b="0" i="0" kern="1200" dirty="0">
              <a:latin typeface="Times New Roman" panose="02020603050405020304" pitchFamily="18" charset="0"/>
              <a:cs typeface="Times New Roman" panose="02020603050405020304" pitchFamily="18" charset="0"/>
            </a:rPr>
            <a:t>.</a:t>
          </a:r>
          <a:endParaRPr lang="en-US" sz="800" kern="1200" dirty="0">
            <a:latin typeface="Times New Roman" panose="02020603050405020304" pitchFamily="18" charset="0"/>
            <a:cs typeface="Times New Roman" panose="02020603050405020304" pitchFamily="18" charset="0"/>
          </a:endParaRPr>
        </a:p>
      </dsp:txBody>
      <dsp:txXfrm rot="5400000">
        <a:off x="783" y="641141"/>
        <a:ext cx="2035378" cy="1923426"/>
      </dsp:txXfrm>
    </dsp:sp>
    <dsp:sp modelId="{CE5C672D-BB20-4FDF-B668-981D65E7838A}">
      <dsp:nvSpPr>
        <dsp:cNvPr id="0" name=""/>
        <dsp:cNvSpPr/>
      </dsp:nvSpPr>
      <dsp:spPr>
        <a:xfrm rot="16200000">
          <a:off x="1603648" y="585165"/>
          <a:ext cx="3205710" cy="2035378"/>
        </a:xfrm>
        <a:prstGeom prst="flowChartManualOperation">
          <a:avLst/>
        </a:prstGeom>
        <a:solidFill>
          <a:schemeClr val="accent2">
            <a:hueOff val="19519"/>
            <a:satOff val="-13438"/>
            <a:lumOff val="-343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0" rIns="50800" bIns="0" numCol="1" spcCol="1270" anchor="ctr" anchorCtr="0">
          <a:noAutofit/>
        </a:bodyPr>
        <a:lstStyle/>
        <a:p>
          <a:pPr marL="0" lvl="0" indent="0" algn="just" defTabSz="355600">
            <a:lnSpc>
              <a:spcPct val="100000"/>
            </a:lnSpc>
            <a:spcBef>
              <a:spcPct val="0"/>
            </a:spcBef>
            <a:spcAft>
              <a:spcPct val="35000"/>
            </a:spcAft>
            <a:buNone/>
          </a:pPr>
          <a:r>
            <a:rPr lang="en-US" sz="800" b="1" i="0" kern="1200" dirty="0">
              <a:latin typeface="Times New Roman" panose="02020603050405020304" pitchFamily="18" charset="0"/>
              <a:cs typeface="Times New Roman" panose="02020603050405020304" pitchFamily="18" charset="0"/>
            </a:rPr>
            <a:t>Academic Performance</a:t>
          </a:r>
          <a:endParaRPr lang="en-US" sz="800" b="1" kern="1200" dirty="0">
            <a:latin typeface="Times New Roman" panose="02020603050405020304" pitchFamily="18" charset="0"/>
            <a:cs typeface="Times New Roman" panose="02020603050405020304" pitchFamily="18" charset="0"/>
          </a:endParaRPr>
        </a:p>
        <a:p>
          <a:pPr marL="57150" lvl="1" indent="-57150" algn="just" defTabSz="355600">
            <a:lnSpc>
              <a:spcPct val="100000"/>
            </a:lnSpc>
            <a:spcBef>
              <a:spcPct val="0"/>
            </a:spcBef>
            <a:spcAft>
              <a:spcPct val="15000"/>
            </a:spcAft>
            <a:buChar char="•"/>
          </a:pPr>
          <a:r>
            <a:rPr lang="en-US" sz="800" b="0" i="0" kern="1200" dirty="0">
              <a:latin typeface="Times New Roman" panose="02020603050405020304" pitchFamily="18" charset="0"/>
              <a:cs typeface="Times New Roman" panose="02020603050405020304" pitchFamily="18" charset="0"/>
            </a:rPr>
            <a:t>  This research has the potential to provide light on the correlation between exercise and academic success. Regular exercise has been shown to improve memory, focus, and academic performance, according to the findings of several studies. 
By investigating this relationship among students in a public university, the study can provide evidence to support the integration of physical activity initiatives into the academic setting, potentially improving students' educational outcomes.</a:t>
          </a:r>
          <a:endParaRPr lang="en-US" sz="800" kern="1200" dirty="0">
            <a:latin typeface="Times New Roman" panose="02020603050405020304" pitchFamily="18" charset="0"/>
            <a:cs typeface="Times New Roman" panose="02020603050405020304" pitchFamily="18" charset="0"/>
          </a:endParaRPr>
        </a:p>
      </dsp:txBody>
      <dsp:txXfrm rot="5400000">
        <a:off x="2188814" y="641141"/>
        <a:ext cx="2035378" cy="1923426"/>
      </dsp:txXfrm>
    </dsp:sp>
    <dsp:sp modelId="{52102B9C-A7B8-40D3-A7AA-4DA4797D36BF}">
      <dsp:nvSpPr>
        <dsp:cNvPr id="0" name=""/>
        <dsp:cNvSpPr/>
      </dsp:nvSpPr>
      <dsp:spPr>
        <a:xfrm rot="16200000">
          <a:off x="3791680" y="585165"/>
          <a:ext cx="3205710" cy="2035378"/>
        </a:xfrm>
        <a:prstGeom prst="flowChartManualOperation">
          <a:avLst/>
        </a:prstGeom>
        <a:solidFill>
          <a:schemeClr val="accent2">
            <a:hueOff val="39038"/>
            <a:satOff val="-26876"/>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0" rIns="50800" bIns="0" numCol="1" spcCol="1270" anchor="ctr" anchorCtr="0">
          <a:noAutofit/>
        </a:bodyPr>
        <a:lstStyle/>
        <a:p>
          <a:pPr marL="0" lvl="0" indent="0" algn="just" defTabSz="355600">
            <a:lnSpc>
              <a:spcPct val="100000"/>
            </a:lnSpc>
            <a:spcBef>
              <a:spcPct val="0"/>
            </a:spcBef>
            <a:spcAft>
              <a:spcPct val="35000"/>
            </a:spcAft>
            <a:buNone/>
          </a:pPr>
          <a:r>
            <a:rPr lang="en-US" sz="800" b="1" i="0" kern="1200" dirty="0">
              <a:latin typeface="Times New Roman" panose="02020603050405020304" pitchFamily="18" charset="0"/>
              <a:cs typeface="Times New Roman" panose="02020603050405020304" pitchFamily="18" charset="0"/>
            </a:rPr>
            <a:t>Student Engagement and Retention</a:t>
          </a:r>
          <a:endParaRPr lang="en-US" sz="800" b="1" kern="1200" dirty="0">
            <a:latin typeface="Times New Roman" panose="02020603050405020304" pitchFamily="18" charset="0"/>
            <a:cs typeface="Times New Roman" panose="02020603050405020304" pitchFamily="18" charset="0"/>
          </a:endParaRPr>
        </a:p>
        <a:p>
          <a:pPr marL="57150" lvl="1" indent="-57150" algn="just" defTabSz="355600">
            <a:lnSpc>
              <a:spcPct val="100000"/>
            </a:lnSpc>
            <a:spcBef>
              <a:spcPct val="0"/>
            </a:spcBef>
            <a:spcAft>
              <a:spcPct val="15000"/>
            </a:spcAft>
            <a:buChar char="•"/>
          </a:pPr>
          <a:r>
            <a:rPr lang="en-US" sz="800" b="0" i="0" kern="1200" dirty="0">
              <a:latin typeface="Times New Roman" panose="02020603050405020304" pitchFamily="18" charset="0"/>
              <a:cs typeface="Times New Roman" panose="02020603050405020304" pitchFamily="18" charset="0"/>
            </a:rPr>
            <a:t>Physical activity initiatives can contribute to student engagement and retention rates within the university. Participating in physical activities can foster a sense of community, social interaction, and personal development among students. By promoting physical activity, universities can create a supportive and inclusive environment that enhances students' overall university experience and improves their likelihood of remaining enrolled.</a:t>
          </a:r>
          <a:endParaRPr lang="en-US" sz="800" kern="1200" dirty="0">
            <a:latin typeface="Times New Roman" panose="02020603050405020304" pitchFamily="18" charset="0"/>
            <a:cs typeface="Times New Roman" panose="02020603050405020304" pitchFamily="18" charset="0"/>
          </a:endParaRPr>
        </a:p>
      </dsp:txBody>
      <dsp:txXfrm rot="5400000">
        <a:off x="4376846" y="641141"/>
        <a:ext cx="2035378" cy="192342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967378-977D-4A49-82C7-A385AC4389AC}">
      <dsp:nvSpPr>
        <dsp:cNvPr id="0" name=""/>
        <dsp:cNvSpPr/>
      </dsp:nvSpPr>
      <dsp:spPr>
        <a:xfrm>
          <a:off x="94420" y="321702"/>
          <a:ext cx="7331736" cy="410389"/>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just" defTabSz="488950">
            <a:lnSpc>
              <a:spcPct val="100000"/>
            </a:lnSpc>
            <a:spcBef>
              <a:spcPct val="0"/>
            </a:spcBef>
            <a:spcAft>
              <a:spcPct val="35000"/>
            </a:spcAft>
            <a:buNone/>
          </a:pPr>
          <a:r>
            <a:rPr lang="en-US" sz="1100" b="1" u="sng" kern="1200" dirty="0">
              <a:latin typeface="Times New Roman" panose="02020603050405020304" pitchFamily="18" charset="0"/>
              <a:cs typeface="Times New Roman" panose="02020603050405020304" pitchFamily="18" charset="0"/>
            </a:rPr>
            <a:t>Aim:</a:t>
          </a:r>
          <a:r>
            <a:rPr lang="en-US" sz="1100" b="1" u="none" kern="1200" dirty="0">
              <a:latin typeface="Times New Roman" panose="02020603050405020304" pitchFamily="18" charset="0"/>
              <a:cs typeface="Times New Roman" panose="02020603050405020304" pitchFamily="18" charset="0"/>
            </a:rPr>
            <a:t> </a:t>
          </a:r>
          <a:r>
            <a:rPr lang="en-US" sz="900" b="0" kern="1200" dirty="0">
              <a:latin typeface="Times New Roman" panose="02020603050405020304" pitchFamily="18" charset="0"/>
              <a:cs typeface="Times New Roman" panose="02020603050405020304" pitchFamily="18" charset="0"/>
            </a:rPr>
            <a:t>This research aims to analyze the </a:t>
          </a:r>
          <a:r>
            <a:rPr lang="en-GB" sz="900" b="0" kern="1200" dirty="0">
              <a:latin typeface="Times New Roman" panose="02020603050405020304" pitchFamily="18" charset="0"/>
              <a:cs typeface="Times New Roman" panose="02020603050405020304" pitchFamily="18" charset="0"/>
            </a:rPr>
            <a:t>Prevalence of physical activity among students in a public university </a:t>
          </a:r>
          <a:r>
            <a:rPr lang="en-US" sz="900" b="0" kern="1200" dirty="0">
              <a:latin typeface="Times New Roman" panose="02020603050405020304" pitchFamily="18" charset="0"/>
              <a:cs typeface="Times New Roman" panose="02020603050405020304" pitchFamily="18" charset="0"/>
            </a:rPr>
            <a:t> </a:t>
          </a:r>
        </a:p>
      </dsp:txBody>
      <dsp:txXfrm>
        <a:off x="106440" y="333722"/>
        <a:ext cx="6259303" cy="386349"/>
      </dsp:txXfrm>
    </dsp:sp>
    <dsp:sp modelId="{343B6BBA-913D-4F01-A531-69D26860D856}">
      <dsp:nvSpPr>
        <dsp:cNvPr id="0" name=""/>
        <dsp:cNvSpPr/>
      </dsp:nvSpPr>
      <dsp:spPr>
        <a:xfrm>
          <a:off x="146089" y="929843"/>
          <a:ext cx="8555560" cy="1381123"/>
        </a:xfrm>
        <a:prstGeom prst="roundRect">
          <a:avLst>
            <a:gd name="adj" fmla="val 10000"/>
          </a:avLst>
        </a:prstGeom>
        <a:solidFill>
          <a:schemeClr val="accent2">
            <a:hueOff val="19519"/>
            <a:satOff val="-13438"/>
            <a:lumOff val="-343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just" defTabSz="488950">
            <a:lnSpc>
              <a:spcPct val="100000"/>
            </a:lnSpc>
            <a:spcBef>
              <a:spcPct val="0"/>
            </a:spcBef>
            <a:spcAft>
              <a:spcPct val="35000"/>
            </a:spcAft>
            <a:buNone/>
          </a:pPr>
          <a:r>
            <a:rPr lang="en-US" sz="1100" b="1" u="sng" kern="1200" dirty="0">
              <a:latin typeface="Times New Roman" panose="02020603050405020304" pitchFamily="18" charset="0"/>
              <a:cs typeface="Times New Roman" panose="02020603050405020304" pitchFamily="18" charset="0"/>
            </a:rPr>
            <a:t>Objectives:</a:t>
          </a:r>
        </a:p>
        <a:p>
          <a:pPr marL="0" lvl="0" indent="0" algn="just" defTabSz="488950">
            <a:lnSpc>
              <a:spcPct val="100000"/>
            </a:lnSpc>
            <a:spcBef>
              <a:spcPct val="0"/>
            </a:spcBef>
            <a:spcAft>
              <a:spcPct val="35000"/>
            </a:spcAft>
            <a:buNone/>
          </a:pPr>
          <a:r>
            <a:rPr lang="en-US" sz="900" b="0" i="0" kern="1200" dirty="0">
              <a:latin typeface="Times New Roman" panose="02020603050405020304" pitchFamily="18" charset="0"/>
              <a:cs typeface="Times New Roman" panose="02020603050405020304" pitchFamily="18" charset="0"/>
            </a:rPr>
            <a:t> -To assess the level of exercise participation at a public university: The primary purpose of this research is to estimate the proportion of university students who participate in regular physical exercise. This goal will help establish a standard for measuring how much students engage in physical activity.
-To investigate the regularity and length of students' participation in sports and other forms of physical activity. The dissertation will shed light on the trends and consistency of students' physical activity involvement by collecting data on the frequency and length of participation (DiPietro et al., 2020).
-To explore the association between students' levels of physical exercise and their academic achievement. The data gathered and </a:t>
          </a:r>
          <a:r>
            <a:rPr lang="en-US" sz="900" b="0" i="0" kern="1200" dirty="0" err="1">
              <a:latin typeface="Times New Roman" panose="02020603050405020304" pitchFamily="18" charset="0"/>
              <a:cs typeface="Times New Roman" panose="02020603050405020304" pitchFamily="18" charset="0"/>
            </a:rPr>
            <a:t>analysed</a:t>
          </a:r>
          <a:r>
            <a:rPr lang="en-US" sz="900" b="0" i="0" kern="1200" dirty="0">
              <a:latin typeface="Times New Roman" panose="02020603050405020304" pitchFamily="18" charset="0"/>
              <a:cs typeface="Times New Roman" panose="02020603050405020304" pitchFamily="18" charset="0"/>
            </a:rPr>
            <a:t> in this dissertation will add to our knowledge of the possible effects of physical activity on students' academic performance.</a:t>
          </a:r>
        </a:p>
      </dsp:txBody>
      <dsp:txXfrm>
        <a:off x="186541" y="970295"/>
        <a:ext cx="6940522" cy="1300219"/>
      </dsp:txXfrm>
    </dsp:sp>
    <dsp:sp modelId="{B77FE5F1-D4C4-4D2A-AE06-44D73EF3F42C}">
      <dsp:nvSpPr>
        <dsp:cNvPr id="0" name=""/>
        <dsp:cNvSpPr/>
      </dsp:nvSpPr>
      <dsp:spPr>
        <a:xfrm>
          <a:off x="1327160" y="2458852"/>
          <a:ext cx="7520578" cy="1053793"/>
        </a:xfrm>
        <a:prstGeom prst="roundRect">
          <a:avLst>
            <a:gd name="adj" fmla="val 10000"/>
          </a:avLst>
        </a:prstGeom>
        <a:solidFill>
          <a:schemeClr val="accent2">
            <a:hueOff val="39038"/>
            <a:satOff val="-26876"/>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just" defTabSz="466725">
            <a:lnSpc>
              <a:spcPct val="100000"/>
            </a:lnSpc>
            <a:spcBef>
              <a:spcPct val="0"/>
            </a:spcBef>
            <a:spcAft>
              <a:spcPct val="35000"/>
            </a:spcAft>
            <a:buNone/>
          </a:pPr>
          <a:r>
            <a:rPr lang="en-US" sz="1050" b="1" u="sng" kern="1200" dirty="0">
              <a:latin typeface="Times New Roman" panose="02020603050405020304" pitchFamily="18" charset="0"/>
              <a:cs typeface="Times New Roman" panose="02020603050405020304" pitchFamily="18" charset="0"/>
            </a:rPr>
            <a:t>Research question:</a:t>
          </a:r>
        </a:p>
        <a:p>
          <a:pPr marL="0" lvl="0" indent="0" algn="just" defTabSz="466725">
            <a:lnSpc>
              <a:spcPct val="100000"/>
            </a:lnSpc>
            <a:spcBef>
              <a:spcPct val="0"/>
            </a:spcBef>
            <a:spcAft>
              <a:spcPct val="35000"/>
            </a:spcAft>
            <a:buNone/>
          </a:pPr>
          <a:r>
            <a:rPr lang="en-US" sz="900" kern="1200" dirty="0">
              <a:latin typeface="Times New Roman" panose="02020603050405020304" pitchFamily="18" charset="0"/>
              <a:cs typeface="Times New Roman" panose="02020603050405020304" pitchFamily="18" charset="0"/>
            </a:rPr>
            <a:t>1) </a:t>
          </a:r>
          <a:r>
            <a:rPr lang="en-US" sz="900" b="0" i="0" kern="1200" dirty="0">
              <a:latin typeface="Times New Roman" panose="02020603050405020304" pitchFamily="18" charset="0"/>
              <a:cs typeface="Times New Roman" panose="02020603050405020304" pitchFamily="18" charset="0"/>
            </a:rPr>
            <a:t> What percentage of students at a public institution participate in some kind of physical exercise, and what characteristics are connected with maintaining an active lifestyle that includes regular physical activity?</a:t>
          </a:r>
        </a:p>
        <a:p>
          <a:pPr marL="0" lvl="0" indent="0" algn="just" defTabSz="466725">
            <a:lnSpc>
              <a:spcPct val="100000"/>
            </a:lnSpc>
            <a:spcBef>
              <a:spcPct val="0"/>
            </a:spcBef>
            <a:spcAft>
              <a:spcPct val="35000"/>
            </a:spcAft>
            <a:buNone/>
          </a:pPr>
          <a:r>
            <a:rPr lang="en-US" sz="900" b="0" i="0" kern="1200" dirty="0">
              <a:latin typeface="Times New Roman" panose="02020603050405020304" pitchFamily="18" charset="0"/>
              <a:cs typeface="Times New Roman" panose="02020603050405020304" pitchFamily="18" charset="0"/>
            </a:rPr>
            <a:t>2) Is there a correlation between the frequency and duration of physical activity engagement and students' academic performance in a public university?</a:t>
          </a:r>
          <a:r>
            <a:rPr lang="en-US" sz="900" kern="1200" dirty="0">
              <a:latin typeface="Times New Roman" panose="02020603050405020304" pitchFamily="18" charset="0"/>
              <a:cs typeface="Times New Roman" panose="02020603050405020304" pitchFamily="18" charset="0"/>
            </a:rPr>
            <a:t> </a:t>
          </a:r>
        </a:p>
      </dsp:txBody>
      <dsp:txXfrm>
        <a:off x="1358025" y="2489717"/>
        <a:ext cx="6110301" cy="992063"/>
      </dsp:txXfrm>
    </dsp:sp>
    <dsp:sp modelId="{F70002CB-7E58-4F77-94B3-AA5D59684F2F}">
      <dsp:nvSpPr>
        <dsp:cNvPr id="0" name=""/>
        <dsp:cNvSpPr/>
      </dsp:nvSpPr>
      <dsp:spPr>
        <a:xfrm>
          <a:off x="7015278" y="458548"/>
          <a:ext cx="684965" cy="684965"/>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7169395" y="458548"/>
        <a:ext cx="376731" cy="515436"/>
      </dsp:txXfrm>
    </dsp:sp>
    <dsp:sp modelId="{8B192BDC-525F-4E2C-946C-780E47F79CD0}">
      <dsp:nvSpPr>
        <dsp:cNvPr id="0" name=""/>
        <dsp:cNvSpPr/>
      </dsp:nvSpPr>
      <dsp:spPr>
        <a:xfrm>
          <a:off x="8084215" y="1890829"/>
          <a:ext cx="684965" cy="684965"/>
        </a:xfrm>
        <a:prstGeom prst="downArrow">
          <a:avLst>
            <a:gd name="adj1" fmla="val 55000"/>
            <a:gd name="adj2" fmla="val 45000"/>
          </a:avLst>
        </a:prstGeom>
        <a:solidFill>
          <a:schemeClr val="accent2">
            <a:tint val="40000"/>
            <a:alpha val="90000"/>
            <a:hueOff val="247198"/>
            <a:satOff val="-23816"/>
            <a:lumOff val="-2511"/>
            <a:alphaOff val="0"/>
          </a:schemeClr>
        </a:solidFill>
        <a:ln w="15875" cap="flat" cmpd="sng" algn="ctr">
          <a:solidFill>
            <a:schemeClr val="accent2">
              <a:tint val="40000"/>
              <a:alpha val="90000"/>
              <a:hueOff val="247198"/>
              <a:satOff val="-23816"/>
              <a:lumOff val="-251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8238332" y="1890829"/>
        <a:ext cx="376731" cy="51543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AB9C74-FBEA-492F-A085-CD68460F436B}">
      <dsp:nvSpPr>
        <dsp:cNvPr id="0" name=""/>
        <dsp:cNvSpPr/>
      </dsp:nvSpPr>
      <dsp:spPr>
        <a:xfrm>
          <a:off x="7516" y="934155"/>
          <a:ext cx="4493068" cy="1797227"/>
        </a:xfrm>
        <a:prstGeom prst="chevron">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just" defTabSz="533400">
            <a:lnSpc>
              <a:spcPct val="100000"/>
            </a:lnSpc>
            <a:spcBef>
              <a:spcPct val="0"/>
            </a:spcBef>
            <a:spcAft>
              <a:spcPct val="35000"/>
            </a:spcAft>
            <a:buNone/>
          </a:pPr>
          <a:r>
            <a:rPr lang="en-US" sz="1200" b="1" i="0" u="sng" kern="1200" dirty="0">
              <a:latin typeface="Times New Roman" panose="02020603050405020304" pitchFamily="18" charset="0"/>
              <a:cs typeface="Times New Roman" panose="02020603050405020304" pitchFamily="18" charset="0"/>
            </a:rPr>
            <a:t>Primary data collection – Justification </a:t>
          </a:r>
        </a:p>
        <a:p>
          <a:pPr marL="0" lvl="0" indent="0" algn="just" defTabSz="533400">
            <a:lnSpc>
              <a:spcPct val="100000"/>
            </a:lnSpc>
            <a:spcBef>
              <a:spcPct val="0"/>
            </a:spcBef>
            <a:spcAft>
              <a:spcPct val="35000"/>
            </a:spcAft>
            <a:buNone/>
          </a:pPr>
          <a:r>
            <a:rPr lang="en-US" sz="1000" b="0" i="0" kern="1200" dirty="0">
              <a:latin typeface="Times New Roman" panose="02020603050405020304" pitchFamily="18" charset="0"/>
              <a:cs typeface="Times New Roman" panose="02020603050405020304" pitchFamily="18" charset="0"/>
            </a:rPr>
            <a:t>  This dissertation will primarily employ survey questionnaires as its primary method of data collecting. These strategies were used to collect quantitative and qualitative information that together provide a complete picture of the extent to which students at a public institution engage in physical exercise (Bennie et al., 2019).</a:t>
          </a:r>
          <a:endParaRPr lang="en-US" sz="1000" kern="1200" dirty="0">
            <a:latin typeface="Times New Roman" panose="02020603050405020304" pitchFamily="18" charset="0"/>
            <a:cs typeface="Times New Roman" panose="02020603050405020304" pitchFamily="18" charset="0"/>
          </a:endParaRPr>
        </a:p>
      </dsp:txBody>
      <dsp:txXfrm>
        <a:off x="906130" y="934155"/>
        <a:ext cx="2695841" cy="1797227"/>
      </dsp:txXfrm>
    </dsp:sp>
    <dsp:sp modelId="{14CF2DDE-A0B9-41EE-9D3B-1B4A2162FF34}">
      <dsp:nvSpPr>
        <dsp:cNvPr id="0" name=""/>
        <dsp:cNvSpPr/>
      </dsp:nvSpPr>
      <dsp:spPr>
        <a:xfrm>
          <a:off x="4051278" y="934155"/>
          <a:ext cx="4493068" cy="1797227"/>
        </a:xfrm>
        <a:prstGeom prst="chevron">
          <a:avLst/>
        </a:prstGeom>
        <a:solidFill>
          <a:schemeClr val="accent2">
            <a:hueOff val="39038"/>
            <a:satOff val="-26876"/>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just" defTabSz="533400">
            <a:lnSpc>
              <a:spcPct val="100000"/>
            </a:lnSpc>
            <a:spcBef>
              <a:spcPct val="0"/>
            </a:spcBef>
            <a:spcAft>
              <a:spcPct val="35000"/>
            </a:spcAft>
            <a:buNone/>
          </a:pPr>
          <a:r>
            <a:rPr lang="en-US" sz="1200" b="1" i="0" u="sng" kern="1200" dirty="0">
              <a:latin typeface="Times New Roman" panose="02020603050405020304" pitchFamily="18" charset="0"/>
              <a:cs typeface="Times New Roman" panose="02020603050405020304" pitchFamily="18" charset="0"/>
            </a:rPr>
            <a:t>Questinarries – Justification  </a:t>
          </a:r>
        </a:p>
        <a:p>
          <a:pPr marL="0" lvl="0" indent="0" algn="just" defTabSz="533400">
            <a:lnSpc>
              <a:spcPct val="100000"/>
            </a:lnSpc>
            <a:spcBef>
              <a:spcPct val="0"/>
            </a:spcBef>
            <a:spcAft>
              <a:spcPct val="35000"/>
            </a:spcAft>
            <a:buNone/>
          </a:pPr>
          <a:r>
            <a:rPr lang="en-US" sz="800" b="0" i="0" kern="1200" dirty="0">
              <a:latin typeface="Times New Roman" panose="02020603050405020304" pitchFamily="18" charset="0"/>
              <a:cs typeface="Times New Roman" panose="02020603050405020304" pitchFamily="18" charset="0"/>
            </a:rPr>
            <a:t>Survey questionnaires are an effective method for collecting quantitative data on a large scale.  Using a </a:t>
          </a:r>
          <a:r>
            <a:rPr lang="en-US" sz="800" b="0" i="0" kern="1200" dirty="0" err="1">
              <a:latin typeface="Times New Roman" panose="02020603050405020304" pitchFamily="18" charset="0"/>
              <a:cs typeface="Times New Roman" panose="02020603050405020304" pitchFamily="18" charset="0"/>
            </a:rPr>
            <a:t>standardised</a:t>
          </a:r>
          <a:r>
            <a:rPr lang="en-US" sz="800" b="0" i="0" kern="1200" dirty="0">
              <a:latin typeface="Times New Roman" panose="02020603050405020304" pitchFamily="18" charset="0"/>
              <a:cs typeface="Times New Roman" panose="02020603050405020304" pitchFamily="18" charset="0"/>
            </a:rPr>
            <a:t> questionnaire, researchers may collect data from a big enough sample of students to draw conclusions about the whole student body. The survey will include questions related to the frequency, duration, and types of physical activities students engage in, as well as demographic information and factors influencing their participation. Closed-ended and </a:t>
          </a:r>
          <a:r>
            <a:rPr lang="en-US" sz="800" b="0" i="0" kern="1200" dirty="0" err="1">
              <a:latin typeface="Times New Roman" panose="02020603050405020304" pitchFamily="18" charset="0"/>
              <a:cs typeface="Times New Roman" panose="02020603050405020304" pitchFamily="18" charset="0"/>
            </a:rPr>
            <a:t>Likert</a:t>
          </a:r>
          <a:r>
            <a:rPr lang="en-US" sz="800" b="0" i="0" kern="1200" dirty="0">
              <a:latin typeface="Times New Roman" panose="02020603050405020304" pitchFamily="18" charset="0"/>
              <a:cs typeface="Times New Roman" panose="02020603050405020304" pitchFamily="18" charset="0"/>
            </a:rPr>
            <a:t> scale questions will provide structured data that can be analyzed using statistical methods, enabling the quantification of prevalence rates and exploration of relationships between variables.</a:t>
          </a:r>
          <a:endParaRPr lang="en-US" sz="800" kern="1200" dirty="0">
            <a:latin typeface="Times New Roman" panose="02020603050405020304" pitchFamily="18" charset="0"/>
            <a:cs typeface="Times New Roman" panose="02020603050405020304" pitchFamily="18" charset="0"/>
          </a:endParaRPr>
        </a:p>
      </dsp:txBody>
      <dsp:txXfrm>
        <a:off x="4949892" y="934155"/>
        <a:ext cx="2695841" cy="179722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AD0535-D8AB-4ABE-9ACF-058D7C21B6F2}">
      <dsp:nvSpPr>
        <dsp:cNvPr id="0" name=""/>
        <dsp:cNvSpPr/>
      </dsp:nvSpPr>
      <dsp:spPr>
        <a:xfrm>
          <a:off x="1627" y="0"/>
          <a:ext cx="3469821" cy="3510143"/>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just" defTabSz="444500">
            <a:lnSpc>
              <a:spcPct val="100000"/>
            </a:lnSpc>
            <a:spcBef>
              <a:spcPct val="0"/>
            </a:spcBef>
            <a:spcAft>
              <a:spcPct val="35000"/>
            </a:spcAft>
            <a:buNone/>
          </a:pPr>
          <a:r>
            <a:rPr lang="en-US" sz="1000" b="0" i="0" kern="1200" dirty="0">
              <a:latin typeface="Times New Roman" panose="02020603050405020304" pitchFamily="18" charset="0"/>
              <a:cs typeface="Times New Roman" panose="02020603050405020304" pitchFamily="18" charset="0"/>
            </a:rPr>
            <a:t>A statistically significant number of pupils will be asked to fill out surveys at the quantitative stage. </a:t>
          </a:r>
        </a:p>
        <a:p>
          <a:pPr marL="0" lvl="0" indent="0" algn="just" defTabSz="444500">
            <a:lnSpc>
              <a:spcPct val="100000"/>
            </a:lnSpc>
            <a:spcBef>
              <a:spcPct val="0"/>
            </a:spcBef>
            <a:spcAft>
              <a:spcPct val="35000"/>
            </a:spcAft>
            <a:buNone/>
          </a:pPr>
          <a:r>
            <a:rPr lang="en-US" sz="1000" b="0" i="0" kern="1200" dirty="0">
              <a:latin typeface="Times New Roman" panose="02020603050405020304" pitchFamily="18" charset="0"/>
              <a:cs typeface="Times New Roman" panose="02020603050405020304" pitchFamily="18" charset="0"/>
            </a:rPr>
            <a:t>In this stage, we'll try to understand how many children are physically active, how often and for how long, and how that relates to how well they do in school. </a:t>
          </a:r>
        </a:p>
        <a:p>
          <a:pPr marL="0" lvl="0" indent="0" algn="just" defTabSz="444500">
            <a:lnSpc>
              <a:spcPct val="100000"/>
            </a:lnSpc>
            <a:spcBef>
              <a:spcPct val="0"/>
            </a:spcBef>
            <a:spcAft>
              <a:spcPct val="35000"/>
            </a:spcAft>
            <a:buNone/>
          </a:pPr>
          <a:r>
            <a:rPr lang="en-US" sz="1000" b="0" i="0" kern="1200" dirty="0">
              <a:latin typeface="Times New Roman" panose="02020603050405020304" pitchFamily="18" charset="0"/>
              <a:cs typeface="Times New Roman" panose="02020603050405020304" pitchFamily="18" charset="0"/>
            </a:rPr>
            <a:t>The questions used in the surveys will be developed using standard measures and existing literature. Structured data on physical activity patterns, academic performance metrics, demographic information, and variables affecting physical activity participation will be gathered using a questionnaire with closed-ended and Likert scale items. To guarantee enough power for analysis and generalizability of results to the more significant student population, the sample size will be chosen statistically (</a:t>
          </a:r>
          <a:r>
            <a:rPr lang="en-US" sz="1000" b="0" i="0" kern="1200" dirty="0" err="1">
              <a:latin typeface="Times New Roman" panose="02020603050405020304" pitchFamily="18" charset="0"/>
              <a:cs typeface="Times New Roman" panose="02020603050405020304" pitchFamily="18" charset="0"/>
            </a:rPr>
            <a:t>Snedden</a:t>
          </a:r>
          <a:r>
            <a:rPr lang="en-US" sz="1000" b="0" i="0" kern="1200" dirty="0">
              <a:latin typeface="Times New Roman" panose="02020603050405020304" pitchFamily="18" charset="0"/>
              <a:cs typeface="Times New Roman" panose="02020603050405020304" pitchFamily="18" charset="0"/>
            </a:rPr>
            <a:t> et al., 2018).</a:t>
          </a:r>
          <a:endParaRPr lang="en-US" sz="1200" kern="1200" dirty="0">
            <a:latin typeface="Times New Roman" panose="02020603050405020304" pitchFamily="18" charset="0"/>
            <a:cs typeface="Times New Roman" panose="02020603050405020304" pitchFamily="18" charset="0"/>
          </a:endParaRPr>
        </a:p>
      </dsp:txBody>
      <dsp:txXfrm>
        <a:off x="103255" y="101628"/>
        <a:ext cx="3266565" cy="3306887"/>
      </dsp:txXfrm>
    </dsp:sp>
    <dsp:sp modelId="{F6ACDF3B-BD5E-420E-A481-DE504DE65C5E}">
      <dsp:nvSpPr>
        <dsp:cNvPr id="0" name=""/>
        <dsp:cNvSpPr/>
      </dsp:nvSpPr>
      <dsp:spPr>
        <a:xfrm>
          <a:off x="3818430" y="1324813"/>
          <a:ext cx="735602" cy="860515"/>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44650">
            <a:lnSpc>
              <a:spcPct val="90000"/>
            </a:lnSpc>
            <a:spcBef>
              <a:spcPct val="0"/>
            </a:spcBef>
            <a:spcAft>
              <a:spcPct val="35000"/>
            </a:spcAft>
            <a:buNone/>
          </a:pPr>
          <a:endParaRPr lang="en-GB" sz="3700" kern="1200"/>
        </a:p>
      </dsp:txBody>
      <dsp:txXfrm>
        <a:off x="3818430" y="1496916"/>
        <a:ext cx="514921" cy="516309"/>
      </dsp:txXfrm>
    </dsp:sp>
    <dsp:sp modelId="{89B1817D-8D2C-4247-B914-48376EB60468}">
      <dsp:nvSpPr>
        <dsp:cNvPr id="0" name=""/>
        <dsp:cNvSpPr/>
      </dsp:nvSpPr>
      <dsp:spPr>
        <a:xfrm>
          <a:off x="4859376" y="0"/>
          <a:ext cx="3469821" cy="3510143"/>
        </a:xfrm>
        <a:prstGeom prst="roundRect">
          <a:avLst>
            <a:gd name="adj" fmla="val 10000"/>
          </a:avLst>
        </a:prstGeom>
        <a:solidFill>
          <a:schemeClr val="accent2">
            <a:hueOff val="39038"/>
            <a:satOff val="-26876"/>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just" defTabSz="444500">
            <a:lnSpc>
              <a:spcPct val="100000"/>
            </a:lnSpc>
            <a:spcBef>
              <a:spcPct val="0"/>
            </a:spcBef>
            <a:spcAft>
              <a:spcPct val="35000"/>
            </a:spcAft>
            <a:buNone/>
          </a:pPr>
          <a:r>
            <a:rPr lang="en-US" sz="1000" b="0" i="0" kern="1200" dirty="0">
              <a:latin typeface="Times New Roman" panose="02020603050405020304" pitchFamily="18" charset="0"/>
              <a:cs typeface="Times New Roman" panose="02020603050405020304" pitchFamily="18" charset="0"/>
            </a:rPr>
            <a:t>  Statistical methods will be used to </a:t>
          </a:r>
          <a:r>
            <a:rPr lang="en-US" sz="1000" b="0" i="0" kern="1200" dirty="0" err="1">
              <a:latin typeface="Times New Roman" panose="02020603050405020304" pitchFamily="18" charset="0"/>
              <a:cs typeface="Times New Roman" panose="02020603050405020304" pitchFamily="18" charset="0"/>
            </a:rPr>
            <a:t>analyse</a:t>
          </a:r>
          <a:r>
            <a:rPr lang="en-US" sz="1000" b="0" i="0" kern="1200" dirty="0">
              <a:latin typeface="Times New Roman" panose="02020603050405020304" pitchFamily="18" charset="0"/>
              <a:cs typeface="Times New Roman" panose="02020603050405020304" pitchFamily="18" charset="0"/>
            </a:rPr>
            <a:t> the quantitative information gleaned from the completed survey forms. The prevalence, frequency, and duration of physical activity, as well as relationships with academic performance indicators, will be determined using descriptive statistics such as frequencies, percentages, means, and standard deviations. Chi-square tests and regression analyses are two examples of inferential statistical tests that may be used to probe into connections between variables.
Thematic analysis will </a:t>
          </a:r>
          <a:r>
            <a:rPr lang="en-US" sz="1000" b="0" i="0" kern="1200" dirty="0" err="1">
              <a:latin typeface="Times New Roman" panose="02020603050405020304" pitchFamily="18" charset="0"/>
              <a:cs typeface="Times New Roman" panose="02020603050405020304" pitchFamily="18" charset="0"/>
            </a:rPr>
            <a:t>analyse</a:t>
          </a:r>
          <a:r>
            <a:rPr lang="en-US" sz="1000" b="0" i="0" kern="1200" dirty="0">
              <a:latin typeface="Times New Roman" panose="02020603050405020304" pitchFamily="18" charset="0"/>
              <a:cs typeface="Times New Roman" panose="02020603050405020304" pitchFamily="18" charset="0"/>
            </a:rPr>
            <a:t> the qualitative data gathered from the focus groups. The study issue will be understood thoroughly after the qualitative findings are combined with the quantitative data.
As a whole, the sequential mixed-methods approach permits the incorporation of quantitative and qualitative data, allowing for a more in-depth investigation of the prevalence of physical activity among students at a public university. The study approach guarantees the collection of comprehensive and detailed data, which strengthens the validity and dependability of the results and offers a more nuanced comprehension of the issue at hand.</a:t>
          </a:r>
          <a:endParaRPr lang="en-US" sz="1000" kern="1200" dirty="0">
            <a:latin typeface="Times New Roman" panose="02020603050405020304" pitchFamily="18" charset="0"/>
            <a:cs typeface="Times New Roman" panose="02020603050405020304" pitchFamily="18" charset="0"/>
          </a:endParaRPr>
        </a:p>
      </dsp:txBody>
      <dsp:txXfrm>
        <a:off x="4961004" y="101628"/>
        <a:ext cx="3266565" cy="330688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1D89D9-5E6F-4857-B600-CF528E9FFBC1}">
      <dsp:nvSpPr>
        <dsp:cNvPr id="0" name=""/>
        <dsp:cNvSpPr/>
      </dsp:nvSpPr>
      <dsp:spPr>
        <a:xfrm rot="16200000">
          <a:off x="-310861" y="311782"/>
          <a:ext cx="3017838" cy="2394272"/>
        </a:xfrm>
        <a:prstGeom prst="flowChartManualOperation">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0" rIns="63500" bIns="0" numCol="1" spcCol="1270" anchor="ctr" anchorCtr="0">
          <a:noAutofit/>
        </a:bodyPr>
        <a:lstStyle/>
        <a:p>
          <a:pPr marL="0" lvl="0" indent="0" algn="just" defTabSz="444500">
            <a:lnSpc>
              <a:spcPct val="100000"/>
            </a:lnSpc>
            <a:spcBef>
              <a:spcPct val="0"/>
            </a:spcBef>
            <a:spcAft>
              <a:spcPct val="35000"/>
            </a:spcAft>
            <a:buNone/>
          </a:pPr>
          <a:r>
            <a:rPr lang="en-US" sz="1000" b="0" i="0" kern="1200" dirty="0">
              <a:latin typeface="Times New Roman" panose="02020603050405020304" pitchFamily="18" charset="0"/>
              <a:cs typeface="Times New Roman" panose="02020603050405020304" pitchFamily="18" charset="0"/>
            </a:rPr>
            <a:t>Recruitment</a:t>
          </a:r>
          <a:endParaRPr lang="en-US" sz="1000" kern="1200" dirty="0">
            <a:latin typeface="Times New Roman" panose="02020603050405020304" pitchFamily="18" charset="0"/>
            <a:cs typeface="Times New Roman" panose="02020603050405020304" pitchFamily="18" charset="0"/>
          </a:endParaRPr>
        </a:p>
        <a:p>
          <a:pPr marL="57150" lvl="1" indent="-57150" algn="just" defTabSz="444500">
            <a:lnSpc>
              <a:spcPct val="100000"/>
            </a:lnSpc>
            <a:spcBef>
              <a:spcPct val="0"/>
            </a:spcBef>
            <a:spcAft>
              <a:spcPct val="15000"/>
            </a:spcAft>
            <a:buChar char="•"/>
          </a:pPr>
          <a:r>
            <a:rPr lang="en-US" sz="1000" b="0" i="0" kern="1200" dirty="0">
              <a:latin typeface="Times New Roman" panose="02020603050405020304" pitchFamily="18" charset="0"/>
              <a:cs typeface="Times New Roman" panose="02020603050405020304" pitchFamily="18" charset="0"/>
            </a:rPr>
            <a:t>Classroom announcements: Seek permission from professors or course coordinators to make a brief announcement about the study during class sessions. This can be an effective way to reach students directly and generate interest in participation </a:t>
          </a:r>
          <a:r>
            <a:rPr lang="en-IN" sz="1000" b="0" i="0" kern="1200" dirty="0">
              <a:latin typeface="Times New Roman" panose="02020603050405020304" pitchFamily="18" charset="0"/>
              <a:cs typeface="Times New Roman" panose="02020603050405020304" pitchFamily="18" charset="0"/>
            </a:rPr>
            <a:t>(Srivastav, Sharma and Samuel, 2020)</a:t>
          </a:r>
          <a:r>
            <a:rPr lang="en-US" sz="1000" b="0" i="0" kern="1200" dirty="0">
              <a:latin typeface="Times New Roman" panose="02020603050405020304" pitchFamily="18" charset="0"/>
              <a:cs typeface="Times New Roman" panose="02020603050405020304" pitchFamily="18" charset="0"/>
            </a:rPr>
            <a:t>.</a:t>
          </a:r>
          <a:endParaRPr lang="en-US" sz="1000" kern="1200" dirty="0">
            <a:latin typeface="Times New Roman" panose="02020603050405020304" pitchFamily="18" charset="0"/>
            <a:cs typeface="Times New Roman" panose="02020603050405020304" pitchFamily="18" charset="0"/>
          </a:endParaRPr>
        </a:p>
      </dsp:txBody>
      <dsp:txXfrm rot="5400000">
        <a:off x="922" y="603567"/>
        <a:ext cx="2394272" cy="1810702"/>
      </dsp:txXfrm>
    </dsp:sp>
    <dsp:sp modelId="{25F6135F-8D9F-49F4-9844-D5ABF97AC181}">
      <dsp:nvSpPr>
        <dsp:cNvPr id="0" name=""/>
        <dsp:cNvSpPr/>
      </dsp:nvSpPr>
      <dsp:spPr>
        <a:xfrm rot="16200000">
          <a:off x="2262981" y="311782"/>
          <a:ext cx="3017838" cy="2394272"/>
        </a:xfrm>
        <a:prstGeom prst="flowChartManualOperation">
          <a:avLst/>
        </a:prstGeom>
        <a:solidFill>
          <a:schemeClr val="accent2">
            <a:hueOff val="19519"/>
            <a:satOff val="-13438"/>
            <a:lumOff val="-343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0" rIns="63500" bIns="0" numCol="1" spcCol="1270" anchor="ctr" anchorCtr="0">
          <a:noAutofit/>
        </a:bodyPr>
        <a:lstStyle/>
        <a:p>
          <a:pPr marL="0" lvl="0" indent="0" algn="just" defTabSz="444500">
            <a:lnSpc>
              <a:spcPct val="100000"/>
            </a:lnSpc>
            <a:spcBef>
              <a:spcPct val="0"/>
            </a:spcBef>
            <a:spcAft>
              <a:spcPct val="35000"/>
            </a:spcAft>
            <a:buNone/>
          </a:pPr>
          <a:r>
            <a:rPr lang="en-US" sz="1000" b="0" i="0" kern="1200" dirty="0">
              <a:latin typeface="Times New Roman" panose="02020603050405020304" pitchFamily="18" charset="0"/>
              <a:cs typeface="Times New Roman" panose="02020603050405020304" pitchFamily="18" charset="0"/>
            </a:rPr>
            <a:t>Sampling</a:t>
          </a:r>
          <a:endParaRPr lang="en-US" sz="1000" kern="1200" dirty="0">
            <a:latin typeface="Times New Roman" panose="02020603050405020304" pitchFamily="18" charset="0"/>
            <a:cs typeface="Times New Roman" panose="02020603050405020304" pitchFamily="18" charset="0"/>
          </a:endParaRPr>
        </a:p>
        <a:p>
          <a:pPr marL="57150" lvl="1" indent="-57150" algn="just" defTabSz="444500">
            <a:lnSpc>
              <a:spcPct val="100000"/>
            </a:lnSpc>
            <a:spcBef>
              <a:spcPct val="0"/>
            </a:spcBef>
            <a:spcAft>
              <a:spcPct val="15000"/>
            </a:spcAft>
            <a:buChar char="•"/>
          </a:pPr>
          <a:r>
            <a:rPr lang="en-US" sz="1000" b="0" i="0" kern="1200" dirty="0">
              <a:latin typeface="Times New Roman" panose="02020603050405020304" pitchFamily="18" charset="0"/>
              <a:cs typeface="Times New Roman" panose="02020603050405020304" pitchFamily="18" charset="0"/>
            </a:rPr>
            <a:t>Random sampling: Randomly select participants from the overall student population to ensure equal opportunity for all students to participate in the study. </a:t>
          </a:r>
          <a:endParaRPr lang="en-US" sz="1000" kern="1200" dirty="0">
            <a:latin typeface="Times New Roman" panose="02020603050405020304" pitchFamily="18" charset="0"/>
            <a:cs typeface="Times New Roman" panose="02020603050405020304" pitchFamily="18" charset="0"/>
          </a:endParaRPr>
        </a:p>
      </dsp:txBody>
      <dsp:txXfrm rot="5400000">
        <a:off x="2574764" y="603567"/>
        <a:ext cx="2394272" cy="1810702"/>
      </dsp:txXfrm>
    </dsp:sp>
    <dsp:sp modelId="{C010748D-51F4-4768-A60B-1A2CE102A8DC}">
      <dsp:nvSpPr>
        <dsp:cNvPr id="0" name=""/>
        <dsp:cNvSpPr/>
      </dsp:nvSpPr>
      <dsp:spPr>
        <a:xfrm rot="16200000">
          <a:off x="4836823" y="311782"/>
          <a:ext cx="3017838" cy="2394272"/>
        </a:xfrm>
        <a:prstGeom prst="flowChartManualOperation">
          <a:avLst/>
        </a:prstGeom>
        <a:solidFill>
          <a:schemeClr val="accent2">
            <a:hueOff val="39038"/>
            <a:satOff val="-26876"/>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0" rIns="63500" bIns="0" numCol="1" spcCol="1270" anchor="ctr" anchorCtr="0">
          <a:noAutofit/>
        </a:bodyPr>
        <a:lstStyle/>
        <a:p>
          <a:pPr marL="0" lvl="0" indent="0" algn="just" defTabSz="444500">
            <a:lnSpc>
              <a:spcPct val="100000"/>
            </a:lnSpc>
            <a:spcBef>
              <a:spcPct val="0"/>
            </a:spcBef>
            <a:spcAft>
              <a:spcPct val="35000"/>
            </a:spcAft>
            <a:buNone/>
          </a:pPr>
          <a:r>
            <a:rPr lang="en-US" sz="1000" b="0" i="0" kern="1200" dirty="0">
              <a:latin typeface="Times New Roman" panose="02020603050405020304" pitchFamily="18" charset="0"/>
              <a:cs typeface="Times New Roman" panose="02020603050405020304" pitchFamily="18" charset="0"/>
            </a:rPr>
            <a:t>Study Participants</a:t>
          </a:r>
        </a:p>
        <a:p>
          <a:pPr marL="57150" lvl="1" indent="-57150" algn="just" defTabSz="444500">
            <a:lnSpc>
              <a:spcPct val="100000"/>
            </a:lnSpc>
            <a:spcBef>
              <a:spcPct val="0"/>
            </a:spcBef>
            <a:spcAft>
              <a:spcPct val="15000"/>
            </a:spcAft>
            <a:buChar char="•"/>
          </a:pPr>
          <a:r>
            <a:rPr lang="en-US" sz="1000" b="0" i="0" kern="1200" dirty="0">
              <a:latin typeface="Times New Roman" panose="02020603050405020304" pitchFamily="18" charset="0"/>
              <a:cs typeface="Times New Roman" panose="02020603050405020304" pitchFamily="18" charset="0"/>
            </a:rPr>
            <a:t>  Participants in the research will be college students currently enrolled in different academic years and majors at various educational institutions. To ensure that the results are representative of the whole student population, a wide variety of participants must be included in the study. </a:t>
          </a:r>
          <a:endParaRPr lang="en-US" sz="1000" kern="1200" dirty="0">
            <a:latin typeface="Times New Roman" panose="02020603050405020304" pitchFamily="18" charset="0"/>
            <a:cs typeface="Times New Roman" panose="02020603050405020304" pitchFamily="18" charset="0"/>
          </a:endParaRPr>
        </a:p>
        <a:p>
          <a:pPr marL="57150" lvl="1" indent="-57150" algn="just" defTabSz="444500">
            <a:lnSpc>
              <a:spcPct val="100000"/>
            </a:lnSpc>
            <a:spcBef>
              <a:spcPct val="0"/>
            </a:spcBef>
            <a:spcAft>
              <a:spcPct val="15000"/>
            </a:spcAft>
            <a:buChar char="•"/>
          </a:pPr>
          <a:r>
            <a:rPr lang="en-US" sz="1000" b="0" i="0" kern="1200" dirty="0">
              <a:latin typeface="Times New Roman" panose="02020603050405020304" pitchFamily="18" charset="0"/>
              <a:cs typeface="Times New Roman" panose="02020603050405020304" pitchFamily="18" charset="0"/>
            </a:rPr>
            <a:t>the study participants, such as being currently enrolled as a full-time student at the public university. This helps ensure that participants are eligible and relevant to the research topic.</a:t>
          </a:r>
          <a:endParaRPr lang="en-US" sz="1000" kern="1200" dirty="0">
            <a:latin typeface="Times New Roman" panose="02020603050405020304" pitchFamily="18" charset="0"/>
            <a:cs typeface="Times New Roman" panose="02020603050405020304" pitchFamily="18" charset="0"/>
          </a:endParaRPr>
        </a:p>
      </dsp:txBody>
      <dsp:txXfrm rot="5400000">
        <a:off x="5148606" y="603567"/>
        <a:ext cx="2394272" cy="181070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B40565-4D9D-4527-A858-68C4028AE345}">
      <dsp:nvSpPr>
        <dsp:cNvPr id="0" name=""/>
        <dsp:cNvSpPr/>
      </dsp:nvSpPr>
      <dsp:spPr>
        <a:xfrm>
          <a:off x="0" y="111920"/>
          <a:ext cx="1767636" cy="1767636"/>
        </a:xfrm>
        <a:prstGeom prst="roundRect">
          <a:avLst>
            <a:gd name="adj" fmla="val 10000"/>
          </a:avLst>
        </a:prstGeom>
        <a:blipFill rotWithShape="0">
          <a:blip xmlns:r="http://schemas.openxmlformats.org/officeDocument/2006/relationships" r:embed="rId1"/>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093EDCD-A90F-4058-834F-DC1B337665F8}">
      <dsp:nvSpPr>
        <dsp:cNvPr id="0" name=""/>
        <dsp:cNvSpPr/>
      </dsp:nvSpPr>
      <dsp:spPr>
        <a:xfrm>
          <a:off x="291506" y="1155391"/>
          <a:ext cx="1767636" cy="1767636"/>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just" defTabSz="355600">
            <a:lnSpc>
              <a:spcPct val="100000"/>
            </a:lnSpc>
            <a:spcBef>
              <a:spcPct val="0"/>
            </a:spcBef>
            <a:spcAft>
              <a:spcPct val="35000"/>
            </a:spcAft>
            <a:buNone/>
          </a:pPr>
          <a:r>
            <a:rPr lang="en-US" sz="800" b="0" i="0" kern="1200" dirty="0">
              <a:latin typeface="Times New Roman" panose="02020603050405020304" pitchFamily="18" charset="0"/>
              <a:cs typeface="Times New Roman" panose="02020603050405020304" pitchFamily="18" charset="0"/>
            </a:rPr>
            <a:t>Survey Questionnaire</a:t>
          </a:r>
          <a:endParaRPr lang="en-US" sz="800" kern="1200" dirty="0">
            <a:latin typeface="Times New Roman" panose="02020603050405020304" pitchFamily="18" charset="0"/>
            <a:cs typeface="Times New Roman" panose="02020603050405020304" pitchFamily="18" charset="0"/>
          </a:endParaRPr>
        </a:p>
        <a:p>
          <a:pPr marL="57150" lvl="1" indent="-57150" algn="just" defTabSz="355600">
            <a:lnSpc>
              <a:spcPct val="100000"/>
            </a:lnSpc>
            <a:spcBef>
              <a:spcPct val="0"/>
            </a:spcBef>
            <a:spcAft>
              <a:spcPct val="15000"/>
            </a:spcAft>
            <a:buChar char="•"/>
          </a:pPr>
          <a:r>
            <a:rPr lang="en-US" sz="800" b="0" i="0" kern="1200" dirty="0">
              <a:latin typeface="Times New Roman" panose="02020603050405020304" pitchFamily="18" charset="0"/>
              <a:cs typeface="Times New Roman" panose="02020603050405020304" pitchFamily="18" charset="0"/>
            </a:rPr>
            <a:t>The primary data collection method for quantitative data will be a survey questionnaire. The questionnaire will be designed to gather information on students' physical activity patterns, academic performance measures, demographic details, and factors influencing physical activity participation</a:t>
          </a:r>
          <a:endParaRPr lang="en-US" sz="800" kern="1200" dirty="0">
            <a:latin typeface="Times New Roman" panose="02020603050405020304" pitchFamily="18" charset="0"/>
            <a:cs typeface="Times New Roman" panose="02020603050405020304" pitchFamily="18" charset="0"/>
          </a:endParaRPr>
        </a:p>
      </dsp:txBody>
      <dsp:txXfrm>
        <a:off x="343278" y="1207163"/>
        <a:ext cx="1664092" cy="1664092"/>
      </dsp:txXfrm>
    </dsp:sp>
    <dsp:sp modelId="{65928A05-F4F3-40E3-9CB5-AD9DEB1270BC}">
      <dsp:nvSpPr>
        <dsp:cNvPr id="0" name=""/>
        <dsp:cNvSpPr/>
      </dsp:nvSpPr>
      <dsp:spPr>
        <a:xfrm rot="21578565">
          <a:off x="2109431" y="774662"/>
          <a:ext cx="341805" cy="424738"/>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2109432" y="859930"/>
        <a:ext cx="239264" cy="254842"/>
      </dsp:txXfrm>
    </dsp:sp>
    <dsp:sp modelId="{598E63C1-2ED3-4180-A677-C90E893C9ECE}">
      <dsp:nvSpPr>
        <dsp:cNvPr id="0" name=""/>
        <dsp:cNvSpPr/>
      </dsp:nvSpPr>
      <dsp:spPr>
        <a:xfrm>
          <a:off x="2744204" y="94810"/>
          <a:ext cx="1767636" cy="1767636"/>
        </a:xfrm>
        <a:prstGeom prst="roundRect">
          <a:avLst>
            <a:gd name="adj" fmla="val 10000"/>
          </a:avLst>
        </a:prstGeom>
        <a:blipFill rotWithShape="0">
          <a:blip xmlns:r="http://schemas.openxmlformats.org/officeDocument/2006/relationships" r:embed="rId2"/>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C2F9F9C-62B2-4E9A-831F-15A8278B3D59}">
      <dsp:nvSpPr>
        <dsp:cNvPr id="0" name=""/>
        <dsp:cNvSpPr/>
      </dsp:nvSpPr>
      <dsp:spPr>
        <a:xfrm>
          <a:off x="3031959" y="1155391"/>
          <a:ext cx="1767636" cy="1767636"/>
        </a:xfrm>
        <a:prstGeom prst="roundRect">
          <a:avLst>
            <a:gd name="adj" fmla="val 10000"/>
          </a:avLst>
        </a:prstGeom>
        <a:solidFill>
          <a:schemeClr val="accent2">
            <a:hueOff val="19519"/>
            <a:satOff val="-13438"/>
            <a:lumOff val="-343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just" defTabSz="311150">
            <a:lnSpc>
              <a:spcPct val="100000"/>
            </a:lnSpc>
            <a:spcBef>
              <a:spcPct val="0"/>
            </a:spcBef>
            <a:spcAft>
              <a:spcPct val="35000"/>
            </a:spcAft>
            <a:buNone/>
          </a:pPr>
          <a:r>
            <a:rPr lang="en-US" sz="700" b="0" i="0" kern="1200" dirty="0">
              <a:latin typeface="Times New Roman" panose="02020603050405020304" pitchFamily="18" charset="0"/>
              <a:cs typeface="Times New Roman" panose="02020603050405020304" pitchFamily="18" charset="0"/>
            </a:rPr>
            <a:t>Procedure</a:t>
          </a:r>
          <a:endParaRPr lang="en-US" sz="700" kern="1200" dirty="0">
            <a:latin typeface="Times New Roman" panose="02020603050405020304" pitchFamily="18" charset="0"/>
            <a:cs typeface="Times New Roman" panose="02020603050405020304" pitchFamily="18" charset="0"/>
          </a:endParaRPr>
        </a:p>
        <a:p>
          <a:pPr marL="57150" lvl="1" indent="-57150" algn="just" defTabSz="311150">
            <a:lnSpc>
              <a:spcPct val="100000"/>
            </a:lnSpc>
            <a:spcBef>
              <a:spcPct val="0"/>
            </a:spcBef>
            <a:spcAft>
              <a:spcPct val="15000"/>
            </a:spcAft>
            <a:buChar char="•"/>
          </a:pPr>
          <a:r>
            <a:rPr lang="en-US" sz="700" b="0" i="0" kern="1200" dirty="0">
              <a:latin typeface="Times New Roman" panose="02020603050405020304" pitchFamily="18" charset="0"/>
              <a:cs typeface="Times New Roman" panose="02020603050405020304" pitchFamily="18" charset="0"/>
            </a:rPr>
            <a:t>Once the data collection tools are finalized, data collection can take place. The survey questionnaires will be distributed either in an online format (e.g., through online survey platforms) or in paper format, depending on the feasibility and preferences of the participants. The focus group discussions will be conducted in-person or through online platforms, such as video conferencing tools. During data collection, it is important to provide clear instructions, maintain participant confidentiality, and address any concerns or questions raised by participants </a:t>
          </a:r>
          <a:r>
            <a:rPr lang="en-IN" sz="700" b="0" i="0" kern="1200" dirty="0">
              <a:latin typeface="Times New Roman" panose="02020603050405020304" pitchFamily="18" charset="0"/>
              <a:cs typeface="Times New Roman" panose="02020603050405020304" pitchFamily="18" charset="0"/>
            </a:rPr>
            <a:t>(Zhu et al., 2019)</a:t>
          </a:r>
          <a:r>
            <a:rPr lang="en-US" sz="700" b="0" i="0" kern="1200" dirty="0">
              <a:latin typeface="Times New Roman" panose="02020603050405020304" pitchFamily="18" charset="0"/>
              <a:cs typeface="Times New Roman" panose="02020603050405020304" pitchFamily="18" charset="0"/>
            </a:rPr>
            <a:t>.</a:t>
          </a:r>
          <a:endParaRPr lang="en-US" sz="700" kern="1200" dirty="0">
            <a:latin typeface="Times New Roman" panose="02020603050405020304" pitchFamily="18" charset="0"/>
            <a:cs typeface="Times New Roman" panose="02020603050405020304" pitchFamily="18" charset="0"/>
          </a:endParaRPr>
        </a:p>
      </dsp:txBody>
      <dsp:txXfrm>
        <a:off x="3083731" y="1207163"/>
        <a:ext cx="1664092" cy="1664092"/>
      </dsp:txXfrm>
    </dsp:sp>
    <dsp:sp modelId="{203EA4F2-65C5-4453-9961-EE5FB0672CC1}">
      <dsp:nvSpPr>
        <dsp:cNvPr id="0" name=""/>
        <dsp:cNvSpPr/>
      </dsp:nvSpPr>
      <dsp:spPr>
        <a:xfrm>
          <a:off x="4852326" y="766259"/>
          <a:ext cx="340485" cy="424738"/>
        </a:xfrm>
        <a:prstGeom prst="rightArrow">
          <a:avLst>
            <a:gd name="adj1" fmla="val 60000"/>
            <a:gd name="adj2" fmla="val 50000"/>
          </a:avLst>
        </a:prstGeom>
        <a:solidFill>
          <a:schemeClr val="accent2">
            <a:hueOff val="39038"/>
            <a:satOff val="-26876"/>
            <a:lumOff val="-686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4852326" y="851207"/>
        <a:ext cx="238340" cy="254842"/>
      </dsp:txXfrm>
    </dsp:sp>
    <dsp:sp modelId="{57463090-D69D-4F78-81A0-7866CFBF9532}">
      <dsp:nvSpPr>
        <dsp:cNvPr id="0" name=""/>
        <dsp:cNvSpPr/>
      </dsp:nvSpPr>
      <dsp:spPr>
        <a:xfrm>
          <a:off x="5484657" y="94810"/>
          <a:ext cx="1767636" cy="1767636"/>
        </a:xfrm>
        <a:prstGeom prst="roundRect">
          <a:avLst>
            <a:gd name="adj" fmla="val 10000"/>
          </a:avLst>
        </a:prstGeom>
        <a:blipFill rotWithShape="0">
          <a:blip xmlns:r="http://schemas.openxmlformats.org/officeDocument/2006/relationships" r:embed="rId3"/>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8AC9306-78B3-4B60-A631-63BDB2A0E650}">
      <dsp:nvSpPr>
        <dsp:cNvPr id="0" name=""/>
        <dsp:cNvSpPr/>
      </dsp:nvSpPr>
      <dsp:spPr>
        <a:xfrm>
          <a:off x="5772411" y="1155391"/>
          <a:ext cx="1767636" cy="1767636"/>
        </a:xfrm>
        <a:prstGeom prst="roundRect">
          <a:avLst>
            <a:gd name="adj" fmla="val 10000"/>
          </a:avLst>
        </a:prstGeom>
        <a:solidFill>
          <a:schemeClr val="accent2">
            <a:hueOff val="39038"/>
            <a:satOff val="-26876"/>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just" defTabSz="266700">
            <a:lnSpc>
              <a:spcPct val="100000"/>
            </a:lnSpc>
            <a:spcBef>
              <a:spcPct val="0"/>
            </a:spcBef>
            <a:spcAft>
              <a:spcPct val="35000"/>
            </a:spcAft>
            <a:buNone/>
          </a:pPr>
          <a:r>
            <a:rPr lang="en-US" sz="600" kern="1200" dirty="0">
              <a:latin typeface="Times New Roman" panose="02020603050405020304" pitchFamily="18" charset="0"/>
              <a:cs typeface="Times New Roman" panose="02020603050405020304" pitchFamily="18" charset="0"/>
            </a:rPr>
            <a:t>Procedure/ Tool </a:t>
          </a:r>
        </a:p>
        <a:p>
          <a:pPr marL="57150" lvl="1" indent="-57150" algn="just" defTabSz="266700">
            <a:lnSpc>
              <a:spcPct val="100000"/>
            </a:lnSpc>
            <a:spcBef>
              <a:spcPct val="0"/>
            </a:spcBef>
            <a:spcAft>
              <a:spcPct val="15000"/>
            </a:spcAft>
            <a:buChar char="•"/>
          </a:pPr>
          <a:r>
            <a:rPr lang="en-US" sz="600" b="0" i="0" kern="1200" dirty="0">
              <a:latin typeface="Times New Roman" panose="02020603050405020304" pitchFamily="18" charset="0"/>
              <a:cs typeface="Times New Roman" panose="02020603050405020304" pitchFamily="18" charset="0"/>
            </a:rPr>
            <a:t>  The focus group talks' qualitative data will be </a:t>
          </a:r>
          <a:r>
            <a:rPr lang="en-US" sz="600" b="0" i="0" kern="1200" dirty="0" err="1">
              <a:latin typeface="Times New Roman" panose="02020603050405020304" pitchFamily="18" charset="0"/>
              <a:cs typeface="Times New Roman" panose="02020603050405020304" pitchFamily="18" charset="0"/>
            </a:rPr>
            <a:t>analysed</a:t>
          </a:r>
          <a:r>
            <a:rPr lang="en-US" sz="600" b="0" i="0" kern="1200" dirty="0">
              <a:latin typeface="Times New Roman" panose="02020603050405020304" pitchFamily="18" charset="0"/>
              <a:cs typeface="Times New Roman" panose="02020603050405020304" pitchFamily="18" charset="0"/>
            </a:rPr>
            <a:t> using thematic themes. To do this, one must first read and get comfortable with the transcripts, then code the data to uncover patterns, articles, and categories, and last, </a:t>
          </a:r>
          <a:r>
            <a:rPr lang="en-US" sz="600" b="0" i="0" kern="1200" dirty="0" err="1">
              <a:latin typeface="Times New Roman" panose="02020603050405020304" pitchFamily="18" charset="0"/>
              <a:cs typeface="Times New Roman" panose="02020603050405020304" pitchFamily="18" charset="0"/>
            </a:rPr>
            <a:t>organise</a:t>
          </a:r>
          <a:r>
            <a:rPr lang="en-US" sz="600" b="0" i="0" kern="1200" dirty="0">
              <a:latin typeface="Times New Roman" panose="02020603050405020304" pitchFamily="18" charset="0"/>
              <a:cs typeface="Times New Roman" panose="02020603050405020304" pitchFamily="18" charset="0"/>
            </a:rPr>
            <a:t> the data into a cohesive framework. Students' perspectives and experiences with physical exercise will be gleaned from the highlighted themes and patterns.</a:t>
          </a:r>
          <a:endParaRPr lang="en-US" sz="600" kern="1200" dirty="0">
            <a:latin typeface="Times New Roman" panose="02020603050405020304" pitchFamily="18" charset="0"/>
            <a:cs typeface="Times New Roman" panose="02020603050405020304" pitchFamily="18" charset="0"/>
          </a:endParaRPr>
        </a:p>
        <a:p>
          <a:pPr marL="57150" lvl="1" indent="-57150" algn="just" defTabSz="266700">
            <a:lnSpc>
              <a:spcPct val="100000"/>
            </a:lnSpc>
            <a:spcBef>
              <a:spcPct val="0"/>
            </a:spcBef>
            <a:spcAft>
              <a:spcPct val="15000"/>
            </a:spcAft>
            <a:buChar char="•"/>
          </a:pPr>
          <a:r>
            <a:rPr lang="en-US" sz="600" b="0" i="0" kern="1200" dirty="0">
              <a:latin typeface="Times New Roman" panose="02020603050405020304" pitchFamily="18" charset="0"/>
              <a:cs typeface="Times New Roman" panose="02020603050405020304" pitchFamily="18" charset="0"/>
            </a:rPr>
            <a:t>By utilizing survey questionnaires, focus group discussions, physical activity assessment tools, and academic performance measures, the data collection procedure will enable a comprehensive exploration of physical activity among students in the public university context.</a:t>
          </a:r>
        </a:p>
      </dsp:txBody>
      <dsp:txXfrm>
        <a:off x="5824183" y="1207163"/>
        <a:ext cx="1664092" cy="166409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C35A72-4533-4C0A-A5D5-56E90BF7E2D3}">
      <dsp:nvSpPr>
        <dsp:cNvPr id="0" name=""/>
        <dsp:cNvSpPr/>
      </dsp:nvSpPr>
      <dsp:spPr>
        <a:xfrm>
          <a:off x="0" y="0"/>
          <a:ext cx="7543800" cy="905351"/>
        </a:xfrm>
        <a:prstGeom prst="rect">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100000"/>
            </a:lnSpc>
            <a:spcBef>
              <a:spcPct val="0"/>
            </a:spcBef>
            <a:spcAft>
              <a:spcPct val="35000"/>
            </a:spcAft>
            <a:buNone/>
          </a:pPr>
          <a:r>
            <a:rPr lang="en-GB" sz="3600" kern="1200" dirty="0">
              <a:latin typeface="Times New Roman" panose="02020603050405020304" pitchFamily="18" charset="0"/>
              <a:cs typeface="Times New Roman" panose="02020603050405020304" pitchFamily="18" charset="0"/>
            </a:rPr>
            <a:t>Data Analysis </a:t>
          </a:r>
          <a:endParaRPr lang="en-US" sz="3600" kern="1200" dirty="0">
            <a:latin typeface="Times New Roman" panose="02020603050405020304" pitchFamily="18" charset="0"/>
            <a:cs typeface="Times New Roman" panose="02020603050405020304" pitchFamily="18" charset="0"/>
          </a:endParaRPr>
        </a:p>
      </dsp:txBody>
      <dsp:txXfrm>
        <a:off x="0" y="0"/>
        <a:ext cx="7543800" cy="905351"/>
      </dsp:txXfrm>
    </dsp:sp>
    <dsp:sp modelId="{79681652-EFBE-4783-839B-30C54FF85FDB}">
      <dsp:nvSpPr>
        <dsp:cNvPr id="0" name=""/>
        <dsp:cNvSpPr/>
      </dsp:nvSpPr>
      <dsp:spPr>
        <a:xfrm>
          <a:off x="3683" y="905351"/>
          <a:ext cx="2512144" cy="1901237"/>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just" defTabSz="444500">
            <a:lnSpc>
              <a:spcPct val="100000"/>
            </a:lnSpc>
            <a:spcBef>
              <a:spcPct val="0"/>
            </a:spcBef>
            <a:spcAft>
              <a:spcPct val="35000"/>
            </a:spcAft>
            <a:buNone/>
          </a:pPr>
          <a:r>
            <a:rPr lang="en-US" sz="1000" b="0" i="0" kern="1200" dirty="0">
              <a:latin typeface="Times New Roman" panose="02020603050405020304" pitchFamily="18" charset="0"/>
              <a:cs typeface="Times New Roman" panose="02020603050405020304" pitchFamily="18" charset="0"/>
            </a:rPr>
            <a:t>For the quantitative data collected through the survey questionnaires, various data analysis techniques can be employed to examine the prevalence of physical activity among students and explore the relationship between physical activity and academic performance.</a:t>
          </a:r>
          <a:endParaRPr lang="en-US" sz="1000" kern="1200" dirty="0">
            <a:latin typeface="Times New Roman" panose="02020603050405020304" pitchFamily="18" charset="0"/>
            <a:cs typeface="Times New Roman" panose="02020603050405020304" pitchFamily="18" charset="0"/>
          </a:endParaRPr>
        </a:p>
      </dsp:txBody>
      <dsp:txXfrm>
        <a:off x="3683" y="905351"/>
        <a:ext cx="2512144" cy="1901237"/>
      </dsp:txXfrm>
    </dsp:sp>
    <dsp:sp modelId="{72F6A6A4-C1F6-481E-8D86-E03557455C4E}">
      <dsp:nvSpPr>
        <dsp:cNvPr id="0" name=""/>
        <dsp:cNvSpPr/>
      </dsp:nvSpPr>
      <dsp:spPr>
        <a:xfrm>
          <a:off x="2515827" y="905351"/>
          <a:ext cx="2512144" cy="1901237"/>
        </a:xfrm>
        <a:prstGeom prst="rect">
          <a:avLst/>
        </a:prstGeom>
        <a:solidFill>
          <a:schemeClr val="accent2">
            <a:hueOff val="19519"/>
            <a:satOff val="-13438"/>
            <a:lumOff val="-343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100000"/>
            </a:lnSpc>
            <a:spcBef>
              <a:spcPct val="0"/>
            </a:spcBef>
            <a:spcAft>
              <a:spcPct val="35000"/>
            </a:spcAft>
            <a:buNone/>
          </a:pPr>
          <a:r>
            <a:rPr lang="en-US" sz="900" b="1" i="0" u="sng" kern="1200" dirty="0">
              <a:latin typeface="Times New Roman" panose="02020603050405020304" pitchFamily="18" charset="0"/>
              <a:cs typeface="Times New Roman" panose="02020603050405020304" pitchFamily="18" charset="0"/>
            </a:rPr>
            <a:t>Descriptive Statistics</a:t>
          </a:r>
        </a:p>
        <a:p>
          <a:pPr marL="0" lvl="0" indent="0" algn="just" defTabSz="400050">
            <a:lnSpc>
              <a:spcPct val="100000"/>
            </a:lnSpc>
            <a:spcBef>
              <a:spcPct val="0"/>
            </a:spcBef>
            <a:spcAft>
              <a:spcPct val="35000"/>
            </a:spcAft>
            <a:buNone/>
          </a:pPr>
          <a:r>
            <a:rPr lang="en-US" sz="900" b="0" i="0" kern="1200" dirty="0">
              <a:latin typeface="Times New Roman" panose="02020603050405020304" pitchFamily="18" charset="0"/>
              <a:cs typeface="Times New Roman" panose="02020603050405020304" pitchFamily="18" charset="0"/>
            </a:rPr>
            <a:t>Descriptive statistics will be used to summarize the quantitative data collected from the survey questionnaires. This will involve calculating measures such as frequencies, percentages, means, and standard deviations.  This study will use descriptive statistics to offer an overview of the prevalence rates of physical activity, the frequency and length of involvement, and the distribution of academic performance indicators (DiPietro et al., 2020).
</a:t>
          </a:r>
          <a:endParaRPr lang="en-US" sz="900" kern="1200" dirty="0">
            <a:latin typeface="Times New Roman" panose="02020603050405020304" pitchFamily="18" charset="0"/>
            <a:cs typeface="Times New Roman" panose="02020603050405020304" pitchFamily="18" charset="0"/>
          </a:endParaRPr>
        </a:p>
      </dsp:txBody>
      <dsp:txXfrm>
        <a:off x="2515827" y="905351"/>
        <a:ext cx="2512144" cy="1901237"/>
      </dsp:txXfrm>
    </dsp:sp>
    <dsp:sp modelId="{476589ED-DBAC-43C2-91A6-4ECBE91F6042}">
      <dsp:nvSpPr>
        <dsp:cNvPr id="0" name=""/>
        <dsp:cNvSpPr/>
      </dsp:nvSpPr>
      <dsp:spPr>
        <a:xfrm>
          <a:off x="5027972" y="905351"/>
          <a:ext cx="2512144" cy="1901237"/>
        </a:xfrm>
        <a:prstGeom prst="rect">
          <a:avLst/>
        </a:prstGeom>
        <a:solidFill>
          <a:schemeClr val="accent2">
            <a:hueOff val="39038"/>
            <a:satOff val="-26876"/>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100000"/>
            </a:lnSpc>
            <a:spcBef>
              <a:spcPct val="0"/>
            </a:spcBef>
            <a:spcAft>
              <a:spcPct val="35000"/>
            </a:spcAft>
            <a:buNone/>
          </a:pPr>
          <a:r>
            <a:rPr lang="en-US" sz="900" b="1" u="sng" kern="1200" dirty="0">
              <a:latin typeface="Times New Roman" panose="02020603050405020304" pitchFamily="18" charset="0"/>
              <a:cs typeface="Times New Roman" panose="02020603050405020304" pitchFamily="18" charset="0"/>
            </a:rPr>
            <a:t>Graphical representation </a:t>
          </a:r>
        </a:p>
        <a:p>
          <a:pPr marL="0" lvl="0" indent="0" algn="just" defTabSz="400050">
            <a:lnSpc>
              <a:spcPct val="100000"/>
            </a:lnSpc>
            <a:spcBef>
              <a:spcPct val="0"/>
            </a:spcBef>
            <a:spcAft>
              <a:spcPct val="35000"/>
            </a:spcAft>
            <a:buNone/>
          </a:pPr>
          <a:r>
            <a:rPr lang="en-US" sz="900" b="0" i="0" kern="1200" dirty="0">
              <a:latin typeface="Times New Roman" panose="02020603050405020304" pitchFamily="18" charset="0"/>
              <a:cs typeface="Times New Roman" panose="02020603050405020304" pitchFamily="18" charset="0"/>
            </a:rPr>
            <a:t>Graphical representation methods can enhance the presentation of the data, making it easier for the audience to understand and interpret the findings. It can also provide visual support to complement the statistical analyses and assist in conveying the results effectively.</a:t>
          </a:r>
        </a:p>
        <a:p>
          <a:pPr marL="0" lvl="0" indent="0" algn="just" defTabSz="400050">
            <a:lnSpc>
              <a:spcPct val="100000"/>
            </a:lnSpc>
            <a:spcBef>
              <a:spcPct val="0"/>
            </a:spcBef>
            <a:spcAft>
              <a:spcPct val="35000"/>
            </a:spcAft>
            <a:buNone/>
          </a:pPr>
          <a:r>
            <a:rPr lang="en-US" sz="900" b="0" i="0" kern="1200" dirty="0">
              <a:latin typeface="Times New Roman" panose="02020603050405020304" pitchFamily="18" charset="0"/>
              <a:cs typeface="Times New Roman" panose="02020603050405020304" pitchFamily="18" charset="0"/>
            </a:rPr>
            <a:t>Please note that the specific choice of data analysis techniques and graphical representations will depend on the research questions, the nature of the data, and the analytical software used for analysis.</a:t>
          </a:r>
          <a:endParaRPr lang="en-US" sz="900" kern="1200" dirty="0">
            <a:latin typeface="Times New Roman" panose="02020603050405020304" pitchFamily="18" charset="0"/>
            <a:cs typeface="Times New Roman" panose="02020603050405020304" pitchFamily="18" charset="0"/>
          </a:endParaRPr>
        </a:p>
      </dsp:txBody>
      <dsp:txXfrm>
        <a:off x="5027972" y="905351"/>
        <a:ext cx="2512144" cy="1901237"/>
      </dsp:txXfrm>
    </dsp:sp>
    <dsp:sp modelId="{A79DC095-E841-434A-90F0-E9FA192AC697}">
      <dsp:nvSpPr>
        <dsp:cNvPr id="0" name=""/>
        <dsp:cNvSpPr/>
      </dsp:nvSpPr>
      <dsp:spPr>
        <a:xfrm>
          <a:off x="0" y="2806589"/>
          <a:ext cx="7543800" cy="211248"/>
        </a:xfrm>
        <a:prstGeom prst="rect">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55AE15-1D86-4371-AF6F-F51C3C5B4843}">
      <dsp:nvSpPr>
        <dsp:cNvPr id="0" name=""/>
        <dsp:cNvSpPr/>
      </dsp:nvSpPr>
      <dsp:spPr>
        <a:xfrm>
          <a:off x="0" y="329558"/>
          <a:ext cx="7543800" cy="80262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100000"/>
            </a:lnSpc>
            <a:spcBef>
              <a:spcPct val="0"/>
            </a:spcBef>
            <a:spcAft>
              <a:spcPct val="35000"/>
            </a:spcAft>
            <a:buNone/>
          </a:pPr>
          <a:r>
            <a:rPr lang="en-US" sz="1400" b="0" i="0" kern="1200" dirty="0">
              <a:latin typeface="Times New Roman" panose="02020603050405020304" pitchFamily="18" charset="0"/>
              <a:cs typeface="Times New Roman" panose="02020603050405020304" pitchFamily="18" charset="0"/>
            </a:rPr>
            <a:t>Research contributes to the accumulation of knowledge and understanding in various disciplines. It helps uncover new information, identify patterns, and develop theories, which can lead to advancements in science, technology, medicine, and other fields </a:t>
          </a:r>
          <a:r>
            <a:rPr lang="en-IN" sz="1400" b="0" i="0" kern="1200" dirty="0">
              <a:latin typeface="Times New Roman" panose="02020603050405020304" pitchFamily="18" charset="0"/>
              <a:cs typeface="Times New Roman" panose="02020603050405020304" pitchFamily="18" charset="0"/>
            </a:rPr>
            <a:t>(Romero-Blanco et al., 2020)</a:t>
          </a:r>
          <a:r>
            <a:rPr lang="en-US" sz="1400" b="0" i="0" kern="1200" dirty="0">
              <a:latin typeface="Times New Roman" panose="02020603050405020304" pitchFamily="18" charset="0"/>
              <a:cs typeface="Times New Roman" panose="02020603050405020304" pitchFamily="18" charset="0"/>
            </a:rPr>
            <a:t>.</a:t>
          </a:r>
          <a:endParaRPr lang="en-US" sz="1400" kern="1200" dirty="0">
            <a:latin typeface="Times New Roman" panose="02020603050405020304" pitchFamily="18" charset="0"/>
            <a:cs typeface="Times New Roman" panose="02020603050405020304" pitchFamily="18" charset="0"/>
          </a:endParaRPr>
        </a:p>
      </dsp:txBody>
      <dsp:txXfrm>
        <a:off x="39181" y="368739"/>
        <a:ext cx="7465438" cy="724258"/>
      </dsp:txXfrm>
    </dsp:sp>
    <dsp:sp modelId="{EB6C8660-4074-4908-8E01-3ACA60CDC86B}">
      <dsp:nvSpPr>
        <dsp:cNvPr id="0" name=""/>
        <dsp:cNvSpPr/>
      </dsp:nvSpPr>
      <dsp:spPr>
        <a:xfrm>
          <a:off x="0" y="1132179"/>
          <a:ext cx="7543800" cy="52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9516" tIns="17780" rIns="99568" bIns="17780" numCol="1" spcCol="1270" anchor="ctr" anchorCtr="0">
          <a:noAutofit/>
        </a:bodyPr>
        <a:lstStyle/>
        <a:p>
          <a:pPr marL="57150" lvl="1" indent="-57150" algn="just" defTabSz="488950">
            <a:lnSpc>
              <a:spcPct val="100000"/>
            </a:lnSpc>
            <a:spcBef>
              <a:spcPct val="0"/>
            </a:spcBef>
            <a:spcAft>
              <a:spcPct val="20000"/>
            </a:spcAft>
            <a:buChar char="•"/>
          </a:pPr>
          <a:r>
            <a:rPr lang="en-US" sz="1100" b="0" i="0" kern="1200" dirty="0">
              <a:latin typeface="Times New Roman" panose="02020603050405020304" pitchFamily="18" charset="0"/>
              <a:cs typeface="Times New Roman" panose="02020603050405020304" pitchFamily="18" charset="0"/>
            </a:rPr>
            <a:t>Research provides evidence-based information that can guide decision-making processes. It helps policymakers, professionals, and individuals make informed choices by presenting data, analyzing trends, and evaluating the potential outcomes of different actions or interventions.</a:t>
          </a:r>
          <a:endParaRPr lang="en-US" sz="1100" kern="1200" dirty="0">
            <a:latin typeface="Times New Roman" panose="02020603050405020304" pitchFamily="18" charset="0"/>
            <a:cs typeface="Times New Roman" panose="02020603050405020304" pitchFamily="18" charset="0"/>
          </a:endParaRPr>
        </a:p>
      </dsp:txBody>
      <dsp:txXfrm>
        <a:off x="0" y="1132179"/>
        <a:ext cx="7543800" cy="521640"/>
      </dsp:txXfrm>
    </dsp:sp>
    <dsp:sp modelId="{AC9D9415-C441-47DB-B58C-163200563C17}">
      <dsp:nvSpPr>
        <dsp:cNvPr id="0" name=""/>
        <dsp:cNvSpPr/>
      </dsp:nvSpPr>
      <dsp:spPr>
        <a:xfrm>
          <a:off x="0" y="1653819"/>
          <a:ext cx="7543800" cy="802620"/>
        </a:xfrm>
        <a:prstGeom prst="roundRect">
          <a:avLst/>
        </a:prstGeom>
        <a:solidFill>
          <a:schemeClr val="accent2">
            <a:hueOff val="39038"/>
            <a:satOff val="-26876"/>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100000"/>
            </a:lnSpc>
            <a:spcBef>
              <a:spcPct val="0"/>
            </a:spcBef>
            <a:spcAft>
              <a:spcPct val="35000"/>
            </a:spcAft>
            <a:buNone/>
          </a:pPr>
          <a:r>
            <a:rPr lang="en-US" sz="1400" b="0" i="0" kern="1200" dirty="0">
              <a:latin typeface="Times New Roman" panose="02020603050405020304" pitchFamily="18" charset="0"/>
              <a:cs typeface="Times New Roman" panose="02020603050405020304" pitchFamily="18" charset="0"/>
            </a:rPr>
            <a:t>Research findings often lead to improvements in practices and interventions. By identifying effective strategies, interventions, or treatments, research can help enhance outcomes in fields such as healthcare, education, business, and social services.</a:t>
          </a:r>
          <a:endParaRPr lang="en-US" sz="1400" kern="1200" dirty="0">
            <a:latin typeface="Times New Roman" panose="02020603050405020304" pitchFamily="18" charset="0"/>
            <a:cs typeface="Times New Roman" panose="02020603050405020304" pitchFamily="18" charset="0"/>
          </a:endParaRPr>
        </a:p>
      </dsp:txBody>
      <dsp:txXfrm>
        <a:off x="39181" y="1693000"/>
        <a:ext cx="7465438" cy="724258"/>
      </dsp:txXfrm>
    </dsp:sp>
    <dsp:sp modelId="{6B24E1BE-9E1C-46A1-9F5A-17034C9BEFDD}">
      <dsp:nvSpPr>
        <dsp:cNvPr id="0" name=""/>
        <dsp:cNvSpPr/>
      </dsp:nvSpPr>
      <dsp:spPr>
        <a:xfrm>
          <a:off x="0" y="2456439"/>
          <a:ext cx="7543800" cy="23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9516" tIns="17780" rIns="99568" bIns="17780" numCol="1" spcCol="1270" anchor="t" anchorCtr="0">
          <a:noAutofit/>
        </a:bodyPr>
        <a:lstStyle/>
        <a:p>
          <a:pPr marL="57150" lvl="1" indent="-57150" algn="l" defTabSz="488950">
            <a:lnSpc>
              <a:spcPct val="90000"/>
            </a:lnSpc>
            <a:spcBef>
              <a:spcPct val="0"/>
            </a:spcBef>
            <a:spcAft>
              <a:spcPct val="20000"/>
            </a:spcAft>
            <a:buChar char="•"/>
          </a:pPr>
          <a:endParaRPr lang="en-US" sz="1100" kern="1200" dirty="0">
            <a:latin typeface="Arial" panose="020B0604020202020204" pitchFamily="34" charset="0"/>
            <a:cs typeface="Arial" panose="020B0604020202020204" pitchFamily="34" charset="0"/>
          </a:endParaRPr>
        </a:p>
      </dsp:txBody>
      <dsp:txXfrm>
        <a:off x="0" y="2456439"/>
        <a:ext cx="7543800" cy="23184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Process10">
  <dgm:title val=""/>
  <dgm:desc val=""/>
  <dgm:catLst>
    <dgm:cat type="process" pri="3000"/>
    <dgm:cat type="picture" pri="30000"/>
    <dgm:cat type="pictureconvert" pri="3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op="equ" fact="0.3333"/>
      <dgm:constr type="primFontSz" for="des" forName="txNode" op="equ" val="65"/>
      <dgm:constr type="primFontSz" for="des" forName="connTx" op="equ" val="55"/>
      <dgm:constr type="primFontSz" for="des" forName="connTx" refType="primFontSz" refFor="des" refForName="txNode" op="lte" fact="0.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imagSh"/>
              <dgm:constr type="w" for="ch" forName="imagSh" refType="w" fact="0.86"/>
              <dgm:constr type="t" for="ch" forName="imagSh"/>
              <dgm:constr type="h" for="ch" forName="imagSh" refType="w" refFor="ch" refForName="imagSh"/>
              <dgm:constr type="l" for="ch" forName="txNode" refType="w" fact="0.14"/>
              <dgm:constr type="w" for="ch" forName="txNode" refType="w" refFor="ch" refForName="imagSh"/>
              <dgm:constr type="t" for="ch" forName="txNode" refType="h" refFor="ch" refForName="imagSh" fact="0.6"/>
              <dgm:constr type="h" for="ch" forName="txNode" refType="h" refFor="ch" refForName="imagSh"/>
            </dgm:constrLst>
          </dgm:if>
          <dgm:else name="Name7">
            <dgm:constrLst>
              <dgm:constr type="l" for="ch" forName="imagSh" refType="w" fact="0.14"/>
              <dgm:constr type="w" for="ch" forName="imagSh" refType="w" fact="0.86"/>
              <dgm:constr type="t" for="ch" forName="imagSh"/>
              <dgm:constr type="h" for="ch" forName="imagSh" refType="w" refFor="ch" refForName="imagSh"/>
              <dgm:constr type="l" for="ch" forName="txNode"/>
              <dgm:constr type="w" for="ch" forName="txNode" refType="w" refFor="ch" refForName="imagSh"/>
              <dgm:constr type="t" for="ch" forName="txNode" refType="h" refFor="ch" refForName="imagSh" fact="0.6"/>
              <dgm:constr type="h" for="ch" forName="txNode" refType="h" refFor="ch" refForName="imagSh"/>
            </dgm:constrLst>
          </dgm:else>
        </dgm:choose>
        <dgm:ruleLst/>
        <dgm:layoutNode name="imagSh" styleLbl="bgImgPlace1">
          <dgm:alg type="sp"/>
          <dgm:shape xmlns:r="http://schemas.openxmlformats.org/officeDocument/2006/relationships" type="roundRect" r:blip="" blipPhldr="1">
            <dgm:adjLst>
              <dgm:adj idx="1" val="0.1"/>
            </dgm:adjLst>
          </dgm:shape>
          <dgm:presOf/>
          <dgm:constrLst/>
          <dgm:ruleLst/>
        </dgm:layoutNode>
        <dgm:layoutNode name="txNode" styleLbl="node1">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sibTransForEach" axis="followSib" ptType="sibTrans" cnt="1">
        <dgm:layoutNode name="sibTrans">
          <dgm:alg type="conn">
            <dgm:param type="begPts" val="auto"/>
            <dgm:param type="endPts" val="auto"/>
            <dgm:param type="srcNode" val="imagSh"/>
            <dgm:param type="dstNode" val="imagSh"/>
          </dgm:alg>
          <dgm:shape xmlns:r="http://schemas.openxmlformats.org/officeDocument/2006/relationships" type="conn" r:blip="">
            <dgm:adjLst/>
          </dgm:shape>
          <dgm:presOf axis="self"/>
          <dgm:constrLst>
            <dgm:constr type="h" refType="w" fact="0.62"/>
            <dgm:constr type="connDist"/>
            <dgm:constr type="begPad" refType="connDist" fact="0.35"/>
            <dgm:constr type="endPad" refType="connDist" fact="0.3"/>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pPr/>
              <a:t>6/20/2023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pPr/>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4800600"/>
            <a:ext cx="9141619"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4750737"/>
            <a:ext cx="9141619" cy="480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569214"/>
            <a:ext cx="7543800" cy="2674620"/>
          </a:xfrm>
        </p:spPr>
        <p:txBody>
          <a:bodyPr anchor="b">
            <a:normAutofit/>
          </a:bodyPr>
          <a:lstStyle>
            <a:lvl1pPr algn="l">
              <a:lnSpc>
                <a:spcPct val="85000"/>
              </a:lnSpc>
              <a:defRPr sz="6000" spc="-38"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3341715"/>
            <a:ext cx="7543800" cy="857250"/>
          </a:xfrm>
        </p:spPr>
        <p:txBody>
          <a:bodyPr lIns="91440" rIns="91440">
            <a:normAutofit/>
          </a:bodyPr>
          <a:lstStyle>
            <a:lvl1pPr marL="0" indent="0" algn="l">
              <a:buNone/>
              <a:defRPr sz="1800" cap="all" spc="150" baseline="0">
                <a:solidFill>
                  <a:schemeClr val="tx2"/>
                </a:solidFill>
                <a:latin typeface="+mj-lt"/>
              </a:defRPr>
            </a:lvl1pPr>
            <a:lvl2pPr marL="342900" indent="0" algn="ctr">
              <a:buNone/>
              <a:defRPr sz="1800"/>
            </a:lvl2pPr>
            <a:lvl3pPr marL="685800" indent="0" algn="ctr">
              <a:buNone/>
              <a:defRPr sz="180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074F12-AA26-4AC8-9962-C36BB8F32554}" type="datetimeFigureOut">
              <a:rPr lang="en-US" smtClean="0"/>
              <a:pPr/>
              <a:t>6/20/2023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cxnSp>
        <p:nvCxnSpPr>
          <p:cNvPr id="9" name="Straight Connector 8"/>
          <p:cNvCxnSpPr/>
          <p:nvPr/>
        </p:nvCxnSpPr>
        <p:spPr>
          <a:xfrm>
            <a:off x="905744" y="325755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46092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074F12-AA26-4AC8-9962-C36BB8F32554}" type="datetimeFigureOut">
              <a:rPr lang="en-US" smtClean="0"/>
              <a:pPr/>
              <a:t>6/20/2023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2627902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4800600"/>
            <a:ext cx="9141619"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4750737"/>
            <a:ext cx="9141619" cy="480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69214"/>
            <a:ext cx="7543800" cy="2674620"/>
          </a:xfrm>
        </p:spPr>
        <p:txBody>
          <a:bodyPr anchor="b" anchorCtr="0">
            <a:normAutofit/>
          </a:bodyPr>
          <a:lstStyle>
            <a:lvl1pPr>
              <a:lnSpc>
                <a:spcPct val="85000"/>
              </a:lnSpc>
              <a:defRPr sz="6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3339846"/>
            <a:ext cx="7543800" cy="857250"/>
          </a:xfrm>
        </p:spPr>
        <p:txBody>
          <a:bodyPr lIns="91440" rIns="91440" anchor="t" anchorCtr="0">
            <a:normAutofit/>
          </a:bodyPr>
          <a:lstStyle>
            <a:lvl1pPr marL="0" indent="0">
              <a:buNone/>
              <a:defRPr sz="1800" cap="all" spc="150" baseline="0">
                <a:solidFill>
                  <a:schemeClr val="tx2"/>
                </a:solidFill>
                <a:latin typeface="+mj-lt"/>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6/20/2023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cxnSp>
        <p:nvCxnSpPr>
          <p:cNvPr id="9" name="Straight Connector 8"/>
          <p:cNvCxnSpPr/>
          <p:nvPr/>
        </p:nvCxnSpPr>
        <p:spPr>
          <a:xfrm>
            <a:off x="905744" y="325755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24690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14953"/>
            <a:ext cx="7543800" cy="1088068"/>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59" y="1384301"/>
            <a:ext cx="3703320" cy="3017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384301"/>
            <a:ext cx="3703320" cy="3017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074F12-AA26-4AC8-9962-C36BB8F32554}" type="datetimeFigureOut">
              <a:rPr lang="en-US" smtClean="0"/>
              <a:pPr/>
              <a:t>6/20/2023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072580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14953"/>
            <a:ext cx="7543800" cy="108806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384539"/>
            <a:ext cx="3703320" cy="552212"/>
          </a:xfrm>
        </p:spPr>
        <p:txBody>
          <a:bodyPr lIns="91440" rIns="91440" anchor="ctr">
            <a:normAutofit/>
          </a:bodyPr>
          <a:lstStyle>
            <a:lvl1pPr marL="0" indent="0">
              <a:buNone/>
              <a:defRPr sz="1500" b="0" cap="all"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22960" y="1936751"/>
            <a:ext cx="3703320" cy="2533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384539"/>
            <a:ext cx="3703320" cy="552212"/>
          </a:xfrm>
        </p:spPr>
        <p:txBody>
          <a:bodyPr lIns="91440" rIns="91440" anchor="ctr">
            <a:normAutofit/>
          </a:bodyPr>
          <a:lstStyle>
            <a:lvl1pPr marL="0" indent="0">
              <a:buNone/>
              <a:defRPr sz="1500" b="0" cap="all"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63440" y="1936751"/>
            <a:ext cx="3703320" cy="2533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074F12-AA26-4AC8-9962-C36BB8F32554}" type="datetimeFigureOut">
              <a:rPr lang="en-US" smtClean="0"/>
              <a:pPr/>
              <a:t>6/20/2023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8219919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074F12-AA26-4AC8-9962-C36BB8F32554}" type="datetimeFigureOut">
              <a:rPr lang="en-US" smtClean="0"/>
              <a:pPr/>
              <a:t>6/20/2023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982557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4800600"/>
            <a:ext cx="9141619"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4750737"/>
            <a:ext cx="9141619" cy="480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53074F12-AA26-4AC8-9962-C36BB8F32554}" type="datetimeFigureOut">
              <a:rPr lang="en-US" smtClean="0"/>
              <a:pPr/>
              <a:t>6/20/2023</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2435405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51435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514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45769"/>
            <a:ext cx="2400300" cy="1714500"/>
          </a:xfrm>
        </p:spPr>
        <p:txBody>
          <a:bodyPr anchor="b">
            <a:normAutofit/>
          </a:bodyPr>
          <a:lstStyle>
            <a:lvl1pPr>
              <a:defRPr sz="27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548640"/>
            <a:ext cx="4869180" cy="39433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194560"/>
            <a:ext cx="2400300" cy="2534343"/>
          </a:xfrm>
        </p:spPr>
        <p:txBody>
          <a:bodyPr lIns="91440" rIns="91440">
            <a:normAutofit/>
          </a:bodyPr>
          <a:lstStyle>
            <a:lvl1pPr marL="0" indent="0">
              <a:buNone/>
              <a:defRPr sz="1125">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a:xfrm>
            <a:off x="349134" y="4844839"/>
            <a:ext cx="1963883" cy="273844"/>
          </a:xfrm>
        </p:spPr>
        <p:txBody>
          <a:bodyPr/>
          <a:lstStyle>
            <a:lvl1pPr algn="l">
              <a:defRPr/>
            </a:lvl1pPr>
          </a:lstStyle>
          <a:p>
            <a:fld id="{53074F12-AA26-4AC8-9962-C36BB8F32554}" type="datetimeFigureOut">
              <a:rPr lang="en-US" smtClean="0"/>
              <a:pPr/>
              <a:t>6/20/2023</a:t>
            </a:fld>
            <a:endParaRPr lang="en-US"/>
          </a:p>
        </p:txBody>
      </p:sp>
      <p:sp>
        <p:nvSpPr>
          <p:cNvPr id="6" name="Footer Placeholder 5"/>
          <p:cNvSpPr>
            <a:spLocks noGrp="1"/>
          </p:cNvSpPr>
          <p:nvPr>
            <p:ph type="ftr" sz="quarter" idx="11"/>
          </p:nvPr>
        </p:nvSpPr>
        <p:spPr>
          <a:xfrm>
            <a:off x="3600450" y="4844839"/>
            <a:ext cx="3486150" cy="273844"/>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82CCC60-E8CD-4174-8B1A-7DF615B22EEF}" type="slidenum">
              <a:rPr lang="en-US" smtClean="0"/>
              <a:pPr/>
              <a:t>‹#›</a:t>
            </a:fld>
            <a:endParaRPr lang="en-US"/>
          </a:p>
        </p:txBody>
      </p:sp>
    </p:spTree>
    <p:extLst>
      <p:ext uri="{BB962C8B-B14F-4D97-AF65-F5344CB8AC3E}">
        <p14:creationId xmlns:p14="http://schemas.microsoft.com/office/powerpoint/2010/main" val="2900628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3714750"/>
            <a:ext cx="9141619" cy="14287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3686307"/>
            <a:ext cx="9141619" cy="480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3806190"/>
            <a:ext cx="7584948" cy="617220"/>
          </a:xfrm>
        </p:spPr>
        <p:txBody>
          <a:bodyPr lIns="91440" tIns="0" rIns="91440" bIns="0" anchor="b">
            <a:noAutofit/>
          </a:bodyPr>
          <a:lstStyle>
            <a:lvl1pPr>
              <a:defRPr sz="27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3686307"/>
          </a:xfrm>
          <a:blipFill>
            <a:blip r:embed="rId2"/>
            <a:stretch>
              <a:fillRect/>
            </a:stretch>
          </a:blipFill>
        </p:spPr>
        <p:txBody>
          <a:bodyPr lIns="457200" tIns="457200" anchor="t"/>
          <a:lstStyle>
            <a:lvl1pPr marL="0" indent="0">
              <a:buNone/>
              <a:defRPr sz="2400">
                <a:solidFill>
                  <a:schemeClr val="bg1"/>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822960" y="4430267"/>
            <a:ext cx="7584948" cy="445770"/>
          </a:xfrm>
        </p:spPr>
        <p:txBody>
          <a:bodyPr lIns="91440" tIns="0" rIns="91440" bIns="0">
            <a:normAutofit/>
          </a:bodyPr>
          <a:lstStyle>
            <a:lvl1pPr marL="0" indent="0">
              <a:spcBef>
                <a:spcPts val="0"/>
              </a:spcBef>
              <a:spcAft>
                <a:spcPts val="450"/>
              </a:spcAft>
              <a:buNone/>
              <a:defRPr sz="1125">
                <a:solidFill>
                  <a:srgbClr val="FFFFFF"/>
                </a:solidFill>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6/20/2023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5919792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074F12-AA26-4AC8-9962-C36BB8F32554}" type="datetimeFigureOut">
              <a:rPr lang="en-US" smtClean="0"/>
              <a:pPr/>
              <a:t>6/20/2023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43173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4800600"/>
            <a:ext cx="9141619"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4750737"/>
            <a:ext cx="9141619" cy="480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311084"/>
            <a:ext cx="1971675" cy="431806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11083"/>
            <a:ext cx="5800725" cy="4318067"/>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074F12-AA26-4AC8-9962-C36BB8F32554}" type="datetimeFigureOut">
              <a:rPr lang="en-US" smtClean="0"/>
              <a:pPr/>
              <a:t>6/20/2023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9" name="Picture 8" descr="E:\websites\free-power-point-templates\2012\logos.png">
            <a:extLst>
              <a:ext uri="{FF2B5EF4-FFF2-40B4-BE49-F238E27FC236}">
                <a16:creationId xmlns:a16="http://schemas.microsoft.com/office/drawing/2014/main" id="{D1D2FC20-966D-D251-02BB-C658D31E79A2}"/>
              </a:ext>
            </a:extLst>
          </p:cNvPr>
          <p:cNvPicPr>
            <a:picLocks noChangeAspect="1" noChangeArrowheads="1"/>
          </p:cNvPicPr>
          <p:nvPr userDrawn="1"/>
        </p:nvPicPr>
        <p:blipFill>
          <a:blip r:embed="rId2" cstate="print">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54597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4800600"/>
            <a:ext cx="9144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4750737"/>
            <a:ext cx="9144001"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14953"/>
            <a:ext cx="7543800" cy="1088068"/>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60" y="1384301"/>
            <a:ext cx="7543800" cy="301752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4844839"/>
            <a:ext cx="1854203" cy="273844"/>
          </a:xfrm>
          <a:prstGeom prst="rect">
            <a:avLst/>
          </a:prstGeom>
        </p:spPr>
        <p:txBody>
          <a:bodyPr vert="horz" lIns="91440" tIns="45720" rIns="91440" bIns="45720" rtlCol="0" anchor="ctr"/>
          <a:lstStyle>
            <a:lvl1pPr algn="l">
              <a:defRPr sz="675">
                <a:solidFill>
                  <a:srgbClr val="FFFFFF"/>
                </a:solidFill>
              </a:defRPr>
            </a:lvl1pPr>
          </a:lstStyle>
          <a:p>
            <a:fld id="{53074F12-AA26-4AC8-9962-C36BB8F32554}" type="datetimeFigureOut">
              <a:rPr lang="en-US" smtClean="0"/>
              <a:pPr/>
              <a:t>6/20/2023</a:t>
            </a:fld>
            <a:endParaRPr lang="en-US"/>
          </a:p>
        </p:txBody>
      </p:sp>
      <p:sp>
        <p:nvSpPr>
          <p:cNvPr id="5" name="Footer Placeholder 4"/>
          <p:cNvSpPr>
            <a:spLocks noGrp="1"/>
          </p:cNvSpPr>
          <p:nvPr>
            <p:ph type="ftr" sz="quarter" idx="3"/>
          </p:nvPr>
        </p:nvSpPr>
        <p:spPr>
          <a:xfrm>
            <a:off x="2764639" y="4844839"/>
            <a:ext cx="3617103" cy="273844"/>
          </a:xfrm>
          <a:prstGeom prst="rect">
            <a:avLst/>
          </a:prstGeom>
        </p:spPr>
        <p:txBody>
          <a:bodyPr vert="horz" lIns="91440" tIns="45720" rIns="91440" bIns="45720" rtlCol="0" anchor="ctr"/>
          <a:lstStyle>
            <a:lvl1pPr algn="ctr">
              <a:defRPr sz="675"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7425344" y="4844839"/>
            <a:ext cx="984019" cy="273844"/>
          </a:xfrm>
          <a:prstGeom prst="rect">
            <a:avLst/>
          </a:prstGeom>
        </p:spPr>
        <p:txBody>
          <a:bodyPr vert="horz" lIns="91440" tIns="45720" rIns="91440" bIns="45720" rtlCol="0" anchor="ctr"/>
          <a:lstStyle>
            <a:lvl1pPr algn="r">
              <a:defRPr sz="788">
                <a:solidFill>
                  <a:srgbClr val="FFFFFF"/>
                </a:solidFill>
              </a:defRPr>
            </a:lvl1pPr>
          </a:lstStyle>
          <a:p>
            <a:fld id="{B82CCC60-E8CD-4174-8B1A-7DF615B22EEF}" type="slidenum">
              <a:rPr lang="en-US" smtClean="0"/>
              <a:pPr/>
              <a:t>‹#›</a:t>
            </a:fld>
            <a:endParaRPr lang="en-US"/>
          </a:p>
        </p:txBody>
      </p:sp>
      <p:cxnSp>
        <p:nvCxnSpPr>
          <p:cNvPr id="10" name="Straight Connector 9"/>
          <p:cNvCxnSpPr/>
          <p:nvPr/>
        </p:nvCxnSpPr>
        <p:spPr>
          <a:xfrm>
            <a:off x="895149" y="1303384"/>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2B85D320-F243-C0EE-A574-4907BE844A69}"/>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234828222"/>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685800" rtl="0" eaLnBrk="1" latinLnBrk="0" hangingPunct="1">
        <a:lnSpc>
          <a:spcPct val="85000"/>
        </a:lnSpc>
        <a:spcBef>
          <a:spcPct val="0"/>
        </a:spcBef>
        <a:buNone/>
        <a:defRPr sz="3600" kern="1200" spc="-38" baseline="0">
          <a:solidFill>
            <a:schemeClr val="tx1">
              <a:lumMod val="75000"/>
              <a:lumOff val="25000"/>
            </a:schemeClr>
          </a:solidFill>
          <a:latin typeface="+mj-lt"/>
          <a:ea typeface="+mj-ea"/>
          <a:cs typeface="+mj-cs"/>
        </a:defRPr>
      </a:lvl1pPr>
    </p:titleStyle>
    <p:bodyStyle>
      <a:lvl1pPr marL="68580" indent="-68580" algn="l" defTabSz="685800" rtl="0" eaLnBrk="1" latinLnBrk="0" hangingPunct="1">
        <a:lnSpc>
          <a:spcPct val="90000"/>
        </a:lnSpc>
        <a:spcBef>
          <a:spcPts val="900"/>
        </a:spcBef>
        <a:spcAft>
          <a:spcPts val="150"/>
        </a:spcAft>
        <a:buClr>
          <a:schemeClr val="accent1"/>
        </a:buClr>
        <a:buSzPct val="100000"/>
        <a:buFont typeface="Calibri" panose="020F0502020204030204" pitchFamily="34" charset="0"/>
        <a:buChar char=" "/>
        <a:defRPr sz="1500" kern="1200">
          <a:solidFill>
            <a:schemeClr val="tx1">
              <a:lumMod val="75000"/>
              <a:lumOff val="25000"/>
            </a:schemeClr>
          </a:solidFill>
          <a:latin typeface="+mn-lt"/>
          <a:ea typeface="+mn-ea"/>
          <a:cs typeface="+mn-cs"/>
        </a:defRPr>
      </a:lvl1pPr>
      <a:lvl2pPr marL="288036" indent="-137160" algn="l" defTabSz="685800" rtl="0" eaLnBrk="1" latinLnBrk="0" hangingPunct="1">
        <a:lnSpc>
          <a:spcPct val="90000"/>
        </a:lnSpc>
        <a:spcBef>
          <a:spcPts val="150"/>
        </a:spcBef>
        <a:spcAft>
          <a:spcPts val="300"/>
        </a:spcAft>
        <a:buClr>
          <a:schemeClr val="accent1"/>
        </a:buClr>
        <a:buFont typeface="Calibri" pitchFamily="34" charset="0"/>
        <a:buChar char="◦"/>
        <a:defRPr sz="1350" kern="1200">
          <a:solidFill>
            <a:schemeClr val="tx1">
              <a:lumMod val="75000"/>
              <a:lumOff val="25000"/>
            </a:schemeClr>
          </a:solidFill>
          <a:latin typeface="+mn-lt"/>
          <a:ea typeface="+mn-ea"/>
          <a:cs typeface="+mn-cs"/>
        </a:defRPr>
      </a:lvl2pPr>
      <a:lvl3pPr marL="425196" indent="-13716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3pPr>
      <a:lvl4pPr marL="562356" indent="-13716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4pPr>
      <a:lvl5pPr marL="699516" indent="-13716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5pPr>
      <a:lvl6pPr marL="825000" indent="-17145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6pPr>
      <a:lvl7pPr marL="975000" indent="-17145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7pPr>
      <a:lvl8pPr marL="1125000" indent="-17145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8pPr>
      <a:lvl9pPr marL="1275000" indent="-171450" algn="l" defTabSz="685800" rtl="0" eaLnBrk="1" latinLnBrk="0" hangingPunct="1">
        <a:lnSpc>
          <a:spcPct val="90000"/>
        </a:lnSpc>
        <a:spcBef>
          <a:spcPts val="150"/>
        </a:spcBef>
        <a:spcAft>
          <a:spcPts val="300"/>
        </a:spcAft>
        <a:buClr>
          <a:schemeClr val="accent1"/>
        </a:buClr>
        <a:buFont typeface="Calibri" pitchFamily="34" charset="0"/>
        <a:buChar char="◦"/>
        <a:defRPr sz="1050" kern="1200">
          <a:solidFill>
            <a:schemeClr val="tx1">
              <a:lumMod val="75000"/>
              <a:lumOff val="2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5.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6.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30" y="3714750"/>
            <a:ext cx="9141714" cy="14287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F3985C0-E548-44D2-B30E-F3E42DADE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0" y="3679632"/>
            <a:ext cx="9141714" cy="480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C62D5D34-A33E-7C89-4F59-E7351344207A}"/>
              </a:ext>
            </a:extLst>
          </p:cNvPr>
          <p:cNvSpPr txBox="1"/>
          <p:nvPr/>
        </p:nvSpPr>
        <p:spPr>
          <a:xfrm>
            <a:off x="1517900" y="3703635"/>
            <a:ext cx="4572000" cy="1477328"/>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rPr>
              <a:t>Name-Khushi Shah</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rPr>
              <a:t>Student ID-2225601</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rPr>
              <a:t>Module-Practice based research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rPr>
              <a:t>Module code-LCHS7001</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rPr>
              <a:t>Lecturer’s Name-Dr Ogochukwu Agunenye</a:t>
            </a: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pic>
        <p:nvPicPr>
          <p:cNvPr id="1028" name="Picture 1" descr="Text&#10;&#10;Description automatically generated">
            <a:extLst>
              <a:ext uri="{FF2B5EF4-FFF2-40B4-BE49-F238E27FC236}">
                <a16:creationId xmlns:a16="http://schemas.microsoft.com/office/drawing/2014/main" id="{E211FA61-3E2F-B21A-8BE0-214CF100210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4950" y="580166"/>
            <a:ext cx="2908300" cy="971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itle 1">
            <a:extLst>
              <a:ext uri="{FF2B5EF4-FFF2-40B4-BE49-F238E27FC236}">
                <a16:creationId xmlns:a16="http://schemas.microsoft.com/office/drawing/2014/main" id="{8AFE0668-FE94-15C4-2249-1E41B1D80F55}"/>
              </a:ext>
            </a:extLst>
          </p:cNvPr>
          <p:cNvSpPr>
            <a:spLocks noGrp="1"/>
          </p:cNvSpPr>
          <p:nvPr>
            <p:ph type="ctrTitle"/>
          </p:nvPr>
        </p:nvSpPr>
        <p:spPr>
          <a:xfrm>
            <a:off x="907080" y="1923353"/>
            <a:ext cx="7635250" cy="1870037"/>
          </a:xfrm>
        </p:spPr>
        <p:txBody>
          <a:bodyPr>
            <a:normAutofit fontScale="90000"/>
          </a:bodyPr>
          <a:lstStyle/>
          <a:p>
            <a:pPr lvl="0"/>
            <a:br>
              <a:rPr lang="en-US" sz="4200" b="1" u="sng" dirty="0">
                <a:latin typeface="Arial" panose="020B0604020202020204" pitchFamily="34" charset="0"/>
                <a:cs typeface="Arial" panose="020B0604020202020204" pitchFamily="34" charset="0"/>
              </a:rPr>
            </a:br>
            <a:br>
              <a:rPr lang="en-US" sz="4200" b="1" u="sng" dirty="0">
                <a:latin typeface="Arial" panose="020B0604020202020204" pitchFamily="34" charset="0"/>
                <a:cs typeface="Arial" panose="020B0604020202020204" pitchFamily="34" charset="0"/>
              </a:rPr>
            </a:br>
            <a:br>
              <a:rPr lang="en-US" sz="4200" b="1" u="sng" dirty="0">
                <a:latin typeface="Arial" panose="020B0604020202020204" pitchFamily="34" charset="0"/>
                <a:cs typeface="Arial" panose="020B0604020202020204" pitchFamily="34" charset="0"/>
              </a:rPr>
            </a:br>
            <a:br>
              <a:rPr lang="en-US" sz="4200" b="1" u="sng" dirty="0">
                <a:latin typeface="Arial" panose="020B0604020202020204" pitchFamily="34" charset="0"/>
                <a:cs typeface="Arial" panose="020B0604020202020204" pitchFamily="34" charset="0"/>
              </a:rPr>
            </a:br>
            <a:br>
              <a:rPr lang="en-US" sz="4200" b="1" u="sng" dirty="0">
                <a:latin typeface="Arial" panose="020B0604020202020204" pitchFamily="34" charset="0"/>
                <a:cs typeface="Arial" panose="020B0604020202020204" pitchFamily="34" charset="0"/>
              </a:rPr>
            </a:br>
            <a:br>
              <a:rPr lang="en-US" sz="4200" b="1" u="sng" dirty="0">
                <a:latin typeface="Arial" panose="020B0604020202020204" pitchFamily="34" charset="0"/>
                <a:cs typeface="Arial" panose="020B0604020202020204" pitchFamily="34" charset="0"/>
              </a:rPr>
            </a:br>
            <a:br>
              <a:rPr lang="en-US" sz="4200" b="1" u="sng" dirty="0">
                <a:latin typeface="Arial" panose="020B0604020202020204" pitchFamily="34" charset="0"/>
                <a:cs typeface="Arial" panose="020B0604020202020204" pitchFamily="34" charset="0"/>
              </a:rPr>
            </a:br>
            <a:r>
              <a:rPr lang="en-US" sz="4200" b="1" u="sng" dirty="0">
                <a:latin typeface="Arial" panose="020B0604020202020204" pitchFamily="34" charset="0"/>
                <a:cs typeface="Arial" panose="020B0604020202020204" pitchFamily="34" charset="0"/>
              </a:rPr>
              <a:t>               </a:t>
            </a:r>
            <a:br>
              <a:rPr lang="en-US" sz="4200" b="1" u="sng" dirty="0">
                <a:latin typeface="Arial" panose="020B0604020202020204" pitchFamily="34" charset="0"/>
                <a:cs typeface="Arial" panose="020B0604020202020204" pitchFamily="34" charset="0"/>
              </a:rPr>
            </a:br>
            <a:br>
              <a:rPr lang="en-US" sz="4200" b="1" u="sng" dirty="0">
                <a:latin typeface="Arial" panose="020B0604020202020204" pitchFamily="34" charset="0"/>
                <a:cs typeface="Arial" panose="020B0604020202020204" pitchFamily="34" charset="0"/>
              </a:rPr>
            </a:br>
            <a:br>
              <a:rPr lang="en-US" sz="4200" b="1" u="sng" dirty="0">
                <a:latin typeface="Arial" panose="020B0604020202020204" pitchFamily="34" charset="0"/>
                <a:cs typeface="Arial" panose="020B0604020202020204" pitchFamily="34" charset="0"/>
              </a:rPr>
            </a:br>
            <a:br>
              <a:rPr lang="en-US" sz="4200" b="1" u="sng" dirty="0">
                <a:latin typeface="Arial" panose="020B0604020202020204" pitchFamily="34" charset="0"/>
                <a:cs typeface="Arial" panose="020B0604020202020204" pitchFamily="34" charset="0"/>
              </a:rPr>
            </a:br>
            <a:br>
              <a:rPr lang="en-US" sz="4200" b="1" u="sng" dirty="0">
                <a:latin typeface="Arial" panose="020B0604020202020204" pitchFamily="34" charset="0"/>
                <a:cs typeface="Arial" panose="020B0604020202020204" pitchFamily="34" charset="0"/>
              </a:rPr>
            </a:br>
            <a:br>
              <a:rPr lang="en-US" sz="4200" b="1" u="sng" dirty="0">
                <a:latin typeface="Arial" panose="020B0604020202020204" pitchFamily="34" charset="0"/>
                <a:cs typeface="Arial" panose="020B0604020202020204" pitchFamily="34" charset="0"/>
              </a:rPr>
            </a:br>
            <a:br>
              <a:rPr lang="en-US" sz="4200" b="1" u="sng" dirty="0">
                <a:latin typeface="Arial" panose="020B0604020202020204" pitchFamily="34" charset="0"/>
                <a:cs typeface="Arial" panose="020B0604020202020204" pitchFamily="34" charset="0"/>
              </a:rPr>
            </a:br>
            <a:br>
              <a:rPr lang="en-US" sz="4200" b="1" u="sng" dirty="0">
                <a:latin typeface="Arial" panose="020B0604020202020204" pitchFamily="34" charset="0"/>
                <a:cs typeface="Arial" panose="020B0604020202020204" pitchFamily="34" charset="0"/>
              </a:rPr>
            </a:br>
            <a:br>
              <a:rPr lang="en-US" sz="4200" b="1" u="sng" dirty="0">
                <a:latin typeface="Arial" panose="020B0604020202020204" pitchFamily="34" charset="0"/>
                <a:cs typeface="Arial" panose="020B0604020202020204" pitchFamily="34" charset="0"/>
              </a:rPr>
            </a:br>
            <a:br>
              <a:rPr lang="en-US" sz="4200" b="1" u="sng" dirty="0">
                <a:latin typeface="Arial" panose="020B0604020202020204" pitchFamily="34" charset="0"/>
                <a:cs typeface="Arial" panose="020B0604020202020204" pitchFamily="34" charset="0"/>
              </a:rPr>
            </a:br>
            <a:r>
              <a:rPr lang="en-US" sz="4200" b="1" u="sng" dirty="0">
                <a:latin typeface="Arial" panose="020B0604020202020204" pitchFamily="34" charset="0"/>
                <a:cs typeface="Arial" panose="020B0604020202020204" pitchFamily="34" charset="0"/>
              </a:rPr>
              <a:t>Title: </a:t>
            </a:r>
            <a:r>
              <a:rPr lang="en-GB" sz="2800" b="1" u="sng" dirty="0">
                <a:latin typeface="Arial" panose="020B0604020202020204" pitchFamily="34" charset="0"/>
                <a:cs typeface="Arial" panose="020B0604020202020204" pitchFamily="34" charset="0"/>
              </a:rPr>
              <a:t>Prevalence of physical activity among students in a public university </a:t>
            </a:r>
            <a:br>
              <a:rPr lang="en-US" sz="4200" dirty="0"/>
            </a:br>
            <a:r>
              <a:rPr lang="en-GB" sz="4200" b="1" dirty="0"/>
              <a:t> </a:t>
            </a:r>
            <a:br>
              <a:rPr lang="en-US" sz="4200" dirty="0"/>
            </a:br>
            <a:r>
              <a:rPr lang="en-US" sz="4200" dirty="0"/>
              <a:t> </a:t>
            </a:r>
          </a:p>
        </p:txBody>
      </p:sp>
    </p:spTree>
    <p:extLst>
      <p:ext uri="{BB962C8B-B14F-4D97-AF65-F5344CB8AC3E}">
        <p14:creationId xmlns:p14="http://schemas.microsoft.com/office/powerpoint/2010/main" val="16694368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pPr algn="ctr"/>
            <a:r>
              <a:rPr lang="en-US" b="1" dirty="0">
                <a:latin typeface="Times New Roman" panose="02020603050405020304" pitchFamily="18" charset="0"/>
                <a:cs typeface="Times New Roman" panose="02020603050405020304" pitchFamily="18" charset="0"/>
              </a:rPr>
              <a:t>INDEX </a:t>
            </a:r>
          </a:p>
        </p:txBody>
      </p:sp>
      <p:sp>
        <p:nvSpPr>
          <p:cNvPr id="3" name="Content Placeholder 2"/>
          <p:cNvSpPr>
            <a:spLocks noGrp="1"/>
          </p:cNvSpPr>
          <p:nvPr>
            <p:ph idx="1"/>
          </p:nvPr>
        </p:nvSpPr>
        <p:spPr>
          <a:xfrm>
            <a:off x="822960" y="1384301"/>
            <a:ext cx="7543800" cy="3172614"/>
          </a:xfrm>
        </p:spPr>
        <p:txBody>
          <a:bodyPr>
            <a:normAutofit fontScale="92500" lnSpcReduction="10000"/>
          </a:bodyPr>
          <a:lstStyle/>
          <a:p>
            <a:pPr marL="342900" indent="-342900" algn="just">
              <a:lnSpc>
                <a:spcPct val="110000"/>
              </a:lnSpc>
              <a:buFont typeface="+mj-lt"/>
              <a:buAutoNum type="arabicPeriod"/>
            </a:pPr>
            <a:r>
              <a:rPr lang="en-US" sz="1050" dirty="0">
                <a:latin typeface="Times New Roman" panose="02020603050405020304" pitchFamily="18" charset="0"/>
                <a:cs typeface="Times New Roman" panose="02020603050405020304" pitchFamily="18" charset="0"/>
              </a:rPr>
              <a:t>Introduction </a:t>
            </a:r>
          </a:p>
          <a:p>
            <a:pPr marL="342900" indent="-342900" algn="just">
              <a:lnSpc>
                <a:spcPct val="110000"/>
              </a:lnSpc>
              <a:buFont typeface="+mj-lt"/>
              <a:buAutoNum type="arabicPeriod"/>
            </a:pPr>
            <a:r>
              <a:rPr lang="en-US" sz="1050" dirty="0">
                <a:latin typeface="Times New Roman" panose="02020603050405020304" pitchFamily="18" charset="0"/>
                <a:cs typeface="Times New Roman" panose="02020603050405020304" pitchFamily="18" charset="0"/>
              </a:rPr>
              <a:t>Literature review</a:t>
            </a:r>
          </a:p>
          <a:p>
            <a:pPr marL="342900" indent="-342900" algn="just">
              <a:lnSpc>
                <a:spcPct val="110000"/>
              </a:lnSpc>
              <a:buFont typeface="+mj-lt"/>
              <a:buAutoNum type="arabicPeriod"/>
            </a:pPr>
            <a:r>
              <a:rPr lang="en-US" sz="1050" dirty="0">
                <a:latin typeface="Times New Roman" panose="02020603050405020304" pitchFamily="18" charset="0"/>
                <a:cs typeface="Times New Roman" panose="02020603050405020304" pitchFamily="18" charset="0"/>
              </a:rPr>
              <a:t>Rationale of the study</a:t>
            </a:r>
          </a:p>
          <a:p>
            <a:pPr marL="342900" indent="-342900" algn="just">
              <a:lnSpc>
                <a:spcPct val="110000"/>
              </a:lnSpc>
              <a:buFont typeface="+mj-lt"/>
              <a:buAutoNum type="arabicPeriod"/>
            </a:pPr>
            <a:r>
              <a:rPr lang="en-US" sz="1050" dirty="0">
                <a:latin typeface="Times New Roman" panose="02020603050405020304" pitchFamily="18" charset="0"/>
                <a:cs typeface="Times New Roman" panose="02020603050405020304" pitchFamily="18" charset="0"/>
              </a:rPr>
              <a:t>Proposed research question/aim/objective</a:t>
            </a:r>
          </a:p>
          <a:p>
            <a:pPr marL="342900" indent="-342900" algn="just">
              <a:lnSpc>
                <a:spcPct val="110000"/>
              </a:lnSpc>
              <a:buFont typeface="+mj-lt"/>
              <a:buAutoNum type="arabicPeriod"/>
            </a:pPr>
            <a:r>
              <a:rPr lang="en-US" sz="1050" dirty="0">
                <a:latin typeface="Times New Roman" panose="02020603050405020304" pitchFamily="18" charset="0"/>
                <a:cs typeface="Times New Roman" panose="02020603050405020304" pitchFamily="18" charset="0"/>
              </a:rPr>
              <a:t>Research method</a:t>
            </a:r>
          </a:p>
          <a:p>
            <a:pPr marL="342900" indent="-342900" algn="just">
              <a:lnSpc>
                <a:spcPct val="110000"/>
              </a:lnSpc>
              <a:buFont typeface="+mj-lt"/>
              <a:buAutoNum type="arabicPeriod"/>
            </a:pPr>
            <a:r>
              <a:rPr lang="en-US" sz="1050" dirty="0">
                <a:latin typeface="Times New Roman" panose="02020603050405020304" pitchFamily="18" charset="0"/>
                <a:cs typeface="Times New Roman" panose="02020603050405020304" pitchFamily="18" charset="0"/>
              </a:rPr>
              <a:t>Research design </a:t>
            </a:r>
          </a:p>
          <a:p>
            <a:pPr marL="342900" indent="-342900" algn="just">
              <a:lnSpc>
                <a:spcPct val="110000"/>
              </a:lnSpc>
              <a:buFont typeface="+mj-lt"/>
              <a:buAutoNum type="arabicPeriod"/>
            </a:pPr>
            <a:r>
              <a:rPr lang="en-GB" sz="1050" dirty="0">
                <a:latin typeface="Times New Roman" panose="02020603050405020304" pitchFamily="18" charset="0"/>
                <a:cs typeface="Times New Roman" panose="02020603050405020304" pitchFamily="18" charset="0"/>
              </a:rPr>
              <a:t>Recruitment, Sampling &amp; Study Participants</a:t>
            </a:r>
          </a:p>
          <a:p>
            <a:pPr marL="342900" indent="-342900" algn="just">
              <a:lnSpc>
                <a:spcPct val="110000"/>
              </a:lnSpc>
              <a:buFont typeface="+mj-lt"/>
              <a:buAutoNum type="arabicPeriod"/>
            </a:pPr>
            <a:r>
              <a:rPr lang="en-GB" sz="1050" dirty="0">
                <a:latin typeface="Times New Roman" panose="02020603050405020304" pitchFamily="18" charset="0"/>
                <a:cs typeface="Times New Roman" panose="02020603050405020304" pitchFamily="18" charset="0"/>
              </a:rPr>
              <a:t>Data Collection Method(s)/procedure/tool</a:t>
            </a:r>
          </a:p>
          <a:p>
            <a:pPr marL="342900" indent="-342900" algn="just">
              <a:lnSpc>
                <a:spcPct val="110000"/>
              </a:lnSpc>
              <a:buFont typeface="+mj-lt"/>
              <a:buAutoNum type="arabicPeriod"/>
            </a:pPr>
            <a:r>
              <a:rPr lang="en-GB" sz="1050" dirty="0">
                <a:latin typeface="Times New Roman" panose="02020603050405020304" pitchFamily="18" charset="0"/>
                <a:cs typeface="Times New Roman" panose="02020603050405020304" pitchFamily="18" charset="0"/>
              </a:rPr>
              <a:t>Proposed data analysis technique</a:t>
            </a:r>
          </a:p>
          <a:p>
            <a:pPr marL="342900" indent="-342900" algn="just">
              <a:lnSpc>
                <a:spcPct val="110000"/>
              </a:lnSpc>
              <a:buFont typeface="+mj-lt"/>
              <a:buAutoNum type="arabicPeriod"/>
            </a:pPr>
            <a:r>
              <a:rPr lang="en-GB" sz="1050" dirty="0">
                <a:latin typeface="Times New Roman" panose="02020603050405020304" pitchFamily="18" charset="0"/>
                <a:cs typeface="Times New Roman" panose="02020603050405020304" pitchFamily="18" charset="0"/>
              </a:rPr>
              <a:t>Ethical considerations</a:t>
            </a:r>
          </a:p>
          <a:p>
            <a:pPr marL="342900" indent="-342900" algn="just">
              <a:lnSpc>
                <a:spcPct val="110000"/>
              </a:lnSpc>
              <a:buFont typeface="+mj-lt"/>
              <a:buAutoNum type="arabicPeriod"/>
            </a:pPr>
            <a:r>
              <a:rPr lang="en-GB" sz="1050" dirty="0">
                <a:latin typeface="Times New Roman" panose="02020603050405020304" pitchFamily="18" charset="0"/>
                <a:cs typeface="Times New Roman" panose="02020603050405020304" pitchFamily="18" charset="0"/>
              </a:rPr>
              <a:t>Implication of research</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pPr algn="ctr"/>
            <a:r>
              <a:rPr lang="en-US" b="1" dirty="0">
                <a:latin typeface="Times New Roman" panose="02020603050405020304" pitchFamily="18" charset="0"/>
                <a:cs typeface="Times New Roman" panose="02020603050405020304" pitchFamily="18" charset="0"/>
              </a:rPr>
              <a:t>INTRODUCTION</a:t>
            </a:r>
          </a:p>
        </p:txBody>
      </p:sp>
      <p:graphicFrame>
        <p:nvGraphicFramePr>
          <p:cNvPr id="3" name="Diagram 2">
            <a:extLst>
              <a:ext uri="{FF2B5EF4-FFF2-40B4-BE49-F238E27FC236}">
                <a16:creationId xmlns:a16="http://schemas.microsoft.com/office/drawing/2014/main" id="{B8678B07-1431-7EB8-3751-E67B4BBA700B}"/>
              </a:ext>
            </a:extLst>
          </p:cNvPr>
          <p:cNvGraphicFramePr/>
          <p:nvPr>
            <p:extLst>
              <p:ext uri="{D42A27DB-BD31-4B8C-83A1-F6EECF244321}">
                <p14:modId xmlns:p14="http://schemas.microsoft.com/office/powerpoint/2010/main" val="4254857746"/>
              </p:ext>
            </p:extLst>
          </p:nvPr>
        </p:nvGraphicFramePr>
        <p:xfrm>
          <a:off x="426100" y="1808225"/>
          <a:ext cx="7787955" cy="22905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Health Benefits of Physical Activity for Children | Physical Activity  Basics | Physical Activity | DNPAO | CDC">
            <a:extLst>
              <a:ext uri="{FF2B5EF4-FFF2-40B4-BE49-F238E27FC236}">
                <a16:creationId xmlns:a16="http://schemas.microsoft.com/office/drawing/2014/main" id="{6D118331-39DA-093C-A0AF-40F355EDB9E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823923" y="1350110"/>
            <a:ext cx="2573120" cy="332943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D8373AC-3C1C-9749-026A-DF1914F02BB0}"/>
              </a:ext>
            </a:extLst>
          </p:cNvPr>
          <p:cNvSpPr txBox="1"/>
          <p:nvPr/>
        </p:nvSpPr>
        <p:spPr>
          <a:xfrm>
            <a:off x="7473395" y="2724455"/>
            <a:ext cx="1670605" cy="461665"/>
          </a:xfrm>
          <a:prstGeom prst="rect">
            <a:avLst/>
          </a:prstGeom>
          <a:noFill/>
        </p:spPr>
        <p:txBody>
          <a:bodyPr wrap="square" rtlCol="0">
            <a:spAutoFit/>
          </a:bodyPr>
          <a:lstStyle/>
          <a:p>
            <a:pPr algn="just"/>
            <a:r>
              <a:rPr lang="en-US" sz="1200" dirty="0">
                <a:latin typeface="Times New Roman" panose="02020603050405020304" pitchFamily="18" charset="0"/>
                <a:cs typeface="Times New Roman" panose="02020603050405020304" pitchFamily="18" charset="0"/>
              </a:rPr>
              <a:t>Image Source- (CDC, 2021)</a:t>
            </a:r>
            <a:endParaRPr lang="en-IN"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03309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pPr algn="ctr"/>
            <a:r>
              <a:rPr lang="en-US" b="1" dirty="0">
                <a:latin typeface="Times New Roman" panose="02020603050405020304" pitchFamily="18" charset="0"/>
                <a:cs typeface="Times New Roman" panose="02020603050405020304" pitchFamily="18" charset="0"/>
              </a:rPr>
              <a:t>LITERATURE REVIEW </a:t>
            </a:r>
          </a:p>
        </p:txBody>
      </p:sp>
      <p:graphicFrame>
        <p:nvGraphicFramePr>
          <p:cNvPr id="6" name="Content Placeholder 5">
            <a:extLst>
              <a:ext uri="{FF2B5EF4-FFF2-40B4-BE49-F238E27FC236}">
                <a16:creationId xmlns:a16="http://schemas.microsoft.com/office/drawing/2014/main" id="{F1B46149-1A29-7CDC-F24A-FB37EF8CD0F3}"/>
              </a:ext>
            </a:extLst>
          </p:cNvPr>
          <p:cNvGraphicFramePr>
            <a:graphicFrameLocks noGrp="1"/>
          </p:cNvGraphicFramePr>
          <p:nvPr>
            <p:ph idx="1"/>
            <p:extLst>
              <p:ext uri="{D42A27DB-BD31-4B8C-83A1-F6EECF244321}">
                <p14:modId xmlns:p14="http://schemas.microsoft.com/office/powerpoint/2010/main" val="78859017"/>
              </p:ext>
            </p:extLst>
          </p:nvPr>
        </p:nvGraphicFramePr>
        <p:xfrm>
          <a:off x="143555" y="1197405"/>
          <a:ext cx="8551481" cy="36649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56" name="Picture 8" descr="Pattern of physical exercise practice among university students in the  Kingdom of Saudi Arabia (before beginning and during college): a  cross-sectional study | BMC Public Health | Full Text">
            <a:extLst>
              <a:ext uri="{FF2B5EF4-FFF2-40B4-BE49-F238E27FC236}">
                <a16:creationId xmlns:a16="http://schemas.microsoft.com/office/drawing/2014/main" id="{99F10E1A-CBE1-ACF9-A8E9-DF04B0624D2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047852" y="1414979"/>
            <a:ext cx="4318908" cy="249677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062675D6-D261-A019-AAA6-777F2E2591D4}"/>
              </a:ext>
            </a:extLst>
          </p:cNvPr>
          <p:cNvSpPr txBox="1"/>
          <p:nvPr/>
        </p:nvSpPr>
        <p:spPr>
          <a:xfrm>
            <a:off x="4877410" y="4023707"/>
            <a:ext cx="2869492" cy="276999"/>
          </a:xfrm>
          <a:prstGeom prst="rect">
            <a:avLst/>
          </a:prstGeom>
          <a:noFill/>
        </p:spPr>
        <p:txBody>
          <a:bodyPr wrap="square" rtlCol="0">
            <a:spAutoFit/>
          </a:bodyPr>
          <a:lstStyle/>
          <a:p>
            <a:pPr algn="just"/>
            <a:r>
              <a:rPr lang="en-US" sz="1200" dirty="0">
                <a:latin typeface="Arial" panose="020B0604020202020204" pitchFamily="34" charset="0"/>
                <a:cs typeface="Arial" panose="020B0604020202020204" pitchFamily="34" charset="0"/>
              </a:rPr>
              <a:t>Image Source- (</a:t>
            </a:r>
            <a:r>
              <a:rPr lang="en-US" sz="1200" dirty="0" err="1">
                <a:latin typeface="Arial" panose="020B0604020202020204" pitchFamily="34" charset="0"/>
                <a:cs typeface="Arial" panose="020B0604020202020204" pitchFamily="34" charset="0"/>
              </a:rPr>
              <a:t>Alkhateeb</a:t>
            </a:r>
            <a:r>
              <a:rPr lang="en-US" sz="1200" dirty="0">
                <a:latin typeface="Arial" panose="020B0604020202020204" pitchFamily="34" charset="0"/>
                <a:cs typeface="Arial" panose="020B0604020202020204" pitchFamily="34" charset="0"/>
              </a:rPr>
              <a:t> et al., 2019)</a:t>
            </a:r>
            <a:endParaRPr lang="en-IN" sz="1200" dirty="0">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0607703B-E841-135B-5406-7E95A98A17A2}"/>
              </a:ext>
            </a:extLst>
          </p:cNvPr>
          <p:cNvGraphicFramePr>
            <a:graphicFrameLocks noGrp="1"/>
          </p:cNvGraphicFramePr>
          <p:nvPr>
            <p:ph idx="1"/>
            <p:extLst>
              <p:ext uri="{D42A27DB-BD31-4B8C-83A1-F6EECF244321}">
                <p14:modId xmlns:p14="http://schemas.microsoft.com/office/powerpoint/2010/main" val="2499241483"/>
              </p:ext>
            </p:extLst>
          </p:nvPr>
        </p:nvGraphicFramePr>
        <p:xfrm>
          <a:off x="4572000" y="1275907"/>
          <a:ext cx="4207155" cy="34130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74" name="Picture 2" descr="Chart: WHO Warns 80% Of Adolescents Aren't Active Enough | Statista">
            <a:extLst>
              <a:ext uri="{FF2B5EF4-FFF2-40B4-BE49-F238E27FC236}">
                <a16:creationId xmlns:a16="http://schemas.microsoft.com/office/drawing/2014/main" id="{7F1FCF3C-B055-CD02-C3D2-1A1474950E8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19902" y="1511383"/>
            <a:ext cx="4059780" cy="289282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1B0725A-2CE5-29A5-ECE3-98E1F391C982}"/>
              </a:ext>
            </a:extLst>
          </p:cNvPr>
          <p:cNvSpPr txBox="1"/>
          <p:nvPr/>
        </p:nvSpPr>
        <p:spPr>
          <a:xfrm>
            <a:off x="1047806" y="4372897"/>
            <a:ext cx="2603971" cy="307777"/>
          </a:xfrm>
          <a:prstGeom prst="rect">
            <a:avLst/>
          </a:prstGeom>
          <a:noFill/>
        </p:spPr>
        <p:txBody>
          <a:bodyPr wrap="square" rtlCol="0">
            <a:spAutoFit/>
          </a:bodyPr>
          <a:lstStyle/>
          <a:p>
            <a:pPr algn="just"/>
            <a:r>
              <a:rPr lang="en-US" sz="1400" dirty="0">
                <a:latin typeface="Times New Roman" panose="02020603050405020304" pitchFamily="18" charset="0"/>
                <a:cs typeface="Times New Roman" panose="02020603050405020304" pitchFamily="18" charset="0"/>
              </a:rPr>
              <a:t>Image Source- (Statista, 2019)</a:t>
            </a:r>
            <a:endParaRPr lang="en-IN"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694206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chor="ctr">
            <a:normAutofit/>
          </a:bodyPr>
          <a:lstStyle/>
          <a:p>
            <a:pPr algn="ctr"/>
            <a:r>
              <a:rPr lang="en-GB" b="1" dirty="0">
                <a:latin typeface="Times New Roman" panose="02020603050405020304" pitchFamily="18" charset="0"/>
                <a:cs typeface="Times New Roman" panose="02020603050405020304" pitchFamily="18" charset="0"/>
              </a:rPr>
              <a:t>RATIONALE OF THE STUDY</a:t>
            </a:r>
            <a:endParaRPr lang="en-US" b="1" dirty="0">
              <a:latin typeface="Times New Roman" panose="02020603050405020304" pitchFamily="18" charset="0"/>
              <a:cs typeface="Times New Roman" panose="02020603050405020304" pitchFamily="18" charset="0"/>
            </a:endParaRP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451967881"/>
              </p:ext>
            </p:extLst>
          </p:nvPr>
        </p:nvGraphicFramePr>
        <p:xfrm>
          <a:off x="1365496" y="1502815"/>
          <a:ext cx="6413007" cy="32057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16338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chor="ctr">
            <a:noAutofit/>
          </a:bodyPr>
          <a:lstStyle/>
          <a:p>
            <a:pPr lvl="0" algn="ctr">
              <a:lnSpc>
                <a:spcPct val="100000"/>
              </a:lnSpc>
            </a:pPr>
            <a:r>
              <a:rPr lang="en-GB" b="1" dirty="0">
                <a:latin typeface="Times New Roman" panose="02020603050405020304" pitchFamily="18" charset="0"/>
                <a:cs typeface="Times New Roman" panose="02020603050405020304" pitchFamily="18" charset="0"/>
              </a:rPr>
              <a:t>PROPOSED RESEARCH QUESTION/AIM/OBJECTIVES</a:t>
            </a:r>
            <a:endParaRPr lang="en-US" b="1" dirty="0">
              <a:latin typeface="Times New Roman" panose="02020603050405020304" pitchFamily="18" charset="0"/>
              <a:cs typeface="Times New Roman" panose="02020603050405020304" pitchFamily="18" charset="0"/>
            </a:endParaRPr>
          </a:p>
        </p:txBody>
      </p:sp>
      <p:graphicFrame>
        <p:nvGraphicFramePr>
          <p:cNvPr id="9" name="Content Placeholder 8"/>
          <p:cNvGraphicFramePr>
            <a:graphicFrameLocks noGrp="1"/>
          </p:cNvGraphicFramePr>
          <p:nvPr>
            <p:ph idx="1"/>
            <p:extLst>
              <p:ext uri="{D42A27DB-BD31-4B8C-83A1-F6EECF244321}">
                <p14:modId xmlns:p14="http://schemas.microsoft.com/office/powerpoint/2010/main" val="1300809288"/>
              </p:ext>
            </p:extLst>
          </p:nvPr>
        </p:nvGraphicFramePr>
        <p:xfrm>
          <a:off x="0" y="1196974"/>
          <a:ext cx="8847739" cy="35126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07837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55" y="281175"/>
            <a:ext cx="8551480" cy="763526"/>
          </a:xfrm>
        </p:spPr>
        <p:txBody>
          <a:bodyPr anchor="ctr">
            <a:noAutofit/>
          </a:bodyPr>
          <a:lstStyle/>
          <a:p>
            <a:pPr algn="ctr">
              <a:lnSpc>
                <a:spcPct val="100000"/>
              </a:lnSpc>
            </a:pPr>
            <a:r>
              <a:rPr lang="en-GB" b="1" dirty="0">
                <a:latin typeface="Times New Roman" panose="02020603050405020304" pitchFamily="18" charset="0"/>
                <a:cs typeface="Times New Roman" panose="02020603050405020304" pitchFamily="18" charset="0"/>
              </a:rPr>
              <a:t>RESEARCH METHODOLOGY AND METHODS SECTION/JUSTIFICATION </a:t>
            </a:r>
            <a:endParaRPr lang="en-US" b="1" dirty="0">
              <a:latin typeface="Times New Roman" panose="02020603050405020304" pitchFamily="18" charset="0"/>
              <a:cs typeface="Times New Roman" panose="02020603050405020304"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623263549"/>
              </p:ext>
            </p:extLst>
          </p:nvPr>
        </p:nvGraphicFramePr>
        <p:xfrm>
          <a:off x="142875" y="1196975"/>
          <a:ext cx="8551863" cy="36655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pPr lvl="0" algn="ctr">
              <a:lnSpc>
                <a:spcPct val="100000"/>
              </a:lnSpc>
            </a:pPr>
            <a:r>
              <a:rPr lang="en-GB" b="1" dirty="0">
                <a:latin typeface="Times New Roman" panose="02020603050405020304" pitchFamily="18" charset="0"/>
                <a:cs typeface="Times New Roman" panose="02020603050405020304" pitchFamily="18" charset="0"/>
              </a:rPr>
              <a:t>RESEARCH DESIGN</a:t>
            </a:r>
            <a:endParaRPr lang="en-US" b="1" dirty="0">
              <a:latin typeface="Times New Roman" panose="02020603050405020304" pitchFamily="18" charset="0"/>
              <a:cs typeface="Times New Roman" panose="02020603050405020304"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57574007"/>
              </p:ext>
            </p:extLst>
          </p:nvPr>
        </p:nvGraphicFramePr>
        <p:xfrm>
          <a:off x="601670" y="1280616"/>
          <a:ext cx="8330825" cy="35101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Autofit/>
          </a:bodyPr>
          <a:lstStyle/>
          <a:p>
            <a:pPr algn="ctr">
              <a:lnSpc>
                <a:spcPct val="100000"/>
              </a:lnSpc>
            </a:pPr>
            <a:r>
              <a:rPr lang="en-GB" b="1" dirty="0">
                <a:latin typeface="Times New Roman" panose="02020603050405020304" pitchFamily="18" charset="0"/>
                <a:cs typeface="Times New Roman" panose="02020603050405020304" pitchFamily="18" charset="0"/>
              </a:rPr>
              <a:t>RECRUITMENT, SAMPLING &amp; STUDY PARTICIPANTS</a:t>
            </a:r>
            <a:endParaRPr lang="en-US" b="1" dirty="0">
              <a:latin typeface="Times New Roman" panose="02020603050405020304" pitchFamily="18" charset="0"/>
              <a:cs typeface="Times New Roman" panose="02020603050405020304"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09518308"/>
              </p:ext>
            </p:extLst>
          </p:nvPr>
        </p:nvGraphicFramePr>
        <p:xfrm>
          <a:off x="822960" y="1502815"/>
          <a:ext cx="7543800" cy="30178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Autofit/>
          </a:bodyPr>
          <a:lstStyle/>
          <a:p>
            <a:pPr algn="ctr">
              <a:lnSpc>
                <a:spcPct val="100000"/>
              </a:lnSpc>
            </a:pPr>
            <a:r>
              <a:rPr lang="en-GB" b="1" dirty="0">
                <a:latin typeface="Times New Roman" panose="02020603050405020304" pitchFamily="18" charset="0"/>
                <a:cs typeface="Times New Roman" panose="02020603050405020304" pitchFamily="18" charset="0"/>
              </a:rPr>
              <a:t>MATERIALS/DATA COLLECTION METHOD(S)/PROCEDURE/TOOL </a:t>
            </a:r>
            <a:endParaRPr lang="en-US" b="1" dirty="0">
              <a:latin typeface="Times New Roman" panose="02020603050405020304" pitchFamily="18" charset="0"/>
              <a:cs typeface="Times New Roman" panose="02020603050405020304"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334815437"/>
              </p:ext>
            </p:extLst>
          </p:nvPr>
        </p:nvGraphicFramePr>
        <p:xfrm>
          <a:off x="822325" y="1384300"/>
          <a:ext cx="7543800" cy="30178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fontScale="90000"/>
          </a:bodyPr>
          <a:lstStyle/>
          <a:p>
            <a:pPr algn="ctr">
              <a:lnSpc>
                <a:spcPct val="100000"/>
              </a:lnSpc>
            </a:pPr>
            <a:r>
              <a:rPr lang="en-GB" b="1" dirty="0">
                <a:latin typeface="Times New Roman" panose="02020603050405020304" pitchFamily="18" charset="0"/>
                <a:cs typeface="Times New Roman" panose="02020603050405020304" pitchFamily="18" charset="0"/>
              </a:rPr>
              <a:t>PROPOSED DATA ANALYSIS TECHNIQUE</a:t>
            </a:r>
            <a:endParaRPr lang="en-US" b="1" dirty="0">
              <a:latin typeface="Times New Roman" panose="02020603050405020304" pitchFamily="18" charset="0"/>
              <a:cs typeface="Times New Roman" panose="02020603050405020304"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6589996"/>
              </p:ext>
            </p:extLst>
          </p:nvPr>
        </p:nvGraphicFramePr>
        <p:xfrm>
          <a:off x="822325" y="1384300"/>
          <a:ext cx="7543800" cy="30178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pPr algn="ctr">
              <a:lnSpc>
                <a:spcPct val="100000"/>
              </a:lnSpc>
            </a:pPr>
            <a:r>
              <a:rPr lang="en-GB" b="1" dirty="0">
                <a:latin typeface="Times New Roman" panose="02020603050405020304" pitchFamily="18" charset="0"/>
                <a:cs typeface="Times New Roman" panose="02020603050405020304" pitchFamily="18" charset="0"/>
              </a:rPr>
              <a:t>ETHICAL CONSIDERATIONS</a:t>
            </a:r>
            <a:endParaRPr lang="en-US" b="1" dirty="0">
              <a:latin typeface="Times New Roman" panose="02020603050405020304" pitchFamily="18" charset="0"/>
              <a:cs typeface="Times New Roman" panose="02020603050405020304" pitchFamily="18" charset="0"/>
            </a:endParaRPr>
          </a:p>
        </p:txBody>
      </p:sp>
      <p:sp>
        <p:nvSpPr>
          <p:cNvPr id="4" name="Rectangle 3"/>
          <p:cNvSpPr/>
          <p:nvPr/>
        </p:nvSpPr>
        <p:spPr>
          <a:xfrm>
            <a:off x="296260" y="1655520"/>
            <a:ext cx="8398775" cy="2443280"/>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buFont typeface="Wingdings" pitchFamily="2" charset="2"/>
              <a:buChar char="Ø"/>
            </a:pPr>
            <a:r>
              <a:rPr lang="en-US" sz="1400" dirty="0">
                <a:solidFill>
                  <a:schemeClr val="tx1"/>
                </a:solidFill>
                <a:latin typeface="Times New Roman" panose="02020603050405020304" pitchFamily="18" charset="0"/>
                <a:cs typeface="Times New Roman" panose="02020603050405020304" pitchFamily="18" charset="0"/>
              </a:rPr>
              <a:t>  Participants informed permission is required before any data may be collected. All participants should be fully informed about the study's goals, methods, risks, and rewards and that their participation is entirely voluntary and may be terminated without penalty. It is essential that participants feel comfortable asking questions and giving their permission without feeling pressured.</a:t>
            </a:r>
          </a:p>
          <a:p>
            <a:pPr algn="just">
              <a:buFont typeface="Wingdings" pitchFamily="2" charset="2"/>
              <a:buChar char="Ø"/>
            </a:pPr>
            <a:r>
              <a:rPr lang="en-US" sz="1400" dirty="0">
                <a:solidFill>
                  <a:schemeClr val="tx1"/>
                </a:solidFill>
                <a:latin typeface="Times New Roman" panose="02020603050405020304" pitchFamily="18" charset="0"/>
                <a:cs typeface="Times New Roman" panose="02020603050405020304" pitchFamily="18" charset="0"/>
              </a:rPr>
              <a:t>All study participants should be assured of complete confidentiality. It is essential to safely preserve and maintain the confidentiality of any personally identifiable information. The results should be reported in an anonymous format to protect the privacy of the participants (Rhodes et al., 2020).</a:t>
            </a:r>
          </a:p>
          <a:p>
            <a:pPr algn="just">
              <a:buFont typeface="Wingdings" pitchFamily="2" charset="2"/>
              <a:buChar char="Ø"/>
            </a:pPr>
            <a:r>
              <a:rPr lang="en-US" sz="1400" dirty="0">
                <a:solidFill>
                  <a:schemeClr val="tx1"/>
                </a:solidFill>
                <a:latin typeface="Times New Roman" panose="02020603050405020304" pitchFamily="18" charset="0"/>
                <a:cs typeface="Times New Roman" panose="02020603050405020304" pitchFamily="18" charset="0"/>
              </a:rPr>
              <a:t>It may be essential to get clearance from an institution's ethics committee or institutional review board before doing any kind of study at the institution. Ethical standards established by the appropriate authorities should be followed in both the study proposal and the data-collecting processes.</a:t>
            </a:r>
            <a:endParaRPr lang="en-US" sz="1400" b="1" dirty="0">
              <a:solidFill>
                <a:schemeClr val="tx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pPr lvl="0" algn="ctr">
              <a:lnSpc>
                <a:spcPct val="100000"/>
              </a:lnSpc>
            </a:pPr>
            <a:r>
              <a:rPr lang="en-GB" b="1" dirty="0">
                <a:latin typeface="Times New Roman" panose="02020603050405020304" pitchFamily="18" charset="0"/>
                <a:cs typeface="Times New Roman" panose="02020603050405020304" pitchFamily="18" charset="0"/>
              </a:rPr>
              <a:t>IMPLICATION OF RESEARCH</a:t>
            </a:r>
            <a:endParaRPr lang="en-US" b="1" dirty="0">
              <a:latin typeface="Times New Roman" panose="02020603050405020304" pitchFamily="18" charset="0"/>
              <a:cs typeface="Times New Roman" panose="02020603050405020304"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74486364"/>
              </p:ext>
            </p:extLst>
          </p:nvPr>
        </p:nvGraphicFramePr>
        <p:xfrm>
          <a:off x="822325" y="1384300"/>
          <a:ext cx="7543800" cy="30178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pPr algn="ctr"/>
            <a:r>
              <a:rPr lang="en-GB" b="1" dirty="0">
                <a:latin typeface="Times New Roman" panose="02020603050405020304" pitchFamily="18" charset="0"/>
                <a:cs typeface="Times New Roman" panose="02020603050405020304" pitchFamily="18" charset="0"/>
              </a:rPr>
              <a:t>GANTT CHART</a:t>
            </a:r>
            <a:endParaRPr lang="en-US" b="1" dirty="0">
              <a:latin typeface="Times New Roman" panose="02020603050405020304" pitchFamily="18" charset="0"/>
              <a:cs typeface="Times New Roman" panose="02020603050405020304" pitchFamily="18" charset="0"/>
            </a:endParaRPr>
          </a:p>
        </p:txBody>
      </p:sp>
      <p:pic>
        <p:nvPicPr>
          <p:cNvPr id="1026" name="Picture 2"/>
          <p:cNvPicPr>
            <a:picLocks noGrp="1" noChangeAspect="1" noChangeArrowheads="1"/>
          </p:cNvPicPr>
          <p:nvPr>
            <p:ph idx="1"/>
          </p:nvPr>
        </p:nvPicPr>
        <p:blipFill>
          <a:blip r:embed="rId2" cstate="print"/>
          <a:stretch>
            <a:fillRect/>
          </a:stretch>
        </p:blipFill>
        <p:spPr bwMode="auto">
          <a:xfrm>
            <a:off x="822325" y="2148540"/>
            <a:ext cx="7543800" cy="1489358"/>
          </a:xfrm>
          <a:prstGeom prst="rect">
            <a:avLst/>
          </a:prstGeom>
          <a:noFill/>
          <a:ln w="9525">
            <a:noFill/>
            <a:miter lim="800000"/>
            <a:headEnd/>
            <a:tailEnd/>
          </a:ln>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pPr algn="ctr">
              <a:lnSpc>
                <a:spcPct val="100000"/>
              </a:lnSpc>
            </a:pPr>
            <a:r>
              <a:rPr lang="en-US" b="1" dirty="0">
                <a:latin typeface="Times New Roman" panose="02020603050405020304" pitchFamily="18" charset="0"/>
                <a:cs typeface="Times New Roman" panose="02020603050405020304" pitchFamily="18" charset="0"/>
              </a:rPr>
              <a:t>REFERENCES </a:t>
            </a:r>
          </a:p>
        </p:txBody>
      </p:sp>
      <p:sp>
        <p:nvSpPr>
          <p:cNvPr id="3" name="Content Placeholder 2"/>
          <p:cNvSpPr>
            <a:spLocks noGrp="1"/>
          </p:cNvSpPr>
          <p:nvPr>
            <p:ph idx="1"/>
          </p:nvPr>
        </p:nvSpPr>
        <p:spPr/>
        <p:txBody>
          <a:bodyPr anchor="ctr">
            <a:normAutofit fontScale="92500" lnSpcReduction="10000"/>
          </a:bodyPr>
          <a:lstStyle/>
          <a:p>
            <a:pPr algn="just">
              <a:lnSpc>
                <a:spcPct val="120000"/>
              </a:lnSpc>
            </a:pPr>
            <a:r>
              <a:rPr lang="en-IN" sz="900" dirty="0">
                <a:effectLst/>
                <a:latin typeface="Times New Roman" panose="02020603050405020304" pitchFamily="18" charset="0"/>
              </a:rPr>
              <a:t>BARKLEY, J.E., LEPP, A., GLICKMAN, E., FARNELL, G., BEITING, J., WIET, R. and DOWDELL, B. (2020). The Acute Effects of the COVID-19 Pandemic on Physical Activity and Sedentary </a:t>
            </a:r>
            <a:r>
              <a:rPr lang="en-IN" sz="900" dirty="0" err="1">
                <a:effectLst/>
                <a:latin typeface="Times New Roman" panose="02020603050405020304" pitchFamily="18" charset="0"/>
              </a:rPr>
              <a:t>Behavior</a:t>
            </a:r>
            <a:r>
              <a:rPr lang="en-IN" sz="900" dirty="0">
                <a:effectLst/>
                <a:latin typeface="Times New Roman" panose="02020603050405020304" pitchFamily="18" charset="0"/>
              </a:rPr>
              <a:t> in University Students and Employees. </a:t>
            </a:r>
            <a:r>
              <a:rPr lang="en-IN" sz="900" i="1" dirty="0">
                <a:effectLst/>
                <a:latin typeface="Times New Roman" panose="02020603050405020304" pitchFamily="18" charset="0"/>
              </a:rPr>
              <a:t>International Journal of Exercise Science</a:t>
            </a:r>
            <a:r>
              <a:rPr lang="en-IN" sz="900" dirty="0">
                <a:effectLst/>
                <a:latin typeface="Times New Roman" panose="02020603050405020304" pitchFamily="18" charset="0"/>
              </a:rPr>
              <a:t>, [online] 13(5), pp.1326–1339. Available at: https://www.ncbi.nlm.nih.gov/pmc/articles/PMC7523895/.</a:t>
            </a:r>
          </a:p>
          <a:p>
            <a:pPr algn="just">
              <a:lnSpc>
                <a:spcPct val="120000"/>
              </a:lnSpc>
            </a:pPr>
            <a:r>
              <a:rPr lang="en-IN" sz="900" dirty="0">
                <a:effectLst/>
                <a:latin typeface="Times New Roman" panose="02020603050405020304" pitchFamily="18" charset="0"/>
              </a:rPr>
              <a:t>Bennie, J.A., De Cocker, K., </a:t>
            </a:r>
            <a:r>
              <a:rPr lang="en-IN" sz="900" dirty="0" err="1">
                <a:effectLst/>
                <a:latin typeface="Times New Roman" panose="02020603050405020304" pitchFamily="18" charset="0"/>
              </a:rPr>
              <a:t>Teychenne</a:t>
            </a:r>
            <a:r>
              <a:rPr lang="en-IN" sz="900" dirty="0">
                <a:effectLst/>
                <a:latin typeface="Times New Roman" panose="02020603050405020304" pitchFamily="18" charset="0"/>
              </a:rPr>
              <a:t>, M.J., Brown, W.J. and Biddle, S.J.H. (2019). The epidemiology of aerobic physical activity and muscle-strengthening activity guideline adherence among 383,928 U.S. adults. </a:t>
            </a:r>
            <a:r>
              <a:rPr lang="en-IN" sz="900" i="1" dirty="0">
                <a:effectLst/>
                <a:latin typeface="Times New Roman" panose="02020603050405020304" pitchFamily="18" charset="0"/>
              </a:rPr>
              <a:t>International Journal of </a:t>
            </a:r>
            <a:r>
              <a:rPr lang="en-IN" sz="900" i="1" dirty="0" err="1">
                <a:effectLst/>
                <a:latin typeface="Times New Roman" panose="02020603050405020304" pitchFamily="18" charset="0"/>
              </a:rPr>
              <a:t>Behavioral</a:t>
            </a:r>
            <a:r>
              <a:rPr lang="en-IN" sz="900" i="1" dirty="0">
                <a:effectLst/>
                <a:latin typeface="Times New Roman" panose="02020603050405020304" pitchFamily="18" charset="0"/>
              </a:rPr>
              <a:t> Nutrition and Physical Activity</a:t>
            </a:r>
            <a:r>
              <a:rPr lang="en-IN" sz="900" dirty="0">
                <a:effectLst/>
                <a:latin typeface="Times New Roman" panose="02020603050405020304" pitchFamily="18" charset="0"/>
              </a:rPr>
              <a:t>, [online] 16(1). </a:t>
            </a:r>
            <a:r>
              <a:rPr lang="en-IN" sz="900" dirty="0" err="1">
                <a:effectLst/>
                <a:latin typeface="Times New Roman" panose="02020603050405020304" pitchFamily="18" charset="0"/>
              </a:rPr>
              <a:t>doi:https</a:t>
            </a:r>
            <a:r>
              <a:rPr lang="en-IN" sz="900" dirty="0">
                <a:effectLst/>
                <a:latin typeface="Times New Roman" panose="02020603050405020304" pitchFamily="18" charset="0"/>
              </a:rPr>
              <a:t>://doi.org/10.1186/s12966-019-0797-2.</a:t>
            </a:r>
          </a:p>
          <a:p>
            <a:pPr algn="just">
              <a:lnSpc>
                <a:spcPct val="120000"/>
              </a:lnSpc>
            </a:pPr>
            <a:r>
              <a:rPr lang="en-IN" sz="900" dirty="0" err="1">
                <a:effectLst/>
                <a:latin typeface="Times New Roman" panose="02020603050405020304" pitchFamily="18" charset="0"/>
              </a:rPr>
              <a:t>Chaput</a:t>
            </a:r>
            <a:r>
              <a:rPr lang="en-IN" sz="900" dirty="0">
                <a:effectLst/>
                <a:latin typeface="Times New Roman" panose="02020603050405020304" pitchFamily="18" charset="0"/>
              </a:rPr>
              <a:t>, J.-P., </a:t>
            </a:r>
            <a:r>
              <a:rPr lang="en-IN" sz="900" dirty="0" err="1">
                <a:effectLst/>
                <a:latin typeface="Times New Roman" panose="02020603050405020304" pitchFamily="18" charset="0"/>
              </a:rPr>
              <a:t>Willumsen</a:t>
            </a:r>
            <a:r>
              <a:rPr lang="en-IN" sz="900" dirty="0">
                <a:effectLst/>
                <a:latin typeface="Times New Roman" panose="02020603050405020304" pitchFamily="18" charset="0"/>
              </a:rPr>
              <a:t>, J., Bull, F., Chou, R., </a:t>
            </a:r>
            <a:r>
              <a:rPr lang="en-IN" sz="900" dirty="0" err="1">
                <a:effectLst/>
                <a:latin typeface="Times New Roman" panose="02020603050405020304" pitchFamily="18" charset="0"/>
              </a:rPr>
              <a:t>Ekelund</a:t>
            </a:r>
            <a:r>
              <a:rPr lang="en-IN" sz="900" dirty="0">
                <a:effectLst/>
                <a:latin typeface="Times New Roman" panose="02020603050405020304" pitchFamily="18" charset="0"/>
              </a:rPr>
              <a:t>, U., Firth, J., Jago, R., Ortega, F.B. and </a:t>
            </a:r>
            <a:r>
              <a:rPr lang="en-IN" sz="900" dirty="0" err="1">
                <a:effectLst/>
                <a:latin typeface="Times New Roman" panose="02020603050405020304" pitchFamily="18" charset="0"/>
              </a:rPr>
              <a:t>Katzmarzyk</a:t>
            </a:r>
            <a:r>
              <a:rPr lang="en-IN" sz="900" dirty="0">
                <a:effectLst/>
                <a:latin typeface="Times New Roman" panose="02020603050405020304" pitchFamily="18" charset="0"/>
              </a:rPr>
              <a:t>, P.T. (2020). 2020 WHO guidelines on physical activity and sedentary behaviour for children and adolescents aged 5–17 years: summary of the evidence. </a:t>
            </a:r>
            <a:r>
              <a:rPr lang="en-IN" sz="900" i="1" dirty="0">
                <a:effectLst/>
                <a:latin typeface="Times New Roman" panose="02020603050405020304" pitchFamily="18" charset="0"/>
              </a:rPr>
              <a:t>International Journal of </a:t>
            </a:r>
            <a:r>
              <a:rPr lang="en-IN" sz="900" i="1" dirty="0" err="1">
                <a:effectLst/>
                <a:latin typeface="Times New Roman" panose="02020603050405020304" pitchFamily="18" charset="0"/>
              </a:rPr>
              <a:t>Behavioral</a:t>
            </a:r>
            <a:r>
              <a:rPr lang="en-IN" sz="900" i="1" dirty="0">
                <a:effectLst/>
                <a:latin typeface="Times New Roman" panose="02020603050405020304" pitchFamily="18" charset="0"/>
              </a:rPr>
              <a:t> Nutrition and Physical Activity</a:t>
            </a:r>
            <a:r>
              <a:rPr lang="en-IN" sz="900" dirty="0">
                <a:effectLst/>
                <a:latin typeface="Times New Roman" panose="02020603050405020304" pitchFamily="18" charset="0"/>
              </a:rPr>
              <a:t>, 17(1). </a:t>
            </a:r>
            <a:r>
              <a:rPr lang="en-IN" sz="900" dirty="0" err="1">
                <a:effectLst/>
                <a:latin typeface="Times New Roman" panose="02020603050405020304" pitchFamily="18" charset="0"/>
              </a:rPr>
              <a:t>doi:https</a:t>
            </a:r>
            <a:r>
              <a:rPr lang="en-IN" sz="900" dirty="0">
                <a:effectLst/>
                <a:latin typeface="Times New Roman" panose="02020603050405020304" pitchFamily="18" charset="0"/>
              </a:rPr>
              <a:t>://doi.org/10.1186/s12966-020-01037-z.</a:t>
            </a:r>
          </a:p>
          <a:p>
            <a:pPr algn="just">
              <a:lnSpc>
                <a:spcPct val="120000"/>
              </a:lnSpc>
            </a:pPr>
            <a:r>
              <a:rPr lang="en-IN" sz="900" dirty="0">
                <a:effectLst/>
                <a:latin typeface="Times New Roman" panose="02020603050405020304" pitchFamily="18" charset="0"/>
              </a:rPr>
              <a:t>DiPietro, L., Al-Ansari, S.S., Biddle, S.J.H., </a:t>
            </a:r>
            <a:r>
              <a:rPr lang="en-IN" sz="900" dirty="0" err="1">
                <a:effectLst/>
                <a:latin typeface="Times New Roman" panose="02020603050405020304" pitchFamily="18" charset="0"/>
              </a:rPr>
              <a:t>Borodulin</a:t>
            </a:r>
            <a:r>
              <a:rPr lang="en-IN" sz="900" dirty="0">
                <a:effectLst/>
                <a:latin typeface="Times New Roman" panose="02020603050405020304" pitchFamily="18" charset="0"/>
              </a:rPr>
              <a:t>, K., Bull, F.C., </a:t>
            </a:r>
            <a:r>
              <a:rPr lang="en-IN" sz="900" dirty="0" err="1">
                <a:effectLst/>
                <a:latin typeface="Times New Roman" panose="02020603050405020304" pitchFamily="18" charset="0"/>
              </a:rPr>
              <a:t>Buman</a:t>
            </a:r>
            <a:r>
              <a:rPr lang="en-IN" sz="900" dirty="0">
                <a:effectLst/>
                <a:latin typeface="Times New Roman" panose="02020603050405020304" pitchFamily="18" charset="0"/>
              </a:rPr>
              <a:t>, M.P., Cardon, G., Carty, C., </a:t>
            </a:r>
            <a:r>
              <a:rPr lang="en-IN" sz="900" dirty="0" err="1">
                <a:effectLst/>
                <a:latin typeface="Times New Roman" panose="02020603050405020304" pitchFamily="18" charset="0"/>
              </a:rPr>
              <a:t>Chaput</a:t>
            </a:r>
            <a:r>
              <a:rPr lang="en-IN" sz="900" dirty="0">
                <a:effectLst/>
                <a:latin typeface="Times New Roman" panose="02020603050405020304" pitchFamily="18" charset="0"/>
              </a:rPr>
              <a:t>, J.-P., </a:t>
            </a:r>
            <a:r>
              <a:rPr lang="en-IN" sz="900" dirty="0" err="1">
                <a:effectLst/>
                <a:latin typeface="Times New Roman" panose="02020603050405020304" pitchFamily="18" charset="0"/>
              </a:rPr>
              <a:t>Chastin</a:t>
            </a:r>
            <a:r>
              <a:rPr lang="en-IN" sz="900" dirty="0">
                <a:effectLst/>
                <a:latin typeface="Times New Roman" panose="02020603050405020304" pitchFamily="18" charset="0"/>
              </a:rPr>
              <a:t>, S., Chou, R., Dempsey, P.C., </a:t>
            </a:r>
            <a:r>
              <a:rPr lang="en-IN" sz="900" dirty="0" err="1">
                <a:effectLst/>
                <a:latin typeface="Times New Roman" panose="02020603050405020304" pitchFamily="18" charset="0"/>
              </a:rPr>
              <a:t>Ekelund</a:t>
            </a:r>
            <a:r>
              <a:rPr lang="en-IN" sz="900" dirty="0">
                <a:effectLst/>
                <a:latin typeface="Times New Roman" panose="02020603050405020304" pitchFamily="18" charset="0"/>
              </a:rPr>
              <a:t>, U., Firth, J., </a:t>
            </a:r>
            <a:r>
              <a:rPr lang="en-IN" sz="900" dirty="0" err="1">
                <a:effectLst/>
                <a:latin typeface="Times New Roman" panose="02020603050405020304" pitchFamily="18" charset="0"/>
              </a:rPr>
              <a:t>Friedenreich</a:t>
            </a:r>
            <a:r>
              <a:rPr lang="en-IN" sz="900" dirty="0">
                <a:effectLst/>
                <a:latin typeface="Times New Roman" panose="02020603050405020304" pitchFamily="18" charset="0"/>
              </a:rPr>
              <a:t>, C.M., Garcia, L., </a:t>
            </a:r>
            <a:r>
              <a:rPr lang="en-IN" sz="900" dirty="0" err="1">
                <a:effectLst/>
                <a:latin typeface="Times New Roman" panose="02020603050405020304" pitchFamily="18" charset="0"/>
              </a:rPr>
              <a:t>Gichu</a:t>
            </a:r>
            <a:r>
              <a:rPr lang="en-IN" sz="900" dirty="0">
                <a:effectLst/>
                <a:latin typeface="Times New Roman" panose="02020603050405020304" pitchFamily="18" charset="0"/>
              </a:rPr>
              <a:t>, M., Jago, R., </a:t>
            </a:r>
            <a:r>
              <a:rPr lang="en-IN" sz="900" dirty="0" err="1">
                <a:effectLst/>
                <a:latin typeface="Times New Roman" panose="02020603050405020304" pitchFamily="18" charset="0"/>
              </a:rPr>
              <a:t>Katzmarzyk</a:t>
            </a:r>
            <a:r>
              <a:rPr lang="en-IN" sz="900" dirty="0">
                <a:effectLst/>
                <a:latin typeface="Times New Roman" panose="02020603050405020304" pitchFamily="18" charset="0"/>
              </a:rPr>
              <a:t>, P.T. and Lambert, E. (2020). Advancing the global physical activity agenda: recommendations for future research by the 2020 WHO physical activity and sedentary </a:t>
            </a:r>
            <a:r>
              <a:rPr lang="en-IN" sz="900" dirty="0" err="1">
                <a:effectLst/>
                <a:latin typeface="Times New Roman" panose="02020603050405020304" pitchFamily="18" charset="0"/>
              </a:rPr>
              <a:t>behavior</a:t>
            </a:r>
            <a:r>
              <a:rPr lang="en-IN" sz="900" dirty="0">
                <a:effectLst/>
                <a:latin typeface="Times New Roman" panose="02020603050405020304" pitchFamily="18" charset="0"/>
              </a:rPr>
              <a:t> guidelines development group. </a:t>
            </a:r>
            <a:r>
              <a:rPr lang="en-IN" sz="900" i="1" dirty="0">
                <a:effectLst/>
                <a:latin typeface="Times New Roman" panose="02020603050405020304" pitchFamily="18" charset="0"/>
              </a:rPr>
              <a:t>International Journal of </a:t>
            </a:r>
            <a:r>
              <a:rPr lang="en-IN" sz="900" i="1" dirty="0" err="1">
                <a:effectLst/>
                <a:latin typeface="Times New Roman" panose="02020603050405020304" pitchFamily="18" charset="0"/>
              </a:rPr>
              <a:t>Behavioral</a:t>
            </a:r>
            <a:r>
              <a:rPr lang="en-IN" sz="900" i="1" dirty="0">
                <a:effectLst/>
                <a:latin typeface="Times New Roman" panose="02020603050405020304" pitchFamily="18" charset="0"/>
              </a:rPr>
              <a:t> Nutrition and Physical Activity</a:t>
            </a:r>
            <a:r>
              <a:rPr lang="en-IN" sz="900" dirty="0">
                <a:effectLst/>
                <a:latin typeface="Times New Roman" panose="02020603050405020304" pitchFamily="18" charset="0"/>
              </a:rPr>
              <a:t>, 17(1). </a:t>
            </a:r>
            <a:r>
              <a:rPr lang="en-IN" sz="900" dirty="0" err="1">
                <a:effectLst/>
                <a:latin typeface="Times New Roman" panose="02020603050405020304" pitchFamily="18" charset="0"/>
              </a:rPr>
              <a:t>doi:https</a:t>
            </a:r>
            <a:r>
              <a:rPr lang="en-IN" sz="900" dirty="0">
                <a:effectLst/>
                <a:latin typeface="Times New Roman" panose="02020603050405020304" pitchFamily="18" charset="0"/>
              </a:rPr>
              <a:t>://doi.org/10.1186/s12966-020-01042-2.</a:t>
            </a:r>
          </a:p>
          <a:p>
            <a:pPr algn="just">
              <a:lnSpc>
                <a:spcPct val="120000"/>
              </a:lnSpc>
            </a:pPr>
            <a:r>
              <a:rPr lang="en-IN" sz="900" dirty="0" err="1">
                <a:effectLst/>
                <a:latin typeface="Times New Roman" panose="02020603050405020304" pitchFamily="18" charset="0"/>
              </a:rPr>
              <a:t>Ghrouz</a:t>
            </a:r>
            <a:r>
              <a:rPr lang="en-IN" sz="900" dirty="0">
                <a:effectLst/>
                <a:latin typeface="Times New Roman" panose="02020603050405020304" pitchFamily="18" charset="0"/>
              </a:rPr>
              <a:t>, A.K., </a:t>
            </a:r>
            <a:r>
              <a:rPr lang="en-IN" sz="900" dirty="0" err="1">
                <a:effectLst/>
                <a:latin typeface="Times New Roman" panose="02020603050405020304" pitchFamily="18" charset="0"/>
              </a:rPr>
              <a:t>Noohu</a:t>
            </a:r>
            <a:r>
              <a:rPr lang="en-IN" sz="900" dirty="0">
                <a:effectLst/>
                <a:latin typeface="Times New Roman" panose="02020603050405020304" pitchFamily="18" charset="0"/>
              </a:rPr>
              <a:t>, M.M., Dilshad Manzar, Md., Warren Spence, D., </a:t>
            </a:r>
            <a:r>
              <a:rPr lang="en-IN" sz="900" dirty="0" err="1">
                <a:effectLst/>
                <a:latin typeface="Times New Roman" panose="02020603050405020304" pitchFamily="18" charset="0"/>
              </a:rPr>
              <a:t>BaHammam</a:t>
            </a:r>
            <a:r>
              <a:rPr lang="en-IN" sz="900" dirty="0">
                <a:effectLst/>
                <a:latin typeface="Times New Roman" panose="02020603050405020304" pitchFamily="18" charset="0"/>
              </a:rPr>
              <a:t>, A.S. and </a:t>
            </a:r>
            <a:r>
              <a:rPr lang="en-IN" sz="900" dirty="0" err="1">
                <a:effectLst/>
                <a:latin typeface="Times New Roman" panose="02020603050405020304" pitchFamily="18" charset="0"/>
              </a:rPr>
              <a:t>Pandi</a:t>
            </a:r>
            <a:r>
              <a:rPr lang="en-IN" sz="900" dirty="0">
                <a:effectLst/>
                <a:latin typeface="Times New Roman" panose="02020603050405020304" pitchFamily="18" charset="0"/>
              </a:rPr>
              <a:t>-Perumal, S.R. (2019). Physical activity and sleep quality in relation to mental health among college students. </a:t>
            </a:r>
            <a:r>
              <a:rPr lang="en-IN" sz="900" i="1" dirty="0">
                <a:effectLst/>
                <a:latin typeface="Times New Roman" panose="02020603050405020304" pitchFamily="18" charset="0"/>
              </a:rPr>
              <a:t>Sleep and Breathing</a:t>
            </a:r>
            <a:r>
              <a:rPr lang="en-IN" sz="900" dirty="0">
                <a:effectLst/>
                <a:latin typeface="Times New Roman" panose="02020603050405020304" pitchFamily="18" charset="0"/>
              </a:rPr>
              <a:t>, [online] 23(2), pp.627–634. </a:t>
            </a:r>
            <a:r>
              <a:rPr lang="en-IN" sz="900" dirty="0" err="1">
                <a:effectLst/>
                <a:latin typeface="Times New Roman" panose="02020603050405020304" pitchFamily="18" charset="0"/>
              </a:rPr>
              <a:t>doi:https</a:t>
            </a:r>
            <a:r>
              <a:rPr lang="en-IN" sz="900" dirty="0">
                <a:effectLst/>
                <a:latin typeface="Times New Roman" panose="02020603050405020304" pitchFamily="18" charset="0"/>
              </a:rPr>
              <a:t>://doi.org/10.1007/s11325-019-01780-z.</a:t>
            </a:r>
          </a:p>
          <a:p>
            <a:pPr algn="just">
              <a:lnSpc>
                <a:spcPct val="120000"/>
              </a:lnSpc>
            </a:pPr>
            <a:r>
              <a:rPr lang="en-IN" sz="900" dirty="0" err="1">
                <a:effectLst/>
                <a:latin typeface="Times New Roman" panose="02020603050405020304" pitchFamily="18" charset="0"/>
              </a:rPr>
              <a:t>Grasdalsmoen</a:t>
            </a:r>
            <a:r>
              <a:rPr lang="en-IN" sz="900" dirty="0">
                <a:effectLst/>
                <a:latin typeface="Times New Roman" panose="02020603050405020304" pitchFamily="18" charset="0"/>
              </a:rPr>
              <a:t>, M., Eriksen, H.R., </a:t>
            </a:r>
            <a:r>
              <a:rPr lang="en-IN" sz="900" dirty="0" err="1">
                <a:effectLst/>
                <a:latin typeface="Times New Roman" panose="02020603050405020304" pitchFamily="18" charset="0"/>
              </a:rPr>
              <a:t>Lønning</a:t>
            </a:r>
            <a:r>
              <a:rPr lang="en-IN" sz="900" dirty="0">
                <a:effectLst/>
                <a:latin typeface="Times New Roman" panose="02020603050405020304" pitchFamily="18" charset="0"/>
              </a:rPr>
              <a:t>, K.J. and Sivertsen, B. (2020). Physical exercise, mental health problems, and suicide attempts in university students. </a:t>
            </a:r>
            <a:r>
              <a:rPr lang="en-IN" sz="900" i="1" dirty="0">
                <a:effectLst/>
                <a:latin typeface="Times New Roman" panose="02020603050405020304" pitchFamily="18" charset="0"/>
              </a:rPr>
              <a:t>BMC psychiatry</a:t>
            </a:r>
            <a:r>
              <a:rPr lang="en-IN" sz="900" dirty="0">
                <a:effectLst/>
                <a:latin typeface="Times New Roman" panose="02020603050405020304" pitchFamily="18" charset="0"/>
              </a:rPr>
              <a:t>, [online] 20(1), p.175. </a:t>
            </a:r>
            <a:r>
              <a:rPr lang="en-IN" sz="900" dirty="0" err="1">
                <a:effectLst/>
                <a:latin typeface="Times New Roman" panose="02020603050405020304" pitchFamily="18" charset="0"/>
              </a:rPr>
              <a:t>doi:https</a:t>
            </a:r>
            <a:r>
              <a:rPr lang="en-IN" sz="900" dirty="0">
                <a:effectLst/>
                <a:latin typeface="Times New Roman" panose="02020603050405020304" pitchFamily="18" charset="0"/>
              </a:rPr>
              <a:t>://doi.org/10.1186/s12888-020-02583-3.</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318074-2F73-C236-2015-3D607FC1CC49}"/>
              </a:ext>
            </a:extLst>
          </p:cNvPr>
          <p:cNvSpPr>
            <a:spLocks noGrp="1"/>
          </p:cNvSpPr>
          <p:nvPr>
            <p:ph idx="1"/>
          </p:nvPr>
        </p:nvSpPr>
        <p:spPr/>
        <p:txBody>
          <a:bodyPr anchor="ctr">
            <a:noAutofit/>
          </a:bodyPr>
          <a:lstStyle/>
          <a:p>
            <a:pPr algn="just">
              <a:lnSpc>
                <a:spcPct val="120000"/>
              </a:lnSpc>
            </a:pPr>
            <a:r>
              <a:rPr lang="en-IN" sz="900" dirty="0">
                <a:effectLst/>
                <a:latin typeface="Times New Roman" panose="02020603050405020304" pitchFamily="18" charset="0"/>
              </a:rPr>
              <a:t>Rhodes, R.E., Guerrero, M.D., </a:t>
            </a:r>
            <a:r>
              <a:rPr lang="en-IN" sz="900" dirty="0" err="1">
                <a:effectLst/>
                <a:latin typeface="Times New Roman" panose="02020603050405020304" pitchFamily="18" charset="0"/>
              </a:rPr>
              <a:t>Vanderloo</a:t>
            </a:r>
            <a:r>
              <a:rPr lang="en-IN" sz="900" dirty="0">
                <a:effectLst/>
                <a:latin typeface="Times New Roman" panose="02020603050405020304" pitchFamily="18" charset="0"/>
              </a:rPr>
              <a:t>, L.M., Barbeau, K., Birken, C.S., </a:t>
            </a:r>
            <a:r>
              <a:rPr lang="en-IN" sz="900" dirty="0" err="1">
                <a:effectLst/>
                <a:latin typeface="Times New Roman" panose="02020603050405020304" pitchFamily="18" charset="0"/>
              </a:rPr>
              <a:t>Chaput</a:t>
            </a:r>
            <a:r>
              <a:rPr lang="en-IN" sz="900" dirty="0">
                <a:effectLst/>
                <a:latin typeface="Times New Roman" panose="02020603050405020304" pitchFamily="18" charset="0"/>
              </a:rPr>
              <a:t>, J.-P., Faulkner, G., Janssen, I., Madigan, S., </a:t>
            </a:r>
            <a:r>
              <a:rPr lang="en-IN" sz="900" dirty="0" err="1">
                <a:effectLst/>
                <a:latin typeface="Times New Roman" panose="02020603050405020304" pitchFamily="18" charset="0"/>
              </a:rPr>
              <a:t>Mâsse</a:t>
            </a:r>
            <a:r>
              <a:rPr lang="en-IN" sz="900" dirty="0">
                <a:effectLst/>
                <a:latin typeface="Times New Roman" panose="02020603050405020304" pitchFamily="18" charset="0"/>
              </a:rPr>
              <a:t>, L.C., McHugh, T.-L., </a:t>
            </a:r>
            <a:r>
              <a:rPr lang="en-IN" sz="900" dirty="0" err="1">
                <a:effectLst/>
                <a:latin typeface="Times New Roman" panose="02020603050405020304" pitchFamily="18" charset="0"/>
              </a:rPr>
              <a:t>Perdew</a:t>
            </a:r>
            <a:r>
              <a:rPr lang="en-IN" sz="900" dirty="0">
                <a:effectLst/>
                <a:latin typeface="Times New Roman" panose="02020603050405020304" pitchFamily="18" charset="0"/>
              </a:rPr>
              <a:t>, M., Stone, K., Shelley, J., </a:t>
            </a:r>
            <a:r>
              <a:rPr lang="en-IN" sz="900" dirty="0" err="1">
                <a:effectLst/>
                <a:latin typeface="Times New Roman" panose="02020603050405020304" pitchFamily="18" charset="0"/>
              </a:rPr>
              <a:t>Spinks</a:t>
            </a:r>
            <a:r>
              <a:rPr lang="en-IN" sz="900" dirty="0">
                <a:effectLst/>
                <a:latin typeface="Times New Roman" panose="02020603050405020304" pitchFamily="18" charset="0"/>
              </a:rPr>
              <a:t>, N., </a:t>
            </a:r>
            <a:r>
              <a:rPr lang="en-IN" sz="900" dirty="0" err="1">
                <a:effectLst/>
                <a:latin typeface="Times New Roman" panose="02020603050405020304" pitchFamily="18" charset="0"/>
              </a:rPr>
              <a:t>Tamminen</a:t>
            </a:r>
            <a:r>
              <a:rPr lang="en-IN" sz="900" dirty="0">
                <a:effectLst/>
                <a:latin typeface="Times New Roman" panose="02020603050405020304" pitchFamily="18" charset="0"/>
              </a:rPr>
              <a:t>, K.A., </a:t>
            </a:r>
            <a:r>
              <a:rPr lang="en-IN" sz="900" dirty="0" err="1">
                <a:effectLst/>
                <a:latin typeface="Times New Roman" panose="02020603050405020304" pitchFamily="18" charset="0"/>
              </a:rPr>
              <a:t>Tomasone</a:t>
            </a:r>
            <a:r>
              <a:rPr lang="en-IN" sz="900" dirty="0">
                <a:effectLst/>
                <a:latin typeface="Times New Roman" panose="02020603050405020304" pitchFamily="18" charset="0"/>
              </a:rPr>
              <a:t>, J.R., Ward, H., Welsh, F. and Tremblay, M.S. (2020). Development of a consensus statement on the role of the family in the physical activity, sedentary, and sleep behaviours of children and youth. </a:t>
            </a:r>
            <a:r>
              <a:rPr lang="en-IN" sz="900" i="1" dirty="0">
                <a:effectLst/>
                <a:latin typeface="Times New Roman" panose="02020603050405020304" pitchFamily="18" charset="0"/>
              </a:rPr>
              <a:t>International Journal of </a:t>
            </a:r>
            <a:r>
              <a:rPr lang="en-IN" sz="900" i="1" dirty="0" err="1">
                <a:effectLst/>
                <a:latin typeface="Times New Roman" panose="02020603050405020304" pitchFamily="18" charset="0"/>
              </a:rPr>
              <a:t>Behavioral</a:t>
            </a:r>
            <a:r>
              <a:rPr lang="en-IN" sz="900" i="1" dirty="0">
                <a:effectLst/>
                <a:latin typeface="Times New Roman" panose="02020603050405020304" pitchFamily="18" charset="0"/>
              </a:rPr>
              <a:t> Nutrition and Physical Activity</a:t>
            </a:r>
            <a:r>
              <a:rPr lang="en-IN" sz="900" dirty="0">
                <a:effectLst/>
                <a:latin typeface="Times New Roman" panose="02020603050405020304" pitchFamily="18" charset="0"/>
              </a:rPr>
              <a:t>, 17(1). </a:t>
            </a:r>
            <a:r>
              <a:rPr lang="en-IN" sz="900" dirty="0" err="1">
                <a:effectLst/>
                <a:latin typeface="Times New Roman" panose="02020603050405020304" pitchFamily="18" charset="0"/>
              </a:rPr>
              <a:t>doi:https</a:t>
            </a:r>
            <a:r>
              <a:rPr lang="en-IN" sz="900" dirty="0">
                <a:effectLst/>
                <a:latin typeface="Times New Roman" panose="02020603050405020304" pitchFamily="18" charset="0"/>
              </a:rPr>
              <a:t>://doi.org/10.1186/s12966-020-00973-0.</a:t>
            </a:r>
          </a:p>
          <a:p>
            <a:pPr algn="just">
              <a:lnSpc>
                <a:spcPct val="120000"/>
              </a:lnSpc>
            </a:pPr>
            <a:r>
              <a:rPr lang="en-IN" sz="900" dirty="0">
                <a:effectLst/>
                <a:latin typeface="Times New Roman" panose="02020603050405020304" pitchFamily="18" charset="0"/>
              </a:rPr>
              <a:t>Romero-Blanco, C., Rodríguez-Almagro, J., </a:t>
            </a:r>
            <a:r>
              <a:rPr lang="en-IN" sz="900" dirty="0" err="1">
                <a:effectLst/>
                <a:latin typeface="Times New Roman" panose="02020603050405020304" pitchFamily="18" charset="0"/>
              </a:rPr>
              <a:t>Onieva</a:t>
            </a:r>
            <a:r>
              <a:rPr lang="en-IN" sz="900" dirty="0">
                <a:effectLst/>
                <a:latin typeface="Times New Roman" panose="02020603050405020304" pitchFamily="18" charset="0"/>
              </a:rPr>
              <a:t>-Zafra, M.D., Parra-Fernández, M.L., Prado-Laguna, M. del C. and Hernández-Martínez, A. (2020). Physical Activity and Sedentary Lifestyle in University Students: Changes during Confinement Due to the COVID-19 Pandemic. </a:t>
            </a:r>
            <a:r>
              <a:rPr lang="en-IN" sz="900" i="1" dirty="0">
                <a:effectLst/>
                <a:latin typeface="Times New Roman" panose="02020603050405020304" pitchFamily="18" charset="0"/>
              </a:rPr>
              <a:t>International Journal of Environmental Research and Public Health</a:t>
            </a:r>
            <a:r>
              <a:rPr lang="en-IN" sz="900" dirty="0">
                <a:effectLst/>
                <a:latin typeface="Times New Roman" panose="02020603050405020304" pitchFamily="18" charset="0"/>
              </a:rPr>
              <a:t>, 17(18), p.6567. </a:t>
            </a:r>
            <a:r>
              <a:rPr lang="en-IN" sz="900" dirty="0" err="1">
                <a:effectLst/>
                <a:latin typeface="Times New Roman" panose="02020603050405020304" pitchFamily="18" charset="0"/>
              </a:rPr>
              <a:t>doi:https</a:t>
            </a:r>
            <a:r>
              <a:rPr lang="en-IN" sz="900" dirty="0">
                <a:effectLst/>
                <a:latin typeface="Times New Roman" panose="02020603050405020304" pitchFamily="18" charset="0"/>
              </a:rPr>
              <a:t>://doi.org/10.3390/ijerph17186567.</a:t>
            </a:r>
          </a:p>
          <a:p>
            <a:pPr algn="just">
              <a:lnSpc>
                <a:spcPct val="120000"/>
              </a:lnSpc>
            </a:pPr>
            <a:r>
              <a:rPr lang="en-IN" sz="900" dirty="0" err="1">
                <a:effectLst/>
                <a:latin typeface="Times New Roman" panose="02020603050405020304" pitchFamily="18" charset="0"/>
              </a:rPr>
              <a:t>Snedden</a:t>
            </a:r>
            <a:r>
              <a:rPr lang="en-IN" sz="900" dirty="0">
                <a:effectLst/>
                <a:latin typeface="Times New Roman" panose="02020603050405020304" pitchFamily="18" charset="0"/>
              </a:rPr>
              <a:t>, T.R., </a:t>
            </a:r>
            <a:r>
              <a:rPr lang="en-IN" sz="900" dirty="0" err="1">
                <a:effectLst/>
                <a:latin typeface="Times New Roman" panose="02020603050405020304" pitchFamily="18" charset="0"/>
              </a:rPr>
              <a:t>Scerpella</a:t>
            </a:r>
            <a:r>
              <a:rPr lang="en-IN" sz="900" dirty="0">
                <a:effectLst/>
                <a:latin typeface="Times New Roman" panose="02020603050405020304" pitchFamily="18" charset="0"/>
              </a:rPr>
              <a:t>, J., </a:t>
            </a:r>
            <a:r>
              <a:rPr lang="en-IN" sz="900" dirty="0" err="1">
                <a:effectLst/>
                <a:latin typeface="Times New Roman" panose="02020603050405020304" pitchFamily="18" charset="0"/>
              </a:rPr>
              <a:t>Kliethermes</a:t>
            </a:r>
            <a:r>
              <a:rPr lang="en-IN" sz="900" dirty="0">
                <a:effectLst/>
                <a:latin typeface="Times New Roman" panose="02020603050405020304" pitchFamily="18" charset="0"/>
              </a:rPr>
              <a:t>, S.A., Norman, R.S., </a:t>
            </a:r>
            <a:r>
              <a:rPr lang="en-IN" sz="900" dirty="0" err="1">
                <a:effectLst/>
                <a:latin typeface="Times New Roman" panose="02020603050405020304" pitchFamily="18" charset="0"/>
              </a:rPr>
              <a:t>Blyholder</a:t>
            </a:r>
            <a:r>
              <a:rPr lang="en-IN" sz="900" dirty="0">
                <a:effectLst/>
                <a:latin typeface="Times New Roman" panose="02020603050405020304" pitchFamily="18" charset="0"/>
              </a:rPr>
              <a:t>, L., Sanfilippo, J., </a:t>
            </a:r>
            <a:r>
              <a:rPr lang="en-IN" sz="900" dirty="0" err="1">
                <a:effectLst/>
                <a:latin typeface="Times New Roman" panose="02020603050405020304" pitchFamily="18" charset="0"/>
              </a:rPr>
              <a:t>McGuine</a:t>
            </a:r>
            <a:r>
              <a:rPr lang="en-IN" sz="900" dirty="0">
                <a:effectLst/>
                <a:latin typeface="Times New Roman" panose="02020603050405020304" pitchFamily="18" charset="0"/>
              </a:rPr>
              <a:t>, T.A. and </a:t>
            </a:r>
            <a:r>
              <a:rPr lang="en-IN" sz="900" dirty="0" err="1">
                <a:effectLst/>
                <a:latin typeface="Times New Roman" panose="02020603050405020304" pitchFamily="18" charset="0"/>
              </a:rPr>
              <a:t>Heiderscheit</a:t>
            </a:r>
            <a:r>
              <a:rPr lang="en-IN" sz="900" dirty="0">
                <a:effectLst/>
                <a:latin typeface="Times New Roman" panose="02020603050405020304" pitchFamily="18" charset="0"/>
              </a:rPr>
              <a:t>, B. (2018). Sport and Physical Activity Level Impacts Health-Related Quality of Life Among Collegiate Students. </a:t>
            </a:r>
            <a:r>
              <a:rPr lang="en-IN" sz="900" i="1" dirty="0">
                <a:effectLst/>
                <a:latin typeface="Times New Roman" panose="02020603050405020304" pitchFamily="18" charset="0"/>
              </a:rPr>
              <a:t>American Journal of Health Promotion</a:t>
            </a:r>
            <a:r>
              <a:rPr lang="en-IN" sz="900" dirty="0">
                <a:effectLst/>
                <a:latin typeface="Times New Roman" panose="02020603050405020304" pitchFamily="18" charset="0"/>
              </a:rPr>
              <a:t>, 33(5), pp.675–682. </a:t>
            </a:r>
            <a:r>
              <a:rPr lang="en-IN" sz="900" dirty="0" err="1">
                <a:effectLst/>
                <a:latin typeface="Times New Roman" panose="02020603050405020304" pitchFamily="18" charset="0"/>
              </a:rPr>
              <a:t>doi:https</a:t>
            </a:r>
            <a:r>
              <a:rPr lang="en-IN" sz="900" dirty="0">
                <a:effectLst/>
                <a:latin typeface="Times New Roman" panose="02020603050405020304" pitchFamily="18" charset="0"/>
              </a:rPr>
              <a:t>://doi.org/10.1177/0890117118817715.</a:t>
            </a:r>
          </a:p>
          <a:p>
            <a:pPr algn="just">
              <a:lnSpc>
                <a:spcPct val="120000"/>
              </a:lnSpc>
            </a:pPr>
            <a:r>
              <a:rPr lang="en-IN" sz="900" dirty="0">
                <a:effectLst/>
                <a:latin typeface="Times New Roman" panose="02020603050405020304" pitchFamily="18" charset="0"/>
              </a:rPr>
              <a:t>Srivastav, A.K., Sharma, N. and Samuel, A.J. (2020). Impact of Coronavirus disease-19 (COVID-19) lockdown on physical activity and energy expenditure among physiotherapy professionals and students using web-based open E-survey sent through WhatsApp, Facebook and Instagram messengers. </a:t>
            </a:r>
            <a:r>
              <a:rPr lang="en-IN" sz="900" i="1" dirty="0">
                <a:effectLst/>
                <a:latin typeface="Times New Roman" panose="02020603050405020304" pitchFamily="18" charset="0"/>
              </a:rPr>
              <a:t>Clinical Epidemiology and Global Health</a:t>
            </a:r>
            <a:r>
              <a:rPr lang="en-IN" sz="900" dirty="0">
                <a:effectLst/>
                <a:latin typeface="Times New Roman" panose="02020603050405020304" pitchFamily="18" charset="0"/>
              </a:rPr>
              <a:t>. </a:t>
            </a:r>
            <a:r>
              <a:rPr lang="en-IN" sz="900" dirty="0" err="1">
                <a:effectLst/>
                <a:latin typeface="Times New Roman" panose="02020603050405020304" pitchFamily="18" charset="0"/>
              </a:rPr>
              <a:t>doi:https</a:t>
            </a:r>
            <a:r>
              <a:rPr lang="en-IN" sz="900" dirty="0">
                <a:effectLst/>
                <a:latin typeface="Times New Roman" panose="02020603050405020304" pitchFamily="18" charset="0"/>
              </a:rPr>
              <a:t>://doi.org/10.1016/j.cegh.2020.07.003.</a:t>
            </a:r>
          </a:p>
          <a:p>
            <a:pPr algn="just">
              <a:lnSpc>
                <a:spcPct val="120000"/>
              </a:lnSpc>
            </a:pPr>
            <a:r>
              <a:rPr lang="en-IN" sz="900" dirty="0">
                <a:effectLst/>
                <a:latin typeface="Times New Roman" panose="02020603050405020304" pitchFamily="18" charset="0"/>
              </a:rPr>
              <a:t>Wang, F. and </a:t>
            </a:r>
            <a:r>
              <a:rPr lang="en-IN" sz="900" dirty="0" err="1">
                <a:effectLst/>
                <a:latin typeface="Times New Roman" panose="02020603050405020304" pitchFamily="18" charset="0"/>
              </a:rPr>
              <a:t>Boros</a:t>
            </a:r>
            <a:r>
              <a:rPr lang="en-IN" sz="900" dirty="0">
                <a:effectLst/>
                <a:latin typeface="Times New Roman" panose="02020603050405020304" pitchFamily="18" charset="0"/>
              </a:rPr>
              <a:t>, S. (2019). The effect of physical activity on sleep quality: a systematic review. </a:t>
            </a:r>
            <a:r>
              <a:rPr lang="en-IN" sz="900" i="1" dirty="0">
                <a:effectLst/>
                <a:latin typeface="Times New Roman" panose="02020603050405020304" pitchFamily="18" charset="0"/>
              </a:rPr>
              <a:t>European Journal of Physiotherapy</a:t>
            </a:r>
            <a:r>
              <a:rPr lang="en-IN" sz="900" dirty="0">
                <a:effectLst/>
                <a:latin typeface="Times New Roman" panose="02020603050405020304" pitchFamily="18" charset="0"/>
              </a:rPr>
              <a:t>, [online] 23(1), pp.1–8. </a:t>
            </a:r>
            <a:r>
              <a:rPr lang="en-IN" sz="900" dirty="0" err="1">
                <a:effectLst/>
                <a:latin typeface="Times New Roman" panose="02020603050405020304" pitchFamily="18" charset="0"/>
              </a:rPr>
              <a:t>doi:https</a:t>
            </a:r>
            <a:r>
              <a:rPr lang="en-IN" sz="900" dirty="0">
                <a:effectLst/>
                <a:latin typeface="Times New Roman" panose="02020603050405020304" pitchFamily="18" charset="0"/>
              </a:rPr>
              <a:t>://doi.org/10.1080/21679169.2019.1623314.</a:t>
            </a:r>
          </a:p>
          <a:p>
            <a:pPr algn="just">
              <a:lnSpc>
                <a:spcPct val="120000"/>
              </a:lnSpc>
            </a:pPr>
            <a:r>
              <a:rPr lang="en-IN" sz="900" dirty="0">
                <a:effectLst/>
                <a:latin typeface="Times New Roman" panose="02020603050405020304" pitchFamily="18" charset="0"/>
              </a:rPr>
              <a:t>Zhu, Z., Tang, Y., Zhuang, J., Liu, Y., Wu, X., Cai, Y., Wang, L., Cao, Z.-B. and Chen, P. (2019). Physical activity, screen viewing time, and overweight/obesity among Chinese children and adolescents: an update from the 2017 physical activity and fitness in China—the youth study. </a:t>
            </a:r>
            <a:r>
              <a:rPr lang="en-IN" sz="900" i="1" dirty="0">
                <a:effectLst/>
                <a:latin typeface="Times New Roman" panose="02020603050405020304" pitchFamily="18" charset="0"/>
              </a:rPr>
              <a:t>BMC Public Health</a:t>
            </a:r>
            <a:r>
              <a:rPr lang="en-IN" sz="900" dirty="0">
                <a:effectLst/>
                <a:latin typeface="Times New Roman" panose="02020603050405020304" pitchFamily="18" charset="0"/>
              </a:rPr>
              <a:t>, 19(1). </a:t>
            </a:r>
            <a:r>
              <a:rPr lang="en-IN" sz="900" dirty="0" err="1">
                <a:effectLst/>
                <a:latin typeface="Times New Roman" panose="02020603050405020304" pitchFamily="18" charset="0"/>
              </a:rPr>
              <a:t>doi:https</a:t>
            </a:r>
            <a:r>
              <a:rPr lang="en-IN" sz="900" dirty="0">
                <a:effectLst/>
                <a:latin typeface="Times New Roman" panose="02020603050405020304" pitchFamily="18" charset="0"/>
              </a:rPr>
              <a:t>://doi.org/10.1186/s12889-019-6515-9.</a:t>
            </a:r>
          </a:p>
        </p:txBody>
      </p:sp>
    </p:spTree>
    <p:extLst>
      <p:ext uri="{BB962C8B-B14F-4D97-AF65-F5344CB8AC3E}">
        <p14:creationId xmlns:p14="http://schemas.microsoft.com/office/powerpoint/2010/main" val="41148041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pPr algn="ctr">
              <a:lnSpc>
                <a:spcPct val="100000"/>
              </a:lnSpc>
            </a:pPr>
            <a:r>
              <a:rPr lang="en-US" b="1" dirty="0">
                <a:latin typeface="Times New Roman" panose="02020603050405020304" pitchFamily="18" charset="0"/>
                <a:cs typeface="Times New Roman" panose="02020603050405020304" pitchFamily="18" charset="0"/>
              </a:rPr>
              <a:t>SURVEY QUESTIONNAIRE </a:t>
            </a:r>
          </a:p>
        </p:txBody>
      </p:sp>
      <p:sp>
        <p:nvSpPr>
          <p:cNvPr id="3" name="Content Placeholder 2"/>
          <p:cNvSpPr>
            <a:spLocks noGrp="1"/>
          </p:cNvSpPr>
          <p:nvPr>
            <p:ph idx="1"/>
          </p:nvPr>
        </p:nvSpPr>
        <p:spPr/>
        <p:txBody>
          <a:bodyPr>
            <a:normAutofit fontScale="85000" lnSpcReduction="20000"/>
          </a:bodyPr>
          <a:lstStyle/>
          <a:p>
            <a:pPr>
              <a:buNone/>
            </a:pPr>
            <a:r>
              <a:rPr lang="en-US" dirty="0">
                <a:latin typeface="Times New Roman" panose="02020603050405020304" pitchFamily="18" charset="0"/>
                <a:cs typeface="Times New Roman" panose="02020603050405020304" pitchFamily="18" charset="0"/>
              </a:rPr>
              <a:t>1.Gender:</a:t>
            </a:r>
          </a:p>
          <a:p>
            <a:pPr lvl="1"/>
            <a:r>
              <a:rPr lang="en-US" dirty="0">
                <a:latin typeface="Times New Roman" panose="02020603050405020304" pitchFamily="18" charset="0"/>
                <a:cs typeface="Times New Roman" panose="02020603050405020304" pitchFamily="18" charset="0"/>
              </a:rPr>
              <a:t>Male</a:t>
            </a:r>
          </a:p>
          <a:p>
            <a:pPr lvl="1"/>
            <a:r>
              <a:rPr lang="en-US" dirty="0">
                <a:latin typeface="Times New Roman" panose="02020603050405020304" pitchFamily="18" charset="0"/>
                <a:cs typeface="Times New Roman" panose="02020603050405020304" pitchFamily="18" charset="0"/>
              </a:rPr>
              <a:t>Female</a:t>
            </a:r>
          </a:p>
          <a:p>
            <a:pPr lvl="1"/>
            <a:r>
              <a:rPr lang="en-US" dirty="0">
                <a:latin typeface="Times New Roman" panose="02020603050405020304" pitchFamily="18" charset="0"/>
                <a:cs typeface="Times New Roman" panose="02020603050405020304" pitchFamily="18" charset="0"/>
              </a:rPr>
              <a:t>Other (please specify)</a:t>
            </a:r>
          </a:p>
          <a:p>
            <a:pPr>
              <a:buNone/>
            </a:pPr>
            <a:r>
              <a:rPr lang="en-US" dirty="0">
                <a:latin typeface="Times New Roman" panose="02020603050405020304" pitchFamily="18" charset="0"/>
                <a:cs typeface="Times New Roman" panose="02020603050405020304" pitchFamily="18" charset="0"/>
              </a:rPr>
              <a:t>2. Age:</a:t>
            </a:r>
          </a:p>
          <a:p>
            <a:pPr lvl="1"/>
            <a:r>
              <a:rPr lang="en-US" dirty="0">
                <a:latin typeface="Times New Roman" panose="02020603050405020304" pitchFamily="18" charset="0"/>
                <a:cs typeface="Times New Roman" panose="02020603050405020304" pitchFamily="18" charset="0"/>
              </a:rPr>
              <a:t>18-20</a:t>
            </a:r>
          </a:p>
          <a:p>
            <a:pPr lvl="1"/>
            <a:r>
              <a:rPr lang="en-US" dirty="0">
                <a:latin typeface="Times New Roman" panose="02020603050405020304" pitchFamily="18" charset="0"/>
                <a:cs typeface="Times New Roman" panose="02020603050405020304" pitchFamily="18" charset="0"/>
              </a:rPr>
              <a:t>21-24</a:t>
            </a:r>
          </a:p>
          <a:p>
            <a:pPr lvl="1"/>
            <a:r>
              <a:rPr lang="en-US" dirty="0">
                <a:latin typeface="Times New Roman" panose="02020603050405020304" pitchFamily="18" charset="0"/>
                <a:cs typeface="Times New Roman" panose="02020603050405020304" pitchFamily="18" charset="0"/>
              </a:rPr>
              <a:t>25-29</a:t>
            </a:r>
          </a:p>
          <a:p>
            <a:pPr lvl="1"/>
            <a:r>
              <a:rPr lang="en-US" dirty="0">
                <a:latin typeface="Times New Roman" panose="02020603050405020304" pitchFamily="18" charset="0"/>
                <a:cs typeface="Times New Roman" panose="02020603050405020304" pitchFamily="18" charset="0"/>
              </a:rPr>
              <a:t>30 or above</a:t>
            </a:r>
          </a:p>
          <a:p>
            <a:pPr>
              <a:buNone/>
            </a:pPr>
            <a:r>
              <a:rPr lang="en-US" dirty="0">
                <a:latin typeface="Times New Roman" panose="02020603050405020304" pitchFamily="18" charset="0"/>
                <a:cs typeface="Times New Roman" panose="02020603050405020304" pitchFamily="18" charset="0"/>
              </a:rPr>
              <a:t>3. Academic Year:</a:t>
            </a:r>
          </a:p>
          <a:p>
            <a:pPr lvl="1"/>
            <a:r>
              <a:rPr lang="en-US" dirty="0">
                <a:latin typeface="Times New Roman" panose="02020603050405020304" pitchFamily="18" charset="0"/>
                <a:cs typeface="Times New Roman" panose="02020603050405020304" pitchFamily="18" charset="0"/>
              </a:rPr>
              <a:t>Freshman/First-year</a:t>
            </a:r>
          </a:p>
          <a:p>
            <a:pPr lvl="1"/>
            <a:r>
              <a:rPr lang="en-US" dirty="0">
                <a:latin typeface="Times New Roman" panose="02020603050405020304" pitchFamily="18" charset="0"/>
                <a:cs typeface="Times New Roman" panose="02020603050405020304" pitchFamily="18" charset="0"/>
              </a:rPr>
              <a:t>Sophomore/Second-year</a:t>
            </a:r>
          </a:p>
          <a:p>
            <a:pPr lvl="1"/>
            <a:r>
              <a:rPr lang="en-US" dirty="0">
                <a:latin typeface="Times New Roman" panose="02020603050405020304" pitchFamily="18" charset="0"/>
                <a:cs typeface="Times New Roman" panose="02020603050405020304" pitchFamily="18" charset="0"/>
              </a:rPr>
              <a:t>Junior/Third-year</a:t>
            </a:r>
          </a:p>
          <a:p>
            <a:pPr lvl="1"/>
            <a:r>
              <a:rPr lang="en-US" dirty="0">
                <a:latin typeface="Times New Roman" panose="02020603050405020304" pitchFamily="18" charset="0"/>
                <a:cs typeface="Times New Roman" panose="02020603050405020304" pitchFamily="18" charset="0"/>
              </a:rPr>
              <a:t>Senior/Fourth-year or above</a:t>
            </a:r>
          </a:p>
          <a:p>
            <a:pPr lvl="1"/>
            <a:r>
              <a:rPr lang="en-US" dirty="0">
                <a:latin typeface="Times New Roman" panose="02020603050405020304" pitchFamily="18" charset="0"/>
                <a:cs typeface="Times New Roman" panose="02020603050405020304" pitchFamily="18" charset="0"/>
              </a:rPr>
              <a:t>Graduate/Postgraduate</a:t>
            </a:r>
          </a:p>
          <a:p>
            <a:endParaRPr lang="en-US"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a:t>
            </a:r>
          </a:p>
        </p:txBody>
      </p:sp>
      <p:sp>
        <p:nvSpPr>
          <p:cNvPr id="3" name="Content Placeholder 2"/>
          <p:cNvSpPr>
            <a:spLocks noGrp="1"/>
          </p:cNvSpPr>
          <p:nvPr>
            <p:ph idx="1"/>
          </p:nvPr>
        </p:nvSpPr>
        <p:spPr/>
        <p:txBody>
          <a:bodyPr>
            <a:normAutofit fontScale="62500" lnSpcReduction="20000"/>
          </a:bodyPr>
          <a:lstStyle/>
          <a:p>
            <a:pPr>
              <a:buNone/>
            </a:pPr>
            <a:r>
              <a:rPr lang="en-US" dirty="0">
                <a:latin typeface="Times New Roman" panose="02020603050405020304" pitchFamily="18" charset="0"/>
                <a:cs typeface="Times New Roman" panose="02020603050405020304" pitchFamily="18" charset="0"/>
              </a:rPr>
              <a:t>4. How would you describe your current level of physical activity?</a:t>
            </a:r>
          </a:p>
          <a:p>
            <a:pPr lvl="1"/>
            <a:r>
              <a:rPr lang="en-US" dirty="0">
                <a:latin typeface="Times New Roman" panose="02020603050405020304" pitchFamily="18" charset="0"/>
                <a:cs typeface="Times New Roman" panose="02020603050405020304" pitchFamily="18" charset="0"/>
              </a:rPr>
              <a:t>Sedentary (no regular physical activity)</a:t>
            </a:r>
          </a:p>
          <a:p>
            <a:pPr lvl="1"/>
            <a:r>
              <a:rPr lang="en-US" dirty="0">
                <a:latin typeface="Times New Roman" panose="02020603050405020304" pitchFamily="18" charset="0"/>
                <a:cs typeface="Times New Roman" panose="02020603050405020304" pitchFamily="18" charset="0"/>
              </a:rPr>
              <a:t>Low (some light physical activity occasionally)</a:t>
            </a:r>
          </a:p>
          <a:p>
            <a:pPr lvl="1"/>
            <a:r>
              <a:rPr lang="en-US" dirty="0">
                <a:latin typeface="Times New Roman" panose="02020603050405020304" pitchFamily="18" charset="0"/>
                <a:cs typeface="Times New Roman" panose="02020603050405020304" pitchFamily="18" charset="0"/>
              </a:rPr>
              <a:t>Moderate (engaging in physical activity a few times per week)</a:t>
            </a:r>
          </a:p>
          <a:p>
            <a:pPr lvl="1"/>
            <a:r>
              <a:rPr lang="en-US" dirty="0">
                <a:latin typeface="Times New Roman" panose="02020603050405020304" pitchFamily="18" charset="0"/>
                <a:cs typeface="Times New Roman" panose="02020603050405020304" pitchFamily="18" charset="0"/>
              </a:rPr>
              <a:t>High (regularly participating in physical activity most days of the week)</a:t>
            </a:r>
          </a:p>
          <a:p>
            <a:pPr>
              <a:buNone/>
            </a:pPr>
            <a:r>
              <a:rPr lang="en-US" dirty="0">
                <a:latin typeface="Times New Roman" panose="02020603050405020304" pitchFamily="18" charset="0"/>
                <a:cs typeface="Times New Roman" panose="02020603050405020304" pitchFamily="18" charset="0"/>
              </a:rPr>
              <a:t>5. On average, how many days per week do you engage in moderate to vigorous physical activities (e.g., brisk walking, jogging, cycling, swimming, dancing) for at least 30 minutes?</a:t>
            </a:r>
          </a:p>
          <a:p>
            <a:pPr lvl="1"/>
            <a:r>
              <a:rPr lang="en-US" dirty="0">
                <a:latin typeface="Times New Roman" panose="02020603050405020304" pitchFamily="18" charset="0"/>
                <a:cs typeface="Times New Roman" panose="02020603050405020304" pitchFamily="18" charset="0"/>
              </a:rPr>
              <a:t>None</a:t>
            </a:r>
          </a:p>
          <a:p>
            <a:pPr lvl="1"/>
            <a:r>
              <a:rPr lang="en-US" dirty="0">
                <a:latin typeface="Times New Roman" panose="02020603050405020304" pitchFamily="18" charset="0"/>
                <a:cs typeface="Times New Roman" panose="02020603050405020304" pitchFamily="18" charset="0"/>
              </a:rPr>
              <a:t>1-2 days</a:t>
            </a:r>
          </a:p>
          <a:p>
            <a:pPr lvl="1"/>
            <a:r>
              <a:rPr lang="en-US" dirty="0">
                <a:latin typeface="Times New Roman" panose="02020603050405020304" pitchFamily="18" charset="0"/>
                <a:cs typeface="Times New Roman" panose="02020603050405020304" pitchFamily="18" charset="0"/>
              </a:rPr>
              <a:t>3-4 days</a:t>
            </a:r>
          </a:p>
          <a:p>
            <a:pPr lvl="1"/>
            <a:r>
              <a:rPr lang="en-US" dirty="0">
                <a:latin typeface="Times New Roman" panose="02020603050405020304" pitchFamily="18" charset="0"/>
                <a:cs typeface="Times New Roman" panose="02020603050405020304" pitchFamily="18" charset="0"/>
              </a:rPr>
              <a:t>5 or more days</a:t>
            </a:r>
          </a:p>
          <a:p>
            <a:pPr>
              <a:buNone/>
            </a:pPr>
            <a:r>
              <a:rPr lang="en-US" dirty="0">
                <a:latin typeface="Times New Roman" panose="02020603050405020304" pitchFamily="18" charset="0"/>
                <a:cs typeface="Times New Roman" panose="02020603050405020304" pitchFamily="18" charset="0"/>
              </a:rPr>
              <a:t>6. What types of physical activities do you participate in regularly? (Please check all that apply)</a:t>
            </a:r>
          </a:p>
          <a:p>
            <a:pPr lvl="1"/>
            <a:r>
              <a:rPr lang="en-US" dirty="0">
                <a:latin typeface="Times New Roman" panose="02020603050405020304" pitchFamily="18" charset="0"/>
                <a:cs typeface="Times New Roman" panose="02020603050405020304" pitchFamily="18" charset="0"/>
              </a:rPr>
              <a:t>Walking or jogging</a:t>
            </a:r>
          </a:p>
          <a:p>
            <a:pPr lvl="1"/>
            <a:r>
              <a:rPr lang="en-US" dirty="0">
                <a:latin typeface="Times New Roman" panose="02020603050405020304" pitchFamily="18" charset="0"/>
                <a:cs typeface="Times New Roman" panose="02020603050405020304" pitchFamily="18" charset="0"/>
              </a:rPr>
              <a:t>Team sports (e.g., basketball, soccer, volleyball)</a:t>
            </a:r>
          </a:p>
          <a:p>
            <a:pPr lvl="1"/>
            <a:r>
              <a:rPr lang="en-US" dirty="0">
                <a:latin typeface="Times New Roman" panose="02020603050405020304" pitchFamily="18" charset="0"/>
                <a:cs typeface="Times New Roman" panose="02020603050405020304" pitchFamily="18" charset="0"/>
              </a:rPr>
              <a:t>Individual sports (e.g., tennis, swimming, cycling)</a:t>
            </a:r>
          </a:p>
          <a:p>
            <a:pPr lvl="1"/>
            <a:r>
              <a:rPr lang="en-US" dirty="0">
                <a:latin typeface="Times New Roman" panose="02020603050405020304" pitchFamily="18" charset="0"/>
                <a:cs typeface="Times New Roman" panose="02020603050405020304" pitchFamily="18" charset="0"/>
              </a:rPr>
              <a:t>Fitness classes (e.g., yoga, </a:t>
            </a:r>
            <a:r>
              <a:rPr lang="en-US" dirty="0" err="1">
                <a:latin typeface="Times New Roman" panose="02020603050405020304" pitchFamily="18" charset="0"/>
                <a:cs typeface="Times New Roman" panose="02020603050405020304" pitchFamily="18" charset="0"/>
              </a:rPr>
              <a:t>Zumba</a:t>
            </a:r>
            <a:r>
              <a:rPr lang="en-US" dirty="0">
                <a:latin typeface="Times New Roman" panose="02020603050405020304" pitchFamily="18" charset="0"/>
                <a:cs typeface="Times New Roman" panose="02020603050405020304" pitchFamily="18" charset="0"/>
              </a:rPr>
              <a:t>, aerobics)</a:t>
            </a:r>
          </a:p>
          <a:p>
            <a:pPr lvl="1"/>
            <a:r>
              <a:rPr lang="en-US" dirty="0">
                <a:latin typeface="Times New Roman" panose="02020603050405020304" pitchFamily="18" charset="0"/>
                <a:cs typeface="Times New Roman" panose="02020603050405020304" pitchFamily="18" charset="0"/>
              </a:rPr>
              <a:t>Gym workouts (e.g., weightlifting, cardio machines)</a:t>
            </a:r>
          </a:p>
          <a:p>
            <a:pPr lvl="1"/>
            <a:r>
              <a:rPr lang="en-US" dirty="0">
                <a:latin typeface="Times New Roman" panose="02020603050405020304" pitchFamily="18" charset="0"/>
                <a:cs typeface="Times New Roman" panose="02020603050405020304" pitchFamily="18" charset="0"/>
              </a:rPr>
              <a:t>Other (please specify)</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77500" lnSpcReduction="20000"/>
          </a:bodyPr>
          <a:lstStyle/>
          <a:p>
            <a:pPr>
              <a:buNone/>
            </a:pPr>
            <a:r>
              <a:rPr lang="en-US" dirty="0">
                <a:latin typeface="Times New Roman" panose="02020603050405020304" pitchFamily="18" charset="0"/>
                <a:cs typeface="Times New Roman" panose="02020603050405020304" pitchFamily="18" charset="0"/>
              </a:rPr>
              <a:t>7. What are the main factors that prevent you from engaging in physical activity more frequently? (Please rank the following from 1 to 5, with 1 being the most significant barrier and 5 being the least significant barrier)</a:t>
            </a:r>
          </a:p>
          <a:p>
            <a:pPr lvl="1"/>
            <a:r>
              <a:rPr lang="en-US" dirty="0">
                <a:latin typeface="Times New Roman" panose="02020603050405020304" pitchFamily="18" charset="0"/>
                <a:cs typeface="Times New Roman" panose="02020603050405020304" pitchFamily="18" charset="0"/>
              </a:rPr>
              <a:t>Lack of time</a:t>
            </a:r>
          </a:p>
          <a:p>
            <a:pPr lvl="1"/>
            <a:r>
              <a:rPr lang="en-US" dirty="0">
                <a:latin typeface="Times New Roman" panose="02020603050405020304" pitchFamily="18" charset="0"/>
                <a:cs typeface="Times New Roman" panose="02020603050405020304" pitchFamily="18" charset="0"/>
              </a:rPr>
              <a:t>Academic workload</a:t>
            </a:r>
          </a:p>
          <a:p>
            <a:pPr lvl="1"/>
            <a:r>
              <a:rPr lang="en-US" dirty="0">
                <a:latin typeface="Times New Roman" panose="02020603050405020304" pitchFamily="18" charset="0"/>
                <a:cs typeface="Times New Roman" panose="02020603050405020304" pitchFamily="18" charset="0"/>
              </a:rPr>
              <a:t>Lack of motivation</a:t>
            </a:r>
          </a:p>
          <a:p>
            <a:pPr lvl="1"/>
            <a:r>
              <a:rPr lang="en-US" dirty="0">
                <a:latin typeface="Times New Roman" panose="02020603050405020304" pitchFamily="18" charset="0"/>
                <a:cs typeface="Times New Roman" panose="02020603050405020304" pitchFamily="18" charset="0"/>
              </a:rPr>
              <a:t>Lack of facilities or access to sports facilities</a:t>
            </a:r>
          </a:p>
          <a:p>
            <a:pPr lvl="1"/>
            <a:r>
              <a:rPr lang="en-US" dirty="0">
                <a:latin typeface="Times New Roman" panose="02020603050405020304" pitchFamily="18" charset="0"/>
                <a:cs typeface="Times New Roman" panose="02020603050405020304" pitchFamily="18" charset="0"/>
              </a:rPr>
              <a:t>Other commitments or priorities (please specify)</a:t>
            </a:r>
          </a:p>
          <a:p>
            <a:pPr lvl="1">
              <a:buNone/>
            </a:pPr>
            <a:r>
              <a:rPr lang="en-US" dirty="0">
                <a:latin typeface="Times New Roman" panose="02020603050405020304" pitchFamily="18" charset="0"/>
                <a:cs typeface="Times New Roman" panose="02020603050405020304" pitchFamily="18" charset="0"/>
              </a:rPr>
              <a:t>8. How do you perceive the relationship between physical activity and academic performance?</a:t>
            </a:r>
          </a:p>
          <a:p>
            <a:pPr lvl="1"/>
            <a:r>
              <a:rPr lang="en-US" dirty="0">
                <a:latin typeface="Times New Roman" panose="02020603050405020304" pitchFamily="18" charset="0"/>
                <a:cs typeface="Times New Roman" panose="02020603050405020304" pitchFamily="18" charset="0"/>
              </a:rPr>
              <a:t>Strongly agree</a:t>
            </a:r>
          </a:p>
          <a:p>
            <a:pPr lvl="1"/>
            <a:r>
              <a:rPr lang="en-US" dirty="0">
                <a:latin typeface="Times New Roman" panose="02020603050405020304" pitchFamily="18" charset="0"/>
                <a:cs typeface="Times New Roman" panose="02020603050405020304" pitchFamily="18" charset="0"/>
              </a:rPr>
              <a:t>Agree</a:t>
            </a:r>
          </a:p>
          <a:p>
            <a:pPr lvl="1"/>
            <a:r>
              <a:rPr lang="en-US" dirty="0">
                <a:latin typeface="Times New Roman" panose="02020603050405020304" pitchFamily="18" charset="0"/>
                <a:cs typeface="Times New Roman" panose="02020603050405020304" pitchFamily="18" charset="0"/>
              </a:rPr>
              <a:t>Neutral</a:t>
            </a:r>
          </a:p>
          <a:p>
            <a:pPr lvl="1"/>
            <a:r>
              <a:rPr lang="en-US" dirty="0">
                <a:latin typeface="Times New Roman" panose="02020603050405020304" pitchFamily="18" charset="0"/>
                <a:cs typeface="Times New Roman" panose="02020603050405020304" pitchFamily="18" charset="0"/>
              </a:rPr>
              <a:t>Disagree</a:t>
            </a:r>
          </a:p>
          <a:p>
            <a:pPr lvl="1"/>
            <a:r>
              <a:rPr lang="en-US" dirty="0">
                <a:latin typeface="Times New Roman" panose="02020603050405020304" pitchFamily="18" charset="0"/>
                <a:cs typeface="Times New Roman" panose="02020603050405020304" pitchFamily="18" charset="0"/>
              </a:rPr>
              <a:t>Strongly disagree</a:t>
            </a:r>
          </a:p>
          <a:p>
            <a:pPr>
              <a:buNone/>
            </a:pPr>
            <a:r>
              <a:rPr lang="en-US" dirty="0">
                <a:latin typeface="Times New Roman" panose="02020603050405020304" pitchFamily="18" charset="0"/>
                <a:cs typeface="Times New Roman" panose="02020603050405020304" pitchFamily="18" charset="0"/>
              </a:rPr>
              <a:t>9. Have you noticed any changes in your academic performance when you engage in regular physical activity?</a:t>
            </a:r>
          </a:p>
          <a:p>
            <a:pPr lvl="1"/>
            <a:r>
              <a:rPr lang="en-US" dirty="0">
                <a:latin typeface="Times New Roman" panose="02020603050405020304" pitchFamily="18" charset="0"/>
                <a:cs typeface="Times New Roman" panose="02020603050405020304" pitchFamily="18" charset="0"/>
              </a:rPr>
              <a:t>Yes, it has a positive impact.</a:t>
            </a:r>
          </a:p>
          <a:p>
            <a:pPr lvl="1"/>
            <a:r>
              <a:rPr lang="en-US" dirty="0">
                <a:latin typeface="Times New Roman" panose="02020603050405020304" pitchFamily="18" charset="0"/>
                <a:cs typeface="Times New Roman" panose="02020603050405020304" pitchFamily="18" charset="0"/>
              </a:rPr>
              <a:t>No, it has no significant impact.</a:t>
            </a:r>
          </a:p>
          <a:p>
            <a:pPr lvl="1"/>
            <a:r>
              <a:rPr lang="en-US" dirty="0">
                <a:latin typeface="Times New Roman" panose="02020603050405020304" pitchFamily="18" charset="0"/>
                <a:cs typeface="Times New Roman" panose="02020603050405020304" pitchFamily="18" charset="0"/>
              </a:rPr>
              <a:t>I'm not sure.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a:buNone/>
            </a:pPr>
            <a:r>
              <a:rPr lang="en-US" sz="1200" dirty="0">
                <a:latin typeface="Times New Roman" panose="02020603050405020304" pitchFamily="18" charset="0"/>
                <a:cs typeface="Times New Roman" panose="02020603050405020304" pitchFamily="18" charset="0"/>
              </a:rPr>
              <a:t>10. Do you have any additional comments or thoughts about physical activity and its prevalence among students in the university? (Open-ended response)</a:t>
            </a:r>
          </a:p>
          <a:p>
            <a:r>
              <a:rPr lang="en-US" sz="1200" dirty="0">
                <a:latin typeface="Times New Roman" panose="02020603050405020304" pitchFamily="18" charset="0"/>
                <a:cs typeface="Times New Roman" panose="02020603050405020304" pitchFamily="18" charset="0"/>
              </a:rPr>
              <a:t>Thank you for taking the time to complete this survey. Your participation is greatly appreciated, and your responses will contribute to advancing our understanding of physical activity levels among students in a public university.</a:t>
            </a:r>
          </a:p>
        </p:txBody>
      </p:sp>
    </p:spTree>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3995</Words>
  <Application>Microsoft Office PowerPoint</Application>
  <PresentationFormat>On-screen Show (16:9)</PresentationFormat>
  <Paragraphs>150</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Calibri Light</vt:lpstr>
      <vt:lpstr>Times New Roman</vt:lpstr>
      <vt:lpstr>Wingdings</vt:lpstr>
      <vt:lpstr>Retrospect</vt:lpstr>
      <vt:lpstr>                                Title: Prevalence of physical activity among students in a public university     </vt:lpstr>
      <vt:lpstr>INDEX </vt:lpstr>
      <vt:lpstr>INTRODUCTION</vt:lpstr>
      <vt:lpstr>LITERATURE REVIEW </vt:lpstr>
      <vt:lpstr>PowerPoint Presentation</vt:lpstr>
      <vt:lpstr>RATIONALE OF THE STUDY</vt:lpstr>
      <vt:lpstr>PROPOSED RESEARCH QUESTION/AIM/OBJECTIVES</vt:lpstr>
      <vt:lpstr>RESEARCH METHODOLOGY AND METHODS SECTION/JUSTIFICATION </vt:lpstr>
      <vt:lpstr>RESEARCH DESIGN</vt:lpstr>
      <vt:lpstr>RECRUITMENT, SAMPLING &amp; STUDY PARTICIPANTS</vt:lpstr>
      <vt:lpstr>MATERIALS/DATA COLLECTION METHOD(S)/PROCEDURE/TOOL </vt:lpstr>
      <vt:lpstr>PROPOSED DATA ANALYSIS TECHNIQUE</vt:lpstr>
      <vt:lpstr>ETHICAL CONSIDERATIONS</vt:lpstr>
      <vt:lpstr>IMPLICATION OF RESEARCH</vt:lpstr>
      <vt:lpstr>GANTT CHART</vt:lpstr>
      <vt:lpstr>REFERENCES </vt:lpstr>
      <vt:lpstr>PowerPoint Presentation</vt:lpstr>
      <vt:lpstr>SURVEY QUESTIONNAIRE </vt:lpstr>
      <vt:lpstr>Conti…</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2017-08-01T15:40:51Z</dcterms:created>
  <dcterms:modified xsi:type="dcterms:W3CDTF">2023-06-20T11:34:28Z</dcterms:modified>
</cp:coreProperties>
</file>