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63" autoAdjust="0"/>
    <p:restoredTop sz="94660"/>
  </p:normalViewPr>
  <p:slideViewPr>
    <p:cSldViewPr snapToGrid="0">
      <p:cViewPr varScale="1">
        <p:scale>
          <a:sx n="84" d="100"/>
          <a:sy n="84" d="100"/>
        </p:scale>
        <p:origin x="24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D1D8B-6CC2-80A7-793D-EBB4C9CCAC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55F47E4-5A99-3135-2B7C-ACD3F2CC13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6AF120-F007-6872-D394-EBA6730EB82A}"/>
              </a:ext>
            </a:extLst>
          </p:cNvPr>
          <p:cNvSpPr>
            <a:spLocks noGrp="1"/>
          </p:cNvSpPr>
          <p:nvPr>
            <p:ph type="dt" sz="half" idx="10"/>
          </p:nvPr>
        </p:nvSpPr>
        <p:spPr/>
        <p:txBody>
          <a:bodyPr/>
          <a:lstStyle/>
          <a:p>
            <a:fld id="{0B368739-50D2-4FA2-9187-D063D60780BF}" type="datetimeFigureOut">
              <a:rPr lang="en-GB" smtClean="0"/>
              <a:t>26/09/2023</a:t>
            </a:fld>
            <a:endParaRPr lang="en-GB"/>
          </a:p>
        </p:txBody>
      </p:sp>
      <p:sp>
        <p:nvSpPr>
          <p:cNvPr id="5" name="Footer Placeholder 4">
            <a:extLst>
              <a:ext uri="{FF2B5EF4-FFF2-40B4-BE49-F238E27FC236}">
                <a16:creationId xmlns:a16="http://schemas.microsoft.com/office/drawing/2014/main" id="{3C103483-E41D-570F-DDDF-A75DA2B7F4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B80EE8-C369-3505-963B-3F6BC9C337F2}"/>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3288595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D629C-C745-1EB8-0553-1C94051E99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65F79C-FB4D-716B-9942-9B131F98C6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387E44-48C7-D98D-674E-FC62A7793633}"/>
              </a:ext>
            </a:extLst>
          </p:cNvPr>
          <p:cNvSpPr>
            <a:spLocks noGrp="1"/>
          </p:cNvSpPr>
          <p:nvPr>
            <p:ph type="dt" sz="half" idx="10"/>
          </p:nvPr>
        </p:nvSpPr>
        <p:spPr/>
        <p:txBody>
          <a:bodyPr/>
          <a:lstStyle/>
          <a:p>
            <a:fld id="{0B368739-50D2-4FA2-9187-D063D60780BF}" type="datetimeFigureOut">
              <a:rPr lang="en-GB" smtClean="0"/>
              <a:t>26/09/2023</a:t>
            </a:fld>
            <a:endParaRPr lang="en-GB"/>
          </a:p>
        </p:txBody>
      </p:sp>
      <p:sp>
        <p:nvSpPr>
          <p:cNvPr id="5" name="Footer Placeholder 4">
            <a:extLst>
              <a:ext uri="{FF2B5EF4-FFF2-40B4-BE49-F238E27FC236}">
                <a16:creationId xmlns:a16="http://schemas.microsoft.com/office/drawing/2014/main" id="{E9A1F4B2-A67A-46E5-CE08-315EBE00E9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46825A-2484-87D4-4D0A-AF34A7711CB0}"/>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3189476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24402-9C87-39AB-9E57-7E4BBA913D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63EDD3-3C44-B215-19E6-2A45CE1E49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DEAF50-7D47-F6EA-3C36-4E06D085F7D8}"/>
              </a:ext>
            </a:extLst>
          </p:cNvPr>
          <p:cNvSpPr>
            <a:spLocks noGrp="1"/>
          </p:cNvSpPr>
          <p:nvPr>
            <p:ph type="dt" sz="half" idx="10"/>
          </p:nvPr>
        </p:nvSpPr>
        <p:spPr/>
        <p:txBody>
          <a:bodyPr/>
          <a:lstStyle/>
          <a:p>
            <a:fld id="{0B368739-50D2-4FA2-9187-D063D60780BF}" type="datetimeFigureOut">
              <a:rPr lang="en-GB" smtClean="0"/>
              <a:t>26/09/2023</a:t>
            </a:fld>
            <a:endParaRPr lang="en-GB"/>
          </a:p>
        </p:txBody>
      </p:sp>
      <p:sp>
        <p:nvSpPr>
          <p:cNvPr id="5" name="Footer Placeholder 4">
            <a:extLst>
              <a:ext uri="{FF2B5EF4-FFF2-40B4-BE49-F238E27FC236}">
                <a16:creationId xmlns:a16="http://schemas.microsoft.com/office/drawing/2014/main" id="{481FBC12-9E93-DBAD-CD35-FA3FD56767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AD1537-9DF6-83BB-FE32-5AC830243712}"/>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1264305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6FA70-B11E-C4F5-01C7-543FCA18FA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403DD7-0914-FE58-0382-237C365A313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B9CCFB-88C1-EA77-D0F1-BAFE8604C1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6E7757-3EA9-AF83-3F65-060B3CBA5DD3}"/>
              </a:ext>
            </a:extLst>
          </p:cNvPr>
          <p:cNvSpPr>
            <a:spLocks noGrp="1"/>
          </p:cNvSpPr>
          <p:nvPr>
            <p:ph type="dt" sz="half" idx="10"/>
          </p:nvPr>
        </p:nvSpPr>
        <p:spPr/>
        <p:txBody>
          <a:bodyPr/>
          <a:lstStyle/>
          <a:p>
            <a:fld id="{0B368739-50D2-4FA2-9187-D063D60780BF}" type="datetimeFigureOut">
              <a:rPr lang="en-GB" smtClean="0"/>
              <a:t>26/09/2023</a:t>
            </a:fld>
            <a:endParaRPr lang="en-GB"/>
          </a:p>
        </p:txBody>
      </p:sp>
      <p:sp>
        <p:nvSpPr>
          <p:cNvPr id="6" name="Footer Placeholder 5">
            <a:extLst>
              <a:ext uri="{FF2B5EF4-FFF2-40B4-BE49-F238E27FC236}">
                <a16:creationId xmlns:a16="http://schemas.microsoft.com/office/drawing/2014/main" id="{5035C2E3-4532-FB6D-B21A-5DF3218AB3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10F42F-1141-2120-EE5B-047172E4491E}"/>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2296912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BD0DF-FE0D-7DF9-BEAE-A7A8B1D313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75F2C2-E3F4-4F7C-DF59-7DC13B63CD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231D3F-AD83-5E2C-366A-D92E77E582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AA6DA4-714B-D795-AE01-A2617112D4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A6C804-82BC-0218-EDA9-5F2DC68C138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A6AB9A-5D36-2399-F4B4-D6DFC72265A2}"/>
              </a:ext>
            </a:extLst>
          </p:cNvPr>
          <p:cNvSpPr>
            <a:spLocks noGrp="1"/>
          </p:cNvSpPr>
          <p:nvPr>
            <p:ph type="dt" sz="half" idx="10"/>
          </p:nvPr>
        </p:nvSpPr>
        <p:spPr/>
        <p:txBody>
          <a:bodyPr/>
          <a:lstStyle/>
          <a:p>
            <a:fld id="{0B368739-50D2-4FA2-9187-D063D60780BF}" type="datetimeFigureOut">
              <a:rPr lang="en-GB" smtClean="0"/>
              <a:t>26/09/2023</a:t>
            </a:fld>
            <a:endParaRPr lang="en-GB"/>
          </a:p>
        </p:txBody>
      </p:sp>
      <p:sp>
        <p:nvSpPr>
          <p:cNvPr id="8" name="Footer Placeholder 7">
            <a:extLst>
              <a:ext uri="{FF2B5EF4-FFF2-40B4-BE49-F238E27FC236}">
                <a16:creationId xmlns:a16="http://schemas.microsoft.com/office/drawing/2014/main" id="{CE3D460F-2FE0-8A35-8A9E-DD909D26F0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69A01B-0760-9498-67BF-12E9CDA4D0D1}"/>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933366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73916-E021-DE45-C9A9-6014B7B0E18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35B28C2-5454-A763-7EC4-A16CBC9818F4}"/>
              </a:ext>
            </a:extLst>
          </p:cNvPr>
          <p:cNvSpPr>
            <a:spLocks noGrp="1"/>
          </p:cNvSpPr>
          <p:nvPr>
            <p:ph type="dt" sz="half" idx="10"/>
          </p:nvPr>
        </p:nvSpPr>
        <p:spPr/>
        <p:txBody>
          <a:bodyPr/>
          <a:lstStyle/>
          <a:p>
            <a:fld id="{0B368739-50D2-4FA2-9187-D063D60780BF}" type="datetimeFigureOut">
              <a:rPr lang="en-GB" smtClean="0"/>
              <a:t>26/09/2023</a:t>
            </a:fld>
            <a:endParaRPr lang="en-GB"/>
          </a:p>
        </p:txBody>
      </p:sp>
      <p:sp>
        <p:nvSpPr>
          <p:cNvPr id="4" name="Footer Placeholder 3">
            <a:extLst>
              <a:ext uri="{FF2B5EF4-FFF2-40B4-BE49-F238E27FC236}">
                <a16:creationId xmlns:a16="http://schemas.microsoft.com/office/drawing/2014/main" id="{90FA0F3F-CC46-4703-099C-104F8F6CE7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A589CA-3926-4B15-9087-2D26B1F48280}"/>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4175036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8D9DF7-CEC7-7F2E-0D73-8535F9B6B8FA}"/>
              </a:ext>
            </a:extLst>
          </p:cNvPr>
          <p:cNvSpPr>
            <a:spLocks noGrp="1"/>
          </p:cNvSpPr>
          <p:nvPr>
            <p:ph type="dt" sz="half" idx="10"/>
          </p:nvPr>
        </p:nvSpPr>
        <p:spPr/>
        <p:txBody>
          <a:bodyPr/>
          <a:lstStyle/>
          <a:p>
            <a:fld id="{0B368739-50D2-4FA2-9187-D063D60780BF}" type="datetimeFigureOut">
              <a:rPr lang="en-GB" smtClean="0"/>
              <a:t>26/09/2023</a:t>
            </a:fld>
            <a:endParaRPr lang="en-GB"/>
          </a:p>
        </p:txBody>
      </p:sp>
      <p:sp>
        <p:nvSpPr>
          <p:cNvPr id="3" name="Footer Placeholder 2">
            <a:extLst>
              <a:ext uri="{FF2B5EF4-FFF2-40B4-BE49-F238E27FC236}">
                <a16:creationId xmlns:a16="http://schemas.microsoft.com/office/drawing/2014/main" id="{4B860596-AE5B-2B0D-A0E2-2F9E3EC924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F94C7E-C4EB-B9ED-1260-617806EA5CC0}"/>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1891641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1FCE6-E7C3-FBDA-18A9-A98E62E530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29C4C1-F620-A6CC-08F1-975F1726E4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4B7488-DCCA-7685-800F-BB382BB4C4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5F9F83-81DC-B46D-81D0-5618AB7DB1DB}"/>
              </a:ext>
            </a:extLst>
          </p:cNvPr>
          <p:cNvSpPr>
            <a:spLocks noGrp="1"/>
          </p:cNvSpPr>
          <p:nvPr>
            <p:ph type="dt" sz="half" idx="10"/>
          </p:nvPr>
        </p:nvSpPr>
        <p:spPr/>
        <p:txBody>
          <a:bodyPr/>
          <a:lstStyle/>
          <a:p>
            <a:fld id="{0B368739-50D2-4FA2-9187-D063D60780BF}" type="datetimeFigureOut">
              <a:rPr lang="en-GB" smtClean="0"/>
              <a:t>26/09/2023</a:t>
            </a:fld>
            <a:endParaRPr lang="en-GB"/>
          </a:p>
        </p:txBody>
      </p:sp>
      <p:sp>
        <p:nvSpPr>
          <p:cNvPr id="6" name="Footer Placeholder 5">
            <a:extLst>
              <a:ext uri="{FF2B5EF4-FFF2-40B4-BE49-F238E27FC236}">
                <a16:creationId xmlns:a16="http://schemas.microsoft.com/office/drawing/2014/main" id="{C5F9B5CF-EE92-BB39-B806-CDA16B9CD3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65F313-659F-A1C6-A55A-76A1F3474B91}"/>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1771100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DEF95-B215-83E3-612F-235AE64CF2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7B614C-C791-8797-2435-97611DA7E4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A3FC45B-4DE5-C527-4D95-6A8A173104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CE7B92-77CC-B57D-97ED-42C2BF6D513E}"/>
              </a:ext>
            </a:extLst>
          </p:cNvPr>
          <p:cNvSpPr>
            <a:spLocks noGrp="1"/>
          </p:cNvSpPr>
          <p:nvPr>
            <p:ph type="dt" sz="half" idx="10"/>
          </p:nvPr>
        </p:nvSpPr>
        <p:spPr/>
        <p:txBody>
          <a:bodyPr/>
          <a:lstStyle/>
          <a:p>
            <a:fld id="{0B368739-50D2-4FA2-9187-D063D60780BF}" type="datetimeFigureOut">
              <a:rPr lang="en-GB" smtClean="0"/>
              <a:t>26/09/2023</a:t>
            </a:fld>
            <a:endParaRPr lang="en-GB"/>
          </a:p>
        </p:txBody>
      </p:sp>
      <p:sp>
        <p:nvSpPr>
          <p:cNvPr id="6" name="Footer Placeholder 5">
            <a:extLst>
              <a:ext uri="{FF2B5EF4-FFF2-40B4-BE49-F238E27FC236}">
                <a16:creationId xmlns:a16="http://schemas.microsoft.com/office/drawing/2014/main" id="{ABD36BD8-AF52-1E83-8826-21F04A03FC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C6B43C-3282-B47F-3621-157C98560AD6}"/>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1761648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EED71-0CC9-ECF0-503F-2E03A207AB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896D94-2F41-887D-6B0D-4AEA39C508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D81546-1E53-11D8-F0D8-9C81F12B047A}"/>
              </a:ext>
            </a:extLst>
          </p:cNvPr>
          <p:cNvSpPr>
            <a:spLocks noGrp="1"/>
          </p:cNvSpPr>
          <p:nvPr>
            <p:ph type="dt" sz="half" idx="10"/>
          </p:nvPr>
        </p:nvSpPr>
        <p:spPr/>
        <p:txBody>
          <a:bodyPr/>
          <a:lstStyle/>
          <a:p>
            <a:fld id="{0B368739-50D2-4FA2-9187-D063D60780BF}" type="datetimeFigureOut">
              <a:rPr lang="en-GB" smtClean="0"/>
              <a:t>26/09/2023</a:t>
            </a:fld>
            <a:endParaRPr lang="en-GB"/>
          </a:p>
        </p:txBody>
      </p:sp>
      <p:sp>
        <p:nvSpPr>
          <p:cNvPr id="5" name="Footer Placeholder 4">
            <a:extLst>
              <a:ext uri="{FF2B5EF4-FFF2-40B4-BE49-F238E27FC236}">
                <a16:creationId xmlns:a16="http://schemas.microsoft.com/office/drawing/2014/main" id="{DD738A45-086E-25CB-F74F-EE0196BDF9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043848-D9AC-9C63-9AF2-C2774BDAC5C0}"/>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3558577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3D5F83-F2CF-61EC-F0D8-CE93B93A42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78F46B-A238-9D42-3EE7-B7FCD25FFE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C247C7-5D05-D899-C4B7-2D44C2D774B1}"/>
              </a:ext>
            </a:extLst>
          </p:cNvPr>
          <p:cNvSpPr>
            <a:spLocks noGrp="1"/>
          </p:cNvSpPr>
          <p:nvPr>
            <p:ph type="dt" sz="half" idx="10"/>
          </p:nvPr>
        </p:nvSpPr>
        <p:spPr/>
        <p:txBody>
          <a:bodyPr/>
          <a:lstStyle/>
          <a:p>
            <a:fld id="{0B368739-50D2-4FA2-9187-D063D60780BF}" type="datetimeFigureOut">
              <a:rPr lang="en-GB" smtClean="0"/>
              <a:t>26/09/2023</a:t>
            </a:fld>
            <a:endParaRPr lang="en-GB"/>
          </a:p>
        </p:txBody>
      </p:sp>
      <p:sp>
        <p:nvSpPr>
          <p:cNvPr id="5" name="Footer Placeholder 4">
            <a:extLst>
              <a:ext uri="{FF2B5EF4-FFF2-40B4-BE49-F238E27FC236}">
                <a16:creationId xmlns:a16="http://schemas.microsoft.com/office/drawing/2014/main" id="{EACAB651-3450-08D4-915F-A4A2C0AA34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1CDB09-FA78-6FCF-DA90-0A99C606D88D}"/>
              </a:ext>
            </a:extLst>
          </p:cNvPr>
          <p:cNvSpPr>
            <a:spLocks noGrp="1"/>
          </p:cNvSpPr>
          <p:nvPr>
            <p:ph type="sldNum" sz="quarter" idx="12"/>
          </p:nvPr>
        </p:nvSpPr>
        <p:spPr/>
        <p:txBody>
          <a:bodyPr/>
          <a:lstStyle/>
          <a:p>
            <a:fld id="{4FB8A8D7-60EE-4120-9DB9-F899A2D19B7A}" type="slidenum">
              <a:rPr lang="en-GB" smtClean="0"/>
              <a:t>‹#›</a:t>
            </a:fld>
            <a:endParaRPr lang="en-GB"/>
          </a:p>
        </p:txBody>
      </p:sp>
    </p:spTree>
    <p:extLst>
      <p:ext uri="{BB962C8B-B14F-4D97-AF65-F5344CB8AC3E}">
        <p14:creationId xmlns:p14="http://schemas.microsoft.com/office/powerpoint/2010/main" val="2473795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D58113-F736-DEA7-BE3B-40447364B3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4C2F89-53F9-254D-0195-7365775F6D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AB7D7E-A72B-2C4D-D844-7907A2D18F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368739-50D2-4FA2-9187-D063D60780BF}" type="datetimeFigureOut">
              <a:rPr lang="en-GB" smtClean="0"/>
              <a:t>26/09/2023</a:t>
            </a:fld>
            <a:endParaRPr lang="en-GB"/>
          </a:p>
        </p:txBody>
      </p:sp>
      <p:sp>
        <p:nvSpPr>
          <p:cNvPr id="5" name="Footer Placeholder 4">
            <a:extLst>
              <a:ext uri="{FF2B5EF4-FFF2-40B4-BE49-F238E27FC236}">
                <a16:creationId xmlns:a16="http://schemas.microsoft.com/office/drawing/2014/main" id="{EA76F483-58EB-18A4-1F25-474CF679B7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F2467D-E7FA-0935-5054-B5DB3FCA44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B8A8D7-60EE-4120-9DB9-F899A2D19B7A}" type="slidenum">
              <a:rPr lang="en-GB" smtClean="0"/>
              <a:t>‹#›</a:t>
            </a:fld>
            <a:endParaRPr lang="en-GB"/>
          </a:p>
        </p:txBody>
      </p:sp>
    </p:spTree>
    <p:extLst>
      <p:ext uri="{BB962C8B-B14F-4D97-AF65-F5344CB8AC3E}">
        <p14:creationId xmlns:p14="http://schemas.microsoft.com/office/powerpoint/2010/main" val="40578533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piccalillyconnects.nl/en/the-best-time-management-tip/" TargetMode="External"/><Relationship Id="rId2" Type="http://schemas.openxmlformats.org/officeDocument/2006/relationships/hyperlink" Target="https://etonx.com/ten-tips-to-help-students-develop-better-research-skil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263AE16-306D-72C7-B942-CCFF9EF799C6}"/>
              </a:ext>
            </a:extLst>
          </p:cNvPr>
          <p:cNvSpPr/>
          <p:nvPr/>
        </p:nvSpPr>
        <p:spPr>
          <a:xfrm>
            <a:off x="148854" y="2060428"/>
            <a:ext cx="3941174" cy="4730897"/>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u="sng" dirty="0">
                <a:solidFill>
                  <a:schemeClr val="tx1"/>
                </a:solidFill>
              </a:rPr>
              <a:t>Time Management</a:t>
            </a:r>
          </a:p>
          <a:p>
            <a:endParaRPr lang="en-GB" sz="900" dirty="0">
              <a:solidFill>
                <a:schemeClr val="tx1"/>
              </a:solidFill>
            </a:endParaRPr>
          </a:p>
          <a:p>
            <a:r>
              <a:rPr lang="en-GB" sz="900" dirty="0">
                <a:solidFill>
                  <a:schemeClr val="tx1"/>
                </a:solidFill>
              </a:rPr>
              <a:t>Time management is a key component to study success. When learning within a higher education setting, only part of the course time will be timetabled as sessions within a classroom setting, the majority will be self-directed study. When self directed, it is imperative to ensure that an individual is well organised, has good discipline and is committed to the overall achievement. Balancing study, work and family time is imperative to succeed. All require planning. Obtaining a study planner will help to guide when assignments are due. Using tools such as an online calendar and a diary can assist to recognise pending deadlines and tasks (</a:t>
            </a:r>
            <a:r>
              <a:rPr lang="en-GB" sz="900" dirty="0" err="1">
                <a:solidFill>
                  <a:schemeClr val="tx1"/>
                </a:solidFill>
              </a:rPr>
              <a:t>Cotterell</a:t>
            </a:r>
            <a:r>
              <a:rPr lang="en-GB" sz="900" dirty="0">
                <a:solidFill>
                  <a:schemeClr val="tx1"/>
                </a:solidFill>
              </a:rPr>
              <a:t>, 2019).</a:t>
            </a: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pPr algn="ctr"/>
            <a:endParaRPr lang="en-GB" sz="900" dirty="0">
              <a:solidFill>
                <a:schemeClr val="tx1"/>
              </a:solidFill>
            </a:endParaRPr>
          </a:p>
          <a:p>
            <a:pPr algn="ctr"/>
            <a:r>
              <a:rPr lang="en-GB" sz="700" dirty="0">
                <a:solidFill>
                  <a:schemeClr val="tx1"/>
                </a:solidFill>
              </a:rPr>
              <a:t>Image (van </a:t>
            </a:r>
            <a:r>
              <a:rPr lang="en-GB" sz="700" dirty="0" err="1">
                <a:solidFill>
                  <a:schemeClr val="tx1"/>
                </a:solidFill>
              </a:rPr>
              <a:t>Engelen</a:t>
            </a:r>
            <a:r>
              <a:rPr lang="en-GB" sz="700" dirty="0">
                <a:solidFill>
                  <a:schemeClr val="tx1"/>
                </a:solidFill>
              </a:rPr>
              <a:t>, 2020)</a:t>
            </a:r>
          </a:p>
          <a:p>
            <a:endParaRPr lang="en-GB" sz="900" dirty="0">
              <a:solidFill>
                <a:schemeClr val="tx1"/>
              </a:solidFill>
            </a:endParaRPr>
          </a:p>
          <a:p>
            <a:r>
              <a:rPr lang="en-GB" sz="900" dirty="0">
                <a:solidFill>
                  <a:schemeClr val="tx1"/>
                </a:solidFill>
              </a:rPr>
              <a:t>It is important to consider deadlines and ensure these are met in advance by working backwards from these (</a:t>
            </a:r>
            <a:r>
              <a:rPr lang="en-GB" sz="900" dirty="0" err="1">
                <a:solidFill>
                  <a:schemeClr val="tx1"/>
                </a:solidFill>
              </a:rPr>
              <a:t>Cotterell</a:t>
            </a:r>
            <a:r>
              <a:rPr lang="en-GB" sz="900" dirty="0">
                <a:solidFill>
                  <a:schemeClr val="tx1"/>
                </a:solidFill>
              </a:rPr>
              <a:t>, 2019). Find out when the assessment is due, then consider any barriers there may be to achieving this by the due date. These may be work shifts, family events as well as study sessions that could help towards the content to include. </a:t>
            </a:r>
          </a:p>
          <a:p>
            <a:r>
              <a:rPr lang="en-GB" sz="900" dirty="0">
                <a:solidFill>
                  <a:schemeClr val="tx1"/>
                </a:solidFill>
              </a:rPr>
              <a:t>Prioritise tasks, considering those that may take longer and complete tasks as they come in. Utilise 5 minute opportunities that could otherwise be wasted, such as waiting for the kettle to boil or waiting for a school pick up. </a:t>
            </a:r>
          </a:p>
        </p:txBody>
      </p:sp>
      <p:sp>
        <p:nvSpPr>
          <p:cNvPr id="5" name="Rectangle: Rounded Corners 4">
            <a:extLst>
              <a:ext uri="{FF2B5EF4-FFF2-40B4-BE49-F238E27FC236}">
                <a16:creationId xmlns:a16="http://schemas.microsoft.com/office/drawing/2014/main" id="{901B3131-BB25-5538-510E-00BC4CB0AFFC}"/>
              </a:ext>
            </a:extLst>
          </p:cNvPr>
          <p:cNvSpPr/>
          <p:nvPr/>
        </p:nvSpPr>
        <p:spPr>
          <a:xfrm>
            <a:off x="4256029" y="819513"/>
            <a:ext cx="3914850" cy="5971813"/>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u="sng" dirty="0">
                <a:solidFill>
                  <a:schemeClr val="tx1"/>
                </a:solidFill>
              </a:rPr>
              <a:t>Research Skills</a:t>
            </a:r>
          </a:p>
          <a:p>
            <a:endParaRPr lang="en-GB" sz="900" dirty="0">
              <a:solidFill>
                <a:schemeClr val="tx1"/>
              </a:solidFill>
            </a:endParaRPr>
          </a:p>
          <a:p>
            <a:r>
              <a:rPr lang="en-GB" sz="900" dirty="0">
                <a:solidFill>
                  <a:schemeClr val="tx1"/>
                </a:solidFill>
              </a:rPr>
              <a:t>It is important to use appropriate evidence when writing and studying. Use of sources should be academic and not for the lay person. This is to ensure the evidence that is being used is appropriate, accurate and reflects best practice. A wide range of sources should be utilised to provide wide source utilisation, including textbooks, journal articles, accredited websites, governmental sources. </a:t>
            </a:r>
          </a:p>
          <a:p>
            <a:endParaRPr lang="en-GB" sz="900" dirty="0">
              <a:solidFill>
                <a:schemeClr val="tx1"/>
              </a:solidFill>
            </a:endParaRPr>
          </a:p>
          <a:p>
            <a:r>
              <a:rPr lang="en-GB" sz="900" dirty="0">
                <a:solidFill>
                  <a:schemeClr val="tx1"/>
                </a:solidFill>
              </a:rPr>
              <a:t>Sources quoted or paraphrased should be fully referenced using Harvard referencing style to provide the author with credit for their work (Pears and Shields, 2019). This also assists readers to locate the original source to complete further reading in that area. Another reason why this is important is so that plagiarism is avoided. Plagiarism can be directly copying a source without providing the credit to the original author, paraphrasing an author without providing them with the credit for the original idea or using an authors ideas blended with your own words and not providing them credit (Neville, 2016).</a:t>
            </a: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pPr algn="ctr"/>
            <a:r>
              <a:rPr lang="en-GB" sz="700" dirty="0">
                <a:solidFill>
                  <a:schemeClr val="tx1"/>
                </a:solidFill>
              </a:rPr>
              <a:t>Image (Haydon, 2019)</a:t>
            </a:r>
          </a:p>
          <a:p>
            <a:endParaRPr lang="en-GB" sz="900" dirty="0">
              <a:solidFill>
                <a:schemeClr val="tx1"/>
              </a:solidFill>
            </a:endParaRPr>
          </a:p>
          <a:p>
            <a:r>
              <a:rPr lang="en-GB" sz="900" dirty="0">
                <a:solidFill>
                  <a:schemeClr val="tx1"/>
                </a:solidFill>
              </a:rPr>
              <a:t>The most useful place to start locating relevant evidence is the library catalogue. From here, textbooks and journal databases are available to locate relevant sources. It is best practice to consider the reading list for each module as a starting point (</a:t>
            </a:r>
            <a:r>
              <a:rPr lang="en-GB" sz="900" dirty="0" err="1">
                <a:solidFill>
                  <a:schemeClr val="tx1"/>
                </a:solidFill>
              </a:rPr>
              <a:t>Cotterell</a:t>
            </a:r>
            <a:r>
              <a:rPr lang="en-GB" sz="900" dirty="0">
                <a:solidFill>
                  <a:schemeClr val="tx1"/>
                </a:solidFill>
              </a:rPr>
              <a:t>, 2019). These sources are appropriate and have been selected by the module team to guide students towards the relevant literature. When using databases to search for journal articles, it is important to consider the key words to use and the search criteria (</a:t>
            </a:r>
            <a:r>
              <a:rPr lang="en-GB" sz="900" dirty="0" err="1">
                <a:solidFill>
                  <a:schemeClr val="tx1"/>
                </a:solidFill>
              </a:rPr>
              <a:t>Cotterell</a:t>
            </a:r>
            <a:r>
              <a:rPr lang="en-GB" sz="900" dirty="0">
                <a:solidFill>
                  <a:schemeClr val="tx1"/>
                </a:solidFill>
              </a:rPr>
              <a:t>, 2019). These can be set to provide the most relevant articles, such as UK based articles only, English language publication rather than another language and the age to be within the last 5 years. References should be less than 5 years old unless seminal. Seminal works are evidence that have a great standing within a particular field and are relevant despite their age, such as frameworks and theories.</a:t>
            </a:r>
          </a:p>
        </p:txBody>
      </p:sp>
      <p:sp>
        <p:nvSpPr>
          <p:cNvPr id="6" name="Rectangle: Rounded Corners 5">
            <a:extLst>
              <a:ext uri="{FF2B5EF4-FFF2-40B4-BE49-F238E27FC236}">
                <a16:creationId xmlns:a16="http://schemas.microsoft.com/office/drawing/2014/main" id="{DF34522B-FDC0-1120-A187-E335A3DCA724}"/>
              </a:ext>
            </a:extLst>
          </p:cNvPr>
          <p:cNvSpPr/>
          <p:nvPr/>
        </p:nvSpPr>
        <p:spPr>
          <a:xfrm>
            <a:off x="8359221" y="819513"/>
            <a:ext cx="3689976" cy="4703463"/>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u="sng" dirty="0">
                <a:solidFill>
                  <a:schemeClr val="tx1"/>
                </a:solidFill>
              </a:rPr>
              <a:t>Reflection</a:t>
            </a:r>
          </a:p>
          <a:p>
            <a:endParaRPr lang="en-GB" sz="900" dirty="0">
              <a:solidFill>
                <a:schemeClr val="tx1"/>
              </a:solidFill>
            </a:endParaRPr>
          </a:p>
          <a:p>
            <a:r>
              <a:rPr lang="en-GB" sz="900" dirty="0">
                <a:solidFill>
                  <a:schemeClr val="tx1"/>
                </a:solidFill>
              </a:rPr>
              <a:t>Reflection can be defined as a systematic enquiry into one’s own practice (Schon, 1983). It enables one to critically analyse their actions and performance and take appropriate action. Formal reflection uses a reflective framework such as Gibbs (1988) pictured below, which supports practitioners to work through scenarios in a systematic manner. Another framework is by Driscoll (2007) who uses 3 questions, which are </a:t>
            </a:r>
            <a:r>
              <a:rPr lang="en-GB" sz="900" i="1" dirty="0">
                <a:solidFill>
                  <a:schemeClr val="tx1"/>
                </a:solidFill>
              </a:rPr>
              <a:t>What? So What?</a:t>
            </a:r>
            <a:r>
              <a:rPr lang="en-GB" sz="900" dirty="0">
                <a:solidFill>
                  <a:schemeClr val="tx1"/>
                </a:solidFill>
              </a:rPr>
              <a:t> and </a:t>
            </a:r>
            <a:r>
              <a:rPr lang="en-GB" sz="900" i="1" dirty="0">
                <a:solidFill>
                  <a:schemeClr val="tx1"/>
                </a:solidFill>
              </a:rPr>
              <a:t>Now What? </a:t>
            </a:r>
            <a:r>
              <a:rPr lang="en-GB" sz="900" dirty="0">
                <a:solidFill>
                  <a:schemeClr val="tx1"/>
                </a:solidFill>
              </a:rPr>
              <a:t>which allow for a systematic thought process around an event. </a:t>
            </a:r>
          </a:p>
          <a:p>
            <a:endParaRPr lang="en-GB" sz="900" dirty="0">
              <a:solidFill>
                <a:schemeClr val="tx1"/>
              </a:solidFill>
            </a:endParaRPr>
          </a:p>
          <a:p>
            <a:r>
              <a:rPr lang="en-GB" sz="900" dirty="0">
                <a:solidFill>
                  <a:schemeClr val="tx1"/>
                </a:solidFill>
              </a:rPr>
              <a:t>Reflection can be in action or on action (Schon, 1983). In action reflection happens while the event is unfolding, so actions can be altered throughout the event depending on the thought process of the practitioner. Reflection on action happens following an event, and allows for discussion around what could have been completed differently and would outcomes have been any different based on the evidence available.</a:t>
            </a:r>
          </a:p>
          <a:p>
            <a:endParaRPr lang="en-GB" sz="900" dirty="0">
              <a:solidFill>
                <a:schemeClr val="tx1"/>
              </a:solidFill>
            </a:endParaRPr>
          </a:p>
          <a:p>
            <a:r>
              <a:rPr lang="en-GB" sz="900" dirty="0">
                <a:solidFill>
                  <a:schemeClr val="tx1"/>
                </a:solidFill>
              </a:rPr>
              <a:t>Reflection can occur on an event that has gone well or could have been dealt with in a more appropriate way. Either way, reflection allows practitioners to consider the best possible evidence to ensure evidence-based practice.</a:t>
            </a: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p:txBody>
      </p:sp>
      <p:sp>
        <p:nvSpPr>
          <p:cNvPr id="7" name="TextBox 6">
            <a:extLst>
              <a:ext uri="{FF2B5EF4-FFF2-40B4-BE49-F238E27FC236}">
                <a16:creationId xmlns:a16="http://schemas.microsoft.com/office/drawing/2014/main" id="{DD3CF43C-22CA-7326-8F19-DB6E34BDA3A4}"/>
              </a:ext>
            </a:extLst>
          </p:cNvPr>
          <p:cNvSpPr txBox="1"/>
          <p:nvPr/>
        </p:nvSpPr>
        <p:spPr>
          <a:xfrm>
            <a:off x="-17146" y="60179"/>
            <a:ext cx="12226292" cy="830997"/>
          </a:xfrm>
          <a:prstGeom prst="rect">
            <a:avLst/>
          </a:prstGeom>
          <a:noFill/>
        </p:spPr>
        <p:txBody>
          <a:bodyPr wrap="square" rtlCol="0">
            <a:spAutoFit/>
          </a:bodyPr>
          <a:lstStyle/>
          <a:p>
            <a:pPr algn="ctr"/>
            <a:r>
              <a:rPr lang="en-GB" sz="3200" b="1" dirty="0">
                <a:solidFill>
                  <a:schemeClr val="bg2"/>
                </a:solidFill>
              </a:rPr>
              <a:t>Study Skills to Support Academic Study</a:t>
            </a:r>
          </a:p>
          <a:p>
            <a:pPr algn="ctr"/>
            <a:r>
              <a:rPr lang="en-GB" sz="1400" b="1" dirty="0">
                <a:solidFill>
                  <a:schemeClr val="bg2"/>
                </a:solidFill>
              </a:rPr>
              <a:t>Christopher Pelham-Wright                                                   Student number: 2315327                                        Module ECEY4008 Developing Effective Study Skills</a:t>
            </a:r>
          </a:p>
        </p:txBody>
      </p:sp>
      <p:sp>
        <p:nvSpPr>
          <p:cNvPr id="13" name="Rectangle: Rounded Corners 12">
            <a:extLst>
              <a:ext uri="{FF2B5EF4-FFF2-40B4-BE49-F238E27FC236}">
                <a16:creationId xmlns:a16="http://schemas.microsoft.com/office/drawing/2014/main" id="{1FBE2FAB-C164-6FDD-9D75-057A4B0D2589}"/>
              </a:ext>
            </a:extLst>
          </p:cNvPr>
          <p:cNvSpPr/>
          <p:nvPr/>
        </p:nvSpPr>
        <p:spPr>
          <a:xfrm>
            <a:off x="8970624" y="4775362"/>
            <a:ext cx="819145" cy="25146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Description</a:t>
            </a:r>
          </a:p>
        </p:txBody>
      </p:sp>
      <p:sp>
        <p:nvSpPr>
          <p:cNvPr id="14" name="Rectangle: Rounded Corners 13">
            <a:extLst>
              <a:ext uri="{FF2B5EF4-FFF2-40B4-BE49-F238E27FC236}">
                <a16:creationId xmlns:a16="http://schemas.microsoft.com/office/drawing/2014/main" id="{B94147AA-51D3-47BD-7CB6-1C8A57C88D55}"/>
              </a:ext>
            </a:extLst>
          </p:cNvPr>
          <p:cNvSpPr/>
          <p:nvPr/>
        </p:nvSpPr>
        <p:spPr>
          <a:xfrm>
            <a:off x="9904074" y="4775362"/>
            <a:ext cx="699134" cy="25146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Feelings</a:t>
            </a:r>
          </a:p>
        </p:txBody>
      </p:sp>
      <p:sp>
        <p:nvSpPr>
          <p:cNvPr id="15" name="Rectangle: Rounded Corners 14">
            <a:extLst>
              <a:ext uri="{FF2B5EF4-FFF2-40B4-BE49-F238E27FC236}">
                <a16:creationId xmlns:a16="http://schemas.microsoft.com/office/drawing/2014/main" id="{131F5089-43E7-D320-0CB7-CD6ACE943BCD}"/>
              </a:ext>
            </a:extLst>
          </p:cNvPr>
          <p:cNvSpPr/>
          <p:nvPr/>
        </p:nvSpPr>
        <p:spPr>
          <a:xfrm>
            <a:off x="10717509" y="4775362"/>
            <a:ext cx="699134" cy="25146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Evaluation</a:t>
            </a:r>
          </a:p>
        </p:txBody>
      </p:sp>
      <p:sp>
        <p:nvSpPr>
          <p:cNvPr id="16" name="Rectangle: Rounded Corners 15">
            <a:extLst>
              <a:ext uri="{FF2B5EF4-FFF2-40B4-BE49-F238E27FC236}">
                <a16:creationId xmlns:a16="http://schemas.microsoft.com/office/drawing/2014/main" id="{A9DC9AC2-868A-CDCA-3B86-A423E2793B5D}"/>
              </a:ext>
            </a:extLst>
          </p:cNvPr>
          <p:cNvSpPr/>
          <p:nvPr/>
        </p:nvSpPr>
        <p:spPr>
          <a:xfrm>
            <a:off x="9904073" y="5209702"/>
            <a:ext cx="699133" cy="25146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tx1"/>
                </a:solidFill>
              </a:rPr>
              <a:t>Conclusion</a:t>
            </a:r>
          </a:p>
        </p:txBody>
      </p:sp>
      <p:sp>
        <p:nvSpPr>
          <p:cNvPr id="17" name="Rectangle: Rounded Corners 16">
            <a:extLst>
              <a:ext uri="{FF2B5EF4-FFF2-40B4-BE49-F238E27FC236}">
                <a16:creationId xmlns:a16="http://schemas.microsoft.com/office/drawing/2014/main" id="{2DAF79A1-F34C-4B8D-6BF4-01374A603B44}"/>
              </a:ext>
            </a:extLst>
          </p:cNvPr>
          <p:cNvSpPr/>
          <p:nvPr/>
        </p:nvSpPr>
        <p:spPr>
          <a:xfrm>
            <a:off x="10717509" y="5198272"/>
            <a:ext cx="699134" cy="25146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Analysis</a:t>
            </a:r>
          </a:p>
        </p:txBody>
      </p:sp>
      <p:sp>
        <p:nvSpPr>
          <p:cNvPr id="18" name="Rectangle: Rounded Corners 17">
            <a:extLst>
              <a:ext uri="{FF2B5EF4-FFF2-40B4-BE49-F238E27FC236}">
                <a16:creationId xmlns:a16="http://schemas.microsoft.com/office/drawing/2014/main" id="{F0563835-8C53-88D6-2DC1-473C11A7E7D4}"/>
              </a:ext>
            </a:extLst>
          </p:cNvPr>
          <p:cNvSpPr/>
          <p:nvPr/>
        </p:nvSpPr>
        <p:spPr>
          <a:xfrm>
            <a:off x="8970624" y="5198272"/>
            <a:ext cx="819145" cy="25146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Action Plan</a:t>
            </a:r>
          </a:p>
        </p:txBody>
      </p:sp>
      <p:sp>
        <p:nvSpPr>
          <p:cNvPr id="19" name="Arrow: Right 18">
            <a:extLst>
              <a:ext uri="{FF2B5EF4-FFF2-40B4-BE49-F238E27FC236}">
                <a16:creationId xmlns:a16="http://schemas.microsoft.com/office/drawing/2014/main" id="{90AB8C4D-BC49-775E-8DA0-23CAA3F292E8}"/>
              </a:ext>
            </a:extLst>
          </p:cNvPr>
          <p:cNvSpPr/>
          <p:nvPr/>
        </p:nvSpPr>
        <p:spPr>
          <a:xfrm rot="5400000">
            <a:off x="10896578" y="4992531"/>
            <a:ext cx="300995" cy="2514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AB149BD7-8CE0-F390-D80A-E1A39F6EFAEA}"/>
              </a:ext>
            </a:extLst>
          </p:cNvPr>
          <p:cNvSpPr/>
          <p:nvPr/>
        </p:nvSpPr>
        <p:spPr>
          <a:xfrm>
            <a:off x="10509861" y="4775362"/>
            <a:ext cx="300995" cy="2514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B944C2CB-4F50-11E0-596C-B719567EAEB6}"/>
              </a:ext>
            </a:extLst>
          </p:cNvPr>
          <p:cNvSpPr/>
          <p:nvPr/>
        </p:nvSpPr>
        <p:spPr>
          <a:xfrm>
            <a:off x="9696422" y="4794412"/>
            <a:ext cx="300995" cy="2514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Right 21">
            <a:extLst>
              <a:ext uri="{FF2B5EF4-FFF2-40B4-BE49-F238E27FC236}">
                <a16:creationId xmlns:a16="http://schemas.microsoft.com/office/drawing/2014/main" id="{F7122A76-016F-8749-9FEE-6D6F903CA407}"/>
              </a:ext>
            </a:extLst>
          </p:cNvPr>
          <p:cNvSpPr/>
          <p:nvPr/>
        </p:nvSpPr>
        <p:spPr>
          <a:xfrm rot="10800000">
            <a:off x="10506047" y="5190652"/>
            <a:ext cx="300995" cy="2514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Right 22">
            <a:extLst>
              <a:ext uri="{FF2B5EF4-FFF2-40B4-BE49-F238E27FC236}">
                <a16:creationId xmlns:a16="http://schemas.microsoft.com/office/drawing/2014/main" id="{1FCA4A12-4963-678B-F4AD-D303DD235C46}"/>
              </a:ext>
            </a:extLst>
          </p:cNvPr>
          <p:cNvSpPr/>
          <p:nvPr/>
        </p:nvSpPr>
        <p:spPr>
          <a:xfrm rot="10800000">
            <a:off x="9665945" y="5198272"/>
            <a:ext cx="300995" cy="2514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339C97D3-4670-64EC-B3D0-BB66483C429D}"/>
              </a:ext>
            </a:extLst>
          </p:cNvPr>
          <p:cNvSpPr/>
          <p:nvPr/>
        </p:nvSpPr>
        <p:spPr>
          <a:xfrm rot="16200000">
            <a:off x="9269705" y="4992531"/>
            <a:ext cx="300995" cy="2514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715BB212-C22C-BF38-2C0F-591C07C3E0C0}"/>
              </a:ext>
            </a:extLst>
          </p:cNvPr>
          <p:cNvSpPr/>
          <p:nvPr/>
        </p:nvSpPr>
        <p:spPr>
          <a:xfrm>
            <a:off x="9256848" y="4370790"/>
            <a:ext cx="1851660" cy="240030"/>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tx1"/>
                </a:solidFill>
              </a:rPr>
              <a:t>Gibbs (1988) Reflective Cycle</a:t>
            </a:r>
          </a:p>
        </p:txBody>
      </p:sp>
      <p:sp>
        <p:nvSpPr>
          <p:cNvPr id="26" name="Rectangle: Rounded Corners 25">
            <a:extLst>
              <a:ext uri="{FF2B5EF4-FFF2-40B4-BE49-F238E27FC236}">
                <a16:creationId xmlns:a16="http://schemas.microsoft.com/office/drawing/2014/main" id="{9371047D-633C-3DF3-203B-33D2FFFA8146}"/>
              </a:ext>
            </a:extLst>
          </p:cNvPr>
          <p:cNvSpPr/>
          <p:nvPr/>
        </p:nvSpPr>
        <p:spPr>
          <a:xfrm>
            <a:off x="148854" y="859068"/>
            <a:ext cx="3941175" cy="1061172"/>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u="sng" dirty="0">
                <a:solidFill>
                  <a:schemeClr val="tx1"/>
                </a:solidFill>
              </a:rPr>
              <a:t>Introduction</a:t>
            </a:r>
          </a:p>
          <a:p>
            <a:pPr algn="ctr"/>
            <a:endParaRPr lang="en-GB" sz="900" dirty="0">
              <a:solidFill>
                <a:schemeClr val="tx1"/>
              </a:solidFill>
            </a:endParaRPr>
          </a:p>
          <a:p>
            <a:pPr algn="ctr"/>
            <a:r>
              <a:rPr lang="en-GB" sz="900" dirty="0">
                <a:solidFill>
                  <a:schemeClr val="tx1"/>
                </a:solidFill>
              </a:rPr>
              <a:t>This presentation will consider three study skills, which will be discussed in depth in relation to achieving academic excellence throughout the programme. The skills chosen are time management, research skills and reflection.</a:t>
            </a:r>
          </a:p>
        </p:txBody>
      </p:sp>
      <p:sp>
        <p:nvSpPr>
          <p:cNvPr id="27" name="Rectangle: Rounded Corners 26">
            <a:extLst>
              <a:ext uri="{FF2B5EF4-FFF2-40B4-BE49-F238E27FC236}">
                <a16:creationId xmlns:a16="http://schemas.microsoft.com/office/drawing/2014/main" id="{BF762767-0C29-80FB-DCD5-E2C42626E047}"/>
              </a:ext>
            </a:extLst>
          </p:cNvPr>
          <p:cNvSpPr/>
          <p:nvPr/>
        </p:nvSpPr>
        <p:spPr>
          <a:xfrm>
            <a:off x="8353169" y="5586984"/>
            <a:ext cx="3689976" cy="1204342"/>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u="sng" dirty="0">
                <a:solidFill>
                  <a:schemeClr val="tx1"/>
                </a:solidFill>
              </a:rPr>
              <a:t>Conclusion</a:t>
            </a:r>
          </a:p>
          <a:p>
            <a:pPr algn="ctr"/>
            <a:endParaRPr lang="en-GB" sz="900" dirty="0">
              <a:solidFill>
                <a:schemeClr val="tx1"/>
              </a:solidFill>
            </a:endParaRPr>
          </a:p>
          <a:p>
            <a:pPr algn="ctr"/>
            <a:r>
              <a:rPr lang="en-GB" sz="900" dirty="0">
                <a:solidFill>
                  <a:schemeClr val="tx1"/>
                </a:solidFill>
              </a:rPr>
              <a:t>These three study skills are imperative to success on any course of study. They will all assist any student in their ability to succeed regardless of their course of study. Each of these skills as well as all other study skills will be further developed throughout the programme. </a:t>
            </a:r>
          </a:p>
        </p:txBody>
      </p:sp>
      <p:pic>
        <p:nvPicPr>
          <p:cNvPr id="1026" name="Picture 2" descr="The Best Time Management Tip - Piccalilly Connects">
            <a:extLst>
              <a:ext uri="{FF2B5EF4-FFF2-40B4-BE49-F238E27FC236}">
                <a16:creationId xmlns:a16="http://schemas.microsoft.com/office/drawing/2014/main" id="{0EA1BB4B-948B-4F7D-9DF5-25EAE08071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7260" y="3918922"/>
            <a:ext cx="1924363" cy="119933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en tips to help students develop better research skills - EtonX">
            <a:extLst>
              <a:ext uri="{FF2B5EF4-FFF2-40B4-BE49-F238E27FC236}">
                <a16:creationId xmlns:a16="http://schemas.microsoft.com/office/drawing/2014/main" id="{D82F49E8-C7EF-408D-A675-6EA6EEFBB5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3511" y="3480061"/>
            <a:ext cx="1639886" cy="1006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09808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D00DD-BF45-DE11-7A40-F39F90AA6BAF}"/>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9CE289C2-E112-A7CD-4211-80A1624B3F13}"/>
              </a:ext>
            </a:extLst>
          </p:cNvPr>
          <p:cNvSpPr>
            <a:spLocks noGrp="1"/>
          </p:cNvSpPr>
          <p:nvPr>
            <p:ph idx="1"/>
          </p:nvPr>
        </p:nvSpPr>
        <p:spPr/>
        <p:txBody>
          <a:bodyPr>
            <a:normAutofit fontScale="775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Cotterell</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S. (2019) </a:t>
            </a: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The Study Skills Handbook.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5</a:t>
            </a:r>
            <a:r>
              <a:rPr lang="en-GB" sz="20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London: Macmillan International Higher Education.</a:t>
            </a:r>
          </a:p>
          <a:p>
            <a:pPr marL="342900" lvl="0" indent="-342900">
              <a:lnSpc>
                <a:spcPct val="107000"/>
              </a:lnSpc>
              <a:spcAft>
                <a:spcPts val="800"/>
              </a:spcAft>
              <a:buFont typeface="Arial" panose="020B0604020202020204" pitchFamily="34" charset="0"/>
              <a:buChar char="•"/>
              <a:tabLst>
                <a:tab pos="457200" algn="l"/>
              </a:tabLst>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Driscoll, J. (2007) </a:t>
            </a: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Practicing Clinical Supervision: A Reflective Approach for Healthcare</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2</a:t>
            </a:r>
            <a:r>
              <a:rPr lang="en-GB" sz="2000" kern="1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Edinburgh, Bailliere Tindall.</a:t>
            </a:r>
          </a:p>
          <a:p>
            <a:pPr marL="342900" lvl="0" indent="-342900">
              <a:lnSpc>
                <a:spcPct val="107000"/>
              </a:lnSpc>
              <a:spcAft>
                <a:spcPts val="800"/>
              </a:spcAft>
              <a:buFont typeface="Arial" panose="020B0604020202020204" pitchFamily="34" charset="0"/>
              <a:buChar char="•"/>
              <a:tabLst>
                <a:tab pos="457200" algn="l"/>
              </a:tabLst>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Gibbs, G. (1988) </a:t>
            </a: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Learning By Doing: A Guide to Teaching and Learning Methods.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Oxford, </a:t>
            </a: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Baillere</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Tindall.</a:t>
            </a:r>
          </a:p>
          <a:p>
            <a:pPr marL="342900" lvl="0" indent="-342900">
              <a:lnSpc>
                <a:spcPct val="107000"/>
              </a:lnSpc>
              <a:spcAft>
                <a:spcPts val="800"/>
              </a:spcAft>
              <a:tabLst>
                <a:tab pos="457200" algn="l"/>
              </a:tabLst>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Haydon, N. (2019) </a:t>
            </a:r>
            <a:r>
              <a:rPr lang="en-GB" sz="2000" i="1" dirty="0"/>
              <a:t>Ten tips to help students develop better research skills</a:t>
            </a:r>
            <a:r>
              <a:rPr lang="en-GB" sz="2000" dirty="0"/>
              <a:t>. Available at: </a:t>
            </a:r>
            <a:r>
              <a:rPr lang="en-GB" sz="2000" dirty="0">
                <a:hlinkClick r:id="rId2"/>
              </a:rPr>
              <a:t>https://etonx.com/ten-tips-to-help-students-develop-better-research-skills/</a:t>
            </a:r>
            <a:r>
              <a:rPr lang="en-GB" sz="2000" dirty="0"/>
              <a:t> Accessed on: 25</a:t>
            </a:r>
            <a:r>
              <a:rPr lang="en-GB" sz="2000" baseline="30000" dirty="0"/>
              <a:t>th</a:t>
            </a:r>
            <a:r>
              <a:rPr lang="en-GB" sz="2000" dirty="0"/>
              <a:t> September 2023.</a:t>
            </a:r>
          </a:p>
          <a:p>
            <a:pPr marL="342900" lvl="0" indent="-342900">
              <a:lnSpc>
                <a:spcPct val="107000"/>
              </a:lnSpc>
              <a:spcAft>
                <a:spcPts val="800"/>
              </a:spcAft>
              <a:tabLst>
                <a:tab pos="457200" algn="l"/>
              </a:tabLst>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Neville, C. (2016) The Complete Guide To Referencing And Avoiding Plagiarism. Maidenhead: Open University Press.</a:t>
            </a:r>
          </a:p>
          <a:p>
            <a:pPr marL="342900" lvl="0" indent="-342900">
              <a:lnSpc>
                <a:spcPct val="107000"/>
              </a:lnSpc>
              <a:spcAft>
                <a:spcPts val="800"/>
              </a:spcAft>
              <a:buFont typeface="Arial" panose="020B0604020202020204" pitchFamily="34" charset="0"/>
              <a:buChar char="•"/>
              <a:tabLst>
                <a:tab pos="457200" algn="l"/>
              </a:tabLst>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Pears, R. and Shields, G. J. (2019) </a:t>
            </a: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Cite Them Right: The Essential Referencing Guide.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11</a:t>
            </a:r>
            <a:r>
              <a:rPr lang="en-GB" sz="20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London: Macmillan International Higher Education.</a:t>
            </a:r>
          </a:p>
          <a:p>
            <a:pPr marL="342900" lvl="0" indent="-342900">
              <a:lnSpc>
                <a:spcPct val="107000"/>
              </a:lnSpc>
              <a:spcAft>
                <a:spcPts val="800"/>
              </a:spcAft>
              <a:buFont typeface="Arial" panose="020B0604020202020204" pitchFamily="34" charset="0"/>
              <a:buChar char="•"/>
              <a:tabLst>
                <a:tab pos="457200" algn="l"/>
              </a:tabLst>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Schon, D. A. (1983) </a:t>
            </a:r>
            <a:r>
              <a:rPr lang="en-GB" sz="2000" i="1" kern="100" dirty="0">
                <a:effectLst/>
                <a:latin typeface="Calibri" panose="020F0502020204030204" pitchFamily="34" charset="0"/>
                <a:ea typeface="Calibri" panose="020F0502020204030204" pitchFamily="34" charset="0"/>
                <a:cs typeface="Times New Roman" panose="02020603050405020304" pitchFamily="18" charset="0"/>
              </a:rPr>
              <a:t>The Reflective Practitioner: How Reflectors Think In Action. </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London: Routledge.</a:t>
            </a:r>
          </a:p>
          <a:p>
            <a:pPr marL="342900" lvl="0" indent="-342900">
              <a:lnSpc>
                <a:spcPct val="107000"/>
              </a:lnSpc>
              <a:spcAft>
                <a:spcPts val="800"/>
              </a:spcAft>
              <a:tabLst>
                <a:tab pos="457200" algn="l"/>
              </a:tabLst>
            </a:pPr>
            <a:r>
              <a:rPr lang="en-GB" sz="2000" kern="100" dirty="0">
                <a:latin typeface="Calibri" panose="020F0502020204030204" pitchFamily="34" charset="0"/>
                <a:ea typeface="Calibri" panose="020F0502020204030204" pitchFamily="34" charset="0"/>
                <a:cs typeface="Times New Roman" panose="02020603050405020304" pitchFamily="18" charset="0"/>
              </a:rPr>
              <a:t>Van </a:t>
            </a:r>
            <a:r>
              <a:rPr lang="en-GB" sz="2000" kern="100" dirty="0" err="1">
                <a:latin typeface="Calibri" panose="020F0502020204030204" pitchFamily="34" charset="0"/>
                <a:ea typeface="Calibri" panose="020F0502020204030204" pitchFamily="34" charset="0"/>
                <a:cs typeface="Times New Roman" panose="02020603050405020304" pitchFamily="18" charset="0"/>
              </a:rPr>
              <a:t>Engelen</a:t>
            </a:r>
            <a:r>
              <a:rPr lang="en-GB" sz="2000" kern="100" dirty="0">
                <a:latin typeface="Calibri" panose="020F0502020204030204" pitchFamily="34" charset="0"/>
                <a:ea typeface="Calibri" panose="020F0502020204030204" pitchFamily="34" charset="0"/>
                <a:cs typeface="Times New Roman" panose="02020603050405020304" pitchFamily="18" charset="0"/>
              </a:rPr>
              <a:t>, L (2020) </a:t>
            </a:r>
            <a:r>
              <a:rPr lang="en-GB" sz="2000" i="1" kern="100" dirty="0">
                <a:latin typeface="Calibri" panose="020F0502020204030204" pitchFamily="34" charset="0"/>
                <a:ea typeface="Calibri" panose="020F0502020204030204" pitchFamily="34" charset="0"/>
                <a:cs typeface="Times New Roman" panose="02020603050405020304" pitchFamily="18" charset="0"/>
              </a:rPr>
              <a:t>The Best Time Management Tip. </a:t>
            </a:r>
            <a:r>
              <a:rPr lang="en-GB" sz="2000" kern="100" dirty="0">
                <a:latin typeface="Calibri" panose="020F0502020204030204" pitchFamily="34" charset="0"/>
                <a:ea typeface="Calibri" panose="020F0502020204030204" pitchFamily="34" charset="0"/>
                <a:cs typeface="Times New Roman" panose="02020603050405020304" pitchFamily="18" charset="0"/>
              </a:rPr>
              <a:t>Available at: </a:t>
            </a:r>
            <a:r>
              <a:rPr lang="en-GB" sz="2000" dirty="0">
                <a:hlinkClick r:id="rId3"/>
              </a:rPr>
              <a:t>https://piccalillyconnects.nl/en/the-best-time-management-tip/</a:t>
            </a:r>
            <a:r>
              <a:rPr lang="en-GB" sz="2000" dirty="0"/>
              <a:t> Accessed on 25</a:t>
            </a:r>
            <a:r>
              <a:rPr lang="en-GB" sz="2000" baseline="30000" dirty="0"/>
              <a:t>th</a:t>
            </a:r>
            <a:r>
              <a:rPr lang="en-GB" sz="2000" dirty="0"/>
              <a:t> September 2023.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40719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26CEBC9BEF27E49AD4317D9BCFD8A30" ma:contentTypeVersion="0" ma:contentTypeDescription="Create a new document." ma:contentTypeScope="" ma:versionID="27eea501acc42c2ef280a2beb8a13e44">
  <xsd:schema xmlns:xsd="http://www.w3.org/2001/XMLSchema" xmlns:xs="http://www.w3.org/2001/XMLSchema" xmlns:p="http://schemas.microsoft.com/office/2006/metadata/properties" targetNamespace="http://schemas.microsoft.com/office/2006/metadata/properties" ma:root="true" ma:fieldsID="2e684acac8837dfeaf28d69c8d6ef4a3">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A4F517-A688-40FD-AE8E-08A4D9A4C8F8}">
  <ds:schemaRefs>
    <ds:schemaRef ds:uri="http://schemas.microsoft.com/sharepoint/v3/contenttype/forms"/>
  </ds:schemaRefs>
</ds:datastoreItem>
</file>

<file path=customXml/itemProps2.xml><?xml version="1.0" encoding="utf-8"?>
<ds:datastoreItem xmlns:ds="http://schemas.openxmlformats.org/officeDocument/2006/customXml" ds:itemID="{78331553-270D-40C5-8FA9-5403526FF967}">
  <ds:schemaRefs>
    <ds:schemaRef ds:uri="http://schemas.microsoft.com/office/2006/documentManagement/types"/>
    <ds:schemaRef ds:uri="http://schemas.microsoft.com/office/infopath/2007/PartnerControls"/>
    <ds:schemaRef ds:uri="http://schemas.microsoft.com/office/2006/metadata/properties"/>
    <ds:schemaRef ds:uri="http://purl.org/dc/elements/1.1/"/>
    <ds:schemaRef ds:uri="http://purl.org/dc/terms/"/>
    <ds:schemaRef ds:uri="http://purl.org/dc/dcmitype/"/>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35F99FB7-B71C-4F6E-8B25-F1D3923837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1301</TotalTime>
  <Words>1139</Words>
  <Application>Microsoft Office PowerPoint</Application>
  <PresentationFormat>Widescreen</PresentationFormat>
  <Paragraphs>70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Pelham-Wright</dc:creator>
  <cp:lastModifiedBy>Christopher Pelham-Wright (2315327)</cp:lastModifiedBy>
  <cp:revision>19</cp:revision>
  <dcterms:created xsi:type="dcterms:W3CDTF">2023-09-22T18:22:53Z</dcterms:created>
  <dcterms:modified xsi:type="dcterms:W3CDTF">2023-09-26T13:11:46Z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0x010100926CEBC9BEF27E49AD4317D9BCFD8A30</vt:lpwstr>
  </property>
</Properties>
</file>