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658" r:id="rId2"/>
    <p:sldId id="777" r:id="rId3"/>
    <p:sldId id="829" r:id="rId4"/>
    <p:sldId id="778" r:id="rId5"/>
    <p:sldId id="822" r:id="rId6"/>
    <p:sldId id="823" r:id="rId7"/>
    <p:sldId id="825" r:id="rId8"/>
    <p:sldId id="733" r:id="rId9"/>
    <p:sldId id="750" r:id="rId10"/>
    <p:sldId id="751" r:id="rId11"/>
    <p:sldId id="792" r:id="rId12"/>
    <p:sldId id="838" r:id="rId13"/>
    <p:sldId id="839" r:id="rId14"/>
    <p:sldId id="828" r:id="rId15"/>
    <p:sldId id="789" r:id="rId16"/>
    <p:sldId id="797" r:id="rId17"/>
    <p:sldId id="791" r:id="rId18"/>
    <p:sldId id="790" r:id="rId19"/>
    <p:sldId id="787" r:id="rId20"/>
    <p:sldId id="827" r:id="rId21"/>
    <p:sldId id="786" r:id="rId22"/>
    <p:sldId id="785" r:id="rId23"/>
    <p:sldId id="834" r:id="rId24"/>
    <p:sldId id="807" r:id="rId25"/>
    <p:sldId id="794" r:id="rId26"/>
    <p:sldId id="808" r:id="rId27"/>
    <p:sldId id="832" r:id="rId28"/>
    <p:sldId id="809" r:id="rId29"/>
    <p:sldId id="810" r:id="rId30"/>
    <p:sldId id="802" r:id="rId31"/>
    <p:sldId id="833" r:id="rId32"/>
    <p:sldId id="814" r:id="rId33"/>
    <p:sldId id="816" r:id="rId34"/>
    <p:sldId id="817" r:id="rId35"/>
    <p:sldId id="835" r:id="rId36"/>
    <p:sldId id="819" r:id="rId37"/>
    <p:sldId id="761" r:id="rId38"/>
    <p:sldId id="821" r:id="rId39"/>
    <p:sldId id="836" r:id="rId40"/>
    <p:sldId id="830" r:id="rId41"/>
    <p:sldId id="801" r:id="rId42"/>
    <p:sldId id="803" r:id="rId43"/>
    <p:sldId id="826" r:id="rId44"/>
    <p:sldId id="804" r:id="rId45"/>
    <p:sldId id="806" r:id="rId46"/>
    <p:sldId id="763" r:id="rId47"/>
    <p:sldId id="765" r:id="rId48"/>
    <p:sldId id="749" r:id="rId49"/>
    <p:sldId id="420" r:id="rId50"/>
    <p:sldId id="799" r:id="rId51"/>
    <p:sldId id="83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898B36A-FCE2-41A3-83D6-ABEC4CC58D06}">
          <p14:sldIdLst>
            <p14:sldId id="658"/>
          </p14:sldIdLst>
        </p14:section>
        <p14:section name="Default Section" id="{35BEDA8D-F910-419A-BA28-7E427A248E31}">
          <p14:sldIdLst>
            <p14:sldId id="777"/>
            <p14:sldId id="829"/>
            <p14:sldId id="778"/>
            <p14:sldId id="822"/>
            <p14:sldId id="823"/>
            <p14:sldId id="825"/>
            <p14:sldId id="733"/>
            <p14:sldId id="750"/>
            <p14:sldId id="751"/>
            <p14:sldId id="792"/>
            <p14:sldId id="838"/>
            <p14:sldId id="839"/>
            <p14:sldId id="828"/>
            <p14:sldId id="789"/>
            <p14:sldId id="797"/>
            <p14:sldId id="791"/>
            <p14:sldId id="790"/>
            <p14:sldId id="787"/>
            <p14:sldId id="827"/>
            <p14:sldId id="786"/>
            <p14:sldId id="785"/>
            <p14:sldId id="834"/>
            <p14:sldId id="807"/>
            <p14:sldId id="794"/>
            <p14:sldId id="808"/>
            <p14:sldId id="832"/>
            <p14:sldId id="809"/>
            <p14:sldId id="810"/>
            <p14:sldId id="802"/>
            <p14:sldId id="833"/>
            <p14:sldId id="814"/>
            <p14:sldId id="816"/>
            <p14:sldId id="817"/>
            <p14:sldId id="835"/>
            <p14:sldId id="819"/>
            <p14:sldId id="761"/>
            <p14:sldId id="821"/>
            <p14:sldId id="836"/>
            <p14:sldId id="830"/>
            <p14:sldId id="801"/>
            <p14:sldId id="803"/>
            <p14:sldId id="826"/>
            <p14:sldId id="804"/>
            <p14:sldId id="806"/>
            <p14:sldId id="763"/>
            <p14:sldId id="765"/>
            <p14:sldId id="749"/>
            <p14:sldId id="420"/>
            <p14:sldId id="799"/>
            <p14:sldId id="83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F55D33-6ED9-4B9E-9473-351E87334F54}" v="2" dt="2025-02-18T16:19:18.8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61" d="100"/>
          <a:sy n="61" d="100"/>
        </p:scale>
        <p:origin x="60"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9BF55D33-6ED9-4B9E-9473-351E87334F54}"/>
    <pc:docChg chg="custSel modSld">
      <pc:chgData name="Helen Lee" userId="950b76d7-29a8-4037-9cf6-1d47a6b96373" providerId="ADAL" clId="{9BF55D33-6ED9-4B9E-9473-351E87334F54}" dt="2025-02-18T16:19:28.626" v="155" actId="1076"/>
      <pc:docMkLst>
        <pc:docMk/>
      </pc:docMkLst>
      <pc:sldChg chg="modSp mod">
        <pc:chgData name="Helen Lee" userId="950b76d7-29a8-4037-9cf6-1d47a6b96373" providerId="ADAL" clId="{9BF55D33-6ED9-4B9E-9473-351E87334F54}" dt="2025-02-18T16:17:18.979" v="0" actId="12"/>
        <pc:sldMkLst>
          <pc:docMk/>
          <pc:sldMk cId="2676678255" sldId="833"/>
        </pc:sldMkLst>
        <pc:spChg chg="mod">
          <ac:chgData name="Helen Lee" userId="950b76d7-29a8-4037-9cf6-1d47a6b96373" providerId="ADAL" clId="{9BF55D33-6ED9-4B9E-9473-351E87334F54}" dt="2025-02-18T16:17:18.979" v="0" actId="12"/>
          <ac:spMkLst>
            <pc:docMk/>
            <pc:sldMk cId="2676678255" sldId="833"/>
            <ac:spMk id="4" creationId="{47F5F0B5-CB5B-F227-D900-328462E314E9}"/>
          </ac:spMkLst>
        </pc:spChg>
      </pc:sldChg>
      <pc:sldChg chg="addSp modSp mod">
        <pc:chgData name="Helen Lee" userId="950b76d7-29a8-4037-9cf6-1d47a6b96373" providerId="ADAL" clId="{9BF55D33-6ED9-4B9E-9473-351E87334F54}" dt="2025-02-18T16:19:28.626" v="155" actId="1076"/>
        <pc:sldMkLst>
          <pc:docMk/>
          <pc:sldMk cId="1001958840" sldId="835"/>
        </pc:sldMkLst>
        <pc:spChg chg="mod">
          <ac:chgData name="Helen Lee" userId="950b76d7-29a8-4037-9cf6-1d47a6b96373" providerId="ADAL" clId="{9BF55D33-6ED9-4B9E-9473-351E87334F54}" dt="2025-02-18T16:18:02.205" v="7" actId="1076"/>
          <ac:spMkLst>
            <pc:docMk/>
            <pc:sldMk cId="1001958840" sldId="835"/>
            <ac:spMk id="3" creationId="{9545C4FF-02A1-A953-E014-21B3A10FBC74}"/>
          </ac:spMkLst>
        </pc:spChg>
        <pc:spChg chg="add mod">
          <ac:chgData name="Helen Lee" userId="950b76d7-29a8-4037-9cf6-1d47a6b96373" providerId="ADAL" clId="{9BF55D33-6ED9-4B9E-9473-351E87334F54}" dt="2025-02-18T16:19:25.743" v="153" actId="14100"/>
          <ac:spMkLst>
            <pc:docMk/>
            <pc:sldMk cId="1001958840" sldId="835"/>
            <ac:spMk id="5" creationId="{CB5F0809-DA9C-46AE-B134-2996FF3EC593}"/>
          </ac:spMkLst>
        </pc:spChg>
        <pc:picChg chg="add mod">
          <ac:chgData name="Helen Lee" userId="950b76d7-29a8-4037-9cf6-1d47a6b96373" providerId="ADAL" clId="{9BF55D33-6ED9-4B9E-9473-351E87334F54}" dt="2025-02-18T16:19:28.626" v="155" actId="1076"/>
          <ac:picMkLst>
            <pc:docMk/>
            <pc:sldMk cId="1001958840" sldId="835"/>
            <ac:picMk id="6" creationId="{FCE0F09F-71EA-BA45-628C-2A2509AD2021}"/>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6C6A57-4A1A-4EC7-AE5A-E1C4055EB49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841633-8E97-4950-BEB9-AAF171E458A1}">
      <dgm:prSet/>
      <dgm:spPr/>
      <dgm:t>
        <a:bodyPr/>
        <a:lstStyle/>
        <a:p>
          <a:pPr>
            <a:defRPr cap="all"/>
          </a:pPr>
          <a:r>
            <a:rPr lang="en-GB"/>
            <a:t>Traditional literature review</a:t>
          </a:r>
          <a:endParaRPr lang="en-US"/>
        </a:p>
      </dgm:t>
    </dgm:pt>
    <dgm:pt modelId="{1DE8D54C-A30B-429E-A8F2-881F60FC4E1B}" type="parTrans" cxnId="{1868C1B7-6449-4B0B-BC75-DA5A8BCCCE78}">
      <dgm:prSet/>
      <dgm:spPr/>
      <dgm:t>
        <a:bodyPr/>
        <a:lstStyle/>
        <a:p>
          <a:endParaRPr lang="en-US"/>
        </a:p>
      </dgm:t>
    </dgm:pt>
    <dgm:pt modelId="{F5E96A3B-A7A5-4CDB-AD61-CF8BD1B3E367}" type="sibTrans" cxnId="{1868C1B7-6449-4B0B-BC75-DA5A8BCCCE78}">
      <dgm:prSet/>
      <dgm:spPr/>
      <dgm:t>
        <a:bodyPr/>
        <a:lstStyle/>
        <a:p>
          <a:endParaRPr lang="en-US"/>
        </a:p>
      </dgm:t>
    </dgm:pt>
    <dgm:pt modelId="{192D5494-CEF6-4DA1-B49A-C81894C09593}">
      <dgm:prSet/>
      <dgm:spPr/>
      <dgm:t>
        <a:bodyPr/>
        <a:lstStyle/>
        <a:p>
          <a:pPr>
            <a:defRPr cap="all"/>
          </a:pPr>
          <a:r>
            <a:rPr lang="en-GB"/>
            <a:t>Systematic literature review</a:t>
          </a:r>
          <a:endParaRPr lang="en-US"/>
        </a:p>
      </dgm:t>
    </dgm:pt>
    <dgm:pt modelId="{90F4A2B6-92A1-44FB-BDE0-5480A77630D8}" type="parTrans" cxnId="{342E9056-EF40-4BDE-8287-EE7E0D1F1403}">
      <dgm:prSet/>
      <dgm:spPr/>
      <dgm:t>
        <a:bodyPr/>
        <a:lstStyle/>
        <a:p>
          <a:endParaRPr lang="en-US"/>
        </a:p>
      </dgm:t>
    </dgm:pt>
    <dgm:pt modelId="{E1C05E00-ADA7-49EB-A3FD-4E5C5B059977}" type="sibTrans" cxnId="{342E9056-EF40-4BDE-8287-EE7E0D1F1403}">
      <dgm:prSet/>
      <dgm:spPr/>
      <dgm:t>
        <a:bodyPr/>
        <a:lstStyle/>
        <a:p>
          <a:endParaRPr lang="en-US"/>
        </a:p>
      </dgm:t>
    </dgm:pt>
    <dgm:pt modelId="{86C3F1AF-08CD-485F-B4C3-B31E10D689AA}" type="pres">
      <dgm:prSet presAssocID="{DD6C6A57-4A1A-4EC7-AE5A-E1C4055EB495}" presName="root" presStyleCnt="0">
        <dgm:presLayoutVars>
          <dgm:dir/>
          <dgm:resizeHandles val="exact"/>
        </dgm:presLayoutVars>
      </dgm:prSet>
      <dgm:spPr/>
    </dgm:pt>
    <dgm:pt modelId="{237070C7-2D88-4725-951A-CB5EC9C7329B}" type="pres">
      <dgm:prSet presAssocID="{16841633-8E97-4950-BEB9-AAF171E458A1}" presName="compNode" presStyleCnt="0"/>
      <dgm:spPr/>
    </dgm:pt>
    <dgm:pt modelId="{3DC6B89D-FC20-4A24-A5C2-859EC06BEC1D}" type="pres">
      <dgm:prSet presAssocID="{16841633-8E97-4950-BEB9-AAF171E458A1}" presName="iconBgRect" presStyleLbl="bgShp" presStyleIdx="0" presStyleCnt="2"/>
      <dgm:spPr>
        <a:prstGeom prst="round2DiagRect">
          <a:avLst>
            <a:gd name="adj1" fmla="val 29727"/>
            <a:gd name="adj2" fmla="val 0"/>
          </a:avLst>
        </a:prstGeom>
      </dgm:spPr>
    </dgm:pt>
    <dgm:pt modelId="{E2E1D71F-90A9-447C-A23E-C2EB9E0E7ECA}" type="pres">
      <dgm:prSet presAssocID="{16841633-8E97-4950-BEB9-AAF171E458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7D66F9C-B69F-45F8-881B-1391616BA4FF}" type="pres">
      <dgm:prSet presAssocID="{16841633-8E97-4950-BEB9-AAF171E458A1}" presName="spaceRect" presStyleCnt="0"/>
      <dgm:spPr/>
    </dgm:pt>
    <dgm:pt modelId="{06CD18D1-D672-48A9-9E62-368F32CF040F}" type="pres">
      <dgm:prSet presAssocID="{16841633-8E97-4950-BEB9-AAF171E458A1}" presName="textRect" presStyleLbl="revTx" presStyleIdx="0" presStyleCnt="2">
        <dgm:presLayoutVars>
          <dgm:chMax val="1"/>
          <dgm:chPref val="1"/>
        </dgm:presLayoutVars>
      </dgm:prSet>
      <dgm:spPr/>
    </dgm:pt>
    <dgm:pt modelId="{4773FB45-3AB5-40CB-A316-D113776D3271}" type="pres">
      <dgm:prSet presAssocID="{F5E96A3B-A7A5-4CDB-AD61-CF8BD1B3E367}" presName="sibTrans" presStyleCnt="0"/>
      <dgm:spPr/>
    </dgm:pt>
    <dgm:pt modelId="{F17F19A1-2DEE-44B3-A34B-C31602D9DD33}" type="pres">
      <dgm:prSet presAssocID="{192D5494-CEF6-4DA1-B49A-C81894C09593}" presName="compNode" presStyleCnt="0"/>
      <dgm:spPr/>
    </dgm:pt>
    <dgm:pt modelId="{550A327B-9126-4651-AED0-C5753E5CCBDA}" type="pres">
      <dgm:prSet presAssocID="{192D5494-CEF6-4DA1-B49A-C81894C09593}" presName="iconBgRect" presStyleLbl="bgShp" presStyleIdx="1" presStyleCnt="2" custLinFactNeighborX="3962" custLinFactNeighborY="609"/>
      <dgm:spPr>
        <a:prstGeom prst="round2DiagRect">
          <a:avLst>
            <a:gd name="adj1" fmla="val 29727"/>
            <a:gd name="adj2" fmla="val 0"/>
          </a:avLst>
        </a:prstGeom>
      </dgm:spPr>
    </dgm:pt>
    <dgm:pt modelId="{20492DDD-4807-41DF-A89C-56439FF06F61}" type="pres">
      <dgm:prSet presAssocID="{192D5494-CEF6-4DA1-B49A-C81894C095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Network diagram"/>
        </a:ext>
      </dgm:extLst>
    </dgm:pt>
    <dgm:pt modelId="{C492242A-93F6-4B57-8212-0836C6625A18}" type="pres">
      <dgm:prSet presAssocID="{192D5494-CEF6-4DA1-B49A-C81894C09593}" presName="spaceRect" presStyleCnt="0"/>
      <dgm:spPr/>
    </dgm:pt>
    <dgm:pt modelId="{69029239-ECED-4F9F-9145-53C481F28B0E}" type="pres">
      <dgm:prSet presAssocID="{192D5494-CEF6-4DA1-B49A-C81894C09593}" presName="textRect" presStyleLbl="revTx" presStyleIdx="1" presStyleCnt="2">
        <dgm:presLayoutVars>
          <dgm:chMax val="1"/>
          <dgm:chPref val="1"/>
        </dgm:presLayoutVars>
      </dgm:prSet>
      <dgm:spPr/>
    </dgm:pt>
  </dgm:ptLst>
  <dgm:cxnLst>
    <dgm:cxn modelId="{3CAD7A41-B9C5-4FF2-B0DB-DD9390A6853C}" type="presOf" srcId="{DD6C6A57-4A1A-4EC7-AE5A-E1C4055EB495}" destId="{86C3F1AF-08CD-485F-B4C3-B31E10D689AA}" srcOrd="0" destOrd="0" presId="urn:microsoft.com/office/officeart/2018/5/layout/IconLeafLabelList"/>
    <dgm:cxn modelId="{342E9056-EF40-4BDE-8287-EE7E0D1F1403}" srcId="{DD6C6A57-4A1A-4EC7-AE5A-E1C4055EB495}" destId="{192D5494-CEF6-4DA1-B49A-C81894C09593}" srcOrd="1" destOrd="0" parTransId="{90F4A2B6-92A1-44FB-BDE0-5480A77630D8}" sibTransId="{E1C05E00-ADA7-49EB-A3FD-4E5C5B059977}"/>
    <dgm:cxn modelId="{E4547C77-CB26-440C-A03A-F309727BC33D}" type="presOf" srcId="{16841633-8E97-4950-BEB9-AAF171E458A1}" destId="{06CD18D1-D672-48A9-9E62-368F32CF040F}" srcOrd="0" destOrd="0" presId="urn:microsoft.com/office/officeart/2018/5/layout/IconLeafLabelList"/>
    <dgm:cxn modelId="{1868C1B7-6449-4B0B-BC75-DA5A8BCCCE78}" srcId="{DD6C6A57-4A1A-4EC7-AE5A-E1C4055EB495}" destId="{16841633-8E97-4950-BEB9-AAF171E458A1}" srcOrd="0" destOrd="0" parTransId="{1DE8D54C-A30B-429E-A8F2-881F60FC4E1B}" sibTransId="{F5E96A3B-A7A5-4CDB-AD61-CF8BD1B3E367}"/>
    <dgm:cxn modelId="{39EE5FE2-3583-44F7-A0F1-0FC531E9C8D7}" type="presOf" srcId="{192D5494-CEF6-4DA1-B49A-C81894C09593}" destId="{69029239-ECED-4F9F-9145-53C481F28B0E}" srcOrd="0" destOrd="0" presId="urn:microsoft.com/office/officeart/2018/5/layout/IconLeafLabelList"/>
    <dgm:cxn modelId="{1BBC1871-850D-4555-A9C2-445F8F96E037}" type="presParOf" srcId="{86C3F1AF-08CD-485F-B4C3-B31E10D689AA}" destId="{237070C7-2D88-4725-951A-CB5EC9C7329B}" srcOrd="0" destOrd="0" presId="urn:microsoft.com/office/officeart/2018/5/layout/IconLeafLabelList"/>
    <dgm:cxn modelId="{0F792C19-876D-4B6D-9D60-E7B9541C6002}" type="presParOf" srcId="{237070C7-2D88-4725-951A-CB5EC9C7329B}" destId="{3DC6B89D-FC20-4A24-A5C2-859EC06BEC1D}" srcOrd="0" destOrd="0" presId="urn:microsoft.com/office/officeart/2018/5/layout/IconLeafLabelList"/>
    <dgm:cxn modelId="{1AC7F96A-EA8C-448A-BFAD-A5CA3F9DFC57}" type="presParOf" srcId="{237070C7-2D88-4725-951A-CB5EC9C7329B}" destId="{E2E1D71F-90A9-447C-A23E-C2EB9E0E7ECA}" srcOrd="1" destOrd="0" presId="urn:microsoft.com/office/officeart/2018/5/layout/IconLeafLabelList"/>
    <dgm:cxn modelId="{020A5482-B58D-4C94-A7D3-973C8D79F0C5}" type="presParOf" srcId="{237070C7-2D88-4725-951A-CB5EC9C7329B}" destId="{C7D66F9C-B69F-45F8-881B-1391616BA4FF}" srcOrd="2" destOrd="0" presId="urn:microsoft.com/office/officeart/2018/5/layout/IconLeafLabelList"/>
    <dgm:cxn modelId="{DF8776EA-B24F-4349-8646-CC0E776B1C06}" type="presParOf" srcId="{237070C7-2D88-4725-951A-CB5EC9C7329B}" destId="{06CD18D1-D672-48A9-9E62-368F32CF040F}" srcOrd="3" destOrd="0" presId="urn:microsoft.com/office/officeart/2018/5/layout/IconLeafLabelList"/>
    <dgm:cxn modelId="{0C731DB8-B480-47FA-BA59-DCF4EB84FB3E}" type="presParOf" srcId="{86C3F1AF-08CD-485F-B4C3-B31E10D689AA}" destId="{4773FB45-3AB5-40CB-A316-D113776D3271}" srcOrd="1" destOrd="0" presId="urn:microsoft.com/office/officeart/2018/5/layout/IconLeafLabelList"/>
    <dgm:cxn modelId="{D74980FE-0D64-4217-857F-CE2391AE3256}" type="presParOf" srcId="{86C3F1AF-08CD-485F-B4C3-B31E10D689AA}" destId="{F17F19A1-2DEE-44B3-A34B-C31602D9DD33}" srcOrd="2" destOrd="0" presId="urn:microsoft.com/office/officeart/2018/5/layout/IconLeafLabelList"/>
    <dgm:cxn modelId="{926569DC-2809-4651-961A-ADF5BC174342}" type="presParOf" srcId="{F17F19A1-2DEE-44B3-A34B-C31602D9DD33}" destId="{550A327B-9126-4651-AED0-C5753E5CCBDA}" srcOrd="0" destOrd="0" presId="urn:microsoft.com/office/officeart/2018/5/layout/IconLeafLabelList"/>
    <dgm:cxn modelId="{EF1BFCB6-5CFF-43E8-B58F-3F69D9217190}" type="presParOf" srcId="{F17F19A1-2DEE-44B3-A34B-C31602D9DD33}" destId="{20492DDD-4807-41DF-A89C-56439FF06F61}" srcOrd="1" destOrd="0" presId="urn:microsoft.com/office/officeart/2018/5/layout/IconLeafLabelList"/>
    <dgm:cxn modelId="{45CED14A-B81C-41C4-BD05-D169CAE13DAA}" type="presParOf" srcId="{F17F19A1-2DEE-44B3-A34B-C31602D9DD33}" destId="{C492242A-93F6-4B57-8212-0836C6625A18}" srcOrd="2" destOrd="0" presId="urn:microsoft.com/office/officeart/2018/5/layout/IconLeafLabelList"/>
    <dgm:cxn modelId="{974625E0-2EE4-4BED-BABF-FA57F68E4546}" type="presParOf" srcId="{F17F19A1-2DEE-44B3-A34B-C31602D9DD33}" destId="{69029239-ECED-4F9F-9145-53C481F28B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6B89D-FC20-4A24-A5C2-859EC06BEC1D}">
      <dsp:nvSpPr>
        <dsp:cNvPr id="0" name=""/>
        <dsp:cNvSpPr/>
      </dsp:nvSpPr>
      <dsp:spPr>
        <a:xfrm>
          <a:off x="2470034" y="1373"/>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1D71F-90A9-447C-A23E-C2EB9E0E7ECA}">
      <dsp:nvSpPr>
        <dsp:cNvPr id="0" name=""/>
        <dsp:cNvSpPr/>
      </dsp:nvSpPr>
      <dsp:spPr>
        <a:xfrm>
          <a:off x="2857596" y="388936"/>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CD18D1-D672-48A9-9E62-368F32CF040F}">
      <dsp:nvSpPr>
        <dsp:cNvPr id="0" name=""/>
        <dsp:cNvSpPr/>
      </dsp:nvSpPr>
      <dsp:spPr>
        <a:xfrm>
          <a:off x="1888690"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Traditional literature review</a:t>
          </a:r>
          <a:endParaRPr lang="en-US" sz="2500" kern="1200"/>
        </a:p>
      </dsp:txBody>
      <dsp:txXfrm>
        <a:off x="1888690" y="2386374"/>
        <a:ext cx="2981250" cy="720000"/>
      </dsp:txXfrm>
    </dsp:sp>
    <dsp:sp modelId="{550A327B-9126-4651-AED0-C5753E5CCBDA}">
      <dsp:nvSpPr>
        <dsp:cNvPr id="0" name=""/>
        <dsp:cNvSpPr/>
      </dsp:nvSpPr>
      <dsp:spPr>
        <a:xfrm>
          <a:off x="6045054" y="1244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2DDD-4807-41DF-A89C-56439FF06F61}">
      <dsp:nvSpPr>
        <dsp:cNvPr id="0" name=""/>
        <dsp:cNvSpPr/>
      </dsp:nvSpPr>
      <dsp:spPr>
        <a:xfrm>
          <a:off x="6360565" y="388936"/>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29239-ECED-4F9F-9145-53C481F28B0E}">
      <dsp:nvSpPr>
        <dsp:cNvPr id="0" name=""/>
        <dsp:cNvSpPr/>
      </dsp:nvSpPr>
      <dsp:spPr>
        <a:xfrm>
          <a:off x="5391659"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Systematic literature review</a:t>
          </a:r>
          <a:endParaRPr lang="en-US" sz="2500" kern="1200"/>
        </a:p>
      </dsp:txBody>
      <dsp:txXfrm>
        <a:off x="5391659" y="2386374"/>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C7E957-25CB-4C2F-A59C-235022CD38BE}"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0A019-855A-4010-A508-7860020AEB55}" type="slidenum">
              <a:rPr lang="en-GB" smtClean="0"/>
              <a:t>‹#›</a:t>
            </a:fld>
            <a:endParaRPr lang="en-GB"/>
          </a:p>
        </p:txBody>
      </p:sp>
    </p:spTree>
    <p:extLst>
      <p:ext uri="{BB962C8B-B14F-4D97-AF65-F5344CB8AC3E}">
        <p14:creationId xmlns:p14="http://schemas.microsoft.com/office/powerpoint/2010/main" val="173702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8AA1-138F-7E46-6B8E-466760BE8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9816EF-F78E-ABEA-8184-7A06C0B3D0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E8955-AD73-70F7-4298-A069186375F1}"/>
              </a:ext>
            </a:extLst>
          </p:cNvPr>
          <p:cNvSpPr>
            <a:spLocks noGrp="1"/>
          </p:cNvSpPr>
          <p:nvPr>
            <p:ph type="dt" sz="half" idx="10"/>
          </p:nvPr>
        </p:nvSpPr>
        <p:spPr/>
        <p:txBody>
          <a:bodyPr/>
          <a:lstStyle/>
          <a:p>
            <a:fld id="{FA9EDF75-B853-4B7B-A970-48F0B3A07F04}" type="datetime1">
              <a:rPr lang="en-GB" smtClean="0"/>
              <a:t>18/02/2025</a:t>
            </a:fld>
            <a:endParaRPr lang="en-GB"/>
          </a:p>
        </p:txBody>
      </p:sp>
      <p:sp>
        <p:nvSpPr>
          <p:cNvPr id="5" name="Footer Placeholder 4">
            <a:extLst>
              <a:ext uri="{FF2B5EF4-FFF2-40B4-BE49-F238E27FC236}">
                <a16:creationId xmlns:a16="http://schemas.microsoft.com/office/drawing/2014/main" id="{C7116079-4A85-0C7A-E563-3C8ABF09B56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005BC96-6B22-3A42-2F03-2D5A35F5BAB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09923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578E-45EE-7548-8124-81CA71CBE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6BF19F-3982-56F4-DCAC-93D234AEEF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CDBD3-492E-1763-391E-6B05ACE92D73}"/>
              </a:ext>
            </a:extLst>
          </p:cNvPr>
          <p:cNvSpPr>
            <a:spLocks noGrp="1"/>
          </p:cNvSpPr>
          <p:nvPr>
            <p:ph type="dt" sz="half" idx="10"/>
          </p:nvPr>
        </p:nvSpPr>
        <p:spPr/>
        <p:txBody>
          <a:bodyPr/>
          <a:lstStyle/>
          <a:p>
            <a:fld id="{75F57075-F359-458D-AB2A-8F9DACD2ED96}" type="datetime1">
              <a:rPr lang="en-GB" smtClean="0"/>
              <a:t>18/02/2025</a:t>
            </a:fld>
            <a:endParaRPr lang="en-GB"/>
          </a:p>
        </p:txBody>
      </p:sp>
      <p:sp>
        <p:nvSpPr>
          <p:cNvPr id="5" name="Footer Placeholder 4">
            <a:extLst>
              <a:ext uri="{FF2B5EF4-FFF2-40B4-BE49-F238E27FC236}">
                <a16:creationId xmlns:a16="http://schemas.microsoft.com/office/drawing/2014/main" id="{C6A29EAF-0823-2110-8306-B0DFEC6E15D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8024328-307A-F909-31C6-876DD6AADA9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41065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3523-A19B-DBD0-53D5-51DCA676DD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3FE514-394E-CEEB-6B8B-92CBB60055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1BF98C-DE84-7CED-CC22-8A2E2F885924}"/>
              </a:ext>
            </a:extLst>
          </p:cNvPr>
          <p:cNvSpPr>
            <a:spLocks noGrp="1"/>
          </p:cNvSpPr>
          <p:nvPr>
            <p:ph type="dt" sz="half" idx="10"/>
          </p:nvPr>
        </p:nvSpPr>
        <p:spPr/>
        <p:txBody>
          <a:bodyPr/>
          <a:lstStyle/>
          <a:p>
            <a:fld id="{2B2AE989-7FC1-47AB-B03C-9377CABCF262}" type="datetime1">
              <a:rPr lang="en-GB" smtClean="0"/>
              <a:t>18/02/2025</a:t>
            </a:fld>
            <a:endParaRPr lang="en-GB"/>
          </a:p>
        </p:txBody>
      </p:sp>
      <p:sp>
        <p:nvSpPr>
          <p:cNvPr id="5" name="Footer Placeholder 4">
            <a:extLst>
              <a:ext uri="{FF2B5EF4-FFF2-40B4-BE49-F238E27FC236}">
                <a16:creationId xmlns:a16="http://schemas.microsoft.com/office/drawing/2014/main" id="{20043087-640E-17C2-A051-5D697A3A160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0B2C903-B262-F8D6-B0E7-DE662503695B}"/>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87682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7A4D-66D0-3C15-49E9-16D14DB158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F623-E7EC-FC03-6D8B-1C7C989FB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71C10-ED81-63FA-876F-07B617D63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BE9AE-297C-DEA0-2095-B37D0BC38DE4}"/>
              </a:ext>
            </a:extLst>
          </p:cNvPr>
          <p:cNvSpPr>
            <a:spLocks noGrp="1"/>
          </p:cNvSpPr>
          <p:nvPr>
            <p:ph type="dt" sz="half" idx="10"/>
          </p:nvPr>
        </p:nvSpPr>
        <p:spPr/>
        <p:txBody>
          <a:bodyPr/>
          <a:lstStyle/>
          <a:p>
            <a:fld id="{3AE223F9-0E4B-4640-9DB9-2EEDE63A4AE6}" type="datetime1">
              <a:rPr lang="en-GB" smtClean="0"/>
              <a:t>18/02/2025</a:t>
            </a:fld>
            <a:endParaRPr lang="en-GB"/>
          </a:p>
        </p:txBody>
      </p:sp>
      <p:sp>
        <p:nvSpPr>
          <p:cNvPr id="6" name="Footer Placeholder 5">
            <a:extLst>
              <a:ext uri="{FF2B5EF4-FFF2-40B4-BE49-F238E27FC236}">
                <a16:creationId xmlns:a16="http://schemas.microsoft.com/office/drawing/2014/main" id="{10740F72-6606-73CD-A862-25BEB9A913F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1612893-82FD-1929-5520-7AE4D6547815}"/>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425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A0-FC3B-BA24-6BB7-B4F0AE85C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52A983-3873-7E81-0871-4C5D0DF2F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59933-1CD0-773A-70D5-66124A30E4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DCAAC-1002-A56C-7568-D865A34EAE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2831BB-BAD8-AA2D-17C8-C8E5DF80B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40D908-49FD-3F3A-A99C-8BF8C7DBFA67}"/>
              </a:ext>
            </a:extLst>
          </p:cNvPr>
          <p:cNvSpPr>
            <a:spLocks noGrp="1"/>
          </p:cNvSpPr>
          <p:nvPr>
            <p:ph type="dt" sz="half" idx="10"/>
          </p:nvPr>
        </p:nvSpPr>
        <p:spPr/>
        <p:txBody>
          <a:bodyPr/>
          <a:lstStyle/>
          <a:p>
            <a:fld id="{A30414E9-3569-4602-8284-254E2733ECB8}" type="datetime1">
              <a:rPr lang="en-GB" smtClean="0"/>
              <a:t>18/02/2025</a:t>
            </a:fld>
            <a:endParaRPr lang="en-GB"/>
          </a:p>
        </p:txBody>
      </p:sp>
      <p:sp>
        <p:nvSpPr>
          <p:cNvPr id="8" name="Footer Placeholder 7">
            <a:extLst>
              <a:ext uri="{FF2B5EF4-FFF2-40B4-BE49-F238E27FC236}">
                <a16:creationId xmlns:a16="http://schemas.microsoft.com/office/drawing/2014/main" id="{B6F94F69-BF48-330D-8746-38FDF8A695E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2121F484-7BC0-5E04-3758-4862D2C581D9}"/>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4390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FC1F-AA43-ECE6-20E6-49D5392704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B8EF2D-B094-3B9C-ED69-76ADA0C76A3C}"/>
              </a:ext>
            </a:extLst>
          </p:cNvPr>
          <p:cNvSpPr>
            <a:spLocks noGrp="1"/>
          </p:cNvSpPr>
          <p:nvPr>
            <p:ph type="dt" sz="half" idx="10"/>
          </p:nvPr>
        </p:nvSpPr>
        <p:spPr/>
        <p:txBody>
          <a:bodyPr/>
          <a:lstStyle/>
          <a:p>
            <a:fld id="{B2AE8469-6F4F-48DC-A439-FB6FA28E15EB}" type="datetime1">
              <a:rPr lang="en-GB" smtClean="0"/>
              <a:t>18/02/2025</a:t>
            </a:fld>
            <a:endParaRPr lang="en-GB"/>
          </a:p>
        </p:txBody>
      </p:sp>
      <p:sp>
        <p:nvSpPr>
          <p:cNvPr id="4" name="Footer Placeholder 3">
            <a:extLst>
              <a:ext uri="{FF2B5EF4-FFF2-40B4-BE49-F238E27FC236}">
                <a16:creationId xmlns:a16="http://schemas.microsoft.com/office/drawing/2014/main" id="{685EFA77-FBFA-A615-E77F-E71AD6551212}"/>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B6E68079-501E-9B95-E6FB-FAF1E6A613ED}"/>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91608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97024-B6EB-426C-D122-69F9260C2249}"/>
              </a:ext>
            </a:extLst>
          </p:cNvPr>
          <p:cNvSpPr>
            <a:spLocks noGrp="1"/>
          </p:cNvSpPr>
          <p:nvPr>
            <p:ph type="dt" sz="half" idx="10"/>
          </p:nvPr>
        </p:nvSpPr>
        <p:spPr/>
        <p:txBody>
          <a:bodyPr/>
          <a:lstStyle/>
          <a:p>
            <a:fld id="{27864312-CF40-4F0D-B679-70A7AB81D5B3}" type="datetime1">
              <a:rPr lang="en-GB" smtClean="0"/>
              <a:t>18/02/2025</a:t>
            </a:fld>
            <a:endParaRPr lang="en-GB"/>
          </a:p>
        </p:txBody>
      </p:sp>
      <p:sp>
        <p:nvSpPr>
          <p:cNvPr id="3" name="Footer Placeholder 2">
            <a:extLst>
              <a:ext uri="{FF2B5EF4-FFF2-40B4-BE49-F238E27FC236}">
                <a16:creationId xmlns:a16="http://schemas.microsoft.com/office/drawing/2014/main" id="{40C499C6-3B28-3B4E-E08A-09CD1549579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38112B0E-EA37-F2ED-10CD-7BAB5D697E27}"/>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3590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715C-888D-EAA2-AAB3-7BBD8928F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4EC2-ACD1-7B6A-190D-8FB58CA41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2DE601-BFA2-904B-619A-6CED3345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26C5F-21D6-2673-585B-E1C5AE422870}"/>
              </a:ext>
            </a:extLst>
          </p:cNvPr>
          <p:cNvSpPr>
            <a:spLocks noGrp="1"/>
          </p:cNvSpPr>
          <p:nvPr>
            <p:ph type="dt" sz="half" idx="10"/>
          </p:nvPr>
        </p:nvSpPr>
        <p:spPr/>
        <p:txBody>
          <a:bodyPr/>
          <a:lstStyle/>
          <a:p>
            <a:fld id="{DEC63D60-C9FB-49B5-9C88-45D95FD47D70}" type="datetime1">
              <a:rPr lang="en-GB" smtClean="0"/>
              <a:t>18/02/2025</a:t>
            </a:fld>
            <a:endParaRPr lang="en-GB"/>
          </a:p>
        </p:txBody>
      </p:sp>
      <p:sp>
        <p:nvSpPr>
          <p:cNvPr id="6" name="Footer Placeholder 5">
            <a:extLst>
              <a:ext uri="{FF2B5EF4-FFF2-40B4-BE49-F238E27FC236}">
                <a16:creationId xmlns:a16="http://schemas.microsoft.com/office/drawing/2014/main" id="{6355A345-F40F-CF34-ABDC-29EF1BE1702B}"/>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8499D4C-2D54-1943-DEFB-491F02D19D5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221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E19F-23FE-56C7-BD31-2F78A3246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BF214F-F2CD-8588-F7F3-8B5D0CF5F6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20ED-2C19-03E7-94C5-8A3F6C9C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81B0A-83BC-8458-62D4-556980F6FA21}"/>
              </a:ext>
            </a:extLst>
          </p:cNvPr>
          <p:cNvSpPr>
            <a:spLocks noGrp="1"/>
          </p:cNvSpPr>
          <p:nvPr>
            <p:ph type="dt" sz="half" idx="10"/>
          </p:nvPr>
        </p:nvSpPr>
        <p:spPr/>
        <p:txBody>
          <a:bodyPr/>
          <a:lstStyle/>
          <a:p>
            <a:fld id="{FD3F77DD-AB3B-4585-B154-96A25B010386}" type="datetime1">
              <a:rPr lang="en-GB" smtClean="0"/>
              <a:t>18/02/2025</a:t>
            </a:fld>
            <a:endParaRPr lang="en-GB"/>
          </a:p>
        </p:txBody>
      </p:sp>
      <p:sp>
        <p:nvSpPr>
          <p:cNvPr id="6" name="Footer Placeholder 5">
            <a:extLst>
              <a:ext uri="{FF2B5EF4-FFF2-40B4-BE49-F238E27FC236}">
                <a16:creationId xmlns:a16="http://schemas.microsoft.com/office/drawing/2014/main" id="{683B5EE7-1554-CC35-20C6-447A1F03D30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9E2B9727-4534-5BBE-816D-E35B86443944}"/>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4619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0E17-7AF0-5C1B-8AB4-92301873A6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16A99A-D341-7DB0-827B-3C160415C1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8D781-756A-AADD-3A7F-421C457DFFB5}"/>
              </a:ext>
            </a:extLst>
          </p:cNvPr>
          <p:cNvSpPr>
            <a:spLocks noGrp="1"/>
          </p:cNvSpPr>
          <p:nvPr>
            <p:ph type="dt" sz="half" idx="10"/>
          </p:nvPr>
        </p:nvSpPr>
        <p:spPr/>
        <p:txBody>
          <a:bodyPr/>
          <a:lstStyle/>
          <a:p>
            <a:fld id="{7A4E6838-DCB2-4ABB-8824-4199F954121A}" type="datetime1">
              <a:rPr lang="en-GB" smtClean="0"/>
              <a:t>18/02/2025</a:t>
            </a:fld>
            <a:endParaRPr lang="en-GB"/>
          </a:p>
        </p:txBody>
      </p:sp>
      <p:sp>
        <p:nvSpPr>
          <p:cNvPr id="5" name="Footer Placeholder 4">
            <a:extLst>
              <a:ext uri="{FF2B5EF4-FFF2-40B4-BE49-F238E27FC236}">
                <a16:creationId xmlns:a16="http://schemas.microsoft.com/office/drawing/2014/main" id="{03B29522-4574-9F3F-743D-E71FD6D019A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7481A57-637B-534D-527D-EFDFAE968FDA}"/>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78706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1BF18-1DD4-5516-9BA1-0E5737327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958EA-4911-1469-8DD2-7B1BD6B70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BD9AF-ED92-567C-CEAC-18A3324EB74D}"/>
              </a:ext>
            </a:extLst>
          </p:cNvPr>
          <p:cNvSpPr>
            <a:spLocks noGrp="1"/>
          </p:cNvSpPr>
          <p:nvPr>
            <p:ph type="dt" sz="half" idx="10"/>
          </p:nvPr>
        </p:nvSpPr>
        <p:spPr/>
        <p:txBody>
          <a:bodyPr/>
          <a:lstStyle/>
          <a:p>
            <a:fld id="{4CEB0509-5E2B-4A73-8B65-4A56EA7C7EAA}" type="datetime1">
              <a:rPr lang="en-GB" smtClean="0"/>
              <a:t>18/02/2025</a:t>
            </a:fld>
            <a:endParaRPr lang="en-GB"/>
          </a:p>
        </p:txBody>
      </p:sp>
      <p:sp>
        <p:nvSpPr>
          <p:cNvPr id="5" name="Footer Placeholder 4">
            <a:extLst>
              <a:ext uri="{FF2B5EF4-FFF2-40B4-BE49-F238E27FC236}">
                <a16:creationId xmlns:a16="http://schemas.microsoft.com/office/drawing/2014/main" id="{5BE75701-33EA-EBF0-7F01-D68F4363FA2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ECFF69-98FD-1975-0395-9E6F21C7F77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70668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5372D8-2EF9-0840-6A85-2B4146618E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5752D-B34A-24BE-B738-B5D6BEEBB2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9317-D950-FD2B-B2CB-C5147DE6C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4E50CC-4E61-4830-91C6-B3B684DD582E}" type="datetime1">
              <a:rPr lang="en-GB" smtClean="0"/>
              <a:t>18/02/2025</a:t>
            </a:fld>
            <a:endParaRPr lang="en-GB"/>
          </a:p>
        </p:txBody>
      </p:sp>
      <p:sp>
        <p:nvSpPr>
          <p:cNvPr id="5" name="Footer Placeholder 4">
            <a:extLst>
              <a:ext uri="{FF2B5EF4-FFF2-40B4-BE49-F238E27FC236}">
                <a16:creationId xmlns:a16="http://schemas.microsoft.com/office/drawing/2014/main" id="{608EA4F5-4D57-E457-CD0E-C28452D71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62B131D-978C-1497-A55E-CB5B1339D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5A1E3-78FE-4695-898E-167D1D00A221}" type="slidenum">
              <a:rPr lang="en-GB" smtClean="0"/>
              <a:t>‹#›</a:t>
            </a:fld>
            <a:endParaRPr lang="en-GB"/>
          </a:p>
        </p:txBody>
      </p:sp>
    </p:spTree>
    <p:extLst>
      <p:ext uri="{BB962C8B-B14F-4D97-AF65-F5344CB8AC3E}">
        <p14:creationId xmlns:p14="http://schemas.microsoft.com/office/powerpoint/2010/main" val="408086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atlasti.com/guides/qualitative-research-guide-part-1/research-question"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youtu.be/Nwp9tkhpLCo" TargetMode="External"/><Relationship Id="rId2" Type="http://schemas.openxmlformats.org/officeDocument/2006/relationships/hyperlink" Target="https://youtu.be/t2d7y_r65HU"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l6aVyYHb25E"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training.cochrane.org/handbook/current/chapter-01#section-1-5"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guides.lib.usf.edu/systematicreviews/searchstrategies" TargetMode="External"/><Relationship Id="rId2" Type="http://schemas.openxmlformats.org/officeDocument/2006/relationships/hyperlink" Target="https://prisma-statement.org/prismastatement/Checklist.aspx"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jmir.org/2014/10/e222/pdf"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journals.sagepub.com/doi/epub/10.1177/1757913915594196"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4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openxmlformats.org/officeDocument/2006/relationships/hyperlink" Target="https://doi.org/10.2196/jmir.3442" TargetMode="External"/><Relationship Id="rId2" Type="http://schemas.openxmlformats.org/officeDocument/2006/relationships/hyperlink" Target="https://doi.org/10.1016/j.jclinepi.2024.111572"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3 – Types of </a:t>
            </a:r>
            <a:r>
              <a:rPr lang="en-GB" sz="3600" b="1">
                <a:latin typeface="Arial" panose="020B0604020202020204" pitchFamily="34" charset="0"/>
                <a:cs typeface="Arial" panose="020B0604020202020204" pitchFamily="34" charset="0"/>
              </a:rPr>
              <a:t>Literature Review (I)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p:txBody>
          <a:bodyPr/>
          <a:lstStyle/>
          <a:p>
            <a:fld id="{24A5A1E3-78FE-4695-898E-167D1D00A221}" type="slidenum">
              <a:rPr lang="en-GB" smtClean="0"/>
              <a:t>2</a:t>
            </a:fld>
            <a:endParaRPr lang="en-GB"/>
          </a:p>
        </p:txBody>
      </p:sp>
      <p:sp>
        <p:nvSpPr>
          <p:cNvPr id="3" name="Title 1">
            <a:extLst>
              <a:ext uri="{FF2B5EF4-FFF2-40B4-BE49-F238E27FC236}">
                <a16:creationId xmlns:a16="http://schemas.microsoft.com/office/drawing/2014/main" id="{30389E76-DF62-EB69-898F-DBB4AC4845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A</a:t>
            </a:r>
            <a:r>
              <a:rPr lang="en-GB" dirty="0" err="1">
                <a:latin typeface="Arial" panose="020B0604020202020204" pitchFamily="34" charset="0"/>
                <a:cs typeface="Arial" panose="020B0604020202020204" pitchFamily="34" charset="0"/>
              </a:rPr>
              <a:t>genda</a:t>
            </a:r>
            <a:r>
              <a:rPr lang="en-GB" dirty="0">
                <a:latin typeface="Arial" panose="020B0604020202020204" pitchFamily="34" charset="0"/>
                <a:cs typeface="Arial" panose="020B0604020202020204" pitchFamily="34" charset="0"/>
              </a:rPr>
              <a:t> </a:t>
            </a:r>
          </a:p>
        </p:txBody>
      </p:sp>
      <p:sp>
        <p:nvSpPr>
          <p:cNvPr id="4" name="文本框 2">
            <a:extLst>
              <a:ext uri="{FF2B5EF4-FFF2-40B4-BE49-F238E27FC236}">
                <a16:creationId xmlns:a16="http://schemas.microsoft.com/office/drawing/2014/main" id="{67118D20-DBB7-1BC2-D56F-45A36F39B044}"/>
              </a:ext>
            </a:extLst>
          </p:cNvPr>
          <p:cNvSpPr txBox="1"/>
          <p:nvPr/>
        </p:nvSpPr>
        <p:spPr>
          <a:xfrm>
            <a:off x="353148" y="1473141"/>
            <a:ext cx="10052093" cy="4585871"/>
          </a:xfrm>
          <a:prstGeom prst="rect">
            <a:avLst/>
          </a:prstGeom>
          <a:noFill/>
        </p:spPr>
        <p:txBody>
          <a:bodyPr wrap="square" rtlCol="0">
            <a:spAutoFit/>
          </a:bodyPr>
          <a:lstStyle/>
          <a:p>
            <a:pPr marL="571500" indent="-571500" algn="just">
              <a:buFont typeface="Wingdings" panose="05000000000000000000" pitchFamily="2" charset="2"/>
              <a:buChar char="Ø"/>
            </a:pPr>
            <a:r>
              <a:rPr lang="en-US" altLang="zh-CN" sz="4400" dirty="0">
                <a:solidFill>
                  <a:srgbClr val="001D35"/>
                </a:solidFill>
                <a:latin typeface="Google Sans"/>
              </a:rPr>
              <a:t>Traditional literature review / Narrative literature review </a:t>
            </a:r>
          </a:p>
          <a:p>
            <a:pPr marL="571500" indent="-571500" algn="just">
              <a:buFont typeface="Wingdings" panose="05000000000000000000" pitchFamily="2" charset="2"/>
              <a:buChar char="Ø"/>
            </a:pPr>
            <a:r>
              <a:rPr lang="en-US" altLang="zh-CN" sz="4400" dirty="0">
                <a:solidFill>
                  <a:srgbClr val="001D35"/>
                </a:solidFill>
                <a:latin typeface="Google Sans"/>
              </a:rPr>
              <a:t>Systematic literature review </a:t>
            </a:r>
          </a:p>
          <a:p>
            <a:pPr marL="571500" indent="-571500" algn="just">
              <a:buFont typeface="Wingdings" panose="05000000000000000000" pitchFamily="2" charset="2"/>
              <a:buChar char="Ø"/>
            </a:pPr>
            <a:r>
              <a:rPr lang="en-US" altLang="zh-CN" sz="4400" dirty="0">
                <a:solidFill>
                  <a:srgbClr val="001D35"/>
                </a:solidFill>
                <a:latin typeface="Google Sans"/>
              </a:rPr>
              <a:t>Scoping review / Mapping review</a:t>
            </a:r>
          </a:p>
          <a:p>
            <a:pPr marL="571500" indent="-571500" algn="just">
              <a:buFont typeface="Wingdings" panose="05000000000000000000" pitchFamily="2" charset="2"/>
              <a:buChar char="Ø"/>
            </a:pPr>
            <a:r>
              <a:rPr lang="en-US" altLang="zh-CN" sz="4400" dirty="0">
                <a:solidFill>
                  <a:srgbClr val="001D35"/>
                </a:solidFill>
                <a:latin typeface="Google Sans"/>
              </a:rPr>
              <a:t>Meta-analysis</a:t>
            </a:r>
          </a:p>
          <a:p>
            <a:pPr marL="571500" indent="-571500" algn="just">
              <a:buFont typeface="Wingdings" panose="05000000000000000000" pitchFamily="2" charset="2"/>
              <a:buChar char="Ø"/>
            </a:pPr>
            <a:endParaRPr lang="en-GB" altLang="zh-CN" sz="4400" dirty="0"/>
          </a:p>
          <a:p>
            <a:pPr marL="285750" indent="-285750">
              <a:buFont typeface="Arial" panose="020B0604020202020204" pitchFamily="34" charset="0"/>
              <a:buChar char="•"/>
            </a:pPr>
            <a:r>
              <a:rPr lang="en-GB" sz="2800" dirty="0"/>
              <a:t> </a:t>
            </a:r>
          </a:p>
        </p:txBody>
      </p:sp>
    </p:spTree>
    <p:extLst>
      <p:ext uri="{BB962C8B-B14F-4D97-AF65-F5344CB8AC3E}">
        <p14:creationId xmlns:p14="http://schemas.microsoft.com/office/powerpoint/2010/main" val="376047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1A4607-59E2-90F4-B812-7827B19E235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8FE4390-FA8E-BA88-FA4A-334EC1750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B73067-5986-ECC3-6CA0-BDF306925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7E7E8CC-9E07-F756-D7C0-700722B43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998EB05-E5AA-BF1C-64E1-BCEFC10EB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964C6DB-1D59-B46F-38E3-EB15E50CB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75AEAFBA-E60B-8DD2-06B9-A595B6FC0699}"/>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Types of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643AE637-61B9-EF15-3AAE-DD1C1F1B4ADD}"/>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F2A38C4B-2C44-B6CC-8D05-40172353CE37}"/>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3</a:t>
            </a:fld>
            <a:endParaRPr lang="en-US" sz="1100">
              <a:solidFill>
                <a:schemeClr val="tx1">
                  <a:lumMod val="50000"/>
                  <a:lumOff val="50000"/>
                </a:schemeClr>
              </a:solidFill>
            </a:endParaRPr>
          </a:p>
        </p:txBody>
      </p:sp>
    </p:spTree>
    <p:extLst>
      <p:ext uri="{BB962C8B-B14F-4D97-AF65-F5344CB8AC3E}">
        <p14:creationId xmlns:p14="http://schemas.microsoft.com/office/powerpoint/2010/main" val="457248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4</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2600281" y="1161971"/>
            <a:ext cx="2508785" cy="2360988"/>
          </a:xfrm>
          <a:prstGeom prst="ellipse">
            <a:avLst/>
          </a:prstGeom>
          <a:solidFill>
            <a:srgbClr val="00B0F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Traditional literature review </a:t>
            </a:r>
            <a:endParaRPr lang="en-GB" sz="2800" dirty="0"/>
          </a:p>
        </p:txBody>
      </p:sp>
      <p:sp>
        <p:nvSpPr>
          <p:cNvPr id="4" name="Oval 3">
            <a:extLst>
              <a:ext uri="{FF2B5EF4-FFF2-40B4-BE49-F238E27FC236}">
                <a16:creationId xmlns:a16="http://schemas.microsoft.com/office/drawing/2014/main" id="{5252BEF6-F800-995B-CCA2-5F1705F305C7}"/>
              </a:ext>
            </a:extLst>
          </p:cNvPr>
          <p:cNvSpPr/>
          <p:nvPr/>
        </p:nvSpPr>
        <p:spPr>
          <a:xfrm>
            <a:off x="5109066" y="953428"/>
            <a:ext cx="3194585" cy="2843134"/>
          </a:xfrm>
          <a:prstGeom prst="ellipse">
            <a:avLst/>
          </a:prstGeom>
          <a:solidFill>
            <a:srgbClr val="FFFF0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Systematic literature review </a:t>
            </a:r>
            <a:endParaRPr lang="en-GB" sz="2800" dirty="0"/>
          </a:p>
        </p:txBody>
      </p:sp>
      <p:sp>
        <p:nvSpPr>
          <p:cNvPr id="5" name="Oval 4">
            <a:extLst>
              <a:ext uri="{FF2B5EF4-FFF2-40B4-BE49-F238E27FC236}">
                <a16:creationId xmlns:a16="http://schemas.microsoft.com/office/drawing/2014/main" id="{8D4AFB61-97FB-3DE9-EC0B-23A8D512CF3A}"/>
              </a:ext>
            </a:extLst>
          </p:cNvPr>
          <p:cNvSpPr/>
          <p:nvPr/>
        </p:nvSpPr>
        <p:spPr>
          <a:xfrm>
            <a:off x="4403262" y="3474003"/>
            <a:ext cx="1943461" cy="1680556"/>
          </a:xfrm>
          <a:prstGeom prst="ellipse">
            <a:avLst/>
          </a:prstGeom>
          <a:solidFill>
            <a:schemeClr val="accent4">
              <a:lumMod val="40000"/>
              <a:lumOff val="6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Types of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5856188" y="3061437"/>
            <a:ext cx="1386968" cy="7655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Meta-analysis</a:t>
            </a:r>
            <a:endParaRPr lang="en-GB" dirty="0"/>
          </a:p>
        </p:txBody>
      </p:sp>
      <p:sp>
        <p:nvSpPr>
          <p:cNvPr id="6" name="Oval 5">
            <a:extLst>
              <a:ext uri="{FF2B5EF4-FFF2-40B4-BE49-F238E27FC236}">
                <a16:creationId xmlns:a16="http://schemas.microsoft.com/office/drawing/2014/main" id="{63D5A2DE-A44B-E73C-1729-B6A1D87D3F79}"/>
              </a:ext>
            </a:extLst>
          </p:cNvPr>
          <p:cNvSpPr/>
          <p:nvPr/>
        </p:nvSpPr>
        <p:spPr>
          <a:xfrm>
            <a:off x="6346724" y="3729034"/>
            <a:ext cx="2126716" cy="1680555"/>
          </a:xfrm>
          <a:prstGeom prst="ellipse">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Tree>
    <p:extLst>
      <p:ext uri="{BB962C8B-B14F-4D97-AF65-F5344CB8AC3E}">
        <p14:creationId xmlns:p14="http://schemas.microsoft.com/office/powerpoint/2010/main" val="308238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B7CF0-7C57-3FC6-0C65-EC1E12867D3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32DF71-1787-5C9C-9868-738598CD93AC}"/>
              </a:ext>
            </a:extLst>
          </p:cNvPr>
          <p:cNvSpPr>
            <a:spLocks noGrp="1"/>
          </p:cNvSpPr>
          <p:nvPr>
            <p:ph type="sldNum" sz="quarter" idx="12"/>
          </p:nvPr>
        </p:nvSpPr>
        <p:spPr/>
        <p:txBody>
          <a:bodyPr/>
          <a:lstStyle/>
          <a:p>
            <a:fld id="{24A5A1E3-78FE-4695-898E-167D1D00A221}" type="slidenum">
              <a:rPr lang="en-GB" smtClean="0"/>
              <a:t>5</a:t>
            </a:fld>
            <a:endParaRPr lang="en-GB"/>
          </a:p>
        </p:txBody>
      </p:sp>
      <p:sp>
        <p:nvSpPr>
          <p:cNvPr id="11" name="Title 1">
            <a:extLst>
              <a:ext uri="{FF2B5EF4-FFF2-40B4-BE49-F238E27FC236}">
                <a16:creationId xmlns:a16="http://schemas.microsoft.com/office/drawing/2014/main" id="{416353F4-5173-75A0-0B3E-0EB6DCAAFBD1}"/>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BDDAA12A-1131-1EBC-02AB-46040A37F6CF}"/>
              </a:ext>
            </a:extLst>
          </p:cNvPr>
          <p:cNvGraphicFramePr>
            <a:graphicFrameLocks noGrp="1"/>
          </p:cNvGraphicFramePr>
          <p:nvPr>
            <p:extLst>
              <p:ext uri="{D42A27DB-BD31-4B8C-83A1-F6EECF244321}">
                <p14:modId xmlns:p14="http://schemas.microsoft.com/office/powerpoint/2010/main" val="4144670396"/>
              </p:ext>
            </p:extLst>
          </p:nvPr>
        </p:nvGraphicFramePr>
        <p:xfrm>
          <a:off x="371302" y="1051251"/>
          <a:ext cx="11272057" cy="5511690"/>
        </p:xfrm>
        <a:graphic>
          <a:graphicData uri="http://schemas.openxmlformats.org/drawingml/2006/table">
            <a:tbl>
              <a:tblPr firstRow="1" bandRow="1">
                <a:tableStyleId>{93296810-A885-4BE3-A3E7-6D5BEEA58F35}</a:tableStyleId>
              </a:tblPr>
              <a:tblGrid>
                <a:gridCol w="5464232">
                  <a:extLst>
                    <a:ext uri="{9D8B030D-6E8A-4147-A177-3AD203B41FA5}">
                      <a16:colId xmlns:a16="http://schemas.microsoft.com/office/drawing/2014/main" val="3932662718"/>
                    </a:ext>
                  </a:extLst>
                </a:gridCol>
                <a:gridCol w="5807825">
                  <a:extLst>
                    <a:ext uri="{9D8B030D-6E8A-4147-A177-3AD203B41FA5}">
                      <a16:colId xmlns:a16="http://schemas.microsoft.com/office/drawing/2014/main" val="3205863392"/>
                    </a:ext>
                  </a:extLst>
                </a:gridCol>
              </a:tblGrid>
              <a:tr h="665370">
                <a:tc>
                  <a:txBody>
                    <a:bodyPr/>
                    <a:lstStyle/>
                    <a:p>
                      <a:r>
                        <a:rPr lang="en-GB" sz="2800" b="1" i="0" kern="1200" dirty="0">
                          <a:solidFill>
                            <a:schemeClr val="tx1"/>
                          </a:solidFill>
                          <a:effectLst/>
                          <a:latin typeface="+mn-lt"/>
                          <a:ea typeface="+mn-ea"/>
                          <a:cs typeface="+mn-cs"/>
                        </a:rPr>
                        <a:t>Systematic Review</a:t>
                      </a:r>
                      <a:endParaRPr lang="en-GB" sz="2800" dirty="0">
                        <a:solidFill>
                          <a:schemeClr val="tx1"/>
                        </a:solidFill>
                      </a:endParaRPr>
                    </a:p>
                  </a:txBody>
                  <a:tcPr/>
                </a:tc>
                <a:tc>
                  <a:txBody>
                    <a:bodyPr/>
                    <a:lstStyle/>
                    <a:p>
                      <a:r>
                        <a:rPr lang="en-GB" sz="2800" b="1" i="0" kern="1200" dirty="0">
                          <a:solidFill>
                            <a:schemeClr val="tx1"/>
                          </a:solidFill>
                          <a:effectLst/>
                          <a:latin typeface="+mn-lt"/>
                          <a:ea typeface="+mn-ea"/>
                          <a:cs typeface="+mn-cs"/>
                        </a:rPr>
                        <a:t>Literature (Narrative) Review</a:t>
                      </a:r>
                      <a:endParaRPr lang="en-GB" sz="2800" dirty="0">
                        <a:solidFill>
                          <a:schemeClr val="tx1"/>
                        </a:solidFill>
                      </a:endParaRPr>
                    </a:p>
                  </a:txBody>
                  <a:tcPr/>
                </a:tc>
                <a:extLst>
                  <a:ext uri="{0D108BD9-81ED-4DB2-BD59-A6C34878D82A}">
                    <a16:rowId xmlns:a16="http://schemas.microsoft.com/office/drawing/2014/main" val="993980939"/>
                  </a:ext>
                </a:extLst>
              </a:tr>
              <a:tr h="4157706">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Compares, evaluates, and synthesizes evidence in a search for the effect of an intervention.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Time-intensive and often take months to a year or more to complete.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The most commonly referred to type of evidence synthesis. Sometimes confused as a blanket term for other types of reviews.</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 broad term referring to reviews with a wide scope and non-standardized methodology.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Search strategies, comprehensiveness, and time range covered will vary and do not follow an established protocol.</a:t>
                      </a:r>
                    </a:p>
                    <a:p>
                      <a:endParaRPr lang="en-GB" sz="2000" dirty="0"/>
                    </a:p>
                  </a:txBody>
                  <a:tcPr/>
                </a:tc>
                <a:extLst>
                  <a:ext uri="{0D108BD9-81ED-4DB2-BD59-A6C34878D82A}">
                    <a16:rowId xmlns:a16="http://schemas.microsoft.com/office/drawing/2014/main" val="1595558835"/>
                  </a:ext>
                </a:extLst>
              </a:tr>
            </a:tbl>
          </a:graphicData>
        </a:graphic>
      </p:graphicFrame>
    </p:spTree>
    <p:extLst>
      <p:ext uri="{BB962C8B-B14F-4D97-AF65-F5344CB8AC3E}">
        <p14:creationId xmlns:p14="http://schemas.microsoft.com/office/powerpoint/2010/main" val="2931000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553EA-EEF6-E0D7-154E-34E05B38520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2AA7CB-7A5D-FD2B-6BFD-3944EE4A68CF}"/>
              </a:ext>
            </a:extLst>
          </p:cNvPr>
          <p:cNvSpPr>
            <a:spLocks noGrp="1"/>
          </p:cNvSpPr>
          <p:nvPr>
            <p:ph type="sldNum" sz="quarter" idx="12"/>
          </p:nvPr>
        </p:nvSpPr>
        <p:spPr/>
        <p:txBody>
          <a:bodyPr/>
          <a:lstStyle/>
          <a:p>
            <a:fld id="{24A5A1E3-78FE-4695-898E-167D1D00A221}" type="slidenum">
              <a:rPr lang="en-GB" smtClean="0"/>
              <a:t>6</a:t>
            </a:fld>
            <a:endParaRPr lang="en-GB"/>
          </a:p>
        </p:txBody>
      </p:sp>
      <p:sp>
        <p:nvSpPr>
          <p:cNvPr id="11" name="Title 1">
            <a:extLst>
              <a:ext uri="{FF2B5EF4-FFF2-40B4-BE49-F238E27FC236}">
                <a16:creationId xmlns:a16="http://schemas.microsoft.com/office/drawing/2014/main" id="{C867E21B-06D6-4D85-8D1D-BC952178D74E}"/>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FD5B24B8-77AD-0549-5FC6-F30A70522BB1}"/>
              </a:ext>
            </a:extLst>
          </p:cNvPr>
          <p:cNvGraphicFramePr>
            <a:graphicFrameLocks noGrp="1"/>
          </p:cNvGraphicFramePr>
          <p:nvPr>
            <p:extLst>
              <p:ext uri="{D42A27DB-BD31-4B8C-83A1-F6EECF244321}">
                <p14:modId xmlns:p14="http://schemas.microsoft.com/office/powerpoint/2010/main" val="3938680789"/>
              </p:ext>
            </p:extLst>
          </p:nvPr>
        </p:nvGraphicFramePr>
        <p:xfrm>
          <a:off x="292435" y="1233408"/>
          <a:ext cx="11241265" cy="4998720"/>
        </p:xfrm>
        <a:graphic>
          <a:graphicData uri="http://schemas.openxmlformats.org/drawingml/2006/table">
            <a:tbl>
              <a:tblPr firstRow="1" bandRow="1">
                <a:tableStyleId>{93296810-A885-4BE3-A3E7-6D5BEEA58F35}</a:tableStyleId>
              </a:tblPr>
              <a:tblGrid>
                <a:gridCol w="5468811">
                  <a:extLst>
                    <a:ext uri="{9D8B030D-6E8A-4147-A177-3AD203B41FA5}">
                      <a16:colId xmlns:a16="http://schemas.microsoft.com/office/drawing/2014/main" val="3932662718"/>
                    </a:ext>
                  </a:extLst>
                </a:gridCol>
                <a:gridCol w="5772454">
                  <a:extLst>
                    <a:ext uri="{9D8B030D-6E8A-4147-A177-3AD203B41FA5}">
                      <a16:colId xmlns:a16="http://schemas.microsoft.com/office/drawing/2014/main" val="3205863392"/>
                    </a:ext>
                  </a:extLst>
                </a:gridCol>
              </a:tblGrid>
              <a:tr h="348670">
                <a:tc>
                  <a:txBody>
                    <a:bodyPr/>
                    <a:lstStyle/>
                    <a:p>
                      <a:r>
                        <a:rPr lang="en-US" sz="2800" b="1" i="0" kern="1200" dirty="0">
                          <a:solidFill>
                            <a:schemeClr val="dk1"/>
                          </a:solidFill>
                          <a:effectLst/>
                          <a:latin typeface="+mn-lt"/>
                          <a:ea typeface="+mn-ea"/>
                          <a:cs typeface="+mn-cs"/>
                        </a:rPr>
                        <a:t>Scoping Review or Evidence Map</a:t>
                      </a:r>
                      <a:endParaRPr lang="en-US" sz="2800" b="0" i="0" kern="1200" dirty="0">
                        <a:solidFill>
                          <a:schemeClr val="dk1"/>
                        </a:solidFill>
                        <a:effectLst/>
                        <a:latin typeface="+mn-lt"/>
                        <a:ea typeface="+mn-ea"/>
                        <a:cs typeface="+mn-cs"/>
                      </a:endParaRPr>
                    </a:p>
                  </a:txBody>
                  <a:tcPr/>
                </a:tc>
                <a:tc>
                  <a:txBody>
                    <a:bodyPr/>
                    <a:lstStyle/>
                    <a:p>
                      <a:r>
                        <a:rPr lang="en-US" sz="2800" b="1" i="0" kern="1200" dirty="0">
                          <a:solidFill>
                            <a:schemeClr val="dk1"/>
                          </a:solidFill>
                          <a:effectLst/>
                          <a:latin typeface="+mn-lt"/>
                          <a:ea typeface="+mn-ea"/>
                          <a:cs typeface="+mn-cs"/>
                        </a:rPr>
                        <a:t>Meta-Analysis </a:t>
                      </a:r>
                    </a:p>
                  </a:txBody>
                  <a:tcPr/>
                </a:tc>
                <a:extLst>
                  <a:ext uri="{0D108BD9-81ED-4DB2-BD59-A6C34878D82A}">
                    <a16:rowId xmlns:a16="http://schemas.microsoft.com/office/drawing/2014/main" val="993980939"/>
                  </a:ext>
                </a:extLst>
              </a:tr>
              <a:tr h="2826850">
                <a:tc>
                  <a:txBody>
                    <a:bodyPr/>
                    <a:lstStyle/>
                    <a:p>
                      <a:pPr marL="285750" indent="-285750">
                        <a:buFont typeface="Wingdings" panose="05000000000000000000" pitchFamily="2" charset="2"/>
                        <a:buChar char="Ø"/>
                      </a:pPr>
                      <a:r>
                        <a:rPr lang="en-US" sz="2400" b="1" i="0" kern="1200" dirty="0">
                          <a:solidFill>
                            <a:schemeClr val="dk1"/>
                          </a:solidFill>
                          <a:effectLst/>
                          <a:latin typeface="+mn-lt"/>
                          <a:ea typeface="+mn-ea"/>
                          <a:cs typeface="+mn-cs"/>
                        </a:rPr>
                        <a:t>​</a:t>
                      </a: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Seeks to identify research gaps and opportunities for evidence synthesis rather than searching for the effect of an intervention. </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May critically evaluate existing evidence, but does not attempt to synthesize the results in the way a systematic review would</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Statistical technique for combining the findings from disparate quantitative studies.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Uses statistical methods to objectively evaluate, synthesize, and summarize results.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May be conducted independently or as part of a systematic review.</a:t>
                      </a:r>
                    </a:p>
                    <a:p>
                      <a:pPr marL="0" indent="0" algn="just">
                        <a:buFont typeface="Wingdings" panose="05000000000000000000" pitchFamily="2" charset="2"/>
                        <a:buNone/>
                      </a:pPr>
                      <a:endParaRPr lang="en-US" sz="2400" b="0" i="0" kern="1200" dirty="0">
                        <a:solidFill>
                          <a:schemeClr val="dk1"/>
                        </a:solidFill>
                        <a:effectLst/>
                        <a:latin typeface="+mn-lt"/>
                        <a:ea typeface="+mn-ea"/>
                        <a:cs typeface="+mn-cs"/>
                      </a:endParaRPr>
                    </a:p>
                  </a:txBody>
                  <a:tcPr/>
                </a:tc>
                <a:extLst>
                  <a:ext uri="{0D108BD9-81ED-4DB2-BD59-A6C34878D82A}">
                    <a16:rowId xmlns:a16="http://schemas.microsoft.com/office/drawing/2014/main" val="2354726936"/>
                  </a:ext>
                </a:extLst>
              </a:tr>
            </a:tbl>
          </a:graphicData>
        </a:graphic>
      </p:graphicFrame>
      <p:sp>
        <p:nvSpPr>
          <p:cNvPr id="4" name="TextBox 3">
            <a:extLst>
              <a:ext uri="{FF2B5EF4-FFF2-40B4-BE49-F238E27FC236}">
                <a16:creationId xmlns:a16="http://schemas.microsoft.com/office/drawing/2014/main" id="{7DD7F8D0-2C29-D6A1-ABA7-6647125ACABD}"/>
              </a:ext>
            </a:extLst>
          </p:cNvPr>
          <p:cNvSpPr txBox="1"/>
          <p:nvPr/>
        </p:nvSpPr>
        <p:spPr>
          <a:xfrm>
            <a:off x="429547" y="6338145"/>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042190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12C14-CEF3-DAE8-4A75-B662644C3C0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82FEC1-3AA6-4E0C-2787-3B40519FB8C0}"/>
              </a:ext>
            </a:extLst>
          </p:cNvPr>
          <p:cNvSpPr>
            <a:spLocks noGrp="1"/>
          </p:cNvSpPr>
          <p:nvPr>
            <p:ph type="sldNum" sz="quarter" idx="12"/>
          </p:nvPr>
        </p:nvSpPr>
        <p:spPr/>
        <p:txBody>
          <a:bodyPr/>
          <a:lstStyle/>
          <a:p>
            <a:fld id="{24A5A1E3-78FE-4695-898E-167D1D00A221}" type="slidenum">
              <a:rPr lang="en-GB" smtClean="0"/>
              <a:t>7</a:t>
            </a:fld>
            <a:endParaRPr lang="en-GB"/>
          </a:p>
        </p:txBody>
      </p:sp>
      <p:sp>
        <p:nvSpPr>
          <p:cNvPr id="11" name="Title 1">
            <a:extLst>
              <a:ext uri="{FF2B5EF4-FFF2-40B4-BE49-F238E27FC236}">
                <a16:creationId xmlns:a16="http://schemas.microsoft.com/office/drawing/2014/main" id="{A9B7BD7B-3A9C-72C5-069C-A35A3568506F}"/>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51EF3890-040A-D755-5C4C-B7D9BE3DF55E}"/>
              </a:ext>
            </a:extLst>
          </p:cNvPr>
          <p:cNvGraphicFramePr>
            <a:graphicFrameLocks noGrp="1"/>
          </p:cNvGraphicFramePr>
          <p:nvPr>
            <p:extLst>
              <p:ext uri="{D42A27DB-BD31-4B8C-83A1-F6EECF244321}">
                <p14:modId xmlns:p14="http://schemas.microsoft.com/office/powerpoint/2010/main" val="3284414103"/>
              </p:ext>
            </p:extLst>
          </p:nvPr>
        </p:nvGraphicFramePr>
        <p:xfrm>
          <a:off x="352070" y="1066430"/>
          <a:ext cx="11121996" cy="3505200"/>
        </p:xfrm>
        <a:graphic>
          <a:graphicData uri="http://schemas.openxmlformats.org/drawingml/2006/table">
            <a:tbl>
              <a:tblPr firstRow="1" bandRow="1">
                <a:tableStyleId>{93296810-A885-4BE3-A3E7-6D5BEEA58F35}</a:tableStyleId>
              </a:tblPr>
              <a:tblGrid>
                <a:gridCol w="7209620">
                  <a:extLst>
                    <a:ext uri="{9D8B030D-6E8A-4147-A177-3AD203B41FA5}">
                      <a16:colId xmlns:a16="http://schemas.microsoft.com/office/drawing/2014/main" val="3932662718"/>
                    </a:ext>
                  </a:extLst>
                </a:gridCol>
                <a:gridCol w="3912376">
                  <a:extLst>
                    <a:ext uri="{9D8B030D-6E8A-4147-A177-3AD203B41FA5}">
                      <a16:colId xmlns:a16="http://schemas.microsoft.com/office/drawing/2014/main" val="3205863392"/>
                    </a:ext>
                  </a:extLst>
                </a:gridCol>
              </a:tblGrid>
              <a:tr h="348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i="0" kern="1200" dirty="0">
                          <a:solidFill>
                            <a:schemeClr val="dk1"/>
                          </a:solidFill>
                          <a:effectLst/>
                          <a:latin typeface="+mn-lt"/>
                          <a:ea typeface="+mn-ea"/>
                          <a:cs typeface="+mn-cs"/>
                        </a:rPr>
                        <a:t>Rapid Review </a:t>
                      </a:r>
                    </a:p>
                    <a:p>
                      <a:endParaRPr lang="en-US" sz="2800" b="0" i="0" kern="1200" dirty="0">
                        <a:solidFill>
                          <a:schemeClr val="dk1"/>
                        </a:solidFill>
                        <a:effectLst/>
                        <a:latin typeface="+mn-lt"/>
                        <a:ea typeface="+mn-ea"/>
                        <a:cs typeface="+mn-cs"/>
                      </a:endParaRPr>
                    </a:p>
                  </a:txBody>
                  <a:tcPr/>
                </a:tc>
                <a:tc>
                  <a:txBody>
                    <a:bodyPr/>
                    <a:lstStyle/>
                    <a:p>
                      <a:endParaRPr lang="en-US" sz="2800" b="1" i="0" kern="1200" dirty="0">
                        <a:solidFill>
                          <a:schemeClr val="dk1"/>
                        </a:solidFill>
                        <a:effectLst/>
                        <a:latin typeface="+mn-lt"/>
                        <a:ea typeface="+mn-ea"/>
                        <a:cs typeface="+mn-cs"/>
                      </a:endParaRPr>
                    </a:p>
                  </a:txBody>
                  <a:tcPr/>
                </a:tc>
                <a:extLst>
                  <a:ext uri="{0D108BD9-81ED-4DB2-BD59-A6C34878D82A}">
                    <a16:rowId xmlns:a16="http://schemas.microsoft.com/office/drawing/2014/main" val="993980939"/>
                  </a:ext>
                </a:extLst>
              </a:tr>
              <a:tr h="2078567">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Applies Systematic Review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methodology within a time-constrained setting.</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Employs methodological "shortcuts" (limiting search terms for example) at the risk of introducing bias.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Useful for addressing issues needing quick decisions, such as developing policy recommendations.</a:t>
                      </a:r>
                    </a:p>
                    <a:p>
                      <a:endParaRPr lang="en-GB" dirty="0"/>
                    </a:p>
                  </a:txBody>
                  <a:tcPr/>
                </a:tc>
                <a:tc>
                  <a:txBody>
                    <a:bodyPr/>
                    <a:lstStyle/>
                    <a:p>
                      <a:endParaRPr lang="en-GB" dirty="0"/>
                    </a:p>
                  </a:txBody>
                  <a:tcPr/>
                </a:tc>
                <a:extLst>
                  <a:ext uri="{0D108BD9-81ED-4DB2-BD59-A6C34878D82A}">
                    <a16:rowId xmlns:a16="http://schemas.microsoft.com/office/drawing/2014/main" val="1627679785"/>
                  </a:ext>
                </a:extLst>
              </a:tr>
            </a:tbl>
          </a:graphicData>
        </a:graphic>
      </p:graphicFrame>
      <p:sp>
        <p:nvSpPr>
          <p:cNvPr id="4" name="TextBox 3">
            <a:extLst>
              <a:ext uri="{FF2B5EF4-FFF2-40B4-BE49-F238E27FC236}">
                <a16:creationId xmlns:a16="http://schemas.microsoft.com/office/drawing/2014/main" id="{5941DB6C-5283-3D92-B96E-FF63558DE326}"/>
              </a:ext>
            </a:extLst>
          </p:cNvPr>
          <p:cNvSpPr txBox="1"/>
          <p:nvPr/>
        </p:nvSpPr>
        <p:spPr>
          <a:xfrm>
            <a:off x="429547" y="6338145"/>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968348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840254" y="666994"/>
            <a:ext cx="8926646" cy="1188720"/>
          </a:xfrm>
        </p:spPr>
        <p:txBody>
          <a:bodyPr>
            <a:normAutofit fontScale="90000"/>
          </a:body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80CF963-F471-433D-9451-FC241D143A89}"/>
              </a:ext>
            </a:extLst>
          </p:cNvPr>
          <p:cNvGraphicFramePr>
            <a:graphicFrameLocks noGrp="1"/>
          </p:cNvGraphicFramePr>
          <p:nvPr>
            <p:ph idx="1"/>
            <p:extLst>
              <p:ext uri="{D42A27DB-BD31-4B8C-83A1-F6EECF244321}">
                <p14:modId xmlns:p14="http://schemas.microsoft.com/office/powerpoint/2010/main" val="481956315"/>
              </p:ext>
            </p:extLst>
          </p:nvPr>
        </p:nvGraphicFramePr>
        <p:xfrm>
          <a:off x="505229" y="230037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024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643467" y="2188254"/>
            <a:ext cx="4620296" cy="1988643"/>
          </a:xfrm>
          <a:solidFill>
            <a:schemeClr val="accent1">
              <a:lumMod val="60000"/>
              <a:lumOff val="40000"/>
            </a:schemeClr>
          </a:solidFill>
          <a:ln>
            <a:solidFill>
              <a:schemeClr val="bg1"/>
            </a:solidFill>
          </a:ln>
        </p:spPr>
        <p:txBody>
          <a:bodyPr wrap="square">
            <a:normAutofit/>
          </a:bodyPr>
          <a:lstStyle/>
          <a:p>
            <a:r>
              <a:rPr lang="en-GB" sz="2600" b="1" dirty="0">
                <a:solidFill>
                  <a:schemeClr val="tx1">
                    <a:lumMod val="85000"/>
                    <a:lumOff val="15000"/>
                  </a:schemeClr>
                </a:solidFill>
              </a:rPr>
              <a:t>Traditional / Narrative literature review</a:t>
            </a:r>
          </a:p>
        </p:txBody>
      </p:sp>
      <p:sp>
        <p:nvSpPr>
          <p:cNvPr id="3" name="文本框 2">
            <a:extLst>
              <a:ext uri="{FF2B5EF4-FFF2-40B4-BE49-F238E27FC236}">
                <a16:creationId xmlns:a16="http://schemas.microsoft.com/office/drawing/2014/main" id="{855EF46C-03E2-5443-9622-8750CF898FD5}"/>
              </a:ext>
            </a:extLst>
          </p:cNvPr>
          <p:cNvSpPr txBox="1"/>
          <p:nvPr/>
        </p:nvSpPr>
        <p:spPr>
          <a:xfrm>
            <a:off x="5455418" y="419501"/>
            <a:ext cx="6324576" cy="4893647"/>
          </a:xfrm>
          <a:prstGeom prst="rect">
            <a:avLst/>
          </a:prstGeom>
          <a:noFill/>
        </p:spPr>
        <p:txBody>
          <a:bodyPr wrap="square" rtlCol="0">
            <a:spAutoFit/>
          </a:bodyPr>
          <a:lstStyle/>
          <a:p>
            <a:pPr marL="285750" indent="-285750">
              <a:buFont typeface="Arial" panose="020B0604020202020204" pitchFamily="34" charset="0"/>
              <a:buChar char="•"/>
            </a:pPr>
            <a:r>
              <a:rPr lang="en-US" altLang="zh-CN" sz="3200" dirty="0"/>
              <a:t>summarizes a body of literature and draws conclusions about the topic in question</a:t>
            </a:r>
            <a:r>
              <a:rPr lang="zh-CN" altLang="zh-CN" sz="3200" dirty="0"/>
              <a:t> </a:t>
            </a:r>
            <a:r>
              <a:rPr lang="en-GB" altLang="zh-CN" sz="3200" dirty="0"/>
              <a:t>(</a:t>
            </a:r>
            <a:r>
              <a:rPr lang="en-US" altLang="zh-CN" sz="3200" dirty="0" err="1"/>
              <a:t>Jesson</a:t>
            </a:r>
            <a:r>
              <a:rPr lang="en-US" altLang="zh-CN" sz="3200" dirty="0"/>
              <a:t> et al., 2011</a:t>
            </a:r>
            <a:r>
              <a:rPr lang="zh-CN" altLang="zh-CN" sz="3200" dirty="0"/>
              <a:t> </a:t>
            </a:r>
            <a:r>
              <a:rPr lang="en-GB" altLang="zh-CN" sz="3200" dirty="0"/>
              <a:t>)</a:t>
            </a:r>
          </a:p>
          <a:p>
            <a:pPr marL="285750" indent="-285750">
              <a:buFont typeface="Arial" panose="020B0604020202020204" pitchFamily="34" charset="0"/>
              <a:buChar char="•"/>
            </a:pPr>
            <a:endParaRPr lang="en-GB" altLang="zh-CN" sz="3200" dirty="0"/>
          </a:p>
          <a:p>
            <a:pPr marL="285750" indent="-285750">
              <a:buFont typeface="Arial" panose="020B0604020202020204" pitchFamily="34" charset="0"/>
              <a:buChar char="•"/>
            </a:pPr>
            <a:r>
              <a:rPr lang="en-US" altLang="zh-CN" sz="3200" dirty="0"/>
              <a:t>aims to be ‘systematic, explicit, comprehensive and reproducible’ (Fink, 2005: 17)</a:t>
            </a:r>
            <a:r>
              <a:rPr lang="zh-CN" altLang="zh-CN" sz="3200" dirty="0"/>
              <a:t> </a:t>
            </a:r>
            <a:endParaRPr lang="en-GB" altLang="zh-CN" sz="3200" dirty="0"/>
          </a:p>
          <a:p>
            <a:pPr marL="285750" indent="-285750">
              <a:buFont typeface="Arial" panose="020B0604020202020204" pitchFamily="34" charset="0"/>
              <a:buChar char="•"/>
            </a:pPr>
            <a:endParaRPr lang="en-GB" altLang="zh-CN" sz="28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465076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182879" y="2385235"/>
            <a:ext cx="5818527" cy="1656956"/>
          </a:xfrm>
          <a:noFill/>
          <a:ln>
            <a:solidFill>
              <a:schemeClr val="tx1"/>
            </a:solidFill>
          </a:ln>
        </p:spPr>
        <p:txBody>
          <a:bodyPr>
            <a:normAutofit/>
          </a:bodyPr>
          <a:lstStyle/>
          <a:p>
            <a:r>
              <a:rPr lang="en-GB" sz="4000" b="1" dirty="0">
                <a:solidFill>
                  <a:schemeClr val="tx1">
                    <a:lumMod val="85000"/>
                    <a:lumOff val="15000"/>
                  </a:schemeClr>
                </a:solidFill>
              </a:rPr>
              <a:t>Systematic literature review</a:t>
            </a:r>
          </a:p>
        </p:txBody>
      </p:sp>
      <p:sp>
        <p:nvSpPr>
          <p:cNvPr id="7" name="文本框 6">
            <a:extLst>
              <a:ext uri="{FF2B5EF4-FFF2-40B4-BE49-F238E27FC236}">
                <a16:creationId xmlns:a16="http://schemas.microsoft.com/office/drawing/2014/main" id="{659A2E88-41CE-C745-9CFB-53D0199953A0}"/>
              </a:ext>
            </a:extLst>
          </p:cNvPr>
          <p:cNvSpPr txBox="1"/>
          <p:nvPr/>
        </p:nvSpPr>
        <p:spPr>
          <a:xfrm>
            <a:off x="6049182" y="372066"/>
            <a:ext cx="5408696" cy="5683294"/>
          </a:xfrm>
          <a:prstGeom prst="rect">
            <a:avLst/>
          </a:prstGeom>
        </p:spPr>
        <p:txBody>
          <a:bodyPr rtlCol="0" anchor="ctr">
            <a:normAutofit/>
          </a:bodyPr>
          <a:lstStyle/>
          <a:p>
            <a:pPr marL="457200" indent="-457200">
              <a:spcAft>
                <a:spcPts val="600"/>
              </a:spcAft>
              <a:buFont typeface="Arial" panose="020B0604020202020204" pitchFamily="34" charset="0"/>
              <a:buChar char="•"/>
            </a:pPr>
            <a:r>
              <a:rPr lang="en-US" altLang="zh-CN" sz="2800" dirty="0">
                <a:solidFill>
                  <a:schemeClr val="tx1">
                    <a:lumMod val="85000"/>
                    <a:lumOff val="15000"/>
                  </a:schemeClr>
                </a:solidFill>
              </a:rPr>
              <a:t>synthesizes research on a topic within a field in such a way that is </a:t>
            </a:r>
            <a:r>
              <a:rPr lang="en-US" altLang="zh-CN" sz="2800" dirty="0">
                <a:solidFill>
                  <a:srgbClr val="0070C0"/>
                </a:solidFill>
              </a:rPr>
              <a:t>both transparent and reproducible</a:t>
            </a:r>
            <a:r>
              <a:rPr lang="en-US" altLang="zh-CN" sz="2800" dirty="0">
                <a:solidFill>
                  <a:schemeClr val="tx1">
                    <a:lumMod val="85000"/>
                    <a:lumOff val="15000"/>
                  </a:schemeClr>
                </a:solidFill>
              </a:rPr>
              <a:t>. </a:t>
            </a:r>
            <a:endParaRPr lang="zh-CN" altLang="zh-CN" sz="2800" dirty="0">
              <a:solidFill>
                <a:schemeClr val="tx1">
                  <a:lumMod val="85000"/>
                  <a:lumOff val="15000"/>
                </a:schemeClr>
              </a:solidFill>
            </a:endParaRPr>
          </a:p>
          <a:p>
            <a:pPr marL="457200" indent="-457200">
              <a:spcAft>
                <a:spcPts val="600"/>
              </a:spcAft>
              <a:buFont typeface="Arial" panose="020B0604020202020204" pitchFamily="34" charset="0"/>
              <a:buChar char="•"/>
            </a:pPr>
            <a:endParaRPr lang="en-US" altLang="zh-CN" sz="2800" dirty="0">
              <a:solidFill>
                <a:schemeClr val="tx1">
                  <a:lumMod val="85000"/>
                  <a:lumOff val="15000"/>
                </a:schemeClr>
              </a:solidFill>
            </a:endParaRPr>
          </a:p>
          <a:p>
            <a:pPr marL="457200" indent="-457200">
              <a:spcAft>
                <a:spcPts val="600"/>
              </a:spcAft>
              <a:buFont typeface="Arial" panose="020B0604020202020204" pitchFamily="34" charset="0"/>
              <a:buChar char="•"/>
            </a:pPr>
            <a:r>
              <a:rPr lang="en-US" altLang="zh-CN" sz="2800" dirty="0">
                <a:solidFill>
                  <a:schemeClr val="tx1">
                    <a:lumMod val="85000"/>
                    <a:lumOff val="15000"/>
                  </a:schemeClr>
                </a:solidFill>
              </a:rPr>
              <a:t>strives to comprehensively identify, appraise and synthesize all relevant studies on a given topic</a:t>
            </a:r>
          </a:p>
          <a:p>
            <a:pPr marL="457200" indent="-457200">
              <a:spcAft>
                <a:spcPts val="600"/>
              </a:spcAft>
              <a:buFont typeface="Arial" panose="020B0604020202020204" pitchFamily="34" charset="0"/>
              <a:buChar char="•"/>
            </a:pPr>
            <a:endParaRPr lang="en-US" altLang="zh-CN" sz="2800" dirty="0">
              <a:solidFill>
                <a:schemeClr val="tx1">
                  <a:lumMod val="85000"/>
                  <a:lumOff val="15000"/>
                </a:schemeClr>
              </a:solidFill>
            </a:endParaRPr>
          </a:p>
          <a:p>
            <a:pPr marL="457200" indent="-457200">
              <a:spcAft>
                <a:spcPts val="600"/>
              </a:spcAft>
              <a:buFont typeface="Arial" panose="020B0604020202020204" pitchFamily="34" charset="0"/>
              <a:buChar char="•"/>
            </a:pPr>
            <a:r>
              <a:rPr lang="en-US" altLang="zh-CN" sz="2800" dirty="0">
                <a:solidFill>
                  <a:schemeClr val="tx1">
                    <a:lumMod val="85000"/>
                    <a:lumOff val="15000"/>
                  </a:schemeClr>
                </a:solidFill>
              </a:rPr>
              <a:t>considers peer-reviewed academic articles only</a:t>
            </a:r>
            <a:r>
              <a:rPr lang="zh-CN" altLang="zh-CN" sz="2800" dirty="0">
                <a:solidFill>
                  <a:schemeClr val="tx1">
                    <a:lumMod val="85000"/>
                    <a:lumOff val="15000"/>
                  </a:schemeClr>
                </a:solidFill>
              </a:rPr>
              <a:t> </a:t>
            </a:r>
            <a:endParaRPr lang="en-GB" altLang="zh-CN" sz="2800" dirty="0">
              <a:solidFill>
                <a:schemeClr val="tx1">
                  <a:lumMod val="85000"/>
                  <a:lumOff val="15000"/>
                </a:schemeClr>
              </a:solidFill>
            </a:endParaRPr>
          </a:p>
          <a:p>
            <a:pPr marL="285750" indent="-285750">
              <a:spcAft>
                <a:spcPts val="600"/>
              </a:spcAft>
              <a:buFont typeface="Arial" panose="020B0604020202020204" pitchFamily="34" charset="0"/>
              <a:buChar char="•"/>
            </a:pPr>
            <a:endParaRPr lang="en-GB" sz="2800" dirty="0">
              <a:solidFill>
                <a:schemeClr val="bg1"/>
              </a:solidFill>
            </a:endParaRPr>
          </a:p>
        </p:txBody>
      </p:sp>
    </p:spTree>
    <p:extLst>
      <p:ext uri="{BB962C8B-B14F-4D97-AF65-F5344CB8AC3E}">
        <p14:creationId xmlns:p14="http://schemas.microsoft.com/office/powerpoint/2010/main" val="1313115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5E7DF12-D8C9-C48E-D9DB-D4B21B12A461}"/>
              </a:ext>
            </a:extLst>
          </p:cNvPr>
          <p:cNvSpPr>
            <a:spLocks noGrp="1"/>
          </p:cNvSpPr>
          <p:nvPr>
            <p:ph type="sldNum" sz="quarter" idx="12"/>
          </p:nvPr>
        </p:nvSpPr>
        <p:spPr/>
        <p:txBody>
          <a:bodyPr/>
          <a:lstStyle/>
          <a:p>
            <a:fld id="{24A5A1E3-78FE-4695-898E-167D1D00A221}" type="slidenum">
              <a:rPr lang="en-GB" smtClean="0"/>
              <a:t>11</a:t>
            </a:fld>
            <a:endParaRPr lang="en-GB"/>
          </a:p>
        </p:txBody>
      </p:sp>
      <p:pic>
        <p:nvPicPr>
          <p:cNvPr id="4" name="Picture 3">
            <a:extLst>
              <a:ext uri="{FF2B5EF4-FFF2-40B4-BE49-F238E27FC236}">
                <a16:creationId xmlns:a16="http://schemas.microsoft.com/office/drawing/2014/main" id="{35154964-877F-E30C-9777-8F2A1E39AB7A}"/>
              </a:ext>
            </a:extLst>
          </p:cNvPr>
          <p:cNvPicPr>
            <a:picLocks noChangeAspect="1"/>
          </p:cNvPicPr>
          <p:nvPr/>
        </p:nvPicPr>
        <p:blipFill>
          <a:blip r:embed="rId2"/>
          <a:stretch>
            <a:fillRect/>
          </a:stretch>
        </p:blipFill>
        <p:spPr>
          <a:xfrm>
            <a:off x="81981" y="574636"/>
            <a:ext cx="12110019" cy="4939372"/>
          </a:xfrm>
          <a:prstGeom prst="rect">
            <a:avLst/>
          </a:prstGeom>
        </p:spPr>
      </p:pic>
      <p:sp>
        <p:nvSpPr>
          <p:cNvPr id="6" name="TextBox 5">
            <a:extLst>
              <a:ext uri="{FF2B5EF4-FFF2-40B4-BE49-F238E27FC236}">
                <a16:creationId xmlns:a16="http://schemas.microsoft.com/office/drawing/2014/main" id="{7A4F2EE5-73CB-A1F8-B2BA-9AD52D9EA401}"/>
              </a:ext>
            </a:extLst>
          </p:cNvPr>
          <p:cNvSpPr txBox="1"/>
          <p:nvPr/>
        </p:nvSpPr>
        <p:spPr>
          <a:xfrm>
            <a:off x="367122" y="6075144"/>
            <a:ext cx="9193088" cy="646331"/>
          </a:xfrm>
          <a:prstGeom prst="rect">
            <a:avLst/>
          </a:prstGeom>
          <a:noFill/>
        </p:spPr>
        <p:txBody>
          <a:bodyPr wrap="square">
            <a:spAutoFit/>
          </a:bodyPr>
          <a:lstStyle/>
          <a:p>
            <a:r>
              <a:rPr lang="en-US" dirty="0" err="1"/>
              <a:t>Pae</a:t>
            </a:r>
            <a:r>
              <a:rPr lang="en-US" dirty="0"/>
              <a:t>, C. U. (2015). Why systematic review rather than narrative review?. Psychiatry investigation, 12(3), 417.</a:t>
            </a:r>
            <a:endParaRPr lang="en-GB" dirty="0"/>
          </a:p>
        </p:txBody>
      </p:sp>
    </p:spTree>
    <p:extLst>
      <p:ext uri="{BB962C8B-B14F-4D97-AF65-F5344CB8AC3E}">
        <p14:creationId xmlns:p14="http://schemas.microsoft.com/office/powerpoint/2010/main" val="364563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D397-0442-5BC7-D581-71D2B53FCD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17695E-B3C7-5865-6384-A6646CB0C7D5}"/>
              </a:ext>
            </a:extLst>
          </p:cNvPr>
          <p:cNvSpPr>
            <a:spLocks noGrp="1"/>
          </p:cNvSpPr>
          <p:nvPr>
            <p:ph type="sldNum" sz="quarter" idx="12"/>
          </p:nvPr>
        </p:nvSpPr>
        <p:spPr/>
        <p:txBody>
          <a:bodyPr/>
          <a:lstStyle/>
          <a:p>
            <a:fld id="{24A5A1E3-78FE-4695-898E-167D1D00A221}" type="slidenum">
              <a:rPr lang="en-GB" smtClean="0"/>
              <a:t>12</a:t>
            </a:fld>
            <a:endParaRPr lang="en-GB"/>
          </a:p>
        </p:txBody>
      </p:sp>
      <p:sp>
        <p:nvSpPr>
          <p:cNvPr id="3" name="Title 1">
            <a:extLst>
              <a:ext uri="{FF2B5EF4-FFF2-40B4-BE49-F238E27FC236}">
                <a16:creationId xmlns:a16="http://schemas.microsoft.com/office/drawing/2014/main" id="{0BF02FE4-5D72-EEA7-2315-CD4ADC2E643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0CC42D5-EEED-31A6-0777-FB38F9EEC4A9}"/>
              </a:ext>
            </a:extLst>
          </p:cNvPr>
          <p:cNvSpPr txBox="1"/>
          <p:nvPr/>
        </p:nvSpPr>
        <p:spPr>
          <a:xfrm>
            <a:off x="119819" y="1237089"/>
            <a:ext cx="11826238" cy="2677656"/>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b="1" dirty="0">
                <a:solidFill>
                  <a:srgbClr val="111827"/>
                </a:solidFill>
                <a:latin typeface="Inter"/>
              </a:rPr>
              <a:t>A2 – Please identify the difference between </a:t>
            </a:r>
            <a:r>
              <a:rPr lang="en-US" sz="2800" dirty="0">
                <a:solidFill>
                  <a:srgbClr val="111827"/>
                </a:solidFill>
                <a:latin typeface="Inter"/>
              </a:rPr>
              <a:t>traditional narrative literature review and Systematic literature review. </a:t>
            </a:r>
            <a:endParaRPr lang="en-GB" sz="2800" b="1" dirty="0"/>
          </a:p>
        </p:txBody>
      </p:sp>
    </p:spTree>
    <p:extLst>
      <p:ext uri="{BB962C8B-B14F-4D97-AF65-F5344CB8AC3E}">
        <p14:creationId xmlns:p14="http://schemas.microsoft.com/office/powerpoint/2010/main" val="35238214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C92DB-FCED-D59D-C2CF-C598D39A285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6D135-5BC4-974E-BA39-D4C1505604B1}"/>
              </a:ext>
            </a:extLst>
          </p:cNvPr>
          <p:cNvSpPr>
            <a:spLocks noGrp="1"/>
          </p:cNvSpPr>
          <p:nvPr>
            <p:ph type="sldNum" sz="quarter" idx="12"/>
          </p:nvPr>
        </p:nvSpPr>
        <p:spPr/>
        <p:txBody>
          <a:bodyPr/>
          <a:lstStyle/>
          <a:p>
            <a:fld id="{24A5A1E3-78FE-4695-898E-167D1D00A221}" type="slidenum">
              <a:rPr lang="en-GB" smtClean="0"/>
              <a:t>13</a:t>
            </a:fld>
            <a:endParaRPr lang="en-GB"/>
          </a:p>
        </p:txBody>
      </p:sp>
      <p:sp>
        <p:nvSpPr>
          <p:cNvPr id="3" name="Title 1">
            <a:extLst>
              <a:ext uri="{FF2B5EF4-FFF2-40B4-BE49-F238E27FC236}">
                <a16:creationId xmlns:a16="http://schemas.microsoft.com/office/drawing/2014/main" id="{83FBD264-E06E-25B1-2E60-E7FA2D5C504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DF1C29E0-2C30-0CDA-EE9E-E8B1CBD93AD1}"/>
              </a:ext>
            </a:extLst>
          </p:cNvPr>
          <p:cNvSpPr txBox="1"/>
          <p:nvPr/>
        </p:nvSpPr>
        <p:spPr>
          <a:xfrm>
            <a:off x="119819" y="1237089"/>
            <a:ext cx="11826238" cy="3539430"/>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or select one on moodle.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dirty="0">
                <a:solidFill>
                  <a:srgbClr val="111827"/>
                </a:solidFill>
                <a:latin typeface="Inter"/>
              </a:rPr>
              <a:t>A2 – Please select not less than ONE (Traditional) and ONE (Systematic) journal </a:t>
            </a:r>
          </a:p>
          <a:p>
            <a:pPr algn="just"/>
            <a:r>
              <a:rPr lang="en-US" sz="2800" dirty="0">
                <a:solidFill>
                  <a:srgbClr val="111827"/>
                </a:solidFill>
                <a:latin typeface="Inter"/>
              </a:rPr>
              <a:t>Please identify the difference between traditional narrative literature review and Systematic literature review. </a:t>
            </a:r>
            <a:endParaRPr lang="en-GB" sz="2800" dirty="0"/>
          </a:p>
        </p:txBody>
      </p:sp>
    </p:spTree>
    <p:extLst>
      <p:ext uri="{BB962C8B-B14F-4D97-AF65-F5344CB8AC3E}">
        <p14:creationId xmlns:p14="http://schemas.microsoft.com/office/powerpoint/2010/main" val="125461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65D207-0D81-DEB4-C651-613D559DF16E}"/>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7FDA557-1C85-00E1-5A6F-BBD9981CE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406255-F0D0-C342-4520-AF6A2001A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BEFA6EC-0BC6-FFF9-DC03-B91662CEA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14CE46-38E8-6CEE-0BDC-67D175EB2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3E24DB0-C54D-E440-D5F9-5AB1F3C3E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26C66988-2ABF-663E-9E65-1F2BDA1FC470}"/>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Traditional / Narrative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9FB401-AA05-B0F6-4926-C17EA1A2F8CA}"/>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E53C8BF8-E48B-A6AE-0DBA-233849D33779}"/>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14</a:t>
            </a:fld>
            <a:endParaRPr lang="en-US" sz="1100">
              <a:solidFill>
                <a:schemeClr val="tx1">
                  <a:lumMod val="50000"/>
                  <a:lumOff val="50000"/>
                </a:schemeClr>
              </a:solidFill>
            </a:endParaRPr>
          </a:p>
        </p:txBody>
      </p:sp>
    </p:spTree>
    <p:extLst>
      <p:ext uri="{BB962C8B-B14F-4D97-AF65-F5344CB8AC3E}">
        <p14:creationId xmlns:p14="http://schemas.microsoft.com/office/powerpoint/2010/main" val="24258325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6EB1C-660F-5A2C-2A2A-2C366187DBB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431FB5-25BC-603D-DA19-798CE2CE209F}"/>
              </a:ext>
            </a:extLst>
          </p:cNvPr>
          <p:cNvSpPr>
            <a:spLocks noGrp="1"/>
          </p:cNvSpPr>
          <p:nvPr>
            <p:ph type="sldNum" sz="quarter" idx="12"/>
          </p:nvPr>
        </p:nvSpPr>
        <p:spPr/>
        <p:txBody>
          <a:bodyPr/>
          <a:lstStyle/>
          <a:p>
            <a:fld id="{24A5A1E3-78FE-4695-898E-167D1D00A221}" type="slidenum">
              <a:rPr lang="en-GB" smtClean="0"/>
              <a:t>15</a:t>
            </a:fld>
            <a:endParaRPr lang="en-GB"/>
          </a:p>
        </p:txBody>
      </p:sp>
      <p:sp>
        <p:nvSpPr>
          <p:cNvPr id="3" name="Title 1">
            <a:extLst>
              <a:ext uri="{FF2B5EF4-FFF2-40B4-BE49-F238E27FC236}">
                <a16:creationId xmlns:a16="http://schemas.microsoft.com/office/drawing/2014/main" id="{4E660073-DF83-B0D6-16C5-D299E0B0310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7E7264C-9ABE-C68B-DA26-8B7B7CB89156}"/>
              </a:ext>
            </a:extLst>
          </p:cNvPr>
          <p:cNvSpPr txBox="1"/>
          <p:nvPr/>
        </p:nvSpPr>
        <p:spPr>
          <a:xfrm>
            <a:off x="119819" y="1237089"/>
            <a:ext cx="11826238" cy="3970318"/>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A narrative systematic review focuses on providing a detailed, </a:t>
            </a:r>
            <a:r>
              <a:rPr lang="en-US" sz="2800" b="0" i="0" dirty="0">
                <a:solidFill>
                  <a:srgbClr val="FF0000"/>
                </a:solidFill>
                <a:effectLst/>
                <a:latin typeface="Inter"/>
              </a:rPr>
              <a:t>qualitative synthesis of research findings on a specific topic</a:t>
            </a:r>
            <a:r>
              <a:rPr lang="en-US" sz="2800" b="0" i="0" dirty="0">
                <a:solidFill>
                  <a:srgbClr val="111827"/>
                </a:solidFill>
                <a:effectLst/>
                <a:latin typeface="Inter"/>
              </a:rPr>
              <a:t>. It begins with a clearly defined </a:t>
            </a:r>
            <a:r>
              <a:rPr lang="en-US" sz="2800" b="0" i="0" u="sng" dirty="0">
                <a:solidFill>
                  <a:srgbClr val="2563EB"/>
                </a:solidFill>
                <a:effectLst/>
                <a:latin typeface="Inter"/>
                <a:hlinkClick r:id="rId2"/>
              </a:rPr>
              <a:t>research question</a:t>
            </a:r>
            <a:r>
              <a:rPr lang="en-US" sz="2800" b="0" i="0" dirty="0">
                <a:solidFill>
                  <a:srgbClr val="111827"/>
                </a:solidFill>
                <a:effectLst/>
                <a:latin typeface="Inter"/>
              </a:rPr>
              <a:t> and employs a structured and thorough search strategy to identify all relevant studies. The review follows explicit criteria for including and excluding studies which leads to a comprehensive and methodical approach.</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reviews can highlight new interpretations and identify gaps that may not be apparent in other review methods. </a:t>
            </a:r>
            <a:endParaRPr lang="en-GB" sz="2800" b="1" dirty="0"/>
          </a:p>
        </p:txBody>
      </p:sp>
    </p:spTree>
    <p:extLst>
      <p:ext uri="{BB962C8B-B14F-4D97-AF65-F5344CB8AC3E}">
        <p14:creationId xmlns:p14="http://schemas.microsoft.com/office/powerpoint/2010/main" val="210570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8D1A42-0E3F-A511-9104-65EB9BDF48CE}"/>
              </a:ext>
            </a:extLst>
          </p:cNvPr>
          <p:cNvSpPr>
            <a:spLocks noGrp="1"/>
          </p:cNvSpPr>
          <p:nvPr>
            <p:ph type="sldNum" sz="quarter" idx="12"/>
          </p:nvPr>
        </p:nvSpPr>
        <p:spPr/>
        <p:txBody>
          <a:bodyPr/>
          <a:lstStyle/>
          <a:p>
            <a:fld id="{24A5A1E3-78FE-4695-898E-167D1D00A221}" type="slidenum">
              <a:rPr lang="en-GB" smtClean="0"/>
              <a:t>16</a:t>
            </a:fld>
            <a:endParaRPr lang="en-GB"/>
          </a:p>
        </p:txBody>
      </p:sp>
      <p:sp>
        <p:nvSpPr>
          <p:cNvPr id="4" name="TextBox 3">
            <a:extLst>
              <a:ext uri="{FF2B5EF4-FFF2-40B4-BE49-F238E27FC236}">
                <a16:creationId xmlns:a16="http://schemas.microsoft.com/office/drawing/2014/main" id="{8EDF0F9D-5E25-F9AE-BCFC-F99BBFE8A04A}"/>
              </a:ext>
            </a:extLst>
          </p:cNvPr>
          <p:cNvSpPr txBox="1"/>
          <p:nvPr/>
        </p:nvSpPr>
        <p:spPr>
          <a:xfrm>
            <a:off x="167114" y="504540"/>
            <a:ext cx="11959722" cy="6391493"/>
          </a:xfrm>
          <a:prstGeom prst="rect">
            <a:avLst/>
          </a:prstGeom>
          <a:noFill/>
        </p:spPr>
        <p:txBody>
          <a:bodyPr wrap="square">
            <a:spAutoFit/>
          </a:bodyPr>
          <a:lstStyle/>
          <a:p>
            <a:pPr algn="just">
              <a:spcAft>
                <a:spcPts val="750"/>
              </a:spcAft>
            </a:pPr>
            <a:r>
              <a:rPr lang="en-US" sz="2000" b="0" i="0" dirty="0">
                <a:solidFill>
                  <a:srgbClr val="333333"/>
                </a:solidFill>
                <a:effectLst/>
                <a:latin typeface="Arial" panose="020B0604020202020204" pitchFamily="34" charset="0"/>
              </a:rPr>
              <a:t>Types</a:t>
            </a:r>
          </a:p>
          <a:p>
            <a:pPr algn="just">
              <a:spcAft>
                <a:spcPts val="750"/>
              </a:spcAft>
            </a:pPr>
            <a:r>
              <a:rPr lang="en-US" sz="2000" b="0" i="0" dirty="0">
                <a:solidFill>
                  <a:srgbClr val="333333"/>
                </a:solidFill>
                <a:effectLst/>
                <a:latin typeface="Arial" panose="020B0604020202020204" pitchFamily="34" charset="0"/>
              </a:rPr>
              <a:t>Onwuegbuzie and </a:t>
            </a:r>
            <a:r>
              <a:rPr lang="en-US" sz="2000" b="0" i="0" dirty="0" err="1">
                <a:solidFill>
                  <a:srgbClr val="333333"/>
                </a:solidFill>
                <a:effectLst/>
                <a:latin typeface="Arial" panose="020B0604020202020204" pitchFamily="34" charset="0"/>
              </a:rPr>
              <a:t>Frels</a:t>
            </a:r>
            <a:r>
              <a:rPr lang="en-US" sz="2000" b="0" i="0" dirty="0">
                <a:solidFill>
                  <a:srgbClr val="333333"/>
                </a:solidFill>
                <a:effectLst/>
                <a:latin typeface="Arial" panose="020B0604020202020204" pitchFamily="34" charset="0"/>
              </a:rPr>
              <a:t> (pp 24-25, 2016) define </a:t>
            </a:r>
            <a:r>
              <a:rPr lang="en-US" sz="2000" b="0" i="0" dirty="0">
                <a:solidFill>
                  <a:srgbClr val="0070C0"/>
                </a:solidFill>
                <a:effectLst/>
                <a:latin typeface="Arial" panose="020B0604020202020204" pitchFamily="34" charset="0"/>
              </a:rPr>
              <a:t>four common types of narrative reviews</a:t>
            </a:r>
            <a:r>
              <a:rPr lang="en-US" sz="2000" b="0" i="0" dirty="0">
                <a:solidFill>
                  <a:srgbClr val="333333"/>
                </a:solidFill>
                <a:effectLst/>
                <a:latin typeface="Arial" panose="020B0604020202020204" pitchFamily="34" charset="0"/>
              </a:rPr>
              <a:t>:</a:t>
            </a:r>
          </a:p>
          <a:p>
            <a:pPr algn="just">
              <a:spcAft>
                <a:spcPts val="750"/>
              </a:spcAft>
              <a:buFont typeface="+mj-lt"/>
              <a:buAutoNum type="arabicPeriod"/>
            </a:pPr>
            <a:r>
              <a:rPr lang="en-US" sz="2400" b="1" i="0" dirty="0">
                <a:solidFill>
                  <a:srgbClr val="333333"/>
                </a:solidFill>
                <a:effectLst/>
                <a:latin typeface="Arial" panose="020B0604020202020204" pitchFamily="34" charset="0"/>
              </a:rPr>
              <a:t>General literature review</a:t>
            </a:r>
            <a:r>
              <a:rPr lang="en-US" sz="2400" b="0" i="0" dirty="0">
                <a:solidFill>
                  <a:srgbClr val="333333"/>
                </a:solidFill>
                <a:effectLst/>
                <a:latin typeface="Arial" panose="020B0604020202020204" pitchFamily="34" charset="0"/>
              </a:rPr>
              <a:t> that provides a review of the most important and critical aspects of the current knowledge of the topic. This general literature review forms the introduction to a thesis or dissertation and must be defined by the research objective, underlying hypothesis or problem or the reviewer's argumentative thesis.</a:t>
            </a:r>
          </a:p>
          <a:p>
            <a:pPr algn="just">
              <a:spcAft>
                <a:spcPts val="750"/>
              </a:spcAft>
              <a:buFont typeface="+mj-lt"/>
              <a:buAutoNum type="arabicPeriod"/>
            </a:pPr>
            <a:r>
              <a:rPr lang="en-US" sz="2400" b="1" i="0" dirty="0">
                <a:solidFill>
                  <a:srgbClr val="333333"/>
                </a:solidFill>
                <a:effectLst/>
                <a:latin typeface="Arial" panose="020B0604020202020204" pitchFamily="34" charset="0"/>
              </a:rPr>
              <a:t>Theoretical literature review</a:t>
            </a:r>
            <a:r>
              <a:rPr lang="en-US" sz="2400" b="0" i="0" dirty="0">
                <a:solidFill>
                  <a:srgbClr val="333333"/>
                </a:solidFill>
                <a:effectLst/>
                <a:latin typeface="Arial" panose="020B0604020202020204" pitchFamily="34" charset="0"/>
              </a:rPr>
              <a:t> which examines how theory shapes or frames research</a:t>
            </a:r>
          </a:p>
          <a:p>
            <a:pPr algn="just">
              <a:spcAft>
                <a:spcPts val="750"/>
              </a:spcAft>
              <a:buFont typeface="+mj-lt"/>
              <a:buAutoNum type="arabicPeriod"/>
            </a:pPr>
            <a:r>
              <a:rPr lang="en-US" sz="2400" b="1" i="0" dirty="0">
                <a:solidFill>
                  <a:srgbClr val="333333"/>
                </a:solidFill>
                <a:effectLst/>
                <a:latin typeface="Arial" panose="020B0604020202020204" pitchFamily="34" charset="0"/>
              </a:rPr>
              <a:t>Methodological literature review</a:t>
            </a:r>
            <a:r>
              <a:rPr lang="en-US" sz="2400" b="0" i="0" dirty="0">
                <a:solidFill>
                  <a:srgbClr val="333333"/>
                </a:solidFill>
                <a:effectLst/>
                <a:latin typeface="Arial" panose="020B0604020202020204" pitchFamily="34" charset="0"/>
              </a:rPr>
              <a:t> where the research methods and design are described. These methodological reviews outline the strengths and weaknesses of the methods used and provide future direction</a:t>
            </a:r>
          </a:p>
          <a:p>
            <a:pPr algn="just">
              <a:spcAft>
                <a:spcPts val="750"/>
              </a:spcAft>
              <a:buFont typeface="+mj-lt"/>
              <a:buAutoNum type="arabicPeriod"/>
            </a:pPr>
            <a:r>
              <a:rPr lang="en-US" sz="2400" b="1" i="0" dirty="0">
                <a:solidFill>
                  <a:srgbClr val="333333"/>
                </a:solidFill>
                <a:effectLst/>
                <a:latin typeface="Arial" panose="020B0604020202020204" pitchFamily="34" charset="0"/>
              </a:rPr>
              <a:t>Historical literature review</a:t>
            </a:r>
            <a:r>
              <a:rPr lang="en-US" sz="2400" b="0" i="0" dirty="0">
                <a:solidFill>
                  <a:srgbClr val="333333"/>
                </a:solidFill>
                <a:effectLst/>
                <a:latin typeface="Arial" panose="020B0604020202020204" pitchFamily="34" charset="0"/>
              </a:rPr>
              <a:t> which focus on examining research throughout a period of time, often starting with the first time an issue, concept, theory, phenomena emerged in the literature, then tracing its evolution within the scholarship of a discipline. The purpose is to place research in a historical context to show familiarity with state-of-the-art developments and to identify the likely directions for future research.</a:t>
            </a:r>
          </a:p>
        </p:txBody>
      </p:sp>
      <p:sp>
        <p:nvSpPr>
          <p:cNvPr id="6" name="TextBox 5">
            <a:extLst>
              <a:ext uri="{FF2B5EF4-FFF2-40B4-BE49-F238E27FC236}">
                <a16:creationId xmlns:a16="http://schemas.microsoft.com/office/drawing/2014/main" id="{DA11C18E-05C0-7882-E1E2-552AB414E4F0}"/>
              </a:ext>
            </a:extLst>
          </p:cNvPr>
          <p:cNvSpPr txBox="1"/>
          <p:nvPr/>
        </p:nvSpPr>
        <p:spPr>
          <a:xfrm>
            <a:off x="168166" y="0"/>
            <a:ext cx="6094948" cy="584775"/>
          </a:xfrm>
          <a:prstGeom prst="rect">
            <a:avLst/>
          </a:prstGeom>
          <a:noFill/>
        </p:spPr>
        <p:txBody>
          <a:bodyPr wrap="square">
            <a:spAutoFit/>
          </a:bodyPr>
          <a:lstStyle/>
          <a:p>
            <a:r>
              <a:rPr lang="en-GB" altLang="zh-CN" sz="3200" dirty="0">
                <a:latin typeface="Arial" panose="020B0604020202020204" pitchFamily="34" charset="0"/>
                <a:cs typeface="Arial" panose="020B0604020202020204" pitchFamily="34" charset="0"/>
              </a:rPr>
              <a:t>Traditional Literature Review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55945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BD3EB-6022-87C6-F00E-28DACF3ACC9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64D2D8E-0189-576E-2217-C855CEB11972}"/>
              </a:ext>
            </a:extLst>
          </p:cNvPr>
          <p:cNvSpPr>
            <a:spLocks noGrp="1"/>
          </p:cNvSpPr>
          <p:nvPr>
            <p:ph type="sldNum" sz="quarter" idx="12"/>
          </p:nvPr>
        </p:nvSpPr>
        <p:spPr/>
        <p:txBody>
          <a:bodyPr/>
          <a:lstStyle/>
          <a:p>
            <a:fld id="{24A5A1E3-78FE-4695-898E-167D1D00A221}" type="slidenum">
              <a:rPr lang="en-GB" smtClean="0"/>
              <a:t>17</a:t>
            </a:fld>
            <a:endParaRPr lang="en-GB"/>
          </a:p>
        </p:txBody>
      </p:sp>
      <p:sp>
        <p:nvSpPr>
          <p:cNvPr id="3" name="Title 1">
            <a:extLst>
              <a:ext uri="{FF2B5EF4-FFF2-40B4-BE49-F238E27FC236}">
                <a16:creationId xmlns:a16="http://schemas.microsoft.com/office/drawing/2014/main" id="{662BD416-B6E1-C02D-74C9-B84F913001C9}"/>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9468B8E-46CF-1452-F377-B79F43A7BF00}"/>
              </a:ext>
            </a:extLst>
          </p:cNvPr>
          <p:cNvSpPr txBox="1"/>
          <p:nvPr/>
        </p:nvSpPr>
        <p:spPr>
          <a:xfrm>
            <a:off x="372066" y="912431"/>
            <a:ext cx="11454172" cy="5262979"/>
          </a:xfrm>
          <a:prstGeom prst="rect">
            <a:avLst/>
          </a:prstGeom>
          <a:noFill/>
        </p:spPr>
        <p:txBody>
          <a:bodyPr wrap="square" rtlCol="0">
            <a:spAutoFit/>
          </a:bodyPr>
          <a:lstStyle/>
          <a:p>
            <a:pPr algn="just"/>
            <a:r>
              <a:rPr lang="en-GB" sz="2800" b="0" i="0" dirty="0">
                <a:solidFill>
                  <a:srgbClr val="111827"/>
                </a:solidFill>
                <a:effectLst/>
                <a:latin typeface="Inter"/>
              </a:rPr>
              <a:t>Baumeister and Leary (1997) - Steps </a:t>
            </a:r>
          </a:p>
          <a:p>
            <a:pPr algn="just"/>
            <a:endParaRPr lang="en-GB" sz="2800" b="0" i="0" dirty="0">
              <a:solidFill>
                <a:srgbClr val="111827"/>
              </a:solidFill>
              <a:effectLst/>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Identify the research question</a:t>
            </a:r>
            <a:endParaRPr lang="en-GB" sz="2800"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Conduct the literature search</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Select relevant studies</a:t>
            </a:r>
          </a:p>
          <a:p>
            <a:pPr marL="571500" indent="-571500" algn="just">
              <a:buFont typeface="Wingdings" panose="05000000000000000000" pitchFamily="2" charset="2"/>
              <a:buChar char="Ø"/>
            </a:pPr>
            <a:r>
              <a:rPr lang="en-GB" sz="2800" b="1" i="0" dirty="0">
                <a:solidFill>
                  <a:srgbClr val="111827"/>
                </a:solidFill>
                <a:effectLst/>
                <a:latin typeface="Inter"/>
              </a:rPr>
              <a:t>Organize the literature - </a:t>
            </a:r>
            <a:r>
              <a:rPr lang="en-US" sz="2800" b="0" i="0" dirty="0">
                <a:solidFill>
                  <a:srgbClr val="111827"/>
                </a:solidFill>
                <a:effectLst/>
                <a:latin typeface="Inter"/>
              </a:rPr>
              <a:t>Organizing the literature involves grouping studies by themes, methodologies, or theoretical frameworks.</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Synthesize the literature</a:t>
            </a:r>
          </a:p>
          <a:p>
            <a:pPr marL="571500" indent="-571500" algn="just">
              <a:buFont typeface="Wingdings" panose="05000000000000000000" pitchFamily="2" charset="2"/>
              <a:buChar char="Ø"/>
            </a:pPr>
            <a:r>
              <a:rPr lang="en-GB" sz="2800" b="1" i="0" dirty="0">
                <a:solidFill>
                  <a:srgbClr val="111827"/>
                </a:solidFill>
                <a:effectLst/>
                <a:latin typeface="Inter"/>
              </a:rPr>
              <a:t>Evaluate : </a:t>
            </a:r>
            <a:r>
              <a:rPr lang="en-US" sz="2800" b="0" i="0" dirty="0">
                <a:solidFill>
                  <a:srgbClr val="111827"/>
                </a:solidFill>
                <a:effectLst/>
                <a:latin typeface="Inter"/>
              </a:rPr>
              <a:t> Assessing the strengths and weaknesses of each study, and discussing methodological limitations are essential. Highlighting the implications of the findings for the research question adds depth and insight to the review.</a:t>
            </a:r>
            <a:endParaRPr lang="en-GB" sz="2800" dirty="0">
              <a:solidFill>
                <a:srgbClr val="111827"/>
              </a:solidFill>
              <a:latin typeface="Inter"/>
            </a:endParaRPr>
          </a:p>
        </p:txBody>
      </p:sp>
    </p:spTree>
    <p:extLst>
      <p:ext uri="{BB962C8B-B14F-4D97-AF65-F5344CB8AC3E}">
        <p14:creationId xmlns:p14="http://schemas.microsoft.com/office/powerpoint/2010/main" val="1733876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E25B2-AC82-F42C-B722-5C1820D9271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4624A36-CCB4-59CF-8F73-ECD240DB8787}"/>
              </a:ext>
            </a:extLst>
          </p:cNvPr>
          <p:cNvSpPr>
            <a:spLocks noGrp="1"/>
          </p:cNvSpPr>
          <p:nvPr>
            <p:ph type="sldNum" sz="quarter" idx="12"/>
          </p:nvPr>
        </p:nvSpPr>
        <p:spPr/>
        <p:txBody>
          <a:bodyPr/>
          <a:lstStyle/>
          <a:p>
            <a:fld id="{24A5A1E3-78FE-4695-898E-167D1D00A221}" type="slidenum">
              <a:rPr lang="en-GB" smtClean="0"/>
              <a:t>18</a:t>
            </a:fld>
            <a:endParaRPr lang="en-GB"/>
          </a:p>
        </p:txBody>
      </p:sp>
      <p:sp>
        <p:nvSpPr>
          <p:cNvPr id="3" name="Title 1">
            <a:extLst>
              <a:ext uri="{FF2B5EF4-FFF2-40B4-BE49-F238E27FC236}">
                <a16:creationId xmlns:a16="http://schemas.microsoft.com/office/drawing/2014/main" id="{AFD8C08B-9845-5F16-B623-EE96BDC7C33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0A18D51B-A593-ACA6-A471-FFE88CED08FD}"/>
              </a:ext>
            </a:extLst>
          </p:cNvPr>
          <p:cNvSpPr txBox="1"/>
          <p:nvPr/>
        </p:nvSpPr>
        <p:spPr>
          <a:xfrm>
            <a:off x="119819" y="1036468"/>
            <a:ext cx="11826238" cy="5262979"/>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They summarize key themes, trends, and gaps in the research. This approach provides insights into how knowledge in a field has developed into its current state.</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Researchers conduct a broad search of the literature, guided by their research question but without following predefined rules. </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literature reviews are organized </a:t>
            </a:r>
            <a:r>
              <a:rPr lang="en-US" sz="2800" b="0" i="0" dirty="0">
                <a:solidFill>
                  <a:srgbClr val="FF0000"/>
                </a:solidFill>
                <a:effectLst/>
                <a:latin typeface="Inter"/>
              </a:rPr>
              <a:t>around themes, concepts, or trends</a:t>
            </a:r>
            <a:r>
              <a:rPr lang="en-US" sz="2800" b="0" i="0" dirty="0">
                <a:solidFill>
                  <a:srgbClr val="111827"/>
                </a:solidFill>
                <a:effectLst/>
                <a:latin typeface="Inter"/>
              </a:rPr>
              <a:t> which makes it easier to describe and interpret the literature. It highlights key findings and provides context. The narrative format helps integrate different perspectives and identify patterns and relationships in the research.</a:t>
            </a:r>
            <a:endParaRPr lang="en-GB" sz="2800" b="1" dirty="0"/>
          </a:p>
        </p:txBody>
      </p:sp>
    </p:spTree>
    <p:extLst>
      <p:ext uri="{BB962C8B-B14F-4D97-AF65-F5344CB8AC3E}">
        <p14:creationId xmlns:p14="http://schemas.microsoft.com/office/powerpoint/2010/main" val="3664598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FDEBE-0A13-BF04-EB11-D4AB3C0ED5E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B2DCCFE-A533-45C7-4BCA-9D8CE7E1FCD5}"/>
              </a:ext>
            </a:extLst>
          </p:cNvPr>
          <p:cNvSpPr>
            <a:spLocks noGrp="1"/>
          </p:cNvSpPr>
          <p:nvPr>
            <p:ph type="sldNum" sz="quarter" idx="12"/>
          </p:nvPr>
        </p:nvSpPr>
        <p:spPr/>
        <p:txBody>
          <a:bodyPr/>
          <a:lstStyle/>
          <a:p>
            <a:fld id="{24A5A1E3-78FE-4695-898E-167D1D00A221}" type="slidenum">
              <a:rPr lang="en-GB" smtClean="0"/>
              <a:t>19</a:t>
            </a:fld>
            <a:endParaRPr lang="en-GB"/>
          </a:p>
        </p:txBody>
      </p:sp>
      <p:sp>
        <p:nvSpPr>
          <p:cNvPr id="3" name="Title 1">
            <a:extLst>
              <a:ext uri="{FF2B5EF4-FFF2-40B4-BE49-F238E27FC236}">
                <a16:creationId xmlns:a16="http://schemas.microsoft.com/office/drawing/2014/main" id="{B94FECD7-60A9-6C85-D3D9-CCA35AF18605}"/>
              </a:ext>
            </a:extLst>
          </p:cNvPr>
          <p:cNvSpPr txBox="1">
            <a:spLocks/>
          </p:cNvSpPr>
          <p:nvPr/>
        </p:nvSpPr>
        <p:spPr>
          <a:xfrm>
            <a:off x="245943" y="351722"/>
            <a:ext cx="10728855" cy="75895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F1DC0BDC-DDB5-D14C-75AD-67094B2F1684}"/>
              </a:ext>
            </a:extLst>
          </p:cNvPr>
          <p:cNvSpPr txBox="1"/>
          <p:nvPr/>
        </p:nvSpPr>
        <p:spPr>
          <a:xfrm>
            <a:off x="290087" y="1110673"/>
            <a:ext cx="11124147"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111827"/>
                </a:solidFill>
                <a:effectLst/>
                <a:latin typeface="Inter"/>
              </a:rPr>
              <a:t>It is often used to summarize and synthesize existing research, identify gaps, and provide context for new research. </a:t>
            </a:r>
            <a:endParaRPr lang="en-GB" sz="2800" dirty="0"/>
          </a:p>
        </p:txBody>
      </p:sp>
      <p:sp>
        <p:nvSpPr>
          <p:cNvPr id="10" name="Rectangle: Rounded Corners 9">
            <a:extLst>
              <a:ext uri="{FF2B5EF4-FFF2-40B4-BE49-F238E27FC236}">
                <a16:creationId xmlns:a16="http://schemas.microsoft.com/office/drawing/2014/main" id="{6B6D927B-CF95-6D97-8D88-D7AAA8355F71}"/>
              </a:ext>
            </a:extLst>
          </p:cNvPr>
          <p:cNvSpPr/>
          <p:nvPr/>
        </p:nvSpPr>
        <p:spPr>
          <a:xfrm>
            <a:off x="2648608" y="3941379"/>
            <a:ext cx="8109782" cy="1627002"/>
          </a:xfrm>
          <a:prstGeom prst="roundRect">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Narrative Literature Review is educational but it is not reproducible. </a:t>
            </a:r>
            <a:endParaRPr lang="en-GB" sz="3600" dirty="0"/>
          </a:p>
        </p:txBody>
      </p:sp>
    </p:spTree>
    <p:extLst>
      <p:ext uri="{BB962C8B-B14F-4D97-AF65-F5344CB8AC3E}">
        <p14:creationId xmlns:p14="http://schemas.microsoft.com/office/powerpoint/2010/main" val="32523862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419C07-00CB-D468-BD54-65B0D267C56A}"/>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810E6B08-6687-1034-1697-23241DE1CDC4}"/>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Systematic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B52CC8-0254-2A09-FB94-3C8BA53DF5B6}"/>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159AAEE6-A63E-6DAF-678D-DCC96E5AFAA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20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811647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D0042-2D1A-8F66-AD00-1F190CEBA00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1306F0-BEC2-1223-0788-B9A3ABB68881}"/>
              </a:ext>
            </a:extLst>
          </p:cNvPr>
          <p:cNvSpPr>
            <a:spLocks noGrp="1"/>
          </p:cNvSpPr>
          <p:nvPr>
            <p:ph type="sldNum" sz="quarter" idx="12"/>
          </p:nvPr>
        </p:nvSpPr>
        <p:spPr/>
        <p:txBody>
          <a:bodyPr/>
          <a:lstStyle/>
          <a:p>
            <a:fld id="{24A5A1E3-78FE-4695-898E-167D1D00A221}" type="slidenum">
              <a:rPr lang="en-GB" smtClean="0"/>
              <a:t>21</a:t>
            </a:fld>
            <a:endParaRPr lang="en-GB"/>
          </a:p>
        </p:txBody>
      </p:sp>
      <p:sp>
        <p:nvSpPr>
          <p:cNvPr id="3" name="Title 1">
            <a:extLst>
              <a:ext uri="{FF2B5EF4-FFF2-40B4-BE49-F238E27FC236}">
                <a16:creationId xmlns:a16="http://schemas.microsoft.com/office/drawing/2014/main" id="{397FBB56-CD9C-2347-08DD-5DB70043326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12FFCF7-6E1C-3DF0-1DF6-B4933C3D703A}"/>
              </a:ext>
            </a:extLst>
          </p:cNvPr>
          <p:cNvSpPr txBox="1"/>
          <p:nvPr/>
        </p:nvSpPr>
        <p:spPr>
          <a:xfrm>
            <a:off x="295820" y="1089842"/>
            <a:ext cx="10493527" cy="3231654"/>
          </a:xfrm>
          <a:prstGeom prst="rect">
            <a:avLst/>
          </a:prstGeom>
          <a:noFill/>
        </p:spPr>
        <p:txBody>
          <a:bodyPr wrap="square" rtlCol="0">
            <a:spAutoFit/>
          </a:bodyPr>
          <a:lstStyle/>
          <a:p>
            <a:pPr algn="just"/>
            <a:r>
              <a:rPr lang="en-US" sz="3200" dirty="0">
                <a:solidFill>
                  <a:srgbClr val="111827"/>
                </a:solidFill>
                <a:latin typeface="Inter"/>
                <a:hlinkClick r:id="rId2"/>
              </a:rPr>
              <a:t>Types of Literature Review (9:39 mins)</a:t>
            </a:r>
            <a:endParaRPr lang="en-US" sz="3200" b="0" i="0" dirty="0">
              <a:solidFill>
                <a:srgbClr val="111827"/>
              </a:solidFill>
              <a:effectLst/>
              <a:latin typeface="Inter"/>
              <a:hlinkClick r:id="rId2"/>
            </a:endParaRPr>
          </a:p>
          <a:p>
            <a:pPr marL="571500" indent="-571500" algn="just">
              <a:buFont typeface="Wingdings" panose="05000000000000000000" pitchFamily="2" charset="2"/>
              <a:buChar char="Ø"/>
            </a:pPr>
            <a:r>
              <a:rPr lang="en-US" sz="3200" b="0" i="0" dirty="0">
                <a:solidFill>
                  <a:srgbClr val="111827"/>
                </a:solidFill>
                <a:effectLst/>
                <a:latin typeface="Inter"/>
                <a:hlinkClick r:id="rId2"/>
              </a:rPr>
              <a:t>https://youtu.be/t2d7y_r65HU</a:t>
            </a:r>
            <a:endParaRPr lang="en-US" sz="3200" b="0" i="0" dirty="0">
              <a:solidFill>
                <a:srgbClr val="111827"/>
              </a:solidFill>
              <a:effectLst/>
              <a:latin typeface="Inter"/>
            </a:endParaRPr>
          </a:p>
          <a:p>
            <a:pPr algn="just"/>
            <a:endParaRPr lang="en-GB" sz="2800" dirty="0"/>
          </a:p>
          <a:p>
            <a:pPr algn="just"/>
            <a:r>
              <a:rPr lang="en-GB" sz="2800" dirty="0"/>
              <a:t>Difference between Narrative Review vs Systematic Review, Scoping by examples.  (8:50)</a:t>
            </a:r>
          </a:p>
          <a:p>
            <a:pPr algn="just"/>
            <a:r>
              <a:rPr lang="en-GB" sz="2800" dirty="0">
                <a:hlinkClick r:id="rId3"/>
              </a:rPr>
              <a:t>https://youtu.be/Nwp9tkhpLCo</a:t>
            </a:r>
            <a:endParaRPr lang="en-GB" sz="2800" dirty="0"/>
          </a:p>
          <a:p>
            <a:pPr algn="just"/>
            <a:endParaRPr lang="en-GB" sz="2800" dirty="0"/>
          </a:p>
        </p:txBody>
      </p:sp>
    </p:spTree>
    <p:extLst>
      <p:ext uri="{BB962C8B-B14F-4D97-AF65-F5344CB8AC3E}">
        <p14:creationId xmlns:p14="http://schemas.microsoft.com/office/powerpoint/2010/main" val="25996500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D008B-D8CA-D759-C89D-28B810FA9DD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2782AA-4C31-CE10-4CE5-B2FAF475F386}"/>
              </a:ext>
            </a:extLst>
          </p:cNvPr>
          <p:cNvSpPr>
            <a:spLocks noGrp="1"/>
          </p:cNvSpPr>
          <p:nvPr>
            <p:ph type="sldNum" sz="quarter" idx="12"/>
          </p:nvPr>
        </p:nvSpPr>
        <p:spPr/>
        <p:txBody>
          <a:bodyPr/>
          <a:lstStyle/>
          <a:p>
            <a:fld id="{24A5A1E3-78FE-4695-898E-167D1D00A221}" type="slidenum">
              <a:rPr lang="en-GB" smtClean="0"/>
              <a:t>22</a:t>
            </a:fld>
            <a:endParaRPr lang="en-GB"/>
          </a:p>
        </p:txBody>
      </p:sp>
      <p:sp>
        <p:nvSpPr>
          <p:cNvPr id="3" name="Title 1">
            <a:extLst>
              <a:ext uri="{FF2B5EF4-FFF2-40B4-BE49-F238E27FC236}">
                <a16:creationId xmlns:a16="http://schemas.microsoft.com/office/drawing/2014/main" id="{6B53A80D-B071-7D87-42B8-D20D17AD2C2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
        <p:nvSpPr>
          <p:cNvPr id="4" name="文本框 2">
            <a:extLst>
              <a:ext uri="{FF2B5EF4-FFF2-40B4-BE49-F238E27FC236}">
                <a16:creationId xmlns:a16="http://schemas.microsoft.com/office/drawing/2014/main" id="{274345E5-C9EA-B994-97B4-27A99991D09C}"/>
              </a:ext>
            </a:extLst>
          </p:cNvPr>
          <p:cNvSpPr txBox="1"/>
          <p:nvPr/>
        </p:nvSpPr>
        <p:spPr>
          <a:xfrm>
            <a:off x="245943" y="2447588"/>
            <a:ext cx="10052093" cy="3108543"/>
          </a:xfrm>
          <a:prstGeom prst="rect">
            <a:avLst/>
          </a:prstGeom>
          <a:noFill/>
        </p:spPr>
        <p:txBody>
          <a:bodyPr wrap="square" rtlCol="0">
            <a:spAutoFit/>
          </a:bodyPr>
          <a:lstStyle/>
          <a:p>
            <a:pPr algn="just"/>
            <a:r>
              <a:rPr lang="en-GB" sz="2800" dirty="0">
                <a:hlinkClick r:id="rId2"/>
              </a:rPr>
              <a:t>What is Systematic Review ? (4:38 mins)</a:t>
            </a:r>
          </a:p>
          <a:p>
            <a:pPr marL="571500" indent="-571500" algn="just">
              <a:buFont typeface="Wingdings" panose="05000000000000000000" pitchFamily="2" charset="2"/>
              <a:buChar char="Ø"/>
            </a:pPr>
            <a:endParaRPr lang="en-GB" sz="2800" dirty="0">
              <a:hlinkClick r:id="rId2"/>
            </a:endParaRPr>
          </a:p>
          <a:p>
            <a:pPr marL="571500" indent="-571500" algn="just">
              <a:buFont typeface="Wingdings" panose="05000000000000000000" pitchFamily="2" charset="2"/>
              <a:buChar char="Ø"/>
            </a:pPr>
            <a:r>
              <a:rPr lang="en-GB" sz="2800" dirty="0">
                <a:hlinkClick r:id="rId2"/>
              </a:rPr>
              <a:t>https://youtu.be/l6aVyYHb25E</a:t>
            </a: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4114523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B5CD9-9E56-237B-85E8-E6C76262636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497C65-7D7B-C81E-AD51-19578F3068D5}"/>
              </a:ext>
            </a:extLst>
          </p:cNvPr>
          <p:cNvSpPr>
            <a:spLocks noGrp="1"/>
          </p:cNvSpPr>
          <p:nvPr>
            <p:ph type="sldNum" sz="quarter" idx="12"/>
          </p:nvPr>
        </p:nvSpPr>
        <p:spPr/>
        <p:txBody>
          <a:bodyPr/>
          <a:lstStyle/>
          <a:p>
            <a:fld id="{24A5A1E3-78FE-4695-898E-167D1D00A221}" type="slidenum">
              <a:rPr lang="en-GB" smtClean="0"/>
              <a:t>23</a:t>
            </a:fld>
            <a:endParaRPr lang="en-GB"/>
          </a:p>
        </p:txBody>
      </p:sp>
      <p:sp>
        <p:nvSpPr>
          <p:cNvPr id="3" name="Title 1">
            <a:extLst>
              <a:ext uri="{FF2B5EF4-FFF2-40B4-BE49-F238E27FC236}">
                <a16:creationId xmlns:a16="http://schemas.microsoft.com/office/drawing/2014/main" id="{02315A11-9574-AE36-D0D5-AFC29E302BAD}"/>
              </a:ext>
            </a:extLst>
          </p:cNvPr>
          <p:cNvSpPr txBox="1">
            <a:spLocks/>
          </p:cNvSpPr>
          <p:nvPr/>
        </p:nvSpPr>
        <p:spPr>
          <a:xfrm>
            <a:off x="245944" y="351722"/>
            <a:ext cx="4771330" cy="1294198"/>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pic>
        <p:nvPicPr>
          <p:cNvPr id="5" name="Picture 4">
            <a:extLst>
              <a:ext uri="{FF2B5EF4-FFF2-40B4-BE49-F238E27FC236}">
                <a16:creationId xmlns:a16="http://schemas.microsoft.com/office/drawing/2014/main" id="{42F36AA1-E911-600A-8DA1-2307E5805E2F}"/>
              </a:ext>
            </a:extLst>
          </p:cNvPr>
          <p:cNvPicPr>
            <a:picLocks noChangeAspect="1"/>
          </p:cNvPicPr>
          <p:nvPr/>
        </p:nvPicPr>
        <p:blipFill>
          <a:blip r:embed="rId2"/>
          <a:stretch>
            <a:fillRect/>
          </a:stretch>
        </p:blipFill>
        <p:spPr>
          <a:xfrm>
            <a:off x="6346910" y="83527"/>
            <a:ext cx="5222238" cy="6760179"/>
          </a:xfrm>
          <a:prstGeom prst="rect">
            <a:avLst/>
          </a:prstGeom>
        </p:spPr>
      </p:pic>
      <p:sp>
        <p:nvSpPr>
          <p:cNvPr id="7" name="TextBox 6">
            <a:extLst>
              <a:ext uri="{FF2B5EF4-FFF2-40B4-BE49-F238E27FC236}">
                <a16:creationId xmlns:a16="http://schemas.microsoft.com/office/drawing/2014/main" id="{5EAFF986-BBA0-E425-FAB0-2BA58DA45150}"/>
              </a:ext>
            </a:extLst>
          </p:cNvPr>
          <p:cNvSpPr txBox="1"/>
          <p:nvPr/>
        </p:nvSpPr>
        <p:spPr>
          <a:xfrm>
            <a:off x="185531" y="6356350"/>
            <a:ext cx="6096000" cy="369332"/>
          </a:xfrm>
          <a:prstGeom prst="rect">
            <a:avLst/>
          </a:prstGeom>
          <a:noFill/>
        </p:spPr>
        <p:txBody>
          <a:bodyPr wrap="square">
            <a:spAutoFit/>
          </a:bodyPr>
          <a:lstStyle/>
          <a:p>
            <a:r>
              <a:rPr lang="en-GB" dirty="0"/>
              <a:t>USF Health : https://libraries.health.usf.edu/evidence-synthesis</a:t>
            </a:r>
          </a:p>
        </p:txBody>
      </p:sp>
      <p:sp>
        <p:nvSpPr>
          <p:cNvPr id="8" name="Rectangle: Rounded Corners 7">
            <a:extLst>
              <a:ext uri="{FF2B5EF4-FFF2-40B4-BE49-F238E27FC236}">
                <a16:creationId xmlns:a16="http://schemas.microsoft.com/office/drawing/2014/main" id="{998B1E28-B48A-9E28-D838-280A71825218}"/>
              </a:ext>
            </a:extLst>
          </p:cNvPr>
          <p:cNvSpPr/>
          <p:nvPr/>
        </p:nvSpPr>
        <p:spPr>
          <a:xfrm>
            <a:off x="1137037" y="2544417"/>
            <a:ext cx="4102873" cy="129419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Process </a:t>
            </a:r>
            <a:endParaRPr lang="en-GB" sz="3600" dirty="0"/>
          </a:p>
        </p:txBody>
      </p:sp>
    </p:spTree>
    <p:extLst>
      <p:ext uri="{BB962C8B-B14F-4D97-AF65-F5344CB8AC3E}">
        <p14:creationId xmlns:p14="http://schemas.microsoft.com/office/powerpoint/2010/main" val="2142576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1D3F01-F6A5-4480-F993-D6167F0AE309}"/>
              </a:ext>
            </a:extLst>
          </p:cNvPr>
          <p:cNvSpPr>
            <a:spLocks noGrp="1"/>
          </p:cNvSpPr>
          <p:nvPr>
            <p:ph type="sldNum" sz="quarter" idx="12"/>
          </p:nvPr>
        </p:nvSpPr>
        <p:spPr/>
        <p:txBody>
          <a:bodyPr/>
          <a:lstStyle/>
          <a:p>
            <a:fld id="{24A5A1E3-78FE-4695-898E-167D1D00A221}" type="slidenum">
              <a:rPr lang="en-GB" smtClean="0"/>
              <a:t>24</a:t>
            </a:fld>
            <a:endParaRPr lang="en-GB"/>
          </a:p>
        </p:txBody>
      </p:sp>
      <p:sp>
        <p:nvSpPr>
          <p:cNvPr id="3" name="Title 1">
            <a:extLst>
              <a:ext uri="{FF2B5EF4-FFF2-40B4-BE49-F238E27FC236}">
                <a16:creationId xmlns:a16="http://schemas.microsoft.com/office/drawing/2014/main" id="{70B89EF0-B15B-972C-2974-8769014B6406}"/>
              </a:ext>
            </a:extLst>
          </p:cNvPr>
          <p:cNvSpPr txBox="1">
            <a:spLocks/>
          </p:cNvSpPr>
          <p:nvPr/>
        </p:nvSpPr>
        <p:spPr>
          <a:xfrm>
            <a:off x="245943" y="351722"/>
            <a:ext cx="5301417" cy="198692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59F5D71-D58F-4DCE-B48B-A83885D8856A}"/>
              </a:ext>
            </a:extLst>
          </p:cNvPr>
          <p:cNvSpPr txBox="1"/>
          <p:nvPr/>
        </p:nvSpPr>
        <p:spPr>
          <a:xfrm>
            <a:off x="502257" y="1724210"/>
            <a:ext cx="11187485" cy="4462760"/>
          </a:xfrm>
          <a:prstGeom prst="rect">
            <a:avLst/>
          </a:prstGeom>
          <a:noFill/>
        </p:spPr>
        <p:txBody>
          <a:bodyPr wrap="square">
            <a:spAutoFit/>
          </a:bodyPr>
          <a:lstStyle/>
          <a:p>
            <a:r>
              <a:rPr lang="en-US" sz="2800" dirty="0"/>
              <a:t>Step</a:t>
            </a:r>
          </a:p>
          <a:p>
            <a:pPr marL="514350" indent="-514350">
              <a:buFont typeface="+mj-lt"/>
              <a:buAutoNum type="arabicPeriod"/>
            </a:pPr>
            <a:r>
              <a:rPr lang="en-US" sz="3200" dirty="0"/>
              <a:t>Identify your research question and search relevant framework</a:t>
            </a:r>
          </a:p>
          <a:p>
            <a:pPr marL="514350" indent="-514350">
              <a:buFont typeface="+mj-lt"/>
              <a:buAutoNum type="arabicPeriod"/>
            </a:pPr>
            <a:r>
              <a:rPr lang="en-US" sz="3200" dirty="0"/>
              <a:t>Develop your protocol</a:t>
            </a:r>
          </a:p>
          <a:p>
            <a:pPr marL="514350" indent="-514350">
              <a:buFont typeface="+mj-lt"/>
              <a:buAutoNum type="arabicPeriod"/>
            </a:pPr>
            <a:r>
              <a:rPr lang="en-US" sz="3200" dirty="0"/>
              <a:t>Define include/exclude criteria</a:t>
            </a:r>
          </a:p>
          <a:p>
            <a:pPr marL="514350" indent="-514350">
              <a:buFont typeface="+mj-lt"/>
              <a:buAutoNum type="arabicPeriod"/>
            </a:pPr>
            <a:r>
              <a:rPr lang="en-US" sz="3200" dirty="0"/>
              <a:t>Conduct systematic searches (including the search strategy, text mining, choosing databases, documenting and reviewing</a:t>
            </a:r>
          </a:p>
          <a:p>
            <a:pPr marL="514350" indent="-514350">
              <a:buFont typeface="+mj-lt"/>
              <a:buAutoNum type="arabicPeriod"/>
            </a:pPr>
            <a:r>
              <a:rPr lang="en-US" sz="3200" dirty="0"/>
              <a:t>Screening &amp; Critical appraisal</a:t>
            </a:r>
          </a:p>
          <a:p>
            <a:pPr marL="514350" indent="-514350">
              <a:buFont typeface="+mj-lt"/>
              <a:buAutoNum type="arabicPeriod"/>
            </a:pPr>
            <a:r>
              <a:rPr lang="en-US" sz="3200" dirty="0"/>
              <a:t>Data extraction and synthesis</a:t>
            </a:r>
          </a:p>
          <a:p>
            <a:pPr marL="514350" indent="-514350">
              <a:buFont typeface="+mj-lt"/>
              <a:buAutoNum type="arabicPeriod"/>
            </a:pPr>
            <a:r>
              <a:rPr lang="en-US" sz="3200" dirty="0"/>
              <a:t>Writing and publishing.</a:t>
            </a:r>
            <a:endParaRPr lang="en-GB" sz="3200" dirty="0"/>
          </a:p>
        </p:txBody>
      </p:sp>
    </p:spTree>
    <p:extLst>
      <p:ext uri="{BB962C8B-B14F-4D97-AF65-F5344CB8AC3E}">
        <p14:creationId xmlns:p14="http://schemas.microsoft.com/office/powerpoint/2010/main" val="35059288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5A55C-8E90-0594-D59A-140EC5DBD4D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515BF6-BB5F-CF91-D39F-4EC71B5008FD}"/>
              </a:ext>
            </a:extLst>
          </p:cNvPr>
          <p:cNvSpPr>
            <a:spLocks noGrp="1"/>
          </p:cNvSpPr>
          <p:nvPr>
            <p:ph type="sldNum" sz="quarter" idx="12"/>
          </p:nvPr>
        </p:nvSpPr>
        <p:spPr/>
        <p:txBody>
          <a:bodyPr/>
          <a:lstStyle/>
          <a:p>
            <a:fld id="{24A5A1E3-78FE-4695-898E-167D1D00A221}" type="slidenum">
              <a:rPr lang="en-GB" smtClean="0"/>
              <a:t>25</a:t>
            </a:fld>
            <a:endParaRPr lang="en-GB"/>
          </a:p>
        </p:txBody>
      </p:sp>
      <p:sp>
        <p:nvSpPr>
          <p:cNvPr id="3" name="Title 1">
            <a:extLst>
              <a:ext uri="{FF2B5EF4-FFF2-40B4-BE49-F238E27FC236}">
                <a16:creationId xmlns:a16="http://schemas.microsoft.com/office/drawing/2014/main" id="{F6764697-4DA9-9062-2382-10895B72540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366DB7A-ADC6-F6E0-1948-496CD14613F6}"/>
              </a:ext>
            </a:extLst>
          </p:cNvPr>
          <p:cNvSpPr txBox="1"/>
          <p:nvPr/>
        </p:nvSpPr>
        <p:spPr>
          <a:xfrm>
            <a:off x="119819" y="1237089"/>
            <a:ext cx="11826238" cy="6001643"/>
          </a:xfrm>
          <a:prstGeom prst="rect">
            <a:avLst/>
          </a:prstGeom>
          <a:noFill/>
        </p:spPr>
        <p:txBody>
          <a:bodyPr wrap="square" rtlCol="0">
            <a:spAutoFit/>
          </a:bodyPr>
          <a:lstStyle/>
          <a:p>
            <a:pPr algn="just"/>
            <a:r>
              <a:rPr lang="en-GB" sz="2800" b="1" dirty="0">
                <a:solidFill>
                  <a:srgbClr val="222222"/>
                </a:solidFill>
                <a:latin typeface="Merriweather Sans" pitchFamily="2" charset="0"/>
              </a:rPr>
              <a:t>Procedure </a:t>
            </a:r>
          </a:p>
          <a:p>
            <a:pPr algn="just"/>
            <a:r>
              <a:rPr lang="en-GB" sz="2800" b="1" i="0" dirty="0">
                <a:solidFill>
                  <a:srgbClr val="466069"/>
                </a:solidFill>
                <a:effectLst/>
                <a:latin typeface="Arial" panose="020B0604020202020204" pitchFamily="34" charset="0"/>
                <a:cs typeface="Arial" panose="020B0604020202020204" pitchFamily="34" charset="0"/>
              </a:rPr>
              <a:t>1. Identify your research question and research relevant framework</a:t>
            </a:r>
          </a:p>
          <a:p>
            <a:pPr algn="just"/>
            <a:r>
              <a:rPr lang="en-US" sz="2800" b="0" i="0" dirty="0">
                <a:solidFill>
                  <a:srgbClr val="424242"/>
                </a:solidFill>
                <a:effectLst/>
                <a:latin typeface="Open Sans" panose="020B0606030504020204" pitchFamily="34" charset="0"/>
              </a:rPr>
              <a:t>A well-defined research question helps identify the concepts to search to answer your question.  </a:t>
            </a:r>
          </a:p>
          <a:p>
            <a:pPr algn="just"/>
            <a:endParaRPr lang="en-US" sz="2400" b="0" i="0" dirty="0">
              <a:solidFill>
                <a:srgbClr val="424242"/>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Clearly state the objectives of the review (what question are you trying to answer?)</a:t>
            </a: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Ask yourself if you've considered the </a:t>
            </a:r>
            <a:r>
              <a:rPr lang="en-US" sz="2400" b="1" i="0" dirty="0">
                <a:solidFill>
                  <a:srgbClr val="424242"/>
                </a:solidFill>
                <a:effectLst/>
                <a:latin typeface="Arial" panose="020B0604020202020204" pitchFamily="34" charset="0"/>
                <a:cs typeface="Arial" panose="020B0604020202020204" pitchFamily="34" charset="0"/>
              </a:rPr>
              <a:t>FINER</a:t>
            </a:r>
            <a:r>
              <a:rPr lang="en-US" sz="2400" b="0" i="0" dirty="0">
                <a:solidFill>
                  <a:srgbClr val="424242"/>
                </a:solidFill>
                <a:effectLst/>
                <a:latin typeface="Arial" panose="020B0604020202020204" pitchFamily="34" charset="0"/>
                <a:cs typeface="Arial" panose="020B0604020202020204" pitchFamily="34" charset="0"/>
              </a:rPr>
              <a:t> components:</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Feasibility</a:t>
            </a:r>
            <a:r>
              <a:rPr lang="en-US" sz="2400" b="0" i="0" dirty="0">
                <a:solidFill>
                  <a:srgbClr val="424242"/>
                </a:solidFill>
                <a:effectLst/>
                <a:latin typeface="Arial" panose="020B0604020202020204" pitchFamily="34" charset="0"/>
                <a:cs typeface="Arial" panose="020B0604020202020204" pitchFamily="34" charset="0"/>
              </a:rPr>
              <a:t>: Is the question answerable? Is it doable?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Interesting</a:t>
            </a:r>
            <a:r>
              <a:rPr lang="en-US" sz="2400" b="0" i="0" dirty="0">
                <a:solidFill>
                  <a:srgbClr val="424242"/>
                </a:solidFill>
                <a:effectLst/>
                <a:latin typeface="Arial" panose="020B0604020202020204" pitchFamily="34" charset="0"/>
                <a:cs typeface="Arial" panose="020B0604020202020204" pitchFamily="34" charset="0"/>
              </a:rPr>
              <a:t>: Is  your question interesting to others besides yourself?  Does it fill a meaningful gap in the literature?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Novel</a:t>
            </a:r>
            <a:r>
              <a:rPr lang="en-US" sz="2400" b="0" i="0" dirty="0">
                <a:solidFill>
                  <a:srgbClr val="424242"/>
                </a:solidFill>
                <a:effectLst/>
                <a:latin typeface="Arial" panose="020B0604020202020204" pitchFamily="34" charset="0"/>
                <a:cs typeface="Arial" panose="020B0604020202020204" pitchFamily="34" charset="0"/>
              </a:rPr>
              <a:t>: Is your question novel? New? Looking at a different population?</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Ethical</a:t>
            </a:r>
            <a:r>
              <a:rPr lang="en-US" sz="2400" b="0" i="0" dirty="0">
                <a:solidFill>
                  <a:srgbClr val="424242"/>
                </a:solidFill>
                <a:effectLst/>
                <a:latin typeface="Arial" panose="020B0604020202020204" pitchFamily="34" charset="0"/>
                <a:cs typeface="Arial" panose="020B0604020202020204" pitchFamily="34" charset="0"/>
              </a:rPr>
              <a:t>: Is it ethical?</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Relevant</a:t>
            </a:r>
            <a:r>
              <a:rPr lang="en-US" sz="2400" b="0" i="0" dirty="0">
                <a:solidFill>
                  <a:srgbClr val="424242"/>
                </a:solidFill>
                <a:effectLst/>
                <a:latin typeface="Arial" panose="020B0604020202020204" pitchFamily="34" charset="0"/>
                <a:cs typeface="Arial" panose="020B0604020202020204" pitchFamily="34" charset="0"/>
              </a:rPr>
              <a:t>: Is it relevant or practical for policy and/or /practice?</a:t>
            </a:r>
          </a:p>
          <a:p>
            <a:pPr algn="just"/>
            <a:endParaRPr lang="en-GB" sz="2800" b="1" i="0" dirty="0">
              <a:solidFill>
                <a:srgbClr val="222222"/>
              </a:solidFill>
              <a:effectLst/>
              <a:latin typeface="Merriweather Sans" pitchFamily="2" charset="0"/>
            </a:endParaRPr>
          </a:p>
          <a:p>
            <a:pPr marL="514350" indent="-514350" algn="just">
              <a:buAutoNum type="alphaLcParenBoth"/>
            </a:pPr>
            <a:endParaRPr lang="en-GB" sz="2800" b="0" i="0" dirty="0">
              <a:solidFill>
                <a:srgbClr val="111827"/>
              </a:solidFill>
              <a:effectLst/>
              <a:latin typeface="Inter"/>
            </a:endParaRPr>
          </a:p>
        </p:txBody>
      </p:sp>
    </p:spTree>
    <p:extLst>
      <p:ext uri="{BB962C8B-B14F-4D97-AF65-F5344CB8AC3E}">
        <p14:creationId xmlns:p14="http://schemas.microsoft.com/office/powerpoint/2010/main" val="3337241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E6AE4C-2470-18EE-C19A-C1F475747D5B}"/>
              </a:ext>
            </a:extLst>
          </p:cNvPr>
          <p:cNvSpPr>
            <a:spLocks noGrp="1"/>
          </p:cNvSpPr>
          <p:nvPr>
            <p:ph type="sldNum" sz="quarter" idx="12"/>
          </p:nvPr>
        </p:nvSpPr>
        <p:spPr/>
        <p:txBody>
          <a:bodyPr/>
          <a:lstStyle/>
          <a:p>
            <a:fld id="{24A5A1E3-78FE-4695-898E-167D1D00A221}" type="slidenum">
              <a:rPr lang="en-GB" smtClean="0"/>
              <a:t>26</a:t>
            </a:fld>
            <a:endParaRPr lang="en-GB" dirty="0"/>
          </a:p>
        </p:txBody>
      </p:sp>
      <p:sp>
        <p:nvSpPr>
          <p:cNvPr id="4" name="TextBox 3">
            <a:extLst>
              <a:ext uri="{FF2B5EF4-FFF2-40B4-BE49-F238E27FC236}">
                <a16:creationId xmlns:a16="http://schemas.microsoft.com/office/drawing/2014/main" id="{A7A6BC70-1AA1-514C-6B43-C8DC1910399C}"/>
              </a:ext>
            </a:extLst>
          </p:cNvPr>
          <p:cNvSpPr txBox="1"/>
          <p:nvPr/>
        </p:nvSpPr>
        <p:spPr>
          <a:xfrm>
            <a:off x="425995" y="1182654"/>
            <a:ext cx="11659987" cy="5427127"/>
          </a:xfrm>
          <a:prstGeom prst="rect">
            <a:avLst/>
          </a:prstGeom>
          <a:noFill/>
        </p:spPr>
        <p:txBody>
          <a:bodyPr wrap="square">
            <a:spAutoFit/>
          </a:bodyPr>
          <a:lstStyle/>
          <a:p>
            <a:pPr marL="514350" indent="-514350">
              <a:buFont typeface="+mj-lt"/>
              <a:buAutoNum type="arabicPeriod"/>
            </a:pPr>
            <a:r>
              <a:rPr lang="en-US" sz="3200" b="1" dirty="0"/>
              <a:t>Identify your research question and search for relevant framework</a:t>
            </a:r>
          </a:p>
          <a:p>
            <a:endParaRPr lang="en-US" sz="2800" dirty="0"/>
          </a:p>
          <a:p>
            <a:pPr algn="just"/>
            <a:r>
              <a:rPr lang="en-US" sz="2800" b="0" i="0" dirty="0">
                <a:solidFill>
                  <a:srgbClr val="333333"/>
                </a:solidFill>
                <a:effectLst/>
                <a:latin typeface="Arial" panose="020B0604020202020204" pitchFamily="34" charset="0"/>
              </a:rPr>
              <a:t>Search frameworks are </a:t>
            </a:r>
            <a:r>
              <a:rPr lang="en-US" sz="2800" b="1" i="0" dirty="0">
                <a:solidFill>
                  <a:srgbClr val="333333"/>
                </a:solidFill>
                <a:effectLst/>
                <a:latin typeface="Arial" panose="020B0604020202020204" pitchFamily="34" charset="0"/>
              </a:rPr>
              <a:t>mnemonics </a:t>
            </a:r>
            <a:r>
              <a:rPr lang="en-US" sz="2800" b="0" i="0" dirty="0">
                <a:solidFill>
                  <a:srgbClr val="333333"/>
                </a:solidFill>
                <a:effectLst/>
                <a:latin typeface="Arial" panose="020B0604020202020204" pitchFamily="34" charset="0"/>
              </a:rPr>
              <a:t>which can help you focus your research question. </a:t>
            </a:r>
          </a:p>
          <a:p>
            <a:pPr algn="just"/>
            <a:endParaRPr lang="en-US" sz="2800" b="0" i="0" dirty="0">
              <a:solidFill>
                <a:srgbClr val="333333"/>
              </a:solidFill>
              <a:effectLst/>
              <a:latin typeface="Arial" panose="020B0604020202020204" pitchFamily="34" charset="0"/>
            </a:endParaRPr>
          </a:p>
          <a:p>
            <a:pPr algn="l">
              <a:spcAft>
                <a:spcPts val="750"/>
              </a:spcAft>
            </a:pPr>
            <a:r>
              <a:rPr lang="en-US" sz="2400" b="0" i="0" dirty="0">
                <a:solidFill>
                  <a:srgbClr val="333333"/>
                </a:solidFill>
                <a:effectLst/>
                <a:latin typeface="Arial" panose="020B0604020202020204" pitchFamily="34" charset="0"/>
              </a:rPr>
              <a:t>For questions about causes or risk, there is:</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PEO</a:t>
            </a:r>
            <a:r>
              <a:rPr lang="en-US" sz="2400" b="1" i="0" dirty="0">
                <a:solidFill>
                  <a:srgbClr val="333333"/>
                </a:solidFill>
                <a:effectLst/>
                <a:latin typeface="Arial" panose="020B0604020202020204" pitchFamily="34" charset="0"/>
              </a:rPr>
              <a:t>: P</a:t>
            </a:r>
            <a:r>
              <a:rPr lang="en-US" sz="2400" b="0" i="0" dirty="0">
                <a:solidFill>
                  <a:srgbClr val="333333"/>
                </a:solidFill>
                <a:effectLst/>
                <a:latin typeface="Arial" panose="020B0604020202020204" pitchFamily="34" charset="0"/>
              </a:rPr>
              <a:t>opulation,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xposure, </a:t>
            </a:r>
            <a:r>
              <a:rPr lang="en-US" sz="2400" b="1" i="0" dirty="0">
                <a:solidFill>
                  <a:srgbClr val="333333"/>
                </a:solidFill>
                <a:effectLst/>
                <a:latin typeface="Arial" panose="020B0604020202020204" pitchFamily="34" charset="0"/>
              </a:rPr>
              <a:t>O</a:t>
            </a:r>
            <a:r>
              <a:rPr lang="en-US" sz="2400" b="0" i="0" dirty="0">
                <a:solidFill>
                  <a:srgbClr val="333333"/>
                </a:solidFill>
                <a:effectLst/>
                <a:latin typeface="Arial" panose="020B0604020202020204" pitchFamily="34" charset="0"/>
              </a:rPr>
              <a:t>utcomes</a:t>
            </a:r>
          </a:p>
          <a:p>
            <a:pPr algn="l">
              <a:spcAft>
                <a:spcPts val="750"/>
              </a:spcAft>
            </a:pPr>
            <a:r>
              <a:rPr lang="en-US" sz="2400" b="0" i="0" dirty="0">
                <a:solidFill>
                  <a:srgbClr val="333333"/>
                </a:solidFill>
                <a:effectLst/>
                <a:latin typeface="Arial" panose="020B0604020202020204" pitchFamily="34" charset="0"/>
              </a:rPr>
              <a:t>For evaluations of interventions or policies, you can use </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ECLIPSE</a:t>
            </a:r>
            <a:r>
              <a:rPr lang="en-US" sz="2400" b="1" i="0" dirty="0">
                <a:solidFill>
                  <a:srgbClr val="0000CD"/>
                </a:solidFill>
                <a:effectLst/>
                <a:latin typeface="Arial" panose="020B0604020202020204" pitchFamily="34" charset="0"/>
              </a:rPr>
              <a:t>: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xpectation, </a:t>
            </a:r>
            <a:r>
              <a:rPr lang="en-US" sz="2400" b="1" i="0" dirty="0">
                <a:solidFill>
                  <a:srgbClr val="333333"/>
                </a:solidFill>
                <a:effectLst/>
                <a:latin typeface="Arial" panose="020B0604020202020204" pitchFamily="34" charset="0"/>
              </a:rPr>
              <a:t>C</a:t>
            </a:r>
            <a:r>
              <a:rPr lang="en-US" sz="2400" b="0" i="0" dirty="0">
                <a:solidFill>
                  <a:srgbClr val="333333"/>
                </a:solidFill>
                <a:effectLst/>
                <a:latin typeface="Arial" panose="020B0604020202020204" pitchFamily="34" charset="0"/>
              </a:rPr>
              <a:t>lient group, </a:t>
            </a:r>
            <a:r>
              <a:rPr lang="en-US" sz="2400" b="1" i="0" dirty="0">
                <a:solidFill>
                  <a:srgbClr val="333333"/>
                </a:solidFill>
                <a:effectLst/>
                <a:latin typeface="Arial" panose="020B0604020202020204" pitchFamily="34" charset="0"/>
              </a:rPr>
              <a:t>L</a:t>
            </a:r>
            <a:r>
              <a:rPr lang="en-US" sz="2400" b="0" i="0" dirty="0">
                <a:solidFill>
                  <a:srgbClr val="333333"/>
                </a:solidFill>
                <a:effectLst/>
                <a:latin typeface="Arial" panose="020B0604020202020204" pitchFamily="34" charset="0"/>
              </a:rPr>
              <a:t>ocation, </a:t>
            </a:r>
            <a:r>
              <a:rPr lang="en-US" sz="2400" b="1" i="0" dirty="0">
                <a:solidFill>
                  <a:srgbClr val="333333"/>
                </a:solidFill>
                <a:effectLst/>
                <a:latin typeface="Arial" panose="020B0604020202020204" pitchFamily="34" charset="0"/>
              </a:rPr>
              <a:t>I</a:t>
            </a:r>
            <a:r>
              <a:rPr lang="en-US" sz="2400" b="0" i="0" dirty="0">
                <a:solidFill>
                  <a:srgbClr val="333333"/>
                </a:solidFill>
                <a:effectLst/>
                <a:latin typeface="Arial" panose="020B0604020202020204" pitchFamily="34" charset="0"/>
              </a:rPr>
              <a:t>mpact, </a:t>
            </a:r>
            <a:r>
              <a:rPr lang="en-US" sz="2400" b="1" i="0" dirty="0">
                <a:solidFill>
                  <a:srgbClr val="333333"/>
                </a:solidFill>
                <a:effectLst/>
                <a:latin typeface="Arial" panose="020B0604020202020204" pitchFamily="34" charset="0"/>
              </a:rPr>
              <a:t>P</a:t>
            </a:r>
            <a:r>
              <a:rPr lang="en-US" sz="2400" b="0" i="0" dirty="0">
                <a:solidFill>
                  <a:srgbClr val="333333"/>
                </a:solidFill>
                <a:effectLst/>
                <a:latin typeface="Arial" panose="020B0604020202020204" pitchFamily="34" charset="0"/>
              </a:rPr>
              <a:t>rofessionals, </a:t>
            </a:r>
            <a:r>
              <a:rPr lang="en-US" sz="2400" b="1" i="0" dirty="0" err="1">
                <a:solidFill>
                  <a:srgbClr val="333333"/>
                </a:solidFill>
                <a:effectLst/>
                <a:latin typeface="Arial" panose="020B0604020202020204" pitchFamily="34" charset="0"/>
              </a:rPr>
              <a:t>SE</a:t>
            </a:r>
            <a:r>
              <a:rPr lang="en-US" sz="2400" b="0" i="0" dirty="0" err="1">
                <a:solidFill>
                  <a:srgbClr val="333333"/>
                </a:solidFill>
                <a:effectLst/>
                <a:latin typeface="Arial" panose="020B0604020202020204" pitchFamily="34" charset="0"/>
              </a:rPr>
              <a:t>rvice</a:t>
            </a:r>
            <a:r>
              <a:rPr lang="en-US" sz="2400" b="0" i="0" dirty="0">
                <a:solidFill>
                  <a:srgbClr val="333333"/>
                </a:solidFill>
                <a:effectLst/>
                <a:latin typeface="Arial" panose="020B0604020202020204" pitchFamily="34" charset="0"/>
              </a:rPr>
              <a:t> </a:t>
            </a:r>
          </a:p>
          <a:p>
            <a:pPr algn="just"/>
            <a:endParaRPr lang="en-US" sz="2400" dirty="0"/>
          </a:p>
          <a:p>
            <a:endParaRPr lang="en-GB" sz="2400" dirty="0"/>
          </a:p>
        </p:txBody>
      </p:sp>
      <p:sp>
        <p:nvSpPr>
          <p:cNvPr id="6" name="TextBox 5">
            <a:extLst>
              <a:ext uri="{FF2B5EF4-FFF2-40B4-BE49-F238E27FC236}">
                <a16:creationId xmlns:a16="http://schemas.microsoft.com/office/drawing/2014/main" id="{1E35EEA0-8858-4A41-8F84-B55CB45DFFA9}"/>
              </a:ext>
            </a:extLst>
          </p:cNvPr>
          <p:cNvSpPr txBox="1"/>
          <p:nvPr/>
        </p:nvSpPr>
        <p:spPr>
          <a:xfrm>
            <a:off x="425996" y="6215746"/>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55945B2E-1A21-62C0-BB6A-3F0DE20BBDA0}"/>
              </a:ext>
            </a:extLst>
          </p:cNvPr>
          <p:cNvSpPr txBox="1"/>
          <p:nvPr/>
        </p:nvSpPr>
        <p:spPr>
          <a:xfrm>
            <a:off x="365761" y="136525"/>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A297FCE-771F-B791-D8B5-31773479C54C}"/>
              </a:ext>
            </a:extLst>
          </p:cNvPr>
          <p:cNvSpPr txBox="1"/>
          <p:nvPr/>
        </p:nvSpPr>
        <p:spPr>
          <a:xfrm>
            <a:off x="365761" y="2921479"/>
            <a:ext cx="10122009" cy="646331"/>
          </a:xfrm>
          <a:prstGeom prst="rect">
            <a:avLst/>
          </a:prstGeom>
          <a:noFill/>
        </p:spPr>
        <p:txBody>
          <a:bodyPr wrap="square">
            <a:spAutoFit/>
          </a:bodyPr>
          <a:lstStyle/>
          <a:p>
            <a:br>
              <a:rPr lang="en-US" dirty="0"/>
            </a:br>
            <a:endParaRPr lang="en-GB" dirty="0"/>
          </a:p>
        </p:txBody>
      </p:sp>
    </p:spTree>
    <p:extLst>
      <p:ext uri="{BB962C8B-B14F-4D97-AF65-F5344CB8AC3E}">
        <p14:creationId xmlns:p14="http://schemas.microsoft.com/office/powerpoint/2010/main" val="7355371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365CB-A7AF-E8D0-DC47-A88125A6E4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C645CB-1E47-A661-33B0-B635ECC12FA2}"/>
              </a:ext>
            </a:extLst>
          </p:cNvPr>
          <p:cNvSpPr>
            <a:spLocks noGrp="1"/>
          </p:cNvSpPr>
          <p:nvPr>
            <p:ph type="title"/>
          </p:nvPr>
        </p:nvSpPr>
        <p:spPr>
          <a:xfrm>
            <a:off x="724689" y="136525"/>
            <a:ext cx="10515600" cy="788911"/>
          </a:xfrm>
        </p:spPr>
        <p:txBody>
          <a:bodyPr/>
          <a:lstStyle/>
          <a:p>
            <a:r>
              <a:rPr lang="en-US" sz="4400" b="1" dirty="0">
                <a:latin typeface="Arial" panose="020B0604020202020204" pitchFamily="34" charset="0"/>
                <a:cs typeface="Arial" panose="020B0604020202020204" pitchFamily="34" charset="0"/>
              </a:rPr>
              <a:t>2. Develop your protocol</a:t>
            </a:r>
          </a:p>
        </p:txBody>
      </p:sp>
      <p:sp>
        <p:nvSpPr>
          <p:cNvPr id="4" name="Slide Number Placeholder 3">
            <a:extLst>
              <a:ext uri="{FF2B5EF4-FFF2-40B4-BE49-F238E27FC236}">
                <a16:creationId xmlns:a16="http://schemas.microsoft.com/office/drawing/2014/main" id="{6CEDC479-B87D-AB44-D343-DE7BC15C032E}"/>
              </a:ext>
            </a:extLst>
          </p:cNvPr>
          <p:cNvSpPr>
            <a:spLocks noGrp="1"/>
          </p:cNvSpPr>
          <p:nvPr>
            <p:ph type="sldNum" sz="quarter" idx="12"/>
          </p:nvPr>
        </p:nvSpPr>
        <p:spPr/>
        <p:txBody>
          <a:bodyPr/>
          <a:lstStyle/>
          <a:p>
            <a:fld id="{24A5A1E3-78FE-4695-898E-167D1D00A221}" type="slidenum">
              <a:rPr lang="en-GB" smtClean="0"/>
              <a:t>27</a:t>
            </a:fld>
            <a:endParaRPr lang="en-GB"/>
          </a:p>
        </p:txBody>
      </p:sp>
      <p:sp>
        <p:nvSpPr>
          <p:cNvPr id="5" name="TextBox 4">
            <a:extLst>
              <a:ext uri="{FF2B5EF4-FFF2-40B4-BE49-F238E27FC236}">
                <a16:creationId xmlns:a16="http://schemas.microsoft.com/office/drawing/2014/main" id="{94322274-A23B-9960-F09C-5CA2F94701EE}"/>
              </a:ext>
            </a:extLst>
          </p:cNvPr>
          <p:cNvSpPr txBox="1"/>
          <p:nvPr/>
        </p:nvSpPr>
        <p:spPr>
          <a:xfrm>
            <a:off x="646043" y="1198941"/>
            <a:ext cx="10127974" cy="5345053"/>
          </a:xfrm>
          <a:prstGeom prst="rect">
            <a:avLst/>
          </a:prstGeom>
          <a:noFill/>
        </p:spPr>
        <p:txBody>
          <a:bodyPr wrap="square">
            <a:spAutoFit/>
          </a:bodyPr>
          <a:lstStyle/>
          <a:p>
            <a:pPr algn="l">
              <a:spcAft>
                <a:spcPts val="750"/>
              </a:spcAft>
            </a:pPr>
            <a:r>
              <a:rPr lang="en-US" sz="2800" b="0" i="0" dirty="0">
                <a:solidFill>
                  <a:srgbClr val="333333"/>
                </a:solidFill>
                <a:effectLst/>
                <a:latin typeface="Arial" panose="020B0604020202020204" pitchFamily="34" charset="0"/>
              </a:rPr>
              <a:t>The protocol is the detailed plan for your systematic review.  It sets out your rationale and methodology, and should be developed right at the beginning. You can refine it as you go on. </a:t>
            </a:r>
          </a:p>
          <a:p>
            <a:pPr algn="l">
              <a:spcAft>
                <a:spcPts val="750"/>
              </a:spcAft>
            </a:pPr>
            <a:r>
              <a:rPr lang="en-US" sz="2800" b="0" i="0" dirty="0">
                <a:solidFill>
                  <a:srgbClr val="333333"/>
                </a:solidFill>
                <a:effectLst/>
                <a:latin typeface="Arial" panose="020B0604020202020204" pitchFamily="34" charset="0"/>
              </a:rPr>
              <a:t>Publishing your protocol in either a register or a journal will help avoid duplication of reviews. It also:</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reduces the likelihood of bias</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promotes transparency of methods and processes </a:t>
            </a:r>
          </a:p>
          <a:p>
            <a:pPr algn="l">
              <a:spcAft>
                <a:spcPts val="750"/>
              </a:spcAft>
            </a:pPr>
            <a:endParaRPr lang="en-US" sz="2800" b="0" i="0" dirty="0">
              <a:solidFill>
                <a:srgbClr val="333333"/>
              </a:solidFill>
              <a:effectLst/>
              <a:latin typeface="Arial" panose="020B0604020202020204" pitchFamily="34" charset="0"/>
            </a:endParaRP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allows for peer review of the planned methods. See </a:t>
            </a:r>
            <a:r>
              <a:rPr lang="en-US" sz="2800" b="0" i="0" u="sng" dirty="0">
                <a:solidFill>
                  <a:srgbClr val="DA3D0F"/>
                </a:solidFill>
                <a:effectLst/>
                <a:latin typeface="Arial" panose="020B0604020202020204" pitchFamily="34" charset="0"/>
                <a:hlinkClick r:id="rId2"/>
              </a:rPr>
              <a:t>Cochrane Handbook, Part 2, Chapter 1.5 - Protocol development</a:t>
            </a:r>
            <a:r>
              <a:rPr lang="en-US" sz="2800" b="0" i="0" dirty="0">
                <a:solidFill>
                  <a:srgbClr val="333333"/>
                </a:solidFill>
                <a:effectLst/>
                <a:latin typeface="Arial" panose="020B0604020202020204" pitchFamily="34" charset="0"/>
              </a:rPr>
              <a:t>.</a:t>
            </a:r>
          </a:p>
        </p:txBody>
      </p:sp>
    </p:spTree>
    <p:extLst>
      <p:ext uri="{BB962C8B-B14F-4D97-AF65-F5344CB8AC3E}">
        <p14:creationId xmlns:p14="http://schemas.microsoft.com/office/powerpoint/2010/main" val="497758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6A5F7-2AD1-B4A9-6990-78CB1E54849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DD09C3-2AB0-739A-3DD9-A11A5C74C25A}"/>
              </a:ext>
            </a:extLst>
          </p:cNvPr>
          <p:cNvSpPr>
            <a:spLocks noGrp="1"/>
          </p:cNvSpPr>
          <p:nvPr>
            <p:ph type="sldNum" sz="quarter" idx="12"/>
          </p:nvPr>
        </p:nvSpPr>
        <p:spPr/>
        <p:txBody>
          <a:bodyPr/>
          <a:lstStyle/>
          <a:p>
            <a:fld id="{24A5A1E3-78FE-4695-898E-167D1D00A221}" type="slidenum">
              <a:rPr lang="en-GB" smtClean="0"/>
              <a:t>28</a:t>
            </a:fld>
            <a:endParaRPr lang="en-GB"/>
          </a:p>
        </p:txBody>
      </p:sp>
      <p:sp>
        <p:nvSpPr>
          <p:cNvPr id="4" name="TextBox 3">
            <a:extLst>
              <a:ext uri="{FF2B5EF4-FFF2-40B4-BE49-F238E27FC236}">
                <a16:creationId xmlns:a16="http://schemas.microsoft.com/office/drawing/2014/main" id="{9EE4BF83-1E1C-61A2-F239-1641AB7FCEE5}"/>
              </a:ext>
            </a:extLst>
          </p:cNvPr>
          <p:cNvSpPr txBox="1"/>
          <p:nvPr/>
        </p:nvSpPr>
        <p:spPr>
          <a:xfrm>
            <a:off x="919941" y="990475"/>
            <a:ext cx="10002983" cy="5016758"/>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One of the features that distinguishes a systematic review from a narrative review is the pre-specification of criteria for including and excluding studies in the review (eligibility criteria). </a:t>
            </a:r>
          </a:p>
          <a:p>
            <a:pPr algn="just"/>
            <a:endParaRPr lang="en-US" sz="2400" dirty="0">
              <a:solidFill>
                <a:srgbClr val="424242"/>
              </a:solidFill>
              <a:latin typeface="Open Sans" panose="020B0606030504020204" pitchFamily="34" charset="0"/>
            </a:endParaRPr>
          </a:p>
          <a:p>
            <a:pPr algn="just"/>
            <a:r>
              <a:rPr lang="en-US" sz="2400" b="0" i="0" dirty="0">
                <a:solidFill>
                  <a:srgbClr val="424242"/>
                </a:solidFill>
                <a:effectLst/>
                <a:latin typeface="Open Sans" panose="020B0606030504020204" pitchFamily="34" charset="0"/>
              </a:rPr>
              <a:t>Explicit criteria, based on the review’s scope and question(s), are used to include and exclude studies. </a:t>
            </a:r>
          </a:p>
          <a:p>
            <a:endParaRPr lang="en-US" sz="2400" dirty="0">
              <a:solidFill>
                <a:srgbClr val="424242"/>
              </a:solidFill>
              <a:latin typeface="Open Sans" panose="020B0606030504020204" pitchFamily="34" charset="0"/>
            </a:endParaRPr>
          </a:p>
          <a:p>
            <a:r>
              <a:rPr lang="en-US" sz="2400" b="0" i="0" dirty="0">
                <a:solidFill>
                  <a:srgbClr val="424242"/>
                </a:solidFill>
                <a:effectLst/>
                <a:latin typeface="Open Sans" panose="020B0606030504020204" pitchFamily="34" charset="0"/>
              </a:rPr>
              <a:t>More importantly, it also helps to avoid hidden bias by having clear consistent rules about which studies are being used to answer the review's specific research questions. </a:t>
            </a:r>
            <a:endParaRPr lang="en-US" sz="2400" dirty="0">
              <a:solidFill>
                <a:srgbClr val="424242"/>
              </a:solidFill>
              <a:latin typeface="Open Sans" panose="020B0606030504020204" pitchFamily="34" charset="0"/>
            </a:endParaRPr>
          </a:p>
          <a:p>
            <a:endParaRPr lang="en-GB" sz="2400" dirty="0"/>
          </a:p>
        </p:txBody>
      </p:sp>
      <p:sp>
        <p:nvSpPr>
          <p:cNvPr id="6" name="TextBox 5">
            <a:extLst>
              <a:ext uri="{FF2B5EF4-FFF2-40B4-BE49-F238E27FC236}">
                <a16:creationId xmlns:a16="http://schemas.microsoft.com/office/drawing/2014/main" id="{C0E9830A-91A2-1E70-C5DC-ABD04EB408F0}"/>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2D71E40-BF30-8D51-DD45-1EA6102A0551}"/>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032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D7BDB-11EB-1FBD-985F-27726179C5C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EDEAD4-0ABE-F07E-42A6-22CACD208639}"/>
              </a:ext>
            </a:extLst>
          </p:cNvPr>
          <p:cNvSpPr>
            <a:spLocks noGrp="1"/>
          </p:cNvSpPr>
          <p:nvPr>
            <p:ph type="sldNum" sz="quarter" idx="12"/>
          </p:nvPr>
        </p:nvSpPr>
        <p:spPr/>
        <p:txBody>
          <a:bodyPr/>
          <a:lstStyle/>
          <a:p>
            <a:fld id="{24A5A1E3-78FE-4695-898E-167D1D00A221}" type="slidenum">
              <a:rPr lang="en-GB" smtClean="0"/>
              <a:t>29</a:t>
            </a:fld>
            <a:endParaRPr lang="en-GB"/>
          </a:p>
        </p:txBody>
      </p:sp>
      <p:sp>
        <p:nvSpPr>
          <p:cNvPr id="4" name="TextBox 3">
            <a:extLst>
              <a:ext uri="{FF2B5EF4-FFF2-40B4-BE49-F238E27FC236}">
                <a16:creationId xmlns:a16="http://schemas.microsoft.com/office/drawing/2014/main" id="{83E4B16A-AB63-1CE6-4554-81C0E7745F18}"/>
              </a:ext>
            </a:extLst>
          </p:cNvPr>
          <p:cNvSpPr txBox="1"/>
          <p:nvPr/>
        </p:nvSpPr>
        <p:spPr>
          <a:xfrm>
            <a:off x="919941" y="990475"/>
            <a:ext cx="10002983" cy="5386090"/>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Each study needs to be compared against same criteria. To be included in the review, a study needs to meet all inclusion criteria and not meet any exclusion criteria.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Inclusion/eligibility criteria </a:t>
            </a:r>
            <a:r>
              <a:rPr lang="en-US" sz="2400" b="0" i="0" dirty="0">
                <a:solidFill>
                  <a:srgbClr val="424242"/>
                </a:solidFill>
                <a:effectLst/>
                <a:latin typeface="Open Sans" panose="020B0606030504020204" pitchFamily="34" charset="0"/>
              </a:rPr>
              <a:t>include participants, interventions and comparisons and often study design.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Exclusion criteria</a:t>
            </a:r>
            <a:r>
              <a:rPr lang="en-US" sz="2400" b="0" i="0" dirty="0">
                <a:solidFill>
                  <a:srgbClr val="424242"/>
                </a:solidFill>
                <a:effectLst/>
                <a:latin typeface="Open Sans" panose="020B0606030504020204" pitchFamily="34" charset="0"/>
              </a:rPr>
              <a:t> may include non-peer-reviewed articles, articles not in English, articles before a specified date, and in this case, articles about theory rather than actual practice.</a:t>
            </a:r>
          </a:p>
          <a:p>
            <a:pPr algn="just"/>
            <a:r>
              <a:rPr lang="en-US" sz="2400" b="0" i="0" dirty="0">
                <a:solidFill>
                  <a:srgbClr val="424242"/>
                </a:solidFill>
                <a:effectLst/>
                <a:latin typeface="Open Sans" panose="020B0606030504020204" pitchFamily="34" charset="0"/>
              </a:rPr>
              <a:t>	</a:t>
            </a:r>
          </a:p>
          <a:p>
            <a:pPr algn="just"/>
            <a:endParaRPr lang="en-GB" sz="2400" dirty="0"/>
          </a:p>
        </p:txBody>
      </p:sp>
      <p:sp>
        <p:nvSpPr>
          <p:cNvPr id="6" name="TextBox 5">
            <a:extLst>
              <a:ext uri="{FF2B5EF4-FFF2-40B4-BE49-F238E27FC236}">
                <a16:creationId xmlns:a16="http://schemas.microsoft.com/office/drawing/2014/main" id="{ED220F77-50FA-0573-15E7-463F0B379AA2}"/>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ABBA9EAB-21F8-0288-FAE2-F73238D8F015}"/>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484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AB39-7D06-1961-5ACA-0BAB72FE9E0A}"/>
              </a:ext>
            </a:extLst>
          </p:cNvPr>
          <p:cNvSpPr>
            <a:spLocks noGrp="1"/>
          </p:cNvSpPr>
          <p:nvPr>
            <p:ph type="title"/>
          </p:nvPr>
        </p:nvSpPr>
        <p:spPr>
          <a:xfrm>
            <a:off x="495631" y="145829"/>
            <a:ext cx="12555110" cy="788911"/>
          </a:xfrm>
        </p:spPr>
        <p:txBody>
          <a:bodyPr>
            <a:no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p:txBody>
      </p:sp>
      <p:sp>
        <p:nvSpPr>
          <p:cNvPr id="4" name="Slide Number Placeholder 3">
            <a:extLst>
              <a:ext uri="{FF2B5EF4-FFF2-40B4-BE49-F238E27FC236}">
                <a16:creationId xmlns:a16="http://schemas.microsoft.com/office/drawing/2014/main" id="{493121BC-7B66-9B77-DDFB-C47FF5973E9B}"/>
              </a:ext>
            </a:extLst>
          </p:cNvPr>
          <p:cNvSpPr>
            <a:spLocks noGrp="1"/>
          </p:cNvSpPr>
          <p:nvPr>
            <p:ph type="sldNum" sz="quarter" idx="12"/>
          </p:nvPr>
        </p:nvSpPr>
        <p:spPr/>
        <p:txBody>
          <a:bodyPr/>
          <a:lstStyle/>
          <a:p>
            <a:fld id="{24A5A1E3-78FE-4695-898E-167D1D00A221}" type="slidenum">
              <a:rPr lang="en-GB" smtClean="0"/>
              <a:t>30</a:t>
            </a:fld>
            <a:endParaRPr lang="en-GB"/>
          </a:p>
        </p:txBody>
      </p:sp>
      <p:graphicFrame>
        <p:nvGraphicFramePr>
          <p:cNvPr id="10" name="Table 9">
            <a:extLst>
              <a:ext uri="{FF2B5EF4-FFF2-40B4-BE49-F238E27FC236}">
                <a16:creationId xmlns:a16="http://schemas.microsoft.com/office/drawing/2014/main" id="{9E27204B-4E8F-EE90-F520-54D0E787D53B}"/>
              </a:ext>
            </a:extLst>
          </p:cNvPr>
          <p:cNvGraphicFramePr>
            <a:graphicFrameLocks noGrp="1"/>
          </p:cNvGraphicFramePr>
          <p:nvPr>
            <p:extLst>
              <p:ext uri="{D42A27DB-BD31-4B8C-83A1-F6EECF244321}">
                <p14:modId xmlns:p14="http://schemas.microsoft.com/office/powerpoint/2010/main" val="4263263200"/>
              </p:ext>
            </p:extLst>
          </p:nvPr>
        </p:nvGraphicFramePr>
        <p:xfrm>
          <a:off x="437321" y="925436"/>
          <a:ext cx="11259048" cy="6226052"/>
        </p:xfrm>
        <a:graphic>
          <a:graphicData uri="http://schemas.openxmlformats.org/drawingml/2006/table">
            <a:tbl>
              <a:tblPr firstRow="1" bandRow="1">
                <a:tableStyleId>{21E4AEA4-8DFA-4A89-87EB-49C32662AFE0}</a:tableStyleId>
              </a:tblPr>
              <a:tblGrid>
                <a:gridCol w="2806811">
                  <a:extLst>
                    <a:ext uri="{9D8B030D-6E8A-4147-A177-3AD203B41FA5}">
                      <a16:colId xmlns:a16="http://schemas.microsoft.com/office/drawing/2014/main" val="873025186"/>
                    </a:ext>
                  </a:extLst>
                </a:gridCol>
                <a:gridCol w="8452237">
                  <a:extLst>
                    <a:ext uri="{9D8B030D-6E8A-4147-A177-3AD203B41FA5}">
                      <a16:colId xmlns:a16="http://schemas.microsoft.com/office/drawing/2014/main" val="2660250004"/>
                    </a:ext>
                  </a:extLst>
                </a:gridCol>
              </a:tblGrid>
              <a:tr h="310881">
                <a:tc>
                  <a:txBody>
                    <a:bodyPr/>
                    <a:lstStyle/>
                    <a:p>
                      <a:r>
                        <a:rPr lang="en-GB" dirty="0"/>
                        <a:t>Inclusion criteria</a:t>
                      </a:r>
                    </a:p>
                  </a:txBody>
                  <a:tcPr/>
                </a:tc>
                <a:tc>
                  <a:txBody>
                    <a:bodyPr/>
                    <a:lstStyle/>
                    <a:p>
                      <a:r>
                        <a:rPr lang="en-GB" dirty="0"/>
                        <a:t>Details of criteria</a:t>
                      </a:r>
                    </a:p>
                  </a:txBody>
                  <a:tcPr/>
                </a:tc>
                <a:extLst>
                  <a:ext uri="{0D108BD9-81ED-4DB2-BD59-A6C34878D82A}">
                    <a16:rowId xmlns:a16="http://schemas.microsoft.com/office/drawing/2014/main" val="2918542078"/>
                  </a:ext>
                </a:extLst>
              </a:tr>
              <a:tr h="1316643">
                <a:tc>
                  <a:txBody>
                    <a:bodyPr/>
                    <a:lstStyle/>
                    <a:p>
                      <a:r>
                        <a:rPr lang="en-GB" sz="2400" dirty="0"/>
                        <a:t>Type of study</a:t>
                      </a:r>
                    </a:p>
                  </a:txBody>
                  <a:tcPr/>
                </a:tc>
                <a:tc>
                  <a:txBody>
                    <a:bodyPr/>
                    <a:lstStyle/>
                    <a:p>
                      <a:r>
                        <a:rPr lang="en-US" sz="2400" dirty="0"/>
                        <a:t>This should be the highest level of available evidence for the review aims and objectives, e.g.  </a:t>
                      </a:r>
                    </a:p>
                    <a:p>
                      <a:pPr marL="285750" indent="-285750">
                        <a:buFont typeface="Wingdings" panose="05000000000000000000" pitchFamily="2" charset="2"/>
                        <a:buChar char="Ø"/>
                      </a:pPr>
                      <a:r>
                        <a:rPr lang="en-US" sz="2400" dirty="0"/>
                        <a:t>RCTs for effectiveness of interventions</a:t>
                      </a:r>
                    </a:p>
                    <a:p>
                      <a:pPr marL="285750" indent="-285750">
                        <a:buFont typeface="Wingdings" panose="05000000000000000000" pitchFamily="2" charset="2"/>
                        <a:buChar char="Ø"/>
                      </a:pPr>
                      <a:r>
                        <a:rPr lang="en-US" sz="2400" dirty="0"/>
                        <a:t>Qualitative studies for patient experience</a:t>
                      </a:r>
                      <a:endParaRPr lang="en-GB" sz="2400" dirty="0"/>
                    </a:p>
                  </a:txBody>
                  <a:tcPr/>
                </a:tc>
                <a:extLst>
                  <a:ext uri="{0D108BD9-81ED-4DB2-BD59-A6C34878D82A}">
                    <a16:rowId xmlns:a16="http://schemas.microsoft.com/office/drawing/2014/main" val="3402352389"/>
                  </a:ext>
                </a:extLst>
              </a:tr>
              <a:tr h="1006845">
                <a:tc>
                  <a:txBody>
                    <a:bodyPr/>
                    <a:lstStyle/>
                    <a:p>
                      <a:r>
                        <a:rPr lang="en-GB" sz="2400" dirty="0"/>
                        <a:t>Type of participants</a:t>
                      </a:r>
                    </a:p>
                  </a:txBody>
                  <a:tcPr/>
                </a:tc>
                <a:tc>
                  <a:txBody>
                    <a:bodyPr/>
                    <a:lstStyle/>
                    <a:p>
                      <a:r>
                        <a:rPr lang="en-US" sz="2400" dirty="0"/>
                        <a:t>Define the participants in terms of their:</a:t>
                      </a:r>
                    </a:p>
                    <a:p>
                      <a:r>
                        <a:rPr lang="en-US" sz="2400" dirty="0"/>
                        <a:t>e.g. Age, Gender, If applicable, geographical location, ethnic group… </a:t>
                      </a:r>
                      <a:endParaRPr lang="en-GB" sz="2400" dirty="0"/>
                    </a:p>
                  </a:txBody>
                  <a:tcPr/>
                </a:tc>
                <a:extLst>
                  <a:ext uri="{0D108BD9-81ED-4DB2-BD59-A6C34878D82A}">
                    <a16:rowId xmlns:a16="http://schemas.microsoft.com/office/drawing/2014/main" val="1304480201"/>
                  </a:ext>
                </a:extLst>
              </a:tr>
              <a:tr h="1130178">
                <a:tc>
                  <a:txBody>
                    <a:bodyPr/>
                    <a:lstStyle/>
                    <a:p>
                      <a:r>
                        <a:rPr lang="en-GB" sz="2400" dirty="0"/>
                        <a:t>Type of intervention </a:t>
                      </a:r>
                    </a:p>
                  </a:txBody>
                  <a:tcPr/>
                </a:tc>
                <a:tc>
                  <a:txBody>
                    <a:bodyPr/>
                    <a:lstStyle/>
                    <a:p>
                      <a:r>
                        <a:rPr lang="en-US" sz="2400" dirty="0"/>
                        <a:t>Define the specific interventions of interest and the comparison groups you will consider (if applicable) e.g. </a:t>
                      </a:r>
                      <a:r>
                        <a:rPr lang="en-GB" sz="2400" dirty="0"/>
                        <a:t>Psychological therapies</a:t>
                      </a:r>
                    </a:p>
                  </a:txBody>
                  <a:tcPr/>
                </a:tc>
                <a:extLst>
                  <a:ext uri="{0D108BD9-81ED-4DB2-BD59-A6C34878D82A}">
                    <a16:rowId xmlns:a16="http://schemas.microsoft.com/office/drawing/2014/main" val="350638310"/>
                  </a:ext>
                </a:extLst>
              </a:tr>
              <a:tr h="581977">
                <a:tc>
                  <a:txBody>
                    <a:bodyPr/>
                    <a:lstStyle/>
                    <a:p>
                      <a:r>
                        <a:rPr lang="en-GB" sz="2400" dirty="0"/>
                        <a:t>Comparison</a:t>
                      </a:r>
                    </a:p>
                  </a:txBody>
                  <a:tcPr/>
                </a:tc>
                <a:tc>
                  <a:txBody>
                    <a:bodyPr/>
                    <a:lstStyle/>
                    <a:p>
                      <a:r>
                        <a:rPr lang="en-US" sz="2400" dirty="0"/>
                        <a:t>Define the comparison groups of interest (if applicable)</a:t>
                      </a:r>
                      <a:endParaRPr lang="en-GB" sz="2400" dirty="0"/>
                    </a:p>
                  </a:txBody>
                  <a:tcPr/>
                </a:tc>
                <a:extLst>
                  <a:ext uri="{0D108BD9-81ED-4DB2-BD59-A6C34878D82A}">
                    <a16:rowId xmlns:a16="http://schemas.microsoft.com/office/drawing/2014/main" val="1159107408"/>
                  </a:ext>
                </a:extLst>
              </a:tr>
              <a:tr h="581977">
                <a:tc>
                  <a:txBody>
                    <a:bodyPr/>
                    <a:lstStyle/>
                    <a:p>
                      <a:r>
                        <a:rPr lang="en-GB" sz="2400" dirty="0"/>
                        <a:t>Outcome measures</a:t>
                      </a:r>
                    </a:p>
                  </a:txBody>
                  <a:tcPr/>
                </a:tc>
                <a:tc>
                  <a:txBody>
                    <a:bodyPr/>
                    <a:lstStyle/>
                    <a:p>
                      <a:r>
                        <a:rPr lang="en-US" sz="2400" dirty="0"/>
                        <a:t>Define the outcome measures of interest, for example:</a:t>
                      </a:r>
                      <a:endParaRPr lang="en-GB" sz="2400" dirty="0"/>
                    </a:p>
                  </a:txBody>
                  <a:tcPr/>
                </a:tc>
                <a:extLst>
                  <a:ext uri="{0D108BD9-81ED-4DB2-BD59-A6C34878D82A}">
                    <a16:rowId xmlns:a16="http://schemas.microsoft.com/office/drawing/2014/main" val="2971675461"/>
                  </a:ext>
                </a:extLst>
              </a:tr>
              <a:tr h="697046">
                <a:tc>
                  <a:txBody>
                    <a:bodyPr/>
                    <a:lstStyle/>
                    <a:p>
                      <a:r>
                        <a:rPr lang="en-GB" sz="2400" dirty="0"/>
                        <a:t>Other</a:t>
                      </a:r>
                    </a:p>
                  </a:txBody>
                  <a:tcPr/>
                </a:tc>
                <a:tc>
                  <a:txBody>
                    <a:bodyPr/>
                    <a:lstStyle/>
                    <a:p>
                      <a:r>
                        <a:rPr lang="en-US" sz="2400" dirty="0"/>
                        <a:t>You might want also to define other characteristics of the studies you want to include</a:t>
                      </a:r>
                      <a:endParaRPr lang="en-GB" sz="2400" dirty="0"/>
                    </a:p>
                  </a:txBody>
                  <a:tcPr/>
                </a:tc>
                <a:extLst>
                  <a:ext uri="{0D108BD9-81ED-4DB2-BD59-A6C34878D82A}">
                    <a16:rowId xmlns:a16="http://schemas.microsoft.com/office/drawing/2014/main" val="1849901749"/>
                  </a:ext>
                </a:extLst>
              </a:tr>
            </a:tbl>
          </a:graphicData>
        </a:graphic>
      </p:graphicFrame>
    </p:spTree>
    <p:extLst>
      <p:ext uri="{BB962C8B-B14F-4D97-AF65-F5344CB8AC3E}">
        <p14:creationId xmlns:p14="http://schemas.microsoft.com/office/powerpoint/2010/main" val="2801980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3E816-C08E-1DE1-8589-243529415E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C138BF-7DAD-34F3-CB9C-E866F08FD0FF}"/>
              </a:ext>
            </a:extLst>
          </p:cNvPr>
          <p:cNvSpPr>
            <a:spLocks noGrp="1"/>
          </p:cNvSpPr>
          <p:nvPr>
            <p:ph type="sldNum" sz="quarter" idx="12"/>
          </p:nvPr>
        </p:nvSpPr>
        <p:spPr/>
        <p:txBody>
          <a:bodyPr/>
          <a:lstStyle/>
          <a:p>
            <a:fld id="{24A5A1E3-78FE-4695-898E-167D1D00A221}" type="slidenum">
              <a:rPr lang="en-GB" smtClean="0"/>
              <a:t>31</a:t>
            </a:fld>
            <a:endParaRPr lang="en-GB"/>
          </a:p>
        </p:txBody>
      </p:sp>
      <p:sp>
        <p:nvSpPr>
          <p:cNvPr id="4" name="TextBox 3">
            <a:extLst>
              <a:ext uri="{FF2B5EF4-FFF2-40B4-BE49-F238E27FC236}">
                <a16:creationId xmlns:a16="http://schemas.microsoft.com/office/drawing/2014/main" id="{47F5F0B5-CB5B-F227-D900-328462E314E9}"/>
              </a:ext>
            </a:extLst>
          </p:cNvPr>
          <p:cNvSpPr txBox="1"/>
          <p:nvPr/>
        </p:nvSpPr>
        <p:spPr>
          <a:xfrm>
            <a:off x="267451" y="765851"/>
            <a:ext cx="11799736" cy="6576159"/>
          </a:xfrm>
          <a:prstGeom prst="rect">
            <a:avLst/>
          </a:prstGeom>
          <a:noFill/>
        </p:spPr>
        <p:txBody>
          <a:bodyPr wrap="square">
            <a:spAutoFit/>
          </a:bodyPr>
          <a:lstStyle/>
          <a:p>
            <a:pPr algn="l"/>
            <a:r>
              <a:rPr lang="en-US" sz="3200" b="1" dirty="0"/>
              <a:t>4. Conduct systematic searches </a:t>
            </a:r>
          </a:p>
          <a:p>
            <a:pPr algn="l"/>
            <a:r>
              <a:rPr lang="en-US" sz="3200" b="0" i="0" dirty="0">
                <a:solidFill>
                  <a:srgbClr val="333333"/>
                </a:solidFill>
                <a:effectLst/>
                <a:latin typeface="Arial" panose="020B0604020202020204" pitchFamily="34" charset="0"/>
              </a:rPr>
              <a:t>Searching is a critical part of conducting the systematic review as it provides the evidence base for your research. If you are doing a full systematic review, your search strategy needs to be:</a:t>
            </a:r>
          </a:p>
          <a:p>
            <a:pPr algn="l"/>
            <a:endParaRPr lang="en-US" sz="3200" b="0" i="0" dirty="0">
              <a:solidFill>
                <a:srgbClr val="333333"/>
              </a:solidFill>
              <a:effectLst/>
              <a:latin typeface="Arial" panose="020B0604020202020204" pitchFamily="34" charset="0"/>
            </a:endParaRPr>
          </a:p>
          <a:p>
            <a:pPr marL="457200" indent="-457200" algn="l">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Comprehensive</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unbiased</a:t>
            </a:r>
            <a:r>
              <a:rPr lang="en-US" sz="3200" b="0" i="0" dirty="0">
                <a:solidFill>
                  <a:srgbClr val="333333"/>
                </a:solidFill>
                <a:effectLst/>
                <a:latin typeface="Arial" panose="020B0604020202020204" pitchFamily="34" charset="0"/>
              </a:rPr>
              <a:t>. You need to search across a number of databases and grey literature sources, and consider hand-searching bibliographies and key journals.</a:t>
            </a:r>
          </a:p>
          <a:p>
            <a:pPr marL="457200" indent="-457200" algn="l">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Clear</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reproducible</a:t>
            </a:r>
            <a:r>
              <a:rPr lang="en-US" sz="3200" b="0" i="0" dirty="0">
                <a:solidFill>
                  <a:srgbClr val="333333"/>
                </a:solidFill>
                <a:effectLst/>
                <a:latin typeface="Arial" panose="020B0604020202020204" pitchFamily="34" charset="0"/>
              </a:rPr>
              <a:t>. You need to document the search terms you are using, how you combine them, and where and when you have searched, so that others can evaluate and update your review.</a:t>
            </a:r>
          </a:p>
          <a:p>
            <a:pPr algn="just"/>
            <a:endParaRPr lang="en-GB" sz="2400" dirty="0"/>
          </a:p>
        </p:txBody>
      </p:sp>
      <p:sp>
        <p:nvSpPr>
          <p:cNvPr id="8" name="TextBox 7">
            <a:extLst>
              <a:ext uri="{FF2B5EF4-FFF2-40B4-BE49-F238E27FC236}">
                <a16:creationId xmlns:a16="http://schemas.microsoft.com/office/drawing/2014/main" id="{67DCA8AF-2123-C3E4-C383-42FC3E2A5164}"/>
              </a:ext>
            </a:extLst>
          </p:cNvPr>
          <p:cNvSpPr txBox="1"/>
          <p:nvPr/>
        </p:nvSpPr>
        <p:spPr>
          <a:xfrm>
            <a:off x="267451" y="119520"/>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678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30F3E-2DAB-86DB-9505-FCE548A7C60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BF4F78-84EE-9321-F61C-CC836712DCAD}"/>
              </a:ext>
            </a:extLst>
          </p:cNvPr>
          <p:cNvSpPr>
            <a:spLocks noGrp="1"/>
          </p:cNvSpPr>
          <p:nvPr>
            <p:ph type="sldNum" sz="quarter" idx="12"/>
          </p:nvPr>
        </p:nvSpPr>
        <p:spPr/>
        <p:txBody>
          <a:bodyPr/>
          <a:lstStyle/>
          <a:p>
            <a:fld id="{24A5A1E3-78FE-4695-898E-167D1D00A221}" type="slidenum">
              <a:rPr lang="en-GB" smtClean="0"/>
              <a:t>32</a:t>
            </a:fld>
            <a:endParaRPr lang="en-GB"/>
          </a:p>
        </p:txBody>
      </p:sp>
      <p:sp>
        <p:nvSpPr>
          <p:cNvPr id="4" name="TextBox 3">
            <a:extLst>
              <a:ext uri="{FF2B5EF4-FFF2-40B4-BE49-F238E27FC236}">
                <a16:creationId xmlns:a16="http://schemas.microsoft.com/office/drawing/2014/main" id="{A064B49C-5845-96F3-765B-ECFB6D241E1D}"/>
              </a:ext>
            </a:extLst>
          </p:cNvPr>
          <p:cNvSpPr txBox="1"/>
          <p:nvPr/>
        </p:nvSpPr>
        <p:spPr>
          <a:xfrm>
            <a:off x="919941" y="990475"/>
            <a:ext cx="10002983" cy="3416320"/>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just"/>
            <a:r>
              <a:rPr lang="en-US" sz="3200" b="0" i="0" dirty="0">
                <a:solidFill>
                  <a:srgbClr val="424242"/>
                </a:solidFill>
                <a:effectLst/>
                <a:latin typeface="Open Sans" panose="020B0606030504020204" pitchFamily="34" charset="0"/>
              </a:rPr>
              <a:t>A systematic search to identify studies must be comprehensive and it must strike a balance between recall and precision. In other words, don't expect to retrieve </a:t>
            </a:r>
            <a:r>
              <a:rPr lang="en-US" sz="3200" b="0" i="1" dirty="0">
                <a:solidFill>
                  <a:srgbClr val="424242"/>
                </a:solidFill>
                <a:effectLst/>
                <a:latin typeface="Open Sans" panose="020B0606030504020204" pitchFamily="34" charset="0"/>
              </a:rPr>
              <a:t>only </a:t>
            </a:r>
            <a:r>
              <a:rPr lang="en-US" sz="3200" b="0" i="0" dirty="0">
                <a:solidFill>
                  <a:srgbClr val="424242"/>
                </a:solidFill>
                <a:effectLst/>
                <a:latin typeface="Open Sans" panose="020B0606030504020204" pitchFamily="34" charset="0"/>
              </a:rPr>
              <a:t>relevant articles.</a:t>
            </a:r>
            <a:endParaRPr lang="en-GB" sz="3200" b="1" i="0" dirty="0">
              <a:solidFill>
                <a:srgbClr val="466069"/>
              </a:solidFill>
              <a:effectLst/>
              <a:latin typeface="Barlow Condensed" panose="00000506000000000000" pitchFamily="2" charset="0"/>
            </a:endParaRPr>
          </a:p>
          <a:p>
            <a:pPr algn="just"/>
            <a:endParaRPr lang="en-GB" sz="2400" dirty="0"/>
          </a:p>
        </p:txBody>
      </p:sp>
      <p:sp>
        <p:nvSpPr>
          <p:cNvPr id="6" name="TextBox 5">
            <a:extLst>
              <a:ext uri="{FF2B5EF4-FFF2-40B4-BE49-F238E27FC236}">
                <a16:creationId xmlns:a16="http://schemas.microsoft.com/office/drawing/2014/main" id="{24CD2738-284F-2440-E80A-BDE0893DC6CC}"/>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35664DB-4245-771C-9BAA-847FB925AC42}"/>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918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6C0D9-BAD2-D5C7-9596-7251BA4C0E9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340E9B-F52B-248D-E775-FC08ADF10C73}"/>
              </a:ext>
            </a:extLst>
          </p:cNvPr>
          <p:cNvSpPr>
            <a:spLocks noGrp="1"/>
          </p:cNvSpPr>
          <p:nvPr>
            <p:ph type="sldNum" sz="quarter" idx="12"/>
          </p:nvPr>
        </p:nvSpPr>
        <p:spPr/>
        <p:txBody>
          <a:bodyPr/>
          <a:lstStyle/>
          <a:p>
            <a:fld id="{24A5A1E3-78FE-4695-898E-167D1D00A221}" type="slidenum">
              <a:rPr lang="en-GB" smtClean="0"/>
              <a:t>33</a:t>
            </a:fld>
            <a:endParaRPr lang="en-GB"/>
          </a:p>
        </p:txBody>
      </p:sp>
      <p:sp>
        <p:nvSpPr>
          <p:cNvPr id="4" name="TextBox 3">
            <a:extLst>
              <a:ext uri="{FF2B5EF4-FFF2-40B4-BE49-F238E27FC236}">
                <a16:creationId xmlns:a16="http://schemas.microsoft.com/office/drawing/2014/main" id="{0A4F4C76-2E71-E23B-2231-8CA79F4A446A}"/>
              </a:ext>
            </a:extLst>
          </p:cNvPr>
          <p:cNvSpPr txBox="1"/>
          <p:nvPr/>
        </p:nvSpPr>
        <p:spPr>
          <a:xfrm>
            <a:off x="919941" y="990475"/>
            <a:ext cx="10002983" cy="5139869"/>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l"/>
            <a:r>
              <a:rPr lang="en-US" sz="2400" b="0" i="0" dirty="0">
                <a:solidFill>
                  <a:srgbClr val="424242"/>
                </a:solidFill>
                <a:effectLst/>
                <a:latin typeface="Open Sans" panose="020B0606030504020204" pitchFamily="34" charset="0"/>
              </a:rPr>
              <a:t>Some key steps in searching for studies include:</a:t>
            </a:r>
          </a:p>
          <a:p>
            <a:pPr algn="l"/>
            <a:endParaRPr lang="en-US" sz="2400" b="0" i="0" dirty="0">
              <a:solidFill>
                <a:srgbClr val="424242"/>
              </a:solidFill>
              <a:effectLst/>
              <a:latin typeface="Open Sans" panose="020B0606030504020204" pitchFamily="34" charset="0"/>
            </a:endParaRP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databases to be searched.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search terminology.</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Constructing and running database searches.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Conducting hand searches of specialized journals.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reference lists of relevant studies.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Contacting recognized experts working in the field.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relevant grey literature sources (e.g., conference proceedings, government reports, dissertations, etc.).</a:t>
            </a:r>
          </a:p>
          <a:p>
            <a:pPr algn="just"/>
            <a:endParaRPr lang="en-GB" sz="2400" dirty="0"/>
          </a:p>
        </p:txBody>
      </p:sp>
      <p:sp>
        <p:nvSpPr>
          <p:cNvPr id="6" name="TextBox 5">
            <a:extLst>
              <a:ext uri="{FF2B5EF4-FFF2-40B4-BE49-F238E27FC236}">
                <a16:creationId xmlns:a16="http://schemas.microsoft.com/office/drawing/2014/main" id="{E88AE064-8F93-C15F-A624-0B688045CE1B}"/>
              </a:ext>
            </a:extLst>
          </p:cNvPr>
          <p:cNvSpPr txBox="1"/>
          <p:nvPr/>
        </p:nvSpPr>
        <p:spPr>
          <a:xfrm>
            <a:off x="1108363" y="5643199"/>
            <a:ext cx="6096000"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F73BB0F4-0758-E110-5CB2-F60EC1993CE8}"/>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3015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1AD503-71AE-54E3-9EDB-BA5302BD0D85}"/>
              </a:ext>
            </a:extLst>
          </p:cNvPr>
          <p:cNvSpPr>
            <a:spLocks noGrp="1"/>
          </p:cNvSpPr>
          <p:nvPr>
            <p:ph type="sldNum" sz="quarter" idx="12"/>
          </p:nvPr>
        </p:nvSpPr>
        <p:spPr/>
        <p:txBody>
          <a:bodyPr/>
          <a:lstStyle/>
          <a:p>
            <a:fld id="{24A5A1E3-78FE-4695-898E-167D1D00A221}" type="slidenum">
              <a:rPr lang="en-GB" smtClean="0"/>
              <a:t>34</a:t>
            </a:fld>
            <a:endParaRPr lang="en-GB"/>
          </a:p>
        </p:txBody>
      </p:sp>
      <p:pic>
        <p:nvPicPr>
          <p:cNvPr id="3" name="Picture 2">
            <a:extLst>
              <a:ext uri="{FF2B5EF4-FFF2-40B4-BE49-F238E27FC236}">
                <a16:creationId xmlns:a16="http://schemas.microsoft.com/office/drawing/2014/main" id="{F8F7E952-FD60-7B7A-1997-0EBB386714A9}"/>
              </a:ext>
            </a:extLst>
          </p:cNvPr>
          <p:cNvPicPr>
            <a:picLocks noChangeAspect="1"/>
          </p:cNvPicPr>
          <p:nvPr/>
        </p:nvPicPr>
        <p:blipFill>
          <a:blip r:embed="rId2"/>
          <a:stretch>
            <a:fillRect/>
          </a:stretch>
        </p:blipFill>
        <p:spPr>
          <a:xfrm>
            <a:off x="2780299" y="250825"/>
            <a:ext cx="8475133" cy="6356350"/>
          </a:xfrm>
          <a:prstGeom prst="rect">
            <a:avLst/>
          </a:prstGeom>
        </p:spPr>
      </p:pic>
      <p:sp>
        <p:nvSpPr>
          <p:cNvPr id="5" name="TextBox 4">
            <a:extLst>
              <a:ext uri="{FF2B5EF4-FFF2-40B4-BE49-F238E27FC236}">
                <a16:creationId xmlns:a16="http://schemas.microsoft.com/office/drawing/2014/main" id="{C524B5FE-0B60-32E5-2EA9-20712E6D960D}"/>
              </a:ext>
            </a:extLst>
          </p:cNvPr>
          <p:cNvSpPr txBox="1"/>
          <p:nvPr/>
        </p:nvSpPr>
        <p:spPr>
          <a:xfrm>
            <a:off x="493222" y="250825"/>
            <a:ext cx="6096000" cy="369332"/>
          </a:xfrm>
          <a:prstGeom prst="rect">
            <a:avLst/>
          </a:prstGeom>
          <a:noFill/>
        </p:spPr>
        <p:txBody>
          <a:bodyPr wrap="square">
            <a:spAutoFit/>
          </a:bodyPr>
          <a:lstStyle/>
          <a:p>
            <a:r>
              <a:rPr lang="en-GB" altLang="zh-CN" sz="1800" dirty="0">
                <a:latin typeface="Arial" panose="020B0604020202020204" pitchFamily="34" charset="0"/>
                <a:cs typeface="Arial" panose="020B0604020202020204" pitchFamily="34" charset="0"/>
              </a:rPr>
              <a:t>Systematic Literature Review </a:t>
            </a:r>
            <a:endParaRPr lang="en-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16E244-A986-9596-9632-449441F610B9}"/>
              </a:ext>
            </a:extLst>
          </p:cNvPr>
          <p:cNvSpPr txBox="1"/>
          <p:nvPr/>
        </p:nvSpPr>
        <p:spPr>
          <a:xfrm>
            <a:off x="714895" y="1017908"/>
            <a:ext cx="1901084" cy="1200329"/>
          </a:xfrm>
          <a:prstGeom prst="rect">
            <a:avLst/>
          </a:prstGeom>
          <a:noFill/>
        </p:spPr>
        <p:txBody>
          <a:bodyPr wrap="square">
            <a:spAutoFit/>
          </a:bodyPr>
          <a:lstStyle/>
          <a:p>
            <a:pPr algn="l"/>
            <a:r>
              <a:rPr lang="en-US" sz="2400" b="1" dirty="0"/>
              <a:t>4. Conduct systematic searches </a:t>
            </a:r>
          </a:p>
        </p:txBody>
      </p:sp>
    </p:spTree>
    <p:extLst>
      <p:ext uri="{BB962C8B-B14F-4D97-AF65-F5344CB8AC3E}">
        <p14:creationId xmlns:p14="http://schemas.microsoft.com/office/powerpoint/2010/main" val="34010464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CBF79F-5C20-0F56-1886-207127102A73}"/>
              </a:ext>
            </a:extLst>
          </p:cNvPr>
          <p:cNvSpPr>
            <a:spLocks noGrp="1"/>
          </p:cNvSpPr>
          <p:nvPr>
            <p:ph type="sldNum" sz="quarter" idx="12"/>
          </p:nvPr>
        </p:nvSpPr>
        <p:spPr/>
        <p:txBody>
          <a:bodyPr/>
          <a:lstStyle/>
          <a:p>
            <a:fld id="{24A5A1E3-78FE-4695-898E-167D1D00A221}" type="slidenum">
              <a:rPr lang="en-GB" smtClean="0"/>
              <a:t>35</a:t>
            </a:fld>
            <a:endParaRPr lang="en-GB"/>
          </a:p>
        </p:txBody>
      </p:sp>
      <p:sp>
        <p:nvSpPr>
          <p:cNvPr id="3" name="TextBox 2">
            <a:extLst>
              <a:ext uri="{FF2B5EF4-FFF2-40B4-BE49-F238E27FC236}">
                <a16:creationId xmlns:a16="http://schemas.microsoft.com/office/drawing/2014/main" id="{9545C4FF-02A1-A953-E014-21B3A10FBC74}"/>
              </a:ext>
            </a:extLst>
          </p:cNvPr>
          <p:cNvSpPr txBox="1"/>
          <p:nvPr/>
        </p:nvSpPr>
        <p:spPr>
          <a:xfrm>
            <a:off x="625579" y="471204"/>
            <a:ext cx="9337406" cy="769441"/>
          </a:xfrm>
          <a:prstGeom prst="rect">
            <a:avLst/>
          </a:prstGeom>
          <a:noFill/>
        </p:spPr>
        <p:txBody>
          <a:bodyPr wrap="square">
            <a:spAutoFit/>
          </a:bodyPr>
          <a:lstStyle/>
          <a:p>
            <a:r>
              <a:rPr lang="en-US" sz="4400" dirty="0"/>
              <a:t>5. Screening &amp; critical appraisal</a:t>
            </a:r>
          </a:p>
        </p:txBody>
      </p:sp>
      <p:sp>
        <p:nvSpPr>
          <p:cNvPr id="5" name="TextBox 4">
            <a:extLst>
              <a:ext uri="{FF2B5EF4-FFF2-40B4-BE49-F238E27FC236}">
                <a16:creationId xmlns:a16="http://schemas.microsoft.com/office/drawing/2014/main" id="{CB5F0809-DA9C-46AE-B134-2996FF3EC593}"/>
              </a:ext>
            </a:extLst>
          </p:cNvPr>
          <p:cNvSpPr txBox="1"/>
          <p:nvPr/>
        </p:nvSpPr>
        <p:spPr>
          <a:xfrm>
            <a:off x="708329" y="1982450"/>
            <a:ext cx="5129764" cy="2431435"/>
          </a:xfrm>
          <a:prstGeom prst="rect">
            <a:avLst/>
          </a:prstGeom>
          <a:noFill/>
        </p:spPr>
        <p:txBody>
          <a:bodyPr wrap="square">
            <a:spAutoFit/>
          </a:bodyPr>
          <a:lstStyle/>
          <a:p>
            <a:pPr algn="l"/>
            <a:r>
              <a:rPr lang="en-US" sz="3200" i="0" dirty="0">
                <a:solidFill>
                  <a:srgbClr val="424242"/>
                </a:solidFill>
                <a:effectLst/>
                <a:latin typeface="Open Sans" panose="020B0606030504020204" pitchFamily="34" charset="0"/>
              </a:rPr>
              <a:t>Data screen</a:t>
            </a:r>
            <a:r>
              <a:rPr lang="en-US" sz="3200" dirty="0">
                <a:solidFill>
                  <a:srgbClr val="424242"/>
                </a:solidFill>
                <a:latin typeface="Open Sans" panose="020B0606030504020204" pitchFamily="34" charset="0"/>
              </a:rPr>
              <a:t>ing and elimination to align with research objectives and questions. </a:t>
            </a:r>
            <a:endParaRPr lang="en-US" sz="2400" i="0" dirty="0">
              <a:solidFill>
                <a:srgbClr val="424242"/>
              </a:solidFill>
              <a:effectLst/>
              <a:latin typeface="Open Sans" panose="020B0606030504020204" pitchFamily="34" charset="0"/>
            </a:endParaRPr>
          </a:p>
          <a:p>
            <a:pPr algn="just"/>
            <a:endParaRPr lang="en-GB" sz="2400" dirty="0"/>
          </a:p>
        </p:txBody>
      </p:sp>
      <p:pic>
        <p:nvPicPr>
          <p:cNvPr id="6" name="Picture 5">
            <a:extLst>
              <a:ext uri="{FF2B5EF4-FFF2-40B4-BE49-F238E27FC236}">
                <a16:creationId xmlns:a16="http://schemas.microsoft.com/office/drawing/2014/main" id="{FCE0F09F-71EA-BA45-628C-2A2509AD2021}"/>
              </a:ext>
            </a:extLst>
          </p:cNvPr>
          <p:cNvPicPr>
            <a:picLocks noChangeAspect="1"/>
          </p:cNvPicPr>
          <p:nvPr/>
        </p:nvPicPr>
        <p:blipFill>
          <a:blip r:embed="rId2"/>
          <a:stretch>
            <a:fillRect/>
          </a:stretch>
        </p:blipFill>
        <p:spPr>
          <a:xfrm>
            <a:off x="5643543" y="1572137"/>
            <a:ext cx="5934114" cy="4452720"/>
          </a:xfrm>
          <a:prstGeom prst="rect">
            <a:avLst/>
          </a:prstGeom>
        </p:spPr>
      </p:pic>
    </p:spTree>
    <p:extLst>
      <p:ext uri="{BB962C8B-B14F-4D97-AF65-F5344CB8AC3E}">
        <p14:creationId xmlns:p14="http://schemas.microsoft.com/office/powerpoint/2010/main" val="10019588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E2DD1-0FA2-E6C9-7099-F2906A9046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D91C14-49C5-0486-7BD4-2C82CBA97926}"/>
              </a:ext>
            </a:extLst>
          </p:cNvPr>
          <p:cNvSpPr>
            <a:spLocks noGrp="1"/>
          </p:cNvSpPr>
          <p:nvPr>
            <p:ph type="sldNum" sz="quarter" idx="12"/>
          </p:nvPr>
        </p:nvSpPr>
        <p:spPr/>
        <p:txBody>
          <a:bodyPr/>
          <a:lstStyle/>
          <a:p>
            <a:fld id="{24A5A1E3-78FE-4695-898E-167D1D00A221}" type="slidenum">
              <a:rPr lang="en-GB" smtClean="0"/>
              <a:t>36</a:t>
            </a:fld>
            <a:endParaRPr lang="en-GB"/>
          </a:p>
        </p:txBody>
      </p:sp>
      <p:sp>
        <p:nvSpPr>
          <p:cNvPr id="4" name="TextBox 3">
            <a:extLst>
              <a:ext uri="{FF2B5EF4-FFF2-40B4-BE49-F238E27FC236}">
                <a16:creationId xmlns:a16="http://schemas.microsoft.com/office/drawing/2014/main" id="{1B6306BE-72B9-8796-DE89-9413ECE3A107}"/>
              </a:ext>
            </a:extLst>
          </p:cNvPr>
          <p:cNvSpPr txBox="1"/>
          <p:nvPr/>
        </p:nvSpPr>
        <p:spPr>
          <a:xfrm>
            <a:off x="919941" y="990475"/>
            <a:ext cx="10823172" cy="4955203"/>
          </a:xfrm>
          <a:prstGeom prst="rect">
            <a:avLst/>
          </a:prstGeom>
          <a:noFill/>
        </p:spPr>
        <p:txBody>
          <a:bodyPr wrap="square">
            <a:spAutoFit/>
          </a:bodyPr>
          <a:lstStyle/>
          <a:p>
            <a:pPr algn="l"/>
            <a:r>
              <a:rPr lang="en-US" sz="3200" b="1" dirty="0">
                <a:solidFill>
                  <a:srgbClr val="424242"/>
                </a:solidFill>
                <a:latin typeface="Open Sans" panose="020B0606030504020204" pitchFamily="34" charset="0"/>
              </a:rPr>
              <a:t>6. Data Extraction</a:t>
            </a:r>
          </a:p>
          <a:p>
            <a:pPr algn="l"/>
            <a:endParaRPr lang="en-US" sz="3200" b="0" i="0" dirty="0">
              <a:solidFill>
                <a:srgbClr val="424242"/>
              </a:solidFill>
              <a:effectLst/>
              <a:latin typeface="Open Sans" panose="020B0606030504020204" pitchFamily="34" charset="0"/>
            </a:endParaRPr>
          </a:p>
          <a:p>
            <a:pPr algn="just"/>
            <a:r>
              <a:rPr lang="en-US" sz="2800" b="0" i="0" dirty="0">
                <a:solidFill>
                  <a:srgbClr val="424242"/>
                </a:solidFill>
                <a:effectLst/>
                <a:latin typeface="Open Sans" panose="020B0606030504020204" pitchFamily="34" charset="0"/>
              </a:rPr>
              <a:t>Data simply refers to information about or details from a study including its methods and design, participants, setting, interventions, results, etc.  </a:t>
            </a:r>
          </a:p>
          <a:p>
            <a:pPr algn="just"/>
            <a:endParaRPr lang="en-US" sz="2800" dirty="0">
              <a:solidFill>
                <a:srgbClr val="424242"/>
              </a:solidFill>
              <a:latin typeface="Open Sans" panose="020B0606030504020204" pitchFamily="34" charset="0"/>
            </a:endParaRPr>
          </a:p>
          <a:p>
            <a:pPr algn="just"/>
            <a:r>
              <a:rPr lang="en-US" sz="2800" b="0" i="0" dirty="0">
                <a:solidFill>
                  <a:srgbClr val="424242"/>
                </a:solidFill>
                <a:effectLst/>
                <a:latin typeface="Open Sans" panose="020B0606030504020204" pitchFamily="34" charset="0"/>
              </a:rPr>
              <a:t>Ideally, two or more researchers should independently extract/categorize data from each study in order to minimize errors and reduce the potential for bias.  As a minimum, one researcher should extract data with a second person checking for accuracy. </a:t>
            </a:r>
            <a:endParaRPr lang="en-GB" sz="2800" dirty="0"/>
          </a:p>
        </p:txBody>
      </p:sp>
      <p:sp>
        <p:nvSpPr>
          <p:cNvPr id="6" name="TextBox 5">
            <a:extLst>
              <a:ext uri="{FF2B5EF4-FFF2-40B4-BE49-F238E27FC236}">
                <a16:creationId xmlns:a16="http://schemas.microsoft.com/office/drawing/2014/main" id="{EEB1983E-F9F2-6E0B-E9E9-4C8EC2CC7E13}"/>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81B640BD-94DA-B5DD-614D-41170005CA1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5086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表格 6">
            <a:extLst>
              <a:ext uri="{FF2B5EF4-FFF2-40B4-BE49-F238E27FC236}">
                <a16:creationId xmlns:a16="http://schemas.microsoft.com/office/drawing/2014/main" id="{8260ECD7-2431-F142-BD28-AFCB142ADB76}"/>
              </a:ext>
            </a:extLst>
          </p:cNvPr>
          <p:cNvGraphicFramePr>
            <a:graphicFrameLocks noGrp="1"/>
          </p:cNvGraphicFramePr>
          <p:nvPr>
            <p:extLst>
              <p:ext uri="{D42A27DB-BD31-4B8C-83A1-F6EECF244321}">
                <p14:modId xmlns:p14="http://schemas.microsoft.com/office/powerpoint/2010/main" val="2010910875"/>
              </p:ext>
            </p:extLst>
          </p:nvPr>
        </p:nvGraphicFramePr>
        <p:xfrm>
          <a:off x="320039" y="585521"/>
          <a:ext cx="11106807" cy="5919863"/>
        </p:xfrm>
        <a:graphic>
          <a:graphicData uri="http://schemas.openxmlformats.org/drawingml/2006/table">
            <a:tbl>
              <a:tblPr firstRow="1" bandRow="1">
                <a:solidFill>
                  <a:srgbClr val="F2F2F2">
                    <a:alpha val="30196"/>
                  </a:srgbClr>
                </a:solidFill>
                <a:tableStyleId>{5C22544A-7EE6-4342-B048-85BDC9FD1C3A}</a:tableStyleId>
              </a:tblPr>
              <a:tblGrid>
                <a:gridCol w="5685280">
                  <a:extLst>
                    <a:ext uri="{9D8B030D-6E8A-4147-A177-3AD203B41FA5}">
                      <a16:colId xmlns:a16="http://schemas.microsoft.com/office/drawing/2014/main" val="190943651"/>
                    </a:ext>
                  </a:extLst>
                </a:gridCol>
                <a:gridCol w="5421527">
                  <a:extLst>
                    <a:ext uri="{9D8B030D-6E8A-4147-A177-3AD203B41FA5}">
                      <a16:colId xmlns:a16="http://schemas.microsoft.com/office/drawing/2014/main" val="2656604749"/>
                    </a:ext>
                  </a:extLst>
                </a:gridCol>
              </a:tblGrid>
              <a:tr h="352781">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Pros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9050" cap="flat" cmpd="sng" algn="ctr">
                      <a:noFill/>
                      <a:prstDash val="solid"/>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Cons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2700" cmpd="sng">
                      <a:noFill/>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55712702"/>
                  </a:ext>
                </a:extLst>
              </a:tr>
              <a:tr h="4411026">
                <a:tc>
                  <a:txBody>
                    <a:bodyPr/>
                    <a:lstStyle/>
                    <a:p>
                      <a:pPr marL="342900" lvl="0" indent="-342900">
                        <a:lnSpc>
                          <a:spcPct val="150000"/>
                        </a:lnSpc>
                        <a:buFont typeface="Symbol" pitchFamily="2" charset="2"/>
                        <a:buChar char=""/>
                      </a:pPr>
                      <a:r>
                        <a:rPr lang="en-GB" sz="2000" cap="none" spc="0" dirty="0">
                          <a:solidFill>
                            <a:schemeClr val="tx1"/>
                          </a:solidFill>
                          <a:effectLst/>
                        </a:rPr>
                        <a:t>Involving collections from a broad range of sources that might cross over into other disciplinary areas related to management and business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Highlighting cross-disciplinary themes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transparency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replicability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‘systematic’ and so offering a sense of rigour</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Aiding the process of synthesis through the increased scope possible</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p>
                      <a:pPr marL="342900" lvl="0" indent="-342900">
                        <a:lnSpc>
                          <a:spcPct val="150000"/>
                        </a:lnSpc>
                        <a:buFont typeface="Symbol" pitchFamily="2" charset="2"/>
                        <a:buChar char=""/>
                      </a:pPr>
                      <a:r>
                        <a:rPr lang="en-GB" sz="2000" cap="none" spc="0" dirty="0">
                          <a:solidFill>
                            <a:schemeClr val="tx1"/>
                          </a:solidFill>
                          <a:effectLst/>
                        </a:rPr>
                        <a:t>Limiting creativity and intuition</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Overlooking important ‘grey’ literature, e.g. reports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restricted by the accessibility of sources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Requiring keyword search strings to be identifiable</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Failing to include some older seminal texts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databases that support ‘keyword’ search</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the quality of the abstract (often limited to 100 words)</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4245615373"/>
                  </a:ext>
                </a:extLst>
              </a:tr>
            </a:tbl>
          </a:graphicData>
        </a:graphic>
      </p:graphicFrame>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111935" y="206828"/>
            <a:ext cx="10173488" cy="378693"/>
          </a:xfrm>
          <a:prstGeom prst="ellipse">
            <a:avLst/>
          </a:prstGeom>
        </p:spPr>
        <p:txBody>
          <a:bodyPr vert="horz" lIns="274320" tIns="182880" rIns="274320" bIns="182880" rtlCol="0" anchor="ctr" anchorCtr="1">
            <a:noAutofit/>
          </a:bodyPr>
          <a:lstStyle/>
          <a:p>
            <a:r>
              <a:rPr lang="en-US" altLang="zh-CN" sz="3200" dirty="0"/>
              <a:t>Pros and cons of systematic reviews</a:t>
            </a:r>
            <a:endParaRPr lang="en-US" sz="3200" dirty="0"/>
          </a:p>
        </p:txBody>
      </p:sp>
      <p:grpSp>
        <p:nvGrpSpPr>
          <p:cNvPr id="3" name="Group 2">
            <a:extLst>
              <a:ext uri="{FF2B5EF4-FFF2-40B4-BE49-F238E27FC236}">
                <a16:creationId xmlns:a16="http://schemas.microsoft.com/office/drawing/2014/main" id="{FC98A72D-F695-DD86-B57C-60E8AAC259E1}"/>
              </a:ext>
            </a:extLst>
          </p:cNvPr>
          <p:cNvGrpSpPr/>
          <p:nvPr/>
        </p:nvGrpSpPr>
        <p:grpSpPr>
          <a:xfrm>
            <a:off x="0" y="6394494"/>
            <a:ext cx="12192000" cy="463506"/>
            <a:chOff x="0" y="5909266"/>
            <a:chExt cx="12192000" cy="948734"/>
          </a:xfrm>
        </p:grpSpPr>
        <p:grpSp>
          <p:nvGrpSpPr>
            <p:cNvPr id="4" name="Group 3">
              <a:extLst>
                <a:ext uri="{FF2B5EF4-FFF2-40B4-BE49-F238E27FC236}">
                  <a16:creationId xmlns:a16="http://schemas.microsoft.com/office/drawing/2014/main" id="{234F602A-7287-4A0F-0FCD-05A1CF61DCB7}"/>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1F174D4B-4684-7F3E-4B68-C7CAC0C7E51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3BD8FF9-12B5-4ED5-9BD0-3B68FED070D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BC1297-7377-FE38-1BAC-8F1776EAE61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463936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F6F70-CC3F-965A-8436-0ED62DC39AE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53097-3E00-1632-5368-0F76B8AA3F0D}"/>
              </a:ext>
            </a:extLst>
          </p:cNvPr>
          <p:cNvSpPr>
            <a:spLocks noGrp="1"/>
          </p:cNvSpPr>
          <p:nvPr>
            <p:ph type="sldNum" sz="quarter" idx="12"/>
          </p:nvPr>
        </p:nvSpPr>
        <p:spPr/>
        <p:txBody>
          <a:bodyPr/>
          <a:lstStyle/>
          <a:p>
            <a:fld id="{24A5A1E3-78FE-4695-898E-167D1D00A221}" type="slidenum">
              <a:rPr lang="en-GB" smtClean="0"/>
              <a:t>38</a:t>
            </a:fld>
            <a:endParaRPr lang="en-GB"/>
          </a:p>
        </p:txBody>
      </p:sp>
      <p:sp>
        <p:nvSpPr>
          <p:cNvPr id="4" name="TextBox 3">
            <a:extLst>
              <a:ext uri="{FF2B5EF4-FFF2-40B4-BE49-F238E27FC236}">
                <a16:creationId xmlns:a16="http://schemas.microsoft.com/office/drawing/2014/main" id="{D216FD48-7DC2-4E77-DB81-0805F34A1C75}"/>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l"/>
            <a:r>
              <a:rPr lang="en-US" sz="3200" b="0" i="0" dirty="0">
                <a:solidFill>
                  <a:srgbClr val="424242"/>
                </a:solidFill>
                <a:effectLst/>
                <a:latin typeface="Open Sans" panose="020B0606030504020204" pitchFamily="34" charset="0"/>
              </a:rPr>
              <a:t>Synthesis involves combining the results of the studies included in the review, summarizing their findings and drawing reliable conclusions based on the quality of the evidence. Synthesis may be done quantitatively using statistical techniques, such as a meta-analysis, or through a narrative approach.</a:t>
            </a:r>
            <a:endParaRPr lang="en-US" sz="3200" dirty="0">
              <a:solidFill>
                <a:srgbClr val="424242"/>
              </a:solidFill>
              <a:latin typeface="Open Sans" panose="020B0606030504020204" pitchFamily="34" charset="0"/>
            </a:endParaRPr>
          </a:p>
        </p:txBody>
      </p:sp>
      <p:sp>
        <p:nvSpPr>
          <p:cNvPr id="6" name="TextBox 5">
            <a:extLst>
              <a:ext uri="{FF2B5EF4-FFF2-40B4-BE49-F238E27FC236}">
                <a16:creationId xmlns:a16="http://schemas.microsoft.com/office/drawing/2014/main" id="{DBC7C7E7-AB76-CD58-C883-627EDA944B98}"/>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954CAA7B-1DF7-0220-E72F-7824CF6720FF}"/>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9970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86F16-DA28-0742-EA28-768C6D3C3A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9A8283-B1E9-75D8-A395-7FECD5DD4EEC}"/>
              </a:ext>
            </a:extLst>
          </p:cNvPr>
          <p:cNvSpPr>
            <a:spLocks noGrp="1"/>
          </p:cNvSpPr>
          <p:nvPr>
            <p:ph type="sldNum" sz="quarter" idx="12"/>
          </p:nvPr>
        </p:nvSpPr>
        <p:spPr/>
        <p:txBody>
          <a:bodyPr/>
          <a:lstStyle/>
          <a:p>
            <a:fld id="{24A5A1E3-78FE-4695-898E-167D1D00A221}" type="slidenum">
              <a:rPr lang="en-GB" smtClean="0"/>
              <a:t>39</a:t>
            </a:fld>
            <a:endParaRPr lang="en-GB"/>
          </a:p>
        </p:txBody>
      </p:sp>
      <p:sp>
        <p:nvSpPr>
          <p:cNvPr id="4" name="TextBox 3">
            <a:extLst>
              <a:ext uri="{FF2B5EF4-FFF2-40B4-BE49-F238E27FC236}">
                <a16:creationId xmlns:a16="http://schemas.microsoft.com/office/drawing/2014/main" id="{CCBD8877-FA81-0CDA-EECF-533340EF81FA}"/>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just"/>
            <a:r>
              <a:rPr lang="en-US" sz="3200" b="0" i="0" dirty="0">
                <a:solidFill>
                  <a:srgbClr val="424242"/>
                </a:solidFill>
                <a:effectLst/>
                <a:latin typeface="Open Sans" panose="020B0606030504020204" pitchFamily="34" charset="0"/>
              </a:rPr>
              <a:t>When preparing your report or article, refer to the </a:t>
            </a:r>
            <a:r>
              <a:rPr lang="en-US" sz="3200" dirty="0"/>
              <a:t>PRISMA stands for Preferred Reporting Items for Systematic Reviews and Meta-Analyses. </a:t>
            </a:r>
            <a:r>
              <a:rPr lang="en-US" sz="3200" b="0" i="0" u="sng" dirty="0">
                <a:solidFill>
                  <a:srgbClr val="10805E"/>
                </a:solidFill>
                <a:effectLst/>
                <a:latin typeface="Open Sans" panose="020B0606030504020204" pitchFamily="34" charset="0"/>
                <a:hlinkClick r:id="rId2"/>
              </a:rPr>
              <a:t>PRISMA Checklist</a:t>
            </a:r>
            <a:r>
              <a:rPr lang="en-US" sz="3200" b="0" i="0" dirty="0">
                <a:solidFill>
                  <a:srgbClr val="424242"/>
                </a:solidFill>
                <a:effectLst/>
                <a:latin typeface="Open Sans" panose="020B0606030504020204" pitchFamily="34" charset="0"/>
              </a:rPr>
              <a:t>.  Some commissioning bodies and journals have adopted PRISMA as the required methods for reporting systematic reviews.</a:t>
            </a:r>
          </a:p>
        </p:txBody>
      </p:sp>
      <p:sp>
        <p:nvSpPr>
          <p:cNvPr id="6" name="TextBox 5">
            <a:extLst>
              <a:ext uri="{FF2B5EF4-FFF2-40B4-BE49-F238E27FC236}">
                <a16:creationId xmlns:a16="http://schemas.microsoft.com/office/drawing/2014/main" id="{BD9796F5-BD08-45E9-56E2-A14514CAB0ED}"/>
              </a:ext>
            </a:extLst>
          </p:cNvPr>
          <p:cNvSpPr txBox="1"/>
          <p:nvPr/>
        </p:nvSpPr>
        <p:spPr>
          <a:xfrm>
            <a:off x="786938" y="5970167"/>
            <a:ext cx="10501746" cy="646331"/>
          </a:xfrm>
          <a:prstGeom prst="rect">
            <a:avLst/>
          </a:prstGeom>
          <a:noFill/>
        </p:spPr>
        <p:txBody>
          <a:bodyPr wrap="square">
            <a:spAutoFit/>
          </a:bodyPr>
          <a:lstStyle/>
          <a:p>
            <a:r>
              <a:rPr lang="en-US" dirty="0">
                <a:hlinkClick r:id="rId3"/>
              </a:rPr>
              <a:t>Create Search Strategies - Systematic Reviews for Social Sciences - </a:t>
            </a:r>
            <a:r>
              <a:rPr lang="en-US" dirty="0" err="1">
                <a:hlinkClick r:id="rId3"/>
              </a:rPr>
              <a:t>LibGuides</a:t>
            </a:r>
            <a:r>
              <a:rPr lang="en-US" dirty="0">
                <a:hlinkClick r:id="rId3"/>
              </a:rPr>
              <a:t> at University of South Florida Libraries</a:t>
            </a:r>
            <a:endParaRPr lang="en-GB" dirty="0"/>
          </a:p>
        </p:txBody>
      </p:sp>
      <p:sp>
        <p:nvSpPr>
          <p:cNvPr id="8" name="TextBox 7">
            <a:extLst>
              <a:ext uri="{FF2B5EF4-FFF2-40B4-BE49-F238E27FC236}">
                <a16:creationId xmlns:a16="http://schemas.microsoft.com/office/drawing/2014/main" id="{A90B533E-559B-E07D-8451-50657DCE7BA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82100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BEC18-9F7F-6D99-3E33-2A2340E8E7D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56F9E0-1E23-627B-2C46-53E27E2454AF}"/>
              </a:ext>
            </a:extLst>
          </p:cNvPr>
          <p:cNvSpPr>
            <a:spLocks noGrp="1"/>
          </p:cNvSpPr>
          <p:nvPr>
            <p:ph type="sldNum" sz="quarter" idx="12"/>
          </p:nvPr>
        </p:nvSpPr>
        <p:spPr/>
        <p:txBody>
          <a:bodyPr/>
          <a:lstStyle/>
          <a:p>
            <a:fld id="{24A5A1E3-78FE-4695-898E-167D1D00A221}" type="slidenum">
              <a:rPr lang="en-GB" smtClean="0"/>
              <a:t>40</a:t>
            </a:fld>
            <a:endParaRPr lang="en-GB"/>
          </a:p>
        </p:txBody>
      </p:sp>
      <p:sp>
        <p:nvSpPr>
          <p:cNvPr id="6" name="TextBox 5">
            <a:extLst>
              <a:ext uri="{FF2B5EF4-FFF2-40B4-BE49-F238E27FC236}">
                <a16:creationId xmlns:a16="http://schemas.microsoft.com/office/drawing/2014/main" id="{5377C90A-84B0-55D2-6F08-1D4B9E7AF0AA}"/>
              </a:ext>
            </a:extLst>
          </p:cNvPr>
          <p:cNvSpPr txBox="1"/>
          <p:nvPr/>
        </p:nvSpPr>
        <p:spPr>
          <a:xfrm>
            <a:off x="744601" y="1748213"/>
            <a:ext cx="10230197" cy="5509200"/>
          </a:xfrm>
          <a:prstGeom prst="rect">
            <a:avLst/>
          </a:prstGeom>
          <a:noFill/>
        </p:spPr>
        <p:txBody>
          <a:bodyPr wrap="square">
            <a:spAutoFit/>
          </a:bodyPr>
          <a:lstStyle/>
          <a:p>
            <a:r>
              <a:rPr lang="en-US" sz="3200" dirty="0"/>
              <a:t>PRISMA stands for Preferred Reporting Items for Systematic Reviews and Meta-Analyses. </a:t>
            </a:r>
          </a:p>
          <a:p>
            <a:endParaRPr lang="en-US" sz="3200" dirty="0"/>
          </a:p>
          <a:p>
            <a:endParaRPr lang="en-US" sz="3200" dirty="0"/>
          </a:p>
          <a:p>
            <a:r>
              <a:rPr lang="en-US" sz="3200" dirty="0"/>
              <a:t>PRISMA Checklist </a:t>
            </a:r>
            <a:r>
              <a:rPr lang="pt-BR" sz="3200" dirty="0">
                <a:hlinkClick r:id="rId2"/>
              </a:rPr>
              <a:t>PRISMA 2020 </a:t>
            </a:r>
            <a:r>
              <a:rPr lang="pt-BR" sz="3200" b="1" dirty="0" err="1">
                <a:hlinkClick r:id="rId2"/>
              </a:rPr>
              <a:t>flow</a:t>
            </a:r>
            <a:r>
              <a:rPr lang="pt-BR" sz="3200" b="1" dirty="0">
                <a:hlinkClick r:id="rId2"/>
              </a:rPr>
              <a:t> </a:t>
            </a:r>
            <a:r>
              <a:rPr lang="pt-BR" sz="3200" b="1" dirty="0" err="1">
                <a:hlinkClick r:id="rId2"/>
              </a:rPr>
              <a:t>diagram</a:t>
            </a:r>
            <a:r>
              <a:rPr lang="pt-BR" sz="3200" b="1" dirty="0">
                <a:hlinkClick r:id="rId2"/>
              </a:rPr>
              <a:t> — PRISMA </a:t>
            </a:r>
            <a:r>
              <a:rPr lang="pt-BR" sz="3200" b="1" dirty="0" err="1">
                <a:hlinkClick r:id="rId2"/>
              </a:rPr>
              <a:t>statement</a:t>
            </a:r>
            <a:endParaRPr lang="pt-BR" sz="3200" b="1" dirty="0"/>
          </a:p>
          <a:p>
            <a:endParaRPr lang="en-US" sz="3200" dirty="0"/>
          </a:p>
          <a:p>
            <a:r>
              <a:rPr lang="en-US" sz="3200" dirty="0"/>
              <a:t>PRISMA Diagram  </a:t>
            </a:r>
            <a:r>
              <a:rPr lang="pt-BR" sz="3200" dirty="0">
                <a:hlinkClick r:id="rId2"/>
              </a:rPr>
              <a:t>PRISMA 2020 </a:t>
            </a:r>
            <a:r>
              <a:rPr lang="pt-BR" sz="3200" dirty="0" err="1">
                <a:hlinkClick r:id="rId2"/>
              </a:rPr>
              <a:t>flow</a:t>
            </a:r>
            <a:r>
              <a:rPr lang="pt-BR" sz="3200" dirty="0">
                <a:hlinkClick r:id="rId2"/>
              </a:rPr>
              <a:t> </a:t>
            </a:r>
            <a:r>
              <a:rPr lang="pt-BR" sz="3200" dirty="0" err="1">
                <a:hlinkClick r:id="rId2"/>
              </a:rPr>
              <a:t>diagram</a:t>
            </a:r>
            <a:r>
              <a:rPr lang="pt-BR" sz="3200" dirty="0">
                <a:hlinkClick r:id="rId2"/>
              </a:rPr>
              <a:t> — PRISMA </a:t>
            </a:r>
            <a:r>
              <a:rPr lang="pt-BR" sz="3200" dirty="0" err="1">
                <a:hlinkClick r:id="rId2"/>
              </a:rPr>
              <a:t>statement</a:t>
            </a:r>
            <a:endParaRPr lang="en-US" sz="3200" dirty="0"/>
          </a:p>
          <a:p>
            <a:endParaRPr lang="en-US" sz="3200" dirty="0"/>
          </a:p>
          <a:p>
            <a:endParaRPr lang="en-US" sz="3200" dirty="0"/>
          </a:p>
        </p:txBody>
      </p:sp>
      <p:sp>
        <p:nvSpPr>
          <p:cNvPr id="3" name="Title 1">
            <a:extLst>
              <a:ext uri="{FF2B5EF4-FFF2-40B4-BE49-F238E27FC236}">
                <a16:creationId xmlns:a16="http://schemas.microsoft.com/office/drawing/2014/main" id="{7225CBE1-C1B0-DD43-4C18-DBB321305C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426183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11967-A670-5A2C-A21C-64B01D04B814}"/>
              </a:ext>
            </a:extLst>
          </p:cNvPr>
          <p:cNvSpPr>
            <a:spLocks noGrp="1"/>
          </p:cNvSpPr>
          <p:nvPr>
            <p:ph type="title"/>
          </p:nvPr>
        </p:nvSpPr>
        <p:spPr>
          <a:xfrm>
            <a:off x="838200" y="365125"/>
            <a:ext cx="5109839"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B86CA336-D03B-A2B2-A705-16088A64CF6F}"/>
              </a:ext>
            </a:extLst>
          </p:cNvPr>
          <p:cNvSpPr>
            <a:spLocks noGrp="1"/>
          </p:cNvSpPr>
          <p:nvPr>
            <p:ph type="sldNum" sz="quarter" idx="12"/>
          </p:nvPr>
        </p:nvSpPr>
        <p:spPr/>
        <p:txBody>
          <a:bodyPr/>
          <a:lstStyle/>
          <a:p>
            <a:fld id="{24A5A1E3-78FE-4695-898E-167D1D00A221}" type="slidenum">
              <a:rPr lang="en-GB" smtClean="0"/>
              <a:t>41</a:t>
            </a:fld>
            <a:endParaRPr lang="en-GB"/>
          </a:p>
        </p:txBody>
      </p:sp>
      <p:pic>
        <p:nvPicPr>
          <p:cNvPr id="6" name="Picture 5">
            <a:extLst>
              <a:ext uri="{FF2B5EF4-FFF2-40B4-BE49-F238E27FC236}">
                <a16:creationId xmlns:a16="http://schemas.microsoft.com/office/drawing/2014/main" id="{F2A43817-EB14-AF3A-C675-F511D6D27096}"/>
              </a:ext>
            </a:extLst>
          </p:cNvPr>
          <p:cNvPicPr>
            <a:picLocks noChangeAspect="1"/>
          </p:cNvPicPr>
          <p:nvPr/>
        </p:nvPicPr>
        <p:blipFill>
          <a:blip r:embed="rId2"/>
          <a:stretch>
            <a:fillRect/>
          </a:stretch>
        </p:blipFill>
        <p:spPr>
          <a:xfrm>
            <a:off x="5764696" y="43321"/>
            <a:ext cx="5503281" cy="6678154"/>
          </a:xfrm>
          <a:prstGeom prst="rect">
            <a:avLst/>
          </a:prstGeom>
        </p:spPr>
      </p:pic>
      <p:sp>
        <p:nvSpPr>
          <p:cNvPr id="7" name="Rectangle 6">
            <a:extLst>
              <a:ext uri="{FF2B5EF4-FFF2-40B4-BE49-F238E27FC236}">
                <a16:creationId xmlns:a16="http://schemas.microsoft.com/office/drawing/2014/main" id="{6A66C4A4-B254-7534-2811-2118506C492F}"/>
              </a:ext>
            </a:extLst>
          </p:cNvPr>
          <p:cNvSpPr/>
          <p:nvPr/>
        </p:nvSpPr>
        <p:spPr>
          <a:xfrm>
            <a:off x="1097280" y="2998123"/>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t>
            </a:r>
            <a:r>
              <a:rPr lang="en-US" dirty="0" err="1"/>
              <a:t>Diagaram</a:t>
            </a:r>
            <a:endParaRPr lang="en-GB" dirty="0"/>
          </a:p>
        </p:txBody>
      </p:sp>
    </p:spTree>
    <p:extLst>
      <p:ext uri="{BB962C8B-B14F-4D97-AF65-F5344CB8AC3E}">
        <p14:creationId xmlns:p14="http://schemas.microsoft.com/office/powerpoint/2010/main" val="10385256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2E82-A79C-87B8-9B6C-8B90A286E664}"/>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5D571A3B-0FD2-C231-E9EB-B189AB92B30B}"/>
              </a:ext>
            </a:extLst>
          </p:cNvPr>
          <p:cNvSpPr>
            <a:spLocks noGrp="1"/>
          </p:cNvSpPr>
          <p:nvPr>
            <p:ph type="sldNum" sz="quarter" idx="12"/>
          </p:nvPr>
        </p:nvSpPr>
        <p:spPr/>
        <p:txBody>
          <a:bodyPr/>
          <a:lstStyle/>
          <a:p>
            <a:fld id="{24A5A1E3-78FE-4695-898E-167D1D00A221}" type="slidenum">
              <a:rPr lang="en-GB" smtClean="0"/>
              <a:t>42</a:t>
            </a:fld>
            <a:endParaRPr lang="en-GB"/>
          </a:p>
        </p:txBody>
      </p:sp>
      <p:pic>
        <p:nvPicPr>
          <p:cNvPr id="6" name="Picture 5">
            <a:extLst>
              <a:ext uri="{FF2B5EF4-FFF2-40B4-BE49-F238E27FC236}">
                <a16:creationId xmlns:a16="http://schemas.microsoft.com/office/drawing/2014/main" id="{C907FB46-8598-49E7-700C-6C86066BE9B9}"/>
              </a:ext>
            </a:extLst>
          </p:cNvPr>
          <p:cNvPicPr>
            <a:picLocks noChangeAspect="1"/>
          </p:cNvPicPr>
          <p:nvPr/>
        </p:nvPicPr>
        <p:blipFill>
          <a:blip r:embed="rId2"/>
          <a:stretch>
            <a:fillRect/>
          </a:stretch>
        </p:blipFill>
        <p:spPr>
          <a:xfrm>
            <a:off x="3188473" y="136525"/>
            <a:ext cx="8624830" cy="6346763"/>
          </a:xfrm>
          <a:prstGeom prst="rect">
            <a:avLst/>
          </a:prstGeom>
        </p:spPr>
      </p:pic>
      <p:sp>
        <p:nvSpPr>
          <p:cNvPr id="8" name="TextBox 7">
            <a:extLst>
              <a:ext uri="{FF2B5EF4-FFF2-40B4-BE49-F238E27FC236}">
                <a16:creationId xmlns:a16="http://schemas.microsoft.com/office/drawing/2014/main" id="{C043DFD4-6461-0C91-5DB0-EE6A6D0A1A78}"/>
              </a:ext>
            </a:extLst>
          </p:cNvPr>
          <p:cNvSpPr txBox="1"/>
          <p:nvPr/>
        </p:nvSpPr>
        <p:spPr>
          <a:xfrm>
            <a:off x="184242" y="6068834"/>
            <a:ext cx="6094520" cy="646331"/>
          </a:xfrm>
          <a:prstGeom prst="rect">
            <a:avLst/>
          </a:prstGeom>
          <a:noFill/>
        </p:spPr>
        <p:txBody>
          <a:bodyPr wrap="square">
            <a:spAutoFit/>
          </a:bodyPr>
          <a:lstStyle/>
          <a:p>
            <a:r>
              <a:rPr lang="en-GB" dirty="0">
                <a:hlinkClick r:id="rId3"/>
              </a:rPr>
              <a:t>https://www.jmir.org/2014/10/e222/pdf</a:t>
            </a:r>
            <a:endParaRPr lang="en-GB" dirty="0"/>
          </a:p>
          <a:p>
            <a:endParaRPr lang="en-GB" dirty="0"/>
          </a:p>
        </p:txBody>
      </p:sp>
      <p:sp>
        <p:nvSpPr>
          <p:cNvPr id="9" name="Rectangle 8">
            <a:extLst>
              <a:ext uri="{FF2B5EF4-FFF2-40B4-BE49-F238E27FC236}">
                <a16:creationId xmlns:a16="http://schemas.microsoft.com/office/drawing/2014/main" id="{6DA2D593-1A11-891A-7A0F-DB6AAC09BEC1}"/>
              </a:ext>
            </a:extLst>
          </p:cNvPr>
          <p:cNvSpPr/>
          <p:nvPr/>
        </p:nvSpPr>
        <p:spPr>
          <a:xfrm>
            <a:off x="378697" y="3070166"/>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Approach – Example </a:t>
            </a:r>
            <a:endParaRPr lang="en-GB" dirty="0"/>
          </a:p>
        </p:txBody>
      </p:sp>
    </p:spTree>
    <p:extLst>
      <p:ext uri="{BB962C8B-B14F-4D97-AF65-F5344CB8AC3E}">
        <p14:creationId xmlns:p14="http://schemas.microsoft.com/office/powerpoint/2010/main" val="1279752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D1899-236B-0E15-265C-E0B6609955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7FFCD2-DB28-7352-5B5A-341D880BF49C}"/>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CD8169AA-0155-4091-46F6-8EF40E97D07D}"/>
              </a:ext>
            </a:extLst>
          </p:cNvPr>
          <p:cNvSpPr>
            <a:spLocks noGrp="1"/>
          </p:cNvSpPr>
          <p:nvPr>
            <p:ph type="sldNum" sz="quarter" idx="12"/>
          </p:nvPr>
        </p:nvSpPr>
        <p:spPr/>
        <p:txBody>
          <a:bodyPr/>
          <a:lstStyle/>
          <a:p>
            <a:fld id="{24A5A1E3-78FE-4695-898E-167D1D00A221}" type="slidenum">
              <a:rPr lang="en-GB" smtClean="0"/>
              <a:t>43</a:t>
            </a:fld>
            <a:endParaRPr lang="en-GB"/>
          </a:p>
        </p:txBody>
      </p:sp>
      <p:sp>
        <p:nvSpPr>
          <p:cNvPr id="9" name="Rectangle 8">
            <a:extLst>
              <a:ext uri="{FF2B5EF4-FFF2-40B4-BE49-F238E27FC236}">
                <a16:creationId xmlns:a16="http://schemas.microsoft.com/office/drawing/2014/main" id="{5EE1B641-D298-B705-B180-A6B1310E1FBB}"/>
              </a:ext>
            </a:extLst>
          </p:cNvPr>
          <p:cNvSpPr/>
          <p:nvPr/>
        </p:nvSpPr>
        <p:spPr>
          <a:xfrm>
            <a:off x="378697" y="3070166"/>
            <a:ext cx="4439793" cy="17721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Example : Systematic Literature view </a:t>
            </a:r>
            <a:endParaRPr lang="en-GB" sz="3200" dirty="0"/>
          </a:p>
        </p:txBody>
      </p:sp>
      <p:pic>
        <p:nvPicPr>
          <p:cNvPr id="5" name="Picture 4">
            <a:extLst>
              <a:ext uri="{FF2B5EF4-FFF2-40B4-BE49-F238E27FC236}">
                <a16:creationId xmlns:a16="http://schemas.microsoft.com/office/drawing/2014/main" id="{3DE4BC7E-BDC6-3B42-2D5C-1622530C5548}"/>
              </a:ext>
            </a:extLst>
          </p:cNvPr>
          <p:cNvPicPr>
            <a:picLocks noChangeAspect="1"/>
          </p:cNvPicPr>
          <p:nvPr/>
        </p:nvPicPr>
        <p:blipFill>
          <a:blip r:embed="rId2"/>
          <a:stretch>
            <a:fillRect/>
          </a:stretch>
        </p:blipFill>
        <p:spPr>
          <a:xfrm>
            <a:off x="5636909" y="136525"/>
            <a:ext cx="6176394" cy="6858000"/>
          </a:xfrm>
          <a:prstGeom prst="rect">
            <a:avLst/>
          </a:prstGeom>
        </p:spPr>
      </p:pic>
      <p:sp>
        <p:nvSpPr>
          <p:cNvPr id="10" name="TextBox 9">
            <a:extLst>
              <a:ext uri="{FF2B5EF4-FFF2-40B4-BE49-F238E27FC236}">
                <a16:creationId xmlns:a16="http://schemas.microsoft.com/office/drawing/2014/main" id="{C9A7073F-680A-5722-7F0E-E395542546B2}"/>
              </a:ext>
            </a:extLst>
          </p:cNvPr>
          <p:cNvSpPr txBox="1"/>
          <p:nvPr/>
        </p:nvSpPr>
        <p:spPr>
          <a:xfrm>
            <a:off x="317269" y="5710019"/>
            <a:ext cx="4008241" cy="923330"/>
          </a:xfrm>
          <a:prstGeom prst="rect">
            <a:avLst/>
          </a:prstGeom>
          <a:noFill/>
        </p:spPr>
        <p:txBody>
          <a:bodyPr wrap="square">
            <a:spAutoFit/>
          </a:bodyPr>
          <a:lstStyle/>
          <a:p>
            <a:r>
              <a:rPr lang="en-US" dirty="0">
                <a:hlinkClick r:id="" action="ppaction://noaction"/>
              </a:rPr>
              <a:t>Digital platforms for business-to-business markets: A systematic review and future research agenda</a:t>
            </a:r>
            <a:endParaRPr lang="en-GB" dirty="0"/>
          </a:p>
        </p:txBody>
      </p:sp>
    </p:spTree>
    <p:extLst>
      <p:ext uri="{BB962C8B-B14F-4D97-AF65-F5344CB8AC3E}">
        <p14:creationId xmlns:p14="http://schemas.microsoft.com/office/powerpoint/2010/main" val="41719848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74BC-22E6-614C-5E63-FFAB00F7BC5D}"/>
              </a:ext>
            </a:extLst>
          </p:cNvPr>
          <p:cNvSpPr>
            <a:spLocks noGrp="1"/>
          </p:cNvSpPr>
          <p:nvPr>
            <p:ph type="title"/>
          </p:nvPr>
        </p:nvSpPr>
        <p:spPr>
          <a:xfrm>
            <a:off x="493222" y="365125"/>
            <a:ext cx="4804756" cy="2378075"/>
          </a:xfrm>
        </p:spPr>
        <p:txBody>
          <a:bodyPr>
            <a:normAutofit/>
          </a:bodyPr>
          <a:lstStyle/>
          <a:p>
            <a:r>
              <a:rPr lang="en-US" dirty="0"/>
              <a:t>Systematic Literature</a:t>
            </a:r>
            <a:br>
              <a:rPr lang="en-US" dirty="0"/>
            </a:br>
            <a:r>
              <a:rPr lang="en-US" dirty="0"/>
              <a:t>Review </a:t>
            </a:r>
            <a:endParaRPr lang="en-GB" dirty="0"/>
          </a:p>
        </p:txBody>
      </p:sp>
      <p:sp>
        <p:nvSpPr>
          <p:cNvPr id="4" name="Slide Number Placeholder 3">
            <a:extLst>
              <a:ext uri="{FF2B5EF4-FFF2-40B4-BE49-F238E27FC236}">
                <a16:creationId xmlns:a16="http://schemas.microsoft.com/office/drawing/2014/main" id="{29B315C6-9BE8-6FC9-F9AC-A7DA8F841A0C}"/>
              </a:ext>
            </a:extLst>
          </p:cNvPr>
          <p:cNvSpPr>
            <a:spLocks noGrp="1"/>
          </p:cNvSpPr>
          <p:nvPr>
            <p:ph type="sldNum" sz="quarter" idx="12"/>
          </p:nvPr>
        </p:nvSpPr>
        <p:spPr/>
        <p:txBody>
          <a:bodyPr/>
          <a:lstStyle/>
          <a:p>
            <a:fld id="{24A5A1E3-78FE-4695-898E-167D1D00A221}" type="slidenum">
              <a:rPr lang="en-GB" smtClean="0"/>
              <a:t>44</a:t>
            </a:fld>
            <a:endParaRPr lang="en-GB"/>
          </a:p>
        </p:txBody>
      </p:sp>
      <p:pic>
        <p:nvPicPr>
          <p:cNvPr id="6" name="Picture 5">
            <a:extLst>
              <a:ext uri="{FF2B5EF4-FFF2-40B4-BE49-F238E27FC236}">
                <a16:creationId xmlns:a16="http://schemas.microsoft.com/office/drawing/2014/main" id="{CF0B476C-9C5E-156D-A07C-12CBA5C6F5C1}"/>
              </a:ext>
            </a:extLst>
          </p:cNvPr>
          <p:cNvPicPr>
            <a:picLocks noChangeAspect="1"/>
          </p:cNvPicPr>
          <p:nvPr/>
        </p:nvPicPr>
        <p:blipFill>
          <a:blip r:embed="rId2"/>
          <a:stretch>
            <a:fillRect/>
          </a:stretch>
        </p:blipFill>
        <p:spPr>
          <a:xfrm>
            <a:off x="5454595" y="247664"/>
            <a:ext cx="6372597" cy="6362672"/>
          </a:xfrm>
          <a:prstGeom prst="rect">
            <a:avLst/>
          </a:prstGeom>
        </p:spPr>
      </p:pic>
      <p:sp>
        <p:nvSpPr>
          <p:cNvPr id="8" name="TextBox 7">
            <a:extLst>
              <a:ext uri="{FF2B5EF4-FFF2-40B4-BE49-F238E27FC236}">
                <a16:creationId xmlns:a16="http://schemas.microsoft.com/office/drawing/2014/main" id="{3C448296-7F92-5CFD-B2AE-D6E5A42A7AD3}"/>
              </a:ext>
            </a:extLst>
          </p:cNvPr>
          <p:cNvSpPr txBox="1"/>
          <p:nvPr/>
        </p:nvSpPr>
        <p:spPr>
          <a:xfrm>
            <a:off x="326015" y="5521146"/>
            <a:ext cx="4534159" cy="1200329"/>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Batbaata</a:t>
            </a:r>
            <a:r>
              <a:rPr lang="en-GB" dirty="0" err="1">
                <a:solidFill>
                  <a:srgbClr val="222222"/>
                </a:solidFill>
                <a:latin typeface="Arial" panose="020B0604020202020204" pitchFamily="34" charset="0"/>
              </a:rPr>
              <a:t>r</a:t>
            </a:r>
            <a:r>
              <a:rPr lang="en-GB" dirty="0">
                <a:solidFill>
                  <a:srgbClr val="222222"/>
                </a:solidFill>
                <a:latin typeface="Arial" panose="020B0604020202020204" pitchFamily="34" charset="0"/>
              </a:rPr>
              <a:t>, et. al. (2015)</a:t>
            </a:r>
            <a:r>
              <a:rPr lang="en-GB" b="0" i="0" dirty="0">
                <a:solidFill>
                  <a:srgbClr val="222222"/>
                </a:solidFill>
                <a:effectLst/>
                <a:latin typeface="Arial" panose="020B0604020202020204" pitchFamily="34" charset="0"/>
              </a:rPr>
              <a:t> </a:t>
            </a:r>
            <a:r>
              <a:rPr lang="en-GB" dirty="0">
                <a:hlinkClick r:id="rId3"/>
              </a:rPr>
              <a:t>https://journals.sagepub.com/doi/epub/10.1177/1757913915594196</a:t>
            </a:r>
            <a:endParaRPr lang="en-GB" dirty="0"/>
          </a:p>
          <a:p>
            <a:endParaRPr lang="en-GB" dirty="0"/>
          </a:p>
        </p:txBody>
      </p:sp>
      <p:sp>
        <p:nvSpPr>
          <p:cNvPr id="9" name="Rectangle: Rounded Corners 8">
            <a:extLst>
              <a:ext uri="{FF2B5EF4-FFF2-40B4-BE49-F238E27FC236}">
                <a16:creationId xmlns:a16="http://schemas.microsoft.com/office/drawing/2014/main" id="{EFBE9B4D-AFD9-5F3B-8500-34FA0BE797BF}"/>
              </a:ext>
            </a:extLst>
          </p:cNvPr>
          <p:cNvSpPr/>
          <p:nvPr/>
        </p:nvSpPr>
        <p:spPr>
          <a:xfrm>
            <a:off x="731134" y="3064625"/>
            <a:ext cx="3874118" cy="13577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Search – Screening – Appraisal – Synthesis (Example) </a:t>
            </a:r>
            <a:endParaRPr lang="en-GB" sz="2800" dirty="0"/>
          </a:p>
        </p:txBody>
      </p:sp>
    </p:spTree>
    <p:extLst>
      <p:ext uri="{BB962C8B-B14F-4D97-AF65-F5344CB8AC3E}">
        <p14:creationId xmlns:p14="http://schemas.microsoft.com/office/powerpoint/2010/main" val="21575928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BFE5AE-28FD-F116-B7E7-527FE1E614D8}"/>
              </a:ext>
            </a:extLst>
          </p:cNvPr>
          <p:cNvSpPr>
            <a:spLocks noGrp="1"/>
          </p:cNvSpPr>
          <p:nvPr>
            <p:ph type="sldNum" sz="quarter" idx="12"/>
          </p:nvPr>
        </p:nvSpPr>
        <p:spPr/>
        <p:txBody>
          <a:bodyPr/>
          <a:lstStyle/>
          <a:p>
            <a:fld id="{24A5A1E3-78FE-4695-898E-167D1D00A221}" type="slidenum">
              <a:rPr lang="en-GB" smtClean="0"/>
              <a:t>45</a:t>
            </a:fld>
            <a:endParaRPr lang="en-GB"/>
          </a:p>
        </p:txBody>
      </p:sp>
      <p:sp>
        <p:nvSpPr>
          <p:cNvPr id="6" name="TextBox 5">
            <a:extLst>
              <a:ext uri="{FF2B5EF4-FFF2-40B4-BE49-F238E27FC236}">
                <a16:creationId xmlns:a16="http://schemas.microsoft.com/office/drawing/2014/main" id="{5A248493-F0BF-08CC-2C86-D6CBEB023D4A}"/>
              </a:ext>
            </a:extLst>
          </p:cNvPr>
          <p:cNvSpPr txBox="1"/>
          <p:nvPr/>
        </p:nvSpPr>
        <p:spPr>
          <a:xfrm>
            <a:off x="744601" y="1748213"/>
            <a:ext cx="10230197" cy="3539430"/>
          </a:xfrm>
          <a:prstGeom prst="rect">
            <a:avLst/>
          </a:prstGeom>
          <a:noFill/>
        </p:spPr>
        <p:txBody>
          <a:bodyPr wrap="square">
            <a:spAutoFit/>
          </a:bodyPr>
          <a:lstStyle/>
          <a:p>
            <a:r>
              <a:rPr lang="en-US" sz="3200" dirty="0"/>
              <a:t>PRISMA stands for Preferred Reporting Items for Systematic Reviews and Meta-Analyses. </a:t>
            </a:r>
          </a:p>
          <a:p>
            <a:endParaRPr lang="en-US" sz="3200" dirty="0"/>
          </a:p>
          <a:p>
            <a:r>
              <a:rPr lang="en-US" sz="3200" dirty="0"/>
              <a:t>It is an evidence-based minimum set of items for reporting in systematic reviews and meta-analyses. The aim of the PRISMA Statement is to help authors improve the reporting of systematic reviews and meta-analyses.</a:t>
            </a:r>
            <a:endParaRPr lang="en-GB" sz="3200" dirty="0"/>
          </a:p>
        </p:txBody>
      </p:sp>
      <p:sp>
        <p:nvSpPr>
          <p:cNvPr id="3" name="Title 1">
            <a:extLst>
              <a:ext uri="{FF2B5EF4-FFF2-40B4-BE49-F238E27FC236}">
                <a16:creationId xmlns:a16="http://schemas.microsoft.com/office/drawing/2014/main" id="{C98C44F0-557E-BC7C-BC49-0F81621C5AA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5281633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5758053" cy="1188720"/>
          </a:xfrm>
        </p:spPr>
        <p:txBody>
          <a:bodyPr>
            <a:normAutofit fontScale="90000"/>
          </a:bodyPr>
          <a:lstStyle/>
          <a:p>
            <a:r>
              <a:rPr lang="en-GB" dirty="0"/>
              <a:t>Exercises: </a:t>
            </a:r>
            <a:br>
              <a:rPr lang="en-GB" dirty="0"/>
            </a:br>
            <a:r>
              <a:rPr lang="en-US" altLang="zh-CN" b="1" dirty="0"/>
              <a:t>Systematic reviews</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325935" y="2051437"/>
            <a:ext cx="9152020" cy="3837153"/>
          </a:xfrm>
        </p:spPr>
        <p:txBody>
          <a:bodyPr>
            <a:noAutofit/>
          </a:bodyPr>
          <a:lstStyle/>
          <a:p>
            <a:pPr lvl="1">
              <a:lnSpc>
                <a:spcPct val="90000"/>
              </a:lnSpc>
            </a:pPr>
            <a:r>
              <a:rPr lang="en-US" altLang="zh-CN" sz="2200" dirty="0"/>
              <a:t>Have a closer look at the coding procedure outlined in the paper. In your view, did they cover all important points? What sections are fairly generic (could be used for any systematic review) and which ones are more topic-specific?</a:t>
            </a:r>
            <a:r>
              <a:rPr lang="zh-CN" altLang="zh-CN" sz="2200" dirty="0"/>
              <a:t> </a:t>
            </a:r>
            <a:endParaRPr lang="en-GB" altLang="zh-CN" sz="2200" dirty="0"/>
          </a:p>
          <a:p>
            <a:pPr lvl="1">
              <a:lnSpc>
                <a:spcPct val="90000"/>
              </a:lnSpc>
            </a:pPr>
            <a:endParaRPr lang="en-GB" altLang="zh-CN" sz="2200" dirty="0"/>
          </a:p>
          <a:p>
            <a:pPr lvl="1">
              <a:lnSpc>
                <a:spcPct val="90000"/>
              </a:lnSpc>
            </a:pPr>
            <a:r>
              <a:rPr lang="en-US" altLang="zh-CN" sz="2200" dirty="0"/>
              <a:t>Pick one article listed in the appendix of the paper and search for it. If you cannot get access to it, try another one. Once you have downloaded one of the articles reviewed for this paper, apply the coding framework used by the authors. Prepare a brief summary to share in class.</a:t>
            </a:r>
            <a:r>
              <a:rPr lang="zh-CN" altLang="zh-CN" sz="2200" dirty="0"/>
              <a:t> </a:t>
            </a:r>
          </a:p>
        </p:txBody>
      </p:sp>
    </p:spTree>
    <p:extLst>
      <p:ext uri="{BB962C8B-B14F-4D97-AF65-F5344CB8AC3E}">
        <p14:creationId xmlns:p14="http://schemas.microsoft.com/office/powerpoint/2010/main" val="31726170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
        <p:nvSpPr>
          <p:cNvPr id="4" name="Rectangle: Rounded Corners 3">
            <a:extLst>
              <a:ext uri="{FF2B5EF4-FFF2-40B4-BE49-F238E27FC236}">
                <a16:creationId xmlns:a16="http://schemas.microsoft.com/office/drawing/2014/main" id="{92B49B1B-918D-55E4-9C2A-5A5CCF707C81}"/>
              </a:ext>
            </a:extLst>
          </p:cNvPr>
          <p:cNvSpPr/>
          <p:nvPr/>
        </p:nvSpPr>
        <p:spPr>
          <a:xfrm>
            <a:off x="774949" y="2472856"/>
            <a:ext cx="3304070" cy="20136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Exercises</a:t>
            </a:r>
            <a:r>
              <a:rPr lang="en-US" dirty="0"/>
              <a:t> </a:t>
            </a:r>
            <a:endParaRPr lang="en-GB" dirty="0"/>
          </a:p>
        </p:txBody>
      </p:sp>
    </p:spTree>
    <p:extLst>
      <p:ext uri="{BB962C8B-B14F-4D97-AF65-F5344CB8AC3E}">
        <p14:creationId xmlns:p14="http://schemas.microsoft.com/office/powerpoint/2010/main" val="42836700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5894832" cy="1188720"/>
          </a:xfrm>
        </p:spPr>
        <p:txBody>
          <a:bodyPr>
            <a:normAutofit fontScale="90000"/>
          </a:bodyPr>
          <a:lstStyle/>
          <a:p>
            <a:r>
              <a:rPr lang="en-GB" dirty="0"/>
              <a:t>Exercises: </a:t>
            </a:r>
            <a:br>
              <a:rPr lang="en-GB" dirty="0"/>
            </a:br>
            <a:r>
              <a:rPr lang="en-US" altLang="zh-CN" b="1" dirty="0"/>
              <a:t>Systematic reviews</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620133" y="2267575"/>
            <a:ext cx="7095757" cy="3263206"/>
          </a:xfrm>
        </p:spPr>
        <p:txBody>
          <a:bodyPr>
            <a:noAutofit/>
          </a:bodyPr>
          <a:lstStyle/>
          <a:p>
            <a:pPr lvl="1">
              <a:lnSpc>
                <a:spcPct val="90000"/>
              </a:lnSpc>
            </a:pPr>
            <a:r>
              <a:rPr lang="en-US" altLang="zh-CN" sz="2200" dirty="0"/>
              <a:t>Download the article*</a:t>
            </a:r>
            <a:r>
              <a:rPr lang="en-GB" altLang="zh-CN" sz="2200" dirty="0"/>
              <a:t>. </a:t>
            </a:r>
          </a:p>
          <a:p>
            <a:pPr lvl="1">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lvl="1">
              <a:lnSpc>
                <a:spcPct val="90000"/>
              </a:lnSpc>
            </a:pPr>
            <a:r>
              <a:rPr lang="pt-BR" sz="1600" dirty="0">
                <a:hlinkClick r:id="rId2"/>
              </a:rPr>
              <a:t>PRISMA 2020 </a:t>
            </a:r>
            <a:r>
              <a:rPr lang="pt-BR" sz="1600" dirty="0" err="1">
                <a:hlinkClick r:id="rId2"/>
              </a:rPr>
              <a:t>flow</a:t>
            </a:r>
            <a:r>
              <a:rPr lang="pt-BR" sz="1600" dirty="0">
                <a:hlinkClick r:id="rId2"/>
              </a:rPr>
              <a:t> </a:t>
            </a:r>
            <a:r>
              <a:rPr lang="pt-BR" sz="1600" dirty="0" err="1">
                <a:hlinkClick r:id="rId2"/>
              </a:rPr>
              <a:t>diagram</a:t>
            </a:r>
            <a:r>
              <a:rPr lang="pt-BR" sz="1600" dirty="0">
                <a:hlinkClick r:id="rId2"/>
              </a:rPr>
              <a:t> — PRISMA </a:t>
            </a:r>
            <a:r>
              <a:rPr lang="pt-BR" sz="1600" dirty="0" err="1">
                <a:hlinkClick r:id="rId2"/>
              </a:rPr>
              <a:t>statement</a:t>
            </a:r>
            <a:endParaRPr lang="en-GB" altLang="zh-CN" sz="22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p:blipFill>
        <p:spPr>
          <a:xfrm>
            <a:off x="7715890" y="1569263"/>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grpSp>
        <p:nvGrpSpPr>
          <p:cNvPr id="3" name="Group 2">
            <a:extLst>
              <a:ext uri="{FF2B5EF4-FFF2-40B4-BE49-F238E27FC236}">
                <a16:creationId xmlns:a16="http://schemas.microsoft.com/office/drawing/2014/main" id="{F7FB32FC-21D0-6606-FB19-63C04CAF4BF9}"/>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57E130BA-64E2-823E-5041-12565945DA5A}"/>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4292EEE0-FF63-3711-4966-C9A16FF7DD48}"/>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AF2B0C7-69E3-D6FC-F381-34A05CA70516}"/>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800156-2938-E920-685D-657C44A5B18F}"/>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548881" y="320675"/>
            <a:ext cx="10515600" cy="1325563"/>
          </a:xfrm>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493222" y="1256306"/>
            <a:ext cx="10860578" cy="4920657"/>
          </a:xfrm>
        </p:spPr>
        <p:txBody>
          <a:bodyPr>
            <a:normAutofit fontScale="85000" lnSpcReduction="20000"/>
          </a:bodyPr>
          <a:lstStyle/>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 </a:t>
            </a:r>
            <a:r>
              <a:rPr lang="en-GB" dirty="0">
                <a:hlinkClick r:id="rId2"/>
              </a:rPr>
              <a:t>https://doi.org/10.1016/j.jclinepi.2024.111572</a:t>
            </a:r>
            <a:r>
              <a:rPr lang="en-GB" dirty="0">
                <a:hlinkClick r:id="" action="ppaction://noaction"/>
              </a:rPr>
              <a:t>.</a:t>
            </a:r>
          </a:p>
          <a:p>
            <a:pPr marL="0" indent="0">
              <a:buNone/>
            </a:pPr>
            <a:endParaRPr lang="en-GB" dirty="0">
              <a:hlinkClick r:id="" action="ppaction://noaction"/>
            </a:endParaRPr>
          </a:p>
          <a:p>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3"/>
              </a:rPr>
              <a:t>https://doi.org/10.2196/jmir.3442</a:t>
            </a:r>
            <a:endParaRPr lang="en-US"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Batbaatar</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Dorjdagva</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Luvsannyam</a:t>
            </a:r>
            <a:r>
              <a:rPr lang="en-GB" b="0" i="0" dirty="0">
                <a:solidFill>
                  <a:srgbClr val="222222"/>
                </a:solidFill>
                <a:effectLst/>
                <a:latin typeface="Arial" panose="020B0604020202020204" pitchFamily="34" charset="0"/>
              </a:rPr>
              <a:t>, A., &amp; Amenta, P. (2015). Conceptualisation of patient satisfaction: a systematic narrative literature review. </a:t>
            </a:r>
            <a:r>
              <a:rPr lang="en-GB" b="0" i="1" dirty="0">
                <a:solidFill>
                  <a:srgbClr val="222222"/>
                </a:solidFill>
                <a:effectLst/>
                <a:latin typeface="Arial" panose="020B0604020202020204" pitchFamily="34" charset="0"/>
              </a:rPr>
              <a:t>Perspectives in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135</a:t>
            </a:r>
            <a:r>
              <a:rPr lang="en-GB" b="0" i="0" dirty="0">
                <a:solidFill>
                  <a:srgbClr val="222222"/>
                </a:solidFill>
                <a:effectLst/>
                <a:latin typeface="Arial" panose="020B0604020202020204" pitchFamily="34" charset="0"/>
              </a:rPr>
              <a:t>(5), 243-250.</a:t>
            </a:r>
          </a:p>
          <a:p>
            <a:r>
              <a:rPr lang="en-US" b="0" i="0" dirty="0">
                <a:solidFill>
                  <a:srgbClr val="222222"/>
                </a:solidFill>
                <a:effectLst/>
                <a:latin typeface="Arial" panose="020B0604020202020204" pitchFamily="34" charset="0"/>
              </a:rPr>
              <a:t>Shree, D., Singh, R. K., Paul, J., Hao, A., &amp; Xu, S. (2021). Digital platforms for business-to-business markets: A systematic review and future research agenda. </a:t>
            </a:r>
            <a:r>
              <a:rPr lang="en-US" b="0" i="1" dirty="0">
                <a:solidFill>
                  <a:srgbClr val="222222"/>
                </a:solidFill>
                <a:effectLst/>
                <a:latin typeface="Arial" panose="020B0604020202020204" pitchFamily="34" charset="0"/>
              </a:rPr>
              <a:t>Journal of Business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137</a:t>
            </a:r>
            <a:r>
              <a:rPr lang="en-US" b="0" i="0" dirty="0">
                <a:solidFill>
                  <a:srgbClr val="222222"/>
                </a:solidFill>
                <a:effectLst/>
                <a:latin typeface="Arial" panose="020B0604020202020204" pitchFamily="34" charset="0"/>
              </a:rPr>
              <a:t>, 354-365.</a:t>
            </a: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50</a:t>
            </a:fld>
            <a:endParaRPr lang="en-GB"/>
          </a:p>
        </p:txBody>
      </p:sp>
    </p:spTree>
    <p:extLst>
      <p:ext uri="{BB962C8B-B14F-4D97-AF65-F5344CB8AC3E}">
        <p14:creationId xmlns:p14="http://schemas.microsoft.com/office/powerpoint/2010/main" val="7730663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819C-6954-DC26-B3F8-578C8A3C18BF}"/>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534D83A6-EDB4-4DE2-B225-1819399DF275}"/>
              </a:ext>
            </a:extLst>
          </p:cNvPr>
          <p:cNvSpPr>
            <a:spLocks noGrp="1"/>
          </p:cNvSpPr>
          <p:nvPr>
            <p:ph idx="1"/>
          </p:nvPr>
        </p:nvSpPr>
        <p:spPr/>
        <p:txBody>
          <a:bodyPr/>
          <a:lstStyle/>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pt-BR" b="1" dirty="0"/>
          </a:p>
          <a:p>
            <a:r>
              <a:rPr lang="en-GB" b="1" i="0" dirty="0">
                <a:solidFill>
                  <a:srgbClr val="222222"/>
                </a:solidFill>
                <a:effectLst/>
                <a:latin typeface="Arial" panose="020B0604020202020204" pitchFamily="34" charset="0"/>
              </a:rPr>
              <a:t>Page, M. J., McKenzie</a:t>
            </a:r>
            <a:r>
              <a:rPr lang="en-GB" b="0" i="0" dirty="0">
                <a:solidFill>
                  <a:srgbClr val="222222"/>
                </a:solidFill>
                <a:effectLst/>
                <a:latin typeface="Arial" panose="020B0604020202020204" pitchFamily="34" charset="0"/>
              </a:rPr>
              <a:t>, J. E., Bossuyt, P. M., </a:t>
            </a:r>
            <a:r>
              <a:rPr lang="en-GB" b="0" i="0" dirty="0" err="1">
                <a:solidFill>
                  <a:srgbClr val="222222"/>
                </a:solidFill>
                <a:effectLst/>
                <a:latin typeface="Arial" panose="020B0604020202020204" pitchFamily="34" charset="0"/>
              </a:rPr>
              <a:t>Boutron</a:t>
            </a:r>
            <a:r>
              <a:rPr lang="en-GB" b="0" i="0" dirty="0">
                <a:solidFill>
                  <a:srgbClr val="222222"/>
                </a:solidFill>
                <a:effectLst/>
                <a:latin typeface="Arial" panose="020B0604020202020204" pitchFamily="34" charset="0"/>
              </a:rPr>
              <a:t>, I., Hoffmann, T. C., Mulrow, C. D., ... &amp; Moher, D. (2021). Updating guidance for reporting systematic reviews: development of the PRISMA 2020 statement.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134</a:t>
            </a:r>
            <a:r>
              <a:rPr lang="en-GB" b="0" i="0" dirty="0">
                <a:solidFill>
                  <a:srgbClr val="222222"/>
                </a:solidFill>
                <a:effectLst/>
                <a:latin typeface="Arial" panose="020B0604020202020204" pitchFamily="34" charset="0"/>
              </a:rPr>
              <a:t>, 103-112.</a:t>
            </a:r>
            <a:endParaRPr lang="en-GB" dirty="0"/>
          </a:p>
        </p:txBody>
      </p:sp>
      <p:sp>
        <p:nvSpPr>
          <p:cNvPr id="4" name="Slide Number Placeholder 3">
            <a:extLst>
              <a:ext uri="{FF2B5EF4-FFF2-40B4-BE49-F238E27FC236}">
                <a16:creationId xmlns:a16="http://schemas.microsoft.com/office/drawing/2014/main" id="{04AC4B10-9E11-660C-C6FF-4A406DE9C185}"/>
              </a:ext>
            </a:extLst>
          </p:cNvPr>
          <p:cNvSpPr>
            <a:spLocks noGrp="1"/>
          </p:cNvSpPr>
          <p:nvPr>
            <p:ph type="sldNum" sz="quarter" idx="12"/>
          </p:nvPr>
        </p:nvSpPr>
        <p:spPr/>
        <p:txBody>
          <a:bodyPr/>
          <a:lstStyle/>
          <a:p>
            <a:fld id="{24A5A1E3-78FE-4695-898E-167D1D00A221}" type="slidenum">
              <a:rPr lang="en-GB" smtClean="0"/>
              <a:t>51</a:t>
            </a:fld>
            <a:endParaRPr lang="en-GB"/>
          </a:p>
        </p:txBody>
      </p:sp>
    </p:spTree>
    <p:extLst>
      <p:ext uri="{BB962C8B-B14F-4D97-AF65-F5344CB8AC3E}">
        <p14:creationId xmlns:p14="http://schemas.microsoft.com/office/powerpoint/2010/main" val="3502232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3254</Words>
  <Application>Microsoft Office PowerPoint</Application>
  <PresentationFormat>Widescreen</PresentationFormat>
  <Paragraphs>342</Paragraphs>
  <Slides>51</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51</vt:i4>
      </vt:variant>
    </vt:vector>
  </HeadingPairs>
  <TitlesOfParts>
    <vt:vector size="63" baseType="lpstr">
      <vt:lpstr>Google Sans</vt:lpstr>
      <vt:lpstr>Inter</vt:lpstr>
      <vt:lpstr>Arial</vt:lpstr>
      <vt:lpstr>Barlow Condensed</vt:lpstr>
      <vt:lpstr>Calibri</vt:lpstr>
      <vt:lpstr>Calibri Light</vt:lpstr>
      <vt:lpstr>Merriweather Sans</vt:lpstr>
      <vt:lpstr>Open Sans</vt:lpstr>
      <vt:lpstr>Symbol</vt:lpstr>
      <vt:lpstr>Times New Roman</vt:lpstr>
      <vt:lpstr>Wingdings</vt:lpstr>
      <vt:lpstr>Office Theme</vt:lpstr>
      <vt:lpstr>BMMB7009 Critical Literature Review for doctoral students  Week 3 – Types of Literature Review (I) </vt:lpstr>
      <vt:lpstr>PowerPoint Presentation</vt:lpstr>
      <vt:lpstr>PowerPoint Presentation</vt:lpstr>
      <vt:lpstr>PowerPoint Presentation</vt:lpstr>
      <vt:lpstr>PowerPoint Presentation</vt:lpstr>
      <vt:lpstr>PowerPoint Presentation</vt:lpstr>
      <vt:lpstr>PowerPoint Presentation</vt:lpstr>
      <vt:lpstr>Approaches/methods to Literature review</vt:lpstr>
      <vt:lpstr>Traditional / Narrative literature review</vt:lpstr>
      <vt:lpstr>Systematic literature review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Develop your protocol</vt:lpstr>
      <vt:lpstr>PowerPoint Presentation</vt:lpstr>
      <vt:lpstr>PowerPoint Presentation</vt:lpstr>
      <vt:lpstr>3. Define Inclusion/Exclusion Criteria</vt:lpstr>
      <vt:lpstr>PowerPoint Presentation</vt:lpstr>
      <vt:lpstr>PowerPoint Presentation</vt:lpstr>
      <vt:lpstr>PowerPoint Presentation</vt:lpstr>
      <vt:lpstr>PowerPoint Presentation</vt:lpstr>
      <vt:lpstr>PowerPoint Presentation</vt:lpstr>
      <vt:lpstr>PowerPoint Presentation</vt:lpstr>
      <vt:lpstr>Pros and cons of systematic reviews</vt:lpstr>
      <vt:lpstr>PowerPoint Presentation</vt:lpstr>
      <vt:lpstr>PowerPoint Presentation</vt:lpstr>
      <vt:lpstr>PowerPoint Presentation</vt:lpstr>
      <vt:lpstr>Systematic Review </vt:lpstr>
      <vt:lpstr>Systematic Review </vt:lpstr>
      <vt:lpstr>Systematic Review </vt:lpstr>
      <vt:lpstr>Systematic Literature Review </vt:lpstr>
      <vt:lpstr>PowerPoint Presentation</vt:lpstr>
      <vt:lpstr>Exercises:  Systematic reviews</vt:lpstr>
      <vt:lpstr>The review process</vt:lpstr>
      <vt:lpstr>Exercises:  Systematic reviews</vt:lpstr>
      <vt:lpstr>Questions?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3</cp:revision>
  <dcterms:created xsi:type="dcterms:W3CDTF">2023-02-08T17:38:26Z</dcterms:created>
  <dcterms:modified xsi:type="dcterms:W3CDTF">2025-02-18T16:19:30Z</dcterms:modified>
</cp:coreProperties>
</file>