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44" r:id="rId2"/>
  </p:sldMasterIdLst>
  <p:notesMasterIdLst>
    <p:notesMasterId r:id="rId26"/>
  </p:notesMasterIdLst>
  <p:sldIdLst>
    <p:sldId id="262" r:id="rId3"/>
    <p:sldId id="263" r:id="rId4"/>
    <p:sldId id="264" r:id="rId5"/>
    <p:sldId id="265" r:id="rId6"/>
    <p:sldId id="266" r:id="rId7"/>
    <p:sldId id="273" r:id="rId8"/>
    <p:sldId id="274" r:id="rId9"/>
    <p:sldId id="275" r:id="rId10"/>
    <p:sldId id="276" r:id="rId11"/>
    <p:sldId id="277" r:id="rId12"/>
    <p:sldId id="278" r:id="rId13"/>
    <p:sldId id="261" r:id="rId14"/>
    <p:sldId id="256" r:id="rId15"/>
    <p:sldId id="260" r:id="rId16"/>
    <p:sldId id="258" r:id="rId17"/>
    <p:sldId id="257" r:id="rId18"/>
    <p:sldId id="279" r:id="rId19"/>
    <p:sldId id="259" r:id="rId20"/>
    <p:sldId id="267" r:id="rId21"/>
    <p:sldId id="268" r:id="rId22"/>
    <p:sldId id="269" r:id="rId23"/>
    <p:sldId id="272" r:id="rId24"/>
    <p:sldId id="2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8C5F9-4C93-43C6-95FA-A8C4CC5CFE47}" type="datetimeFigureOut">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21F4C-C248-4A08-B63A-047D01F10401}" type="slidenum">
              <a:t>‹#›</a:t>
            </a:fld>
            <a:endParaRPr lang="en-GB"/>
          </a:p>
        </p:txBody>
      </p:sp>
    </p:spTree>
    <p:extLst>
      <p:ext uri="{BB962C8B-B14F-4D97-AF65-F5344CB8AC3E}">
        <p14:creationId xmlns:p14="http://schemas.microsoft.com/office/powerpoint/2010/main" val="4081069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Today I shall be talking about an important project, which is the development of a community-based project of the stroke recovery service at Greenacres Community Centre. Numerous patients suffering a stroke have difficulties following their release from the hospital. They should be supported, treated, and counselled continuously, and sometimes there are not enough of such resources in the community (Marshall et al., 2022). Greenacres has recognised this need and it has an intention to fill in the gap by providing services through which people recover and enhance their quality of life. This program plays a vital role in providing patients and their families with the necessary support in the recovery process.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establishment of this stroke recovery service will be consistent with the national and local health strategies. The National Stroke Strategy at the national level is aimed at enhancing the post-stroke care such as rehabilitation and community-based services (NHS, 2024). It motivates hospitals to collaborate with the local community services to provide ongoing care upon discharge. There are a number of locally based initiatives that assist stroke patients. As an illustration, the Local Health Authorities' Stroke Support Programs have made available access to stroke survivors in the form of rehabilitation, education, and support groups.</a:t>
            </a:r>
          </a:p>
          <a:p>
            <a:r>
              <a:rPr lang="en-GB" sz="1200" kern="1200" dirty="0">
                <a:solidFill>
                  <a:schemeClr val="tx1"/>
                </a:solidFill>
                <a:effectLst/>
                <a:latin typeface="+mn-lt"/>
                <a:ea typeface="+mn-ea"/>
                <a:cs typeface="+mn-cs"/>
              </a:rPr>
              <a:t>In addition, policies such as the NHS Long Term Plan or the National Rehabilitation Policy indicate the necessity of integrated, community-based care (Richardson et al., 2015). According to these policies, special emphasis should be placed on the provision of rehabilitation services within local environments to prevent the extent of hospital readmission and enhance a lasting recovery process. These policies guarantee that stroke patients in the community receive the required treatment and emotional care by addressing post-stroke recovery (Ru et al., 2017). This program will support these national and local policies, whereby the stroke patients will have all-inclusive care that extends past the hospital facility.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stroke recovery service at Greenacres Community Centre is a community-based program, which is essential in improving the standard of living among the victims of strokes. The concept will become a valuable asset to the post-hospital care as this kind of education, with mental support and ongoing therapy provided to families is a dire need in the medical field. It not only promotes the national and local health policies, but it also assists the patients to enjoy the holistic care that is aimed to satisfy their needs. The introduction of such service will help to reduce the rate of hospital readmission, improve the result of the recovery, as well as provide families with the greater force to make care. </a:t>
            </a:r>
            <a:r>
              <a:rPr lang="en-GB" sz="1200" kern="1200">
                <a:solidFill>
                  <a:schemeClr val="tx1"/>
                </a:solidFill>
                <a:effectLst/>
                <a:latin typeface="+mn-lt"/>
                <a:ea typeface="+mn-ea"/>
                <a:cs typeface="+mn-cs"/>
              </a:rPr>
              <a:t>Stroke patients are supposed to receive the aid that they lack within their society.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FC645-D828-B849-C0DB-CDD52688A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CF69F1-F428-F551-B94F-110B95E0E9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744F48-A9A5-AA47-BD77-A358F44E4D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C38968-E5B1-E782-FFC7-0B39B79E4F4A}"/>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816375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Stroke leads to physical and emotional long-term disability. It also affects personal independence and social relations. Recovery is rarely personal, linear, and sustained. It involves resilience, individualized attention, and a support system outside medical care.</a:t>
            </a:r>
          </a:p>
          <a:p>
            <a:r>
              <a:rPr lang="en-US" sz="1200" kern="1200" dirty="0">
                <a:solidFill>
                  <a:schemeClr val="tx1"/>
                </a:solidFill>
                <a:effectLst/>
                <a:latin typeface="+mn-lt"/>
                <a:ea typeface="+mn-ea"/>
                <a:cs typeface="+mn-cs"/>
              </a:rPr>
              <a:t>Focused on addressing the transition from recovery to everyday life, this initiative takes the approach of individualized rehabilitation, emotional healing, and active community involvement to help people post-stroke regain dignity, self-esteem, and a sense of purpose. </a:t>
            </a:r>
          </a:p>
          <a:p>
            <a:r>
              <a:rPr lang="en-US" sz="1200" kern="1200" dirty="0">
                <a:solidFill>
                  <a:schemeClr val="tx1"/>
                </a:solidFill>
                <a:effectLst/>
                <a:latin typeface="+mn-lt"/>
                <a:ea typeface="+mn-ea"/>
                <a:cs typeface="+mn-cs"/>
              </a:rPr>
              <a:t>I will explore following parts of this presentation.</a:t>
            </a:r>
          </a:p>
          <a:p>
            <a:pPr marL="342900" marR="0" lvl="0" indent="-228600" algn="just">
              <a:lnSpc>
                <a:spcPct val="90000"/>
              </a:lnSpc>
              <a:spcAft>
                <a:spcPts val="800"/>
              </a:spcAft>
              <a:buSzPts val="1000"/>
              <a:buFont typeface="Arial" panose="020B0604020202020204" pitchFamily="34" charset="0"/>
              <a:buChar char="•"/>
              <a:tabLst>
                <a:tab pos="457200" algn="l"/>
              </a:tabLst>
            </a:pPr>
            <a:r>
              <a:rPr lang="en-US" sz="1200" dirty="0">
                <a:effectLst/>
              </a:rPr>
              <a:t>Problems faced by survivors during the recovery</a:t>
            </a:r>
          </a:p>
          <a:p>
            <a:pPr marR="0" lvl="0" indent="-228600" algn="just">
              <a:lnSpc>
                <a:spcPct val="90000"/>
              </a:lnSpc>
              <a:spcAft>
                <a:spcPts val="800"/>
              </a:spcAft>
              <a:buSzPts val="1000"/>
              <a:buFont typeface="Arial" panose="020B0604020202020204" pitchFamily="34" charset="0"/>
              <a:buChar char="•"/>
              <a:tabLst>
                <a:tab pos="457200" algn="l"/>
              </a:tabLst>
            </a:pPr>
            <a:endParaRPr lang="en-US" sz="1200" dirty="0">
              <a:effectLst/>
            </a:endParaRPr>
          </a:p>
          <a:p>
            <a:pPr marL="342900" marR="0" lvl="0" indent="-228600" algn="just">
              <a:lnSpc>
                <a:spcPct val="90000"/>
              </a:lnSpc>
              <a:spcAft>
                <a:spcPts val="800"/>
              </a:spcAft>
              <a:buSzPts val="1000"/>
              <a:buFont typeface="Arial" panose="020B0604020202020204" pitchFamily="34" charset="0"/>
              <a:buChar char="•"/>
              <a:tabLst>
                <a:tab pos="457200" algn="l"/>
              </a:tabLst>
            </a:pPr>
            <a:r>
              <a:rPr lang="en-US" sz="1200" dirty="0"/>
              <a:t>I</a:t>
            </a:r>
            <a:r>
              <a:rPr lang="en-US" sz="1200" dirty="0">
                <a:effectLst/>
              </a:rPr>
              <a:t>nitiatives that can be taken to address physical and emotional support and the importance of therapy and family involvement.</a:t>
            </a:r>
          </a:p>
          <a:p>
            <a:pPr marR="0" lvl="0" indent="-228600" algn="just">
              <a:lnSpc>
                <a:spcPct val="90000"/>
              </a:lnSpc>
              <a:spcAft>
                <a:spcPts val="800"/>
              </a:spcAft>
              <a:buSzPts val="1000"/>
              <a:buFont typeface="Arial" panose="020B0604020202020204" pitchFamily="34" charset="0"/>
              <a:buChar char="•"/>
              <a:tabLst>
                <a:tab pos="457200" algn="l"/>
              </a:tabLst>
            </a:pPr>
            <a:r>
              <a:rPr lang="en-US" sz="1200" dirty="0">
                <a:effectLst/>
              </a:rPr>
              <a:t> </a:t>
            </a:r>
          </a:p>
          <a:p>
            <a:pPr marL="342900" marR="0" lvl="0" indent="-228600" algn="just">
              <a:lnSpc>
                <a:spcPct val="90000"/>
              </a:lnSpc>
              <a:spcAft>
                <a:spcPts val="800"/>
              </a:spcAft>
              <a:buSzPts val="1000"/>
              <a:buFont typeface="Arial" panose="020B0604020202020204" pitchFamily="34" charset="0"/>
              <a:buChar char="•"/>
              <a:tabLst>
                <a:tab pos="457200" algn="l"/>
              </a:tabLst>
            </a:pPr>
            <a:r>
              <a:rPr lang="en-US" sz="1200" dirty="0">
                <a:effectLst/>
              </a:rPr>
              <a:t>The importance of occupational therapy and family involvement.</a:t>
            </a:r>
          </a:p>
          <a:p>
            <a:endParaRPr lang="en-US" dirty="0"/>
          </a:p>
        </p:txBody>
      </p:sp>
      <p:sp>
        <p:nvSpPr>
          <p:cNvPr id="4" name="Slide Number Placeholder 3"/>
          <p:cNvSpPr>
            <a:spLocks noGrp="1"/>
          </p:cNvSpPr>
          <p:nvPr>
            <p:ph type="sldNum" sz="quarter" idx="5"/>
          </p:nvPr>
        </p:nvSpPr>
        <p:spPr/>
        <p:txBody>
          <a:bodyPr/>
          <a:lstStyle/>
          <a:p>
            <a:fld id="{7FCA5A6B-3EBD-4541-B888-E801F4430950}" type="slidenum">
              <a:rPr lang="en-US" smtClean="0"/>
              <a:t>20</a:t>
            </a:fld>
            <a:endParaRPr lang="en-US"/>
          </a:p>
        </p:txBody>
      </p:sp>
    </p:spTree>
    <p:extLst>
      <p:ext uri="{BB962C8B-B14F-4D97-AF65-F5344CB8AC3E}">
        <p14:creationId xmlns:p14="http://schemas.microsoft.com/office/powerpoint/2010/main" val="385669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will be an important project that will support stroke survivors. To begin with, it will provide post-discharge rehabilitation. However, stroke patients usually require an extended hospital-based treatment extending beyond the hospital, including physical therapy, occupational therapy, and speech therapy (Marshall et al., 2022). Such medicines will assist them in improving and attain independence, and enhance their capacity to undertake daily tasks. Mental health support will also be included in the service in addition to physical rehabilitation. Most of the stroke survivors have emotional obstacles, such as depression and anxiety (NHS, 2024). This project will provide social support and counselling to solve these problems and enable patients to contend with the emotional recovery aspect.</a:t>
            </a:r>
          </a:p>
          <a:p>
            <a:r>
              <a:rPr lang="en-GB" sz="1200" kern="1200" dirty="0">
                <a:solidFill>
                  <a:schemeClr val="tx1"/>
                </a:solidFill>
                <a:effectLst/>
                <a:latin typeface="+mn-lt"/>
                <a:ea typeface="+mn-ea"/>
                <a:cs typeface="+mn-cs"/>
              </a:rPr>
              <a:t>Local healthcare practitioners (psychologists, physiotherapists, and occupational therapists) will also be involved in the service (Stroke Association, 2023). These workers will collaborate to develop individual recovery plans for every patient so that the needs of every patient are addressed (Ru et al., 2017). Lastly, the initiative will be offering education and caregiver support to families and the caregivers. The families find it hard to know how to help their loved ones; therefore, education and training on stroke recovery will enable such families to offer quality care at home. This project will establish a positive atmosphere in which stroke patients and their relatives will be able to co-exist.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can help those individuals who suffer from stroke by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their problems with a compassionate approach. The approaches that I have already discussed can be effective to heal them mentally, physically and socially.</a:t>
            </a:r>
          </a:p>
          <a:p>
            <a:r>
              <a:rPr lang="en-US" sz="1200" kern="1200" dirty="0">
                <a:solidFill>
                  <a:schemeClr val="tx1"/>
                </a:solidFill>
                <a:effectLst/>
                <a:latin typeface="+mn-lt"/>
                <a:ea typeface="+mn-ea"/>
                <a:cs typeface="+mn-cs"/>
              </a:rPr>
              <a:t>Together, we can turn recovery into renewal.</a:t>
            </a:r>
          </a:p>
          <a:p>
            <a:endParaRPr lang="en-US" dirty="0"/>
          </a:p>
        </p:txBody>
      </p:sp>
      <p:sp>
        <p:nvSpPr>
          <p:cNvPr id="4" name="Slide Number Placeholder 3"/>
          <p:cNvSpPr>
            <a:spLocks noGrp="1"/>
          </p:cNvSpPr>
          <p:nvPr>
            <p:ph type="sldNum" sz="quarter" idx="5"/>
          </p:nvPr>
        </p:nvSpPr>
        <p:spPr/>
        <p:txBody>
          <a:bodyPr/>
          <a:lstStyle/>
          <a:p>
            <a:fld id="{7FCA5A6B-3EBD-4541-B888-E801F4430950}" type="slidenum">
              <a:rPr lang="en-US" smtClean="0"/>
              <a:t>22</a:t>
            </a:fld>
            <a:endParaRPr lang="en-US"/>
          </a:p>
        </p:txBody>
      </p:sp>
    </p:spTree>
    <p:extLst>
      <p:ext uri="{BB962C8B-B14F-4D97-AF65-F5344CB8AC3E}">
        <p14:creationId xmlns:p14="http://schemas.microsoft.com/office/powerpoint/2010/main" val="1041197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FC645-D828-B849-C0DB-CDD52688AD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CF69F1-F428-F551-B94F-110B95E0E9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744F48-A9A5-AA47-BD77-A358F44E4D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C38968-E5B1-E782-FFC7-0B39B79E4F4A}"/>
              </a:ext>
            </a:extLst>
          </p:cNvPr>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816375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C64EF-B55F-138D-F072-8855D25A10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988FEB-D325-4287-8435-949DEC57CE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9AE52F3-7C6E-7D3B-0F58-36C8108C61CF}"/>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DFBE8304-242E-CE53-C2E9-F9C908835F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2105FB-B3F2-88B9-72CA-7DEE61689A4F}"/>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3187869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BDA03-7FF0-60B0-8013-DCF1756D73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8694DE-F176-FA29-189C-CBF2C1FCB9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712E0E-312E-B8AB-05F4-8D59CB99E9B0}"/>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BC4B7390-C69B-5688-C629-2F45EF8A39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FF203F-915F-C0A2-B862-00D1E04331B0}"/>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1179064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CD8C-33A8-02B4-6BAD-776014EDEE0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2EBD44-A34B-2239-1AD9-6F38DCA2A4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19410E-74A4-2F94-076C-C12D0DEF372D}"/>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A250B36D-F388-8473-5415-70597A5199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2B74C2-0840-7940-865F-67F704841F40}"/>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326064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CA69E-17C2-6FFC-6EEF-3D498FE75D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56EEC5-A0A5-53D3-3610-2BA7050094C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8F3556B-6394-09C0-15FE-58E066D1FB1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A2A941-BDA0-3655-DCE0-5E0EFC3BBDA3}"/>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6" name="Footer Placeholder 5">
            <a:extLst>
              <a:ext uri="{FF2B5EF4-FFF2-40B4-BE49-F238E27FC236}">
                <a16:creationId xmlns:a16="http://schemas.microsoft.com/office/drawing/2014/main" id="{6657CF46-B6AE-4E64-BF15-BB11BACB67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589DF9-E1FB-0B27-F181-0936CC4E64A3}"/>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549328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2267-0F23-4DC1-8A48-6794B29C970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9BC8B49-241D-2D42-F9A8-51D7130489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5D62E7-9721-3DD6-6C4C-A13F611223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B7956F9-5FC0-EE9D-12A9-39754E5FFE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D49E74-DC65-3FB1-168F-BA9483E13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4BF3D53-CCB8-FBD9-809E-23C983D6C654}"/>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8" name="Footer Placeholder 7">
            <a:extLst>
              <a:ext uri="{FF2B5EF4-FFF2-40B4-BE49-F238E27FC236}">
                <a16:creationId xmlns:a16="http://schemas.microsoft.com/office/drawing/2014/main" id="{6EC3CFFC-C7AE-B173-06B1-52F05F4E518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1E92D9-24EF-CE98-9720-F962CE1F99C2}"/>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1050802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22EAB-A5FD-ACD7-80AD-98DAFAE805F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503497-ED3E-58E7-B52A-1B2DB21F85A4}"/>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4" name="Footer Placeholder 3">
            <a:extLst>
              <a:ext uri="{FF2B5EF4-FFF2-40B4-BE49-F238E27FC236}">
                <a16:creationId xmlns:a16="http://schemas.microsoft.com/office/drawing/2014/main" id="{6D8C01F7-0555-611A-A0B2-E688110923F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5CF3735-DA0E-6AF0-46D5-FDA9FFAAF65A}"/>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3061563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436BA2-34E8-0541-2726-723984075122}"/>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3" name="Footer Placeholder 2">
            <a:extLst>
              <a:ext uri="{FF2B5EF4-FFF2-40B4-BE49-F238E27FC236}">
                <a16:creationId xmlns:a16="http://schemas.microsoft.com/office/drawing/2014/main" id="{BDDB464A-54AF-EDC6-72FA-3549FC78315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C969C2-3C83-2AC9-9966-CFE30A087994}"/>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2671917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FBC80-91C8-5C59-901D-6ADD6322E3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32AEDC-D8F8-FAF3-A55E-182BFDA61D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6ED0C7-F6F9-342C-D24E-78FD48FD79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46FB92-0FAF-E61D-8B4F-28D38A404313}"/>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6" name="Footer Placeholder 5">
            <a:extLst>
              <a:ext uri="{FF2B5EF4-FFF2-40B4-BE49-F238E27FC236}">
                <a16:creationId xmlns:a16="http://schemas.microsoft.com/office/drawing/2014/main" id="{12B34D49-FC19-163B-153A-6A0194F631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7CC060-AEE9-6326-DDAC-6B33B7F6BF95}"/>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1308069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4614-CFD5-0E29-0FA9-6CA73AC0D0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F3AE25D-C6A2-BFF4-5F97-E860CDA2BA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E0D6FF8-7E6D-9686-E25A-2645C4BF59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BD7FE1-D034-FF01-361A-A47357CE72E2}"/>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6" name="Footer Placeholder 5">
            <a:extLst>
              <a:ext uri="{FF2B5EF4-FFF2-40B4-BE49-F238E27FC236}">
                <a16:creationId xmlns:a16="http://schemas.microsoft.com/office/drawing/2014/main" id="{EEAE3765-5589-EA2A-BD50-C98D822B4F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A924D6-0F7E-1A0F-C03A-B153BB6F8ED8}"/>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3551932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6032-C0BE-ABB8-74EF-F6871A615ED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07F690-EBDD-3CE7-93BE-1925F4D3E9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BB67CC-FF0A-9754-2A27-C2F576CEC04E}"/>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9D8CA49A-E5FF-98F6-7B90-C76AAE748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A42B1A-D6AC-CAD7-8F5B-07EF4C37C2BC}"/>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677065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AF8E3-466D-00EB-E728-16908D25D1F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8400AE-82A9-FECD-C924-9E661849D37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3BA9D6-B4DA-4A71-D7CE-D8CBE1AC8C9F}"/>
              </a:ext>
            </a:extLst>
          </p:cNvPr>
          <p:cNvSpPr>
            <a:spLocks noGrp="1"/>
          </p:cNvSpPr>
          <p:nvPr>
            <p:ph type="dt" sz="half" idx="10"/>
          </p:nvPr>
        </p:nvSpPr>
        <p:spPr/>
        <p:txBody>
          <a:body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D38BB70A-C620-EAB3-341F-04DB05FE61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15ED1E-F51C-1025-2F46-2A52E7F86BE7}"/>
              </a:ext>
            </a:extLst>
          </p:cNvPr>
          <p:cNvSpPr>
            <a:spLocks noGrp="1"/>
          </p:cNvSpPr>
          <p:nvPr>
            <p:ph type="sldNum" sz="quarter" idx="12"/>
          </p:nvPr>
        </p:nvSpPr>
        <p:spPr/>
        <p:txBody>
          <a:bodyPr/>
          <a:lstStyle/>
          <a:p>
            <a:fld id="{1994A504-E59A-E640-B9AC-49E0CEC9D5E1}" type="slidenum">
              <a:rPr lang="en-US" smtClean="0"/>
              <a:t>‹#›</a:t>
            </a:fld>
            <a:endParaRPr lang="en-US"/>
          </a:p>
        </p:txBody>
      </p:sp>
    </p:spTree>
    <p:extLst>
      <p:ext uri="{BB962C8B-B14F-4D97-AF65-F5344CB8AC3E}">
        <p14:creationId xmlns:p14="http://schemas.microsoft.com/office/powerpoint/2010/main" val="1885897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txBody>
          <a:bodyPr/>
          <a:lstStyle/>
          <a:p>
            <a:endParaRPr lang="en-US" sz="1500"/>
          </a:p>
        </p:txBody>
      </p:sp>
      <p:sp>
        <p:nvSpPr>
          <p:cNvPr id="3" name="Shape 1"/>
          <p:cNvSpPr/>
          <p:nvPr/>
        </p:nvSpPr>
        <p:spPr>
          <a:xfrm>
            <a:off x="0" y="0"/>
            <a:ext cx="12192000" cy="6858000"/>
          </a:xfrm>
          <a:prstGeom prst="rect">
            <a:avLst/>
          </a:prstGeom>
          <a:solidFill>
            <a:srgbClr val="FAFFFA"/>
          </a:solidFill>
          <a:ln/>
        </p:spPr>
        <p:txBody>
          <a:bodyPr/>
          <a:lstStyle/>
          <a:p>
            <a:endParaRPr lang="en-US" sz="1500"/>
          </a:p>
        </p:txBody>
      </p:sp>
    </p:spTree>
    <p:extLst>
      <p:ext uri="{BB962C8B-B14F-4D97-AF65-F5344CB8AC3E}">
        <p14:creationId xmlns:p14="http://schemas.microsoft.com/office/powerpoint/2010/main" val="285960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sp>
      <p:sp>
        <p:nvSpPr>
          <p:cNvPr id="3" name="Shape 1"/>
          <p:cNvSpPr/>
          <p:nvPr/>
        </p:nvSpPr>
        <p:spPr>
          <a:xfrm>
            <a:off x="0" y="0"/>
            <a:ext cx="12192000" cy="6858000"/>
          </a:xfrm>
          <a:prstGeom prst="rect">
            <a:avLst/>
          </a:prstGeom>
          <a:solidFill>
            <a:srgbClr val="FAFFFA"/>
          </a:solidFill>
          <a:ln/>
        </p:spPr>
      </p:sp>
    </p:spTree>
    <p:extLst>
      <p:ext uri="{BB962C8B-B14F-4D97-AF65-F5344CB8AC3E}">
        <p14:creationId xmlns:p14="http://schemas.microsoft.com/office/powerpoint/2010/main" val="3601519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sp>
      <p:sp>
        <p:nvSpPr>
          <p:cNvPr id="3" name="Shape 1"/>
          <p:cNvSpPr/>
          <p:nvPr/>
        </p:nvSpPr>
        <p:spPr>
          <a:xfrm>
            <a:off x="0" y="0"/>
            <a:ext cx="12192000" cy="6858000"/>
          </a:xfrm>
          <a:prstGeom prst="rect">
            <a:avLst/>
          </a:prstGeom>
          <a:solidFill>
            <a:srgbClr val="FAFFFA"/>
          </a:solidFill>
          <a:ln/>
        </p:spPr>
      </p:sp>
    </p:spTree>
    <p:extLst>
      <p:ext uri="{BB962C8B-B14F-4D97-AF65-F5344CB8AC3E}">
        <p14:creationId xmlns:p14="http://schemas.microsoft.com/office/powerpoint/2010/main" val="3797318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sp>
      <p:sp>
        <p:nvSpPr>
          <p:cNvPr id="3" name="Shape 1"/>
          <p:cNvSpPr/>
          <p:nvPr/>
        </p:nvSpPr>
        <p:spPr>
          <a:xfrm>
            <a:off x="0" y="0"/>
            <a:ext cx="12192000" cy="6858000"/>
          </a:xfrm>
          <a:prstGeom prst="rect">
            <a:avLst/>
          </a:prstGeom>
          <a:solidFill>
            <a:srgbClr val="FAFFFA"/>
          </a:solidFill>
          <a:ln/>
        </p:spPr>
      </p:sp>
    </p:spTree>
    <p:extLst>
      <p:ext uri="{BB962C8B-B14F-4D97-AF65-F5344CB8AC3E}">
        <p14:creationId xmlns:p14="http://schemas.microsoft.com/office/powerpoint/2010/main" val="3903107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txBody>
          <a:bodyPr/>
          <a:lstStyle/>
          <a:p>
            <a:endParaRPr lang="en-US"/>
          </a:p>
        </p:txBody>
      </p:sp>
      <p:sp>
        <p:nvSpPr>
          <p:cNvPr id="3" name="Shape 1"/>
          <p:cNvSpPr/>
          <p:nvPr/>
        </p:nvSpPr>
        <p:spPr>
          <a:xfrm>
            <a:off x="0" y="0"/>
            <a:ext cx="12192000" cy="6858000"/>
          </a:xfrm>
          <a:prstGeom prst="rect">
            <a:avLst/>
          </a:prstGeom>
          <a:solidFill>
            <a:srgbClr val="FAFFFA"/>
          </a:solidFill>
          <a:ln/>
        </p:spPr>
        <p:txBody>
          <a:bodyPr/>
          <a:lstStyle/>
          <a:p>
            <a:endParaRPr lang="en-US"/>
          </a:p>
        </p:txBody>
      </p:sp>
    </p:spTree>
    <p:extLst>
      <p:ext uri="{BB962C8B-B14F-4D97-AF65-F5344CB8AC3E}">
        <p14:creationId xmlns:p14="http://schemas.microsoft.com/office/powerpoint/2010/main" val="2313147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5149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2726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7222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1130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theme" Target="../theme/theme2.xml"/><Relationship Id="rId4"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FF4AB2-E29D-2BF7-B529-3BDD25F6FE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8C5A32-1BAD-A936-B116-637F8E0418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9C53D6-3B72-C85D-3250-B3C8D83B8C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334EDC-93F5-FB4C-9995-4ED7AC1F44CB}" type="datetimeFigureOut">
              <a:rPr lang="en-US" smtClean="0"/>
              <a:t>11/10/2025</a:t>
            </a:fld>
            <a:endParaRPr lang="en-US"/>
          </a:p>
        </p:txBody>
      </p:sp>
      <p:sp>
        <p:nvSpPr>
          <p:cNvPr id="5" name="Footer Placeholder 4">
            <a:extLst>
              <a:ext uri="{FF2B5EF4-FFF2-40B4-BE49-F238E27FC236}">
                <a16:creationId xmlns:a16="http://schemas.microsoft.com/office/drawing/2014/main" id="{49B38010-B64C-D148-D8E4-32835B0FF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CDF456-6D16-5179-0D57-F728CA6F73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94A504-E59A-E640-B9AC-49E0CEC9D5E1}" type="slidenum">
              <a:rPr lang="en-US" smtClean="0"/>
              <a:t>‹#›</a:t>
            </a:fld>
            <a:endParaRPr lang="en-US"/>
          </a:p>
        </p:txBody>
      </p:sp>
    </p:spTree>
    <p:extLst>
      <p:ext uri="{BB962C8B-B14F-4D97-AF65-F5344CB8AC3E}">
        <p14:creationId xmlns:p14="http://schemas.microsoft.com/office/powerpoint/2010/main" val="3912740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11/10/2025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274087"/>
      </p:ext>
    </p:extLst>
  </p:cSld>
  <p:clrMap bg1="lt1" tx1="dk1" bg2="lt2" tx2="dk2" accent1="accent1" accent2="accent2" accent3="accent3" accent4="accent4" accent5="accent5" accent6="accent6" hlink="hlink" folHlink="folHlink"/>
  <p:sldLayoutIdLst>
    <p:sldLayoutId id="2147483746" r:id="rId1"/>
    <p:sldLayoutId id="2147483751" r:id="rId2"/>
    <p:sldLayoutId id="2147483752" r:id="rId3"/>
    <p:sldLayoutId id="2147483745" r:id="rId4"/>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5233492" y="598488"/>
            <a:ext cx="6535174" cy="1126596"/>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9291"/>
              </a:lnSpc>
              <a:buNone/>
            </a:pPr>
            <a:r>
              <a:rPr lang="en-US" sz="3333" b="1" dirty="0">
                <a:solidFill>
                  <a:srgbClr val="3B4540"/>
                </a:solidFill>
                <a:latin typeface="Fraunces Extra Bold" pitchFamily="34" charset="0"/>
                <a:ea typeface="Fraunces Extra Bold" pitchFamily="34" charset="-122"/>
                <a:cs typeface="Fraunces Extra Bold" pitchFamily="34" charset="-120"/>
              </a:rPr>
              <a:t>Case study 4  Scenario:  Stroke</a:t>
            </a:r>
            <a:endParaRPr lang="en-US" sz="3333" dirty="0"/>
          </a:p>
        </p:txBody>
      </p:sp>
      <p:pic>
        <p:nvPicPr>
          <p:cNvPr id="1026" name="Picture 2" descr="Life After a Stroke: How to Embrace Community and Rebuild">
            <a:extLst>
              <a:ext uri="{FF2B5EF4-FFF2-40B4-BE49-F238E27FC236}">
                <a16:creationId xmlns:a16="http://schemas.microsoft.com/office/drawing/2014/main" id="{6D3B3502-7A66-9321-4666-FD06A3DA04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8101"/>
            <a:ext cx="4741333" cy="54213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7128C04-A197-A010-BCC2-F1379FF9B653}"/>
              </a:ext>
            </a:extLst>
          </p:cNvPr>
          <p:cNvSpPr txBox="1"/>
          <p:nvPr/>
        </p:nvSpPr>
        <p:spPr>
          <a:xfrm>
            <a:off x="5672666" y="1920446"/>
            <a:ext cx="4953001" cy="1015663"/>
          </a:xfrm>
          <a:prstGeom prst="rect">
            <a:avLst/>
          </a:prstGeom>
          <a:noFill/>
        </p:spPr>
        <p:txBody>
          <a:bodyPr wrap="square">
            <a:spAutoFit/>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r>
              <a:rPr lang="en-GB" sz="3000" dirty="0">
                <a:latin typeface="Fraunces Extra Bold" panose="020B0604020202020204" charset="0"/>
              </a:rPr>
              <a:t>Module: Introduction to Public Health LCHS4008</a:t>
            </a:r>
          </a:p>
        </p:txBody>
      </p:sp>
      <p:sp>
        <p:nvSpPr>
          <p:cNvPr id="8" name="TextBox 7">
            <a:extLst>
              <a:ext uri="{FF2B5EF4-FFF2-40B4-BE49-F238E27FC236}">
                <a16:creationId xmlns:a16="http://schemas.microsoft.com/office/drawing/2014/main" id="{F2FC0B57-2F99-E27F-464F-0C0C36C36D42}"/>
              </a:ext>
            </a:extLst>
          </p:cNvPr>
          <p:cNvSpPr txBox="1"/>
          <p:nvPr/>
        </p:nvSpPr>
        <p:spPr>
          <a:xfrm>
            <a:off x="5672666" y="3761946"/>
            <a:ext cx="6315466" cy="1015663"/>
          </a:xfrm>
          <a:prstGeom prst="rect">
            <a:avLst/>
          </a:prstGeom>
          <a:noFill/>
        </p:spPr>
        <p:txBody>
          <a:bodyPr wrap="square">
            <a:spAutoFit/>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r>
              <a:rPr lang="en-GB" sz="3000" dirty="0">
                <a:latin typeface="Fraunces Extra Bold" panose="020B0604020202020204" charset="0"/>
              </a:rPr>
              <a:t>Student Name: </a:t>
            </a:r>
          </a:p>
          <a:p>
            <a:r>
              <a:rPr lang="en-US" sz="3000" dirty="0"/>
              <a:t>Mary </a:t>
            </a:r>
            <a:r>
              <a:rPr lang="en-US" sz="3000" dirty="0" err="1"/>
              <a:t>Vicentina</a:t>
            </a:r>
            <a:r>
              <a:rPr lang="en-US" sz="3000" dirty="0"/>
              <a:t> Novais (2436907)</a:t>
            </a:r>
          </a:p>
        </p:txBody>
      </p:sp>
    </p:spTree>
    <p:extLst>
      <p:ext uri="{BB962C8B-B14F-4D97-AF65-F5344CB8AC3E}">
        <p14:creationId xmlns:p14="http://schemas.microsoft.com/office/powerpoint/2010/main" val="50800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5099745" y="535483"/>
            <a:ext cx="6564511" cy="94218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3708"/>
              </a:lnSpc>
              <a:buNone/>
            </a:pPr>
            <a:r>
              <a:rPr lang="en-US" sz="2958" b="1" dirty="0">
                <a:solidFill>
                  <a:srgbClr val="3B4540"/>
                </a:solidFill>
                <a:latin typeface="Fraunces Extra Bold" pitchFamily="34" charset="0"/>
                <a:ea typeface="Fraunces Extra Bold" pitchFamily="34" charset="-122"/>
                <a:cs typeface="Fraunces Extra Bold" pitchFamily="34" charset="-120"/>
              </a:rPr>
              <a:t>Introduction</a:t>
            </a:r>
            <a:endParaRPr lang="en-US" sz="2958" dirty="0"/>
          </a:p>
        </p:txBody>
      </p:sp>
      <p:sp>
        <p:nvSpPr>
          <p:cNvPr id="4" name="Shape 1"/>
          <p:cNvSpPr/>
          <p:nvPr/>
        </p:nvSpPr>
        <p:spPr>
          <a:xfrm>
            <a:off x="5099745" y="1703785"/>
            <a:ext cx="3206849" cy="2354659"/>
          </a:xfrm>
          <a:prstGeom prst="roundRect">
            <a:avLst>
              <a:gd name="adj" fmla="val 3883"/>
            </a:avLst>
          </a:prstGeom>
          <a:solidFill>
            <a:srgbClr val="FAFFFA"/>
          </a:solidFill>
          <a:ln w="22860">
            <a:solidFill>
              <a:srgbClr val="CED9CE"/>
            </a:solidFill>
            <a:prstDash val="solid"/>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5" name="Shape 2"/>
          <p:cNvSpPr/>
          <p:nvPr/>
        </p:nvSpPr>
        <p:spPr>
          <a:xfrm>
            <a:off x="5080694" y="1703785"/>
            <a:ext cx="76200" cy="2354659"/>
          </a:xfrm>
          <a:prstGeom prst="roundRect">
            <a:avLst>
              <a:gd name="adj" fmla="val 178097"/>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6" name="Text 3"/>
          <p:cNvSpPr/>
          <p:nvPr/>
        </p:nvSpPr>
        <p:spPr>
          <a:xfrm>
            <a:off x="5326658" y="1873548"/>
            <a:ext cx="1884759" cy="235644"/>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33"/>
              </a:lnSpc>
              <a:buNone/>
            </a:pPr>
            <a:r>
              <a:rPr lang="en-US" sz="1458" b="1" dirty="0">
                <a:solidFill>
                  <a:srgbClr val="405449"/>
                </a:solidFill>
                <a:latin typeface="Fraunces Extra Bold" pitchFamily="34" charset="0"/>
                <a:ea typeface="Fraunces Extra Bold" pitchFamily="34" charset="-122"/>
                <a:cs typeface="Fraunces Extra Bold" pitchFamily="34" charset="-120"/>
              </a:rPr>
              <a:t>The Challenge</a:t>
            </a:r>
            <a:endParaRPr lang="en-US" sz="1458" dirty="0"/>
          </a:p>
        </p:txBody>
      </p:sp>
      <p:sp>
        <p:nvSpPr>
          <p:cNvPr id="7" name="Text 4"/>
          <p:cNvSpPr/>
          <p:nvPr/>
        </p:nvSpPr>
        <p:spPr>
          <a:xfrm>
            <a:off x="5326658" y="2199581"/>
            <a:ext cx="2810173" cy="1447800"/>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75"/>
              </a:lnSpc>
              <a:buNone/>
            </a:pPr>
            <a:r>
              <a:rPr lang="en-US" sz="1167" dirty="0">
                <a:solidFill>
                  <a:srgbClr val="405449"/>
                </a:solidFill>
                <a:latin typeface="Nobile" pitchFamily="34" charset="0"/>
                <a:ea typeface="Nobile" pitchFamily="34" charset="-122"/>
                <a:cs typeface="Nobile" pitchFamily="34" charset="-120"/>
              </a:rPr>
              <a:t>Many stroke patients face a critical gap in care following hospital discharge. Without ongoing community-based rehabilitation and support, recovery plateaus and quality of life suffers significantly (Ru et al., 2017).</a:t>
            </a:r>
            <a:endParaRPr lang="en-US" sz="1167" dirty="0"/>
          </a:p>
        </p:txBody>
      </p:sp>
      <p:sp>
        <p:nvSpPr>
          <p:cNvPr id="8" name="Shape 5"/>
          <p:cNvSpPr/>
          <p:nvPr/>
        </p:nvSpPr>
        <p:spPr>
          <a:xfrm>
            <a:off x="8457307" y="1703785"/>
            <a:ext cx="3206948" cy="2354659"/>
          </a:xfrm>
          <a:prstGeom prst="roundRect">
            <a:avLst>
              <a:gd name="adj" fmla="val 3883"/>
            </a:avLst>
          </a:prstGeom>
          <a:solidFill>
            <a:srgbClr val="FAFFFA"/>
          </a:solidFill>
          <a:ln w="22860">
            <a:solidFill>
              <a:srgbClr val="CED9CE"/>
            </a:solidFill>
            <a:prstDash val="solid"/>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9" name="Shape 6"/>
          <p:cNvSpPr/>
          <p:nvPr/>
        </p:nvSpPr>
        <p:spPr>
          <a:xfrm>
            <a:off x="8438257" y="1703785"/>
            <a:ext cx="76200" cy="2354659"/>
          </a:xfrm>
          <a:prstGeom prst="roundRect">
            <a:avLst>
              <a:gd name="adj" fmla="val 178097"/>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10" name="Text 7"/>
          <p:cNvSpPr/>
          <p:nvPr/>
        </p:nvSpPr>
        <p:spPr>
          <a:xfrm>
            <a:off x="8684221" y="1873548"/>
            <a:ext cx="1884759" cy="235644"/>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33"/>
              </a:lnSpc>
              <a:buNone/>
            </a:pPr>
            <a:r>
              <a:rPr lang="en-US" sz="1458" b="1" dirty="0">
                <a:solidFill>
                  <a:srgbClr val="405449"/>
                </a:solidFill>
                <a:latin typeface="Fraunces Extra Bold" pitchFamily="34" charset="0"/>
                <a:ea typeface="Fraunces Extra Bold" pitchFamily="34" charset="-122"/>
                <a:cs typeface="Fraunces Extra Bold" pitchFamily="34" charset="-120"/>
              </a:rPr>
              <a:t>Our Vision</a:t>
            </a:r>
            <a:endParaRPr lang="en-US" sz="1458" dirty="0"/>
          </a:p>
        </p:txBody>
      </p:sp>
      <p:sp>
        <p:nvSpPr>
          <p:cNvPr id="11" name="Text 8"/>
          <p:cNvSpPr/>
          <p:nvPr/>
        </p:nvSpPr>
        <p:spPr>
          <a:xfrm>
            <a:off x="8684220" y="2199581"/>
            <a:ext cx="2810272" cy="1689100"/>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75"/>
              </a:lnSpc>
              <a:buNone/>
            </a:pPr>
            <a:r>
              <a:rPr lang="en-US" sz="1167" dirty="0">
                <a:solidFill>
                  <a:srgbClr val="405449"/>
                </a:solidFill>
                <a:latin typeface="Nobile" pitchFamily="34" charset="0"/>
                <a:ea typeface="Nobile" pitchFamily="34" charset="-122"/>
                <a:cs typeface="Nobile" pitchFamily="34" charset="-120"/>
              </a:rPr>
              <a:t>Greenacres Centre will provide accessible, person-centred rehabilitation—combining physiotherapy, occupational therapy, and psychological support to help stroke survivors reclaim independence and rejoin their communities (Richardson et al., 2015).</a:t>
            </a:r>
            <a:endParaRPr lang="en-US" sz="1167" dirty="0"/>
          </a:p>
        </p:txBody>
      </p:sp>
      <p:sp>
        <p:nvSpPr>
          <p:cNvPr id="12" name="Shape 9"/>
          <p:cNvSpPr/>
          <p:nvPr/>
        </p:nvSpPr>
        <p:spPr>
          <a:xfrm>
            <a:off x="5099745" y="4209157"/>
            <a:ext cx="3206849" cy="2113359"/>
          </a:xfrm>
          <a:prstGeom prst="roundRect">
            <a:avLst>
              <a:gd name="adj" fmla="val 4327"/>
            </a:avLst>
          </a:prstGeom>
          <a:solidFill>
            <a:srgbClr val="FAFFFA"/>
          </a:solidFill>
          <a:ln w="22860">
            <a:solidFill>
              <a:srgbClr val="CED9CE"/>
            </a:solidFill>
            <a:prstDash val="solid"/>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13" name="Shape 10"/>
          <p:cNvSpPr/>
          <p:nvPr/>
        </p:nvSpPr>
        <p:spPr>
          <a:xfrm>
            <a:off x="5080694" y="4209157"/>
            <a:ext cx="76200" cy="2113359"/>
          </a:xfrm>
          <a:prstGeom prst="roundRect">
            <a:avLst>
              <a:gd name="adj" fmla="val 178097"/>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14" name="Text 11"/>
          <p:cNvSpPr/>
          <p:nvPr/>
        </p:nvSpPr>
        <p:spPr>
          <a:xfrm>
            <a:off x="5326658" y="4378921"/>
            <a:ext cx="1884759" cy="235644"/>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33"/>
              </a:lnSpc>
              <a:buNone/>
            </a:pPr>
            <a:r>
              <a:rPr lang="en-US" sz="1458" b="1" dirty="0">
                <a:solidFill>
                  <a:srgbClr val="405449"/>
                </a:solidFill>
                <a:latin typeface="Fraunces Extra Bold" pitchFamily="34" charset="0"/>
                <a:ea typeface="Fraunces Extra Bold" pitchFamily="34" charset="-122"/>
                <a:cs typeface="Fraunces Extra Bold" pitchFamily="34" charset="-120"/>
              </a:rPr>
              <a:t>The Goal</a:t>
            </a:r>
            <a:endParaRPr lang="en-US" sz="1458" dirty="0"/>
          </a:p>
        </p:txBody>
      </p:sp>
      <p:sp>
        <p:nvSpPr>
          <p:cNvPr id="15" name="Text 12"/>
          <p:cNvSpPr/>
          <p:nvPr/>
        </p:nvSpPr>
        <p:spPr>
          <a:xfrm>
            <a:off x="5326658" y="4704953"/>
            <a:ext cx="2810173" cy="1447800"/>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875"/>
              </a:lnSpc>
              <a:buNone/>
            </a:pPr>
            <a:r>
              <a:rPr lang="en-US" sz="1167" dirty="0">
                <a:solidFill>
                  <a:srgbClr val="405449"/>
                </a:solidFill>
                <a:latin typeface="Nobile" pitchFamily="34" charset="0"/>
                <a:ea typeface="Nobile" pitchFamily="34" charset="-122"/>
                <a:cs typeface="Nobile" pitchFamily="34" charset="-120"/>
              </a:rPr>
              <a:t>Deliver continuous therapeutic intervention and holistic support that accelerates recovery, improves functional outcomes, and enhances wellbeing for every stroke patient and their family.</a:t>
            </a:r>
            <a:endParaRPr lang="en-US" sz="1167" dirty="0"/>
          </a:p>
        </p:txBody>
      </p:sp>
      <p:pic>
        <p:nvPicPr>
          <p:cNvPr id="17" name="Picture 16">
            <a:extLst>
              <a:ext uri="{FF2B5EF4-FFF2-40B4-BE49-F238E27FC236}">
                <a16:creationId xmlns:a16="http://schemas.microsoft.com/office/drawing/2014/main" id="{331A0F06-3FDB-30AD-36CF-681803A224C9}"/>
              </a:ext>
            </a:extLst>
          </p:cNvPr>
          <p:cNvPicPr>
            <a:picLocks noChangeAspect="1"/>
          </p:cNvPicPr>
          <p:nvPr/>
        </p:nvPicPr>
        <p:blipFill>
          <a:blip r:embed="rId3"/>
          <a:stretch>
            <a:fillRect/>
          </a:stretch>
        </p:blipFill>
        <p:spPr>
          <a:xfrm>
            <a:off x="136606" y="2109192"/>
            <a:ext cx="4944088" cy="3392091"/>
          </a:xfrm>
          <a:prstGeom prst="rect">
            <a:avLst/>
          </a:prstGeom>
        </p:spPr>
      </p:pic>
    </p:spTree>
    <p:extLst>
      <p:ext uri="{BB962C8B-B14F-4D97-AF65-F5344CB8AC3E}">
        <p14:creationId xmlns:p14="http://schemas.microsoft.com/office/powerpoint/2010/main" val="4237144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593824" y="527844"/>
            <a:ext cx="6432352" cy="106025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4167"/>
              </a:lnSpc>
              <a:buNone/>
            </a:pPr>
            <a:r>
              <a:rPr lang="en-US" sz="3333" b="1" dirty="0">
                <a:solidFill>
                  <a:srgbClr val="3B4540"/>
                </a:solidFill>
                <a:latin typeface="Fraunces Extra Bold" pitchFamily="34" charset="0"/>
                <a:ea typeface="Fraunces Extra Bold" pitchFamily="34" charset="-122"/>
                <a:cs typeface="Fraunces Extra Bold" pitchFamily="34" charset="-120"/>
              </a:rPr>
              <a:t>A Strategy, System, or Policy</a:t>
            </a:r>
            <a:endParaRPr lang="en-US" sz="3333" dirty="0"/>
          </a:p>
        </p:txBody>
      </p:sp>
      <p:sp>
        <p:nvSpPr>
          <p:cNvPr id="5" name="Shape 2"/>
          <p:cNvSpPr/>
          <p:nvPr/>
        </p:nvSpPr>
        <p:spPr>
          <a:xfrm>
            <a:off x="593825" y="2576314"/>
            <a:ext cx="3131344" cy="2063552"/>
          </a:xfrm>
          <a:prstGeom prst="roundRect">
            <a:avLst>
              <a:gd name="adj" fmla="val 7400"/>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6" name="Text 3"/>
          <p:cNvSpPr/>
          <p:nvPr/>
        </p:nvSpPr>
        <p:spPr>
          <a:xfrm>
            <a:off x="763489" y="2745979"/>
            <a:ext cx="2651919" cy="265113"/>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083"/>
              </a:lnSpc>
              <a:buNone/>
            </a:pPr>
            <a:r>
              <a:rPr lang="en-US" sz="1667" b="1" dirty="0">
                <a:solidFill>
                  <a:srgbClr val="405449"/>
                </a:solidFill>
                <a:latin typeface="Fraunces Extra Bold" pitchFamily="34" charset="0"/>
                <a:ea typeface="Fraunces Extra Bold" pitchFamily="34" charset="-122"/>
                <a:cs typeface="Fraunces Extra Bold" pitchFamily="34" charset="-120"/>
              </a:rPr>
              <a:t>National Stroke Strategy</a:t>
            </a:r>
            <a:endParaRPr lang="en-US" sz="1667" dirty="0"/>
          </a:p>
        </p:txBody>
      </p:sp>
      <p:sp>
        <p:nvSpPr>
          <p:cNvPr id="7" name="Text 4"/>
          <p:cNvSpPr/>
          <p:nvPr/>
        </p:nvSpPr>
        <p:spPr>
          <a:xfrm>
            <a:off x="763489" y="3112889"/>
            <a:ext cx="2792016" cy="1357313"/>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125"/>
              </a:lnSpc>
              <a:buNone/>
            </a:pPr>
            <a:r>
              <a:rPr lang="en-US" sz="1333" dirty="0">
                <a:solidFill>
                  <a:srgbClr val="405449"/>
                </a:solidFill>
                <a:latin typeface="Nobile" pitchFamily="34" charset="0"/>
                <a:ea typeface="Nobile" pitchFamily="34" charset="-122"/>
                <a:cs typeface="Nobile" pitchFamily="34" charset="-120"/>
              </a:rPr>
              <a:t>Emphasises rehabilitation and recovery in community settings, enabling patients to return home and maintain independence (Marshall et al., 2022).</a:t>
            </a:r>
            <a:endParaRPr lang="en-US" sz="1333" dirty="0"/>
          </a:p>
        </p:txBody>
      </p:sp>
      <p:sp>
        <p:nvSpPr>
          <p:cNvPr id="8" name="Shape 5"/>
          <p:cNvSpPr/>
          <p:nvPr/>
        </p:nvSpPr>
        <p:spPr>
          <a:xfrm>
            <a:off x="3894832" y="2576314"/>
            <a:ext cx="3131344" cy="2063552"/>
          </a:xfrm>
          <a:prstGeom prst="roundRect">
            <a:avLst>
              <a:gd name="adj" fmla="val 7400"/>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9" name="Text 6"/>
          <p:cNvSpPr/>
          <p:nvPr/>
        </p:nvSpPr>
        <p:spPr>
          <a:xfrm>
            <a:off x="4064496" y="2745979"/>
            <a:ext cx="2239368" cy="265113"/>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083"/>
              </a:lnSpc>
              <a:buNone/>
            </a:pPr>
            <a:r>
              <a:rPr lang="en-US" sz="1667" b="1" dirty="0">
                <a:solidFill>
                  <a:srgbClr val="405449"/>
                </a:solidFill>
                <a:latin typeface="Fraunces Extra Bold" pitchFamily="34" charset="0"/>
                <a:ea typeface="Fraunces Extra Bold" pitchFamily="34" charset="-122"/>
                <a:cs typeface="Fraunces Extra Bold" pitchFamily="34" charset="-120"/>
              </a:rPr>
              <a:t>NHS Long Term Plan</a:t>
            </a:r>
            <a:endParaRPr lang="en-US" sz="1667" dirty="0"/>
          </a:p>
        </p:txBody>
      </p:sp>
      <p:sp>
        <p:nvSpPr>
          <p:cNvPr id="10" name="Text 7"/>
          <p:cNvSpPr/>
          <p:nvPr/>
        </p:nvSpPr>
        <p:spPr>
          <a:xfrm>
            <a:off x="4064496" y="3112889"/>
            <a:ext cx="2792016" cy="1357313"/>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125"/>
              </a:lnSpc>
              <a:buNone/>
            </a:pPr>
            <a:r>
              <a:rPr lang="en-US" sz="1333" dirty="0">
                <a:solidFill>
                  <a:srgbClr val="405449"/>
                </a:solidFill>
                <a:latin typeface="Nobile" pitchFamily="34" charset="0"/>
                <a:ea typeface="Nobile" pitchFamily="34" charset="-122"/>
                <a:cs typeface="Nobile" pitchFamily="34" charset="-120"/>
              </a:rPr>
              <a:t>Commits to strengthening community-based services and reducing preventable hospital readmissions through integrated, personalised care pathways.</a:t>
            </a:r>
            <a:endParaRPr lang="en-US" sz="1333" dirty="0"/>
          </a:p>
        </p:txBody>
      </p:sp>
      <p:sp>
        <p:nvSpPr>
          <p:cNvPr id="11" name="Shape 8"/>
          <p:cNvSpPr/>
          <p:nvPr/>
        </p:nvSpPr>
        <p:spPr>
          <a:xfrm>
            <a:off x="593824" y="4809530"/>
            <a:ext cx="6432352" cy="1520627"/>
          </a:xfrm>
          <a:prstGeom prst="roundRect">
            <a:avLst>
              <a:gd name="adj" fmla="val 10042"/>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US" sz="1250"/>
          </a:p>
        </p:txBody>
      </p:sp>
      <p:sp>
        <p:nvSpPr>
          <p:cNvPr id="12" name="Text 9"/>
          <p:cNvSpPr/>
          <p:nvPr/>
        </p:nvSpPr>
        <p:spPr>
          <a:xfrm>
            <a:off x="763489" y="4979194"/>
            <a:ext cx="3238996" cy="265113"/>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083"/>
              </a:lnSpc>
              <a:buNone/>
            </a:pPr>
            <a:r>
              <a:rPr lang="en-US" sz="1667" b="1" dirty="0">
                <a:solidFill>
                  <a:srgbClr val="405449"/>
                </a:solidFill>
                <a:latin typeface="Fraunces Extra Bold" pitchFamily="34" charset="0"/>
                <a:ea typeface="Fraunces Extra Bold" pitchFamily="34" charset="-122"/>
                <a:cs typeface="Fraunces Extra Bold" pitchFamily="34" charset="-120"/>
              </a:rPr>
              <a:t>National Rehabilitation Policy</a:t>
            </a:r>
            <a:endParaRPr lang="en-US" sz="1667" dirty="0"/>
          </a:p>
        </p:txBody>
      </p:sp>
      <p:sp>
        <p:nvSpPr>
          <p:cNvPr id="13" name="Text 10"/>
          <p:cNvSpPr/>
          <p:nvPr/>
        </p:nvSpPr>
        <p:spPr>
          <a:xfrm>
            <a:off x="763489" y="5346105"/>
            <a:ext cx="6093023" cy="81438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125"/>
              </a:lnSpc>
              <a:buNone/>
            </a:pPr>
            <a:r>
              <a:rPr lang="en-US" sz="1333" dirty="0">
                <a:solidFill>
                  <a:srgbClr val="405449"/>
                </a:solidFill>
                <a:latin typeface="Nobile" pitchFamily="34" charset="0"/>
                <a:ea typeface="Nobile" pitchFamily="34" charset="-122"/>
                <a:cs typeface="Nobile" pitchFamily="34" charset="-120"/>
              </a:rPr>
              <a:t>Recognises rehabilitation as a core NHS function, ensuring equitable access to therapy and support within local communities for all stroke survivors (NHS, 2024). </a:t>
            </a:r>
            <a:endParaRPr lang="en-US" sz="1333" dirty="0"/>
          </a:p>
        </p:txBody>
      </p:sp>
    </p:spTree>
    <p:extLst>
      <p:ext uri="{BB962C8B-B14F-4D97-AF65-F5344CB8AC3E}">
        <p14:creationId xmlns:p14="http://schemas.microsoft.com/office/powerpoint/2010/main" val="68688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5150942" y="456307"/>
            <a:ext cx="4405511" cy="516930"/>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4042"/>
              </a:lnSpc>
              <a:buNone/>
            </a:pPr>
            <a:r>
              <a:rPr lang="en-US" sz="3250" b="1" dirty="0">
                <a:solidFill>
                  <a:srgbClr val="3B4540"/>
                </a:solidFill>
                <a:latin typeface="Fraunces Extra Bold" pitchFamily="34" charset="0"/>
                <a:ea typeface="Fraunces Extra Bold" pitchFamily="34" charset="-122"/>
                <a:cs typeface="Fraunces Extra Bold" pitchFamily="34" charset="-120"/>
              </a:rPr>
              <a:t>Conclusion</a:t>
            </a:r>
            <a:endParaRPr lang="en-US" sz="3250" dirty="0"/>
          </a:p>
        </p:txBody>
      </p:sp>
      <p:grpSp>
        <p:nvGrpSpPr>
          <p:cNvPr id="18" name="Group 17">
            <a:extLst>
              <a:ext uri="{FF2B5EF4-FFF2-40B4-BE49-F238E27FC236}">
                <a16:creationId xmlns:a16="http://schemas.microsoft.com/office/drawing/2014/main" id="{BB89BD20-A573-049E-1604-DFC0CC35D5BD}"/>
              </a:ext>
            </a:extLst>
          </p:cNvPr>
          <p:cNvGrpSpPr/>
          <p:nvPr/>
        </p:nvGrpSpPr>
        <p:grpSpPr>
          <a:xfrm>
            <a:off x="1122958" y="1420996"/>
            <a:ext cx="10063625" cy="3243559"/>
            <a:chOff x="6181130" y="1664018"/>
            <a:chExt cx="7762160" cy="3892271"/>
          </a:xfrm>
        </p:grpSpPr>
        <p:sp>
          <p:nvSpPr>
            <p:cNvPr id="4" name="Text 1"/>
            <p:cNvSpPr/>
            <p:nvPr/>
          </p:nvSpPr>
          <p:spPr>
            <a:xfrm>
              <a:off x="6181130" y="1664018"/>
              <a:ext cx="2909173" cy="3101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000"/>
                </a:lnSpc>
                <a:buNone/>
              </a:pPr>
              <a:r>
                <a:rPr lang="en-US" sz="1625" b="1" dirty="0">
                  <a:solidFill>
                    <a:srgbClr val="3B4540"/>
                  </a:solidFill>
                  <a:latin typeface="Fraunces Extra Bold" pitchFamily="34" charset="0"/>
                  <a:ea typeface="Fraunces Extra Bold" pitchFamily="34" charset="-122"/>
                  <a:cs typeface="Fraunces Extra Bold" pitchFamily="34" charset="-120"/>
                </a:rPr>
                <a:t>For Patients &amp; Families</a:t>
              </a:r>
              <a:endParaRPr lang="en-US" sz="1625" dirty="0"/>
            </a:p>
          </p:txBody>
        </p:sp>
        <p:sp>
          <p:nvSpPr>
            <p:cNvPr id="5" name="Text 2"/>
            <p:cNvSpPr/>
            <p:nvPr/>
          </p:nvSpPr>
          <p:spPr>
            <a:xfrm>
              <a:off x="6181130" y="2172653"/>
              <a:ext cx="3635216" cy="95261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Accelerated, supported recovery with ongoing professional guidance</a:t>
              </a:r>
              <a:endParaRPr lang="en-US" sz="1292" dirty="0"/>
            </a:p>
          </p:txBody>
        </p:sp>
        <p:sp>
          <p:nvSpPr>
            <p:cNvPr id="6" name="Text 3"/>
            <p:cNvSpPr/>
            <p:nvPr/>
          </p:nvSpPr>
          <p:spPr>
            <a:xfrm>
              <a:off x="6181130" y="3194685"/>
              <a:ext cx="3635216" cy="95261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Reduced isolation through community engagement and peer support</a:t>
              </a:r>
              <a:endParaRPr lang="en-US" sz="1292" dirty="0"/>
            </a:p>
          </p:txBody>
        </p:sp>
        <p:sp>
          <p:nvSpPr>
            <p:cNvPr id="7" name="Text 4"/>
            <p:cNvSpPr/>
            <p:nvPr/>
          </p:nvSpPr>
          <p:spPr>
            <a:xfrm>
              <a:off x="6181130" y="4216718"/>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Enhanced quality of life and restored independence</a:t>
              </a:r>
              <a:endParaRPr lang="en-US" sz="1292" dirty="0"/>
            </a:p>
          </p:txBody>
        </p:sp>
        <p:sp>
          <p:nvSpPr>
            <p:cNvPr id="8" name="Text 5"/>
            <p:cNvSpPr/>
            <p:nvPr/>
          </p:nvSpPr>
          <p:spPr>
            <a:xfrm>
              <a:off x="6181130" y="4921210"/>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Empowered families equipped with skills and knowledge</a:t>
              </a:r>
              <a:endParaRPr lang="en-US" sz="1292" dirty="0"/>
            </a:p>
          </p:txBody>
        </p:sp>
        <p:sp>
          <p:nvSpPr>
            <p:cNvPr id="9" name="Text 6"/>
            <p:cNvSpPr/>
            <p:nvPr/>
          </p:nvSpPr>
          <p:spPr>
            <a:xfrm>
              <a:off x="10308074" y="1664018"/>
              <a:ext cx="2868216" cy="3101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000"/>
                </a:lnSpc>
                <a:buNone/>
              </a:pPr>
              <a:r>
                <a:rPr lang="en-US" sz="1625" b="1" dirty="0">
                  <a:solidFill>
                    <a:srgbClr val="3B4540"/>
                  </a:solidFill>
                  <a:latin typeface="Fraunces Extra Bold" pitchFamily="34" charset="0"/>
                  <a:ea typeface="Fraunces Extra Bold" pitchFamily="34" charset="-122"/>
                  <a:cs typeface="Fraunces Extra Bold" pitchFamily="34" charset="-120"/>
                </a:rPr>
                <a:t>For Healthcare System</a:t>
              </a:r>
              <a:endParaRPr lang="en-US" sz="1625" dirty="0"/>
            </a:p>
          </p:txBody>
        </p:sp>
        <p:sp>
          <p:nvSpPr>
            <p:cNvPr id="10" name="Text 7"/>
            <p:cNvSpPr/>
            <p:nvPr/>
          </p:nvSpPr>
          <p:spPr>
            <a:xfrm>
              <a:off x="10308074" y="2172653"/>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Reduced hospital readmissions and pressure on acute services</a:t>
              </a:r>
              <a:endParaRPr lang="en-US" sz="1292" dirty="0"/>
            </a:p>
          </p:txBody>
        </p:sp>
        <p:sp>
          <p:nvSpPr>
            <p:cNvPr id="11" name="Text 8"/>
            <p:cNvSpPr/>
            <p:nvPr/>
          </p:nvSpPr>
          <p:spPr>
            <a:xfrm>
              <a:off x="10308074" y="2877145"/>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Cost-effective, community-based model of care delivery</a:t>
              </a:r>
              <a:endParaRPr lang="en-US" sz="1292" dirty="0"/>
            </a:p>
          </p:txBody>
        </p:sp>
        <p:sp>
          <p:nvSpPr>
            <p:cNvPr id="12" name="Text 9"/>
            <p:cNvSpPr/>
            <p:nvPr/>
          </p:nvSpPr>
          <p:spPr>
            <a:xfrm>
              <a:off x="10308074" y="3581638"/>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Better health outcomes and patient satisfaction</a:t>
              </a:r>
              <a:endParaRPr lang="en-US" sz="1292" dirty="0"/>
            </a:p>
          </p:txBody>
        </p:sp>
        <p:sp>
          <p:nvSpPr>
            <p:cNvPr id="13" name="Text 10"/>
            <p:cNvSpPr/>
            <p:nvPr/>
          </p:nvSpPr>
          <p:spPr>
            <a:xfrm>
              <a:off x="10308074" y="4286131"/>
              <a:ext cx="3635216" cy="635079"/>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indent="-285739" algn="l">
                <a:lnSpc>
                  <a:spcPts val="2083"/>
                </a:lnSpc>
                <a:buSzPct val="100000"/>
                <a:buChar char="•"/>
              </a:pPr>
              <a:r>
                <a:rPr lang="en-US" sz="1292" dirty="0">
                  <a:solidFill>
                    <a:srgbClr val="405449"/>
                  </a:solidFill>
                  <a:latin typeface="Nobile" pitchFamily="34" charset="0"/>
                  <a:ea typeface="Nobile" pitchFamily="34" charset="-122"/>
                  <a:cs typeface="Nobile" pitchFamily="34" charset="-120"/>
                </a:rPr>
                <a:t>Aligned with NHS Long Term Plan priorities</a:t>
              </a:r>
              <a:endParaRPr lang="en-US" sz="1292" dirty="0"/>
            </a:p>
          </p:txBody>
        </p:sp>
      </p:grpSp>
      <p:pic>
        <p:nvPicPr>
          <p:cNvPr id="3074" name="Picture 2" descr="Corning Center – Centers Health Care Nursing and RehabilitationRebuilding  Lives through Empowering Stroke Care Services - Corning Center - Centers  Health Care Nursing and Rehabilitation">
            <a:extLst>
              <a:ext uri="{FF2B5EF4-FFF2-40B4-BE49-F238E27FC236}">
                <a16:creationId xmlns:a16="http://schemas.microsoft.com/office/drawing/2014/main" id="{DD36BE18-0D51-2EC2-BA1C-48188BFFE9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4553" y="4059526"/>
            <a:ext cx="4194473" cy="2798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32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E3187-F2D6-D00F-93FC-D94DD3CE6EF6}"/>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2B98E5D9-3FA1-6AD7-03A8-7681F80B511A}"/>
              </a:ext>
            </a:extLst>
          </p:cNvPr>
          <p:cNvSpPr/>
          <p:nvPr/>
        </p:nvSpPr>
        <p:spPr>
          <a:xfrm>
            <a:off x="5150942" y="456307"/>
            <a:ext cx="4405511" cy="516930"/>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4042"/>
              </a:lnSpc>
              <a:buNone/>
            </a:pPr>
            <a:r>
              <a:rPr lang="en-US" sz="3250" b="1" dirty="0">
                <a:solidFill>
                  <a:srgbClr val="3B4540"/>
                </a:solidFill>
                <a:latin typeface="Fraunces Extra Bold" pitchFamily="34" charset="0"/>
                <a:ea typeface="Fraunces Extra Bold" pitchFamily="34" charset="-122"/>
                <a:cs typeface="Fraunces Extra Bold" pitchFamily="34" charset="-120"/>
              </a:rPr>
              <a:t>References</a:t>
            </a:r>
            <a:endParaRPr lang="en-US" sz="3250" dirty="0"/>
          </a:p>
        </p:txBody>
      </p:sp>
      <p:sp>
        <p:nvSpPr>
          <p:cNvPr id="2" name="Rectangle 1">
            <a:extLst>
              <a:ext uri="{FF2B5EF4-FFF2-40B4-BE49-F238E27FC236}">
                <a16:creationId xmlns:a16="http://schemas.microsoft.com/office/drawing/2014/main" id="{BA76C76E-C026-D856-13DB-9B63B6517ED7}"/>
              </a:ext>
            </a:extLst>
          </p:cNvPr>
          <p:cNvSpPr>
            <a:spLocks noChangeArrowheads="1"/>
          </p:cNvSpPr>
          <p:nvPr/>
        </p:nvSpPr>
        <p:spPr bwMode="auto">
          <a:xfrm>
            <a:off x="624417" y="1573943"/>
            <a:ext cx="10784417" cy="38481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6200" tIns="0" rIns="76200" bIns="0" numCol="1" anchor="ctr" anchorCtr="0" compatLnSpc="1">
            <a:prstTxWarp prst="textNoShape">
              <a:avLst/>
            </a:prstTxWarp>
            <a:spAutoFit/>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285739" marR="0" lvl="0" indent="-285739" algn="l" defTabSz="76197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Marshall, I., McKevitt, C., Wang, Y., Wafa, H.,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Skolarus</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L., Bhalla, A.,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Muruet</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-Gutierrez, W., Emmett, E., Sommerville, P., Birns, J.,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Sackley</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C., Clarke, S., Hamidi, F., Stevens, E., Rudd, A.G., Rodgers, H. and Wolfe, C.D.A. (2022). Stroke Pathway — An Evidence Base for Commissioning — An Evidence Review for NHS England and NHS Improvement. </a:t>
            </a:r>
            <a:r>
              <a:rPr kumimoji="0" lang="en-US" altLang="en-US" sz="1667" b="0" i="1" u="none" strike="noStrike" cap="none" normalizeH="0" baseline="0" dirty="0">
                <a:ln>
                  <a:noFill/>
                </a:ln>
                <a:solidFill>
                  <a:schemeClr val="tx1"/>
                </a:solidFill>
                <a:effectLst/>
                <a:latin typeface="Nobile" panose="020B0604020202020204" charset="0"/>
                <a:cs typeface="Times New Roman" panose="02020603050405020304" pitchFamily="18" charset="0"/>
              </a:rPr>
              <a:t>NIHR Open Research</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[online] 2(1), p.43. Available at: https://openresearch.nihr.ac.uk/articles/2-43.</a:t>
            </a:r>
            <a:endParaRPr kumimoji="0" lang="en-US" altLang="en-US" sz="1000" b="0" i="0" u="none" strike="noStrike" cap="none" normalizeH="0" baseline="0" dirty="0">
              <a:ln>
                <a:noFill/>
              </a:ln>
              <a:solidFill>
                <a:schemeClr val="tx1"/>
              </a:solidFill>
              <a:effectLst/>
              <a:latin typeface="Nobile" panose="020B0604020202020204" charset="0"/>
            </a:endParaRPr>
          </a:p>
          <a:p>
            <a:pPr marL="285739" marR="0" lvl="0" indent="-285739" algn="l" defTabSz="76197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NHS (2024). </a:t>
            </a:r>
            <a:r>
              <a:rPr kumimoji="0" lang="en-US" altLang="en-US" sz="1667" b="0" i="1" u="none" strike="noStrike" cap="none" normalizeH="0" baseline="0" dirty="0">
                <a:ln>
                  <a:noFill/>
                </a:ln>
                <a:solidFill>
                  <a:schemeClr val="tx1"/>
                </a:solidFill>
                <a:effectLst/>
                <a:latin typeface="Nobile" panose="020B0604020202020204" charset="0"/>
                <a:cs typeface="Times New Roman" panose="02020603050405020304" pitchFamily="18" charset="0"/>
              </a:rPr>
              <a:t>Recovery - Stroke</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[online] NHS. Available at: https://www.nhs.uk/conditions/stroke/recovery/ [Accessed 4 Nov. 2025].</a:t>
            </a:r>
            <a:endParaRPr kumimoji="0" lang="en-US" altLang="en-US" sz="1000" b="0" i="0" u="none" strike="noStrike" cap="none" normalizeH="0" baseline="0" dirty="0">
              <a:ln>
                <a:noFill/>
              </a:ln>
              <a:solidFill>
                <a:schemeClr val="tx1"/>
              </a:solidFill>
              <a:effectLst/>
              <a:latin typeface="Nobile" panose="020B0604020202020204" charset="0"/>
            </a:endParaRPr>
          </a:p>
          <a:p>
            <a:pPr marL="285739" marR="0" lvl="0" indent="-285739" algn="l" defTabSz="76197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Richardson, M., Campbell, N., Allen, L., Meyer, M. and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Teasell</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R. (2015). The stroke impact scale: performance as a quality of life measure in a community-based stroke rehabilitation setting. </a:t>
            </a:r>
            <a:r>
              <a:rPr kumimoji="0" lang="en-US" altLang="en-US" sz="1667" b="0" i="1" u="none" strike="noStrike" cap="none" normalizeH="0" baseline="0" dirty="0">
                <a:ln>
                  <a:noFill/>
                </a:ln>
                <a:solidFill>
                  <a:schemeClr val="tx1"/>
                </a:solidFill>
                <a:effectLst/>
                <a:latin typeface="Nobile" panose="020B0604020202020204" charset="0"/>
                <a:cs typeface="Times New Roman" panose="02020603050405020304" pitchFamily="18" charset="0"/>
              </a:rPr>
              <a:t>Disability and Rehabilitation</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38(14), pp.1425–1430.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doi:https</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://doi.org/10.3109/09638288.2015.1102337.</a:t>
            </a:r>
            <a:endParaRPr kumimoji="0" lang="en-US" altLang="en-US" sz="1000" b="0" i="0" u="none" strike="noStrike" cap="none" normalizeH="0" baseline="0" dirty="0">
              <a:ln>
                <a:noFill/>
              </a:ln>
              <a:solidFill>
                <a:schemeClr val="tx1"/>
              </a:solidFill>
              <a:effectLst/>
              <a:latin typeface="Nobile" panose="020B0604020202020204" charset="0"/>
            </a:endParaRPr>
          </a:p>
          <a:p>
            <a:pPr marL="285739" marR="0" lvl="0" indent="-285739" algn="l" defTabSz="76197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Ru, X., Dai, H., Jiang, B., Li, N., Zhao, X., Hong, Z., He, L. and Wang, W. (2017). Community-Based Rehabilitation to Improve Stroke Survivors’ Rehabilitation Participation and Functional Recovery. </a:t>
            </a:r>
            <a:r>
              <a:rPr kumimoji="0" lang="en-US" altLang="en-US" sz="1667" b="0" i="1" u="none" strike="noStrike" cap="none" normalizeH="0" baseline="0" dirty="0">
                <a:ln>
                  <a:noFill/>
                </a:ln>
                <a:solidFill>
                  <a:schemeClr val="tx1"/>
                </a:solidFill>
                <a:effectLst/>
                <a:latin typeface="Nobile" panose="020B0604020202020204" charset="0"/>
                <a:cs typeface="Times New Roman" panose="02020603050405020304" pitchFamily="18" charset="0"/>
              </a:rPr>
              <a:t>American Journal of Physical Medicine &amp; Rehabilitation</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96(7), pp.e123–e129. </a:t>
            </a:r>
            <a:r>
              <a:rPr kumimoji="0" lang="en-US" altLang="en-US" sz="1667" b="0" i="0" u="none" strike="noStrike" cap="none" normalizeH="0" baseline="0" dirty="0" err="1">
                <a:ln>
                  <a:noFill/>
                </a:ln>
                <a:solidFill>
                  <a:schemeClr val="tx1"/>
                </a:solidFill>
                <a:effectLst/>
                <a:latin typeface="Nobile" panose="020B0604020202020204" charset="0"/>
                <a:cs typeface="Times New Roman" panose="02020603050405020304" pitchFamily="18" charset="0"/>
              </a:rPr>
              <a:t>doi:https</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://doi.org/10.1097/phm.0000000000000650.</a:t>
            </a:r>
            <a:endParaRPr kumimoji="0" lang="en-US" altLang="en-US" sz="1000" b="0" i="0" u="none" strike="noStrike" cap="none" normalizeH="0" baseline="0" dirty="0">
              <a:ln>
                <a:noFill/>
              </a:ln>
              <a:solidFill>
                <a:schemeClr val="tx1"/>
              </a:solidFill>
              <a:effectLst/>
              <a:latin typeface="Nobile" panose="020B0604020202020204" charset="0"/>
            </a:endParaRPr>
          </a:p>
          <a:p>
            <a:pPr marL="285739" marR="0" lvl="0" indent="-285739" algn="l" defTabSz="76197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Stroke Association (2023). </a:t>
            </a:r>
            <a:r>
              <a:rPr kumimoji="0" lang="en-US" altLang="en-US" sz="1667" b="0" i="1" u="none" strike="noStrike" cap="none" normalizeH="0" baseline="0" dirty="0">
                <a:ln>
                  <a:noFill/>
                </a:ln>
                <a:solidFill>
                  <a:schemeClr val="tx1"/>
                </a:solidFill>
                <a:effectLst/>
                <a:latin typeface="Nobile" panose="020B0604020202020204" charset="0"/>
                <a:cs typeface="Times New Roman" panose="02020603050405020304" pitchFamily="18" charset="0"/>
              </a:rPr>
              <a:t>National guidance for an Integrated Life after Stroke Support model</a:t>
            </a:r>
            <a:r>
              <a:rPr kumimoji="0" lang="en-US" altLang="en-US" sz="1667" b="0" i="0" u="none" strike="noStrike" cap="none" normalizeH="0" baseline="0" dirty="0">
                <a:ln>
                  <a:noFill/>
                </a:ln>
                <a:solidFill>
                  <a:schemeClr val="tx1"/>
                </a:solidFill>
                <a:effectLst/>
                <a:latin typeface="Nobile" panose="020B0604020202020204" charset="0"/>
                <a:cs typeface="Times New Roman" panose="02020603050405020304" pitchFamily="18" charset="0"/>
              </a:rPr>
              <a:t>. [online] Available at: https://www.stroke.org.uk/sites/default/files/policy/ilass_may_2023_-_final_version_nhsesa_v2.pdf [Accessed 4 Nov. 2025].</a:t>
            </a:r>
            <a:endParaRPr kumimoji="0" lang="en-US" altLang="en-US" sz="2667" b="0" i="0" u="none" strike="noStrike" cap="none" normalizeH="0" baseline="0" dirty="0">
              <a:ln>
                <a:noFill/>
              </a:ln>
              <a:solidFill>
                <a:schemeClr val="tx1"/>
              </a:solidFill>
              <a:effectLst/>
              <a:latin typeface="Nobile" panose="020B0604020202020204" charset="0"/>
            </a:endParaRPr>
          </a:p>
        </p:txBody>
      </p:sp>
    </p:spTree>
    <p:extLst>
      <p:ext uri="{BB962C8B-B14F-4D97-AF65-F5344CB8AC3E}">
        <p14:creationId xmlns:p14="http://schemas.microsoft.com/office/powerpoint/2010/main" val="1703097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0753" y="1045548"/>
            <a:ext cx="11342031" cy="2383452"/>
          </a:xfrm>
        </p:spPr>
        <p:txBody>
          <a:bodyPr vert="horz" lIns="91440" tIns="45720" rIns="91440" bIns="45720" rtlCol="0" anchor="ctr">
            <a:normAutofit/>
          </a:bodyPr>
          <a:lstStyle/>
          <a:p>
            <a:pPr algn="ctr"/>
            <a:r>
              <a:rPr lang="en-US" sz="6600" b="1" i="1" dirty="0">
                <a:solidFill>
                  <a:schemeClr val="accent1"/>
                </a:solidFill>
                <a:latin typeface="Arial Nova"/>
              </a:rPr>
              <a:t>STROKE</a:t>
            </a:r>
          </a:p>
        </p:txBody>
      </p:sp>
      <p:sp>
        <p:nvSpPr>
          <p:cNvPr id="3" name="Subtitle 2"/>
          <p:cNvSpPr>
            <a:spLocks noGrp="1"/>
          </p:cNvSpPr>
          <p:nvPr>
            <p:ph type="subTitle" idx="1"/>
          </p:nvPr>
        </p:nvSpPr>
        <p:spPr>
          <a:xfrm>
            <a:off x="4485139" y="3429000"/>
            <a:ext cx="6987645" cy="1388534"/>
          </a:xfrm>
        </p:spPr>
        <p:txBody>
          <a:bodyPr vert="horz" lIns="91440" tIns="45720" rIns="91440" bIns="45720" rtlCol="0" anchor="t">
            <a:normAutofit/>
          </a:bodyPr>
          <a:lstStyle/>
          <a:p>
            <a:pPr algn="l"/>
            <a:r>
              <a:rPr lang="en-US" sz="1600" b="1" u="sng" dirty="0">
                <a:latin typeface="Arial Nova"/>
              </a:rPr>
              <a:t>Name : Bruce Sanches </a:t>
            </a:r>
          </a:p>
          <a:p>
            <a:pPr algn="l"/>
            <a:r>
              <a:rPr lang="en-GB" sz="1600" b="1" u="sng" dirty="0">
                <a:latin typeface="Arial Nova"/>
              </a:rPr>
              <a:t>Student Number : 244 2843</a:t>
            </a:r>
          </a:p>
          <a:p>
            <a:pPr algn="l"/>
            <a:r>
              <a:rPr lang="en-US" sz="1600" b="1" u="sng" dirty="0">
                <a:latin typeface="Arial Nova"/>
              </a:rPr>
              <a:t>Module : Public Health LCH4003</a:t>
            </a:r>
          </a:p>
          <a:p>
            <a:pPr algn="l"/>
            <a:endParaRPr lang="en-GB" sz="1600" b="1" u="sng" dirty="0">
              <a:latin typeface="Arial Nova"/>
            </a:endParaRPr>
          </a:p>
          <a:p>
            <a:pPr algn="l"/>
            <a:endParaRPr lang="en-US" sz="1600" b="1" u="sng" dirty="0">
              <a:latin typeface="Arial Nova"/>
            </a:endParaRPr>
          </a:p>
          <a:p>
            <a:endParaRPr lang="en-US" sz="2000" b="1" u="sng" dirty="0">
              <a:latin typeface="Arial Nova"/>
            </a:endParaRPr>
          </a:p>
          <a:p>
            <a:endParaRPr lang="en-US" b="1" u="sng" dirty="0"/>
          </a:p>
        </p:txBody>
      </p:sp>
      <p:sp>
        <p:nvSpPr>
          <p:cNvPr id="4" name="TextBox 3">
            <a:extLst>
              <a:ext uri="{FF2B5EF4-FFF2-40B4-BE49-F238E27FC236}">
                <a16:creationId xmlns:a16="http://schemas.microsoft.com/office/drawing/2014/main" id="{C570D89B-78A4-D0DC-6935-20A763FE0891}"/>
              </a:ext>
            </a:extLst>
          </p:cNvPr>
          <p:cNvSpPr txBox="1"/>
          <p:nvPr/>
        </p:nvSpPr>
        <p:spPr>
          <a:xfrm>
            <a:off x="7688338" y="150646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9"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40"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41"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42"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43"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44"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7" name="Text Placeholder 6">
            <a:extLst>
              <a:ext uri="{FF2B5EF4-FFF2-40B4-BE49-F238E27FC236}">
                <a16:creationId xmlns:a16="http://schemas.microsoft.com/office/drawing/2014/main" id="{12F40BAB-6EB7-FC18-C79B-08F460228A8F}"/>
              </a:ext>
            </a:extLst>
          </p:cNvPr>
          <p:cNvSpPr>
            <a:spLocks noGrp="1"/>
          </p:cNvSpPr>
          <p:nvPr>
            <p:ph type="body" sz="half" idx="2"/>
          </p:nvPr>
        </p:nvSpPr>
        <p:spPr>
          <a:xfrm>
            <a:off x="1221271" y="1897000"/>
            <a:ext cx="4432764" cy="4140519"/>
          </a:xfrm>
        </p:spPr>
        <p:txBody>
          <a:bodyPr vert="horz" lIns="91440" tIns="45720" rIns="91440" bIns="45720" rtlCol="0" anchor="t">
            <a:noAutofit/>
          </a:bodyPr>
          <a:lstStyle/>
          <a:p>
            <a:pPr algn="l">
              <a:buFont typeface="Arial"/>
              <a:buChar char="•"/>
            </a:pPr>
            <a:endParaRPr lang="en-US" dirty="0"/>
          </a:p>
          <a:p>
            <a:pPr algn="l">
              <a:buClr>
                <a:srgbClr val="1287C3"/>
              </a:buClr>
            </a:pPr>
            <a:r>
              <a:rPr lang="en-GB" b="1" dirty="0"/>
              <a:t>According to National Institute for Health &amp; Care Excellence Lifestyle there are some factors associated with cardiovascular disease such as:</a:t>
            </a:r>
          </a:p>
          <a:p>
            <a:pPr algn="l">
              <a:buClr>
                <a:srgbClr val="1287C3"/>
              </a:buClr>
              <a:buFont typeface="Arial"/>
              <a:buChar char="•"/>
            </a:pPr>
            <a:r>
              <a:rPr lang="en-GB" dirty="0"/>
              <a:t>Smoking.</a:t>
            </a:r>
            <a:endParaRPr lang="en-GB" b="1" dirty="0"/>
          </a:p>
          <a:p>
            <a:pPr algn="l">
              <a:buClr>
                <a:srgbClr val="1287C3"/>
              </a:buClr>
              <a:buFont typeface="Arial"/>
              <a:buChar char="•"/>
            </a:pPr>
            <a:r>
              <a:rPr lang="en-GB" dirty="0"/>
              <a:t>Alcohol misuse and drug abuse (for example cocaine, methamphetamine).</a:t>
            </a:r>
          </a:p>
          <a:p>
            <a:pPr algn="l">
              <a:buClr>
                <a:srgbClr val="1287C3"/>
              </a:buClr>
              <a:buFont typeface="Arial"/>
              <a:buChar char="•"/>
            </a:pPr>
            <a:r>
              <a:rPr lang="en-GB" dirty="0"/>
              <a:t>Physical inactivity.</a:t>
            </a:r>
          </a:p>
          <a:p>
            <a:pPr algn="l">
              <a:buClr>
                <a:srgbClr val="1287C3"/>
              </a:buClr>
              <a:buFont typeface="Arial"/>
              <a:buChar char="•"/>
            </a:pPr>
            <a:r>
              <a:rPr lang="en-GB" dirty="0"/>
              <a:t>Poor diet.</a:t>
            </a:r>
          </a:p>
          <a:p>
            <a:pPr algn="l">
              <a:buClr>
                <a:srgbClr val="1287C3"/>
              </a:buClr>
              <a:buFont typeface="Arial"/>
              <a:buChar char="•"/>
            </a:pPr>
            <a:r>
              <a:rPr lang="en-GB" b="1" dirty="0"/>
              <a:t>[RCP, 2016; PHE, 2018; BMJ, 2020b; BMJ, 2020a; BMJ, 2021a; BMJ, 2021b; Fonseca, 2021; </a:t>
            </a:r>
            <a:r>
              <a:rPr lang="en-GB" b="1" dirty="0" err="1"/>
              <a:t>Kleindorfer</a:t>
            </a:r>
            <a:r>
              <a:rPr lang="en-GB" b="1" dirty="0"/>
              <a:t>, 2021]</a:t>
            </a:r>
          </a:p>
          <a:p>
            <a:pPr algn="l">
              <a:buClr>
                <a:srgbClr val="1287C3"/>
              </a:buClr>
              <a:buFont typeface="Arial"/>
              <a:buChar char="•"/>
            </a:pPr>
            <a:endParaRPr lang="en-GB" b="1" dirty="0"/>
          </a:p>
          <a:p>
            <a:pPr algn="l">
              <a:buClr>
                <a:srgbClr val="1287C3"/>
              </a:buClr>
              <a:buFont typeface="Arial"/>
              <a:buChar char="•"/>
            </a:pPr>
            <a:endParaRPr lang="en-GB" dirty="0"/>
          </a:p>
        </p:txBody>
      </p:sp>
      <p:pic>
        <p:nvPicPr>
          <p:cNvPr id="8" name="Content Placeholder 7" descr="A poster of a human body&#10;&#10;AI-generated content may be incorrect.">
            <a:extLst>
              <a:ext uri="{FF2B5EF4-FFF2-40B4-BE49-F238E27FC236}">
                <a16:creationId xmlns:a16="http://schemas.microsoft.com/office/drawing/2014/main" id="{B69E6882-C00D-A4C3-F65D-62D1746803D2}"/>
              </a:ext>
            </a:extLst>
          </p:cNvPr>
          <p:cNvPicPr>
            <a:picLocks noGrp="1" noChangeAspect="1"/>
          </p:cNvPicPr>
          <p:nvPr>
            <p:ph idx="1"/>
          </p:nvPr>
        </p:nvPicPr>
        <p:blipFill>
          <a:blip r:embed="rId3"/>
          <a:stretch>
            <a:fillRect/>
          </a:stretch>
        </p:blipFill>
        <p:spPr>
          <a:xfrm>
            <a:off x="5744169" y="1446689"/>
            <a:ext cx="6240990" cy="404989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Date Placeholder 3">
            <a:extLst>
              <a:ext uri="{FF2B5EF4-FFF2-40B4-BE49-F238E27FC236}">
                <a16:creationId xmlns:a16="http://schemas.microsoft.com/office/drawing/2014/main" id="{0D702230-5813-93BF-A328-B8282FB6AA3F}"/>
              </a:ext>
            </a:extLst>
          </p:cNvPr>
          <p:cNvSpPr>
            <a:spLocks noGrp="1"/>
          </p:cNvSpPr>
          <p:nvPr>
            <p:ph type="dt" sz="half" idx="10"/>
          </p:nvPr>
        </p:nvSpPr>
        <p:spPr>
          <a:xfrm>
            <a:off x="9732656" y="5883275"/>
            <a:ext cx="1143000" cy="365125"/>
          </a:xfrm>
        </p:spPr>
        <p:txBody>
          <a:bodyPr vert="horz" lIns="91440" tIns="45720" rIns="91440" bIns="45720" rtlCol="0" anchor="ctr">
            <a:normAutofit/>
          </a:bodyPr>
          <a:lstStyle/>
          <a:p>
            <a:pPr>
              <a:spcAft>
                <a:spcPts val="600"/>
              </a:spcAft>
            </a:pPr>
            <a:fld id="{04E0A9F5-125C-4D18-97F8-BF15670E788E}" type="datetime1">
              <a:rPr lang="en-US"/>
              <a:pPr>
                <a:spcAft>
                  <a:spcPts val="600"/>
                </a:spcAft>
              </a:pPr>
              <a:t>11/10/2025</a:t>
            </a:fld>
            <a:endParaRPr lang="en-US"/>
          </a:p>
        </p:txBody>
      </p:sp>
      <p:sp>
        <p:nvSpPr>
          <p:cNvPr id="6" name="Slide Number Placeholder 5">
            <a:extLst>
              <a:ext uri="{FF2B5EF4-FFF2-40B4-BE49-F238E27FC236}">
                <a16:creationId xmlns:a16="http://schemas.microsoft.com/office/drawing/2014/main" id="{CDDC0D87-66D0-AE57-8A3D-2A858BB7B544}"/>
              </a:ext>
            </a:extLst>
          </p:cNvPr>
          <p:cNvSpPr>
            <a:spLocks noGrp="1"/>
          </p:cNvSpPr>
          <p:nvPr>
            <p:ph type="sldNum" sz="quarter" idx="12"/>
          </p:nvPr>
        </p:nvSpPr>
        <p:spPr>
          <a:xfrm>
            <a:off x="10951856" y="5867131"/>
            <a:ext cx="551167"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7</a:t>
            </a:fld>
            <a:endParaRPr lang="en-US"/>
          </a:p>
        </p:txBody>
      </p:sp>
      <p:sp>
        <p:nvSpPr>
          <p:cNvPr id="5" name="Título 4">
            <a:extLst>
              <a:ext uri="{FF2B5EF4-FFF2-40B4-BE49-F238E27FC236}">
                <a16:creationId xmlns:a16="http://schemas.microsoft.com/office/drawing/2014/main" id="{EA0CBDEC-1A55-F349-12B5-676E54B88FCF}"/>
              </a:ext>
            </a:extLst>
          </p:cNvPr>
          <p:cNvSpPr>
            <a:spLocks noGrp="1"/>
          </p:cNvSpPr>
          <p:nvPr>
            <p:ph type="title"/>
          </p:nvPr>
        </p:nvSpPr>
        <p:spPr>
          <a:xfrm>
            <a:off x="1655105" y="641131"/>
            <a:ext cx="3549121" cy="1371600"/>
          </a:xfrm>
        </p:spPr>
        <p:txBody>
          <a:bodyPr vert="horz" lIns="91440" tIns="45720" rIns="91440" bIns="45720" rtlCol="0" anchor="ctr">
            <a:normAutofit fontScale="90000"/>
          </a:bodyPr>
          <a:lstStyle/>
          <a:p>
            <a:r>
              <a:rPr lang="pt-PT" sz="3200" b="1" i="1" err="1">
                <a:latin typeface="Arial Nova"/>
              </a:rPr>
              <a:t>Factors</a:t>
            </a:r>
            <a:r>
              <a:rPr lang="pt-PT" sz="3200" b="1" i="1" dirty="0">
                <a:latin typeface="Arial Nova"/>
              </a:rPr>
              <a:t> </a:t>
            </a:r>
            <a:r>
              <a:rPr lang="pt-PT" sz="3200" b="1" i="1" err="1">
                <a:latin typeface="Arial Nova"/>
              </a:rPr>
              <a:t>Influencing</a:t>
            </a:r>
            <a:r>
              <a:rPr lang="pt-PT" sz="3200" b="1" i="1" dirty="0">
                <a:latin typeface="Arial Nova"/>
              </a:rPr>
              <a:t> </a:t>
            </a:r>
            <a:r>
              <a:rPr lang="pt-PT" sz="3200" b="1" i="1" err="1">
                <a:latin typeface="Arial Nova"/>
              </a:rPr>
              <a:t>Stroke</a:t>
            </a:r>
            <a:endParaRPr lang="pt-PT" sz="3200" b="1" i="1" dirty="0">
              <a:latin typeface="Arial Nova"/>
            </a:endParaRPr>
          </a:p>
        </p:txBody>
      </p:sp>
    </p:spTree>
    <p:extLst>
      <p:ext uri="{BB962C8B-B14F-4D97-AF65-F5344CB8AC3E}">
        <p14:creationId xmlns:p14="http://schemas.microsoft.com/office/powerpoint/2010/main" val="2181201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9305D7-68F1-018D-9575-EAF7383465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V="1">
            <a:off x="6792330" y="722690"/>
            <a:ext cx="5205043" cy="5412619"/>
          </a:xfrm>
          <a:prstGeom prst="rect">
            <a:avLst/>
          </a:prstGeom>
        </p:spPr>
      </p:pic>
      <p:sp>
        <p:nvSpPr>
          <p:cNvPr id="3" name="TextBox 2">
            <a:extLst>
              <a:ext uri="{FF2B5EF4-FFF2-40B4-BE49-F238E27FC236}">
                <a16:creationId xmlns:a16="http://schemas.microsoft.com/office/drawing/2014/main" id="{83ACA0D0-DA19-29E0-03B8-10196CA515D5}"/>
              </a:ext>
            </a:extLst>
          </p:cNvPr>
          <p:cNvSpPr txBox="1"/>
          <p:nvPr/>
        </p:nvSpPr>
        <p:spPr>
          <a:xfrm>
            <a:off x="5193695" y="2517624"/>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7452B1C2-107E-6D61-D21A-BC0B8D9A54DF}"/>
              </a:ext>
            </a:extLst>
          </p:cNvPr>
          <p:cNvSpPr txBox="1"/>
          <p:nvPr/>
        </p:nvSpPr>
        <p:spPr>
          <a:xfrm>
            <a:off x="1272207" y="423427"/>
            <a:ext cx="5193587" cy="7355860"/>
          </a:xfrm>
          <a:prstGeom prst="rect">
            <a:avLst/>
          </a:prstGeom>
          <a:noFill/>
        </p:spPr>
        <p:txBody>
          <a:bodyPr wrap="square" lIns="91440" tIns="45720" rIns="91440" bIns="45720" rtlCol="0" anchor="ctr">
            <a:spAutoFit/>
          </a:bodyPr>
          <a:lstStyle/>
          <a:p>
            <a:pPr algn="ctr"/>
            <a:r>
              <a:rPr lang="en-GB" sz="3200" b="1" i="1" dirty="0"/>
              <a:t>C</a:t>
            </a:r>
            <a:r>
              <a:rPr lang="en-GB" sz="3200" b="1" i="1" dirty="0">
                <a:latin typeface="Arial Nova"/>
              </a:rPr>
              <a:t>auses of a Stroke ? </a:t>
            </a:r>
          </a:p>
          <a:p>
            <a:pPr algn="ctr"/>
            <a:endParaRPr lang="en-GB" b="1" i="1" u="none" strike="noStrike" dirty="0">
              <a:solidFill>
                <a:srgbClr val="000000"/>
              </a:solidFill>
              <a:effectLst/>
              <a:latin typeface="Avenir W01"/>
            </a:endParaRPr>
          </a:p>
          <a:p>
            <a:pPr algn="ctr"/>
            <a:r>
              <a:rPr lang="en-GB" sz="1600" b="1" i="0" u="none" strike="noStrike" dirty="0">
                <a:solidFill>
                  <a:srgbClr val="000000"/>
                </a:solidFill>
                <a:effectLst/>
                <a:latin typeface="Arial Nova"/>
              </a:rPr>
              <a:t>According</a:t>
            </a:r>
            <a:r>
              <a:rPr lang="en-GB" sz="1600" b="0" i="0" u="none" strike="noStrike" dirty="0">
                <a:solidFill>
                  <a:srgbClr val="000000"/>
                </a:solidFill>
                <a:effectLst/>
                <a:latin typeface="Arial Nova"/>
              </a:rPr>
              <a:t> to </a:t>
            </a:r>
            <a:r>
              <a:rPr lang="en-GB" sz="1600" b="1" i="0" u="none" strike="noStrike" err="1">
                <a:solidFill>
                  <a:srgbClr val="000000"/>
                </a:solidFill>
                <a:effectLst/>
                <a:latin typeface="Arial Nova"/>
              </a:rPr>
              <a:t>nhsinform</a:t>
            </a:r>
            <a:r>
              <a:rPr lang="en-GB" sz="1600" b="1" err="1">
                <a:solidFill>
                  <a:srgbClr val="000000"/>
                </a:solidFill>
                <a:latin typeface="Arial Nova"/>
              </a:rPr>
              <a:t>.scot</a:t>
            </a:r>
            <a:r>
              <a:rPr lang="en-GB" sz="1600" b="1" dirty="0">
                <a:solidFill>
                  <a:srgbClr val="000000"/>
                </a:solidFill>
                <a:latin typeface="Arial Nova"/>
              </a:rPr>
              <a:t> </a:t>
            </a:r>
          </a:p>
          <a:p>
            <a:pPr algn="ctr"/>
            <a:r>
              <a:rPr lang="en-GB" sz="1600" b="1" i="0" u="none" strike="noStrike" dirty="0">
                <a:solidFill>
                  <a:srgbClr val="000000"/>
                </a:solidFill>
                <a:effectLst/>
                <a:latin typeface="Arial Nova"/>
              </a:rPr>
              <a:t>There are 2 main causes of strokes:</a:t>
            </a:r>
          </a:p>
          <a:p>
            <a:pPr algn="ctr"/>
            <a:endParaRPr lang="en-GB" sz="1600" b="0" i="0" u="none" strike="noStrike" dirty="0">
              <a:solidFill>
                <a:srgbClr val="000000"/>
              </a:solidFill>
              <a:effectLst/>
              <a:latin typeface="Arial Nova"/>
            </a:endParaRPr>
          </a:p>
          <a:p>
            <a:pPr marL="342900" indent="-342900">
              <a:buFont typeface="+mj-lt"/>
              <a:buAutoNum type="arabicPeriod"/>
            </a:pPr>
            <a:r>
              <a:rPr lang="en-GB" sz="1600" b="0" i="0" u="none" strike="noStrike" dirty="0">
                <a:solidFill>
                  <a:srgbClr val="000000"/>
                </a:solidFill>
                <a:effectLst/>
                <a:latin typeface="Arial Nova"/>
              </a:rPr>
              <a:t> </a:t>
            </a:r>
            <a:r>
              <a:rPr lang="en-GB" sz="1600" dirty="0">
                <a:solidFill>
                  <a:srgbClr val="000000"/>
                </a:solidFill>
                <a:latin typeface="Arial Nova"/>
              </a:rPr>
              <a:t>I</a:t>
            </a:r>
            <a:r>
              <a:rPr lang="en-GB" sz="1600" b="1" dirty="0">
                <a:solidFill>
                  <a:srgbClr val="000000"/>
                </a:solidFill>
                <a:latin typeface="Arial Nova"/>
              </a:rPr>
              <a:t>schaemic</a:t>
            </a:r>
            <a:r>
              <a:rPr lang="en-GB" sz="1600" b="0" i="0" u="none" strike="noStrike" dirty="0">
                <a:solidFill>
                  <a:srgbClr val="000000"/>
                </a:solidFill>
                <a:effectLst/>
                <a:latin typeface="Arial Nova"/>
              </a:rPr>
              <a:t> – where the blood supply is stopped due to a blood clot (this accounts for 85% of all cases)</a:t>
            </a:r>
          </a:p>
          <a:p>
            <a:pPr marL="342900" indent="-342900">
              <a:buFont typeface="+mj-lt"/>
              <a:buAutoNum type="arabicPeriod"/>
            </a:pPr>
            <a:r>
              <a:rPr lang="en-GB" sz="1600" b="1" dirty="0">
                <a:solidFill>
                  <a:srgbClr val="000000"/>
                </a:solidFill>
                <a:latin typeface="Arial Nova"/>
              </a:rPr>
              <a:t>Haemorrhagic</a:t>
            </a:r>
            <a:r>
              <a:rPr lang="en-GB" sz="1600" b="0" i="0" u="none" strike="noStrike" dirty="0">
                <a:solidFill>
                  <a:srgbClr val="000000"/>
                </a:solidFill>
                <a:effectLst/>
                <a:latin typeface="Arial Nova"/>
              </a:rPr>
              <a:t> – where a weakened blood vessel supplying the brain bursts</a:t>
            </a:r>
          </a:p>
          <a:p>
            <a:pPr algn="r"/>
            <a:endParaRPr lang="en-GB" sz="1600" b="1" dirty="0">
              <a:solidFill>
                <a:srgbClr val="000000"/>
              </a:solidFill>
              <a:latin typeface="Arial Nova"/>
            </a:endParaRPr>
          </a:p>
          <a:p>
            <a:pPr algn="r"/>
            <a:r>
              <a:rPr lang="en-GB" sz="1600" b="1" dirty="0">
                <a:solidFill>
                  <a:srgbClr val="000000"/>
                </a:solidFill>
                <a:latin typeface="Arial Nova"/>
              </a:rPr>
              <a:t>Based on Rarer causes of stroke include:</a:t>
            </a:r>
            <a:endParaRPr lang="en-GB" sz="1600"/>
          </a:p>
          <a:p>
            <a:pPr algn="r"/>
            <a:r>
              <a:rPr lang="en-GB" sz="1600" b="1" dirty="0">
                <a:solidFill>
                  <a:srgbClr val="000000"/>
                </a:solidFill>
                <a:latin typeface="Arial Nova"/>
              </a:rPr>
              <a:t>Cerebral venous thrombosis — this occurs due to thrombosis of the dural venous sinus. It is more likely in people with a prothrombotic tendency, for example, related to pregnancy, infection, dehydration, or malignancy. </a:t>
            </a:r>
            <a:endParaRPr lang="en-GB" sz="1600"/>
          </a:p>
          <a:p>
            <a:pPr algn="r"/>
            <a:r>
              <a:rPr lang="en-GB" sz="1600" b="1" dirty="0">
                <a:solidFill>
                  <a:srgbClr val="000000"/>
                </a:solidFill>
                <a:latin typeface="Arial Nova"/>
              </a:rPr>
              <a:t>Carotid artery dissection — tends to occur in younger people and may be preceded by neck trauma. </a:t>
            </a:r>
            <a:endParaRPr lang="en-GB" sz="1600"/>
          </a:p>
          <a:p>
            <a:pPr algn="r"/>
            <a:endParaRPr lang="en-GB" sz="1600" b="1" dirty="0">
              <a:solidFill>
                <a:srgbClr val="000000"/>
              </a:solidFill>
              <a:latin typeface="Arial Nova"/>
            </a:endParaRPr>
          </a:p>
          <a:p>
            <a:pPr algn="r"/>
            <a:r>
              <a:rPr lang="en-GB" sz="1600" b="1" dirty="0">
                <a:solidFill>
                  <a:srgbClr val="000000"/>
                </a:solidFill>
                <a:latin typeface="Arial Nova"/>
              </a:rPr>
              <a:t>[Sacco, 2013; RCP, 2016; BMJ, 2020b; BMJ, 2021a; BMJ, 2021b]</a:t>
            </a:r>
            <a:endParaRPr lang="en-GB" sz="1600"/>
          </a:p>
          <a:p>
            <a:pPr algn="r"/>
            <a:r>
              <a:rPr lang="en-GB" sz="1600" b="1" i="0" u="none" strike="noStrike" dirty="0">
                <a:solidFill>
                  <a:srgbClr val="000000"/>
                </a:solidFill>
                <a:effectLst/>
                <a:latin typeface="Arial Nova"/>
              </a:rPr>
              <a:t>(</a:t>
            </a:r>
            <a:r>
              <a:rPr lang="en-GB" sz="1600" b="1" dirty="0">
                <a:solidFill>
                  <a:srgbClr val="000000"/>
                </a:solidFill>
                <a:latin typeface="Arial Nova"/>
              </a:rPr>
              <a:t>May 2025</a:t>
            </a:r>
            <a:r>
              <a:rPr lang="en-GB" sz="1600" b="1" i="0" u="none" strike="noStrike" dirty="0">
                <a:solidFill>
                  <a:srgbClr val="000000"/>
                </a:solidFill>
                <a:effectLst/>
                <a:latin typeface="Arial Nova"/>
              </a:rPr>
              <a:t>)</a:t>
            </a:r>
            <a:endParaRPr lang="en-GB" sz="1600"/>
          </a:p>
          <a:p>
            <a:pPr algn="r"/>
            <a:endParaRPr lang="en-GB" sz="1600" b="1" dirty="0">
              <a:latin typeface="Arial Nova"/>
            </a:endParaRPr>
          </a:p>
          <a:p>
            <a:pPr algn="r"/>
            <a:endParaRPr lang="en-GB" b="1" dirty="0">
              <a:latin typeface="Arial Nova"/>
            </a:endParaRPr>
          </a:p>
          <a:p>
            <a:br>
              <a:rPr lang="en-GB" dirty="0"/>
            </a:br>
            <a:endParaRPr lang="en-GB" b="1" i="1" dirty="0"/>
          </a:p>
        </p:txBody>
      </p:sp>
    </p:spTree>
    <p:extLst>
      <p:ext uri="{BB962C8B-B14F-4D97-AF65-F5344CB8AC3E}">
        <p14:creationId xmlns:p14="http://schemas.microsoft.com/office/powerpoint/2010/main" val="1875889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2"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3"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4"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5"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6"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1">
            <a:extLst>
              <a:ext uri="{FF2B5EF4-FFF2-40B4-BE49-F238E27FC236}">
                <a16:creationId xmlns:a16="http://schemas.microsoft.com/office/drawing/2014/main" id="{940F3C44-6408-8A0F-3D01-70E9FA0921A2}"/>
              </a:ext>
            </a:extLst>
          </p:cNvPr>
          <p:cNvSpPr>
            <a:spLocks noGrp="1"/>
          </p:cNvSpPr>
          <p:nvPr>
            <p:ph type="title"/>
          </p:nvPr>
        </p:nvSpPr>
        <p:spPr>
          <a:xfrm>
            <a:off x="2765955" y="587485"/>
            <a:ext cx="6660090" cy="965200"/>
          </a:xfrm>
        </p:spPr>
        <p:txBody>
          <a:bodyPr vert="horz" lIns="91440" tIns="45720" rIns="91440" bIns="45720" rtlCol="0" anchor="ctr">
            <a:normAutofit fontScale="90000"/>
          </a:bodyPr>
          <a:lstStyle/>
          <a:p>
            <a:r>
              <a:rPr lang="en-US" sz="3200" b="1" i="1" dirty="0">
                <a:latin typeface="Arial Nova"/>
              </a:rPr>
              <a:t>Well Being Of Local Patients with Stroke </a:t>
            </a:r>
          </a:p>
        </p:txBody>
      </p:sp>
      <p:sp>
        <p:nvSpPr>
          <p:cNvPr id="4" name="Text Placeholder 3">
            <a:extLst>
              <a:ext uri="{FF2B5EF4-FFF2-40B4-BE49-F238E27FC236}">
                <a16:creationId xmlns:a16="http://schemas.microsoft.com/office/drawing/2014/main" id="{7D4B2EDB-07B9-A419-6918-9D8F8A0DF2B0}"/>
              </a:ext>
            </a:extLst>
          </p:cNvPr>
          <p:cNvSpPr>
            <a:spLocks noGrp="1"/>
          </p:cNvSpPr>
          <p:nvPr>
            <p:ph type="body" sz="half" idx="2"/>
          </p:nvPr>
        </p:nvSpPr>
        <p:spPr>
          <a:xfrm>
            <a:off x="1488794" y="1718436"/>
            <a:ext cx="9959748" cy="3793067"/>
          </a:xfrm>
        </p:spPr>
        <p:txBody>
          <a:bodyPr vert="horz" lIns="91440" tIns="45720" rIns="91440" bIns="45720" rtlCol="0" anchor="t">
            <a:normAutofit fontScale="85000" lnSpcReduction="10000"/>
          </a:bodyPr>
          <a:lstStyle/>
          <a:p>
            <a:pPr algn="l"/>
            <a:endParaRPr lang="en-US" dirty="0">
              <a:latin typeface="Arial Nova"/>
            </a:endParaRPr>
          </a:p>
          <a:p>
            <a:pPr algn="l">
              <a:buFont typeface="Arial"/>
              <a:buChar char="•"/>
            </a:pPr>
            <a:r>
              <a:rPr lang="en-GB" b="1" dirty="0">
                <a:latin typeface="Arial Nova"/>
              </a:rPr>
              <a:t>Self-management :</a:t>
            </a:r>
          </a:p>
          <a:p>
            <a:pPr algn="l">
              <a:spcBef>
                <a:spcPts val="20"/>
              </a:spcBef>
              <a:buClr>
                <a:srgbClr val="1287C3"/>
              </a:buClr>
              <a:buFont typeface="Arial"/>
              <a:buChar char="•"/>
            </a:pPr>
            <a:r>
              <a:rPr lang="en-GB" dirty="0">
                <a:latin typeface="Arial Nova"/>
              </a:rPr>
              <a:t>Stroke can affect the ability to live independently and with quality</a:t>
            </a:r>
            <a:endParaRPr lang="en-GB" dirty="0">
              <a:latin typeface="Corbel" panose="020B0503020204020204"/>
            </a:endParaRPr>
          </a:p>
          <a:p>
            <a:pPr algn="l">
              <a:spcBef>
                <a:spcPts val="20"/>
              </a:spcBef>
              <a:buClr>
                <a:srgbClr val="1287C3"/>
              </a:buClr>
              <a:buFont typeface="Arial"/>
              <a:buChar char="•"/>
            </a:pPr>
            <a:r>
              <a:rPr lang="en-GB" b="1" dirty="0">
                <a:latin typeface="Arial Nova"/>
              </a:rPr>
              <a:t> Fryer CE, Luker JA, McDonnell MN, Hillier SL (August 2016)</a:t>
            </a:r>
            <a:endParaRPr lang="en-GB" b="1" dirty="0"/>
          </a:p>
          <a:p>
            <a:pPr algn="l">
              <a:spcBef>
                <a:spcPts val="20"/>
              </a:spcBef>
              <a:buClr>
                <a:srgbClr val="1287C3"/>
              </a:buClr>
              <a:buFont typeface="Arial"/>
              <a:buChar char="•"/>
            </a:pPr>
            <a:endParaRPr lang="en-GB" b="1" dirty="0">
              <a:latin typeface="Arial Nova"/>
            </a:endParaRPr>
          </a:p>
          <a:p>
            <a:pPr algn="l">
              <a:buClr>
                <a:srgbClr val="1287C3"/>
              </a:buClr>
              <a:buFont typeface="Arial"/>
              <a:buChar char="•"/>
            </a:pPr>
            <a:r>
              <a:rPr lang="en-GB" b="1" dirty="0">
                <a:latin typeface="Arial Nova"/>
              </a:rPr>
              <a:t> Lifestyle : </a:t>
            </a:r>
            <a:r>
              <a:rPr lang="en-GB" dirty="0">
                <a:latin typeface="Arial Nova"/>
              </a:rPr>
              <a:t>According to </a:t>
            </a:r>
            <a:r>
              <a:rPr lang="en-GB" b="1" dirty="0">
                <a:latin typeface="Arial Nova"/>
              </a:rPr>
              <a:t>stroke.org.uk , </a:t>
            </a:r>
            <a:r>
              <a:rPr lang="en-GB" dirty="0">
                <a:latin typeface="Arial Nova"/>
              </a:rPr>
              <a:t>after the occurred </a:t>
            </a:r>
            <a:r>
              <a:rPr lang="en-GB" b="1" dirty="0">
                <a:latin typeface="Arial Nova"/>
              </a:rPr>
              <a:t>emotional wellbeing &amp;</a:t>
            </a:r>
            <a:r>
              <a:rPr lang="en-GB" dirty="0">
                <a:latin typeface="Arial Nova"/>
              </a:rPr>
              <a:t> </a:t>
            </a:r>
            <a:r>
              <a:rPr lang="en-GB" b="1" dirty="0">
                <a:latin typeface="Arial Nova"/>
              </a:rPr>
              <a:t>physical exercise</a:t>
            </a:r>
            <a:r>
              <a:rPr lang="en-GB" dirty="0">
                <a:latin typeface="Arial Nova"/>
              </a:rPr>
              <a:t> amongst </a:t>
            </a:r>
            <a:r>
              <a:rPr lang="en-GB" dirty="0" err="1">
                <a:latin typeface="Arial Nova"/>
              </a:rPr>
              <a:t>anothers</a:t>
            </a:r>
            <a:r>
              <a:rPr lang="en-GB" dirty="0">
                <a:latin typeface="Arial Nova"/>
              </a:rPr>
              <a:t> like …</a:t>
            </a:r>
            <a:endParaRPr lang="en-GB" dirty="0">
              <a:latin typeface="Corbel" panose="020B0503020204020204"/>
            </a:endParaRPr>
          </a:p>
          <a:p>
            <a:pPr algn="l">
              <a:buClr>
                <a:srgbClr val="1287C3"/>
              </a:buClr>
              <a:buFont typeface="Arial"/>
              <a:buChar char="•"/>
            </a:pPr>
            <a:endParaRPr lang="en-GB" dirty="0">
              <a:latin typeface="Arial Nova"/>
            </a:endParaRPr>
          </a:p>
          <a:p>
            <a:pPr algn="l">
              <a:spcBef>
                <a:spcPts val="20"/>
              </a:spcBef>
              <a:buClr>
                <a:srgbClr val="1287C3"/>
              </a:buClr>
              <a:buFont typeface="Arial"/>
              <a:buChar char="•"/>
            </a:pPr>
            <a:r>
              <a:rPr lang="en-GB" b="1" dirty="0">
                <a:latin typeface="Arial Nova"/>
              </a:rPr>
              <a:t>Adaptation</a:t>
            </a:r>
            <a:r>
              <a:rPr lang="en-GB" dirty="0">
                <a:latin typeface="Arial Nova"/>
              </a:rPr>
              <a:t> : </a:t>
            </a:r>
            <a:r>
              <a:rPr lang="en-GB" dirty="0" err="1">
                <a:latin typeface="Arial Nova"/>
              </a:rPr>
              <a:t>aboratory</a:t>
            </a:r>
            <a:r>
              <a:rPr lang="en-GB" dirty="0">
                <a:latin typeface="Arial Nova"/>
              </a:rPr>
              <a:t>-based studies have suggested that individual differences in cardiovascular reactivity and stress adaptive capacity are associated with stroke incidence. </a:t>
            </a:r>
            <a:r>
              <a:rPr lang="en-GB" b="1" dirty="0">
                <a:latin typeface="Arial Nova"/>
              </a:rPr>
              <a:t>Paul G. Surtees, PhD, Nicholas W.J. Wainwright, PhD, Robert L. Luben, BSc, Nicholas J. Wareham, MBBS, PhD, Sheila A. Bingham, PhD, and Kay-Tee Khaw, </a:t>
            </a:r>
            <a:r>
              <a:rPr lang="en-GB" b="1" dirty="0" err="1">
                <a:latin typeface="Arial Nova"/>
              </a:rPr>
              <a:t>MBBChi</a:t>
            </a:r>
          </a:p>
          <a:p>
            <a:pPr algn="l">
              <a:buClr>
                <a:srgbClr val="1287C3"/>
              </a:buClr>
              <a:buFont typeface="Arial"/>
              <a:buChar char="•"/>
            </a:pPr>
            <a:r>
              <a:rPr lang="en-GB" b="1" dirty="0">
                <a:latin typeface="Arial Nova"/>
              </a:rPr>
              <a:t>Volume 38</a:t>
            </a:r>
          </a:p>
          <a:p>
            <a:pPr algn="l">
              <a:spcBef>
                <a:spcPts val="20"/>
              </a:spcBef>
              <a:buClr>
                <a:srgbClr val="1287C3"/>
              </a:buClr>
              <a:buFont typeface="Arial"/>
              <a:buChar char="•"/>
            </a:pPr>
            <a:r>
              <a:rPr lang="en-GB" b="1" dirty="0">
                <a:latin typeface="Arial Nova"/>
              </a:rPr>
              <a:t>Number 5</a:t>
            </a:r>
            <a:endParaRPr lang="en-GB" b="1" dirty="0"/>
          </a:p>
          <a:p>
            <a:pPr algn="l">
              <a:spcBef>
                <a:spcPts val="20"/>
              </a:spcBef>
              <a:buClr>
                <a:srgbClr val="1287C3"/>
              </a:buClr>
              <a:buFont typeface="Arial"/>
              <a:buChar char="•"/>
            </a:pPr>
            <a:r>
              <a:rPr lang="en-GB" b="1" dirty="0">
                <a:latin typeface="Arial Nova"/>
              </a:rPr>
              <a:t>May 2007</a:t>
            </a:r>
            <a:endParaRPr lang="en-GB" b="1" dirty="0"/>
          </a:p>
          <a:p>
            <a:pPr algn="l">
              <a:spcBef>
                <a:spcPts val="20"/>
              </a:spcBef>
              <a:buClr>
                <a:srgbClr val="1287C3"/>
              </a:buClr>
              <a:buFont typeface="Arial"/>
              <a:buChar char="•"/>
            </a:pPr>
            <a:endParaRPr lang="en-GB" b="1" dirty="0">
              <a:latin typeface="Arial Nova"/>
            </a:endParaRPr>
          </a:p>
        </p:txBody>
      </p:sp>
    </p:spTree>
    <p:extLst>
      <p:ext uri="{BB962C8B-B14F-4D97-AF65-F5344CB8AC3E}">
        <p14:creationId xmlns:p14="http://schemas.microsoft.com/office/powerpoint/2010/main" val="2927199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611B73-51F8-E469-82E2-8B8F95E83B39}"/>
              </a:ext>
            </a:extLst>
          </p:cNvPr>
          <p:cNvSpPr txBox="1"/>
          <p:nvPr/>
        </p:nvSpPr>
        <p:spPr>
          <a:xfrm>
            <a:off x="5224789" y="534325"/>
            <a:ext cx="2750208" cy="584775"/>
          </a:xfrm>
          <a:prstGeom prst="rect">
            <a:avLst/>
          </a:prstGeom>
          <a:noFill/>
        </p:spPr>
        <p:txBody>
          <a:bodyPr wrap="square" lIns="91440" tIns="45720" rIns="91440" bIns="45720" rtlCol="0" anchor="t">
            <a:spAutoFit/>
          </a:bodyPr>
          <a:lstStyle/>
          <a:p>
            <a:pPr algn="l"/>
            <a:r>
              <a:rPr lang="en-GB" sz="3200" b="1" i="1" dirty="0">
                <a:latin typeface="Arial Nova"/>
              </a:rPr>
              <a:t>Conclusions </a:t>
            </a:r>
            <a:endParaRPr lang="en-US" sz="3200" i="1">
              <a:latin typeface="Arial Nova"/>
            </a:endParaRPr>
          </a:p>
        </p:txBody>
      </p:sp>
      <p:sp>
        <p:nvSpPr>
          <p:cNvPr id="3" name="CaixaDeTexto 2">
            <a:extLst>
              <a:ext uri="{FF2B5EF4-FFF2-40B4-BE49-F238E27FC236}">
                <a16:creationId xmlns:a16="http://schemas.microsoft.com/office/drawing/2014/main" id="{8AB9E915-53E2-D139-8D2A-8A6608AAFCBC}"/>
              </a:ext>
            </a:extLst>
          </p:cNvPr>
          <p:cNvSpPr txBox="1"/>
          <p:nvPr/>
        </p:nvSpPr>
        <p:spPr>
          <a:xfrm>
            <a:off x="1794354" y="1496541"/>
            <a:ext cx="961240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PT" dirty="0"/>
              <a:t>As </a:t>
            </a:r>
            <a:r>
              <a:rPr lang="pt-PT" err="1"/>
              <a:t>stated</a:t>
            </a:r>
            <a:r>
              <a:rPr lang="pt-PT" dirty="0"/>
              <a:t> </a:t>
            </a:r>
            <a:r>
              <a:rPr lang="pt-PT" err="1"/>
              <a:t>by</a:t>
            </a:r>
            <a:r>
              <a:rPr lang="pt-PT" dirty="0"/>
              <a:t> </a:t>
            </a:r>
            <a:r>
              <a:rPr lang="pt-PT" b="1" dirty="0"/>
              <a:t>NICE cks.nice.org.uk </a:t>
            </a:r>
            <a:r>
              <a:rPr lang="pt-PT" err="1"/>
              <a:t>there</a:t>
            </a:r>
            <a:r>
              <a:rPr lang="pt-PT" dirty="0"/>
              <a:t> are </a:t>
            </a:r>
            <a:r>
              <a:rPr lang="pt-PT" err="1"/>
              <a:t>around</a:t>
            </a:r>
            <a:r>
              <a:rPr lang="pt-PT" dirty="0"/>
              <a:t> </a:t>
            </a:r>
            <a:r>
              <a:rPr lang="pt-PT" b="1" dirty="0"/>
              <a:t>100,000 </a:t>
            </a:r>
            <a:r>
              <a:rPr lang="pt-PT" b="1" err="1"/>
              <a:t>strokes</a:t>
            </a:r>
            <a:r>
              <a:rPr lang="pt-PT" b="1" dirty="0"/>
              <a:t> </a:t>
            </a:r>
            <a:r>
              <a:rPr lang="pt-PT" b="1" err="1"/>
              <a:t>every</a:t>
            </a:r>
            <a:r>
              <a:rPr lang="pt-PT" b="1" dirty="0"/>
              <a:t> </a:t>
            </a:r>
            <a:r>
              <a:rPr lang="pt-PT" b="1" err="1"/>
              <a:t>year</a:t>
            </a:r>
            <a:r>
              <a:rPr lang="pt-PT" b="1" dirty="0"/>
              <a:t> in </a:t>
            </a:r>
            <a:r>
              <a:rPr lang="pt-PT" b="1" err="1"/>
              <a:t>the</a:t>
            </a:r>
            <a:r>
              <a:rPr lang="pt-PT" b="1" dirty="0"/>
              <a:t> UK.</a:t>
            </a:r>
          </a:p>
          <a:p>
            <a:r>
              <a:rPr lang="pt-PT" dirty="0"/>
              <a:t>In 2016 </a:t>
            </a:r>
            <a:r>
              <a:rPr lang="pt-PT" dirty="0" err="1"/>
              <a:t>first</a:t>
            </a:r>
            <a:r>
              <a:rPr lang="pt-PT" dirty="0"/>
              <a:t> </a:t>
            </a:r>
            <a:r>
              <a:rPr lang="pt-PT" dirty="0" err="1"/>
              <a:t>strokes</a:t>
            </a:r>
            <a:r>
              <a:rPr lang="pt-PT" dirty="0"/>
              <a:t> </a:t>
            </a:r>
            <a:r>
              <a:rPr lang="pt-PT" dirty="0" err="1"/>
              <a:t>affected</a:t>
            </a:r>
            <a:r>
              <a:rPr lang="pt-PT" dirty="0"/>
              <a:t> 57,000 </a:t>
            </a:r>
            <a:r>
              <a:rPr lang="pt-PT" dirty="0" err="1"/>
              <a:t>people</a:t>
            </a:r>
            <a:r>
              <a:rPr lang="pt-PT" dirty="0"/>
              <a:t> in </a:t>
            </a:r>
            <a:r>
              <a:rPr lang="pt-PT" dirty="0" err="1"/>
              <a:t>England</a:t>
            </a:r>
            <a:r>
              <a:rPr lang="pt-PT" dirty="0"/>
              <a:t>, </a:t>
            </a:r>
            <a:r>
              <a:rPr lang="pt-PT" dirty="0" err="1"/>
              <a:t>with</a:t>
            </a:r>
            <a:r>
              <a:rPr lang="pt-PT" dirty="0"/>
              <a:t> 51% </a:t>
            </a:r>
            <a:r>
              <a:rPr lang="pt-PT" dirty="0" err="1"/>
              <a:t>occurring</a:t>
            </a:r>
            <a:r>
              <a:rPr lang="pt-PT" dirty="0"/>
              <a:t> in males </a:t>
            </a:r>
            <a:r>
              <a:rPr lang="pt-PT" dirty="0" err="1"/>
              <a:t>and</a:t>
            </a:r>
            <a:r>
              <a:rPr lang="pt-PT" dirty="0"/>
              <a:t> 49% in </a:t>
            </a:r>
            <a:r>
              <a:rPr lang="pt-PT" dirty="0" err="1"/>
              <a:t>females</a:t>
            </a:r>
            <a:r>
              <a:rPr lang="pt-PT" dirty="0"/>
              <a:t>.</a:t>
            </a:r>
          </a:p>
          <a:p>
            <a:r>
              <a:rPr lang="pt-PT" dirty="0" err="1"/>
              <a:t>The</a:t>
            </a:r>
            <a:r>
              <a:rPr lang="pt-PT" dirty="0"/>
              <a:t> </a:t>
            </a:r>
            <a:r>
              <a:rPr lang="pt-PT" dirty="0" err="1"/>
              <a:t>incidence</a:t>
            </a:r>
            <a:r>
              <a:rPr lang="pt-PT" dirty="0"/>
              <a:t> </a:t>
            </a:r>
            <a:r>
              <a:rPr lang="pt-PT" dirty="0" err="1"/>
              <a:t>of</a:t>
            </a:r>
            <a:r>
              <a:rPr lang="pt-PT" dirty="0"/>
              <a:t> </a:t>
            </a:r>
            <a:r>
              <a:rPr lang="pt-PT" dirty="0" err="1"/>
              <a:t>first-ever</a:t>
            </a:r>
            <a:r>
              <a:rPr lang="pt-PT" dirty="0"/>
              <a:t> </a:t>
            </a:r>
            <a:r>
              <a:rPr lang="pt-PT" dirty="0" err="1"/>
              <a:t>transient</a:t>
            </a:r>
            <a:r>
              <a:rPr lang="pt-PT" dirty="0"/>
              <a:t> </a:t>
            </a:r>
            <a:r>
              <a:rPr lang="pt-PT" dirty="0" err="1"/>
              <a:t>ischaemic</a:t>
            </a:r>
            <a:r>
              <a:rPr lang="pt-PT" dirty="0"/>
              <a:t> </a:t>
            </a:r>
            <a:r>
              <a:rPr lang="pt-PT" dirty="0" err="1"/>
              <a:t>attack</a:t>
            </a:r>
            <a:r>
              <a:rPr lang="pt-PT" dirty="0"/>
              <a:t> (TIA) </a:t>
            </a:r>
            <a:r>
              <a:rPr lang="pt-PT" dirty="0" err="1"/>
              <a:t>is</a:t>
            </a:r>
            <a:r>
              <a:rPr lang="pt-PT" dirty="0"/>
              <a:t> </a:t>
            </a:r>
            <a:r>
              <a:rPr lang="pt-PT" dirty="0" err="1"/>
              <a:t>approximately</a:t>
            </a:r>
            <a:r>
              <a:rPr lang="pt-PT" dirty="0"/>
              <a:t> 50 per 100,000 </a:t>
            </a:r>
            <a:r>
              <a:rPr lang="pt-PT" dirty="0" err="1"/>
              <a:t>people</a:t>
            </a:r>
            <a:r>
              <a:rPr lang="pt-PT" dirty="0"/>
              <a:t> per </a:t>
            </a:r>
            <a:r>
              <a:rPr lang="pt-PT" dirty="0" err="1"/>
              <a:t>year</a:t>
            </a:r>
            <a:r>
              <a:rPr lang="pt-PT" dirty="0"/>
              <a:t>.</a:t>
            </a:r>
          </a:p>
          <a:p>
            <a:r>
              <a:rPr lang="pt-PT" dirty="0"/>
              <a:t>In </a:t>
            </a:r>
            <a:r>
              <a:rPr lang="pt-PT" dirty="0" err="1"/>
              <a:t>the</a:t>
            </a:r>
            <a:r>
              <a:rPr lang="pt-PT" dirty="0"/>
              <a:t> UK </a:t>
            </a:r>
            <a:r>
              <a:rPr lang="pt-PT" dirty="0" err="1"/>
              <a:t>there</a:t>
            </a:r>
            <a:r>
              <a:rPr lang="pt-PT" dirty="0"/>
              <a:t> are </a:t>
            </a:r>
            <a:r>
              <a:rPr lang="pt-PT" dirty="0" err="1"/>
              <a:t>approximately</a:t>
            </a:r>
            <a:r>
              <a:rPr lang="pt-PT" dirty="0"/>
              <a:t> 1.3 </a:t>
            </a:r>
            <a:r>
              <a:rPr lang="pt-PT" dirty="0" err="1"/>
              <a:t>million</a:t>
            </a:r>
            <a:r>
              <a:rPr lang="pt-PT" dirty="0"/>
              <a:t> </a:t>
            </a:r>
            <a:r>
              <a:rPr lang="pt-PT" dirty="0" err="1"/>
              <a:t>people</a:t>
            </a:r>
            <a:r>
              <a:rPr lang="pt-PT" dirty="0"/>
              <a:t> </a:t>
            </a:r>
            <a:r>
              <a:rPr lang="pt-PT" dirty="0" err="1"/>
              <a:t>living</a:t>
            </a:r>
            <a:r>
              <a:rPr lang="pt-PT" dirty="0"/>
              <a:t> </a:t>
            </a:r>
            <a:r>
              <a:rPr lang="pt-PT" dirty="0" err="1"/>
              <a:t>with</a:t>
            </a:r>
            <a:r>
              <a:rPr lang="pt-PT" dirty="0"/>
              <a:t> </a:t>
            </a:r>
            <a:r>
              <a:rPr lang="pt-PT" dirty="0" err="1"/>
              <a:t>stroke</a:t>
            </a:r>
            <a:r>
              <a:rPr lang="pt-PT" dirty="0"/>
              <a:t>.</a:t>
            </a:r>
          </a:p>
          <a:p>
            <a:r>
              <a:rPr lang="pt-PT" dirty="0" err="1"/>
              <a:t>The</a:t>
            </a:r>
            <a:r>
              <a:rPr lang="pt-PT" dirty="0"/>
              <a:t> </a:t>
            </a:r>
            <a:r>
              <a:rPr lang="pt-PT" dirty="0" err="1"/>
              <a:t>number</a:t>
            </a:r>
            <a:r>
              <a:rPr lang="pt-PT" dirty="0"/>
              <a:t> </a:t>
            </a:r>
            <a:r>
              <a:rPr lang="pt-PT" dirty="0" err="1"/>
              <a:t>of</a:t>
            </a:r>
            <a:r>
              <a:rPr lang="pt-PT" dirty="0"/>
              <a:t> hospital </a:t>
            </a:r>
            <a:r>
              <a:rPr lang="pt-PT" dirty="0" err="1"/>
              <a:t>admissions</a:t>
            </a:r>
            <a:r>
              <a:rPr lang="pt-PT" dirty="0"/>
              <a:t> per </a:t>
            </a:r>
            <a:r>
              <a:rPr lang="pt-PT" dirty="0" err="1"/>
              <a:t>year</a:t>
            </a:r>
            <a:r>
              <a:rPr lang="pt-PT" dirty="0"/>
              <a:t> </a:t>
            </a:r>
            <a:r>
              <a:rPr lang="pt-PT" dirty="0" err="1"/>
              <a:t>due</a:t>
            </a:r>
            <a:r>
              <a:rPr lang="pt-PT" dirty="0"/>
              <a:t> to </a:t>
            </a:r>
            <a:r>
              <a:rPr lang="pt-PT" dirty="0" err="1"/>
              <a:t>stroke</a:t>
            </a:r>
            <a:r>
              <a:rPr lang="pt-PT" dirty="0"/>
              <a:t> </a:t>
            </a:r>
            <a:r>
              <a:rPr lang="pt-PT" dirty="0" err="1"/>
              <a:t>is</a:t>
            </a:r>
            <a:r>
              <a:rPr lang="pt-PT" dirty="0"/>
              <a:t> </a:t>
            </a:r>
            <a:r>
              <a:rPr lang="pt-PT" dirty="0" err="1"/>
              <a:t>approximately</a:t>
            </a:r>
            <a:r>
              <a:rPr lang="pt-PT" dirty="0"/>
              <a:t>:</a:t>
            </a:r>
            <a:br>
              <a:rPr lang="pt-PT" dirty="0"/>
            </a:br>
            <a:endParaRPr lang="pt-PT" dirty="0"/>
          </a:p>
          <a:p>
            <a:r>
              <a:rPr lang="pt-PT" dirty="0"/>
              <a:t>126,000 in </a:t>
            </a:r>
            <a:r>
              <a:rPr lang="pt-PT" dirty="0" err="1"/>
              <a:t>England</a:t>
            </a:r>
            <a:r>
              <a:rPr lang="pt-PT" dirty="0"/>
              <a:t>.</a:t>
            </a:r>
          </a:p>
          <a:p>
            <a:r>
              <a:rPr lang="pt-PT" dirty="0"/>
              <a:t>9900 in </a:t>
            </a:r>
            <a:r>
              <a:rPr lang="pt-PT" dirty="0" err="1"/>
              <a:t>Scotland</a:t>
            </a:r>
            <a:r>
              <a:rPr lang="pt-PT" dirty="0"/>
              <a:t>. </a:t>
            </a:r>
          </a:p>
          <a:p>
            <a:r>
              <a:rPr lang="pt-PT" dirty="0"/>
              <a:t>8000 in </a:t>
            </a:r>
            <a:r>
              <a:rPr lang="pt-PT" dirty="0" err="1"/>
              <a:t>Wales</a:t>
            </a:r>
            <a:r>
              <a:rPr lang="pt-PT" dirty="0"/>
              <a:t>.</a:t>
            </a:r>
          </a:p>
          <a:p>
            <a:r>
              <a:rPr lang="pt-PT" dirty="0"/>
              <a:t>5000 in </a:t>
            </a:r>
            <a:r>
              <a:rPr lang="pt-PT" dirty="0" err="1"/>
              <a:t>Northern</a:t>
            </a:r>
            <a:r>
              <a:rPr lang="pt-PT" dirty="0"/>
              <a:t> </a:t>
            </a:r>
            <a:r>
              <a:rPr lang="pt-PT" dirty="0" err="1"/>
              <a:t>Ireland</a:t>
            </a:r>
            <a:r>
              <a:rPr lang="pt-PT" dirty="0"/>
              <a:t>.</a:t>
            </a:r>
          </a:p>
          <a:p>
            <a:r>
              <a:rPr lang="pt-PT" dirty="0" err="1"/>
              <a:t>Stroke</a:t>
            </a:r>
            <a:r>
              <a:rPr lang="pt-PT" dirty="0"/>
              <a:t> </a:t>
            </a:r>
            <a:r>
              <a:rPr lang="pt-PT" dirty="0" err="1"/>
              <a:t>is</a:t>
            </a:r>
            <a:r>
              <a:rPr lang="pt-PT" dirty="0"/>
              <a:t> a </a:t>
            </a:r>
            <a:r>
              <a:rPr lang="pt-PT" dirty="0" err="1"/>
              <a:t>leading</a:t>
            </a:r>
            <a:r>
              <a:rPr lang="pt-PT" dirty="0"/>
              <a:t> cause </a:t>
            </a:r>
            <a:r>
              <a:rPr lang="pt-PT" dirty="0" err="1"/>
              <a:t>of</a:t>
            </a:r>
            <a:r>
              <a:rPr lang="pt-PT" dirty="0"/>
              <a:t> </a:t>
            </a:r>
            <a:r>
              <a:rPr lang="pt-PT" dirty="0" err="1"/>
              <a:t>death</a:t>
            </a:r>
            <a:r>
              <a:rPr lang="pt-PT" dirty="0"/>
              <a:t> </a:t>
            </a:r>
            <a:r>
              <a:rPr lang="pt-PT" dirty="0" err="1"/>
              <a:t>and</a:t>
            </a:r>
            <a:r>
              <a:rPr lang="pt-PT" dirty="0"/>
              <a:t> </a:t>
            </a:r>
            <a:r>
              <a:rPr lang="pt-PT" dirty="0" err="1"/>
              <a:t>disability</a:t>
            </a:r>
            <a:r>
              <a:rPr lang="pt-PT" dirty="0"/>
              <a:t>, </a:t>
            </a:r>
            <a:r>
              <a:rPr lang="pt-PT" dirty="0" err="1"/>
              <a:t>causing</a:t>
            </a:r>
            <a:r>
              <a:rPr lang="pt-PT" dirty="0"/>
              <a:t> </a:t>
            </a:r>
            <a:r>
              <a:rPr lang="pt-PT" dirty="0" err="1"/>
              <a:t>around</a:t>
            </a:r>
            <a:r>
              <a:rPr lang="pt-PT" dirty="0"/>
              <a:t> 38,000 </a:t>
            </a:r>
            <a:r>
              <a:rPr lang="pt-PT" dirty="0" err="1"/>
              <a:t>deaths</a:t>
            </a:r>
            <a:r>
              <a:rPr lang="pt-PT" dirty="0"/>
              <a:t> </a:t>
            </a:r>
            <a:r>
              <a:rPr lang="pt-PT" dirty="0" err="1"/>
              <a:t>each</a:t>
            </a:r>
            <a:r>
              <a:rPr lang="pt-PT" dirty="0"/>
              <a:t> </a:t>
            </a:r>
            <a:r>
              <a:rPr lang="pt-PT" dirty="0" err="1"/>
              <a:t>year</a:t>
            </a:r>
            <a:r>
              <a:rPr lang="pt-PT" dirty="0"/>
              <a:t> in </a:t>
            </a:r>
            <a:r>
              <a:rPr lang="pt-PT" dirty="0" err="1"/>
              <a:t>the</a:t>
            </a:r>
            <a:r>
              <a:rPr lang="pt-PT" dirty="0"/>
              <a:t> UK.</a:t>
            </a:r>
          </a:p>
          <a:p>
            <a:endParaRPr lang="pt-PT" dirty="0"/>
          </a:p>
          <a:p>
            <a:r>
              <a:rPr lang="pt-PT" b="1" dirty="0"/>
              <a:t>[RCP, 2016; PHE, 2018; NICE, 2019b; </a:t>
            </a:r>
            <a:r>
              <a:rPr lang="pt-PT" b="1" err="1"/>
              <a:t>Stroke</a:t>
            </a:r>
            <a:r>
              <a:rPr lang="pt-PT" b="1" dirty="0"/>
              <a:t> </a:t>
            </a:r>
            <a:r>
              <a:rPr lang="pt-PT" b="1" err="1"/>
              <a:t>Association</a:t>
            </a:r>
            <a:r>
              <a:rPr lang="pt-PT" b="1" dirty="0"/>
              <a:t>, 2021]</a:t>
            </a:r>
          </a:p>
          <a:p>
            <a:pPr algn="l"/>
            <a:endParaRPr lang="pt-PT" dirty="0"/>
          </a:p>
        </p:txBody>
      </p:sp>
    </p:spTree>
    <p:extLst>
      <p:ext uri="{BB962C8B-B14F-4D97-AF65-F5344CB8AC3E}">
        <p14:creationId xmlns:p14="http://schemas.microsoft.com/office/powerpoint/2010/main" val="2977957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EA31E-1ACF-732D-83D3-C036278D163D}"/>
              </a:ext>
            </a:extLst>
          </p:cNvPr>
          <p:cNvSpPr>
            <a:spLocks noGrp="1"/>
          </p:cNvSpPr>
          <p:nvPr>
            <p:ph type="title"/>
          </p:nvPr>
        </p:nvSpPr>
        <p:spPr>
          <a:xfrm>
            <a:off x="1080899" y="685800"/>
            <a:ext cx="10018713" cy="1752599"/>
          </a:xfrm>
        </p:spPr>
        <p:txBody>
          <a:bodyPr>
            <a:normAutofit/>
          </a:bodyPr>
          <a:lstStyle/>
          <a:p>
            <a:r>
              <a:rPr lang="en-GB" sz="3200" b="1" i="1" dirty="0">
                <a:latin typeface="Arial Nova"/>
              </a:rPr>
              <a:t>List References </a:t>
            </a:r>
            <a:endParaRPr lang="en-US" sz="3200" b="1" i="1">
              <a:latin typeface="Arial Nova"/>
            </a:endParaRPr>
          </a:p>
        </p:txBody>
      </p:sp>
      <p:sp>
        <p:nvSpPr>
          <p:cNvPr id="3" name="Content Placeholder 2">
            <a:extLst>
              <a:ext uri="{FF2B5EF4-FFF2-40B4-BE49-F238E27FC236}">
                <a16:creationId xmlns:a16="http://schemas.microsoft.com/office/drawing/2014/main" id="{05EBD99F-7466-A804-FB6C-ADD4A659F242}"/>
              </a:ext>
            </a:extLst>
          </p:cNvPr>
          <p:cNvSpPr>
            <a:spLocks noGrp="1"/>
          </p:cNvSpPr>
          <p:nvPr>
            <p:ph idx="1"/>
          </p:nvPr>
        </p:nvSpPr>
        <p:spPr/>
        <p:txBody>
          <a:bodyPr/>
          <a:lstStyle/>
          <a:p>
            <a:pPr>
              <a:spcBef>
                <a:spcPts val="20"/>
              </a:spcBef>
            </a:pPr>
            <a:r>
              <a:rPr lang="en-US" b="1" dirty="0"/>
              <a:t>[Sacco, 2013; RCP, 2016; BMJ, 2020b; BMJ, 2021a; BMJ,</a:t>
            </a:r>
          </a:p>
          <a:p>
            <a:pPr>
              <a:spcBef>
                <a:spcPts val="20"/>
              </a:spcBef>
              <a:buClr>
                <a:srgbClr val="1287C3"/>
              </a:buClr>
            </a:pPr>
            <a:r>
              <a:rPr lang="en-US" b="1" dirty="0"/>
              <a:t>[RCP, 2016; PHE, 2018; BMJ, 2020b; BMJ, 2020a; BMJ, 2021a; BMJ, 2021b; Fonseca, 2021; </a:t>
            </a:r>
            <a:r>
              <a:rPr lang="en-US" b="1" dirty="0" err="1"/>
              <a:t>Kleindorfer</a:t>
            </a:r>
            <a:r>
              <a:rPr lang="en-US" b="1" dirty="0"/>
              <a:t>, 2021]</a:t>
            </a:r>
          </a:p>
          <a:p>
            <a:pPr>
              <a:buClr>
                <a:srgbClr val="1287C3"/>
              </a:buClr>
            </a:pPr>
            <a:r>
              <a:rPr lang="en-US" b="1" dirty="0"/>
              <a:t>[RCP, 2016; PHE, 2018; BMJ, 2020b; BMJ, 2020a; BMJ, 2021a; BMJ, 2021b; Fonseca, 2021; </a:t>
            </a:r>
            <a:r>
              <a:rPr lang="en-US" b="1" dirty="0" err="1"/>
              <a:t>Kleindorfer</a:t>
            </a:r>
            <a:r>
              <a:rPr lang="en-US" b="1" dirty="0"/>
              <a:t>, 2021]</a:t>
            </a:r>
          </a:p>
          <a:p>
            <a:pPr>
              <a:buClr>
                <a:srgbClr val="1287C3"/>
              </a:buClr>
            </a:pPr>
            <a:r>
              <a:rPr lang="en-US" b="1" dirty="0"/>
              <a:t>Fryer CE, Luker JA, McDonnell MN, Hillier SL (August 2016)</a:t>
            </a:r>
          </a:p>
          <a:p>
            <a:pPr>
              <a:buClr>
                <a:srgbClr val="1287C3"/>
              </a:buClr>
            </a:pPr>
            <a:endParaRPr lang="en-US" b="1" dirty="0"/>
          </a:p>
        </p:txBody>
      </p:sp>
    </p:spTree>
    <p:extLst>
      <p:ext uri="{BB962C8B-B14F-4D97-AF65-F5344CB8AC3E}">
        <p14:creationId xmlns:p14="http://schemas.microsoft.com/office/powerpoint/2010/main" val="3167591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85FB-49C2-28E5-1E2B-226B714FA288}"/>
              </a:ext>
            </a:extLst>
          </p:cNvPr>
          <p:cNvSpPr>
            <a:spLocks noGrp="1"/>
          </p:cNvSpPr>
          <p:nvPr>
            <p:ph type="title"/>
          </p:nvPr>
        </p:nvSpPr>
        <p:spPr>
          <a:xfrm>
            <a:off x="838200" y="365125"/>
            <a:ext cx="10515600" cy="5268465"/>
          </a:xfrm>
        </p:spPr>
        <p:txBody>
          <a:bodyPr>
            <a:normAutofit/>
          </a:bodyPr>
          <a:lstStyle/>
          <a:p>
            <a:pPr algn="ctr"/>
            <a:r>
              <a:rPr lang="en-GB" sz="2100" dirty="0">
                <a:latin typeface="Arial" panose="020B0604020202020204" pitchFamily="34" charset="0"/>
                <a:cs typeface="Arial" panose="020B0604020202020204" pitchFamily="34" charset="0"/>
              </a:rPr>
              <a:t>Student Name: Irise Lewis </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Student Number: 202437142</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Module Title: Introduction to Public Health</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Module Code: LCHS4008</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Assignment Title: Assessment 1 – Group Discussion</a:t>
            </a:r>
            <a:br>
              <a:rPr lang="en-GB" sz="2100" dirty="0">
                <a:latin typeface="Arial" panose="020B0604020202020204" pitchFamily="34" charset="0"/>
                <a:cs typeface="Arial" panose="020B0604020202020204" pitchFamily="34" charset="0"/>
              </a:rPr>
            </a:br>
            <a:endParaRPr lang="en-US"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9281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C4027E-16EC-0E94-AA95-7090E8A982F1}"/>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u="sng" kern="1200">
                <a:solidFill>
                  <a:schemeClr val="tx1"/>
                </a:solidFill>
              </a:rPr>
              <a:t>What is a stroke?</a:t>
            </a:r>
          </a:p>
        </p:txBody>
      </p:sp>
      <p:sp>
        <p:nvSpPr>
          <p:cNvPr id="3" name="Subtitle 2">
            <a:extLst>
              <a:ext uri="{FF2B5EF4-FFF2-40B4-BE49-F238E27FC236}">
                <a16:creationId xmlns:a16="http://schemas.microsoft.com/office/drawing/2014/main" id="{9BD7F122-3736-9C5E-8E1B-457268B941D1}"/>
              </a:ext>
            </a:extLst>
          </p:cNvPr>
          <p:cNvSpPr>
            <a:spLocks noGrp="1"/>
          </p:cNvSpPr>
          <p:nvPr>
            <p:ph type="subTitle" idx="1"/>
          </p:nvPr>
        </p:nvSpPr>
        <p:spPr>
          <a:xfrm>
            <a:off x="862366" y="2194102"/>
            <a:ext cx="4413019" cy="4286154"/>
          </a:xfrm>
        </p:spPr>
        <p:txBody>
          <a:bodyPr vert="horz" lIns="91440" tIns="45720" rIns="91440" bIns="45720" rtlCol="0">
            <a:noAutofit/>
          </a:bodyPr>
          <a:lstStyle/>
          <a:p>
            <a:pPr algn="l"/>
            <a:r>
              <a:rPr lang="en-US" sz="1500" dirty="0"/>
              <a:t>A stroke is a very serious medical emergency which occurs when the blood supply to part of the brain is restricted or totally cut off. Without sufficient oxygen the brain cells start to die within a few minutes, which could cause permanent brain damage or even death. This is supported by </a:t>
            </a:r>
            <a:r>
              <a:rPr lang="en-US" sz="1500" b="1" dirty="0"/>
              <a:t>Murphy, 2020</a:t>
            </a:r>
            <a:r>
              <a:rPr lang="en-US" sz="1500" dirty="0"/>
              <a:t>.</a:t>
            </a:r>
          </a:p>
          <a:p>
            <a:pPr algn="l"/>
            <a:endParaRPr lang="en-US" sz="1500" dirty="0"/>
          </a:p>
          <a:p>
            <a:pPr algn="l"/>
            <a:r>
              <a:rPr lang="en-US" sz="1500" dirty="0"/>
              <a:t>There are both physical and mental effects of a stroke. These include: </a:t>
            </a:r>
          </a:p>
          <a:p>
            <a:pPr marL="342900" indent="-228600" algn="l">
              <a:buFont typeface="Arial" panose="020B0604020202020204" pitchFamily="34" charset="0"/>
              <a:buChar char="•"/>
            </a:pPr>
            <a:r>
              <a:rPr lang="en-US" sz="1500" dirty="0"/>
              <a:t>paralysis on one side of the body</a:t>
            </a:r>
          </a:p>
          <a:p>
            <a:pPr marL="342900" indent="-228600" algn="l">
              <a:buFont typeface="Arial" panose="020B0604020202020204" pitchFamily="34" charset="0"/>
              <a:buChar char="•"/>
            </a:pPr>
            <a:r>
              <a:rPr lang="en-US" sz="1500" dirty="0"/>
              <a:t> speech problems</a:t>
            </a:r>
          </a:p>
          <a:p>
            <a:pPr marL="342900" indent="-228600" algn="l">
              <a:buFont typeface="Arial" panose="020B0604020202020204" pitchFamily="34" charset="0"/>
              <a:buChar char="•"/>
            </a:pPr>
            <a:r>
              <a:rPr lang="en-US" sz="1500" dirty="0"/>
              <a:t>reduced mobility</a:t>
            </a:r>
          </a:p>
          <a:p>
            <a:pPr marL="342900" indent="-228600" algn="l">
              <a:buFont typeface="Arial" panose="020B0604020202020204" pitchFamily="34" charset="0"/>
              <a:buChar char="•"/>
            </a:pPr>
            <a:r>
              <a:rPr lang="en-US" sz="1500" dirty="0"/>
              <a:t>memory loss</a:t>
            </a:r>
          </a:p>
          <a:p>
            <a:pPr marL="342900" indent="-228600" algn="l">
              <a:buFont typeface="Arial" panose="020B0604020202020204" pitchFamily="34" charset="0"/>
              <a:buChar char="•"/>
            </a:pPr>
            <a:r>
              <a:rPr lang="en-US" sz="1500" dirty="0"/>
              <a:t>less independence</a:t>
            </a:r>
          </a:p>
          <a:p>
            <a:pPr marL="342900" indent="-228600" algn="l">
              <a:buFont typeface="Arial" panose="020B0604020202020204" pitchFamily="34" charset="0"/>
              <a:buChar char="•"/>
            </a:pPr>
            <a:r>
              <a:rPr lang="en-US" sz="1500" dirty="0"/>
              <a:t>reduced emotional control. </a:t>
            </a:r>
          </a:p>
          <a:p>
            <a:pPr algn="r"/>
            <a:r>
              <a:rPr lang="en-US" sz="1500" b="1" dirty="0"/>
              <a:t>Kumar, 2010</a:t>
            </a:r>
          </a:p>
        </p:txBody>
      </p:sp>
      <p:pic>
        <p:nvPicPr>
          <p:cNvPr id="4" name="Picture 3">
            <a:extLst>
              <a:ext uri="{FF2B5EF4-FFF2-40B4-BE49-F238E27FC236}">
                <a16:creationId xmlns:a16="http://schemas.microsoft.com/office/drawing/2014/main" id="{301E6AEC-D9DF-1C26-DF83-466539209D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3114" y="2194102"/>
            <a:ext cx="2794059" cy="3202362"/>
          </a:xfrm>
          <a:prstGeom prst="rect">
            <a:avLst/>
          </a:prstGeom>
        </p:spPr>
      </p:pic>
    </p:spTree>
    <p:extLst>
      <p:ext uri="{BB962C8B-B14F-4D97-AF65-F5344CB8AC3E}">
        <p14:creationId xmlns:p14="http://schemas.microsoft.com/office/powerpoint/2010/main" val="3535772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230F1D-B1FE-75FA-17E7-BB29125CDC33}"/>
              </a:ext>
            </a:extLst>
          </p:cNvPr>
          <p:cNvSpPr>
            <a:spLocks noGrp="1"/>
          </p:cNvSpPr>
          <p:nvPr>
            <p:ph type="title"/>
          </p:nvPr>
        </p:nvSpPr>
        <p:spPr>
          <a:xfrm>
            <a:off x="573740" y="609600"/>
            <a:ext cx="5348090" cy="1249317"/>
          </a:xfrm>
        </p:spPr>
        <p:txBody>
          <a:bodyPr>
            <a:normAutofit fontScale="90000"/>
          </a:bodyPr>
          <a:lstStyle/>
          <a:p>
            <a:r>
              <a:rPr lang="en-GB" u="sng"/>
              <a:t>Rehabilitation after a stroke</a:t>
            </a:r>
            <a:endParaRPr lang="en-US" u="sng" dirty="0"/>
          </a:p>
        </p:txBody>
      </p:sp>
      <p:sp>
        <p:nvSpPr>
          <p:cNvPr id="3" name="Content Placeholder 2">
            <a:extLst>
              <a:ext uri="{FF2B5EF4-FFF2-40B4-BE49-F238E27FC236}">
                <a16:creationId xmlns:a16="http://schemas.microsoft.com/office/drawing/2014/main" id="{AE0EC5CF-54C5-691B-36A5-CA7504F03882}"/>
              </a:ext>
            </a:extLst>
          </p:cNvPr>
          <p:cNvSpPr>
            <a:spLocks noGrp="1"/>
          </p:cNvSpPr>
          <p:nvPr>
            <p:ph idx="1"/>
          </p:nvPr>
        </p:nvSpPr>
        <p:spPr>
          <a:xfrm>
            <a:off x="544617" y="2005950"/>
            <a:ext cx="6168254" cy="4663898"/>
          </a:xfrm>
        </p:spPr>
        <p:txBody>
          <a:bodyPr>
            <a:noAutofit/>
          </a:bodyPr>
          <a:lstStyle/>
          <a:p>
            <a:pPr marL="0" indent="0">
              <a:buNone/>
            </a:pPr>
            <a:r>
              <a:rPr lang="en-GB" sz="1500" b="1">
                <a:latin typeface="Arial" panose="020B0604020202020204" pitchFamily="34" charset="0"/>
                <a:cs typeface="Arial" panose="020B0604020202020204" pitchFamily="34" charset="0"/>
              </a:rPr>
              <a:t>Thapa, 2025 </a:t>
            </a:r>
            <a:r>
              <a:rPr lang="en-GB" sz="1500">
                <a:latin typeface="Arial" panose="020B0604020202020204" pitchFamily="34" charset="0"/>
                <a:cs typeface="Arial" panose="020B0604020202020204" pitchFamily="34" charset="0"/>
              </a:rPr>
              <a:t>states that readjusting to life after experiencing a stroke can be very difficult and requires a holistic approach – focusing on different aspects such as the physical, mental, social, and cognitive aspects. </a:t>
            </a:r>
          </a:p>
          <a:p>
            <a:pPr marL="0" indent="0">
              <a:buNone/>
            </a:pPr>
            <a:endParaRPr lang="en-GB" sz="1500">
              <a:latin typeface="Arial" panose="020B0604020202020204" pitchFamily="34" charset="0"/>
              <a:cs typeface="Arial" panose="020B0604020202020204" pitchFamily="34" charset="0"/>
            </a:endParaRPr>
          </a:p>
          <a:p>
            <a:pPr marL="0" indent="0">
              <a:buNone/>
            </a:pPr>
            <a:r>
              <a:rPr lang="en-GB" sz="1500">
                <a:latin typeface="Arial" panose="020B0604020202020204" pitchFamily="34" charset="0"/>
                <a:cs typeface="Arial" panose="020B0604020202020204" pitchFamily="34" charset="0"/>
              </a:rPr>
              <a:t>Interventions such as:</a:t>
            </a:r>
          </a:p>
          <a:p>
            <a:r>
              <a:rPr lang="en-GB" sz="1500">
                <a:latin typeface="Arial" panose="020B0604020202020204" pitchFamily="34" charset="0"/>
                <a:cs typeface="Arial" panose="020B0604020202020204" pitchFamily="34" charset="0"/>
              </a:rPr>
              <a:t>Physiotherapy (strength, balance, coordination, and gait training)</a:t>
            </a:r>
          </a:p>
          <a:p>
            <a:r>
              <a:rPr lang="en-GB" sz="1500">
                <a:latin typeface="Arial" panose="020B0604020202020204" pitchFamily="34" charset="0"/>
                <a:cs typeface="Arial" panose="020B0604020202020204" pitchFamily="34" charset="0"/>
              </a:rPr>
              <a:t>Speech and Language therapy (comprehension and articulation exercises, and alternative communication methods) </a:t>
            </a:r>
          </a:p>
          <a:p>
            <a:r>
              <a:rPr lang="en-GB" sz="1500">
                <a:latin typeface="Arial" panose="020B0604020202020204" pitchFamily="34" charset="0"/>
                <a:cs typeface="Arial" panose="020B0604020202020204" pitchFamily="34" charset="0"/>
              </a:rPr>
              <a:t>Occupational therapy (getting dressed, personal care, eating)</a:t>
            </a:r>
          </a:p>
          <a:p>
            <a:r>
              <a:rPr lang="en-GB" sz="1500">
                <a:latin typeface="Arial" panose="020B0604020202020204" pitchFamily="34" charset="0"/>
                <a:cs typeface="Arial" panose="020B0604020202020204" pitchFamily="34" charset="0"/>
              </a:rPr>
              <a:t>Emotional and Psychological therapy (reduce anxiety or/and depression)</a:t>
            </a:r>
          </a:p>
          <a:p>
            <a:pPr marL="0" indent="0">
              <a:buNone/>
            </a:pPr>
            <a:endParaRPr lang="en-GB" sz="1500">
              <a:latin typeface="Arial" panose="020B0604020202020204" pitchFamily="34" charset="0"/>
              <a:cs typeface="Arial" panose="020B0604020202020204" pitchFamily="34" charset="0"/>
            </a:endParaRPr>
          </a:p>
          <a:p>
            <a:pPr marL="0" indent="0">
              <a:buNone/>
            </a:pPr>
            <a:r>
              <a:rPr lang="en-GB" sz="1500">
                <a:latin typeface="Arial" panose="020B0604020202020204" pitchFamily="34" charset="0"/>
                <a:cs typeface="Arial" panose="020B0604020202020204" pitchFamily="34" charset="0"/>
              </a:rPr>
              <a:t>Can all help an individual to regain as much independence and autonomy in their daily lives as possible. According to </a:t>
            </a:r>
            <a:r>
              <a:rPr lang="en-GB" sz="1500" b="1">
                <a:latin typeface="Arial" panose="020B0604020202020204" pitchFamily="34" charset="0"/>
                <a:cs typeface="Arial" panose="020B0604020202020204" pitchFamily="34" charset="0"/>
              </a:rPr>
              <a:t>McGlinchey, 2020</a:t>
            </a:r>
            <a:r>
              <a:rPr lang="en-GB" sz="1500">
                <a:latin typeface="Arial" panose="020B0604020202020204" pitchFamily="34" charset="0"/>
                <a:cs typeface="Arial" panose="020B0604020202020204" pitchFamily="34" charset="0"/>
              </a:rPr>
              <a:t>, these interventions also help to prevent/reduce any further complications from occurring. </a:t>
            </a:r>
          </a:p>
        </p:txBody>
      </p:sp>
      <p:pic>
        <p:nvPicPr>
          <p:cNvPr id="6" name="Picture 5">
            <a:extLst>
              <a:ext uri="{FF2B5EF4-FFF2-40B4-BE49-F238E27FC236}">
                <a16:creationId xmlns:a16="http://schemas.microsoft.com/office/drawing/2014/main" id="{6DFFE261-72C9-03AF-E2C9-101591B4B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09733" y="2463631"/>
            <a:ext cx="4737650" cy="3162381"/>
          </a:xfrm>
          <a:prstGeom prst="rect">
            <a:avLst/>
          </a:prstGeom>
        </p:spPr>
      </p:pic>
    </p:spTree>
    <p:extLst>
      <p:ext uri="{BB962C8B-B14F-4D97-AF65-F5344CB8AC3E}">
        <p14:creationId xmlns:p14="http://schemas.microsoft.com/office/powerpoint/2010/main" val="2766728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9F570E-957F-501D-B3F9-F7ECACD3751A}"/>
              </a:ext>
            </a:extLst>
          </p:cNvPr>
          <p:cNvSpPr>
            <a:spLocks noGrp="1"/>
          </p:cNvSpPr>
          <p:nvPr>
            <p:ph type="title"/>
          </p:nvPr>
        </p:nvSpPr>
        <p:spPr>
          <a:xfrm>
            <a:off x="425824" y="422741"/>
            <a:ext cx="9392421" cy="1330841"/>
          </a:xfrm>
        </p:spPr>
        <p:txBody>
          <a:bodyPr>
            <a:normAutofit/>
          </a:bodyPr>
          <a:lstStyle/>
          <a:p>
            <a:r>
              <a:rPr lang="en-GB" u="sng" dirty="0"/>
              <a:t>Impact on family and friends</a:t>
            </a:r>
            <a:endParaRPr lang="en-US" u="sng" dirty="0"/>
          </a:p>
        </p:txBody>
      </p:sp>
      <p:sp>
        <p:nvSpPr>
          <p:cNvPr id="3" name="Content Placeholder 2">
            <a:extLst>
              <a:ext uri="{FF2B5EF4-FFF2-40B4-BE49-F238E27FC236}">
                <a16:creationId xmlns:a16="http://schemas.microsoft.com/office/drawing/2014/main" id="{92869500-23B3-E9BB-AB62-60FB43510715}"/>
              </a:ext>
            </a:extLst>
          </p:cNvPr>
          <p:cNvSpPr>
            <a:spLocks noGrp="1"/>
          </p:cNvSpPr>
          <p:nvPr>
            <p:ph idx="1"/>
          </p:nvPr>
        </p:nvSpPr>
        <p:spPr>
          <a:xfrm>
            <a:off x="1137034" y="2198362"/>
            <a:ext cx="4958966" cy="3917773"/>
          </a:xfrm>
        </p:spPr>
        <p:txBody>
          <a:bodyPr>
            <a:normAutofit/>
          </a:bodyPr>
          <a:lstStyle/>
          <a:p>
            <a:pPr marL="0" indent="0">
              <a:buNone/>
            </a:pPr>
            <a:r>
              <a:rPr lang="en-GB" sz="1700" dirty="0">
                <a:latin typeface="Arial" panose="020B0604020202020204" pitchFamily="34" charset="0"/>
                <a:cs typeface="Arial" panose="020B0604020202020204" pitchFamily="34" charset="0"/>
              </a:rPr>
              <a:t>As expected this would also be very difficult on people close to the individual for many reasons. Some of these reasons include:</a:t>
            </a:r>
          </a:p>
          <a:p>
            <a:r>
              <a:rPr lang="en-GB" sz="1700" dirty="0">
                <a:latin typeface="Arial" panose="020B0604020202020204" pitchFamily="34" charset="0"/>
                <a:cs typeface="Arial" panose="020B0604020202020204" pitchFamily="34" charset="0"/>
              </a:rPr>
              <a:t>New role as their caregiver may be stressful</a:t>
            </a:r>
          </a:p>
          <a:p>
            <a:r>
              <a:rPr lang="en-GB" sz="1700" dirty="0">
                <a:latin typeface="Arial" panose="020B0604020202020204" pitchFamily="34" charset="0"/>
                <a:cs typeface="Arial" panose="020B0604020202020204" pitchFamily="34" charset="0"/>
              </a:rPr>
              <a:t>They may feel intense feelings of sadness or grief due to the person not being the same as before. </a:t>
            </a:r>
          </a:p>
          <a:p>
            <a:r>
              <a:rPr lang="en-GB" sz="1700" dirty="0">
                <a:latin typeface="Arial" panose="020B0604020202020204" pitchFamily="34" charset="0"/>
                <a:cs typeface="Arial" panose="020B0604020202020204" pitchFamily="34" charset="0"/>
              </a:rPr>
              <a:t>Less social/free time. </a:t>
            </a:r>
          </a:p>
          <a:p>
            <a:r>
              <a:rPr lang="en-GB" sz="1700" dirty="0">
                <a:latin typeface="Arial" panose="020B0604020202020204" pitchFamily="34" charset="0"/>
                <a:cs typeface="Arial" panose="020B0604020202020204" pitchFamily="34" charset="0"/>
              </a:rPr>
              <a:t>May not be able to work and earn as much money. </a:t>
            </a:r>
          </a:p>
          <a:p>
            <a:r>
              <a:rPr lang="en-GB" sz="1700" dirty="0">
                <a:latin typeface="Arial" panose="020B0604020202020204" pitchFamily="34" charset="0"/>
                <a:cs typeface="Arial" panose="020B0604020202020204" pitchFamily="34" charset="0"/>
              </a:rPr>
              <a:t>Depression from the overwhelming new work load. </a:t>
            </a:r>
          </a:p>
          <a:p>
            <a:pPr marL="0" indent="0" algn="r">
              <a:buNone/>
            </a:pPr>
            <a:r>
              <a:rPr lang="en-GB" sz="1700" b="1" dirty="0" err="1">
                <a:latin typeface="Arial" panose="020B0604020202020204" pitchFamily="34" charset="0"/>
                <a:cs typeface="Arial" panose="020B0604020202020204" pitchFamily="34" charset="0"/>
              </a:rPr>
              <a:t>Gawulayo</a:t>
            </a:r>
            <a:r>
              <a:rPr lang="en-GB" sz="1700" b="1" dirty="0">
                <a:latin typeface="Arial" panose="020B0604020202020204" pitchFamily="34" charset="0"/>
                <a:cs typeface="Arial" panose="020B0604020202020204" pitchFamily="34" charset="0"/>
              </a:rPr>
              <a:t>, 2021</a:t>
            </a:r>
          </a:p>
        </p:txBody>
      </p:sp>
      <p:pic>
        <p:nvPicPr>
          <p:cNvPr id="4" name="Picture 3">
            <a:extLst>
              <a:ext uri="{FF2B5EF4-FFF2-40B4-BE49-F238E27FC236}">
                <a16:creationId xmlns:a16="http://schemas.microsoft.com/office/drawing/2014/main" id="{BEFE8C2A-5D94-20A0-8FAF-F2E5453A10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805889"/>
            <a:ext cx="4788505" cy="251396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7535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03BF3-B8D9-F29A-8A67-1F0635599025}"/>
              </a:ext>
            </a:extLst>
          </p:cNvPr>
          <p:cNvSpPr>
            <a:spLocks noGrp="1"/>
          </p:cNvSpPr>
          <p:nvPr>
            <p:ph type="title"/>
          </p:nvPr>
        </p:nvSpPr>
        <p:spPr>
          <a:xfrm>
            <a:off x="425824" y="365496"/>
            <a:ext cx="9392421" cy="1330841"/>
          </a:xfrm>
        </p:spPr>
        <p:txBody>
          <a:bodyPr>
            <a:normAutofit/>
          </a:bodyPr>
          <a:lstStyle/>
          <a:p>
            <a:r>
              <a:rPr lang="en-GB" u="sng" dirty="0"/>
              <a:t>Case Study 3</a:t>
            </a:r>
            <a:endParaRPr lang="en-US" u="sng" dirty="0"/>
          </a:p>
        </p:txBody>
      </p:sp>
      <p:sp>
        <p:nvSpPr>
          <p:cNvPr id="3" name="Content Placeholder 2">
            <a:extLst>
              <a:ext uri="{FF2B5EF4-FFF2-40B4-BE49-F238E27FC236}">
                <a16:creationId xmlns:a16="http://schemas.microsoft.com/office/drawing/2014/main" id="{CF171105-B2F7-ECF2-3851-D3D8902A60CA}"/>
              </a:ext>
            </a:extLst>
          </p:cNvPr>
          <p:cNvSpPr>
            <a:spLocks noGrp="1"/>
          </p:cNvSpPr>
          <p:nvPr>
            <p:ph idx="1"/>
          </p:nvPr>
        </p:nvSpPr>
        <p:spPr>
          <a:xfrm>
            <a:off x="684127" y="2061836"/>
            <a:ext cx="6391959" cy="4430668"/>
          </a:xfrm>
        </p:spPr>
        <p:txBody>
          <a:bodyPr>
            <a:noAutofit/>
          </a:bodyPr>
          <a:lstStyle/>
          <a:p>
            <a:pPr marL="0" indent="0">
              <a:buNone/>
            </a:pPr>
            <a:r>
              <a:rPr lang="en-GB" sz="1600" dirty="0">
                <a:latin typeface="Arial" panose="020B0604020202020204" pitchFamily="34" charset="0"/>
                <a:cs typeface="Arial" panose="020B0604020202020204" pitchFamily="34" charset="0"/>
              </a:rPr>
              <a:t>At RoseWood Day Centre, it is important that the individual is able to feel included in any activity that is taking place, when possible. Some ways to do this are:</a:t>
            </a:r>
          </a:p>
          <a:p>
            <a:r>
              <a:rPr lang="en-GB" sz="1600" dirty="0">
                <a:latin typeface="Arial" panose="020B0604020202020204" pitchFamily="34" charset="0"/>
                <a:cs typeface="Arial" panose="020B0604020202020204" pitchFamily="34" charset="0"/>
              </a:rPr>
              <a:t>Staff assisting with tasks such as eating, drinking, and using the toilet</a:t>
            </a:r>
          </a:p>
          <a:p>
            <a:r>
              <a:rPr lang="en-GB" sz="1600" dirty="0">
                <a:latin typeface="Arial" panose="020B0604020202020204" pitchFamily="34" charset="0"/>
                <a:cs typeface="Arial" panose="020B0604020202020204" pitchFamily="34" charset="0"/>
              </a:rPr>
              <a:t>Ensuring the area is accessible (wheelchair accessible, ramps, wide pathways, handrails)</a:t>
            </a:r>
          </a:p>
          <a:p>
            <a:r>
              <a:rPr lang="en-GB" sz="1600" dirty="0">
                <a:latin typeface="Arial" panose="020B0604020202020204" pitchFamily="34" charset="0"/>
                <a:cs typeface="Arial" panose="020B0604020202020204" pitchFamily="34" charset="0"/>
              </a:rPr>
              <a:t>If speech has been impacted, there should be staff trained in alternative methods of communication (sign language, gestures, pictures, writing)</a:t>
            </a:r>
          </a:p>
          <a:p>
            <a:r>
              <a:rPr lang="en-GB" sz="1600" dirty="0">
                <a:latin typeface="Arial" panose="020B0604020202020204" pitchFamily="34" charset="0"/>
                <a:cs typeface="Arial" panose="020B0604020202020204" pitchFamily="34" charset="0"/>
              </a:rPr>
              <a:t>Staff should also demonstrate patience, allowing the individual to take their time to communicate their needs comfortably. </a:t>
            </a:r>
          </a:p>
          <a:p>
            <a:r>
              <a:rPr lang="en-GB" sz="1600" dirty="0">
                <a:latin typeface="Arial" panose="020B0604020202020204" pitchFamily="34" charset="0"/>
                <a:cs typeface="Arial" panose="020B0604020202020204" pitchFamily="34" charset="0"/>
              </a:rPr>
              <a:t>If an activity is not suitable for them to participate in, an alternative should be imposed. This should preferably be a group activity to avoid feelings of loneliness/isolation. </a:t>
            </a:r>
          </a:p>
          <a:p>
            <a:pPr marL="0" indent="0" algn="r">
              <a:buNone/>
            </a:pPr>
            <a:r>
              <a:rPr lang="en-GB" sz="1600" dirty="0">
                <a:latin typeface="Arial" panose="020B0604020202020204" pitchFamily="34" charset="0"/>
                <a:cs typeface="Arial" panose="020B0604020202020204" pitchFamily="34" charset="0"/>
              </a:rPr>
              <a:t>This is supported by </a:t>
            </a:r>
            <a:r>
              <a:rPr lang="en-GB" sz="1600" b="1" dirty="0">
                <a:latin typeface="Arial" panose="020B0604020202020204" pitchFamily="34" charset="0"/>
                <a:cs typeface="Arial" panose="020B0604020202020204" pitchFamily="34" charset="0"/>
              </a:rPr>
              <a:t>Kim, 2014</a:t>
            </a:r>
            <a:r>
              <a:rPr lang="en-GB" sz="1600" dirty="0">
                <a:latin typeface="Arial" panose="020B0604020202020204" pitchFamily="34" charset="0"/>
                <a:cs typeface="Arial" panose="020B0604020202020204" pitchFamily="34" charset="0"/>
              </a:rPr>
              <a:t>.</a:t>
            </a:r>
          </a:p>
        </p:txBody>
      </p:sp>
      <p:pic>
        <p:nvPicPr>
          <p:cNvPr id="7" name="Picture 6">
            <a:extLst>
              <a:ext uri="{FF2B5EF4-FFF2-40B4-BE49-F238E27FC236}">
                <a16:creationId xmlns:a16="http://schemas.microsoft.com/office/drawing/2014/main" id="{DBE22BC7-3C34-2EBE-B7D2-505F9E18C8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5006" y="2446752"/>
            <a:ext cx="3852865" cy="2600684"/>
          </a:xfrm>
          <a:prstGeom prst="rect">
            <a:avLst/>
          </a:prstGeom>
        </p:spPr>
      </p:pic>
    </p:spTree>
    <p:extLst>
      <p:ext uri="{BB962C8B-B14F-4D97-AF65-F5344CB8AC3E}">
        <p14:creationId xmlns:p14="http://schemas.microsoft.com/office/powerpoint/2010/main" val="320703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B851-5C22-40B3-7D39-F4FC8264B79F}"/>
              </a:ext>
            </a:extLst>
          </p:cNvPr>
          <p:cNvSpPr>
            <a:spLocks noGrp="1"/>
          </p:cNvSpPr>
          <p:nvPr>
            <p:ph type="title"/>
          </p:nvPr>
        </p:nvSpPr>
        <p:spPr/>
        <p:txBody>
          <a:bodyPr>
            <a:normAutofit/>
          </a:bodyPr>
          <a:lstStyle/>
          <a:p>
            <a:r>
              <a:rPr lang="en-GB" sz="3200" u="sng" dirty="0">
                <a:latin typeface="Arial" panose="020B0604020202020204" pitchFamily="34" charset="0"/>
                <a:cs typeface="Arial" panose="020B0604020202020204" pitchFamily="34" charset="0"/>
              </a:rPr>
              <a:t>Conclusions</a:t>
            </a:r>
          </a:p>
        </p:txBody>
      </p:sp>
      <p:sp>
        <p:nvSpPr>
          <p:cNvPr id="3" name="Content Placeholder 2">
            <a:extLst>
              <a:ext uri="{FF2B5EF4-FFF2-40B4-BE49-F238E27FC236}">
                <a16:creationId xmlns:a16="http://schemas.microsoft.com/office/drawing/2014/main" id="{E8BF2825-8102-D6D6-C37D-5FCE28661094}"/>
              </a:ext>
            </a:extLst>
          </p:cNvPr>
          <p:cNvSpPr>
            <a:spLocks noGrp="1"/>
          </p:cNvSpPr>
          <p:nvPr>
            <p:ph idx="1"/>
          </p:nvPr>
        </p:nvSpPr>
        <p:spPr/>
        <p:txBody>
          <a:bodyPr>
            <a:normAutofit lnSpcReduction="10000"/>
          </a:bodyPr>
          <a:lstStyle/>
          <a:p>
            <a:r>
              <a:rPr lang="en-GB" sz="2100" b="1" dirty="0">
                <a:latin typeface="Arial" panose="020B0604020202020204" pitchFamily="34" charset="0"/>
                <a:cs typeface="Arial" panose="020B0604020202020204" pitchFamily="34" charset="0"/>
              </a:rPr>
              <a:t>Stroke</a:t>
            </a:r>
            <a:r>
              <a:rPr lang="en-GB" sz="2100" dirty="0">
                <a:latin typeface="Arial" panose="020B0604020202020204" pitchFamily="34" charset="0"/>
                <a:cs typeface="Arial" panose="020B0604020202020204" pitchFamily="34" charset="0"/>
              </a:rPr>
              <a:t> is a major health condition that can cause long-term physical, cognitive, and emotional challenges, requiring ongoing medical and rehabilitative care.</a:t>
            </a:r>
          </a:p>
          <a:p>
            <a:r>
              <a:rPr lang="en-GB" sz="2100" b="1" dirty="0">
                <a:latin typeface="Arial" panose="020B0604020202020204" pitchFamily="34" charset="0"/>
                <a:cs typeface="Arial" panose="020B0604020202020204" pitchFamily="34" charset="0"/>
              </a:rPr>
              <a:t>Rehabilitation</a:t>
            </a:r>
            <a:r>
              <a:rPr lang="en-GB" sz="2100" dirty="0">
                <a:latin typeface="Arial" panose="020B0604020202020204" pitchFamily="34" charset="0"/>
                <a:cs typeface="Arial" panose="020B0604020202020204" pitchFamily="34" charset="0"/>
              </a:rPr>
              <a:t> plays a vital role in promoting recovery, improving quality of life, and helping survivors regain independence through physiotherapy, occupational therapy, and community support.</a:t>
            </a:r>
          </a:p>
          <a:p>
            <a:r>
              <a:rPr lang="en-GB" sz="2100" dirty="0">
                <a:latin typeface="Arial" panose="020B0604020202020204" pitchFamily="34" charset="0"/>
                <a:cs typeface="Arial" panose="020B0604020202020204" pitchFamily="34" charset="0"/>
              </a:rPr>
              <a:t>The </a:t>
            </a:r>
            <a:r>
              <a:rPr lang="en-GB" sz="2100" b="1" dirty="0">
                <a:latin typeface="Arial" panose="020B0604020202020204" pitchFamily="34" charset="0"/>
                <a:cs typeface="Arial" panose="020B0604020202020204" pitchFamily="34" charset="0"/>
              </a:rPr>
              <a:t>impact on family and friends</a:t>
            </a:r>
            <a:r>
              <a:rPr lang="en-GB" sz="2100" dirty="0">
                <a:latin typeface="Arial" panose="020B0604020202020204" pitchFamily="34" charset="0"/>
                <a:cs typeface="Arial" panose="020B0604020202020204" pitchFamily="34" charset="0"/>
              </a:rPr>
              <a:t> is significant—caregivers often face emotional, financial, and social adjustments, highlighting the need for inclusive family-centred support systems.</a:t>
            </a:r>
          </a:p>
          <a:p>
            <a:r>
              <a:rPr lang="en-GB" sz="2100" dirty="0">
                <a:latin typeface="Arial" panose="020B0604020202020204" pitchFamily="34" charset="0"/>
                <a:cs typeface="Arial" panose="020B0604020202020204" pitchFamily="34" charset="0"/>
              </a:rPr>
              <a:t>The </a:t>
            </a:r>
            <a:r>
              <a:rPr lang="en-GB" sz="2100" b="1" dirty="0">
                <a:latin typeface="Arial" panose="020B0604020202020204" pitchFamily="34" charset="0"/>
                <a:cs typeface="Arial" panose="020B0604020202020204" pitchFamily="34" charset="0"/>
              </a:rPr>
              <a:t>Rosewood Daycare Centre case study</a:t>
            </a:r>
            <a:r>
              <a:rPr lang="en-GB" sz="2100" dirty="0">
                <a:latin typeface="Arial" panose="020B0604020202020204" pitchFamily="34" charset="0"/>
                <a:cs typeface="Arial" panose="020B0604020202020204" pitchFamily="34" charset="0"/>
              </a:rPr>
              <a:t> illustrates how multidisciplinary care and community-based programs can effectively support stroke survivors in reintegrating into daily life.</a:t>
            </a:r>
          </a:p>
          <a:p>
            <a:r>
              <a:rPr lang="en-GB" sz="2100" b="1" dirty="0">
                <a:latin typeface="Arial" panose="020B0604020202020204" pitchFamily="34" charset="0"/>
                <a:cs typeface="Arial" panose="020B0604020202020204" pitchFamily="34" charset="0"/>
              </a:rPr>
              <a:t>Overall</a:t>
            </a:r>
            <a:r>
              <a:rPr lang="en-GB" sz="2100" dirty="0">
                <a:latin typeface="Arial" panose="020B0604020202020204" pitchFamily="34" charset="0"/>
                <a:cs typeface="Arial" panose="020B0604020202020204" pitchFamily="34" charset="0"/>
              </a:rPr>
              <a:t>, preventing stroke through education, lifestyle modification, and early intervention—alongside compassionate, holistic rehabilitation—remains essential for improving outcomes for survivors and their families.</a:t>
            </a:r>
          </a:p>
          <a:p>
            <a:endParaRPr lang="en-GB" dirty="0"/>
          </a:p>
        </p:txBody>
      </p:sp>
    </p:spTree>
    <p:extLst>
      <p:ext uri="{BB962C8B-B14F-4D97-AF65-F5344CB8AC3E}">
        <p14:creationId xmlns:p14="http://schemas.microsoft.com/office/powerpoint/2010/main" val="2640273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5034-E415-9539-4974-F5337659B723}"/>
              </a:ext>
            </a:extLst>
          </p:cNvPr>
          <p:cNvSpPr>
            <a:spLocks noGrp="1"/>
          </p:cNvSpPr>
          <p:nvPr>
            <p:ph type="title"/>
          </p:nvPr>
        </p:nvSpPr>
        <p:spPr>
          <a:xfrm>
            <a:off x="1137036" y="548640"/>
            <a:ext cx="9916632" cy="1188720"/>
          </a:xfrm>
        </p:spPr>
        <p:txBody>
          <a:bodyPr>
            <a:normAutofit/>
          </a:bodyPr>
          <a:lstStyle/>
          <a:p>
            <a:r>
              <a:rPr lang="en-GB" u="sng">
                <a:solidFill>
                  <a:schemeClr val="tx1">
                    <a:lumMod val="85000"/>
                    <a:lumOff val="15000"/>
                  </a:schemeClr>
                </a:solidFill>
              </a:rPr>
              <a:t>Reference List</a:t>
            </a:r>
            <a:endParaRPr lang="en-US" u="sng">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3604074-5D39-0CF7-59AB-3278C97933B8}"/>
              </a:ext>
            </a:extLst>
          </p:cNvPr>
          <p:cNvSpPr>
            <a:spLocks noGrp="1"/>
          </p:cNvSpPr>
          <p:nvPr>
            <p:ph idx="1"/>
          </p:nvPr>
        </p:nvSpPr>
        <p:spPr>
          <a:xfrm>
            <a:off x="1957987" y="2431767"/>
            <a:ext cx="8276026" cy="3685156"/>
          </a:xfrm>
        </p:spPr>
        <p:txBody>
          <a:bodyPr anchor="ctr">
            <a:normAutofit/>
          </a:bodyPr>
          <a:lstStyle/>
          <a:p>
            <a:r>
              <a:rPr lang="en-GB" sz="1400" b="0" i="0" u="none" strike="noStrike" dirty="0" err="1">
                <a:solidFill>
                  <a:schemeClr val="tx1">
                    <a:lumMod val="85000"/>
                    <a:lumOff val="15000"/>
                  </a:schemeClr>
                </a:solidFill>
                <a:effectLst/>
                <a:latin typeface="Arial" panose="020B0604020202020204" pitchFamily="34" charset="0"/>
              </a:rPr>
              <a:t>Gawulayo</a:t>
            </a:r>
            <a:r>
              <a:rPr lang="en-GB" sz="1400" b="0" i="0" u="none" strike="noStrike" dirty="0">
                <a:solidFill>
                  <a:schemeClr val="tx1">
                    <a:lumMod val="85000"/>
                    <a:lumOff val="15000"/>
                  </a:schemeClr>
                </a:solidFill>
                <a:effectLst/>
                <a:latin typeface="Arial" panose="020B0604020202020204" pitchFamily="34" charset="0"/>
              </a:rPr>
              <a:t>, S., Erasmus, C.J. and Rhoda, A.J., 2021. Family functioning and stroke: Family members' perspectives. </a:t>
            </a:r>
            <a:r>
              <a:rPr lang="en-GB" sz="1400" b="0" i="1" u="none" strike="noStrike" dirty="0">
                <a:solidFill>
                  <a:schemeClr val="tx1">
                    <a:lumMod val="85000"/>
                    <a:lumOff val="15000"/>
                  </a:schemeClr>
                </a:solidFill>
                <a:effectLst/>
                <a:latin typeface="Arial" panose="020B0604020202020204" pitchFamily="34" charset="0"/>
              </a:rPr>
              <a:t>African Journal of Disability (Online)</a:t>
            </a:r>
            <a:r>
              <a:rPr lang="en-GB" sz="1400" b="0" i="0" u="none" strike="noStrike" dirty="0">
                <a:solidFill>
                  <a:schemeClr val="tx1">
                    <a:lumMod val="85000"/>
                    <a:lumOff val="15000"/>
                  </a:schemeClr>
                </a:solidFill>
                <a:effectLst/>
                <a:latin typeface="Arial" panose="020B0604020202020204" pitchFamily="34" charset="0"/>
              </a:rPr>
              <a:t>, </a:t>
            </a:r>
            <a:r>
              <a:rPr lang="en-GB" sz="1400" b="0" i="1" u="none" strike="noStrike" dirty="0">
                <a:solidFill>
                  <a:schemeClr val="tx1">
                    <a:lumMod val="85000"/>
                    <a:lumOff val="15000"/>
                  </a:schemeClr>
                </a:solidFill>
                <a:effectLst/>
                <a:latin typeface="Arial" panose="020B0604020202020204" pitchFamily="34" charset="0"/>
              </a:rPr>
              <a:t>10</a:t>
            </a:r>
            <a:r>
              <a:rPr lang="en-GB" sz="1400" b="0" i="0" u="none" strike="noStrike" dirty="0">
                <a:solidFill>
                  <a:schemeClr val="tx1">
                    <a:lumMod val="85000"/>
                    <a:lumOff val="15000"/>
                  </a:schemeClr>
                </a:solidFill>
                <a:effectLst/>
                <a:latin typeface="Arial" panose="020B0604020202020204" pitchFamily="34" charset="0"/>
              </a:rPr>
              <a:t>, pp.1-11.</a:t>
            </a:r>
          </a:p>
          <a:p>
            <a:r>
              <a:rPr lang="en-GB" sz="1400" b="0" i="0" u="none" strike="noStrike" dirty="0">
                <a:solidFill>
                  <a:schemeClr val="tx1">
                    <a:lumMod val="85000"/>
                    <a:lumOff val="15000"/>
                  </a:schemeClr>
                </a:solidFill>
                <a:effectLst/>
                <a:latin typeface="Arial" panose="020B0604020202020204" pitchFamily="34" charset="0"/>
              </a:rPr>
              <a:t>Kim, K., Kim, Y.M. and Kim, E.K., 2014. Correlation between the activities of daily living of stroke patients in a community setting and their quality of life. </a:t>
            </a:r>
            <a:r>
              <a:rPr lang="en-GB" sz="1400" b="0" i="1" u="none" strike="noStrike" dirty="0">
                <a:solidFill>
                  <a:schemeClr val="tx1">
                    <a:lumMod val="85000"/>
                    <a:lumOff val="15000"/>
                  </a:schemeClr>
                </a:solidFill>
                <a:effectLst/>
                <a:latin typeface="Arial" panose="020B0604020202020204" pitchFamily="34" charset="0"/>
              </a:rPr>
              <a:t>Journal of physical therapy science</a:t>
            </a:r>
            <a:r>
              <a:rPr lang="en-GB" sz="1400" b="0" i="0" u="none" strike="noStrike" dirty="0">
                <a:solidFill>
                  <a:schemeClr val="tx1">
                    <a:lumMod val="85000"/>
                    <a:lumOff val="15000"/>
                  </a:schemeClr>
                </a:solidFill>
                <a:effectLst/>
                <a:latin typeface="Arial" panose="020B0604020202020204" pitchFamily="34" charset="0"/>
              </a:rPr>
              <a:t>, </a:t>
            </a:r>
            <a:r>
              <a:rPr lang="en-GB" sz="1400" b="0" i="1" u="none" strike="noStrike" dirty="0">
                <a:solidFill>
                  <a:schemeClr val="tx1">
                    <a:lumMod val="85000"/>
                    <a:lumOff val="15000"/>
                  </a:schemeClr>
                </a:solidFill>
                <a:effectLst/>
                <a:latin typeface="Arial" panose="020B0604020202020204" pitchFamily="34" charset="0"/>
              </a:rPr>
              <a:t>26</a:t>
            </a:r>
            <a:r>
              <a:rPr lang="en-GB" sz="1400" b="0" i="0" u="none" strike="noStrike" dirty="0">
                <a:solidFill>
                  <a:schemeClr val="tx1">
                    <a:lumMod val="85000"/>
                    <a:lumOff val="15000"/>
                  </a:schemeClr>
                </a:solidFill>
                <a:effectLst/>
                <a:latin typeface="Arial" panose="020B0604020202020204" pitchFamily="34" charset="0"/>
              </a:rPr>
              <a:t>(3), pp.417-419.</a:t>
            </a:r>
          </a:p>
          <a:p>
            <a:r>
              <a:rPr lang="en-GB" sz="1400" b="0" i="0" u="none" strike="noStrike" dirty="0">
                <a:solidFill>
                  <a:schemeClr val="tx1">
                    <a:lumMod val="85000"/>
                    <a:lumOff val="15000"/>
                  </a:schemeClr>
                </a:solidFill>
                <a:effectLst/>
                <a:latin typeface="Arial" panose="020B0604020202020204" pitchFamily="34" charset="0"/>
              </a:rPr>
              <a:t>Kumar, S., Selim, M.H. and Caplan, L.R., 2010. Medical complications after stroke. </a:t>
            </a:r>
            <a:r>
              <a:rPr lang="en-GB" sz="1400" b="0" i="1" u="none" strike="noStrike" dirty="0">
                <a:solidFill>
                  <a:schemeClr val="tx1">
                    <a:lumMod val="85000"/>
                    <a:lumOff val="15000"/>
                  </a:schemeClr>
                </a:solidFill>
                <a:effectLst/>
                <a:latin typeface="Arial" panose="020B0604020202020204" pitchFamily="34" charset="0"/>
              </a:rPr>
              <a:t>The Lancet Neurology</a:t>
            </a:r>
            <a:r>
              <a:rPr lang="en-GB" sz="1400" b="0" i="0" u="none" strike="noStrike" dirty="0">
                <a:solidFill>
                  <a:schemeClr val="tx1">
                    <a:lumMod val="85000"/>
                    <a:lumOff val="15000"/>
                  </a:schemeClr>
                </a:solidFill>
                <a:effectLst/>
                <a:latin typeface="Arial" panose="020B0604020202020204" pitchFamily="34" charset="0"/>
              </a:rPr>
              <a:t>, </a:t>
            </a:r>
            <a:r>
              <a:rPr lang="en-GB" sz="1400" b="0" i="1" u="none" strike="noStrike" dirty="0">
                <a:solidFill>
                  <a:schemeClr val="tx1">
                    <a:lumMod val="85000"/>
                    <a:lumOff val="15000"/>
                  </a:schemeClr>
                </a:solidFill>
                <a:effectLst/>
                <a:latin typeface="Arial" panose="020B0604020202020204" pitchFamily="34" charset="0"/>
              </a:rPr>
              <a:t>9</a:t>
            </a:r>
            <a:r>
              <a:rPr lang="en-GB" sz="1400" b="0" i="0" u="none" strike="noStrike" dirty="0">
                <a:solidFill>
                  <a:schemeClr val="tx1">
                    <a:lumMod val="85000"/>
                    <a:lumOff val="15000"/>
                  </a:schemeClr>
                </a:solidFill>
                <a:effectLst/>
                <a:latin typeface="Arial" panose="020B0604020202020204" pitchFamily="34" charset="0"/>
              </a:rPr>
              <a:t>(1), pp.105-118.</a:t>
            </a:r>
          </a:p>
          <a:p>
            <a:r>
              <a:rPr lang="en-GB" sz="1400" b="0" i="0" u="none" strike="noStrike" dirty="0">
                <a:solidFill>
                  <a:schemeClr val="tx1">
                    <a:lumMod val="85000"/>
                    <a:lumOff val="15000"/>
                  </a:schemeClr>
                </a:solidFill>
                <a:effectLst/>
                <a:latin typeface="Arial" panose="020B0604020202020204" pitchFamily="34" charset="0"/>
              </a:rPr>
              <a:t>McGlinchey, M.P., James, J., McKevitt, C., </a:t>
            </a:r>
            <a:r>
              <a:rPr lang="en-GB" sz="1400" b="0" i="0" u="none" strike="noStrike" dirty="0" err="1">
                <a:solidFill>
                  <a:schemeClr val="tx1">
                    <a:lumMod val="85000"/>
                    <a:lumOff val="15000"/>
                  </a:schemeClr>
                </a:solidFill>
                <a:effectLst/>
                <a:latin typeface="Arial" panose="020B0604020202020204" pitchFamily="34" charset="0"/>
              </a:rPr>
              <a:t>Douiri</a:t>
            </a:r>
            <a:r>
              <a:rPr lang="en-GB" sz="1400" b="0" i="0" u="none" strike="noStrike" dirty="0">
                <a:solidFill>
                  <a:schemeClr val="tx1">
                    <a:lumMod val="85000"/>
                    <a:lumOff val="15000"/>
                  </a:schemeClr>
                </a:solidFill>
                <a:effectLst/>
                <a:latin typeface="Arial" panose="020B0604020202020204" pitchFamily="34" charset="0"/>
              </a:rPr>
              <a:t>, A. and </a:t>
            </a:r>
            <a:r>
              <a:rPr lang="en-GB" sz="1400" b="0" i="0" u="none" strike="noStrike" dirty="0" err="1">
                <a:solidFill>
                  <a:schemeClr val="tx1">
                    <a:lumMod val="85000"/>
                    <a:lumOff val="15000"/>
                  </a:schemeClr>
                </a:solidFill>
                <a:effectLst/>
                <a:latin typeface="Arial" panose="020B0604020202020204" pitchFamily="34" charset="0"/>
              </a:rPr>
              <a:t>Sackley</a:t>
            </a:r>
            <a:r>
              <a:rPr lang="en-GB" sz="1400" b="0" i="0" u="none" strike="noStrike" dirty="0">
                <a:solidFill>
                  <a:schemeClr val="tx1">
                    <a:lumMod val="85000"/>
                    <a:lumOff val="15000"/>
                  </a:schemeClr>
                </a:solidFill>
                <a:effectLst/>
                <a:latin typeface="Arial" panose="020B0604020202020204" pitchFamily="34" charset="0"/>
              </a:rPr>
              <a:t>, C., 2020. The effect of rehabilitation interventions on physical function and immobility-related complications in severe stroke: a systematic review. </a:t>
            </a:r>
            <a:r>
              <a:rPr lang="en-GB" sz="1400" b="0" i="1" u="none" strike="noStrike" dirty="0">
                <a:solidFill>
                  <a:schemeClr val="tx1">
                    <a:lumMod val="85000"/>
                    <a:lumOff val="15000"/>
                  </a:schemeClr>
                </a:solidFill>
                <a:effectLst/>
                <a:latin typeface="Arial" panose="020B0604020202020204" pitchFamily="34" charset="0"/>
              </a:rPr>
              <a:t>BMJ open</a:t>
            </a:r>
            <a:r>
              <a:rPr lang="en-GB" sz="1400" b="0" i="0" u="none" strike="noStrike" dirty="0">
                <a:solidFill>
                  <a:schemeClr val="tx1">
                    <a:lumMod val="85000"/>
                    <a:lumOff val="15000"/>
                  </a:schemeClr>
                </a:solidFill>
                <a:effectLst/>
                <a:latin typeface="Arial" panose="020B0604020202020204" pitchFamily="34" charset="0"/>
              </a:rPr>
              <a:t>, </a:t>
            </a:r>
            <a:r>
              <a:rPr lang="en-GB" sz="1400" b="0" i="1" u="none" strike="noStrike" dirty="0">
                <a:solidFill>
                  <a:schemeClr val="tx1">
                    <a:lumMod val="85000"/>
                    <a:lumOff val="15000"/>
                  </a:schemeClr>
                </a:solidFill>
                <a:effectLst/>
                <a:latin typeface="Arial" panose="020B0604020202020204" pitchFamily="34" charset="0"/>
              </a:rPr>
              <a:t>10</a:t>
            </a:r>
            <a:r>
              <a:rPr lang="en-GB" sz="1400" b="0" i="0" u="none" strike="noStrike" dirty="0">
                <a:solidFill>
                  <a:schemeClr val="tx1">
                    <a:lumMod val="85000"/>
                    <a:lumOff val="15000"/>
                  </a:schemeClr>
                </a:solidFill>
                <a:effectLst/>
                <a:latin typeface="Arial" panose="020B0604020202020204" pitchFamily="34" charset="0"/>
              </a:rPr>
              <a:t>(2), p.e033642.</a:t>
            </a:r>
          </a:p>
          <a:p>
            <a:r>
              <a:rPr lang="en-GB" sz="1400" b="0" i="0" u="none" strike="noStrike" dirty="0">
                <a:solidFill>
                  <a:schemeClr val="tx1">
                    <a:lumMod val="85000"/>
                    <a:lumOff val="15000"/>
                  </a:schemeClr>
                </a:solidFill>
                <a:effectLst/>
                <a:latin typeface="Arial" panose="020B0604020202020204" pitchFamily="34" charset="0"/>
              </a:rPr>
              <a:t>Murphy, S.J. and Werring, D.J., 2020. Stroke: causes and clinical features. </a:t>
            </a:r>
            <a:r>
              <a:rPr lang="en-GB" sz="1400" b="0" i="1" u="none" strike="noStrike" dirty="0">
                <a:solidFill>
                  <a:schemeClr val="tx1">
                    <a:lumMod val="85000"/>
                    <a:lumOff val="15000"/>
                  </a:schemeClr>
                </a:solidFill>
                <a:effectLst/>
                <a:latin typeface="Arial" panose="020B0604020202020204" pitchFamily="34" charset="0"/>
              </a:rPr>
              <a:t>Medicine</a:t>
            </a:r>
            <a:r>
              <a:rPr lang="en-GB" sz="1400" b="0" i="0" u="none" strike="noStrike" dirty="0">
                <a:solidFill>
                  <a:schemeClr val="tx1">
                    <a:lumMod val="85000"/>
                    <a:lumOff val="15000"/>
                  </a:schemeClr>
                </a:solidFill>
                <a:effectLst/>
                <a:latin typeface="Arial" panose="020B0604020202020204" pitchFamily="34" charset="0"/>
              </a:rPr>
              <a:t>, </a:t>
            </a:r>
            <a:r>
              <a:rPr lang="en-GB" sz="1400" b="0" i="1" u="none" strike="noStrike" dirty="0">
                <a:solidFill>
                  <a:schemeClr val="tx1">
                    <a:lumMod val="85000"/>
                    <a:lumOff val="15000"/>
                  </a:schemeClr>
                </a:solidFill>
                <a:effectLst/>
                <a:latin typeface="Arial" panose="020B0604020202020204" pitchFamily="34" charset="0"/>
              </a:rPr>
              <a:t>48</a:t>
            </a:r>
            <a:r>
              <a:rPr lang="en-GB" sz="1400" b="0" i="0" u="none" strike="noStrike" dirty="0">
                <a:solidFill>
                  <a:schemeClr val="tx1">
                    <a:lumMod val="85000"/>
                    <a:lumOff val="15000"/>
                  </a:schemeClr>
                </a:solidFill>
                <a:effectLst/>
                <a:latin typeface="Arial" panose="020B0604020202020204" pitchFamily="34" charset="0"/>
              </a:rPr>
              <a:t>(9), pp.561-566.</a:t>
            </a:r>
          </a:p>
          <a:p>
            <a:r>
              <a:rPr lang="en-GB" sz="1400" b="0" i="0" u="none" strike="noStrike" dirty="0">
                <a:solidFill>
                  <a:schemeClr val="tx1">
                    <a:lumMod val="85000"/>
                    <a:lumOff val="15000"/>
                  </a:schemeClr>
                </a:solidFill>
                <a:effectLst/>
                <a:latin typeface="Arial" panose="020B0604020202020204" pitchFamily="34" charset="0"/>
              </a:rPr>
              <a:t>Thapa, S., Kour, M. and Singh, S.K., 2025. Integrative Medicine's Approach to Prevent Stroke. </a:t>
            </a:r>
            <a:r>
              <a:rPr lang="en-GB" sz="1400" b="0" i="1" u="none" strike="noStrike" dirty="0">
                <a:solidFill>
                  <a:schemeClr val="tx1">
                    <a:lumMod val="85000"/>
                    <a:lumOff val="15000"/>
                  </a:schemeClr>
                </a:solidFill>
                <a:effectLst/>
                <a:latin typeface="Arial" panose="020B0604020202020204" pitchFamily="34" charset="0"/>
              </a:rPr>
              <a:t>Advances in Integrative Medicine</a:t>
            </a:r>
            <a:r>
              <a:rPr lang="en-GB" sz="1400" b="0" i="0" u="none" strike="noStrike" dirty="0">
                <a:solidFill>
                  <a:schemeClr val="tx1">
                    <a:lumMod val="85000"/>
                    <a:lumOff val="15000"/>
                  </a:schemeClr>
                </a:solidFill>
                <a:effectLst/>
                <a:latin typeface="Arial" panose="020B0604020202020204" pitchFamily="34" charset="0"/>
              </a:rPr>
              <a:t>, pp.95-118.</a:t>
            </a:r>
            <a:endParaRPr lang="en-US" sz="1400" dirty="0">
              <a:solidFill>
                <a:schemeClr val="tx1">
                  <a:lumMod val="85000"/>
                  <a:lumOff val="15000"/>
                </a:schemeClr>
              </a:solidFill>
            </a:endParaRPr>
          </a:p>
        </p:txBody>
      </p:sp>
    </p:spTree>
    <p:extLst>
      <p:ext uri="{BB962C8B-B14F-4D97-AF65-F5344CB8AC3E}">
        <p14:creationId xmlns:p14="http://schemas.microsoft.com/office/powerpoint/2010/main" val="3811033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9F7EF-F860-495E-BC6D-230BFCAB38C1}"/>
              </a:ext>
            </a:extLst>
          </p:cNvPr>
          <p:cNvSpPr>
            <a:spLocks noGrp="1"/>
          </p:cNvSpPr>
          <p:nvPr>
            <p:ph type="ctrTitle"/>
          </p:nvPr>
        </p:nvSpPr>
        <p:spPr>
          <a:xfrm>
            <a:off x="1628931" y="406400"/>
            <a:ext cx="9144000" cy="2387600"/>
          </a:xfrm>
        </p:spPr>
        <p:txBody>
          <a:bodyPr>
            <a:normAutofit fontScale="90000"/>
          </a:bodyPr>
          <a:lstStyle/>
          <a:p>
            <a:r>
              <a:rPr lang="en-US" b="1" dirty="0">
                <a:solidFill>
                  <a:srgbClr val="3B4540"/>
                </a:solidFill>
                <a:latin typeface="Fraunces Extra Bold" pitchFamily="34" charset="0"/>
                <a:ea typeface="Fraunces Extra Bold" pitchFamily="34" charset="-122"/>
                <a:cs typeface="Fraunces Extra Bold" pitchFamily="34" charset="-120"/>
              </a:rPr>
              <a:t>Case study 4  Scenario:  Stroke</a:t>
            </a:r>
            <a:br>
              <a:rPr lang="en-US" dirty="0"/>
            </a:br>
            <a:endParaRPr lang="en-US" dirty="0"/>
          </a:p>
        </p:txBody>
      </p:sp>
      <p:sp>
        <p:nvSpPr>
          <p:cNvPr id="3" name="Subtitle 2">
            <a:extLst>
              <a:ext uri="{FF2B5EF4-FFF2-40B4-BE49-F238E27FC236}">
                <a16:creationId xmlns:a16="http://schemas.microsoft.com/office/drawing/2014/main" id="{55ECF47D-DBE0-4AEF-A718-8C9489F179AD}"/>
              </a:ext>
            </a:extLst>
          </p:cNvPr>
          <p:cNvSpPr>
            <a:spLocks noGrp="1"/>
          </p:cNvSpPr>
          <p:nvPr>
            <p:ph type="subTitle" idx="1"/>
          </p:nvPr>
        </p:nvSpPr>
        <p:spPr>
          <a:xfrm>
            <a:off x="1524000" y="4800937"/>
            <a:ext cx="9144000" cy="1655762"/>
          </a:xfrm>
        </p:spPr>
        <p:txBody>
          <a:bodyPr/>
          <a:lstStyle/>
          <a:p>
            <a:r>
              <a:rPr lang="en-GB" dirty="0">
                <a:latin typeface="Fraunces Extra Bold" panose="020B0604020202020204" charset="0"/>
              </a:rPr>
              <a:t>Student Name: </a:t>
            </a:r>
          </a:p>
          <a:p>
            <a:r>
              <a:rPr lang="en-US" dirty="0"/>
              <a:t>Willan Francis (2417501)</a:t>
            </a:r>
            <a:endParaRPr lang="en-GB" dirty="0"/>
          </a:p>
          <a:p>
            <a:endParaRPr lang="en-US" dirty="0"/>
          </a:p>
        </p:txBody>
      </p:sp>
      <p:sp>
        <p:nvSpPr>
          <p:cNvPr id="4" name="TextBox 3">
            <a:extLst>
              <a:ext uri="{FF2B5EF4-FFF2-40B4-BE49-F238E27FC236}">
                <a16:creationId xmlns:a16="http://schemas.microsoft.com/office/drawing/2014/main" id="{20480D37-4421-23DC-80CE-6B4A0BEFC661}"/>
              </a:ext>
            </a:extLst>
          </p:cNvPr>
          <p:cNvSpPr txBox="1"/>
          <p:nvPr/>
        </p:nvSpPr>
        <p:spPr>
          <a:xfrm>
            <a:off x="314794" y="2921168"/>
            <a:ext cx="11197652" cy="553998"/>
          </a:xfrm>
          <a:prstGeom prst="rect">
            <a:avLst/>
          </a:prstGeom>
          <a:noFill/>
        </p:spPr>
        <p:txBody>
          <a:bodyPr wrap="square">
            <a:spAutoFit/>
          </a:bodyPr>
          <a:lstStyle/>
          <a:p>
            <a:pPr algn="ctr"/>
            <a:r>
              <a:rPr lang="en-GB" sz="3000" dirty="0">
                <a:latin typeface="Fraunces Extra Bold" panose="020B0604020202020204" charset="0"/>
              </a:rPr>
              <a:t>Module: Introduction to Public Health LCHS4008</a:t>
            </a:r>
          </a:p>
        </p:txBody>
      </p:sp>
    </p:spTree>
    <p:extLst>
      <p:ext uri="{BB962C8B-B14F-4D97-AF65-F5344CB8AC3E}">
        <p14:creationId xmlns:p14="http://schemas.microsoft.com/office/powerpoint/2010/main" val="3277963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sitting in a chair with a doctor touching his chin&#10;&#10;AI-generated content may be incorrect.">
            <a:extLst>
              <a:ext uri="{FF2B5EF4-FFF2-40B4-BE49-F238E27FC236}">
                <a16:creationId xmlns:a16="http://schemas.microsoft.com/office/drawing/2014/main" id="{5271644C-0AB9-17AC-570F-12A733BFD125}"/>
              </a:ext>
            </a:extLst>
          </p:cNvPr>
          <p:cNvPicPr>
            <a:picLocks noChangeAspect="1"/>
          </p:cNvPicPr>
          <p:nvPr/>
        </p:nvPicPr>
        <p:blipFill>
          <a:blip r:embed="rId3">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2" name="Title 1">
            <a:extLst>
              <a:ext uri="{FF2B5EF4-FFF2-40B4-BE49-F238E27FC236}">
                <a16:creationId xmlns:a16="http://schemas.microsoft.com/office/drawing/2014/main" id="{9D9846CA-7564-752C-6779-10EBFBA9C2A6}"/>
              </a:ext>
            </a:extLst>
          </p:cNvPr>
          <p:cNvSpPr>
            <a:spLocks noGrp="1"/>
          </p:cNvSpPr>
          <p:nvPr>
            <p:ph type="title"/>
          </p:nvPr>
        </p:nvSpPr>
        <p:spPr>
          <a:xfrm>
            <a:off x="8056266" y="267145"/>
            <a:ext cx="3822189" cy="1899912"/>
          </a:xfrm>
        </p:spPr>
        <p:txBody>
          <a:bodyPr vert="horz" lIns="91440" tIns="45720" rIns="91440" bIns="45720" rtlCol="0" anchor="ctr">
            <a:normAutofit/>
          </a:bodyPr>
          <a:lstStyle/>
          <a:p>
            <a:r>
              <a:rPr lang="en-US" sz="4000" dirty="0"/>
              <a:t>Introduction</a:t>
            </a:r>
          </a:p>
        </p:txBody>
      </p:sp>
      <p:sp>
        <p:nvSpPr>
          <p:cNvPr id="5" name="TextBox 4">
            <a:extLst>
              <a:ext uri="{FF2B5EF4-FFF2-40B4-BE49-F238E27FC236}">
                <a16:creationId xmlns:a16="http://schemas.microsoft.com/office/drawing/2014/main" id="{70C310C2-66B3-6081-D9D9-A405B252D0B3}"/>
              </a:ext>
            </a:extLst>
          </p:cNvPr>
          <p:cNvSpPr txBox="1"/>
          <p:nvPr/>
        </p:nvSpPr>
        <p:spPr>
          <a:xfrm>
            <a:off x="7760072" y="2434192"/>
            <a:ext cx="3822189" cy="3742762"/>
          </a:xfrm>
          <a:prstGeom prst="rect">
            <a:avLst/>
          </a:prstGeom>
        </p:spPr>
        <p:txBody>
          <a:bodyPr vert="horz" lIns="91440" tIns="45720" rIns="91440" bIns="45720" rtlCol="0">
            <a:normAutofit/>
          </a:bodyPr>
          <a:lstStyle/>
          <a:p>
            <a:pPr marL="342900" marR="0" lvl="0" indent="-228600" algn="just">
              <a:lnSpc>
                <a:spcPct val="90000"/>
              </a:lnSpc>
              <a:spcAft>
                <a:spcPts val="800"/>
              </a:spcAft>
              <a:buSzPts val="1000"/>
              <a:buFont typeface="Arial" panose="020B0604020202020204" pitchFamily="34" charset="0"/>
              <a:buChar char="•"/>
              <a:tabLst>
                <a:tab pos="457200" algn="l"/>
              </a:tabLst>
            </a:pPr>
            <a:r>
              <a:rPr lang="en-US" sz="1900" dirty="0">
                <a:effectLst/>
              </a:rPr>
              <a:t>Problems faced by survivors during the recovery</a:t>
            </a:r>
          </a:p>
          <a:p>
            <a:pPr marR="0" lvl="0" indent="-228600" algn="just">
              <a:lnSpc>
                <a:spcPct val="90000"/>
              </a:lnSpc>
              <a:spcAft>
                <a:spcPts val="800"/>
              </a:spcAft>
              <a:buSzPts val="1000"/>
              <a:buFont typeface="Arial" panose="020B0604020202020204" pitchFamily="34" charset="0"/>
              <a:buChar char="•"/>
              <a:tabLst>
                <a:tab pos="457200" algn="l"/>
              </a:tabLst>
            </a:pPr>
            <a:endParaRPr lang="en-US" sz="1900" dirty="0">
              <a:effectLst/>
            </a:endParaRPr>
          </a:p>
          <a:p>
            <a:pPr marL="342900" marR="0" lvl="0" indent="-228600" algn="just">
              <a:lnSpc>
                <a:spcPct val="90000"/>
              </a:lnSpc>
              <a:spcAft>
                <a:spcPts val="800"/>
              </a:spcAft>
              <a:buSzPts val="1000"/>
              <a:buFont typeface="Arial" panose="020B0604020202020204" pitchFamily="34" charset="0"/>
              <a:buChar char="•"/>
              <a:tabLst>
                <a:tab pos="457200" algn="l"/>
              </a:tabLst>
            </a:pPr>
            <a:r>
              <a:rPr lang="en-US" sz="1900" dirty="0"/>
              <a:t>I</a:t>
            </a:r>
            <a:r>
              <a:rPr lang="en-US" sz="1900" dirty="0">
                <a:effectLst/>
              </a:rPr>
              <a:t>nitiatives that can be taken to address physical and emotional support and the importance of therapy and family involvement.</a:t>
            </a:r>
          </a:p>
          <a:p>
            <a:pPr marR="0" lvl="0" indent="-228600" algn="just">
              <a:lnSpc>
                <a:spcPct val="90000"/>
              </a:lnSpc>
              <a:spcAft>
                <a:spcPts val="800"/>
              </a:spcAft>
              <a:buSzPts val="1000"/>
              <a:buFont typeface="Arial" panose="020B0604020202020204" pitchFamily="34" charset="0"/>
              <a:buChar char="•"/>
              <a:tabLst>
                <a:tab pos="457200" algn="l"/>
              </a:tabLst>
            </a:pPr>
            <a:r>
              <a:rPr lang="en-US" sz="1900" dirty="0">
                <a:effectLst/>
              </a:rPr>
              <a:t> </a:t>
            </a:r>
          </a:p>
          <a:p>
            <a:pPr marL="342900" marR="0" lvl="0" indent="-228600" algn="just">
              <a:lnSpc>
                <a:spcPct val="90000"/>
              </a:lnSpc>
              <a:spcAft>
                <a:spcPts val="800"/>
              </a:spcAft>
              <a:buSzPts val="1000"/>
              <a:buFont typeface="Arial" panose="020B0604020202020204" pitchFamily="34" charset="0"/>
              <a:buChar char="•"/>
              <a:tabLst>
                <a:tab pos="457200" algn="l"/>
              </a:tabLst>
            </a:pPr>
            <a:r>
              <a:rPr lang="en-US" sz="1900" dirty="0">
                <a:effectLst/>
              </a:rPr>
              <a:t>The importance of occupational therapy and family involvement.</a:t>
            </a:r>
          </a:p>
        </p:txBody>
      </p:sp>
    </p:spTree>
    <p:extLst>
      <p:ext uri="{BB962C8B-B14F-4D97-AF65-F5344CB8AC3E}">
        <p14:creationId xmlns:p14="http://schemas.microsoft.com/office/powerpoint/2010/main" val="15130831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518518" y="564655"/>
            <a:ext cx="7239066" cy="463054"/>
          </a:xfrm>
          <a:prstGeom prst="rect">
            <a:avLst/>
          </a:prstGeom>
          <a:noFill/>
          <a:ln/>
        </p:spPr>
        <p:txBody>
          <a:bodyPr wrap="none" lIns="0" tIns="0" rIns="0" bIns="0" rtlCol="0" anchor="t"/>
          <a:lstStyle/>
          <a:p>
            <a:pPr>
              <a:lnSpc>
                <a:spcPts val="3625"/>
              </a:lnSpc>
            </a:pPr>
            <a:r>
              <a:rPr lang="en-US" sz="1667" b="1" dirty="0">
                <a:solidFill>
                  <a:srgbClr val="3B4540"/>
                </a:solidFill>
                <a:latin typeface="Fraunces Extra Bold" pitchFamily="34" charset="0"/>
                <a:ea typeface="Fraunces Extra Bold" pitchFamily="34" charset="-122"/>
                <a:cs typeface="Fraunces Extra Bold" pitchFamily="34" charset="-120"/>
              </a:rPr>
              <a:t>How This Initiative Would Support Individuals Recovering from Stroke</a:t>
            </a:r>
            <a:endParaRPr lang="en-US" sz="1667" dirty="0"/>
          </a:p>
        </p:txBody>
      </p:sp>
      <p:sp>
        <p:nvSpPr>
          <p:cNvPr id="4" name="Shape 1"/>
          <p:cNvSpPr/>
          <p:nvPr/>
        </p:nvSpPr>
        <p:spPr>
          <a:xfrm>
            <a:off x="666651" y="1472208"/>
            <a:ext cx="148133" cy="868164"/>
          </a:xfrm>
          <a:prstGeom prst="roundRect">
            <a:avLst>
              <a:gd name="adj" fmla="val 90025"/>
            </a:avLst>
          </a:prstGeom>
          <a:solidFill>
            <a:srgbClr val="E8F3E8"/>
          </a:solidFill>
          <a:ln/>
        </p:spPr>
        <p:txBody>
          <a:bodyPr/>
          <a:lstStyle/>
          <a:p>
            <a:endParaRPr lang="en-US" sz="1500"/>
          </a:p>
        </p:txBody>
      </p:sp>
      <p:sp>
        <p:nvSpPr>
          <p:cNvPr id="5" name="Shape 2"/>
          <p:cNvSpPr/>
          <p:nvPr/>
        </p:nvSpPr>
        <p:spPr>
          <a:xfrm>
            <a:off x="518518" y="1374973"/>
            <a:ext cx="444500" cy="444500"/>
          </a:xfrm>
          <a:prstGeom prst="roundRect">
            <a:avLst>
              <a:gd name="adj" fmla="val 85714"/>
            </a:avLst>
          </a:prstGeom>
          <a:solidFill>
            <a:srgbClr val="E8F3E8"/>
          </a:solidFill>
          <a:ln/>
        </p:spPr>
        <p:txBody>
          <a:bodyPr/>
          <a:lstStyle/>
          <a:p>
            <a:endParaRPr lang="en-US" sz="1500"/>
          </a:p>
        </p:txBody>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9643" y="1486098"/>
            <a:ext cx="222250" cy="222250"/>
          </a:xfrm>
          <a:prstGeom prst="rect">
            <a:avLst/>
          </a:prstGeom>
        </p:spPr>
      </p:pic>
      <p:sp>
        <p:nvSpPr>
          <p:cNvPr id="7" name="Text 3"/>
          <p:cNvSpPr/>
          <p:nvPr/>
        </p:nvSpPr>
        <p:spPr>
          <a:xfrm>
            <a:off x="1111151" y="1398092"/>
            <a:ext cx="2206625" cy="231478"/>
          </a:xfrm>
          <a:prstGeom prst="rect">
            <a:avLst/>
          </a:prstGeom>
          <a:noFill/>
          <a:ln/>
        </p:spPr>
        <p:txBody>
          <a:bodyPr wrap="none" lIns="0" tIns="0" rIns="0" bIns="0" rtlCol="0" anchor="t"/>
          <a:lstStyle/>
          <a:p>
            <a:pPr>
              <a:lnSpc>
                <a:spcPts val="1792"/>
              </a:lnSpc>
            </a:pPr>
            <a:r>
              <a:rPr lang="en-US" sz="1458" b="1" dirty="0">
                <a:solidFill>
                  <a:srgbClr val="405449"/>
                </a:solidFill>
                <a:latin typeface="Fraunces Extra Bold" pitchFamily="34" charset="0"/>
                <a:ea typeface="Fraunces Extra Bold" pitchFamily="34" charset="-122"/>
                <a:cs typeface="Fraunces Extra Bold" pitchFamily="34" charset="-120"/>
              </a:rPr>
              <a:t>Physical Rehabilitation</a:t>
            </a:r>
            <a:endParaRPr lang="en-US" sz="1458" dirty="0"/>
          </a:p>
        </p:txBody>
      </p:sp>
      <p:sp>
        <p:nvSpPr>
          <p:cNvPr id="8" name="Text 4"/>
          <p:cNvSpPr/>
          <p:nvPr/>
        </p:nvSpPr>
        <p:spPr>
          <a:xfrm>
            <a:off x="1111151" y="1718470"/>
            <a:ext cx="5990332" cy="473869"/>
          </a:xfrm>
          <a:prstGeom prst="rect">
            <a:avLst/>
          </a:prstGeom>
          <a:noFill/>
          <a:ln/>
        </p:spPr>
        <p:txBody>
          <a:bodyPr wrap="square" lIns="0" tIns="0" rIns="0" bIns="0" rtlCol="0" anchor="t"/>
          <a:lstStyle/>
          <a:p>
            <a:pPr>
              <a:lnSpc>
                <a:spcPts val="1833"/>
              </a:lnSpc>
            </a:pPr>
            <a:r>
              <a:rPr lang="en-US" sz="1167" dirty="0">
                <a:solidFill>
                  <a:srgbClr val="405449"/>
                </a:solidFill>
                <a:latin typeface="Nobile" pitchFamily="34" charset="0"/>
                <a:ea typeface="Nobile" pitchFamily="34" charset="-122"/>
                <a:cs typeface="Nobile" pitchFamily="34" charset="-120"/>
              </a:rPr>
              <a:t>Specialist physiotherapy restores mobility, strength, and functional independence through tailored exercise programmes and recovery pathways.</a:t>
            </a:r>
            <a:endParaRPr lang="en-US" sz="1167" dirty="0"/>
          </a:p>
        </p:txBody>
      </p:sp>
      <p:sp>
        <p:nvSpPr>
          <p:cNvPr id="9" name="Shape 5"/>
          <p:cNvSpPr/>
          <p:nvPr/>
        </p:nvSpPr>
        <p:spPr>
          <a:xfrm>
            <a:off x="888901" y="2710856"/>
            <a:ext cx="148133" cy="868164"/>
          </a:xfrm>
          <a:prstGeom prst="roundRect">
            <a:avLst>
              <a:gd name="adj" fmla="val 90025"/>
            </a:avLst>
          </a:prstGeom>
          <a:solidFill>
            <a:srgbClr val="E8F3E8"/>
          </a:solidFill>
          <a:ln/>
        </p:spPr>
        <p:txBody>
          <a:bodyPr/>
          <a:lstStyle/>
          <a:p>
            <a:endParaRPr lang="en-US" sz="1500"/>
          </a:p>
        </p:txBody>
      </p:sp>
      <p:sp>
        <p:nvSpPr>
          <p:cNvPr id="10" name="Shape 6"/>
          <p:cNvSpPr/>
          <p:nvPr/>
        </p:nvSpPr>
        <p:spPr>
          <a:xfrm>
            <a:off x="740768" y="2613620"/>
            <a:ext cx="444500" cy="444500"/>
          </a:xfrm>
          <a:prstGeom prst="roundRect">
            <a:avLst>
              <a:gd name="adj" fmla="val 85714"/>
            </a:avLst>
          </a:prstGeom>
          <a:solidFill>
            <a:srgbClr val="E8F3E8"/>
          </a:solidFill>
          <a:ln/>
        </p:spPr>
        <p:txBody>
          <a:bodyPr/>
          <a:lstStyle/>
          <a:p>
            <a:endParaRPr lang="en-US" sz="1500"/>
          </a:p>
        </p:txBody>
      </p:sp>
      <p:pic>
        <p:nvPicPr>
          <p:cNvPr id="11"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51893" y="2724745"/>
            <a:ext cx="222250" cy="222250"/>
          </a:xfrm>
          <a:prstGeom prst="rect">
            <a:avLst/>
          </a:prstGeom>
        </p:spPr>
      </p:pic>
      <p:sp>
        <p:nvSpPr>
          <p:cNvPr id="12" name="Text 7"/>
          <p:cNvSpPr/>
          <p:nvPr/>
        </p:nvSpPr>
        <p:spPr>
          <a:xfrm>
            <a:off x="1333401" y="2636739"/>
            <a:ext cx="2907010" cy="231478"/>
          </a:xfrm>
          <a:prstGeom prst="rect">
            <a:avLst/>
          </a:prstGeom>
          <a:noFill/>
          <a:ln/>
        </p:spPr>
        <p:txBody>
          <a:bodyPr wrap="none" lIns="0" tIns="0" rIns="0" bIns="0" rtlCol="0" anchor="t"/>
          <a:lstStyle/>
          <a:p>
            <a:pPr>
              <a:lnSpc>
                <a:spcPts val="1792"/>
              </a:lnSpc>
            </a:pPr>
            <a:r>
              <a:rPr lang="en-US" sz="1458" b="1" dirty="0">
                <a:solidFill>
                  <a:srgbClr val="405449"/>
                </a:solidFill>
                <a:latin typeface="Fraunces Extra Bold" pitchFamily="34" charset="0"/>
                <a:ea typeface="Fraunces Extra Bold" pitchFamily="34" charset="-122"/>
                <a:cs typeface="Fraunces Extra Bold" pitchFamily="34" charset="-120"/>
              </a:rPr>
              <a:t>Cognitive &amp; Emotional Support</a:t>
            </a:r>
            <a:endParaRPr lang="en-US" sz="1458" dirty="0"/>
          </a:p>
        </p:txBody>
      </p:sp>
      <p:sp>
        <p:nvSpPr>
          <p:cNvPr id="13" name="Text 8"/>
          <p:cNvSpPr/>
          <p:nvPr/>
        </p:nvSpPr>
        <p:spPr>
          <a:xfrm>
            <a:off x="1333401" y="2957116"/>
            <a:ext cx="5768082" cy="473869"/>
          </a:xfrm>
          <a:prstGeom prst="rect">
            <a:avLst/>
          </a:prstGeom>
          <a:noFill/>
          <a:ln/>
        </p:spPr>
        <p:txBody>
          <a:bodyPr wrap="square" lIns="0" tIns="0" rIns="0" bIns="0" rtlCol="0" anchor="t"/>
          <a:lstStyle/>
          <a:p>
            <a:pPr>
              <a:lnSpc>
                <a:spcPts val="1833"/>
              </a:lnSpc>
            </a:pPr>
            <a:r>
              <a:rPr lang="en-US" sz="1167" dirty="0">
                <a:solidFill>
                  <a:srgbClr val="405449"/>
                </a:solidFill>
                <a:latin typeface="Nobile" pitchFamily="34" charset="0"/>
                <a:ea typeface="Nobile" pitchFamily="34" charset="-122"/>
                <a:cs typeface="Nobile" pitchFamily="34" charset="-120"/>
              </a:rPr>
              <a:t>Psychological counselling and cognitive rehabilitation address mood, anxiety, and emotional adjustment—critical for holistic recovery and motivation (Ru et al., 2017).</a:t>
            </a:r>
            <a:endParaRPr lang="en-US" sz="1167" dirty="0"/>
          </a:p>
        </p:txBody>
      </p:sp>
      <p:sp>
        <p:nvSpPr>
          <p:cNvPr id="14" name="Shape 9"/>
          <p:cNvSpPr/>
          <p:nvPr/>
        </p:nvSpPr>
        <p:spPr>
          <a:xfrm>
            <a:off x="1111151" y="3949502"/>
            <a:ext cx="148133" cy="868164"/>
          </a:xfrm>
          <a:prstGeom prst="roundRect">
            <a:avLst>
              <a:gd name="adj" fmla="val 90025"/>
            </a:avLst>
          </a:prstGeom>
          <a:solidFill>
            <a:srgbClr val="E8F3E8"/>
          </a:solidFill>
          <a:ln/>
        </p:spPr>
        <p:txBody>
          <a:bodyPr/>
          <a:lstStyle/>
          <a:p>
            <a:endParaRPr lang="en-US" sz="1500"/>
          </a:p>
        </p:txBody>
      </p:sp>
      <p:sp>
        <p:nvSpPr>
          <p:cNvPr id="15" name="Shape 10"/>
          <p:cNvSpPr/>
          <p:nvPr/>
        </p:nvSpPr>
        <p:spPr>
          <a:xfrm>
            <a:off x="963018" y="3852268"/>
            <a:ext cx="444500" cy="444500"/>
          </a:xfrm>
          <a:prstGeom prst="roundRect">
            <a:avLst>
              <a:gd name="adj" fmla="val 85714"/>
            </a:avLst>
          </a:prstGeom>
          <a:solidFill>
            <a:srgbClr val="E8F3E8"/>
          </a:solidFill>
          <a:ln/>
        </p:spPr>
        <p:txBody>
          <a:bodyPr/>
          <a:lstStyle/>
          <a:p>
            <a:endParaRPr lang="en-US" sz="1500"/>
          </a:p>
        </p:txBody>
      </p:sp>
      <p:pic>
        <p:nvPicPr>
          <p:cNvPr id="16"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74143" y="3963393"/>
            <a:ext cx="222250" cy="222250"/>
          </a:xfrm>
          <a:prstGeom prst="rect">
            <a:avLst/>
          </a:prstGeom>
        </p:spPr>
      </p:pic>
      <p:sp>
        <p:nvSpPr>
          <p:cNvPr id="17" name="Text 11"/>
          <p:cNvSpPr/>
          <p:nvPr/>
        </p:nvSpPr>
        <p:spPr>
          <a:xfrm>
            <a:off x="1555651" y="3875385"/>
            <a:ext cx="2093019" cy="231478"/>
          </a:xfrm>
          <a:prstGeom prst="rect">
            <a:avLst/>
          </a:prstGeom>
          <a:noFill/>
          <a:ln/>
        </p:spPr>
        <p:txBody>
          <a:bodyPr wrap="none" lIns="0" tIns="0" rIns="0" bIns="0" rtlCol="0" anchor="t"/>
          <a:lstStyle/>
          <a:p>
            <a:pPr>
              <a:lnSpc>
                <a:spcPts val="1792"/>
              </a:lnSpc>
            </a:pPr>
            <a:r>
              <a:rPr lang="en-US" sz="1458" b="1" dirty="0">
                <a:solidFill>
                  <a:srgbClr val="405449"/>
                </a:solidFill>
                <a:latin typeface="Fraunces Extra Bold" pitchFamily="34" charset="0"/>
                <a:ea typeface="Fraunces Extra Bold" pitchFamily="34" charset="-122"/>
                <a:cs typeface="Fraunces Extra Bold" pitchFamily="34" charset="-120"/>
              </a:rPr>
              <a:t>Occupational Therapy</a:t>
            </a:r>
            <a:endParaRPr lang="en-US" sz="1458" dirty="0"/>
          </a:p>
        </p:txBody>
      </p:sp>
      <p:sp>
        <p:nvSpPr>
          <p:cNvPr id="18" name="Text 12"/>
          <p:cNvSpPr/>
          <p:nvPr/>
        </p:nvSpPr>
        <p:spPr>
          <a:xfrm>
            <a:off x="1555651" y="4195763"/>
            <a:ext cx="5545832" cy="473869"/>
          </a:xfrm>
          <a:prstGeom prst="rect">
            <a:avLst/>
          </a:prstGeom>
          <a:noFill/>
          <a:ln/>
        </p:spPr>
        <p:txBody>
          <a:bodyPr wrap="square" lIns="0" tIns="0" rIns="0" bIns="0" rtlCol="0" anchor="t"/>
          <a:lstStyle/>
          <a:p>
            <a:pPr>
              <a:lnSpc>
                <a:spcPts val="1833"/>
              </a:lnSpc>
            </a:pPr>
            <a:r>
              <a:rPr lang="en-US" sz="1167" dirty="0">
                <a:solidFill>
                  <a:srgbClr val="405449"/>
                </a:solidFill>
                <a:latin typeface="Nobile" pitchFamily="34" charset="0"/>
                <a:ea typeface="Nobile" pitchFamily="34" charset="-122"/>
                <a:cs typeface="Nobile" pitchFamily="34" charset="-120"/>
              </a:rPr>
              <a:t>Occupational therapists help patients rebuild daily living skills, returning to meaningful activities, work, and community participation with confidence (Stroke Association, 2023).</a:t>
            </a:r>
            <a:endParaRPr lang="en-US" sz="1167" dirty="0"/>
          </a:p>
        </p:txBody>
      </p:sp>
      <p:sp>
        <p:nvSpPr>
          <p:cNvPr id="19" name="Shape 13"/>
          <p:cNvSpPr/>
          <p:nvPr/>
        </p:nvSpPr>
        <p:spPr>
          <a:xfrm>
            <a:off x="1333401" y="5188149"/>
            <a:ext cx="148133" cy="1105098"/>
          </a:xfrm>
          <a:prstGeom prst="roundRect">
            <a:avLst>
              <a:gd name="adj" fmla="val 90025"/>
            </a:avLst>
          </a:prstGeom>
          <a:solidFill>
            <a:srgbClr val="E8F3E8"/>
          </a:solidFill>
          <a:ln/>
        </p:spPr>
        <p:txBody>
          <a:bodyPr/>
          <a:lstStyle/>
          <a:p>
            <a:endParaRPr lang="en-US" sz="1500"/>
          </a:p>
        </p:txBody>
      </p:sp>
      <p:sp>
        <p:nvSpPr>
          <p:cNvPr id="20" name="Shape 14"/>
          <p:cNvSpPr/>
          <p:nvPr/>
        </p:nvSpPr>
        <p:spPr>
          <a:xfrm>
            <a:off x="1185268" y="5090914"/>
            <a:ext cx="444500" cy="444500"/>
          </a:xfrm>
          <a:prstGeom prst="roundRect">
            <a:avLst>
              <a:gd name="adj" fmla="val 85714"/>
            </a:avLst>
          </a:prstGeom>
          <a:solidFill>
            <a:srgbClr val="E8F3E8"/>
          </a:solidFill>
          <a:ln/>
        </p:spPr>
        <p:txBody>
          <a:bodyPr/>
          <a:lstStyle/>
          <a:p>
            <a:endParaRPr lang="en-US" sz="1500"/>
          </a:p>
        </p:txBody>
      </p:sp>
      <p:pic>
        <p:nvPicPr>
          <p:cNvPr id="21"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296393" y="5202039"/>
            <a:ext cx="222250" cy="222250"/>
          </a:xfrm>
          <a:prstGeom prst="rect">
            <a:avLst/>
          </a:prstGeom>
        </p:spPr>
      </p:pic>
      <p:sp>
        <p:nvSpPr>
          <p:cNvPr id="22" name="Text 15"/>
          <p:cNvSpPr/>
          <p:nvPr/>
        </p:nvSpPr>
        <p:spPr>
          <a:xfrm>
            <a:off x="1777901" y="5114032"/>
            <a:ext cx="2917627" cy="231478"/>
          </a:xfrm>
          <a:prstGeom prst="rect">
            <a:avLst/>
          </a:prstGeom>
          <a:noFill/>
          <a:ln/>
        </p:spPr>
        <p:txBody>
          <a:bodyPr wrap="none" lIns="0" tIns="0" rIns="0" bIns="0" rtlCol="0" anchor="t"/>
          <a:lstStyle/>
          <a:p>
            <a:pPr>
              <a:lnSpc>
                <a:spcPts val="1792"/>
              </a:lnSpc>
            </a:pPr>
            <a:r>
              <a:rPr lang="en-US" sz="1458" b="1" dirty="0">
                <a:solidFill>
                  <a:srgbClr val="405449"/>
                </a:solidFill>
                <a:latin typeface="Fraunces Extra Bold" pitchFamily="34" charset="0"/>
                <a:ea typeface="Fraunces Extra Bold" pitchFamily="34" charset="-122"/>
                <a:cs typeface="Fraunces Extra Bold" pitchFamily="34" charset="-120"/>
              </a:rPr>
              <a:t>Family Involvement &amp; Training</a:t>
            </a:r>
            <a:endParaRPr lang="en-US" sz="1458" dirty="0"/>
          </a:p>
        </p:txBody>
      </p:sp>
      <p:sp>
        <p:nvSpPr>
          <p:cNvPr id="23" name="Text 16"/>
          <p:cNvSpPr/>
          <p:nvPr/>
        </p:nvSpPr>
        <p:spPr>
          <a:xfrm>
            <a:off x="1777901" y="5434409"/>
            <a:ext cx="5323582" cy="710803"/>
          </a:xfrm>
          <a:prstGeom prst="rect">
            <a:avLst/>
          </a:prstGeom>
          <a:noFill/>
          <a:ln/>
        </p:spPr>
        <p:txBody>
          <a:bodyPr wrap="square" lIns="0" tIns="0" rIns="0" bIns="0" rtlCol="0" anchor="t"/>
          <a:lstStyle/>
          <a:p>
            <a:pPr>
              <a:lnSpc>
                <a:spcPts val="1833"/>
              </a:lnSpc>
            </a:pPr>
            <a:r>
              <a:rPr lang="en-US" sz="1167" dirty="0">
                <a:solidFill>
                  <a:srgbClr val="405449"/>
                </a:solidFill>
                <a:latin typeface="Nobile" pitchFamily="34" charset="0"/>
                <a:ea typeface="Nobile" pitchFamily="34" charset="-122"/>
                <a:cs typeface="Nobile" pitchFamily="34" charset="-120"/>
              </a:rPr>
              <a:t>We engage families as partners in recovery, providing education and practical training to support patients at home and strengthen their caregiving capacity (Richardson et al., 2015).</a:t>
            </a:r>
            <a:endParaRPr lang="en-US" sz="1167" dirty="0"/>
          </a:p>
        </p:txBody>
      </p:sp>
    </p:spTree>
    <p:extLst>
      <p:ext uri="{BB962C8B-B14F-4D97-AF65-F5344CB8AC3E}">
        <p14:creationId xmlns:p14="http://schemas.microsoft.com/office/powerpoint/2010/main" val="35935523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0272-0CBA-24AC-F881-FE1D9241907D}"/>
              </a:ext>
            </a:extLst>
          </p:cNvPr>
          <p:cNvSpPr>
            <a:spLocks noGrp="1"/>
          </p:cNvSpPr>
          <p:nvPr>
            <p:ph type="title"/>
          </p:nvPr>
        </p:nvSpPr>
        <p:spPr>
          <a:xfrm>
            <a:off x="755484" y="739835"/>
            <a:ext cx="3702580" cy="1616203"/>
          </a:xfrm>
        </p:spPr>
        <p:txBody>
          <a:bodyPr anchor="b">
            <a:normAutofit/>
          </a:bodyPr>
          <a:lstStyle/>
          <a:p>
            <a:pPr algn="ctr"/>
            <a:r>
              <a:rPr lang="en-US" sz="3200" dirty="0">
                <a:solidFill>
                  <a:srgbClr val="000000"/>
                </a:solidFill>
                <a:latin typeface="Aptos Display"/>
              </a:rPr>
              <a:t>Conclusion</a:t>
            </a:r>
            <a:endParaRPr lang="en-US" sz="3200" dirty="0">
              <a:ea typeface="Calibri Light"/>
              <a:cs typeface="Calibri Light"/>
            </a:endParaRPr>
          </a:p>
        </p:txBody>
      </p:sp>
      <p:sp>
        <p:nvSpPr>
          <p:cNvPr id="3" name="Content Placeholder 2">
            <a:extLst>
              <a:ext uri="{FF2B5EF4-FFF2-40B4-BE49-F238E27FC236}">
                <a16:creationId xmlns:a16="http://schemas.microsoft.com/office/drawing/2014/main" id="{79AA451E-1FCF-B6F5-1859-136CE2205C38}"/>
              </a:ext>
            </a:extLst>
          </p:cNvPr>
          <p:cNvSpPr>
            <a:spLocks noGrp="1"/>
          </p:cNvSpPr>
          <p:nvPr>
            <p:ph idx="1"/>
          </p:nvPr>
        </p:nvSpPr>
        <p:spPr>
          <a:xfrm>
            <a:off x="755484" y="2459116"/>
            <a:ext cx="3702579" cy="3524823"/>
          </a:xfrm>
        </p:spPr>
        <p:txBody>
          <a:bodyPr vert="horz" lIns="91440" tIns="45720" rIns="91440" bIns="45720" rtlCol="0" anchor="t">
            <a:normAutofit/>
          </a:bodyPr>
          <a:lstStyle/>
          <a:p>
            <a:r>
              <a:rPr lang="en-US" sz="2000" dirty="0"/>
              <a:t>Stroke recovery is not only a medical journey, but also a human </a:t>
            </a:r>
            <a:r>
              <a:rPr lang="en-US" sz="2000" dirty="0" err="1"/>
              <a:t>one.</a:t>
            </a:r>
            <a:r>
              <a:rPr lang="en-US" sz="2000" dirty="0" err="1">
                <a:latin typeface="Arial"/>
                <a:cs typeface="Arial"/>
              </a:rPr>
              <a:t>•</a:t>
            </a:r>
            <a:r>
              <a:rPr lang="en-US" sz="2000" dirty="0" err="1">
                <a:latin typeface="Aptos"/>
              </a:rPr>
              <a:t>Stroke</a:t>
            </a:r>
            <a:r>
              <a:rPr lang="en-US" sz="2000" dirty="0">
                <a:latin typeface="Aptos"/>
              </a:rPr>
              <a:t> recovery is not only a medical journey, but also a human one.</a:t>
            </a:r>
            <a:endParaRPr lang="en-US" dirty="0">
              <a:latin typeface="Aptos"/>
            </a:endParaRPr>
          </a:p>
          <a:p>
            <a:r>
              <a:rPr lang="en-US" sz="2000" dirty="0">
                <a:latin typeface="Arial"/>
                <a:cs typeface="Arial"/>
              </a:rPr>
              <a:t>•</a:t>
            </a:r>
            <a:r>
              <a:rPr lang="en-US" sz="2000" dirty="0">
                <a:latin typeface="Aptos"/>
              </a:rPr>
              <a:t>Together, we can turn recovery into renewal</a:t>
            </a:r>
            <a:endParaRPr lang="en-US" dirty="0">
              <a:ea typeface="Calibri"/>
              <a:cs typeface="Calibri"/>
            </a:endParaRPr>
          </a:p>
          <a:p>
            <a:endParaRPr lang="en-US" sz="2000" dirty="0">
              <a:ea typeface="Calibri"/>
              <a:cs typeface="Calibri"/>
            </a:endParaRPr>
          </a:p>
          <a:p>
            <a:r>
              <a:rPr lang="en-US" sz="2000" dirty="0"/>
              <a:t>Together, we can turn recovery into renewal</a:t>
            </a:r>
            <a:endParaRPr lang="en-US" sz="2000" dirty="0">
              <a:ea typeface="Calibri"/>
              <a:cs typeface="Calibri"/>
            </a:endParaRPr>
          </a:p>
        </p:txBody>
      </p:sp>
      <p:pic>
        <p:nvPicPr>
          <p:cNvPr id="7" name="Picture 6" descr="A person sitting in a wheelchair with a person holding her hand&#10;&#10;AI-generated content may be incorrect.">
            <a:extLst>
              <a:ext uri="{FF2B5EF4-FFF2-40B4-BE49-F238E27FC236}">
                <a16:creationId xmlns:a16="http://schemas.microsoft.com/office/drawing/2014/main" id="{3E4A2653-D84D-D017-CC10-4C586FE58179}"/>
              </a:ext>
            </a:extLst>
          </p:cNvPr>
          <p:cNvPicPr>
            <a:picLocks noChangeAspect="1"/>
          </p:cNvPicPr>
          <p:nvPr/>
        </p:nvPicPr>
        <p:blipFill>
          <a:blip r:embed="rId3">
            <a:extLst>
              <a:ext uri="{28A0092B-C50C-407E-A947-70E740481C1C}">
                <a14:useLocalDpi xmlns:a14="http://schemas.microsoft.com/office/drawing/2010/main" val="0"/>
              </a:ext>
            </a:extLst>
          </a:blip>
          <a:srcRect t="10930" r="29808" b="12858"/>
          <a:stretch>
            <a:fillRect/>
          </a:stretch>
        </p:blipFill>
        <p:spPr>
          <a:xfrm>
            <a:off x="5390148" y="1296593"/>
            <a:ext cx="6597520" cy="4029385"/>
          </a:xfrm>
          <a:prstGeom prst="rect">
            <a:avLst/>
          </a:prstGeom>
        </p:spPr>
      </p:pic>
    </p:spTree>
    <p:extLst>
      <p:ext uri="{BB962C8B-B14F-4D97-AF65-F5344CB8AC3E}">
        <p14:creationId xmlns:p14="http://schemas.microsoft.com/office/powerpoint/2010/main" val="1044082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E3187-F2D6-D00F-93FC-D94DD3CE6EF6}"/>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2B98E5D9-3FA1-6AD7-03A8-7681F80B511A}"/>
              </a:ext>
            </a:extLst>
          </p:cNvPr>
          <p:cNvSpPr/>
          <p:nvPr/>
        </p:nvSpPr>
        <p:spPr>
          <a:xfrm>
            <a:off x="5150942" y="456307"/>
            <a:ext cx="4405511" cy="516930"/>
          </a:xfrm>
          <a:prstGeom prst="rect">
            <a:avLst/>
          </a:prstGeom>
          <a:noFill/>
          <a:ln/>
        </p:spPr>
        <p:txBody>
          <a:bodyPr wrap="none" lIns="0" tIns="0" rIns="0" bIns="0" rtlCol="0" anchor="t"/>
          <a:lstStyle/>
          <a:p>
            <a:pPr>
              <a:lnSpc>
                <a:spcPts val="4042"/>
              </a:lnSpc>
            </a:pPr>
            <a:r>
              <a:rPr lang="en-US" sz="3250" b="1" dirty="0">
                <a:solidFill>
                  <a:srgbClr val="3B4540"/>
                </a:solidFill>
                <a:latin typeface="Fraunces Extra Bold" pitchFamily="34" charset="0"/>
                <a:ea typeface="Fraunces Extra Bold" pitchFamily="34" charset="-122"/>
                <a:cs typeface="Fraunces Extra Bold" pitchFamily="34" charset="-120"/>
              </a:rPr>
              <a:t>References</a:t>
            </a:r>
            <a:endParaRPr lang="en-US" sz="3250" dirty="0"/>
          </a:p>
        </p:txBody>
      </p:sp>
      <p:sp>
        <p:nvSpPr>
          <p:cNvPr id="2" name="Rectangle 1">
            <a:extLst>
              <a:ext uri="{FF2B5EF4-FFF2-40B4-BE49-F238E27FC236}">
                <a16:creationId xmlns:a16="http://schemas.microsoft.com/office/drawing/2014/main" id="{BA76C76E-C026-D856-13DB-9B63B6517ED7}"/>
              </a:ext>
            </a:extLst>
          </p:cNvPr>
          <p:cNvSpPr>
            <a:spLocks noChangeArrowheads="1"/>
          </p:cNvSpPr>
          <p:nvPr/>
        </p:nvSpPr>
        <p:spPr bwMode="auto">
          <a:xfrm>
            <a:off x="624417" y="1702215"/>
            <a:ext cx="10784417" cy="3591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6200" tIns="0" rIns="76200" bIns="0" numCol="1" anchor="ctr" anchorCtr="0" compatLnSpc="1">
            <a:prstTxWarp prst="textNoShape">
              <a:avLst/>
            </a:prstTxWarp>
            <a:spAutoFit/>
          </a:bodyPr>
          <a:lstStyle/>
          <a:p>
            <a:pPr marL="285739" indent="-285739" defTabSz="761970" eaLnBrk="0" fontAlgn="base" hangingPunct="0">
              <a:spcBef>
                <a:spcPct val="0"/>
              </a:spcBef>
              <a:spcAft>
                <a:spcPct val="0"/>
              </a:spcAft>
              <a:buFont typeface="Arial" panose="020B0604020202020204" pitchFamily="34" charset="0"/>
              <a:buChar char="•"/>
            </a:pPr>
            <a:r>
              <a:rPr lang="en-US" altLang="en-US" sz="1667" dirty="0">
                <a:latin typeface="Nobile" panose="020B0604020202020204" charset="0"/>
                <a:cs typeface="Times New Roman" panose="02020603050405020304" pitchFamily="18" charset="0"/>
              </a:rPr>
              <a:t>Marshall, I., McKevitt, C., Wang, Y., Wafa, H., </a:t>
            </a:r>
            <a:r>
              <a:rPr lang="en-US" altLang="en-US" sz="1667" dirty="0" err="1">
                <a:latin typeface="Nobile" panose="020B0604020202020204" charset="0"/>
                <a:cs typeface="Times New Roman" panose="02020603050405020304" pitchFamily="18" charset="0"/>
              </a:rPr>
              <a:t>Skolarus</a:t>
            </a:r>
            <a:r>
              <a:rPr lang="en-US" altLang="en-US" sz="1667" dirty="0">
                <a:latin typeface="Nobile" panose="020B0604020202020204" charset="0"/>
                <a:cs typeface="Times New Roman" panose="02020603050405020304" pitchFamily="18" charset="0"/>
              </a:rPr>
              <a:t>, L., Bhalla, A., </a:t>
            </a:r>
            <a:r>
              <a:rPr lang="en-US" altLang="en-US" sz="1667" dirty="0" err="1">
                <a:latin typeface="Nobile" panose="020B0604020202020204" charset="0"/>
                <a:cs typeface="Times New Roman" panose="02020603050405020304" pitchFamily="18" charset="0"/>
              </a:rPr>
              <a:t>Muruet</a:t>
            </a:r>
            <a:r>
              <a:rPr lang="en-US" altLang="en-US" sz="1667" dirty="0">
                <a:latin typeface="Nobile" panose="020B0604020202020204" charset="0"/>
                <a:cs typeface="Times New Roman" panose="02020603050405020304" pitchFamily="18" charset="0"/>
              </a:rPr>
              <a:t>-Gutierrez, W., Emmett, E., Sommerville, P., Birns, J., </a:t>
            </a:r>
            <a:r>
              <a:rPr lang="en-US" altLang="en-US" sz="1667" dirty="0" err="1">
                <a:latin typeface="Nobile" panose="020B0604020202020204" charset="0"/>
                <a:cs typeface="Times New Roman" panose="02020603050405020304" pitchFamily="18" charset="0"/>
              </a:rPr>
              <a:t>Sackley</a:t>
            </a:r>
            <a:r>
              <a:rPr lang="en-US" altLang="en-US" sz="1667" dirty="0">
                <a:latin typeface="Nobile" panose="020B0604020202020204" charset="0"/>
                <a:cs typeface="Times New Roman" panose="02020603050405020304" pitchFamily="18" charset="0"/>
              </a:rPr>
              <a:t>, C., Clarke, S., Hamidi, F., Stevens, E., Rudd, A.G., Rodgers, H. and Wolfe, C.D.A. (2022). Stroke Pathway — An Evidence Base for Commissioning — An Evidence Review for NHS England and NHS Improvement. </a:t>
            </a:r>
            <a:r>
              <a:rPr lang="en-US" altLang="en-US" sz="1667" i="1" dirty="0">
                <a:latin typeface="Nobile" panose="020B0604020202020204" charset="0"/>
                <a:cs typeface="Times New Roman" panose="02020603050405020304" pitchFamily="18" charset="0"/>
              </a:rPr>
              <a:t>NIHR Open Research</a:t>
            </a:r>
            <a:r>
              <a:rPr lang="en-US" altLang="en-US" sz="1667" dirty="0">
                <a:latin typeface="Nobile" panose="020B0604020202020204" charset="0"/>
                <a:cs typeface="Times New Roman" panose="02020603050405020304" pitchFamily="18" charset="0"/>
              </a:rPr>
              <a:t>, [online] 2(1), p.43. Available at: https://openresearch.nihr.ac.uk/articles/2-43.</a:t>
            </a:r>
            <a:endParaRPr lang="en-US" altLang="en-US" sz="1000" dirty="0">
              <a:latin typeface="Nobile" panose="020B0604020202020204" charset="0"/>
            </a:endParaRPr>
          </a:p>
          <a:p>
            <a:pPr marL="285739" indent="-285739" defTabSz="761970" eaLnBrk="0" fontAlgn="base" hangingPunct="0">
              <a:spcBef>
                <a:spcPct val="0"/>
              </a:spcBef>
              <a:spcAft>
                <a:spcPct val="0"/>
              </a:spcAft>
              <a:buFont typeface="Arial" panose="020B0604020202020204" pitchFamily="34" charset="0"/>
              <a:buChar char="•"/>
            </a:pPr>
            <a:r>
              <a:rPr lang="en-US" altLang="en-US" sz="1667" dirty="0">
                <a:latin typeface="Nobile" panose="020B0604020202020204" charset="0"/>
                <a:cs typeface="Times New Roman" panose="02020603050405020304" pitchFamily="18" charset="0"/>
              </a:rPr>
              <a:t>NHS (2024). </a:t>
            </a:r>
            <a:r>
              <a:rPr lang="en-US" altLang="en-US" sz="1667" i="1" dirty="0">
                <a:latin typeface="Nobile" panose="020B0604020202020204" charset="0"/>
                <a:cs typeface="Times New Roman" panose="02020603050405020304" pitchFamily="18" charset="0"/>
              </a:rPr>
              <a:t>Recovery - Stroke</a:t>
            </a:r>
            <a:r>
              <a:rPr lang="en-US" altLang="en-US" sz="1667" dirty="0">
                <a:latin typeface="Nobile" panose="020B0604020202020204" charset="0"/>
                <a:cs typeface="Times New Roman" panose="02020603050405020304" pitchFamily="18" charset="0"/>
              </a:rPr>
              <a:t>. [online] NHS. Available at: https://www.nhs.uk/conditions/stroke/recovery/ [Accessed 4 Nov. 2025].</a:t>
            </a:r>
            <a:endParaRPr lang="en-US" altLang="en-US" sz="1000" dirty="0">
              <a:latin typeface="Nobile" panose="020B0604020202020204" charset="0"/>
            </a:endParaRPr>
          </a:p>
          <a:p>
            <a:pPr marL="285739" indent="-285739" defTabSz="761970" eaLnBrk="0" fontAlgn="base" hangingPunct="0">
              <a:spcBef>
                <a:spcPct val="0"/>
              </a:spcBef>
              <a:spcAft>
                <a:spcPct val="0"/>
              </a:spcAft>
              <a:buFont typeface="Arial" panose="020B0604020202020204" pitchFamily="34" charset="0"/>
              <a:buChar char="•"/>
            </a:pPr>
            <a:r>
              <a:rPr lang="en-US" altLang="en-US" sz="1667" dirty="0">
                <a:latin typeface="Nobile" panose="020B0604020202020204" charset="0"/>
                <a:cs typeface="Times New Roman" panose="02020603050405020304" pitchFamily="18" charset="0"/>
              </a:rPr>
              <a:t>Ru, X., Dai, H., Jiang, B., Li, N., Zhao, X., Hong, Z., He, L. and Wang, W. (2017). Community-Based Rehabilitation to Improve Stroke Survivors’ Rehabilitation Participation and Functional Recovery. </a:t>
            </a:r>
            <a:r>
              <a:rPr lang="en-US" altLang="en-US" sz="1667" i="1" dirty="0">
                <a:latin typeface="Nobile" panose="020B0604020202020204" charset="0"/>
                <a:cs typeface="Times New Roman" panose="02020603050405020304" pitchFamily="18" charset="0"/>
              </a:rPr>
              <a:t>American Journal of Physical Medicine &amp; Rehabilitation</a:t>
            </a:r>
            <a:r>
              <a:rPr lang="en-US" altLang="en-US" sz="1667" dirty="0">
                <a:latin typeface="Nobile" panose="020B0604020202020204" charset="0"/>
                <a:cs typeface="Times New Roman" panose="02020603050405020304" pitchFamily="18" charset="0"/>
              </a:rPr>
              <a:t>, 96(7), pp.e123–e129. </a:t>
            </a:r>
            <a:r>
              <a:rPr lang="en-US" altLang="en-US" sz="1667" dirty="0" err="1">
                <a:latin typeface="Nobile" panose="020B0604020202020204" charset="0"/>
                <a:cs typeface="Times New Roman" panose="02020603050405020304" pitchFamily="18" charset="0"/>
              </a:rPr>
              <a:t>doi:https</a:t>
            </a:r>
            <a:r>
              <a:rPr lang="en-US" altLang="en-US" sz="1667" dirty="0">
                <a:latin typeface="Nobile" panose="020B0604020202020204" charset="0"/>
                <a:cs typeface="Times New Roman" panose="02020603050405020304" pitchFamily="18" charset="0"/>
              </a:rPr>
              <a:t>://doi.org/10.1097/phm.0000000000000650.</a:t>
            </a:r>
            <a:endParaRPr lang="en-US" altLang="en-US" sz="1000" dirty="0">
              <a:latin typeface="Nobile" panose="020B0604020202020204" charset="0"/>
            </a:endParaRPr>
          </a:p>
          <a:p>
            <a:pPr marL="285739" indent="-285739" defTabSz="761970" eaLnBrk="0" fontAlgn="base" hangingPunct="0">
              <a:spcBef>
                <a:spcPct val="0"/>
              </a:spcBef>
              <a:spcAft>
                <a:spcPct val="0"/>
              </a:spcAft>
              <a:buFont typeface="Arial" panose="020B0604020202020204" pitchFamily="34" charset="0"/>
              <a:buChar char="•"/>
            </a:pPr>
            <a:r>
              <a:rPr lang="en-US" altLang="en-US" sz="1667" dirty="0">
                <a:latin typeface="Nobile" panose="020B0604020202020204" charset="0"/>
                <a:cs typeface="Times New Roman" panose="02020603050405020304" pitchFamily="18" charset="0"/>
              </a:rPr>
              <a:t>Stroke Association (2023). </a:t>
            </a:r>
            <a:r>
              <a:rPr lang="en-US" altLang="en-US" sz="1667" i="1" dirty="0">
                <a:latin typeface="Nobile" panose="020B0604020202020204" charset="0"/>
                <a:cs typeface="Times New Roman" panose="02020603050405020304" pitchFamily="18" charset="0"/>
              </a:rPr>
              <a:t>National guidance for an Integrated Life after Stroke Support model</a:t>
            </a:r>
            <a:r>
              <a:rPr lang="en-US" altLang="en-US" sz="1667" dirty="0">
                <a:latin typeface="Nobile" panose="020B0604020202020204" charset="0"/>
                <a:cs typeface="Times New Roman" panose="02020603050405020304" pitchFamily="18" charset="0"/>
              </a:rPr>
              <a:t>. [online] Available at: https://www.stroke.org.uk/sites/default/files/policy/ilass_may_2023_-_final_version_nhsesa_v2.pdf [Accessed 4 Nov. 2025].</a:t>
            </a:r>
            <a:endParaRPr lang="en-US" altLang="en-US" sz="2667" dirty="0">
              <a:latin typeface="Nobile" panose="020B0604020202020204" charset="0"/>
            </a:endParaRPr>
          </a:p>
        </p:txBody>
      </p:sp>
    </p:spTree>
    <p:extLst>
      <p:ext uri="{BB962C8B-B14F-4D97-AF65-F5344CB8AC3E}">
        <p14:creationId xmlns:p14="http://schemas.microsoft.com/office/powerpoint/2010/main" val="83237955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3618</Words>
  <Application>Microsoft Office PowerPoint</Application>
  <PresentationFormat>Widescreen</PresentationFormat>
  <Paragraphs>203</Paragraphs>
  <Slides>23</Slides>
  <Notes>9</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23</vt:i4>
      </vt:variant>
    </vt:vector>
  </HeadingPairs>
  <TitlesOfParts>
    <vt:vector size="35" baseType="lpstr">
      <vt:lpstr>Aptos</vt:lpstr>
      <vt:lpstr>Aptos Display</vt:lpstr>
      <vt:lpstr>Arial</vt:lpstr>
      <vt:lpstr>Arial Nova</vt:lpstr>
      <vt:lpstr>Avenir W01</vt:lpstr>
      <vt:lpstr>Calibri</vt:lpstr>
      <vt:lpstr>Calibri Light</vt:lpstr>
      <vt:lpstr>Corbel</vt:lpstr>
      <vt:lpstr>Fraunces Extra Bold</vt:lpstr>
      <vt:lpstr>Nobile</vt:lpstr>
      <vt:lpstr>Office Theme</vt:lpstr>
      <vt:lpstr>Parallax</vt:lpstr>
      <vt:lpstr>PowerPoint Presentation</vt:lpstr>
      <vt:lpstr>PowerPoint Presentation</vt:lpstr>
      <vt:lpstr>PowerPoint Presentation</vt:lpstr>
      <vt:lpstr>PowerPoint Presentation</vt:lpstr>
      <vt:lpstr>PowerPoint Presentation</vt:lpstr>
      <vt:lpstr>STROKE</vt:lpstr>
      <vt:lpstr>Factors Influencing Stroke</vt:lpstr>
      <vt:lpstr>PowerPoint Presentation</vt:lpstr>
      <vt:lpstr>Well Being Of Local Patients with Stroke </vt:lpstr>
      <vt:lpstr>PowerPoint Presentation</vt:lpstr>
      <vt:lpstr>List References </vt:lpstr>
      <vt:lpstr>Student Name: Irise Lewis  Student Number: 202437142 Module Title: Introduction to Public Health Module Code: LCHS4008 Assignment Title: Assessment 1 – Group Discussion </vt:lpstr>
      <vt:lpstr>What is a stroke?</vt:lpstr>
      <vt:lpstr>Rehabilitation after a stroke</vt:lpstr>
      <vt:lpstr>Impact on family and friends</vt:lpstr>
      <vt:lpstr>Case Study 3</vt:lpstr>
      <vt:lpstr>Conclusions</vt:lpstr>
      <vt:lpstr>Reference List</vt:lpstr>
      <vt:lpstr>Case study 4  Scenario:  Stroke </vt:lpstr>
      <vt:lpstr>Introduction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stroke?</dc:title>
  <dc:creator>Keanu Whittaker</dc:creator>
  <cp:lastModifiedBy>Irise Joan Lewis (2437142)</cp:lastModifiedBy>
  <cp:revision>35</cp:revision>
  <dcterms:created xsi:type="dcterms:W3CDTF">2025-11-08T11:50:38Z</dcterms:created>
  <dcterms:modified xsi:type="dcterms:W3CDTF">2025-11-10T11:25:52Z</dcterms:modified>
</cp:coreProperties>
</file>