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9" r:id="rId2"/>
    <p:sldId id="267" r:id="rId3"/>
    <p:sldId id="275" r:id="rId4"/>
    <p:sldId id="271" r:id="rId5"/>
    <p:sldId id="270" r:id="rId6"/>
    <p:sldId id="273" r:id="rId7"/>
    <p:sldId id="260" r:id="rId8"/>
    <p:sldId id="268" r:id="rId9"/>
    <p:sldId id="263" r:id="rId10"/>
    <p:sldId id="261" r:id="rId11"/>
    <p:sldId id="274" r:id="rId12"/>
    <p:sldId id="266"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7B856-DA7B-20F5-245C-D7FDAA56D64A}" v="46" dt="2021-11-27T23:16:19.479"/>
    <p1510:client id="{1494E982-5BBE-12AF-DD0A-9740DAD7EBA9}" v="2" dt="2021-11-30T10:21:04.144"/>
    <p1510:client id="{1A5325D5-7F73-DA85-F8D7-AEACEBA4ED02}" v="800" dt="2021-11-18T10:37:59.897"/>
    <p1510:client id="{25184DA3-2337-22E1-CCD7-2D31E006677A}" v="282" dt="2021-11-18T10:53:21.274"/>
    <p1510:client id="{2641FC99-49E3-4A11-6A34-9995F6D34E81}" v="154" dt="2021-11-17T20:38:08.599"/>
    <p1510:client id="{35C44F22-6B2B-378A-91F5-768CF5248521}" v="346" dt="2021-11-09T23:38:22.328"/>
    <p1510:client id="{50D7E4C8-63DD-8A56-2909-9FBDC68EB1A0}" v="33" dt="2021-11-10T08:54:51.746"/>
    <p1510:client id="{529505CB-2224-4628-2AC0-6D72F5A73C01}" v="180" dt="2021-11-10T12:38:43.138"/>
    <p1510:client id="{57C4CB1B-D079-8EA5-F935-FDF2CFB76DDF}" v="57" dt="2021-11-24T09:36:18.565"/>
    <p1510:client id="{B8C178D9-1BAD-6C3A-4360-3ED862046367}" v="161" dt="2021-11-27T21:18:46.164"/>
    <p1510:client id="{BF9D9F8D-B2C9-0ED9-C5CD-D539EAF60910}" v="83" dt="2021-11-10T10:09:12.402"/>
    <p1510:client id="{CEE7BF5E-DF42-A768-F432-89F1169B7640}" v="288" dt="2021-11-18T11:07:24.762"/>
    <p1510:client id="{D17211DB-5FCE-97CE-54C4-1131E6ACE668}" v="51" dt="2021-11-27T21:32:40.587"/>
    <p1510:client id="{D7320C5F-1B9D-DC63-8A12-D970350D928D}" v="48" dt="2021-12-01T18:38:08.210"/>
    <p1510:client id="{D9E8972A-8E53-B3CC-D954-0186639EB68F}" v="734" dt="2021-11-17T20:52:46.035"/>
    <p1510:client id="{DEB55643-B08C-5CEE-C187-C53D97ACAD79}" v="138" dt="2021-11-24T20:58:43.319"/>
    <p1510:client id="{E7E56E54-E2B7-64D6-7CC5-A03330F66D7B}" v="332" dt="2021-11-10T00:20:53.043"/>
    <p1510:client id="{F3280E82-B2D8-B334-099B-F325F017C4B5}" v="120" dt="2021-11-16T11:10:10.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78B310-4433-428D-AB6D-FEB68709ACBE}"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855258FC-39EA-4C88-B9DD-6C3A2065B9DD}">
      <dgm:prSet phldrT="[Text]"/>
      <dgm:spPr/>
      <dgm:t>
        <a:bodyPr/>
        <a:lstStyle/>
        <a:p>
          <a:r>
            <a:rPr lang="en-US"/>
            <a:t>Restaurant Expansion</a:t>
          </a:r>
        </a:p>
      </dgm:t>
    </dgm:pt>
    <dgm:pt modelId="{FDBF2413-E722-430B-A2DF-975992C8025F}" type="parTrans" cxnId="{2D285463-7FD2-4E71-86AD-4B00D382048E}">
      <dgm:prSet/>
      <dgm:spPr/>
      <dgm:t>
        <a:bodyPr/>
        <a:lstStyle/>
        <a:p>
          <a:endParaRPr lang="en-US"/>
        </a:p>
      </dgm:t>
    </dgm:pt>
    <dgm:pt modelId="{3BD23A64-EEB9-4FCD-ACF8-B8B5E13B0DD3}" type="sibTrans" cxnId="{2D285463-7FD2-4E71-86AD-4B00D382048E}">
      <dgm:prSet/>
      <dgm:spPr/>
      <dgm:t>
        <a:bodyPr/>
        <a:lstStyle/>
        <a:p>
          <a:endParaRPr lang="en-US"/>
        </a:p>
      </dgm:t>
    </dgm:pt>
    <dgm:pt modelId="{E228B1BE-200B-42CB-B49B-99D770D43736}">
      <dgm:prSet phldrT="[Text]"/>
      <dgm:spPr/>
      <dgm:t>
        <a:bodyPr/>
        <a:lstStyle/>
        <a:p>
          <a:r>
            <a:rPr lang="en-US"/>
            <a:t>Resource Management</a:t>
          </a:r>
        </a:p>
      </dgm:t>
    </dgm:pt>
    <dgm:pt modelId="{DFE8C451-9792-4606-BAFB-1AF05740EA06}" type="parTrans" cxnId="{C32A6175-3FF5-43A6-9E41-7C2C5001123C}">
      <dgm:prSet/>
      <dgm:spPr/>
      <dgm:t>
        <a:bodyPr/>
        <a:lstStyle/>
        <a:p>
          <a:endParaRPr lang="en-US"/>
        </a:p>
      </dgm:t>
    </dgm:pt>
    <dgm:pt modelId="{7652D008-90D7-4D30-BE0F-6DB5369259B9}" type="sibTrans" cxnId="{C32A6175-3FF5-43A6-9E41-7C2C5001123C}">
      <dgm:prSet/>
      <dgm:spPr/>
      <dgm:t>
        <a:bodyPr/>
        <a:lstStyle/>
        <a:p>
          <a:endParaRPr lang="en-US"/>
        </a:p>
      </dgm:t>
    </dgm:pt>
    <dgm:pt modelId="{4BB0FDDC-41CE-4B7F-B17B-DB45F9E87C5B}">
      <dgm:prSet phldrT="[Text]"/>
      <dgm:spPr/>
      <dgm:t>
        <a:bodyPr/>
        <a:lstStyle/>
        <a:p>
          <a:r>
            <a:rPr lang="en-US"/>
            <a:t>Modification of menu list</a:t>
          </a:r>
        </a:p>
      </dgm:t>
    </dgm:pt>
    <dgm:pt modelId="{AD619A18-69A7-469A-9A76-36EAEA58E64F}" type="parTrans" cxnId="{481876C7-0B43-47DD-B6DE-A7E32C2AAFB2}">
      <dgm:prSet/>
      <dgm:spPr/>
      <dgm:t>
        <a:bodyPr/>
        <a:lstStyle/>
        <a:p>
          <a:endParaRPr lang="en-US"/>
        </a:p>
      </dgm:t>
    </dgm:pt>
    <dgm:pt modelId="{D39C4A01-7156-40C5-A849-9F2C30ED677C}" type="sibTrans" cxnId="{481876C7-0B43-47DD-B6DE-A7E32C2AAFB2}">
      <dgm:prSet/>
      <dgm:spPr/>
      <dgm:t>
        <a:bodyPr/>
        <a:lstStyle/>
        <a:p>
          <a:endParaRPr lang="en-US"/>
        </a:p>
      </dgm:t>
    </dgm:pt>
    <dgm:pt modelId="{B25ABC5E-5BBD-4BAA-A6BE-174B7A7A53B5}">
      <dgm:prSet phldrT="[Text]"/>
      <dgm:spPr/>
      <dgm:t>
        <a:bodyPr/>
        <a:lstStyle/>
        <a:p>
          <a:r>
            <a:rPr lang="en-US"/>
            <a:t>Expansion of kitchen and buying kitchen equipment</a:t>
          </a:r>
        </a:p>
      </dgm:t>
    </dgm:pt>
    <dgm:pt modelId="{8DE815B1-6EDA-4448-9289-B694656D993E}" type="parTrans" cxnId="{094EDF9F-77E0-43A0-9C54-3519A56E76E8}">
      <dgm:prSet/>
      <dgm:spPr/>
      <dgm:t>
        <a:bodyPr/>
        <a:lstStyle/>
        <a:p>
          <a:endParaRPr lang="en-US"/>
        </a:p>
      </dgm:t>
    </dgm:pt>
    <dgm:pt modelId="{EE1561CF-4C05-4321-93EA-C4C2DE255A80}" type="sibTrans" cxnId="{094EDF9F-77E0-43A0-9C54-3519A56E76E8}">
      <dgm:prSet/>
      <dgm:spPr/>
      <dgm:t>
        <a:bodyPr/>
        <a:lstStyle/>
        <a:p>
          <a:endParaRPr lang="en-US"/>
        </a:p>
      </dgm:t>
    </dgm:pt>
    <dgm:pt modelId="{F92FC817-E434-4A7A-A830-D373F0DDBA35}">
      <dgm:prSet/>
      <dgm:spPr/>
      <dgm:t>
        <a:bodyPr/>
        <a:lstStyle/>
        <a:p>
          <a:r>
            <a:rPr lang="en-US"/>
            <a:t>Placing order for extra chairs, tables and placing iun the terrace, paything</a:t>
          </a:r>
        </a:p>
      </dgm:t>
    </dgm:pt>
    <dgm:pt modelId="{08054F63-2A90-48F0-84F6-B023D077521A}" type="parTrans" cxnId="{AFAB58CE-2F21-4454-ACA4-62CF7B16151C}">
      <dgm:prSet/>
      <dgm:spPr/>
      <dgm:t>
        <a:bodyPr/>
        <a:lstStyle/>
        <a:p>
          <a:endParaRPr lang="en-US"/>
        </a:p>
      </dgm:t>
    </dgm:pt>
    <dgm:pt modelId="{181828FB-3BAF-44FA-A61D-D93F479790AA}" type="sibTrans" cxnId="{AFAB58CE-2F21-4454-ACA4-62CF7B16151C}">
      <dgm:prSet/>
      <dgm:spPr/>
      <dgm:t>
        <a:bodyPr/>
        <a:lstStyle/>
        <a:p>
          <a:endParaRPr lang="en-US"/>
        </a:p>
      </dgm:t>
    </dgm:pt>
    <dgm:pt modelId="{D4B04AA0-D227-44CD-A130-63A6EFC8F28A}">
      <dgm:prSet/>
      <dgm:spPr/>
      <dgm:t>
        <a:bodyPr/>
        <a:lstStyle/>
        <a:p>
          <a:r>
            <a:rPr lang="en-US"/>
            <a:t>Making contacts and building pertnerships</a:t>
          </a:r>
        </a:p>
      </dgm:t>
    </dgm:pt>
    <dgm:pt modelId="{322797C8-EFCA-48DC-B04E-58725D87ADB5}" type="parTrans" cxnId="{38C039B4-30F4-46CB-8367-B9880C0525F7}">
      <dgm:prSet/>
      <dgm:spPr/>
      <dgm:t>
        <a:bodyPr/>
        <a:lstStyle/>
        <a:p>
          <a:endParaRPr lang="en-US"/>
        </a:p>
      </dgm:t>
    </dgm:pt>
    <dgm:pt modelId="{CE482A04-235D-4FDB-890C-FD796FCBE774}" type="sibTrans" cxnId="{38C039B4-30F4-46CB-8367-B9880C0525F7}">
      <dgm:prSet/>
      <dgm:spPr/>
      <dgm:t>
        <a:bodyPr/>
        <a:lstStyle/>
        <a:p>
          <a:endParaRPr lang="en-US"/>
        </a:p>
      </dgm:t>
    </dgm:pt>
    <dgm:pt modelId="{5BD37D26-24D2-430E-8079-F350FFFF5DE1}">
      <dgm:prSet/>
      <dgm:spPr/>
      <dgm:t>
        <a:bodyPr/>
        <a:lstStyle/>
        <a:p>
          <a:r>
            <a:rPr lang="en-US"/>
            <a:t>Fund management</a:t>
          </a:r>
        </a:p>
      </dgm:t>
    </dgm:pt>
    <dgm:pt modelId="{D8559184-B017-4015-9D38-002FAB75FACC}" type="parTrans" cxnId="{AED494E2-C12F-48E9-8CBC-93212B749210}">
      <dgm:prSet/>
      <dgm:spPr/>
      <dgm:t>
        <a:bodyPr/>
        <a:lstStyle/>
        <a:p>
          <a:endParaRPr lang="en-US"/>
        </a:p>
      </dgm:t>
    </dgm:pt>
    <dgm:pt modelId="{89D2F9A6-56FC-43C9-8FC0-B462AECB3364}" type="sibTrans" cxnId="{AED494E2-C12F-48E9-8CBC-93212B749210}">
      <dgm:prSet/>
      <dgm:spPr/>
      <dgm:t>
        <a:bodyPr/>
        <a:lstStyle/>
        <a:p>
          <a:endParaRPr lang="en-US"/>
        </a:p>
      </dgm:t>
    </dgm:pt>
    <dgm:pt modelId="{AA242202-BA38-4367-9023-87224A8D1E64}">
      <dgm:prSet/>
      <dgm:spPr/>
      <dgm:t>
        <a:bodyPr/>
        <a:lstStyle/>
        <a:p>
          <a:r>
            <a:rPr lang="en-US"/>
            <a:t>Promotion through social media and websites</a:t>
          </a:r>
        </a:p>
      </dgm:t>
    </dgm:pt>
    <dgm:pt modelId="{154ECAB6-5A80-4932-BE58-04F792FD8CC6}" type="parTrans" cxnId="{4E086652-7D69-44DA-81D4-14D6110290E7}">
      <dgm:prSet/>
      <dgm:spPr/>
      <dgm:t>
        <a:bodyPr/>
        <a:lstStyle/>
        <a:p>
          <a:endParaRPr lang="en-US"/>
        </a:p>
      </dgm:t>
    </dgm:pt>
    <dgm:pt modelId="{47BC65BA-000D-4F7A-9926-3E7B752D08F4}" type="sibTrans" cxnId="{4E086652-7D69-44DA-81D4-14D6110290E7}">
      <dgm:prSet/>
      <dgm:spPr/>
      <dgm:t>
        <a:bodyPr/>
        <a:lstStyle/>
        <a:p>
          <a:endParaRPr lang="en-US"/>
        </a:p>
      </dgm:t>
    </dgm:pt>
    <dgm:pt modelId="{84DF222D-1025-4218-9BA6-056E7D10B6BD}">
      <dgm:prSet/>
      <dgm:spPr/>
      <dgm:t>
        <a:bodyPr/>
        <a:lstStyle/>
        <a:p>
          <a:r>
            <a:rPr lang="en-US"/>
            <a:t>Documentation and reporting</a:t>
          </a:r>
        </a:p>
      </dgm:t>
    </dgm:pt>
    <dgm:pt modelId="{66242378-D908-469B-91A6-D2C1178D792B}" type="parTrans" cxnId="{4BE1A271-E1AF-41E1-9F9E-E7134413B7EB}">
      <dgm:prSet/>
      <dgm:spPr/>
      <dgm:t>
        <a:bodyPr/>
        <a:lstStyle/>
        <a:p>
          <a:endParaRPr lang="en-US"/>
        </a:p>
      </dgm:t>
    </dgm:pt>
    <dgm:pt modelId="{03202242-A7A3-4484-9469-BD444DA75068}" type="sibTrans" cxnId="{4BE1A271-E1AF-41E1-9F9E-E7134413B7EB}">
      <dgm:prSet/>
      <dgm:spPr/>
      <dgm:t>
        <a:bodyPr/>
        <a:lstStyle/>
        <a:p>
          <a:endParaRPr lang="en-US"/>
        </a:p>
      </dgm:t>
    </dgm:pt>
    <dgm:pt modelId="{1DF87BD8-EFC6-4DA4-904F-FE75C4EE9B59}">
      <dgm:prSet/>
      <dgm:spPr/>
      <dgm:t>
        <a:bodyPr/>
        <a:lstStyle/>
        <a:p>
          <a:r>
            <a:rPr lang="en-US"/>
            <a:t>Construction of kid's zone</a:t>
          </a:r>
        </a:p>
      </dgm:t>
    </dgm:pt>
    <dgm:pt modelId="{89AC9228-DFA3-4106-83C8-8B32270CE451}" type="parTrans" cxnId="{528604FD-4493-463F-A899-B4C12F73C315}">
      <dgm:prSet/>
      <dgm:spPr/>
      <dgm:t>
        <a:bodyPr/>
        <a:lstStyle/>
        <a:p>
          <a:endParaRPr lang="en-US"/>
        </a:p>
      </dgm:t>
    </dgm:pt>
    <dgm:pt modelId="{652030FD-C32F-41FA-8470-4575F5AE712F}" type="sibTrans" cxnId="{528604FD-4493-463F-A899-B4C12F73C315}">
      <dgm:prSet/>
      <dgm:spPr/>
      <dgm:t>
        <a:bodyPr/>
        <a:lstStyle/>
        <a:p>
          <a:endParaRPr lang="en-US"/>
        </a:p>
      </dgm:t>
    </dgm:pt>
    <dgm:pt modelId="{3EE9ED9E-08D2-4D2A-B03B-08E1A67FDDFD}" type="pres">
      <dgm:prSet presAssocID="{5178B310-4433-428D-AB6D-FEB68709ACBE}" presName="Name0" presStyleCnt="0">
        <dgm:presLayoutVars>
          <dgm:chPref val="1"/>
          <dgm:dir/>
          <dgm:animOne val="branch"/>
          <dgm:animLvl val="lvl"/>
          <dgm:resizeHandles val="exact"/>
        </dgm:presLayoutVars>
      </dgm:prSet>
      <dgm:spPr/>
    </dgm:pt>
    <dgm:pt modelId="{CB8D760C-5527-4E0D-9993-57F2FAD6AD41}" type="pres">
      <dgm:prSet presAssocID="{855258FC-39EA-4C88-B9DD-6C3A2065B9DD}" presName="root1" presStyleCnt="0"/>
      <dgm:spPr/>
    </dgm:pt>
    <dgm:pt modelId="{EC73C04B-811C-44E9-8E8D-41CC2712FB8C}" type="pres">
      <dgm:prSet presAssocID="{855258FC-39EA-4C88-B9DD-6C3A2065B9DD}" presName="LevelOneTextNode" presStyleLbl="node0" presStyleIdx="0" presStyleCnt="1">
        <dgm:presLayoutVars>
          <dgm:chPref val="3"/>
        </dgm:presLayoutVars>
      </dgm:prSet>
      <dgm:spPr/>
    </dgm:pt>
    <dgm:pt modelId="{B8B7B572-6360-4A3E-8DD8-FEF6F4C52F08}" type="pres">
      <dgm:prSet presAssocID="{855258FC-39EA-4C88-B9DD-6C3A2065B9DD}" presName="level2hierChild" presStyleCnt="0"/>
      <dgm:spPr/>
    </dgm:pt>
    <dgm:pt modelId="{40A48F6A-A8DE-4FB2-8D3B-94FD35B21AC8}" type="pres">
      <dgm:prSet presAssocID="{D8559184-B017-4015-9D38-002FAB75FACC}" presName="conn2-1" presStyleLbl="parChTrans1D2" presStyleIdx="0" presStyleCnt="9"/>
      <dgm:spPr/>
    </dgm:pt>
    <dgm:pt modelId="{F957B395-D615-431D-BE2A-6A372C0100E2}" type="pres">
      <dgm:prSet presAssocID="{D8559184-B017-4015-9D38-002FAB75FACC}" presName="connTx" presStyleLbl="parChTrans1D2" presStyleIdx="0" presStyleCnt="9"/>
      <dgm:spPr/>
    </dgm:pt>
    <dgm:pt modelId="{5364D2FC-4C07-4ACC-9B1F-1C0772DBDAB0}" type="pres">
      <dgm:prSet presAssocID="{5BD37D26-24D2-430E-8079-F350FFFF5DE1}" presName="root2" presStyleCnt="0"/>
      <dgm:spPr/>
    </dgm:pt>
    <dgm:pt modelId="{D471678E-9425-48C3-A1BF-7828AC242C3F}" type="pres">
      <dgm:prSet presAssocID="{5BD37D26-24D2-430E-8079-F350FFFF5DE1}" presName="LevelTwoTextNode" presStyleLbl="node2" presStyleIdx="0" presStyleCnt="9">
        <dgm:presLayoutVars>
          <dgm:chPref val="3"/>
        </dgm:presLayoutVars>
      </dgm:prSet>
      <dgm:spPr/>
    </dgm:pt>
    <dgm:pt modelId="{B9311F91-40F8-4228-9AC6-F4447D550DD4}" type="pres">
      <dgm:prSet presAssocID="{5BD37D26-24D2-430E-8079-F350FFFF5DE1}" presName="level3hierChild" presStyleCnt="0"/>
      <dgm:spPr/>
    </dgm:pt>
    <dgm:pt modelId="{9804A97E-6377-493B-8B26-89490D8259B1}" type="pres">
      <dgm:prSet presAssocID="{DFE8C451-9792-4606-BAFB-1AF05740EA06}" presName="conn2-1" presStyleLbl="parChTrans1D2" presStyleIdx="1" presStyleCnt="9"/>
      <dgm:spPr/>
    </dgm:pt>
    <dgm:pt modelId="{7C7F13CB-597C-4BF2-9B8F-92358BA333C5}" type="pres">
      <dgm:prSet presAssocID="{DFE8C451-9792-4606-BAFB-1AF05740EA06}" presName="connTx" presStyleLbl="parChTrans1D2" presStyleIdx="1" presStyleCnt="9"/>
      <dgm:spPr/>
    </dgm:pt>
    <dgm:pt modelId="{97957C15-7811-4EBA-9290-CD9D1ABEB601}" type="pres">
      <dgm:prSet presAssocID="{E228B1BE-200B-42CB-B49B-99D770D43736}" presName="root2" presStyleCnt="0"/>
      <dgm:spPr/>
    </dgm:pt>
    <dgm:pt modelId="{1CF755E4-1BC4-4742-83C0-C0F432382071}" type="pres">
      <dgm:prSet presAssocID="{E228B1BE-200B-42CB-B49B-99D770D43736}" presName="LevelTwoTextNode" presStyleLbl="node2" presStyleIdx="1" presStyleCnt="9">
        <dgm:presLayoutVars>
          <dgm:chPref val="3"/>
        </dgm:presLayoutVars>
      </dgm:prSet>
      <dgm:spPr/>
    </dgm:pt>
    <dgm:pt modelId="{4A8C3078-58F4-4778-A902-957E12F6E650}" type="pres">
      <dgm:prSet presAssocID="{E228B1BE-200B-42CB-B49B-99D770D43736}" presName="level3hierChild" presStyleCnt="0"/>
      <dgm:spPr/>
    </dgm:pt>
    <dgm:pt modelId="{B1585E13-632B-4484-9D4B-CDEFE1ECC62B}" type="pres">
      <dgm:prSet presAssocID="{AD619A18-69A7-469A-9A76-36EAEA58E64F}" presName="conn2-1" presStyleLbl="parChTrans1D2" presStyleIdx="2" presStyleCnt="9"/>
      <dgm:spPr/>
    </dgm:pt>
    <dgm:pt modelId="{DC2F59D4-4D78-4B3B-8E3F-A7BCC88F359E}" type="pres">
      <dgm:prSet presAssocID="{AD619A18-69A7-469A-9A76-36EAEA58E64F}" presName="connTx" presStyleLbl="parChTrans1D2" presStyleIdx="2" presStyleCnt="9"/>
      <dgm:spPr/>
    </dgm:pt>
    <dgm:pt modelId="{5506BC17-1B7F-44F7-97DC-F6D690DAF209}" type="pres">
      <dgm:prSet presAssocID="{4BB0FDDC-41CE-4B7F-B17B-DB45F9E87C5B}" presName="root2" presStyleCnt="0"/>
      <dgm:spPr/>
    </dgm:pt>
    <dgm:pt modelId="{4D416347-5D07-4F6D-9CC1-97E9E6CB6312}" type="pres">
      <dgm:prSet presAssocID="{4BB0FDDC-41CE-4B7F-B17B-DB45F9E87C5B}" presName="LevelTwoTextNode" presStyleLbl="node2" presStyleIdx="2" presStyleCnt="9">
        <dgm:presLayoutVars>
          <dgm:chPref val="3"/>
        </dgm:presLayoutVars>
      </dgm:prSet>
      <dgm:spPr/>
    </dgm:pt>
    <dgm:pt modelId="{5F5DE3C2-1B04-4135-BAD6-F93B12A16FAC}" type="pres">
      <dgm:prSet presAssocID="{4BB0FDDC-41CE-4B7F-B17B-DB45F9E87C5B}" presName="level3hierChild" presStyleCnt="0"/>
      <dgm:spPr/>
    </dgm:pt>
    <dgm:pt modelId="{54CE762D-7DC0-4A86-9E0E-80E353CD0E4C}" type="pres">
      <dgm:prSet presAssocID="{89AC9228-DFA3-4106-83C8-8B32270CE451}" presName="conn2-1" presStyleLbl="parChTrans1D2" presStyleIdx="3" presStyleCnt="9"/>
      <dgm:spPr/>
    </dgm:pt>
    <dgm:pt modelId="{AA868AC4-1286-40E8-8D04-A4A92D927845}" type="pres">
      <dgm:prSet presAssocID="{89AC9228-DFA3-4106-83C8-8B32270CE451}" presName="connTx" presStyleLbl="parChTrans1D2" presStyleIdx="3" presStyleCnt="9"/>
      <dgm:spPr/>
    </dgm:pt>
    <dgm:pt modelId="{6C92A0E5-E2F3-41B2-98A5-641DD93AAAB6}" type="pres">
      <dgm:prSet presAssocID="{1DF87BD8-EFC6-4DA4-904F-FE75C4EE9B59}" presName="root2" presStyleCnt="0"/>
      <dgm:spPr/>
    </dgm:pt>
    <dgm:pt modelId="{A0647224-CBEF-417D-B24B-CEBBD191A7D7}" type="pres">
      <dgm:prSet presAssocID="{1DF87BD8-EFC6-4DA4-904F-FE75C4EE9B59}" presName="LevelTwoTextNode" presStyleLbl="node2" presStyleIdx="3" presStyleCnt="9">
        <dgm:presLayoutVars>
          <dgm:chPref val="3"/>
        </dgm:presLayoutVars>
      </dgm:prSet>
      <dgm:spPr/>
    </dgm:pt>
    <dgm:pt modelId="{5661E68C-A875-42B4-A309-65025AA39C1E}" type="pres">
      <dgm:prSet presAssocID="{1DF87BD8-EFC6-4DA4-904F-FE75C4EE9B59}" presName="level3hierChild" presStyleCnt="0"/>
      <dgm:spPr/>
    </dgm:pt>
    <dgm:pt modelId="{CAEE3A08-5C6F-4FC6-9E01-509CF0A571A4}" type="pres">
      <dgm:prSet presAssocID="{8DE815B1-6EDA-4448-9289-B694656D993E}" presName="conn2-1" presStyleLbl="parChTrans1D2" presStyleIdx="4" presStyleCnt="9"/>
      <dgm:spPr/>
    </dgm:pt>
    <dgm:pt modelId="{177E75DD-3407-48DE-B0D0-14DF185A4F24}" type="pres">
      <dgm:prSet presAssocID="{8DE815B1-6EDA-4448-9289-B694656D993E}" presName="connTx" presStyleLbl="parChTrans1D2" presStyleIdx="4" presStyleCnt="9"/>
      <dgm:spPr/>
    </dgm:pt>
    <dgm:pt modelId="{4C56C93F-39E3-4BA8-8F66-D50893E769FA}" type="pres">
      <dgm:prSet presAssocID="{B25ABC5E-5BBD-4BAA-A6BE-174B7A7A53B5}" presName="root2" presStyleCnt="0"/>
      <dgm:spPr/>
    </dgm:pt>
    <dgm:pt modelId="{892EF1FC-AF12-4A76-A7D1-D3B8491BFDBF}" type="pres">
      <dgm:prSet presAssocID="{B25ABC5E-5BBD-4BAA-A6BE-174B7A7A53B5}" presName="LevelTwoTextNode" presStyleLbl="node2" presStyleIdx="4" presStyleCnt="9">
        <dgm:presLayoutVars>
          <dgm:chPref val="3"/>
        </dgm:presLayoutVars>
      </dgm:prSet>
      <dgm:spPr/>
    </dgm:pt>
    <dgm:pt modelId="{BE5FB47A-9485-4A56-9B38-1FB30473A0AD}" type="pres">
      <dgm:prSet presAssocID="{B25ABC5E-5BBD-4BAA-A6BE-174B7A7A53B5}" presName="level3hierChild" presStyleCnt="0"/>
      <dgm:spPr/>
    </dgm:pt>
    <dgm:pt modelId="{89807F56-0856-4D4F-AC2E-538B198EDB26}" type="pres">
      <dgm:prSet presAssocID="{08054F63-2A90-48F0-84F6-B023D077521A}" presName="conn2-1" presStyleLbl="parChTrans1D2" presStyleIdx="5" presStyleCnt="9"/>
      <dgm:spPr/>
    </dgm:pt>
    <dgm:pt modelId="{BEB6C0EC-3620-4790-9949-8F65E658D21D}" type="pres">
      <dgm:prSet presAssocID="{08054F63-2A90-48F0-84F6-B023D077521A}" presName="connTx" presStyleLbl="parChTrans1D2" presStyleIdx="5" presStyleCnt="9"/>
      <dgm:spPr/>
    </dgm:pt>
    <dgm:pt modelId="{AE8301B5-22FC-43F4-8F4D-497EA10E66F6}" type="pres">
      <dgm:prSet presAssocID="{F92FC817-E434-4A7A-A830-D373F0DDBA35}" presName="root2" presStyleCnt="0"/>
      <dgm:spPr/>
    </dgm:pt>
    <dgm:pt modelId="{7CCA71A5-E03E-4D94-A287-398B90AF3616}" type="pres">
      <dgm:prSet presAssocID="{F92FC817-E434-4A7A-A830-D373F0DDBA35}" presName="LevelTwoTextNode" presStyleLbl="node2" presStyleIdx="5" presStyleCnt="9">
        <dgm:presLayoutVars>
          <dgm:chPref val="3"/>
        </dgm:presLayoutVars>
      </dgm:prSet>
      <dgm:spPr/>
    </dgm:pt>
    <dgm:pt modelId="{88E746F4-6173-4552-81C0-10FBFE0E1D52}" type="pres">
      <dgm:prSet presAssocID="{F92FC817-E434-4A7A-A830-D373F0DDBA35}" presName="level3hierChild" presStyleCnt="0"/>
      <dgm:spPr/>
    </dgm:pt>
    <dgm:pt modelId="{50FC1099-7A39-41DE-B926-77AF8E2F9B68}" type="pres">
      <dgm:prSet presAssocID="{322797C8-EFCA-48DC-B04E-58725D87ADB5}" presName="conn2-1" presStyleLbl="parChTrans1D2" presStyleIdx="6" presStyleCnt="9"/>
      <dgm:spPr/>
    </dgm:pt>
    <dgm:pt modelId="{CFD0AE8B-FAAA-4E4B-94A3-AA467768B881}" type="pres">
      <dgm:prSet presAssocID="{322797C8-EFCA-48DC-B04E-58725D87ADB5}" presName="connTx" presStyleLbl="parChTrans1D2" presStyleIdx="6" presStyleCnt="9"/>
      <dgm:spPr/>
    </dgm:pt>
    <dgm:pt modelId="{80985273-C445-4778-9E92-CE0261BE3DDA}" type="pres">
      <dgm:prSet presAssocID="{D4B04AA0-D227-44CD-A130-63A6EFC8F28A}" presName="root2" presStyleCnt="0"/>
      <dgm:spPr/>
    </dgm:pt>
    <dgm:pt modelId="{97DDD262-FE28-4462-90FA-69BABF46685C}" type="pres">
      <dgm:prSet presAssocID="{D4B04AA0-D227-44CD-A130-63A6EFC8F28A}" presName="LevelTwoTextNode" presStyleLbl="node2" presStyleIdx="6" presStyleCnt="9">
        <dgm:presLayoutVars>
          <dgm:chPref val="3"/>
        </dgm:presLayoutVars>
      </dgm:prSet>
      <dgm:spPr/>
    </dgm:pt>
    <dgm:pt modelId="{6B9EC534-1154-4FB6-8707-E6060D3DE94E}" type="pres">
      <dgm:prSet presAssocID="{D4B04AA0-D227-44CD-A130-63A6EFC8F28A}" presName="level3hierChild" presStyleCnt="0"/>
      <dgm:spPr/>
    </dgm:pt>
    <dgm:pt modelId="{9919B847-93EB-4D0F-8B91-27BCEF4F1005}" type="pres">
      <dgm:prSet presAssocID="{154ECAB6-5A80-4932-BE58-04F792FD8CC6}" presName="conn2-1" presStyleLbl="parChTrans1D2" presStyleIdx="7" presStyleCnt="9"/>
      <dgm:spPr/>
    </dgm:pt>
    <dgm:pt modelId="{3A44B446-7775-47B3-9B4F-0B5822569536}" type="pres">
      <dgm:prSet presAssocID="{154ECAB6-5A80-4932-BE58-04F792FD8CC6}" presName="connTx" presStyleLbl="parChTrans1D2" presStyleIdx="7" presStyleCnt="9"/>
      <dgm:spPr/>
    </dgm:pt>
    <dgm:pt modelId="{1362C981-45E5-4175-B319-AFD949F62C89}" type="pres">
      <dgm:prSet presAssocID="{AA242202-BA38-4367-9023-87224A8D1E64}" presName="root2" presStyleCnt="0"/>
      <dgm:spPr/>
    </dgm:pt>
    <dgm:pt modelId="{7FEEE9FD-7558-4920-9EA2-2D8E75143729}" type="pres">
      <dgm:prSet presAssocID="{AA242202-BA38-4367-9023-87224A8D1E64}" presName="LevelTwoTextNode" presStyleLbl="node2" presStyleIdx="7" presStyleCnt="9">
        <dgm:presLayoutVars>
          <dgm:chPref val="3"/>
        </dgm:presLayoutVars>
      </dgm:prSet>
      <dgm:spPr/>
    </dgm:pt>
    <dgm:pt modelId="{74FEB4C7-AE56-48D3-84F2-855E76E5E05C}" type="pres">
      <dgm:prSet presAssocID="{AA242202-BA38-4367-9023-87224A8D1E64}" presName="level3hierChild" presStyleCnt="0"/>
      <dgm:spPr/>
    </dgm:pt>
    <dgm:pt modelId="{B7E3DF41-570E-473D-9971-FE7B9B62AB2A}" type="pres">
      <dgm:prSet presAssocID="{66242378-D908-469B-91A6-D2C1178D792B}" presName="conn2-1" presStyleLbl="parChTrans1D2" presStyleIdx="8" presStyleCnt="9"/>
      <dgm:spPr/>
    </dgm:pt>
    <dgm:pt modelId="{B303523E-CE78-4522-A63F-6BB107FCBF18}" type="pres">
      <dgm:prSet presAssocID="{66242378-D908-469B-91A6-D2C1178D792B}" presName="connTx" presStyleLbl="parChTrans1D2" presStyleIdx="8" presStyleCnt="9"/>
      <dgm:spPr/>
    </dgm:pt>
    <dgm:pt modelId="{18395E4D-802B-4B08-9A1D-9160BCD63A69}" type="pres">
      <dgm:prSet presAssocID="{84DF222D-1025-4218-9BA6-056E7D10B6BD}" presName="root2" presStyleCnt="0"/>
      <dgm:spPr/>
    </dgm:pt>
    <dgm:pt modelId="{CFC5CF43-D874-4CD5-9E3B-87A8A4B1ACDC}" type="pres">
      <dgm:prSet presAssocID="{84DF222D-1025-4218-9BA6-056E7D10B6BD}" presName="LevelTwoTextNode" presStyleLbl="node2" presStyleIdx="8" presStyleCnt="9">
        <dgm:presLayoutVars>
          <dgm:chPref val="3"/>
        </dgm:presLayoutVars>
      </dgm:prSet>
      <dgm:spPr/>
    </dgm:pt>
    <dgm:pt modelId="{47AE1D4D-C662-479D-8D64-4F5B8EC5D9AF}" type="pres">
      <dgm:prSet presAssocID="{84DF222D-1025-4218-9BA6-056E7D10B6BD}" presName="level3hierChild" presStyleCnt="0"/>
      <dgm:spPr/>
    </dgm:pt>
  </dgm:ptLst>
  <dgm:cxnLst>
    <dgm:cxn modelId="{F0417B00-1AF7-48F7-960C-3A1B3AB0F5D2}" type="presOf" srcId="{66242378-D908-469B-91A6-D2C1178D792B}" destId="{B303523E-CE78-4522-A63F-6BB107FCBF18}" srcOrd="1" destOrd="0" presId="urn:microsoft.com/office/officeart/2008/layout/HorizontalMultiLevelHierarchy"/>
    <dgm:cxn modelId="{5E23EE06-79D0-443E-9FAC-FE23227900BF}" type="presOf" srcId="{B25ABC5E-5BBD-4BAA-A6BE-174B7A7A53B5}" destId="{892EF1FC-AF12-4A76-A7D1-D3B8491BFDBF}" srcOrd="0" destOrd="0" presId="urn:microsoft.com/office/officeart/2008/layout/HorizontalMultiLevelHierarchy"/>
    <dgm:cxn modelId="{98E62E12-76FD-4A65-8256-A0351033888D}" type="presOf" srcId="{D4B04AA0-D227-44CD-A130-63A6EFC8F28A}" destId="{97DDD262-FE28-4462-90FA-69BABF46685C}" srcOrd="0" destOrd="0" presId="urn:microsoft.com/office/officeart/2008/layout/HorizontalMultiLevelHierarchy"/>
    <dgm:cxn modelId="{CC5AC215-DF73-4F3C-AC8F-ED86E22026AD}" type="presOf" srcId="{DFE8C451-9792-4606-BAFB-1AF05740EA06}" destId="{9804A97E-6377-493B-8B26-89490D8259B1}" srcOrd="0" destOrd="0" presId="urn:microsoft.com/office/officeart/2008/layout/HorizontalMultiLevelHierarchy"/>
    <dgm:cxn modelId="{2C5CC11E-6B2B-4223-81B0-7C11D9744BB0}" type="presOf" srcId="{08054F63-2A90-48F0-84F6-B023D077521A}" destId="{BEB6C0EC-3620-4790-9949-8F65E658D21D}" srcOrd="1" destOrd="0" presId="urn:microsoft.com/office/officeart/2008/layout/HorizontalMultiLevelHierarchy"/>
    <dgm:cxn modelId="{55D5AC32-CDA7-4DEE-A327-3F9B7ED63965}" type="presOf" srcId="{5BD37D26-24D2-430E-8079-F350FFFF5DE1}" destId="{D471678E-9425-48C3-A1BF-7828AC242C3F}" srcOrd="0" destOrd="0" presId="urn:microsoft.com/office/officeart/2008/layout/HorizontalMultiLevelHierarchy"/>
    <dgm:cxn modelId="{F36E963E-5302-425A-A5E7-6AAE08FD7024}" type="presOf" srcId="{1DF87BD8-EFC6-4DA4-904F-FE75C4EE9B59}" destId="{A0647224-CBEF-417D-B24B-CEBBD191A7D7}" srcOrd="0" destOrd="0" presId="urn:microsoft.com/office/officeart/2008/layout/HorizontalMultiLevelHierarchy"/>
    <dgm:cxn modelId="{4EE9DF5C-A457-4299-A9CB-CF3710E29C4F}" type="presOf" srcId="{322797C8-EFCA-48DC-B04E-58725D87ADB5}" destId="{50FC1099-7A39-41DE-B926-77AF8E2F9B68}" srcOrd="0" destOrd="0" presId="urn:microsoft.com/office/officeart/2008/layout/HorizontalMultiLevelHierarchy"/>
    <dgm:cxn modelId="{037D8B5D-DB60-47AF-888A-FCDE4CB8D6C0}" type="presOf" srcId="{AD619A18-69A7-469A-9A76-36EAEA58E64F}" destId="{B1585E13-632B-4484-9D4B-CDEFE1ECC62B}" srcOrd="0" destOrd="0" presId="urn:microsoft.com/office/officeart/2008/layout/HorizontalMultiLevelHierarchy"/>
    <dgm:cxn modelId="{2D285463-7FD2-4E71-86AD-4B00D382048E}" srcId="{5178B310-4433-428D-AB6D-FEB68709ACBE}" destId="{855258FC-39EA-4C88-B9DD-6C3A2065B9DD}" srcOrd="0" destOrd="0" parTransId="{FDBF2413-E722-430B-A2DF-975992C8025F}" sibTransId="{3BD23A64-EEB9-4FCD-ACF8-B8B5E13B0DD3}"/>
    <dgm:cxn modelId="{B7DF5B46-09F3-4FDC-B947-C7F641E56670}" type="presOf" srcId="{8DE815B1-6EDA-4448-9289-B694656D993E}" destId="{177E75DD-3407-48DE-B0D0-14DF185A4F24}" srcOrd="1" destOrd="0" presId="urn:microsoft.com/office/officeart/2008/layout/HorizontalMultiLevelHierarchy"/>
    <dgm:cxn modelId="{7714476A-D75B-4374-A249-02953C8C8168}" type="presOf" srcId="{5178B310-4433-428D-AB6D-FEB68709ACBE}" destId="{3EE9ED9E-08D2-4D2A-B03B-08E1A67FDDFD}" srcOrd="0" destOrd="0" presId="urn:microsoft.com/office/officeart/2008/layout/HorizontalMultiLevelHierarchy"/>
    <dgm:cxn modelId="{D347EC4A-5B0A-4FCD-9D36-30128EE7E952}" type="presOf" srcId="{AD619A18-69A7-469A-9A76-36EAEA58E64F}" destId="{DC2F59D4-4D78-4B3B-8E3F-A7BCC88F359E}" srcOrd="1" destOrd="0" presId="urn:microsoft.com/office/officeart/2008/layout/HorizontalMultiLevelHierarchy"/>
    <dgm:cxn modelId="{82B79E6C-509F-4C82-997E-FC2DDEB75314}" type="presOf" srcId="{08054F63-2A90-48F0-84F6-B023D077521A}" destId="{89807F56-0856-4D4F-AC2E-538B198EDB26}" srcOrd="0" destOrd="0" presId="urn:microsoft.com/office/officeart/2008/layout/HorizontalMultiLevelHierarchy"/>
    <dgm:cxn modelId="{4BE1A271-E1AF-41E1-9F9E-E7134413B7EB}" srcId="{855258FC-39EA-4C88-B9DD-6C3A2065B9DD}" destId="{84DF222D-1025-4218-9BA6-056E7D10B6BD}" srcOrd="8" destOrd="0" parTransId="{66242378-D908-469B-91A6-D2C1178D792B}" sibTransId="{03202242-A7A3-4484-9469-BD444DA75068}"/>
    <dgm:cxn modelId="{4E086652-7D69-44DA-81D4-14D6110290E7}" srcId="{855258FC-39EA-4C88-B9DD-6C3A2065B9DD}" destId="{AA242202-BA38-4367-9023-87224A8D1E64}" srcOrd="7" destOrd="0" parTransId="{154ECAB6-5A80-4932-BE58-04F792FD8CC6}" sibTransId="{47BC65BA-000D-4F7A-9926-3E7B752D08F4}"/>
    <dgm:cxn modelId="{C32A6175-3FF5-43A6-9E41-7C2C5001123C}" srcId="{855258FC-39EA-4C88-B9DD-6C3A2065B9DD}" destId="{E228B1BE-200B-42CB-B49B-99D770D43736}" srcOrd="1" destOrd="0" parTransId="{DFE8C451-9792-4606-BAFB-1AF05740EA06}" sibTransId="{7652D008-90D7-4D30-BE0F-6DB5369259B9}"/>
    <dgm:cxn modelId="{D8B90D87-28E8-47CF-9F0B-4376C68D65EE}" type="presOf" srcId="{66242378-D908-469B-91A6-D2C1178D792B}" destId="{B7E3DF41-570E-473D-9971-FE7B9B62AB2A}" srcOrd="0" destOrd="0" presId="urn:microsoft.com/office/officeart/2008/layout/HorizontalMultiLevelHierarchy"/>
    <dgm:cxn modelId="{97EF448E-BB2C-4307-9C93-F98225001A74}" type="presOf" srcId="{4BB0FDDC-41CE-4B7F-B17B-DB45F9E87C5B}" destId="{4D416347-5D07-4F6D-9CC1-97E9E6CB6312}" srcOrd="0" destOrd="0" presId="urn:microsoft.com/office/officeart/2008/layout/HorizontalMultiLevelHierarchy"/>
    <dgm:cxn modelId="{0722AC93-AC51-4313-9795-96587C61877C}" type="presOf" srcId="{322797C8-EFCA-48DC-B04E-58725D87ADB5}" destId="{CFD0AE8B-FAAA-4E4B-94A3-AA467768B881}" srcOrd="1" destOrd="0" presId="urn:microsoft.com/office/officeart/2008/layout/HorizontalMultiLevelHierarchy"/>
    <dgm:cxn modelId="{AE59B395-85AA-4CBE-8D24-319FFA12D925}" type="presOf" srcId="{8DE815B1-6EDA-4448-9289-B694656D993E}" destId="{CAEE3A08-5C6F-4FC6-9E01-509CF0A571A4}" srcOrd="0" destOrd="0" presId="urn:microsoft.com/office/officeart/2008/layout/HorizontalMultiLevelHierarchy"/>
    <dgm:cxn modelId="{7802AB98-AAAC-4E55-A8D1-DC5611FCEF6C}" type="presOf" srcId="{D8559184-B017-4015-9D38-002FAB75FACC}" destId="{F957B395-D615-431D-BE2A-6A372C0100E2}" srcOrd="1" destOrd="0" presId="urn:microsoft.com/office/officeart/2008/layout/HorizontalMultiLevelHierarchy"/>
    <dgm:cxn modelId="{295E0E9E-3D85-4AAF-B621-C566A5AC4F21}" type="presOf" srcId="{154ECAB6-5A80-4932-BE58-04F792FD8CC6}" destId="{9919B847-93EB-4D0F-8B91-27BCEF4F1005}" srcOrd="0" destOrd="0" presId="urn:microsoft.com/office/officeart/2008/layout/HorizontalMultiLevelHierarchy"/>
    <dgm:cxn modelId="{094EDF9F-77E0-43A0-9C54-3519A56E76E8}" srcId="{855258FC-39EA-4C88-B9DD-6C3A2065B9DD}" destId="{B25ABC5E-5BBD-4BAA-A6BE-174B7A7A53B5}" srcOrd="4" destOrd="0" parTransId="{8DE815B1-6EDA-4448-9289-B694656D993E}" sibTransId="{EE1561CF-4C05-4321-93EA-C4C2DE255A80}"/>
    <dgm:cxn modelId="{F79F08A0-0636-40E7-BE60-6C1AAF0DE8A9}" type="presOf" srcId="{89AC9228-DFA3-4106-83C8-8B32270CE451}" destId="{54CE762D-7DC0-4A86-9E0E-80E353CD0E4C}" srcOrd="0" destOrd="0" presId="urn:microsoft.com/office/officeart/2008/layout/HorizontalMultiLevelHierarchy"/>
    <dgm:cxn modelId="{05CF41A3-1ACB-441C-9C24-1359D218E31B}" type="presOf" srcId="{F92FC817-E434-4A7A-A830-D373F0DDBA35}" destId="{7CCA71A5-E03E-4D94-A287-398B90AF3616}" srcOrd="0" destOrd="0" presId="urn:microsoft.com/office/officeart/2008/layout/HorizontalMultiLevelHierarchy"/>
    <dgm:cxn modelId="{38C039B4-30F4-46CB-8367-B9880C0525F7}" srcId="{855258FC-39EA-4C88-B9DD-6C3A2065B9DD}" destId="{D4B04AA0-D227-44CD-A130-63A6EFC8F28A}" srcOrd="6" destOrd="0" parTransId="{322797C8-EFCA-48DC-B04E-58725D87ADB5}" sibTransId="{CE482A04-235D-4FDB-890C-FD796FCBE774}"/>
    <dgm:cxn modelId="{300255BD-BDC4-41F9-9A68-C8E452926123}" type="presOf" srcId="{DFE8C451-9792-4606-BAFB-1AF05740EA06}" destId="{7C7F13CB-597C-4BF2-9B8F-92358BA333C5}" srcOrd="1" destOrd="0" presId="urn:microsoft.com/office/officeart/2008/layout/HorizontalMultiLevelHierarchy"/>
    <dgm:cxn modelId="{D4E05ABE-6DF8-448C-ABD1-66EEBFA302A7}" type="presOf" srcId="{D8559184-B017-4015-9D38-002FAB75FACC}" destId="{40A48F6A-A8DE-4FB2-8D3B-94FD35B21AC8}" srcOrd="0" destOrd="0" presId="urn:microsoft.com/office/officeart/2008/layout/HorizontalMultiLevelHierarchy"/>
    <dgm:cxn modelId="{481876C7-0B43-47DD-B6DE-A7E32C2AAFB2}" srcId="{855258FC-39EA-4C88-B9DD-6C3A2065B9DD}" destId="{4BB0FDDC-41CE-4B7F-B17B-DB45F9E87C5B}" srcOrd="2" destOrd="0" parTransId="{AD619A18-69A7-469A-9A76-36EAEA58E64F}" sibTransId="{D39C4A01-7156-40C5-A849-9F2C30ED677C}"/>
    <dgm:cxn modelId="{6F7EE8C7-2BEE-48D8-8FBD-59B8FE3AF000}" type="presOf" srcId="{89AC9228-DFA3-4106-83C8-8B32270CE451}" destId="{AA868AC4-1286-40E8-8D04-A4A92D927845}" srcOrd="1" destOrd="0" presId="urn:microsoft.com/office/officeart/2008/layout/HorizontalMultiLevelHierarchy"/>
    <dgm:cxn modelId="{AFAB58CE-2F21-4454-ACA4-62CF7B16151C}" srcId="{855258FC-39EA-4C88-B9DD-6C3A2065B9DD}" destId="{F92FC817-E434-4A7A-A830-D373F0DDBA35}" srcOrd="5" destOrd="0" parTransId="{08054F63-2A90-48F0-84F6-B023D077521A}" sibTransId="{181828FB-3BAF-44FA-A61D-D93F479790AA}"/>
    <dgm:cxn modelId="{05D076D5-7CF1-4C61-A341-8402A08175B1}" type="presOf" srcId="{84DF222D-1025-4218-9BA6-056E7D10B6BD}" destId="{CFC5CF43-D874-4CD5-9E3B-87A8A4B1ACDC}" srcOrd="0" destOrd="0" presId="urn:microsoft.com/office/officeart/2008/layout/HorizontalMultiLevelHierarchy"/>
    <dgm:cxn modelId="{AED494E2-C12F-48E9-8CBC-93212B749210}" srcId="{855258FC-39EA-4C88-B9DD-6C3A2065B9DD}" destId="{5BD37D26-24D2-430E-8079-F350FFFF5DE1}" srcOrd="0" destOrd="0" parTransId="{D8559184-B017-4015-9D38-002FAB75FACC}" sibTransId="{89D2F9A6-56FC-43C9-8FC0-B462AECB3364}"/>
    <dgm:cxn modelId="{B64E33E8-E533-40EA-805C-0FB3891C93FA}" type="presOf" srcId="{E228B1BE-200B-42CB-B49B-99D770D43736}" destId="{1CF755E4-1BC4-4742-83C0-C0F432382071}" srcOrd="0" destOrd="0" presId="urn:microsoft.com/office/officeart/2008/layout/HorizontalMultiLevelHierarchy"/>
    <dgm:cxn modelId="{FB6DB2E8-9F6D-40A4-8913-56BF55DD45C2}" type="presOf" srcId="{154ECAB6-5A80-4932-BE58-04F792FD8CC6}" destId="{3A44B446-7775-47B3-9B4F-0B5822569536}" srcOrd="1" destOrd="0" presId="urn:microsoft.com/office/officeart/2008/layout/HorizontalMultiLevelHierarchy"/>
    <dgm:cxn modelId="{0FD7FDF9-EA3D-4535-963D-E052178180C4}" type="presOf" srcId="{855258FC-39EA-4C88-B9DD-6C3A2065B9DD}" destId="{EC73C04B-811C-44E9-8E8D-41CC2712FB8C}" srcOrd="0" destOrd="0" presId="urn:microsoft.com/office/officeart/2008/layout/HorizontalMultiLevelHierarchy"/>
    <dgm:cxn modelId="{528604FD-4493-463F-A899-B4C12F73C315}" srcId="{855258FC-39EA-4C88-B9DD-6C3A2065B9DD}" destId="{1DF87BD8-EFC6-4DA4-904F-FE75C4EE9B59}" srcOrd="3" destOrd="0" parTransId="{89AC9228-DFA3-4106-83C8-8B32270CE451}" sibTransId="{652030FD-C32F-41FA-8470-4575F5AE712F}"/>
    <dgm:cxn modelId="{2B94C5FE-0E92-484E-BCD8-6CD28BB9024E}" type="presOf" srcId="{AA242202-BA38-4367-9023-87224A8D1E64}" destId="{7FEEE9FD-7558-4920-9EA2-2D8E75143729}" srcOrd="0" destOrd="0" presId="urn:microsoft.com/office/officeart/2008/layout/HorizontalMultiLevelHierarchy"/>
    <dgm:cxn modelId="{E86FC418-A0F7-4B5C-A305-7BE082CDEAAB}" type="presParOf" srcId="{3EE9ED9E-08D2-4D2A-B03B-08E1A67FDDFD}" destId="{CB8D760C-5527-4E0D-9993-57F2FAD6AD41}" srcOrd="0" destOrd="0" presId="urn:microsoft.com/office/officeart/2008/layout/HorizontalMultiLevelHierarchy"/>
    <dgm:cxn modelId="{3024B41B-DBFD-42B4-ADFB-DA5C124D6D0F}" type="presParOf" srcId="{CB8D760C-5527-4E0D-9993-57F2FAD6AD41}" destId="{EC73C04B-811C-44E9-8E8D-41CC2712FB8C}" srcOrd="0" destOrd="0" presId="urn:microsoft.com/office/officeart/2008/layout/HorizontalMultiLevelHierarchy"/>
    <dgm:cxn modelId="{A3592388-BE06-434F-B4C5-556C7C000845}" type="presParOf" srcId="{CB8D760C-5527-4E0D-9993-57F2FAD6AD41}" destId="{B8B7B572-6360-4A3E-8DD8-FEF6F4C52F08}" srcOrd="1" destOrd="0" presId="urn:microsoft.com/office/officeart/2008/layout/HorizontalMultiLevelHierarchy"/>
    <dgm:cxn modelId="{CF9DDB21-A2D2-47C1-8E97-251657B111EA}" type="presParOf" srcId="{B8B7B572-6360-4A3E-8DD8-FEF6F4C52F08}" destId="{40A48F6A-A8DE-4FB2-8D3B-94FD35B21AC8}" srcOrd="0" destOrd="0" presId="urn:microsoft.com/office/officeart/2008/layout/HorizontalMultiLevelHierarchy"/>
    <dgm:cxn modelId="{D7D70160-4EC2-4699-99E9-727515FC28CB}" type="presParOf" srcId="{40A48F6A-A8DE-4FB2-8D3B-94FD35B21AC8}" destId="{F957B395-D615-431D-BE2A-6A372C0100E2}" srcOrd="0" destOrd="0" presId="urn:microsoft.com/office/officeart/2008/layout/HorizontalMultiLevelHierarchy"/>
    <dgm:cxn modelId="{94C83247-2B1B-4C0B-90B3-A26B4FCA8AB2}" type="presParOf" srcId="{B8B7B572-6360-4A3E-8DD8-FEF6F4C52F08}" destId="{5364D2FC-4C07-4ACC-9B1F-1C0772DBDAB0}" srcOrd="1" destOrd="0" presId="urn:microsoft.com/office/officeart/2008/layout/HorizontalMultiLevelHierarchy"/>
    <dgm:cxn modelId="{78AD6DE6-9978-402B-94AD-2F74E00A9363}" type="presParOf" srcId="{5364D2FC-4C07-4ACC-9B1F-1C0772DBDAB0}" destId="{D471678E-9425-48C3-A1BF-7828AC242C3F}" srcOrd="0" destOrd="0" presId="urn:microsoft.com/office/officeart/2008/layout/HorizontalMultiLevelHierarchy"/>
    <dgm:cxn modelId="{20D48C97-BDC5-4E2E-9434-86D51E2628DC}" type="presParOf" srcId="{5364D2FC-4C07-4ACC-9B1F-1C0772DBDAB0}" destId="{B9311F91-40F8-4228-9AC6-F4447D550DD4}" srcOrd="1" destOrd="0" presId="urn:microsoft.com/office/officeart/2008/layout/HorizontalMultiLevelHierarchy"/>
    <dgm:cxn modelId="{C155A400-2C5E-45A1-84C9-2389C8FD552B}" type="presParOf" srcId="{B8B7B572-6360-4A3E-8DD8-FEF6F4C52F08}" destId="{9804A97E-6377-493B-8B26-89490D8259B1}" srcOrd="2" destOrd="0" presId="urn:microsoft.com/office/officeart/2008/layout/HorizontalMultiLevelHierarchy"/>
    <dgm:cxn modelId="{CD655570-BF43-4FC2-9794-2360D03375C4}" type="presParOf" srcId="{9804A97E-6377-493B-8B26-89490D8259B1}" destId="{7C7F13CB-597C-4BF2-9B8F-92358BA333C5}" srcOrd="0" destOrd="0" presId="urn:microsoft.com/office/officeart/2008/layout/HorizontalMultiLevelHierarchy"/>
    <dgm:cxn modelId="{AF65A964-2CF2-45F3-B6F5-8D46E10D6D1A}" type="presParOf" srcId="{B8B7B572-6360-4A3E-8DD8-FEF6F4C52F08}" destId="{97957C15-7811-4EBA-9290-CD9D1ABEB601}" srcOrd="3" destOrd="0" presId="urn:microsoft.com/office/officeart/2008/layout/HorizontalMultiLevelHierarchy"/>
    <dgm:cxn modelId="{62334E1D-D324-423A-8079-57099D3E6C53}" type="presParOf" srcId="{97957C15-7811-4EBA-9290-CD9D1ABEB601}" destId="{1CF755E4-1BC4-4742-83C0-C0F432382071}" srcOrd="0" destOrd="0" presId="urn:microsoft.com/office/officeart/2008/layout/HorizontalMultiLevelHierarchy"/>
    <dgm:cxn modelId="{0760077F-B930-4AF0-9EFF-02D147809984}" type="presParOf" srcId="{97957C15-7811-4EBA-9290-CD9D1ABEB601}" destId="{4A8C3078-58F4-4778-A902-957E12F6E650}" srcOrd="1" destOrd="0" presId="urn:microsoft.com/office/officeart/2008/layout/HorizontalMultiLevelHierarchy"/>
    <dgm:cxn modelId="{1D8DCDAC-1D7C-43DA-954E-650285DCFCB4}" type="presParOf" srcId="{B8B7B572-6360-4A3E-8DD8-FEF6F4C52F08}" destId="{B1585E13-632B-4484-9D4B-CDEFE1ECC62B}" srcOrd="4" destOrd="0" presId="urn:microsoft.com/office/officeart/2008/layout/HorizontalMultiLevelHierarchy"/>
    <dgm:cxn modelId="{3D676351-A9E9-4591-BD05-97923C4972E9}" type="presParOf" srcId="{B1585E13-632B-4484-9D4B-CDEFE1ECC62B}" destId="{DC2F59D4-4D78-4B3B-8E3F-A7BCC88F359E}" srcOrd="0" destOrd="0" presId="urn:microsoft.com/office/officeart/2008/layout/HorizontalMultiLevelHierarchy"/>
    <dgm:cxn modelId="{001CBF43-0EAD-4A97-8B5F-6635EE0213C5}" type="presParOf" srcId="{B8B7B572-6360-4A3E-8DD8-FEF6F4C52F08}" destId="{5506BC17-1B7F-44F7-97DC-F6D690DAF209}" srcOrd="5" destOrd="0" presId="urn:microsoft.com/office/officeart/2008/layout/HorizontalMultiLevelHierarchy"/>
    <dgm:cxn modelId="{69D58534-62E8-424C-AC2D-4037985D26DC}" type="presParOf" srcId="{5506BC17-1B7F-44F7-97DC-F6D690DAF209}" destId="{4D416347-5D07-4F6D-9CC1-97E9E6CB6312}" srcOrd="0" destOrd="0" presId="urn:microsoft.com/office/officeart/2008/layout/HorizontalMultiLevelHierarchy"/>
    <dgm:cxn modelId="{E55DFB23-AABF-4571-ABC1-39ED330A3467}" type="presParOf" srcId="{5506BC17-1B7F-44F7-97DC-F6D690DAF209}" destId="{5F5DE3C2-1B04-4135-BAD6-F93B12A16FAC}" srcOrd="1" destOrd="0" presId="urn:microsoft.com/office/officeart/2008/layout/HorizontalMultiLevelHierarchy"/>
    <dgm:cxn modelId="{9D7A7691-A004-471F-B49B-E884C3D4D849}" type="presParOf" srcId="{B8B7B572-6360-4A3E-8DD8-FEF6F4C52F08}" destId="{54CE762D-7DC0-4A86-9E0E-80E353CD0E4C}" srcOrd="6" destOrd="0" presId="urn:microsoft.com/office/officeart/2008/layout/HorizontalMultiLevelHierarchy"/>
    <dgm:cxn modelId="{36E4B6A9-DA43-4959-82A9-603679DF1D1D}" type="presParOf" srcId="{54CE762D-7DC0-4A86-9E0E-80E353CD0E4C}" destId="{AA868AC4-1286-40E8-8D04-A4A92D927845}" srcOrd="0" destOrd="0" presId="urn:microsoft.com/office/officeart/2008/layout/HorizontalMultiLevelHierarchy"/>
    <dgm:cxn modelId="{9B08A65B-E7B8-476B-BA2F-A5670778FBBB}" type="presParOf" srcId="{B8B7B572-6360-4A3E-8DD8-FEF6F4C52F08}" destId="{6C92A0E5-E2F3-41B2-98A5-641DD93AAAB6}" srcOrd="7" destOrd="0" presId="urn:microsoft.com/office/officeart/2008/layout/HorizontalMultiLevelHierarchy"/>
    <dgm:cxn modelId="{1BBF9AD4-A42A-4B9C-BB3E-A2EDA817FC01}" type="presParOf" srcId="{6C92A0E5-E2F3-41B2-98A5-641DD93AAAB6}" destId="{A0647224-CBEF-417D-B24B-CEBBD191A7D7}" srcOrd="0" destOrd="0" presId="urn:microsoft.com/office/officeart/2008/layout/HorizontalMultiLevelHierarchy"/>
    <dgm:cxn modelId="{A8D48489-C39E-4601-99FB-AB717926CBFF}" type="presParOf" srcId="{6C92A0E5-E2F3-41B2-98A5-641DD93AAAB6}" destId="{5661E68C-A875-42B4-A309-65025AA39C1E}" srcOrd="1" destOrd="0" presId="urn:microsoft.com/office/officeart/2008/layout/HorizontalMultiLevelHierarchy"/>
    <dgm:cxn modelId="{03CE6EDA-94F0-47CA-9601-89C8A2B55D01}" type="presParOf" srcId="{B8B7B572-6360-4A3E-8DD8-FEF6F4C52F08}" destId="{CAEE3A08-5C6F-4FC6-9E01-509CF0A571A4}" srcOrd="8" destOrd="0" presId="urn:microsoft.com/office/officeart/2008/layout/HorizontalMultiLevelHierarchy"/>
    <dgm:cxn modelId="{AFEC1C68-6E9B-4AFA-A0DD-10A863F1686A}" type="presParOf" srcId="{CAEE3A08-5C6F-4FC6-9E01-509CF0A571A4}" destId="{177E75DD-3407-48DE-B0D0-14DF185A4F24}" srcOrd="0" destOrd="0" presId="urn:microsoft.com/office/officeart/2008/layout/HorizontalMultiLevelHierarchy"/>
    <dgm:cxn modelId="{CAFE903D-925F-4384-9F7D-ADD2DB9DF330}" type="presParOf" srcId="{B8B7B572-6360-4A3E-8DD8-FEF6F4C52F08}" destId="{4C56C93F-39E3-4BA8-8F66-D50893E769FA}" srcOrd="9" destOrd="0" presId="urn:microsoft.com/office/officeart/2008/layout/HorizontalMultiLevelHierarchy"/>
    <dgm:cxn modelId="{8717397D-F5B8-4923-BCF7-18EB59C3AC6D}" type="presParOf" srcId="{4C56C93F-39E3-4BA8-8F66-D50893E769FA}" destId="{892EF1FC-AF12-4A76-A7D1-D3B8491BFDBF}" srcOrd="0" destOrd="0" presId="urn:microsoft.com/office/officeart/2008/layout/HorizontalMultiLevelHierarchy"/>
    <dgm:cxn modelId="{9E0B6EA0-B261-459A-8087-845C844459C2}" type="presParOf" srcId="{4C56C93F-39E3-4BA8-8F66-D50893E769FA}" destId="{BE5FB47A-9485-4A56-9B38-1FB30473A0AD}" srcOrd="1" destOrd="0" presId="urn:microsoft.com/office/officeart/2008/layout/HorizontalMultiLevelHierarchy"/>
    <dgm:cxn modelId="{128BA960-9BE4-4295-90B9-6B27A9EF5445}" type="presParOf" srcId="{B8B7B572-6360-4A3E-8DD8-FEF6F4C52F08}" destId="{89807F56-0856-4D4F-AC2E-538B198EDB26}" srcOrd="10" destOrd="0" presId="urn:microsoft.com/office/officeart/2008/layout/HorizontalMultiLevelHierarchy"/>
    <dgm:cxn modelId="{F33A0CE7-5C79-48A5-B837-D410379ED20B}" type="presParOf" srcId="{89807F56-0856-4D4F-AC2E-538B198EDB26}" destId="{BEB6C0EC-3620-4790-9949-8F65E658D21D}" srcOrd="0" destOrd="0" presId="urn:microsoft.com/office/officeart/2008/layout/HorizontalMultiLevelHierarchy"/>
    <dgm:cxn modelId="{A778F32A-8F0C-4055-9341-4C30C3D0644B}" type="presParOf" srcId="{B8B7B572-6360-4A3E-8DD8-FEF6F4C52F08}" destId="{AE8301B5-22FC-43F4-8F4D-497EA10E66F6}" srcOrd="11" destOrd="0" presId="urn:microsoft.com/office/officeart/2008/layout/HorizontalMultiLevelHierarchy"/>
    <dgm:cxn modelId="{1A754CF7-DA22-4F55-9E56-F9907FB35D44}" type="presParOf" srcId="{AE8301B5-22FC-43F4-8F4D-497EA10E66F6}" destId="{7CCA71A5-E03E-4D94-A287-398B90AF3616}" srcOrd="0" destOrd="0" presId="urn:microsoft.com/office/officeart/2008/layout/HorizontalMultiLevelHierarchy"/>
    <dgm:cxn modelId="{B44F455B-67FC-4D97-8870-E17601D57E53}" type="presParOf" srcId="{AE8301B5-22FC-43F4-8F4D-497EA10E66F6}" destId="{88E746F4-6173-4552-81C0-10FBFE0E1D52}" srcOrd="1" destOrd="0" presId="urn:microsoft.com/office/officeart/2008/layout/HorizontalMultiLevelHierarchy"/>
    <dgm:cxn modelId="{A6D51A43-E0FE-48AB-8B40-10F4AA4ECE4A}" type="presParOf" srcId="{B8B7B572-6360-4A3E-8DD8-FEF6F4C52F08}" destId="{50FC1099-7A39-41DE-B926-77AF8E2F9B68}" srcOrd="12" destOrd="0" presId="urn:microsoft.com/office/officeart/2008/layout/HorizontalMultiLevelHierarchy"/>
    <dgm:cxn modelId="{95BAA443-F9F3-48D1-B761-CC283AD62DDF}" type="presParOf" srcId="{50FC1099-7A39-41DE-B926-77AF8E2F9B68}" destId="{CFD0AE8B-FAAA-4E4B-94A3-AA467768B881}" srcOrd="0" destOrd="0" presId="urn:microsoft.com/office/officeart/2008/layout/HorizontalMultiLevelHierarchy"/>
    <dgm:cxn modelId="{45E0BC99-A55A-47FE-982D-8829D8FE1B9F}" type="presParOf" srcId="{B8B7B572-6360-4A3E-8DD8-FEF6F4C52F08}" destId="{80985273-C445-4778-9E92-CE0261BE3DDA}" srcOrd="13" destOrd="0" presId="urn:microsoft.com/office/officeart/2008/layout/HorizontalMultiLevelHierarchy"/>
    <dgm:cxn modelId="{8CCD91D9-F0DB-43F7-9394-F9392CD43BA5}" type="presParOf" srcId="{80985273-C445-4778-9E92-CE0261BE3DDA}" destId="{97DDD262-FE28-4462-90FA-69BABF46685C}" srcOrd="0" destOrd="0" presId="urn:microsoft.com/office/officeart/2008/layout/HorizontalMultiLevelHierarchy"/>
    <dgm:cxn modelId="{90914714-C041-4C4E-9DFB-EED978529906}" type="presParOf" srcId="{80985273-C445-4778-9E92-CE0261BE3DDA}" destId="{6B9EC534-1154-4FB6-8707-E6060D3DE94E}" srcOrd="1" destOrd="0" presId="urn:microsoft.com/office/officeart/2008/layout/HorizontalMultiLevelHierarchy"/>
    <dgm:cxn modelId="{54051CF4-C43F-4B6B-B8E0-9CE1BD56E7AD}" type="presParOf" srcId="{B8B7B572-6360-4A3E-8DD8-FEF6F4C52F08}" destId="{9919B847-93EB-4D0F-8B91-27BCEF4F1005}" srcOrd="14" destOrd="0" presId="urn:microsoft.com/office/officeart/2008/layout/HorizontalMultiLevelHierarchy"/>
    <dgm:cxn modelId="{5D6FCE88-9F93-4038-BFE7-1717E1CD6F72}" type="presParOf" srcId="{9919B847-93EB-4D0F-8B91-27BCEF4F1005}" destId="{3A44B446-7775-47B3-9B4F-0B5822569536}" srcOrd="0" destOrd="0" presId="urn:microsoft.com/office/officeart/2008/layout/HorizontalMultiLevelHierarchy"/>
    <dgm:cxn modelId="{54D6993C-8DE5-4972-9DF5-F5BF10C39210}" type="presParOf" srcId="{B8B7B572-6360-4A3E-8DD8-FEF6F4C52F08}" destId="{1362C981-45E5-4175-B319-AFD949F62C89}" srcOrd="15" destOrd="0" presId="urn:microsoft.com/office/officeart/2008/layout/HorizontalMultiLevelHierarchy"/>
    <dgm:cxn modelId="{F6C0D9C5-C57C-48DF-94AB-60B122243486}" type="presParOf" srcId="{1362C981-45E5-4175-B319-AFD949F62C89}" destId="{7FEEE9FD-7558-4920-9EA2-2D8E75143729}" srcOrd="0" destOrd="0" presId="urn:microsoft.com/office/officeart/2008/layout/HorizontalMultiLevelHierarchy"/>
    <dgm:cxn modelId="{DC701852-8E43-44F0-9E62-912DD5785335}" type="presParOf" srcId="{1362C981-45E5-4175-B319-AFD949F62C89}" destId="{74FEB4C7-AE56-48D3-84F2-855E76E5E05C}" srcOrd="1" destOrd="0" presId="urn:microsoft.com/office/officeart/2008/layout/HorizontalMultiLevelHierarchy"/>
    <dgm:cxn modelId="{502F5030-F808-427D-BEBE-EAC3F50CDEAA}" type="presParOf" srcId="{B8B7B572-6360-4A3E-8DD8-FEF6F4C52F08}" destId="{B7E3DF41-570E-473D-9971-FE7B9B62AB2A}" srcOrd="16" destOrd="0" presId="urn:microsoft.com/office/officeart/2008/layout/HorizontalMultiLevelHierarchy"/>
    <dgm:cxn modelId="{24C00298-F01E-4496-BE95-1092BDAC40FE}" type="presParOf" srcId="{B7E3DF41-570E-473D-9971-FE7B9B62AB2A}" destId="{B303523E-CE78-4522-A63F-6BB107FCBF18}" srcOrd="0" destOrd="0" presId="urn:microsoft.com/office/officeart/2008/layout/HorizontalMultiLevelHierarchy"/>
    <dgm:cxn modelId="{38382732-5B03-4295-80F8-F4F096D3E10C}" type="presParOf" srcId="{B8B7B572-6360-4A3E-8DD8-FEF6F4C52F08}" destId="{18395E4D-802B-4B08-9A1D-9160BCD63A69}" srcOrd="17" destOrd="0" presId="urn:microsoft.com/office/officeart/2008/layout/HorizontalMultiLevelHierarchy"/>
    <dgm:cxn modelId="{35E2608E-8CE1-4B3F-BF06-BC3628378B17}" type="presParOf" srcId="{18395E4D-802B-4B08-9A1D-9160BCD63A69}" destId="{CFC5CF43-D874-4CD5-9E3B-87A8A4B1ACDC}" srcOrd="0" destOrd="0" presId="urn:microsoft.com/office/officeart/2008/layout/HorizontalMultiLevelHierarchy"/>
    <dgm:cxn modelId="{C018BEBF-BD56-4363-8371-C421F67050F2}" type="presParOf" srcId="{18395E4D-802B-4B08-9A1D-9160BCD63A69}" destId="{47AE1D4D-C662-479D-8D64-4F5B8EC5D9AF}"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3DF41-570E-473D-9971-FE7B9B62AB2A}">
      <dsp:nvSpPr>
        <dsp:cNvPr id="0" name=""/>
        <dsp:cNvSpPr/>
      </dsp:nvSpPr>
      <dsp:spPr>
        <a:xfrm>
          <a:off x="6301316" y="3203649"/>
          <a:ext cx="381755" cy="2909720"/>
        </a:xfrm>
        <a:custGeom>
          <a:avLst/>
          <a:gdLst/>
          <a:ahLst/>
          <a:cxnLst/>
          <a:rect l="0" t="0" r="0" b="0"/>
          <a:pathLst>
            <a:path>
              <a:moveTo>
                <a:pt x="0" y="0"/>
              </a:moveTo>
              <a:lnTo>
                <a:pt x="190877" y="0"/>
              </a:lnTo>
              <a:lnTo>
                <a:pt x="190877" y="2909720"/>
              </a:lnTo>
              <a:lnTo>
                <a:pt x="381755" y="2909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418827" y="4585142"/>
        <a:ext cx="146732" cy="146732"/>
      </dsp:txXfrm>
    </dsp:sp>
    <dsp:sp modelId="{9919B847-93EB-4D0F-8B91-27BCEF4F1005}">
      <dsp:nvSpPr>
        <dsp:cNvPr id="0" name=""/>
        <dsp:cNvSpPr/>
      </dsp:nvSpPr>
      <dsp:spPr>
        <a:xfrm>
          <a:off x="6301316" y="3203649"/>
          <a:ext cx="381755" cy="2182290"/>
        </a:xfrm>
        <a:custGeom>
          <a:avLst/>
          <a:gdLst/>
          <a:ahLst/>
          <a:cxnLst/>
          <a:rect l="0" t="0" r="0" b="0"/>
          <a:pathLst>
            <a:path>
              <a:moveTo>
                <a:pt x="0" y="0"/>
              </a:moveTo>
              <a:lnTo>
                <a:pt x="190877" y="0"/>
              </a:lnTo>
              <a:lnTo>
                <a:pt x="190877" y="2182290"/>
              </a:lnTo>
              <a:lnTo>
                <a:pt x="381755" y="218229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436808" y="4239408"/>
        <a:ext cx="110771" cy="110771"/>
      </dsp:txXfrm>
    </dsp:sp>
    <dsp:sp modelId="{50FC1099-7A39-41DE-B926-77AF8E2F9B68}">
      <dsp:nvSpPr>
        <dsp:cNvPr id="0" name=""/>
        <dsp:cNvSpPr/>
      </dsp:nvSpPr>
      <dsp:spPr>
        <a:xfrm>
          <a:off x="6301316" y="3203649"/>
          <a:ext cx="381755" cy="1454860"/>
        </a:xfrm>
        <a:custGeom>
          <a:avLst/>
          <a:gdLst/>
          <a:ahLst/>
          <a:cxnLst/>
          <a:rect l="0" t="0" r="0" b="0"/>
          <a:pathLst>
            <a:path>
              <a:moveTo>
                <a:pt x="0" y="0"/>
              </a:moveTo>
              <a:lnTo>
                <a:pt x="190877" y="0"/>
              </a:lnTo>
              <a:lnTo>
                <a:pt x="190877" y="1454860"/>
              </a:lnTo>
              <a:lnTo>
                <a:pt x="381755" y="14548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4591" y="3893476"/>
        <a:ext cx="75205" cy="75205"/>
      </dsp:txXfrm>
    </dsp:sp>
    <dsp:sp modelId="{89807F56-0856-4D4F-AC2E-538B198EDB26}">
      <dsp:nvSpPr>
        <dsp:cNvPr id="0" name=""/>
        <dsp:cNvSpPr/>
      </dsp:nvSpPr>
      <dsp:spPr>
        <a:xfrm>
          <a:off x="6301316" y="3203649"/>
          <a:ext cx="381755" cy="727430"/>
        </a:xfrm>
        <a:custGeom>
          <a:avLst/>
          <a:gdLst/>
          <a:ahLst/>
          <a:cxnLst/>
          <a:rect l="0" t="0" r="0" b="0"/>
          <a:pathLst>
            <a:path>
              <a:moveTo>
                <a:pt x="0" y="0"/>
              </a:moveTo>
              <a:lnTo>
                <a:pt x="190877" y="0"/>
              </a:lnTo>
              <a:lnTo>
                <a:pt x="190877" y="727430"/>
              </a:lnTo>
              <a:lnTo>
                <a:pt x="381755" y="7274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71656" y="3546826"/>
        <a:ext cx="41075" cy="41075"/>
      </dsp:txXfrm>
    </dsp:sp>
    <dsp:sp modelId="{CAEE3A08-5C6F-4FC6-9E01-509CF0A571A4}">
      <dsp:nvSpPr>
        <dsp:cNvPr id="0" name=""/>
        <dsp:cNvSpPr/>
      </dsp:nvSpPr>
      <dsp:spPr>
        <a:xfrm>
          <a:off x="6301316" y="3157928"/>
          <a:ext cx="381755" cy="91440"/>
        </a:xfrm>
        <a:custGeom>
          <a:avLst/>
          <a:gdLst/>
          <a:ahLst/>
          <a:cxnLst/>
          <a:rect l="0" t="0" r="0" b="0"/>
          <a:pathLst>
            <a:path>
              <a:moveTo>
                <a:pt x="0" y="45720"/>
              </a:moveTo>
              <a:lnTo>
                <a:pt x="381755"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82650" y="3194105"/>
        <a:ext cx="19087" cy="19087"/>
      </dsp:txXfrm>
    </dsp:sp>
    <dsp:sp modelId="{54CE762D-7DC0-4A86-9E0E-80E353CD0E4C}">
      <dsp:nvSpPr>
        <dsp:cNvPr id="0" name=""/>
        <dsp:cNvSpPr/>
      </dsp:nvSpPr>
      <dsp:spPr>
        <a:xfrm>
          <a:off x="6301316" y="2476218"/>
          <a:ext cx="381755" cy="727430"/>
        </a:xfrm>
        <a:custGeom>
          <a:avLst/>
          <a:gdLst/>
          <a:ahLst/>
          <a:cxnLst/>
          <a:rect l="0" t="0" r="0" b="0"/>
          <a:pathLst>
            <a:path>
              <a:moveTo>
                <a:pt x="0" y="727430"/>
              </a:moveTo>
              <a:lnTo>
                <a:pt x="190877" y="727430"/>
              </a:lnTo>
              <a:lnTo>
                <a:pt x="190877" y="0"/>
              </a:lnTo>
              <a:lnTo>
                <a:pt x="38175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71656" y="2819395"/>
        <a:ext cx="41075" cy="41075"/>
      </dsp:txXfrm>
    </dsp:sp>
    <dsp:sp modelId="{B1585E13-632B-4484-9D4B-CDEFE1ECC62B}">
      <dsp:nvSpPr>
        <dsp:cNvPr id="0" name=""/>
        <dsp:cNvSpPr/>
      </dsp:nvSpPr>
      <dsp:spPr>
        <a:xfrm>
          <a:off x="6301316" y="1748788"/>
          <a:ext cx="381755" cy="1454860"/>
        </a:xfrm>
        <a:custGeom>
          <a:avLst/>
          <a:gdLst/>
          <a:ahLst/>
          <a:cxnLst/>
          <a:rect l="0" t="0" r="0" b="0"/>
          <a:pathLst>
            <a:path>
              <a:moveTo>
                <a:pt x="0" y="1454860"/>
              </a:moveTo>
              <a:lnTo>
                <a:pt x="190877" y="1454860"/>
              </a:lnTo>
              <a:lnTo>
                <a:pt x="190877" y="0"/>
              </a:lnTo>
              <a:lnTo>
                <a:pt x="38175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4591" y="2438616"/>
        <a:ext cx="75205" cy="75205"/>
      </dsp:txXfrm>
    </dsp:sp>
    <dsp:sp modelId="{9804A97E-6377-493B-8B26-89490D8259B1}">
      <dsp:nvSpPr>
        <dsp:cNvPr id="0" name=""/>
        <dsp:cNvSpPr/>
      </dsp:nvSpPr>
      <dsp:spPr>
        <a:xfrm>
          <a:off x="6301316" y="1021358"/>
          <a:ext cx="381755" cy="2182290"/>
        </a:xfrm>
        <a:custGeom>
          <a:avLst/>
          <a:gdLst/>
          <a:ahLst/>
          <a:cxnLst/>
          <a:rect l="0" t="0" r="0" b="0"/>
          <a:pathLst>
            <a:path>
              <a:moveTo>
                <a:pt x="0" y="2182290"/>
              </a:moveTo>
              <a:lnTo>
                <a:pt x="190877" y="2182290"/>
              </a:lnTo>
              <a:lnTo>
                <a:pt x="190877" y="0"/>
              </a:lnTo>
              <a:lnTo>
                <a:pt x="38175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436808" y="2057118"/>
        <a:ext cx="110771" cy="110771"/>
      </dsp:txXfrm>
    </dsp:sp>
    <dsp:sp modelId="{40A48F6A-A8DE-4FB2-8D3B-94FD35B21AC8}">
      <dsp:nvSpPr>
        <dsp:cNvPr id="0" name=""/>
        <dsp:cNvSpPr/>
      </dsp:nvSpPr>
      <dsp:spPr>
        <a:xfrm>
          <a:off x="6301316" y="293928"/>
          <a:ext cx="381755" cy="2909720"/>
        </a:xfrm>
        <a:custGeom>
          <a:avLst/>
          <a:gdLst/>
          <a:ahLst/>
          <a:cxnLst/>
          <a:rect l="0" t="0" r="0" b="0"/>
          <a:pathLst>
            <a:path>
              <a:moveTo>
                <a:pt x="0" y="2909720"/>
              </a:moveTo>
              <a:lnTo>
                <a:pt x="190877" y="2909720"/>
              </a:lnTo>
              <a:lnTo>
                <a:pt x="190877" y="0"/>
              </a:lnTo>
              <a:lnTo>
                <a:pt x="38175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418827" y="1675422"/>
        <a:ext cx="146732" cy="146732"/>
      </dsp:txXfrm>
    </dsp:sp>
    <dsp:sp modelId="{EC73C04B-811C-44E9-8E8D-41CC2712FB8C}">
      <dsp:nvSpPr>
        <dsp:cNvPr id="0" name=""/>
        <dsp:cNvSpPr/>
      </dsp:nvSpPr>
      <dsp:spPr>
        <a:xfrm rot="16200000">
          <a:off x="4478912" y="2912676"/>
          <a:ext cx="3062863"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Restaurant Expansion</a:t>
          </a:r>
        </a:p>
      </dsp:txBody>
      <dsp:txXfrm>
        <a:off x="4478912" y="2912676"/>
        <a:ext cx="3062863" cy="581944"/>
      </dsp:txXfrm>
    </dsp:sp>
    <dsp:sp modelId="{D471678E-9425-48C3-A1BF-7828AC242C3F}">
      <dsp:nvSpPr>
        <dsp:cNvPr id="0" name=""/>
        <dsp:cNvSpPr/>
      </dsp:nvSpPr>
      <dsp:spPr>
        <a:xfrm>
          <a:off x="6683071" y="2956"/>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Fund management</a:t>
          </a:r>
        </a:p>
      </dsp:txBody>
      <dsp:txXfrm>
        <a:off x="6683071" y="2956"/>
        <a:ext cx="1908776" cy="581944"/>
      </dsp:txXfrm>
    </dsp:sp>
    <dsp:sp modelId="{1CF755E4-1BC4-4742-83C0-C0F432382071}">
      <dsp:nvSpPr>
        <dsp:cNvPr id="0" name=""/>
        <dsp:cNvSpPr/>
      </dsp:nvSpPr>
      <dsp:spPr>
        <a:xfrm>
          <a:off x="6683071" y="730386"/>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Resource Management</a:t>
          </a:r>
        </a:p>
      </dsp:txBody>
      <dsp:txXfrm>
        <a:off x="6683071" y="730386"/>
        <a:ext cx="1908776" cy="581944"/>
      </dsp:txXfrm>
    </dsp:sp>
    <dsp:sp modelId="{4D416347-5D07-4F6D-9CC1-97E9E6CB6312}">
      <dsp:nvSpPr>
        <dsp:cNvPr id="0" name=""/>
        <dsp:cNvSpPr/>
      </dsp:nvSpPr>
      <dsp:spPr>
        <a:xfrm>
          <a:off x="6683071" y="1457816"/>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Modification of menu list</a:t>
          </a:r>
        </a:p>
      </dsp:txBody>
      <dsp:txXfrm>
        <a:off x="6683071" y="1457816"/>
        <a:ext cx="1908776" cy="581944"/>
      </dsp:txXfrm>
    </dsp:sp>
    <dsp:sp modelId="{A0647224-CBEF-417D-B24B-CEBBD191A7D7}">
      <dsp:nvSpPr>
        <dsp:cNvPr id="0" name=""/>
        <dsp:cNvSpPr/>
      </dsp:nvSpPr>
      <dsp:spPr>
        <a:xfrm>
          <a:off x="6683071" y="2185246"/>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Construction of kid's zone</a:t>
          </a:r>
        </a:p>
      </dsp:txBody>
      <dsp:txXfrm>
        <a:off x="6683071" y="2185246"/>
        <a:ext cx="1908776" cy="581944"/>
      </dsp:txXfrm>
    </dsp:sp>
    <dsp:sp modelId="{892EF1FC-AF12-4A76-A7D1-D3B8491BFDBF}">
      <dsp:nvSpPr>
        <dsp:cNvPr id="0" name=""/>
        <dsp:cNvSpPr/>
      </dsp:nvSpPr>
      <dsp:spPr>
        <a:xfrm>
          <a:off x="6683071" y="2912676"/>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Expansion of kitchen and buying kitchen equipment</a:t>
          </a:r>
        </a:p>
      </dsp:txBody>
      <dsp:txXfrm>
        <a:off x="6683071" y="2912676"/>
        <a:ext cx="1908776" cy="581944"/>
      </dsp:txXfrm>
    </dsp:sp>
    <dsp:sp modelId="{7CCA71A5-E03E-4D94-A287-398B90AF3616}">
      <dsp:nvSpPr>
        <dsp:cNvPr id="0" name=""/>
        <dsp:cNvSpPr/>
      </dsp:nvSpPr>
      <dsp:spPr>
        <a:xfrm>
          <a:off x="6683071" y="3640107"/>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Placing order for extra chairs, tables and placing iun the terrace, paything</a:t>
          </a:r>
        </a:p>
      </dsp:txBody>
      <dsp:txXfrm>
        <a:off x="6683071" y="3640107"/>
        <a:ext cx="1908776" cy="581944"/>
      </dsp:txXfrm>
    </dsp:sp>
    <dsp:sp modelId="{97DDD262-FE28-4462-90FA-69BABF46685C}">
      <dsp:nvSpPr>
        <dsp:cNvPr id="0" name=""/>
        <dsp:cNvSpPr/>
      </dsp:nvSpPr>
      <dsp:spPr>
        <a:xfrm>
          <a:off x="6683071" y="4367537"/>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Making contacts and building pertnerships</a:t>
          </a:r>
        </a:p>
      </dsp:txBody>
      <dsp:txXfrm>
        <a:off x="6683071" y="4367537"/>
        <a:ext cx="1908776" cy="581944"/>
      </dsp:txXfrm>
    </dsp:sp>
    <dsp:sp modelId="{7FEEE9FD-7558-4920-9EA2-2D8E75143729}">
      <dsp:nvSpPr>
        <dsp:cNvPr id="0" name=""/>
        <dsp:cNvSpPr/>
      </dsp:nvSpPr>
      <dsp:spPr>
        <a:xfrm>
          <a:off x="6683071" y="5094967"/>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Promotion through social media and websites</a:t>
          </a:r>
        </a:p>
      </dsp:txBody>
      <dsp:txXfrm>
        <a:off x="6683071" y="5094967"/>
        <a:ext cx="1908776" cy="581944"/>
      </dsp:txXfrm>
    </dsp:sp>
    <dsp:sp modelId="{CFC5CF43-D874-4CD5-9E3B-87A8A4B1ACDC}">
      <dsp:nvSpPr>
        <dsp:cNvPr id="0" name=""/>
        <dsp:cNvSpPr/>
      </dsp:nvSpPr>
      <dsp:spPr>
        <a:xfrm>
          <a:off x="6683071" y="5822397"/>
          <a:ext cx="1908776" cy="5819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Documentation and reporting</a:t>
          </a:r>
        </a:p>
      </dsp:txBody>
      <dsp:txXfrm>
        <a:off x="6683071" y="5822397"/>
        <a:ext cx="1908776" cy="581944"/>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BDCA7-7098-48A6-A8C6-E60D2604BE1A}" type="datetimeFigureOut">
              <a:rPr lang="en-SG" smtClean="0"/>
              <a:t>1/12/2021</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CDB2AC-EB9F-4F22-8A1E-E4FF8441D379}" type="slidenum">
              <a:rPr lang="en-SG" smtClean="0"/>
              <a:t>‹#›</a:t>
            </a:fld>
            <a:endParaRPr lang="en-SG"/>
          </a:p>
        </p:txBody>
      </p:sp>
    </p:spTree>
    <p:extLst>
      <p:ext uri="{BB962C8B-B14F-4D97-AF65-F5344CB8AC3E}">
        <p14:creationId xmlns:p14="http://schemas.microsoft.com/office/powerpoint/2010/main" val="515634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   </a:t>
            </a:r>
            <a:endParaRPr lang="en-SG" sz="1200" kern="1200" dirty="0">
              <a:solidFill>
                <a:schemeClr val="tx1"/>
              </a:solidFill>
              <a:effectLst/>
              <a:latin typeface="+mn-lt"/>
              <a:ea typeface="+mn-ea"/>
              <a:cs typeface="+mn-cs"/>
            </a:endParaRPr>
          </a:p>
          <a:p>
            <a:endParaRPr lang="en-SG"/>
          </a:p>
        </p:txBody>
      </p:sp>
      <p:sp>
        <p:nvSpPr>
          <p:cNvPr id="4" name="Slide Number Placeholder 3"/>
          <p:cNvSpPr>
            <a:spLocks noGrp="1"/>
          </p:cNvSpPr>
          <p:nvPr>
            <p:ph type="sldNum" sz="quarter" idx="10"/>
          </p:nvPr>
        </p:nvSpPr>
        <p:spPr/>
        <p:txBody>
          <a:bodyPr/>
          <a:lstStyle/>
          <a:p>
            <a:fld id="{64CDB2AC-EB9F-4F22-8A1E-E4FF8441D379}" type="slidenum">
              <a:rPr lang="en-SG" smtClean="0"/>
              <a:t>2</a:t>
            </a:fld>
            <a:endParaRPr lang="en-SG"/>
          </a:p>
        </p:txBody>
      </p:sp>
    </p:spTree>
    <p:extLst>
      <p:ext uri="{BB962C8B-B14F-4D97-AF65-F5344CB8AC3E}">
        <p14:creationId xmlns:p14="http://schemas.microsoft.com/office/powerpoint/2010/main" val="252904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3</a:t>
            </a:fld>
            <a:endParaRPr lang="en-SG"/>
          </a:p>
        </p:txBody>
      </p:sp>
    </p:spTree>
    <p:extLst>
      <p:ext uri="{BB962C8B-B14F-4D97-AF65-F5344CB8AC3E}">
        <p14:creationId xmlns:p14="http://schemas.microsoft.com/office/powerpoint/2010/main" val="2135744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4</a:t>
            </a:fld>
            <a:endParaRPr lang="en-SG"/>
          </a:p>
        </p:txBody>
      </p:sp>
    </p:spTree>
    <p:extLst>
      <p:ext uri="{BB962C8B-B14F-4D97-AF65-F5344CB8AC3E}">
        <p14:creationId xmlns:p14="http://schemas.microsoft.com/office/powerpoint/2010/main" val="1885221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4CDB2AC-EB9F-4F22-8A1E-E4FF8441D379}" type="slidenum">
              <a:rPr lang="en-SG" smtClean="0"/>
              <a:t>5</a:t>
            </a:fld>
            <a:endParaRPr lang="en-SG"/>
          </a:p>
        </p:txBody>
      </p:sp>
    </p:spTree>
    <p:extLst>
      <p:ext uri="{BB962C8B-B14F-4D97-AF65-F5344CB8AC3E}">
        <p14:creationId xmlns:p14="http://schemas.microsoft.com/office/powerpoint/2010/main" val="16851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6</a:t>
            </a:fld>
            <a:endParaRPr lang="en-SG"/>
          </a:p>
        </p:txBody>
      </p:sp>
    </p:spTree>
    <p:extLst>
      <p:ext uri="{BB962C8B-B14F-4D97-AF65-F5344CB8AC3E}">
        <p14:creationId xmlns:p14="http://schemas.microsoft.com/office/powerpoint/2010/main" val="2754701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7</a:t>
            </a:fld>
            <a:endParaRPr lang="en-SG"/>
          </a:p>
        </p:txBody>
      </p:sp>
    </p:spTree>
    <p:extLst>
      <p:ext uri="{BB962C8B-B14F-4D97-AF65-F5344CB8AC3E}">
        <p14:creationId xmlns:p14="http://schemas.microsoft.com/office/powerpoint/2010/main" val="1846691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8</a:t>
            </a:fld>
            <a:endParaRPr lang="en-SG"/>
          </a:p>
        </p:txBody>
      </p:sp>
    </p:spTree>
    <p:extLst>
      <p:ext uri="{BB962C8B-B14F-4D97-AF65-F5344CB8AC3E}">
        <p14:creationId xmlns:p14="http://schemas.microsoft.com/office/powerpoint/2010/main" val="2521697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4CDB2AC-EB9F-4F22-8A1E-E4FF8441D379}" type="slidenum">
              <a:rPr lang="en-SG" smtClean="0"/>
              <a:t>9</a:t>
            </a:fld>
            <a:endParaRPr lang="en-SG"/>
          </a:p>
        </p:txBody>
      </p:sp>
    </p:spTree>
    <p:extLst>
      <p:ext uri="{BB962C8B-B14F-4D97-AF65-F5344CB8AC3E}">
        <p14:creationId xmlns:p14="http://schemas.microsoft.com/office/powerpoint/2010/main" val="3027460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10"/>
          </p:nvPr>
        </p:nvSpPr>
        <p:spPr/>
        <p:txBody>
          <a:bodyPr/>
          <a:lstStyle/>
          <a:p>
            <a:fld id="{64CDB2AC-EB9F-4F22-8A1E-E4FF8441D379}" type="slidenum">
              <a:rPr lang="en-SG" smtClean="0"/>
              <a:t>10</a:t>
            </a:fld>
            <a:endParaRPr lang="en-SG"/>
          </a:p>
        </p:txBody>
      </p:sp>
    </p:spTree>
    <p:extLst>
      <p:ext uri="{BB962C8B-B14F-4D97-AF65-F5344CB8AC3E}">
        <p14:creationId xmlns:p14="http://schemas.microsoft.com/office/powerpoint/2010/main" val="4082468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10"/>
          </p:nvPr>
        </p:nvSpPr>
        <p:spPr/>
        <p:txBody>
          <a:bodyPr/>
          <a:lstStyle/>
          <a:p>
            <a:fld id="{64CDB2AC-EB9F-4F22-8A1E-E4FF8441D379}" type="slidenum">
              <a:rPr lang="en-SG" smtClean="0"/>
              <a:t>12</a:t>
            </a:fld>
            <a:endParaRPr lang="en-SG"/>
          </a:p>
        </p:txBody>
      </p:sp>
    </p:spTree>
    <p:extLst>
      <p:ext uri="{BB962C8B-B14F-4D97-AF65-F5344CB8AC3E}">
        <p14:creationId xmlns:p14="http://schemas.microsoft.com/office/powerpoint/2010/main" val="2710537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085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836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3910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82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07362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50247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8288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518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521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99128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5867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407455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cluttered&#10;&#10;Description automatically generated">
            <a:extLst>
              <a:ext uri="{FF2B5EF4-FFF2-40B4-BE49-F238E27FC236}">
                <a16:creationId xmlns:a16="http://schemas.microsoft.com/office/drawing/2014/main" id="{14CD7AF0-5061-471E-8E6F-440CFDF38C06}"/>
              </a:ext>
            </a:extLst>
          </p:cNvPr>
          <p:cNvPicPr>
            <a:picLocks noChangeAspect="1"/>
          </p:cNvPicPr>
          <p:nvPr/>
        </p:nvPicPr>
        <p:blipFill rotWithShape="1">
          <a:blip r:embed="rId2"/>
          <a:srcRect l="7498" t="6484" r="26011" b="-1"/>
          <a:stretch/>
        </p:blipFill>
        <p:spPr>
          <a:xfrm>
            <a:off x="3523488" y="10"/>
            <a:ext cx="8668512" cy="6857990"/>
          </a:xfrm>
          <a:prstGeom prst="rect">
            <a:avLst/>
          </a:prstGeom>
        </p:spPr>
      </p:pic>
      <p:sp>
        <p:nvSpPr>
          <p:cNvPr id="26" name="Rectangle 2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97AD98-D8CF-4A5B-B1A7-0EA55AE3F7A9}"/>
              </a:ext>
            </a:extLst>
          </p:cNvPr>
          <p:cNvSpPr>
            <a:spLocks noGrp="1"/>
          </p:cNvSpPr>
          <p:nvPr>
            <p:ph type="title"/>
          </p:nvPr>
        </p:nvSpPr>
        <p:spPr>
          <a:xfrm>
            <a:off x="477981" y="1122363"/>
            <a:ext cx="3994606" cy="4843152"/>
          </a:xfrm>
        </p:spPr>
        <p:txBody>
          <a:bodyPr vert="horz" lIns="91440" tIns="45720" rIns="91440" bIns="45720" rtlCol="0" anchor="b">
            <a:normAutofit fontScale="90000"/>
          </a:bodyPr>
          <a:lstStyle/>
          <a:p>
            <a:pPr algn="ctr"/>
            <a:br>
              <a:rPr lang="en-US" sz="1600" dirty="0"/>
            </a:br>
            <a:br>
              <a:rPr lang="en-US" sz="3200" dirty="0"/>
            </a:br>
            <a:br>
              <a:rPr lang="en-US" sz="3200" dirty="0">
                <a:latin typeface="Copperplate Gothic Bold"/>
              </a:rPr>
            </a:br>
            <a:r>
              <a:rPr lang="en-US" sz="3200" b="1" dirty="0">
                <a:latin typeface="Amasis MT Pro"/>
              </a:rPr>
              <a:t>Project Management Plan for Restaurant Extension.</a:t>
            </a:r>
            <a:br>
              <a:rPr lang="en-US" sz="1600" b="1" dirty="0">
                <a:latin typeface="Amasis MT Pro"/>
              </a:rPr>
            </a:br>
            <a:br>
              <a:rPr lang="en-US" sz="1600" b="1" dirty="0">
                <a:latin typeface="Amasis MT Pro"/>
              </a:rPr>
            </a:br>
            <a:br>
              <a:rPr lang="en-US" sz="1600" b="1" dirty="0">
                <a:latin typeface="Amasis MT Pro"/>
              </a:rPr>
            </a:br>
            <a:r>
              <a:rPr lang="en-US" sz="1800" b="1" dirty="0">
                <a:latin typeface="Amasis MT Pro"/>
              </a:rPr>
              <a:t>Module name:</a:t>
            </a:r>
            <a:r>
              <a:rPr lang="en-US" sz="1800" dirty="0">
                <a:latin typeface="Amasis MT Pro"/>
              </a:rPr>
              <a:t> Managing Projects in the workplace</a:t>
            </a:r>
            <a:br>
              <a:rPr lang="en-US" sz="1800" dirty="0">
                <a:latin typeface="Amasis MT Pro"/>
              </a:rPr>
            </a:br>
            <a:r>
              <a:rPr lang="en-US" sz="1800" b="1" dirty="0">
                <a:latin typeface="Amasis MT Pro"/>
              </a:rPr>
              <a:t> Module code: </a:t>
            </a:r>
            <a:r>
              <a:rPr lang="en-US" sz="1800" dirty="0">
                <a:latin typeface="Amasis MT Pro"/>
              </a:rPr>
              <a:t>BMSW 5104</a:t>
            </a:r>
            <a:br>
              <a:rPr lang="en-US" sz="1800" dirty="0">
                <a:latin typeface="Amasis MT Pro"/>
              </a:rPr>
            </a:br>
            <a:br>
              <a:rPr lang="en-US" sz="1800" dirty="0">
                <a:latin typeface="Amasis MT Pro"/>
              </a:rPr>
            </a:br>
            <a:r>
              <a:rPr lang="en-US" sz="1800" b="1" dirty="0">
                <a:latin typeface="Amasis MT Pro"/>
              </a:rPr>
              <a:t>Student name</a:t>
            </a:r>
            <a:r>
              <a:rPr lang="en-US" sz="1800" dirty="0">
                <a:latin typeface="Amasis MT Pro"/>
              </a:rPr>
              <a:t>: Shirina Begum</a:t>
            </a:r>
            <a:br>
              <a:rPr lang="en-US" sz="1800" dirty="0">
                <a:latin typeface="Amasis MT Pro"/>
              </a:rPr>
            </a:br>
            <a:r>
              <a:rPr lang="en-US" sz="1800" b="1" dirty="0">
                <a:latin typeface="Amasis MT Pro"/>
              </a:rPr>
              <a:t>Student number</a:t>
            </a:r>
            <a:r>
              <a:rPr lang="en-US" sz="1800" dirty="0">
                <a:latin typeface="Amasis MT Pro"/>
              </a:rPr>
              <a:t>: 1912208</a:t>
            </a:r>
            <a:endParaRPr lang="en-US">
              <a:latin typeface="Amasis MT Pro"/>
            </a:endParaRPr>
          </a:p>
          <a:p>
            <a:endParaRPr lang="en-US" sz="1600"/>
          </a:p>
        </p:txBody>
      </p:sp>
      <p:sp>
        <p:nvSpPr>
          <p:cNvPr id="28"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50C9F3C-8055-47DC-88CD-D8853265A72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4085762535"/>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SG" sz="4800" b="1"/>
              <a:t>Introduction</a:t>
            </a:r>
          </a:p>
        </p:txBody>
      </p:sp>
      <p:pic>
        <p:nvPicPr>
          <p:cNvPr id="15" name="Picture 4" descr="A person reaching for a paper on a table full of paper and sticky notes">
            <a:extLst>
              <a:ext uri="{FF2B5EF4-FFF2-40B4-BE49-F238E27FC236}">
                <a16:creationId xmlns:a16="http://schemas.microsoft.com/office/drawing/2014/main" id="{93160BA5-D334-4FF3-8E0A-B79AFE15DF7E}"/>
              </a:ext>
            </a:extLst>
          </p:cNvPr>
          <p:cNvPicPr>
            <a:picLocks noChangeAspect="1"/>
          </p:cNvPicPr>
          <p:nvPr/>
        </p:nvPicPr>
        <p:blipFill rotWithShape="1">
          <a:blip r:embed="rId3"/>
          <a:srcRect l="18849" r="21622"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5823675" y="2333297"/>
            <a:ext cx="6018953" cy="3843666"/>
          </a:xfrm>
        </p:spPr>
        <p:txBody>
          <a:bodyPr vert="horz" lIns="91440" tIns="45720" rIns="91440" bIns="45720" rtlCol="0" anchor="t">
            <a:noAutofit/>
          </a:bodyPr>
          <a:lstStyle/>
          <a:p>
            <a:pPr marL="0" indent="0">
              <a:buNone/>
            </a:pPr>
            <a:r>
              <a:rPr lang="en-US" sz="2400" dirty="0"/>
              <a:t>The plan contains information including goals and sub-goals or targets, scope, budget, allocation of resources, success criteria, timeline, deliverables and constraints of a project. Additionally, other appropriate and relevant things might be included in the plan at the of the project developer (</a:t>
            </a:r>
            <a:r>
              <a:rPr lang="en-US" sz="2400" dirty="0" err="1"/>
              <a:t>Heerkens</a:t>
            </a:r>
            <a:r>
              <a:rPr lang="en-US" sz="2400" dirty="0"/>
              <a:t>, 2015). This plan is crucial as it helps in avoiding missing out on essential points and modifying the plan by repeatedly going through it and improving the plan.   </a:t>
            </a:r>
            <a:endParaRPr lang="en-SG" sz="2400" dirty="0"/>
          </a:p>
          <a:p>
            <a:pPr marL="0" indent="0">
              <a:buNone/>
            </a:pPr>
            <a:endParaRPr lang="en-SG" sz="2000" dirty="0">
              <a:cs typeface="Calibri"/>
            </a:endParaRPr>
          </a:p>
        </p:txBody>
      </p:sp>
    </p:spTree>
    <p:extLst>
      <p:ext uri="{BB962C8B-B14F-4D97-AF65-F5344CB8AC3E}">
        <p14:creationId xmlns:p14="http://schemas.microsoft.com/office/powerpoint/2010/main" val="1239360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5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6E228B30-FAF6-4AD2-AF5D-2D8EBE0AF2F3}"/>
              </a:ext>
            </a:extLst>
          </p:cNvPr>
          <p:cNvPicPr>
            <a:picLocks noGrp="1" noChangeAspect="1"/>
          </p:cNvPicPr>
          <p:nvPr>
            <p:ph idx="1"/>
          </p:nvPr>
        </p:nvPicPr>
        <p:blipFill>
          <a:blip r:embed="rId3"/>
          <a:stretch>
            <a:fillRect/>
          </a:stretch>
        </p:blipFill>
        <p:spPr>
          <a:xfrm>
            <a:off x="2866397" y="643467"/>
            <a:ext cx="6459206" cy="5571066"/>
          </a:xfrm>
          <a:prstGeom prst="rect">
            <a:avLst/>
          </a:prstGeom>
        </p:spPr>
      </p:pic>
    </p:spTree>
    <p:extLst>
      <p:ext uri="{BB962C8B-B14F-4D97-AF65-F5344CB8AC3E}">
        <p14:creationId xmlns:p14="http://schemas.microsoft.com/office/powerpoint/2010/main" val="1847796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DFB293-7105-44EB-88A2-C2E72C70F9BA}"/>
              </a:ext>
            </a:extLst>
          </p:cNvPr>
          <p:cNvSpPr>
            <a:spLocks noGrp="1"/>
          </p:cNvSpPr>
          <p:nvPr>
            <p:ph type="title"/>
          </p:nvPr>
        </p:nvSpPr>
        <p:spPr>
          <a:xfrm>
            <a:off x="838200" y="365125"/>
            <a:ext cx="10515600" cy="1325563"/>
          </a:xfrm>
        </p:spPr>
        <p:txBody>
          <a:bodyPr vert="horz" lIns="91440" tIns="45720" rIns="91440" bIns="45720" rtlCol="0">
            <a:normAutofit/>
          </a:bodyPr>
          <a:lstStyle/>
          <a:p>
            <a:pPr algn="ctr"/>
            <a:r>
              <a:rPr lang="en-US" kern="1200">
                <a:latin typeface="+mj-lt"/>
                <a:ea typeface="+mj-ea"/>
                <a:cs typeface="+mj-cs"/>
              </a:rPr>
              <a:t>Quad chart</a:t>
            </a:r>
          </a:p>
        </p:txBody>
      </p:sp>
      <p:graphicFrame>
        <p:nvGraphicFramePr>
          <p:cNvPr id="5" name="Content Placeholder 4">
            <a:extLst>
              <a:ext uri="{FF2B5EF4-FFF2-40B4-BE49-F238E27FC236}">
                <a16:creationId xmlns:a16="http://schemas.microsoft.com/office/drawing/2014/main" id="{CAF28F18-8352-4D99-80E5-7DDA36E4F178}"/>
              </a:ext>
            </a:extLst>
          </p:cNvPr>
          <p:cNvGraphicFramePr>
            <a:graphicFrameLocks noGrp="1"/>
          </p:cNvGraphicFramePr>
          <p:nvPr>
            <p:ph idx="1"/>
            <p:extLst>
              <p:ext uri="{D42A27DB-BD31-4B8C-83A1-F6EECF244321}">
                <p14:modId xmlns:p14="http://schemas.microsoft.com/office/powerpoint/2010/main" val="3227836888"/>
              </p:ext>
            </p:extLst>
          </p:nvPr>
        </p:nvGraphicFramePr>
        <p:xfrm>
          <a:off x="838200" y="2164302"/>
          <a:ext cx="10515600" cy="4222423"/>
        </p:xfrm>
        <a:graphic>
          <a:graphicData uri="http://schemas.openxmlformats.org/drawingml/2006/table">
            <a:tbl>
              <a:tblPr firstRow="1" bandRow="1">
                <a:noFill/>
                <a:tableStyleId>{5C22544A-7EE6-4342-B048-85BDC9FD1C3A}</a:tableStyleId>
              </a:tblPr>
              <a:tblGrid>
                <a:gridCol w="5257800">
                  <a:extLst>
                    <a:ext uri="{9D8B030D-6E8A-4147-A177-3AD203B41FA5}">
                      <a16:colId xmlns:a16="http://schemas.microsoft.com/office/drawing/2014/main" val="426068118"/>
                    </a:ext>
                  </a:extLst>
                </a:gridCol>
                <a:gridCol w="5257800">
                  <a:extLst>
                    <a:ext uri="{9D8B030D-6E8A-4147-A177-3AD203B41FA5}">
                      <a16:colId xmlns:a16="http://schemas.microsoft.com/office/drawing/2014/main" val="2158825314"/>
                    </a:ext>
                  </a:extLst>
                </a:gridCol>
              </a:tblGrid>
              <a:tr h="430916">
                <a:tc>
                  <a:txBody>
                    <a:bodyPr/>
                    <a:lstStyle/>
                    <a:p>
                      <a:pPr algn="l" rtl="0" fontAlgn="base"/>
                      <a:r>
                        <a:rPr lang="en-US" sz="2400" b="1" cap="all" spc="60">
                          <a:solidFill>
                            <a:srgbClr val="FFC000"/>
                          </a:solidFill>
                          <a:effectLst/>
                        </a:rPr>
                        <a:t>Purpose (Aims/Objective) </a:t>
                      </a:r>
                      <a:endParaRPr lang="en-US" sz="2400" b="1" i="0" cap="all" spc="60">
                        <a:solidFill>
                          <a:srgbClr val="FFC000"/>
                        </a:solidFill>
                        <a:effectLst/>
                      </a:endParaRPr>
                    </a:p>
                  </a:txBody>
                  <a:tcPr marL="97304" marR="97304" marT="97304" marB="97304" anchor="b">
                    <a:lnL w="12700" cmpd="sng">
                      <a:noFill/>
                    </a:lnL>
                    <a:lnR w="12700" cmpd="sng">
                      <a:noFill/>
                    </a:lnR>
                    <a:lnT w="12700" cmpd="sng">
                      <a:noFill/>
                    </a:lnT>
                    <a:lnB w="38100" cmpd="sng">
                      <a:noFill/>
                    </a:lnB>
                    <a:noFill/>
                  </a:tcPr>
                </a:tc>
                <a:tc>
                  <a:txBody>
                    <a:bodyPr/>
                    <a:lstStyle/>
                    <a:p>
                      <a:pPr algn="l" rtl="0" fontAlgn="base"/>
                      <a:r>
                        <a:rPr lang="en-US" sz="2400" b="1" cap="all" spc="60">
                          <a:solidFill>
                            <a:srgbClr val="FFC000"/>
                          </a:solidFill>
                          <a:effectLst/>
                        </a:rPr>
                        <a:t>Customer (Stakeholder) </a:t>
                      </a:r>
                      <a:endParaRPr lang="en-US" sz="2400" b="1" i="0" cap="all" spc="60">
                        <a:solidFill>
                          <a:srgbClr val="FFC000"/>
                        </a:solidFill>
                        <a:effectLst/>
                      </a:endParaRPr>
                    </a:p>
                  </a:txBody>
                  <a:tcPr marL="97304" marR="97304" marT="97304" marB="97304" anchor="b">
                    <a:lnL w="12700" cmpd="sng">
                      <a:noFill/>
                    </a:lnL>
                    <a:lnR w="12700" cmpd="sng">
                      <a:noFill/>
                    </a:lnR>
                    <a:lnT w="12700" cmpd="sng">
                      <a:noFill/>
                    </a:lnT>
                    <a:lnB w="38100" cmpd="sng">
                      <a:noFill/>
                    </a:lnB>
                    <a:noFill/>
                  </a:tcPr>
                </a:tc>
                <a:extLst>
                  <a:ext uri="{0D108BD9-81ED-4DB2-BD59-A6C34878D82A}">
                    <a16:rowId xmlns:a16="http://schemas.microsoft.com/office/drawing/2014/main" val="1086963560"/>
                  </a:ext>
                </a:extLst>
              </a:tr>
              <a:tr h="1792488">
                <a:tc>
                  <a:txBody>
                    <a:bodyPr/>
                    <a:lstStyle/>
                    <a:p>
                      <a:pPr algn="just" rtl="0" fontAlgn="base"/>
                      <a:r>
                        <a:rPr lang="en-US" sz="1800" cap="none" spc="0">
                          <a:solidFill>
                            <a:schemeClr val="tx1"/>
                          </a:solidFill>
                          <a:effectLst/>
                        </a:rPr>
                        <a:t>Expand the business. </a:t>
                      </a:r>
                    </a:p>
                    <a:p>
                      <a:pPr algn="just" rtl="0" fontAlgn="base"/>
                      <a:r>
                        <a:rPr lang="en-US" sz="1800" cap="none" spc="0">
                          <a:solidFill>
                            <a:schemeClr val="tx1"/>
                          </a:solidFill>
                          <a:effectLst/>
                        </a:rPr>
                        <a:t>Serve the increased demand of customers. </a:t>
                      </a:r>
                    </a:p>
                    <a:p>
                      <a:pPr algn="l" rtl="0" fontAlgn="base"/>
                      <a:r>
                        <a:rPr lang="en-US" sz="1800" cap="none" spc="0">
                          <a:solidFill>
                            <a:schemeClr val="tx1"/>
                          </a:solidFill>
                          <a:effectLst/>
                        </a:rPr>
                        <a:t>Attract more Customers. (Especially parents with children) </a:t>
                      </a:r>
                      <a:endParaRPr lang="en-US" sz="1800" b="0" i="0" cap="none" spc="0">
                        <a:solidFill>
                          <a:schemeClr val="tx1"/>
                        </a:solidFill>
                        <a:effectLst/>
                      </a:endParaRPr>
                    </a:p>
                  </a:txBody>
                  <a:tcPr marL="97304" marR="97304" marT="48652" marB="97304">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just" rtl="0" fontAlgn="base"/>
                      <a:r>
                        <a:rPr lang="en-US" sz="1800" cap="none" spc="0">
                          <a:solidFill>
                            <a:schemeClr val="tx1"/>
                          </a:solidFill>
                          <a:effectLst/>
                        </a:rPr>
                        <a:t>Owners </a:t>
                      </a:r>
                    </a:p>
                    <a:p>
                      <a:pPr algn="just" rtl="0" fontAlgn="base"/>
                      <a:r>
                        <a:rPr lang="en-US" sz="1800" cap="none" spc="0">
                          <a:solidFill>
                            <a:schemeClr val="tx1"/>
                          </a:solidFill>
                          <a:effectLst/>
                        </a:rPr>
                        <a:t> Customers </a:t>
                      </a:r>
                    </a:p>
                    <a:p>
                      <a:pPr algn="just" rtl="0" fontAlgn="base"/>
                      <a:r>
                        <a:rPr lang="en-US" sz="1800" cap="none" spc="0">
                          <a:solidFill>
                            <a:schemeClr val="tx1"/>
                          </a:solidFill>
                          <a:effectLst/>
                        </a:rPr>
                        <a:t>SME loan providers </a:t>
                      </a:r>
                    </a:p>
                    <a:p>
                      <a:pPr algn="just" rtl="0" fontAlgn="base"/>
                      <a:r>
                        <a:rPr lang="en-US" sz="1800" cap="none" spc="0">
                          <a:solidFill>
                            <a:schemeClr val="tx1"/>
                          </a:solidFill>
                          <a:effectLst/>
                        </a:rPr>
                        <a:t>Owner of the building the restaurant is in. </a:t>
                      </a:r>
                    </a:p>
                    <a:p>
                      <a:pPr algn="just" rtl="0" fontAlgn="base"/>
                      <a:r>
                        <a:rPr lang="en-US" sz="1800" cap="none" spc="0">
                          <a:solidFill>
                            <a:schemeClr val="tx1"/>
                          </a:solidFill>
                          <a:effectLst/>
                        </a:rPr>
                        <a:t>Staff and the employee of the restaurant. </a:t>
                      </a:r>
                    </a:p>
                    <a:p>
                      <a:pPr algn="l" rtl="0" fontAlgn="base"/>
                      <a:endParaRPr lang="en-US" sz="1800" b="0" i="0" cap="none" spc="0">
                        <a:solidFill>
                          <a:schemeClr val="tx1"/>
                        </a:solidFill>
                        <a:effectLst/>
                      </a:endParaRPr>
                    </a:p>
                  </a:txBody>
                  <a:tcPr marL="97304" marR="97304" marT="48652" marB="97304">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91359550"/>
                  </a:ext>
                </a:extLst>
              </a:tr>
              <a:tr h="458492">
                <a:tc>
                  <a:txBody>
                    <a:bodyPr/>
                    <a:lstStyle/>
                    <a:p>
                      <a:pPr algn="l" rtl="0" fontAlgn="base"/>
                      <a:r>
                        <a:rPr lang="en-US" sz="2400" b="1" cap="none" spc="0">
                          <a:solidFill>
                            <a:srgbClr val="FFC000"/>
                          </a:solidFill>
                          <a:effectLst/>
                        </a:rPr>
                        <a:t>Desired End Results (Critical success Factor) </a:t>
                      </a:r>
                      <a:endParaRPr lang="en-US" sz="2400" b="1" i="0" cap="none" spc="0">
                        <a:solidFill>
                          <a:srgbClr val="FFC000"/>
                        </a:solidFill>
                        <a:effectLst/>
                      </a:endParaRPr>
                    </a:p>
                  </a:txBody>
                  <a:tcPr marL="97304" marR="97304" marT="48652" marB="97304">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rtl="0" fontAlgn="base"/>
                      <a:r>
                        <a:rPr lang="en-US" sz="2400" b="1" cap="none" spc="0">
                          <a:solidFill>
                            <a:srgbClr val="FFC000"/>
                          </a:solidFill>
                          <a:effectLst/>
                        </a:rPr>
                        <a:t>Measure of Success (Standard/criteria) </a:t>
                      </a:r>
                      <a:endParaRPr lang="en-US" sz="2400" b="1" i="0" cap="none" spc="0">
                        <a:solidFill>
                          <a:srgbClr val="FFC000"/>
                        </a:solidFill>
                        <a:effectLst/>
                      </a:endParaRPr>
                    </a:p>
                  </a:txBody>
                  <a:tcPr marL="97304" marR="97304" marT="48652" marB="97304">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88620647"/>
                  </a:ext>
                </a:extLst>
              </a:tr>
              <a:tr h="992091">
                <a:tc>
                  <a:txBody>
                    <a:bodyPr/>
                    <a:lstStyle/>
                    <a:p>
                      <a:pPr algn="just" rtl="0" fontAlgn="base"/>
                      <a:r>
                        <a:rPr lang="en-US" sz="1800" cap="none" spc="0">
                          <a:solidFill>
                            <a:schemeClr val="tx1"/>
                          </a:solidFill>
                          <a:effectLst/>
                        </a:rPr>
                        <a:t>Services for customers. </a:t>
                      </a:r>
                    </a:p>
                    <a:p>
                      <a:pPr algn="just" rtl="0" fontAlgn="base"/>
                      <a:r>
                        <a:rPr lang="en-US" sz="1800" cap="none" spc="0">
                          <a:solidFill>
                            <a:schemeClr val="tx1"/>
                          </a:solidFill>
                          <a:effectLst/>
                        </a:rPr>
                        <a:t>Increase in takings. </a:t>
                      </a:r>
                    </a:p>
                    <a:p>
                      <a:pPr algn="just" rtl="0" fontAlgn="base"/>
                      <a:r>
                        <a:rPr lang="en-US" sz="1800" cap="none" spc="0">
                          <a:solidFill>
                            <a:schemeClr val="tx1"/>
                          </a:solidFill>
                          <a:effectLst/>
                        </a:rPr>
                        <a:t>Pay SME loan. </a:t>
                      </a:r>
                      <a:endParaRPr lang="en-US" sz="1800" b="0" i="0" cap="none" spc="0">
                        <a:solidFill>
                          <a:schemeClr val="tx1"/>
                        </a:solidFill>
                        <a:effectLst/>
                      </a:endParaRPr>
                    </a:p>
                  </a:txBody>
                  <a:tcPr marL="97304" marR="97304" marT="48652" marB="97304">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algn="l" rtl="0" fontAlgn="base"/>
                      <a:r>
                        <a:rPr lang="en-US" sz="1800" cap="none" spc="0">
                          <a:solidFill>
                            <a:schemeClr val="tx1"/>
                          </a:solidFill>
                          <a:effectLst/>
                        </a:rPr>
                        <a:t>Number of bookings  </a:t>
                      </a:r>
                    </a:p>
                    <a:p>
                      <a:pPr algn="l" rtl="0" fontAlgn="base"/>
                      <a:r>
                        <a:rPr lang="en-US" sz="1800" cap="none" spc="0">
                          <a:solidFill>
                            <a:schemeClr val="tx1"/>
                          </a:solidFill>
                          <a:effectLst/>
                        </a:rPr>
                        <a:t>Number of customers. </a:t>
                      </a:r>
                    </a:p>
                    <a:p>
                      <a:pPr algn="l" rtl="0" fontAlgn="base"/>
                      <a:r>
                        <a:rPr lang="en-US" sz="1800" cap="none" spc="0">
                          <a:solidFill>
                            <a:schemeClr val="tx1"/>
                          </a:solidFill>
                          <a:effectLst/>
                        </a:rPr>
                        <a:t>Increase in taking. </a:t>
                      </a:r>
                      <a:endParaRPr lang="en-US" sz="1800" b="0" i="0" cap="none" spc="0">
                        <a:solidFill>
                          <a:schemeClr val="tx1"/>
                        </a:solidFill>
                        <a:effectLst/>
                      </a:endParaRPr>
                    </a:p>
                  </a:txBody>
                  <a:tcPr marL="97304" marR="97304" marT="48652" marB="97304">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943364280"/>
                  </a:ext>
                </a:extLst>
              </a:tr>
            </a:tbl>
          </a:graphicData>
        </a:graphic>
      </p:graphicFrame>
    </p:spTree>
    <p:extLst>
      <p:ext uri="{BB962C8B-B14F-4D97-AF65-F5344CB8AC3E}">
        <p14:creationId xmlns:p14="http://schemas.microsoft.com/office/powerpoint/2010/main" val="1433142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8AA010-9D3D-4B41-85D9-0134FFAAD18E}"/>
              </a:ext>
            </a:extLst>
          </p:cNvPr>
          <p:cNvSpPr>
            <a:spLocks noGrp="1"/>
          </p:cNvSpPr>
          <p:nvPr>
            <p:ph type="title"/>
          </p:nvPr>
        </p:nvSpPr>
        <p:spPr>
          <a:xfrm>
            <a:off x="804672" y="1412489"/>
            <a:ext cx="2871095" cy="2127124"/>
          </a:xfrm>
        </p:spPr>
        <p:txBody>
          <a:bodyPr anchor="t">
            <a:normAutofit/>
          </a:bodyPr>
          <a:lstStyle/>
          <a:p>
            <a:r>
              <a:rPr lang="en-GB" sz="3600">
                <a:solidFill>
                  <a:schemeClr val="bg1"/>
                </a:solidFill>
                <a:cs typeface="Calibri Light"/>
              </a:rPr>
              <a:t>SWOT Analysis</a:t>
            </a:r>
            <a:endParaRPr lang="en-GB" sz="3600">
              <a:solidFill>
                <a:schemeClr val="bg1"/>
              </a:solidFill>
            </a:endParaRPr>
          </a:p>
        </p:txBody>
      </p:sp>
      <p:sp>
        <p:nvSpPr>
          <p:cNvPr id="3" name="Content Placeholder 2">
            <a:extLst>
              <a:ext uri="{FF2B5EF4-FFF2-40B4-BE49-F238E27FC236}">
                <a16:creationId xmlns:a16="http://schemas.microsoft.com/office/drawing/2014/main" id="{DC17CC95-334D-4DA6-843F-A62220BE52DE}"/>
              </a:ext>
            </a:extLst>
          </p:cNvPr>
          <p:cNvSpPr>
            <a:spLocks noGrp="1"/>
          </p:cNvSpPr>
          <p:nvPr>
            <p:ph sz="half" idx="1"/>
          </p:nvPr>
        </p:nvSpPr>
        <p:spPr>
          <a:xfrm>
            <a:off x="5198993" y="1412489"/>
            <a:ext cx="2926080" cy="4363844"/>
          </a:xfrm>
        </p:spPr>
        <p:txBody>
          <a:bodyPr vert="horz" lIns="91440" tIns="45720" rIns="91440" bIns="45720" rtlCol="0" anchor="t">
            <a:normAutofit/>
          </a:bodyPr>
          <a:lstStyle/>
          <a:p>
            <a:pPr marL="0" indent="0">
              <a:buNone/>
            </a:pPr>
            <a:r>
              <a:rPr lang="en-GB" sz="1900" b="1">
                <a:solidFill>
                  <a:schemeClr val="accent1"/>
                </a:solidFill>
                <a:cs typeface="Calibri"/>
              </a:rPr>
              <a:t>Strengths</a:t>
            </a:r>
          </a:p>
          <a:p>
            <a:pPr marL="0" indent="0">
              <a:buNone/>
            </a:pPr>
            <a:r>
              <a:rPr lang="en-GB" sz="1900">
                <a:cs typeface="Calibri"/>
              </a:rPr>
              <a:t>*New modern environment.</a:t>
            </a:r>
          </a:p>
          <a:p>
            <a:pPr marL="0" indent="0">
              <a:buNone/>
            </a:pPr>
            <a:r>
              <a:rPr lang="en-GB" sz="1900">
                <a:cs typeface="Calibri"/>
              </a:rPr>
              <a:t>*Child friendly for families.</a:t>
            </a:r>
          </a:p>
          <a:p>
            <a:pPr marL="0" indent="0">
              <a:buNone/>
            </a:pPr>
            <a:r>
              <a:rPr lang="en-GB" sz="1900">
                <a:cs typeface="Calibri"/>
              </a:rPr>
              <a:t>*New trained staff</a:t>
            </a:r>
          </a:p>
          <a:p>
            <a:pPr marL="0" indent="0">
              <a:buNone/>
            </a:pPr>
            <a:endParaRPr lang="en-GB" sz="1900">
              <a:cs typeface="Calibri"/>
            </a:endParaRPr>
          </a:p>
          <a:p>
            <a:pPr marL="0" indent="0">
              <a:buNone/>
            </a:pPr>
            <a:r>
              <a:rPr lang="en-GB" sz="1900" b="1">
                <a:solidFill>
                  <a:schemeClr val="accent1"/>
                </a:solidFill>
                <a:cs typeface="Calibri"/>
              </a:rPr>
              <a:t>Opportunities</a:t>
            </a:r>
          </a:p>
          <a:p>
            <a:pPr marL="0" indent="0">
              <a:buNone/>
            </a:pPr>
            <a:r>
              <a:rPr lang="en-GB" sz="1900">
                <a:cs typeface="Calibri"/>
              </a:rPr>
              <a:t>*Loyal returning customers.</a:t>
            </a:r>
          </a:p>
          <a:p>
            <a:pPr marL="0" indent="0">
              <a:buNone/>
            </a:pPr>
            <a:r>
              <a:rPr lang="en-GB" sz="1900">
                <a:cs typeface="Calibri"/>
              </a:rPr>
              <a:t>*Online services.</a:t>
            </a:r>
          </a:p>
          <a:p>
            <a:pPr marL="0" indent="0">
              <a:buNone/>
            </a:pPr>
            <a:r>
              <a:rPr lang="en-GB" sz="1900">
                <a:cs typeface="Calibri"/>
              </a:rPr>
              <a:t>*Party bookings.</a:t>
            </a:r>
          </a:p>
        </p:txBody>
      </p:sp>
      <p:sp>
        <p:nvSpPr>
          <p:cNvPr id="4" name="Content Placeholder 3">
            <a:extLst>
              <a:ext uri="{FF2B5EF4-FFF2-40B4-BE49-F238E27FC236}">
                <a16:creationId xmlns:a16="http://schemas.microsoft.com/office/drawing/2014/main" id="{F3BF9D97-08F5-4D43-B29F-0F75D6B95016}"/>
              </a:ext>
            </a:extLst>
          </p:cNvPr>
          <p:cNvSpPr>
            <a:spLocks noGrp="1"/>
          </p:cNvSpPr>
          <p:nvPr>
            <p:ph sz="half" idx="2"/>
          </p:nvPr>
        </p:nvSpPr>
        <p:spPr>
          <a:xfrm>
            <a:off x="8451604" y="1412489"/>
            <a:ext cx="2926080" cy="4363844"/>
          </a:xfrm>
        </p:spPr>
        <p:txBody>
          <a:bodyPr vert="horz" lIns="91440" tIns="45720" rIns="91440" bIns="45720" rtlCol="0" anchor="t">
            <a:normAutofit/>
          </a:bodyPr>
          <a:lstStyle/>
          <a:p>
            <a:pPr marL="0" indent="0">
              <a:buNone/>
            </a:pPr>
            <a:r>
              <a:rPr lang="en-GB" sz="1900" b="1">
                <a:solidFill>
                  <a:srgbClr val="C00000"/>
                </a:solidFill>
                <a:cs typeface="Calibri"/>
              </a:rPr>
              <a:t>Weaknesses</a:t>
            </a:r>
          </a:p>
          <a:p>
            <a:pPr marL="0" indent="0">
              <a:buNone/>
            </a:pPr>
            <a:r>
              <a:rPr lang="en-GB" sz="2000">
                <a:cs typeface="Calibri"/>
              </a:rPr>
              <a:t>*Price confusion.</a:t>
            </a:r>
          </a:p>
          <a:p>
            <a:pPr marL="0" indent="0">
              <a:buNone/>
            </a:pPr>
            <a:r>
              <a:rPr lang="en-GB" sz="2000">
                <a:cs typeface="Calibri"/>
              </a:rPr>
              <a:t>*Long waiting duration.</a:t>
            </a:r>
          </a:p>
          <a:p>
            <a:pPr marL="0" indent="0">
              <a:buNone/>
            </a:pPr>
            <a:r>
              <a:rPr lang="en-GB" sz="2000">
                <a:cs typeface="Calibri"/>
              </a:rPr>
              <a:t>*Noise</a:t>
            </a:r>
          </a:p>
          <a:p>
            <a:pPr marL="0" indent="0">
              <a:buNone/>
            </a:pPr>
            <a:endParaRPr lang="en-GB" sz="2000">
              <a:cs typeface="Calibri"/>
            </a:endParaRPr>
          </a:p>
          <a:p>
            <a:pPr marL="0" indent="0">
              <a:buNone/>
            </a:pPr>
            <a:r>
              <a:rPr lang="en-GB" sz="1900" b="1">
                <a:solidFill>
                  <a:srgbClr val="C00000"/>
                </a:solidFill>
                <a:cs typeface="Calibri"/>
              </a:rPr>
              <a:t>Threats</a:t>
            </a:r>
          </a:p>
          <a:p>
            <a:pPr marL="0" indent="0">
              <a:buNone/>
            </a:pPr>
            <a:r>
              <a:rPr lang="en-GB" sz="2000">
                <a:cs typeface="Calibri"/>
              </a:rPr>
              <a:t>*Competitors offer delivery.</a:t>
            </a:r>
          </a:p>
          <a:p>
            <a:pPr marL="0" indent="0">
              <a:buNone/>
            </a:pPr>
            <a:r>
              <a:rPr lang="en-GB" sz="2000">
                <a:cs typeface="Calibri"/>
              </a:rPr>
              <a:t>*Competitors located nearby.</a:t>
            </a:r>
          </a:p>
          <a:p>
            <a:pPr marL="0" indent="0">
              <a:buNone/>
            </a:pPr>
            <a:endParaRPr lang="en-GB" sz="2000">
              <a:cs typeface="Calibri"/>
            </a:endParaRPr>
          </a:p>
        </p:txBody>
      </p:sp>
    </p:spTree>
    <p:extLst>
      <p:ext uri="{BB962C8B-B14F-4D97-AF65-F5344CB8AC3E}">
        <p14:creationId xmlns:p14="http://schemas.microsoft.com/office/powerpoint/2010/main" val="172279615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7">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9">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1">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3">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8F607D5-5050-49E8-B87D-A393D96B6918}"/>
              </a:ext>
            </a:extLst>
          </p:cNvPr>
          <p:cNvSpPr txBox="1"/>
          <p:nvPr/>
        </p:nvSpPr>
        <p:spPr>
          <a:xfrm>
            <a:off x="699714" y="5490971"/>
            <a:ext cx="6962072" cy="11592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a:solidFill>
                  <a:srgbClr val="FFFFFF"/>
                </a:solidFill>
                <a:latin typeface="+mj-lt"/>
                <a:ea typeface="+mj-ea"/>
                <a:cs typeface="+mj-cs"/>
              </a:rPr>
              <a:t>Activity Chart</a:t>
            </a:r>
          </a:p>
        </p:txBody>
      </p:sp>
      <p:sp>
        <p:nvSpPr>
          <p:cNvPr id="2" name="TextBox 1">
            <a:extLst>
              <a:ext uri="{FF2B5EF4-FFF2-40B4-BE49-F238E27FC236}">
                <a16:creationId xmlns:a16="http://schemas.microsoft.com/office/drawing/2014/main" id="{4F03DFC7-ADE3-47AC-A8A7-CE7C122A272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 name="Table 3">
            <a:extLst>
              <a:ext uri="{FF2B5EF4-FFF2-40B4-BE49-F238E27FC236}">
                <a16:creationId xmlns:a16="http://schemas.microsoft.com/office/drawing/2014/main" id="{DBDFB234-F6F5-447B-8FED-8B3742B116CE}"/>
              </a:ext>
            </a:extLst>
          </p:cNvPr>
          <p:cNvGraphicFramePr>
            <a:graphicFrameLocks noGrp="1"/>
          </p:cNvGraphicFramePr>
          <p:nvPr>
            <p:extLst>
              <p:ext uri="{D42A27DB-BD31-4B8C-83A1-F6EECF244321}">
                <p14:modId xmlns:p14="http://schemas.microsoft.com/office/powerpoint/2010/main" val="1666835196"/>
              </p:ext>
            </p:extLst>
          </p:nvPr>
        </p:nvGraphicFramePr>
        <p:xfrm>
          <a:off x="478535" y="581384"/>
          <a:ext cx="11327551" cy="4414915"/>
        </p:xfrm>
        <a:graphic>
          <a:graphicData uri="http://schemas.openxmlformats.org/drawingml/2006/table">
            <a:tbl>
              <a:tblPr firstRow="1" bandRow="1">
                <a:tableStyleId>{5C22544A-7EE6-4342-B048-85BDC9FD1C3A}</a:tableStyleId>
              </a:tblPr>
              <a:tblGrid>
                <a:gridCol w="4496854">
                  <a:extLst>
                    <a:ext uri="{9D8B030D-6E8A-4147-A177-3AD203B41FA5}">
                      <a16:colId xmlns:a16="http://schemas.microsoft.com/office/drawing/2014/main" val="1145532576"/>
                    </a:ext>
                  </a:extLst>
                </a:gridCol>
                <a:gridCol w="3492780">
                  <a:extLst>
                    <a:ext uri="{9D8B030D-6E8A-4147-A177-3AD203B41FA5}">
                      <a16:colId xmlns:a16="http://schemas.microsoft.com/office/drawing/2014/main" val="1745369967"/>
                    </a:ext>
                  </a:extLst>
                </a:gridCol>
                <a:gridCol w="2270106">
                  <a:extLst>
                    <a:ext uri="{9D8B030D-6E8A-4147-A177-3AD203B41FA5}">
                      <a16:colId xmlns:a16="http://schemas.microsoft.com/office/drawing/2014/main" val="2670395919"/>
                    </a:ext>
                  </a:extLst>
                </a:gridCol>
                <a:gridCol w="1067811">
                  <a:extLst>
                    <a:ext uri="{9D8B030D-6E8A-4147-A177-3AD203B41FA5}">
                      <a16:colId xmlns:a16="http://schemas.microsoft.com/office/drawing/2014/main" val="1032006175"/>
                    </a:ext>
                  </a:extLst>
                </a:gridCol>
              </a:tblGrid>
              <a:tr h="300374">
                <a:tc>
                  <a:txBody>
                    <a:bodyPr/>
                    <a:lstStyle/>
                    <a:p>
                      <a:pPr algn="l" rtl="0" fontAlgn="base"/>
                      <a:r>
                        <a:rPr lang="en-US" sz="1200">
                          <a:effectLst/>
                        </a:rPr>
                        <a:t>Activity </a:t>
                      </a:r>
                      <a:endParaRPr lang="en-US" sz="1900" b="0" i="0">
                        <a:effectLst/>
                      </a:endParaRPr>
                    </a:p>
                  </a:txBody>
                  <a:tcPr marL="79849" marR="79849" marT="39924" marB="39924"/>
                </a:tc>
                <a:tc>
                  <a:txBody>
                    <a:bodyPr/>
                    <a:lstStyle/>
                    <a:p>
                      <a:pPr algn="l" rtl="0" fontAlgn="base"/>
                      <a:r>
                        <a:rPr lang="en-US" sz="1200">
                          <a:effectLst/>
                        </a:rPr>
                        <a:t>Sub-Activity </a:t>
                      </a:r>
                      <a:endParaRPr lang="en-US" sz="1900" b="0" i="0">
                        <a:effectLst/>
                      </a:endParaRPr>
                    </a:p>
                  </a:txBody>
                  <a:tcPr marL="79849" marR="79849" marT="39924" marB="39924"/>
                </a:tc>
                <a:tc>
                  <a:txBody>
                    <a:bodyPr/>
                    <a:lstStyle/>
                    <a:p>
                      <a:pPr algn="l" rtl="0" fontAlgn="base"/>
                      <a:r>
                        <a:rPr lang="en-US" sz="1200">
                          <a:effectLst/>
                        </a:rPr>
                        <a:t>Number of days/weeks/months </a:t>
                      </a:r>
                      <a:endParaRPr lang="en-US" sz="1900" b="0" i="0">
                        <a:effectLst/>
                      </a:endParaRPr>
                    </a:p>
                  </a:txBody>
                  <a:tcPr marL="79849" marR="79849" marT="39924" marB="39924"/>
                </a:tc>
                <a:tc>
                  <a:txBody>
                    <a:bodyPr/>
                    <a:lstStyle/>
                    <a:p>
                      <a:pPr algn="l" rtl="0" fontAlgn="base"/>
                      <a:r>
                        <a:rPr lang="en-US" sz="1200">
                          <a:effectLst/>
                        </a:rPr>
                        <a:t>      Cost </a:t>
                      </a:r>
                      <a:endParaRPr lang="en-US" sz="1900" b="0" i="0">
                        <a:effectLst/>
                      </a:endParaRPr>
                    </a:p>
                  </a:txBody>
                  <a:tcPr marL="79849" marR="79849" marT="39924" marB="39924"/>
                </a:tc>
                <a:extLst>
                  <a:ext uri="{0D108BD9-81ED-4DB2-BD59-A6C34878D82A}">
                    <a16:rowId xmlns:a16="http://schemas.microsoft.com/office/drawing/2014/main" val="4082957838"/>
                  </a:ext>
                </a:extLst>
              </a:tr>
              <a:tr h="478217">
                <a:tc>
                  <a:txBody>
                    <a:bodyPr/>
                    <a:lstStyle/>
                    <a:p>
                      <a:pPr algn="just" rtl="0" fontAlgn="base"/>
                      <a:r>
                        <a:rPr lang="en-US" sz="1200">
                          <a:effectLst/>
                        </a:rPr>
                        <a:t>Apply loan. </a:t>
                      </a:r>
                      <a:endParaRPr lang="en-US" sz="1900">
                        <a:effectLst/>
                      </a:endParaRPr>
                    </a:p>
                    <a:p>
                      <a:pPr algn="l" rtl="0" fontAlgn="base"/>
                      <a:r>
                        <a:rPr lang="en-US" sz="1200">
                          <a:effectLst/>
                        </a:rPr>
                        <a:t> </a:t>
                      </a:r>
                      <a:endParaRPr lang="en-US" sz="1900" b="0" i="0">
                        <a:effectLst/>
                      </a:endParaRPr>
                    </a:p>
                  </a:txBody>
                  <a:tcPr marL="79849" marR="79849" marT="39924" marB="39924"/>
                </a:tc>
                <a:tc>
                  <a:txBody>
                    <a:bodyPr/>
                    <a:lstStyle/>
                    <a:p>
                      <a:pPr algn="just" rtl="0" fontAlgn="base"/>
                      <a:r>
                        <a:rPr lang="en-US" sz="1200">
                          <a:effectLst/>
                        </a:rPr>
                        <a:t>Managing fund in term of interest. </a:t>
                      </a:r>
                      <a:endParaRPr lang="en-US" sz="1900" b="0" i="0">
                        <a:effectLst/>
                      </a:endParaRPr>
                    </a:p>
                  </a:txBody>
                  <a:tcPr marL="79849" marR="79849" marT="39924" marB="39924"/>
                </a:tc>
                <a:tc>
                  <a:txBody>
                    <a:bodyPr/>
                    <a:lstStyle/>
                    <a:p>
                      <a:pPr algn="l" rtl="0" fontAlgn="base"/>
                      <a:r>
                        <a:rPr lang="en-US" sz="1200">
                          <a:effectLst/>
                        </a:rPr>
                        <a:t>3 weeks. </a:t>
                      </a:r>
                      <a:endParaRPr lang="en-US" sz="1900" b="0" i="0">
                        <a:effectLst/>
                      </a:endParaRPr>
                    </a:p>
                  </a:txBody>
                  <a:tcPr marL="79849" marR="79849" marT="39924" marB="39924"/>
                </a:tc>
                <a:tc>
                  <a:txBody>
                    <a:bodyPr/>
                    <a:lstStyle/>
                    <a:p>
                      <a:pPr algn="l" rtl="0" fontAlgn="base"/>
                      <a:r>
                        <a:rPr lang="en-US" sz="1200">
                          <a:effectLst/>
                        </a:rPr>
                        <a:t>£30,000 </a:t>
                      </a:r>
                      <a:endParaRPr lang="en-US" sz="1900" b="0" i="0">
                        <a:effectLst/>
                      </a:endParaRPr>
                    </a:p>
                  </a:txBody>
                  <a:tcPr marL="79849" marR="79849" marT="39924" marB="39924"/>
                </a:tc>
                <a:extLst>
                  <a:ext uri="{0D108BD9-81ED-4DB2-BD59-A6C34878D82A}">
                    <a16:rowId xmlns:a16="http://schemas.microsoft.com/office/drawing/2014/main" val="2641924996"/>
                  </a:ext>
                </a:extLst>
              </a:tr>
              <a:tr h="300374">
                <a:tc>
                  <a:txBody>
                    <a:bodyPr/>
                    <a:lstStyle/>
                    <a:p>
                      <a:pPr algn="l" rtl="0" fontAlgn="base"/>
                      <a:r>
                        <a:rPr lang="en-US" sz="1200">
                          <a:effectLst/>
                        </a:rPr>
                        <a:t>Prepare plan of project  </a:t>
                      </a:r>
                      <a:endParaRPr lang="en-US" sz="1900" b="0" i="0">
                        <a:effectLst/>
                      </a:endParaRPr>
                    </a:p>
                  </a:txBody>
                  <a:tcPr marL="79849" marR="79849" marT="39924" marB="39924"/>
                </a:tc>
                <a:tc>
                  <a:txBody>
                    <a:bodyPr/>
                    <a:lstStyle/>
                    <a:p>
                      <a:pPr algn="l" rtl="0" fontAlgn="base"/>
                      <a:r>
                        <a:rPr lang="en-US" sz="1200">
                          <a:effectLst/>
                        </a:rPr>
                        <a:t>Work along with architect to finalize plan. </a:t>
                      </a:r>
                      <a:endParaRPr lang="en-US" sz="1900" b="0" i="0">
                        <a:effectLst/>
                      </a:endParaRPr>
                    </a:p>
                  </a:txBody>
                  <a:tcPr marL="79849" marR="79849" marT="39924" marB="39924"/>
                </a:tc>
                <a:tc>
                  <a:txBody>
                    <a:bodyPr/>
                    <a:lstStyle/>
                    <a:p>
                      <a:pPr algn="l" rtl="0" fontAlgn="base"/>
                      <a:r>
                        <a:rPr lang="en-US" sz="1200">
                          <a:effectLst/>
                        </a:rPr>
                        <a:t>5 weeks </a:t>
                      </a:r>
                      <a:endParaRPr lang="en-US" sz="1900" b="0" i="0">
                        <a:effectLst/>
                      </a:endParaRPr>
                    </a:p>
                  </a:txBody>
                  <a:tcPr marL="79849" marR="79849" marT="39924" marB="39924"/>
                </a:tc>
                <a:tc>
                  <a:txBody>
                    <a:bodyPr/>
                    <a:lstStyle/>
                    <a:p>
                      <a:pPr algn="l" rtl="0" fontAlgn="base"/>
                      <a:r>
                        <a:rPr lang="en-US" sz="1200">
                          <a:effectLst/>
                        </a:rPr>
                        <a:t>£750 </a:t>
                      </a:r>
                      <a:endParaRPr lang="en-US" sz="1900" b="0" i="0">
                        <a:effectLst/>
                      </a:endParaRPr>
                    </a:p>
                  </a:txBody>
                  <a:tcPr marL="79849" marR="79849" marT="39924" marB="39924"/>
                </a:tc>
                <a:extLst>
                  <a:ext uri="{0D108BD9-81ED-4DB2-BD59-A6C34878D82A}">
                    <a16:rowId xmlns:a16="http://schemas.microsoft.com/office/drawing/2014/main" val="3608793413"/>
                  </a:ext>
                </a:extLst>
              </a:tr>
              <a:tr h="300374">
                <a:tc>
                  <a:txBody>
                    <a:bodyPr/>
                    <a:lstStyle/>
                    <a:p>
                      <a:pPr algn="l" rtl="0" fontAlgn="base"/>
                      <a:r>
                        <a:rPr lang="en-US" sz="1200">
                          <a:effectLst/>
                        </a:rPr>
                        <a:t>Apply for permission from local council  </a:t>
                      </a:r>
                      <a:endParaRPr lang="en-US" sz="1900" b="0" i="0">
                        <a:effectLst/>
                      </a:endParaRPr>
                    </a:p>
                  </a:txBody>
                  <a:tcPr marL="79849" marR="79849" marT="39924" marB="39924"/>
                </a:tc>
                <a:tc>
                  <a:txBody>
                    <a:bodyPr/>
                    <a:lstStyle/>
                    <a:p>
                      <a:pPr algn="l" rtl="0" fontAlgn="base"/>
                      <a:r>
                        <a:rPr lang="en-US" sz="1200">
                          <a:effectLst/>
                        </a:rPr>
                        <a:t>Prepare and submit all necessary documents. </a:t>
                      </a:r>
                      <a:endParaRPr lang="en-US" sz="1900" b="0" i="0">
                        <a:effectLst/>
                      </a:endParaRPr>
                    </a:p>
                  </a:txBody>
                  <a:tcPr marL="79849" marR="79849" marT="39924" marB="39924"/>
                </a:tc>
                <a:tc>
                  <a:txBody>
                    <a:bodyPr/>
                    <a:lstStyle/>
                    <a:p>
                      <a:pPr algn="l" rtl="0" fontAlgn="base"/>
                      <a:r>
                        <a:rPr lang="en-US" sz="1200">
                          <a:effectLst/>
                        </a:rPr>
                        <a:t>12 weeks </a:t>
                      </a:r>
                      <a:endParaRPr lang="en-US" sz="1900" b="0" i="0">
                        <a:effectLst/>
                      </a:endParaRPr>
                    </a:p>
                  </a:txBody>
                  <a:tcPr marL="79849" marR="79849" marT="39924" marB="39924"/>
                </a:tc>
                <a:tc>
                  <a:txBody>
                    <a:bodyPr/>
                    <a:lstStyle/>
                    <a:p>
                      <a:pPr algn="l" rtl="0" fontAlgn="base"/>
                      <a:r>
                        <a:rPr lang="en-US" sz="1200">
                          <a:effectLst/>
                        </a:rPr>
                        <a:t>£1,000 </a:t>
                      </a:r>
                      <a:endParaRPr lang="en-US" sz="1900" b="0" i="0">
                        <a:effectLst/>
                      </a:endParaRPr>
                    </a:p>
                  </a:txBody>
                  <a:tcPr marL="79849" marR="79849" marT="39924" marB="39924"/>
                </a:tc>
                <a:extLst>
                  <a:ext uri="{0D108BD9-81ED-4DB2-BD59-A6C34878D82A}">
                    <a16:rowId xmlns:a16="http://schemas.microsoft.com/office/drawing/2014/main" val="2839769665"/>
                  </a:ext>
                </a:extLst>
              </a:tr>
              <a:tr h="478217">
                <a:tc>
                  <a:txBody>
                    <a:bodyPr/>
                    <a:lstStyle/>
                    <a:p>
                      <a:pPr algn="l" rtl="0" fontAlgn="base"/>
                      <a:r>
                        <a:rPr lang="en-US" sz="1200">
                          <a:effectLst/>
                        </a:rPr>
                        <a:t>Arrange contracts, electrician, plumbers, traders and building control. </a:t>
                      </a:r>
                      <a:endParaRPr lang="en-US" sz="1900" b="0" i="0">
                        <a:effectLst/>
                      </a:endParaRPr>
                    </a:p>
                  </a:txBody>
                  <a:tcPr marL="79849" marR="79849" marT="39924" marB="39924"/>
                </a:tc>
                <a:tc>
                  <a:txBody>
                    <a:bodyPr/>
                    <a:lstStyle/>
                    <a:p>
                      <a:pPr algn="l" rtl="0" fontAlgn="base"/>
                      <a:r>
                        <a:rPr lang="en-US" sz="1200">
                          <a:effectLst/>
                        </a:rPr>
                        <a:t>Search and hire the correct people for project. </a:t>
                      </a:r>
                      <a:endParaRPr lang="en-US" sz="1900" b="0" i="0">
                        <a:effectLst/>
                      </a:endParaRPr>
                    </a:p>
                  </a:txBody>
                  <a:tcPr marL="79849" marR="79849" marT="39924" marB="39924"/>
                </a:tc>
                <a:tc>
                  <a:txBody>
                    <a:bodyPr/>
                    <a:lstStyle/>
                    <a:p>
                      <a:pPr algn="l" rtl="0" fontAlgn="base"/>
                      <a:r>
                        <a:rPr lang="en-US" sz="1200">
                          <a:effectLst/>
                        </a:rPr>
                        <a:t>12 weeks </a:t>
                      </a:r>
                      <a:endParaRPr lang="en-US" sz="1900" b="0" i="0">
                        <a:effectLst/>
                      </a:endParaRPr>
                    </a:p>
                  </a:txBody>
                  <a:tcPr marL="79849" marR="79849" marT="39924" marB="39924"/>
                </a:tc>
                <a:tc>
                  <a:txBody>
                    <a:bodyPr/>
                    <a:lstStyle/>
                    <a:p>
                      <a:pPr algn="l" rtl="0" fontAlgn="base"/>
                      <a:r>
                        <a:rPr lang="en-US" sz="1200">
                          <a:effectLst/>
                        </a:rPr>
                        <a:t>£10,000 </a:t>
                      </a:r>
                      <a:endParaRPr lang="en-US" sz="1900" b="0" i="0">
                        <a:effectLst/>
                      </a:endParaRPr>
                    </a:p>
                  </a:txBody>
                  <a:tcPr marL="79849" marR="79849" marT="39924" marB="39924"/>
                </a:tc>
                <a:extLst>
                  <a:ext uri="{0D108BD9-81ED-4DB2-BD59-A6C34878D82A}">
                    <a16:rowId xmlns:a16="http://schemas.microsoft.com/office/drawing/2014/main" val="2147733886"/>
                  </a:ext>
                </a:extLst>
              </a:tr>
              <a:tr h="478217">
                <a:tc>
                  <a:txBody>
                    <a:bodyPr/>
                    <a:lstStyle/>
                    <a:p>
                      <a:pPr algn="l" rtl="0" fontAlgn="base"/>
                      <a:r>
                        <a:rPr lang="en-US" sz="1200">
                          <a:effectLst/>
                        </a:rPr>
                        <a:t>Redesign menu </a:t>
                      </a:r>
                      <a:endParaRPr lang="en-US" sz="1900" b="0" i="0">
                        <a:effectLst/>
                      </a:endParaRPr>
                    </a:p>
                  </a:txBody>
                  <a:tcPr marL="79849" marR="79849" marT="39924" marB="39924"/>
                </a:tc>
                <a:tc>
                  <a:txBody>
                    <a:bodyPr/>
                    <a:lstStyle/>
                    <a:p>
                      <a:pPr algn="l" rtl="0" fontAlgn="base"/>
                      <a:r>
                        <a:rPr lang="en-US" sz="1200">
                          <a:effectLst/>
                        </a:rPr>
                        <a:t>Look at local businesses then introduces promotions. </a:t>
                      </a:r>
                      <a:endParaRPr lang="en-US" sz="1900" b="0" i="0">
                        <a:effectLst/>
                      </a:endParaRPr>
                    </a:p>
                  </a:txBody>
                  <a:tcPr marL="79849" marR="79849" marT="39924" marB="39924"/>
                </a:tc>
                <a:tc>
                  <a:txBody>
                    <a:bodyPr/>
                    <a:lstStyle/>
                    <a:p>
                      <a:pPr algn="l" rtl="0" fontAlgn="base"/>
                      <a:r>
                        <a:rPr lang="en-US" sz="1200">
                          <a:effectLst/>
                        </a:rPr>
                        <a:t>2 weeks </a:t>
                      </a:r>
                      <a:endParaRPr lang="en-US" sz="1900" b="0" i="0">
                        <a:effectLst/>
                      </a:endParaRPr>
                    </a:p>
                  </a:txBody>
                  <a:tcPr marL="79849" marR="79849" marT="39924" marB="39924"/>
                </a:tc>
                <a:tc>
                  <a:txBody>
                    <a:bodyPr/>
                    <a:lstStyle/>
                    <a:p>
                      <a:pPr algn="l" rtl="0" fontAlgn="base"/>
                      <a:r>
                        <a:rPr lang="en-US" sz="1200">
                          <a:effectLst/>
                        </a:rPr>
                        <a:t>£120 </a:t>
                      </a:r>
                      <a:endParaRPr lang="en-US" sz="1900" b="0" i="0">
                        <a:effectLst/>
                      </a:endParaRPr>
                    </a:p>
                  </a:txBody>
                  <a:tcPr marL="79849" marR="79849" marT="39924" marB="39924"/>
                </a:tc>
                <a:extLst>
                  <a:ext uri="{0D108BD9-81ED-4DB2-BD59-A6C34878D82A}">
                    <a16:rowId xmlns:a16="http://schemas.microsoft.com/office/drawing/2014/main" val="568727373"/>
                  </a:ext>
                </a:extLst>
              </a:tr>
              <a:tr h="300374">
                <a:tc>
                  <a:txBody>
                    <a:bodyPr/>
                    <a:lstStyle/>
                    <a:p>
                      <a:pPr algn="l" rtl="0" fontAlgn="base"/>
                      <a:r>
                        <a:rPr lang="en-US" sz="1200">
                          <a:effectLst/>
                        </a:rPr>
                        <a:t>Look at kids Constuction areas interior designs online. </a:t>
                      </a:r>
                      <a:endParaRPr lang="en-US" sz="1900" b="0" i="0">
                        <a:effectLst/>
                      </a:endParaRPr>
                    </a:p>
                  </a:txBody>
                  <a:tcPr marL="79849" marR="79849" marT="39924" marB="39924"/>
                </a:tc>
                <a:tc>
                  <a:txBody>
                    <a:bodyPr/>
                    <a:lstStyle/>
                    <a:p>
                      <a:pPr algn="l" rtl="0" fontAlgn="base"/>
                      <a:r>
                        <a:rPr lang="en-US" sz="1200">
                          <a:effectLst/>
                        </a:rPr>
                        <a:t>Apply ideas to project, draw plans up. </a:t>
                      </a:r>
                      <a:endParaRPr lang="en-US" sz="1900" b="0" i="0">
                        <a:effectLst/>
                      </a:endParaRPr>
                    </a:p>
                  </a:txBody>
                  <a:tcPr marL="79849" marR="79849" marT="39924" marB="39924"/>
                </a:tc>
                <a:tc>
                  <a:txBody>
                    <a:bodyPr/>
                    <a:lstStyle/>
                    <a:p>
                      <a:pPr algn="l" rtl="0" fontAlgn="base"/>
                      <a:r>
                        <a:rPr lang="en-US" sz="1200">
                          <a:effectLst/>
                        </a:rPr>
                        <a:t>6 weeks </a:t>
                      </a:r>
                      <a:endParaRPr lang="en-US" sz="1900" b="0" i="0">
                        <a:effectLst/>
                      </a:endParaRPr>
                    </a:p>
                  </a:txBody>
                  <a:tcPr marL="79849" marR="79849" marT="39924" marB="39924"/>
                </a:tc>
                <a:tc>
                  <a:txBody>
                    <a:bodyPr/>
                    <a:lstStyle/>
                    <a:p>
                      <a:pPr algn="l" rtl="0" fontAlgn="base"/>
                      <a:r>
                        <a:rPr lang="en-US" sz="1200">
                          <a:effectLst/>
                        </a:rPr>
                        <a:t>£2,000 </a:t>
                      </a:r>
                      <a:endParaRPr lang="en-US" sz="1900" b="0" i="0">
                        <a:effectLst/>
                      </a:endParaRPr>
                    </a:p>
                  </a:txBody>
                  <a:tcPr marL="79849" marR="79849" marT="39924" marB="39924"/>
                </a:tc>
                <a:extLst>
                  <a:ext uri="{0D108BD9-81ED-4DB2-BD59-A6C34878D82A}">
                    <a16:rowId xmlns:a16="http://schemas.microsoft.com/office/drawing/2014/main" val="4195818206"/>
                  </a:ext>
                </a:extLst>
              </a:tr>
              <a:tr h="300374">
                <a:tc>
                  <a:txBody>
                    <a:bodyPr/>
                    <a:lstStyle/>
                    <a:p>
                      <a:pPr algn="l" rtl="0" fontAlgn="base"/>
                      <a:r>
                        <a:rPr lang="en-US" sz="1200">
                          <a:effectLst/>
                        </a:rPr>
                        <a:t>Look for good quality kitchen equipment. </a:t>
                      </a:r>
                      <a:endParaRPr lang="en-US" sz="1900" b="0" i="0">
                        <a:effectLst/>
                      </a:endParaRPr>
                    </a:p>
                  </a:txBody>
                  <a:tcPr marL="79849" marR="79849" marT="39924" marB="39924"/>
                </a:tc>
                <a:tc>
                  <a:txBody>
                    <a:bodyPr/>
                    <a:lstStyle/>
                    <a:p>
                      <a:pPr algn="l" rtl="0" fontAlgn="base"/>
                      <a:r>
                        <a:rPr lang="en-US" sz="1200">
                          <a:effectLst/>
                        </a:rPr>
                        <a:t>Purchase them and arrange delivery. </a:t>
                      </a:r>
                      <a:endParaRPr lang="en-US" sz="1900" b="0" i="0">
                        <a:effectLst/>
                      </a:endParaRPr>
                    </a:p>
                  </a:txBody>
                  <a:tcPr marL="79849" marR="79849" marT="39924" marB="39924"/>
                </a:tc>
                <a:tc>
                  <a:txBody>
                    <a:bodyPr/>
                    <a:lstStyle/>
                    <a:p>
                      <a:pPr algn="l" rtl="0" fontAlgn="base"/>
                      <a:r>
                        <a:rPr lang="en-US" sz="1200">
                          <a:effectLst/>
                        </a:rPr>
                        <a:t>4 weeks </a:t>
                      </a:r>
                      <a:endParaRPr lang="en-US" sz="1900" b="0" i="0">
                        <a:effectLst/>
                      </a:endParaRPr>
                    </a:p>
                  </a:txBody>
                  <a:tcPr marL="79849" marR="79849" marT="39924" marB="39924"/>
                </a:tc>
                <a:tc>
                  <a:txBody>
                    <a:bodyPr/>
                    <a:lstStyle/>
                    <a:p>
                      <a:pPr algn="l" rtl="0" fontAlgn="base"/>
                      <a:r>
                        <a:rPr lang="en-US" sz="1200">
                          <a:effectLst/>
                        </a:rPr>
                        <a:t>£3,000 </a:t>
                      </a:r>
                      <a:endParaRPr lang="en-US" sz="1900" b="0" i="0">
                        <a:effectLst/>
                      </a:endParaRPr>
                    </a:p>
                  </a:txBody>
                  <a:tcPr marL="79849" marR="79849" marT="39924" marB="39924"/>
                </a:tc>
                <a:extLst>
                  <a:ext uri="{0D108BD9-81ED-4DB2-BD59-A6C34878D82A}">
                    <a16:rowId xmlns:a16="http://schemas.microsoft.com/office/drawing/2014/main" val="1661291035"/>
                  </a:ext>
                </a:extLst>
              </a:tr>
              <a:tr h="300374">
                <a:tc>
                  <a:txBody>
                    <a:bodyPr/>
                    <a:lstStyle/>
                    <a:p>
                      <a:pPr algn="l" rtl="0" fontAlgn="base"/>
                      <a:r>
                        <a:rPr lang="en-US" sz="1200">
                          <a:effectLst/>
                        </a:rPr>
                        <a:t>Measure up area for extra table and chairs to be ordered. </a:t>
                      </a:r>
                      <a:endParaRPr lang="en-US" sz="1900" b="0" i="0">
                        <a:effectLst/>
                      </a:endParaRPr>
                    </a:p>
                  </a:txBody>
                  <a:tcPr marL="79849" marR="79849" marT="39924" marB="39924"/>
                </a:tc>
                <a:tc>
                  <a:txBody>
                    <a:bodyPr/>
                    <a:lstStyle/>
                    <a:p>
                      <a:pPr algn="l" rtl="0" fontAlgn="base"/>
                      <a:r>
                        <a:rPr lang="en-US" sz="1200">
                          <a:effectLst/>
                        </a:rPr>
                        <a:t>Put an order through for the table and chairs. </a:t>
                      </a:r>
                      <a:endParaRPr lang="en-US" sz="1900" b="0" i="0">
                        <a:effectLst/>
                      </a:endParaRPr>
                    </a:p>
                  </a:txBody>
                  <a:tcPr marL="79849" marR="79849" marT="39924" marB="39924"/>
                </a:tc>
                <a:tc>
                  <a:txBody>
                    <a:bodyPr/>
                    <a:lstStyle/>
                    <a:p>
                      <a:pPr algn="l" rtl="0" fontAlgn="base"/>
                      <a:r>
                        <a:rPr lang="en-US" sz="1200">
                          <a:effectLst/>
                        </a:rPr>
                        <a:t>4 weeks. </a:t>
                      </a:r>
                      <a:endParaRPr lang="en-US" sz="1900" b="0" i="0">
                        <a:effectLst/>
                      </a:endParaRPr>
                    </a:p>
                  </a:txBody>
                  <a:tcPr marL="79849" marR="79849" marT="39924" marB="39924"/>
                </a:tc>
                <a:tc>
                  <a:txBody>
                    <a:bodyPr/>
                    <a:lstStyle/>
                    <a:p>
                      <a:pPr algn="l" rtl="0" fontAlgn="base"/>
                      <a:r>
                        <a:rPr lang="en-US" sz="1200">
                          <a:effectLst/>
                        </a:rPr>
                        <a:t>£3,000 </a:t>
                      </a:r>
                      <a:endParaRPr lang="en-US" sz="1900" b="0" i="0">
                        <a:effectLst/>
                      </a:endParaRPr>
                    </a:p>
                  </a:txBody>
                  <a:tcPr marL="79849" marR="79849" marT="39924" marB="39924"/>
                </a:tc>
                <a:extLst>
                  <a:ext uri="{0D108BD9-81ED-4DB2-BD59-A6C34878D82A}">
                    <a16:rowId xmlns:a16="http://schemas.microsoft.com/office/drawing/2014/main" val="324004796"/>
                  </a:ext>
                </a:extLst>
              </a:tr>
              <a:tr h="300374">
                <a:tc>
                  <a:txBody>
                    <a:bodyPr/>
                    <a:lstStyle/>
                    <a:p>
                      <a:pPr algn="l" rtl="0" fontAlgn="base"/>
                      <a:r>
                        <a:rPr lang="en-US" sz="1200">
                          <a:effectLst/>
                        </a:rPr>
                        <a:t>Start getting a team together for ideas on promotion. </a:t>
                      </a:r>
                      <a:endParaRPr lang="en-US" sz="1900" b="0" i="0">
                        <a:effectLst/>
                      </a:endParaRPr>
                    </a:p>
                  </a:txBody>
                  <a:tcPr marL="79849" marR="79849" marT="39924" marB="39924"/>
                </a:tc>
                <a:tc>
                  <a:txBody>
                    <a:bodyPr/>
                    <a:lstStyle/>
                    <a:p>
                      <a:pPr algn="l" rtl="0" fontAlgn="base"/>
                      <a:r>
                        <a:rPr lang="en-US" sz="1200">
                          <a:effectLst/>
                        </a:rPr>
                        <a:t>Finalize a promotion and act. </a:t>
                      </a:r>
                      <a:endParaRPr lang="en-US" sz="1900" b="0" i="0">
                        <a:effectLst/>
                      </a:endParaRPr>
                    </a:p>
                  </a:txBody>
                  <a:tcPr marL="79849" marR="79849" marT="39924" marB="39924"/>
                </a:tc>
                <a:tc>
                  <a:txBody>
                    <a:bodyPr/>
                    <a:lstStyle/>
                    <a:p>
                      <a:pPr algn="l" rtl="0" fontAlgn="base"/>
                      <a:r>
                        <a:rPr lang="en-US" sz="1200">
                          <a:effectLst/>
                        </a:rPr>
                        <a:t>2 weeks </a:t>
                      </a:r>
                      <a:endParaRPr lang="en-US" sz="1900" b="0" i="0">
                        <a:effectLst/>
                      </a:endParaRPr>
                    </a:p>
                  </a:txBody>
                  <a:tcPr marL="79849" marR="79849" marT="39924" marB="39924"/>
                </a:tc>
                <a:tc>
                  <a:txBody>
                    <a:bodyPr/>
                    <a:lstStyle/>
                    <a:p>
                      <a:pPr algn="l" rtl="0" fontAlgn="base"/>
                      <a:r>
                        <a:rPr lang="en-US" sz="1200">
                          <a:effectLst/>
                        </a:rPr>
                        <a:t>Not finalized </a:t>
                      </a:r>
                      <a:endParaRPr lang="en-US" sz="1900" b="0" i="0">
                        <a:effectLst/>
                      </a:endParaRPr>
                    </a:p>
                  </a:txBody>
                  <a:tcPr marL="79849" marR="79849" marT="39924" marB="39924"/>
                </a:tc>
                <a:extLst>
                  <a:ext uri="{0D108BD9-81ED-4DB2-BD59-A6C34878D82A}">
                    <a16:rowId xmlns:a16="http://schemas.microsoft.com/office/drawing/2014/main" val="3522558717"/>
                  </a:ext>
                </a:extLst>
              </a:tr>
              <a:tr h="577272">
                <a:tc>
                  <a:txBody>
                    <a:bodyPr/>
                    <a:lstStyle/>
                    <a:p>
                      <a:pPr algn="l" rtl="0" fontAlgn="base"/>
                      <a:r>
                        <a:rPr lang="en-US" sz="1200">
                          <a:effectLst/>
                        </a:rPr>
                        <a:t>Buy motorbikes for delivery. (2) </a:t>
                      </a:r>
                      <a:endParaRPr lang="en-US" sz="1900" b="0" i="0">
                        <a:effectLst/>
                      </a:endParaRPr>
                    </a:p>
                  </a:txBody>
                  <a:tcPr marL="79849" marR="79849" marT="39924" marB="39924"/>
                </a:tc>
                <a:tc>
                  <a:txBody>
                    <a:bodyPr/>
                    <a:lstStyle/>
                    <a:p>
                      <a:pPr algn="l" rtl="0" fontAlgn="base"/>
                      <a:r>
                        <a:rPr lang="en-US" sz="1200">
                          <a:effectLst/>
                        </a:rPr>
                        <a:t>Advertise for delivery drivers. </a:t>
                      </a:r>
                      <a:endParaRPr lang="en-US" sz="1900" b="0" i="0">
                        <a:effectLst/>
                      </a:endParaRPr>
                    </a:p>
                  </a:txBody>
                  <a:tcPr marL="79849" marR="79849" marT="39924" marB="39924"/>
                </a:tc>
                <a:tc>
                  <a:txBody>
                    <a:bodyPr/>
                    <a:lstStyle/>
                    <a:p>
                      <a:pPr algn="l" rtl="0" fontAlgn="base"/>
                      <a:r>
                        <a:rPr lang="en-US" sz="1200">
                          <a:effectLst/>
                        </a:rPr>
                        <a:t>3 weeks </a:t>
                      </a:r>
                      <a:endParaRPr lang="en-US" sz="1900" b="0" i="0">
                        <a:effectLst/>
                      </a:endParaRPr>
                    </a:p>
                  </a:txBody>
                  <a:tcPr marL="79849" marR="79849" marT="39924" marB="39924"/>
                </a:tc>
                <a:tc>
                  <a:txBody>
                    <a:bodyPr/>
                    <a:lstStyle/>
                    <a:p>
                      <a:pPr algn="l" rtl="0" fontAlgn="base"/>
                      <a:r>
                        <a:rPr lang="en-US" sz="1200">
                          <a:effectLst/>
                        </a:rPr>
                        <a:t>£2,500 </a:t>
                      </a:r>
                      <a:endParaRPr lang="en-US" sz="1900" b="0" i="0">
                        <a:effectLst/>
                      </a:endParaRPr>
                    </a:p>
                  </a:txBody>
                  <a:tcPr marL="79849" marR="79849" marT="39924" marB="39924"/>
                </a:tc>
                <a:extLst>
                  <a:ext uri="{0D108BD9-81ED-4DB2-BD59-A6C34878D82A}">
                    <a16:rowId xmlns:a16="http://schemas.microsoft.com/office/drawing/2014/main" val="1036754773"/>
                  </a:ext>
                </a:extLst>
              </a:tr>
              <a:tr h="300374">
                <a:tc>
                  <a:txBody>
                    <a:bodyPr/>
                    <a:lstStyle/>
                    <a:p>
                      <a:pPr algn="l" rtl="0" fontAlgn="base"/>
                      <a:r>
                        <a:rPr lang="en-US" sz="1200">
                          <a:effectLst/>
                        </a:rPr>
                        <a:t>Advertise Grand opening. </a:t>
                      </a:r>
                      <a:endParaRPr lang="en-US" sz="1900" b="0" i="0">
                        <a:effectLst/>
                      </a:endParaRPr>
                    </a:p>
                  </a:txBody>
                  <a:tcPr marL="79849" marR="79849" marT="39924" marB="39924"/>
                </a:tc>
                <a:tc>
                  <a:txBody>
                    <a:bodyPr/>
                    <a:lstStyle/>
                    <a:p>
                      <a:pPr algn="l" rtl="0" fontAlgn="base"/>
                      <a:r>
                        <a:rPr lang="en-US" sz="1200">
                          <a:effectLst/>
                        </a:rPr>
                        <a:t>Put plans together. </a:t>
                      </a:r>
                      <a:endParaRPr lang="en-US" sz="1900" b="0" i="0">
                        <a:effectLst/>
                      </a:endParaRPr>
                    </a:p>
                  </a:txBody>
                  <a:tcPr marL="79849" marR="79849" marT="39924" marB="39924"/>
                </a:tc>
                <a:tc>
                  <a:txBody>
                    <a:bodyPr/>
                    <a:lstStyle/>
                    <a:p>
                      <a:pPr algn="l" rtl="0" fontAlgn="base"/>
                      <a:r>
                        <a:rPr lang="en-US" sz="1200">
                          <a:effectLst/>
                        </a:rPr>
                        <a:t>3 weeks </a:t>
                      </a:r>
                      <a:endParaRPr lang="en-US" sz="1900" b="0" i="0">
                        <a:effectLst/>
                      </a:endParaRPr>
                    </a:p>
                  </a:txBody>
                  <a:tcPr marL="79849" marR="79849" marT="39924" marB="39924"/>
                </a:tc>
                <a:tc>
                  <a:txBody>
                    <a:bodyPr/>
                    <a:lstStyle/>
                    <a:p>
                      <a:pPr algn="l" rtl="0" fontAlgn="base"/>
                      <a:r>
                        <a:rPr lang="en-US" sz="1200">
                          <a:effectLst/>
                        </a:rPr>
                        <a:t>£500 </a:t>
                      </a:r>
                      <a:endParaRPr lang="en-US" sz="1900" b="0" i="0">
                        <a:effectLst/>
                      </a:endParaRPr>
                    </a:p>
                  </a:txBody>
                  <a:tcPr marL="79849" marR="79849" marT="39924" marB="39924"/>
                </a:tc>
                <a:extLst>
                  <a:ext uri="{0D108BD9-81ED-4DB2-BD59-A6C34878D82A}">
                    <a16:rowId xmlns:a16="http://schemas.microsoft.com/office/drawing/2014/main" val="120473749"/>
                  </a:ext>
                </a:extLst>
              </a:tr>
            </a:tbl>
          </a:graphicData>
        </a:graphic>
      </p:graphicFrame>
    </p:spTree>
    <p:extLst>
      <p:ext uri="{BB962C8B-B14F-4D97-AF65-F5344CB8AC3E}">
        <p14:creationId xmlns:p14="http://schemas.microsoft.com/office/powerpoint/2010/main" val="2756072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Work Breakdown Structure (WBS)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7572822"/>
              </p:ext>
            </p:extLst>
          </p:nvPr>
        </p:nvGraphicFramePr>
        <p:xfrm>
          <a:off x="838200" y="229740"/>
          <a:ext cx="14311221" cy="6407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9540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69BDC-17BA-4AF1-B13A-60EF01071AC0}"/>
              </a:ext>
            </a:extLst>
          </p:cNvPr>
          <p:cNvSpPr>
            <a:spLocks noGrp="1"/>
          </p:cNvSpPr>
          <p:nvPr>
            <p:ph type="title"/>
          </p:nvPr>
        </p:nvSpPr>
        <p:spPr/>
        <p:txBody>
          <a:bodyPr/>
          <a:lstStyle/>
          <a:p>
            <a:r>
              <a:rPr lang="en-GB" b="1">
                <a:cs typeface="Calibri Light"/>
              </a:rPr>
              <a:t>Network of the Restaurant</a:t>
            </a:r>
            <a:br>
              <a:rPr lang="en-GB" b="1">
                <a:cs typeface="Calibri Light"/>
              </a:rPr>
            </a:br>
            <a:r>
              <a:rPr lang="en-GB" b="1">
                <a:cs typeface="Calibri Light"/>
              </a:rPr>
              <a:t> Extension.</a:t>
            </a:r>
            <a:endParaRPr lang="en-GB" b="1"/>
          </a:p>
        </p:txBody>
      </p:sp>
      <p:sp>
        <p:nvSpPr>
          <p:cNvPr id="3" name="Content Placeholder 2">
            <a:extLst>
              <a:ext uri="{FF2B5EF4-FFF2-40B4-BE49-F238E27FC236}">
                <a16:creationId xmlns:a16="http://schemas.microsoft.com/office/drawing/2014/main" id="{88C00BDC-27C5-479E-A776-5FE753395017}"/>
              </a:ext>
            </a:extLst>
          </p:cNvPr>
          <p:cNvSpPr>
            <a:spLocks noGrp="1"/>
          </p:cNvSpPr>
          <p:nvPr>
            <p:ph idx="1"/>
          </p:nvPr>
        </p:nvSpPr>
        <p:spPr>
          <a:xfrm>
            <a:off x="162465" y="1940644"/>
            <a:ext cx="12025221" cy="4811413"/>
          </a:xfrm>
        </p:spPr>
        <p:txBody>
          <a:bodyPr vert="horz" lIns="91440" tIns="45720" rIns="91440" bIns="45720" rtlCol="0" anchor="t">
            <a:normAutofit/>
          </a:bodyPr>
          <a:lstStyle/>
          <a:p>
            <a:endParaRPr lang="en-GB">
              <a:cs typeface="Calibri"/>
            </a:endParaRPr>
          </a:p>
          <a:p>
            <a:pPr marL="0" indent="0">
              <a:buNone/>
            </a:pPr>
            <a:endParaRPr lang="en-GB">
              <a:cs typeface="Calibri"/>
            </a:endParaRPr>
          </a:p>
        </p:txBody>
      </p:sp>
      <p:sp>
        <p:nvSpPr>
          <p:cNvPr id="4" name="Rectangle 3">
            <a:extLst>
              <a:ext uri="{FF2B5EF4-FFF2-40B4-BE49-F238E27FC236}">
                <a16:creationId xmlns:a16="http://schemas.microsoft.com/office/drawing/2014/main" id="{E1FA155C-4B3C-464C-BEB8-75B7C42DD9AB}"/>
              </a:ext>
            </a:extLst>
          </p:cNvPr>
          <p:cNvSpPr/>
          <p:nvPr/>
        </p:nvSpPr>
        <p:spPr>
          <a:xfrm>
            <a:off x="2044460" y="3201837"/>
            <a:ext cx="1164565" cy="790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Architect </a:t>
            </a:r>
          </a:p>
          <a:p>
            <a:pPr algn="ctr"/>
            <a:r>
              <a:rPr lang="en-GB">
                <a:cs typeface="Calibri"/>
              </a:rPr>
              <a:t>plan</a:t>
            </a:r>
          </a:p>
        </p:txBody>
      </p:sp>
      <p:sp>
        <p:nvSpPr>
          <p:cNvPr id="6" name="Rectangle 5">
            <a:extLst>
              <a:ext uri="{FF2B5EF4-FFF2-40B4-BE49-F238E27FC236}">
                <a16:creationId xmlns:a16="http://schemas.microsoft.com/office/drawing/2014/main" id="{9205A7E0-18AB-4BB7-AD3B-C7D29E7800D8}"/>
              </a:ext>
            </a:extLst>
          </p:cNvPr>
          <p:cNvSpPr/>
          <p:nvPr/>
        </p:nvSpPr>
        <p:spPr>
          <a:xfrm>
            <a:off x="3839833" y="3128155"/>
            <a:ext cx="1495244"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Council </a:t>
            </a:r>
          </a:p>
          <a:p>
            <a:pPr algn="ctr"/>
            <a:r>
              <a:rPr lang="en-GB">
                <a:cs typeface="Calibri"/>
              </a:rPr>
              <a:t>permission</a:t>
            </a:r>
          </a:p>
        </p:txBody>
      </p:sp>
      <p:sp>
        <p:nvSpPr>
          <p:cNvPr id="7" name="Rectangle 6">
            <a:extLst>
              <a:ext uri="{FF2B5EF4-FFF2-40B4-BE49-F238E27FC236}">
                <a16:creationId xmlns:a16="http://schemas.microsoft.com/office/drawing/2014/main" id="{202E1F66-53D4-4EE2-A694-D81D9D4381C4}"/>
              </a:ext>
            </a:extLst>
          </p:cNvPr>
          <p:cNvSpPr/>
          <p:nvPr/>
        </p:nvSpPr>
        <p:spPr>
          <a:xfrm>
            <a:off x="8166520" y="1933933"/>
            <a:ext cx="1782789" cy="833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Buying kitchen Equipment</a:t>
            </a:r>
            <a:endParaRPr lang="en-GB"/>
          </a:p>
        </p:txBody>
      </p:sp>
      <p:sp>
        <p:nvSpPr>
          <p:cNvPr id="11" name="Rectangle 10">
            <a:extLst>
              <a:ext uri="{FF2B5EF4-FFF2-40B4-BE49-F238E27FC236}">
                <a16:creationId xmlns:a16="http://schemas.microsoft.com/office/drawing/2014/main" id="{37E656BD-8EBB-4868-9B85-4B0F202A0641}"/>
              </a:ext>
            </a:extLst>
          </p:cNvPr>
          <p:cNvSpPr/>
          <p:nvPr/>
        </p:nvSpPr>
        <p:spPr>
          <a:xfrm>
            <a:off x="245494" y="3200040"/>
            <a:ext cx="1092679"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Loan</a:t>
            </a:r>
          </a:p>
        </p:txBody>
      </p:sp>
      <p:sp>
        <p:nvSpPr>
          <p:cNvPr id="12" name="Rectangle 11">
            <a:extLst>
              <a:ext uri="{FF2B5EF4-FFF2-40B4-BE49-F238E27FC236}">
                <a16:creationId xmlns:a16="http://schemas.microsoft.com/office/drawing/2014/main" id="{DA13D049-B99E-4C57-A42C-BAAFB5C1647A}"/>
              </a:ext>
            </a:extLst>
          </p:cNvPr>
          <p:cNvSpPr/>
          <p:nvPr/>
        </p:nvSpPr>
        <p:spPr>
          <a:xfrm>
            <a:off x="7936482" y="798121"/>
            <a:ext cx="1782791"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Redesigning the menu</a:t>
            </a:r>
            <a:endParaRPr lang="en-GB"/>
          </a:p>
        </p:txBody>
      </p:sp>
      <p:sp>
        <p:nvSpPr>
          <p:cNvPr id="13" name="Rectangle 12">
            <a:extLst>
              <a:ext uri="{FF2B5EF4-FFF2-40B4-BE49-F238E27FC236}">
                <a16:creationId xmlns:a16="http://schemas.microsoft.com/office/drawing/2014/main" id="{F0B2B883-234F-4F19-BAA3-C260846D0138}"/>
              </a:ext>
            </a:extLst>
          </p:cNvPr>
          <p:cNvSpPr/>
          <p:nvPr/>
        </p:nvSpPr>
        <p:spPr>
          <a:xfrm>
            <a:off x="5753819" y="2181046"/>
            <a:ext cx="1552752" cy="8913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contracts and building </a:t>
            </a:r>
          </a:p>
        </p:txBody>
      </p:sp>
      <p:sp>
        <p:nvSpPr>
          <p:cNvPr id="14" name="Rectangle 13">
            <a:extLst>
              <a:ext uri="{FF2B5EF4-FFF2-40B4-BE49-F238E27FC236}">
                <a16:creationId xmlns:a16="http://schemas.microsoft.com/office/drawing/2014/main" id="{1FBDC58D-5AC6-4349-89A8-5B340EED1124}"/>
              </a:ext>
            </a:extLst>
          </p:cNvPr>
          <p:cNvSpPr/>
          <p:nvPr/>
        </p:nvSpPr>
        <p:spPr>
          <a:xfrm>
            <a:off x="5695411" y="4279242"/>
            <a:ext cx="1667770" cy="94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Documentation &amp; Reporting</a:t>
            </a:r>
            <a:endParaRPr lang="en-GB"/>
          </a:p>
        </p:txBody>
      </p:sp>
      <p:sp>
        <p:nvSpPr>
          <p:cNvPr id="15" name="Rectangle 14">
            <a:extLst>
              <a:ext uri="{FF2B5EF4-FFF2-40B4-BE49-F238E27FC236}">
                <a16:creationId xmlns:a16="http://schemas.microsoft.com/office/drawing/2014/main" id="{04C14D2C-7046-4CCA-932E-21265BCB5AC4}"/>
              </a:ext>
            </a:extLst>
          </p:cNvPr>
          <p:cNvSpPr/>
          <p:nvPr/>
        </p:nvSpPr>
        <p:spPr>
          <a:xfrm>
            <a:off x="8253683" y="4321476"/>
            <a:ext cx="1696526" cy="848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promotion</a:t>
            </a:r>
          </a:p>
        </p:txBody>
      </p:sp>
      <p:sp>
        <p:nvSpPr>
          <p:cNvPr id="16" name="Rectangle 15">
            <a:extLst>
              <a:ext uri="{FF2B5EF4-FFF2-40B4-BE49-F238E27FC236}">
                <a16:creationId xmlns:a16="http://schemas.microsoft.com/office/drawing/2014/main" id="{2B9E0677-DF94-43B4-9F52-E99658EE7B5B}"/>
              </a:ext>
            </a:extLst>
          </p:cNvPr>
          <p:cNvSpPr/>
          <p:nvPr/>
        </p:nvSpPr>
        <p:spPr>
          <a:xfrm>
            <a:off x="8166519" y="5628916"/>
            <a:ext cx="1696527"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Ordering tables &amp; Chairs</a:t>
            </a:r>
            <a:endParaRPr lang="en-GB"/>
          </a:p>
        </p:txBody>
      </p:sp>
      <p:cxnSp>
        <p:nvCxnSpPr>
          <p:cNvPr id="20" name="Straight Arrow Connector 19">
            <a:extLst>
              <a:ext uri="{FF2B5EF4-FFF2-40B4-BE49-F238E27FC236}">
                <a16:creationId xmlns:a16="http://schemas.microsoft.com/office/drawing/2014/main" id="{C832DAF6-0B98-4F08-8957-ECADCF86C1EF}"/>
              </a:ext>
            </a:extLst>
          </p:cNvPr>
          <p:cNvCxnSpPr/>
          <p:nvPr/>
        </p:nvCxnSpPr>
        <p:spPr>
          <a:xfrm>
            <a:off x="1339969" y="3575648"/>
            <a:ext cx="641231" cy="86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A87D437D-5CAD-42ED-AD60-6B0B0E4C5DA7}"/>
              </a:ext>
            </a:extLst>
          </p:cNvPr>
          <p:cNvCxnSpPr/>
          <p:nvPr/>
        </p:nvCxnSpPr>
        <p:spPr>
          <a:xfrm flipV="1">
            <a:off x="3307871" y="3568102"/>
            <a:ext cx="526213" cy="57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3BE46910-99F7-4319-B55F-27C8B801F236}"/>
              </a:ext>
            </a:extLst>
          </p:cNvPr>
          <p:cNvCxnSpPr/>
          <p:nvPr/>
        </p:nvCxnSpPr>
        <p:spPr>
          <a:xfrm>
            <a:off x="5204784" y="4191178"/>
            <a:ext cx="439947" cy="4543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B8F07990-1305-42D7-924A-B6F6A04C3B5C}"/>
              </a:ext>
            </a:extLst>
          </p:cNvPr>
          <p:cNvCxnSpPr/>
          <p:nvPr/>
        </p:nvCxnSpPr>
        <p:spPr>
          <a:xfrm flipV="1">
            <a:off x="5087967" y="2602123"/>
            <a:ext cx="497457" cy="33643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7150D299-0811-42D7-914E-A8404363C0F4}"/>
              </a:ext>
            </a:extLst>
          </p:cNvPr>
          <p:cNvCxnSpPr/>
          <p:nvPr/>
        </p:nvCxnSpPr>
        <p:spPr>
          <a:xfrm flipV="1">
            <a:off x="7186161" y="1637941"/>
            <a:ext cx="497458" cy="3795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930FC7BA-92BD-4796-88C1-1FA28541FACD}"/>
              </a:ext>
            </a:extLst>
          </p:cNvPr>
          <p:cNvCxnSpPr/>
          <p:nvPr/>
        </p:nvCxnSpPr>
        <p:spPr>
          <a:xfrm>
            <a:off x="7472812" y="2404793"/>
            <a:ext cx="569344" cy="86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025D525E-E58E-4042-A474-5FBBAD694016}"/>
              </a:ext>
            </a:extLst>
          </p:cNvPr>
          <p:cNvCxnSpPr/>
          <p:nvPr/>
        </p:nvCxnSpPr>
        <p:spPr>
          <a:xfrm>
            <a:off x="7456636" y="5422240"/>
            <a:ext cx="540590" cy="3968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256816AC-0CA4-4672-9C72-DA2EF5531648}"/>
              </a:ext>
            </a:extLst>
          </p:cNvPr>
          <p:cNvCxnSpPr/>
          <p:nvPr/>
        </p:nvCxnSpPr>
        <p:spPr>
          <a:xfrm>
            <a:off x="7470114" y="4745606"/>
            <a:ext cx="698740" cy="86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 name="Rectangle 4">
            <a:extLst>
              <a:ext uri="{FF2B5EF4-FFF2-40B4-BE49-F238E27FC236}">
                <a16:creationId xmlns:a16="http://schemas.microsoft.com/office/drawing/2014/main" id="{3B71100B-BF01-4C4B-A186-364305388ADB}"/>
              </a:ext>
            </a:extLst>
          </p:cNvPr>
          <p:cNvSpPr/>
          <p:nvPr/>
        </p:nvSpPr>
        <p:spPr>
          <a:xfrm>
            <a:off x="8370499" y="3043688"/>
            <a:ext cx="1782790" cy="94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Construction of Kids zone</a:t>
            </a:r>
            <a:endParaRPr lang="en-GB"/>
          </a:p>
        </p:txBody>
      </p:sp>
      <p:cxnSp>
        <p:nvCxnSpPr>
          <p:cNvPr id="8" name="Straight Arrow Connector 7">
            <a:extLst>
              <a:ext uri="{FF2B5EF4-FFF2-40B4-BE49-F238E27FC236}">
                <a16:creationId xmlns:a16="http://schemas.microsoft.com/office/drawing/2014/main" id="{27B52C39-1EB2-42D4-9D1C-522764B4ABA0}"/>
              </a:ext>
            </a:extLst>
          </p:cNvPr>
          <p:cNvCxnSpPr/>
          <p:nvPr/>
        </p:nvCxnSpPr>
        <p:spPr>
          <a:xfrm>
            <a:off x="7564467" y="2942147"/>
            <a:ext cx="583721" cy="5118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55119F03-E913-4DA7-8097-F62422C282CE}"/>
              </a:ext>
            </a:extLst>
          </p:cNvPr>
          <p:cNvCxnSpPr/>
          <p:nvPr/>
        </p:nvCxnSpPr>
        <p:spPr>
          <a:xfrm flipV="1">
            <a:off x="7565365" y="4029976"/>
            <a:ext cx="540589" cy="4945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Rectangle 9">
            <a:extLst>
              <a:ext uri="{FF2B5EF4-FFF2-40B4-BE49-F238E27FC236}">
                <a16:creationId xmlns:a16="http://schemas.microsoft.com/office/drawing/2014/main" id="{6FC0568F-1A4D-4203-B4BB-62241E307281}"/>
              </a:ext>
            </a:extLst>
          </p:cNvPr>
          <p:cNvSpPr/>
          <p:nvPr/>
        </p:nvSpPr>
        <p:spPr>
          <a:xfrm>
            <a:off x="10986280" y="2899015"/>
            <a:ext cx="113581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Grand opening</a:t>
            </a:r>
            <a:endParaRPr lang="en-GB"/>
          </a:p>
        </p:txBody>
      </p:sp>
      <p:cxnSp>
        <p:nvCxnSpPr>
          <p:cNvPr id="17" name="Straight Arrow Connector 16">
            <a:extLst>
              <a:ext uri="{FF2B5EF4-FFF2-40B4-BE49-F238E27FC236}">
                <a16:creationId xmlns:a16="http://schemas.microsoft.com/office/drawing/2014/main" id="{4BAA1993-DE85-4F57-9C28-DED575E5FADE}"/>
              </a:ext>
            </a:extLst>
          </p:cNvPr>
          <p:cNvCxnSpPr/>
          <p:nvPr/>
        </p:nvCxnSpPr>
        <p:spPr>
          <a:xfrm>
            <a:off x="9793857" y="1649082"/>
            <a:ext cx="1547003" cy="85689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C4DA1529-FDAC-4A2D-BDAF-B589D0592F80}"/>
              </a:ext>
            </a:extLst>
          </p:cNvPr>
          <p:cNvCxnSpPr/>
          <p:nvPr/>
        </p:nvCxnSpPr>
        <p:spPr>
          <a:xfrm>
            <a:off x="9936732" y="2381429"/>
            <a:ext cx="900022" cy="39681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F125F26-0DF1-46C9-8872-E41E508C9D9C}"/>
              </a:ext>
            </a:extLst>
          </p:cNvPr>
          <p:cNvCxnSpPr/>
          <p:nvPr/>
        </p:nvCxnSpPr>
        <p:spPr>
          <a:xfrm flipV="1">
            <a:off x="10194624" y="4056931"/>
            <a:ext cx="756250" cy="5233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A2B4DF50-5006-4F09-9A22-29845D82D40E}"/>
              </a:ext>
            </a:extLst>
          </p:cNvPr>
          <p:cNvCxnSpPr/>
          <p:nvPr/>
        </p:nvCxnSpPr>
        <p:spPr>
          <a:xfrm>
            <a:off x="10294368" y="3357291"/>
            <a:ext cx="598099" cy="86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6C368678-8CF9-4D36-BD2A-C90CC3889623}"/>
              </a:ext>
            </a:extLst>
          </p:cNvPr>
          <p:cNvCxnSpPr/>
          <p:nvPr/>
        </p:nvCxnSpPr>
        <p:spPr>
          <a:xfrm flipV="1">
            <a:off x="10120941" y="4285174"/>
            <a:ext cx="1316966" cy="13715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71246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Gantt Chart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37046551"/>
              </p:ext>
            </p:extLst>
          </p:nvPr>
        </p:nvGraphicFramePr>
        <p:xfrm>
          <a:off x="320040" y="2789916"/>
          <a:ext cx="11496826" cy="3533822"/>
        </p:xfrm>
        <a:graphic>
          <a:graphicData uri="http://schemas.openxmlformats.org/drawingml/2006/table">
            <a:tbl>
              <a:tblPr firstRow="1" firstCol="1" bandRow="1"/>
              <a:tblGrid>
                <a:gridCol w="3684514">
                  <a:extLst>
                    <a:ext uri="{9D8B030D-6E8A-4147-A177-3AD203B41FA5}">
                      <a16:colId xmlns:a16="http://schemas.microsoft.com/office/drawing/2014/main" val="2601233971"/>
                    </a:ext>
                  </a:extLst>
                </a:gridCol>
                <a:gridCol w="877532">
                  <a:extLst>
                    <a:ext uri="{9D8B030D-6E8A-4147-A177-3AD203B41FA5}">
                      <a16:colId xmlns:a16="http://schemas.microsoft.com/office/drawing/2014/main" val="2957921625"/>
                    </a:ext>
                  </a:extLst>
                </a:gridCol>
                <a:gridCol w="877532">
                  <a:extLst>
                    <a:ext uri="{9D8B030D-6E8A-4147-A177-3AD203B41FA5}">
                      <a16:colId xmlns:a16="http://schemas.microsoft.com/office/drawing/2014/main" val="3655918129"/>
                    </a:ext>
                  </a:extLst>
                </a:gridCol>
                <a:gridCol w="877532">
                  <a:extLst>
                    <a:ext uri="{9D8B030D-6E8A-4147-A177-3AD203B41FA5}">
                      <a16:colId xmlns:a16="http://schemas.microsoft.com/office/drawing/2014/main" val="248703617"/>
                    </a:ext>
                  </a:extLst>
                </a:gridCol>
                <a:gridCol w="877532">
                  <a:extLst>
                    <a:ext uri="{9D8B030D-6E8A-4147-A177-3AD203B41FA5}">
                      <a16:colId xmlns:a16="http://schemas.microsoft.com/office/drawing/2014/main" val="3890931871"/>
                    </a:ext>
                  </a:extLst>
                </a:gridCol>
                <a:gridCol w="877532">
                  <a:extLst>
                    <a:ext uri="{9D8B030D-6E8A-4147-A177-3AD203B41FA5}">
                      <a16:colId xmlns:a16="http://schemas.microsoft.com/office/drawing/2014/main" val="3995207805"/>
                    </a:ext>
                  </a:extLst>
                </a:gridCol>
                <a:gridCol w="877532">
                  <a:extLst>
                    <a:ext uri="{9D8B030D-6E8A-4147-A177-3AD203B41FA5}">
                      <a16:colId xmlns:a16="http://schemas.microsoft.com/office/drawing/2014/main" val="3406785441"/>
                    </a:ext>
                  </a:extLst>
                </a:gridCol>
                <a:gridCol w="877532">
                  <a:extLst>
                    <a:ext uri="{9D8B030D-6E8A-4147-A177-3AD203B41FA5}">
                      <a16:colId xmlns:a16="http://schemas.microsoft.com/office/drawing/2014/main" val="623224381"/>
                    </a:ext>
                  </a:extLst>
                </a:gridCol>
                <a:gridCol w="877532">
                  <a:extLst>
                    <a:ext uri="{9D8B030D-6E8A-4147-A177-3AD203B41FA5}">
                      <a16:colId xmlns:a16="http://schemas.microsoft.com/office/drawing/2014/main" val="1318716745"/>
                    </a:ext>
                  </a:extLst>
                </a:gridCol>
                <a:gridCol w="792056">
                  <a:extLst>
                    <a:ext uri="{9D8B030D-6E8A-4147-A177-3AD203B41FA5}">
                      <a16:colId xmlns:a16="http://schemas.microsoft.com/office/drawing/2014/main" val="2699486105"/>
                    </a:ext>
                  </a:extLst>
                </a:gridCol>
              </a:tblGrid>
              <a:tr h="301616">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Weeks/Works</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1</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2</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3</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4</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5</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6</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7</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8</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b="1">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3640025"/>
                  </a:ext>
                </a:extLst>
              </a:tr>
              <a:tr h="301616">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Hiring cook, delivery boys and bartenders and servers</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E74B5"/>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1253007"/>
                  </a:ext>
                </a:extLst>
              </a:tr>
              <a:tr h="301616">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Training the new hire</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5911"/>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74101218"/>
                  </a:ext>
                </a:extLst>
              </a:tr>
              <a:tr h="301616">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Redesigning menu</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8F00"/>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0643130"/>
                  </a:ext>
                </a:extLst>
              </a:tr>
              <a:tr h="592011">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Placing an order for extra tables, chairs and placing them on the terrace</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2426195"/>
                  </a:ext>
                </a:extLst>
              </a:tr>
              <a:tr h="592011">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Expanding kitchen and buying the necessary equipment</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38135"/>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38135"/>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09537"/>
                  </a:ext>
                </a:extLst>
              </a:tr>
              <a:tr h="882405">
                <a:tc>
                  <a:txBody>
                    <a:bodyPr/>
                    <a:lstStyle/>
                    <a:p>
                      <a:pPr algn="just">
                        <a:lnSpc>
                          <a:spcPct val="150000"/>
                        </a:lnSpc>
                        <a:spcAft>
                          <a:spcPts val="0"/>
                        </a:spcAft>
                      </a:pPr>
                      <a:r>
                        <a:rPr lang="en-US" sz="1300">
                          <a:effectLst/>
                          <a:latin typeface="Times New Roman" panose="02020603050405020304" pitchFamily="18" charset="0"/>
                          <a:ea typeface="Calibri" panose="020F0502020204030204" pitchFamily="34" charset="0"/>
                          <a:cs typeface="Times New Roman" panose="02020603050405020304" pitchFamily="18" charset="0"/>
                        </a:rPr>
                        <a:t>Promoting through the website and updating Facebook and other media pages</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67171"/>
                    </a:solidFill>
                  </a:tcPr>
                </a:tc>
                <a:tc>
                  <a:txBody>
                    <a:bodyPr/>
                    <a:lstStyle/>
                    <a:p>
                      <a:pPr algn="just">
                        <a:lnSpc>
                          <a:spcPct val="150000"/>
                        </a:lnSpc>
                        <a:spcAft>
                          <a:spcPts val="0"/>
                        </a:spcAft>
                      </a:pPr>
                      <a:r>
                        <a:rPr lang="en-US" sz="130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SG" sz="1200">
                        <a:effectLst/>
                        <a:latin typeface="Calibri" panose="020F0502020204030204" pitchFamily="34" charset="0"/>
                        <a:ea typeface="Calibri" panose="020F0502020204030204" pitchFamily="34" charset="0"/>
                        <a:cs typeface="Times New Roman" panose="02020603050405020304" pitchFamily="18" charset="0"/>
                      </a:endParaRPr>
                    </a:p>
                  </a:txBody>
                  <a:tcPr marL="73898" marR="73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67171"/>
                    </a:solidFill>
                  </a:tcPr>
                </a:tc>
                <a:extLst>
                  <a:ext uri="{0D108BD9-81ED-4DB2-BD59-A6C34878D82A}">
                    <a16:rowId xmlns:a16="http://schemas.microsoft.com/office/drawing/2014/main" val="3209271287"/>
                  </a:ext>
                </a:extLst>
              </a:tr>
            </a:tbl>
          </a:graphicData>
        </a:graphic>
      </p:graphicFrame>
    </p:spTree>
    <p:extLst>
      <p:ext uri="{BB962C8B-B14F-4D97-AF65-F5344CB8AC3E}">
        <p14:creationId xmlns:p14="http://schemas.microsoft.com/office/powerpoint/2010/main" val="3594034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3AAEB2EA-1B14-4800-AE73-256908070330}"/>
              </a:ext>
            </a:extLst>
          </p:cNvPr>
          <p:cNvSpPr txBox="1"/>
          <p:nvPr/>
        </p:nvSpPr>
        <p:spPr>
          <a:xfrm>
            <a:off x="645066" y="2031101"/>
            <a:ext cx="4282984" cy="35119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800"/>
              <a:t>Matrix Approach</a:t>
            </a:r>
          </a:p>
        </p:txBody>
      </p:sp>
      <p:sp>
        <p:nvSpPr>
          <p:cNvPr id="57" name="Rectangle 5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A4C4B53C-EEAD-4B9C-95F5-B7B114BA321F}"/>
              </a:ext>
            </a:extLst>
          </p:cNvPr>
          <p:cNvSpPr txBox="1"/>
          <p:nvPr/>
        </p:nvSpPr>
        <p:spPr>
          <a:xfrm>
            <a:off x="4724400" y="3200400"/>
            <a:ext cx="27432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sz="1100">
              <a:cs typeface="Calibri"/>
            </a:endParaRPr>
          </a:p>
          <a:p>
            <a:pPr>
              <a:spcAft>
                <a:spcPts val="600"/>
              </a:spcAft>
            </a:pPr>
            <a:endParaRPr lang="en-US">
              <a:latin typeface="Segoe UI"/>
              <a:cs typeface="Segoe UI"/>
            </a:endParaRPr>
          </a:p>
        </p:txBody>
      </p:sp>
      <p:graphicFrame>
        <p:nvGraphicFramePr>
          <p:cNvPr id="34" name="Content Placeholder 33">
            <a:extLst>
              <a:ext uri="{FF2B5EF4-FFF2-40B4-BE49-F238E27FC236}">
                <a16:creationId xmlns:a16="http://schemas.microsoft.com/office/drawing/2014/main" id="{414CF0D2-86BD-4770-B952-34ED79A3A072}"/>
              </a:ext>
            </a:extLst>
          </p:cNvPr>
          <p:cNvGraphicFramePr>
            <a:graphicFrameLocks noGrp="1"/>
          </p:cNvGraphicFramePr>
          <p:nvPr>
            <p:ph idx="1"/>
            <p:extLst>
              <p:ext uri="{D42A27DB-BD31-4B8C-83A1-F6EECF244321}">
                <p14:modId xmlns:p14="http://schemas.microsoft.com/office/powerpoint/2010/main" val="2974935531"/>
              </p:ext>
            </p:extLst>
          </p:nvPr>
        </p:nvGraphicFramePr>
        <p:xfrm>
          <a:off x="5987738" y="1428534"/>
          <a:ext cx="5628020" cy="3739601"/>
        </p:xfrm>
        <a:graphic>
          <a:graphicData uri="http://schemas.openxmlformats.org/drawingml/2006/table">
            <a:tbl>
              <a:tblPr firstRow="1" bandRow="1">
                <a:noFill/>
                <a:tableStyleId>{5C22544A-7EE6-4342-B048-85BDC9FD1C3A}</a:tableStyleId>
              </a:tblPr>
              <a:tblGrid>
                <a:gridCol w="2519079">
                  <a:extLst>
                    <a:ext uri="{9D8B030D-6E8A-4147-A177-3AD203B41FA5}">
                      <a16:colId xmlns:a16="http://schemas.microsoft.com/office/drawing/2014/main" val="807652896"/>
                    </a:ext>
                  </a:extLst>
                </a:gridCol>
                <a:gridCol w="1548479">
                  <a:extLst>
                    <a:ext uri="{9D8B030D-6E8A-4147-A177-3AD203B41FA5}">
                      <a16:colId xmlns:a16="http://schemas.microsoft.com/office/drawing/2014/main" val="1028721586"/>
                    </a:ext>
                  </a:extLst>
                </a:gridCol>
                <a:gridCol w="1560462">
                  <a:extLst>
                    <a:ext uri="{9D8B030D-6E8A-4147-A177-3AD203B41FA5}">
                      <a16:colId xmlns:a16="http://schemas.microsoft.com/office/drawing/2014/main" val="2244759955"/>
                    </a:ext>
                  </a:extLst>
                </a:gridCol>
              </a:tblGrid>
              <a:tr h="704981">
                <a:tc>
                  <a:txBody>
                    <a:bodyPr/>
                    <a:lstStyle/>
                    <a:p>
                      <a:pPr algn="l" rtl="0" fontAlgn="base"/>
                      <a:r>
                        <a:rPr lang="en-US" sz="1700" b="1" u="none" strike="noStrike" cap="none" spc="0">
                          <a:solidFill>
                            <a:schemeClr val="tx1">
                              <a:lumMod val="75000"/>
                              <a:lumOff val="25000"/>
                            </a:schemeClr>
                          </a:solidFill>
                          <a:effectLst/>
                        </a:rPr>
                        <a:t>Risk</a:t>
                      </a:r>
                      <a:r>
                        <a:rPr lang="en-US" sz="1700" b="1" u="sng" cap="none" spc="0">
                          <a:solidFill>
                            <a:schemeClr val="tx1">
                              <a:lumMod val="75000"/>
                              <a:lumOff val="25000"/>
                            </a:schemeClr>
                          </a:solidFill>
                          <a:effectLst/>
                        </a:rPr>
                        <a:t> </a:t>
                      </a:r>
                      <a:r>
                        <a:rPr lang="en-US" sz="1700" b="1" cap="none" spc="0">
                          <a:solidFill>
                            <a:schemeClr val="tx1">
                              <a:lumMod val="75000"/>
                              <a:lumOff val="25000"/>
                            </a:schemeClr>
                          </a:solidFill>
                          <a:effectLst/>
                        </a:rPr>
                        <a:t> </a:t>
                      </a:r>
                      <a:endParaRPr lang="en-US" sz="1700" b="1" i="0" cap="none" spc="0">
                        <a:solidFill>
                          <a:schemeClr val="tx1">
                            <a:lumMod val="75000"/>
                            <a:lumOff val="25000"/>
                          </a:schemeClr>
                        </a:solidFill>
                        <a:effectLst/>
                      </a:endParaRPr>
                    </a:p>
                  </a:txBody>
                  <a:tcPr marL="171223" marR="128417" marT="85611" marB="85611"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tc>
                  <a:txBody>
                    <a:bodyPr/>
                    <a:lstStyle/>
                    <a:p>
                      <a:pPr algn="l" rtl="0" fontAlgn="base"/>
                      <a:r>
                        <a:rPr lang="en-US" sz="1700" b="1" u="none" strike="noStrike" cap="none" spc="0">
                          <a:solidFill>
                            <a:schemeClr val="tx1">
                              <a:lumMod val="75000"/>
                              <a:lumOff val="25000"/>
                            </a:schemeClr>
                          </a:solidFill>
                          <a:effectLst/>
                        </a:rPr>
                        <a:t>Importance</a:t>
                      </a:r>
                      <a:endParaRPr lang="en-US" sz="1700" b="1" i="0" cap="none" spc="0">
                        <a:solidFill>
                          <a:schemeClr val="tx1">
                            <a:lumMod val="75000"/>
                            <a:lumOff val="25000"/>
                          </a:schemeClr>
                        </a:solidFill>
                        <a:effectLst/>
                      </a:endParaRPr>
                    </a:p>
                    <a:p>
                      <a:pPr lvl="0" algn="l">
                        <a:buNone/>
                      </a:pPr>
                      <a:r>
                        <a:rPr lang="en-US" sz="1700" b="1" u="none" strike="noStrike" cap="none" spc="0">
                          <a:solidFill>
                            <a:schemeClr val="tx1">
                              <a:lumMod val="75000"/>
                              <a:lumOff val="25000"/>
                            </a:schemeClr>
                          </a:solidFill>
                          <a:effectLst/>
                        </a:rPr>
                        <a:t> Impact</a:t>
                      </a:r>
                      <a:r>
                        <a:rPr lang="en-US" sz="1700" b="1" cap="none" spc="0">
                          <a:solidFill>
                            <a:schemeClr val="tx1">
                              <a:lumMod val="75000"/>
                              <a:lumOff val="25000"/>
                            </a:schemeClr>
                          </a:solidFill>
                          <a:effectLst/>
                        </a:rPr>
                        <a:t> </a:t>
                      </a:r>
                      <a:endParaRPr lang="en-US" sz="1700" b="1" i="0" cap="none" spc="0">
                        <a:solidFill>
                          <a:schemeClr val="tx1">
                            <a:lumMod val="75000"/>
                            <a:lumOff val="25000"/>
                          </a:schemeClr>
                        </a:solidFill>
                        <a:effectLst/>
                      </a:endParaRPr>
                    </a:p>
                  </a:txBody>
                  <a:tcPr marL="171223" marR="128417" marT="85611" marB="85611"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tc>
                  <a:txBody>
                    <a:bodyPr/>
                    <a:lstStyle/>
                    <a:p>
                      <a:pPr algn="l" rtl="0" fontAlgn="base"/>
                      <a:r>
                        <a:rPr lang="en-US" sz="1700" b="1" u="none" strike="noStrike" cap="none" spc="0">
                          <a:solidFill>
                            <a:schemeClr val="tx1">
                              <a:lumMod val="75000"/>
                              <a:lumOff val="25000"/>
                            </a:schemeClr>
                          </a:solidFill>
                          <a:effectLst/>
                        </a:rPr>
                        <a:t>Likelihood</a:t>
                      </a:r>
                      <a:r>
                        <a:rPr lang="en-US" sz="1700" b="1" cap="none" spc="0">
                          <a:solidFill>
                            <a:schemeClr val="tx1">
                              <a:lumMod val="75000"/>
                              <a:lumOff val="25000"/>
                            </a:schemeClr>
                          </a:solidFill>
                          <a:effectLst/>
                        </a:rPr>
                        <a:t> </a:t>
                      </a:r>
                    </a:p>
                    <a:p>
                      <a:pPr algn="l" rtl="0" fontAlgn="base"/>
                      <a:r>
                        <a:rPr lang="en-US" sz="1700" b="1" u="none" strike="noStrike" cap="none" spc="0">
                          <a:solidFill>
                            <a:schemeClr val="tx1">
                              <a:lumMod val="75000"/>
                              <a:lumOff val="25000"/>
                            </a:schemeClr>
                          </a:solidFill>
                          <a:effectLst/>
                        </a:rPr>
                        <a:t>Probability</a:t>
                      </a:r>
                      <a:r>
                        <a:rPr lang="en-US" sz="1700" b="1" cap="none" spc="0">
                          <a:solidFill>
                            <a:schemeClr val="tx1">
                              <a:lumMod val="75000"/>
                              <a:lumOff val="25000"/>
                            </a:schemeClr>
                          </a:solidFill>
                          <a:effectLst/>
                        </a:rPr>
                        <a:t> </a:t>
                      </a:r>
                      <a:endParaRPr lang="en-US" sz="1700" b="1" i="0" cap="none" spc="0">
                        <a:solidFill>
                          <a:schemeClr val="tx1">
                            <a:lumMod val="75000"/>
                            <a:lumOff val="25000"/>
                          </a:schemeClr>
                        </a:solidFill>
                        <a:effectLst/>
                      </a:endParaRPr>
                    </a:p>
                  </a:txBody>
                  <a:tcPr marL="171223" marR="128417" marT="85611" marB="85611" anchor="b">
                    <a:lnL w="12700" cmpd="sng">
                      <a:noFill/>
                      <a:prstDash val="solid"/>
                    </a:lnL>
                    <a:lnR w="12700" cmpd="sng">
                      <a:noFill/>
                      <a:prstDash val="solid"/>
                    </a:lnR>
                    <a:lnT w="12700" cmpd="sng">
                      <a:noFill/>
                      <a:prstDash val="solid"/>
                    </a:lnT>
                    <a:lnB w="9525" cap="flat" cmpd="sng" algn="ctr">
                      <a:solidFill>
                        <a:srgbClr val="C7C6C1"/>
                      </a:solidFill>
                      <a:prstDash val="solid"/>
                    </a:lnB>
                    <a:noFill/>
                  </a:tcPr>
                </a:tc>
                <a:extLst>
                  <a:ext uri="{0D108BD9-81ED-4DB2-BD59-A6C34878D82A}">
                    <a16:rowId xmlns:a16="http://schemas.microsoft.com/office/drawing/2014/main" val="2367577791"/>
                  </a:ext>
                </a:extLst>
              </a:tr>
              <a:tr h="382886">
                <a:tc>
                  <a:txBody>
                    <a:bodyPr/>
                    <a:lstStyle/>
                    <a:p>
                      <a:pPr algn="l" rtl="0" fontAlgn="base"/>
                      <a:r>
                        <a:rPr lang="en-US" sz="1200" b="1" u="none" strike="noStrike" cap="none" spc="0">
                          <a:solidFill>
                            <a:schemeClr val="tx1"/>
                          </a:solidFill>
                          <a:effectLst/>
                        </a:rPr>
                        <a:t>Financial Loss</a:t>
                      </a:r>
                      <a:r>
                        <a:rPr lang="en-US" sz="1200" b="1" cap="none" spc="0">
                          <a:solidFill>
                            <a:schemeClr val="tx1"/>
                          </a:solidFill>
                          <a:effectLst/>
                        </a:rPr>
                        <a:t> </a:t>
                      </a:r>
                      <a:endParaRPr lang="en-US" sz="1200" b="1" i="0" cap="none" spc="0">
                        <a:solidFill>
                          <a:schemeClr val="tx1"/>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chemeClr val="tx1"/>
                          </a:solidFill>
                          <a:effectLst/>
                        </a:rPr>
                        <a:t>   High        </a:t>
                      </a:r>
                      <a:r>
                        <a:rPr lang="en-US" sz="1200" cap="none" spc="0">
                          <a:solidFill>
                            <a:schemeClr val="tx1"/>
                          </a:solidFill>
                          <a:effectLst/>
                        </a:rPr>
                        <a:t> </a:t>
                      </a:r>
                      <a:endParaRPr lang="en-US" sz="1200" b="0" i="0" cap="none" spc="0">
                        <a:solidFill>
                          <a:schemeClr val="tx1"/>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extLst>
                  <a:ext uri="{0D108BD9-81ED-4DB2-BD59-A6C34878D82A}">
                    <a16:rowId xmlns:a16="http://schemas.microsoft.com/office/drawing/2014/main" val="3864898879"/>
                  </a:ext>
                </a:extLst>
              </a:tr>
              <a:tr h="382886">
                <a:tc>
                  <a:txBody>
                    <a:bodyPr/>
                    <a:lstStyle/>
                    <a:p>
                      <a:pPr algn="l" rtl="0" fontAlgn="base"/>
                      <a:r>
                        <a:rPr lang="en-US" sz="1200" b="1" u="none" strike="noStrike" cap="none" spc="0">
                          <a:solidFill>
                            <a:schemeClr val="tx1">
                              <a:lumMod val="75000"/>
                              <a:lumOff val="25000"/>
                            </a:schemeClr>
                          </a:solidFill>
                          <a:effectLst/>
                        </a:rPr>
                        <a:t>Motorbikes breakdowns</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tc>
                  <a:txBody>
                    <a:bodyPr/>
                    <a:lstStyle/>
                    <a:p>
                      <a:pPr algn="l" rtl="0" fontAlgn="base"/>
                      <a:r>
                        <a:rPr lang="en-US" sz="1200" u="none" strike="noStrike" cap="none" spc="0">
                          <a:solidFill>
                            <a:schemeClr val="tx1">
                              <a:lumMod val="75000"/>
                              <a:lumOff val="25000"/>
                            </a:schemeClr>
                          </a:solidFill>
                          <a:effectLst/>
                        </a:rPr>
                        <a:t>  Medium   </a:t>
                      </a:r>
                      <a:r>
                        <a:rPr lang="en-US" sz="1200" cap="none" spc="0">
                          <a:solidFill>
                            <a:schemeClr val="tx1">
                              <a:lumMod val="75000"/>
                              <a:lumOff val="25000"/>
                            </a:schemeClr>
                          </a:solidFill>
                          <a:effectLst/>
                        </a:rPr>
                        <a:t> </a:t>
                      </a:r>
                      <a:endParaRPr lang="en-US" sz="1200" b="0"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FF00"/>
                    </a:solidFill>
                  </a:tcPr>
                </a:tc>
                <a:extLst>
                  <a:ext uri="{0D108BD9-81ED-4DB2-BD59-A6C34878D82A}">
                    <a16:rowId xmlns:a16="http://schemas.microsoft.com/office/drawing/2014/main" val="3911093278"/>
                  </a:ext>
                </a:extLst>
              </a:tr>
              <a:tr h="382886">
                <a:tc>
                  <a:txBody>
                    <a:bodyPr/>
                    <a:lstStyle/>
                    <a:p>
                      <a:pPr algn="l" rtl="0" fontAlgn="base"/>
                      <a:r>
                        <a:rPr lang="en-US" sz="1200" b="1" u="none" strike="noStrike" cap="none" spc="0">
                          <a:solidFill>
                            <a:schemeClr val="tx1">
                              <a:lumMod val="75000"/>
                              <a:lumOff val="25000"/>
                            </a:schemeClr>
                          </a:solidFill>
                          <a:effectLst/>
                        </a:rPr>
                        <a:t>Council declines the project</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tc>
                  <a:txBody>
                    <a:bodyPr/>
                    <a:lstStyle/>
                    <a:p>
                      <a:pPr algn="l" rtl="0" fontAlgn="base"/>
                      <a:r>
                        <a:rPr lang="en-US" sz="1200" u="none" strike="noStrike" cap="none" spc="0">
                          <a:solidFill>
                            <a:schemeClr val="tx1">
                              <a:lumMod val="75000"/>
                              <a:lumOff val="25000"/>
                            </a:schemeClr>
                          </a:solidFill>
                          <a:effectLst/>
                        </a:rPr>
                        <a:t>  Medium   </a:t>
                      </a:r>
                      <a:r>
                        <a:rPr lang="en-US" sz="1200" cap="none" spc="0">
                          <a:solidFill>
                            <a:schemeClr val="tx1">
                              <a:lumMod val="75000"/>
                              <a:lumOff val="25000"/>
                            </a:schemeClr>
                          </a:solidFill>
                          <a:effectLst/>
                        </a:rPr>
                        <a:t> </a:t>
                      </a:r>
                      <a:endParaRPr lang="en-US" sz="1200" b="0"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FF00"/>
                    </a:solidFill>
                  </a:tcPr>
                </a:tc>
                <a:extLst>
                  <a:ext uri="{0D108BD9-81ED-4DB2-BD59-A6C34878D82A}">
                    <a16:rowId xmlns:a16="http://schemas.microsoft.com/office/drawing/2014/main" val="1983855971"/>
                  </a:ext>
                </a:extLst>
              </a:tr>
              <a:tr h="382886">
                <a:tc>
                  <a:txBody>
                    <a:bodyPr/>
                    <a:lstStyle/>
                    <a:p>
                      <a:pPr algn="l" rtl="0" fontAlgn="base"/>
                      <a:r>
                        <a:rPr lang="en-US" sz="1200" b="1" u="none" strike="noStrike" cap="none" spc="0">
                          <a:solidFill>
                            <a:schemeClr val="tx1">
                              <a:lumMod val="75000"/>
                              <a:lumOff val="25000"/>
                            </a:schemeClr>
                          </a:solidFill>
                          <a:effectLst/>
                        </a:rPr>
                        <a:t>Customer satisfaction</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Low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00B050"/>
                    </a:solidFill>
                  </a:tcPr>
                </a:tc>
                <a:tc>
                  <a:txBody>
                    <a:bodyPr/>
                    <a:lstStyle/>
                    <a:p>
                      <a:pPr algn="l" rtl="0" fontAlgn="base"/>
                      <a:r>
                        <a:rPr lang="en-US" sz="1200" u="none" strike="noStrike" cap="none" spc="0">
                          <a:solidFill>
                            <a:schemeClr val="tx1">
                              <a:lumMod val="75000"/>
                              <a:lumOff val="25000"/>
                            </a:schemeClr>
                          </a:solidFill>
                          <a:effectLst/>
                        </a:rPr>
                        <a:t> Medium    </a:t>
                      </a:r>
                      <a:r>
                        <a:rPr lang="en-US" sz="1200" cap="none" spc="0">
                          <a:solidFill>
                            <a:schemeClr val="tx1">
                              <a:lumMod val="75000"/>
                              <a:lumOff val="25000"/>
                            </a:schemeClr>
                          </a:solidFill>
                          <a:effectLst/>
                        </a:rPr>
                        <a:t> </a:t>
                      </a:r>
                      <a:endParaRPr lang="en-US" sz="1200" b="0"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FF00"/>
                    </a:solidFill>
                  </a:tcPr>
                </a:tc>
                <a:extLst>
                  <a:ext uri="{0D108BD9-81ED-4DB2-BD59-A6C34878D82A}">
                    <a16:rowId xmlns:a16="http://schemas.microsoft.com/office/drawing/2014/main" val="331255493"/>
                  </a:ext>
                </a:extLst>
              </a:tr>
              <a:tr h="382886">
                <a:tc>
                  <a:txBody>
                    <a:bodyPr/>
                    <a:lstStyle/>
                    <a:p>
                      <a:pPr algn="l" rtl="0" fontAlgn="base"/>
                      <a:r>
                        <a:rPr lang="en-US" sz="1200" b="1" u="none" strike="noStrike" cap="none" spc="0">
                          <a:solidFill>
                            <a:schemeClr val="tx1">
                              <a:lumMod val="75000"/>
                              <a:lumOff val="25000"/>
                            </a:schemeClr>
                          </a:solidFill>
                          <a:effectLst/>
                        </a:rPr>
                        <a:t>Cyber crime</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chemeClr val="tx1">
                              <a:lumMod val="75000"/>
                              <a:lumOff val="25000"/>
                            </a:schemeClr>
                          </a:solidFill>
                          <a:effectLst/>
                        </a:rPr>
                        <a:t>   Medium   </a:t>
                      </a:r>
                      <a:r>
                        <a:rPr lang="en-US" sz="1200" cap="none" spc="0">
                          <a:solidFill>
                            <a:schemeClr val="tx1">
                              <a:lumMod val="75000"/>
                              <a:lumOff val="25000"/>
                            </a:schemeClr>
                          </a:solidFill>
                          <a:effectLst/>
                        </a:rPr>
                        <a:t> </a:t>
                      </a:r>
                      <a:endParaRPr lang="en-US" sz="1200" b="0"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FF00"/>
                    </a:solid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extLst>
                  <a:ext uri="{0D108BD9-81ED-4DB2-BD59-A6C34878D82A}">
                    <a16:rowId xmlns:a16="http://schemas.microsoft.com/office/drawing/2014/main" val="273205037"/>
                  </a:ext>
                </a:extLst>
              </a:tr>
              <a:tr h="354418">
                <a:tc>
                  <a:txBody>
                    <a:bodyPr/>
                    <a:lstStyle/>
                    <a:p>
                      <a:pPr algn="l" rtl="0" fontAlgn="base"/>
                      <a:r>
                        <a:rPr lang="en-US" sz="1200" b="1" u="none" strike="noStrike" cap="none" spc="0">
                          <a:solidFill>
                            <a:schemeClr val="tx1">
                              <a:lumMod val="75000"/>
                              <a:lumOff val="25000"/>
                            </a:schemeClr>
                          </a:solidFill>
                          <a:effectLst/>
                        </a:rPr>
                        <a:t>Staff leaving</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Low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00B050"/>
                    </a:solid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extLst>
                  <a:ext uri="{0D108BD9-81ED-4DB2-BD59-A6C34878D82A}">
                    <a16:rowId xmlns:a16="http://schemas.microsoft.com/office/drawing/2014/main" val="1801749581"/>
                  </a:ext>
                </a:extLst>
              </a:tr>
              <a:tr h="382886">
                <a:tc>
                  <a:txBody>
                    <a:bodyPr/>
                    <a:lstStyle/>
                    <a:p>
                      <a:pPr algn="l" rtl="0" fontAlgn="base"/>
                      <a:r>
                        <a:rPr lang="en-US" sz="1200" b="1" u="none" strike="noStrike" cap="none" spc="0">
                          <a:solidFill>
                            <a:schemeClr val="tx1">
                              <a:lumMod val="75000"/>
                              <a:lumOff val="25000"/>
                            </a:schemeClr>
                          </a:solidFill>
                          <a:effectLst/>
                        </a:rPr>
                        <a:t>Planning period ending</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Low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00B050"/>
                    </a:solidFill>
                  </a:tcPr>
                </a:tc>
                <a:tc>
                  <a:txBody>
                    <a:bodyPr/>
                    <a:lstStyle/>
                    <a:p>
                      <a:pPr algn="l" rtl="0" fontAlgn="base"/>
                      <a:r>
                        <a:rPr lang="en-US" sz="1200" u="none" strike="noStrike" cap="none" spc="0">
                          <a:solidFill>
                            <a:schemeClr val="tx1">
                              <a:lumMod val="75000"/>
                              <a:lumOff val="25000"/>
                            </a:schemeClr>
                          </a:solidFill>
                          <a:effectLst/>
                        </a:rPr>
                        <a:t>   Medium  </a:t>
                      </a:r>
                      <a:r>
                        <a:rPr lang="en-US" sz="1200" cap="none" spc="0">
                          <a:solidFill>
                            <a:schemeClr val="tx1">
                              <a:lumMod val="75000"/>
                              <a:lumOff val="25000"/>
                            </a:schemeClr>
                          </a:solidFill>
                          <a:effectLst/>
                        </a:rPr>
                        <a:t> </a:t>
                      </a:r>
                      <a:endParaRPr lang="en-US" sz="1200" b="0"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FF00"/>
                    </a:solidFill>
                  </a:tcPr>
                </a:tc>
                <a:extLst>
                  <a:ext uri="{0D108BD9-81ED-4DB2-BD59-A6C34878D82A}">
                    <a16:rowId xmlns:a16="http://schemas.microsoft.com/office/drawing/2014/main" val="3062502275"/>
                  </a:ext>
                </a:extLst>
              </a:tr>
              <a:tr h="382886">
                <a:tc>
                  <a:txBody>
                    <a:bodyPr/>
                    <a:lstStyle/>
                    <a:p>
                      <a:pPr algn="l" rtl="0" fontAlgn="base"/>
                      <a:r>
                        <a:rPr lang="en-US" sz="1200" b="1" u="none" strike="noStrike" cap="none" spc="0">
                          <a:solidFill>
                            <a:schemeClr val="tx1">
                              <a:lumMod val="75000"/>
                              <a:lumOff val="25000"/>
                            </a:schemeClr>
                          </a:solidFill>
                          <a:effectLst/>
                        </a:rPr>
                        <a:t>Delay on construction fitting</a:t>
                      </a:r>
                      <a:r>
                        <a:rPr lang="en-US" sz="1200" b="1" cap="none" spc="0">
                          <a:solidFill>
                            <a:schemeClr val="tx1">
                              <a:lumMod val="75000"/>
                              <a:lumOff val="25000"/>
                            </a:schemeClr>
                          </a:solidFill>
                          <a:effectLst/>
                        </a:rPr>
                        <a:t> </a:t>
                      </a:r>
                      <a:endParaRPr lang="en-US" sz="1200" b="1" i="0" cap="none" spc="0">
                        <a:solidFill>
                          <a:schemeClr val="tx1">
                            <a:lumMod val="75000"/>
                            <a:lumOff val="25000"/>
                          </a:schemeClr>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tc>
                  <a:txBody>
                    <a:bodyPr/>
                    <a:lstStyle/>
                    <a:p>
                      <a:pPr algn="l" rtl="0" fontAlgn="base"/>
                      <a:r>
                        <a:rPr lang="en-US" sz="1200" u="none" strike="noStrike" cap="none" spc="0">
                          <a:solidFill>
                            <a:srgbClr val="000000"/>
                          </a:solidFill>
                          <a:effectLst/>
                        </a:rPr>
                        <a:t>   High       </a:t>
                      </a:r>
                      <a:r>
                        <a:rPr lang="en-US" sz="1200" cap="none" spc="0">
                          <a:solidFill>
                            <a:srgbClr val="000000"/>
                          </a:solidFill>
                          <a:effectLst/>
                        </a:rPr>
                        <a:t> </a:t>
                      </a:r>
                      <a:endParaRPr lang="en-US" sz="1200" b="0" i="0" cap="none" spc="0">
                        <a:solidFill>
                          <a:srgbClr val="000000"/>
                        </a:solidFill>
                        <a:effectLst/>
                      </a:endParaRPr>
                    </a:p>
                  </a:txBody>
                  <a:tcPr marL="171223" marR="128417" marT="85611" marB="8561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solidFill>
                      <a:srgbClr val="FF0000"/>
                    </a:solidFill>
                  </a:tcPr>
                </a:tc>
                <a:extLst>
                  <a:ext uri="{0D108BD9-81ED-4DB2-BD59-A6C34878D82A}">
                    <a16:rowId xmlns:a16="http://schemas.microsoft.com/office/drawing/2014/main" val="2835902079"/>
                  </a:ext>
                </a:extLst>
              </a:tr>
            </a:tbl>
          </a:graphicData>
        </a:graphic>
      </p:graphicFrame>
    </p:spTree>
    <p:extLst>
      <p:ext uri="{BB962C8B-B14F-4D97-AF65-F5344CB8AC3E}">
        <p14:creationId xmlns:p14="http://schemas.microsoft.com/office/powerpoint/2010/main" val="2055235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ner restaurant">
            <a:extLst>
              <a:ext uri="{FF2B5EF4-FFF2-40B4-BE49-F238E27FC236}">
                <a16:creationId xmlns:a16="http://schemas.microsoft.com/office/drawing/2014/main" id="{C116CAEC-AB58-415A-AF59-9BB33E941EBF}"/>
              </a:ext>
            </a:extLst>
          </p:cNvPr>
          <p:cNvPicPr>
            <a:picLocks noChangeAspect="1"/>
          </p:cNvPicPr>
          <p:nvPr/>
        </p:nvPicPr>
        <p:blipFill rotWithShape="1">
          <a:blip r:embed="rId2"/>
          <a:srcRect t="289" r="19724" b="4566"/>
          <a:stretch/>
        </p:blipFill>
        <p:spPr>
          <a:xfrm>
            <a:off x="3523488" y="10"/>
            <a:ext cx="8668512" cy="6857990"/>
          </a:xfrm>
          <a:prstGeom prst="rect">
            <a:avLst/>
          </a:prstGeom>
        </p:spPr>
      </p:pic>
      <p:sp>
        <p:nvSpPr>
          <p:cNvPr id="21"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FAEDB-F13E-4794-98B1-A93FF11FA447}"/>
              </a:ext>
            </a:extLst>
          </p:cNvPr>
          <p:cNvSpPr>
            <a:spLocks noGrp="1"/>
          </p:cNvSpPr>
          <p:nvPr>
            <p:ph type="title"/>
          </p:nvPr>
        </p:nvSpPr>
        <p:spPr>
          <a:xfrm>
            <a:off x="371094" y="1161288"/>
            <a:ext cx="3438144" cy="1124712"/>
          </a:xfrm>
        </p:spPr>
        <p:txBody>
          <a:bodyPr anchor="b">
            <a:normAutofit/>
          </a:bodyPr>
          <a:lstStyle/>
          <a:p>
            <a:r>
              <a:rPr lang="en-US" sz="2800" b="1">
                <a:latin typeface="Calibri"/>
                <a:cs typeface="Calibri"/>
              </a:rPr>
              <a:t>Future strategy</a:t>
            </a:r>
            <a:endParaRPr lang="en-US" sz="2800"/>
          </a:p>
        </p:txBody>
      </p:sp>
      <p:sp>
        <p:nvSpPr>
          <p:cNvPr id="22"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654FE3-80E6-4CF4-A7FA-651B7C8E7B74}"/>
              </a:ext>
            </a:extLst>
          </p:cNvPr>
          <p:cNvSpPr>
            <a:spLocks noGrp="1"/>
          </p:cNvSpPr>
          <p:nvPr>
            <p:ph idx="1"/>
          </p:nvPr>
        </p:nvSpPr>
        <p:spPr>
          <a:xfrm>
            <a:off x="399849" y="2186092"/>
            <a:ext cx="6760074" cy="3207258"/>
          </a:xfrm>
        </p:spPr>
        <p:txBody>
          <a:bodyPr vert="horz" lIns="91440" tIns="45720" rIns="91440" bIns="45720" rtlCol="0" anchor="t">
            <a:noAutofit/>
          </a:bodyPr>
          <a:lstStyle/>
          <a:p>
            <a:pPr>
              <a:buNone/>
            </a:pPr>
            <a:endParaRPr lang="en-US" sz="1400" b="1">
              <a:ea typeface="+mn-lt"/>
              <a:cs typeface="+mn-lt"/>
            </a:endParaRPr>
          </a:p>
          <a:p>
            <a:pPr>
              <a:buNone/>
            </a:pPr>
            <a:r>
              <a:rPr lang="en-US" sz="2400">
                <a:ea typeface="+mn-lt"/>
                <a:cs typeface="+mn-lt"/>
              </a:rPr>
              <a:t>Strategies must attract and enhance the restaurant’s dining experience of the higher-ranking applicable market segment are critical to success. (Pederson &amp; DeMicco,2011) The success will help build up futures strategy which could lead to the followings:</a:t>
            </a:r>
            <a:endParaRPr lang="en-GB" sz="2400">
              <a:ea typeface="+mn-lt"/>
              <a:cs typeface="+mn-lt"/>
            </a:endParaRPr>
          </a:p>
          <a:p>
            <a:pPr>
              <a:buFont typeface="Arial"/>
              <a:buChar char="•"/>
            </a:pPr>
            <a:r>
              <a:rPr lang="en-US" sz="2400">
                <a:ea typeface="+mn-lt"/>
                <a:cs typeface="+mn-lt"/>
              </a:rPr>
              <a:t>Open drive thru.</a:t>
            </a:r>
            <a:endParaRPr lang="en-GB" sz="2400">
              <a:ea typeface="+mn-lt"/>
              <a:cs typeface="+mn-lt"/>
            </a:endParaRPr>
          </a:p>
          <a:p>
            <a:pPr>
              <a:buFont typeface="Arial"/>
              <a:buChar char="•"/>
            </a:pPr>
            <a:r>
              <a:rPr lang="en-US" sz="2400">
                <a:ea typeface="+mn-lt"/>
                <a:cs typeface="+mn-lt"/>
              </a:rPr>
              <a:t>Open another branch.</a:t>
            </a:r>
            <a:endParaRPr lang="en-GB" sz="2400">
              <a:ea typeface="+mn-lt"/>
              <a:cs typeface="+mn-lt"/>
            </a:endParaRPr>
          </a:p>
          <a:p>
            <a:pPr>
              <a:buFont typeface="Arial"/>
              <a:buChar char="•"/>
            </a:pPr>
            <a:r>
              <a:rPr lang="en-US" sz="2400">
                <a:ea typeface="+mn-lt"/>
                <a:cs typeface="+mn-lt"/>
              </a:rPr>
              <a:t>Open another establishment.</a:t>
            </a:r>
            <a:endParaRPr lang="en-GB" sz="2400">
              <a:ea typeface="+mn-lt"/>
              <a:cs typeface="+mn-lt"/>
            </a:endParaRPr>
          </a:p>
          <a:p>
            <a:pPr>
              <a:buFont typeface="Arial"/>
              <a:buChar char="•"/>
            </a:pPr>
            <a:r>
              <a:rPr lang="en-US" sz="2400">
                <a:ea typeface="+mn-lt"/>
                <a:cs typeface="+mn-lt"/>
              </a:rPr>
              <a:t>Hiring out for big events.</a:t>
            </a:r>
            <a:endParaRPr lang="en-GB" sz="2400">
              <a:ea typeface="+mn-lt"/>
              <a:cs typeface="+mn-lt"/>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238460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4" descr="A person reaching for a paper on a table full of paper and sticky notes">
            <a:extLst>
              <a:ext uri="{FF2B5EF4-FFF2-40B4-BE49-F238E27FC236}">
                <a16:creationId xmlns:a16="http://schemas.microsoft.com/office/drawing/2014/main" id="{5F2CCBA2-39D2-4DA2-ADF1-8CD511FB360D}"/>
              </a:ext>
            </a:extLst>
          </p:cNvPr>
          <p:cNvPicPr>
            <a:picLocks noChangeAspect="1"/>
          </p:cNvPicPr>
          <p:nvPr/>
        </p:nvPicPr>
        <p:blipFill rotWithShape="1">
          <a:blip r:embed="rId3"/>
          <a:srcRect t="14498" r="9091" b="8894"/>
          <a:stretch/>
        </p:blipFill>
        <p:spPr>
          <a:xfrm>
            <a:off x="20" y="10"/>
            <a:ext cx="12191980" cy="6857990"/>
          </a:xfrm>
          <a:prstGeom prst="rect">
            <a:avLst/>
          </a:prstGeom>
        </p:spPr>
      </p:pic>
      <p:sp>
        <p:nvSpPr>
          <p:cNvPr id="21" name="Rectangle 1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4" y="640263"/>
            <a:ext cx="6619811" cy="899277"/>
          </a:xfrm>
        </p:spPr>
        <p:txBody>
          <a:bodyPr>
            <a:normAutofit/>
          </a:bodyPr>
          <a:lstStyle/>
          <a:p>
            <a:r>
              <a:rPr lang="en-SG" sz="4800" b="1" dirty="0">
                <a:solidFill>
                  <a:schemeClr val="accent1"/>
                </a:solidFill>
              </a:rPr>
              <a:t>Conclusion</a:t>
            </a:r>
          </a:p>
        </p:txBody>
      </p:sp>
      <p:sp>
        <p:nvSpPr>
          <p:cNvPr id="3" name="Content Placeholder 2"/>
          <p:cNvSpPr>
            <a:spLocks noGrp="1"/>
          </p:cNvSpPr>
          <p:nvPr>
            <p:ph idx="1"/>
          </p:nvPr>
        </p:nvSpPr>
        <p:spPr>
          <a:xfrm>
            <a:off x="594109" y="1546669"/>
            <a:ext cx="6620505" cy="4348104"/>
          </a:xfrm>
        </p:spPr>
        <p:txBody>
          <a:bodyPr vert="horz" lIns="91440" tIns="45720" rIns="91440" bIns="45720" rtlCol="0" anchor="t">
            <a:normAutofit/>
          </a:bodyPr>
          <a:lstStyle/>
          <a:p>
            <a:pPr marL="0" indent="0">
              <a:buNone/>
            </a:pPr>
            <a:r>
              <a:rPr lang="en-US" sz="2000" dirty="0"/>
              <a:t>Running projects is a crucial responsibility for an organization, thus a project manager needs to be trustworthy with his/her capabilities to run projects successfully (Thompson, 2019). One of the crucial tasks for a project manager is to identify the constraints particular to a project (Udechukwu </a:t>
            </a:r>
            <a:r>
              <a:rPr lang="en-US" sz="2000" dirty="0" err="1"/>
              <a:t>Ojiakoet</a:t>
            </a:r>
            <a:r>
              <a:rPr lang="en-US" sz="2000" dirty="0"/>
              <a:t> al., 2014). </a:t>
            </a:r>
            <a:endParaRPr lang="en-SG" sz="2000" dirty="0">
              <a:cs typeface="Calibri"/>
            </a:endParaRPr>
          </a:p>
          <a:p>
            <a:pPr marL="0" indent="0">
              <a:buNone/>
            </a:pPr>
            <a:endParaRPr lang="en-US" sz="2000" dirty="0">
              <a:cs typeface="Calibri"/>
            </a:endParaRPr>
          </a:p>
          <a:p>
            <a:pPr marL="0" indent="0">
              <a:buNone/>
            </a:pPr>
            <a:r>
              <a:rPr lang="en-US" sz="2000" dirty="0"/>
              <a:t>The manager is responsible to find out ways to manage the constraints and running the project successfully. However, the project must be viable, and budgets need to be realistic. Based on the nature of the project and organization type tasks should be allotted to teams. That is why good judgments should be applied in distributing tasks and resources to groups and individuals (Maeda, 2</a:t>
            </a:r>
            <a:r>
              <a:rPr lang="en-US" sz="1700" dirty="0"/>
              <a:t>011). </a:t>
            </a:r>
            <a:endParaRPr lang="en-SG" sz="1700">
              <a:cs typeface="Calibri"/>
            </a:endParaRPr>
          </a:p>
          <a:p>
            <a:pPr marL="0" indent="0">
              <a:buNone/>
            </a:pPr>
            <a:endParaRPr lang="en-SG" sz="1700" dirty="0">
              <a:cs typeface="Calibri"/>
            </a:endParaRPr>
          </a:p>
        </p:txBody>
      </p:sp>
    </p:spTree>
    <p:extLst>
      <p:ext uri="{BB962C8B-B14F-4D97-AF65-F5344CB8AC3E}">
        <p14:creationId xmlns:p14="http://schemas.microsoft.com/office/powerpoint/2010/main" val="2746870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SG" b="1"/>
              <a:t>References</a:t>
            </a:r>
          </a:p>
        </p:txBody>
      </p:sp>
      <p:sp>
        <p:nvSpPr>
          <p:cNvPr id="41"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365550"/>
            <a:ext cx="10515600" cy="4351338"/>
          </a:xfrm>
        </p:spPr>
        <p:txBody>
          <a:bodyPr vert="horz" lIns="91440" tIns="45720" rIns="91440" bIns="45720" rtlCol="0" anchor="t">
            <a:noAutofit/>
          </a:bodyPr>
          <a:lstStyle/>
          <a:p>
            <a:pPr marL="0" indent="0">
              <a:buNone/>
            </a:pPr>
            <a:r>
              <a:rPr lang="en-US" sz="2000" dirty="0">
                <a:ea typeface="+mn-lt"/>
                <a:cs typeface="+mn-lt"/>
              </a:rPr>
              <a:t>Creately.https://d3n817fwly711g.cloudfront.net/blog/wp-content/uploads/2017/06/Document-1-3.png </a:t>
            </a:r>
            <a:endParaRPr lang="en-US" sz="2000" dirty="0">
              <a:cs typeface="Calibri"/>
            </a:endParaRPr>
          </a:p>
          <a:p>
            <a:pPr marL="0" indent="0">
              <a:buNone/>
            </a:pPr>
            <a:r>
              <a:rPr lang="en-US" sz="2000" dirty="0"/>
              <a:t>Cooke, H., Tate, K. and Cooke, H., 2011. </a:t>
            </a:r>
            <a:r>
              <a:rPr lang="en-US" sz="2000" i="1" dirty="0"/>
              <a:t>Project management</a:t>
            </a:r>
            <a:r>
              <a:rPr lang="en-US" sz="2000" dirty="0"/>
              <a:t>. New York: McGraw-Hill.</a:t>
            </a:r>
            <a:endParaRPr lang="en-SG" sz="2000">
              <a:cs typeface="Calibri"/>
            </a:endParaRPr>
          </a:p>
          <a:p>
            <a:pPr marL="0" indent="0">
              <a:buNone/>
            </a:pPr>
            <a:r>
              <a:rPr lang="en-US" sz="2000" dirty="0" err="1"/>
              <a:t>Heerkens</a:t>
            </a:r>
            <a:r>
              <a:rPr lang="en-US" sz="2000" dirty="0"/>
              <a:t>, G., 2015. </a:t>
            </a:r>
            <a:r>
              <a:rPr lang="en-US" sz="2000" i="1" dirty="0"/>
              <a:t>Project management</a:t>
            </a:r>
            <a:r>
              <a:rPr lang="en-US" sz="2000" dirty="0"/>
              <a:t>. [Place of publication not identified]: </a:t>
            </a:r>
            <a:r>
              <a:rPr lang="en-US" sz="2000" dirty="0" err="1"/>
              <a:t>Mcgraw-Hill</a:t>
            </a:r>
            <a:r>
              <a:rPr lang="en-US" sz="2000" dirty="0"/>
              <a:t> Education.</a:t>
            </a:r>
            <a:endParaRPr lang="en-SG" sz="2000">
              <a:cs typeface="Calibri"/>
            </a:endParaRPr>
          </a:p>
          <a:p>
            <a:pPr marL="0" indent="0">
              <a:buNone/>
            </a:pPr>
            <a:r>
              <a:rPr lang="en-US" sz="2000" dirty="0"/>
              <a:t>Lewis, J., 2011. </a:t>
            </a:r>
            <a:r>
              <a:rPr lang="en-US" sz="2000" i="1" dirty="0"/>
              <a:t>Project planning, scheduling &amp; control</a:t>
            </a:r>
            <a:r>
              <a:rPr lang="en-US" sz="2000" dirty="0"/>
              <a:t>. New York: McGraw-Hill.</a:t>
            </a:r>
            <a:endParaRPr lang="en-SG" sz="2000">
              <a:cs typeface="Calibri"/>
            </a:endParaRPr>
          </a:p>
          <a:p>
            <a:pPr marL="0" indent="0">
              <a:buNone/>
            </a:pPr>
            <a:r>
              <a:rPr lang="en-US" sz="2000" dirty="0"/>
              <a:t>Maeda, M., 2011. </a:t>
            </a:r>
            <a:r>
              <a:rPr lang="en-US" sz="2000" i="1" dirty="0"/>
              <a:t>The encyclopedia of small business forms and agreements</a:t>
            </a:r>
            <a:r>
              <a:rPr lang="en-US" sz="2000" dirty="0"/>
              <a:t>. Ocala, Fla.: Atlantic Pub. Group.</a:t>
            </a:r>
            <a:endParaRPr lang="en-SG" sz="2000">
              <a:cs typeface="Calibri"/>
            </a:endParaRPr>
          </a:p>
          <a:p>
            <a:pPr marL="0" indent="0">
              <a:buNone/>
            </a:pPr>
            <a:r>
              <a:rPr lang="en-US" sz="2000" dirty="0"/>
              <a:t>Phillips, J., Bothell, T. and Snead, G., 2012. </a:t>
            </a:r>
            <a:r>
              <a:rPr lang="en-US" sz="2000" i="1" dirty="0"/>
              <a:t>The Project Management Scorecard</a:t>
            </a:r>
            <a:r>
              <a:rPr lang="en-US" sz="2000" dirty="0"/>
              <a:t>. Hoboken: Taylor and Francis.</a:t>
            </a:r>
            <a:endParaRPr lang="en-SG" sz="2000">
              <a:cs typeface="Calibri"/>
            </a:endParaRPr>
          </a:p>
          <a:p>
            <a:pPr marL="0" indent="0">
              <a:buNone/>
            </a:pPr>
            <a:r>
              <a:rPr lang="en-US" sz="2000" dirty="0"/>
              <a:t>Thompson, D., 2019. </a:t>
            </a:r>
            <a:r>
              <a:rPr lang="en-US" sz="2000" i="1" dirty="0"/>
              <a:t>The Human Factor in Project Management</a:t>
            </a:r>
            <a:r>
              <a:rPr lang="en-US" sz="2000" dirty="0"/>
              <a:t>. Milton, UNITED KINGDOM: Auerbach Publications.</a:t>
            </a:r>
            <a:endParaRPr lang="en-SG" sz="2000">
              <a:cs typeface="Calibri"/>
            </a:endParaRPr>
          </a:p>
          <a:p>
            <a:pPr marL="0" indent="0">
              <a:buNone/>
            </a:pPr>
            <a:r>
              <a:rPr lang="en-US" sz="2000" dirty="0"/>
              <a:t>Udechukwu </a:t>
            </a:r>
            <a:r>
              <a:rPr lang="en-US" sz="2000" dirty="0" err="1"/>
              <a:t>Ojiako</a:t>
            </a:r>
            <a:r>
              <a:rPr lang="en-US" sz="2000" dirty="0"/>
              <a:t>, P., Chipulu, M., Gardiner, P., Williams, T., </a:t>
            </a:r>
            <a:r>
              <a:rPr lang="en-US" sz="2000" dirty="0" err="1"/>
              <a:t>Anantatmula</a:t>
            </a:r>
            <a:r>
              <a:rPr lang="en-US" sz="2000" dirty="0"/>
              <a:t>, V., Mota, C., Maguire, S., Shou, Y., </a:t>
            </a:r>
            <a:r>
              <a:rPr lang="en-US" sz="2000" dirty="0" err="1"/>
              <a:t>Nwilo</a:t>
            </a:r>
            <a:r>
              <a:rPr lang="en-US" sz="2000" dirty="0"/>
              <a:t>, P. and </a:t>
            </a:r>
            <a:r>
              <a:rPr lang="en-US" sz="2000" dirty="0" err="1"/>
              <a:t>Peansupap</a:t>
            </a:r>
            <a:r>
              <a:rPr lang="en-US" sz="2000" dirty="0"/>
              <a:t>, V., 2014. </a:t>
            </a:r>
            <a:r>
              <a:rPr lang="en-US" sz="2000" i="1" dirty="0"/>
              <a:t>Cultural Imperatives in Perceptions of Project Success and Failure</a:t>
            </a:r>
            <a:r>
              <a:rPr lang="en-US" sz="2000" dirty="0"/>
              <a:t>. Newtown Square, PA: Project Management Institute.</a:t>
            </a:r>
            <a:endParaRPr lang="en-SG" sz="2000" dirty="0">
              <a:cs typeface="Calibri"/>
            </a:endParaRPr>
          </a:p>
          <a:p>
            <a:pPr marL="0" indent="0">
              <a:buNone/>
            </a:pPr>
            <a:endParaRPr lang="en-SG" sz="1800">
              <a:cs typeface="Calibri"/>
            </a:endParaRPr>
          </a:p>
          <a:p>
            <a:pPr marL="0" indent="0">
              <a:buNone/>
            </a:pPr>
            <a:endParaRPr lang="en-SG" sz="1800">
              <a:cs typeface="Calibri"/>
            </a:endParaRPr>
          </a:p>
        </p:txBody>
      </p:sp>
    </p:spTree>
    <p:extLst>
      <p:ext uri="{BB962C8B-B14F-4D97-AF65-F5344CB8AC3E}">
        <p14:creationId xmlns:p14="http://schemas.microsoft.com/office/powerpoint/2010/main" val="38969253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Project Management Plan for Restaurant Extension.   Module name: Managing Projects in the workplace  Module code: BMSW 5104  Student name: Shirina Begum Student number: 1912208 </vt:lpstr>
      <vt:lpstr>Introduction</vt:lpstr>
      <vt:lpstr>PowerPoint Presentation</vt:lpstr>
      <vt:lpstr>Quad chart</vt:lpstr>
      <vt:lpstr>SWOT Analysis</vt:lpstr>
      <vt:lpstr>PowerPoint Presentation</vt:lpstr>
      <vt:lpstr>Work Breakdown Structure (WBS)</vt:lpstr>
      <vt:lpstr>Network of the Restaurant  Extension.</vt:lpstr>
      <vt:lpstr>Gantt Chart</vt:lpstr>
      <vt:lpstr>PowerPoint Presentation</vt:lpstr>
      <vt:lpstr>Future strategy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on Managing Restaurant Expansion Project</dc:title>
  <cp:revision>225</cp:revision>
  <dcterms:created xsi:type="dcterms:W3CDTF">2021-10-31T08:35:04Z</dcterms:created>
  <dcterms:modified xsi:type="dcterms:W3CDTF">2021-12-01T18:39:53Z</dcterms:modified>
</cp:coreProperties>
</file>