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7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20" d="100"/>
          <a:sy n="120" d="100"/>
        </p:scale>
        <p:origin x="1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58F90251-F482-49E4-9CD2-14D0C9A45E9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A855C09-C8C0-4850-A687-1061ED74F17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930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0251-F482-49E4-9CD2-14D0C9A45E9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55C09-C8C0-4850-A687-1061ED74F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939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0251-F482-49E4-9CD2-14D0C9A45E9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55C09-C8C0-4850-A687-1061ED74F173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53342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0251-F482-49E4-9CD2-14D0C9A45E9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55C09-C8C0-4850-A687-1061ED74F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347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0251-F482-49E4-9CD2-14D0C9A45E9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55C09-C8C0-4850-A687-1061ED74F173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1925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0251-F482-49E4-9CD2-14D0C9A45E9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55C09-C8C0-4850-A687-1061ED74F17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3697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0251-F482-49E4-9CD2-14D0C9A45E9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55C09-C8C0-4850-A687-1061ED74F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772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0251-F482-49E4-9CD2-14D0C9A45E9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55C09-C8C0-4850-A687-1061ED74F173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2522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0251-F482-49E4-9CD2-14D0C9A45E9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55C09-C8C0-4850-A687-1061ED74F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842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0251-F482-49E4-9CD2-14D0C9A45E9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55C09-C8C0-4850-A687-1061ED74F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866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0251-F482-49E4-9CD2-14D0C9A45E9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55C09-C8C0-4850-A687-1061ED74F17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5955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0251-F482-49E4-9CD2-14D0C9A45E9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55C09-C8C0-4850-A687-1061ED74F173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48547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0251-F482-49E4-9CD2-14D0C9A45E9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55C09-C8C0-4850-A687-1061ED74F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7294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0251-F482-49E4-9CD2-14D0C9A45E9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55C09-C8C0-4850-A687-1061ED74F17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6261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0251-F482-49E4-9CD2-14D0C9A45E9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55C09-C8C0-4850-A687-1061ED74F17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1132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0251-F482-49E4-9CD2-14D0C9A45E9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55C09-C8C0-4850-A687-1061ED74F17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19538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0251-F482-49E4-9CD2-14D0C9A45E9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55C09-C8C0-4850-A687-1061ED74F17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1567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8F90251-F482-49E4-9CD2-14D0C9A45E9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A855C09-C8C0-4850-A687-1061ED74F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000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DF685-526E-F471-EDAC-9E99D238A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 dirty="0">
                <a:solidFill>
                  <a:srgbClr val="000000"/>
                </a:solidFill>
                <a:latin typeface="Arial" pitchFamily="34"/>
                <a:cs typeface="Arial" pitchFamily="34"/>
              </a:rPr>
              <a:t>Effective Team work and communication</a:t>
            </a:r>
            <a:br>
              <a:rPr lang="en-GB" b="1" dirty="0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r>
              <a:rPr lang="en-GB" b="1" dirty="0">
                <a:solidFill>
                  <a:srgbClr val="000000"/>
                </a:solidFill>
                <a:latin typeface="Arial" pitchFamily="34"/>
                <a:cs typeface="Arial" pitchFamily="34"/>
              </a:rPr>
              <a:t>                         </a:t>
            </a:r>
            <a:r>
              <a:rPr lang="en-GB" b="1" dirty="0">
                <a:solidFill>
                  <a:srgbClr val="000000"/>
                </a:solidFill>
                <a:latin typeface="Helvetica-Bold"/>
                <a:ea typeface="Calibri" pitchFamily="34"/>
                <a:cs typeface="Helvetica-Bold"/>
              </a:rPr>
              <a:t>BMSW4009</a:t>
            </a:r>
            <a:br>
              <a:rPr lang="en-GB" b="1" dirty="0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r>
              <a:rPr lang="en-GB" b="1" dirty="0">
                <a:solidFill>
                  <a:srgbClr val="000000"/>
                </a:solidFill>
                <a:latin typeface="Arial" pitchFamily="34"/>
                <a:cs typeface="Arial" pitchFamily="34"/>
              </a:rPr>
              <a:t>        Lecturer: Muhammad </a:t>
            </a:r>
            <a:r>
              <a:rPr lang="en-GB" b="1" dirty="0" err="1">
                <a:solidFill>
                  <a:srgbClr val="000000"/>
                </a:solidFill>
                <a:latin typeface="Arial" pitchFamily="34"/>
                <a:cs typeface="Arial" pitchFamily="34"/>
              </a:rPr>
              <a:t>Cassamo</a:t>
            </a:r>
            <a:br>
              <a:rPr lang="en-GB" b="1" dirty="0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57AEE-E925-67F4-01A2-813387B303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 name: Andrei Vladeanu</a:t>
            </a:r>
          </a:p>
          <a:p>
            <a:r>
              <a:rPr lang="en-GB" dirty="0"/>
              <a:t>Student number: 2432415</a:t>
            </a:r>
          </a:p>
        </p:txBody>
      </p:sp>
    </p:spTree>
    <p:extLst>
      <p:ext uri="{BB962C8B-B14F-4D97-AF65-F5344CB8AC3E}">
        <p14:creationId xmlns:p14="http://schemas.microsoft.com/office/powerpoint/2010/main" val="1680183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44875-6EF0-CE81-818E-74512DF518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Conflict Management &amp; Resolution Strategies Using Belbin Team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238F2-AC6E-1EE6-383C-2C0828E0F4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800" dirty="0"/>
              <a:t>Understanding workplace conflict, team roles, and modern resolution practices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2003664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A49B6-1016-CCA4-AF91-ABF23186F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EC95D-A92D-407C-7575-7174638B49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What is Conflict?</a:t>
            </a:r>
          </a:p>
          <a:p>
            <a:r>
              <a:rPr lang="en-GB" dirty="0"/>
              <a:t>A perceived incompatibility in goals, values, interests, or expectations.</a:t>
            </a:r>
          </a:p>
          <a:p>
            <a:r>
              <a:rPr lang="en-GB" dirty="0"/>
              <a:t>Modern view: conflict is not always negative it can be functional.</a:t>
            </a:r>
          </a:p>
          <a:p>
            <a:r>
              <a:rPr lang="en-GB" b="1" dirty="0"/>
              <a:t>Contemporary Insights</a:t>
            </a:r>
          </a:p>
          <a:p>
            <a:r>
              <a:rPr lang="en-GB" dirty="0"/>
              <a:t>Constructive conflict enhances problem-solving and innovation.</a:t>
            </a:r>
          </a:p>
          <a:p>
            <a:r>
              <a:rPr lang="en-GB" dirty="0"/>
              <a:t>Destructive conflict leads to stress, reduced performance, turnover risk.</a:t>
            </a:r>
          </a:p>
          <a:p>
            <a:r>
              <a:rPr lang="en-GB" dirty="0"/>
              <a:t>Key idea: effective management determines whether conflict becomes harmful or productive.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63749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09597-46AE-097E-2E3B-D0C66867C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&amp; Sources of Workplace Conflict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367164-4CC8-F3CE-0D9A-886A04D546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Types of Conflict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64AC6F-9861-0D6A-18DC-F72238A0D05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sz="2000" dirty="0"/>
              <a:t>Task conflict – differences in viewpoints about work content.</a:t>
            </a:r>
          </a:p>
          <a:p>
            <a:r>
              <a:rPr lang="en-GB" sz="2000" dirty="0"/>
              <a:t>Relationship conflict – emotional or interpersonal tensions.</a:t>
            </a:r>
          </a:p>
          <a:p>
            <a:r>
              <a:rPr lang="en-GB" sz="2000" dirty="0"/>
              <a:t>Process conflict – disputes about methods, workflow, or responsibilities.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19A321-0D9A-F3F3-B677-7818EF0765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Common Modern Sources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D78340-6EEF-6E7C-4E5F-51F5872FE16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Miscommunication or incomplete information</a:t>
            </a:r>
          </a:p>
          <a:p>
            <a:r>
              <a:rPr lang="en-GB" dirty="0"/>
              <a:t>Role ambiguity or unclear expectations</a:t>
            </a:r>
          </a:p>
          <a:p>
            <a:r>
              <a:rPr lang="en-GB" dirty="0"/>
              <a:t>Workload pressure &amp; resource constraints</a:t>
            </a:r>
          </a:p>
          <a:p>
            <a:r>
              <a:rPr lang="en-GB" dirty="0"/>
              <a:t>Personality or value differences</a:t>
            </a:r>
          </a:p>
        </p:txBody>
      </p:sp>
    </p:spTree>
    <p:extLst>
      <p:ext uri="{BB962C8B-B14F-4D97-AF65-F5344CB8AC3E}">
        <p14:creationId xmlns:p14="http://schemas.microsoft.com/office/powerpoint/2010/main" val="3312960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AEEA5-C4CC-5525-E6B6-D8E4B62FBA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Conflict-Resolution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AE249-66D2-CBF1-3C68-179234AAEBB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Key Strategies</a:t>
            </a:r>
          </a:p>
          <a:p>
            <a:r>
              <a:rPr lang="en-GB" dirty="0"/>
              <a:t>Collaboration – open dialogue, shared goals, idea integration.</a:t>
            </a:r>
          </a:p>
          <a:p>
            <a:r>
              <a:rPr lang="en-GB" dirty="0"/>
              <a:t>Mediation – neutral facilitator helps structure the resolution.</a:t>
            </a:r>
          </a:p>
          <a:p>
            <a:r>
              <a:rPr lang="en-GB" dirty="0"/>
              <a:t>Compromise – practical middle ground for time-sensitive issues.</a:t>
            </a:r>
          </a:p>
          <a:p>
            <a:r>
              <a:rPr lang="en-GB" dirty="0"/>
              <a:t>Accommodation – preserving relationships when issue importance is low.</a:t>
            </a:r>
          </a:p>
          <a:p>
            <a:r>
              <a:rPr lang="en-GB" dirty="0"/>
              <a:t>Avoidance (selective use) – giving space for emotions to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426F42-0B6C-30F7-445D-E75B9B2AF41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Recent Insights</a:t>
            </a:r>
          </a:p>
          <a:p>
            <a:r>
              <a:rPr lang="en-GB" dirty="0"/>
              <a:t>Emotional intelligence &amp; psychological safety strongly influence conflict outcomes.</a:t>
            </a:r>
          </a:p>
          <a:p>
            <a:r>
              <a:rPr lang="en-GB" dirty="0"/>
              <a:t>Effective communication frameworks reduce misunderstandings.</a:t>
            </a:r>
          </a:p>
          <a:p>
            <a:r>
              <a:rPr lang="en-GB" dirty="0"/>
              <a:t>Organizational culture plays a major role in whether conflict becomes harmful or beneficial.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3120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8C264-7BD0-F3E1-36A5-7ACE851948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Integrating Belbin Roles with Conflict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728BD-77B4-76CD-B05D-B4E3E956DF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1" dirty="0"/>
              <a:t>How Belbin Roles Support Resolution</a:t>
            </a:r>
          </a:p>
          <a:p>
            <a:r>
              <a:rPr lang="en-GB" dirty="0" err="1"/>
              <a:t>Teamworker</a:t>
            </a:r>
            <a:r>
              <a:rPr lang="en-GB" dirty="0"/>
              <a:t> → facilitates empathy &amp; harmony.</a:t>
            </a:r>
          </a:p>
          <a:p>
            <a:r>
              <a:rPr lang="en-GB" dirty="0"/>
              <a:t>Coordinator → clarifies goals &amp; responsibilities to reduce misalignment.</a:t>
            </a:r>
          </a:p>
          <a:p>
            <a:r>
              <a:rPr lang="en-GB" dirty="0"/>
              <a:t>Monitor Evaluator → provides rational, unbiased evaluation of ideas.</a:t>
            </a:r>
          </a:p>
          <a:p>
            <a:r>
              <a:rPr lang="en-GB" dirty="0"/>
              <a:t>Resource Investigator → brings external perspectives for solutions.</a:t>
            </a:r>
          </a:p>
          <a:p>
            <a:r>
              <a:rPr lang="en-GB" b="1" dirty="0"/>
              <a:t>Practical Applications</a:t>
            </a:r>
          </a:p>
          <a:p>
            <a:r>
              <a:rPr lang="en-GB" dirty="0"/>
              <a:t>Match conflict-resolution tasks to appropriate roles.</a:t>
            </a:r>
          </a:p>
          <a:p>
            <a:r>
              <a:rPr lang="en-GB" dirty="0"/>
              <a:t>Balance challenging roles (e.g., Shaper) with harmonizing roles (</a:t>
            </a:r>
            <a:r>
              <a:rPr lang="en-GB" dirty="0" err="1"/>
              <a:t>Teamworker</a:t>
            </a:r>
            <a:r>
              <a:rPr lang="en-GB" dirty="0"/>
              <a:t>).</a:t>
            </a:r>
          </a:p>
          <a:p>
            <a:r>
              <a:rPr lang="en-GB" dirty="0"/>
              <a:t>Use Belbin reports to anticipate potential friction areas in projects.</a:t>
            </a:r>
          </a:p>
          <a:p>
            <a:r>
              <a:rPr lang="en-GB" dirty="0"/>
              <a:t>Encourage respectful debate between Plants, Shapers, and Specialists.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4713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68F45-6F92-F966-AD0D-BDDEDEA30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AA1A0-245E-A8E0-C5AC-843B8C0424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Adamis, D. et al. (2023) ‘Belbin’s Team Role Balance and Team Effectiveness in Community Mental Health Teams’, </a:t>
            </a:r>
            <a:r>
              <a:rPr lang="en-GB" i="1" dirty="0"/>
              <a:t>Merits</a:t>
            </a:r>
            <a:r>
              <a:rPr lang="en-GB" dirty="0"/>
              <a:t>, 3(3), pp. 604–614.</a:t>
            </a:r>
          </a:p>
          <a:p>
            <a:r>
              <a:rPr lang="en-GB" dirty="0" err="1"/>
              <a:t>Aggrawal</a:t>
            </a:r>
            <a:r>
              <a:rPr lang="en-GB" dirty="0"/>
              <a:t>, S. &amp; Magana, A.J. (2024) ‘Teamwork Conflict Management Training and Conflict Resolution Practice via Large Language Models’, </a:t>
            </a:r>
            <a:r>
              <a:rPr lang="en-GB" i="1" dirty="0"/>
              <a:t>Future Internet</a:t>
            </a:r>
            <a:r>
              <a:rPr lang="en-GB" dirty="0"/>
              <a:t>, 16(5), 177.</a:t>
            </a:r>
          </a:p>
          <a:p>
            <a:r>
              <a:rPr lang="en-GB" dirty="0"/>
              <a:t>Mumford, T. (2020) ‘How Functional Team Roles Mitigate the Effect of Conflict on Team Performance’, </a:t>
            </a:r>
            <a:r>
              <a:rPr lang="en-GB" i="1" dirty="0"/>
              <a:t>Advances in Social Sciences Research Journal</a:t>
            </a:r>
            <a:r>
              <a:rPr lang="en-GB" dirty="0"/>
              <a:t>, 7(6), pp. 833–840.</a:t>
            </a:r>
          </a:p>
          <a:p>
            <a:r>
              <a:rPr lang="en-GB" dirty="0"/>
              <a:t>Newson, F. (2024) ‘Navigating Workplace Conflict: Effective Strategies for Conflict Resolution’, </a:t>
            </a:r>
            <a:r>
              <a:rPr lang="en-GB" i="1" dirty="0"/>
              <a:t>Journal of Organizational Culture Communications and Conflict</a:t>
            </a:r>
            <a:r>
              <a:rPr lang="en-GB" dirty="0"/>
              <a:t>, 28(4), pp. 1–3.</a:t>
            </a:r>
          </a:p>
          <a:p>
            <a:r>
              <a:rPr lang="en-GB" dirty="0"/>
              <a:t>Zhang, L. et al. (2024) ‘The Influence of Conflict Management Styles on Employee Wellbeing’, </a:t>
            </a:r>
            <a:r>
              <a:rPr lang="en-GB" i="1" dirty="0"/>
              <a:t>Frontiers in Public Health</a:t>
            </a:r>
            <a:r>
              <a:rPr lang="en-GB" dirty="0"/>
              <a:t>, 12:1407220.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7725724"/>
      </p:ext>
    </p:extLst>
  </p:cSld>
  <p:clrMapOvr>
    <a:masterClrMapping/>
  </p:clrMapOvr>
  <p:transition spd="slow">
    <p:wipe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42</TotalTime>
  <Words>514</Words>
  <Application>Microsoft Office PowerPoint</Application>
  <PresentationFormat>Widescreen</PresentationFormat>
  <Paragraphs>51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Garamond</vt:lpstr>
      <vt:lpstr>Helvetica-Bold</vt:lpstr>
      <vt:lpstr>Organic</vt:lpstr>
      <vt:lpstr>Effective Team work and communication                          BMSW4009         Lecturer: Muhammad Cassamo </vt:lpstr>
      <vt:lpstr>Conflict Management &amp; Resolution Strategies Using Belbin Team Roles</vt:lpstr>
      <vt:lpstr>Understanding Conflict</vt:lpstr>
      <vt:lpstr>Types &amp; Sources of Workplace Conflict</vt:lpstr>
      <vt:lpstr>Modern Conflict-Resolution Strategies</vt:lpstr>
      <vt:lpstr>Integrating Belbin Roles with Conflict Management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Andrei Vladeanu (2432415)</dc:creator>
  <cp:lastModifiedBy>Andrei Vladeanu (2432415)</cp:lastModifiedBy>
  <cp:revision>1</cp:revision>
  <dcterms:created xsi:type="dcterms:W3CDTF">2025-11-30T19:58:47Z</dcterms:created>
  <dcterms:modified xsi:type="dcterms:W3CDTF">2025-11-30T20:41:25Z</dcterms:modified>
</cp:coreProperties>
</file>