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2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ECFE16-4CFB-4760-AF0E-ABECCBD00872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6DF428-8D1F-4807-B8B4-C07A0062D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295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Yutopian, The Anti-Christian Movement (2000) &lt;http://www.yutopian.com/religion/history/Anti.html&gt; [accessed 20 February 2018].</a:t>
            </a:r>
          </a:p>
          <a:p>
            <a:r>
              <a:rPr lang="en-GB" dirty="0" smtClean="0"/>
              <a:t>Richard Cavendish , The Marco Polo Bridge </a:t>
            </a:r>
            <a:r>
              <a:rPr lang="en-GB" dirty="0" err="1" smtClean="0"/>
              <a:t>Inciden</a:t>
            </a:r>
            <a:r>
              <a:rPr lang="en-GB" dirty="0" smtClean="0"/>
              <a:t> (2012) &lt;http://www.historytoday.com/richard-cavendish/marco-polo-bridge-incident&gt; [accessed 20 February 2018].</a:t>
            </a:r>
          </a:p>
          <a:p>
            <a:r>
              <a:rPr lang="en-GB" b="0" i="1" dirty="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Second Sino-Japanese War (1937-1945)</a:t>
            </a:r>
            <a:r>
              <a:rPr lang="en-GB" b="0" i="0" dirty="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(2017) &lt;https://chineseposters.net/themes/second-sino-japanese-war.php&gt; [accessed 20 February 2018].</a:t>
            </a:r>
          </a:p>
          <a:p>
            <a:r>
              <a:rPr lang="en-GB" b="0" i="0" dirty="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Second Sino-Japanese war (2012) &lt;http://totallyhistory.com/second-sino-japanese-war/&gt; [accessed 20 February 2018].</a:t>
            </a:r>
          </a:p>
          <a:p>
            <a:r>
              <a:rPr lang="en-GB" b="0" i="0" dirty="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Rachel Cairns, Chinese Civil War (2015) &lt;http://alphahistory.com/chineserevolution/chinese-civil-war/&gt; [accessed 20 February 2018].</a:t>
            </a:r>
          </a:p>
          <a:p>
            <a:endParaRPr lang="en-GB" b="0" i="0" dirty="0" smtClean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6DF428-8D1F-4807-B8B4-C07A0062DB3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890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25841294-7F54-4FDD-B9D8-0E5653FD9B39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DFBE2A45-6020-4401-9740-916EE867AE1A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613144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41294-7F54-4FDD-B9D8-0E5653FD9B39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2A45-6020-4401-9740-916EE867A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736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5841294-7F54-4FDD-B9D8-0E5653FD9B39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FBE2A45-6020-4401-9740-916EE867AE1A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89229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41294-7F54-4FDD-B9D8-0E5653FD9B39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2A45-6020-4401-9740-916EE867A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01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41294-7F54-4FDD-B9D8-0E5653FD9B39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2A45-6020-4401-9740-916EE867A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259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41294-7F54-4FDD-B9D8-0E5653FD9B39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2A45-6020-4401-9740-916EE867A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675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41294-7F54-4FDD-B9D8-0E5653FD9B39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2A45-6020-4401-9740-916EE867A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01821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25841294-7F54-4FDD-B9D8-0E5653FD9B39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DFBE2A45-6020-4401-9740-916EE867A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98574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25841294-7F54-4FDD-B9D8-0E5653FD9B39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DFBE2A45-6020-4401-9740-916EE867A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28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41294-7F54-4FDD-B9D8-0E5653FD9B39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2A45-6020-4401-9740-916EE867A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653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5841294-7F54-4FDD-B9D8-0E5653FD9B39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DFBE2A45-6020-4401-9740-916EE867AE1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9796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25841294-7F54-4FDD-B9D8-0E5653FD9B39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DFBE2A45-6020-4401-9740-916EE867AE1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2052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327" y="2202238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The resilience of two female missionaries in early 20</a:t>
            </a:r>
            <a:r>
              <a:rPr lang="en-GB" baseline="30000" dirty="0" smtClean="0"/>
              <a:t>th</a:t>
            </a:r>
            <a:r>
              <a:rPr lang="en-GB" dirty="0" smtClean="0"/>
              <a:t> Century </a:t>
            </a:r>
            <a:r>
              <a:rPr lang="en-GB" dirty="0"/>
              <a:t>China : Marie Monsen and Gladys Aylward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805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691070" cy="258733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769535" y="255229"/>
            <a:ext cx="2498436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smtClean="0"/>
              <a:t>https://mylordkatie.wordpress.com/2013/12/09/gladys-aylward-missionary-to-china/. (2013). [image].</a:t>
            </a:r>
            <a:endParaRPr lang="en-GB" sz="11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3709" y="0"/>
            <a:ext cx="1428750" cy="244340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9277351" y="353855"/>
            <a:ext cx="2565400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smtClean="0"/>
              <a:t>https://www.kingsleypress.com/author-spotlight-marie-monsen.html.  (2015). [image]</a:t>
            </a:r>
            <a:endParaRPr lang="en-GB" sz="1100" dirty="0"/>
          </a:p>
        </p:txBody>
      </p:sp>
      <p:sp>
        <p:nvSpPr>
          <p:cNvPr id="9" name="TextBox 8"/>
          <p:cNvSpPr txBox="1"/>
          <p:nvPr/>
        </p:nvSpPr>
        <p:spPr>
          <a:xfrm>
            <a:off x="1804914" y="1271941"/>
            <a:ext cx="28617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Gladys Aylward</a:t>
            </a:r>
          </a:p>
          <a:p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Mission in China – 1932-1948</a:t>
            </a:r>
          </a:p>
          <a:p>
            <a:endParaRPr lang="en-GB" dirty="0">
              <a:latin typeface="Adobe Caslon Pro Bold" panose="0205070206050A020403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406469" y="1343971"/>
            <a:ext cx="2137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Marie Monsen</a:t>
            </a:r>
          </a:p>
          <a:p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Mission in China – 1927-1937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893" y="3640667"/>
            <a:ext cx="1794803" cy="292682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1977176" y="4384050"/>
            <a:ext cx="2827867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smtClean="0"/>
              <a:t>https://www.amazon.co.uk/Gladys-Aylward-Little-Woman/dp/0802429866. (2018). [image].</a:t>
            </a:r>
            <a:endParaRPr lang="en-GB" sz="1100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5976" y="3733799"/>
            <a:ext cx="1911375" cy="2943754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9220200" y="4605512"/>
            <a:ext cx="2971800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smtClean="0"/>
              <a:t>https://www.amazon.com/Awakening-Revival-China-1927-1937/dp/193742801X. (2018). [image].</a:t>
            </a:r>
            <a:endParaRPr lang="en-GB" sz="1100" dirty="0"/>
          </a:p>
        </p:txBody>
      </p:sp>
      <p:cxnSp>
        <p:nvCxnSpPr>
          <p:cNvPr id="17" name="Straight Arrow Connector 16"/>
          <p:cNvCxnSpPr/>
          <p:nvPr/>
        </p:nvCxnSpPr>
        <p:spPr>
          <a:xfrm flipH="1">
            <a:off x="1691071" y="2170813"/>
            <a:ext cx="1327682" cy="12951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91393" y="2402584"/>
            <a:ext cx="1356666" cy="1334665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3891023" y="2443406"/>
            <a:ext cx="37004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Who are they?</a:t>
            </a: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0863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3" grpId="0"/>
      <p:bldP spid="15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Socio-Historic </a:t>
            </a:r>
            <a:r>
              <a:rPr lang="en-GB" dirty="0"/>
              <a:t>Context</a:t>
            </a:r>
            <a:br>
              <a:rPr lang="en-GB" dirty="0"/>
            </a:br>
            <a:r>
              <a:rPr lang="en-GB" dirty="0"/>
              <a:t>1914-1945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000" dirty="0" smtClean="0">
                <a:latin typeface="Times New Roman" panose="02020603050405020304" pitchFamily="18" charset="0"/>
                <a:ea typeface="Adobe Fangsong Std R" panose="02020400000000000000" pitchFamily="18" charset="-128"/>
                <a:cs typeface="Times New Roman" panose="02020603050405020304" pitchFamily="18" charset="0"/>
              </a:rPr>
              <a:t>1922 – Anti- Christian movement</a:t>
            </a:r>
          </a:p>
          <a:p>
            <a:r>
              <a:rPr lang="en-GB" sz="2000" dirty="0" smtClean="0">
                <a:latin typeface="Times New Roman" panose="02020603050405020304" pitchFamily="18" charset="0"/>
                <a:ea typeface="Adobe Fangsong Std R" panose="02020400000000000000" pitchFamily="18" charset="-128"/>
                <a:cs typeface="Times New Roman" panose="02020603050405020304" pitchFamily="18" charset="0"/>
              </a:rPr>
              <a:t>1927 – Chinese Civil War </a:t>
            </a:r>
          </a:p>
          <a:p>
            <a:r>
              <a:rPr lang="en-GB" sz="2000" dirty="0" smtClean="0">
                <a:latin typeface="Times New Roman" panose="02020603050405020304" pitchFamily="18" charset="0"/>
                <a:ea typeface="Adobe Fangsong Std R" panose="02020400000000000000" pitchFamily="18" charset="-128"/>
                <a:cs typeface="Times New Roman" panose="02020603050405020304" pitchFamily="18" charset="0"/>
              </a:rPr>
              <a:t>1930s – Rape of Nanjing – Marco Polo Bridge Incident</a:t>
            </a:r>
          </a:p>
          <a:p>
            <a:r>
              <a:rPr lang="en-GB" sz="2000" dirty="0" smtClean="0">
                <a:latin typeface="Times New Roman" panose="02020603050405020304" pitchFamily="18" charset="0"/>
                <a:ea typeface="Adobe Fangsong Std R" panose="02020400000000000000" pitchFamily="18" charset="-128"/>
                <a:cs typeface="Times New Roman" panose="02020603050405020304" pitchFamily="18" charset="0"/>
              </a:rPr>
              <a:t>1937- Second Sino-Japanese War - Bombing, murder, rape, torture and human experiments. </a:t>
            </a:r>
            <a:endParaRPr lang="en-GB" sz="2000" dirty="0" smtClean="0">
              <a:latin typeface="Times New Roman" panose="02020603050405020304" pitchFamily="18" charset="0"/>
              <a:ea typeface="Adobe Fangsong Std R" panose="02020400000000000000" pitchFamily="18" charset="-128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ea typeface="Adobe Fangsong Std R" panose="02020400000000000000" pitchFamily="18" charset="-128"/>
                <a:cs typeface="Times New Roman" panose="02020603050405020304" pitchFamily="18" charset="0"/>
              </a:rPr>
              <a:t>Chinese government is essentially atheist and views organised religion as evil and not progressive for human nature. </a:t>
            </a:r>
            <a:endParaRPr lang="en-GB" sz="2000" dirty="0" smtClean="0">
              <a:latin typeface="Times New Roman" panose="02020603050405020304" pitchFamily="18" charset="0"/>
              <a:ea typeface="Adobe Fangsong Std R" panose="02020400000000000000" pitchFamily="18" charset="-128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ea typeface="Adobe Fangsong Std R" panose="02020400000000000000" pitchFamily="18" charset="-128"/>
              <a:cs typeface="Times New Roman" panose="02020603050405020304" pitchFamily="18" charset="0"/>
            </a:endParaRPr>
          </a:p>
          <a:p>
            <a:endParaRPr lang="en-GB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Adobe Fangsong Std R" panose="02020400000000000000" pitchFamily="18" charset="-128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dobe Fangsong Std R" panose="02020400000000000000" pitchFamily="18" charset="-128"/>
                <a:cs typeface="Times New Roman" panose="02020603050405020304" pitchFamily="18" charset="0"/>
              </a:rPr>
              <a:t>        </a:t>
            </a:r>
          </a:p>
          <a:p>
            <a:pPr marL="0" indent="0">
              <a:buNone/>
            </a:pPr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Adobe Fangsong Std R" panose="02020400000000000000" pitchFamily="18" charset="-128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dobe Fangsong Std R" panose="02020400000000000000" pitchFamily="18" charset="-128"/>
                <a:cs typeface="Times New Roman" panose="02020603050405020304" pitchFamily="18" charset="0"/>
              </a:rPr>
              <a:t>            ~ </a:t>
            </a:r>
            <a:r>
              <a:rPr lang="en-GB" sz="2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dobe Fangsong Std R" panose="02020400000000000000" pitchFamily="18" charset="-128"/>
                <a:cs typeface="Times New Roman" panose="02020603050405020304" pitchFamily="18" charset="0"/>
              </a:rPr>
              <a:t>‘Christianity 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Adobe Fangsong Std R" panose="02020400000000000000" pitchFamily="18" charset="-128"/>
                <a:cs typeface="Times New Roman" panose="02020603050405020304" pitchFamily="18" charset="0"/>
              </a:rPr>
              <a:t>was criticized as being the '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Slave of the Western Capitalist </a:t>
            </a:r>
            <a:r>
              <a:rPr lang="en-GB" sz="2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Countries‘’. ~</a:t>
            </a:r>
          </a:p>
          <a:p>
            <a:endParaRPr lang="en-GB" i="1" u="sng" dirty="0"/>
          </a:p>
        </p:txBody>
      </p:sp>
    </p:spTree>
    <p:extLst>
      <p:ext uri="{BB962C8B-B14F-4D97-AF65-F5344CB8AC3E}">
        <p14:creationId xmlns:p14="http://schemas.microsoft.com/office/powerpoint/2010/main" val="373592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Gladys Aylward – Who was she?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Before mission? 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 did she do? 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How did she earn the money to travel to China? </a:t>
            </a:r>
          </a:p>
          <a:p>
            <a:r>
              <a:rPr lang="en-GB" i="1" dirty="0" smtClean="0">
                <a:latin typeface="Adobe Arabic" panose="02040503050201020203" pitchFamily="18" charset="-78"/>
                <a:cs typeface="Adobe Arabic" panose="02040503050201020203" pitchFamily="18" charset="-78"/>
              </a:rPr>
              <a:t>‘I </a:t>
            </a:r>
            <a:r>
              <a:rPr lang="en-GB" i="1" dirty="0">
                <a:latin typeface="Adobe Arabic" panose="02040503050201020203" pitchFamily="18" charset="-78"/>
                <a:cs typeface="Adobe Arabic" panose="02040503050201020203" pitchFamily="18" charset="-78"/>
              </a:rPr>
              <a:t>wasn't God's first choice for what I've done in China...I don't know who it was...it must have been a man...a well-educated man. I don't know what happened. Perhaps he died. Perhaps he wasn't willing...and God looked down...and saw Gladys Aylward...and God said, 'Well, she's willing</a:t>
            </a:r>
            <a:r>
              <a:rPr lang="en-GB" i="1" dirty="0" smtClean="0">
                <a:latin typeface="Adobe Arabic" panose="02040503050201020203" pitchFamily="18" charset="-78"/>
                <a:cs typeface="Adobe Arabic" panose="02040503050201020203" pitchFamily="18" charset="-78"/>
              </a:rPr>
              <a:t>.’</a:t>
            </a:r>
            <a:endParaRPr lang="en-GB" i="1" dirty="0">
              <a:latin typeface="Adobe Arabic" panose="02040503050201020203" pitchFamily="18" charset="-78"/>
              <a:cs typeface="Adobe Arabic" panose="02040503050201020203" pitchFamily="18" charset="-78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48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Gladys Aylward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ja-JP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艾</a:t>
            </a:r>
            <a:r>
              <a:rPr lang="ja-JP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偉</a:t>
            </a:r>
            <a:r>
              <a:rPr lang="ja-JP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德 </a:t>
            </a:r>
            <a:r>
              <a:rPr lang="en-GB" altLang="ja-JP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altLang="ja-JP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Ài</a:t>
            </a:r>
            <a:r>
              <a:rPr lang="en-GB" altLang="ja-JP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ja-JP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wěi</a:t>
            </a:r>
            <a:r>
              <a:rPr lang="en-GB" altLang="ja-JP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ja-JP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dé</a:t>
            </a:r>
            <a:r>
              <a:rPr lang="en-GB" altLang="ja-JP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altLang="ja-JP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altLang="ja-JP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Her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mission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During her mission –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Inn keeper, Foot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inspector, preacher,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spy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Why was she wanted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How did she escape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27 days from YangCheng to </a:t>
            </a:r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SiAn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r>
              <a:rPr lang="en-GB" i="1" dirty="0">
                <a:latin typeface="Adobe Arabic" panose="02040503050201020203" pitchFamily="18" charset="-78"/>
                <a:cs typeface="Adobe Arabic" panose="02040503050201020203" pitchFamily="18" charset="-78"/>
              </a:rPr>
              <a:t>“You take the children, but I must stay. Christians never retreat.” (Aylward, G. Latham, R.O.  Gladys Aylward: One of the undefeated/ as told by her to R.O Latham. Ed. 9. London: Edinburgh House Press. 1952, 1950</a:t>
            </a:r>
            <a:r>
              <a:rPr lang="en-GB" i="1" dirty="0" smtClean="0">
                <a:latin typeface="Adobe Arabic" panose="02040503050201020203" pitchFamily="18" charset="-78"/>
                <a:cs typeface="Adobe Arabic" panose="02040503050201020203" pitchFamily="18" charset="-78"/>
              </a:rPr>
              <a:t>.)</a:t>
            </a:r>
            <a:endParaRPr lang="en-GB" i="1" dirty="0">
              <a:latin typeface="Adobe Arabic" panose="02040503050201020203" pitchFamily="18" charset="-78"/>
              <a:cs typeface="Adobe Arabic" panose="02040503050201020203" pitchFamily="18" charset="-78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90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Her Legacy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After her mission what did she do?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those orphanages still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standing?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Did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she effect Christianity in China? 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She saw beyond obstacles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English Teacher, Chinese Evangelist. She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started a Christian church in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Sian.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7405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Aylward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Latham, R.O.  Gladys Aylward: One of the undefeated/ as told by her to R.O Latham. Ed. 9. London: Edinburgh House Press. 1952, 1950. 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GLADYS AYLWARD'S LONG ROAD TO CHINA (2010) &lt;https://www.christianity.com/church/church-history/church-history-for-kids/gladys-aylwards-long-road-to-china-11634863.html&gt; [accessed 20 February 2018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Kingsley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Press edition 2011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(United States of America: OMF International, Singapore, 1959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Rachel Cairns, Chinese Civil War (2015) &lt;http://alphahistory.com/chineserevolution/chinese-civil-war/&gt; [accessed 20 February 2018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Richard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Cavendish , The Marco Polo Bridge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Inciden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(2012) &lt;http://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www.historytoday.com/richard-cavendish/marco-polo-bridge-incident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&gt; [accessed 20 February 2018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Second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Sino-Japanese war (2012) &lt;http://totallyhistory.com/second-sino-japanese-war/&gt; [accessed 20 February 2018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 Sino-Japanese War (1937-1945) (2017) &lt;https://chineseposters.net/themes/second-sino-japanese-war.php&gt; [accessed 20 February 2018].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Yutopian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The Anti-Christian Movement (2000) &lt;http://www.yutopian.com/religion/history/Anti.html&gt; [accessed 20 February 2018].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361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280</TotalTime>
  <Words>566</Words>
  <Application>Microsoft Office PowerPoint</Application>
  <PresentationFormat>Widescreen</PresentationFormat>
  <Paragraphs>56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Adobe Fangsong Std R</vt:lpstr>
      <vt:lpstr>Adobe Arabic</vt:lpstr>
      <vt:lpstr>Adobe Caslon Pro Bold</vt:lpstr>
      <vt:lpstr>Calibri</vt:lpstr>
      <vt:lpstr>Century Schoolbook</vt:lpstr>
      <vt:lpstr>Corbel</vt:lpstr>
      <vt:lpstr>メイリオ</vt:lpstr>
      <vt:lpstr>Times New Roman</vt:lpstr>
      <vt:lpstr>Feathered</vt:lpstr>
      <vt:lpstr>The resilience of two female missionaries in early 20th Century China : Marie Monsen and Gladys Aylward </vt:lpstr>
      <vt:lpstr>PowerPoint Presentation</vt:lpstr>
      <vt:lpstr>Socio-Historic Context 1914-1945  </vt:lpstr>
      <vt:lpstr>Gladys Aylward – Who was she?</vt:lpstr>
      <vt:lpstr>Gladys Aylward -艾偉德 - Ài wěi dé                     Her mission </vt:lpstr>
      <vt:lpstr>Her Legacy 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resilience of two women missionaries in early 20th Century China</dc:title>
  <dc:creator>Paloma Misir O'Reilly (1501225)</dc:creator>
  <cp:lastModifiedBy>Paloma Misir O'Reilly (1501225)</cp:lastModifiedBy>
  <cp:revision>29</cp:revision>
  <dcterms:created xsi:type="dcterms:W3CDTF">2018-02-20T12:34:37Z</dcterms:created>
  <dcterms:modified xsi:type="dcterms:W3CDTF">2018-02-21T09:55:29Z</dcterms:modified>
</cp:coreProperties>
</file>