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F5DB74-3616-4590-9041-F446401387AA}" v="1" dt="2024-11-27T17:03:05.4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B4F5DB74-3616-4590-9041-F446401387AA}"/>
    <pc:docChg chg="undo custSel addSld delSld modSld">
      <pc:chgData name="David Gardner" userId="32a3b49f-52b0-4a7d-8a0d-c44fdf742dfe" providerId="ADAL" clId="{B4F5DB74-3616-4590-9041-F446401387AA}" dt="2024-11-27T17:03:23.169" v="43" actId="14100"/>
      <pc:docMkLst>
        <pc:docMk/>
      </pc:docMkLst>
      <pc:sldChg chg="add del">
        <pc:chgData name="David Gardner" userId="32a3b49f-52b0-4a7d-8a0d-c44fdf742dfe" providerId="ADAL" clId="{B4F5DB74-3616-4590-9041-F446401387AA}" dt="2024-11-27T17:02:15.863" v="1" actId="2696"/>
        <pc:sldMkLst>
          <pc:docMk/>
          <pc:sldMk cId="1448239814" sldId="258"/>
        </pc:sldMkLst>
      </pc:sldChg>
      <pc:sldChg chg="modSp mod">
        <pc:chgData name="David Gardner" userId="32a3b49f-52b0-4a7d-8a0d-c44fdf742dfe" providerId="ADAL" clId="{B4F5DB74-3616-4590-9041-F446401387AA}" dt="2024-11-27T17:03:23.169" v="43" actId="14100"/>
        <pc:sldMkLst>
          <pc:docMk/>
          <pc:sldMk cId="1123275758" sldId="259"/>
        </pc:sldMkLst>
        <pc:spChg chg="mod">
          <ac:chgData name="David Gardner" userId="32a3b49f-52b0-4a7d-8a0d-c44fdf742dfe" providerId="ADAL" clId="{B4F5DB74-3616-4590-9041-F446401387AA}" dt="2024-11-27T17:03:23.169" v="43" actId="14100"/>
          <ac:spMkLst>
            <pc:docMk/>
            <pc:sldMk cId="1123275758" sldId="259"/>
            <ac:spMk id="3" creationId="{376B1BB2-C5C7-843D-6349-CF0DBF61832B}"/>
          </ac:spMkLst>
        </pc:spChg>
        <pc:picChg chg="mod">
          <ac:chgData name="David Gardner" userId="32a3b49f-52b0-4a7d-8a0d-c44fdf742dfe" providerId="ADAL" clId="{B4F5DB74-3616-4590-9041-F446401387AA}" dt="2024-11-27T17:02:30.745" v="3" actId="1076"/>
          <ac:picMkLst>
            <pc:docMk/>
            <pc:sldMk cId="1123275758" sldId="259"/>
            <ac:picMk id="6" creationId="{E5C0A051-AFDC-FAA0-A8AB-382A2FE4313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76CA1-8AAB-90EF-5D27-9B3314296B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D25982-35EE-9848-96FB-3834925E9C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566A94-5003-FD89-63C3-E65E2F884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F240-BD07-40E4-B81C-E1DAB96257C4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361161-F5B0-AE2E-D99B-ACBB15018A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65420-7732-B950-29FA-ADF58CE12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D4E3C-AB85-424E-8476-F8B2151D2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833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D2357-498F-C854-FCD0-0093CA10E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CD29B-9252-7008-7EF6-F618227EEA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E0B66D-6D74-6958-9920-CD98D6A1E0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F240-BD07-40E4-B81C-E1DAB96257C4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23C8F8-FE8C-0D33-DC8D-67F0058C1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693F5-EFDD-0196-6027-2F4E0047C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D4E3C-AB85-424E-8476-F8B2151D2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0784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CE425-CDDD-0536-A0EE-608BCC9C9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09A2CD-06F5-D941-AEE4-30BFBCAA61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88A0F2-8E05-FE04-880A-D51B4679A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F240-BD07-40E4-B81C-E1DAB96257C4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4E96D1-0735-5A05-A1DB-CC40855F2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F7346F-351F-2F23-04B9-A402015E3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D4E3C-AB85-424E-8476-F8B2151D2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992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DDDA4-8754-12DD-0795-B3DB636BA7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2FFD9-E5E5-1249-8994-7323CB4276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48CAF6-D350-19FA-013F-149D1F2E80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9743FE-3F9C-AABF-4E95-85E6E4DDA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F240-BD07-40E4-B81C-E1DAB96257C4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BB7E3-A068-D73B-E7DE-A85542BCC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B61FE9-0223-45A5-9D5F-45DA97DD2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D4E3C-AB85-424E-8476-F8B2151D2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579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211C6-CF3B-8482-4DF8-A81A5F8A4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56AD46-314D-706E-8C65-DE16CB5210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4743F5-92F5-5693-22AC-0FC96235A7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2B9B20-79ED-9D44-A2C1-195093A3DC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0DACE0-1F98-64FB-9D4F-F9F4792643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5A7637-0DC0-5067-B520-9D7B061BE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F240-BD07-40E4-B81C-E1DAB96257C4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0F95C4-EFA4-0416-F8C2-FBCA9E2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44DFEE-FAEA-0F03-BAFE-8FC05C3A0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D4E3C-AB85-424E-8476-F8B2151D2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474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622E9-67EA-909F-BE78-84138C7E52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262BAD-35B6-EE2B-1F1E-CEA5A2992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F240-BD07-40E4-B81C-E1DAB96257C4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076FB0-4567-A003-E877-D9BF8F669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B5741F-FDF7-29C4-591B-C9B05BFC0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D4E3C-AB85-424E-8476-F8B2151D2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010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CD8C39-B193-76CE-BF08-C2390DEBBD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F240-BD07-40E4-B81C-E1DAB96257C4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9CB50D-2234-65D0-66EF-7794B75A2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D29FAE-AD37-EE58-1541-EDC4DCDBB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D4E3C-AB85-424E-8476-F8B2151D2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930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770BF-6389-27FC-EF69-C5C9C1BFE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7A286-F687-6F5D-D4D5-F0310D826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6DDED2-D881-2C56-27EB-6284E38169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C281D5-697B-F57B-261D-CFF8CDCFD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F240-BD07-40E4-B81C-E1DAB96257C4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E61899-C689-7ABF-4EC9-A43C1307B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008E07-428C-D9C7-2E16-7509A15D7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D4E3C-AB85-424E-8476-F8B2151D2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31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90CBF-39E0-D3F5-2CC5-69D8CC10C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822DEB-5D1E-B29E-6305-04FD0B3BAB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0C8484-6D98-9BEC-0E82-C3A0618B1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4486D4-87F8-937F-84B2-1B78089415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F240-BD07-40E4-B81C-E1DAB96257C4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4799AF-0D67-C361-46BD-DCD68D11A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C76ECB-5847-9C65-3999-D0762C090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D4E3C-AB85-424E-8476-F8B2151D2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0347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1EF6D-3F04-B1AB-3130-54F191899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3D18E9-6770-4687-F7FC-D23D1FB39C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2A68D1-590B-2C68-54E7-CE12625C1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F240-BD07-40E4-B81C-E1DAB96257C4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68306-A442-F2CF-E671-D756F454F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690F4-A45C-8031-F1BA-BBC9BAE1C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D4E3C-AB85-424E-8476-F8B2151D2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838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D4AD0C-01C6-1EAD-4728-E91594F286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A08267-99FC-247B-1DC0-D973754C11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5B187-C487-BEF4-CA32-3EC6E30E6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F240-BD07-40E4-B81C-E1DAB96257C4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AC73B-AD47-5E62-A9F4-562D48EBD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0BB671-3395-0CAC-4D38-6E25C8DBD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4D4E3C-AB85-424E-8476-F8B2151D2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898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214BE3-ECD1-D950-26C3-93EF4766F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43AA85-2E60-F3C2-01D9-67EAA2CF07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3D28A8-3C8B-EA1D-FD51-D32412E6B0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90F240-BD07-40E4-B81C-E1DAB96257C4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46CFAE-5229-5AA9-962A-5B84048C46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1949A4-31B9-A7C2-2B25-85DA38A2DB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B4D4E3C-AB85-424E-8476-F8B2151D2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548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79450-37CB-1F0B-C4BF-B98668ADA7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47711"/>
          </a:xfrm>
        </p:spPr>
        <p:txBody>
          <a:bodyPr>
            <a:normAutofit fontScale="90000"/>
          </a:bodyPr>
          <a:lstStyle/>
          <a:p>
            <a:r>
              <a:rPr lang="en-GB" dirty="0"/>
              <a:t>Assignment 1 Support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3B32A0-FD64-29AC-2814-9C7E540B41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110862"/>
            <a:ext cx="9144000" cy="3802257"/>
          </a:xfrm>
        </p:spPr>
        <p:txBody>
          <a:bodyPr>
            <a:normAutofit fontScale="92500" lnSpcReduction="20000"/>
          </a:bodyPr>
          <a:lstStyle/>
          <a:p>
            <a:r>
              <a:rPr lang="en-GB" sz="4400" dirty="0"/>
              <a:t>Biomechanics</a:t>
            </a:r>
          </a:p>
          <a:p>
            <a:endParaRPr lang="en-GB" sz="4400" dirty="0"/>
          </a:p>
          <a:p>
            <a:r>
              <a:rPr lang="en-GB" sz="4400" dirty="0"/>
              <a:t>Due 14</a:t>
            </a:r>
            <a:r>
              <a:rPr lang="en-GB" sz="4400" baseline="30000" dirty="0"/>
              <a:t>th</a:t>
            </a:r>
            <a:r>
              <a:rPr lang="en-GB" sz="4400" dirty="0"/>
              <a:t> Feb 2025</a:t>
            </a:r>
          </a:p>
          <a:p>
            <a:endParaRPr lang="en-GB" sz="4400" dirty="0"/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Biomechanical /  kinesiological assessment of an athlete / client / patient of your choice</a:t>
            </a:r>
          </a:p>
          <a:p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eport outlining any issues concerns or advice relating to the performance</a:t>
            </a:r>
          </a:p>
          <a:p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4400" dirty="0"/>
          </a:p>
          <a:p>
            <a:endParaRPr lang="en-GB" sz="4400" dirty="0"/>
          </a:p>
          <a:p>
            <a:endParaRPr lang="en-GB" sz="4400" dirty="0"/>
          </a:p>
          <a:p>
            <a:endParaRPr lang="en-GB" sz="4400" dirty="0"/>
          </a:p>
          <a:p>
            <a:endParaRPr lang="en-GB" sz="4400" dirty="0"/>
          </a:p>
          <a:p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3678709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7137D-0CB6-8CA4-6B7B-A5352CC16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4299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Assessment to complete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314CC-57EF-3F47-903B-049D65F401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algn="l"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MS Minngs"/>
                <a:cs typeface="Calibri" panose="020F0502020204030204" pitchFamily="34" charset="0"/>
              </a:rPr>
              <a:t>Essential</a:t>
            </a:r>
          </a:p>
          <a:p>
            <a:pPr marL="0" lvl="0" indent="0" algn="l">
              <a:buNone/>
            </a:pPr>
            <a:endParaRPr lang="en-GB" sz="1800" b="0" dirty="0">
              <a:effectLst/>
              <a:latin typeface="Calibri" panose="020F0502020204030204" pitchFamily="34" charset="0"/>
              <a:ea typeface="MS Minngs"/>
              <a:cs typeface="Calibri" panose="020F0502020204030204" pitchFamily="34" charset="0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r>
              <a:rPr lang="en-GB" sz="1800" b="0" dirty="0">
                <a:effectLst/>
                <a:latin typeface="Calibri" panose="020F0502020204030204" pitchFamily="34" charset="0"/>
                <a:ea typeface="MS Minngs"/>
                <a:cs typeface="Calibri" panose="020F0502020204030204" pitchFamily="34" charset="0"/>
              </a:rPr>
              <a:t>Movement analysis </a:t>
            </a:r>
            <a:endParaRPr lang="en-GB" sz="1800" b="1" dirty="0">
              <a:effectLst/>
              <a:latin typeface="Calibri" panose="020F0502020204030204" pitchFamily="34" charset="0"/>
              <a:ea typeface="MS Minngs"/>
              <a:cs typeface="Calibri" panose="020F0502020204030204" pitchFamily="34" charset="0"/>
            </a:endParaRPr>
          </a:p>
          <a:p>
            <a:pPr marL="342900" lvl="0" indent="-342900" algn="l">
              <a:buFont typeface="Symbol" panose="05050102010706020507" pitchFamily="18" charset="2"/>
              <a:buChar char=""/>
            </a:pPr>
            <a:r>
              <a:rPr lang="en-GB" sz="1800" b="0" dirty="0">
                <a:effectLst/>
                <a:latin typeface="Calibri" panose="020F0502020204030204" pitchFamily="34" charset="0"/>
                <a:ea typeface="MS Minngs"/>
                <a:cs typeface="Calibri" panose="020F0502020204030204" pitchFamily="34" charset="0"/>
              </a:rPr>
              <a:t>Postural analysis or Gait analysis</a:t>
            </a:r>
            <a:endParaRPr lang="en-GB" sz="1800" b="1" dirty="0">
              <a:effectLst/>
              <a:latin typeface="Calibri" panose="020F0502020204030204" pitchFamily="34" charset="0"/>
              <a:ea typeface="MS Minngs"/>
              <a:cs typeface="Calibri" panose="020F0502020204030204" pitchFamily="34" charset="0"/>
            </a:endParaRPr>
          </a:p>
          <a:p>
            <a:pPr marL="342900" lvl="0" indent="-342900" algn="l">
              <a:buFont typeface="Symbol" panose="05050102010706020507" pitchFamily="18" charset="2"/>
              <a:buChar char=""/>
            </a:pPr>
            <a:r>
              <a:rPr lang="en-GB" sz="1800" b="0" dirty="0">
                <a:effectLst/>
                <a:latin typeface="Calibri" panose="020F0502020204030204" pitchFamily="34" charset="0"/>
                <a:ea typeface="MS Minngs"/>
                <a:cs typeface="Calibri" panose="020F0502020204030204" pitchFamily="34" charset="0"/>
              </a:rPr>
              <a:t>Video evaluation of linear and angular displacement, velocities and accelerations.</a:t>
            </a:r>
          </a:p>
          <a:p>
            <a:pPr marL="0" lvl="0" indent="0" algn="l">
              <a:buNone/>
            </a:pPr>
            <a:endParaRPr lang="en-GB" sz="1800" b="1" dirty="0">
              <a:effectLst/>
              <a:latin typeface="Calibri" panose="020F0502020204030204" pitchFamily="34" charset="0"/>
              <a:ea typeface="MS Minngs"/>
              <a:cs typeface="Calibri" panose="020F0502020204030204" pitchFamily="34" charset="0"/>
            </a:endParaRPr>
          </a:p>
          <a:p>
            <a:pPr marL="0" lvl="0" indent="0" algn="l"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MS Minngs"/>
                <a:cs typeface="Calibri" panose="020F0502020204030204" pitchFamily="34" charset="0"/>
              </a:rPr>
              <a:t>Optiona</a:t>
            </a:r>
            <a:r>
              <a:rPr lang="en-GB" sz="1800" b="1" dirty="0">
                <a:latin typeface="Calibri" panose="020F0502020204030204" pitchFamily="34" charset="0"/>
                <a:ea typeface="MS Minngs"/>
                <a:cs typeface="Calibri" panose="020F0502020204030204" pitchFamily="34" charset="0"/>
              </a:rPr>
              <a:t>l</a:t>
            </a:r>
            <a:endParaRPr lang="en-GB" sz="1800" b="1" dirty="0">
              <a:effectLst/>
              <a:latin typeface="Calibri" panose="020F0502020204030204" pitchFamily="34" charset="0"/>
              <a:ea typeface="MS Minngs"/>
              <a:cs typeface="Calibri" panose="020F0502020204030204" pitchFamily="34" charset="0"/>
            </a:endParaRPr>
          </a:p>
          <a:p>
            <a:pPr marL="342900" lvl="0" indent="-342900" algn="l">
              <a:buFont typeface="Symbol" panose="05050102010706020507" pitchFamily="18" charset="2"/>
              <a:buChar char=""/>
            </a:pPr>
            <a:endParaRPr lang="en-GB" sz="1800" b="1" dirty="0">
              <a:effectLst/>
              <a:latin typeface="Calibri" panose="020F0502020204030204" pitchFamily="34" charset="0"/>
              <a:ea typeface="MS Minngs"/>
              <a:cs typeface="Calibri" panose="020F0502020204030204" pitchFamily="34" charset="0"/>
            </a:endParaRPr>
          </a:p>
          <a:p>
            <a:pPr marL="342900" lvl="0" indent="-342900" algn="l">
              <a:buFont typeface="Symbol" panose="05050102010706020507" pitchFamily="18" charset="2"/>
              <a:buChar char=""/>
            </a:pPr>
            <a:r>
              <a:rPr lang="en-GB" sz="1800" b="0" dirty="0">
                <a:effectLst/>
                <a:latin typeface="Calibri" panose="020F0502020204030204" pitchFamily="34" charset="0"/>
                <a:ea typeface="MS Minngs"/>
                <a:cs typeface="Calibri" panose="020F0502020204030204" pitchFamily="34" charset="0"/>
              </a:rPr>
              <a:t>Muscle balance and symmetry</a:t>
            </a:r>
            <a:endParaRPr lang="en-GB" sz="1800" b="1" dirty="0">
              <a:effectLst/>
              <a:latin typeface="Calibri" panose="020F0502020204030204" pitchFamily="34" charset="0"/>
              <a:ea typeface="MS Minngs"/>
              <a:cs typeface="Calibri" panose="020F0502020204030204" pitchFamily="34" charset="0"/>
            </a:endParaRPr>
          </a:p>
          <a:p>
            <a:pPr marL="342900" lvl="0" indent="-342900" algn="l">
              <a:buFont typeface="Symbol" panose="05050102010706020507" pitchFamily="18" charset="2"/>
              <a:buChar char=""/>
            </a:pPr>
            <a:r>
              <a:rPr lang="en-GB" sz="1800" b="0" dirty="0">
                <a:effectLst/>
                <a:latin typeface="Calibri" panose="020F0502020204030204" pitchFamily="34" charset="0"/>
                <a:ea typeface="MS Minngs"/>
                <a:cs typeface="Calibri" panose="020F0502020204030204" pitchFamily="34" charset="0"/>
              </a:rPr>
              <a:t>Range of motion</a:t>
            </a:r>
            <a:endParaRPr lang="en-GB" sz="1800" b="1" dirty="0">
              <a:effectLst/>
              <a:latin typeface="Calibri" panose="020F0502020204030204" pitchFamily="34" charset="0"/>
              <a:ea typeface="MS Minngs"/>
              <a:cs typeface="Calibri" panose="020F0502020204030204" pitchFamily="34" charset="0"/>
            </a:endParaRPr>
          </a:p>
          <a:p>
            <a:pPr marL="342900" lvl="0" indent="-342900" algn="l">
              <a:buFont typeface="Symbol" panose="05050102010706020507" pitchFamily="18" charset="2"/>
              <a:buChar char=""/>
            </a:pPr>
            <a:r>
              <a:rPr lang="en-GB" sz="1800" b="0" dirty="0">
                <a:effectLst/>
                <a:latin typeface="Calibri" panose="020F0502020204030204" pitchFamily="34" charset="0"/>
                <a:ea typeface="MS Minngs"/>
                <a:cs typeface="Calibri" panose="020F0502020204030204" pitchFamily="34" charset="0"/>
              </a:rPr>
              <a:t>Functional assessments</a:t>
            </a:r>
            <a:endParaRPr lang="en-GB" sz="1800" b="1" dirty="0">
              <a:effectLst/>
              <a:latin typeface="Calibri" panose="020F0502020204030204" pitchFamily="34" charset="0"/>
              <a:ea typeface="MS Minngs"/>
              <a:cs typeface="Calibri" panose="020F0502020204030204" pitchFamily="34" charset="0"/>
            </a:endParaRPr>
          </a:p>
          <a:p>
            <a:pPr marL="342900" lvl="0" indent="-342900" algn="l">
              <a:buFont typeface="Symbol" panose="05050102010706020507" pitchFamily="18" charset="2"/>
              <a:buChar char=""/>
            </a:pPr>
            <a:r>
              <a:rPr lang="en-GB" sz="1800" b="0" dirty="0">
                <a:effectLst/>
                <a:latin typeface="Calibri" panose="020F0502020204030204" pitchFamily="34" charset="0"/>
                <a:ea typeface="MS Minngs"/>
                <a:cs typeface="Calibri" panose="020F0502020204030204" pitchFamily="34" charset="0"/>
              </a:rPr>
              <a:t>Other techniques as required.</a:t>
            </a:r>
            <a:endParaRPr lang="en-GB" sz="1800" b="1" dirty="0">
              <a:effectLst/>
              <a:latin typeface="Calibri" panose="020F0502020204030204" pitchFamily="34" charset="0"/>
              <a:ea typeface="MS Minngs"/>
              <a:cs typeface="Calibri" panose="020F0502020204030204" pitchFamily="34" charset="0"/>
            </a:endParaRPr>
          </a:p>
          <a:p>
            <a:pPr marL="0" indent="0" algn="l">
              <a:buNone/>
            </a:pPr>
            <a:endParaRPr lang="en-GB" sz="1800" b="1" dirty="0">
              <a:effectLst/>
              <a:latin typeface="Calibri" panose="020F0502020204030204" pitchFamily="34" charset="0"/>
              <a:ea typeface="MS Minngs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18683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E80B6-17E6-4131-AB62-88A3F6563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1627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Report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B7FAF-38EB-53EC-74FC-665AA531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936567"/>
            <a:ext cx="11193087" cy="574132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Title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Background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- Profile of the client &amp; Outline the context of the performance / injury etc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Information analysis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– not need to explain how you collected the information on present and describe what you found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257300" lvl="2" indent="-342900">
              <a:buFont typeface="Symbol" panose="05050102010706020507" pitchFamily="18" charset="2"/>
              <a:buChar char=""/>
            </a:pPr>
            <a:r>
              <a:rPr lang="en-GB" sz="2100" b="0" dirty="0">
                <a:effectLst/>
                <a:latin typeface="Calibri" panose="020F0502020204030204" pitchFamily="34" charset="0"/>
                <a:ea typeface="MS Minngs"/>
                <a:cs typeface="Calibri" panose="020F0502020204030204" pitchFamily="34" charset="0"/>
              </a:rPr>
              <a:t>Movement analysis </a:t>
            </a:r>
            <a:endParaRPr lang="en-GB" sz="2100" b="1" dirty="0">
              <a:effectLst/>
              <a:latin typeface="Calibri" panose="020F0502020204030204" pitchFamily="34" charset="0"/>
              <a:ea typeface="MS Minngs"/>
              <a:cs typeface="Calibri" panose="020F0502020204030204" pitchFamily="34" charset="0"/>
            </a:endParaRPr>
          </a:p>
          <a:p>
            <a:pPr marL="1257300" lvl="2" indent="-342900">
              <a:buFont typeface="Symbol" panose="05050102010706020507" pitchFamily="18" charset="2"/>
              <a:buChar char=""/>
            </a:pPr>
            <a:r>
              <a:rPr lang="en-GB" sz="2100" b="0" dirty="0">
                <a:effectLst/>
                <a:latin typeface="Calibri" panose="020F0502020204030204" pitchFamily="34" charset="0"/>
                <a:ea typeface="MS Minngs"/>
                <a:cs typeface="Calibri" panose="020F0502020204030204" pitchFamily="34" charset="0"/>
              </a:rPr>
              <a:t>Postural analysis or Gait analysis</a:t>
            </a:r>
            <a:endParaRPr lang="en-GB" sz="2100" b="1" dirty="0">
              <a:effectLst/>
              <a:latin typeface="Calibri" panose="020F0502020204030204" pitchFamily="34" charset="0"/>
              <a:ea typeface="MS Minngs"/>
              <a:cs typeface="Calibri" panose="020F0502020204030204" pitchFamily="34" charset="0"/>
            </a:endParaRPr>
          </a:p>
          <a:p>
            <a:pPr marL="1257300" lvl="2" indent="-342900">
              <a:buFont typeface="Symbol" panose="05050102010706020507" pitchFamily="18" charset="2"/>
              <a:buChar char=""/>
            </a:pPr>
            <a:r>
              <a:rPr lang="en-GB" sz="2100" b="0" dirty="0">
                <a:effectLst/>
                <a:latin typeface="Calibri" panose="020F0502020204030204" pitchFamily="34" charset="0"/>
                <a:ea typeface="MS Minngs"/>
                <a:cs typeface="Calibri" panose="020F0502020204030204" pitchFamily="34" charset="0"/>
              </a:rPr>
              <a:t>Video evaluation of linear and angular displacement, velocities and accelerations</a:t>
            </a:r>
          </a:p>
          <a:p>
            <a:pPr marL="1257300" lvl="2" indent="-342900">
              <a:buFont typeface="Symbol" panose="05050102010706020507" pitchFamily="18" charset="2"/>
              <a:buChar char=""/>
            </a:pP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Plus?</a:t>
            </a:r>
          </a:p>
          <a:p>
            <a:pPr marL="342900" lvl="0" indent="-342900" algn="l">
              <a:buFont typeface="Symbol" panose="05050102010706020507" pitchFamily="18" charset="2"/>
              <a:buChar char=""/>
            </a:pP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 algn="l">
              <a:buNone/>
            </a:pP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Summary interpretation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– Describe the summative findings</a:t>
            </a:r>
          </a:p>
          <a:p>
            <a:pPr marL="0" lvl="0" indent="0" algn="l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 algn="l">
              <a:buNone/>
            </a:pP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Recommendations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– Advice for the client to improve performance</a:t>
            </a:r>
          </a:p>
          <a:p>
            <a:pPr marL="0" lvl="0" indent="0" algn="l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 algn="l">
              <a:buNone/>
            </a:pP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References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82398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39106-351B-452B-1AD2-A91CD4BC3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Movement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B1BB2-C5C7-843D-6349-CF0DBF6183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302" y="1825625"/>
            <a:ext cx="11260974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Include a description of the phases of movement and for each phase include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Planes and axis</a:t>
            </a:r>
          </a:p>
          <a:p>
            <a:pPr marL="0" indent="0">
              <a:buNone/>
            </a:pPr>
            <a:r>
              <a:rPr lang="en-GB" dirty="0"/>
              <a:t>Joint actions</a:t>
            </a:r>
          </a:p>
          <a:p>
            <a:pPr marL="0" indent="0">
              <a:buNone/>
            </a:pPr>
            <a:r>
              <a:rPr lang="en-GB" dirty="0"/>
              <a:t>Muscles </a:t>
            </a:r>
          </a:p>
          <a:p>
            <a:pPr marL="0" indent="0">
              <a:buNone/>
            </a:pPr>
            <a:r>
              <a:rPr lang="en-GB" dirty="0"/>
              <a:t>Types of contraction</a:t>
            </a:r>
          </a:p>
          <a:p>
            <a:pPr marL="0" indent="0">
              <a:buNone/>
            </a:pPr>
            <a:r>
              <a:rPr lang="en-GB" dirty="0"/>
              <a:t>ROM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C0A051-AFDC-FAA0-A8AB-382A2FE431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6268" y="2653936"/>
            <a:ext cx="8136897" cy="2906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2757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02137-E1F4-303E-04E6-78DC866BF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Postural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584F7-2567-4663-D2F3-B31F3777D5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2711" y="1523486"/>
            <a:ext cx="8661437" cy="46100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rest (Anatomical position) and during the action consider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Postural &amp; performance symmetry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Muscle mass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Balance / stability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Deviations that may increase the risk or detract from efficient movement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17EA2AC5-6868-A9E7-E566-796EEFC866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636" y="442004"/>
            <a:ext cx="1937622" cy="1637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What is Asymmetry? How Does It Affect ...">
            <a:extLst>
              <a:ext uri="{FF2B5EF4-FFF2-40B4-BE49-F238E27FC236}">
                <a16:creationId xmlns:a16="http://schemas.microsoft.com/office/drawing/2014/main" id="{1ACDA78E-A953-AD29-8DC5-2F837D11D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759" y="2557462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symmetry in Running Gait Mechanics ...">
            <a:extLst>
              <a:ext uri="{FF2B5EF4-FFF2-40B4-BE49-F238E27FC236}">
                <a16:creationId xmlns:a16="http://schemas.microsoft.com/office/drawing/2014/main" id="{E1739392-3AE6-42AD-17F6-3DA02CD53E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636" y="4460874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4354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2CD61-623E-EE02-08A8-B3A93C030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Gait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708C9-740D-886F-C369-AF25B20F6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4373" y="1720861"/>
            <a:ext cx="4448694" cy="435133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Stride length</a:t>
            </a:r>
          </a:p>
          <a:p>
            <a:r>
              <a:rPr lang="en-GB" dirty="0"/>
              <a:t>Stride time</a:t>
            </a:r>
          </a:p>
          <a:p>
            <a:r>
              <a:rPr lang="en-GB" dirty="0"/>
              <a:t>Cadence</a:t>
            </a:r>
          </a:p>
          <a:p>
            <a:r>
              <a:rPr lang="en-GB" dirty="0"/>
              <a:t>Speed</a:t>
            </a:r>
          </a:p>
          <a:p>
            <a:r>
              <a:rPr lang="en-GB" dirty="0"/>
              <a:t>Foot / ankle impact angle</a:t>
            </a:r>
          </a:p>
          <a:p>
            <a:r>
              <a:rPr lang="en-GB" dirty="0"/>
              <a:t>Hip impact angle </a:t>
            </a:r>
          </a:p>
          <a:p>
            <a:r>
              <a:rPr lang="en-GB" dirty="0"/>
              <a:t>Impact force</a:t>
            </a:r>
          </a:p>
          <a:p>
            <a:r>
              <a:rPr lang="en-GB" dirty="0"/>
              <a:t>Leg strength</a:t>
            </a:r>
          </a:p>
          <a:p>
            <a:r>
              <a:rPr lang="en-GB" dirty="0"/>
              <a:t>Joint ROMs</a:t>
            </a:r>
          </a:p>
          <a:p>
            <a:r>
              <a:rPr lang="en-GB" dirty="0"/>
              <a:t>Pelvis angle</a:t>
            </a:r>
          </a:p>
          <a:p>
            <a:r>
              <a:rPr lang="en-GB" dirty="0"/>
              <a:t>Stride base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1438D4-9480-8EB2-52EA-0454A7F0B7B4}"/>
              </a:ext>
            </a:extLst>
          </p:cNvPr>
          <p:cNvSpPr txBox="1"/>
          <p:nvPr/>
        </p:nvSpPr>
        <p:spPr>
          <a:xfrm>
            <a:off x="1806633" y="3541222"/>
            <a:ext cx="3713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Consider some or all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7995F0-C574-2019-A776-EF0230AD3B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142" y="4310074"/>
            <a:ext cx="3475145" cy="22375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0DE7A99-810B-11C1-5611-CD05F28260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250" y="365125"/>
            <a:ext cx="3620284" cy="2711473"/>
          </a:xfrm>
          <a:prstGeom prst="rect">
            <a:avLst/>
          </a:prstGeom>
        </p:spPr>
      </p:pic>
      <p:pic>
        <p:nvPicPr>
          <p:cNvPr id="7" name="Picture 5" descr="Figure 3 from Modulation of the nociceptive withdrawal reflex and its use  in rehabilitation of gait of stroke patients | Semantic Scholar">
            <a:extLst>
              <a:ext uri="{FF2B5EF4-FFF2-40B4-BE49-F238E27FC236}">
                <a16:creationId xmlns:a16="http://schemas.microsoft.com/office/drawing/2014/main" id="{EF066662-0A2F-6AE4-61BC-081AF153FC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6081" y="615554"/>
            <a:ext cx="4333258" cy="2150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01090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9F9E6-EC47-1B23-D1AC-DF30A7A30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Video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BBE5E-2EAC-73D5-5B2F-C187D84D26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Displacement, Velocity &amp; Acceleration around the key joints and of any summative points i.e. centre of mass, weights bar etc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5FDFB6-A4E9-8C98-A22B-5C308DA08B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6300" y="2969529"/>
            <a:ext cx="4626391" cy="32074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3E9C4E3-A754-7E8C-7145-15788CAACC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0548" y="2969529"/>
            <a:ext cx="3800827" cy="3520643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8180505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C4AC3-4B93-CCBC-1BF4-DEB408FE3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Additional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D18E9-42CD-0F8B-0648-6D7651308F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Anthropometric data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Centre of Mass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Impact forces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48606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F2993-2A65-1279-AAFF-60EB842D28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5BB92-1731-E1EC-18C5-631FED6504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External references – approx. 10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Internal references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All tables and figures require a title and reference that relates to the main text.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>
                <a:solidFill>
                  <a:srgbClr val="FF0000"/>
                </a:solidFill>
              </a:rPr>
              <a:t>P.s.</a:t>
            </a:r>
            <a:r>
              <a:rPr lang="en-GB" dirty="0">
                <a:solidFill>
                  <a:srgbClr val="FF0000"/>
                </a:solidFill>
              </a:rPr>
              <a:t> remember almost all numbers require units</a:t>
            </a:r>
          </a:p>
        </p:txBody>
      </p:sp>
    </p:spTree>
    <p:extLst>
      <p:ext uri="{BB962C8B-B14F-4D97-AF65-F5344CB8AC3E}">
        <p14:creationId xmlns:p14="http://schemas.microsoft.com/office/powerpoint/2010/main" val="13676102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306</Words>
  <Application>Microsoft Office PowerPoint</Application>
  <PresentationFormat>Widescreen</PresentationFormat>
  <Paragraphs>90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Symbol</vt:lpstr>
      <vt:lpstr>Office Theme</vt:lpstr>
      <vt:lpstr>Assignment 1 Support</vt:lpstr>
      <vt:lpstr>Assessment to complete</vt:lpstr>
      <vt:lpstr>Report Format</vt:lpstr>
      <vt:lpstr>Movement Analysis</vt:lpstr>
      <vt:lpstr>Postural Analysis</vt:lpstr>
      <vt:lpstr>Gait analysis</vt:lpstr>
      <vt:lpstr>Video Analysis</vt:lpstr>
      <vt:lpstr>Additional Information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Gardner</dc:creator>
  <cp:lastModifiedBy>David Gardner</cp:lastModifiedBy>
  <cp:revision>1</cp:revision>
  <dcterms:created xsi:type="dcterms:W3CDTF">2024-11-27T16:28:16Z</dcterms:created>
  <dcterms:modified xsi:type="dcterms:W3CDTF">2024-11-27T17:03:27Z</dcterms:modified>
</cp:coreProperties>
</file>