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8" r:id="rId7"/>
    <p:sldId id="269" r:id="rId8"/>
    <p:sldId id="267" r:id="rId9"/>
    <p:sldId id="260" r:id="rId10"/>
    <p:sldId id="261" r:id="rId11"/>
    <p:sldId id="266" r:id="rId12"/>
    <p:sldId id="263" r:id="rId13"/>
    <p:sldId id="264" r:id="rId14"/>
    <p:sldId id="265" r:id="rId15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5" autoAdjust="0"/>
    <p:restoredTop sz="94660"/>
  </p:normalViewPr>
  <p:slideViewPr>
    <p:cSldViewPr snapToGrid="0">
      <p:cViewPr varScale="1">
        <p:scale>
          <a:sx n="63" d="100"/>
          <a:sy n="63" d="100"/>
        </p:scale>
        <p:origin x="78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9" Type="http://schemas.openxmlformats.org/officeDocument/2006/relationships/tags" Target="tags/tag3.xml"/><Relationship Id="rId18" Type="http://schemas.openxmlformats.org/officeDocument/2006/relationships/tableStyles" Target="tableStyles.xml"/><Relationship Id="rId17" Type="http://schemas.openxmlformats.org/officeDocument/2006/relationships/viewProps" Target="viewProps.xml"/><Relationship Id="rId16" Type="http://schemas.openxmlformats.org/officeDocument/2006/relationships/presProps" Target="presProps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标题幻灯片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38A8826D-AC37-466D-B248-D84B591DB624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F85329F9-F446-46EB-ACC2-0941FC92E770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anose="020B0604020202020204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anose="05020102010507070707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anose="05020102010507070707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anose="05020102010507070707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anose="05020102010507070707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2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anose="05020102010507070707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89992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anose="05020102010507070707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275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anose="05020102010507070707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499995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anose="05020102010507070707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5.jpeg"/><Relationship Id="rId1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7.jpeg"/><Relationship Id="rId1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9.png"/><Relationship Id="rId1" Type="http://schemas.openxmlformats.org/officeDocument/2006/relationships/tags" Target="../tags/tag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2.xml"/><Relationship Id="rId1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12.jpeg"/><Relationship Id="rId1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4251489"/>
            <a:ext cx="11292840" cy="26065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文本框 3"/>
          <p:cNvSpPr txBox="1"/>
          <p:nvPr/>
        </p:nvSpPr>
        <p:spPr>
          <a:xfrm>
            <a:off x="813163" y="4428057"/>
            <a:ext cx="10123714" cy="18421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4000" b="1" spc="-50">
                <a:latin typeface="+mj-lt"/>
                <a:ea typeface="+mj-ea"/>
                <a:cs typeface="+mj-cs"/>
              </a:rPr>
              <a:t>Case study:</a:t>
            </a:r>
            <a:endParaRPr lang="en-US" altLang="zh-CN" sz="2800" spc="-50">
              <a:latin typeface="+mj-lt"/>
              <a:ea typeface="+mj-ea"/>
              <a:cs typeface="+mj-cs"/>
            </a:endParaRPr>
          </a:p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2800" spc="-50">
                <a:latin typeface="+mj-lt"/>
                <a:ea typeface="+mj-ea"/>
                <a:cs typeface="+mj-cs"/>
              </a:rPr>
              <a:t>How do modern business overcome new changes</a:t>
            </a:r>
            <a:endParaRPr lang="en-US" altLang="zh-CN" sz="2800" spc="-50">
              <a:latin typeface="+mj-lt"/>
              <a:ea typeface="+mj-ea"/>
              <a:cs typeface="+mj-cs"/>
            </a:endParaRPr>
          </a:p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2800" spc="-50">
                <a:latin typeface="+mj-lt"/>
                <a:ea typeface="+mj-ea"/>
                <a:cs typeface="+mj-cs"/>
              </a:rPr>
              <a:t>Based on Walmart</a:t>
            </a:r>
            <a:endParaRPr lang="en-US" altLang="zh-CN" sz="2800" spc="-50">
              <a:latin typeface="+mj-lt"/>
              <a:ea typeface="+mj-ea"/>
              <a:cs typeface="+mj-cs"/>
            </a:endParaRPr>
          </a:p>
        </p:txBody>
      </p:sp>
      <p:sp>
        <p:nvSpPr>
          <p:cNvPr id="1044" name="Rectangle 104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34" name="Picture 10" descr="Black Friday: Holiday Shopping in a Pandemic - The New York Times"/>
          <p:cNvPicPr>
            <a:picLocks noChangeAspect="1" noChangeArrowheads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32" b="4514"/>
          <a:stretch>
            <a:fillRect/>
          </a:stretch>
        </p:blipFill>
        <p:spPr bwMode="auto">
          <a:xfrm>
            <a:off x="457200" y="10"/>
            <a:ext cx="10835640" cy="4251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文本框 3"/>
          <p:cNvSpPr txBox="1"/>
          <p:nvPr/>
        </p:nvSpPr>
        <p:spPr>
          <a:xfrm>
            <a:off x="804671" y="365760"/>
            <a:ext cx="4835635" cy="18059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4000" spc="-50">
                <a:latin typeface="+mj-lt"/>
                <a:ea typeface="+mj-ea"/>
                <a:cs typeface="+mj-cs"/>
              </a:rPr>
              <a:t>Introduction of Walmart</a:t>
            </a:r>
            <a:endParaRPr lang="en-US" altLang="zh-CN" sz="4000" spc="-50">
              <a:latin typeface="+mj-lt"/>
              <a:ea typeface="+mj-ea"/>
              <a:cs typeface="+mj-cs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04671" y="2314575"/>
            <a:ext cx="4824603" cy="38655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altLang="zh-CN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altLang="zh-CN" dirty="0"/>
              <a:t>A history over 60 years</a:t>
            </a:r>
            <a:endParaRPr lang="en-US" altLang="zh-CN" dirty="0"/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 altLang="zh-CN" dirty="0"/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 altLang="zh-CN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altLang="zh-CN" dirty="0"/>
              <a:t>A multinational retail corporation</a:t>
            </a:r>
            <a:endParaRPr lang="en-US" altLang="zh-CN" dirty="0"/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 altLang="zh-CN" dirty="0"/>
          </a:p>
          <a:p>
            <a:pPr indent="-182880" defTabSz="914400">
              <a:spcAft>
                <a:spcPts val="600"/>
              </a:spcAft>
              <a:buClr>
                <a:schemeClr val="accent1"/>
              </a:buClr>
            </a:pPr>
            <a:endParaRPr lang="en-US" altLang="zh-CN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altLang="zh-CN" dirty="0"/>
              <a:t>The largest retailer in both America and worldwide (Walmart, 2021)</a:t>
            </a:r>
            <a:endParaRPr lang="en-US" altLang="zh-CN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altLang="zh-CN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altLang="zh-CN" dirty="0"/>
          </a:p>
        </p:txBody>
      </p:sp>
      <p:pic>
        <p:nvPicPr>
          <p:cNvPr id="2" name="Picture 2" descr="General Views of Park City"/>
          <p:cNvPicPr>
            <a:picLocks noChangeAspect="1" noChangeArrowheads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307"/>
          <a:stretch>
            <a:fillRect/>
          </a:stretch>
        </p:blipFill>
        <p:spPr bwMode="auto">
          <a:xfrm>
            <a:off x="6095999" y="10"/>
            <a:ext cx="5075239" cy="3355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A Short History Of Walmart, The World'S Largest Retailer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6" r="-1" b="-1"/>
          <a:stretch>
            <a:fillRect/>
          </a:stretch>
        </p:blipFill>
        <p:spPr bwMode="auto">
          <a:xfrm>
            <a:off x="6095999" y="3476625"/>
            <a:ext cx="5075238" cy="338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934593" y="329975"/>
            <a:ext cx="85372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/>
              <a:t>COVID_19 </a:t>
            </a:r>
            <a:endParaRPr lang="en-US" altLang="zh-CN" sz="4000"/>
          </a:p>
        </p:txBody>
      </p:sp>
      <p:sp>
        <p:nvSpPr>
          <p:cNvPr id="5" name="文本框 4"/>
          <p:cNvSpPr txBox="1"/>
          <p:nvPr/>
        </p:nvSpPr>
        <p:spPr>
          <a:xfrm>
            <a:off x="4193332" y="418875"/>
            <a:ext cx="8213906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u="sng"/>
              <a:t>What pandemic brings</a:t>
            </a:r>
            <a:endParaRPr lang="en-US" altLang="zh-CN" sz="2400" b="1" u="sng"/>
          </a:p>
          <a:p>
            <a:r>
              <a:rPr lang="en-US" altLang="zh-CN" sz="2000"/>
              <a:t>Physical isolation    -&gt;    low efficient social funcion</a:t>
            </a:r>
            <a:endParaRPr lang="en-US" altLang="zh-CN" sz="2000"/>
          </a:p>
          <a:p>
            <a:r>
              <a:rPr lang="en-US" altLang="zh-CN" sz="2000"/>
              <a:t>Unstable economy   -&gt;    fewer investment and shrinking demands</a:t>
            </a:r>
            <a:endParaRPr lang="zh-CN" altLang="en-US" sz="2000"/>
          </a:p>
        </p:txBody>
      </p:sp>
      <p:sp>
        <p:nvSpPr>
          <p:cNvPr id="6" name="文本框 5"/>
          <p:cNvSpPr txBox="1"/>
          <p:nvPr/>
        </p:nvSpPr>
        <p:spPr>
          <a:xfrm>
            <a:off x="934720" y="4622800"/>
            <a:ext cx="9285605" cy="19996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u="sng" dirty="0"/>
              <a:t>Influence on business</a:t>
            </a:r>
            <a:endParaRPr lang="en-US" altLang="zh-CN" sz="2400" b="1" u="sng" dirty="0"/>
          </a:p>
          <a:p>
            <a:r>
              <a:rPr lang="en-US" altLang="zh-CN" sz="3600" b="1" dirty="0"/>
              <a:t>¼</a:t>
            </a:r>
            <a:r>
              <a:rPr lang="en-US" altLang="zh-CN" dirty="0"/>
              <a:t> of companies saw their sales fall by </a:t>
            </a:r>
            <a:r>
              <a:rPr lang="en-US" altLang="zh-CN" sz="3200" b="1" dirty="0"/>
              <a:t>50%</a:t>
            </a:r>
            <a:endParaRPr lang="en-US" altLang="zh-CN" sz="3200" b="1" dirty="0"/>
          </a:p>
          <a:p>
            <a:r>
              <a:rPr lang="en-US" altLang="zh-CN" sz="2000" dirty="0"/>
              <a:t>Average sales dropped by </a:t>
            </a:r>
            <a:r>
              <a:rPr lang="en-US" altLang="zh-CN" sz="3200" b="1" dirty="0"/>
              <a:t>27%</a:t>
            </a:r>
            <a:endParaRPr lang="en-US" altLang="zh-CN" sz="3200" b="1" dirty="0"/>
          </a:p>
          <a:p>
            <a:r>
              <a:rPr lang="en-US" altLang="zh-CN" sz="3200" b="1" dirty="0"/>
              <a:t>34% </a:t>
            </a:r>
            <a:r>
              <a:rPr lang="en-US" altLang="zh-CN" sz="2000" dirty="0"/>
              <a:t>firms have increased the use of digital platforms (Sharma et al., 2020)</a:t>
            </a:r>
            <a:endParaRPr lang="zh-CN" altLang="en-US" sz="2000" dirty="0"/>
          </a:p>
        </p:txBody>
      </p:sp>
      <p:pic>
        <p:nvPicPr>
          <p:cNvPr id="3074" name="Picture 2" descr="Image result for pandemic business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145" y="1755775"/>
            <a:ext cx="4719320" cy="2665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ow to Reinvent Your Small Business During the Coronavirus Pandemic - Bloomber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0595" y="2667069"/>
            <a:ext cx="4514850" cy="300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Business Model of Walmart - 5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6503" y="-9024"/>
            <a:ext cx="5898608" cy="3317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文本框 3"/>
          <p:cNvSpPr txBox="1"/>
          <p:nvPr/>
        </p:nvSpPr>
        <p:spPr>
          <a:xfrm>
            <a:off x="825100" y="377510"/>
            <a:ext cx="8537289" cy="1691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/>
              <a:t>Walmart in Pandemic</a:t>
            </a:r>
            <a:br>
              <a:rPr lang="en-US" altLang="zh-CN" sz="4000" dirty="0"/>
            </a:br>
            <a:r>
              <a:rPr lang="en-US" altLang="zh-CN" sz="2400" dirty="0">
                <a:sym typeface="+mn-ea"/>
              </a:rPr>
              <a:t>(Pandey et al., 2021)</a:t>
            </a:r>
            <a:endParaRPr lang="en-US" altLang="zh-CN" sz="4000" dirty="0"/>
          </a:p>
          <a:p>
            <a:endParaRPr lang="en-US" altLang="zh-CN" sz="4000" dirty="0"/>
          </a:p>
        </p:txBody>
      </p:sp>
      <p:grpSp>
        <p:nvGrpSpPr>
          <p:cNvPr id="14" name="组合 13"/>
          <p:cNvGrpSpPr/>
          <p:nvPr/>
        </p:nvGrpSpPr>
        <p:grpSpPr>
          <a:xfrm>
            <a:off x="1444581" y="1896076"/>
            <a:ext cx="3324496" cy="3284466"/>
            <a:chOff x="1410789" y="1903605"/>
            <a:chExt cx="3324496" cy="3284466"/>
          </a:xfrm>
        </p:grpSpPr>
        <p:grpSp>
          <p:nvGrpSpPr>
            <p:cNvPr id="13" name="组合 12"/>
            <p:cNvGrpSpPr/>
            <p:nvPr/>
          </p:nvGrpSpPr>
          <p:grpSpPr>
            <a:xfrm>
              <a:off x="1410789" y="1903605"/>
              <a:ext cx="3324496" cy="1991805"/>
              <a:chOff x="1410789" y="1903605"/>
              <a:chExt cx="3324496" cy="1991805"/>
            </a:xfrm>
          </p:grpSpPr>
          <p:sp>
            <p:nvSpPr>
              <p:cNvPr id="10" name="箭头: 下 9"/>
              <p:cNvSpPr/>
              <p:nvPr/>
            </p:nvSpPr>
            <p:spPr>
              <a:xfrm>
                <a:off x="3455126" y="1933303"/>
                <a:ext cx="869764" cy="1776549"/>
              </a:xfrm>
              <a:prstGeom prst="downArrow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" name="箭头: 下 6"/>
              <p:cNvSpPr/>
              <p:nvPr/>
            </p:nvSpPr>
            <p:spPr>
              <a:xfrm rot="10800000">
                <a:off x="1750423" y="1933303"/>
                <a:ext cx="816428" cy="1685108"/>
              </a:xfrm>
              <a:prstGeom prst="down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9" name="文本框 8"/>
              <p:cNvSpPr txBox="1"/>
              <p:nvPr/>
            </p:nvSpPr>
            <p:spPr>
              <a:xfrm>
                <a:off x="3135085" y="1903605"/>
                <a:ext cx="16002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/>
                  <a:t>Retail sales</a:t>
                </a:r>
                <a:endParaRPr lang="zh-CN" altLang="en-US"/>
              </a:p>
            </p:txBody>
          </p:sp>
          <p:sp>
            <p:nvSpPr>
              <p:cNvPr id="11" name="文本框 10"/>
              <p:cNvSpPr txBox="1"/>
              <p:nvPr/>
            </p:nvSpPr>
            <p:spPr>
              <a:xfrm>
                <a:off x="1410789" y="3249079"/>
                <a:ext cx="16002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/>
                  <a:t>Online sales percentage</a:t>
                </a:r>
                <a:endParaRPr lang="zh-CN" altLang="en-US"/>
              </a:p>
            </p:txBody>
          </p:sp>
          <p:sp>
            <p:nvSpPr>
              <p:cNvPr id="12" name="文本框 11"/>
              <p:cNvSpPr txBox="1"/>
              <p:nvPr/>
            </p:nvSpPr>
            <p:spPr>
              <a:xfrm>
                <a:off x="1626326" y="1903605"/>
                <a:ext cx="1117420" cy="1938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2400"/>
                  <a:t>33.7% </a:t>
                </a:r>
                <a:endParaRPr lang="en-US" altLang="zh-CN" sz="2400"/>
              </a:p>
              <a:p>
                <a:endParaRPr lang="en-US" altLang="zh-CN" sz="2400"/>
              </a:p>
              <a:p>
                <a:endParaRPr lang="en-US" altLang="zh-CN" sz="2400"/>
              </a:p>
              <a:p>
                <a:endParaRPr lang="en-US" altLang="zh-CN" sz="2400"/>
              </a:p>
              <a:p>
                <a:endParaRPr lang="en-US" altLang="zh-CN" sz="2400"/>
              </a:p>
            </p:txBody>
          </p:sp>
        </p:grpSp>
        <p:sp>
          <p:nvSpPr>
            <p:cNvPr id="8" name="文本框 7"/>
            <p:cNvSpPr txBox="1"/>
            <p:nvPr/>
          </p:nvSpPr>
          <p:spPr>
            <a:xfrm>
              <a:off x="3427910" y="3249079"/>
              <a:ext cx="980804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/>
                <a:t>1.9% </a:t>
              </a:r>
              <a:endParaRPr lang="en-US" altLang="zh-CN" sz="2400"/>
            </a:p>
            <a:p>
              <a:endParaRPr lang="en-US" altLang="zh-CN" sz="2400"/>
            </a:p>
            <a:p>
              <a:endParaRPr lang="en-US" altLang="zh-CN" sz="2400"/>
            </a:p>
            <a:p>
              <a:endParaRPr lang="en-US" altLang="zh-CN" sz="2400"/>
            </a:p>
            <a:p>
              <a:endParaRPr lang="en-US" altLang="zh-CN" sz="2400"/>
            </a:p>
          </p:txBody>
        </p:sp>
      </p:grpSp>
      <p:pic>
        <p:nvPicPr>
          <p:cNvPr id="10246" name="Picture 6" descr="Image result for pandemic busines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922" y="3317967"/>
            <a:ext cx="5829078" cy="3540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组合 14"/>
          <p:cNvGrpSpPr/>
          <p:nvPr/>
        </p:nvGrpSpPr>
        <p:grpSpPr>
          <a:xfrm>
            <a:off x="1654040" y="4328942"/>
            <a:ext cx="3313883" cy="2913924"/>
            <a:chOff x="1623876" y="1903605"/>
            <a:chExt cx="3313883" cy="2913924"/>
          </a:xfrm>
        </p:grpSpPr>
        <p:grpSp>
          <p:nvGrpSpPr>
            <p:cNvPr id="16" name="组合 15"/>
            <p:cNvGrpSpPr/>
            <p:nvPr/>
          </p:nvGrpSpPr>
          <p:grpSpPr>
            <a:xfrm>
              <a:off x="1623876" y="1903605"/>
              <a:ext cx="3313883" cy="1991805"/>
              <a:chOff x="1623876" y="1903605"/>
              <a:chExt cx="3313883" cy="1991805"/>
            </a:xfrm>
          </p:grpSpPr>
          <p:sp>
            <p:nvSpPr>
              <p:cNvPr id="18" name="箭头: 下 17"/>
              <p:cNvSpPr/>
              <p:nvPr/>
            </p:nvSpPr>
            <p:spPr>
              <a:xfrm>
                <a:off x="3455126" y="1933303"/>
                <a:ext cx="869764" cy="1776549"/>
              </a:xfrm>
              <a:prstGeom prst="downArrow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9" name="箭头: 下 18"/>
              <p:cNvSpPr/>
              <p:nvPr/>
            </p:nvSpPr>
            <p:spPr>
              <a:xfrm rot="10800000">
                <a:off x="1750423" y="1933303"/>
                <a:ext cx="816428" cy="1685108"/>
              </a:xfrm>
              <a:prstGeom prst="down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0" name="文本框 19"/>
              <p:cNvSpPr txBox="1"/>
              <p:nvPr/>
            </p:nvSpPr>
            <p:spPr>
              <a:xfrm>
                <a:off x="3337559" y="1933303"/>
                <a:ext cx="16002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/>
                  <a:t>Dow Jones index</a:t>
                </a:r>
                <a:endParaRPr lang="zh-CN" altLang="en-US"/>
              </a:p>
            </p:txBody>
          </p:sp>
          <p:sp>
            <p:nvSpPr>
              <p:cNvPr id="21" name="文本框 20"/>
              <p:cNvSpPr txBox="1"/>
              <p:nvPr/>
            </p:nvSpPr>
            <p:spPr>
              <a:xfrm>
                <a:off x="1623876" y="3249079"/>
                <a:ext cx="16002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/>
                  <a:t>Walmart 2020 sales</a:t>
                </a:r>
                <a:endParaRPr lang="zh-CN" altLang="en-US"/>
              </a:p>
            </p:txBody>
          </p:sp>
          <p:sp>
            <p:nvSpPr>
              <p:cNvPr id="22" name="文本框 21"/>
              <p:cNvSpPr txBox="1"/>
              <p:nvPr/>
            </p:nvSpPr>
            <p:spPr>
              <a:xfrm>
                <a:off x="1626326" y="1903605"/>
                <a:ext cx="1117420" cy="1938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altLang="zh-CN" sz="2400"/>
                  <a:t>21.7% </a:t>
                </a:r>
                <a:endParaRPr lang="en-US" altLang="zh-CN" sz="2400"/>
              </a:p>
              <a:p>
                <a:endParaRPr lang="en-US" altLang="zh-CN" sz="2400"/>
              </a:p>
              <a:p>
                <a:endParaRPr lang="en-US" altLang="zh-CN" sz="2400"/>
              </a:p>
              <a:p>
                <a:endParaRPr lang="en-US" altLang="zh-CN" sz="2400"/>
              </a:p>
              <a:p>
                <a:endParaRPr lang="en-US" altLang="zh-CN" sz="2400"/>
              </a:p>
            </p:txBody>
          </p:sp>
        </p:grpSp>
        <p:sp>
          <p:nvSpPr>
            <p:cNvPr id="17" name="文本框 16"/>
            <p:cNvSpPr txBox="1"/>
            <p:nvPr/>
          </p:nvSpPr>
          <p:spPr>
            <a:xfrm>
              <a:off x="3506831" y="3249079"/>
              <a:ext cx="980804" cy="15684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2400" dirty="0"/>
                <a:t>7.2% </a:t>
              </a:r>
              <a:endParaRPr lang="en-US" altLang="zh-CN" sz="2400" dirty="0"/>
            </a:p>
            <a:p>
              <a:endParaRPr lang="en-US" altLang="zh-CN" sz="2400" dirty="0"/>
            </a:p>
            <a:p>
              <a:endParaRPr lang="en-US" altLang="zh-CN" sz="2400" dirty="0"/>
            </a:p>
            <a:p>
              <a:endParaRPr lang="en-US" altLang="zh-CN" sz="2400" dirty="0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941306" y="646840"/>
            <a:ext cx="9652926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/>
              <a:t>Internal and External Factors </a:t>
            </a:r>
            <a:endParaRPr lang="en-US" altLang="zh-CN" sz="4000"/>
          </a:p>
          <a:p>
            <a:r>
              <a:rPr lang="en-US" altLang="zh-CN" sz="2400"/>
              <a:t>-PEST Analysis of Walmart</a:t>
            </a:r>
            <a:endParaRPr lang="en-US" altLang="zh-CN" sz="2400"/>
          </a:p>
        </p:txBody>
      </p:sp>
      <p:sp>
        <p:nvSpPr>
          <p:cNvPr id="3" name="文本框 2"/>
          <p:cNvSpPr txBox="1"/>
          <p:nvPr/>
        </p:nvSpPr>
        <p:spPr>
          <a:xfrm>
            <a:off x="955675" y="2173605"/>
            <a:ext cx="10955655" cy="4892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400" dirty="0"/>
              <a:t>Political factor: free trade system</a:t>
            </a:r>
            <a:endParaRPr lang="en-US" altLang="zh-CN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400" dirty="0"/>
              <a:t>Economic factor: economic slowdown (Song, 2018)</a:t>
            </a:r>
            <a:endParaRPr lang="en-US" altLang="zh-CN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400" dirty="0"/>
              <a:t>Social and culture factor: </a:t>
            </a:r>
            <a:r>
              <a:rPr lang="en-US" altLang="zh-CN" sz="2400" dirty="0" err="1"/>
              <a:t>multicuture</a:t>
            </a:r>
            <a:r>
              <a:rPr lang="en-US" altLang="zh-CN" sz="2400" dirty="0"/>
              <a:t> and localization</a:t>
            </a:r>
            <a:endParaRPr lang="en-US" altLang="zh-CN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400" dirty="0"/>
              <a:t>Technology factor: tracking system</a:t>
            </a:r>
            <a:endParaRPr lang="en-US" altLang="zh-CN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zh-CN" alt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767951" y="474755"/>
            <a:ext cx="96529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/>
              <a:t>Lewin's Force field Analysis</a:t>
            </a:r>
            <a:endParaRPr lang="en-US" altLang="zh-CN" sz="4000" dirty="0"/>
          </a:p>
        </p:txBody>
      </p:sp>
      <p:sp>
        <p:nvSpPr>
          <p:cNvPr id="3" name="文本框 2"/>
          <p:cNvSpPr txBox="1"/>
          <p:nvPr/>
        </p:nvSpPr>
        <p:spPr>
          <a:xfrm>
            <a:off x="997172" y="1658983"/>
            <a:ext cx="43808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84438" y="1565754"/>
            <a:ext cx="6864415" cy="4654984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7952216" y="2462085"/>
            <a:ext cx="3687936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dirty="0"/>
              <a:t>Force field analysis can help identify the forces for changes and forces resisting change. </a:t>
            </a:r>
            <a:endParaRPr lang="en-US" altLang="zh-CN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dirty="0"/>
              <a:t>The tool can help for decision by weighing the pros and cons of a change, and it can also explain the decision-making process.</a:t>
            </a:r>
            <a:endParaRPr lang="zh-CN" alt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109581" y="284890"/>
            <a:ext cx="96529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 dirty="0"/>
              <a:t>Lewin's Force field Analysis</a:t>
            </a:r>
            <a:endParaRPr lang="en-US" altLang="zh-CN" sz="4000" dirty="0"/>
          </a:p>
        </p:txBody>
      </p:sp>
      <p:graphicFrame>
        <p:nvGraphicFramePr>
          <p:cNvPr id="9" name="表格 9"/>
          <p:cNvGraphicFramePr>
            <a:graphicFrameLocks noGrp="1"/>
          </p:cNvGraphicFramePr>
          <p:nvPr/>
        </p:nvGraphicFramePr>
        <p:xfrm>
          <a:off x="1117600" y="2129425"/>
          <a:ext cx="3241460" cy="41960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0365"/>
                <a:gridCol w="810365"/>
                <a:gridCol w="810365"/>
                <a:gridCol w="810365"/>
              </a:tblGrid>
              <a:tr h="839217"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  <a:tr h="839217"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  <a:tr h="839217"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839217"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  <a:tr h="839217"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表格 9"/>
          <p:cNvGraphicFramePr>
            <a:graphicFrameLocks noGrp="1"/>
          </p:cNvGraphicFramePr>
          <p:nvPr/>
        </p:nvGraphicFramePr>
        <p:xfrm>
          <a:off x="7832940" y="2129425"/>
          <a:ext cx="3241460" cy="41960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0365"/>
                <a:gridCol w="810365"/>
                <a:gridCol w="810365"/>
                <a:gridCol w="810365"/>
              </a:tblGrid>
              <a:tr h="839217"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  <a:tr h="839217"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839217"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839217"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839217"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矩形 10"/>
          <p:cNvSpPr/>
          <p:nvPr/>
        </p:nvSpPr>
        <p:spPr>
          <a:xfrm>
            <a:off x="5022937" y="2129425"/>
            <a:ext cx="2354893" cy="41960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/>
              <a:t>Walmart’s decision making of digitalization and  full channel sales during the pandemic</a:t>
            </a:r>
            <a:endParaRPr lang="zh-CN" altLang="en-US" dirty="0"/>
          </a:p>
        </p:txBody>
      </p:sp>
      <p:sp>
        <p:nvSpPr>
          <p:cNvPr id="12" name="矩形 11"/>
          <p:cNvSpPr/>
          <p:nvPr/>
        </p:nvSpPr>
        <p:spPr>
          <a:xfrm>
            <a:off x="1215025" y="1302706"/>
            <a:ext cx="3031298" cy="5511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/>
              <a:t>Forces for changes</a:t>
            </a:r>
            <a:endParaRPr lang="zh-CN" altLang="en-US" dirty="0"/>
          </a:p>
        </p:txBody>
      </p:sp>
      <p:sp>
        <p:nvSpPr>
          <p:cNvPr id="13" name="矩形 12"/>
          <p:cNvSpPr/>
          <p:nvPr/>
        </p:nvSpPr>
        <p:spPr>
          <a:xfrm>
            <a:off x="7832940" y="1285527"/>
            <a:ext cx="3031298" cy="5511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/>
              <a:t>Forces resisting changes</a:t>
            </a:r>
            <a:endParaRPr lang="zh-CN" altLang="en-US" dirty="0"/>
          </a:p>
        </p:txBody>
      </p:sp>
      <p:sp>
        <p:nvSpPr>
          <p:cNvPr id="14" name="箭头: 右 13"/>
          <p:cNvSpPr/>
          <p:nvPr/>
        </p:nvSpPr>
        <p:spPr>
          <a:xfrm>
            <a:off x="1256778" y="1950841"/>
            <a:ext cx="3102282" cy="1039660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/>
              <a:t>Business environment during the pandemic</a:t>
            </a:r>
            <a:endParaRPr lang="zh-CN" altLang="en-US" dirty="0"/>
          </a:p>
        </p:txBody>
      </p:sp>
      <p:sp>
        <p:nvSpPr>
          <p:cNvPr id="15" name="箭头: 右 14"/>
          <p:cNvSpPr/>
          <p:nvPr/>
        </p:nvSpPr>
        <p:spPr>
          <a:xfrm>
            <a:off x="1803748" y="3078008"/>
            <a:ext cx="2555312" cy="1039660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/>
              <a:t>Customer behavior change </a:t>
            </a:r>
            <a:endParaRPr lang="zh-CN" altLang="en-US" dirty="0"/>
          </a:p>
        </p:txBody>
      </p:sp>
      <p:sp>
        <p:nvSpPr>
          <p:cNvPr id="18" name="箭头: 右 17"/>
          <p:cNvSpPr/>
          <p:nvPr/>
        </p:nvSpPr>
        <p:spPr>
          <a:xfrm>
            <a:off x="2041742" y="4216394"/>
            <a:ext cx="2317318" cy="1039660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/>
              <a:t>Technological development</a:t>
            </a:r>
            <a:endParaRPr lang="zh-CN" altLang="en-US" dirty="0"/>
          </a:p>
        </p:txBody>
      </p:sp>
      <p:sp>
        <p:nvSpPr>
          <p:cNvPr id="19" name="箭头: 右 18"/>
          <p:cNvSpPr/>
          <p:nvPr/>
        </p:nvSpPr>
        <p:spPr>
          <a:xfrm>
            <a:off x="2329840" y="5373357"/>
            <a:ext cx="2029219" cy="1039660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/>
              <a:t>Fierce competition</a:t>
            </a:r>
            <a:endParaRPr lang="zh-CN" altLang="en-US" dirty="0"/>
          </a:p>
        </p:txBody>
      </p:sp>
      <p:sp>
        <p:nvSpPr>
          <p:cNvPr id="22" name="箭头: 左 21"/>
          <p:cNvSpPr/>
          <p:nvPr/>
        </p:nvSpPr>
        <p:spPr>
          <a:xfrm>
            <a:off x="7832940" y="1985199"/>
            <a:ext cx="3102282" cy="1017827"/>
          </a:xfrm>
          <a:prstGeom prst="lef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/>
              <a:t>Disruption of global supply chain </a:t>
            </a:r>
            <a:endParaRPr lang="zh-CN" altLang="en-US" dirty="0"/>
          </a:p>
        </p:txBody>
      </p:sp>
      <p:sp>
        <p:nvSpPr>
          <p:cNvPr id="23" name="箭头: 左 22"/>
          <p:cNvSpPr/>
          <p:nvPr/>
        </p:nvSpPr>
        <p:spPr>
          <a:xfrm>
            <a:off x="7832939" y="3137527"/>
            <a:ext cx="2889340" cy="1017827"/>
          </a:xfrm>
          <a:prstGeom prst="lef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/>
              <a:t>High cost</a:t>
            </a:r>
            <a:endParaRPr lang="zh-CN" altLang="en-US" dirty="0"/>
          </a:p>
        </p:txBody>
      </p:sp>
      <p:sp>
        <p:nvSpPr>
          <p:cNvPr id="24" name="箭头: 左 23"/>
          <p:cNvSpPr/>
          <p:nvPr/>
        </p:nvSpPr>
        <p:spPr>
          <a:xfrm>
            <a:off x="7832939" y="4216394"/>
            <a:ext cx="2075149" cy="1017827"/>
          </a:xfrm>
          <a:prstGeom prst="lef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1400" dirty="0"/>
              <a:t>Staffs’ acceptance of new technology</a:t>
            </a:r>
            <a:endParaRPr lang="zh-CN" altLang="en-US" sz="1400" dirty="0"/>
          </a:p>
        </p:txBody>
      </p:sp>
      <p:sp>
        <p:nvSpPr>
          <p:cNvPr id="25" name="箭头: 左 24"/>
          <p:cNvSpPr/>
          <p:nvPr/>
        </p:nvSpPr>
        <p:spPr>
          <a:xfrm>
            <a:off x="7832939" y="5234221"/>
            <a:ext cx="1524004" cy="1017827"/>
          </a:xfrm>
          <a:prstGeom prst="lef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1400" dirty="0"/>
              <a:t>Impacting the suppliers</a:t>
            </a:r>
            <a:endParaRPr lang="zh-CN" alt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6420464" y="539087"/>
            <a:ext cx="4534047" cy="158489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4100" spc="-50">
                <a:latin typeface="+mj-lt"/>
                <a:ea typeface="+mj-ea"/>
                <a:cs typeface="+mj-cs"/>
              </a:rPr>
              <a:t>What Walmart do: </a:t>
            </a:r>
            <a:endParaRPr lang="en-US" altLang="zh-CN" sz="4100" spc="-50"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4100" spc="-50">
                <a:latin typeface="+mj-lt"/>
                <a:ea typeface="+mj-ea"/>
                <a:cs typeface="+mj-cs"/>
              </a:rPr>
              <a:t>Full-channel sales</a:t>
            </a:r>
            <a:endParaRPr lang="en-US" altLang="zh-CN" sz="4100" spc="-50">
              <a:latin typeface="+mj-lt"/>
              <a:ea typeface="+mj-ea"/>
              <a:cs typeface="+mj-cs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1"/>
            </p:custDataLst>
          </p:nvPr>
        </p:nvPicPr>
        <p:blipFill rotWithShape="1">
          <a:blip r:embed="rId2"/>
          <a:srcRect l="1282" t="-585" r="3606" b="25329"/>
          <a:stretch>
            <a:fillRect/>
          </a:stretch>
        </p:blipFill>
        <p:spPr>
          <a:xfrm>
            <a:off x="-73025" y="-58420"/>
            <a:ext cx="5796915" cy="748855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6420485" y="2432050"/>
            <a:ext cx="5257800" cy="38804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altLang="zh-CN" dirty="0"/>
              <a:t>Service without the limit of time or place (Hussain et al., 2018)</a:t>
            </a:r>
            <a:endParaRPr lang="en-US" altLang="zh-CN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altLang="zh-CN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altLang="zh-CN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altLang="zh-CN" dirty="0"/>
              <a:t>Redevelop its own online sales platform</a:t>
            </a:r>
            <a:endParaRPr lang="en-US" altLang="zh-CN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altLang="zh-CN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altLang="zh-CN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altLang="zh-CN" dirty="0"/>
              <a:t>Channels including Amazon, Alipay, Sam global, Curbside pickup (Pandey et al., 2021)</a:t>
            </a:r>
            <a:endParaRPr lang="en-US" altLang="zh-CN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altLang="zh-CN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altLang="zh-CN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altLang="zh-CN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altLang="zh-CN" dirty="0"/>
          </a:p>
          <a:p>
            <a:pPr marL="285750" indent="-182880" defTabSz="9144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altLang="zh-CN" dirty="0"/>
          </a:p>
        </p:txBody>
      </p:sp>
      <p:sp>
        <p:nvSpPr>
          <p:cNvPr id="5" name="AutoShape 2" descr="屏幕截图图片 3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016635" y="441325"/>
            <a:ext cx="10702290" cy="15849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4800" spc="-50">
                <a:latin typeface="+mj-lt"/>
                <a:ea typeface="+mj-ea"/>
                <a:cs typeface="+mj-cs"/>
              </a:rPr>
              <a:t>What Walmart do: </a:t>
            </a:r>
            <a:r>
              <a:rPr lang="en-US" altLang="zh-CN" sz="4100" spc="-50">
                <a:latin typeface="+mj-lt"/>
                <a:ea typeface="+mj-ea"/>
                <a:cs typeface="+mj-cs"/>
              </a:rPr>
              <a:t>Strategic cooperation</a:t>
            </a:r>
            <a:endParaRPr lang="en-US" altLang="zh-CN" sz="4100" spc="-50">
              <a:latin typeface="+mj-lt"/>
              <a:ea typeface="+mj-ea"/>
              <a:cs typeface="+mj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165860" y="2341880"/>
            <a:ext cx="10099675" cy="181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It is shown that even though the cooperation generally fulfilled its problem-solving function, an expressive function that signaled unity was identified to be of equal importance in such a time of crisis </a:t>
            </a:r>
            <a:r>
              <a:rPr lang="en-US" altLang="zh-C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8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Crick &amp; Crick, 2020) .</a:t>
            </a:r>
            <a:endParaRPr lang="zh-CN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7706360" y="2912745"/>
            <a:ext cx="3704590" cy="204406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2400" spc="-50" dirty="0">
                <a:latin typeface="+mj-lt"/>
                <a:ea typeface="+mj-ea"/>
                <a:cs typeface="+mj-cs"/>
              </a:rPr>
              <a:t>A whole process along supply chain, track inventory and manage inventory (</a:t>
            </a:r>
            <a:r>
              <a:rPr lang="nb-NO" altLang="zh-CN" sz="2400" spc="-50" dirty="0">
                <a:latin typeface="+mj-lt"/>
                <a:ea typeface="+mj-ea"/>
                <a:cs typeface="+mj-cs"/>
              </a:rPr>
              <a:t>Spicer &amp; Hyatt, 2017). </a:t>
            </a:r>
            <a:endParaRPr lang="en-US" altLang="zh-CN" sz="2400" spc="-50" dirty="0">
              <a:latin typeface="+mj-lt"/>
              <a:ea typeface="+mj-ea"/>
              <a:cs typeface="+mj-cs"/>
            </a:endParaRPr>
          </a:p>
        </p:txBody>
      </p:sp>
      <p:sp>
        <p:nvSpPr>
          <p:cNvPr id="5" name="AutoShape 2" descr="屏幕截图图片 3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7610508" y="2210125"/>
            <a:ext cx="478373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/>
              <a:t>Long-term trend</a:t>
            </a:r>
            <a:endParaRPr lang="en-US" altLang="zh-CN" sz="4000"/>
          </a:p>
        </p:txBody>
      </p:sp>
      <p:pic>
        <p:nvPicPr>
          <p:cNvPr id="1028" name="Picture 4" descr="Walmart Innovation Strategy Means Boosting Its Omnichannel Presence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1960" y="2394585"/>
            <a:ext cx="7820025" cy="3704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767080" y="0"/>
            <a:ext cx="10702290" cy="15849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4800" spc="-50">
                <a:latin typeface="+mj-lt"/>
                <a:ea typeface="+mj-ea"/>
                <a:cs typeface="+mj-cs"/>
              </a:rPr>
              <a:t>What Walmart do: </a:t>
            </a:r>
            <a:r>
              <a:rPr lang="en-US" altLang="zh-CN" sz="4100">
                <a:sym typeface="+mn-ea"/>
              </a:rPr>
              <a:t>Digitalization</a:t>
            </a:r>
            <a:endParaRPr lang="en-US" altLang="zh-CN" sz="4100" spc="-5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889858" y="-1635906"/>
            <a:ext cx="3738617" cy="40416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4400" spc="-50" dirty="0">
                <a:latin typeface="+mj-lt"/>
                <a:ea typeface="+mj-ea"/>
                <a:cs typeface="+mj-cs"/>
              </a:rPr>
              <a:t>Digitalization: Embrace the future</a:t>
            </a:r>
            <a:endParaRPr lang="en-US" altLang="zh-CN" sz="4400" spc="-50" dirty="0">
              <a:latin typeface="+mj-lt"/>
              <a:ea typeface="+mj-ea"/>
              <a:cs typeface="+mj-cs"/>
            </a:endParaRPr>
          </a:p>
        </p:txBody>
      </p:sp>
      <p:sp>
        <p:nvSpPr>
          <p:cNvPr id="6153" name="Rectangle 615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214783" y="0"/>
            <a:ext cx="608735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289997" y="160866"/>
            <a:ext cx="1856777" cy="280319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7" name="Rectangle 615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375651" y="4093880"/>
            <a:ext cx="1883167" cy="2617987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8" name="Picture 4" descr="Image result for tracking supply chain"/>
          <p:cNvPicPr>
            <a:picLocks noChangeAspect="1" noChangeArrowheads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5488"/>
          <a:stretch>
            <a:fillRect/>
          </a:stretch>
        </p:blipFill>
        <p:spPr bwMode="auto">
          <a:xfrm>
            <a:off x="7414186" y="3124930"/>
            <a:ext cx="3732588" cy="3733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Image result for IOT shoppi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94" r="22515" b="-3"/>
          <a:stretch>
            <a:fillRect/>
          </a:stretch>
        </p:blipFill>
        <p:spPr bwMode="auto">
          <a:xfrm>
            <a:off x="5366758" y="1"/>
            <a:ext cx="3762123" cy="3933013"/>
          </a:xfrm>
          <a:custGeom>
            <a:avLst/>
            <a:gdLst/>
            <a:ahLst/>
            <a:cxnLst/>
            <a:rect l="l" t="t" r="r" b="b"/>
            <a:pathLst>
              <a:path w="3762123" h="3933013">
                <a:moveTo>
                  <a:pt x="1969" y="0"/>
                </a:moveTo>
                <a:lnTo>
                  <a:pt x="3760153" y="0"/>
                </a:lnTo>
                <a:lnTo>
                  <a:pt x="3760153" y="160866"/>
                </a:lnTo>
                <a:lnTo>
                  <a:pt x="3762123" y="160866"/>
                </a:lnTo>
                <a:lnTo>
                  <a:pt x="3762123" y="2964064"/>
                </a:lnTo>
                <a:lnTo>
                  <a:pt x="1898122" y="2964064"/>
                </a:lnTo>
                <a:lnTo>
                  <a:pt x="1898122" y="3933013"/>
                </a:lnTo>
                <a:lnTo>
                  <a:pt x="0" y="3933013"/>
                </a:lnTo>
                <a:lnTo>
                  <a:pt x="0" y="160866"/>
                </a:lnTo>
                <a:lnTo>
                  <a:pt x="1969" y="16086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文本框 1"/>
          <p:cNvSpPr txBox="1"/>
          <p:nvPr/>
        </p:nvSpPr>
        <p:spPr>
          <a:xfrm>
            <a:off x="1045226" y="2964064"/>
            <a:ext cx="397763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400" dirty="0"/>
              <a:t>Tracking system along the supply chain</a:t>
            </a:r>
            <a:endParaRPr lang="en-US" altLang="zh-CN" sz="2400" dirty="0"/>
          </a:p>
          <a:p>
            <a:endParaRPr lang="en-US" altLang="zh-CN" sz="2400" dirty="0"/>
          </a:p>
          <a:p>
            <a:endParaRPr lang="en-US" altLang="zh-CN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400" dirty="0"/>
              <a:t>Internet of Things applied in shopping experience (Pandey et al., 2021)</a:t>
            </a:r>
            <a:endParaRPr lang="en-US" altLang="zh-CN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zh-CN" alt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997186" y="489995"/>
            <a:ext cx="85372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/>
              <a:t>Conclusion</a:t>
            </a:r>
            <a:endParaRPr lang="en-US" altLang="zh-CN" sz="4000"/>
          </a:p>
        </p:txBody>
      </p:sp>
      <p:sp>
        <p:nvSpPr>
          <p:cNvPr id="3" name="文本框 2"/>
          <p:cNvSpPr txBox="1"/>
          <p:nvPr/>
        </p:nvSpPr>
        <p:spPr>
          <a:xfrm>
            <a:off x="997172" y="1658983"/>
            <a:ext cx="9871125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3200" dirty="0"/>
              <a:t>Short-term changes &amp; long-term changes</a:t>
            </a:r>
            <a:endParaRPr lang="en-US" altLang="zh-CN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3200" dirty="0"/>
              <a:t>Pandemic: Full-channel sales &amp; strategic cooperation </a:t>
            </a:r>
            <a:endParaRPr lang="en-US" altLang="zh-CN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3200" dirty="0"/>
              <a:t>Digitalization: whole-process integration &amp; usage of future technology</a:t>
            </a:r>
            <a:endParaRPr lang="en-US" altLang="zh-CN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zh-CN" alt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/>
          <p:cNvSpPr txBox="1"/>
          <p:nvPr/>
        </p:nvSpPr>
        <p:spPr>
          <a:xfrm>
            <a:off x="767860" y="317547"/>
            <a:ext cx="85372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000"/>
              <a:t>Reference</a:t>
            </a:r>
            <a:endParaRPr lang="en-US" altLang="zh-CN" sz="4000"/>
          </a:p>
        </p:txBody>
      </p:sp>
      <p:sp>
        <p:nvSpPr>
          <p:cNvPr id="2" name="文本框 1"/>
          <p:cNvSpPr txBox="1"/>
          <p:nvPr/>
        </p:nvSpPr>
        <p:spPr>
          <a:xfrm>
            <a:off x="819864" y="1277474"/>
            <a:ext cx="10332651" cy="52622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1200" b="0" i="0" dirty="0">
                <a:effectLst/>
                <a:latin typeface="Arial" panose="020B0604020202020204" pitchFamily="34" charset="0"/>
              </a:rPr>
              <a:t>Crick, J. M., &amp; Crick, D. (2020). ‘Coopetition and COVID-19: Collaborative business-to-business marketing strategies in a pandemic crisis’. </a:t>
            </a:r>
            <a:r>
              <a:rPr lang="en-US" altLang="zh-CN" sz="1200" b="0" i="1" dirty="0">
                <a:effectLst/>
                <a:latin typeface="Arial" panose="020B0604020202020204" pitchFamily="34" charset="0"/>
              </a:rPr>
              <a:t>Industrial Marketing Management</a:t>
            </a:r>
            <a:r>
              <a:rPr lang="en-US" altLang="zh-CN" sz="1200" b="0" i="0" dirty="0">
                <a:effectLst/>
                <a:latin typeface="Arial" panose="020B0604020202020204" pitchFamily="34" charset="0"/>
              </a:rPr>
              <a:t>, </a:t>
            </a:r>
            <a:r>
              <a:rPr lang="en-US" altLang="zh-CN" sz="1200" b="0" i="1" dirty="0">
                <a:effectLst/>
                <a:latin typeface="Arial" panose="020B0604020202020204" pitchFamily="34" charset="0"/>
              </a:rPr>
              <a:t>88</a:t>
            </a:r>
            <a:r>
              <a:rPr lang="en-US" altLang="zh-CN" sz="1200" b="0" i="0" dirty="0">
                <a:effectLst/>
                <a:latin typeface="Arial" panose="020B0604020202020204" pitchFamily="34" charset="0"/>
              </a:rPr>
              <a:t>, pp.206-213.</a:t>
            </a:r>
            <a:endParaRPr lang="en-US" altLang="zh-CN" sz="1200" dirty="0">
              <a:latin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1200" dirty="0">
                <a:latin typeface="Arial" panose="020B0604020202020204" pitchFamily="34" charset="0"/>
              </a:rPr>
              <a:t>Sharma, P., Leung, T. Y., </a:t>
            </a:r>
            <a:r>
              <a:rPr lang="en-US" altLang="zh-CN" sz="1200" dirty="0" err="1">
                <a:latin typeface="Arial" panose="020B0604020202020204" pitchFamily="34" charset="0"/>
              </a:rPr>
              <a:t>Kingshott</a:t>
            </a:r>
            <a:r>
              <a:rPr lang="en-US" altLang="zh-CN" sz="1200" dirty="0">
                <a:latin typeface="Arial" panose="020B0604020202020204" pitchFamily="34" charset="0"/>
              </a:rPr>
              <a:t>, R. P., </a:t>
            </a:r>
            <a:r>
              <a:rPr lang="en-US" altLang="zh-CN" sz="1200" dirty="0" err="1">
                <a:latin typeface="Arial" panose="020B0604020202020204" pitchFamily="34" charset="0"/>
              </a:rPr>
              <a:t>Davcik</a:t>
            </a:r>
            <a:r>
              <a:rPr lang="en-US" altLang="zh-CN" sz="1200" dirty="0">
                <a:latin typeface="Arial" panose="020B0604020202020204" pitchFamily="34" charset="0"/>
              </a:rPr>
              <a:t>, N. S., &amp; </a:t>
            </a:r>
            <a:r>
              <a:rPr lang="en-US" altLang="zh-CN" sz="1200" dirty="0" err="1">
                <a:latin typeface="Arial" panose="020B0604020202020204" pitchFamily="34" charset="0"/>
              </a:rPr>
              <a:t>Cardinali</a:t>
            </a:r>
            <a:r>
              <a:rPr lang="en-US" altLang="zh-CN" sz="1200" dirty="0">
                <a:latin typeface="Arial" panose="020B0604020202020204" pitchFamily="34" charset="0"/>
              </a:rPr>
              <a:t>, S. (2020). ‘Managing uncertainty during a global pandemic: An international business perspective’.</a:t>
            </a:r>
            <a:r>
              <a:rPr lang="en-US" altLang="zh-CN" sz="1200" i="1" dirty="0">
                <a:latin typeface="Arial" panose="020B0604020202020204" pitchFamily="34" charset="0"/>
              </a:rPr>
              <a:t> Journal of business research</a:t>
            </a:r>
            <a:r>
              <a:rPr lang="en-US" altLang="zh-CN" sz="1200" dirty="0">
                <a:latin typeface="Arial" panose="020B0604020202020204" pitchFamily="34" charset="0"/>
              </a:rPr>
              <a:t>, 116, </a:t>
            </a:r>
            <a:r>
              <a:rPr lang="en-US" altLang="zh-CN" sz="1200" b="0" i="0" dirty="0">
                <a:effectLst/>
                <a:latin typeface="Arial" panose="020B0604020202020204" pitchFamily="34" charset="0"/>
              </a:rPr>
              <a:t>pp. </a:t>
            </a:r>
            <a:r>
              <a:rPr lang="en-US" altLang="zh-CN" sz="1200" dirty="0">
                <a:latin typeface="Arial" panose="020B0604020202020204" pitchFamily="34" charset="0"/>
              </a:rPr>
              <a:t>188-192.</a:t>
            </a:r>
            <a:endParaRPr lang="en-US" altLang="zh-CN" sz="1200" dirty="0">
              <a:latin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1200" dirty="0">
                <a:latin typeface="Arial" panose="020B0604020202020204" pitchFamily="34" charset="0"/>
              </a:rPr>
              <a:t>Spicer, A., &amp; Hyatt, D. (2017). ‘Walmart’s emergent low-cost sustainable product strategy’. </a:t>
            </a:r>
            <a:r>
              <a:rPr lang="en-US" altLang="zh-CN" sz="1200" i="1" dirty="0">
                <a:latin typeface="Arial" panose="020B0604020202020204" pitchFamily="34" charset="0"/>
              </a:rPr>
              <a:t>California Management Review,</a:t>
            </a:r>
            <a:r>
              <a:rPr lang="en-US" altLang="zh-CN" sz="1200" dirty="0">
                <a:latin typeface="Arial" panose="020B0604020202020204" pitchFamily="34" charset="0"/>
              </a:rPr>
              <a:t> 59(2), </a:t>
            </a:r>
            <a:r>
              <a:rPr lang="en-US" altLang="zh-CN" sz="1200" b="0" i="0" dirty="0">
                <a:effectLst/>
                <a:latin typeface="Arial" panose="020B0604020202020204" pitchFamily="34" charset="0"/>
              </a:rPr>
              <a:t>pp. </a:t>
            </a:r>
            <a:r>
              <a:rPr lang="en-US" altLang="zh-CN" sz="1200" dirty="0">
                <a:latin typeface="Arial" panose="020B0604020202020204" pitchFamily="34" charset="0"/>
              </a:rPr>
              <a:t>116-141.</a:t>
            </a:r>
            <a:endParaRPr lang="en-US" altLang="zh-CN" sz="1200" dirty="0">
              <a:latin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1200" dirty="0">
                <a:latin typeface="Arial" panose="020B0604020202020204" pitchFamily="34" charset="0"/>
              </a:rPr>
              <a:t>By, R. T. (2005). ‘</a:t>
            </a:r>
            <a:r>
              <a:rPr lang="en-US" altLang="zh-CN" sz="1200" dirty="0" err="1">
                <a:latin typeface="Arial" panose="020B0604020202020204" pitchFamily="34" charset="0"/>
              </a:rPr>
              <a:t>Organisational</a:t>
            </a:r>
            <a:r>
              <a:rPr lang="en-US" altLang="zh-CN" sz="1200" dirty="0">
                <a:latin typeface="Arial" panose="020B0604020202020204" pitchFamily="34" charset="0"/>
              </a:rPr>
              <a:t> change management: A critical review’. </a:t>
            </a:r>
            <a:r>
              <a:rPr lang="en-US" altLang="zh-CN" sz="1200" i="1" dirty="0">
                <a:latin typeface="Arial" panose="020B0604020202020204" pitchFamily="34" charset="0"/>
              </a:rPr>
              <a:t>Journal of change management</a:t>
            </a:r>
            <a:r>
              <a:rPr lang="en-US" altLang="zh-CN" sz="1200" dirty="0">
                <a:latin typeface="Arial" panose="020B0604020202020204" pitchFamily="34" charset="0"/>
              </a:rPr>
              <a:t>, 5(4), </a:t>
            </a:r>
            <a:r>
              <a:rPr lang="en-US" altLang="zh-CN" sz="1200" b="0" i="0" dirty="0">
                <a:effectLst/>
                <a:latin typeface="Arial" panose="020B0604020202020204" pitchFamily="34" charset="0"/>
              </a:rPr>
              <a:t>pp. </a:t>
            </a:r>
            <a:r>
              <a:rPr lang="en-US" altLang="zh-CN" sz="1200" dirty="0">
                <a:latin typeface="Arial" panose="020B0604020202020204" pitchFamily="34" charset="0"/>
              </a:rPr>
              <a:t>369-380.</a:t>
            </a:r>
            <a:endParaRPr lang="en-US" altLang="zh-CN" sz="1200" dirty="0">
              <a:latin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1200" dirty="0" err="1">
                <a:latin typeface="Arial" panose="020B0604020202020204" pitchFamily="34" charset="0"/>
              </a:rPr>
              <a:t>Hornstein</a:t>
            </a:r>
            <a:r>
              <a:rPr lang="en-US" altLang="zh-CN" sz="1200" dirty="0">
                <a:latin typeface="Arial" panose="020B0604020202020204" pitchFamily="34" charset="0"/>
              </a:rPr>
              <a:t>, H. A. (2015). ‘The integration of project management and organizational change management is now a necessity’.</a:t>
            </a:r>
            <a:r>
              <a:rPr lang="en-US" altLang="zh-CN" sz="1200" i="1" dirty="0">
                <a:latin typeface="Arial" panose="020B0604020202020204" pitchFamily="34" charset="0"/>
              </a:rPr>
              <a:t> International journal of project management</a:t>
            </a:r>
            <a:r>
              <a:rPr lang="en-US" altLang="zh-CN" sz="1200" dirty="0">
                <a:latin typeface="Arial" panose="020B0604020202020204" pitchFamily="34" charset="0"/>
              </a:rPr>
              <a:t>, 33(2), 291-298.</a:t>
            </a:r>
            <a:endParaRPr lang="en-US" altLang="zh-CN" sz="1200" dirty="0">
              <a:latin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1200" dirty="0">
                <a:latin typeface="Arial" panose="020B0604020202020204" pitchFamily="34" charset="0"/>
              </a:rPr>
              <a:t>Hussain, S. T., Lei, S., Akram, T., Haider, M. J., Hussain, S. H., &amp; Ali, M. (2018). ‘Kurt Lewin's change model: A critical review of the role of leadership and employee involvement in organizational change’. </a:t>
            </a:r>
            <a:r>
              <a:rPr lang="en-US" altLang="zh-CN" sz="1200" i="1" dirty="0">
                <a:latin typeface="Arial" panose="020B0604020202020204" pitchFamily="34" charset="0"/>
              </a:rPr>
              <a:t>Journal of Innovation &amp; Knowledge</a:t>
            </a:r>
            <a:r>
              <a:rPr lang="en-US" altLang="zh-CN" sz="1200" dirty="0">
                <a:latin typeface="Arial" panose="020B0604020202020204" pitchFamily="34" charset="0"/>
              </a:rPr>
              <a:t>, 3(3), </a:t>
            </a:r>
            <a:r>
              <a:rPr lang="en-US" altLang="zh-CN" sz="1200" b="0" i="0" dirty="0">
                <a:effectLst/>
                <a:latin typeface="Arial" panose="020B0604020202020204" pitchFamily="34" charset="0"/>
              </a:rPr>
              <a:t>pp. </a:t>
            </a:r>
            <a:r>
              <a:rPr lang="en-US" altLang="zh-CN" sz="1200" dirty="0">
                <a:latin typeface="Arial" panose="020B0604020202020204" pitchFamily="34" charset="0"/>
              </a:rPr>
              <a:t>123-127.</a:t>
            </a:r>
            <a:endParaRPr lang="en-US" altLang="zh-CN" sz="1200" dirty="0">
              <a:latin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1200" dirty="0">
                <a:latin typeface="Arial" panose="020B0604020202020204" pitchFamily="34" charset="0"/>
              </a:rPr>
              <a:t>Song, X. (2018). ‘A study on management model of human resources in multinational companies based on cultural differences--taking </a:t>
            </a:r>
            <a:r>
              <a:rPr lang="en-US" altLang="zh-CN" sz="1200" dirty="0" err="1">
                <a:latin typeface="Arial" panose="020B0604020202020204" pitchFamily="34" charset="0"/>
              </a:rPr>
              <a:t>walmart</a:t>
            </a:r>
            <a:r>
              <a:rPr lang="en-US" altLang="zh-CN" sz="1200" dirty="0">
                <a:latin typeface="Arial" panose="020B0604020202020204" pitchFamily="34" charset="0"/>
              </a:rPr>
              <a:t> as an example’.</a:t>
            </a:r>
            <a:r>
              <a:rPr lang="en-US" altLang="zh-CN" sz="1200" i="1" dirty="0">
                <a:latin typeface="Arial" panose="020B0604020202020204" pitchFamily="34" charset="0"/>
              </a:rPr>
              <a:t> 2018 International Conference on Sports, Arts, Education and Management Engineering (SAEME 2018) </a:t>
            </a:r>
            <a:r>
              <a:rPr lang="en-US" altLang="zh-CN" sz="1200" dirty="0">
                <a:latin typeface="Arial" panose="020B0604020202020204" pitchFamily="34" charset="0"/>
              </a:rPr>
              <a:t>, pp. 292-295. Atlantis Press. </a:t>
            </a:r>
            <a:r>
              <a:rPr lang="en-US" altLang="zh-CN" sz="1200" dirty="0">
                <a:latin typeface="Arial" panose="020B0604020202020204" pitchFamily="34" charset="0"/>
                <a:sym typeface="+mn-ea"/>
              </a:rPr>
              <a:t>(2018, June)</a:t>
            </a:r>
            <a:endParaRPr lang="en-US" altLang="zh-CN" sz="1200" dirty="0">
              <a:latin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1200" dirty="0">
                <a:latin typeface="Arial" panose="020B0604020202020204" pitchFamily="34" charset="0"/>
              </a:rPr>
              <a:t>Pandey, R., </a:t>
            </a:r>
            <a:r>
              <a:rPr lang="en-US" altLang="zh-CN" sz="1200" dirty="0" err="1">
                <a:latin typeface="Arial" panose="020B0604020202020204" pitchFamily="34" charset="0"/>
              </a:rPr>
              <a:t>Dillip</a:t>
            </a:r>
            <a:r>
              <a:rPr lang="en-US" altLang="zh-CN" sz="1200" dirty="0">
                <a:latin typeface="Arial" panose="020B0604020202020204" pitchFamily="34" charset="0"/>
              </a:rPr>
              <a:t>, D., Jayant, J., </a:t>
            </a:r>
            <a:r>
              <a:rPr lang="en-US" altLang="zh-CN" sz="1200" dirty="0" err="1">
                <a:latin typeface="Arial" panose="020B0604020202020204" pitchFamily="34" charset="0"/>
              </a:rPr>
              <a:t>Vashishth</a:t>
            </a:r>
            <a:r>
              <a:rPr lang="en-US" altLang="zh-CN" sz="1200" dirty="0">
                <a:latin typeface="Arial" panose="020B0604020202020204" pitchFamily="34" charset="0"/>
              </a:rPr>
              <a:t>, K., Nikhil, N., Qi, T. J., ... &amp; </a:t>
            </a:r>
            <a:r>
              <a:rPr lang="en-US" altLang="zh-CN" sz="1200" dirty="0" err="1">
                <a:latin typeface="Arial" panose="020B0604020202020204" pitchFamily="34" charset="0"/>
              </a:rPr>
              <a:t>Qhi</a:t>
            </a:r>
            <a:r>
              <a:rPr lang="en-US" altLang="zh-CN" sz="1200" dirty="0">
                <a:latin typeface="Arial" panose="020B0604020202020204" pitchFamily="34" charset="0"/>
              </a:rPr>
              <a:t>, L. Y. (2021). ‘Factors Influencing Organization Success: A Case Study of Walmart’. </a:t>
            </a:r>
            <a:r>
              <a:rPr lang="en-US" altLang="zh-CN" sz="1200" i="1" dirty="0">
                <a:latin typeface="Arial" panose="020B0604020202020204" pitchFamily="34" charset="0"/>
              </a:rPr>
              <a:t>International Journal of Tourism and Hospitality in Asia </a:t>
            </a:r>
            <a:r>
              <a:rPr lang="en-US" altLang="zh-CN" sz="1200" i="1" dirty="0" err="1">
                <a:latin typeface="Arial" panose="020B0604020202020204" pitchFamily="34" charset="0"/>
              </a:rPr>
              <a:t>Pasific</a:t>
            </a:r>
            <a:r>
              <a:rPr lang="en-US" altLang="zh-CN" sz="1200" i="1" dirty="0">
                <a:latin typeface="Arial" panose="020B0604020202020204" pitchFamily="34" charset="0"/>
              </a:rPr>
              <a:t> (IJTHAP),</a:t>
            </a:r>
            <a:r>
              <a:rPr lang="en-US" altLang="zh-CN" sz="1200" dirty="0">
                <a:latin typeface="Arial" panose="020B0604020202020204" pitchFamily="34" charset="0"/>
              </a:rPr>
              <a:t> 4(2), </a:t>
            </a:r>
            <a:r>
              <a:rPr lang="en-US" altLang="zh-CN" sz="1200" b="0" i="0" dirty="0">
                <a:effectLst/>
                <a:latin typeface="Arial" panose="020B0604020202020204" pitchFamily="34" charset="0"/>
              </a:rPr>
              <a:t>pp. </a:t>
            </a:r>
            <a:r>
              <a:rPr lang="en-US" altLang="zh-CN" sz="1200" dirty="0">
                <a:latin typeface="Arial" panose="020B0604020202020204" pitchFamily="34" charset="0"/>
              </a:rPr>
              <a:t>112-123.</a:t>
            </a:r>
            <a:endParaRPr lang="en-US" altLang="zh-CN" sz="1200" dirty="0">
              <a:latin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CN" sz="1200" dirty="0">
                <a:solidFill>
                  <a:schemeClr val="tx1"/>
                </a:solidFill>
                <a:latin typeface="Arial" panose="020B0604020202020204" pitchFamily="34" charset="0"/>
              </a:rPr>
              <a:t>Walmart (2021) ‘Walmart’s Continued Focus on COVID-19 Precautions and Associate Support’, [Online] </a:t>
            </a:r>
            <a:r>
              <a:rPr lang="en-US" altLang="zh-CN" sz="1200" dirty="0">
                <a:latin typeface="Arial" panose="020B0604020202020204" pitchFamily="34" charset="0"/>
                <a:sym typeface="+mn-ea"/>
              </a:rPr>
              <a:t>Walmart.com. </a:t>
            </a:r>
            <a:r>
              <a:rPr lang="en-US" altLang="zh-CN" sz="1200" dirty="0">
                <a:solidFill>
                  <a:schemeClr val="tx1"/>
                </a:solidFill>
                <a:latin typeface="Arial" panose="020B0604020202020204" pitchFamily="34" charset="0"/>
              </a:rPr>
              <a:t>Available at: </a:t>
            </a:r>
            <a:r>
              <a:rPr lang="en-US" altLang="zh-CN" sz="1200" u="sng" dirty="0">
                <a:solidFill>
                  <a:schemeClr val="tx1"/>
                </a:solidFill>
                <a:latin typeface="Arial" panose="020B0604020202020204" pitchFamily="34" charset="0"/>
              </a:rPr>
              <a:t>https://corporate.walmart.com/newsroom/2021/06/01/walmarts-continued-focus-on-covid-19-precautions-and-associate-support </a:t>
            </a:r>
            <a:r>
              <a:rPr lang="en-US" altLang="zh-CN" sz="1200" dirty="0">
                <a:solidFill>
                  <a:schemeClr val="tx1"/>
                </a:solidFill>
                <a:latin typeface="Arial" panose="020B0604020202020204" pitchFamily="34" charset="0"/>
              </a:rPr>
              <a:t>(Accessed 10 June, 2023)</a:t>
            </a:r>
            <a:endParaRPr lang="en-US" altLang="zh-CN" sz="1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en-US" altLang="zh-CN" sz="12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UNIT_PLACING_PICTURE_USER_VIEWPORT" val="{&quot;height&quot;:10799.984251968504,&quot;width&quot;:9598.108661417322}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PP_MARK_KEY" val="99da4ee4-d4b0-416c-99ef-27851a49e5f7"/>
  <p:tag name="COMMONDATA" val="eyJoZGlkIjoiYWJjZjhjMGYwMWJlZmMwYTZmMjI1MzQwNTU1YTNlNmYifQ=="/>
</p:tagLst>
</file>

<file path=ppt/theme/theme1.xml><?xml version="1.0" encoding="utf-8"?>
<a:theme xmlns:a="http://schemas.openxmlformats.org/drawingml/2006/main" name="风景">
  <a:themeElements>
    <a:clrScheme name="风景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风景">
      <a:majorFont>
        <a:latin typeface="Century Schoolbook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风景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风景</Template>
  <TotalTime>0</TotalTime>
  <Words>4393</Words>
  <Application>WPS 演示</Application>
  <PresentationFormat>宽屏</PresentationFormat>
  <Paragraphs>168</Paragraphs>
  <Slides>13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27" baseType="lpstr">
      <vt:lpstr>Arial</vt:lpstr>
      <vt:lpstr>宋体</vt:lpstr>
      <vt:lpstr>Wingdings</vt:lpstr>
      <vt:lpstr>Wingdings 2</vt:lpstr>
      <vt:lpstr>等线</vt:lpstr>
      <vt:lpstr>Times New Roman</vt:lpstr>
      <vt:lpstr>Open Sans</vt:lpstr>
      <vt:lpstr>Segoe Print</vt:lpstr>
      <vt:lpstr>Century Schoolbook</vt:lpstr>
      <vt:lpstr>Century</vt:lpstr>
      <vt:lpstr>微软雅黑</vt:lpstr>
      <vt:lpstr>Arial Unicode MS</vt:lpstr>
      <vt:lpstr>Calibri</vt:lpstr>
      <vt:lpstr>风景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4032</dc:creator>
  <cp:lastModifiedBy>kittij徐</cp:lastModifiedBy>
  <cp:revision>59</cp:revision>
  <dcterms:created xsi:type="dcterms:W3CDTF">2023-02-16T09:03:00Z</dcterms:created>
  <dcterms:modified xsi:type="dcterms:W3CDTF">2023-06-30T02:44:08Z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DB768BC9F5FF4C8F9776FAECCFE5A303_12</vt:lpwstr>
  </property>
  <property fmtid="{D5CDD505-2E9C-101B-9397-08002B2CF9AE}" pid="3" name="KSOProductBuildVer">
    <vt:lpwstr>2052-11.1.0.14309</vt:lpwstr>
  </property>
</Properties>
</file>