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1" r:id="rId26"/>
    <p:sldId id="312" r:id="rId27"/>
    <p:sldId id="313" r:id="rId28"/>
    <p:sldId id="314" r:id="rId29"/>
    <p:sldId id="315" r:id="rId30"/>
    <p:sldId id="316" r:id="rId31"/>
    <p:sldId id="27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665A10-E064-452A-8774-F25AA98EB793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D8BFE-29CE-4CC4-B1C4-7A6275408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723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1EF5F6-A596-48BB-8538-6115A9FF5132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371714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297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38A522-F194-4B93-A2DB-F10AE112EBCF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359426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94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 dirty="0"/>
              <a:t>The key can be different </a:t>
            </a:r>
            <a:r>
              <a:rPr lang="en-US" altLang="en-US" dirty="0" smtClean="0"/>
              <a:t>–</a:t>
            </a:r>
          </a:p>
          <a:p>
            <a:r>
              <a:rPr lang="en-US" altLang="en-US" dirty="0" smtClean="0"/>
              <a:t>M=e mod 26 to encrypt to decrypt ---- </a:t>
            </a:r>
            <a:r>
              <a:rPr lang="en-US" altLang="en-US" dirty="0" err="1" smtClean="0"/>
              <a:t>c+d</a:t>
            </a:r>
            <a:r>
              <a:rPr lang="en-US" altLang="en-US" dirty="0" smtClean="0"/>
              <a:t> mod26 and  d is -e</a:t>
            </a:r>
          </a:p>
          <a:p>
            <a:r>
              <a:rPr lang="en-US" altLang="en-US" dirty="0" smtClean="0"/>
              <a:t>Mod 26 is 1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86043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DAE642-DDAA-4693-B696-B9CFF75F6D08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373762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37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2217913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A11F3D-0480-402B-B802-21BF6C2C8A1E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75810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58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204843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530E4A-7A30-4202-BF61-A073842584A2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451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484688" y="1774825"/>
            <a:ext cx="0" cy="0"/>
          </a:xfrm>
          <a:ln/>
        </p:spPr>
      </p:sp>
      <p:sp>
        <p:nvSpPr>
          <p:cNvPr id="451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89913" tIns="44956" rIns="89913" bIns="44956"/>
          <a:lstStyle/>
          <a:p>
            <a:r>
              <a:rPr lang="en-US" altLang="en-US" dirty="0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 dirty="0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 dirty="0"/>
              <a:t>Knowing commonly occurring two and three letter combinations (e.g. in, it, the, ion, </a:t>
            </a:r>
            <a:r>
              <a:rPr lang="en-US" altLang="en-US" dirty="0" err="1"/>
              <a:t>ing</a:t>
            </a:r>
            <a:r>
              <a:rPr lang="en-US" altLang="en-US" dirty="0"/>
              <a:t>, …)</a:t>
            </a:r>
          </a:p>
          <a:p>
            <a:pPr lvl="1">
              <a:buFontTx/>
              <a:buChar char="•"/>
            </a:pPr>
            <a:r>
              <a:rPr lang="en-US" altLang="en-US" dirty="0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1393417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5C97B3-3C36-4549-A756-90C228C8B658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455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484688" y="1774825"/>
            <a:ext cx="0" cy="0"/>
          </a:xfrm>
          <a:ln/>
        </p:spPr>
      </p:sp>
      <p:sp>
        <p:nvSpPr>
          <p:cNvPr id="455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89913" tIns="44956" rIns="89913" bIns="44956"/>
          <a:lstStyle/>
          <a:p>
            <a:r>
              <a:rPr lang="en-US" altLang="en-US" dirty="0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 dirty="0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 dirty="0"/>
              <a:t>Knowing commonly occurring two and three letter combinations (e.g. in, it, the, ion, </a:t>
            </a:r>
            <a:r>
              <a:rPr lang="en-US" altLang="en-US" dirty="0" err="1"/>
              <a:t>ing</a:t>
            </a:r>
            <a:r>
              <a:rPr lang="en-US" altLang="en-US" dirty="0"/>
              <a:t>, …)</a:t>
            </a:r>
          </a:p>
          <a:p>
            <a:pPr lvl="1">
              <a:buFontTx/>
              <a:buChar char="•"/>
            </a:pPr>
            <a:r>
              <a:rPr lang="en-US" altLang="en-US" dirty="0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2172791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E0A61E-8F56-4C8C-9269-81C542C09056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377858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78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1597701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084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98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651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48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38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69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667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54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328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405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D8CEF-70BD-441F-8003-902BCA81668C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CF51A1-E869-4B5A-B366-70AEA1933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76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Wireless Local Area Network (WLAN) Architecture </a:t>
            </a:r>
          </a:p>
        </p:txBody>
      </p:sp>
    </p:spTree>
    <p:extLst>
      <p:ext uri="{BB962C8B-B14F-4D97-AF65-F5344CB8AC3E}">
        <p14:creationId xmlns:p14="http://schemas.microsoft.com/office/powerpoint/2010/main" val="53577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2009"/>
          <a:stretch/>
        </p:blipFill>
        <p:spPr>
          <a:xfrm>
            <a:off x="2263588" y="1479176"/>
            <a:ext cx="7942133" cy="364191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599765" y="5378824"/>
            <a:ext cx="6992471" cy="6355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765" b="1" u="sng" dirty="0">
                <a:latin typeface="Times New Roman"/>
                <a:cs typeface="Times New Roman"/>
              </a:rPr>
              <a:t>Note:</a:t>
            </a:r>
            <a:r>
              <a:rPr lang="en-US" sz="1765" dirty="0">
                <a:latin typeface="Times New Roman"/>
                <a:cs typeface="Times New Roman"/>
              </a:rPr>
              <a:t> The set of computers within range of a given access point is known as a </a:t>
            </a:r>
            <a:r>
              <a:rPr lang="en-US" sz="1765" b="1" i="1" dirty="0">
                <a:latin typeface="Times New Roman"/>
                <a:cs typeface="Times New Roman"/>
              </a:rPr>
              <a:t>Basic Service Set (BSS).</a:t>
            </a:r>
            <a:endParaRPr lang="en-US" sz="1765" b="1" dirty="0">
              <a:latin typeface="Times New Roman"/>
              <a:cs typeface="Times New Roman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F4B9823-5DC5-41F4-9950-4A64594CA9FF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Wireless Local Area Network (WLAN) Architecture </a:t>
            </a:r>
          </a:p>
        </p:txBody>
      </p:sp>
    </p:spTree>
    <p:extLst>
      <p:ext uri="{BB962C8B-B14F-4D97-AF65-F5344CB8AC3E}">
        <p14:creationId xmlns:p14="http://schemas.microsoft.com/office/powerpoint/2010/main" val="691197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232E-A0DC-4F43-96CC-567ECFF6A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Access Point (AP)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50597-5560-4660-A61C-FAAA22487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Logic</a:t>
            </a:r>
            <a:r>
              <a:rPr lang="en-US" altLang="en-US" dirty="0"/>
              <a:t> within station that provides access to </a:t>
            </a:r>
            <a:r>
              <a:rPr lang="en-GB" dirty="0"/>
              <a:t>A distribution system </a:t>
            </a:r>
            <a:r>
              <a:rPr lang="en-GB" dirty="0" smtClean="0"/>
              <a:t>(</a:t>
            </a:r>
            <a:r>
              <a:rPr lang="en-US" altLang="en-US" dirty="0" smtClean="0"/>
              <a:t>DS)</a:t>
            </a:r>
            <a:endParaRPr lang="en-GB" altLang="en-US" dirty="0"/>
          </a:p>
          <a:p>
            <a:pPr lvl="1"/>
            <a:r>
              <a:rPr lang="en-GB" altLang="en-US" dirty="0"/>
              <a:t>Provides</a:t>
            </a:r>
            <a:r>
              <a:rPr lang="en-US" altLang="en-US" dirty="0"/>
              <a:t> DS services in addition to acting as station</a:t>
            </a:r>
            <a:endParaRPr lang="en-GB" altLang="en-US" dirty="0"/>
          </a:p>
          <a:p>
            <a:r>
              <a:rPr lang="en-US" altLang="en-US" dirty="0"/>
              <a:t>To integrate IEEE 802.11 architecture with wired LAN, portal used</a:t>
            </a:r>
            <a:endParaRPr lang="en-GB" altLang="en-US" dirty="0"/>
          </a:p>
          <a:p>
            <a:r>
              <a:rPr lang="en-GB" altLang="en-US" dirty="0"/>
              <a:t>Portal</a:t>
            </a:r>
            <a:r>
              <a:rPr lang="en-US" altLang="en-US" dirty="0"/>
              <a:t> logic implemented in device</a:t>
            </a:r>
            <a:r>
              <a:rPr lang="en-GB" altLang="en-US" dirty="0"/>
              <a:t> </a:t>
            </a:r>
            <a:r>
              <a:rPr lang="en-US" altLang="en-US" dirty="0"/>
              <a:t>that is part of wired LAN and attached to DS</a:t>
            </a:r>
            <a:endParaRPr lang="en-GB" altLang="en-US" dirty="0"/>
          </a:p>
          <a:p>
            <a:pPr lvl="1"/>
            <a:r>
              <a:rPr lang="en-GB" altLang="en-US" dirty="0"/>
              <a:t>E.g. Bridge</a:t>
            </a:r>
            <a:r>
              <a:rPr lang="en-US" altLang="en-US" dirty="0"/>
              <a:t> or router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150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2D7F-3FA6-48BF-B242-C69502636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600" dirty="0"/>
              <a:t>IEEE 802.11 </a:t>
            </a:r>
            <a:r>
              <a:rPr lang="en-GB" dirty="0"/>
              <a:t>– Basic Service Set (BSS)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D3FBE-888B-421A-9588-5A35EDEAF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9896"/>
            <a:ext cx="10515600" cy="452706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MAC protocol and physical medium specification for wireless LANs</a:t>
            </a:r>
          </a:p>
          <a:p>
            <a:r>
              <a:rPr lang="en-GB" dirty="0"/>
              <a:t> Smallest building block is basic service set (BSS)</a:t>
            </a:r>
          </a:p>
          <a:p>
            <a:pPr lvl="1"/>
            <a:r>
              <a:rPr lang="en-GB" dirty="0"/>
              <a:t>Number of stations</a:t>
            </a:r>
          </a:p>
          <a:p>
            <a:pPr lvl="1"/>
            <a:r>
              <a:rPr lang="en-GB" dirty="0"/>
              <a:t>Same MAC protocol</a:t>
            </a:r>
          </a:p>
          <a:p>
            <a:r>
              <a:rPr lang="en-GB" dirty="0"/>
              <a:t>Competing for access to same shared wireless medium</a:t>
            </a:r>
          </a:p>
          <a:p>
            <a:pPr lvl="1"/>
            <a:r>
              <a:rPr lang="en-GB" dirty="0"/>
              <a:t>May be isolated or connect to backbone distribution system (DS) through access point (AP)</a:t>
            </a:r>
          </a:p>
          <a:p>
            <a:r>
              <a:rPr lang="en-GB" dirty="0"/>
              <a:t>AP functions as bridge</a:t>
            </a:r>
          </a:p>
          <a:p>
            <a:pPr lvl="1"/>
            <a:r>
              <a:rPr lang="en-GB" dirty="0"/>
              <a:t>MAC protocol may be distributed or controlled by central coordination function in AP</a:t>
            </a:r>
          </a:p>
          <a:p>
            <a:r>
              <a:rPr lang="en-GB" dirty="0"/>
              <a:t>BSS generally corresponds to cell </a:t>
            </a:r>
          </a:p>
          <a:p>
            <a:r>
              <a:rPr lang="en-GB" dirty="0"/>
              <a:t>DS can be switch, wired network, or wireless network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025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629A8-176A-45B9-A363-98E1CB38F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BSS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F8A3D-06DE-445D-AFBD-28A8CC836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Simplest:</a:t>
            </a:r>
            <a:r>
              <a:rPr lang="en-US" altLang="en-US" dirty="0"/>
              <a:t> each station belongs to single BSS</a:t>
            </a:r>
            <a:endParaRPr lang="en-GB" altLang="en-US" dirty="0"/>
          </a:p>
          <a:p>
            <a:pPr lvl="1"/>
            <a:r>
              <a:rPr lang="en-GB" altLang="en-US" dirty="0"/>
              <a:t>Within</a:t>
            </a:r>
            <a:r>
              <a:rPr lang="en-US" altLang="en-US" dirty="0"/>
              <a:t> range only of other stations within BSS</a:t>
            </a:r>
            <a:endParaRPr lang="en-GB" altLang="en-US" dirty="0"/>
          </a:p>
          <a:p>
            <a:r>
              <a:rPr lang="en-GB" altLang="en-US" dirty="0"/>
              <a:t>Can have two </a:t>
            </a:r>
            <a:r>
              <a:rPr lang="en-US" altLang="en-US" dirty="0"/>
              <a:t>BSSs overlap</a:t>
            </a:r>
            <a:endParaRPr lang="en-GB" altLang="en-US" dirty="0"/>
          </a:p>
          <a:p>
            <a:pPr lvl="1"/>
            <a:r>
              <a:rPr lang="en-GB" altLang="en-US" dirty="0"/>
              <a:t>Station</a:t>
            </a:r>
            <a:r>
              <a:rPr lang="en-US" altLang="en-US" dirty="0"/>
              <a:t> could participate in more than one BSS</a:t>
            </a:r>
            <a:endParaRPr lang="en-GB" altLang="en-US" dirty="0"/>
          </a:p>
          <a:p>
            <a:r>
              <a:rPr lang="en-GB" altLang="en-US" dirty="0"/>
              <a:t>Association</a:t>
            </a:r>
            <a:r>
              <a:rPr lang="en-US" altLang="en-US" dirty="0"/>
              <a:t> between station and BSS dynamic</a:t>
            </a:r>
            <a:endParaRPr lang="en-GB" altLang="en-US" dirty="0"/>
          </a:p>
          <a:p>
            <a:pPr lvl="1"/>
            <a:r>
              <a:rPr lang="en-US" altLang="en-US" dirty="0"/>
              <a:t>Stations may turn off, come within range, and go out of range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291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1E230-71A6-426A-A4D2-70B6E2233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Extended Service Set (ESS)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8CBA3-7B5F-4038-87A4-729DFA9DF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Two</a:t>
            </a:r>
            <a:r>
              <a:rPr lang="en-US" altLang="en-US" dirty="0"/>
              <a:t> or more </a:t>
            </a:r>
            <a:r>
              <a:rPr lang="en-GB" altLang="en-US" dirty="0"/>
              <a:t>BSS</a:t>
            </a:r>
            <a:r>
              <a:rPr lang="en-US" altLang="en-US" dirty="0"/>
              <a:t> interconnected by </a:t>
            </a:r>
            <a:r>
              <a:rPr lang="en-GB" altLang="en-US" dirty="0"/>
              <a:t>DS</a:t>
            </a:r>
          </a:p>
          <a:p>
            <a:pPr lvl="1"/>
            <a:r>
              <a:rPr lang="en-US" altLang="en-US" dirty="0"/>
              <a:t>Typically, </a:t>
            </a:r>
            <a:r>
              <a:rPr lang="en-GB" altLang="en-US" dirty="0"/>
              <a:t>DS </a:t>
            </a:r>
            <a:r>
              <a:rPr lang="en-US" altLang="en-US" dirty="0"/>
              <a:t>is wired backbone but can be any network</a:t>
            </a:r>
            <a:endParaRPr lang="en-GB" altLang="en-US" dirty="0"/>
          </a:p>
          <a:p>
            <a:r>
              <a:rPr lang="en-GB" altLang="en-US" dirty="0"/>
              <a:t>Appears</a:t>
            </a:r>
            <a:r>
              <a:rPr lang="en-US" altLang="en-US" dirty="0"/>
              <a:t> as single logical LAN to </a:t>
            </a:r>
            <a:r>
              <a:rPr lang="en-US" altLang="en-US" dirty="0" smtClean="0"/>
              <a:t>LLC (t</a:t>
            </a:r>
            <a:r>
              <a:rPr lang="en-GB" dirty="0" smtClean="0"/>
              <a:t>he </a:t>
            </a:r>
            <a:r>
              <a:rPr lang="en-GB" dirty="0"/>
              <a:t>logical link </a:t>
            </a:r>
            <a:r>
              <a:rPr lang="en-GB" dirty="0" smtClean="0"/>
              <a:t>control)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967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98BDA1C0-7010-4AA3-A142-AA495B5945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1600" dirty="0"/>
              <a:t>IEEE 802.11 </a:t>
            </a:r>
            <a:r>
              <a:rPr lang="en-GB" altLang="en-US" dirty="0"/>
              <a:t>-ESS Architecture</a:t>
            </a:r>
            <a:endParaRPr lang="en-US" altLang="en-US" dirty="0"/>
          </a:p>
        </p:txBody>
      </p:sp>
      <p:pic>
        <p:nvPicPr>
          <p:cNvPr id="58371" name="Picture 3">
            <a:extLst>
              <a:ext uri="{FF2B5EF4-FFF2-40B4-BE49-F238E27FC236}">
                <a16:creationId xmlns:a16="http://schemas.microsoft.com/office/drawing/2014/main" id="{A7081E3D-8045-4AD8-8AFC-68189F74C4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78"/>
          <a:stretch>
            <a:fillRect/>
          </a:stretch>
        </p:blipFill>
        <p:spPr bwMode="auto">
          <a:xfrm>
            <a:off x="2778710" y="1644608"/>
            <a:ext cx="6974889" cy="5183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4318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3676-1C5D-4B5A-BBE1-D014C5FAF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Contention and Contention-Free Access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519DE-C81E-4F03-89D5-1D9CBE713E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Contention based MAC Protocols</a:t>
            </a:r>
            <a:endParaRPr lang="en-GB" dirty="0" smtClean="0"/>
          </a:p>
          <a:p>
            <a:pPr lvl="1"/>
            <a:r>
              <a:rPr lang="en-GB" dirty="0"/>
              <a:t>Two most popular </a:t>
            </a:r>
            <a:r>
              <a:rPr lang="en-GB" b="1" dirty="0"/>
              <a:t>contention</a:t>
            </a:r>
            <a:r>
              <a:rPr lang="en-GB" dirty="0"/>
              <a:t>-</a:t>
            </a:r>
            <a:r>
              <a:rPr lang="en-GB" b="1" dirty="0"/>
              <a:t>based</a:t>
            </a:r>
            <a:r>
              <a:rPr lang="en-GB" dirty="0"/>
              <a:t> access control </a:t>
            </a:r>
            <a:r>
              <a:rPr lang="en-GB" b="1" dirty="0"/>
              <a:t>protocols</a:t>
            </a:r>
            <a:r>
              <a:rPr lang="en-GB" dirty="0"/>
              <a:t> are ALOHA </a:t>
            </a:r>
            <a:endParaRPr lang="en-GB" dirty="0" smtClean="0"/>
          </a:p>
          <a:p>
            <a:pPr lvl="1"/>
            <a:r>
              <a:rPr lang="en-GB" dirty="0"/>
              <a:t>Carrier Sense Multiple Access (CSMA)</a:t>
            </a:r>
            <a:endParaRPr lang="en-GB" dirty="0" smtClean="0"/>
          </a:p>
          <a:p>
            <a:r>
              <a:rPr lang="en-GB" dirty="0" smtClean="0"/>
              <a:t>Contention-Free </a:t>
            </a:r>
            <a:r>
              <a:rPr lang="en-GB" dirty="0"/>
              <a:t>MAC </a:t>
            </a:r>
            <a:r>
              <a:rPr lang="en-GB" dirty="0" smtClean="0"/>
              <a:t>Protocols</a:t>
            </a:r>
          </a:p>
          <a:p>
            <a:pPr lvl="1"/>
            <a:r>
              <a:rPr lang="en-GB" dirty="0"/>
              <a:t>for Wireless Sensor Networks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67458" y="2624921"/>
            <a:ext cx="4591084" cy="27527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7349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20236" y="201706"/>
            <a:ext cx="4847096" cy="4182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118" b="1" dirty="0">
                <a:latin typeface="Times New Roman"/>
                <a:cs typeface="Times New Roman"/>
              </a:rPr>
              <a:t>Contention and Contention-Free Access </a:t>
            </a:r>
            <a:endParaRPr lang="en-US" sz="2118" dirty="0">
              <a:latin typeface="Times New Roman"/>
              <a:cs typeface="Times New Roman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5968"/>
          <a:stretch/>
        </p:blipFill>
        <p:spPr>
          <a:xfrm>
            <a:off x="4355700" y="874059"/>
            <a:ext cx="6177829" cy="447031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860177" y="403412"/>
            <a:ext cx="2554941" cy="6339428"/>
          </a:xfrm>
          <a:prstGeom prst="rect">
            <a:avLst/>
          </a:prstGeom>
          <a:noFill/>
          <a:ln>
            <a:solidFill>
              <a:srgbClr val="4F81BD"/>
            </a:solidFill>
          </a:ln>
        </p:spPr>
        <p:txBody>
          <a:bodyPr wrap="square" rtlCol="0">
            <a:spAutoFit/>
          </a:bodyPr>
          <a:lstStyle/>
          <a:p>
            <a:r>
              <a:rPr lang="en-US" sz="1765" b="1" dirty="0">
                <a:latin typeface="Times New Roman"/>
                <a:cs typeface="Times New Roman"/>
              </a:rPr>
              <a:t>RTS: </a:t>
            </a:r>
            <a:r>
              <a:rPr lang="en-US" sz="1765" dirty="0">
                <a:latin typeface="Times New Roman"/>
                <a:cs typeface="Times New Roman"/>
              </a:rPr>
              <a:t>Request to Send (frame sent to request communication and reserve channel)</a:t>
            </a:r>
          </a:p>
          <a:p>
            <a:endParaRPr lang="en-US" sz="1765" b="1" dirty="0">
              <a:latin typeface="Times New Roman"/>
              <a:cs typeface="Times New Roman"/>
            </a:endParaRPr>
          </a:p>
          <a:p>
            <a:r>
              <a:rPr lang="en-US" sz="1765" b="1" dirty="0">
                <a:latin typeface="Times New Roman"/>
                <a:cs typeface="Times New Roman"/>
              </a:rPr>
              <a:t>CTS: </a:t>
            </a:r>
            <a:r>
              <a:rPr lang="en-US" sz="1765" dirty="0">
                <a:latin typeface="Times New Roman"/>
                <a:cs typeface="Times New Roman"/>
              </a:rPr>
              <a:t>Clear to Send (frame sent confirming reserved channel)</a:t>
            </a:r>
          </a:p>
          <a:p>
            <a:endParaRPr lang="en-US" sz="1765" b="1" dirty="0">
              <a:latin typeface="Times New Roman"/>
              <a:cs typeface="Times New Roman"/>
            </a:endParaRPr>
          </a:p>
          <a:p>
            <a:r>
              <a:rPr lang="en-US" sz="1765" b="1" dirty="0">
                <a:latin typeface="Times New Roman"/>
                <a:cs typeface="Times New Roman"/>
              </a:rPr>
              <a:t>ACK: </a:t>
            </a:r>
            <a:r>
              <a:rPr lang="en-US" sz="1765" dirty="0">
                <a:latin typeface="Times New Roman"/>
                <a:cs typeface="Times New Roman"/>
              </a:rPr>
              <a:t>Acknowledgement</a:t>
            </a:r>
          </a:p>
          <a:p>
            <a:endParaRPr lang="en-US" sz="1765" b="1" dirty="0">
              <a:latin typeface="Times New Roman"/>
              <a:cs typeface="Times New Roman"/>
            </a:endParaRPr>
          </a:p>
          <a:p>
            <a:r>
              <a:rPr lang="en-US" sz="1765" b="1" dirty="0">
                <a:latin typeface="Times New Roman"/>
                <a:cs typeface="Times New Roman"/>
              </a:rPr>
              <a:t>DIFS</a:t>
            </a:r>
            <a:r>
              <a:rPr lang="en-US" sz="1765" dirty="0">
                <a:latin typeface="Times New Roman"/>
                <a:cs typeface="Times New Roman"/>
              </a:rPr>
              <a:t>: </a:t>
            </a:r>
            <a:r>
              <a:rPr lang="en-US" sz="1765" u="sng" dirty="0">
                <a:latin typeface="Times New Roman"/>
                <a:cs typeface="Times New Roman"/>
              </a:rPr>
              <a:t>D</a:t>
            </a:r>
            <a:r>
              <a:rPr lang="en-US" sz="1765" dirty="0">
                <a:latin typeface="Times New Roman"/>
                <a:cs typeface="Times New Roman"/>
              </a:rPr>
              <a:t>istributed </a:t>
            </a:r>
            <a:r>
              <a:rPr lang="en-US" sz="1765" dirty="0" err="1">
                <a:latin typeface="Times New Roman"/>
                <a:cs typeface="Times New Roman"/>
              </a:rPr>
              <a:t>Inter</a:t>
            </a:r>
            <a:r>
              <a:rPr lang="en-US" sz="1765" u="sng" dirty="0" err="1">
                <a:latin typeface="Times New Roman"/>
                <a:cs typeface="Times New Roman"/>
              </a:rPr>
              <a:t>f</a:t>
            </a:r>
            <a:r>
              <a:rPr lang="en-US" sz="1765" dirty="0" err="1">
                <a:latin typeface="Times New Roman"/>
                <a:cs typeface="Times New Roman"/>
              </a:rPr>
              <a:t>rame</a:t>
            </a:r>
            <a:r>
              <a:rPr lang="en-US" sz="1765" dirty="0">
                <a:latin typeface="Times New Roman"/>
                <a:cs typeface="Times New Roman"/>
              </a:rPr>
              <a:t> </a:t>
            </a:r>
            <a:r>
              <a:rPr lang="en-US" sz="1765" u="sng" dirty="0">
                <a:latin typeface="Times New Roman"/>
                <a:cs typeface="Times New Roman"/>
              </a:rPr>
              <a:t>S</a:t>
            </a:r>
            <a:r>
              <a:rPr lang="en-US" sz="1765" dirty="0">
                <a:latin typeface="Times New Roman"/>
                <a:cs typeface="Times New Roman"/>
              </a:rPr>
              <a:t>pace (enough time for the station to sense the medium to see that it is idle)</a:t>
            </a:r>
          </a:p>
          <a:p>
            <a:endParaRPr lang="en-US" sz="1765" dirty="0">
              <a:latin typeface="Times New Roman"/>
              <a:cs typeface="Times New Roman"/>
            </a:endParaRPr>
          </a:p>
          <a:p>
            <a:r>
              <a:rPr lang="en-US" sz="1765" b="1" dirty="0">
                <a:latin typeface="Times New Roman"/>
                <a:cs typeface="Times New Roman"/>
              </a:rPr>
              <a:t>SIFS</a:t>
            </a:r>
            <a:r>
              <a:rPr lang="en-US" sz="1765" dirty="0">
                <a:latin typeface="Times New Roman"/>
                <a:cs typeface="Times New Roman"/>
              </a:rPr>
              <a:t>: </a:t>
            </a:r>
            <a:r>
              <a:rPr lang="en-US" sz="1765" u="sng" dirty="0">
                <a:latin typeface="Times New Roman"/>
                <a:cs typeface="Times New Roman"/>
              </a:rPr>
              <a:t>S</a:t>
            </a:r>
            <a:r>
              <a:rPr lang="en-US" sz="1765" dirty="0">
                <a:latin typeface="Times New Roman"/>
                <a:cs typeface="Times New Roman"/>
              </a:rPr>
              <a:t>hort </a:t>
            </a:r>
            <a:r>
              <a:rPr lang="en-US" sz="1765" u="sng" dirty="0" err="1">
                <a:latin typeface="Times New Roman"/>
                <a:cs typeface="Times New Roman"/>
              </a:rPr>
              <a:t>I</a:t>
            </a:r>
            <a:r>
              <a:rPr lang="en-US" sz="1765" dirty="0" err="1">
                <a:latin typeface="Times New Roman"/>
                <a:cs typeface="Times New Roman"/>
              </a:rPr>
              <a:t>nter</a:t>
            </a:r>
            <a:r>
              <a:rPr lang="en-US" sz="1765" u="sng" dirty="0" err="1">
                <a:latin typeface="Times New Roman"/>
                <a:cs typeface="Times New Roman"/>
              </a:rPr>
              <a:t>f</a:t>
            </a:r>
            <a:r>
              <a:rPr lang="en-US" sz="1765" dirty="0" err="1">
                <a:latin typeface="Times New Roman"/>
                <a:cs typeface="Times New Roman"/>
              </a:rPr>
              <a:t>rame</a:t>
            </a:r>
            <a:r>
              <a:rPr lang="en-US" sz="1765" dirty="0">
                <a:latin typeface="Times New Roman"/>
                <a:cs typeface="Times New Roman"/>
              </a:rPr>
              <a:t> </a:t>
            </a:r>
            <a:r>
              <a:rPr lang="en-US" sz="1765" u="sng" dirty="0">
                <a:latin typeface="Times New Roman"/>
                <a:cs typeface="Times New Roman"/>
              </a:rPr>
              <a:t>S</a:t>
            </a:r>
            <a:r>
              <a:rPr lang="en-US" sz="1765" dirty="0">
                <a:latin typeface="Times New Roman"/>
                <a:cs typeface="Times New Roman"/>
              </a:rPr>
              <a:t>pace (enough time for the transmitting station to switch back to receive mode)</a:t>
            </a:r>
          </a:p>
          <a:p>
            <a:endParaRPr lang="en-US" sz="1765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66472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and privacy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65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Principles for Secure Networking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/>
              <a:t>Questions to consider</a:t>
            </a:r>
          </a:p>
          <a:p>
            <a:pPr lvl="1"/>
            <a:r>
              <a:rPr lang="en-US" altLang="en-US"/>
              <a:t>What are we trying to protect?</a:t>
            </a:r>
          </a:p>
          <a:p>
            <a:pPr lvl="1"/>
            <a:r>
              <a:rPr lang="en-US" altLang="en-US"/>
              <a:t>What operations are authorized?</a:t>
            </a:r>
          </a:p>
          <a:p>
            <a:pPr lvl="1"/>
            <a:r>
              <a:rPr lang="en-US" altLang="en-US"/>
              <a:t>What is security parameter?</a:t>
            </a:r>
          </a:p>
        </p:txBody>
      </p:sp>
    </p:spTree>
    <p:extLst>
      <p:ext uri="{BB962C8B-B14F-4D97-AF65-F5344CB8AC3E}">
        <p14:creationId xmlns:p14="http://schemas.microsoft.com/office/powerpoint/2010/main" val="221089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6A4BC64-FABE-48F5-B810-3168F746F5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Security Requirements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F0141F0-2270-4087-9877-3B21309ECE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4205" y="1506608"/>
            <a:ext cx="10515600" cy="4351338"/>
          </a:xfrm>
        </p:spPr>
        <p:txBody>
          <a:bodyPr/>
          <a:lstStyle/>
          <a:p>
            <a:r>
              <a:rPr lang="en-GB" dirty="0"/>
              <a:t>Confidentiality, integrity and availability, also known as the </a:t>
            </a:r>
            <a:r>
              <a:rPr lang="en-GB" b="1" dirty="0"/>
              <a:t>CIA</a:t>
            </a:r>
            <a:r>
              <a:rPr lang="en-GB" dirty="0"/>
              <a:t> triad, is a </a:t>
            </a:r>
            <a:r>
              <a:rPr lang="en-GB" b="1" dirty="0"/>
              <a:t>model</a:t>
            </a:r>
            <a:r>
              <a:rPr lang="en-GB" dirty="0"/>
              <a:t> designed to guide policies for information security within an organization. </a:t>
            </a:r>
            <a:endParaRPr lang="en-US" altLang="en-US" dirty="0" smtClean="0"/>
          </a:p>
          <a:p>
            <a:r>
              <a:rPr lang="en-US" altLang="en-US" dirty="0" smtClean="0"/>
              <a:t>Confidentiality:</a:t>
            </a:r>
            <a:r>
              <a:rPr lang="en-GB" dirty="0"/>
              <a:t>roughly equivalent to </a:t>
            </a:r>
            <a:r>
              <a:rPr lang="en-GB" u="sng" dirty="0"/>
              <a:t>privacy</a:t>
            </a:r>
            <a:endParaRPr lang="en-US" altLang="en-US" dirty="0"/>
          </a:p>
          <a:p>
            <a:r>
              <a:rPr lang="en-US" altLang="en-US" dirty="0" smtClean="0"/>
              <a:t>Integrity:</a:t>
            </a:r>
            <a:r>
              <a:rPr lang="en-GB" dirty="0"/>
              <a:t>involves maintaining the consistency, accuracy, and trustworthiness of data over its entire life cycle .</a:t>
            </a:r>
            <a:endParaRPr lang="en-US" altLang="en-US" dirty="0"/>
          </a:p>
          <a:p>
            <a:r>
              <a:rPr lang="en-US" altLang="en-US" dirty="0" smtClean="0"/>
              <a:t>Availability: </a:t>
            </a:r>
            <a:r>
              <a:rPr lang="en-GB" dirty="0"/>
              <a:t>is best ensured by rigorously maintaining all </a:t>
            </a:r>
            <a:r>
              <a:rPr lang="en-GB" u="sng" dirty="0" smtClean="0"/>
              <a:t>hardware</a:t>
            </a:r>
            <a:r>
              <a:rPr lang="en-GB" dirty="0"/>
              <a:t> </a:t>
            </a:r>
            <a:r>
              <a:rPr lang="en-GB" dirty="0" smtClean="0"/>
              <a:t>and  software.</a:t>
            </a:r>
            <a:endParaRPr lang="en-US" altLang="en-US" dirty="0"/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234" y="4750905"/>
            <a:ext cx="2189322" cy="169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77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42A52C5-43C0-4670-BD59-DA26480314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Passive Attacks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59A3E7D-3B2A-48BC-9FBD-3447217FE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Snooping </a:t>
            </a:r>
            <a:r>
              <a:rPr lang="en-US" altLang="en-US" dirty="0"/>
              <a:t>on transmissions</a:t>
            </a:r>
          </a:p>
          <a:p>
            <a:pPr lvl="1"/>
            <a:r>
              <a:rPr lang="en-US" altLang="en-US" dirty="0"/>
              <a:t>To obtain information</a:t>
            </a:r>
          </a:p>
          <a:p>
            <a:pPr lvl="1"/>
            <a:r>
              <a:rPr lang="en-US" altLang="en-US" dirty="0"/>
              <a:t>Release of message contents</a:t>
            </a:r>
          </a:p>
          <a:p>
            <a:pPr lvl="1"/>
            <a:r>
              <a:rPr lang="en-US" altLang="en-US" dirty="0"/>
              <a:t>Outsider learns content of transmission</a:t>
            </a:r>
          </a:p>
          <a:p>
            <a:r>
              <a:rPr lang="en-US" altLang="en-US" dirty="0"/>
              <a:t>Traffic analysis</a:t>
            </a:r>
          </a:p>
          <a:p>
            <a:pPr lvl="1"/>
            <a:r>
              <a:rPr lang="en-US" altLang="en-US" dirty="0"/>
              <a:t>By monitoring frequency and length of messages, even encrypted, </a:t>
            </a:r>
            <a:r>
              <a:rPr lang="en-US" altLang="en-US" dirty="0" smtClean="0"/>
              <a:t>communication </a:t>
            </a:r>
            <a:r>
              <a:rPr lang="en-US" altLang="en-US" dirty="0"/>
              <a:t>may be </a:t>
            </a:r>
            <a:r>
              <a:rPr lang="en-US" altLang="en-US" dirty="0" smtClean="0"/>
              <a:t>guessed.</a:t>
            </a:r>
            <a:endParaRPr lang="en-US" altLang="en-US" dirty="0"/>
          </a:p>
          <a:p>
            <a:r>
              <a:rPr lang="en-US" altLang="en-US" dirty="0"/>
              <a:t>Difficult to detect</a:t>
            </a:r>
          </a:p>
          <a:p>
            <a:r>
              <a:rPr lang="en-US" altLang="en-US" dirty="0"/>
              <a:t>Can be prevented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342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0DFACC0-3EC2-4EDE-96FA-662DF6C2A4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Active Attacks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ABB860E-12B1-4217-BE95-2C4B1E027C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Masquerade </a:t>
            </a:r>
            <a:endParaRPr lang="en-US" altLang="en-US" dirty="0"/>
          </a:p>
          <a:p>
            <a:pPr lvl="1"/>
            <a:r>
              <a:rPr lang="en-US" altLang="en-US" dirty="0"/>
              <a:t>Pretending to be a different entity</a:t>
            </a:r>
          </a:p>
          <a:p>
            <a:pPr lvl="1"/>
            <a:r>
              <a:rPr lang="en-US" altLang="en-US" dirty="0"/>
              <a:t>Replay</a:t>
            </a:r>
          </a:p>
          <a:p>
            <a:pPr lvl="1"/>
            <a:r>
              <a:rPr lang="en-US" altLang="en-US" dirty="0"/>
              <a:t>Modification of messages</a:t>
            </a:r>
          </a:p>
          <a:p>
            <a:r>
              <a:rPr lang="en-US" altLang="en-US" dirty="0"/>
              <a:t>Denial of service</a:t>
            </a:r>
          </a:p>
          <a:p>
            <a:pPr lvl="1"/>
            <a:r>
              <a:rPr lang="en-US" altLang="en-US" dirty="0"/>
              <a:t>Easy to detect</a:t>
            </a:r>
          </a:p>
          <a:p>
            <a:pPr lvl="1"/>
            <a:r>
              <a:rPr lang="en-US" altLang="en-US" dirty="0"/>
              <a:t>Detection may lead to deterrent</a:t>
            </a:r>
          </a:p>
          <a:p>
            <a:pPr lvl="1"/>
            <a:r>
              <a:rPr lang="en-US" altLang="en-US" dirty="0"/>
              <a:t>Hard to prevent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5225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1710792-300D-4B6B-B3E6-72DE041913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Requirements for Security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F5BF2EB-B57F-4906-B0F2-E8DF32C9BB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Strong encryption algorithm</a:t>
            </a:r>
          </a:p>
          <a:p>
            <a:pPr lvl="1"/>
            <a:r>
              <a:rPr lang="en-US" altLang="en-US" dirty="0"/>
              <a:t>Even if known, should not be able to decrypt </a:t>
            </a:r>
            <a:endParaRPr lang="en-US" altLang="en-US" dirty="0" smtClean="0"/>
          </a:p>
          <a:p>
            <a:pPr lvl="2"/>
            <a:r>
              <a:rPr lang="en-US" altLang="en-US" dirty="0" smtClean="0"/>
              <a:t>Even </a:t>
            </a:r>
            <a:r>
              <a:rPr lang="en-US" altLang="en-US" dirty="0"/>
              <a:t>if a number of cipher texts are available together with </a:t>
            </a:r>
            <a:r>
              <a:rPr lang="en-US" altLang="en-US" dirty="0" smtClean="0"/>
              <a:t>their plain texts.</a:t>
            </a:r>
          </a:p>
          <a:p>
            <a:pPr lvl="2"/>
            <a:r>
              <a:rPr lang="en-US" altLang="en-US" dirty="0" smtClean="0"/>
              <a:t>Sender </a:t>
            </a:r>
            <a:r>
              <a:rPr lang="en-US" altLang="en-US" dirty="0"/>
              <a:t>and receiver must obtain secret </a:t>
            </a:r>
            <a:r>
              <a:rPr lang="en-US" altLang="en-US" dirty="0" smtClean="0"/>
              <a:t>key.</a:t>
            </a:r>
            <a:endParaRPr lang="en-US" altLang="en-US" dirty="0"/>
          </a:p>
          <a:p>
            <a:r>
              <a:rPr lang="en-US" altLang="en-US" sz="2400" dirty="0"/>
              <a:t>Once key is known, all communication using this key is readable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77587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3FE08BA8-6933-4FE9-BF5A-F47FF384D8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Ingredients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945596F-50F3-457A-9EF1-314393421F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Plain text</a:t>
            </a:r>
          </a:p>
          <a:p>
            <a:pPr lvl="1"/>
            <a:r>
              <a:rPr lang="en-US" altLang="en-US" dirty="0"/>
              <a:t>Encryption algorithm</a:t>
            </a:r>
          </a:p>
          <a:p>
            <a:pPr lvl="1"/>
            <a:r>
              <a:rPr lang="en-US" altLang="en-US" dirty="0" smtClean="0"/>
              <a:t>key</a:t>
            </a:r>
            <a:endParaRPr lang="en-US" altLang="en-US" dirty="0"/>
          </a:p>
          <a:p>
            <a:r>
              <a:rPr lang="en-US" altLang="en-US" dirty="0"/>
              <a:t>Cipher text</a:t>
            </a:r>
          </a:p>
          <a:p>
            <a:pPr lvl="1"/>
            <a:r>
              <a:rPr lang="en-US" altLang="en-US" dirty="0"/>
              <a:t>Decryption </a:t>
            </a:r>
            <a:r>
              <a:rPr lang="en-US" altLang="en-US" dirty="0" smtClean="0"/>
              <a:t>algorithm</a:t>
            </a:r>
          </a:p>
          <a:p>
            <a:r>
              <a:rPr lang="en-US" altLang="en-US" dirty="0" smtClean="0"/>
              <a:t>We have two parent class of any encryption algorithms:</a:t>
            </a:r>
          </a:p>
          <a:p>
            <a:pPr lvl="1"/>
            <a:r>
              <a:rPr lang="en-US" altLang="en-US" dirty="0"/>
              <a:t>Symmetric </a:t>
            </a:r>
          </a:p>
          <a:p>
            <a:pPr lvl="2"/>
            <a:r>
              <a:rPr lang="en-US" altLang="en-US" dirty="0" smtClean="0"/>
              <a:t>DES      </a:t>
            </a:r>
            <a:r>
              <a:rPr lang="en-US" altLang="en-US" dirty="0"/>
              <a:t>( Digital Encryption Standard)</a:t>
            </a:r>
          </a:p>
          <a:p>
            <a:pPr lvl="1"/>
            <a:r>
              <a:rPr lang="en-US" altLang="en-US" dirty="0" smtClean="0"/>
              <a:t>Asymmetric   </a:t>
            </a:r>
            <a:r>
              <a:rPr lang="en-US" altLang="en-US" dirty="0"/>
              <a:t>( Public Key Cryptography)</a:t>
            </a:r>
          </a:p>
          <a:p>
            <a:pPr lvl="2"/>
            <a:r>
              <a:rPr lang="en-US" altLang="en-US" dirty="0" smtClean="0"/>
              <a:t>RSA      </a:t>
            </a:r>
            <a:r>
              <a:rPr lang="en-US" altLang="en-US" dirty="0"/>
              <a:t>(Rivest Shamir Adleman)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1388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Ingredients (</a:t>
            </a:r>
            <a:r>
              <a:rPr lang="en-US" altLang="en-US" dirty="0" err="1" smtClean="0"/>
              <a:t>cont</a:t>
            </a:r>
            <a:r>
              <a:rPr lang="en-US" altLang="en-US" dirty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Block </a:t>
            </a:r>
            <a:r>
              <a:rPr lang="en-GB" dirty="0"/>
              <a:t>Ciphers</a:t>
            </a:r>
          </a:p>
          <a:p>
            <a:pPr lvl="1"/>
            <a:r>
              <a:rPr lang="en-GB" dirty="0"/>
              <a:t>Encrypt data one block at a time (typically 64 bits, or 128 bits)</a:t>
            </a:r>
          </a:p>
          <a:p>
            <a:pPr lvl="1"/>
            <a:r>
              <a:rPr lang="en-GB" dirty="0"/>
              <a:t>Used for a single message</a:t>
            </a:r>
          </a:p>
          <a:p>
            <a:r>
              <a:rPr lang="en-GB" dirty="0"/>
              <a:t>Stream Ciphers</a:t>
            </a:r>
          </a:p>
          <a:p>
            <a:pPr lvl="1"/>
            <a:r>
              <a:rPr lang="en-GB" dirty="0"/>
              <a:t>Encrypt data one bit or one byte at a time</a:t>
            </a:r>
          </a:p>
          <a:p>
            <a:pPr lvl="1"/>
            <a:r>
              <a:rPr lang="en-GB" dirty="0"/>
              <a:t>Used if data is a constant stream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73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72F6094-66BE-49DB-A185-AF1DB9C30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Symmetric Encryption </a:t>
            </a:r>
            <a:r>
              <a:rPr lang="en-GB" altLang="en-US" dirty="0" smtClean="0"/>
              <a:t>(DES Simplified</a:t>
            </a:r>
            <a:r>
              <a:rPr lang="en-GB" altLang="en-US" dirty="0"/>
              <a:t>)</a:t>
            </a:r>
            <a:endParaRPr lang="en-US" altLang="en-US" dirty="0"/>
          </a:p>
        </p:txBody>
      </p:sp>
      <p:pic>
        <p:nvPicPr>
          <p:cNvPr id="9221" name="Picture 5">
            <a:extLst>
              <a:ext uri="{FF2B5EF4-FFF2-40B4-BE49-F238E27FC236}">
                <a16:creationId xmlns:a16="http://schemas.microsoft.com/office/drawing/2014/main" id="{2AD3CE99-91BB-40B3-99F4-513F4D66C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99"/>
          <a:stretch>
            <a:fillRect/>
          </a:stretch>
        </p:blipFill>
        <p:spPr bwMode="auto">
          <a:xfrm>
            <a:off x="2246243" y="1690688"/>
            <a:ext cx="7315200" cy="293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 descr="A:\Des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174" y="4711148"/>
            <a:ext cx="4999038" cy="186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50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6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45139" y="1298989"/>
            <a:ext cx="8229600" cy="995017"/>
          </a:xfrm>
        </p:spPr>
        <p:txBody>
          <a:bodyPr/>
          <a:lstStyle/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Caesar Cipher is a method in which each letter in the alphabet is rotated by </a:t>
            </a:r>
            <a:r>
              <a:rPr lang="en-US" altLang="en-US" sz="2400" dirty="0">
                <a:latin typeface="Garamond" panose="02020404030301010803" pitchFamily="18" charset="0"/>
                <a:cs typeface="Times New Roman" panose="02020603050405020304" pitchFamily="18" charset="0"/>
              </a:rPr>
              <a:t>three letters as 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shown</a:t>
            </a:r>
            <a:endParaRPr lang="en-US" altLang="en-US" sz="24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370691" name="Rectangle 3"/>
          <p:cNvSpPr>
            <a:spLocks noChangeArrowheads="1"/>
          </p:cNvSpPr>
          <p:nvPr/>
        </p:nvSpPr>
        <p:spPr bwMode="auto">
          <a:xfrm>
            <a:off x="610704" y="26297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Caesar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Cipher</a:t>
            </a:r>
            <a:endParaRPr lang="en-US" altLang="en-US" sz="3200" dirty="0">
              <a:solidFill>
                <a:srgbClr val="CC0000"/>
              </a:solidFill>
              <a:latin typeface="Arial-BoldMT"/>
            </a:endParaRPr>
          </a:p>
        </p:txBody>
      </p:sp>
      <p:grpSp>
        <p:nvGrpSpPr>
          <p:cNvPr id="370692" name="Group 4"/>
          <p:cNvGrpSpPr>
            <a:grpSpLocks/>
          </p:cNvGrpSpPr>
          <p:nvPr/>
        </p:nvGrpSpPr>
        <p:grpSpPr bwMode="auto">
          <a:xfrm>
            <a:off x="2738438" y="2634559"/>
            <a:ext cx="6553200" cy="1238250"/>
            <a:chOff x="624" y="1872"/>
            <a:chExt cx="4128" cy="780"/>
          </a:xfrm>
        </p:grpSpPr>
        <p:sp>
          <p:nvSpPr>
            <p:cNvPr id="370693" name="Text Box 5"/>
            <p:cNvSpPr txBox="1">
              <a:spLocks noChangeArrowheads="1"/>
            </p:cNvSpPr>
            <p:nvPr/>
          </p:nvSpPr>
          <p:spPr bwMode="auto">
            <a:xfrm>
              <a:off x="672" y="1902"/>
              <a:ext cx="3353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A B C D E F G H I J K L M N O P Q R S T U V W X Y Z</a:t>
              </a:r>
            </a:p>
          </p:txBody>
        </p:sp>
        <p:sp>
          <p:nvSpPr>
            <p:cNvPr id="370694" name="Text Box 6"/>
            <p:cNvSpPr txBox="1">
              <a:spLocks noChangeArrowheads="1"/>
            </p:cNvSpPr>
            <p:nvPr/>
          </p:nvSpPr>
          <p:spPr bwMode="auto">
            <a:xfrm>
              <a:off x="672" y="2400"/>
              <a:ext cx="3353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D E F G H I J K L M N O P Q R S T U V W X Y Z A B C</a:t>
              </a:r>
            </a:p>
          </p:txBody>
        </p:sp>
        <p:sp>
          <p:nvSpPr>
            <p:cNvPr id="370695" name="Line 7"/>
            <p:cNvSpPr>
              <a:spLocks noChangeShapeType="1"/>
            </p:cNvSpPr>
            <p:nvPr/>
          </p:nvSpPr>
          <p:spPr bwMode="auto">
            <a:xfrm>
              <a:off x="2736" y="2160"/>
              <a:ext cx="0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0696" name="Rectangle 8"/>
            <p:cNvSpPr>
              <a:spLocks noChangeArrowheads="1"/>
            </p:cNvSpPr>
            <p:nvPr/>
          </p:nvSpPr>
          <p:spPr bwMode="auto">
            <a:xfrm>
              <a:off x="624" y="1872"/>
              <a:ext cx="4128" cy="768"/>
            </a:xfrm>
            <a:prstGeom prst="rect">
              <a:avLst/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0697" name="Rectangle 9"/>
          <p:cNvSpPr>
            <a:spLocks noChangeArrowheads="1"/>
          </p:cNvSpPr>
          <p:nvPr/>
        </p:nvSpPr>
        <p:spPr bwMode="auto">
          <a:xfrm>
            <a:off x="2209800" y="4038600"/>
            <a:ext cx="82296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Char char="•"/>
            </a:pP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Let us try to encrypt the message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lang="en-US" altLang="en-US" sz="2000" dirty="0">
                <a:solidFill>
                  <a:srgbClr val="CC000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Attack at </a:t>
            </a:r>
            <a:r>
              <a:rPr lang="en-US" altLang="en-US" sz="2000" dirty="0" smtClean="0">
                <a:solidFill>
                  <a:srgbClr val="CC000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Dawn </a:t>
            </a:r>
            <a:endParaRPr lang="en-US" altLang="en-US" sz="2000" dirty="0">
              <a:solidFill>
                <a:srgbClr val="CC0000"/>
              </a:solidFill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Assignment</a:t>
            </a: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: Each student will exchange a secret message with his/her closest neighbor about </a:t>
            </a:r>
            <a:r>
              <a:rPr lang="en-US" altLang="en-US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something or someone in </a:t>
            </a: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the class and the neighbor will decipher it.</a:t>
            </a:r>
            <a:endParaRPr lang="en-US" altLang="en-US" sz="2000" dirty="0">
              <a:solidFill>
                <a:srgbClr val="CC0000"/>
              </a:solidFill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577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2" name="Rectangle 2"/>
          <p:cNvSpPr>
            <a:spLocks noChangeArrowheads="1"/>
          </p:cNvSpPr>
          <p:nvPr/>
        </p:nvSpPr>
        <p:spPr bwMode="auto">
          <a:xfrm>
            <a:off x="884583" y="206376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Caesar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Cipher</a:t>
            </a:r>
          </a:p>
        </p:txBody>
      </p:sp>
      <p:sp>
        <p:nvSpPr>
          <p:cNvPr id="358403" name="Rectangle 3"/>
          <p:cNvSpPr>
            <a:spLocks noChangeArrowheads="1"/>
          </p:cNvSpPr>
          <p:nvPr/>
        </p:nvSpPr>
        <p:spPr bwMode="auto">
          <a:xfrm>
            <a:off x="2209800" y="1143000"/>
            <a:ext cx="8839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>
                <a:latin typeface="Garamond" panose="02020404030301010803" pitchFamily="18" charset="0"/>
                <a:cs typeface="Times New Roman" panose="02020603050405020304" pitchFamily="18" charset="0"/>
              </a:rPr>
              <a:t>Encryption</a:t>
            </a:r>
          </a:p>
        </p:txBody>
      </p:sp>
      <p:grpSp>
        <p:nvGrpSpPr>
          <p:cNvPr id="358404" name="Group 4"/>
          <p:cNvGrpSpPr>
            <a:grpSpLocks/>
          </p:cNvGrpSpPr>
          <p:nvPr/>
        </p:nvGrpSpPr>
        <p:grpSpPr bwMode="auto">
          <a:xfrm>
            <a:off x="2514600" y="1654175"/>
            <a:ext cx="6781800" cy="2082800"/>
            <a:chOff x="816" y="1728"/>
            <a:chExt cx="4272" cy="1312"/>
          </a:xfrm>
        </p:grpSpPr>
        <p:sp>
          <p:nvSpPr>
            <p:cNvPr id="358405" name="AutoShape 5"/>
            <p:cNvSpPr>
              <a:spLocks noChangeArrowheads="1"/>
            </p:cNvSpPr>
            <p:nvPr/>
          </p:nvSpPr>
          <p:spPr bwMode="auto">
            <a:xfrm>
              <a:off x="816" y="1752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Plain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Attack at Dawn</a:t>
              </a:r>
            </a:p>
          </p:txBody>
        </p:sp>
        <p:sp>
          <p:nvSpPr>
            <p:cNvPr id="358406" name="AutoShape 6"/>
            <p:cNvSpPr>
              <a:spLocks noChangeArrowheads="1"/>
            </p:cNvSpPr>
            <p:nvPr/>
          </p:nvSpPr>
          <p:spPr bwMode="auto">
            <a:xfrm>
              <a:off x="4224" y="1752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Cipher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Dwwdfn Dw Gdyq</a:t>
              </a:r>
            </a:p>
          </p:txBody>
        </p:sp>
        <p:sp>
          <p:nvSpPr>
            <p:cNvPr id="358407" name="AutoShape 7"/>
            <p:cNvSpPr>
              <a:spLocks noChangeArrowheads="1"/>
            </p:cNvSpPr>
            <p:nvPr/>
          </p:nvSpPr>
          <p:spPr bwMode="auto">
            <a:xfrm>
              <a:off x="2448" y="1728"/>
              <a:ext cx="864" cy="672"/>
            </a:xfrm>
            <a:prstGeom prst="cube">
              <a:avLst>
                <a:gd name="adj" fmla="val 15181"/>
              </a:avLst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Cipher: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Caesar Cipher 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Algorithm</a:t>
              </a:r>
              <a:r>
                <a:rPr lang="en-US" altLang="en-US" sz="1200"/>
                <a:t> </a:t>
              </a:r>
            </a:p>
            <a:p>
              <a:pPr algn="ctr"/>
              <a:endParaRPr lang="en-US" altLang="en-US" sz="1200">
                <a:solidFill>
                  <a:srgbClr val="CC0000"/>
                </a:solidFill>
              </a:endParaRPr>
            </a:p>
          </p:txBody>
        </p:sp>
        <p:sp>
          <p:nvSpPr>
            <p:cNvPr id="358408" name="Line 8"/>
            <p:cNvSpPr>
              <a:spLocks noChangeShapeType="1"/>
            </p:cNvSpPr>
            <p:nvPr/>
          </p:nvSpPr>
          <p:spPr bwMode="auto">
            <a:xfrm flipV="1">
              <a:off x="2880" y="2448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09" name="Line 9"/>
            <p:cNvSpPr>
              <a:spLocks noChangeShapeType="1"/>
            </p:cNvSpPr>
            <p:nvPr/>
          </p:nvSpPr>
          <p:spPr bwMode="auto">
            <a:xfrm rot="-5400000">
              <a:off x="1944" y="1896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0" name="Line 10"/>
            <p:cNvSpPr>
              <a:spLocks noChangeShapeType="1"/>
            </p:cNvSpPr>
            <p:nvPr/>
          </p:nvSpPr>
          <p:spPr bwMode="auto">
            <a:xfrm rot="-5400000">
              <a:off x="3768" y="1896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1" name="Text Box 11"/>
            <p:cNvSpPr txBox="1">
              <a:spLocks noChangeArrowheads="1"/>
            </p:cNvSpPr>
            <p:nvPr/>
          </p:nvSpPr>
          <p:spPr bwMode="auto">
            <a:xfrm>
              <a:off x="2507" y="2807"/>
              <a:ext cx="589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  Key (3)</a:t>
              </a:r>
            </a:p>
          </p:txBody>
        </p:sp>
      </p:grpSp>
      <p:sp>
        <p:nvSpPr>
          <p:cNvPr id="358412" name="Rectangle 12"/>
          <p:cNvSpPr>
            <a:spLocks noChangeArrowheads="1"/>
          </p:cNvSpPr>
          <p:nvPr/>
        </p:nvSpPr>
        <p:spPr bwMode="auto">
          <a:xfrm>
            <a:off x="2362200" y="3505200"/>
            <a:ext cx="1828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>
                <a:latin typeface="Garamond" panose="02020404030301010803" pitchFamily="18" charset="0"/>
                <a:cs typeface="Times New Roman" panose="02020603050405020304" pitchFamily="18" charset="0"/>
              </a:rPr>
              <a:t>Decryption</a:t>
            </a:r>
          </a:p>
        </p:txBody>
      </p:sp>
      <p:grpSp>
        <p:nvGrpSpPr>
          <p:cNvPr id="358413" name="Group 13"/>
          <p:cNvGrpSpPr>
            <a:grpSpLocks/>
          </p:cNvGrpSpPr>
          <p:nvPr/>
        </p:nvGrpSpPr>
        <p:grpSpPr bwMode="auto">
          <a:xfrm>
            <a:off x="2514600" y="4038600"/>
            <a:ext cx="6781800" cy="2082800"/>
            <a:chOff x="624" y="2807"/>
            <a:chExt cx="4272" cy="1312"/>
          </a:xfrm>
        </p:grpSpPr>
        <p:sp>
          <p:nvSpPr>
            <p:cNvPr id="358414" name="AutoShape 14"/>
            <p:cNvSpPr>
              <a:spLocks noChangeArrowheads="1"/>
            </p:cNvSpPr>
            <p:nvPr/>
          </p:nvSpPr>
          <p:spPr bwMode="auto">
            <a:xfrm>
              <a:off x="4032" y="2831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Plain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Attack at Dawn</a:t>
              </a:r>
            </a:p>
          </p:txBody>
        </p:sp>
        <p:sp>
          <p:nvSpPr>
            <p:cNvPr id="358415" name="AutoShape 15"/>
            <p:cNvSpPr>
              <a:spLocks noChangeArrowheads="1"/>
            </p:cNvSpPr>
            <p:nvPr/>
          </p:nvSpPr>
          <p:spPr bwMode="auto">
            <a:xfrm>
              <a:off x="624" y="2831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Cipher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Dwwdfn Dw Gdyq</a:t>
              </a:r>
            </a:p>
          </p:txBody>
        </p:sp>
        <p:sp>
          <p:nvSpPr>
            <p:cNvPr id="358416" name="AutoShape 16"/>
            <p:cNvSpPr>
              <a:spLocks noChangeArrowheads="1"/>
            </p:cNvSpPr>
            <p:nvPr/>
          </p:nvSpPr>
          <p:spPr bwMode="auto">
            <a:xfrm>
              <a:off x="2256" y="2807"/>
              <a:ext cx="864" cy="672"/>
            </a:xfrm>
            <a:prstGeom prst="cube">
              <a:avLst>
                <a:gd name="adj" fmla="val 15181"/>
              </a:avLst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Cipher: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Caesar Cipher 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Algorithm</a:t>
              </a:r>
              <a:r>
                <a:rPr lang="en-US" altLang="en-US" sz="1200"/>
                <a:t> </a:t>
              </a:r>
            </a:p>
            <a:p>
              <a:pPr algn="ctr"/>
              <a:endParaRPr lang="en-US" altLang="en-US" sz="1200">
                <a:solidFill>
                  <a:srgbClr val="CC0000"/>
                </a:solidFill>
              </a:endParaRPr>
            </a:p>
          </p:txBody>
        </p:sp>
        <p:sp>
          <p:nvSpPr>
            <p:cNvPr id="358417" name="Line 17"/>
            <p:cNvSpPr>
              <a:spLocks noChangeShapeType="1"/>
            </p:cNvSpPr>
            <p:nvPr/>
          </p:nvSpPr>
          <p:spPr bwMode="auto">
            <a:xfrm flipV="1">
              <a:off x="2688" y="3527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8" name="Line 18"/>
            <p:cNvSpPr>
              <a:spLocks noChangeShapeType="1"/>
            </p:cNvSpPr>
            <p:nvPr/>
          </p:nvSpPr>
          <p:spPr bwMode="auto">
            <a:xfrm rot="-5400000">
              <a:off x="1752" y="2975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9" name="Line 19"/>
            <p:cNvSpPr>
              <a:spLocks noChangeShapeType="1"/>
            </p:cNvSpPr>
            <p:nvPr/>
          </p:nvSpPr>
          <p:spPr bwMode="auto">
            <a:xfrm rot="-5400000">
              <a:off x="3576" y="2975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20" name="Text Box 20"/>
            <p:cNvSpPr txBox="1">
              <a:spLocks noChangeArrowheads="1"/>
            </p:cNvSpPr>
            <p:nvPr/>
          </p:nvSpPr>
          <p:spPr bwMode="auto">
            <a:xfrm>
              <a:off x="2315" y="3886"/>
              <a:ext cx="589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  Key (3)</a:t>
              </a:r>
            </a:p>
          </p:txBody>
        </p:sp>
      </p:grpSp>
      <p:sp>
        <p:nvSpPr>
          <p:cNvPr id="358421" name="Rectangle 21"/>
          <p:cNvSpPr>
            <a:spLocks noChangeArrowheads="1"/>
          </p:cNvSpPr>
          <p:nvPr/>
        </p:nvSpPr>
        <p:spPr bwMode="auto">
          <a:xfrm>
            <a:off x="2209800" y="6248400"/>
            <a:ext cx="8839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>
                <a:latin typeface="Garamond" panose="02020404030301010803" pitchFamily="18" charset="0"/>
                <a:cs typeface="Times New Roman" panose="02020603050405020304" pitchFamily="18" charset="0"/>
              </a:rPr>
              <a:t>How many different keys are possible?</a:t>
            </a:r>
          </a:p>
        </p:txBody>
      </p:sp>
    </p:spTree>
    <p:extLst>
      <p:ext uri="{BB962C8B-B14F-4D97-AF65-F5344CB8AC3E}">
        <p14:creationId xmlns:p14="http://schemas.microsoft.com/office/powerpoint/2010/main" val="54952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8" name="Rectangle 1026"/>
          <p:cNvSpPr>
            <a:spLocks noGrp="1" noChangeArrowheads="1"/>
          </p:cNvSpPr>
          <p:nvPr>
            <p:ph type="body" idx="1"/>
          </p:nvPr>
        </p:nvSpPr>
        <p:spPr>
          <a:xfrm>
            <a:off x="2024270" y="1443382"/>
            <a:ext cx="8839200" cy="5334000"/>
          </a:xfrm>
        </p:spPr>
        <p:txBody>
          <a:bodyPr/>
          <a:lstStyle/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Any letter can be substituted for any other letter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Each letter has to have a unique substitute</a:t>
            </a:r>
          </a:p>
          <a:p>
            <a:pPr marL="1100138" lvl="1" indent="-533400"/>
            <a:endParaRPr lang="en-US" altLang="en-US" sz="2000" dirty="0" smtClean="0"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There are 26! pairing of letters (~10</a:t>
            </a:r>
            <a:r>
              <a:rPr lang="en-US" altLang="en-US" sz="2400" baseline="30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26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) </a:t>
            </a: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Brute Force approach would be too time consuming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Statistical Analysis would make it feasible to crack the key</a:t>
            </a:r>
            <a:endParaRPr lang="en-US" altLang="en-US" sz="20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372739" name="Rectangle 1027"/>
          <p:cNvSpPr>
            <a:spLocks noChangeArrowheads="1"/>
          </p:cNvSpPr>
          <p:nvPr/>
        </p:nvSpPr>
        <p:spPr bwMode="auto">
          <a:xfrm>
            <a:off x="611394" y="487365"/>
            <a:ext cx="7772400" cy="713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endParaRPr lang="en-US" altLang="en-US" sz="2400" dirty="0" smtClean="0">
              <a:solidFill>
                <a:srgbClr val="333399"/>
              </a:solidFill>
              <a:latin typeface="Arial" panose="020B0604020202020204" pitchFamily="34" charset="0"/>
            </a:endParaRPr>
          </a:p>
          <a:p>
            <a:pPr algn="l"/>
            <a:r>
              <a:rPr lang="en-US" altLang="en-US" sz="2400" dirty="0" err="1" smtClean="0">
                <a:solidFill>
                  <a:srgbClr val="333399"/>
                </a:solidFill>
                <a:latin typeface="Arial" panose="020B0604020202020204" pitchFamily="34" charset="0"/>
              </a:rPr>
              <a:t>Monoalphabetic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 Caesar Ciphe</a:t>
            </a:r>
            <a:r>
              <a:rPr lang="en-US" altLang="en-US" sz="3200" dirty="0">
                <a:solidFill>
                  <a:srgbClr val="333399"/>
                </a:solidFill>
                <a:latin typeface="Arial" panose="020B0604020202020204" pitchFamily="34" charset="0"/>
              </a:rPr>
              <a:t>r</a:t>
            </a:r>
            <a:endParaRPr lang="en-US" altLang="en-US" sz="3600" dirty="0">
              <a:solidFill>
                <a:srgbClr val="CC0000"/>
              </a:solidFill>
              <a:latin typeface="Arial-BoldMT"/>
            </a:endParaRPr>
          </a:p>
          <a:p>
            <a:pPr algn="l"/>
            <a:r>
              <a:rPr lang="en-US" altLang="en-US" sz="3200" dirty="0">
                <a:solidFill>
                  <a:srgbClr val="CC0000"/>
                </a:solidFill>
                <a:latin typeface="Arial-BoldMT"/>
              </a:rPr>
              <a:t/>
            </a:r>
            <a:br>
              <a:rPr lang="en-US" altLang="en-US" sz="3200" dirty="0">
                <a:solidFill>
                  <a:srgbClr val="CC0000"/>
                </a:solidFill>
                <a:latin typeface="Arial-BoldMT"/>
              </a:rPr>
            </a:b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grpSp>
        <p:nvGrpSpPr>
          <p:cNvPr id="372760" name="Group 1048"/>
          <p:cNvGrpSpPr>
            <a:grpSpLocks/>
          </p:cNvGrpSpPr>
          <p:nvPr/>
        </p:nvGrpSpPr>
        <p:grpSpPr bwMode="auto">
          <a:xfrm>
            <a:off x="2673833" y="2271093"/>
            <a:ext cx="6786562" cy="1249363"/>
            <a:chOff x="765" y="1526"/>
            <a:chExt cx="4275" cy="787"/>
          </a:xfrm>
        </p:grpSpPr>
        <p:sp>
          <p:nvSpPr>
            <p:cNvPr id="372747" name="Text Box 1035"/>
            <p:cNvSpPr txBox="1">
              <a:spLocks noChangeArrowheads="1"/>
            </p:cNvSpPr>
            <p:nvPr/>
          </p:nvSpPr>
          <p:spPr bwMode="auto">
            <a:xfrm>
              <a:off x="813" y="1565"/>
              <a:ext cx="407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latin typeface="Garamond" panose="02020404030301010803" pitchFamily="18" charset="0"/>
                </a:rPr>
                <a:t>A B C D E F G H  I  J K L M N O P Q R S T U V W X Y Z</a:t>
              </a:r>
            </a:p>
          </p:txBody>
        </p:sp>
        <p:sp>
          <p:nvSpPr>
            <p:cNvPr id="372748" name="Text Box 1036"/>
            <p:cNvSpPr txBox="1">
              <a:spLocks noChangeArrowheads="1"/>
            </p:cNvSpPr>
            <p:nvPr/>
          </p:nvSpPr>
          <p:spPr bwMode="auto">
            <a:xfrm>
              <a:off x="813" y="2063"/>
              <a:ext cx="407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latin typeface="Garamond" panose="02020404030301010803" pitchFamily="18" charset="0"/>
                </a:rPr>
                <a:t>M N B V C X Z A S D F G H J  K L P O  I U Y T R E W Q</a:t>
              </a:r>
            </a:p>
          </p:txBody>
        </p:sp>
        <p:sp>
          <p:nvSpPr>
            <p:cNvPr id="372749" name="Line 1037"/>
            <p:cNvSpPr>
              <a:spLocks noChangeShapeType="1"/>
            </p:cNvSpPr>
            <p:nvPr/>
          </p:nvSpPr>
          <p:spPr bwMode="auto">
            <a:xfrm>
              <a:off x="2743" y="1815"/>
              <a:ext cx="0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2750" name="Rectangle 1038"/>
            <p:cNvSpPr>
              <a:spLocks noChangeArrowheads="1"/>
            </p:cNvSpPr>
            <p:nvPr/>
          </p:nvSpPr>
          <p:spPr bwMode="auto">
            <a:xfrm>
              <a:off x="765" y="1526"/>
              <a:ext cx="4275" cy="768"/>
            </a:xfrm>
            <a:prstGeom prst="rect">
              <a:avLst/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2753" name="AutoShape 1041"/>
          <p:cNvSpPr>
            <a:spLocks noChangeArrowheads="1"/>
          </p:cNvSpPr>
          <p:nvPr/>
        </p:nvSpPr>
        <p:spPr bwMode="auto">
          <a:xfrm>
            <a:off x="79248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Encrypted </a:t>
            </a:r>
          </a:p>
          <a:p>
            <a:pPr algn="ctr"/>
            <a:r>
              <a:rPr lang="en-US" altLang="en-US" sz="1200"/>
              <a:t>Message: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Nkn, s gktc wky.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mgsbc</a:t>
            </a:r>
          </a:p>
        </p:txBody>
      </p:sp>
      <p:sp>
        <p:nvSpPr>
          <p:cNvPr id="372754" name="AutoShape 1042"/>
          <p:cNvSpPr>
            <a:spLocks noChangeArrowheads="1"/>
          </p:cNvSpPr>
          <p:nvPr/>
        </p:nvSpPr>
        <p:spPr bwMode="auto">
          <a:xfrm>
            <a:off x="25146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Message: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Bob, I love you.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Alice</a:t>
            </a:r>
          </a:p>
        </p:txBody>
      </p:sp>
      <p:sp>
        <p:nvSpPr>
          <p:cNvPr id="372755" name="AutoShape 1043"/>
          <p:cNvSpPr>
            <a:spLocks noChangeArrowheads="1"/>
          </p:cNvSpPr>
          <p:nvPr/>
        </p:nvSpPr>
        <p:spPr bwMode="auto">
          <a:xfrm>
            <a:off x="5105400" y="5181600"/>
            <a:ext cx="1371600" cy="1066800"/>
          </a:xfrm>
          <a:prstGeom prst="cube">
            <a:avLst>
              <a:gd name="adj" fmla="val 15181"/>
            </a:avLst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200" dirty="0"/>
          </a:p>
          <a:p>
            <a:pPr algn="ctr"/>
            <a:r>
              <a:rPr lang="en-US" altLang="en-US" sz="1200" dirty="0"/>
              <a:t>Cipher:</a:t>
            </a:r>
          </a:p>
          <a:p>
            <a:pPr algn="ctr"/>
            <a:r>
              <a:rPr lang="en-US" altLang="en-US" sz="1200" dirty="0">
                <a:solidFill>
                  <a:srgbClr val="CC0000"/>
                </a:solidFill>
              </a:rPr>
              <a:t>Substitution</a:t>
            </a:r>
          </a:p>
          <a:p>
            <a:pPr algn="ctr"/>
            <a:r>
              <a:rPr lang="en-US" altLang="en-US" sz="1200" dirty="0">
                <a:solidFill>
                  <a:srgbClr val="CC0000"/>
                </a:solidFill>
              </a:rPr>
              <a:t>Cipher</a:t>
            </a:r>
            <a:r>
              <a:rPr lang="en-US" altLang="en-US" sz="1200" dirty="0"/>
              <a:t> </a:t>
            </a:r>
          </a:p>
          <a:p>
            <a:pPr algn="ctr"/>
            <a:endParaRPr lang="en-US" altLang="en-US" sz="1200" dirty="0">
              <a:solidFill>
                <a:srgbClr val="CC0000"/>
              </a:solidFill>
            </a:endParaRPr>
          </a:p>
        </p:txBody>
      </p:sp>
      <p:sp>
        <p:nvSpPr>
          <p:cNvPr id="372756" name="Line 1044"/>
          <p:cNvSpPr>
            <a:spLocks noChangeShapeType="1"/>
          </p:cNvSpPr>
          <p:nvPr/>
        </p:nvSpPr>
        <p:spPr bwMode="auto">
          <a:xfrm flipV="1">
            <a:off x="5715000" y="6324600"/>
            <a:ext cx="0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7" name="Line 1045"/>
          <p:cNvSpPr>
            <a:spLocks noChangeShapeType="1"/>
          </p:cNvSpPr>
          <p:nvPr/>
        </p:nvSpPr>
        <p:spPr bwMode="auto">
          <a:xfrm rot="16200000">
            <a:off x="43053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8" name="Line 1046"/>
          <p:cNvSpPr>
            <a:spLocks noChangeShapeType="1"/>
          </p:cNvSpPr>
          <p:nvPr/>
        </p:nvSpPr>
        <p:spPr bwMode="auto">
          <a:xfrm rot="16200000">
            <a:off x="72009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9" name="Text Box 1047"/>
          <p:cNvSpPr txBox="1">
            <a:spLocks noChangeArrowheads="1"/>
          </p:cNvSpPr>
          <p:nvPr/>
        </p:nvSpPr>
        <p:spPr bwMode="auto">
          <a:xfrm>
            <a:off x="5554345" y="6324600"/>
            <a:ext cx="5127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dirty="0"/>
              <a:t>  </a:t>
            </a:r>
            <a:r>
              <a:rPr lang="en-US" altLang="en-US" sz="1200" dirty="0"/>
              <a:t>Key</a:t>
            </a:r>
          </a:p>
        </p:txBody>
      </p:sp>
    </p:spTree>
    <p:extLst>
      <p:ext uri="{BB962C8B-B14F-4D97-AF65-F5344CB8AC3E}">
        <p14:creationId xmlns:p14="http://schemas.microsoft.com/office/powerpoint/2010/main" val="236043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786" name="Rectangle 1026"/>
          <p:cNvSpPr>
            <a:spLocks noGrp="1" noChangeArrowheads="1"/>
          </p:cNvSpPr>
          <p:nvPr>
            <p:ph type="body" idx="1"/>
          </p:nvPr>
        </p:nvSpPr>
        <p:spPr>
          <a:xfrm>
            <a:off x="1600200" y="1279526"/>
            <a:ext cx="8839200" cy="5334000"/>
          </a:xfrm>
        </p:spPr>
        <p:txBody>
          <a:bodyPr/>
          <a:lstStyle/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Developed by Blaise de </a:t>
            </a:r>
            <a:r>
              <a:rPr lang="en-US" altLang="en-US" sz="2400" dirty="0" err="1" smtClean="0">
                <a:latin typeface="Garamond" panose="02020404030301010803" pitchFamily="18" charset="0"/>
                <a:cs typeface="Times New Roman" panose="02020603050405020304" pitchFamily="18" charset="0"/>
              </a:rPr>
              <a:t>Vigenere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 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Also called </a:t>
            </a:r>
            <a:r>
              <a:rPr lang="en-US" altLang="en-US" sz="2000" dirty="0" err="1" smtClean="0">
                <a:latin typeface="Garamond" panose="02020404030301010803" pitchFamily="18" charset="0"/>
                <a:cs typeface="Times New Roman" panose="02020603050405020304" pitchFamily="18" charset="0"/>
              </a:rPr>
              <a:t>Vigenere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 cipher</a:t>
            </a: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Uses a sequence of </a:t>
            </a:r>
            <a:r>
              <a:rPr lang="en-US" altLang="en-US" sz="2400" dirty="0" err="1" smtClean="0">
                <a:latin typeface="Garamond" panose="02020404030301010803" pitchFamily="18" charset="0"/>
                <a:cs typeface="Times New Roman" panose="02020603050405020304" pitchFamily="18" charset="0"/>
              </a:rPr>
              <a:t>monoalpabetic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 ciphers in cycle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e.g.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</a:t>
            </a:r>
          </a:p>
          <a:p>
            <a:pPr marL="1100138" lvl="1" indent="-533400"/>
            <a:endParaRPr lang="en-US" altLang="en-US" sz="2000" dirty="0" smtClean="0"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Example</a:t>
            </a:r>
            <a:endParaRPr lang="en-US" altLang="en-US" sz="24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374787" name="Rectangle 1027"/>
          <p:cNvSpPr>
            <a:spLocks noChangeArrowheads="1"/>
          </p:cNvSpPr>
          <p:nvPr/>
        </p:nvSpPr>
        <p:spPr bwMode="auto">
          <a:xfrm>
            <a:off x="610704" y="111539"/>
            <a:ext cx="7772400" cy="970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Polyalphabetic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Caesar Cipher</a:t>
            </a: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sp>
        <p:nvSpPr>
          <p:cNvPr id="374793" name="AutoShape 1033"/>
          <p:cNvSpPr>
            <a:spLocks noChangeArrowheads="1"/>
          </p:cNvSpPr>
          <p:nvPr/>
        </p:nvSpPr>
        <p:spPr bwMode="auto">
          <a:xfrm>
            <a:off x="79248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Encrypted </a:t>
            </a:r>
          </a:p>
          <a:p>
            <a:pPr algn="ctr"/>
            <a:r>
              <a:rPr lang="en-US" altLang="en-US" sz="1200"/>
              <a:t>Message: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Gnu, n etox dhz.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tenvj</a:t>
            </a:r>
          </a:p>
        </p:txBody>
      </p:sp>
      <p:sp>
        <p:nvSpPr>
          <p:cNvPr id="374794" name="AutoShape 1034"/>
          <p:cNvSpPr>
            <a:spLocks noChangeArrowheads="1"/>
          </p:cNvSpPr>
          <p:nvPr/>
        </p:nvSpPr>
        <p:spPr bwMode="auto">
          <a:xfrm>
            <a:off x="25146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Message: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Bob, I love you.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Alice</a:t>
            </a:r>
          </a:p>
        </p:txBody>
      </p:sp>
      <p:sp>
        <p:nvSpPr>
          <p:cNvPr id="374795" name="AutoShape 1035"/>
          <p:cNvSpPr>
            <a:spLocks noChangeArrowheads="1"/>
          </p:cNvSpPr>
          <p:nvPr/>
        </p:nvSpPr>
        <p:spPr bwMode="auto">
          <a:xfrm>
            <a:off x="5105400" y="5181600"/>
            <a:ext cx="1371600" cy="1066800"/>
          </a:xfrm>
          <a:prstGeom prst="cube">
            <a:avLst>
              <a:gd name="adj" fmla="val 15181"/>
            </a:avLst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200"/>
          </a:p>
          <a:p>
            <a:pPr algn="ctr"/>
            <a:r>
              <a:rPr lang="en-US" altLang="en-US" sz="1200"/>
              <a:t>Cipher: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Monoalphabetic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Cipher</a:t>
            </a:r>
            <a:r>
              <a:rPr lang="en-US" altLang="en-US" sz="1200"/>
              <a:t> 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</p:txBody>
      </p:sp>
      <p:sp>
        <p:nvSpPr>
          <p:cNvPr id="374796" name="Line 1036"/>
          <p:cNvSpPr>
            <a:spLocks noChangeShapeType="1"/>
          </p:cNvSpPr>
          <p:nvPr/>
        </p:nvSpPr>
        <p:spPr bwMode="auto">
          <a:xfrm flipV="1">
            <a:off x="5715000" y="6324600"/>
            <a:ext cx="0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797" name="Line 1037"/>
          <p:cNvSpPr>
            <a:spLocks noChangeShapeType="1"/>
          </p:cNvSpPr>
          <p:nvPr/>
        </p:nvSpPr>
        <p:spPr bwMode="auto">
          <a:xfrm rot="16200000">
            <a:off x="43053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798" name="Line 1038"/>
          <p:cNvSpPr>
            <a:spLocks noChangeShapeType="1"/>
          </p:cNvSpPr>
          <p:nvPr/>
        </p:nvSpPr>
        <p:spPr bwMode="auto">
          <a:xfrm rot="16200000">
            <a:off x="72009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799" name="Text Box 1039"/>
          <p:cNvSpPr txBox="1">
            <a:spLocks noChangeArrowheads="1"/>
          </p:cNvSpPr>
          <p:nvPr/>
        </p:nvSpPr>
        <p:spPr bwMode="auto">
          <a:xfrm>
            <a:off x="5354639" y="6491288"/>
            <a:ext cx="5127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  </a:t>
            </a:r>
            <a:r>
              <a:rPr lang="en-US" altLang="en-US" sz="1200"/>
              <a:t>Key</a:t>
            </a:r>
          </a:p>
        </p:txBody>
      </p:sp>
      <p:grpSp>
        <p:nvGrpSpPr>
          <p:cNvPr id="374806" name="Group 1046"/>
          <p:cNvGrpSpPr>
            <a:grpSpLocks/>
          </p:cNvGrpSpPr>
          <p:nvPr/>
        </p:nvGrpSpPr>
        <p:grpSpPr bwMode="auto">
          <a:xfrm>
            <a:off x="1828800" y="2955926"/>
            <a:ext cx="8534400" cy="1616075"/>
            <a:chOff x="384" y="1238"/>
            <a:chExt cx="5376" cy="1018"/>
          </a:xfrm>
        </p:grpSpPr>
        <p:sp>
          <p:nvSpPr>
            <p:cNvPr id="374801" name="Text Box 1041"/>
            <p:cNvSpPr txBox="1">
              <a:spLocks noChangeArrowheads="1"/>
            </p:cNvSpPr>
            <p:nvPr/>
          </p:nvSpPr>
          <p:spPr bwMode="auto">
            <a:xfrm>
              <a:off x="411" y="1238"/>
              <a:ext cx="458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latin typeface="Trebuchet MS" panose="020B0603020202020204" pitchFamily="34" charset="0"/>
                  <a:cs typeface="Times New Roman" panose="02020603050405020304" pitchFamily="18" charset="0"/>
                </a:rPr>
                <a:t>Plain Text</a:t>
              </a:r>
              <a:r>
                <a:rPr lang="en-US" altLang="en-US" sz="2000"/>
                <a:t>	A B C D E F G H  I  J K L M N O P Q R S T U V W X Y Z</a:t>
              </a:r>
            </a:p>
          </p:txBody>
        </p:sp>
        <p:sp>
          <p:nvSpPr>
            <p:cNvPr id="374802" name="Text Box 1042"/>
            <p:cNvSpPr txBox="1">
              <a:spLocks noChangeArrowheads="1"/>
            </p:cNvSpPr>
            <p:nvPr/>
          </p:nvSpPr>
          <p:spPr bwMode="auto">
            <a:xfrm>
              <a:off x="411" y="1736"/>
              <a:ext cx="4625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latin typeface="Trebuchet MS" panose="020B0603020202020204" pitchFamily="34" charset="0"/>
                  <a:cs typeface="Times New Roman" panose="02020603050405020304" pitchFamily="18" charset="0"/>
                </a:rPr>
                <a:t>C1(k=6)</a:t>
              </a:r>
              <a:r>
                <a:rPr lang="en-US" altLang="en-US" sz="2000"/>
                <a:t>   	F G H  I  J K L M N O P Q R S T U V W X Y Z A B C D E </a:t>
              </a:r>
            </a:p>
          </p:txBody>
        </p:sp>
        <p:sp>
          <p:nvSpPr>
            <p:cNvPr id="374803" name="Line 1043"/>
            <p:cNvSpPr>
              <a:spLocks noChangeShapeType="1"/>
            </p:cNvSpPr>
            <p:nvPr/>
          </p:nvSpPr>
          <p:spPr bwMode="auto">
            <a:xfrm>
              <a:off x="2496" y="1526"/>
              <a:ext cx="0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4804" name="Rectangle 1044"/>
            <p:cNvSpPr>
              <a:spLocks noChangeArrowheads="1"/>
            </p:cNvSpPr>
            <p:nvPr/>
          </p:nvSpPr>
          <p:spPr bwMode="auto">
            <a:xfrm>
              <a:off x="384" y="1238"/>
              <a:ext cx="5376" cy="1018"/>
            </a:xfrm>
            <a:prstGeom prst="rect">
              <a:avLst/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4805" name="Text Box 1045"/>
            <p:cNvSpPr txBox="1">
              <a:spLocks noChangeArrowheads="1"/>
            </p:cNvSpPr>
            <p:nvPr/>
          </p:nvSpPr>
          <p:spPr bwMode="auto">
            <a:xfrm>
              <a:off x="411" y="1928"/>
              <a:ext cx="4625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latin typeface="Trebuchet MS" panose="020B0603020202020204" pitchFamily="34" charset="0"/>
                  <a:cs typeface="Times New Roman" panose="02020603050405020304" pitchFamily="18" charset="0"/>
                </a:rPr>
                <a:t>C2(k=20)</a:t>
              </a:r>
              <a:r>
                <a:rPr lang="en-US" altLang="en-US" sz="2000"/>
                <a:t> 	T U V W X Y Z A B C D E F G H  I  J K L M N O P Q R S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1382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09800" y="1143000"/>
            <a:ext cx="8229600" cy="1752600"/>
          </a:xfrm>
        </p:spPr>
        <p:txBody>
          <a:bodyPr>
            <a:normAutofit fontScale="92500" lnSpcReduction="10000"/>
          </a:bodyPr>
          <a:lstStyle/>
          <a:p>
            <a:pPr marL="609600" indent="-609600"/>
            <a:r>
              <a:rPr lang="en-US" altLang="en-US" sz="2000" smtClean="0">
                <a:latin typeface="Garamond" panose="02020404030301010803" pitchFamily="18" charset="0"/>
                <a:cs typeface="Times New Roman" panose="02020603050405020304" pitchFamily="18" charset="0"/>
              </a:rPr>
              <a:t>Obtain a key to for the algorithm and then shift the alphabets</a:t>
            </a:r>
          </a:p>
          <a:p>
            <a:pPr marL="1100138" lvl="1" indent="-533400"/>
            <a:r>
              <a:rPr lang="en-US" altLang="en-US" sz="1800" smtClean="0">
                <a:latin typeface="Garamond" panose="02020404030301010803" pitchFamily="18" charset="0"/>
                <a:cs typeface="Times New Roman" panose="02020603050405020304" pitchFamily="18" charset="0"/>
              </a:rPr>
              <a:t>For instance if the key is word we will shift all the letters by four and remove the letters w, o, r, &amp; d from the encryption</a:t>
            </a:r>
          </a:p>
          <a:p>
            <a:pPr marL="609600" indent="-609600"/>
            <a:r>
              <a:rPr lang="en-US" altLang="en-US" sz="2000" smtClean="0">
                <a:latin typeface="Garamond" panose="02020404030301010803" pitchFamily="18" charset="0"/>
                <a:cs typeface="Times New Roman" panose="02020603050405020304" pitchFamily="18" charset="0"/>
              </a:rPr>
              <a:t>We have to ensure that the mapping is one-to-one </a:t>
            </a:r>
          </a:p>
          <a:p>
            <a:pPr marL="1100138" lvl="1" indent="-533400"/>
            <a:r>
              <a:rPr lang="en-US" altLang="en-US" sz="1800" smtClean="0">
                <a:latin typeface="Garamond" panose="02020404030301010803" pitchFamily="18" charset="0"/>
                <a:cs typeface="Times New Roman" panose="02020603050405020304" pitchFamily="18" charset="0"/>
              </a:rPr>
              <a:t>no single letter in plain text can map to two different letters in cipher text</a:t>
            </a:r>
          </a:p>
          <a:p>
            <a:pPr marL="1100138" lvl="1" indent="-533400"/>
            <a:r>
              <a:rPr lang="en-US" altLang="en-US" sz="1800" smtClean="0">
                <a:latin typeface="Garamond" panose="02020404030301010803" pitchFamily="18" charset="0"/>
                <a:cs typeface="Times New Roman" panose="02020603050405020304" pitchFamily="18" charset="0"/>
              </a:rPr>
              <a:t>no single letter in cipher text can map to two different letters in plain text</a:t>
            </a:r>
            <a:endParaRPr lang="en-US" altLang="en-US" sz="180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450563" name="Rectangle 3"/>
          <p:cNvSpPr>
            <a:spLocks noChangeArrowheads="1"/>
          </p:cNvSpPr>
          <p:nvPr/>
        </p:nvSpPr>
        <p:spPr bwMode="auto">
          <a:xfrm>
            <a:off x="619539" y="1836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3600" dirty="0" smtClean="0">
                <a:solidFill>
                  <a:srgbClr val="CC0000"/>
                </a:solidFill>
              </a:rPr>
              <a:t>Substitution Cipher</a:t>
            </a:r>
            <a:r>
              <a:rPr lang="en-US" altLang="en-US" sz="3200" dirty="0" smtClean="0">
                <a:solidFill>
                  <a:srgbClr val="CC0000"/>
                </a:solidFill>
                <a:latin typeface="Arial-BoldMT"/>
              </a:rPr>
              <a:t> </a:t>
            </a:r>
            <a:br>
              <a:rPr lang="en-US" altLang="en-US" sz="3200" dirty="0" smtClean="0">
                <a:solidFill>
                  <a:srgbClr val="CC0000"/>
                </a:solidFill>
                <a:latin typeface="Arial-BoldMT"/>
              </a:rPr>
            </a:br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Using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a key to shift alphabet</a:t>
            </a: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sp>
        <p:nvSpPr>
          <p:cNvPr id="450564" name="AutoShape 4"/>
          <p:cNvSpPr>
            <a:spLocks noChangeArrowheads="1"/>
          </p:cNvSpPr>
          <p:nvPr/>
        </p:nvSpPr>
        <p:spPr bwMode="auto">
          <a:xfrm>
            <a:off x="8077200" y="4838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Encrypted </a:t>
            </a:r>
          </a:p>
          <a:p>
            <a:pPr algn="ctr"/>
            <a:r>
              <a:rPr lang="en-US" altLang="en-US" sz="1200"/>
              <a:t>Message: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??</a:t>
            </a:r>
          </a:p>
        </p:txBody>
      </p:sp>
      <p:sp>
        <p:nvSpPr>
          <p:cNvPr id="450565" name="AutoShape 5"/>
          <p:cNvSpPr>
            <a:spLocks noChangeArrowheads="1"/>
          </p:cNvSpPr>
          <p:nvPr/>
        </p:nvSpPr>
        <p:spPr bwMode="auto">
          <a:xfrm>
            <a:off x="2667000" y="4838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Message: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Bob, I love you.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Alice</a:t>
            </a:r>
          </a:p>
        </p:txBody>
      </p:sp>
      <p:sp>
        <p:nvSpPr>
          <p:cNvPr id="450566" name="AutoShape 6"/>
          <p:cNvSpPr>
            <a:spLocks noChangeArrowheads="1"/>
          </p:cNvSpPr>
          <p:nvPr/>
        </p:nvSpPr>
        <p:spPr bwMode="auto">
          <a:xfrm>
            <a:off x="5257800" y="4800600"/>
            <a:ext cx="1371600" cy="1066800"/>
          </a:xfrm>
          <a:prstGeom prst="cube">
            <a:avLst>
              <a:gd name="adj" fmla="val 15181"/>
            </a:avLst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200"/>
          </a:p>
          <a:p>
            <a:pPr algn="ctr"/>
            <a:r>
              <a:rPr lang="en-US" altLang="en-US" sz="1200"/>
              <a:t>Cipher:</a:t>
            </a:r>
          </a:p>
          <a:p>
            <a:pPr algn="ctr"/>
            <a:endParaRPr lang="en-US" altLang="en-US" sz="1200"/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</p:txBody>
      </p:sp>
      <p:sp>
        <p:nvSpPr>
          <p:cNvPr id="450567" name="Line 7"/>
          <p:cNvSpPr>
            <a:spLocks noChangeShapeType="1"/>
          </p:cNvSpPr>
          <p:nvPr/>
        </p:nvSpPr>
        <p:spPr bwMode="auto">
          <a:xfrm flipV="1">
            <a:off x="5867400" y="5943600"/>
            <a:ext cx="0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68" name="Line 8"/>
          <p:cNvSpPr>
            <a:spLocks noChangeShapeType="1"/>
          </p:cNvSpPr>
          <p:nvPr/>
        </p:nvSpPr>
        <p:spPr bwMode="auto">
          <a:xfrm rot="16200000">
            <a:off x="4457700" y="5067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69" name="Line 9"/>
          <p:cNvSpPr>
            <a:spLocks noChangeShapeType="1"/>
          </p:cNvSpPr>
          <p:nvPr/>
        </p:nvSpPr>
        <p:spPr bwMode="auto">
          <a:xfrm rot="16200000">
            <a:off x="7353300" y="5067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70" name="Text Box 10"/>
          <p:cNvSpPr txBox="1">
            <a:spLocks noChangeArrowheads="1"/>
          </p:cNvSpPr>
          <p:nvPr/>
        </p:nvSpPr>
        <p:spPr bwMode="auto">
          <a:xfrm>
            <a:off x="5507038" y="6110288"/>
            <a:ext cx="70557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  </a:t>
            </a:r>
            <a:r>
              <a:rPr lang="en-US" altLang="en-US" sz="1200"/>
              <a:t>WORD</a:t>
            </a:r>
          </a:p>
        </p:txBody>
      </p:sp>
      <p:sp>
        <p:nvSpPr>
          <p:cNvPr id="450572" name="Text Box 12"/>
          <p:cNvSpPr txBox="1">
            <a:spLocks noChangeArrowheads="1"/>
          </p:cNvSpPr>
          <p:nvPr/>
        </p:nvSpPr>
        <p:spPr bwMode="auto">
          <a:xfrm>
            <a:off x="1871663" y="3260725"/>
            <a:ext cx="7284366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>
                <a:latin typeface="Trebuchet MS" panose="020B0603020202020204" pitchFamily="34" charset="0"/>
                <a:cs typeface="Times New Roman" panose="02020603050405020304" pitchFamily="18" charset="0"/>
              </a:rPr>
              <a:t>Plain Text</a:t>
            </a:r>
            <a:r>
              <a:rPr lang="en-US" altLang="en-US" sz="2000"/>
              <a:t>	A B C D E F G H  I  J K L M N O P Q R S T U V W X Y Z</a:t>
            </a:r>
          </a:p>
        </p:txBody>
      </p:sp>
      <p:sp>
        <p:nvSpPr>
          <p:cNvPr id="450573" name="Text Box 13"/>
          <p:cNvSpPr txBox="1">
            <a:spLocks noChangeArrowheads="1"/>
          </p:cNvSpPr>
          <p:nvPr/>
        </p:nvSpPr>
        <p:spPr bwMode="auto">
          <a:xfrm>
            <a:off x="1871663" y="4051300"/>
            <a:ext cx="84502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>
                <a:latin typeface="Trebuchet MS" panose="020B0603020202020204" pitchFamily="34" charset="0"/>
                <a:cs typeface="Times New Roman" panose="02020603050405020304" pitchFamily="18" charset="0"/>
              </a:rPr>
              <a:t>C1(k=6)</a:t>
            </a:r>
            <a:r>
              <a:rPr lang="en-US" altLang="en-US" sz="2000"/>
              <a:t>   	W O R D A B C E F G H  I  J K L M N P Q S T U V X Y Z</a:t>
            </a:r>
          </a:p>
        </p:txBody>
      </p:sp>
      <p:sp>
        <p:nvSpPr>
          <p:cNvPr id="450574" name="Line 14"/>
          <p:cNvSpPr>
            <a:spLocks noChangeShapeType="1"/>
          </p:cNvSpPr>
          <p:nvPr/>
        </p:nvSpPr>
        <p:spPr bwMode="auto">
          <a:xfrm>
            <a:off x="5181600" y="3717925"/>
            <a:ext cx="0" cy="304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75" name="Rectangle 15"/>
          <p:cNvSpPr>
            <a:spLocks noChangeArrowheads="1"/>
          </p:cNvSpPr>
          <p:nvPr/>
        </p:nvSpPr>
        <p:spPr bwMode="auto">
          <a:xfrm>
            <a:off x="1828800" y="3260726"/>
            <a:ext cx="8534400" cy="131127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9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05453" y="1224240"/>
            <a:ext cx="8229600" cy="1447800"/>
          </a:xfrm>
        </p:spPr>
        <p:txBody>
          <a:bodyPr>
            <a:normAutofit lnSpcReduction="10000"/>
          </a:bodyPr>
          <a:lstStyle/>
          <a:p>
            <a:pPr marL="609600" indent="-6096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This involves rearrangement of characters on the plain text into columns</a:t>
            </a:r>
          </a:p>
          <a:p>
            <a:pPr marL="609600" indent="-6096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The following example shows how letters are transformed</a:t>
            </a:r>
          </a:p>
          <a:p>
            <a:pPr marL="1100138" lvl="1" indent="-533400"/>
            <a:r>
              <a:rPr lang="en-US" altLang="en-US" sz="18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If the letters are not exact multiples of the transposition size there may be a few short letters in the last column which can be padded with an infrequent letter such as x or z</a:t>
            </a:r>
            <a:endParaRPr lang="en-US" altLang="en-US" sz="18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454659" name="Rectangle 3"/>
          <p:cNvSpPr>
            <a:spLocks noChangeArrowheads="1"/>
          </p:cNvSpPr>
          <p:nvPr/>
        </p:nvSpPr>
        <p:spPr bwMode="auto">
          <a:xfrm>
            <a:off x="2209800" y="762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3600" dirty="0">
                <a:solidFill>
                  <a:srgbClr val="CC0000"/>
                </a:solidFill>
              </a:rPr>
              <a:t>Transposition Cipher</a:t>
            </a:r>
            <a:r>
              <a:rPr lang="en-US" altLang="en-US" sz="3200" dirty="0">
                <a:solidFill>
                  <a:srgbClr val="CC0000"/>
                </a:solidFill>
                <a:latin typeface="Arial-BoldMT"/>
              </a:rPr>
              <a:t> </a:t>
            </a:r>
            <a:br>
              <a:rPr lang="en-US" altLang="en-US" sz="3200" dirty="0">
                <a:solidFill>
                  <a:srgbClr val="CC0000"/>
                </a:solidFill>
                <a:latin typeface="Arial-BoldMT"/>
              </a:rPr>
            </a:b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Columnar Transposition</a:t>
            </a: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sp>
        <p:nvSpPr>
          <p:cNvPr id="454667" name="Text Box 11"/>
          <p:cNvSpPr txBox="1">
            <a:spLocks noChangeArrowheads="1"/>
          </p:cNvSpPr>
          <p:nvPr/>
        </p:nvSpPr>
        <p:spPr bwMode="auto">
          <a:xfrm>
            <a:off x="3048001" y="3122613"/>
            <a:ext cx="172354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T H I S I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S A M E S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S A G E T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O S H O W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H O W A C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O L U M N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A R T R A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N S P O S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I T I O N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W O R K S</a:t>
            </a:r>
          </a:p>
        </p:txBody>
      </p:sp>
      <p:sp>
        <p:nvSpPr>
          <p:cNvPr id="454671" name="Text Box 15"/>
          <p:cNvSpPr txBox="1">
            <a:spLocks noChangeArrowheads="1"/>
          </p:cNvSpPr>
          <p:nvPr/>
        </p:nvSpPr>
        <p:spPr bwMode="auto">
          <a:xfrm>
            <a:off x="6064251" y="3095625"/>
            <a:ext cx="172354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T S S O H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O A N I W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H A A S O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L R S T O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I M G H W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U T P I R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S E E O A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M R O O K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I S T W C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N A S N S</a:t>
            </a:r>
          </a:p>
        </p:txBody>
      </p:sp>
      <p:sp>
        <p:nvSpPr>
          <p:cNvPr id="454672" name="Text Box 16"/>
          <p:cNvSpPr txBox="1">
            <a:spLocks noChangeArrowheads="1"/>
          </p:cNvSpPr>
          <p:nvPr/>
        </p:nvSpPr>
        <p:spPr bwMode="auto">
          <a:xfrm>
            <a:off x="3203300" y="2672040"/>
            <a:ext cx="107510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Plain Text</a:t>
            </a:r>
          </a:p>
        </p:txBody>
      </p:sp>
      <p:sp>
        <p:nvSpPr>
          <p:cNvPr id="454673" name="Text Box 17"/>
          <p:cNvSpPr txBox="1">
            <a:spLocks noChangeArrowheads="1"/>
          </p:cNvSpPr>
          <p:nvPr/>
        </p:nvSpPr>
        <p:spPr bwMode="auto">
          <a:xfrm>
            <a:off x="5997576" y="2590800"/>
            <a:ext cx="123379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Cipher Text</a:t>
            </a:r>
          </a:p>
        </p:txBody>
      </p:sp>
    </p:spTree>
    <p:extLst>
      <p:ext uri="{BB962C8B-B14F-4D97-AF65-F5344CB8AC3E}">
        <p14:creationId xmlns:p14="http://schemas.microsoft.com/office/powerpoint/2010/main" val="2266365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5" name="Rectangle 3"/>
          <p:cNvSpPr>
            <a:spLocks noChangeArrowheads="1"/>
          </p:cNvSpPr>
          <p:nvPr/>
        </p:nvSpPr>
        <p:spPr bwMode="auto">
          <a:xfrm>
            <a:off x="752061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3600" dirty="0">
                <a:solidFill>
                  <a:srgbClr val="CC0000"/>
                </a:solidFill>
              </a:rPr>
              <a:t/>
            </a:r>
            <a:br>
              <a:rPr lang="en-US" altLang="en-US" sz="3600" dirty="0">
                <a:solidFill>
                  <a:srgbClr val="CC0000"/>
                </a:solidFill>
              </a:rPr>
            </a:br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Characteristics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of “Good” Ciphers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amount of secrecy needed should determine the amount of </a:t>
            </a:r>
            <a:r>
              <a:rPr lang="en-GB" sz="2000" dirty="0" err="1"/>
              <a:t>labor</a:t>
            </a:r>
            <a:r>
              <a:rPr lang="en-GB" sz="2000" dirty="0"/>
              <a:t> appropriate for the encryption and decryption.</a:t>
            </a:r>
          </a:p>
          <a:p>
            <a:r>
              <a:rPr lang="en-GB" sz="2000" dirty="0"/>
              <a:t>The set of keys and the enciphering algorithm should be free from complexity.</a:t>
            </a:r>
          </a:p>
          <a:p>
            <a:r>
              <a:rPr lang="en-GB" sz="2000" dirty="0"/>
              <a:t>The implementation of the process should be as simple as possible.</a:t>
            </a:r>
          </a:p>
          <a:p>
            <a:r>
              <a:rPr lang="en-GB" sz="2000" dirty="0"/>
              <a:t>Errors in ciphering should not propagate and cause corruption of further information in the message.</a:t>
            </a:r>
          </a:p>
          <a:p>
            <a:r>
              <a:rPr lang="en-GB" sz="2000" dirty="0"/>
              <a:t>The size of the enciphered text should be no larger than the text of the original message</a:t>
            </a:r>
          </a:p>
        </p:txBody>
      </p:sp>
    </p:spTree>
    <p:extLst>
      <p:ext uri="{BB962C8B-B14F-4D97-AF65-F5344CB8AC3E}">
        <p14:creationId xmlns:p14="http://schemas.microsoft.com/office/powerpoint/2010/main" val="251257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Asymmetric </a:t>
            </a:r>
            <a:r>
              <a:rPr lang="en-GB" altLang="en-US" dirty="0" smtClean="0"/>
              <a:t>Encryption ( RSA Simplified</a:t>
            </a:r>
            <a:r>
              <a:rPr lang="en-GB" altLang="en-US" dirty="0"/>
              <a:t>)</a:t>
            </a:r>
            <a:endParaRPr lang="en-US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 smtClean="0"/>
              <a:t> </a:t>
            </a:r>
            <a:endParaRPr lang="en-US" altLang="en-US" dirty="0"/>
          </a:p>
        </p:txBody>
      </p:sp>
      <p:pic>
        <p:nvPicPr>
          <p:cNvPr id="18436" name="Picture 4" descr="A:\rsa1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772" y="2328251"/>
            <a:ext cx="4011613" cy="243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Picture 5" descr="A:\rsa2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931" y="2454086"/>
            <a:ext cx="4264025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5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AA4F055C-31EA-440B-A32A-31F14E3B16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Public Key Encryption - Operation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CDDB6205-4175-434A-8102-860B3D0D18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One key made public</a:t>
            </a:r>
          </a:p>
          <a:p>
            <a:pPr lvl="1"/>
            <a:r>
              <a:rPr lang="en-US" altLang="en-US"/>
              <a:t>Used for encryption</a:t>
            </a:r>
          </a:p>
          <a:p>
            <a:r>
              <a:rPr lang="en-US" altLang="en-US"/>
              <a:t>Other kept private</a:t>
            </a:r>
          </a:p>
          <a:p>
            <a:pPr lvl="1"/>
            <a:r>
              <a:rPr lang="en-US" altLang="en-US"/>
              <a:t>Used for decryption</a:t>
            </a:r>
          </a:p>
          <a:p>
            <a:r>
              <a:rPr lang="en-US" altLang="en-US"/>
              <a:t>Infeasible to determine decryption key given encryption key and algorithm</a:t>
            </a:r>
          </a:p>
          <a:p>
            <a:r>
              <a:rPr lang="en-US" altLang="en-US"/>
              <a:t>Either key can be used for encryption, the other for decryption</a:t>
            </a:r>
          </a:p>
          <a:p>
            <a:endParaRPr lang="en-US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339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8BB34911-DBFE-4DA9-A944-345703A401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Steps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958BB71-02D9-4859-8A87-36083A6928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User generates pair of keys</a:t>
            </a:r>
          </a:p>
          <a:p>
            <a:r>
              <a:rPr lang="en-US" altLang="en-US"/>
              <a:t>User places one key in public domain</a:t>
            </a:r>
          </a:p>
          <a:p>
            <a:r>
              <a:rPr lang="en-US" altLang="en-US"/>
              <a:t>To send a message to user, encrypt using public key</a:t>
            </a:r>
          </a:p>
          <a:p>
            <a:r>
              <a:rPr lang="en-US" altLang="en-US"/>
              <a:t>User decrypts using private key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692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1C92CAA9-2BD0-418F-BE32-81285CD279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Digital Signature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DA25CD12-B079-41C8-B10C-E126CDC7BB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Sender encrypts message with their private key</a:t>
            </a:r>
          </a:p>
          <a:p>
            <a:r>
              <a:rPr lang="en-US" altLang="en-US"/>
              <a:t>Receiver can decrypt using sneders public key</a:t>
            </a:r>
          </a:p>
          <a:p>
            <a:r>
              <a:rPr lang="en-US" altLang="en-US"/>
              <a:t>This authenticates sender, who is only person who has the matching key</a:t>
            </a:r>
          </a:p>
          <a:p>
            <a:r>
              <a:rPr lang="en-US" altLang="en-US"/>
              <a:t>Does not give privacy of data</a:t>
            </a:r>
          </a:p>
          <a:p>
            <a:pPr lvl="1"/>
            <a:r>
              <a:rPr lang="en-US" altLang="en-US"/>
              <a:t>Decrypt key is public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826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BF132DC9-F388-40F9-95F9-D85969A13C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Attacking Encryption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AB1EF63-CD0D-42F1-8F51-86EA98801F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Crypt analysis</a:t>
            </a:r>
          </a:p>
          <a:p>
            <a:pPr lvl="1"/>
            <a:r>
              <a:rPr lang="en-US" altLang="en-US" dirty="0"/>
              <a:t>Relay on nature of algorithm plus some knowledge of general characteristics of plain text</a:t>
            </a:r>
          </a:p>
          <a:p>
            <a:pPr lvl="1"/>
            <a:r>
              <a:rPr lang="en-US" altLang="en-US" dirty="0"/>
              <a:t>Attempt to deduce plain text or key</a:t>
            </a:r>
          </a:p>
          <a:p>
            <a:r>
              <a:rPr lang="en-US" altLang="en-US" dirty="0"/>
              <a:t>Brute force</a:t>
            </a:r>
          </a:p>
          <a:p>
            <a:pPr lvl="1"/>
            <a:r>
              <a:rPr lang="en-US" altLang="en-US" dirty="0"/>
              <a:t>Try every possible key until plain text is achieved</a:t>
            </a:r>
          </a:p>
          <a:p>
            <a:pPr lvl="1"/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9230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Any Questions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20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1830</Words>
  <Application>Microsoft Office PowerPoint</Application>
  <PresentationFormat>Widescreen</PresentationFormat>
  <Paragraphs>304</Paragraphs>
  <Slides>31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Arial-BoldMT</vt:lpstr>
      <vt:lpstr>Calibri</vt:lpstr>
      <vt:lpstr>Calibri Light</vt:lpstr>
      <vt:lpstr>Garamond</vt:lpstr>
      <vt:lpstr>Lucida Console</vt:lpstr>
      <vt:lpstr>Times New Roman</vt:lpstr>
      <vt:lpstr>Trebuchet MS</vt:lpstr>
      <vt:lpstr>Office Theme</vt:lpstr>
      <vt:lpstr>Wireless Local Area Network (WLAN) Architecture </vt:lpstr>
      <vt:lpstr>PowerPoint Presentation</vt:lpstr>
      <vt:lpstr>Access Point (AP)</vt:lpstr>
      <vt:lpstr>IEEE 802.11 – Basic Service Set (BSS)</vt:lpstr>
      <vt:lpstr>BSS Configuration</vt:lpstr>
      <vt:lpstr>Extended Service Set (ESS)</vt:lpstr>
      <vt:lpstr>IEEE 802.11 -ESS Architecture</vt:lpstr>
      <vt:lpstr>Contention and Contention-Free Access </vt:lpstr>
      <vt:lpstr>PowerPoint Presentation</vt:lpstr>
      <vt:lpstr>Security and privacy </vt:lpstr>
      <vt:lpstr>Principles for Secure Networking</vt:lpstr>
      <vt:lpstr>Security Requirements</vt:lpstr>
      <vt:lpstr>Passive Attacks</vt:lpstr>
      <vt:lpstr>Active Attacks</vt:lpstr>
      <vt:lpstr>Requirements for Security</vt:lpstr>
      <vt:lpstr>Ingredients</vt:lpstr>
      <vt:lpstr>Ingredients (cont)</vt:lpstr>
      <vt:lpstr>Symmetric Encryption (DES Simplified)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Asymmetric Encryption ( RSA Simplified)</vt:lpstr>
      <vt:lpstr>Public Key Encryption - Operation</vt:lpstr>
      <vt:lpstr>Steps</vt:lpstr>
      <vt:lpstr>Digital Signature</vt:lpstr>
      <vt:lpstr>Attacking Encryption</vt:lpstr>
      <vt:lpstr>Any Questions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Modulation techniques</dc:title>
  <dc:creator>Mabrouka Abuhmida</dc:creator>
  <cp:lastModifiedBy>Mabrouka Abuhmida</cp:lastModifiedBy>
  <cp:revision>14</cp:revision>
  <dcterms:created xsi:type="dcterms:W3CDTF">2019-08-12T14:15:16Z</dcterms:created>
  <dcterms:modified xsi:type="dcterms:W3CDTF">2019-10-28T20:37:12Z</dcterms:modified>
</cp:coreProperties>
</file>