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6" r:id="rId3"/>
    <p:sldId id="257" r:id="rId4"/>
  </p:sldIdLst>
  <p:sldSz cx="43891200" cy="329184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Kelvinch Bold" panose="020B0604020202020204" charset="0"/>
      <p:regular r:id="rId9"/>
    </p:embeddedFont>
    <p:embeddedFont>
      <p:font typeface="Kelvinch Bold Italics" panose="020B0604020202020204" charset="0"/>
      <p:regular r:id="rId10"/>
    </p:embeddedFont>
    <p:embeddedFont>
      <p:font typeface="Kelvinch Italics" panose="020B0604020202020204" charset="0"/>
      <p:regular r:id="rId11"/>
    </p:embeddedFont>
    <p:embeddedFont>
      <p:font typeface="Noto Sans" panose="020B0502040504020204" pitchFamily="34" charset="0"/>
      <p:regular r:id="rId12"/>
      <p:bold r:id="rId13"/>
      <p:italic r:id="rId14"/>
      <p:boldItalic r:id="rId15"/>
    </p:embeddedFont>
    <p:embeddedFont>
      <p:font typeface="Noto Sans Bold" panose="020B0802040504020204" charset="0"/>
      <p:regular r:id="rId16"/>
    </p:embeddedFont>
    <p:embeddedFont>
      <p:font typeface="Noto Sans Bold Italics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1675DB-3E1C-4E79-B1EE-0A96A5A1A0B6}" v="1" dt="2025-10-28T17:26:14.5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3" d="100"/>
          <a:sy n="13" d="100"/>
        </p:scale>
        <p:origin x="145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microsoft.com/office/2015/10/relationships/revisionInfo" Target="revisionInfo.xml"/><Relationship Id="rId10" Type="http://schemas.openxmlformats.org/officeDocument/2006/relationships/font" Target="fonts/font6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an H" userId="843544d1b9cf714d" providerId="LiveId" clId="{B9861CF6-D35A-4CCF-89FD-029978BC510F}"/>
    <pc:docChg chg="custSel modSld">
      <pc:chgData name="Eman H" userId="843544d1b9cf714d" providerId="LiveId" clId="{B9861CF6-D35A-4CCF-89FD-029978BC510F}" dt="2025-10-16T13:02:26.725" v="58"/>
      <pc:docMkLst>
        <pc:docMk/>
      </pc:docMkLst>
      <pc:sldChg chg="addSp delSp modSp mod">
        <pc:chgData name="Eman H" userId="843544d1b9cf714d" providerId="LiveId" clId="{B9861CF6-D35A-4CCF-89FD-029978BC510F}" dt="2025-10-16T13:02:26.725" v="58"/>
        <pc:sldMkLst>
          <pc:docMk/>
          <pc:sldMk cId="1634416092" sldId="258"/>
        </pc:sldMkLst>
        <pc:spChg chg="add del mod">
          <ac:chgData name="Eman H" userId="843544d1b9cf714d" providerId="LiveId" clId="{B9861CF6-D35A-4CCF-89FD-029978BC510F}" dt="2025-10-16T13:00:32.230" v="5"/>
          <ac:spMkLst>
            <pc:docMk/>
            <pc:sldMk cId="1634416092" sldId="258"/>
            <ac:spMk id="3" creationId="{4295F8EA-9398-4993-84C1-B7F4A62FE152}"/>
          </ac:spMkLst>
        </pc:spChg>
        <pc:spChg chg="add del mod">
          <ac:chgData name="Eman H" userId="843544d1b9cf714d" providerId="LiveId" clId="{B9861CF6-D35A-4CCF-89FD-029978BC510F}" dt="2025-10-16T13:01:02.800" v="20" actId="478"/>
          <ac:spMkLst>
            <pc:docMk/>
            <pc:sldMk cId="1634416092" sldId="258"/>
            <ac:spMk id="4" creationId="{68546BE0-1ADE-4F56-B45E-B15872F45081}"/>
          </ac:spMkLst>
        </pc:spChg>
        <pc:spChg chg="add del mod">
          <ac:chgData name="Eman H" userId="843544d1b9cf714d" providerId="LiveId" clId="{B9861CF6-D35A-4CCF-89FD-029978BC510F}" dt="2025-10-16T13:01:25.447" v="29" actId="478"/>
          <ac:spMkLst>
            <pc:docMk/>
            <pc:sldMk cId="1634416092" sldId="258"/>
            <ac:spMk id="5" creationId="{158E7CBA-414C-4018-85B5-9E8E86E6818B}"/>
          </ac:spMkLst>
        </pc:spChg>
        <pc:graphicFrameChg chg="mod modGraphic">
          <ac:chgData name="Eman H" userId="843544d1b9cf714d" providerId="LiveId" clId="{B9861CF6-D35A-4CCF-89FD-029978BC510F}" dt="2025-10-16T13:02:26.725" v="58"/>
          <ac:graphicFrameMkLst>
            <pc:docMk/>
            <pc:sldMk cId="1634416092" sldId="258"/>
            <ac:graphicFrameMk id="2" creationId="{A1473DFF-9C0D-2547-B430-88F1F46D9996}"/>
          </ac:graphicFrameMkLst>
        </pc:graphicFrameChg>
      </pc:sldChg>
    </pc:docChg>
  </pc:docChgLst>
  <pc:docChgLst>
    <pc:chgData name="Eman H" userId="843544d1b9cf714d" providerId="LiveId" clId="{C41675DB-3E1C-4E79-B1EE-0A96A5A1A0B6}"/>
    <pc:docChg chg="undo custSel modSld">
      <pc:chgData name="Eman H" userId="843544d1b9cf714d" providerId="LiveId" clId="{C41675DB-3E1C-4E79-B1EE-0A96A5A1A0B6}" dt="2025-10-28T17:27:14.069" v="76" actId="20577"/>
      <pc:docMkLst>
        <pc:docMk/>
      </pc:docMkLst>
      <pc:sldChg chg="modSp mod">
        <pc:chgData name="Eman H" userId="843544d1b9cf714d" providerId="LiveId" clId="{C41675DB-3E1C-4E79-B1EE-0A96A5A1A0B6}" dt="2025-10-28T17:27:14.069" v="76" actId="20577"/>
        <pc:sldMkLst>
          <pc:docMk/>
          <pc:sldMk cId="1634416092" sldId="258"/>
        </pc:sldMkLst>
        <pc:graphicFrameChg chg="mod modGraphic">
          <ac:chgData name="Eman H" userId="843544d1b9cf714d" providerId="LiveId" clId="{C41675DB-3E1C-4E79-B1EE-0A96A5A1A0B6}" dt="2025-10-28T17:27:14.069" v="76" actId="20577"/>
          <ac:graphicFrameMkLst>
            <pc:docMk/>
            <pc:sldMk cId="1634416092" sldId="258"/>
            <ac:graphicFrameMk id="2" creationId="{A1473DFF-9C0D-2547-B430-88F1F46D9996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icd.who.int/browse/2025-01/mms/en#380591392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land.nhs.uk/mental-health/perinatal/" TargetMode="External"/><Relationship Id="rId3" Type="http://schemas.openxmlformats.org/officeDocument/2006/relationships/hyperlink" Target="https://www.gov.uk/government/publications/womens-health-strategy-for-england/womens-health-strategy-for-england" TargetMode="External"/><Relationship Id="rId7" Type="http://schemas.openxmlformats.org/officeDocument/2006/relationships/hyperlink" Target="https://www.england.nhs.uk/long-read/three-year-delivery-plan-for-maternity-and-neonatal-services/" TargetMode="External"/><Relationship Id="rId2" Type="http://schemas.openxmlformats.org/officeDocument/2006/relationships/hyperlink" Target="https://my.clevelandclinic.org/health/diseases/24152-postpartum-psychosi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legislation.gov.uk/ukpga/1983/20/contents" TargetMode="External"/><Relationship Id="rId11" Type="http://schemas.openxmlformats.org/officeDocument/2006/relationships/hyperlink" Target="https://icd.who.int/browse/2025-01/mms/en#380591392" TargetMode="External"/><Relationship Id="rId5" Type="http://schemas.openxmlformats.org/officeDocument/2006/relationships/hyperlink" Target="https://www.legislation.gov.uk/ukpga/Eliz2/7-8/72/enacted" TargetMode="External"/><Relationship Id="rId10" Type="http://schemas.openxmlformats.org/officeDocument/2006/relationships/hyperlink" Target="https://rcm.org.uk/wp-content/uploads/2024/06/nhs-long-term-plan-jan-2019.pdf" TargetMode="External"/><Relationship Id="rId4" Type="http://schemas.openxmlformats.org/officeDocument/2006/relationships/hyperlink" Target="https://www.legislation.gov.uk/ukpga/2010/15/contents" TargetMode="External"/><Relationship Id="rId9" Type="http://schemas.openxmlformats.org/officeDocument/2006/relationships/hyperlink" Target="https://www.ncbi.nlm.nih.gov/books/NBK553127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1473DFF-9C0D-2547-B430-88F1F46D99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558575"/>
              </p:ext>
            </p:extLst>
          </p:nvPr>
        </p:nvGraphicFramePr>
        <p:xfrm>
          <a:off x="1981200" y="6835061"/>
          <a:ext cx="40385999" cy="23111538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982200">
                  <a:extLst>
                    <a:ext uri="{9D8B030D-6E8A-4147-A177-3AD203B41FA5}">
                      <a16:colId xmlns:a16="http://schemas.microsoft.com/office/drawing/2014/main" val="4287613343"/>
                    </a:ext>
                  </a:extLst>
                </a:gridCol>
                <a:gridCol w="30403799">
                  <a:extLst>
                    <a:ext uri="{9D8B030D-6E8A-4147-A177-3AD203B41FA5}">
                      <a16:colId xmlns:a16="http://schemas.microsoft.com/office/drawing/2014/main" val="2080246707"/>
                    </a:ext>
                  </a:extLst>
                </a:gridCol>
              </a:tblGrid>
              <a:tr h="7274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5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Student ID:</a:t>
                      </a:r>
                      <a:endParaRPr lang="en-US" sz="1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500" dirty="0">
                          <a:effectLst/>
                          <a:latin typeface="Times New Roman" panose="02020603050405020304" pitchFamily="18" charset="0"/>
                        </a:rPr>
                        <a:t>2313058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7341660"/>
                  </a:ext>
                </a:extLst>
              </a:tr>
              <a:tr h="8562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500" dirty="0">
                          <a:effectLst/>
                        </a:rPr>
                        <a:t>Module:</a:t>
                      </a:r>
                    </a:p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endParaRPr lang="en-GB" sz="1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endParaRPr lang="en-US" sz="1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500" dirty="0">
                          <a:effectLst/>
                        </a:rPr>
                        <a:t>BMHP6029 - Psychological Classifications and Provisions</a:t>
                      </a:r>
                      <a:endParaRPr lang="en-US" sz="1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32610553"/>
                  </a:ext>
                </a:extLst>
              </a:tr>
              <a:tr h="7274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5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Lecturer Name: </a:t>
                      </a:r>
                      <a:endParaRPr lang="en-US" sz="1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500">
                          <a:effectLst/>
                          <a:latin typeface="Times New Roman" panose="02020603050405020304" pitchFamily="18" charset="0"/>
                        </a:rPr>
                        <a:t>Tomy </a:t>
                      </a:r>
                      <a:r>
                        <a:rPr lang="en-US" sz="11500" dirty="0" err="1">
                          <a:effectLst/>
                          <a:latin typeface="Times New Roman" panose="02020603050405020304" pitchFamily="18" charset="0"/>
                        </a:rPr>
                        <a:t>Adattu</a:t>
                      </a:r>
                      <a:r>
                        <a:rPr lang="en-US" sz="11500" dirty="0">
                          <a:effectLst/>
                          <a:latin typeface="Times New Roman" panose="02020603050405020304" pitchFamily="18" charset="0"/>
                        </a:rPr>
                        <a:t> Chacko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4102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4416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43891200" cy="8004967"/>
          </a:xfrm>
          <a:prstGeom prst="rect">
            <a:avLst/>
          </a:prstGeom>
          <a:solidFill>
            <a:srgbClr val="FFFFFF"/>
          </a:solidFill>
          <a:ln w="123825" cap="sq">
            <a:solidFill>
              <a:srgbClr val="000000"/>
            </a:solidFill>
            <a:prstDash val="solid"/>
            <a:miter/>
          </a:ln>
        </p:spPr>
      </p:sp>
      <p:sp>
        <p:nvSpPr>
          <p:cNvPr id="3" name="AutoShape 3"/>
          <p:cNvSpPr/>
          <p:nvPr/>
        </p:nvSpPr>
        <p:spPr>
          <a:xfrm>
            <a:off x="-465296" y="8024017"/>
            <a:ext cx="45297829" cy="0"/>
          </a:xfrm>
          <a:prstGeom prst="line">
            <a:avLst/>
          </a:prstGeom>
          <a:ln w="38100" cap="flat">
            <a:solidFill>
              <a:srgbClr val="AFADA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14909817" y="15123816"/>
            <a:ext cx="18326548" cy="10614792"/>
          </a:xfrm>
          <a:prstGeom prst="rect">
            <a:avLst/>
          </a:prstGeom>
          <a:solidFill>
            <a:srgbClr val="FFFFFF"/>
          </a:solidFill>
          <a:ln w="114300" cap="sq">
            <a:solidFill>
              <a:srgbClr val="000000"/>
            </a:solidFill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39218827" y="353147"/>
            <a:ext cx="4303518" cy="7298673"/>
          </a:xfrm>
          <a:custGeom>
            <a:avLst/>
            <a:gdLst/>
            <a:ahLst/>
            <a:cxnLst/>
            <a:rect l="l" t="t" r="r" b="b"/>
            <a:pathLst>
              <a:path w="4303518" h="7298673">
                <a:moveTo>
                  <a:pt x="0" y="0"/>
                </a:moveTo>
                <a:lnTo>
                  <a:pt x="4303519" y="0"/>
                </a:lnTo>
                <a:lnTo>
                  <a:pt x="4303519" y="7298673"/>
                </a:lnTo>
                <a:lnTo>
                  <a:pt x="0" y="7298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0620" r="-35505" b="-3849"/>
            </a:stretch>
          </a:blipFill>
        </p:spPr>
      </p:sp>
      <p:sp>
        <p:nvSpPr>
          <p:cNvPr id="6" name="AutoShape 6"/>
          <p:cNvSpPr/>
          <p:nvPr/>
        </p:nvSpPr>
        <p:spPr>
          <a:xfrm>
            <a:off x="57972" y="7917572"/>
            <a:ext cx="14825969" cy="6417312"/>
          </a:xfrm>
          <a:prstGeom prst="rect">
            <a:avLst/>
          </a:prstGeom>
          <a:solidFill>
            <a:srgbClr val="AFADAB">
              <a:alpha val="29804"/>
            </a:srgbClr>
          </a:solidFill>
          <a:ln w="228600" cap="sq">
            <a:solidFill>
              <a:srgbClr val="000000">
                <a:alpha val="29804"/>
              </a:srgbClr>
            </a:solidFill>
            <a:prstDash val="solid"/>
            <a:miter/>
          </a:ln>
        </p:spPr>
      </p:sp>
      <p:sp>
        <p:nvSpPr>
          <p:cNvPr id="7" name="Freeform 7"/>
          <p:cNvSpPr/>
          <p:nvPr/>
        </p:nvSpPr>
        <p:spPr>
          <a:xfrm>
            <a:off x="0" y="15392236"/>
            <a:ext cx="5541485" cy="4143055"/>
          </a:xfrm>
          <a:custGeom>
            <a:avLst/>
            <a:gdLst/>
            <a:ahLst/>
            <a:cxnLst/>
            <a:rect l="l" t="t" r="r" b="b"/>
            <a:pathLst>
              <a:path w="5541485" h="4143055">
                <a:moveTo>
                  <a:pt x="0" y="0"/>
                </a:moveTo>
                <a:lnTo>
                  <a:pt x="5541485" y="0"/>
                </a:lnTo>
                <a:lnTo>
                  <a:pt x="5541485" y="4143055"/>
                </a:lnTo>
                <a:lnTo>
                  <a:pt x="0" y="41430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108" r="-6108"/>
            </a:stretch>
          </a:blipFill>
        </p:spPr>
      </p:sp>
      <p:sp>
        <p:nvSpPr>
          <p:cNvPr id="8" name="AutoShape 8"/>
          <p:cNvSpPr/>
          <p:nvPr/>
        </p:nvSpPr>
        <p:spPr>
          <a:xfrm>
            <a:off x="63205" y="22073704"/>
            <a:ext cx="14906071" cy="10844696"/>
          </a:xfrm>
          <a:prstGeom prst="rect">
            <a:avLst/>
          </a:prstGeom>
          <a:solidFill>
            <a:srgbClr val="895C52">
              <a:alpha val="29804"/>
            </a:srgbClr>
          </a:solidFill>
          <a:ln w="228600" cap="sq">
            <a:solidFill>
              <a:srgbClr val="000000">
                <a:alpha val="29804"/>
              </a:srgbClr>
            </a:solidFill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10958147" y="23476272"/>
            <a:ext cx="3578842" cy="8810180"/>
          </a:xfrm>
          <a:custGeom>
            <a:avLst/>
            <a:gdLst/>
            <a:ahLst/>
            <a:cxnLst/>
            <a:rect l="l" t="t" r="r" b="b"/>
            <a:pathLst>
              <a:path w="3578842" h="8810180">
                <a:moveTo>
                  <a:pt x="0" y="0"/>
                </a:moveTo>
                <a:lnTo>
                  <a:pt x="3578842" y="0"/>
                </a:lnTo>
                <a:lnTo>
                  <a:pt x="3578842" y="8810180"/>
                </a:lnTo>
                <a:lnTo>
                  <a:pt x="0" y="88101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1637" t="-831" r="-33739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27387390" y="8430666"/>
            <a:ext cx="5725999" cy="6412915"/>
          </a:xfrm>
          <a:custGeom>
            <a:avLst/>
            <a:gdLst/>
            <a:ahLst/>
            <a:cxnLst/>
            <a:rect l="l" t="t" r="r" b="b"/>
            <a:pathLst>
              <a:path w="5725999" h="6412915">
                <a:moveTo>
                  <a:pt x="0" y="0"/>
                </a:moveTo>
                <a:lnTo>
                  <a:pt x="5725999" y="0"/>
                </a:lnTo>
                <a:lnTo>
                  <a:pt x="5725999" y="6412916"/>
                </a:lnTo>
                <a:lnTo>
                  <a:pt x="0" y="64129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998" r="-5998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47753" y="14719757"/>
            <a:ext cx="14665685" cy="552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200"/>
              </a:lnSpc>
              <a:spcBef>
                <a:spcPct val="0"/>
              </a:spcBef>
            </a:pPr>
            <a:r>
              <a:rPr lang="en-US" sz="4000" b="1" i="1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02. Historical Context and Early Treatment App</a:t>
            </a:r>
            <a:r>
              <a:rPr lang="en-US" sz="4000" b="1" i="1" u="none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roaches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541485" y="15596057"/>
            <a:ext cx="9247725" cy="3552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In the 19th and early 20th centuries, women were labelled as suffering from </a:t>
            </a:r>
            <a:r>
              <a:rPr lang="en-US" sz="2999" b="1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puerperal insanity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 and confined in asylums (Showalter, 1980).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Treatments included isolation, sedation, or ECT, often without consent or understanding.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0" y="19554341"/>
            <a:ext cx="14789211" cy="2352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Early psychiatric views blamed women’s fragile nature or maternal failure — reflecting gendered and moralistic biases (Wierzbinska, 2023). 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The Mental Health Act 1959 began shifting care from institutions to community-based support (Legislation.GOV.UK, 2020). </a:t>
            </a:r>
          </a:p>
        </p:txBody>
      </p:sp>
      <p:sp>
        <p:nvSpPr>
          <p:cNvPr id="14" name="AutoShape 14"/>
          <p:cNvSpPr/>
          <p:nvPr/>
        </p:nvSpPr>
        <p:spPr>
          <a:xfrm>
            <a:off x="14813438" y="14395778"/>
            <a:ext cx="0" cy="7763880"/>
          </a:xfrm>
          <a:prstGeom prst="line">
            <a:avLst/>
          </a:prstGeom>
          <a:ln w="104775" cap="flat">
            <a:solidFill>
              <a:srgbClr val="AFADA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Freeform 15"/>
          <p:cNvSpPr/>
          <p:nvPr/>
        </p:nvSpPr>
        <p:spPr>
          <a:xfrm>
            <a:off x="15165325" y="16324203"/>
            <a:ext cx="11196878" cy="6291232"/>
          </a:xfrm>
          <a:custGeom>
            <a:avLst/>
            <a:gdLst/>
            <a:ahLst/>
            <a:cxnLst/>
            <a:rect l="l" t="t" r="r" b="b"/>
            <a:pathLst>
              <a:path w="11196878" h="6291232">
                <a:moveTo>
                  <a:pt x="0" y="0"/>
                </a:moveTo>
                <a:lnTo>
                  <a:pt x="11196878" y="0"/>
                </a:lnTo>
                <a:lnTo>
                  <a:pt x="11196878" y="6291232"/>
                </a:lnTo>
                <a:lnTo>
                  <a:pt x="0" y="629123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1338" t="-21870" b="-10150"/>
            </a:stretch>
          </a:blipFill>
        </p:spPr>
      </p:sp>
      <p:sp>
        <p:nvSpPr>
          <p:cNvPr id="16" name="AutoShape 16"/>
          <p:cNvSpPr/>
          <p:nvPr/>
        </p:nvSpPr>
        <p:spPr>
          <a:xfrm>
            <a:off x="33183978" y="8004967"/>
            <a:ext cx="0" cy="7248190"/>
          </a:xfrm>
          <a:prstGeom prst="line">
            <a:avLst/>
          </a:prstGeom>
          <a:ln w="104775" cap="flat">
            <a:solidFill>
              <a:srgbClr val="AFADA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7" name="TextBox 17"/>
          <p:cNvSpPr txBox="1"/>
          <p:nvPr/>
        </p:nvSpPr>
        <p:spPr>
          <a:xfrm>
            <a:off x="33522115" y="9859416"/>
            <a:ext cx="5387193" cy="4752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Media misrepresentation often portrays PPP as dangerous or criminal, reinforcing public fear.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Fear of child removal or social judgement deters mothers from help (Schofield et al., 2024).</a:t>
            </a:r>
          </a:p>
        </p:txBody>
      </p:sp>
      <p:sp>
        <p:nvSpPr>
          <p:cNvPr id="18" name="Freeform 18"/>
          <p:cNvSpPr/>
          <p:nvPr/>
        </p:nvSpPr>
        <p:spPr>
          <a:xfrm>
            <a:off x="38756457" y="9454953"/>
            <a:ext cx="4372417" cy="4813333"/>
          </a:xfrm>
          <a:custGeom>
            <a:avLst/>
            <a:gdLst/>
            <a:ahLst/>
            <a:cxnLst/>
            <a:rect l="l" t="t" r="r" b="b"/>
            <a:pathLst>
              <a:path w="4372417" h="4813333">
                <a:moveTo>
                  <a:pt x="0" y="0"/>
                </a:moveTo>
                <a:lnTo>
                  <a:pt x="4372417" y="0"/>
                </a:lnTo>
                <a:lnTo>
                  <a:pt x="4372417" y="4813333"/>
                </a:lnTo>
                <a:lnTo>
                  <a:pt x="0" y="481333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042" r="-5042"/>
            </a:stretch>
          </a:blipFill>
        </p:spPr>
      </p:sp>
      <p:sp>
        <p:nvSpPr>
          <p:cNvPr id="19" name="AutoShape 19"/>
          <p:cNvSpPr/>
          <p:nvPr/>
        </p:nvSpPr>
        <p:spPr>
          <a:xfrm>
            <a:off x="33360190" y="18919716"/>
            <a:ext cx="10238356" cy="9002658"/>
          </a:xfrm>
          <a:prstGeom prst="rect">
            <a:avLst/>
          </a:prstGeom>
          <a:solidFill>
            <a:srgbClr val="E2A9F1">
              <a:alpha val="29804"/>
            </a:srgbClr>
          </a:solidFill>
          <a:ln w="228600" cap="sq">
            <a:solidFill>
              <a:srgbClr val="000000">
                <a:alpha val="29804"/>
              </a:srgbClr>
            </a:solidFill>
            <a:prstDash val="solid"/>
            <a:miter/>
          </a:ln>
        </p:spPr>
      </p:sp>
      <p:sp>
        <p:nvSpPr>
          <p:cNvPr id="20" name="Freeform 20"/>
          <p:cNvSpPr/>
          <p:nvPr/>
        </p:nvSpPr>
        <p:spPr>
          <a:xfrm>
            <a:off x="27796964" y="25738609"/>
            <a:ext cx="4543759" cy="6819901"/>
          </a:xfrm>
          <a:custGeom>
            <a:avLst/>
            <a:gdLst/>
            <a:ahLst/>
            <a:cxnLst/>
            <a:rect l="l" t="t" r="r" b="b"/>
            <a:pathLst>
              <a:path w="4543759" h="6819901">
                <a:moveTo>
                  <a:pt x="0" y="0"/>
                </a:moveTo>
                <a:lnTo>
                  <a:pt x="4543759" y="0"/>
                </a:lnTo>
                <a:lnTo>
                  <a:pt x="4543759" y="6819901"/>
                </a:lnTo>
                <a:lnTo>
                  <a:pt x="0" y="681990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446888" y="692740"/>
            <a:ext cx="38771939" cy="47776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83"/>
              </a:lnSpc>
            </a:pPr>
            <a:r>
              <a:rPr lang="en-US" sz="11794" b="1" spc="-235">
                <a:solidFill>
                  <a:srgbClr val="3D3934"/>
                </a:solidFill>
                <a:latin typeface="Kelvinch Bold"/>
                <a:ea typeface="Kelvinch Bold"/>
                <a:cs typeface="Kelvinch Bold"/>
                <a:sym typeface="Kelvinch Bold"/>
              </a:rPr>
              <a:t>Mental or behavioural disorders associated with pregnancy, childbirth or the puerperium, with psychotic symptoms (ICD-11: 6E21)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03591" y="6067272"/>
            <a:ext cx="38452867" cy="1183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58"/>
              </a:lnSpc>
            </a:pPr>
            <a:r>
              <a:rPr lang="en-US" sz="7275" i="1">
                <a:solidFill>
                  <a:srgbClr val="3D3934"/>
                </a:solidFill>
                <a:latin typeface="Kelvinch Italics"/>
                <a:ea typeface="Kelvinch Italics"/>
                <a:cs typeface="Kelvinch Italics"/>
                <a:sym typeface="Kelvinch Italics"/>
              </a:rPr>
              <a:t>Understanding the Historical and Contemporary Care of Postpartum Psychosis in the UK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424202" y="8487816"/>
            <a:ext cx="14112787" cy="552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200"/>
              </a:lnSpc>
              <a:spcBef>
                <a:spcPct val="0"/>
              </a:spcBef>
            </a:pPr>
            <a:r>
              <a:rPr lang="en-US" sz="4000" b="1" i="1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01. Ove</a:t>
            </a:r>
            <a:r>
              <a:rPr lang="en-US" sz="4000" b="1" i="1" u="none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rview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59174" y="9198541"/>
            <a:ext cx="14112787" cy="4752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b="1" u="none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Poster Aim</a:t>
            </a:r>
          </a:p>
          <a:p>
            <a:pPr marL="0" lvl="0" indent="0" algn="l">
              <a:lnSpc>
                <a:spcPts val="4799"/>
              </a:lnSpc>
            </a:pPr>
            <a:r>
              <a:rPr lang="en-US" sz="2999" u="none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 To critically examine the evolution of understanding, treatment, and social attitudes toward Postpartum Psychosis (PPP), focusing on UK legislation, policy, and healthcare provisions.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b="1" u="none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ICD-11 Description</a:t>
            </a:r>
          </a:p>
          <a:p>
            <a:pPr marL="0" lvl="0" indent="0" algn="l">
              <a:lnSpc>
                <a:spcPts val="4799"/>
              </a:lnSpc>
            </a:pPr>
            <a:r>
              <a:rPr lang="en-US" sz="2999" u="none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 A severe </a:t>
            </a:r>
            <a:r>
              <a:rPr lang="en-US" sz="2999" u="sng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9" tooltip="https://icd.who.int/browse/2025-01/mms/en#380591392"/>
              </a:rPr>
              <a:t>mental disorder occurring during pregnancy or within 6 weeks after childbirth</a:t>
            </a:r>
            <a:r>
              <a:rPr lang="en-US" sz="2999" u="none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, involving psychotic symptoms (delusions, hallucinations, disorganisation) with mood disturbances (WHO, 2025).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59174" y="22533297"/>
            <a:ext cx="14112787" cy="552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200"/>
              </a:lnSpc>
              <a:spcBef>
                <a:spcPct val="0"/>
              </a:spcBef>
            </a:pPr>
            <a:r>
              <a:rPr lang="en-US" sz="4000" b="1" i="1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03.  Contemporary Understanding and Care Provision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60124" y="23181464"/>
            <a:ext cx="10609989" cy="9377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6" lvl="1" indent="-334643" algn="l">
              <a:lnSpc>
                <a:spcPts val="4959"/>
              </a:lnSpc>
              <a:buFont typeface="Arial"/>
              <a:buChar char="•"/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Today, PPP is recognised as a psychiatric emergency requiring immediate hospitalisation, ideally in Mother and Baby Units (MBUs) (Sanadi et al., 2025).</a:t>
            </a:r>
          </a:p>
          <a:p>
            <a:pPr marL="669286" lvl="1" indent="-334643" algn="l">
              <a:lnSpc>
                <a:spcPts val="4959"/>
              </a:lnSpc>
              <a:buFont typeface="Arial"/>
              <a:buChar char="•"/>
            </a:pPr>
            <a:r>
              <a:rPr lang="en-US" sz="3099" b="1" spc="30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Biopsychosocial model: 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Considers biological (hormonal), psychological (trauma, stress), and social (support networks) causes (Michalczyk, Miłosz and Soroka, 2023).</a:t>
            </a:r>
          </a:p>
          <a:p>
            <a:pPr marL="669286" lvl="1" indent="-334643" algn="l">
              <a:lnSpc>
                <a:spcPts val="4959"/>
              </a:lnSpc>
              <a:buFont typeface="Arial"/>
              <a:buChar char="•"/>
            </a:pPr>
            <a:r>
              <a:rPr lang="en-US" sz="3099" b="1" spc="30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Treatment approaches include:</a:t>
            </a:r>
          </a:p>
          <a:p>
            <a:pPr marL="1338572" lvl="2" indent="-446191" algn="l">
              <a:lnSpc>
                <a:spcPts val="4959"/>
              </a:lnSpc>
              <a:buFont typeface="Arial"/>
              <a:buChar char="⚬"/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Antipsychotic or mood stabilising medication</a:t>
            </a:r>
          </a:p>
          <a:p>
            <a:pPr marL="1338572" lvl="2" indent="-446191" algn="l">
              <a:lnSpc>
                <a:spcPts val="4959"/>
              </a:lnSpc>
              <a:buFont typeface="Arial"/>
              <a:buChar char="⚬"/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Cognitive–Behavioural Therapy (CBT)</a:t>
            </a:r>
          </a:p>
          <a:p>
            <a:pPr marL="1338572" lvl="2" indent="-446191" algn="l">
              <a:lnSpc>
                <a:spcPts val="4959"/>
              </a:lnSpc>
              <a:buFont typeface="Arial"/>
              <a:buChar char="⚬"/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Family-centred interventions (Cîmpian et al., 2025)</a:t>
            </a:r>
          </a:p>
          <a:p>
            <a:pPr marL="1338572" lvl="2" indent="-446191" algn="l">
              <a:lnSpc>
                <a:spcPts val="4959"/>
              </a:lnSpc>
              <a:buFont typeface="Arial"/>
              <a:buChar char="⚬"/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Peer support and early intervention services</a:t>
            </a:r>
          </a:p>
          <a:p>
            <a:pPr marL="669286" lvl="1" indent="-334643" algn="l">
              <a:lnSpc>
                <a:spcPts val="4959"/>
              </a:lnSpc>
              <a:buFont typeface="Arial"/>
              <a:buChar char="•"/>
            </a:pPr>
            <a:r>
              <a:rPr lang="en-US" sz="3099" b="1" spc="30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The NHS Long Term Plan (2019):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 expanded perinatal mental health services across England.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5165325" y="8284866"/>
            <a:ext cx="14112787" cy="552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200"/>
              </a:lnSpc>
              <a:spcBef>
                <a:spcPct val="0"/>
              </a:spcBef>
            </a:pPr>
            <a:r>
              <a:rPr lang="en-US" sz="4000" b="1" i="1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04.  Social and Cultural Contexts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4932718" y="9051627"/>
            <a:ext cx="12474347" cy="4752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b="1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Stigma and Silence: 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Many women fear being labelled </a:t>
            </a:r>
            <a:r>
              <a:rPr lang="en-US" sz="2999" b="1" i="1" spc="29">
                <a:solidFill>
                  <a:srgbClr val="3D3934"/>
                </a:solidFill>
                <a:latin typeface="Noto Sans Bold Italics"/>
                <a:ea typeface="Noto Sans Bold Italics"/>
                <a:cs typeface="Noto Sans Bold Italics"/>
                <a:sym typeface="Noto Sans Bold Italics"/>
              </a:rPr>
              <a:t>bad or failed mothers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, leading to underreporting (Laufe and Mun, 2025).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b="1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Cultural influence: 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In some ethnic communities, postpartum mental illness is viewed as </a:t>
            </a:r>
            <a:r>
              <a:rPr lang="en-US" sz="2999" b="1" i="1" spc="29">
                <a:solidFill>
                  <a:srgbClr val="3D3934"/>
                </a:solidFill>
                <a:latin typeface="Noto Sans Bold Italics"/>
                <a:ea typeface="Noto Sans Bold Italics"/>
                <a:cs typeface="Noto Sans Bold Italics"/>
                <a:sym typeface="Noto Sans Bold Italics"/>
              </a:rPr>
              <a:t>spiritual weakness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, delaying help-seeking (Sorsa, Kylmä and Bondas, 2021).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b="1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Social inequality: 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Ethnic minority women are less likely to receive timely diagnosis or specialist referral (‌Jones et al., 2025).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5165325" y="15449386"/>
            <a:ext cx="14112787" cy="552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200"/>
              </a:lnSpc>
              <a:spcBef>
                <a:spcPct val="0"/>
              </a:spcBef>
            </a:pPr>
            <a:r>
              <a:rPr lang="en-US" sz="4000" b="1" i="1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05. Political and Policy Developments (UK Focus)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25918848" y="16662309"/>
            <a:ext cx="6790562" cy="4752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b="1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Mental Health Act (1983)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: Protects rights of detained mothers and promotes least restrictive care.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b="1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NHS Perinatal Mental Health Services Expansion (2019–2024):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 Ensures all regions have access to MBUs (NHS England, 2024).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5155038" y="22529652"/>
            <a:ext cx="17877556" cy="2952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b="1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Equality Act 2010: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 Prohibits discrimination in access to mental health care (GOV.UK, 2010).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b="1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NICE (2025) Guideline CG192: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 Recommends rapid assessment and integrated care for mothers with psychosis.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b="1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Ten-Year Women’s Health Strategy  (Department of Health and Social Care, 2022):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 Prioritises maternal mental health equality and early intervention.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3765366" y="8487816"/>
            <a:ext cx="9563984" cy="1085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200"/>
              </a:lnSpc>
              <a:spcBef>
                <a:spcPct val="0"/>
              </a:spcBef>
            </a:pPr>
            <a:r>
              <a:rPr lang="en-US" sz="4000" b="1" i="1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06.  Stigma, Discrimination and Inequality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3531640" y="14795440"/>
            <a:ext cx="9635785" cy="3552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Cultural taboos and lack of awareness among healthcare staff create barriers to equality.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NHS England’s </a:t>
            </a:r>
            <a:r>
              <a:rPr lang="en-US" sz="2999" b="1" spc="29">
                <a:solidFill>
                  <a:srgbClr val="3D3934"/>
                </a:solidFill>
                <a:latin typeface="Noto Sans Bold"/>
                <a:ea typeface="Noto Sans Bold"/>
                <a:cs typeface="Noto Sans Bold"/>
                <a:sym typeface="Noto Sans Bold"/>
              </a:rPr>
              <a:t>Lived Experience Network</a:t>
            </a: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 now involves mothers in designing care policies — promoting inclusion and empowerment (NHS England, 2023).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3697376" y="19310491"/>
            <a:ext cx="9563984" cy="1085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200"/>
              </a:lnSpc>
              <a:spcBef>
                <a:spcPct val="0"/>
              </a:spcBef>
            </a:pPr>
            <a:r>
              <a:rPr lang="en-US" sz="4000" b="1" i="1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07.  Critical Analysis: Evolution of Attitudes and Practice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3411626" y="20514833"/>
            <a:ext cx="9849734" cy="71532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The shift from moral blame → medical understanding → person-centred care marks major progress.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Despite policy improvements, service gaps remain — especially in rural areas and among migrant mothers (Zlotnick et al., 2023).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Political focus on cost-saving and austerity has limited MBU expansion and mental health staffing  (Roxburgh et al., 2022).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A holistic care framework integrating social work, midwifery, psychiatry, and peer support remains essential.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5201342" y="25976734"/>
            <a:ext cx="14112787" cy="552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200"/>
              </a:lnSpc>
              <a:spcBef>
                <a:spcPct val="0"/>
              </a:spcBef>
            </a:pPr>
            <a:r>
              <a:rPr lang="en-US" sz="4000" b="1" i="1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08.  Recommendations for Future Policy and Practice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4813438" y="26457275"/>
            <a:ext cx="13361175" cy="6233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6" lvl="1" indent="-334643" algn="l">
              <a:lnSpc>
                <a:spcPts val="4959"/>
              </a:lnSpc>
              <a:buFont typeface="Arial"/>
              <a:buChar char="•"/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Expand Mother and Baby Units (MBUs) — ensure equal access across all UK regions.</a:t>
            </a:r>
          </a:p>
          <a:p>
            <a:pPr marL="669286" lvl="1" indent="-334643" algn="l">
              <a:lnSpc>
                <a:spcPts val="4959"/>
              </a:lnSpc>
              <a:buFont typeface="Arial"/>
              <a:buChar char="•"/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 Mandatory training for midwives and GPs on recognising PPP symptoms early (Pope et al., 2023).</a:t>
            </a:r>
          </a:p>
          <a:p>
            <a:pPr marL="669286" lvl="1" indent="-334643" algn="l">
              <a:lnSpc>
                <a:spcPts val="4959"/>
              </a:lnSpc>
              <a:buFont typeface="Arial"/>
              <a:buChar char="•"/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Embed cultural competence and anti-stigma modules in perinatal mental health training.</a:t>
            </a:r>
          </a:p>
          <a:p>
            <a:pPr marL="669286" lvl="1" indent="-334643" algn="l">
              <a:lnSpc>
                <a:spcPts val="4959"/>
              </a:lnSpc>
              <a:buFont typeface="Arial"/>
              <a:buChar char="•"/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Increase funding for community aftercare and partner education (Roxburgh, Taylor and Hodgekins, 2025).</a:t>
            </a:r>
          </a:p>
          <a:p>
            <a:pPr marL="669286" lvl="1" indent="-334643" algn="l">
              <a:lnSpc>
                <a:spcPts val="4959"/>
              </a:lnSpc>
              <a:buFont typeface="Arial"/>
              <a:buChar char="•"/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Promote nationwide awareness campaigns to normalise mental health conversations post-childbirth.</a:t>
            </a:r>
          </a:p>
        </p:txBody>
      </p:sp>
      <p:sp>
        <p:nvSpPr>
          <p:cNvPr id="38" name="AutoShape 38"/>
          <p:cNvSpPr/>
          <p:nvPr/>
        </p:nvSpPr>
        <p:spPr>
          <a:xfrm>
            <a:off x="32709410" y="28208124"/>
            <a:ext cx="10812936" cy="4078327"/>
          </a:xfrm>
          <a:prstGeom prst="rect">
            <a:avLst/>
          </a:prstGeom>
          <a:solidFill>
            <a:srgbClr val="FFFFFF"/>
          </a:solidFill>
          <a:ln w="114300" cap="sq">
            <a:solidFill>
              <a:srgbClr val="000000"/>
            </a:solidFill>
            <a:prstDash val="solid"/>
            <a:miter/>
          </a:ln>
        </p:spPr>
      </p:sp>
      <p:sp>
        <p:nvSpPr>
          <p:cNvPr id="39" name="TextBox 39"/>
          <p:cNvSpPr txBox="1"/>
          <p:nvPr/>
        </p:nvSpPr>
        <p:spPr>
          <a:xfrm>
            <a:off x="33183978" y="28608174"/>
            <a:ext cx="9563984" cy="552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200"/>
              </a:lnSpc>
              <a:spcBef>
                <a:spcPct val="0"/>
              </a:spcBef>
            </a:pPr>
            <a:r>
              <a:rPr lang="en-US" sz="4000" b="1" i="1" spc="160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09.  Conclusion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2805908" y="29112999"/>
            <a:ext cx="10619941" cy="2952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Postpartum Psychosis remains rare but severe (Cleveland Clinic, 2022).</a:t>
            </a:r>
          </a:p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Future success depends on policy commitment, inclusive practice, and continuous public education to protect maternal mental wellbeing.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15155038" y="13846742"/>
            <a:ext cx="13503133" cy="11525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7" lvl="1" indent="-323848" algn="l">
              <a:lnSpc>
                <a:spcPts val="4799"/>
              </a:lnSpc>
              <a:buFont typeface="Arial"/>
              <a:buChar char="•"/>
            </a:pPr>
            <a:r>
              <a:rPr lang="en-US" sz="2999" spc="29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Public campaigns (e.g., Maternal Mental Health Alliance, Mind UK) promote awareness and reduce stigma (Papworth et al., 2021).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51358" y="659705"/>
            <a:ext cx="42916542" cy="25416537"/>
          </a:xfrm>
          <a:prstGeom prst="rect">
            <a:avLst/>
          </a:prstGeom>
          <a:solidFill>
            <a:srgbClr val="FFFFFF"/>
          </a:solidFill>
          <a:ln w="114300" cap="sq">
            <a:solidFill>
              <a:srgbClr val="000000"/>
            </a:solidFill>
            <a:prstDash val="solid"/>
            <a:miter/>
          </a:ln>
        </p:spPr>
      </p:sp>
      <p:sp>
        <p:nvSpPr>
          <p:cNvPr id="3" name="TextBox 3"/>
          <p:cNvSpPr txBox="1"/>
          <p:nvPr/>
        </p:nvSpPr>
        <p:spPr>
          <a:xfrm>
            <a:off x="1339007" y="2566347"/>
            <a:ext cx="41341246" cy="225786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Cîmpian, D.M., Strete, G.E., Cîmpian, C.I., Suciu, L.M., Cucerea, M., Bacârea, V. and Pușcașiu, L. (2025). The Impact of Preterm Birth on Parents’ Mental Health and the Role of Family-Centred Interventions: A Narrative Review. Children, 12(10), p.1311.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Cleveland Clinic (2022). Postpartum psychosis. [online] Cleveland Clinic. Available at: </a:t>
            </a:r>
            <a:r>
              <a:rPr lang="en-US" sz="3099" u="sng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2" tooltip="https://my.clevelandclinic.org/health/diseases/24152-postpartum-psychosis"/>
              </a:rPr>
              <a:t>https://my.clevelandclinic.org/health/diseases/24152-postpartum-psychosis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[Accessed 16 Oct. 2025].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Department of Health and Social Care (2022). Women’s Health Strategy for England. [online] GOV.UK. Available at: </a:t>
            </a:r>
            <a:r>
              <a:rPr lang="en-US" sz="3099" u="sng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3" tooltip="https://www.gov.uk/government/publications/womens-health-strategy-for-england/womens-health-strategy-for-england"/>
              </a:rPr>
              <a:t>https://www.gov.uk/government/publications/womens-health-strategy-for-england/womens-health-strategy-for-england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[Accessed 16 Oct. 2025].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GOV.UK (2010). Equality Act 2010. [online] Legislation.gov.uk. Available at: </a:t>
            </a:r>
            <a:r>
              <a:rPr lang="en-US" sz="3099" u="sng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4" tooltip="https://www.legislation.gov.uk/ukpga/2010/15/contents"/>
              </a:rPr>
              <a:t>https://www.legislation.gov.uk/ukpga/2010/15/contents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[Accessed 16 Oct. 2025].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‌Jones, E., Quinn, L., Tanner, J.R., Jankovic, J., Berrisford, G., MacArthur, C. and Taylor, B. (2025). Prevalence and incidence of moderate and severe mental illness in the second postpartum year in England (1995–2020): a national retrospective cohort study using primary care data. The Lancet Regional Health–Europe, 53.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Laufer, B. and Mun, N. (2025). “It shows you your fears”: a qualitative analysis and psychoanalytic interpretation of the psychotic content of postpartum psychosis. Psychosis, pp.1-14.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Legislation.GOV.UK (2020). Mental Health Act 1959. [online] Legislation.gov.uk. Available at: </a:t>
            </a:r>
            <a:r>
              <a:rPr lang="en-US" sz="3099" u="sng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5" tooltip="https://www.legislation.gov.uk/ukpga/Eliz2/7-8/72/enacted"/>
              </a:rPr>
              <a:t>https://www.legislation.gov.uk/ukpga/Eliz2/7-8/72/enacted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[Accessed 16 Oct. 2025].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Mental Health Act (1983). Mental Health Act 1983. [online] Legislation.gov.uk. Available at: </a:t>
            </a:r>
            <a:r>
              <a:rPr lang="en-US" sz="3099" u="sng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6" tooltip="https://www.legislation.gov.uk/ukpga/1983/20/contents"/>
              </a:rPr>
              <a:t>https://www.legislation.gov.uk/ukpga/1983/20/contents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[Accessed 16 Oct. 2025].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Michalczyk, J., Miłosz, A. and Soroka, E. (2023). Postpartum psychosis: a review of risk factors, clinical picture, management, prevention, and psychosocial determinants. Medical Science Monitor: International Medical Journal of Experimental and Clinical Research, 29, pp.e942520-1.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NHS England (2023). Three Year Delivery Plan for Maternity and Neonatal Services. [online] www.england.nhs.uk. Available at: </a:t>
            </a:r>
            <a:r>
              <a:rPr lang="en-US" sz="3099" u="sng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7" tooltip="https://www.england.nhs.uk/long-read/three-year-delivery-plan-for-maternity-and-neonatal-services/"/>
              </a:rPr>
              <a:t>https://www.england.nhs.uk/long-read/three-year-delivery-plan-for-maternity-and-neonatal-services/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[Accessed 16 Oct. 2025].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NHS England (2024). Perinatal mental health. [online] England.nhs.uk. Available at: </a:t>
            </a:r>
            <a:r>
              <a:rPr lang="en-US" sz="3099" u="sng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8" tooltip="https://www.england.nhs.uk/mental-health/perinatal/"/>
              </a:rPr>
              <a:t>https://www.england.nhs.uk/mental-health/perinatal/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[Accessed 16 Oct. 2025].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NICE (2025). Antenatal and postnatal mental health: clinical management and service guidance. [online] PubMed. London: National Institute for Health and Care Excellence (NICE). Available at: </a:t>
            </a:r>
            <a:r>
              <a:rPr lang="en-US" sz="3099" u="sng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9" tooltip="https://www.ncbi.nlm.nih.gov/books/NBK553127/"/>
              </a:rPr>
              <a:t>https://www.ncbi.nlm.nih.gov/books/NBK553127/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[Accessed 16 Oct. 2025].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Papworth, R., Harris, A., Durcan, G., Wilton, J. and Sinclair, C. (2021). Maternal mental health during a pandemic. Centre for Mental Health.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Pope, J., Redsell, S., Houghton, C. and Matvienko-Sikar, K. (2023). Healthcare professionals’ experiences and perceptions of providing support for mental health during the period from pregnancy to two years postpartum. Midwifery, 118, p.103581.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Roxburgh, E., Morant, N., Dolman, C., Johnson, S. and Taylor, B.L. (2022). Experiences of Mental Health Care Among Women Treated for Postpartum Psychosis in England: A Qualitative Study. Community Mental Health Journal, 59(2). doi:https://doi.org/10.1007/s10597-022-01002-z. 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Roxburgh, E., Taylor, B.L. and Hodgekins, J. (2025). Experiences of care from mental health services among partners of women accessing support for postpartum psychosis: A qualitative study. Community Mental Health Journal, pp.1-12.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Sanadi, R., Rao, R., Klier, C., Das, N. and Chandra, P.S. (2025). Optimal care for mother and baby in severe postpartum mental illness. neuropsychiatrie, pp.1-9.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Schofield, C.A., Brown, S., Siegel, I.E. and Moss-Racusin, C.A. (2024). What you don’t expect when you’re expecting: Demonstrating stigma against women with postpartum psychological disorders. Stigma and Health, 9(3), p.372.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Showalter, E. (1980). Victorian women and insanity. Victorian Studies, 23(2), pp.157-181.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Sorsa, M.A., Kylmä, J. and Bondas, T.E. (2021). Contemplating help-seeking in perinatal psychological distress—a meta-ethnography. International journal of environmental research and public health, 18(10), p.5226.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The NHS Long Term Plan. (2019). Available at: </a:t>
            </a:r>
            <a:r>
              <a:rPr lang="en-US" sz="3099" u="sng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10" tooltip="https://rcm.org.uk/wp-content/uploads/2024/06/nhs-long-term-plan-jan-2019.pdf"/>
              </a:rPr>
              <a:t>https://rcm.org.uk/wp-content/uploads/2024/06/nhs-long-term-plan-jan-2019.pdf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[Accessed 16 Oct. 2025].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WHO (2025). ICD-11 for Mortality and Morbidity Statistics- 6E21 Mental or behavioural disorders associated with pregnancy, childbirth or the puerperium, with psychotic symptoms. [online] Available at: </a:t>
            </a:r>
            <a:r>
              <a:rPr lang="en-US" sz="3099" u="sng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  <a:hlinkClick r:id="rId11" tooltip="https://icd.who.int/browse/2025-01/mms/en#380591392"/>
              </a:rPr>
              <a:t>https://icd.who.int/browse/2025-01/mms/en#380591392</a:t>
            </a: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[Accessed 16 Oct. 2025].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Wierzbinska, E. (2023). The Voices of Postpartum Psychosis: An Interpretive Phenomenological Analysis of Women’s Subjective Experiences in the Perinatal Period. Adelphi University.</a:t>
            </a:r>
          </a:p>
          <a:p>
            <a:pPr algn="l">
              <a:lnSpc>
                <a:spcPts val="4959"/>
              </a:lnSpc>
            </a:pPr>
            <a:r>
              <a:rPr lang="en-US" sz="3099" spc="30">
                <a:solidFill>
                  <a:srgbClr val="3D3934"/>
                </a:solidFill>
                <a:latin typeface="Noto Sans"/>
                <a:ea typeface="Noto Sans"/>
                <a:cs typeface="Noto Sans"/>
                <a:sym typeface="Noto Sans"/>
              </a:rPr>
              <a:t>Zlotnick, C., Manor‐Lavon, I. and Leahy‐Warren, P. (2023). Relationship between social support and postpartum depression in migrant and non‐migrant first‐time mothers. Journal of clinical nursing, 32(7-8), pp.1316-1326.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163608" y="1533846"/>
            <a:ext cx="9563984" cy="609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724"/>
              </a:lnSpc>
              <a:spcBef>
                <a:spcPct val="0"/>
              </a:spcBef>
            </a:pPr>
            <a:r>
              <a:rPr lang="en-US" sz="4499" b="1" i="1" spc="179">
                <a:solidFill>
                  <a:srgbClr val="3D3934"/>
                </a:solidFill>
                <a:latin typeface="Kelvinch Bold Italics"/>
                <a:ea typeface="Kelvinch Bold Italics"/>
                <a:cs typeface="Kelvinch Bold Italics"/>
                <a:sym typeface="Kelvinch Bold Italics"/>
              </a:rPr>
              <a:t>References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1961</Words>
  <Application>Microsoft Office PowerPoint</Application>
  <PresentationFormat>Custom</PresentationFormat>
  <Paragraphs>82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3" baseType="lpstr">
      <vt:lpstr>Kelvinch Italics</vt:lpstr>
      <vt:lpstr>Calibri</vt:lpstr>
      <vt:lpstr>Kelvinch Bold</vt:lpstr>
      <vt:lpstr>Noto Sans</vt:lpstr>
      <vt:lpstr>Noto Sans Bold Italics</vt:lpstr>
      <vt:lpstr>Noto Sans Bold</vt:lpstr>
      <vt:lpstr>Kelvinch Bold Italics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Beige and White Contemporary Editorial Landscape University Research Poster</dc:title>
  <cp:revision>2</cp:revision>
  <dcterms:created xsi:type="dcterms:W3CDTF">2006-08-16T00:00:00Z</dcterms:created>
  <dcterms:modified xsi:type="dcterms:W3CDTF">2025-10-28T17:27:19Z</dcterms:modified>
  <dc:identifier>DAG18aaiQJk</dc:identifier>
</cp:coreProperties>
</file>