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61" r:id="rId2"/>
    <p:sldId id="264" r:id="rId3"/>
    <p:sldId id="262" r:id="rId4"/>
    <p:sldId id="263" r:id="rId5"/>
    <p:sldId id="266" r:id="rId6"/>
    <p:sldId id="268" r:id="rId7"/>
    <p:sldId id="267" r:id="rId8"/>
    <p:sldId id="269" r:id="rId9"/>
    <p:sldId id="286" r:id="rId10"/>
    <p:sldId id="287" r:id="rId11"/>
    <p:sldId id="288" r:id="rId12"/>
    <p:sldId id="289" r:id="rId13"/>
    <p:sldId id="257" r:id="rId14"/>
    <p:sldId id="258" r:id="rId15"/>
    <p:sldId id="259" r:id="rId16"/>
    <p:sldId id="28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90"/>
    <p:restoredTop sz="94654"/>
  </p:normalViewPr>
  <p:slideViewPr>
    <p:cSldViewPr snapToGrid="0">
      <p:cViewPr varScale="1">
        <p:scale>
          <a:sx n="101" d="100"/>
          <a:sy n="101" d="100"/>
        </p:scale>
        <p:origin x="208"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ata Messa Gutuzzo (2337141)" userId="7bd94ab6-31ba-4fa2-85e7-cba1734179bd" providerId="ADAL" clId="{ADEFF8D1-5D71-404C-8CA4-F27314FB3102}"/>
    <pc:docChg chg="modSld">
      <pc:chgData name="Renata Messa Gutuzzo (2337141)" userId="7bd94ab6-31ba-4fa2-85e7-cba1734179bd" providerId="ADAL" clId="{ADEFF8D1-5D71-404C-8CA4-F27314FB3102}" dt="2025-10-12T10:36:08.962" v="11" actId="20577"/>
      <pc:docMkLst>
        <pc:docMk/>
      </pc:docMkLst>
      <pc:sldChg chg="modSp mod">
        <pc:chgData name="Renata Messa Gutuzzo (2337141)" userId="7bd94ab6-31ba-4fa2-85e7-cba1734179bd" providerId="ADAL" clId="{ADEFF8D1-5D71-404C-8CA4-F27314FB3102}" dt="2025-10-12T10:36:08.962" v="11" actId="20577"/>
        <pc:sldMkLst>
          <pc:docMk/>
          <pc:sldMk cId="2714957635" sldId="266"/>
        </pc:sldMkLst>
        <pc:spChg chg="mod">
          <ac:chgData name="Renata Messa Gutuzzo (2337141)" userId="7bd94ab6-31ba-4fa2-85e7-cba1734179bd" providerId="ADAL" clId="{ADEFF8D1-5D71-404C-8CA4-F27314FB3102}" dt="2025-10-12T10:36:08.962" v="11" actId="20577"/>
          <ac:spMkLst>
            <pc:docMk/>
            <pc:sldMk cId="2714957635" sldId="266"/>
            <ac:spMk id="4" creationId="{2DBF52E2-AA94-EB3C-AA11-E1BDFF5F6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D6A9E5-6360-8E4D-825D-BCBB6FE718D2}"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096D9-FE7B-1549-87FE-69876859B04F}" type="slidenum">
              <a:rPr lang="en-US" smtClean="0"/>
              <a:t>‹#›</a:t>
            </a:fld>
            <a:endParaRPr lang="en-US"/>
          </a:p>
        </p:txBody>
      </p:sp>
    </p:spTree>
    <p:extLst>
      <p:ext uri="{BB962C8B-B14F-4D97-AF65-F5344CB8AC3E}">
        <p14:creationId xmlns:p14="http://schemas.microsoft.com/office/powerpoint/2010/main" val="1649036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096D9-FE7B-1549-87FE-69876859B04F}" type="slidenum">
              <a:rPr lang="en-US" smtClean="0"/>
              <a:t>14</a:t>
            </a:fld>
            <a:endParaRPr lang="en-US"/>
          </a:p>
        </p:txBody>
      </p:sp>
    </p:spTree>
    <p:extLst>
      <p:ext uri="{BB962C8B-B14F-4D97-AF65-F5344CB8AC3E}">
        <p14:creationId xmlns:p14="http://schemas.microsoft.com/office/powerpoint/2010/main" val="3091894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541D-029F-DB04-F6EF-2BFA523E4C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E94B5FD-1CEA-89BB-8EDB-DA4011971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8AC49FE-4FB9-6B3D-76E8-31B0CAE4B991}"/>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F0839EFE-0A83-8D19-A9CA-9159615C69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3C40C6-B005-707E-A1D4-F913FDE0CBCB}"/>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928239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4D10B-092C-17BB-6EDC-2B72144E437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4AF910-4C7D-CE4B-3D1A-C83DABBB7F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B4CDC7-EC3C-1681-154E-90F8634BE823}"/>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2EC4D21D-5B89-DAAB-A91D-EA9A5083C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1F33F0-A18D-676D-75AF-A1C494638B1D}"/>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536138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B2E3-58C1-2222-74EF-8BE6299AD5B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DAFFBED-A92F-C525-2030-3FE34ADF22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1B26DF-50FF-A4E6-B5B4-60088A520F21}"/>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85708BFF-DFB7-DD06-4161-3C43C26191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9722E8-F70C-1400-17FE-CF5A7504642D}"/>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449659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6D115-C4B9-0CE3-7833-FD62C5B07B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9467CDB-D852-2FF8-1908-2BF78228F8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C8A9AD-70FC-08F2-CAE4-36B6517F3D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A2F8C62-6C7A-DA5C-48A7-100DDF078877}"/>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6" name="Footer Placeholder 5">
            <a:extLst>
              <a:ext uri="{FF2B5EF4-FFF2-40B4-BE49-F238E27FC236}">
                <a16:creationId xmlns:a16="http://schemas.microsoft.com/office/drawing/2014/main" id="{C17C59E7-95DF-5D25-4D37-4448DA785C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274621-B0EB-B3A2-2722-08F7C4CEA5EE}"/>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76711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45EAD-3A91-0C81-46B1-0D49D44B8C5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FACCA0-85DE-35D3-3342-AEF24F6E1B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143BC9-D48F-D070-7885-9225429FA5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8798CF-AAB5-F3E3-5EC4-01DBC43BAE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B77052-6472-B339-49DB-C64A60C71A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E4C92B-1366-3AD2-17C1-5EFA117C3D9E}"/>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8" name="Footer Placeholder 7">
            <a:extLst>
              <a:ext uri="{FF2B5EF4-FFF2-40B4-BE49-F238E27FC236}">
                <a16:creationId xmlns:a16="http://schemas.microsoft.com/office/drawing/2014/main" id="{68D872DC-F483-A21F-F210-483877CC9E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F3449B-7577-1840-98F1-99DC8AFD085A}"/>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3015838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3A015-9FE8-9A99-F6C9-CFE97E71B9E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E1790F0-35DC-8204-282F-10727752B522}"/>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4" name="Footer Placeholder 3">
            <a:extLst>
              <a:ext uri="{FF2B5EF4-FFF2-40B4-BE49-F238E27FC236}">
                <a16:creationId xmlns:a16="http://schemas.microsoft.com/office/drawing/2014/main" id="{4AF03933-8643-3505-7273-AB950ED259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0FB5FE-4D74-D209-1AF2-C9E5B8DB4155}"/>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3466579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F53CB3-1B9A-EDC4-C34C-E387554F60DA}"/>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3" name="Footer Placeholder 2">
            <a:extLst>
              <a:ext uri="{FF2B5EF4-FFF2-40B4-BE49-F238E27FC236}">
                <a16:creationId xmlns:a16="http://schemas.microsoft.com/office/drawing/2014/main" id="{19D261DE-8ED2-6513-B009-BFF2CA21AC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FBDA38-5C8D-EFF9-1AF6-632BA7692F4E}"/>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281609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A1AAE-D942-B970-8948-423E1E91D7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CDB008-E043-B585-3570-3CF010975B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CA47276-A924-5C9C-67E0-066B96EE6D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E28703-D266-0B68-1493-06434614BEE5}"/>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6" name="Footer Placeholder 5">
            <a:extLst>
              <a:ext uri="{FF2B5EF4-FFF2-40B4-BE49-F238E27FC236}">
                <a16:creationId xmlns:a16="http://schemas.microsoft.com/office/drawing/2014/main" id="{BDCC4F02-78C8-645F-B0D7-34C56C4E32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524AE6-8A5B-FF2B-52DD-1BDF77782EB5}"/>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47817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A173-D3B5-6722-FBA1-3EE2E3FB15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DEED88-DB40-9124-F8C8-9EEF7DDC31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F9D5C9-C223-B7CD-904E-BDDBDF09D9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1D4AFC-96AA-72DA-60F2-CAEEB4DD5BD8}"/>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6" name="Footer Placeholder 5">
            <a:extLst>
              <a:ext uri="{FF2B5EF4-FFF2-40B4-BE49-F238E27FC236}">
                <a16:creationId xmlns:a16="http://schemas.microsoft.com/office/drawing/2014/main" id="{856CB036-3F50-6081-7A98-95A04EF120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6BA31-56B2-21E4-ABD7-B89432DD7077}"/>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262950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0CBCD-F444-5956-5FC7-2301509E5B9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C3E707-87D6-E874-E844-44F0BFAF2F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6BA934-250F-3E4E-912D-221DD188BFE7}"/>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75C3FBE9-5F64-811A-D829-712000FC10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6646EF-DB3E-310D-7A58-51CA488E3FE7}"/>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1521597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276C6C-0582-D50C-ADB8-CE421D1202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0B196F-2E39-FCAB-BC58-080142C2016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FA3A9A-BBAF-E1ED-CD69-12130912C1D8}"/>
              </a:ext>
            </a:extLst>
          </p:cNvPr>
          <p:cNvSpPr>
            <a:spLocks noGrp="1"/>
          </p:cNvSpPr>
          <p:nvPr>
            <p:ph type="dt" sz="half" idx="10"/>
          </p:nvPr>
        </p:nvSpPr>
        <p:spPr/>
        <p:txBody>
          <a:body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39972DE0-FE04-6C11-DA6F-1275DCCD6D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266BC-D664-E9D7-6571-50AB8ED0DB3A}"/>
              </a:ext>
            </a:extLst>
          </p:cNvPr>
          <p:cNvSpPr>
            <a:spLocks noGrp="1"/>
          </p:cNvSpPr>
          <p:nvPr>
            <p:ph type="sldNum" sz="quarter" idx="12"/>
          </p:nvPr>
        </p:nvSpPr>
        <p:spPr/>
        <p:txBody>
          <a:bodyPr/>
          <a:lstStyle/>
          <a:p>
            <a:fld id="{A6E0E2A0-2BB1-0143-B32A-4BE7A7F1C7B7}" type="slidenum">
              <a:rPr lang="en-US" smtClean="0"/>
              <a:t>‹#›</a:t>
            </a:fld>
            <a:endParaRPr lang="en-US"/>
          </a:p>
        </p:txBody>
      </p:sp>
    </p:spTree>
    <p:extLst>
      <p:ext uri="{BB962C8B-B14F-4D97-AF65-F5344CB8AC3E}">
        <p14:creationId xmlns:p14="http://schemas.microsoft.com/office/powerpoint/2010/main" val="768736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8ADFD2-E1FF-439F-4D48-106C2FA460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712B71-DD5F-E6C4-9F9E-7E657D6659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4DCDC3-7C95-B232-644C-BE19A9B346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70CE99-300E-AB48-9C30-0EBB9B5F8C16}" type="datetimeFigureOut">
              <a:rPr lang="en-US" smtClean="0"/>
              <a:t>10/12/25</a:t>
            </a:fld>
            <a:endParaRPr lang="en-US"/>
          </a:p>
        </p:txBody>
      </p:sp>
      <p:sp>
        <p:nvSpPr>
          <p:cNvPr id="5" name="Footer Placeholder 4">
            <a:extLst>
              <a:ext uri="{FF2B5EF4-FFF2-40B4-BE49-F238E27FC236}">
                <a16:creationId xmlns:a16="http://schemas.microsoft.com/office/drawing/2014/main" id="{753F673C-A1A6-A2DE-E9CF-23D229079D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C9E5CC9-FCEF-D070-5819-5951236D48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E0E2A0-2BB1-0143-B32A-4BE7A7F1C7B7}" type="slidenum">
              <a:rPr lang="en-US" smtClean="0"/>
              <a:t>‹#›</a:t>
            </a:fld>
            <a:endParaRPr lang="en-US"/>
          </a:p>
        </p:txBody>
      </p:sp>
    </p:spTree>
    <p:extLst>
      <p:ext uri="{BB962C8B-B14F-4D97-AF65-F5344CB8AC3E}">
        <p14:creationId xmlns:p14="http://schemas.microsoft.com/office/powerpoint/2010/main" val="2912900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researchgate.net/publication/331568062_Information_Systems_Overview_Models_and_Types" TargetMode="External"/><Relationship Id="rId3" Type="http://schemas.openxmlformats.org/officeDocument/2006/relationships/hyperlink" Target="https://www.expertmarket.com/uk/crm-systems/amazon-crm-case-study?utm_source=chatgpt.com" TargetMode="External"/><Relationship Id="rId7" Type="http://schemas.openxmlformats.org/officeDocument/2006/relationships/hyperlink" Target="https://www.kyoceradocumentsolutions.com/asia/en/about-us/blog/6-common-types-of-information-systems-for-business.html" TargetMode="External"/><Relationship Id="rId2" Type="http://schemas.openxmlformats.org/officeDocument/2006/relationships/hyperlink" Target="https://arxiv.org/abs/2410.15369" TargetMode="External"/><Relationship Id="rId1" Type="http://schemas.openxmlformats.org/officeDocument/2006/relationships/slideLayout" Target="../slideLayouts/slideLayout2.xml"/><Relationship Id="rId6" Type="http://schemas.openxmlformats.org/officeDocument/2006/relationships/hyperlink" Target="https://help.etsy.com/hc/en-us/articles/35122361353239-How-Do-I-Use-Etsy-s-Marketplace-Insights-Tool" TargetMode="External"/><Relationship Id="rId5" Type="http://schemas.openxmlformats.org/officeDocument/2006/relationships/hyperlink" Target="https://biz.libretexts.org/Courses/Canada_College/Management_Information_Systems_Remix/07%3A_Leveraging_Information_Systems_for_Strategic_Advantage" TargetMode="External"/><Relationship Id="rId4" Type="http://schemas.openxmlformats.org/officeDocument/2006/relationships/hyperlink" Target="https://opentextbook.site/exports/ISBB-2019.pdf" TargetMode="External"/><Relationship Id="rId9" Type="http://schemas.openxmlformats.org/officeDocument/2006/relationships/hyperlink" Target="https://www.shopify.com/po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362293-5960-9C54-7E90-13C8DF797273}"/>
              </a:ext>
            </a:extLst>
          </p:cNvPr>
          <p:cNvSpPr txBox="1"/>
          <p:nvPr/>
        </p:nvSpPr>
        <p:spPr>
          <a:xfrm>
            <a:off x="357188" y="1680025"/>
            <a:ext cx="11472862" cy="5016758"/>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Module name: </a:t>
            </a:r>
            <a:r>
              <a:rPr lang="en-GB" sz="2000" dirty="0">
                <a:effectLst/>
                <a:latin typeface="Times New Roman" panose="02020603050405020304" pitchFamily="18" charset="0"/>
                <a:cs typeface="Times New Roman" panose="02020603050405020304" pitchFamily="18" charset="0"/>
              </a:rPr>
              <a:t>Managing Business Information</a:t>
            </a:r>
            <a:br>
              <a:rPr lang="en-GB" sz="2000" dirty="0">
                <a:latin typeface="Times New Roman" panose="02020603050405020304" pitchFamily="18" charset="0"/>
                <a:cs typeface="Times New Roman" panose="02020603050405020304" pitchFamily="18" charset="0"/>
              </a:rPr>
            </a:br>
            <a:r>
              <a:rPr lang="en-GB" sz="2000" dirty="0" err="1">
                <a:latin typeface="Times New Roman" panose="02020603050405020304" pitchFamily="18" charset="0"/>
                <a:cs typeface="Times New Roman" panose="02020603050405020304" pitchFamily="18" charset="0"/>
              </a:rPr>
              <a:t>Mocule</a:t>
            </a:r>
            <a:r>
              <a:rPr lang="en-GB" sz="2000" dirty="0">
                <a:latin typeface="Times New Roman" panose="02020603050405020304" pitchFamily="18" charset="0"/>
                <a:cs typeface="Times New Roman" panose="02020603050405020304" pitchFamily="18" charset="0"/>
              </a:rPr>
              <a:t> code: </a:t>
            </a:r>
            <a:r>
              <a:rPr lang="en-GB" sz="2000" dirty="0">
                <a:effectLst/>
                <a:latin typeface="Times New Roman" panose="02020603050405020304" pitchFamily="18" charset="0"/>
                <a:cs typeface="Times New Roman" panose="02020603050405020304" pitchFamily="18" charset="0"/>
              </a:rPr>
              <a:t>LCLM5004</a:t>
            </a:r>
          </a:p>
          <a:p>
            <a:pPr algn="ctr"/>
            <a:r>
              <a:rPr lang="en-GB" sz="2000" dirty="0">
                <a:latin typeface="Times New Roman" panose="02020603050405020304" pitchFamily="18" charset="0"/>
                <a:cs typeface="Times New Roman" panose="02020603050405020304" pitchFamily="18" charset="0"/>
              </a:rPr>
              <a:t>Lecture: </a:t>
            </a:r>
            <a:r>
              <a:rPr lang="en-GB" sz="2000" dirty="0">
                <a:solidFill>
                  <a:srgbClr val="1D2125"/>
                </a:solidFill>
                <a:effectLst/>
                <a:highlight>
                  <a:srgbClr val="FFFFFF"/>
                </a:highlight>
                <a:latin typeface="Times New Roman" panose="02020603050405020304" pitchFamily="18" charset="0"/>
                <a:cs typeface="Times New Roman" panose="02020603050405020304" pitchFamily="18" charset="0"/>
              </a:rPr>
              <a:t>Dr </a:t>
            </a:r>
            <a:r>
              <a:rPr lang="en-GB" sz="2000" dirty="0" err="1">
                <a:solidFill>
                  <a:srgbClr val="1D2125"/>
                </a:solidFill>
                <a:effectLst/>
                <a:highlight>
                  <a:srgbClr val="FFFFFF"/>
                </a:highlight>
                <a:latin typeface="Times New Roman" panose="02020603050405020304" pitchFamily="18" charset="0"/>
                <a:cs typeface="Times New Roman" panose="02020603050405020304" pitchFamily="18" charset="0"/>
              </a:rPr>
              <a:t>Oluwaseun</a:t>
            </a:r>
            <a:r>
              <a:rPr lang="en-GB" sz="2000" dirty="0">
                <a:solidFill>
                  <a:srgbClr val="1D2125"/>
                </a:solidFill>
                <a:effectLst/>
                <a:highlight>
                  <a:srgbClr val="FFFFFF"/>
                </a:highlight>
                <a:latin typeface="Times New Roman" panose="02020603050405020304" pitchFamily="18" charset="0"/>
                <a:cs typeface="Times New Roman" panose="02020603050405020304" pitchFamily="18" charset="0"/>
              </a:rPr>
              <a:t> Adegbite</a:t>
            </a:r>
            <a:endParaRPr lang="en-GB" sz="2000" dirty="0">
              <a:latin typeface="Times New Roman" panose="02020603050405020304" pitchFamily="18" charset="0"/>
              <a:cs typeface="Times New Roman" panose="02020603050405020304" pitchFamily="18" charset="0"/>
            </a:endParaRPr>
          </a:p>
          <a:p>
            <a:pPr algn="ct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Assignment Title: </a:t>
            </a: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Group Presentation on Different Information System</a:t>
            </a:r>
            <a:b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cs typeface="Times New Roman" panose="02020603050405020304" pitchFamily="18" charset="0"/>
              </a:rPr>
              <a:t>Blagovesta</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Mihaylova</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Blagoeva</a:t>
            </a:r>
            <a:r>
              <a:rPr lang="en-GB" sz="2000" dirty="0">
                <a:latin typeface="Times New Roman" panose="02020603050405020304" pitchFamily="18" charset="0"/>
                <a:cs typeface="Times New Roman" panose="02020603050405020304" pitchFamily="18" charset="0"/>
              </a:rPr>
              <a:t> (2332741)</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Introduce Information Systems</a:t>
            </a:r>
          </a:p>
          <a:p>
            <a:pPr algn="ctr"/>
            <a:br>
              <a:rPr lang="en-GB" sz="2000" dirty="0">
                <a:latin typeface="Times New Roman" panose="02020603050405020304" pitchFamily="18" charset="0"/>
                <a:ea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cs typeface="Times New Roman" panose="02020603050405020304" pitchFamily="18" charset="0"/>
              </a:rPr>
              <a:t>Denayah</a:t>
            </a:r>
            <a:r>
              <a:rPr lang="en-GB" sz="2000" dirty="0">
                <a:latin typeface="Times New Roman" panose="02020603050405020304" pitchFamily="18" charset="0"/>
                <a:cs typeface="Times New Roman" panose="02020603050405020304" pitchFamily="18" charset="0"/>
              </a:rPr>
              <a:t> Lawson (2314157)</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Analyse and Compare Systems</a:t>
            </a:r>
          </a:p>
          <a:p>
            <a:pPr algn="ct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ea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Andreea</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Cristina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Balcanu</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(2329944)</a:t>
            </a:r>
            <a:br>
              <a:rPr lang="en-GB" sz="2000" dirty="0">
                <a:latin typeface="Times New Roman" panose="02020603050405020304" pitchFamily="18" charset="0"/>
                <a:ea typeface="Times New Roman" panose="02020603050405020304" pitchFamily="18" charset="0"/>
                <a:cs typeface="Times New Roman" panose="02020603050405020304" pitchFamily="18" charset="0"/>
              </a:rPr>
            </a:b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Ethical Considerations</a:t>
            </a:r>
          </a:p>
          <a:p>
            <a:pPr algn="ctr"/>
            <a:endParaRPr lang="en-GB" sz="2000" dirty="0">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Student Name</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Renata Messa Gutuzzo (2337141)</a:t>
            </a:r>
            <a:br>
              <a:rPr lang="en-GB" sz="2000" dirty="0">
                <a:latin typeface="Times New Roman" panose="02020603050405020304" pitchFamily="18" charset="0"/>
                <a:ea typeface="Times New Roman" panose="02020603050405020304" pitchFamily="18" charset="0"/>
                <a:cs typeface="Times New Roman" panose="02020603050405020304" pitchFamily="18" charset="0"/>
              </a:rPr>
            </a:b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Real-World Case Studies</a:t>
            </a:r>
            <a:endParaRPr lang="en-GB" sz="2000" dirty="0">
              <a:latin typeface="Times New Roman" panose="02020603050405020304" pitchFamily="18" charset="0"/>
              <a:cs typeface="Times New Roman" panose="02020603050405020304" pitchFamily="18" charset="0"/>
            </a:endParaRPr>
          </a:p>
        </p:txBody>
      </p:sp>
      <p:pic>
        <p:nvPicPr>
          <p:cNvPr id="7" name="Picture 6" descr="A black background with white text&#10;&#10;Description automatically generated">
            <a:extLst>
              <a:ext uri="{FF2B5EF4-FFF2-40B4-BE49-F238E27FC236}">
                <a16:creationId xmlns:a16="http://schemas.microsoft.com/office/drawing/2014/main" id="{3F168DBB-07FF-B638-6AFE-00AF0E7C6637}"/>
              </a:ext>
            </a:extLst>
          </p:cNvPr>
          <p:cNvPicPr>
            <a:picLocks noChangeAspect="1"/>
          </p:cNvPicPr>
          <p:nvPr/>
        </p:nvPicPr>
        <p:blipFill>
          <a:blip r:embed="rId2"/>
          <a:stretch>
            <a:fillRect/>
          </a:stretch>
        </p:blipFill>
        <p:spPr>
          <a:xfrm rot="5400000">
            <a:off x="641400" y="-1445602"/>
            <a:ext cx="2218310" cy="3943662"/>
          </a:xfrm>
          <a:prstGeom prst="rect">
            <a:avLst/>
          </a:prstGeom>
        </p:spPr>
      </p:pic>
    </p:spTree>
    <p:extLst>
      <p:ext uri="{BB962C8B-B14F-4D97-AF65-F5344CB8AC3E}">
        <p14:creationId xmlns:p14="http://schemas.microsoft.com/office/powerpoint/2010/main" val="32951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302A4-3151-7540-0F34-F0F46A3C176A}"/>
              </a:ext>
            </a:extLst>
          </p:cNvPr>
          <p:cNvSpPr>
            <a:spLocks noGrp="1"/>
          </p:cNvSpPr>
          <p:nvPr>
            <p:ph type="title"/>
          </p:nvPr>
        </p:nvSpPr>
        <p:spPr>
          <a:xfrm>
            <a:off x="459346" y="294538"/>
            <a:ext cx="11273304" cy="1033669"/>
          </a:xfrm>
        </p:spPr>
        <p:txBody>
          <a:bodyPr>
            <a:normAutofit/>
          </a:bodyPr>
          <a:lstStyle/>
          <a:p>
            <a:r>
              <a:rPr lang="en-US" sz="3300" dirty="0">
                <a:solidFill>
                  <a:schemeClr val="bg1"/>
                </a:solidFill>
                <a:latin typeface="Arial" panose="020B0604020202020204" pitchFamily="34" charset="0"/>
                <a:cs typeface="Arial" panose="020B0604020202020204" pitchFamily="34" charset="0"/>
              </a:rPr>
              <a:t>Introduction – The Role of Information Systems in Business</a:t>
            </a:r>
          </a:p>
        </p:txBody>
      </p:sp>
      <p:sp>
        <p:nvSpPr>
          <p:cNvPr id="5" name="Контейнер за съдържание 2">
            <a:extLst>
              <a:ext uri="{FF2B5EF4-FFF2-40B4-BE49-F238E27FC236}">
                <a16:creationId xmlns:a16="http://schemas.microsoft.com/office/drawing/2014/main" id="{CEA8B7C0-7BCC-6E06-3CBD-D4551B62D0A1}"/>
              </a:ext>
            </a:extLst>
          </p:cNvPr>
          <p:cNvSpPr>
            <a:spLocks noGrp="1"/>
          </p:cNvSpPr>
          <p:nvPr>
            <p:ph idx="1"/>
          </p:nvPr>
        </p:nvSpPr>
        <p:spPr>
          <a:xfrm>
            <a:off x="134910" y="1825284"/>
            <a:ext cx="7390151" cy="5029371"/>
          </a:xfrm>
        </p:spPr>
        <p:txBody>
          <a:bodyPr anchor="t">
            <a:noAutofit/>
          </a:bodyPr>
          <a:lstStyle/>
          <a:p>
            <a:r>
              <a:rPr lang="en-US" sz="1650" dirty="0">
                <a:latin typeface="Arial" panose="020B0604020202020204" pitchFamily="34" charset="0"/>
                <a:cs typeface="Arial" panose="020B0604020202020204" pitchFamily="34" charset="0"/>
              </a:rPr>
              <a:t>Software, hardware, networks, and system users are part of business information systems, which are collections of related information resources that interact to collect, process, and disseminate data required to support decision-making inside an organization or business.</a:t>
            </a:r>
          </a:p>
          <a:p>
            <a:r>
              <a:rPr lang="en-US" sz="1650" dirty="0">
                <a:latin typeface="Arial" panose="020B0604020202020204" pitchFamily="34" charset="0"/>
                <a:cs typeface="Arial" panose="020B0604020202020204" pitchFamily="34" charset="0"/>
              </a:rPr>
              <a:t>Information systems (IS) are structured frameworks of people, technology, processes, and data that are used to gather, evaluate, store, and distribute information. According to (</a:t>
            </a:r>
            <a:r>
              <a:rPr lang="en-US" sz="1650" dirty="0" err="1">
                <a:latin typeface="Arial" panose="020B0604020202020204" pitchFamily="34" charset="0"/>
                <a:cs typeface="Arial" panose="020B0604020202020204" pitchFamily="34" charset="0"/>
              </a:rPr>
              <a:t>Asaolu</a:t>
            </a:r>
            <a:r>
              <a:rPr lang="en-US" sz="1650" dirty="0">
                <a:latin typeface="Arial" panose="020B0604020202020204" pitchFamily="34" charset="0"/>
                <a:cs typeface="Arial" panose="020B0604020202020204" pitchFamily="34" charset="0"/>
              </a:rPr>
              <a:t>, Sosimi, and Akano 2010), information systems (IS) provide the foundation of digital businesses because they allow them to effectively manage operations and make accurate decisions.</a:t>
            </a:r>
          </a:p>
          <a:p>
            <a:pPr marL="0" indent="0">
              <a:buNone/>
            </a:pPr>
            <a:r>
              <a:rPr lang="en-US" sz="1900" dirty="0">
                <a:latin typeface="Arial" panose="020B0604020202020204" pitchFamily="34" charset="0"/>
                <a:cs typeface="Arial" panose="020B0604020202020204" pitchFamily="34" charset="0"/>
              </a:rPr>
              <a:t>Information systems are essential to businesses in three ways:</a:t>
            </a:r>
          </a:p>
          <a:p>
            <a:r>
              <a:rPr lang="en-US" sz="1650" dirty="0">
                <a:latin typeface="Arial" panose="020B0604020202020204" pitchFamily="34" charset="0"/>
                <a:cs typeface="Arial" panose="020B0604020202020204" pitchFamily="34" charset="0"/>
              </a:rPr>
              <a:t>Efficiency: Automation reduces human error and saves time and labor costs in retail by optimizing point-of-sale transactions, order processing, and stock control.</a:t>
            </a:r>
          </a:p>
          <a:p>
            <a:r>
              <a:rPr lang="en-US" sz="1650" dirty="0">
                <a:latin typeface="Arial" panose="020B0604020202020204" pitchFamily="34" charset="0"/>
                <a:cs typeface="Arial" panose="020B0604020202020204" pitchFamily="34" charset="0"/>
              </a:rPr>
              <a:t>Making decisions: To support their strategy, managers must access to both historical and real-time data.</a:t>
            </a:r>
          </a:p>
          <a:p>
            <a:r>
              <a:rPr lang="en-US" sz="1650" dirty="0">
                <a:latin typeface="Arial" panose="020B0604020202020204" pitchFamily="34" charset="0"/>
                <a:cs typeface="Arial" panose="020B0604020202020204" pitchFamily="34" charset="0"/>
              </a:rPr>
              <a:t>Competitive advantage: Businesses use IS to improve customer service, identify their products, and innovate more quickly (Business </a:t>
            </a:r>
            <a:r>
              <a:rPr lang="en-US" sz="1650" dirty="0" err="1">
                <a:latin typeface="Arial" panose="020B0604020202020204" pitchFamily="34" charset="0"/>
                <a:cs typeface="Arial" panose="020B0604020202020204" pitchFamily="34" charset="0"/>
              </a:rPr>
              <a:t>LibreTexts</a:t>
            </a:r>
            <a:r>
              <a:rPr lang="en-US" sz="1650" dirty="0">
                <a:latin typeface="Arial" panose="020B0604020202020204" pitchFamily="34" charset="0"/>
                <a:cs typeface="Arial" panose="020B0604020202020204" pitchFamily="34" charset="0"/>
              </a:rPr>
              <a:t>, 2024).</a:t>
            </a:r>
            <a:endParaRPr lang="bg-BG" sz="1650" dirty="0">
              <a:latin typeface="Arial" panose="020B0604020202020204" pitchFamily="34" charset="0"/>
              <a:cs typeface="Arial" panose="020B0604020202020204" pitchFamily="34" charset="0"/>
            </a:endParaRPr>
          </a:p>
        </p:txBody>
      </p:sp>
      <p:pic>
        <p:nvPicPr>
          <p:cNvPr id="6" name="Picture 5" descr="Mobile device with apps">
            <a:extLst>
              <a:ext uri="{FF2B5EF4-FFF2-40B4-BE49-F238E27FC236}">
                <a16:creationId xmlns:a16="http://schemas.microsoft.com/office/drawing/2014/main" id="{D043908C-5E12-E932-7307-D4054B6E74FD}"/>
              </a:ext>
            </a:extLst>
          </p:cNvPr>
          <p:cNvPicPr>
            <a:picLocks noChangeAspect="1"/>
          </p:cNvPicPr>
          <p:nvPr/>
        </p:nvPicPr>
        <p:blipFill>
          <a:blip r:embed="rId2"/>
          <a:srcRect l="22832" r="23053" b="2"/>
          <a:stretch>
            <a:fillRect/>
          </a:stretch>
        </p:blipFill>
        <p:spPr>
          <a:xfrm>
            <a:off x="7629997" y="1587396"/>
            <a:ext cx="4562003" cy="5267259"/>
          </a:xfrm>
          <a:prstGeom prst="rect">
            <a:avLst/>
          </a:prstGeom>
        </p:spPr>
      </p:pic>
    </p:spTree>
    <p:extLst>
      <p:ext uri="{BB962C8B-B14F-4D97-AF65-F5344CB8AC3E}">
        <p14:creationId xmlns:p14="http://schemas.microsoft.com/office/powerpoint/2010/main" val="3120939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55BBD-DD00-9186-4065-CC089F96B214}"/>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Different Types of Information Systems</a:t>
            </a:r>
            <a:endParaRPr lang="en-US" sz="3300" dirty="0">
              <a:solidFill>
                <a:srgbClr val="FFFFFF"/>
              </a:solidFill>
            </a:endParaRPr>
          </a:p>
        </p:txBody>
      </p:sp>
      <p:sp>
        <p:nvSpPr>
          <p:cNvPr id="7" name="Контейнер за съдържание 2">
            <a:extLst>
              <a:ext uri="{FF2B5EF4-FFF2-40B4-BE49-F238E27FC236}">
                <a16:creationId xmlns:a16="http://schemas.microsoft.com/office/drawing/2014/main" id="{4E0354A7-431A-5CAE-6E92-C63EF837A57A}"/>
              </a:ext>
            </a:extLst>
          </p:cNvPr>
          <p:cNvSpPr>
            <a:spLocks noGrp="1"/>
          </p:cNvSpPr>
          <p:nvPr>
            <p:ph idx="1"/>
          </p:nvPr>
        </p:nvSpPr>
        <p:spPr>
          <a:xfrm>
            <a:off x="0" y="1885279"/>
            <a:ext cx="12191996" cy="4972720"/>
          </a:xfrm>
        </p:spPr>
        <p:txBody>
          <a:bodyPr anchor="ctr">
            <a:noAutofit/>
          </a:bodyPr>
          <a:lstStyle/>
          <a:p>
            <a:r>
              <a:rPr lang="en-GB" sz="2200" dirty="0">
                <a:latin typeface="Arial" panose="020B0604020202020204" pitchFamily="34" charset="0"/>
                <a:cs typeface="Arial" panose="020B0604020202020204" pitchFamily="34" charset="0"/>
              </a:rPr>
              <a:t>Transaction Processing System - </a:t>
            </a:r>
            <a:r>
              <a:rPr lang="en-US" sz="2200" dirty="0">
                <a:latin typeface="Arial" panose="020B0604020202020204" pitchFamily="34" charset="0"/>
                <a:cs typeface="Arial" panose="020B0604020202020204" pitchFamily="34" charset="0"/>
              </a:rPr>
              <a:t>Payroll, billing, and sales transactions are examples of simple, repetitive processes that can be automated. These guarantee efficiency and success in daily tasks.</a:t>
            </a:r>
          </a:p>
          <a:p>
            <a:r>
              <a:rPr lang="en-US" sz="2200" dirty="0">
                <a:latin typeface="Arial" panose="020B0604020202020204" pitchFamily="34" charset="0"/>
                <a:cs typeface="Arial" panose="020B0604020202020204" pitchFamily="34" charset="0"/>
              </a:rPr>
              <a:t>Management Information Systems – Management information systems (MIS) gather and interpret operational data from a variety of sources to provide managers with the information they need to make decisions. These systems allow managers access to information regarding inventory levels, sales, and expenses.</a:t>
            </a:r>
          </a:p>
          <a:p>
            <a:r>
              <a:rPr lang="en-US" sz="2200" dirty="0">
                <a:latin typeface="Arial" panose="020B0604020202020204" pitchFamily="34" charset="0"/>
                <a:cs typeface="Arial" panose="020B0604020202020204" pitchFamily="34" charset="0"/>
              </a:rPr>
              <a:t>Decision Support Systems - Managers may analyze solutions and improve their decision-making by using models, simulations, and analytical tools (Kyocera, 2021).</a:t>
            </a:r>
          </a:p>
          <a:p>
            <a:r>
              <a:rPr lang="en-US" sz="2200" dirty="0">
                <a:latin typeface="Arial" panose="020B0604020202020204" pitchFamily="34" charset="0"/>
                <a:cs typeface="Arial" panose="020B0604020202020204" pitchFamily="34" charset="0"/>
              </a:rPr>
              <a:t>Customer Relationship Management – Customer contacts and exchanges, from initial contact to after-purchase support, are managed by systems called to as customer relationship management (CRM). </a:t>
            </a:r>
          </a:p>
          <a:p>
            <a:r>
              <a:rPr lang="en-US" sz="2200" dirty="0">
                <a:latin typeface="Arial" panose="020B0604020202020204" pitchFamily="34" charset="0"/>
                <a:cs typeface="Arial" panose="020B0604020202020204" pitchFamily="34" charset="0"/>
              </a:rPr>
              <a:t>Executive Information Systems - Create visual reports and dashboards specifically for senior executives to use in strategic planning.</a:t>
            </a:r>
          </a:p>
          <a:p>
            <a:endParaRPr lang="bg-BG"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1257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BFF81-60EC-BC4E-DD16-474DE95FAA8B}"/>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 Impacts of Information System</a:t>
            </a:r>
            <a:endParaRPr lang="en-US" sz="3300" dirty="0">
              <a:solidFill>
                <a:schemeClr val="bg1"/>
              </a:solidFill>
            </a:endParaRPr>
          </a:p>
        </p:txBody>
      </p:sp>
      <p:graphicFrame>
        <p:nvGraphicFramePr>
          <p:cNvPr id="5" name="Контейнер за съдържание 7">
            <a:extLst>
              <a:ext uri="{FF2B5EF4-FFF2-40B4-BE49-F238E27FC236}">
                <a16:creationId xmlns:a16="http://schemas.microsoft.com/office/drawing/2014/main" id="{63B54D58-BA68-5205-9580-FCAA0021E2FC}"/>
              </a:ext>
            </a:extLst>
          </p:cNvPr>
          <p:cNvGraphicFramePr>
            <a:graphicFrameLocks noGrp="1"/>
          </p:cNvGraphicFramePr>
          <p:nvPr>
            <p:ph idx="1"/>
            <p:extLst>
              <p:ext uri="{D42A27DB-BD31-4B8C-83A1-F6EECF244321}">
                <p14:modId xmlns:p14="http://schemas.microsoft.com/office/powerpoint/2010/main" val="3105222057"/>
              </p:ext>
            </p:extLst>
          </p:nvPr>
        </p:nvGraphicFramePr>
        <p:xfrm>
          <a:off x="0" y="1590741"/>
          <a:ext cx="12191996" cy="5640658"/>
        </p:xfrm>
        <a:graphic>
          <a:graphicData uri="http://schemas.openxmlformats.org/drawingml/2006/table">
            <a:tbl>
              <a:tblPr firstRow="1" bandRow="1">
                <a:tableStyleId>{5C22544A-7EE6-4342-B048-85BDC9FD1C3A}</a:tableStyleId>
              </a:tblPr>
              <a:tblGrid>
                <a:gridCol w="3752231">
                  <a:extLst>
                    <a:ext uri="{9D8B030D-6E8A-4147-A177-3AD203B41FA5}">
                      <a16:colId xmlns:a16="http://schemas.microsoft.com/office/drawing/2014/main" val="4190055572"/>
                    </a:ext>
                  </a:extLst>
                </a:gridCol>
                <a:gridCol w="8439765">
                  <a:extLst>
                    <a:ext uri="{9D8B030D-6E8A-4147-A177-3AD203B41FA5}">
                      <a16:colId xmlns:a16="http://schemas.microsoft.com/office/drawing/2014/main" val="297636826"/>
                    </a:ext>
                  </a:extLst>
                </a:gridCol>
              </a:tblGrid>
              <a:tr h="526029">
                <a:tc>
                  <a:txBody>
                    <a:bodyPr/>
                    <a:lstStyle/>
                    <a:p>
                      <a:pPr algn="ctr"/>
                      <a:endParaRPr lang="bg-BG" sz="2200" dirty="0">
                        <a:latin typeface="Arial" panose="020B0604020202020204" pitchFamily="34" charset="0"/>
                        <a:cs typeface="Arial" panose="020B0604020202020204" pitchFamily="34" charset="0"/>
                      </a:endParaRPr>
                    </a:p>
                  </a:txBody>
                  <a:tcPr/>
                </a:tc>
                <a:tc>
                  <a:txBody>
                    <a:bodyPr/>
                    <a:lstStyle/>
                    <a:p>
                      <a:pPr algn="ctr"/>
                      <a:r>
                        <a:rPr lang="en-GB" sz="20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Impacts</a:t>
                      </a:r>
                      <a:endParaRPr lang="bg-BG"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2142057"/>
                  </a:ext>
                </a:extLst>
              </a:tr>
              <a:tr h="881302">
                <a:tc>
                  <a:txBody>
                    <a:bodyPr/>
                    <a:lstStyle/>
                    <a:p>
                      <a:r>
                        <a:rPr lang="en-GB" sz="2200" dirty="0">
                          <a:latin typeface="Arial" panose="020B0604020202020204" pitchFamily="34" charset="0"/>
                          <a:cs typeface="Arial" panose="020B0604020202020204" pitchFamily="34" charset="0"/>
                        </a:rPr>
                        <a:t>Efficiency</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Information systems reduce human error, automate tedious tasks, and optimize workflows. Faster service delivery, reduced expenses and saving time.</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18581143"/>
                  </a:ext>
                </a:extLst>
              </a:tr>
              <a:tr h="959727">
                <a:tc>
                  <a:txBody>
                    <a:bodyPr/>
                    <a:lstStyle/>
                    <a:p>
                      <a:r>
                        <a:rPr lang="en-GB" sz="2200" dirty="0">
                          <a:latin typeface="Arial" panose="020B0604020202020204" pitchFamily="34" charset="0"/>
                          <a:cs typeface="Arial" panose="020B0604020202020204" pitchFamily="34" charset="0"/>
                        </a:rPr>
                        <a:t>Improved Decision – Making</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Based on real-time sales data, retailers use data-driven systems to plan promotions, estimate demand, and improve product placement. Better forecasting, risk reduction, and more strategic planning.</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8557699"/>
                  </a:ext>
                </a:extLst>
              </a:tr>
              <a:tr h="881302">
                <a:tc>
                  <a:txBody>
                    <a:bodyPr/>
                    <a:lstStyle/>
                    <a:p>
                      <a:r>
                        <a:rPr lang="en-GB" sz="2200" dirty="0">
                          <a:latin typeface="Arial" panose="020B0604020202020204" pitchFamily="34" charset="0"/>
                          <a:cs typeface="Arial" panose="020B0604020202020204" pitchFamily="34" charset="0"/>
                        </a:rPr>
                        <a:t>Customer Experience</a:t>
                      </a:r>
                    </a:p>
                  </a:txBody>
                  <a:tcPr/>
                </a:tc>
                <a:tc>
                  <a:txBody>
                    <a:bodyPr/>
                    <a:lstStyle/>
                    <a:p>
                      <a:r>
                        <a:rPr lang="en-US" sz="2000" dirty="0">
                          <a:latin typeface="Arial" panose="020B0604020202020204" pitchFamily="34" charset="0"/>
                          <a:cs typeface="Arial" panose="020B0604020202020204" pitchFamily="34" charset="0"/>
                        </a:rPr>
                        <a:t>IS enables companies to fully understand client needs, customize offerings, and react effectively. Stronger customer relationships and loyalty.</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83151936"/>
                  </a:ext>
                </a:extLst>
              </a:tr>
              <a:tr h="881302">
                <a:tc>
                  <a:txBody>
                    <a:bodyPr/>
                    <a:lstStyle/>
                    <a:p>
                      <a:r>
                        <a:rPr lang="en-GB" sz="2200" dirty="0">
                          <a:latin typeface="Arial" panose="020B0604020202020204" pitchFamily="34" charset="0"/>
                          <a:cs typeface="Arial" panose="020B0604020202020204" pitchFamily="34" charset="0"/>
                        </a:rPr>
                        <a:t>Collaboration</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By linking suppliers, warehouses, and retail locations, integrated systems increase speed and coordination. Improved teamwork, innovation, and organizational learning.</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37533637"/>
                  </a:ext>
                </a:extLst>
              </a:tr>
              <a:tr h="1091269">
                <a:tc>
                  <a:txBody>
                    <a:bodyPr/>
                    <a:lstStyle/>
                    <a:p>
                      <a:r>
                        <a:rPr lang="en-GB" sz="2200" dirty="0">
                          <a:latin typeface="Arial" panose="020B0604020202020204" pitchFamily="34" charset="0"/>
                          <a:cs typeface="Arial" panose="020B0604020202020204" pitchFamily="34" charset="0"/>
                        </a:rPr>
                        <a:t>Competitive Advantage</a:t>
                      </a:r>
                      <a:endParaRPr lang="bg-BG" sz="22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IS helps companies innovate, react to market trends more quickly, and set them apart from the competition. Consistent market leadership and improved reputation.</a:t>
                      </a:r>
                      <a:endParaRPr lang="bg-BG"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9060944"/>
                  </a:ext>
                </a:extLst>
              </a:tr>
            </a:tbl>
          </a:graphicData>
        </a:graphic>
      </p:graphicFrame>
    </p:spTree>
    <p:extLst>
      <p:ext uri="{BB962C8B-B14F-4D97-AF65-F5344CB8AC3E}">
        <p14:creationId xmlns:p14="http://schemas.microsoft.com/office/powerpoint/2010/main" val="2485274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Transaction processing system (TPS)</a:t>
            </a:r>
            <a:endParaRPr lang="en-US" sz="33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DBF52E2-AA94-EB3C-AA11-E1BDFF5F6E52}"/>
              </a:ext>
            </a:extLst>
          </p:cNvPr>
          <p:cNvSpPr txBox="1">
            <a:spLocks noGrp="1"/>
          </p:cNvSpPr>
          <p:nvPr>
            <p:ph idx="1"/>
          </p:nvPr>
        </p:nvSpPr>
        <p:spPr>
          <a:xfrm>
            <a:off x="459346" y="1885279"/>
            <a:ext cx="11273303" cy="4830314"/>
          </a:xfrm>
        </p:spPr>
        <p:txBody>
          <a:bodyPr>
            <a:normAutofit/>
          </a:bodyPr>
          <a:lstStyle/>
          <a:p>
            <a:pPr lvl="0">
              <a:lnSpc>
                <a:spcPct val="100000"/>
              </a:lnSpc>
            </a:pPr>
            <a:r>
              <a:rPr lang="en-GB" sz="2200" b="1" dirty="0">
                <a:latin typeface="Arial" panose="020B0604020202020204" pitchFamily="34" charset="0"/>
                <a:cs typeface="Arial" panose="020B0604020202020204" pitchFamily="34" charset="0"/>
              </a:rPr>
              <a:t>Function:  </a:t>
            </a:r>
            <a:r>
              <a:rPr lang="en-GB" sz="2200" dirty="0">
                <a:latin typeface="Arial" panose="020B0604020202020204" pitchFamily="34" charset="0"/>
                <a:cs typeface="Arial" panose="020B0604020202020204" pitchFamily="34" charset="0"/>
              </a:rPr>
              <a:t>A Transaction Processing System (TPS) is an information system designed to record, process, and manage day-to-day business transactions such as payroll, order processing, billing, and inventory updates (Laudon &amp; Laudon, 2020). Through the efficient, accurate, and consistent management of massive volumes of routine data, it guarantees that company activities function smoothly</a:t>
            </a:r>
            <a:endParaRPr lang="en-GB" sz="2200" b="1" dirty="0">
              <a:latin typeface="Arial" panose="020B0604020202020204" pitchFamily="34" charset="0"/>
              <a:cs typeface="Arial" panose="020B0604020202020204" pitchFamily="34" charset="0"/>
            </a:endParaRPr>
          </a:p>
          <a:p>
            <a:pPr lvl="0">
              <a:lnSpc>
                <a:spcPct val="100000"/>
              </a:lnSpc>
            </a:pPr>
            <a:r>
              <a:rPr lang="en-GB" sz="2200" b="1" dirty="0">
                <a:latin typeface="Arial" panose="020B0604020202020204" pitchFamily="34" charset="0"/>
                <a:cs typeface="Arial" panose="020B0604020202020204" pitchFamily="34" charset="0"/>
              </a:rPr>
              <a:t>Benefits: </a:t>
            </a:r>
            <a:r>
              <a:rPr lang="en-GB" sz="2200" dirty="0">
                <a:latin typeface="Arial" panose="020B0604020202020204" pitchFamily="34" charset="0"/>
                <a:cs typeface="Arial" panose="020B0604020202020204" pitchFamily="34" charset="0"/>
              </a:rPr>
              <a:t>Improved record-keeping, a thorough record of every transaction is kept by the system and is accessible anytime needed. This promotes improved auditing, reporting, and adherence to the law.</a:t>
            </a:r>
            <a:endParaRPr lang="en-GB" sz="2200" b="1" dirty="0">
              <a:latin typeface="Arial" panose="020B0604020202020204" pitchFamily="34" charset="0"/>
              <a:cs typeface="Arial" panose="020B0604020202020204" pitchFamily="34" charset="0"/>
            </a:endParaRPr>
          </a:p>
          <a:p>
            <a:pPr lvl="0">
              <a:lnSpc>
                <a:spcPct val="100000"/>
              </a:lnSpc>
            </a:pPr>
            <a:r>
              <a:rPr lang="en-GB" sz="2200" b="1" dirty="0">
                <a:latin typeface="Arial" panose="020B0604020202020204" pitchFamily="34" charset="0"/>
                <a:cs typeface="Arial" panose="020B0604020202020204" pitchFamily="34" charset="0"/>
              </a:rPr>
              <a:t>Limitations: </a:t>
            </a:r>
            <a:r>
              <a:rPr lang="en-GB" sz="2200" dirty="0">
                <a:latin typeface="Arial" panose="020B0604020202020204" pitchFamily="34" charset="0"/>
                <a:cs typeface="Arial" panose="020B0604020202020204" pitchFamily="34" charset="0"/>
              </a:rPr>
              <a:t>Limited decision-making support: TPS`s primary drawback is that it concentrates on data recording rather than analysis. Although it generates comprehensive transaction records, it does not assist managers in analysing or assessing the success of their businesses. For example, </a:t>
            </a:r>
            <a:r>
              <a:rPr lang="en-GB" sz="2200">
                <a:latin typeface="Arial" panose="020B0604020202020204" pitchFamily="34" charset="0"/>
                <a:cs typeface="Arial" panose="020B0604020202020204" pitchFamily="34" charset="0"/>
              </a:rPr>
              <a:t>A TPS </a:t>
            </a:r>
            <a:r>
              <a:rPr lang="en-GB" sz="2200" dirty="0">
                <a:latin typeface="Arial" panose="020B0604020202020204" pitchFamily="34" charset="0"/>
                <a:cs typeface="Arial" panose="020B0604020202020204" pitchFamily="34" charset="0"/>
              </a:rPr>
              <a:t>can display the quantity of products sold but not the reasons for a rise or fall in sales.</a:t>
            </a:r>
          </a:p>
        </p:txBody>
      </p:sp>
    </p:spTree>
    <p:extLst>
      <p:ext uri="{BB962C8B-B14F-4D97-AF65-F5344CB8AC3E}">
        <p14:creationId xmlns:p14="http://schemas.microsoft.com/office/powerpoint/2010/main" val="2714957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612648" y="294538"/>
            <a:ext cx="11120001"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Management information system (MIS)</a:t>
            </a:r>
            <a:endParaRPr lang="en-US" sz="33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717AD5A4-3A8D-9F19-7E29-6B42ED13D07C}"/>
              </a:ext>
            </a:extLst>
          </p:cNvPr>
          <p:cNvSpPr txBox="1">
            <a:spLocks noGrp="1"/>
          </p:cNvSpPr>
          <p:nvPr>
            <p:ph idx="1"/>
          </p:nvPr>
        </p:nvSpPr>
        <p:spPr>
          <a:xfrm>
            <a:off x="459349" y="1891970"/>
            <a:ext cx="11273299" cy="4671492"/>
          </a:xfrm>
        </p:spPr>
        <p:txBody>
          <a:bodyPr>
            <a:noAutofit/>
          </a:bodyPr>
          <a:lstStyle/>
          <a:p>
            <a:pPr lvl="0">
              <a:lnSpc>
                <a:spcPct val="100000"/>
              </a:lnSpc>
            </a:pPr>
            <a:r>
              <a:rPr lang="en-GB" sz="2200" b="1" dirty="0">
                <a:latin typeface="Arial" panose="020B0604020202020204" pitchFamily="34" charset="0"/>
                <a:cs typeface="Arial" panose="020B0604020202020204" pitchFamily="34" charset="0"/>
              </a:rPr>
              <a:t>Function: </a:t>
            </a:r>
            <a:r>
              <a:rPr lang="en-GB" sz="2200" dirty="0">
                <a:latin typeface="Arial" panose="020B0604020202020204" pitchFamily="34" charset="0"/>
                <a:cs typeface="Arial" panose="020B0604020202020204" pitchFamily="34" charset="0"/>
              </a:rPr>
              <a:t>Data collection: MIS gathers from both internal and external sources, such as production records, financial reports, and market information (OZ,2020). This guarantees that managers can rely on current and trustworthy data for making informed decisions. </a:t>
            </a:r>
          </a:p>
          <a:p>
            <a:pPr lvl="0">
              <a:lnSpc>
                <a:spcPct val="100000"/>
              </a:lnSpc>
            </a:pPr>
            <a:r>
              <a:rPr lang="en-GB" sz="2200" b="1" dirty="0">
                <a:latin typeface="Arial" panose="020B0604020202020204" pitchFamily="34" charset="0"/>
                <a:cs typeface="Arial" panose="020B0604020202020204" pitchFamily="34" charset="0"/>
              </a:rPr>
              <a:t>Benefits:</a:t>
            </a:r>
            <a:r>
              <a:rPr lang="en-GB" sz="2200" dirty="0">
                <a:latin typeface="Arial" panose="020B0604020202020204" pitchFamily="34" charset="0"/>
                <a:cs typeface="Arial" panose="020B0604020202020204" pitchFamily="34" charset="0"/>
              </a:rPr>
              <a:t> MIS provides reliable and timely information, allowing managers to make informed decisions based on facts rather than intuition (Laudon &amp; Laudon,2020). Another benefit is improved efficiency. By automating the data gathering and reports process, MIS lessens the manual workload and reduces the likelihood of human error. This enhances operational efficiency and conserves time.</a:t>
            </a:r>
          </a:p>
          <a:p>
            <a:pPr lvl="0">
              <a:lnSpc>
                <a:spcPct val="100000"/>
              </a:lnSpc>
            </a:pPr>
            <a:r>
              <a:rPr lang="en-GB" sz="2200" b="1" dirty="0">
                <a:latin typeface="Arial" panose="020B0604020202020204" pitchFamily="34" charset="0"/>
                <a:cs typeface="Arial" panose="020B0604020202020204" pitchFamily="34" charset="0"/>
              </a:rPr>
              <a:t>Limitations: </a:t>
            </a:r>
            <a:r>
              <a:rPr lang="en-GB" sz="2200" dirty="0">
                <a:latin typeface="Arial" panose="020B0604020202020204" pitchFamily="34" charset="0"/>
                <a:cs typeface="Arial" panose="020B0604020202020204" pitchFamily="34" charset="0"/>
              </a:rPr>
              <a:t>Data security and privacy risks, MIS holds vast amounts of private company information, and it is vulnerable to cyber attacks. To stop illegal access or data breaches, organizations need to make significant investments in security measures.</a:t>
            </a:r>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9939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Customer Relationship Management (CRM)</a:t>
            </a:r>
            <a:endParaRPr lang="en-US" sz="33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A2BD6A9-5CEA-EFF5-EDDD-E86D7497F6EA}"/>
              </a:ext>
            </a:extLst>
          </p:cNvPr>
          <p:cNvSpPr txBox="1">
            <a:spLocks noGrp="1"/>
          </p:cNvSpPr>
          <p:nvPr>
            <p:ph idx="1"/>
          </p:nvPr>
        </p:nvSpPr>
        <p:spPr>
          <a:xfrm>
            <a:off x="459345" y="1885278"/>
            <a:ext cx="11273303" cy="4678183"/>
          </a:xfrm>
        </p:spPr>
        <p:txBody>
          <a:bodyPr>
            <a:normAutofit lnSpcReduction="10000"/>
          </a:bodyPr>
          <a:lstStyle/>
          <a:p>
            <a:pPr lvl="0">
              <a:lnSpc>
                <a:spcPct val="150000"/>
              </a:lnSpc>
            </a:pPr>
            <a:r>
              <a:rPr lang="en-GB" sz="2200" b="1" dirty="0">
                <a:latin typeface="Arial" panose="020B0604020202020204" pitchFamily="34" charset="0"/>
                <a:cs typeface="Arial" panose="020B0604020202020204" pitchFamily="34" charset="0"/>
              </a:rPr>
              <a:t>Function: </a:t>
            </a:r>
            <a:r>
              <a:rPr lang="en-GB" sz="2200" dirty="0">
                <a:latin typeface="Arial" panose="020B0604020202020204" pitchFamily="34" charset="0"/>
                <a:cs typeface="Arial" panose="020B0604020202020204" pitchFamily="34" charset="0"/>
              </a:rPr>
              <a:t>CRM systems gather and preserve client data, including contact details, past purchases, and correspondence logs. Employees from many departments can access accurate and current consumer information. </a:t>
            </a:r>
          </a:p>
          <a:p>
            <a:pPr lvl="0">
              <a:lnSpc>
                <a:spcPct val="150000"/>
              </a:lnSpc>
            </a:pPr>
            <a:r>
              <a:rPr lang="en-GB" sz="2200" b="1" dirty="0">
                <a:latin typeface="Arial" panose="020B0604020202020204" pitchFamily="34" charset="0"/>
                <a:cs typeface="Arial" panose="020B0604020202020204" pitchFamily="34" charset="0"/>
              </a:rPr>
              <a:t>Benefits: </a:t>
            </a:r>
            <a:r>
              <a:rPr lang="en-GB" sz="2200" dirty="0">
                <a:latin typeface="Arial" panose="020B0604020202020204" pitchFamily="34" charset="0"/>
                <a:cs typeface="Arial" panose="020B0604020202020204" pitchFamily="34" charset="0"/>
              </a:rPr>
              <a:t>Increased sales and profitability, CRM aids in pinpointing potential leads and sales prospects. By utilizing automation and reminders, it guarantees that sales teams consistently follow up, resulting in increased conversion rates and revenue expansion.</a:t>
            </a:r>
          </a:p>
          <a:p>
            <a:pPr lvl="0">
              <a:lnSpc>
                <a:spcPct val="150000"/>
              </a:lnSpc>
            </a:pPr>
            <a:r>
              <a:rPr lang="en-GB" sz="2200" b="1" dirty="0">
                <a:latin typeface="Arial" panose="020B0604020202020204" pitchFamily="34" charset="0"/>
                <a:cs typeface="Arial" panose="020B0604020202020204" pitchFamily="34" charset="0"/>
              </a:rPr>
              <a:t>Limitations: </a:t>
            </a:r>
            <a:r>
              <a:rPr lang="en-GB" sz="2200" dirty="0">
                <a:latin typeface="Arial" panose="020B0604020202020204" pitchFamily="34" charset="0"/>
                <a:cs typeface="Arial" panose="020B0604020202020204" pitchFamily="34" charset="0"/>
              </a:rPr>
              <a:t>High implementation and Maintenance costs, CRM systems can come with high costs for acquisition, customization, and upkeep. Small businesses might struggle to afford sophisticated CRM solutions or regular updates.</a:t>
            </a:r>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810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75179-BA3E-AF25-0ECA-4721114B882F}"/>
              </a:ext>
            </a:extLst>
          </p:cNvPr>
          <p:cNvSpPr>
            <a:spLocks noGrp="1"/>
          </p:cNvSpPr>
          <p:nvPr>
            <p:ph type="title"/>
          </p:nvPr>
        </p:nvSpPr>
        <p:spPr>
          <a:xfrm>
            <a:off x="459346" y="294538"/>
            <a:ext cx="11438191"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Ethical Considerations</a:t>
            </a:r>
            <a:endParaRPr lang="en-US" sz="3300" dirty="0">
              <a:solidFill>
                <a:schemeClr val="bg1"/>
              </a:solidFill>
            </a:endParaRPr>
          </a:p>
        </p:txBody>
      </p:sp>
      <p:sp>
        <p:nvSpPr>
          <p:cNvPr id="5" name="Subtitle 2">
            <a:extLst>
              <a:ext uri="{FF2B5EF4-FFF2-40B4-BE49-F238E27FC236}">
                <a16:creationId xmlns:a16="http://schemas.microsoft.com/office/drawing/2014/main" id="{0196C477-EB87-9744-740A-5325222E14A3}"/>
              </a:ext>
            </a:extLst>
          </p:cNvPr>
          <p:cNvSpPr txBox="1">
            <a:spLocks/>
          </p:cNvSpPr>
          <p:nvPr/>
        </p:nvSpPr>
        <p:spPr>
          <a:xfrm>
            <a:off x="459345" y="1885279"/>
            <a:ext cx="11273309" cy="13308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2200" dirty="0">
                <a:latin typeface="Arial" panose="020B0604020202020204" pitchFamily="34" charset="0"/>
                <a:cs typeface="Arial" panose="020B0604020202020204" pitchFamily="34" charset="0"/>
              </a:rPr>
              <a:t>Companies must navigate complex ethical issues related to customer trust, employee welfare, and responsible technology implementation. Laudon and Laudon (2012) explain that management information systems are essential for supporting business operations.</a:t>
            </a:r>
          </a:p>
          <a:p>
            <a:pPr>
              <a:lnSpc>
                <a:spcPct val="150000"/>
              </a:lnSpc>
            </a:pPr>
            <a:endParaRPr lang="en-GB" sz="2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7052492-127E-4089-797B-11037604F5A9}"/>
              </a:ext>
            </a:extLst>
          </p:cNvPr>
          <p:cNvSpPr txBox="1"/>
          <p:nvPr/>
        </p:nvSpPr>
        <p:spPr>
          <a:xfrm>
            <a:off x="459345" y="3342290"/>
            <a:ext cx="5386552" cy="2060885"/>
          </a:xfrm>
          <a:prstGeom prst="rect">
            <a:avLst/>
          </a:prstGeom>
          <a:noFill/>
        </p:spPr>
        <p:txBody>
          <a:bodyPr wrap="square" rtlCol="0">
            <a:spAutoFit/>
          </a:bodyPr>
          <a:lstStyle/>
          <a:p>
            <a:pPr marL="0" indent="0">
              <a:lnSpc>
                <a:spcPct val="150000"/>
              </a:lnSpc>
              <a:buNone/>
            </a:pPr>
            <a:r>
              <a:rPr lang="en-GB" sz="2200" b="1" dirty="0">
                <a:latin typeface="Arial" panose="020B0604020202020204" pitchFamily="34" charset="0"/>
                <a:cs typeface="Arial" panose="020B0604020202020204" pitchFamily="34" charset="0"/>
              </a:rPr>
              <a:t>Failure to address these concerns can:</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Damage brand reputation</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Bring regulatory penalties</a:t>
            </a:r>
          </a:p>
          <a:p>
            <a:pPr marL="342900" indent="-34290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Give more chances to the competitors</a:t>
            </a:r>
          </a:p>
        </p:txBody>
      </p:sp>
      <p:sp>
        <p:nvSpPr>
          <p:cNvPr id="7" name="TextBox 6">
            <a:extLst>
              <a:ext uri="{FF2B5EF4-FFF2-40B4-BE49-F238E27FC236}">
                <a16:creationId xmlns:a16="http://schemas.microsoft.com/office/drawing/2014/main" id="{B0975984-EDE2-8B71-F045-BD8526743583}"/>
              </a:ext>
            </a:extLst>
          </p:cNvPr>
          <p:cNvSpPr txBox="1"/>
          <p:nvPr/>
        </p:nvSpPr>
        <p:spPr>
          <a:xfrm>
            <a:off x="6708249" y="3342290"/>
            <a:ext cx="5024405" cy="3076548"/>
          </a:xfrm>
          <a:prstGeom prst="rect">
            <a:avLst/>
          </a:prstGeom>
          <a:noFill/>
        </p:spPr>
        <p:txBody>
          <a:bodyPr wrap="square" rtlCol="0">
            <a:spAutoFit/>
          </a:bodyPr>
          <a:lstStyle/>
          <a:p>
            <a:pPr marL="0" indent="0">
              <a:lnSpc>
                <a:spcPct val="150000"/>
              </a:lnSpc>
              <a:buNone/>
            </a:pPr>
            <a:r>
              <a:rPr lang="en-GB" sz="2200" b="1" dirty="0">
                <a:latin typeface="Arial" panose="020B0604020202020204" pitchFamily="34" charset="0"/>
                <a:cs typeface="Arial" panose="020B0604020202020204" pitchFamily="34" charset="0"/>
              </a:rPr>
              <a:t>We need to have in consideration the following :</a:t>
            </a:r>
          </a:p>
          <a:p>
            <a:pPr marL="0" indent="0">
              <a:lnSpc>
                <a:spcPct val="150000"/>
              </a:lnSpc>
              <a:buNone/>
            </a:pPr>
            <a:r>
              <a:rPr lang="en-GB" sz="2200" dirty="0">
                <a:latin typeface="Arial" panose="020B0604020202020204" pitchFamily="34" charset="0"/>
                <a:cs typeface="Arial" panose="020B0604020202020204" pitchFamily="34" charset="0"/>
              </a:rPr>
              <a:t>1. Data Privacy &amp; Security </a:t>
            </a:r>
          </a:p>
          <a:p>
            <a:pPr marL="0" indent="0">
              <a:lnSpc>
                <a:spcPct val="150000"/>
              </a:lnSpc>
              <a:buNone/>
            </a:pPr>
            <a:r>
              <a:rPr lang="en-GB" sz="2200" dirty="0">
                <a:latin typeface="Arial" panose="020B0604020202020204" pitchFamily="34" charset="0"/>
                <a:cs typeface="Arial" panose="020B0604020202020204" pitchFamily="34" charset="0"/>
              </a:rPr>
              <a:t>2. AI Decision-Making &amp; Bias</a:t>
            </a:r>
          </a:p>
          <a:p>
            <a:pPr marL="0" indent="0">
              <a:lnSpc>
                <a:spcPct val="150000"/>
              </a:lnSpc>
              <a:buNone/>
            </a:pPr>
            <a:r>
              <a:rPr lang="en-GB" sz="2200" dirty="0">
                <a:latin typeface="Arial" panose="020B0604020202020204" pitchFamily="34" charset="0"/>
                <a:cs typeface="Arial" panose="020B0604020202020204" pitchFamily="34" charset="0"/>
              </a:rPr>
              <a:t>3. Employee Monitoring</a:t>
            </a:r>
          </a:p>
          <a:p>
            <a:pPr marL="0" indent="0">
              <a:lnSpc>
                <a:spcPct val="150000"/>
              </a:lnSpc>
              <a:buNone/>
            </a:pPr>
            <a:r>
              <a:rPr lang="en-GB" sz="2200" dirty="0">
                <a:latin typeface="Arial" panose="020B0604020202020204" pitchFamily="34" charset="0"/>
                <a:cs typeface="Arial" panose="020B0604020202020204" pitchFamily="34" charset="0"/>
              </a:rPr>
              <a:t>4. Ethical Use of Technology</a:t>
            </a:r>
          </a:p>
        </p:txBody>
      </p:sp>
      <p:cxnSp>
        <p:nvCxnSpPr>
          <p:cNvPr id="11" name="Straight Connector 10">
            <a:extLst>
              <a:ext uri="{FF2B5EF4-FFF2-40B4-BE49-F238E27FC236}">
                <a16:creationId xmlns:a16="http://schemas.microsoft.com/office/drawing/2014/main" id="{CB0B6207-9712-37BA-D2FA-5856EBBC6BE6}"/>
              </a:ext>
            </a:extLst>
          </p:cNvPr>
          <p:cNvCxnSpPr/>
          <p:nvPr/>
        </p:nvCxnSpPr>
        <p:spPr>
          <a:xfrm>
            <a:off x="6283569" y="3575538"/>
            <a:ext cx="0" cy="2731477"/>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6578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C4289-AF02-E813-5974-0709326F3AEE}"/>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1. Data Privacy &amp; Security</a:t>
            </a:r>
            <a:endParaRPr lang="en-US" sz="3300" dirty="0">
              <a:solidFill>
                <a:schemeClr val="bg1"/>
              </a:solidFill>
            </a:endParaRPr>
          </a:p>
        </p:txBody>
      </p:sp>
      <p:sp>
        <p:nvSpPr>
          <p:cNvPr id="6" name="Subtitle 2">
            <a:extLst>
              <a:ext uri="{FF2B5EF4-FFF2-40B4-BE49-F238E27FC236}">
                <a16:creationId xmlns:a16="http://schemas.microsoft.com/office/drawing/2014/main" id="{3B8C811C-87C0-08E5-9FB3-180396670503}"/>
              </a:ext>
            </a:extLst>
          </p:cNvPr>
          <p:cNvSpPr txBox="1">
            <a:spLocks/>
          </p:cNvSpPr>
          <p:nvPr/>
        </p:nvSpPr>
        <p:spPr>
          <a:xfrm>
            <a:off x="459346" y="1891971"/>
            <a:ext cx="11249822" cy="44763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2200" b="1" dirty="0">
                <a:latin typeface="Arial" panose="020B0604020202020204" pitchFamily="34" charset="0"/>
                <a:cs typeface="Arial" panose="020B0604020202020204" pitchFamily="34" charset="0"/>
              </a:rPr>
              <a:t>Risks: </a:t>
            </a:r>
            <a:r>
              <a:rPr lang="en-GB" sz="2200" dirty="0">
                <a:latin typeface="Arial" panose="020B0604020202020204" pitchFamily="34" charset="0"/>
                <a:cs typeface="Arial" panose="020B0604020202020204" pitchFamily="34" charset="0"/>
              </a:rPr>
              <a:t>Online retailers handle highly sensitive information, including payment details, delivery addresses, and shopping behaviour. This makes them vulnerable targets for cyberattacks and insider mismanagement.</a:t>
            </a:r>
          </a:p>
          <a:p>
            <a:pPr marL="0" indent="0">
              <a:lnSpc>
                <a:spcPct val="100000"/>
              </a:lnSpc>
              <a:buNone/>
            </a:pPr>
            <a:endParaRPr lang="en-GB" sz="2200" dirty="0">
              <a:latin typeface="Arial" panose="020B0604020202020204" pitchFamily="34" charset="0"/>
              <a:cs typeface="Arial" panose="020B0604020202020204" pitchFamily="34" charset="0"/>
            </a:endParaRPr>
          </a:p>
          <a:p>
            <a:pPr marL="0" indent="0">
              <a:lnSpc>
                <a:spcPct val="100000"/>
              </a:lnSpc>
              <a:buNone/>
            </a:pPr>
            <a:r>
              <a:rPr lang="en-GB" sz="2200" b="1" dirty="0">
                <a:latin typeface="Arial" panose="020B0604020202020204" pitchFamily="34" charset="0"/>
                <a:cs typeface="Arial" panose="020B0604020202020204" pitchFamily="34" charset="0"/>
              </a:rPr>
              <a:t>Mitigation Strategies:</a:t>
            </a:r>
          </a:p>
          <a:p>
            <a:pPr>
              <a:lnSpc>
                <a:spcPct val="100000"/>
              </a:lnSpc>
            </a:pPr>
            <a:r>
              <a:rPr lang="en-GB" sz="2200" dirty="0">
                <a:latin typeface="Arial" panose="020B0604020202020204" pitchFamily="34" charset="0"/>
                <a:cs typeface="Arial" panose="020B0604020202020204" pitchFamily="34" charset="0"/>
              </a:rPr>
              <a:t>Implement end-to-end encryption and require multi-factor authentication.</a:t>
            </a:r>
          </a:p>
          <a:p>
            <a:pPr>
              <a:lnSpc>
                <a:spcPct val="100000"/>
              </a:lnSpc>
            </a:pPr>
            <a:r>
              <a:rPr lang="en-GB" sz="2200" dirty="0">
                <a:latin typeface="Arial" panose="020B0604020202020204" pitchFamily="34" charset="0"/>
                <a:cs typeface="Arial" panose="020B0604020202020204" pitchFamily="34" charset="0"/>
              </a:rPr>
              <a:t>Keep a restrict access to order, payment, personal data, conduct regular security audits and penetration testing across platforms and third-party.</a:t>
            </a:r>
          </a:p>
          <a:p>
            <a:pPr>
              <a:lnSpc>
                <a:spcPct val="100000"/>
              </a:lnSpc>
            </a:pPr>
            <a:r>
              <a:rPr lang="en-GB" sz="2200" dirty="0">
                <a:latin typeface="Arial" panose="020B0604020202020204" pitchFamily="34" charset="0"/>
                <a:cs typeface="Arial" panose="020B0604020202020204" pitchFamily="34" charset="0"/>
              </a:rPr>
              <a:t>Ensure compliance with frameworks such as GDPR, CCPA, PCI-DSS and keep a clear, transparent privacy policies.</a:t>
            </a:r>
          </a:p>
          <a:p>
            <a:pPr>
              <a:lnSpc>
                <a:spcPct val="100000"/>
              </a:lnSpc>
            </a:pPr>
            <a:endParaRPr lang="en-GB" sz="2000" dirty="0">
              <a:latin typeface="Arial" panose="020B0604020202020204" pitchFamily="34" charset="0"/>
              <a:cs typeface="Arial" panose="020B0604020202020204" pitchFamily="34" charset="0"/>
            </a:endParaRPr>
          </a:p>
          <a:p>
            <a:pPr>
              <a:lnSpc>
                <a:spcPct val="100000"/>
              </a:lnSpc>
            </a:pPr>
            <a:endParaRPr lang="en-GB" sz="2000" dirty="0">
              <a:latin typeface="Arial" panose="020B0604020202020204" pitchFamily="34" charset="0"/>
              <a:cs typeface="Arial" panose="020B0604020202020204" pitchFamily="34" charset="0"/>
            </a:endParaRPr>
          </a:p>
          <a:p>
            <a:pPr>
              <a:lnSpc>
                <a:spcPct val="100000"/>
              </a:lnSpc>
            </a:pPr>
            <a:endParaRPr lang="en-GB" sz="20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73202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618F3-6E68-DC82-B5C8-911D921C1879}"/>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2. AI Decision-Making &amp; Bias</a:t>
            </a:r>
            <a:endParaRPr lang="en-US" sz="3300" dirty="0">
              <a:solidFill>
                <a:schemeClr val="bg1"/>
              </a:solidFill>
            </a:endParaRPr>
          </a:p>
        </p:txBody>
      </p:sp>
      <p:sp>
        <p:nvSpPr>
          <p:cNvPr id="4" name="Subtitle 2">
            <a:extLst>
              <a:ext uri="{FF2B5EF4-FFF2-40B4-BE49-F238E27FC236}">
                <a16:creationId xmlns:a16="http://schemas.microsoft.com/office/drawing/2014/main" id="{1225ECB0-803B-916C-8E55-C89F3D088D4E}"/>
              </a:ext>
            </a:extLst>
          </p:cNvPr>
          <p:cNvSpPr txBox="1">
            <a:spLocks/>
          </p:cNvSpPr>
          <p:nvPr/>
        </p:nvSpPr>
        <p:spPr>
          <a:xfrm>
            <a:off x="459346" y="1891970"/>
            <a:ext cx="11273303" cy="467149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defRPr/>
            </a:pPr>
            <a:r>
              <a:rPr lang="en-GB" sz="2200" b="1" dirty="0">
                <a:latin typeface="Arial" panose="020B0604020202020204" pitchFamily="34" charset="0"/>
                <a:cs typeface="Arial" panose="020B0604020202020204" pitchFamily="34" charset="0"/>
              </a:rPr>
              <a:t>Risks: </a:t>
            </a:r>
            <a:r>
              <a:rPr lang="en-GB" sz="2200" dirty="0">
                <a:latin typeface="Arial" panose="020B0604020202020204" pitchFamily="34" charset="0"/>
                <a:cs typeface="Arial" panose="020B0604020202020204" pitchFamily="34" charset="0"/>
              </a:rPr>
              <a:t>AI-powered systems used for product recommendations, pricing, advertising, or fraud detection can unintentionally introduce bias, leading to unfair treatment of customer groups. A lack of transparency in decision-making may further undermine trust.</a:t>
            </a:r>
          </a:p>
          <a:p>
            <a:pPr marL="0" indent="0">
              <a:lnSpc>
                <a:spcPct val="100000"/>
              </a:lnSpc>
              <a:buFont typeface="Arial" panose="020B0604020202020204" pitchFamily="34" charset="0"/>
              <a:buNone/>
              <a:defRPr/>
            </a:pPr>
            <a:endParaRPr lang="en-GB" sz="220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defRPr/>
            </a:pPr>
            <a:r>
              <a:rPr lang="en-GB" sz="2200" b="1" dirty="0">
                <a:latin typeface="Arial" panose="020B0604020202020204" pitchFamily="34" charset="0"/>
                <a:cs typeface="Arial" panose="020B0604020202020204" pitchFamily="34" charset="0"/>
              </a:rPr>
              <a:t>Mitigation Strategies:</a:t>
            </a:r>
          </a:p>
          <a:p>
            <a:pPr>
              <a:lnSpc>
                <a:spcPct val="100000"/>
              </a:lnSpc>
              <a:defRPr/>
            </a:pPr>
            <a:r>
              <a:rPr lang="en-GB" sz="2200" dirty="0">
                <a:latin typeface="Arial" panose="020B0604020202020204" pitchFamily="34" charset="0"/>
                <a:cs typeface="Arial" panose="020B0604020202020204" pitchFamily="34" charset="0"/>
              </a:rPr>
              <a:t>Conduct fairness and bias audits.</a:t>
            </a:r>
          </a:p>
          <a:p>
            <a:pPr>
              <a:lnSpc>
                <a:spcPct val="100000"/>
              </a:lnSpc>
              <a:defRPr/>
            </a:pPr>
            <a:r>
              <a:rPr lang="en-GB" sz="2200" dirty="0">
                <a:latin typeface="Arial" panose="020B0604020202020204" pitchFamily="34" charset="0"/>
                <a:cs typeface="Arial" panose="020B0604020202020204" pitchFamily="34" charset="0"/>
              </a:rPr>
              <a:t>Ensure AI outcomes are explainable and understandable to customers.</a:t>
            </a:r>
          </a:p>
          <a:p>
            <a:pPr>
              <a:lnSpc>
                <a:spcPct val="100000"/>
              </a:lnSpc>
              <a:defRPr/>
            </a:pPr>
            <a:r>
              <a:rPr lang="en-GB" sz="2200" dirty="0">
                <a:latin typeface="Arial" panose="020B0604020202020204" pitchFamily="34" charset="0"/>
                <a:cs typeface="Arial" panose="020B0604020202020204" pitchFamily="34" charset="0"/>
              </a:rPr>
              <a:t>Create a team which can monitories AI.</a:t>
            </a:r>
          </a:p>
          <a:p>
            <a:pPr>
              <a:lnSpc>
                <a:spcPct val="100000"/>
              </a:lnSpc>
            </a:pPr>
            <a:endParaRPr lang="en-GB" sz="2200" dirty="0">
              <a:latin typeface="Arial" panose="020B0604020202020204" pitchFamily="34" charset="0"/>
              <a:cs typeface="Arial" panose="020B0604020202020204" pitchFamily="34" charset="0"/>
            </a:endParaRP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dirty="0"/>
          </a:p>
        </p:txBody>
      </p:sp>
    </p:spTree>
    <p:extLst>
      <p:ext uri="{BB962C8B-B14F-4D97-AF65-F5344CB8AC3E}">
        <p14:creationId xmlns:p14="http://schemas.microsoft.com/office/powerpoint/2010/main" val="4162053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4C1BA-0AAC-7624-C251-63A1CDB3DBCB}"/>
              </a:ext>
            </a:extLst>
          </p:cNvPr>
          <p:cNvSpPr>
            <a:spLocks noGrp="1"/>
          </p:cNvSpPr>
          <p:nvPr>
            <p:ph type="title"/>
          </p:nvPr>
        </p:nvSpPr>
        <p:spPr>
          <a:xfrm>
            <a:off x="459346" y="294538"/>
            <a:ext cx="11273303" cy="1033669"/>
          </a:xfrm>
        </p:spPr>
        <p:txBody>
          <a:bodyPr>
            <a:normAutofit/>
          </a:bodyPr>
          <a:lstStyle/>
          <a:p>
            <a:r>
              <a:rPr lang="en-GB" sz="3300" dirty="0">
                <a:solidFill>
                  <a:schemeClr val="bg1"/>
                </a:solidFill>
                <a:latin typeface="Arial" panose="020B0604020202020204" pitchFamily="34" charset="0"/>
                <a:cs typeface="Arial" panose="020B0604020202020204" pitchFamily="34" charset="0"/>
              </a:rPr>
              <a:t>3. Employee Monitoring</a:t>
            </a:r>
            <a:endParaRPr lang="en-US" sz="3300" dirty="0">
              <a:solidFill>
                <a:schemeClr val="bg1"/>
              </a:solidFill>
            </a:endParaRPr>
          </a:p>
        </p:txBody>
      </p:sp>
      <p:sp>
        <p:nvSpPr>
          <p:cNvPr id="4" name="Subtitle 2">
            <a:extLst>
              <a:ext uri="{FF2B5EF4-FFF2-40B4-BE49-F238E27FC236}">
                <a16:creationId xmlns:a16="http://schemas.microsoft.com/office/drawing/2014/main" id="{325D100A-A49B-288B-41C2-5C32706BE329}"/>
              </a:ext>
            </a:extLst>
          </p:cNvPr>
          <p:cNvSpPr txBox="1">
            <a:spLocks/>
          </p:cNvSpPr>
          <p:nvPr/>
        </p:nvSpPr>
        <p:spPr>
          <a:xfrm>
            <a:off x="459346" y="1885279"/>
            <a:ext cx="11273303" cy="467818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2200" b="1" dirty="0">
                <a:latin typeface="Arial" panose="020B0604020202020204" pitchFamily="34" charset="0"/>
                <a:cs typeface="Arial" panose="020B0604020202020204" pitchFamily="34" charset="0"/>
              </a:rPr>
              <a:t>Risks: </a:t>
            </a:r>
            <a:r>
              <a:rPr lang="en-GB" sz="2200" dirty="0">
                <a:latin typeface="Arial" panose="020B0604020202020204" pitchFamily="34" charset="0"/>
                <a:cs typeface="Arial" panose="020B0604020202020204" pitchFamily="34" charset="0"/>
              </a:rPr>
              <a:t>To optimize performance, stock , delivery, and customer service staff can cross ethical boundaries, damaging morale and retention.</a:t>
            </a:r>
          </a:p>
          <a:p>
            <a:pPr marL="0" indent="0">
              <a:lnSpc>
                <a:spcPct val="100000"/>
              </a:lnSpc>
              <a:buNone/>
            </a:pPr>
            <a:endParaRPr lang="en-GB" sz="2200" dirty="0">
              <a:latin typeface="Arial" panose="020B0604020202020204" pitchFamily="34" charset="0"/>
              <a:cs typeface="Arial" panose="020B0604020202020204" pitchFamily="34" charset="0"/>
            </a:endParaRPr>
          </a:p>
          <a:p>
            <a:pPr marL="0" indent="0">
              <a:lnSpc>
                <a:spcPct val="100000"/>
              </a:lnSpc>
              <a:buNone/>
            </a:pPr>
            <a:r>
              <a:rPr lang="en-GB" sz="2200" b="1" dirty="0">
                <a:latin typeface="Arial" panose="020B0604020202020204" pitchFamily="34" charset="0"/>
                <a:cs typeface="Arial" panose="020B0604020202020204" pitchFamily="34" charset="0"/>
              </a:rPr>
              <a:t>Mitigation Strategies:</a:t>
            </a:r>
          </a:p>
          <a:p>
            <a:pPr>
              <a:lnSpc>
                <a:spcPct val="100000"/>
              </a:lnSpc>
            </a:pPr>
            <a:r>
              <a:rPr lang="en-GB" sz="2200" dirty="0">
                <a:latin typeface="Arial" panose="020B0604020202020204" pitchFamily="34" charset="0"/>
                <a:cs typeface="Arial" panose="020B0604020202020204" pitchFamily="34" charset="0"/>
              </a:rPr>
              <a:t>Define clear, transparent monitoring policies</a:t>
            </a:r>
          </a:p>
          <a:p>
            <a:pPr>
              <a:lnSpc>
                <a:spcPct val="100000"/>
              </a:lnSpc>
            </a:pPr>
            <a:r>
              <a:rPr lang="en-GB" sz="2200" dirty="0">
                <a:latin typeface="Arial" panose="020B0604020202020204" pitchFamily="34" charset="0"/>
                <a:cs typeface="Arial" panose="020B0604020202020204" pitchFamily="34" charset="0"/>
              </a:rPr>
              <a:t>Measure outcomes (e.g., fulfilment speed, response quality)</a:t>
            </a:r>
          </a:p>
          <a:p>
            <a:pPr>
              <a:lnSpc>
                <a:spcPct val="100000"/>
              </a:lnSpc>
            </a:pPr>
            <a:r>
              <a:rPr lang="en-GB" sz="2200" dirty="0">
                <a:latin typeface="Arial" panose="020B0604020202020204" pitchFamily="34" charset="0"/>
                <a:cs typeface="Arial" panose="020B0604020202020204" pitchFamily="34" charset="0"/>
              </a:rPr>
              <a:t>Use collection or anonymized data to protect individual privacy.</a:t>
            </a:r>
          </a:p>
          <a:p>
            <a:pPr>
              <a:lnSpc>
                <a:spcPct val="100000"/>
              </a:lnSpc>
            </a:pPr>
            <a:r>
              <a:rPr lang="en-GB" sz="2200" dirty="0">
                <a:latin typeface="Arial" panose="020B0604020202020204" pitchFamily="34" charset="0"/>
                <a:cs typeface="Arial" panose="020B0604020202020204" pitchFamily="34" charset="0"/>
              </a:rPr>
              <a:t>Ensure monitoring complies with labour laws, employee rights.</a:t>
            </a: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b="1" dirty="0">
              <a:latin typeface="Arial" panose="020B0604020202020204" pitchFamily="34" charset="0"/>
              <a:cs typeface="Arial" panose="020B0604020202020204" pitchFamily="34" charset="0"/>
            </a:endParaRPr>
          </a:p>
          <a:p>
            <a:pPr>
              <a:lnSpc>
                <a:spcPct val="100000"/>
              </a:lnSpc>
            </a:pPr>
            <a:endParaRPr lang="en-GB" sz="2200" dirty="0"/>
          </a:p>
        </p:txBody>
      </p:sp>
    </p:spTree>
    <p:extLst>
      <p:ext uri="{BB962C8B-B14F-4D97-AF65-F5344CB8AC3E}">
        <p14:creationId xmlns:p14="http://schemas.microsoft.com/office/powerpoint/2010/main" val="4256304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43E1ED-3A2B-3E13-9F06-8FEF5E31419A}"/>
              </a:ext>
            </a:extLst>
          </p:cNvPr>
          <p:cNvSpPr>
            <a:spLocks noGrp="1"/>
          </p:cNvSpPr>
          <p:nvPr>
            <p:ph type="title"/>
          </p:nvPr>
        </p:nvSpPr>
        <p:spPr>
          <a:xfrm>
            <a:off x="636105" y="294538"/>
            <a:ext cx="11096545" cy="1033669"/>
          </a:xfrm>
        </p:spPr>
        <p:txBody>
          <a:bodyPr>
            <a:normAutofit/>
          </a:bodyPr>
          <a:lstStyle/>
          <a:p>
            <a:r>
              <a:rPr kumimoji="0" lang="en-GB" sz="330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4. Ethical Use of Technology:</a:t>
            </a:r>
            <a:endParaRPr lang="en-US" sz="3300" dirty="0">
              <a:solidFill>
                <a:schemeClr val="bg1"/>
              </a:solidFill>
            </a:endParaRPr>
          </a:p>
        </p:txBody>
      </p:sp>
      <p:sp>
        <p:nvSpPr>
          <p:cNvPr id="4" name="TextBox 3">
            <a:extLst>
              <a:ext uri="{FF2B5EF4-FFF2-40B4-BE49-F238E27FC236}">
                <a16:creationId xmlns:a16="http://schemas.microsoft.com/office/drawing/2014/main" id="{6A2FD831-0F2B-122C-FB26-DAFB52D2ED96}"/>
              </a:ext>
            </a:extLst>
          </p:cNvPr>
          <p:cNvSpPr txBox="1"/>
          <p:nvPr/>
        </p:nvSpPr>
        <p:spPr>
          <a:xfrm>
            <a:off x="310896" y="1622745"/>
            <a:ext cx="11732646" cy="5262979"/>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Responsible innovation requires governance structures that balance operational efficiency with customer trust and employee well-being.</a:t>
            </a: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Key Practices:</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Create an Ethical Technology Committee to oversee new tools, including AI-driven recommendations and delivery tracking.</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regular training on ethical data handling, cybersecurity, and AI.</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Incorporate “privacy by design” principles into e-commerce platforms, ensuring safeguards are incorporated.</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Embed “fairness by default” into algorithms governing promotions, availability, and customer support interactions.</a:t>
            </a:r>
          </a:p>
          <a:p>
            <a:pPr marL="342900" marR="0" lvl="0" indent="-342900" algn="l"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 and enforce a code of ethics for technology use, aligned with company values, consumer rights, and international standards.</a:t>
            </a:r>
          </a:p>
        </p:txBody>
      </p:sp>
    </p:spTree>
    <p:extLst>
      <p:ext uri="{BB962C8B-B14F-4D97-AF65-F5344CB8AC3E}">
        <p14:creationId xmlns:p14="http://schemas.microsoft.com/office/powerpoint/2010/main" val="2664463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7F492-B633-56F0-DF5B-245CD2D65D5D}"/>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Shopify - Transaction Processing System (TPS)</a:t>
            </a:r>
          </a:p>
        </p:txBody>
      </p:sp>
      <p:sp>
        <p:nvSpPr>
          <p:cNvPr id="3" name="Content Placeholder 2">
            <a:extLst>
              <a:ext uri="{FF2B5EF4-FFF2-40B4-BE49-F238E27FC236}">
                <a16:creationId xmlns:a16="http://schemas.microsoft.com/office/drawing/2014/main" id="{05501E98-0E02-8DBE-7767-0B1C8492FE50}"/>
              </a:ext>
            </a:extLst>
          </p:cNvPr>
          <p:cNvSpPr>
            <a:spLocks noGrp="1"/>
          </p:cNvSpPr>
          <p:nvPr>
            <p:ph idx="1"/>
          </p:nvPr>
        </p:nvSpPr>
        <p:spPr>
          <a:xfrm>
            <a:off x="459346" y="1891970"/>
            <a:ext cx="11273303" cy="4671492"/>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The POS system works to make running a business easier, it updates inventory levels behind the scenes with every sale (Shopify, 2025).</a:t>
            </a:r>
          </a:p>
          <a:p>
            <a:pPr marL="0" indent="0">
              <a:lnSpc>
                <a:spcPct val="150000"/>
              </a:lnSpc>
              <a:buNone/>
            </a:pPr>
            <a:endParaRPr lang="en-GB" sz="22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Processes millions of online transactions every day.</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Updates stock and payments instantly after each sale.</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Sends automatic order confirmations to customers.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Integrates with payment gateways and delivery systems for efficiency.</a:t>
            </a:r>
          </a:p>
        </p:txBody>
      </p:sp>
    </p:spTree>
    <p:extLst>
      <p:ext uri="{BB962C8B-B14F-4D97-AF65-F5344CB8AC3E}">
        <p14:creationId xmlns:p14="http://schemas.microsoft.com/office/powerpoint/2010/main" val="1387378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F68C4-DA97-0504-6BE5-108DA537DDD5}"/>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Etsy - Management Information System (MIS)</a:t>
            </a:r>
            <a:endParaRPr lang="en-US" sz="33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E31662-C85B-A12D-7455-65203D83FBC6}"/>
              </a:ext>
            </a:extLst>
          </p:cNvPr>
          <p:cNvSpPr>
            <a:spLocks noGrp="1"/>
          </p:cNvSpPr>
          <p:nvPr>
            <p:ph idx="1"/>
          </p:nvPr>
        </p:nvSpPr>
        <p:spPr>
          <a:xfrm>
            <a:off x="459346" y="2317530"/>
            <a:ext cx="11273303" cy="4245931"/>
          </a:xfrm>
        </p:spPr>
        <p:txBody>
          <a:bodyPr anchor="ctr">
            <a:noAutofit/>
          </a:bodyPr>
          <a:lstStyle/>
          <a:p>
            <a:pPr marL="0" indent="0">
              <a:lnSpc>
                <a:spcPct val="150000"/>
              </a:lnSpc>
              <a:buNone/>
            </a:pPr>
            <a:r>
              <a:rPr lang="en-GB" sz="2200" dirty="0">
                <a:latin typeface="Arial" panose="020B0604020202020204" pitchFamily="34" charset="0"/>
                <a:cs typeface="Arial" panose="020B0604020202020204" pitchFamily="34" charset="0"/>
              </a:rPr>
              <a:t>Marketplace Insights provides sellers with direct access to real Etsy search data… helping identify popular buyer keywords and spot emerging trends (Etsy Help, 2024).</a:t>
            </a:r>
          </a:p>
          <a:p>
            <a:pPr marL="0" indent="0">
              <a:lnSpc>
                <a:spcPct val="150000"/>
              </a:lnSpc>
              <a:buNone/>
            </a:pPr>
            <a:endParaRPr lang="en-GB" sz="22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Generates sales and performance reports for shop owners.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Identifies best-selling products and seasonal trends.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Helps sellers analyse marketing and pricing results.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Supports data-driven decisions for inventory and promotion planning.</a:t>
            </a:r>
            <a:br>
              <a:rPr lang="en-GB" sz="22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8302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22151-7E4B-D299-2529-4E82EE284CC3}"/>
              </a:ext>
            </a:extLst>
          </p:cNvPr>
          <p:cNvSpPr>
            <a:spLocks noGrp="1"/>
          </p:cNvSpPr>
          <p:nvPr>
            <p:ph type="title"/>
          </p:nvPr>
        </p:nvSpPr>
        <p:spPr>
          <a:xfrm>
            <a:off x="459346" y="294538"/>
            <a:ext cx="11273303" cy="1033669"/>
          </a:xfrm>
        </p:spPr>
        <p:txBody>
          <a:bodyPr>
            <a:normAutofit/>
          </a:bodyPr>
          <a:lstStyle/>
          <a:p>
            <a:r>
              <a:rPr lang="en-GB" sz="3300" dirty="0">
                <a:solidFill>
                  <a:srgbClr val="FFFFFF"/>
                </a:solidFill>
                <a:latin typeface="Arial" panose="020B0604020202020204" pitchFamily="34" charset="0"/>
                <a:cs typeface="Arial" panose="020B0604020202020204" pitchFamily="34" charset="0"/>
              </a:rPr>
              <a:t>Amazon - Customer Relationship Management (CRM)</a:t>
            </a:r>
            <a:endParaRPr lang="en-US" sz="33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A5FD9C-4E26-9C3A-9009-392E93415460}"/>
              </a:ext>
            </a:extLst>
          </p:cNvPr>
          <p:cNvSpPr>
            <a:spLocks noGrp="1"/>
          </p:cNvSpPr>
          <p:nvPr>
            <p:ph idx="1"/>
          </p:nvPr>
        </p:nvSpPr>
        <p:spPr>
          <a:xfrm>
            <a:off x="459347" y="1885278"/>
            <a:ext cx="11273302" cy="4678183"/>
          </a:xfrm>
        </p:spPr>
        <p:txBody>
          <a:bodyPr anchor="ctr">
            <a:noAutofit/>
          </a:bodyPr>
          <a:lstStyle/>
          <a:p>
            <a:pPr marL="0" indent="0">
              <a:lnSpc>
                <a:spcPct val="150000"/>
              </a:lnSpc>
              <a:buNone/>
            </a:pPr>
            <a:r>
              <a:rPr lang="en-GB" sz="2200" dirty="0">
                <a:latin typeface="Arial" panose="020B0604020202020204" pitchFamily="34" charset="0"/>
                <a:cs typeface="Arial" panose="020B0604020202020204" pitchFamily="34" charset="0"/>
              </a:rPr>
              <a:t>Amazon’s CRM software captures customer data at the point of purchase and uses it to customise the user experience (Binns, 2023)</a:t>
            </a:r>
            <a:r>
              <a:rPr lang="en-GB" sz="2200" i="1" dirty="0">
                <a:latin typeface="Arial" panose="020B0604020202020204" pitchFamily="34" charset="0"/>
                <a:cs typeface="Arial" panose="020B0604020202020204" pitchFamily="34" charset="0"/>
              </a:rPr>
              <a:t>.</a:t>
            </a:r>
          </a:p>
          <a:p>
            <a:pPr marL="0" indent="0">
              <a:lnSpc>
                <a:spcPct val="150000"/>
              </a:lnSpc>
              <a:buNone/>
            </a:pPr>
            <a:endParaRPr lang="en-GB" sz="22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Tracks customer behaviour, searches, and purchase history.</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Sends personalised recommendations and promotions.</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Improves customer satisfaction and loyalty.</a:t>
            </a:r>
          </a:p>
          <a:p>
            <a:pPr>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Uses data analytics to predict preferences and future needs.</a:t>
            </a:r>
          </a:p>
        </p:txBody>
      </p:sp>
    </p:spTree>
    <p:extLst>
      <p:ext uri="{BB962C8B-B14F-4D97-AF65-F5344CB8AC3E}">
        <p14:creationId xmlns:p14="http://schemas.microsoft.com/office/powerpoint/2010/main" val="1132808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26BA4DA-8407-EB82-732E-95D229626AB6}"/>
              </a:ext>
            </a:extLst>
          </p:cNvPr>
          <p:cNvSpPr txBox="1"/>
          <p:nvPr/>
        </p:nvSpPr>
        <p:spPr>
          <a:xfrm>
            <a:off x="2" y="71742"/>
            <a:ext cx="12191998" cy="6294031"/>
          </a:xfrm>
          <a:prstGeom prst="rect">
            <a:avLst/>
          </a:prstGeom>
          <a:noFill/>
        </p:spPr>
        <p:txBody>
          <a:bodyPr wrap="square" rtlCol="0">
            <a:spAutoFit/>
          </a:bodyPr>
          <a:lstStyle/>
          <a:p>
            <a:pPr algn="l" rtl="0" fontAlgn="base"/>
            <a:r>
              <a:rPr lang="en-US" sz="1300" b="0" i="0" u="none" strike="noStrike" dirty="0">
                <a:solidFill>
                  <a:srgbClr val="2C3E50"/>
                </a:solidFill>
                <a:effectLst/>
                <a:latin typeface="Arial" panose="020B0604020202020204" pitchFamily="34" charset="0"/>
                <a:cs typeface="Arial" panose="020B0604020202020204" pitchFamily="34" charset="0"/>
              </a:rPr>
              <a:t>References</a:t>
            </a:r>
          </a:p>
          <a:p>
            <a:pPr algn="l" rtl="0" fontAlgn="base"/>
            <a:endParaRPr lang="en-US" sz="1300" dirty="0">
              <a:solidFill>
                <a:srgbClr val="2C3E50"/>
              </a:solidFill>
              <a:latin typeface="Arial" panose="020B0604020202020204" pitchFamily="34" charset="0"/>
              <a:cs typeface="Arial" panose="020B0604020202020204" pitchFamily="34" charset="0"/>
            </a:endParaRPr>
          </a:p>
          <a:p>
            <a:pPr fontAlgn="base"/>
            <a:r>
              <a:rPr lang="en-GB" sz="1300" dirty="0" err="1">
                <a:latin typeface="Arial" panose="020B0604020202020204" pitchFamily="34" charset="0"/>
                <a:cs typeface="Arial" panose="020B0604020202020204" pitchFamily="34" charset="0"/>
              </a:rPr>
              <a:t>Adanyin</a:t>
            </a:r>
            <a:r>
              <a:rPr lang="en-GB" sz="1300" dirty="0">
                <a:latin typeface="Arial" panose="020B0604020202020204" pitchFamily="34" charset="0"/>
                <a:cs typeface="Arial" panose="020B0604020202020204" pitchFamily="34" charset="0"/>
              </a:rPr>
              <a:t>, A. (2024) Ethical AI in Retail: Consumer Privacy and Fairness. </a:t>
            </a:r>
            <a:r>
              <a:rPr lang="en-GB" sz="1300" dirty="0" err="1">
                <a:latin typeface="Arial" panose="020B0604020202020204" pitchFamily="34" charset="0"/>
                <a:cs typeface="Arial" panose="020B0604020202020204" pitchFamily="34" charset="0"/>
              </a:rPr>
              <a:t>arXiv</a:t>
            </a:r>
            <a:r>
              <a:rPr lang="en-GB" sz="1300" dirty="0">
                <a:latin typeface="Arial" panose="020B0604020202020204" pitchFamily="34" charset="0"/>
                <a:cs typeface="Arial" panose="020B0604020202020204" pitchFamily="34" charset="0"/>
              </a:rPr>
              <a:t> preprint. Available at: </a:t>
            </a:r>
            <a:r>
              <a:rPr lang="en-GB" sz="1300" dirty="0">
                <a:latin typeface="Arial" panose="020B0604020202020204" pitchFamily="34" charset="0"/>
                <a:cs typeface="Arial" panose="020B0604020202020204" pitchFamily="34" charset="0"/>
                <a:hlinkClick r:id="rId2"/>
              </a:rPr>
              <a:t>https://arxiv.org/abs/2410.15369 </a:t>
            </a:r>
            <a:r>
              <a:rPr lang="en-GB" sz="1300" dirty="0">
                <a:latin typeface="Arial" panose="020B0604020202020204" pitchFamily="34" charset="0"/>
                <a:cs typeface="Arial" panose="020B0604020202020204" pitchFamily="34" charset="0"/>
              </a:rPr>
              <a:t>(Accessed: 6 October 2025).</a:t>
            </a:r>
            <a:endParaRPr lang="en-US" sz="1300" b="0" i="0" u="none" strike="noStrike" dirty="0">
              <a:solidFill>
                <a:srgbClr val="2C3E50"/>
              </a:solidFill>
              <a:effectLst/>
              <a:latin typeface="Arial" panose="020B0604020202020204" pitchFamily="34" charset="0"/>
              <a:cs typeface="Arial" panose="020B0604020202020204" pitchFamily="34" charset="0"/>
            </a:endParaRPr>
          </a:p>
          <a:p>
            <a:pPr algn="l" rtl="0" fontAlgn="base"/>
            <a:endParaRPr lang="en-US" sz="1300" dirty="0">
              <a:solidFill>
                <a:srgbClr val="2C3E50"/>
              </a:solidFill>
              <a:latin typeface="Arial" panose="020B0604020202020204" pitchFamily="34" charset="0"/>
              <a:cs typeface="Arial" panose="020B0604020202020204" pitchFamily="34" charset="0"/>
            </a:endParaRPr>
          </a:p>
          <a:p>
            <a:pPr fontAlgn="base"/>
            <a:r>
              <a:rPr lang="en-GB" sz="1300" dirty="0">
                <a:latin typeface="Arial" panose="020B0604020202020204" pitchFamily="34" charset="0"/>
                <a:cs typeface="Arial" panose="020B0604020202020204" pitchFamily="34" charset="0"/>
              </a:rPr>
              <a:t>Binns, R. (2023) </a:t>
            </a:r>
            <a:r>
              <a:rPr lang="en-GB" sz="1300" i="1" dirty="0">
                <a:latin typeface="Arial" panose="020B0604020202020204" pitchFamily="34" charset="0"/>
                <a:cs typeface="Arial" panose="020B0604020202020204" pitchFamily="34" charset="0"/>
              </a:rPr>
              <a:t>Amazon CRM Case Study.</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ExpertMarket</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3"/>
              </a:rPr>
              <a:t>https://www.expertmarket.com/uk/crm-systems/amazon-crm-case-study</a:t>
            </a:r>
            <a:r>
              <a:rPr lang="en-GB" sz="1300" dirty="0">
                <a:latin typeface="Arial" panose="020B0604020202020204" pitchFamily="34" charset="0"/>
                <a:cs typeface="Arial" panose="020B0604020202020204" pitchFamily="34" charset="0"/>
              </a:rPr>
              <a:t> [Accessed 2 10 2025].</a:t>
            </a:r>
          </a:p>
          <a:p>
            <a:pPr fontAlgn="base"/>
            <a:endParaRPr lang="en-GB" sz="1300" dirty="0">
              <a:solidFill>
                <a:srgbClr val="2C3E50"/>
              </a:solidFill>
              <a:latin typeface="Arial" panose="020B0604020202020204" pitchFamily="34" charset="0"/>
              <a:cs typeface="Arial" panose="020B0604020202020204" pitchFamily="34" charset="0"/>
            </a:endParaRPr>
          </a:p>
          <a:p>
            <a:pPr>
              <a:buNone/>
            </a:pPr>
            <a:r>
              <a:rPr lang="en-GB" sz="1300" dirty="0">
                <a:latin typeface="Arial" panose="020B0604020202020204" pitchFamily="34" charset="0"/>
                <a:cs typeface="Arial" panose="020B0604020202020204" pitchFamily="34" charset="0"/>
              </a:rPr>
              <a:t>Bourgeois, D., T., Smith, J., L., Wang, S., and </a:t>
            </a:r>
            <a:r>
              <a:rPr lang="en-GB" sz="1300" dirty="0" err="1">
                <a:latin typeface="Arial" panose="020B0604020202020204" pitchFamily="34" charset="0"/>
                <a:cs typeface="Arial" panose="020B0604020202020204" pitchFamily="34" charset="0"/>
              </a:rPr>
              <a:t>Mortati</a:t>
            </a:r>
            <a:r>
              <a:rPr lang="en-GB" sz="1300" dirty="0">
                <a:latin typeface="Arial" panose="020B0604020202020204" pitchFamily="34" charset="0"/>
                <a:cs typeface="Arial" panose="020B0604020202020204" pitchFamily="34" charset="0"/>
              </a:rPr>
              <a:t>, J., (2019). "Information Systems for Business and Beyond“, Open Textbooks. 1, Available at: </a:t>
            </a:r>
            <a:r>
              <a:rPr lang="en-GB" sz="1300" dirty="0">
                <a:latin typeface="Arial" panose="020B0604020202020204" pitchFamily="34" charset="0"/>
                <a:cs typeface="Arial" panose="020B0604020202020204" pitchFamily="34" charset="0"/>
                <a:hlinkClick r:id="rId4"/>
              </a:rPr>
              <a:t>https://opentextbook.site/exports/ISBB-2019.pdf </a:t>
            </a:r>
            <a:r>
              <a:rPr lang="en-GB" sz="1300" dirty="0">
                <a:latin typeface="Arial" panose="020B0604020202020204" pitchFamily="34" charset="0"/>
                <a:cs typeface="Arial" panose="020B0604020202020204" pitchFamily="34" charset="0"/>
              </a:rPr>
              <a:t>, (Accessed : 6 October 2025).</a:t>
            </a:r>
            <a:endParaRPr lang="en-US" sz="1300" dirty="0">
              <a:solidFill>
                <a:srgbClr val="2C3E50"/>
              </a:solidFill>
              <a:latin typeface="Arial" panose="020B0604020202020204" pitchFamily="34" charset="0"/>
              <a:cs typeface="Arial" panose="020B0604020202020204" pitchFamily="34" charset="0"/>
            </a:endParaRPr>
          </a:p>
          <a:p>
            <a:pPr algn="l" rtl="0" fontAlgn="base"/>
            <a:endParaRPr lang="en-US" sz="1300" b="0" i="0" dirty="0">
              <a:solidFill>
                <a:srgbClr val="000000"/>
              </a:solidFill>
              <a:effectLst/>
              <a:latin typeface="Arial" panose="020B0604020202020204" pitchFamily="34" charset="0"/>
              <a:cs typeface="Arial" panose="020B0604020202020204" pitchFamily="34" charset="0"/>
            </a:endParaRPr>
          </a:p>
          <a:p>
            <a:pPr algn="l" rtl="0" fontAlgn="base"/>
            <a:r>
              <a:rPr lang="en-US" sz="1300" b="0" i="0" u="none" strike="noStrike" dirty="0">
                <a:solidFill>
                  <a:srgbClr val="2C3E50"/>
                </a:solidFill>
                <a:effectLst/>
                <a:latin typeface="Arial" panose="020B0604020202020204" pitchFamily="34" charset="0"/>
                <a:cs typeface="Arial" panose="020B0604020202020204" pitchFamily="34" charset="0"/>
              </a:rPr>
              <a:t>Business </a:t>
            </a:r>
            <a:r>
              <a:rPr lang="en-US" sz="1300" b="0" i="0" u="none" strike="noStrike" dirty="0" err="1">
                <a:solidFill>
                  <a:srgbClr val="2C3E50"/>
                </a:solidFill>
                <a:effectLst/>
                <a:latin typeface="Arial" panose="020B0604020202020204" pitchFamily="34" charset="0"/>
                <a:cs typeface="Arial" panose="020B0604020202020204" pitchFamily="34" charset="0"/>
              </a:rPr>
              <a:t>LibreTexts</a:t>
            </a:r>
            <a:r>
              <a:rPr lang="en-US" sz="1300" b="0" i="0" u="none" strike="noStrike" dirty="0">
                <a:solidFill>
                  <a:srgbClr val="2C3E50"/>
                </a:solidFill>
                <a:effectLst/>
                <a:latin typeface="Arial" panose="020B0604020202020204" pitchFamily="34" charset="0"/>
                <a:cs typeface="Arial" panose="020B0604020202020204" pitchFamily="34" charset="0"/>
              </a:rPr>
              <a:t>. (2024). </a:t>
            </a:r>
            <a:r>
              <a:rPr lang="en-US" sz="1300" b="0" i="1" u="none" strike="noStrike" dirty="0">
                <a:solidFill>
                  <a:srgbClr val="2C3E50"/>
                </a:solidFill>
                <a:effectLst/>
                <a:latin typeface="Arial" panose="020B0604020202020204" pitchFamily="34" charset="0"/>
                <a:cs typeface="Arial" panose="020B0604020202020204" pitchFamily="34" charset="0"/>
              </a:rPr>
              <a:t>7.4: Using Information Systems for Competitive Advantage</a:t>
            </a:r>
            <a:r>
              <a:rPr lang="en-US" sz="1300" b="0" i="0" u="none" strike="noStrike" dirty="0">
                <a:solidFill>
                  <a:srgbClr val="2C3E50"/>
                </a:solidFill>
                <a:effectLst/>
                <a:latin typeface="Arial" panose="020B0604020202020204" pitchFamily="34" charset="0"/>
                <a:cs typeface="Arial" panose="020B0604020202020204" pitchFamily="34" charset="0"/>
              </a:rPr>
              <a:t>. [online] Available at: </a:t>
            </a:r>
            <a:r>
              <a:rPr lang="en-US" sz="1300" b="0" i="0" u="sng" strike="noStrike" dirty="0">
                <a:solidFill>
                  <a:srgbClr val="467886"/>
                </a:solidFill>
                <a:effectLst/>
                <a:latin typeface="Arial" panose="020B0604020202020204" pitchFamily="34" charset="0"/>
                <a:cs typeface="Arial" panose="020B0604020202020204" pitchFamily="34" charset="0"/>
                <a:hlinkClick r:id="rId5"/>
              </a:rPr>
              <a:t>https://biz.libretexts.org/Courses/Canada_College/Management_Information_Systems_Remix/07%3A_Leveraging_Information_Systems_for_Strategic_Advantage</a:t>
            </a:r>
            <a:r>
              <a:rPr lang="en-US" sz="1300" b="0" i="0" dirty="0">
                <a:solidFill>
                  <a:srgbClr val="000000"/>
                </a:solidFill>
                <a:effectLst/>
                <a:latin typeface="Arial" panose="020B0604020202020204" pitchFamily="34" charset="0"/>
                <a:cs typeface="Arial" panose="020B0604020202020204" pitchFamily="34" charset="0"/>
              </a:rPr>
              <a:t>​</a:t>
            </a:r>
          </a:p>
          <a:p>
            <a:pPr algn="l" rtl="0" fontAlgn="base"/>
            <a:endParaRPr lang="en-US" sz="1300" b="0" i="0" dirty="0">
              <a:solidFill>
                <a:srgbClr val="000000"/>
              </a:solidFill>
              <a:effectLst/>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Etsy Help (2025) </a:t>
            </a:r>
            <a:r>
              <a:rPr lang="en-GB" sz="1300" i="1" dirty="0">
                <a:latin typeface="Arial" panose="020B0604020202020204" pitchFamily="34" charset="0"/>
                <a:cs typeface="Arial" panose="020B0604020202020204" pitchFamily="34" charset="0"/>
              </a:rPr>
              <a:t>How Do I Use Etsy's Marketplace Insights Tool.</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6"/>
              </a:rPr>
              <a:t>https://help.etsy.com/hc/en-us/articles/35122361353239-How-Do-I-Use-Etsy-s-Marketplace-Insights-Tool</a:t>
            </a:r>
            <a:r>
              <a:rPr lang="en-GB" sz="1300" dirty="0">
                <a:latin typeface="Arial" panose="020B0604020202020204" pitchFamily="34" charset="0"/>
                <a:cs typeface="Arial" panose="020B0604020202020204" pitchFamily="34" charset="0"/>
              </a:rPr>
              <a:t> [accessed 2 10 2025].</a:t>
            </a:r>
            <a:endParaRPr lang="en-US" sz="1300" dirty="0">
              <a:solidFill>
                <a:srgbClr val="000000"/>
              </a:solidFill>
              <a:latin typeface="Arial" panose="020B0604020202020204" pitchFamily="34" charset="0"/>
              <a:cs typeface="Arial" panose="020B0604020202020204" pitchFamily="34" charset="0"/>
            </a:endParaRPr>
          </a:p>
          <a:p>
            <a:pPr algn="l" rtl="0" fontAlgn="base"/>
            <a:endParaRPr lang="en-US" sz="1300" b="0" i="0" dirty="0">
              <a:solidFill>
                <a:srgbClr val="000000"/>
              </a:solidFill>
              <a:effectLst/>
              <a:latin typeface="Arial" panose="020B0604020202020204" pitchFamily="34" charset="0"/>
              <a:cs typeface="Arial" panose="020B0604020202020204" pitchFamily="34" charset="0"/>
            </a:endParaRPr>
          </a:p>
          <a:p>
            <a:pPr fontAlgn="base"/>
            <a:r>
              <a:rPr lang="en-US" sz="1300" b="0" i="0" u="none" strike="noStrike" dirty="0">
                <a:solidFill>
                  <a:srgbClr val="2C3E50"/>
                </a:solidFill>
                <a:effectLst/>
                <a:latin typeface="Arial" panose="020B0604020202020204" pitchFamily="34" charset="0"/>
                <a:cs typeface="Arial" panose="020B0604020202020204" pitchFamily="34" charset="0"/>
              </a:rPr>
              <a:t>Kyocera (2021). </a:t>
            </a:r>
            <a:r>
              <a:rPr lang="en-US" sz="1300" b="0" i="1" u="none" strike="noStrike" dirty="0">
                <a:solidFill>
                  <a:srgbClr val="2C3E50"/>
                </a:solidFill>
                <a:effectLst/>
                <a:latin typeface="Arial" panose="020B0604020202020204" pitchFamily="34" charset="0"/>
                <a:cs typeface="Arial" panose="020B0604020202020204" pitchFamily="34" charset="0"/>
              </a:rPr>
              <a:t>6 Main Types of Information Systems Used in Businesses | KYOCERA Document Solutions Asia Limited</a:t>
            </a:r>
            <a:r>
              <a:rPr lang="en-US" sz="1300" b="0" i="0" u="none" strike="noStrike" dirty="0">
                <a:solidFill>
                  <a:srgbClr val="2C3E50"/>
                </a:solidFill>
                <a:effectLst/>
                <a:latin typeface="Arial" panose="020B0604020202020204" pitchFamily="34" charset="0"/>
                <a:cs typeface="Arial" panose="020B0604020202020204" pitchFamily="34" charset="0"/>
              </a:rPr>
              <a:t>. [online] </a:t>
            </a:r>
            <a:r>
              <a:rPr lang="en-US" sz="1300" b="0" i="0" u="none" strike="noStrike" dirty="0" err="1">
                <a:solidFill>
                  <a:srgbClr val="2C3E50"/>
                </a:solidFill>
                <a:effectLst/>
                <a:latin typeface="Arial" panose="020B0604020202020204" pitchFamily="34" charset="0"/>
                <a:cs typeface="Arial" panose="020B0604020202020204" pitchFamily="34" charset="0"/>
              </a:rPr>
              <a:t>www.kyoceradocumentsolutions.com</a:t>
            </a:r>
            <a:r>
              <a:rPr lang="en-US" sz="1300" b="0" i="0" u="none" strike="noStrike" dirty="0">
                <a:solidFill>
                  <a:srgbClr val="2C3E50"/>
                </a:solidFill>
                <a:effectLst/>
                <a:latin typeface="Arial" panose="020B0604020202020204" pitchFamily="34" charset="0"/>
                <a:cs typeface="Arial" panose="020B0604020202020204" pitchFamily="34" charset="0"/>
              </a:rPr>
              <a:t>. Available at: </a:t>
            </a:r>
            <a:r>
              <a:rPr lang="en-US" sz="1300" b="0" i="0" u="sng" strike="noStrike" dirty="0">
                <a:solidFill>
                  <a:srgbClr val="467886"/>
                </a:solidFill>
                <a:effectLst/>
                <a:latin typeface="Arial" panose="020B0604020202020204" pitchFamily="34" charset="0"/>
                <a:cs typeface="Arial" panose="020B0604020202020204" pitchFamily="34" charset="0"/>
                <a:hlinkClick r:id="rId7"/>
              </a:rPr>
              <a:t>https://www.kyoceradocumentsolutions.com/asia/en/about-us/blog/6-common-types-of-information-systems-for-business.html</a:t>
            </a:r>
            <a:r>
              <a:rPr lang="en-US" sz="1300" b="0" i="0" dirty="0">
                <a:solidFill>
                  <a:srgbClr val="000000"/>
                </a:solidFill>
                <a:effectLst/>
                <a:latin typeface="Arial" panose="020B0604020202020204" pitchFamily="34" charset="0"/>
                <a:cs typeface="Arial" panose="020B0604020202020204" pitchFamily="34" charset="0"/>
              </a:rPr>
              <a:t>​</a:t>
            </a:r>
          </a:p>
          <a:p>
            <a:pPr algn="l" rtl="0" fontAlgn="base"/>
            <a:endParaRPr lang="en-US" sz="1300" dirty="0">
              <a:solidFill>
                <a:srgbClr val="000000"/>
              </a:solidFill>
              <a:latin typeface="Arial" panose="020B0604020202020204" pitchFamily="34" charset="0"/>
              <a:cs typeface="Arial" panose="020B0604020202020204" pitchFamily="34" charset="0"/>
            </a:endParaRPr>
          </a:p>
          <a:p>
            <a:pPr>
              <a:buNone/>
            </a:pPr>
            <a:r>
              <a:rPr lang="en-GB" sz="1300" dirty="0">
                <a:latin typeface="Arial" panose="020B0604020202020204" pitchFamily="34" charset="0"/>
                <a:cs typeface="Arial" panose="020B0604020202020204" pitchFamily="34" charset="0"/>
              </a:rPr>
              <a:t>Laudon, K.C. and Laudon, J.P., 2012. </a:t>
            </a:r>
            <a:r>
              <a:rPr lang="en-GB" sz="1300" i="1" dirty="0">
                <a:latin typeface="Arial" panose="020B0604020202020204" pitchFamily="34" charset="0"/>
                <a:cs typeface="Arial" panose="020B0604020202020204" pitchFamily="34" charset="0"/>
              </a:rPr>
              <a:t>Management Information Systems.</a:t>
            </a:r>
            <a:r>
              <a:rPr lang="en-GB" sz="1300" dirty="0">
                <a:latin typeface="Arial" panose="020B0604020202020204" pitchFamily="34" charset="0"/>
                <a:cs typeface="Arial" panose="020B0604020202020204" pitchFamily="34" charset="0"/>
              </a:rPr>
              <a:t> 12th ed. Upper Saddle River, New Jersey: Prentice Hall.</a:t>
            </a:r>
          </a:p>
          <a:p>
            <a:pPr marL="0" lvl="0" indent="0">
              <a:buNone/>
            </a:pP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Laudon, K. C., &amp; Laudon, J. P. (2020). Management Information Systems: Managing the Digital Firm (16th ed.). Pearson Education</a:t>
            </a:r>
          </a:p>
          <a:p>
            <a:pPr marL="0" lvl="0" indent="0">
              <a:buNone/>
            </a:pPr>
            <a:endParaRPr lang="en-GB" sz="1300" dirty="0">
              <a:latin typeface="Arial" panose="020B0604020202020204" pitchFamily="34" charset="0"/>
              <a:cs typeface="Arial" panose="020B0604020202020204" pitchFamily="34" charset="0"/>
            </a:endParaRPr>
          </a:p>
          <a:p>
            <a:r>
              <a:rPr lang="en-US" sz="1300" b="0" i="0" u="none" strike="noStrike" dirty="0" err="1">
                <a:solidFill>
                  <a:srgbClr val="2C3E50"/>
                </a:solidFill>
                <a:effectLst/>
                <a:latin typeface="Arial" panose="020B0604020202020204" pitchFamily="34" charset="0"/>
                <a:cs typeface="Arial" panose="020B0604020202020204" pitchFamily="34" charset="0"/>
              </a:rPr>
              <a:t>O.s.</a:t>
            </a:r>
            <a:r>
              <a:rPr lang="en-US" sz="1300" b="0" i="0" u="none" strike="noStrike" dirty="0">
                <a:solidFill>
                  <a:srgbClr val="2C3E50"/>
                </a:solidFill>
                <a:effectLst/>
                <a:latin typeface="Arial" panose="020B0604020202020204" pitchFamily="34" charset="0"/>
                <a:cs typeface="Arial" panose="020B0604020202020204" pitchFamily="34" charset="0"/>
              </a:rPr>
              <a:t> </a:t>
            </a:r>
            <a:r>
              <a:rPr lang="en-US" sz="1300" b="0" i="0" u="none" strike="noStrike" dirty="0" err="1">
                <a:solidFill>
                  <a:srgbClr val="2C3E50"/>
                </a:solidFill>
                <a:effectLst/>
                <a:latin typeface="Arial" panose="020B0604020202020204" pitchFamily="34" charset="0"/>
                <a:cs typeface="Arial" panose="020B0604020202020204" pitchFamily="34" charset="0"/>
              </a:rPr>
              <a:t>Asaolu</a:t>
            </a:r>
            <a:r>
              <a:rPr lang="en-US" sz="1300" b="0" i="0" u="none" strike="noStrike" dirty="0">
                <a:solidFill>
                  <a:srgbClr val="2C3E50"/>
                </a:solidFill>
                <a:effectLst/>
                <a:latin typeface="Arial" panose="020B0604020202020204" pitchFamily="34" charset="0"/>
                <a:cs typeface="Arial" panose="020B0604020202020204" pitchFamily="34" charset="0"/>
              </a:rPr>
              <a:t>, A.A. </a:t>
            </a:r>
            <a:r>
              <a:rPr lang="en-US" sz="1300" b="0" i="0" u="none" strike="noStrike" dirty="0" err="1">
                <a:solidFill>
                  <a:srgbClr val="2C3E50"/>
                </a:solidFill>
                <a:effectLst/>
                <a:latin typeface="Arial" panose="020B0604020202020204" pitchFamily="34" charset="0"/>
                <a:cs typeface="Arial" panose="020B0604020202020204" pitchFamily="34" charset="0"/>
              </a:rPr>
              <a:t>Sosimi</a:t>
            </a:r>
            <a:r>
              <a:rPr lang="en-US" sz="1300" b="0" i="0" u="none" strike="noStrike" dirty="0">
                <a:solidFill>
                  <a:srgbClr val="2C3E50"/>
                </a:solidFill>
                <a:effectLst/>
                <a:latin typeface="Arial" panose="020B0604020202020204" pitchFamily="34" charset="0"/>
                <a:cs typeface="Arial" panose="020B0604020202020204" pitchFamily="34" charset="0"/>
              </a:rPr>
              <a:t> and </a:t>
            </a:r>
            <a:r>
              <a:rPr lang="en-US" sz="1300" b="0" i="0" u="none" strike="noStrike" dirty="0" err="1">
                <a:solidFill>
                  <a:srgbClr val="2C3E50"/>
                </a:solidFill>
                <a:effectLst/>
                <a:latin typeface="Arial" panose="020B0604020202020204" pitchFamily="34" charset="0"/>
                <a:cs typeface="Arial" panose="020B0604020202020204" pitchFamily="34" charset="0"/>
              </a:rPr>
              <a:t>Theddeus</a:t>
            </a:r>
            <a:r>
              <a:rPr lang="en-US" sz="1300" b="0" i="0" u="none" strike="noStrike" dirty="0">
                <a:solidFill>
                  <a:srgbClr val="2C3E50"/>
                </a:solidFill>
                <a:effectLst/>
                <a:latin typeface="Arial" panose="020B0604020202020204" pitchFamily="34" charset="0"/>
                <a:cs typeface="Arial" panose="020B0604020202020204" pitchFamily="34" charset="0"/>
              </a:rPr>
              <a:t> </a:t>
            </a:r>
            <a:r>
              <a:rPr lang="en-US" sz="1300" b="0" i="0" u="none" strike="noStrike" dirty="0" err="1">
                <a:solidFill>
                  <a:srgbClr val="2C3E50"/>
                </a:solidFill>
                <a:effectLst/>
                <a:latin typeface="Arial" panose="020B0604020202020204" pitchFamily="34" charset="0"/>
                <a:cs typeface="Arial" panose="020B0604020202020204" pitchFamily="34" charset="0"/>
              </a:rPr>
              <a:t>Akano</a:t>
            </a:r>
            <a:r>
              <a:rPr lang="en-US" sz="1300" b="0" i="0" u="none" strike="noStrike" dirty="0">
                <a:solidFill>
                  <a:srgbClr val="2C3E50"/>
                </a:solidFill>
                <a:effectLst/>
                <a:latin typeface="Arial" panose="020B0604020202020204" pitchFamily="34" charset="0"/>
                <a:cs typeface="Arial" panose="020B0604020202020204" pitchFamily="34" charset="0"/>
              </a:rPr>
              <a:t> (2010). Information Systems Overview: Models and Types. [online] 1(1), pp.53–59. Available at: </a:t>
            </a:r>
            <a:r>
              <a:rPr lang="en-US" sz="1300" b="0" i="0" u="sng" strike="noStrike" dirty="0">
                <a:solidFill>
                  <a:srgbClr val="467886"/>
                </a:solidFill>
                <a:effectLst/>
                <a:latin typeface="Arial" panose="020B0604020202020204" pitchFamily="34" charset="0"/>
                <a:cs typeface="Arial" panose="020B0604020202020204" pitchFamily="34" charset="0"/>
                <a:hlinkClick r:id="rId8"/>
              </a:rPr>
              <a:t>https://www.researchgate.net/publication/331568062_Information_Systems_Overview_Models_and_Types</a:t>
            </a:r>
            <a:r>
              <a:rPr lang="en-US" sz="1300" b="0" i="0" dirty="0">
                <a:solidFill>
                  <a:srgbClr val="000000"/>
                </a:solidFill>
                <a:effectLst/>
                <a:latin typeface="Arial" panose="020B0604020202020204" pitchFamily="34" charset="0"/>
                <a:cs typeface="Arial" panose="020B0604020202020204" pitchFamily="34" charset="0"/>
              </a:rPr>
              <a:t>​</a:t>
            </a:r>
            <a:endParaRPr lang="en-GB" sz="1300" dirty="0">
              <a:latin typeface="Arial" panose="020B0604020202020204" pitchFamily="34" charset="0"/>
              <a:cs typeface="Arial" panose="020B0604020202020204" pitchFamily="34" charset="0"/>
            </a:endParaRPr>
          </a:p>
          <a:p>
            <a:pPr marL="0" lvl="0" indent="0">
              <a:buNone/>
            </a:pP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Oz, E. (2020). Management Information Systems (8th ed.). Cengage Learning.</a:t>
            </a:r>
          </a:p>
          <a:p>
            <a:pPr>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Shopify (2025) </a:t>
            </a:r>
            <a:r>
              <a:rPr lang="en-GB" sz="1300" i="1" dirty="0">
                <a:latin typeface="Arial" panose="020B0604020202020204" pitchFamily="34" charset="0"/>
                <a:cs typeface="Arial" panose="020B0604020202020204" pitchFamily="34" charset="0"/>
              </a:rPr>
              <a:t>The point of sale for every sale</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9"/>
              </a:rPr>
              <a:t>https://www.shopify.com/pos</a:t>
            </a:r>
            <a:r>
              <a:rPr lang="en-GB" sz="1300" dirty="0">
                <a:latin typeface="Arial" panose="020B0604020202020204" pitchFamily="34" charset="0"/>
                <a:cs typeface="Arial" panose="020B0604020202020204" pitchFamily="34" charset="0"/>
              </a:rPr>
              <a:t> [accessed 2 10 2025].</a:t>
            </a: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8021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3553</TotalTime>
  <Words>2127</Words>
  <Application>Microsoft Macintosh PowerPoint</Application>
  <PresentationFormat>Widescreen</PresentationFormat>
  <Paragraphs>135</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Times New Roman</vt:lpstr>
      <vt:lpstr>Office Theme</vt:lpstr>
      <vt:lpstr>PowerPoint Presentation</vt:lpstr>
      <vt:lpstr>Introduction – The Role of Information Systems in Business</vt:lpstr>
      <vt:lpstr>Different Types of Information Systems</vt:lpstr>
      <vt:lpstr> Impacts of Information System</vt:lpstr>
      <vt:lpstr>Transaction processing system (TPS)</vt:lpstr>
      <vt:lpstr>Management information system (MIS)</vt:lpstr>
      <vt:lpstr>Customer Relationship Management (CRM)</vt:lpstr>
      <vt:lpstr>Ethical Considerations</vt:lpstr>
      <vt:lpstr>1. Data Privacy &amp; Security</vt:lpstr>
      <vt:lpstr>2. AI Decision-Making &amp; Bias</vt:lpstr>
      <vt:lpstr>3. Employee Monitoring</vt:lpstr>
      <vt:lpstr>4. Ethical Use of Technology:</vt:lpstr>
      <vt:lpstr>Shopify - Transaction Processing System (TPS)</vt:lpstr>
      <vt:lpstr>Etsy - Management Information System (MIS)</vt:lpstr>
      <vt:lpstr>Amazon - Customer Relationship Management (CRM)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Renata Messa Gutuzzo (2337141)</dc:creator>
  <cp:lastModifiedBy>Renata Messa Gutuzzo (2337141)</cp:lastModifiedBy>
  <cp:revision>4</cp:revision>
  <dcterms:created xsi:type="dcterms:W3CDTF">2025-10-09T06:52:05Z</dcterms:created>
  <dcterms:modified xsi:type="dcterms:W3CDTF">2025-10-12T10:36:12Z</dcterms:modified>
</cp:coreProperties>
</file>