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9" r:id="rId5"/>
    <p:sldId id="260" r:id="rId6"/>
    <p:sldId id="265" r:id="rId7"/>
    <p:sldId id="261" r:id="rId8"/>
    <p:sldId id="266" r:id="rId9"/>
    <p:sldId id="262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7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55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505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071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8193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444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885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22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123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505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797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21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52246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5266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110663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2834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3740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BB329-8546-4667-B145-4DAACE0270BC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1215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4BB329-8546-4667-B145-4DAACE0270BC}" type="datetimeFigureOut">
              <a:rPr lang="en-GB" smtClean="0"/>
              <a:t>28/01/2023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35E3E18-3393-4CAE-917B-F19B6052A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621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285E421-3FCB-C9A3-87F1-477DBD53522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</a:blip>
          <a:srcRect l="26842" r="526" b="-1"/>
          <a:stretch/>
        </p:blipFill>
        <p:spPr>
          <a:xfrm>
            <a:off x="5123543" y="-1"/>
            <a:ext cx="7065281" cy="6858001"/>
          </a:xfrm>
          <a:custGeom>
            <a:avLst/>
            <a:gdLst/>
            <a:ahLst/>
            <a:cxnLst/>
            <a:rect l="l" t="t" r="r" b="b"/>
            <a:pathLst>
              <a:path w="7065281" h="6858001">
                <a:moveTo>
                  <a:pt x="379987" y="0"/>
                </a:moveTo>
                <a:lnTo>
                  <a:pt x="7065281" y="0"/>
                </a:lnTo>
                <a:lnTo>
                  <a:pt x="7065281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8866" y="1678666"/>
            <a:ext cx="5123515" cy="236909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 b="1"/>
              <a:t>The Core Concepts of Corporate Governance</a:t>
            </a:r>
            <a:br>
              <a:rPr lang="en-GB" sz="4100"/>
            </a:br>
            <a:endParaRPr lang="en-GB" sz="41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5113217" cy="1096901"/>
          </a:xfrm>
        </p:spPr>
        <p:txBody>
          <a:bodyPr>
            <a:normAutofit/>
          </a:bodyPr>
          <a:lstStyle/>
          <a:p>
            <a:r>
              <a:rPr lang="en-GB" sz="1600"/>
              <a:t>Dr Badir Miftah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747496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dirty="0"/>
              <a:t>These are:</a:t>
            </a:r>
            <a:endParaRPr lang="en-GB"/>
          </a:p>
          <a:p>
            <a:pPr lvl="1">
              <a:lnSpc>
                <a:spcPct val="90000"/>
              </a:lnSpc>
            </a:pPr>
            <a:r>
              <a:rPr lang="en-US" dirty="0"/>
              <a:t>Accountability</a:t>
            </a:r>
            <a:endParaRPr lang="en-GB"/>
          </a:p>
          <a:p>
            <a:pPr lvl="1">
              <a:lnSpc>
                <a:spcPct val="90000"/>
              </a:lnSpc>
            </a:pPr>
            <a:r>
              <a:rPr lang="en-US" dirty="0"/>
              <a:t>Fairness</a:t>
            </a:r>
            <a:endParaRPr lang="en-GB"/>
          </a:p>
          <a:p>
            <a:pPr lvl="1">
              <a:lnSpc>
                <a:spcPct val="90000"/>
              </a:lnSpc>
            </a:pPr>
            <a:r>
              <a:rPr lang="en-US" dirty="0"/>
              <a:t>Transparency</a:t>
            </a:r>
            <a:endParaRPr lang="en-GB"/>
          </a:p>
          <a:p>
            <a:pPr lvl="1">
              <a:lnSpc>
                <a:spcPct val="90000"/>
              </a:lnSpc>
            </a:pPr>
            <a:r>
              <a:rPr lang="en-US" dirty="0"/>
              <a:t>Independence</a:t>
            </a:r>
            <a:endParaRPr lang="en-GB"/>
          </a:p>
          <a:p>
            <a:pPr lvl="1">
              <a:lnSpc>
                <a:spcPct val="90000"/>
              </a:lnSpc>
            </a:pPr>
            <a:r>
              <a:rPr lang="en-US" dirty="0"/>
              <a:t>Sustainability</a:t>
            </a:r>
            <a:endParaRPr lang="en-GB"/>
          </a:p>
          <a:p>
            <a:pPr lvl="1">
              <a:lnSpc>
                <a:spcPct val="90000"/>
              </a:lnSpc>
            </a:pPr>
            <a:r>
              <a:rPr lang="en-US" dirty="0"/>
              <a:t>Good board practices</a:t>
            </a:r>
            <a:endParaRPr lang="en-GB"/>
          </a:p>
          <a:p>
            <a:pPr lvl="1">
              <a:lnSpc>
                <a:spcPct val="90000"/>
              </a:lnSpc>
            </a:pPr>
            <a:r>
              <a:rPr lang="en-US" dirty="0"/>
              <a:t>Control environment</a:t>
            </a:r>
            <a:endParaRPr lang="en-GB"/>
          </a:p>
          <a:p>
            <a:pPr lvl="1">
              <a:lnSpc>
                <a:spcPct val="90000"/>
              </a:lnSpc>
            </a:pPr>
            <a:r>
              <a:rPr lang="en-US" dirty="0"/>
              <a:t>Board commitment</a:t>
            </a:r>
            <a:endParaRPr lang="en-GB"/>
          </a:p>
          <a:p>
            <a:pPr lvl="1">
              <a:lnSpc>
                <a:spcPct val="90000"/>
              </a:lnSpc>
            </a:pPr>
            <a:r>
              <a:rPr lang="en-US" dirty="0"/>
              <a:t>Openness</a:t>
            </a:r>
            <a:endParaRPr lang="en-GB"/>
          </a:p>
          <a:p>
            <a:pPr lvl="1">
              <a:lnSpc>
                <a:spcPct val="90000"/>
              </a:lnSpc>
            </a:pPr>
            <a:r>
              <a:rPr lang="en-US" dirty="0"/>
              <a:t>Reputation</a:t>
            </a:r>
            <a:endParaRPr lang="en-GB"/>
          </a:p>
          <a:p>
            <a:pPr lvl="1">
              <a:lnSpc>
                <a:spcPct val="90000"/>
              </a:lnSpc>
            </a:pPr>
            <a:r>
              <a:rPr lang="en-US" dirty="0"/>
              <a:t>Stakeholder interface</a:t>
            </a:r>
            <a:endParaRPr lang="en-GB"/>
          </a:p>
          <a:p>
            <a:pPr marL="0" indent="0">
              <a:lnSpc>
                <a:spcPct val="90000"/>
              </a:lnSpc>
              <a:buNone/>
            </a:pPr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US" b="1">
                <a:solidFill>
                  <a:schemeClr val="bg1"/>
                </a:solidFill>
              </a:rPr>
              <a:t>The Core Concepts of Corporate Governance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1466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US" b="1" dirty="0"/>
              <a:t>Accountability &amp; Fairness</a:t>
            </a:r>
            <a:endParaRPr lang="en-GB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8918" y="1109145"/>
            <a:ext cx="6341016" cy="46039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b="1" dirty="0"/>
              <a:t>Accountability </a:t>
            </a:r>
            <a:r>
              <a:rPr lang="en-US" dirty="0"/>
              <a:t>ensures that:</a:t>
            </a:r>
            <a:endParaRPr lang="en-GB" dirty="0"/>
          </a:p>
          <a:p>
            <a:pPr lvl="0"/>
            <a:r>
              <a:rPr lang="en-US" dirty="0"/>
              <a:t>Management is accountable to the Board; and</a:t>
            </a:r>
            <a:endParaRPr lang="en-GB" dirty="0"/>
          </a:p>
          <a:p>
            <a:pPr lvl="0"/>
            <a:r>
              <a:rPr lang="en-US" dirty="0"/>
              <a:t>The Board is accountable to the shareholders.</a:t>
            </a:r>
            <a:endParaRPr lang="en-GB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Fairness</a:t>
            </a:r>
            <a:r>
              <a:rPr lang="en-GB" b="1" dirty="0"/>
              <a:t>:</a:t>
            </a:r>
            <a:endParaRPr lang="en-GB" dirty="0"/>
          </a:p>
          <a:p>
            <a:r>
              <a:rPr lang="en-US" dirty="0"/>
              <a:t>means impartiality or lack of bias.</a:t>
            </a:r>
            <a:endParaRPr lang="en-GB" dirty="0"/>
          </a:p>
          <a:p>
            <a:r>
              <a:rPr lang="en-US" dirty="0"/>
              <a:t>Refers merely to the way companies and their officers treat stakeholders with some disabilities such as minority shareholders, employees, foreign investors, as against the dominant players such as majority shareholders.</a:t>
            </a:r>
            <a:endParaRPr lang="en-GB" dirty="0"/>
          </a:p>
          <a:p>
            <a:r>
              <a:rPr lang="en-US" dirty="0"/>
              <a:t> Provide effective compensation for violations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094247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253067"/>
            <a:ext cx="6155266" cy="435186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b="1" dirty="0"/>
              <a:t>Transparency </a:t>
            </a:r>
            <a:r>
              <a:rPr lang="en-US" dirty="0"/>
              <a:t>ensures that: </a:t>
            </a:r>
            <a:endParaRPr lang="en-GB" dirty="0"/>
          </a:p>
          <a:p>
            <a:r>
              <a:rPr lang="en-US" dirty="0"/>
              <a:t>timely accurate disclosure of all material matters, including the financial situation, performance, ownership and corporate governance is made.</a:t>
            </a:r>
            <a:endParaRPr lang="en-GB" dirty="0"/>
          </a:p>
          <a:p>
            <a:pPr lvl="0"/>
            <a:r>
              <a:rPr lang="en-US" dirty="0"/>
              <a:t>Financial statements are prepared in accordance with international financial reporting standards (IFRS). </a:t>
            </a:r>
            <a:endParaRPr lang="en-GB" dirty="0"/>
          </a:p>
          <a:p>
            <a:pPr lvl="0"/>
            <a:r>
              <a:rPr lang="en-US" dirty="0"/>
              <a:t>The company’s registry filings are up to date. </a:t>
            </a:r>
            <a:endParaRPr lang="en-GB" dirty="0"/>
          </a:p>
          <a:p>
            <a:pPr lvl="0"/>
            <a:r>
              <a:rPr lang="en-US" dirty="0"/>
              <a:t>High quality annual reports are published. </a:t>
            </a:r>
            <a:endParaRPr lang="en-GB" dirty="0"/>
          </a:p>
          <a:p>
            <a:pPr lvl="0"/>
            <a:r>
              <a:rPr lang="en-US" dirty="0"/>
              <a:t>Web based disclosure is in place.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0"/>
            <a:ext cx="4657344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590212" y="0"/>
            <a:ext cx="1059921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721600" y="3721395"/>
            <a:ext cx="434556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Isosceles Triangle 27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9658" y="1253067"/>
            <a:ext cx="3371742" cy="4351866"/>
          </a:xfrm>
        </p:spPr>
        <p:txBody>
          <a:bodyPr anchor="ctr">
            <a:normAutofit/>
          </a:bodyPr>
          <a:lstStyle/>
          <a:p>
            <a:r>
              <a:rPr lang="en-US" b="1">
                <a:solidFill>
                  <a:schemeClr val="bg1"/>
                </a:solidFill>
              </a:rPr>
              <a:t>Transparency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731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7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950" y="1179151"/>
            <a:ext cx="3300646" cy="4463889"/>
          </a:xfrm>
        </p:spPr>
        <p:txBody>
          <a:bodyPr anchor="ctr">
            <a:normAutofit/>
          </a:bodyPr>
          <a:lstStyle/>
          <a:p>
            <a:r>
              <a:rPr lang="en-US" b="1"/>
              <a:t>Independence &amp; Sustainability</a:t>
            </a:r>
            <a:endParaRPr lang="en-GB"/>
          </a:p>
        </p:txBody>
      </p:sp>
      <p:sp>
        <p:nvSpPr>
          <p:cNvPr id="31" name="Isosceles Triangle 9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32" name="Straight Connector 11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6670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6670" y="214489"/>
            <a:ext cx="6663264" cy="6158176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b="1" dirty="0"/>
              <a:t>Independence </a:t>
            </a:r>
            <a:r>
              <a:rPr lang="en-US" dirty="0"/>
              <a:t>ensures that: </a:t>
            </a:r>
            <a:endParaRPr lang="en-GB" dirty="0"/>
          </a:p>
          <a:p>
            <a:pPr lvl="0">
              <a:lnSpc>
                <a:spcPct val="90000"/>
              </a:lnSpc>
            </a:pPr>
            <a:r>
              <a:rPr lang="en-US" dirty="0"/>
              <a:t>procedures and structures are in place so as to minimize or avoid conflicts of interest. </a:t>
            </a:r>
            <a:endParaRPr lang="en-GB" dirty="0"/>
          </a:p>
          <a:p>
            <a:pPr lvl="0">
              <a:lnSpc>
                <a:spcPct val="90000"/>
              </a:lnSpc>
            </a:pPr>
            <a:r>
              <a:rPr lang="en-US" dirty="0"/>
              <a:t>The Board has independent non-executive Board members and advisors, i.e. those “</a:t>
            </a:r>
            <a:r>
              <a:rPr lang="en-US" b="1" i="1" dirty="0"/>
              <a:t>who are free … in both reality and appearance from a material relationship, which materially affects or interferes with one’s capacity to act independently</a:t>
            </a:r>
            <a:r>
              <a:rPr lang="en-GB" dirty="0"/>
              <a:t>”</a:t>
            </a:r>
          </a:p>
          <a:p>
            <a:pPr lvl="0">
              <a:lnSpc>
                <a:spcPct val="90000"/>
              </a:lnSpc>
            </a:pPr>
            <a:endParaRPr lang="en-US" dirty="0"/>
          </a:p>
          <a:p>
            <a:pPr marL="0" indent="0">
              <a:lnSpc>
                <a:spcPct val="90000"/>
              </a:lnSpc>
              <a:buNone/>
            </a:pPr>
            <a:r>
              <a:rPr lang="en-US" b="1" dirty="0"/>
              <a:t>Sustainability</a:t>
            </a:r>
            <a:r>
              <a:rPr lang="en-US" dirty="0"/>
              <a:t>:</a:t>
            </a:r>
            <a:endParaRPr lang="en-GB" dirty="0"/>
          </a:p>
          <a:p>
            <a:pPr lvl="0">
              <a:lnSpc>
                <a:spcPct val="90000"/>
              </a:lnSpc>
            </a:pPr>
            <a:r>
              <a:rPr lang="en-US" dirty="0"/>
              <a:t>No generally accepted definition exists.</a:t>
            </a:r>
            <a:endParaRPr lang="en-GB" dirty="0"/>
          </a:p>
          <a:p>
            <a:pPr lvl="0">
              <a:lnSpc>
                <a:spcPct val="90000"/>
              </a:lnSpc>
            </a:pPr>
            <a:r>
              <a:rPr lang="en-US" dirty="0"/>
              <a:t>But most commonly used definition is from the Brundtland’s Report from the World Commission on Environment and Development 1987 which defines sustainability as:</a:t>
            </a:r>
            <a:endParaRPr lang="en-GB" dirty="0"/>
          </a:p>
          <a:p>
            <a:pPr>
              <a:lnSpc>
                <a:spcPct val="90000"/>
              </a:lnSpc>
            </a:pPr>
            <a:r>
              <a:rPr lang="en-US" dirty="0"/>
              <a:t>“</a:t>
            </a:r>
            <a:r>
              <a:rPr lang="en-US" b="1" i="1" dirty="0"/>
              <a:t>Development that meets the needs of the present without compromising the ability of future generations to meet their own needs</a:t>
            </a:r>
            <a:r>
              <a:rPr lang="en-US" dirty="0"/>
              <a:t>”.</a:t>
            </a:r>
            <a:endParaRPr lang="en-GB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</p:txBody>
      </p:sp>
      <p:sp>
        <p:nvSpPr>
          <p:cNvPr id="33" name="Isosceles Triangle 13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1364139" y="0"/>
            <a:ext cx="842596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1469055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US" b="1" dirty="0"/>
              <a:t>Openness &amp; Reputation</a:t>
            </a:r>
            <a:endParaRPr lang="en-GB" b="1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3502" y="2160589"/>
            <a:ext cx="8596668" cy="388077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300" b="1" dirty="0"/>
              <a:t>Openness</a:t>
            </a:r>
            <a:endParaRPr lang="en-GB" sz="1300" dirty="0"/>
          </a:p>
          <a:p>
            <a:pPr>
              <a:lnSpc>
                <a:spcPct val="90000"/>
              </a:lnSpc>
            </a:pPr>
            <a:r>
              <a:rPr lang="en-US" sz="1300" dirty="0"/>
              <a:t>Willingness to give all stakeholders information, except that which is commercially sensitive.</a:t>
            </a:r>
            <a:endParaRPr lang="en-GB" sz="1300" dirty="0"/>
          </a:p>
          <a:p>
            <a:pPr>
              <a:lnSpc>
                <a:spcPct val="90000"/>
              </a:lnSpc>
            </a:pPr>
            <a:r>
              <a:rPr lang="en-US" sz="1300" dirty="0"/>
              <a:t>Information about current developments in the company’s affairs must be provided timeously through newspapers, radio and television, websites, etc.</a:t>
            </a:r>
            <a:endParaRPr lang="en-GB" sz="1300" dirty="0"/>
          </a:p>
          <a:p>
            <a:pPr marL="0" indent="0">
              <a:lnSpc>
                <a:spcPct val="90000"/>
              </a:lnSpc>
              <a:buNone/>
            </a:pPr>
            <a:br>
              <a:rPr lang="en-US" sz="1300" b="1" dirty="0"/>
            </a:br>
            <a:br>
              <a:rPr lang="en-US" sz="1300" b="1" dirty="0"/>
            </a:br>
            <a:r>
              <a:rPr lang="en-US" sz="1300" b="1" dirty="0"/>
              <a:t>Reputation</a:t>
            </a:r>
            <a:endParaRPr lang="en-GB" sz="1300" dirty="0"/>
          </a:p>
          <a:p>
            <a:pPr>
              <a:lnSpc>
                <a:spcPct val="90000"/>
              </a:lnSpc>
            </a:pPr>
            <a:r>
              <a:rPr lang="en-US" sz="1300" dirty="0"/>
              <a:t>Being the character generally ascribed to a company or organizational entity.</a:t>
            </a:r>
            <a:endParaRPr lang="en-GB" sz="1300" dirty="0"/>
          </a:p>
          <a:p>
            <a:pPr>
              <a:lnSpc>
                <a:spcPct val="90000"/>
              </a:lnSpc>
            </a:pPr>
            <a:r>
              <a:rPr lang="en-US" sz="1300" dirty="0"/>
              <a:t>May be good or bad</a:t>
            </a:r>
            <a:endParaRPr lang="en-GB" sz="1300" dirty="0"/>
          </a:p>
          <a:p>
            <a:pPr>
              <a:lnSpc>
                <a:spcPct val="90000"/>
              </a:lnSpc>
            </a:pPr>
            <a:r>
              <a:rPr lang="en-US" sz="1300" dirty="0"/>
              <a:t>For a listed company, a good reputation is a key asset because it helps to enhance the shareholder value.</a:t>
            </a:r>
            <a:endParaRPr lang="en-GB" sz="1300" dirty="0"/>
          </a:p>
          <a:p>
            <a:pPr>
              <a:lnSpc>
                <a:spcPct val="90000"/>
              </a:lnSpc>
            </a:pPr>
            <a:r>
              <a:rPr lang="en-US" sz="1300" dirty="0"/>
              <a:t>Companies with high reputation have corresponding high share prices.</a:t>
            </a:r>
            <a:endParaRPr lang="en-GB" sz="1300" dirty="0"/>
          </a:p>
          <a:p>
            <a:pPr>
              <a:lnSpc>
                <a:spcPct val="90000"/>
              </a:lnSpc>
            </a:pPr>
            <a:r>
              <a:rPr lang="en-US" sz="1300" dirty="0"/>
              <a:t>A strong share price makes the raising of extra capital for existing or new investments easy.</a:t>
            </a:r>
            <a:endParaRPr lang="en-GB" sz="1300" dirty="0"/>
          </a:p>
          <a:p>
            <a:pPr>
              <a:lnSpc>
                <a:spcPct val="90000"/>
              </a:lnSpc>
            </a:pPr>
            <a:r>
              <a:rPr lang="en-US" sz="1300" dirty="0"/>
              <a:t>Damage to the reputation of a company is quickly reflected by a drop in its share price.</a:t>
            </a:r>
            <a:endParaRPr lang="en-GB" sz="1300" dirty="0"/>
          </a:p>
          <a:p>
            <a:pPr>
              <a:lnSpc>
                <a:spcPct val="90000"/>
              </a:lnSpc>
            </a:pPr>
            <a:endParaRPr lang="en-GB" sz="1300" dirty="0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65245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Stakeholder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b="1" dirty="0"/>
              <a:t>Stakeholder interface:</a:t>
            </a:r>
            <a:r>
              <a:rPr lang="en-US" dirty="0"/>
              <a:t> </a:t>
            </a:r>
            <a:endParaRPr lang="en-GB" sz="2400" dirty="0"/>
          </a:p>
          <a:p>
            <a:pPr lvl="0"/>
            <a:r>
              <a:rPr lang="en-US" dirty="0"/>
              <a:t>Recognizes stakeholder rights, i.e. the rights of all those with an interest in the entity and its operations, e.g. employees, the community, suppliers, customers, etc.</a:t>
            </a:r>
            <a:endParaRPr lang="en-GB" sz="2400" dirty="0"/>
          </a:p>
          <a:p>
            <a:pPr lvl="0"/>
            <a:r>
              <a:rPr lang="en-US" dirty="0"/>
              <a:t>Encourages cooperation between the company and its stakeholders in creating wealth, jobs and economic stability.</a:t>
            </a:r>
            <a:endParaRPr lang="en-GB" sz="2400" dirty="0"/>
          </a:p>
          <a:p>
            <a:pPr lvl="0"/>
            <a:r>
              <a:rPr lang="en-US" dirty="0"/>
              <a:t>Ensures that minority shareholder rights are formalized and protected.</a:t>
            </a:r>
            <a:endParaRPr lang="en-GB" sz="2400" dirty="0"/>
          </a:p>
          <a:p>
            <a:pPr lvl="0"/>
            <a:r>
              <a:rPr lang="en-US" dirty="0"/>
              <a:t>Ensures that well </a:t>
            </a:r>
            <a:r>
              <a:rPr lang="en-US" dirty="0" err="1"/>
              <a:t>organised</a:t>
            </a:r>
            <a:r>
              <a:rPr lang="en-US" dirty="0"/>
              <a:t> shareholder meetings are conducted.</a:t>
            </a:r>
            <a:endParaRPr lang="en-GB" sz="2400" dirty="0"/>
          </a:p>
          <a:p>
            <a:pPr lvl="0"/>
            <a:r>
              <a:rPr lang="en-US" dirty="0"/>
              <a:t>Ensures that policy on related party transactions is in place.</a:t>
            </a:r>
            <a:endParaRPr lang="en-GB" sz="2400" dirty="0"/>
          </a:p>
          <a:p>
            <a:pPr lvl="0"/>
            <a:r>
              <a:rPr lang="en-US" dirty="0"/>
              <a:t>Ensures that policy on extra-ordinary transactions involving the entity is in place.</a:t>
            </a:r>
            <a:endParaRPr lang="en-GB" sz="2400" dirty="0"/>
          </a:p>
          <a:p>
            <a:pPr lvl="0"/>
            <a:r>
              <a:rPr lang="en-US" dirty="0"/>
              <a:t>Also ensures that clearly defined and explicit dividend policies are in place.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977761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Good Board Practices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b="1" dirty="0"/>
              <a:t>Good Board Practices:</a:t>
            </a:r>
            <a:endParaRPr lang="en-GB" sz="2400" dirty="0"/>
          </a:p>
          <a:p>
            <a:pPr lvl="0"/>
            <a:r>
              <a:rPr lang="en-US" dirty="0"/>
              <a:t>Clear definition of roles and authorities of stakeholders.</a:t>
            </a:r>
            <a:endParaRPr lang="en-GB" sz="2400" dirty="0"/>
          </a:p>
          <a:p>
            <a:pPr lvl="0"/>
            <a:r>
              <a:rPr lang="en-US" dirty="0"/>
              <a:t>That duties and responsibilities of the directors are understood.</a:t>
            </a:r>
            <a:endParaRPr lang="en-GB" sz="2400" dirty="0"/>
          </a:p>
          <a:p>
            <a:pPr lvl="0"/>
            <a:r>
              <a:rPr lang="en-US" dirty="0"/>
              <a:t>That the Board is well structured and has appropriate composition and mix of skills.</a:t>
            </a:r>
            <a:endParaRPr lang="en-GB" sz="2400" dirty="0"/>
          </a:p>
          <a:p>
            <a:pPr lvl="0"/>
            <a:r>
              <a:rPr lang="en-US" dirty="0"/>
              <a:t>Appropriate board procedures are in place.</a:t>
            </a:r>
            <a:endParaRPr lang="en-GB" sz="2400" dirty="0"/>
          </a:p>
          <a:p>
            <a:pPr lvl="0"/>
            <a:r>
              <a:rPr lang="en-US" dirty="0"/>
              <a:t>Director remuneration in line with best practice exists.</a:t>
            </a:r>
            <a:endParaRPr lang="en-GB" sz="2400" dirty="0"/>
          </a:p>
          <a:p>
            <a:pPr lvl="0"/>
            <a:r>
              <a:rPr lang="en-US" dirty="0"/>
              <a:t>Board self evaluation and training is conducted.</a:t>
            </a:r>
            <a:endParaRPr lang="en-GB" sz="2400" dirty="0"/>
          </a:p>
          <a:p>
            <a:pPr lvl="0"/>
            <a:r>
              <a:rPr lang="en-US" dirty="0"/>
              <a:t>Business ethics – i.e. established values and principles the entity uses are in place to inform and conduct its activities.</a:t>
            </a:r>
            <a:endParaRPr lang="en-GB" sz="2400" dirty="0"/>
          </a:p>
          <a:p>
            <a:pPr lvl="0"/>
            <a:r>
              <a:rPr lang="en-US" dirty="0"/>
              <a:t>That business ethics permeates a company’s culture and drives its strategy, business goals, policies and activities.</a:t>
            </a:r>
            <a:endParaRPr lang="en-GB" sz="2400" dirty="0"/>
          </a:p>
          <a:p>
            <a:pPr lvl="0"/>
            <a:r>
              <a:rPr lang="en-US" dirty="0"/>
              <a:t>The formulation of the entity’s business ethics code.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298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Control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b="1" dirty="0"/>
              <a:t>Control Environment:</a:t>
            </a:r>
            <a:endParaRPr lang="en-GB" sz="2400" dirty="0"/>
          </a:p>
          <a:p>
            <a:pPr lvl="0"/>
            <a:r>
              <a:rPr lang="en-US" dirty="0"/>
              <a:t>Internal control procedures must be in place.</a:t>
            </a:r>
            <a:endParaRPr lang="en-GB" sz="2400" dirty="0"/>
          </a:p>
          <a:p>
            <a:pPr lvl="0"/>
            <a:r>
              <a:rPr lang="en-US" dirty="0"/>
              <a:t>Risk management framework must be present.</a:t>
            </a:r>
            <a:endParaRPr lang="en-GB" sz="2400" dirty="0"/>
          </a:p>
          <a:p>
            <a:pPr lvl="0"/>
            <a:r>
              <a:rPr lang="en-US" dirty="0"/>
              <a:t>Disaster recovery systems must be in place.</a:t>
            </a:r>
            <a:endParaRPr lang="en-GB" sz="2400" dirty="0"/>
          </a:p>
          <a:p>
            <a:pPr lvl="0"/>
            <a:r>
              <a:rPr lang="en-US" dirty="0"/>
              <a:t>Media management techniques must be understood.</a:t>
            </a:r>
            <a:endParaRPr lang="en-GB" sz="2400" dirty="0"/>
          </a:p>
          <a:p>
            <a:pPr lvl="0"/>
            <a:r>
              <a:rPr lang="en-US" dirty="0"/>
              <a:t>Business continuity procedures must be in place.</a:t>
            </a:r>
            <a:endParaRPr lang="en-GB" sz="2400" dirty="0"/>
          </a:p>
          <a:p>
            <a:pPr lvl="0"/>
            <a:r>
              <a:rPr lang="en-US" dirty="0"/>
              <a:t>Independent external auditors must be appointed to audit the entity’s financial statements.</a:t>
            </a:r>
            <a:endParaRPr lang="en-GB" sz="2400" dirty="0"/>
          </a:p>
          <a:p>
            <a:pPr lvl="0"/>
            <a:r>
              <a:rPr lang="en-US" dirty="0"/>
              <a:t>An independent audit committee must be established.</a:t>
            </a:r>
            <a:endParaRPr lang="en-GB" sz="2400" dirty="0"/>
          </a:p>
          <a:p>
            <a:pPr lvl="0"/>
            <a:r>
              <a:rPr lang="en-US" dirty="0"/>
              <a:t>Internal audit function must be appreciated and the internal auditor must be appointed.</a:t>
            </a:r>
            <a:endParaRPr lang="en-GB" sz="2400" dirty="0"/>
          </a:p>
          <a:p>
            <a:pPr lvl="0"/>
            <a:r>
              <a:rPr lang="en-US" dirty="0"/>
              <a:t>Management information systems must be established.</a:t>
            </a:r>
            <a:endParaRPr lang="en-GB" sz="2400" dirty="0"/>
          </a:p>
          <a:p>
            <a:pPr lvl="0"/>
            <a:r>
              <a:rPr lang="en-US" dirty="0"/>
              <a:t>Compliance framework must be established.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74530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Board Commitment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Board Commitment </a:t>
            </a:r>
            <a:r>
              <a:rPr lang="en-US" dirty="0"/>
              <a:t>ensures that</a:t>
            </a:r>
            <a:r>
              <a:rPr lang="en-US" b="1" dirty="0"/>
              <a:t>:</a:t>
            </a:r>
            <a:endParaRPr lang="en-GB" sz="2400" dirty="0"/>
          </a:p>
          <a:p>
            <a:r>
              <a:rPr lang="en-US" dirty="0"/>
              <a:t>The Board discusses corporate governance issues and creates a corporate governance committee with a corporate governance champion.</a:t>
            </a:r>
            <a:endParaRPr lang="en-GB" sz="2400" dirty="0"/>
          </a:p>
          <a:p>
            <a:r>
              <a:rPr lang="en-US" dirty="0"/>
              <a:t>A corporate governance improvement plan has been created for the entity.</a:t>
            </a:r>
            <a:endParaRPr lang="en-GB" sz="2400" dirty="0"/>
          </a:p>
          <a:p>
            <a:r>
              <a:rPr lang="en-US" dirty="0"/>
              <a:t>Appropriate resources are committed to corporate governance initiatives.</a:t>
            </a:r>
            <a:endParaRPr lang="en-GB" sz="2400" dirty="0"/>
          </a:p>
          <a:p>
            <a:r>
              <a:rPr lang="en-US" dirty="0"/>
              <a:t>Corporate governance policies and procedures have been formalized and distributed to relevant staff.</a:t>
            </a:r>
            <a:endParaRPr lang="en-GB" sz="2400" dirty="0"/>
          </a:p>
          <a:p>
            <a:r>
              <a:rPr lang="en-US" dirty="0"/>
              <a:t>A corporate governance code has been developed.</a:t>
            </a:r>
            <a:endParaRPr lang="en-GB" sz="2400" dirty="0"/>
          </a:p>
          <a:p>
            <a:r>
              <a:rPr lang="en-US" dirty="0"/>
              <a:t>A code of business ethics has been developed.</a:t>
            </a:r>
            <a:endParaRPr lang="en-GB" sz="2400" dirty="0"/>
          </a:p>
          <a:p>
            <a:r>
              <a:rPr lang="en-US" dirty="0"/>
              <a:t>The company is recognized as a corporate governance leader.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35252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As a matter of emphasis</a:t>
            </a:r>
            <a:r>
              <a:rPr lang="en-US" dirty="0"/>
              <a:t>: </a:t>
            </a:r>
            <a:endParaRPr lang="en-GB" sz="2400" dirty="0"/>
          </a:p>
          <a:p>
            <a:r>
              <a:rPr lang="en-US" dirty="0"/>
              <a:t>Corporate governance is an important consideration for investors around the world, especially in Africa and other emerging markets.</a:t>
            </a:r>
            <a:endParaRPr lang="en-GB" sz="2400" dirty="0"/>
          </a:p>
          <a:p>
            <a:r>
              <a:rPr lang="en-US" dirty="0"/>
              <a:t>Directors are responsible for corporate governance. </a:t>
            </a:r>
            <a:endParaRPr lang="en-GB" sz="2400" dirty="0"/>
          </a:p>
          <a:p>
            <a:r>
              <a:rPr lang="en-US" dirty="0"/>
              <a:t>In any organization, the Board of Directors is the focal point of the corporate governance system.</a:t>
            </a:r>
            <a:endParaRPr lang="en-GB" sz="2400" dirty="0"/>
          </a:p>
          <a:p>
            <a:r>
              <a:rPr lang="en-US" dirty="0"/>
              <a:t>Serving as a member of any board is becoming a more demanding responsibility.</a:t>
            </a:r>
            <a:br>
              <a:rPr lang="en-US" sz="3200" dirty="0"/>
            </a:br>
            <a:r>
              <a:rPr lang="en-GB" dirty="0"/>
              <a:t>	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689541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646</TotalTime>
  <Words>895</Words>
  <Application>Microsoft Macintosh PowerPoint</Application>
  <PresentationFormat>Widescreen</PresentationFormat>
  <Paragraphs>97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Trebuchet MS</vt:lpstr>
      <vt:lpstr>Wingdings 3</vt:lpstr>
      <vt:lpstr>Facet</vt:lpstr>
      <vt:lpstr>The Core Concepts of Corporate Governance </vt:lpstr>
      <vt:lpstr>The Core Concepts of Corporate Governance</vt:lpstr>
      <vt:lpstr>Accountability &amp; Fairness</vt:lpstr>
      <vt:lpstr>Transparency</vt:lpstr>
      <vt:lpstr>Independence &amp; Sustainability</vt:lpstr>
      <vt:lpstr>Openness &amp; Reputation</vt:lpstr>
      <vt:lpstr>Stakeholder interface</vt:lpstr>
      <vt:lpstr>Good Board Practices</vt:lpstr>
      <vt:lpstr>Control Environment</vt:lpstr>
      <vt:lpstr>Board Commitment</vt:lpstr>
      <vt:lpstr>PowerPoint Presentation</vt:lpstr>
    </vt:vector>
  </TitlesOfParts>
  <Company>SEF Queen Mary University of London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Economist</dc:creator>
  <cp:lastModifiedBy>Badir Miftah</cp:lastModifiedBy>
  <cp:revision>14</cp:revision>
  <dcterms:created xsi:type="dcterms:W3CDTF">2021-01-22T10:23:36Z</dcterms:created>
  <dcterms:modified xsi:type="dcterms:W3CDTF">2023-01-28T22:03:05Z</dcterms:modified>
</cp:coreProperties>
</file>