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5"/>
  </p:notesMasterIdLst>
  <p:handoutMasterIdLst>
    <p:handoutMasterId r:id="rId16"/>
  </p:handoutMasterIdLst>
  <p:sldIdLst>
    <p:sldId id="256" r:id="rId4"/>
    <p:sldId id="257" r:id="rId5"/>
    <p:sldId id="269" r:id="rId6"/>
    <p:sldId id="270" r:id="rId7"/>
    <p:sldId id="273" r:id="rId8"/>
    <p:sldId id="272" r:id="rId9"/>
    <p:sldId id="274" r:id="rId10"/>
    <p:sldId id="276" r:id="rId11"/>
    <p:sldId id="271" r:id="rId12"/>
    <p:sldId id="275" r:id="rId13"/>
    <p:sldId id="268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70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angularjs.org/api/ng/filter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s.angularjs.org/api/ng/filter/orderBy" TargetMode="External"/><Relationship Id="rId5" Type="http://schemas.openxmlformats.org/officeDocument/2006/relationships/hyperlink" Target="https://docs.angularjs.org/api/ng/filter/limitTo" TargetMode="External"/><Relationship Id="rId4" Type="http://schemas.openxmlformats.org/officeDocument/2006/relationships/hyperlink" Target="https://docs.angularjs.org/api/ng/filter/filter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angularjs.org/api/ng/directive/ngShow" TargetMode="External"/><Relationship Id="rId2" Type="http://schemas.openxmlformats.org/officeDocument/2006/relationships/hyperlink" Target="https://docs.angularjs.org/api/ng/directive/ngHid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angularjs.org/api/ng/directive/ngClas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Cordova App Development with Ionic UI Framework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12: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05-Mar-2018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Ionic Framework</a:t>
            </a:r>
          </a:p>
          <a:p>
            <a:r>
              <a:rPr lang="en-GB" dirty="0"/>
              <a:t>Angular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Templates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Ionic Templates are used to split HTML content into smaller components.</a:t>
            </a:r>
          </a:p>
          <a:p>
            <a:r>
              <a:rPr lang="en-GB" dirty="0"/>
              <a:t>The template is then loaded into the main ion-body when requested/required – usually via:</a:t>
            </a:r>
          </a:p>
          <a:p>
            <a:pPr lvl="1"/>
            <a:r>
              <a:rPr lang="en-GB" dirty="0"/>
              <a:t>A link</a:t>
            </a:r>
          </a:p>
          <a:p>
            <a:pPr lvl="1"/>
            <a:r>
              <a:rPr lang="en-GB" dirty="0"/>
              <a:t>Click 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81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Modal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today’s example, you will display template content using an </a:t>
            </a:r>
            <a:r>
              <a:rPr lang="en-GB" b="1" dirty="0"/>
              <a:t>Ionic Modal</a:t>
            </a:r>
            <a:r>
              <a:rPr lang="en-GB" dirty="0"/>
              <a:t>.</a:t>
            </a:r>
          </a:p>
          <a:p>
            <a:r>
              <a:rPr lang="en-GB" dirty="0"/>
              <a:t>To use a modal, you have to inject </a:t>
            </a:r>
            <a:r>
              <a:rPr lang="en-GB" b="1" dirty="0"/>
              <a:t>$</a:t>
            </a:r>
            <a:r>
              <a:rPr lang="en-GB" b="1" dirty="0" err="1"/>
              <a:t>ionicModal</a:t>
            </a:r>
            <a:r>
              <a:rPr lang="en-GB" b="1" dirty="0"/>
              <a:t> </a:t>
            </a:r>
            <a:r>
              <a:rPr lang="en-GB" dirty="0"/>
              <a:t>into the controller.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photosCtrl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($scope, $http, 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ionicSideMenuDelegate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$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ionicModal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b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 … });</a:t>
            </a:r>
            <a:endParaRPr lang="en-GB" dirty="0"/>
          </a:p>
          <a:p>
            <a:r>
              <a:rPr lang="en-GB" dirty="0"/>
              <a:t>You then create the modal in the controller using the </a:t>
            </a:r>
            <a:r>
              <a:rPr lang="en-GB" dirty="0" err="1"/>
              <a:t>fromTemplateUrl</a:t>
            </a:r>
            <a:r>
              <a:rPr lang="en-GB" dirty="0"/>
              <a:t> method: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ionicModal.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fromTemplateUrl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templateUrl</a:t>
            </a:r>
            <a:r>
              <a:rPr lang="en-GB" sz="20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{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options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}).then(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successCallback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85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Modal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12776"/>
            <a:ext cx="8153400" cy="5688632"/>
          </a:xfrm>
        </p:spPr>
        <p:txBody>
          <a:bodyPr>
            <a:normAutofit/>
          </a:bodyPr>
          <a:lstStyle/>
          <a:p>
            <a:r>
              <a:rPr lang="en-GB" dirty="0"/>
              <a:t>For example to create a modal:</a:t>
            </a:r>
          </a:p>
          <a:p>
            <a:pPr lvl="1"/>
            <a:r>
              <a:rPr lang="en-GB" dirty="0"/>
              <a:t>From a template define in search-form.html</a:t>
            </a:r>
          </a:p>
          <a:p>
            <a:pPr lvl="1"/>
            <a:r>
              <a:rPr lang="en-GB" dirty="0"/>
              <a:t>With animation options and using the $scope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Create and load the modal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ionicModal.fromTemplateUrl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"search-form.html"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options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scope: $scope,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animation: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'slide-in-up'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}).then(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(modal)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call back promise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add the modal to model for the view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$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scope.modal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modal;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9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7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Repeat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Recall that </a:t>
            </a:r>
            <a:r>
              <a:rPr lang="en-GB" dirty="0"/>
              <a:t>the </a:t>
            </a:r>
            <a:r>
              <a:rPr lang="en-GB" b="1" dirty="0"/>
              <a:t>ng-repeat</a:t>
            </a:r>
            <a:r>
              <a:rPr lang="en-GB" dirty="0"/>
              <a:t> </a:t>
            </a:r>
            <a:r>
              <a:rPr lang="en-GB" dirty="0" smtClean="0"/>
              <a:t>directive </a:t>
            </a:r>
            <a:r>
              <a:rPr lang="en-GB" dirty="0" smtClean="0"/>
              <a:t>allows </a:t>
            </a:r>
            <a:r>
              <a:rPr lang="en-GB" dirty="0"/>
              <a:t>you to repeat HTML elements without having to write a for </a:t>
            </a:r>
            <a:r>
              <a:rPr lang="en-GB" dirty="0" smtClean="0"/>
              <a:t>loop.</a:t>
            </a:r>
            <a:endParaRPr lang="en-GB" dirty="0"/>
          </a:p>
          <a:p>
            <a:r>
              <a:rPr lang="en-GB" dirty="0"/>
              <a:t>You can also define </a:t>
            </a:r>
            <a:r>
              <a:rPr lang="en-GB" dirty="0">
                <a:hlinkClick r:id="rId3"/>
              </a:rPr>
              <a:t>filters</a:t>
            </a:r>
            <a:r>
              <a:rPr lang="en-GB" dirty="0"/>
              <a:t> on the </a:t>
            </a:r>
            <a:r>
              <a:rPr lang="en-GB" dirty="0" smtClean="0"/>
              <a:t>ng-repeat.</a:t>
            </a:r>
            <a:endParaRPr lang="en-GB" dirty="0"/>
          </a:p>
          <a:p>
            <a:r>
              <a:rPr lang="en-GB" dirty="0"/>
              <a:t>Some common ones are:</a:t>
            </a:r>
          </a:p>
          <a:p>
            <a:pPr lvl="1"/>
            <a:r>
              <a:rPr lang="en-GB" b="1" dirty="0">
                <a:hlinkClick r:id="rId4"/>
              </a:rPr>
              <a:t>filter</a:t>
            </a:r>
            <a:r>
              <a:rPr lang="en-GB" dirty="0"/>
              <a:t>: to filter for items matching specific criteria in the array</a:t>
            </a:r>
          </a:p>
          <a:p>
            <a:pPr lvl="1"/>
            <a:r>
              <a:rPr lang="en-GB" b="1" dirty="0" err="1">
                <a:hlinkClick r:id="rId5"/>
              </a:rPr>
              <a:t>limitTo</a:t>
            </a:r>
            <a:r>
              <a:rPr lang="en-GB" dirty="0"/>
              <a:t>: to display only a subset of the array items e.g. items 10 – 20</a:t>
            </a:r>
          </a:p>
          <a:p>
            <a:pPr lvl="1"/>
            <a:r>
              <a:rPr lang="en-GB" b="1" dirty="0" err="1">
                <a:hlinkClick r:id="rId6"/>
              </a:rPr>
              <a:t>orderBy</a:t>
            </a:r>
            <a:r>
              <a:rPr lang="en-GB" dirty="0"/>
              <a:t>: to sort the array items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73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example</a:t>
            </a:r>
          </a:p>
          <a:p>
            <a:r>
              <a:rPr lang="en-GB" dirty="0"/>
              <a:t>To sort the photos by their title property: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ion-item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>
                <a:solidFill>
                  <a:srgbClr val="800080"/>
                </a:solidFill>
                <a:latin typeface="Consolas" panose="020B0609020204030204" pitchFamily="49" charset="0"/>
              </a:rPr>
              <a:t>photo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0080"/>
                </a:solidFill>
                <a:latin typeface="Consolas" panose="020B0609020204030204" pitchFamily="49" charset="0"/>
              </a:rPr>
              <a:t>data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0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title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000" dirty="0"/>
          </a:p>
          <a:p>
            <a:r>
              <a:rPr lang="en-GB" dirty="0"/>
              <a:t>To find all photos containing the word “snow” in any of its properties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ion-item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400" dirty="0">
                <a:solidFill>
                  <a:srgbClr val="800080"/>
                </a:solidFill>
                <a:latin typeface="Consolas" panose="020B0609020204030204" pitchFamily="49" charset="0"/>
              </a:rPr>
              <a:t>photo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0080"/>
                </a:solidFill>
                <a:latin typeface="Consolas" panose="020B0609020204030204" pitchFamily="49" charset="0"/>
              </a:rPr>
              <a:t>data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6400"/>
                </a:solidFill>
                <a:latin typeface="Consolas" panose="020B0609020204030204" pitchFamily="49" charset="0"/>
              </a:rPr>
              <a:t>filter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0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'snow'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000" dirty="0"/>
          </a:p>
          <a:p>
            <a:r>
              <a:rPr lang="en-GB" dirty="0"/>
              <a:t>To limit the display to 10 items, starting at index 5: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ion-item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dirty="0">
                <a:solidFill>
                  <a:srgbClr val="800080"/>
                </a:solidFill>
                <a:latin typeface="Consolas" panose="020B0609020204030204" pitchFamily="49" charset="0"/>
              </a:rPr>
              <a:t>photo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80"/>
                </a:solidFill>
                <a:latin typeface="Consolas" panose="020B0609020204030204" pitchFamily="49" charset="0"/>
              </a:rPr>
              <a:t>data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limitTo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10</a:t>
            </a:r>
            <a:r>
              <a:rPr lang="en-GB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:</a:t>
            </a:r>
            <a:r>
              <a:rPr lang="en-GB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5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39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define more complex filters using custom methods.</a:t>
            </a:r>
          </a:p>
          <a:p>
            <a:r>
              <a:rPr lang="en-GB" dirty="0"/>
              <a:t>We will leave that alone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Also note that filters are not limited for use with ng-repeat only.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80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Angular ng-hide and ng-show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ng-hide</a:t>
            </a:r>
            <a:r>
              <a:rPr lang="en-GB" dirty="0"/>
              <a:t> attribute directive is used to hide/show a HTML element based on a condition. </a:t>
            </a:r>
          </a:p>
          <a:p>
            <a:r>
              <a:rPr lang="en-GB" dirty="0"/>
              <a:t>The condition can be:</a:t>
            </a:r>
          </a:p>
          <a:p>
            <a:pPr lvl="1"/>
            <a:r>
              <a:rPr lang="en-GB" dirty="0"/>
              <a:t>The value of a model property</a:t>
            </a:r>
          </a:p>
          <a:p>
            <a:pPr lvl="1"/>
            <a:r>
              <a:rPr lang="en-GB" dirty="0"/>
              <a:t>Some expression</a:t>
            </a:r>
          </a:p>
          <a:p>
            <a:pPr lvl="1"/>
            <a:r>
              <a:rPr lang="en-GB" dirty="0"/>
              <a:t>Return value of some function, etc.</a:t>
            </a:r>
          </a:p>
          <a:p>
            <a:r>
              <a:rPr lang="en-GB" dirty="0"/>
              <a:t>For example: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h3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latin typeface="Consolas" panose="020B0609020204030204" pitchFamily="49" charset="0"/>
              </a:rPr>
              <a:t>ng-hide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searchCriteria</a:t>
            </a:r>
            <a:r>
              <a:rPr lang="en-GB" sz="20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==</a:t>
            </a:r>
            <a:r>
              <a:rPr lang="en-GB" sz="20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null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 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ng-bind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searchCriteria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h3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ng-show</a:t>
            </a:r>
            <a:r>
              <a:rPr lang="en-GB" dirty="0"/>
              <a:t> directive acts in the reverse.</a:t>
            </a:r>
          </a:p>
        </p:txBody>
      </p:sp>
    </p:spTree>
    <p:extLst>
      <p:ext uri="{BB962C8B-B14F-4D97-AF65-F5344CB8AC3E}">
        <p14:creationId xmlns:p14="http://schemas.microsoft.com/office/powerpoint/2010/main" val="176067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ng-class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ng-class</a:t>
            </a:r>
            <a:r>
              <a:rPr lang="en-GB" dirty="0"/>
              <a:t> directive allows you to dynamically set CSS classes on HTML elements.</a:t>
            </a:r>
          </a:p>
          <a:p>
            <a:r>
              <a:rPr lang="en-GB" dirty="0"/>
              <a:t>It works in a way similar to ng-show/ng-hide.</a:t>
            </a:r>
          </a:p>
          <a:p>
            <a:r>
              <a:rPr lang="en-GB" dirty="0"/>
              <a:t>You will use it in today’s exercise.</a:t>
            </a:r>
          </a:p>
        </p:txBody>
      </p:sp>
    </p:spTree>
    <p:extLst>
      <p:ext uri="{BB962C8B-B14F-4D97-AF65-F5344CB8AC3E}">
        <p14:creationId xmlns:p14="http://schemas.microsoft.com/office/powerpoint/2010/main" val="25015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17380</TotalTime>
  <Words>480</Words>
  <Application>Microsoft Office PowerPoint</Application>
  <PresentationFormat>On-screen Show (4:3)</PresentationFormat>
  <Paragraphs>70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Cambria</vt:lpstr>
      <vt:lpstr>Consolas</vt:lpstr>
      <vt:lpstr>Wingdings</vt:lpstr>
      <vt:lpstr>Wingdings 2</vt:lpstr>
      <vt:lpstr>Median</vt:lpstr>
      <vt:lpstr>Cordova App Development with Ionic UI Framework</vt:lpstr>
      <vt:lpstr>Today’s Lecture</vt:lpstr>
      <vt:lpstr>Angular Templates</vt:lpstr>
      <vt:lpstr>Angular Modal Content</vt:lpstr>
      <vt:lpstr>Angular Modal</vt:lpstr>
      <vt:lpstr>Angular Repeat Filters</vt:lpstr>
      <vt:lpstr>Angular Filters</vt:lpstr>
      <vt:lpstr>Angular Filters</vt:lpstr>
      <vt:lpstr>Angular ng-hide and ng-show</vt:lpstr>
      <vt:lpstr>Angular ng-class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1587</cp:revision>
  <cp:lastPrinted>2017-10-30T06:43:17Z</cp:lastPrinted>
  <dcterms:created xsi:type="dcterms:W3CDTF">2013-09-18T07:00:31Z</dcterms:created>
  <dcterms:modified xsi:type="dcterms:W3CDTF">2018-03-05T07:15:30Z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