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modernComment_285_F4470FFE.xml" ContentType="application/vnd.ms-powerpoint.comments+xml"/>
  <Override PartName="/ppt/comments/modernComment_288_3242B843.xml" ContentType="application/vnd.ms-powerpoint.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37"/>
  </p:notesMasterIdLst>
  <p:sldIdLst>
    <p:sldId id="621" r:id="rId4"/>
    <p:sldId id="389" r:id="rId5"/>
    <p:sldId id="628" r:id="rId6"/>
    <p:sldId id="629" r:id="rId7"/>
    <p:sldId id="397" r:id="rId8"/>
    <p:sldId id="651" r:id="rId9"/>
    <p:sldId id="652" r:id="rId10"/>
    <p:sldId id="653" r:id="rId11"/>
    <p:sldId id="650" r:id="rId12"/>
    <p:sldId id="647" r:id="rId13"/>
    <p:sldId id="630" r:id="rId14"/>
    <p:sldId id="645" r:id="rId15"/>
    <p:sldId id="632" r:id="rId16"/>
    <p:sldId id="648" r:id="rId17"/>
    <p:sldId id="633" r:id="rId18"/>
    <p:sldId id="631" r:id="rId19"/>
    <p:sldId id="634" r:id="rId20"/>
    <p:sldId id="635" r:id="rId21"/>
    <p:sldId id="636" r:id="rId22"/>
    <p:sldId id="659" r:id="rId23"/>
    <p:sldId id="637" r:id="rId24"/>
    <p:sldId id="622" r:id="rId25"/>
    <p:sldId id="280" r:id="rId26"/>
    <p:sldId id="640" r:id="rId27"/>
    <p:sldId id="641" r:id="rId28"/>
    <p:sldId id="646" r:id="rId29"/>
    <p:sldId id="642" r:id="rId30"/>
    <p:sldId id="654" r:id="rId31"/>
    <p:sldId id="655" r:id="rId32"/>
    <p:sldId id="656" r:id="rId33"/>
    <p:sldId id="657" r:id="rId34"/>
    <p:sldId id="658" r:id="rId35"/>
    <p:sldId id="392" r:id="rId36"/>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822031-79EC-4574-D291-F4DD5DE11864}" name="Naomi Doerge" initials="" userId="S::Naomi.Doerge@aspectworld.com::444bfebc-eca3-49ad-9de5-3ba10759dbe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2D3094-D3E7-C348-A452-D7C775A3B301}" v="17" dt="2024-10-21T15:12:17.5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84"/>
  </p:normalViewPr>
  <p:slideViewPr>
    <p:cSldViewPr snapToGrid="0">
      <p:cViewPr varScale="1">
        <p:scale>
          <a:sx n="106" d="100"/>
          <a:sy n="106" d="100"/>
        </p:scale>
        <p:origin x="1800" y="17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viewProps" Target="viewProps.xml"/><Relationship Id="rId21" Type="http://schemas.openxmlformats.org/officeDocument/2006/relationships/slide" Target="slides/slide18.xml"/><Relationship Id="rId34" Type="http://schemas.openxmlformats.org/officeDocument/2006/relationships/slide" Target="slides/slide31.xml"/><Relationship Id="rId42" Type="http://schemas.microsoft.com/office/2016/11/relationships/changesInfo" Target="changesInfos/changesInfo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microsoft.com/office/2018/10/relationships/authors" Target="author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microsoft.com/office/2015/10/relationships/revisionInfo" Target="revisionInfo.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c2ba5b26-9392-4f76-82ca-966719aba79f" providerId="ADAL" clId="{682D3094-D3E7-C348-A452-D7C775A3B301}"/>
    <pc:docChg chg="custSel addSld modSld">
      <pc:chgData name="Naomi Doerge" userId="c2ba5b26-9392-4f76-82ca-966719aba79f" providerId="ADAL" clId="{682D3094-D3E7-C348-A452-D7C775A3B301}" dt="2024-10-21T15:12:26.083" v="177" actId="403"/>
      <pc:docMkLst>
        <pc:docMk/>
      </pc:docMkLst>
      <pc:sldChg chg="modSp mod">
        <pc:chgData name="Naomi Doerge" userId="c2ba5b26-9392-4f76-82ca-966719aba79f" providerId="ADAL" clId="{682D3094-D3E7-C348-A452-D7C775A3B301}" dt="2024-10-21T14:40:28.941" v="1" actId="20577"/>
        <pc:sldMkLst>
          <pc:docMk/>
          <pc:sldMk cId="738942598" sldId="621"/>
        </pc:sldMkLst>
        <pc:spChg chg="mod">
          <ac:chgData name="Naomi Doerge" userId="c2ba5b26-9392-4f76-82ca-966719aba79f" providerId="ADAL" clId="{682D3094-D3E7-C348-A452-D7C775A3B301}" dt="2024-10-21T14:40:28.941" v="1" actId="20577"/>
          <ac:spMkLst>
            <pc:docMk/>
            <pc:sldMk cId="738942598" sldId="621"/>
            <ac:spMk id="4" creationId="{00000000-0000-0000-0000-000000000000}"/>
          </ac:spMkLst>
        </pc:spChg>
      </pc:sldChg>
      <pc:sldChg chg="modSp mod">
        <pc:chgData name="Naomi Doerge" userId="c2ba5b26-9392-4f76-82ca-966719aba79f" providerId="ADAL" clId="{682D3094-D3E7-C348-A452-D7C775A3B301}" dt="2024-10-21T15:12:26.083" v="177" actId="403"/>
        <pc:sldMkLst>
          <pc:docMk/>
          <pc:sldMk cId="1892009406" sldId="622"/>
        </pc:sldMkLst>
        <pc:spChg chg="mod">
          <ac:chgData name="Naomi Doerge" userId="c2ba5b26-9392-4f76-82ca-966719aba79f" providerId="ADAL" clId="{682D3094-D3E7-C348-A452-D7C775A3B301}" dt="2024-10-21T15:12:26.083" v="177" actId="403"/>
          <ac:spMkLst>
            <pc:docMk/>
            <pc:sldMk cId="1892009406" sldId="622"/>
            <ac:spMk id="23555" creationId="{1DAD338D-8E10-408B-9635-136B1CD23B41}"/>
          </ac:spMkLst>
        </pc:spChg>
        <pc:spChg chg="mod">
          <ac:chgData name="Naomi Doerge" userId="c2ba5b26-9392-4f76-82ca-966719aba79f" providerId="ADAL" clId="{682D3094-D3E7-C348-A452-D7C775A3B301}" dt="2024-10-21T15:11:23.712" v="166" actId="404"/>
          <ac:spMkLst>
            <pc:docMk/>
            <pc:sldMk cId="1892009406" sldId="622"/>
            <ac:spMk id="33794" creationId="{0DE0CEAE-32A5-4160-BB75-A29A1A43B515}"/>
          </ac:spMkLst>
        </pc:spChg>
      </pc:sldChg>
      <pc:sldChg chg="modSp mod">
        <pc:chgData name="Naomi Doerge" userId="c2ba5b26-9392-4f76-82ca-966719aba79f" providerId="ADAL" clId="{682D3094-D3E7-C348-A452-D7C775A3B301}" dt="2024-10-21T14:42:38.412" v="30" actId="20577"/>
        <pc:sldMkLst>
          <pc:docMk/>
          <pc:sldMk cId="1449582190" sldId="650"/>
        </pc:sldMkLst>
        <pc:spChg chg="mod">
          <ac:chgData name="Naomi Doerge" userId="c2ba5b26-9392-4f76-82ca-966719aba79f" providerId="ADAL" clId="{682D3094-D3E7-C348-A452-D7C775A3B301}" dt="2024-10-21T14:42:38.412" v="30" actId="20577"/>
          <ac:spMkLst>
            <pc:docMk/>
            <pc:sldMk cId="1449582190" sldId="650"/>
            <ac:spMk id="3" creationId="{3918F132-8426-EFBF-1DF5-ED9930026E14}"/>
          </ac:spMkLst>
        </pc:spChg>
      </pc:sldChg>
      <pc:sldChg chg="modSp new mod">
        <pc:chgData name="Naomi Doerge" userId="c2ba5b26-9392-4f76-82ca-966719aba79f" providerId="ADAL" clId="{682D3094-D3E7-C348-A452-D7C775A3B301}" dt="2024-10-21T15:09:11.460" v="77" actId="1076"/>
        <pc:sldMkLst>
          <pc:docMk/>
          <pc:sldMk cId="3198769739" sldId="659"/>
        </pc:sldMkLst>
        <pc:spChg chg="mod">
          <ac:chgData name="Naomi Doerge" userId="c2ba5b26-9392-4f76-82ca-966719aba79f" providerId="ADAL" clId="{682D3094-D3E7-C348-A452-D7C775A3B301}" dt="2024-10-21T15:09:01.365" v="73" actId="1076"/>
          <ac:spMkLst>
            <pc:docMk/>
            <pc:sldMk cId="3198769739" sldId="659"/>
            <ac:spMk id="2" creationId="{15671271-7575-AEF6-10C0-318F7B933E80}"/>
          </ac:spMkLst>
        </pc:spChg>
        <pc:spChg chg="mod">
          <ac:chgData name="Naomi Doerge" userId="c2ba5b26-9392-4f76-82ca-966719aba79f" providerId="ADAL" clId="{682D3094-D3E7-C348-A452-D7C775A3B301}" dt="2024-10-21T15:09:11.460" v="77" actId="1076"/>
          <ac:spMkLst>
            <pc:docMk/>
            <pc:sldMk cId="3198769739" sldId="659"/>
            <ac:spMk id="3" creationId="{93E36109-9133-17C6-AA60-FCAD94E06D3A}"/>
          </ac:spMkLst>
        </pc:spChg>
      </pc:sldChg>
    </pc:docChg>
  </pc:docChgLst>
</pc:chgInfo>
</file>

<file path=ppt/comments/modernComment_285_F4470FFE.xml><?xml version="1.0" encoding="utf-8"?>
<p188:cmLst xmlns:a="http://schemas.openxmlformats.org/drawingml/2006/main" xmlns:r="http://schemas.openxmlformats.org/officeDocument/2006/relationships" xmlns:p188="http://schemas.microsoft.com/office/powerpoint/2018/8/main">
  <p188:cm id="{4FCAFA62-47F1-7346-A3E6-DE0A0B4EF052}" authorId="{00822031-79EC-4574-D291-F4DD5DE11864}" created="2024-05-21T10:17:54.220">
    <ac:deMkLst xmlns:ac="http://schemas.microsoft.com/office/drawing/2013/main/command">
      <pc:docMk xmlns:pc="http://schemas.microsoft.com/office/powerpoint/2013/main/command"/>
      <pc:sldMk xmlns:pc="http://schemas.microsoft.com/office/powerpoint/2013/main/command" cId="4098297854" sldId="645"/>
      <ac:picMk id="6" creationId="{58C86C20-2D46-2DB0-9130-2C3E53014BB8}"/>
    </ac:deMkLst>
    <p188:replyLst>
      <p188:reply id="{50EFCAE1-6139-1849-8AD4-2661023DE35E}" authorId="{00822031-79EC-4574-D291-F4DD5DE11864}" created="2024-05-21T10:18:28.412">
        <p188:txBody>
          <a:bodyPr/>
          <a:lstStyle/>
          <a:p>
            <a:r>
              <a:rPr lang="en-US"/>
              <a:t>We just want avoid students turning in a paper which is 80% direct citations :)
</a:t>
            </a:r>
          </a:p>
        </p188:txBody>
      </p188:reply>
    </p188:replyLst>
    <p188:txBody>
      <a:bodyPr/>
      <a:lstStyle/>
      <a:p>
        <a:r>
          <a:rPr lang="en-US"/>
          <a:t>Lecturers, this rule of thumb is to warn students not to OVERUSE direct citations! I generally advise no more than one per paragraph max, but stress that it’s JUST a rule of thumb, so if occasionally broken it’s okay!
</a:t>
        </a:r>
      </a:p>
    </p188:txBody>
  </p188:cm>
</p188:cmLst>
</file>

<file path=ppt/comments/modernComment_288_3242B843.xml><?xml version="1.0" encoding="utf-8"?>
<p188:cmLst xmlns:a="http://schemas.openxmlformats.org/drawingml/2006/main" xmlns:r="http://schemas.openxmlformats.org/officeDocument/2006/relationships" xmlns:p188="http://schemas.microsoft.com/office/powerpoint/2018/8/main">
  <p188:cm id="{65D96776-404F-9744-9D07-C53A355751E3}" authorId="{00822031-79EC-4574-D291-F4DD5DE11864}" created="2024-05-21T10:37:39.037">
    <ac:deMkLst xmlns:ac="http://schemas.microsoft.com/office/drawing/2013/main/command">
      <pc:docMk xmlns:pc="http://schemas.microsoft.com/office/powerpoint/2013/main/command"/>
      <pc:sldMk xmlns:pc="http://schemas.microsoft.com/office/powerpoint/2013/main/command" cId="843233347" sldId="648"/>
      <ac:picMk id="6" creationId="{419EEBA9-B54E-8798-FA11-53B41A93C222}"/>
    </ac:deMkLst>
    <p188:txBody>
      <a:bodyPr/>
      <a:lstStyle/>
      <a:p>
        <a:r>
          <a:rPr lang="en-US"/>
          <a:t>Lecturers: This rule of thumb is to let students know that good academic writing is usually a mix of all three ways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21/10/2024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5</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11</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9307786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3635231-9202-42C1-BA57-0D9AB280AD17}"/>
              </a:ext>
            </a:extLst>
          </p:cNvPr>
          <p:cNvSpPr>
            <a:spLocks noGrp="1" noRot="1" noChangeAspect="1" noTextEdit="1"/>
          </p:cNvSpPr>
          <p:nvPr>
            <p:ph type="sldImg"/>
          </p:nvPr>
        </p:nvSpPr>
        <p:spPr>
          <a:ln>
            <a:solidFill>
              <a:srgbClr val="000000"/>
            </a:solidFill>
            <a:miter lim="800000"/>
            <a:headEnd/>
            <a:tailEnd/>
          </a:ln>
        </p:spPr>
      </p:sp>
      <p:sp>
        <p:nvSpPr>
          <p:cNvPr id="34819" name="Notes Placeholder 2">
            <a:extLst>
              <a:ext uri="{FF2B5EF4-FFF2-40B4-BE49-F238E27FC236}">
                <a16:creationId xmlns:a16="http://schemas.microsoft.com/office/drawing/2014/main" id="{F83EBC7A-1656-490E-A3DE-BCF17A7DE52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4820" name="Slide Number Placeholder 3">
            <a:extLst>
              <a:ext uri="{FF2B5EF4-FFF2-40B4-BE49-F238E27FC236}">
                <a16:creationId xmlns:a16="http://schemas.microsoft.com/office/drawing/2014/main" id="{54F90AF1-00B7-43AA-BA17-0E664BE370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0E720BC-632B-4A50-BBDB-367ED91D1E4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22</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41986540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3926CAF7-8675-44D9-A02B-F67925F1CB2C}"/>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488457C7-CB6E-464F-8B0F-AF2C8D533546}"/>
              </a:ext>
            </a:extLst>
          </p:cNvPr>
          <p:cNvSpPr>
            <a:spLocks noGrp="1" noChangeArrowheads="1"/>
          </p:cNvSpPr>
          <p:nvPr>
            <p:ph type="body" idx="1"/>
          </p:nvPr>
        </p:nvSpPr>
        <p:spPr>
          <a:noFill/>
        </p:spPr>
        <p:txBody>
          <a:bodyPr/>
          <a:lstStyle/>
          <a:p>
            <a:endParaRPr lang="en-GB" altLang="en-US"/>
          </a:p>
        </p:txBody>
      </p:sp>
      <p:sp>
        <p:nvSpPr>
          <p:cNvPr id="38916" name="Slide Number Placeholder 3">
            <a:extLst>
              <a:ext uri="{FF2B5EF4-FFF2-40B4-BE49-F238E27FC236}">
                <a16:creationId xmlns:a16="http://schemas.microsoft.com/office/drawing/2014/main" id="{E775A317-4B90-4AC2-BC69-96E8BC6B363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961AD73-05AB-41C3-A112-6C804F00DC3A}" type="slidenum">
              <a:rPr lang="en-GB" altLang="en-US" smtClean="0"/>
              <a:pPr/>
              <a:t>23</a:t>
            </a:fld>
            <a:endParaRPr lang="en-GB" altLang="en-US"/>
          </a:p>
        </p:txBody>
      </p:sp>
    </p:spTree>
    <p:extLst>
      <p:ext uri="{BB962C8B-B14F-4D97-AF65-F5344CB8AC3E}">
        <p14:creationId xmlns:p14="http://schemas.microsoft.com/office/powerpoint/2010/main" val="90090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21/10/2024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21/10/2024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21/10/2024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21/10/2024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21/10/2024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21/10/2024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21/10/2024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21/10/2024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21/10/2024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21/10/2024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21/10/2024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21/10/2024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21/10/2024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21/10/2024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21/10/2024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21/10/2024</a:t>
            </a:fld>
            <a:endParaRPr lang="en-GB"/>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21/10/2024</a:t>
            </a:fld>
            <a:endParaRPr lang="en-GB"/>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21/10/2024</a:t>
            </a:fld>
            <a:endParaRPr lang="en-GB"/>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21/10/2024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21/10/2024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21/10/2024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21/10/2024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21/10/2024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21/10/2024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21/10/2024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21/10/2024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21/10/2024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21/10/2024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21/10/2024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21/10/2024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21/10/2024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21/10/2024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21/10/2024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21/10/2024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21/10/2024</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21/10/2024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microsoft.com/office/2018/10/relationships/comments" Target="../comments/modernComment_285_F4470FFE.xml"/><Relationship Id="rId1" Type="http://schemas.openxmlformats.org/officeDocument/2006/relationships/slideLayout" Target="../slideLayouts/slideLayout24.xml"/><Relationship Id="rId4" Type="http://schemas.openxmlformats.org/officeDocument/2006/relationships/image" Target="../media/image9.sv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microsoft.com/office/2018/10/relationships/comments" Target="../comments/modernComment_288_3242B843.xml"/><Relationship Id="rId1" Type="http://schemas.openxmlformats.org/officeDocument/2006/relationships/slideLayout" Target="../slideLayouts/slideLayout24.xml"/><Relationship Id="rId4" Type="http://schemas.openxmlformats.org/officeDocument/2006/relationships/image" Target="../media/image9.sv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3" Type="http://schemas.openxmlformats.org/officeDocument/2006/relationships/hyperlink" Target="https://www.citethemrightonline.com/" TargetMode="External"/><Relationship Id="rId2" Type="http://schemas.openxmlformats.org/officeDocument/2006/relationships/hyperlink" Target="https://www.uwtsd.ac.uk/library/student-essentials/referencing-handbooks/" TargetMode="Externa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hyperlink" Target="https://www.student.unsw.edu.au/introducing-quotations-and-paraphrases" TargetMode="Externa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3" Type="http://schemas.openxmlformats.org/officeDocument/2006/relationships/hyperlink" Target="https://theconversation.com/exploring-the-indian-ocean-as-a-rich-archive-of-history-above-and-below-the-water-line-133817" TargetMode="External"/><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2" Type="http://schemas.openxmlformats.org/officeDocument/2006/relationships/hyperlink" Target="https://www.reed.co.uk/career-advice/how-to-write-a-cv/" TargetMode="External"/><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2" Type="http://schemas.openxmlformats.org/officeDocument/2006/relationships/hyperlink" Target="http://www.nhs/article/brown/nhssafety/nurses/jkshjdhfhjsdhjksf.com" TargetMode="External"/><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2" Type="http://schemas.openxmlformats.org/officeDocument/2006/relationships/hyperlink" Target="https://www.ncl.ac.uk/academic-skills-kit/good-academic-practice/referencing/" TargetMode="External"/><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2" Type="http://schemas.openxmlformats.org/officeDocument/2006/relationships/hyperlink" Target="https://moodle.uwtsd.ac.uk/mod/url/view.php?id=485942"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7128792" cy="3672408"/>
          </a:xfrm>
        </p:spPr>
        <p:txBody>
          <a:bodyPr/>
          <a:lstStyle/>
          <a:p>
            <a:pPr eaLnBrk="1" hangingPunct="1"/>
            <a:r>
              <a:rPr lang="en-GB" sz="3200" b="1" dirty="0">
                <a:solidFill>
                  <a:schemeClr val="bg1"/>
                </a:solidFill>
                <a:effectLst>
                  <a:outerShdw blurRad="38100" dist="38100" dir="2700000" algn="tl">
                    <a:srgbClr val="000000">
                      <a:alpha val="43137"/>
                    </a:srgbClr>
                  </a:outerShdw>
                </a:effectLst>
              </a:rPr>
              <a:t>LCH4001</a:t>
            </a:r>
          </a:p>
          <a:p>
            <a:pPr eaLnBrk="1" hangingPunct="1"/>
            <a:endParaRPr lang="en-GB" sz="3200" b="1" dirty="0">
              <a:solidFill>
                <a:schemeClr val="bg1"/>
              </a:solidFill>
              <a:effectLst>
                <a:outerShdw blurRad="38100" dist="38100" dir="2700000" algn="tl">
                  <a:srgbClr val="000000">
                    <a:alpha val="43137"/>
                  </a:srgbClr>
                </a:outerShdw>
              </a:effectLst>
            </a:endParaRPr>
          </a:p>
          <a:p>
            <a:pPr eaLnBrk="1" hangingPunct="1"/>
            <a:r>
              <a:rPr lang="en-GB" sz="3200" b="1" dirty="0">
                <a:solidFill>
                  <a:schemeClr val="bg1"/>
                </a:solidFill>
                <a:effectLst>
                  <a:outerShdw blurRad="38100" dist="38100" dir="2700000" algn="tl">
                    <a:srgbClr val="000000">
                      <a:alpha val="43137"/>
                    </a:srgbClr>
                  </a:outerShdw>
                </a:effectLst>
              </a:rPr>
              <a:t>Academic and Employability Skills (ACE) </a:t>
            </a:r>
          </a:p>
          <a:p>
            <a:pPr eaLnBrk="1" hangingPunct="1"/>
            <a:endParaRPr lang="en-GB" altLang="en-US" sz="3200" dirty="0">
              <a:effectLst>
                <a:outerShdw blurRad="38100" dist="38100" dir="2700000" algn="tl">
                  <a:srgbClr val="000000">
                    <a:alpha val="43137"/>
                  </a:srgbClr>
                </a:outerShdw>
              </a:effectLst>
            </a:endParaRPr>
          </a:p>
          <a:p>
            <a:pPr eaLnBrk="1" hangingPunct="1"/>
            <a:r>
              <a:rPr lang="en-US" sz="3200" b="1" dirty="0">
                <a:solidFill>
                  <a:srgbClr val="FFFF00"/>
                </a:solidFill>
                <a:effectLst>
                  <a:outerShdw blurRad="38100" dist="38100" dir="2700000" algn="tl">
                    <a:srgbClr val="000000">
                      <a:alpha val="43137"/>
                    </a:srgbClr>
                  </a:outerShdw>
                </a:effectLst>
              </a:rPr>
              <a:t>Week 3: Referencing</a:t>
            </a:r>
          </a:p>
          <a:p>
            <a:pPr eaLnBrk="1" hangingPunct="1"/>
            <a:endParaRPr lang="en-US" sz="3200" b="1" dirty="0">
              <a:solidFill>
                <a:srgbClr val="FFFF00"/>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21/10/2024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5A77C339-3E8A-4CC0-A56B-7BA05FE0E731}"/>
              </a:ext>
            </a:extLst>
          </p:cNvPr>
          <p:cNvSpPr>
            <a:spLocks noGrp="1" noChangeArrowheads="1"/>
          </p:cNvSpPr>
          <p:nvPr>
            <p:ph type="title"/>
          </p:nvPr>
        </p:nvSpPr>
        <p:spPr/>
        <p:txBody>
          <a:bodyPr/>
          <a:lstStyle/>
          <a:p>
            <a:r>
              <a:rPr lang="en-GB" altLang="en-US" b="1">
                <a:latin typeface="Calibri" panose="020F0502020204030204" pitchFamily="34" charset="0"/>
                <a:cs typeface="Calibri" panose="020F0502020204030204" pitchFamily="34" charset="0"/>
              </a:rPr>
              <a:t>Aims of the session</a:t>
            </a:r>
          </a:p>
        </p:txBody>
      </p:sp>
      <p:sp>
        <p:nvSpPr>
          <p:cNvPr id="6147" name="Content Placeholder 2">
            <a:extLst>
              <a:ext uri="{FF2B5EF4-FFF2-40B4-BE49-F238E27FC236}">
                <a16:creationId xmlns:a16="http://schemas.microsoft.com/office/drawing/2014/main" id="{A66A81E7-4882-4275-977B-00E927A984F3}"/>
              </a:ext>
            </a:extLst>
          </p:cNvPr>
          <p:cNvSpPr>
            <a:spLocks noGrp="1" noChangeArrowheads="1"/>
          </p:cNvSpPr>
          <p:nvPr>
            <p:ph idx="1"/>
          </p:nvPr>
        </p:nvSpPr>
        <p:spPr>
          <a:xfrm>
            <a:off x="395536" y="1556792"/>
            <a:ext cx="8291264" cy="2751780"/>
          </a:xfrm>
        </p:spPr>
        <p:txBody>
          <a:bodyPr/>
          <a:lstStyle/>
          <a:p>
            <a:r>
              <a:rPr lang="en-GB" altLang="en-US" sz="2400">
                <a:latin typeface="Calibri" panose="020F0502020204030204" pitchFamily="34" charset="0"/>
                <a:cs typeface="Calibri" panose="020F0502020204030204" pitchFamily="34" charset="0"/>
              </a:rPr>
              <a:t>To understand referencing and citation and their importance for success in higher education.</a:t>
            </a:r>
          </a:p>
          <a:p>
            <a:r>
              <a:rPr lang="en-GB" altLang="en-US" sz="2400">
                <a:latin typeface="Calibri" panose="020F0502020204030204" pitchFamily="34" charset="0"/>
                <a:cs typeface="Calibri" panose="020F0502020204030204" pitchFamily="34" charset="0"/>
              </a:rPr>
              <a:t>To practice referencing various academic sources, such as, books, journals and websites.</a:t>
            </a:r>
          </a:p>
          <a:p>
            <a:r>
              <a:rPr lang="en-GB" altLang="en-US" sz="2400">
                <a:latin typeface="Calibri" panose="020F0502020204030204" pitchFamily="34" charset="0"/>
                <a:cs typeface="Calibri" panose="020F0502020204030204" pitchFamily="34" charset="0"/>
              </a:rPr>
              <a:t>To understand the various kinds of academic misconduct. </a:t>
            </a:r>
          </a:p>
          <a:p>
            <a:endParaRPr lang="en-GB" altLang="en-US" sz="28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08603-8333-D685-8AA8-7E7503EC2DE3}"/>
              </a:ext>
            </a:extLst>
          </p:cNvPr>
          <p:cNvSpPr>
            <a:spLocks noGrp="1"/>
          </p:cNvSpPr>
          <p:nvPr>
            <p:ph type="title"/>
          </p:nvPr>
        </p:nvSpPr>
        <p:spPr>
          <a:xfrm>
            <a:off x="250825" y="-225043"/>
            <a:ext cx="8229600" cy="1143000"/>
          </a:xfrm>
        </p:spPr>
        <p:txBody>
          <a:bodyPr/>
          <a:lstStyle/>
          <a:p>
            <a:r>
              <a:rPr lang="en-GB" sz="4000" b="1" dirty="0">
                <a:solidFill>
                  <a:srgbClr val="173AFF"/>
                </a:solidFill>
                <a:latin typeface="+mn-lt"/>
                <a:cs typeface="Calibri" panose="020F0502020204030204" pitchFamily="34" charset="0"/>
              </a:rPr>
              <a:t>Activity 1 Referencing Worksheet</a:t>
            </a:r>
            <a:endParaRPr lang="en-GB" sz="4000" b="1" dirty="0">
              <a:solidFill>
                <a:srgbClr val="173AFF"/>
              </a:solidFill>
              <a:latin typeface="+mn-lt"/>
            </a:endParaRPr>
          </a:p>
        </p:txBody>
      </p:sp>
      <p:sp>
        <p:nvSpPr>
          <p:cNvPr id="3" name="Content Placeholder 2">
            <a:extLst>
              <a:ext uri="{FF2B5EF4-FFF2-40B4-BE49-F238E27FC236}">
                <a16:creationId xmlns:a16="http://schemas.microsoft.com/office/drawing/2014/main" id="{84DF4E40-02B6-F25E-FD34-05D12B9CF2A3}"/>
              </a:ext>
            </a:extLst>
          </p:cNvPr>
          <p:cNvSpPr>
            <a:spLocks noGrp="1"/>
          </p:cNvSpPr>
          <p:nvPr>
            <p:ph idx="1"/>
          </p:nvPr>
        </p:nvSpPr>
        <p:spPr>
          <a:xfrm>
            <a:off x="457200" y="651470"/>
            <a:ext cx="8229600" cy="3916363"/>
          </a:xfrm>
        </p:spPr>
        <p:txBody>
          <a:bodyPr/>
          <a:lstStyle/>
          <a:p>
            <a:pPr marL="0" indent="0">
              <a:buNone/>
            </a:pPr>
            <a:endParaRPr lang="en-GB" sz="2800" dirty="0">
              <a:latin typeface="Calibri" panose="020F0502020204030204" pitchFamily="34" charset="0"/>
              <a:cs typeface="Calibri" panose="020F0502020204030204" pitchFamily="34" charset="0"/>
            </a:endParaRPr>
          </a:p>
          <a:p>
            <a:pPr marL="0" indent="0">
              <a:buNone/>
            </a:pPr>
            <a:r>
              <a:rPr lang="en-GB" sz="2800" dirty="0">
                <a:latin typeface="Calibri" panose="020F0502020204030204" pitchFamily="34" charset="0"/>
                <a:cs typeface="Calibri" panose="020F0502020204030204" pitchFamily="34" charset="0"/>
              </a:rPr>
              <a:t>Go to the worksheet and discuss the questions with a partner or trio. </a:t>
            </a:r>
          </a:p>
          <a:p>
            <a:pPr marL="0" indent="0">
              <a:buNone/>
            </a:pPr>
            <a:endParaRPr lang="en-GB" sz="2800" dirty="0">
              <a:latin typeface="Calibri" panose="020F0502020204030204" pitchFamily="34" charset="0"/>
              <a:cs typeface="Calibri" panose="020F0502020204030204" pitchFamily="34" charset="0"/>
            </a:endParaRPr>
          </a:p>
          <a:p>
            <a:pPr marL="0" indent="0">
              <a:buNone/>
            </a:pPr>
            <a:r>
              <a:rPr lang="en-GB" sz="2800" dirty="0">
                <a:latin typeface="Calibri" panose="020F0502020204030204" pitchFamily="34" charset="0"/>
                <a:cs typeface="Calibri" panose="020F0502020204030204" pitchFamily="34" charset="0"/>
              </a:rPr>
              <a:t>One person should take notes on the worksheet for your group, another should be prepared to report back an answer to the class with those notes </a:t>
            </a:r>
            <a:r>
              <a:rPr lang="en-GB" sz="2800" dirty="0">
                <a:latin typeface="Calibri" panose="020F0502020204030204" pitchFamily="34" charset="0"/>
                <a:cs typeface="Calibri" panose="020F0502020204030204" pitchFamily="34" charset="0"/>
                <a:sym typeface="Wingdings" pitchFamily="2" charset="2"/>
              </a:rPr>
              <a:t></a:t>
            </a:r>
            <a:endParaRPr lang="en-GB" dirty="0"/>
          </a:p>
          <a:p>
            <a:pPr marL="0" indent="0">
              <a:buNone/>
            </a:pPr>
            <a:endParaRPr lang="en-GB" dirty="0"/>
          </a:p>
        </p:txBody>
      </p:sp>
      <p:sp>
        <p:nvSpPr>
          <p:cNvPr id="4" name="Date Placeholder 3">
            <a:extLst>
              <a:ext uri="{FF2B5EF4-FFF2-40B4-BE49-F238E27FC236}">
                <a16:creationId xmlns:a16="http://schemas.microsoft.com/office/drawing/2014/main" id="{ABB25C90-1CB0-BCBA-AE73-371CE8EAD01F}"/>
              </a:ext>
            </a:extLst>
          </p:cNvPr>
          <p:cNvSpPr>
            <a:spLocks noGrp="1"/>
          </p:cNvSpPr>
          <p:nvPr>
            <p:ph type="dt" sz="half" idx="10"/>
          </p:nvPr>
        </p:nvSpPr>
        <p:spPr/>
        <p:txBody>
          <a:bodyPr/>
          <a:lstStyle/>
          <a:p>
            <a:pPr>
              <a:defRPr/>
            </a:pPr>
            <a:fld id="{7734DD8D-AE26-4A6C-B780-968F72A0D9BC}" type="datetime1">
              <a:rPr lang="en-GB" smtClean="0"/>
              <a:pPr>
                <a:defRPr/>
              </a:pPr>
              <a:t>21/10/2024</a:t>
            </a:fld>
            <a:endParaRPr lang="en-GB"/>
          </a:p>
        </p:txBody>
      </p:sp>
      <p:pic>
        <p:nvPicPr>
          <p:cNvPr id="5" name="Picture 4">
            <a:extLst>
              <a:ext uri="{FF2B5EF4-FFF2-40B4-BE49-F238E27FC236}">
                <a16:creationId xmlns:a16="http://schemas.microsoft.com/office/drawing/2014/main" id="{82DB2E99-4B8F-B8F6-4196-D1AC3CC534A2}"/>
              </a:ext>
            </a:extLst>
          </p:cNvPr>
          <p:cNvPicPr>
            <a:picLocks noChangeAspect="1"/>
          </p:cNvPicPr>
          <p:nvPr/>
        </p:nvPicPr>
        <p:blipFill>
          <a:blip r:embed="rId2"/>
          <a:stretch>
            <a:fillRect/>
          </a:stretch>
        </p:blipFill>
        <p:spPr>
          <a:xfrm>
            <a:off x="3059832" y="4005064"/>
            <a:ext cx="3456384" cy="1603677"/>
          </a:xfrm>
          <a:prstGeom prst="rect">
            <a:avLst/>
          </a:prstGeom>
        </p:spPr>
      </p:pic>
    </p:spTree>
    <p:extLst>
      <p:ext uri="{BB962C8B-B14F-4D97-AF65-F5344CB8AC3E}">
        <p14:creationId xmlns:p14="http://schemas.microsoft.com/office/powerpoint/2010/main" val="26965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A387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880" y="256540"/>
            <a:ext cx="877824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71700" y="5768204"/>
            <a:ext cx="4800600" cy="0"/>
          </a:xfrm>
          <a:prstGeom prst="line">
            <a:avLst/>
          </a:prstGeom>
          <a:ln>
            <a:solidFill>
              <a:srgbClr val="A3875A"/>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FB0DE71-ADE6-06B2-4E7B-2F87F4A6F657}"/>
              </a:ext>
            </a:extLst>
          </p:cNvPr>
          <p:cNvSpPr>
            <a:spLocks noGrp="1"/>
          </p:cNvSpPr>
          <p:nvPr>
            <p:ph type="title"/>
          </p:nvPr>
        </p:nvSpPr>
        <p:spPr>
          <a:xfrm>
            <a:off x="832485" y="4277356"/>
            <a:ext cx="7475220" cy="1560320"/>
          </a:xfrm>
        </p:spPr>
        <p:txBody>
          <a:bodyPr vert="horz" lIns="91440" tIns="45720" rIns="91440" bIns="45720" rtlCol="0" anchor="b">
            <a:normAutofit/>
          </a:bodyPr>
          <a:lstStyle/>
          <a:p>
            <a:pPr eaLnBrk="1" hangingPunct="1">
              <a:lnSpc>
                <a:spcPct val="90000"/>
              </a:lnSpc>
            </a:pPr>
            <a:r>
              <a:rPr lang="en-US" sz="5000">
                <a:solidFill>
                  <a:srgbClr val="A3875A"/>
                </a:solidFill>
              </a:rPr>
              <a:t>What is referencing? </a:t>
            </a:r>
          </a:p>
        </p:txBody>
      </p:sp>
      <p:pic>
        <p:nvPicPr>
          <p:cNvPr id="5" name="Picture 4">
            <a:extLst>
              <a:ext uri="{FF2B5EF4-FFF2-40B4-BE49-F238E27FC236}">
                <a16:creationId xmlns:a16="http://schemas.microsoft.com/office/drawing/2014/main" id="{853C69C0-0C80-616B-10E9-DEDC0EC8FED0}"/>
              </a:ext>
            </a:extLst>
          </p:cNvPr>
          <p:cNvPicPr>
            <a:picLocks noChangeAspect="1"/>
          </p:cNvPicPr>
          <p:nvPr/>
        </p:nvPicPr>
        <p:blipFill rotWithShape="1">
          <a:blip r:embed="rId2"/>
          <a:srcRect t="35757" r="2" b="2"/>
          <a:stretch/>
        </p:blipFill>
        <p:spPr>
          <a:xfrm>
            <a:off x="182880" y="256540"/>
            <a:ext cx="8778240" cy="3764276"/>
          </a:xfrm>
          <a:prstGeom prst="rect">
            <a:avLst/>
          </a:prstGeom>
        </p:spPr>
      </p:pic>
    </p:spTree>
    <p:extLst>
      <p:ext uri="{BB962C8B-B14F-4D97-AF65-F5344CB8AC3E}">
        <p14:creationId xmlns:p14="http://schemas.microsoft.com/office/powerpoint/2010/main" val="15877305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a:xfrm>
            <a:off x="3104147" y="154322"/>
            <a:ext cx="2935705" cy="519446"/>
          </a:xfrm>
        </p:spPr>
        <p:txBody>
          <a:bodyPr/>
          <a:lstStyle/>
          <a:p>
            <a:pPr eaLnBrk="1" hangingPunct="1"/>
            <a:r>
              <a:rPr lang="en-GB" altLang="en-US" sz="3600" b="1" dirty="0">
                <a:cs typeface="Calibri" panose="020F0502020204030204" pitchFamily="34" charset="0"/>
              </a:rPr>
              <a:t>Referencing</a:t>
            </a:r>
            <a:r>
              <a:rPr lang="en-GB" altLang="en-US" sz="3600" b="1" dirty="0"/>
              <a:t>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457200" y="1383632"/>
            <a:ext cx="8229600" cy="3092116"/>
          </a:xfrm>
        </p:spPr>
        <p:txBody>
          <a:bodyPr/>
          <a:lstStyle/>
          <a:p>
            <a:pPr marL="0" indent="0" algn="just">
              <a:buNone/>
            </a:pPr>
            <a:r>
              <a:rPr lang="en-US" sz="3000" b="1" dirty="0">
                <a:latin typeface="Calibri" panose="020F0502020204030204" pitchFamily="34" charset="0"/>
                <a:cs typeface="Calibri" panose="020F0502020204030204" pitchFamily="34" charset="0"/>
              </a:rPr>
              <a:t>Referencing</a:t>
            </a:r>
            <a:r>
              <a:rPr lang="en-US" sz="3000" dirty="0">
                <a:latin typeface="Calibri" panose="020F0502020204030204" pitchFamily="34" charset="0"/>
                <a:cs typeface="Calibri" panose="020F0502020204030204" pitchFamily="34" charset="0"/>
              </a:rPr>
              <a:t> is: “how you acknowledge the source of the information you have used (referred to) in your work. It helps to make clear to the reader how you have used the work of others to develop your own ideas and arguments” </a:t>
            </a:r>
          </a:p>
          <a:p>
            <a:pPr marL="0" indent="0" algn="just">
              <a:buNone/>
            </a:pPr>
            <a:r>
              <a:rPr lang="en-US" sz="3000" dirty="0">
                <a:latin typeface="Calibri" panose="020F0502020204030204" pitchFamily="34" charset="0"/>
                <a:cs typeface="Calibri" panose="020F0502020204030204" pitchFamily="34" charset="0"/>
              </a:rPr>
              <a:t>(Newcastle University, 2024, Par. 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03327-C18D-2172-48A1-BED4CF5B2D7F}"/>
              </a:ext>
            </a:extLst>
          </p:cNvPr>
          <p:cNvSpPr>
            <a:spLocks noGrp="1"/>
          </p:cNvSpPr>
          <p:nvPr>
            <p:ph type="title"/>
          </p:nvPr>
        </p:nvSpPr>
        <p:spPr/>
        <p:txBody>
          <a:bodyPr/>
          <a:lstStyle/>
          <a:p>
            <a:r>
              <a:rPr lang="en-US" b="1" dirty="0">
                <a:solidFill>
                  <a:srgbClr val="173AFF"/>
                </a:solidFill>
              </a:rPr>
              <a:t>Activity 2 and 3</a:t>
            </a:r>
          </a:p>
        </p:txBody>
      </p:sp>
      <p:sp>
        <p:nvSpPr>
          <p:cNvPr id="3" name="Content Placeholder 2">
            <a:extLst>
              <a:ext uri="{FF2B5EF4-FFF2-40B4-BE49-F238E27FC236}">
                <a16:creationId xmlns:a16="http://schemas.microsoft.com/office/drawing/2014/main" id="{089B6A56-A037-9942-3A47-327A872A0EF1}"/>
              </a:ext>
            </a:extLst>
          </p:cNvPr>
          <p:cNvSpPr>
            <a:spLocks noGrp="1"/>
          </p:cNvSpPr>
          <p:nvPr>
            <p:ph idx="1"/>
          </p:nvPr>
        </p:nvSpPr>
        <p:spPr/>
        <p:txBody>
          <a:bodyPr/>
          <a:lstStyle/>
          <a:p>
            <a:r>
              <a:rPr lang="en-US" dirty="0"/>
              <a:t>Before we move onto the nitty gritty of referencing, let’s refresh our memories about the </a:t>
            </a:r>
            <a:r>
              <a:rPr lang="en-US" b="1" i="1" dirty="0"/>
              <a:t>types</a:t>
            </a:r>
            <a:r>
              <a:rPr lang="en-US" dirty="0"/>
              <a:t> of sources to use! Go to the worksheet and work together to answer </a:t>
            </a:r>
            <a:r>
              <a:rPr lang="en-US" b="1" dirty="0">
                <a:solidFill>
                  <a:srgbClr val="173AFF"/>
                </a:solidFill>
              </a:rPr>
              <a:t>Activities 2+3. </a:t>
            </a:r>
          </a:p>
        </p:txBody>
      </p:sp>
      <p:sp>
        <p:nvSpPr>
          <p:cNvPr id="4" name="Date Placeholder 3">
            <a:extLst>
              <a:ext uri="{FF2B5EF4-FFF2-40B4-BE49-F238E27FC236}">
                <a16:creationId xmlns:a16="http://schemas.microsoft.com/office/drawing/2014/main" id="{37020E42-C785-AFC0-7608-89ECBFDAF933}"/>
              </a:ext>
            </a:extLst>
          </p:cNvPr>
          <p:cNvSpPr>
            <a:spLocks noGrp="1"/>
          </p:cNvSpPr>
          <p:nvPr>
            <p:ph type="dt" sz="half" idx="10"/>
          </p:nvPr>
        </p:nvSpPr>
        <p:spPr/>
        <p:txBody>
          <a:bodyPr/>
          <a:lstStyle/>
          <a:p>
            <a:pPr>
              <a:defRPr/>
            </a:pPr>
            <a:fld id="{7734DD8D-AE26-4A6C-B780-968F72A0D9BC}" type="datetime1">
              <a:rPr lang="en-GB" smtClean="0"/>
              <a:pPr>
                <a:defRPr/>
              </a:pPr>
              <a:t>21/10/2024</a:t>
            </a:fld>
            <a:endParaRPr lang="en-GB"/>
          </a:p>
        </p:txBody>
      </p:sp>
    </p:spTree>
    <p:extLst>
      <p:ext uri="{BB962C8B-B14F-4D97-AF65-F5344CB8AC3E}">
        <p14:creationId xmlns:p14="http://schemas.microsoft.com/office/powerpoint/2010/main" val="3447974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88859-EED0-F9C5-D06D-7D9E54034E41}"/>
              </a:ext>
            </a:extLst>
          </p:cNvPr>
          <p:cNvSpPr>
            <a:spLocks noGrp="1"/>
          </p:cNvSpPr>
          <p:nvPr>
            <p:ph type="title"/>
          </p:nvPr>
        </p:nvSpPr>
        <p:spPr>
          <a:xfrm>
            <a:off x="2298031" y="118227"/>
            <a:ext cx="4547937" cy="579604"/>
          </a:xfrm>
        </p:spPr>
        <p:txBody>
          <a:bodyPr/>
          <a:lstStyle/>
          <a:p>
            <a:r>
              <a:rPr lang="en-US" sz="3600" b="1" dirty="0">
                <a:solidFill>
                  <a:srgbClr val="173AFF"/>
                </a:solidFill>
              </a:rPr>
              <a:t>Activity 2: Answers</a:t>
            </a:r>
          </a:p>
        </p:txBody>
      </p:sp>
      <p:sp>
        <p:nvSpPr>
          <p:cNvPr id="4" name="Date Placeholder 3">
            <a:extLst>
              <a:ext uri="{FF2B5EF4-FFF2-40B4-BE49-F238E27FC236}">
                <a16:creationId xmlns:a16="http://schemas.microsoft.com/office/drawing/2014/main" id="{1F9BF85F-2E7E-8D8B-70AB-B97DCBB518A7}"/>
              </a:ext>
            </a:extLst>
          </p:cNvPr>
          <p:cNvSpPr>
            <a:spLocks noGrp="1"/>
          </p:cNvSpPr>
          <p:nvPr>
            <p:ph type="dt" sz="half" idx="10"/>
          </p:nvPr>
        </p:nvSpPr>
        <p:spPr/>
        <p:txBody>
          <a:bodyPr/>
          <a:lstStyle/>
          <a:p>
            <a:pPr>
              <a:defRPr/>
            </a:pPr>
            <a:fld id="{7734DD8D-AE26-4A6C-B780-968F72A0D9BC}" type="datetime1">
              <a:rPr lang="en-GB" smtClean="0"/>
              <a:pPr>
                <a:defRPr/>
              </a:pPr>
              <a:t>21/10/2024</a:t>
            </a:fld>
            <a:endParaRPr lang="en-GB"/>
          </a:p>
        </p:txBody>
      </p:sp>
      <p:pic>
        <p:nvPicPr>
          <p:cNvPr id="6" name="Picture 5" descr="A poster with text and images&#10;&#10;Description automatically generated">
            <a:extLst>
              <a:ext uri="{FF2B5EF4-FFF2-40B4-BE49-F238E27FC236}">
                <a16:creationId xmlns:a16="http://schemas.microsoft.com/office/drawing/2014/main" id="{0029FCDF-E4EB-612D-2539-6FDC91CCED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0826" y="697831"/>
            <a:ext cx="5103227" cy="6079829"/>
          </a:xfrm>
          <a:prstGeom prst="rect">
            <a:avLst/>
          </a:prstGeom>
        </p:spPr>
      </p:pic>
      <p:sp>
        <p:nvSpPr>
          <p:cNvPr id="7" name="TextBox 6">
            <a:extLst>
              <a:ext uri="{FF2B5EF4-FFF2-40B4-BE49-F238E27FC236}">
                <a16:creationId xmlns:a16="http://schemas.microsoft.com/office/drawing/2014/main" id="{4386E406-E00C-3CF3-BCBD-38EA68194664}"/>
              </a:ext>
            </a:extLst>
          </p:cNvPr>
          <p:cNvSpPr txBox="1"/>
          <p:nvPr/>
        </p:nvSpPr>
        <p:spPr>
          <a:xfrm>
            <a:off x="5570622" y="1022684"/>
            <a:ext cx="3260558" cy="4524315"/>
          </a:xfrm>
          <a:prstGeom prst="rect">
            <a:avLst/>
          </a:prstGeom>
          <a:ln w="28575"/>
        </p:spPr>
        <p:style>
          <a:lnRef idx="2">
            <a:schemeClr val="dk1"/>
          </a:lnRef>
          <a:fillRef idx="1">
            <a:schemeClr val="lt1"/>
          </a:fillRef>
          <a:effectRef idx="0">
            <a:schemeClr val="dk1"/>
          </a:effectRef>
          <a:fontRef idx="minor">
            <a:schemeClr val="dk1"/>
          </a:fontRef>
        </p:style>
        <p:txBody>
          <a:bodyPr wrap="square" rtlCol="0">
            <a:spAutoFit/>
          </a:bodyPr>
          <a:lstStyle/>
          <a:p>
            <a:r>
              <a:rPr lang="en-US" b="1" dirty="0">
                <a:latin typeface="+mn-lt"/>
              </a:rPr>
              <a:t>Peer Review:</a:t>
            </a:r>
          </a:p>
          <a:p>
            <a:pPr algn="just"/>
            <a:r>
              <a:rPr lang="en-GB" sz="1800" kern="100" dirty="0">
                <a:solidFill>
                  <a:schemeClr val="tx1"/>
                </a:solidFill>
                <a:effectLst/>
                <a:latin typeface="Segoe UI" panose="020B0502040204020203" pitchFamily="34" charset="0"/>
                <a:ea typeface="DengXian" panose="02010600030101010101" pitchFamily="2" charset="-122"/>
                <a:cs typeface="Arial" panose="020B0604020202020204" pitchFamily="34" charset="0"/>
              </a:rPr>
              <a:t>Peer-review is a process where experts in a field evaluate the quality and validity of a piece of academic work, such as a research paper, before it's published. This ensures that the research meets certain standards of credibility and accuracy. In undergraduate research, using peer-reviewed sources means relying on articles and studies that have been evaluated and approved by other scholars in the field.</a:t>
            </a:r>
            <a:endParaRPr lang="en-GB" sz="180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p>
            <a:endParaRPr lang="en-US" dirty="0"/>
          </a:p>
        </p:txBody>
      </p:sp>
    </p:spTree>
    <p:extLst>
      <p:ext uri="{BB962C8B-B14F-4D97-AF65-F5344CB8AC3E}">
        <p14:creationId xmlns:p14="http://schemas.microsoft.com/office/powerpoint/2010/main" val="24740783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9774D-185A-CCEB-9701-089C02C5B948}"/>
              </a:ext>
            </a:extLst>
          </p:cNvPr>
          <p:cNvSpPr>
            <a:spLocks noGrp="1"/>
          </p:cNvSpPr>
          <p:nvPr>
            <p:ph type="title"/>
          </p:nvPr>
        </p:nvSpPr>
        <p:spPr>
          <a:xfrm>
            <a:off x="2401637" y="178386"/>
            <a:ext cx="4331368" cy="507415"/>
          </a:xfrm>
        </p:spPr>
        <p:txBody>
          <a:bodyPr/>
          <a:lstStyle/>
          <a:p>
            <a:r>
              <a:rPr lang="en-US" sz="3600" b="1" dirty="0">
                <a:solidFill>
                  <a:srgbClr val="173AFF"/>
                </a:solidFill>
              </a:rPr>
              <a:t>Activity 3</a:t>
            </a:r>
          </a:p>
        </p:txBody>
      </p:sp>
      <p:sp>
        <p:nvSpPr>
          <p:cNvPr id="4" name="Date Placeholder 3">
            <a:extLst>
              <a:ext uri="{FF2B5EF4-FFF2-40B4-BE49-F238E27FC236}">
                <a16:creationId xmlns:a16="http://schemas.microsoft.com/office/drawing/2014/main" id="{CE6F3606-2656-D0DB-BFEE-80000FA56668}"/>
              </a:ext>
            </a:extLst>
          </p:cNvPr>
          <p:cNvSpPr>
            <a:spLocks noGrp="1"/>
          </p:cNvSpPr>
          <p:nvPr>
            <p:ph type="dt" sz="half" idx="10"/>
          </p:nvPr>
        </p:nvSpPr>
        <p:spPr/>
        <p:txBody>
          <a:bodyPr/>
          <a:lstStyle/>
          <a:p>
            <a:pPr>
              <a:defRPr/>
            </a:pPr>
            <a:fld id="{7734DD8D-AE26-4A6C-B780-968F72A0D9BC}" type="datetime1">
              <a:rPr lang="en-GB" smtClean="0"/>
              <a:pPr>
                <a:defRPr/>
              </a:pPr>
              <a:t>21/10/2024</a:t>
            </a:fld>
            <a:endParaRPr lang="en-GB"/>
          </a:p>
        </p:txBody>
      </p:sp>
      <p:pic>
        <p:nvPicPr>
          <p:cNvPr id="6" name="Picture 5" descr="A white table with red text&#10;&#10;Description automatically generated">
            <a:extLst>
              <a:ext uri="{FF2B5EF4-FFF2-40B4-BE49-F238E27FC236}">
                <a16:creationId xmlns:a16="http://schemas.microsoft.com/office/drawing/2014/main" id="{A7978D9A-B8E9-BBB4-C370-01E6FFDD6F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249" y="830827"/>
            <a:ext cx="9019888" cy="4643542"/>
          </a:xfrm>
          <a:prstGeom prst="rect">
            <a:avLst/>
          </a:prstGeom>
          <a:ln w="19050">
            <a:solidFill>
              <a:schemeClr val="tx1"/>
            </a:solidFill>
          </a:ln>
        </p:spPr>
      </p:pic>
    </p:spTree>
    <p:extLst>
      <p:ext uri="{BB962C8B-B14F-4D97-AF65-F5344CB8AC3E}">
        <p14:creationId xmlns:p14="http://schemas.microsoft.com/office/powerpoint/2010/main" val="16528143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E126B-495B-3D92-D260-784E940D7D14}"/>
              </a:ext>
            </a:extLst>
          </p:cNvPr>
          <p:cNvSpPr>
            <a:spLocks noGrp="1"/>
          </p:cNvSpPr>
          <p:nvPr>
            <p:ph type="title"/>
          </p:nvPr>
        </p:nvSpPr>
        <p:spPr>
          <a:xfrm>
            <a:off x="3122194" y="142291"/>
            <a:ext cx="2899611" cy="603667"/>
          </a:xfrm>
        </p:spPr>
        <p:txBody>
          <a:bodyPr/>
          <a:lstStyle/>
          <a:p>
            <a:r>
              <a:rPr lang="en-US" sz="3600" b="1" dirty="0"/>
              <a:t>Referencing</a:t>
            </a:r>
          </a:p>
        </p:txBody>
      </p:sp>
      <p:sp>
        <p:nvSpPr>
          <p:cNvPr id="3" name="Content Placeholder 2">
            <a:extLst>
              <a:ext uri="{FF2B5EF4-FFF2-40B4-BE49-F238E27FC236}">
                <a16:creationId xmlns:a16="http://schemas.microsoft.com/office/drawing/2014/main" id="{3918F132-8426-EFBF-1DF5-ED9930026E14}"/>
              </a:ext>
            </a:extLst>
          </p:cNvPr>
          <p:cNvSpPr>
            <a:spLocks noGrp="1"/>
          </p:cNvSpPr>
          <p:nvPr>
            <p:ph idx="1"/>
          </p:nvPr>
        </p:nvSpPr>
        <p:spPr>
          <a:xfrm>
            <a:off x="132347" y="745958"/>
            <a:ext cx="8686800" cy="3916363"/>
          </a:xfrm>
        </p:spPr>
        <p:txBody>
          <a:bodyPr/>
          <a:lstStyle/>
          <a:p>
            <a:pPr algn="just"/>
            <a:endParaRPr lang="en-US" sz="1000" dirty="0">
              <a:cs typeface="Calibri" panose="020F0502020204030204" pitchFamily="34" charset="0"/>
            </a:endParaRPr>
          </a:p>
          <a:p>
            <a:pPr algn="just"/>
            <a:r>
              <a:rPr lang="en-US" sz="2200" dirty="0">
                <a:cs typeface="Calibri" panose="020F0502020204030204" pitchFamily="34" charset="0"/>
              </a:rPr>
              <a:t>To write an assignment or to present on a topic, you will have to read a range of sources (e.g., </a:t>
            </a:r>
            <a:r>
              <a:rPr lang="en-US" sz="2200" u="sng" dirty="0">
                <a:cs typeface="Calibri" panose="020F0502020204030204" pitchFamily="34" charset="0"/>
              </a:rPr>
              <a:t>books, journal articles, government websites</a:t>
            </a:r>
            <a:r>
              <a:rPr lang="en-US" sz="2200" dirty="0">
                <a:cs typeface="Calibri" panose="020F0502020204030204" pitchFamily="34" charset="0"/>
              </a:rPr>
              <a:t>). This will allow you to understand a topic better. You will then need to cite these sources in your work (remember Academic Style from Week 1? Using evidence is a feature of academic style!)</a:t>
            </a:r>
            <a:endParaRPr lang="en-US" sz="1000" dirty="0">
              <a:cs typeface="Calibri" panose="020F0502020204030204" pitchFamily="34" charset="0"/>
            </a:endParaRPr>
          </a:p>
          <a:p>
            <a:pPr marL="0" indent="0" algn="just">
              <a:buNone/>
            </a:pPr>
            <a:endParaRPr lang="en-US" sz="1000" dirty="0">
              <a:cs typeface="Calibri" panose="020F0502020204030204" pitchFamily="34" charset="0"/>
            </a:endParaRPr>
          </a:p>
          <a:p>
            <a:pPr algn="just"/>
            <a:r>
              <a:rPr lang="en-US" sz="2200" dirty="0">
                <a:cs typeface="Calibri" panose="020F0502020204030204" pitchFamily="34" charset="0"/>
              </a:rPr>
              <a:t>Referencing gives proof that your ideas are not just pulled out of thin air, but are based on reliable information. It’s like saying “</a:t>
            </a:r>
            <a:r>
              <a:rPr lang="en-US" sz="2200" b="1" u="sng" dirty="0">
                <a:solidFill>
                  <a:srgbClr val="FF0000"/>
                </a:solidFill>
                <a:cs typeface="Calibri" panose="020F0502020204030204" pitchFamily="34" charset="0"/>
              </a:rPr>
              <a:t>Look!</a:t>
            </a:r>
            <a:r>
              <a:rPr lang="en-US" sz="2200" dirty="0">
                <a:cs typeface="Calibri" panose="020F0502020204030204" pitchFamily="34" charset="0"/>
              </a:rPr>
              <a:t> here’s where I got my information from, so you know I’m not just making this up!”</a:t>
            </a:r>
            <a:endParaRPr lang="en-US" sz="1000" dirty="0">
              <a:cs typeface="Calibri" panose="020F0502020204030204" pitchFamily="34" charset="0"/>
            </a:endParaRPr>
          </a:p>
          <a:p>
            <a:pPr marL="0" indent="0" algn="just">
              <a:buNone/>
            </a:pPr>
            <a:endParaRPr lang="en-US" sz="1000" dirty="0">
              <a:cs typeface="Calibri" panose="020F0502020204030204" pitchFamily="34" charset="0"/>
            </a:endParaRPr>
          </a:p>
          <a:p>
            <a:pPr algn="just"/>
            <a:r>
              <a:rPr lang="en-US" sz="2200" dirty="0">
                <a:cs typeface="Calibri" panose="020F0502020204030204" pitchFamily="34" charset="0"/>
              </a:rPr>
              <a:t>If you use someone else’s work, you must acknowledge your original source or sources. This is what we mean by referencing. </a:t>
            </a:r>
            <a:endParaRPr lang="en-GB" sz="2200" dirty="0">
              <a:cs typeface="Calibri" panose="020F0502020204030204" pitchFamily="34" charset="0"/>
            </a:endParaRPr>
          </a:p>
          <a:p>
            <a:endParaRPr lang="en-US" sz="2400" dirty="0"/>
          </a:p>
        </p:txBody>
      </p:sp>
      <p:sp>
        <p:nvSpPr>
          <p:cNvPr id="4" name="Date Placeholder 3">
            <a:extLst>
              <a:ext uri="{FF2B5EF4-FFF2-40B4-BE49-F238E27FC236}">
                <a16:creationId xmlns:a16="http://schemas.microsoft.com/office/drawing/2014/main" id="{9DBDC5CE-7D95-7FB9-C836-B2E8841F6986}"/>
              </a:ext>
            </a:extLst>
          </p:cNvPr>
          <p:cNvSpPr>
            <a:spLocks noGrp="1"/>
          </p:cNvSpPr>
          <p:nvPr>
            <p:ph type="dt" sz="half" idx="10"/>
          </p:nvPr>
        </p:nvSpPr>
        <p:spPr/>
        <p:txBody>
          <a:bodyPr/>
          <a:lstStyle/>
          <a:p>
            <a:pPr>
              <a:defRPr/>
            </a:pPr>
            <a:fld id="{7734DD8D-AE26-4A6C-B780-968F72A0D9BC}" type="datetime1">
              <a:rPr lang="en-GB" smtClean="0"/>
              <a:pPr>
                <a:defRPr/>
              </a:pPr>
              <a:t>21/10/2024</a:t>
            </a:fld>
            <a:endParaRPr lang="en-GB"/>
          </a:p>
        </p:txBody>
      </p:sp>
    </p:spTree>
    <p:extLst>
      <p:ext uri="{BB962C8B-B14F-4D97-AF65-F5344CB8AC3E}">
        <p14:creationId xmlns:p14="http://schemas.microsoft.com/office/powerpoint/2010/main" val="14495821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4CE6C-EA12-FA12-65EC-64A86345C90C}"/>
              </a:ext>
            </a:extLst>
          </p:cNvPr>
          <p:cNvSpPr>
            <a:spLocks noGrp="1"/>
          </p:cNvSpPr>
          <p:nvPr>
            <p:ph type="title"/>
          </p:nvPr>
        </p:nvSpPr>
        <p:spPr/>
        <p:txBody>
          <a:bodyPr/>
          <a:lstStyle/>
          <a:p>
            <a:r>
              <a:rPr lang="en-GB" b="1" dirty="0"/>
              <a:t>Citing vs. Referencing</a:t>
            </a:r>
          </a:p>
        </p:txBody>
      </p:sp>
      <p:sp>
        <p:nvSpPr>
          <p:cNvPr id="3" name="Content Placeholder 2">
            <a:extLst>
              <a:ext uri="{FF2B5EF4-FFF2-40B4-BE49-F238E27FC236}">
                <a16:creationId xmlns:a16="http://schemas.microsoft.com/office/drawing/2014/main" id="{2D9744DC-D5D8-0AC6-868F-8A169149B126}"/>
              </a:ext>
            </a:extLst>
          </p:cNvPr>
          <p:cNvSpPr>
            <a:spLocks noGrp="1"/>
          </p:cNvSpPr>
          <p:nvPr>
            <p:ph idx="1"/>
          </p:nvPr>
        </p:nvSpPr>
        <p:spPr/>
        <p:txBody>
          <a:bodyPr/>
          <a:lstStyle/>
          <a:p>
            <a:r>
              <a:rPr lang="en-GB" dirty="0"/>
              <a:t>You should acknowledge your sources twice: </a:t>
            </a:r>
          </a:p>
          <a:p>
            <a:pPr marL="0" indent="0">
              <a:buNone/>
            </a:pPr>
            <a:r>
              <a:rPr lang="en-GB" dirty="0"/>
              <a:t>	In the body of your work (this is called 	</a:t>
            </a:r>
            <a:r>
              <a:rPr lang="en-GB" b="1" i="1" dirty="0">
                <a:solidFill>
                  <a:srgbClr val="00B050"/>
                </a:solidFill>
              </a:rPr>
              <a:t>‘citing’</a:t>
            </a:r>
            <a:r>
              <a:rPr lang="en-GB" dirty="0"/>
              <a:t>, or an </a:t>
            </a:r>
            <a:r>
              <a:rPr lang="en-GB" b="1" i="1" dirty="0">
                <a:solidFill>
                  <a:srgbClr val="00B050"/>
                </a:solidFill>
              </a:rPr>
              <a:t>in-text citation</a:t>
            </a:r>
            <a:r>
              <a:rPr lang="en-GB" dirty="0"/>
              <a:t>)</a:t>
            </a:r>
          </a:p>
          <a:p>
            <a:pPr marL="0" indent="0">
              <a:buNone/>
            </a:pPr>
            <a:r>
              <a:rPr lang="en-GB" dirty="0"/>
              <a:t>	In the reference list (this is called a </a:t>
            </a:r>
          </a:p>
          <a:p>
            <a:pPr marL="0" indent="0">
              <a:buNone/>
            </a:pPr>
            <a:r>
              <a:rPr lang="en-GB" b="1" dirty="0">
                <a:solidFill>
                  <a:srgbClr val="00B050"/>
                </a:solidFill>
              </a:rPr>
              <a:t>	full reference</a:t>
            </a:r>
            <a:r>
              <a:rPr lang="en-GB" dirty="0"/>
              <a:t>)</a:t>
            </a:r>
          </a:p>
          <a:p>
            <a:endParaRPr lang="en-GB" dirty="0"/>
          </a:p>
        </p:txBody>
      </p:sp>
      <p:sp>
        <p:nvSpPr>
          <p:cNvPr id="4" name="Date Placeholder 3">
            <a:extLst>
              <a:ext uri="{FF2B5EF4-FFF2-40B4-BE49-F238E27FC236}">
                <a16:creationId xmlns:a16="http://schemas.microsoft.com/office/drawing/2014/main" id="{240207D3-60E9-FD14-3BF4-EDF07949A967}"/>
              </a:ext>
            </a:extLst>
          </p:cNvPr>
          <p:cNvSpPr>
            <a:spLocks noGrp="1"/>
          </p:cNvSpPr>
          <p:nvPr>
            <p:ph type="dt" sz="half" idx="10"/>
          </p:nvPr>
        </p:nvSpPr>
        <p:spPr/>
        <p:txBody>
          <a:bodyPr/>
          <a:lstStyle/>
          <a:p>
            <a:pPr>
              <a:defRPr/>
            </a:pPr>
            <a:fld id="{7734DD8D-AE26-4A6C-B780-968F72A0D9BC}" type="datetime1">
              <a:rPr lang="en-GB" smtClean="0"/>
              <a:pPr>
                <a:defRPr/>
              </a:pPr>
              <a:t>21/10/2024</a:t>
            </a:fld>
            <a:endParaRPr lang="en-GB"/>
          </a:p>
        </p:txBody>
      </p:sp>
      <p:sp>
        <p:nvSpPr>
          <p:cNvPr id="5" name="Arrow: Right 4">
            <a:extLst>
              <a:ext uri="{FF2B5EF4-FFF2-40B4-BE49-F238E27FC236}">
                <a16:creationId xmlns:a16="http://schemas.microsoft.com/office/drawing/2014/main" id="{F7E0350C-29BF-F32B-4A69-F1656D629492}"/>
              </a:ext>
            </a:extLst>
          </p:cNvPr>
          <p:cNvSpPr/>
          <p:nvPr/>
        </p:nvSpPr>
        <p:spPr bwMode="auto">
          <a:xfrm>
            <a:off x="971600" y="2852936"/>
            <a:ext cx="432048" cy="288032"/>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D8EA0C8C-A57F-6300-04D7-67ED13C2773E}"/>
              </a:ext>
            </a:extLst>
          </p:cNvPr>
          <p:cNvPicPr>
            <a:picLocks noChangeAspect="1"/>
          </p:cNvPicPr>
          <p:nvPr/>
        </p:nvPicPr>
        <p:blipFill>
          <a:blip r:embed="rId2"/>
          <a:stretch>
            <a:fillRect/>
          </a:stretch>
        </p:blipFill>
        <p:spPr>
          <a:xfrm>
            <a:off x="952505" y="3867161"/>
            <a:ext cx="451143" cy="323116"/>
          </a:xfrm>
          <a:prstGeom prst="rect">
            <a:avLst/>
          </a:prstGeom>
        </p:spPr>
      </p:pic>
    </p:spTree>
    <p:extLst>
      <p:ext uri="{BB962C8B-B14F-4D97-AF65-F5344CB8AC3E}">
        <p14:creationId xmlns:p14="http://schemas.microsoft.com/office/powerpoint/2010/main" val="1298941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b="1" dirty="0">
                <a:cs typeface="Calibri" panose="020F0502020204030204" pitchFamily="34" charset="0"/>
              </a:rPr>
              <a:t>Importance of referencing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4265948"/>
          </a:xfrm>
        </p:spPr>
        <p:txBody>
          <a:bodyPr/>
          <a:lstStyle/>
          <a:p>
            <a:pPr algn="just"/>
            <a:r>
              <a:rPr lang="en-US" sz="2200" dirty="0">
                <a:cs typeface="Calibri" panose="020F0502020204030204" pitchFamily="34" charset="0"/>
              </a:rPr>
              <a:t>Referencing correctly is an </a:t>
            </a:r>
            <a:r>
              <a:rPr lang="en-US" sz="2200" b="1" dirty="0">
                <a:cs typeface="Calibri" panose="020F0502020204030204" pitchFamily="34" charset="0"/>
              </a:rPr>
              <a:t>essential</a:t>
            </a:r>
            <a:r>
              <a:rPr lang="en-US" sz="2200" dirty="0">
                <a:cs typeface="Calibri" panose="020F0502020204030204" pitchFamily="34" charset="0"/>
              </a:rPr>
              <a:t> skill. </a:t>
            </a:r>
          </a:p>
          <a:p>
            <a:pPr algn="just"/>
            <a:endParaRPr lang="en-US" sz="1000" dirty="0">
              <a:cs typeface="Calibri" panose="020F0502020204030204" pitchFamily="34" charset="0"/>
            </a:endParaRPr>
          </a:p>
          <a:p>
            <a:pPr algn="just"/>
            <a:r>
              <a:rPr lang="en-US" sz="2200" dirty="0">
                <a:cs typeface="Calibri" panose="020F0502020204030204" pitchFamily="34" charset="0"/>
              </a:rPr>
              <a:t>When referencing, </a:t>
            </a:r>
            <a:r>
              <a:rPr lang="en-US" sz="2200" b="1" dirty="0">
                <a:solidFill>
                  <a:srgbClr val="00B050"/>
                </a:solidFill>
                <a:cs typeface="Calibri" panose="020F0502020204030204" pitchFamily="34" charset="0"/>
              </a:rPr>
              <a:t>consistency </a:t>
            </a:r>
            <a:r>
              <a:rPr lang="en-US" sz="2200" dirty="0">
                <a:cs typeface="Calibri" panose="020F0502020204030204" pitchFamily="34" charset="0"/>
              </a:rPr>
              <a:t>and </a:t>
            </a:r>
            <a:r>
              <a:rPr lang="en-US" sz="2200" b="1" dirty="0" err="1">
                <a:solidFill>
                  <a:srgbClr val="00B050"/>
                </a:solidFill>
                <a:cs typeface="Calibri" panose="020F0502020204030204" pitchFamily="34" charset="0"/>
              </a:rPr>
              <a:t>organisation</a:t>
            </a:r>
            <a:r>
              <a:rPr lang="en-US" sz="2200" b="1" dirty="0">
                <a:solidFill>
                  <a:srgbClr val="00B050"/>
                </a:solidFill>
                <a:cs typeface="Calibri" panose="020F0502020204030204" pitchFamily="34" charset="0"/>
              </a:rPr>
              <a:t> </a:t>
            </a:r>
            <a:r>
              <a:rPr lang="en-US" sz="2200" dirty="0">
                <a:cs typeface="Calibri" panose="020F0502020204030204" pitchFamily="34" charset="0"/>
              </a:rPr>
              <a:t>are key!</a:t>
            </a:r>
          </a:p>
          <a:p>
            <a:pPr algn="just"/>
            <a:endParaRPr lang="en-US" sz="1000" dirty="0">
              <a:cs typeface="Calibri" panose="020F0502020204030204" pitchFamily="34" charset="0"/>
            </a:endParaRPr>
          </a:p>
          <a:p>
            <a:pPr algn="just"/>
            <a:r>
              <a:rPr lang="en-GB" sz="2200" dirty="0">
                <a:cs typeface="Calibri" panose="020F0502020204030204" pitchFamily="34" charset="0"/>
              </a:rPr>
              <a:t>When you reference your assignment correctly you are demonstrating that you </a:t>
            </a:r>
            <a:r>
              <a:rPr lang="en-GB" sz="2200" b="1" dirty="0">
                <a:cs typeface="Calibri" panose="020F0502020204030204" pitchFamily="34" charset="0"/>
              </a:rPr>
              <a:t>have read widely </a:t>
            </a:r>
            <a:r>
              <a:rPr lang="en-GB" sz="2200" dirty="0">
                <a:cs typeface="Calibri" panose="020F0502020204030204" pitchFamily="34" charset="0"/>
              </a:rPr>
              <a:t>on a topic and can </a:t>
            </a:r>
            <a:r>
              <a:rPr lang="en-GB" sz="2200" b="1" dirty="0">
                <a:cs typeface="Calibri" panose="020F0502020204030204" pitchFamily="34" charset="0"/>
              </a:rPr>
              <a:t>support the theme </a:t>
            </a:r>
            <a:r>
              <a:rPr lang="en-GB" sz="2200" dirty="0">
                <a:cs typeface="Calibri" panose="020F0502020204030204" pitchFamily="34" charset="0"/>
              </a:rPr>
              <a:t>of your work with </a:t>
            </a:r>
            <a:r>
              <a:rPr lang="en-GB" sz="2200" u="sng" dirty="0">
                <a:cs typeface="Calibri" panose="020F0502020204030204" pitchFamily="34" charset="0"/>
              </a:rPr>
              <a:t>evidence</a:t>
            </a:r>
            <a:r>
              <a:rPr lang="en-GB" sz="2200" dirty="0">
                <a:cs typeface="Calibri" panose="020F0502020204030204" pitchFamily="34" charset="0"/>
              </a:rPr>
              <a:t> and </a:t>
            </a:r>
            <a:r>
              <a:rPr lang="en-GB" sz="2200" u="sng" dirty="0">
                <a:cs typeface="Calibri" panose="020F0502020204030204" pitchFamily="34" charset="0"/>
              </a:rPr>
              <a:t>comments </a:t>
            </a:r>
            <a:r>
              <a:rPr lang="en-GB" sz="2200" b="1" u="sng" dirty="0">
                <a:cs typeface="Calibri" panose="020F0502020204030204" pitchFamily="34" charset="0"/>
              </a:rPr>
              <a:t>from experts. </a:t>
            </a:r>
            <a:r>
              <a:rPr lang="en-GB" sz="2200" dirty="0">
                <a:cs typeface="Calibri" panose="020F0502020204030204" pitchFamily="34" charset="0"/>
              </a:rPr>
              <a:t>&lt; (this part is </a:t>
            </a:r>
            <a:r>
              <a:rPr lang="en-GB" sz="2200" b="1" dirty="0">
                <a:cs typeface="Calibri" panose="020F0502020204030204" pitchFamily="34" charset="0"/>
              </a:rPr>
              <a:t>crucial</a:t>
            </a:r>
            <a:r>
              <a:rPr lang="en-GB" sz="2200" dirty="0">
                <a:cs typeface="Calibri" panose="020F0502020204030204" pitchFamily="34" charset="0"/>
              </a:rPr>
              <a:t>! No blogs! Even if written by an expert! No tabloids!)</a:t>
            </a:r>
          </a:p>
          <a:p>
            <a:pPr algn="just"/>
            <a:endParaRPr lang="en-GB" sz="1000" b="1" u="sng" dirty="0">
              <a:cs typeface="Calibri" panose="020F0502020204030204" pitchFamily="34" charset="0"/>
            </a:endParaRPr>
          </a:p>
          <a:p>
            <a:pPr algn="just"/>
            <a:r>
              <a:rPr lang="en-GB" sz="2200" dirty="0">
                <a:cs typeface="Calibri" panose="020F0502020204030204" pitchFamily="34" charset="0"/>
              </a:rPr>
              <a:t>Referencing your sources will also ensure that you are not accused of </a:t>
            </a:r>
            <a:r>
              <a:rPr lang="en-GB" sz="2200" b="1" dirty="0">
                <a:solidFill>
                  <a:srgbClr val="C00000"/>
                </a:solidFill>
                <a:cs typeface="Calibri" panose="020F0502020204030204" pitchFamily="34" charset="0"/>
              </a:rPr>
              <a:t>plagiarism</a:t>
            </a:r>
            <a:r>
              <a:rPr lang="en-GB" sz="2200" dirty="0">
                <a:cs typeface="Calibri" panose="020F0502020204030204" pitchFamily="34" charset="0"/>
              </a:rPr>
              <a:t>, i.e. copying, using or misusing another person’s ideas without acknowledging the source. </a:t>
            </a:r>
          </a:p>
          <a:p>
            <a:pPr algn="just"/>
            <a:endParaRPr lang="en-GB" sz="2200" b="1" u="sng" dirty="0">
              <a:cs typeface="Calibri" panose="020F0502020204030204" pitchFamily="34" charset="0"/>
            </a:endParaRPr>
          </a:p>
          <a:p>
            <a:pPr algn="just"/>
            <a:endParaRPr lang="en-US" sz="2200" dirty="0">
              <a:cs typeface="Calibri" panose="020F0502020204030204" pitchFamily="34" charset="0"/>
            </a:endParaRPr>
          </a:p>
          <a:p>
            <a:endParaRPr lang="en-US" sz="2400" dirty="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90226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26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DBA4F-FDCC-82A5-A75A-AC375DE8FBA0}"/>
              </a:ext>
            </a:extLst>
          </p:cNvPr>
          <p:cNvSpPr>
            <a:spLocks noGrp="1"/>
          </p:cNvSpPr>
          <p:nvPr>
            <p:ph type="title"/>
          </p:nvPr>
        </p:nvSpPr>
        <p:spPr>
          <a:xfrm>
            <a:off x="2304047" y="0"/>
            <a:ext cx="4535905" cy="800001"/>
          </a:xfrm>
        </p:spPr>
        <p:txBody>
          <a:bodyPr/>
          <a:lstStyle/>
          <a:p>
            <a:r>
              <a:rPr lang="en-GB" sz="3600" b="1" dirty="0">
                <a:cs typeface="Calibri" panose="020F0502020204030204" pitchFamily="34" charset="0"/>
              </a:rPr>
              <a:t>Avoiding Plagiarism </a:t>
            </a:r>
          </a:p>
        </p:txBody>
      </p:sp>
      <p:sp>
        <p:nvSpPr>
          <p:cNvPr id="3" name="Content Placeholder 2">
            <a:extLst>
              <a:ext uri="{FF2B5EF4-FFF2-40B4-BE49-F238E27FC236}">
                <a16:creationId xmlns:a16="http://schemas.microsoft.com/office/drawing/2014/main" id="{D706BE48-FF1F-F591-F5B2-F0E85F7A4EFA}"/>
              </a:ext>
            </a:extLst>
          </p:cNvPr>
          <p:cNvSpPr>
            <a:spLocks noGrp="1"/>
          </p:cNvSpPr>
          <p:nvPr>
            <p:ph idx="1"/>
          </p:nvPr>
        </p:nvSpPr>
        <p:spPr>
          <a:xfrm>
            <a:off x="250825" y="800001"/>
            <a:ext cx="8403470" cy="4390127"/>
          </a:xfrm>
        </p:spPr>
        <p:txBody>
          <a:bodyPr/>
          <a:lstStyle/>
          <a:p>
            <a:r>
              <a:rPr lang="en-GB" sz="2000" dirty="0">
                <a:cs typeface="Calibri" panose="020F0502020204030204" pitchFamily="34" charset="0"/>
              </a:rPr>
              <a:t>So, can I copy what someone has said as long as I reference it?</a:t>
            </a:r>
          </a:p>
          <a:p>
            <a:r>
              <a:rPr lang="en-GB" sz="2000" dirty="0">
                <a:cs typeface="Calibri" panose="020F0502020204030204" pitchFamily="34" charset="0"/>
              </a:rPr>
              <a:t>You can use the </a:t>
            </a:r>
            <a:r>
              <a:rPr lang="en-GB" sz="2000" b="1" i="1" dirty="0">
                <a:cs typeface="Calibri" panose="020F0502020204030204" pitchFamily="34" charset="0"/>
              </a:rPr>
              <a:t>exact words </a:t>
            </a:r>
            <a:r>
              <a:rPr lang="en-GB" sz="2000" dirty="0">
                <a:cs typeface="Calibri" panose="020F0502020204030204" pitchFamily="34" charset="0"/>
              </a:rPr>
              <a:t>from a source, and this is called a </a:t>
            </a:r>
            <a:r>
              <a:rPr lang="en-GB" sz="2000" b="1" dirty="0">
                <a:solidFill>
                  <a:srgbClr val="00B050"/>
                </a:solidFill>
                <a:cs typeface="Calibri" panose="020F0502020204030204" pitchFamily="34" charset="0"/>
              </a:rPr>
              <a:t>quotation </a:t>
            </a:r>
            <a:r>
              <a:rPr lang="en-GB" sz="2000" dirty="0">
                <a:cs typeface="Calibri" panose="020F0502020204030204" pitchFamily="34" charset="0"/>
              </a:rPr>
              <a:t>or a </a:t>
            </a:r>
            <a:r>
              <a:rPr lang="en-GB" sz="2000" b="1" dirty="0">
                <a:solidFill>
                  <a:srgbClr val="00B050"/>
                </a:solidFill>
                <a:cs typeface="Calibri" panose="020F0502020204030204" pitchFamily="34" charset="0"/>
              </a:rPr>
              <a:t>direct citation</a:t>
            </a:r>
            <a:r>
              <a:rPr lang="en-GB" sz="2000" dirty="0">
                <a:cs typeface="Calibri" panose="020F0502020204030204" pitchFamily="34" charset="0"/>
              </a:rPr>
              <a:t>. </a:t>
            </a:r>
          </a:p>
          <a:p>
            <a:pPr marL="0" indent="0">
              <a:buNone/>
            </a:pPr>
            <a:r>
              <a:rPr lang="en-GB" sz="2000" b="1" dirty="0">
                <a:cs typeface="Calibri" panose="020F0502020204030204" pitchFamily="34" charset="0"/>
              </a:rPr>
              <a:t>	</a:t>
            </a:r>
            <a:r>
              <a:rPr lang="en-GB" sz="2000" b="1" i="1" dirty="0" err="1">
                <a:cs typeface="Calibri" panose="020F0502020204030204" pitchFamily="34" charset="0"/>
              </a:rPr>
              <a:t>Pureheart</a:t>
            </a:r>
            <a:r>
              <a:rPr lang="en-GB" sz="2000" b="1" i="1" dirty="0">
                <a:cs typeface="Calibri" panose="020F0502020204030204" pitchFamily="34" charset="0"/>
              </a:rPr>
              <a:t> (2018, p.11) </a:t>
            </a:r>
            <a:r>
              <a:rPr lang="en-GB" sz="2000" i="1" dirty="0">
                <a:cs typeface="Calibri" panose="020F0502020204030204" pitchFamily="34" charset="0"/>
              </a:rPr>
              <a:t>states that </a:t>
            </a:r>
            <a:r>
              <a:rPr lang="en-GB" sz="2000" b="1" i="1" dirty="0">
                <a:solidFill>
                  <a:srgbClr val="C00000"/>
                </a:solidFill>
                <a:cs typeface="Calibri" panose="020F0502020204030204" pitchFamily="34" charset="0"/>
              </a:rPr>
              <a:t>“</a:t>
            </a:r>
            <a:r>
              <a:rPr lang="en-GB" sz="2000" i="1" dirty="0">
                <a:cs typeface="Calibri" panose="020F0502020204030204" pitchFamily="34" charset="0"/>
              </a:rPr>
              <a:t>managing your time reduces 	your stress level</a:t>
            </a:r>
            <a:r>
              <a:rPr lang="en-GB" sz="2000" b="1" i="1" dirty="0">
                <a:solidFill>
                  <a:srgbClr val="C00000"/>
                </a:solidFill>
                <a:cs typeface="Calibri" panose="020F0502020204030204" pitchFamily="34" charset="0"/>
              </a:rPr>
              <a:t>”</a:t>
            </a:r>
            <a:r>
              <a:rPr lang="en-GB" sz="2000" i="1" dirty="0">
                <a:cs typeface="Calibri" panose="020F0502020204030204" pitchFamily="34" charset="0"/>
              </a:rPr>
              <a:t>. </a:t>
            </a:r>
          </a:p>
          <a:p>
            <a:pPr marL="0" indent="0">
              <a:buNone/>
            </a:pPr>
            <a:r>
              <a:rPr lang="en-GB" sz="1000" i="1" dirty="0">
                <a:cs typeface="Calibri" panose="020F0502020204030204" pitchFamily="34" charset="0"/>
              </a:rPr>
              <a:t> </a:t>
            </a:r>
          </a:p>
          <a:p>
            <a:r>
              <a:rPr lang="en-GB" sz="2000" dirty="0">
                <a:cs typeface="Calibri" panose="020F0502020204030204" pitchFamily="34" charset="0"/>
              </a:rPr>
              <a:t>Please remember that a quotation must be </a:t>
            </a:r>
            <a:r>
              <a:rPr lang="en-GB" sz="2000" u="sng" dirty="0">
                <a:solidFill>
                  <a:srgbClr val="C00000"/>
                </a:solidFill>
                <a:cs typeface="Calibri" panose="020F0502020204030204" pitchFamily="34" charset="0"/>
              </a:rPr>
              <a:t>contained within quotation marks</a:t>
            </a:r>
            <a:r>
              <a:rPr lang="en-GB" sz="2000" dirty="0">
                <a:solidFill>
                  <a:srgbClr val="C00000"/>
                </a:solidFill>
                <a:cs typeface="Calibri" panose="020F0502020204030204" pitchFamily="34" charset="0"/>
              </a:rPr>
              <a:t> </a:t>
            </a:r>
            <a:r>
              <a:rPr lang="en-GB" sz="2000" dirty="0">
                <a:cs typeface="Calibri" panose="020F0502020204030204" pitchFamily="34" charset="0"/>
              </a:rPr>
              <a:t>and must not be more than </a:t>
            </a:r>
            <a:r>
              <a:rPr lang="en-GB" sz="2000" u="sng" dirty="0">
                <a:cs typeface="Calibri" panose="020F0502020204030204" pitchFamily="34" charset="0"/>
              </a:rPr>
              <a:t>2-3 lines long</a:t>
            </a:r>
            <a:r>
              <a:rPr lang="en-GB" sz="2000" dirty="0">
                <a:cs typeface="Calibri" panose="020F0502020204030204" pitchFamily="34" charset="0"/>
              </a:rPr>
              <a:t>. </a:t>
            </a:r>
          </a:p>
          <a:p>
            <a:endParaRPr lang="en-GB" sz="1000" dirty="0">
              <a:cs typeface="Calibri" panose="020F0502020204030204" pitchFamily="34" charset="0"/>
            </a:endParaRPr>
          </a:p>
          <a:p>
            <a:r>
              <a:rPr lang="en-GB" sz="2000" dirty="0">
                <a:cs typeface="Calibri" panose="020F0502020204030204" pitchFamily="34" charset="0"/>
              </a:rPr>
              <a:t>There are two other ways  that you can use a source without committing plagiarism. These are: </a:t>
            </a:r>
            <a:r>
              <a:rPr lang="en-GB" sz="2000" b="1" dirty="0">
                <a:cs typeface="Calibri" panose="020F0502020204030204" pitchFamily="34" charset="0"/>
              </a:rPr>
              <a:t>1)</a:t>
            </a:r>
            <a:r>
              <a:rPr lang="en-GB" sz="2000" dirty="0">
                <a:cs typeface="Calibri" panose="020F0502020204030204" pitchFamily="34" charset="0"/>
              </a:rPr>
              <a:t> </a:t>
            </a:r>
            <a:r>
              <a:rPr lang="en-GB" sz="2000" b="1" dirty="0">
                <a:solidFill>
                  <a:srgbClr val="00B050"/>
                </a:solidFill>
                <a:cs typeface="Calibri" panose="020F0502020204030204" pitchFamily="34" charset="0"/>
              </a:rPr>
              <a:t>Paraphrasing </a:t>
            </a:r>
            <a:r>
              <a:rPr lang="en-GB" sz="2000" b="1" dirty="0">
                <a:cs typeface="Calibri" panose="020F0502020204030204" pitchFamily="34" charset="0"/>
              </a:rPr>
              <a:t>2) </a:t>
            </a:r>
            <a:r>
              <a:rPr lang="en-GB" sz="2000" b="1" dirty="0">
                <a:solidFill>
                  <a:srgbClr val="00B050"/>
                </a:solidFill>
                <a:cs typeface="Calibri" panose="020F0502020204030204" pitchFamily="34" charset="0"/>
              </a:rPr>
              <a:t>Summarising </a:t>
            </a:r>
          </a:p>
          <a:p>
            <a:endParaRPr lang="en-GB" sz="1000" b="1" dirty="0">
              <a:solidFill>
                <a:srgbClr val="00B050"/>
              </a:solidFill>
              <a:cs typeface="Calibri" panose="020F0502020204030204" pitchFamily="34" charset="0"/>
            </a:endParaRPr>
          </a:p>
          <a:p>
            <a:r>
              <a:rPr lang="en-GB" sz="2000" dirty="0">
                <a:cs typeface="Calibri" panose="020F0502020204030204" pitchFamily="34" charset="0"/>
              </a:rPr>
              <a:t>For now, you should understand that these are two acceptable ways in which a source can be </a:t>
            </a:r>
            <a:r>
              <a:rPr lang="en-GB" sz="2000" b="1" dirty="0">
                <a:cs typeface="Calibri" panose="020F0502020204030204" pitchFamily="34" charset="0"/>
              </a:rPr>
              <a:t>changed</a:t>
            </a:r>
            <a:r>
              <a:rPr lang="en-GB" sz="2000" dirty="0">
                <a:cs typeface="Calibri" panose="020F0502020204030204" pitchFamily="34" charset="0"/>
              </a:rPr>
              <a:t> </a:t>
            </a:r>
            <a:r>
              <a:rPr lang="en-GB" sz="2000" u="sng" dirty="0">
                <a:cs typeface="Calibri" panose="020F0502020204030204" pitchFamily="34" charset="0"/>
              </a:rPr>
              <a:t>without changing its meaning </a:t>
            </a:r>
            <a:r>
              <a:rPr lang="en-GB" sz="2000" dirty="0">
                <a:cs typeface="Calibri" panose="020F0502020204030204" pitchFamily="34" charset="0"/>
              </a:rPr>
              <a:t>and </a:t>
            </a:r>
            <a:r>
              <a:rPr lang="en-GB" sz="2000" u="sng" dirty="0">
                <a:cs typeface="Calibri" panose="020F0502020204030204" pitchFamily="34" charset="0"/>
              </a:rPr>
              <a:t>referenced</a:t>
            </a:r>
            <a:r>
              <a:rPr lang="en-GB" sz="2000" dirty="0">
                <a:cs typeface="Calibri" panose="020F0502020204030204" pitchFamily="34" charset="0"/>
              </a:rPr>
              <a:t> (to avoid plagiarism)</a:t>
            </a:r>
          </a:p>
          <a:p>
            <a:endParaRPr lang="en-GB" sz="2000" dirty="0">
              <a:cs typeface="Calibri" panose="020F0502020204030204" pitchFamily="34" charset="0"/>
            </a:endParaRPr>
          </a:p>
        </p:txBody>
      </p:sp>
      <p:sp>
        <p:nvSpPr>
          <p:cNvPr id="4" name="Date Placeholder 3">
            <a:extLst>
              <a:ext uri="{FF2B5EF4-FFF2-40B4-BE49-F238E27FC236}">
                <a16:creationId xmlns:a16="http://schemas.microsoft.com/office/drawing/2014/main" id="{A931DC4F-4EFB-28A6-CB8E-76A476801611}"/>
              </a:ext>
            </a:extLst>
          </p:cNvPr>
          <p:cNvSpPr>
            <a:spLocks noGrp="1"/>
          </p:cNvSpPr>
          <p:nvPr>
            <p:ph type="dt" sz="half" idx="10"/>
          </p:nvPr>
        </p:nvSpPr>
        <p:spPr/>
        <p:txBody>
          <a:bodyPr/>
          <a:lstStyle/>
          <a:p>
            <a:pPr>
              <a:defRPr/>
            </a:pPr>
            <a:fld id="{7734DD8D-AE26-4A6C-B780-968F72A0D9BC}" type="datetime1">
              <a:rPr lang="en-GB" smtClean="0"/>
              <a:pPr>
                <a:defRPr/>
              </a:pPr>
              <a:t>21/10/2024</a:t>
            </a:fld>
            <a:endParaRPr lang="en-GB"/>
          </a:p>
        </p:txBody>
      </p:sp>
      <p:pic>
        <p:nvPicPr>
          <p:cNvPr id="6" name="Graphic 5" descr="Woman with thumbs up">
            <a:extLst>
              <a:ext uri="{FF2B5EF4-FFF2-40B4-BE49-F238E27FC236}">
                <a16:creationId xmlns:a16="http://schemas.microsoft.com/office/drawing/2014/main" id="{58C86C20-2D46-2DB0-9130-2C3E53014BB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71843" y="2636912"/>
            <a:ext cx="682174" cy="676845"/>
          </a:xfrm>
          <a:prstGeom prst="rect">
            <a:avLst/>
          </a:prstGeom>
        </p:spPr>
      </p:pic>
    </p:spTree>
    <p:extLst>
      <p:ext uri="{BB962C8B-B14F-4D97-AF65-F5344CB8AC3E}">
        <p14:creationId xmlns:p14="http://schemas.microsoft.com/office/powerpoint/2010/main" val="4098297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extLst>
    <p:ext uri="{6950BFC3-D8DA-4A85-94F7-54DA5524770B}">
      <p188:commentRel xmlns:p188="http://schemas.microsoft.com/office/powerpoint/2018/8/main" r:id="rId2"/>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8E57-6A45-8D86-449A-FE8D523FFEA1}"/>
              </a:ext>
            </a:extLst>
          </p:cNvPr>
          <p:cNvSpPr>
            <a:spLocks noGrp="1"/>
          </p:cNvSpPr>
          <p:nvPr>
            <p:ph type="title"/>
          </p:nvPr>
        </p:nvSpPr>
        <p:spPr>
          <a:xfrm>
            <a:off x="1671427" y="-59919"/>
            <a:ext cx="5256531" cy="1143000"/>
          </a:xfrm>
        </p:spPr>
        <p:txBody>
          <a:bodyPr/>
          <a:lstStyle/>
          <a:p>
            <a:r>
              <a:rPr lang="en-GB" b="1" dirty="0">
                <a:latin typeface="+mn-lt"/>
                <a:cs typeface="Calibri" panose="020F0502020204030204" pitchFamily="34" charset="0"/>
              </a:rPr>
              <a:t>How to Reference</a:t>
            </a:r>
          </a:p>
        </p:txBody>
      </p:sp>
      <p:sp>
        <p:nvSpPr>
          <p:cNvPr id="4" name="Date Placeholder 3">
            <a:extLst>
              <a:ext uri="{FF2B5EF4-FFF2-40B4-BE49-F238E27FC236}">
                <a16:creationId xmlns:a16="http://schemas.microsoft.com/office/drawing/2014/main" id="{7AFC8A52-639C-B11D-9707-23F4E58BFC76}"/>
              </a:ext>
            </a:extLst>
          </p:cNvPr>
          <p:cNvSpPr>
            <a:spLocks noGrp="1"/>
          </p:cNvSpPr>
          <p:nvPr>
            <p:ph type="dt" sz="half" idx="10"/>
          </p:nvPr>
        </p:nvSpPr>
        <p:spPr/>
        <p:txBody>
          <a:bodyPr/>
          <a:lstStyle/>
          <a:p>
            <a:pPr>
              <a:defRPr/>
            </a:pPr>
            <a:fld id="{7734DD8D-AE26-4A6C-B780-968F72A0D9BC}" type="datetime1">
              <a:rPr lang="en-GB" smtClean="0"/>
              <a:pPr>
                <a:defRPr/>
              </a:pPr>
              <a:t>21/10/2024</a:t>
            </a:fld>
            <a:endParaRPr lang="en-GB"/>
          </a:p>
        </p:txBody>
      </p:sp>
      <p:sp>
        <p:nvSpPr>
          <p:cNvPr id="6" name="Rectangle 5">
            <a:extLst>
              <a:ext uri="{FF2B5EF4-FFF2-40B4-BE49-F238E27FC236}">
                <a16:creationId xmlns:a16="http://schemas.microsoft.com/office/drawing/2014/main" id="{E6B8A50E-6FE2-1221-188E-DD35A0771F46}"/>
              </a:ext>
            </a:extLst>
          </p:cNvPr>
          <p:cNvSpPr/>
          <p:nvPr/>
        </p:nvSpPr>
        <p:spPr bwMode="auto">
          <a:xfrm>
            <a:off x="2216042" y="1051061"/>
            <a:ext cx="4176464" cy="99965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indent="0" algn="l" defTabSz="914400" rtl="0" eaLnBrk="0" fontAlgn="base" latinLnBrk="0" hangingPunct="0">
              <a:lnSpc>
                <a:spcPct val="100000"/>
              </a:lnSpc>
              <a:spcBef>
                <a:spcPct val="0"/>
              </a:spcBef>
              <a:spcAft>
                <a:spcPct val="0"/>
              </a:spcAft>
              <a:buClrTx/>
              <a:buSzTx/>
              <a:buFontTx/>
              <a:buNone/>
              <a:tabLst/>
            </a:pPr>
            <a:r>
              <a:rPr lang="en-GB" sz="2500" dirty="0"/>
              <a:t>         REFERENCING </a:t>
            </a:r>
          </a:p>
        </p:txBody>
      </p:sp>
      <p:cxnSp>
        <p:nvCxnSpPr>
          <p:cNvPr id="8" name="Connector: Elbow 7">
            <a:extLst>
              <a:ext uri="{FF2B5EF4-FFF2-40B4-BE49-F238E27FC236}">
                <a16:creationId xmlns:a16="http://schemas.microsoft.com/office/drawing/2014/main" id="{A4ECB510-AD4B-7ABD-1D63-BB6BE9689313}"/>
              </a:ext>
            </a:extLst>
          </p:cNvPr>
          <p:cNvCxnSpPr/>
          <p:nvPr/>
        </p:nvCxnSpPr>
        <p:spPr bwMode="auto">
          <a:xfrm rot="5400000">
            <a:off x="1092055" y="2630091"/>
            <a:ext cx="2325811" cy="1167061"/>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Connector: Elbow 9">
            <a:extLst>
              <a:ext uri="{FF2B5EF4-FFF2-40B4-BE49-F238E27FC236}">
                <a16:creationId xmlns:a16="http://schemas.microsoft.com/office/drawing/2014/main" id="{66D43D27-CBE0-D002-5821-5EACC07BB955}"/>
              </a:ext>
            </a:extLst>
          </p:cNvPr>
          <p:cNvCxnSpPr/>
          <p:nvPr/>
        </p:nvCxnSpPr>
        <p:spPr bwMode="auto">
          <a:xfrm rot="16200000" flipH="1">
            <a:off x="5022730" y="2646577"/>
            <a:ext cx="2322849" cy="1131122"/>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Rectangle 10">
            <a:extLst>
              <a:ext uri="{FF2B5EF4-FFF2-40B4-BE49-F238E27FC236}">
                <a16:creationId xmlns:a16="http://schemas.microsoft.com/office/drawing/2014/main" id="{58E57E57-6974-91E0-3F3A-998C3F4C8238}"/>
              </a:ext>
            </a:extLst>
          </p:cNvPr>
          <p:cNvSpPr/>
          <p:nvPr/>
        </p:nvSpPr>
        <p:spPr bwMode="auto">
          <a:xfrm>
            <a:off x="599501" y="4379495"/>
            <a:ext cx="2143853" cy="93858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In-text citation </a:t>
            </a:r>
          </a:p>
        </p:txBody>
      </p:sp>
      <p:sp>
        <p:nvSpPr>
          <p:cNvPr id="12" name="Rectangle 11">
            <a:extLst>
              <a:ext uri="{FF2B5EF4-FFF2-40B4-BE49-F238E27FC236}">
                <a16:creationId xmlns:a16="http://schemas.microsoft.com/office/drawing/2014/main" id="{823F7DB7-78AD-DFAD-B275-8073FAD7933A}"/>
              </a:ext>
            </a:extLst>
          </p:cNvPr>
          <p:cNvSpPr/>
          <p:nvPr/>
        </p:nvSpPr>
        <p:spPr bwMode="auto">
          <a:xfrm>
            <a:off x="5713731" y="4376529"/>
            <a:ext cx="2071972" cy="94451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lang="en-GB" dirty="0"/>
          </a:p>
          <a:p>
            <a:pPr marL="0" marR="0" indent="0" algn="l" defTabSz="914400" rtl="0" eaLnBrk="0" fontAlgn="base" latinLnBrk="0" hangingPunct="0">
              <a:lnSpc>
                <a:spcPct val="100000"/>
              </a:lnSpc>
              <a:spcBef>
                <a:spcPct val="0"/>
              </a:spcBef>
              <a:spcAft>
                <a:spcPct val="0"/>
              </a:spcAft>
              <a:buClrTx/>
              <a:buSzTx/>
              <a:buFontTx/>
              <a:buNone/>
              <a:tabLst/>
            </a:pPr>
            <a:r>
              <a:rPr lang="en-GB" sz="2400" dirty="0"/>
              <a:t>Reference list </a:t>
            </a:r>
            <a:endPar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3D7DE07-AE3D-EFDA-8DCB-4ED72970069C}"/>
              </a:ext>
            </a:extLst>
          </p:cNvPr>
          <p:cNvSpPr txBox="1"/>
          <p:nvPr/>
        </p:nvSpPr>
        <p:spPr>
          <a:xfrm>
            <a:off x="3250697" y="3097164"/>
            <a:ext cx="1955690" cy="1785104"/>
          </a:xfrm>
          <a:prstGeom prst="rect">
            <a:avLst/>
          </a:prstGeom>
          <a:noFill/>
          <a:ln w="28575">
            <a:solidFill>
              <a:srgbClr val="FF0000"/>
            </a:solidFill>
          </a:ln>
        </p:spPr>
        <p:txBody>
          <a:bodyPr wrap="square" rtlCol="0">
            <a:spAutoFit/>
          </a:bodyPr>
          <a:lstStyle/>
          <a:p>
            <a:pPr algn="ctr"/>
            <a:r>
              <a:rPr lang="en-US" sz="2200" b="1" dirty="0">
                <a:solidFill>
                  <a:srgbClr val="C00000"/>
                </a:solidFill>
              </a:rPr>
              <a:t>NOTE: </a:t>
            </a:r>
            <a:r>
              <a:rPr lang="en-US" sz="2200" b="1" dirty="0"/>
              <a:t>There cannot </a:t>
            </a:r>
            <a:r>
              <a:rPr lang="en-US" sz="2200" b="1" u="sng" dirty="0"/>
              <a:t>ever</a:t>
            </a:r>
            <a:r>
              <a:rPr lang="en-US" sz="2200" b="1" dirty="0"/>
              <a:t> be one without the other!</a:t>
            </a:r>
            <a:endParaRPr lang="en-US" sz="2200" b="1" dirty="0">
              <a:solidFill>
                <a:srgbClr val="C00000"/>
              </a:solidFill>
            </a:endParaRPr>
          </a:p>
        </p:txBody>
      </p:sp>
      <p:cxnSp>
        <p:nvCxnSpPr>
          <p:cNvPr id="35" name="Straight Arrow Connector 34">
            <a:extLst>
              <a:ext uri="{FF2B5EF4-FFF2-40B4-BE49-F238E27FC236}">
                <a16:creationId xmlns:a16="http://schemas.microsoft.com/office/drawing/2014/main" id="{855D6DAD-6186-FC05-3A99-F227A247BEB8}"/>
              </a:ext>
            </a:extLst>
          </p:cNvPr>
          <p:cNvCxnSpPr>
            <a:stCxn id="3" idx="3"/>
            <a:endCxn id="12" idx="1"/>
          </p:cNvCxnSpPr>
          <p:nvPr/>
        </p:nvCxnSpPr>
        <p:spPr bwMode="auto">
          <a:xfrm>
            <a:off x="5206387" y="3989716"/>
            <a:ext cx="507344" cy="85907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7" name="Straight Arrow Connector 36">
            <a:extLst>
              <a:ext uri="{FF2B5EF4-FFF2-40B4-BE49-F238E27FC236}">
                <a16:creationId xmlns:a16="http://schemas.microsoft.com/office/drawing/2014/main" id="{1FCFF2D8-ECD3-7D47-C5D3-2FE9E5EDD636}"/>
              </a:ext>
            </a:extLst>
          </p:cNvPr>
          <p:cNvCxnSpPr>
            <a:stCxn id="11" idx="3"/>
            <a:endCxn id="3" idx="1"/>
          </p:cNvCxnSpPr>
          <p:nvPr/>
        </p:nvCxnSpPr>
        <p:spPr bwMode="auto">
          <a:xfrm flipV="1">
            <a:off x="2743354" y="3989716"/>
            <a:ext cx="507343" cy="85906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9" name="Straight Arrow Connector 38">
            <a:extLst>
              <a:ext uri="{FF2B5EF4-FFF2-40B4-BE49-F238E27FC236}">
                <a16:creationId xmlns:a16="http://schemas.microsoft.com/office/drawing/2014/main" id="{9D57F4C5-3991-5BBF-2778-1806EA9268D7}"/>
              </a:ext>
            </a:extLst>
          </p:cNvPr>
          <p:cNvCxnSpPr/>
          <p:nvPr/>
        </p:nvCxnSpPr>
        <p:spPr bwMode="auto">
          <a:xfrm>
            <a:off x="2838491" y="5161547"/>
            <a:ext cx="2780102" cy="0"/>
          </a:xfrm>
          <a:prstGeom prst="straightConnector1">
            <a:avLst/>
          </a:prstGeom>
          <a:solidFill>
            <a:schemeClr val="accent1"/>
          </a:solidFill>
          <a:ln w="9525" cap="flat" cmpd="sng" algn="ctr">
            <a:solidFill>
              <a:schemeClr val="tx1"/>
            </a:solidFill>
            <a:prstDash val="solid"/>
            <a:round/>
            <a:headEnd type="triangle"/>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03727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11" grpId="0" animBg="1"/>
      <p:bldP spid="1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CF800-25DF-CD3F-6160-D943DF638A64}"/>
              </a:ext>
            </a:extLst>
          </p:cNvPr>
          <p:cNvSpPr>
            <a:spLocks noGrp="1"/>
          </p:cNvSpPr>
          <p:nvPr>
            <p:ph type="title"/>
          </p:nvPr>
        </p:nvSpPr>
        <p:spPr>
          <a:xfrm>
            <a:off x="457200" y="-99392"/>
            <a:ext cx="8229600" cy="1143000"/>
          </a:xfrm>
        </p:spPr>
        <p:txBody>
          <a:bodyPr/>
          <a:lstStyle/>
          <a:p>
            <a:r>
              <a:rPr lang="en-GB" sz="3200" b="1" dirty="0"/>
              <a:t>Ways to Reference a Source</a:t>
            </a:r>
          </a:p>
        </p:txBody>
      </p:sp>
      <p:sp>
        <p:nvSpPr>
          <p:cNvPr id="3" name="Content Placeholder 2">
            <a:extLst>
              <a:ext uri="{FF2B5EF4-FFF2-40B4-BE49-F238E27FC236}">
                <a16:creationId xmlns:a16="http://schemas.microsoft.com/office/drawing/2014/main" id="{CBA62CA1-A4DC-A743-D9B6-BFD7F739F24F}"/>
              </a:ext>
            </a:extLst>
          </p:cNvPr>
          <p:cNvSpPr>
            <a:spLocks noGrp="1"/>
          </p:cNvSpPr>
          <p:nvPr>
            <p:ph idx="1"/>
          </p:nvPr>
        </p:nvSpPr>
        <p:spPr>
          <a:xfrm>
            <a:off x="457200" y="836712"/>
            <a:ext cx="8229600" cy="3916363"/>
          </a:xfrm>
        </p:spPr>
        <p:txBody>
          <a:bodyPr/>
          <a:lstStyle/>
          <a:p>
            <a:pPr marL="0" indent="0">
              <a:buNone/>
            </a:pPr>
            <a:r>
              <a:rPr lang="en-GB" sz="2800" b="1" dirty="0">
                <a:solidFill>
                  <a:srgbClr val="FF0000"/>
                </a:solidFill>
              </a:rPr>
              <a:t>REMINDER: </a:t>
            </a:r>
            <a:r>
              <a:rPr lang="en-GB" sz="2800" dirty="0"/>
              <a:t>there are 3 different ways to reference a source:</a:t>
            </a:r>
          </a:p>
          <a:p>
            <a:pPr marL="971550" lvl="1" indent="-514350">
              <a:buAutoNum type="arabicParenR"/>
            </a:pPr>
            <a:r>
              <a:rPr lang="en-GB" sz="2000" b="1" dirty="0">
                <a:solidFill>
                  <a:srgbClr val="00B050"/>
                </a:solidFill>
              </a:rPr>
              <a:t>A direct quotation</a:t>
            </a:r>
            <a:r>
              <a:rPr lang="en-GB" sz="2000" dirty="0"/>
              <a:t>: Brown (2022, p.3) claims that adult students have “infinitely more difficulty with a study/work/life balance than those who attend university immediately after high school”.</a:t>
            </a:r>
          </a:p>
          <a:p>
            <a:pPr marL="971550" lvl="1" indent="-514350">
              <a:buAutoNum type="arabicParenR"/>
            </a:pPr>
            <a:endParaRPr lang="en-GB" sz="1000" dirty="0"/>
          </a:p>
          <a:p>
            <a:pPr marL="971550" lvl="1" indent="-514350">
              <a:buAutoNum type="arabicParenR"/>
            </a:pPr>
            <a:r>
              <a:rPr lang="en-GB" sz="2000" b="1" dirty="0">
                <a:solidFill>
                  <a:srgbClr val="00B050"/>
                </a:solidFill>
              </a:rPr>
              <a:t>Paraphrasing: </a:t>
            </a:r>
            <a:r>
              <a:rPr lang="en-GB" sz="2000" dirty="0"/>
              <a:t>Brown (2022) claims that adult students face significantly greater challenges in balancing their studies, work, and personal life compared to those who enter university directly after completing high school.</a:t>
            </a:r>
          </a:p>
          <a:p>
            <a:pPr marL="971550" lvl="1" indent="-514350">
              <a:buAutoNum type="arabicParenR"/>
            </a:pPr>
            <a:endParaRPr lang="en-GB" sz="1000" dirty="0"/>
          </a:p>
          <a:p>
            <a:pPr marL="971550" lvl="1" indent="-514350">
              <a:buAutoNum type="arabicParenR"/>
            </a:pPr>
            <a:r>
              <a:rPr lang="en-GB" sz="2000" b="1" dirty="0">
                <a:solidFill>
                  <a:srgbClr val="00B050"/>
                </a:solidFill>
              </a:rPr>
              <a:t>Summarising: </a:t>
            </a:r>
            <a:r>
              <a:rPr lang="en-GB" sz="2000" dirty="0"/>
              <a:t>Different from paraphrasing as this is used for longer extracts/texts and shortens the text significantly</a:t>
            </a:r>
          </a:p>
        </p:txBody>
      </p:sp>
      <p:sp>
        <p:nvSpPr>
          <p:cNvPr id="4" name="Date Placeholder 3">
            <a:extLst>
              <a:ext uri="{FF2B5EF4-FFF2-40B4-BE49-F238E27FC236}">
                <a16:creationId xmlns:a16="http://schemas.microsoft.com/office/drawing/2014/main" id="{D4EE28BE-28B2-678A-5946-DD87182FBD9E}"/>
              </a:ext>
            </a:extLst>
          </p:cNvPr>
          <p:cNvSpPr>
            <a:spLocks noGrp="1"/>
          </p:cNvSpPr>
          <p:nvPr>
            <p:ph type="dt" sz="half" idx="10"/>
          </p:nvPr>
        </p:nvSpPr>
        <p:spPr/>
        <p:txBody>
          <a:bodyPr/>
          <a:lstStyle/>
          <a:p>
            <a:pPr>
              <a:defRPr/>
            </a:pPr>
            <a:fld id="{7734DD8D-AE26-4A6C-B780-968F72A0D9BC}" type="datetime1">
              <a:rPr lang="en-GB" smtClean="0"/>
              <a:pPr>
                <a:defRPr/>
              </a:pPr>
              <a:t>21/10/2024</a:t>
            </a:fld>
            <a:endParaRPr lang="en-GB"/>
          </a:p>
        </p:txBody>
      </p:sp>
      <p:pic>
        <p:nvPicPr>
          <p:cNvPr id="6" name="Graphic 5" descr="Woman with thumbs up">
            <a:extLst>
              <a:ext uri="{FF2B5EF4-FFF2-40B4-BE49-F238E27FC236}">
                <a16:creationId xmlns:a16="http://schemas.microsoft.com/office/drawing/2014/main" id="{419EEBA9-B54E-8798-FA11-53B41A93C22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35971" y="4107331"/>
            <a:ext cx="783176" cy="645744"/>
          </a:xfrm>
          <a:prstGeom prst="rect">
            <a:avLst/>
          </a:prstGeom>
        </p:spPr>
      </p:pic>
    </p:spTree>
    <p:extLst>
      <p:ext uri="{BB962C8B-B14F-4D97-AF65-F5344CB8AC3E}">
        <p14:creationId xmlns:p14="http://schemas.microsoft.com/office/powerpoint/2010/main" val="843233347"/>
      </p:ext>
    </p:extLst>
  </p:cSld>
  <p:clrMapOvr>
    <a:masterClrMapping/>
  </p:clrMapOvr>
  <p:extLst>
    <p:ext uri="{6950BFC3-D8DA-4A85-94F7-54DA5524770B}">
      <p188:commentRel xmlns:p188="http://schemas.microsoft.com/office/powerpoint/2018/8/main" r:id="rId2"/>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7016E-04B6-BB19-E334-C9382C8DAF1C}"/>
              </a:ext>
            </a:extLst>
          </p:cNvPr>
          <p:cNvSpPr>
            <a:spLocks noGrp="1"/>
          </p:cNvSpPr>
          <p:nvPr>
            <p:ph type="title"/>
          </p:nvPr>
        </p:nvSpPr>
        <p:spPr>
          <a:xfrm>
            <a:off x="884321" y="-96252"/>
            <a:ext cx="7375358" cy="806116"/>
          </a:xfrm>
        </p:spPr>
        <p:txBody>
          <a:bodyPr/>
          <a:lstStyle/>
          <a:p>
            <a:r>
              <a:rPr lang="en-GB" sz="3400" b="1" dirty="0">
                <a:cs typeface="Calibri" panose="020F0502020204030204" pitchFamily="34" charset="0"/>
              </a:rPr>
              <a:t>In-text citation (short reference)</a:t>
            </a:r>
          </a:p>
        </p:txBody>
      </p:sp>
      <p:sp>
        <p:nvSpPr>
          <p:cNvPr id="3" name="Content Placeholder 2">
            <a:extLst>
              <a:ext uri="{FF2B5EF4-FFF2-40B4-BE49-F238E27FC236}">
                <a16:creationId xmlns:a16="http://schemas.microsoft.com/office/drawing/2014/main" id="{63DED4DB-EEEF-1BC6-92B4-E7D88E9D7BB3}"/>
              </a:ext>
            </a:extLst>
          </p:cNvPr>
          <p:cNvSpPr>
            <a:spLocks noGrp="1"/>
          </p:cNvSpPr>
          <p:nvPr>
            <p:ph idx="1"/>
          </p:nvPr>
        </p:nvSpPr>
        <p:spPr>
          <a:xfrm>
            <a:off x="250825" y="517358"/>
            <a:ext cx="8604417" cy="4651866"/>
          </a:xfrm>
        </p:spPr>
        <p:txBody>
          <a:bodyPr/>
          <a:lstStyle/>
          <a:p>
            <a:r>
              <a:rPr lang="en-GB" sz="2200" dirty="0">
                <a:cs typeface="Calibri" panose="020F0502020204030204" pitchFamily="34" charset="0"/>
              </a:rPr>
              <a:t>You need to provide an in-text citation in the main body of your assignment, </a:t>
            </a:r>
            <a:r>
              <a:rPr lang="en-GB" sz="2200" b="1" dirty="0">
                <a:cs typeface="Calibri" panose="020F0502020204030204" pitchFamily="34" charset="0"/>
              </a:rPr>
              <a:t>every time </a:t>
            </a:r>
            <a:r>
              <a:rPr lang="en-GB" sz="2200" dirty="0">
                <a:cs typeface="Calibri" panose="020F0502020204030204" pitchFamily="34" charset="0"/>
              </a:rPr>
              <a:t>you mention an idea or theme from an external source in your work. </a:t>
            </a:r>
            <a:r>
              <a:rPr lang="en-GB" sz="2200" b="1" u="sng" dirty="0">
                <a:solidFill>
                  <a:srgbClr val="C00000"/>
                </a:solidFill>
                <a:cs typeface="Calibri" panose="020F0502020204030204" pitchFamily="34" charset="0"/>
              </a:rPr>
              <a:t>EVEN IF YOU HAVE PARAPHRASED </a:t>
            </a:r>
          </a:p>
          <a:p>
            <a:endParaRPr lang="en-GB" sz="1000" dirty="0">
              <a:solidFill>
                <a:srgbClr val="C00000"/>
              </a:solidFill>
              <a:cs typeface="Calibri" panose="020F0502020204030204" pitchFamily="34" charset="0"/>
            </a:endParaRPr>
          </a:p>
          <a:p>
            <a:r>
              <a:rPr lang="en-GB" sz="2200" dirty="0">
                <a:cs typeface="Calibri" panose="020F0502020204030204" pitchFamily="34" charset="0"/>
              </a:rPr>
              <a:t>You have to provide an in-text citation every time you paraphrase, summarize, or direct cite/quote another author/authors. </a:t>
            </a:r>
          </a:p>
          <a:p>
            <a:endParaRPr lang="en-GB" sz="1000" dirty="0">
              <a:cs typeface="Calibri" panose="020F0502020204030204" pitchFamily="34" charset="0"/>
            </a:endParaRPr>
          </a:p>
          <a:p>
            <a:r>
              <a:rPr lang="en-GB" sz="2200" dirty="0">
                <a:cs typeface="Calibri" panose="020F0502020204030204" pitchFamily="34" charset="0"/>
              </a:rPr>
              <a:t>When you provide an in-text citation, you have to include the </a:t>
            </a:r>
            <a:r>
              <a:rPr lang="en-GB" sz="2200" b="1" u="sng" dirty="0">
                <a:cs typeface="Calibri" panose="020F0502020204030204" pitchFamily="34" charset="0"/>
              </a:rPr>
              <a:t>surname of the author </a:t>
            </a:r>
            <a:r>
              <a:rPr lang="en-GB" sz="2200" dirty="0">
                <a:cs typeface="Calibri" panose="020F0502020204030204" pitchFamily="34" charset="0"/>
              </a:rPr>
              <a:t>and the </a:t>
            </a:r>
            <a:r>
              <a:rPr lang="en-GB" sz="2200" b="1" u="sng" dirty="0">
                <a:cs typeface="Calibri" panose="020F0502020204030204" pitchFamily="34" charset="0"/>
              </a:rPr>
              <a:t>year of publication. </a:t>
            </a:r>
            <a:r>
              <a:rPr lang="en-GB" sz="2200" b="1" u="sng" dirty="0">
                <a:solidFill>
                  <a:srgbClr val="C00000"/>
                </a:solidFill>
                <a:cs typeface="Calibri" panose="020F0502020204030204" pitchFamily="34" charset="0"/>
              </a:rPr>
              <a:t>NEVER THE FIRST NAME</a:t>
            </a:r>
          </a:p>
          <a:p>
            <a:endParaRPr lang="en-GB" sz="1000" b="1" dirty="0">
              <a:cs typeface="Calibri" panose="020F0502020204030204" pitchFamily="34" charset="0"/>
            </a:endParaRPr>
          </a:p>
          <a:p>
            <a:r>
              <a:rPr lang="en-GB" sz="2200" dirty="0">
                <a:cs typeface="Calibri" panose="020F0502020204030204" pitchFamily="34" charset="0"/>
              </a:rPr>
              <a:t>When you take the exact wording as used by another author (quoting) and insert it in your work, you should also provide a </a:t>
            </a:r>
            <a:r>
              <a:rPr lang="en-GB" sz="2200" b="1" dirty="0">
                <a:cs typeface="Calibri" panose="020F0502020204030204" pitchFamily="34" charset="0"/>
              </a:rPr>
              <a:t>page number. </a:t>
            </a:r>
          </a:p>
          <a:p>
            <a:endParaRPr lang="en-GB" sz="2200" u="sng" dirty="0">
              <a:cs typeface="Calibri" panose="020F0502020204030204" pitchFamily="34" charset="0"/>
            </a:endParaRPr>
          </a:p>
          <a:p>
            <a:pPr marL="0" indent="0">
              <a:buNone/>
            </a:pPr>
            <a:endParaRPr lang="en-GB" sz="2200" dirty="0">
              <a:cs typeface="Calibri" panose="020F0502020204030204" pitchFamily="34" charset="0"/>
            </a:endParaRPr>
          </a:p>
          <a:p>
            <a:endParaRPr lang="en-GB" sz="2200" dirty="0">
              <a:cs typeface="Calibri" panose="020F0502020204030204" pitchFamily="34" charset="0"/>
            </a:endParaRPr>
          </a:p>
        </p:txBody>
      </p:sp>
      <p:sp>
        <p:nvSpPr>
          <p:cNvPr id="4" name="Date Placeholder 3">
            <a:extLst>
              <a:ext uri="{FF2B5EF4-FFF2-40B4-BE49-F238E27FC236}">
                <a16:creationId xmlns:a16="http://schemas.microsoft.com/office/drawing/2014/main" id="{0098912B-4E9C-C925-AB75-3EBF08B2F096}"/>
              </a:ext>
            </a:extLst>
          </p:cNvPr>
          <p:cNvSpPr>
            <a:spLocks noGrp="1"/>
          </p:cNvSpPr>
          <p:nvPr>
            <p:ph type="dt" sz="half" idx="10"/>
          </p:nvPr>
        </p:nvSpPr>
        <p:spPr/>
        <p:txBody>
          <a:bodyPr/>
          <a:lstStyle/>
          <a:p>
            <a:pPr>
              <a:defRPr/>
            </a:pPr>
            <a:fld id="{7734DD8D-AE26-4A6C-B780-968F72A0D9BC}" type="datetime1">
              <a:rPr lang="en-GB" smtClean="0"/>
              <a:pPr>
                <a:defRPr/>
              </a:pPr>
              <a:t>21/10/2024</a:t>
            </a:fld>
            <a:endParaRPr lang="en-GB"/>
          </a:p>
        </p:txBody>
      </p:sp>
    </p:spTree>
    <p:extLst>
      <p:ext uri="{BB962C8B-B14F-4D97-AF65-F5344CB8AC3E}">
        <p14:creationId xmlns:p14="http://schemas.microsoft.com/office/powerpoint/2010/main" val="3600110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7E2DA-DCE5-C03B-7D3C-8F64CBC7DB69}"/>
              </a:ext>
            </a:extLst>
          </p:cNvPr>
          <p:cNvSpPr>
            <a:spLocks noGrp="1"/>
          </p:cNvSpPr>
          <p:nvPr>
            <p:ph type="title"/>
          </p:nvPr>
        </p:nvSpPr>
        <p:spPr>
          <a:xfrm>
            <a:off x="1389647" y="130259"/>
            <a:ext cx="6364705" cy="651794"/>
          </a:xfrm>
        </p:spPr>
        <p:txBody>
          <a:bodyPr/>
          <a:lstStyle/>
          <a:p>
            <a:r>
              <a:rPr lang="en-GB" b="1" dirty="0">
                <a:cs typeface="Calibri" panose="020F0502020204030204" pitchFamily="34" charset="0"/>
              </a:rPr>
              <a:t>How to reference </a:t>
            </a:r>
          </a:p>
        </p:txBody>
      </p:sp>
      <p:sp>
        <p:nvSpPr>
          <p:cNvPr id="3" name="Content Placeholder 2">
            <a:extLst>
              <a:ext uri="{FF2B5EF4-FFF2-40B4-BE49-F238E27FC236}">
                <a16:creationId xmlns:a16="http://schemas.microsoft.com/office/drawing/2014/main" id="{3C62E07A-046F-7B10-AE73-A278F1C7A9BE}"/>
              </a:ext>
            </a:extLst>
          </p:cNvPr>
          <p:cNvSpPr>
            <a:spLocks noGrp="1"/>
          </p:cNvSpPr>
          <p:nvPr>
            <p:ph idx="1"/>
          </p:nvPr>
        </p:nvSpPr>
        <p:spPr>
          <a:xfrm>
            <a:off x="250824" y="912036"/>
            <a:ext cx="8472071" cy="4694680"/>
          </a:xfrm>
        </p:spPr>
        <p:txBody>
          <a:bodyPr/>
          <a:lstStyle/>
          <a:p>
            <a:pPr algn="just">
              <a:lnSpc>
                <a:spcPct val="90000"/>
              </a:lnSpc>
              <a:spcBef>
                <a:spcPct val="20000"/>
              </a:spcBef>
              <a:buFont typeface="Arial" pitchFamily="34" charset="0"/>
              <a:defRPr/>
            </a:pPr>
            <a:r>
              <a:rPr lang="en-GB" sz="2400" dirty="0">
                <a:cs typeface="Calibri" panose="020F0502020204030204" pitchFamily="34" charset="0"/>
              </a:rPr>
              <a:t>There are different ways to reference your sources. On this programme you are expected to use </a:t>
            </a:r>
            <a:r>
              <a:rPr lang="en-GB" sz="2400" b="1" u="sng" dirty="0">
                <a:cs typeface="Calibri" panose="020F0502020204030204" pitchFamily="34" charset="0"/>
              </a:rPr>
              <a:t>Harvard referencing system</a:t>
            </a:r>
            <a:r>
              <a:rPr lang="en-GB" sz="2400" dirty="0">
                <a:cs typeface="Calibri" panose="020F0502020204030204" pitchFamily="34" charset="0"/>
              </a:rPr>
              <a:t> (sometimes called the author/date system)</a:t>
            </a:r>
          </a:p>
          <a:p>
            <a:pPr algn="just">
              <a:lnSpc>
                <a:spcPct val="90000"/>
              </a:lnSpc>
              <a:spcBef>
                <a:spcPct val="20000"/>
              </a:spcBef>
              <a:buFont typeface="Arial" pitchFamily="34" charset="0"/>
              <a:defRPr/>
            </a:pPr>
            <a:endParaRPr lang="en-GB" sz="1000" dirty="0">
              <a:cs typeface="Calibri" panose="020F0502020204030204" pitchFamily="34" charset="0"/>
            </a:endParaRPr>
          </a:p>
          <a:p>
            <a:pPr algn="just">
              <a:lnSpc>
                <a:spcPct val="90000"/>
              </a:lnSpc>
              <a:spcBef>
                <a:spcPct val="20000"/>
              </a:spcBef>
              <a:buFont typeface="Arial" pitchFamily="34" charset="0"/>
              <a:defRPr/>
            </a:pPr>
            <a:r>
              <a:rPr lang="en-GB" sz="2400" dirty="0">
                <a:cs typeface="Calibri" panose="020F0502020204030204" pitchFamily="34" charset="0"/>
              </a:rPr>
              <a:t>You can find a full and detailed guide on the UWTSD website by following this link: </a:t>
            </a:r>
            <a:r>
              <a:rPr lang="en-GB" altLang="en-US" sz="2400" dirty="0">
                <a:cs typeface="Calibri" panose="020F0502020204030204" pitchFamily="34" charset="0"/>
                <a:hlinkClick r:id="rId2"/>
              </a:rPr>
              <a:t>https://www.uwtsd.ac.uk/library/student-essentials/referencing-handbooks/</a:t>
            </a:r>
            <a:r>
              <a:rPr lang="en-GB" altLang="en-US" sz="2400" dirty="0">
                <a:cs typeface="Calibri" panose="020F0502020204030204" pitchFamily="34" charset="0"/>
              </a:rPr>
              <a:t> (you can also find it on the Moodle page of this course). </a:t>
            </a:r>
          </a:p>
          <a:p>
            <a:pPr algn="just">
              <a:lnSpc>
                <a:spcPct val="90000"/>
              </a:lnSpc>
              <a:spcBef>
                <a:spcPct val="20000"/>
              </a:spcBef>
              <a:buFont typeface="Arial" pitchFamily="34" charset="0"/>
              <a:defRPr/>
            </a:pPr>
            <a:endParaRPr lang="en-GB" sz="1000" dirty="0">
              <a:cs typeface="Calibri" panose="020F0502020204030204" pitchFamily="34" charset="0"/>
            </a:endParaRPr>
          </a:p>
          <a:p>
            <a:pPr algn="just">
              <a:lnSpc>
                <a:spcPct val="90000"/>
              </a:lnSpc>
              <a:defRPr/>
            </a:pPr>
            <a:r>
              <a:rPr lang="en-GB" sz="2400" dirty="0">
                <a:cs typeface="Calibri" panose="020F0502020204030204" pitchFamily="34" charset="0"/>
              </a:rPr>
              <a:t>There is also a handy guide ‘Cite them Right’ which is available in the library and online: </a:t>
            </a:r>
            <a:r>
              <a:rPr lang="en-GB" sz="2400" dirty="0">
                <a:cs typeface="Calibri" panose="020F0502020204030204" pitchFamily="34" charset="0"/>
                <a:hlinkClick r:id="rId3"/>
              </a:rPr>
              <a:t>https://www.citethemrightonline.com/</a:t>
            </a:r>
            <a:r>
              <a:rPr lang="en-GB" sz="2400" dirty="0">
                <a:cs typeface="Calibri" panose="020F0502020204030204" pitchFamily="34" charset="0"/>
              </a:rPr>
              <a:t> </a:t>
            </a:r>
          </a:p>
          <a:p>
            <a:endParaRPr lang="en-GB" sz="2400" dirty="0">
              <a:cs typeface="Calibri" panose="020F0502020204030204" pitchFamily="34" charset="0"/>
            </a:endParaRPr>
          </a:p>
        </p:txBody>
      </p:sp>
      <p:sp>
        <p:nvSpPr>
          <p:cNvPr id="4" name="Date Placeholder 3">
            <a:extLst>
              <a:ext uri="{FF2B5EF4-FFF2-40B4-BE49-F238E27FC236}">
                <a16:creationId xmlns:a16="http://schemas.microsoft.com/office/drawing/2014/main" id="{964C726A-DF7A-A2A8-F73C-AF8ACFBA4430}"/>
              </a:ext>
            </a:extLst>
          </p:cNvPr>
          <p:cNvSpPr>
            <a:spLocks noGrp="1"/>
          </p:cNvSpPr>
          <p:nvPr>
            <p:ph type="dt" sz="half" idx="10"/>
          </p:nvPr>
        </p:nvSpPr>
        <p:spPr/>
        <p:txBody>
          <a:bodyPr/>
          <a:lstStyle/>
          <a:p>
            <a:pPr>
              <a:defRPr/>
            </a:pPr>
            <a:fld id="{7734DD8D-AE26-4A6C-B780-968F72A0D9BC}" type="datetime1">
              <a:rPr lang="en-GB" smtClean="0"/>
              <a:pPr>
                <a:defRPr/>
              </a:pPr>
              <a:t>21/10/2024</a:t>
            </a:fld>
            <a:endParaRPr lang="en-GB"/>
          </a:p>
        </p:txBody>
      </p:sp>
    </p:spTree>
    <p:extLst>
      <p:ext uri="{BB962C8B-B14F-4D97-AF65-F5344CB8AC3E}">
        <p14:creationId xmlns:p14="http://schemas.microsoft.com/office/powerpoint/2010/main" val="1214021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08B71-42ED-8E9A-0839-3291863F569F}"/>
              </a:ext>
            </a:extLst>
          </p:cNvPr>
          <p:cNvSpPr>
            <a:spLocks noGrp="1"/>
          </p:cNvSpPr>
          <p:nvPr>
            <p:ph type="title"/>
          </p:nvPr>
        </p:nvSpPr>
        <p:spPr/>
        <p:txBody>
          <a:bodyPr/>
          <a:lstStyle/>
          <a:p>
            <a:r>
              <a:rPr lang="en-GB" sz="3800" b="1" dirty="0">
                <a:latin typeface="+mn-lt"/>
                <a:cs typeface="Calibri" panose="020F0502020204030204" pitchFamily="34" charset="0"/>
              </a:rPr>
              <a:t>Example of an in-text citation from a student’s work </a:t>
            </a:r>
          </a:p>
        </p:txBody>
      </p:sp>
      <p:sp>
        <p:nvSpPr>
          <p:cNvPr id="3" name="Content Placeholder 2">
            <a:extLst>
              <a:ext uri="{FF2B5EF4-FFF2-40B4-BE49-F238E27FC236}">
                <a16:creationId xmlns:a16="http://schemas.microsoft.com/office/drawing/2014/main" id="{0659F23E-07DC-CC60-4E50-133E4DCF2B9A}"/>
              </a:ext>
            </a:extLst>
          </p:cNvPr>
          <p:cNvSpPr>
            <a:spLocks noGrp="1"/>
          </p:cNvSpPr>
          <p:nvPr>
            <p:ph idx="1"/>
          </p:nvPr>
        </p:nvSpPr>
        <p:spPr>
          <a:xfrm>
            <a:off x="457200" y="1580129"/>
            <a:ext cx="8229600" cy="2476872"/>
          </a:xfrm>
        </p:spPr>
        <p:txBody>
          <a:bodyPr/>
          <a:lstStyle/>
          <a:p>
            <a:pPr marL="0" indent="0" algn="just">
              <a:buNone/>
            </a:pPr>
            <a:r>
              <a:rPr lang="en-GB" sz="2400" dirty="0">
                <a:cs typeface="Calibri" panose="020F0502020204030204" pitchFamily="34" charset="0"/>
              </a:rPr>
              <a:t>Time-management is one of the most important skills an individual will develop</a:t>
            </a:r>
            <a:r>
              <a:rPr lang="en-GB" sz="2400" b="1" dirty="0">
                <a:cs typeface="Calibri" panose="020F0502020204030204" pitchFamily="34" charset="0"/>
              </a:rPr>
              <a:t>. According to </a:t>
            </a:r>
            <a:r>
              <a:rPr lang="en-GB" sz="2400" b="1" dirty="0" err="1">
                <a:cs typeface="Calibri" panose="020F0502020204030204" pitchFamily="34" charset="0"/>
              </a:rPr>
              <a:t>Pureheart</a:t>
            </a:r>
            <a:r>
              <a:rPr lang="en-GB" sz="2400" b="1" dirty="0">
                <a:cs typeface="Calibri" panose="020F0502020204030204" pitchFamily="34" charset="0"/>
              </a:rPr>
              <a:t> (2018, p.11)  </a:t>
            </a:r>
            <a:r>
              <a:rPr lang="en-GB" sz="2400" dirty="0">
                <a:cs typeface="Calibri" panose="020F0502020204030204" pitchFamily="34" charset="0"/>
              </a:rPr>
              <a:t>“time management is simply the process of organising and planning how to divide and arrange schedules amongst specific undertakings in order to maximise effectiveness in an efficient manner”. Using your time effectively will increase productivity and focus and reduce stress (</a:t>
            </a:r>
            <a:r>
              <a:rPr lang="en-GB" sz="2400" b="1" dirty="0">
                <a:cs typeface="Calibri" panose="020F0502020204030204" pitchFamily="34" charset="0"/>
              </a:rPr>
              <a:t>Lawani, 2016</a:t>
            </a:r>
            <a:r>
              <a:rPr lang="en-GB" sz="2400" dirty="0">
                <a:cs typeface="Calibri" panose="020F0502020204030204" pitchFamily="34" charset="0"/>
              </a:rPr>
              <a:t>). </a:t>
            </a:r>
          </a:p>
          <a:p>
            <a:pPr marL="0" indent="0">
              <a:buNone/>
            </a:pPr>
            <a:endParaRPr lang="en-GB" sz="1000" dirty="0">
              <a:latin typeface="Calibri" panose="020F0502020204030204" pitchFamily="34" charset="0"/>
              <a:cs typeface="Calibri" panose="020F0502020204030204" pitchFamily="34" charset="0"/>
            </a:endParaRPr>
          </a:p>
          <a:p>
            <a:pPr marL="0" indent="0" algn="ctr">
              <a:buNone/>
            </a:pPr>
            <a:r>
              <a:rPr lang="en-GB" sz="2600" i="1" dirty="0">
                <a:cs typeface="Calibri" panose="020F0502020204030204" pitchFamily="34" charset="0"/>
              </a:rPr>
              <a:t>Which is the </a:t>
            </a:r>
            <a:r>
              <a:rPr lang="en-GB" sz="2600" b="1" i="1" dirty="0">
                <a:solidFill>
                  <a:srgbClr val="00B050"/>
                </a:solidFill>
                <a:cs typeface="Calibri" panose="020F0502020204030204" pitchFamily="34" charset="0"/>
              </a:rPr>
              <a:t>direct citation/quotation</a:t>
            </a:r>
            <a:r>
              <a:rPr lang="en-GB" sz="2600" i="1" dirty="0">
                <a:cs typeface="Calibri" panose="020F0502020204030204" pitchFamily="34" charset="0"/>
              </a:rPr>
              <a:t>, and which is the </a:t>
            </a:r>
            <a:r>
              <a:rPr lang="en-GB" sz="2600" b="1" i="1" dirty="0">
                <a:solidFill>
                  <a:srgbClr val="00B050"/>
                </a:solidFill>
                <a:cs typeface="Calibri" panose="020F0502020204030204" pitchFamily="34" charset="0"/>
              </a:rPr>
              <a:t>paraphrased</a:t>
            </a:r>
            <a:r>
              <a:rPr lang="en-GB" sz="2600" i="1" dirty="0">
                <a:cs typeface="Calibri" panose="020F0502020204030204" pitchFamily="34" charset="0"/>
              </a:rPr>
              <a:t> part? How do you know?</a:t>
            </a:r>
          </a:p>
        </p:txBody>
      </p:sp>
      <p:sp>
        <p:nvSpPr>
          <p:cNvPr id="4" name="Date Placeholder 3">
            <a:extLst>
              <a:ext uri="{FF2B5EF4-FFF2-40B4-BE49-F238E27FC236}">
                <a16:creationId xmlns:a16="http://schemas.microsoft.com/office/drawing/2014/main" id="{747A27FF-400B-70F9-FA43-6E93E4C892CD}"/>
              </a:ext>
            </a:extLst>
          </p:cNvPr>
          <p:cNvSpPr>
            <a:spLocks noGrp="1"/>
          </p:cNvSpPr>
          <p:nvPr>
            <p:ph type="dt" sz="half" idx="10"/>
          </p:nvPr>
        </p:nvSpPr>
        <p:spPr/>
        <p:txBody>
          <a:bodyPr/>
          <a:lstStyle/>
          <a:p>
            <a:pPr>
              <a:defRPr/>
            </a:pPr>
            <a:fld id="{7734DD8D-AE26-4A6C-B780-968F72A0D9BC}" type="datetime1">
              <a:rPr lang="en-GB" smtClean="0"/>
              <a:pPr>
                <a:defRPr/>
              </a:pPr>
              <a:t>21/10/2024</a:t>
            </a:fld>
            <a:endParaRPr lang="en-GB"/>
          </a:p>
        </p:txBody>
      </p:sp>
    </p:spTree>
    <p:extLst>
      <p:ext uri="{BB962C8B-B14F-4D97-AF65-F5344CB8AC3E}">
        <p14:creationId xmlns:p14="http://schemas.microsoft.com/office/powerpoint/2010/main" val="3972734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82F98-5BCE-1ACB-A5E7-222025602F34}"/>
              </a:ext>
            </a:extLst>
          </p:cNvPr>
          <p:cNvSpPr>
            <a:spLocks noGrp="1"/>
          </p:cNvSpPr>
          <p:nvPr>
            <p:ph type="title"/>
          </p:nvPr>
        </p:nvSpPr>
        <p:spPr>
          <a:xfrm>
            <a:off x="-312821" y="-98341"/>
            <a:ext cx="9769642" cy="1143000"/>
          </a:xfrm>
        </p:spPr>
        <p:txBody>
          <a:bodyPr/>
          <a:lstStyle/>
          <a:p>
            <a:r>
              <a:rPr lang="en-GB" sz="3600" b="1" dirty="0">
                <a:latin typeface="+mn-lt"/>
                <a:cs typeface="Calibri" panose="020F0502020204030204" pitchFamily="34" charset="0"/>
              </a:rPr>
              <a:t>Using in-text citations: more examples </a:t>
            </a:r>
          </a:p>
        </p:txBody>
      </p:sp>
      <p:sp>
        <p:nvSpPr>
          <p:cNvPr id="3" name="Content Placeholder 2">
            <a:extLst>
              <a:ext uri="{FF2B5EF4-FFF2-40B4-BE49-F238E27FC236}">
                <a16:creationId xmlns:a16="http://schemas.microsoft.com/office/drawing/2014/main" id="{696F37DF-F54D-92E2-2B7E-0E6FFFB7F100}"/>
              </a:ext>
            </a:extLst>
          </p:cNvPr>
          <p:cNvSpPr>
            <a:spLocks noGrp="1"/>
          </p:cNvSpPr>
          <p:nvPr>
            <p:ph idx="1"/>
          </p:nvPr>
        </p:nvSpPr>
        <p:spPr>
          <a:xfrm>
            <a:off x="250825" y="828091"/>
            <a:ext cx="8229600" cy="3888432"/>
          </a:xfrm>
        </p:spPr>
        <p:txBody>
          <a:bodyPr/>
          <a:lstStyle/>
          <a:p>
            <a:pPr algn="just"/>
            <a:r>
              <a:rPr lang="en-GB" sz="2400" b="1" dirty="0">
                <a:cs typeface="Calibri" panose="020F0502020204030204" pitchFamily="34" charset="0"/>
              </a:rPr>
              <a:t>According to </a:t>
            </a:r>
            <a:r>
              <a:rPr lang="en-GB" sz="2400" dirty="0">
                <a:cs typeface="Calibri" panose="020F0502020204030204" pitchFamily="34" charset="0"/>
              </a:rPr>
              <a:t>Jones (1998), students found referencing difficult, especially if they had never referenced external materials before. </a:t>
            </a:r>
            <a:r>
              <a:rPr lang="en-GB" sz="1000" dirty="0">
                <a:cs typeface="Calibri" panose="020F0502020204030204" pitchFamily="34" charset="0"/>
              </a:rPr>
              <a:t>	</a:t>
            </a:r>
            <a:r>
              <a:rPr lang="en-GB" sz="2400" dirty="0">
                <a:cs typeface="Calibri" panose="020F0502020204030204" pitchFamily="34" charset="0"/>
              </a:rPr>
              <a:t>	    </a:t>
            </a:r>
          </a:p>
          <a:p>
            <a:pPr algn="just"/>
            <a:r>
              <a:rPr lang="en-GB" sz="2400" b="1" dirty="0">
                <a:cs typeface="Calibri" panose="020F0502020204030204" pitchFamily="34" charset="0"/>
              </a:rPr>
              <a:t>Jones</a:t>
            </a:r>
            <a:r>
              <a:rPr lang="en-GB" sz="2400" dirty="0">
                <a:cs typeface="Calibri" panose="020F0502020204030204" pitchFamily="34" charset="0"/>
              </a:rPr>
              <a:t> (1998) </a:t>
            </a:r>
            <a:r>
              <a:rPr lang="en-GB" sz="2400" b="1" dirty="0">
                <a:cs typeface="Calibri" panose="020F0502020204030204" pitchFamily="34" charset="0"/>
              </a:rPr>
              <a:t>claimed</a:t>
            </a:r>
            <a:r>
              <a:rPr lang="en-GB" sz="2400" dirty="0">
                <a:cs typeface="Calibri" panose="020F0502020204030204" pitchFamily="34" charset="0"/>
              </a:rPr>
              <a:t> that students found referencing difficult, especially if they had never referenced external materials before.</a:t>
            </a:r>
          </a:p>
          <a:p>
            <a:pPr marL="0" indent="0" algn="just">
              <a:buNone/>
            </a:pPr>
            <a:endParaRPr lang="en-GB" sz="1000" dirty="0">
              <a:cs typeface="Calibri" panose="020F0502020204030204" pitchFamily="34" charset="0"/>
            </a:endParaRPr>
          </a:p>
          <a:p>
            <a:pPr algn="just"/>
            <a:r>
              <a:rPr lang="en-GB" sz="2400" dirty="0">
                <a:cs typeface="Calibri" panose="020F0502020204030204" pitchFamily="34" charset="0"/>
              </a:rPr>
              <a:t>Jones (1998, p. 4) </a:t>
            </a:r>
            <a:r>
              <a:rPr lang="en-GB" sz="2400" b="1" dirty="0">
                <a:cs typeface="Calibri" panose="020F0502020204030204" pitchFamily="34" charset="0"/>
              </a:rPr>
              <a:t>stated</a:t>
            </a:r>
            <a:r>
              <a:rPr lang="en-GB" sz="2400" dirty="0">
                <a:cs typeface="Calibri" panose="020F0502020204030204" pitchFamily="34" charset="0"/>
              </a:rPr>
              <a:t> that students struggle with referencing because they “fail to purchase a style manual or ask their teacher for help”. </a:t>
            </a:r>
          </a:p>
          <a:p>
            <a:pPr algn="just"/>
            <a:endParaRPr lang="en-GB" sz="1000" dirty="0">
              <a:cs typeface="Calibri" panose="020F0502020204030204" pitchFamily="34" charset="0"/>
            </a:endParaRPr>
          </a:p>
          <a:p>
            <a:pPr algn="just"/>
            <a:r>
              <a:rPr lang="en-GB" sz="2400" dirty="0">
                <a:cs typeface="Calibri" panose="020F0502020204030204" pitchFamily="34" charset="0"/>
              </a:rPr>
              <a:t>It is often argued that students “fail to purchase a style manual or ask their teacher for help” (Jones, 1998. p. 4)</a:t>
            </a:r>
          </a:p>
        </p:txBody>
      </p:sp>
      <p:sp>
        <p:nvSpPr>
          <p:cNvPr id="4" name="Date Placeholder 3">
            <a:extLst>
              <a:ext uri="{FF2B5EF4-FFF2-40B4-BE49-F238E27FC236}">
                <a16:creationId xmlns:a16="http://schemas.microsoft.com/office/drawing/2014/main" id="{2444AF34-3F9B-C849-77B2-907B9C8AB467}"/>
              </a:ext>
            </a:extLst>
          </p:cNvPr>
          <p:cNvSpPr>
            <a:spLocks noGrp="1"/>
          </p:cNvSpPr>
          <p:nvPr>
            <p:ph type="dt" sz="half" idx="10"/>
          </p:nvPr>
        </p:nvSpPr>
        <p:spPr/>
        <p:txBody>
          <a:bodyPr/>
          <a:lstStyle/>
          <a:p>
            <a:pPr>
              <a:defRPr/>
            </a:pPr>
            <a:fld id="{7734DD8D-AE26-4A6C-B780-968F72A0D9BC}" type="datetime1">
              <a:rPr lang="en-GB" smtClean="0"/>
              <a:pPr>
                <a:defRPr/>
              </a:pPr>
              <a:t>21/10/2024</a:t>
            </a:fld>
            <a:endParaRPr lang="en-GB"/>
          </a:p>
        </p:txBody>
      </p:sp>
    </p:spTree>
    <p:extLst>
      <p:ext uri="{BB962C8B-B14F-4D97-AF65-F5344CB8AC3E}">
        <p14:creationId xmlns:p14="http://schemas.microsoft.com/office/powerpoint/2010/main" val="604639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FCF64-FD3B-F979-F49D-ECC2A74AF329}"/>
              </a:ext>
            </a:extLst>
          </p:cNvPr>
          <p:cNvSpPr>
            <a:spLocks noGrp="1"/>
          </p:cNvSpPr>
          <p:nvPr>
            <p:ph type="title"/>
          </p:nvPr>
        </p:nvSpPr>
        <p:spPr>
          <a:xfrm>
            <a:off x="457200" y="274638"/>
            <a:ext cx="8085221" cy="567573"/>
          </a:xfrm>
        </p:spPr>
        <p:txBody>
          <a:bodyPr/>
          <a:lstStyle/>
          <a:p>
            <a:r>
              <a:rPr lang="en-GB" sz="3600" b="1" dirty="0"/>
              <a:t>Expressions to introduce</a:t>
            </a:r>
            <a:br>
              <a:rPr lang="en-GB" sz="3600" b="1" dirty="0"/>
            </a:br>
            <a:r>
              <a:rPr lang="en-GB" sz="3600" b="1" dirty="0"/>
              <a:t> in-text citations  </a:t>
            </a:r>
          </a:p>
        </p:txBody>
      </p:sp>
      <p:sp>
        <p:nvSpPr>
          <p:cNvPr id="3" name="Content Placeholder 2">
            <a:extLst>
              <a:ext uri="{FF2B5EF4-FFF2-40B4-BE49-F238E27FC236}">
                <a16:creationId xmlns:a16="http://schemas.microsoft.com/office/drawing/2014/main" id="{E1F5E8B3-45B9-FA4C-A24C-299876BF4B66}"/>
              </a:ext>
            </a:extLst>
          </p:cNvPr>
          <p:cNvSpPr>
            <a:spLocks noGrp="1"/>
          </p:cNvSpPr>
          <p:nvPr>
            <p:ph idx="1"/>
          </p:nvPr>
        </p:nvSpPr>
        <p:spPr>
          <a:xfrm>
            <a:off x="457200" y="1251702"/>
            <a:ext cx="8229600" cy="3845023"/>
          </a:xfrm>
        </p:spPr>
        <p:txBody>
          <a:bodyPr/>
          <a:lstStyle/>
          <a:p>
            <a:r>
              <a:rPr lang="en-GB" sz="2200" dirty="0">
                <a:latin typeface="+mj-lt"/>
                <a:cs typeface="Calibri" panose="020F0502020204030204" pitchFamily="34" charset="0"/>
              </a:rPr>
              <a:t>According to author’s surname (year of publication)…..</a:t>
            </a:r>
          </a:p>
          <a:p>
            <a:r>
              <a:rPr lang="en-GB" sz="2200" dirty="0">
                <a:latin typeface="+mj-lt"/>
                <a:cs typeface="Calibri" panose="020F0502020204030204" pitchFamily="34" charset="0"/>
              </a:rPr>
              <a:t>The author (year of publication) states that……</a:t>
            </a:r>
          </a:p>
          <a:p>
            <a:r>
              <a:rPr lang="en-GB" sz="2200" dirty="0">
                <a:latin typeface="+mj-lt"/>
                <a:cs typeface="Calibri" panose="020F0502020204030204" pitchFamily="34" charset="0"/>
              </a:rPr>
              <a:t>The author (year of publication) argues that……</a:t>
            </a:r>
          </a:p>
          <a:p>
            <a:r>
              <a:rPr lang="en-GB" sz="2200" dirty="0">
                <a:latin typeface="+mj-lt"/>
                <a:cs typeface="Calibri" panose="020F0502020204030204" pitchFamily="34" charset="0"/>
              </a:rPr>
              <a:t>The authors (year of publication) examined….</a:t>
            </a:r>
          </a:p>
          <a:p>
            <a:r>
              <a:rPr lang="en-GB" sz="2200" dirty="0">
                <a:latin typeface="+mj-lt"/>
                <a:cs typeface="Calibri" panose="020F0502020204030204" pitchFamily="34" charset="0"/>
              </a:rPr>
              <a:t>The authors (year of publication) suggested…….</a:t>
            </a:r>
          </a:p>
          <a:p>
            <a:r>
              <a:rPr lang="en-GB" sz="2200" dirty="0">
                <a:latin typeface="+mj-lt"/>
                <a:cs typeface="Calibri" panose="020F0502020204030204" pitchFamily="34" charset="0"/>
              </a:rPr>
              <a:t>Malley (1998, p.28) found that “study skills are increasingly used by Higher education institutions”.</a:t>
            </a:r>
          </a:p>
          <a:p>
            <a:r>
              <a:rPr lang="en-GB" sz="2200" dirty="0">
                <a:latin typeface="+mj-lt"/>
                <a:cs typeface="Calibri" panose="020F0502020204030204" pitchFamily="34" charset="0"/>
              </a:rPr>
              <a:t>There are many more! Use </a:t>
            </a:r>
            <a:r>
              <a:rPr lang="en-GB" sz="2200" dirty="0" err="1">
                <a:latin typeface="+mj-lt"/>
                <a:cs typeface="Calibri" panose="020F0502020204030204" pitchFamily="34" charset="0"/>
              </a:rPr>
              <a:t>phrasebanks</a:t>
            </a:r>
            <a:r>
              <a:rPr lang="en-GB" sz="2200" dirty="0">
                <a:latin typeface="+mj-lt"/>
                <a:cs typeface="Calibri" panose="020F0502020204030204" pitchFamily="34" charset="0"/>
              </a:rPr>
              <a:t> like this one to vary your expressions:</a:t>
            </a:r>
          </a:p>
          <a:p>
            <a:pPr marL="0" indent="0" algn="ctr">
              <a:buNone/>
            </a:pPr>
            <a:r>
              <a:rPr lang="en-GB" sz="2200" dirty="0">
                <a:latin typeface="+mj-lt"/>
                <a:cs typeface="Calibri" panose="020F0502020204030204" pitchFamily="34" charset="0"/>
              </a:rPr>
              <a:t> </a:t>
            </a:r>
            <a:r>
              <a:rPr lang="en-GB" sz="2800" dirty="0">
                <a:latin typeface="+mj-lt"/>
                <a:cs typeface="Calibri" panose="020F0502020204030204" pitchFamily="34" charset="0"/>
                <a:hlinkClick r:id="rId2"/>
              </a:rPr>
              <a:t>https://www.student.unsw.edu.au/introducing-quotations-and-paraphrases</a:t>
            </a:r>
            <a:r>
              <a:rPr lang="en-GB" sz="2800" dirty="0">
                <a:latin typeface="+mj-lt"/>
                <a:cs typeface="Calibri" panose="020F0502020204030204" pitchFamily="34" charset="0"/>
              </a:rPr>
              <a:t> </a:t>
            </a:r>
          </a:p>
          <a:p>
            <a:endParaRPr lang="en-GB" sz="2200" dirty="0">
              <a:latin typeface="+mj-lt"/>
              <a:cs typeface="Calibri" panose="020F0502020204030204" pitchFamily="34" charset="0"/>
            </a:endParaRPr>
          </a:p>
          <a:p>
            <a:endParaRPr lang="en-GB" sz="2200" dirty="0">
              <a:latin typeface="+mj-lt"/>
              <a:cs typeface="Calibri" panose="020F0502020204030204" pitchFamily="34" charset="0"/>
            </a:endParaRPr>
          </a:p>
        </p:txBody>
      </p:sp>
      <p:sp>
        <p:nvSpPr>
          <p:cNvPr id="4" name="Date Placeholder 3">
            <a:extLst>
              <a:ext uri="{FF2B5EF4-FFF2-40B4-BE49-F238E27FC236}">
                <a16:creationId xmlns:a16="http://schemas.microsoft.com/office/drawing/2014/main" id="{91A478D5-C30A-55D9-4623-48D143402C27}"/>
              </a:ext>
            </a:extLst>
          </p:cNvPr>
          <p:cNvSpPr>
            <a:spLocks noGrp="1"/>
          </p:cNvSpPr>
          <p:nvPr>
            <p:ph type="dt" sz="half" idx="10"/>
          </p:nvPr>
        </p:nvSpPr>
        <p:spPr/>
        <p:txBody>
          <a:bodyPr/>
          <a:lstStyle/>
          <a:p>
            <a:pPr>
              <a:defRPr/>
            </a:pPr>
            <a:fld id="{7734DD8D-AE26-4A6C-B780-968F72A0D9BC}" type="datetime1">
              <a:rPr lang="en-GB" smtClean="0"/>
              <a:pPr>
                <a:defRPr/>
              </a:pPr>
              <a:t>21/10/2024</a:t>
            </a:fld>
            <a:endParaRPr lang="en-GB"/>
          </a:p>
        </p:txBody>
      </p:sp>
    </p:spTree>
    <p:extLst>
      <p:ext uri="{BB962C8B-B14F-4D97-AF65-F5344CB8AC3E}">
        <p14:creationId xmlns:p14="http://schemas.microsoft.com/office/powerpoint/2010/main" val="932904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71271-7575-AEF6-10C0-318F7B933E80}"/>
              </a:ext>
            </a:extLst>
          </p:cNvPr>
          <p:cNvSpPr>
            <a:spLocks noGrp="1"/>
          </p:cNvSpPr>
          <p:nvPr>
            <p:ph type="title"/>
          </p:nvPr>
        </p:nvSpPr>
        <p:spPr>
          <a:xfrm>
            <a:off x="1594184" y="240632"/>
            <a:ext cx="5955632" cy="322764"/>
          </a:xfrm>
        </p:spPr>
        <p:txBody>
          <a:bodyPr/>
          <a:lstStyle/>
          <a:p>
            <a:r>
              <a:rPr lang="en-US" b="1" dirty="0"/>
              <a:t>A note on ‘et. al.’</a:t>
            </a:r>
          </a:p>
        </p:txBody>
      </p:sp>
      <p:sp>
        <p:nvSpPr>
          <p:cNvPr id="3" name="Content Placeholder 2">
            <a:extLst>
              <a:ext uri="{FF2B5EF4-FFF2-40B4-BE49-F238E27FC236}">
                <a16:creationId xmlns:a16="http://schemas.microsoft.com/office/drawing/2014/main" id="{93E36109-9133-17C6-AA60-FCAD94E06D3A}"/>
              </a:ext>
            </a:extLst>
          </p:cNvPr>
          <p:cNvSpPr>
            <a:spLocks noGrp="1"/>
          </p:cNvSpPr>
          <p:nvPr>
            <p:ph idx="1"/>
          </p:nvPr>
        </p:nvSpPr>
        <p:spPr>
          <a:xfrm>
            <a:off x="457200" y="1094873"/>
            <a:ext cx="8229600" cy="3916363"/>
          </a:xfrm>
        </p:spPr>
        <p:txBody>
          <a:bodyPr/>
          <a:lstStyle/>
          <a:p>
            <a:pPr algn="just"/>
            <a:r>
              <a:rPr lang="en-GB" sz="2800" b="1" dirty="0"/>
              <a:t>Use for Multiple Authors</a:t>
            </a:r>
            <a:r>
              <a:rPr lang="en-GB" sz="2800" dirty="0"/>
              <a:t>: "et al." is used when </a:t>
            </a:r>
            <a:r>
              <a:rPr lang="en-GB" sz="2800" b="1" dirty="0">
                <a:solidFill>
                  <a:srgbClr val="00B050"/>
                </a:solidFill>
              </a:rPr>
              <a:t>citing</a:t>
            </a:r>
            <a:r>
              <a:rPr lang="en-GB" sz="2800" dirty="0"/>
              <a:t> a source with </a:t>
            </a:r>
            <a:r>
              <a:rPr lang="en-GB" sz="2800" b="1" dirty="0"/>
              <a:t>three or more authors</a:t>
            </a:r>
            <a:r>
              <a:rPr lang="en-GB" sz="2800" dirty="0"/>
              <a:t> to avoid listing all their names. It stands for </a:t>
            </a:r>
            <a:r>
              <a:rPr lang="en-GB" sz="2800" i="1" dirty="0"/>
              <a:t>et alia</a:t>
            </a:r>
            <a:r>
              <a:rPr lang="en-GB" sz="2800" dirty="0"/>
              <a:t>, meaning "and others.”</a:t>
            </a:r>
          </a:p>
          <a:p>
            <a:pPr algn="just">
              <a:buFont typeface="Arial" panose="020B0604020202020204" pitchFamily="34" charset="0"/>
              <a:buChar char="•"/>
            </a:pPr>
            <a:r>
              <a:rPr lang="en-GB" sz="2800" b="1" dirty="0"/>
              <a:t>Example</a:t>
            </a:r>
            <a:r>
              <a:rPr lang="en-GB" sz="2800" dirty="0"/>
              <a:t>: If the original source has four authors—Smith, Jones, Brown, and Taylor—you would cite it </a:t>
            </a:r>
            <a:r>
              <a:rPr lang="en-GB" sz="2800" dirty="0" err="1"/>
              <a:t>as:</a:t>
            </a:r>
            <a:r>
              <a:rPr lang="en-GB" sz="2800" b="1" dirty="0" err="1"/>
              <a:t>In-text</a:t>
            </a:r>
            <a:r>
              <a:rPr lang="en-GB" sz="2800" dirty="0"/>
              <a:t>: (Smith et al., 2020)</a:t>
            </a:r>
          </a:p>
          <a:p>
            <a:pPr algn="just">
              <a:buFont typeface="Arial" panose="020B0604020202020204" pitchFamily="34" charset="0"/>
              <a:buChar char="•"/>
            </a:pPr>
            <a:r>
              <a:rPr lang="en-GB" sz="2800" b="1" dirty="0"/>
              <a:t>Reference list</a:t>
            </a:r>
            <a:r>
              <a:rPr lang="en-GB" sz="2800" dirty="0"/>
              <a:t>: Smith, A., Jones, B., Brown, C., &amp; Taylor, D. (2020). </a:t>
            </a:r>
            <a:r>
              <a:rPr lang="en-GB" sz="2800" i="1" dirty="0"/>
              <a:t>Title of the Book</a:t>
            </a:r>
            <a:r>
              <a:rPr lang="en-GB" sz="2800" dirty="0"/>
              <a:t>. Publisher.</a:t>
            </a:r>
          </a:p>
          <a:p>
            <a:pPr algn="just"/>
            <a:endParaRPr lang="en-US" sz="2800" dirty="0"/>
          </a:p>
        </p:txBody>
      </p:sp>
      <p:sp>
        <p:nvSpPr>
          <p:cNvPr id="4" name="Date Placeholder 3">
            <a:extLst>
              <a:ext uri="{FF2B5EF4-FFF2-40B4-BE49-F238E27FC236}">
                <a16:creationId xmlns:a16="http://schemas.microsoft.com/office/drawing/2014/main" id="{3E55E8CF-2D90-D4D0-DB0C-3670AF52FAC2}"/>
              </a:ext>
            </a:extLst>
          </p:cNvPr>
          <p:cNvSpPr>
            <a:spLocks noGrp="1"/>
          </p:cNvSpPr>
          <p:nvPr>
            <p:ph type="dt" sz="half" idx="10"/>
          </p:nvPr>
        </p:nvSpPr>
        <p:spPr/>
        <p:txBody>
          <a:bodyPr/>
          <a:lstStyle/>
          <a:p>
            <a:pPr>
              <a:defRPr/>
            </a:pPr>
            <a:fld id="{7734DD8D-AE26-4A6C-B780-968F72A0D9BC}" type="datetime1">
              <a:rPr lang="en-GB" smtClean="0"/>
              <a:pPr>
                <a:defRPr/>
              </a:pPr>
              <a:t>21/10/2024</a:t>
            </a:fld>
            <a:endParaRPr lang="en-GB"/>
          </a:p>
        </p:txBody>
      </p:sp>
    </p:spTree>
    <p:extLst>
      <p:ext uri="{BB962C8B-B14F-4D97-AF65-F5344CB8AC3E}">
        <p14:creationId xmlns:p14="http://schemas.microsoft.com/office/powerpoint/2010/main" val="31987697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342DF-3510-409B-0C22-9A6AE15ED570}"/>
              </a:ext>
            </a:extLst>
          </p:cNvPr>
          <p:cNvSpPr>
            <a:spLocks noGrp="1"/>
          </p:cNvSpPr>
          <p:nvPr>
            <p:ph type="title"/>
          </p:nvPr>
        </p:nvSpPr>
        <p:spPr>
          <a:xfrm>
            <a:off x="2683043" y="166354"/>
            <a:ext cx="3946358" cy="675857"/>
          </a:xfrm>
        </p:spPr>
        <p:txBody>
          <a:bodyPr/>
          <a:lstStyle/>
          <a:p>
            <a:r>
              <a:rPr lang="en-GB" sz="4000" b="1"/>
              <a:t>Reference list </a:t>
            </a:r>
          </a:p>
        </p:txBody>
      </p:sp>
      <p:sp>
        <p:nvSpPr>
          <p:cNvPr id="3" name="Content Placeholder 2">
            <a:extLst>
              <a:ext uri="{FF2B5EF4-FFF2-40B4-BE49-F238E27FC236}">
                <a16:creationId xmlns:a16="http://schemas.microsoft.com/office/drawing/2014/main" id="{436D1233-59E4-977E-6026-9CF04F64101F}"/>
              </a:ext>
            </a:extLst>
          </p:cNvPr>
          <p:cNvSpPr>
            <a:spLocks noGrp="1"/>
          </p:cNvSpPr>
          <p:nvPr>
            <p:ph idx="1"/>
          </p:nvPr>
        </p:nvSpPr>
        <p:spPr>
          <a:xfrm>
            <a:off x="250825" y="842211"/>
            <a:ext cx="8435975" cy="4462685"/>
          </a:xfrm>
        </p:spPr>
        <p:txBody>
          <a:bodyPr/>
          <a:lstStyle/>
          <a:p>
            <a:pPr algn="just" eaLnBrk="1" hangingPunct="1">
              <a:lnSpc>
                <a:spcPct val="90000"/>
              </a:lnSpc>
              <a:defRPr/>
            </a:pPr>
            <a:r>
              <a:rPr lang="en-GB" sz="2200" dirty="0">
                <a:cs typeface="Calibri" panose="020F0502020204030204" pitchFamily="34" charset="0"/>
              </a:rPr>
              <a:t>The list at the end of your assignment has all the information about the sources used in the main body of your work. </a:t>
            </a:r>
          </a:p>
          <a:p>
            <a:pPr algn="just" eaLnBrk="1" hangingPunct="1">
              <a:lnSpc>
                <a:spcPct val="90000"/>
              </a:lnSpc>
              <a:defRPr/>
            </a:pPr>
            <a:r>
              <a:rPr lang="en-GB" sz="2200" dirty="0">
                <a:cs typeface="Calibri" panose="020F0502020204030204" pitchFamily="34" charset="0"/>
              </a:rPr>
              <a:t>Your reference list should be in </a:t>
            </a:r>
            <a:r>
              <a:rPr lang="en-GB" sz="2200" b="1" dirty="0">
                <a:cs typeface="Calibri" panose="020F0502020204030204" pitchFamily="34" charset="0"/>
              </a:rPr>
              <a:t>a new page </a:t>
            </a:r>
            <a:r>
              <a:rPr lang="en-GB" sz="2200" dirty="0">
                <a:cs typeface="Calibri" panose="020F0502020204030204" pitchFamily="34" charset="0"/>
              </a:rPr>
              <a:t>and should list all the sources used in </a:t>
            </a:r>
            <a:r>
              <a:rPr lang="en-GB" sz="2200" b="1" dirty="0">
                <a:cs typeface="Calibri" panose="020F0502020204030204" pitchFamily="34" charset="0"/>
              </a:rPr>
              <a:t>alphabetical order. </a:t>
            </a:r>
          </a:p>
          <a:p>
            <a:pPr algn="just" eaLnBrk="1" hangingPunct="1">
              <a:lnSpc>
                <a:spcPct val="90000"/>
              </a:lnSpc>
              <a:defRPr/>
            </a:pPr>
            <a:r>
              <a:rPr lang="en-GB" sz="2200" dirty="0">
                <a:cs typeface="Calibri" panose="020F0502020204030204" pitchFamily="34" charset="0"/>
              </a:rPr>
              <a:t>In the reference list you need to provide:</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Author’s surname and initials</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Year of publication</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Title of book, paper or article</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Place of publication</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Publisher</a:t>
            </a:r>
            <a:endParaRPr lang="en-GB" sz="2200" b="1" dirty="0">
              <a:cs typeface="Calibri" panose="020F0502020204030204" pitchFamily="34" charset="0"/>
            </a:endParaRPr>
          </a:p>
          <a:p>
            <a:pPr marL="0" indent="0" algn="just" eaLnBrk="1" hangingPunct="1">
              <a:lnSpc>
                <a:spcPct val="90000"/>
              </a:lnSpc>
              <a:buNone/>
              <a:defRPr/>
            </a:pPr>
            <a:r>
              <a:rPr lang="en-GB" sz="2200" b="1" dirty="0">
                <a:cs typeface="Calibri" panose="020F0502020204030204" pitchFamily="34" charset="0"/>
              </a:rPr>
              <a:t>You may need to provide more information depending on the type of your  source. Please always check the Harvard referencing guide. </a:t>
            </a: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r>
              <a:rPr lang="en-GB" sz="2200" dirty="0">
                <a:cs typeface="Calibri" panose="020F0502020204030204" pitchFamily="34" charset="0"/>
              </a:rPr>
              <a:t> </a:t>
            </a:r>
          </a:p>
          <a:p>
            <a:endParaRPr lang="en-GB" dirty="0"/>
          </a:p>
        </p:txBody>
      </p:sp>
      <p:sp>
        <p:nvSpPr>
          <p:cNvPr id="4" name="Date Placeholder 3">
            <a:extLst>
              <a:ext uri="{FF2B5EF4-FFF2-40B4-BE49-F238E27FC236}">
                <a16:creationId xmlns:a16="http://schemas.microsoft.com/office/drawing/2014/main" id="{3AA6C8E6-D1A7-1D4E-6854-E333C1AEE222}"/>
              </a:ext>
            </a:extLst>
          </p:cNvPr>
          <p:cNvSpPr>
            <a:spLocks noGrp="1"/>
          </p:cNvSpPr>
          <p:nvPr>
            <p:ph type="dt" sz="half" idx="10"/>
          </p:nvPr>
        </p:nvSpPr>
        <p:spPr/>
        <p:txBody>
          <a:bodyPr/>
          <a:lstStyle/>
          <a:p>
            <a:pPr>
              <a:defRPr/>
            </a:pPr>
            <a:fld id="{7734DD8D-AE26-4A6C-B780-968F72A0D9BC}" type="datetime1">
              <a:rPr lang="en-GB" smtClean="0"/>
              <a:pPr>
                <a:defRPr/>
              </a:pPr>
              <a:t>21/10/2024</a:t>
            </a:fld>
            <a:endParaRPr lang="en-GB"/>
          </a:p>
        </p:txBody>
      </p:sp>
    </p:spTree>
    <p:extLst>
      <p:ext uri="{BB962C8B-B14F-4D97-AF65-F5344CB8AC3E}">
        <p14:creationId xmlns:p14="http://schemas.microsoft.com/office/powerpoint/2010/main" val="27794700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DE0CEAE-32A5-4160-BB75-A29A1A43B515}"/>
              </a:ext>
            </a:extLst>
          </p:cNvPr>
          <p:cNvSpPr>
            <a:spLocks noGrp="1" noChangeArrowheads="1"/>
          </p:cNvSpPr>
          <p:nvPr>
            <p:ph type="title"/>
          </p:nvPr>
        </p:nvSpPr>
        <p:spPr>
          <a:xfrm>
            <a:off x="1750594" y="19927"/>
            <a:ext cx="5642811" cy="599491"/>
          </a:xfrm>
        </p:spPr>
        <p:txBody>
          <a:bodyPr/>
          <a:lstStyle/>
          <a:p>
            <a:pPr eaLnBrk="1" hangingPunct="1"/>
            <a:r>
              <a:rPr lang="en-GB" altLang="en-US" sz="3200" b="1" dirty="0">
                <a:latin typeface="Calibri" panose="020F0502020204030204" pitchFamily="34" charset="0"/>
                <a:cs typeface="Calibri" panose="020F0502020204030204" pitchFamily="34" charset="0"/>
              </a:rPr>
              <a:t>Example of a reference list </a:t>
            </a:r>
          </a:p>
        </p:txBody>
      </p:sp>
      <p:sp>
        <p:nvSpPr>
          <p:cNvPr id="23555" name="Rectangle 3">
            <a:extLst>
              <a:ext uri="{FF2B5EF4-FFF2-40B4-BE49-F238E27FC236}">
                <a16:creationId xmlns:a16="http://schemas.microsoft.com/office/drawing/2014/main" id="{1DAD338D-8E10-408B-9635-136B1CD23B41}"/>
              </a:ext>
            </a:extLst>
          </p:cNvPr>
          <p:cNvSpPr>
            <a:spLocks noGrp="1" noChangeArrowheads="1"/>
          </p:cNvSpPr>
          <p:nvPr>
            <p:ph type="body" idx="1"/>
          </p:nvPr>
        </p:nvSpPr>
        <p:spPr>
          <a:xfrm>
            <a:off x="240632" y="523165"/>
            <a:ext cx="8626642" cy="4536504"/>
          </a:xfrm>
        </p:spPr>
        <p:txBody>
          <a:bodyPr/>
          <a:lstStyle/>
          <a:p>
            <a:pPr marL="0" indent="0" eaLnBrk="1" hangingPunct="1">
              <a:buNone/>
              <a:defRPr/>
            </a:pPr>
            <a:r>
              <a:rPr lang="en-GB" sz="2400" u="sng" dirty="0"/>
              <a:t>Examples of full references: </a:t>
            </a:r>
            <a:r>
              <a:rPr lang="en-GB" sz="2400" b="1" dirty="0">
                <a:solidFill>
                  <a:srgbClr val="173AFF"/>
                </a:solidFill>
              </a:rPr>
              <a:t>What type of source is each of the sources below? How do you know?</a:t>
            </a:r>
            <a:endParaRPr lang="en-GB" sz="2400" dirty="0"/>
          </a:p>
          <a:p>
            <a:pPr marL="0" indent="0" eaLnBrk="1" hangingPunct="1">
              <a:buNone/>
              <a:defRPr/>
            </a:pPr>
            <a:endParaRPr lang="en-GB" sz="1000" dirty="0"/>
          </a:p>
          <a:p>
            <a:pPr marL="0" indent="0" eaLnBrk="1" hangingPunct="1">
              <a:buNone/>
              <a:defRPr/>
            </a:pPr>
            <a:r>
              <a:rPr lang="en-GB" sz="2400" dirty="0"/>
              <a:t>Hofmeyr, I., Lavery, C. (2020) </a:t>
            </a:r>
            <a:r>
              <a:rPr lang="en-GB" sz="2400" i="1" dirty="0"/>
              <a:t>Exploring the Indian Ocean as a rich archive of history – above and below the water line</a:t>
            </a:r>
            <a:r>
              <a:rPr lang="en-GB" sz="2400" dirty="0"/>
              <a:t>. Available at: </a:t>
            </a:r>
            <a:r>
              <a:rPr lang="en-GB" sz="2400" dirty="0">
                <a:hlinkClick r:id="rId3"/>
              </a:rPr>
              <a:t>https://theconversation.com/exploring-the-indian-ocean-as-a-rich-archive-of-history-above-and-below-the-water-line-133817</a:t>
            </a:r>
            <a:r>
              <a:rPr lang="en-GB" sz="2400" dirty="0"/>
              <a:t> (Accessed 8 November 2021).</a:t>
            </a:r>
          </a:p>
          <a:p>
            <a:pPr marL="0" indent="0" eaLnBrk="1" hangingPunct="1">
              <a:buNone/>
              <a:defRPr/>
            </a:pPr>
            <a:endParaRPr lang="en-GB" sz="2400" dirty="0"/>
          </a:p>
          <a:p>
            <a:pPr marL="0" indent="0" eaLnBrk="1" hangingPunct="1">
              <a:buNone/>
              <a:defRPr/>
            </a:pPr>
            <a:r>
              <a:rPr lang="en-GB" sz="2400" dirty="0"/>
              <a:t>Jones, M. (2019) ‘The Effects of Globalisation on the Chinese Economy’, </a:t>
            </a:r>
            <a:r>
              <a:rPr lang="en-GB" sz="2400" i="1" dirty="0" err="1"/>
              <a:t>Globalistion</a:t>
            </a:r>
            <a:r>
              <a:rPr lang="en-GB" sz="2400" i="1" dirty="0"/>
              <a:t> and Economy</a:t>
            </a:r>
            <a:r>
              <a:rPr lang="en-GB" sz="2400" dirty="0"/>
              <a:t>, 23(2), pp. 108-125.</a:t>
            </a:r>
          </a:p>
          <a:p>
            <a:pPr marL="0" indent="0" eaLnBrk="1" hangingPunct="1">
              <a:buNone/>
              <a:defRPr/>
            </a:pPr>
            <a:endParaRPr lang="en-GB" sz="1200" dirty="0"/>
          </a:p>
          <a:p>
            <a:pPr marL="0" indent="0" eaLnBrk="1" hangingPunct="1">
              <a:buNone/>
              <a:defRPr/>
            </a:pPr>
            <a:r>
              <a:rPr lang="en-GB" sz="2400" dirty="0"/>
              <a:t>Smith, J. (2024) </a:t>
            </a:r>
            <a:r>
              <a:rPr lang="en-GB" sz="2400" i="1" dirty="0"/>
              <a:t>Academic Writing Can Be Fun. </a:t>
            </a:r>
            <a:r>
              <a:rPr lang="en-GB" sz="2400" dirty="0"/>
              <a:t>Cambridge: Cambridge University Press.</a:t>
            </a:r>
          </a:p>
          <a:p>
            <a:pPr marL="0" indent="0" eaLnBrk="1" hangingPunct="1">
              <a:buNone/>
              <a:defRPr/>
            </a:pPr>
            <a:endParaRPr lang="en-GB" sz="1800" dirty="0"/>
          </a:p>
        </p:txBody>
      </p:sp>
    </p:spTree>
    <p:extLst>
      <p:ext uri="{BB962C8B-B14F-4D97-AF65-F5344CB8AC3E}">
        <p14:creationId xmlns:p14="http://schemas.microsoft.com/office/powerpoint/2010/main" val="189200940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AE5E6D2D-39E6-4942-8E73-88246F78976C}"/>
              </a:ext>
            </a:extLst>
          </p:cNvPr>
          <p:cNvSpPr>
            <a:spLocks noGrp="1"/>
          </p:cNvSpPr>
          <p:nvPr>
            <p:ph type="title"/>
          </p:nvPr>
        </p:nvSpPr>
        <p:spPr>
          <a:xfrm>
            <a:off x="207466" y="350044"/>
            <a:ext cx="8818562" cy="760469"/>
          </a:xfrm>
        </p:spPr>
        <p:txBody>
          <a:bodyPr>
            <a:normAutofit/>
          </a:bodyPr>
          <a:lstStyle/>
          <a:p>
            <a:r>
              <a:rPr lang="en-GB" altLang="en-US" sz="3200" b="1">
                <a:ln>
                  <a:noFill/>
                </a:ln>
                <a:effectLst/>
                <a:latin typeface="Calibri" panose="020F0502020204030204" pitchFamily="34" charset="0"/>
                <a:cs typeface="Calibri" panose="020F0502020204030204" pitchFamily="34" charset="0"/>
              </a:rPr>
              <a:t>Referencing a book (one author) – full reference</a:t>
            </a:r>
          </a:p>
        </p:txBody>
      </p:sp>
      <p:sp>
        <p:nvSpPr>
          <p:cNvPr id="46083" name="Content Placeholder 2">
            <a:extLst>
              <a:ext uri="{FF2B5EF4-FFF2-40B4-BE49-F238E27FC236}">
                <a16:creationId xmlns:a16="http://schemas.microsoft.com/office/drawing/2014/main" id="{CE985EE7-992C-4936-BA4E-9C2FFCF15C9C}"/>
              </a:ext>
            </a:extLst>
          </p:cNvPr>
          <p:cNvSpPr>
            <a:spLocks noGrp="1"/>
          </p:cNvSpPr>
          <p:nvPr>
            <p:ph idx="1"/>
          </p:nvPr>
        </p:nvSpPr>
        <p:spPr>
          <a:xfrm>
            <a:off x="323527" y="2085766"/>
            <a:ext cx="8683051" cy="1889934"/>
          </a:xfrm>
        </p:spPr>
        <p:txBody>
          <a:bodyPr>
            <a:normAutofit fontScale="92500" lnSpcReduction="10000"/>
          </a:bodyPr>
          <a:lstStyle/>
          <a:p>
            <a:pPr marL="0" indent="0">
              <a:buFont typeface="Arial" panose="020B0604020202020204" pitchFamily="34" charset="0"/>
              <a:buNone/>
            </a:pPr>
            <a:endParaRPr lang="en-GB" altLang="en-US"/>
          </a:p>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sz="3000" b="1">
                <a:effectLst/>
              </a:rPr>
              <a:t>Bell, J. (2010) </a:t>
            </a:r>
            <a:r>
              <a:rPr lang="en-GB" altLang="en-US" sz="3000" b="1" i="1">
                <a:effectLst/>
              </a:rPr>
              <a:t>Doing your research project. </a:t>
            </a:r>
            <a:r>
              <a:rPr lang="en-GB" altLang="en-US" sz="3000" b="1">
                <a:effectLst/>
              </a:rPr>
              <a:t>5</a:t>
            </a:r>
            <a:r>
              <a:rPr lang="en-GB" altLang="en-US" sz="3000" b="1" baseline="30000">
                <a:effectLst/>
              </a:rPr>
              <a:t>th</a:t>
            </a:r>
            <a:r>
              <a:rPr lang="en-GB" altLang="en-US" sz="3000" b="1">
                <a:effectLst/>
              </a:rPr>
              <a:t> </a:t>
            </a:r>
            <a:r>
              <a:rPr lang="en-GB" altLang="en-US" sz="3000" b="1" err="1">
                <a:effectLst/>
              </a:rPr>
              <a:t>edn</a:t>
            </a:r>
            <a:r>
              <a:rPr lang="en-GB" altLang="en-US" sz="3000" b="1">
                <a:effectLst/>
              </a:rPr>
              <a:t>. Maidenhead: Open University Press</a:t>
            </a:r>
          </a:p>
          <a:p>
            <a:pPr marL="0" indent="0">
              <a:buFont typeface="Arial" panose="020B0604020202020204" pitchFamily="34" charset="0"/>
              <a:buNone/>
            </a:pPr>
            <a:endParaRPr lang="en-GB" altLang="en-US"/>
          </a:p>
        </p:txBody>
      </p:sp>
      <p:cxnSp>
        <p:nvCxnSpPr>
          <p:cNvPr id="5" name="Straight Arrow Connector 4">
            <a:extLst>
              <a:ext uri="{FF2B5EF4-FFF2-40B4-BE49-F238E27FC236}">
                <a16:creationId xmlns:a16="http://schemas.microsoft.com/office/drawing/2014/main" id="{74832BDA-ABD3-4A43-88BB-41F3D19CF65F}"/>
              </a:ext>
            </a:extLst>
          </p:cNvPr>
          <p:cNvCxnSpPr>
            <a:cxnSpLocks/>
          </p:cNvCxnSpPr>
          <p:nvPr/>
        </p:nvCxnSpPr>
        <p:spPr>
          <a:xfrm>
            <a:off x="827584" y="2211210"/>
            <a:ext cx="0" cy="8638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5" name="TextBox 6">
            <a:extLst>
              <a:ext uri="{FF2B5EF4-FFF2-40B4-BE49-F238E27FC236}">
                <a16:creationId xmlns:a16="http://schemas.microsoft.com/office/drawing/2014/main" id="{1201BD41-DE5E-4E1C-844E-25138E9CCE19}"/>
              </a:ext>
            </a:extLst>
          </p:cNvPr>
          <p:cNvSpPr txBox="1">
            <a:spLocks noChangeArrowheads="1"/>
          </p:cNvSpPr>
          <p:nvPr/>
        </p:nvSpPr>
        <p:spPr bwMode="auto">
          <a:xfrm>
            <a:off x="228055" y="1606412"/>
            <a:ext cx="21590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Surname/ comma</a:t>
            </a:r>
          </a:p>
          <a:p>
            <a:r>
              <a:rPr lang="en-GB" altLang="en-US">
                <a:solidFill>
                  <a:srgbClr val="0070C0"/>
                </a:solidFill>
              </a:rPr>
              <a:t>Initial/full stop</a:t>
            </a:r>
          </a:p>
        </p:txBody>
      </p:sp>
      <p:cxnSp>
        <p:nvCxnSpPr>
          <p:cNvPr id="9" name="Straight Arrow Connector 8">
            <a:extLst>
              <a:ext uri="{FF2B5EF4-FFF2-40B4-BE49-F238E27FC236}">
                <a16:creationId xmlns:a16="http://schemas.microsoft.com/office/drawing/2014/main" id="{1A0438CD-34B9-4758-A6F9-C645A3851AB4}"/>
              </a:ext>
            </a:extLst>
          </p:cNvPr>
          <p:cNvCxnSpPr>
            <a:cxnSpLocks/>
          </p:cNvCxnSpPr>
          <p:nvPr/>
        </p:nvCxnSpPr>
        <p:spPr>
          <a:xfrm>
            <a:off x="2195736" y="2534417"/>
            <a:ext cx="0" cy="5406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7" name="TextBox 9">
            <a:extLst>
              <a:ext uri="{FF2B5EF4-FFF2-40B4-BE49-F238E27FC236}">
                <a16:creationId xmlns:a16="http://schemas.microsoft.com/office/drawing/2014/main" id="{A799ACBA-2D8D-46AB-9654-52AAA819883E}"/>
              </a:ext>
            </a:extLst>
          </p:cNvPr>
          <p:cNvSpPr txBox="1">
            <a:spLocks noChangeArrowheads="1"/>
          </p:cNvSpPr>
          <p:nvPr/>
        </p:nvSpPr>
        <p:spPr bwMode="auto">
          <a:xfrm>
            <a:off x="1775624" y="1955367"/>
            <a:ext cx="194468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Year of Publication</a:t>
            </a:r>
          </a:p>
        </p:txBody>
      </p:sp>
      <p:cxnSp>
        <p:nvCxnSpPr>
          <p:cNvPr id="12" name="Straight Arrow Connector 11">
            <a:extLst>
              <a:ext uri="{FF2B5EF4-FFF2-40B4-BE49-F238E27FC236}">
                <a16:creationId xmlns:a16="http://schemas.microsoft.com/office/drawing/2014/main" id="{8108EC2C-C906-4C3F-BA23-B3BB392B9449}"/>
              </a:ext>
            </a:extLst>
          </p:cNvPr>
          <p:cNvCxnSpPr>
            <a:cxnSpLocks/>
          </p:cNvCxnSpPr>
          <p:nvPr/>
        </p:nvCxnSpPr>
        <p:spPr>
          <a:xfrm>
            <a:off x="5292080" y="228232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9" name="TextBox 12">
            <a:extLst>
              <a:ext uri="{FF2B5EF4-FFF2-40B4-BE49-F238E27FC236}">
                <a16:creationId xmlns:a16="http://schemas.microsoft.com/office/drawing/2014/main" id="{7F0AF64F-C296-4ADF-B3E3-7409ABDC2DFB}"/>
              </a:ext>
            </a:extLst>
          </p:cNvPr>
          <p:cNvSpPr txBox="1">
            <a:spLocks noChangeArrowheads="1"/>
          </p:cNvSpPr>
          <p:nvPr/>
        </p:nvSpPr>
        <p:spPr bwMode="auto">
          <a:xfrm>
            <a:off x="4463988" y="1873123"/>
            <a:ext cx="165618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Title in italics</a:t>
            </a:r>
          </a:p>
        </p:txBody>
      </p:sp>
      <p:cxnSp>
        <p:nvCxnSpPr>
          <p:cNvPr id="15" name="Straight Arrow Connector 14">
            <a:extLst>
              <a:ext uri="{FF2B5EF4-FFF2-40B4-BE49-F238E27FC236}">
                <a16:creationId xmlns:a16="http://schemas.microsoft.com/office/drawing/2014/main" id="{3D557E7A-98B2-494B-89EB-6A7EDBCF6671}"/>
              </a:ext>
            </a:extLst>
          </p:cNvPr>
          <p:cNvCxnSpPr>
            <a:cxnSpLocks/>
          </p:cNvCxnSpPr>
          <p:nvPr/>
        </p:nvCxnSpPr>
        <p:spPr>
          <a:xfrm flipV="1">
            <a:off x="1109136" y="3962029"/>
            <a:ext cx="1" cy="4645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1" name="TextBox 15">
            <a:extLst>
              <a:ext uri="{FF2B5EF4-FFF2-40B4-BE49-F238E27FC236}">
                <a16:creationId xmlns:a16="http://schemas.microsoft.com/office/drawing/2014/main" id="{B1F57FE2-696D-424A-B8B3-86B46DB35A46}"/>
              </a:ext>
            </a:extLst>
          </p:cNvPr>
          <p:cNvSpPr txBox="1">
            <a:spLocks noChangeArrowheads="1"/>
          </p:cNvSpPr>
          <p:nvPr/>
        </p:nvSpPr>
        <p:spPr bwMode="auto">
          <a:xfrm>
            <a:off x="136792" y="4497769"/>
            <a:ext cx="2171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Place of publication</a:t>
            </a:r>
          </a:p>
        </p:txBody>
      </p:sp>
      <p:cxnSp>
        <p:nvCxnSpPr>
          <p:cNvPr id="18" name="Straight Arrow Connector 17">
            <a:extLst>
              <a:ext uri="{FF2B5EF4-FFF2-40B4-BE49-F238E27FC236}">
                <a16:creationId xmlns:a16="http://schemas.microsoft.com/office/drawing/2014/main" id="{D24EC808-5D1C-4D0D-8BB2-6C5A234C504E}"/>
              </a:ext>
            </a:extLst>
          </p:cNvPr>
          <p:cNvCxnSpPr>
            <a:cxnSpLocks/>
          </p:cNvCxnSpPr>
          <p:nvPr/>
        </p:nvCxnSpPr>
        <p:spPr>
          <a:xfrm flipV="1">
            <a:off x="6062314" y="3901481"/>
            <a:ext cx="0" cy="5273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3" name="TextBox 18">
            <a:extLst>
              <a:ext uri="{FF2B5EF4-FFF2-40B4-BE49-F238E27FC236}">
                <a16:creationId xmlns:a16="http://schemas.microsoft.com/office/drawing/2014/main" id="{E93EFCF0-E32C-4070-ABE5-B3B9D18538A3}"/>
              </a:ext>
            </a:extLst>
          </p:cNvPr>
          <p:cNvSpPr txBox="1">
            <a:spLocks noChangeArrowheads="1"/>
          </p:cNvSpPr>
          <p:nvPr/>
        </p:nvSpPr>
        <p:spPr bwMode="auto">
          <a:xfrm>
            <a:off x="5651928" y="4426627"/>
            <a:ext cx="32654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Publisher</a:t>
            </a:r>
          </a:p>
        </p:txBody>
      </p:sp>
      <p:cxnSp>
        <p:nvCxnSpPr>
          <p:cNvPr id="21" name="Straight Arrow Connector 20">
            <a:extLst>
              <a:ext uri="{FF2B5EF4-FFF2-40B4-BE49-F238E27FC236}">
                <a16:creationId xmlns:a16="http://schemas.microsoft.com/office/drawing/2014/main" id="{62678606-D460-4849-9473-306D26D3A405}"/>
              </a:ext>
            </a:extLst>
          </p:cNvPr>
          <p:cNvCxnSpPr>
            <a:cxnSpLocks/>
          </p:cNvCxnSpPr>
          <p:nvPr/>
        </p:nvCxnSpPr>
        <p:spPr>
          <a:xfrm flipH="1" flipV="1">
            <a:off x="2536686" y="3860848"/>
            <a:ext cx="1" cy="450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5" name="TextBox 21">
            <a:extLst>
              <a:ext uri="{FF2B5EF4-FFF2-40B4-BE49-F238E27FC236}">
                <a16:creationId xmlns:a16="http://schemas.microsoft.com/office/drawing/2014/main" id="{0D5E7882-D7AA-4626-96EA-7A7F0040780B}"/>
              </a:ext>
            </a:extLst>
          </p:cNvPr>
          <p:cNvSpPr txBox="1">
            <a:spLocks noChangeArrowheads="1"/>
          </p:cNvSpPr>
          <p:nvPr/>
        </p:nvSpPr>
        <p:spPr bwMode="auto">
          <a:xfrm>
            <a:off x="2282253" y="4410557"/>
            <a:ext cx="1295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colon</a:t>
            </a:r>
          </a:p>
        </p:txBody>
      </p:sp>
      <p:sp>
        <p:nvSpPr>
          <p:cNvPr id="2" name="TextBox 1">
            <a:extLst>
              <a:ext uri="{FF2B5EF4-FFF2-40B4-BE49-F238E27FC236}">
                <a16:creationId xmlns:a16="http://schemas.microsoft.com/office/drawing/2014/main" id="{88421CFC-D5A7-D32D-BCF7-CF29F10165E2}"/>
              </a:ext>
            </a:extLst>
          </p:cNvPr>
          <p:cNvSpPr txBox="1"/>
          <p:nvPr/>
        </p:nvSpPr>
        <p:spPr>
          <a:xfrm>
            <a:off x="6785132" y="1987032"/>
            <a:ext cx="2448272" cy="369332"/>
          </a:xfrm>
          <a:prstGeom prst="rect">
            <a:avLst/>
          </a:prstGeom>
          <a:noFill/>
        </p:spPr>
        <p:txBody>
          <a:bodyPr wrap="square" rtlCol="0">
            <a:spAutoFit/>
          </a:bodyPr>
          <a:lstStyle/>
          <a:p>
            <a:r>
              <a:rPr lang="en-GB" altLang="en-US">
                <a:solidFill>
                  <a:srgbClr val="0070C0"/>
                </a:solidFill>
                <a:latin typeface="Arial" panose="020B0604020202020204" pitchFamily="34" charset="0"/>
                <a:cs typeface="Arial" panose="020B0604020202020204" pitchFamily="34" charset="0"/>
              </a:rPr>
              <a:t>Edition if applicable</a:t>
            </a:r>
            <a:endParaRPr lang="en-GB">
              <a:solidFill>
                <a:srgbClr val="0070C0"/>
              </a:solidFill>
              <a:latin typeface="Arial" panose="020B0604020202020204" pitchFamily="34" charset="0"/>
              <a:cs typeface="Arial" panose="020B0604020202020204" pitchFamily="34" charset="0"/>
            </a:endParaRPr>
          </a:p>
        </p:txBody>
      </p:sp>
      <p:cxnSp>
        <p:nvCxnSpPr>
          <p:cNvPr id="3" name="Straight Arrow Connector 2">
            <a:extLst>
              <a:ext uri="{FF2B5EF4-FFF2-40B4-BE49-F238E27FC236}">
                <a16:creationId xmlns:a16="http://schemas.microsoft.com/office/drawing/2014/main" id="{7BF9A942-AFA6-CC3F-6DD7-8A0B9743BE42}"/>
              </a:ext>
            </a:extLst>
          </p:cNvPr>
          <p:cNvCxnSpPr>
            <a:cxnSpLocks/>
          </p:cNvCxnSpPr>
          <p:nvPr/>
        </p:nvCxnSpPr>
        <p:spPr>
          <a:xfrm>
            <a:off x="8009268" y="234924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500"/>
                                        <p:tgtEl>
                                          <p:spTgt spid="4608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6083">
                                            <p:txEl>
                                              <p:pRg st="2" end="2"/>
                                            </p:txEl>
                                          </p:spTgt>
                                        </p:tgtEl>
                                        <p:attrNameLst>
                                          <p:attrName>style.visibility</p:attrName>
                                        </p:attrNameLst>
                                      </p:cBhvr>
                                      <p:to>
                                        <p:strVal val="visible"/>
                                      </p:to>
                                    </p:set>
                                    <p:animEffect transition="in" filter="fade">
                                      <p:cBhvr>
                                        <p:cTn id="12" dur="500"/>
                                        <p:tgtEl>
                                          <p:spTgt spid="4608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085"/>
                                        </p:tgtEl>
                                        <p:attrNameLst>
                                          <p:attrName>style.visibility</p:attrName>
                                        </p:attrNameLst>
                                      </p:cBhvr>
                                      <p:to>
                                        <p:strVal val="visible"/>
                                      </p:to>
                                    </p:set>
                                    <p:animEffect transition="in" filter="fade">
                                      <p:cBhvr>
                                        <p:cTn id="17" dur="500"/>
                                        <p:tgtEl>
                                          <p:spTgt spid="46085"/>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6087"/>
                                        </p:tgtEl>
                                        <p:attrNameLst>
                                          <p:attrName>style.visibility</p:attrName>
                                        </p:attrNameLst>
                                      </p:cBhvr>
                                      <p:to>
                                        <p:strVal val="visible"/>
                                      </p:to>
                                    </p:set>
                                    <p:animEffect transition="in" filter="fade">
                                      <p:cBhvr>
                                        <p:cTn id="25" dur="500"/>
                                        <p:tgtEl>
                                          <p:spTgt spid="46087"/>
                                        </p:tgtEl>
                                      </p:cBhvr>
                                    </p:animEffect>
                                  </p:childTnLst>
                                </p:cTn>
                              </p:par>
                              <p:par>
                                <p:cTn id="26" presetID="10" presetClass="entr" presetSubtype="0"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6089"/>
                                        </p:tgtEl>
                                        <p:attrNameLst>
                                          <p:attrName>style.visibility</p:attrName>
                                        </p:attrNameLst>
                                      </p:cBhvr>
                                      <p:to>
                                        <p:strVal val="visible"/>
                                      </p:to>
                                    </p:set>
                                    <p:animEffect transition="in" filter="fade">
                                      <p:cBhvr>
                                        <p:cTn id="33" dur="500"/>
                                        <p:tgtEl>
                                          <p:spTgt spid="46089"/>
                                        </p:tgtEl>
                                      </p:cBhvr>
                                    </p:animEffect>
                                  </p:childTnLst>
                                </p:cTn>
                              </p:par>
                              <p:par>
                                <p:cTn id="34" presetID="10" presetClass="entr" presetSubtype="0" fill="hold"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
                                            <p:txEl>
                                              <p:pRg st="0" end="0"/>
                                            </p:txEl>
                                          </p:spTgt>
                                        </p:tgtEl>
                                        <p:attrNameLst>
                                          <p:attrName>style.visibility</p:attrName>
                                        </p:attrNameLst>
                                      </p:cBhvr>
                                      <p:to>
                                        <p:strVal val="visible"/>
                                      </p:to>
                                    </p:set>
                                  </p:childTnLst>
                                </p:cTn>
                              </p:par>
                              <p:par>
                                <p:cTn id="41" presetID="10" presetClass="entr" presetSubtype="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fade">
                                      <p:cBhvr>
                                        <p:cTn id="43" dur="500"/>
                                        <p:tgtEl>
                                          <p:spTgt spid="3"/>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15"/>
                                        </p:tgtEl>
                                        <p:attrNameLst>
                                          <p:attrName>style.visibility</p:attrName>
                                        </p:attrNameLst>
                                      </p:cBhvr>
                                      <p:to>
                                        <p:strVal val="visible"/>
                                      </p:to>
                                    </p:set>
                                    <p:animEffect transition="in" filter="fade">
                                      <p:cBhvr>
                                        <p:cTn id="48" dur="500"/>
                                        <p:tgtEl>
                                          <p:spTgt spid="15"/>
                                        </p:tgtEl>
                                      </p:cBhvr>
                                    </p:animEffec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46091">
                                            <p:txEl>
                                              <p:pRg st="0" end="0"/>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46095"/>
                                        </p:tgtEl>
                                        <p:attrNameLst>
                                          <p:attrName>style.visibility</p:attrName>
                                        </p:attrNameLst>
                                      </p:cBhvr>
                                      <p:to>
                                        <p:strVal val="visible"/>
                                      </p:to>
                                    </p:set>
                                    <p:animEffect transition="in" filter="fade">
                                      <p:cBhvr>
                                        <p:cTn id="57" dur="500"/>
                                        <p:tgtEl>
                                          <p:spTgt spid="46095"/>
                                        </p:tgtEl>
                                      </p:cBhvr>
                                    </p:animEffect>
                                  </p:childTnLst>
                                </p:cTn>
                              </p:par>
                              <p:par>
                                <p:cTn id="58" presetID="10" presetClass="entr" presetSubtype="0" fill="hold" nodeType="withEffect">
                                  <p:stCondLst>
                                    <p:cond delay="0"/>
                                  </p:stCondLst>
                                  <p:childTnLst>
                                    <p:set>
                                      <p:cBhvr>
                                        <p:cTn id="59" dur="1" fill="hold">
                                          <p:stCondLst>
                                            <p:cond delay="0"/>
                                          </p:stCondLst>
                                        </p:cTn>
                                        <p:tgtEl>
                                          <p:spTgt spid="21"/>
                                        </p:tgtEl>
                                        <p:attrNameLst>
                                          <p:attrName>style.visibility</p:attrName>
                                        </p:attrNameLst>
                                      </p:cBhvr>
                                      <p:to>
                                        <p:strVal val="visible"/>
                                      </p:to>
                                    </p:set>
                                    <p:animEffect transition="in" filter="fade">
                                      <p:cBhvr>
                                        <p:cTn id="60" dur="500"/>
                                        <p:tgtEl>
                                          <p:spTgt spid="21"/>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46093"/>
                                        </p:tgtEl>
                                        <p:attrNameLst>
                                          <p:attrName>style.visibility</p:attrName>
                                        </p:attrNameLst>
                                      </p:cBhvr>
                                      <p:to>
                                        <p:strVal val="visible"/>
                                      </p:to>
                                    </p:set>
                                    <p:animEffect transition="in" filter="fade">
                                      <p:cBhvr>
                                        <p:cTn id="65" dur="500"/>
                                        <p:tgtEl>
                                          <p:spTgt spid="46093"/>
                                        </p:tgtEl>
                                      </p:cBhvr>
                                    </p:animEffect>
                                  </p:childTnLst>
                                </p:cTn>
                              </p:par>
                              <p:par>
                                <p:cTn id="66" presetID="10" presetClass="entr" presetSubtype="0" fill="hold" nodeType="withEffect">
                                  <p:stCondLst>
                                    <p:cond delay="0"/>
                                  </p:stCondLst>
                                  <p:childTnLst>
                                    <p:set>
                                      <p:cBhvr>
                                        <p:cTn id="67" dur="1" fill="hold">
                                          <p:stCondLst>
                                            <p:cond delay="0"/>
                                          </p:stCondLst>
                                        </p:cTn>
                                        <p:tgtEl>
                                          <p:spTgt spid="18"/>
                                        </p:tgtEl>
                                        <p:attrNameLst>
                                          <p:attrName>style.visibility</p:attrName>
                                        </p:attrNameLst>
                                      </p:cBhvr>
                                      <p:to>
                                        <p:strVal val="visible"/>
                                      </p:to>
                                    </p:set>
                                    <p:animEffect transition="in" filter="fade">
                                      <p:cBhvr>
                                        <p:cTn id="6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5" grpId="0"/>
      <p:bldP spid="46087" grpId="0"/>
      <p:bldP spid="46089" grpId="0"/>
      <p:bldP spid="46093" grpId="0"/>
      <p:bldP spid="4609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61B15-919E-5FA2-E314-1331BFB83A65}"/>
              </a:ext>
            </a:extLst>
          </p:cNvPr>
          <p:cNvSpPr>
            <a:spLocks noGrp="1"/>
          </p:cNvSpPr>
          <p:nvPr>
            <p:ph type="title"/>
          </p:nvPr>
        </p:nvSpPr>
        <p:spPr/>
        <p:txBody>
          <a:bodyPr/>
          <a:lstStyle/>
          <a:p>
            <a:r>
              <a:rPr lang="en-GB">
                <a:latin typeface="Calibri" panose="020F0502020204030204" pitchFamily="34" charset="0"/>
                <a:cs typeface="Calibri" panose="020F0502020204030204" pitchFamily="34" charset="0"/>
              </a:rPr>
              <a:t>Referencing a journal article – full reference </a:t>
            </a:r>
          </a:p>
        </p:txBody>
      </p:sp>
      <p:sp>
        <p:nvSpPr>
          <p:cNvPr id="3" name="Content Placeholder 2">
            <a:extLst>
              <a:ext uri="{FF2B5EF4-FFF2-40B4-BE49-F238E27FC236}">
                <a16:creationId xmlns:a16="http://schemas.microsoft.com/office/drawing/2014/main" id="{8D4D4640-94FB-D43D-585D-B653134C0F2C}"/>
              </a:ext>
            </a:extLst>
          </p:cNvPr>
          <p:cNvSpPr>
            <a:spLocks noGrp="1"/>
          </p:cNvSpPr>
          <p:nvPr>
            <p:ph idx="1"/>
          </p:nvPr>
        </p:nvSpPr>
        <p:spPr/>
        <p:txBody>
          <a:bodyPr/>
          <a:lstStyle/>
          <a:p>
            <a:pPr marL="0" indent="0">
              <a:buNone/>
            </a:pPr>
            <a:endParaRPr lang="en-GB"/>
          </a:p>
          <a:p>
            <a:pPr marL="0" indent="0">
              <a:buNone/>
            </a:pPr>
            <a:r>
              <a:rPr lang="en-GB" sz="2200" b="1">
                <a:solidFill>
                  <a:schemeClr val="accent1"/>
                </a:solidFill>
                <a:latin typeface="Calibri" panose="020F0502020204030204" pitchFamily="34" charset="0"/>
                <a:cs typeface="Calibri" panose="020F0502020204030204" pitchFamily="34" charset="0"/>
              </a:rPr>
              <a:t>Author’s name and initial                Title of the article </a:t>
            </a:r>
          </a:p>
          <a:p>
            <a:pPr marL="0" indent="0">
              <a:buNone/>
            </a:pPr>
            <a:endParaRPr lang="en-GB" sz="2200">
              <a:latin typeface="Calibri" panose="020F0502020204030204" pitchFamily="34" charset="0"/>
              <a:cs typeface="Calibri" panose="020F0502020204030204" pitchFamily="34" charset="0"/>
            </a:endParaRPr>
          </a:p>
          <a:p>
            <a:pPr marL="0" indent="0">
              <a:buNone/>
            </a:pPr>
            <a:r>
              <a:rPr lang="en-GB" sz="2600" b="1">
                <a:latin typeface="Calibri" panose="020F0502020204030204" pitchFamily="34" charset="0"/>
                <a:cs typeface="Calibri" panose="020F0502020204030204" pitchFamily="34" charset="0"/>
              </a:rPr>
              <a:t>Price, S. (2014) ‘Planning for change’, </a:t>
            </a:r>
            <a:r>
              <a:rPr lang="en-GB" sz="2600" b="1" i="1">
                <a:latin typeface="Calibri" panose="020F0502020204030204" pitchFamily="34" charset="0"/>
                <a:cs typeface="Calibri" panose="020F0502020204030204" pitchFamily="34" charset="0"/>
              </a:rPr>
              <a:t>Leadership and Business Planning</a:t>
            </a:r>
            <a:r>
              <a:rPr lang="en-GB" sz="2600" b="1">
                <a:latin typeface="Calibri" panose="020F0502020204030204" pitchFamily="34" charset="0"/>
                <a:cs typeface="Calibri" panose="020F0502020204030204" pitchFamily="34" charset="0"/>
              </a:rPr>
              <a:t>, 15(3), pp. 154-166. </a:t>
            </a:r>
          </a:p>
          <a:p>
            <a:pPr marL="0" indent="0">
              <a:buNone/>
            </a:pPr>
            <a:endParaRPr lang="en-GB" sz="2600" b="1">
              <a:latin typeface="Calibri" panose="020F0502020204030204" pitchFamily="34" charset="0"/>
              <a:cs typeface="Calibri" panose="020F0502020204030204" pitchFamily="34" charset="0"/>
            </a:endParaRPr>
          </a:p>
          <a:p>
            <a:pPr marL="0" indent="0">
              <a:buNone/>
            </a:pPr>
            <a:r>
              <a:rPr lang="en-GB" sz="2200" b="1">
                <a:solidFill>
                  <a:schemeClr val="accent1"/>
                </a:solidFill>
                <a:latin typeface="Calibri" panose="020F0502020204030204" pitchFamily="34" charset="0"/>
                <a:cs typeface="Calibri" panose="020F0502020204030204" pitchFamily="34" charset="0"/>
              </a:rPr>
              <a:t>Name of the journal      volume and issue      page number</a:t>
            </a:r>
          </a:p>
        </p:txBody>
      </p:sp>
      <p:sp>
        <p:nvSpPr>
          <p:cNvPr id="4" name="Date Placeholder 3">
            <a:extLst>
              <a:ext uri="{FF2B5EF4-FFF2-40B4-BE49-F238E27FC236}">
                <a16:creationId xmlns:a16="http://schemas.microsoft.com/office/drawing/2014/main" id="{2EFC2943-BC84-13F3-7FEC-DAB2F76E42F8}"/>
              </a:ext>
            </a:extLst>
          </p:cNvPr>
          <p:cNvSpPr>
            <a:spLocks noGrp="1"/>
          </p:cNvSpPr>
          <p:nvPr>
            <p:ph type="dt" sz="half" idx="10"/>
          </p:nvPr>
        </p:nvSpPr>
        <p:spPr/>
        <p:txBody>
          <a:bodyPr/>
          <a:lstStyle/>
          <a:p>
            <a:pPr>
              <a:defRPr/>
            </a:pPr>
            <a:fld id="{7734DD8D-AE26-4A6C-B780-968F72A0D9BC}" type="datetime1">
              <a:rPr lang="en-GB" smtClean="0"/>
              <a:pPr>
                <a:defRPr/>
              </a:pPr>
              <a:t>21/10/2024</a:t>
            </a:fld>
            <a:endParaRPr lang="en-GB"/>
          </a:p>
        </p:txBody>
      </p:sp>
      <p:cxnSp>
        <p:nvCxnSpPr>
          <p:cNvPr id="6" name="Straight Arrow Connector 5">
            <a:extLst>
              <a:ext uri="{FF2B5EF4-FFF2-40B4-BE49-F238E27FC236}">
                <a16:creationId xmlns:a16="http://schemas.microsoft.com/office/drawing/2014/main" id="{BE683E30-C47C-9CB2-ADB7-2CD4931DAED8}"/>
              </a:ext>
            </a:extLst>
          </p:cNvPr>
          <p:cNvCxnSpPr/>
          <p:nvPr/>
        </p:nvCxnSpPr>
        <p:spPr bwMode="auto">
          <a:xfrm>
            <a:off x="1403648" y="2420888"/>
            <a:ext cx="0"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C67F86F8-ABE2-712F-A7E2-7E7FDCFA0B46}"/>
              </a:ext>
            </a:extLst>
          </p:cNvPr>
          <p:cNvCxnSpPr/>
          <p:nvPr/>
        </p:nvCxnSpPr>
        <p:spPr bwMode="auto">
          <a:xfrm>
            <a:off x="4932040" y="2420888"/>
            <a:ext cx="0" cy="720080"/>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a:extLst>
              <a:ext uri="{FF2B5EF4-FFF2-40B4-BE49-F238E27FC236}">
                <a16:creationId xmlns:a16="http://schemas.microsoft.com/office/drawing/2014/main" id="{04B6AFA5-038B-3D14-9411-0E868DC29DE7}"/>
              </a:ext>
            </a:extLst>
          </p:cNvPr>
          <p:cNvCxnSpPr/>
          <p:nvPr/>
        </p:nvCxnSpPr>
        <p:spPr bwMode="auto">
          <a:xfrm>
            <a:off x="1222375" y="3789040"/>
            <a:ext cx="0" cy="432048"/>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801DCC85-8DFE-91B6-D8DA-42B39039B078}"/>
              </a:ext>
            </a:extLst>
          </p:cNvPr>
          <p:cNvCxnSpPr/>
          <p:nvPr/>
        </p:nvCxnSpPr>
        <p:spPr bwMode="auto">
          <a:xfrm>
            <a:off x="3563888" y="3789040"/>
            <a:ext cx="0" cy="576064"/>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a:extLst>
              <a:ext uri="{FF2B5EF4-FFF2-40B4-BE49-F238E27FC236}">
                <a16:creationId xmlns:a16="http://schemas.microsoft.com/office/drawing/2014/main" id="{46202C1E-5489-9A23-1756-1F0AFD20C79A}"/>
              </a:ext>
            </a:extLst>
          </p:cNvPr>
          <p:cNvCxnSpPr/>
          <p:nvPr/>
        </p:nvCxnSpPr>
        <p:spPr bwMode="auto">
          <a:xfrm>
            <a:off x="5436096" y="3789040"/>
            <a:ext cx="288032"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8388466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917DA-143C-A54A-0A1A-76D05B3184BD}"/>
              </a:ext>
            </a:extLst>
          </p:cNvPr>
          <p:cNvSpPr>
            <a:spLocks noGrp="1"/>
          </p:cNvSpPr>
          <p:nvPr>
            <p:ph type="title"/>
          </p:nvPr>
        </p:nvSpPr>
        <p:spPr/>
        <p:txBody>
          <a:bodyPr/>
          <a:lstStyle/>
          <a:p>
            <a:r>
              <a:rPr lang="en-GB"/>
              <a:t>Journal articles </a:t>
            </a:r>
          </a:p>
        </p:txBody>
      </p:sp>
      <p:sp>
        <p:nvSpPr>
          <p:cNvPr id="4" name="Date Placeholder 3">
            <a:extLst>
              <a:ext uri="{FF2B5EF4-FFF2-40B4-BE49-F238E27FC236}">
                <a16:creationId xmlns:a16="http://schemas.microsoft.com/office/drawing/2014/main" id="{D8DDC981-E1A0-A4E4-1A3E-A41DAB217181}"/>
              </a:ext>
            </a:extLst>
          </p:cNvPr>
          <p:cNvSpPr>
            <a:spLocks noGrp="1"/>
          </p:cNvSpPr>
          <p:nvPr>
            <p:ph type="dt" sz="half" idx="10"/>
          </p:nvPr>
        </p:nvSpPr>
        <p:spPr/>
        <p:txBody>
          <a:bodyPr/>
          <a:lstStyle/>
          <a:p>
            <a:pPr>
              <a:defRPr/>
            </a:pPr>
            <a:fld id="{7734DD8D-AE26-4A6C-B780-968F72A0D9BC}" type="datetime1">
              <a:rPr lang="en-GB" smtClean="0"/>
              <a:pPr>
                <a:defRPr/>
              </a:pPr>
              <a:t>21/10/2024</a:t>
            </a:fld>
            <a:endParaRPr lang="en-GB"/>
          </a:p>
        </p:txBody>
      </p:sp>
      <p:pic>
        <p:nvPicPr>
          <p:cNvPr id="12" name="Content Placeholder 11">
            <a:extLst>
              <a:ext uri="{FF2B5EF4-FFF2-40B4-BE49-F238E27FC236}">
                <a16:creationId xmlns:a16="http://schemas.microsoft.com/office/drawing/2014/main" id="{D901CB35-57EA-4959-5457-5AE39C3D2841}"/>
              </a:ext>
            </a:extLst>
          </p:cNvPr>
          <p:cNvPicPr>
            <a:picLocks noGrp="1" noChangeAspect="1"/>
          </p:cNvPicPr>
          <p:nvPr>
            <p:ph idx="1"/>
          </p:nvPr>
        </p:nvPicPr>
        <p:blipFill>
          <a:blip r:embed="rId2"/>
          <a:stretch>
            <a:fillRect/>
          </a:stretch>
        </p:blipFill>
        <p:spPr>
          <a:xfrm>
            <a:off x="457200" y="1209298"/>
            <a:ext cx="8363272" cy="4461314"/>
          </a:xfrm>
        </p:spPr>
      </p:pic>
    </p:spTree>
    <p:extLst>
      <p:ext uri="{BB962C8B-B14F-4D97-AF65-F5344CB8AC3E}">
        <p14:creationId xmlns:p14="http://schemas.microsoft.com/office/powerpoint/2010/main" val="23403671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0FCB0-2ECB-543C-532A-EF6ABEBEAB20}"/>
              </a:ext>
            </a:extLst>
          </p:cNvPr>
          <p:cNvSpPr>
            <a:spLocks noGrp="1"/>
          </p:cNvSpPr>
          <p:nvPr>
            <p:ph type="title"/>
          </p:nvPr>
        </p:nvSpPr>
        <p:spPr>
          <a:xfrm>
            <a:off x="2424363" y="154322"/>
            <a:ext cx="4295274" cy="543509"/>
          </a:xfrm>
        </p:spPr>
        <p:txBody>
          <a:bodyPr/>
          <a:lstStyle/>
          <a:p>
            <a:r>
              <a:rPr lang="en-GB" b="1" dirty="0">
                <a:latin typeface="+mn-lt"/>
                <a:cs typeface="Calibri" panose="020F0502020204030204" pitchFamily="34" charset="0"/>
              </a:rPr>
              <a:t>Referencing</a:t>
            </a:r>
            <a:r>
              <a:rPr lang="en-GB" dirty="0">
                <a:latin typeface="Calibri" panose="020F0502020204030204" pitchFamily="34" charset="0"/>
                <a:cs typeface="Calibri" panose="020F0502020204030204" pitchFamily="34" charset="0"/>
              </a:rPr>
              <a:t> </a:t>
            </a:r>
          </a:p>
        </p:txBody>
      </p:sp>
      <p:sp>
        <p:nvSpPr>
          <p:cNvPr id="3" name="Content Placeholder 2">
            <a:extLst>
              <a:ext uri="{FF2B5EF4-FFF2-40B4-BE49-F238E27FC236}">
                <a16:creationId xmlns:a16="http://schemas.microsoft.com/office/drawing/2014/main" id="{C33FBFBB-207E-DC23-582D-6B39EEE017B6}"/>
              </a:ext>
            </a:extLst>
          </p:cNvPr>
          <p:cNvSpPr>
            <a:spLocks noGrp="1"/>
          </p:cNvSpPr>
          <p:nvPr>
            <p:ph idx="1"/>
          </p:nvPr>
        </p:nvSpPr>
        <p:spPr>
          <a:xfrm>
            <a:off x="415089" y="697831"/>
            <a:ext cx="8313821" cy="4713414"/>
          </a:xfrm>
        </p:spPr>
        <p:txBody>
          <a:bodyPr/>
          <a:lstStyle/>
          <a:p>
            <a:pPr marL="0" indent="0">
              <a:buNone/>
            </a:pPr>
            <a:endParaRPr lang="en-GB" sz="1000" dirty="0">
              <a:cs typeface="Calibri" panose="020F0502020204030204" pitchFamily="34" charset="0"/>
            </a:endParaRPr>
          </a:p>
          <a:p>
            <a:r>
              <a:rPr lang="en-GB" sz="2400" dirty="0">
                <a:cs typeface="Calibri" panose="020F0502020204030204" pitchFamily="34" charset="0"/>
              </a:rPr>
              <a:t>A list of only websites or sources you have not read is </a:t>
            </a:r>
            <a:r>
              <a:rPr lang="en-GB" sz="2400" u="sng" dirty="0">
                <a:cs typeface="Calibri" panose="020F0502020204030204" pitchFamily="34" charset="0"/>
              </a:rPr>
              <a:t>not</a:t>
            </a:r>
            <a:r>
              <a:rPr lang="en-GB" sz="2400" dirty="0">
                <a:cs typeface="Calibri" panose="020F0502020204030204" pitchFamily="34" charset="0"/>
              </a:rPr>
              <a:t> acceptable</a:t>
            </a:r>
            <a:r>
              <a:rPr lang="en-GB" sz="2400" b="1" dirty="0">
                <a:solidFill>
                  <a:srgbClr val="C00000"/>
                </a:solidFill>
                <a:cs typeface="Calibri" panose="020F0502020204030204" pitchFamily="34" charset="0"/>
              </a:rPr>
              <a:t>. </a:t>
            </a:r>
          </a:p>
          <a:p>
            <a:endParaRPr lang="en-GB" sz="800" b="1" dirty="0">
              <a:solidFill>
                <a:srgbClr val="C00000"/>
              </a:solidFill>
              <a:cs typeface="Calibri" panose="020F0502020204030204" pitchFamily="34" charset="0"/>
            </a:endParaRPr>
          </a:p>
          <a:p>
            <a:pPr marL="0" indent="0">
              <a:buNone/>
            </a:pPr>
            <a:r>
              <a:rPr lang="en-GB" sz="2400" b="1" dirty="0">
                <a:solidFill>
                  <a:srgbClr val="C00000"/>
                </a:solidFill>
                <a:cs typeface="Calibri" panose="020F0502020204030204" pitchFamily="34" charset="0"/>
              </a:rPr>
              <a:t>Do NOT </a:t>
            </a:r>
            <a:r>
              <a:rPr lang="en-GB" sz="2400" dirty="0">
                <a:cs typeface="Calibri" panose="020F0502020204030204" pitchFamily="34" charset="0"/>
              </a:rPr>
              <a:t>use generic websites like </a:t>
            </a:r>
            <a:r>
              <a:rPr lang="en-GB" sz="2400" dirty="0" err="1">
                <a:cs typeface="Calibri" panose="020F0502020204030204" pitchFamily="34" charset="0"/>
              </a:rPr>
              <a:t>dummies.com</a:t>
            </a:r>
            <a:r>
              <a:rPr lang="en-GB" sz="2400" dirty="0">
                <a:cs typeface="Calibri" panose="020F0502020204030204" pitchFamily="34" charset="0"/>
              </a:rPr>
              <a:t>; </a:t>
            </a:r>
            <a:r>
              <a:rPr lang="en-GB" sz="2400" dirty="0" err="1">
                <a:cs typeface="Calibri" panose="020F0502020204030204" pitchFamily="34" charset="0"/>
              </a:rPr>
              <a:t>wikipedia</a:t>
            </a:r>
            <a:r>
              <a:rPr lang="en-GB" sz="2400" dirty="0">
                <a:cs typeface="Calibri" panose="020F0502020204030204" pitchFamily="34" charset="0"/>
              </a:rPr>
              <a:t>; blogs; </a:t>
            </a:r>
            <a:r>
              <a:rPr lang="en-GB" sz="2400" dirty="0" err="1">
                <a:cs typeface="Calibri" panose="020F0502020204030204" pitchFamily="34" charset="0"/>
              </a:rPr>
              <a:t>coursera</a:t>
            </a:r>
            <a:r>
              <a:rPr lang="en-GB" sz="2400" dirty="0">
                <a:cs typeface="Calibri" panose="020F0502020204030204" pitchFamily="34" charset="0"/>
              </a:rPr>
              <a:t> </a:t>
            </a:r>
          </a:p>
          <a:p>
            <a:pPr marL="0" indent="0">
              <a:buNone/>
            </a:pPr>
            <a:r>
              <a:rPr lang="en-GB" sz="2400" b="1" dirty="0">
                <a:solidFill>
                  <a:srgbClr val="00B050"/>
                </a:solidFill>
                <a:cs typeface="Calibri" panose="020F0502020204030204" pitchFamily="34" charset="0"/>
              </a:rPr>
              <a:t>DO</a:t>
            </a:r>
            <a:r>
              <a:rPr lang="en-GB" sz="2400" dirty="0">
                <a:cs typeface="Calibri" panose="020F0502020204030204" pitchFamily="34" charset="0"/>
              </a:rPr>
              <a:t> use NHS websites, university websites (but not blogs) government websites, etc</a:t>
            </a:r>
          </a:p>
          <a:p>
            <a:endParaRPr lang="en-GB" sz="22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558CD6F0-3660-5C86-1F75-09FE174DAF52}"/>
              </a:ext>
            </a:extLst>
          </p:cNvPr>
          <p:cNvSpPr>
            <a:spLocks noGrp="1"/>
          </p:cNvSpPr>
          <p:nvPr>
            <p:ph type="dt" sz="half" idx="10"/>
          </p:nvPr>
        </p:nvSpPr>
        <p:spPr/>
        <p:txBody>
          <a:bodyPr/>
          <a:lstStyle/>
          <a:p>
            <a:pPr>
              <a:defRPr/>
            </a:pPr>
            <a:fld id="{7734DD8D-AE26-4A6C-B780-968F72A0D9BC}" type="datetime1">
              <a:rPr lang="en-GB" smtClean="0"/>
              <a:pPr>
                <a:defRPr/>
              </a:pPr>
              <a:t>21/10/2024</a:t>
            </a:fld>
            <a:endParaRPr lang="en-GB"/>
          </a:p>
        </p:txBody>
      </p:sp>
    </p:spTree>
    <p:extLst>
      <p:ext uri="{BB962C8B-B14F-4D97-AF65-F5344CB8AC3E}">
        <p14:creationId xmlns:p14="http://schemas.microsoft.com/office/powerpoint/2010/main" val="659708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p:txBody>
          <a:bodyPr/>
          <a:lstStyle/>
          <a:p>
            <a:r>
              <a:rPr lang="en-GB" b="1" dirty="0">
                <a:solidFill>
                  <a:srgbClr val="173AFF"/>
                </a:solidFill>
                <a:cs typeface="Calibri" panose="020F0502020204030204" pitchFamily="34" charset="0"/>
              </a:rPr>
              <a:t>Activity 4 + 5 </a:t>
            </a: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21/10/2024</a:t>
            </a:fld>
            <a:endParaRPr lang="en-GB"/>
          </a:p>
        </p:txBody>
      </p:sp>
      <p:sp>
        <p:nvSpPr>
          <p:cNvPr id="5" name="TextBox 4">
            <a:extLst>
              <a:ext uri="{FF2B5EF4-FFF2-40B4-BE49-F238E27FC236}">
                <a16:creationId xmlns:a16="http://schemas.microsoft.com/office/drawing/2014/main" id="{F44CA41C-6812-143D-1BC9-710923C4B6E1}"/>
              </a:ext>
            </a:extLst>
          </p:cNvPr>
          <p:cNvSpPr txBox="1"/>
          <p:nvPr/>
        </p:nvSpPr>
        <p:spPr>
          <a:xfrm>
            <a:off x="625642" y="1417638"/>
            <a:ext cx="7772400" cy="1815882"/>
          </a:xfrm>
          <a:prstGeom prst="rect">
            <a:avLst/>
          </a:prstGeom>
          <a:noFill/>
        </p:spPr>
        <p:txBody>
          <a:bodyPr wrap="square" rtlCol="0">
            <a:spAutoFit/>
          </a:bodyPr>
          <a:lstStyle/>
          <a:p>
            <a:r>
              <a:rPr lang="en-US" sz="2800" dirty="0">
                <a:latin typeface="+mn-lt"/>
              </a:rPr>
              <a:t>Turn back to the worksheet and try your hand at some referencing with </a:t>
            </a:r>
            <a:r>
              <a:rPr lang="en-US" sz="2800" b="1" dirty="0">
                <a:solidFill>
                  <a:srgbClr val="173AFF"/>
                </a:solidFill>
                <a:latin typeface="+mn-lt"/>
              </a:rPr>
              <a:t>Activity 4 + 5!</a:t>
            </a:r>
          </a:p>
          <a:p>
            <a:endParaRPr lang="en-US" sz="2800" dirty="0">
              <a:latin typeface="+mn-lt"/>
            </a:endParaRPr>
          </a:p>
          <a:p>
            <a:r>
              <a:rPr lang="en-US" sz="2800" dirty="0">
                <a:latin typeface="+mn-lt"/>
              </a:rPr>
              <a:t>Work in pairs.</a:t>
            </a:r>
          </a:p>
        </p:txBody>
      </p:sp>
    </p:spTree>
    <p:extLst>
      <p:ext uri="{BB962C8B-B14F-4D97-AF65-F5344CB8AC3E}">
        <p14:creationId xmlns:p14="http://schemas.microsoft.com/office/powerpoint/2010/main" val="8311821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a:xfrm>
            <a:off x="2349195" y="1"/>
            <a:ext cx="4400521" cy="629356"/>
          </a:xfrm>
        </p:spPr>
        <p:txBody>
          <a:bodyPr/>
          <a:lstStyle/>
          <a:p>
            <a:r>
              <a:rPr lang="en-GB" sz="3200" b="1" dirty="0">
                <a:solidFill>
                  <a:srgbClr val="173AFF"/>
                </a:solidFill>
                <a:cs typeface="Calibri" panose="020F0502020204030204" pitchFamily="34" charset="0"/>
              </a:rPr>
              <a:t>Activity 4 </a:t>
            </a:r>
            <a:r>
              <a:rPr lang="en-GB" sz="3200" b="1" dirty="0">
                <a:solidFill>
                  <a:srgbClr val="FF0000"/>
                </a:solidFill>
                <a:cs typeface="Calibri" panose="020F0502020204030204" pitchFamily="34" charset="0"/>
              </a:rPr>
              <a:t>Answers</a:t>
            </a:r>
            <a:endParaRPr lang="en-GB" sz="3200" b="1" dirty="0">
              <a:solidFill>
                <a:srgbClr val="173AFF"/>
              </a:solidFill>
              <a:cs typeface="Calibri" panose="020F0502020204030204" pitchFamily="34" charset="0"/>
            </a:endParaRP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21/10/2024</a:t>
            </a:fld>
            <a:endParaRPr lang="en-GB"/>
          </a:p>
        </p:txBody>
      </p:sp>
      <p:sp>
        <p:nvSpPr>
          <p:cNvPr id="5" name="TextBox 4">
            <a:extLst>
              <a:ext uri="{FF2B5EF4-FFF2-40B4-BE49-F238E27FC236}">
                <a16:creationId xmlns:a16="http://schemas.microsoft.com/office/drawing/2014/main" id="{F44CA41C-6812-143D-1BC9-710923C4B6E1}"/>
              </a:ext>
            </a:extLst>
          </p:cNvPr>
          <p:cNvSpPr txBox="1"/>
          <p:nvPr/>
        </p:nvSpPr>
        <p:spPr>
          <a:xfrm>
            <a:off x="200379" y="547489"/>
            <a:ext cx="8692796" cy="5915722"/>
          </a:xfrm>
          <a:prstGeom prst="rect">
            <a:avLst/>
          </a:prstGeom>
          <a:noFill/>
        </p:spPr>
        <p:txBody>
          <a:bodyPr wrap="square" rtlCol="0">
            <a:spAutoFit/>
          </a:bodyPr>
          <a:lstStyle/>
          <a:p>
            <a:pPr lvl="0" algn="just">
              <a:lnSpc>
                <a:spcPct val="107000"/>
              </a:lnSpc>
            </a:pPr>
            <a:r>
              <a:rPr lang="en-GB" sz="1600" kern="100" dirty="0">
                <a:effectLst/>
                <a:latin typeface="+mn-lt"/>
                <a:ea typeface="DengXian" panose="02010600030101010101" pitchFamily="2" charset="-122"/>
                <a:cs typeface="Arial" panose="020B0604020202020204" pitchFamily="34" charset="0"/>
              </a:rPr>
              <a:t>1. A book with the title: The study skills handbook, published in London in 2019 by Red Globe Press, written by Stella Cottrell. This is the fifth edition. </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Cottrell, S. (2019). </a:t>
            </a:r>
            <a:r>
              <a:rPr lang="en-GB" sz="1600" b="1" i="1" kern="100" dirty="0">
                <a:solidFill>
                  <a:srgbClr val="FF0000"/>
                </a:solidFill>
                <a:effectLst/>
                <a:latin typeface="+mn-lt"/>
                <a:ea typeface="DengXian" panose="02010600030101010101" pitchFamily="2" charset="-122"/>
                <a:cs typeface="Arial" panose="020B0604020202020204" pitchFamily="34" charset="0"/>
              </a:rPr>
              <a:t>The study skills handbook</a:t>
            </a:r>
            <a:r>
              <a:rPr lang="en-GB" sz="1600" b="1" kern="100" dirty="0">
                <a:solidFill>
                  <a:srgbClr val="FF0000"/>
                </a:solidFill>
                <a:effectLst/>
                <a:latin typeface="+mn-lt"/>
                <a:ea typeface="DengXian" panose="02010600030101010101" pitchFamily="2" charset="-122"/>
                <a:cs typeface="Arial" panose="020B0604020202020204" pitchFamily="34" charset="0"/>
              </a:rPr>
              <a:t> (5th ed.). London: Red Globe Press.</a:t>
            </a:r>
            <a:endParaRPr lang="en-GB" sz="1600" b="1" kern="100" dirty="0">
              <a:effectLst/>
              <a:latin typeface="+mn-lt"/>
              <a:ea typeface="DengXian" panose="02010600030101010101" pitchFamily="2" charset="-122"/>
              <a:cs typeface="Arial" panose="020B0604020202020204" pitchFamily="34" charset="0"/>
            </a:endParaRP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2. A book with the title: Marketing management: a value creation process, published in Basingstoke by Palgrave Macmillan in 2007. The authors are Dubois, P.-L., </a:t>
            </a:r>
            <a:r>
              <a:rPr lang="en-GB" sz="1600" kern="100" dirty="0" err="1">
                <a:effectLst/>
                <a:latin typeface="+mn-lt"/>
                <a:ea typeface="DengXian" panose="02010600030101010101" pitchFamily="2" charset="-122"/>
                <a:cs typeface="Arial" panose="020B0604020202020204" pitchFamily="34" charset="0"/>
              </a:rPr>
              <a:t>Jolibert</a:t>
            </a:r>
            <a:r>
              <a:rPr lang="en-GB" sz="1600" kern="100" dirty="0">
                <a:effectLst/>
                <a:latin typeface="+mn-lt"/>
                <a:ea typeface="DengXian" panose="02010600030101010101" pitchFamily="2" charset="-122"/>
                <a:cs typeface="Arial" panose="020B0604020202020204" pitchFamily="34" charset="0"/>
              </a:rPr>
              <a:t>, A. and </a:t>
            </a:r>
            <a:r>
              <a:rPr lang="en-GB" sz="1600" kern="100" dirty="0" err="1">
                <a:effectLst/>
                <a:latin typeface="+mn-lt"/>
                <a:ea typeface="DengXian" panose="02010600030101010101" pitchFamily="2" charset="-122"/>
                <a:cs typeface="Arial" panose="020B0604020202020204" pitchFamily="34" charset="0"/>
              </a:rPr>
              <a:t>Mühlbacher</a:t>
            </a:r>
            <a:r>
              <a:rPr lang="en-GB" sz="1600" kern="100" dirty="0">
                <a:effectLst/>
                <a:latin typeface="+mn-lt"/>
                <a:ea typeface="DengXian" panose="02010600030101010101" pitchFamily="2" charset="-122"/>
                <a:cs typeface="Arial" panose="020B0604020202020204" pitchFamily="34" charset="0"/>
              </a:rPr>
              <a:t>, H.</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Dubois, P.-L., </a:t>
            </a:r>
            <a:r>
              <a:rPr lang="en-GB" sz="1600" b="1" kern="100" dirty="0" err="1">
                <a:solidFill>
                  <a:srgbClr val="FF0000"/>
                </a:solidFill>
                <a:effectLst/>
                <a:latin typeface="+mn-lt"/>
                <a:ea typeface="DengXian" panose="02010600030101010101" pitchFamily="2" charset="-122"/>
                <a:cs typeface="Arial" panose="020B0604020202020204" pitchFamily="34" charset="0"/>
              </a:rPr>
              <a:t>Jolibert</a:t>
            </a:r>
            <a:r>
              <a:rPr lang="en-GB" sz="1600" b="1" kern="100" dirty="0">
                <a:solidFill>
                  <a:srgbClr val="FF0000"/>
                </a:solidFill>
                <a:effectLst/>
                <a:latin typeface="+mn-lt"/>
                <a:ea typeface="DengXian" panose="02010600030101010101" pitchFamily="2" charset="-122"/>
                <a:cs typeface="Arial" panose="020B0604020202020204" pitchFamily="34" charset="0"/>
              </a:rPr>
              <a:t>, A., &amp; </a:t>
            </a:r>
            <a:r>
              <a:rPr lang="en-GB" sz="1600" b="1" kern="100" dirty="0" err="1">
                <a:solidFill>
                  <a:srgbClr val="FF0000"/>
                </a:solidFill>
                <a:effectLst/>
                <a:latin typeface="+mn-lt"/>
                <a:ea typeface="DengXian" panose="02010600030101010101" pitchFamily="2" charset="-122"/>
                <a:cs typeface="Arial" panose="020B0604020202020204" pitchFamily="34" charset="0"/>
              </a:rPr>
              <a:t>Mühlbacher</a:t>
            </a:r>
            <a:r>
              <a:rPr lang="en-GB" sz="1600" b="1" kern="100" dirty="0">
                <a:solidFill>
                  <a:srgbClr val="FF0000"/>
                </a:solidFill>
                <a:effectLst/>
                <a:latin typeface="+mn-lt"/>
                <a:ea typeface="DengXian" panose="02010600030101010101" pitchFamily="2" charset="-122"/>
                <a:cs typeface="Arial" panose="020B0604020202020204" pitchFamily="34" charset="0"/>
              </a:rPr>
              <a:t>, H. (2007). </a:t>
            </a:r>
            <a:r>
              <a:rPr lang="en-GB" sz="1600" b="1" i="1" kern="100" dirty="0">
                <a:solidFill>
                  <a:srgbClr val="FF0000"/>
                </a:solidFill>
                <a:effectLst/>
                <a:latin typeface="+mn-lt"/>
                <a:ea typeface="DengXian" panose="02010600030101010101" pitchFamily="2" charset="-122"/>
                <a:cs typeface="Arial" panose="020B0604020202020204" pitchFamily="34" charset="0"/>
              </a:rPr>
              <a:t>Marketing management: A value creation process</a:t>
            </a:r>
            <a:r>
              <a:rPr lang="en-GB" sz="1600" b="1" kern="100" dirty="0">
                <a:solidFill>
                  <a:srgbClr val="FF0000"/>
                </a:solidFill>
                <a:effectLst/>
                <a:latin typeface="+mn-lt"/>
                <a:ea typeface="DengXian" panose="02010600030101010101" pitchFamily="2" charset="-122"/>
                <a:cs typeface="Arial" panose="020B0604020202020204" pitchFamily="34" charset="0"/>
              </a:rPr>
              <a:t>. Basingstoke: Palgrave Macmillan.</a:t>
            </a: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3. A journal article by J. R. Savery and T. M. Duffy, called 'Problem based learning: an instructional model and its constructivist framework', published on pages 31 to 38 in the journal 'Educational Technology', volume 35, number 5, in 1995. </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Savery, J. R., &amp; Duffy, T. M. (1995). ‘Problem based learning: An instructional model and its constructivist framework’, </a:t>
            </a:r>
            <a:r>
              <a:rPr lang="en-GB" sz="1600" b="1" i="1" kern="100" dirty="0">
                <a:solidFill>
                  <a:srgbClr val="FF0000"/>
                </a:solidFill>
                <a:effectLst/>
                <a:latin typeface="+mn-lt"/>
                <a:ea typeface="DengXian" panose="02010600030101010101" pitchFamily="2" charset="-122"/>
                <a:cs typeface="Arial" panose="020B0604020202020204" pitchFamily="34" charset="0"/>
              </a:rPr>
              <a:t>Educational Technology</a:t>
            </a:r>
            <a:r>
              <a:rPr lang="en-GB" sz="1600" b="1" kern="100" dirty="0">
                <a:solidFill>
                  <a:srgbClr val="FF0000"/>
                </a:solidFill>
                <a:effectLst/>
                <a:latin typeface="+mn-lt"/>
                <a:ea typeface="DengXian" panose="02010600030101010101" pitchFamily="2" charset="-122"/>
                <a:cs typeface="Arial" panose="020B0604020202020204" pitchFamily="34" charset="0"/>
              </a:rPr>
              <a:t>, 35(5), pp. 31-38.</a:t>
            </a: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4. An online article written by Amber Rolfe in 2021with the title ‘How to: Write a CV’. The link to the article is: </a:t>
            </a:r>
            <a:r>
              <a:rPr lang="en-GB" sz="1600" u="sng" kern="100" dirty="0">
                <a:solidFill>
                  <a:srgbClr val="0563C1"/>
                </a:solidFill>
                <a:effectLst/>
                <a:latin typeface="+mn-lt"/>
                <a:ea typeface="DengXian" panose="02010600030101010101" pitchFamily="2" charset="-122"/>
                <a:cs typeface="Arial" panose="020B0604020202020204" pitchFamily="34" charset="0"/>
                <a:hlinkClick r:id="rId2"/>
              </a:rPr>
              <a:t>https://www.reed.co.uk/career-advice/how-to-write-a-cv/</a:t>
            </a:r>
            <a:endParaRPr lang="en-GB" sz="1600" kern="100" dirty="0">
              <a:effectLst/>
              <a:latin typeface="+mn-lt"/>
              <a:ea typeface="DengXian" panose="02010600030101010101" pitchFamily="2" charset="-122"/>
              <a:cs typeface="Arial" panose="020B0604020202020204" pitchFamily="34" charset="0"/>
            </a:endParaRPr>
          </a:p>
          <a:p>
            <a:pPr marL="685800" algn="just">
              <a:lnSpc>
                <a:spcPct val="107000"/>
              </a:lnSpc>
              <a:spcAft>
                <a:spcPts val="800"/>
              </a:spcAft>
            </a:pPr>
            <a:r>
              <a:rPr lang="en-GB" sz="1600" b="1" kern="100" dirty="0">
                <a:solidFill>
                  <a:srgbClr val="FF0000"/>
                </a:solidFill>
                <a:effectLst/>
                <a:latin typeface="+mn-lt"/>
                <a:ea typeface="DengXian" panose="02010600030101010101" pitchFamily="2" charset="-122"/>
                <a:cs typeface="Arial" panose="020B0604020202020204" pitchFamily="34" charset="0"/>
              </a:rPr>
              <a:t>Rolfe, A. (2021) </a:t>
            </a:r>
            <a:r>
              <a:rPr lang="en-GB" sz="1600" b="1" i="1" kern="100" dirty="0">
                <a:solidFill>
                  <a:srgbClr val="FF0000"/>
                </a:solidFill>
                <a:effectLst/>
                <a:latin typeface="+mn-lt"/>
                <a:ea typeface="DengXian" panose="02010600030101010101" pitchFamily="2" charset="-122"/>
                <a:cs typeface="Arial" panose="020B0604020202020204" pitchFamily="34" charset="0"/>
              </a:rPr>
              <a:t>How to: Write a CV. </a:t>
            </a:r>
            <a:r>
              <a:rPr lang="en-GB" sz="1600" b="1" kern="100" dirty="0">
                <a:solidFill>
                  <a:srgbClr val="FF0000"/>
                </a:solidFill>
                <a:effectLst/>
                <a:latin typeface="+mn-lt"/>
                <a:ea typeface="DengXian" panose="02010600030101010101" pitchFamily="2" charset="-122"/>
                <a:cs typeface="Arial" panose="020B0604020202020204" pitchFamily="34" charset="0"/>
              </a:rPr>
              <a:t>Available at: </a:t>
            </a:r>
            <a:r>
              <a:rPr lang="en-GB" sz="1600" b="1" kern="100" dirty="0">
                <a:solidFill>
                  <a:srgbClr val="FF0000"/>
                </a:solidFill>
                <a:effectLst/>
                <a:latin typeface="+mn-lt"/>
                <a:ea typeface="DengXian" panose="02010600030101010101" pitchFamily="2" charset="-122"/>
                <a:cs typeface="Arial" panose="020B0604020202020204" pitchFamily="34" charset="0"/>
                <a:hlinkClick r:id="rId2">
                  <a:extLst>
                    <a:ext uri="{A12FA001-AC4F-418D-AE19-62706E023703}">
                      <ahyp:hlinkClr xmlns:ahyp="http://schemas.microsoft.com/office/drawing/2018/hyperlinkcolor" val="tx"/>
                    </a:ext>
                  </a:extLst>
                </a:hlinkClick>
              </a:rPr>
              <a:t>https://www.reed.co.uk/career-advice/how-to-write-a-cv/</a:t>
            </a:r>
            <a:r>
              <a:rPr lang="en-GB" sz="1600" b="1" kern="100" dirty="0">
                <a:solidFill>
                  <a:srgbClr val="FF0000"/>
                </a:solidFill>
                <a:effectLst/>
                <a:latin typeface="+mn-lt"/>
                <a:ea typeface="DengXian" panose="02010600030101010101" pitchFamily="2" charset="-122"/>
                <a:cs typeface="Arial" panose="020B0604020202020204" pitchFamily="34" charset="0"/>
              </a:rPr>
              <a:t> (Accessed: 17</a:t>
            </a:r>
            <a:r>
              <a:rPr lang="en-GB" sz="1600" b="1" kern="100" baseline="30000" dirty="0">
                <a:solidFill>
                  <a:srgbClr val="FF0000"/>
                </a:solidFill>
                <a:effectLst/>
                <a:latin typeface="+mn-lt"/>
                <a:ea typeface="DengXian" panose="02010600030101010101" pitchFamily="2" charset="-122"/>
                <a:cs typeface="Arial" panose="020B0604020202020204" pitchFamily="34" charset="0"/>
              </a:rPr>
              <a:t>th</a:t>
            </a:r>
            <a:r>
              <a:rPr lang="en-GB" sz="1600" b="1" kern="100" dirty="0">
                <a:solidFill>
                  <a:srgbClr val="FF0000"/>
                </a:solidFill>
                <a:effectLst/>
                <a:latin typeface="+mn-lt"/>
                <a:ea typeface="DengXian" panose="02010600030101010101" pitchFamily="2" charset="-122"/>
                <a:cs typeface="Arial" panose="020B0604020202020204" pitchFamily="34" charset="0"/>
              </a:rPr>
              <a:t> April 2024)</a:t>
            </a:r>
          </a:p>
          <a:p>
            <a:pPr algn="just">
              <a:lnSpc>
                <a:spcPct val="107000"/>
              </a:lnSpc>
              <a:spcAft>
                <a:spcPts val="800"/>
              </a:spcAft>
            </a:pPr>
            <a:r>
              <a:rPr lang="en-GB" sz="1600" b="1" u="none" strike="noStrike" kern="100" dirty="0">
                <a:effectLst/>
                <a:latin typeface="+mn-lt"/>
                <a:ea typeface="DengXian" panose="02010600030101010101" pitchFamily="2" charset="-122"/>
                <a:cs typeface="Arial" panose="020B0604020202020204" pitchFamily="34" charset="0"/>
              </a:rPr>
              <a:t> </a:t>
            </a:r>
            <a:endParaRPr lang="en-GB" sz="1600" kern="100" dirty="0">
              <a:effectLst/>
              <a:latin typeface="+mn-lt"/>
              <a:ea typeface="DengXian" panose="02010600030101010101" pitchFamily="2" charset="-122"/>
              <a:cs typeface="Arial" panose="020B0604020202020204" pitchFamily="34" charset="0"/>
            </a:endParaRPr>
          </a:p>
          <a:p>
            <a:pPr algn="just">
              <a:lnSpc>
                <a:spcPct val="107000"/>
              </a:lnSpc>
              <a:spcAft>
                <a:spcPts val="800"/>
              </a:spcAft>
            </a:pPr>
            <a:r>
              <a:rPr lang="en-GB" sz="1600" b="1" u="none" strike="noStrike" kern="100" dirty="0">
                <a:effectLst/>
                <a:latin typeface="+mn-lt"/>
                <a:ea typeface="DengXian" panose="02010600030101010101" pitchFamily="2" charset="-122"/>
                <a:cs typeface="Arial" panose="020B0604020202020204" pitchFamily="34" charset="0"/>
              </a:rPr>
              <a:t> </a:t>
            </a:r>
            <a:endParaRPr lang="en-GB" sz="1600" kern="100" dirty="0">
              <a:effectLst/>
              <a:latin typeface="+mn-lt"/>
              <a:ea typeface="DengXian" panose="02010600030101010101" pitchFamily="2" charset="-122"/>
              <a:cs typeface="Arial" panose="020B0604020202020204" pitchFamily="34" charset="0"/>
            </a:endParaRPr>
          </a:p>
          <a:p>
            <a:pPr algn="just"/>
            <a:endParaRPr lang="en-US" sz="1600" dirty="0">
              <a:latin typeface="+mn-lt"/>
            </a:endParaRPr>
          </a:p>
        </p:txBody>
      </p:sp>
    </p:spTree>
    <p:extLst>
      <p:ext uri="{BB962C8B-B14F-4D97-AF65-F5344CB8AC3E}">
        <p14:creationId xmlns:p14="http://schemas.microsoft.com/office/powerpoint/2010/main" val="38438966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BBBF7-E75A-FBA7-BBAE-F230986A3BB8}"/>
              </a:ext>
            </a:extLst>
          </p:cNvPr>
          <p:cNvSpPr>
            <a:spLocks noGrp="1"/>
          </p:cNvSpPr>
          <p:nvPr>
            <p:ph type="title"/>
          </p:nvPr>
        </p:nvSpPr>
        <p:spPr>
          <a:xfrm>
            <a:off x="2640931" y="142291"/>
            <a:ext cx="3862137" cy="317500"/>
          </a:xfrm>
        </p:spPr>
        <p:txBody>
          <a:bodyPr/>
          <a:lstStyle/>
          <a:p>
            <a:r>
              <a:rPr lang="en-US" sz="3200" b="1" dirty="0">
                <a:solidFill>
                  <a:srgbClr val="173AFF"/>
                </a:solidFill>
              </a:rPr>
              <a:t>Activity 5 </a:t>
            </a:r>
            <a:r>
              <a:rPr lang="en-US" sz="3200" b="1" dirty="0">
                <a:solidFill>
                  <a:srgbClr val="FF0000"/>
                </a:solidFill>
              </a:rPr>
              <a:t>Answers</a:t>
            </a:r>
            <a:endParaRPr lang="en-US" sz="3200" b="1" dirty="0">
              <a:solidFill>
                <a:srgbClr val="173AFF"/>
              </a:solidFill>
            </a:endParaRPr>
          </a:p>
        </p:txBody>
      </p:sp>
      <p:sp>
        <p:nvSpPr>
          <p:cNvPr id="3" name="Content Placeholder 2">
            <a:extLst>
              <a:ext uri="{FF2B5EF4-FFF2-40B4-BE49-F238E27FC236}">
                <a16:creationId xmlns:a16="http://schemas.microsoft.com/office/drawing/2014/main" id="{75A1830C-838A-AE7F-2D86-F3E978B8FC49}"/>
              </a:ext>
            </a:extLst>
          </p:cNvPr>
          <p:cNvSpPr>
            <a:spLocks noGrp="1"/>
          </p:cNvSpPr>
          <p:nvPr>
            <p:ph idx="1"/>
          </p:nvPr>
        </p:nvSpPr>
        <p:spPr>
          <a:xfrm>
            <a:off x="168442" y="652296"/>
            <a:ext cx="8807114" cy="3916363"/>
          </a:xfrm>
        </p:spPr>
        <p:txBody>
          <a:bodyPr/>
          <a:lstStyle/>
          <a:p>
            <a:pPr marL="0" indent="0">
              <a:lnSpc>
                <a:spcPct val="107000"/>
              </a:lnSpc>
              <a:buNone/>
            </a:pPr>
            <a:r>
              <a:rPr lang="en-GB" sz="1600" kern="100" dirty="0">
                <a:effectLst/>
                <a:ea typeface="DengXian" panose="02010600030101010101" pitchFamily="2" charset="-122"/>
                <a:cs typeface="Arial" panose="020B0604020202020204" pitchFamily="34" charset="0"/>
              </a:rPr>
              <a:t>1. “Education is what is left in you when whatever you have learned has been forgotten” (Skinner, 2000).</a:t>
            </a:r>
          </a:p>
          <a:p>
            <a:pPr indent="0">
              <a:lnSpc>
                <a:spcPct val="107000"/>
              </a:lnSpc>
              <a:buNone/>
            </a:pPr>
            <a:r>
              <a:rPr lang="en-GB" sz="1600" b="1" kern="100" dirty="0">
                <a:solidFill>
                  <a:srgbClr val="FF0000"/>
                </a:solidFill>
                <a:effectLst/>
                <a:ea typeface="DengXian" panose="02010600030101010101" pitchFamily="2" charset="-122"/>
                <a:cs typeface="Arial" panose="020B0604020202020204" pitchFamily="34" charset="0"/>
              </a:rPr>
              <a:t>(If you quote - exactly the same text - from another source, page number is required).</a:t>
            </a:r>
            <a:endParaRPr lang="en-GB" sz="1600" kern="100" dirty="0">
              <a:effectLst/>
              <a:ea typeface="DengXian" panose="02010600030101010101" pitchFamily="2" charset="-122"/>
              <a:cs typeface="Arial" panose="020B0604020202020204" pitchFamily="34" charset="0"/>
            </a:endParaRPr>
          </a:p>
          <a:p>
            <a:pPr indent="0">
              <a:lnSpc>
                <a:spcPct val="107000"/>
              </a:lnSpc>
              <a:buNone/>
            </a:pPr>
            <a:r>
              <a:rPr lang="en-GB" sz="1600" kern="100" dirty="0">
                <a:solidFill>
                  <a:srgbClr val="FF0000"/>
                </a:solidFill>
                <a:effectLst/>
                <a:ea typeface="DengXian" panose="02010600030101010101" pitchFamily="2" charset="-122"/>
                <a:cs typeface="Arial" panose="020B0604020202020204" pitchFamily="34" charset="0"/>
              </a:rPr>
              <a:t>“Education is what is left in you when whatever you have learned has been forgotten” (Skinner, 2000, p. 84).</a:t>
            </a:r>
            <a:endParaRPr lang="en-GB" sz="1600" kern="100" dirty="0">
              <a:effectLst/>
              <a:ea typeface="DengXian" panose="02010600030101010101" pitchFamily="2" charset="-122"/>
              <a:cs typeface="Arial" panose="020B0604020202020204" pitchFamily="34" charset="0"/>
            </a:endParaRPr>
          </a:p>
          <a:p>
            <a:pPr marL="0" lvl="0" indent="0">
              <a:lnSpc>
                <a:spcPct val="107000"/>
              </a:lnSpc>
              <a:buNone/>
            </a:pPr>
            <a:r>
              <a:rPr lang="en-GB" sz="1600" kern="100" dirty="0">
                <a:effectLst/>
                <a:ea typeface="DengXian" panose="02010600030101010101" pitchFamily="2" charset="-122"/>
                <a:cs typeface="Arial" panose="020B0604020202020204" pitchFamily="34" charset="0"/>
              </a:rPr>
              <a:t>2. One obvious difference, says Smith, between Japan and the USA is the people. Japan is a homogeneous society of one nationality and a few unprecedented minority groups whereas the population in the USA is heterogeneous with many ethnicities.</a:t>
            </a:r>
          </a:p>
          <a:p>
            <a:pPr indent="0">
              <a:lnSpc>
                <a:spcPct val="107000"/>
              </a:lnSpc>
              <a:buNone/>
            </a:pPr>
            <a:r>
              <a:rPr lang="en-GB" sz="1600" b="1" kern="100" dirty="0">
                <a:solidFill>
                  <a:srgbClr val="FF0000"/>
                </a:solidFill>
                <a:effectLst/>
                <a:ea typeface="DengXian" panose="02010600030101010101" pitchFamily="2" charset="-122"/>
                <a:cs typeface="Arial" panose="020B0604020202020204" pitchFamily="34" charset="0"/>
              </a:rPr>
              <a:t>(Citation is missing)</a:t>
            </a:r>
            <a:endParaRPr lang="en-GB" sz="1600" kern="100" dirty="0">
              <a:effectLst/>
              <a:ea typeface="DengXian" panose="02010600030101010101" pitchFamily="2" charset="-122"/>
              <a:cs typeface="Arial" panose="020B0604020202020204" pitchFamily="34" charset="0"/>
            </a:endParaRPr>
          </a:p>
          <a:p>
            <a:pPr indent="0">
              <a:lnSpc>
                <a:spcPct val="107000"/>
              </a:lnSpc>
              <a:buNone/>
            </a:pPr>
            <a:r>
              <a:rPr lang="en-GB" sz="1600" kern="100" dirty="0">
                <a:solidFill>
                  <a:srgbClr val="FF0000"/>
                </a:solidFill>
                <a:effectLst/>
                <a:ea typeface="DengXian" panose="02010600030101010101" pitchFamily="2" charset="-122"/>
                <a:cs typeface="Arial" panose="020B0604020202020204" pitchFamily="34" charset="0"/>
              </a:rPr>
              <a:t>One obvious difference between Japan and the USA is the people (Smith, 2016). Japan is a homogeneous society of one nationality and a few unprecedented minority groups whereas the population in the USA is heterogeneous with many ethnicities (Smith, 2016). </a:t>
            </a:r>
            <a:endParaRPr lang="en-GB" sz="1600" kern="100" dirty="0">
              <a:effectLst/>
              <a:ea typeface="DengXian" panose="02010600030101010101" pitchFamily="2" charset="-122"/>
              <a:cs typeface="Arial" panose="020B0604020202020204" pitchFamily="34" charset="0"/>
            </a:endParaRPr>
          </a:p>
          <a:p>
            <a:pPr marL="0" indent="0">
              <a:lnSpc>
                <a:spcPct val="107000"/>
              </a:lnSpc>
              <a:buNone/>
            </a:pPr>
            <a:r>
              <a:rPr lang="en-GB" sz="1600" kern="100" dirty="0">
                <a:effectLst/>
                <a:ea typeface="DengXian" panose="02010600030101010101" pitchFamily="2" charset="-122"/>
                <a:cs typeface="Arial" panose="020B0604020202020204" pitchFamily="34" charset="0"/>
              </a:rPr>
              <a:t>3. According to an article in E-Magazine, environmental messages have been deliberately put into prime-time television shows for several decades.</a:t>
            </a:r>
          </a:p>
          <a:p>
            <a:pPr indent="0">
              <a:lnSpc>
                <a:spcPct val="107000"/>
              </a:lnSpc>
              <a:buNone/>
            </a:pPr>
            <a:r>
              <a:rPr lang="en-GB" sz="1600" b="1" kern="100" dirty="0">
                <a:solidFill>
                  <a:srgbClr val="FF0000"/>
                </a:solidFill>
                <a:effectLst/>
                <a:ea typeface="DengXian" panose="02010600030101010101" pitchFamily="2" charset="-122"/>
                <a:cs typeface="Arial" panose="020B0604020202020204" pitchFamily="34" charset="0"/>
              </a:rPr>
              <a:t>(Citation is missing)</a:t>
            </a:r>
            <a:endParaRPr lang="en-GB" sz="1600" kern="100" dirty="0">
              <a:effectLst/>
              <a:ea typeface="DengXian" panose="02010600030101010101" pitchFamily="2" charset="-122"/>
              <a:cs typeface="Arial" panose="020B0604020202020204" pitchFamily="34" charset="0"/>
            </a:endParaRPr>
          </a:p>
          <a:p>
            <a:pPr indent="0">
              <a:lnSpc>
                <a:spcPct val="107000"/>
              </a:lnSpc>
              <a:buNone/>
            </a:pPr>
            <a:r>
              <a:rPr lang="en-GB" sz="1600" kern="100" dirty="0">
                <a:solidFill>
                  <a:srgbClr val="FF0000"/>
                </a:solidFill>
                <a:effectLst/>
                <a:ea typeface="DengXian" panose="02010600030101010101" pitchFamily="2" charset="-122"/>
                <a:cs typeface="Arial" panose="020B0604020202020204" pitchFamily="34" charset="0"/>
              </a:rPr>
              <a:t>According to an article in E-Magazine, environmental messages have been deliberately put into prime-time television shows for several decades (Mark, 2011).</a:t>
            </a:r>
            <a:endParaRPr lang="en-GB" sz="1600" kern="100" dirty="0">
              <a:effectLst/>
              <a:ea typeface="DengXian" panose="02010600030101010101" pitchFamily="2" charset="-122"/>
              <a:cs typeface="Arial" panose="020B0604020202020204" pitchFamily="34" charset="0"/>
            </a:endParaRPr>
          </a:p>
          <a:p>
            <a:pPr indent="0">
              <a:lnSpc>
                <a:spcPct val="107000"/>
              </a:lnSpc>
              <a:spcAft>
                <a:spcPts val="800"/>
              </a:spcAft>
              <a:buNone/>
            </a:pPr>
            <a:endParaRPr lang="en-GB" sz="1600" kern="100" dirty="0">
              <a:effectLst/>
              <a:ea typeface="DengXian" panose="02010600030101010101" pitchFamily="2" charset="-122"/>
              <a:cs typeface="Arial" panose="020B0604020202020204" pitchFamily="34" charset="0"/>
            </a:endParaRPr>
          </a:p>
          <a:p>
            <a:endParaRPr lang="en-US" sz="1600" dirty="0"/>
          </a:p>
        </p:txBody>
      </p:sp>
      <p:sp>
        <p:nvSpPr>
          <p:cNvPr id="4" name="Date Placeholder 3">
            <a:extLst>
              <a:ext uri="{FF2B5EF4-FFF2-40B4-BE49-F238E27FC236}">
                <a16:creationId xmlns:a16="http://schemas.microsoft.com/office/drawing/2014/main" id="{FC5D6D2F-4B49-CBCB-C03F-082975E14476}"/>
              </a:ext>
            </a:extLst>
          </p:cNvPr>
          <p:cNvSpPr>
            <a:spLocks noGrp="1"/>
          </p:cNvSpPr>
          <p:nvPr>
            <p:ph type="dt" sz="half" idx="10"/>
          </p:nvPr>
        </p:nvSpPr>
        <p:spPr/>
        <p:txBody>
          <a:bodyPr/>
          <a:lstStyle/>
          <a:p>
            <a:pPr>
              <a:defRPr/>
            </a:pPr>
            <a:fld id="{7734DD8D-AE26-4A6C-B780-968F72A0D9BC}" type="datetime1">
              <a:rPr lang="en-GB" smtClean="0"/>
              <a:pPr>
                <a:defRPr/>
              </a:pPr>
              <a:t>21/10/2024</a:t>
            </a:fld>
            <a:endParaRPr lang="en-GB"/>
          </a:p>
        </p:txBody>
      </p:sp>
    </p:spTree>
    <p:extLst>
      <p:ext uri="{BB962C8B-B14F-4D97-AF65-F5344CB8AC3E}">
        <p14:creationId xmlns:p14="http://schemas.microsoft.com/office/powerpoint/2010/main" val="36867422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62421-0B7B-6A9D-BD20-B0F1A2925F16}"/>
              </a:ext>
            </a:extLst>
          </p:cNvPr>
          <p:cNvSpPr>
            <a:spLocks noGrp="1"/>
          </p:cNvSpPr>
          <p:nvPr>
            <p:ph type="title"/>
          </p:nvPr>
        </p:nvSpPr>
        <p:spPr>
          <a:xfrm>
            <a:off x="2406316" y="-183396"/>
            <a:ext cx="4596063" cy="817645"/>
          </a:xfrm>
        </p:spPr>
        <p:txBody>
          <a:bodyPr/>
          <a:lstStyle/>
          <a:p>
            <a:r>
              <a:rPr lang="en-US" sz="3600" b="1" dirty="0">
                <a:solidFill>
                  <a:srgbClr val="173AFF"/>
                </a:solidFill>
              </a:rPr>
              <a:t>Activity 5</a:t>
            </a:r>
            <a:r>
              <a:rPr lang="en-US" sz="3600" b="1" dirty="0">
                <a:solidFill>
                  <a:srgbClr val="FF0000"/>
                </a:solidFill>
              </a:rPr>
              <a:t> Answers</a:t>
            </a:r>
            <a:endParaRPr lang="en-US" sz="3600" b="1" dirty="0">
              <a:solidFill>
                <a:srgbClr val="173AFF"/>
              </a:solidFill>
            </a:endParaRPr>
          </a:p>
        </p:txBody>
      </p:sp>
      <p:sp>
        <p:nvSpPr>
          <p:cNvPr id="3" name="Content Placeholder 2">
            <a:extLst>
              <a:ext uri="{FF2B5EF4-FFF2-40B4-BE49-F238E27FC236}">
                <a16:creationId xmlns:a16="http://schemas.microsoft.com/office/drawing/2014/main" id="{60074802-B06F-1280-06CA-3E8452CD1CA4}"/>
              </a:ext>
            </a:extLst>
          </p:cNvPr>
          <p:cNvSpPr>
            <a:spLocks noGrp="1"/>
          </p:cNvSpPr>
          <p:nvPr>
            <p:ph idx="1"/>
          </p:nvPr>
        </p:nvSpPr>
        <p:spPr>
          <a:xfrm>
            <a:off x="250825" y="507916"/>
            <a:ext cx="8616449" cy="3916363"/>
          </a:xfrm>
        </p:spPr>
        <p:txBody>
          <a:bodyPr/>
          <a:lstStyle/>
          <a:p>
            <a:pPr marL="0" lvl="0" indent="0">
              <a:lnSpc>
                <a:spcPct val="107000"/>
              </a:lnSpc>
              <a:buNone/>
            </a:pPr>
            <a:r>
              <a:rPr lang="en-GB" sz="1800" kern="100" dirty="0">
                <a:latin typeface="Segoe UI" panose="020B0502040204020203" pitchFamily="34" charset="0"/>
                <a:ea typeface="DengXian" panose="02010600030101010101" pitchFamily="2" charset="-122"/>
                <a:cs typeface="Arial" panose="020B0604020202020204" pitchFamily="34" charset="0"/>
              </a:rPr>
              <a:t>4.  </a:t>
            </a:r>
            <a:r>
              <a:rPr lang="en-GB" sz="1800" kern="100" dirty="0">
                <a:effectLst/>
                <a:latin typeface="Segoe UI" panose="020B0502040204020203" pitchFamily="34" charset="0"/>
                <a:ea typeface="DengXian" panose="02010600030101010101" pitchFamily="2" charset="-122"/>
                <a:cs typeface="Arial" panose="020B0604020202020204" pitchFamily="34" charset="0"/>
              </a:rPr>
              <a:t>Leroux (1999). The culture of the world, New York: Pearson Longman.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6000"/>
              </a:lnSpc>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(The name of the book must be </a:t>
            </a:r>
            <a:r>
              <a:rPr lang="en-GB" sz="1800" b="1" i="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italicised</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457200" indent="0">
              <a:lnSpc>
                <a:spcPct val="107000"/>
              </a:lnSpc>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Leroux (1999). </a:t>
            </a:r>
            <a:r>
              <a:rPr lang="en-GB" sz="1800" i="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The culture of the world</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New York: Pearson Longman.</a:t>
            </a:r>
            <a:r>
              <a:rPr lang="en-GB" sz="1800" kern="100" dirty="0">
                <a:effectLst/>
                <a:latin typeface="Segoe UI" panose="020B0502040204020203" pitchFamily="34" charset="0"/>
                <a:ea typeface="DengXian" panose="02010600030101010101" pitchFamily="2" charset="-122"/>
                <a:cs typeface="Arial" panose="020B0604020202020204" pitchFamily="34" charset="0"/>
              </a:rPr>
              <a: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buNone/>
            </a:pPr>
            <a:r>
              <a:rPr lang="en-GB" sz="1800" kern="100" dirty="0">
                <a:latin typeface="Segoe UI" panose="020B0502040204020203" pitchFamily="34" charset="0"/>
                <a:ea typeface="DengXian" panose="02010600030101010101" pitchFamily="2" charset="-122"/>
                <a:cs typeface="Arial" panose="020B0604020202020204" pitchFamily="34" charset="0"/>
              </a:rPr>
              <a:t>5. </a:t>
            </a:r>
            <a:r>
              <a:rPr lang="en-GB" sz="1800" kern="100" dirty="0">
                <a:effectLst/>
                <a:latin typeface="Segoe UI" panose="020B0502040204020203" pitchFamily="34" charset="0"/>
                <a:ea typeface="DengXian" panose="02010600030101010101" pitchFamily="2" charset="-122"/>
                <a:cs typeface="Arial" panose="020B0604020202020204" pitchFamily="34" charset="0"/>
              </a:rPr>
              <a:t> </a:t>
            </a:r>
            <a:r>
              <a:rPr lang="en-GB" sz="1800" kern="100" dirty="0" err="1">
                <a:effectLst/>
                <a:latin typeface="Segoe UI" panose="020B0502040204020203" pitchFamily="34" charset="0"/>
                <a:ea typeface="DengXian" panose="02010600030101010101" pitchFamily="2" charset="-122"/>
                <a:cs typeface="Arial" panose="020B0604020202020204" pitchFamily="34" charset="0"/>
              </a:rPr>
              <a:t>Graddol</a:t>
            </a:r>
            <a:r>
              <a:rPr lang="en-GB" sz="1800" kern="100" dirty="0">
                <a:effectLst/>
                <a:latin typeface="Segoe UI" panose="020B0502040204020203" pitchFamily="34" charset="0"/>
                <a:ea typeface="DengXian" panose="02010600030101010101" pitchFamily="2" charset="-122"/>
                <a:cs typeface="Arial" panose="020B0604020202020204" pitchFamily="34" charset="0"/>
              </a:rPr>
              <a:t> (2002, p. 29) that although English is likely to remain one of the world’s most important languages for the foreseeable future, its future is ‘more problematic and complex than most people appreciate.’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(Reporting verb is missing).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kern="100" dirty="0" err="1">
                <a:solidFill>
                  <a:srgbClr val="FF0000"/>
                </a:solidFill>
                <a:effectLst/>
                <a:latin typeface="Segoe UI" panose="020B0502040204020203" pitchFamily="34" charset="0"/>
                <a:ea typeface="DengXian" panose="02010600030101010101" pitchFamily="2" charset="-122"/>
                <a:cs typeface="Arial" panose="020B0604020202020204" pitchFamily="34" charset="0"/>
              </a:rPr>
              <a:t>Graddol</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(2002, p. 29) </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warns</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that although English is likely to remain one of the world’s most important languages for the foreseeable future, ‘its future is more problematic and complex than most people appreciate.’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buNone/>
            </a:pPr>
            <a:r>
              <a:rPr lang="en-GB" sz="1800" kern="100" dirty="0">
                <a:latin typeface="Segoe UI" panose="020B0502040204020203" pitchFamily="34" charset="0"/>
                <a:ea typeface="DengXian" panose="02010600030101010101" pitchFamily="2" charset="-122"/>
                <a:cs typeface="Arial" panose="020B0604020202020204" pitchFamily="34" charset="0"/>
              </a:rPr>
              <a:t>6.  </a:t>
            </a:r>
            <a:r>
              <a:rPr lang="en-GB" sz="1800" kern="100" dirty="0">
                <a:effectLst/>
                <a:latin typeface="Segoe UI" panose="020B0502040204020203" pitchFamily="34" charset="0"/>
                <a:ea typeface="DengXian" panose="02010600030101010101" pitchFamily="2" charset="-122"/>
                <a:cs typeface="Arial" panose="020B0604020202020204" pitchFamily="34" charset="0"/>
              </a:rPr>
              <a:t>Freedom to express oneself, as Solomon, </a:t>
            </a:r>
            <a:r>
              <a:rPr lang="en-GB" sz="1800" kern="100" dirty="0" err="1">
                <a:effectLst/>
                <a:latin typeface="Segoe UI" panose="020B0502040204020203" pitchFamily="34" charset="0"/>
                <a:ea typeface="DengXian" panose="02010600030101010101" pitchFamily="2" charset="-122"/>
                <a:cs typeface="Arial" panose="020B0604020202020204" pitchFamily="34" charset="0"/>
              </a:rPr>
              <a:t>Sakir</a:t>
            </a:r>
            <a:r>
              <a:rPr lang="en-GB" sz="1800" kern="100" dirty="0">
                <a:effectLst/>
                <a:latin typeface="Segoe UI" panose="020B0502040204020203" pitchFamily="34" charset="0"/>
                <a:ea typeface="DengXian" panose="02010600030101010101" pitchFamily="2" charset="-122"/>
                <a:cs typeface="Arial" panose="020B0604020202020204" pitchFamily="34" charset="0"/>
              </a:rPr>
              <a:t>, Armour and Joseph (2001) point out, is a fundamental right in the UK Bill of Rights.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(If there are more than three authors, we use et al. after the first author’s name)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Freedom to express oneself, as Solomon et al. (2001) point out, is a fundamental right in the UK Bill of Rights.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685800">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US" sz="1600" dirty="0"/>
          </a:p>
        </p:txBody>
      </p:sp>
      <p:sp>
        <p:nvSpPr>
          <p:cNvPr id="4" name="Date Placeholder 3">
            <a:extLst>
              <a:ext uri="{FF2B5EF4-FFF2-40B4-BE49-F238E27FC236}">
                <a16:creationId xmlns:a16="http://schemas.microsoft.com/office/drawing/2014/main" id="{71DF851E-D1C7-2300-2F90-41E70403F0B5}"/>
              </a:ext>
            </a:extLst>
          </p:cNvPr>
          <p:cNvSpPr>
            <a:spLocks noGrp="1"/>
          </p:cNvSpPr>
          <p:nvPr>
            <p:ph type="dt" sz="half" idx="10"/>
          </p:nvPr>
        </p:nvSpPr>
        <p:spPr/>
        <p:txBody>
          <a:bodyPr/>
          <a:lstStyle/>
          <a:p>
            <a:pPr>
              <a:defRPr/>
            </a:pPr>
            <a:fld id="{7734DD8D-AE26-4A6C-B780-968F72A0D9BC}" type="datetime1">
              <a:rPr lang="en-GB" smtClean="0"/>
              <a:pPr>
                <a:defRPr/>
              </a:pPr>
              <a:t>21/10/2024</a:t>
            </a:fld>
            <a:endParaRPr lang="en-GB"/>
          </a:p>
        </p:txBody>
      </p:sp>
    </p:spTree>
    <p:extLst>
      <p:ext uri="{BB962C8B-B14F-4D97-AF65-F5344CB8AC3E}">
        <p14:creationId xmlns:p14="http://schemas.microsoft.com/office/powerpoint/2010/main" val="36371888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62421-0B7B-6A9D-BD20-B0F1A2925F16}"/>
              </a:ext>
            </a:extLst>
          </p:cNvPr>
          <p:cNvSpPr>
            <a:spLocks noGrp="1"/>
          </p:cNvSpPr>
          <p:nvPr>
            <p:ph type="title"/>
          </p:nvPr>
        </p:nvSpPr>
        <p:spPr>
          <a:xfrm>
            <a:off x="2406316" y="-183396"/>
            <a:ext cx="4596063" cy="817645"/>
          </a:xfrm>
        </p:spPr>
        <p:txBody>
          <a:bodyPr/>
          <a:lstStyle/>
          <a:p>
            <a:r>
              <a:rPr lang="en-US" sz="3600" b="1" dirty="0">
                <a:solidFill>
                  <a:srgbClr val="173AFF"/>
                </a:solidFill>
              </a:rPr>
              <a:t>Activity 5</a:t>
            </a:r>
            <a:r>
              <a:rPr lang="en-US" sz="3600" b="1" dirty="0">
                <a:solidFill>
                  <a:srgbClr val="FF0000"/>
                </a:solidFill>
              </a:rPr>
              <a:t> Answers</a:t>
            </a:r>
            <a:endParaRPr lang="en-US" sz="3600" b="1" dirty="0">
              <a:solidFill>
                <a:srgbClr val="173AFF"/>
              </a:solidFill>
            </a:endParaRPr>
          </a:p>
        </p:txBody>
      </p:sp>
      <p:sp>
        <p:nvSpPr>
          <p:cNvPr id="3" name="Content Placeholder 2">
            <a:extLst>
              <a:ext uri="{FF2B5EF4-FFF2-40B4-BE49-F238E27FC236}">
                <a16:creationId xmlns:a16="http://schemas.microsoft.com/office/drawing/2014/main" id="{60074802-B06F-1280-06CA-3E8452CD1CA4}"/>
              </a:ext>
            </a:extLst>
          </p:cNvPr>
          <p:cNvSpPr>
            <a:spLocks noGrp="1"/>
          </p:cNvSpPr>
          <p:nvPr>
            <p:ph idx="1"/>
          </p:nvPr>
        </p:nvSpPr>
        <p:spPr>
          <a:xfrm>
            <a:off x="144379" y="634249"/>
            <a:ext cx="8807116" cy="3916363"/>
          </a:xfrm>
        </p:spPr>
        <p:txBody>
          <a:bodyPr/>
          <a:lstStyle/>
          <a:p>
            <a:pPr marL="0" indent="0">
              <a:lnSpc>
                <a:spcPct val="107000"/>
              </a:lnSpc>
              <a:spcAft>
                <a:spcPts val="800"/>
              </a:spcAft>
              <a:buNone/>
            </a:pPr>
            <a:r>
              <a:rPr lang="en-GB" sz="1800" kern="100" dirty="0">
                <a:effectLst/>
                <a:latin typeface="Segoe UI" panose="020B0502040204020203" pitchFamily="34" charset="0"/>
                <a:ea typeface="DengXian" panose="02010600030101010101" pitchFamily="2" charset="-122"/>
                <a:cs typeface="Arial" panose="020B0604020202020204" pitchFamily="34" charset="0"/>
              </a:rPr>
              <a:t>7. Brown’s article (</a:t>
            </a:r>
            <a:r>
              <a:rPr lang="en-GB" sz="1800" u="sng" kern="100" dirty="0">
                <a:solidFill>
                  <a:srgbClr val="0563C1"/>
                </a:solidFill>
                <a:effectLst/>
                <a:latin typeface="Segoe UI" panose="020B0502040204020203" pitchFamily="34" charset="0"/>
                <a:ea typeface="DengXian" panose="02010600030101010101" pitchFamily="2" charset="-122"/>
                <a:cs typeface="Arial" panose="020B0604020202020204" pitchFamily="34" charset="0"/>
                <a:hlinkClick r:id="rId2"/>
              </a:rPr>
              <a:t>www.nhs/article/brown/nhssafety/nurses/jkshjdhfhjsdhjksf.com</a:t>
            </a:r>
            <a:r>
              <a:rPr lang="en-GB" sz="1800" kern="100" dirty="0">
                <a:effectLst/>
                <a:latin typeface="Segoe UI" panose="020B0502040204020203" pitchFamily="34" charset="0"/>
                <a:ea typeface="DengXian" panose="02010600030101010101" pitchFamily="2" charset="-122"/>
                <a:cs typeface="Arial" panose="020B0604020202020204" pitchFamily="34" charset="0"/>
              </a:rPr>
              <a:t>) argues that nurses need to be given more safety training in the first few weeks of their employment.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(We don’t include </a:t>
            </a:r>
            <a:r>
              <a:rPr lang="en-GB" sz="1800" b="1" kern="100" dirty="0" err="1">
                <a:solidFill>
                  <a:srgbClr val="FF0000"/>
                </a:solidFill>
                <a:effectLst/>
                <a:latin typeface="Segoe UI" panose="020B0502040204020203" pitchFamily="34" charset="0"/>
                <a:ea typeface="DengXian" panose="02010600030101010101" pitchFamily="2" charset="-122"/>
                <a:cs typeface="Arial" panose="020B0604020202020204" pitchFamily="34" charset="0"/>
              </a:rPr>
              <a:t>urls</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ever in the body of our work, only in the reference list, date is also missing)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Brown’s (2021) article argues that nurses need to be given more safety training in the first few weeks of their employment.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kern="100" dirty="0">
                <a:effectLst/>
                <a:latin typeface="Segoe UI" panose="020B0502040204020203" pitchFamily="34" charset="0"/>
                <a:ea typeface="DengXian" panose="02010600030101010101" pitchFamily="2" charset="-122"/>
                <a:cs typeface="Arial" panose="020B0604020202020204" pitchFamily="34" charset="0"/>
              </a:rPr>
              <a:t>8. Statistics prove that women are, in fact, safer drivers then men.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b="1" kern="100" dirty="0">
                <a:effectLst/>
                <a:latin typeface="Segoe UI" panose="020B0502040204020203" pitchFamily="34" charset="0"/>
                <a:ea typeface="DengXian" panose="02010600030101010101" pitchFamily="2" charset="-122"/>
                <a:cs typeface="Arial" panose="020B0604020202020204" pitchFamily="34" charset="0"/>
              </a:rPr>
              <a:t> </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(Citation is missing)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Statistics prove that women are, in fact, safer drivers then men (DVLA, 2019).</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kern="100" dirty="0">
                <a:latin typeface="Segoe UI" panose="020B0502040204020203" pitchFamily="34" charset="0"/>
                <a:ea typeface="DengXian" panose="02010600030101010101" pitchFamily="2" charset="-122"/>
                <a:cs typeface="Arial" panose="020B0604020202020204" pitchFamily="34" charset="0"/>
              </a:rPr>
              <a:t>9</a:t>
            </a:r>
            <a:r>
              <a:rPr lang="en-GB" sz="1800" kern="100" dirty="0">
                <a:effectLst/>
                <a:latin typeface="Segoe UI" panose="020B0502040204020203" pitchFamily="34" charset="0"/>
                <a:ea typeface="DengXian" panose="02010600030101010101" pitchFamily="2" charset="-122"/>
                <a:cs typeface="Arial" panose="020B0604020202020204" pitchFamily="34" charset="0"/>
              </a:rPr>
              <a:t>.  Someone has argued that the earth revolves around the sun.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(We do not need to cite generally accepted information)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strike="sngStrike"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Someone has argued that</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The earth revolves around the sun.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buNone/>
            </a:pPr>
            <a:endParaRPr lang="en-US" sz="1600" dirty="0"/>
          </a:p>
        </p:txBody>
      </p:sp>
      <p:sp>
        <p:nvSpPr>
          <p:cNvPr id="4" name="Date Placeholder 3">
            <a:extLst>
              <a:ext uri="{FF2B5EF4-FFF2-40B4-BE49-F238E27FC236}">
                <a16:creationId xmlns:a16="http://schemas.microsoft.com/office/drawing/2014/main" id="{71DF851E-D1C7-2300-2F90-41E70403F0B5}"/>
              </a:ext>
            </a:extLst>
          </p:cNvPr>
          <p:cNvSpPr>
            <a:spLocks noGrp="1"/>
          </p:cNvSpPr>
          <p:nvPr>
            <p:ph type="dt" sz="half" idx="10"/>
          </p:nvPr>
        </p:nvSpPr>
        <p:spPr/>
        <p:txBody>
          <a:bodyPr/>
          <a:lstStyle/>
          <a:p>
            <a:pPr>
              <a:defRPr/>
            </a:pPr>
            <a:fld id="{7734DD8D-AE26-4A6C-B780-968F72A0D9BC}" type="datetime1">
              <a:rPr lang="en-GB" smtClean="0"/>
              <a:pPr>
                <a:defRPr/>
              </a:pPr>
              <a:t>21/10/2024</a:t>
            </a:fld>
            <a:endParaRPr lang="en-GB"/>
          </a:p>
        </p:txBody>
      </p:sp>
    </p:spTree>
    <p:extLst>
      <p:ext uri="{BB962C8B-B14F-4D97-AF65-F5344CB8AC3E}">
        <p14:creationId xmlns:p14="http://schemas.microsoft.com/office/powerpoint/2010/main" val="26315706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F93E1-17B8-F08F-CE21-568AA151153C}"/>
              </a:ext>
            </a:extLst>
          </p:cNvPr>
          <p:cNvSpPr>
            <a:spLocks noGrp="1"/>
          </p:cNvSpPr>
          <p:nvPr>
            <p:ph type="title"/>
          </p:nvPr>
        </p:nvSpPr>
        <p:spPr/>
        <p:txBody>
          <a:bodyPr/>
          <a:lstStyle/>
          <a:p>
            <a:r>
              <a:rPr lang="en-US" b="1" dirty="0"/>
              <a:t>References</a:t>
            </a:r>
          </a:p>
        </p:txBody>
      </p:sp>
      <p:sp>
        <p:nvSpPr>
          <p:cNvPr id="3" name="Content Placeholder 2">
            <a:extLst>
              <a:ext uri="{FF2B5EF4-FFF2-40B4-BE49-F238E27FC236}">
                <a16:creationId xmlns:a16="http://schemas.microsoft.com/office/drawing/2014/main" id="{D8238E4F-8AB6-6E05-D422-3E67D7C545D4}"/>
              </a:ext>
            </a:extLst>
          </p:cNvPr>
          <p:cNvSpPr>
            <a:spLocks noGrp="1"/>
          </p:cNvSpPr>
          <p:nvPr>
            <p:ph idx="1"/>
          </p:nvPr>
        </p:nvSpPr>
        <p:spPr/>
        <p:txBody>
          <a:bodyPr/>
          <a:lstStyle/>
          <a:p>
            <a:r>
              <a:rPr lang="en-US" dirty="0"/>
              <a:t>Newcastle University. (2024) ‘Referencing’. Available at: </a:t>
            </a:r>
            <a:r>
              <a:rPr lang="en-US" dirty="0">
                <a:hlinkClick r:id="rId2"/>
              </a:rPr>
              <a:t>https://www.ncl.ac.uk/academic-skills-kit/good-academic-practice/referencing/</a:t>
            </a:r>
            <a:r>
              <a:rPr lang="en-US" dirty="0"/>
              <a:t> [Accessed 1 May 2024]</a:t>
            </a:r>
          </a:p>
          <a:p>
            <a:endParaRPr lang="en-US" dirty="0"/>
          </a:p>
        </p:txBody>
      </p:sp>
      <p:sp>
        <p:nvSpPr>
          <p:cNvPr id="4" name="Date Placeholder 3">
            <a:extLst>
              <a:ext uri="{FF2B5EF4-FFF2-40B4-BE49-F238E27FC236}">
                <a16:creationId xmlns:a16="http://schemas.microsoft.com/office/drawing/2014/main" id="{1AD0D671-9E4E-2756-D169-F15E4AFDB5C4}"/>
              </a:ext>
            </a:extLst>
          </p:cNvPr>
          <p:cNvSpPr>
            <a:spLocks noGrp="1"/>
          </p:cNvSpPr>
          <p:nvPr>
            <p:ph type="dt" sz="half" idx="10"/>
          </p:nvPr>
        </p:nvSpPr>
        <p:spPr/>
        <p:txBody>
          <a:bodyPr/>
          <a:lstStyle/>
          <a:p>
            <a:pPr>
              <a:defRPr/>
            </a:pPr>
            <a:fld id="{7734DD8D-AE26-4A6C-B780-968F72A0D9BC}" type="datetime1">
              <a:rPr lang="en-GB" smtClean="0"/>
              <a:pPr>
                <a:defRPr/>
              </a:pPr>
              <a:t>21/10/2024</a:t>
            </a:fld>
            <a:endParaRPr lang="en-GB"/>
          </a:p>
        </p:txBody>
      </p:sp>
    </p:spTree>
    <p:extLst>
      <p:ext uri="{BB962C8B-B14F-4D97-AF65-F5344CB8AC3E}">
        <p14:creationId xmlns:p14="http://schemas.microsoft.com/office/powerpoint/2010/main" val="4971517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D90FC45-A224-48B6-91D0-1B3DBBB46ED9}"/>
              </a:ext>
            </a:extLst>
          </p:cNvPr>
          <p:cNvSpPr>
            <a:spLocks noGrp="1" noChangeArrowheads="1"/>
          </p:cNvSpPr>
          <p:nvPr>
            <p:ph type="title"/>
          </p:nvPr>
        </p:nvSpPr>
        <p:spPr/>
        <p:txBody>
          <a:bodyPr/>
          <a:lstStyle/>
          <a:p>
            <a:r>
              <a:rPr lang="en-GB" altLang="en-US" b="1"/>
              <a:t>Useful links</a:t>
            </a:r>
          </a:p>
        </p:txBody>
      </p:sp>
      <p:sp>
        <p:nvSpPr>
          <p:cNvPr id="41987" name="Content Placeholder 2">
            <a:extLst>
              <a:ext uri="{FF2B5EF4-FFF2-40B4-BE49-F238E27FC236}">
                <a16:creationId xmlns:a16="http://schemas.microsoft.com/office/drawing/2014/main" id="{ABF00259-89CE-4F04-B7CA-B82347E60540}"/>
              </a:ext>
            </a:extLst>
          </p:cNvPr>
          <p:cNvSpPr>
            <a:spLocks noGrp="1" noChangeArrowheads="1"/>
          </p:cNvSpPr>
          <p:nvPr>
            <p:ph idx="1"/>
          </p:nvPr>
        </p:nvSpPr>
        <p:spPr/>
        <p:txBody>
          <a:bodyPr/>
          <a:lstStyle/>
          <a:p>
            <a:pPr marL="0" indent="0" eaLnBrk="1" hangingPunct="1">
              <a:buNone/>
            </a:pPr>
            <a:r>
              <a:rPr lang="en-GB" altLang="en-US"/>
              <a:t>Please remember that you can reference your sources using cite-them right</a:t>
            </a:r>
          </a:p>
          <a:p>
            <a:pPr marL="0" indent="0" eaLnBrk="1" hangingPunct="1">
              <a:buNone/>
            </a:pPr>
            <a:endParaRPr lang="en-GB" altLang="en-US"/>
          </a:p>
          <a:p>
            <a:pPr marL="0" indent="0" eaLnBrk="1" hangingPunct="1">
              <a:buNone/>
            </a:pPr>
            <a:r>
              <a:rPr lang="en-GB" altLang="en-US">
                <a:hlinkClick r:id="rId2"/>
              </a:rPr>
              <a:t>https://moodle.uwtsd.ac.uk/mod/url/view.php?id=485942</a:t>
            </a:r>
            <a:r>
              <a:rPr lang="en-GB" altLang="en-US"/>
              <a:t> </a:t>
            </a:r>
          </a:p>
        </p:txBody>
      </p:sp>
    </p:spTree>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159</TotalTime>
  <Words>2880</Words>
  <Application>Microsoft Macintosh PowerPoint</Application>
  <PresentationFormat>On-screen Show (4:3)</PresentationFormat>
  <Paragraphs>240</Paragraphs>
  <Slides>33</Slides>
  <Notes>4</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33</vt:i4>
      </vt:variant>
    </vt:vector>
  </HeadingPairs>
  <TitlesOfParts>
    <vt:vector size="43" baseType="lpstr">
      <vt:lpstr>DengXian</vt:lpstr>
      <vt:lpstr>Arial</vt:lpstr>
      <vt:lpstr>Calibri</vt:lpstr>
      <vt:lpstr>Myriad Pro</vt:lpstr>
      <vt:lpstr>Segoe UI</vt:lpstr>
      <vt:lpstr>Tahoma</vt:lpstr>
      <vt:lpstr>Wingdings</vt:lpstr>
      <vt:lpstr>1_20140311PresentationUWTSDTemplate</vt:lpstr>
      <vt:lpstr>20140311PresentationUWTSDTemplate</vt:lpstr>
      <vt:lpstr>2_20140311PresentationUWTSDTemplate</vt:lpstr>
      <vt:lpstr>PowerPoint Presentation</vt:lpstr>
      <vt:lpstr>Aims of the session</vt:lpstr>
      <vt:lpstr>Activity 1 Referencing Worksheet</vt:lpstr>
      <vt:lpstr>What is referencing? </vt:lpstr>
      <vt:lpstr>Referencing </vt:lpstr>
      <vt:lpstr>Activity 2 and 3</vt:lpstr>
      <vt:lpstr>Activity 2: Answers</vt:lpstr>
      <vt:lpstr>Activity 3</vt:lpstr>
      <vt:lpstr>Referencing</vt:lpstr>
      <vt:lpstr>Citing vs. Referencing</vt:lpstr>
      <vt:lpstr>Importance of referencing  </vt:lpstr>
      <vt:lpstr>Avoiding Plagiarism </vt:lpstr>
      <vt:lpstr>How to Reference</vt:lpstr>
      <vt:lpstr>Ways to Reference a Source</vt:lpstr>
      <vt:lpstr>In-text citation (short reference)</vt:lpstr>
      <vt:lpstr>How to reference </vt:lpstr>
      <vt:lpstr>Example of an in-text citation from a student’s work </vt:lpstr>
      <vt:lpstr>Using in-text citations: more examples </vt:lpstr>
      <vt:lpstr>Expressions to introduce  in-text citations  </vt:lpstr>
      <vt:lpstr>A note on ‘et. al.’</vt:lpstr>
      <vt:lpstr>Reference list </vt:lpstr>
      <vt:lpstr>Example of a reference list </vt:lpstr>
      <vt:lpstr>Referencing a book (one author) – full reference</vt:lpstr>
      <vt:lpstr>Referencing a journal article – full reference </vt:lpstr>
      <vt:lpstr>Journal articles </vt:lpstr>
      <vt:lpstr>Referencing </vt:lpstr>
      <vt:lpstr>Activity 4 + 5 </vt:lpstr>
      <vt:lpstr>Activity 4 Answers</vt:lpstr>
      <vt:lpstr>Activity 5 Answers</vt:lpstr>
      <vt:lpstr>Activity 5 Answers</vt:lpstr>
      <vt:lpstr>Activity 5 Answers</vt:lpstr>
      <vt:lpstr>References</vt:lpstr>
      <vt:lpstr>Useful links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Naomi Doerge</cp:lastModifiedBy>
  <cp:revision>9</cp:revision>
  <dcterms:created xsi:type="dcterms:W3CDTF">2012-10-20T16:04:33Z</dcterms:created>
  <dcterms:modified xsi:type="dcterms:W3CDTF">2024-10-21T15:12:26Z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2024-05-21T09:13:48Z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e0fb5882-5df2-4b2e-858f-eac769ef9514</vt:lpwstr>
  </property>
  <property fmtid="{D5CDD505-2E9C-101B-9397-08002B2CF9AE}" pid="8" name="MSIP_Label_9762d7e7-4474-4a67-9ef6-3d4dc52b0ea7_ContentBits">
    <vt:lpwstr>0</vt:lpwstr>
  </property>
</Properties>
</file>