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Lst>
  <p:sldSz cx="15113000" cy="21374100"/>
  <p:notesSz cx="6858000" cy="9144000"/>
  <p:embeddedFontLst>
    <p:embeddedFont>
      <p:font typeface="Berthold Block" panose="020B0604020202020204" charset="0"/>
      <p:regular r:id="rId4"/>
    </p:embeddedFont>
    <p:embeddedFont>
      <p:font typeface="Canva Sans" panose="020B0604020202020204" charset="0"/>
      <p:regular r:id="rId5"/>
    </p:embeddedFont>
    <p:embeddedFont>
      <p:font typeface="Canva Sans Bold" panose="020B0604020202020204" charset="0"/>
      <p:regular r:id="rId6"/>
    </p:embeddedFont>
    <p:embeddedFont>
      <p:font typeface="Canva Sans Italics" panose="020B0604020202020204"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90" d="100"/>
          <a:sy n="90" d="100"/>
        </p:scale>
        <p:origin x="-28" y="-44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sv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sv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2" Type="http://schemas.openxmlformats.org/officeDocument/2006/relationships/hyperlink" Target="https://uowtsd-my.sharepoint.com/:v:/r/personal/1551691_student_uwtsd_ac_uk/Documents/Ffion%20Cumberpatch%20Action%20Research%20Project.webm?csf=1&amp;web=1&amp;e=hbfaOz&amp;nav=eyJyZWZlcnJhbEluZm8iOnsicmVmZXJyYWxBcHAiOiJTdHJlYW1XZWJBcHAiLCJyZWZlcnJhbFZpZXciOiJTaGFyZURpYWxvZy1MaW5rIiwicmVmZXJyYWxBcHBQbGF0Zm9ybSI6IldlYiIsInJlZmVycmFsTW9kZSI6InZpZXcifX0%3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8EBFF"/>
        </a:solidFill>
        <a:effectLst/>
      </p:bgPr>
    </p:bg>
    <p:spTree>
      <p:nvGrpSpPr>
        <p:cNvPr id="1" name=""/>
        <p:cNvGrpSpPr/>
        <p:nvPr/>
      </p:nvGrpSpPr>
      <p:grpSpPr>
        <a:xfrm>
          <a:off x="0" y="0"/>
          <a:ext cx="0" cy="0"/>
          <a:chOff x="0" y="0"/>
          <a:chExt cx="0" cy="0"/>
        </a:xfrm>
      </p:grpSpPr>
      <p:grpSp>
        <p:nvGrpSpPr>
          <p:cNvPr id="2" name="Group 2"/>
          <p:cNvGrpSpPr/>
          <p:nvPr/>
        </p:nvGrpSpPr>
        <p:grpSpPr>
          <a:xfrm>
            <a:off x="-1112388" y="-504388"/>
            <a:ext cx="17672934" cy="1408245"/>
            <a:chOff x="0" y="0"/>
            <a:chExt cx="2920642" cy="232728"/>
          </a:xfrm>
        </p:grpSpPr>
        <p:sp>
          <p:nvSpPr>
            <p:cNvPr id="3" name="Freeform 3"/>
            <p:cNvSpPr/>
            <p:nvPr/>
          </p:nvSpPr>
          <p:spPr>
            <a:xfrm>
              <a:off x="0" y="0"/>
              <a:ext cx="2920642" cy="232728"/>
            </a:xfrm>
            <a:custGeom>
              <a:avLst/>
              <a:gdLst/>
              <a:ahLst/>
              <a:cxnLst/>
              <a:rect l="l" t="t" r="r" b="b"/>
              <a:pathLst>
                <a:path w="2920642" h="232728">
                  <a:moveTo>
                    <a:pt x="14894" y="0"/>
                  </a:moveTo>
                  <a:lnTo>
                    <a:pt x="2905748" y="0"/>
                  </a:lnTo>
                  <a:cubicBezTo>
                    <a:pt x="2913974" y="0"/>
                    <a:pt x="2920642" y="6668"/>
                    <a:pt x="2920642" y="14894"/>
                  </a:cubicBezTo>
                  <a:lnTo>
                    <a:pt x="2920642" y="217833"/>
                  </a:lnTo>
                  <a:cubicBezTo>
                    <a:pt x="2920642" y="221784"/>
                    <a:pt x="2919073" y="225572"/>
                    <a:pt x="2916280" y="228365"/>
                  </a:cubicBezTo>
                  <a:cubicBezTo>
                    <a:pt x="2913487" y="231158"/>
                    <a:pt x="2909698" y="232728"/>
                    <a:pt x="2905748" y="232728"/>
                  </a:cubicBezTo>
                  <a:lnTo>
                    <a:pt x="14894" y="232728"/>
                  </a:lnTo>
                  <a:cubicBezTo>
                    <a:pt x="10944" y="232728"/>
                    <a:pt x="7156" y="231158"/>
                    <a:pt x="4362" y="228365"/>
                  </a:cubicBezTo>
                  <a:cubicBezTo>
                    <a:pt x="1569" y="225572"/>
                    <a:pt x="0" y="221784"/>
                    <a:pt x="0" y="217833"/>
                  </a:cubicBezTo>
                  <a:lnTo>
                    <a:pt x="0" y="14894"/>
                  </a:lnTo>
                  <a:cubicBezTo>
                    <a:pt x="0" y="10944"/>
                    <a:pt x="1569" y="7156"/>
                    <a:pt x="4362" y="4362"/>
                  </a:cubicBezTo>
                  <a:cubicBezTo>
                    <a:pt x="7156" y="1569"/>
                    <a:pt x="10944" y="0"/>
                    <a:pt x="14894" y="0"/>
                  </a:cubicBezTo>
                  <a:close/>
                </a:path>
              </a:pathLst>
            </a:custGeom>
            <a:solidFill>
              <a:srgbClr val="050A30"/>
            </a:solidFill>
          </p:spPr>
          <p:txBody>
            <a:bodyPr/>
            <a:lstStyle/>
            <a:p>
              <a:endParaRPr lang="en-GB"/>
            </a:p>
          </p:txBody>
        </p:sp>
        <p:sp>
          <p:nvSpPr>
            <p:cNvPr id="4" name="TextBox 4"/>
            <p:cNvSpPr txBox="1"/>
            <p:nvPr/>
          </p:nvSpPr>
          <p:spPr>
            <a:xfrm>
              <a:off x="0" y="-28575"/>
              <a:ext cx="2920642" cy="261303"/>
            </a:xfrm>
            <a:prstGeom prst="rect">
              <a:avLst/>
            </a:prstGeom>
          </p:spPr>
          <p:txBody>
            <a:bodyPr lIns="23333" tIns="23333" rIns="23333" bIns="23333" rtlCol="0" anchor="ctr"/>
            <a:lstStyle/>
            <a:p>
              <a:pPr algn="l">
                <a:lnSpc>
                  <a:spcPts val="1864"/>
                </a:lnSpc>
                <a:spcBef>
                  <a:spcPct val="0"/>
                </a:spcBef>
              </a:pPr>
              <a:endParaRPr/>
            </a:p>
          </p:txBody>
        </p:sp>
      </p:grpSp>
      <p:grpSp>
        <p:nvGrpSpPr>
          <p:cNvPr id="5" name="Group 5"/>
          <p:cNvGrpSpPr/>
          <p:nvPr/>
        </p:nvGrpSpPr>
        <p:grpSpPr>
          <a:xfrm>
            <a:off x="50818" y="0"/>
            <a:ext cx="2913549" cy="903857"/>
            <a:chOff x="0" y="0"/>
            <a:chExt cx="481495" cy="149372"/>
          </a:xfrm>
        </p:grpSpPr>
        <p:sp>
          <p:nvSpPr>
            <p:cNvPr id="6" name="Freeform 6"/>
            <p:cNvSpPr/>
            <p:nvPr/>
          </p:nvSpPr>
          <p:spPr>
            <a:xfrm>
              <a:off x="0" y="0"/>
              <a:ext cx="481495" cy="149372"/>
            </a:xfrm>
            <a:custGeom>
              <a:avLst/>
              <a:gdLst/>
              <a:ahLst/>
              <a:cxnLst/>
              <a:rect l="l" t="t" r="r" b="b"/>
              <a:pathLst>
                <a:path w="481495" h="149372">
                  <a:moveTo>
                    <a:pt x="0" y="0"/>
                  </a:moveTo>
                  <a:lnTo>
                    <a:pt x="481495" y="0"/>
                  </a:lnTo>
                  <a:lnTo>
                    <a:pt x="481495" y="149372"/>
                  </a:lnTo>
                  <a:lnTo>
                    <a:pt x="0" y="149372"/>
                  </a:lnTo>
                  <a:close/>
                </a:path>
              </a:pathLst>
            </a:custGeom>
            <a:solidFill>
              <a:srgbClr val="050A30"/>
            </a:solidFill>
          </p:spPr>
          <p:txBody>
            <a:bodyPr/>
            <a:lstStyle/>
            <a:p>
              <a:endParaRPr lang="en-GB"/>
            </a:p>
          </p:txBody>
        </p:sp>
        <p:sp>
          <p:nvSpPr>
            <p:cNvPr id="7" name="TextBox 7"/>
            <p:cNvSpPr txBox="1"/>
            <p:nvPr/>
          </p:nvSpPr>
          <p:spPr>
            <a:xfrm>
              <a:off x="0" y="-28575"/>
              <a:ext cx="481495" cy="177947"/>
            </a:xfrm>
            <a:prstGeom prst="rect">
              <a:avLst/>
            </a:prstGeom>
          </p:spPr>
          <p:txBody>
            <a:bodyPr lIns="23333" tIns="23333" rIns="23333" bIns="23333" rtlCol="0" anchor="ctr"/>
            <a:lstStyle/>
            <a:p>
              <a:pPr algn="ctr">
                <a:lnSpc>
                  <a:spcPts val="1864"/>
                </a:lnSpc>
                <a:spcBef>
                  <a:spcPct val="0"/>
                </a:spcBef>
              </a:pPr>
              <a:endParaRPr/>
            </a:p>
          </p:txBody>
        </p:sp>
      </p:grpSp>
      <p:grpSp>
        <p:nvGrpSpPr>
          <p:cNvPr id="8" name="Group 8"/>
          <p:cNvGrpSpPr/>
          <p:nvPr/>
        </p:nvGrpSpPr>
        <p:grpSpPr>
          <a:xfrm>
            <a:off x="168650" y="1989978"/>
            <a:ext cx="7366226" cy="3178922"/>
            <a:chOff x="0" y="0"/>
            <a:chExt cx="1217348" cy="525351"/>
          </a:xfrm>
        </p:grpSpPr>
        <p:sp>
          <p:nvSpPr>
            <p:cNvPr id="9" name="Freeform 9"/>
            <p:cNvSpPr/>
            <p:nvPr/>
          </p:nvSpPr>
          <p:spPr>
            <a:xfrm>
              <a:off x="0" y="0"/>
              <a:ext cx="1217348" cy="525351"/>
            </a:xfrm>
            <a:custGeom>
              <a:avLst/>
              <a:gdLst/>
              <a:ahLst/>
              <a:cxnLst/>
              <a:rect l="l" t="t" r="r" b="b"/>
              <a:pathLst>
                <a:path w="1217348" h="525351">
                  <a:moveTo>
                    <a:pt x="14714" y="0"/>
                  </a:moveTo>
                  <a:lnTo>
                    <a:pt x="1202634" y="0"/>
                  </a:lnTo>
                  <a:cubicBezTo>
                    <a:pt x="1210760" y="0"/>
                    <a:pt x="1217348" y="6588"/>
                    <a:pt x="1217348" y="14714"/>
                  </a:cubicBezTo>
                  <a:lnTo>
                    <a:pt x="1217348" y="510637"/>
                  </a:lnTo>
                  <a:cubicBezTo>
                    <a:pt x="1217348" y="514539"/>
                    <a:pt x="1215798" y="518282"/>
                    <a:pt x="1213038" y="521042"/>
                  </a:cubicBezTo>
                  <a:cubicBezTo>
                    <a:pt x="1210279" y="523801"/>
                    <a:pt x="1206536" y="525351"/>
                    <a:pt x="1202634" y="525351"/>
                  </a:cubicBezTo>
                  <a:lnTo>
                    <a:pt x="14714" y="525351"/>
                  </a:lnTo>
                  <a:cubicBezTo>
                    <a:pt x="10812" y="525351"/>
                    <a:pt x="7069" y="523801"/>
                    <a:pt x="4310" y="521042"/>
                  </a:cubicBezTo>
                  <a:cubicBezTo>
                    <a:pt x="1550" y="518282"/>
                    <a:pt x="0" y="514539"/>
                    <a:pt x="0" y="510637"/>
                  </a:cubicBezTo>
                  <a:lnTo>
                    <a:pt x="0" y="14714"/>
                  </a:lnTo>
                  <a:cubicBezTo>
                    <a:pt x="0" y="6588"/>
                    <a:pt x="6588" y="0"/>
                    <a:pt x="14714" y="0"/>
                  </a:cubicBezTo>
                  <a:close/>
                </a:path>
              </a:pathLst>
            </a:custGeom>
            <a:solidFill>
              <a:srgbClr val="FFFFFF"/>
            </a:solidFill>
            <a:ln cap="sq">
              <a:noFill/>
              <a:prstDash val="solid"/>
              <a:miter/>
            </a:ln>
          </p:spPr>
          <p:txBody>
            <a:bodyPr/>
            <a:lstStyle/>
            <a:p>
              <a:endParaRPr lang="en-GB"/>
            </a:p>
          </p:txBody>
        </p:sp>
        <p:sp>
          <p:nvSpPr>
            <p:cNvPr id="10" name="TextBox 10"/>
            <p:cNvSpPr txBox="1"/>
            <p:nvPr/>
          </p:nvSpPr>
          <p:spPr>
            <a:xfrm>
              <a:off x="0" y="-28575"/>
              <a:ext cx="1217348" cy="553926"/>
            </a:xfrm>
            <a:prstGeom prst="rect">
              <a:avLst/>
            </a:prstGeom>
          </p:spPr>
          <p:txBody>
            <a:bodyPr lIns="23333" tIns="23333" rIns="23333" bIns="23333" rtlCol="0" anchor="ctr"/>
            <a:lstStyle/>
            <a:p>
              <a:pPr algn="l">
                <a:lnSpc>
                  <a:spcPts val="1864"/>
                </a:lnSpc>
                <a:spcBef>
                  <a:spcPct val="0"/>
                </a:spcBef>
              </a:pPr>
              <a:endParaRPr/>
            </a:p>
          </p:txBody>
        </p:sp>
      </p:grpSp>
      <p:grpSp>
        <p:nvGrpSpPr>
          <p:cNvPr id="11" name="Group 11"/>
          <p:cNvGrpSpPr/>
          <p:nvPr/>
        </p:nvGrpSpPr>
        <p:grpSpPr>
          <a:xfrm>
            <a:off x="168650" y="1075676"/>
            <a:ext cx="5185624" cy="831091"/>
            <a:chOff x="0" y="0"/>
            <a:chExt cx="6914166" cy="1108121"/>
          </a:xfrm>
        </p:grpSpPr>
        <p:grpSp>
          <p:nvGrpSpPr>
            <p:cNvPr id="12" name="Group 12"/>
            <p:cNvGrpSpPr/>
            <p:nvPr/>
          </p:nvGrpSpPr>
          <p:grpSpPr>
            <a:xfrm>
              <a:off x="0" y="0"/>
              <a:ext cx="6914166" cy="1108121"/>
              <a:chOff x="0" y="0"/>
              <a:chExt cx="1971325" cy="315941"/>
            </a:xfrm>
          </p:grpSpPr>
          <p:sp>
            <p:nvSpPr>
              <p:cNvPr id="13" name="Freeform 13"/>
              <p:cNvSpPr/>
              <p:nvPr/>
            </p:nvSpPr>
            <p:spPr>
              <a:xfrm>
                <a:off x="0" y="0"/>
                <a:ext cx="1971325" cy="315941"/>
              </a:xfrm>
              <a:custGeom>
                <a:avLst/>
                <a:gdLst/>
                <a:ahLst/>
                <a:cxnLst/>
                <a:rect l="l" t="t" r="r" b="b"/>
                <a:pathLst>
                  <a:path w="1971325" h="315941">
                    <a:moveTo>
                      <a:pt x="50761" y="0"/>
                    </a:moveTo>
                    <a:lnTo>
                      <a:pt x="1920565" y="0"/>
                    </a:lnTo>
                    <a:cubicBezTo>
                      <a:pt x="1948599" y="0"/>
                      <a:pt x="1971325" y="22726"/>
                      <a:pt x="1971325" y="50761"/>
                    </a:cubicBezTo>
                    <a:lnTo>
                      <a:pt x="1971325" y="265180"/>
                    </a:lnTo>
                    <a:cubicBezTo>
                      <a:pt x="1971325" y="278643"/>
                      <a:pt x="1965977" y="291554"/>
                      <a:pt x="1956458" y="301073"/>
                    </a:cubicBezTo>
                    <a:cubicBezTo>
                      <a:pt x="1946939" y="310593"/>
                      <a:pt x="1934027" y="315941"/>
                      <a:pt x="1920565" y="315941"/>
                    </a:cubicBezTo>
                    <a:lnTo>
                      <a:pt x="50761" y="315941"/>
                    </a:lnTo>
                    <a:cubicBezTo>
                      <a:pt x="37298" y="315941"/>
                      <a:pt x="24387" y="310593"/>
                      <a:pt x="14867" y="301073"/>
                    </a:cubicBezTo>
                    <a:cubicBezTo>
                      <a:pt x="5348" y="291554"/>
                      <a:pt x="0" y="278643"/>
                      <a:pt x="0" y="265180"/>
                    </a:cubicBezTo>
                    <a:lnTo>
                      <a:pt x="0" y="50761"/>
                    </a:lnTo>
                    <a:cubicBezTo>
                      <a:pt x="0" y="22726"/>
                      <a:pt x="22726" y="0"/>
                      <a:pt x="50761" y="0"/>
                    </a:cubicBezTo>
                    <a:close/>
                  </a:path>
                </a:pathLst>
              </a:custGeom>
              <a:solidFill>
                <a:srgbClr val="050A30"/>
              </a:solidFill>
            </p:spPr>
            <p:txBody>
              <a:bodyPr/>
              <a:lstStyle/>
              <a:p>
                <a:endParaRPr lang="en-GB"/>
              </a:p>
            </p:txBody>
          </p:sp>
          <p:sp>
            <p:nvSpPr>
              <p:cNvPr id="14" name="TextBox 14"/>
              <p:cNvSpPr txBox="1"/>
              <p:nvPr/>
            </p:nvSpPr>
            <p:spPr>
              <a:xfrm>
                <a:off x="0" y="-28575"/>
                <a:ext cx="1971325" cy="344516"/>
              </a:xfrm>
              <a:prstGeom prst="rect">
                <a:avLst/>
              </a:prstGeom>
            </p:spPr>
            <p:txBody>
              <a:bodyPr lIns="10144" tIns="10144" rIns="10144" bIns="10144" rtlCol="0" anchor="ctr"/>
              <a:lstStyle/>
              <a:p>
                <a:pPr algn="l">
                  <a:lnSpc>
                    <a:spcPts val="1864"/>
                  </a:lnSpc>
                  <a:spcBef>
                    <a:spcPct val="0"/>
                  </a:spcBef>
                </a:pPr>
                <a:endParaRPr/>
              </a:p>
            </p:txBody>
          </p:sp>
        </p:grpSp>
        <p:grpSp>
          <p:nvGrpSpPr>
            <p:cNvPr id="15" name="Group 15"/>
            <p:cNvGrpSpPr/>
            <p:nvPr/>
          </p:nvGrpSpPr>
          <p:grpSpPr>
            <a:xfrm>
              <a:off x="0" y="0"/>
              <a:ext cx="1328028" cy="555839"/>
              <a:chOff x="0" y="0"/>
              <a:chExt cx="378639" cy="158478"/>
            </a:xfrm>
          </p:grpSpPr>
          <p:sp>
            <p:nvSpPr>
              <p:cNvPr id="16" name="Freeform 16"/>
              <p:cNvSpPr/>
              <p:nvPr/>
            </p:nvSpPr>
            <p:spPr>
              <a:xfrm>
                <a:off x="0" y="0"/>
                <a:ext cx="378639" cy="158478"/>
              </a:xfrm>
              <a:custGeom>
                <a:avLst/>
                <a:gdLst/>
                <a:ahLst/>
                <a:cxnLst/>
                <a:rect l="l" t="t" r="r" b="b"/>
                <a:pathLst>
                  <a:path w="378639" h="158478">
                    <a:moveTo>
                      <a:pt x="0" y="0"/>
                    </a:moveTo>
                    <a:lnTo>
                      <a:pt x="378639" y="0"/>
                    </a:lnTo>
                    <a:lnTo>
                      <a:pt x="378639" y="158478"/>
                    </a:lnTo>
                    <a:lnTo>
                      <a:pt x="0" y="158478"/>
                    </a:lnTo>
                    <a:close/>
                  </a:path>
                </a:pathLst>
              </a:custGeom>
              <a:solidFill>
                <a:srgbClr val="050A30"/>
              </a:solidFill>
            </p:spPr>
            <p:txBody>
              <a:bodyPr/>
              <a:lstStyle/>
              <a:p>
                <a:endParaRPr lang="en-GB"/>
              </a:p>
            </p:txBody>
          </p:sp>
          <p:sp>
            <p:nvSpPr>
              <p:cNvPr id="17" name="TextBox 17"/>
              <p:cNvSpPr txBox="1"/>
              <p:nvPr/>
            </p:nvSpPr>
            <p:spPr>
              <a:xfrm>
                <a:off x="0" y="-28575"/>
                <a:ext cx="378639" cy="187053"/>
              </a:xfrm>
              <a:prstGeom prst="rect">
                <a:avLst/>
              </a:prstGeom>
            </p:spPr>
            <p:txBody>
              <a:bodyPr lIns="10144" tIns="10144" rIns="10144" bIns="10144" rtlCol="0" anchor="ctr"/>
              <a:lstStyle/>
              <a:p>
                <a:pPr algn="ctr">
                  <a:lnSpc>
                    <a:spcPts val="1864"/>
                  </a:lnSpc>
                  <a:spcBef>
                    <a:spcPct val="0"/>
                  </a:spcBef>
                </a:pPr>
                <a:endParaRPr/>
              </a:p>
            </p:txBody>
          </p:sp>
        </p:grpSp>
        <p:sp>
          <p:nvSpPr>
            <p:cNvPr id="18" name="TextBox 18"/>
            <p:cNvSpPr txBox="1"/>
            <p:nvPr/>
          </p:nvSpPr>
          <p:spPr>
            <a:xfrm>
              <a:off x="139013" y="139914"/>
              <a:ext cx="6575721" cy="761618"/>
            </a:xfrm>
            <a:prstGeom prst="rect">
              <a:avLst/>
            </a:prstGeom>
          </p:spPr>
          <p:txBody>
            <a:bodyPr lIns="0" tIns="0" rIns="0" bIns="0" rtlCol="0" anchor="t">
              <a:spAutoFit/>
            </a:bodyPr>
            <a:lstStyle/>
            <a:p>
              <a:pPr algn="ctr">
                <a:lnSpc>
                  <a:spcPts val="4857"/>
                </a:lnSpc>
                <a:spcBef>
                  <a:spcPct val="0"/>
                </a:spcBef>
              </a:pPr>
              <a:r>
                <a:rPr lang="en-US" sz="3469">
                  <a:solidFill>
                    <a:srgbClr val="FFFFFF"/>
                  </a:solidFill>
                  <a:latin typeface="Berthold Block"/>
                  <a:ea typeface="Berthold Block"/>
                  <a:cs typeface="Berthold Block"/>
                  <a:sym typeface="Berthold Block"/>
                </a:rPr>
                <a:t>INTR0DUCTION</a:t>
              </a:r>
            </a:p>
          </p:txBody>
        </p:sp>
      </p:grpSp>
      <p:grpSp>
        <p:nvGrpSpPr>
          <p:cNvPr id="19" name="Group 19"/>
          <p:cNvGrpSpPr/>
          <p:nvPr/>
        </p:nvGrpSpPr>
        <p:grpSpPr>
          <a:xfrm>
            <a:off x="7763692" y="2010476"/>
            <a:ext cx="7187659" cy="6185760"/>
            <a:chOff x="0" y="0"/>
            <a:chExt cx="1187838" cy="1022263"/>
          </a:xfrm>
        </p:grpSpPr>
        <p:sp>
          <p:nvSpPr>
            <p:cNvPr id="20" name="Freeform 20"/>
            <p:cNvSpPr/>
            <p:nvPr/>
          </p:nvSpPr>
          <p:spPr>
            <a:xfrm>
              <a:off x="0" y="0"/>
              <a:ext cx="1187838" cy="1022263"/>
            </a:xfrm>
            <a:custGeom>
              <a:avLst/>
              <a:gdLst/>
              <a:ahLst/>
              <a:cxnLst/>
              <a:rect l="l" t="t" r="r" b="b"/>
              <a:pathLst>
                <a:path w="1187838" h="1022263">
                  <a:moveTo>
                    <a:pt x="15080" y="0"/>
                  </a:moveTo>
                  <a:lnTo>
                    <a:pt x="1172758" y="0"/>
                  </a:lnTo>
                  <a:cubicBezTo>
                    <a:pt x="1176758" y="0"/>
                    <a:pt x="1180593" y="1589"/>
                    <a:pt x="1183421" y="4417"/>
                  </a:cubicBezTo>
                  <a:cubicBezTo>
                    <a:pt x="1186249" y="7245"/>
                    <a:pt x="1187838" y="11080"/>
                    <a:pt x="1187838" y="15080"/>
                  </a:cubicBezTo>
                  <a:lnTo>
                    <a:pt x="1187838" y="1007184"/>
                  </a:lnTo>
                  <a:cubicBezTo>
                    <a:pt x="1187838" y="1011183"/>
                    <a:pt x="1186249" y="1015019"/>
                    <a:pt x="1183421" y="1017847"/>
                  </a:cubicBezTo>
                  <a:cubicBezTo>
                    <a:pt x="1180593" y="1020675"/>
                    <a:pt x="1176758" y="1022263"/>
                    <a:pt x="1172758" y="1022263"/>
                  </a:cubicBezTo>
                  <a:lnTo>
                    <a:pt x="15080" y="1022263"/>
                  </a:lnTo>
                  <a:cubicBezTo>
                    <a:pt x="11080" y="1022263"/>
                    <a:pt x="7245" y="1020675"/>
                    <a:pt x="4417" y="1017847"/>
                  </a:cubicBezTo>
                  <a:cubicBezTo>
                    <a:pt x="1589" y="1015019"/>
                    <a:pt x="0" y="1011183"/>
                    <a:pt x="0" y="1007184"/>
                  </a:cubicBezTo>
                  <a:lnTo>
                    <a:pt x="0" y="15080"/>
                  </a:lnTo>
                  <a:cubicBezTo>
                    <a:pt x="0" y="11080"/>
                    <a:pt x="1589" y="7245"/>
                    <a:pt x="4417" y="4417"/>
                  </a:cubicBezTo>
                  <a:cubicBezTo>
                    <a:pt x="7245" y="1589"/>
                    <a:pt x="11080" y="0"/>
                    <a:pt x="15080" y="0"/>
                  </a:cubicBezTo>
                  <a:close/>
                </a:path>
              </a:pathLst>
            </a:custGeom>
            <a:solidFill>
              <a:srgbClr val="FFFFFF"/>
            </a:solidFill>
            <a:ln cap="sq">
              <a:noFill/>
              <a:prstDash val="solid"/>
              <a:miter/>
            </a:ln>
          </p:spPr>
          <p:txBody>
            <a:bodyPr/>
            <a:lstStyle/>
            <a:p>
              <a:endParaRPr lang="en-GB"/>
            </a:p>
          </p:txBody>
        </p:sp>
        <p:sp>
          <p:nvSpPr>
            <p:cNvPr id="21" name="TextBox 21"/>
            <p:cNvSpPr txBox="1"/>
            <p:nvPr/>
          </p:nvSpPr>
          <p:spPr>
            <a:xfrm>
              <a:off x="0" y="-28575"/>
              <a:ext cx="1187838" cy="1050838"/>
            </a:xfrm>
            <a:prstGeom prst="rect">
              <a:avLst/>
            </a:prstGeom>
          </p:spPr>
          <p:txBody>
            <a:bodyPr lIns="23333" tIns="23333" rIns="23333" bIns="23333" rtlCol="0" anchor="ctr"/>
            <a:lstStyle/>
            <a:p>
              <a:pPr algn="l">
                <a:lnSpc>
                  <a:spcPts val="1864"/>
                </a:lnSpc>
                <a:spcBef>
                  <a:spcPct val="0"/>
                </a:spcBef>
              </a:pPr>
              <a:endParaRPr/>
            </a:p>
          </p:txBody>
        </p:sp>
      </p:grpSp>
      <p:grpSp>
        <p:nvGrpSpPr>
          <p:cNvPr id="22" name="Group 22"/>
          <p:cNvGrpSpPr/>
          <p:nvPr/>
        </p:nvGrpSpPr>
        <p:grpSpPr>
          <a:xfrm>
            <a:off x="7763692" y="1075676"/>
            <a:ext cx="5185624" cy="831091"/>
            <a:chOff x="0" y="0"/>
            <a:chExt cx="6914166" cy="1108121"/>
          </a:xfrm>
        </p:grpSpPr>
        <p:grpSp>
          <p:nvGrpSpPr>
            <p:cNvPr id="23" name="Group 23"/>
            <p:cNvGrpSpPr/>
            <p:nvPr/>
          </p:nvGrpSpPr>
          <p:grpSpPr>
            <a:xfrm>
              <a:off x="0" y="0"/>
              <a:ext cx="6914166" cy="1108121"/>
              <a:chOff x="0" y="0"/>
              <a:chExt cx="1971325" cy="315941"/>
            </a:xfrm>
          </p:grpSpPr>
          <p:sp>
            <p:nvSpPr>
              <p:cNvPr id="24" name="Freeform 24"/>
              <p:cNvSpPr/>
              <p:nvPr/>
            </p:nvSpPr>
            <p:spPr>
              <a:xfrm>
                <a:off x="0" y="0"/>
                <a:ext cx="1971325" cy="315941"/>
              </a:xfrm>
              <a:custGeom>
                <a:avLst/>
                <a:gdLst/>
                <a:ahLst/>
                <a:cxnLst/>
                <a:rect l="l" t="t" r="r" b="b"/>
                <a:pathLst>
                  <a:path w="1971325" h="315941">
                    <a:moveTo>
                      <a:pt x="52075" y="0"/>
                    </a:moveTo>
                    <a:lnTo>
                      <a:pt x="1919250" y="0"/>
                    </a:lnTo>
                    <a:cubicBezTo>
                      <a:pt x="1948010" y="0"/>
                      <a:pt x="1971325" y="23315"/>
                      <a:pt x="1971325" y="52075"/>
                    </a:cubicBezTo>
                    <a:lnTo>
                      <a:pt x="1971325" y="263865"/>
                    </a:lnTo>
                    <a:cubicBezTo>
                      <a:pt x="1971325" y="277677"/>
                      <a:pt x="1965839" y="290922"/>
                      <a:pt x="1956073" y="300688"/>
                    </a:cubicBezTo>
                    <a:cubicBezTo>
                      <a:pt x="1946307" y="310454"/>
                      <a:pt x="1933061" y="315941"/>
                      <a:pt x="1919250" y="315941"/>
                    </a:cubicBezTo>
                    <a:lnTo>
                      <a:pt x="52075" y="315941"/>
                    </a:lnTo>
                    <a:cubicBezTo>
                      <a:pt x="38264" y="315941"/>
                      <a:pt x="25019" y="310454"/>
                      <a:pt x="15253" y="300688"/>
                    </a:cubicBezTo>
                    <a:cubicBezTo>
                      <a:pt x="5487" y="290922"/>
                      <a:pt x="0" y="277677"/>
                      <a:pt x="0" y="263865"/>
                    </a:cubicBezTo>
                    <a:lnTo>
                      <a:pt x="0" y="52075"/>
                    </a:lnTo>
                    <a:cubicBezTo>
                      <a:pt x="0" y="38264"/>
                      <a:pt x="5487" y="25019"/>
                      <a:pt x="15253" y="15253"/>
                    </a:cubicBezTo>
                    <a:cubicBezTo>
                      <a:pt x="25019" y="5487"/>
                      <a:pt x="38264" y="0"/>
                      <a:pt x="52075" y="0"/>
                    </a:cubicBezTo>
                    <a:close/>
                  </a:path>
                </a:pathLst>
              </a:custGeom>
              <a:solidFill>
                <a:srgbClr val="050A30"/>
              </a:solidFill>
            </p:spPr>
            <p:txBody>
              <a:bodyPr/>
              <a:lstStyle/>
              <a:p>
                <a:endParaRPr lang="en-GB"/>
              </a:p>
            </p:txBody>
          </p:sp>
          <p:sp>
            <p:nvSpPr>
              <p:cNvPr id="25" name="TextBox 25"/>
              <p:cNvSpPr txBox="1"/>
              <p:nvPr/>
            </p:nvSpPr>
            <p:spPr>
              <a:xfrm>
                <a:off x="0" y="-28575"/>
                <a:ext cx="1971325" cy="344516"/>
              </a:xfrm>
              <a:prstGeom prst="rect">
                <a:avLst/>
              </a:prstGeom>
            </p:spPr>
            <p:txBody>
              <a:bodyPr lIns="50800" tIns="50800" rIns="50800" bIns="50800" rtlCol="0" anchor="ctr"/>
              <a:lstStyle/>
              <a:p>
                <a:pPr algn="l">
                  <a:lnSpc>
                    <a:spcPts val="1864"/>
                  </a:lnSpc>
                  <a:spcBef>
                    <a:spcPct val="0"/>
                  </a:spcBef>
                </a:pPr>
                <a:endParaRPr/>
              </a:p>
            </p:txBody>
          </p:sp>
        </p:grpSp>
        <p:grpSp>
          <p:nvGrpSpPr>
            <p:cNvPr id="26" name="Group 26"/>
            <p:cNvGrpSpPr/>
            <p:nvPr/>
          </p:nvGrpSpPr>
          <p:grpSpPr>
            <a:xfrm>
              <a:off x="0" y="0"/>
              <a:ext cx="1328028" cy="555839"/>
              <a:chOff x="0" y="0"/>
              <a:chExt cx="378639" cy="158478"/>
            </a:xfrm>
          </p:grpSpPr>
          <p:sp>
            <p:nvSpPr>
              <p:cNvPr id="27" name="Freeform 27"/>
              <p:cNvSpPr/>
              <p:nvPr/>
            </p:nvSpPr>
            <p:spPr>
              <a:xfrm>
                <a:off x="0" y="0"/>
                <a:ext cx="378639" cy="158478"/>
              </a:xfrm>
              <a:custGeom>
                <a:avLst/>
                <a:gdLst/>
                <a:ahLst/>
                <a:cxnLst/>
                <a:rect l="l" t="t" r="r" b="b"/>
                <a:pathLst>
                  <a:path w="378639" h="158478">
                    <a:moveTo>
                      <a:pt x="0" y="0"/>
                    </a:moveTo>
                    <a:lnTo>
                      <a:pt x="378639" y="0"/>
                    </a:lnTo>
                    <a:lnTo>
                      <a:pt x="378639" y="158478"/>
                    </a:lnTo>
                    <a:lnTo>
                      <a:pt x="0" y="158478"/>
                    </a:lnTo>
                    <a:close/>
                  </a:path>
                </a:pathLst>
              </a:custGeom>
              <a:solidFill>
                <a:srgbClr val="050A30"/>
              </a:solidFill>
            </p:spPr>
            <p:txBody>
              <a:bodyPr/>
              <a:lstStyle/>
              <a:p>
                <a:endParaRPr lang="en-GB"/>
              </a:p>
            </p:txBody>
          </p:sp>
          <p:sp>
            <p:nvSpPr>
              <p:cNvPr id="28" name="TextBox 28"/>
              <p:cNvSpPr txBox="1"/>
              <p:nvPr/>
            </p:nvSpPr>
            <p:spPr>
              <a:xfrm>
                <a:off x="0" y="-28575"/>
                <a:ext cx="378639" cy="187053"/>
              </a:xfrm>
              <a:prstGeom prst="rect">
                <a:avLst/>
              </a:prstGeom>
            </p:spPr>
            <p:txBody>
              <a:bodyPr lIns="50800" tIns="50800" rIns="50800" bIns="50800" rtlCol="0" anchor="ctr"/>
              <a:lstStyle/>
              <a:p>
                <a:pPr algn="ctr">
                  <a:lnSpc>
                    <a:spcPts val="1864"/>
                  </a:lnSpc>
                  <a:spcBef>
                    <a:spcPct val="0"/>
                  </a:spcBef>
                </a:pPr>
                <a:endParaRPr/>
              </a:p>
            </p:txBody>
          </p:sp>
        </p:grpSp>
        <p:grpSp>
          <p:nvGrpSpPr>
            <p:cNvPr id="29" name="Group 29"/>
            <p:cNvGrpSpPr/>
            <p:nvPr/>
          </p:nvGrpSpPr>
          <p:grpSpPr>
            <a:xfrm>
              <a:off x="5586138" y="492802"/>
              <a:ext cx="1328028" cy="615318"/>
              <a:chOff x="0" y="0"/>
              <a:chExt cx="378639" cy="175436"/>
            </a:xfrm>
          </p:grpSpPr>
          <p:sp>
            <p:nvSpPr>
              <p:cNvPr id="30" name="Freeform 30"/>
              <p:cNvSpPr/>
              <p:nvPr/>
            </p:nvSpPr>
            <p:spPr>
              <a:xfrm>
                <a:off x="0" y="0"/>
                <a:ext cx="378639" cy="175436"/>
              </a:xfrm>
              <a:custGeom>
                <a:avLst/>
                <a:gdLst/>
                <a:ahLst/>
                <a:cxnLst/>
                <a:rect l="l" t="t" r="r" b="b"/>
                <a:pathLst>
                  <a:path w="378639" h="175436">
                    <a:moveTo>
                      <a:pt x="0" y="0"/>
                    </a:moveTo>
                    <a:lnTo>
                      <a:pt x="378639" y="0"/>
                    </a:lnTo>
                    <a:lnTo>
                      <a:pt x="378639" y="175436"/>
                    </a:lnTo>
                    <a:lnTo>
                      <a:pt x="0" y="175436"/>
                    </a:lnTo>
                    <a:close/>
                  </a:path>
                </a:pathLst>
              </a:custGeom>
              <a:solidFill>
                <a:srgbClr val="050A30"/>
              </a:solidFill>
            </p:spPr>
            <p:txBody>
              <a:bodyPr/>
              <a:lstStyle/>
              <a:p>
                <a:endParaRPr lang="en-GB"/>
              </a:p>
            </p:txBody>
          </p:sp>
          <p:sp>
            <p:nvSpPr>
              <p:cNvPr id="31" name="TextBox 31"/>
              <p:cNvSpPr txBox="1"/>
              <p:nvPr/>
            </p:nvSpPr>
            <p:spPr>
              <a:xfrm>
                <a:off x="0" y="-28575"/>
                <a:ext cx="378639" cy="204011"/>
              </a:xfrm>
              <a:prstGeom prst="rect">
                <a:avLst/>
              </a:prstGeom>
            </p:spPr>
            <p:txBody>
              <a:bodyPr lIns="50800" tIns="50800" rIns="50800" bIns="50800" rtlCol="0" anchor="ctr"/>
              <a:lstStyle/>
              <a:p>
                <a:pPr algn="ctr">
                  <a:lnSpc>
                    <a:spcPts val="1864"/>
                  </a:lnSpc>
                  <a:spcBef>
                    <a:spcPct val="0"/>
                  </a:spcBef>
                </a:pPr>
                <a:endParaRPr/>
              </a:p>
            </p:txBody>
          </p:sp>
        </p:grpSp>
        <p:sp>
          <p:nvSpPr>
            <p:cNvPr id="32" name="TextBox 32"/>
            <p:cNvSpPr txBox="1"/>
            <p:nvPr/>
          </p:nvSpPr>
          <p:spPr>
            <a:xfrm>
              <a:off x="199432" y="69061"/>
              <a:ext cx="6575721" cy="761618"/>
            </a:xfrm>
            <a:prstGeom prst="rect">
              <a:avLst/>
            </a:prstGeom>
          </p:spPr>
          <p:txBody>
            <a:bodyPr lIns="0" tIns="0" rIns="0" bIns="0" rtlCol="0" anchor="t">
              <a:spAutoFit/>
            </a:bodyPr>
            <a:lstStyle/>
            <a:p>
              <a:pPr algn="ctr">
                <a:lnSpc>
                  <a:spcPts val="4857"/>
                </a:lnSpc>
                <a:spcBef>
                  <a:spcPct val="0"/>
                </a:spcBef>
              </a:pPr>
              <a:r>
                <a:rPr lang="en-US" sz="3469">
                  <a:solidFill>
                    <a:srgbClr val="FFFFFF"/>
                  </a:solidFill>
                  <a:latin typeface="Berthold Block"/>
                  <a:ea typeface="Berthold Block"/>
                  <a:cs typeface="Berthold Block"/>
                  <a:sym typeface="Berthold Block"/>
                </a:rPr>
                <a:t>KEY THEMES</a:t>
              </a:r>
            </a:p>
          </p:txBody>
        </p:sp>
      </p:grpSp>
      <p:sp>
        <p:nvSpPr>
          <p:cNvPr id="33" name="TextBox 33"/>
          <p:cNvSpPr txBox="1"/>
          <p:nvPr/>
        </p:nvSpPr>
        <p:spPr>
          <a:xfrm>
            <a:off x="8007467" y="2129764"/>
            <a:ext cx="6769554" cy="6340475"/>
          </a:xfrm>
          <a:prstGeom prst="rect">
            <a:avLst/>
          </a:prstGeom>
        </p:spPr>
        <p:txBody>
          <a:bodyPr lIns="0" tIns="0" rIns="0" bIns="0" rtlCol="0" anchor="t">
            <a:spAutoFit/>
          </a:bodyPr>
          <a:lstStyle/>
          <a:p>
            <a:pPr algn="l">
              <a:lnSpc>
                <a:spcPts val="2800"/>
              </a:lnSpc>
            </a:pPr>
            <a:r>
              <a:rPr lang="en-US" sz="2000">
                <a:solidFill>
                  <a:srgbClr val="000000"/>
                </a:solidFill>
                <a:latin typeface="Canva Sans"/>
                <a:ea typeface="Canva Sans"/>
                <a:cs typeface="Canva Sans"/>
                <a:sym typeface="Canva Sans"/>
              </a:rPr>
              <a:t>Theme 1 </a:t>
            </a:r>
            <a:r>
              <a:rPr lang="en-US" sz="2000" b="1">
                <a:solidFill>
                  <a:srgbClr val="000000"/>
                </a:solidFill>
                <a:latin typeface="Canva Sans Bold"/>
                <a:ea typeface="Canva Sans Bold"/>
                <a:cs typeface="Canva Sans Bold"/>
                <a:sym typeface="Canva Sans Bold"/>
              </a:rPr>
              <a:t>Defining Gamification</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 Use of game-like elements in non-game contexts to motivate and engage (Deterding et al., 2011).</a:t>
            </a:r>
          </a:p>
          <a:p>
            <a:pPr algn="l">
              <a:lnSpc>
                <a:spcPts val="2800"/>
              </a:lnSpc>
            </a:pPr>
            <a:r>
              <a:rPr lang="en-US" sz="2000">
                <a:solidFill>
                  <a:srgbClr val="000000"/>
                </a:solidFill>
                <a:latin typeface="Canva Sans"/>
                <a:ea typeface="Canva Sans"/>
                <a:cs typeface="Canva Sans"/>
                <a:sym typeface="Canva Sans"/>
              </a:rPr>
              <a:t>Theme 2 </a:t>
            </a:r>
            <a:r>
              <a:rPr lang="en-US" sz="2000" b="1">
                <a:solidFill>
                  <a:srgbClr val="000000"/>
                </a:solidFill>
                <a:latin typeface="Canva Sans Bold"/>
                <a:ea typeface="Canva Sans Bold"/>
                <a:cs typeface="Canva Sans Bold"/>
                <a:sym typeface="Canva Sans Bold"/>
              </a:rPr>
              <a:t>Self-Determination Theory (SDT)</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 Motivation is fostered when learners experience autonomy, competence, and relatedness (Deci &amp; Ryan, 1985). Gamification can support all three.</a:t>
            </a:r>
          </a:p>
          <a:p>
            <a:pPr algn="l">
              <a:lnSpc>
                <a:spcPts val="2800"/>
              </a:lnSpc>
            </a:pPr>
            <a:r>
              <a:rPr lang="en-US" sz="2000">
                <a:solidFill>
                  <a:srgbClr val="000000"/>
                </a:solidFill>
                <a:latin typeface="Canva Sans"/>
                <a:ea typeface="Canva Sans"/>
                <a:cs typeface="Canva Sans"/>
                <a:sym typeface="Canva Sans"/>
              </a:rPr>
              <a:t>Theme 3 </a:t>
            </a:r>
            <a:r>
              <a:rPr lang="en-US" sz="2000" b="1">
                <a:solidFill>
                  <a:srgbClr val="000000"/>
                </a:solidFill>
                <a:latin typeface="Canva Sans Bold"/>
                <a:ea typeface="Canva Sans Bold"/>
                <a:cs typeface="Canva Sans Bold"/>
                <a:sym typeface="Canva Sans Bold"/>
              </a:rPr>
              <a:t>Evidence of Impact</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 Gamified tools such as quizzes, leaderboards, and challenges have been shown to increase motivation, participation, and performance (Zainuddin et al., 2020).</a:t>
            </a:r>
          </a:p>
          <a:p>
            <a:pPr algn="l">
              <a:lnSpc>
                <a:spcPts val="2800"/>
              </a:lnSpc>
            </a:pPr>
            <a:r>
              <a:rPr lang="en-US" sz="2000">
                <a:solidFill>
                  <a:srgbClr val="000000"/>
                </a:solidFill>
                <a:latin typeface="Canva Sans"/>
                <a:ea typeface="Canva Sans"/>
                <a:cs typeface="Canva Sans"/>
                <a:sym typeface="Canva Sans"/>
              </a:rPr>
              <a:t>Theme 4 </a:t>
            </a:r>
            <a:r>
              <a:rPr lang="en-US" sz="2000" b="1">
                <a:solidFill>
                  <a:srgbClr val="000000"/>
                </a:solidFill>
                <a:latin typeface="Canva Sans Bold"/>
                <a:ea typeface="Canva Sans Bold"/>
                <a:cs typeface="Canva Sans Bold"/>
                <a:sym typeface="Canva Sans Bold"/>
              </a:rPr>
              <a:t>Critiques and Limitations</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 Poorly designed gamification may lead to overreliance on extrinsic rewards, reducing intrinsic motivation (Mekler et al., 2017). Sustainable design is key.</a:t>
            </a:r>
          </a:p>
          <a:p>
            <a:pPr algn="l">
              <a:lnSpc>
                <a:spcPts val="2800"/>
              </a:lnSpc>
            </a:pPr>
            <a:endParaRPr lang="en-US" sz="2000">
              <a:solidFill>
                <a:srgbClr val="000000"/>
              </a:solidFill>
              <a:latin typeface="Canva Sans"/>
              <a:ea typeface="Canva Sans"/>
              <a:cs typeface="Canva Sans"/>
              <a:sym typeface="Canva Sans"/>
            </a:endParaRPr>
          </a:p>
        </p:txBody>
      </p:sp>
      <p:grpSp>
        <p:nvGrpSpPr>
          <p:cNvPr id="34" name="Group 34"/>
          <p:cNvGrpSpPr/>
          <p:nvPr/>
        </p:nvGrpSpPr>
        <p:grpSpPr>
          <a:xfrm>
            <a:off x="7793878" y="9236877"/>
            <a:ext cx="7127287" cy="4943095"/>
            <a:chOff x="0" y="0"/>
            <a:chExt cx="1177861" cy="816900"/>
          </a:xfrm>
        </p:grpSpPr>
        <p:sp>
          <p:nvSpPr>
            <p:cNvPr id="35" name="Freeform 35"/>
            <p:cNvSpPr/>
            <p:nvPr/>
          </p:nvSpPr>
          <p:spPr>
            <a:xfrm>
              <a:off x="0" y="0"/>
              <a:ext cx="1177861" cy="816900"/>
            </a:xfrm>
            <a:custGeom>
              <a:avLst/>
              <a:gdLst/>
              <a:ahLst/>
              <a:cxnLst/>
              <a:rect l="l" t="t" r="r" b="b"/>
              <a:pathLst>
                <a:path w="1177861" h="816900">
                  <a:moveTo>
                    <a:pt x="15207" y="0"/>
                  </a:moveTo>
                  <a:lnTo>
                    <a:pt x="1162654" y="0"/>
                  </a:lnTo>
                  <a:cubicBezTo>
                    <a:pt x="1171052" y="0"/>
                    <a:pt x="1177861" y="6809"/>
                    <a:pt x="1177861" y="15207"/>
                  </a:cubicBezTo>
                  <a:lnTo>
                    <a:pt x="1177861" y="801692"/>
                  </a:lnTo>
                  <a:cubicBezTo>
                    <a:pt x="1177861" y="810091"/>
                    <a:pt x="1171052" y="816900"/>
                    <a:pt x="1162654" y="816900"/>
                  </a:cubicBezTo>
                  <a:lnTo>
                    <a:pt x="15207" y="816900"/>
                  </a:lnTo>
                  <a:cubicBezTo>
                    <a:pt x="6809" y="816900"/>
                    <a:pt x="0" y="810091"/>
                    <a:pt x="0" y="801692"/>
                  </a:cubicBezTo>
                  <a:lnTo>
                    <a:pt x="0" y="15207"/>
                  </a:lnTo>
                  <a:cubicBezTo>
                    <a:pt x="0" y="6809"/>
                    <a:pt x="6809" y="0"/>
                    <a:pt x="15207" y="0"/>
                  </a:cubicBezTo>
                  <a:close/>
                </a:path>
              </a:pathLst>
            </a:custGeom>
            <a:solidFill>
              <a:srgbClr val="FFFFFF"/>
            </a:solidFill>
            <a:ln cap="sq">
              <a:noFill/>
              <a:prstDash val="solid"/>
              <a:miter/>
            </a:ln>
          </p:spPr>
          <p:txBody>
            <a:bodyPr/>
            <a:lstStyle/>
            <a:p>
              <a:endParaRPr lang="en-GB"/>
            </a:p>
          </p:txBody>
        </p:sp>
        <p:sp>
          <p:nvSpPr>
            <p:cNvPr id="36" name="TextBox 36"/>
            <p:cNvSpPr txBox="1"/>
            <p:nvPr/>
          </p:nvSpPr>
          <p:spPr>
            <a:xfrm>
              <a:off x="0" y="-28575"/>
              <a:ext cx="1177861" cy="845475"/>
            </a:xfrm>
            <a:prstGeom prst="rect">
              <a:avLst/>
            </a:prstGeom>
          </p:spPr>
          <p:txBody>
            <a:bodyPr lIns="23333" tIns="23333" rIns="23333" bIns="23333" rtlCol="0" anchor="ctr"/>
            <a:lstStyle/>
            <a:p>
              <a:pPr algn="l">
                <a:lnSpc>
                  <a:spcPts val="1864"/>
                </a:lnSpc>
                <a:spcBef>
                  <a:spcPct val="0"/>
                </a:spcBef>
              </a:pPr>
              <a:endParaRPr/>
            </a:p>
          </p:txBody>
        </p:sp>
      </p:grpSp>
      <p:grpSp>
        <p:nvGrpSpPr>
          <p:cNvPr id="37" name="Group 37"/>
          <p:cNvGrpSpPr/>
          <p:nvPr/>
        </p:nvGrpSpPr>
        <p:grpSpPr>
          <a:xfrm>
            <a:off x="7763692" y="8301011"/>
            <a:ext cx="5185624" cy="831091"/>
            <a:chOff x="0" y="0"/>
            <a:chExt cx="6914166" cy="1108121"/>
          </a:xfrm>
        </p:grpSpPr>
        <p:grpSp>
          <p:nvGrpSpPr>
            <p:cNvPr id="38" name="Group 38"/>
            <p:cNvGrpSpPr/>
            <p:nvPr/>
          </p:nvGrpSpPr>
          <p:grpSpPr>
            <a:xfrm>
              <a:off x="0" y="0"/>
              <a:ext cx="6914166" cy="1108121"/>
              <a:chOff x="0" y="0"/>
              <a:chExt cx="1971325" cy="315941"/>
            </a:xfrm>
          </p:grpSpPr>
          <p:sp>
            <p:nvSpPr>
              <p:cNvPr id="39" name="Freeform 39"/>
              <p:cNvSpPr/>
              <p:nvPr/>
            </p:nvSpPr>
            <p:spPr>
              <a:xfrm>
                <a:off x="0" y="0"/>
                <a:ext cx="1971325" cy="315941"/>
              </a:xfrm>
              <a:custGeom>
                <a:avLst/>
                <a:gdLst/>
                <a:ahLst/>
                <a:cxnLst/>
                <a:rect l="l" t="t" r="r" b="b"/>
                <a:pathLst>
                  <a:path w="1971325" h="315941">
                    <a:moveTo>
                      <a:pt x="52075" y="0"/>
                    </a:moveTo>
                    <a:lnTo>
                      <a:pt x="1919250" y="0"/>
                    </a:lnTo>
                    <a:cubicBezTo>
                      <a:pt x="1948010" y="0"/>
                      <a:pt x="1971325" y="23315"/>
                      <a:pt x="1971325" y="52075"/>
                    </a:cubicBezTo>
                    <a:lnTo>
                      <a:pt x="1971325" y="263865"/>
                    </a:lnTo>
                    <a:cubicBezTo>
                      <a:pt x="1971325" y="277677"/>
                      <a:pt x="1965839" y="290922"/>
                      <a:pt x="1956073" y="300688"/>
                    </a:cubicBezTo>
                    <a:cubicBezTo>
                      <a:pt x="1946307" y="310454"/>
                      <a:pt x="1933061" y="315941"/>
                      <a:pt x="1919250" y="315941"/>
                    </a:cubicBezTo>
                    <a:lnTo>
                      <a:pt x="52075" y="315941"/>
                    </a:lnTo>
                    <a:cubicBezTo>
                      <a:pt x="38264" y="315941"/>
                      <a:pt x="25019" y="310454"/>
                      <a:pt x="15253" y="300688"/>
                    </a:cubicBezTo>
                    <a:cubicBezTo>
                      <a:pt x="5487" y="290922"/>
                      <a:pt x="0" y="277677"/>
                      <a:pt x="0" y="263865"/>
                    </a:cubicBezTo>
                    <a:lnTo>
                      <a:pt x="0" y="52075"/>
                    </a:lnTo>
                    <a:cubicBezTo>
                      <a:pt x="0" y="38264"/>
                      <a:pt x="5487" y="25019"/>
                      <a:pt x="15253" y="15253"/>
                    </a:cubicBezTo>
                    <a:cubicBezTo>
                      <a:pt x="25019" y="5487"/>
                      <a:pt x="38264" y="0"/>
                      <a:pt x="52075" y="0"/>
                    </a:cubicBezTo>
                    <a:close/>
                  </a:path>
                </a:pathLst>
              </a:custGeom>
              <a:solidFill>
                <a:srgbClr val="050A30"/>
              </a:solidFill>
            </p:spPr>
            <p:txBody>
              <a:bodyPr/>
              <a:lstStyle/>
              <a:p>
                <a:endParaRPr lang="en-GB"/>
              </a:p>
            </p:txBody>
          </p:sp>
          <p:sp>
            <p:nvSpPr>
              <p:cNvPr id="40" name="TextBox 40"/>
              <p:cNvSpPr txBox="1"/>
              <p:nvPr/>
            </p:nvSpPr>
            <p:spPr>
              <a:xfrm>
                <a:off x="0" y="-28575"/>
                <a:ext cx="1971325" cy="344516"/>
              </a:xfrm>
              <a:prstGeom prst="rect">
                <a:avLst/>
              </a:prstGeom>
            </p:spPr>
            <p:txBody>
              <a:bodyPr lIns="50800" tIns="50800" rIns="50800" bIns="50800" rtlCol="0" anchor="ctr"/>
              <a:lstStyle/>
              <a:p>
                <a:pPr algn="l">
                  <a:lnSpc>
                    <a:spcPts val="1864"/>
                  </a:lnSpc>
                  <a:spcBef>
                    <a:spcPct val="0"/>
                  </a:spcBef>
                </a:pPr>
                <a:endParaRPr/>
              </a:p>
            </p:txBody>
          </p:sp>
        </p:grpSp>
        <p:grpSp>
          <p:nvGrpSpPr>
            <p:cNvPr id="41" name="Group 41"/>
            <p:cNvGrpSpPr/>
            <p:nvPr/>
          </p:nvGrpSpPr>
          <p:grpSpPr>
            <a:xfrm>
              <a:off x="0" y="0"/>
              <a:ext cx="1328028" cy="555839"/>
              <a:chOff x="0" y="0"/>
              <a:chExt cx="378639" cy="158478"/>
            </a:xfrm>
          </p:grpSpPr>
          <p:sp>
            <p:nvSpPr>
              <p:cNvPr id="42" name="Freeform 42"/>
              <p:cNvSpPr/>
              <p:nvPr/>
            </p:nvSpPr>
            <p:spPr>
              <a:xfrm>
                <a:off x="0" y="0"/>
                <a:ext cx="378639" cy="158478"/>
              </a:xfrm>
              <a:custGeom>
                <a:avLst/>
                <a:gdLst/>
                <a:ahLst/>
                <a:cxnLst/>
                <a:rect l="l" t="t" r="r" b="b"/>
                <a:pathLst>
                  <a:path w="378639" h="158478">
                    <a:moveTo>
                      <a:pt x="0" y="0"/>
                    </a:moveTo>
                    <a:lnTo>
                      <a:pt x="378639" y="0"/>
                    </a:lnTo>
                    <a:lnTo>
                      <a:pt x="378639" y="158478"/>
                    </a:lnTo>
                    <a:lnTo>
                      <a:pt x="0" y="158478"/>
                    </a:lnTo>
                    <a:close/>
                  </a:path>
                </a:pathLst>
              </a:custGeom>
              <a:solidFill>
                <a:srgbClr val="050A30"/>
              </a:solidFill>
            </p:spPr>
            <p:txBody>
              <a:bodyPr/>
              <a:lstStyle/>
              <a:p>
                <a:endParaRPr lang="en-GB"/>
              </a:p>
            </p:txBody>
          </p:sp>
          <p:sp>
            <p:nvSpPr>
              <p:cNvPr id="43" name="TextBox 43"/>
              <p:cNvSpPr txBox="1"/>
              <p:nvPr/>
            </p:nvSpPr>
            <p:spPr>
              <a:xfrm>
                <a:off x="0" y="-28575"/>
                <a:ext cx="378639" cy="187053"/>
              </a:xfrm>
              <a:prstGeom prst="rect">
                <a:avLst/>
              </a:prstGeom>
            </p:spPr>
            <p:txBody>
              <a:bodyPr lIns="50800" tIns="50800" rIns="50800" bIns="50800" rtlCol="0" anchor="ctr"/>
              <a:lstStyle/>
              <a:p>
                <a:pPr algn="ctr">
                  <a:lnSpc>
                    <a:spcPts val="1864"/>
                  </a:lnSpc>
                  <a:spcBef>
                    <a:spcPct val="0"/>
                  </a:spcBef>
                </a:pPr>
                <a:endParaRPr/>
              </a:p>
            </p:txBody>
          </p:sp>
        </p:grpSp>
        <p:grpSp>
          <p:nvGrpSpPr>
            <p:cNvPr id="44" name="Group 44"/>
            <p:cNvGrpSpPr/>
            <p:nvPr/>
          </p:nvGrpSpPr>
          <p:grpSpPr>
            <a:xfrm>
              <a:off x="5586138" y="492802"/>
              <a:ext cx="1328028" cy="615318"/>
              <a:chOff x="0" y="0"/>
              <a:chExt cx="378639" cy="175436"/>
            </a:xfrm>
          </p:grpSpPr>
          <p:sp>
            <p:nvSpPr>
              <p:cNvPr id="45" name="Freeform 45"/>
              <p:cNvSpPr/>
              <p:nvPr/>
            </p:nvSpPr>
            <p:spPr>
              <a:xfrm>
                <a:off x="0" y="0"/>
                <a:ext cx="378639" cy="175436"/>
              </a:xfrm>
              <a:custGeom>
                <a:avLst/>
                <a:gdLst/>
                <a:ahLst/>
                <a:cxnLst/>
                <a:rect l="l" t="t" r="r" b="b"/>
                <a:pathLst>
                  <a:path w="378639" h="175436">
                    <a:moveTo>
                      <a:pt x="0" y="0"/>
                    </a:moveTo>
                    <a:lnTo>
                      <a:pt x="378639" y="0"/>
                    </a:lnTo>
                    <a:lnTo>
                      <a:pt x="378639" y="175436"/>
                    </a:lnTo>
                    <a:lnTo>
                      <a:pt x="0" y="175436"/>
                    </a:lnTo>
                    <a:close/>
                  </a:path>
                </a:pathLst>
              </a:custGeom>
              <a:solidFill>
                <a:srgbClr val="050A30"/>
              </a:solidFill>
            </p:spPr>
            <p:txBody>
              <a:bodyPr/>
              <a:lstStyle/>
              <a:p>
                <a:endParaRPr lang="en-GB"/>
              </a:p>
            </p:txBody>
          </p:sp>
          <p:sp>
            <p:nvSpPr>
              <p:cNvPr id="46" name="TextBox 46"/>
              <p:cNvSpPr txBox="1"/>
              <p:nvPr/>
            </p:nvSpPr>
            <p:spPr>
              <a:xfrm>
                <a:off x="0" y="-28575"/>
                <a:ext cx="378639" cy="204011"/>
              </a:xfrm>
              <a:prstGeom prst="rect">
                <a:avLst/>
              </a:prstGeom>
            </p:spPr>
            <p:txBody>
              <a:bodyPr lIns="50800" tIns="50800" rIns="50800" bIns="50800" rtlCol="0" anchor="ctr"/>
              <a:lstStyle/>
              <a:p>
                <a:pPr algn="ctr">
                  <a:lnSpc>
                    <a:spcPts val="1864"/>
                  </a:lnSpc>
                  <a:spcBef>
                    <a:spcPct val="0"/>
                  </a:spcBef>
                </a:pPr>
                <a:endParaRPr/>
              </a:p>
            </p:txBody>
          </p:sp>
        </p:grpSp>
      </p:grpSp>
      <p:grpSp>
        <p:nvGrpSpPr>
          <p:cNvPr id="47" name="Group 47"/>
          <p:cNvGrpSpPr/>
          <p:nvPr/>
        </p:nvGrpSpPr>
        <p:grpSpPr>
          <a:xfrm>
            <a:off x="168650" y="6535904"/>
            <a:ext cx="7496523" cy="7636774"/>
            <a:chOff x="0" y="0"/>
            <a:chExt cx="1238881" cy="1262059"/>
          </a:xfrm>
        </p:grpSpPr>
        <p:sp>
          <p:nvSpPr>
            <p:cNvPr id="48" name="Freeform 48"/>
            <p:cNvSpPr/>
            <p:nvPr/>
          </p:nvSpPr>
          <p:spPr>
            <a:xfrm>
              <a:off x="0" y="0"/>
              <a:ext cx="1238881" cy="1262059"/>
            </a:xfrm>
            <a:custGeom>
              <a:avLst/>
              <a:gdLst/>
              <a:ahLst/>
              <a:cxnLst/>
              <a:rect l="l" t="t" r="r" b="b"/>
              <a:pathLst>
                <a:path w="1238881" h="1262059">
                  <a:moveTo>
                    <a:pt x="14458" y="0"/>
                  </a:moveTo>
                  <a:lnTo>
                    <a:pt x="1224423" y="0"/>
                  </a:lnTo>
                  <a:cubicBezTo>
                    <a:pt x="1228257" y="0"/>
                    <a:pt x="1231935" y="1523"/>
                    <a:pt x="1234646" y="4235"/>
                  </a:cubicBezTo>
                  <a:cubicBezTo>
                    <a:pt x="1237358" y="6946"/>
                    <a:pt x="1238881" y="10624"/>
                    <a:pt x="1238881" y="14458"/>
                  </a:cubicBezTo>
                  <a:lnTo>
                    <a:pt x="1238881" y="1247601"/>
                  </a:lnTo>
                  <a:cubicBezTo>
                    <a:pt x="1238881" y="1255586"/>
                    <a:pt x="1232408" y="1262059"/>
                    <a:pt x="1224423" y="1262059"/>
                  </a:cubicBezTo>
                  <a:lnTo>
                    <a:pt x="14458" y="1262059"/>
                  </a:lnTo>
                  <a:cubicBezTo>
                    <a:pt x="6473" y="1262059"/>
                    <a:pt x="0" y="1255586"/>
                    <a:pt x="0" y="1247601"/>
                  </a:cubicBezTo>
                  <a:lnTo>
                    <a:pt x="0" y="14458"/>
                  </a:lnTo>
                  <a:cubicBezTo>
                    <a:pt x="0" y="6473"/>
                    <a:pt x="6473" y="0"/>
                    <a:pt x="14458" y="0"/>
                  </a:cubicBezTo>
                  <a:close/>
                </a:path>
              </a:pathLst>
            </a:custGeom>
            <a:solidFill>
              <a:srgbClr val="FFFFFF"/>
            </a:solidFill>
            <a:ln cap="sq">
              <a:noFill/>
              <a:prstDash val="solid"/>
              <a:miter/>
            </a:ln>
          </p:spPr>
          <p:txBody>
            <a:bodyPr/>
            <a:lstStyle/>
            <a:p>
              <a:endParaRPr lang="en-GB"/>
            </a:p>
          </p:txBody>
        </p:sp>
        <p:sp>
          <p:nvSpPr>
            <p:cNvPr id="49" name="TextBox 49"/>
            <p:cNvSpPr txBox="1"/>
            <p:nvPr/>
          </p:nvSpPr>
          <p:spPr>
            <a:xfrm>
              <a:off x="0" y="-28575"/>
              <a:ext cx="1238881" cy="1290634"/>
            </a:xfrm>
            <a:prstGeom prst="rect">
              <a:avLst/>
            </a:prstGeom>
          </p:spPr>
          <p:txBody>
            <a:bodyPr lIns="23333" tIns="23333" rIns="23333" bIns="23333" rtlCol="0" anchor="ctr"/>
            <a:lstStyle/>
            <a:p>
              <a:pPr algn="l">
                <a:lnSpc>
                  <a:spcPts val="1864"/>
                </a:lnSpc>
                <a:spcBef>
                  <a:spcPct val="0"/>
                </a:spcBef>
              </a:pPr>
              <a:endParaRPr/>
            </a:p>
          </p:txBody>
        </p:sp>
      </p:grpSp>
      <p:grpSp>
        <p:nvGrpSpPr>
          <p:cNvPr id="50" name="Group 50"/>
          <p:cNvGrpSpPr/>
          <p:nvPr/>
        </p:nvGrpSpPr>
        <p:grpSpPr>
          <a:xfrm>
            <a:off x="168650" y="5542889"/>
            <a:ext cx="5185624" cy="831091"/>
            <a:chOff x="0" y="0"/>
            <a:chExt cx="6914166" cy="1108121"/>
          </a:xfrm>
        </p:grpSpPr>
        <p:grpSp>
          <p:nvGrpSpPr>
            <p:cNvPr id="51" name="Group 51"/>
            <p:cNvGrpSpPr/>
            <p:nvPr/>
          </p:nvGrpSpPr>
          <p:grpSpPr>
            <a:xfrm>
              <a:off x="0" y="0"/>
              <a:ext cx="6914166" cy="1108121"/>
              <a:chOff x="0" y="0"/>
              <a:chExt cx="1971325" cy="315941"/>
            </a:xfrm>
          </p:grpSpPr>
          <p:sp>
            <p:nvSpPr>
              <p:cNvPr id="52" name="Freeform 52"/>
              <p:cNvSpPr/>
              <p:nvPr/>
            </p:nvSpPr>
            <p:spPr>
              <a:xfrm>
                <a:off x="0" y="0"/>
                <a:ext cx="1971325" cy="315941"/>
              </a:xfrm>
              <a:custGeom>
                <a:avLst/>
                <a:gdLst/>
                <a:ahLst/>
                <a:cxnLst/>
                <a:rect l="l" t="t" r="r" b="b"/>
                <a:pathLst>
                  <a:path w="1971325" h="315941">
                    <a:moveTo>
                      <a:pt x="52075" y="0"/>
                    </a:moveTo>
                    <a:lnTo>
                      <a:pt x="1919250" y="0"/>
                    </a:lnTo>
                    <a:cubicBezTo>
                      <a:pt x="1948010" y="0"/>
                      <a:pt x="1971325" y="23315"/>
                      <a:pt x="1971325" y="52075"/>
                    </a:cubicBezTo>
                    <a:lnTo>
                      <a:pt x="1971325" y="263865"/>
                    </a:lnTo>
                    <a:cubicBezTo>
                      <a:pt x="1971325" y="277677"/>
                      <a:pt x="1965839" y="290922"/>
                      <a:pt x="1956073" y="300688"/>
                    </a:cubicBezTo>
                    <a:cubicBezTo>
                      <a:pt x="1946307" y="310454"/>
                      <a:pt x="1933061" y="315941"/>
                      <a:pt x="1919250" y="315941"/>
                    </a:cubicBezTo>
                    <a:lnTo>
                      <a:pt x="52075" y="315941"/>
                    </a:lnTo>
                    <a:cubicBezTo>
                      <a:pt x="38264" y="315941"/>
                      <a:pt x="25019" y="310454"/>
                      <a:pt x="15253" y="300688"/>
                    </a:cubicBezTo>
                    <a:cubicBezTo>
                      <a:pt x="5487" y="290922"/>
                      <a:pt x="0" y="277677"/>
                      <a:pt x="0" y="263865"/>
                    </a:cubicBezTo>
                    <a:lnTo>
                      <a:pt x="0" y="52075"/>
                    </a:lnTo>
                    <a:cubicBezTo>
                      <a:pt x="0" y="38264"/>
                      <a:pt x="5487" y="25019"/>
                      <a:pt x="15253" y="15253"/>
                    </a:cubicBezTo>
                    <a:cubicBezTo>
                      <a:pt x="25019" y="5487"/>
                      <a:pt x="38264" y="0"/>
                      <a:pt x="52075" y="0"/>
                    </a:cubicBezTo>
                    <a:close/>
                  </a:path>
                </a:pathLst>
              </a:custGeom>
              <a:solidFill>
                <a:srgbClr val="050A30"/>
              </a:solidFill>
            </p:spPr>
            <p:txBody>
              <a:bodyPr/>
              <a:lstStyle/>
              <a:p>
                <a:endParaRPr lang="en-GB"/>
              </a:p>
            </p:txBody>
          </p:sp>
          <p:sp>
            <p:nvSpPr>
              <p:cNvPr id="53" name="TextBox 53"/>
              <p:cNvSpPr txBox="1"/>
              <p:nvPr/>
            </p:nvSpPr>
            <p:spPr>
              <a:xfrm>
                <a:off x="0" y="-28575"/>
                <a:ext cx="1971325" cy="344516"/>
              </a:xfrm>
              <a:prstGeom prst="rect">
                <a:avLst/>
              </a:prstGeom>
            </p:spPr>
            <p:txBody>
              <a:bodyPr lIns="50800" tIns="50800" rIns="50800" bIns="50800" rtlCol="0" anchor="ctr"/>
              <a:lstStyle/>
              <a:p>
                <a:pPr algn="l">
                  <a:lnSpc>
                    <a:spcPts val="1864"/>
                  </a:lnSpc>
                  <a:spcBef>
                    <a:spcPct val="0"/>
                  </a:spcBef>
                </a:pPr>
                <a:endParaRPr/>
              </a:p>
            </p:txBody>
          </p:sp>
        </p:grpSp>
        <p:grpSp>
          <p:nvGrpSpPr>
            <p:cNvPr id="54" name="Group 54"/>
            <p:cNvGrpSpPr/>
            <p:nvPr/>
          </p:nvGrpSpPr>
          <p:grpSpPr>
            <a:xfrm>
              <a:off x="0" y="0"/>
              <a:ext cx="1328028" cy="555839"/>
              <a:chOff x="0" y="0"/>
              <a:chExt cx="378639" cy="158478"/>
            </a:xfrm>
          </p:grpSpPr>
          <p:sp>
            <p:nvSpPr>
              <p:cNvPr id="55" name="Freeform 55"/>
              <p:cNvSpPr/>
              <p:nvPr/>
            </p:nvSpPr>
            <p:spPr>
              <a:xfrm>
                <a:off x="0" y="0"/>
                <a:ext cx="378639" cy="158478"/>
              </a:xfrm>
              <a:custGeom>
                <a:avLst/>
                <a:gdLst/>
                <a:ahLst/>
                <a:cxnLst/>
                <a:rect l="l" t="t" r="r" b="b"/>
                <a:pathLst>
                  <a:path w="378639" h="158478">
                    <a:moveTo>
                      <a:pt x="0" y="0"/>
                    </a:moveTo>
                    <a:lnTo>
                      <a:pt x="378639" y="0"/>
                    </a:lnTo>
                    <a:lnTo>
                      <a:pt x="378639" y="158478"/>
                    </a:lnTo>
                    <a:lnTo>
                      <a:pt x="0" y="158478"/>
                    </a:lnTo>
                    <a:close/>
                  </a:path>
                </a:pathLst>
              </a:custGeom>
              <a:solidFill>
                <a:srgbClr val="050A30"/>
              </a:solidFill>
            </p:spPr>
            <p:txBody>
              <a:bodyPr/>
              <a:lstStyle/>
              <a:p>
                <a:endParaRPr lang="en-GB"/>
              </a:p>
            </p:txBody>
          </p:sp>
          <p:sp>
            <p:nvSpPr>
              <p:cNvPr id="56" name="TextBox 56"/>
              <p:cNvSpPr txBox="1"/>
              <p:nvPr/>
            </p:nvSpPr>
            <p:spPr>
              <a:xfrm>
                <a:off x="0" y="-28575"/>
                <a:ext cx="378639" cy="187053"/>
              </a:xfrm>
              <a:prstGeom prst="rect">
                <a:avLst/>
              </a:prstGeom>
            </p:spPr>
            <p:txBody>
              <a:bodyPr lIns="50800" tIns="50800" rIns="50800" bIns="50800" rtlCol="0" anchor="ctr"/>
              <a:lstStyle/>
              <a:p>
                <a:pPr algn="ctr">
                  <a:lnSpc>
                    <a:spcPts val="1864"/>
                  </a:lnSpc>
                  <a:spcBef>
                    <a:spcPct val="0"/>
                  </a:spcBef>
                </a:pPr>
                <a:endParaRPr/>
              </a:p>
            </p:txBody>
          </p:sp>
        </p:grpSp>
        <p:grpSp>
          <p:nvGrpSpPr>
            <p:cNvPr id="57" name="Group 57"/>
            <p:cNvGrpSpPr/>
            <p:nvPr/>
          </p:nvGrpSpPr>
          <p:grpSpPr>
            <a:xfrm>
              <a:off x="5586138" y="492802"/>
              <a:ext cx="1328028" cy="615318"/>
              <a:chOff x="0" y="0"/>
              <a:chExt cx="378639" cy="175436"/>
            </a:xfrm>
          </p:grpSpPr>
          <p:sp>
            <p:nvSpPr>
              <p:cNvPr id="58" name="Freeform 58"/>
              <p:cNvSpPr/>
              <p:nvPr/>
            </p:nvSpPr>
            <p:spPr>
              <a:xfrm>
                <a:off x="0" y="0"/>
                <a:ext cx="378639" cy="175436"/>
              </a:xfrm>
              <a:custGeom>
                <a:avLst/>
                <a:gdLst/>
                <a:ahLst/>
                <a:cxnLst/>
                <a:rect l="l" t="t" r="r" b="b"/>
                <a:pathLst>
                  <a:path w="378639" h="175436">
                    <a:moveTo>
                      <a:pt x="0" y="0"/>
                    </a:moveTo>
                    <a:lnTo>
                      <a:pt x="378639" y="0"/>
                    </a:lnTo>
                    <a:lnTo>
                      <a:pt x="378639" y="175436"/>
                    </a:lnTo>
                    <a:lnTo>
                      <a:pt x="0" y="175436"/>
                    </a:lnTo>
                    <a:close/>
                  </a:path>
                </a:pathLst>
              </a:custGeom>
              <a:solidFill>
                <a:srgbClr val="050A30"/>
              </a:solidFill>
            </p:spPr>
            <p:txBody>
              <a:bodyPr/>
              <a:lstStyle/>
              <a:p>
                <a:endParaRPr lang="en-GB"/>
              </a:p>
            </p:txBody>
          </p:sp>
          <p:sp>
            <p:nvSpPr>
              <p:cNvPr id="59" name="TextBox 59"/>
              <p:cNvSpPr txBox="1"/>
              <p:nvPr/>
            </p:nvSpPr>
            <p:spPr>
              <a:xfrm>
                <a:off x="0" y="-28575"/>
                <a:ext cx="378639" cy="204011"/>
              </a:xfrm>
              <a:prstGeom prst="rect">
                <a:avLst/>
              </a:prstGeom>
            </p:spPr>
            <p:txBody>
              <a:bodyPr lIns="50800" tIns="50800" rIns="50800" bIns="50800" rtlCol="0" anchor="ctr"/>
              <a:lstStyle/>
              <a:p>
                <a:pPr algn="ctr">
                  <a:lnSpc>
                    <a:spcPts val="1864"/>
                  </a:lnSpc>
                  <a:spcBef>
                    <a:spcPct val="0"/>
                  </a:spcBef>
                </a:pPr>
                <a:endParaRPr/>
              </a:p>
            </p:txBody>
          </p:sp>
        </p:grpSp>
        <p:sp>
          <p:nvSpPr>
            <p:cNvPr id="60" name="TextBox 60"/>
            <p:cNvSpPr txBox="1"/>
            <p:nvPr/>
          </p:nvSpPr>
          <p:spPr>
            <a:xfrm>
              <a:off x="169222" y="111125"/>
              <a:ext cx="6575721" cy="761618"/>
            </a:xfrm>
            <a:prstGeom prst="rect">
              <a:avLst/>
            </a:prstGeom>
          </p:spPr>
          <p:txBody>
            <a:bodyPr lIns="0" tIns="0" rIns="0" bIns="0" rtlCol="0" anchor="t">
              <a:spAutoFit/>
            </a:bodyPr>
            <a:lstStyle/>
            <a:p>
              <a:pPr algn="ctr">
                <a:lnSpc>
                  <a:spcPts val="4857"/>
                </a:lnSpc>
                <a:spcBef>
                  <a:spcPct val="0"/>
                </a:spcBef>
              </a:pPr>
              <a:r>
                <a:rPr lang="en-US" sz="3469">
                  <a:solidFill>
                    <a:srgbClr val="FFFFFF"/>
                  </a:solidFill>
                  <a:latin typeface="Berthold Block"/>
                  <a:ea typeface="Berthold Block"/>
                  <a:cs typeface="Berthold Block"/>
                  <a:sym typeface="Berthold Block"/>
                </a:rPr>
                <a:t>AIM AND OBJECTIVES</a:t>
              </a:r>
            </a:p>
          </p:txBody>
        </p:sp>
      </p:grpSp>
      <p:sp>
        <p:nvSpPr>
          <p:cNvPr id="61" name="TextBox 61"/>
          <p:cNvSpPr txBox="1"/>
          <p:nvPr/>
        </p:nvSpPr>
        <p:spPr>
          <a:xfrm>
            <a:off x="324359" y="6640679"/>
            <a:ext cx="6769554" cy="7750175"/>
          </a:xfrm>
          <a:prstGeom prst="rect">
            <a:avLst/>
          </a:prstGeom>
        </p:spPr>
        <p:txBody>
          <a:bodyPr lIns="0" tIns="0" rIns="0" bIns="0" rtlCol="0" anchor="t">
            <a:spAutoFit/>
          </a:bodyPr>
          <a:lstStyle/>
          <a:p>
            <a:pPr algn="l">
              <a:lnSpc>
                <a:spcPts val="2800"/>
              </a:lnSpc>
            </a:pPr>
            <a:r>
              <a:rPr lang="en-US" sz="2000" b="1">
                <a:solidFill>
                  <a:srgbClr val="000000"/>
                </a:solidFill>
                <a:latin typeface="Canva Sans Bold"/>
                <a:ea typeface="Canva Sans Bold"/>
                <a:cs typeface="Canva Sans Bold"/>
                <a:sym typeface="Canva Sans Bold"/>
              </a:rPr>
              <a:t>Aim</a:t>
            </a:r>
          </a:p>
          <a:p>
            <a:pPr algn="l">
              <a:lnSpc>
                <a:spcPts val="2800"/>
              </a:lnSpc>
            </a:pPr>
            <a:r>
              <a:rPr lang="en-US" sz="2000">
                <a:solidFill>
                  <a:srgbClr val="000000"/>
                </a:solidFill>
                <a:latin typeface="Canva Sans"/>
                <a:ea typeface="Canva Sans"/>
                <a:cs typeface="Canva Sans"/>
                <a:sym typeface="Canva Sans"/>
              </a:rPr>
              <a:t>To investigate whether gamification enhances student engagement in higher education.</a:t>
            </a:r>
          </a:p>
          <a:p>
            <a:pPr algn="l">
              <a:lnSpc>
                <a:spcPts val="2800"/>
              </a:lnSpc>
            </a:pPr>
            <a:endParaRPr lang="en-US" sz="2000">
              <a:solidFill>
                <a:srgbClr val="000000"/>
              </a:solidFill>
              <a:latin typeface="Canva Sans"/>
              <a:ea typeface="Canva Sans"/>
              <a:cs typeface="Canva Sans"/>
              <a:sym typeface="Canva Sans"/>
            </a:endParaRPr>
          </a:p>
          <a:p>
            <a:pPr algn="l">
              <a:lnSpc>
                <a:spcPts val="2800"/>
              </a:lnSpc>
            </a:pPr>
            <a:r>
              <a:rPr lang="en-US" sz="2000" b="1">
                <a:solidFill>
                  <a:srgbClr val="000000"/>
                </a:solidFill>
                <a:latin typeface="Canva Sans Bold"/>
                <a:ea typeface="Canva Sans Bold"/>
                <a:cs typeface="Canva Sans Bold"/>
                <a:sym typeface="Canva Sans Bold"/>
              </a:rPr>
              <a:t>Objectives</a:t>
            </a:r>
          </a:p>
          <a:p>
            <a:pPr marL="431801" lvl="1" indent="-215900" algn="l">
              <a:lnSpc>
                <a:spcPts val="2800"/>
              </a:lnSpc>
              <a:buAutoNum type="arabicPeriod"/>
            </a:pPr>
            <a:r>
              <a:rPr lang="en-US" sz="2000">
                <a:solidFill>
                  <a:srgbClr val="000000"/>
                </a:solidFill>
                <a:latin typeface="Canva Sans"/>
                <a:ea typeface="Canva Sans"/>
                <a:cs typeface="Canva Sans"/>
                <a:sym typeface="Canva Sans"/>
              </a:rPr>
              <a:t>To identify how gamification is interpreted in higher education.</a:t>
            </a:r>
          </a:p>
          <a:p>
            <a:pPr marL="431801" lvl="1" indent="-215900" algn="l">
              <a:lnSpc>
                <a:spcPts val="2800"/>
              </a:lnSpc>
              <a:buAutoNum type="arabicPeriod"/>
            </a:pPr>
            <a:r>
              <a:rPr lang="en-US" sz="2000">
                <a:solidFill>
                  <a:srgbClr val="000000"/>
                </a:solidFill>
                <a:latin typeface="Canva Sans"/>
                <a:ea typeface="Canva Sans"/>
                <a:cs typeface="Canva Sans"/>
                <a:sym typeface="Canva Sans"/>
              </a:rPr>
              <a:t>To evaluate the effectiveness of current gamification approaches in higher education classrooms.</a:t>
            </a:r>
          </a:p>
          <a:p>
            <a:pPr marL="431801" lvl="1" indent="-215900" algn="l">
              <a:lnSpc>
                <a:spcPts val="2800"/>
              </a:lnSpc>
              <a:buAutoNum type="arabicPeriod"/>
            </a:pPr>
            <a:r>
              <a:rPr lang="en-US" sz="2000">
                <a:solidFill>
                  <a:srgbClr val="000000"/>
                </a:solidFill>
                <a:latin typeface="Canva Sans"/>
                <a:ea typeface="Canva Sans"/>
                <a:cs typeface="Canva Sans"/>
                <a:sym typeface="Canva Sans"/>
              </a:rPr>
              <a:t>To recommend future applications based on findings from secondary research.</a:t>
            </a:r>
          </a:p>
          <a:p>
            <a:pPr algn="l">
              <a:lnSpc>
                <a:spcPts val="2800"/>
              </a:lnSpc>
            </a:pPr>
            <a:endParaRPr lang="en-US" sz="2000">
              <a:solidFill>
                <a:srgbClr val="000000"/>
              </a:solidFill>
              <a:latin typeface="Canva Sans"/>
              <a:ea typeface="Canva Sans"/>
              <a:cs typeface="Canva Sans"/>
              <a:sym typeface="Canva Sans"/>
            </a:endParaRPr>
          </a:p>
          <a:p>
            <a:pPr algn="l">
              <a:lnSpc>
                <a:spcPts val="2800"/>
              </a:lnSpc>
            </a:pPr>
            <a:r>
              <a:rPr lang="en-US" sz="2000" b="1">
                <a:solidFill>
                  <a:srgbClr val="000000"/>
                </a:solidFill>
                <a:latin typeface="Canva Sans Bold"/>
                <a:ea typeface="Canva Sans Bold"/>
                <a:cs typeface="Canva Sans Bold"/>
                <a:sym typeface="Canva Sans Bold"/>
              </a:rPr>
              <a:t>Research Questions</a:t>
            </a:r>
          </a:p>
          <a:p>
            <a:pPr marL="431801" lvl="1" indent="-215900" algn="l">
              <a:lnSpc>
                <a:spcPts val="2800"/>
              </a:lnSpc>
              <a:buAutoNum type="arabicPeriod"/>
            </a:pPr>
            <a:r>
              <a:rPr lang="en-US" sz="2000">
                <a:solidFill>
                  <a:srgbClr val="000000"/>
                </a:solidFill>
                <a:latin typeface="Canva Sans"/>
                <a:ea typeface="Canva Sans"/>
                <a:cs typeface="Canva Sans"/>
                <a:sym typeface="Canva Sans"/>
              </a:rPr>
              <a:t>How is gamification interpreted in higher education contexts?</a:t>
            </a:r>
          </a:p>
          <a:p>
            <a:pPr marL="431801" lvl="1" indent="-215900" algn="l">
              <a:lnSpc>
                <a:spcPts val="2800"/>
              </a:lnSpc>
              <a:buAutoNum type="arabicPeriod"/>
            </a:pPr>
            <a:r>
              <a:rPr lang="en-US" sz="2000">
                <a:solidFill>
                  <a:srgbClr val="000000"/>
                </a:solidFill>
                <a:latin typeface="Canva Sans"/>
                <a:ea typeface="Canva Sans"/>
                <a:cs typeface="Canva Sans"/>
                <a:sym typeface="Canva Sans"/>
              </a:rPr>
              <a:t>What gamification strategies are currently being used?</a:t>
            </a:r>
          </a:p>
          <a:p>
            <a:pPr marL="431801" lvl="1" indent="-215900" algn="l">
              <a:lnSpc>
                <a:spcPts val="2800"/>
              </a:lnSpc>
              <a:buAutoNum type="arabicPeriod"/>
            </a:pPr>
            <a:r>
              <a:rPr lang="en-US" sz="2000">
                <a:solidFill>
                  <a:srgbClr val="000000"/>
                </a:solidFill>
                <a:latin typeface="Canva Sans"/>
                <a:ea typeface="Canva Sans"/>
                <a:cs typeface="Canva Sans"/>
                <a:sym typeface="Canva Sans"/>
              </a:rPr>
              <a:t>How effective are these strategies?</a:t>
            </a:r>
          </a:p>
          <a:p>
            <a:pPr marL="431801" lvl="1" indent="-215900" algn="l">
              <a:lnSpc>
                <a:spcPts val="2800"/>
              </a:lnSpc>
              <a:buAutoNum type="arabicPeriod"/>
            </a:pPr>
            <a:r>
              <a:rPr lang="en-US" sz="2000">
                <a:solidFill>
                  <a:srgbClr val="000000"/>
                </a:solidFill>
                <a:latin typeface="Canva Sans"/>
                <a:ea typeface="Canva Sans"/>
                <a:cs typeface="Canva Sans"/>
                <a:sym typeface="Canva Sans"/>
              </a:rPr>
              <a:t>What recommendations can be made for future use?</a:t>
            </a:r>
          </a:p>
          <a:p>
            <a:pPr algn="l">
              <a:lnSpc>
                <a:spcPts val="2800"/>
              </a:lnSpc>
            </a:pPr>
            <a:endParaRPr lang="en-US" sz="2000">
              <a:solidFill>
                <a:srgbClr val="000000"/>
              </a:solidFill>
              <a:latin typeface="Canva Sans"/>
              <a:ea typeface="Canva Sans"/>
              <a:cs typeface="Canva Sans"/>
              <a:sym typeface="Canva Sans"/>
            </a:endParaRPr>
          </a:p>
        </p:txBody>
      </p:sp>
      <p:grpSp>
        <p:nvGrpSpPr>
          <p:cNvPr id="62" name="Group 62"/>
          <p:cNvGrpSpPr/>
          <p:nvPr/>
        </p:nvGrpSpPr>
        <p:grpSpPr>
          <a:xfrm>
            <a:off x="191307" y="14334603"/>
            <a:ext cx="5185624" cy="831091"/>
            <a:chOff x="0" y="0"/>
            <a:chExt cx="6914166" cy="1108121"/>
          </a:xfrm>
        </p:grpSpPr>
        <p:grpSp>
          <p:nvGrpSpPr>
            <p:cNvPr id="63" name="Group 63"/>
            <p:cNvGrpSpPr/>
            <p:nvPr/>
          </p:nvGrpSpPr>
          <p:grpSpPr>
            <a:xfrm>
              <a:off x="0" y="0"/>
              <a:ext cx="6914166" cy="1108121"/>
              <a:chOff x="0" y="0"/>
              <a:chExt cx="1971325" cy="315941"/>
            </a:xfrm>
          </p:grpSpPr>
          <p:sp>
            <p:nvSpPr>
              <p:cNvPr id="64" name="Freeform 64"/>
              <p:cNvSpPr/>
              <p:nvPr/>
            </p:nvSpPr>
            <p:spPr>
              <a:xfrm>
                <a:off x="0" y="0"/>
                <a:ext cx="1971325" cy="315941"/>
              </a:xfrm>
              <a:custGeom>
                <a:avLst/>
                <a:gdLst/>
                <a:ahLst/>
                <a:cxnLst/>
                <a:rect l="l" t="t" r="r" b="b"/>
                <a:pathLst>
                  <a:path w="1971325" h="315941">
                    <a:moveTo>
                      <a:pt x="52075" y="0"/>
                    </a:moveTo>
                    <a:lnTo>
                      <a:pt x="1919250" y="0"/>
                    </a:lnTo>
                    <a:cubicBezTo>
                      <a:pt x="1948010" y="0"/>
                      <a:pt x="1971325" y="23315"/>
                      <a:pt x="1971325" y="52075"/>
                    </a:cubicBezTo>
                    <a:lnTo>
                      <a:pt x="1971325" y="263865"/>
                    </a:lnTo>
                    <a:cubicBezTo>
                      <a:pt x="1971325" y="277677"/>
                      <a:pt x="1965839" y="290922"/>
                      <a:pt x="1956073" y="300688"/>
                    </a:cubicBezTo>
                    <a:cubicBezTo>
                      <a:pt x="1946307" y="310454"/>
                      <a:pt x="1933061" y="315941"/>
                      <a:pt x="1919250" y="315941"/>
                    </a:cubicBezTo>
                    <a:lnTo>
                      <a:pt x="52075" y="315941"/>
                    </a:lnTo>
                    <a:cubicBezTo>
                      <a:pt x="38264" y="315941"/>
                      <a:pt x="25019" y="310454"/>
                      <a:pt x="15253" y="300688"/>
                    </a:cubicBezTo>
                    <a:cubicBezTo>
                      <a:pt x="5487" y="290922"/>
                      <a:pt x="0" y="277677"/>
                      <a:pt x="0" y="263865"/>
                    </a:cubicBezTo>
                    <a:lnTo>
                      <a:pt x="0" y="52075"/>
                    </a:lnTo>
                    <a:cubicBezTo>
                      <a:pt x="0" y="38264"/>
                      <a:pt x="5487" y="25019"/>
                      <a:pt x="15253" y="15253"/>
                    </a:cubicBezTo>
                    <a:cubicBezTo>
                      <a:pt x="25019" y="5487"/>
                      <a:pt x="38264" y="0"/>
                      <a:pt x="52075" y="0"/>
                    </a:cubicBezTo>
                    <a:close/>
                  </a:path>
                </a:pathLst>
              </a:custGeom>
              <a:solidFill>
                <a:srgbClr val="050A30"/>
              </a:solidFill>
            </p:spPr>
            <p:txBody>
              <a:bodyPr/>
              <a:lstStyle/>
              <a:p>
                <a:endParaRPr lang="en-GB"/>
              </a:p>
            </p:txBody>
          </p:sp>
          <p:sp>
            <p:nvSpPr>
              <p:cNvPr id="65" name="TextBox 65"/>
              <p:cNvSpPr txBox="1"/>
              <p:nvPr/>
            </p:nvSpPr>
            <p:spPr>
              <a:xfrm>
                <a:off x="0" y="-28575"/>
                <a:ext cx="1971325" cy="344516"/>
              </a:xfrm>
              <a:prstGeom prst="rect">
                <a:avLst/>
              </a:prstGeom>
            </p:spPr>
            <p:txBody>
              <a:bodyPr lIns="50800" tIns="50800" rIns="50800" bIns="50800" rtlCol="0" anchor="ctr"/>
              <a:lstStyle/>
              <a:p>
                <a:pPr algn="l">
                  <a:lnSpc>
                    <a:spcPts val="1864"/>
                  </a:lnSpc>
                  <a:spcBef>
                    <a:spcPct val="0"/>
                  </a:spcBef>
                </a:pPr>
                <a:endParaRPr/>
              </a:p>
            </p:txBody>
          </p:sp>
        </p:grpSp>
        <p:grpSp>
          <p:nvGrpSpPr>
            <p:cNvPr id="66" name="Group 66"/>
            <p:cNvGrpSpPr/>
            <p:nvPr/>
          </p:nvGrpSpPr>
          <p:grpSpPr>
            <a:xfrm>
              <a:off x="0" y="0"/>
              <a:ext cx="1328028" cy="555839"/>
              <a:chOff x="0" y="0"/>
              <a:chExt cx="378639" cy="158478"/>
            </a:xfrm>
          </p:grpSpPr>
          <p:sp>
            <p:nvSpPr>
              <p:cNvPr id="67" name="Freeform 67"/>
              <p:cNvSpPr/>
              <p:nvPr/>
            </p:nvSpPr>
            <p:spPr>
              <a:xfrm>
                <a:off x="0" y="0"/>
                <a:ext cx="378639" cy="158478"/>
              </a:xfrm>
              <a:custGeom>
                <a:avLst/>
                <a:gdLst/>
                <a:ahLst/>
                <a:cxnLst/>
                <a:rect l="l" t="t" r="r" b="b"/>
                <a:pathLst>
                  <a:path w="378639" h="158478">
                    <a:moveTo>
                      <a:pt x="0" y="0"/>
                    </a:moveTo>
                    <a:lnTo>
                      <a:pt x="378639" y="0"/>
                    </a:lnTo>
                    <a:lnTo>
                      <a:pt x="378639" y="158478"/>
                    </a:lnTo>
                    <a:lnTo>
                      <a:pt x="0" y="158478"/>
                    </a:lnTo>
                    <a:close/>
                  </a:path>
                </a:pathLst>
              </a:custGeom>
              <a:solidFill>
                <a:srgbClr val="050A30"/>
              </a:solidFill>
            </p:spPr>
            <p:txBody>
              <a:bodyPr/>
              <a:lstStyle/>
              <a:p>
                <a:endParaRPr lang="en-GB"/>
              </a:p>
            </p:txBody>
          </p:sp>
          <p:sp>
            <p:nvSpPr>
              <p:cNvPr id="68" name="TextBox 68"/>
              <p:cNvSpPr txBox="1"/>
              <p:nvPr/>
            </p:nvSpPr>
            <p:spPr>
              <a:xfrm>
                <a:off x="0" y="-28575"/>
                <a:ext cx="378639" cy="187053"/>
              </a:xfrm>
              <a:prstGeom prst="rect">
                <a:avLst/>
              </a:prstGeom>
            </p:spPr>
            <p:txBody>
              <a:bodyPr lIns="50800" tIns="50800" rIns="50800" bIns="50800" rtlCol="0" anchor="ctr"/>
              <a:lstStyle/>
              <a:p>
                <a:pPr algn="ctr">
                  <a:lnSpc>
                    <a:spcPts val="1864"/>
                  </a:lnSpc>
                  <a:spcBef>
                    <a:spcPct val="0"/>
                  </a:spcBef>
                </a:pPr>
                <a:endParaRPr/>
              </a:p>
            </p:txBody>
          </p:sp>
        </p:grpSp>
        <p:grpSp>
          <p:nvGrpSpPr>
            <p:cNvPr id="69" name="Group 69"/>
            <p:cNvGrpSpPr/>
            <p:nvPr/>
          </p:nvGrpSpPr>
          <p:grpSpPr>
            <a:xfrm>
              <a:off x="5586138" y="492802"/>
              <a:ext cx="1328028" cy="615318"/>
              <a:chOff x="0" y="0"/>
              <a:chExt cx="378639" cy="175436"/>
            </a:xfrm>
          </p:grpSpPr>
          <p:sp>
            <p:nvSpPr>
              <p:cNvPr id="70" name="Freeform 70"/>
              <p:cNvSpPr/>
              <p:nvPr/>
            </p:nvSpPr>
            <p:spPr>
              <a:xfrm>
                <a:off x="0" y="0"/>
                <a:ext cx="378639" cy="175436"/>
              </a:xfrm>
              <a:custGeom>
                <a:avLst/>
                <a:gdLst/>
                <a:ahLst/>
                <a:cxnLst/>
                <a:rect l="l" t="t" r="r" b="b"/>
                <a:pathLst>
                  <a:path w="378639" h="175436">
                    <a:moveTo>
                      <a:pt x="0" y="0"/>
                    </a:moveTo>
                    <a:lnTo>
                      <a:pt x="378639" y="0"/>
                    </a:lnTo>
                    <a:lnTo>
                      <a:pt x="378639" y="175436"/>
                    </a:lnTo>
                    <a:lnTo>
                      <a:pt x="0" y="175436"/>
                    </a:lnTo>
                    <a:close/>
                  </a:path>
                </a:pathLst>
              </a:custGeom>
              <a:solidFill>
                <a:srgbClr val="050A30"/>
              </a:solidFill>
            </p:spPr>
            <p:txBody>
              <a:bodyPr/>
              <a:lstStyle/>
              <a:p>
                <a:endParaRPr lang="en-GB"/>
              </a:p>
            </p:txBody>
          </p:sp>
          <p:sp>
            <p:nvSpPr>
              <p:cNvPr id="71" name="TextBox 71"/>
              <p:cNvSpPr txBox="1"/>
              <p:nvPr/>
            </p:nvSpPr>
            <p:spPr>
              <a:xfrm>
                <a:off x="0" y="-28575"/>
                <a:ext cx="378639" cy="204011"/>
              </a:xfrm>
              <a:prstGeom prst="rect">
                <a:avLst/>
              </a:prstGeom>
            </p:spPr>
            <p:txBody>
              <a:bodyPr lIns="50800" tIns="50800" rIns="50800" bIns="50800" rtlCol="0" anchor="ctr"/>
              <a:lstStyle/>
              <a:p>
                <a:pPr algn="ctr">
                  <a:lnSpc>
                    <a:spcPts val="1864"/>
                  </a:lnSpc>
                  <a:spcBef>
                    <a:spcPct val="0"/>
                  </a:spcBef>
                </a:pPr>
                <a:endParaRPr/>
              </a:p>
            </p:txBody>
          </p:sp>
        </p:grpSp>
        <p:sp>
          <p:nvSpPr>
            <p:cNvPr id="72" name="TextBox 72"/>
            <p:cNvSpPr txBox="1"/>
            <p:nvPr/>
          </p:nvSpPr>
          <p:spPr>
            <a:xfrm>
              <a:off x="184643" y="139914"/>
              <a:ext cx="6575721" cy="761618"/>
            </a:xfrm>
            <a:prstGeom prst="rect">
              <a:avLst/>
            </a:prstGeom>
          </p:spPr>
          <p:txBody>
            <a:bodyPr lIns="0" tIns="0" rIns="0" bIns="0" rtlCol="0" anchor="t">
              <a:spAutoFit/>
            </a:bodyPr>
            <a:lstStyle/>
            <a:p>
              <a:pPr algn="ctr">
                <a:lnSpc>
                  <a:spcPts val="4857"/>
                </a:lnSpc>
                <a:spcBef>
                  <a:spcPct val="0"/>
                </a:spcBef>
              </a:pPr>
              <a:r>
                <a:rPr lang="en-US" sz="3469">
                  <a:solidFill>
                    <a:srgbClr val="FFFFFF"/>
                  </a:solidFill>
                  <a:latin typeface="Berthold Block"/>
                  <a:ea typeface="Berthold Block"/>
                  <a:cs typeface="Berthold Block"/>
                  <a:sym typeface="Berthold Block"/>
                </a:rPr>
                <a:t>METHODOLOGY</a:t>
              </a:r>
            </a:p>
          </p:txBody>
        </p:sp>
      </p:grpSp>
      <p:grpSp>
        <p:nvGrpSpPr>
          <p:cNvPr id="73" name="Group 73"/>
          <p:cNvGrpSpPr/>
          <p:nvPr/>
        </p:nvGrpSpPr>
        <p:grpSpPr>
          <a:xfrm>
            <a:off x="168650" y="15384769"/>
            <a:ext cx="7496523" cy="5626349"/>
            <a:chOff x="0" y="0"/>
            <a:chExt cx="1238881" cy="929815"/>
          </a:xfrm>
        </p:grpSpPr>
        <p:sp>
          <p:nvSpPr>
            <p:cNvPr id="74" name="Freeform 74"/>
            <p:cNvSpPr/>
            <p:nvPr/>
          </p:nvSpPr>
          <p:spPr>
            <a:xfrm>
              <a:off x="0" y="0"/>
              <a:ext cx="1238881" cy="929815"/>
            </a:xfrm>
            <a:custGeom>
              <a:avLst/>
              <a:gdLst/>
              <a:ahLst/>
              <a:cxnLst/>
              <a:rect l="l" t="t" r="r" b="b"/>
              <a:pathLst>
                <a:path w="1238881" h="929815">
                  <a:moveTo>
                    <a:pt x="14458" y="0"/>
                  </a:moveTo>
                  <a:lnTo>
                    <a:pt x="1224423" y="0"/>
                  </a:lnTo>
                  <a:cubicBezTo>
                    <a:pt x="1228257" y="0"/>
                    <a:pt x="1231935" y="1523"/>
                    <a:pt x="1234646" y="4235"/>
                  </a:cubicBezTo>
                  <a:cubicBezTo>
                    <a:pt x="1237358" y="6946"/>
                    <a:pt x="1238881" y="10624"/>
                    <a:pt x="1238881" y="14458"/>
                  </a:cubicBezTo>
                  <a:lnTo>
                    <a:pt x="1238881" y="915356"/>
                  </a:lnTo>
                  <a:cubicBezTo>
                    <a:pt x="1238881" y="923342"/>
                    <a:pt x="1232408" y="929815"/>
                    <a:pt x="1224423" y="929815"/>
                  </a:cubicBezTo>
                  <a:lnTo>
                    <a:pt x="14458" y="929815"/>
                  </a:lnTo>
                  <a:cubicBezTo>
                    <a:pt x="6473" y="929815"/>
                    <a:pt x="0" y="923342"/>
                    <a:pt x="0" y="915356"/>
                  </a:cubicBezTo>
                  <a:lnTo>
                    <a:pt x="0" y="14458"/>
                  </a:lnTo>
                  <a:cubicBezTo>
                    <a:pt x="0" y="6473"/>
                    <a:pt x="6473" y="0"/>
                    <a:pt x="14458" y="0"/>
                  </a:cubicBezTo>
                  <a:close/>
                </a:path>
              </a:pathLst>
            </a:custGeom>
            <a:solidFill>
              <a:srgbClr val="FFFFFF"/>
            </a:solidFill>
            <a:ln cap="sq">
              <a:noFill/>
              <a:prstDash val="solid"/>
              <a:miter/>
            </a:ln>
          </p:spPr>
          <p:txBody>
            <a:bodyPr/>
            <a:lstStyle/>
            <a:p>
              <a:endParaRPr lang="en-GB"/>
            </a:p>
          </p:txBody>
        </p:sp>
        <p:sp>
          <p:nvSpPr>
            <p:cNvPr id="75" name="TextBox 75"/>
            <p:cNvSpPr txBox="1"/>
            <p:nvPr/>
          </p:nvSpPr>
          <p:spPr>
            <a:xfrm>
              <a:off x="0" y="-28575"/>
              <a:ext cx="1238881" cy="958390"/>
            </a:xfrm>
            <a:prstGeom prst="rect">
              <a:avLst/>
            </a:prstGeom>
          </p:spPr>
          <p:txBody>
            <a:bodyPr lIns="23333" tIns="23333" rIns="23333" bIns="23333" rtlCol="0" anchor="ctr"/>
            <a:lstStyle/>
            <a:p>
              <a:pPr algn="l">
                <a:lnSpc>
                  <a:spcPts val="1864"/>
                </a:lnSpc>
                <a:spcBef>
                  <a:spcPct val="0"/>
                </a:spcBef>
              </a:pPr>
              <a:endParaRPr/>
            </a:p>
          </p:txBody>
        </p:sp>
      </p:grpSp>
      <p:grpSp>
        <p:nvGrpSpPr>
          <p:cNvPr id="76" name="Group 76"/>
          <p:cNvGrpSpPr/>
          <p:nvPr/>
        </p:nvGrpSpPr>
        <p:grpSpPr>
          <a:xfrm>
            <a:off x="7857893" y="15214831"/>
            <a:ext cx="7127287" cy="2079644"/>
            <a:chOff x="0" y="0"/>
            <a:chExt cx="1177861" cy="343684"/>
          </a:xfrm>
        </p:grpSpPr>
        <p:sp>
          <p:nvSpPr>
            <p:cNvPr id="77" name="Freeform 77"/>
            <p:cNvSpPr/>
            <p:nvPr/>
          </p:nvSpPr>
          <p:spPr>
            <a:xfrm>
              <a:off x="0" y="0"/>
              <a:ext cx="1177861" cy="343684"/>
            </a:xfrm>
            <a:custGeom>
              <a:avLst/>
              <a:gdLst/>
              <a:ahLst/>
              <a:cxnLst/>
              <a:rect l="l" t="t" r="r" b="b"/>
              <a:pathLst>
                <a:path w="1177861" h="343684">
                  <a:moveTo>
                    <a:pt x="15207" y="0"/>
                  </a:moveTo>
                  <a:lnTo>
                    <a:pt x="1162654" y="0"/>
                  </a:lnTo>
                  <a:cubicBezTo>
                    <a:pt x="1171052" y="0"/>
                    <a:pt x="1177861" y="6809"/>
                    <a:pt x="1177861" y="15207"/>
                  </a:cubicBezTo>
                  <a:lnTo>
                    <a:pt x="1177861" y="328476"/>
                  </a:lnTo>
                  <a:cubicBezTo>
                    <a:pt x="1177861" y="336875"/>
                    <a:pt x="1171052" y="343684"/>
                    <a:pt x="1162654" y="343684"/>
                  </a:cubicBezTo>
                  <a:lnTo>
                    <a:pt x="15207" y="343684"/>
                  </a:lnTo>
                  <a:cubicBezTo>
                    <a:pt x="6809" y="343684"/>
                    <a:pt x="0" y="336875"/>
                    <a:pt x="0" y="328476"/>
                  </a:cubicBezTo>
                  <a:lnTo>
                    <a:pt x="0" y="15207"/>
                  </a:lnTo>
                  <a:cubicBezTo>
                    <a:pt x="0" y="6809"/>
                    <a:pt x="6809" y="0"/>
                    <a:pt x="15207" y="0"/>
                  </a:cubicBezTo>
                  <a:close/>
                </a:path>
              </a:pathLst>
            </a:custGeom>
            <a:solidFill>
              <a:srgbClr val="FFFFFF"/>
            </a:solidFill>
            <a:ln cap="sq">
              <a:noFill/>
              <a:prstDash val="solid"/>
              <a:miter/>
            </a:ln>
          </p:spPr>
          <p:txBody>
            <a:bodyPr/>
            <a:lstStyle/>
            <a:p>
              <a:endParaRPr lang="en-GB"/>
            </a:p>
          </p:txBody>
        </p:sp>
        <p:sp>
          <p:nvSpPr>
            <p:cNvPr id="78" name="TextBox 78"/>
            <p:cNvSpPr txBox="1"/>
            <p:nvPr/>
          </p:nvSpPr>
          <p:spPr>
            <a:xfrm>
              <a:off x="0" y="-28575"/>
              <a:ext cx="1177861" cy="372259"/>
            </a:xfrm>
            <a:prstGeom prst="rect">
              <a:avLst/>
            </a:prstGeom>
          </p:spPr>
          <p:txBody>
            <a:bodyPr lIns="23333" tIns="23333" rIns="23333" bIns="23333" rtlCol="0" anchor="ctr"/>
            <a:lstStyle/>
            <a:p>
              <a:pPr algn="l">
                <a:lnSpc>
                  <a:spcPts val="1864"/>
                </a:lnSpc>
                <a:spcBef>
                  <a:spcPct val="0"/>
                </a:spcBef>
              </a:pPr>
              <a:endParaRPr/>
            </a:p>
          </p:txBody>
        </p:sp>
      </p:grpSp>
      <p:grpSp>
        <p:nvGrpSpPr>
          <p:cNvPr id="79" name="Group 79"/>
          <p:cNvGrpSpPr/>
          <p:nvPr/>
        </p:nvGrpSpPr>
        <p:grpSpPr>
          <a:xfrm>
            <a:off x="7793878" y="14291497"/>
            <a:ext cx="5185624" cy="831091"/>
            <a:chOff x="0" y="0"/>
            <a:chExt cx="6914166" cy="1108121"/>
          </a:xfrm>
        </p:grpSpPr>
        <p:grpSp>
          <p:nvGrpSpPr>
            <p:cNvPr id="80" name="Group 80"/>
            <p:cNvGrpSpPr/>
            <p:nvPr/>
          </p:nvGrpSpPr>
          <p:grpSpPr>
            <a:xfrm>
              <a:off x="0" y="0"/>
              <a:ext cx="6914166" cy="1108121"/>
              <a:chOff x="0" y="0"/>
              <a:chExt cx="1971325" cy="315941"/>
            </a:xfrm>
          </p:grpSpPr>
          <p:sp>
            <p:nvSpPr>
              <p:cNvPr id="81" name="Freeform 81"/>
              <p:cNvSpPr/>
              <p:nvPr/>
            </p:nvSpPr>
            <p:spPr>
              <a:xfrm>
                <a:off x="0" y="0"/>
                <a:ext cx="1971325" cy="315941"/>
              </a:xfrm>
              <a:custGeom>
                <a:avLst/>
                <a:gdLst/>
                <a:ahLst/>
                <a:cxnLst/>
                <a:rect l="l" t="t" r="r" b="b"/>
                <a:pathLst>
                  <a:path w="1971325" h="315941">
                    <a:moveTo>
                      <a:pt x="52075" y="0"/>
                    </a:moveTo>
                    <a:lnTo>
                      <a:pt x="1919250" y="0"/>
                    </a:lnTo>
                    <a:cubicBezTo>
                      <a:pt x="1948010" y="0"/>
                      <a:pt x="1971325" y="23315"/>
                      <a:pt x="1971325" y="52075"/>
                    </a:cubicBezTo>
                    <a:lnTo>
                      <a:pt x="1971325" y="263865"/>
                    </a:lnTo>
                    <a:cubicBezTo>
                      <a:pt x="1971325" y="277677"/>
                      <a:pt x="1965839" y="290922"/>
                      <a:pt x="1956073" y="300688"/>
                    </a:cubicBezTo>
                    <a:cubicBezTo>
                      <a:pt x="1946307" y="310454"/>
                      <a:pt x="1933061" y="315941"/>
                      <a:pt x="1919250" y="315941"/>
                    </a:cubicBezTo>
                    <a:lnTo>
                      <a:pt x="52075" y="315941"/>
                    </a:lnTo>
                    <a:cubicBezTo>
                      <a:pt x="38264" y="315941"/>
                      <a:pt x="25019" y="310454"/>
                      <a:pt x="15253" y="300688"/>
                    </a:cubicBezTo>
                    <a:cubicBezTo>
                      <a:pt x="5487" y="290922"/>
                      <a:pt x="0" y="277677"/>
                      <a:pt x="0" y="263865"/>
                    </a:cubicBezTo>
                    <a:lnTo>
                      <a:pt x="0" y="52075"/>
                    </a:lnTo>
                    <a:cubicBezTo>
                      <a:pt x="0" y="38264"/>
                      <a:pt x="5487" y="25019"/>
                      <a:pt x="15253" y="15253"/>
                    </a:cubicBezTo>
                    <a:cubicBezTo>
                      <a:pt x="25019" y="5487"/>
                      <a:pt x="38264" y="0"/>
                      <a:pt x="52075" y="0"/>
                    </a:cubicBezTo>
                    <a:close/>
                  </a:path>
                </a:pathLst>
              </a:custGeom>
              <a:solidFill>
                <a:srgbClr val="050A30"/>
              </a:solidFill>
            </p:spPr>
            <p:txBody>
              <a:bodyPr/>
              <a:lstStyle/>
              <a:p>
                <a:endParaRPr lang="en-GB"/>
              </a:p>
            </p:txBody>
          </p:sp>
          <p:sp>
            <p:nvSpPr>
              <p:cNvPr id="82" name="TextBox 82"/>
              <p:cNvSpPr txBox="1"/>
              <p:nvPr/>
            </p:nvSpPr>
            <p:spPr>
              <a:xfrm>
                <a:off x="0" y="-28575"/>
                <a:ext cx="1971325" cy="344516"/>
              </a:xfrm>
              <a:prstGeom prst="rect">
                <a:avLst/>
              </a:prstGeom>
            </p:spPr>
            <p:txBody>
              <a:bodyPr lIns="50800" tIns="50800" rIns="50800" bIns="50800" rtlCol="0" anchor="ctr"/>
              <a:lstStyle/>
              <a:p>
                <a:pPr algn="l">
                  <a:lnSpc>
                    <a:spcPts val="1864"/>
                  </a:lnSpc>
                  <a:spcBef>
                    <a:spcPct val="0"/>
                  </a:spcBef>
                </a:pPr>
                <a:endParaRPr/>
              </a:p>
            </p:txBody>
          </p:sp>
        </p:grpSp>
        <p:grpSp>
          <p:nvGrpSpPr>
            <p:cNvPr id="83" name="Group 83"/>
            <p:cNvGrpSpPr/>
            <p:nvPr/>
          </p:nvGrpSpPr>
          <p:grpSpPr>
            <a:xfrm>
              <a:off x="0" y="0"/>
              <a:ext cx="1328028" cy="555839"/>
              <a:chOff x="0" y="0"/>
              <a:chExt cx="378639" cy="158478"/>
            </a:xfrm>
          </p:grpSpPr>
          <p:sp>
            <p:nvSpPr>
              <p:cNvPr id="84" name="Freeform 84"/>
              <p:cNvSpPr/>
              <p:nvPr/>
            </p:nvSpPr>
            <p:spPr>
              <a:xfrm>
                <a:off x="0" y="0"/>
                <a:ext cx="378639" cy="158478"/>
              </a:xfrm>
              <a:custGeom>
                <a:avLst/>
                <a:gdLst/>
                <a:ahLst/>
                <a:cxnLst/>
                <a:rect l="l" t="t" r="r" b="b"/>
                <a:pathLst>
                  <a:path w="378639" h="158478">
                    <a:moveTo>
                      <a:pt x="0" y="0"/>
                    </a:moveTo>
                    <a:lnTo>
                      <a:pt x="378639" y="0"/>
                    </a:lnTo>
                    <a:lnTo>
                      <a:pt x="378639" y="158478"/>
                    </a:lnTo>
                    <a:lnTo>
                      <a:pt x="0" y="158478"/>
                    </a:lnTo>
                    <a:close/>
                  </a:path>
                </a:pathLst>
              </a:custGeom>
              <a:solidFill>
                <a:srgbClr val="050A30"/>
              </a:solidFill>
            </p:spPr>
            <p:txBody>
              <a:bodyPr/>
              <a:lstStyle/>
              <a:p>
                <a:endParaRPr lang="en-GB"/>
              </a:p>
            </p:txBody>
          </p:sp>
          <p:sp>
            <p:nvSpPr>
              <p:cNvPr id="85" name="TextBox 85"/>
              <p:cNvSpPr txBox="1"/>
              <p:nvPr/>
            </p:nvSpPr>
            <p:spPr>
              <a:xfrm>
                <a:off x="0" y="-28575"/>
                <a:ext cx="378639" cy="187053"/>
              </a:xfrm>
              <a:prstGeom prst="rect">
                <a:avLst/>
              </a:prstGeom>
            </p:spPr>
            <p:txBody>
              <a:bodyPr lIns="50800" tIns="50800" rIns="50800" bIns="50800" rtlCol="0" anchor="ctr"/>
              <a:lstStyle/>
              <a:p>
                <a:pPr algn="ctr">
                  <a:lnSpc>
                    <a:spcPts val="1864"/>
                  </a:lnSpc>
                  <a:spcBef>
                    <a:spcPct val="0"/>
                  </a:spcBef>
                </a:pPr>
                <a:endParaRPr/>
              </a:p>
            </p:txBody>
          </p:sp>
        </p:grpSp>
        <p:grpSp>
          <p:nvGrpSpPr>
            <p:cNvPr id="86" name="Group 86"/>
            <p:cNvGrpSpPr/>
            <p:nvPr/>
          </p:nvGrpSpPr>
          <p:grpSpPr>
            <a:xfrm>
              <a:off x="5586138" y="492802"/>
              <a:ext cx="1328028" cy="615318"/>
              <a:chOff x="0" y="0"/>
              <a:chExt cx="378639" cy="175436"/>
            </a:xfrm>
          </p:grpSpPr>
          <p:sp>
            <p:nvSpPr>
              <p:cNvPr id="87" name="Freeform 87"/>
              <p:cNvSpPr/>
              <p:nvPr/>
            </p:nvSpPr>
            <p:spPr>
              <a:xfrm>
                <a:off x="0" y="0"/>
                <a:ext cx="378639" cy="175436"/>
              </a:xfrm>
              <a:custGeom>
                <a:avLst/>
                <a:gdLst/>
                <a:ahLst/>
                <a:cxnLst/>
                <a:rect l="l" t="t" r="r" b="b"/>
                <a:pathLst>
                  <a:path w="378639" h="175436">
                    <a:moveTo>
                      <a:pt x="0" y="0"/>
                    </a:moveTo>
                    <a:lnTo>
                      <a:pt x="378639" y="0"/>
                    </a:lnTo>
                    <a:lnTo>
                      <a:pt x="378639" y="175436"/>
                    </a:lnTo>
                    <a:lnTo>
                      <a:pt x="0" y="175436"/>
                    </a:lnTo>
                    <a:close/>
                  </a:path>
                </a:pathLst>
              </a:custGeom>
              <a:solidFill>
                <a:srgbClr val="050A30"/>
              </a:solidFill>
            </p:spPr>
            <p:txBody>
              <a:bodyPr/>
              <a:lstStyle/>
              <a:p>
                <a:endParaRPr lang="en-GB"/>
              </a:p>
            </p:txBody>
          </p:sp>
          <p:sp>
            <p:nvSpPr>
              <p:cNvPr id="88" name="TextBox 88"/>
              <p:cNvSpPr txBox="1"/>
              <p:nvPr/>
            </p:nvSpPr>
            <p:spPr>
              <a:xfrm>
                <a:off x="0" y="-28575"/>
                <a:ext cx="378639" cy="204011"/>
              </a:xfrm>
              <a:prstGeom prst="rect">
                <a:avLst/>
              </a:prstGeom>
            </p:spPr>
            <p:txBody>
              <a:bodyPr lIns="50800" tIns="50800" rIns="50800" bIns="50800" rtlCol="0" anchor="ctr"/>
              <a:lstStyle/>
              <a:p>
                <a:pPr algn="ctr">
                  <a:lnSpc>
                    <a:spcPts val="1864"/>
                  </a:lnSpc>
                  <a:spcBef>
                    <a:spcPct val="0"/>
                  </a:spcBef>
                </a:pPr>
                <a:endParaRPr/>
              </a:p>
            </p:txBody>
          </p:sp>
        </p:grpSp>
      </p:grpSp>
      <p:grpSp>
        <p:nvGrpSpPr>
          <p:cNvPr id="89" name="Group 89"/>
          <p:cNvGrpSpPr/>
          <p:nvPr/>
        </p:nvGrpSpPr>
        <p:grpSpPr>
          <a:xfrm>
            <a:off x="7857893" y="17408775"/>
            <a:ext cx="5185624" cy="831091"/>
            <a:chOff x="0" y="0"/>
            <a:chExt cx="6914166" cy="1108121"/>
          </a:xfrm>
        </p:grpSpPr>
        <p:grpSp>
          <p:nvGrpSpPr>
            <p:cNvPr id="90" name="Group 90"/>
            <p:cNvGrpSpPr/>
            <p:nvPr/>
          </p:nvGrpSpPr>
          <p:grpSpPr>
            <a:xfrm>
              <a:off x="0" y="0"/>
              <a:ext cx="6914166" cy="1108121"/>
              <a:chOff x="0" y="0"/>
              <a:chExt cx="1971325" cy="315941"/>
            </a:xfrm>
          </p:grpSpPr>
          <p:sp>
            <p:nvSpPr>
              <p:cNvPr id="91" name="Freeform 91"/>
              <p:cNvSpPr/>
              <p:nvPr/>
            </p:nvSpPr>
            <p:spPr>
              <a:xfrm>
                <a:off x="0" y="0"/>
                <a:ext cx="1971325" cy="315941"/>
              </a:xfrm>
              <a:custGeom>
                <a:avLst/>
                <a:gdLst/>
                <a:ahLst/>
                <a:cxnLst/>
                <a:rect l="l" t="t" r="r" b="b"/>
                <a:pathLst>
                  <a:path w="1971325" h="315941">
                    <a:moveTo>
                      <a:pt x="52075" y="0"/>
                    </a:moveTo>
                    <a:lnTo>
                      <a:pt x="1919250" y="0"/>
                    </a:lnTo>
                    <a:cubicBezTo>
                      <a:pt x="1948010" y="0"/>
                      <a:pt x="1971325" y="23315"/>
                      <a:pt x="1971325" y="52075"/>
                    </a:cubicBezTo>
                    <a:lnTo>
                      <a:pt x="1971325" y="263865"/>
                    </a:lnTo>
                    <a:cubicBezTo>
                      <a:pt x="1971325" y="277677"/>
                      <a:pt x="1965839" y="290922"/>
                      <a:pt x="1956073" y="300688"/>
                    </a:cubicBezTo>
                    <a:cubicBezTo>
                      <a:pt x="1946307" y="310454"/>
                      <a:pt x="1933061" y="315941"/>
                      <a:pt x="1919250" y="315941"/>
                    </a:cubicBezTo>
                    <a:lnTo>
                      <a:pt x="52075" y="315941"/>
                    </a:lnTo>
                    <a:cubicBezTo>
                      <a:pt x="38264" y="315941"/>
                      <a:pt x="25019" y="310454"/>
                      <a:pt x="15253" y="300688"/>
                    </a:cubicBezTo>
                    <a:cubicBezTo>
                      <a:pt x="5487" y="290922"/>
                      <a:pt x="0" y="277677"/>
                      <a:pt x="0" y="263865"/>
                    </a:cubicBezTo>
                    <a:lnTo>
                      <a:pt x="0" y="52075"/>
                    </a:lnTo>
                    <a:cubicBezTo>
                      <a:pt x="0" y="38264"/>
                      <a:pt x="5487" y="25019"/>
                      <a:pt x="15253" y="15253"/>
                    </a:cubicBezTo>
                    <a:cubicBezTo>
                      <a:pt x="25019" y="5487"/>
                      <a:pt x="38264" y="0"/>
                      <a:pt x="52075" y="0"/>
                    </a:cubicBezTo>
                    <a:close/>
                  </a:path>
                </a:pathLst>
              </a:custGeom>
              <a:solidFill>
                <a:srgbClr val="050A30"/>
              </a:solidFill>
            </p:spPr>
            <p:txBody>
              <a:bodyPr/>
              <a:lstStyle/>
              <a:p>
                <a:endParaRPr lang="en-GB"/>
              </a:p>
            </p:txBody>
          </p:sp>
          <p:sp>
            <p:nvSpPr>
              <p:cNvPr id="92" name="TextBox 92"/>
              <p:cNvSpPr txBox="1"/>
              <p:nvPr/>
            </p:nvSpPr>
            <p:spPr>
              <a:xfrm>
                <a:off x="0" y="-28575"/>
                <a:ext cx="1971325" cy="344516"/>
              </a:xfrm>
              <a:prstGeom prst="rect">
                <a:avLst/>
              </a:prstGeom>
            </p:spPr>
            <p:txBody>
              <a:bodyPr lIns="50800" tIns="50800" rIns="50800" bIns="50800" rtlCol="0" anchor="ctr"/>
              <a:lstStyle/>
              <a:p>
                <a:pPr algn="l">
                  <a:lnSpc>
                    <a:spcPts val="1864"/>
                  </a:lnSpc>
                  <a:spcBef>
                    <a:spcPct val="0"/>
                  </a:spcBef>
                </a:pPr>
                <a:endParaRPr/>
              </a:p>
            </p:txBody>
          </p:sp>
        </p:grpSp>
        <p:grpSp>
          <p:nvGrpSpPr>
            <p:cNvPr id="93" name="Group 93"/>
            <p:cNvGrpSpPr/>
            <p:nvPr/>
          </p:nvGrpSpPr>
          <p:grpSpPr>
            <a:xfrm>
              <a:off x="0" y="0"/>
              <a:ext cx="1328028" cy="555839"/>
              <a:chOff x="0" y="0"/>
              <a:chExt cx="378639" cy="158478"/>
            </a:xfrm>
          </p:grpSpPr>
          <p:sp>
            <p:nvSpPr>
              <p:cNvPr id="94" name="Freeform 94"/>
              <p:cNvSpPr/>
              <p:nvPr/>
            </p:nvSpPr>
            <p:spPr>
              <a:xfrm>
                <a:off x="0" y="0"/>
                <a:ext cx="378639" cy="158478"/>
              </a:xfrm>
              <a:custGeom>
                <a:avLst/>
                <a:gdLst/>
                <a:ahLst/>
                <a:cxnLst/>
                <a:rect l="l" t="t" r="r" b="b"/>
                <a:pathLst>
                  <a:path w="378639" h="158478">
                    <a:moveTo>
                      <a:pt x="0" y="0"/>
                    </a:moveTo>
                    <a:lnTo>
                      <a:pt x="378639" y="0"/>
                    </a:lnTo>
                    <a:lnTo>
                      <a:pt x="378639" y="158478"/>
                    </a:lnTo>
                    <a:lnTo>
                      <a:pt x="0" y="158478"/>
                    </a:lnTo>
                    <a:close/>
                  </a:path>
                </a:pathLst>
              </a:custGeom>
              <a:solidFill>
                <a:srgbClr val="050A30"/>
              </a:solidFill>
            </p:spPr>
            <p:txBody>
              <a:bodyPr/>
              <a:lstStyle/>
              <a:p>
                <a:endParaRPr lang="en-GB"/>
              </a:p>
            </p:txBody>
          </p:sp>
          <p:sp>
            <p:nvSpPr>
              <p:cNvPr id="95" name="TextBox 95"/>
              <p:cNvSpPr txBox="1"/>
              <p:nvPr/>
            </p:nvSpPr>
            <p:spPr>
              <a:xfrm>
                <a:off x="0" y="-28575"/>
                <a:ext cx="378639" cy="187053"/>
              </a:xfrm>
              <a:prstGeom prst="rect">
                <a:avLst/>
              </a:prstGeom>
            </p:spPr>
            <p:txBody>
              <a:bodyPr lIns="50800" tIns="50800" rIns="50800" bIns="50800" rtlCol="0" anchor="ctr"/>
              <a:lstStyle/>
              <a:p>
                <a:pPr algn="ctr">
                  <a:lnSpc>
                    <a:spcPts val="1864"/>
                  </a:lnSpc>
                  <a:spcBef>
                    <a:spcPct val="0"/>
                  </a:spcBef>
                </a:pPr>
                <a:endParaRPr/>
              </a:p>
            </p:txBody>
          </p:sp>
        </p:grpSp>
        <p:grpSp>
          <p:nvGrpSpPr>
            <p:cNvPr id="96" name="Group 96"/>
            <p:cNvGrpSpPr/>
            <p:nvPr/>
          </p:nvGrpSpPr>
          <p:grpSpPr>
            <a:xfrm>
              <a:off x="5586138" y="492802"/>
              <a:ext cx="1328028" cy="615318"/>
              <a:chOff x="0" y="0"/>
              <a:chExt cx="378639" cy="175436"/>
            </a:xfrm>
          </p:grpSpPr>
          <p:sp>
            <p:nvSpPr>
              <p:cNvPr id="97" name="Freeform 97"/>
              <p:cNvSpPr/>
              <p:nvPr/>
            </p:nvSpPr>
            <p:spPr>
              <a:xfrm>
                <a:off x="0" y="0"/>
                <a:ext cx="378639" cy="175436"/>
              </a:xfrm>
              <a:custGeom>
                <a:avLst/>
                <a:gdLst/>
                <a:ahLst/>
                <a:cxnLst/>
                <a:rect l="l" t="t" r="r" b="b"/>
                <a:pathLst>
                  <a:path w="378639" h="175436">
                    <a:moveTo>
                      <a:pt x="0" y="0"/>
                    </a:moveTo>
                    <a:lnTo>
                      <a:pt x="378639" y="0"/>
                    </a:lnTo>
                    <a:lnTo>
                      <a:pt x="378639" y="175436"/>
                    </a:lnTo>
                    <a:lnTo>
                      <a:pt x="0" y="175436"/>
                    </a:lnTo>
                    <a:close/>
                  </a:path>
                </a:pathLst>
              </a:custGeom>
              <a:solidFill>
                <a:srgbClr val="050A30"/>
              </a:solidFill>
            </p:spPr>
            <p:txBody>
              <a:bodyPr/>
              <a:lstStyle/>
              <a:p>
                <a:endParaRPr lang="en-GB"/>
              </a:p>
            </p:txBody>
          </p:sp>
          <p:sp>
            <p:nvSpPr>
              <p:cNvPr id="98" name="TextBox 98"/>
              <p:cNvSpPr txBox="1"/>
              <p:nvPr/>
            </p:nvSpPr>
            <p:spPr>
              <a:xfrm>
                <a:off x="0" y="-28575"/>
                <a:ext cx="378639" cy="204011"/>
              </a:xfrm>
              <a:prstGeom prst="rect">
                <a:avLst/>
              </a:prstGeom>
            </p:spPr>
            <p:txBody>
              <a:bodyPr lIns="50800" tIns="50800" rIns="50800" bIns="50800" rtlCol="0" anchor="ctr"/>
              <a:lstStyle/>
              <a:p>
                <a:pPr algn="ctr">
                  <a:lnSpc>
                    <a:spcPts val="1864"/>
                  </a:lnSpc>
                  <a:spcBef>
                    <a:spcPct val="0"/>
                  </a:spcBef>
                </a:pPr>
                <a:endParaRPr/>
              </a:p>
            </p:txBody>
          </p:sp>
        </p:grpSp>
        <p:sp>
          <p:nvSpPr>
            <p:cNvPr id="99" name="TextBox 99"/>
            <p:cNvSpPr txBox="1"/>
            <p:nvPr/>
          </p:nvSpPr>
          <p:spPr>
            <a:xfrm>
              <a:off x="184643" y="139914"/>
              <a:ext cx="6575721" cy="761618"/>
            </a:xfrm>
            <a:prstGeom prst="rect">
              <a:avLst/>
            </a:prstGeom>
          </p:spPr>
          <p:txBody>
            <a:bodyPr lIns="0" tIns="0" rIns="0" bIns="0" rtlCol="0" anchor="t">
              <a:spAutoFit/>
            </a:bodyPr>
            <a:lstStyle/>
            <a:p>
              <a:pPr algn="ctr">
                <a:lnSpc>
                  <a:spcPts val="4857"/>
                </a:lnSpc>
                <a:spcBef>
                  <a:spcPct val="0"/>
                </a:spcBef>
              </a:pPr>
              <a:r>
                <a:rPr lang="en-US" sz="3469">
                  <a:solidFill>
                    <a:srgbClr val="FFFFFF"/>
                  </a:solidFill>
                  <a:latin typeface="Berthold Block"/>
                  <a:ea typeface="Berthold Block"/>
                  <a:cs typeface="Berthold Block"/>
                  <a:sym typeface="Berthold Block"/>
                </a:rPr>
                <a:t>RECOMMENDATIONS</a:t>
              </a:r>
            </a:p>
          </p:txBody>
        </p:sp>
      </p:grpSp>
      <p:grpSp>
        <p:nvGrpSpPr>
          <p:cNvPr id="100" name="Group 100"/>
          <p:cNvGrpSpPr/>
          <p:nvPr/>
        </p:nvGrpSpPr>
        <p:grpSpPr>
          <a:xfrm>
            <a:off x="7857893" y="18335115"/>
            <a:ext cx="7127287" cy="3467441"/>
            <a:chOff x="0" y="0"/>
            <a:chExt cx="1177861" cy="573032"/>
          </a:xfrm>
        </p:grpSpPr>
        <p:sp>
          <p:nvSpPr>
            <p:cNvPr id="101" name="Freeform 101"/>
            <p:cNvSpPr/>
            <p:nvPr/>
          </p:nvSpPr>
          <p:spPr>
            <a:xfrm>
              <a:off x="0" y="0"/>
              <a:ext cx="1177861" cy="573032"/>
            </a:xfrm>
            <a:custGeom>
              <a:avLst/>
              <a:gdLst/>
              <a:ahLst/>
              <a:cxnLst/>
              <a:rect l="l" t="t" r="r" b="b"/>
              <a:pathLst>
                <a:path w="1177861" h="573032">
                  <a:moveTo>
                    <a:pt x="15207" y="0"/>
                  </a:moveTo>
                  <a:lnTo>
                    <a:pt x="1162654" y="0"/>
                  </a:lnTo>
                  <a:cubicBezTo>
                    <a:pt x="1171052" y="0"/>
                    <a:pt x="1177861" y="6809"/>
                    <a:pt x="1177861" y="15207"/>
                  </a:cubicBezTo>
                  <a:lnTo>
                    <a:pt x="1177861" y="557825"/>
                  </a:lnTo>
                  <a:cubicBezTo>
                    <a:pt x="1177861" y="561858"/>
                    <a:pt x="1176259" y="565726"/>
                    <a:pt x="1173407" y="568578"/>
                  </a:cubicBezTo>
                  <a:cubicBezTo>
                    <a:pt x="1170555" y="571430"/>
                    <a:pt x="1166687" y="573032"/>
                    <a:pt x="1162654" y="573032"/>
                  </a:cubicBezTo>
                  <a:lnTo>
                    <a:pt x="15207" y="573032"/>
                  </a:lnTo>
                  <a:cubicBezTo>
                    <a:pt x="6809" y="573032"/>
                    <a:pt x="0" y="566223"/>
                    <a:pt x="0" y="557825"/>
                  </a:cubicBezTo>
                  <a:lnTo>
                    <a:pt x="0" y="15207"/>
                  </a:lnTo>
                  <a:cubicBezTo>
                    <a:pt x="0" y="6809"/>
                    <a:pt x="6809" y="0"/>
                    <a:pt x="15207" y="0"/>
                  </a:cubicBezTo>
                  <a:close/>
                </a:path>
              </a:pathLst>
            </a:custGeom>
            <a:solidFill>
              <a:srgbClr val="FFFFFF"/>
            </a:solidFill>
            <a:ln cap="sq">
              <a:noFill/>
              <a:prstDash val="solid"/>
              <a:miter/>
            </a:ln>
          </p:spPr>
          <p:txBody>
            <a:bodyPr/>
            <a:lstStyle/>
            <a:p>
              <a:endParaRPr lang="en-GB"/>
            </a:p>
          </p:txBody>
        </p:sp>
        <p:sp>
          <p:nvSpPr>
            <p:cNvPr id="102" name="TextBox 102"/>
            <p:cNvSpPr txBox="1"/>
            <p:nvPr/>
          </p:nvSpPr>
          <p:spPr>
            <a:xfrm>
              <a:off x="0" y="-28575"/>
              <a:ext cx="1177861" cy="601607"/>
            </a:xfrm>
            <a:prstGeom prst="rect">
              <a:avLst/>
            </a:prstGeom>
          </p:spPr>
          <p:txBody>
            <a:bodyPr lIns="23333" tIns="23333" rIns="23333" bIns="23333" rtlCol="0" anchor="ctr"/>
            <a:lstStyle/>
            <a:p>
              <a:pPr algn="l">
                <a:lnSpc>
                  <a:spcPts val="1864"/>
                </a:lnSpc>
                <a:spcBef>
                  <a:spcPct val="0"/>
                </a:spcBef>
              </a:pPr>
              <a:endParaRPr/>
            </a:p>
          </p:txBody>
        </p:sp>
      </p:grpSp>
      <p:sp>
        <p:nvSpPr>
          <p:cNvPr id="103" name="Freeform 103"/>
          <p:cNvSpPr/>
          <p:nvPr/>
        </p:nvSpPr>
        <p:spPr>
          <a:xfrm>
            <a:off x="6049005" y="14390854"/>
            <a:ext cx="1392448" cy="1392448"/>
          </a:xfrm>
          <a:custGeom>
            <a:avLst/>
            <a:gdLst/>
            <a:ahLst/>
            <a:cxnLst/>
            <a:rect l="l" t="t" r="r" b="b"/>
            <a:pathLst>
              <a:path w="1392448" h="1392448">
                <a:moveTo>
                  <a:pt x="0" y="0"/>
                </a:moveTo>
                <a:lnTo>
                  <a:pt x="1392448" y="0"/>
                </a:lnTo>
                <a:lnTo>
                  <a:pt x="1392448" y="1392448"/>
                </a:lnTo>
                <a:lnTo>
                  <a:pt x="0" y="139244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4" name="Freeform 104"/>
          <p:cNvSpPr/>
          <p:nvPr/>
        </p:nvSpPr>
        <p:spPr>
          <a:xfrm>
            <a:off x="5792450" y="5542889"/>
            <a:ext cx="1651864" cy="1371047"/>
          </a:xfrm>
          <a:custGeom>
            <a:avLst/>
            <a:gdLst/>
            <a:ahLst/>
            <a:cxnLst/>
            <a:rect l="l" t="t" r="r" b="b"/>
            <a:pathLst>
              <a:path w="1651864" h="1371047">
                <a:moveTo>
                  <a:pt x="0" y="0"/>
                </a:moveTo>
                <a:lnTo>
                  <a:pt x="1651865" y="0"/>
                </a:lnTo>
                <a:lnTo>
                  <a:pt x="1651865" y="1371047"/>
                </a:lnTo>
                <a:lnTo>
                  <a:pt x="0" y="13710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5" name="Freeform 105"/>
          <p:cNvSpPr/>
          <p:nvPr/>
        </p:nvSpPr>
        <p:spPr>
          <a:xfrm rot="520035">
            <a:off x="11704714" y="1075676"/>
            <a:ext cx="1147871" cy="896774"/>
          </a:xfrm>
          <a:custGeom>
            <a:avLst/>
            <a:gdLst/>
            <a:ahLst/>
            <a:cxnLst/>
            <a:rect l="l" t="t" r="r" b="b"/>
            <a:pathLst>
              <a:path w="1147871" h="896774">
                <a:moveTo>
                  <a:pt x="0" y="0"/>
                </a:moveTo>
                <a:lnTo>
                  <a:pt x="1147871" y="0"/>
                </a:lnTo>
                <a:lnTo>
                  <a:pt x="1147871" y="896774"/>
                </a:lnTo>
                <a:lnTo>
                  <a:pt x="0" y="896774"/>
                </a:lnTo>
                <a:lnTo>
                  <a:pt x="0" y="0"/>
                </a:lnTo>
                <a:close/>
              </a:path>
            </a:pathLst>
          </a:custGeom>
          <a:blipFill>
            <a:blip r:embed="rId6"/>
            <a:stretch>
              <a:fillRect/>
            </a:stretch>
          </a:blipFill>
        </p:spPr>
        <p:txBody>
          <a:bodyPr/>
          <a:lstStyle/>
          <a:p>
            <a:endParaRPr lang="en-GB"/>
          </a:p>
        </p:txBody>
      </p:sp>
      <p:sp>
        <p:nvSpPr>
          <p:cNvPr id="106" name="Freeform 106"/>
          <p:cNvSpPr/>
          <p:nvPr/>
        </p:nvSpPr>
        <p:spPr>
          <a:xfrm rot="723585">
            <a:off x="13473414" y="13771976"/>
            <a:ext cx="1366657" cy="1533416"/>
          </a:xfrm>
          <a:custGeom>
            <a:avLst/>
            <a:gdLst/>
            <a:ahLst/>
            <a:cxnLst/>
            <a:rect l="l" t="t" r="r" b="b"/>
            <a:pathLst>
              <a:path w="1366657" h="1533416">
                <a:moveTo>
                  <a:pt x="0" y="0"/>
                </a:moveTo>
                <a:lnTo>
                  <a:pt x="1366657" y="0"/>
                </a:lnTo>
                <a:lnTo>
                  <a:pt x="1366657" y="1533416"/>
                </a:lnTo>
                <a:lnTo>
                  <a:pt x="0" y="15334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7" name="Freeform 107"/>
          <p:cNvSpPr/>
          <p:nvPr/>
        </p:nvSpPr>
        <p:spPr>
          <a:xfrm>
            <a:off x="13453093" y="17332882"/>
            <a:ext cx="1132826" cy="1117250"/>
          </a:xfrm>
          <a:custGeom>
            <a:avLst/>
            <a:gdLst/>
            <a:ahLst/>
            <a:cxnLst/>
            <a:rect l="l" t="t" r="r" b="b"/>
            <a:pathLst>
              <a:path w="1132826" h="1117250">
                <a:moveTo>
                  <a:pt x="0" y="0"/>
                </a:moveTo>
                <a:lnTo>
                  <a:pt x="1132826" y="0"/>
                </a:lnTo>
                <a:lnTo>
                  <a:pt x="1132826" y="1117250"/>
                </a:lnTo>
                <a:lnTo>
                  <a:pt x="0" y="111725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08" name="Freeform 108"/>
          <p:cNvSpPr/>
          <p:nvPr/>
        </p:nvSpPr>
        <p:spPr>
          <a:xfrm>
            <a:off x="4695418" y="17390559"/>
            <a:ext cx="2245453" cy="2119146"/>
          </a:xfrm>
          <a:custGeom>
            <a:avLst/>
            <a:gdLst/>
            <a:ahLst/>
            <a:cxnLst/>
            <a:rect l="l" t="t" r="r" b="b"/>
            <a:pathLst>
              <a:path w="2245453" h="2119146">
                <a:moveTo>
                  <a:pt x="0" y="0"/>
                </a:moveTo>
                <a:lnTo>
                  <a:pt x="2245452" y="0"/>
                </a:lnTo>
                <a:lnTo>
                  <a:pt x="2245452" y="2119146"/>
                </a:lnTo>
                <a:lnTo>
                  <a:pt x="0" y="211914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9" name="Freeform 109"/>
          <p:cNvSpPr/>
          <p:nvPr/>
        </p:nvSpPr>
        <p:spPr>
          <a:xfrm>
            <a:off x="12912232" y="0"/>
            <a:ext cx="2207768" cy="855642"/>
          </a:xfrm>
          <a:custGeom>
            <a:avLst/>
            <a:gdLst/>
            <a:ahLst/>
            <a:cxnLst/>
            <a:rect l="l" t="t" r="r" b="b"/>
            <a:pathLst>
              <a:path w="2207768" h="855642">
                <a:moveTo>
                  <a:pt x="0" y="0"/>
                </a:moveTo>
                <a:lnTo>
                  <a:pt x="2207768" y="0"/>
                </a:lnTo>
                <a:lnTo>
                  <a:pt x="2207768" y="855642"/>
                </a:lnTo>
                <a:lnTo>
                  <a:pt x="0" y="855642"/>
                </a:lnTo>
                <a:lnTo>
                  <a:pt x="0" y="0"/>
                </a:lnTo>
                <a:close/>
              </a:path>
            </a:pathLst>
          </a:custGeom>
          <a:blipFill>
            <a:blip r:embed="rId13"/>
            <a:stretch>
              <a:fillRect/>
            </a:stretch>
          </a:blipFill>
        </p:spPr>
        <p:txBody>
          <a:bodyPr/>
          <a:lstStyle/>
          <a:p>
            <a:endParaRPr lang="en-GB"/>
          </a:p>
        </p:txBody>
      </p:sp>
      <p:sp>
        <p:nvSpPr>
          <p:cNvPr id="110" name="Freeform 110"/>
          <p:cNvSpPr/>
          <p:nvPr/>
        </p:nvSpPr>
        <p:spPr>
          <a:xfrm>
            <a:off x="13328305" y="8196236"/>
            <a:ext cx="1222170" cy="1436407"/>
          </a:xfrm>
          <a:custGeom>
            <a:avLst/>
            <a:gdLst/>
            <a:ahLst/>
            <a:cxnLst/>
            <a:rect l="l" t="t" r="r" b="b"/>
            <a:pathLst>
              <a:path w="1222170" h="1436407">
                <a:moveTo>
                  <a:pt x="0" y="0"/>
                </a:moveTo>
                <a:lnTo>
                  <a:pt x="1222170" y="0"/>
                </a:lnTo>
                <a:lnTo>
                  <a:pt x="1222170" y="1436407"/>
                </a:lnTo>
                <a:lnTo>
                  <a:pt x="0" y="143640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11" name="TextBox 111"/>
          <p:cNvSpPr txBox="1"/>
          <p:nvPr/>
        </p:nvSpPr>
        <p:spPr>
          <a:xfrm>
            <a:off x="264631" y="54687"/>
            <a:ext cx="12647600" cy="703705"/>
          </a:xfrm>
          <a:prstGeom prst="rect">
            <a:avLst/>
          </a:prstGeom>
        </p:spPr>
        <p:txBody>
          <a:bodyPr lIns="0" tIns="0" rIns="0" bIns="0" rtlCol="0" anchor="t">
            <a:spAutoFit/>
          </a:bodyPr>
          <a:lstStyle/>
          <a:p>
            <a:pPr algn="ctr">
              <a:lnSpc>
                <a:spcPts val="5701"/>
              </a:lnSpc>
              <a:spcBef>
                <a:spcPct val="0"/>
              </a:spcBef>
            </a:pPr>
            <a:r>
              <a:rPr lang="en-US" sz="4072">
                <a:solidFill>
                  <a:srgbClr val="FFFFFF"/>
                </a:solidFill>
                <a:latin typeface="Berthold Block"/>
                <a:ea typeface="Berthold Block"/>
                <a:cs typeface="Berthold Block"/>
                <a:sym typeface="Berthold Block"/>
              </a:rPr>
              <a:t>GAMIFICATION FOR STUDENT ENGAGEMENT IN HIGHER EDUCATION</a:t>
            </a:r>
          </a:p>
        </p:txBody>
      </p:sp>
      <p:sp>
        <p:nvSpPr>
          <p:cNvPr id="112" name="TextBox 112"/>
          <p:cNvSpPr txBox="1"/>
          <p:nvPr/>
        </p:nvSpPr>
        <p:spPr>
          <a:xfrm>
            <a:off x="272909" y="2059914"/>
            <a:ext cx="7061229" cy="3168650"/>
          </a:xfrm>
          <a:prstGeom prst="rect">
            <a:avLst/>
          </a:prstGeom>
        </p:spPr>
        <p:txBody>
          <a:bodyPr lIns="0" tIns="0" rIns="0" bIns="0" rtlCol="0" anchor="t">
            <a:spAutoFit/>
          </a:bodyPr>
          <a:lstStyle/>
          <a:p>
            <a:pPr algn="l">
              <a:lnSpc>
                <a:spcPts val="2800"/>
              </a:lnSpc>
            </a:pPr>
            <a:r>
              <a:rPr lang="en-US" sz="2000">
                <a:solidFill>
                  <a:srgbClr val="000000"/>
                </a:solidFill>
                <a:latin typeface="Canva Sans"/>
                <a:ea typeface="Canva Sans"/>
                <a:cs typeface="Canva Sans"/>
                <a:sym typeface="Canva Sans"/>
              </a:rPr>
              <a:t>This action research project explores the potential of gamification, the use of game elements such as points, badges, and leader boards to enhance student engagement in higher education. The research was prompted by concerns about low engagement among students enrolled on the CertHE Employability </a:t>
            </a:r>
          </a:p>
          <a:p>
            <a:pPr algn="l">
              <a:lnSpc>
                <a:spcPts val="2800"/>
              </a:lnSpc>
            </a:pPr>
            <a:r>
              <a:rPr lang="en-US" sz="2000">
                <a:solidFill>
                  <a:srgbClr val="000000"/>
                </a:solidFill>
                <a:latin typeface="Canva Sans"/>
                <a:ea typeface="Canva Sans"/>
                <a:cs typeface="Canva Sans"/>
                <a:sym typeface="Canva Sans"/>
              </a:rPr>
              <a:t>Skills Programme, many of whom have experienced educational disadvantage.</a:t>
            </a:r>
          </a:p>
          <a:p>
            <a:pPr algn="l">
              <a:lnSpc>
                <a:spcPts val="2800"/>
              </a:lnSpc>
            </a:pPr>
            <a:endParaRPr lang="en-US" sz="2000">
              <a:solidFill>
                <a:srgbClr val="000000"/>
              </a:solidFill>
              <a:latin typeface="Canva Sans"/>
              <a:ea typeface="Canva Sans"/>
              <a:cs typeface="Canva Sans"/>
              <a:sym typeface="Canva Sans"/>
            </a:endParaRPr>
          </a:p>
        </p:txBody>
      </p:sp>
      <p:sp>
        <p:nvSpPr>
          <p:cNvPr id="113" name="TextBox 113"/>
          <p:cNvSpPr txBox="1"/>
          <p:nvPr/>
        </p:nvSpPr>
        <p:spPr>
          <a:xfrm>
            <a:off x="7857893" y="8424836"/>
            <a:ext cx="4931791" cy="587882"/>
          </a:xfrm>
          <a:prstGeom prst="rect">
            <a:avLst/>
          </a:prstGeom>
        </p:spPr>
        <p:txBody>
          <a:bodyPr lIns="0" tIns="0" rIns="0" bIns="0" rtlCol="0" anchor="t">
            <a:spAutoFit/>
          </a:bodyPr>
          <a:lstStyle/>
          <a:p>
            <a:pPr algn="ctr">
              <a:lnSpc>
                <a:spcPts val="4857"/>
              </a:lnSpc>
              <a:spcBef>
                <a:spcPct val="0"/>
              </a:spcBef>
            </a:pPr>
            <a:r>
              <a:rPr lang="en-US" sz="3469">
                <a:solidFill>
                  <a:srgbClr val="FFFFFF"/>
                </a:solidFill>
                <a:latin typeface="Berthold Block"/>
                <a:ea typeface="Berthold Block"/>
                <a:cs typeface="Berthold Block"/>
                <a:sym typeface="Berthold Block"/>
              </a:rPr>
              <a:t>FINDINGS</a:t>
            </a:r>
          </a:p>
        </p:txBody>
      </p:sp>
      <p:sp>
        <p:nvSpPr>
          <p:cNvPr id="114" name="TextBox 114"/>
          <p:cNvSpPr txBox="1"/>
          <p:nvPr/>
        </p:nvSpPr>
        <p:spPr>
          <a:xfrm>
            <a:off x="7977281" y="9341673"/>
            <a:ext cx="6769554" cy="4930775"/>
          </a:xfrm>
          <a:prstGeom prst="rect">
            <a:avLst/>
          </a:prstGeom>
        </p:spPr>
        <p:txBody>
          <a:bodyPr lIns="0" tIns="0" rIns="0" bIns="0" rtlCol="0" anchor="t">
            <a:spAutoFit/>
          </a:bodyPr>
          <a:lstStyle/>
          <a:p>
            <a:pPr algn="l">
              <a:lnSpc>
                <a:spcPts val="2800"/>
              </a:lnSpc>
            </a:pPr>
            <a:r>
              <a:rPr lang="en-US" sz="2000" b="1">
                <a:solidFill>
                  <a:srgbClr val="000000"/>
                </a:solidFill>
                <a:latin typeface="Canva Sans Bold"/>
                <a:ea typeface="Canva Sans Bold"/>
                <a:cs typeface="Canva Sans Bold"/>
                <a:sym typeface="Canva Sans Bold"/>
              </a:rPr>
              <a:t>From Literature</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Leader boards enhance engagement through social competition (Chang &amp; Wei, 2016)</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Formative quizzes and challenges increase motivation and knowledge retention</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Collaborative elements promote a sense of community</a:t>
            </a:r>
          </a:p>
          <a:p>
            <a:pPr algn="l">
              <a:lnSpc>
                <a:spcPts val="2800"/>
              </a:lnSpc>
            </a:pPr>
            <a:r>
              <a:rPr lang="en-US" sz="2000" b="1">
                <a:solidFill>
                  <a:srgbClr val="000000"/>
                </a:solidFill>
                <a:latin typeface="Canva Sans Bold"/>
                <a:ea typeface="Canva Sans Bold"/>
                <a:cs typeface="Canva Sans Bold"/>
                <a:sym typeface="Canva Sans Bold"/>
              </a:rPr>
              <a:t>From Practice</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Reflective logs show increased participation when gamified techniques (e.g., Vevox quizzes, team challenges) were used in lectures.</a:t>
            </a:r>
          </a:p>
          <a:p>
            <a:pPr marL="431801" lvl="1" indent="-215900" algn="l">
              <a:lnSpc>
                <a:spcPts val="2800"/>
              </a:lnSpc>
              <a:buFont typeface="Arial"/>
              <a:buChar char="•"/>
            </a:pPr>
            <a:r>
              <a:rPr lang="en-US" sz="2000">
                <a:solidFill>
                  <a:srgbClr val="000000"/>
                </a:solidFill>
                <a:latin typeface="Canva Sans"/>
                <a:ea typeface="Canva Sans"/>
                <a:cs typeface="Canva Sans"/>
                <a:sym typeface="Canva Sans"/>
              </a:rPr>
              <a:t>Quieter students became more active during gamified tasks</a:t>
            </a:r>
          </a:p>
          <a:p>
            <a:pPr algn="l">
              <a:lnSpc>
                <a:spcPts val="2800"/>
              </a:lnSpc>
            </a:pPr>
            <a:endParaRPr lang="en-US" sz="2000">
              <a:solidFill>
                <a:srgbClr val="000000"/>
              </a:solidFill>
              <a:latin typeface="Canva Sans"/>
              <a:ea typeface="Canva Sans"/>
              <a:cs typeface="Canva Sans"/>
              <a:sym typeface="Canva Sans"/>
            </a:endParaRPr>
          </a:p>
        </p:txBody>
      </p:sp>
      <p:sp>
        <p:nvSpPr>
          <p:cNvPr id="115" name="TextBox 115"/>
          <p:cNvSpPr txBox="1"/>
          <p:nvPr/>
        </p:nvSpPr>
        <p:spPr>
          <a:xfrm>
            <a:off x="347016" y="15432394"/>
            <a:ext cx="7139790" cy="5283200"/>
          </a:xfrm>
          <a:prstGeom prst="rect">
            <a:avLst/>
          </a:prstGeom>
        </p:spPr>
        <p:txBody>
          <a:bodyPr lIns="0" tIns="0" rIns="0" bIns="0" rtlCol="0" anchor="t">
            <a:spAutoFit/>
          </a:bodyPr>
          <a:lstStyle/>
          <a:p>
            <a:pPr algn="l">
              <a:lnSpc>
                <a:spcPts val="2800"/>
              </a:lnSpc>
            </a:pPr>
            <a:r>
              <a:rPr lang="en-US" sz="2000" b="1" dirty="0">
                <a:solidFill>
                  <a:srgbClr val="000000"/>
                </a:solidFill>
                <a:latin typeface="Canva Sans Bold"/>
                <a:ea typeface="Canva Sans Bold"/>
                <a:cs typeface="Canva Sans Bold"/>
                <a:sym typeface="Canva Sans Bold"/>
              </a:rPr>
              <a:t>Approach</a:t>
            </a:r>
          </a:p>
          <a:p>
            <a:pPr algn="l">
              <a:lnSpc>
                <a:spcPts val="2800"/>
              </a:lnSpc>
            </a:pPr>
            <a:r>
              <a:rPr lang="en-US" sz="2000" dirty="0">
                <a:solidFill>
                  <a:srgbClr val="000000"/>
                </a:solidFill>
                <a:latin typeface="Canva Sans"/>
                <a:ea typeface="Canva Sans"/>
                <a:cs typeface="Canva Sans"/>
                <a:sym typeface="Canva Sans"/>
              </a:rPr>
              <a:t>Secondary research &amp; reflective practice</a:t>
            </a:r>
          </a:p>
          <a:p>
            <a:pPr marL="431801" lvl="1" indent="-215900" algn="l">
              <a:lnSpc>
                <a:spcPts val="2800"/>
              </a:lnSpc>
              <a:buFont typeface="Arial"/>
              <a:buChar char="•"/>
            </a:pPr>
            <a:r>
              <a:rPr lang="en-US" sz="2000" b="1" dirty="0">
                <a:solidFill>
                  <a:srgbClr val="000000"/>
                </a:solidFill>
                <a:latin typeface="Canva Sans Bold"/>
                <a:ea typeface="Canva Sans Bold"/>
                <a:cs typeface="Canva Sans Bold"/>
                <a:sym typeface="Canva Sans Bold"/>
              </a:rPr>
              <a:t>Ontology:</a:t>
            </a:r>
            <a:r>
              <a:rPr lang="en-US" sz="2000" dirty="0">
                <a:solidFill>
                  <a:srgbClr val="000000"/>
                </a:solidFill>
                <a:latin typeface="Canva Sans"/>
                <a:ea typeface="Canva Sans"/>
                <a:cs typeface="Canva Sans"/>
                <a:sym typeface="Canva Sans"/>
              </a:rPr>
              <a:t> Constructivist – learning through experience and interaction</a:t>
            </a:r>
          </a:p>
          <a:p>
            <a:pPr marL="431801" lvl="1" indent="-215900" algn="l">
              <a:lnSpc>
                <a:spcPts val="2800"/>
              </a:lnSpc>
              <a:buFont typeface="Arial"/>
              <a:buChar char="•"/>
            </a:pPr>
            <a:r>
              <a:rPr lang="en-US" sz="2000" b="1" dirty="0">
                <a:solidFill>
                  <a:srgbClr val="000000"/>
                </a:solidFill>
                <a:latin typeface="Canva Sans Bold"/>
                <a:ea typeface="Canva Sans Bold"/>
                <a:cs typeface="Canva Sans Bold"/>
                <a:sym typeface="Canva Sans Bold"/>
              </a:rPr>
              <a:t>Epistemology:</a:t>
            </a:r>
            <a:r>
              <a:rPr lang="en-US" sz="2000" dirty="0">
                <a:solidFill>
                  <a:srgbClr val="000000"/>
                </a:solidFill>
                <a:latin typeface="Canva Sans"/>
                <a:ea typeface="Canva Sans"/>
                <a:cs typeface="Canva Sans"/>
                <a:sym typeface="Canva Sans"/>
              </a:rPr>
              <a:t> Interpretivist – understanding meaning through context</a:t>
            </a:r>
          </a:p>
          <a:p>
            <a:pPr algn="l">
              <a:lnSpc>
                <a:spcPts val="2800"/>
              </a:lnSpc>
            </a:pPr>
            <a:endParaRPr lang="en-US" sz="2000" dirty="0">
              <a:solidFill>
                <a:srgbClr val="000000"/>
              </a:solidFill>
              <a:latin typeface="Canva Sans"/>
              <a:ea typeface="Canva Sans"/>
              <a:cs typeface="Canva Sans"/>
              <a:sym typeface="Canva Sans"/>
            </a:endParaRPr>
          </a:p>
          <a:p>
            <a:pPr algn="l">
              <a:lnSpc>
                <a:spcPts val="2800"/>
              </a:lnSpc>
            </a:pPr>
            <a:endParaRPr lang="en-US" sz="2000" dirty="0">
              <a:solidFill>
                <a:srgbClr val="000000"/>
              </a:solidFill>
              <a:latin typeface="Canva Sans"/>
              <a:ea typeface="Canva Sans"/>
              <a:cs typeface="Canva Sans"/>
              <a:sym typeface="Canva Sans"/>
            </a:endParaRPr>
          </a:p>
          <a:p>
            <a:pPr algn="l">
              <a:lnSpc>
                <a:spcPts val="2800"/>
              </a:lnSpc>
            </a:pPr>
            <a:endParaRPr lang="en-US" sz="2000" dirty="0">
              <a:solidFill>
                <a:srgbClr val="000000"/>
              </a:solidFill>
              <a:latin typeface="Canva Sans"/>
              <a:ea typeface="Canva Sans"/>
              <a:cs typeface="Canva Sans"/>
              <a:sym typeface="Canva Sans"/>
            </a:endParaRPr>
          </a:p>
          <a:p>
            <a:pPr algn="l">
              <a:lnSpc>
                <a:spcPts val="2800"/>
              </a:lnSpc>
            </a:pPr>
            <a:endParaRPr lang="en-US" sz="2000" dirty="0">
              <a:solidFill>
                <a:srgbClr val="000000"/>
              </a:solidFill>
              <a:latin typeface="Canva Sans"/>
              <a:ea typeface="Canva Sans"/>
              <a:cs typeface="Canva Sans"/>
              <a:sym typeface="Canva Sans"/>
            </a:endParaRPr>
          </a:p>
          <a:p>
            <a:pPr algn="l">
              <a:lnSpc>
                <a:spcPts val="2800"/>
              </a:lnSpc>
            </a:pPr>
            <a:r>
              <a:rPr lang="en-US" sz="2000" dirty="0">
                <a:solidFill>
                  <a:srgbClr val="000000"/>
                </a:solidFill>
                <a:latin typeface="Canva Sans"/>
                <a:ea typeface="Canva Sans"/>
                <a:cs typeface="Canva Sans"/>
                <a:sym typeface="Canva Sans"/>
              </a:rPr>
              <a:t> The study drew upon</a:t>
            </a:r>
          </a:p>
          <a:p>
            <a:pPr marL="431801" lvl="1" indent="-215900" algn="l">
              <a:lnSpc>
                <a:spcPts val="2800"/>
              </a:lnSpc>
              <a:buFont typeface="Arial"/>
              <a:buChar char="•"/>
            </a:pPr>
            <a:r>
              <a:rPr lang="en-US" sz="2000" dirty="0">
                <a:solidFill>
                  <a:srgbClr val="000000"/>
                </a:solidFill>
                <a:latin typeface="Canva Sans"/>
                <a:ea typeface="Canva Sans"/>
                <a:cs typeface="Canva Sans"/>
                <a:sym typeface="Canva Sans"/>
              </a:rPr>
              <a:t>Peer-reviewed academic literature</a:t>
            </a:r>
          </a:p>
          <a:p>
            <a:pPr marL="431801" lvl="1" indent="-215900" algn="l">
              <a:lnSpc>
                <a:spcPts val="2800"/>
              </a:lnSpc>
              <a:buFont typeface="Arial"/>
              <a:buChar char="•"/>
            </a:pPr>
            <a:r>
              <a:rPr lang="en-US" sz="2000" dirty="0">
                <a:solidFill>
                  <a:srgbClr val="000000"/>
                </a:solidFill>
                <a:latin typeface="Canva Sans"/>
                <a:ea typeface="Canva Sans"/>
                <a:cs typeface="Canva Sans"/>
                <a:sym typeface="Canva Sans"/>
              </a:rPr>
              <a:t>Reflective logs from personal classroom teaching</a:t>
            </a:r>
          </a:p>
          <a:p>
            <a:pPr marL="431801" lvl="1" indent="-215900" algn="l">
              <a:lnSpc>
                <a:spcPts val="2800"/>
              </a:lnSpc>
              <a:buFont typeface="Arial"/>
              <a:buChar char="•"/>
            </a:pPr>
            <a:r>
              <a:rPr lang="en-US" sz="2000" dirty="0">
                <a:solidFill>
                  <a:srgbClr val="000000"/>
                </a:solidFill>
                <a:latin typeface="Canva Sans"/>
                <a:ea typeface="Canva Sans"/>
                <a:cs typeface="Canva Sans"/>
                <a:sym typeface="Canva Sans"/>
              </a:rPr>
              <a:t>Theoretical models</a:t>
            </a:r>
          </a:p>
          <a:p>
            <a:pPr algn="l">
              <a:lnSpc>
                <a:spcPts val="2800"/>
              </a:lnSpc>
            </a:pPr>
            <a:endParaRPr lang="en-US" sz="2000" dirty="0">
              <a:solidFill>
                <a:srgbClr val="000000"/>
              </a:solidFill>
              <a:latin typeface="Canva Sans"/>
              <a:ea typeface="Canva Sans"/>
              <a:cs typeface="Canva Sans"/>
              <a:sym typeface="Canva Sans"/>
            </a:endParaRPr>
          </a:p>
        </p:txBody>
      </p:sp>
      <p:sp>
        <p:nvSpPr>
          <p:cNvPr id="116" name="TextBox 116"/>
          <p:cNvSpPr txBox="1"/>
          <p:nvPr/>
        </p:nvSpPr>
        <p:spPr>
          <a:xfrm>
            <a:off x="7920794" y="14379764"/>
            <a:ext cx="4931791" cy="587882"/>
          </a:xfrm>
          <a:prstGeom prst="rect">
            <a:avLst/>
          </a:prstGeom>
        </p:spPr>
        <p:txBody>
          <a:bodyPr lIns="0" tIns="0" rIns="0" bIns="0" rtlCol="0" anchor="t">
            <a:spAutoFit/>
          </a:bodyPr>
          <a:lstStyle/>
          <a:p>
            <a:pPr algn="ctr">
              <a:lnSpc>
                <a:spcPts val="4857"/>
              </a:lnSpc>
              <a:spcBef>
                <a:spcPct val="0"/>
              </a:spcBef>
            </a:pPr>
            <a:r>
              <a:rPr lang="en-US" sz="3469">
                <a:solidFill>
                  <a:srgbClr val="FFFFFF"/>
                </a:solidFill>
                <a:latin typeface="Berthold Block"/>
                <a:ea typeface="Berthold Block"/>
                <a:cs typeface="Berthold Block"/>
                <a:sym typeface="Berthold Block"/>
              </a:rPr>
              <a:t>CONCLUSION</a:t>
            </a:r>
          </a:p>
        </p:txBody>
      </p:sp>
      <p:sp>
        <p:nvSpPr>
          <p:cNvPr id="117" name="TextBox 117"/>
          <p:cNvSpPr txBox="1"/>
          <p:nvPr/>
        </p:nvSpPr>
        <p:spPr>
          <a:xfrm>
            <a:off x="8041297" y="15383615"/>
            <a:ext cx="6641997" cy="1758950"/>
          </a:xfrm>
          <a:prstGeom prst="rect">
            <a:avLst/>
          </a:prstGeom>
        </p:spPr>
        <p:txBody>
          <a:bodyPr lIns="0" tIns="0" rIns="0" bIns="0" rtlCol="0" anchor="t">
            <a:spAutoFit/>
          </a:bodyPr>
          <a:lstStyle/>
          <a:p>
            <a:pPr algn="l">
              <a:lnSpc>
                <a:spcPts val="2800"/>
              </a:lnSpc>
            </a:pPr>
            <a:r>
              <a:rPr lang="en-US" sz="2000">
                <a:solidFill>
                  <a:srgbClr val="000000"/>
                </a:solidFill>
                <a:latin typeface="Canva Sans"/>
                <a:ea typeface="Canva Sans"/>
                <a:cs typeface="Canva Sans"/>
                <a:sym typeface="Canva Sans"/>
              </a:rPr>
              <a:t>Gamification has the potential to increase student engagement, especially when implemented with intentionality and aligned to motivational theory and learning outcomes. It should be used to support learning, not distract from it.</a:t>
            </a:r>
          </a:p>
        </p:txBody>
      </p:sp>
      <p:sp>
        <p:nvSpPr>
          <p:cNvPr id="118" name="TextBox 118"/>
          <p:cNvSpPr txBox="1"/>
          <p:nvPr/>
        </p:nvSpPr>
        <p:spPr>
          <a:xfrm>
            <a:off x="7947095" y="18439890"/>
            <a:ext cx="7172905" cy="3161750"/>
          </a:xfrm>
          <a:prstGeom prst="rect">
            <a:avLst/>
          </a:prstGeom>
        </p:spPr>
        <p:txBody>
          <a:bodyPr lIns="0" tIns="0" rIns="0" bIns="0" rtlCol="0" anchor="t">
            <a:spAutoFit/>
          </a:bodyPr>
          <a:lstStyle/>
          <a:p>
            <a:pPr marL="432723" lvl="1" indent="-216362" algn="l">
              <a:lnSpc>
                <a:spcPts val="2805"/>
              </a:lnSpc>
              <a:buFont typeface="Arial"/>
              <a:buChar char="•"/>
            </a:pPr>
            <a:r>
              <a:rPr lang="en-US" sz="2004">
                <a:solidFill>
                  <a:srgbClr val="000000"/>
                </a:solidFill>
                <a:latin typeface="Canva Sans"/>
                <a:ea typeface="Canva Sans"/>
                <a:cs typeface="Canva Sans"/>
                <a:sym typeface="Canva Sans"/>
              </a:rPr>
              <a:t>Design gamification using Self-Determination Theory to support autonomy, competence, and relatedness.</a:t>
            </a:r>
          </a:p>
          <a:p>
            <a:pPr marL="432723" lvl="1" indent="-216362" algn="l">
              <a:lnSpc>
                <a:spcPts val="2805"/>
              </a:lnSpc>
              <a:buFont typeface="Arial"/>
              <a:buChar char="•"/>
            </a:pPr>
            <a:r>
              <a:rPr lang="en-US" sz="2004">
                <a:solidFill>
                  <a:srgbClr val="000000"/>
                </a:solidFill>
                <a:latin typeface="Canva Sans"/>
                <a:ea typeface="Canva Sans"/>
                <a:cs typeface="Canva Sans"/>
                <a:sym typeface="Canva Sans"/>
              </a:rPr>
              <a:t>Align game elements with course objectives, not just attendance or participation.</a:t>
            </a:r>
          </a:p>
          <a:p>
            <a:pPr marL="432723" lvl="1" indent="-216362" algn="l">
              <a:lnSpc>
                <a:spcPts val="2805"/>
              </a:lnSpc>
              <a:buFont typeface="Arial"/>
              <a:buChar char="•"/>
            </a:pPr>
            <a:r>
              <a:rPr lang="en-US" sz="2004">
                <a:solidFill>
                  <a:srgbClr val="000000"/>
                </a:solidFill>
                <a:latin typeface="Canva Sans"/>
                <a:ea typeface="Canva Sans"/>
                <a:cs typeface="Canva Sans"/>
                <a:sym typeface="Canva Sans"/>
              </a:rPr>
              <a:t>Embed gamification into assessment, feedback, and lesson design.</a:t>
            </a:r>
          </a:p>
          <a:p>
            <a:pPr marL="432723" lvl="1" indent="-216362" algn="l">
              <a:lnSpc>
                <a:spcPts val="2805"/>
              </a:lnSpc>
              <a:buFont typeface="Arial"/>
              <a:buChar char="•"/>
            </a:pPr>
            <a:r>
              <a:rPr lang="en-US" sz="2004">
                <a:solidFill>
                  <a:srgbClr val="000000"/>
                </a:solidFill>
                <a:latin typeface="Canva Sans"/>
                <a:ea typeface="Canva Sans"/>
                <a:cs typeface="Canva Sans"/>
                <a:sym typeface="Canva Sans"/>
              </a:rPr>
              <a:t>Use team-based activities to support social learning and increase confidence</a:t>
            </a:r>
          </a:p>
          <a:p>
            <a:pPr algn="l">
              <a:lnSpc>
                <a:spcPts val="2805"/>
              </a:lnSpc>
            </a:pPr>
            <a:endParaRPr lang="en-US" sz="2004">
              <a:solidFill>
                <a:srgbClr val="000000"/>
              </a:solidFill>
              <a:latin typeface="Canva Sans"/>
              <a:ea typeface="Canva Sans"/>
              <a:cs typeface="Canva Sans"/>
              <a:sym typeface="Canva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8EBFF"/>
        </a:solidFill>
        <a:effectLst/>
      </p:bgPr>
    </p:bg>
    <p:spTree>
      <p:nvGrpSpPr>
        <p:cNvPr id="1" name=""/>
        <p:cNvGrpSpPr/>
        <p:nvPr/>
      </p:nvGrpSpPr>
      <p:grpSpPr>
        <a:xfrm>
          <a:off x="0" y="0"/>
          <a:ext cx="0" cy="0"/>
          <a:chOff x="0" y="0"/>
          <a:chExt cx="0" cy="0"/>
        </a:xfrm>
      </p:grpSpPr>
      <p:grpSp>
        <p:nvGrpSpPr>
          <p:cNvPr id="2" name="Group 2"/>
          <p:cNvGrpSpPr/>
          <p:nvPr/>
        </p:nvGrpSpPr>
        <p:grpSpPr>
          <a:xfrm>
            <a:off x="-2737648" y="1558762"/>
            <a:ext cx="21156823" cy="1514869"/>
            <a:chOff x="0" y="0"/>
            <a:chExt cx="3756731" cy="268989"/>
          </a:xfrm>
        </p:grpSpPr>
        <p:sp>
          <p:nvSpPr>
            <p:cNvPr id="3" name="Freeform 3"/>
            <p:cNvSpPr/>
            <p:nvPr/>
          </p:nvSpPr>
          <p:spPr>
            <a:xfrm>
              <a:off x="0" y="0"/>
              <a:ext cx="3756731" cy="268989"/>
            </a:xfrm>
            <a:custGeom>
              <a:avLst/>
              <a:gdLst/>
              <a:ahLst/>
              <a:cxnLst/>
              <a:rect l="l" t="t" r="r" b="b"/>
              <a:pathLst>
                <a:path w="3756731" h="268989">
                  <a:moveTo>
                    <a:pt x="5123" y="0"/>
                  </a:moveTo>
                  <a:lnTo>
                    <a:pt x="3751608" y="0"/>
                  </a:lnTo>
                  <a:cubicBezTo>
                    <a:pt x="3752966" y="0"/>
                    <a:pt x="3754270" y="540"/>
                    <a:pt x="3755230" y="1500"/>
                  </a:cubicBezTo>
                  <a:cubicBezTo>
                    <a:pt x="3756191" y="2461"/>
                    <a:pt x="3756731" y="3764"/>
                    <a:pt x="3756731" y="5123"/>
                  </a:cubicBezTo>
                  <a:lnTo>
                    <a:pt x="3756731" y="263866"/>
                  </a:lnTo>
                  <a:cubicBezTo>
                    <a:pt x="3756731" y="265225"/>
                    <a:pt x="3756191" y="266528"/>
                    <a:pt x="3755230" y="267489"/>
                  </a:cubicBezTo>
                  <a:cubicBezTo>
                    <a:pt x="3754270" y="268449"/>
                    <a:pt x="3752966" y="268989"/>
                    <a:pt x="3751608" y="268989"/>
                  </a:cubicBezTo>
                  <a:lnTo>
                    <a:pt x="5123" y="268989"/>
                  </a:lnTo>
                  <a:cubicBezTo>
                    <a:pt x="3764" y="268989"/>
                    <a:pt x="2461" y="268449"/>
                    <a:pt x="1500" y="267489"/>
                  </a:cubicBezTo>
                  <a:cubicBezTo>
                    <a:pt x="540" y="266528"/>
                    <a:pt x="0" y="265225"/>
                    <a:pt x="0" y="263866"/>
                  </a:cubicBezTo>
                  <a:lnTo>
                    <a:pt x="0" y="5123"/>
                  </a:lnTo>
                  <a:cubicBezTo>
                    <a:pt x="0" y="3764"/>
                    <a:pt x="540" y="2461"/>
                    <a:pt x="1500" y="1500"/>
                  </a:cubicBezTo>
                  <a:cubicBezTo>
                    <a:pt x="2461" y="540"/>
                    <a:pt x="3764" y="0"/>
                    <a:pt x="5123" y="0"/>
                  </a:cubicBezTo>
                  <a:close/>
                </a:path>
              </a:pathLst>
            </a:custGeom>
            <a:solidFill>
              <a:srgbClr val="FFFFFF"/>
            </a:solidFill>
            <a:ln cap="sq">
              <a:noFill/>
              <a:prstDash val="solid"/>
              <a:miter/>
            </a:ln>
          </p:spPr>
          <p:txBody>
            <a:bodyPr/>
            <a:lstStyle/>
            <a:p>
              <a:endParaRPr lang="en-GB"/>
            </a:p>
          </p:txBody>
        </p:sp>
        <p:sp>
          <p:nvSpPr>
            <p:cNvPr id="4" name="TextBox 4"/>
            <p:cNvSpPr txBox="1"/>
            <p:nvPr/>
          </p:nvSpPr>
          <p:spPr>
            <a:xfrm>
              <a:off x="0" y="-28575"/>
              <a:ext cx="3756731" cy="297564"/>
            </a:xfrm>
            <a:prstGeom prst="rect">
              <a:avLst/>
            </a:prstGeom>
          </p:spPr>
          <p:txBody>
            <a:bodyPr lIns="23333" tIns="23333" rIns="23333" bIns="23333" rtlCol="0" anchor="ctr"/>
            <a:lstStyle/>
            <a:p>
              <a:pPr algn="l">
                <a:lnSpc>
                  <a:spcPts val="1864"/>
                </a:lnSpc>
                <a:spcBef>
                  <a:spcPct val="0"/>
                </a:spcBef>
              </a:pPr>
              <a:endParaRPr/>
            </a:p>
          </p:txBody>
        </p:sp>
      </p:grpSp>
      <p:sp>
        <p:nvSpPr>
          <p:cNvPr id="5" name="TextBox 5"/>
          <p:cNvSpPr txBox="1"/>
          <p:nvPr/>
        </p:nvSpPr>
        <p:spPr>
          <a:xfrm>
            <a:off x="3645260" y="1550228"/>
            <a:ext cx="7829479" cy="1379538"/>
          </a:xfrm>
          <a:prstGeom prst="rect">
            <a:avLst/>
          </a:prstGeom>
        </p:spPr>
        <p:txBody>
          <a:bodyPr lIns="0" tIns="0" rIns="0" bIns="0" rtlCol="0" anchor="t">
            <a:spAutoFit/>
          </a:bodyPr>
          <a:lstStyle/>
          <a:p>
            <a:pPr algn="ctr">
              <a:lnSpc>
                <a:spcPts val="11302"/>
              </a:lnSpc>
              <a:spcBef>
                <a:spcPct val="0"/>
              </a:spcBef>
            </a:pPr>
            <a:r>
              <a:rPr lang="en-US" sz="8073">
                <a:solidFill>
                  <a:srgbClr val="050A30"/>
                </a:solidFill>
                <a:latin typeface="Berthold Block"/>
                <a:ea typeface="Berthold Block"/>
                <a:cs typeface="Berthold Block"/>
                <a:sym typeface="Berthold Block"/>
              </a:rPr>
              <a:t>REFERENCES</a:t>
            </a:r>
          </a:p>
        </p:txBody>
      </p:sp>
      <p:grpSp>
        <p:nvGrpSpPr>
          <p:cNvPr id="6" name="Group 6"/>
          <p:cNvGrpSpPr/>
          <p:nvPr/>
        </p:nvGrpSpPr>
        <p:grpSpPr>
          <a:xfrm>
            <a:off x="237383" y="3387412"/>
            <a:ext cx="14645235" cy="6236347"/>
            <a:chOff x="0" y="0"/>
            <a:chExt cx="2600495" cy="1107363"/>
          </a:xfrm>
        </p:grpSpPr>
        <p:sp>
          <p:nvSpPr>
            <p:cNvPr id="7" name="Freeform 7"/>
            <p:cNvSpPr/>
            <p:nvPr/>
          </p:nvSpPr>
          <p:spPr>
            <a:xfrm>
              <a:off x="0" y="0"/>
              <a:ext cx="2600495" cy="1107363"/>
            </a:xfrm>
            <a:custGeom>
              <a:avLst/>
              <a:gdLst/>
              <a:ahLst/>
              <a:cxnLst/>
              <a:rect l="l" t="t" r="r" b="b"/>
              <a:pathLst>
                <a:path w="2600495" h="1107363">
                  <a:moveTo>
                    <a:pt x="7401" y="0"/>
                  </a:moveTo>
                  <a:lnTo>
                    <a:pt x="2593094" y="0"/>
                  </a:lnTo>
                  <a:cubicBezTo>
                    <a:pt x="2595057" y="0"/>
                    <a:pt x="2596939" y="780"/>
                    <a:pt x="2598327" y="2168"/>
                  </a:cubicBezTo>
                  <a:cubicBezTo>
                    <a:pt x="2599715" y="3556"/>
                    <a:pt x="2600495" y="5438"/>
                    <a:pt x="2600495" y="7401"/>
                  </a:cubicBezTo>
                  <a:lnTo>
                    <a:pt x="2600495" y="1099962"/>
                  </a:lnTo>
                  <a:cubicBezTo>
                    <a:pt x="2600495" y="1101925"/>
                    <a:pt x="2599715" y="1103807"/>
                    <a:pt x="2598327" y="1105195"/>
                  </a:cubicBezTo>
                  <a:cubicBezTo>
                    <a:pt x="2596939" y="1106583"/>
                    <a:pt x="2595057" y="1107363"/>
                    <a:pt x="2593094" y="1107363"/>
                  </a:cubicBezTo>
                  <a:lnTo>
                    <a:pt x="7401" y="1107363"/>
                  </a:lnTo>
                  <a:cubicBezTo>
                    <a:pt x="5438" y="1107363"/>
                    <a:pt x="3556" y="1106583"/>
                    <a:pt x="2168" y="1105195"/>
                  </a:cubicBezTo>
                  <a:cubicBezTo>
                    <a:pt x="780" y="1103807"/>
                    <a:pt x="0" y="1101925"/>
                    <a:pt x="0" y="1099962"/>
                  </a:cubicBezTo>
                  <a:lnTo>
                    <a:pt x="0" y="7401"/>
                  </a:lnTo>
                  <a:cubicBezTo>
                    <a:pt x="0" y="5438"/>
                    <a:pt x="780" y="3556"/>
                    <a:pt x="2168" y="2168"/>
                  </a:cubicBezTo>
                  <a:cubicBezTo>
                    <a:pt x="3556" y="780"/>
                    <a:pt x="5438" y="0"/>
                    <a:pt x="7401" y="0"/>
                  </a:cubicBezTo>
                  <a:close/>
                </a:path>
              </a:pathLst>
            </a:custGeom>
            <a:solidFill>
              <a:srgbClr val="FFFFFF"/>
            </a:solidFill>
            <a:ln cap="sq">
              <a:noFill/>
              <a:prstDash val="solid"/>
              <a:miter/>
            </a:ln>
          </p:spPr>
          <p:txBody>
            <a:bodyPr/>
            <a:lstStyle/>
            <a:p>
              <a:endParaRPr lang="en-GB"/>
            </a:p>
          </p:txBody>
        </p:sp>
        <p:sp>
          <p:nvSpPr>
            <p:cNvPr id="8" name="TextBox 8"/>
            <p:cNvSpPr txBox="1"/>
            <p:nvPr/>
          </p:nvSpPr>
          <p:spPr>
            <a:xfrm>
              <a:off x="0" y="-28575"/>
              <a:ext cx="2600495" cy="1135938"/>
            </a:xfrm>
            <a:prstGeom prst="rect">
              <a:avLst/>
            </a:prstGeom>
          </p:spPr>
          <p:txBody>
            <a:bodyPr lIns="23333" tIns="23333" rIns="23333" bIns="23333" rtlCol="0" anchor="ctr"/>
            <a:lstStyle/>
            <a:p>
              <a:pPr algn="l">
                <a:lnSpc>
                  <a:spcPts val="1864"/>
                </a:lnSpc>
                <a:spcBef>
                  <a:spcPct val="0"/>
                </a:spcBef>
              </a:pPr>
              <a:endParaRPr/>
            </a:p>
          </p:txBody>
        </p:sp>
      </p:grpSp>
      <p:sp>
        <p:nvSpPr>
          <p:cNvPr id="9" name="TextBox 9"/>
          <p:cNvSpPr txBox="1"/>
          <p:nvPr/>
        </p:nvSpPr>
        <p:spPr>
          <a:xfrm>
            <a:off x="649285" y="3635709"/>
            <a:ext cx="13991711" cy="9671430"/>
          </a:xfrm>
          <a:prstGeom prst="rect">
            <a:avLst/>
          </a:prstGeom>
        </p:spPr>
        <p:txBody>
          <a:bodyPr lIns="0" tIns="0" rIns="0" bIns="0" rtlCol="0" anchor="t">
            <a:spAutoFit/>
          </a:bodyPr>
          <a:lstStyle/>
          <a:p>
            <a:pPr marL="431801" lvl="1" indent="-215900" algn="l">
              <a:lnSpc>
                <a:spcPts val="2800"/>
              </a:lnSpc>
              <a:buFont typeface="Arial"/>
              <a:buChar char="•"/>
            </a:pPr>
            <a:r>
              <a:rPr lang="en-US" sz="2000" dirty="0">
                <a:solidFill>
                  <a:srgbClr val="000000"/>
                </a:solidFill>
                <a:latin typeface="Canva Sans"/>
                <a:ea typeface="Canva Sans"/>
                <a:cs typeface="Canva Sans"/>
                <a:sym typeface="Canva Sans"/>
              </a:rPr>
              <a:t>Chang, J.W. and Wei, H.Y., 2016. Exploring engaging gamification mechanics in massive online open courses. Journal of Educational Technology &amp; Society, 19(2), pp.177–203.</a:t>
            </a:r>
          </a:p>
          <a:p>
            <a:pPr algn="l">
              <a:lnSpc>
                <a:spcPts val="2800"/>
              </a:lnSpc>
            </a:pPr>
            <a:endParaRPr lang="en-US" sz="2000" dirty="0">
              <a:solidFill>
                <a:srgbClr val="000000"/>
              </a:solidFill>
              <a:latin typeface="Canva Sans"/>
              <a:ea typeface="Canva Sans"/>
              <a:cs typeface="Canva Sans"/>
              <a:sym typeface="Canva Sans"/>
            </a:endParaRPr>
          </a:p>
          <a:p>
            <a:pPr marL="431801" lvl="1" indent="-215900" algn="l">
              <a:lnSpc>
                <a:spcPts val="2800"/>
              </a:lnSpc>
              <a:buFont typeface="Arial"/>
              <a:buChar char="•"/>
            </a:pPr>
            <a:r>
              <a:rPr lang="en-US" sz="2000" dirty="0">
                <a:solidFill>
                  <a:srgbClr val="000000"/>
                </a:solidFill>
                <a:latin typeface="Canva Sans"/>
                <a:ea typeface="Canva Sans"/>
                <a:cs typeface="Canva Sans"/>
                <a:sym typeface="Canva Sans"/>
              </a:rPr>
              <a:t>Deci, E.L. and Ryan, R.M., 1985. Intrinsic motivation and self-determination in human behavior. New York: Plenum Press.</a:t>
            </a:r>
          </a:p>
          <a:p>
            <a:pPr algn="l">
              <a:lnSpc>
                <a:spcPts val="2800"/>
              </a:lnSpc>
            </a:pPr>
            <a:endParaRPr lang="en-US" sz="2000" dirty="0">
              <a:solidFill>
                <a:srgbClr val="000000"/>
              </a:solidFill>
              <a:latin typeface="Canva Sans"/>
              <a:ea typeface="Canva Sans"/>
              <a:cs typeface="Canva Sans"/>
              <a:sym typeface="Canva Sans"/>
            </a:endParaRPr>
          </a:p>
          <a:p>
            <a:pPr marL="431801" lvl="1" indent="-215900" algn="l">
              <a:lnSpc>
                <a:spcPts val="2800"/>
              </a:lnSpc>
              <a:buFont typeface="Arial"/>
              <a:buChar char="•"/>
            </a:pPr>
            <a:r>
              <a:rPr lang="en-US" sz="2000" dirty="0">
                <a:solidFill>
                  <a:srgbClr val="000000"/>
                </a:solidFill>
                <a:latin typeface="Canva Sans"/>
                <a:ea typeface="Canva Sans"/>
                <a:cs typeface="Canva Sans"/>
                <a:sym typeface="Canva Sans"/>
              </a:rPr>
              <a:t>Deterding, S., Dixon, D., Khaled, R. and Nacke, L., 2011. From game design elements to </a:t>
            </a:r>
            <a:r>
              <a:rPr lang="en-US" sz="2000" dirty="0" err="1">
                <a:solidFill>
                  <a:srgbClr val="000000"/>
                </a:solidFill>
                <a:latin typeface="Canva Sans"/>
                <a:ea typeface="Canva Sans"/>
                <a:cs typeface="Canva Sans"/>
                <a:sym typeface="Canva Sans"/>
              </a:rPr>
              <a:t>gamefulness</a:t>
            </a:r>
            <a:r>
              <a:rPr lang="en-US" sz="2000" dirty="0">
                <a:solidFill>
                  <a:srgbClr val="000000"/>
                </a:solidFill>
                <a:latin typeface="Canva Sans"/>
                <a:ea typeface="Canva Sans"/>
                <a:cs typeface="Canva Sans"/>
                <a:sym typeface="Canva Sans"/>
              </a:rPr>
              <a:t>: Defining "gamification". In: Proceedings of the 15th International Academic </a:t>
            </a:r>
            <a:r>
              <a:rPr lang="en-US" sz="2000" dirty="0" err="1">
                <a:solidFill>
                  <a:srgbClr val="000000"/>
                </a:solidFill>
                <a:latin typeface="Canva Sans"/>
                <a:ea typeface="Canva Sans"/>
                <a:cs typeface="Canva Sans"/>
                <a:sym typeface="Canva Sans"/>
              </a:rPr>
              <a:t>MindTrek</a:t>
            </a:r>
            <a:r>
              <a:rPr lang="en-US" sz="2000" dirty="0">
                <a:solidFill>
                  <a:srgbClr val="000000"/>
                </a:solidFill>
                <a:latin typeface="Canva Sans"/>
                <a:ea typeface="Canva Sans"/>
                <a:cs typeface="Canva Sans"/>
                <a:sym typeface="Canva Sans"/>
              </a:rPr>
              <a:t> Conference: Envisioning Future Media Environments. New York: ACM, pp.9–15.</a:t>
            </a:r>
          </a:p>
          <a:p>
            <a:pPr algn="l">
              <a:lnSpc>
                <a:spcPts val="2800"/>
              </a:lnSpc>
            </a:pPr>
            <a:endParaRPr lang="en-US" sz="2000" dirty="0">
              <a:solidFill>
                <a:srgbClr val="000000"/>
              </a:solidFill>
              <a:latin typeface="Canva Sans"/>
              <a:ea typeface="Canva Sans"/>
              <a:cs typeface="Canva Sans"/>
              <a:sym typeface="Canva Sans"/>
            </a:endParaRPr>
          </a:p>
          <a:p>
            <a:pPr marL="431801" lvl="1" indent="-215900" algn="l">
              <a:lnSpc>
                <a:spcPts val="2800"/>
              </a:lnSpc>
              <a:buFont typeface="Arial"/>
              <a:buChar char="•"/>
            </a:pPr>
            <a:r>
              <a:rPr lang="en-US" sz="2000" dirty="0">
                <a:solidFill>
                  <a:srgbClr val="000000"/>
                </a:solidFill>
                <a:latin typeface="Canva Sans"/>
                <a:ea typeface="Canva Sans"/>
                <a:cs typeface="Canva Sans"/>
                <a:sym typeface="Canva Sans"/>
              </a:rPr>
              <a:t>Mekler, E.D., </a:t>
            </a:r>
            <a:r>
              <a:rPr lang="en-US" sz="2000" dirty="0" err="1">
                <a:solidFill>
                  <a:srgbClr val="000000"/>
                </a:solidFill>
                <a:latin typeface="Canva Sans"/>
                <a:ea typeface="Canva Sans"/>
                <a:cs typeface="Canva Sans"/>
                <a:sym typeface="Canva Sans"/>
              </a:rPr>
              <a:t>Brühlmann</a:t>
            </a:r>
            <a:r>
              <a:rPr lang="en-US" sz="2000" dirty="0">
                <a:solidFill>
                  <a:srgbClr val="000000"/>
                </a:solidFill>
                <a:latin typeface="Canva Sans"/>
                <a:ea typeface="Canva Sans"/>
                <a:cs typeface="Canva Sans"/>
                <a:sym typeface="Canva Sans"/>
              </a:rPr>
              <a:t>, F., </a:t>
            </a:r>
            <a:r>
              <a:rPr lang="en-US" sz="2000" dirty="0" err="1">
                <a:solidFill>
                  <a:srgbClr val="000000"/>
                </a:solidFill>
                <a:latin typeface="Canva Sans"/>
                <a:ea typeface="Canva Sans"/>
                <a:cs typeface="Canva Sans"/>
                <a:sym typeface="Canva Sans"/>
              </a:rPr>
              <a:t>Tuch</a:t>
            </a:r>
            <a:r>
              <a:rPr lang="en-US" sz="2000" dirty="0">
                <a:solidFill>
                  <a:srgbClr val="000000"/>
                </a:solidFill>
                <a:latin typeface="Canva Sans"/>
                <a:ea typeface="Canva Sans"/>
                <a:cs typeface="Canva Sans"/>
                <a:sym typeface="Canva Sans"/>
              </a:rPr>
              <a:t>, A.N. and </a:t>
            </a:r>
            <a:r>
              <a:rPr lang="en-US" sz="2000" dirty="0" err="1">
                <a:solidFill>
                  <a:srgbClr val="000000"/>
                </a:solidFill>
                <a:latin typeface="Canva Sans"/>
                <a:ea typeface="Canva Sans"/>
                <a:cs typeface="Canva Sans"/>
                <a:sym typeface="Canva Sans"/>
              </a:rPr>
              <a:t>Opwis</a:t>
            </a:r>
            <a:r>
              <a:rPr lang="en-US" sz="2000" dirty="0">
                <a:solidFill>
                  <a:srgbClr val="000000"/>
                </a:solidFill>
                <a:latin typeface="Canva Sans"/>
                <a:ea typeface="Canva Sans"/>
                <a:cs typeface="Canva Sans"/>
                <a:sym typeface="Canva Sans"/>
              </a:rPr>
              <a:t>, K., 2017. Towards understanding the effects of individual gamification elements on intrinsic motivation and performance. </a:t>
            </a:r>
            <a:r>
              <a:rPr lang="en-US" sz="2000" i="1" dirty="0">
                <a:solidFill>
                  <a:srgbClr val="000000"/>
                </a:solidFill>
                <a:latin typeface="Canva Sans Italics"/>
                <a:ea typeface="Canva Sans Italics"/>
                <a:cs typeface="Canva Sans Italics"/>
                <a:sym typeface="Canva Sans Italics"/>
              </a:rPr>
              <a:t>Computers in Human Behavior</a:t>
            </a:r>
            <a:r>
              <a:rPr lang="en-US" sz="2000" dirty="0">
                <a:solidFill>
                  <a:srgbClr val="000000"/>
                </a:solidFill>
                <a:latin typeface="Canva Sans"/>
                <a:ea typeface="Canva Sans"/>
                <a:cs typeface="Canva Sans"/>
                <a:sym typeface="Canva Sans"/>
              </a:rPr>
              <a:t>, 71, pp.525–534.</a:t>
            </a:r>
          </a:p>
          <a:p>
            <a:pPr algn="l">
              <a:lnSpc>
                <a:spcPts val="2800"/>
              </a:lnSpc>
            </a:pPr>
            <a:endParaRPr lang="en-US" sz="2000" dirty="0">
              <a:solidFill>
                <a:srgbClr val="000000"/>
              </a:solidFill>
              <a:latin typeface="Canva Sans"/>
              <a:ea typeface="Canva Sans"/>
              <a:cs typeface="Canva Sans"/>
              <a:sym typeface="Canva Sans"/>
            </a:endParaRPr>
          </a:p>
          <a:p>
            <a:pPr marL="431801" lvl="1" indent="-215900" algn="l">
              <a:lnSpc>
                <a:spcPts val="2800"/>
              </a:lnSpc>
              <a:buFont typeface="Arial"/>
              <a:buChar char="•"/>
            </a:pPr>
            <a:r>
              <a:rPr lang="en-US" sz="2000" dirty="0">
                <a:solidFill>
                  <a:srgbClr val="000000"/>
                </a:solidFill>
                <a:latin typeface="Canva Sans"/>
                <a:ea typeface="Canva Sans"/>
                <a:cs typeface="Canva Sans"/>
                <a:sym typeface="Canva Sans"/>
              </a:rPr>
              <a:t>Zainuddin, Z., Chu, S.K.W., </a:t>
            </a:r>
            <a:r>
              <a:rPr lang="en-US" sz="2000" dirty="0" err="1">
                <a:solidFill>
                  <a:srgbClr val="000000"/>
                </a:solidFill>
                <a:latin typeface="Canva Sans"/>
                <a:ea typeface="Canva Sans"/>
                <a:cs typeface="Canva Sans"/>
                <a:sym typeface="Canva Sans"/>
              </a:rPr>
              <a:t>Shujahat</a:t>
            </a:r>
            <a:r>
              <a:rPr lang="en-US" sz="2000" dirty="0">
                <a:solidFill>
                  <a:srgbClr val="000000"/>
                </a:solidFill>
                <a:latin typeface="Canva Sans"/>
                <a:ea typeface="Canva Sans"/>
                <a:cs typeface="Canva Sans"/>
                <a:sym typeface="Canva Sans"/>
              </a:rPr>
              <a:t>, M. and Perera, C.J., 2020. The impact of gamification on learning and instruction: A systematic review of empirical evidence.</a:t>
            </a:r>
            <a:r>
              <a:rPr lang="en-US" sz="2000" i="1" dirty="0">
                <a:solidFill>
                  <a:srgbClr val="000000"/>
                </a:solidFill>
                <a:latin typeface="Canva Sans Italics"/>
                <a:ea typeface="Canva Sans Italics"/>
                <a:cs typeface="Canva Sans Italics"/>
                <a:sym typeface="Canva Sans Italics"/>
              </a:rPr>
              <a:t> Educational Research Review</a:t>
            </a:r>
            <a:r>
              <a:rPr lang="en-US" sz="2000" dirty="0">
                <a:solidFill>
                  <a:srgbClr val="000000"/>
                </a:solidFill>
                <a:latin typeface="Canva Sans"/>
                <a:ea typeface="Canva Sans"/>
                <a:cs typeface="Canva Sans"/>
                <a:sym typeface="Canva Sans"/>
              </a:rPr>
              <a:t>, 30.</a:t>
            </a:r>
          </a:p>
          <a:p>
            <a:pPr algn="l">
              <a:lnSpc>
                <a:spcPts val="2800"/>
              </a:lnSpc>
            </a:pPr>
            <a:endParaRPr lang="en-US" sz="2000" dirty="0">
              <a:solidFill>
                <a:srgbClr val="000000"/>
              </a:solidFill>
              <a:latin typeface="Canva Sans"/>
              <a:ea typeface="Canva Sans"/>
              <a:cs typeface="Canva Sans"/>
              <a:sym typeface="Canva Sans"/>
            </a:endParaRPr>
          </a:p>
          <a:p>
            <a:pPr algn="l">
              <a:lnSpc>
                <a:spcPts val="2800"/>
              </a:lnSpc>
            </a:pPr>
            <a:endParaRPr lang="en-US" sz="2000" dirty="0">
              <a:solidFill>
                <a:srgbClr val="000000"/>
              </a:solidFill>
              <a:latin typeface="Canva Sans"/>
              <a:ea typeface="Canva Sans"/>
              <a:cs typeface="Canva Sans"/>
              <a:sym typeface="Canva Sans"/>
            </a:endParaRPr>
          </a:p>
          <a:p>
            <a:pPr algn="l">
              <a:lnSpc>
                <a:spcPts val="2800"/>
              </a:lnSpc>
            </a:pPr>
            <a:endParaRPr lang="en-US" sz="2000" dirty="0">
              <a:solidFill>
                <a:srgbClr val="000000"/>
              </a:solidFill>
              <a:latin typeface="Canva Sans"/>
              <a:ea typeface="Canva Sans"/>
              <a:cs typeface="Canva Sans"/>
              <a:sym typeface="Canva Sans"/>
            </a:endParaRPr>
          </a:p>
          <a:p>
            <a:pPr algn="l">
              <a:lnSpc>
                <a:spcPts val="2800"/>
              </a:lnSpc>
            </a:pPr>
            <a:endParaRPr lang="en-US" sz="2000" dirty="0">
              <a:solidFill>
                <a:srgbClr val="000000"/>
              </a:solidFill>
              <a:latin typeface="Canva Sans"/>
              <a:ea typeface="Canva Sans"/>
              <a:cs typeface="Canva Sans"/>
              <a:sym typeface="Canva Sans"/>
            </a:endParaRPr>
          </a:p>
          <a:p>
            <a:pPr algn="l">
              <a:lnSpc>
                <a:spcPts val="2800"/>
              </a:lnSpc>
            </a:pPr>
            <a:endParaRPr lang="en-US" sz="2000" dirty="0">
              <a:solidFill>
                <a:srgbClr val="000000"/>
              </a:solidFill>
              <a:latin typeface="Canva Sans"/>
              <a:ea typeface="Canva Sans"/>
              <a:cs typeface="Canva Sans"/>
              <a:sym typeface="Canva Sans"/>
            </a:endParaRPr>
          </a:p>
          <a:p>
            <a:pPr algn="l">
              <a:lnSpc>
                <a:spcPts val="2800"/>
              </a:lnSpc>
            </a:pPr>
            <a:r>
              <a:rPr lang="en-US" sz="2000" dirty="0">
                <a:solidFill>
                  <a:srgbClr val="000000"/>
                </a:solidFill>
                <a:latin typeface="Canva Sans"/>
                <a:ea typeface="Canva Sans"/>
                <a:cs typeface="Canva Sans"/>
                <a:sym typeface="Canva Sans"/>
              </a:rPr>
              <a:t>VIDEO LINK: </a:t>
            </a:r>
          </a:p>
          <a:p>
            <a:pPr algn="l">
              <a:lnSpc>
                <a:spcPts val="2800"/>
              </a:lnSpc>
            </a:pPr>
            <a:r>
              <a:rPr lang="en-US" sz="2000" dirty="0">
                <a:solidFill>
                  <a:srgbClr val="000000"/>
                </a:solidFill>
                <a:latin typeface="Canva Sans"/>
                <a:ea typeface="Canva Sans"/>
                <a:cs typeface="Canva Sans"/>
                <a:sym typeface="Canva Sans"/>
              </a:rPr>
              <a:t>https://uowtsd-my.sharepoint.com/:v:/r/personal/1551691_student_uwtsd_ac_uk/Documents/Ffion%20Cumberpatch%20Action%20Research%20Project.webm?csf=1&amp;web=1&amp;e=hbfaOz&amp;nav=eyJyZWZlcnJhbEluZm8iOnsicmVmZXJyYWxBcHAiOiJTdHJlYW1XZWJBcHAiLCJyZWZlcnJhbFZpZXciOiJTaGFyZURpYWxvZy1MaW5rIiwicmVmZXJyYWxBcHBQbGF0Zm9ybSI6IldlYiIsInJlZmVycmFsTW9kZSI6InZpZXcifX0%3D </a:t>
            </a:r>
          </a:p>
        </p:txBody>
      </p:sp>
      <p:sp>
        <p:nvSpPr>
          <p:cNvPr id="15" name="Rectangle 5">
            <a:extLst>
              <a:ext uri="{FF2B5EF4-FFF2-40B4-BE49-F238E27FC236}">
                <a16:creationId xmlns:a16="http://schemas.microsoft.com/office/drawing/2014/main" id="{E07556A9-E253-4524-41B1-A9D48F89FBA0}"/>
              </a:ext>
            </a:extLst>
          </p:cNvPr>
          <p:cNvSpPr>
            <a:spLocks noChangeArrowheads="1"/>
          </p:cNvSpPr>
          <p:nvPr/>
        </p:nvSpPr>
        <p:spPr bwMode="auto">
          <a:xfrm>
            <a:off x="2222500" y="11296650"/>
            <a:ext cx="15113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2"/>
              </a:rPr>
              <a:t>Ffion Cumberpatch Action Research </a:t>
            </a:r>
            <a:r>
              <a:rPr kumimoji="0" lang="en-US" altLang="en-US" sz="1800" b="0" i="0" u="none" strike="noStrike" cap="none" normalizeH="0" baseline="0" dirty="0" err="1">
                <a:ln>
                  <a:noFill/>
                </a:ln>
                <a:solidFill>
                  <a:schemeClr val="tx1"/>
                </a:solidFill>
                <a:effectLst/>
                <a:latin typeface="Arial" panose="020B0604020202020204" pitchFamily="34" charset="0"/>
                <a:hlinkClick r:id="rId2"/>
              </a:rPr>
              <a:t>Project.webm</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749</Words>
  <Application>Microsoft Office PowerPoint</Application>
  <PresentationFormat>Custom</PresentationFormat>
  <Paragraphs>73</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Berthold Block</vt:lpstr>
      <vt:lpstr>Canva Sans</vt:lpstr>
      <vt:lpstr>Canva Sans Bold</vt:lpstr>
      <vt:lpstr>Canva Sans Italics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Ffion Cumberpatch (Action Research Project) Poster</dc:title>
  <cp:lastModifiedBy>Ffion Cumberpatch (1551691)</cp:lastModifiedBy>
  <cp:revision>2</cp:revision>
  <dcterms:created xsi:type="dcterms:W3CDTF">2006-08-16T00:00:00Z</dcterms:created>
  <dcterms:modified xsi:type="dcterms:W3CDTF">2025-04-03T22:19:12Z</dcterms:modified>
  <dc:identifier>DAGjlylG2AA</dc:identifier>
</cp:coreProperties>
</file>