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2" r:id="rId1"/>
  </p:sldMasterIdLst>
  <p:notesMasterIdLst>
    <p:notesMasterId r:id="rId68"/>
  </p:notesMasterIdLst>
  <p:sldIdLst>
    <p:sldId id="256" r:id="rId2"/>
    <p:sldId id="577" r:id="rId3"/>
    <p:sldId id="576" r:id="rId4"/>
    <p:sldId id="554" r:id="rId5"/>
    <p:sldId id="507" r:id="rId6"/>
    <p:sldId id="578" r:id="rId7"/>
    <p:sldId id="310" r:id="rId8"/>
    <p:sldId id="579" r:id="rId9"/>
    <p:sldId id="282" r:id="rId10"/>
    <p:sldId id="289" r:id="rId11"/>
    <p:sldId id="291" r:id="rId12"/>
    <p:sldId id="283" r:id="rId13"/>
    <p:sldId id="294" r:id="rId14"/>
    <p:sldId id="308" r:id="rId15"/>
    <p:sldId id="280" r:id="rId16"/>
    <p:sldId id="580" r:id="rId17"/>
    <p:sldId id="296" r:id="rId18"/>
    <p:sldId id="297" r:id="rId19"/>
    <p:sldId id="258" r:id="rId20"/>
    <p:sldId id="298" r:id="rId21"/>
    <p:sldId id="299" r:id="rId22"/>
    <p:sldId id="301" r:id="rId23"/>
    <p:sldId id="302" r:id="rId24"/>
    <p:sldId id="260" r:id="rId25"/>
    <p:sldId id="303" r:id="rId26"/>
    <p:sldId id="581" r:id="rId27"/>
    <p:sldId id="582" r:id="rId28"/>
    <p:sldId id="583" r:id="rId29"/>
    <p:sldId id="269" r:id="rId30"/>
    <p:sldId id="304" r:id="rId31"/>
    <p:sldId id="305" r:id="rId32"/>
    <p:sldId id="306" r:id="rId33"/>
    <p:sldId id="307" r:id="rId34"/>
    <p:sldId id="508" r:id="rId35"/>
    <p:sldId id="509" r:id="rId36"/>
    <p:sldId id="488" r:id="rId37"/>
    <p:sldId id="557" r:id="rId38"/>
    <p:sldId id="558" r:id="rId39"/>
    <p:sldId id="273" r:id="rId40"/>
    <p:sldId id="510" r:id="rId41"/>
    <p:sldId id="489" r:id="rId42"/>
    <p:sldId id="559" r:id="rId43"/>
    <p:sldId id="511" r:id="rId44"/>
    <p:sldId id="513" r:id="rId45"/>
    <p:sldId id="274" r:id="rId46"/>
    <p:sldId id="527" r:id="rId47"/>
    <p:sldId id="492" r:id="rId48"/>
    <p:sldId id="560" r:id="rId49"/>
    <p:sldId id="515" r:id="rId50"/>
    <p:sldId id="586" r:id="rId51"/>
    <p:sldId id="518" r:id="rId52"/>
    <p:sldId id="495" r:id="rId53"/>
    <p:sldId id="519" r:id="rId54"/>
    <p:sldId id="520" r:id="rId55"/>
    <p:sldId id="562" r:id="rId56"/>
    <p:sldId id="521" r:id="rId57"/>
    <p:sldId id="568" r:id="rId58"/>
    <p:sldId id="523" r:id="rId59"/>
    <p:sldId id="561" r:id="rId60"/>
    <p:sldId id="525" r:id="rId61"/>
    <p:sldId id="587" r:id="rId62"/>
    <p:sldId id="590" r:id="rId63"/>
    <p:sldId id="591" r:id="rId64"/>
    <p:sldId id="592" r:id="rId65"/>
    <p:sldId id="593" r:id="rId66"/>
    <p:sldId id="594" r:id="rId6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FFFF"/>
    <a:srgbClr val="CCECFF"/>
    <a:srgbClr val="33CCFF"/>
    <a:srgbClr val="00FFFF"/>
    <a:srgbClr val="003366"/>
    <a:srgbClr val="3366CC"/>
    <a:srgbClr val="0099CC"/>
    <a:srgbClr val="00CCFF"/>
    <a:srgbClr val="66FFFF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73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50" d="100"/>
        <a:sy n="150" d="100"/>
      </p:scale>
      <p:origin x="0" y="-378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71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080EC7-9B95-4FF9-BE6E-4F3EA01D21CC}" type="doc">
      <dgm:prSet loTypeId="urn:microsoft.com/office/officeart/2016/7/layout/VerticalDownArrowProcess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A9ECE62-6F11-40F9-81BF-AA856979DC90}">
      <dgm:prSet/>
      <dgm:spPr/>
      <dgm:t>
        <a:bodyPr/>
        <a:lstStyle/>
        <a:p>
          <a:r>
            <a:rPr lang="en-GB" b="1"/>
            <a:t>Risk</a:t>
          </a:r>
          <a:r>
            <a:rPr lang="en-GB"/>
            <a:t> </a:t>
          </a:r>
          <a:endParaRPr lang="en-US"/>
        </a:p>
      </dgm:t>
    </dgm:pt>
    <dgm:pt modelId="{24B0C01D-DF74-411F-ACF4-B82E396AE54F}" type="parTrans" cxnId="{4630F208-828B-4F92-9B27-EB0E08DB63D2}">
      <dgm:prSet/>
      <dgm:spPr/>
      <dgm:t>
        <a:bodyPr/>
        <a:lstStyle/>
        <a:p>
          <a:endParaRPr lang="en-US"/>
        </a:p>
      </dgm:t>
    </dgm:pt>
    <dgm:pt modelId="{D1251FF6-57BA-4FF2-A2FC-25BFEBFFCBFC}" type="sibTrans" cxnId="{4630F208-828B-4F92-9B27-EB0E08DB63D2}">
      <dgm:prSet/>
      <dgm:spPr/>
      <dgm:t>
        <a:bodyPr/>
        <a:lstStyle/>
        <a:p>
          <a:endParaRPr lang="en-US"/>
        </a:p>
      </dgm:t>
    </dgm:pt>
    <dgm:pt modelId="{B3EA5D00-1A37-4532-94AD-A296DBC51715}">
      <dgm:prSet/>
      <dgm:spPr/>
      <dgm:t>
        <a:bodyPr/>
        <a:lstStyle/>
        <a:p>
          <a:r>
            <a:rPr lang="en-GB" dirty="0"/>
            <a:t>decision making and change initiatives based on degree of risk involved</a:t>
          </a:r>
          <a:endParaRPr lang="en-US" dirty="0"/>
        </a:p>
      </dgm:t>
    </dgm:pt>
    <dgm:pt modelId="{463F189C-4B13-441F-8951-5517F04EEA40}" type="parTrans" cxnId="{1A8AF9B5-87C0-4979-9244-3222BF3AE4BD}">
      <dgm:prSet/>
      <dgm:spPr/>
      <dgm:t>
        <a:bodyPr/>
        <a:lstStyle/>
        <a:p>
          <a:endParaRPr lang="en-US"/>
        </a:p>
      </dgm:t>
    </dgm:pt>
    <dgm:pt modelId="{BBED7088-552C-4A0B-8739-03EE5E8CF610}" type="sibTrans" cxnId="{1A8AF9B5-87C0-4979-9244-3222BF3AE4BD}">
      <dgm:prSet/>
      <dgm:spPr/>
      <dgm:t>
        <a:bodyPr/>
        <a:lstStyle/>
        <a:p>
          <a:endParaRPr lang="en-US"/>
        </a:p>
      </dgm:t>
    </dgm:pt>
    <dgm:pt modelId="{7F54F4AD-8CD4-4356-B869-DCF00CACEB62}">
      <dgm:prSet/>
      <dgm:spPr/>
      <dgm:t>
        <a:bodyPr/>
        <a:lstStyle/>
        <a:p>
          <a:r>
            <a:rPr lang="en-GB" b="1"/>
            <a:t>Type of business </a:t>
          </a:r>
          <a:endParaRPr lang="en-US"/>
        </a:p>
      </dgm:t>
    </dgm:pt>
    <dgm:pt modelId="{2BC00091-3149-44D3-8907-2F811758A02C}" type="parTrans" cxnId="{D3CD8223-9B52-463B-9680-43418B92DDB7}">
      <dgm:prSet/>
      <dgm:spPr/>
      <dgm:t>
        <a:bodyPr/>
        <a:lstStyle/>
        <a:p>
          <a:endParaRPr lang="en-US"/>
        </a:p>
      </dgm:t>
    </dgm:pt>
    <dgm:pt modelId="{48D88334-150C-4B87-9A61-89EA2D7C417E}" type="sibTrans" cxnId="{D3CD8223-9B52-463B-9680-43418B92DDB7}">
      <dgm:prSet/>
      <dgm:spPr/>
      <dgm:t>
        <a:bodyPr/>
        <a:lstStyle/>
        <a:p>
          <a:endParaRPr lang="en-US"/>
        </a:p>
      </dgm:t>
    </dgm:pt>
    <dgm:pt modelId="{3C6AC5B6-85E7-4C27-A34A-683136D55BBA}">
      <dgm:prSet/>
      <dgm:spPr/>
      <dgm:t>
        <a:bodyPr/>
        <a:lstStyle/>
        <a:p>
          <a:r>
            <a:rPr lang="en-GB" dirty="0"/>
            <a:t>creative business or supply driven?</a:t>
          </a:r>
          <a:endParaRPr lang="en-US" dirty="0"/>
        </a:p>
      </dgm:t>
    </dgm:pt>
    <dgm:pt modelId="{78611219-468D-4E02-A0F9-C3D37E93FEFD}" type="parTrans" cxnId="{15496DA9-C6A9-4E74-94FE-B70D4E54258D}">
      <dgm:prSet/>
      <dgm:spPr/>
      <dgm:t>
        <a:bodyPr/>
        <a:lstStyle/>
        <a:p>
          <a:endParaRPr lang="en-US"/>
        </a:p>
      </dgm:t>
    </dgm:pt>
    <dgm:pt modelId="{274A2D1E-CBAC-4780-AFF9-9E25F4958C69}" type="sibTrans" cxnId="{15496DA9-C6A9-4E74-94FE-B70D4E54258D}">
      <dgm:prSet/>
      <dgm:spPr/>
      <dgm:t>
        <a:bodyPr/>
        <a:lstStyle/>
        <a:p>
          <a:endParaRPr lang="en-US"/>
        </a:p>
      </dgm:t>
    </dgm:pt>
    <dgm:pt modelId="{E53E227D-2B19-476C-9AF4-F5E307A69777}">
      <dgm:prSet/>
      <dgm:spPr/>
      <dgm:t>
        <a:bodyPr/>
        <a:lstStyle/>
        <a:p>
          <a:r>
            <a:rPr lang="en-GB" b="1"/>
            <a:t>How  important change is </a:t>
          </a:r>
          <a:endParaRPr lang="en-US"/>
        </a:p>
      </dgm:t>
    </dgm:pt>
    <dgm:pt modelId="{B8A681ED-F434-4C80-9159-FAE5005C74C6}" type="parTrans" cxnId="{5FDE449F-53AD-4839-BD98-720783281726}">
      <dgm:prSet/>
      <dgm:spPr/>
      <dgm:t>
        <a:bodyPr/>
        <a:lstStyle/>
        <a:p>
          <a:endParaRPr lang="en-US"/>
        </a:p>
      </dgm:t>
    </dgm:pt>
    <dgm:pt modelId="{3ADBBE6D-6626-4D6D-B7BE-D9EB1E2079B9}" type="sibTrans" cxnId="{5FDE449F-53AD-4839-BD98-720783281726}">
      <dgm:prSet/>
      <dgm:spPr/>
      <dgm:t>
        <a:bodyPr/>
        <a:lstStyle/>
        <a:p>
          <a:endParaRPr lang="en-US"/>
        </a:p>
      </dgm:t>
    </dgm:pt>
    <dgm:pt modelId="{E9B82A3F-ACDD-4C85-AD01-B7922D6339DA}">
      <dgm:prSet/>
      <dgm:spPr/>
      <dgm:t>
        <a:bodyPr/>
        <a:lstStyle/>
        <a:p>
          <a:r>
            <a:rPr lang="en-GB"/>
            <a:t>change for change’s sake?</a:t>
          </a:r>
          <a:endParaRPr lang="en-US"/>
        </a:p>
      </dgm:t>
    </dgm:pt>
    <dgm:pt modelId="{C1840EE6-13F1-4093-87A0-722507B14D03}" type="parTrans" cxnId="{A61EEF93-E9C9-4827-9B39-A5EB2B34FA69}">
      <dgm:prSet/>
      <dgm:spPr/>
      <dgm:t>
        <a:bodyPr/>
        <a:lstStyle/>
        <a:p>
          <a:endParaRPr lang="en-US"/>
        </a:p>
      </dgm:t>
    </dgm:pt>
    <dgm:pt modelId="{2C613757-129C-41D2-ADFA-FE6329CA5E27}" type="sibTrans" cxnId="{A61EEF93-E9C9-4827-9B39-A5EB2B34FA69}">
      <dgm:prSet/>
      <dgm:spPr/>
      <dgm:t>
        <a:bodyPr/>
        <a:lstStyle/>
        <a:p>
          <a:endParaRPr lang="en-US"/>
        </a:p>
      </dgm:t>
    </dgm:pt>
    <dgm:pt modelId="{736254B4-1C92-4504-ABDA-754C3D005149}">
      <dgm:prSet/>
      <dgm:spPr/>
      <dgm:t>
        <a:bodyPr/>
        <a:lstStyle/>
        <a:p>
          <a:r>
            <a:rPr lang="en-GB" b="1"/>
            <a:t>Organisational culture </a:t>
          </a:r>
          <a:endParaRPr lang="en-US"/>
        </a:p>
      </dgm:t>
    </dgm:pt>
    <dgm:pt modelId="{C749BBC8-3847-4085-BC07-3B9534B7F351}" type="parTrans" cxnId="{38DF4658-37EE-4401-82A1-5060FDC480D1}">
      <dgm:prSet/>
      <dgm:spPr/>
      <dgm:t>
        <a:bodyPr/>
        <a:lstStyle/>
        <a:p>
          <a:endParaRPr lang="en-US"/>
        </a:p>
      </dgm:t>
    </dgm:pt>
    <dgm:pt modelId="{3905135F-4D51-4931-A7B1-6D338924BBE4}" type="sibTrans" cxnId="{38DF4658-37EE-4401-82A1-5060FDC480D1}">
      <dgm:prSet/>
      <dgm:spPr/>
      <dgm:t>
        <a:bodyPr/>
        <a:lstStyle/>
        <a:p>
          <a:endParaRPr lang="en-US"/>
        </a:p>
      </dgm:t>
    </dgm:pt>
    <dgm:pt modelId="{1BD31EB7-8073-42D4-A3F7-568C8097E211}">
      <dgm:prSet/>
      <dgm:spPr/>
      <dgm:t>
        <a:bodyPr/>
        <a:lstStyle/>
        <a:p>
          <a:r>
            <a:rPr lang="en-GB"/>
            <a:t>may be long embedded and difficult to change</a:t>
          </a:r>
          <a:endParaRPr lang="en-US"/>
        </a:p>
      </dgm:t>
    </dgm:pt>
    <dgm:pt modelId="{D2304903-C4A0-4405-AEED-0ABCAC792DD1}" type="parTrans" cxnId="{C7FFE448-C30A-4739-9381-74B985E93643}">
      <dgm:prSet/>
      <dgm:spPr/>
      <dgm:t>
        <a:bodyPr/>
        <a:lstStyle/>
        <a:p>
          <a:endParaRPr lang="en-US"/>
        </a:p>
      </dgm:t>
    </dgm:pt>
    <dgm:pt modelId="{003E6FE2-1503-4E0E-8E8B-B0BC49956D64}" type="sibTrans" cxnId="{C7FFE448-C30A-4739-9381-74B985E93643}">
      <dgm:prSet/>
      <dgm:spPr/>
      <dgm:t>
        <a:bodyPr/>
        <a:lstStyle/>
        <a:p>
          <a:endParaRPr lang="en-US"/>
        </a:p>
      </dgm:t>
    </dgm:pt>
    <dgm:pt modelId="{0B6181F6-E655-49A7-9662-F40782AFA9D9}">
      <dgm:prSet/>
      <dgm:spPr/>
      <dgm:t>
        <a:bodyPr/>
        <a:lstStyle/>
        <a:p>
          <a:r>
            <a:rPr lang="en-GB" b="1"/>
            <a:t>Nature of the task </a:t>
          </a:r>
          <a:endParaRPr lang="en-US"/>
        </a:p>
      </dgm:t>
    </dgm:pt>
    <dgm:pt modelId="{D242C683-D61F-4AFB-A430-3716F1F7B1AF}" type="parTrans" cxnId="{8818F684-6097-4AE3-836B-F9F1E3E224F7}">
      <dgm:prSet/>
      <dgm:spPr/>
      <dgm:t>
        <a:bodyPr/>
        <a:lstStyle/>
        <a:p>
          <a:endParaRPr lang="en-US"/>
        </a:p>
      </dgm:t>
    </dgm:pt>
    <dgm:pt modelId="{DCFBF115-8CE1-4B89-A202-87EF03EAF90E}" type="sibTrans" cxnId="{8818F684-6097-4AE3-836B-F9F1E3E224F7}">
      <dgm:prSet/>
      <dgm:spPr/>
      <dgm:t>
        <a:bodyPr/>
        <a:lstStyle/>
        <a:p>
          <a:endParaRPr lang="en-US"/>
        </a:p>
      </dgm:t>
    </dgm:pt>
    <dgm:pt modelId="{AEDE157A-ED4A-4165-9CED-8CCFAF756BBF}">
      <dgm:prSet/>
      <dgm:spPr/>
      <dgm:t>
        <a:bodyPr/>
        <a:lstStyle/>
        <a:p>
          <a:r>
            <a:rPr lang="en-GB"/>
            <a:t>needing cooperation? Direction? Structure?</a:t>
          </a:r>
          <a:endParaRPr lang="en-US"/>
        </a:p>
      </dgm:t>
    </dgm:pt>
    <dgm:pt modelId="{FEBD5EFB-6143-46A7-9A93-6EE520FCFA2D}" type="parTrans" cxnId="{47915E59-F3FD-4026-972F-A9218B888E93}">
      <dgm:prSet/>
      <dgm:spPr/>
      <dgm:t>
        <a:bodyPr/>
        <a:lstStyle/>
        <a:p>
          <a:endParaRPr lang="en-US"/>
        </a:p>
      </dgm:t>
    </dgm:pt>
    <dgm:pt modelId="{86682289-235F-42FB-A498-CCCE479ADEFD}" type="sibTrans" cxnId="{47915E59-F3FD-4026-972F-A9218B888E93}">
      <dgm:prSet/>
      <dgm:spPr/>
      <dgm:t>
        <a:bodyPr/>
        <a:lstStyle/>
        <a:p>
          <a:endParaRPr lang="en-US"/>
        </a:p>
      </dgm:t>
    </dgm:pt>
    <dgm:pt modelId="{14FD2C6D-D5AE-4324-A68D-C2F8FD52AE84}" type="pres">
      <dgm:prSet presAssocID="{D7080EC7-9B95-4FF9-BE6E-4F3EA01D21CC}" presName="Name0" presStyleCnt="0">
        <dgm:presLayoutVars>
          <dgm:dir/>
          <dgm:animLvl val="lvl"/>
          <dgm:resizeHandles val="exact"/>
        </dgm:presLayoutVars>
      </dgm:prSet>
      <dgm:spPr/>
    </dgm:pt>
    <dgm:pt modelId="{2795B85A-2658-4AC7-912D-E0FD11E31E7B}" type="pres">
      <dgm:prSet presAssocID="{0B6181F6-E655-49A7-9662-F40782AFA9D9}" presName="boxAndChildren" presStyleCnt="0"/>
      <dgm:spPr/>
    </dgm:pt>
    <dgm:pt modelId="{64DC7DA1-790E-4A94-85C3-9FEF4E7D6984}" type="pres">
      <dgm:prSet presAssocID="{0B6181F6-E655-49A7-9662-F40782AFA9D9}" presName="parentTextBox" presStyleLbl="alignNode1" presStyleIdx="0" presStyleCnt="5"/>
      <dgm:spPr/>
    </dgm:pt>
    <dgm:pt modelId="{D46DB47B-614B-493E-BB61-9EDA144CE67F}" type="pres">
      <dgm:prSet presAssocID="{0B6181F6-E655-49A7-9662-F40782AFA9D9}" presName="descendantBox" presStyleLbl="bgAccFollowNode1" presStyleIdx="0" presStyleCnt="5"/>
      <dgm:spPr/>
    </dgm:pt>
    <dgm:pt modelId="{A0DD0025-7B17-42E2-B971-80AC608A2E10}" type="pres">
      <dgm:prSet presAssocID="{3905135F-4D51-4931-A7B1-6D338924BBE4}" presName="sp" presStyleCnt="0"/>
      <dgm:spPr/>
    </dgm:pt>
    <dgm:pt modelId="{B9D69917-BAA9-467B-AD74-C3B81C815E03}" type="pres">
      <dgm:prSet presAssocID="{736254B4-1C92-4504-ABDA-754C3D005149}" presName="arrowAndChildren" presStyleCnt="0"/>
      <dgm:spPr/>
    </dgm:pt>
    <dgm:pt modelId="{243458A8-D449-4A4A-8C49-238CCAA1B70A}" type="pres">
      <dgm:prSet presAssocID="{736254B4-1C92-4504-ABDA-754C3D005149}" presName="parentTextArrow" presStyleLbl="node1" presStyleIdx="0" presStyleCnt="0"/>
      <dgm:spPr/>
    </dgm:pt>
    <dgm:pt modelId="{7A2208EE-F595-4A5C-8A87-5843B4BA2181}" type="pres">
      <dgm:prSet presAssocID="{736254B4-1C92-4504-ABDA-754C3D005149}" presName="arrow" presStyleLbl="alignNode1" presStyleIdx="1" presStyleCnt="5"/>
      <dgm:spPr/>
    </dgm:pt>
    <dgm:pt modelId="{5F98CEB4-8050-4ADB-9125-2CEF6C017D0A}" type="pres">
      <dgm:prSet presAssocID="{736254B4-1C92-4504-ABDA-754C3D005149}" presName="descendantArrow" presStyleLbl="bgAccFollowNode1" presStyleIdx="1" presStyleCnt="5"/>
      <dgm:spPr/>
    </dgm:pt>
    <dgm:pt modelId="{989EEAC9-6F81-413A-8F03-32F9EE69572D}" type="pres">
      <dgm:prSet presAssocID="{3ADBBE6D-6626-4D6D-B7BE-D9EB1E2079B9}" presName="sp" presStyleCnt="0"/>
      <dgm:spPr/>
    </dgm:pt>
    <dgm:pt modelId="{6C0FAF68-0707-45D0-8192-3B5061D72C11}" type="pres">
      <dgm:prSet presAssocID="{E53E227D-2B19-476C-9AF4-F5E307A69777}" presName="arrowAndChildren" presStyleCnt="0"/>
      <dgm:spPr/>
    </dgm:pt>
    <dgm:pt modelId="{2CB1FAA5-D8F4-4040-806B-658A1B043F21}" type="pres">
      <dgm:prSet presAssocID="{E53E227D-2B19-476C-9AF4-F5E307A69777}" presName="parentTextArrow" presStyleLbl="node1" presStyleIdx="0" presStyleCnt="0"/>
      <dgm:spPr/>
    </dgm:pt>
    <dgm:pt modelId="{D09B56D1-9338-4058-B1FE-958D3C089CF7}" type="pres">
      <dgm:prSet presAssocID="{E53E227D-2B19-476C-9AF4-F5E307A69777}" presName="arrow" presStyleLbl="alignNode1" presStyleIdx="2" presStyleCnt="5"/>
      <dgm:spPr/>
    </dgm:pt>
    <dgm:pt modelId="{5EC6C457-B9F1-4E9C-A659-F3D0BBAD8799}" type="pres">
      <dgm:prSet presAssocID="{E53E227D-2B19-476C-9AF4-F5E307A69777}" presName="descendantArrow" presStyleLbl="bgAccFollowNode1" presStyleIdx="2" presStyleCnt="5"/>
      <dgm:spPr/>
    </dgm:pt>
    <dgm:pt modelId="{2B81AEAB-1DFD-4EED-88E8-7115C6D8576D}" type="pres">
      <dgm:prSet presAssocID="{48D88334-150C-4B87-9A61-89EA2D7C417E}" presName="sp" presStyleCnt="0"/>
      <dgm:spPr/>
    </dgm:pt>
    <dgm:pt modelId="{2693EBAB-6266-41BC-B428-9F56D63436C8}" type="pres">
      <dgm:prSet presAssocID="{7F54F4AD-8CD4-4356-B869-DCF00CACEB62}" presName="arrowAndChildren" presStyleCnt="0"/>
      <dgm:spPr/>
    </dgm:pt>
    <dgm:pt modelId="{E26DD14B-A9CB-42C9-B7B6-61F021220C6E}" type="pres">
      <dgm:prSet presAssocID="{7F54F4AD-8CD4-4356-B869-DCF00CACEB62}" presName="parentTextArrow" presStyleLbl="node1" presStyleIdx="0" presStyleCnt="0"/>
      <dgm:spPr/>
    </dgm:pt>
    <dgm:pt modelId="{2B5FDA0E-6BEF-49B6-9ED3-A121C8636EEB}" type="pres">
      <dgm:prSet presAssocID="{7F54F4AD-8CD4-4356-B869-DCF00CACEB62}" presName="arrow" presStyleLbl="alignNode1" presStyleIdx="3" presStyleCnt="5"/>
      <dgm:spPr/>
    </dgm:pt>
    <dgm:pt modelId="{7D45091F-615A-41F9-87F8-18EBC8AC7E96}" type="pres">
      <dgm:prSet presAssocID="{7F54F4AD-8CD4-4356-B869-DCF00CACEB62}" presName="descendantArrow" presStyleLbl="bgAccFollowNode1" presStyleIdx="3" presStyleCnt="5"/>
      <dgm:spPr/>
    </dgm:pt>
    <dgm:pt modelId="{98AB8983-C3AE-44E4-A312-86CE112478A1}" type="pres">
      <dgm:prSet presAssocID="{D1251FF6-57BA-4FF2-A2FC-25BFEBFFCBFC}" presName="sp" presStyleCnt="0"/>
      <dgm:spPr/>
    </dgm:pt>
    <dgm:pt modelId="{66E978F2-84B4-458C-B3A3-78155F8FAC30}" type="pres">
      <dgm:prSet presAssocID="{3A9ECE62-6F11-40F9-81BF-AA856979DC90}" presName="arrowAndChildren" presStyleCnt="0"/>
      <dgm:spPr/>
    </dgm:pt>
    <dgm:pt modelId="{7D6B4A6A-7C04-4577-AA5D-C446972F7966}" type="pres">
      <dgm:prSet presAssocID="{3A9ECE62-6F11-40F9-81BF-AA856979DC90}" presName="parentTextArrow" presStyleLbl="node1" presStyleIdx="0" presStyleCnt="0"/>
      <dgm:spPr/>
    </dgm:pt>
    <dgm:pt modelId="{9108BB3F-10AC-480A-9A66-0AE38639757A}" type="pres">
      <dgm:prSet presAssocID="{3A9ECE62-6F11-40F9-81BF-AA856979DC90}" presName="arrow" presStyleLbl="alignNode1" presStyleIdx="4" presStyleCnt="5"/>
      <dgm:spPr/>
    </dgm:pt>
    <dgm:pt modelId="{8453D570-221A-463D-94AA-982F60D5D1D5}" type="pres">
      <dgm:prSet presAssocID="{3A9ECE62-6F11-40F9-81BF-AA856979DC90}" presName="descendantArrow" presStyleLbl="bgAccFollowNode1" presStyleIdx="4" presStyleCnt="5"/>
      <dgm:spPr/>
    </dgm:pt>
  </dgm:ptLst>
  <dgm:cxnLst>
    <dgm:cxn modelId="{6476EF08-9FE7-40F9-A7D0-295DD1CFB1D9}" type="presOf" srcId="{E53E227D-2B19-476C-9AF4-F5E307A69777}" destId="{2CB1FAA5-D8F4-4040-806B-658A1B043F21}" srcOrd="0" destOrd="0" presId="urn:microsoft.com/office/officeart/2016/7/layout/VerticalDownArrowProcess"/>
    <dgm:cxn modelId="{4630F208-828B-4F92-9B27-EB0E08DB63D2}" srcId="{D7080EC7-9B95-4FF9-BE6E-4F3EA01D21CC}" destId="{3A9ECE62-6F11-40F9-81BF-AA856979DC90}" srcOrd="0" destOrd="0" parTransId="{24B0C01D-DF74-411F-ACF4-B82E396AE54F}" sibTransId="{D1251FF6-57BA-4FF2-A2FC-25BFEBFFCBFC}"/>
    <dgm:cxn modelId="{798F2112-DCB0-4FC0-964A-730A6DF6539E}" type="presOf" srcId="{D7080EC7-9B95-4FF9-BE6E-4F3EA01D21CC}" destId="{14FD2C6D-D5AE-4324-A68D-C2F8FD52AE84}" srcOrd="0" destOrd="0" presId="urn:microsoft.com/office/officeart/2016/7/layout/VerticalDownArrowProcess"/>
    <dgm:cxn modelId="{F7101115-7954-4BE8-A6B1-6EA8D18A8B3B}" type="presOf" srcId="{7F54F4AD-8CD4-4356-B869-DCF00CACEB62}" destId="{2B5FDA0E-6BEF-49B6-9ED3-A121C8636EEB}" srcOrd="1" destOrd="0" presId="urn:microsoft.com/office/officeart/2016/7/layout/VerticalDownArrowProcess"/>
    <dgm:cxn modelId="{9C0A371F-32B5-4F2D-B0A7-53D5DD9AA0CE}" type="presOf" srcId="{736254B4-1C92-4504-ABDA-754C3D005149}" destId="{243458A8-D449-4A4A-8C49-238CCAA1B70A}" srcOrd="0" destOrd="0" presId="urn:microsoft.com/office/officeart/2016/7/layout/VerticalDownArrowProcess"/>
    <dgm:cxn modelId="{D3CD8223-9B52-463B-9680-43418B92DDB7}" srcId="{D7080EC7-9B95-4FF9-BE6E-4F3EA01D21CC}" destId="{7F54F4AD-8CD4-4356-B869-DCF00CACEB62}" srcOrd="1" destOrd="0" parTransId="{2BC00091-3149-44D3-8907-2F811758A02C}" sibTransId="{48D88334-150C-4B87-9A61-89EA2D7C417E}"/>
    <dgm:cxn modelId="{02384F3A-9FEB-4566-9547-8D5057C9EEDB}" type="presOf" srcId="{3A9ECE62-6F11-40F9-81BF-AA856979DC90}" destId="{9108BB3F-10AC-480A-9A66-0AE38639757A}" srcOrd="1" destOrd="0" presId="urn:microsoft.com/office/officeart/2016/7/layout/VerticalDownArrowProcess"/>
    <dgm:cxn modelId="{C7FFE448-C30A-4739-9381-74B985E93643}" srcId="{736254B4-1C92-4504-ABDA-754C3D005149}" destId="{1BD31EB7-8073-42D4-A3F7-568C8097E211}" srcOrd="0" destOrd="0" parTransId="{D2304903-C4A0-4405-AEED-0ABCAC792DD1}" sibTransId="{003E6FE2-1503-4E0E-8E8B-B0BC49956D64}"/>
    <dgm:cxn modelId="{6175D770-30D9-425E-A649-62DBCE0C5BEC}" type="presOf" srcId="{7F54F4AD-8CD4-4356-B869-DCF00CACEB62}" destId="{E26DD14B-A9CB-42C9-B7B6-61F021220C6E}" srcOrd="0" destOrd="0" presId="urn:microsoft.com/office/officeart/2016/7/layout/VerticalDownArrowProcess"/>
    <dgm:cxn modelId="{9B1CE950-BEF2-439F-9806-B75E8841ADD7}" type="presOf" srcId="{736254B4-1C92-4504-ABDA-754C3D005149}" destId="{7A2208EE-F595-4A5C-8A87-5843B4BA2181}" srcOrd="1" destOrd="0" presId="urn:microsoft.com/office/officeart/2016/7/layout/VerticalDownArrowProcess"/>
    <dgm:cxn modelId="{38DF4658-37EE-4401-82A1-5060FDC480D1}" srcId="{D7080EC7-9B95-4FF9-BE6E-4F3EA01D21CC}" destId="{736254B4-1C92-4504-ABDA-754C3D005149}" srcOrd="3" destOrd="0" parTransId="{C749BBC8-3847-4085-BC07-3B9534B7F351}" sibTransId="{3905135F-4D51-4931-A7B1-6D338924BBE4}"/>
    <dgm:cxn modelId="{47915E59-F3FD-4026-972F-A9218B888E93}" srcId="{0B6181F6-E655-49A7-9662-F40782AFA9D9}" destId="{AEDE157A-ED4A-4165-9CED-8CCFAF756BBF}" srcOrd="0" destOrd="0" parTransId="{FEBD5EFB-6143-46A7-9A93-6EE520FCFA2D}" sibTransId="{86682289-235F-42FB-A498-CCCE479ADEFD}"/>
    <dgm:cxn modelId="{45C99C79-011A-4F37-8B40-60ABB60B756F}" type="presOf" srcId="{3C6AC5B6-85E7-4C27-A34A-683136D55BBA}" destId="{7D45091F-615A-41F9-87F8-18EBC8AC7E96}" srcOrd="0" destOrd="0" presId="urn:microsoft.com/office/officeart/2016/7/layout/VerticalDownArrowProcess"/>
    <dgm:cxn modelId="{5D01777C-C10C-427C-9687-24576E4B8F81}" type="presOf" srcId="{E9B82A3F-ACDD-4C85-AD01-B7922D6339DA}" destId="{5EC6C457-B9F1-4E9C-A659-F3D0BBAD8799}" srcOrd="0" destOrd="0" presId="urn:microsoft.com/office/officeart/2016/7/layout/VerticalDownArrowProcess"/>
    <dgm:cxn modelId="{AE86907D-3098-4ABE-9DFD-29225E0CD545}" type="presOf" srcId="{E53E227D-2B19-476C-9AF4-F5E307A69777}" destId="{D09B56D1-9338-4058-B1FE-958D3C089CF7}" srcOrd="1" destOrd="0" presId="urn:microsoft.com/office/officeart/2016/7/layout/VerticalDownArrowProcess"/>
    <dgm:cxn modelId="{302D4E83-0F90-46C3-A2CE-32384F08C6F0}" type="presOf" srcId="{1BD31EB7-8073-42D4-A3F7-568C8097E211}" destId="{5F98CEB4-8050-4ADB-9125-2CEF6C017D0A}" srcOrd="0" destOrd="0" presId="urn:microsoft.com/office/officeart/2016/7/layout/VerticalDownArrowProcess"/>
    <dgm:cxn modelId="{8818F684-6097-4AE3-836B-F9F1E3E224F7}" srcId="{D7080EC7-9B95-4FF9-BE6E-4F3EA01D21CC}" destId="{0B6181F6-E655-49A7-9662-F40782AFA9D9}" srcOrd="4" destOrd="0" parTransId="{D242C683-D61F-4AFB-A430-3716F1F7B1AF}" sibTransId="{DCFBF115-8CE1-4B89-A202-87EF03EAF90E}"/>
    <dgm:cxn modelId="{AFEC518E-2FC5-4807-8812-B55BFDDA34CC}" type="presOf" srcId="{0B6181F6-E655-49A7-9662-F40782AFA9D9}" destId="{64DC7DA1-790E-4A94-85C3-9FEF4E7D6984}" srcOrd="0" destOrd="0" presId="urn:microsoft.com/office/officeart/2016/7/layout/VerticalDownArrowProcess"/>
    <dgm:cxn modelId="{A61EEF93-E9C9-4827-9B39-A5EB2B34FA69}" srcId="{E53E227D-2B19-476C-9AF4-F5E307A69777}" destId="{E9B82A3F-ACDD-4C85-AD01-B7922D6339DA}" srcOrd="0" destOrd="0" parTransId="{C1840EE6-13F1-4093-87A0-722507B14D03}" sibTransId="{2C613757-129C-41D2-ADFA-FE6329CA5E27}"/>
    <dgm:cxn modelId="{5FDE449F-53AD-4839-BD98-720783281726}" srcId="{D7080EC7-9B95-4FF9-BE6E-4F3EA01D21CC}" destId="{E53E227D-2B19-476C-9AF4-F5E307A69777}" srcOrd="2" destOrd="0" parTransId="{B8A681ED-F434-4C80-9159-FAE5005C74C6}" sibTransId="{3ADBBE6D-6626-4D6D-B7BE-D9EB1E2079B9}"/>
    <dgm:cxn modelId="{15496DA9-C6A9-4E74-94FE-B70D4E54258D}" srcId="{7F54F4AD-8CD4-4356-B869-DCF00CACEB62}" destId="{3C6AC5B6-85E7-4C27-A34A-683136D55BBA}" srcOrd="0" destOrd="0" parTransId="{78611219-468D-4E02-A0F9-C3D37E93FEFD}" sibTransId="{274A2D1E-CBAC-4780-AFF9-9E25F4958C69}"/>
    <dgm:cxn modelId="{B1CF0BAC-58AD-4040-A915-9EC94B9F652E}" type="presOf" srcId="{3A9ECE62-6F11-40F9-81BF-AA856979DC90}" destId="{7D6B4A6A-7C04-4577-AA5D-C446972F7966}" srcOrd="0" destOrd="0" presId="urn:microsoft.com/office/officeart/2016/7/layout/VerticalDownArrowProcess"/>
    <dgm:cxn modelId="{1A8AF9B5-87C0-4979-9244-3222BF3AE4BD}" srcId="{3A9ECE62-6F11-40F9-81BF-AA856979DC90}" destId="{B3EA5D00-1A37-4532-94AD-A296DBC51715}" srcOrd="0" destOrd="0" parTransId="{463F189C-4B13-441F-8951-5517F04EEA40}" sibTransId="{BBED7088-552C-4A0B-8739-03EE5E8CF610}"/>
    <dgm:cxn modelId="{66D54BCB-7949-4C2E-829B-7C147E878A5A}" type="presOf" srcId="{AEDE157A-ED4A-4165-9CED-8CCFAF756BBF}" destId="{D46DB47B-614B-493E-BB61-9EDA144CE67F}" srcOrd="0" destOrd="0" presId="urn:microsoft.com/office/officeart/2016/7/layout/VerticalDownArrowProcess"/>
    <dgm:cxn modelId="{C70FABFA-9CAC-4997-9C18-8284FB83BFF8}" type="presOf" srcId="{B3EA5D00-1A37-4532-94AD-A296DBC51715}" destId="{8453D570-221A-463D-94AA-982F60D5D1D5}" srcOrd="0" destOrd="0" presId="urn:microsoft.com/office/officeart/2016/7/layout/VerticalDownArrowProcess"/>
    <dgm:cxn modelId="{FDF26ED9-FA3A-4BFA-B253-C8F3E37B3FBB}" type="presParOf" srcId="{14FD2C6D-D5AE-4324-A68D-C2F8FD52AE84}" destId="{2795B85A-2658-4AC7-912D-E0FD11E31E7B}" srcOrd="0" destOrd="0" presId="urn:microsoft.com/office/officeart/2016/7/layout/VerticalDownArrowProcess"/>
    <dgm:cxn modelId="{87EFB47C-9AD9-4120-954B-C970AD1EB7F5}" type="presParOf" srcId="{2795B85A-2658-4AC7-912D-E0FD11E31E7B}" destId="{64DC7DA1-790E-4A94-85C3-9FEF4E7D6984}" srcOrd="0" destOrd="0" presId="urn:microsoft.com/office/officeart/2016/7/layout/VerticalDownArrowProcess"/>
    <dgm:cxn modelId="{ADFC0A7F-9907-46E8-9F71-103757A375B8}" type="presParOf" srcId="{2795B85A-2658-4AC7-912D-E0FD11E31E7B}" destId="{D46DB47B-614B-493E-BB61-9EDA144CE67F}" srcOrd="1" destOrd="0" presId="urn:microsoft.com/office/officeart/2016/7/layout/VerticalDownArrowProcess"/>
    <dgm:cxn modelId="{1B4EB0B0-ED4D-476C-996F-CAEFB20B3348}" type="presParOf" srcId="{14FD2C6D-D5AE-4324-A68D-C2F8FD52AE84}" destId="{A0DD0025-7B17-42E2-B971-80AC608A2E10}" srcOrd="1" destOrd="0" presId="urn:microsoft.com/office/officeart/2016/7/layout/VerticalDownArrowProcess"/>
    <dgm:cxn modelId="{1F140ED1-1B89-416F-8000-017C5B8340E1}" type="presParOf" srcId="{14FD2C6D-D5AE-4324-A68D-C2F8FD52AE84}" destId="{B9D69917-BAA9-467B-AD74-C3B81C815E03}" srcOrd="2" destOrd="0" presId="urn:microsoft.com/office/officeart/2016/7/layout/VerticalDownArrowProcess"/>
    <dgm:cxn modelId="{8BED480E-CFFB-4AE6-89BC-878936DB5D9D}" type="presParOf" srcId="{B9D69917-BAA9-467B-AD74-C3B81C815E03}" destId="{243458A8-D449-4A4A-8C49-238CCAA1B70A}" srcOrd="0" destOrd="0" presId="urn:microsoft.com/office/officeart/2016/7/layout/VerticalDownArrowProcess"/>
    <dgm:cxn modelId="{C1BE1096-9754-40DB-A310-9E3E4A5AFBA3}" type="presParOf" srcId="{B9D69917-BAA9-467B-AD74-C3B81C815E03}" destId="{7A2208EE-F595-4A5C-8A87-5843B4BA2181}" srcOrd="1" destOrd="0" presId="urn:microsoft.com/office/officeart/2016/7/layout/VerticalDownArrowProcess"/>
    <dgm:cxn modelId="{483F6A4C-717B-4654-8D0C-0CEF56B66139}" type="presParOf" srcId="{B9D69917-BAA9-467B-AD74-C3B81C815E03}" destId="{5F98CEB4-8050-4ADB-9125-2CEF6C017D0A}" srcOrd="2" destOrd="0" presId="urn:microsoft.com/office/officeart/2016/7/layout/VerticalDownArrowProcess"/>
    <dgm:cxn modelId="{32316835-9A60-49FE-8954-BD815C346EB9}" type="presParOf" srcId="{14FD2C6D-D5AE-4324-A68D-C2F8FD52AE84}" destId="{989EEAC9-6F81-413A-8F03-32F9EE69572D}" srcOrd="3" destOrd="0" presId="urn:microsoft.com/office/officeart/2016/7/layout/VerticalDownArrowProcess"/>
    <dgm:cxn modelId="{4B588D20-406B-479D-997B-C1285CCAB404}" type="presParOf" srcId="{14FD2C6D-D5AE-4324-A68D-C2F8FD52AE84}" destId="{6C0FAF68-0707-45D0-8192-3B5061D72C11}" srcOrd="4" destOrd="0" presId="urn:microsoft.com/office/officeart/2016/7/layout/VerticalDownArrowProcess"/>
    <dgm:cxn modelId="{82957FDE-2378-490C-B8E8-22787E5ACDC9}" type="presParOf" srcId="{6C0FAF68-0707-45D0-8192-3B5061D72C11}" destId="{2CB1FAA5-D8F4-4040-806B-658A1B043F21}" srcOrd="0" destOrd="0" presId="urn:microsoft.com/office/officeart/2016/7/layout/VerticalDownArrowProcess"/>
    <dgm:cxn modelId="{52F5432A-6762-4BBF-AD39-9781B67B0C85}" type="presParOf" srcId="{6C0FAF68-0707-45D0-8192-3B5061D72C11}" destId="{D09B56D1-9338-4058-B1FE-958D3C089CF7}" srcOrd="1" destOrd="0" presId="urn:microsoft.com/office/officeart/2016/7/layout/VerticalDownArrowProcess"/>
    <dgm:cxn modelId="{31D7F780-1AE2-45F9-9ABC-E0EEF5CC6E11}" type="presParOf" srcId="{6C0FAF68-0707-45D0-8192-3B5061D72C11}" destId="{5EC6C457-B9F1-4E9C-A659-F3D0BBAD8799}" srcOrd="2" destOrd="0" presId="urn:microsoft.com/office/officeart/2016/7/layout/VerticalDownArrowProcess"/>
    <dgm:cxn modelId="{283B2147-BA5A-48C0-98F6-88B25A1D9C30}" type="presParOf" srcId="{14FD2C6D-D5AE-4324-A68D-C2F8FD52AE84}" destId="{2B81AEAB-1DFD-4EED-88E8-7115C6D8576D}" srcOrd="5" destOrd="0" presId="urn:microsoft.com/office/officeart/2016/7/layout/VerticalDownArrowProcess"/>
    <dgm:cxn modelId="{466FCD26-16D3-4AD9-AAD0-D07587F20A03}" type="presParOf" srcId="{14FD2C6D-D5AE-4324-A68D-C2F8FD52AE84}" destId="{2693EBAB-6266-41BC-B428-9F56D63436C8}" srcOrd="6" destOrd="0" presId="urn:microsoft.com/office/officeart/2016/7/layout/VerticalDownArrowProcess"/>
    <dgm:cxn modelId="{7D6D18B7-24FD-4159-888C-807FEF7AB469}" type="presParOf" srcId="{2693EBAB-6266-41BC-B428-9F56D63436C8}" destId="{E26DD14B-A9CB-42C9-B7B6-61F021220C6E}" srcOrd="0" destOrd="0" presId="urn:microsoft.com/office/officeart/2016/7/layout/VerticalDownArrowProcess"/>
    <dgm:cxn modelId="{CADBAC69-DFBD-4609-BE9A-3A08F89DB6E0}" type="presParOf" srcId="{2693EBAB-6266-41BC-B428-9F56D63436C8}" destId="{2B5FDA0E-6BEF-49B6-9ED3-A121C8636EEB}" srcOrd="1" destOrd="0" presId="urn:microsoft.com/office/officeart/2016/7/layout/VerticalDownArrowProcess"/>
    <dgm:cxn modelId="{48B489AC-23C3-4856-9050-D9955E163F76}" type="presParOf" srcId="{2693EBAB-6266-41BC-B428-9F56D63436C8}" destId="{7D45091F-615A-41F9-87F8-18EBC8AC7E96}" srcOrd="2" destOrd="0" presId="urn:microsoft.com/office/officeart/2016/7/layout/VerticalDownArrowProcess"/>
    <dgm:cxn modelId="{346916BD-62C8-4EA1-9BB5-3F234EF0FCD3}" type="presParOf" srcId="{14FD2C6D-D5AE-4324-A68D-C2F8FD52AE84}" destId="{98AB8983-C3AE-44E4-A312-86CE112478A1}" srcOrd="7" destOrd="0" presId="urn:microsoft.com/office/officeart/2016/7/layout/VerticalDownArrowProcess"/>
    <dgm:cxn modelId="{4AE2BDEB-1327-415B-9913-32FE92CF2D55}" type="presParOf" srcId="{14FD2C6D-D5AE-4324-A68D-C2F8FD52AE84}" destId="{66E978F2-84B4-458C-B3A3-78155F8FAC30}" srcOrd="8" destOrd="0" presId="urn:microsoft.com/office/officeart/2016/7/layout/VerticalDownArrowProcess"/>
    <dgm:cxn modelId="{8D93C84A-57F8-40FE-84FC-96B605C5E72F}" type="presParOf" srcId="{66E978F2-84B4-458C-B3A3-78155F8FAC30}" destId="{7D6B4A6A-7C04-4577-AA5D-C446972F7966}" srcOrd="0" destOrd="0" presId="urn:microsoft.com/office/officeart/2016/7/layout/VerticalDownArrowProcess"/>
    <dgm:cxn modelId="{4E83A3D0-F1C6-4B95-A677-A0754D2D761D}" type="presParOf" srcId="{66E978F2-84B4-458C-B3A3-78155F8FAC30}" destId="{9108BB3F-10AC-480A-9A66-0AE38639757A}" srcOrd="1" destOrd="0" presId="urn:microsoft.com/office/officeart/2016/7/layout/VerticalDownArrowProcess"/>
    <dgm:cxn modelId="{73D82609-07DB-47DC-91E7-D413332B6508}" type="presParOf" srcId="{66E978F2-84B4-458C-B3A3-78155F8FAC30}" destId="{8453D570-221A-463D-94AA-982F60D5D1D5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DC7DA1-790E-4A94-85C3-9FEF4E7D6984}">
      <dsp:nvSpPr>
        <dsp:cNvPr id="0" name=""/>
        <dsp:cNvSpPr/>
      </dsp:nvSpPr>
      <dsp:spPr>
        <a:xfrm>
          <a:off x="0" y="3514879"/>
          <a:ext cx="2404533" cy="57664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010" tIns="99568" rIns="171010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Nature of the task </a:t>
          </a:r>
          <a:endParaRPr lang="en-US" sz="1400" kern="1200"/>
        </a:p>
      </dsp:txBody>
      <dsp:txXfrm>
        <a:off x="0" y="3514879"/>
        <a:ext cx="2404533" cy="576645"/>
      </dsp:txXfrm>
    </dsp:sp>
    <dsp:sp modelId="{D46DB47B-614B-493E-BB61-9EDA144CE67F}">
      <dsp:nvSpPr>
        <dsp:cNvPr id="0" name=""/>
        <dsp:cNvSpPr/>
      </dsp:nvSpPr>
      <dsp:spPr>
        <a:xfrm>
          <a:off x="2404533" y="3514879"/>
          <a:ext cx="7213599" cy="576645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6326" tIns="177800" rIns="146326" bIns="17780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needing cooperation? Direction? Structure?</a:t>
          </a:r>
          <a:endParaRPr lang="en-US" sz="1400" kern="1200"/>
        </a:p>
      </dsp:txBody>
      <dsp:txXfrm>
        <a:off x="2404533" y="3514879"/>
        <a:ext cx="7213599" cy="576645"/>
      </dsp:txXfrm>
    </dsp:sp>
    <dsp:sp modelId="{7A2208EE-F595-4A5C-8A87-5843B4BA2181}">
      <dsp:nvSpPr>
        <dsp:cNvPr id="0" name=""/>
        <dsp:cNvSpPr/>
      </dsp:nvSpPr>
      <dsp:spPr>
        <a:xfrm rot="10800000">
          <a:off x="0" y="2636649"/>
          <a:ext cx="2404533" cy="886880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623814"/>
            <a:satOff val="-12622"/>
            <a:lumOff val="392"/>
            <a:alphaOff val="0"/>
          </a:schemeClr>
        </a:solidFill>
        <a:ln w="19050" cap="rnd" cmpd="sng" algn="ctr">
          <a:solidFill>
            <a:schemeClr val="accent5">
              <a:hueOff val="623814"/>
              <a:satOff val="-12622"/>
              <a:lumOff val="39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010" tIns="99568" rIns="171010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Organisational culture </a:t>
          </a:r>
          <a:endParaRPr lang="en-US" sz="1400" kern="1200"/>
        </a:p>
      </dsp:txBody>
      <dsp:txXfrm rot="-10800000">
        <a:off x="0" y="2636649"/>
        <a:ext cx="2404533" cy="576472"/>
      </dsp:txXfrm>
    </dsp:sp>
    <dsp:sp modelId="{5F98CEB4-8050-4ADB-9125-2CEF6C017D0A}">
      <dsp:nvSpPr>
        <dsp:cNvPr id="0" name=""/>
        <dsp:cNvSpPr/>
      </dsp:nvSpPr>
      <dsp:spPr>
        <a:xfrm>
          <a:off x="2404533" y="2636649"/>
          <a:ext cx="7213599" cy="576472"/>
        </a:xfrm>
        <a:prstGeom prst="rect">
          <a:avLst/>
        </a:prstGeom>
        <a:solidFill>
          <a:schemeClr val="accent5">
            <a:tint val="40000"/>
            <a:alpha val="90000"/>
            <a:hueOff val="662946"/>
            <a:satOff val="-6957"/>
            <a:lumOff val="-456"/>
            <a:alphaOff val="0"/>
          </a:schemeClr>
        </a:solidFill>
        <a:ln w="19050" cap="rnd" cmpd="sng" algn="ctr">
          <a:solidFill>
            <a:schemeClr val="accent5">
              <a:tint val="40000"/>
              <a:alpha val="90000"/>
              <a:hueOff val="662946"/>
              <a:satOff val="-6957"/>
              <a:lumOff val="-45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6326" tIns="177800" rIns="146326" bIns="17780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may be long embedded and difficult to change</a:t>
          </a:r>
          <a:endParaRPr lang="en-US" sz="1400" kern="1200"/>
        </a:p>
      </dsp:txBody>
      <dsp:txXfrm>
        <a:off x="2404533" y="2636649"/>
        <a:ext cx="7213599" cy="576472"/>
      </dsp:txXfrm>
    </dsp:sp>
    <dsp:sp modelId="{D09B56D1-9338-4058-B1FE-958D3C089CF7}">
      <dsp:nvSpPr>
        <dsp:cNvPr id="0" name=""/>
        <dsp:cNvSpPr/>
      </dsp:nvSpPr>
      <dsp:spPr>
        <a:xfrm rot="10800000">
          <a:off x="0" y="1758418"/>
          <a:ext cx="2404533" cy="886880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1247628"/>
            <a:satOff val="-25244"/>
            <a:lumOff val="784"/>
            <a:alphaOff val="0"/>
          </a:schemeClr>
        </a:solidFill>
        <a:ln w="19050" cap="rnd" cmpd="sng" algn="ctr">
          <a:solidFill>
            <a:schemeClr val="accent5">
              <a:hueOff val="1247628"/>
              <a:satOff val="-25244"/>
              <a:lumOff val="78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010" tIns="99568" rIns="171010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How  important change is </a:t>
          </a:r>
          <a:endParaRPr lang="en-US" sz="1400" kern="1200"/>
        </a:p>
      </dsp:txBody>
      <dsp:txXfrm rot="-10800000">
        <a:off x="0" y="1758418"/>
        <a:ext cx="2404533" cy="576472"/>
      </dsp:txXfrm>
    </dsp:sp>
    <dsp:sp modelId="{5EC6C457-B9F1-4E9C-A659-F3D0BBAD8799}">
      <dsp:nvSpPr>
        <dsp:cNvPr id="0" name=""/>
        <dsp:cNvSpPr/>
      </dsp:nvSpPr>
      <dsp:spPr>
        <a:xfrm>
          <a:off x="2404533" y="1758418"/>
          <a:ext cx="7213599" cy="576472"/>
        </a:xfrm>
        <a:prstGeom prst="rect">
          <a:avLst/>
        </a:prstGeom>
        <a:solidFill>
          <a:schemeClr val="accent5">
            <a:tint val="40000"/>
            <a:alpha val="90000"/>
            <a:hueOff val="1325892"/>
            <a:satOff val="-13914"/>
            <a:lumOff val="-912"/>
            <a:alphaOff val="0"/>
          </a:schemeClr>
        </a:solidFill>
        <a:ln w="19050" cap="rnd" cmpd="sng" algn="ctr">
          <a:solidFill>
            <a:schemeClr val="accent5">
              <a:tint val="40000"/>
              <a:alpha val="90000"/>
              <a:hueOff val="1325892"/>
              <a:satOff val="-13914"/>
              <a:lumOff val="-91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6326" tIns="177800" rIns="146326" bIns="17780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change for change’s sake?</a:t>
          </a:r>
          <a:endParaRPr lang="en-US" sz="1400" kern="1200"/>
        </a:p>
      </dsp:txBody>
      <dsp:txXfrm>
        <a:off x="2404533" y="1758418"/>
        <a:ext cx="7213599" cy="576472"/>
      </dsp:txXfrm>
    </dsp:sp>
    <dsp:sp modelId="{2B5FDA0E-6BEF-49B6-9ED3-A121C8636EEB}">
      <dsp:nvSpPr>
        <dsp:cNvPr id="0" name=""/>
        <dsp:cNvSpPr/>
      </dsp:nvSpPr>
      <dsp:spPr>
        <a:xfrm rot="10800000">
          <a:off x="0" y="880187"/>
          <a:ext cx="2404533" cy="886880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1871442"/>
            <a:satOff val="-37867"/>
            <a:lumOff val="1177"/>
            <a:alphaOff val="0"/>
          </a:schemeClr>
        </a:solidFill>
        <a:ln w="19050" cap="rnd" cmpd="sng" algn="ctr">
          <a:solidFill>
            <a:schemeClr val="accent5">
              <a:hueOff val="1871442"/>
              <a:satOff val="-37867"/>
              <a:lumOff val="11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010" tIns="99568" rIns="171010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Type of business </a:t>
          </a:r>
          <a:endParaRPr lang="en-US" sz="1400" kern="1200"/>
        </a:p>
      </dsp:txBody>
      <dsp:txXfrm rot="-10800000">
        <a:off x="0" y="880187"/>
        <a:ext cx="2404533" cy="576472"/>
      </dsp:txXfrm>
    </dsp:sp>
    <dsp:sp modelId="{7D45091F-615A-41F9-87F8-18EBC8AC7E96}">
      <dsp:nvSpPr>
        <dsp:cNvPr id="0" name=""/>
        <dsp:cNvSpPr/>
      </dsp:nvSpPr>
      <dsp:spPr>
        <a:xfrm>
          <a:off x="2404533" y="880187"/>
          <a:ext cx="7213599" cy="576472"/>
        </a:xfrm>
        <a:prstGeom prst="rect">
          <a:avLst/>
        </a:prstGeom>
        <a:solidFill>
          <a:schemeClr val="accent5">
            <a:tint val="40000"/>
            <a:alpha val="90000"/>
            <a:hueOff val="1988838"/>
            <a:satOff val="-20871"/>
            <a:lumOff val="-1369"/>
            <a:alphaOff val="0"/>
          </a:schemeClr>
        </a:solidFill>
        <a:ln w="19050" cap="rnd" cmpd="sng" algn="ctr">
          <a:solidFill>
            <a:schemeClr val="accent5">
              <a:tint val="40000"/>
              <a:alpha val="90000"/>
              <a:hueOff val="1988838"/>
              <a:satOff val="-20871"/>
              <a:lumOff val="-136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6326" tIns="177800" rIns="146326" bIns="17780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creative business or supply driven?</a:t>
          </a:r>
          <a:endParaRPr lang="en-US" sz="1400" kern="1200" dirty="0"/>
        </a:p>
      </dsp:txBody>
      <dsp:txXfrm>
        <a:off x="2404533" y="880187"/>
        <a:ext cx="7213599" cy="576472"/>
      </dsp:txXfrm>
    </dsp:sp>
    <dsp:sp modelId="{9108BB3F-10AC-480A-9A66-0AE38639757A}">
      <dsp:nvSpPr>
        <dsp:cNvPr id="0" name=""/>
        <dsp:cNvSpPr/>
      </dsp:nvSpPr>
      <dsp:spPr>
        <a:xfrm rot="10800000">
          <a:off x="0" y="1956"/>
          <a:ext cx="2404533" cy="886880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2495256"/>
            <a:satOff val="-50489"/>
            <a:lumOff val="1569"/>
            <a:alphaOff val="0"/>
          </a:schemeClr>
        </a:solidFill>
        <a:ln w="19050" cap="rnd" cmpd="sng" algn="ctr">
          <a:solidFill>
            <a:schemeClr val="accent5">
              <a:hueOff val="2495256"/>
              <a:satOff val="-50489"/>
              <a:lumOff val="156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010" tIns="99568" rIns="171010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Risk</a:t>
          </a:r>
          <a:r>
            <a:rPr lang="en-GB" sz="1400" kern="1200"/>
            <a:t> </a:t>
          </a:r>
          <a:endParaRPr lang="en-US" sz="1400" kern="1200"/>
        </a:p>
      </dsp:txBody>
      <dsp:txXfrm rot="-10800000">
        <a:off x="0" y="1956"/>
        <a:ext cx="2404533" cy="576472"/>
      </dsp:txXfrm>
    </dsp:sp>
    <dsp:sp modelId="{8453D570-221A-463D-94AA-982F60D5D1D5}">
      <dsp:nvSpPr>
        <dsp:cNvPr id="0" name=""/>
        <dsp:cNvSpPr/>
      </dsp:nvSpPr>
      <dsp:spPr>
        <a:xfrm>
          <a:off x="2404533" y="1956"/>
          <a:ext cx="7213599" cy="576472"/>
        </a:xfrm>
        <a:prstGeom prst="rect">
          <a:avLst/>
        </a:prstGeom>
        <a:solidFill>
          <a:schemeClr val="accent5">
            <a:tint val="40000"/>
            <a:alpha val="90000"/>
            <a:hueOff val="2651784"/>
            <a:satOff val="-27828"/>
            <a:lumOff val="-1825"/>
            <a:alphaOff val="0"/>
          </a:schemeClr>
        </a:solidFill>
        <a:ln w="19050" cap="rnd" cmpd="sng" algn="ctr">
          <a:solidFill>
            <a:schemeClr val="accent5">
              <a:tint val="40000"/>
              <a:alpha val="90000"/>
              <a:hueOff val="2651784"/>
              <a:satOff val="-27828"/>
              <a:lumOff val="-182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6326" tIns="177800" rIns="146326" bIns="17780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decision making and change initiatives based on degree of risk involved</a:t>
          </a:r>
          <a:endParaRPr lang="en-US" sz="1400" kern="1200" dirty="0"/>
        </a:p>
      </dsp:txBody>
      <dsp:txXfrm>
        <a:off x="2404533" y="1956"/>
        <a:ext cx="7213599" cy="5764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4CD947-E25B-4E8F-A23C-34F9B6599B7D}" type="datetimeFigureOut">
              <a:rPr lang="en-GB" smtClean="0"/>
              <a:t>04/02/2023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0117D3-781D-4F48-84B9-8F4559D1E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8150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7">
            <a:extLst>
              <a:ext uri="{FF2B5EF4-FFF2-40B4-BE49-F238E27FC236}">
                <a16:creationId xmlns:a16="http://schemas.microsoft.com/office/drawing/2014/main" id="{2BA50D4B-8D03-234B-6506-F96186F92FB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28688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1pPr>
            <a:lvl2pPr marL="742950" indent="-285750" defTabSz="928688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2pPr>
            <a:lvl3pPr marL="1143000" indent="-228600" defTabSz="928688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3pPr>
            <a:lvl4pPr marL="1600200" indent="-228600" defTabSz="928688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4pPr>
            <a:lvl5pPr marL="2057400" indent="-228600" defTabSz="928688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5pPr>
            <a:lvl6pPr marL="25146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6pPr>
            <a:lvl7pPr marL="29718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7pPr>
            <a:lvl8pPr marL="34290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8pPr>
            <a:lvl9pPr marL="38862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9pPr>
          </a:lstStyle>
          <a:p>
            <a:fld id="{1FDD267D-5751-4FB7-9FBD-26218F8D0F59}" type="slidenum">
              <a:rPr lang="en-US" altLang="en-US">
                <a:latin typeface="Times New Roman" panose="02020603050405020304" pitchFamily="18" charset="0"/>
              </a:rPr>
              <a:pPr/>
              <a:t>4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7171" name="Rectangle 2">
            <a:extLst>
              <a:ext uri="{FF2B5EF4-FFF2-40B4-BE49-F238E27FC236}">
                <a16:creationId xmlns:a16="http://schemas.microsoft.com/office/drawing/2014/main" id="{73BB22E0-5EFE-9628-4096-C119B21427A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72" name="Rectangle 3">
            <a:extLst>
              <a:ext uri="{FF2B5EF4-FFF2-40B4-BE49-F238E27FC236}">
                <a16:creationId xmlns:a16="http://schemas.microsoft.com/office/drawing/2014/main" id="{BA7706ED-9C4D-E089-A480-43ABDD57F15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226425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7">
            <a:extLst>
              <a:ext uri="{FF2B5EF4-FFF2-40B4-BE49-F238E27FC236}">
                <a16:creationId xmlns:a16="http://schemas.microsoft.com/office/drawing/2014/main" id="{8BE8A8FE-A2F7-369A-38ED-28D3A6E3FE1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94B7E0E-1752-4430-9A4B-3BA4650E1B66}" type="slidenum">
              <a:rPr lang="en-US" altLang="en-US"/>
              <a:pPr/>
              <a:t>5</a:t>
            </a:fld>
            <a:endParaRPr lang="en-US" altLang="en-US"/>
          </a:p>
        </p:txBody>
      </p:sp>
      <p:sp>
        <p:nvSpPr>
          <p:cNvPr id="443394" name="Rectangle 2">
            <a:extLst>
              <a:ext uri="{FF2B5EF4-FFF2-40B4-BE49-F238E27FC236}">
                <a16:creationId xmlns:a16="http://schemas.microsoft.com/office/drawing/2014/main" id="{664042A1-D9D7-7DA4-3A16-2CCB6C935D7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3395" name="Rectangle 3">
            <a:extLst>
              <a:ext uri="{FF2B5EF4-FFF2-40B4-BE49-F238E27FC236}">
                <a16:creationId xmlns:a16="http://schemas.microsoft.com/office/drawing/2014/main" id="{2956460C-E4F1-46B7-4CA2-4E9319C108A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>
            <a:extLst>
              <a:ext uri="{FF2B5EF4-FFF2-40B4-BE49-F238E27FC236}">
                <a16:creationId xmlns:a16="http://schemas.microsoft.com/office/drawing/2014/main" id="{0D95F87E-793E-3E29-66FF-2DCD9A2097A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fld id="{60C50C23-6861-4CC7-8421-85CD258BA0FA}" type="slidenum">
              <a:rPr lang="en-US" altLang="en-US" sz="1200"/>
              <a:pPr/>
              <a:t>7</a:t>
            </a:fld>
            <a:endParaRPr lang="en-US" altLang="en-US" sz="1200"/>
          </a:p>
        </p:txBody>
      </p:sp>
      <p:sp>
        <p:nvSpPr>
          <p:cNvPr id="53251" name="Rectangle 2">
            <a:extLst>
              <a:ext uri="{FF2B5EF4-FFF2-40B4-BE49-F238E27FC236}">
                <a16:creationId xmlns:a16="http://schemas.microsoft.com/office/drawing/2014/main" id="{70626EE1-202B-D4F3-D232-057D2D09551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>
            <a:extLst>
              <a:ext uri="{FF2B5EF4-FFF2-40B4-BE49-F238E27FC236}">
                <a16:creationId xmlns:a16="http://schemas.microsoft.com/office/drawing/2014/main" id="{48E7AE91-11CA-E81D-5441-3F7593901D9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>
            <a:extLst>
              <a:ext uri="{FF2B5EF4-FFF2-40B4-BE49-F238E27FC236}">
                <a16:creationId xmlns:a16="http://schemas.microsoft.com/office/drawing/2014/main" id="{7713080D-DE86-7E6B-B1E0-17C605D93B7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fld id="{C72BAFFC-50F6-410E-BBF8-62C01FE9CD48}" type="slidenum">
              <a:rPr lang="en-US" altLang="en-US" sz="1200"/>
              <a:pPr/>
              <a:t>14</a:t>
            </a:fld>
            <a:endParaRPr lang="en-US" altLang="en-US" sz="1200"/>
          </a:p>
        </p:txBody>
      </p:sp>
      <p:sp>
        <p:nvSpPr>
          <p:cNvPr id="43011" name="Rectangle 2">
            <a:extLst>
              <a:ext uri="{FF2B5EF4-FFF2-40B4-BE49-F238E27FC236}">
                <a16:creationId xmlns:a16="http://schemas.microsoft.com/office/drawing/2014/main" id="{62B80E86-7651-A9C0-2555-B72BA9F8E84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>
            <a:extLst>
              <a:ext uri="{FF2B5EF4-FFF2-40B4-BE49-F238E27FC236}">
                <a16:creationId xmlns:a16="http://schemas.microsoft.com/office/drawing/2014/main" id="{5BA4A7BA-1C6B-B181-5A68-EAC4685C4B1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496367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A610842D-0ED5-AAE4-90B5-D829E603519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fld id="{5262B4DD-626D-4816-81F9-45043F95179A}" type="slidenum">
              <a:rPr lang="en-US" altLang="en-US" sz="1200"/>
              <a:pPr/>
              <a:t>15</a:t>
            </a:fld>
            <a:endParaRPr lang="en-US" altLang="en-US" sz="1200"/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3CE26FA9-E0F1-DA6F-40A8-C71DAED74EF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7C3D5CFA-B91B-138E-815B-F2F52B26D56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D7E6E4B9-EE26-15AE-1F66-E0D73C3D443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fld id="{0A6A6F25-F42C-4A65-AD08-2E048387A656}" type="slidenum">
              <a:rPr lang="en-US" altLang="en-US" sz="1200"/>
              <a:pPr/>
              <a:t>17</a:t>
            </a:fld>
            <a:endParaRPr lang="en-US" altLang="en-US" sz="1200"/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EFEA234F-136C-2F9B-CEE5-8352FE559E7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6EFBD70A-AFEC-D4D4-5B01-406B289E580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3448BBA7-86A1-7C2B-0A3D-E85A4740B00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fld id="{BD557089-E585-4CD0-B33B-AD55CD758A08}" type="slidenum">
              <a:rPr lang="en-US" altLang="en-US" sz="1200"/>
              <a:pPr/>
              <a:t>18</a:t>
            </a:fld>
            <a:endParaRPr lang="en-US" altLang="en-US" sz="1200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B5B30CCE-D97D-B5E5-B4C5-24BE94FBF12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8811B408-4D11-6546-C2E4-1B14EE14ECE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3A3A2EAF-537B-4D0A-34A5-656440A4064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fld id="{D31AEDDA-F49F-409F-BBF3-5B18E411EA23}" type="slidenum">
              <a:rPr lang="en-US" altLang="en-US" sz="1200"/>
              <a:pPr/>
              <a:t>19</a:t>
            </a:fld>
            <a:endParaRPr lang="en-US" altLang="en-US" sz="1200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1D07EE3B-E059-368C-0B7B-AAE2E52D1F9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BEDD4CC-6A40-DC08-80E0-DD5F6A7E66C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41776E72-EC26-E122-5B61-D268AC61A8E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fld id="{CE45725F-CBDA-48AA-8123-3BAA5183C16C}" type="slidenum">
              <a:rPr lang="en-US" altLang="en-US" sz="1200"/>
              <a:pPr/>
              <a:t>20</a:t>
            </a:fld>
            <a:endParaRPr lang="en-US" altLang="en-US" sz="1200"/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882FE28B-12A7-C036-5BAD-917C70311EE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>
            <a:extLst>
              <a:ext uri="{FF2B5EF4-FFF2-40B4-BE49-F238E27FC236}">
                <a16:creationId xmlns:a16="http://schemas.microsoft.com/office/drawing/2014/main" id="{E4565108-9301-D398-BFAE-D0964538B8B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>
            <a:extLst>
              <a:ext uri="{FF2B5EF4-FFF2-40B4-BE49-F238E27FC236}">
                <a16:creationId xmlns:a16="http://schemas.microsoft.com/office/drawing/2014/main" id="{91C4E49E-7C72-C94C-D6F4-FB3B8D53F1C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fld id="{B1AF95B1-86A2-47EF-B40C-5832F63008DF}" type="slidenum">
              <a:rPr lang="en-US" altLang="en-US" sz="1200"/>
              <a:pPr/>
              <a:t>21</a:t>
            </a:fld>
            <a:endParaRPr lang="en-US" altLang="en-US" sz="1200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EC1ABDD6-B842-8B5B-DB91-F24119A0120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D75C2355-FB18-CC73-DBEB-9B9C7CC2C94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>
            <a:extLst>
              <a:ext uri="{FF2B5EF4-FFF2-40B4-BE49-F238E27FC236}">
                <a16:creationId xmlns:a16="http://schemas.microsoft.com/office/drawing/2014/main" id="{B04D86B9-5B16-C4F0-5517-1ABAA9FBD53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fld id="{3D8271AB-E447-4C5F-BFD7-405FE36E286E}" type="slidenum">
              <a:rPr lang="en-US" altLang="en-US" sz="1200"/>
              <a:pPr/>
              <a:t>22</a:t>
            </a:fld>
            <a:endParaRPr lang="en-US" altLang="en-US" sz="1200"/>
          </a:p>
        </p:txBody>
      </p:sp>
      <p:sp>
        <p:nvSpPr>
          <p:cNvPr id="20483" name="Rectangle 2">
            <a:extLst>
              <a:ext uri="{FF2B5EF4-FFF2-40B4-BE49-F238E27FC236}">
                <a16:creationId xmlns:a16="http://schemas.microsoft.com/office/drawing/2014/main" id="{F84A05B2-F7B5-7E66-AA0C-3F1051FEC5B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>
            <a:extLst>
              <a:ext uri="{FF2B5EF4-FFF2-40B4-BE49-F238E27FC236}">
                <a16:creationId xmlns:a16="http://schemas.microsoft.com/office/drawing/2014/main" id="{53A12970-937B-9ABC-B85A-EB824E4A824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>
            <a:extLst>
              <a:ext uri="{FF2B5EF4-FFF2-40B4-BE49-F238E27FC236}">
                <a16:creationId xmlns:a16="http://schemas.microsoft.com/office/drawing/2014/main" id="{3AE89A3F-AED3-17FE-A670-5AE38459CFB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fld id="{B1B2FA39-8223-4DEE-BE28-3D4668EBE01E}" type="slidenum">
              <a:rPr lang="en-US" altLang="en-US" sz="1200"/>
              <a:pPr/>
              <a:t>23</a:t>
            </a:fld>
            <a:endParaRPr lang="en-US" altLang="en-US" sz="1200"/>
          </a:p>
        </p:txBody>
      </p:sp>
      <p:sp>
        <p:nvSpPr>
          <p:cNvPr id="22531" name="Rectangle 2">
            <a:extLst>
              <a:ext uri="{FF2B5EF4-FFF2-40B4-BE49-F238E27FC236}">
                <a16:creationId xmlns:a16="http://schemas.microsoft.com/office/drawing/2014/main" id="{04F6D0BF-4CD6-B629-EBE7-658FBB51A00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id="{AD31DE25-8A5D-9751-4363-CDF6885CA84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>
            <a:extLst>
              <a:ext uri="{FF2B5EF4-FFF2-40B4-BE49-F238E27FC236}">
                <a16:creationId xmlns:a16="http://schemas.microsoft.com/office/drawing/2014/main" id="{87404469-D372-7507-B4F3-EE76B6948CE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fld id="{442126DE-FD31-40D5-96A3-D9DE535391BA}" type="slidenum">
              <a:rPr lang="en-US" altLang="en-US" sz="1200"/>
              <a:pPr/>
              <a:t>24</a:t>
            </a:fld>
            <a:endParaRPr lang="en-US" altLang="en-US" sz="1200"/>
          </a:p>
        </p:txBody>
      </p:sp>
      <p:sp>
        <p:nvSpPr>
          <p:cNvPr id="24579" name="Rectangle 2">
            <a:extLst>
              <a:ext uri="{FF2B5EF4-FFF2-40B4-BE49-F238E27FC236}">
                <a16:creationId xmlns:a16="http://schemas.microsoft.com/office/drawing/2014/main" id="{56D2A24D-2344-A392-98E5-483B1E05B37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>
            <a:extLst>
              <a:ext uri="{FF2B5EF4-FFF2-40B4-BE49-F238E27FC236}">
                <a16:creationId xmlns:a16="http://schemas.microsoft.com/office/drawing/2014/main" id="{B27E84BD-BF05-1BC3-39A0-FAC7FCC3D40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id="{8A2721DC-DB7D-D37C-3210-2499D87C203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fld id="{A672A7B4-7F01-4AD5-9E33-F019D22A0E75}" type="slidenum">
              <a:rPr lang="en-US" altLang="en-US" sz="1200"/>
              <a:pPr/>
              <a:t>25</a:t>
            </a:fld>
            <a:endParaRPr lang="en-US" altLang="en-US" sz="1200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168F6C1B-0A95-7E34-EAF1-14A3FA3CAE4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F7C959ED-9CF2-7D0B-01F5-ECBF1911881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>
            <a:extLst>
              <a:ext uri="{FF2B5EF4-FFF2-40B4-BE49-F238E27FC236}">
                <a16:creationId xmlns:a16="http://schemas.microsoft.com/office/drawing/2014/main" id="{21DAA713-048A-11AB-D179-B78B3E4D12B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fld id="{335F2D9F-A44A-497E-8D49-0129F8E1F3DE}" type="slidenum">
              <a:rPr lang="en-US" altLang="en-US" sz="1200"/>
              <a:pPr/>
              <a:t>29</a:t>
            </a:fld>
            <a:endParaRPr lang="en-US" altLang="en-US" sz="1200"/>
          </a:p>
        </p:txBody>
      </p:sp>
      <p:sp>
        <p:nvSpPr>
          <p:cNvPr id="28675" name="Rectangle 2">
            <a:extLst>
              <a:ext uri="{FF2B5EF4-FFF2-40B4-BE49-F238E27FC236}">
                <a16:creationId xmlns:a16="http://schemas.microsoft.com/office/drawing/2014/main" id="{336C9614-7ED4-1BAD-AF8D-A6E067DDD83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>
            <a:extLst>
              <a:ext uri="{FF2B5EF4-FFF2-40B4-BE49-F238E27FC236}">
                <a16:creationId xmlns:a16="http://schemas.microsoft.com/office/drawing/2014/main" id="{D924481F-B5FB-6D57-E266-2E7F54DE11B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>
            <a:extLst>
              <a:ext uri="{FF2B5EF4-FFF2-40B4-BE49-F238E27FC236}">
                <a16:creationId xmlns:a16="http://schemas.microsoft.com/office/drawing/2014/main" id="{B1736E2F-A75B-9119-861B-2C97D57FBD4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fld id="{F2ADE942-A997-459E-B80A-60C463D30537}" type="slidenum">
              <a:rPr lang="en-US" altLang="en-US" sz="1200"/>
              <a:pPr/>
              <a:t>30</a:t>
            </a:fld>
            <a:endParaRPr lang="en-US" altLang="en-US" sz="1200"/>
          </a:p>
        </p:txBody>
      </p:sp>
      <p:sp>
        <p:nvSpPr>
          <p:cNvPr id="30723" name="Rectangle 2">
            <a:extLst>
              <a:ext uri="{FF2B5EF4-FFF2-40B4-BE49-F238E27FC236}">
                <a16:creationId xmlns:a16="http://schemas.microsoft.com/office/drawing/2014/main" id="{46EE83CE-214C-8645-781C-C8ABA4661E0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>
            <a:extLst>
              <a:ext uri="{FF2B5EF4-FFF2-40B4-BE49-F238E27FC236}">
                <a16:creationId xmlns:a16="http://schemas.microsoft.com/office/drawing/2014/main" id="{E8C9E14B-3524-F061-729A-5469EF40D0C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>
            <a:extLst>
              <a:ext uri="{FF2B5EF4-FFF2-40B4-BE49-F238E27FC236}">
                <a16:creationId xmlns:a16="http://schemas.microsoft.com/office/drawing/2014/main" id="{A9850979-8863-C672-25EC-E5FCBC4BBEF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fld id="{0CE9260A-3C6D-495A-9750-061EF1327806}" type="slidenum">
              <a:rPr lang="en-US" altLang="en-US" sz="1200"/>
              <a:pPr/>
              <a:t>31</a:t>
            </a:fld>
            <a:endParaRPr lang="en-US" altLang="en-US" sz="1200"/>
          </a:p>
        </p:txBody>
      </p:sp>
      <p:sp>
        <p:nvSpPr>
          <p:cNvPr id="32771" name="Rectangle 2">
            <a:extLst>
              <a:ext uri="{FF2B5EF4-FFF2-40B4-BE49-F238E27FC236}">
                <a16:creationId xmlns:a16="http://schemas.microsoft.com/office/drawing/2014/main" id="{7064B502-C008-D5DF-0479-0282FF6A39C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>
            <a:extLst>
              <a:ext uri="{FF2B5EF4-FFF2-40B4-BE49-F238E27FC236}">
                <a16:creationId xmlns:a16="http://schemas.microsoft.com/office/drawing/2014/main" id="{305C502B-F24B-9D0C-F6C4-481EAC2633C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>
            <a:extLst>
              <a:ext uri="{FF2B5EF4-FFF2-40B4-BE49-F238E27FC236}">
                <a16:creationId xmlns:a16="http://schemas.microsoft.com/office/drawing/2014/main" id="{B09BD4A8-FD5B-3E99-0B52-9B8D7A58AE0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fld id="{4958850D-930E-4DDD-8EAB-0EF9A8467416}" type="slidenum">
              <a:rPr lang="en-US" altLang="en-US" sz="1200"/>
              <a:pPr/>
              <a:t>32</a:t>
            </a:fld>
            <a:endParaRPr lang="en-US" altLang="en-US" sz="1200"/>
          </a:p>
        </p:txBody>
      </p:sp>
      <p:sp>
        <p:nvSpPr>
          <p:cNvPr id="34819" name="Rectangle 2">
            <a:extLst>
              <a:ext uri="{FF2B5EF4-FFF2-40B4-BE49-F238E27FC236}">
                <a16:creationId xmlns:a16="http://schemas.microsoft.com/office/drawing/2014/main" id="{153BFE9A-AB24-2960-9028-706B4EC7795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>
            <a:extLst>
              <a:ext uri="{FF2B5EF4-FFF2-40B4-BE49-F238E27FC236}">
                <a16:creationId xmlns:a16="http://schemas.microsoft.com/office/drawing/2014/main" id="{635CE7D8-7AA8-4131-AF22-EE1A3A0C48E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>
            <a:extLst>
              <a:ext uri="{FF2B5EF4-FFF2-40B4-BE49-F238E27FC236}">
                <a16:creationId xmlns:a16="http://schemas.microsoft.com/office/drawing/2014/main" id="{90508D39-19ED-41B6-BC4D-71EB7D72FAE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fld id="{A924CE2D-15EE-48F7-90CA-2588F1344E9C}" type="slidenum">
              <a:rPr lang="en-US" altLang="en-US" sz="1200"/>
              <a:pPr/>
              <a:t>33</a:t>
            </a:fld>
            <a:endParaRPr lang="en-US" altLang="en-US" sz="1200"/>
          </a:p>
        </p:txBody>
      </p:sp>
      <p:sp>
        <p:nvSpPr>
          <p:cNvPr id="36867" name="Rectangle 2">
            <a:extLst>
              <a:ext uri="{FF2B5EF4-FFF2-40B4-BE49-F238E27FC236}">
                <a16:creationId xmlns:a16="http://schemas.microsoft.com/office/drawing/2014/main" id="{D93A2A67-5F61-44D9-3EAD-209CFB7C809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>
            <a:extLst>
              <a:ext uri="{FF2B5EF4-FFF2-40B4-BE49-F238E27FC236}">
                <a16:creationId xmlns:a16="http://schemas.microsoft.com/office/drawing/2014/main" id="{1B20865F-7EDA-940E-52E5-04E7659898C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7">
            <a:extLst>
              <a:ext uri="{FF2B5EF4-FFF2-40B4-BE49-F238E27FC236}">
                <a16:creationId xmlns:a16="http://schemas.microsoft.com/office/drawing/2014/main" id="{B90CCDC4-D4D4-CAE4-968A-E394834F088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D63F5D6-2DE0-4F3A-82FB-2251394B3267}" type="slidenum">
              <a:rPr lang="en-US" altLang="en-US"/>
              <a:pPr/>
              <a:t>34</a:t>
            </a:fld>
            <a:endParaRPr lang="en-US" altLang="en-US"/>
          </a:p>
        </p:txBody>
      </p:sp>
      <p:sp>
        <p:nvSpPr>
          <p:cNvPr id="444418" name="Rectangle 2">
            <a:extLst>
              <a:ext uri="{FF2B5EF4-FFF2-40B4-BE49-F238E27FC236}">
                <a16:creationId xmlns:a16="http://schemas.microsoft.com/office/drawing/2014/main" id="{A44AE119-ACBE-703F-51E2-699878CE66F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4419" name="Rectangle 3">
            <a:extLst>
              <a:ext uri="{FF2B5EF4-FFF2-40B4-BE49-F238E27FC236}">
                <a16:creationId xmlns:a16="http://schemas.microsoft.com/office/drawing/2014/main" id="{2C1E8007-9CB9-10C8-AAC7-03F763D84A8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7">
            <a:extLst>
              <a:ext uri="{FF2B5EF4-FFF2-40B4-BE49-F238E27FC236}">
                <a16:creationId xmlns:a16="http://schemas.microsoft.com/office/drawing/2014/main" id="{A586608F-5C4B-9EF5-9EF1-F6538433D89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13732A1-F64B-4EF3-89A9-74D2D663961A}" type="slidenum">
              <a:rPr lang="en-US" altLang="en-US"/>
              <a:pPr/>
              <a:t>35</a:t>
            </a:fld>
            <a:endParaRPr lang="en-US" altLang="en-US"/>
          </a:p>
        </p:txBody>
      </p:sp>
      <p:sp>
        <p:nvSpPr>
          <p:cNvPr id="445442" name="Rectangle 2">
            <a:extLst>
              <a:ext uri="{FF2B5EF4-FFF2-40B4-BE49-F238E27FC236}">
                <a16:creationId xmlns:a16="http://schemas.microsoft.com/office/drawing/2014/main" id="{71059BD1-57D3-A119-5802-499B1349A86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5443" name="Rectangle 3">
            <a:extLst>
              <a:ext uri="{FF2B5EF4-FFF2-40B4-BE49-F238E27FC236}">
                <a16:creationId xmlns:a16="http://schemas.microsoft.com/office/drawing/2014/main" id="{421B569F-1D7E-27A1-8388-32B201C6BCA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7">
            <a:extLst>
              <a:ext uri="{FF2B5EF4-FFF2-40B4-BE49-F238E27FC236}">
                <a16:creationId xmlns:a16="http://schemas.microsoft.com/office/drawing/2014/main" id="{88ABC496-7668-F680-8C61-40AD21CAEBD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383DB55-F917-40B8-93AC-7CFE9AC997B9}" type="slidenum">
              <a:rPr lang="en-US" altLang="en-US"/>
              <a:pPr/>
              <a:t>36</a:t>
            </a:fld>
            <a:endParaRPr lang="en-US" altLang="en-US"/>
          </a:p>
        </p:txBody>
      </p:sp>
      <p:sp>
        <p:nvSpPr>
          <p:cNvPr id="446466" name="Rectangle 2">
            <a:extLst>
              <a:ext uri="{FF2B5EF4-FFF2-40B4-BE49-F238E27FC236}">
                <a16:creationId xmlns:a16="http://schemas.microsoft.com/office/drawing/2014/main" id="{6A8917C8-532C-9C5F-7409-E6DC8412E9B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6467" name="Rectangle 3">
            <a:extLst>
              <a:ext uri="{FF2B5EF4-FFF2-40B4-BE49-F238E27FC236}">
                <a16:creationId xmlns:a16="http://schemas.microsoft.com/office/drawing/2014/main" id="{F227B977-D86D-230C-7DC6-314BC919DC7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>
            <a:extLst>
              <a:ext uri="{FF2B5EF4-FFF2-40B4-BE49-F238E27FC236}">
                <a16:creationId xmlns:a16="http://schemas.microsoft.com/office/drawing/2014/main" id="{F2F7E8F7-A260-C18B-F62F-09C328C6C59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28688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1pPr>
            <a:lvl2pPr marL="742950" indent="-285750" defTabSz="928688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2pPr>
            <a:lvl3pPr marL="1143000" indent="-228600" defTabSz="928688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3pPr>
            <a:lvl4pPr marL="1600200" indent="-228600" defTabSz="928688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4pPr>
            <a:lvl5pPr marL="2057400" indent="-228600" defTabSz="928688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5pPr>
            <a:lvl6pPr marL="25146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6pPr>
            <a:lvl7pPr marL="29718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7pPr>
            <a:lvl8pPr marL="34290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8pPr>
            <a:lvl9pPr marL="38862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9pPr>
          </a:lstStyle>
          <a:p>
            <a:fld id="{25E79D4A-E6F0-4890-B0EA-CEB974A545DE}" type="slidenum">
              <a:rPr lang="en-US" altLang="en-US">
                <a:latin typeface="Times New Roman" panose="02020603050405020304" pitchFamily="18" charset="0"/>
              </a:rPr>
              <a:pPr/>
              <a:t>37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3315" name="Rectangle 2">
            <a:extLst>
              <a:ext uri="{FF2B5EF4-FFF2-40B4-BE49-F238E27FC236}">
                <a16:creationId xmlns:a16="http://schemas.microsoft.com/office/drawing/2014/main" id="{EFBFBC20-BE62-2E1E-60B9-A4B8750782C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14338" y="701675"/>
            <a:ext cx="6157912" cy="3463925"/>
          </a:xfrm>
          <a:noFill/>
          <a:ln w="12700" cap="flat">
            <a:solidFill>
              <a:schemeClr val="tx1"/>
            </a:solidFill>
          </a:ln>
        </p:spPr>
      </p:sp>
      <p:sp>
        <p:nvSpPr>
          <p:cNvPr id="13316" name="Rectangle 3">
            <a:extLst>
              <a:ext uri="{FF2B5EF4-FFF2-40B4-BE49-F238E27FC236}">
                <a16:creationId xmlns:a16="http://schemas.microsoft.com/office/drawing/2014/main" id="{1379B4A9-D417-9BF9-3627-FED39D69095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30275" y="4402138"/>
            <a:ext cx="5121275" cy="417353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1918" tIns="45152" rIns="91918" bIns="45152"/>
          <a:lstStyle/>
          <a:p>
            <a:pPr eaLnBrk="1" hangingPunct="1"/>
            <a:endParaRPr lang="th-TH" altLang="en-US"/>
          </a:p>
        </p:txBody>
      </p:sp>
    </p:spTree>
    <p:extLst>
      <p:ext uri="{BB962C8B-B14F-4D97-AF65-F5344CB8AC3E}">
        <p14:creationId xmlns:p14="http://schemas.microsoft.com/office/powerpoint/2010/main" val="173503334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>
            <a:extLst>
              <a:ext uri="{FF2B5EF4-FFF2-40B4-BE49-F238E27FC236}">
                <a16:creationId xmlns:a16="http://schemas.microsoft.com/office/drawing/2014/main" id="{0B4FCCAE-D46F-0B93-6300-0AF867FB29D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28688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1pPr>
            <a:lvl2pPr marL="742950" indent="-285750" defTabSz="928688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2pPr>
            <a:lvl3pPr marL="1143000" indent="-228600" defTabSz="928688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3pPr>
            <a:lvl4pPr marL="1600200" indent="-228600" defTabSz="928688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4pPr>
            <a:lvl5pPr marL="2057400" indent="-228600" defTabSz="928688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5pPr>
            <a:lvl6pPr marL="25146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6pPr>
            <a:lvl7pPr marL="29718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7pPr>
            <a:lvl8pPr marL="34290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8pPr>
            <a:lvl9pPr marL="38862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9pPr>
          </a:lstStyle>
          <a:p>
            <a:fld id="{23E11D10-5EF9-4E55-A4B8-74E5C199DA5D}" type="slidenum">
              <a:rPr lang="en-US" altLang="en-US">
                <a:latin typeface="Times New Roman" panose="02020603050405020304" pitchFamily="18" charset="0"/>
              </a:rPr>
              <a:pPr/>
              <a:t>38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5363" name="Rectangle 2">
            <a:extLst>
              <a:ext uri="{FF2B5EF4-FFF2-40B4-BE49-F238E27FC236}">
                <a16:creationId xmlns:a16="http://schemas.microsoft.com/office/drawing/2014/main" id="{AB95967A-965F-C545-9B08-C903E184E06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14338" y="701675"/>
            <a:ext cx="6157912" cy="3463925"/>
          </a:xfrm>
          <a:noFill/>
          <a:ln w="12700" cap="flat">
            <a:solidFill>
              <a:schemeClr val="tx1"/>
            </a:solidFill>
          </a:ln>
        </p:spPr>
      </p:sp>
      <p:sp>
        <p:nvSpPr>
          <p:cNvPr id="15364" name="Rectangle 3">
            <a:extLst>
              <a:ext uri="{FF2B5EF4-FFF2-40B4-BE49-F238E27FC236}">
                <a16:creationId xmlns:a16="http://schemas.microsoft.com/office/drawing/2014/main" id="{9C5851B9-4B98-E056-5997-7EB0F83B9CE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30275" y="4402138"/>
            <a:ext cx="5121275" cy="417353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1918" tIns="45152" rIns="91918" bIns="45152"/>
          <a:lstStyle/>
          <a:p>
            <a:pPr eaLnBrk="1" hangingPunct="1"/>
            <a:endParaRPr lang="th-TH" altLang="en-US"/>
          </a:p>
        </p:txBody>
      </p:sp>
    </p:spTree>
    <p:extLst>
      <p:ext uri="{BB962C8B-B14F-4D97-AF65-F5344CB8AC3E}">
        <p14:creationId xmlns:p14="http://schemas.microsoft.com/office/powerpoint/2010/main" val="314445516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>
            <a:extLst>
              <a:ext uri="{FF2B5EF4-FFF2-40B4-BE49-F238E27FC236}">
                <a16:creationId xmlns:a16="http://schemas.microsoft.com/office/drawing/2014/main" id="{C0BBB10D-F485-D4D7-FAF6-EC777FEAE7A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fld id="{96F0D3B3-09FF-4FE9-B380-FD7FA0019668}" type="slidenum">
              <a:rPr lang="en-US" altLang="en-US" sz="1200"/>
              <a:pPr/>
              <a:t>39</a:t>
            </a:fld>
            <a:endParaRPr lang="en-US" altLang="en-US" sz="1200"/>
          </a:p>
        </p:txBody>
      </p:sp>
      <p:sp>
        <p:nvSpPr>
          <p:cNvPr id="38915" name="Rectangle 2">
            <a:extLst>
              <a:ext uri="{FF2B5EF4-FFF2-40B4-BE49-F238E27FC236}">
                <a16:creationId xmlns:a16="http://schemas.microsoft.com/office/drawing/2014/main" id="{DFB9EDA7-AC45-5987-04B0-AC304976D4F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>
            <a:extLst>
              <a:ext uri="{FF2B5EF4-FFF2-40B4-BE49-F238E27FC236}">
                <a16:creationId xmlns:a16="http://schemas.microsoft.com/office/drawing/2014/main" id="{E0E1F70A-DD78-F86A-DBD8-95C7BE6827A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7">
            <a:extLst>
              <a:ext uri="{FF2B5EF4-FFF2-40B4-BE49-F238E27FC236}">
                <a16:creationId xmlns:a16="http://schemas.microsoft.com/office/drawing/2014/main" id="{FEC782B0-B9FD-8851-66F8-8D62EADA021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19EFD89-0587-47D3-BCD1-81A3E1B134AA}" type="slidenum">
              <a:rPr lang="en-US" altLang="en-US"/>
              <a:pPr/>
              <a:t>40</a:t>
            </a:fld>
            <a:endParaRPr lang="en-US" altLang="en-US"/>
          </a:p>
        </p:txBody>
      </p:sp>
      <p:sp>
        <p:nvSpPr>
          <p:cNvPr id="447490" name="Rectangle 2">
            <a:extLst>
              <a:ext uri="{FF2B5EF4-FFF2-40B4-BE49-F238E27FC236}">
                <a16:creationId xmlns:a16="http://schemas.microsoft.com/office/drawing/2014/main" id="{D8759929-D04E-E938-5597-EA5F000F1F2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7491" name="Rectangle 3">
            <a:extLst>
              <a:ext uri="{FF2B5EF4-FFF2-40B4-BE49-F238E27FC236}">
                <a16:creationId xmlns:a16="http://schemas.microsoft.com/office/drawing/2014/main" id="{898728C3-0B41-04E5-6E8F-5A8F2EB187C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7">
            <a:extLst>
              <a:ext uri="{FF2B5EF4-FFF2-40B4-BE49-F238E27FC236}">
                <a16:creationId xmlns:a16="http://schemas.microsoft.com/office/drawing/2014/main" id="{2B9955C0-F96F-42A9-361B-7BD1BAAF1FB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B95DBC4-0802-4455-B59C-C5FEFF3EFD59}" type="slidenum">
              <a:rPr lang="en-US" altLang="en-US"/>
              <a:pPr/>
              <a:t>41</a:t>
            </a:fld>
            <a:endParaRPr lang="en-US" altLang="en-US"/>
          </a:p>
        </p:txBody>
      </p:sp>
      <p:sp>
        <p:nvSpPr>
          <p:cNvPr id="448514" name="Rectangle 2">
            <a:extLst>
              <a:ext uri="{FF2B5EF4-FFF2-40B4-BE49-F238E27FC236}">
                <a16:creationId xmlns:a16="http://schemas.microsoft.com/office/drawing/2014/main" id="{2B608327-8A68-13F0-804C-D3A1BAF2D86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8515" name="Rectangle 3">
            <a:extLst>
              <a:ext uri="{FF2B5EF4-FFF2-40B4-BE49-F238E27FC236}">
                <a16:creationId xmlns:a16="http://schemas.microsoft.com/office/drawing/2014/main" id="{8E384AB3-EC93-004C-7D7E-86658B2DC32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>
            <a:extLst>
              <a:ext uri="{FF2B5EF4-FFF2-40B4-BE49-F238E27FC236}">
                <a16:creationId xmlns:a16="http://schemas.microsoft.com/office/drawing/2014/main" id="{CDC7E7FF-F8D0-2431-F6BB-658329496A9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28688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1pPr>
            <a:lvl2pPr marL="742950" indent="-285750" defTabSz="928688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2pPr>
            <a:lvl3pPr marL="1143000" indent="-228600" defTabSz="928688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3pPr>
            <a:lvl4pPr marL="1600200" indent="-228600" defTabSz="928688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4pPr>
            <a:lvl5pPr marL="2057400" indent="-228600" defTabSz="928688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5pPr>
            <a:lvl6pPr marL="25146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6pPr>
            <a:lvl7pPr marL="29718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7pPr>
            <a:lvl8pPr marL="34290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8pPr>
            <a:lvl9pPr marL="38862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9pPr>
          </a:lstStyle>
          <a:p>
            <a:fld id="{8F952808-4B3D-4D4D-B324-843D5AC9BB8E}" type="slidenum">
              <a:rPr lang="en-US" altLang="en-US">
                <a:latin typeface="Times New Roman" panose="02020603050405020304" pitchFamily="18" charset="0"/>
              </a:rPr>
              <a:pPr/>
              <a:t>42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7411" name="Rectangle 2">
            <a:extLst>
              <a:ext uri="{FF2B5EF4-FFF2-40B4-BE49-F238E27FC236}">
                <a16:creationId xmlns:a16="http://schemas.microsoft.com/office/drawing/2014/main" id="{CA245BAF-7381-60BC-8F8E-FEF5A9A8F5D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14338" y="701675"/>
            <a:ext cx="6157912" cy="3463925"/>
          </a:xfrm>
          <a:noFill/>
          <a:ln w="12700" cap="flat">
            <a:solidFill>
              <a:schemeClr val="tx1"/>
            </a:solidFill>
          </a:ln>
        </p:spPr>
      </p:sp>
      <p:sp>
        <p:nvSpPr>
          <p:cNvPr id="17412" name="Rectangle 3">
            <a:extLst>
              <a:ext uri="{FF2B5EF4-FFF2-40B4-BE49-F238E27FC236}">
                <a16:creationId xmlns:a16="http://schemas.microsoft.com/office/drawing/2014/main" id="{058676B3-A9DC-D385-231F-4032FA9198D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30275" y="4402138"/>
            <a:ext cx="5121275" cy="417353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1918" tIns="45152" rIns="91918" bIns="45152"/>
          <a:lstStyle/>
          <a:p>
            <a:pPr eaLnBrk="1" hangingPunct="1"/>
            <a:endParaRPr lang="th-TH" altLang="en-US"/>
          </a:p>
        </p:txBody>
      </p:sp>
    </p:spTree>
    <p:extLst>
      <p:ext uri="{BB962C8B-B14F-4D97-AF65-F5344CB8AC3E}">
        <p14:creationId xmlns:p14="http://schemas.microsoft.com/office/powerpoint/2010/main" val="200161927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7">
            <a:extLst>
              <a:ext uri="{FF2B5EF4-FFF2-40B4-BE49-F238E27FC236}">
                <a16:creationId xmlns:a16="http://schemas.microsoft.com/office/drawing/2014/main" id="{85C7F36C-6073-BAF3-6795-B010D44B7E1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E6D52B2-B0B4-420A-B7DE-C931CC6CEFFD}" type="slidenum">
              <a:rPr lang="en-US" altLang="en-US"/>
              <a:pPr/>
              <a:t>43</a:t>
            </a:fld>
            <a:endParaRPr lang="en-US" altLang="en-US"/>
          </a:p>
        </p:txBody>
      </p:sp>
      <p:sp>
        <p:nvSpPr>
          <p:cNvPr id="449538" name="Rectangle 2">
            <a:extLst>
              <a:ext uri="{FF2B5EF4-FFF2-40B4-BE49-F238E27FC236}">
                <a16:creationId xmlns:a16="http://schemas.microsoft.com/office/drawing/2014/main" id="{67CC6257-85B7-F08C-AA9B-815389BB3E1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9539" name="Rectangle 3">
            <a:extLst>
              <a:ext uri="{FF2B5EF4-FFF2-40B4-BE49-F238E27FC236}">
                <a16:creationId xmlns:a16="http://schemas.microsoft.com/office/drawing/2014/main" id="{8DDCBFC3-23A0-C6A8-EDBA-147A32E389C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7">
            <a:extLst>
              <a:ext uri="{FF2B5EF4-FFF2-40B4-BE49-F238E27FC236}">
                <a16:creationId xmlns:a16="http://schemas.microsoft.com/office/drawing/2014/main" id="{64BB3A81-269A-85F1-8D4F-4D7C73BAE60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CDF77BA-3DE2-4569-8DE3-60B79DFCAA82}" type="slidenum">
              <a:rPr lang="en-US" altLang="en-US"/>
              <a:pPr/>
              <a:t>44</a:t>
            </a:fld>
            <a:endParaRPr lang="en-US" altLang="en-US"/>
          </a:p>
        </p:txBody>
      </p:sp>
      <p:sp>
        <p:nvSpPr>
          <p:cNvPr id="451586" name="Rectangle 2">
            <a:extLst>
              <a:ext uri="{FF2B5EF4-FFF2-40B4-BE49-F238E27FC236}">
                <a16:creationId xmlns:a16="http://schemas.microsoft.com/office/drawing/2014/main" id="{99E7EDFF-BD8C-B45C-5760-0F7191C73E9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1587" name="Rectangle 3">
            <a:extLst>
              <a:ext uri="{FF2B5EF4-FFF2-40B4-BE49-F238E27FC236}">
                <a16:creationId xmlns:a16="http://schemas.microsoft.com/office/drawing/2014/main" id="{07D82130-FE26-F5BD-9AEA-54D5068506F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>
            <a:extLst>
              <a:ext uri="{FF2B5EF4-FFF2-40B4-BE49-F238E27FC236}">
                <a16:creationId xmlns:a16="http://schemas.microsoft.com/office/drawing/2014/main" id="{9CB24697-52EF-8ADD-3473-FD695EED41F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fld id="{BCAC9EE6-51A9-4E6D-BC26-FE97D30DE762}" type="slidenum">
              <a:rPr lang="en-US" altLang="en-US" sz="1200"/>
              <a:pPr/>
              <a:t>45</a:t>
            </a:fld>
            <a:endParaRPr lang="en-US" altLang="en-US" sz="1200"/>
          </a:p>
        </p:txBody>
      </p:sp>
      <p:sp>
        <p:nvSpPr>
          <p:cNvPr id="40963" name="Rectangle 2">
            <a:extLst>
              <a:ext uri="{FF2B5EF4-FFF2-40B4-BE49-F238E27FC236}">
                <a16:creationId xmlns:a16="http://schemas.microsoft.com/office/drawing/2014/main" id="{BB31A969-8FC4-A5FF-2EA7-1BD40C73CEE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>
            <a:extLst>
              <a:ext uri="{FF2B5EF4-FFF2-40B4-BE49-F238E27FC236}">
                <a16:creationId xmlns:a16="http://schemas.microsoft.com/office/drawing/2014/main" id="{0E9E2B15-FB60-8CF1-1CBA-EE5B27B97CE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7">
            <a:extLst>
              <a:ext uri="{FF2B5EF4-FFF2-40B4-BE49-F238E27FC236}">
                <a16:creationId xmlns:a16="http://schemas.microsoft.com/office/drawing/2014/main" id="{10F4B38E-165A-B5B5-13AF-BED7E0CBC7B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D1A6455-DEA6-49F9-A223-F3AA580EE148}" type="slidenum">
              <a:rPr lang="en-US" altLang="en-US"/>
              <a:pPr/>
              <a:t>46</a:t>
            </a:fld>
            <a:endParaRPr lang="en-US" altLang="en-US"/>
          </a:p>
        </p:txBody>
      </p:sp>
      <p:sp>
        <p:nvSpPr>
          <p:cNvPr id="452610" name="Rectangle 2">
            <a:extLst>
              <a:ext uri="{FF2B5EF4-FFF2-40B4-BE49-F238E27FC236}">
                <a16:creationId xmlns:a16="http://schemas.microsoft.com/office/drawing/2014/main" id="{27918F13-A63C-BBA7-B2F6-08C88059BCF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2611" name="Rectangle 3">
            <a:extLst>
              <a:ext uri="{FF2B5EF4-FFF2-40B4-BE49-F238E27FC236}">
                <a16:creationId xmlns:a16="http://schemas.microsoft.com/office/drawing/2014/main" id="{77993D8C-6D50-DF5A-44E0-A51F9EF904D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7">
            <a:extLst>
              <a:ext uri="{FF2B5EF4-FFF2-40B4-BE49-F238E27FC236}">
                <a16:creationId xmlns:a16="http://schemas.microsoft.com/office/drawing/2014/main" id="{AC66079E-7F51-E4D7-61FF-475CADED30E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12EFD69-7732-4FD3-A902-CFB5AF58EA99}" type="slidenum">
              <a:rPr lang="en-US" altLang="en-US"/>
              <a:pPr/>
              <a:t>47</a:t>
            </a:fld>
            <a:endParaRPr lang="en-US" altLang="en-US"/>
          </a:p>
        </p:txBody>
      </p:sp>
      <p:sp>
        <p:nvSpPr>
          <p:cNvPr id="453634" name="Rectangle 2">
            <a:extLst>
              <a:ext uri="{FF2B5EF4-FFF2-40B4-BE49-F238E27FC236}">
                <a16:creationId xmlns:a16="http://schemas.microsoft.com/office/drawing/2014/main" id="{A38A7123-00B5-22CB-DD69-6F1067F4129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3635" name="Rectangle 3">
            <a:extLst>
              <a:ext uri="{FF2B5EF4-FFF2-40B4-BE49-F238E27FC236}">
                <a16:creationId xmlns:a16="http://schemas.microsoft.com/office/drawing/2014/main" id="{151DDAB5-14FF-4024-0389-39F4CC038E6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>
            <a:extLst>
              <a:ext uri="{FF2B5EF4-FFF2-40B4-BE49-F238E27FC236}">
                <a16:creationId xmlns:a16="http://schemas.microsoft.com/office/drawing/2014/main" id="{B8BFAD5B-4A5A-5BB3-572B-839135ECB51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28688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1pPr>
            <a:lvl2pPr marL="742950" indent="-285750" defTabSz="928688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2pPr>
            <a:lvl3pPr marL="1143000" indent="-228600" defTabSz="928688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3pPr>
            <a:lvl4pPr marL="1600200" indent="-228600" defTabSz="928688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4pPr>
            <a:lvl5pPr marL="2057400" indent="-228600" defTabSz="928688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5pPr>
            <a:lvl6pPr marL="25146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6pPr>
            <a:lvl7pPr marL="29718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7pPr>
            <a:lvl8pPr marL="34290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8pPr>
            <a:lvl9pPr marL="38862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9pPr>
          </a:lstStyle>
          <a:p>
            <a:fld id="{0800B5D1-93AA-466C-AFBF-DC5A4AF2A361}" type="slidenum">
              <a:rPr lang="en-US" altLang="en-US">
                <a:latin typeface="Times New Roman" panose="02020603050405020304" pitchFamily="18" charset="0"/>
              </a:rPr>
              <a:pPr/>
              <a:t>48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9459" name="Rectangle 2">
            <a:extLst>
              <a:ext uri="{FF2B5EF4-FFF2-40B4-BE49-F238E27FC236}">
                <a16:creationId xmlns:a16="http://schemas.microsoft.com/office/drawing/2014/main" id="{63E9088F-095C-F848-0F21-C2A5B274A7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14338" y="701675"/>
            <a:ext cx="6157912" cy="3463925"/>
          </a:xfrm>
          <a:noFill/>
          <a:ln w="12700" cap="flat">
            <a:solidFill>
              <a:schemeClr val="tx1"/>
            </a:solidFill>
          </a:ln>
        </p:spPr>
      </p:sp>
      <p:sp>
        <p:nvSpPr>
          <p:cNvPr id="19460" name="Rectangle 3">
            <a:extLst>
              <a:ext uri="{FF2B5EF4-FFF2-40B4-BE49-F238E27FC236}">
                <a16:creationId xmlns:a16="http://schemas.microsoft.com/office/drawing/2014/main" id="{8C196FE5-795C-8037-E4B6-27BE531141D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30275" y="4402138"/>
            <a:ext cx="5121275" cy="417353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1918" tIns="45152" rIns="91918" bIns="45152"/>
          <a:lstStyle/>
          <a:p>
            <a:pPr eaLnBrk="1" hangingPunct="1"/>
            <a:endParaRPr lang="th-TH" altLang="en-US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7">
            <a:extLst>
              <a:ext uri="{FF2B5EF4-FFF2-40B4-BE49-F238E27FC236}">
                <a16:creationId xmlns:a16="http://schemas.microsoft.com/office/drawing/2014/main" id="{13F0D95A-33EF-0E69-9114-4E9AF239B3A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8A8D3B4-7854-4251-9CC3-6052A375A9ED}" type="slidenum">
              <a:rPr lang="en-US" altLang="en-US"/>
              <a:pPr/>
              <a:t>49</a:t>
            </a:fld>
            <a:endParaRPr lang="en-US" altLang="en-US"/>
          </a:p>
        </p:txBody>
      </p:sp>
      <p:sp>
        <p:nvSpPr>
          <p:cNvPr id="454658" name="Rectangle 2">
            <a:extLst>
              <a:ext uri="{FF2B5EF4-FFF2-40B4-BE49-F238E27FC236}">
                <a16:creationId xmlns:a16="http://schemas.microsoft.com/office/drawing/2014/main" id="{F3C20574-EF79-A2AD-ABF7-B2D90C7856A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4659" name="Rectangle 3">
            <a:extLst>
              <a:ext uri="{FF2B5EF4-FFF2-40B4-BE49-F238E27FC236}">
                <a16:creationId xmlns:a16="http://schemas.microsoft.com/office/drawing/2014/main" id="{02CCB26B-CBD8-18BB-0388-8A490BEEE04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7">
            <a:extLst>
              <a:ext uri="{FF2B5EF4-FFF2-40B4-BE49-F238E27FC236}">
                <a16:creationId xmlns:a16="http://schemas.microsoft.com/office/drawing/2014/main" id="{5C392481-5221-1C59-F778-D4A6CA3A33E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C27C9EC-5158-44E6-861F-B1C97974D72F}" type="slidenum">
              <a:rPr lang="en-US" altLang="en-US"/>
              <a:pPr/>
              <a:t>51</a:t>
            </a:fld>
            <a:endParaRPr lang="en-US" altLang="en-US"/>
          </a:p>
        </p:txBody>
      </p:sp>
      <p:sp>
        <p:nvSpPr>
          <p:cNvPr id="457730" name="Rectangle 2">
            <a:extLst>
              <a:ext uri="{FF2B5EF4-FFF2-40B4-BE49-F238E27FC236}">
                <a16:creationId xmlns:a16="http://schemas.microsoft.com/office/drawing/2014/main" id="{46E1207E-B8CE-E0BB-9CDE-60424807411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7731" name="Rectangle 3">
            <a:extLst>
              <a:ext uri="{FF2B5EF4-FFF2-40B4-BE49-F238E27FC236}">
                <a16:creationId xmlns:a16="http://schemas.microsoft.com/office/drawing/2014/main" id="{920DF73A-DDA3-FA2F-007C-576DB59F224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7">
            <a:extLst>
              <a:ext uri="{FF2B5EF4-FFF2-40B4-BE49-F238E27FC236}">
                <a16:creationId xmlns:a16="http://schemas.microsoft.com/office/drawing/2014/main" id="{C4343920-8944-2491-E4E2-AE15BB29459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5EB37F1-B261-49B5-9D19-B919BEC962B3}" type="slidenum">
              <a:rPr lang="en-US" altLang="en-US"/>
              <a:pPr/>
              <a:t>52</a:t>
            </a:fld>
            <a:endParaRPr lang="en-US" altLang="en-US"/>
          </a:p>
        </p:txBody>
      </p:sp>
      <p:sp>
        <p:nvSpPr>
          <p:cNvPr id="458754" name="Rectangle 2">
            <a:extLst>
              <a:ext uri="{FF2B5EF4-FFF2-40B4-BE49-F238E27FC236}">
                <a16:creationId xmlns:a16="http://schemas.microsoft.com/office/drawing/2014/main" id="{7C9CDAAF-F1CB-CC4E-E5F4-F8B11885FD0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8755" name="Rectangle 3">
            <a:extLst>
              <a:ext uri="{FF2B5EF4-FFF2-40B4-BE49-F238E27FC236}">
                <a16:creationId xmlns:a16="http://schemas.microsoft.com/office/drawing/2014/main" id="{E1B4ECCB-C314-AD8E-0989-A9339A259F4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7">
            <a:extLst>
              <a:ext uri="{FF2B5EF4-FFF2-40B4-BE49-F238E27FC236}">
                <a16:creationId xmlns:a16="http://schemas.microsoft.com/office/drawing/2014/main" id="{A770DBEE-D3E6-BAF9-E053-D0F695CF480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4419A70-3E25-40D5-8367-73764EAB1D0F}" type="slidenum">
              <a:rPr lang="en-US" altLang="en-US"/>
              <a:pPr/>
              <a:t>53</a:t>
            </a:fld>
            <a:endParaRPr lang="en-US" altLang="en-US"/>
          </a:p>
        </p:txBody>
      </p:sp>
      <p:sp>
        <p:nvSpPr>
          <p:cNvPr id="459778" name="Rectangle 2">
            <a:extLst>
              <a:ext uri="{FF2B5EF4-FFF2-40B4-BE49-F238E27FC236}">
                <a16:creationId xmlns:a16="http://schemas.microsoft.com/office/drawing/2014/main" id="{F049F398-4F30-2DFC-8037-6DB5EC8E2F1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9779" name="Rectangle 3">
            <a:extLst>
              <a:ext uri="{FF2B5EF4-FFF2-40B4-BE49-F238E27FC236}">
                <a16:creationId xmlns:a16="http://schemas.microsoft.com/office/drawing/2014/main" id="{8B80D108-4044-4344-8B2B-05E0512597B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7">
            <a:extLst>
              <a:ext uri="{FF2B5EF4-FFF2-40B4-BE49-F238E27FC236}">
                <a16:creationId xmlns:a16="http://schemas.microsoft.com/office/drawing/2014/main" id="{11AD34CF-EA0E-856A-AC22-179822A172F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4492DC8-778D-4410-86B3-B0EA6515321F}" type="slidenum">
              <a:rPr lang="en-US" altLang="en-US"/>
              <a:pPr/>
              <a:t>54</a:t>
            </a:fld>
            <a:endParaRPr lang="en-US" altLang="en-US"/>
          </a:p>
        </p:txBody>
      </p:sp>
      <p:sp>
        <p:nvSpPr>
          <p:cNvPr id="460802" name="Rectangle 2">
            <a:extLst>
              <a:ext uri="{FF2B5EF4-FFF2-40B4-BE49-F238E27FC236}">
                <a16:creationId xmlns:a16="http://schemas.microsoft.com/office/drawing/2014/main" id="{CB4877EC-9054-851F-D258-F8BAAB9AB75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03" name="Rectangle 3">
            <a:extLst>
              <a:ext uri="{FF2B5EF4-FFF2-40B4-BE49-F238E27FC236}">
                <a16:creationId xmlns:a16="http://schemas.microsoft.com/office/drawing/2014/main" id="{3ADF4AC6-5525-1F93-3A69-F215A95E63F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>
            <a:extLst>
              <a:ext uri="{FF2B5EF4-FFF2-40B4-BE49-F238E27FC236}">
                <a16:creationId xmlns:a16="http://schemas.microsoft.com/office/drawing/2014/main" id="{3D256B79-9740-49E0-21E8-8C75E69070D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28688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1pPr>
            <a:lvl2pPr marL="742950" indent="-285750" defTabSz="928688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2pPr>
            <a:lvl3pPr marL="1143000" indent="-228600" defTabSz="928688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3pPr>
            <a:lvl4pPr marL="1600200" indent="-228600" defTabSz="928688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4pPr>
            <a:lvl5pPr marL="2057400" indent="-228600" defTabSz="928688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5pPr>
            <a:lvl6pPr marL="25146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6pPr>
            <a:lvl7pPr marL="29718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7pPr>
            <a:lvl8pPr marL="34290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8pPr>
            <a:lvl9pPr marL="38862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9pPr>
          </a:lstStyle>
          <a:p>
            <a:fld id="{CCB694AB-5586-4933-95CE-E698562520C8}" type="slidenum">
              <a:rPr lang="en-US" altLang="en-US">
                <a:latin typeface="Times New Roman" panose="02020603050405020304" pitchFamily="18" charset="0"/>
              </a:rPr>
              <a:pPr/>
              <a:t>55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23555" name="Rectangle 2">
            <a:extLst>
              <a:ext uri="{FF2B5EF4-FFF2-40B4-BE49-F238E27FC236}">
                <a16:creationId xmlns:a16="http://schemas.microsoft.com/office/drawing/2014/main" id="{6859B349-47E5-80B8-C725-211FF4AD74A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14338" y="701675"/>
            <a:ext cx="6157912" cy="3463925"/>
          </a:xfrm>
          <a:noFill/>
          <a:ln w="12700" cap="flat">
            <a:solidFill>
              <a:schemeClr val="tx1"/>
            </a:solidFill>
          </a:ln>
        </p:spPr>
      </p:sp>
      <p:sp>
        <p:nvSpPr>
          <p:cNvPr id="23556" name="Rectangle 3">
            <a:extLst>
              <a:ext uri="{FF2B5EF4-FFF2-40B4-BE49-F238E27FC236}">
                <a16:creationId xmlns:a16="http://schemas.microsoft.com/office/drawing/2014/main" id="{787D72BB-DF36-D64A-651D-A6FBB935FDC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30275" y="4402138"/>
            <a:ext cx="5121275" cy="417353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1918" tIns="45152" rIns="91918" bIns="45152"/>
          <a:lstStyle/>
          <a:p>
            <a:pPr eaLnBrk="1" hangingPunct="1"/>
            <a:endParaRPr lang="th-TH" altLang="en-US"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7">
            <a:extLst>
              <a:ext uri="{FF2B5EF4-FFF2-40B4-BE49-F238E27FC236}">
                <a16:creationId xmlns:a16="http://schemas.microsoft.com/office/drawing/2014/main" id="{DD6A60F2-D65D-1697-7D6F-5D972C9FAC8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3DFC7F8-2D88-4A50-B79E-178FA5CBFB1F}" type="slidenum">
              <a:rPr lang="en-US" altLang="en-US"/>
              <a:pPr/>
              <a:t>56</a:t>
            </a:fld>
            <a:endParaRPr lang="en-US" altLang="en-US"/>
          </a:p>
        </p:txBody>
      </p:sp>
      <p:sp>
        <p:nvSpPr>
          <p:cNvPr id="461826" name="Rectangle 2">
            <a:extLst>
              <a:ext uri="{FF2B5EF4-FFF2-40B4-BE49-F238E27FC236}">
                <a16:creationId xmlns:a16="http://schemas.microsoft.com/office/drawing/2014/main" id="{BA6093D2-B293-EB3F-1A95-2A8185BE82D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1827" name="Rectangle 3">
            <a:extLst>
              <a:ext uri="{FF2B5EF4-FFF2-40B4-BE49-F238E27FC236}">
                <a16:creationId xmlns:a16="http://schemas.microsoft.com/office/drawing/2014/main" id="{E72015B7-0E7A-84A5-4846-67EEEC9D736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>
            <a:extLst>
              <a:ext uri="{FF2B5EF4-FFF2-40B4-BE49-F238E27FC236}">
                <a16:creationId xmlns:a16="http://schemas.microsoft.com/office/drawing/2014/main" id="{47BF04FC-D0D7-EA6A-0196-CE339E6BABD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28688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1pPr>
            <a:lvl2pPr marL="742950" indent="-285750" defTabSz="928688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2pPr>
            <a:lvl3pPr marL="1143000" indent="-228600" defTabSz="928688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3pPr>
            <a:lvl4pPr marL="1600200" indent="-228600" defTabSz="928688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4pPr>
            <a:lvl5pPr marL="2057400" indent="-228600" defTabSz="928688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5pPr>
            <a:lvl6pPr marL="25146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6pPr>
            <a:lvl7pPr marL="29718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7pPr>
            <a:lvl8pPr marL="34290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8pPr>
            <a:lvl9pPr marL="38862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9pPr>
          </a:lstStyle>
          <a:p>
            <a:fld id="{6E123BBE-1FE5-4DED-8E90-2A0C63A7352B}" type="slidenum">
              <a:rPr lang="en-US" altLang="en-US">
                <a:latin typeface="Times New Roman" panose="02020603050405020304" pitchFamily="18" charset="0"/>
              </a:rPr>
              <a:pPr/>
              <a:t>57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35843" name="Rectangle 2">
            <a:extLst>
              <a:ext uri="{FF2B5EF4-FFF2-40B4-BE49-F238E27FC236}">
                <a16:creationId xmlns:a16="http://schemas.microsoft.com/office/drawing/2014/main" id="{0E88DA55-3306-8B9E-1DE8-997A5FC45DE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14338" y="701675"/>
            <a:ext cx="6157912" cy="3463925"/>
          </a:xfrm>
          <a:noFill/>
          <a:ln w="12700" cap="flat">
            <a:solidFill>
              <a:schemeClr val="tx1"/>
            </a:solidFill>
          </a:ln>
        </p:spPr>
      </p:sp>
      <p:sp>
        <p:nvSpPr>
          <p:cNvPr id="35844" name="Rectangle 3">
            <a:extLst>
              <a:ext uri="{FF2B5EF4-FFF2-40B4-BE49-F238E27FC236}">
                <a16:creationId xmlns:a16="http://schemas.microsoft.com/office/drawing/2014/main" id="{4D20C65A-A6F0-B2CF-67CD-B6B7BBD2B9F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30275" y="4402138"/>
            <a:ext cx="5121275" cy="417353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1918" tIns="45152" rIns="91918" bIns="45152"/>
          <a:lstStyle/>
          <a:p>
            <a:pPr eaLnBrk="1" hangingPunct="1"/>
            <a:endParaRPr lang="th-TH" altLang="en-US"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7">
            <a:extLst>
              <a:ext uri="{FF2B5EF4-FFF2-40B4-BE49-F238E27FC236}">
                <a16:creationId xmlns:a16="http://schemas.microsoft.com/office/drawing/2014/main" id="{223F7F34-E730-5006-7492-D8F3B67419B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C699A9D-8FAF-4DA4-A600-118A0F20757B}" type="slidenum">
              <a:rPr lang="en-US" altLang="en-US"/>
              <a:pPr/>
              <a:t>58</a:t>
            </a:fld>
            <a:endParaRPr lang="en-US" altLang="en-US"/>
          </a:p>
        </p:txBody>
      </p:sp>
      <p:sp>
        <p:nvSpPr>
          <p:cNvPr id="463874" name="Rectangle 2">
            <a:extLst>
              <a:ext uri="{FF2B5EF4-FFF2-40B4-BE49-F238E27FC236}">
                <a16:creationId xmlns:a16="http://schemas.microsoft.com/office/drawing/2014/main" id="{12A91AB3-6B43-7C79-BD99-87128C8C2D1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3875" name="Rectangle 3">
            <a:extLst>
              <a:ext uri="{FF2B5EF4-FFF2-40B4-BE49-F238E27FC236}">
                <a16:creationId xmlns:a16="http://schemas.microsoft.com/office/drawing/2014/main" id="{39BD3D8C-54CF-FA3B-E987-507E7D9289B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>
            <a:extLst>
              <a:ext uri="{FF2B5EF4-FFF2-40B4-BE49-F238E27FC236}">
                <a16:creationId xmlns:a16="http://schemas.microsoft.com/office/drawing/2014/main" id="{846A38DD-BC31-53E2-DF77-51E1FF70739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28688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1pPr>
            <a:lvl2pPr marL="742950" indent="-285750" defTabSz="928688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2pPr>
            <a:lvl3pPr marL="1143000" indent="-228600" defTabSz="928688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3pPr>
            <a:lvl4pPr marL="1600200" indent="-228600" defTabSz="928688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4pPr>
            <a:lvl5pPr marL="2057400" indent="-228600" defTabSz="928688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5pPr>
            <a:lvl6pPr marL="25146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6pPr>
            <a:lvl7pPr marL="29718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7pPr>
            <a:lvl8pPr marL="34290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8pPr>
            <a:lvl9pPr marL="38862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9pPr>
          </a:lstStyle>
          <a:p>
            <a:fld id="{8805D148-D04F-43EA-BFF1-02E802D5D083}" type="slidenum">
              <a:rPr lang="en-US" altLang="en-US">
                <a:latin typeface="Times New Roman" panose="02020603050405020304" pitchFamily="18" charset="0"/>
              </a:rPr>
              <a:pPr/>
              <a:t>59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21507" name="Rectangle 2">
            <a:extLst>
              <a:ext uri="{FF2B5EF4-FFF2-40B4-BE49-F238E27FC236}">
                <a16:creationId xmlns:a16="http://schemas.microsoft.com/office/drawing/2014/main" id="{9A434633-9A89-47CA-571E-4F8961EA0DF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14338" y="701675"/>
            <a:ext cx="6157912" cy="3463925"/>
          </a:xfrm>
          <a:noFill/>
          <a:ln w="12700" cap="flat">
            <a:solidFill>
              <a:schemeClr val="tx1"/>
            </a:solidFill>
          </a:ln>
        </p:spPr>
      </p:sp>
      <p:sp>
        <p:nvSpPr>
          <p:cNvPr id="21508" name="Rectangle 3">
            <a:extLst>
              <a:ext uri="{FF2B5EF4-FFF2-40B4-BE49-F238E27FC236}">
                <a16:creationId xmlns:a16="http://schemas.microsoft.com/office/drawing/2014/main" id="{0F0E3A51-9E82-54EC-8D06-CD35B9F1DB6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30275" y="4402138"/>
            <a:ext cx="5121275" cy="417353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1918" tIns="45152" rIns="91918" bIns="45152"/>
          <a:lstStyle/>
          <a:p>
            <a:pPr eaLnBrk="1" hangingPunct="1"/>
            <a:endParaRPr lang="th-TH" altLang="en-US"/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7">
            <a:extLst>
              <a:ext uri="{FF2B5EF4-FFF2-40B4-BE49-F238E27FC236}">
                <a16:creationId xmlns:a16="http://schemas.microsoft.com/office/drawing/2014/main" id="{D3EAA413-D90F-26C7-1ABB-9D23464F177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19C0211-1830-4AD2-B376-53F31A7F105C}" type="slidenum">
              <a:rPr lang="en-US" altLang="en-US"/>
              <a:pPr/>
              <a:t>60</a:t>
            </a:fld>
            <a:endParaRPr lang="en-US" altLang="en-US"/>
          </a:p>
        </p:txBody>
      </p:sp>
      <p:sp>
        <p:nvSpPr>
          <p:cNvPr id="465922" name="Rectangle 2">
            <a:extLst>
              <a:ext uri="{FF2B5EF4-FFF2-40B4-BE49-F238E27FC236}">
                <a16:creationId xmlns:a16="http://schemas.microsoft.com/office/drawing/2014/main" id="{E258503C-40F8-C34A-5C47-8D513E64732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5923" name="Rectangle 3">
            <a:extLst>
              <a:ext uri="{FF2B5EF4-FFF2-40B4-BE49-F238E27FC236}">
                <a16:creationId xmlns:a16="http://schemas.microsoft.com/office/drawing/2014/main" id="{36EDB178-7CAB-6F66-ED8E-A2FAF0C4900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A8785-AB01-4500-90BB-23C0671B5C89}" type="datetimeFigureOut">
              <a:rPr lang="en-GB" smtClean="0"/>
              <a:t>04/02/2023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1A3BC-21BE-4242-8473-E5DFCAA837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3068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A8785-AB01-4500-90BB-23C0671B5C89}" type="datetimeFigureOut">
              <a:rPr lang="en-GB" smtClean="0"/>
              <a:t>04/02/2023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1A3BC-21BE-4242-8473-E5DFCAA837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7207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A8785-AB01-4500-90BB-23C0671B5C89}" type="datetimeFigureOut">
              <a:rPr lang="en-GB" smtClean="0"/>
              <a:t>04/02/2023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1A3BC-21BE-4242-8473-E5DFCAA837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67999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A8785-AB01-4500-90BB-23C0671B5C89}" type="datetimeFigureOut">
              <a:rPr lang="en-GB" smtClean="0"/>
              <a:t>04/02/2023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1A3BC-21BE-4242-8473-E5DFCAA837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2030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A8785-AB01-4500-90BB-23C0671B5C89}" type="datetimeFigureOut">
              <a:rPr lang="en-GB" smtClean="0"/>
              <a:t>04/02/2023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1A3BC-21BE-4242-8473-E5DFCAA837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95326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A8785-AB01-4500-90BB-23C0671B5C89}" type="datetimeFigureOut">
              <a:rPr lang="en-GB" smtClean="0"/>
              <a:t>04/02/2023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1A3BC-21BE-4242-8473-E5DFCAA837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04520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A8785-AB01-4500-90BB-23C0671B5C89}" type="datetimeFigureOut">
              <a:rPr lang="en-GB" smtClean="0"/>
              <a:t>04/02/2023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1A3BC-21BE-4242-8473-E5DFCAA837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1132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A8785-AB01-4500-90BB-23C0671B5C89}" type="datetimeFigureOut">
              <a:rPr lang="en-GB" smtClean="0"/>
              <a:t>04/02/2023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1A3BC-21BE-4242-8473-E5DFCAA837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3632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A8785-AB01-4500-90BB-23C0671B5C89}" type="datetimeFigureOut">
              <a:rPr lang="en-GB" smtClean="0"/>
              <a:t>04/02/2023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1A3BC-21BE-4242-8473-E5DFCAA837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76704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A8785-AB01-4500-90BB-23C0671B5C89}" type="datetimeFigureOut">
              <a:rPr lang="en-GB" smtClean="0"/>
              <a:t>04/02/2023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1A3BC-21BE-4242-8473-E5DFCAA837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65854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A8785-AB01-4500-90BB-23C0671B5C89}" type="datetimeFigureOut">
              <a:rPr lang="en-GB" smtClean="0"/>
              <a:t>04/02/2023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1A3BC-21BE-4242-8473-E5DFCAA837CE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263111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A8785-AB01-4500-90BB-23C0671B5C89}" type="datetimeFigureOut">
              <a:rPr lang="en-GB" smtClean="0"/>
              <a:t>04/02/2023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1A3BC-21BE-4242-8473-E5DFCAA837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37908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A8785-AB01-4500-90BB-23C0671B5C89}" type="datetimeFigureOut">
              <a:rPr lang="en-GB" smtClean="0"/>
              <a:t>04/02/2023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1A3BC-21BE-4242-8473-E5DFCAA837CE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334508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A8785-AB01-4500-90BB-23C0671B5C89}" type="datetimeFigureOut">
              <a:rPr lang="en-GB" smtClean="0"/>
              <a:t>04/02/2023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1A3BC-21BE-4242-8473-E5DFCAA837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949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A8785-AB01-4500-90BB-23C0671B5C89}" type="datetimeFigureOut">
              <a:rPr lang="en-GB" smtClean="0"/>
              <a:t>04/02/2023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1A3BC-21BE-4242-8473-E5DFCAA837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38152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A8785-AB01-4500-90BB-23C0671B5C89}" type="datetimeFigureOut">
              <a:rPr lang="en-GB" smtClean="0"/>
              <a:t>04/02/2023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1A3BC-21BE-4242-8473-E5DFCAA837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5892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DA8785-AB01-4500-90BB-23C0671B5C89}" type="datetimeFigureOut">
              <a:rPr lang="en-GB" smtClean="0"/>
              <a:t>04/02/2023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0E21A3BC-21BE-4242-8473-E5DFCAA837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0275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3" r:id="rId1"/>
    <p:sldLayoutId id="2147483804" r:id="rId2"/>
    <p:sldLayoutId id="2147483805" r:id="rId3"/>
    <p:sldLayoutId id="2147483806" r:id="rId4"/>
    <p:sldLayoutId id="2147483807" r:id="rId5"/>
    <p:sldLayoutId id="2147483808" r:id="rId6"/>
    <p:sldLayoutId id="2147483809" r:id="rId7"/>
    <p:sldLayoutId id="2147483810" r:id="rId8"/>
    <p:sldLayoutId id="2147483811" r:id="rId9"/>
    <p:sldLayoutId id="2147483812" r:id="rId10"/>
    <p:sldLayoutId id="2147483813" r:id="rId11"/>
    <p:sldLayoutId id="2147483814" r:id="rId12"/>
    <p:sldLayoutId id="2147483815" r:id="rId13"/>
    <p:sldLayoutId id="2147483816" r:id="rId14"/>
    <p:sldLayoutId id="2147483817" r:id="rId15"/>
    <p:sldLayoutId id="214748381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.springer.com/chapter/10.1007/978-1-349-16909-2_7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openurl?institution=44WHELF_UWTSD&amp;vid=44WHELF_UWTSD:44WHELF_UWTSD_VU1&amp;aulast=Shahzad&amp;id=doi:10.1108%2FLODJ-05-2019-0202&amp;auinit=K&amp;atitle=Impact%20of%20Big%20Five%20personality%20traits%20on%20authentic%20leadership&amp;sid=google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png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6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hyperlink" Target="Fiedlers%20Least_Preferred%20Coworker%20Scale.pdf" TargetMode="Externa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.xml"/><Relationship Id="rId4" Type="http://schemas.openxmlformats.org/officeDocument/2006/relationships/hyperlink" Target="Fiedler%20LPC%20further%20explanation.pdf" TargetMode="Externa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4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4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6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4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4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hyperlink" Target="http://kolibri.teacherinabox.org.au/modules/en-boundless/www.boundless.com/management/definition/input/index.html" TargetMode="External"/><Relationship Id="rId2" Type="http://schemas.openxmlformats.org/officeDocument/2006/relationships/hyperlink" Target="http://kolibri.teacherinabox.org.au/modules/en-boundless/www.boundless.com/management/definition/role/index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kolibri.teacherinabox.org.au/modules/en-boundless/www.boundless.com/management/definition/problem/index.html" TargetMode="Externa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hyperlink" Target="https://pdf.sciencedirectassets.com/277811/1-s2.0-S1877042814X00522/1-s2.0-S1877042814057966/main.pdf?X-Amz-Security-Token=IQoJb3JpZ2luX2VjEPz%2F%2F%2F%2F%2F%2F%2F%2F%2F%2FwEaCXVzLWVhc3QtMSJHMEUCIQDXjyYTgEhpGhL2ijrlH5vfDp4z8rXN8%2FN6UAfkcrQLEwIgHgoENUsWssAxkBYCPrCrEwQm%2FzMDxTKzoSZY6AeFp8cq1QQI1f%2F%2F%2F%2F%2F%2F%2F%2F%2F%2FARAFGgwwNTkwMDM1NDY4NjUiDD7v0uhMezJeyhvi0SqpBFMjJ89IVwrMaAfotsvTvj1Us5F0YNn5sYFNnxTu6NJ56mEojEQeinLeK6vEEe9FCG0sldXw%2FWkkWfB6R2SCey5HT28E9rDV2bFlbH5wnB9jVg1CA%2BTmEivCtF9OhP%2FTWk%2FzuR0oaBjA1%2BnZi2d9PzkvmOuCu%2FCLsFgsMT3aEWMm5dKlic1bUhPGIdNZtDg0RXUnigKo2j9cD6vsO309KpUxZFNsiJfFfTBIq9dcKO%2BnHZ%2FB1LjU5kkUZYUlG5wDt7favkr5ER3lnuLV6bUNgts4cSKdUTIaFvA4a2%2F4gsMVsS%2BlwPHpB0uZOvNMMpT%2BqASTSfpgv4de0JdKprO4uP7qvooj8tt6c%2B3B9Dd9a40hBHLwPLNP1SzTuYiaeqJG4Om133z4exkazd6VKltW5zPgAhzLpWvXencDNqBSPCHpLhuLzQgqHxPm8hDo%2FLe%2Felj77JgbjTf4UdlBsiyzh57v9SUtdH2Mnz%2BTJioziKJ0rXERxpyhYVB8wE1HRPHdW2FBs5ppVVK2mbMI22Qm3f7Jjl6I56X%2FZuqUWR75PqxNPwOnl9dhC2%2FGdVIZEH%2F6Vq6fokPZqmg79gdnrvxQwxWBhFDgnphEwtOwF9dSxhnBlGQ6XoZaBWuvpIQj6QILmngch8AjPp0M2W93W5E8GHr3IzFpecZzeScdQz6DsijxQJopOSf%2B99RkEhGQOXLO2mk%2BCQz6oZbYpKCFT8Vb89h9%2BMEFFav6Pucw3Z3fmgY6qQGox4AWFX1fw0EuAkAsoQhdukrJwA%2BcOTZXIUl%2BerS%2F9kEcAzR6jkc3lBcafaBU1DbIC4NSnYlzHGpvvSdSRQ%2BykJTZruZRAHag0%2BqqJn5U07d5RAPEaI8JWzmz%2FTBJRnv%2BgU7uxYTf82zPJRRxWr4asL9wh7oky7F%2FmXboWL66q0C98NFuiauDnqV%2B5ahskJrf2PYiLacybfL%2BYhA7DtEk7kF8%2BKbUsQHr&amp;X-Amz-Algorithm=AWS4-HMAC-SHA256&amp;X-Amz-Date=20221025T123228Z&amp;X-Amz-SignedHeaders=host&amp;X-Amz-Expires=300&amp;X-Amz-Credential=ASIAQ3PHCVTYXQDUQTHA%2F20221025%2Fus-east-1%2Fs3%2Faws4_request&amp;X-Amz-Signature=f273a0c5523bf70086215024001659dd15c14aa1d79f3bd589da86af9d8bb3cd&amp;hash=9eba383ec0887f9b812c99e1fe784ac0513669d4e2a0e18170a8d2a0c8abc642&amp;host=68042c943591013ac2b2430a89b270f6af2c76d8dfd086a07176afe7c76c2c61&amp;pii=S1877042814057966&amp;tid=spdf-262715a7-a709-4d9f-8543-2ea88a31a93f&amp;sid=323ac4055f32a04dca599d96ee121431f1a0gxrqb&amp;type=client&amp;ua=4d530200015c5605530004&amp;rr=75faf99d1acd72a0" TargetMode="External"/><Relationship Id="rId2" Type="http://schemas.openxmlformats.org/officeDocument/2006/relationships/hyperlink" Target="https://www.apple.com/uk/stevejobs/" TargetMode="External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ciencedirect.com/journal/journal-of-innovation-and-knowledge" TargetMode="External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98369A-6BE9-4738-8281-1613BCB3D93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ECED7004</a:t>
            </a:r>
            <a:br>
              <a:rPr lang="en-GB" dirty="0"/>
            </a:br>
            <a:r>
              <a:rPr lang="en-GB" dirty="0"/>
              <a:t>Leadership vs. Management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5582B13E-D8CC-2D58-BFBC-B587F73698C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Sharon H Cole</a:t>
            </a:r>
          </a:p>
        </p:txBody>
      </p:sp>
    </p:spTree>
    <p:extLst>
      <p:ext uri="{BB962C8B-B14F-4D97-AF65-F5344CB8AC3E}">
        <p14:creationId xmlns:p14="http://schemas.microsoft.com/office/powerpoint/2010/main" val="24388976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10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EAF5F14-5BAC-4A3F-F2CF-6B922BA67B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77" t="20543" r="3542"/>
          <a:stretch/>
        </p:blipFill>
        <p:spPr>
          <a:xfrm>
            <a:off x="1126309" y="1289816"/>
            <a:ext cx="9941259" cy="4274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04469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05302-234C-DC45-EE45-5C73476030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Difference between Management and Leadership?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25DD15-0352-164B-DD47-FA86268AD08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Management is </a:t>
            </a:r>
          </a:p>
          <a:p>
            <a:pPr lvl="1"/>
            <a:r>
              <a:rPr lang="en-GB" dirty="0"/>
              <a:t>a function that must be exercised in any business </a:t>
            </a:r>
          </a:p>
          <a:p>
            <a:pPr lvl="1"/>
            <a:endParaRPr lang="en-GB" dirty="0"/>
          </a:p>
          <a:p>
            <a:r>
              <a:rPr lang="en-GB" dirty="0"/>
              <a:t>Whereas Leadership is </a:t>
            </a:r>
          </a:p>
          <a:p>
            <a:pPr lvl="1"/>
            <a:r>
              <a:rPr lang="en-GB" dirty="0"/>
              <a:t>a relationship between leader and led that can energize an organization. </a:t>
            </a:r>
          </a:p>
          <a:p>
            <a:pPr marL="457200" lvl="1" indent="0" algn="r">
              <a:buNone/>
            </a:pPr>
            <a:r>
              <a:rPr lang="en-GB" dirty="0"/>
              <a:t>(Maccoby, 2000)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3345A7-5732-9172-F612-A6254B1955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5257188" cy="3880773"/>
          </a:xfrm>
        </p:spPr>
        <p:txBody>
          <a:bodyPr>
            <a:normAutofit lnSpcReduction="10000"/>
          </a:bodyPr>
          <a:lstStyle/>
          <a:p>
            <a:pPr marL="0" indent="0" algn="r">
              <a:buNone/>
            </a:pPr>
            <a:endParaRPr lang="en-GB" dirty="0"/>
          </a:p>
          <a:p>
            <a:pPr marL="0" indent="0" algn="r">
              <a:buNone/>
            </a:pPr>
            <a:endParaRPr lang="en-GB" dirty="0"/>
          </a:p>
          <a:p>
            <a:pPr marL="0" indent="0" algn="r">
              <a:buNone/>
            </a:pPr>
            <a:endParaRPr lang="en-GB" dirty="0"/>
          </a:p>
          <a:p>
            <a:pPr marL="0" indent="0" algn="r">
              <a:buNone/>
            </a:pPr>
            <a:endParaRPr lang="en-GB" dirty="0"/>
          </a:p>
          <a:p>
            <a:pPr marL="0" indent="0" algn="r">
              <a:buNone/>
            </a:pPr>
            <a:endParaRPr lang="en-GB" dirty="0"/>
          </a:p>
          <a:p>
            <a:pPr marL="0" indent="0" algn="r">
              <a:buNone/>
            </a:pPr>
            <a:endParaRPr lang="en-GB" dirty="0"/>
          </a:p>
          <a:p>
            <a:pPr marL="0" indent="0" algn="r">
              <a:buNone/>
            </a:pPr>
            <a:endParaRPr lang="en-GB" dirty="0"/>
          </a:p>
          <a:p>
            <a:pPr marL="0" indent="0" algn="r">
              <a:buNone/>
            </a:pPr>
            <a:endParaRPr lang="en-GB" dirty="0"/>
          </a:p>
          <a:p>
            <a:pPr marL="0" indent="0" algn="r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dirty="0"/>
              <a:t>(Maccoby, 2000)</a:t>
            </a:r>
          </a:p>
          <a:p>
            <a:endParaRPr lang="en-GB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785F22A5-60C6-30E4-CFE7-23E3CF1FDE4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3604209"/>
              </p:ext>
            </p:extLst>
          </p:nvPr>
        </p:nvGraphicFramePr>
        <p:xfrm>
          <a:off x="5505116" y="2291791"/>
          <a:ext cx="4686348" cy="30662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43174">
                  <a:extLst>
                    <a:ext uri="{9D8B030D-6E8A-4147-A177-3AD203B41FA5}">
                      <a16:colId xmlns:a16="http://schemas.microsoft.com/office/drawing/2014/main" val="1110483513"/>
                    </a:ext>
                  </a:extLst>
                </a:gridCol>
                <a:gridCol w="2343174">
                  <a:extLst>
                    <a:ext uri="{9D8B030D-6E8A-4147-A177-3AD203B41FA5}">
                      <a16:colId xmlns:a16="http://schemas.microsoft.com/office/drawing/2014/main" val="3851699627"/>
                    </a:ext>
                  </a:extLst>
                </a:gridCol>
              </a:tblGrid>
              <a:tr h="511045">
                <a:tc>
                  <a:txBody>
                    <a:bodyPr/>
                    <a:lstStyle/>
                    <a:p>
                      <a:r>
                        <a:rPr lang="en-GB" dirty="0"/>
                        <a:t>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Leadership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3328514"/>
                  </a:ext>
                </a:extLst>
              </a:tr>
              <a:tr h="511045">
                <a:tc>
                  <a:txBody>
                    <a:bodyPr/>
                    <a:lstStyle/>
                    <a:p>
                      <a:r>
                        <a:rPr lang="en-GB" dirty="0"/>
                        <a:t>A Function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 Relationship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8705468"/>
                  </a:ext>
                </a:extLst>
              </a:tr>
              <a:tr h="511045">
                <a:tc>
                  <a:txBody>
                    <a:bodyPr/>
                    <a:lstStyle/>
                    <a:p>
                      <a:r>
                        <a:rPr lang="en-GB" dirty="0"/>
                        <a:t>Planning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Selecting Talent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402317"/>
                  </a:ext>
                </a:extLst>
              </a:tr>
              <a:tr h="511045">
                <a:tc>
                  <a:txBody>
                    <a:bodyPr/>
                    <a:lstStyle/>
                    <a:p>
                      <a:r>
                        <a:rPr lang="en-GB" dirty="0"/>
                        <a:t>Budgeting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Motivating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1649764"/>
                  </a:ext>
                </a:extLst>
              </a:tr>
              <a:tr h="511045">
                <a:tc>
                  <a:txBody>
                    <a:bodyPr/>
                    <a:lstStyle/>
                    <a:p>
                      <a:r>
                        <a:rPr lang="en-GB" dirty="0"/>
                        <a:t>Evaluating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Coaching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441859"/>
                  </a:ext>
                </a:extLst>
              </a:tr>
              <a:tr h="511045">
                <a:tc>
                  <a:txBody>
                    <a:bodyPr/>
                    <a:lstStyle/>
                    <a:p>
                      <a:r>
                        <a:rPr lang="en-GB" dirty="0"/>
                        <a:t>Facilitating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Building Trust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50366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480388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61E0EAF6-43B3-CECA-F0D0-0737A0FB9B3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In-class exercise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459CF70E-84E0-11B9-E61E-9610C602DA09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When you hear the word leader, who comes to mind?</a:t>
            </a:r>
          </a:p>
          <a:p>
            <a:pPr lvl="1"/>
            <a:r>
              <a:rPr lang="en-US" altLang="en-US" dirty="0" err="1"/>
              <a:t>xxxxxx</a:t>
            </a:r>
            <a:endParaRPr lang="en-US" altLang="en-US" dirty="0"/>
          </a:p>
          <a:p>
            <a:r>
              <a:rPr lang="en-US" altLang="en-US" dirty="0"/>
              <a:t>When asked why, what </a:t>
            </a:r>
            <a:r>
              <a:rPr lang="en-US" altLang="en-US" b="1" u="sng" dirty="0"/>
              <a:t>verb dominates your explanation</a:t>
            </a:r>
            <a:r>
              <a:rPr lang="en-US" altLang="en-US" dirty="0"/>
              <a:t>?  </a:t>
            </a:r>
          </a:p>
          <a:p>
            <a:r>
              <a:rPr lang="en-US" altLang="en-US" dirty="0"/>
              <a:t>For example, this leader</a:t>
            </a:r>
          </a:p>
          <a:p>
            <a:pPr lvl="1"/>
            <a:r>
              <a:rPr lang="en-US" altLang="en-US" dirty="0"/>
              <a:t>Accomplished ___</a:t>
            </a:r>
          </a:p>
          <a:p>
            <a:pPr lvl="1"/>
            <a:r>
              <a:rPr lang="en-US" altLang="en-US" dirty="0"/>
              <a:t>Was able to ____</a:t>
            </a:r>
          </a:p>
          <a:p>
            <a:pPr lvl="1"/>
            <a:r>
              <a:rPr lang="en-US" altLang="en-US" dirty="0"/>
              <a:t>Did ___ </a:t>
            </a:r>
          </a:p>
          <a:p>
            <a:pPr lvl="1"/>
            <a:r>
              <a:rPr lang="en-US" altLang="en-US" dirty="0"/>
              <a:t>Etc.</a:t>
            </a:r>
          </a:p>
        </p:txBody>
      </p:sp>
    </p:spTree>
    <p:extLst>
      <p:ext uri="{BB962C8B-B14F-4D97-AF65-F5344CB8AC3E}">
        <p14:creationId xmlns:p14="http://schemas.microsoft.com/office/powerpoint/2010/main" val="9688367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650" name="Rectangle 2">
            <a:extLst>
              <a:ext uri="{FF2B5EF4-FFF2-40B4-BE49-F238E27FC236}">
                <a16:creationId xmlns:a16="http://schemas.microsoft.com/office/drawing/2014/main" id="{FD23724B-8EE9-6B2E-613A-6A00A66EE7B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What Is Leadership?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B9C014-F601-2CFB-2875-B657E002ED8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altLang="en-US" b="1" dirty="0"/>
              <a:t>Leadership</a:t>
            </a:r>
          </a:p>
          <a:p>
            <a:pPr lvl="1"/>
            <a:r>
              <a:rPr lang="en-US" altLang="en-US" dirty="0"/>
              <a:t>The ability to influence a group toward the achievement of goals</a:t>
            </a:r>
          </a:p>
          <a:p>
            <a:pPr marL="457200" lvl="1" indent="0" algn="r">
              <a:buNone/>
            </a:pPr>
            <a:r>
              <a:rPr lang="en-US" altLang="en-US" dirty="0"/>
              <a:t>(Boddy, 2008, p. 458)</a:t>
            </a:r>
          </a:p>
          <a:p>
            <a:r>
              <a:rPr lang="en-US" altLang="en-US" b="1" dirty="0"/>
              <a:t>Management</a:t>
            </a:r>
          </a:p>
          <a:p>
            <a:pPr lvl="1"/>
            <a:r>
              <a:rPr lang="en-US" altLang="en-US" dirty="0"/>
              <a:t>Use of authority inherent in designated formal rank to obtain compliance from organizational members</a:t>
            </a:r>
          </a:p>
          <a:p>
            <a:pPr lvl="1"/>
            <a:endParaRPr lang="en-US" altLang="en-US" dirty="0"/>
          </a:p>
          <a:p>
            <a:pPr marL="457200" lvl="1" indent="0" algn="r">
              <a:buNone/>
            </a:pPr>
            <a:r>
              <a:rPr lang="en-US" altLang="en-US" dirty="0"/>
              <a:t>(Boddy, 2008, p. 8).</a:t>
            </a:r>
          </a:p>
          <a:p>
            <a:endParaRPr lang="en-GB" dirty="0"/>
          </a:p>
        </p:txBody>
      </p:sp>
      <p:pic>
        <p:nvPicPr>
          <p:cNvPr id="8" name="Picture 4">
            <a:extLst>
              <a:ext uri="{FF2B5EF4-FFF2-40B4-BE49-F238E27FC236}">
                <a16:creationId xmlns:a16="http://schemas.microsoft.com/office/drawing/2014/main" id="{E62427B3-A642-273D-73B6-8986609AA2D5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52900" y="2791782"/>
            <a:ext cx="2857899" cy="2619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F8316E3-CF30-17C4-5252-D23B909A904F}"/>
              </a:ext>
            </a:extLst>
          </p:cNvPr>
          <p:cNvSpPr txBox="1"/>
          <p:nvPr/>
        </p:nvSpPr>
        <p:spPr>
          <a:xfrm>
            <a:off x="5879432" y="5831633"/>
            <a:ext cx="58232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Steve Jobs : 1955 to 2011</a:t>
            </a:r>
          </a:p>
          <a:p>
            <a:r>
              <a:rPr lang="en-GB" sz="1200" dirty="0"/>
              <a:t>Cofounder of Apple Computer Inc. (Now Apple Inc.) (Apple, 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2022</a:t>
            </a:r>
            <a:r>
              <a:rPr lang="en-GB" sz="1200" dirty="0"/>
              <a:t>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994FB-C0FF-A96B-EB9B-5D71C6F392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Six Leadership Styles at a Glance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A4A73-79E2-6CA9-37E3-E804F3CF83F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Daniel Goleman’s research found that </a:t>
            </a:r>
          </a:p>
          <a:p>
            <a:pPr lvl="1"/>
            <a:r>
              <a:rPr lang="en-GB" dirty="0"/>
              <a:t>leaders use six styles</a:t>
            </a:r>
          </a:p>
          <a:p>
            <a:r>
              <a:rPr lang="en-GB" dirty="0"/>
              <a:t>Each springs from </a:t>
            </a:r>
          </a:p>
          <a:p>
            <a:pPr lvl="1"/>
            <a:r>
              <a:rPr lang="en-GB" dirty="0"/>
              <a:t>different components of emotional intel</a:t>
            </a:r>
          </a:p>
          <a:p>
            <a:r>
              <a:rPr lang="en-GB" dirty="0"/>
              <a:t>Emotional intelligence refers to the </a:t>
            </a:r>
          </a:p>
          <a:p>
            <a:pPr lvl="1"/>
            <a:r>
              <a:rPr lang="en-GB" dirty="0"/>
              <a:t>capacity for recognizing our own feelings and those of others, for motivating ourselves, </a:t>
            </a:r>
          </a:p>
          <a:p>
            <a:pPr lvl="1"/>
            <a:r>
              <a:rPr lang="en-GB" dirty="0"/>
              <a:t>and for managing emotions in ourselves and our relationships</a:t>
            </a:r>
          </a:p>
          <a:p>
            <a:pPr lvl="1"/>
            <a:r>
              <a:rPr lang="en-GB" dirty="0" err="1"/>
              <a:t>igence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710A24-E27F-D626-A662-E0A245D26AF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The next slide gives a summary of </a:t>
            </a:r>
          </a:p>
          <a:p>
            <a:pPr lvl="1"/>
            <a:r>
              <a:rPr lang="en-GB" dirty="0"/>
              <a:t>the styles, </a:t>
            </a:r>
          </a:p>
          <a:p>
            <a:pPr lvl="1"/>
            <a:r>
              <a:rPr lang="en-GB" dirty="0"/>
              <a:t>their origin, </a:t>
            </a:r>
          </a:p>
          <a:p>
            <a:pPr lvl="1"/>
            <a:r>
              <a:rPr lang="en-GB" dirty="0"/>
              <a:t>when they work best </a:t>
            </a:r>
          </a:p>
          <a:p>
            <a:pPr lvl="1"/>
            <a:r>
              <a:rPr lang="en-GB" dirty="0"/>
              <a:t>and their impact on the organization’s climate and its performance</a:t>
            </a:r>
          </a:p>
          <a:p>
            <a:pPr marL="0" indent="0" algn="r">
              <a:buNone/>
            </a:pPr>
            <a:r>
              <a:rPr lang="en-GB" dirty="0"/>
              <a:t>(Goleman, 2000).</a:t>
            </a:r>
          </a:p>
        </p:txBody>
      </p:sp>
    </p:spTree>
    <p:extLst>
      <p:ext uri="{BB962C8B-B14F-4D97-AF65-F5344CB8AC3E}">
        <p14:creationId xmlns:p14="http://schemas.microsoft.com/office/powerpoint/2010/main" val="27011459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244" name="Rectangle 52243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226" name="Rectangle 2">
            <a:extLst>
              <a:ext uri="{FF2B5EF4-FFF2-40B4-BE49-F238E27FC236}">
                <a16:creationId xmlns:a16="http://schemas.microsoft.com/office/drawing/2014/main" id="{9DF35F19-8FD2-EA0B-4FF3-1530E5AD6C2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altLang="en-US"/>
              <a:t>Factors Affecting Style</a:t>
            </a:r>
          </a:p>
        </p:txBody>
      </p:sp>
      <p:sp>
        <p:nvSpPr>
          <p:cNvPr id="52246" name="Isosceles Triangle 52245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2248" name="Isosceles Triangle 52247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2240" name="Rectangle 3">
            <a:extLst>
              <a:ext uri="{FF2B5EF4-FFF2-40B4-BE49-F238E27FC236}">
                <a16:creationId xmlns:a16="http://schemas.microsoft.com/office/drawing/2014/main" id="{027E3E15-94B8-A2D7-FE7B-1F3BF480D9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642306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8D070767-EC0F-3976-96FA-2144EA1F9A18}"/>
              </a:ext>
            </a:extLst>
          </p:cNvPr>
          <p:cNvSpPr txBox="1"/>
          <p:nvPr/>
        </p:nvSpPr>
        <p:spPr>
          <a:xfrm>
            <a:off x="8606591" y="6248400"/>
            <a:ext cx="39944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Yiing</a:t>
            </a:r>
            <a:r>
              <a:rPr lang="en-GB" dirty="0"/>
              <a:t> &amp; Ahmad, 2008)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64A0D3C-468B-4801-AEEA-48C6EF11F2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Six Leadership Styles at a Glance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B1167166-EAF9-3F40-7EDD-D2CB8C02F1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5532" t="27511" r="1158" b="16238"/>
          <a:stretch/>
        </p:blipFill>
        <p:spPr>
          <a:xfrm>
            <a:off x="1020770" y="2160588"/>
            <a:ext cx="7910497" cy="388143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DEF0208-9F5B-CE27-38E4-CFA8532BDF2C}"/>
              </a:ext>
            </a:extLst>
          </p:cNvPr>
          <p:cNvSpPr txBox="1"/>
          <p:nvPr/>
        </p:nvSpPr>
        <p:spPr>
          <a:xfrm>
            <a:off x="3045995" y="6248400"/>
            <a:ext cx="610001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>
              <a:buNone/>
            </a:pPr>
            <a:r>
              <a:rPr lang="en-GB" dirty="0"/>
              <a:t>(Goleman, 2000, pp. 82-83).</a:t>
            </a:r>
          </a:p>
        </p:txBody>
      </p:sp>
    </p:spTree>
    <p:extLst>
      <p:ext uri="{BB962C8B-B14F-4D97-AF65-F5344CB8AC3E}">
        <p14:creationId xmlns:p14="http://schemas.microsoft.com/office/powerpoint/2010/main" val="2751903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F851F28-87FB-4D44-89C4-21B350FA4732}"/>
              </a:ext>
            </a:extLst>
          </p:cNvPr>
          <p:cNvGraphicFramePr>
            <a:graphicFrameLocks noGrp="1"/>
          </p:cNvGraphicFramePr>
          <p:nvPr/>
        </p:nvGraphicFramePr>
        <p:xfrm>
          <a:off x="5696803" y="187894"/>
          <a:ext cx="3326154" cy="60323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9429">
                  <a:extLst>
                    <a:ext uri="{9D8B030D-6E8A-4147-A177-3AD203B41FA5}">
                      <a16:colId xmlns:a16="http://schemas.microsoft.com/office/drawing/2014/main" val="470591773"/>
                    </a:ext>
                  </a:extLst>
                </a:gridCol>
                <a:gridCol w="1676725">
                  <a:extLst>
                    <a:ext uri="{9D8B030D-6E8A-4147-A177-3AD203B41FA5}">
                      <a16:colId xmlns:a16="http://schemas.microsoft.com/office/drawing/2014/main" val="4117906479"/>
                    </a:ext>
                  </a:extLst>
                </a:gridCol>
              </a:tblGrid>
              <a:tr h="45571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Commanding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909601"/>
                  </a:ext>
                </a:extLst>
              </a:tr>
              <a:tr h="1613962">
                <a:tc>
                  <a:txBody>
                    <a:bodyPr/>
                    <a:lstStyle/>
                    <a:p>
                      <a:r>
                        <a:rPr lang="en-GB" dirty="0"/>
                        <a:t>The leader’s modus operandi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Demands immediate compliance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9347230"/>
                  </a:ext>
                </a:extLst>
              </a:tr>
              <a:tr h="734714">
                <a:tc>
                  <a:txBody>
                    <a:bodyPr/>
                    <a:lstStyle/>
                    <a:p>
                      <a:r>
                        <a:rPr lang="en-GB" dirty="0"/>
                        <a:t>The style in a phrase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“Do what I tell you.”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9475552"/>
                  </a:ext>
                </a:extLst>
              </a:tr>
              <a:tr h="1311344">
                <a:tc>
                  <a:txBody>
                    <a:bodyPr/>
                    <a:lstStyle/>
                    <a:p>
                      <a:r>
                        <a:rPr lang="en-GB" dirty="0"/>
                        <a:t>Underlying emotional intelligence competencies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Drive to achieve, initiative, self-control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8664239"/>
                  </a:ext>
                </a:extLst>
              </a:tr>
              <a:tr h="1916579">
                <a:tc>
                  <a:txBody>
                    <a:bodyPr/>
                    <a:lstStyle/>
                    <a:p>
                      <a:r>
                        <a:rPr lang="en-GB" dirty="0"/>
                        <a:t>When the style works best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 a crisis, to kick start a turnaround, or with problem employees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27265921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F31E0363-1264-4A3F-BBE4-BDCDEEE6FE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35" y="2483893"/>
            <a:ext cx="2402006" cy="240200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4738F37-29C4-A982-1C32-A82578BE9B93}"/>
              </a:ext>
            </a:extLst>
          </p:cNvPr>
          <p:cNvSpPr txBox="1"/>
          <p:nvPr/>
        </p:nvSpPr>
        <p:spPr>
          <a:xfrm>
            <a:off x="3045995" y="6248400"/>
            <a:ext cx="610001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>
              <a:buNone/>
            </a:pPr>
            <a:r>
              <a:rPr lang="en-GB" dirty="0"/>
              <a:t>(Goleman, 2000, pp. 82-83).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8C76A27-14DA-22D1-B5CF-EB84863177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b="1" dirty="0"/>
              <a:t>Overall impact on climate</a:t>
            </a:r>
            <a:br>
              <a:rPr lang="en-GB" sz="3600" b="1" dirty="0"/>
            </a:br>
            <a:r>
              <a:rPr lang="en-GB" sz="3600" b="1" dirty="0"/>
              <a:t>Positive or negative?</a:t>
            </a:r>
            <a:br>
              <a:rPr lang="en-GB" sz="3600" b="1" dirty="0"/>
            </a:br>
            <a:br>
              <a:rPr lang="en-GB" sz="3600" b="1" dirty="0"/>
            </a:br>
            <a:br>
              <a:rPr lang="en-GB" sz="3600" b="1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4507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F851F28-87FB-4D44-89C4-21B350FA4732}"/>
              </a:ext>
            </a:extLst>
          </p:cNvPr>
          <p:cNvGraphicFramePr>
            <a:graphicFrameLocks noGrp="1"/>
          </p:cNvGraphicFramePr>
          <p:nvPr/>
        </p:nvGraphicFramePr>
        <p:xfrm>
          <a:off x="5696803" y="187894"/>
          <a:ext cx="3326154" cy="61840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9429">
                  <a:extLst>
                    <a:ext uri="{9D8B030D-6E8A-4147-A177-3AD203B41FA5}">
                      <a16:colId xmlns:a16="http://schemas.microsoft.com/office/drawing/2014/main" val="470591773"/>
                    </a:ext>
                  </a:extLst>
                </a:gridCol>
                <a:gridCol w="1676725">
                  <a:extLst>
                    <a:ext uri="{9D8B030D-6E8A-4147-A177-3AD203B41FA5}">
                      <a16:colId xmlns:a16="http://schemas.microsoft.com/office/drawing/2014/main" val="4117906479"/>
                    </a:ext>
                  </a:extLst>
                </a:gridCol>
              </a:tblGrid>
              <a:tr h="45571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Visionary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909601"/>
                  </a:ext>
                </a:extLst>
              </a:tr>
              <a:tr h="1613962">
                <a:tc>
                  <a:txBody>
                    <a:bodyPr/>
                    <a:lstStyle/>
                    <a:p>
                      <a:r>
                        <a:rPr lang="en-GB" dirty="0"/>
                        <a:t>The leader’s modus operandi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Mobilizes people toward a vision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9347230"/>
                  </a:ext>
                </a:extLst>
              </a:tr>
              <a:tr h="734714">
                <a:tc>
                  <a:txBody>
                    <a:bodyPr/>
                    <a:lstStyle/>
                    <a:p>
                      <a:r>
                        <a:rPr lang="en-GB" dirty="0"/>
                        <a:t>The style in a phrase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“Come with me.”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9475552"/>
                  </a:ext>
                </a:extLst>
              </a:tr>
              <a:tr h="1311344">
                <a:tc>
                  <a:txBody>
                    <a:bodyPr/>
                    <a:lstStyle/>
                    <a:p>
                      <a:r>
                        <a:rPr lang="en-GB" dirty="0"/>
                        <a:t>Underlying emotional intelligence competencies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Self-confidence, empathy, change catalyst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8664239"/>
                  </a:ext>
                </a:extLst>
              </a:tr>
              <a:tr h="1916579">
                <a:tc>
                  <a:txBody>
                    <a:bodyPr/>
                    <a:lstStyle/>
                    <a:p>
                      <a:r>
                        <a:rPr lang="en-GB" dirty="0"/>
                        <a:t>When the style works best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When changes require a new vision, or when a clear direction is needed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27265921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04801D46-8CAC-4D31-8E4D-7078F89BE8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7571" y="2561361"/>
            <a:ext cx="2476500" cy="24765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63FE586-227B-ADAC-EF95-532C206F23DD}"/>
              </a:ext>
            </a:extLst>
          </p:cNvPr>
          <p:cNvSpPr txBox="1"/>
          <p:nvPr/>
        </p:nvSpPr>
        <p:spPr>
          <a:xfrm>
            <a:off x="3045995" y="6248400"/>
            <a:ext cx="610001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>
              <a:buNone/>
            </a:pPr>
            <a:r>
              <a:rPr lang="en-GB" dirty="0"/>
              <a:t>(Goleman, 2000, pp. 82-83).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E52AC2C0-45A8-9323-6CA9-B15570F85D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b="1" dirty="0"/>
              <a:t>Overall impact on climate</a:t>
            </a:r>
            <a:br>
              <a:rPr lang="en-GB" sz="3600" b="1" dirty="0"/>
            </a:br>
            <a:r>
              <a:rPr lang="en-GB" sz="3600" b="1" dirty="0"/>
              <a:t>Positive or negative?</a:t>
            </a:r>
            <a:br>
              <a:rPr lang="en-GB" sz="3600" b="1" dirty="0"/>
            </a:br>
            <a:br>
              <a:rPr lang="en-GB" sz="3600" b="1" dirty="0"/>
            </a:br>
            <a:br>
              <a:rPr lang="en-GB" sz="3600" b="1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2296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F851F28-87FB-4D44-89C4-21B350FA4732}"/>
              </a:ext>
            </a:extLst>
          </p:cNvPr>
          <p:cNvGraphicFramePr>
            <a:graphicFrameLocks noGrp="1"/>
          </p:cNvGraphicFramePr>
          <p:nvPr/>
        </p:nvGraphicFramePr>
        <p:xfrm>
          <a:off x="5696803" y="187894"/>
          <a:ext cx="3326154" cy="61840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9429">
                  <a:extLst>
                    <a:ext uri="{9D8B030D-6E8A-4147-A177-3AD203B41FA5}">
                      <a16:colId xmlns:a16="http://schemas.microsoft.com/office/drawing/2014/main" val="470591773"/>
                    </a:ext>
                  </a:extLst>
                </a:gridCol>
                <a:gridCol w="1676725">
                  <a:extLst>
                    <a:ext uri="{9D8B030D-6E8A-4147-A177-3AD203B41FA5}">
                      <a16:colId xmlns:a16="http://schemas.microsoft.com/office/drawing/2014/main" val="4117906479"/>
                    </a:ext>
                  </a:extLst>
                </a:gridCol>
              </a:tblGrid>
              <a:tr h="45571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Affiliative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909601"/>
                  </a:ext>
                </a:extLst>
              </a:tr>
              <a:tr h="1613962">
                <a:tc>
                  <a:txBody>
                    <a:bodyPr/>
                    <a:lstStyle/>
                    <a:p>
                      <a:r>
                        <a:rPr lang="en-GB" dirty="0"/>
                        <a:t>The leader’s modus operandi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Creates harmony and builds emotional bonds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9347230"/>
                  </a:ext>
                </a:extLst>
              </a:tr>
              <a:tr h="734714">
                <a:tc>
                  <a:txBody>
                    <a:bodyPr/>
                    <a:lstStyle/>
                    <a:p>
                      <a:r>
                        <a:rPr lang="en-GB" dirty="0"/>
                        <a:t>The style in a phrase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“People come first.”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9475552"/>
                  </a:ext>
                </a:extLst>
              </a:tr>
              <a:tr h="1311344">
                <a:tc>
                  <a:txBody>
                    <a:bodyPr/>
                    <a:lstStyle/>
                    <a:p>
                      <a:r>
                        <a:rPr lang="en-GB" dirty="0"/>
                        <a:t>Underlying emotional intelligence competencies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Empathy, building relationships, communication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8664239"/>
                  </a:ext>
                </a:extLst>
              </a:tr>
              <a:tr h="1916579">
                <a:tc>
                  <a:txBody>
                    <a:bodyPr/>
                    <a:lstStyle/>
                    <a:p>
                      <a:r>
                        <a:rPr lang="en-GB" dirty="0"/>
                        <a:t>When the style works best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 heal rifts in a team or to motivate people during stressful circumstances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27265921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04801D46-8CAC-4D31-8E4D-7078F89BE8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7571" y="2561361"/>
            <a:ext cx="2476500" cy="24765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0B80F7A-E61D-0A1B-9C26-5FDF5879CB86}"/>
              </a:ext>
            </a:extLst>
          </p:cNvPr>
          <p:cNvSpPr txBox="1"/>
          <p:nvPr/>
        </p:nvSpPr>
        <p:spPr>
          <a:xfrm>
            <a:off x="3045995" y="6248400"/>
            <a:ext cx="610001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>
              <a:buNone/>
            </a:pPr>
            <a:r>
              <a:rPr lang="en-GB" dirty="0"/>
              <a:t>(Goleman, 2000, pp. 82-83).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C8F402D-9E17-D71C-D91A-87BF482B62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b="1" dirty="0"/>
              <a:t>Overall impact on climate</a:t>
            </a:r>
            <a:br>
              <a:rPr lang="en-GB" sz="3600" b="1" dirty="0"/>
            </a:br>
            <a:r>
              <a:rPr lang="en-GB" sz="3600" b="1" dirty="0"/>
              <a:t>Positive or negative?</a:t>
            </a:r>
            <a:br>
              <a:rPr lang="en-GB" sz="3600" b="1" dirty="0"/>
            </a:br>
            <a:br>
              <a:rPr lang="en-GB" sz="3600" b="1" dirty="0"/>
            </a:br>
            <a:br>
              <a:rPr lang="en-GB" sz="3600" b="1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5167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3A17415-2260-4584-AE69-21DB96227F6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09984689"/>
              </p:ext>
            </p:extLst>
          </p:nvPr>
        </p:nvGraphicFramePr>
        <p:xfrm>
          <a:off x="122830" y="1"/>
          <a:ext cx="7516219" cy="68482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32794">
                  <a:extLst>
                    <a:ext uri="{9D8B030D-6E8A-4147-A177-3AD203B41FA5}">
                      <a16:colId xmlns:a16="http://schemas.microsoft.com/office/drawing/2014/main" val="3594741006"/>
                    </a:ext>
                  </a:extLst>
                </a:gridCol>
                <a:gridCol w="1894475">
                  <a:extLst>
                    <a:ext uri="{9D8B030D-6E8A-4147-A177-3AD203B41FA5}">
                      <a16:colId xmlns:a16="http://schemas.microsoft.com/office/drawing/2014/main" val="1319204379"/>
                    </a:ext>
                  </a:extLst>
                </a:gridCol>
                <a:gridCol w="1894475">
                  <a:extLst>
                    <a:ext uri="{9D8B030D-6E8A-4147-A177-3AD203B41FA5}">
                      <a16:colId xmlns:a16="http://schemas.microsoft.com/office/drawing/2014/main" val="3710116203"/>
                    </a:ext>
                  </a:extLst>
                </a:gridCol>
                <a:gridCol w="1894475">
                  <a:extLst>
                    <a:ext uri="{9D8B030D-6E8A-4147-A177-3AD203B41FA5}">
                      <a16:colId xmlns:a16="http://schemas.microsoft.com/office/drawing/2014/main" val="1025434856"/>
                    </a:ext>
                  </a:extLst>
                </a:gridCol>
              </a:tblGrid>
              <a:tr h="37440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Democratic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Pacesetting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Coaching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8071587"/>
                  </a:ext>
                </a:extLst>
              </a:tr>
              <a:tr h="1216821">
                <a:tc>
                  <a:txBody>
                    <a:bodyPr/>
                    <a:lstStyle/>
                    <a:p>
                      <a:r>
                        <a:rPr lang="en-GB" dirty="0"/>
                        <a:t>The leader’s modus operandi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Forges consensus through participation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Sets high standards for performance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Develops people for the future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8717753"/>
                  </a:ext>
                </a:extLst>
              </a:tr>
              <a:tr h="655211">
                <a:tc>
                  <a:txBody>
                    <a:bodyPr/>
                    <a:lstStyle/>
                    <a:p>
                      <a:r>
                        <a:rPr lang="en-GB" dirty="0"/>
                        <a:t>The style in a phrase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“What do you think?”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“Do as I do, now.”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“Try this.”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736076"/>
                  </a:ext>
                </a:extLst>
              </a:tr>
              <a:tr h="1337894">
                <a:tc>
                  <a:txBody>
                    <a:bodyPr/>
                    <a:lstStyle/>
                    <a:p>
                      <a:r>
                        <a:rPr lang="en-GB" dirty="0"/>
                        <a:t>Underlying emotional intelligence competencies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Collaboration, team leadership, communication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Conscientious-ness, drive to achieve, initiative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Developing others, empathy, self-awareness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350202"/>
                  </a:ext>
                </a:extLst>
              </a:tr>
              <a:tr h="1839605">
                <a:tc>
                  <a:txBody>
                    <a:bodyPr/>
                    <a:lstStyle/>
                    <a:p>
                      <a:r>
                        <a:rPr lang="en-GB" dirty="0"/>
                        <a:t>When the style works best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 build buy-in or consensus, or to get input from valuable employees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 get quick results form a highly motivated and competent team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 help an employee improve performance or develop long-term strengths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1575278"/>
                  </a:ext>
                </a:extLst>
              </a:tr>
              <a:tr h="142430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1560642"/>
                  </a:ext>
                </a:extLst>
              </a:tr>
            </a:tbl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991E35A7-C4D2-4262-AD30-FDA36FD7C8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0071" y="5344979"/>
            <a:ext cx="1667499" cy="150326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92E0433-BACC-4B69-9A85-8A1E78E76B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6113" y="5362575"/>
            <a:ext cx="1647980" cy="148566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BBFAB31-63E8-4FA8-9D90-9814C4E9C4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7581" y="5362575"/>
            <a:ext cx="1647980" cy="148566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CE0DC60-F827-3F65-00E4-95AAC666E21E}"/>
              </a:ext>
            </a:extLst>
          </p:cNvPr>
          <p:cNvSpPr txBox="1"/>
          <p:nvPr/>
        </p:nvSpPr>
        <p:spPr>
          <a:xfrm>
            <a:off x="5655845" y="6193431"/>
            <a:ext cx="610001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>
              <a:buNone/>
            </a:pPr>
            <a:r>
              <a:rPr lang="en-GB" dirty="0"/>
              <a:t>(Goleman, 2000, pp. 82-83).</a:t>
            </a:r>
          </a:p>
        </p:txBody>
      </p:sp>
    </p:spTree>
    <p:extLst>
      <p:ext uri="{BB962C8B-B14F-4D97-AF65-F5344CB8AC3E}">
        <p14:creationId xmlns:p14="http://schemas.microsoft.com/office/powerpoint/2010/main" val="4252659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7B8DD5-B240-41BB-8B09-25FC8192DB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Leadership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D60E34-410D-430F-A81A-51B1556195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Which leadership style do you use most often?</a:t>
            </a:r>
            <a:endParaRPr lang="en-GB"/>
          </a:p>
          <a:p>
            <a:pPr>
              <a:lnSpc>
                <a:spcPct val="90000"/>
              </a:lnSpc>
            </a:pPr>
            <a:endParaRPr lang="en-GB"/>
          </a:p>
          <a:p>
            <a:pPr>
              <a:lnSpc>
                <a:spcPct val="90000"/>
              </a:lnSpc>
            </a:pPr>
            <a:r>
              <a:rPr lang="en-GB" dirty="0"/>
              <a:t>Now find and sit with those who share your leadership style</a:t>
            </a:r>
            <a:endParaRPr lang="en-GB"/>
          </a:p>
          <a:p>
            <a:pPr>
              <a:lnSpc>
                <a:spcPct val="90000"/>
              </a:lnSpc>
            </a:pPr>
            <a:endParaRPr lang="en-GB"/>
          </a:p>
          <a:p>
            <a:pPr>
              <a:lnSpc>
                <a:spcPct val="90000"/>
              </a:lnSpc>
            </a:pPr>
            <a:r>
              <a:rPr lang="en-GB" dirty="0"/>
              <a:t>Read about the positives and negatives of your primary style</a:t>
            </a:r>
            <a:endParaRPr lang="en-GB"/>
          </a:p>
          <a:p>
            <a:pPr>
              <a:lnSpc>
                <a:spcPct val="90000"/>
              </a:lnSpc>
            </a:pPr>
            <a:endParaRPr lang="en-GB"/>
          </a:p>
          <a:p>
            <a:pPr>
              <a:lnSpc>
                <a:spcPct val="90000"/>
              </a:lnSpc>
            </a:pPr>
            <a:r>
              <a:rPr lang="en-GB" dirty="0"/>
              <a:t>Share examples of when you have used this style positively or negatively</a:t>
            </a:r>
            <a:endParaRPr lang="en-GB"/>
          </a:p>
        </p:txBody>
      </p:sp>
      <p:pic>
        <p:nvPicPr>
          <p:cNvPr id="5" name="Picture 4" descr="Rows of chairs in a dark auditorium">
            <a:extLst>
              <a:ext uri="{FF2B5EF4-FFF2-40B4-BE49-F238E27FC236}">
                <a16:creationId xmlns:a16="http://schemas.microsoft.com/office/drawing/2014/main" id="{A1E002E3-E251-4EF0-F0A6-753E6084648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896" r="16854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913059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>
            <a:extLst>
              <a:ext uri="{FF2B5EF4-FFF2-40B4-BE49-F238E27FC236}">
                <a16:creationId xmlns:a16="http://schemas.microsoft.com/office/drawing/2014/main" id="{4120B42F-5298-DA4B-7BD5-C41280AA72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Theories of Leadership</a:t>
            </a:r>
          </a:p>
        </p:txBody>
      </p:sp>
      <p:sp>
        <p:nvSpPr>
          <p:cNvPr id="41987" name="Rectangle 3">
            <a:extLst>
              <a:ext uri="{FF2B5EF4-FFF2-40B4-BE49-F238E27FC236}">
                <a16:creationId xmlns:a16="http://schemas.microsoft.com/office/drawing/2014/main" id="{13D4D7A8-AAC3-B2FB-4659-D3F56B27BD2C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May depend on:</a:t>
            </a:r>
          </a:p>
          <a:p>
            <a:pPr lvl="1"/>
            <a:r>
              <a:rPr lang="en-GB" altLang="en-US"/>
              <a:t>Type of staff</a:t>
            </a:r>
          </a:p>
          <a:p>
            <a:pPr lvl="1"/>
            <a:r>
              <a:rPr lang="en-GB" altLang="en-US"/>
              <a:t>History of the business</a:t>
            </a:r>
          </a:p>
          <a:p>
            <a:pPr lvl="1"/>
            <a:r>
              <a:rPr lang="en-GB" altLang="en-US"/>
              <a:t>Culture of the business</a:t>
            </a:r>
          </a:p>
          <a:p>
            <a:pPr lvl="1"/>
            <a:r>
              <a:rPr lang="en-GB" altLang="en-US"/>
              <a:t>Quality of the relationships</a:t>
            </a:r>
          </a:p>
          <a:p>
            <a:pPr lvl="1"/>
            <a:r>
              <a:rPr lang="en-GB" altLang="en-US"/>
              <a:t>Nature of the changes needed</a:t>
            </a:r>
          </a:p>
          <a:p>
            <a:pPr lvl="1"/>
            <a:r>
              <a:rPr lang="en-GB" altLang="en-US"/>
              <a:t>Accepted norms within the institution</a:t>
            </a:r>
          </a:p>
          <a:p>
            <a:endParaRPr lang="en-GB" alt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92D6B95-3B72-469E-78CF-FB70C8A4A64F}"/>
              </a:ext>
            </a:extLst>
          </p:cNvPr>
          <p:cNvSpPr txBox="1"/>
          <p:nvPr/>
        </p:nvSpPr>
        <p:spPr>
          <a:xfrm>
            <a:off x="6531048" y="6271551"/>
            <a:ext cx="39944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Yiing</a:t>
            </a:r>
            <a:r>
              <a:rPr lang="en-GB" dirty="0"/>
              <a:t> &amp; Ahmad, 2008)</a:t>
            </a:r>
          </a:p>
        </p:txBody>
      </p:sp>
    </p:spTree>
    <p:extLst>
      <p:ext uri="{BB962C8B-B14F-4D97-AF65-F5344CB8AC3E}">
        <p14:creationId xmlns:p14="http://schemas.microsoft.com/office/powerpoint/2010/main" val="42029315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41921D1B-922D-1CAC-7E49-ED6FD759352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 Leadership Story: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15683F13-76DC-A0FB-2D62-92666488B938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 dirty="0"/>
              <a:t>A group of workers and their leaders are set a task of </a:t>
            </a:r>
          </a:p>
          <a:p>
            <a:pPr lvl="1"/>
            <a:r>
              <a:rPr lang="en-GB" altLang="en-US" dirty="0"/>
              <a:t>clearing a road through a dense jungle on a remote island </a:t>
            </a:r>
          </a:p>
          <a:p>
            <a:pPr lvl="1"/>
            <a:r>
              <a:rPr lang="en-GB" altLang="en-US" dirty="0"/>
              <a:t>to get to the coast where an estuary provides a perfect site for a port. </a:t>
            </a:r>
          </a:p>
          <a:p>
            <a:r>
              <a:rPr lang="en-GB" altLang="en-US" dirty="0"/>
              <a:t>The leaders organise the labour into </a:t>
            </a:r>
          </a:p>
          <a:p>
            <a:pPr lvl="1"/>
            <a:r>
              <a:rPr lang="en-GB" altLang="en-US" dirty="0"/>
              <a:t>efficient units </a:t>
            </a:r>
          </a:p>
          <a:p>
            <a:pPr lvl="1"/>
            <a:r>
              <a:rPr lang="en-GB" altLang="en-US" dirty="0"/>
              <a:t>monitors the distribution and use of capital assets</a:t>
            </a:r>
          </a:p>
          <a:p>
            <a:pPr lvl="1"/>
            <a:r>
              <a:rPr lang="en-GB" altLang="en-US" dirty="0"/>
              <a:t>progress is excellent. 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897B8C6-1E59-5555-4A1E-448C89CBEB8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 dirty="0"/>
              <a:t>The leaders continue to </a:t>
            </a:r>
          </a:p>
          <a:p>
            <a:pPr lvl="1"/>
            <a:r>
              <a:rPr lang="en-GB" altLang="en-US" dirty="0"/>
              <a:t>monitor </a:t>
            </a:r>
          </a:p>
          <a:p>
            <a:pPr lvl="1"/>
            <a:r>
              <a:rPr lang="en-GB" altLang="en-US" dirty="0"/>
              <a:t>and evaluate progress, </a:t>
            </a:r>
          </a:p>
          <a:p>
            <a:pPr lvl="1"/>
            <a:r>
              <a:rPr lang="en-GB" altLang="en-US" dirty="0"/>
              <a:t>making adjustments along the way to ensure </a:t>
            </a:r>
          </a:p>
          <a:p>
            <a:pPr lvl="1"/>
            <a:r>
              <a:rPr lang="en-GB" altLang="en-US" dirty="0"/>
              <a:t>the progress is maintained </a:t>
            </a:r>
          </a:p>
          <a:p>
            <a:pPr lvl="1"/>
            <a:r>
              <a:rPr lang="en-GB" altLang="en-US" dirty="0"/>
              <a:t>and efficiency increased wherever possible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C5E5CC8-B00D-33DB-336F-A31949B2A47D}"/>
              </a:ext>
            </a:extLst>
          </p:cNvPr>
          <p:cNvSpPr txBox="1"/>
          <p:nvPr/>
        </p:nvSpPr>
        <p:spPr>
          <a:xfrm>
            <a:off x="3298658" y="5902218"/>
            <a:ext cx="610001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lvl="1" indent="0" algn="r">
              <a:buNone/>
            </a:pPr>
            <a:r>
              <a:rPr lang="en-GB" altLang="en-US" dirty="0"/>
              <a:t>(Covey, 2020).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BC000B4-FCB5-E036-9908-B6CDB57CC0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But . . . . 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6386522-4BBE-1F72-219F-020F1CF89A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altLang="en-US" sz="1500"/>
              <a:t>Then . . . </a:t>
            </a:r>
          </a:p>
          <a:p>
            <a:pPr lvl="1">
              <a:lnSpc>
                <a:spcPct val="90000"/>
              </a:lnSpc>
            </a:pPr>
            <a:r>
              <a:rPr lang="en-GB" altLang="en-US" sz="1500"/>
              <a:t>one day amidst all the hustle and bustle and activity, </a:t>
            </a:r>
          </a:p>
          <a:p>
            <a:pPr lvl="1">
              <a:lnSpc>
                <a:spcPct val="90000"/>
              </a:lnSpc>
            </a:pPr>
            <a:r>
              <a:rPr lang="en-GB" altLang="en-US" sz="1500"/>
              <a:t>one person climbs up a nearby tree</a:t>
            </a:r>
          </a:p>
          <a:p>
            <a:pPr lvl="1">
              <a:lnSpc>
                <a:spcPct val="90000"/>
              </a:lnSpc>
            </a:pPr>
            <a:r>
              <a:rPr lang="en-GB" altLang="en-US" sz="1500"/>
              <a:t>The person surveys the scene from the top of the tree</a:t>
            </a:r>
          </a:p>
          <a:p>
            <a:pPr>
              <a:lnSpc>
                <a:spcPct val="90000"/>
              </a:lnSpc>
            </a:pPr>
            <a:r>
              <a:rPr lang="en-GB" altLang="en-US" sz="1500"/>
              <a:t>And shouts down to the assembled group below…</a:t>
            </a:r>
          </a:p>
          <a:p>
            <a:pPr lvl="1">
              <a:lnSpc>
                <a:spcPct val="90000"/>
              </a:lnSpc>
            </a:pPr>
            <a:r>
              <a:rPr lang="en-GB" altLang="en-US" sz="1500"/>
              <a:t>“Wrong Way!”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en-GB" altLang="en-US" sz="1500"/>
          </a:p>
          <a:p>
            <a:pPr marL="457200" lvl="1" indent="0">
              <a:lnSpc>
                <a:spcPct val="90000"/>
              </a:lnSpc>
              <a:buNone/>
            </a:pPr>
            <a:endParaRPr lang="en-GB" altLang="en-US" sz="1500"/>
          </a:p>
          <a:p>
            <a:pPr marL="457200" lvl="1" indent="0">
              <a:lnSpc>
                <a:spcPct val="90000"/>
              </a:lnSpc>
              <a:buNone/>
            </a:pPr>
            <a:endParaRPr lang="en-GB" altLang="en-US" sz="1500"/>
          </a:p>
          <a:p>
            <a:pPr marL="457200" lvl="1" indent="0">
              <a:lnSpc>
                <a:spcPct val="90000"/>
              </a:lnSpc>
              <a:buNone/>
            </a:pPr>
            <a:r>
              <a:rPr lang="en-GB" altLang="en-US" sz="1500"/>
              <a:t>(Covey, 2020).</a:t>
            </a:r>
          </a:p>
          <a:p>
            <a:pPr>
              <a:lnSpc>
                <a:spcPct val="90000"/>
              </a:lnSpc>
            </a:pPr>
            <a:endParaRPr lang="en-GB" sz="1500"/>
          </a:p>
        </p:txBody>
      </p:sp>
      <p:pic>
        <p:nvPicPr>
          <p:cNvPr id="1026" name="Picture 2" descr="Old Man Climbing Tree Look At Military Parade In Crimea, Russia, Sevastopol, 9 May 2017">
            <a:extLst>
              <a:ext uri="{FF2B5EF4-FFF2-40B4-BE49-F238E27FC236}">
                <a16:creationId xmlns:a16="http://schemas.microsoft.com/office/drawing/2014/main" id="{4DE0138B-A3F2-8B1D-1B5D-3444B525F81D}"/>
              </a:ext>
            </a:extLst>
          </p:cNvPr>
          <p:cNvPicPr>
            <a:picLocks noGrp="1" noChangeAspect="1" noChangeArrowheads="1"/>
          </p:cNvPicPr>
          <p:nvPr>
            <p:ph sz="half" idx="4294967295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56" r="23294" b="6249"/>
          <a:stretch/>
        </p:blipFill>
        <p:spPr bwMode="auto">
          <a:xfrm>
            <a:off x="20" y="0"/>
            <a:ext cx="5394940" cy="6429376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1" name="Isosceles Triangle 1030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6920669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21CE657B-C4EA-1971-A6A0-363B30CA789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Management versus Leadership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61750989-8924-4ADA-A009-5AD8C7E416C4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sz="2400" dirty="0"/>
              <a:t>MANAGEMENT:</a:t>
            </a:r>
          </a:p>
          <a:p>
            <a:pPr lvl="1"/>
            <a:r>
              <a:rPr lang="en-GB" altLang="en-US" sz="2200" dirty="0"/>
              <a:t>is doing things right </a:t>
            </a:r>
          </a:p>
          <a:p>
            <a:endParaRPr lang="en-GB" alt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491AAB0-30D0-91A6-C72A-474CA549F0F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sz="2400" dirty="0"/>
              <a:t>LEADERSHIP: </a:t>
            </a:r>
          </a:p>
          <a:p>
            <a:pPr lvl="1"/>
            <a:r>
              <a:rPr lang="en-GB" altLang="en-US" sz="2200" dirty="0"/>
              <a:t>is doing the right things</a:t>
            </a:r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4750BD2-C5E9-C715-721A-329B5B133C5E}"/>
              </a:ext>
            </a:extLst>
          </p:cNvPr>
          <p:cNvSpPr txBox="1"/>
          <p:nvPr/>
        </p:nvSpPr>
        <p:spPr>
          <a:xfrm>
            <a:off x="3964405" y="5902218"/>
            <a:ext cx="610001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lvl="1" indent="0">
              <a:buNone/>
            </a:pPr>
            <a:r>
              <a:rPr lang="en-GB" altLang="en-US" dirty="0"/>
              <a:t>(Ducker </a:t>
            </a:r>
            <a:r>
              <a:rPr lang="en-GB" altLang="en-US" i="1" dirty="0"/>
              <a:t>cited in </a:t>
            </a:r>
            <a:r>
              <a:rPr lang="en-GB" altLang="en-US" dirty="0" err="1"/>
              <a:t>Senavirathne</a:t>
            </a:r>
            <a:r>
              <a:rPr lang="en-GB" altLang="en-US" dirty="0"/>
              <a:t>, 2016, p. 1).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42B5F993-4894-964F-36A7-A0BFB9FB629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Leadership</a:t>
            </a:r>
          </a:p>
        </p:txBody>
      </p:sp>
      <p:pic>
        <p:nvPicPr>
          <p:cNvPr id="2" name="Picture 6">
            <a:extLst>
              <a:ext uri="{FF2B5EF4-FFF2-40B4-BE49-F238E27FC236}">
                <a16:creationId xmlns:a16="http://schemas.microsoft.com/office/drawing/2014/main" id="{D7DAF279-FA8C-ADA6-CEE1-02885BFB412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2694" y="2099388"/>
            <a:ext cx="8754496" cy="3497343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4A019B4-ACB3-E798-BBF9-F0B4E5011C73}"/>
              </a:ext>
            </a:extLst>
          </p:cNvPr>
          <p:cNvSpPr txBox="1"/>
          <p:nvPr/>
        </p:nvSpPr>
        <p:spPr>
          <a:xfrm>
            <a:off x="6561223" y="5991726"/>
            <a:ext cx="39944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Yiing</a:t>
            </a:r>
            <a:r>
              <a:rPr lang="en-GB" dirty="0"/>
              <a:t> &amp; Ahmad, 2008; Kelly &amp; MacDonald, 2016)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6DD044B2-F774-1688-C7BE-8EBB8E0716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Types of Leadership Style:</a:t>
            </a:r>
            <a:br>
              <a:rPr lang="en-GB" altLang="en-US" dirty="0"/>
            </a:br>
            <a:r>
              <a:rPr lang="en-GB" altLang="en-US" dirty="0"/>
              <a:t>Kurt Lewin 1939</a:t>
            </a:r>
          </a:p>
        </p:txBody>
      </p:sp>
      <p:pic>
        <p:nvPicPr>
          <p:cNvPr id="2" name="Picture 6">
            <a:extLst>
              <a:ext uri="{FF2B5EF4-FFF2-40B4-BE49-F238E27FC236}">
                <a16:creationId xmlns:a16="http://schemas.microsoft.com/office/drawing/2014/main" id="{0FDBDB79-8D07-E93A-B1C0-011B9C7C775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4594" y="2099388"/>
            <a:ext cx="9540566" cy="33163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5B7183D-5A7D-E019-79B6-12A1E69D8755}"/>
              </a:ext>
            </a:extLst>
          </p:cNvPr>
          <p:cNvSpPr txBox="1"/>
          <p:nvPr/>
        </p:nvSpPr>
        <p:spPr>
          <a:xfrm>
            <a:off x="6561223" y="5991726"/>
            <a:ext cx="39944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(Burnes &amp; </a:t>
            </a:r>
            <a:r>
              <a:rPr lang="en-GB" dirty="0" err="1"/>
              <a:t>Bargal</a:t>
            </a:r>
            <a:r>
              <a:rPr lang="en-GB" dirty="0"/>
              <a:t>, 2017; </a:t>
            </a:r>
            <a:r>
              <a:rPr lang="en-GB" dirty="0" err="1"/>
              <a:t>Yiing</a:t>
            </a:r>
            <a:r>
              <a:rPr lang="en-GB" dirty="0"/>
              <a:t> &amp; Ahmad, 2008; Kelly &amp; MacDonald, 2016)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CDA38E43-84EE-3ED1-69C0-796A87D07DC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/>
              <a:t>Types of Leadership Style - Kurt Lewin 1939:</a:t>
            </a:r>
            <a:br>
              <a:rPr lang="en-GB" altLang="en-US" dirty="0"/>
            </a:br>
            <a:r>
              <a:rPr lang="en-GB" altLang="en-US" b="1" dirty="0"/>
              <a:t>Autocratic</a:t>
            </a:r>
            <a:endParaRPr lang="en-GB" altLang="en-US" dirty="0"/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99D7B900-CA72-6977-339A-560787F0E21A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Leader makes decisions without reference to anyone else</a:t>
            </a:r>
          </a:p>
          <a:p>
            <a:pPr lvl="1"/>
            <a:r>
              <a:rPr lang="en-GB" altLang="en-US" dirty="0"/>
              <a:t>High degree of dependency on the leader</a:t>
            </a:r>
          </a:p>
          <a:p>
            <a:pPr lvl="1"/>
            <a:r>
              <a:rPr lang="en-GB" altLang="en-US" dirty="0"/>
              <a:t>Can create de-motivation and alienation </a:t>
            </a:r>
            <a:br>
              <a:rPr lang="en-GB" altLang="en-US" dirty="0"/>
            </a:br>
            <a:r>
              <a:rPr lang="en-GB" altLang="en-US" dirty="0"/>
              <a:t>of staff</a:t>
            </a:r>
          </a:p>
          <a:p>
            <a:pPr lvl="1"/>
            <a:r>
              <a:rPr lang="en-GB" altLang="en-US" dirty="0"/>
              <a:t>May be valuable in some types of business where decisions need to be made quickly and decisively</a:t>
            </a:r>
          </a:p>
          <a:p>
            <a:pPr lvl="1"/>
            <a:endParaRPr lang="en-GB" altLang="en-US" dirty="0"/>
          </a:p>
          <a:p>
            <a:pPr lvl="1"/>
            <a:endParaRPr lang="en-GB" altLang="en-US" dirty="0"/>
          </a:p>
          <a:p>
            <a:pPr marL="457200" lvl="1" indent="0" algn="r">
              <a:buNone/>
            </a:pPr>
            <a:r>
              <a:rPr lang="en-GB" altLang="en-US" dirty="0"/>
              <a:t>(Pawar, 2014; Kelly &amp; MacDonald, 2016).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4787270F-A6CC-013E-A48B-440C2ACC5B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/>
              <a:t>Types of Leadership Style - Kurt Lewin 1939:</a:t>
            </a:r>
            <a:br>
              <a:rPr lang="en-GB" altLang="en-US" dirty="0"/>
            </a:br>
            <a:br>
              <a:rPr lang="en-GB" altLang="en-US" dirty="0"/>
            </a:br>
            <a:r>
              <a:rPr lang="en-GB" altLang="en-US" b="1" dirty="0"/>
              <a:t>Democratic</a:t>
            </a:r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21662032-A5F5-DFA7-0880-E964A3B217D5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altLang="en-US" dirty="0"/>
              <a:t>Encourages decision making </a:t>
            </a:r>
            <a:br>
              <a:rPr lang="en-GB" altLang="en-US" dirty="0"/>
            </a:br>
            <a:r>
              <a:rPr lang="en-GB" altLang="en-US" dirty="0"/>
              <a:t>from different perspectives </a:t>
            </a:r>
          </a:p>
          <a:p>
            <a:r>
              <a:rPr lang="en-GB" altLang="en-US" dirty="0"/>
              <a:t>Leadership may be emphasised throughout </a:t>
            </a:r>
            <a:br>
              <a:rPr lang="en-GB" altLang="en-US" dirty="0"/>
            </a:br>
            <a:r>
              <a:rPr lang="en-GB" altLang="en-US" dirty="0"/>
              <a:t>the organisation</a:t>
            </a:r>
          </a:p>
          <a:p>
            <a:pPr lvl="1"/>
            <a:r>
              <a:rPr lang="en-GB" altLang="en-US" dirty="0"/>
              <a:t>Consultative: process of consultation before decisions are taken</a:t>
            </a:r>
          </a:p>
          <a:p>
            <a:pPr lvl="1"/>
            <a:r>
              <a:rPr lang="en-GB" altLang="en-US" dirty="0"/>
              <a:t>Persuasive: Leader takes decision and seeks to persuade others that the decision </a:t>
            </a:r>
            <a:br>
              <a:rPr lang="en-GB" altLang="en-US" dirty="0"/>
            </a:br>
            <a:r>
              <a:rPr lang="en-GB" altLang="en-US" dirty="0"/>
              <a:t>is correct</a:t>
            </a:r>
          </a:p>
          <a:p>
            <a:pPr lvl="1"/>
            <a:endParaRPr lang="en-GB" altLang="en-US" dirty="0"/>
          </a:p>
          <a:p>
            <a:pPr lvl="1"/>
            <a:endParaRPr lang="en-GB" altLang="en-US" dirty="0"/>
          </a:p>
          <a:p>
            <a:pPr lvl="1"/>
            <a:endParaRPr lang="en-GB" altLang="en-US" dirty="0"/>
          </a:p>
          <a:p>
            <a:pPr marL="457200" lvl="1" indent="0" algn="r">
              <a:buNone/>
            </a:pPr>
            <a:r>
              <a:rPr lang="en-GB" altLang="en-US" dirty="0"/>
              <a:t>(Pawar, 2014; Kelly &amp; MacDonald, 2016).</a:t>
            </a:r>
          </a:p>
          <a:p>
            <a:pPr lvl="1"/>
            <a:endParaRPr lang="en-GB" altLang="en-US" dirty="0"/>
          </a:p>
          <a:p>
            <a:endParaRPr lang="en-GB" alt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CA6583-DC1B-D9B8-BC04-C543E3B93B9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altLang="en-US" dirty="0"/>
              <a:t>May help motivation and involvement</a:t>
            </a:r>
          </a:p>
          <a:p>
            <a:pPr lvl="1"/>
            <a:r>
              <a:rPr lang="en-GB" altLang="en-US" dirty="0"/>
              <a:t>Workers feel ownership of the firm and its ideas</a:t>
            </a:r>
          </a:p>
          <a:p>
            <a:pPr lvl="1"/>
            <a:r>
              <a:rPr lang="en-GB" altLang="en-US" dirty="0"/>
              <a:t>Improves the sharing of ideas </a:t>
            </a:r>
            <a:br>
              <a:rPr lang="en-GB" altLang="en-US" dirty="0"/>
            </a:br>
            <a:r>
              <a:rPr lang="en-GB" altLang="en-US" dirty="0"/>
              <a:t>and experiences within the business</a:t>
            </a:r>
          </a:p>
          <a:p>
            <a:pPr lvl="1"/>
            <a:r>
              <a:rPr lang="en-GB" altLang="en-US" dirty="0"/>
              <a:t>Can delay decision making</a:t>
            </a:r>
          </a:p>
          <a:p>
            <a:endParaRPr lang="en-GB" altLang="en-US" dirty="0"/>
          </a:p>
          <a:p>
            <a:endParaRPr lang="en-GB" altLang="en-US" dirty="0"/>
          </a:p>
          <a:p>
            <a:pPr marL="0" indent="0" algn="r">
              <a:buNone/>
            </a:pPr>
            <a:r>
              <a:rPr lang="en-GB" altLang="en-US" dirty="0"/>
              <a:t>(Pawar, 2014; Kelly &amp; MacDonald, 2016).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4AC9F5E2-FADB-00F2-DD33-706BC2814EF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/>
              <a:t>Types of Leadership Style - Kurt Lewin 1939:</a:t>
            </a:r>
            <a:br>
              <a:rPr lang="en-GB" altLang="en-US" dirty="0"/>
            </a:br>
            <a:r>
              <a:rPr lang="en-GB" altLang="en-US" b="1" dirty="0"/>
              <a:t>Laissez-Faire</a:t>
            </a: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34696257-B4E8-7001-C741-BBD4182E1FDA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 dirty="0"/>
              <a:t>‘Let it be’ – the leadership responsibilities </a:t>
            </a:r>
            <a:br>
              <a:rPr lang="en-GB" altLang="en-US" dirty="0"/>
            </a:br>
            <a:r>
              <a:rPr lang="en-GB" altLang="en-US" dirty="0"/>
              <a:t>are shared by all</a:t>
            </a:r>
          </a:p>
          <a:p>
            <a:pPr lvl="1"/>
            <a:r>
              <a:rPr lang="en-GB" altLang="en-US" dirty="0"/>
              <a:t>Can be very useful in businesses </a:t>
            </a:r>
            <a:br>
              <a:rPr lang="en-GB" altLang="en-US" dirty="0"/>
            </a:br>
            <a:r>
              <a:rPr lang="en-GB" altLang="en-US" dirty="0"/>
              <a:t>where creative ideas are important</a:t>
            </a:r>
          </a:p>
          <a:p>
            <a:pPr lvl="1"/>
            <a:r>
              <a:rPr lang="en-GB" altLang="en-US" dirty="0"/>
              <a:t>Can be highly motivational, </a:t>
            </a:r>
            <a:br>
              <a:rPr lang="en-GB" altLang="en-US" dirty="0"/>
            </a:br>
            <a:r>
              <a:rPr lang="en-GB" altLang="en-US" dirty="0"/>
              <a:t>as people have control over their working life</a:t>
            </a:r>
          </a:p>
          <a:p>
            <a:pPr lvl="1"/>
            <a:r>
              <a:rPr lang="en-GB" altLang="en-US" dirty="0"/>
              <a:t>Can make coordination and decision making </a:t>
            </a:r>
            <a:br>
              <a:rPr lang="en-GB" altLang="en-US" dirty="0"/>
            </a:br>
            <a:r>
              <a:rPr lang="en-GB" altLang="en-US" dirty="0"/>
              <a:t>time-consuming and lacking in overall direction</a:t>
            </a:r>
          </a:p>
          <a:p>
            <a:pPr lvl="1"/>
            <a:r>
              <a:rPr lang="en-GB" altLang="en-US" dirty="0"/>
              <a:t>Relies on good team work</a:t>
            </a:r>
          </a:p>
          <a:p>
            <a:pPr lvl="1"/>
            <a:r>
              <a:rPr lang="en-GB" altLang="en-US" dirty="0"/>
              <a:t>Relies on good interpersonal relations</a:t>
            </a:r>
          </a:p>
          <a:p>
            <a:endParaRPr lang="en-GB" altLang="en-US" dirty="0"/>
          </a:p>
          <a:p>
            <a:pPr marL="0" indent="0" algn="r">
              <a:buNone/>
            </a:pPr>
            <a:r>
              <a:rPr lang="en-GB" altLang="en-US" dirty="0"/>
              <a:t>(Pawar, 2014; Kelly &amp; MacDonald, 2016).</a:t>
            </a:r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B3212046-7670-6C46-EB92-B461B3CD164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/>
              <a:t>Types of Leadership Style - Kurt Lewin 1939:</a:t>
            </a:r>
            <a:br>
              <a:rPr lang="en-GB" altLang="en-US" dirty="0"/>
            </a:br>
            <a:r>
              <a:rPr lang="en-GB" altLang="en-US" b="1" dirty="0"/>
              <a:t>Paternalistic/Bureaucratic 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6E51B6C4-9A7F-4885-30EA-3F30D539EE3D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Leader acts as a ‘father figure’</a:t>
            </a:r>
          </a:p>
          <a:p>
            <a:pPr lvl="1"/>
            <a:r>
              <a:rPr lang="en-GB" altLang="en-US" dirty="0"/>
              <a:t>Paternalistic leader makes decision but may consult</a:t>
            </a:r>
          </a:p>
          <a:p>
            <a:pPr lvl="1"/>
            <a:r>
              <a:rPr lang="en-GB" altLang="en-US" dirty="0"/>
              <a:t>Believes in the need to support staff</a:t>
            </a:r>
          </a:p>
          <a:p>
            <a:pPr lvl="1"/>
            <a:endParaRPr lang="en-GB" altLang="en-US" dirty="0"/>
          </a:p>
          <a:p>
            <a:pPr marL="457200" lvl="1" indent="0" algn="r">
              <a:buNone/>
            </a:pPr>
            <a:r>
              <a:rPr lang="en-GB" altLang="en-US" dirty="0"/>
              <a:t>(Pawar, 2014; Kelly &amp; MacDonald, 2016; Knights, 1993).</a:t>
            </a:r>
          </a:p>
          <a:p>
            <a:pPr lvl="1"/>
            <a:endParaRPr lang="en-GB" altLang="en-US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B875A491-31A3-341E-442C-683D80CD189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Change Leadership:</a:t>
            </a:r>
            <a:br>
              <a:rPr lang="en-GB" altLang="en-US" dirty="0"/>
            </a:br>
            <a:r>
              <a:rPr lang="en-GB" altLang="en-US" b="1" dirty="0"/>
              <a:t>Kurt Lewin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2A7081-FCE5-3969-E664-FAC966D6D4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3555" name="Picture 6">
            <a:extLst>
              <a:ext uri="{FF2B5EF4-FFF2-40B4-BE49-F238E27FC236}">
                <a16:creationId xmlns:a16="http://schemas.microsoft.com/office/drawing/2014/main" id="{776B9ADC-459B-0153-B47B-F1A5BCC49D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8925" y="2022476"/>
            <a:ext cx="9075738" cy="3692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89C4540-544E-F5E9-9993-D261966D772A}"/>
              </a:ext>
            </a:extLst>
          </p:cNvPr>
          <p:cNvSpPr txBox="1"/>
          <p:nvPr/>
        </p:nvSpPr>
        <p:spPr>
          <a:xfrm>
            <a:off x="6561223" y="5991726"/>
            <a:ext cx="39944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(Hussain </a:t>
            </a:r>
            <a:r>
              <a:rPr lang="en-GB" i="1" dirty="0"/>
              <a:t>et al, </a:t>
            </a:r>
            <a:r>
              <a:rPr lang="en-GB" dirty="0"/>
              <a:t>2018; </a:t>
            </a:r>
            <a:r>
              <a:rPr lang="en-GB" dirty="0" err="1"/>
              <a:t>Yiing</a:t>
            </a:r>
            <a:r>
              <a:rPr lang="en-GB" dirty="0"/>
              <a:t> &amp; Ahmad, 2008; Kelly &amp; MacDonald, 2016)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1B2B7D66-AC2B-8E3E-B110-32CBB5CE1ED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Change Leadership</a:t>
            </a:r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EFA51D44-BE94-FB2A-3EB6-9BD200D78AD0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The most challenging aspect of business is </a:t>
            </a:r>
          </a:p>
          <a:p>
            <a:pPr lvl="1"/>
            <a:r>
              <a:rPr lang="en-GB" altLang="en-US" dirty="0"/>
              <a:t>leading and managing change</a:t>
            </a:r>
          </a:p>
          <a:p>
            <a:r>
              <a:rPr lang="en-GB" altLang="en-US" dirty="0"/>
              <a:t>The business environment is subject to </a:t>
            </a:r>
          </a:p>
          <a:p>
            <a:pPr lvl="1"/>
            <a:r>
              <a:rPr lang="en-GB" altLang="en-US" dirty="0"/>
              <a:t>fast-paced economic and social change</a:t>
            </a:r>
          </a:p>
          <a:p>
            <a:r>
              <a:rPr lang="en-GB" altLang="en-US" dirty="0"/>
              <a:t>Modern business must </a:t>
            </a:r>
          </a:p>
          <a:p>
            <a:pPr lvl="1"/>
            <a:r>
              <a:rPr lang="en-GB" altLang="en-US" dirty="0"/>
              <a:t>adapt </a:t>
            </a:r>
          </a:p>
          <a:p>
            <a:pPr lvl="1"/>
            <a:r>
              <a:rPr lang="en-GB" altLang="en-US" dirty="0"/>
              <a:t>and be flexible to survive</a:t>
            </a:r>
          </a:p>
          <a:p>
            <a:pPr marL="457200" lvl="1" indent="0" algn="r">
              <a:buNone/>
            </a:pPr>
            <a:r>
              <a:rPr lang="en-GB" altLang="en-US" dirty="0"/>
              <a:t>(Burnes, 2007; Kotter, 1995).</a:t>
            </a:r>
          </a:p>
          <a:p>
            <a:pPr lvl="1"/>
            <a:endParaRPr lang="en-GB" altLang="en-US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AC9B5A-0936-D93E-2DD3-65CC204DAB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Barriers to Organisational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7180D2-46A9-7AC2-B0B5-8E686AD0AE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altLang="en-US" dirty="0"/>
              <a:t>Error #1: Not Establishing a Great Enough Sense of Urgency</a:t>
            </a:r>
          </a:p>
          <a:p>
            <a:r>
              <a:rPr lang="en-GB" altLang="en-US" dirty="0"/>
              <a:t>Error #2: Not Creating a Powerful Enough Guiding Coalition</a:t>
            </a:r>
          </a:p>
          <a:p>
            <a:r>
              <a:rPr lang="en-GB" altLang="en-US" dirty="0"/>
              <a:t>Error #3: Lacking a Vision</a:t>
            </a:r>
          </a:p>
          <a:p>
            <a:r>
              <a:rPr lang="en-GB" altLang="en-US" dirty="0"/>
              <a:t>Error 4#: Under communicating the Vision by a Factor of Ten</a:t>
            </a:r>
          </a:p>
          <a:p>
            <a:r>
              <a:rPr lang="en-GB" altLang="en-US" dirty="0"/>
              <a:t>Error #5: Not Removing Obstacles to the New Vision</a:t>
            </a:r>
          </a:p>
          <a:p>
            <a:r>
              <a:rPr lang="en-GB" altLang="en-US" dirty="0"/>
              <a:t>Error #6: Not Systematically Planning For and Creating Short-Term Wins</a:t>
            </a:r>
          </a:p>
          <a:p>
            <a:r>
              <a:rPr lang="en-GB" altLang="en-US" dirty="0"/>
              <a:t>Error #7: Declaring Victory Too Soon</a:t>
            </a:r>
          </a:p>
          <a:p>
            <a:r>
              <a:rPr lang="en-GB" altLang="en-US" dirty="0"/>
              <a:t>Error #8: Not Anchoring Changes in the Corporation's Culture</a:t>
            </a:r>
          </a:p>
          <a:p>
            <a:endParaRPr lang="en-GB" altLang="en-US" dirty="0"/>
          </a:p>
          <a:p>
            <a:endParaRPr lang="en-GB" altLang="en-US" dirty="0"/>
          </a:p>
          <a:p>
            <a:pPr marL="457200" lvl="1" indent="0" algn="r">
              <a:buNone/>
            </a:pPr>
            <a:r>
              <a:rPr lang="en-GB" altLang="en-US" dirty="0"/>
              <a:t>(Burnes, 2007; Kotter, 1995).</a:t>
            </a:r>
          </a:p>
          <a:p>
            <a:pPr lvl="1"/>
            <a:endParaRPr lang="en-GB" altLang="en-US" dirty="0"/>
          </a:p>
          <a:p>
            <a:pPr lvl="1"/>
            <a:endParaRPr lang="en-GB" alt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687329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A6D75-F2FD-5588-65A4-BA55FB5278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Eight Steps to Transforming Your Organisation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2B4611-4466-663F-8013-AB64809C05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>
              <a:buClr>
                <a:schemeClr val="accent5"/>
              </a:buClr>
              <a:buFont typeface="+mj-lt"/>
              <a:buAutoNum type="arabicPeriod"/>
            </a:pPr>
            <a:r>
              <a:rPr lang="en-GB" dirty="0"/>
              <a:t>Establishing a Sense of Urgency</a:t>
            </a:r>
          </a:p>
          <a:p>
            <a:pPr lvl="1">
              <a:buClr>
                <a:schemeClr val="accent5"/>
              </a:buClr>
            </a:pPr>
            <a:r>
              <a:rPr lang="en-GB" dirty="0"/>
              <a:t>Examine market and competitive realities</a:t>
            </a:r>
          </a:p>
          <a:p>
            <a:pPr lvl="1">
              <a:buClr>
                <a:schemeClr val="accent5"/>
              </a:buClr>
            </a:pPr>
            <a:r>
              <a:rPr lang="en-GB" dirty="0"/>
              <a:t>Identify and discussing crises, potential crisis, or major opportunities</a:t>
            </a:r>
          </a:p>
          <a:p>
            <a:pPr>
              <a:buClr>
                <a:schemeClr val="accent5"/>
              </a:buClr>
              <a:buFont typeface="+mj-lt"/>
              <a:buAutoNum type="arabicPeriod"/>
            </a:pPr>
            <a:r>
              <a:rPr lang="en-GB" dirty="0"/>
              <a:t>Forming a Powerful Guiding Coalition</a:t>
            </a:r>
          </a:p>
          <a:p>
            <a:pPr lvl="1">
              <a:buClr>
                <a:schemeClr val="accent5"/>
              </a:buClr>
            </a:pPr>
            <a:r>
              <a:rPr lang="en-GB" dirty="0"/>
              <a:t>Assembling a group with enough power to lead the change effort</a:t>
            </a:r>
          </a:p>
          <a:p>
            <a:pPr lvl="1">
              <a:buClr>
                <a:schemeClr val="accent5"/>
              </a:buClr>
            </a:pPr>
            <a:r>
              <a:rPr lang="en-GB" dirty="0"/>
              <a:t>Encouraging the group to work together as a team</a:t>
            </a:r>
          </a:p>
          <a:p>
            <a:pPr marL="342900" lvl="1" indent="-342900">
              <a:buClr>
                <a:schemeClr val="accent5"/>
              </a:buClr>
              <a:buFont typeface="+mj-lt"/>
              <a:buAutoNum type="arabicPeriod" startAt="3"/>
            </a:pPr>
            <a:r>
              <a:rPr lang="en-GB" sz="1800" dirty="0"/>
              <a:t>Creating a Vision</a:t>
            </a:r>
          </a:p>
          <a:p>
            <a:pPr lvl="1">
              <a:buClr>
                <a:schemeClr val="accent5"/>
              </a:buClr>
            </a:pPr>
            <a:r>
              <a:rPr lang="en-GB" dirty="0"/>
              <a:t>Creating a vision to help direct the change effort</a:t>
            </a:r>
          </a:p>
          <a:p>
            <a:pPr lvl="1">
              <a:buClr>
                <a:schemeClr val="accent5"/>
              </a:buClr>
            </a:pPr>
            <a:r>
              <a:rPr lang="en-GB" dirty="0"/>
              <a:t>Developing strategies for aching that vision</a:t>
            </a:r>
          </a:p>
          <a:p>
            <a:pPr>
              <a:buClr>
                <a:schemeClr val="accent5"/>
              </a:buClr>
              <a:buFont typeface="+mj-lt"/>
              <a:buAutoNum type="arabicPeriod" startAt="4"/>
            </a:pPr>
            <a:r>
              <a:rPr lang="en-GB" dirty="0"/>
              <a:t>Communicating the Vision</a:t>
            </a:r>
          </a:p>
          <a:p>
            <a:pPr lvl="1">
              <a:buClr>
                <a:schemeClr val="accent5"/>
              </a:buClr>
            </a:pPr>
            <a:r>
              <a:rPr lang="en-GB" dirty="0"/>
              <a:t>Using every vehicle possible to communicate the new vision and strategies</a:t>
            </a:r>
          </a:p>
          <a:p>
            <a:pPr lvl="1">
              <a:buClr>
                <a:schemeClr val="accent5"/>
              </a:buClr>
            </a:pPr>
            <a:r>
              <a:rPr lang="en-GB" dirty="0"/>
              <a:t>Teaching new behaviours by he example </a:t>
            </a:r>
            <a:r>
              <a:rPr lang="en-GB" dirty="0" err="1"/>
              <a:t>fof</a:t>
            </a:r>
            <a:r>
              <a:rPr lang="en-GB" dirty="0"/>
              <a:t> the guiding coalition</a:t>
            </a:r>
          </a:p>
          <a:p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E57FE55-E13C-30EC-8F49-6C5213465964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8007350" y="2160588"/>
            <a:ext cx="4184650" cy="3881437"/>
          </a:xfrm>
        </p:spPr>
        <p:txBody>
          <a:bodyPr>
            <a:normAutofit/>
          </a:bodyPr>
          <a:lstStyle/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altLang="en-US" dirty="0"/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866E235-7911-64A7-B330-5030F24AF895}"/>
              </a:ext>
            </a:extLst>
          </p:cNvPr>
          <p:cNvSpPr txBox="1"/>
          <p:nvPr/>
        </p:nvSpPr>
        <p:spPr>
          <a:xfrm>
            <a:off x="5656847" y="6248400"/>
            <a:ext cx="610001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lvl="1" indent="0" algn="r">
              <a:buNone/>
            </a:pPr>
            <a:r>
              <a:rPr lang="en-GB" altLang="en-US" dirty="0"/>
              <a:t>(Burnes, 2007; Kotter, 1995).</a:t>
            </a:r>
          </a:p>
        </p:txBody>
      </p:sp>
    </p:spTree>
    <p:extLst>
      <p:ext uri="{BB962C8B-B14F-4D97-AF65-F5344CB8AC3E}">
        <p14:creationId xmlns:p14="http://schemas.microsoft.com/office/powerpoint/2010/main" val="308119712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A124B-D90D-66EB-42E3-D25377E0B7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409075"/>
            <a:ext cx="8596668" cy="5632288"/>
          </a:xfrm>
        </p:spPr>
        <p:txBody>
          <a:bodyPr>
            <a:normAutofit fontScale="92500" lnSpcReduction="10000"/>
          </a:bodyPr>
          <a:lstStyle/>
          <a:p>
            <a:pPr>
              <a:buClr>
                <a:schemeClr val="accent5"/>
              </a:buClr>
              <a:buFont typeface="+mj-lt"/>
              <a:buAutoNum type="arabicPeriod" startAt="5"/>
            </a:pPr>
            <a:r>
              <a:rPr lang="en-GB" dirty="0"/>
              <a:t>Empowering Others to Act on the Vision</a:t>
            </a:r>
          </a:p>
          <a:p>
            <a:pPr lvl="1">
              <a:buClr>
                <a:schemeClr val="accent5"/>
              </a:buClr>
            </a:pPr>
            <a:r>
              <a:rPr lang="en-GB" dirty="0"/>
              <a:t>Getting rid of obstacles to change</a:t>
            </a:r>
          </a:p>
          <a:p>
            <a:pPr lvl="1">
              <a:buClr>
                <a:schemeClr val="accent5"/>
              </a:buClr>
            </a:pPr>
            <a:r>
              <a:rPr lang="en-GB" dirty="0"/>
              <a:t>Changing systems or structures that seriously undermine the vision</a:t>
            </a:r>
          </a:p>
          <a:p>
            <a:pPr lvl="1">
              <a:buClr>
                <a:schemeClr val="accent5"/>
              </a:buClr>
            </a:pPr>
            <a:r>
              <a:rPr lang="en-GB" dirty="0"/>
              <a:t>Encouraging risk taking and non-traditional ideas, activities an actions</a:t>
            </a:r>
          </a:p>
          <a:p>
            <a:pPr>
              <a:buClr>
                <a:schemeClr val="accent5"/>
              </a:buClr>
              <a:buFont typeface="+mj-lt"/>
              <a:buAutoNum type="arabicPeriod" startAt="5"/>
            </a:pPr>
            <a:r>
              <a:rPr lang="en-GB" dirty="0"/>
              <a:t>Planning for and Creating Short-Term Wins</a:t>
            </a:r>
          </a:p>
          <a:p>
            <a:pPr lvl="1">
              <a:buClr>
                <a:schemeClr val="accent5"/>
              </a:buClr>
            </a:pPr>
            <a:r>
              <a:rPr lang="en-GB" dirty="0"/>
              <a:t>Planning for visible performance improvements</a:t>
            </a:r>
          </a:p>
          <a:p>
            <a:pPr lvl="1">
              <a:buClr>
                <a:schemeClr val="accent5"/>
              </a:buClr>
            </a:pPr>
            <a:r>
              <a:rPr lang="en-GB" dirty="0"/>
              <a:t>Creating those improvements</a:t>
            </a:r>
          </a:p>
          <a:p>
            <a:pPr lvl="1">
              <a:buClr>
                <a:schemeClr val="accent5"/>
              </a:buClr>
            </a:pPr>
            <a:r>
              <a:rPr lang="en-GB" dirty="0"/>
              <a:t>Recognising and rewarding employees involved in the improvements</a:t>
            </a:r>
          </a:p>
          <a:p>
            <a:pPr>
              <a:buClr>
                <a:schemeClr val="accent5"/>
              </a:buClr>
              <a:buFont typeface="+mj-lt"/>
              <a:buAutoNum type="arabicPeriod" startAt="5"/>
            </a:pPr>
            <a:r>
              <a:rPr lang="en-GB" dirty="0"/>
              <a:t>Consolidating Improvements and Producing Still More Change</a:t>
            </a:r>
          </a:p>
          <a:p>
            <a:pPr lvl="1">
              <a:buClr>
                <a:schemeClr val="accent5"/>
              </a:buClr>
            </a:pPr>
            <a:r>
              <a:rPr lang="en-GB" dirty="0"/>
              <a:t>Using increased credibility to change systems, structures, and policies that don’t fit the vision</a:t>
            </a:r>
          </a:p>
          <a:p>
            <a:pPr lvl="1">
              <a:buClr>
                <a:schemeClr val="accent5"/>
              </a:buClr>
            </a:pPr>
            <a:r>
              <a:rPr lang="en-GB" dirty="0"/>
              <a:t>Hiring, promoting and developing employees who can implement the vision</a:t>
            </a:r>
          </a:p>
          <a:p>
            <a:pPr lvl="1">
              <a:buClr>
                <a:schemeClr val="accent5"/>
              </a:buClr>
            </a:pPr>
            <a:r>
              <a:rPr lang="en-GB" dirty="0"/>
              <a:t>Reinvigorating the process with new projects, themes and change agents</a:t>
            </a:r>
          </a:p>
          <a:p>
            <a:pPr>
              <a:buClr>
                <a:schemeClr val="accent5"/>
              </a:buClr>
              <a:buFont typeface="+mj-lt"/>
              <a:buAutoNum type="arabicPeriod" startAt="5"/>
            </a:pPr>
            <a:r>
              <a:rPr lang="en-GB" dirty="0"/>
              <a:t>Initialising New Approaches</a:t>
            </a:r>
          </a:p>
          <a:p>
            <a:pPr lvl="1">
              <a:buClr>
                <a:schemeClr val="accent5"/>
              </a:buClr>
            </a:pPr>
            <a:r>
              <a:rPr lang="en-GB" dirty="0"/>
              <a:t>Articulating the connections between the new behaviours and corporate success</a:t>
            </a:r>
          </a:p>
          <a:p>
            <a:pPr lvl="1">
              <a:buClr>
                <a:schemeClr val="accent5"/>
              </a:buClr>
            </a:pPr>
            <a:r>
              <a:rPr lang="en-GB" dirty="0"/>
              <a:t>Developing the means to ensure leadership development and succession</a:t>
            </a:r>
          </a:p>
          <a:p>
            <a:pPr lvl="1"/>
            <a:endParaRPr lang="en-GB" sz="19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78C3372-2CC9-FBAB-C5C2-305194B79ACB}"/>
              </a:ext>
            </a:extLst>
          </p:cNvPr>
          <p:cNvSpPr txBox="1"/>
          <p:nvPr/>
        </p:nvSpPr>
        <p:spPr>
          <a:xfrm>
            <a:off x="5656847" y="6248400"/>
            <a:ext cx="610001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lvl="1" indent="0" algn="r">
              <a:buNone/>
            </a:pPr>
            <a:r>
              <a:rPr lang="en-GB" altLang="en-US" dirty="0"/>
              <a:t>(Burnes, 2007; Kotter, 1995).</a:t>
            </a:r>
          </a:p>
        </p:txBody>
      </p:sp>
    </p:spTree>
    <p:extLst>
      <p:ext uri="{BB962C8B-B14F-4D97-AF65-F5344CB8AC3E}">
        <p14:creationId xmlns:p14="http://schemas.microsoft.com/office/powerpoint/2010/main" val="23162765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87913720-D7A8-9101-FD71-1840712B3CB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Change Leadership</a:t>
            </a: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F0C172ED-88E0-604C-84FA-A68EA081A088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Leaders need to be aware of how change impacts on workers:</a:t>
            </a:r>
          </a:p>
          <a:p>
            <a:pPr lvl="1"/>
            <a:r>
              <a:rPr lang="en-GB" altLang="en-US" dirty="0"/>
              <a:t>Read: </a:t>
            </a:r>
          </a:p>
          <a:p>
            <a:pPr lvl="2"/>
            <a:r>
              <a:rPr lang="en-GB" sz="16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Transition: understanding and managing personal change | SpringerLink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3"/>
            <a:r>
              <a:rPr lang="en-GB" altLang="en-US" dirty="0"/>
              <a:t>(Hopson, 1982).</a:t>
            </a:r>
          </a:p>
          <a:p>
            <a:pPr lvl="2"/>
            <a:r>
              <a:rPr lang="en-GB" altLang="en-US" dirty="0"/>
              <a:t>Davies, B. (2022) ‘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Rethinking schools and school leadership for the twenty‐first century: changes and challenges’.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International Journal of Educational Management, Vol.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16., No. 4., pp. 196-260. </a:t>
            </a:r>
          </a:p>
          <a:p>
            <a:pPr lvl="3"/>
            <a:r>
              <a:rPr lang="en-GB" altLang="en-US" dirty="0">
                <a:solidFill>
                  <a:srgbClr val="222222"/>
                </a:solidFill>
                <a:latin typeface="Arial" panose="020B0604020202020204" pitchFamily="34" charset="0"/>
              </a:rPr>
              <a:t>Found on the Moodle page</a:t>
            </a:r>
            <a:endParaRPr lang="en-GB" altLang="en-US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Line 4">
            <a:extLst>
              <a:ext uri="{FF2B5EF4-FFF2-40B4-BE49-F238E27FC236}">
                <a16:creationId xmlns:a16="http://schemas.microsoft.com/office/drawing/2014/main" id="{B1627824-40B8-87F5-6ED7-71C81D10079E}"/>
              </a:ext>
            </a:extLst>
          </p:cNvPr>
          <p:cNvSpPr>
            <a:spLocks noChangeShapeType="1"/>
          </p:cNvSpPr>
          <p:nvPr/>
        </p:nvSpPr>
        <p:spPr bwMode="auto">
          <a:xfrm>
            <a:off x="3048000" y="2057400"/>
            <a:ext cx="0" cy="36576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700" name="Line 5">
            <a:extLst>
              <a:ext uri="{FF2B5EF4-FFF2-40B4-BE49-F238E27FC236}">
                <a16:creationId xmlns:a16="http://schemas.microsoft.com/office/drawing/2014/main" id="{D57F16FE-9796-ECF3-B614-159118A9ACEB}"/>
              </a:ext>
            </a:extLst>
          </p:cNvPr>
          <p:cNvSpPr>
            <a:spLocks noChangeShapeType="1"/>
          </p:cNvSpPr>
          <p:nvPr/>
        </p:nvSpPr>
        <p:spPr bwMode="auto">
          <a:xfrm>
            <a:off x="2362200" y="4572000"/>
            <a:ext cx="67818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701" name="Text Box 6">
            <a:extLst>
              <a:ext uri="{FF2B5EF4-FFF2-40B4-BE49-F238E27FC236}">
                <a16:creationId xmlns:a16="http://schemas.microsoft.com/office/drawing/2014/main" id="{016EEF56-B5D5-2D06-F1EA-DD1971F2A0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59832" y="1593788"/>
            <a:ext cx="2438400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rgbClr val="FF0000"/>
                </a:solidFill>
                <a:latin typeface="Verdana" panose="020B0604030504040204" pitchFamily="34" charset="0"/>
              </a:rPr>
              <a:t>Self-esteem</a:t>
            </a:r>
          </a:p>
        </p:txBody>
      </p:sp>
      <p:sp>
        <p:nvSpPr>
          <p:cNvPr id="29702" name="Text Box 7">
            <a:extLst>
              <a:ext uri="{FF2B5EF4-FFF2-40B4-BE49-F238E27FC236}">
                <a16:creationId xmlns:a16="http://schemas.microsoft.com/office/drawing/2014/main" id="{3C613BE5-3435-8222-5E57-BCDABE95A8B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60734" y="4645602"/>
            <a:ext cx="1981200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rgbClr val="FF0000"/>
                </a:solidFill>
                <a:latin typeface="Verdana" panose="020B0604030504040204" pitchFamily="34" charset="0"/>
              </a:rPr>
              <a:t>Time</a:t>
            </a:r>
            <a:endParaRPr lang="en-GB" altLang="en-US" sz="1600" b="1" dirty="0">
              <a:solidFill>
                <a:srgbClr val="FF0000"/>
              </a:solidFill>
              <a:latin typeface="Verdana" panose="020B0604030504040204" pitchFamily="34" charset="0"/>
            </a:endParaRPr>
          </a:p>
        </p:txBody>
      </p:sp>
      <p:sp>
        <p:nvSpPr>
          <p:cNvPr id="16392" name="Text Box 8">
            <a:extLst>
              <a:ext uri="{FF2B5EF4-FFF2-40B4-BE49-F238E27FC236}">
                <a16:creationId xmlns:a16="http://schemas.microsoft.com/office/drawing/2014/main" id="{6AFA0440-8B38-D883-15F3-9125EF7185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4546" y="4266170"/>
            <a:ext cx="2829957" cy="1292662"/>
          </a:xfrm>
          <a:prstGeom prst="rect">
            <a:avLst/>
          </a:prstGeom>
          <a:solidFill>
            <a:srgbClr val="CCFFFF"/>
          </a:solidFill>
          <a:ln>
            <a:noFill/>
          </a:ln>
          <a:effectLst/>
        </p:spPr>
        <p:txBody>
          <a:bodyPr wrap="square"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914400" indent="-4572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371600" indent="-4572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828800" indent="-4572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286000" indent="-4572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7432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AutoNum type="arabicPeriod"/>
            </a:pPr>
            <a:r>
              <a:rPr lang="en-GB" altLang="en-US" sz="1200" b="1" dirty="0">
                <a:solidFill>
                  <a:srgbClr val="FF0000"/>
                </a:solidFill>
                <a:latin typeface="Verdana" panose="020B0604030504040204" pitchFamily="34" charset="0"/>
              </a:rPr>
              <a:t>Immobilisation</a:t>
            </a:r>
          </a:p>
          <a:p>
            <a:pPr marL="0" indent="0" eaLnBrk="1" hangingPunct="1">
              <a:spcBef>
                <a:spcPct val="50000"/>
              </a:spcBef>
            </a:pPr>
            <a:r>
              <a:rPr lang="en-GB" altLang="en-US" sz="1200" dirty="0">
                <a:latin typeface="Verdana" panose="020B0604030504040204" pitchFamily="34" charset="0"/>
              </a:rPr>
              <a:t>as rumours of the change circulate, the individual feels some sense of shock and possible disbelief – so much so that they deem it worthy of doing nothing.</a:t>
            </a:r>
          </a:p>
        </p:txBody>
      </p:sp>
      <p:sp>
        <p:nvSpPr>
          <p:cNvPr id="16393" name="Freeform 9">
            <a:extLst>
              <a:ext uri="{FF2B5EF4-FFF2-40B4-BE49-F238E27FC236}">
                <a16:creationId xmlns:a16="http://schemas.microsoft.com/office/drawing/2014/main" id="{251FA3DC-ED2D-C5D0-4D8C-C036F6DADF6D}"/>
              </a:ext>
            </a:extLst>
          </p:cNvPr>
          <p:cNvSpPr>
            <a:spLocks/>
          </p:cNvSpPr>
          <p:nvPr/>
        </p:nvSpPr>
        <p:spPr bwMode="auto">
          <a:xfrm>
            <a:off x="2968172" y="3581399"/>
            <a:ext cx="914400" cy="990600"/>
          </a:xfrm>
          <a:custGeom>
            <a:avLst/>
            <a:gdLst>
              <a:gd name="T0" fmla="*/ 0 w 576"/>
              <a:gd name="T1" fmla="*/ 990600 h 624"/>
              <a:gd name="T2" fmla="*/ 304800 w 576"/>
              <a:gd name="T3" fmla="*/ 457200 h 624"/>
              <a:gd name="T4" fmla="*/ 685800 w 576"/>
              <a:gd name="T5" fmla="*/ 76200 h 624"/>
              <a:gd name="T6" fmla="*/ 914400 w 576"/>
              <a:gd name="T7" fmla="*/ 0 h 624"/>
              <a:gd name="T8" fmla="*/ 0 60000 65536"/>
              <a:gd name="T9" fmla="*/ 0 60000 65536"/>
              <a:gd name="T10" fmla="*/ 0 60000 65536"/>
              <a:gd name="T11" fmla="*/ 0 60000 6553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576" h="624">
                <a:moveTo>
                  <a:pt x="0" y="624"/>
                </a:moveTo>
                <a:cubicBezTo>
                  <a:pt x="60" y="504"/>
                  <a:pt x="120" y="384"/>
                  <a:pt x="192" y="288"/>
                </a:cubicBezTo>
                <a:cubicBezTo>
                  <a:pt x="264" y="192"/>
                  <a:pt x="368" y="96"/>
                  <a:pt x="432" y="48"/>
                </a:cubicBezTo>
                <a:cubicBezTo>
                  <a:pt x="496" y="0"/>
                  <a:pt x="536" y="0"/>
                  <a:pt x="576" y="0"/>
                </a:cubicBezTo>
              </a:path>
            </a:pathLst>
          </a:custGeom>
          <a:noFill/>
          <a:ln w="28575" cmpd="sng">
            <a:solidFill>
              <a:srgbClr val="FFCC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16394" name="Text Box 10">
            <a:extLst>
              <a:ext uri="{FF2B5EF4-FFF2-40B4-BE49-F238E27FC236}">
                <a16:creationId xmlns:a16="http://schemas.microsoft.com/office/drawing/2014/main" id="{F78C76B8-E5CE-30F8-0528-D1D7A377FE1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8000" y="4572000"/>
            <a:ext cx="304800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>
                <a:solidFill>
                  <a:srgbClr val="FF0000"/>
                </a:solidFill>
                <a:latin typeface="Verdana" panose="020B0604030504040204" pitchFamily="34" charset="0"/>
              </a:rPr>
              <a:t>1</a:t>
            </a:r>
          </a:p>
        </p:txBody>
      </p:sp>
      <p:sp>
        <p:nvSpPr>
          <p:cNvPr id="16395" name="Text Box 11">
            <a:extLst>
              <a:ext uri="{FF2B5EF4-FFF2-40B4-BE49-F238E27FC236}">
                <a16:creationId xmlns:a16="http://schemas.microsoft.com/office/drawing/2014/main" id="{9AB2AE72-7882-D206-DAE6-00472A4B85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19774" y="2325984"/>
            <a:ext cx="4157326" cy="923330"/>
          </a:xfrm>
          <a:prstGeom prst="rect">
            <a:avLst/>
          </a:prstGeom>
          <a:solidFill>
            <a:srgbClr val="CCFFFF"/>
          </a:solidFill>
          <a:ln>
            <a:noFill/>
          </a:ln>
          <a:effectLst/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200" b="1" dirty="0">
                <a:solidFill>
                  <a:srgbClr val="FF0000"/>
                </a:solidFill>
                <a:latin typeface="Verdana" panose="020B0604030504040204" pitchFamily="34" charset="0"/>
              </a:rPr>
              <a:t>2. Minimisation: 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sz="1200" dirty="0">
                <a:latin typeface="Verdana" panose="020B0604030504040204" pitchFamily="34" charset="0"/>
              </a:rPr>
              <a:t>As the change becomes clearer, people try to fit in the change with their own personal position and may try to believe that it will not affect them.</a:t>
            </a:r>
            <a:endParaRPr lang="en-GB" altLang="en-US" sz="1200" b="1" dirty="0">
              <a:latin typeface="Verdana" panose="020B0604030504040204" pitchFamily="34" charset="0"/>
            </a:endParaRPr>
          </a:p>
        </p:txBody>
      </p:sp>
      <p:sp>
        <p:nvSpPr>
          <p:cNvPr id="16396" name="Text Box 12">
            <a:extLst>
              <a:ext uri="{FF2B5EF4-FFF2-40B4-BE49-F238E27FC236}">
                <a16:creationId xmlns:a16="http://schemas.microsoft.com/office/drawing/2014/main" id="{FF6E798A-9820-BA87-16E2-A173635FA4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33801" y="3203084"/>
            <a:ext cx="457200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rgbClr val="FF0000"/>
                </a:solidFill>
                <a:latin typeface="Verdana" panose="020B0604030504040204" pitchFamily="34" charset="0"/>
              </a:rPr>
              <a:t>2</a:t>
            </a:r>
          </a:p>
        </p:txBody>
      </p:sp>
      <p:sp>
        <p:nvSpPr>
          <p:cNvPr id="16397" name="Text Box 13">
            <a:extLst>
              <a:ext uri="{FF2B5EF4-FFF2-40B4-BE49-F238E27FC236}">
                <a16:creationId xmlns:a16="http://schemas.microsoft.com/office/drawing/2014/main" id="{AAE9B45E-1D02-EE29-D06A-F376FDC0380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90560" y="5075992"/>
            <a:ext cx="3074338" cy="1661993"/>
          </a:xfrm>
          <a:prstGeom prst="rect">
            <a:avLst/>
          </a:prstGeom>
          <a:solidFill>
            <a:srgbClr val="CCFFFF"/>
          </a:solidFill>
          <a:ln>
            <a:noFill/>
          </a:ln>
          <a:effectLst/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200" b="1" dirty="0">
                <a:solidFill>
                  <a:srgbClr val="FF0000"/>
                </a:solidFill>
                <a:latin typeface="Verdana" panose="020B0604030504040204" pitchFamily="34" charset="0"/>
              </a:rPr>
              <a:t>3. Depression:</a:t>
            </a:r>
            <a:r>
              <a:rPr lang="en-GB" altLang="en-US" sz="1200" b="1" dirty="0">
                <a:latin typeface="Verdana" panose="020B0604030504040204" pitchFamily="34" charset="0"/>
              </a:rPr>
              <a:t> 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sz="1200" dirty="0">
                <a:latin typeface="Verdana" panose="020B0604030504040204" pitchFamily="34" charset="0"/>
              </a:rPr>
              <a:t>as reality begins to dawn staff may feel alienated and angry, feelings of a lack of control of events overtake people and they feel depressed as they try to reconcile what is happening with their own personal situation.</a:t>
            </a:r>
            <a:endParaRPr lang="en-GB" altLang="en-US" sz="1200" b="1" dirty="0">
              <a:latin typeface="Verdana" panose="020B0604030504040204" pitchFamily="34" charset="0"/>
            </a:endParaRPr>
          </a:p>
        </p:txBody>
      </p:sp>
      <p:sp>
        <p:nvSpPr>
          <p:cNvPr id="16399" name="Freeform 15">
            <a:extLst>
              <a:ext uri="{FF2B5EF4-FFF2-40B4-BE49-F238E27FC236}">
                <a16:creationId xmlns:a16="http://schemas.microsoft.com/office/drawing/2014/main" id="{9CF7BF7A-E561-7E8F-98A6-24AB11348892}"/>
              </a:ext>
            </a:extLst>
          </p:cNvPr>
          <p:cNvSpPr>
            <a:spLocks/>
          </p:cNvSpPr>
          <p:nvPr/>
        </p:nvSpPr>
        <p:spPr bwMode="auto">
          <a:xfrm>
            <a:off x="3886200" y="3581400"/>
            <a:ext cx="2362200" cy="2362200"/>
          </a:xfrm>
          <a:custGeom>
            <a:avLst/>
            <a:gdLst>
              <a:gd name="T0" fmla="*/ 0 w 1488"/>
              <a:gd name="T1" fmla="*/ 0 h 1488"/>
              <a:gd name="T2" fmla="*/ 381000 w 1488"/>
              <a:gd name="T3" fmla="*/ 76200 h 1488"/>
              <a:gd name="T4" fmla="*/ 685800 w 1488"/>
              <a:gd name="T5" fmla="*/ 457200 h 1488"/>
              <a:gd name="T6" fmla="*/ 1219200 w 1488"/>
              <a:gd name="T7" fmla="*/ 1371600 h 1488"/>
              <a:gd name="T8" fmla="*/ 2057400 w 1488"/>
              <a:gd name="T9" fmla="*/ 2209800 h 1488"/>
              <a:gd name="T10" fmla="*/ 2362200 w 1488"/>
              <a:gd name="T11" fmla="*/ 2286000 h 1488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1488" h="1488">
                <a:moveTo>
                  <a:pt x="0" y="0"/>
                </a:moveTo>
                <a:cubicBezTo>
                  <a:pt x="84" y="0"/>
                  <a:pt x="168" y="0"/>
                  <a:pt x="240" y="48"/>
                </a:cubicBezTo>
                <a:cubicBezTo>
                  <a:pt x="312" y="96"/>
                  <a:pt x="344" y="152"/>
                  <a:pt x="432" y="288"/>
                </a:cubicBezTo>
                <a:cubicBezTo>
                  <a:pt x="520" y="424"/>
                  <a:pt x="624" y="680"/>
                  <a:pt x="768" y="864"/>
                </a:cubicBezTo>
                <a:cubicBezTo>
                  <a:pt x="912" y="1048"/>
                  <a:pt x="1176" y="1296"/>
                  <a:pt x="1296" y="1392"/>
                </a:cubicBezTo>
                <a:cubicBezTo>
                  <a:pt x="1416" y="1488"/>
                  <a:pt x="1452" y="1464"/>
                  <a:pt x="1488" y="1440"/>
                </a:cubicBezTo>
              </a:path>
            </a:pathLst>
          </a:custGeom>
          <a:noFill/>
          <a:ln w="28575" cmpd="sng">
            <a:solidFill>
              <a:srgbClr val="FFCC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2400" b="1">
              <a:solidFill>
                <a:srgbClr val="FF0000"/>
              </a:solidFill>
            </a:endParaRPr>
          </a:p>
        </p:txBody>
      </p:sp>
      <p:sp>
        <p:nvSpPr>
          <p:cNvPr id="16400" name="Text Box 16">
            <a:extLst>
              <a:ext uri="{FF2B5EF4-FFF2-40B4-BE49-F238E27FC236}">
                <a16:creationId xmlns:a16="http://schemas.microsoft.com/office/drawing/2014/main" id="{1F92BE3B-D301-AF5C-45B1-BBBC2866B0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00600" y="4038600"/>
            <a:ext cx="304800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>
                <a:solidFill>
                  <a:srgbClr val="FF0000"/>
                </a:solidFill>
                <a:latin typeface="Verdana" panose="020B0604030504040204" pitchFamily="34" charset="0"/>
              </a:rPr>
              <a:t>3</a:t>
            </a:r>
          </a:p>
        </p:txBody>
      </p:sp>
      <p:sp>
        <p:nvSpPr>
          <p:cNvPr id="16401" name="Text Box 17">
            <a:extLst>
              <a:ext uri="{FF2B5EF4-FFF2-40B4-BE49-F238E27FC236}">
                <a16:creationId xmlns:a16="http://schemas.microsoft.com/office/drawing/2014/main" id="{97485438-5433-C121-90B3-E6742A56E0F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91572" y="5889593"/>
            <a:ext cx="533400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rgbClr val="FF000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4</a:t>
            </a:r>
          </a:p>
        </p:txBody>
      </p:sp>
      <p:sp>
        <p:nvSpPr>
          <p:cNvPr id="16402" name="Text Box 18">
            <a:extLst>
              <a:ext uri="{FF2B5EF4-FFF2-40B4-BE49-F238E27FC236}">
                <a16:creationId xmlns:a16="http://schemas.microsoft.com/office/drawing/2014/main" id="{ECFF2CEA-71BA-F024-AED2-277B938674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93298" y="769706"/>
            <a:ext cx="2743200" cy="1107996"/>
          </a:xfrm>
          <a:prstGeom prst="rect">
            <a:avLst/>
          </a:prstGeom>
          <a:solidFill>
            <a:srgbClr val="CCFFFF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200" b="1" dirty="0">
                <a:solidFill>
                  <a:srgbClr val="FF0000"/>
                </a:solidFill>
                <a:latin typeface="Verdana" panose="020B0604030504040204" pitchFamily="34" charset="0"/>
              </a:rPr>
              <a:t>4. Acceptance/letting go: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sz="1200" dirty="0">
                <a:latin typeface="Verdana" panose="020B0604030504040204" pitchFamily="34" charset="0"/>
              </a:rPr>
              <a:t>The lowest point in self-esteem finally sees people starting to accept the inevitable. Fear of the future is a feature of this stage.</a:t>
            </a:r>
            <a:endParaRPr lang="en-GB" altLang="en-US" sz="1200" b="1" dirty="0">
              <a:latin typeface="Verdana" panose="020B0604030504040204" pitchFamily="34" charset="0"/>
            </a:endParaRPr>
          </a:p>
        </p:txBody>
      </p:sp>
      <p:sp>
        <p:nvSpPr>
          <p:cNvPr id="16403" name="Text Box 19">
            <a:extLst>
              <a:ext uri="{FF2B5EF4-FFF2-40B4-BE49-F238E27FC236}">
                <a16:creationId xmlns:a16="http://schemas.microsoft.com/office/drawing/2014/main" id="{80AF8C6D-1579-6090-48EF-D5D998D0727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86600" y="4876800"/>
            <a:ext cx="381000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rgbClr val="FF0000"/>
                </a:solidFill>
                <a:latin typeface="Verdana" panose="020B0604030504040204" pitchFamily="34" charset="0"/>
              </a:rPr>
              <a:t>5</a:t>
            </a:r>
          </a:p>
        </p:txBody>
      </p:sp>
      <p:sp>
        <p:nvSpPr>
          <p:cNvPr id="16404" name="Freeform 20">
            <a:extLst>
              <a:ext uri="{FF2B5EF4-FFF2-40B4-BE49-F238E27FC236}">
                <a16:creationId xmlns:a16="http://schemas.microsoft.com/office/drawing/2014/main" id="{C3D44BD6-F41A-5E87-A49F-00F3D17B1ED3}"/>
              </a:ext>
            </a:extLst>
          </p:cNvPr>
          <p:cNvSpPr>
            <a:spLocks/>
          </p:cNvSpPr>
          <p:nvPr/>
        </p:nvSpPr>
        <p:spPr bwMode="auto">
          <a:xfrm>
            <a:off x="6248400" y="4876800"/>
            <a:ext cx="762000" cy="1003300"/>
          </a:xfrm>
          <a:custGeom>
            <a:avLst/>
            <a:gdLst>
              <a:gd name="T0" fmla="*/ 0 w 480"/>
              <a:gd name="T1" fmla="*/ 990600 h 632"/>
              <a:gd name="T2" fmla="*/ 228600 w 480"/>
              <a:gd name="T3" fmla="*/ 914400 h 632"/>
              <a:gd name="T4" fmla="*/ 533400 w 480"/>
              <a:gd name="T5" fmla="*/ 457200 h 632"/>
              <a:gd name="T6" fmla="*/ 762000 w 480"/>
              <a:gd name="T7" fmla="*/ 0 h 632"/>
              <a:gd name="T8" fmla="*/ 0 60000 65536"/>
              <a:gd name="T9" fmla="*/ 0 60000 65536"/>
              <a:gd name="T10" fmla="*/ 0 60000 65536"/>
              <a:gd name="T11" fmla="*/ 0 60000 6553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480" h="632">
                <a:moveTo>
                  <a:pt x="0" y="624"/>
                </a:moveTo>
                <a:cubicBezTo>
                  <a:pt x="44" y="628"/>
                  <a:pt x="88" y="632"/>
                  <a:pt x="144" y="576"/>
                </a:cubicBezTo>
                <a:cubicBezTo>
                  <a:pt x="200" y="520"/>
                  <a:pt x="280" y="384"/>
                  <a:pt x="336" y="288"/>
                </a:cubicBezTo>
                <a:cubicBezTo>
                  <a:pt x="392" y="192"/>
                  <a:pt x="436" y="96"/>
                  <a:pt x="480" y="0"/>
                </a:cubicBezTo>
              </a:path>
            </a:pathLst>
          </a:custGeom>
          <a:noFill/>
          <a:ln w="28575" cmpd="sng">
            <a:solidFill>
              <a:srgbClr val="FFCC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2400" b="1">
              <a:solidFill>
                <a:srgbClr val="FF0000"/>
              </a:solidFill>
            </a:endParaRPr>
          </a:p>
        </p:txBody>
      </p:sp>
      <p:sp>
        <p:nvSpPr>
          <p:cNvPr id="16405" name="Text Box 21">
            <a:extLst>
              <a:ext uri="{FF2B5EF4-FFF2-40B4-BE49-F238E27FC236}">
                <a16:creationId xmlns:a16="http://schemas.microsoft.com/office/drawing/2014/main" id="{923422A9-993E-37DA-F58D-A5589F6ECC8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23527" y="5251510"/>
            <a:ext cx="3825210" cy="923330"/>
          </a:xfrm>
          <a:prstGeom prst="rect">
            <a:avLst/>
          </a:prstGeom>
          <a:solidFill>
            <a:srgbClr val="CCFFFF"/>
          </a:solidFill>
          <a:ln>
            <a:noFill/>
          </a:ln>
          <a:effectLst/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200" b="1" dirty="0">
                <a:solidFill>
                  <a:srgbClr val="FF0000"/>
                </a:solidFill>
                <a:latin typeface="Verdana" panose="020B0604030504040204" pitchFamily="34" charset="0"/>
              </a:rPr>
              <a:t>5. Testing out: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sz="1200" dirty="0">
                <a:latin typeface="Verdana" panose="020B0604030504040204" pitchFamily="34" charset="0"/>
              </a:rPr>
              <a:t>Individuals begin to interact with the change, they start to ask questions to see how they might work with the change.</a:t>
            </a:r>
            <a:endParaRPr lang="en-GB" altLang="en-US" sz="1200" b="1" dirty="0">
              <a:latin typeface="Verdana" panose="020B0604030504040204" pitchFamily="34" charset="0"/>
            </a:endParaRPr>
          </a:p>
        </p:txBody>
      </p:sp>
      <p:sp>
        <p:nvSpPr>
          <p:cNvPr id="16406" name="Text Box 22">
            <a:extLst>
              <a:ext uri="{FF2B5EF4-FFF2-40B4-BE49-F238E27FC236}">
                <a16:creationId xmlns:a16="http://schemas.microsoft.com/office/drawing/2014/main" id="{98BE87DD-6064-41CE-2C72-9FE706FB1D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96200" y="3886200"/>
            <a:ext cx="304800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>
                <a:solidFill>
                  <a:srgbClr val="FF0000"/>
                </a:solidFill>
                <a:latin typeface="Verdana" panose="020B0604030504040204" pitchFamily="34" charset="0"/>
              </a:rPr>
              <a:t>6</a:t>
            </a:r>
          </a:p>
        </p:txBody>
      </p:sp>
      <p:sp>
        <p:nvSpPr>
          <p:cNvPr id="16407" name="Text Box 23">
            <a:extLst>
              <a:ext uri="{FF2B5EF4-FFF2-40B4-BE49-F238E27FC236}">
                <a16:creationId xmlns:a16="http://schemas.microsoft.com/office/drawing/2014/main" id="{8CC56387-B941-CB4C-3E64-E123C009D9C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18927" y="289111"/>
            <a:ext cx="2590800" cy="1292662"/>
          </a:xfrm>
          <a:prstGeom prst="rect">
            <a:avLst/>
          </a:prstGeom>
          <a:solidFill>
            <a:srgbClr val="CCFFFF"/>
          </a:solidFill>
          <a:ln>
            <a:noFill/>
          </a:ln>
          <a:effectLst/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200" b="1" dirty="0">
                <a:solidFill>
                  <a:srgbClr val="FF0000"/>
                </a:solidFill>
                <a:latin typeface="Verdana" panose="020B0604030504040204" pitchFamily="34" charset="0"/>
              </a:rPr>
              <a:t>6. Search for meaning: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sz="1200" dirty="0">
                <a:solidFill>
                  <a:srgbClr val="FF0000"/>
                </a:solidFill>
                <a:latin typeface="Verdana" panose="020B0604030504040204" pitchFamily="34" charset="0"/>
              </a:rPr>
              <a:t> </a:t>
            </a:r>
            <a:r>
              <a:rPr lang="en-GB" altLang="en-US" sz="1200" dirty="0">
                <a:latin typeface="Verdana" panose="020B0604030504040204" pitchFamily="34" charset="0"/>
              </a:rPr>
              <a:t>Individuals begin to work with the change and see how they might be able to make the change work for them – self esteem begins to rise.</a:t>
            </a:r>
            <a:endParaRPr lang="en-GB" altLang="en-US" sz="1200" b="1" dirty="0">
              <a:latin typeface="Verdana" panose="020B0604030504040204" pitchFamily="34" charset="0"/>
            </a:endParaRPr>
          </a:p>
        </p:txBody>
      </p:sp>
      <p:sp>
        <p:nvSpPr>
          <p:cNvPr id="16409" name="Freeform 25">
            <a:extLst>
              <a:ext uri="{FF2B5EF4-FFF2-40B4-BE49-F238E27FC236}">
                <a16:creationId xmlns:a16="http://schemas.microsoft.com/office/drawing/2014/main" id="{D309D3AA-90BF-F7C3-6795-A4AC77C50DB5}"/>
              </a:ext>
            </a:extLst>
          </p:cNvPr>
          <p:cNvSpPr>
            <a:spLocks/>
          </p:cNvSpPr>
          <p:nvPr/>
        </p:nvSpPr>
        <p:spPr bwMode="auto">
          <a:xfrm>
            <a:off x="7010400" y="3352800"/>
            <a:ext cx="685800" cy="1524000"/>
          </a:xfrm>
          <a:custGeom>
            <a:avLst/>
            <a:gdLst>
              <a:gd name="T0" fmla="*/ 0 w 432"/>
              <a:gd name="T1" fmla="*/ 1524000 h 960"/>
              <a:gd name="T2" fmla="*/ 685800 w 432"/>
              <a:gd name="T3" fmla="*/ 0 h 960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432" h="960">
                <a:moveTo>
                  <a:pt x="0" y="960"/>
                </a:moveTo>
                <a:cubicBezTo>
                  <a:pt x="180" y="560"/>
                  <a:pt x="360" y="160"/>
                  <a:pt x="432" y="0"/>
                </a:cubicBezTo>
              </a:path>
            </a:pathLst>
          </a:custGeom>
          <a:noFill/>
          <a:ln w="28575" cmpd="sng">
            <a:solidFill>
              <a:srgbClr val="FFCC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2400" b="1">
              <a:solidFill>
                <a:srgbClr val="FF0000"/>
              </a:solidFill>
            </a:endParaRPr>
          </a:p>
        </p:txBody>
      </p:sp>
      <p:sp>
        <p:nvSpPr>
          <p:cNvPr id="16410" name="Text Box 26">
            <a:extLst>
              <a:ext uri="{FF2B5EF4-FFF2-40B4-BE49-F238E27FC236}">
                <a16:creationId xmlns:a16="http://schemas.microsoft.com/office/drawing/2014/main" id="{02C0E78E-C5AD-59F5-18CC-A89FEEF6A1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82000" y="2209800"/>
            <a:ext cx="304800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>
                <a:solidFill>
                  <a:srgbClr val="FF0000"/>
                </a:solidFill>
                <a:latin typeface="Verdana" panose="020B0604030504040204" pitchFamily="34" charset="0"/>
              </a:rPr>
              <a:t>7</a:t>
            </a:r>
          </a:p>
        </p:txBody>
      </p:sp>
      <p:sp>
        <p:nvSpPr>
          <p:cNvPr id="16411" name="Text Box 27">
            <a:extLst>
              <a:ext uri="{FF2B5EF4-FFF2-40B4-BE49-F238E27FC236}">
                <a16:creationId xmlns:a16="http://schemas.microsoft.com/office/drawing/2014/main" id="{9391EFC1-6134-9B4D-5792-21DAD98AE7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39199" y="2227589"/>
            <a:ext cx="3208421" cy="1292662"/>
          </a:xfrm>
          <a:prstGeom prst="rect">
            <a:avLst/>
          </a:prstGeom>
          <a:solidFill>
            <a:srgbClr val="CCFFFF"/>
          </a:solidFill>
          <a:ln>
            <a:noFill/>
          </a:ln>
          <a:effectLst/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200" b="1" dirty="0">
                <a:solidFill>
                  <a:srgbClr val="FF0000"/>
                </a:solidFill>
                <a:latin typeface="Verdana" panose="020B0604030504040204" pitchFamily="34" charset="0"/>
              </a:rPr>
              <a:t>7. Internalisation: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sz="1200" b="1" dirty="0">
                <a:solidFill>
                  <a:srgbClr val="FF0000"/>
                </a:solidFill>
                <a:latin typeface="Verdana" panose="020B0604030504040204" pitchFamily="34" charset="0"/>
              </a:rPr>
              <a:t> </a:t>
            </a:r>
            <a:r>
              <a:rPr lang="en-GB" altLang="en-US" sz="1200" dirty="0">
                <a:latin typeface="Verdana" panose="020B0604030504040204" pitchFamily="34" charset="0"/>
              </a:rPr>
              <a:t>the change is understood and adopted within the individual’s own understanding – they now know how to work with it and feel a renewed sense of confidence and self esteem.</a:t>
            </a:r>
            <a:endParaRPr lang="en-GB" altLang="en-US" sz="1200" b="1" dirty="0">
              <a:latin typeface="Verdana" panose="020B0604030504040204" pitchFamily="34" charset="0"/>
            </a:endParaRPr>
          </a:p>
        </p:txBody>
      </p:sp>
      <p:sp>
        <p:nvSpPr>
          <p:cNvPr id="16412" name="Freeform 28">
            <a:extLst>
              <a:ext uri="{FF2B5EF4-FFF2-40B4-BE49-F238E27FC236}">
                <a16:creationId xmlns:a16="http://schemas.microsoft.com/office/drawing/2014/main" id="{2AA0EDF7-EB90-DBF5-C564-6A3A50C2BD87}"/>
              </a:ext>
            </a:extLst>
          </p:cNvPr>
          <p:cNvSpPr>
            <a:spLocks/>
          </p:cNvSpPr>
          <p:nvPr/>
        </p:nvSpPr>
        <p:spPr bwMode="auto">
          <a:xfrm>
            <a:off x="7696200" y="1828800"/>
            <a:ext cx="1371600" cy="1524000"/>
          </a:xfrm>
          <a:custGeom>
            <a:avLst/>
            <a:gdLst>
              <a:gd name="T0" fmla="*/ 0 w 864"/>
              <a:gd name="T1" fmla="*/ 1524000 h 960"/>
              <a:gd name="T2" fmla="*/ 228600 w 864"/>
              <a:gd name="T3" fmla="*/ 914400 h 960"/>
              <a:gd name="T4" fmla="*/ 685800 w 864"/>
              <a:gd name="T5" fmla="*/ 228600 h 960"/>
              <a:gd name="T6" fmla="*/ 1371600 w 864"/>
              <a:gd name="T7" fmla="*/ 0 h 960"/>
              <a:gd name="T8" fmla="*/ 0 60000 65536"/>
              <a:gd name="T9" fmla="*/ 0 60000 65536"/>
              <a:gd name="T10" fmla="*/ 0 60000 65536"/>
              <a:gd name="T11" fmla="*/ 0 60000 6553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864" h="960">
                <a:moveTo>
                  <a:pt x="0" y="960"/>
                </a:moveTo>
                <a:cubicBezTo>
                  <a:pt x="36" y="836"/>
                  <a:pt x="72" y="712"/>
                  <a:pt x="144" y="576"/>
                </a:cubicBezTo>
                <a:cubicBezTo>
                  <a:pt x="216" y="440"/>
                  <a:pt x="312" y="240"/>
                  <a:pt x="432" y="144"/>
                </a:cubicBezTo>
                <a:cubicBezTo>
                  <a:pt x="552" y="48"/>
                  <a:pt x="708" y="24"/>
                  <a:pt x="864" y="0"/>
                </a:cubicBezTo>
              </a:path>
            </a:pathLst>
          </a:custGeom>
          <a:noFill/>
          <a:ln w="28575" cmpd="sng">
            <a:solidFill>
              <a:srgbClr val="FFCC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96A33745-FF94-D240-3D2E-38228050AE0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GB" altLang="en-US" dirty="0"/>
              <a:t>Change Leadership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08948D4-8A57-B0B5-371B-4AA67A2A6A7D}"/>
              </a:ext>
            </a:extLst>
          </p:cNvPr>
          <p:cNvSpPr txBox="1"/>
          <p:nvPr/>
        </p:nvSpPr>
        <p:spPr>
          <a:xfrm>
            <a:off x="6960955" y="6364884"/>
            <a:ext cx="610001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Yiing</a:t>
            </a:r>
            <a:r>
              <a:rPr lang="en-GB" dirty="0"/>
              <a:t> &amp; Ahmad, 2008; Kelly &amp; MacDonald, 2016)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6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8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5" dur="500"/>
                                        <p:tgtEl>
                                          <p:spTgt spid="163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164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9" dur="500"/>
                                        <p:tgtEl>
                                          <p:spTgt spid="163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164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500"/>
                                        <p:tgtEl>
                                          <p:spTgt spid="164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8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62" dur="500"/>
                                        <p:tgtEl>
                                          <p:spTgt spid="164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164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8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76" dur="500"/>
                                        <p:tgtEl>
                                          <p:spTgt spid="164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 nodeType="clickPar">
                      <p:stCondLst>
                        <p:cond delay="indefinite"/>
                      </p:stCondLst>
                      <p:childTnLst>
                        <p:par>
                          <p:cTn id="7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1" dur="500"/>
                                        <p:tgtEl>
                                          <p:spTgt spid="16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 nodeType="clickPar">
                      <p:stCondLst>
                        <p:cond delay="indefinite"/>
                      </p:stCondLst>
                      <p:childTnLst>
                        <p:par>
                          <p:cTn id="8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8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90" dur="500"/>
                                        <p:tgtEl>
                                          <p:spTgt spid="16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92" grpId="0" animBg="1"/>
      <p:bldP spid="16394" grpId="0" autoUpdateAnimBg="0"/>
      <p:bldP spid="16395" grpId="0" animBg="1"/>
      <p:bldP spid="16396" grpId="0" autoUpdateAnimBg="0"/>
      <p:bldP spid="16397" grpId="0" animBg="1"/>
      <p:bldP spid="16400" grpId="0" autoUpdateAnimBg="0"/>
      <p:bldP spid="16401" grpId="0" autoUpdateAnimBg="0"/>
      <p:bldP spid="16402" grpId="0" animBg="1"/>
      <p:bldP spid="16403" grpId="0" autoUpdateAnimBg="0"/>
      <p:bldP spid="16405" grpId="0" animBg="1"/>
      <p:bldP spid="16406" grpId="0" autoUpdateAnimBg="0"/>
      <p:bldP spid="16407" grpId="0" animBg="1"/>
      <p:bldP spid="16410" grpId="0" autoUpdateAnimBg="0"/>
      <p:bldP spid="16411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>
            <a:extLst>
              <a:ext uri="{FF2B5EF4-FFF2-40B4-BE49-F238E27FC236}">
                <a16:creationId xmlns:a16="http://schemas.microsoft.com/office/drawing/2014/main" id="{DBD472DA-F8F0-3C6E-6FAF-82940A6E8E3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Theories of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F4A7D5-8A1F-3ED4-AB76-4A4E359915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1747" name="Picture 6">
            <a:extLst>
              <a:ext uri="{FF2B5EF4-FFF2-40B4-BE49-F238E27FC236}">
                <a16:creationId xmlns:a16="http://schemas.microsoft.com/office/drawing/2014/main" id="{0D5764A7-C38F-5ABE-98B3-168ED73A33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3689" y="2454276"/>
            <a:ext cx="9064625" cy="310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02EE132-53A8-94FE-9D6C-A2C4A95C50FE}"/>
              </a:ext>
            </a:extLst>
          </p:cNvPr>
          <p:cNvSpPr txBox="1"/>
          <p:nvPr/>
        </p:nvSpPr>
        <p:spPr>
          <a:xfrm>
            <a:off x="6561223" y="5991726"/>
            <a:ext cx="39944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(Hussain </a:t>
            </a:r>
            <a:r>
              <a:rPr lang="en-GB" i="1" dirty="0"/>
              <a:t>et al, </a:t>
            </a:r>
            <a:r>
              <a:rPr lang="en-GB" dirty="0"/>
              <a:t>2018; </a:t>
            </a:r>
            <a:r>
              <a:rPr lang="en-GB" dirty="0" err="1"/>
              <a:t>Yiing</a:t>
            </a:r>
            <a:r>
              <a:rPr lang="en-GB" dirty="0"/>
              <a:t> &amp; Ahmad, 2008; Kelly &amp; MacDonald, 2016)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F7F91E18-B461-5A59-F093-4E268A9D96C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Trait Theory of Leadership </a:t>
            </a:r>
          </a:p>
        </p:txBody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E245D571-8CA2-6258-B49A-CDE6796B2189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Is there a set of characteristics </a:t>
            </a:r>
            <a:br>
              <a:rPr lang="en-GB" altLang="en-US" dirty="0"/>
            </a:br>
            <a:r>
              <a:rPr lang="en-GB" altLang="en-US" dirty="0"/>
              <a:t>that determine a good leader?</a:t>
            </a:r>
          </a:p>
          <a:p>
            <a:pPr lvl="1"/>
            <a:r>
              <a:rPr lang="en-GB" altLang="en-US" dirty="0"/>
              <a:t>Personality?</a:t>
            </a:r>
          </a:p>
          <a:p>
            <a:pPr lvl="1"/>
            <a:r>
              <a:rPr lang="en-GB" altLang="en-US" dirty="0"/>
              <a:t>Dominance and personal presence?</a:t>
            </a:r>
          </a:p>
          <a:p>
            <a:pPr lvl="1"/>
            <a:r>
              <a:rPr lang="en-GB" altLang="en-US" dirty="0"/>
              <a:t>Charisma?</a:t>
            </a:r>
          </a:p>
          <a:p>
            <a:pPr lvl="1"/>
            <a:r>
              <a:rPr lang="en-GB" altLang="en-US" dirty="0"/>
              <a:t>Self confidence?</a:t>
            </a:r>
          </a:p>
          <a:p>
            <a:pPr lvl="1"/>
            <a:r>
              <a:rPr lang="en-GB" altLang="en-US" dirty="0"/>
              <a:t>Achievement?</a:t>
            </a:r>
          </a:p>
          <a:p>
            <a:pPr lvl="1"/>
            <a:r>
              <a:rPr lang="en-GB" altLang="en-US" dirty="0"/>
              <a:t>Ability to formulate a clear vision?</a:t>
            </a:r>
          </a:p>
          <a:p>
            <a:pPr marL="457200" lvl="1" indent="0" algn="r">
              <a:buNone/>
            </a:pPr>
            <a:r>
              <a:rPr lang="en-GB" altLang="en-US" dirty="0"/>
              <a:t>(Khan, </a:t>
            </a:r>
            <a:r>
              <a:rPr lang="en-GB" altLang="en-US" i="1" dirty="0"/>
              <a:t>et al, </a:t>
            </a:r>
            <a:r>
              <a:rPr lang="en-GB" altLang="en-US" dirty="0"/>
              <a:t>2106)</a:t>
            </a:r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>
            <a:extLst>
              <a:ext uri="{FF2B5EF4-FFF2-40B4-BE49-F238E27FC236}">
                <a16:creationId xmlns:a16="http://schemas.microsoft.com/office/drawing/2014/main" id="{F3F13B0D-363B-2669-5F5D-2BE0F29A284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Trait Theory of Leadership </a:t>
            </a:r>
          </a:p>
        </p:txBody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A6C8F7C8-9875-7C32-3EDE-3D1AA936A679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Are such characteristics inherently gender biased?</a:t>
            </a:r>
          </a:p>
          <a:p>
            <a:r>
              <a:rPr lang="en-GB" altLang="en-US" dirty="0"/>
              <a:t>Do such characteristics produce good leaders?</a:t>
            </a:r>
          </a:p>
          <a:p>
            <a:r>
              <a:rPr lang="en-GB" altLang="en-US" dirty="0"/>
              <a:t>Is leadership more than just bringing about change?</a:t>
            </a:r>
          </a:p>
          <a:p>
            <a:r>
              <a:rPr lang="en-GB" altLang="en-US" dirty="0"/>
              <a:t>Does this imply that leaders are born not bred?</a:t>
            </a:r>
          </a:p>
          <a:p>
            <a:pPr marL="0" indent="0" algn="r">
              <a:buNone/>
            </a:pPr>
            <a:r>
              <a:rPr lang="en-GB" altLang="en-US" dirty="0"/>
              <a:t>(Khan, </a:t>
            </a:r>
            <a:r>
              <a:rPr lang="en-GB" altLang="en-US" i="1" dirty="0"/>
              <a:t>et al, </a:t>
            </a:r>
            <a:r>
              <a:rPr lang="en-GB" altLang="en-US" dirty="0"/>
              <a:t>2106)</a:t>
            </a:r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674" name="Rectangle 2">
            <a:extLst>
              <a:ext uri="{FF2B5EF4-FFF2-40B4-BE49-F238E27FC236}">
                <a16:creationId xmlns:a16="http://schemas.microsoft.com/office/drawing/2014/main" id="{544FC5BD-1E60-EF26-122C-39365E9AEB5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Trait </a:t>
            </a:r>
            <a:r>
              <a:rPr lang="en-GB" altLang="en-US" dirty="0"/>
              <a:t>Theory of Leadership </a:t>
            </a:r>
            <a:endParaRPr lang="en-US" alt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9C2902-36CC-6541-1906-B2B8AC6F742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altLang="en-US" dirty="0"/>
              <a:t>Traits Theories of Leadership</a:t>
            </a:r>
          </a:p>
          <a:p>
            <a:pPr lvl="1"/>
            <a:r>
              <a:rPr lang="en-US" altLang="en-US" dirty="0"/>
              <a:t>Theories that consider </a:t>
            </a:r>
          </a:p>
          <a:p>
            <a:pPr lvl="2"/>
            <a:r>
              <a:rPr lang="en-US" altLang="en-US" dirty="0"/>
              <a:t>personality, </a:t>
            </a:r>
          </a:p>
          <a:p>
            <a:pPr lvl="2"/>
            <a:r>
              <a:rPr lang="en-US" altLang="en-US" dirty="0"/>
              <a:t>social, </a:t>
            </a:r>
          </a:p>
          <a:p>
            <a:pPr lvl="2"/>
            <a:r>
              <a:rPr lang="en-US" altLang="en-US" dirty="0"/>
              <a:t>physical, </a:t>
            </a:r>
          </a:p>
          <a:p>
            <a:pPr lvl="2"/>
            <a:r>
              <a:rPr lang="en-US" altLang="en-US" dirty="0"/>
              <a:t>or intellectual traits </a:t>
            </a:r>
          </a:p>
          <a:p>
            <a:pPr lvl="1"/>
            <a:r>
              <a:rPr lang="en-US" altLang="en-US" dirty="0"/>
              <a:t>to differentiate leaders from non-leaders </a:t>
            </a:r>
          </a:p>
          <a:p>
            <a:pPr lvl="1"/>
            <a:endParaRPr lang="en-US" altLang="en-US" dirty="0"/>
          </a:p>
          <a:p>
            <a:pPr marL="457200" lvl="1" indent="0" algn="r">
              <a:buNone/>
            </a:pPr>
            <a:r>
              <a:rPr lang="en-US" altLang="en-US" dirty="0"/>
              <a:t>(Shahzad, Raja &amp; Hashmi, 2020)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F13EF2-4AFC-5541-C757-969EAE7B12C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altLang="en-US" dirty="0"/>
              <a:t>Leadership Traits</a:t>
            </a:r>
          </a:p>
          <a:p>
            <a:pPr lvl="1"/>
            <a:r>
              <a:rPr lang="en-US" altLang="en-US" dirty="0"/>
              <a:t>Extraversion</a:t>
            </a:r>
          </a:p>
          <a:p>
            <a:pPr lvl="1"/>
            <a:r>
              <a:rPr lang="en-US" altLang="en-US" dirty="0"/>
              <a:t>Conscientiousness</a:t>
            </a:r>
          </a:p>
          <a:p>
            <a:pPr lvl="1"/>
            <a:r>
              <a:rPr lang="en-US" altLang="en-US" dirty="0"/>
              <a:t>Openness </a:t>
            </a:r>
          </a:p>
          <a:p>
            <a:pPr lvl="1"/>
            <a:r>
              <a:rPr lang="en-US" altLang="en-US" dirty="0"/>
              <a:t>Emotional Intelligence (Qualified) </a:t>
            </a:r>
          </a:p>
          <a:p>
            <a:r>
              <a:rPr lang="en-GB" dirty="0">
                <a:hlinkClick r:id="rId3"/>
              </a:rPr>
              <a:t>Impact of Big Five personality traits on authentic leadership - University of Wales Trinity Saint David (uwtsd.ac.uk)</a:t>
            </a:r>
            <a:r>
              <a:rPr lang="en-GB" dirty="0"/>
              <a:t> </a:t>
            </a:r>
          </a:p>
          <a:p>
            <a:pPr lvl="1"/>
            <a:r>
              <a:rPr lang="en-GB" i="1" dirty="0">
                <a:solidFill>
                  <a:srgbClr val="FF0000"/>
                </a:solidFill>
              </a:rPr>
              <a:t>You will need to log into the Library Catalogue through your student email</a:t>
            </a:r>
          </a:p>
          <a:p>
            <a:pPr lvl="1"/>
            <a:r>
              <a:rPr lang="en-GB" i="1" dirty="0">
                <a:solidFill>
                  <a:srgbClr val="FF0000"/>
                </a:solidFill>
              </a:rPr>
              <a:t>Also pdf on moodle</a:t>
            </a:r>
          </a:p>
          <a:p>
            <a:pPr marL="0" indent="0">
              <a:buNone/>
            </a:pPr>
            <a:endParaRPr lang="en-GB" dirty="0"/>
          </a:p>
          <a:p>
            <a:pPr marL="0" indent="0" algn="r">
              <a:buNone/>
            </a:pPr>
            <a:r>
              <a:rPr lang="en-US" altLang="en-US" dirty="0"/>
              <a:t>(Shahzad, Raja &amp; Hashmi, 2020)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3698" name="Rectangle 2">
            <a:extLst>
              <a:ext uri="{FF2B5EF4-FFF2-40B4-BE49-F238E27FC236}">
                <a16:creationId xmlns:a16="http://schemas.microsoft.com/office/drawing/2014/main" id="{10013DE2-B72B-D246-3BB2-6A72D3B2A4D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Trait </a:t>
            </a:r>
            <a:r>
              <a:rPr lang="en-GB" altLang="en-US" dirty="0"/>
              <a:t>Theory of Leadership </a:t>
            </a:r>
            <a:endParaRPr lang="en-US" alt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8B05E1-4E00-4007-D9EA-5DF3C86068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en-US" dirty="0"/>
              <a:t>Limitations</a:t>
            </a:r>
          </a:p>
          <a:p>
            <a:pPr lvl="1"/>
            <a:r>
              <a:rPr lang="en-US" altLang="en-US" dirty="0"/>
              <a:t>It only focuses on a small set of characteristics or attributes of an individual</a:t>
            </a:r>
          </a:p>
          <a:p>
            <a:pPr lvl="1"/>
            <a:r>
              <a:rPr lang="en-US" altLang="en-US" dirty="0"/>
              <a:t>No universal traits found that predict leadership in all situations</a:t>
            </a:r>
          </a:p>
          <a:p>
            <a:pPr lvl="1"/>
            <a:r>
              <a:rPr lang="en-US" altLang="en-US" dirty="0"/>
              <a:t>Unclear evidence of the cause and effect of relationship of leadership and traits</a:t>
            </a:r>
          </a:p>
          <a:p>
            <a:pPr lvl="1"/>
            <a:r>
              <a:rPr lang="en-GB" dirty="0"/>
              <a:t>The theory focuses too much on the personal ‘inherited’ traits of a person and does not include an emphasis on the values, expertise, cognitive abilities, social skills as well as problem-solving skills of a specific person</a:t>
            </a:r>
          </a:p>
          <a:p>
            <a:pPr lvl="1"/>
            <a:r>
              <a:rPr lang="en-GB" dirty="0"/>
              <a:t>it fails to consider the different patterns as well as integrations of the multiple attributes that may exist in a specific person</a:t>
            </a:r>
          </a:p>
          <a:p>
            <a:pPr lvl="1"/>
            <a:r>
              <a:rPr lang="en-US" altLang="en-US" dirty="0"/>
              <a:t>Better predictor of the appearance of leadership than distinguishing effective and ineffective leaders</a:t>
            </a:r>
          </a:p>
          <a:p>
            <a:pPr marL="457200" lvl="1" indent="0" algn="r">
              <a:buNone/>
            </a:pPr>
            <a:r>
              <a:rPr lang="en-US" altLang="en-US" dirty="0"/>
              <a:t>(</a:t>
            </a:r>
            <a:r>
              <a:rPr lang="en-US" altLang="en-US" dirty="0" err="1"/>
              <a:t>Salihu</a:t>
            </a:r>
            <a:r>
              <a:rPr lang="en-US" altLang="en-US" dirty="0"/>
              <a:t>, 2019).</a:t>
            </a:r>
            <a:endParaRPr lang="en-GB" dirty="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22" name="Rectangle 2">
            <a:extLst>
              <a:ext uri="{FF2B5EF4-FFF2-40B4-BE49-F238E27FC236}">
                <a16:creationId xmlns:a16="http://schemas.microsoft.com/office/drawing/2014/main" id="{5AC060BF-EB79-27E9-ED5C-4E109112EE1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Trait </a:t>
            </a:r>
            <a:r>
              <a:rPr lang="en-GB" altLang="en-US" dirty="0"/>
              <a:t>Theory of Leadership </a:t>
            </a:r>
            <a:endParaRPr lang="en-US" altLang="en-US" dirty="0"/>
          </a:p>
        </p:txBody>
      </p:sp>
      <p:sp>
        <p:nvSpPr>
          <p:cNvPr id="389123" name="Rectangle 3">
            <a:extLst>
              <a:ext uri="{FF2B5EF4-FFF2-40B4-BE49-F238E27FC236}">
                <a16:creationId xmlns:a16="http://schemas.microsoft.com/office/drawing/2014/main" id="{5776C7A1-6D2B-B8B2-AD0E-CE59B3557B53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altLang="en-US" dirty="0"/>
              <a:t>Traits (examples)</a:t>
            </a:r>
          </a:p>
          <a:p>
            <a:pPr lvl="1"/>
            <a:r>
              <a:rPr lang="en-US" altLang="en-US" dirty="0"/>
              <a:t>Extraversion</a:t>
            </a:r>
          </a:p>
          <a:p>
            <a:pPr lvl="1"/>
            <a:r>
              <a:rPr lang="en-US" altLang="en-US" dirty="0"/>
              <a:t>Conscientiousness</a:t>
            </a:r>
          </a:p>
          <a:p>
            <a:pPr lvl="1"/>
            <a:r>
              <a:rPr lang="en-US" altLang="en-US" dirty="0"/>
              <a:t>Openness </a:t>
            </a:r>
          </a:p>
          <a:p>
            <a:endParaRPr lang="en-US" alt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7A365F9-8DE0-846C-53A2-0913403774F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dirty="0"/>
              <a:t>Assumption: Leaders are born</a:t>
            </a:r>
          </a:p>
          <a:p>
            <a:r>
              <a:rPr lang="en-US" altLang="en-US" dirty="0"/>
              <a:t>Goal: Select leaders</a:t>
            </a:r>
          </a:p>
          <a:p>
            <a:r>
              <a:rPr lang="en-US" altLang="en-US" dirty="0"/>
              <a:t>Problems</a:t>
            </a:r>
          </a:p>
          <a:p>
            <a:pPr lvl="1"/>
            <a:r>
              <a:rPr lang="en-US" altLang="en-US" dirty="0"/>
              <a:t>Traits do not generalize across situations</a:t>
            </a:r>
          </a:p>
          <a:p>
            <a:pPr lvl="1"/>
            <a:r>
              <a:rPr lang="en-US" altLang="en-US" dirty="0"/>
              <a:t>Better at predicting leader emergence than leader effectiveness</a:t>
            </a:r>
            <a:endParaRPr lang="en-GB" dirty="0"/>
          </a:p>
        </p:txBody>
      </p:sp>
      <p:sp>
        <p:nvSpPr>
          <p:cNvPr id="389124" name="Rectangle 4">
            <a:extLst>
              <a:ext uri="{FF2B5EF4-FFF2-40B4-BE49-F238E27FC236}">
                <a16:creationId xmlns:a16="http://schemas.microsoft.com/office/drawing/2014/main" id="{35C7588F-F38F-18FB-FA1A-8D9B1C4C3A0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62200" y="1371600"/>
            <a:ext cx="7391400" cy="434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CC66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79E2372-F8F1-9840-E24C-E0ED63453050}"/>
              </a:ext>
            </a:extLst>
          </p:cNvPr>
          <p:cNvSpPr txBox="1"/>
          <p:nvPr/>
        </p:nvSpPr>
        <p:spPr>
          <a:xfrm>
            <a:off x="3173992" y="5486400"/>
            <a:ext cx="610001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>
              <a:buNone/>
            </a:pPr>
            <a:r>
              <a:rPr lang="en-US" altLang="en-US" dirty="0"/>
              <a:t>(Shahzad, Raja &amp; Hashmi, 2020)</a:t>
            </a:r>
            <a:endParaRPr lang="en-GB" dirty="0"/>
          </a:p>
        </p:txBody>
      </p:sp>
    </p:spTree>
  </p:cSld>
  <p:clrMapOvr>
    <a:masterClrMapping/>
  </p:clrMapOvr>
  <p:transition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1027">
            <a:extLst>
              <a:ext uri="{FF2B5EF4-FFF2-40B4-BE49-F238E27FC236}">
                <a16:creationId xmlns:a16="http://schemas.microsoft.com/office/drawing/2014/main" id="{4651CC4F-FA1A-21AD-8F6C-677C958252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82739" y="58738"/>
            <a:ext cx="1406525" cy="2744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9pPr>
          </a:lstStyle>
          <a:p>
            <a:pPr>
              <a:spcBef>
                <a:spcPct val="50000"/>
              </a:spcBef>
            </a:pPr>
            <a:endParaRPr lang="en-US" altLang="en-US" sz="1200" b="1">
              <a:latin typeface="Arial" panose="020B0604020202020204" pitchFamily="34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1D02CF9-DFC5-192C-47B9-0DE2CA516F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Trait Theory:</a:t>
            </a:r>
            <a:br>
              <a:rPr lang="en-GB" dirty="0"/>
            </a:br>
            <a:r>
              <a:rPr lang="en-US" altLang="en-US" dirty="0"/>
              <a:t>Leadership Traits</a:t>
            </a:r>
            <a:br>
              <a:rPr lang="en-US" altLang="en-US" dirty="0"/>
            </a:br>
            <a:endParaRPr lang="en-GB" dirty="0"/>
          </a:p>
        </p:txBody>
      </p:sp>
      <p:sp>
        <p:nvSpPr>
          <p:cNvPr id="6148" name="Rectangle 1028">
            <a:extLst>
              <a:ext uri="{FF2B5EF4-FFF2-40B4-BE49-F238E27FC236}">
                <a16:creationId xmlns:a16="http://schemas.microsoft.com/office/drawing/2014/main" id="{5DAFA3AA-DDCC-19A8-0980-8F3613F5296E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altLang="en-US" dirty="0"/>
              <a:t>Represent the personal characteristics that differentiate </a:t>
            </a:r>
          </a:p>
          <a:p>
            <a:pPr lvl="1"/>
            <a:r>
              <a:rPr lang="en-US" altLang="en-US" dirty="0"/>
              <a:t>leaders from followers</a:t>
            </a:r>
          </a:p>
          <a:p>
            <a:r>
              <a:rPr lang="en-US" altLang="en-US" dirty="0"/>
              <a:t>Historic findings reveal that leaders and followers vary by</a:t>
            </a:r>
          </a:p>
          <a:p>
            <a:pPr lvl="1"/>
            <a:r>
              <a:rPr lang="en-US" altLang="en-US" dirty="0"/>
              <a:t>Intelligence</a:t>
            </a:r>
          </a:p>
          <a:p>
            <a:pPr lvl="1"/>
            <a:r>
              <a:rPr lang="en-US" altLang="en-US" dirty="0"/>
              <a:t>Dominance</a:t>
            </a:r>
          </a:p>
          <a:p>
            <a:pPr lvl="1"/>
            <a:r>
              <a:rPr lang="en-US" altLang="en-US" dirty="0"/>
              <a:t>Self-confidence</a:t>
            </a:r>
          </a:p>
          <a:p>
            <a:pPr lvl="1"/>
            <a:r>
              <a:rPr lang="en-US" altLang="en-US" dirty="0"/>
              <a:t>Level of energy and activity</a:t>
            </a:r>
          </a:p>
          <a:p>
            <a:pPr lvl="1"/>
            <a:r>
              <a:rPr lang="en-US" altLang="en-US" dirty="0"/>
              <a:t>Task-relevant knowledge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BA17AAA-F214-54B0-06E0-255DC7DF5EE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altLang="en-US" dirty="0"/>
              <a:t>Contemporary findings show that leadership prototype: </a:t>
            </a:r>
          </a:p>
          <a:p>
            <a:pPr lvl="1"/>
            <a:r>
              <a:rPr lang="en-US" altLang="en-US" dirty="0"/>
              <a:t>people tend to perceive that someone is a leader when they exhibits traits associated with </a:t>
            </a:r>
          </a:p>
          <a:p>
            <a:pPr lvl="2"/>
            <a:r>
              <a:rPr lang="en-US" altLang="en-US" dirty="0"/>
              <a:t>Intelligence</a:t>
            </a:r>
          </a:p>
          <a:p>
            <a:pPr lvl="2"/>
            <a:r>
              <a:rPr lang="en-US" altLang="en-US" dirty="0">
                <a:highlight>
                  <a:srgbClr val="FFFF00"/>
                </a:highlight>
              </a:rPr>
              <a:t>Masculinity</a:t>
            </a:r>
          </a:p>
          <a:p>
            <a:pPr lvl="2"/>
            <a:r>
              <a:rPr lang="en-US" altLang="en-US" dirty="0"/>
              <a:t>Dominance</a:t>
            </a:r>
          </a:p>
          <a:p>
            <a:pPr lvl="1"/>
            <a:r>
              <a:rPr lang="en-US" altLang="en-US" dirty="0"/>
              <a:t>leadership prototypes </a:t>
            </a:r>
          </a:p>
          <a:p>
            <a:pPr lvl="2"/>
            <a:r>
              <a:rPr lang="en-US" altLang="en-US" dirty="0">
                <a:highlight>
                  <a:srgbClr val="FFFF00"/>
                </a:highlight>
              </a:rPr>
              <a:t>Culturally</a:t>
            </a:r>
            <a:r>
              <a:rPr lang="en-US" altLang="en-US" dirty="0"/>
              <a:t> based</a:t>
            </a:r>
          </a:p>
          <a:p>
            <a:pPr lvl="1"/>
            <a:r>
              <a:rPr lang="en-US" altLang="en-US" dirty="0"/>
              <a:t>credible leaders are </a:t>
            </a:r>
          </a:p>
          <a:p>
            <a:pPr lvl="2"/>
            <a:r>
              <a:rPr lang="en-US" altLang="en-US" dirty="0"/>
              <a:t>Honest</a:t>
            </a:r>
          </a:p>
          <a:p>
            <a:pPr lvl="2"/>
            <a:r>
              <a:rPr lang="en-US" altLang="en-US" dirty="0"/>
              <a:t>Forward-looking</a:t>
            </a:r>
          </a:p>
          <a:p>
            <a:pPr lvl="2"/>
            <a:r>
              <a:rPr lang="en-US" altLang="en-US" dirty="0"/>
              <a:t>Inspiring</a:t>
            </a:r>
          </a:p>
          <a:p>
            <a:pPr lvl="2"/>
            <a:r>
              <a:rPr lang="en-US" altLang="en-US" dirty="0"/>
              <a:t>Competent</a:t>
            </a:r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DC2A974-24FB-5B98-430A-F87484A17359}"/>
              </a:ext>
            </a:extLst>
          </p:cNvPr>
          <p:cNvSpPr txBox="1"/>
          <p:nvPr/>
        </p:nvSpPr>
        <p:spPr>
          <a:xfrm>
            <a:off x="6464969" y="6352674"/>
            <a:ext cx="3485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Da’as</a:t>
            </a:r>
            <a:r>
              <a:rPr lang="en-GB" dirty="0"/>
              <a:t> &amp; </a:t>
            </a:r>
            <a:r>
              <a:rPr lang="en-GB" dirty="0" err="1"/>
              <a:t>Zibenberg</a:t>
            </a:r>
            <a:r>
              <a:rPr lang="en-GB" dirty="0"/>
              <a:t>, 2021)</a:t>
            </a:r>
          </a:p>
        </p:txBody>
      </p:sp>
    </p:spTree>
    <p:extLst>
      <p:ext uri="{BB962C8B-B14F-4D97-AF65-F5344CB8AC3E}">
        <p14:creationId xmlns:p14="http://schemas.microsoft.com/office/powerpoint/2010/main" val="398480959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1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1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1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1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1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1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1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14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14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14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14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" grpId="0" build="p" autoUpdateAnimBg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3">
            <a:extLst>
              <a:ext uri="{FF2B5EF4-FFF2-40B4-BE49-F238E27FC236}">
                <a16:creationId xmlns:a16="http://schemas.microsoft.com/office/drawing/2014/main" id="{468712C3-B169-2D95-8CC5-3686907AA2E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82739" y="58738"/>
            <a:ext cx="1406525" cy="2744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9pPr>
          </a:lstStyle>
          <a:p>
            <a:pPr>
              <a:spcBef>
                <a:spcPct val="50000"/>
              </a:spcBef>
            </a:pPr>
            <a:endParaRPr lang="en-US" altLang="en-US" sz="1200" b="1">
              <a:latin typeface="Arial" panose="020B0604020202020204" pitchFamily="34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AB68693-EA2B-29FD-BA53-CA7A0E411D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Trait Theory:</a:t>
            </a:r>
            <a:br>
              <a:rPr lang="en-GB" dirty="0"/>
            </a:br>
            <a:r>
              <a:rPr lang="en-US" altLang="en-US" dirty="0"/>
              <a:t>Gender and Leadership</a:t>
            </a:r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8BB733C-1483-D679-45F4-FAE3E2C6606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Women</a:t>
            </a:r>
          </a:p>
        </p:txBody>
      </p:sp>
      <p:sp>
        <p:nvSpPr>
          <p:cNvPr id="9220" name="Rectangle 4">
            <a:extLst>
              <a:ext uri="{FF2B5EF4-FFF2-40B4-BE49-F238E27FC236}">
                <a16:creationId xmlns:a16="http://schemas.microsoft.com/office/drawing/2014/main" id="{03A990DB-9789-285E-0D79-D25D0A035FF7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altLang="en-US" dirty="0"/>
              <a:t>Used a more democratic or participative</a:t>
            </a:r>
          </a:p>
          <a:p>
            <a:r>
              <a:rPr lang="en-US" altLang="en-US" dirty="0"/>
              <a:t>Women executives, </a:t>
            </a:r>
          </a:p>
          <a:p>
            <a:pPr lvl="1"/>
            <a:r>
              <a:rPr lang="en-US" altLang="en-US" dirty="0"/>
              <a:t>when rated by their peers, managers and direct reports, </a:t>
            </a:r>
          </a:p>
          <a:p>
            <a:pPr lvl="1"/>
            <a:r>
              <a:rPr lang="en-US" altLang="en-US" dirty="0"/>
              <a:t>scored higher than their male counterparts on a variety of effectiveness criteria</a:t>
            </a:r>
          </a:p>
          <a:p>
            <a:r>
              <a:rPr lang="en-US" altLang="en-US" dirty="0"/>
              <a:t>Equally assertive</a:t>
            </a:r>
          </a:p>
          <a:p>
            <a:r>
              <a:rPr lang="en-US" altLang="en-US" dirty="0"/>
              <a:t>Seen as displaying more social leadership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0D96851-A8BD-4750-3B30-C17EBD97CFE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Men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01248EE-1CD6-8A4D-C2BA-285B1513F2CF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altLang="en-US" dirty="0"/>
              <a:t>Used a more autocratic and directive style than women</a:t>
            </a:r>
          </a:p>
          <a:p>
            <a:r>
              <a:rPr lang="en-US" altLang="en-US" dirty="0"/>
              <a:t>Male executives, </a:t>
            </a:r>
          </a:p>
          <a:p>
            <a:pPr lvl="1"/>
            <a:r>
              <a:rPr lang="en-US" altLang="en-US" dirty="0"/>
              <a:t>when rated by their peers, managers and direct reports, </a:t>
            </a:r>
          </a:p>
          <a:p>
            <a:pPr lvl="1"/>
            <a:r>
              <a:rPr lang="en-US" altLang="en-US" dirty="0"/>
              <a:t>scored lower than their female counterparts on a variety of effectiveness criteria</a:t>
            </a:r>
          </a:p>
          <a:p>
            <a:r>
              <a:rPr lang="en-US" altLang="en-US" dirty="0"/>
              <a:t>Equally assertive</a:t>
            </a:r>
          </a:p>
          <a:p>
            <a:r>
              <a:rPr lang="en-US" altLang="en-US" dirty="0"/>
              <a:t>Seen as displaying more task orientation leadership</a:t>
            </a:r>
          </a:p>
          <a:p>
            <a:endParaRPr lang="en-GB" dirty="0"/>
          </a:p>
        </p:txBody>
      </p:sp>
      <p:sp>
        <p:nvSpPr>
          <p:cNvPr id="9221" name="Rectangle 5">
            <a:extLst>
              <a:ext uri="{FF2B5EF4-FFF2-40B4-BE49-F238E27FC236}">
                <a16:creationId xmlns:a16="http://schemas.microsoft.com/office/drawing/2014/main" id="{5C6C4D5B-D55A-E478-F52E-39208EF00C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71800" y="1828800"/>
            <a:ext cx="7162800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>
            <a:lvl1pPr marL="342900" indent="-342900"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9pPr>
          </a:lstStyle>
          <a:p>
            <a:pPr eaLnBrk="1" hangingPunct="1">
              <a:spcBef>
                <a:spcPct val="50000"/>
              </a:spcBef>
              <a:buClr>
                <a:schemeClr val="tx1"/>
              </a:buClr>
              <a:buFontTx/>
              <a:buNone/>
            </a:pPr>
            <a:endParaRPr lang="en-US" altLang="en-US" sz="20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855128E-A4D8-0FF7-BD2B-A42CE6D2AA4E}"/>
              </a:ext>
            </a:extLst>
          </p:cNvPr>
          <p:cNvSpPr txBox="1"/>
          <p:nvPr/>
        </p:nvSpPr>
        <p:spPr>
          <a:xfrm>
            <a:off x="6970295" y="6232358"/>
            <a:ext cx="41067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(Rowley, Hossain &amp; Barry, 2010).</a:t>
            </a:r>
          </a:p>
        </p:txBody>
      </p:sp>
    </p:spTree>
    <p:extLst>
      <p:ext uri="{BB962C8B-B14F-4D97-AF65-F5344CB8AC3E}">
        <p14:creationId xmlns:p14="http://schemas.microsoft.com/office/powerpoint/2010/main" val="252606191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2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2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2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2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2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2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3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2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2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0" grpId="0" build="p" autoUpdateAnimBg="0"/>
      <p:bldP spid="9221" grpId="0" build="p" autoUpdateAnimBg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94B5DD6C-BB98-C8DB-15C7-3A39B82D8EF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Behavioural Theory of Leadership </a:t>
            </a:r>
          </a:p>
        </p:txBody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BBA095E3-2940-CAA9-CBAE-0F980D8DCFD8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dirty="0"/>
              <a:t>Imply that leaders can be trained </a:t>
            </a:r>
          </a:p>
          <a:p>
            <a:pPr lvl="1"/>
            <a:r>
              <a:rPr lang="en-GB" altLang="en-US" dirty="0"/>
              <a:t>focus on the way of doing things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AF30DBE-377A-DE9A-F1C7-78886C185FB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dirty="0"/>
              <a:t>Structure based behavioural theories </a:t>
            </a:r>
          </a:p>
          <a:p>
            <a:pPr lvl="1"/>
            <a:r>
              <a:rPr lang="en-GB" altLang="en-US" dirty="0"/>
              <a:t>focus on the leader instituting structures – task orientated</a:t>
            </a:r>
          </a:p>
          <a:p>
            <a:r>
              <a:rPr lang="en-GB" altLang="en-US" dirty="0"/>
              <a:t>Relationship based behavioural theories</a:t>
            </a:r>
          </a:p>
          <a:p>
            <a:pPr lvl="1"/>
            <a:r>
              <a:rPr lang="en-GB" altLang="en-US" dirty="0"/>
              <a:t>focus on the development and maintenance of relationships – process orientated</a:t>
            </a:r>
          </a:p>
          <a:p>
            <a:pPr marL="0" indent="0" algn="r">
              <a:buNone/>
            </a:pPr>
            <a:r>
              <a:rPr lang="en-GB" dirty="0"/>
              <a:t>(Lakshman, 2006).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4722" name="Rectangle 2">
            <a:extLst>
              <a:ext uri="{FF2B5EF4-FFF2-40B4-BE49-F238E27FC236}">
                <a16:creationId xmlns:a16="http://schemas.microsoft.com/office/drawing/2014/main" id="{131E8FF0-79D5-0529-83A8-B306E953106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Behavioral Theories versus Trait Theory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BCAA717-65AE-4900-B601-03122FB3CC1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altLang="en-US" sz="2800" dirty="0"/>
              <a:t>Behavioral Theory</a:t>
            </a:r>
          </a:p>
          <a:p>
            <a:pPr lvl="1"/>
            <a:r>
              <a:rPr lang="en-US" altLang="en-US" sz="2400" dirty="0"/>
              <a:t>Leadership behaviors can be taught</a:t>
            </a:r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BA8D669-7B3A-B5D6-D734-FCD75264858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sz="2800" dirty="0"/>
              <a:t>Trait Theory</a:t>
            </a:r>
          </a:p>
          <a:p>
            <a:pPr lvl="1"/>
            <a:r>
              <a:rPr lang="en-US" altLang="en-US" sz="2400" dirty="0"/>
              <a:t>Leaders are born - not made</a:t>
            </a:r>
          </a:p>
          <a:p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A2B415B-4FF4-3036-7E64-BF7C5393DD40}"/>
              </a:ext>
            </a:extLst>
          </p:cNvPr>
          <p:cNvSpPr txBox="1"/>
          <p:nvPr/>
        </p:nvSpPr>
        <p:spPr>
          <a:xfrm>
            <a:off x="3173992" y="5574449"/>
            <a:ext cx="610001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>
              <a:buNone/>
            </a:pPr>
            <a:r>
              <a:rPr lang="en-GB" dirty="0"/>
              <a:t>(Lakshman, 2006).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0150" name="Rectangle 6">
            <a:extLst>
              <a:ext uri="{FF2B5EF4-FFF2-40B4-BE49-F238E27FC236}">
                <a16:creationId xmlns:a16="http://schemas.microsoft.com/office/drawing/2014/main" id="{79C338B1-5727-66B5-DE22-9DA2E1819E7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Behavioral Approach</a:t>
            </a:r>
          </a:p>
        </p:txBody>
      </p:sp>
      <p:sp>
        <p:nvSpPr>
          <p:cNvPr id="390147" name="Rectangle 3">
            <a:extLst>
              <a:ext uri="{FF2B5EF4-FFF2-40B4-BE49-F238E27FC236}">
                <a16:creationId xmlns:a16="http://schemas.microsoft.com/office/drawing/2014/main" id="{84EAF894-82A5-5419-4802-553D460A857D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Assumption: </a:t>
            </a:r>
          </a:p>
          <a:p>
            <a:pPr lvl="1"/>
            <a:r>
              <a:rPr lang="en-US" altLang="en-US" dirty="0"/>
              <a:t>Leaders can be trained</a:t>
            </a:r>
          </a:p>
          <a:p>
            <a:r>
              <a:rPr lang="en-US" altLang="en-US" dirty="0"/>
              <a:t>Goal: </a:t>
            </a:r>
          </a:p>
          <a:p>
            <a:pPr lvl="1"/>
            <a:r>
              <a:rPr lang="en-US" altLang="en-US" dirty="0"/>
              <a:t>Develop leaders</a:t>
            </a:r>
          </a:p>
          <a:p>
            <a:r>
              <a:rPr lang="en-US" altLang="en-US" dirty="0"/>
              <a:t>Problem: </a:t>
            </a:r>
          </a:p>
          <a:p>
            <a:pPr lvl="1"/>
            <a:r>
              <a:rPr lang="en-US" altLang="en-US" dirty="0"/>
              <a:t>Effective behaviors do not generalize across situations</a:t>
            </a:r>
          </a:p>
          <a:p>
            <a:endParaRPr lang="en-US" dirty="0"/>
          </a:p>
          <a:p>
            <a:endParaRPr lang="en-US" dirty="0"/>
          </a:p>
          <a:p>
            <a:pPr algn="r"/>
            <a:r>
              <a:rPr lang="en-US" dirty="0"/>
              <a:t>(Huang, 2015).</a:t>
            </a:r>
            <a:endParaRPr lang="en-GB" dirty="0"/>
          </a:p>
          <a:p>
            <a:endParaRPr lang="en-US" altLang="en-US" dirty="0"/>
          </a:p>
        </p:txBody>
      </p:sp>
      <p:sp>
        <p:nvSpPr>
          <p:cNvPr id="390148" name="Rectangle 4">
            <a:extLst>
              <a:ext uri="{FF2B5EF4-FFF2-40B4-BE49-F238E27FC236}">
                <a16:creationId xmlns:a16="http://schemas.microsoft.com/office/drawing/2014/main" id="{8C518477-8F5C-2BBF-439D-D0CFF2A4D9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81200" y="1600200"/>
            <a:ext cx="8382000" cy="434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CC66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88B842F-4E13-D046-CCF7-1B28C49FCB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Behavioral Approach</a:t>
            </a:r>
            <a:endParaRPr lang="en-GB" dirty="0"/>
          </a:p>
        </p:txBody>
      </p:sp>
      <p:sp>
        <p:nvSpPr>
          <p:cNvPr id="48131" name="Rectangle 3">
            <a:extLst>
              <a:ext uri="{FF2B5EF4-FFF2-40B4-BE49-F238E27FC236}">
                <a16:creationId xmlns:a16="http://schemas.microsoft.com/office/drawing/2014/main" id="{9E7114BE-7F26-FB2F-6751-34E1A0B1D0CD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altLang="en-US" b="1" i="1" dirty="0"/>
              <a:t>Ohio State Studies </a:t>
            </a:r>
            <a:r>
              <a:rPr lang="en-US" altLang="en-US" dirty="0"/>
              <a:t>identified two critical dimensions of leader behavior</a:t>
            </a:r>
          </a:p>
          <a:p>
            <a:pPr lvl="1"/>
            <a:r>
              <a:rPr lang="en-US" altLang="en-US" dirty="0"/>
              <a:t>Consideration: </a:t>
            </a:r>
          </a:p>
          <a:p>
            <a:pPr lvl="2"/>
            <a:r>
              <a:rPr lang="en-US" altLang="en-US" dirty="0"/>
              <a:t>creating </a:t>
            </a:r>
            <a:r>
              <a:rPr lang="en-US" altLang="en-US" dirty="0">
                <a:solidFill>
                  <a:srgbClr val="FF0000"/>
                </a:solidFill>
              </a:rPr>
              <a:t>mutual respect and trust with followers</a:t>
            </a:r>
          </a:p>
          <a:p>
            <a:pPr lvl="1"/>
            <a:r>
              <a:rPr lang="en-US" altLang="en-US" dirty="0"/>
              <a:t>Initiating Structure: </a:t>
            </a:r>
          </a:p>
          <a:p>
            <a:pPr lvl="2"/>
            <a:r>
              <a:rPr lang="en-US" altLang="en-US" dirty="0"/>
              <a:t>organizing and defining </a:t>
            </a:r>
            <a:r>
              <a:rPr lang="en-US" altLang="en-US" dirty="0">
                <a:solidFill>
                  <a:srgbClr val="FF0000"/>
                </a:solidFill>
              </a:rPr>
              <a:t>what group members should be doing</a:t>
            </a:r>
          </a:p>
          <a:p>
            <a:r>
              <a:rPr lang="en-US" altLang="en-US" b="1" i="1" dirty="0"/>
              <a:t>University of Michigan Studies </a:t>
            </a:r>
            <a:r>
              <a:rPr lang="en-US" altLang="en-US" dirty="0"/>
              <a:t>identified two leadership styles that were similar to the Ohio State studies</a:t>
            </a:r>
          </a:p>
          <a:p>
            <a:pPr lvl="1"/>
            <a:r>
              <a:rPr lang="en-US" altLang="en-US" dirty="0"/>
              <a:t>One style was </a:t>
            </a:r>
            <a:r>
              <a:rPr lang="en-US" altLang="en-US" dirty="0">
                <a:solidFill>
                  <a:srgbClr val="FF0000"/>
                </a:solidFill>
              </a:rPr>
              <a:t>employee centered </a:t>
            </a:r>
          </a:p>
          <a:p>
            <a:pPr lvl="1"/>
            <a:r>
              <a:rPr lang="en-US" altLang="en-US" dirty="0"/>
              <a:t>One style was </a:t>
            </a:r>
            <a:r>
              <a:rPr lang="en-US" altLang="en-US" dirty="0">
                <a:solidFill>
                  <a:srgbClr val="FF0000"/>
                </a:solidFill>
              </a:rPr>
              <a:t>job centered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F683C1-6957-68E5-A41E-5036746F9CC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altLang="en-US" dirty="0">
                <a:solidFill>
                  <a:srgbClr val="FF3300"/>
                </a:solidFill>
              </a:rPr>
              <a:t>Research shows that there is not one best style of leadership</a:t>
            </a:r>
          </a:p>
          <a:p>
            <a:r>
              <a:rPr lang="en-US" altLang="en-US" dirty="0">
                <a:solidFill>
                  <a:srgbClr val="FF3300"/>
                </a:solidFill>
              </a:rPr>
              <a:t>The effectiveness of a particular leadership style depends on the situation at hand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 algn="r">
              <a:buNone/>
            </a:pPr>
            <a:r>
              <a:rPr lang="en-GB" dirty="0"/>
              <a:t>(</a:t>
            </a:r>
            <a:r>
              <a:rPr lang="en-GB" dirty="0" err="1"/>
              <a:t>Ayub</a:t>
            </a:r>
            <a:r>
              <a:rPr lang="en-GB" dirty="0"/>
              <a:t> </a:t>
            </a:r>
            <a:r>
              <a:rPr lang="en-GB" i="1" dirty="0"/>
              <a:t>et al, </a:t>
            </a:r>
            <a:r>
              <a:rPr lang="en-GB" dirty="0"/>
              <a:t>2014).</a:t>
            </a:r>
          </a:p>
        </p:txBody>
      </p:sp>
      <p:sp>
        <p:nvSpPr>
          <p:cNvPr id="16388" name="Rectangle 4">
            <a:extLst>
              <a:ext uri="{FF2B5EF4-FFF2-40B4-BE49-F238E27FC236}">
                <a16:creationId xmlns:a16="http://schemas.microsoft.com/office/drawing/2014/main" id="{684BAB71-E657-1245-C48C-EE52A1EF11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82739" y="58738"/>
            <a:ext cx="1406525" cy="2744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9pPr>
          </a:lstStyle>
          <a:p>
            <a:pPr>
              <a:spcBef>
                <a:spcPct val="50000"/>
              </a:spcBef>
            </a:pPr>
            <a:endParaRPr lang="en-US" altLang="en-US" sz="1200" b="1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039622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8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8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81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81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21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81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81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81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81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31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81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81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3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81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81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1" grpId="0" build="p" autoUpdateAnimBg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5746" name="Rectangle 2">
            <a:extLst>
              <a:ext uri="{FF2B5EF4-FFF2-40B4-BE49-F238E27FC236}">
                <a16:creationId xmlns:a16="http://schemas.microsoft.com/office/drawing/2014/main" id="{480C69D6-A39F-0286-E8D9-143F72B7022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Ohio State Studies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BCCC796-F165-39AA-6F4D-D22B619AB47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spcBef>
                <a:spcPct val="50000"/>
              </a:spcBef>
            </a:pPr>
            <a:r>
              <a:rPr lang="en-US" altLang="en-US" sz="1800" dirty="0">
                <a:solidFill>
                  <a:srgbClr val="CC6600"/>
                </a:solidFill>
              </a:rPr>
              <a:t>Initiating Structure</a:t>
            </a:r>
          </a:p>
          <a:p>
            <a:pPr lvl="1">
              <a:spcBef>
                <a:spcPct val="50000"/>
              </a:spcBef>
            </a:pPr>
            <a:r>
              <a:rPr lang="en-US" altLang="en-US" dirty="0"/>
              <a:t>The extent to which a leader is likely to define and structure his or her role and those of subordinates in the search for goal attainment</a:t>
            </a:r>
          </a:p>
          <a:p>
            <a:pPr>
              <a:spcBef>
                <a:spcPct val="50000"/>
              </a:spcBef>
            </a:pPr>
            <a:r>
              <a:rPr lang="en-US" altLang="en-US" sz="1800" dirty="0">
                <a:solidFill>
                  <a:srgbClr val="CC6600"/>
                </a:solidFill>
              </a:rPr>
              <a:t>Consideration</a:t>
            </a:r>
          </a:p>
          <a:p>
            <a:pPr lvl="1">
              <a:spcBef>
                <a:spcPct val="50000"/>
              </a:spcBef>
            </a:pPr>
            <a:r>
              <a:rPr lang="en-US" altLang="en-US" dirty="0"/>
              <a:t>The extent to which a leader is likely to have job relationships characterized by mutual trust, respect for subordinate’s ideas, and regard for his/her feelings</a:t>
            </a: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E18D46-B958-1DB1-384D-9E086CEC3E3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spcBef>
                <a:spcPct val="50000"/>
              </a:spcBef>
            </a:pPr>
            <a:r>
              <a:rPr lang="en-US" altLang="en-US" sz="1800" dirty="0">
                <a:solidFill>
                  <a:srgbClr val="CC6600"/>
                </a:solidFill>
              </a:rPr>
              <a:t>Employee-oriented Leader</a:t>
            </a:r>
          </a:p>
          <a:p>
            <a:pPr lvl="1">
              <a:spcBef>
                <a:spcPct val="50000"/>
              </a:spcBef>
            </a:pPr>
            <a:r>
              <a:rPr lang="en-US" altLang="en-US" dirty="0"/>
              <a:t>Emphasizing interpersonal relations; taking a personal interest in the needs of employees and accepting individual differences among members</a:t>
            </a:r>
          </a:p>
          <a:p>
            <a:pPr>
              <a:spcBef>
                <a:spcPct val="50000"/>
              </a:spcBef>
            </a:pPr>
            <a:r>
              <a:rPr lang="en-US" altLang="en-US" sz="1800" dirty="0">
                <a:solidFill>
                  <a:srgbClr val="CC6600"/>
                </a:solidFill>
              </a:rPr>
              <a:t>Production-oriented Leader</a:t>
            </a:r>
          </a:p>
          <a:p>
            <a:pPr lvl="1">
              <a:spcBef>
                <a:spcPct val="50000"/>
              </a:spcBef>
            </a:pPr>
            <a:r>
              <a:rPr lang="en-US" altLang="en-US" dirty="0"/>
              <a:t>One who emphasizes technical or task aspects of the job</a:t>
            </a:r>
          </a:p>
          <a:p>
            <a:endParaRPr lang="en-GB" dirty="0"/>
          </a:p>
          <a:p>
            <a:pPr marL="0" indent="0" algn="r">
              <a:buNone/>
            </a:pPr>
            <a:r>
              <a:rPr lang="en-GB" dirty="0"/>
              <a:t>(</a:t>
            </a:r>
            <a:r>
              <a:rPr lang="en-GB" dirty="0" err="1"/>
              <a:t>Ayub</a:t>
            </a:r>
            <a:r>
              <a:rPr lang="en-GB" dirty="0"/>
              <a:t> </a:t>
            </a:r>
            <a:r>
              <a:rPr lang="en-GB" i="1" dirty="0"/>
              <a:t>et al, </a:t>
            </a:r>
            <a:r>
              <a:rPr lang="en-GB" dirty="0"/>
              <a:t>2014).</a:t>
            </a: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7794" name="Rectangle 2">
            <a:extLst>
              <a:ext uri="{FF2B5EF4-FFF2-40B4-BE49-F238E27FC236}">
                <a16:creationId xmlns:a16="http://schemas.microsoft.com/office/drawing/2014/main" id="{B24829DD-93A8-F31D-C03E-9131B0DDD18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The Managerial Grid:</a:t>
            </a:r>
            <a:br>
              <a:rPr lang="en-US" altLang="en-US" dirty="0"/>
            </a:br>
            <a:r>
              <a:rPr lang="en-US" altLang="en-US" dirty="0"/>
              <a:t>Blake and Mouton 2013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E2578A-F6CA-258E-56EF-E22A3AE3FF4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A 9 x 9 matrix outlining 81 different Leadership Styles</a:t>
            </a:r>
          </a:p>
          <a:p>
            <a:r>
              <a:rPr lang="en-US" altLang="en-US" dirty="0"/>
              <a:t>Blake and Mouton’s Managerial Grid</a:t>
            </a:r>
          </a:p>
          <a:p>
            <a:r>
              <a:rPr lang="en-US" altLang="en-US" dirty="0"/>
              <a:t>Concern for production </a:t>
            </a:r>
          </a:p>
          <a:p>
            <a:r>
              <a:rPr lang="en-US" altLang="en-US" dirty="0"/>
              <a:t>Concern for people</a:t>
            </a:r>
          </a:p>
          <a:p>
            <a:endParaRPr lang="en-GB" dirty="0"/>
          </a:p>
          <a:p>
            <a:endParaRPr lang="en-GB" dirty="0"/>
          </a:p>
          <a:p>
            <a:pPr marL="0" indent="0" algn="r">
              <a:buNone/>
            </a:pPr>
            <a:r>
              <a:rPr lang="en-GB" dirty="0"/>
              <a:t>(</a:t>
            </a:r>
            <a:r>
              <a:rPr lang="en-GB" dirty="0" err="1"/>
              <a:t>Hakan</a:t>
            </a:r>
            <a:r>
              <a:rPr lang="en-GB" dirty="0"/>
              <a:t>, </a:t>
            </a:r>
            <a:r>
              <a:rPr lang="en-GB" i="1" dirty="0"/>
              <a:t> et al, </a:t>
            </a:r>
            <a:r>
              <a:rPr lang="en-GB" dirty="0"/>
              <a:t>2013).</a:t>
            </a:r>
          </a:p>
        </p:txBody>
      </p:sp>
      <p:graphicFrame>
        <p:nvGraphicFramePr>
          <p:cNvPr id="9" name="Object 5">
            <a:extLst>
              <a:ext uri="{FF2B5EF4-FFF2-40B4-BE49-F238E27FC236}">
                <a16:creationId xmlns:a16="http://schemas.microsoft.com/office/drawing/2014/main" id="{D1DA0448-1F5B-5819-3C56-ED8E49C91202}"/>
              </a:ext>
            </a:extLst>
          </p:cNvPr>
          <p:cNvGraphicFramePr>
            <a:graphicFrameLocks noGrp="1" noChangeAspect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748930040"/>
              </p:ext>
            </p:extLst>
          </p:nvPr>
        </p:nvGraphicFramePr>
        <p:xfrm>
          <a:off x="5589902" y="698500"/>
          <a:ext cx="6602098" cy="6159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hoto Editor Photo" r:id="rId3" imgW="5114286" imgH="4772691" progId="MSPhotoEd.3">
                  <p:embed/>
                </p:oleObj>
              </mc:Choice>
              <mc:Fallback>
                <p:oleObj name="Photo Editor Photo" r:id="rId3" imgW="5114286" imgH="4772691" progId="MSPhotoEd.3">
                  <p:embed/>
                  <p:pic>
                    <p:nvPicPr>
                      <p:cNvPr id="417797" name="Object 5">
                        <a:extLst>
                          <a:ext uri="{FF2B5EF4-FFF2-40B4-BE49-F238E27FC236}">
                            <a16:creationId xmlns:a16="http://schemas.microsoft.com/office/drawing/2014/main" id="{5B66E607-F9CA-3307-BE6B-CAFD88C29652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89902" y="698500"/>
                        <a:ext cx="6602098" cy="6159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>
    <p:cut thruBlk="1"/>
  </p:transition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>
            <a:extLst>
              <a:ext uri="{FF2B5EF4-FFF2-40B4-BE49-F238E27FC236}">
                <a16:creationId xmlns:a16="http://schemas.microsoft.com/office/drawing/2014/main" id="{66E20BBC-0679-C0AC-4D66-EA36BB44252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Theories of Leadership:</a:t>
            </a:r>
            <a:br>
              <a:rPr lang="en-GB" altLang="en-US" dirty="0"/>
            </a:br>
            <a:r>
              <a:rPr lang="en-GB" altLang="en-US" dirty="0"/>
              <a:t>Contingency Theory</a:t>
            </a:r>
          </a:p>
        </p:txBody>
      </p:sp>
      <p:sp>
        <p:nvSpPr>
          <p:cNvPr id="39939" name="Rectangle 3">
            <a:extLst>
              <a:ext uri="{FF2B5EF4-FFF2-40B4-BE49-F238E27FC236}">
                <a16:creationId xmlns:a16="http://schemas.microsoft.com/office/drawing/2014/main" id="{CA043C38-0851-B1AF-0884-754EAF1A8BEA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Leadership as being more flexible</a:t>
            </a:r>
          </a:p>
          <a:p>
            <a:pPr lvl="1"/>
            <a:r>
              <a:rPr lang="en-GB" altLang="en-US" dirty="0"/>
              <a:t>different leadership styles used at different times depending on the circumstance.</a:t>
            </a:r>
          </a:p>
          <a:p>
            <a:r>
              <a:rPr lang="en-GB" altLang="en-US" dirty="0"/>
              <a:t>Suggests leadership is not </a:t>
            </a:r>
          </a:p>
          <a:p>
            <a:pPr lvl="1"/>
            <a:r>
              <a:rPr lang="en-GB" altLang="en-US" dirty="0"/>
              <a:t>a fixed series of characteristics </a:t>
            </a:r>
          </a:p>
          <a:p>
            <a:pPr lvl="1"/>
            <a:r>
              <a:rPr lang="en-GB" altLang="en-US" dirty="0"/>
              <a:t>that can be transposed into different contexts</a:t>
            </a:r>
          </a:p>
          <a:p>
            <a:pPr lvl="1"/>
            <a:endParaRPr lang="en-GB" altLang="en-US" dirty="0"/>
          </a:p>
          <a:p>
            <a:pPr marL="457200" lvl="1" indent="0" algn="r">
              <a:buNone/>
            </a:pPr>
            <a:r>
              <a:rPr lang="en-GB" altLang="en-US" dirty="0"/>
              <a:t>(Peters </a:t>
            </a:r>
            <a:r>
              <a:rPr lang="en-GB" altLang="en-US" i="1" dirty="0"/>
              <a:t>et al, </a:t>
            </a:r>
            <a:r>
              <a:rPr lang="en-GB" altLang="en-US" dirty="0"/>
              <a:t>1985; </a:t>
            </a:r>
            <a:r>
              <a:rPr lang="en-GB" altLang="en-US" dirty="0" err="1"/>
              <a:t>Salihu</a:t>
            </a:r>
            <a:r>
              <a:rPr lang="en-GB" altLang="en-US" dirty="0"/>
              <a:t>, 2019).</a:t>
            </a: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4178" name="Rectangle 2">
            <a:extLst>
              <a:ext uri="{FF2B5EF4-FFF2-40B4-BE49-F238E27FC236}">
                <a16:creationId xmlns:a16="http://schemas.microsoft.com/office/drawing/2014/main" id="{D53EAD7E-1433-C892-329C-6021C55B4FD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altLang="en-US" dirty="0"/>
            </a:br>
            <a:r>
              <a:rPr lang="en-US" altLang="en-US" dirty="0"/>
              <a:t>Contingency Theories</a:t>
            </a:r>
            <a:br>
              <a:rPr lang="en-US" altLang="en-US" dirty="0"/>
            </a:br>
            <a:endParaRPr lang="en-US" alt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ABFCCC9-6869-DD88-C0E6-29A79A2A662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/>
              <a:t>All Consider the Situation</a:t>
            </a:r>
            <a:endParaRPr lang="en-GB" dirty="0"/>
          </a:p>
        </p:txBody>
      </p:sp>
      <p:sp>
        <p:nvSpPr>
          <p:cNvPr id="434179" name="Rectangle 3">
            <a:extLst>
              <a:ext uri="{FF2B5EF4-FFF2-40B4-BE49-F238E27FC236}">
                <a16:creationId xmlns:a16="http://schemas.microsoft.com/office/drawing/2014/main" id="{C27A9705-D215-0B85-11E9-26077027E50C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1"/>
            <a:r>
              <a:rPr lang="en-US" altLang="en-US" dirty="0"/>
              <a:t>Fiedler Contingency Model</a:t>
            </a:r>
          </a:p>
          <a:p>
            <a:pPr lvl="1"/>
            <a:r>
              <a:rPr lang="en-US" altLang="en-US" dirty="0"/>
              <a:t>Cognitive Resource Theory </a:t>
            </a:r>
          </a:p>
          <a:p>
            <a:pPr lvl="1"/>
            <a:r>
              <a:rPr lang="en-US" altLang="en-US" dirty="0"/>
              <a:t>Hersey and Blanchard’s Situational Leadership Model</a:t>
            </a:r>
          </a:p>
          <a:p>
            <a:pPr lvl="1"/>
            <a:r>
              <a:rPr lang="en-US" altLang="en-US" dirty="0"/>
              <a:t>Path Goal Theory</a:t>
            </a:r>
          </a:p>
          <a:p>
            <a:pPr lvl="1"/>
            <a:endParaRPr lang="en-US" altLang="en-US" dirty="0"/>
          </a:p>
          <a:p>
            <a:endParaRPr lang="en-US" alt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B8193CE-F9E1-6C5E-DDA2-1FBBF778BDB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altLang="en-US" dirty="0"/>
              <a:t>Assumptions Models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E733E9-0676-B082-A5A1-B9F083CF1130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 lvl="1"/>
            <a:r>
              <a:rPr lang="en-US" altLang="en-US" dirty="0"/>
              <a:t>Fiedler: </a:t>
            </a:r>
          </a:p>
          <a:p>
            <a:pPr lvl="2"/>
            <a:r>
              <a:rPr lang="en-US" altLang="en-US" dirty="0"/>
              <a:t>Leader’s style is fixed.</a:t>
            </a:r>
          </a:p>
          <a:p>
            <a:pPr lvl="1"/>
            <a:r>
              <a:rPr lang="en-US" altLang="en-US" dirty="0"/>
              <a:t>Other’s: </a:t>
            </a:r>
          </a:p>
          <a:p>
            <a:pPr lvl="2"/>
            <a:r>
              <a:rPr lang="en-US" altLang="en-US" dirty="0"/>
              <a:t>Leader’s style can and should be changed</a:t>
            </a:r>
            <a:endParaRPr lang="en-GB" dirty="0"/>
          </a:p>
          <a:p>
            <a:pPr lvl="1"/>
            <a:endParaRPr lang="en-US" altLang="en-US" dirty="0"/>
          </a:p>
          <a:p>
            <a:pPr lvl="1"/>
            <a:endParaRPr lang="en-US" altLang="en-US" dirty="0"/>
          </a:p>
          <a:p>
            <a:pPr lvl="1"/>
            <a:endParaRPr lang="en-US" altLang="en-US" dirty="0"/>
          </a:p>
          <a:p>
            <a:pPr marL="457200" lvl="1" indent="0" algn="r">
              <a:buNone/>
            </a:pPr>
            <a:r>
              <a:rPr lang="en-GB" altLang="en-US" dirty="0"/>
              <a:t>(Peters </a:t>
            </a:r>
            <a:r>
              <a:rPr lang="en-GB" altLang="en-US" i="1" dirty="0"/>
              <a:t>et al, </a:t>
            </a:r>
            <a:r>
              <a:rPr lang="en-GB" altLang="en-US" dirty="0"/>
              <a:t>1985; </a:t>
            </a:r>
            <a:r>
              <a:rPr lang="en-GB" altLang="en-US" dirty="0" err="1"/>
              <a:t>Salihu</a:t>
            </a:r>
            <a:r>
              <a:rPr lang="en-GB" altLang="en-US" dirty="0"/>
              <a:t>, 2019).</a:t>
            </a: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5269" name="Rectangle 5">
            <a:extLst>
              <a:ext uri="{FF2B5EF4-FFF2-40B4-BE49-F238E27FC236}">
                <a16:creationId xmlns:a16="http://schemas.microsoft.com/office/drawing/2014/main" id="{8B947758-54DD-5723-93FD-38FD7EB8772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Fiedler Model</a:t>
            </a:r>
          </a:p>
        </p:txBody>
      </p:sp>
      <p:sp>
        <p:nvSpPr>
          <p:cNvPr id="395267" name="Rectangle 3">
            <a:extLst>
              <a:ext uri="{FF2B5EF4-FFF2-40B4-BE49-F238E27FC236}">
                <a16:creationId xmlns:a16="http://schemas.microsoft.com/office/drawing/2014/main" id="{500F0D02-1DCC-074A-BB87-778704372C29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en-US" altLang="en-US" dirty="0"/>
              <a:t>Leader: </a:t>
            </a:r>
          </a:p>
          <a:p>
            <a:pPr lvl="1"/>
            <a:r>
              <a:rPr lang="en-US" altLang="en-US" dirty="0"/>
              <a:t>Style Is Fixed </a:t>
            </a:r>
          </a:p>
          <a:p>
            <a:pPr lvl="1"/>
            <a:r>
              <a:rPr lang="en-US" altLang="en-US" dirty="0"/>
              <a:t>Task-oriented vs. Relationship-oriented</a:t>
            </a:r>
          </a:p>
          <a:p>
            <a:r>
              <a:rPr lang="en-US" altLang="en-US" dirty="0"/>
              <a:t>Considers Situational Favorableness for Leader</a:t>
            </a:r>
          </a:p>
          <a:p>
            <a:pPr lvl="1"/>
            <a:r>
              <a:rPr lang="en-US" altLang="en-US" dirty="0"/>
              <a:t>Leader-member relations</a:t>
            </a:r>
          </a:p>
          <a:p>
            <a:pPr lvl="1"/>
            <a:r>
              <a:rPr lang="en-US" altLang="en-US" dirty="0"/>
              <a:t>Task structure</a:t>
            </a:r>
          </a:p>
          <a:p>
            <a:pPr lvl="1"/>
            <a:r>
              <a:rPr lang="en-US" altLang="en-US" dirty="0"/>
              <a:t>Position power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1A823E-6A42-D5E6-16EC-B08D49D6033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dirty="0"/>
              <a:t>Key Assumption</a:t>
            </a:r>
          </a:p>
          <a:p>
            <a:pPr lvl="1"/>
            <a:r>
              <a:rPr lang="en-US" altLang="en-US" dirty="0"/>
              <a:t>Leader must fit situation; options to accomplish this: </a:t>
            </a:r>
          </a:p>
          <a:p>
            <a:pPr lvl="2"/>
            <a:r>
              <a:rPr lang="en-US" altLang="en-US" dirty="0"/>
              <a:t>Select leader to fit situation</a:t>
            </a:r>
          </a:p>
          <a:p>
            <a:pPr lvl="2"/>
            <a:r>
              <a:rPr lang="en-US" altLang="en-US" dirty="0"/>
              <a:t>Change situation to fit leader</a:t>
            </a:r>
          </a:p>
          <a:p>
            <a:pPr lvl="2"/>
            <a:endParaRPr lang="en-US" altLang="en-US" dirty="0"/>
          </a:p>
          <a:p>
            <a:pPr marL="0" indent="0" algn="r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(Peters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al,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1985). </a:t>
            </a:r>
            <a:endParaRPr lang="en-US" altLang="en-US" dirty="0"/>
          </a:p>
          <a:p>
            <a:pPr algn="r"/>
            <a:endParaRPr lang="en-GB" dirty="0"/>
          </a:p>
        </p:txBody>
      </p:sp>
      <p:sp>
        <p:nvSpPr>
          <p:cNvPr id="395268" name="Rectangle 4">
            <a:extLst>
              <a:ext uri="{FF2B5EF4-FFF2-40B4-BE49-F238E27FC236}">
                <a16:creationId xmlns:a16="http://schemas.microsoft.com/office/drawing/2014/main" id="{F494D14A-1FFB-F685-DDCE-088C83F3D11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3962400"/>
            <a:ext cx="7772400" cy="5105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>
            <a:lvl1pPr marL="342900" indent="-3429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Ø"/>
            </a:pPr>
            <a:endParaRPr lang="en-US" altLang="en-US" sz="22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/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7648467B-F6EA-C127-9761-BB5506853638}"/>
              </a:ext>
            </a:extLst>
          </p:cNvPr>
          <p:cNvGrpSpPr/>
          <p:nvPr/>
        </p:nvGrpSpPr>
        <p:grpSpPr>
          <a:xfrm>
            <a:off x="1524000" y="1647382"/>
            <a:ext cx="9144000" cy="5049838"/>
            <a:chOff x="1524000" y="1647382"/>
            <a:chExt cx="9144000" cy="5049838"/>
          </a:xfrm>
        </p:grpSpPr>
        <p:sp>
          <p:nvSpPr>
            <p:cNvPr id="18434" name="Rectangle 4">
              <a:extLst>
                <a:ext uri="{FF2B5EF4-FFF2-40B4-BE49-F238E27FC236}">
                  <a16:creationId xmlns:a16="http://schemas.microsoft.com/office/drawing/2014/main" id="{2FD1FDD1-DF3E-E270-9C72-201976019D5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24000" y="1647382"/>
              <a:ext cx="1828800" cy="685800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accent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9pPr>
            </a:lstStyle>
            <a:p>
              <a:pPr algn="ctr"/>
              <a:r>
                <a:rPr lang="en-US" altLang="en-US" sz="2000" dirty="0">
                  <a:solidFill>
                    <a:schemeClr val="bg1"/>
                  </a:solidFill>
                </a:rPr>
                <a:t>Situational</a:t>
              </a:r>
              <a:br>
                <a:rPr lang="en-US" altLang="en-US" sz="2000" dirty="0">
                  <a:solidFill>
                    <a:schemeClr val="bg1"/>
                  </a:solidFill>
                </a:rPr>
              </a:br>
              <a:r>
                <a:rPr lang="en-US" altLang="en-US" sz="2000" dirty="0">
                  <a:solidFill>
                    <a:schemeClr val="bg1"/>
                  </a:solidFill>
                </a:rPr>
                <a:t>Control</a:t>
              </a:r>
            </a:p>
          </p:txBody>
        </p:sp>
        <p:sp>
          <p:nvSpPr>
            <p:cNvPr id="18435" name="Rectangle 5">
              <a:extLst>
                <a:ext uri="{FF2B5EF4-FFF2-40B4-BE49-F238E27FC236}">
                  <a16:creationId xmlns:a16="http://schemas.microsoft.com/office/drawing/2014/main" id="{B6DB7729-ECDF-DEE5-422D-7FC075ACFE1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52800" y="1647382"/>
              <a:ext cx="2590800" cy="685800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accent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9pPr>
            </a:lstStyle>
            <a:p>
              <a:pPr algn="ctr"/>
              <a:r>
                <a:rPr lang="en-US" altLang="en-US" sz="2000">
                  <a:solidFill>
                    <a:schemeClr val="bg1"/>
                  </a:solidFill>
                </a:rPr>
                <a:t>High Control</a:t>
              </a:r>
              <a:br>
                <a:rPr lang="en-US" altLang="en-US" sz="2000">
                  <a:solidFill>
                    <a:schemeClr val="bg1"/>
                  </a:solidFill>
                </a:rPr>
              </a:br>
              <a:r>
                <a:rPr lang="en-US" altLang="en-US" sz="2000">
                  <a:solidFill>
                    <a:schemeClr val="bg1"/>
                  </a:solidFill>
                </a:rPr>
                <a:t>Situations</a:t>
              </a:r>
            </a:p>
          </p:txBody>
        </p:sp>
        <p:sp>
          <p:nvSpPr>
            <p:cNvPr id="18436" name="Rectangle 6">
              <a:extLst>
                <a:ext uri="{FF2B5EF4-FFF2-40B4-BE49-F238E27FC236}">
                  <a16:creationId xmlns:a16="http://schemas.microsoft.com/office/drawing/2014/main" id="{1F93B94F-C95A-2486-DE42-CD9D29C87F3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943600" y="1647382"/>
              <a:ext cx="2514600" cy="685800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accent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9pPr>
            </a:lstStyle>
            <a:p>
              <a:pPr algn="ctr"/>
              <a:r>
                <a:rPr lang="en-US" altLang="en-US" sz="2000">
                  <a:solidFill>
                    <a:schemeClr val="bg1"/>
                  </a:solidFill>
                </a:rPr>
                <a:t>Moderate </a:t>
              </a:r>
              <a:br>
                <a:rPr lang="en-US" altLang="en-US" sz="2000">
                  <a:solidFill>
                    <a:schemeClr val="bg1"/>
                  </a:solidFill>
                </a:rPr>
              </a:br>
              <a:r>
                <a:rPr lang="en-US" altLang="en-US" sz="2000">
                  <a:solidFill>
                    <a:schemeClr val="bg1"/>
                  </a:solidFill>
                </a:rPr>
                <a:t>Control Situations</a:t>
              </a:r>
            </a:p>
          </p:txBody>
        </p:sp>
        <p:sp>
          <p:nvSpPr>
            <p:cNvPr id="18437" name="Rectangle 7">
              <a:extLst>
                <a:ext uri="{FF2B5EF4-FFF2-40B4-BE49-F238E27FC236}">
                  <a16:creationId xmlns:a16="http://schemas.microsoft.com/office/drawing/2014/main" id="{71ADC23E-0D4F-FA5D-920E-E114600B709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220200" y="1647382"/>
              <a:ext cx="1447800" cy="685800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accent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9pPr>
            </a:lstStyle>
            <a:p>
              <a:pPr algn="ctr"/>
              <a:r>
                <a:rPr lang="en-US" altLang="en-US" sz="2000" dirty="0">
                  <a:solidFill>
                    <a:schemeClr val="bg1"/>
                  </a:solidFill>
                </a:rPr>
                <a:t>Low Control</a:t>
              </a:r>
              <a:br>
                <a:rPr lang="en-US" altLang="en-US" sz="2000" dirty="0">
                  <a:solidFill>
                    <a:schemeClr val="bg1"/>
                  </a:solidFill>
                </a:rPr>
              </a:br>
              <a:r>
                <a:rPr lang="en-US" altLang="en-US" sz="2000" dirty="0">
                  <a:solidFill>
                    <a:schemeClr val="bg1"/>
                  </a:solidFill>
                </a:rPr>
                <a:t>Situations</a:t>
              </a:r>
            </a:p>
          </p:txBody>
        </p:sp>
        <p:sp>
          <p:nvSpPr>
            <p:cNvPr id="18438" name="Rectangle 8">
              <a:extLst>
                <a:ext uri="{FF2B5EF4-FFF2-40B4-BE49-F238E27FC236}">
                  <a16:creationId xmlns:a16="http://schemas.microsoft.com/office/drawing/2014/main" id="{C349CC58-A85B-DBE4-197C-BFAB8B1D1B6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24000" y="2333182"/>
              <a:ext cx="1828800" cy="2209800"/>
            </a:xfrm>
            <a:prstGeom prst="rect">
              <a:avLst/>
            </a:prstGeom>
            <a:solidFill>
              <a:srgbClr val="990099"/>
            </a:solidFill>
            <a:ln w="12700">
              <a:solidFill>
                <a:srgbClr val="008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9pPr>
            </a:lstStyle>
            <a:p>
              <a:r>
                <a:rPr lang="en-US" altLang="en-US">
                  <a:solidFill>
                    <a:schemeClr val="bg1"/>
                  </a:solidFill>
                </a:rPr>
                <a:t>Leader-member</a:t>
              </a:r>
              <a:br>
                <a:rPr lang="en-US" altLang="en-US">
                  <a:solidFill>
                    <a:schemeClr val="bg1"/>
                  </a:solidFill>
                </a:rPr>
              </a:br>
              <a:r>
                <a:rPr lang="en-US" altLang="en-US">
                  <a:solidFill>
                    <a:schemeClr val="bg1"/>
                  </a:solidFill>
                </a:rPr>
                <a:t>relations</a:t>
              </a:r>
            </a:p>
            <a:p>
              <a:endParaRPr lang="en-US" altLang="en-US">
                <a:solidFill>
                  <a:schemeClr val="bg1"/>
                </a:solidFill>
              </a:endParaRPr>
            </a:p>
            <a:p>
              <a:r>
                <a:rPr lang="en-US" altLang="en-US">
                  <a:solidFill>
                    <a:schemeClr val="bg1"/>
                  </a:solidFill>
                </a:rPr>
                <a:t>Task Structure</a:t>
              </a:r>
            </a:p>
            <a:p>
              <a:endParaRPr lang="en-US" altLang="en-US">
                <a:solidFill>
                  <a:schemeClr val="bg1"/>
                </a:solidFill>
              </a:endParaRPr>
            </a:p>
            <a:p>
              <a:r>
                <a:rPr lang="en-US" altLang="en-US">
                  <a:solidFill>
                    <a:schemeClr val="bg1"/>
                  </a:solidFill>
                </a:rPr>
                <a:t>Position Power</a:t>
              </a:r>
            </a:p>
          </p:txBody>
        </p:sp>
        <p:sp>
          <p:nvSpPr>
            <p:cNvPr id="18439" name="Rectangle 9">
              <a:extLst>
                <a:ext uri="{FF2B5EF4-FFF2-40B4-BE49-F238E27FC236}">
                  <a16:creationId xmlns:a16="http://schemas.microsoft.com/office/drawing/2014/main" id="{C03969F6-4EB1-657A-834B-99334A5DC61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52800" y="2333182"/>
              <a:ext cx="2590800" cy="2209800"/>
            </a:xfrm>
            <a:prstGeom prst="rect">
              <a:avLst/>
            </a:prstGeom>
            <a:solidFill>
              <a:srgbClr val="990099"/>
            </a:solidFill>
            <a:ln w="12700">
              <a:solidFill>
                <a:srgbClr val="008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9pPr>
            </a:lstStyle>
            <a:p>
              <a:r>
                <a:rPr lang="en-US" altLang="en-US" dirty="0">
                  <a:solidFill>
                    <a:schemeClr val="bg1"/>
                  </a:solidFill>
                </a:rPr>
                <a:t>Good    </a:t>
              </a:r>
              <a:r>
                <a:rPr lang="en-US" altLang="en-US" dirty="0" err="1">
                  <a:solidFill>
                    <a:schemeClr val="bg1"/>
                  </a:solidFill>
                </a:rPr>
                <a:t>Good</a:t>
              </a:r>
              <a:r>
                <a:rPr lang="en-US" altLang="en-US" dirty="0">
                  <a:solidFill>
                    <a:schemeClr val="bg1"/>
                  </a:solidFill>
                </a:rPr>
                <a:t>    </a:t>
              </a:r>
              <a:r>
                <a:rPr lang="en-US" altLang="en-US" dirty="0" err="1">
                  <a:solidFill>
                    <a:schemeClr val="bg1"/>
                  </a:solidFill>
                </a:rPr>
                <a:t>Good</a:t>
              </a:r>
              <a:br>
                <a:rPr lang="en-US" altLang="en-US" dirty="0">
                  <a:solidFill>
                    <a:schemeClr val="bg1"/>
                  </a:solidFill>
                </a:rPr>
              </a:br>
              <a:endParaRPr lang="en-US" altLang="en-US" dirty="0">
                <a:solidFill>
                  <a:schemeClr val="bg1"/>
                </a:solidFill>
              </a:endParaRPr>
            </a:p>
            <a:p>
              <a:endParaRPr lang="en-US" altLang="en-US" dirty="0">
                <a:solidFill>
                  <a:schemeClr val="bg1"/>
                </a:solidFill>
              </a:endParaRPr>
            </a:p>
            <a:p>
              <a:r>
                <a:rPr lang="en-US" altLang="en-US" dirty="0">
                  <a:solidFill>
                    <a:schemeClr val="bg1"/>
                  </a:solidFill>
                </a:rPr>
                <a:t>High     </a:t>
              </a:r>
              <a:r>
                <a:rPr lang="en-US" altLang="en-US" dirty="0" err="1">
                  <a:solidFill>
                    <a:schemeClr val="bg1"/>
                  </a:solidFill>
                </a:rPr>
                <a:t>High</a:t>
              </a:r>
              <a:r>
                <a:rPr lang="en-US" altLang="en-US" dirty="0">
                  <a:solidFill>
                    <a:schemeClr val="bg1"/>
                  </a:solidFill>
                </a:rPr>
                <a:t>     Low</a:t>
              </a:r>
            </a:p>
            <a:p>
              <a:endParaRPr lang="en-US" altLang="en-US" dirty="0">
                <a:solidFill>
                  <a:schemeClr val="bg1"/>
                </a:solidFill>
              </a:endParaRPr>
            </a:p>
            <a:p>
              <a:r>
                <a:rPr lang="en-US" altLang="en-US" dirty="0">
                  <a:solidFill>
                    <a:schemeClr val="bg1"/>
                  </a:solidFill>
                </a:rPr>
                <a:t>Strong   Weak   Strong</a:t>
              </a:r>
            </a:p>
          </p:txBody>
        </p:sp>
        <p:sp>
          <p:nvSpPr>
            <p:cNvPr id="18440" name="Rectangle 10">
              <a:extLst>
                <a:ext uri="{FF2B5EF4-FFF2-40B4-BE49-F238E27FC236}">
                  <a16:creationId xmlns:a16="http://schemas.microsoft.com/office/drawing/2014/main" id="{2A1A1BB8-7351-30CA-D5DE-DE746013E71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943600" y="2333182"/>
              <a:ext cx="2514600" cy="2209800"/>
            </a:xfrm>
            <a:prstGeom prst="rect">
              <a:avLst/>
            </a:prstGeom>
            <a:solidFill>
              <a:srgbClr val="990099"/>
            </a:solidFill>
            <a:ln w="12700">
              <a:solidFill>
                <a:srgbClr val="008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9pPr>
            </a:lstStyle>
            <a:p>
              <a:r>
                <a:rPr lang="en-US" altLang="en-US">
                  <a:solidFill>
                    <a:schemeClr val="bg1"/>
                  </a:solidFill>
                </a:rPr>
                <a:t>Good    Poor     Poor</a:t>
              </a:r>
              <a:br>
                <a:rPr lang="en-US" altLang="en-US">
                  <a:solidFill>
                    <a:schemeClr val="bg1"/>
                  </a:solidFill>
                </a:rPr>
              </a:br>
              <a:endParaRPr lang="en-US" altLang="en-US">
                <a:solidFill>
                  <a:schemeClr val="bg1"/>
                </a:solidFill>
              </a:endParaRPr>
            </a:p>
            <a:p>
              <a:endParaRPr lang="en-US" altLang="en-US">
                <a:solidFill>
                  <a:schemeClr val="bg1"/>
                </a:solidFill>
              </a:endParaRPr>
            </a:p>
            <a:p>
              <a:r>
                <a:rPr lang="en-US" altLang="en-US">
                  <a:solidFill>
                    <a:schemeClr val="bg1"/>
                  </a:solidFill>
                </a:rPr>
                <a:t>Low      High     High</a:t>
              </a:r>
            </a:p>
            <a:p>
              <a:endParaRPr lang="en-US" altLang="en-US">
                <a:solidFill>
                  <a:schemeClr val="bg1"/>
                </a:solidFill>
              </a:endParaRPr>
            </a:p>
            <a:p>
              <a:r>
                <a:rPr lang="en-US" altLang="en-US">
                  <a:solidFill>
                    <a:schemeClr val="bg1"/>
                  </a:solidFill>
                </a:rPr>
                <a:t>Weak    Strong   Weak</a:t>
              </a:r>
            </a:p>
          </p:txBody>
        </p:sp>
        <p:sp>
          <p:nvSpPr>
            <p:cNvPr id="18441" name="Rectangle 11">
              <a:extLst>
                <a:ext uri="{FF2B5EF4-FFF2-40B4-BE49-F238E27FC236}">
                  <a16:creationId xmlns:a16="http://schemas.microsoft.com/office/drawing/2014/main" id="{47E05175-0D38-E5B8-65BD-B183E0EAA2A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458200" y="2333182"/>
              <a:ext cx="2209800" cy="2209800"/>
            </a:xfrm>
            <a:prstGeom prst="rect">
              <a:avLst/>
            </a:prstGeom>
            <a:solidFill>
              <a:srgbClr val="990099"/>
            </a:solidFill>
            <a:ln w="12700">
              <a:solidFill>
                <a:srgbClr val="008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9pPr>
            </a:lstStyle>
            <a:p>
              <a:r>
                <a:rPr lang="en-US" altLang="en-US">
                  <a:solidFill>
                    <a:schemeClr val="bg1"/>
                  </a:solidFill>
                </a:rPr>
                <a:t>Poor           Poor </a:t>
              </a:r>
              <a:br>
                <a:rPr lang="en-US" altLang="en-US">
                  <a:solidFill>
                    <a:schemeClr val="bg1"/>
                  </a:solidFill>
                </a:rPr>
              </a:br>
              <a:endParaRPr lang="en-US" altLang="en-US">
                <a:solidFill>
                  <a:schemeClr val="bg1"/>
                </a:solidFill>
              </a:endParaRPr>
            </a:p>
            <a:p>
              <a:endParaRPr lang="en-US" altLang="en-US">
                <a:solidFill>
                  <a:schemeClr val="bg1"/>
                </a:solidFill>
              </a:endParaRPr>
            </a:p>
            <a:p>
              <a:r>
                <a:rPr lang="en-US" altLang="en-US">
                  <a:solidFill>
                    <a:schemeClr val="bg1"/>
                  </a:solidFill>
                </a:rPr>
                <a:t>Low            Low    </a:t>
              </a:r>
            </a:p>
            <a:p>
              <a:endParaRPr lang="en-US" altLang="en-US">
                <a:solidFill>
                  <a:schemeClr val="bg1"/>
                </a:solidFill>
              </a:endParaRPr>
            </a:p>
            <a:p>
              <a:r>
                <a:rPr lang="en-US" altLang="en-US">
                  <a:solidFill>
                    <a:schemeClr val="bg1"/>
                  </a:solidFill>
                </a:rPr>
                <a:t>Strong        Weak </a:t>
              </a:r>
            </a:p>
          </p:txBody>
        </p:sp>
        <p:sp>
          <p:nvSpPr>
            <p:cNvPr id="18442" name="Rectangle 12">
              <a:extLst>
                <a:ext uri="{FF2B5EF4-FFF2-40B4-BE49-F238E27FC236}">
                  <a16:creationId xmlns:a16="http://schemas.microsoft.com/office/drawing/2014/main" id="{DC11EF0B-9CDE-E6B2-B226-D0270CD6B21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24000" y="4542982"/>
              <a:ext cx="1828800" cy="685800"/>
            </a:xfrm>
            <a:prstGeom prst="rect">
              <a:avLst/>
            </a:prstGeom>
            <a:solidFill>
              <a:srgbClr val="FF3300"/>
            </a:solidFill>
            <a:ln w="12700">
              <a:solidFill>
                <a:srgbClr val="FF99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9pPr>
            </a:lstStyle>
            <a:p>
              <a:pPr algn="ctr"/>
              <a:r>
                <a:rPr lang="en-US" altLang="en-US" sz="2000">
                  <a:solidFill>
                    <a:schemeClr val="bg1"/>
                  </a:solidFill>
                </a:rPr>
                <a:t>Situation</a:t>
              </a:r>
            </a:p>
          </p:txBody>
        </p:sp>
        <p:sp>
          <p:nvSpPr>
            <p:cNvPr id="18443" name="Rectangle 13">
              <a:extLst>
                <a:ext uri="{FF2B5EF4-FFF2-40B4-BE49-F238E27FC236}">
                  <a16:creationId xmlns:a16="http://schemas.microsoft.com/office/drawing/2014/main" id="{5F5EAE1B-38E1-0D3E-8F67-F97D19A68FF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52800" y="4542982"/>
              <a:ext cx="2590800" cy="685800"/>
            </a:xfrm>
            <a:prstGeom prst="rect">
              <a:avLst/>
            </a:prstGeom>
            <a:solidFill>
              <a:srgbClr val="FF3300"/>
            </a:solidFill>
            <a:ln w="12700">
              <a:solidFill>
                <a:srgbClr val="FF99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9pPr>
            </a:lstStyle>
            <a:p>
              <a:r>
                <a:rPr lang="en-US" altLang="en-US" sz="2000">
                  <a:solidFill>
                    <a:schemeClr val="bg1"/>
                  </a:solidFill>
                </a:rPr>
                <a:t>I           II        III</a:t>
              </a:r>
            </a:p>
          </p:txBody>
        </p:sp>
        <p:sp>
          <p:nvSpPr>
            <p:cNvPr id="18444" name="Rectangle 14">
              <a:extLst>
                <a:ext uri="{FF2B5EF4-FFF2-40B4-BE49-F238E27FC236}">
                  <a16:creationId xmlns:a16="http://schemas.microsoft.com/office/drawing/2014/main" id="{8339F8B7-B9D7-FB87-B7C9-DBDD7181921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943600" y="4542982"/>
              <a:ext cx="2514600" cy="685800"/>
            </a:xfrm>
            <a:prstGeom prst="rect">
              <a:avLst/>
            </a:prstGeom>
            <a:solidFill>
              <a:srgbClr val="FF3300"/>
            </a:solidFill>
            <a:ln w="12700">
              <a:solidFill>
                <a:srgbClr val="FF99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9pPr>
            </a:lstStyle>
            <a:p>
              <a:r>
                <a:rPr lang="en-US" altLang="en-US" sz="2000">
                  <a:solidFill>
                    <a:schemeClr val="bg1"/>
                  </a:solidFill>
                </a:rPr>
                <a:t>IV         V        VI</a:t>
              </a:r>
            </a:p>
          </p:txBody>
        </p:sp>
        <p:sp>
          <p:nvSpPr>
            <p:cNvPr id="18445" name="Rectangle 15">
              <a:extLst>
                <a:ext uri="{FF2B5EF4-FFF2-40B4-BE49-F238E27FC236}">
                  <a16:creationId xmlns:a16="http://schemas.microsoft.com/office/drawing/2014/main" id="{D094C769-6973-39B0-8C63-D342B318DFC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458200" y="4542982"/>
              <a:ext cx="2209800" cy="685800"/>
            </a:xfrm>
            <a:prstGeom prst="rect">
              <a:avLst/>
            </a:prstGeom>
            <a:solidFill>
              <a:srgbClr val="FF3300"/>
            </a:solidFill>
            <a:ln w="12700">
              <a:solidFill>
                <a:srgbClr val="FF99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9pPr>
            </a:lstStyle>
            <a:p>
              <a:r>
                <a:rPr lang="en-US" altLang="en-US" sz="2000">
                  <a:solidFill>
                    <a:schemeClr val="bg1"/>
                  </a:solidFill>
                </a:rPr>
                <a:t>VII          VIII</a:t>
              </a:r>
            </a:p>
          </p:txBody>
        </p:sp>
        <p:sp>
          <p:nvSpPr>
            <p:cNvPr id="14352" name="Text Box 16">
              <a:extLst>
                <a:ext uri="{FF2B5EF4-FFF2-40B4-BE49-F238E27FC236}">
                  <a16:creationId xmlns:a16="http://schemas.microsoft.com/office/drawing/2014/main" id="{5C25B21D-8248-98EA-8911-1D65183BF80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568315" y="5457383"/>
              <a:ext cx="1308370" cy="1015663"/>
            </a:xfrm>
            <a:prstGeom prst="rect">
              <a:avLst/>
            </a:prstGeom>
            <a:gradFill rotWithShape="0">
              <a:gsLst>
                <a:gs pos="0">
                  <a:srgbClr val="AEB9D0"/>
                </a:gs>
                <a:gs pos="50000">
                  <a:srgbClr val="C9D6F1"/>
                </a:gs>
                <a:gs pos="100000">
                  <a:srgbClr val="AEB9D0"/>
                </a:gs>
              </a:gsLst>
              <a:lin ang="5400000" scaled="1"/>
            </a:gradFill>
            <a:ln>
              <a:noFill/>
            </a:ln>
            <a:effectLst/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en-US" altLang="en-US" sz="2000" i="1" dirty="0">
                  <a:effectLst>
                    <a:outerShdw blurRad="38100" dist="38100" dir="2700000" algn="tl">
                      <a:srgbClr val="FFFFFF"/>
                    </a:outerShdw>
                  </a:effectLst>
                </a:rPr>
                <a:t>Optimal </a:t>
              </a:r>
              <a:br>
                <a:rPr lang="en-US" altLang="en-US" sz="2000" i="1" dirty="0">
                  <a:effectLst>
                    <a:outerShdw blurRad="38100" dist="38100" dir="2700000" algn="tl">
                      <a:srgbClr val="FFFFFF"/>
                    </a:outerShdw>
                  </a:effectLst>
                </a:rPr>
              </a:br>
              <a:r>
                <a:rPr lang="en-US" altLang="en-US" sz="2000" i="1" dirty="0">
                  <a:effectLst>
                    <a:outerShdw blurRad="38100" dist="38100" dir="2700000" algn="tl">
                      <a:srgbClr val="FFFFFF"/>
                    </a:outerShdw>
                  </a:effectLst>
                </a:rPr>
                <a:t>Leadership</a:t>
              </a:r>
              <a:br>
                <a:rPr lang="en-US" altLang="en-US" sz="2000" i="1" dirty="0">
                  <a:effectLst>
                    <a:outerShdw blurRad="38100" dist="38100" dir="2700000" algn="tl">
                      <a:srgbClr val="FFFFFF"/>
                    </a:outerShdw>
                  </a:effectLst>
                </a:rPr>
              </a:br>
              <a:r>
                <a:rPr lang="en-US" altLang="en-US" sz="2000" i="1" dirty="0">
                  <a:effectLst>
                    <a:outerShdw blurRad="38100" dist="38100" dir="2700000" algn="tl">
                      <a:srgbClr val="FFFFFF"/>
                    </a:outerShdw>
                  </a:effectLst>
                </a:rPr>
                <a:t>Style</a:t>
              </a:r>
            </a:p>
          </p:txBody>
        </p:sp>
        <p:sp>
          <p:nvSpPr>
            <p:cNvPr id="18447" name="AutoShape 17">
              <a:extLst>
                <a:ext uri="{FF2B5EF4-FFF2-40B4-BE49-F238E27FC236}">
                  <a16:creationId xmlns:a16="http://schemas.microsoft.com/office/drawing/2014/main" id="{D1AE0BD4-28D6-0DEF-36F6-BDD048C27265}"/>
                </a:ext>
              </a:extLst>
            </p:cNvPr>
            <p:cNvSpPr>
              <a:spLocks/>
            </p:cNvSpPr>
            <p:nvPr/>
          </p:nvSpPr>
          <p:spPr bwMode="auto">
            <a:xfrm rot="5361053">
              <a:off x="4267200" y="4695382"/>
              <a:ext cx="533400" cy="1600200"/>
            </a:xfrm>
            <a:prstGeom prst="rightBrace">
              <a:avLst>
                <a:gd name="adj1" fmla="val 25000"/>
                <a:gd name="adj2" fmla="val 50000"/>
              </a:avLst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14354" name="Text Box 18">
              <a:extLst>
                <a:ext uri="{FF2B5EF4-FFF2-40B4-BE49-F238E27FC236}">
                  <a16:creationId xmlns:a16="http://schemas.microsoft.com/office/drawing/2014/main" id="{698D952F-B425-E956-A7D1-85BC2FC0FF1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632176" y="5662170"/>
              <a:ext cx="1830437" cy="707886"/>
            </a:xfrm>
            <a:prstGeom prst="rect">
              <a:avLst/>
            </a:prstGeom>
            <a:gradFill rotWithShape="0">
              <a:gsLst>
                <a:gs pos="0">
                  <a:srgbClr val="AEB9D0"/>
                </a:gs>
                <a:gs pos="50000">
                  <a:srgbClr val="C9D6F1"/>
                </a:gs>
                <a:gs pos="100000">
                  <a:srgbClr val="AEB9D0"/>
                </a:gs>
              </a:gsLst>
              <a:lin ang="5400000" scaled="1"/>
            </a:gradFill>
            <a:ln>
              <a:noFill/>
            </a:ln>
            <a:effectLst/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en-US" altLang="en-US" sz="2000" i="1">
                  <a:effectLst>
                    <a:outerShdw blurRad="38100" dist="38100" dir="2700000" algn="tl">
                      <a:srgbClr val="FFFFFF"/>
                    </a:outerShdw>
                  </a:effectLst>
                </a:rPr>
                <a:t>Task Motivated </a:t>
              </a:r>
              <a:br>
                <a:rPr lang="en-US" altLang="en-US" sz="2000" i="1">
                  <a:effectLst>
                    <a:outerShdw blurRad="38100" dist="38100" dir="2700000" algn="tl">
                      <a:srgbClr val="FFFFFF"/>
                    </a:outerShdw>
                  </a:effectLst>
                </a:rPr>
              </a:br>
              <a:r>
                <a:rPr lang="en-US" altLang="en-US" sz="2000" i="1">
                  <a:effectLst>
                    <a:outerShdw blurRad="38100" dist="38100" dir="2700000" algn="tl">
                      <a:srgbClr val="FFFFFF"/>
                    </a:outerShdw>
                  </a:effectLst>
                </a:rPr>
                <a:t>Leadership</a:t>
              </a:r>
            </a:p>
          </p:txBody>
        </p:sp>
        <p:sp>
          <p:nvSpPr>
            <p:cNvPr id="18449" name="AutoShape 19">
              <a:extLst>
                <a:ext uri="{FF2B5EF4-FFF2-40B4-BE49-F238E27FC236}">
                  <a16:creationId xmlns:a16="http://schemas.microsoft.com/office/drawing/2014/main" id="{832C6095-6C91-71AF-33B5-69AC789A122C}"/>
                </a:ext>
              </a:extLst>
            </p:cNvPr>
            <p:cNvSpPr>
              <a:spLocks/>
            </p:cNvSpPr>
            <p:nvPr/>
          </p:nvSpPr>
          <p:spPr bwMode="auto">
            <a:xfrm rot="5361053">
              <a:off x="7369969" y="4289776"/>
              <a:ext cx="533400" cy="2401888"/>
            </a:xfrm>
            <a:prstGeom prst="rightBrace">
              <a:avLst>
                <a:gd name="adj1" fmla="val 37525"/>
                <a:gd name="adj2" fmla="val 50000"/>
              </a:avLst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14356" name="Text Box 20">
              <a:extLst>
                <a:ext uri="{FF2B5EF4-FFF2-40B4-BE49-F238E27FC236}">
                  <a16:creationId xmlns:a16="http://schemas.microsoft.com/office/drawing/2014/main" id="{FF61229D-2BA1-0970-0049-4E16FF23425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307138" y="5677935"/>
              <a:ext cx="2493962" cy="1015663"/>
            </a:xfrm>
            <a:prstGeom prst="rect">
              <a:avLst/>
            </a:prstGeom>
            <a:gradFill rotWithShape="0">
              <a:gsLst>
                <a:gs pos="0">
                  <a:srgbClr val="AEB9D0"/>
                </a:gs>
                <a:gs pos="50000">
                  <a:srgbClr val="C9D6F1"/>
                </a:gs>
                <a:gs pos="100000">
                  <a:srgbClr val="AEB9D0"/>
                </a:gs>
              </a:gsLst>
              <a:lin ang="5400000" scaled="1"/>
            </a:gradFill>
            <a:ln>
              <a:noFill/>
            </a:ln>
            <a:effectLst/>
          </p:spPr>
          <p:txBody>
            <a:bodyPr>
              <a:spAutoFit/>
            </a:bodyPr>
            <a:lstStyle/>
            <a:p>
              <a:pPr algn="ctr">
                <a:defRPr/>
              </a:pPr>
              <a:r>
                <a:rPr lang="en-US" altLang="en-US" sz="2000" i="1">
                  <a:effectLst>
                    <a:outerShdw blurRad="38100" dist="38100" dir="2700000" algn="tl">
                      <a:srgbClr val="FFFFFF"/>
                    </a:outerShdw>
                  </a:effectLst>
                </a:rPr>
                <a:t>Relationship </a:t>
              </a:r>
              <a:br>
                <a:rPr lang="en-US" altLang="en-US" sz="2000" i="1">
                  <a:effectLst>
                    <a:outerShdw blurRad="38100" dist="38100" dir="2700000" algn="tl">
                      <a:srgbClr val="FFFFFF"/>
                    </a:outerShdw>
                  </a:effectLst>
                </a:rPr>
              </a:br>
              <a:r>
                <a:rPr lang="en-US" altLang="en-US" sz="2000" i="1">
                  <a:effectLst>
                    <a:outerShdw blurRad="38100" dist="38100" dir="2700000" algn="tl">
                      <a:srgbClr val="FFFFFF"/>
                    </a:outerShdw>
                  </a:effectLst>
                </a:rPr>
                <a:t>Motivated Leadership</a:t>
              </a:r>
              <a:endParaRPr lang="en-US" altLang="en-US" sz="2000" i="1" dirty="0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18451" name="AutoShape 21">
              <a:extLst>
                <a:ext uri="{FF2B5EF4-FFF2-40B4-BE49-F238E27FC236}">
                  <a16:creationId xmlns:a16="http://schemas.microsoft.com/office/drawing/2014/main" id="{097E4B75-22B2-BDB3-8AB7-DFD5A6DAB100}"/>
                </a:ext>
              </a:extLst>
            </p:cNvPr>
            <p:cNvSpPr>
              <a:spLocks/>
            </p:cNvSpPr>
            <p:nvPr/>
          </p:nvSpPr>
          <p:spPr bwMode="auto">
            <a:xfrm rot="5361053">
              <a:off x="9677400" y="5001770"/>
              <a:ext cx="457200" cy="1066800"/>
            </a:xfrm>
            <a:prstGeom prst="rightBrace">
              <a:avLst>
                <a:gd name="adj1" fmla="val 19444"/>
                <a:gd name="adj2" fmla="val 50000"/>
              </a:avLst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14358" name="Text Box 22">
              <a:extLst>
                <a:ext uri="{FF2B5EF4-FFF2-40B4-BE49-F238E27FC236}">
                  <a16:creationId xmlns:a16="http://schemas.microsoft.com/office/drawing/2014/main" id="{2B0E7DD2-CEB9-2952-3772-C7CE6317D55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067800" y="5685982"/>
              <a:ext cx="1600200" cy="1011238"/>
            </a:xfrm>
            <a:prstGeom prst="rect">
              <a:avLst/>
            </a:prstGeom>
            <a:gradFill rotWithShape="0">
              <a:gsLst>
                <a:gs pos="0">
                  <a:srgbClr val="AEB9D0"/>
                </a:gs>
                <a:gs pos="50000">
                  <a:srgbClr val="C9D6F1"/>
                </a:gs>
                <a:gs pos="100000">
                  <a:srgbClr val="AEB9D0"/>
                </a:gs>
              </a:gsLst>
              <a:lin ang="5400000" scaled="1"/>
            </a:gradFill>
            <a:ln>
              <a:noFill/>
            </a:ln>
            <a:effectLst/>
          </p:spPr>
          <p:txBody>
            <a:bodyPr>
              <a:spAutoFit/>
            </a:bodyPr>
            <a:lstStyle/>
            <a:p>
              <a:pPr algn="ctr">
                <a:defRPr/>
              </a:pPr>
              <a:r>
                <a:rPr lang="en-US" altLang="en-US" sz="2000" i="1">
                  <a:effectLst>
                    <a:outerShdw blurRad="38100" dist="38100" dir="2700000" algn="tl">
                      <a:srgbClr val="FFFFFF"/>
                    </a:outerShdw>
                  </a:effectLst>
                </a:rPr>
                <a:t>Task Motivated </a:t>
              </a:r>
              <a:br>
                <a:rPr lang="en-US" altLang="en-US" sz="2000" i="1">
                  <a:effectLst>
                    <a:outerShdw blurRad="38100" dist="38100" dir="2700000" algn="tl">
                      <a:srgbClr val="FFFFFF"/>
                    </a:outerShdw>
                  </a:effectLst>
                </a:rPr>
              </a:br>
              <a:r>
                <a:rPr lang="en-US" altLang="en-US" sz="2000" i="1">
                  <a:effectLst>
                    <a:outerShdw blurRad="38100" dist="38100" dir="2700000" algn="tl">
                      <a:srgbClr val="FFFFFF"/>
                    </a:outerShdw>
                  </a:effectLst>
                </a:rPr>
                <a:t> Leadership</a:t>
              </a:r>
            </a:p>
          </p:txBody>
        </p:sp>
        <p:sp>
          <p:nvSpPr>
            <p:cNvPr id="18453" name="Line 23">
              <a:extLst>
                <a:ext uri="{FF2B5EF4-FFF2-40B4-BE49-F238E27FC236}">
                  <a16:creationId xmlns:a16="http://schemas.microsoft.com/office/drawing/2014/main" id="{A81C900B-D2DE-677B-3A07-57F686B839B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524000" y="4542982"/>
              <a:ext cx="914400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54" name="Line 24">
              <a:extLst>
                <a:ext uri="{FF2B5EF4-FFF2-40B4-BE49-F238E27FC236}">
                  <a16:creationId xmlns:a16="http://schemas.microsoft.com/office/drawing/2014/main" id="{BA2258B4-3713-F95F-ACB6-A1A7DFE48BC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524000" y="2333182"/>
              <a:ext cx="914400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55" name="Line 25">
              <a:extLst>
                <a:ext uri="{FF2B5EF4-FFF2-40B4-BE49-F238E27FC236}">
                  <a16:creationId xmlns:a16="http://schemas.microsoft.com/office/drawing/2014/main" id="{E1B23605-0314-7A6E-DA28-D9ADE73A08E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9220200" y="1723582"/>
              <a:ext cx="0" cy="350520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56" name="Line 26">
              <a:extLst>
                <a:ext uri="{FF2B5EF4-FFF2-40B4-BE49-F238E27FC236}">
                  <a16:creationId xmlns:a16="http://schemas.microsoft.com/office/drawing/2014/main" id="{794D7916-CF91-17B2-4C66-ED1581791AB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943600" y="1647382"/>
              <a:ext cx="0" cy="358140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57" name="Line 27">
              <a:extLst>
                <a:ext uri="{FF2B5EF4-FFF2-40B4-BE49-F238E27FC236}">
                  <a16:creationId xmlns:a16="http://schemas.microsoft.com/office/drawing/2014/main" id="{7E389C66-F2FD-3C49-6F92-DCFE3962512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352800" y="1647382"/>
              <a:ext cx="0" cy="358140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CBB3E56-6F06-C7F2-A7F4-6482D5B605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dirty="0"/>
              <a:t>Representation of Fiedler’s Contingency Model</a:t>
            </a:r>
            <a:br>
              <a:rPr lang="en-US" altLang="en-US" dirty="0"/>
            </a:b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8B38C30-DE1B-3901-F451-644CD3D405D1}"/>
              </a:ext>
            </a:extLst>
          </p:cNvPr>
          <p:cNvSpPr txBox="1"/>
          <p:nvPr/>
        </p:nvSpPr>
        <p:spPr>
          <a:xfrm>
            <a:off x="5462613" y="795268"/>
            <a:ext cx="61105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(Peters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al,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1985). </a:t>
            </a:r>
            <a:endParaRPr lang="en-US" altLang="en-US" dirty="0"/>
          </a:p>
        </p:txBody>
      </p:sp>
    </p:spTree>
  </p:cSld>
  <p:clrMapOvr>
    <a:masterClrMapping/>
  </p:clrMapOvr>
  <p:transition spd="slow"/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42" name="Rectangle 2">
            <a:extLst>
              <a:ext uri="{FF2B5EF4-FFF2-40B4-BE49-F238E27FC236}">
                <a16:creationId xmlns:a16="http://schemas.microsoft.com/office/drawing/2014/main" id="{F47340DC-043D-1988-C41D-430CC968794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Fiedler Model: The Leader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349B092-C74C-7C85-9225-1F02CE5B0A1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en-US" dirty="0"/>
              <a:t>Assumption:  </a:t>
            </a:r>
          </a:p>
          <a:p>
            <a:pPr lvl="1"/>
            <a:r>
              <a:rPr lang="en-US" altLang="en-US" dirty="0"/>
              <a:t>Leader’s style is fixed and can be  measured by the least preferred co-worker (</a:t>
            </a:r>
            <a:r>
              <a:rPr lang="en-US" altLang="en-US" dirty="0" err="1"/>
              <a:t>LPC</a:t>
            </a:r>
            <a:r>
              <a:rPr lang="en-US" altLang="en-US" dirty="0"/>
              <a:t>) questionnaire.</a:t>
            </a:r>
          </a:p>
          <a:p>
            <a:r>
              <a:rPr lang="en-US" altLang="en-US" dirty="0"/>
              <a:t>Least Preferred Co-Worker (</a:t>
            </a:r>
            <a:r>
              <a:rPr lang="en-US" altLang="en-US" dirty="0" err="1"/>
              <a:t>LPC</a:t>
            </a:r>
            <a:r>
              <a:rPr lang="en-US" altLang="en-US" dirty="0"/>
              <a:t>) Questionnaire</a:t>
            </a:r>
          </a:p>
          <a:p>
            <a:pPr lvl="1"/>
            <a:r>
              <a:rPr lang="en-US" altLang="en-US" dirty="0"/>
              <a:t>The way in which a leader will evaluate a co-worker who is not liked will indicate whether the leader is task- or relationship-oriented</a:t>
            </a:r>
          </a:p>
          <a:p>
            <a:pPr lvl="1"/>
            <a:endParaRPr lang="en-US" altLang="en-US" dirty="0"/>
          </a:p>
          <a:p>
            <a:pPr marL="457200" lvl="1" indent="0" algn="r">
              <a:buNone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(Peters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al,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1985). </a:t>
            </a:r>
            <a:endParaRPr lang="en-US" altLang="en-US" dirty="0"/>
          </a:p>
          <a:p>
            <a:pPr lvl="1"/>
            <a:endParaRPr lang="en-US" altLang="en-US" dirty="0"/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3F1378E-687B-A7EC-627C-81D3B7EFFE5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FF0000"/>
                </a:solidFill>
                <a:highlight>
                  <a:srgbClr val="FFFF00"/>
                </a:highlight>
              </a:rPr>
              <a:t>See handout and undertake the task with a co-worker in mind.</a:t>
            </a:r>
          </a:p>
          <a:p>
            <a:r>
              <a:rPr lang="en-GB" dirty="0">
                <a:solidFill>
                  <a:srgbClr val="FF0000"/>
                </a:solidFill>
                <a:highlight>
                  <a:srgbClr val="FFFF00"/>
                </a:highlight>
              </a:rPr>
              <a:t>Discussion in the class of the implications for managers</a:t>
            </a:r>
          </a:p>
          <a:p>
            <a:pPr lvl="1"/>
            <a:r>
              <a:rPr lang="en-GB" dirty="0" err="1">
                <a:solidFill>
                  <a:srgbClr val="FF0000"/>
                </a:solidFill>
                <a:highlight>
                  <a:srgbClr val="FFFF00"/>
                </a:highlight>
                <a:hlinkClick r:id="rId3" action="ppaction://hlinkfile"/>
              </a:rPr>
              <a:t>Fiedlers</a:t>
            </a:r>
            <a:r>
              <a:rPr lang="en-GB" dirty="0">
                <a:solidFill>
                  <a:srgbClr val="FF0000"/>
                </a:solidFill>
                <a:highlight>
                  <a:srgbClr val="FFFF00"/>
                </a:highlight>
                <a:hlinkClick r:id="rId3" action="ppaction://hlinkfile"/>
              </a:rPr>
              <a:t> </a:t>
            </a:r>
            <a:r>
              <a:rPr lang="en-GB" dirty="0" err="1">
                <a:solidFill>
                  <a:srgbClr val="FF0000"/>
                </a:solidFill>
                <a:highlight>
                  <a:srgbClr val="FFFF00"/>
                </a:highlight>
                <a:hlinkClick r:id="rId3" action="ppaction://hlinkfile"/>
              </a:rPr>
              <a:t>Least_Preferred</a:t>
            </a:r>
            <a:r>
              <a:rPr lang="en-GB" dirty="0">
                <a:solidFill>
                  <a:srgbClr val="FF0000"/>
                </a:solidFill>
                <a:highlight>
                  <a:srgbClr val="FFFF00"/>
                </a:highlight>
                <a:hlinkClick r:id="rId3" action="ppaction://hlinkfile"/>
              </a:rPr>
              <a:t> </a:t>
            </a:r>
            <a:r>
              <a:rPr lang="en-GB" dirty="0" err="1">
                <a:solidFill>
                  <a:srgbClr val="FF0000"/>
                </a:solidFill>
                <a:highlight>
                  <a:srgbClr val="FFFF00"/>
                </a:highlight>
                <a:hlinkClick r:id="rId3" action="ppaction://hlinkfile"/>
              </a:rPr>
              <a:t>Coworker</a:t>
            </a:r>
            <a:r>
              <a:rPr lang="en-GB" dirty="0">
                <a:solidFill>
                  <a:srgbClr val="FF0000"/>
                </a:solidFill>
                <a:highlight>
                  <a:srgbClr val="FFFF00"/>
                </a:highlight>
                <a:hlinkClick r:id="rId3" action="ppaction://hlinkfile"/>
              </a:rPr>
              <a:t> Scale.pdf</a:t>
            </a:r>
            <a:endParaRPr lang="en-GB" dirty="0">
              <a:solidFill>
                <a:srgbClr val="FF0000"/>
              </a:solidFill>
              <a:highlight>
                <a:srgbClr val="FFFF00"/>
              </a:highlight>
            </a:endParaRPr>
          </a:p>
          <a:p>
            <a:pPr lvl="1"/>
            <a:r>
              <a:rPr lang="en-GB" dirty="0">
                <a:solidFill>
                  <a:srgbClr val="FF0000"/>
                </a:solidFill>
                <a:highlight>
                  <a:srgbClr val="FFFF00"/>
                </a:highlight>
                <a:hlinkClick r:id="rId4" action="ppaction://hlinkfile"/>
              </a:rPr>
              <a:t>Fiedler </a:t>
            </a:r>
            <a:r>
              <a:rPr lang="en-GB" dirty="0" err="1">
                <a:solidFill>
                  <a:srgbClr val="FF0000"/>
                </a:solidFill>
                <a:highlight>
                  <a:srgbClr val="FFFF00"/>
                </a:highlight>
                <a:hlinkClick r:id="rId4" action="ppaction://hlinkfile"/>
              </a:rPr>
              <a:t>LPC</a:t>
            </a:r>
            <a:r>
              <a:rPr lang="en-GB" dirty="0">
                <a:solidFill>
                  <a:srgbClr val="FF0000"/>
                </a:solidFill>
                <a:highlight>
                  <a:srgbClr val="FFFF00"/>
                </a:highlight>
                <a:hlinkClick r:id="rId4" action="ppaction://hlinkfile"/>
              </a:rPr>
              <a:t> further explanation.pdf</a:t>
            </a:r>
            <a:endParaRPr lang="en-GB" dirty="0">
              <a:solidFill>
                <a:srgbClr val="FF0000"/>
              </a:solidFill>
              <a:highlight>
                <a:srgbClr val="FFFF00"/>
              </a:highlight>
            </a:endParaRP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09EA7EA7-74F5-4EE2-8E3D-1A1030825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A5CE79B5-7EE4-424D-AD14-5DEFB61B8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96C926F-F999-44BA-8D86-9EAB51D650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248745E7-0AF0-48F9-8E58-2673FC5F4F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9715E81A-D2E0-4431-9370-4E4A9ECA7F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CEDB37A9-282D-4DDB-85AD-B2090A825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533D5933-7F91-4F5E-BC31-42FD0E2D8D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37ADDF68-C9BE-46EA-83DE-2C07DD839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10D67396-BABD-48A8-A892-CCB5095FA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626DA82A-72C2-4DF6-9CF0-0D1F6B96B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8EE6DC63-4380-4BE0-A68A-8F01162BD1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Isosceles Triangle 29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Isosceles Triangle 33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Isosceles Triangle 34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5" name="Title 4">
            <a:extLst>
              <a:ext uri="{FF2B5EF4-FFF2-40B4-BE49-F238E27FC236}">
                <a16:creationId xmlns:a16="http://schemas.microsoft.com/office/drawing/2014/main" id="{3FE2CC17-04C5-B723-B049-5C1D8BC7E3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dirty="0"/>
              <a:t>Need references from here on in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8FFFD64-ABB9-326D-2D84-914CFCC91C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 3" charset="2"/>
              <a:buChar char="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22264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2914" name="Rectangle 2">
            <a:extLst>
              <a:ext uri="{FF2B5EF4-FFF2-40B4-BE49-F238E27FC236}">
                <a16:creationId xmlns:a16="http://schemas.microsoft.com/office/drawing/2014/main" id="{0648410A-BB5C-4C21-3875-08F8D90F0E6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Cognitive Resource Theory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18078D4-A08E-1607-909B-53A32351254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altLang="en-US" dirty="0"/>
              <a:t>A theory of leadership that states that </a:t>
            </a:r>
          </a:p>
          <a:p>
            <a:pPr lvl="1"/>
            <a:r>
              <a:rPr lang="en-US" altLang="en-US" dirty="0"/>
              <a:t>the level of stress in a situation is what impacts </a:t>
            </a:r>
          </a:p>
          <a:p>
            <a:pPr lvl="1"/>
            <a:r>
              <a:rPr lang="en-US" altLang="en-US" dirty="0"/>
              <a:t>whether a leader’s intelligence or experience will be more effective</a:t>
            </a:r>
          </a:p>
          <a:p>
            <a:pPr lvl="1"/>
            <a:endParaRPr lang="en-US" altLang="en-US" dirty="0"/>
          </a:p>
          <a:p>
            <a:pPr lvl="1"/>
            <a:endParaRPr lang="en-US" altLang="en-US" dirty="0"/>
          </a:p>
          <a:p>
            <a:pPr marL="457200" lvl="1" indent="0" algn="r">
              <a:buNone/>
            </a:pPr>
            <a:r>
              <a:rPr lang="en-GB" dirty="0"/>
              <a:t>(Murphy, Blyth &amp; Fiedler, 1995) </a:t>
            </a:r>
            <a:endParaRPr lang="en-US" altLang="en-US" dirty="0"/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94996C9-BA17-774F-BFAA-FB4AA0C4E84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dirty="0"/>
              <a:t>Intelligence &amp; Stress:</a:t>
            </a:r>
          </a:p>
          <a:p>
            <a:pPr lvl="1"/>
            <a:r>
              <a:rPr lang="en-US" altLang="en-US" dirty="0"/>
              <a:t>Less intelligent individuals perform </a:t>
            </a:r>
          </a:p>
          <a:p>
            <a:pPr lvl="1"/>
            <a:r>
              <a:rPr lang="en-US" altLang="en-US" dirty="0"/>
              <a:t>better in leadership roles under high stress </a:t>
            </a:r>
          </a:p>
          <a:p>
            <a:pPr lvl="1"/>
            <a:r>
              <a:rPr lang="en-US" altLang="en-US" dirty="0"/>
              <a:t>than do more intelligent individuals.</a:t>
            </a:r>
          </a:p>
          <a:p>
            <a:r>
              <a:rPr lang="en-US" altLang="en-US" dirty="0"/>
              <a:t>Experience &amp; Stress</a:t>
            </a:r>
          </a:p>
          <a:p>
            <a:pPr lvl="1"/>
            <a:r>
              <a:rPr lang="en-US" altLang="en-US" dirty="0"/>
              <a:t>Less experienced people perform </a:t>
            </a:r>
          </a:p>
          <a:p>
            <a:pPr lvl="1"/>
            <a:r>
              <a:rPr lang="en-US" altLang="en-US" dirty="0"/>
              <a:t>better in leadership roles under low stress </a:t>
            </a:r>
          </a:p>
          <a:p>
            <a:pPr lvl="1"/>
            <a:r>
              <a:rPr lang="en-US" altLang="en-US" dirty="0"/>
              <a:t>than do more experienced people.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62" name="Rectangle 2">
            <a:extLst>
              <a:ext uri="{FF2B5EF4-FFF2-40B4-BE49-F238E27FC236}">
                <a16:creationId xmlns:a16="http://schemas.microsoft.com/office/drawing/2014/main" id="{6E67789B-EC73-6EA6-ADD3-6A57C1A64EB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Contingency Approach: </a:t>
            </a:r>
            <a:br>
              <a:rPr lang="en-US" altLang="en-US" dirty="0"/>
            </a:br>
            <a:r>
              <a:rPr lang="en-US" altLang="en-US" dirty="0"/>
              <a:t>Hersey and Blanchard Situational Model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5C0294-49DF-38E7-BFBB-DC76A5D0FA6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2160589"/>
            <a:ext cx="4404169" cy="3880772"/>
          </a:xfrm>
        </p:spPr>
        <p:txBody>
          <a:bodyPr/>
          <a:lstStyle/>
          <a:p>
            <a:r>
              <a:rPr lang="en-US" altLang="en-US" dirty="0"/>
              <a:t>Consider Leader Behaviors </a:t>
            </a:r>
          </a:p>
          <a:p>
            <a:pPr lvl="2"/>
            <a:r>
              <a:rPr lang="en-US" altLang="en-US" dirty="0"/>
              <a:t>Task and Relationship</a:t>
            </a:r>
          </a:p>
          <a:p>
            <a:pPr lvl="1"/>
            <a:r>
              <a:rPr lang="en-US" altLang="en-US" dirty="0"/>
              <a:t>Assumes leaders can change their behaviors</a:t>
            </a:r>
          </a:p>
          <a:p>
            <a:r>
              <a:rPr lang="en-US" altLang="en-US" dirty="0"/>
              <a:t>Consider Followers as the ‘</a:t>
            </a:r>
            <a:r>
              <a:rPr lang="en-US" altLang="en-US" b="1" i="1" dirty="0">
                <a:solidFill>
                  <a:srgbClr val="FF0000"/>
                </a:solidFill>
              </a:rPr>
              <a:t>Situation’</a:t>
            </a:r>
          </a:p>
          <a:p>
            <a:pPr lvl="1"/>
            <a:r>
              <a:rPr lang="en-US" altLang="en-US" dirty="0"/>
              <a:t>Follower task maturity </a:t>
            </a:r>
          </a:p>
          <a:p>
            <a:pPr lvl="2"/>
            <a:r>
              <a:rPr lang="en-US" altLang="en-US" dirty="0"/>
              <a:t>ability and experience</a:t>
            </a:r>
          </a:p>
          <a:p>
            <a:pPr lvl="1"/>
            <a:r>
              <a:rPr lang="en-US" altLang="en-US" dirty="0"/>
              <a:t>Follower psychological maturity </a:t>
            </a:r>
          </a:p>
          <a:p>
            <a:pPr lvl="2"/>
            <a:r>
              <a:rPr lang="en-US" altLang="en-US" dirty="0"/>
              <a:t>willingness to take responsibility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48E8491-0385-1360-F4E1-4907C7979B6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dirty="0"/>
              <a:t>Assumptions</a:t>
            </a:r>
          </a:p>
          <a:p>
            <a:pPr lvl="1"/>
            <a:r>
              <a:rPr lang="en-US" altLang="en-US" dirty="0"/>
              <a:t>Leaders can and should change their style to fit their followers’ degree of readiness </a:t>
            </a:r>
          </a:p>
          <a:p>
            <a:pPr lvl="2"/>
            <a:r>
              <a:rPr lang="en-US" altLang="en-US" dirty="0"/>
              <a:t>willingness and ability</a:t>
            </a:r>
          </a:p>
          <a:p>
            <a:pPr lvl="1"/>
            <a:r>
              <a:rPr lang="en-US" altLang="en-US" dirty="0"/>
              <a:t>Therefore, it is possible to train leaders </a:t>
            </a:r>
          </a:p>
          <a:p>
            <a:pPr lvl="2"/>
            <a:r>
              <a:rPr lang="en-US" altLang="en-US" dirty="0"/>
              <a:t>to better fit their style to their followers</a:t>
            </a:r>
          </a:p>
          <a:p>
            <a:pPr marL="457200" lvl="1" indent="0" algn="r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Meirovich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&amp; Gu, 2015).</a:t>
            </a:r>
            <a:endParaRPr lang="en-US" altLang="en-US" dirty="0"/>
          </a:p>
          <a:p>
            <a:endParaRPr lang="en-GB" dirty="0"/>
          </a:p>
        </p:txBody>
      </p:sp>
    </p:spTree>
  </p:cSld>
  <p:clrMapOvr>
    <a:masterClrMapping/>
  </p:clrMapOvr>
  <p:transition/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3938" name="Rectangle 2">
            <a:extLst>
              <a:ext uri="{FF2B5EF4-FFF2-40B4-BE49-F238E27FC236}">
                <a16:creationId xmlns:a16="http://schemas.microsoft.com/office/drawing/2014/main" id="{79DE4E37-C4F2-484C-EB50-4EB3485C534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Hersey and Blanchard’s </a:t>
            </a:r>
            <a:br>
              <a:rPr lang="en-US" altLang="en-US" dirty="0"/>
            </a:br>
            <a:r>
              <a:rPr lang="en-US" altLang="en-US" dirty="0"/>
              <a:t>Situational Leadership Theory</a:t>
            </a:r>
          </a:p>
        </p:txBody>
      </p:sp>
      <p:sp>
        <p:nvSpPr>
          <p:cNvPr id="423939" name="Text Box 3">
            <a:extLst>
              <a:ext uri="{FF2B5EF4-FFF2-40B4-BE49-F238E27FC236}">
                <a16:creationId xmlns:a16="http://schemas.microsoft.com/office/drawing/2014/main" id="{B27909AB-F654-0284-FB09-20824F2E70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21673" y="1802189"/>
            <a:ext cx="2860443" cy="3477875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200" dirty="0"/>
              <a:t>A contingency theory that focuses on followers’ readiness; the more “ready” the followers (the more willing and able) the less the need for leader support and supervision.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F079C6F-5AA6-E51A-D650-F1B26F117CF7}"/>
              </a:ext>
            </a:extLst>
          </p:cNvPr>
          <p:cNvSpPr txBox="1"/>
          <p:nvPr/>
        </p:nvSpPr>
        <p:spPr>
          <a:xfrm>
            <a:off x="8896351" y="5560263"/>
            <a:ext cx="313656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lvl="1" indent="0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Meirovich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&amp; Gu, 2015).</a:t>
            </a:r>
            <a:endParaRPr lang="en-US" altLang="en-US" dirty="0"/>
          </a:p>
        </p:txBody>
      </p:sp>
      <p:pic>
        <p:nvPicPr>
          <p:cNvPr id="1026" name="Picture 2" descr="Situational Leadership 1 ">
            <a:extLst>
              <a:ext uri="{FF2B5EF4-FFF2-40B4-BE49-F238E27FC236}">
                <a16:creationId xmlns:a16="http://schemas.microsoft.com/office/drawing/2014/main" id="{8A49947B-D683-81DD-6BC3-2DFDFBBF40D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2167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4962" name="Rectangle 2">
            <a:extLst>
              <a:ext uri="{FF2B5EF4-FFF2-40B4-BE49-F238E27FC236}">
                <a16:creationId xmlns:a16="http://schemas.microsoft.com/office/drawing/2014/main" id="{2CACB5EC-1118-E52E-ACCC-BAC1BBE1063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724650" y="1511300"/>
            <a:ext cx="3183556" cy="13208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 sz="2000" dirty="0"/>
              <a:t>Leadership Styles and Follower Readiness</a:t>
            </a:r>
            <a:br>
              <a:rPr lang="en-US" altLang="en-US" sz="2000" dirty="0"/>
            </a:br>
            <a:r>
              <a:rPr lang="en-US" altLang="en-US" sz="2000" dirty="0"/>
              <a:t>(Hersey and Blanchard)</a:t>
            </a:r>
          </a:p>
        </p:txBody>
      </p:sp>
      <p:pic>
        <p:nvPicPr>
          <p:cNvPr id="2050" name="Picture 2" descr="How to win at situational leadership when other styles fail">
            <a:extLst>
              <a:ext uri="{FF2B5EF4-FFF2-40B4-BE49-F238E27FC236}">
                <a16:creationId xmlns:a16="http://schemas.microsoft.com/office/drawing/2014/main" id="{2E752A6E-2E5B-1BC1-783B-AC9A80479C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6050" y="72822"/>
            <a:ext cx="6578600" cy="657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282760B-9B2D-571F-E1CF-E149FAE0C516}"/>
              </a:ext>
            </a:extLst>
          </p:cNvPr>
          <p:cNvSpPr txBox="1"/>
          <p:nvPr/>
        </p:nvSpPr>
        <p:spPr>
          <a:xfrm>
            <a:off x="6426201" y="3244334"/>
            <a:ext cx="313656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lvl="1" indent="0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Meirovich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&amp; Gu, 2015).</a:t>
            </a:r>
            <a:endParaRPr lang="en-US" altLang="en-US" dirty="0"/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40" name="Rectangle 8">
            <a:extLst>
              <a:ext uri="{FF2B5EF4-FFF2-40B4-BE49-F238E27FC236}">
                <a16:creationId xmlns:a16="http://schemas.microsoft.com/office/drawing/2014/main" id="{F467BBAE-B063-E689-0AB4-13E13F87999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57419" y="6519863"/>
            <a:ext cx="5711825" cy="303212"/>
          </a:xfrm>
          <a:prstGeom prst="rect">
            <a:avLst/>
          </a:prstGeom>
          <a:noFill/>
          <a:ln>
            <a:noFill/>
          </a:ln>
          <a:effectLst/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altLang="en-US" sz="1400" b="1" i="1">
                <a:effectLst>
                  <a:outerShdw blurRad="38100" dist="38100" dir="2700000" algn="tl">
                    <a:srgbClr val="C0C0C0"/>
                  </a:outerShdw>
                </a:effectLst>
              </a:rPr>
              <a:t>      Follower-Directed                        Leader-Directed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D88C9025-01BB-CCF0-A9FA-C2469513C1C5}"/>
              </a:ext>
            </a:extLst>
          </p:cNvPr>
          <p:cNvGrpSpPr/>
          <p:nvPr/>
        </p:nvGrpSpPr>
        <p:grpSpPr>
          <a:xfrm>
            <a:off x="1589089" y="1701800"/>
            <a:ext cx="5646716" cy="4821238"/>
            <a:chOff x="1589089" y="1701800"/>
            <a:chExt cx="5646716" cy="4821238"/>
          </a:xfrm>
        </p:grpSpPr>
        <p:sp>
          <p:nvSpPr>
            <p:cNvPr id="22530" name="Rectangle 2">
              <a:extLst>
                <a:ext uri="{FF2B5EF4-FFF2-40B4-BE49-F238E27FC236}">
                  <a16:creationId xmlns:a16="http://schemas.microsoft.com/office/drawing/2014/main" id="{B6891B82-278A-12E3-8E00-E53001A9566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18030" y="1930400"/>
              <a:ext cx="2514600" cy="1447800"/>
            </a:xfrm>
            <a:prstGeom prst="rect">
              <a:avLst/>
            </a:prstGeom>
            <a:solidFill>
              <a:srgbClr val="008000"/>
            </a:solidFill>
            <a:ln w="12700">
              <a:solidFill>
                <a:srgbClr val="008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 anchor="ctr"/>
            <a:lstStyle>
              <a:lvl1pPr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9pPr>
            </a:lstStyle>
            <a:p>
              <a:pPr algn="ctr">
                <a:lnSpc>
                  <a:spcPct val="85000"/>
                </a:lnSpc>
              </a:pPr>
              <a:r>
                <a:rPr lang="en-US" altLang="en-US" sz="1600">
                  <a:solidFill>
                    <a:schemeClr val="bg1"/>
                  </a:solidFill>
                </a:rPr>
                <a:t>Selling</a:t>
              </a:r>
            </a:p>
            <a:p>
              <a:pPr algn="ctr">
                <a:lnSpc>
                  <a:spcPct val="85000"/>
                </a:lnSpc>
              </a:pPr>
              <a:r>
                <a:rPr lang="en-US" altLang="en-US" sz="1600">
                  <a:solidFill>
                    <a:schemeClr val="bg1"/>
                  </a:solidFill>
                </a:rPr>
                <a:t>S2</a:t>
              </a:r>
            </a:p>
            <a:p>
              <a:pPr algn="ctr">
                <a:lnSpc>
                  <a:spcPct val="85000"/>
                </a:lnSpc>
              </a:pPr>
              <a:r>
                <a:rPr lang="en-US" altLang="en-US" sz="1600">
                  <a:solidFill>
                    <a:schemeClr val="bg1"/>
                  </a:solidFill>
                </a:rPr>
                <a:t>Explain decisions and</a:t>
              </a:r>
            </a:p>
            <a:p>
              <a:pPr algn="ctr">
                <a:lnSpc>
                  <a:spcPct val="85000"/>
                </a:lnSpc>
              </a:pPr>
              <a:r>
                <a:rPr lang="en-US" altLang="en-US" sz="1600">
                  <a:solidFill>
                    <a:schemeClr val="bg1"/>
                  </a:solidFill>
                </a:rPr>
                <a:t> provide opportunity for</a:t>
              </a:r>
            </a:p>
            <a:p>
              <a:pPr algn="ctr">
                <a:lnSpc>
                  <a:spcPct val="85000"/>
                </a:lnSpc>
              </a:pPr>
              <a:r>
                <a:rPr lang="en-US" altLang="en-US" sz="1600">
                  <a:solidFill>
                    <a:schemeClr val="bg1"/>
                  </a:solidFill>
                </a:rPr>
                <a:t>clarification</a:t>
              </a:r>
            </a:p>
          </p:txBody>
        </p:sp>
        <p:sp>
          <p:nvSpPr>
            <p:cNvPr id="22531" name="Rectangle 4">
              <a:extLst>
                <a:ext uri="{FF2B5EF4-FFF2-40B4-BE49-F238E27FC236}">
                  <a16:creationId xmlns:a16="http://schemas.microsoft.com/office/drawing/2014/main" id="{0E3AC317-F3FA-DADA-31B3-D34749E5A31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03430" y="1930400"/>
              <a:ext cx="2514600" cy="1447800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accent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 anchor="ctr"/>
            <a:lstStyle>
              <a:lvl1pPr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9pPr>
            </a:lstStyle>
            <a:p>
              <a:pPr algn="ctr">
                <a:lnSpc>
                  <a:spcPct val="85000"/>
                </a:lnSpc>
              </a:pPr>
              <a:r>
                <a:rPr lang="en-US" altLang="en-US" sz="1600" dirty="0">
                  <a:solidFill>
                    <a:schemeClr val="bg1"/>
                  </a:solidFill>
                </a:rPr>
                <a:t>Participating</a:t>
              </a:r>
            </a:p>
            <a:p>
              <a:pPr algn="ctr">
                <a:lnSpc>
                  <a:spcPct val="85000"/>
                </a:lnSpc>
              </a:pPr>
              <a:r>
                <a:rPr lang="en-US" altLang="en-US" sz="1600" dirty="0" err="1">
                  <a:solidFill>
                    <a:schemeClr val="bg1"/>
                  </a:solidFill>
                </a:rPr>
                <a:t>S3</a:t>
              </a:r>
              <a:endParaRPr lang="en-US" altLang="en-US" sz="1600" dirty="0">
                <a:solidFill>
                  <a:schemeClr val="bg1"/>
                </a:solidFill>
              </a:endParaRPr>
            </a:p>
            <a:p>
              <a:pPr algn="ctr">
                <a:lnSpc>
                  <a:spcPct val="85000"/>
                </a:lnSpc>
              </a:pPr>
              <a:r>
                <a:rPr lang="en-US" altLang="en-US" sz="1600" dirty="0">
                  <a:solidFill>
                    <a:schemeClr val="bg1"/>
                  </a:solidFill>
                </a:rPr>
                <a:t>Share ideas and</a:t>
              </a:r>
            </a:p>
            <a:p>
              <a:pPr algn="ctr">
                <a:lnSpc>
                  <a:spcPct val="85000"/>
                </a:lnSpc>
              </a:pPr>
              <a:r>
                <a:rPr lang="en-US" altLang="en-US" sz="1600" dirty="0">
                  <a:solidFill>
                    <a:schemeClr val="bg1"/>
                  </a:solidFill>
                </a:rPr>
                <a:t>facilitate in </a:t>
              </a:r>
            </a:p>
            <a:p>
              <a:pPr algn="ctr">
                <a:lnSpc>
                  <a:spcPct val="85000"/>
                </a:lnSpc>
              </a:pPr>
              <a:r>
                <a:rPr lang="en-US" altLang="en-US" sz="1600" dirty="0">
                  <a:solidFill>
                    <a:schemeClr val="bg1"/>
                  </a:solidFill>
                </a:rPr>
                <a:t>decision making</a:t>
              </a:r>
            </a:p>
          </p:txBody>
        </p:sp>
        <p:sp>
          <p:nvSpPr>
            <p:cNvPr id="22533" name="Freeform 6">
              <a:extLst>
                <a:ext uri="{FF2B5EF4-FFF2-40B4-BE49-F238E27FC236}">
                  <a16:creationId xmlns:a16="http://schemas.microsoft.com/office/drawing/2014/main" id="{A993A98F-6104-CE28-ED4F-E595FD3318ED}"/>
                </a:ext>
              </a:extLst>
            </p:cNvPr>
            <p:cNvSpPr>
              <a:spLocks/>
            </p:cNvSpPr>
            <p:nvPr/>
          </p:nvSpPr>
          <p:spPr bwMode="auto">
            <a:xfrm>
              <a:off x="2279631" y="6121400"/>
              <a:ext cx="2251075" cy="401638"/>
            </a:xfrm>
            <a:custGeom>
              <a:avLst/>
              <a:gdLst>
                <a:gd name="T0" fmla="*/ 0 w 1418"/>
                <a:gd name="T1" fmla="*/ 39688 h 253"/>
                <a:gd name="T2" fmla="*/ 6350 w 1418"/>
                <a:gd name="T3" fmla="*/ 79375 h 253"/>
                <a:gd name="T4" fmla="*/ 14288 w 1418"/>
                <a:gd name="T5" fmla="*/ 109538 h 253"/>
                <a:gd name="T6" fmla="*/ 55563 w 1418"/>
                <a:gd name="T7" fmla="*/ 169863 h 253"/>
                <a:gd name="T8" fmla="*/ 112713 w 1418"/>
                <a:gd name="T9" fmla="*/ 209550 h 253"/>
                <a:gd name="T10" fmla="*/ 188913 w 1418"/>
                <a:gd name="T11" fmla="*/ 220663 h 253"/>
                <a:gd name="T12" fmla="*/ 939800 w 1418"/>
                <a:gd name="T13" fmla="*/ 209550 h 253"/>
                <a:gd name="T14" fmla="*/ 1016000 w 1418"/>
                <a:gd name="T15" fmla="*/ 220663 h 253"/>
                <a:gd name="T16" fmla="*/ 1071563 w 1418"/>
                <a:gd name="T17" fmla="*/ 260350 h 253"/>
                <a:gd name="T18" fmla="*/ 1114425 w 1418"/>
                <a:gd name="T19" fmla="*/ 320675 h 253"/>
                <a:gd name="T20" fmla="*/ 1120775 w 1418"/>
                <a:gd name="T21" fmla="*/ 360363 h 253"/>
                <a:gd name="T22" fmla="*/ 1128713 w 1418"/>
                <a:gd name="T23" fmla="*/ 400050 h 253"/>
                <a:gd name="T24" fmla="*/ 1135063 w 1418"/>
                <a:gd name="T25" fmla="*/ 360363 h 253"/>
                <a:gd name="T26" fmla="*/ 1143000 w 1418"/>
                <a:gd name="T27" fmla="*/ 320675 h 253"/>
                <a:gd name="T28" fmla="*/ 1184275 w 1418"/>
                <a:gd name="T29" fmla="*/ 260350 h 253"/>
                <a:gd name="T30" fmla="*/ 1239838 w 1418"/>
                <a:gd name="T31" fmla="*/ 220663 h 253"/>
                <a:gd name="T32" fmla="*/ 1309688 w 1418"/>
                <a:gd name="T33" fmla="*/ 200025 h 253"/>
                <a:gd name="T34" fmla="*/ 2060575 w 1418"/>
                <a:gd name="T35" fmla="*/ 190500 h 253"/>
                <a:gd name="T36" fmla="*/ 2136775 w 1418"/>
                <a:gd name="T37" fmla="*/ 169863 h 253"/>
                <a:gd name="T38" fmla="*/ 2193925 w 1418"/>
                <a:gd name="T39" fmla="*/ 130175 h 253"/>
                <a:gd name="T40" fmla="*/ 2235200 w 1418"/>
                <a:gd name="T41" fmla="*/ 69850 h 253"/>
                <a:gd name="T42" fmla="*/ 2243138 w 1418"/>
                <a:gd name="T43" fmla="*/ 39688 h 253"/>
                <a:gd name="T44" fmla="*/ 2249488 w 1418"/>
                <a:gd name="T45" fmla="*/ 0 h 253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0" t="0" r="r" b="b"/>
              <a:pathLst>
                <a:path w="1418" h="253">
                  <a:moveTo>
                    <a:pt x="0" y="25"/>
                  </a:moveTo>
                  <a:lnTo>
                    <a:pt x="4" y="50"/>
                  </a:lnTo>
                  <a:lnTo>
                    <a:pt x="9" y="69"/>
                  </a:lnTo>
                  <a:lnTo>
                    <a:pt x="35" y="107"/>
                  </a:lnTo>
                  <a:lnTo>
                    <a:pt x="71" y="132"/>
                  </a:lnTo>
                  <a:lnTo>
                    <a:pt x="119" y="139"/>
                  </a:lnTo>
                  <a:lnTo>
                    <a:pt x="592" y="132"/>
                  </a:lnTo>
                  <a:lnTo>
                    <a:pt x="640" y="139"/>
                  </a:lnTo>
                  <a:lnTo>
                    <a:pt x="675" y="164"/>
                  </a:lnTo>
                  <a:lnTo>
                    <a:pt x="702" y="202"/>
                  </a:lnTo>
                  <a:lnTo>
                    <a:pt x="706" y="227"/>
                  </a:lnTo>
                  <a:lnTo>
                    <a:pt x="711" y="252"/>
                  </a:lnTo>
                  <a:lnTo>
                    <a:pt x="715" y="227"/>
                  </a:lnTo>
                  <a:lnTo>
                    <a:pt x="720" y="202"/>
                  </a:lnTo>
                  <a:lnTo>
                    <a:pt x="746" y="164"/>
                  </a:lnTo>
                  <a:lnTo>
                    <a:pt x="781" y="139"/>
                  </a:lnTo>
                  <a:lnTo>
                    <a:pt x="825" y="126"/>
                  </a:lnTo>
                  <a:lnTo>
                    <a:pt x="1298" y="120"/>
                  </a:lnTo>
                  <a:lnTo>
                    <a:pt x="1346" y="107"/>
                  </a:lnTo>
                  <a:lnTo>
                    <a:pt x="1382" y="82"/>
                  </a:lnTo>
                  <a:lnTo>
                    <a:pt x="1408" y="44"/>
                  </a:lnTo>
                  <a:lnTo>
                    <a:pt x="1413" y="25"/>
                  </a:lnTo>
                  <a:lnTo>
                    <a:pt x="1417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534" name="Freeform 7">
              <a:extLst>
                <a:ext uri="{FF2B5EF4-FFF2-40B4-BE49-F238E27FC236}">
                  <a16:creationId xmlns:a16="http://schemas.microsoft.com/office/drawing/2014/main" id="{2B26F4E8-530D-23D1-BAF9-77F06CBCF7BA}"/>
                </a:ext>
              </a:extLst>
            </p:cNvPr>
            <p:cNvSpPr>
              <a:spLocks/>
            </p:cNvSpPr>
            <p:nvPr/>
          </p:nvSpPr>
          <p:spPr bwMode="auto">
            <a:xfrm>
              <a:off x="4903768" y="6121400"/>
              <a:ext cx="2252662" cy="401638"/>
            </a:xfrm>
            <a:custGeom>
              <a:avLst/>
              <a:gdLst>
                <a:gd name="T0" fmla="*/ 0 w 1419"/>
                <a:gd name="T1" fmla="*/ 39688 h 253"/>
                <a:gd name="T2" fmla="*/ 11112 w 1419"/>
                <a:gd name="T3" fmla="*/ 109538 h 253"/>
                <a:gd name="T4" fmla="*/ 55562 w 1419"/>
                <a:gd name="T5" fmla="*/ 169863 h 253"/>
                <a:gd name="T6" fmla="*/ 122237 w 1419"/>
                <a:gd name="T7" fmla="*/ 209550 h 253"/>
                <a:gd name="T8" fmla="*/ 188912 w 1419"/>
                <a:gd name="T9" fmla="*/ 220663 h 253"/>
                <a:gd name="T10" fmla="*/ 938212 w 1419"/>
                <a:gd name="T11" fmla="*/ 209550 h 253"/>
                <a:gd name="T12" fmla="*/ 1016000 w 1419"/>
                <a:gd name="T13" fmla="*/ 220663 h 253"/>
                <a:gd name="T14" fmla="*/ 1069975 w 1419"/>
                <a:gd name="T15" fmla="*/ 260350 h 253"/>
                <a:gd name="T16" fmla="*/ 1114425 w 1419"/>
                <a:gd name="T17" fmla="*/ 320675 h 253"/>
                <a:gd name="T18" fmla="*/ 1136650 w 1419"/>
                <a:gd name="T19" fmla="*/ 400050 h 253"/>
                <a:gd name="T20" fmla="*/ 1147762 w 1419"/>
                <a:gd name="T21" fmla="*/ 320675 h 253"/>
                <a:gd name="T22" fmla="*/ 1181100 w 1419"/>
                <a:gd name="T23" fmla="*/ 260350 h 253"/>
                <a:gd name="T24" fmla="*/ 1247775 w 1419"/>
                <a:gd name="T25" fmla="*/ 220663 h 253"/>
                <a:gd name="T26" fmla="*/ 1312862 w 1419"/>
                <a:gd name="T27" fmla="*/ 200025 h 253"/>
                <a:gd name="T28" fmla="*/ 2063750 w 1419"/>
                <a:gd name="T29" fmla="*/ 190500 h 253"/>
                <a:gd name="T30" fmla="*/ 2130425 w 1419"/>
                <a:gd name="T31" fmla="*/ 169863 h 253"/>
                <a:gd name="T32" fmla="*/ 2195512 w 1419"/>
                <a:gd name="T33" fmla="*/ 130175 h 253"/>
                <a:gd name="T34" fmla="*/ 2239962 w 1419"/>
                <a:gd name="T35" fmla="*/ 69850 h 253"/>
                <a:gd name="T36" fmla="*/ 2251075 w 1419"/>
                <a:gd name="T37" fmla="*/ 0 h 253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0" t="0" r="r" b="b"/>
              <a:pathLst>
                <a:path w="1419" h="253">
                  <a:moveTo>
                    <a:pt x="0" y="25"/>
                  </a:moveTo>
                  <a:lnTo>
                    <a:pt x="7" y="69"/>
                  </a:lnTo>
                  <a:lnTo>
                    <a:pt x="35" y="107"/>
                  </a:lnTo>
                  <a:lnTo>
                    <a:pt x="77" y="132"/>
                  </a:lnTo>
                  <a:lnTo>
                    <a:pt x="119" y="139"/>
                  </a:lnTo>
                  <a:lnTo>
                    <a:pt x="591" y="132"/>
                  </a:lnTo>
                  <a:lnTo>
                    <a:pt x="640" y="139"/>
                  </a:lnTo>
                  <a:lnTo>
                    <a:pt x="674" y="164"/>
                  </a:lnTo>
                  <a:lnTo>
                    <a:pt x="702" y="202"/>
                  </a:lnTo>
                  <a:lnTo>
                    <a:pt x="716" y="252"/>
                  </a:lnTo>
                  <a:lnTo>
                    <a:pt x="723" y="202"/>
                  </a:lnTo>
                  <a:lnTo>
                    <a:pt x="744" y="164"/>
                  </a:lnTo>
                  <a:lnTo>
                    <a:pt x="786" y="139"/>
                  </a:lnTo>
                  <a:lnTo>
                    <a:pt x="827" y="126"/>
                  </a:lnTo>
                  <a:lnTo>
                    <a:pt x="1300" y="120"/>
                  </a:lnTo>
                  <a:lnTo>
                    <a:pt x="1342" y="107"/>
                  </a:lnTo>
                  <a:lnTo>
                    <a:pt x="1383" y="82"/>
                  </a:lnTo>
                  <a:lnTo>
                    <a:pt x="1411" y="44"/>
                  </a:lnTo>
                  <a:lnTo>
                    <a:pt x="1418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441" name="Rectangle 9">
              <a:extLst>
                <a:ext uri="{FF2B5EF4-FFF2-40B4-BE49-F238E27FC236}">
                  <a16:creationId xmlns:a16="http://schemas.microsoft.com/office/drawing/2014/main" id="{7D99BE6D-AFF3-8F32-7C08-0D2DFB7CB8E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28818" y="5056188"/>
              <a:ext cx="484942" cy="305212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 lIns="90488" tIns="44450" rIns="90488" bIns="44450">
              <a:spAutoFit/>
            </a:bodyPr>
            <a:lstStyle/>
            <a:p>
              <a:pPr>
                <a:defRPr/>
              </a:pPr>
              <a:r>
                <a:rPr lang="en-US" altLang="en-US" sz="1400" b="1" i="1">
                  <a:effectLst>
                    <a:outerShdw blurRad="38100" dist="38100" dir="2700000" algn="tl">
                      <a:srgbClr val="C0C0C0"/>
                    </a:outerShdw>
                  </a:effectLst>
                </a:rPr>
                <a:t>Low</a:t>
              </a:r>
            </a:p>
          </p:txBody>
        </p:sp>
        <p:sp>
          <p:nvSpPr>
            <p:cNvPr id="18442" name="Rectangle 10">
              <a:extLst>
                <a:ext uri="{FF2B5EF4-FFF2-40B4-BE49-F238E27FC236}">
                  <a16:creationId xmlns:a16="http://schemas.microsoft.com/office/drawing/2014/main" id="{49D5DC9F-BB73-0F3C-346A-166EFF9FD59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87493" y="4689475"/>
              <a:ext cx="484942" cy="305212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 lIns="90488" tIns="44450" rIns="90488" bIns="44450">
              <a:spAutoFit/>
            </a:bodyPr>
            <a:lstStyle/>
            <a:p>
              <a:pPr>
                <a:defRPr/>
              </a:pPr>
              <a:r>
                <a:rPr lang="en-US" altLang="en-US" sz="1400" b="1" i="1">
                  <a:effectLst>
                    <a:outerShdw blurRad="38100" dist="38100" dir="2700000" algn="tl">
                      <a:srgbClr val="C0C0C0"/>
                    </a:outerShdw>
                  </a:effectLst>
                </a:rPr>
                <a:t>Low</a:t>
              </a:r>
            </a:p>
          </p:txBody>
        </p:sp>
        <p:sp>
          <p:nvSpPr>
            <p:cNvPr id="18443" name="Rectangle 11">
              <a:extLst>
                <a:ext uri="{FF2B5EF4-FFF2-40B4-BE49-F238E27FC236}">
                  <a16:creationId xmlns:a16="http://schemas.microsoft.com/office/drawing/2014/main" id="{4450790F-F0DD-0320-3053-976681C235B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700819" y="5056188"/>
              <a:ext cx="530595" cy="305212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 lIns="90488" tIns="44450" rIns="90488" bIns="44450">
              <a:spAutoFit/>
            </a:bodyPr>
            <a:lstStyle/>
            <a:p>
              <a:pPr>
                <a:defRPr/>
              </a:pPr>
              <a:r>
                <a:rPr lang="en-US" altLang="en-US" sz="1400" b="1" i="1">
                  <a:effectLst>
                    <a:outerShdw blurRad="38100" dist="38100" dir="2700000" algn="tl">
                      <a:srgbClr val="C0C0C0"/>
                    </a:outerShdw>
                  </a:effectLst>
                </a:rPr>
                <a:t>High</a:t>
              </a:r>
            </a:p>
          </p:txBody>
        </p:sp>
        <p:sp>
          <p:nvSpPr>
            <p:cNvPr id="18444" name="Rectangle 12">
              <a:extLst>
                <a:ext uri="{FF2B5EF4-FFF2-40B4-BE49-F238E27FC236}">
                  <a16:creationId xmlns:a16="http://schemas.microsoft.com/office/drawing/2014/main" id="{157C85EE-789C-1307-AAEE-CC48327B7F6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95419" y="1931988"/>
              <a:ext cx="530595" cy="305212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 lIns="90488" tIns="44450" rIns="90488" bIns="44450">
              <a:spAutoFit/>
            </a:bodyPr>
            <a:lstStyle/>
            <a:p>
              <a:pPr>
                <a:defRPr/>
              </a:pPr>
              <a:r>
                <a:rPr lang="en-US" altLang="en-US" sz="1400" b="1" i="1">
                  <a:effectLst>
                    <a:outerShdw blurRad="38100" dist="38100" dir="2700000" algn="tl">
                      <a:srgbClr val="C0C0C0"/>
                    </a:outerShdw>
                  </a:effectLst>
                </a:rPr>
                <a:t>High</a:t>
              </a:r>
            </a:p>
          </p:txBody>
        </p:sp>
        <p:sp>
          <p:nvSpPr>
            <p:cNvPr id="18445" name="Rectangle 13">
              <a:extLst>
                <a:ext uri="{FF2B5EF4-FFF2-40B4-BE49-F238E27FC236}">
                  <a16:creationId xmlns:a16="http://schemas.microsoft.com/office/drawing/2014/main" id="{51DA6280-1ABA-C677-B5B7-8F008E0F571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56030" y="1701800"/>
              <a:ext cx="1391408" cy="305212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 lIns="90488" tIns="44450" rIns="90488" bIns="44450">
              <a:spAutoFit/>
            </a:bodyPr>
            <a:lstStyle/>
            <a:p>
              <a:pPr>
                <a:defRPr/>
              </a:pPr>
              <a:r>
                <a:rPr lang="en-US" altLang="en-US" sz="1400" b="1" i="1">
                  <a:effectLst>
                    <a:outerShdw blurRad="38100" dist="38100" dir="2700000" algn="tl">
                      <a:srgbClr val="C0C0C0"/>
                    </a:outerShdw>
                  </a:effectLst>
                </a:rPr>
                <a:t>Leader Behavior</a:t>
              </a:r>
            </a:p>
          </p:txBody>
        </p:sp>
        <p:sp>
          <p:nvSpPr>
            <p:cNvPr id="18446" name="Rectangle 14">
              <a:extLst>
                <a:ext uri="{FF2B5EF4-FFF2-40B4-BE49-F238E27FC236}">
                  <a16:creationId xmlns:a16="http://schemas.microsoft.com/office/drawing/2014/main" id="{A29E93A8-635C-FC27-BD52-3A8224E4AD2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41744" y="5041900"/>
              <a:ext cx="1214501" cy="305212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 lIns="90488" tIns="44450" rIns="90488" bIns="44450">
              <a:spAutoFit/>
            </a:bodyPr>
            <a:lstStyle/>
            <a:p>
              <a:pPr>
                <a:defRPr/>
              </a:pPr>
              <a:r>
                <a:rPr lang="en-US" altLang="en-US" sz="1400" b="1" i="1">
                  <a:effectLst>
                    <a:outerShdw blurRad="38100" dist="38100" dir="2700000" algn="tl">
                      <a:srgbClr val="C0C0C0"/>
                    </a:outerShdw>
                  </a:effectLst>
                </a:rPr>
                <a:t>Task Behavior</a:t>
              </a:r>
            </a:p>
          </p:txBody>
        </p:sp>
        <p:sp>
          <p:nvSpPr>
            <p:cNvPr id="18447" name="Rectangle 15">
              <a:extLst>
                <a:ext uri="{FF2B5EF4-FFF2-40B4-BE49-F238E27FC236}">
                  <a16:creationId xmlns:a16="http://schemas.microsoft.com/office/drawing/2014/main" id="{26B1E149-024B-A8A4-2862-D3FE86E5769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05019" y="5437189"/>
              <a:ext cx="5026025" cy="731837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lIns="90488" tIns="44450" rIns="90488" bIns="44450"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US" altLang="en-US" sz="1400" b="1" i="1">
                  <a:effectLst>
                    <a:outerShdw blurRad="38100" dist="38100" dir="2700000" algn="tl">
                      <a:srgbClr val="C0C0C0"/>
                    </a:outerShdw>
                  </a:effectLst>
                </a:rPr>
                <a:t>                                 Follower Readiness</a:t>
              </a:r>
              <a:br>
                <a:rPr lang="en-US" altLang="en-US" sz="1400" b="1" i="1">
                  <a:effectLst>
                    <a:outerShdw blurRad="38100" dist="38100" dir="2700000" algn="tl">
                      <a:srgbClr val="C0C0C0"/>
                    </a:outerShdw>
                  </a:effectLst>
                </a:rPr>
              </a:br>
              <a:r>
                <a:rPr lang="en-US" altLang="en-US" sz="1400" b="1" i="1">
                  <a:effectLst>
                    <a:outerShdw blurRad="38100" dist="38100" dir="2700000" algn="tl">
                      <a:srgbClr val="C0C0C0"/>
                    </a:outerShdw>
                  </a:effectLst>
                </a:rPr>
                <a:t>High		    Moderate	               Low</a:t>
              </a:r>
              <a:br>
                <a:rPr lang="en-US" altLang="en-US" sz="1400" b="1" i="1">
                  <a:effectLst>
                    <a:outerShdw blurRad="38100" dist="38100" dir="2700000" algn="tl">
                      <a:srgbClr val="C0C0C0"/>
                    </a:outerShdw>
                  </a:effectLst>
                </a:rPr>
              </a:br>
              <a:r>
                <a:rPr lang="en-US" altLang="en-US" sz="1400" b="1" i="1">
                  <a:effectLst>
                    <a:outerShdw blurRad="38100" dist="38100" dir="2700000" algn="tl">
                      <a:srgbClr val="C0C0C0"/>
                    </a:outerShdw>
                  </a:effectLst>
                </a:rPr>
                <a:t> R4	            R3	                        R2		R1</a:t>
              </a:r>
            </a:p>
          </p:txBody>
        </p:sp>
        <p:sp>
          <p:nvSpPr>
            <p:cNvPr id="18448" name="Rectangle 16">
              <a:extLst>
                <a:ext uri="{FF2B5EF4-FFF2-40B4-BE49-F238E27FC236}">
                  <a16:creationId xmlns:a16="http://schemas.microsoft.com/office/drawing/2014/main" id="{336DF996-D1DA-A11C-96BC-13E7179DB91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6200000">
              <a:off x="941828" y="3136130"/>
              <a:ext cx="1815178" cy="520655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 lIns="90488" tIns="44450" rIns="90488" bIns="44450">
              <a:spAutoFit/>
            </a:bodyPr>
            <a:lstStyle/>
            <a:p>
              <a:pPr>
                <a:defRPr/>
              </a:pPr>
              <a:r>
                <a:rPr lang="en-US" altLang="en-US" sz="1400" b="1" i="1">
                  <a:effectLst>
                    <a:outerShdw blurRad="38100" dist="38100" dir="2700000" algn="tl">
                      <a:srgbClr val="C0C0C0"/>
                    </a:outerShdw>
                  </a:effectLst>
                </a:rPr>
                <a:t>Relationship Behavior</a:t>
              </a:r>
              <a:br>
                <a:rPr lang="en-US" altLang="en-US" sz="1400" b="1" i="1">
                  <a:effectLst>
                    <a:outerShdw blurRad="38100" dist="38100" dir="2700000" algn="tl">
                      <a:srgbClr val="C0C0C0"/>
                    </a:outerShdw>
                  </a:effectLst>
                </a:rPr>
              </a:br>
              <a:r>
                <a:rPr lang="en-US" altLang="en-US" sz="1400" b="1" i="1">
                  <a:effectLst>
                    <a:outerShdw blurRad="38100" dist="38100" dir="2700000" algn="tl">
                      <a:srgbClr val="C0C0C0"/>
                    </a:outerShdw>
                  </a:effectLst>
                </a:rPr>
                <a:t>(supportive behavior)</a:t>
              </a:r>
            </a:p>
          </p:txBody>
        </p:sp>
        <p:sp>
          <p:nvSpPr>
            <p:cNvPr id="22544" name="Rectangle 17">
              <a:extLst>
                <a:ext uri="{FF2B5EF4-FFF2-40B4-BE49-F238E27FC236}">
                  <a16:creationId xmlns:a16="http://schemas.microsoft.com/office/drawing/2014/main" id="{447326FD-EE5A-E289-D8BE-BD8C54D1603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03430" y="3378200"/>
              <a:ext cx="2514600" cy="1676400"/>
            </a:xfrm>
            <a:prstGeom prst="rect">
              <a:avLst/>
            </a:prstGeom>
            <a:solidFill>
              <a:srgbClr val="FF3300"/>
            </a:solidFill>
            <a:ln w="12700">
              <a:solidFill>
                <a:srgbClr val="FF33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 anchor="ctr"/>
            <a:lstStyle>
              <a:lvl1pPr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9pPr>
            </a:lstStyle>
            <a:p>
              <a:pPr algn="ctr">
                <a:lnSpc>
                  <a:spcPct val="85000"/>
                </a:lnSpc>
              </a:pPr>
              <a:r>
                <a:rPr lang="en-US" altLang="en-US" sz="1600">
                  <a:solidFill>
                    <a:schemeClr val="bg1"/>
                  </a:solidFill>
                </a:rPr>
                <a:t>Delegating</a:t>
              </a:r>
            </a:p>
            <a:p>
              <a:pPr algn="ctr">
                <a:lnSpc>
                  <a:spcPct val="85000"/>
                </a:lnSpc>
              </a:pPr>
              <a:r>
                <a:rPr lang="en-US" altLang="en-US" sz="1600">
                  <a:solidFill>
                    <a:schemeClr val="bg1"/>
                  </a:solidFill>
                </a:rPr>
                <a:t>S4</a:t>
              </a:r>
            </a:p>
            <a:p>
              <a:pPr algn="ctr">
                <a:lnSpc>
                  <a:spcPct val="85000"/>
                </a:lnSpc>
              </a:pPr>
              <a:r>
                <a:rPr lang="en-US" altLang="en-US" sz="1600">
                  <a:solidFill>
                    <a:schemeClr val="bg1"/>
                  </a:solidFill>
                </a:rPr>
                <a:t>Turn over</a:t>
              </a:r>
            </a:p>
            <a:p>
              <a:pPr algn="ctr">
                <a:lnSpc>
                  <a:spcPct val="85000"/>
                </a:lnSpc>
              </a:pPr>
              <a:r>
                <a:rPr lang="en-US" altLang="en-US" sz="1600">
                  <a:solidFill>
                    <a:schemeClr val="bg1"/>
                  </a:solidFill>
                </a:rPr>
                <a:t>responsibility for</a:t>
              </a:r>
            </a:p>
            <a:p>
              <a:pPr algn="ctr">
                <a:lnSpc>
                  <a:spcPct val="85000"/>
                </a:lnSpc>
              </a:pPr>
              <a:r>
                <a:rPr lang="en-US" altLang="en-US" sz="1600">
                  <a:solidFill>
                    <a:schemeClr val="bg1"/>
                  </a:solidFill>
                </a:rPr>
                <a:t>decisions and</a:t>
              </a:r>
            </a:p>
            <a:p>
              <a:pPr algn="ctr">
                <a:lnSpc>
                  <a:spcPct val="85000"/>
                </a:lnSpc>
              </a:pPr>
              <a:r>
                <a:rPr lang="en-US" altLang="en-US" sz="1600">
                  <a:solidFill>
                    <a:schemeClr val="bg1"/>
                  </a:solidFill>
                </a:rPr>
                <a:t>implementation</a:t>
              </a:r>
            </a:p>
          </p:txBody>
        </p:sp>
        <p:sp>
          <p:nvSpPr>
            <p:cNvPr id="22545" name="Rectangle 18">
              <a:extLst>
                <a:ext uri="{FF2B5EF4-FFF2-40B4-BE49-F238E27FC236}">
                  <a16:creationId xmlns:a16="http://schemas.microsoft.com/office/drawing/2014/main" id="{05F87C14-0EE6-54E1-020A-320E53E49FE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18030" y="3378200"/>
              <a:ext cx="2514600" cy="1676400"/>
            </a:xfrm>
            <a:prstGeom prst="rect">
              <a:avLst/>
            </a:prstGeom>
            <a:solidFill>
              <a:srgbClr val="800080"/>
            </a:solidFill>
            <a:ln w="12700">
              <a:solidFill>
                <a:srgbClr val="80008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 anchor="ctr"/>
            <a:lstStyle>
              <a:lvl1pPr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anose="020B0604030504040204" pitchFamily="34" charset="0"/>
                  <a:ea typeface="Angsana New" panose="02020603050405020304" pitchFamily="18" charset="-34"/>
                </a:defRPr>
              </a:lvl9pPr>
            </a:lstStyle>
            <a:p>
              <a:pPr algn="ctr">
                <a:lnSpc>
                  <a:spcPct val="85000"/>
                </a:lnSpc>
              </a:pPr>
              <a:r>
                <a:rPr lang="en-US" altLang="en-US" sz="1600">
                  <a:solidFill>
                    <a:schemeClr val="bg1"/>
                  </a:solidFill>
                </a:rPr>
                <a:t>Telling</a:t>
              </a:r>
            </a:p>
            <a:p>
              <a:pPr algn="ctr">
                <a:lnSpc>
                  <a:spcPct val="85000"/>
                </a:lnSpc>
              </a:pPr>
              <a:r>
                <a:rPr lang="en-US" altLang="en-US" sz="1600">
                  <a:solidFill>
                    <a:schemeClr val="bg1"/>
                  </a:solidFill>
                </a:rPr>
                <a:t>S1</a:t>
              </a:r>
            </a:p>
            <a:p>
              <a:pPr algn="ctr">
                <a:lnSpc>
                  <a:spcPct val="85000"/>
                </a:lnSpc>
              </a:pPr>
              <a:r>
                <a:rPr lang="en-US" altLang="en-US" sz="1600">
                  <a:solidFill>
                    <a:schemeClr val="bg1"/>
                  </a:solidFill>
                </a:rPr>
                <a:t>Provide specific</a:t>
              </a:r>
            </a:p>
            <a:p>
              <a:pPr algn="ctr">
                <a:lnSpc>
                  <a:spcPct val="85000"/>
                </a:lnSpc>
              </a:pPr>
              <a:r>
                <a:rPr lang="en-US" altLang="en-US" sz="1600">
                  <a:solidFill>
                    <a:schemeClr val="bg1"/>
                  </a:solidFill>
                </a:rPr>
                <a:t>instructions and closely</a:t>
              </a:r>
            </a:p>
            <a:p>
              <a:pPr algn="ctr">
                <a:lnSpc>
                  <a:spcPct val="85000"/>
                </a:lnSpc>
              </a:pPr>
              <a:r>
                <a:rPr lang="en-US" altLang="en-US" sz="1600">
                  <a:solidFill>
                    <a:schemeClr val="bg1"/>
                  </a:solidFill>
                </a:rPr>
                <a:t>supervise performance</a:t>
              </a:r>
            </a:p>
            <a:p>
              <a:pPr algn="ctr">
                <a:lnSpc>
                  <a:spcPct val="85000"/>
                </a:lnSpc>
              </a:pPr>
              <a:endParaRPr lang="en-US" altLang="en-US" sz="1600">
                <a:solidFill>
                  <a:schemeClr val="bg1"/>
                </a:solidFill>
              </a:endParaRPr>
            </a:p>
          </p:txBody>
        </p:sp>
        <p:sp>
          <p:nvSpPr>
            <p:cNvPr id="22546" name="Line 19">
              <a:extLst>
                <a:ext uri="{FF2B5EF4-FFF2-40B4-BE49-F238E27FC236}">
                  <a16:creationId xmlns:a16="http://schemas.microsoft.com/office/drawing/2014/main" id="{A044E9F6-8453-557F-9D68-F15323C4A4C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219306" y="3378200"/>
              <a:ext cx="5000625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47" name="Line 20">
              <a:extLst>
                <a:ext uri="{FF2B5EF4-FFF2-40B4-BE49-F238E27FC236}">
                  <a16:creationId xmlns:a16="http://schemas.microsoft.com/office/drawing/2014/main" id="{E296618E-1D03-62AF-39B6-4CDFF549F59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718030" y="1930400"/>
              <a:ext cx="0" cy="312420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48" name="Freeform 21">
              <a:extLst>
                <a:ext uri="{FF2B5EF4-FFF2-40B4-BE49-F238E27FC236}">
                  <a16:creationId xmlns:a16="http://schemas.microsoft.com/office/drawing/2014/main" id="{A63BBAE4-07FF-474C-E684-CD5B31412D59}"/>
                </a:ext>
              </a:extLst>
            </p:cNvPr>
            <p:cNvSpPr>
              <a:spLocks/>
            </p:cNvSpPr>
            <p:nvPr/>
          </p:nvSpPr>
          <p:spPr bwMode="auto">
            <a:xfrm>
              <a:off x="2208193" y="2157413"/>
              <a:ext cx="5027612" cy="1681162"/>
            </a:xfrm>
            <a:custGeom>
              <a:avLst/>
              <a:gdLst>
                <a:gd name="T0" fmla="*/ 0 w 3167"/>
                <a:gd name="T1" fmla="*/ 1679575 h 1059"/>
                <a:gd name="T2" fmla="*/ 325437 w 3167"/>
                <a:gd name="T3" fmla="*/ 1608137 h 1059"/>
                <a:gd name="T4" fmla="*/ 493712 w 3167"/>
                <a:gd name="T5" fmla="*/ 1570037 h 1059"/>
                <a:gd name="T6" fmla="*/ 650875 w 3167"/>
                <a:gd name="T7" fmla="*/ 1520825 h 1059"/>
                <a:gd name="T8" fmla="*/ 819150 w 3167"/>
                <a:gd name="T9" fmla="*/ 1465262 h 1059"/>
                <a:gd name="T10" fmla="*/ 976312 w 3167"/>
                <a:gd name="T11" fmla="*/ 1393825 h 1059"/>
                <a:gd name="T12" fmla="*/ 1133475 w 3167"/>
                <a:gd name="T13" fmla="*/ 1317625 h 1059"/>
                <a:gd name="T14" fmla="*/ 1290637 w 3167"/>
                <a:gd name="T15" fmla="*/ 1219200 h 1059"/>
                <a:gd name="T16" fmla="*/ 1368425 w 3167"/>
                <a:gd name="T17" fmla="*/ 1158875 h 1059"/>
                <a:gd name="T18" fmla="*/ 1447800 w 3167"/>
                <a:gd name="T19" fmla="*/ 1087437 h 1059"/>
                <a:gd name="T20" fmla="*/ 1525587 w 3167"/>
                <a:gd name="T21" fmla="*/ 1004887 h 1059"/>
                <a:gd name="T22" fmla="*/ 1592262 w 3167"/>
                <a:gd name="T23" fmla="*/ 911225 h 1059"/>
                <a:gd name="T24" fmla="*/ 1671637 w 3167"/>
                <a:gd name="T25" fmla="*/ 812800 h 1059"/>
                <a:gd name="T26" fmla="*/ 1749425 w 3167"/>
                <a:gd name="T27" fmla="*/ 712787 h 1059"/>
                <a:gd name="T28" fmla="*/ 1895475 w 3167"/>
                <a:gd name="T29" fmla="*/ 504825 h 1059"/>
                <a:gd name="T30" fmla="*/ 1974850 w 3167"/>
                <a:gd name="T31" fmla="*/ 406400 h 1059"/>
                <a:gd name="T32" fmla="*/ 2052637 w 3167"/>
                <a:gd name="T33" fmla="*/ 312737 h 1059"/>
                <a:gd name="T34" fmla="*/ 2120900 w 3167"/>
                <a:gd name="T35" fmla="*/ 225425 h 1059"/>
                <a:gd name="T36" fmla="*/ 2198687 w 3167"/>
                <a:gd name="T37" fmla="*/ 153987 h 1059"/>
                <a:gd name="T38" fmla="*/ 2278062 w 3167"/>
                <a:gd name="T39" fmla="*/ 87312 h 1059"/>
                <a:gd name="T40" fmla="*/ 2355850 w 3167"/>
                <a:gd name="T41" fmla="*/ 44450 h 1059"/>
                <a:gd name="T42" fmla="*/ 2433637 w 3167"/>
                <a:gd name="T43" fmla="*/ 11112 h 1059"/>
                <a:gd name="T44" fmla="*/ 2468562 w 3167"/>
                <a:gd name="T45" fmla="*/ 4762 h 1059"/>
                <a:gd name="T46" fmla="*/ 2513012 w 3167"/>
                <a:gd name="T47" fmla="*/ 0 h 1059"/>
                <a:gd name="T48" fmla="*/ 2557462 w 3167"/>
                <a:gd name="T49" fmla="*/ 4762 h 1059"/>
                <a:gd name="T50" fmla="*/ 2590800 w 3167"/>
                <a:gd name="T51" fmla="*/ 11112 h 1059"/>
                <a:gd name="T52" fmla="*/ 2670175 w 3167"/>
                <a:gd name="T53" fmla="*/ 44450 h 1059"/>
                <a:gd name="T54" fmla="*/ 2747962 w 3167"/>
                <a:gd name="T55" fmla="*/ 87312 h 1059"/>
                <a:gd name="T56" fmla="*/ 2827337 w 3167"/>
                <a:gd name="T57" fmla="*/ 153987 h 1059"/>
                <a:gd name="T58" fmla="*/ 2916237 w 3167"/>
                <a:gd name="T59" fmla="*/ 225425 h 1059"/>
                <a:gd name="T60" fmla="*/ 2995612 w 3167"/>
                <a:gd name="T61" fmla="*/ 312737 h 1059"/>
                <a:gd name="T62" fmla="*/ 3073400 w 3167"/>
                <a:gd name="T63" fmla="*/ 406400 h 1059"/>
                <a:gd name="T64" fmla="*/ 3163887 w 3167"/>
                <a:gd name="T65" fmla="*/ 504825 h 1059"/>
                <a:gd name="T66" fmla="*/ 3321050 w 3167"/>
                <a:gd name="T67" fmla="*/ 712787 h 1059"/>
                <a:gd name="T68" fmla="*/ 3398837 w 3167"/>
                <a:gd name="T69" fmla="*/ 812800 h 1059"/>
                <a:gd name="T70" fmla="*/ 3489325 w 3167"/>
                <a:gd name="T71" fmla="*/ 911225 h 1059"/>
                <a:gd name="T72" fmla="*/ 3567112 w 3167"/>
                <a:gd name="T73" fmla="*/ 1004887 h 1059"/>
                <a:gd name="T74" fmla="*/ 3646487 w 3167"/>
                <a:gd name="T75" fmla="*/ 1087437 h 1059"/>
                <a:gd name="T76" fmla="*/ 3724275 w 3167"/>
                <a:gd name="T77" fmla="*/ 1158875 h 1059"/>
                <a:gd name="T78" fmla="*/ 3803650 w 3167"/>
                <a:gd name="T79" fmla="*/ 1219200 h 1059"/>
                <a:gd name="T80" fmla="*/ 3971925 w 3167"/>
                <a:gd name="T81" fmla="*/ 1317625 h 1059"/>
                <a:gd name="T82" fmla="*/ 4151312 w 3167"/>
                <a:gd name="T83" fmla="*/ 1400175 h 1059"/>
                <a:gd name="T84" fmla="*/ 4319587 w 3167"/>
                <a:gd name="T85" fmla="*/ 1465262 h 1059"/>
                <a:gd name="T86" fmla="*/ 4498975 w 3167"/>
                <a:gd name="T87" fmla="*/ 1525587 h 1059"/>
                <a:gd name="T88" fmla="*/ 4667250 w 3167"/>
                <a:gd name="T89" fmla="*/ 1574800 h 1059"/>
                <a:gd name="T90" fmla="*/ 4813300 w 3167"/>
                <a:gd name="T91" fmla="*/ 1614487 h 1059"/>
                <a:gd name="T92" fmla="*/ 4935537 w 3167"/>
                <a:gd name="T93" fmla="*/ 1646237 h 1059"/>
                <a:gd name="T94" fmla="*/ 5026025 w 3167"/>
                <a:gd name="T95" fmla="*/ 1679575 h 1059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</a:gdLst>
              <a:ahLst/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0" t="0" r="r" b="b"/>
              <a:pathLst>
                <a:path w="3167" h="1059">
                  <a:moveTo>
                    <a:pt x="0" y="1058"/>
                  </a:moveTo>
                  <a:lnTo>
                    <a:pt x="205" y="1013"/>
                  </a:lnTo>
                  <a:lnTo>
                    <a:pt x="311" y="989"/>
                  </a:lnTo>
                  <a:lnTo>
                    <a:pt x="410" y="958"/>
                  </a:lnTo>
                  <a:lnTo>
                    <a:pt x="516" y="923"/>
                  </a:lnTo>
                  <a:lnTo>
                    <a:pt x="615" y="878"/>
                  </a:lnTo>
                  <a:lnTo>
                    <a:pt x="714" y="830"/>
                  </a:lnTo>
                  <a:lnTo>
                    <a:pt x="813" y="768"/>
                  </a:lnTo>
                  <a:lnTo>
                    <a:pt x="862" y="730"/>
                  </a:lnTo>
                  <a:lnTo>
                    <a:pt x="912" y="685"/>
                  </a:lnTo>
                  <a:lnTo>
                    <a:pt x="961" y="633"/>
                  </a:lnTo>
                  <a:lnTo>
                    <a:pt x="1003" y="574"/>
                  </a:lnTo>
                  <a:lnTo>
                    <a:pt x="1053" y="512"/>
                  </a:lnTo>
                  <a:lnTo>
                    <a:pt x="1102" y="449"/>
                  </a:lnTo>
                  <a:lnTo>
                    <a:pt x="1194" y="318"/>
                  </a:lnTo>
                  <a:lnTo>
                    <a:pt x="1244" y="256"/>
                  </a:lnTo>
                  <a:lnTo>
                    <a:pt x="1293" y="197"/>
                  </a:lnTo>
                  <a:lnTo>
                    <a:pt x="1336" y="142"/>
                  </a:lnTo>
                  <a:lnTo>
                    <a:pt x="1385" y="97"/>
                  </a:lnTo>
                  <a:lnTo>
                    <a:pt x="1435" y="55"/>
                  </a:lnTo>
                  <a:lnTo>
                    <a:pt x="1484" y="28"/>
                  </a:lnTo>
                  <a:lnTo>
                    <a:pt x="1533" y="7"/>
                  </a:lnTo>
                  <a:lnTo>
                    <a:pt x="1555" y="3"/>
                  </a:lnTo>
                  <a:lnTo>
                    <a:pt x="1583" y="0"/>
                  </a:lnTo>
                  <a:lnTo>
                    <a:pt x="1611" y="3"/>
                  </a:lnTo>
                  <a:lnTo>
                    <a:pt x="1632" y="7"/>
                  </a:lnTo>
                  <a:lnTo>
                    <a:pt x="1682" y="28"/>
                  </a:lnTo>
                  <a:lnTo>
                    <a:pt x="1731" y="55"/>
                  </a:lnTo>
                  <a:lnTo>
                    <a:pt x="1781" y="97"/>
                  </a:lnTo>
                  <a:lnTo>
                    <a:pt x="1837" y="142"/>
                  </a:lnTo>
                  <a:lnTo>
                    <a:pt x="1887" y="197"/>
                  </a:lnTo>
                  <a:lnTo>
                    <a:pt x="1936" y="256"/>
                  </a:lnTo>
                  <a:lnTo>
                    <a:pt x="1993" y="318"/>
                  </a:lnTo>
                  <a:lnTo>
                    <a:pt x="2092" y="449"/>
                  </a:lnTo>
                  <a:lnTo>
                    <a:pt x="2141" y="512"/>
                  </a:lnTo>
                  <a:lnTo>
                    <a:pt x="2198" y="574"/>
                  </a:lnTo>
                  <a:lnTo>
                    <a:pt x="2247" y="633"/>
                  </a:lnTo>
                  <a:lnTo>
                    <a:pt x="2297" y="685"/>
                  </a:lnTo>
                  <a:lnTo>
                    <a:pt x="2346" y="730"/>
                  </a:lnTo>
                  <a:lnTo>
                    <a:pt x="2396" y="768"/>
                  </a:lnTo>
                  <a:lnTo>
                    <a:pt x="2502" y="830"/>
                  </a:lnTo>
                  <a:lnTo>
                    <a:pt x="2615" y="882"/>
                  </a:lnTo>
                  <a:lnTo>
                    <a:pt x="2721" y="923"/>
                  </a:lnTo>
                  <a:lnTo>
                    <a:pt x="2834" y="961"/>
                  </a:lnTo>
                  <a:lnTo>
                    <a:pt x="2940" y="992"/>
                  </a:lnTo>
                  <a:lnTo>
                    <a:pt x="3032" y="1017"/>
                  </a:lnTo>
                  <a:lnTo>
                    <a:pt x="3109" y="1037"/>
                  </a:lnTo>
                  <a:lnTo>
                    <a:pt x="3166" y="1058"/>
                  </a:lnTo>
                </a:path>
              </a:pathLst>
            </a:custGeom>
            <a:noFill/>
            <a:ln w="5715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DF8B18D-94CD-1533-0A8A-518C1FC1C9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dirty="0"/>
              <a:t>Hersey and Blanchard’s </a:t>
            </a:r>
            <a:br>
              <a:rPr lang="en-US" altLang="en-US" dirty="0"/>
            </a:br>
            <a:r>
              <a:rPr lang="en-US" altLang="en-US" dirty="0"/>
              <a:t>Situational Leadership Theory</a:t>
            </a:r>
            <a:br>
              <a:rPr lang="en-US" altLang="en-US" dirty="0"/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D84124-A0E9-CF60-BC78-502639FDBB51}"/>
              </a:ext>
            </a:extLst>
          </p:cNvPr>
          <p:cNvSpPr txBox="1"/>
          <p:nvPr/>
        </p:nvSpPr>
        <p:spPr>
          <a:xfrm>
            <a:off x="7086601" y="4611688"/>
            <a:ext cx="313656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lvl="1" indent="0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Meirovich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&amp; Gu, 2015).</a:t>
            </a:r>
            <a:endParaRPr lang="en-US" altLang="en-US" dirty="0"/>
          </a:p>
        </p:txBody>
      </p:sp>
    </p:spTree>
  </p:cSld>
  <p:clrMapOvr>
    <a:masterClrMapping/>
  </p:clrMapOvr>
  <p:transition spd="slow"/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5986" name="Rectangle 2">
            <a:extLst>
              <a:ext uri="{FF2B5EF4-FFF2-40B4-BE49-F238E27FC236}">
                <a16:creationId xmlns:a16="http://schemas.microsoft.com/office/drawing/2014/main" id="{87AC8B82-E217-D4AA-45FD-D1AE2CB48C2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Leader-Member Exchange Theory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BA45A07-5BD3-29A7-2156-BF4DE6C579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Leaders select certain followers to be </a:t>
            </a:r>
          </a:p>
          <a:p>
            <a:pPr lvl="1"/>
            <a:r>
              <a:rPr lang="en-US" altLang="en-US" dirty="0"/>
              <a:t>“in” (favorites) </a:t>
            </a:r>
          </a:p>
          <a:p>
            <a:pPr lvl="1"/>
            <a:r>
              <a:rPr lang="en-US" altLang="en-US" dirty="0"/>
              <a:t>based on competence and/or compatibility and similarity to leader</a:t>
            </a:r>
          </a:p>
          <a:p>
            <a:r>
              <a:rPr lang="en-US" altLang="en-US" dirty="0"/>
              <a:t>“Exchanges” with these “in” followers will be </a:t>
            </a:r>
          </a:p>
          <a:p>
            <a:pPr lvl="1"/>
            <a:r>
              <a:rPr lang="en-US" altLang="en-US" dirty="0"/>
              <a:t>higher quality than with those who are “out”</a:t>
            </a:r>
          </a:p>
          <a:p>
            <a:r>
              <a:rPr lang="en-US" altLang="en-US" dirty="0"/>
              <a:t>Result: </a:t>
            </a:r>
          </a:p>
          <a:p>
            <a:pPr lvl="1"/>
            <a:r>
              <a:rPr lang="en-US" altLang="en-US" dirty="0"/>
              <a:t>“In” subordinates will have higher performance ratings, </a:t>
            </a:r>
          </a:p>
          <a:p>
            <a:pPr lvl="1"/>
            <a:r>
              <a:rPr lang="en-US" altLang="en-US" dirty="0"/>
              <a:t>less turnover, </a:t>
            </a:r>
          </a:p>
          <a:p>
            <a:pPr lvl="1"/>
            <a:r>
              <a:rPr lang="en-US" altLang="en-US" dirty="0"/>
              <a:t>and greater job satisfaction.</a:t>
            </a:r>
          </a:p>
          <a:p>
            <a:pPr marL="0" indent="0" algn="r">
              <a:buNone/>
            </a:pPr>
            <a:r>
              <a:rPr lang="en-GB" dirty="0"/>
              <a:t>(</a:t>
            </a:r>
            <a:r>
              <a:rPr lang="en-GB" dirty="0" err="1"/>
              <a:t>Schyns</a:t>
            </a:r>
            <a:r>
              <a:rPr lang="en-GB" dirty="0"/>
              <a:t> &amp; David, 2010).</a:t>
            </a:r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3">
            <a:extLst>
              <a:ext uri="{FF2B5EF4-FFF2-40B4-BE49-F238E27FC236}">
                <a16:creationId xmlns:a16="http://schemas.microsoft.com/office/drawing/2014/main" id="{9704A16F-7D36-2FAF-2256-6D9B2D02F0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89089" y="65088"/>
            <a:ext cx="1393825" cy="2744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9pPr>
          </a:lstStyle>
          <a:p>
            <a:pPr>
              <a:spcBef>
                <a:spcPct val="50000"/>
              </a:spcBef>
            </a:pPr>
            <a:endParaRPr lang="en-US" altLang="en-US" sz="1200" b="1">
              <a:latin typeface="Arial" panose="020B0604020202020204" pitchFamily="34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F15AB10-825C-E181-6FED-0DAC3CC53C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dirty="0"/>
              <a:t>The Leader-Member Exchange (</a:t>
            </a:r>
            <a:r>
              <a:rPr lang="en-US" altLang="en-US" dirty="0" err="1"/>
              <a:t>LMX</a:t>
            </a:r>
            <a:r>
              <a:rPr lang="en-US" altLang="en-US" dirty="0"/>
              <a:t> Model)</a:t>
            </a:r>
            <a:br>
              <a:rPr lang="en-US" altLang="en-US" dirty="0"/>
            </a:br>
            <a:endParaRPr lang="en-GB" dirty="0"/>
          </a:p>
        </p:txBody>
      </p:sp>
      <p:sp>
        <p:nvSpPr>
          <p:cNvPr id="28676" name="Rectangle 4">
            <a:extLst>
              <a:ext uri="{FF2B5EF4-FFF2-40B4-BE49-F238E27FC236}">
                <a16:creationId xmlns:a16="http://schemas.microsoft.com/office/drawing/2014/main" id="{6E2D7806-20D7-D62F-7640-728CE1FEA53C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en-US" altLang="en-US" dirty="0"/>
              <a:t>This model is based on the idea that </a:t>
            </a:r>
          </a:p>
          <a:p>
            <a:pPr lvl="1"/>
            <a:r>
              <a:rPr lang="en-US" altLang="en-US" dirty="0"/>
              <a:t>one of two distinct types of leader-member exchange relationships evolve,</a:t>
            </a:r>
          </a:p>
          <a:p>
            <a:pPr lvl="1"/>
            <a:r>
              <a:rPr lang="en-US" altLang="en-US" dirty="0"/>
              <a:t>and these exchanges are related to important work outcomes.</a:t>
            </a:r>
          </a:p>
          <a:p>
            <a:endParaRPr lang="en-US" alt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1D9E170-221F-1877-9044-64F2A1D833C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dirty="0"/>
              <a:t>In-group exchange: </a:t>
            </a:r>
          </a:p>
          <a:p>
            <a:pPr lvl="1"/>
            <a:r>
              <a:rPr lang="en-US" altLang="en-US" dirty="0"/>
              <a:t>a partnership characterized by mutual trust, respect and liking</a:t>
            </a:r>
          </a:p>
          <a:p>
            <a:r>
              <a:rPr lang="en-US" altLang="en-US" dirty="0"/>
              <a:t>Out-group exchange: </a:t>
            </a:r>
          </a:p>
          <a:p>
            <a:pPr lvl="1"/>
            <a:r>
              <a:rPr lang="en-US" altLang="en-US" dirty="0"/>
              <a:t>a partnership characterized by a lack of mutual trust, respect and liking</a:t>
            </a:r>
          </a:p>
          <a:p>
            <a:pPr marL="0" indent="0">
              <a:buNone/>
            </a:pPr>
            <a:endParaRPr lang="en-US" altLang="en-US" dirty="0"/>
          </a:p>
          <a:p>
            <a:r>
              <a:rPr lang="en-GB" dirty="0"/>
              <a:t>(</a:t>
            </a:r>
            <a:r>
              <a:rPr lang="en-GB" dirty="0" err="1"/>
              <a:t>Schyns</a:t>
            </a:r>
            <a:r>
              <a:rPr lang="en-GB" dirty="0"/>
              <a:t> &amp; David, 2010).</a:t>
            </a:r>
          </a:p>
          <a:p>
            <a:endParaRPr lang="en-GB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6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6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86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86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86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86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6" grpId="0" build="p" autoUpdateAnimBg="0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5A7C93-75F0-85E1-74C3-C3CAC3DDB0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Path-Goal Theory</a:t>
            </a:r>
            <a:br>
              <a:rPr lang="en-US" altLang="en-US" dirty="0"/>
            </a:br>
            <a:r>
              <a:rPr lang="en-US" altLang="en-US" dirty="0"/>
              <a:t>R.J. House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01045C-A013-EE5C-FF6E-0E194FA9DA7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altLang="en-US" dirty="0"/>
              <a:t>Premise</a:t>
            </a:r>
          </a:p>
          <a:p>
            <a:r>
              <a:rPr lang="en-US" altLang="en-US" dirty="0"/>
              <a:t>Leader must help followers to </a:t>
            </a:r>
          </a:p>
          <a:p>
            <a:pPr lvl="1"/>
            <a:r>
              <a:rPr lang="en-US" altLang="en-US" dirty="0"/>
              <a:t>attain goals </a:t>
            </a:r>
          </a:p>
          <a:p>
            <a:pPr lvl="1"/>
            <a:r>
              <a:rPr lang="en-US" altLang="en-US" dirty="0"/>
              <a:t>and reduce roadblocks to success </a:t>
            </a:r>
          </a:p>
          <a:p>
            <a:endParaRPr lang="en-US" altLang="en-US" dirty="0"/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A013606-26DA-DA89-DFC9-F01B0E0A4A4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dirty="0"/>
              <a:t>Leaders must change behaviors</a:t>
            </a:r>
          </a:p>
          <a:p>
            <a:pPr lvl="1"/>
            <a:r>
              <a:rPr lang="en-US" altLang="en-US" dirty="0"/>
              <a:t>to fit the situation </a:t>
            </a:r>
          </a:p>
          <a:p>
            <a:pPr lvl="1"/>
            <a:r>
              <a:rPr lang="en-US" altLang="en-US" dirty="0"/>
              <a:t>environmental contingencies </a:t>
            </a:r>
          </a:p>
          <a:p>
            <a:pPr lvl="1"/>
            <a:r>
              <a:rPr lang="en-US" altLang="en-US" dirty="0"/>
              <a:t>subordinate contingencies</a:t>
            </a:r>
          </a:p>
          <a:p>
            <a:pPr marL="0" indent="0" algn="r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(Evans, 1996). </a:t>
            </a:r>
            <a:endParaRPr lang="en-GB" dirty="0"/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3">
            <a:extLst>
              <a:ext uri="{FF2B5EF4-FFF2-40B4-BE49-F238E27FC236}">
                <a16:creationId xmlns:a16="http://schemas.microsoft.com/office/drawing/2014/main" id="{544A7180-156E-78E5-00B5-A990A2BCE6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89089" y="65088"/>
            <a:ext cx="1393825" cy="2744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Angsana New" panose="02020603050405020304" pitchFamily="18" charset="-34"/>
              </a:defRPr>
            </a:lvl9pPr>
          </a:lstStyle>
          <a:p>
            <a:pPr>
              <a:spcBef>
                <a:spcPct val="50000"/>
              </a:spcBef>
            </a:pPr>
            <a:endParaRPr lang="en-US" altLang="en-US" sz="1200" b="1">
              <a:latin typeface="Arial" panose="020B0604020202020204" pitchFamily="34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AC51E2E-9FE9-83D3-2AC5-558D78E334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J.R. House’s Path-Goal Theory</a:t>
            </a:r>
            <a:br>
              <a:rPr lang="en-US" altLang="en-US" dirty="0"/>
            </a:br>
            <a:endParaRPr lang="en-GB" dirty="0"/>
          </a:p>
        </p:txBody>
      </p:sp>
      <p:pic>
        <p:nvPicPr>
          <p:cNvPr id="3074" name="Picture 2" descr="Path-goal theory">
            <a:extLst>
              <a:ext uri="{FF2B5EF4-FFF2-40B4-BE49-F238E27FC236}">
                <a16:creationId xmlns:a16="http://schemas.microsoft.com/office/drawing/2014/main" id="{3D308801-4BA9-0EA0-4F8D-35CACE74E17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51" t="21486" r="12994" b="6556"/>
          <a:stretch/>
        </p:blipFill>
        <p:spPr>
          <a:xfrm>
            <a:off x="419101" y="1479126"/>
            <a:ext cx="9358262" cy="5313785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74B4585-FFC3-77E4-C708-DC0E63617ADD}"/>
              </a:ext>
            </a:extLst>
          </p:cNvPr>
          <p:cNvSpPr txBox="1"/>
          <p:nvPr/>
        </p:nvSpPr>
        <p:spPr>
          <a:xfrm>
            <a:off x="5591348" y="6158468"/>
            <a:ext cx="609917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(Evans, 1996). </a:t>
            </a:r>
            <a:endParaRPr lang="en-GB" dirty="0"/>
          </a:p>
        </p:txBody>
      </p:sp>
    </p:spTree>
  </p:cSld>
  <p:clrMapOvr>
    <a:masterClrMapping/>
  </p:clrMapOvr>
  <p:transition spd="slow"/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8056B-601D-353E-472B-4E47D59FBA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Leader-Participation:</a:t>
            </a:r>
            <a:br>
              <a:rPr lang="en-US" altLang="en-US" dirty="0"/>
            </a:br>
            <a:r>
              <a:rPr lang="en-GB" dirty="0"/>
              <a:t>The Vroom-Yetton-</a:t>
            </a:r>
            <a:r>
              <a:rPr lang="en-GB" dirty="0" err="1"/>
              <a:t>Jago</a:t>
            </a:r>
            <a:r>
              <a:rPr lang="en-GB" dirty="0"/>
              <a:t>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A9BE17-C4BD-0778-E4F1-9B33626B1F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Premise  </a:t>
            </a:r>
          </a:p>
          <a:p>
            <a:pPr lvl="1"/>
            <a:r>
              <a:rPr lang="en-US" altLang="en-US" dirty="0"/>
              <a:t>Rule-based decision tree to guide leaders about when and when not to include subordinate participation in making </a:t>
            </a:r>
          </a:p>
          <a:p>
            <a:pPr lvl="1"/>
            <a:r>
              <a:rPr lang="en-US" altLang="en-US" dirty="0"/>
              <a:t>Considers 12 contingency variables to consider whether or not to include subordinates in decision making </a:t>
            </a:r>
          </a:p>
          <a:p>
            <a:endParaRPr lang="en-US" altLang="en-US" dirty="0"/>
          </a:p>
          <a:p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(Vignesh, 2020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). </a:t>
            </a:r>
            <a:endParaRPr lang="en-GB" sz="1300" dirty="0"/>
          </a:p>
          <a:p>
            <a:endParaRPr lang="en-US" altLang="en-US" dirty="0"/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9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itle 4">
            <a:extLst>
              <a:ext uri="{FF2B5EF4-FFF2-40B4-BE49-F238E27FC236}">
                <a16:creationId xmlns:a16="http://schemas.microsoft.com/office/drawing/2014/main" id="{68DD8CA8-5EE5-1743-06FB-59616D853A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US" altLang="en-US" dirty="0"/>
              <a:t>Leader-Participation:</a:t>
            </a:r>
            <a:br>
              <a:rPr lang="en-US" altLang="en-US" dirty="0"/>
            </a:br>
            <a:r>
              <a:rPr lang="en-GB" dirty="0"/>
              <a:t>The Vroom-Yetton-</a:t>
            </a:r>
            <a:r>
              <a:rPr lang="en-GB" dirty="0" err="1"/>
              <a:t>Jago</a:t>
            </a:r>
            <a:r>
              <a:rPr lang="en-GB" dirty="0"/>
              <a:t> Model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6A96B5-6ACE-FBBD-F030-76696FF916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4" y="0"/>
            <a:ext cx="5924806" cy="6858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300" dirty="0"/>
              <a:t>AI – Autocratic Type 1: </a:t>
            </a:r>
          </a:p>
          <a:p>
            <a:pPr lvl="1">
              <a:lnSpc>
                <a:spcPct val="90000"/>
              </a:lnSpc>
            </a:pPr>
            <a:r>
              <a:rPr lang="en-GB" sz="1300" dirty="0"/>
              <a:t>Decisions are made completely by the leader. Leaders make the decision on their own with whatever information is available.</a:t>
            </a:r>
          </a:p>
          <a:p>
            <a:pPr>
              <a:lnSpc>
                <a:spcPct val="90000"/>
              </a:lnSpc>
            </a:pPr>
            <a:r>
              <a:rPr lang="en-GB" sz="1300" dirty="0" err="1"/>
              <a:t>AII</a:t>
            </a:r>
            <a:r>
              <a:rPr lang="en-GB" sz="1300" dirty="0"/>
              <a:t> – Autocratic Type 2: </a:t>
            </a:r>
          </a:p>
          <a:p>
            <a:pPr lvl="1">
              <a:lnSpc>
                <a:spcPct val="90000"/>
              </a:lnSpc>
            </a:pPr>
            <a:r>
              <a:rPr lang="en-GB" sz="1300" dirty="0"/>
              <a:t>The decision is still made by the leader alone, but the leader collects information from the followers. Followers play no other </a:t>
            </a:r>
            <a:r>
              <a:rPr lang="en-GB" sz="13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role</a:t>
            </a:r>
            <a:r>
              <a:rPr lang="en-GB" sz="1300" dirty="0"/>
              <a:t> in the decision-making process.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CI – Consultative Type 1: </a:t>
            </a:r>
          </a:p>
          <a:p>
            <a:pPr lvl="1">
              <a:lnSpc>
                <a:spcPct val="90000"/>
              </a:lnSpc>
            </a:pPr>
            <a:r>
              <a:rPr lang="en-GB" sz="1300" dirty="0"/>
              <a:t>The leader seeks </a:t>
            </a:r>
            <a:r>
              <a:rPr lang="en-GB" sz="13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input</a:t>
            </a:r>
            <a:r>
              <a:rPr lang="en-GB" sz="1300" dirty="0"/>
              <a:t> from select followers individually based on their relevant knowledge. Followers do not meet each other, and the leader's decision may or may not reflect followers' influence.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CII – Consultative Type 2: </a:t>
            </a:r>
          </a:p>
          <a:p>
            <a:pPr lvl="1">
              <a:lnSpc>
                <a:spcPct val="90000"/>
              </a:lnSpc>
            </a:pPr>
            <a:r>
              <a:rPr lang="en-GB" sz="1300" dirty="0"/>
              <a:t>Similar to CI, except the leader shares the </a:t>
            </a:r>
            <a:r>
              <a:rPr lang="en-GB" sz="13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problem</a:t>
            </a:r>
            <a:r>
              <a:rPr lang="en-GB" sz="1300" dirty="0"/>
              <a:t> with relevant followers as a group and seeks their ideas and suggestions. The followers are involved in the decision, but the leader still makes the decision.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GII – Group-based Type 2: </a:t>
            </a:r>
          </a:p>
          <a:p>
            <a:pPr lvl="1">
              <a:lnSpc>
                <a:spcPct val="90000"/>
              </a:lnSpc>
            </a:pPr>
            <a:r>
              <a:rPr lang="en-GB" sz="1300" dirty="0"/>
              <a:t>The entire group works through the problem with the leader. A decision is made by the followers in collaboration with the leader. In a GII decision, leaders are not at liberty to make a decision on their own.</a:t>
            </a:r>
          </a:p>
          <a:p>
            <a:pPr marL="457200" lvl="1" indent="0" algn="r">
              <a:lnSpc>
                <a:spcPct val="90000"/>
              </a:lnSpc>
              <a:buNone/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(Vignesh, 2020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). </a:t>
            </a:r>
            <a:endParaRPr lang="en-GB" sz="1300" dirty="0"/>
          </a:p>
          <a:p>
            <a:pPr>
              <a:lnSpc>
                <a:spcPct val="90000"/>
              </a:lnSpc>
            </a:pPr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1641611593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702F6A-7690-E6CC-D59B-AA860CBE8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E1571-A1DF-E3B4-686F-DAE9AE6289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Apple (2022)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Remembering Steve.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Remembering Steve Jobs - Apple (UK)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13/10/2022).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Ayub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S.H.,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Manaf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N.A. &amp; Hamzah, M.R. (2014) ‘</a:t>
            </a:r>
            <a:r>
              <a:rPr lang="en-GB" sz="1800" u="none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Leadership: Communicating Strategically in the 21st Century’,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Procedia: Social And Behaviour Sciences,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No. 155., pp. 502-506.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Birgit,. S. &amp; David, D. (2010) ‘Critique and review of leader–member exchange theory: Issues of agreement, consensus, and excellence,’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European Journal of Work and Organizational Psychology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19., No. 1., pp. 1-29.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Boddy, D. (2008)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Management,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Harlow, Essex UK: Pearson Education Limited.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Burnes, B. &amp;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Bargal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D. (2017) ‘Kurt Lewin: 70 Years On’.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Change Management.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Vol. 17., No. 2., pp. 91-100.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Burnes, B. (2004) ‘Kurt Lewin and the Planned Approach to Change: A Re-Appraisal’,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Management Studies,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Vol. 41., No. 6., pp. 977-1002.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251012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11AEA-8609-0C3B-065E-94BE033FFA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(continued)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1F5724-B533-3E79-E593-1E536B4AFB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Burnes, B. (2007) ‘Kurt Lewin and the Harwood Studies: The Foundations of OD (Organisational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Develoment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)’,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Journal of Applied </a:t>
            </a:r>
            <a:r>
              <a:rPr lang="en-GB" sz="18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Behavioral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Science.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Vol. 43., No. 2., pp. 2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Covey, S., (2020)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Seven Habits of Highly Effective People,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Berlin: Mango-Media.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Da’as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R. &amp;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Zibenberg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A. (2021) ‘Conflict, Control and Culture: Implications for Implicit Followership and Leadership Theories’,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Educational Review,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Vol. 73., No. 2., pp. 194-208.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Egley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R. (2003) ‘Invitational Leadership: Does it Make a Difference?’.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Invitational Theory and Practice,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Vol. 9., pp. 57-70.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Evans, M. G. (1996). R.J. House's A path-goal theory of leader effectiveness.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Leadership Quarterly,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Vol. 7., No. 3., pp. 305–309.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Goleman, D., (2000) ‘Leadership that Gets Results’,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Harvard Business Review.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Vol. 72., No. 2., p. 82-83.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438681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C8C4E-6F27-D98F-6E80-600FE7EA1A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(continued)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764751-F8F1-2461-2583-42E1191499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 the Scope of the Blake and Mouton’s Managerial Grid’,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International Journal of Business and Social Sciences,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Vol. 4., No. 11., pp. 96-107.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Hopson, B. (1982). ‘Transition: understanding and managing personal change’. In: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Psychology and People: A Tutorial Text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London: Psychology for Professional Groups, Palgrave.</a:t>
            </a:r>
            <a:r>
              <a:rPr lang="en-GB" sz="1800" dirty="0">
                <a:solidFill>
                  <a:srgbClr val="333333"/>
                </a:solidFill>
                <a:effectLst/>
                <a:latin typeface="Segoe UI" panose="020B0502040204020203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Huang, Y-T. (2015) ‘A Discussion of leadership styles and performance Management in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MNEs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’,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Accounting, Finance &amp; Management Strategy,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Vol. 10., No. 1., pp. 51-82.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Hussain, S.T., Lei, S.,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Akram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T., Haider, M.J., Hussain, S.H. &amp; Ali. M. (2018) ‘Kurt Lewin’s change model: A critical review of the role of leadership and employee involvement in organizational change’. </a:t>
            </a:r>
            <a:r>
              <a:rPr lang="en-GB" sz="1800" u="none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 tooltip="Go to Journal of Innovation &amp; Knowledge on ScienceDirect"/>
              </a:rPr>
              <a:t>Jou</a:t>
            </a:r>
            <a:r>
              <a:rPr lang="en-GB" sz="1800" i="1" u="none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 tooltip="Go to Journal of Innovation &amp; Knowledge on ScienceDirect"/>
              </a:rPr>
              <a:t>rnal of Innovation &amp; Knowledge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Vol. 3., pp. 123-127.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Kelly. S. &amp; MacDonald, P. (2016) ‘A Look at Leadership Styles and Workplace Solidarity Communication’.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International Journal of Business Communication,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Vol 56., No. 3., pp. 432-448.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Khan,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Z.A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., Nawaz, A. &amp; Khan, I. (2016) ‘Leadership Theories and Styles: A Literature Review’,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Resources Development and Management,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Vol. 16., pp. 1-7.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Knights, D. (1993) ‘Management, Masculinity and Manipulation: From Paternalism to Corporate Strategy in Financial Services in Britain’.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Management Studies,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Vol. 30., No. 4., pp. 659-677.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9905847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C1DA2F-9887-B636-7755-20F63BCE36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(continued)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EA8F8-2B9D-FF2B-BEE6-8CA5EBBA57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Hakan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K.O.C.,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Kiliclar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A. &amp;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Yazicioglu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I. (2013) ‘The Analyzing Leadership Styles of Turkish Managers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Kotter, J.P. (1995) ‘Leading Change: Why Transformation Efforts Fail’.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Harvard Business Review.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pp. 59-67.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Lakshman, C. (2006) ‘A theory of leadership for quality: Lessons from TQM for leadership theory’.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Total Quality Management &amp; Business Excellence.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Vol. 17., No. 1., pp. 41-60.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Meirovich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G. &amp; Gu. J. (2015) ‘Empirical and Theoretical Validity of Hersey-Blanchard’s Contingency Model A Critical Analysis’,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Journal of Applied Management and Entrepreneurship,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Vol. 20 No. 3.,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pp.56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-74.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Murphy, S.E., Blyth, D. &amp; Fiedler, F. (1995)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Cognitive Resource Theory and the Utilization of the Leader's and Group Members' Technical Competence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Washington: University of Washington.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Pawar, D (2014) ‘Styles of Leadership’.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International Journal of Research in all Subjects in Multi Languages.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Vol 2., No. 7., pp. 2321-2853.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Peters,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L.H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., Hartke, D.D. &amp;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Pohlmann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J.T. (1985)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Fiedler’s Contingency Theory of Leadership: An Application of the Meta-Analysis Procedures of Schmidt and Hunter’, </a:t>
            </a:r>
            <a:r>
              <a:rPr lang="en-GB" sz="18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Psychoiolgical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Bulletin,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Vol. 97., No. 2., pp. 274-285.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3871395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E4745D-78A2-D85D-977C-62A6711E56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(continued)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A950CE-6A57-80AC-EB46-571CDB402B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Rowley, S., Hossain, F. &amp; Barry, P. (2010)  ‘Leadership Through a Gender Lens: How Cultural Environments and Theoretical Perspective Interact with Gender’,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International Journal of Public Administration,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Vol. 33., No. 2., pp. 81-87.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Salihu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M. J. (2019) ‘A Conceptual Analysis of the Leadership Theories and Proposed Leadership Framework in Higher Education’,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Asian Journal of Education and Social Studies,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Vol. 5., No. 4., pp. 2581-6268.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Scha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W. (2016)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 Analysis on Leadership and Management,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Academia.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Senavirathne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N. (2016)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 Analysis on Leadership and Management,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Academia.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Shahzad, K., Raja, U. &amp; Hashmi, S. D. (2020) ‘Impact of Big Five Personality Traits on Authentic Leadership’,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Leadership &amp; Organisation Development Journal,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Vol. 42., No. 2., pp. 208-218.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Vignesh, M. (2020). ‘Decision Making using Vroom-Yetton-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Jago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Model with a Practical Application’.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International Journal for Research in Applied Science and Engineering Technology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8., No. 10., pp. 330–337.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Yiing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L.H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&amp; Ahmad,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K.Z.B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(2008) ‘The moderating effects of organizational culture on the relationships between leadership behaviour and organizational commitment and between organizational commitment and job satisfaction and performance’.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Leadership &amp; Organization Development Journal,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Vol. 30., No. 1., pp. 52-86.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921129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</TotalTime>
  <Words>5339</Words>
  <Application>Microsoft Office PowerPoint</Application>
  <PresentationFormat>Widescreen</PresentationFormat>
  <Paragraphs>750</Paragraphs>
  <Slides>66</Slides>
  <Notes>45</Notes>
  <HiddenSlides>0</HiddenSlides>
  <MMClips>0</MMClips>
  <ScaleCrop>false</ScaleCrop>
  <HeadingPairs>
    <vt:vector size="8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66</vt:i4>
      </vt:variant>
    </vt:vector>
  </HeadingPairs>
  <TitlesOfParts>
    <vt:vector size="77" baseType="lpstr">
      <vt:lpstr>Arial</vt:lpstr>
      <vt:lpstr>Calibri</vt:lpstr>
      <vt:lpstr>Segoe UI</vt:lpstr>
      <vt:lpstr>Tahoma</vt:lpstr>
      <vt:lpstr>Times New Roman</vt:lpstr>
      <vt:lpstr>Trebuchet MS</vt:lpstr>
      <vt:lpstr>Verdana</vt:lpstr>
      <vt:lpstr>Wingdings</vt:lpstr>
      <vt:lpstr>Wingdings 3</vt:lpstr>
      <vt:lpstr>Facet</vt:lpstr>
      <vt:lpstr>Photo Editor Photo</vt:lpstr>
      <vt:lpstr>ECED7004 Leadership vs. Management</vt:lpstr>
      <vt:lpstr>PowerPoint Presentation</vt:lpstr>
      <vt:lpstr>What is the Difference between Management and Leadership?</vt:lpstr>
      <vt:lpstr>In-class exercise</vt:lpstr>
      <vt:lpstr>What Is Leadership?</vt:lpstr>
      <vt:lpstr>The Six Leadership Styles at a Glance</vt:lpstr>
      <vt:lpstr>Factors Affecting Style</vt:lpstr>
      <vt:lpstr>The Six Leadership Styles at a Glance</vt:lpstr>
      <vt:lpstr>Overall impact on climate Positive or negative?   </vt:lpstr>
      <vt:lpstr>Overall impact on climate Positive or negative?   </vt:lpstr>
      <vt:lpstr>Overall impact on climate Positive or negative?   </vt:lpstr>
      <vt:lpstr>PowerPoint Presentation</vt:lpstr>
      <vt:lpstr>Leadership Styles</vt:lpstr>
      <vt:lpstr>Theories of Leadership</vt:lpstr>
      <vt:lpstr>A Leadership Story:</vt:lpstr>
      <vt:lpstr>But . . . . .</vt:lpstr>
      <vt:lpstr>Management versus Leadership</vt:lpstr>
      <vt:lpstr>Leadership</vt:lpstr>
      <vt:lpstr>Types of Leadership Style: Kurt Lewin 1939</vt:lpstr>
      <vt:lpstr>Types of Leadership Style - Kurt Lewin 1939: Autocratic</vt:lpstr>
      <vt:lpstr>Types of Leadership Style - Kurt Lewin 1939:  Democratic</vt:lpstr>
      <vt:lpstr>Types of Leadership Style - Kurt Lewin 1939: Laissez-Faire</vt:lpstr>
      <vt:lpstr>Types of Leadership Style - Kurt Lewin 1939: Paternalistic/Bureaucratic  </vt:lpstr>
      <vt:lpstr>Change Leadership: Kurt Lewin </vt:lpstr>
      <vt:lpstr>Change Leadership</vt:lpstr>
      <vt:lpstr>Barriers to Organisational Change</vt:lpstr>
      <vt:lpstr>Eight Steps to Transforming Your Organisation</vt:lpstr>
      <vt:lpstr>PowerPoint Presentation</vt:lpstr>
      <vt:lpstr>Change Leadership</vt:lpstr>
      <vt:lpstr>Change Leadership</vt:lpstr>
      <vt:lpstr>Theories of Leadership</vt:lpstr>
      <vt:lpstr>Trait Theory of Leadership </vt:lpstr>
      <vt:lpstr>Trait Theory of Leadership </vt:lpstr>
      <vt:lpstr>Trait Theory of Leadership </vt:lpstr>
      <vt:lpstr>Trait Theory of Leadership </vt:lpstr>
      <vt:lpstr>Trait Theory of Leadership </vt:lpstr>
      <vt:lpstr>Trait Theory: Leadership Traits </vt:lpstr>
      <vt:lpstr>Trait Theory: Gender and Leadership</vt:lpstr>
      <vt:lpstr>Behavioural Theory of Leadership </vt:lpstr>
      <vt:lpstr>Behavioral Theories versus Trait Theory</vt:lpstr>
      <vt:lpstr>Behavioral Approach</vt:lpstr>
      <vt:lpstr>Behavioral Approach</vt:lpstr>
      <vt:lpstr>Ohio State Studies</vt:lpstr>
      <vt:lpstr>The Managerial Grid: Blake and Mouton 2013</vt:lpstr>
      <vt:lpstr>Theories of Leadership: Contingency Theory</vt:lpstr>
      <vt:lpstr> Contingency Theories </vt:lpstr>
      <vt:lpstr>Fiedler Model</vt:lpstr>
      <vt:lpstr>Representation of Fiedler’s Contingency Model </vt:lpstr>
      <vt:lpstr>Fiedler Model: The Leader</vt:lpstr>
      <vt:lpstr>Need references from here on in</vt:lpstr>
      <vt:lpstr>Cognitive Resource Theory</vt:lpstr>
      <vt:lpstr>Contingency Approach:  Hersey and Blanchard Situational Model</vt:lpstr>
      <vt:lpstr>Hersey and Blanchard’s  Situational Leadership Theory</vt:lpstr>
      <vt:lpstr>Leadership Styles and Follower Readiness (Hersey and Blanchard)</vt:lpstr>
      <vt:lpstr>Hersey and Blanchard’s  Situational Leadership Theory </vt:lpstr>
      <vt:lpstr>Leader-Member Exchange Theory</vt:lpstr>
      <vt:lpstr>The Leader-Member Exchange (LMX Model) </vt:lpstr>
      <vt:lpstr>Path-Goal Theory R.J. House</vt:lpstr>
      <vt:lpstr>J.R. House’s Path-Goal Theory </vt:lpstr>
      <vt:lpstr>Leader-Participation: The Vroom-Yetton-Jago Model</vt:lpstr>
      <vt:lpstr>Leader-Participation: The Vroom-Yetton-Jago Model </vt:lpstr>
      <vt:lpstr>Reference List</vt:lpstr>
      <vt:lpstr>Reference List (continued) </vt:lpstr>
      <vt:lpstr>Reference List (continued) </vt:lpstr>
      <vt:lpstr>Reference List (continued) </vt:lpstr>
      <vt:lpstr>Reference List (continued)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jeanette alexis</dc:creator>
  <cp:lastModifiedBy>Sharon Cole</cp:lastModifiedBy>
  <cp:revision>48</cp:revision>
  <dcterms:created xsi:type="dcterms:W3CDTF">2018-06-17T15:04:56Z</dcterms:created>
  <dcterms:modified xsi:type="dcterms:W3CDTF">2023-02-04T11:11:33Z</dcterms:modified>
</cp:coreProperties>
</file>