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269" r:id="rId2"/>
    <p:sldId id="260" r:id="rId3"/>
    <p:sldId id="279" r:id="rId4"/>
    <p:sldId id="261" r:id="rId5"/>
    <p:sldId id="262" r:id="rId6"/>
    <p:sldId id="263" r:id="rId7"/>
    <p:sldId id="264" r:id="rId8"/>
    <p:sldId id="271" r:id="rId9"/>
    <p:sldId id="266" r:id="rId10"/>
    <p:sldId id="272" r:id="rId11"/>
    <p:sldId id="273" r:id="rId12"/>
    <p:sldId id="283" r:id="rId13"/>
    <p:sldId id="282" r:id="rId14"/>
    <p:sldId id="284" r:id="rId15"/>
    <p:sldId id="285" r:id="rId16"/>
    <p:sldId id="286" r:id="rId17"/>
    <p:sldId id="256" r:id="rId18"/>
    <p:sldId id="257" r:id="rId19"/>
    <p:sldId id="289" r:id="rId20"/>
    <p:sldId id="290" r:id="rId21"/>
    <p:sldId id="291" r:id="rId22"/>
    <p:sldId id="258" r:id="rId23"/>
    <p:sldId id="287" r:id="rId24"/>
    <p:sldId id="288" r:id="rId25"/>
    <p:sldId id="259" r:id="rId26"/>
    <p:sldId id="274" r:id="rId27"/>
    <p:sldId id="275" r:id="rId28"/>
    <p:sldId id="276" r:id="rId29"/>
    <p:sldId id="277" r:id="rId30"/>
    <p:sldId id="278" r:id="rId31"/>
    <p:sldId id="281" r:id="rId32"/>
    <p:sldId id="280" r:id="rId33"/>
    <p:sldId id="29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6" autoAdjust="0"/>
    <p:restoredTop sz="94660"/>
  </p:normalViewPr>
  <p:slideViewPr>
    <p:cSldViewPr snapToGrid="0">
      <p:cViewPr varScale="1">
        <p:scale>
          <a:sx n="155" d="100"/>
          <a:sy n="155" d="100"/>
        </p:scale>
        <p:origin x="162"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B2F86-2EA7-4DB3-9A8C-FC09FE4F12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3270CC7-83F3-41D0-B5DC-3847E298B311}">
      <dgm:prSet>
        <dgm:style>
          <a:lnRef idx="3">
            <a:schemeClr val="lt1"/>
          </a:lnRef>
          <a:fillRef idx="1">
            <a:schemeClr val="accent1"/>
          </a:fillRef>
          <a:effectRef idx="1">
            <a:schemeClr val="accent1"/>
          </a:effectRef>
          <a:fontRef idx="minor">
            <a:schemeClr val="lt1"/>
          </a:fontRef>
        </dgm:style>
      </dgm:prSet>
      <dgm:spPr/>
      <dgm:t>
        <a:bodyPr/>
        <a:lstStyle/>
        <a:p>
          <a:r>
            <a:rPr lang="en-GB" dirty="0">
              <a:solidFill>
                <a:schemeClr val="bg1"/>
              </a:solidFill>
              <a:latin typeface="Bell MT" panose="02020503060305020303" pitchFamily="18" charset="0"/>
            </a:rPr>
            <a:t>2.Don’t take disagreements personally</a:t>
          </a:r>
          <a:endParaRPr lang="en-US" dirty="0">
            <a:solidFill>
              <a:schemeClr val="bg1"/>
            </a:solidFill>
            <a:latin typeface="Bell MT" panose="02020503060305020303" pitchFamily="18" charset="0"/>
          </a:endParaRPr>
        </a:p>
      </dgm:t>
    </dgm:pt>
    <dgm:pt modelId="{ED058CE4-F885-4B62-89AE-6BA481120F2C}" type="parTrans" cxnId="{9F18E6BD-412F-4A8B-A43E-92269C2E58B1}">
      <dgm:prSet/>
      <dgm:spPr/>
      <dgm:t>
        <a:bodyPr/>
        <a:lstStyle/>
        <a:p>
          <a:endParaRPr lang="en-US"/>
        </a:p>
      </dgm:t>
    </dgm:pt>
    <dgm:pt modelId="{D22C0BBA-D16F-433B-BA37-2860425F6687}" type="sibTrans" cxnId="{9F18E6BD-412F-4A8B-A43E-92269C2E58B1}">
      <dgm:prSet/>
      <dgm:spPr/>
      <dgm:t>
        <a:bodyPr/>
        <a:lstStyle/>
        <a:p>
          <a:endParaRPr lang="en-US"/>
        </a:p>
      </dgm:t>
    </dgm:pt>
    <dgm:pt modelId="{7B4EEA55-564C-4972-86C5-5CA2E0F4FDD8}">
      <dgm:prSe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GB" dirty="0">
              <a:solidFill>
                <a:schemeClr val="bg1"/>
              </a:solidFill>
              <a:latin typeface="Bell MT" panose="02020503060305020303" pitchFamily="18" charset="0"/>
            </a:rPr>
            <a:t>3.Respect each other’s time</a:t>
          </a:r>
          <a:endParaRPr lang="en-US" dirty="0">
            <a:solidFill>
              <a:schemeClr val="bg1"/>
            </a:solidFill>
            <a:latin typeface="Bell MT" panose="02020503060305020303" pitchFamily="18" charset="0"/>
          </a:endParaRPr>
        </a:p>
      </dgm:t>
    </dgm:pt>
    <dgm:pt modelId="{610F3589-6A43-4EA7-8877-E4021118624D}" type="parTrans" cxnId="{22BC339E-7FCE-4A5E-ADFB-F214D76076F1}">
      <dgm:prSet/>
      <dgm:spPr/>
      <dgm:t>
        <a:bodyPr/>
        <a:lstStyle/>
        <a:p>
          <a:endParaRPr lang="en-US"/>
        </a:p>
      </dgm:t>
    </dgm:pt>
    <dgm:pt modelId="{CEF3731B-89AB-41A1-865E-E2CEBA7833C7}" type="sibTrans" cxnId="{22BC339E-7FCE-4A5E-ADFB-F214D76076F1}">
      <dgm:prSet/>
      <dgm:spPr/>
      <dgm:t>
        <a:bodyPr/>
        <a:lstStyle/>
        <a:p>
          <a:endParaRPr lang="en-US"/>
        </a:p>
      </dgm:t>
    </dgm:pt>
    <dgm:pt modelId="{0D10A6E5-76F2-4670-A39E-6E9FCF57E334}">
      <dgm:prSet>
        <dgm:style>
          <a:lnRef idx="1">
            <a:schemeClr val="accent5"/>
          </a:lnRef>
          <a:fillRef idx="2">
            <a:schemeClr val="accent5"/>
          </a:fillRef>
          <a:effectRef idx="1">
            <a:schemeClr val="accent5"/>
          </a:effectRef>
          <a:fontRef idx="minor">
            <a:schemeClr val="dk1"/>
          </a:fontRef>
        </dgm:style>
      </dgm:prSet>
      <dgm:spPr/>
      <dgm:t>
        <a:bodyPr/>
        <a:lstStyle/>
        <a:p>
          <a:r>
            <a:rPr lang="en-GB" b="0" i="0" dirty="0">
              <a:solidFill>
                <a:schemeClr val="bg1"/>
              </a:solidFill>
              <a:latin typeface="Bell MT" panose="02020503060305020303" pitchFamily="18" charset="0"/>
            </a:rPr>
            <a:t>4.Set the right tone at the top</a:t>
          </a:r>
          <a:endParaRPr lang="en-US" dirty="0">
            <a:solidFill>
              <a:schemeClr val="bg1"/>
            </a:solidFill>
            <a:latin typeface="Bell MT" panose="02020503060305020303" pitchFamily="18" charset="0"/>
          </a:endParaRPr>
        </a:p>
      </dgm:t>
    </dgm:pt>
    <dgm:pt modelId="{DE1CB576-04C6-4EA7-B1F7-485F04302AF0}" type="parTrans" cxnId="{7E8071F4-BCFA-47CC-A362-2301277FFB5C}">
      <dgm:prSet/>
      <dgm:spPr/>
      <dgm:t>
        <a:bodyPr/>
        <a:lstStyle/>
        <a:p>
          <a:endParaRPr lang="en-US"/>
        </a:p>
      </dgm:t>
    </dgm:pt>
    <dgm:pt modelId="{ED014E6D-0176-4FDA-B502-E4250C8A4C4A}" type="sibTrans" cxnId="{7E8071F4-BCFA-47CC-A362-2301277FFB5C}">
      <dgm:prSet/>
      <dgm:spPr/>
      <dgm:t>
        <a:bodyPr/>
        <a:lstStyle/>
        <a:p>
          <a:endParaRPr lang="en-US"/>
        </a:p>
      </dgm:t>
    </dgm:pt>
    <dgm:pt modelId="{8C8B3CCE-F556-424C-B260-E75467E47777}">
      <dgm:prSet>
        <dgm:style>
          <a:lnRef idx="3">
            <a:schemeClr val="lt1"/>
          </a:lnRef>
          <a:fillRef idx="1">
            <a:schemeClr val="accent5"/>
          </a:fillRef>
          <a:effectRef idx="1">
            <a:schemeClr val="accent5"/>
          </a:effectRef>
          <a:fontRef idx="minor">
            <a:schemeClr val="lt1"/>
          </a:fontRef>
        </dgm:style>
      </dgm:prSet>
      <dgm:spPr/>
      <dgm:t>
        <a:bodyPr/>
        <a:lstStyle/>
        <a:p>
          <a:r>
            <a:rPr lang="en-GB" b="0" i="0" dirty="0">
              <a:latin typeface="Bell MT" panose="02020503060305020303" pitchFamily="18" charset="0"/>
            </a:rPr>
            <a:t>5.Maintain an enquiring mindset</a:t>
          </a:r>
          <a:endParaRPr lang="en-US" dirty="0">
            <a:latin typeface="Bell MT" panose="02020503060305020303" pitchFamily="18" charset="0"/>
          </a:endParaRPr>
        </a:p>
      </dgm:t>
    </dgm:pt>
    <dgm:pt modelId="{F95FAACA-3E81-437C-8A4F-D6C7E5A9A2EE}" type="parTrans" cxnId="{4204CD60-CF0A-4FB8-94D3-E4281B911BE4}">
      <dgm:prSet/>
      <dgm:spPr/>
      <dgm:t>
        <a:bodyPr/>
        <a:lstStyle/>
        <a:p>
          <a:endParaRPr lang="en-US"/>
        </a:p>
      </dgm:t>
    </dgm:pt>
    <dgm:pt modelId="{905EFDE6-A7F1-49C8-B6DD-665EFDFA9F35}" type="sibTrans" cxnId="{4204CD60-CF0A-4FB8-94D3-E4281B911BE4}">
      <dgm:prSet/>
      <dgm:spPr/>
      <dgm:t>
        <a:bodyPr/>
        <a:lstStyle/>
        <a:p>
          <a:endParaRPr lang="en-US"/>
        </a:p>
      </dgm:t>
    </dgm:pt>
    <dgm:pt modelId="{3066E922-6627-444D-B6B9-2E0660F1D827}">
      <dgm:prSet>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GB" b="0" i="0" dirty="0">
              <a:latin typeface="Bell MT" panose="02020503060305020303" pitchFamily="18" charset="0"/>
            </a:rPr>
            <a:t>6.Consider the public interest</a:t>
          </a:r>
          <a:endParaRPr lang="en-US" dirty="0">
            <a:latin typeface="Bell MT" panose="02020503060305020303" pitchFamily="18" charset="0"/>
          </a:endParaRPr>
        </a:p>
      </dgm:t>
    </dgm:pt>
    <dgm:pt modelId="{AFEF61A2-F75A-4208-986F-3CCCDCAE6725}" type="parTrans" cxnId="{35E1F8E8-6ED0-4A93-B8FC-8B998056A62E}">
      <dgm:prSet/>
      <dgm:spPr/>
      <dgm:t>
        <a:bodyPr/>
        <a:lstStyle/>
        <a:p>
          <a:endParaRPr lang="en-US"/>
        </a:p>
      </dgm:t>
    </dgm:pt>
    <dgm:pt modelId="{E8CBB970-24F2-460D-B1F0-AEC3771E7246}" type="sibTrans" cxnId="{35E1F8E8-6ED0-4A93-B8FC-8B998056A62E}">
      <dgm:prSet/>
      <dgm:spPr/>
      <dgm:t>
        <a:bodyPr/>
        <a:lstStyle/>
        <a:p>
          <a:endParaRPr lang="en-US"/>
        </a:p>
      </dgm:t>
    </dgm:pt>
    <dgm:pt modelId="{F9F32175-4D0C-47FD-BC3C-BF4F0650DCBA}">
      <dgm:prSet>
        <dgm:style>
          <a:lnRef idx="1">
            <a:schemeClr val="accent1"/>
          </a:lnRef>
          <a:fillRef idx="2">
            <a:schemeClr val="accent1"/>
          </a:fillRef>
          <a:effectRef idx="1">
            <a:schemeClr val="accent1"/>
          </a:effectRef>
          <a:fontRef idx="minor">
            <a:schemeClr val="dk1"/>
          </a:fontRef>
        </dgm:style>
      </dgm:prSet>
      <dgm:spPr/>
      <dgm:t>
        <a:bodyPr/>
        <a:lstStyle/>
        <a:p>
          <a:r>
            <a:rPr lang="en-GB" b="0" i="0" dirty="0">
              <a:solidFill>
                <a:schemeClr val="bg1"/>
              </a:solidFill>
              <a:latin typeface="Bell MT" panose="02020503060305020303" pitchFamily="18" charset="0"/>
            </a:rPr>
            <a:t>7.Consider 'the right, the good and the virtuous' actions"</a:t>
          </a:r>
          <a:endParaRPr lang="en-US" dirty="0">
            <a:solidFill>
              <a:schemeClr val="bg1"/>
            </a:solidFill>
            <a:latin typeface="Bell MT" panose="02020503060305020303" pitchFamily="18" charset="0"/>
          </a:endParaRPr>
        </a:p>
      </dgm:t>
    </dgm:pt>
    <dgm:pt modelId="{EC118A1B-B768-44F0-AAEF-24A5BB4FE3C6}" type="parTrans" cxnId="{AC3787D2-CA4C-436C-8A05-33B29A1FBDD0}">
      <dgm:prSet/>
      <dgm:spPr/>
      <dgm:t>
        <a:bodyPr/>
        <a:lstStyle/>
        <a:p>
          <a:endParaRPr lang="en-US"/>
        </a:p>
      </dgm:t>
    </dgm:pt>
    <dgm:pt modelId="{0F6A8B1D-C9CF-42BC-A72F-89A7686EE932}" type="sibTrans" cxnId="{AC3787D2-CA4C-436C-8A05-33B29A1FBDD0}">
      <dgm:prSet/>
      <dgm:spPr/>
      <dgm:t>
        <a:bodyPr/>
        <a:lstStyle/>
        <a:p>
          <a:endParaRPr lang="en-US"/>
        </a:p>
      </dgm:t>
    </dgm:pt>
    <dgm:pt modelId="{0485998A-8556-45AD-8E5F-CC3189D1349B}" type="pres">
      <dgm:prSet presAssocID="{D92B2F86-2EA7-4DB3-9A8C-FC09FE4F122F}" presName="diagram" presStyleCnt="0">
        <dgm:presLayoutVars>
          <dgm:dir/>
          <dgm:resizeHandles val="exact"/>
        </dgm:presLayoutVars>
      </dgm:prSet>
      <dgm:spPr/>
    </dgm:pt>
    <dgm:pt modelId="{21181826-3449-4176-8A14-AE8AAB3D2502}" type="pres">
      <dgm:prSet presAssocID="{23270CC7-83F3-41D0-B5DC-3847E298B311}" presName="node" presStyleLbl="node1" presStyleIdx="0" presStyleCnt="6">
        <dgm:presLayoutVars>
          <dgm:bulletEnabled val="1"/>
        </dgm:presLayoutVars>
      </dgm:prSet>
      <dgm:spPr/>
    </dgm:pt>
    <dgm:pt modelId="{5DE35DB7-BF43-4117-847A-596B3A747951}" type="pres">
      <dgm:prSet presAssocID="{D22C0BBA-D16F-433B-BA37-2860425F6687}" presName="sibTrans" presStyleCnt="0"/>
      <dgm:spPr/>
    </dgm:pt>
    <dgm:pt modelId="{6916B7D6-970B-4C9F-856C-0ED316CC009E}" type="pres">
      <dgm:prSet presAssocID="{7B4EEA55-564C-4972-86C5-5CA2E0F4FDD8}" presName="node" presStyleLbl="node1" presStyleIdx="1" presStyleCnt="6">
        <dgm:presLayoutVars>
          <dgm:bulletEnabled val="1"/>
        </dgm:presLayoutVars>
      </dgm:prSet>
      <dgm:spPr/>
    </dgm:pt>
    <dgm:pt modelId="{C87FC2C2-EA1F-4B88-92AA-D81D1244CACF}" type="pres">
      <dgm:prSet presAssocID="{CEF3731B-89AB-41A1-865E-E2CEBA7833C7}" presName="sibTrans" presStyleCnt="0"/>
      <dgm:spPr/>
    </dgm:pt>
    <dgm:pt modelId="{BA9008B3-13A3-4016-8FAF-AC108C8D3A57}" type="pres">
      <dgm:prSet presAssocID="{0D10A6E5-76F2-4670-A39E-6E9FCF57E334}" presName="node" presStyleLbl="node1" presStyleIdx="2" presStyleCnt="6">
        <dgm:presLayoutVars>
          <dgm:bulletEnabled val="1"/>
        </dgm:presLayoutVars>
      </dgm:prSet>
      <dgm:spPr/>
    </dgm:pt>
    <dgm:pt modelId="{2A4B6DBC-BB46-4FE6-939C-5F5A789966AD}" type="pres">
      <dgm:prSet presAssocID="{ED014E6D-0176-4FDA-B502-E4250C8A4C4A}" presName="sibTrans" presStyleCnt="0"/>
      <dgm:spPr/>
    </dgm:pt>
    <dgm:pt modelId="{D8CF4BB7-4DC7-41CD-BD2C-F2DE26324498}" type="pres">
      <dgm:prSet presAssocID="{8C8B3CCE-F556-424C-B260-E75467E47777}" presName="node" presStyleLbl="node1" presStyleIdx="3" presStyleCnt="6">
        <dgm:presLayoutVars>
          <dgm:bulletEnabled val="1"/>
        </dgm:presLayoutVars>
      </dgm:prSet>
      <dgm:spPr/>
    </dgm:pt>
    <dgm:pt modelId="{40ABE6F9-5423-4B68-B57B-AAFCDF398492}" type="pres">
      <dgm:prSet presAssocID="{905EFDE6-A7F1-49C8-B6DD-665EFDFA9F35}" presName="sibTrans" presStyleCnt="0"/>
      <dgm:spPr/>
    </dgm:pt>
    <dgm:pt modelId="{394C06EE-5665-436E-8421-0DD274A64C37}" type="pres">
      <dgm:prSet presAssocID="{3066E922-6627-444D-B6B9-2E0660F1D827}" presName="node" presStyleLbl="node1" presStyleIdx="4" presStyleCnt="6">
        <dgm:presLayoutVars>
          <dgm:bulletEnabled val="1"/>
        </dgm:presLayoutVars>
      </dgm:prSet>
      <dgm:spPr/>
    </dgm:pt>
    <dgm:pt modelId="{527800D7-6A09-4856-9170-55DA9CBC527A}" type="pres">
      <dgm:prSet presAssocID="{E8CBB970-24F2-460D-B1F0-AEC3771E7246}" presName="sibTrans" presStyleCnt="0"/>
      <dgm:spPr/>
    </dgm:pt>
    <dgm:pt modelId="{EF23B22E-2D24-4DBC-A4A3-4CB79CBC7293}" type="pres">
      <dgm:prSet presAssocID="{F9F32175-4D0C-47FD-BC3C-BF4F0650DCBA}" presName="node" presStyleLbl="node1" presStyleIdx="5" presStyleCnt="6">
        <dgm:presLayoutVars>
          <dgm:bulletEnabled val="1"/>
        </dgm:presLayoutVars>
      </dgm:prSet>
      <dgm:spPr/>
    </dgm:pt>
  </dgm:ptLst>
  <dgm:cxnLst>
    <dgm:cxn modelId="{25F1A617-85D0-4E92-8640-67EE1AC20C4D}" type="presOf" srcId="{3066E922-6627-444D-B6B9-2E0660F1D827}" destId="{394C06EE-5665-436E-8421-0DD274A64C37}" srcOrd="0" destOrd="0" presId="urn:microsoft.com/office/officeart/2005/8/layout/default"/>
    <dgm:cxn modelId="{A16B7C1A-1143-4095-B4D4-639DB57A8D90}" type="presOf" srcId="{D92B2F86-2EA7-4DB3-9A8C-FC09FE4F122F}" destId="{0485998A-8556-45AD-8E5F-CC3189D1349B}" srcOrd="0" destOrd="0" presId="urn:microsoft.com/office/officeart/2005/8/layout/default"/>
    <dgm:cxn modelId="{6AF7D25E-5EB9-420A-91A6-8D655D124979}" type="presOf" srcId="{F9F32175-4D0C-47FD-BC3C-BF4F0650DCBA}" destId="{EF23B22E-2D24-4DBC-A4A3-4CB79CBC7293}" srcOrd="0" destOrd="0" presId="urn:microsoft.com/office/officeart/2005/8/layout/default"/>
    <dgm:cxn modelId="{D5D1EA5F-77CF-4A96-819B-AFCFC7BB82AE}" type="presOf" srcId="{23270CC7-83F3-41D0-B5DC-3847E298B311}" destId="{21181826-3449-4176-8A14-AE8AAB3D2502}" srcOrd="0" destOrd="0" presId="urn:microsoft.com/office/officeart/2005/8/layout/default"/>
    <dgm:cxn modelId="{4204CD60-CF0A-4FB8-94D3-E4281B911BE4}" srcId="{D92B2F86-2EA7-4DB3-9A8C-FC09FE4F122F}" destId="{8C8B3CCE-F556-424C-B260-E75467E47777}" srcOrd="3" destOrd="0" parTransId="{F95FAACA-3E81-437C-8A4F-D6C7E5A9A2EE}" sibTransId="{905EFDE6-A7F1-49C8-B6DD-665EFDFA9F35}"/>
    <dgm:cxn modelId="{00F74D45-680C-470B-910D-0B043E6DC2FD}" type="presOf" srcId="{8C8B3CCE-F556-424C-B260-E75467E47777}" destId="{D8CF4BB7-4DC7-41CD-BD2C-F2DE26324498}" srcOrd="0" destOrd="0" presId="urn:microsoft.com/office/officeart/2005/8/layout/default"/>
    <dgm:cxn modelId="{7A278A7B-6533-4AD4-84CB-149AFE764486}" type="presOf" srcId="{0D10A6E5-76F2-4670-A39E-6E9FCF57E334}" destId="{BA9008B3-13A3-4016-8FAF-AC108C8D3A57}" srcOrd="0" destOrd="0" presId="urn:microsoft.com/office/officeart/2005/8/layout/default"/>
    <dgm:cxn modelId="{22BC339E-7FCE-4A5E-ADFB-F214D76076F1}" srcId="{D92B2F86-2EA7-4DB3-9A8C-FC09FE4F122F}" destId="{7B4EEA55-564C-4972-86C5-5CA2E0F4FDD8}" srcOrd="1" destOrd="0" parTransId="{610F3589-6A43-4EA7-8877-E4021118624D}" sibTransId="{CEF3731B-89AB-41A1-865E-E2CEBA7833C7}"/>
    <dgm:cxn modelId="{9F18E6BD-412F-4A8B-A43E-92269C2E58B1}" srcId="{D92B2F86-2EA7-4DB3-9A8C-FC09FE4F122F}" destId="{23270CC7-83F3-41D0-B5DC-3847E298B311}" srcOrd="0" destOrd="0" parTransId="{ED058CE4-F885-4B62-89AE-6BA481120F2C}" sibTransId="{D22C0BBA-D16F-433B-BA37-2860425F6687}"/>
    <dgm:cxn modelId="{AC3787D2-CA4C-436C-8A05-33B29A1FBDD0}" srcId="{D92B2F86-2EA7-4DB3-9A8C-FC09FE4F122F}" destId="{F9F32175-4D0C-47FD-BC3C-BF4F0650DCBA}" srcOrd="5" destOrd="0" parTransId="{EC118A1B-B768-44F0-AAEF-24A5BB4FE3C6}" sibTransId="{0F6A8B1D-C9CF-42BC-A72F-89A7686EE932}"/>
    <dgm:cxn modelId="{E184B6E4-3B8A-4D91-B99F-CACAADDEEAB5}" type="presOf" srcId="{7B4EEA55-564C-4972-86C5-5CA2E0F4FDD8}" destId="{6916B7D6-970B-4C9F-856C-0ED316CC009E}" srcOrd="0" destOrd="0" presId="urn:microsoft.com/office/officeart/2005/8/layout/default"/>
    <dgm:cxn modelId="{35E1F8E8-6ED0-4A93-B8FC-8B998056A62E}" srcId="{D92B2F86-2EA7-4DB3-9A8C-FC09FE4F122F}" destId="{3066E922-6627-444D-B6B9-2E0660F1D827}" srcOrd="4" destOrd="0" parTransId="{AFEF61A2-F75A-4208-986F-3CCCDCAE6725}" sibTransId="{E8CBB970-24F2-460D-B1F0-AEC3771E7246}"/>
    <dgm:cxn modelId="{7E8071F4-BCFA-47CC-A362-2301277FFB5C}" srcId="{D92B2F86-2EA7-4DB3-9A8C-FC09FE4F122F}" destId="{0D10A6E5-76F2-4670-A39E-6E9FCF57E334}" srcOrd="2" destOrd="0" parTransId="{DE1CB576-04C6-4EA7-B1F7-485F04302AF0}" sibTransId="{ED014E6D-0176-4FDA-B502-E4250C8A4C4A}"/>
    <dgm:cxn modelId="{36E80872-91DB-4AFA-A6DA-63997E04C04D}" type="presParOf" srcId="{0485998A-8556-45AD-8E5F-CC3189D1349B}" destId="{21181826-3449-4176-8A14-AE8AAB3D2502}" srcOrd="0" destOrd="0" presId="urn:microsoft.com/office/officeart/2005/8/layout/default"/>
    <dgm:cxn modelId="{F9F28996-437E-437B-A1BC-2943E2AFC084}" type="presParOf" srcId="{0485998A-8556-45AD-8E5F-CC3189D1349B}" destId="{5DE35DB7-BF43-4117-847A-596B3A747951}" srcOrd="1" destOrd="0" presId="urn:microsoft.com/office/officeart/2005/8/layout/default"/>
    <dgm:cxn modelId="{5DC51FCD-1792-4EF1-8266-0CD3162332D2}" type="presParOf" srcId="{0485998A-8556-45AD-8E5F-CC3189D1349B}" destId="{6916B7D6-970B-4C9F-856C-0ED316CC009E}" srcOrd="2" destOrd="0" presId="urn:microsoft.com/office/officeart/2005/8/layout/default"/>
    <dgm:cxn modelId="{78D3544E-7719-44CF-9F5C-40081B6B19BE}" type="presParOf" srcId="{0485998A-8556-45AD-8E5F-CC3189D1349B}" destId="{C87FC2C2-EA1F-4B88-92AA-D81D1244CACF}" srcOrd="3" destOrd="0" presId="urn:microsoft.com/office/officeart/2005/8/layout/default"/>
    <dgm:cxn modelId="{FF575068-52BA-4564-8E1E-DEA80396133B}" type="presParOf" srcId="{0485998A-8556-45AD-8E5F-CC3189D1349B}" destId="{BA9008B3-13A3-4016-8FAF-AC108C8D3A57}" srcOrd="4" destOrd="0" presId="urn:microsoft.com/office/officeart/2005/8/layout/default"/>
    <dgm:cxn modelId="{94407A56-E280-4DA0-B527-B5078CDB69A5}" type="presParOf" srcId="{0485998A-8556-45AD-8E5F-CC3189D1349B}" destId="{2A4B6DBC-BB46-4FE6-939C-5F5A789966AD}" srcOrd="5" destOrd="0" presId="urn:microsoft.com/office/officeart/2005/8/layout/default"/>
    <dgm:cxn modelId="{399D1F6E-DBD2-40B4-925D-B53AA04DD45C}" type="presParOf" srcId="{0485998A-8556-45AD-8E5F-CC3189D1349B}" destId="{D8CF4BB7-4DC7-41CD-BD2C-F2DE26324498}" srcOrd="6" destOrd="0" presId="urn:microsoft.com/office/officeart/2005/8/layout/default"/>
    <dgm:cxn modelId="{B83A8DA8-A07C-464C-B6AE-F3FEB3EC0DF0}" type="presParOf" srcId="{0485998A-8556-45AD-8E5F-CC3189D1349B}" destId="{40ABE6F9-5423-4B68-B57B-AAFCDF398492}" srcOrd="7" destOrd="0" presId="urn:microsoft.com/office/officeart/2005/8/layout/default"/>
    <dgm:cxn modelId="{250503BC-CF2E-4276-B9B3-42412C38E991}" type="presParOf" srcId="{0485998A-8556-45AD-8E5F-CC3189D1349B}" destId="{394C06EE-5665-436E-8421-0DD274A64C37}" srcOrd="8" destOrd="0" presId="urn:microsoft.com/office/officeart/2005/8/layout/default"/>
    <dgm:cxn modelId="{4E5AB127-F5FC-4910-A9DB-D7B72592DF6E}" type="presParOf" srcId="{0485998A-8556-45AD-8E5F-CC3189D1349B}" destId="{527800D7-6A09-4856-9170-55DA9CBC527A}" srcOrd="9" destOrd="0" presId="urn:microsoft.com/office/officeart/2005/8/layout/default"/>
    <dgm:cxn modelId="{ECEF0DC9-A2FA-4A44-A144-0ED7D2E2A2B8}" type="presParOf" srcId="{0485998A-8556-45AD-8E5F-CC3189D1349B}" destId="{EF23B22E-2D24-4DBC-A4A3-4CB79CBC729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CF9E60-79C7-43BA-8562-26D16CBA1DD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8EB89FA-6FD5-4BBA-B80A-B9059F601A9C}">
      <dgm:prSet>
        <dgm:style>
          <a:lnRef idx="0">
            <a:scrgbClr r="0" g="0" b="0"/>
          </a:lnRef>
          <a:fillRef idx="0">
            <a:scrgbClr r="0" g="0" b="0"/>
          </a:fillRef>
          <a:effectRef idx="0">
            <a:scrgbClr r="0" g="0" b="0"/>
          </a:effectRef>
          <a:fontRef idx="minor">
            <a:schemeClr val="lt1"/>
          </a:fontRef>
        </dgm:style>
      </dgm:prSet>
      <dgm:sp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dgm:spPr>
      <dgm:t>
        <a:bodyPr/>
        <a:lstStyle/>
        <a:p>
          <a:pPr algn="just"/>
          <a:r>
            <a:rPr lang="en-GB" b="0" i="0" dirty="0">
              <a:latin typeface="Bell MT" panose="02020503060305020303" pitchFamily="18" charset="0"/>
            </a:rPr>
            <a:t>To be a leading company in the UK and Ireland </a:t>
          </a:r>
          <a:endParaRPr lang="en-US" dirty="0">
            <a:latin typeface="Bell MT" panose="02020503060305020303" pitchFamily="18" charset="0"/>
          </a:endParaRPr>
        </a:p>
      </dgm:t>
    </dgm:pt>
    <dgm:pt modelId="{2A6589C2-22A3-4A1A-B924-27B734541047}" type="parTrans" cxnId="{DDEE7C6B-3293-4B85-BC56-9A7EF4A7115B}">
      <dgm:prSet/>
      <dgm:spPr/>
      <dgm:t>
        <a:bodyPr/>
        <a:lstStyle/>
        <a:p>
          <a:endParaRPr lang="en-US"/>
        </a:p>
      </dgm:t>
    </dgm:pt>
    <dgm:pt modelId="{DC3DB22D-94BC-46B1-B00F-46185BDE6645}" type="sibTrans" cxnId="{DDEE7C6B-3293-4B85-BC56-9A7EF4A7115B}">
      <dgm:prSet/>
      <dgm:spPr/>
      <dgm:t>
        <a:bodyPr/>
        <a:lstStyle/>
        <a:p>
          <a:endParaRPr lang="en-US"/>
        </a:p>
      </dgm:t>
    </dgm:pt>
    <dgm:pt modelId="{43191026-8EE1-4371-B9CA-96CA32A6DF90}">
      <dgm:prSet>
        <dgm:style>
          <a:lnRef idx="0">
            <a:scrgbClr r="0" g="0" b="0"/>
          </a:lnRef>
          <a:fillRef idx="0">
            <a:scrgbClr r="0" g="0" b="0"/>
          </a:fillRef>
          <a:effectRef idx="0">
            <a:scrgbClr r="0" g="0" b="0"/>
          </a:effectRef>
          <a:fontRef idx="minor">
            <a:schemeClr val="lt1"/>
          </a:fontRef>
        </dgm:style>
      </dgm:prSet>
      <dgm:spPr>
        <a:solidFill>
          <a:schemeClr val="accent1"/>
        </a:solidFill>
        <a:ln>
          <a:noFill/>
        </a:ln>
      </dgm:spPr>
      <dgm:t>
        <a:bodyPr/>
        <a:lstStyle/>
        <a:p>
          <a:pPr algn="just"/>
          <a:r>
            <a:rPr lang="en-GB" b="0" i="0" dirty="0">
              <a:latin typeface="Bell MT" panose="02020503060305020303" pitchFamily="18" charset="0"/>
            </a:rPr>
            <a:t>To accelerate growth in commercial lines SME</a:t>
          </a:r>
          <a:endParaRPr lang="en-US" dirty="0">
            <a:latin typeface="Bell MT" panose="02020503060305020303" pitchFamily="18" charset="0"/>
          </a:endParaRPr>
        </a:p>
      </dgm:t>
    </dgm:pt>
    <dgm:pt modelId="{E4C51632-879D-4B5D-93A8-A92E8E5997AE}" type="parTrans" cxnId="{893744C1-44AE-4F84-BC56-74FC2805864A}">
      <dgm:prSet/>
      <dgm:spPr/>
      <dgm:t>
        <a:bodyPr/>
        <a:lstStyle/>
        <a:p>
          <a:endParaRPr lang="en-US"/>
        </a:p>
      </dgm:t>
    </dgm:pt>
    <dgm:pt modelId="{825AE7AD-09FA-4CBC-B47F-34F0BA378242}" type="sibTrans" cxnId="{893744C1-44AE-4F84-BC56-74FC2805864A}">
      <dgm:prSet/>
      <dgm:spPr/>
      <dgm:t>
        <a:bodyPr/>
        <a:lstStyle/>
        <a:p>
          <a:endParaRPr lang="en-US"/>
        </a:p>
      </dgm:t>
    </dgm:pt>
    <dgm:pt modelId="{487DD932-ECB2-4E71-B5DE-6317126FC167}">
      <dgm:prSet>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pPr algn="just"/>
          <a:r>
            <a:rPr lang="en-GB" b="0" i="0" dirty="0">
              <a:latin typeface="Bell MT" panose="02020503060305020303" pitchFamily="18" charset="0"/>
            </a:rPr>
            <a:t>To expand Commercial product offering in Ireland </a:t>
          </a:r>
          <a:endParaRPr lang="en-US" dirty="0">
            <a:latin typeface="Bell MT" panose="02020503060305020303" pitchFamily="18" charset="0"/>
          </a:endParaRPr>
        </a:p>
      </dgm:t>
    </dgm:pt>
    <dgm:pt modelId="{65C5B938-7D5F-4C99-A1A8-A8C72AA93AB7}" type="parTrans" cxnId="{35E12DCB-65BA-4952-A27D-188488EA001F}">
      <dgm:prSet/>
      <dgm:spPr/>
      <dgm:t>
        <a:bodyPr/>
        <a:lstStyle/>
        <a:p>
          <a:endParaRPr lang="en-US"/>
        </a:p>
      </dgm:t>
    </dgm:pt>
    <dgm:pt modelId="{4953D3DA-9EFB-4640-9ABE-4F5F61B4F534}" type="sibTrans" cxnId="{35E12DCB-65BA-4952-A27D-188488EA001F}">
      <dgm:prSet/>
      <dgm:spPr/>
      <dgm:t>
        <a:bodyPr/>
        <a:lstStyle/>
        <a:p>
          <a:endParaRPr lang="en-US"/>
        </a:p>
      </dgm:t>
    </dgm:pt>
    <dgm:pt modelId="{E51535B7-33B7-4A73-A040-831FAA64D8F9}">
      <dgm:prSet>
        <dgm:style>
          <a:lnRef idx="1">
            <a:schemeClr val="accent1"/>
          </a:lnRef>
          <a:fillRef idx="2">
            <a:schemeClr val="accent1"/>
          </a:fillRef>
          <a:effectRef idx="1">
            <a:schemeClr val="accent1"/>
          </a:effectRef>
          <a:fontRef idx="minor">
            <a:schemeClr val="dk1"/>
          </a:fontRef>
        </dgm:style>
      </dgm:prSet>
      <dgm:spPr/>
      <dgm:t>
        <a:bodyPr/>
        <a:lstStyle/>
        <a:p>
          <a:pPr algn="just"/>
          <a:r>
            <a:rPr lang="en-GB" b="0" i="0" dirty="0">
              <a:solidFill>
                <a:schemeClr val="bg1"/>
              </a:solidFill>
              <a:latin typeface="Bell MT" panose="02020503060305020303" pitchFamily="18" charset="0"/>
            </a:rPr>
            <a:t>To expand GCS business </a:t>
          </a:r>
          <a:endParaRPr lang="en-US" dirty="0">
            <a:solidFill>
              <a:schemeClr val="bg1"/>
            </a:solidFill>
            <a:latin typeface="Bell MT" panose="02020503060305020303" pitchFamily="18" charset="0"/>
          </a:endParaRPr>
        </a:p>
      </dgm:t>
    </dgm:pt>
    <dgm:pt modelId="{974D9F88-0988-4CC4-B749-E50FD3173748}" type="parTrans" cxnId="{5098F721-23F7-43EA-9F39-3E53511F87E1}">
      <dgm:prSet/>
      <dgm:spPr/>
      <dgm:t>
        <a:bodyPr/>
        <a:lstStyle/>
        <a:p>
          <a:endParaRPr lang="en-US"/>
        </a:p>
      </dgm:t>
    </dgm:pt>
    <dgm:pt modelId="{76BF1E78-33D3-46AE-BF34-5B27FEA4FBB8}" type="sibTrans" cxnId="{5098F721-23F7-43EA-9F39-3E53511F87E1}">
      <dgm:prSet/>
      <dgm:spPr/>
      <dgm:t>
        <a:bodyPr/>
        <a:lstStyle/>
        <a:p>
          <a:endParaRPr lang="en-US"/>
        </a:p>
      </dgm:t>
    </dgm:pt>
    <dgm:pt modelId="{E972298C-3942-4B61-9A60-2BB74C2684D4}">
      <dgm:prSet>
        <dgm:style>
          <a:lnRef idx="1">
            <a:schemeClr val="accent5"/>
          </a:lnRef>
          <a:fillRef idx="2">
            <a:schemeClr val="accent5"/>
          </a:fillRef>
          <a:effectRef idx="1">
            <a:schemeClr val="accent5"/>
          </a:effectRef>
          <a:fontRef idx="minor">
            <a:schemeClr val="dk1"/>
          </a:fontRef>
        </dgm:style>
      </dgm:prSet>
      <dgm:spPr/>
      <dgm:t>
        <a:bodyPr/>
        <a:lstStyle/>
        <a:p>
          <a:pPr algn="just"/>
          <a:r>
            <a:rPr lang="en-GB" b="0" i="0" dirty="0">
              <a:solidFill>
                <a:schemeClr val="bg1"/>
              </a:solidFill>
              <a:latin typeface="Bell MT" panose="02020503060305020303" pitchFamily="18" charset="0"/>
            </a:rPr>
            <a:t>To focus on structural efficiency by digitisation and by products and IT estate simplification</a:t>
          </a:r>
          <a:endParaRPr lang="en-US" dirty="0">
            <a:solidFill>
              <a:schemeClr val="bg1"/>
            </a:solidFill>
            <a:latin typeface="Bell MT" panose="02020503060305020303" pitchFamily="18" charset="0"/>
          </a:endParaRPr>
        </a:p>
      </dgm:t>
    </dgm:pt>
    <dgm:pt modelId="{CF4DEE67-F119-490F-BF31-D298F8F9BBFB}" type="parTrans" cxnId="{45EFE3FE-E865-4B07-8E37-9BCCDB2C33E3}">
      <dgm:prSet/>
      <dgm:spPr/>
      <dgm:t>
        <a:bodyPr/>
        <a:lstStyle/>
        <a:p>
          <a:endParaRPr lang="en-US"/>
        </a:p>
      </dgm:t>
    </dgm:pt>
    <dgm:pt modelId="{00E1D8DE-7705-41FB-B16F-9B882C7939A6}" type="sibTrans" cxnId="{45EFE3FE-E865-4B07-8E37-9BCCDB2C33E3}">
      <dgm:prSet/>
      <dgm:spPr/>
      <dgm:t>
        <a:bodyPr/>
        <a:lstStyle/>
        <a:p>
          <a:endParaRPr lang="en-US"/>
        </a:p>
      </dgm:t>
    </dgm:pt>
    <dgm:pt modelId="{6F46E838-4229-469D-B013-CC3944F0B50F}" type="pres">
      <dgm:prSet presAssocID="{7FCF9E60-79C7-43BA-8562-26D16CBA1DDB}" presName="diagram" presStyleCnt="0">
        <dgm:presLayoutVars>
          <dgm:dir/>
          <dgm:resizeHandles val="exact"/>
        </dgm:presLayoutVars>
      </dgm:prSet>
      <dgm:spPr/>
    </dgm:pt>
    <dgm:pt modelId="{A3C86A38-150E-4F38-B304-32F249FB528D}" type="pres">
      <dgm:prSet presAssocID="{98EB89FA-6FD5-4BBA-B80A-B9059F601A9C}" presName="node" presStyleLbl="node1" presStyleIdx="0" presStyleCnt="5">
        <dgm:presLayoutVars>
          <dgm:bulletEnabled val="1"/>
        </dgm:presLayoutVars>
      </dgm:prSet>
      <dgm:spPr/>
    </dgm:pt>
    <dgm:pt modelId="{48B40B29-2CE3-451D-9C95-32E051290F73}" type="pres">
      <dgm:prSet presAssocID="{DC3DB22D-94BC-46B1-B00F-46185BDE6645}" presName="sibTrans" presStyleCnt="0"/>
      <dgm:spPr/>
    </dgm:pt>
    <dgm:pt modelId="{972F2610-E534-4647-98A8-A5AF06004742}" type="pres">
      <dgm:prSet presAssocID="{43191026-8EE1-4371-B9CA-96CA32A6DF90}" presName="node" presStyleLbl="node1" presStyleIdx="1" presStyleCnt="5">
        <dgm:presLayoutVars>
          <dgm:bulletEnabled val="1"/>
        </dgm:presLayoutVars>
      </dgm:prSet>
      <dgm:spPr/>
    </dgm:pt>
    <dgm:pt modelId="{8B003FEE-A649-49F7-9923-46E55F7C8851}" type="pres">
      <dgm:prSet presAssocID="{825AE7AD-09FA-4CBC-B47F-34F0BA378242}" presName="sibTrans" presStyleCnt="0"/>
      <dgm:spPr/>
    </dgm:pt>
    <dgm:pt modelId="{3EE0E7A0-6546-4B90-BEF0-E2E02D0351AF}" type="pres">
      <dgm:prSet presAssocID="{487DD932-ECB2-4E71-B5DE-6317126FC167}" presName="node" presStyleLbl="node1" presStyleIdx="2" presStyleCnt="5">
        <dgm:presLayoutVars>
          <dgm:bulletEnabled val="1"/>
        </dgm:presLayoutVars>
      </dgm:prSet>
      <dgm:spPr/>
    </dgm:pt>
    <dgm:pt modelId="{F8F96097-12F6-4EE2-99DA-DE2F8DBDCA84}" type="pres">
      <dgm:prSet presAssocID="{4953D3DA-9EFB-4640-9ABE-4F5F61B4F534}" presName="sibTrans" presStyleCnt="0"/>
      <dgm:spPr/>
    </dgm:pt>
    <dgm:pt modelId="{7F1DCECC-A904-4676-B777-CA4512A15DC2}" type="pres">
      <dgm:prSet presAssocID="{E51535B7-33B7-4A73-A040-831FAA64D8F9}" presName="node" presStyleLbl="node1" presStyleIdx="3" presStyleCnt="5">
        <dgm:presLayoutVars>
          <dgm:bulletEnabled val="1"/>
        </dgm:presLayoutVars>
      </dgm:prSet>
      <dgm:spPr/>
    </dgm:pt>
    <dgm:pt modelId="{F4E33A16-4AF6-425F-8FBA-DDDE46669263}" type="pres">
      <dgm:prSet presAssocID="{76BF1E78-33D3-46AE-BF34-5B27FEA4FBB8}" presName="sibTrans" presStyleCnt="0"/>
      <dgm:spPr/>
    </dgm:pt>
    <dgm:pt modelId="{6CBECC7F-0F0E-48C7-ABD3-34C310D8E0DE}" type="pres">
      <dgm:prSet presAssocID="{E972298C-3942-4B61-9A60-2BB74C2684D4}" presName="node" presStyleLbl="node1" presStyleIdx="4" presStyleCnt="5">
        <dgm:presLayoutVars>
          <dgm:bulletEnabled val="1"/>
        </dgm:presLayoutVars>
      </dgm:prSet>
      <dgm:spPr/>
    </dgm:pt>
  </dgm:ptLst>
  <dgm:cxnLst>
    <dgm:cxn modelId="{5098F721-23F7-43EA-9F39-3E53511F87E1}" srcId="{7FCF9E60-79C7-43BA-8562-26D16CBA1DDB}" destId="{E51535B7-33B7-4A73-A040-831FAA64D8F9}" srcOrd="3" destOrd="0" parTransId="{974D9F88-0988-4CC4-B749-E50FD3173748}" sibTransId="{76BF1E78-33D3-46AE-BF34-5B27FEA4FBB8}"/>
    <dgm:cxn modelId="{8690D123-2809-4217-9F2A-853230F8559D}" type="presOf" srcId="{E51535B7-33B7-4A73-A040-831FAA64D8F9}" destId="{7F1DCECC-A904-4676-B777-CA4512A15DC2}" srcOrd="0" destOrd="0" presId="urn:microsoft.com/office/officeart/2005/8/layout/default"/>
    <dgm:cxn modelId="{DDEE7C6B-3293-4B85-BC56-9A7EF4A7115B}" srcId="{7FCF9E60-79C7-43BA-8562-26D16CBA1DDB}" destId="{98EB89FA-6FD5-4BBA-B80A-B9059F601A9C}" srcOrd="0" destOrd="0" parTransId="{2A6589C2-22A3-4A1A-B924-27B734541047}" sibTransId="{DC3DB22D-94BC-46B1-B00F-46185BDE6645}"/>
    <dgm:cxn modelId="{7119E484-BBC9-48E6-9885-484608ADD439}" type="presOf" srcId="{7FCF9E60-79C7-43BA-8562-26D16CBA1DDB}" destId="{6F46E838-4229-469D-B013-CC3944F0B50F}" srcOrd="0" destOrd="0" presId="urn:microsoft.com/office/officeart/2005/8/layout/default"/>
    <dgm:cxn modelId="{BFB74A9B-BE75-4232-8A85-28E66CCD543F}" type="presOf" srcId="{487DD932-ECB2-4E71-B5DE-6317126FC167}" destId="{3EE0E7A0-6546-4B90-BEF0-E2E02D0351AF}" srcOrd="0" destOrd="0" presId="urn:microsoft.com/office/officeart/2005/8/layout/default"/>
    <dgm:cxn modelId="{893744C1-44AE-4F84-BC56-74FC2805864A}" srcId="{7FCF9E60-79C7-43BA-8562-26D16CBA1DDB}" destId="{43191026-8EE1-4371-B9CA-96CA32A6DF90}" srcOrd="1" destOrd="0" parTransId="{E4C51632-879D-4B5D-93A8-A92E8E5997AE}" sibTransId="{825AE7AD-09FA-4CBC-B47F-34F0BA378242}"/>
    <dgm:cxn modelId="{35E12DCB-65BA-4952-A27D-188488EA001F}" srcId="{7FCF9E60-79C7-43BA-8562-26D16CBA1DDB}" destId="{487DD932-ECB2-4E71-B5DE-6317126FC167}" srcOrd="2" destOrd="0" parTransId="{65C5B938-7D5F-4C99-A1A8-A8C72AA93AB7}" sibTransId="{4953D3DA-9EFB-4640-9ABE-4F5F61B4F534}"/>
    <dgm:cxn modelId="{B24B94CC-B67B-4440-BAE0-6758C4CAFC3F}" type="presOf" srcId="{E972298C-3942-4B61-9A60-2BB74C2684D4}" destId="{6CBECC7F-0F0E-48C7-ABD3-34C310D8E0DE}" srcOrd="0" destOrd="0" presId="urn:microsoft.com/office/officeart/2005/8/layout/default"/>
    <dgm:cxn modelId="{4C0264E0-64AA-41B7-AFE1-A60F282DA078}" type="presOf" srcId="{43191026-8EE1-4371-B9CA-96CA32A6DF90}" destId="{972F2610-E534-4647-98A8-A5AF06004742}" srcOrd="0" destOrd="0" presId="urn:microsoft.com/office/officeart/2005/8/layout/default"/>
    <dgm:cxn modelId="{FFE5DAF0-0BD0-4593-97E0-AA9D3815612C}" type="presOf" srcId="{98EB89FA-6FD5-4BBA-B80A-B9059F601A9C}" destId="{A3C86A38-150E-4F38-B304-32F249FB528D}" srcOrd="0" destOrd="0" presId="urn:microsoft.com/office/officeart/2005/8/layout/default"/>
    <dgm:cxn modelId="{45EFE3FE-E865-4B07-8E37-9BCCDB2C33E3}" srcId="{7FCF9E60-79C7-43BA-8562-26D16CBA1DDB}" destId="{E972298C-3942-4B61-9A60-2BB74C2684D4}" srcOrd="4" destOrd="0" parTransId="{CF4DEE67-F119-490F-BF31-D298F8F9BBFB}" sibTransId="{00E1D8DE-7705-41FB-B16F-9B882C7939A6}"/>
    <dgm:cxn modelId="{B943C525-8526-48DA-B519-2B2159AB1C92}" type="presParOf" srcId="{6F46E838-4229-469D-B013-CC3944F0B50F}" destId="{A3C86A38-150E-4F38-B304-32F249FB528D}" srcOrd="0" destOrd="0" presId="urn:microsoft.com/office/officeart/2005/8/layout/default"/>
    <dgm:cxn modelId="{F68C6C46-C7D8-4AE0-9896-ABA2A5949177}" type="presParOf" srcId="{6F46E838-4229-469D-B013-CC3944F0B50F}" destId="{48B40B29-2CE3-451D-9C95-32E051290F73}" srcOrd="1" destOrd="0" presId="urn:microsoft.com/office/officeart/2005/8/layout/default"/>
    <dgm:cxn modelId="{04AC2581-C8CB-4E15-B123-366A99ABB80D}" type="presParOf" srcId="{6F46E838-4229-469D-B013-CC3944F0B50F}" destId="{972F2610-E534-4647-98A8-A5AF06004742}" srcOrd="2" destOrd="0" presId="urn:microsoft.com/office/officeart/2005/8/layout/default"/>
    <dgm:cxn modelId="{5E0487F0-8AB7-4E59-B8EC-48D3692E2512}" type="presParOf" srcId="{6F46E838-4229-469D-B013-CC3944F0B50F}" destId="{8B003FEE-A649-49F7-9923-46E55F7C8851}" srcOrd="3" destOrd="0" presId="urn:microsoft.com/office/officeart/2005/8/layout/default"/>
    <dgm:cxn modelId="{DD2E6204-978C-4D6A-A85C-9842191AA041}" type="presParOf" srcId="{6F46E838-4229-469D-B013-CC3944F0B50F}" destId="{3EE0E7A0-6546-4B90-BEF0-E2E02D0351AF}" srcOrd="4" destOrd="0" presId="urn:microsoft.com/office/officeart/2005/8/layout/default"/>
    <dgm:cxn modelId="{4B925AED-7A84-49A2-B57E-98559EAACF5B}" type="presParOf" srcId="{6F46E838-4229-469D-B013-CC3944F0B50F}" destId="{F8F96097-12F6-4EE2-99DA-DE2F8DBDCA84}" srcOrd="5" destOrd="0" presId="urn:microsoft.com/office/officeart/2005/8/layout/default"/>
    <dgm:cxn modelId="{C256150C-9DF2-4027-AEA8-D31048C813BD}" type="presParOf" srcId="{6F46E838-4229-469D-B013-CC3944F0B50F}" destId="{7F1DCECC-A904-4676-B777-CA4512A15DC2}" srcOrd="6" destOrd="0" presId="urn:microsoft.com/office/officeart/2005/8/layout/default"/>
    <dgm:cxn modelId="{EA96678B-265C-4C70-9F68-954D3647B399}" type="presParOf" srcId="{6F46E838-4229-469D-B013-CC3944F0B50F}" destId="{F4E33A16-4AF6-425F-8FBA-DDDE46669263}" srcOrd="7" destOrd="0" presId="urn:microsoft.com/office/officeart/2005/8/layout/default"/>
    <dgm:cxn modelId="{1F3011D7-95E9-4157-A616-F3524ED0BB56}" type="presParOf" srcId="{6F46E838-4229-469D-B013-CC3944F0B50F}" destId="{6CBECC7F-0F0E-48C7-ABD3-34C310D8E0D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921A64-B5C5-41A8-BA58-AD65F4A2473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FDF30FC-1BB8-433D-B20F-47443239B825}">
      <dgm:prSet/>
      <dgm:spPr/>
      <dgm:t>
        <a:bodyPr/>
        <a:lstStyle/>
        <a:p>
          <a:r>
            <a:rPr lang="en-GB" i="0" dirty="0">
              <a:latin typeface="Bell MT" panose="02020503060305020303" pitchFamily="18" charset="0"/>
            </a:rPr>
            <a:t>Cloud-based, centralized data management. </a:t>
          </a:r>
          <a:endParaRPr lang="en-US" dirty="0">
            <a:latin typeface="Bell MT" panose="02020503060305020303" pitchFamily="18" charset="0"/>
          </a:endParaRPr>
        </a:p>
      </dgm:t>
    </dgm:pt>
    <dgm:pt modelId="{7AB89C2A-5A37-4C09-99B5-601ED5C2A2F0}" type="parTrans" cxnId="{E9AF470E-0914-4533-84C5-AD1D468C0853}">
      <dgm:prSet/>
      <dgm:spPr/>
      <dgm:t>
        <a:bodyPr/>
        <a:lstStyle/>
        <a:p>
          <a:endParaRPr lang="en-US"/>
        </a:p>
      </dgm:t>
    </dgm:pt>
    <dgm:pt modelId="{B3830830-A587-4DE4-8C98-6F4078A2A5A5}" type="sibTrans" cxnId="{E9AF470E-0914-4533-84C5-AD1D468C0853}">
      <dgm:prSet/>
      <dgm:spPr/>
      <dgm:t>
        <a:bodyPr/>
        <a:lstStyle/>
        <a:p>
          <a:endParaRPr lang="en-US"/>
        </a:p>
      </dgm:t>
    </dgm:pt>
    <dgm:pt modelId="{D2CE4CEE-C751-4350-ACC6-572A40704CAF}">
      <dgm:prSet/>
      <dgm:spPr/>
      <dgm:t>
        <a:bodyPr/>
        <a:lstStyle/>
        <a:p>
          <a:r>
            <a:rPr lang="en-GB" i="0" dirty="0">
              <a:latin typeface="Bell MT" panose="02020503060305020303" pitchFamily="18" charset="0"/>
            </a:rPr>
            <a:t>Better risk management for reduced risk-related costs. </a:t>
          </a:r>
          <a:endParaRPr lang="en-US" dirty="0">
            <a:latin typeface="Bell MT" panose="02020503060305020303" pitchFamily="18" charset="0"/>
          </a:endParaRPr>
        </a:p>
      </dgm:t>
    </dgm:pt>
    <dgm:pt modelId="{77A4B383-62A7-4E9C-B7A2-E2778E944F84}" type="parTrans" cxnId="{52039A04-BE56-4073-A2E6-5690F5BFADE0}">
      <dgm:prSet/>
      <dgm:spPr/>
      <dgm:t>
        <a:bodyPr/>
        <a:lstStyle/>
        <a:p>
          <a:endParaRPr lang="en-US"/>
        </a:p>
      </dgm:t>
    </dgm:pt>
    <dgm:pt modelId="{CD169EE8-64CB-4419-AAAB-136B3D78ADB6}" type="sibTrans" cxnId="{52039A04-BE56-4073-A2E6-5690F5BFADE0}">
      <dgm:prSet/>
      <dgm:spPr/>
      <dgm:t>
        <a:bodyPr/>
        <a:lstStyle/>
        <a:p>
          <a:endParaRPr lang="en-US"/>
        </a:p>
      </dgm:t>
    </dgm:pt>
    <dgm:pt modelId="{20438E5E-6A1B-4765-AB0E-B3FCEB1F66E1}">
      <dgm:prSet/>
      <dgm:spPr/>
      <dgm:t>
        <a:bodyPr/>
        <a:lstStyle/>
        <a:p>
          <a:r>
            <a:rPr lang="en-GB" i="0" dirty="0">
              <a:latin typeface="Bell MT" panose="02020503060305020303" pitchFamily="18" charset="0"/>
            </a:rPr>
            <a:t>Reduced materials costs and a smaller environmental impact. </a:t>
          </a:r>
          <a:endParaRPr lang="en-US" dirty="0">
            <a:latin typeface="Bell MT" panose="02020503060305020303" pitchFamily="18" charset="0"/>
          </a:endParaRPr>
        </a:p>
      </dgm:t>
    </dgm:pt>
    <dgm:pt modelId="{9478BE47-87D3-49A6-A19E-5AFFE0663332}" type="parTrans" cxnId="{0878D284-477D-4FD3-9F53-A6673C8DB97D}">
      <dgm:prSet/>
      <dgm:spPr/>
      <dgm:t>
        <a:bodyPr/>
        <a:lstStyle/>
        <a:p>
          <a:endParaRPr lang="en-US"/>
        </a:p>
      </dgm:t>
    </dgm:pt>
    <dgm:pt modelId="{3CB8A001-A5B8-4650-AE20-E6F81D67CA83}" type="sibTrans" cxnId="{0878D284-477D-4FD3-9F53-A6673C8DB97D}">
      <dgm:prSet/>
      <dgm:spPr/>
      <dgm:t>
        <a:bodyPr/>
        <a:lstStyle/>
        <a:p>
          <a:endParaRPr lang="en-US"/>
        </a:p>
      </dgm:t>
    </dgm:pt>
    <dgm:pt modelId="{E8D0C369-1091-423A-B8CF-24A82212F66A}">
      <dgm:prSet/>
      <dgm:spPr/>
      <dgm:t>
        <a:bodyPr/>
        <a:lstStyle/>
        <a:p>
          <a:r>
            <a:rPr lang="en-GB" i="0" dirty="0">
              <a:latin typeface="Bell MT" panose="02020503060305020303" pitchFamily="18" charset="0"/>
            </a:rPr>
            <a:t>Scalable, web-based and cost-efficient apps and data management minimize hardware and energy needs</a:t>
          </a:r>
          <a:endParaRPr lang="en-US" dirty="0">
            <a:latin typeface="Bell MT" panose="02020503060305020303" pitchFamily="18" charset="0"/>
          </a:endParaRPr>
        </a:p>
      </dgm:t>
    </dgm:pt>
    <dgm:pt modelId="{245FA507-545D-4AD2-970E-CEB0985B29BD}" type="parTrans" cxnId="{C8316ADB-82A2-490F-91CE-6236E82304E5}">
      <dgm:prSet/>
      <dgm:spPr/>
      <dgm:t>
        <a:bodyPr/>
        <a:lstStyle/>
        <a:p>
          <a:endParaRPr lang="en-US"/>
        </a:p>
      </dgm:t>
    </dgm:pt>
    <dgm:pt modelId="{3A061A74-A3F3-4714-93CE-4CA15D9EEFFD}" type="sibTrans" cxnId="{C8316ADB-82A2-490F-91CE-6236E82304E5}">
      <dgm:prSet/>
      <dgm:spPr/>
      <dgm:t>
        <a:bodyPr/>
        <a:lstStyle/>
        <a:p>
          <a:endParaRPr lang="en-US"/>
        </a:p>
      </dgm:t>
    </dgm:pt>
    <dgm:pt modelId="{6955CD1A-421A-45E2-BCBF-444F68C393DC}">
      <dgm:prSet/>
      <dgm:spPr/>
      <dgm:t>
        <a:bodyPr/>
        <a:lstStyle/>
        <a:p>
          <a:r>
            <a:rPr lang="en-GB" i="0" dirty="0">
              <a:latin typeface="Bell MT" panose="02020503060305020303" pitchFamily="18" charset="0"/>
            </a:rPr>
            <a:t>Continuous improvement becomes S.O.P. (Standard Operating Procedure)</a:t>
          </a:r>
          <a:endParaRPr lang="en-US" dirty="0">
            <a:latin typeface="Bell MT" panose="02020503060305020303" pitchFamily="18" charset="0"/>
          </a:endParaRPr>
        </a:p>
      </dgm:t>
    </dgm:pt>
    <dgm:pt modelId="{531BC078-3E6F-4CC0-B496-B4F6F7472036}" type="parTrans" cxnId="{2903E3DC-75D9-48E0-A490-94D4AE605283}">
      <dgm:prSet/>
      <dgm:spPr/>
      <dgm:t>
        <a:bodyPr/>
        <a:lstStyle/>
        <a:p>
          <a:endParaRPr lang="en-US"/>
        </a:p>
      </dgm:t>
    </dgm:pt>
    <dgm:pt modelId="{6FDE16BD-6103-4F31-B7AC-3601B0C05368}" type="sibTrans" cxnId="{2903E3DC-75D9-48E0-A490-94D4AE605283}">
      <dgm:prSet/>
      <dgm:spPr/>
      <dgm:t>
        <a:bodyPr/>
        <a:lstStyle/>
        <a:p>
          <a:endParaRPr lang="en-US"/>
        </a:p>
      </dgm:t>
    </dgm:pt>
    <dgm:pt modelId="{456C5D31-F65E-4C88-B4ED-2107BFAD44F1}">
      <dgm:prSet/>
      <dgm:spPr/>
      <dgm:t>
        <a:bodyPr/>
        <a:lstStyle/>
        <a:p>
          <a:r>
            <a:rPr lang="en-GB" i="0" dirty="0">
              <a:latin typeface="Bell MT" panose="02020503060305020303" pitchFamily="18" charset="0"/>
            </a:rPr>
            <a:t>Procurement becomes a value </a:t>
          </a:r>
          <a:r>
            <a:rPr lang="en-GB" i="0" dirty="0" err="1">
              <a:latin typeface="Bell MT" panose="02020503060305020303" pitchFamily="18" charset="0"/>
            </a:rPr>
            <a:t>center</a:t>
          </a:r>
          <a:r>
            <a:rPr lang="en-GB" i="0" dirty="0">
              <a:latin typeface="Bell MT" panose="02020503060305020303" pitchFamily="18" charset="0"/>
            </a:rPr>
            <a:t> and strategic powerhouse</a:t>
          </a:r>
          <a:r>
            <a:rPr lang="en-GB" i="0" dirty="0"/>
            <a:t>. </a:t>
          </a:r>
          <a:endParaRPr lang="en-US" dirty="0"/>
        </a:p>
      </dgm:t>
    </dgm:pt>
    <dgm:pt modelId="{5F82C7E7-EE46-48E1-8E1B-6ECF7147B6D4}" type="parTrans" cxnId="{BF962FA6-CDEF-42E0-8F09-65E68736049E}">
      <dgm:prSet/>
      <dgm:spPr/>
      <dgm:t>
        <a:bodyPr/>
        <a:lstStyle/>
        <a:p>
          <a:endParaRPr lang="en-US"/>
        </a:p>
      </dgm:t>
    </dgm:pt>
    <dgm:pt modelId="{E2FD6446-DCA6-41E1-A883-AEF0B7A22E0C}" type="sibTrans" cxnId="{BF962FA6-CDEF-42E0-8F09-65E68736049E}">
      <dgm:prSet/>
      <dgm:spPr/>
      <dgm:t>
        <a:bodyPr/>
        <a:lstStyle/>
        <a:p>
          <a:endParaRPr lang="en-US"/>
        </a:p>
      </dgm:t>
    </dgm:pt>
    <dgm:pt modelId="{D7D76802-A9B7-44C8-AA08-E1F66D4F1D7B}" type="pres">
      <dgm:prSet presAssocID="{4C921A64-B5C5-41A8-BA58-AD65F4A24739}" presName="vert0" presStyleCnt="0">
        <dgm:presLayoutVars>
          <dgm:dir/>
          <dgm:animOne val="branch"/>
          <dgm:animLvl val="lvl"/>
        </dgm:presLayoutVars>
      </dgm:prSet>
      <dgm:spPr/>
    </dgm:pt>
    <dgm:pt modelId="{661A974F-99FF-4D67-ADD5-3AA8D3AE9E02}" type="pres">
      <dgm:prSet presAssocID="{6FDF30FC-1BB8-433D-B20F-47443239B825}" presName="thickLine" presStyleLbl="alignNode1" presStyleIdx="0" presStyleCnt="6"/>
      <dgm:spPr/>
    </dgm:pt>
    <dgm:pt modelId="{768195E3-89DA-4A40-BFFB-7A533C8E8951}" type="pres">
      <dgm:prSet presAssocID="{6FDF30FC-1BB8-433D-B20F-47443239B825}" presName="horz1" presStyleCnt="0"/>
      <dgm:spPr/>
    </dgm:pt>
    <dgm:pt modelId="{99E576D4-DBDB-4552-AD42-FA7AD6361EF2}" type="pres">
      <dgm:prSet presAssocID="{6FDF30FC-1BB8-433D-B20F-47443239B825}" presName="tx1" presStyleLbl="revTx" presStyleIdx="0" presStyleCnt="6"/>
      <dgm:spPr/>
    </dgm:pt>
    <dgm:pt modelId="{95760BCF-0185-4FC9-8055-F1ACEFDC9869}" type="pres">
      <dgm:prSet presAssocID="{6FDF30FC-1BB8-433D-B20F-47443239B825}" presName="vert1" presStyleCnt="0"/>
      <dgm:spPr/>
    </dgm:pt>
    <dgm:pt modelId="{BAD622E6-6701-4853-9EF5-73941EE54C71}" type="pres">
      <dgm:prSet presAssocID="{D2CE4CEE-C751-4350-ACC6-572A40704CAF}" presName="thickLine" presStyleLbl="alignNode1" presStyleIdx="1" presStyleCnt="6"/>
      <dgm:spPr/>
    </dgm:pt>
    <dgm:pt modelId="{2A910B36-07F3-4324-95FC-F32C24A50CC0}" type="pres">
      <dgm:prSet presAssocID="{D2CE4CEE-C751-4350-ACC6-572A40704CAF}" presName="horz1" presStyleCnt="0"/>
      <dgm:spPr/>
    </dgm:pt>
    <dgm:pt modelId="{5D736EC9-07F3-42EA-BE5B-0054C57F26EC}" type="pres">
      <dgm:prSet presAssocID="{D2CE4CEE-C751-4350-ACC6-572A40704CAF}" presName="tx1" presStyleLbl="revTx" presStyleIdx="1" presStyleCnt="6"/>
      <dgm:spPr/>
    </dgm:pt>
    <dgm:pt modelId="{B68A71D1-505A-42F9-BEAA-7087C943C9D5}" type="pres">
      <dgm:prSet presAssocID="{D2CE4CEE-C751-4350-ACC6-572A40704CAF}" presName="vert1" presStyleCnt="0"/>
      <dgm:spPr/>
    </dgm:pt>
    <dgm:pt modelId="{699A9C1F-2461-414C-9D9F-0DE79165F908}" type="pres">
      <dgm:prSet presAssocID="{20438E5E-6A1B-4765-AB0E-B3FCEB1F66E1}" presName="thickLine" presStyleLbl="alignNode1" presStyleIdx="2" presStyleCnt="6"/>
      <dgm:spPr/>
    </dgm:pt>
    <dgm:pt modelId="{68D5202B-83AB-4179-BBB6-9E4405614A74}" type="pres">
      <dgm:prSet presAssocID="{20438E5E-6A1B-4765-AB0E-B3FCEB1F66E1}" presName="horz1" presStyleCnt="0"/>
      <dgm:spPr/>
    </dgm:pt>
    <dgm:pt modelId="{82E179A6-8682-448A-8BA1-EDDCADB6A5AA}" type="pres">
      <dgm:prSet presAssocID="{20438E5E-6A1B-4765-AB0E-B3FCEB1F66E1}" presName="tx1" presStyleLbl="revTx" presStyleIdx="2" presStyleCnt="6"/>
      <dgm:spPr/>
    </dgm:pt>
    <dgm:pt modelId="{FB9B109A-6D1C-45D3-AEEE-A4C3737C37BF}" type="pres">
      <dgm:prSet presAssocID="{20438E5E-6A1B-4765-AB0E-B3FCEB1F66E1}" presName="vert1" presStyleCnt="0"/>
      <dgm:spPr/>
    </dgm:pt>
    <dgm:pt modelId="{C1802033-E338-4314-A923-67CE14764BCA}" type="pres">
      <dgm:prSet presAssocID="{E8D0C369-1091-423A-B8CF-24A82212F66A}" presName="thickLine" presStyleLbl="alignNode1" presStyleIdx="3" presStyleCnt="6"/>
      <dgm:spPr/>
    </dgm:pt>
    <dgm:pt modelId="{282B995E-663F-41ED-A167-0000DB83B633}" type="pres">
      <dgm:prSet presAssocID="{E8D0C369-1091-423A-B8CF-24A82212F66A}" presName="horz1" presStyleCnt="0"/>
      <dgm:spPr/>
    </dgm:pt>
    <dgm:pt modelId="{00ABE32E-D1BA-4447-8C8A-FE3CF3F4C636}" type="pres">
      <dgm:prSet presAssocID="{E8D0C369-1091-423A-B8CF-24A82212F66A}" presName="tx1" presStyleLbl="revTx" presStyleIdx="3" presStyleCnt="6"/>
      <dgm:spPr/>
    </dgm:pt>
    <dgm:pt modelId="{5FEE5D48-F23E-43F0-96DC-86F3A912CC82}" type="pres">
      <dgm:prSet presAssocID="{E8D0C369-1091-423A-B8CF-24A82212F66A}" presName="vert1" presStyleCnt="0"/>
      <dgm:spPr/>
    </dgm:pt>
    <dgm:pt modelId="{C22C1C3D-4B26-46CD-BB2D-C6D89848C941}" type="pres">
      <dgm:prSet presAssocID="{6955CD1A-421A-45E2-BCBF-444F68C393DC}" presName="thickLine" presStyleLbl="alignNode1" presStyleIdx="4" presStyleCnt="6"/>
      <dgm:spPr/>
    </dgm:pt>
    <dgm:pt modelId="{77624A51-3FE4-43E3-B24D-C5F120CCD47D}" type="pres">
      <dgm:prSet presAssocID="{6955CD1A-421A-45E2-BCBF-444F68C393DC}" presName="horz1" presStyleCnt="0"/>
      <dgm:spPr/>
    </dgm:pt>
    <dgm:pt modelId="{11417B64-0953-403E-BAC7-6B78FA14FB57}" type="pres">
      <dgm:prSet presAssocID="{6955CD1A-421A-45E2-BCBF-444F68C393DC}" presName="tx1" presStyleLbl="revTx" presStyleIdx="4" presStyleCnt="6"/>
      <dgm:spPr/>
    </dgm:pt>
    <dgm:pt modelId="{0D97F0CC-BCE5-432E-BEDB-C0ECF7B09B02}" type="pres">
      <dgm:prSet presAssocID="{6955CD1A-421A-45E2-BCBF-444F68C393DC}" presName="vert1" presStyleCnt="0"/>
      <dgm:spPr/>
    </dgm:pt>
    <dgm:pt modelId="{B7F06CAE-B0B1-4814-AA5C-5283EA931BCE}" type="pres">
      <dgm:prSet presAssocID="{456C5D31-F65E-4C88-B4ED-2107BFAD44F1}" presName="thickLine" presStyleLbl="alignNode1" presStyleIdx="5" presStyleCnt="6"/>
      <dgm:spPr/>
    </dgm:pt>
    <dgm:pt modelId="{822343B1-2497-4FA6-9EF4-2DE0702AB2E3}" type="pres">
      <dgm:prSet presAssocID="{456C5D31-F65E-4C88-B4ED-2107BFAD44F1}" presName="horz1" presStyleCnt="0"/>
      <dgm:spPr/>
    </dgm:pt>
    <dgm:pt modelId="{FDC208B1-ECE9-4EA7-A5BB-C09F5774FEB3}" type="pres">
      <dgm:prSet presAssocID="{456C5D31-F65E-4C88-B4ED-2107BFAD44F1}" presName="tx1" presStyleLbl="revTx" presStyleIdx="5" presStyleCnt="6"/>
      <dgm:spPr/>
    </dgm:pt>
    <dgm:pt modelId="{6885FE82-4E8E-4BB6-ACA7-BEA8619117C7}" type="pres">
      <dgm:prSet presAssocID="{456C5D31-F65E-4C88-B4ED-2107BFAD44F1}" presName="vert1" presStyleCnt="0"/>
      <dgm:spPr/>
    </dgm:pt>
  </dgm:ptLst>
  <dgm:cxnLst>
    <dgm:cxn modelId="{52039A04-BE56-4073-A2E6-5690F5BFADE0}" srcId="{4C921A64-B5C5-41A8-BA58-AD65F4A24739}" destId="{D2CE4CEE-C751-4350-ACC6-572A40704CAF}" srcOrd="1" destOrd="0" parTransId="{77A4B383-62A7-4E9C-B7A2-E2778E944F84}" sibTransId="{CD169EE8-64CB-4419-AAAB-136B3D78ADB6}"/>
    <dgm:cxn modelId="{E9AF470E-0914-4533-84C5-AD1D468C0853}" srcId="{4C921A64-B5C5-41A8-BA58-AD65F4A24739}" destId="{6FDF30FC-1BB8-433D-B20F-47443239B825}" srcOrd="0" destOrd="0" parTransId="{7AB89C2A-5A37-4C09-99B5-601ED5C2A2F0}" sibTransId="{B3830830-A587-4DE4-8C98-6F4078A2A5A5}"/>
    <dgm:cxn modelId="{CDB6A119-304F-4CBE-B231-D4014B62C26C}" type="presOf" srcId="{20438E5E-6A1B-4765-AB0E-B3FCEB1F66E1}" destId="{82E179A6-8682-448A-8BA1-EDDCADB6A5AA}" srcOrd="0" destOrd="0" presId="urn:microsoft.com/office/officeart/2008/layout/LinedList"/>
    <dgm:cxn modelId="{0878D284-477D-4FD3-9F53-A6673C8DB97D}" srcId="{4C921A64-B5C5-41A8-BA58-AD65F4A24739}" destId="{20438E5E-6A1B-4765-AB0E-B3FCEB1F66E1}" srcOrd="2" destOrd="0" parTransId="{9478BE47-87D3-49A6-A19E-5AFFE0663332}" sibTransId="{3CB8A001-A5B8-4650-AE20-E6F81D67CA83}"/>
    <dgm:cxn modelId="{A2587A92-DA0C-474F-AC6C-7203F8EA902E}" type="presOf" srcId="{456C5D31-F65E-4C88-B4ED-2107BFAD44F1}" destId="{FDC208B1-ECE9-4EA7-A5BB-C09F5774FEB3}" srcOrd="0" destOrd="0" presId="urn:microsoft.com/office/officeart/2008/layout/LinedList"/>
    <dgm:cxn modelId="{BF962FA6-CDEF-42E0-8F09-65E68736049E}" srcId="{4C921A64-B5C5-41A8-BA58-AD65F4A24739}" destId="{456C5D31-F65E-4C88-B4ED-2107BFAD44F1}" srcOrd="5" destOrd="0" parTransId="{5F82C7E7-EE46-48E1-8E1B-6ECF7147B6D4}" sibTransId="{E2FD6446-DCA6-41E1-A883-AEF0B7A22E0C}"/>
    <dgm:cxn modelId="{598853AC-5645-439B-88BA-1289CC4D0844}" type="presOf" srcId="{E8D0C369-1091-423A-B8CF-24A82212F66A}" destId="{00ABE32E-D1BA-4447-8C8A-FE3CF3F4C636}" srcOrd="0" destOrd="0" presId="urn:microsoft.com/office/officeart/2008/layout/LinedList"/>
    <dgm:cxn modelId="{69230AC6-5C03-4ED2-A75B-526ECF752ADF}" type="presOf" srcId="{6FDF30FC-1BB8-433D-B20F-47443239B825}" destId="{99E576D4-DBDB-4552-AD42-FA7AD6361EF2}" srcOrd="0" destOrd="0" presId="urn:microsoft.com/office/officeart/2008/layout/LinedList"/>
    <dgm:cxn modelId="{498B92D7-D8EA-4324-8ECB-08059AE501B6}" type="presOf" srcId="{4C921A64-B5C5-41A8-BA58-AD65F4A24739}" destId="{D7D76802-A9B7-44C8-AA08-E1F66D4F1D7B}" srcOrd="0" destOrd="0" presId="urn:microsoft.com/office/officeart/2008/layout/LinedList"/>
    <dgm:cxn modelId="{C8316ADB-82A2-490F-91CE-6236E82304E5}" srcId="{4C921A64-B5C5-41A8-BA58-AD65F4A24739}" destId="{E8D0C369-1091-423A-B8CF-24A82212F66A}" srcOrd="3" destOrd="0" parTransId="{245FA507-545D-4AD2-970E-CEB0985B29BD}" sibTransId="{3A061A74-A3F3-4714-93CE-4CA15D9EEFFD}"/>
    <dgm:cxn modelId="{2903E3DC-75D9-48E0-A490-94D4AE605283}" srcId="{4C921A64-B5C5-41A8-BA58-AD65F4A24739}" destId="{6955CD1A-421A-45E2-BCBF-444F68C393DC}" srcOrd="4" destOrd="0" parTransId="{531BC078-3E6F-4CC0-B496-B4F6F7472036}" sibTransId="{6FDE16BD-6103-4F31-B7AC-3601B0C05368}"/>
    <dgm:cxn modelId="{CC2959E0-2FA1-4AF3-B7F7-B25B5FD2296E}" type="presOf" srcId="{6955CD1A-421A-45E2-BCBF-444F68C393DC}" destId="{11417B64-0953-403E-BAC7-6B78FA14FB57}" srcOrd="0" destOrd="0" presId="urn:microsoft.com/office/officeart/2008/layout/LinedList"/>
    <dgm:cxn modelId="{C10855FB-FA99-4853-91EA-C95BFCFB0F99}" type="presOf" srcId="{D2CE4CEE-C751-4350-ACC6-572A40704CAF}" destId="{5D736EC9-07F3-42EA-BE5B-0054C57F26EC}" srcOrd="0" destOrd="0" presId="urn:microsoft.com/office/officeart/2008/layout/LinedList"/>
    <dgm:cxn modelId="{5D6988DD-23B5-4242-840F-63E87324731C}" type="presParOf" srcId="{D7D76802-A9B7-44C8-AA08-E1F66D4F1D7B}" destId="{661A974F-99FF-4D67-ADD5-3AA8D3AE9E02}" srcOrd="0" destOrd="0" presId="urn:microsoft.com/office/officeart/2008/layout/LinedList"/>
    <dgm:cxn modelId="{6251EE45-41E8-44B3-989F-A95E8CCDD53F}" type="presParOf" srcId="{D7D76802-A9B7-44C8-AA08-E1F66D4F1D7B}" destId="{768195E3-89DA-4A40-BFFB-7A533C8E8951}" srcOrd="1" destOrd="0" presId="urn:microsoft.com/office/officeart/2008/layout/LinedList"/>
    <dgm:cxn modelId="{88D5533A-6C44-4D2F-98A0-E8953D75B20E}" type="presParOf" srcId="{768195E3-89DA-4A40-BFFB-7A533C8E8951}" destId="{99E576D4-DBDB-4552-AD42-FA7AD6361EF2}" srcOrd="0" destOrd="0" presId="urn:microsoft.com/office/officeart/2008/layout/LinedList"/>
    <dgm:cxn modelId="{BBC87A95-611A-4B9D-9130-D965E621C7E3}" type="presParOf" srcId="{768195E3-89DA-4A40-BFFB-7A533C8E8951}" destId="{95760BCF-0185-4FC9-8055-F1ACEFDC9869}" srcOrd="1" destOrd="0" presId="urn:microsoft.com/office/officeart/2008/layout/LinedList"/>
    <dgm:cxn modelId="{C8295C74-1590-4609-9E6A-CE4A145680D3}" type="presParOf" srcId="{D7D76802-A9B7-44C8-AA08-E1F66D4F1D7B}" destId="{BAD622E6-6701-4853-9EF5-73941EE54C71}" srcOrd="2" destOrd="0" presId="urn:microsoft.com/office/officeart/2008/layout/LinedList"/>
    <dgm:cxn modelId="{06CA212F-9CEF-4AC8-97CC-79503C1BEBB4}" type="presParOf" srcId="{D7D76802-A9B7-44C8-AA08-E1F66D4F1D7B}" destId="{2A910B36-07F3-4324-95FC-F32C24A50CC0}" srcOrd="3" destOrd="0" presId="urn:microsoft.com/office/officeart/2008/layout/LinedList"/>
    <dgm:cxn modelId="{870CC968-2BE3-4554-890E-105D08355E2D}" type="presParOf" srcId="{2A910B36-07F3-4324-95FC-F32C24A50CC0}" destId="{5D736EC9-07F3-42EA-BE5B-0054C57F26EC}" srcOrd="0" destOrd="0" presId="urn:microsoft.com/office/officeart/2008/layout/LinedList"/>
    <dgm:cxn modelId="{67BAA901-1E1A-4B5A-9A5B-8E4DA04DD705}" type="presParOf" srcId="{2A910B36-07F3-4324-95FC-F32C24A50CC0}" destId="{B68A71D1-505A-42F9-BEAA-7087C943C9D5}" srcOrd="1" destOrd="0" presId="urn:microsoft.com/office/officeart/2008/layout/LinedList"/>
    <dgm:cxn modelId="{409080E4-FBA8-4403-ACFB-231F24115B48}" type="presParOf" srcId="{D7D76802-A9B7-44C8-AA08-E1F66D4F1D7B}" destId="{699A9C1F-2461-414C-9D9F-0DE79165F908}" srcOrd="4" destOrd="0" presId="urn:microsoft.com/office/officeart/2008/layout/LinedList"/>
    <dgm:cxn modelId="{E34DEAA8-DAAC-4809-AA11-94C610F83591}" type="presParOf" srcId="{D7D76802-A9B7-44C8-AA08-E1F66D4F1D7B}" destId="{68D5202B-83AB-4179-BBB6-9E4405614A74}" srcOrd="5" destOrd="0" presId="urn:microsoft.com/office/officeart/2008/layout/LinedList"/>
    <dgm:cxn modelId="{CC42B87B-84C5-4E24-8B0F-B5A60B6AF9D2}" type="presParOf" srcId="{68D5202B-83AB-4179-BBB6-9E4405614A74}" destId="{82E179A6-8682-448A-8BA1-EDDCADB6A5AA}" srcOrd="0" destOrd="0" presId="urn:microsoft.com/office/officeart/2008/layout/LinedList"/>
    <dgm:cxn modelId="{9991B588-76D4-4EE7-BFA6-F03CD66320E4}" type="presParOf" srcId="{68D5202B-83AB-4179-BBB6-9E4405614A74}" destId="{FB9B109A-6D1C-45D3-AEEE-A4C3737C37BF}" srcOrd="1" destOrd="0" presId="urn:microsoft.com/office/officeart/2008/layout/LinedList"/>
    <dgm:cxn modelId="{FB34277F-E7B1-49A9-8310-82855E3CC0FE}" type="presParOf" srcId="{D7D76802-A9B7-44C8-AA08-E1F66D4F1D7B}" destId="{C1802033-E338-4314-A923-67CE14764BCA}" srcOrd="6" destOrd="0" presId="urn:microsoft.com/office/officeart/2008/layout/LinedList"/>
    <dgm:cxn modelId="{AD177F42-2263-462E-AA7B-C53ECCAD7495}" type="presParOf" srcId="{D7D76802-A9B7-44C8-AA08-E1F66D4F1D7B}" destId="{282B995E-663F-41ED-A167-0000DB83B633}" srcOrd="7" destOrd="0" presId="urn:microsoft.com/office/officeart/2008/layout/LinedList"/>
    <dgm:cxn modelId="{1F16327F-3F82-4DE5-8505-9878A131DB6D}" type="presParOf" srcId="{282B995E-663F-41ED-A167-0000DB83B633}" destId="{00ABE32E-D1BA-4447-8C8A-FE3CF3F4C636}" srcOrd="0" destOrd="0" presId="urn:microsoft.com/office/officeart/2008/layout/LinedList"/>
    <dgm:cxn modelId="{4D685BDE-C7DC-474A-BC64-386D3350B306}" type="presParOf" srcId="{282B995E-663F-41ED-A167-0000DB83B633}" destId="{5FEE5D48-F23E-43F0-96DC-86F3A912CC82}" srcOrd="1" destOrd="0" presId="urn:microsoft.com/office/officeart/2008/layout/LinedList"/>
    <dgm:cxn modelId="{4921C673-FC15-4976-8054-0A37904E0358}" type="presParOf" srcId="{D7D76802-A9B7-44C8-AA08-E1F66D4F1D7B}" destId="{C22C1C3D-4B26-46CD-BB2D-C6D89848C941}" srcOrd="8" destOrd="0" presId="urn:microsoft.com/office/officeart/2008/layout/LinedList"/>
    <dgm:cxn modelId="{9AAD9CE4-9CDE-4FB8-97B8-85A86220D29F}" type="presParOf" srcId="{D7D76802-A9B7-44C8-AA08-E1F66D4F1D7B}" destId="{77624A51-3FE4-43E3-B24D-C5F120CCD47D}" srcOrd="9" destOrd="0" presId="urn:microsoft.com/office/officeart/2008/layout/LinedList"/>
    <dgm:cxn modelId="{7D646210-9BD4-4ECE-BFAB-038FEB56AFEA}" type="presParOf" srcId="{77624A51-3FE4-43E3-B24D-C5F120CCD47D}" destId="{11417B64-0953-403E-BAC7-6B78FA14FB57}" srcOrd="0" destOrd="0" presId="urn:microsoft.com/office/officeart/2008/layout/LinedList"/>
    <dgm:cxn modelId="{36DE0DD3-57E1-4840-A253-F0F1D8948F06}" type="presParOf" srcId="{77624A51-3FE4-43E3-B24D-C5F120CCD47D}" destId="{0D97F0CC-BCE5-432E-BEDB-C0ECF7B09B02}" srcOrd="1" destOrd="0" presId="urn:microsoft.com/office/officeart/2008/layout/LinedList"/>
    <dgm:cxn modelId="{10DC2B24-B745-42AF-9A29-BFA43EC7BFD3}" type="presParOf" srcId="{D7D76802-A9B7-44C8-AA08-E1F66D4F1D7B}" destId="{B7F06CAE-B0B1-4814-AA5C-5283EA931BCE}" srcOrd="10" destOrd="0" presId="urn:microsoft.com/office/officeart/2008/layout/LinedList"/>
    <dgm:cxn modelId="{67CDACE8-965E-4EB0-B57C-10EAC3A700CC}" type="presParOf" srcId="{D7D76802-A9B7-44C8-AA08-E1F66D4F1D7B}" destId="{822343B1-2497-4FA6-9EF4-2DE0702AB2E3}" srcOrd="11" destOrd="0" presId="urn:microsoft.com/office/officeart/2008/layout/LinedList"/>
    <dgm:cxn modelId="{8155D2C1-146D-4AC7-B565-69C7493255A1}" type="presParOf" srcId="{822343B1-2497-4FA6-9EF4-2DE0702AB2E3}" destId="{FDC208B1-ECE9-4EA7-A5BB-C09F5774FEB3}" srcOrd="0" destOrd="0" presId="urn:microsoft.com/office/officeart/2008/layout/LinedList"/>
    <dgm:cxn modelId="{108C21C3-4A55-40AB-A359-4BC956CC449A}" type="presParOf" srcId="{822343B1-2497-4FA6-9EF4-2DE0702AB2E3}" destId="{6885FE82-4E8E-4BB6-ACA7-BEA8619117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59B7CF-58F0-481D-A51F-D0B5CCE84D6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9BB8C78-9F82-4D74-AF04-EDCCF73889A4}">
      <dgm:prSet/>
      <dgm:spPr/>
      <dgm:t>
        <a:bodyPr/>
        <a:lstStyle/>
        <a:p>
          <a:pPr>
            <a:lnSpc>
              <a:spcPct val="100000"/>
            </a:lnSpc>
          </a:pPr>
          <a:r>
            <a:rPr lang="en-GB" b="0" i="0" dirty="0">
              <a:latin typeface="Bell MT" panose="02020503060305020303" pitchFamily="18" charset="0"/>
            </a:rPr>
            <a:t>It’s only a single part of a larger spend management and financial planning paradigm. </a:t>
          </a:r>
          <a:endParaRPr lang="en-US" dirty="0">
            <a:latin typeface="Bell MT" panose="02020503060305020303" pitchFamily="18" charset="0"/>
          </a:endParaRPr>
        </a:p>
      </dgm:t>
    </dgm:pt>
    <dgm:pt modelId="{87A4814A-E1A3-4A10-B46B-77006B21A09A}" type="parTrans" cxnId="{D78EA83E-C97E-47F6-B279-CC046486D85F}">
      <dgm:prSet/>
      <dgm:spPr/>
      <dgm:t>
        <a:bodyPr/>
        <a:lstStyle/>
        <a:p>
          <a:endParaRPr lang="en-US"/>
        </a:p>
      </dgm:t>
    </dgm:pt>
    <dgm:pt modelId="{29322580-531E-4F1C-A615-2505374C102C}" type="sibTrans" cxnId="{D78EA83E-C97E-47F6-B279-CC046486D85F}">
      <dgm:prSet/>
      <dgm:spPr/>
      <dgm:t>
        <a:bodyPr/>
        <a:lstStyle/>
        <a:p>
          <a:endParaRPr lang="en-US"/>
        </a:p>
      </dgm:t>
    </dgm:pt>
    <dgm:pt modelId="{46BA5D83-1D76-4404-9CF0-F3371633F608}">
      <dgm:prSet/>
      <dgm:spPr/>
      <dgm:t>
        <a:bodyPr/>
        <a:lstStyle/>
        <a:p>
          <a:pPr>
            <a:lnSpc>
              <a:spcPct val="100000"/>
            </a:lnSpc>
          </a:pPr>
          <a:r>
            <a:rPr lang="en-GB" b="0" i="0" dirty="0">
              <a:latin typeface="Bell MT" panose="02020503060305020303" pitchFamily="18" charset="0"/>
            </a:rPr>
            <a:t>Cost-efficiency is absolutely critical to success, but it’s most effective when supported and informed by other business strategies</a:t>
          </a:r>
          <a:r>
            <a:rPr lang="en-GB" b="0" i="0" dirty="0"/>
            <a:t>.</a:t>
          </a:r>
          <a:endParaRPr lang="en-US" dirty="0"/>
        </a:p>
      </dgm:t>
    </dgm:pt>
    <dgm:pt modelId="{4939809A-87B4-4BDE-BB00-8B74552B942B}" type="parTrans" cxnId="{88C7A985-95A0-46B3-A6AE-DD29EA583E21}">
      <dgm:prSet/>
      <dgm:spPr/>
      <dgm:t>
        <a:bodyPr/>
        <a:lstStyle/>
        <a:p>
          <a:endParaRPr lang="en-US"/>
        </a:p>
      </dgm:t>
    </dgm:pt>
    <dgm:pt modelId="{45010A86-4DB5-48A7-AA7B-FB4C1E1864B7}" type="sibTrans" cxnId="{88C7A985-95A0-46B3-A6AE-DD29EA583E21}">
      <dgm:prSet/>
      <dgm:spPr/>
      <dgm:t>
        <a:bodyPr/>
        <a:lstStyle/>
        <a:p>
          <a:endParaRPr lang="en-US"/>
        </a:p>
      </dgm:t>
    </dgm:pt>
    <dgm:pt modelId="{505B44B9-F66D-43BD-8328-428C087E7245}">
      <dgm:prSet/>
      <dgm:spPr/>
      <dgm:t>
        <a:bodyPr/>
        <a:lstStyle/>
        <a:p>
          <a:pPr>
            <a:lnSpc>
              <a:spcPct val="100000"/>
            </a:lnSpc>
          </a:pPr>
          <a:r>
            <a:rPr lang="en-GB" dirty="0">
              <a:latin typeface="Bell MT" panose="02020503060305020303" pitchFamily="18" charset="0"/>
            </a:rPr>
            <a:t>C</a:t>
          </a:r>
          <a:r>
            <a:rPr lang="en-GB" b="0" i="0" dirty="0">
              <a:latin typeface="Bell MT" panose="02020503060305020303" pitchFamily="18" charset="0"/>
            </a:rPr>
            <a:t>ost efficiency can provide a firm foundation for procurement-driven value creation, greater operational efficiency, and better strategic decisions.</a:t>
          </a:r>
          <a:endParaRPr lang="en-US" dirty="0">
            <a:latin typeface="Bell MT" panose="02020503060305020303" pitchFamily="18" charset="0"/>
          </a:endParaRPr>
        </a:p>
      </dgm:t>
    </dgm:pt>
    <dgm:pt modelId="{85C3AB1D-F6BD-4983-BEA5-24AC06F1DECD}" type="parTrans" cxnId="{D7A86454-1BE0-4084-808D-72E50ECAE73D}">
      <dgm:prSet/>
      <dgm:spPr/>
      <dgm:t>
        <a:bodyPr/>
        <a:lstStyle/>
        <a:p>
          <a:endParaRPr lang="en-US"/>
        </a:p>
      </dgm:t>
    </dgm:pt>
    <dgm:pt modelId="{32578F57-1794-4B21-83EA-C48E93ECBC35}" type="sibTrans" cxnId="{D7A86454-1BE0-4084-808D-72E50ECAE73D}">
      <dgm:prSet/>
      <dgm:spPr/>
      <dgm:t>
        <a:bodyPr/>
        <a:lstStyle/>
        <a:p>
          <a:endParaRPr lang="en-US"/>
        </a:p>
      </dgm:t>
    </dgm:pt>
    <dgm:pt modelId="{687F1C43-4988-47C9-9239-9D823DB3F538}" type="pres">
      <dgm:prSet presAssocID="{C459B7CF-58F0-481D-A51F-D0B5CCE84D6D}" presName="root" presStyleCnt="0">
        <dgm:presLayoutVars>
          <dgm:dir/>
          <dgm:resizeHandles val="exact"/>
        </dgm:presLayoutVars>
      </dgm:prSet>
      <dgm:spPr/>
    </dgm:pt>
    <dgm:pt modelId="{687A275E-F58A-4319-B09C-9B1645866377}" type="pres">
      <dgm:prSet presAssocID="{A9BB8C78-9F82-4D74-AF04-EDCCF73889A4}" presName="compNode" presStyleCnt="0"/>
      <dgm:spPr/>
    </dgm:pt>
    <dgm:pt modelId="{0CC144BC-BA29-4B0B-AE43-E5E196D5554C}" type="pres">
      <dgm:prSet presAssocID="{A9BB8C78-9F82-4D74-AF04-EDCCF73889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ggy Bank"/>
        </a:ext>
      </dgm:extLst>
    </dgm:pt>
    <dgm:pt modelId="{FDE0BAF8-8327-4E99-A0E7-4A9A74B17EDB}" type="pres">
      <dgm:prSet presAssocID="{A9BB8C78-9F82-4D74-AF04-EDCCF73889A4}" presName="spaceRect" presStyleCnt="0"/>
      <dgm:spPr/>
    </dgm:pt>
    <dgm:pt modelId="{531CDF6B-725C-4BA6-97D4-C29B68C5184F}" type="pres">
      <dgm:prSet presAssocID="{A9BB8C78-9F82-4D74-AF04-EDCCF73889A4}" presName="textRect" presStyleLbl="revTx" presStyleIdx="0" presStyleCnt="3">
        <dgm:presLayoutVars>
          <dgm:chMax val="1"/>
          <dgm:chPref val="1"/>
        </dgm:presLayoutVars>
      </dgm:prSet>
      <dgm:spPr/>
    </dgm:pt>
    <dgm:pt modelId="{00AA938E-81C3-48D2-BF80-CA405E3E5752}" type="pres">
      <dgm:prSet presAssocID="{29322580-531E-4F1C-A615-2505374C102C}" presName="sibTrans" presStyleCnt="0"/>
      <dgm:spPr/>
    </dgm:pt>
    <dgm:pt modelId="{0FAF7273-986B-4028-8CED-724610E726A6}" type="pres">
      <dgm:prSet presAssocID="{46BA5D83-1D76-4404-9CF0-F3371633F608}" presName="compNode" presStyleCnt="0"/>
      <dgm:spPr/>
    </dgm:pt>
    <dgm:pt modelId="{439CE3AB-EA3A-460C-9E2B-6D17D93A7695}" type="pres">
      <dgm:prSet presAssocID="{46BA5D83-1D76-4404-9CF0-F3371633F6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uro"/>
        </a:ext>
      </dgm:extLst>
    </dgm:pt>
    <dgm:pt modelId="{8FBF6316-6245-4D0C-A341-14C4BA7AFF2B}" type="pres">
      <dgm:prSet presAssocID="{46BA5D83-1D76-4404-9CF0-F3371633F608}" presName="spaceRect" presStyleCnt="0"/>
      <dgm:spPr/>
    </dgm:pt>
    <dgm:pt modelId="{EA0813C4-408E-40BE-A21A-6301C3A13568}" type="pres">
      <dgm:prSet presAssocID="{46BA5D83-1D76-4404-9CF0-F3371633F608}" presName="textRect" presStyleLbl="revTx" presStyleIdx="1" presStyleCnt="3">
        <dgm:presLayoutVars>
          <dgm:chMax val="1"/>
          <dgm:chPref val="1"/>
        </dgm:presLayoutVars>
      </dgm:prSet>
      <dgm:spPr/>
    </dgm:pt>
    <dgm:pt modelId="{8AEDDF26-7C8D-43AB-BAA1-17EB02F73E36}" type="pres">
      <dgm:prSet presAssocID="{45010A86-4DB5-48A7-AA7B-FB4C1E1864B7}" presName="sibTrans" presStyleCnt="0"/>
      <dgm:spPr/>
    </dgm:pt>
    <dgm:pt modelId="{67C6CA01-2262-4B53-985F-EC4C95E68A19}" type="pres">
      <dgm:prSet presAssocID="{505B44B9-F66D-43BD-8328-428C087E7245}" presName="compNode" presStyleCnt="0"/>
      <dgm:spPr/>
    </dgm:pt>
    <dgm:pt modelId="{240F62F2-545C-4F88-B3A8-4B50C1D38B1B}" type="pres">
      <dgm:prSet presAssocID="{505B44B9-F66D-43BD-8328-428C087E72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742034FF-42AE-4C24-96A9-9455EB49E0E3}" type="pres">
      <dgm:prSet presAssocID="{505B44B9-F66D-43BD-8328-428C087E7245}" presName="spaceRect" presStyleCnt="0"/>
      <dgm:spPr/>
    </dgm:pt>
    <dgm:pt modelId="{07B8FFDB-B947-494C-9A80-13EBF3957398}" type="pres">
      <dgm:prSet presAssocID="{505B44B9-F66D-43BD-8328-428C087E7245}" presName="textRect" presStyleLbl="revTx" presStyleIdx="2" presStyleCnt="3">
        <dgm:presLayoutVars>
          <dgm:chMax val="1"/>
          <dgm:chPref val="1"/>
        </dgm:presLayoutVars>
      </dgm:prSet>
      <dgm:spPr/>
    </dgm:pt>
  </dgm:ptLst>
  <dgm:cxnLst>
    <dgm:cxn modelId="{D78EA83E-C97E-47F6-B279-CC046486D85F}" srcId="{C459B7CF-58F0-481D-A51F-D0B5CCE84D6D}" destId="{A9BB8C78-9F82-4D74-AF04-EDCCF73889A4}" srcOrd="0" destOrd="0" parTransId="{87A4814A-E1A3-4A10-B46B-77006B21A09A}" sibTransId="{29322580-531E-4F1C-A615-2505374C102C}"/>
    <dgm:cxn modelId="{D7A86454-1BE0-4084-808D-72E50ECAE73D}" srcId="{C459B7CF-58F0-481D-A51F-D0B5CCE84D6D}" destId="{505B44B9-F66D-43BD-8328-428C087E7245}" srcOrd="2" destOrd="0" parTransId="{85C3AB1D-F6BD-4983-BEA5-24AC06F1DECD}" sibTransId="{32578F57-1794-4B21-83EA-C48E93ECBC35}"/>
    <dgm:cxn modelId="{14ACFD77-6F8F-480B-BDC2-D1DD4CADC401}" type="presOf" srcId="{C459B7CF-58F0-481D-A51F-D0B5CCE84D6D}" destId="{687F1C43-4988-47C9-9239-9D823DB3F538}" srcOrd="0" destOrd="0" presId="urn:microsoft.com/office/officeart/2018/2/layout/IconLabelList"/>
    <dgm:cxn modelId="{88C7A985-95A0-46B3-A6AE-DD29EA583E21}" srcId="{C459B7CF-58F0-481D-A51F-D0B5CCE84D6D}" destId="{46BA5D83-1D76-4404-9CF0-F3371633F608}" srcOrd="1" destOrd="0" parTransId="{4939809A-87B4-4BDE-BB00-8B74552B942B}" sibTransId="{45010A86-4DB5-48A7-AA7B-FB4C1E1864B7}"/>
    <dgm:cxn modelId="{6F74F292-923C-4552-B8EB-6819E6818A27}" type="presOf" srcId="{505B44B9-F66D-43BD-8328-428C087E7245}" destId="{07B8FFDB-B947-494C-9A80-13EBF3957398}" srcOrd="0" destOrd="0" presId="urn:microsoft.com/office/officeart/2018/2/layout/IconLabelList"/>
    <dgm:cxn modelId="{9E343493-CCFB-45F5-AAE0-87C3931C2A5C}" type="presOf" srcId="{46BA5D83-1D76-4404-9CF0-F3371633F608}" destId="{EA0813C4-408E-40BE-A21A-6301C3A13568}" srcOrd="0" destOrd="0" presId="urn:microsoft.com/office/officeart/2018/2/layout/IconLabelList"/>
    <dgm:cxn modelId="{B5A038F0-89EB-4A8C-AF34-C9189AA6A577}" type="presOf" srcId="{A9BB8C78-9F82-4D74-AF04-EDCCF73889A4}" destId="{531CDF6B-725C-4BA6-97D4-C29B68C5184F}" srcOrd="0" destOrd="0" presId="urn:microsoft.com/office/officeart/2018/2/layout/IconLabelList"/>
    <dgm:cxn modelId="{C42280E2-9921-4A55-8C0F-954D2A0C4B5B}" type="presParOf" srcId="{687F1C43-4988-47C9-9239-9D823DB3F538}" destId="{687A275E-F58A-4319-B09C-9B1645866377}" srcOrd="0" destOrd="0" presId="urn:microsoft.com/office/officeart/2018/2/layout/IconLabelList"/>
    <dgm:cxn modelId="{186F1636-8A9F-4873-A2C2-4817AAE6CF63}" type="presParOf" srcId="{687A275E-F58A-4319-B09C-9B1645866377}" destId="{0CC144BC-BA29-4B0B-AE43-E5E196D5554C}" srcOrd="0" destOrd="0" presId="urn:microsoft.com/office/officeart/2018/2/layout/IconLabelList"/>
    <dgm:cxn modelId="{92ED471D-E516-40AC-B8DD-127EFDEB83A7}" type="presParOf" srcId="{687A275E-F58A-4319-B09C-9B1645866377}" destId="{FDE0BAF8-8327-4E99-A0E7-4A9A74B17EDB}" srcOrd="1" destOrd="0" presId="urn:microsoft.com/office/officeart/2018/2/layout/IconLabelList"/>
    <dgm:cxn modelId="{88FF680E-5737-43A1-B7EB-7D040082C008}" type="presParOf" srcId="{687A275E-F58A-4319-B09C-9B1645866377}" destId="{531CDF6B-725C-4BA6-97D4-C29B68C5184F}" srcOrd="2" destOrd="0" presId="urn:microsoft.com/office/officeart/2018/2/layout/IconLabelList"/>
    <dgm:cxn modelId="{66002719-D5BB-4A5B-8C7B-40D7879FDCDB}" type="presParOf" srcId="{687F1C43-4988-47C9-9239-9D823DB3F538}" destId="{00AA938E-81C3-48D2-BF80-CA405E3E5752}" srcOrd="1" destOrd="0" presId="urn:microsoft.com/office/officeart/2018/2/layout/IconLabelList"/>
    <dgm:cxn modelId="{833F0639-6611-4EEB-AC57-1127ABDE29FB}" type="presParOf" srcId="{687F1C43-4988-47C9-9239-9D823DB3F538}" destId="{0FAF7273-986B-4028-8CED-724610E726A6}" srcOrd="2" destOrd="0" presId="urn:microsoft.com/office/officeart/2018/2/layout/IconLabelList"/>
    <dgm:cxn modelId="{2A5FA8B2-5076-4A8B-835C-9D36FA58636C}" type="presParOf" srcId="{0FAF7273-986B-4028-8CED-724610E726A6}" destId="{439CE3AB-EA3A-460C-9E2B-6D17D93A7695}" srcOrd="0" destOrd="0" presId="urn:microsoft.com/office/officeart/2018/2/layout/IconLabelList"/>
    <dgm:cxn modelId="{7F4F1466-8494-4E66-85DD-92A26375703D}" type="presParOf" srcId="{0FAF7273-986B-4028-8CED-724610E726A6}" destId="{8FBF6316-6245-4D0C-A341-14C4BA7AFF2B}" srcOrd="1" destOrd="0" presId="urn:microsoft.com/office/officeart/2018/2/layout/IconLabelList"/>
    <dgm:cxn modelId="{BD04D69F-1E62-469D-B0F3-E4B06A7E98D0}" type="presParOf" srcId="{0FAF7273-986B-4028-8CED-724610E726A6}" destId="{EA0813C4-408E-40BE-A21A-6301C3A13568}" srcOrd="2" destOrd="0" presId="urn:microsoft.com/office/officeart/2018/2/layout/IconLabelList"/>
    <dgm:cxn modelId="{B7755E21-BAB0-42E7-986E-8C15BFFC702B}" type="presParOf" srcId="{687F1C43-4988-47C9-9239-9D823DB3F538}" destId="{8AEDDF26-7C8D-43AB-BAA1-17EB02F73E36}" srcOrd="3" destOrd="0" presId="urn:microsoft.com/office/officeart/2018/2/layout/IconLabelList"/>
    <dgm:cxn modelId="{E0FF2EC7-EB0B-420B-A2E0-04DF1B94B83F}" type="presParOf" srcId="{687F1C43-4988-47C9-9239-9D823DB3F538}" destId="{67C6CA01-2262-4B53-985F-EC4C95E68A19}" srcOrd="4" destOrd="0" presId="urn:microsoft.com/office/officeart/2018/2/layout/IconLabelList"/>
    <dgm:cxn modelId="{61596866-926F-4453-A26E-5599DBA7FE1F}" type="presParOf" srcId="{67C6CA01-2262-4B53-985F-EC4C95E68A19}" destId="{240F62F2-545C-4F88-B3A8-4B50C1D38B1B}" srcOrd="0" destOrd="0" presId="urn:microsoft.com/office/officeart/2018/2/layout/IconLabelList"/>
    <dgm:cxn modelId="{A24D8C16-7612-4305-909D-2785E6A44F2C}" type="presParOf" srcId="{67C6CA01-2262-4B53-985F-EC4C95E68A19}" destId="{742034FF-42AE-4C24-96A9-9455EB49E0E3}" srcOrd="1" destOrd="0" presId="urn:microsoft.com/office/officeart/2018/2/layout/IconLabelList"/>
    <dgm:cxn modelId="{ED3F7002-5284-4FFC-A37D-2789222BE21C}" type="presParOf" srcId="{67C6CA01-2262-4B53-985F-EC4C95E68A19}" destId="{07B8FFDB-B947-494C-9A80-13EBF395739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B8E8DC-BDB0-4ED7-BC37-1A18C753FD6F}" type="doc">
      <dgm:prSet loTypeId="urn:microsoft.com/office/officeart/2009/3/layout/StepUpProcess" loCatId="process" qsTypeId="urn:microsoft.com/office/officeart/2005/8/quickstyle/simple3" qsCatId="simple" csTypeId="urn:microsoft.com/office/officeart/2005/8/colors/accent1_2" csCatId="accent1" phldr="1"/>
      <dgm:spPr/>
      <dgm:t>
        <a:bodyPr/>
        <a:lstStyle/>
        <a:p>
          <a:endParaRPr lang="en-GB"/>
        </a:p>
      </dgm:t>
    </dgm:pt>
    <dgm:pt modelId="{80B5E77F-4DC4-4598-8725-63F59B8AF168}">
      <dgm:prSet phldrT="[Text]" custT="1"/>
      <dgm:spPr/>
      <dgm:t>
        <a:bodyPr/>
        <a:lstStyle/>
        <a:p>
          <a:pPr algn="ctr"/>
          <a:r>
            <a:rPr lang="en-GB" sz="1600" u="sng" dirty="0">
              <a:latin typeface="Bell MT" panose="02020503060305020303" pitchFamily="18" charset="0"/>
            </a:rPr>
            <a:t>SEO </a:t>
          </a:r>
          <a:r>
            <a:rPr lang="en-GB" sz="1600" dirty="0">
              <a:latin typeface="Bell MT" panose="02020503060305020303" pitchFamily="18" charset="0"/>
            </a:rPr>
            <a:t>services have an estimated cost between 200-700 £ per month</a:t>
          </a:r>
        </a:p>
      </dgm:t>
    </dgm:pt>
    <dgm:pt modelId="{B5AF4675-F756-4B7F-A1E5-A649B64F5C4A}" type="parTrans" cxnId="{EF86D2A2-A5CB-4531-BFB1-D288B0428D7F}">
      <dgm:prSet/>
      <dgm:spPr/>
      <dgm:t>
        <a:bodyPr/>
        <a:lstStyle/>
        <a:p>
          <a:endParaRPr lang="en-GB"/>
        </a:p>
      </dgm:t>
    </dgm:pt>
    <dgm:pt modelId="{D17400CC-58D3-4CE4-9CA2-5E22890C2E70}" type="sibTrans" cxnId="{EF86D2A2-A5CB-4531-BFB1-D288B0428D7F}">
      <dgm:prSet/>
      <dgm:spPr/>
      <dgm:t>
        <a:bodyPr/>
        <a:lstStyle/>
        <a:p>
          <a:endParaRPr lang="en-GB"/>
        </a:p>
      </dgm:t>
    </dgm:pt>
    <dgm:pt modelId="{B55B6194-8966-4D13-9E33-5F4EEBD6D479}">
      <dgm:prSet phldrT="[Text]" custT="1"/>
      <dgm:spPr/>
      <dgm:t>
        <a:bodyPr/>
        <a:lstStyle/>
        <a:p>
          <a:pPr algn="ctr"/>
          <a:r>
            <a:rPr lang="en-GB" sz="1600" u="sng" dirty="0">
              <a:latin typeface="Bell MT" panose="02020503060305020303" pitchFamily="18" charset="0"/>
            </a:rPr>
            <a:t>Content Marketing </a:t>
          </a:r>
          <a:r>
            <a:rPr lang="en-GB" sz="1600" dirty="0">
              <a:latin typeface="Bell MT" panose="02020503060305020303" pitchFamily="18" charset="0"/>
            </a:rPr>
            <a:t>services have an estimated cost between 100 – 500 £ per month</a:t>
          </a:r>
        </a:p>
      </dgm:t>
    </dgm:pt>
    <dgm:pt modelId="{C5571BB8-CAD4-4BC0-BE28-FDD83153CC9F}" type="parTrans" cxnId="{4742CC34-4C2D-46F0-A604-DD3F8A3BBFC8}">
      <dgm:prSet/>
      <dgm:spPr/>
      <dgm:t>
        <a:bodyPr/>
        <a:lstStyle/>
        <a:p>
          <a:endParaRPr lang="en-GB"/>
        </a:p>
      </dgm:t>
    </dgm:pt>
    <dgm:pt modelId="{2FB2E2E0-9E7E-463B-8A09-4A3302BC6E08}" type="sibTrans" cxnId="{4742CC34-4C2D-46F0-A604-DD3F8A3BBFC8}">
      <dgm:prSet/>
      <dgm:spPr/>
      <dgm:t>
        <a:bodyPr/>
        <a:lstStyle/>
        <a:p>
          <a:endParaRPr lang="en-GB"/>
        </a:p>
      </dgm:t>
    </dgm:pt>
    <dgm:pt modelId="{85B94B63-2A59-4E7F-8DFB-399632FDFBBF}">
      <dgm:prSet phldrT="[Text]" custT="1"/>
      <dgm:spPr/>
      <dgm:t>
        <a:bodyPr/>
        <a:lstStyle/>
        <a:p>
          <a:pPr algn="ctr"/>
          <a:r>
            <a:rPr lang="en-GB" sz="1600" dirty="0">
              <a:latin typeface="Bell MT" panose="02020503060305020303" pitchFamily="18" charset="0"/>
            </a:rPr>
            <a:t>It is necessary to plan a budget that would </a:t>
          </a:r>
          <a:r>
            <a:rPr lang="en-GB" sz="1600" u="sng" dirty="0">
              <a:latin typeface="Bell MT" panose="02020503060305020303" pitchFamily="18" charset="0"/>
            </a:rPr>
            <a:t>promote the company </a:t>
          </a:r>
          <a:r>
            <a:rPr lang="en-GB" sz="1600" dirty="0">
              <a:latin typeface="Bell MT" panose="02020503060305020303" pitchFamily="18" charset="0"/>
            </a:rPr>
            <a:t>and at the same time would </a:t>
          </a:r>
          <a:r>
            <a:rPr lang="en-GB" sz="1600" u="sng" dirty="0">
              <a:latin typeface="Bell MT" panose="02020503060305020303" pitchFamily="18" charset="0"/>
            </a:rPr>
            <a:t>not bring many financial losses</a:t>
          </a:r>
        </a:p>
      </dgm:t>
    </dgm:pt>
    <dgm:pt modelId="{CDB95631-A557-4B33-AD7D-4AEB1FE1636B}" type="parTrans" cxnId="{CEFA4988-B180-49E2-A19A-84CEC72D0A81}">
      <dgm:prSet/>
      <dgm:spPr/>
      <dgm:t>
        <a:bodyPr/>
        <a:lstStyle/>
        <a:p>
          <a:endParaRPr lang="en-GB"/>
        </a:p>
      </dgm:t>
    </dgm:pt>
    <dgm:pt modelId="{6422BEA6-17A3-4E0A-8F7A-7900B088942D}" type="sibTrans" cxnId="{CEFA4988-B180-49E2-A19A-84CEC72D0A81}">
      <dgm:prSet/>
      <dgm:spPr/>
      <dgm:t>
        <a:bodyPr/>
        <a:lstStyle/>
        <a:p>
          <a:endParaRPr lang="en-GB"/>
        </a:p>
      </dgm:t>
    </dgm:pt>
    <dgm:pt modelId="{006A35AD-C670-4A37-9433-D70D9E226968}" type="pres">
      <dgm:prSet presAssocID="{C5B8E8DC-BDB0-4ED7-BC37-1A18C753FD6F}" presName="rootnode" presStyleCnt="0">
        <dgm:presLayoutVars>
          <dgm:chMax/>
          <dgm:chPref/>
          <dgm:dir/>
          <dgm:animLvl val="lvl"/>
        </dgm:presLayoutVars>
      </dgm:prSet>
      <dgm:spPr/>
    </dgm:pt>
    <dgm:pt modelId="{DCC649BA-6FEE-4E16-A93A-21FF6DAEB11D}" type="pres">
      <dgm:prSet presAssocID="{80B5E77F-4DC4-4598-8725-63F59B8AF168}" presName="composite" presStyleCnt="0"/>
      <dgm:spPr/>
    </dgm:pt>
    <dgm:pt modelId="{7EA5F79F-553A-41FB-9439-A19D0AFBDB08}" type="pres">
      <dgm:prSet presAssocID="{80B5E77F-4DC4-4598-8725-63F59B8AF168}" presName="LShape" presStyleLbl="alignNode1" presStyleIdx="0" presStyleCnt="5"/>
      <dgm:spPr/>
    </dgm:pt>
    <dgm:pt modelId="{C9283CBA-84DB-4B14-A903-E00A603429A4}" type="pres">
      <dgm:prSet presAssocID="{80B5E77F-4DC4-4598-8725-63F59B8AF168}" presName="ParentText" presStyleLbl="revTx" presStyleIdx="0" presStyleCnt="3">
        <dgm:presLayoutVars>
          <dgm:chMax val="0"/>
          <dgm:chPref val="0"/>
          <dgm:bulletEnabled val="1"/>
        </dgm:presLayoutVars>
      </dgm:prSet>
      <dgm:spPr/>
    </dgm:pt>
    <dgm:pt modelId="{986E88D1-BE85-4788-B7EB-C542543116B0}" type="pres">
      <dgm:prSet presAssocID="{80B5E77F-4DC4-4598-8725-63F59B8AF168}" presName="Triangle" presStyleLbl="alignNode1" presStyleIdx="1" presStyleCnt="5"/>
      <dgm:spPr/>
    </dgm:pt>
    <dgm:pt modelId="{4BEC94B1-9F3E-4310-AC9A-64FE1FD3E810}" type="pres">
      <dgm:prSet presAssocID="{D17400CC-58D3-4CE4-9CA2-5E22890C2E70}" presName="sibTrans" presStyleCnt="0"/>
      <dgm:spPr/>
    </dgm:pt>
    <dgm:pt modelId="{070A66AE-D089-4D20-9131-F727DDEF2043}" type="pres">
      <dgm:prSet presAssocID="{D17400CC-58D3-4CE4-9CA2-5E22890C2E70}" presName="space" presStyleCnt="0"/>
      <dgm:spPr/>
    </dgm:pt>
    <dgm:pt modelId="{3AA26BD4-4C6E-4BC5-A785-B7F44744F6F5}" type="pres">
      <dgm:prSet presAssocID="{B55B6194-8966-4D13-9E33-5F4EEBD6D479}" presName="composite" presStyleCnt="0"/>
      <dgm:spPr/>
    </dgm:pt>
    <dgm:pt modelId="{04714AB0-7E98-42DD-8D10-6BEE901DF9CD}" type="pres">
      <dgm:prSet presAssocID="{B55B6194-8966-4D13-9E33-5F4EEBD6D479}" presName="LShape" presStyleLbl="alignNode1" presStyleIdx="2" presStyleCnt="5"/>
      <dgm:spPr/>
    </dgm:pt>
    <dgm:pt modelId="{3777251B-C990-47A7-96AE-337B8D94A161}" type="pres">
      <dgm:prSet presAssocID="{B55B6194-8966-4D13-9E33-5F4EEBD6D479}" presName="ParentText" presStyleLbl="revTx" presStyleIdx="1" presStyleCnt="3">
        <dgm:presLayoutVars>
          <dgm:chMax val="0"/>
          <dgm:chPref val="0"/>
          <dgm:bulletEnabled val="1"/>
        </dgm:presLayoutVars>
      </dgm:prSet>
      <dgm:spPr/>
    </dgm:pt>
    <dgm:pt modelId="{223BF133-8A9C-404D-8848-CF421F58117F}" type="pres">
      <dgm:prSet presAssocID="{B55B6194-8966-4D13-9E33-5F4EEBD6D479}" presName="Triangle" presStyleLbl="alignNode1" presStyleIdx="3" presStyleCnt="5"/>
      <dgm:spPr/>
    </dgm:pt>
    <dgm:pt modelId="{ED3BF49E-7359-4249-BCB6-6134C605D5E5}" type="pres">
      <dgm:prSet presAssocID="{2FB2E2E0-9E7E-463B-8A09-4A3302BC6E08}" presName="sibTrans" presStyleCnt="0"/>
      <dgm:spPr/>
    </dgm:pt>
    <dgm:pt modelId="{B0643AA9-5415-477F-82F6-FAA2126977B1}" type="pres">
      <dgm:prSet presAssocID="{2FB2E2E0-9E7E-463B-8A09-4A3302BC6E08}" presName="space" presStyleCnt="0"/>
      <dgm:spPr/>
    </dgm:pt>
    <dgm:pt modelId="{9839968A-F98C-41BB-A97A-A1F6C88E4D3F}" type="pres">
      <dgm:prSet presAssocID="{85B94B63-2A59-4E7F-8DFB-399632FDFBBF}" presName="composite" presStyleCnt="0"/>
      <dgm:spPr/>
    </dgm:pt>
    <dgm:pt modelId="{81D36E6A-D291-46FC-9119-CD6D5A86D585}" type="pres">
      <dgm:prSet presAssocID="{85B94B63-2A59-4E7F-8DFB-399632FDFBBF}" presName="LShape" presStyleLbl="alignNode1" presStyleIdx="4" presStyleCnt="5"/>
      <dgm:spPr/>
    </dgm:pt>
    <dgm:pt modelId="{E8D49D83-CFAC-4A98-BA9B-711C772FAF76}" type="pres">
      <dgm:prSet presAssocID="{85B94B63-2A59-4E7F-8DFB-399632FDFBBF}" presName="ParentText" presStyleLbl="revTx" presStyleIdx="2" presStyleCnt="3">
        <dgm:presLayoutVars>
          <dgm:chMax val="0"/>
          <dgm:chPref val="0"/>
          <dgm:bulletEnabled val="1"/>
        </dgm:presLayoutVars>
      </dgm:prSet>
      <dgm:spPr/>
    </dgm:pt>
  </dgm:ptLst>
  <dgm:cxnLst>
    <dgm:cxn modelId="{8143F333-4CF2-48E3-ABED-574FE9A981CB}" type="presOf" srcId="{B55B6194-8966-4D13-9E33-5F4EEBD6D479}" destId="{3777251B-C990-47A7-96AE-337B8D94A161}" srcOrd="0" destOrd="0" presId="urn:microsoft.com/office/officeart/2009/3/layout/StepUpProcess"/>
    <dgm:cxn modelId="{4742CC34-4C2D-46F0-A604-DD3F8A3BBFC8}" srcId="{C5B8E8DC-BDB0-4ED7-BC37-1A18C753FD6F}" destId="{B55B6194-8966-4D13-9E33-5F4EEBD6D479}" srcOrd="1" destOrd="0" parTransId="{C5571BB8-CAD4-4BC0-BE28-FDD83153CC9F}" sibTransId="{2FB2E2E0-9E7E-463B-8A09-4A3302BC6E08}"/>
    <dgm:cxn modelId="{6D174638-C2FA-441A-8F40-A48F001C7AF8}" type="presOf" srcId="{C5B8E8DC-BDB0-4ED7-BC37-1A18C753FD6F}" destId="{006A35AD-C670-4A37-9433-D70D9E226968}" srcOrd="0" destOrd="0" presId="urn:microsoft.com/office/officeart/2009/3/layout/StepUpProcess"/>
    <dgm:cxn modelId="{0C697558-5FF6-43F8-9711-4AF5615A9D2C}" type="presOf" srcId="{85B94B63-2A59-4E7F-8DFB-399632FDFBBF}" destId="{E8D49D83-CFAC-4A98-BA9B-711C772FAF76}" srcOrd="0" destOrd="0" presId="urn:microsoft.com/office/officeart/2009/3/layout/StepUpProcess"/>
    <dgm:cxn modelId="{CEFA4988-B180-49E2-A19A-84CEC72D0A81}" srcId="{C5B8E8DC-BDB0-4ED7-BC37-1A18C753FD6F}" destId="{85B94B63-2A59-4E7F-8DFB-399632FDFBBF}" srcOrd="2" destOrd="0" parTransId="{CDB95631-A557-4B33-AD7D-4AEB1FE1636B}" sibTransId="{6422BEA6-17A3-4E0A-8F7A-7900B088942D}"/>
    <dgm:cxn modelId="{EF86D2A2-A5CB-4531-BFB1-D288B0428D7F}" srcId="{C5B8E8DC-BDB0-4ED7-BC37-1A18C753FD6F}" destId="{80B5E77F-4DC4-4598-8725-63F59B8AF168}" srcOrd="0" destOrd="0" parTransId="{B5AF4675-F756-4B7F-A1E5-A649B64F5C4A}" sibTransId="{D17400CC-58D3-4CE4-9CA2-5E22890C2E70}"/>
    <dgm:cxn modelId="{4E8999AF-FB08-4E5A-99B2-C6C47D420FB5}" type="presOf" srcId="{80B5E77F-4DC4-4598-8725-63F59B8AF168}" destId="{C9283CBA-84DB-4B14-A903-E00A603429A4}" srcOrd="0" destOrd="0" presId="urn:microsoft.com/office/officeart/2009/3/layout/StepUpProcess"/>
    <dgm:cxn modelId="{D3D81569-1A06-48E6-9F9B-D0331C310949}" type="presParOf" srcId="{006A35AD-C670-4A37-9433-D70D9E226968}" destId="{DCC649BA-6FEE-4E16-A93A-21FF6DAEB11D}" srcOrd="0" destOrd="0" presId="urn:microsoft.com/office/officeart/2009/3/layout/StepUpProcess"/>
    <dgm:cxn modelId="{549189A5-AAF2-4D2D-B0B8-21971C1AA91B}" type="presParOf" srcId="{DCC649BA-6FEE-4E16-A93A-21FF6DAEB11D}" destId="{7EA5F79F-553A-41FB-9439-A19D0AFBDB08}" srcOrd="0" destOrd="0" presId="urn:microsoft.com/office/officeart/2009/3/layout/StepUpProcess"/>
    <dgm:cxn modelId="{ECFA437E-C5CC-4B21-A83C-2B16BC887B7B}" type="presParOf" srcId="{DCC649BA-6FEE-4E16-A93A-21FF6DAEB11D}" destId="{C9283CBA-84DB-4B14-A903-E00A603429A4}" srcOrd="1" destOrd="0" presId="urn:microsoft.com/office/officeart/2009/3/layout/StepUpProcess"/>
    <dgm:cxn modelId="{28DEFF4E-429D-4F1A-92D0-B59338786637}" type="presParOf" srcId="{DCC649BA-6FEE-4E16-A93A-21FF6DAEB11D}" destId="{986E88D1-BE85-4788-B7EB-C542543116B0}" srcOrd="2" destOrd="0" presId="urn:microsoft.com/office/officeart/2009/3/layout/StepUpProcess"/>
    <dgm:cxn modelId="{82C589E3-EADD-4655-8F44-0AD11FD2E480}" type="presParOf" srcId="{006A35AD-C670-4A37-9433-D70D9E226968}" destId="{4BEC94B1-9F3E-4310-AC9A-64FE1FD3E810}" srcOrd="1" destOrd="0" presId="urn:microsoft.com/office/officeart/2009/3/layout/StepUpProcess"/>
    <dgm:cxn modelId="{552759CF-F4FE-46BC-93AF-28E39FD26B07}" type="presParOf" srcId="{4BEC94B1-9F3E-4310-AC9A-64FE1FD3E810}" destId="{070A66AE-D089-4D20-9131-F727DDEF2043}" srcOrd="0" destOrd="0" presId="urn:microsoft.com/office/officeart/2009/3/layout/StepUpProcess"/>
    <dgm:cxn modelId="{0F1164E5-566C-4659-9143-C091922C41DC}" type="presParOf" srcId="{006A35AD-C670-4A37-9433-D70D9E226968}" destId="{3AA26BD4-4C6E-4BC5-A785-B7F44744F6F5}" srcOrd="2" destOrd="0" presId="urn:microsoft.com/office/officeart/2009/3/layout/StepUpProcess"/>
    <dgm:cxn modelId="{058F618A-8766-420C-8BD5-162E9083963C}" type="presParOf" srcId="{3AA26BD4-4C6E-4BC5-A785-B7F44744F6F5}" destId="{04714AB0-7E98-42DD-8D10-6BEE901DF9CD}" srcOrd="0" destOrd="0" presId="urn:microsoft.com/office/officeart/2009/3/layout/StepUpProcess"/>
    <dgm:cxn modelId="{BF380CBF-04A9-4B4C-9E36-30BE91CAE579}" type="presParOf" srcId="{3AA26BD4-4C6E-4BC5-A785-B7F44744F6F5}" destId="{3777251B-C990-47A7-96AE-337B8D94A161}" srcOrd="1" destOrd="0" presId="urn:microsoft.com/office/officeart/2009/3/layout/StepUpProcess"/>
    <dgm:cxn modelId="{CDAA79A8-A446-48E5-8421-2A0BA5A523A1}" type="presParOf" srcId="{3AA26BD4-4C6E-4BC5-A785-B7F44744F6F5}" destId="{223BF133-8A9C-404D-8848-CF421F58117F}" srcOrd="2" destOrd="0" presId="urn:microsoft.com/office/officeart/2009/3/layout/StepUpProcess"/>
    <dgm:cxn modelId="{0AB464C1-62CB-490D-9FE2-5A560B7025DC}" type="presParOf" srcId="{006A35AD-C670-4A37-9433-D70D9E226968}" destId="{ED3BF49E-7359-4249-BCB6-6134C605D5E5}" srcOrd="3" destOrd="0" presId="urn:microsoft.com/office/officeart/2009/3/layout/StepUpProcess"/>
    <dgm:cxn modelId="{FDF54BD5-F57D-45C6-801A-9D3707072487}" type="presParOf" srcId="{ED3BF49E-7359-4249-BCB6-6134C605D5E5}" destId="{B0643AA9-5415-477F-82F6-FAA2126977B1}" srcOrd="0" destOrd="0" presId="urn:microsoft.com/office/officeart/2009/3/layout/StepUpProcess"/>
    <dgm:cxn modelId="{4784D083-3AA6-4D3C-9CDA-F1674FFF2782}" type="presParOf" srcId="{006A35AD-C670-4A37-9433-D70D9E226968}" destId="{9839968A-F98C-41BB-A97A-A1F6C88E4D3F}" srcOrd="4" destOrd="0" presId="urn:microsoft.com/office/officeart/2009/3/layout/StepUpProcess"/>
    <dgm:cxn modelId="{E8D7DCFD-108B-4999-B8C7-D16D8DB15567}" type="presParOf" srcId="{9839968A-F98C-41BB-A97A-A1F6C88E4D3F}" destId="{81D36E6A-D291-46FC-9119-CD6D5A86D585}" srcOrd="0" destOrd="0" presId="urn:microsoft.com/office/officeart/2009/3/layout/StepUpProcess"/>
    <dgm:cxn modelId="{49FE6DC4-A26F-4554-B905-F0E0568D68BA}" type="presParOf" srcId="{9839968A-F98C-41BB-A97A-A1F6C88E4D3F}" destId="{E8D49D83-CFAC-4A98-BA9B-711C772FAF76}"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9BAB5B-027F-415F-BBC1-0435D5C07FAF}" type="doc">
      <dgm:prSet loTypeId="urn:microsoft.com/office/officeart/2005/8/layout/target1" loCatId="relationship" qsTypeId="urn:microsoft.com/office/officeart/2005/8/quickstyle/simple1" qsCatId="simple" csTypeId="urn:microsoft.com/office/officeart/2005/8/colors/colorful5" csCatId="colorful" phldr="1"/>
      <dgm:spPr/>
    </dgm:pt>
    <dgm:pt modelId="{E32A5FBB-E865-4596-892E-C33383AAF418}">
      <dgm:prSet phldrT="[Text]" custT="1"/>
      <dgm:spPr/>
      <dgm:t>
        <a:bodyPr/>
        <a:lstStyle/>
        <a:p>
          <a:pPr algn="r"/>
          <a:r>
            <a:rPr lang="en-GB" sz="1400" dirty="0">
              <a:latin typeface="Bell MT" panose="02020503060305020303" pitchFamily="18" charset="0"/>
            </a:rPr>
            <a:t>Help you to find out more about your target audience </a:t>
          </a:r>
        </a:p>
      </dgm:t>
    </dgm:pt>
    <dgm:pt modelId="{BF9AA927-39D4-4233-AE3A-1556608E36CB}" type="parTrans" cxnId="{E1407920-0906-4281-A49B-50D397CB0BDE}">
      <dgm:prSet/>
      <dgm:spPr/>
      <dgm:t>
        <a:bodyPr/>
        <a:lstStyle/>
        <a:p>
          <a:endParaRPr lang="en-GB"/>
        </a:p>
      </dgm:t>
    </dgm:pt>
    <dgm:pt modelId="{019D5573-EB80-4AA4-BEC2-86928D7A1A21}" type="sibTrans" cxnId="{E1407920-0906-4281-A49B-50D397CB0BDE}">
      <dgm:prSet/>
      <dgm:spPr/>
      <dgm:t>
        <a:bodyPr/>
        <a:lstStyle/>
        <a:p>
          <a:endParaRPr lang="en-GB"/>
        </a:p>
      </dgm:t>
    </dgm:pt>
    <dgm:pt modelId="{DD541E0D-D83B-4432-9D61-E3B151384BF1}">
      <dgm:prSet phldrT="[Text]" custT="1"/>
      <dgm:spPr/>
      <dgm:t>
        <a:bodyPr/>
        <a:lstStyle/>
        <a:p>
          <a:pPr algn="r"/>
          <a:r>
            <a:rPr lang="en-GB" sz="1600" dirty="0">
              <a:latin typeface="Bell MT" panose="02020503060305020303" pitchFamily="18" charset="0"/>
            </a:rPr>
            <a:t>What the problems they have</a:t>
          </a:r>
        </a:p>
      </dgm:t>
    </dgm:pt>
    <dgm:pt modelId="{F7FD7AE9-A0B9-4CE6-B852-B4DF738E44B4}" type="parTrans" cxnId="{EF76B6BD-A629-417B-B103-D803142A3291}">
      <dgm:prSet/>
      <dgm:spPr/>
      <dgm:t>
        <a:bodyPr/>
        <a:lstStyle/>
        <a:p>
          <a:endParaRPr lang="en-GB"/>
        </a:p>
      </dgm:t>
    </dgm:pt>
    <dgm:pt modelId="{53DC6722-AAEC-4CEA-9493-15192967A23D}" type="sibTrans" cxnId="{EF76B6BD-A629-417B-B103-D803142A3291}">
      <dgm:prSet/>
      <dgm:spPr/>
      <dgm:t>
        <a:bodyPr/>
        <a:lstStyle/>
        <a:p>
          <a:endParaRPr lang="en-GB"/>
        </a:p>
      </dgm:t>
    </dgm:pt>
    <dgm:pt modelId="{453EDDFC-FCCD-4F49-BD74-E76CC6BC2245}">
      <dgm:prSet phldrT="[Text]" custT="1"/>
      <dgm:spPr/>
      <dgm:t>
        <a:bodyPr/>
        <a:lstStyle/>
        <a:p>
          <a:pPr algn="r"/>
          <a:r>
            <a:rPr lang="en-GB" sz="1600" dirty="0">
              <a:latin typeface="Bell MT" panose="02020503060305020303" pitchFamily="18" charset="0"/>
            </a:rPr>
            <a:t>How your service helps them and how you can improve it</a:t>
          </a:r>
        </a:p>
      </dgm:t>
    </dgm:pt>
    <dgm:pt modelId="{594302A9-5580-442C-A669-979DA1DA5D49}" type="parTrans" cxnId="{B03FB9A8-2C66-4351-9FDD-D74C9AAE1806}">
      <dgm:prSet/>
      <dgm:spPr/>
      <dgm:t>
        <a:bodyPr/>
        <a:lstStyle/>
        <a:p>
          <a:endParaRPr lang="en-GB"/>
        </a:p>
      </dgm:t>
    </dgm:pt>
    <dgm:pt modelId="{66ACEB5B-366D-4770-856C-4A939083D962}" type="sibTrans" cxnId="{B03FB9A8-2C66-4351-9FDD-D74C9AAE1806}">
      <dgm:prSet/>
      <dgm:spPr/>
      <dgm:t>
        <a:bodyPr/>
        <a:lstStyle/>
        <a:p>
          <a:endParaRPr lang="en-GB"/>
        </a:p>
      </dgm:t>
    </dgm:pt>
    <dgm:pt modelId="{10FDD266-FAEA-4997-91AA-DFF5018A5AF9}" type="pres">
      <dgm:prSet presAssocID="{C49BAB5B-027F-415F-BBC1-0435D5C07FAF}" presName="composite" presStyleCnt="0">
        <dgm:presLayoutVars>
          <dgm:chMax val="5"/>
          <dgm:dir/>
          <dgm:resizeHandles val="exact"/>
        </dgm:presLayoutVars>
      </dgm:prSet>
      <dgm:spPr/>
    </dgm:pt>
    <dgm:pt modelId="{DD613E5E-0D7E-4D0D-8F9B-41E4BB837C1F}" type="pres">
      <dgm:prSet presAssocID="{E32A5FBB-E865-4596-892E-C33383AAF418}" presName="circle1" presStyleLbl="lnNode1" presStyleIdx="0" presStyleCnt="3"/>
      <dgm:spPr/>
    </dgm:pt>
    <dgm:pt modelId="{40AC4D3A-B757-4196-81FD-845EB8A7B856}" type="pres">
      <dgm:prSet presAssocID="{E32A5FBB-E865-4596-892E-C33383AAF418}" presName="text1" presStyleLbl="revTx" presStyleIdx="0" presStyleCnt="3" custScaleX="156410" custLinFactNeighborX="1028" custLinFactNeighborY="-7577">
        <dgm:presLayoutVars>
          <dgm:bulletEnabled val="1"/>
        </dgm:presLayoutVars>
      </dgm:prSet>
      <dgm:spPr/>
    </dgm:pt>
    <dgm:pt modelId="{4842F784-1DE5-417E-BE4D-E945F02B6E5F}" type="pres">
      <dgm:prSet presAssocID="{E32A5FBB-E865-4596-892E-C33383AAF418}" presName="line1" presStyleLbl="callout" presStyleIdx="0" presStyleCnt="6"/>
      <dgm:spPr/>
    </dgm:pt>
    <dgm:pt modelId="{F5689004-FB9D-4727-8DCE-5D6D39EDDF55}" type="pres">
      <dgm:prSet presAssocID="{E32A5FBB-E865-4596-892E-C33383AAF418}" presName="d1" presStyleLbl="callout" presStyleIdx="1" presStyleCnt="6"/>
      <dgm:spPr/>
    </dgm:pt>
    <dgm:pt modelId="{97BF49DD-12DD-40FA-99F1-80DC64736703}" type="pres">
      <dgm:prSet presAssocID="{DD541E0D-D83B-4432-9D61-E3B151384BF1}" presName="circle2" presStyleLbl="lnNode1" presStyleIdx="1" presStyleCnt="3"/>
      <dgm:spPr/>
    </dgm:pt>
    <dgm:pt modelId="{2440E724-20E2-4E47-997B-41917C4ABADA}" type="pres">
      <dgm:prSet presAssocID="{DD541E0D-D83B-4432-9D61-E3B151384BF1}" presName="text2" presStyleLbl="revTx" presStyleIdx="1" presStyleCnt="3" custScaleX="157438">
        <dgm:presLayoutVars>
          <dgm:bulletEnabled val="1"/>
        </dgm:presLayoutVars>
      </dgm:prSet>
      <dgm:spPr/>
    </dgm:pt>
    <dgm:pt modelId="{3D0B6069-E1C1-44F8-8178-7F369E484921}" type="pres">
      <dgm:prSet presAssocID="{DD541E0D-D83B-4432-9D61-E3B151384BF1}" presName="line2" presStyleLbl="callout" presStyleIdx="2" presStyleCnt="6"/>
      <dgm:spPr/>
    </dgm:pt>
    <dgm:pt modelId="{9D89C03E-C60B-4A57-9487-115BB637BFC1}" type="pres">
      <dgm:prSet presAssocID="{DD541E0D-D83B-4432-9D61-E3B151384BF1}" presName="d2" presStyleLbl="callout" presStyleIdx="3" presStyleCnt="6"/>
      <dgm:spPr/>
    </dgm:pt>
    <dgm:pt modelId="{F8ED061C-93C5-4E6F-B37B-7275F8AFAD54}" type="pres">
      <dgm:prSet presAssocID="{453EDDFC-FCCD-4F49-BD74-E76CC6BC2245}" presName="circle3" presStyleLbl="lnNode1" presStyleIdx="2" presStyleCnt="3"/>
      <dgm:spPr/>
    </dgm:pt>
    <dgm:pt modelId="{A5B5F5AA-2A72-49F8-92FD-5E4E8A1CB2DA}" type="pres">
      <dgm:prSet presAssocID="{453EDDFC-FCCD-4F49-BD74-E76CC6BC2245}" presName="text3" presStyleLbl="revTx" presStyleIdx="2" presStyleCnt="3" custScaleX="157438">
        <dgm:presLayoutVars>
          <dgm:bulletEnabled val="1"/>
        </dgm:presLayoutVars>
      </dgm:prSet>
      <dgm:spPr/>
    </dgm:pt>
    <dgm:pt modelId="{E641597E-8310-4A0B-9CF6-3FF67552893A}" type="pres">
      <dgm:prSet presAssocID="{453EDDFC-FCCD-4F49-BD74-E76CC6BC2245}" presName="line3" presStyleLbl="callout" presStyleIdx="4" presStyleCnt="6"/>
      <dgm:spPr/>
    </dgm:pt>
    <dgm:pt modelId="{00D24CA2-523C-4EF8-BC0D-E7EA3C382BD9}" type="pres">
      <dgm:prSet presAssocID="{453EDDFC-FCCD-4F49-BD74-E76CC6BC2245}" presName="d3" presStyleLbl="callout" presStyleIdx="5" presStyleCnt="6"/>
      <dgm:spPr/>
    </dgm:pt>
  </dgm:ptLst>
  <dgm:cxnLst>
    <dgm:cxn modelId="{E1407920-0906-4281-A49B-50D397CB0BDE}" srcId="{C49BAB5B-027F-415F-BBC1-0435D5C07FAF}" destId="{E32A5FBB-E865-4596-892E-C33383AAF418}" srcOrd="0" destOrd="0" parTransId="{BF9AA927-39D4-4233-AE3A-1556608E36CB}" sibTransId="{019D5573-EB80-4AA4-BEC2-86928D7A1A21}"/>
    <dgm:cxn modelId="{436A5F4F-6E61-49F4-B3B3-1AC3529CFF2A}" type="presOf" srcId="{E32A5FBB-E865-4596-892E-C33383AAF418}" destId="{40AC4D3A-B757-4196-81FD-845EB8A7B856}" srcOrd="0" destOrd="0" presId="urn:microsoft.com/office/officeart/2005/8/layout/target1"/>
    <dgm:cxn modelId="{B03FB9A8-2C66-4351-9FDD-D74C9AAE1806}" srcId="{C49BAB5B-027F-415F-BBC1-0435D5C07FAF}" destId="{453EDDFC-FCCD-4F49-BD74-E76CC6BC2245}" srcOrd="2" destOrd="0" parTransId="{594302A9-5580-442C-A669-979DA1DA5D49}" sibTransId="{66ACEB5B-366D-4770-856C-4A939083D962}"/>
    <dgm:cxn modelId="{EF76B6BD-A629-417B-B103-D803142A3291}" srcId="{C49BAB5B-027F-415F-BBC1-0435D5C07FAF}" destId="{DD541E0D-D83B-4432-9D61-E3B151384BF1}" srcOrd="1" destOrd="0" parTransId="{F7FD7AE9-A0B9-4CE6-B852-B4DF738E44B4}" sibTransId="{53DC6722-AAEC-4CEA-9493-15192967A23D}"/>
    <dgm:cxn modelId="{B4091CCD-3027-45A1-A3BB-55DD0C35ADD5}" type="presOf" srcId="{C49BAB5B-027F-415F-BBC1-0435D5C07FAF}" destId="{10FDD266-FAEA-4997-91AA-DFF5018A5AF9}" srcOrd="0" destOrd="0" presId="urn:microsoft.com/office/officeart/2005/8/layout/target1"/>
    <dgm:cxn modelId="{478CC0EE-3DA2-4BFA-8D3F-AD0253D7D1F7}" type="presOf" srcId="{DD541E0D-D83B-4432-9D61-E3B151384BF1}" destId="{2440E724-20E2-4E47-997B-41917C4ABADA}" srcOrd="0" destOrd="0" presId="urn:microsoft.com/office/officeart/2005/8/layout/target1"/>
    <dgm:cxn modelId="{017826F5-2794-4444-8991-F35B93EC1E84}" type="presOf" srcId="{453EDDFC-FCCD-4F49-BD74-E76CC6BC2245}" destId="{A5B5F5AA-2A72-49F8-92FD-5E4E8A1CB2DA}" srcOrd="0" destOrd="0" presId="urn:microsoft.com/office/officeart/2005/8/layout/target1"/>
    <dgm:cxn modelId="{DFD6C918-A916-4CAC-BBCD-2CF2D3611C5A}" type="presParOf" srcId="{10FDD266-FAEA-4997-91AA-DFF5018A5AF9}" destId="{DD613E5E-0D7E-4D0D-8F9B-41E4BB837C1F}" srcOrd="0" destOrd="0" presId="urn:microsoft.com/office/officeart/2005/8/layout/target1"/>
    <dgm:cxn modelId="{7CBF54BD-96C7-4219-9962-3C537A6857B1}" type="presParOf" srcId="{10FDD266-FAEA-4997-91AA-DFF5018A5AF9}" destId="{40AC4D3A-B757-4196-81FD-845EB8A7B856}" srcOrd="1" destOrd="0" presId="urn:microsoft.com/office/officeart/2005/8/layout/target1"/>
    <dgm:cxn modelId="{305B74AC-33F8-453B-98B9-2AD36B6B2C8B}" type="presParOf" srcId="{10FDD266-FAEA-4997-91AA-DFF5018A5AF9}" destId="{4842F784-1DE5-417E-BE4D-E945F02B6E5F}" srcOrd="2" destOrd="0" presId="urn:microsoft.com/office/officeart/2005/8/layout/target1"/>
    <dgm:cxn modelId="{3207B1F5-8BA6-4018-B1D5-92BCF6862352}" type="presParOf" srcId="{10FDD266-FAEA-4997-91AA-DFF5018A5AF9}" destId="{F5689004-FB9D-4727-8DCE-5D6D39EDDF55}" srcOrd="3" destOrd="0" presId="urn:microsoft.com/office/officeart/2005/8/layout/target1"/>
    <dgm:cxn modelId="{241D2C9F-FD37-4089-ABB8-4B3A6913A22A}" type="presParOf" srcId="{10FDD266-FAEA-4997-91AA-DFF5018A5AF9}" destId="{97BF49DD-12DD-40FA-99F1-80DC64736703}" srcOrd="4" destOrd="0" presId="urn:microsoft.com/office/officeart/2005/8/layout/target1"/>
    <dgm:cxn modelId="{40A07135-1BB7-4105-98E2-D003AFF6D5A4}" type="presParOf" srcId="{10FDD266-FAEA-4997-91AA-DFF5018A5AF9}" destId="{2440E724-20E2-4E47-997B-41917C4ABADA}" srcOrd="5" destOrd="0" presId="urn:microsoft.com/office/officeart/2005/8/layout/target1"/>
    <dgm:cxn modelId="{4CE6F12E-F7E8-41B6-9AFE-B7C7E94B813A}" type="presParOf" srcId="{10FDD266-FAEA-4997-91AA-DFF5018A5AF9}" destId="{3D0B6069-E1C1-44F8-8178-7F369E484921}" srcOrd="6" destOrd="0" presId="urn:microsoft.com/office/officeart/2005/8/layout/target1"/>
    <dgm:cxn modelId="{E2549A01-49FD-4A0E-B90B-C50D4841E54D}" type="presParOf" srcId="{10FDD266-FAEA-4997-91AA-DFF5018A5AF9}" destId="{9D89C03E-C60B-4A57-9487-115BB637BFC1}" srcOrd="7" destOrd="0" presId="urn:microsoft.com/office/officeart/2005/8/layout/target1"/>
    <dgm:cxn modelId="{C995D8F9-F38E-4A84-97BE-FC9489D1B701}" type="presParOf" srcId="{10FDD266-FAEA-4997-91AA-DFF5018A5AF9}" destId="{F8ED061C-93C5-4E6F-B37B-7275F8AFAD54}" srcOrd="8" destOrd="0" presId="urn:microsoft.com/office/officeart/2005/8/layout/target1"/>
    <dgm:cxn modelId="{904BC7D1-C3EF-47AC-8BD4-0E3B16E62DBA}" type="presParOf" srcId="{10FDD266-FAEA-4997-91AA-DFF5018A5AF9}" destId="{A5B5F5AA-2A72-49F8-92FD-5E4E8A1CB2DA}" srcOrd="9" destOrd="0" presId="urn:microsoft.com/office/officeart/2005/8/layout/target1"/>
    <dgm:cxn modelId="{9D6CC9DF-1261-4223-BC5F-CF207159C8AA}" type="presParOf" srcId="{10FDD266-FAEA-4997-91AA-DFF5018A5AF9}" destId="{E641597E-8310-4A0B-9CF6-3FF67552893A}" srcOrd="10" destOrd="0" presId="urn:microsoft.com/office/officeart/2005/8/layout/target1"/>
    <dgm:cxn modelId="{B7388AD0-2979-4F34-9238-1E32858A6FC0}" type="presParOf" srcId="{10FDD266-FAEA-4997-91AA-DFF5018A5AF9}" destId="{00D24CA2-523C-4EF8-BC0D-E7EA3C382BD9}"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81826-3449-4176-8A14-AE8AAB3D2502}">
      <dsp:nvSpPr>
        <dsp:cNvPr id="0" name=""/>
        <dsp:cNvSpPr/>
      </dsp:nvSpPr>
      <dsp:spPr>
        <a:xfrm>
          <a:off x="171078" y="1788"/>
          <a:ext cx="2310644" cy="1386386"/>
        </a:xfrm>
        <a:prstGeom prst="rect">
          <a:avLst/>
        </a:prstGeom>
        <a:solidFill>
          <a:schemeClr val="accent1"/>
        </a:solidFill>
        <a:ln w="19050" cap="flat" cmpd="sng" algn="ctr">
          <a:solidFill>
            <a:schemeClr val="lt1"/>
          </a:solidFill>
          <a:prstDash val="solid"/>
          <a:miter lim="800000"/>
        </a:ln>
        <a:effectLst/>
      </dsp:spPr>
      <dsp:style>
        <a:lnRef idx="3">
          <a:schemeClr val="lt1"/>
        </a:lnRef>
        <a:fillRef idx="1">
          <a:schemeClr val="accent1"/>
        </a:fillRef>
        <a:effectRef idx="1">
          <a:schemeClr val="accent1"/>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latin typeface="Bell MT" panose="02020503060305020303" pitchFamily="18" charset="0"/>
            </a:rPr>
            <a:t>2.Don’t take disagreements personally</a:t>
          </a:r>
          <a:endParaRPr lang="en-US" sz="2300" kern="1200" dirty="0">
            <a:solidFill>
              <a:schemeClr val="bg1"/>
            </a:solidFill>
            <a:latin typeface="Bell MT" panose="02020503060305020303" pitchFamily="18" charset="0"/>
          </a:endParaRPr>
        </a:p>
      </dsp:txBody>
      <dsp:txXfrm>
        <a:off x="171078" y="1788"/>
        <a:ext cx="2310644" cy="1386386"/>
      </dsp:txXfrm>
    </dsp:sp>
    <dsp:sp modelId="{6916B7D6-970B-4C9F-856C-0ED316CC009E}">
      <dsp:nvSpPr>
        <dsp:cNvPr id="0" name=""/>
        <dsp:cNvSpPr/>
      </dsp:nvSpPr>
      <dsp:spPr>
        <a:xfrm>
          <a:off x="2712787" y="1788"/>
          <a:ext cx="2310644" cy="1386386"/>
        </a:xfrm>
        <a:prstGeom prst="rect">
          <a:avLst/>
        </a:prstGeom>
        <a:solidFill>
          <a:schemeClr val="accent1"/>
        </a:solidFill>
        <a:ln w="12700" cap="flat" cmpd="sng" algn="ctr">
          <a:solidFill>
            <a:schemeClr val="accent1">
              <a:shade val="50000"/>
            </a:schemeClr>
          </a:solid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latin typeface="Bell MT" panose="02020503060305020303" pitchFamily="18" charset="0"/>
            </a:rPr>
            <a:t>3.Respect each other’s time</a:t>
          </a:r>
          <a:endParaRPr lang="en-US" sz="2300" kern="1200" dirty="0">
            <a:solidFill>
              <a:schemeClr val="bg1"/>
            </a:solidFill>
            <a:latin typeface="Bell MT" panose="02020503060305020303" pitchFamily="18" charset="0"/>
          </a:endParaRPr>
        </a:p>
      </dsp:txBody>
      <dsp:txXfrm>
        <a:off x="2712787" y="1788"/>
        <a:ext cx="2310644" cy="1386386"/>
      </dsp:txXfrm>
    </dsp:sp>
    <dsp:sp modelId="{BA9008B3-13A3-4016-8FAF-AC108C8D3A57}">
      <dsp:nvSpPr>
        <dsp:cNvPr id="0" name=""/>
        <dsp:cNvSpPr/>
      </dsp:nvSpPr>
      <dsp:spPr>
        <a:xfrm>
          <a:off x="171078" y="1619239"/>
          <a:ext cx="2310644" cy="1386386"/>
        </a:xfrm>
        <a:prstGeom prst="rect">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solidFill>
                <a:schemeClr val="bg1"/>
              </a:solidFill>
              <a:latin typeface="Bell MT" panose="02020503060305020303" pitchFamily="18" charset="0"/>
            </a:rPr>
            <a:t>4.Set the right tone at the top</a:t>
          </a:r>
          <a:endParaRPr lang="en-US" sz="2300" kern="1200" dirty="0">
            <a:solidFill>
              <a:schemeClr val="bg1"/>
            </a:solidFill>
            <a:latin typeface="Bell MT" panose="02020503060305020303" pitchFamily="18" charset="0"/>
          </a:endParaRPr>
        </a:p>
      </dsp:txBody>
      <dsp:txXfrm>
        <a:off x="171078" y="1619239"/>
        <a:ext cx="2310644" cy="1386386"/>
      </dsp:txXfrm>
    </dsp:sp>
    <dsp:sp modelId="{D8CF4BB7-4DC7-41CD-BD2C-F2DE26324498}">
      <dsp:nvSpPr>
        <dsp:cNvPr id="0" name=""/>
        <dsp:cNvSpPr/>
      </dsp:nvSpPr>
      <dsp:spPr>
        <a:xfrm>
          <a:off x="2712787" y="1619239"/>
          <a:ext cx="2310644" cy="1386386"/>
        </a:xfrm>
        <a:prstGeom prst="rect">
          <a:avLst/>
        </a:prstGeom>
        <a:solidFill>
          <a:schemeClr val="accent5"/>
        </a:solidFill>
        <a:ln w="19050" cap="flat" cmpd="sng" algn="ctr">
          <a:solidFill>
            <a:schemeClr val="lt1"/>
          </a:solidFill>
          <a:prstDash val="solid"/>
          <a:miter lim="800000"/>
        </a:ln>
        <a:effectLst/>
      </dsp:spPr>
      <dsp:style>
        <a:lnRef idx="3">
          <a:schemeClr val="lt1"/>
        </a:lnRef>
        <a:fillRef idx="1">
          <a:schemeClr val="accent5"/>
        </a:fillRef>
        <a:effectRef idx="1">
          <a:schemeClr val="accent5"/>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latin typeface="Bell MT" panose="02020503060305020303" pitchFamily="18" charset="0"/>
            </a:rPr>
            <a:t>5.Maintain an enquiring mindset</a:t>
          </a:r>
          <a:endParaRPr lang="en-US" sz="2300" kern="1200" dirty="0">
            <a:latin typeface="Bell MT" panose="02020503060305020303" pitchFamily="18" charset="0"/>
          </a:endParaRPr>
        </a:p>
      </dsp:txBody>
      <dsp:txXfrm>
        <a:off x="2712787" y="1619239"/>
        <a:ext cx="2310644" cy="1386386"/>
      </dsp:txXfrm>
    </dsp:sp>
    <dsp:sp modelId="{394C06EE-5665-436E-8421-0DD274A64C37}">
      <dsp:nvSpPr>
        <dsp:cNvPr id="0" name=""/>
        <dsp:cNvSpPr/>
      </dsp:nvSpPr>
      <dsp:spPr>
        <a:xfrm>
          <a:off x="171078" y="3236690"/>
          <a:ext cx="2310644" cy="1386386"/>
        </a:xfrm>
        <a:prstGeom prst="rect">
          <a:avLst/>
        </a:prstGeom>
        <a:solidFill>
          <a:schemeClr val="accent5"/>
        </a:solidFill>
        <a:ln w="12700" cap="flat" cmpd="sng" algn="ctr">
          <a:solidFill>
            <a:schemeClr val="accent5">
              <a:shade val="50000"/>
            </a:schemeClr>
          </a:solidFill>
          <a:prstDash val="solid"/>
          <a:miter lim="800000"/>
        </a:ln>
        <a:effectLst/>
      </dsp:spPr>
      <dsp:style>
        <a:lnRef idx="2">
          <a:schemeClr val="accent5">
            <a:shade val="50000"/>
          </a:schemeClr>
        </a:lnRef>
        <a:fillRef idx="1">
          <a:schemeClr val="accent5"/>
        </a:fillRef>
        <a:effectRef idx="0">
          <a:schemeClr val="accent5"/>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latin typeface="Bell MT" panose="02020503060305020303" pitchFamily="18" charset="0"/>
            </a:rPr>
            <a:t>6.Consider the public interest</a:t>
          </a:r>
          <a:endParaRPr lang="en-US" sz="2300" kern="1200" dirty="0">
            <a:latin typeface="Bell MT" panose="02020503060305020303" pitchFamily="18" charset="0"/>
          </a:endParaRPr>
        </a:p>
      </dsp:txBody>
      <dsp:txXfrm>
        <a:off x="171078" y="3236690"/>
        <a:ext cx="2310644" cy="1386386"/>
      </dsp:txXfrm>
    </dsp:sp>
    <dsp:sp modelId="{EF23B22E-2D24-4DBC-A4A3-4CB79CBC7293}">
      <dsp:nvSpPr>
        <dsp:cNvPr id="0" name=""/>
        <dsp:cNvSpPr/>
      </dsp:nvSpPr>
      <dsp:spPr>
        <a:xfrm>
          <a:off x="2712787" y="3236690"/>
          <a:ext cx="2310644" cy="1386386"/>
        </a:xfrm>
        <a:prstGeom prst="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solidFill>
                <a:schemeClr val="bg1"/>
              </a:solidFill>
              <a:latin typeface="Bell MT" panose="02020503060305020303" pitchFamily="18" charset="0"/>
            </a:rPr>
            <a:t>7.Consider 'the right, the good and the virtuous' actions"</a:t>
          </a:r>
          <a:endParaRPr lang="en-US" sz="2300" kern="1200" dirty="0">
            <a:solidFill>
              <a:schemeClr val="bg1"/>
            </a:solidFill>
            <a:latin typeface="Bell MT" panose="02020503060305020303" pitchFamily="18" charset="0"/>
          </a:endParaRPr>
        </a:p>
      </dsp:txBody>
      <dsp:txXfrm>
        <a:off x="2712787" y="3236690"/>
        <a:ext cx="2310644" cy="1386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86A38-150E-4F38-B304-32F249FB528D}">
      <dsp:nvSpPr>
        <dsp:cNvPr id="0" name=""/>
        <dsp:cNvSpPr/>
      </dsp:nvSpPr>
      <dsp:spPr>
        <a:xfrm>
          <a:off x="307345" y="1546"/>
          <a:ext cx="3222855" cy="1933713"/>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just" defTabSz="1200150">
            <a:lnSpc>
              <a:spcPct val="90000"/>
            </a:lnSpc>
            <a:spcBef>
              <a:spcPct val="0"/>
            </a:spcBef>
            <a:spcAft>
              <a:spcPct val="35000"/>
            </a:spcAft>
            <a:buNone/>
          </a:pPr>
          <a:r>
            <a:rPr lang="en-GB" sz="2700" b="0" i="0" kern="1200" dirty="0">
              <a:latin typeface="Bell MT" panose="02020503060305020303" pitchFamily="18" charset="0"/>
            </a:rPr>
            <a:t>To be a leading company in the UK and Ireland </a:t>
          </a:r>
          <a:endParaRPr lang="en-US" sz="2700" kern="1200" dirty="0">
            <a:latin typeface="Bell MT" panose="02020503060305020303" pitchFamily="18" charset="0"/>
          </a:endParaRPr>
        </a:p>
      </dsp:txBody>
      <dsp:txXfrm>
        <a:off x="307345" y="1546"/>
        <a:ext cx="3222855" cy="1933713"/>
      </dsp:txXfrm>
    </dsp:sp>
    <dsp:sp modelId="{972F2610-E534-4647-98A8-A5AF06004742}">
      <dsp:nvSpPr>
        <dsp:cNvPr id="0" name=""/>
        <dsp:cNvSpPr/>
      </dsp:nvSpPr>
      <dsp:spPr>
        <a:xfrm>
          <a:off x="3852486" y="1546"/>
          <a:ext cx="3222855" cy="1933713"/>
        </a:xfrm>
        <a:prstGeom prst="rect">
          <a:avLst/>
        </a:prstGeom>
        <a:solidFill>
          <a:schemeClr val="accent1"/>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just" defTabSz="1200150">
            <a:lnSpc>
              <a:spcPct val="90000"/>
            </a:lnSpc>
            <a:spcBef>
              <a:spcPct val="0"/>
            </a:spcBef>
            <a:spcAft>
              <a:spcPct val="35000"/>
            </a:spcAft>
            <a:buNone/>
          </a:pPr>
          <a:r>
            <a:rPr lang="en-GB" sz="2700" b="0" i="0" kern="1200" dirty="0">
              <a:latin typeface="Bell MT" panose="02020503060305020303" pitchFamily="18" charset="0"/>
            </a:rPr>
            <a:t>To accelerate growth in commercial lines SME</a:t>
          </a:r>
          <a:endParaRPr lang="en-US" sz="2700" kern="1200" dirty="0">
            <a:latin typeface="Bell MT" panose="02020503060305020303" pitchFamily="18" charset="0"/>
          </a:endParaRPr>
        </a:p>
      </dsp:txBody>
      <dsp:txXfrm>
        <a:off x="3852486" y="1546"/>
        <a:ext cx="3222855" cy="1933713"/>
      </dsp:txXfrm>
    </dsp:sp>
    <dsp:sp modelId="{3EE0E7A0-6546-4B90-BEF0-E2E02D0351AF}">
      <dsp:nvSpPr>
        <dsp:cNvPr id="0" name=""/>
        <dsp:cNvSpPr/>
      </dsp:nvSpPr>
      <dsp:spPr>
        <a:xfrm>
          <a:off x="7397627" y="1546"/>
          <a:ext cx="3222855" cy="1933713"/>
        </a:xfrm>
        <a:prstGeom prst="rect">
          <a:avLst/>
        </a:prstGeom>
        <a:solidFill>
          <a:schemeClr val="accent1">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just" defTabSz="1200150">
            <a:lnSpc>
              <a:spcPct val="90000"/>
            </a:lnSpc>
            <a:spcBef>
              <a:spcPct val="0"/>
            </a:spcBef>
            <a:spcAft>
              <a:spcPct val="35000"/>
            </a:spcAft>
            <a:buNone/>
          </a:pPr>
          <a:r>
            <a:rPr lang="en-GB" sz="2700" b="0" i="0" kern="1200" dirty="0">
              <a:latin typeface="Bell MT" panose="02020503060305020303" pitchFamily="18" charset="0"/>
            </a:rPr>
            <a:t>To expand Commercial product offering in Ireland </a:t>
          </a:r>
          <a:endParaRPr lang="en-US" sz="2700" kern="1200" dirty="0">
            <a:latin typeface="Bell MT" panose="02020503060305020303" pitchFamily="18" charset="0"/>
          </a:endParaRPr>
        </a:p>
      </dsp:txBody>
      <dsp:txXfrm>
        <a:off x="7397627" y="1546"/>
        <a:ext cx="3222855" cy="1933713"/>
      </dsp:txXfrm>
    </dsp:sp>
    <dsp:sp modelId="{7F1DCECC-A904-4676-B777-CA4512A15DC2}">
      <dsp:nvSpPr>
        <dsp:cNvPr id="0" name=""/>
        <dsp:cNvSpPr/>
      </dsp:nvSpPr>
      <dsp:spPr>
        <a:xfrm>
          <a:off x="2079915" y="2257545"/>
          <a:ext cx="3222855" cy="1933713"/>
        </a:xfrm>
        <a:prstGeom prst="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102870" tIns="102870" rIns="102870" bIns="102870" numCol="1" spcCol="1270" anchor="ctr" anchorCtr="0">
          <a:noAutofit/>
        </a:bodyPr>
        <a:lstStyle/>
        <a:p>
          <a:pPr marL="0" lvl="0" indent="0" algn="just" defTabSz="1200150">
            <a:lnSpc>
              <a:spcPct val="90000"/>
            </a:lnSpc>
            <a:spcBef>
              <a:spcPct val="0"/>
            </a:spcBef>
            <a:spcAft>
              <a:spcPct val="35000"/>
            </a:spcAft>
            <a:buNone/>
          </a:pPr>
          <a:r>
            <a:rPr lang="en-GB" sz="2700" b="0" i="0" kern="1200" dirty="0">
              <a:solidFill>
                <a:schemeClr val="bg1"/>
              </a:solidFill>
              <a:latin typeface="Bell MT" panose="02020503060305020303" pitchFamily="18" charset="0"/>
            </a:rPr>
            <a:t>To expand GCS business </a:t>
          </a:r>
          <a:endParaRPr lang="en-US" sz="2700" kern="1200" dirty="0">
            <a:solidFill>
              <a:schemeClr val="bg1"/>
            </a:solidFill>
            <a:latin typeface="Bell MT" panose="02020503060305020303" pitchFamily="18" charset="0"/>
          </a:endParaRPr>
        </a:p>
      </dsp:txBody>
      <dsp:txXfrm>
        <a:off x="2079915" y="2257545"/>
        <a:ext cx="3222855" cy="1933713"/>
      </dsp:txXfrm>
    </dsp:sp>
    <dsp:sp modelId="{6CBECC7F-0F0E-48C7-ABD3-34C310D8E0DE}">
      <dsp:nvSpPr>
        <dsp:cNvPr id="0" name=""/>
        <dsp:cNvSpPr/>
      </dsp:nvSpPr>
      <dsp:spPr>
        <a:xfrm>
          <a:off x="5625057" y="2257545"/>
          <a:ext cx="3222855" cy="1933713"/>
        </a:xfrm>
        <a:prstGeom prst="rect">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02870" tIns="102870" rIns="102870" bIns="102870" numCol="1" spcCol="1270" anchor="ctr" anchorCtr="0">
          <a:noAutofit/>
        </a:bodyPr>
        <a:lstStyle/>
        <a:p>
          <a:pPr marL="0" lvl="0" indent="0" algn="just" defTabSz="1200150">
            <a:lnSpc>
              <a:spcPct val="90000"/>
            </a:lnSpc>
            <a:spcBef>
              <a:spcPct val="0"/>
            </a:spcBef>
            <a:spcAft>
              <a:spcPct val="35000"/>
            </a:spcAft>
            <a:buNone/>
          </a:pPr>
          <a:r>
            <a:rPr lang="en-GB" sz="2700" b="0" i="0" kern="1200" dirty="0">
              <a:solidFill>
                <a:schemeClr val="bg1"/>
              </a:solidFill>
              <a:latin typeface="Bell MT" panose="02020503060305020303" pitchFamily="18" charset="0"/>
            </a:rPr>
            <a:t>To focus on structural efficiency by digitisation and by products and IT estate simplification</a:t>
          </a:r>
          <a:endParaRPr lang="en-US" sz="2700" kern="1200" dirty="0">
            <a:solidFill>
              <a:schemeClr val="bg1"/>
            </a:solidFill>
            <a:latin typeface="Bell MT" panose="02020503060305020303" pitchFamily="18" charset="0"/>
          </a:endParaRPr>
        </a:p>
      </dsp:txBody>
      <dsp:txXfrm>
        <a:off x="5625057" y="2257545"/>
        <a:ext cx="3222855" cy="19337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A974F-99FF-4D67-ADD5-3AA8D3AE9E02}">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576D4-DBDB-4552-AD42-FA7AD6361EF2}">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latin typeface="Bell MT" panose="02020503060305020303" pitchFamily="18" charset="0"/>
            </a:rPr>
            <a:t>Cloud-based, centralized data management. </a:t>
          </a:r>
          <a:endParaRPr lang="en-US" sz="2100" kern="1200" dirty="0">
            <a:latin typeface="Bell MT" panose="02020503060305020303" pitchFamily="18" charset="0"/>
          </a:endParaRPr>
        </a:p>
      </dsp:txBody>
      <dsp:txXfrm>
        <a:off x="0" y="2124"/>
        <a:ext cx="10515600" cy="724514"/>
      </dsp:txXfrm>
    </dsp:sp>
    <dsp:sp modelId="{BAD622E6-6701-4853-9EF5-73941EE54C71}">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36EC9-07F3-42EA-BE5B-0054C57F26EC}">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latin typeface="Bell MT" panose="02020503060305020303" pitchFamily="18" charset="0"/>
            </a:rPr>
            <a:t>Better risk management for reduced risk-related costs. </a:t>
          </a:r>
          <a:endParaRPr lang="en-US" sz="2100" kern="1200" dirty="0">
            <a:latin typeface="Bell MT" panose="02020503060305020303" pitchFamily="18" charset="0"/>
          </a:endParaRPr>
        </a:p>
      </dsp:txBody>
      <dsp:txXfrm>
        <a:off x="0" y="726639"/>
        <a:ext cx="10515600" cy="724514"/>
      </dsp:txXfrm>
    </dsp:sp>
    <dsp:sp modelId="{699A9C1F-2461-414C-9D9F-0DE79165F908}">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179A6-8682-448A-8BA1-EDDCADB6A5AA}">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latin typeface="Bell MT" panose="02020503060305020303" pitchFamily="18" charset="0"/>
            </a:rPr>
            <a:t>Reduced materials costs and a smaller environmental impact. </a:t>
          </a:r>
          <a:endParaRPr lang="en-US" sz="2100" kern="1200" dirty="0">
            <a:latin typeface="Bell MT" panose="02020503060305020303" pitchFamily="18" charset="0"/>
          </a:endParaRPr>
        </a:p>
      </dsp:txBody>
      <dsp:txXfrm>
        <a:off x="0" y="1451154"/>
        <a:ext cx="10515600" cy="724514"/>
      </dsp:txXfrm>
    </dsp:sp>
    <dsp:sp modelId="{C1802033-E338-4314-A923-67CE14764BCA}">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ABE32E-D1BA-4447-8C8A-FE3CF3F4C636}">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latin typeface="Bell MT" panose="02020503060305020303" pitchFamily="18" charset="0"/>
            </a:rPr>
            <a:t>Scalable, web-based and cost-efficient apps and data management minimize hardware and energy needs</a:t>
          </a:r>
          <a:endParaRPr lang="en-US" sz="2100" kern="1200" dirty="0">
            <a:latin typeface="Bell MT" panose="02020503060305020303" pitchFamily="18" charset="0"/>
          </a:endParaRPr>
        </a:p>
      </dsp:txBody>
      <dsp:txXfrm>
        <a:off x="0" y="2175669"/>
        <a:ext cx="10515600" cy="724514"/>
      </dsp:txXfrm>
    </dsp:sp>
    <dsp:sp modelId="{C22C1C3D-4B26-46CD-BB2D-C6D89848C941}">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417B64-0953-403E-BAC7-6B78FA14FB57}">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latin typeface="Bell MT" panose="02020503060305020303" pitchFamily="18" charset="0"/>
            </a:rPr>
            <a:t>Continuous improvement becomes S.O.P. (Standard Operating Procedure)</a:t>
          </a:r>
          <a:endParaRPr lang="en-US" sz="2100" kern="1200" dirty="0">
            <a:latin typeface="Bell MT" panose="02020503060305020303" pitchFamily="18" charset="0"/>
          </a:endParaRPr>
        </a:p>
      </dsp:txBody>
      <dsp:txXfrm>
        <a:off x="0" y="2900183"/>
        <a:ext cx="10515600" cy="724514"/>
      </dsp:txXfrm>
    </dsp:sp>
    <dsp:sp modelId="{B7F06CAE-B0B1-4814-AA5C-5283EA931BCE}">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C208B1-ECE9-4EA7-A5BB-C09F5774FEB3}">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0" kern="1200" dirty="0">
              <a:latin typeface="Bell MT" panose="02020503060305020303" pitchFamily="18" charset="0"/>
            </a:rPr>
            <a:t>Procurement becomes a value </a:t>
          </a:r>
          <a:r>
            <a:rPr lang="en-GB" sz="2100" i="0" kern="1200" dirty="0" err="1">
              <a:latin typeface="Bell MT" panose="02020503060305020303" pitchFamily="18" charset="0"/>
            </a:rPr>
            <a:t>center</a:t>
          </a:r>
          <a:r>
            <a:rPr lang="en-GB" sz="2100" i="0" kern="1200" dirty="0">
              <a:latin typeface="Bell MT" panose="02020503060305020303" pitchFamily="18" charset="0"/>
            </a:rPr>
            <a:t> and strategic powerhouse</a:t>
          </a:r>
          <a:r>
            <a:rPr lang="en-GB" sz="2100" i="0" kern="1200" dirty="0"/>
            <a:t>. </a:t>
          </a:r>
          <a:endParaRPr lang="en-US" sz="2100" kern="1200" dirty="0"/>
        </a:p>
      </dsp:txBody>
      <dsp:txXfrm>
        <a:off x="0" y="3624698"/>
        <a:ext cx="10515600" cy="724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144BC-BA29-4B0B-AE43-E5E196D5554C}">
      <dsp:nvSpPr>
        <dsp:cNvPr id="0" name=""/>
        <dsp:cNvSpPr/>
      </dsp:nvSpPr>
      <dsp:spPr>
        <a:xfrm>
          <a:off x="2823932" y="317170"/>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1CDF6B-725C-4BA6-97D4-C29B68C5184F}">
      <dsp:nvSpPr>
        <dsp:cNvPr id="0" name=""/>
        <dsp:cNvSpPr/>
      </dsp:nvSpPr>
      <dsp:spPr>
        <a:xfrm>
          <a:off x="2345851" y="1397205"/>
          <a:ext cx="1738476" cy="904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dirty="0">
              <a:latin typeface="Bell MT" panose="02020503060305020303" pitchFamily="18" charset="0"/>
            </a:rPr>
            <a:t>It’s only a single part of a larger spend management and financial planning paradigm. </a:t>
          </a:r>
          <a:endParaRPr lang="en-US" sz="1100" kern="1200" dirty="0">
            <a:latin typeface="Bell MT" panose="02020503060305020303" pitchFamily="18" charset="0"/>
          </a:endParaRPr>
        </a:p>
      </dsp:txBody>
      <dsp:txXfrm>
        <a:off x="2345851" y="1397205"/>
        <a:ext cx="1738476" cy="904551"/>
      </dsp:txXfrm>
    </dsp:sp>
    <dsp:sp modelId="{439CE3AB-EA3A-460C-9E2B-6D17D93A7695}">
      <dsp:nvSpPr>
        <dsp:cNvPr id="0" name=""/>
        <dsp:cNvSpPr/>
      </dsp:nvSpPr>
      <dsp:spPr>
        <a:xfrm>
          <a:off x="4866642" y="317170"/>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813C4-408E-40BE-A21A-6301C3A13568}">
      <dsp:nvSpPr>
        <dsp:cNvPr id="0" name=""/>
        <dsp:cNvSpPr/>
      </dsp:nvSpPr>
      <dsp:spPr>
        <a:xfrm>
          <a:off x="4388561" y="1397205"/>
          <a:ext cx="1738476" cy="904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dirty="0">
              <a:latin typeface="Bell MT" panose="02020503060305020303" pitchFamily="18" charset="0"/>
            </a:rPr>
            <a:t>Cost-efficiency is absolutely critical to success, but it’s most effective when supported and informed by other business strategies</a:t>
          </a:r>
          <a:r>
            <a:rPr lang="en-GB" sz="1100" b="0" i="0" kern="1200" dirty="0"/>
            <a:t>.</a:t>
          </a:r>
          <a:endParaRPr lang="en-US" sz="1100" kern="1200" dirty="0"/>
        </a:p>
      </dsp:txBody>
      <dsp:txXfrm>
        <a:off x="4388561" y="1397205"/>
        <a:ext cx="1738476" cy="904551"/>
      </dsp:txXfrm>
    </dsp:sp>
    <dsp:sp modelId="{240F62F2-545C-4F88-B3A8-4B50C1D38B1B}">
      <dsp:nvSpPr>
        <dsp:cNvPr id="0" name=""/>
        <dsp:cNvSpPr/>
      </dsp:nvSpPr>
      <dsp:spPr>
        <a:xfrm>
          <a:off x="6909352" y="31717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8FFDB-B947-494C-9A80-13EBF3957398}">
      <dsp:nvSpPr>
        <dsp:cNvPr id="0" name=""/>
        <dsp:cNvSpPr/>
      </dsp:nvSpPr>
      <dsp:spPr>
        <a:xfrm>
          <a:off x="6431271" y="1397205"/>
          <a:ext cx="1738476" cy="904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Bell MT" panose="02020503060305020303" pitchFamily="18" charset="0"/>
            </a:rPr>
            <a:t>C</a:t>
          </a:r>
          <a:r>
            <a:rPr lang="en-GB" sz="1100" b="0" i="0" kern="1200" dirty="0">
              <a:latin typeface="Bell MT" panose="02020503060305020303" pitchFamily="18" charset="0"/>
            </a:rPr>
            <a:t>ost efficiency can provide a firm foundation for procurement-driven value creation, greater operational efficiency, and better strategic decisions.</a:t>
          </a:r>
          <a:endParaRPr lang="en-US" sz="1100" kern="1200" dirty="0">
            <a:latin typeface="Bell MT" panose="02020503060305020303" pitchFamily="18" charset="0"/>
          </a:endParaRPr>
        </a:p>
      </dsp:txBody>
      <dsp:txXfrm>
        <a:off x="6431271" y="1397205"/>
        <a:ext cx="1738476" cy="9045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5F79F-553A-41FB-9439-A19D0AFBDB08}">
      <dsp:nvSpPr>
        <dsp:cNvPr id="0" name=""/>
        <dsp:cNvSpPr/>
      </dsp:nvSpPr>
      <dsp:spPr>
        <a:xfrm rot="5400000">
          <a:off x="419331" y="1396013"/>
          <a:ext cx="1261760" cy="2099541"/>
        </a:xfrm>
        <a:prstGeom prst="corner">
          <a:avLst>
            <a:gd name="adj1" fmla="val 16120"/>
            <a:gd name="adj2" fmla="val 1611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9283CBA-84DB-4B14-A903-E00A603429A4}">
      <dsp:nvSpPr>
        <dsp:cNvPr id="0" name=""/>
        <dsp:cNvSpPr/>
      </dsp:nvSpPr>
      <dsp:spPr>
        <a:xfrm>
          <a:off x="208712" y="2023324"/>
          <a:ext cx="1895477" cy="1661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GB" sz="1600" u="sng" kern="1200" dirty="0">
              <a:latin typeface="Bell MT" panose="02020503060305020303" pitchFamily="18" charset="0"/>
            </a:rPr>
            <a:t>SEO </a:t>
          </a:r>
          <a:r>
            <a:rPr lang="en-GB" sz="1600" kern="1200" dirty="0">
              <a:latin typeface="Bell MT" panose="02020503060305020303" pitchFamily="18" charset="0"/>
            </a:rPr>
            <a:t>services have an estimated cost between 200-700 £ per month</a:t>
          </a:r>
        </a:p>
      </dsp:txBody>
      <dsp:txXfrm>
        <a:off x="208712" y="2023324"/>
        <a:ext cx="1895477" cy="1661497"/>
      </dsp:txXfrm>
    </dsp:sp>
    <dsp:sp modelId="{986E88D1-BE85-4788-B7EB-C542543116B0}">
      <dsp:nvSpPr>
        <dsp:cNvPr id="0" name=""/>
        <dsp:cNvSpPr/>
      </dsp:nvSpPr>
      <dsp:spPr>
        <a:xfrm>
          <a:off x="1746552" y="1241443"/>
          <a:ext cx="357637" cy="357637"/>
        </a:xfrm>
        <a:prstGeom prst="triangle">
          <a:avLst>
            <a:gd name="adj" fmla="val 1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14AB0-7E98-42DD-8D10-6BEE901DF9CD}">
      <dsp:nvSpPr>
        <dsp:cNvPr id="0" name=""/>
        <dsp:cNvSpPr/>
      </dsp:nvSpPr>
      <dsp:spPr>
        <a:xfrm rot="5400000">
          <a:off x="2739766" y="821819"/>
          <a:ext cx="1261760" cy="2099541"/>
        </a:xfrm>
        <a:prstGeom prst="corner">
          <a:avLst>
            <a:gd name="adj1" fmla="val 16120"/>
            <a:gd name="adj2" fmla="val 1611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777251B-C990-47A7-96AE-337B8D94A161}">
      <dsp:nvSpPr>
        <dsp:cNvPr id="0" name=""/>
        <dsp:cNvSpPr/>
      </dsp:nvSpPr>
      <dsp:spPr>
        <a:xfrm>
          <a:off x="2529147" y="1449130"/>
          <a:ext cx="1895477" cy="1661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GB" sz="1600" u="sng" kern="1200" dirty="0">
              <a:latin typeface="Bell MT" panose="02020503060305020303" pitchFamily="18" charset="0"/>
            </a:rPr>
            <a:t>Content Marketing </a:t>
          </a:r>
          <a:r>
            <a:rPr lang="en-GB" sz="1600" kern="1200" dirty="0">
              <a:latin typeface="Bell MT" panose="02020503060305020303" pitchFamily="18" charset="0"/>
            </a:rPr>
            <a:t>services have an estimated cost between 100 – 500 £ per month</a:t>
          </a:r>
        </a:p>
      </dsp:txBody>
      <dsp:txXfrm>
        <a:off x="2529147" y="1449130"/>
        <a:ext cx="1895477" cy="1661497"/>
      </dsp:txXfrm>
    </dsp:sp>
    <dsp:sp modelId="{223BF133-8A9C-404D-8848-CF421F58117F}">
      <dsp:nvSpPr>
        <dsp:cNvPr id="0" name=""/>
        <dsp:cNvSpPr/>
      </dsp:nvSpPr>
      <dsp:spPr>
        <a:xfrm>
          <a:off x="4066987" y="667249"/>
          <a:ext cx="357637" cy="357637"/>
        </a:xfrm>
        <a:prstGeom prst="triangle">
          <a:avLst>
            <a:gd name="adj" fmla="val 1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1D36E6A-D291-46FC-9119-CD6D5A86D585}">
      <dsp:nvSpPr>
        <dsp:cNvPr id="0" name=""/>
        <dsp:cNvSpPr/>
      </dsp:nvSpPr>
      <dsp:spPr>
        <a:xfrm rot="5400000">
          <a:off x="5060201" y="247626"/>
          <a:ext cx="1261760" cy="2099541"/>
        </a:xfrm>
        <a:prstGeom prst="corner">
          <a:avLst>
            <a:gd name="adj1" fmla="val 16120"/>
            <a:gd name="adj2" fmla="val 1611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8D49D83-CFAC-4A98-BA9B-711C772FAF76}">
      <dsp:nvSpPr>
        <dsp:cNvPr id="0" name=""/>
        <dsp:cNvSpPr/>
      </dsp:nvSpPr>
      <dsp:spPr>
        <a:xfrm>
          <a:off x="4849582" y="874936"/>
          <a:ext cx="1895477" cy="1661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GB" sz="1600" kern="1200" dirty="0">
              <a:latin typeface="Bell MT" panose="02020503060305020303" pitchFamily="18" charset="0"/>
            </a:rPr>
            <a:t>It is necessary to plan a budget that would </a:t>
          </a:r>
          <a:r>
            <a:rPr lang="en-GB" sz="1600" u="sng" kern="1200" dirty="0">
              <a:latin typeface="Bell MT" panose="02020503060305020303" pitchFamily="18" charset="0"/>
            </a:rPr>
            <a:t>promote the company </a:t>
          </a:r>
          <a:r>
            <a:rPr lang="en-GB" sz="1600" kern="1200" dirty="0">
              <a:latin typeface="Bell MT" panose="02020503060305020303" pitchFamily="18" charset="0"/>
            </a:rPr>
            <a:t>and at the same time would </a:t>
          </a:r>
          <a:r>
            <a:rPr lang="en-GB" sz="1600" u="sng" kern="1200" dirty="0">
              <a:latin typeface="Bell MT" panose="02020503060305020303" pitchFamily="18" charset="0"/>
            </a:rPr>
            <a:t>not bring many financial losses</a:t>
          </a:r>
        </a:p>
      </dsp:txBody>
      <dsp:txXfrm>
        <a:off x="4849582" y="874936"/>
        <a:ext cx="1895477" cy="16614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D061C-93C5-4E6F-B37B-7275F8AFAD54}">
      <dsp:nvSpPr>
        <dsp:cNvPr id="0" name=""/>
        <dsp:cNvSpPr/>
      </dsp:nvSpPr>
      <dsp:spPr>
        <a:xfrm>
          <a:off x="-172675" y="1395314"/>
          <a:ext cx="2405030" cy="2405030"/>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BF49DD-12DD-40FA-99F1-80DC64736703}">
      <dsp:nvSpPr>
        <dsp:cNvPr id="0" name=""/>
        <dsp:cNvSpPr/>
      </dsp:nvSpPr>
      <dsp:spPr>
        <a:xfrm>
          <a:off x="308330" y="1876320"/>
          <a:ext cx="1443018" cy="1443018"/>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13E5E-0D7E-4D0D-8F9B-41E4BB837C1F}">
      <dsp:nvSpPr>
        <dsp:cNvPr id="0" name=""/>
        <dsp:cNvSpPr/>
      </dsp:nvSpPr>
      <dsp:spPr>
        <a:xfrm>
          <a:off x="789336" y="2357326"/>
          <a:ext cx="481006" cy="48100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C4D3A-B757-4196-81FD-845EB8A7B856}">
      <dsp:nvSpPr>
        <dsp:cNvPr id="0" name=""/>
        <dsp:cNvSpPr/>
      </dsp:nvSpPr>
      <dsp:spPr>
        <a:xfrm>
          <a:off x="2294024" y="540487"/>
          <a:ext cx="1880854" cy="7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r" defTabSz="622300">
            <a:lnSpc>
              <a:spcPct val="90000"/>
            </a:lnSpc>
            <a:spcBef>
              <a:spcPct val="0"/>
            </a:spcBef>
            <a:spcAft>
              <a:spcPct val="35000"/>
            </a:spcAft>
            <a:buNone/>
          </a:pPr>
          <a:r>
            <a:rPr lang="en-GB" sz="1400" kern="1200" dirty="0">
              <a:latin typeface="Bell MT" panose="02020503060305020303" pitchFamily="18" charset="0"/>
            </a:rPr>
            <a:t>Help you to find out more about your target audience </a:t>
          </a:r>
        </a:p>
      </dsp:txBody>
      <dsp:txXfrm>
        <a:off x="2294024" y="540487"/>
        <a:ext cx="1880854" cy="701467"/>
      </dsp:txXfrm>
    </dsp:sp>
    <dsp:sp modelId="{4842F784-1DE5-417E-BE4D-E945F02B6E5F}">
      <dsp:nvSpPr>
        <dsp:cNvPr id="0" name=""/>
        <dsp:cNvSpPr/>
      </dsp:nvSpPr>
      <dsp:spPr>
        <a:xfrm>
          <a:off x="2332564" y="944371"/>
          <a:ext cx="30062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689004-FB9D-4727-8DCE-5D6D39EDDF55}">
      <dsp:nvSpPr>
        <dsp:cNvPr id="0" name=""/>
        <dsp:cNvSpPr/>
      </dsp:nvSpPr>
      <dsp:spPr>
        <a:xfrm rot="5400000">
          <a:off x="854072" y="1120539"/>
          <a:ext cx="1653057" cy="1301522"/>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40E724-20E2-4E47-997B-41917C4ABADA}">
      <dsp:nvSpPr>
        <dsp:cNvPr id="0" name=""/>
        <dsp:cNvSpPr/>
      </dsp:nvSpPr>
      <dsp:spPr>
        <a:xfrm>
          <a:off x="2287843" y="1295104"/>
          <a:ext cx="1893215" cy="7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r" defTabSz="711200">
            <a:lnSpc>
              <a:spcPct val="90000"/>
            </a:lnSpc>
            <a:spcBef>
              <a:spcPct val="0"/>
            </a:spcBef>
            <a:spcAft>
              <a:spcPct val="35000"/>
            </a:spcAft>
            <a:buNone/>
          </a:pPr>
          <a:r>
            <a:rPr lang="en-GB" sz="1600" kern="1200" dirty="0">
              <a:latin typeface="Bell MT" panose="02020503060305020303" pitchFamily="18" charset="0"/>
            </a:rPr>
            <a:t>What the problems they have</a:t>
          </a:r>
        </a:p>
      </dsp:txBody>
      <dsp:txXfrm>
        <a:off x="2287843" y="1295104"/>
        <a:ext cx="1893215" cy="701467"/>
      </dsp:txXfrm>
    </dsp:sp>
    <dsp:sp modelId="{3D0B6069-E1C1-44F8-8178-7F369E484921}">
      <dsp:nvSpPr>
        <dsp:cNvPr id="0" name=""/>
        <dsp:cNvSpPr/>
      </dsp:nvSpPr>
      <dsp:spPr>
        <a:xfrm>
          <a:off x="2332564" y="1645838"/>
          <a:ext cx="30062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89C03E-C60B-4A57-9487-115BB637BFC1}">
      <dsp:nvSpPr>
        <dsp:cNvPr id="0" name=""/>
        <dsp:cNvSpPr/>
      </dsp:nvSpPr>
      <dsp:spPr>
        <a:xfrm rot="5400000">
          <a:off x="1208894" y="1811063"/>
          <a:ext cx="1288134" cy="956801"/>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B5F5AA-2A72-49F8-92FD-5E4E8A1CB2DA}">
      <dsp:nvSpPr>
        <dsp:cNvPr id="0" name=""/>
        <dsp:cNvSpPr/>
      </dsp:nvSpPr>
      <dsp:spPr>
        <a:xfrm>
          <a:off x="2287843" y="1996571"/>
          <a:ext cx="1893215" cy="7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r" defTabSz="711200">
            <a:lnSpc>
              <a:spcPct val="90000"/>
            </a:lnSpc>
            <a:spcBef>
              <a:spcPct val="0"/>
            </a:spcBef>
            <a:spcAft>
              <a:spcPct val="35000"/>
            </a:spcAft>
            <a:buNone/>
          </a:pPr>
          <a:r>
            <a:rPr lang="en-GB" sz="1600" kern="1200" dirty="0">
              <a:latin typeface="Bell MT" panose="02020503060305020303" pitchFamily="18" charset="0"/>
            </a:rPr>
            <a:t>How your service helps them and how you can improve it</a:t>
          </a:r>
        </a:p>
      </dsp:txBody>
      <dsp:txXfrm>
        <a:off x="2287843" y="1996571"/>
        <a:ext cx="1893215" cy="701467"/>
      </dsp:txXfrm>
    </dsp:sp>
    <dsp:sp modelId="{E641597E-8310-4A0B-9CF6-3FF67552893A}">
      <dsp:nvSpPr>
        <dsp:cNvPr id="0" name=""/>
        <dsp:cNvSpPr/>
      </dsp:nvSpPr>
      <dsp:spPr>
        <a:xfrm>
          <a:off x="2332564" y="2347305"/>
          <a:ext cx="30062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D24CA2-523C-4EF8-BC0D-E7EA3C382BD9}">
      <dsp:nvSpPr>
        <dsp:cNvPr id="0" name=""/>
        <dsp:cNvSpPr/>
      </dsp:nvSpPr>
      <dsp:spPr>
        <a:xfrm rot="5400000">
          <a:off x="1564157" y="2501026"/>
          <a:ext cx="920324" cy="61208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ECD2AF-507B-B126-0C67-5BE2C4E1536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29ED4F3-EF43-FBC8-E923-943B6F27911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7B52387-8FB9-4174-8F2C-59D027691E98}" type="datetimeFigureOut">
              <a:rPr lang="en-GB" smtClean="0"/>
              <a:t>28/07/2022</a:t>
            </a:fld>
            <a:endParaRPr lang="en-GB"/>
          </a:p>
        </p:txBody>
      </p:sp>
      <p:sp>
        <p:nvSpPr>
          <p:cNvPr id="4" name="Footer Placeholder 3">
            <a:extLst>
              <a:ext uri="{FF2B5EF4-FFF2-40B4-BE49-F238E27FC236}">
                <a16:creationId xmlns:a16="http://schemas.microsoft.com/office/drawing/2014/main" id="{F055F292-9281-433A-F014-D815B7BD0F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E806A1E-65FF-006D-94CA-3FD9E946134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EE98B6-830F-427E-AA96-FDBFE790C998}" type="slidenum">
              <a:rPr lang="en-GB" smtClean="0"/>
              <a:t>‹#›</a:t>
            </a:fld>
            <a:endParaRPr lang="en-GB"/>
          </a:p>
        </p:txBody>
      </p:sp>
    </p:spTree>
    <p:extLst>
      <p:ext uri="{BB962C8B-B14F-4D97-AF65-F5344CB8AC3E}">
        <p14:creationId xmlns:p14="http://schemas.microsoft.com/office/powerpoint/2010/main" val="942767550"/>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5652F-6ACB-455E-8300-E83B0866892E}" type="datetimeFigureOut">
              <a:rPr lang="en-GB" smtClean="0"/>
              <a:t>28/07/2022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EC112B-8F45-4B17-A566-6B6164D25A74}" type="slidenum">
              <a:rPr lang="en-GB" smtClean="0"/>
              <a:t>‹#›</a:t>
            </a:fld>
            <a:endParaRPr lang="en-GB"/>
          </a:p>
        </p:txBody>
      </p:sp>
    </p:spTree>
    <p:extLst>
      <p:ext uri="{BB962C8B-B14F-4D97-AF65-F5344CB8AC3E}">
        <p14:creationId xmlns:p14="http://schemas.microsoft.com/office/powerpoint/2010/main" val="308424435"/>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BB380-2A06-1150-60B7-359A2498A1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982D62-40D6-C297-2987-2E6BCB1372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E7E08-519B-EC41-401F-957737AC497E}"/>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5" name="Footer Placeholder 4">
            <a:extLst>
              <a:ext uri="{FF2B5EF4-FFF2-40B4-BE49-F238E27FC236}">
                <a16:creationId xmlns:a16="http://schemas.microsoft.com/office/drawing/2014/main" id="{EFD4F151-9FA6-6A5E-E32E-81F52D5B5A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80CE18-41D1-EDEA-843F-4493BAD849EA}"/>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4016613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E4DC2-5738-9C81-79AC-16227F3C3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C0F840-82C3-0861-44CC-FEAE85711B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2B11A0-DE3A-F5EC-B198-53AF4DA81121}"/>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5" name="Footer Placeholder 4">
            <a:extLst>
              <a:ext uri="{FF2B5EF4-FFF2-40B4-BE49-F238E27FC236}">
                <a16:creationId xmlns:a16="http://schemas.microsoft.com/office/drawing/2014/main" id="{D4C6B0CA-48E7-252F-E2C2-4865A9246E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8909C6-6368-A7B7-381A-DA15901938D9}"/>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10498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59CFD-B1E4-34A4-779F-8F30703E41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CAFC4D-B3B8-AC55-FF11-4889129BA0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634845-7D0E-E4BB-5720-04C9AC4908D6}"/>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5" name="Footer Placeholder 4">
            <a:extLst>
              <a:ext uri="{FF2B5EF4-FFF2-40B4-BE49-F238E27FC236}">
                <a16:creationId xmlns:a16="http://schemas.microsoft.com/office/drawing/2014/main" id="{BCEF4BB9-7484-24D1-55F3-D304D2FDC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32823-64B6-DADC-15AB-48CFCEFE6BA5}"/>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653592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27CA-9464-AE38-4EE7-D0AFB52B38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F6E6A1-A209-7BF3-B087-F697B8A5F2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10318A-A672-EAAE-5AE0-BDC1D48D6D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DFF287-4EBD-588A-13CE-691CAA7EDA82}"/>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6" name="Footer Placeholder 5">
            <a:extLst>
              <a:ext uri="{FF2B5EF4-FFF2-40B4-BE49-F238E27FC236}">
                <a16:creationId xmlns:a16="http://schemas.microsoft.com/office/drawing/2014/main" id="{AF8A813B-9A77-6207-C6F3-9FC8E4AAE3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229270-9D8B-BB09-5D0B-CFF8018BDB55}"/>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695305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E84CD-97F3-0C52-39A6-68A481C832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306318-E82D-FDD3-33ED-F06BD2F47B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51C2F4-5C9C-ED79-16B9-4AD28D3BBE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7897F6-D5E4-0306-9D8D-FB1AFDFE1E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45AE8C-E520-91B9-6450-F95A888618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077749-20A4-B62F-B3A2-5D1FE86EBE5E}"/>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8" name="Footer Placeholder 7">
            <a:extLst>
              <a:ext uri="{FF2B5EF4-FFF2-40B4-BE49-F238E27FC236}">
                <a16:creationId xmlns:a16="http://schemas.microsoft.com/office/drawing/2014/main" id="{4A8D6C3B-4049-4124-50E6-282B4A31C6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D47CAE-5DAF-6944-ECFF-CDD5F0BD38B5}"/>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36245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1661B-EE85-0B28-01CB-7BF035DC0C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46EBB4-823E-0B5F-1AD8-DCE41A06D5CD}"/>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4" name="Footer Placeholder 3">
            <a:extLst>
              <a:ext uri="{FF2B5EF4-FFF2-40B4-BE49-F238E27FC236}">
                <a16:creationId xmlns:a16="http://schemas.microsoft.com/office/drawing/2014/main" id="{F1535F4C-57E1-A980-D5D1-82CC9EF399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B3E3B3-B4ED-D195-A923-EAACEADDADC9}"/>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3593578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0D257A-097A-F0CD-07F1-AABD09E22CD2}"/>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3" name="Footer Placeholder 2">
            <a:extLst>
              <a:ext uri="{FF2B5EF4-FFF2-40B4-BE49-F238E27FC236}">
                <a16:creationId xmlns:a16="http://schemas.microsoft.com/office/drawing/2014/main" id="{0F441E98-4D0A-BFAD-A96F-1495656EEE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7B7676-FD65-C306-0E4B-77FD1738E235}"/>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183030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94330-D90F-61C1-8323-E70CE4CECA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C2AB68-93D5-FA37-B7BE-4A995518EC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B37C08-10F1-ECA4-F902-654463DCB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E06AF4-14C4-20CF-3047-3AF963DC2521}"/>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6" name="Footer Placeholder 5">
            <a:extLst>
              <a:ext uri="{FF2B5EF4-FFF2-40B4-BE49-F238E27FC236}">
                <a16:creationId xmlns:a16="http://schemas.microsoft.com/office/drawing/2014/main" id="{43BFFBEF-2321-596A-1FC1-D61807B1AA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E4A551-743A-A549-FEEA-DBC85BFFCB05}"/>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3396125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420A-B3D4-5573-8C5B-BAAE1BAE2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AD4D17-4069-829A-3D5C-E7C7CA9883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B8F67C-6EF7-B01B-38B9-B6DF8B8750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4B0406-AE86-6982-F282-AE6D03BD1B47}"/>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6" name="Footer Placeholder 5">
            <a:extLst>
              <a:ext uri="{FF2B5EF4-FFF2-40B4-BE49-F238E27FC236}">
                <a16:creationId xmlns:a16="http://schemas.microsoft.com/office/drawing/2014/main" id="{EE915E0C-C5CD-0578-4B7F-0DF5034C7A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6FE9C4-6B37-1609-7ECB-30DDE508A2B9}"/>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374510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0ECF-0535-7A53-D328-8EF1B99EB9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48DC5A-8682-E2DD-C758-D9D60DCE09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3A8DA8-3E6C-3810-7A85-1400DF26A3DE}"/>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5" name="Footer Placeholder 4">
            <a:extLst>
              <a:ext uri="{FF2B5EF4-FFF2-40B4-BE49-F238E27FC236}">
                <a16:creationId xmlns:a16="http://schemas.microsoft.com/office/drawing/2014/main" id="{CA47228B-91CF-1C4C-D96E-6EE281941E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7D533B-5B42-5304-843D-8346C036770A}"/>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4264785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13E4B8-ECDA-BEEF-3818-77004EC7F0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188DFE-692B-8C37-C948-C0873068BF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C0716-6B93-8DE7-1FF8-3083EDB965BB}"/>
              </a:ext>
            </a:extLst>
          </p:cNvPr>
          <p:cNvSpPr>
            <a:spLocks noGrp="1"/>
          </p:cNvSpPr>
          <p:nvPr>
            <p:ph type="dt" sz="half" idx="10"/>
          </p:nvPr>
        </p:nvSpPr>
        <p:spPr/>
        <p:txBody>
          <a:bodyPr/>
          <a:lstStyle/>
          <a:p>
            <a:fld id="{E81CE48C-C810-4F57-BB68-F4DDC893334C}" type="datetimeFigureOut">
              <a:rPr lang="en-GB" smtClean="0"/>
              <a:t>28/07/2022</a:t>
            </a:fld>
            <a:endParaRPr lang="en-GB"/>
          </a:p>
        </p:txBody>
      </p:sp>
      <p:sp>
        <p:nvSpPr>
          <p:cNvPr id="5" name="Footer Placeholder 4">
            <a:extLst>
              <a:ext uri="{FF2B5EF4-FFF2-40B4-BE49-F238E27FC236}">
                <a16:creationId xmlns:a16="http://schemas.microsoft.com/office/drawing/2014/main" id="{21990DC5-C525-599B-B135-4DA017641A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2ED6AC-2568-746A-ED5E-C670A7A864EC}"/>
              </a:ext>
            </a:extLst>
          </p:cNvPr>
          <p:cNvSpPr>
            <a:spLocks noGrp="1"/>
          </p:cNvSpPr>
          <p:nvPr>
            <p:ph type="sldNum" sz="quarter" idx="12"/>
          </p:nvPr>
        </p:nvSpPr>
        <p:spPr/>
        <p:txBody>
          <a:bodyPr/>
          <a:lstStyle/>
          <a:p>
            <a:fld id="{76A2DC3F-1605-4B99-AA37-5843C44C104B}" type="slidenum">
              <a:rPr lang="en-GB" smtClean="0"/>
              <a:t>‹#›</a:t>
            </a:fld>
            <a:endParaRPr lang="en-GB"/>
          </a:p>
        </p:txBody>
      </p:sp>
    </p:spTree>
    <p:extLst>
      <p:ext uri="{BB962C8B-B14F-4D97-AF65-F5344CB8AC3E}">
        <p14:creationId xmlns:p14="http://schemas.microsoft.com/office/powerpoint/2010/main" val="1398932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8CEDA5-7A99-CB6F-BF63-916ED6B92D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B344AB-E40D-48BC-A868-9FC5DFA260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3EADA-75E2-678C-4234-6E830216C8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1CE48C-C810-4F57-BB68-F4DDC893334C}" type="datetimeFigureOut">
              <a:rPr lang="en-GB" smtClean="0"/>
              <a:t>28/07/2022</a:t>
            </a:fld>
            <a:endParaRPr lang="en-GB"/>
          </a:p>
        </p:txBody>
      </p:sp>
      <p:sp>
        <p:nvSpPr>
          <p:cNvPr id="5" name="Footer Placeholder 4">
            <a:extLst>
              <a:ext uri="{FF2B5EF4-FFF2-40B4-BE49-F238E27FC236}">
                <a16:creationId xmlns:a16="http://schemas.microsoft.com/office/drawing/2014/main" id="{B5549AC4-0345-9E9F-4992-D6C3B63699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37DA48-40E3-242E-F79C-3BC8895ECF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A2DC3F-1605-4B99-AA37-5843C44C104B}" type="slidenum">
              <a:rPr lang="en-GB" smtClean="0"/>
              <a:t>‹#›</a:t>
            </a:fld>
            <a:endParaRPr lang="en-GB"/>
          </a:p>
        </p:txBody>
      </p:sp>
    </p:spTree>
    <p:extLst>
      <p:ext uri="{BB962C8B-B14F-4D97-AF65-F5344CB8AC3E}">
        <p14:creationId xmlns:p14="http://schemas.microsoft.com/office/powerpoint/2010/main" val="1494508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statista.com/chart/4823/teenagers-favorite-social-networks/" TargetMode="External"/><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danslee.co.uk/tag/social-media-uk-statistics-2021/" TargetMode="Externa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danslee.co.uk/2022/02/24/new-numbers-heres-the-uk-social-media-statistics-for-2022/" TargetMode="External"/><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invespcro.com/blog/customer-acquisition-retention/" TargetMode="External"/><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hyperlink" Target="https://hbr.org/2014/10/the-value-of-keeping-the-right-customers" TargetMode="External"/><Relationship Id="rId4" Type="http://schemas.openxmlformats.org/officeDocument/2006/relationships/hyperlink" Target="https://econsultancy.com/15-fascinating-insights-from-econsultancy-s-2014-report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planergy.co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7A1B08-0E75-55A7-CF5B-213744006AC1}"/>
              </a:ext>
            </a:extLst>
          </p:cNvPr>
          <p:cNvSpPr txBox="1"/>
          <p:nvPr/>
        </p:nvSpPr>
        <p:spPr>
          <a:xfrm>
            <a:off x="3047999" y="120851"/>
            <a:ext cx="6096000" cy="1477328"/>
          </a:xfrm>
          <a:prstGeom prst="rect">
            <a:avLst/>
          </a:prstGeom>
          <a:noFill/>
        </p:spPr>
        <p:txBody>
          <a:bodyPr wrap="square">
            <a:spAutoFit/>
          </a:bodyPr>
          <a:lstStyle/>
          <a:p>
            <a:pPr algn="ctr"/>
            <a:r>
              <a:rPr lang="en-GB" dirty="0">
                <a:solidFill>
                  <a:schemeClr val="accent1">
                    <a:lumMod val="50000"/>
                  </a:schemeClr>
                </a:solidFill>
                <a:latin typeface="Bell MT" panose="02020503060305020303" pitchFamily="18" charset="0"/>
              </a:rPr>
              <a:t>University of Wales Trinity Saint David</a:t>
            </a:r>
          </a:p>
          <a:p>
            <a:pPr algn="ctr"/>
            <a:endParaRPr lang="en-GB" dirty="0">
              <a:solidFill>
                <a:schemeClr val="accent1">
                  <a:lumMod val="50000"/>
                </a:schemeClr>
              </a:solidFill>
              <a:latin typeface="Bell MT" panose="02020503060305020303" pitchFamily="18" charset="0"/>
            </a:endParaRPr>
          </a:p>
          <a:p>
            <a:pPr algn="ctr"/>
            <a:r>
              <a:rPr lang="en-GB" dirty="0">
                <a:solidFill>
                  <a:schemeClr val="accent1">
                    <a:lumMod val="50000"/>
                  </a:schemeClr>
                </a:solidFill>
                <a:latin typeface="Bell MT" panose="02020503060305020303" pitchFamily="18" charset="0"/>
              </a:rPr>
              <a:t>BA (Hons) Business Management</a:t>
            </a:r>
          </a:p>
          <a:p>
            <a:pPr algn="ctr"/>
            <a:endParaRPr lang="en-GB" dirty="0">
              <a:solidFill>
                <a:schemeClr val="accent1">
                  <a:lumMod val="50000"/>
                </a:schemeClr>
              </a:solidFill>
              <a:latin typeface="Bell MT" panose="02020503060305020303" pitchFamily="18" charset="0"/>
            </a:endParaRPr>
          </a:p>
          <a:p>
            <a:pPr algn="ctr"/>
            <a:r>
              <a:rPr lang="en-GB" dirty="0">
                <a:solidFill>
                  <a:schemeClr val="accent1">
                    <a:lumMod val="50000"/>
                  </a:schemeClr>
                </a:solidFill>
                <a:latin typeface="Bell MT" panose="02020503060305020303" pitchFamily="18" charset="0"/>
              </a:rPr>
              <a:t>Academic skills</a:t>
            </a:r>
          </a:p>
        </p:txBody>
      </p:sp>
      <p:sp>
        <p:nvSpPr>
          <p:cNvPr id="7" name="TextBox 6">
            <a:extLst>
              <a:ext uri="{FF2B5EF4-FFF2-40B4-BE49-F238E27FC236}">
                <a16:creationId xmlns:a16="http://schemas.microsoft.com/office/drawing/2014/main" id="{940B138F-22CE-98B5-770E-F6BBDAC84243}"/>
              </a:ext>
            </a:extLst>
          </p:cNvPr>
          <p:cNvSpPr txBox="1"/>
          <p:nvPr/>
        </p:nvSpPr>
        <p:spPr>
          <a:xfrm>
            <a:off x="6095999" y="5103674"/>
            <a:ext cx="2486454" cy="1754326"/>
          </a:xfrm>
          <a:prstGeom prst="rect">
            <a:avLst/>
          </a:prstGeom>
          <a:noFill/>
        </p:spPr>
        <p:txBody>
          <a:bodyPr wrap="square">
            <a:spAutoFit/>
          </a:bodyPr>
          <a:lstStyle/>
          <a:p>
            <a:r>
              <a:rPr lang="en-GB" sz="1200" dirty="0">
                <a:solidFill>
                  <a:schemeClr val="accent1">
                    <a:lumMod val="50000"/>
                  </a:schemeClr>
                </a:solidFill>
                <a:latin typeface="Bell MT" panose="02020503060305020303" pitchFamily="18" charset="0"/>
              </a:rPr>
              <a:t>Elaborated by:</a:t>
            </a:r>
          </a:p>
          <a:p>
            <a:endParaRPr lang="en-GB" sz="1200" dirty="0">
              <a:solidFill>
                <a:schemeClr val="accent1">
                  <a:lumMod val="50000"/>
                </a:schemeClr>
              </a:solidFill>
              <a:latin typeface="Bell MT" panose="02020503060305020303" pitchFamily="18" charset="0"/>
            </a:endParaRPr>
          </a:p>
          <a:p>
            <a:r>
              <a:rPr lang="en-GB" sz="1200" dirty="0">
                <a:solidFill>
                  <a:schemeClr val="accent1">
                    <a:lumMod val="50000"/>
                  </a:schemeClr>
                </a:solidFill>
                <a:latin typeface="Bell MT" panose="02020503060305020303" pitchFamily="18" charset="0"/>
              </a:rPr>
              <a:t>Adelina </a:t>
            </a:r>
            <a:r>
              <a:rPr lang="en-GB" sz="1200" dirty="0" err="1">
                <a:solidFill>
                  <a:schemeClr val="accent1">
                    <a:lumMod val="50000"/>
                  </a:schemeClr>
                </a:solidFill>
                <a:latin typeface="Bell MT" panose="02020503060305020303" pitchFamily="18" charset="0"/>
              </a:rPr>
              <a:t>Adrusca</a:t>
            </a:r>
            <a:r>
              <a:rPr lang="en-GB" sz="1200" dirty="0">
                <a:solidFill>
                  <a:schemeClr val="accent1">
                    <a:lumMod val="50000"/>
                  </a:schemeClr>
                </a:solidFill>
                <a:latin typeface="Bell MT" panose="02020503060305020303" pitchFamily="18" charset="0"/>
              </a:rPr>
              <a:t>,</a:t>
            </a:r>
          </a:p>
          <a:p>
            <a:endParaRPr lang="en-GB" sz="1200" dirty="0">
              <a:solidFill>
                <a:schemeClr val="accent1">
                  <a:lumMod val="50000"/>
                </a:schemeClr>
              </a:solidFill>
              <a:latin typeface="Bell MT" panose="02020503060305020303" pitchFamily="18" charset="0"/>
            </a:endParaRPr>
          </a:p>
          <a:p>
            <a:r>
              <a:rPr lang="en-GB" sz="1200" dirty="0">
                <a:solidFill>
                  <a:schemeClr val="accent1">
                    <a:lumMod val="50000"/>
                  </a:schemeClr>
                </a:solidFill>
                <a:latin typeface="Bell MT" panose="02020503060305020303" pitchFamily="18" charset="0"/>
              </a:rPr>
              <a:t>Elena </a:t>
            </a:r>
            <a:r>
              <a:rPr lang="en-GB" sz="1200" dirty="0" err="1">
                <a:solidFill>
                  <a:schemeClr val="accent1">
                    <a:lumMod val="50000"/>
                  </a:schemeClr>
                </a:solidFill>
                <a:latin typeface="Bell MT" panose="02020503060305020303" pitchFamily="18" charset="0"/>
              </a:rPr>
              <a:t>Turcanu</a:t>
            </a:r>
            <a:r>
              <a:rPr lang="en-GB" sz="1200" dirty="0">
                <a:solidFill>
                  <a:schemeClr val="accent1">
                    <a:lumMod val="50000"/>
                  </a:schemeClr>
                </a:solidFill>
                <a:latin typeface="Bell MT" panose="02020503060305020303" pitchFamily="18" charset="0"/>
              </a:rPr>
              <a:t>, student nr.2127547</a:t>
            </a:r>
          </a:p>
          <a:p>
            <a:endParaRPr lang="en-GB" sz="1200" dirty="0">
              <a:solidFill>
                <a:schemeClr val="accent1">
                  <a:lumMod val="50000"/>
                </a:schemeClr>
              </a:solidFill>
              <a:latin typeface="Bell MT" panose="02020503060305020303" pitchFamily="18" charset="0"/>
            </a:endParaRPr>
          </a:p>
          <a:p>
            <a:r>
              <a:rPr lang="en-GB" sz="1200" dirty="0" err="1">
                <a:solidFill>
                  <a:schemeClr val="accent1">
                    <a:lumMod val="50000"/>
                  </a:schemeClr>
                </a:solidFill>
                <a:latin typeface="Bell MT" panose="02020503060305020303" pitchFamily="18" charset="0"/>
              </a:rPr>
              <a:t>Vasile</a:t>
            </a:r>
            <a:r>
              <a:rPr lang="en-GB" sz="1200" dirty="0">
                <a:solidFill>
                  <a:schemeClr val="accent1">
                    <a:lumMod val="50000"/>
                  </a:schemeClr>
                </a:solidFill>
                <a:latin typeface="Bell MT" panose="02020503060305020303" pitchFamily="18" charset="0"/>
              </a:rPr>
              <a:t> </a:t>
            </a:r>
            <a:r>
              <a:rPr lang="en-GB" sz="1200" dirty="0" err="1">
                <a:solidFill>
                  <a:schemeClr val="accent1">
                    <a:lumMod val="50000"/>
                  </a:schemeClr>
                </a:solidFill>
                <a:latin typeface="Bell MT" panose="02020503060305020303" pitchFamily="18" charset="0"/>
              </a:rPr>
              <a:t>Turcanu</a:t>
            </a:r>
            <a:r>
              <a:rPr lang="en-GB" sz="1200" dirty="0">
                <a:solidFill>
                  <a:schemeClr val="accent1">
                    <a:lumMod val="50000"/>
                  </a:schemeClr>
                </a:solidFill>
                <a:latin typeface="Bell MT" panose="02020503060305020303" pitchFamily="18" charset="0"/>
              </a:rPr>
              <a:t>, student nr. 2127548</a:t>
            </a:r>
          </a:p>
          <a:p>
            <a:endParaRPr lang="en-GB" sz="1200" dirty="0">
              <a:solidFill>
                <a:schemeClr val="accent1">
                  <a:lumMod val="50000"/>
                </a:schemeClr>
              </a:solidFill>
              <a:latin typeface="Bell MT" panose="02020503060305020303" pitchFamily="18" charset="0"/>
            </a:endParaRPr>
          </a:p>
          <a:p>
            <a:r>
              <a:rPr lang="en-GB" sz="1200" dirty="0">
                <a:solidFill>
                  <a:schemeClr val="accent1">
                    <a:lumMod val="50000"/>
                  </a:schemeClr>
                </a:solidFill>
                <a:latin typeface="Bell MT" panose="02020503060305020303" pitchFamily="18" charset="0"/>
              </a:rPr>
              <a:t>Lecturer: Matthew Brian</a:t>
            </a:r>
          </a:p>
        </p:txBody>
      </p:sp>
      <p:pic>
        <p:nvPicPr>
          <p:cNvPr id="11" name="Picture 10">
            <a:extLst>
              <a:ext uri="{FF2B5EF4-FFF2-40B4-BE49-F238E27FC236}">
                <a16:creationId xmlns:a16="http://schemas.microsoft.com/office/drawing/2014/main" id="{BFA2D841-DA82-28CD-3C62-28D634402AB0}"/>
              </a:ext>
            </a:extLst>
          </p:cNvPr>
          <p:cNvPicPr>
            <a:picLocks noChangeAspect="1"/>
          </p:cNvPicPr>
          <p:nvPr/>
        </p:nvPicPr>
        <p:blipFill>
          <a:blip r:embed="rId2"/>
          <a:stretch>
            <a:fillRect/>
          </a:stretch>
        </p:blipFill>
        <p:spPr>
          <a:xfrm>
            <a:off x="2233612" y="1768555"/>
            <a:ext cx="7724775" cy="2381250"/>
          </a:xfrm>
          <a:prstGeom prst="rect">
            <a:avLst/>
          </a:prstGeom>
        </p:spPr>
      </p:pic>
      <p:pic>
        <p:nvPicPr>
          <p:cNvPr id="13" name="Picture 12">
            <a:extLst>
              <a:ext uri="{FF2B5EF4-FFF2-40B4-BE49-F238E27FC236}">
                <a16:creationId xmlns:a16="http://schemas.microsoft.com/office/drawing/2014/main" id="{6A9332F7-967F-8E94-4AF7-2D4563DFF9AB}"/>
              </a:ext>
            </a:extLst>
          </p:cNvPr>
          <p:cNvPicPr>
            <a:picLocks noChangeAspect="1"/>
          </p:cNvPicPr>
          <p:nvPr/>
        </p:nvPicPr>
        <p:blipFill>
          <a:blip r:embed="rId3"/>
          <a:stretch>
            <a:fillRect/>
          </a:stretch>
        </p:blipFill>
        <p:spPr>
          <a:xfrm>
            <a:off x="0" y="4149805"/>
            <a:ext cx="5764427" cy="2708195"/>
          </a:xfrm>
          <a:prstGeom prst="rect">
            <a:avLst/>
          </a:prstGeom>
        </p:spPr>
      </p:pic>
      <p:pic>
        <p:nvPicPr>
          <p:cNvPr id="15" name="Picture 14">
            <a:extLst>
              <a:ext uri="{FF2B5EF4-FFF2-40B4-BE49-F238E27FC236}">
                <a16:creationId xmlns:a16="http://schemas.microsoft.com/office/drawing/2014/main" id="{CC1F6956-F3DF-48FE-B9A7-BCB18CD48323}"/>
              </a:ext>
            </a:extLst>
          </p:cNvPr>
          <p:cNvPicPr>
            <a:picLocks noChangeAspect="1"/>
          </p:cNvPicPr>
          <p:nvPr/>
        </p:nvPicPr>
        <p:blipFill>
          <a:blip r:embed="rId4"/>
          <a:stretch>
            <a:fillRect/>
          </a:stretch>
        </p:blipFill>
        <p:spPr>
          <a:xfrm>
            <a:off x="10296524" y="-50122"/>
            <a:ext cx="1895475" cy="1819275"/>
          </a:xfrm>
          <a:prstGeom prst="rect">
            <a:avLst/>
          </a:prstGeom>
        </p:spPr>
      </p:pic>
    </p:spTree>
    <p:extLst>
      <p:ext uri="{BB962C8B-B14F-4D97-AF65-F5344CB8AC3E}">
        <p14:creationId xmlns:p14="http://schemas.microsoft.com/office/powerpoint/2010/main" val="2955139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D70A4C-EB0E-072B-6118-B46CFB4C3021}"/>
              </a:ext>
            </a:extLst>
          </p:cNvPr>
          <p:cNvSpPr>
            <a:spLocks noGrp="1"/>
          </p:cNvSpPr>
          <p:nvPr>
            <p:ph type="title"/>
          </p:nvPr>
        </p:nvSpPr>
        <p:spPr>
          <a:xfrm>
            <a:off x="1371597" y="348865"/>
            <a:ext cx="10044023" cy="877729"/>
          </a:xfrm>
        </p:spPr>
        <p:style>
          <a:lnRef idx="1">
            <a:schemeClr val="accent1"/>
          </a:lnRef>
          <a:fillRef idx="2">
            <a:schemeClr val="accent1"/>
          </a:fillRef>
          <a:effectRef idx="1">
            <a:schemeClr val="accent1"/>
          </a:effectRef>
          <a:fontRef idx="minor">
            <a:schemeClr val="dk1"/>
          </a:fontRef>
        </p:style>
        <p:txBody>
          <a:bodyPr anchor="ctr">
            <a:normAutofit/>
          </a:bodyPr>
          <a:lstStyle/>
          <a:p>
            <a:r>
              <a:rPr lang="en-GB" sz="4000" dirty="0">
                <a:solidFill>
                  <a:srgbClr val="FFFFFF"/>
                </a:solidFill>
                <a:latin typeface="Bell MT" panose="02020503060305020303" pitchFamily="18" charset="0"/>
              </a:rPr>
              <a:t>Code of conduct</a:t>
            </a:r>
          </a:p>
        </p:txBody>
      </p:sp>
      <p:graphicFrame>
        <p:nvGraphicFramePr>
          <p:cNvPr id="5" name="Content Placeholder 2">
            <a:extLst>
              <a:ext uri="{FF2B5EF4-FFF2-40B4-BE49-F238E27FC236}">
                <a16:creationId xmlns:a16="http://schemas.microsoft.com/office/drawing/2014/main" id="{0567DE3C-826B-8671-5F04-752B985175AF}"/>
              </a:ext>
            </a:extLst>
          </p:cNvPr>
          <p:cNvGraphicFramePr>
            <a:graphicFrameLocks noGrp="1"/>
          </p:cNvGraphicFramePr>
          <p:nvPr>
            <p:ph idx="1"/>
            <p:extLst>
              <p:ext uri="{D42A27DB-BD31-4B8C-83A1-F6EECF244321}">
                <p14:modId xmlns:p14="http://schemas.microsoft.com/office/powerpoint/2010/main" val="1410923828"/>
              </p:ext>
            </p:extLst>
          </p:nvPr>
        </p:nvGraphicFramePr>
        <p:xfrm>
          <a:off x="6890404" y="1828800"/>
          <a:ext cx="5194511" cy="4624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3" name="Group 12">
            <a:extLst>
              <a:ext uri="{FF2B5EF4-FFF2-40B4-BE49-F238E27FC236}">
                <a16:creationId xmlns:a16="http://schemas.microsoft.com/office/drawing/2014/main" id="{71238724-480D-E415-7207-4D2E2B11DB39}"/>
              </a:ext>
            </a:extLst>
          </p:cNvPr>
          <p:cNvGrpSpPr/>
          <p:nvPr/>
        </p:nvGrpSpPr>
        <p:grpSpPr>
          <a:xfrm>
            <a:off x="2144379" y="1752936"/>
            <a:ext cx="2589293" cy="1523919"/>
            <a:chOff x="-49427" y="0"/>
            <a:chExt cx="2589293" cy="1523919"/>
          </a:xfrm>
        </p:grpSpPr>
        <p:sp>
          <p:nvSpPr>
            <p:cNvPr id="15" name="Rectangle 14">
              <a:extLst>
                <a:ext uri="{FF2B5EF4-FFF2-40B4-BE49-F238E27FC236}">
                  <a16:creationId xmlns:a16="http://schemas.microsoft.com/office/drawing/2014/main" id="{853F5A7A-B75A-E812-197E-8D51AAD3A4BF}"/>
                </a:ext>
              </a:extLst>
            </p:cNvPr>
            <p:cNvSpPr/>
            <p:nvPr/>
          </p:nvSpPr>
          <p:spPr>
            <a:xfrm>
              <a:off x="0" y="0"/>
              <a:ext cx="2539866" cy="1523919"/>
            </a:xfrm>
            <a:prstGeom prst="rect">
              <a:avLst/>
            </a:prstGeom>
          </p:spPr>
          <p:style>
            <a:lnRef idx="1">
              <a:schemeClr val="accent1"/>
            </a:lnRef>
            <a:fillRef idx="2">
              <a:schemeClr val="accent1"/>
            </a:fillRef>
            <a:effectRef idx="1">
              <a:schemeClr val="accent1"/>
            </a:effectRef>
            <a:fontRef idx="minor">
              <a:schemeClr val="dk1"/>
            </a:fontRef>
          </p:style>
        </p:sp>
        <p:sp>
          <p:nvSpPr>
            <p:cNvPr id="17" name="TextBox 16">
              <a:extLst>
                <a:ext uri="{FF2B5EF4-FFF2-40B4-BE49-F238E27FC236}">
                  <a16:creationId xmlns:a16="http://schemas.microsoft.com/office/drawing/2014/main" id="{5968DA8E-D2CB-100E-5B01-5D7179CEDDC8}"/>
                </a:ext>
              </a:extLst>
            </p:cNvPr>
            <p:cNvSpPr txBox="1"/>
            <p:nvPr/>
          </p:nvSpPr>
          <p:spPr>
            <a:xfrm>
              <a:off x="-49427" y="0"/>
              <a:ext cx="2539866" cy="1523919"/>
            </a:xfrm>
            <a:prstGeom prst="rect">
              <a:avLst/>
            </a:prstGeom>
          </p:spPr>
          <p:style>
            <a:lnRef idx="0">
              <a:scrgbClr r="0" g="0" b="0"/>
            </a:lnRef>
            <a:fillRef idx="0">
              <a:scrgbClr r="0" g="0" b="0"/>
            </a:fillRef>
            <a:effectRef idx="0">
              <a:scrgbClr r="0" g="0" b="0"/>
            </a:effectRef>
            <a:fontRef idx="minor">
              <a:schemeClr val="dk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Bell MT" panose="02020503060305020303" pitchFamily="18" charset="0"/>
                </a:rPr>
                <a:t>1.Each member participates and contributes </a:t>
              </a:r>
              <a:endParaRPr lang="en-US" sz="2500" kern="1200" dirty="0">
                <a:solidFill>
                  <a:schemeClr val="bg1"/>
                </a:solidFill>
                <a:latin typeface="Bell MT" panose="02020503060305020303" pitchFamily="18" charset="0"/>
              </a:endParaRPr>
            </a:p>
          </p:txBody>
        </p:sp>
      </p:grpSp>
      <p:sp>
        <p:nvSpPr>
          <p:cNvPr id="4" name="TextBox 3">
            <a:extLst>
              <a:ext uri="{FF2B5EF4-FFF2-40B4-BE49-F238E27FC236}">
                <a16:creationId xmlns:a16="http://schemas.microsoft.com/office/drawing/2014/main" id="{C7761142-FD9F-ACCA-BF94-CC3B840AAEDD}"/>
              </a:ext>
            </a:extLst>
          </p:cNvPr>
          <p:cNvSpPr txBox="1"/>
          <p:nvPr/>
        </p:nvSpPr>
        <p:spPr>
          <a:xfrm>
            <a:off x="580767" y="4212283"/>
            <a:ext cx="1366243" cy="1200329"/>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dirty="0">
                <a:solidFill>
                  <a:schemeClr val="bg1"/>
                </a:solidFill>
                <a:latin typeface="Bell MT" panose="02020503060305020303" pitchFamily="18" charset="0"/>
              </a:rPr>
              <a:t>Elena-</a:t>
            </a:r>
          </a:p>
          <a:p>
            <a:pPr algn="ctr"/>
            <a:r>
              <a:rPr lang="en-GB" dirty="0">
                <a:solidFill>
                  <a:schemeClr val="bg1"/>
                </a:solidFill>
                <a:latin typeface="Bell MT" panose="02020503060305020303" pitchFamily="18" charset="0"/>
              </a:rPr>
              <a:t>AVIVA, general presentation </a:t>
            </a:r>
          </a:p>
        </p:txBody>
      </p:sp>
      <p:sp>
        <p:nvSpPr>
          <p:cNvPr id="7" name="TextBox 6">
            <a:extLst>
              <a:ext uri="{FF2B5EF4-FFF2-40B4-BE49-F238E27FC236}">
                <a16:creationId xmlns:a16="http://schemas.microsoft.com/office/drawing/2014/main" id="{B002A3FB-B8B3-A19B-9B79-0EA6C7585ACB}"/>
              </a:ext>
            </a:extLst>
          </p:cNvPr>
          <p:cNvSpPr txBox="1"/>
          <p:nvPr/>
        </p:nvSpPr>
        <p:spPr>
          <a:xfrm>
            <a:off x="2998845" y="4186884"/>
            <a:ext cx="1227165" cy="1754326"/>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dirty="0">
                <a:latin typeface="Bell MT" panose="02020503060305020303" pitchFamily="18" charset="0"/>
              </a:rPr>
              <a:t>Adelina-</a:t>
            </a:r>
            <a:r>
              <a:rPr lang="en-GB" dirty="0">
                <a:solidFill>
                  <a:schemeClr val="bg1"/>
                </a:solidFill>
                <a:latin typeface="Bell MT" panose="02020503060305020303" pitchFamily="18" charset="0"/>
              </a:rPr>
              <a:t>Promoting the company online</a:t>
            </a:r>
          </a:p>
          <a:p>
            <a:pPr algn="ctr"/>
            <a:endParaRPr lang="en-GB" dirty="0">
              <a:latin typeface="Bell MT" panose="02020503060305020303" pitchFamily="18" charset="0"/>
            </a:endParaRPr>
          </a:p>
        </p:txBody>
      </p:sp>
      <p:sp>
        <p:nvSpPr>
          <p:cNvPr id="18" name="TextBox 17">
            <a:extLst>
              <a:ext uri="{FF2B5EF4-FFF2-40B4-BE49-F238E27FC236}">
                <a16:creationId xmlns:a16="http://schemas.microsoft.com/office/drawing/2014/main" id="{2FC675BC-595A-324B-FE41-01B66AC42027}"/>
              </a:ext>
            </a:extLst>
          </p:cNvPr>
          <p:cNvSpPr txBox="1"/>
          <p:nvPr/>
        </p:nvSpPr>
        <p:spPr>
          <a:xfrm>
            <a:off x="4812957" y="4182077"/>
            <a:ext cx="1265749" cy="1200329"/>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dirty="0" err="1">
                <a:solidFill>
                  <a:schemeClr val="bg1"/>
                </a:solidFill>
                <a:latin typeface="Bell MT" panose="02020503060305020303" pitchFamily="18" charset="0"/>
              </a:rPr>
              <a:t>Vasile</a:t>
            </a:r>
            <a:r>
              <a:rPr lang="en-US" dirty="0">
                <a:solidFill>
                  <a:schemeClr val="bg1"/>
                </a:solidFill>
                <a:latin typeface="Bell MT" panose="02020503060305020303" pitchFamily="18" charset="0"/>
              </a:rPr>
              <a:t>-Customer retention strategy</a:t>
            </a:r>
            <a:endParaRPr lang="en-GB" dirty="0">
              <a:latin typeface="Bell MT" panose="02020503060305020303" pitchFamily="18" charset="0"/>
            </a:endParaRPr>
          </a:p>
        </p:txBody>
      </p:sp>
      <p:cxnSp>
        <p:nvCxnSpPr>
          <p:cNvPr id="20" name="Straight Arrow Connector 19">
            <a:extLst>
              <a:ext uri="{FF2B5EF4-FFF2-40B4-BE49-F238E27FC236}">
                <a16:creationId xmlns:a16="http://schemas.microsoft.com/office/drawing/2014/main" id="{20C57DEE-1AA0-D37A-4512-EAF8D65A4F07}"/>
              </a:ext>
            </a:extLst>
          </p:cNvPr>
          <p:cNvCxnSpPr>
            <a:cxnSpLocks/>
            <a:stCxn id="17" idx="2"/>
            <a:endCxn id="4" idx="0"/>
          </p:cNvCxnSpPr>
          <p:nvPr/>
        </p:nvCxnSpPr>
        <p:spPr>
          <a:xfrm flipH="1">
            <a:off x="1263889" y="3276855"/>
            <a:ext cx="2150423" cy="9354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DBDBE5B-6D1C-9CE1-59DD-FF341689059F}"/>
              </a:ext>
            </a:extLst>
          </p:cNvPr>
          <p:cNvCxnSpPr>
            <a:cxnSpLocks/>
          </p:cNvCxnSpPr>
          <p:nvPr/>
        </p:nvCxnSpPr>
        <p:spPr>
          <a:xfrm flipH="1">
            <a:off x="3430001" y="3276855"/>
            <a:ext cx="9025" cy="9100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70A5FCB-024B-55A6-F367-1FEB08C191B0}"/>
              </a:ext>
            </a:extLst>
          </p:cNvPr>
          <p:cNvCxnSpPr>
            <a:cxnSpLocks/>
            <a:stCxn id="15" idx="2"/>
            <a:endCxn id="18" idx="0"/>
          </p:cNvCxnSpPr>
          <p:nvPr/>
        </p:nvCxnSpPr>
        <p:spPr>
          <a:xfrm>
            <a:off x="3463739" y="3276855"/>
            <a:ext cx="1982093" cy="9052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302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fltVal val="0"/>
                                          </p:val>
                                        </p:tav>
                                        <p:tav tm="100000">
                                          <p:val>
                                            <p:strVal val="#ppt_w"/>
                                          </p:val>
                                        </p:tav>
                                      </p:tavLst>
                                    </p:anim>
                                    <p:anim calcmode="lin" valueType="num">
                                      <p:cBhvr>
                                        <p:cTn id="18" dur="1000" fill="hold"/>
                                        <p:tgtEl>
                                          <p:spTgt spid="4"/>
                                        </p:tgtEl>
                                        <p:attrNameLst>
                                          <p:attrName>ppt_h</p:attrName>
                                        </p:attrNameLst>
                                      </p:cBhvr>
                                      <p:tavLst>
                                        <p:tav tm="0">
                                          <p:val>
                                            <p:fltVal val="0"/>
                                          </p:val>
                                        </p:tav>
                                        <p:tav tm="100000">
                                          <p:val>
                                            <p:strVal val="#ppt_h"/>
                                          </p:val>
                                        </p:tav>
                                      </p:tavLst>
                                    </p:anim>
                                    <p:anim calcmode="lin" valueType="num">
                                      <p:cBhvr>
                                        <p:cTn id="19" dur="1000" fill="hold"/>
                                        <p:tgtEl>
                                          <p:spTgt spid="4"/>
                                        </p:tgtEl>
                                        <p:attrNameLst>
                                          <p:attrName>style.rotation</p:attrName>
                                        </p:attrNameLst>
                                      </p:cBhvr>
                                      <p:tavLst>
                                        <p:tav tm="0">
                                          <p:val>
                                            <p:fltVal val="90"/>
                                          </p:val>
                                        </p:tav>
                                        <p:tav tm="100000">
                                          <p:val>
                                            <p:fltVal val="0"/>
                                          </p:val>
                                        </p:tav>
                                      </p:tavLst>
                                    </p:anim>
                                    <p:animEffect transition="in" filter="fade">
                                      <p:cBhvr>
                                        <p:cTn id="20" dur="1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fade">
                                      <p:cBhvr>
                                        <p:cTn id="25" dur="500"/>
                                        <p:tgtEl>
                                          <p:spTgt spid="22"/>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p:cTn id="30" dur="1000" fill="hold"/>
                                        <p:tgtEl>
                                          <p:spTgt spid="7"/>
                                        </p:tgtEl>
                                        <p:attrNameLst>
                                          <p:attrName>ppt_w</p:attrName>
                                        </p:attrNameLst>
                                      </p:cBhvr>
                                      <p:tavLst>
                                        <p:tav tm="0">
                                          <p:val>
                                            <p:fltVal val="0"/>
                                          </p:val>
                                        </p:tav>
                                        <p:tav tm="100000">
                                          <p:val>
                                            <p:strVal val="#ppt_w"/>
                                          </p:val>
                                        </p:tav>
                                      </p:tavLst>
                                    </p:anim>
                                    <p:anim calcmode="lin" valueType="num">
                                      <p:cBhvr>
                                        <p:cTn id="31" dur="1000" fill="hold"/>
                                        <p:tgtEl>
                                          <p:spTgt spid="7"/>
                                        </p:tgtEl>
                                        <p:attrNameLst>
                                          <p:attrName>ppt_h</p:attrName>
                                        </p:attrNameLst>
                                      </p:cBhvr>
                                      <p:tavLst>
                                        <p:tav tm="0">
                                          <p:val>
                                            <p:fltVal val="0"/>
                                          </p:val>
                                        </p:tav>
                                        <p:tav tm="100000">
                                          <p:val>
                                            <p:strVal val="#ppt_h"/>
                                          </p:val>
                                        </p:tav>
                                      </p:tavLst>
                                    </p:anim>
                                    <p:anim calcmode="lin" valueType="num">
                                      <p:cBhvr>
                                        <p:cTn id="32" dur="1000" fill="hold"/>
                                        <p:tgtEl>
                                          <p:spTgt spid="7"/>
                                        </p:tgtEl>
                                        <p:attrNameLst>
                                          <p:attrName>style.rotation</p:attrName>
                                        </p:attrNameLst>
                                      </p:cBhvr>
                                      <p:tavLst>
                                        <p:tav tm="0">
                                          <p:val>
                                            <p:fltVal val="90"/>
                                          </p:val>
                                        </p:tav>
                                        <p:tav tm="100000">
                                          <p:val>
                                            <p:fltVal val="0"/>
                                          </p:val>
                                        </p:tav>
                                      </p:tavLst>
                                    </p:anim>
                                    <p:animEffect transition="in" filter="fade">
                                      <p:cBhvr>
                                        <p:cTn id="33" dur="10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p:cTn id="43" dur="1000" fill="hold"/>
                                        <p:tgtEl>
                                          <p:spTgt spid="18"/>
                                        </p:tgtEl>
                                        <p:attrNameLst>
                                          <p:attrName>ppt_w</p:attrName>
                                        </p:attrNameLst>
                                      </p:cBhvr>
                                      <p:tavLst>
                                        <p:tav tm="0">
                                          <p:val>
                                            <p:fltVal val="0"/>
                                          </p:val>
                                        </p:tav>
                                        <p:tav tm="100000">
                                          <p:val>
                                            <p:strVal val="#ppt_w"/>
                                          </p:val>
                                        </p:tav>
                                      </p:tavLst>
                                    </p:anim>
                                    <p:anim calcmode="lin" valueType="num">
                                      <p:cBhvr>
                                        <p:cTn id="44" dur="1000" fill="hold"/>
                                        <p:tgtEl>
                                          <p:spTgt spid="18"/>
                                        </p:tgtEl>
                                        <p:attrNameLst>
                                          <p:attrName>ppt_h</p:attrName>
                                        </p:attrNameLst>
                                      </p:cBhvr>
                                      <p:tavLst>
                                        <p:tav tm="0">
                                          <p:val>
                                            <p:fltVal val="0"/>
                                          </p:val>
                                        </p:tav>
                                        <p:tav tm="100000">
                                          <p:val>
                                            <p:strVal val="#ppt_h"/>
                                          </p:val>
                                        </p:tav>
                                      </p:tavLst>
                                    </p:anim>
                                    <p:anim calcmode="lin" valueType="num">
                                      <p:cBhvr>
                                        <p:cTn id="45" dur="1000" fill="hold"/>
                                        <p:tgtEl>
                                          <p:spTgt spid="18"/>
                                        </p:tgtEl>
                                        <p:attrNameLst>
                                          <p:attrName>style.rotation</p:attrName>
                                        </p:attrNameLst>
                                      </p:cBhvr>
                                      <p:tavLst>
                                        <p:tav tm="0">
                                          <p:val>
                                            <p:fltVal val="90"/>
                                          </p:val>
                                        </p:tav>
                                        <p:tav tm="100000">
                                          <p:val>
                                            <p:fltVal val="0"/>
                                          </p:val>
                                        </p:tav>
                                      </p:tavLst>
                                    </p:anim>
                                    <p:animEffect transition="in" filter="fade">
                                      <p:cBhvr>
                                        <p:cTn id="46" dur="1000"/>
                                        <p:tgtEl>
                                          <p:spTgt spid="18"/>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p:cTn id="51" dur="1000" fill="hold"/>
                                        <p:tgtEl>
                                          <p:spTgt spid="5"/>
                                        </p:tgtEl>
                                        <p:attrNameLst>
                                          <p:attrName>ppt_w</p:attrName>
                                        </p:attrNameLst>
                                      </p:cBhvr>
                                      <p:tavLst>
                                        <p:tav tm="0">
                                          <p:val>
                                            <p:fltVal val="0"/>
                                          </p:val>
                                        </p:tav>
                                        <p:tav tm="100000">
                                          <p:val>
                                            <p:strVal val="#ppt_w"/>
                                          </p:val>
                                        </p:tav>
                                      </p:tavLst>
                                    </p:anim>
                                    <p:anim calcmode="lin" valueType="num">
                                      <p:cBhvr>
                                        <p:cTn id="52" dur="1000" fill="hold"/>
                                        <p:tgtEl>
                                          <p:spTgt spid="5"/>
                                        </p:tgtEl>
                                        <p:attrNameLst>
                                          <p:attrName>ppt_h</p:attrName>
                                        </p:attrNameLst>
                                      </p:cBhvr>
                                      <p:tavLst>
                                        <p:tav tm="0">
                                          <p:val>
                                            <p:fltVal val="0"/>
                                          </p:val>
                                        </p:tav>
                                        <p:tav tm="100000">
                                          <p:val>
                                            <p:strVal val="#ppt_h"/>
                                          </p:val>
                                        </p:tav>
                                      </p:tavLst>
                                    </p:anim>
                                    <p:anim calcmode="lin" valueType="num">
                                      <p:cBhvr>
                                        <p:cTn id="53" dur="1000" fill="hold"/>
                                        <p:tgtEl>
                                          <p:spTgt spid="5"/>
                                        </p:tgtEl>
                                        <p:attrNameLst>
                                          <p:attrName>style.rotation</p:attrName>
                                        </p:attrNameLst>
                                      </p:cBhvr>
                                      <p:tavLst>
                                        <p:tav tm="0">
                                          <p:val>
                                            <p:fltVal val="90"/>
                                          </p:val>
                                        </p:tav>
                                        <p:tav tm="100000">
                                          <p:val>
                                            <p:fltVal val="0"/>
                                          </p:val>
                                        </p:tav>
                                      </p:tavLst>
                                    </p:anim>
                                    <p:animEffect transition="in" filter="fade">
                                      <p:cBhvr>
                                        <p:cTn id="5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4" grpId="0" animBg="1"/>
      <p:bldP spid="7" grpId="0" animBg="1"/>
      <p:bldP spid="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3A4C2D-BFCB-0339-C11E-FF0D72EE2EDF}"/>
              </a:ext>
            </a:extLst>
          </p:cNvPr>
          <p:cNvSpPr>
            <a:spLocks noGrp="1"/>
          </p:cNvSpPr>
          <p:nvPr>
            <p:ph type="title"/>
          </p:nvPr>
        </p:nvSpPr>
        <p:spPr>
          <a:xfrm>
            <a:off x="643467" y="321734"/>
            <a:ext cx="10905066" cy="1135737"/>
          </a:xfrm>
        </p:spPr>
        <p:style>
          <a:lnRef idx="1">
            <a:schemeClr val="accent1"/>
          </a:lnRef>
          <a:fillRef idx="2">
            <a:schemeClr val="accent1"/>
          </a:fillRef>
          <a:effectRef idx="1">
            <a:schemeClr val="accent1"/>
          </a:effectRef>
          <a:fontRef idx="minor">
            <a:schemeClr val="dk1"/>
          </a:fontRef>
        </p:style>
        <p:txBody>
          <a:bodyPr>
            <a:normAutofit/>
          </a:bodyPr>
          <a:lstStyle/>
          <a:p>
            <a:r>
              <a:rPr lang="en-GB" sz="3600" dirty="0">
                <a:solidFill>
                  <a:schemeClr val="bg1"/>
                </a:solidFill>
                <a:latin typeface="Bell MT" panose="02020503060305020303" pitchFamily="18" charset="0"/>
              </a:rPr>
              <a:t>Objective</a:t>
            </a:r>
          </a:p>
        </p:txBody>
      </p:sp>
      <p:sp>
        <p:nvSpPr>
          <p:cNvPr id="3" name="Content Placeholder 2">
            <a:extLst>
              <a:ext uri="{FF2B5EF4-FFF2-40B4-BE49-F238E27FC236}">
                <a16:creationId xmlns:a16="http://schemas.microsoft.com/office/drawing/2014/main" id="{464A4C07-5B01-5FA3-E857-81937E853655}"/>
              </a:ext>
            </a:extLst>
          </p:cNvPr>
          <p:cNvSpPr>
            <a:spLocks noGrp="1"/>
          </p:cNvSpPr>
          <p:nvPr>
            <p:ph idx="1"/>
          </p:nvPr>
        </p:nvSpPr>
        <p:spPr>
          <a:xfrm>
            <a:off x="643469" y="1782981"/>
            <a:ext cx="4008384" cy="4393982"/>
          </a:xfrm>
        </p:spPr>
        <p:txBody>
          <a:bodyPr>
            <a:normAutofit/>
          </a:bodyPr>
          <a:lstStyle/>
          <a:p>
            <a:r>
              <a:rPr lang="en-GB" sz="2000" dirty="0">
                <a:latin typeface="Bell MT" panose="02020503060305020303" pitchFamily="18" charset="0"/>
              </a:rPr>
              <a:t>To make a short presentation about the researched company</a:t>
            </a:r>
          </a:p>
          <a:p>
            <a:r>
              <a:rPr lang="en-GB" sz="2000" dirty="0">
                <a:latin typeface="Bell MT" panose="02020503060305020303" pitchFamily="18" charset="0"/>
              </a:rPr>
              <a:t>To present the strategies which we propose to the company for improvement their activity after COVID period </a:t>
            </a:r>
          </a:p>
          <a:p>
            <a:r>
              <a:rPr lang="en-GB" sz="2000" dirty="0">
                <a:latin typeface="Bell MT" panose="02020503060305020303" pitchFamily="18" charset="0"/>
              </a:rPr>
              <a:t>To present the benefits that the company will have after the implementation of the proposed strategies </a:t>
            </a:r>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Graphical user interface, application&#10;&#10;Description automatically generated">
            <a:extLst>
              <a:ext uri="{FF2B5EF4-FFF2-40B4-BE49-F238E27FC236}">
                <a16:creationId xmlns:a16="http://schemas.microsoft.com/office/drawing/2014/main" id="{D1828F87-65C3-C91A-F1C0-C09511580C4E}"/>
              </a:ext>
            </a:extLst>
          </p:cNvPr>
          <p:cNvPicPr>
            <a:picLocks noChangeAspect="1"/>
          </p:cNvPicPr>
          <p:nvPr/>
        </p:nvPicPr>
        <p:blipFill>
          <a:blip r:embed="rId2"/>
          <a:stretch>
            <a:fillRect/>
          </a:stretch>
        </p:blipFill>
        <p:spPr>
          <a:xfrm>
            <a:off x="5833266" y="1782981"/>
            <a:ext cx="5177320" cy="4361892"/>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9422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6063A5-15C4-8515-5D3F-A2DB7E7446BF}"/>
              </a:ext>
            </a:extLst>
          </p:cNvPr>
          <p:cNvSpPr>
            <a:spLocks noGrp="1"/>
          </p:cNvSpPr>
          <p:nvPr>
            <p:ph type="ctrTitle"/>
          </p:nvPr>
        </p:nvSpPr>
        <p:spPr>
          <a:xfrm>
            <a:off x="1764559" y="3564681"/>
            <a:ext cx="9144000" cy="1193138"/>
          </a:xfrm>
        </p:spPr>
        <p:txBody>
          <a:bodyPr>
            <a:normAutofit/>
          </a:bodyPr>
          <a:lstStyle/>
          <a:p>
            <a:r>
              <a:rPr lang="en-GB" sz="4400" dirty="0">
                <a:latin typeface="Bell MT" panose="02020503060305020303" pitchFamily="18" charset="0"/>
              </a:rPr>
              <a:t>Aviva PLC- general presentation</a:t>
            </a:r>
          </a:p>
        </p:txBody>
      </p:sp>
      <p:pic>
        <p:nvPicPr>
          <p:cNvPr id="4" name="Content Placeholder 4" descr="A person wearing glasses&#10;&#10;Description automatically generated with medium confidence">
            <a:extLst>
              <a:ext uri="{FF2B5EF4-FFF2-40B4-BE49-F238E27FC236}">
                <a16:creationId xmlns:a16="http://schemas.microsoft.com/office/drawing/2014/main" id="{87737365-DA28-9D52-DC37-E94DAE592B91}"/>
              </a:ext>
            </a:extLst>
          </p:cNvPr>
          <p:cNvPicPr>
            <a:picLocks noChangeAspect="1"/>
          </p:cNvPicPr>
          <p:nvPr/>
        </p:nvPicPr>
        <p:blipFill rotWithShape="1">
          <a:blip r:embed="rId2">
            <a:extLst>
              <a:ext uri="{28A0092B-C50C-407E-A947-70E740481C1C}">
                <a14:useLocalDpi xmlns:a14="http://schemas.microsoft.com/office/drawing/2010/main" val="0"/>
              </a:ext>
            </a:extLst>
          </a:blip>
          <a:srcRect t="206" r="2" b="8319"/>
          <a:stretch/>
        </p:blipFill>
        <p:spPr>
          <a:xfrm>
            <a:off x="1764559" y="106999"/>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
        <p:nvSpPr>
          <p:cNvPr id="8" name="TextBox 7">
            <a:extLst>
              <a:ext uri="{FF2B5EF4-FFF2-40B4-BE49-F238E27FC236}">
                <a16:creationId xmlns:a16="http://schemas.microsoft.com/office/drawing/2014/main" id="{1A51A989-8E7A-F7AF-F850-16A3FE0C502D}"/>
              </a:ext>
            </a:extLst>
          </p:cNvPr>
          <p:cNvSpPr txBox="1"/>
          <p:nvPr/>
        </p:nvSpPr>
        <p:spPr>
          <a:xfrm>
            <a:off x="753763" y="4825345"/>
            <a:ext cx="10002794"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Aviva plc (Aviva) is focused on providing life insurance, general and health insurance, and fund management services. The company served about 31.6 million customers across the UK, Ireland, Europe, Asia, and Canada in FY2020. As on December 31, 2020, the company reported assets under management (AUM) of GBP535 billion and combined ratio of 96.2%. Aviva operates through nine segments: Aviva Investors, Canada, France, Italy, Other Group Activities, Poland, UK &amp; Ireland General Insurance, UK &amp; Ireland Life, and Other. </a:t>
            </a:r>
          </a:p>
        </p:txBody>
      </p:sp>
    </p:spTree>
    <p:extLst>
      <p:ext uri="{BB962C8B-B14F-4D97-AF65-F5344CB8AC3E}">
        <p14:creationId xmlns:p14="http://schemas.microsoft.com/office/powerpoint/2010/main" val="261129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4" descr="A picture containing text, person, indoor&#10;&#10;Description automatically generated">
            <a:extLst>
              <a:ext uri="{FF2B5EF4-FFF2-40B4-BE49-F238E27FC236}">
                <a16:creationId xmlns:a16="http://schemas.microsoft.com/office/drawing/2014/main" id="{7BE81722-A829-C7AD-AE4F-BA04E0F034C0}"/>
              </a:ext>
            </a:extLst>
          </p:cNvPr>
          <p:cNvPicPr>
            <a:picLocks noChangeAspect="1"/>
          </p:cNvPicPr>
          <p:nvPr/>
        </p:nvPicPr>
        <p:blipFill rotWithShape="1">
          <a:blip r:embed="rId2">
            <a:extLst>
              <a:ext uri="{28A0092B-C50C-407E-A947-70E740481C1C}">
                <a14:useLocalDpi xmlns:a14="http://schemas.microsoft.com/office/drawing/2010/main" val="0"/>
              </a:ext>
            </a:extLst>
          </a:blip>
          <a:srcRect t="2732" r="1" b="24201"/>
          <a:stretch/>
        </p:blipFill>
        <p:spPr>
          <a:xfrm>
            <a:off x="626590" y="317578"/>
            <a:ext cx="10851111" cy="3508437"/>
          </a:xfrm>
          <a:prstGeom prst="rect">
            <a:avLst/>
          </a:prstGeom>
        </p:spPr>
      </p:pic>
      <p:grpSp>
        <p:nvGrpSpPr>
          <p:cNvPr id="31" name="Group 30">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2" name="Straight Connector 3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D908741-7887-AA70-F231-13323C9E33C5}"/>
              </a:ext>
            </a:extLst>
          </p:cNvPr>
          <p:cNvSpPr>
            <a:spLocks noGrp="1"/>
          </p:cNvSpPr>
          <p:nvPr>
            <p:ph type="title"/>
          </p:nvPr>
        </p:nvSpPr>
        <p:spPr>
          <a:xfrm>
            <a:off x="630936" y="4018137"/>
            <a:ext cx="4569060" cy="2129586"/>
          </a:xfrm>
          <a:noFill/>
        </p:spPr>
        <p:txBody>
          <a:bodyPr anchor="t">
            <a:normAutofit fontScale="90000"/>
          </a:bodyPr>
          <a:lstStyle/>
          <a:p>
            <a:pPr algn="ctr"/>
            <a:r>
              <a:rPr lang="en-GB" sz="3700" dirty="0">
                <a:solidFill>
                  <a:schemeClr val="bg1"/>
                </a:solidFill>
                <a:latin typeface="Bell MT" panose="02020503060305020303" pitchFamily="18" charset="0"/>
              </a:rPr>
              <a:t>Aviva PLC slogan:</a:t>
            </a:r>
            <a:br>
              <a:rPr lang="en-GB" sz="3700" dirty="0">
                <a:solidFill>
                  <a:schemeClr val="bg1"/>
                </a:solidFill>
                <a:latin typeface="Bell MT" panose="02020503060305020303" pitchFamily="18" charset="0"/>
              </a:rPr>
            </a:br>
            <a:r>
              <a:rPr lang="en-GB" sz="3700" dirty="0">
                <a:solidFill>
                  <a:schemeClr val="bg1"/>
                </a:solidFill>
                <a:latin typeface="Bell MT" panose="02020503060305020303" pitchFamily="18" charset="0"/>
              </a:rPr>
              <a:t> </a:t>
            </a:r>
            <a:r>
              <a:rPr lang="en-GB" sz="3700" dirty="0">
                <a:solidFill>
                  <a:schemeClr val="tx2">
                    <a:lumMod val="60000"/>
                    <a:lumOff val="40000"/>
                  </a:schemeClr>
                </a:solidFill>
                <a:latin typeface="Bell MT" panose="02020503060305020303" pitchFamily="18" charset="0"/>
              </a:rPr>
              <a:t>We are with you today, for a better tomorrow!</a:t>
            </a:r>
          </a:p>
        </p:txBody>
      </p:sp>
    </p:spTree>
    <p:extLst>
      <p:ext uri="{BB962C8B-B14F-4D97-AF65-F5344CB8AC3E}">
        <p14:creationId xmlns:p14="http://schemas.microsoft.com/office/powerpoint/2010/main" val="2463102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6ED028-8593-66AD-AF36-868616DF887F}"/>
              </a:ext>
            </a:extLst>
          </p:cNvPr>
          <p:cNvSpPr>
            <a:spLocks noGrp="1"/>
          </p:cNvSpPr>
          <p:nvPr>
            <p:ph type="ctrTitle"/>
          </p:nvPr>
        </p:nvSpPr>
        <p:spPr>
          <a:xfrm>
            <a:off x="1371597" y="348865"/>
            <a:ext cx="10044023" cy="877729"/>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r>
              <a:rPr lang="en-US" sz="4000" b="0" i="0" kern="1200" dirty="0">
                <a:solidFill>
                  <a:srgbClr val="FFFFFF"/>
                </a:solidFill>
                <a:effectLst/>
                <a:latin typeface="Bell MT" panose="02020503060305020303" pitchFamily="18" charset="0"/>
                <a:ea typeface="+mj-ea"/>
                <a:cs typeface="+mj-cs"/>
              </a:rPr>
              <a:t>Key Strategies</a:t>
            </a:r>
            <a:endParaRPr lang="en-US" sz="4000" kern="1200" dirty="0">
              <a:solidFill>
                <a:srgbClr val="FFFFFF"/>
              </a:solidFill>
              <a:latin typeface="Bell MT" panose="02020503060305020303" pitchFamily="18" charset="0"/>
              <a:ea typeface="+mj-ea"/>
              <a:cs typeface="+mj-cs"/>
            </a:endParaRPr>
          </a:p>
        </p:txBody>
      </p:sp>
      <p:graphicFrame>
        <p:nvGraphicFramePr>
          <p:cNvPr id="7" name="TextBox 4">
            <a:extLst>
              <a:ext uri="{FF2B5EF4-FFF2-40B4-BE49-F238E27FC236}">
                <a16:creationId xmlns:a16="http://schemas.microsoft.com/office/drawing/2014/main" id="{AFC63D24-9D27-D381-2F9B-A184425687AE}"/>
              </a:ext>
            </a:extLst>
          </p:cNvPr>
          <p:cNvGraphicFramePr/>
          <p:nvPr>
            <p:extLst>
              <p:ext uri="{D42A27DB-BD31-4B8C-83A1-F6EECF244321}">
                <p14:modId xmlns:p14="http://schemas.microsoft.com/office/powerpoint/2010/main" val="256125686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975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graphicEl>
                                              <a:dgm id="{A3C86A38-150E-4F38-B304-32F249FB528D}"/>
                                            </p:graphicEl>
                                          </p:spTgt>
                                        </p:tgtEl>
                                        <p:attrNameLst>
                                          <p:attrName>style.visibility</p:attrName>
                                        </p:attrNameLst>
                                      </p:cBhvr>
                                      <p:to>
                                        <p:strVal val="visible"/>
                                      </p:to>
                                    </p:set>
                                    <p:animEffect transition="in" filter="wheel(1)">
                                      <p:cBhvr>
                                        <p:cTn id="7" dur="2000"/>
                                        <p:tgtEl>
                                          <p:spTgt spid="7">
                                            <p:graphicEl>
                                              <a:dgm id="{A3C86A38-150E-4F38-B304-32F249FB528D}"/>
                                            </p:graphic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7">
                                            <p:graphicEl>
                                              <a:dgm id="{972F2610-E534-4647-98A8-A5AF06004742}"/>
                                            </p:graphicEl>
                                          </p:spTgt>
                                        </p:tgtEl>
                                        <p:attrNameLst>
                                          <p:attrName>style.visibility</p:attrName>
                                        </p:attrNameLst>
                                      </p:cBhvr>
                                      <p:to>
                                        <p:strVal val="visible"/>
                                      </p:to>
                                    </p:set>
                                    <p:animEffect transition="in" filter="wheel(1)">
                                      <p:cBhvr>
                                        <p:cTn id="10" dur="2000"/>
                                        <p:tgtEl>
                                          <p:spTgt spid="7">
                                            <p:graphicEl>
                                              <a:dgm id="{972F2610-E534-4647-98A8-A5AF06004742}"/>
                                            </p:graphicEl>
                                          </p:spTgt>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7">
                                            <p:graphicEl>
                                              <a:dgm id="{3EE0E7A0-6546-4B90-BEF0-E2E02D0351AF}"/>
                                            </p:graphicEl>
                                          </p:spTgt>
                                        </p:tgtEl>
                                        <p:attrNameLst>
                                          <p:attrName>style.visibility</p:attrName>
                                        </p:attrNameLst>
                                      </p:cBhvr>
                                      <p:to>
                                        <p:strVal val="visible"/>
                                      </p:to>
                                    </p:set>
                                    <p:animEffect transition="in" filter="wheel(1)">
                                      <p:cBhvr>
                                        <p:cTn id="13" dur="2000"/>
                                        <p:tgtEl>
                                          <p:spTgt spid="7">
                                            <p:graphicEl>
                                              <a:dgm id="{3EE0E7A0-6546-4B90-BEF0-E2E02D0351AF}"/>
                                            </p:graphicEl>
                                          </p:spTgt>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7">
                                            <p:graphicEl>
                                              <a:dgm id="{7F1DCECC-A904-4676-B777-CA4512A15DC2}"/>
                                            </p:graphicEl>
                                          </p:spTgt>
                                        </p:tgtEl>
                                        <p:attrNameLst>
                                          <p:attrName>style.visibility</p:attrName>
                                        </p:attrNameLst>
                                      </p:cBhvr>
                                      <p:to>
                                        <p:strVal val="visible"/>
                                      </p:to>
                                    </p:set>
                                    <p:animEffect transition="in" filter="wheel(1)">
                                      <p:cBhvr>
                                        <p:cTn id="16" dur="2000"/>
                                        <p:tgtEl>
                                          <p:spTgt spid="7">
                                            <p:graphicEl>
                                              <a:dgm id="{7F1DCECC-A904-4676-B777-CA4512A15DC2}"/>
                                            </p:graphicEl>
                                          </p:spTgt>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7">
                                            <p:graphicEl>
                                              <a:dgm id="{6CBECC7F-0F0E-48C7-ABD3-34C310D8E0DE}"/>
                                            </p:graphicEl>
                                          </p:spTgt>
                                        </p:tgtEl>
                                        <p:attrNameLst>
                                          <p:attrName>style.visibility</p:attrName>
                                        </p:attrNameLst>
                                      </p:cBhvr>
                                      <p:to>
                                        <p:strVal val="visible"/>
                                      </p:to>
                                    </p:set>
                                    <p:animEffect transition="in" filter="wheel(1)">
                                      <p:cBhvr>
                                        <p:cTn id="19" dur="2000"/>
                                        <p:tgtEl>
                                          <p:spTgt spid="7">
                                            <p:graphicEl>
                                              <a:dgm id="{6CBECC7F-0F0E-48C7-ABD3-34C310D8E0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6661F-EDC7-2B6B-E806-3839130453EE}"/>
              </a:ext>
            </a:extLst>
          </p:cNvPr>
          <p:cNvSpPr>
            <a:spLocks noGrp="1"/>
          </p:cNvSpPr>
          <p:nvPr>
            <p:ph type="title"/>
          </p:nvPr>
        </p:nvSpPr>
        <p:spPr>
          <a:xfrm>
            <a:off x="838200" y="0"/>
            <a:ext cx="10515600" cy="1325563"/>
          </a:xfrm>
        </p:spPr>
        <p:style>
          <a:lnRef idx="1">
            <a:schemeClr val="accent1"/>
          </a:lnRef>
          <a:fillRef idx="2">
            <a:schemeClr val="accent1"/>
          </a:fillRef>
          <a:effectRef idx="1">
            <a:schemeClr val="accent1"/>
          </a:effectRef>
          <a:fontRef idx="minor">
            <a:schemeClr val="dk1"/>
          </a:fontRef>
        </p:style>
        <p:txBody>
          <a:bodyPr/>
          <a:lstStyle/>
          <a:p>
            <a:pPr algn="ctr"/>
            <a:r>
              <a:rPr lang="en-GB" b="1" dirty="0">
                <a:solidFill>
                  <a:schemeClr val="bg1"/>
                </a:solidFill>
                <a:effectLst/>
                <a:latin typeface="Bell MT" panose="02020503060305020303" pitchFamily="18" charset="0"/>
              </a:rPr>
              <a:t>Products:</a:t>
            </a:r>
            <a:endParaRPr lang="en-GB" dirty="0">
              <a:solidFill>
                <a:schemeClr val="bg1"/>
              </a:solidFill>
              <a:latin typeface="Bell MT" panose="02020503060305020303" pitchFamily="18" charset="0"/>
            </a:endParaRPr>
          </a:p>
        </p:txBody>
      </p:sp>
      <p:sp>
        <p:nvSpPr>
          <p:cNvPr id="5" name="TextBox 4">
            <a:extLst>
              <a:ext uri="{FF2B5EF4-FFF2-40B4-BE49-F238E27FC236}">
                <a16:creationId xmlns:a16="http://schemas.microsoft.com/office/drawing/2014/main" id="{5CE7899A-AFA8-9C0A-5F95-C40F23F70E93}"/>
              </a:ext>
            </a:extLst>
          </p:cNvPr>
          <p:cNvSpPr txBox="1"/>
          <p:nvPr/>
        </p:nvSpPr>
        <p:spPr>
          <a:xfrm>
            <a:off x="838200" y="2827678"/>
            <a:ext cx="3894667" cy="286232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pPr algn="l" fontAlgn="t">
              <a:buFont typeface="Arial" panose="020B0604020202020204" pitchFamily="34" charset="0"/>
              <a:buChar char="•"/>
            </a:pPr>
            <a:r>
              <a:rPr lang="en-GB" dirty="0">
                <a:effectLst/>
                <a:latin typeface="Bell MT" panose="02020503060305020303" pitchFamily="18" charset="0"/>
              </a:rPr>
              <a:t>Life Insurance</a:t>
            </a:r>
          </a:p>
          <a:p>
            <a:pPr algn="l" fontAlgn="t">
              <a:buFont typeface="Arial" panose="020B0604020202020204" pitchFamily="34" charset="0"/>
              <a:buChar char="•"/>
            </a:pPr>
            <a:r>
              <a:rPr lang="en-GB" dirty="0">
                <a:effectLst/>
                <a:latin typeface="Bell MT" panose="02020503060305020303" pitchFamily="18" charset="0"/>
              </a:rPr>
              <a:t>Long Term Health and Accident Insurance</a:t>
            </a:r>
          </a:p>
          <a:p>
            <a:pPr algn="l" fontAlgn="t">
              <a:buFont typeface="Arial" panose="020B0604020202020204" pitchFamily="34" charset="0"/>
              <a:buChar char="•"/>
            </a:pPr>
            <a:r>
              <a:rPr lang="en-GB" dirty="0">
                <a:effectLst/>
                <a:latin typeface="Bell MT" panose="02020503060305020303" pitchFamily="18" charset="0"/>
              </a:rPr>
              <a:t>Pensions</a:t>
            </a:r>
          </a:p>
          <a:p>
            <a:pPr algn="l" fontAlgn="t">
              <a:buFont typeface="Arial" panose="020B0604020202020204" pitchFamily="34" charset="0"/>
              <a:buChar char="•"/>
            </a:pPr>
            <a:r>
              <a:rPr lang="en-GB" dirty="0">
                <a:effectLst/>
                <a:latin typeface="Bell MT" panose="02020503060305020303" pitchFamily="18" charset="0"/>
              </a:rPr>
              <a:t>Annuity Plans</a:t>
            </a:r>
          </a:p>
          <a:p>
            <a:pPr algn="l" fontAlgn="t">
              <a:buFont typeface="Arial" panose="020B0604020202020204" pitchFamily="34" charset="0"/>
              <a:buChar char="•"/>
            </a:pPr>
            <a:r>
              <a:rPr lang="en-GB" dirty="0">
                <a:effectLst/>
                <a:latin typeface="Bell MT" panose="02020503060305020303" pitchFamily="18" charset="0"/>
              </a:rPr>
              <a:t>Income Protection Products</a:t>
            </a:r>
          </a:p>
          <a:p>
            <a:pPr algn="l" fontAlgn="t">
              <a:buFont typeface="Arial" panose="020B0604020202020204" pitchFamily="34" charset="0"/>
              <a:buChar char="•"/>
            </a:pPr>
            <a:r>
              <a:rPr lang="en-GB" dirty="0">
                <a:effectLst/>
                <a:latin typeface="Bell MT" panose="02020503060305020303" pitchFamily="18" charset="0"/>
              </a:rPr>
              <a:t>Bonds and Savings</a:t>
            </a:r>
          </a:p>
          <a:p>
            <a:pPr algn="l" fontAlgn="t">
              <a:buFont typeface="Arial" panose="020B0604020202020204" pitchFamily="34" charset="0"/>
              <a:buChar char="•"/>
            </a:pPr>
            <a:r>
              <a:rPr lang="en-GB" dirty="0">
                <a:effectLst/>
                <a:latin typeface="Bell MT" panose="02020503060305020303" pitchFamily="18" charset="0"/>
              </a:rPr>
              <a:t>Mortgage Protection</a:t>
            </a:r>
          </a:p>
          <a:p>
            <a:pPr algn="l" fontAlgn="t">
              <a:buFont typeface="Arial" panose="020B0604020202020204" pitchFamily="34" charset="0"/>
              <a:buChar char="•"/>
            </a:pPr>
            <a:r>
              <a:rPr lang="en-GB" dirty="0">
                <a:effectLst/>
                <a:latin typeface="Bell MT" panose="02020503060305020303" pitchFamily="18" charset="0"/>
              </a:rPr>
              <a:t>Unit-Linked Single and Regular Life Insurance</a:t>
            </a:r>
          </a:p>
        </p:txBody>
      </p:sp>
      <p:sp>
        <p:nvSpPr>
          <p:cNvPr id="7" name="TextBox 6">
            <a:extLst>
              <a:ext uri="{FF2B5EF4-FFF2-40B4-BE49-F238E27FC236}">
                <a16:creationId xmlns:a16="http://schemas.microsoft.com/office/drawing/2014/main" id="{39AAA8F6-DAC7-6EAE-81E9-F0EAC72CE076}"/>
              </a:ext>
            </a:extLst>
          </p:cNvPr>
          <p:cNvSpPr txBox="1"/>
          <p:nvPr/>
        </p:nvSpPr>
        <p:spPr>
          <a:xfrm>
            <a:off x="8060990" y="2826307"/>
            <a:ext cx="3408405" cy="147732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pPr algn="l" fontAlgn="t">
              <a:buFont typeface="Arial" panose="020B0604020202020204" pitchFamily="34" charset="0"/>
              <a:buChar char="•"/>
            </a:pPr>
            <a:r>
              <a:rPr lang="en-GB" dirty="0">
                <a:effectLst/>
                <a:latin typeface="Bell MT" panose="02020503060305020303" pitchFamily="18" charset="0"/>
              </a:rPr>
              <a:t>Personal and Home Insurance</a:t>
            </a:r>
          </a:p>
          <a:p>
            <a:pPr algn="l" fontAlgn="t">
              <a:buFont typeface="Arial" panose="020B0604020202020204" pitchFamily="34" charset="0"/>
              <a:buChar char="•"/>
            </a:pPr>
            <a:r>
              <a:rPr lang="en-GB" dirty="0">
                <a:effectLst/>
                <a:latin typeface="Bell MT" panose="02020503060305020303" pitchFamily="18" charset="0"/>
              </a:rPr>
              <a:t>Motor Insurance</a:t>
            </a:r>
          </a:p>
          <a:p>
            <a:pPr algn="l" fontAlgn="t">
              <a:buFont typeface="Arial" panose="020B0604020202020204" pitchFamily="34" charset="0"/>
              <a:buChar char="•"/>
            </a:pPr>
            <a:r>
              <a:rPr lang="en-GB" dirty="0">
                <a:effectLst/>
                <a:latin typeface="Bell MT" panose="02020503060305020303" pitchFamily="18" charset="0"/>
              </a:rPr>
              <a:t>Accident and Health Insurance</a:t>
            </a:r>
          </a:p>
          <a:p>
            <a:pPr algn="l" fontAlgn="t">
              <a:buFont typeface="Arial" panose="020B0604020202020204" pitchFamily="34" charset="0"/>
              <a:buChar char="•"/>
            </a:pPr>
            <a:r>
              <a:rPr lang="en-GB" dirty="0">
                <a:effectLst/>
                <a:latin typeface="Bell MT" panose="02020503060305020303" pitchFamily="18" charset="0"/>
              </a:rPr>
              <a:t>Small and Medium-Size Enterprise Commercial Insurance</a:t>
            </a:r>
          </a:p>
        </p:txBody>
      </p:sp>
      <p:sp>
        <p:nvSpPr>
          <p:cNvPr id="9" name="TextBox 8">
            <a:extLst>
              <a:ext uri="{FF2B5EF4-FFF2-40B4-BE49-F238E27FC236}">
                <a16:creationId xmlns:a16="http://schemas.microsoft.com/office/drawing/2014/main" id="{DEE46F3F-768A-C0F2-A8CF-4E9500A8A54E}"/>
              </a:ext>
            </a:extLst>
          </p:cNvPr>
          <p:cNvSpPr txBox="1"/>
          <p:nvPr/>
        </p:nvSpPr>
        <p:spPr>
          <a:xfrm>
            <a:off x="838200" y="2070442"/>
            <a:ext cx="2362200" cy="36933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fontAlgn="t"/>
            <a:r>
              <a:rPr lang="en-GB" dirty="0">
                <a:solidFill>
                  <a:schemeClr val="bg1"/>
                </a:solidFill>
                <a:effectLst/>
                <a:latin typeface="Bell MT" panose="02020503060305020303" pitchFamily="18" charset="0"/>
              </a:rPr>
              <a:t>Long Term Business:</a:t>
            </a:r>
          </a:p>
        </p:txBody>
      </p:sp>
      <p:sp>
        <p:nvSpPr>
          <p:cNvPr id="11" name="TextBox 10">
            <a:extLst>
              <a:ext uri="{FF2B5EF4-FFF2-40B4-BE49-F238E27FC236}">
                <a16:creationId xmlns:a16="http://schemas.microsoft.com/office/drawing/2014/main" id="{F168F341-2EB4-33BA-77BC-15A9691FFA15}"/>
              </a:ext>
            </a:extLst>
          </p:cNvPr>
          <p:cNvSpPr txBox="1"/>
          <p:nvPr/>
        </p:nvSpPr>
        <p:spPr>
          <a:xfrm>
            <a:off x="8176587" y="2075935"/>
            <a:ext cx="3177213" cy="36933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fontAlgn="t"/>
            <a:r>
              <a:rPr lang="en-GB" dirty="0">
                <a:solidFill>
                  <a:schemeClr val="bg1"/>
                </a:solidFill>
                <a:effectLst/>
                <a:latin typeface="Bell MT" panose="02020503060305020303" pitchFamily="18" charset="0"/>
              </a:rPr>
              <a:t>General Insurance and Health:</a:t>
            </a:r>
          </a:p>
        </p:txBody>
      </p:sp>
      <p:cxnSp>
        <p:nvCxnSpPr>
          <p:cNvPr id="13" name="Straight Arrow Connector 12">
            <a:extLst>
              <a:ext uri="{FF2B5EF4-FFF2-40B4-BE49-F238E27FC236}">
                <a16:creationId xmlns:a16="http://schemas.microsoft.com/office/drawing/2014/main" id="{EBEB8C65-75D3-4C91-3895-CB6342E2AF56}"/>
              </a:ext>
            </a:extLst>
          </p:cNvPr>
          <p:cNvCxnSpPr>
            <a:stCxn id="2" idx="2"/>
            <a:endCxn id="9" idx="0"/>
          </p:cNvCxnSpPr>
          <p:nvPr/>
        </p:nvCxnSpPr>
        <p:spPr>
          <a:xfrm flipH="1">
            <a:off x="2019300" y="1325563"/>
            <a:ext cx="4076700" cy="744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A7B98FE-B246-91D8-8B6C-B89B86B10D81}"/>
              </a:ext>
            </a:extLst>
          </p:cNvPr>
          <p:cNvCxnSpPr>
            <a:stCxn id="2" idx="2"/>
            <a:endCxn id="11" idx="0"/>
          </p:cNvCxnSpPr>
          <p:nvPr/>
        </p:nvCxnSpPr>
        <p:spPr>
          <a:xfrm>
            <a:off x="6096000" y="1325563"/>
            <a:ext cx="3669194" cy="750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Content Placeholder 4" descr="Graphical user interface, application, Teams&#10;&#10;Description automatically generated">
            <a:extLst>
              <a:ext uri="{FF2B5EF4-FFF2-40B4-BE49-F238E27FC236}">
                <a16:creationId xmlns:a16="http://schemas.microsoft.com/office/drawing/2014/main" id="{57643930-5C61-4BC2-6D10-4341562FAE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1521" y="5690000"/>
            <a:ext cx="6253212" cy="828550"/>
          </a:xfrm>
          <a:prstGeom prst="rect">
            <a:avLst/>
          </a:prstGeom>
        </p:spPr>
      </p:pic>
      <p:sp>
        <p:nvSpPr>
          <p:cNvPr id="12" name="Title 1">
            <a:extLst>
              <a:ext uri="{FF2B5EF4-FFF2-40B4-BE49-F238E27FC236}">
                <a16:creationId xmlns:a16="http://schemas.microsoft.com/office/drawing/2014/main" id="{6BD79790-ED38-AE03-AC00-9E7325767A7D}"/>
              </a:ext>
            </a:extLst>
          </p:cNvPr>
          <p:cNvSpPr txBox="1">
            <a:spLocks/>
          </p:cNvSpPr>
          <p:nvPr/>
        </p:nvSpPr>
        <p:spPr>
          <a:xfrm>
            <a:off x="6071518" y="4578178"/>
            <a:ext cx="5653217" cy="614220"/>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US" sz="3600" dirty="0">
                <a:solidFill>
                  <a:schemeClr val="bg1"/>
                </a:solidFill>
                <a:latin typeface="Bell MT" panose="02020503060305020303" pitchFamily="18" charset="0"/>
              </a:rPr>
              <a:t>The main products</a:t>
            </a:r>
          </a:p>
        </p:txBody>
      </p:sp>
    </p:spTree>
    <p:extLst>
      <p:ext uri="{BB962C8B-B14F-4D97-AF65-F5344CB8AC3E}">
        <p14:creationId xmlns:p14="http://schemas.microsoft.com/office/powerpoint/2010/main" val="20848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87D35D-C96F-59F1-7244-03CE99F6605B}"/>
              </a:ext>
            </a:extLst>
          </p:cNvPr>
          <p:cNvSpPr>
            <a:spLocks noGrp="1"/>
          </p:cNvSpPr>
          <p:nvPr>
            <p:ph type="title"/>
          </p:nvPr>
        </p:nvSpPr>
        <p:spPr>
          <a:xfrm>
            <a:off x="643469" y="343547"/>
            <a:ext cx="10905066" cy="1135737"/>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sz="4000" dirty="0">
                <a:solidFill>
                  <a:schemeClr val="bg1"/>
                </a:solidFill>
                <a:latin typeface="Bell MT" panose="02020503060305020303" pitchFamily="18" charset="0"/>
              </a:rPr>
              <a:t>Market analysis</a:t>
            </a:r>
          </a:p>
        </p:txBody>
      </p:sp>
      <p:sp>
        <p:nvSpPr>
          <p:cNvPr id="9" name="Content Placeholder 8">
            <a:extLst>
              <a:ext uri="{FF2B5EF4-FFF2-40B4-BE49-F238E27FC236}">
                <a16:creationId xmlns:a16="http://schemas.microsoft.com/office/drawing/2014/main" id="{AC424AD3-86CB-DA03-FE1C-ED589AF46C9E}"/>
              </a:ext>
            </a:extLst>
          </p:cNvPr>
          <p:cNvSpPr>
            <a:spLocks noGrp="1"/>
          </p:cNvSpPr>
          <p:nvPr>
            <p:ph idx="1"/>
          </p:nvPr>
        </p:nvSpPr>
        <p:spPr>
          <a:xfrm>
            <a:off x="670705" y="3087892"/>
            <a:ext cx="4008384" cy="1135737"/>
          </a:xfrm>
        </p:spPr>
        <p:style>
          <a:lnRef idx="1">
            <a:schemeClr val="accent1"/>
          </a:lnRef>
          <a:fillRef idx="2">
            <a:schemeClr val="accent1"/>
          </a:fillRef>
          <a:effectRef idx="1">
            <a:schemeClr val="accent1"/>
          </a:effectRef>
          <a:fontRef idx="minor">
            <a:schemeClr val="dk1"/>
          </a:fontRef>
        </p:style>
        <p:txBody>
          <a:bodyPr>
            <a:normAutofit fontScale="92500" lnSpcReduction="10000"/>
          </a:bodyPr>
          <a:lstStyle/>
          <a:p>
            <a:pPr marL="0" indent="0" algn="just">
              <a:buNone/>
            </a:pPr>
            <a:r>
              <a:rPr lang="en-GB" sz="1800" dirty="0">
                <a:solidFill>
                  <a:schemeClr val="bg1"/>
                </a:solidFill>
                <a:latin typeface="Bell MT" panose="02020503060305020303" pitchFamily="18" charset="0"/>
              </a:rPr>
              <a:t>The United Kingdom insurance market shrank by 8.8% in 2020 to reach a value of $338.1 billion. The compound annual growth rate of the market in the period 2016–20 was 5.3%.</a:t>
            </a:r>
          </a:p>
          <a:p>
            <a:pPr marL="0" indent="0">
              <a:buNone/>
            </a:pPr>
            <a:endParaRPr lang="en-US" sz="2000" dirty="0"/>
          </a:p>
        </p:txBody>
      </p:sp>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 name="Content Placeholder 4" descr="Table&#10;&#10;Description automatically generated">
            <a:extLst>
              <a:ext uri="{FF2B5EF4-FFF2-40B4-BE49-F238E27FC236}">
                <a16:creationId xmlns:a16="http://schemas.microsoft.com/office/drawing/2014/main" id="{AB743B4E-638A-FFDC-70EF-10B8EAFC31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5511" y="2024243"/>
            <a:ext cx="6250521" cy="3860891"/>
          </a:xfrm>
          <a:prstGeom prst="rect">
            <a:avLst/>
          </a:prstGeom>
        </p:spPr>
      </p:pic>
    </p:spTree>
    <p:extLst>
      <p:ext uri="{BB962C8B-B14F-4D97-AF65-F5344CB8AC3E}">
        <p14:creationId xmlns:p14="http://schemas.microsoft.com/office/powerpoint/2010/main" val="4065419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D18969DA-E869-40AF-94FC-E40F96D7D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B5118-4AF2-1710-08AB-E2E5D334F906}"/>
              </a:ext>
            </a:extLst>
          </p:cNvPr>
          <p:cNvSpPr>
            <a:spLocks noGrp="1"/>
          </p:cNvSpPr>
          <p:nvPr>
            <p:ph type="ctrTitle"/>
          </p:nvPr>
        </p:nvSpPr>
        <p:spPr>
          <a:xfrm>
            <a:off x="132227" y="2602100"/>
            <a:ext cx="4457701" cy="732478"/>
          </a:xfrm>
        </p:spPr>
        <p:style>
          <a:lnRef idx="1">
            <a:schemeClr val="accent1"/>
          </a:lnRef>
          <a:fillRef idx="2">
            <a:schemeClr val="accent1"/>
          </a:fillRef>
          <a:effectRef idx="1">
            <a:schemeClr val="accent1"/>
          </a:effectRef>
          <a:fontRef idx="minor">
            <a:schemeClr val="dk1"/>
          </a:fontRef>
        </p:style>
        <p:txBody>
          <a:bodyPr>
            <a:normAutofit/>
          </a:bodyPr>
          <a:lstStyle/>
          <a:p>
            <a:r>
              <a:rPr lang="en-GB" sz="4400" dirty="0">
                <a:solidFill>
                  <a:schemeClr val="bg1"/>
                </a:solidFill>
                <a:latin typeface="Bell MT" panose="02020503060305020303" pitchFamily="18" charset="0"/>
              </a:rPr>
              <a:t>Market share</a:t>
            </a:r>
          </a:p>
        </p:txBody>
      </p:sp>
      <p:sp>
        <p:nvSpPr>
          <p:cNvPr id="12" name="Freeform: Shape 11">
            <a:extLst>
              <a:ext uri="{FF2B5EF4-FFF2-40B4-BE49-F238E27FC236}">
                <a16:creationId xmlns:a16="http://schemas.microsoft.com/office/drawing/2014/main" id="{0776B1EE-A7D1-46A3-81E9-19E58E41D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8" y="1"/>
            <a:ext cx="7602071" cy="484093"/>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AD75452B-BF8C-E445-7DEF-663CDED42670}"/>
              </a:ext>
            </a:extLst>
          </p:cNvPr>
          <p:cNvPicPr>
            <a:picLocks noChangeAspect="1"/>
          </p:cNvPicPr>
          <p:nvPr/>
        </p:nvPicPr>
        <p:blipFill>
          <a:blip r:embed="rId2"/>
          <a:stretch>
            <a:fillRect/>
          </a:stretch>
        </p:blipFill>
        <p:spPr>
          <a:xfrm>
            <a:off x="6374116" y="1942068"/>
            <a:ext cx="5184212" cy="2540264"/>
          </a:xfrm>
          <a:prstGeom prst="rect">
            <a:avLst/>
          </a:prstGeom>
        </p:spPr>
      </p:pic>
      <p:sp>
        <p:nvSpPr>
          <p:cNvPr id="14" name="Freeform: Shape 13">
            <a:extLst>
              <a:ext uri="{FF2B5EF4-FFF2-40B4-BE49-F238E27FC236}">
                <a16:creationId xmlns:a16="http://schemas.microsoft.com/office/drawing/2014/main" id="{A0A40C28-B748-4B4A-BF04-30E783CE7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04329"/>
            <a:ext cx="10680562" cy="1353672"/>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BA34CAE-A30A-25AB-C835-84939B2F8D7C}"/>
              </a:ext>
            </a:extLst>
          </p:cNvPr>
          <p:cNvSpPr txBox="1"/>
          <p:nvPr/>
        </p:nvSpPr>
        <p:spPr>
          <a:xfrm>
            <a:off x="132227" y="3433245"/>
            <a:ext cx="4457701" cy="92333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GB" sz="1800" dirty="0">
                <a:solidFill>
                  <a:schemeClr val="bg1"/>
                </a:solidFill>
                <a:latin typeface="Bell MT" panose="02020503060305020303" pitchFamily="18" charset="0"/>
              </a:rPr>
              <a:t>Aviva Plc (Aviva) is the largest provider of insurance products in the UK with an 11.8% market share. </a:t>
            </a:r>
            <a:endParaRPr lang="en-GB" dirty="0">
              <a:solidFill>
                <a:schemeClr val="bg1"/>
              </a:solidFill>
              <a:latin typeface="Bell MT" panose="02020503060305020303" pitchFamily="18" charset="0"/>
            </a:endParaRPr>
          </a:p>
        </p:txBody>
      </p:sp>
    </p:spTree>
    <p:extLst>
      <p:ext uri="{BB962C8B-B14F-4D97-AF65-F5344CB8AC3E}">
        <p14:creationId xmlns:p14="http://schemas.microsoft.com/office/powerpoint/2010/main" val="2493427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243897-85B1-8B12-F1CC-A690D7688FCB}"/>
              </a:ext>
            </a:extLst>
          </p:cNvPr>
          <p:cNvSpPr>
            <a:spLocks noGrp="1"/>
          </p:cNvSpPr>
          <p:nvPr>
            <p:ph type="title"/>
          </p:nvPr>
        </p:nvSpPr>
        <p:spPr>
          <a:xfrm>
            <a:off x="643467" y="321734"/>
            <a:ext cx="10905066" cy="1089729"/>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3600" b="0" i="0" dirty="0">
                <a:solidFill>
                  <a:schemeClr val="bg1"/>
                </a:solidFill>
                <a:effectLst/>
                <a:latin typeface="Bell MT" panose="02020503060305020303" pitchFamily="18" charset="0"/>
              </a:rPr>
              <a:t>Aviva Performance during the last 6 year</a:t>
            </a:r>
            <a:br>
              <a:rPr lang="en-US" sz="3600" b="0" i="0" dirty="0">
                <a:solidFill>
                  <a:schemeClr val="bg1"/>
                </a:solidFill>
                <a:effectLst/>
                <a:latin typeface="Bell MT" panose="02020503060305020303" pitchFamily="18" charset="0"/>
              </a:rPr>
            </a:br>
            <a:endParaRPr lang="en-GB" sz="3600" dirty="0">
              <a:solidFill>
                <a:schemeClr val="bg1"/>
              </a:solidFill>
              <a:latin typeface="Bell MT" panose="02020503060305020303" pitchFamily="18" charset="0"/>
            </a:endParaRPr>
          </a:p>
        </p:txBody>
      </p:sp>
      <p:sp>
        <p:nvSpPr>
          <p:cNvPr id="9" name="Content Placeholder 8">
            <a:extLst>
              <a:ext uri="{FF2B5EF4-FFF2-40B4-BE49-F238E27FC236}">
                <a16:creationId xmlns:a16="http://schemas.microsoft.com/office/drawing/2014/main" id="{04F32D88-E209-5D14-0F38-13147B396A66}"/>
              </a:ext>
            </a:extLst>
          </p:cNvPr>
          <p:cNvSpPr>
            <a:spLocks noGrp="1"/>
          </p:cNvSpPr>
          <p:nvPr>
            <p:ph idx="1"/>
          </p:nvPr>
        </p:nvSpPr>
        <p:spPr>
          <a:xfrm>
            <a:off x="643469" y="1782981"/>
            <a:ext cx="4008384" cy="4393982"/>
          </a:xfrm>
        </p:spPr>
        <p:style>
          <a:lnRef idx="1">
            <a:schemeClr val="accent1"/>
          </a:lnRef>
          <a:fillRef idx="2">
            <a:schemeClr val="accent1"/>
          </a:fillRef>
          <a:effectRef idx="1">
            <a:schemeClr val="accent1"/>
          </a:effectRef>
          <a:fontRef idx="minor">
            <a:schemeClr val="dk1"/>
          </a:fontRef>
        </p:style>
        <p:txBody>
          <a:bodyPr>
            <a:normAutofit/>
          </a:bodyPr>
          <a:lstStyle/>
          <a:p>
            <a:pPr marL="0" marR="0" lvl="0" indent="-228600" algn="just" fontAlgn="auto">
              <a:lnSpc>
                <a:spcPct val="90000"/>
              </a:lnSpc>
              <a:spcBef>
                <a:spcPts val="0"/>
              </a:spcBef>
              <a:spcAft>
                <a:spcPts val="600"/>
              </a:spcAft>
              <a:buClrTx/>
              <a:buSzTx/>
              <a:buFont typeface="Arial" panose="020B0604020202020204" pitchFamily="34" charset="0"/>
              <a:buChar char="•"/>
              <a:tabLst/>
              <a:defRPr/>
            </a:pPr>
            <a:r>
              <a:rPr lang="en-US" sz="2000" b="0" i="0" dirty="0">
                <a:solidFill>
                  <a:schemeClr val="bg1"/>
                </a:solidFill>
                <a:effectLst/>
                <a:latin typeface="Bell MT" panose="02020503060305020303" pitchFamily="18" charset="0"/>
              </a:rPr>
              <a:t>Aviva reported revenue of 45307 m. $ for FY2021, which grew 13.11%  compared to 2020, and reported 2704 m. $, which  decreased -32.73% compared to 2020. </a:t>
            </a:r>
          </a:p>
          <a:p>
            <a:pPr marL="0" marR="0" lvl="0" indent="-228600" algn="just" fontAlgn="auto">
              <a:lnSpc>
                <a:spcPct val="90000"/>
              </a:lnSpc>
              <a:spcBef>
                <a:spcPts val="0"/>
              </a:spcBef>
              <a:spcAft>
                <a:spcPts val="600"/>
              </a:spcAft>
              <a:buClrTx/>
              <a:buSzTx/>
              <a:buFont typeface="Arial" panose="020B0604020202020204" pitchFamily="34" charset="0"/>
              <a:buChar char="•"/>
              <a:tabLst/>
              <a:defRPr/>
            </a:pPr>
            <a:r>
              <a:rPr lang="en-US" sz="2000" b="0" i="0" dirty="0">
                <a:solidFill>
                  <a:schemeClr val="bg1"/>
                </a:solidFill>
                <a:effectLst/>
                <a:latin typeface="Bell MT" panose="02020503060305020303" pitchFamily="18" charset="0"/>
              </a:rPr>
              <a:t>The company reported a decline in its cost efficiency in FY2021, which restricted its profitability. During the year, its cost efficiency ratio deteriorated to 97.3%, as compared to 93.8% in the previous year. The ratio represents operating expenses as a percentage of revenue. </a:t>
            </a:r>
            <a:endParaRPr lang="en-US" sz="2000" dirty="0">
              <a:solidFill>
                <a:schemeClr val="bg1"/>
              </a:solidFill>
              <a:latin typeface="Bell MT" panose="02020503060305020303" pitchFamily="18" charset="0"/>
            </a:endParaRPr>
          </a:p>
          <a:p>
            <a:endParaRPr lang="en-US" sz="2000" dirty="0"/>
          </a:p>
        </p:txBody>
      </p:sp>
      <p:grpSp>
        <p:nvGrpSpPr>
          <p:cNvPr id="33" name="Group 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Chart, bar chart&#10;&#10;Description automatically generated">
            <a:extLst>
              <a:ext uri="{FF2B5EF4-FFF2-40B4-BE49-F238E27FC236}">
                <a16:creationId xmlns:a16="http://schemas.microsoft.com/office/drawing/2014/main" id="{2F4357B2-F6A8-10DF-1666-0FFD014F89AD}"/>
              </a:ext>
            </a:extLst>
          </p:cNvPr>
          <p:cNvPicPr>
            <a:picLocks noChangeAspect="1"/>
          </p:cNvPicPr>
          <p:nvPr/>
        </p:nvPicPr>
        <p:blipFill>
          <a:blip r:embed="rId2"/>
          <a:stretch>
            <a:fillRect/>
          </a:stretch>
        </p:blipFill>
        <p:spPr>
          <a:xfrm>
            <a:off x="5295320" y="2306826"/>
            <a:ext cx="6253212" cy="3314202"/>
          </a:xfrm>
          <a:prstGeom prst="rect">
            <a:avLst/>
          </a:prstGeom>
        </p:spPr>
      </p:pic>
      <p:grpSp>
        <p:nvGrpSpPr>
          <p:cNvPr id="37" name="Group 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8" name="Rectangle 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31967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3AE5F-59FE-F4A2-2496-3298FE186391}"/>
              </a:ext>
            </a:extLst>
          </p:cNvPr>
          <p:cNvSpPr>
            <a:spLocks noGrp="1"/>
          </p:cNvSpPr>
          <p:nvPr>
            <p:ph type="title"/>
          </p:nvPr>
        </p:nvSpPr>
        <p:spPr>
          <a:xfrm>
            <a:off x="788773" y="751004"/>
            <a:ext cx="10515600" cy="1325563"/>
          </a:xfrm>
        </p:spPr>
        <p:txBody>
          <a:bodyPr>
            <a:normAutofit fontScale="90000"/>
          </a:bodyPr>
          <a:lstStyle/>
          <a:p>
            <a:pPr algn="just"/>
            <a:r>
              <a:rPr lang="en-GB" b="1" dirty="0">
                <a:solidFill>
                  <a:schemeClr val="accent1">
                    <a:lumMod val="60000"/>
                    <a:lumOff val="40000"/>
                  </a:schemeClr>
                </a:solidFill>
                <a:latin typeface="Bell MT" panose="02020503060305020303" pitchFamily="18" charset="0"/>
              </a:rPr>
              <a:t>Strategies that can help the company to improve economic indicators and to gain additional customer satisfaction in a post-pandemic era:</a:t>
            </a:r>
            <a:endParaRPr lang="en-GB" dirty="0">
              <a:solidFill>
                <a:schemeClr val="accent1">
                  <a:lumMod val="60000"/>
                  <a:lumOff val="40000"/>
                </a:schemeClr>
              </a:solidFill>
              <a:latin typeface="Bell MT" panose="02020503060305020303" pitchFamily="18" charset="0"/>
            </a:endParaRPr>
          </a:p>
        </p:txBody>
      </p:sp>
      <p:pic>
        <p:nvPicPr>
          <p:cNvPr id="6" name="Content Placeholder 5">
            <a:extLst>
              <a:ext uri="{FF2B5EF4-FFF2-40B4-BE49-F238E27FC236}">
                <a16:creationId xmlns:a16="http://schemas.microsoft.com/office/drawing/2014/main" id="{DD23DEC4-045E-EFC6-677E-E2EAACBAD9A4}"/>
              </a:ext>
            </a:extLst>
          </p:cNvPr>
          <p:cNvPicPr>
            <a:picLocks noGrp="1" noChangeAspect="1"/>
          </p:cNvPicPr>
          <p:nvPr>
            <p:ph idx="1"/>
          </p:nvPr>
        </p:nvPicPr>
        <p:blipFill>
          <a:blip r:embed="rId2"/>
          <a:stretch>
            <a:fillRect/>
          </a:stretch>
        </p:blipFill>
        <p:spPr>
          <a:xfrm>
            <a:off x="1536342" y="3340692"/>
            <a:ext cx="9003689" cy="1000125"/>
          </a:xfrm>
        </p:spPr>
      </p:pic>
      <p:sp>
        <p:nvSpPr>
          <p:cNvPr id="8" name="TextBox 7">
            <a:extLst>
              <a:ext uri="{FF2B5EF4-FFF2-40B4-BE49-F238E27FC236}">
                <a16:creationId xmlns:a16="http://schemas.microsoft.com/office/drawing/2014/main" id="{6122CA67-0746-3829-70AE-94B323C75B13}"/>
              </a:ext>
            </a:extLst>
          </p:cNvPr>
          <p:cNvSpPr txBox="1"/>
          <p:nvPr/>
        </p:nvSpPr>
        <p:spPr>
          <a:xfrm>
            <a:off x="1140939" y="4749718"/>
            <a:ext cx="2616991" cy="646331"/>
          </a:xfrm>
          <a:prstGeom prst="rect">
            <a:avLst/>
          </a:prstGeom>
          <a:noFill/>
        </p:spPr>
        <p:txBody>
          <a:bodyPr wrap="square">
            <a:spAutoFit/>
          </a:bodyPr>
          <a:lstStyle/>
          <a:p>
            <a:pPr lvl="0" algn="ctr">
              <a:lnSpc>
                <a:spcPct val="100000"/>
              </a:lnSpc>
            </a:pPr>
            <a:r>
              <a:rPr lang="en-GB" b="1" i="0" dirty="0">
                <a:solidFill>
                  <a:schemeClr val="accent1">
                    <a:lumMod val="50000"/>
                  </a:schemeClr>
                </a:solidFill>
                <a:latin typeface="Bell MT" panose="02020503060305020303" pitchFamily="18" charset="0"/>
              </a:rPr>
              <a:t>Achieving Cost Efficiency</a:t>
            </a:r>
            <a:endParaRPr lang="en-US" dirty="0">
              <a:solidFill>
                <a:schemeClr val="accent1">
                  <a:lumMod val="50000"/>
                </a:schemeClr>
              </a:solidFill>
              <a:latin typeface="Bell MT" panose="02020503060305020303" pitchFamily="18" charset="0"/>
            </a:endParaRPr>
          </a:p>
        </p:txBody>
      </p:sp>
      <p:sp>
        <p:nvSpPr>
          <p:cNvPr id="10" name="TextBox 9">
            <a:extLst>
              <a:ext uri="{FF2B5EF4-FFF2-40B4-BE49-F238E27FC236}">
                <a16:creationId xmlns:a16="http://schemas.microsoft.com/office/drawing/2014/main" id="{C60E1BA2-DE4B-9D9F-ED11-341D7FBE56C2}"/>
              </a:ext>
            </a:extLst>
          </p:cNvPr>
          <p:cNvSpPr txBox="1"/>
          <p:nvPr/>
        </p:nvSpPr>
        <p:spPr>
          <a:xfrm>
            <a:off x="4797722" y="4749931"/>
            <a:ext cx="2741655" cy="923330"/>
          </a:xfrm>
          <a:prstGeom prst="rect">
            <a:avLst/>
          </a:prstGeom>
          <a:noFill/>
        </p:spPr>
        <p:txBody>
          <a:bodyPr wrap="square">
            <a:spAutoFit/>
          </a:bodyPr>
          <a:lstStyle/>
          <a:p>
            <a:pPr lvl="0" algn="ctr">
              <a:lnSpc>
                <a:spcPct val="100000"/>
              </a:lnSpc>
            </a:pPr>
            <a:r>
              <a:rPr lang="en-GB" b="1" dirty="0">
                <a:solidFill>
                  <a:schemeClr val="accent1">
                    <a:lumMod val="50000"/>
                  </a:schemeClr>
                </a:solidFill>
                <a:latin typeface="Bell MT" panose="02020503060305020303" pitchFamily="18" charset="0"/>
              </a:rPr>
              <a:t>Implementing new social-media marketing strategies </a:t>
            </a:r>
            <a:endParaRPr lang="en-US" dirty="0">
              <a:solidFill>
                <a:schemeClr val="accent1">
                  <a:lumMod val="50000"/>
                </a:schemeClr>
              </a:solidFill>
              <a:latin typeface="Bell MT" panose="02020503060305020303" pitchFamily="18" charset="0"/>
            </a:endParaRPr>
          </a:p>
        </p:txBody>
      </p:sp>
      <p:sp>
        <p:nvSpPr>
          <p:cNvPr id="12" name="TextBox 11">
            <a:extLst>
              <a:ext uri="{FF2B5EF4-FFF2-40B4-BE49-F238E27FC236}">
                <a16:creationId xmlns:a16="http://schemas.microsoft.com/office/drawing/2014/main" id="{BE620449-78C2-E9C2-35EF-A66C975C7D0F}"/>
              </a:ext>
            </a:extLst>
          </p:cNvPr>
          <p:cNvSpPr txBox="1"/>
          <p:nvPr/>
        </p:nvSpPr>
        <p:spPr>
          <a:xfrm>
            <a:off x="8421092" y="4707000"/>
            <a:ext cx="1926109" cy="923330"/>
          </a:xfrm>
          <a:prstGeom prst="rect">
            <a:avLst/>
          </a:prstGeom>
          <a:noFill/>
        </p:spPr>
        <p:txBody>
          <a:bodyPr wrap="square">
            <a:spAutoFit/>
          </a:bodyPr>
          <a:lstStyle/>
          <a:p>
            <a:pPr lvl="0" algn="ctr">
              <a:lnSpc>
                <a:spcPct val="100000"/>
              </a:lnSpc>
            </a:pPr>
            <a:r>
              <a:rPr lang="en-GB" b="1" dirty="0">
                <a:solidFill>
                  <a:schemeClr val="accent1">
                    <a:lumMod val="50000"/>
                  </a:schemeClr>
                </a:solidFill>
                <a:latin typeface="Bell MT" panose="02020503060305020303" pitchFamily="18" charset="0"/>
              </a:rPr>
              <a:t>Building  a strong retention strategy</a:t>
            </a:r>
            <a:endParaRPr lang="en-US" dirty="0">
              <a:solidFill>
                <a:schemeClr val="accent1">
                  <a:lumMod val="50000"/>
                </a:schemeClr>
              </a:solidFill>
              <a:latin typeface="Bell MT" panose="02020503060305020303" pitchFamily="18" charset="0"/>
            </a:endParaRPr>
          </a:p>
        </p:txBody>
      </p:sp>
    </p:spTree>
    <p:extLst>
      <p:ext uri="{BB962C8B-B14F-4D97-AF65-F5344CB8AC3E}">
        <p14:creationId xmlns:p14="http://schemas.microsoft.com/office/powerpoint/2010/main" val="4004020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13AB5-AC69-0DF4-38CA-0FC0310A8048}"/>
              </a:ext>
            </a:extLst>
          </p:cNvPr>
          <p:cNvSpPr>
            <a:spLocks noGrp="1"/>
          </p:cNvSpPr>
          <p:nvPr>
            <p:ph type="title"/>
          </p:nvPr>
        </p:nvSpPr>
        <p:spPr>
          <a:xfrm>
            <a:off x="838200" y="365126"/>
            <a:ext cx="10515600" cy="897670"/>
          </a:xfrm>
        </p:spPr>
        <p:style>
          <a:lnRef idx="1">
            <a:schemeClr val="accent1"/>
          </a:lnRef>
          <a:fillRef idx="2">
            <a:schemeClr val="accent1"/>
          </a:fillRef>
          <a:effectRef idx="1">
            <a:schemeClr val="accent1"/>
          </a:effectRef>
          <a:fontRef idx="minor">
            <a:schemeClr val="dk1"/>
          </a:fontRef>
        </p:style>
        <p:txBody>
          <a:bodyPr/>
          <a:lstStyle/>
          <a:p>
            <a:pPr algn="ctr"/>
            <a:r>
              <a:rPr lang="en-GB" dirty="0">
                <a:solidFill>
                  <a:schemeClr val="bg1"/>
                </a:solidFill>
                <a:latin typeface="Bell MT" panose="02020503060305020303" pitchFamily="18" charset="0"/>
              </a:rPr>
              <a:t>Best practices to achieve Cost-efficiency </a:t>
            </a:r>
          </a:p>
        </p:txBody>
      </p:sp>
      <p:pic>
        <p:nvPicPr>
          <p:cNvPr id="13" name="Picture 12">
            <a:extLst>
              <a:ext uri="{FF2B5EF4-FFF2-40B4-BE49-F238E27FC236}">
                <a16:creationId xmlns:a16="http://schemas.microsoft.com/office/drawing/2014/main" id="{CB58BCB7-9C8D-9F12-1173-FA5B8A9F94FC}"/>
              </a:ext>
            </a:extLst>
          </p:cNvPr>
          <p:cNvPicPr>
            <a:picLocks noChangeAspect="1"/>
          </p:cNvPicPr>
          <p:nvPr/>
        </p:nvPicPr>
        <p:blipFill>
          <a:blip r:embed="rId2"/>
          <a:stretch>
            <a:fillRect/>
          </a:stretch>
        </p:blipFill>
        <p:spPr>
          <a:xfrm>
            <a:off x="568411" y="1311617"/>
            <a:ext cx="10515600" cy="3532232"/>
          </a:xfrm>
          <a:prstGeom prst="rect">
            <a:avLst/>
          </a:prstGeom>
        </p:spPr>
      </p:pic>
      <p:sp>
        <p:nvSpPr>
          <p:cNvPr id="14" name="TextBox 13">
            <a:extLst>
              <a:ext uri="{FF2B5EF4-FFF2-40B4-BE49-F238E27FC236}">
                <a16:creationId xmlns:a16="http://schemas.microsoft.com/office/drawing/2014/main" id="{BAE3C359-0B58-6560-3F7E-E1B73D3CCFA4}"/>
              </a:ext>
            </a:extLst>
          </p:cNvPr>
          <p:cNvSpPr txBox="1"/>
          <p:nvPr/>
        </p:nvSpPr>
        <p:spPr>
          <a:xfrm>
            <a:off x="1103870" y="4892671"/>
            <a:ext cx="1985319"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r>
              <a:rPr lang="en-GB" b="1" i="0" dirty="0">
                <a:solidFill>
                  <a:schemeClr val="bg1"/>
                </a:solidFill>
                <a:latin typeface="Bell MT" panose="02020503060305020303" pitchFamily="18" charset="0"/>
              </a:rPr>
              <a:t>Perform a Cost-Benefit Analysis</a:t>
            </a:r>
            <a:endParaRPr lang="en-US" dirty="0">
              <a:solidFill>
                <a:schemeClr val="bg1"/>
              </a:solidFill>
              <a:latin typeface="Bell MT" panose="02020503060305020303" pitchFamily="18" charset="0"/>
            </a:endParaRPr>
          </a:p>
        </p:txBody>
      </p:sp>
      <p:sp>
        <p:nvSpPr>
          <p:cNvPr id="15" name="TextBox 14">
            <a:extLst>
              <a:ext uri="{FF2B5EF4-FFF2-40B4-BE49-F238E27FC236}">
                <a16:creationId xmlns:a16="http://schemas.microsoft.com/office/drawing/2014/main" id="{74E63C0B-0EDE-F236-5ACB-CE86C9086243}"/>
              </a:ext>
            </a:extLst>
          </p:cNvPr>
          <p:cNvSpPr txBox="1"/>
          <p:nvPr/>
        </p:nvSpPr>
        <p:spPr>
          <a:xfrm>
            <a:off x="3244936" y="4892671"/>
            <a:ext cx="2425528"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r>
              <a:rPr lang="en-GB" b="1" i="0" dirty="0">
                <a:solidFill>
                  <a:schemeClr val="bg1"/>
                </a:solidFill>
                <a:latin typeface="Bell MT" panose="02020503060305020303" pitchFamily="18" charset="0"/>
              </a:rPr>
              <a:t>Invest in Procure-to-Pay (P2P) Software</a:t>
            </a:r>
            <a:endParaRPr lang="en-US" dirty="0">
              <a:solidFill>
                <a:schemeClr val="bg1"/>
              </a:solidFill>
              <a:latin typeface="Bell MT" panose="02020503060305020303" pitchFamily="18" charset="0"/>
            </a:endParaRPr>
          </a:p>
        </p:txBody>
      </p:sp>
      <p:sp>
        <p:nvSpPr>
          <p:cNvPr id="16" name="TextBox 15">
            <a:extLst>
              <a:ext uri="{FF2B5EF4-FFF2-40B4-BE49-F238E27FC236}">
                <a16:creationId xmlns:a16="http://schemas.microsoft.com/office/drawing/2014/main" id="{ABD14ECB-4804-FFEF-E757-EB5039FAC5DD}"/>
              </a:ext>
            </a:extLst>
          </p:cNvPr>
          <p:cNvSpPr txBox="1"/>
          <p:nvPr/>
        </p:nvSpPr>
        <p:spPr>
          <a:xfrm>
            <a:off x="5826211" y="4929143"/>
            <a:ext cx="2205681"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r>
              <a:rPr lang="en-GB" b="1" i="0" dirty="0">
                <a:solidFill>
                  <a:schemeClr val="bg1"/>
                </a:solidFill>
                <a:latin typeface="Bell MT" panose="02020503060305020303" pitchFamily="18" charset="0"/>
              </a:rPr>
              <a:t>Practice Proactive Pricing</a:t>
            </a:r>
            <a:endParaRPr lang="en-US" dirty="0">
              <a:solidFill>
                <a:schemeClr val="bg1"/>
              </a:solidFill>
              <a:latin typeface="Bell MT" panose="02020503060305020303" pitchFamily="18" charset="0"/>
            </a:endParaRPr>
          </a:p>
        </p:txBody>
      </p:sp>
      <p:sp>
        <p:nvSpPr>
          <p:cNvPr id="17" name="TextBox 16">
            <a:extLst>
              <a:ext uri="{FF2B5EF4-FFF2-40B4-BE49-F238E27FC236}">
                <a16:creationId xmlns:a16="http://schemas.microsoft.com/office/drawing/2014/main" id="{9357C46F-9B5E-30A0-B48B-BDC1A0260D99}"/>
              </a:ext>
            </a:extLst>
          </p:cNvPr>
          <p:cNvSpPr txBox="1"/>
          <p:nvPr/>
        </p:nvSpPr>
        <p:spPr>
          <a:xfrm>
            <a:off x="8187639" y="4929143"/>
            <a:ext cx="2965622"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r>
              <a:rPr lang="en-GB" b="1" i="0" dirty="0">
                <a:solidFill>
                  <a:schemeClr val="bg1"/>
                </a:solidFill>
                <a:latin typeface="Bell MT" panose="02020503060305020303" pitchFamily="18" charset="0"/>
              </a:rPr>
              <a:t>Contextualize Cost-Efficiency Within Your Larger Business Management Strategy</a:t>
            </a:r>
            <a:endParaRPr lang="en-US" dirty="0">
              <a:solidFill>
                <a:schemeClr val="bg1"/>
              </a:solidFill>
              <a:latin typeface="Bell MT" panose="02020503060305020303" pitchFamily="18" charset="0"/>
            </a:endParaRPr>
          </a:p>
        </p:txBody>
      </p:sp>
      <p:sp>
        <p:nvSpPr>
          <p:cNvPr id="18" name="TextBox 17">
            <a:extLst>
              <a:ext uri="{FF2B5EF4-FFF2-40B4-BE49-F238E27FC236}">
                <a16:creationId xmlns:a16="http://schemas.microsoft.com/office/drawing/2014/main" id="{B08A4F01-5A42-9368-43DE-07473AAE0304}"/>
              </a:ext>
            </a:extLst>
          </p:cNvPr>
          <p:cNvSpPr txBox="1"/>
          <p:nvPr/>
        </p:nvSpPr>
        <p:spPr>
          <a:xfrm>
            <a:off x="0" y="0"/>
            <a:ext cx="1810265" cy="369332"/>
          </a:xfrm>
          <a:prstGeom prst="rect">
            <a:avLst/>
          </a:prstGeom>
          <a:noFill/>
        </p:spPr>
        <p:txBody>
          <a:bodyPr wrap="square" rtlCol="0">
            <a:spAutoFit/>
          </a:bodyPr>
          <a:lstStyle/>
          <a:p>
            <a:r>
              <a:rPr lang="en-GB" b="1" i="1" u="sng" dirty="0">
                <a:latin typeface="Bell MT" panose="02020503060305020303" pitchFamily="18" charset="0"/>
              </a:rPr>
              <a:t>Strategy nr.1</a:t>
            </a:r>
          </a:p>
        </p:txBody>
      </p:sp>
    </p:spTree>
    <p:extLst>
      <p:ext uri="{BB962C8B-B14F-4D97-AF65-F5344CB8AC3E}">
        <p14:creationId xmlns:p14="http://schemas.microsoft.com/office/powerpoint/2010/main" val="2467778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C9B6-E8BF-2554-7184-F07521A4D30A}"/>
              </a:ext>
            </a:extLst>
          </p:cNvPr>
          <p:cNvSpPr>
            <a:spLocks noGrp="1"/>
          </p:cNvSpPr>
          <p:nvPr>
            <p:ph type="title"/>
          </p:nvPr>
        </p:nvSpPr>
        <p:spPr>
          <a:xfrm>
            <a:off x="838200" y="309523"/>
            <a:ext cx="10515600" cy="1325563"/>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b="1" i="0" dirty="0">
                <a:solidFill>
                  <a:schemeClr val="bg1"/>
                </a:solidFill>
                <a:effectLst/>
                <a:latin typeface="Bell MT" panose="02020503060305020303" pitchFamily="18" charset="0"/>
              </a:rPr>
              <a:t>1.Perform a Cost-Benefit Analysis, following a simple series of steps:</a:t>
            </a:r>
            <a:endParaRPr lang="en-GB" dirty="0">
              <a:solidFill>
                <a:schemeClr val="bg1"/>
              </a:solidFill>
              <a:latin typeface="Bell MT" panose="02020503060305020303" pitchFamily="18" charset="0"/>
            </a:endParaRPr>
          </a:p>
        </p:txBody>
      </p:sp>
      <p:sp>
        <p:nvSpPr>
          <p:cNvPr id="5" name="TextBox 4">
            <a:extLst>
              <a:ext uri="{FF2B5EF4-FFF2-40B4-BE49-F238E27FC236}">
                <a16:creationId xmlns:a16="http://schemas.microsoft.com/office/drawing/2014/main" id="{13C47322-A4E0-1F75-BC27-BDDECB5E92D6}"/>
              </a:ext>
            </a:extLst>
          </p:cNvPr>
          <p:cNvSpPr txBox="1"/>
          <p:nvPr/>
        </p:nvSpPr>
        <p:spPr>
          <a:xfrm>
            <a:off x="838200" y="1690688"/>
            <a:ext cx="6094970" cy="954107"/>
          </a:xfrm>
          <a:prstGeom prst="rect">
            <a:avLst/>
          </a:prstGeom>
          <a:noFill/>
        </p:spPr>
        <p:txBody>
          <a:bodyPr wrap="square">
            <a:spAutoFit/>
          </a:bodyPr>
          <a:lstStyle/>
          <a:p>
            <a:pPr lvl="0" algn="just"/>
            <a:r>
              <a:rPr lang="en-GB" sz="2000" b="0" i="0" dirty="0">
                <a:latin typeface="Bell MT" panose="02020503060305020303" pitchFamily="18" charset="0"/>
              </a:rPr>
              <a:t>For</a:t>
            </a:r>
            <a:r>
              <a:rPr lang="en-GB" sz="1800" b="0" i="0" dirty="0">
                <a:latin typeface="Bell MT" panose="02020503060305020303" pitchFamily="18" charset="0"/>
              </a:rPr>
              <a:t> each potential business decision, prepare a list of the associated costs, as well as a separate list of the associated benefits. Both lists should be as comprehensive as possible.</a:t>
            </a:r>
            <a:endParaRPr lang="en-US" sz="1800" dirty="0">
              <a:latin typeface="Bell MT" panose="02020503060305020303" pitchFamily="18" charset="0"/>
            </a:endParaRPr>
          </a:p>
        </p:txBody>
      </p:sp>
      <p:sp>
        <p:nvSpPr>
          <p:cNvPr id="7" name="TextBox 6">
            <a:extLst>
              <a:ext uri="{FF2B5EF4-FFF2-40B4-BE49-F238E27FC236}">
                <a16:creationId xmlns:a16="http://schemas.microsoft.com/office/drawing/2014/main" id="{C07C322C-7558-6C62-0EA4-0CC0BA6EDE7F}"/>
              </a:ext>
            </a:extLst>
          </p:cNvPr>
          <p:cNvSpPr txBox="1"/>
          <p:nvPr/>
        </p:nvSpPr>
        <p:spPr>
          <a:xfrm>
            <a:off x="838200" y="2740380"/>
            <a:ext cx="6094970" cy="1477328"/>
          </a:xfrm>
          <a:prstGeom prst="rect">
            <a:avLst/>
          </a:prstGeom>
          <a:noFill/>
        </p:spPr>
        <p:txBody>
          <a:bodyPr wrap="square">
            <a:spAutoFit/>
          </a:bodyPr>
          <a:lstStyle/>
          <a:p>
            <a:pPr lvl="0" algn="just"/>
            <a:r>
              <a:rPr lang="en-GB" sz="1800" b="0" i="0" kern="1200" dirty="0">
                <a:latin typeface="Bell MT" panose="02020503060305020303" pitchFamily="18" charset="0"/>
              </a:rPr>
              <a:t>Apply a monetary value to each item on both lists. You can avoid costly under- or over-estimations by drawing </a:t>
            </a:r>
            <a:r>
              <a:rPr lang="en-GB" sz="1800" b="0" i="0" kern="1200" dirty="0">
                <a:solidFill>
                  <a:prstClr val="white">
                    <a:hueOff val="0"/>
                    <a:satOff val="0"/>
                    <a:lumOff val="0"/>
                    <a:alphaOff val="0"/>
                  </a:prstClr>
                </a:solidFill>
                <a:latin typeface="Bell MT" panose="02020503060305020303" pitchFamily="18" charset="0"/>
              </a:rPr>
              <a:t> </a:t>
            </a:r>
            <a:r>
              <a:rPr lang="en-GB" sz="1800" b="0" i="0" kern="1200" dirty="0">
                <a:latin typeface="Bell MT" panose="02020503060305020303" pitchFamily="18" charset="0"/>
              </a:rPr>
              <a:t>solution such as </a:t>
            </a:r>
            <a:r>
              <a:rPr lang="en-GB" sz="1800" b="0" i="0" kern="1200" dirty="0" err="1">
                <a:latin typeface="Bell MT" panose="02020503060305020303" pitchFamily="18" charset="0"/>
              </a:rPr>
              <a:t>Planergy</a:t>
            </a:r>
            <a:r>
              <a:rPr lang="en-GB" sz="1800" b="0" i="0" kern="1200" dirty="0">
                <a:latin typeface="Bell MT" panose="02020503060305020303" pitchFamily="18" charset="0"/>
              </a:rPr>
              <a:t> simplifies the process by providing a centralized data environment and powerful automation and analysis tools.</a:t>
            </a:r>
            <a:endParaRPr lang="en-US" sz="1800" kern="1200" dirty="0">
              <a:latin typeface="Bell MT" panose="02020503060305020303" pitchFamily="18" charset="0"/>
            </a:endParaRPr>
          </a:p>
        </p:txBody>
      </p:sp>
      <p:sp>
        <p:nvSpPr>
          <p:cNvPr id="9" name="TextBox 8">
            <a:extLst>
              <a:ext uri="{FF2B5EF4-FFF2-40B4-BE49-F238E27FC236}">
                <a16:creationId xmlns:a16="http://schemas.microsoft.com/office/drawing/2014/main" id="{85DF1E6D-2138-CFFB-812E-E46AB0458E22}"/>
              </a:ext>
            </a:extLst>
          </p:cNvPr>
          <p:cNvSpPr txBox="1"/>
          <p:nvPr/>
        </p:nvSpPr>
        <p:spPr>
          <a:xfrm>
            <a:off x="838200" y="4236953"/>
            <a:ext cx="6094970" cy="1754326"/>
          </a:xfrm>
          <a:prstGeom prst="rect">
            <a:avLst/>
          </a:prstGeom>
          <a:noFill/>
        </p:spPr>
        <p:txBody>
          <a:bodyPr wrap="square">
            <a:spAutoFit/>
          </a:bodyPr>
          <a:lstStyle/>
          <a:p>
            <a:pPr lvl="0" algn="just"/>
            <a:r>
              <a:rPr lang="en-GB" sz="1800" b="0" i="0" dirty="0">
                <a:latin typeface="Bell MT" panose="02020503060305020303" pitchFamily="18" charset="0"/>
              </a:rPr>
              <a:t>Total and compare the values for each list to determine whether the net benefits outweigh the potential costs. If they do, then proceeding with the decision will likely help you meet your goals. If they don’t, it’s time to look for other solutions or revisit each of the associated costs to determine if they can be reduced.</a:t>
            </a:r>
            <a:endParaRPr lang="en-GB" dirty="0">
              <a:latin typeface="Bell MT" panose="02020503060305020303" pitchFamily="18" charset="0"/>
            </a:endParaRPr>
          </a:p>
        </p:txBody>
      </p:sp>
      <p:pic>
        <p:nvPicPr>
          <p:cNvPr id="11" name="Picture 10">
            <a:extLst>
              <a:ext uri="{FF2B5EF4-FFF2-40B4-BE49-F238E27FC236}">
                <a16:creationId xmlns:a16="http://schemas.microsoft.com/office/drawing/2014/main" id="{A78D6A1C-2E3F-C342-DE12-854B039D90A4}"/>
              </a:ext>
            </a:extLst>
          </p:cNvPr>
          <p:cNvPicPr>
            <a:picLocks noChangeAspect="1"/>
          </p:cNvPicPr>
          <p:nvPr/>
        </p:nvPicPr>
        <p:blipFill>
          <a:blip r:embed="rId2"/>
          <a:stretch>
            <a:fillRect/>
          </a:stretch>
        </p:blipFill>
        <p:spPr>
          <a:xfrm>
            <a:off x="7175597" y="1772959"/>
            <a:ext cx="4844438" cy="4927988"/>
          </a:xfrm>
          <a:prstGeom prst="rect">
            <a:avLst/>
          </a:prstGeom>
        </p:spPr>
      </p:pic>
    </p:spTree>
    <p:extLst>
      <p:ext uri="{BB962C8B-B14F-4D97-AF65-F5344CB8AC3E}">
        <p14:creationId xmlns:p14="http://schemas.microsoft.com/office/powerpoint/2010/main" val="2802083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9BC87-5BA8-454E-0D77-153FE77046D5}"/>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i="0">
                <a:solidFill>
                  <a:schemeClr val="bg1"/>
                </a:solidFill>
                <a:effectLst/>
                <a:latin typeface="Bell MT" panose="02020503060305020303" pitchFamily="18" charset="0"/>
              </a:rPr>
              <a:t>2. Invest in Procure-to-Pay (P2P) Software benefits</a:t>
            </a:r>
            <a:endParaRPr lang="en-GB" dirty="0">
              <a:solidFill>
                <a:schemeClr val="bg1"/>
              </a:solidFill>
              <a:latin typeface="Bell MT" panose="02020503060305020303" pitchFamily="18" charset="0"/>
            </a:endParaRPr>
          </a:p>
        </p:txBody>
      </p:sp>
      <p:graphicFrame>
        <p:nvGraphicFramePr>
          <p:cNvPr id="5" name="Content Placeholder 2">
            <a:extLst>
              <a:ext uri="{FF2B5EF4-FFF2-40B4-BE49-F238E27FC236}">
                <a16:creationId xmlns:a16="http://schemas.microsoft.com/office/drawing/2014/main" id="{51499110-9BF0-5B41-476A-F89678184D8A}"/>
              </a:ext>
            </a:extLst>
          </p:cNvPr>
          <p:cNvGraphicFramePr>
            <a:graphicFrameLocks noGrp="1"/>
          </p:cNvGraphicFramePr>
          <p:nvPr>
            <p:ph idx="1"/>
            <p:extLst>
              <p:ext uri="{D42A27DB-BD31-4B8C-83A1-F6EECF244321}">
                <p14:modId xmlns:p14="http://schemas.microsoft.com/office/powerpoint/2010/main" val="34949278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6754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EEB13-8B8D-EF01-C622-ACF9F684BD1E}"/>
              </a:ext>
            </a:extLst>
          </p:cNvPr>
          <p:cNvSpPr>
            <a:spLocks noGrp="1"/>
          </p:cNvSpPr>
          <p:nvPr>
            <p:ph type="title"/>
          </p:nvPr>
        </p:nvSpPr>
        <p:spPr>
          <a:xfrm>
            <a:off x="649736" y="1145966"/>
            <a:ext cx="6728285" cy="1325563"/>
          </a:xfrm>
        </p:spPr>
        <p:style>
          <a:lnRef idx="1">
            <a:schemeClr val="accent1"/>
          </a:lnRef>
          <a:fillRef idx="2">
            <a:schemeClr val="accent1"/>
          </a:fillRef>
          <a:effectRef idx="1">
            <a:schemeClr val="accent1"/>
          </a:effectRef>
          <a:fontRef idx="minor">
            <a:schemeClr val="dk1"/>
          </a:fontRef>
        </p:style>
        <p:txBody>
          <a:bodyPr/>
          <a:lstStyle/>
          <a:p>
            <a:pPr algn="ctr"/>
            <a:r>
              <a:rPr lang="en-GB" b="1" i="0" dirty="0">
                <a:solidFill>
                  <a:schemeClr val="bg1"/>
                </a:solidFill>
                <a:effectLst/>
                <a:latin typeface="Bell MT" panose="02020503060305020303" pitchFamily="18" charset="0"/>
              </a:rPr>
              <a:t>3. Practice Proactive Pricing</a:t>
            </a:r>
            <a:endParaRPr lang="en-GB" dirty="0">
              <a:solidFill>
                <a:schemeClr val="bg1"/>
              </a:solidFill>
              <a:latin typeface="Bell MT" panose="02020503060305020303" pitchFamily="18" charset="0"/>
            </a:endParaRPr>
          </a:p>
        </p:txBody>
      </p:sp>
      <p:sp>
        <p:nvSpPr>
          <p:cNvPr id="7" name="TextBox 6">
            <a:extLst>
              <a:ext uri="{FF2B5EF4-FFF2-40B4-BE49-F238E27FC236}">
                <a16:creationId xmlns:a16="http://schemas.microsoft.com/office/drawing/2014/main" id="{CD31ECA8-D349-0844-DD9D-84B6BECB823D}"/>
              </a:ext>
            </a:extLst>
          </p:cNvPr>
          <p:cNvSpPr txBox="1"/>
          <p:nvPr/>
        </p:nvSpPr>
        <p:spPr>
          <a:xfrm>
            <a:off x="649736" y="2718228"/>
            <a:ext cx="6728285" cy="147732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pPr lvl="0"/>
            <a:r>
              <a:rPr lang="en-GB" sz="1800" b="0" i="0" dirty="0">
                <a:latin typeface="Bell MT" panose="02020503060305020303" pitchFamily="18" charset="0"/>
              </a:rPr>
              <a:t>Depending on your overall strategy, taking the position as a low-cost provider can significantly improve cost-efficiency. Offering goods and services at a lower cost, quality, or both can help you capture customers for whom pricing is the highest priority and establish a strong competitive footing within that space.</a:t>
            </a:r>
            <a:endParaRPr lang="en-US" sz="1800" dirty="0">
              <a:latin typeface="Bell MT" panose="02020503060305020303" pitchFamily="18" charset="0"/>
            </a:endParaRPr>
          </a:p>
        </p:txBody>
      </p:sp>
      <p:sp>
        <p:nvSpPr>
          <p:cNvPr id="9" name="TextBox 8">
            <a:extLst>
              <a:ext uri="{FF2B5EF4-FFF2-40B4-BE49-F238E27FC236}">
                <a16:creationId xmlns:a16="http://schemas.microsoft.com/office/drawing/2014/main" id="{37D84EF6-33F7-D7DC-8D6B-272AF27EA624}"/>
              </a:ext>
            </a:extLst>
          </p:cNvPr>
          <p:cNvSpPr txBox="1"/>
          <p:nvPr/>
        </p:nvSpPr>
        <p:spPr>
          <a:xfrm>
            <a:off x="649735" y="4719253"/>
            <a:ext cx="6728285" cy="120032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pPr lvl="0"/>
            <a:r>
              <a:rPr lang="en-GB" b="0" i="0" dirty="0">
                <a:latin typeface="Bell MT" panose="02020503060305020303" pitchFamily="18" charset="0"/>
              </a:rPr>
              <a:t>Alternatively, in the luxury space, it may be possible to charge higher prices without increasing costs or quality (and thereby improving cost-efficiency) by leveraging intangible value created by a brand name or consumer trend.</a:t>
            </a:r>
            <a:endParaRPr lang="en-US" dirty="0">
              <a:latin typeface="Bell MT" panose="02020503060305020303" pitchFamily="18" charset="0"/>
            </a:endParaRPr>
          </a:p>
        </p:txBody>
      </p:sp>
      <p:pic>
        <p:nvPicPr>
          <p:cNvPr id="11" name="Picture 10">
            <a:extLst>
              <a:ext uri="{FF2B5EF4-FFF2-40B4-BE49-F238E27FC236}">
                <a16:creationId xmlns:a16="http://schemas.microsoft.com/office/drawing/2014/main" id="{283F6370-46A4-EEC4-9085-991E0B08EC22}"/>
              </a:ext>
            </a:extLst>
          </p:cNvPr>
          <p:cNvPicPr>
            <a:picLocks noChangeAspect="1"/>
          </p:cNvPicPr>
          <p:nvPr/>
        </p:nvPicPr>
        <p:blipFill>
          <a:blip r:embed="rId2"/>
          <a:stretch>
            <a:fillRect/>
          </a:stretch>
        </p:blipFill>
        <p:spPr>
          <a:xfrm>
            <a:off x="7766451" y="162309"/>
            <a:ext cx="4238625" cy="6695691"/>
          </a:xfrm>
          <a:prstGeom prst="rect">
            <a:avLst/>
          </a:prstGeom>
        </p:spPr>
      </p:pic>
    </p:spTree>
    <p:extLst>
      <p:ext uri="{BB962C8B-B14F-4D97-AF65-F5344CB8AC3E}">
        <p14:creationId xmlns:p14="http://schemas.microsoft.com/office/powerpoint/2010/main" val="1019920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CB915-CD80-71CE-CE79-AF1E6AB32DAB}"/>
              </a:ext>
            </a:extLst>
          </p:cNvPr>
          <p:cNvSpPr>
            <a:spLocks noGrp="1"/>
          </p:cNvSpPr>
          <p:nvPr>
            <p:ph type="title"/>
          </p:nvPr>
        </p:nvSpPr>
        <p:spPr>
          <a:xfrm>
            <a:off x="656716" y="1782161"/>
            <a:ext cx="10515600" cy="1325563"/>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sz="4400" b="1" i="0" dirty="0">
                <a:solidFill>
                  <a:schemeClr val="bg1"/>
                </a:solidFill>
                <a:effectLst/>
                <a:latin typeface="Bell MT" panose="02020503060305020303" pitchFamily="18" charset="0"/>
                <a:cs typeface="Times New Roman" panose="02020603050405020304" pitchFamily="18" charset="0"/>
              </a:rPr>
              <a:t>4. Make Cost Efficiency Part of Your Strategy for Success</a:t>
            </a:r>
            <a:endParaRPr lang="en-GB" dirty="0">
              <a:solidFill>
                <a:schemeClr val="bg1"/>
              </a:solidFill>
              <a:latin typeface="Bell MT" panose="02020503060305020303" pitchFamily="18" charset="0"/>
            </a:endParaRPr>
          </a:p>
        </p:txBody>
      </p:sp>
      <p:graphicFrame>
        <p:nvGraphicFramePr>
          <p:cNvPr id="7" name="Content Placeholder 2">
            <a:extLst>
              <a:ext uri="{FF2B5EF4-FFF2-40B4-BE49-F238E27FC236}">
                <a16:creationId xmlns:a16="http://schemas.microsoft.com/office/drawing/2014/main" id="{BCA9CA61-AF72-A763-80BA-826109E8A0B1}"/>
              </a:ext>
            </a:extLst>
          </p:cNvPr>
          <p:cNvGraphicFramePr>
            <a:graphicFrameLocks noGrp="1"/>
          </p:cNvGraphicFramePr>
          <p:nvPr>
            <p:ph idx="1"/>
            <p:extLst>
              <p:ext uri="{D42A27DB-BD31-4B8C-83A1-F6EECF244321}">
                <p14:modId xmlns:p14="http://schemas.microsoft.com/office/powerpoint/2010/main" val="680983507"/>
              </p:ext>
            </p:extLst>
          </p:nvPr>
        </p:nvGraphicFramePr>
        <p:xfrm>
          <a:off x="279553" y="3750277"/>
          <a:ext cx="10515600" cy="2618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group of people flying kites&#10;&#10;Description automatically generated with medium confidence">
            <a:extLst>
              <a:ext uri="{FF2B5EF4-FFF2-40B4-BE49-F238E27FC236}">
                <a16:creationId xmlns:a16="http://schemas.microsoft.com/office/drawing/2014/main" id="{98003FAD-A3E6-539F-DB62-2E666F972E3B}"/>
              </a:ext>
            </a:extLst>
          </p:cNvPr>
          <p:cNvPicPr>
            <a:picLocks noChangeAspect="1"/>
          </p:cNvPicPr>
          <p:nvPr/>
        </p:nvPicPr>
        <p:blipFill>
          <a:blip r:embed="rId7"/>
          <a:stretch>
            <a:fillRect/>
          </a:stretch>
        </p:blipFill>
        <p:spPr>
          <a:xfrm>
            <a:off x="0" y="0"/>
            <a:ext cx="12191999" cy="1409453"/>
          </a:xfrm>
          <a:prstGeom prst="rect">
            <a:avLst/>
          </a:prstGeom>
        </p:spPr>
      </p:pic>
    </p:spTree>
    <p:extLst>
      <p:ext uri="{BB962C8B-B14F-4D97-AF65-F5344CB8AC3E}">
        <p14:creationId xmlns:p14="http://schemas.microsoft.com/office/powerpoint/2010/main" val="105175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EA04B0A5-3975-E7AE-1B0A-2E3F08C4C9CC}"/>
              </a:ext>
            </a:extLst>
          </p:cNvPr>
          <p:cNvSpPr/>
          <p:nvPr/>
        </p:nvSpPr>
        <p:spPr>
          <a:xfrm>
            <a:off x="533166" y="2088810"/>
            <a:ext cx="2491915" cy="2680379"/>
          </a:xfrm>
          <a:prstGeom prst="ellipse">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2724F90-AB75-F8AC-F564-6B1A30CEA5B6}"/>
              </a:ext>
            </a:extLst>
          </p:cNvPr>
          <p:cNvSpPr txBox="1"/>
          <p:nvPr/>
        </p:nvSpPr>
        <p:spPr>
          <a:xfrm>
            <a:off x="985203" y="2350292"/>
            <a:ext cx="1587843" cy="1569660"/>
          </a:xfrm>
          <a:prstGeom prst="rect">
            <a:avLst/>
          </a:prstGeom>
          <a:noFill/>
        </p:spPr>
        <p:txBody>
          <a:bodyPr wrap="square" rtlCol="0">
            <a:spAutoFit/>
          </a:bodyPr>
          <a:lstStyle/>
          <a:p>
            <a:pPr algn="ctr"/>
            <a:r>
              <a:rPr lang="en-GB" sz="2400" dirty="0">
                <a:solidFill>
                  <a:schemeClr val="bg1"/>
                </a:solidFill>
                <a:latin typeface="Bell MT" panose="02020503060305020303" pitchFamily="18" charset="0"/>
              </a:rPr>
              <a:t>Promoting the company online</a:t>
            </a:r>
          </a:p>
        </p:txBody>
      </p:sp>
      <p:sp>
        <p:nvSpPr>
          <p:cNvPr id="6" name="TextBox 5">
            <a:extLst>
              <a:ext uri="{FF2B5EF4-FFF2-40B4-BE49-F238E27FC236}">
                <a16:creationId xmlns:a16="http://schemas.microsoft.com/office/drawing/2014/main" id="{14E9E8D7-E2DC-29EC-1D37-315320772E65}"/>
              </a:ext>
            </a:extLst>
          </p:cNvPr>
          <p:cNvSpPr txBox="1"/>
          <p:nvPr/>
        </p:nvSpPr>
        <p:spPr>
          <a:xfrm>
            <a:off x="4152611" y="1767603"/>
            <a:ext cx="2287147"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solidFill>
                  <a:schemeClr val="bg1"/>
                </a:solidFill>
                <a:latin typeface="Bell MT" panose="02020503060305020303" pitchFamily="18" charset="0"/>
              </a:rPr>
              <a:t>Social Media, Blog </a:t>
            </a:r>
          </a:p>
        </p:txBody>
      </p:sp>
      <p:sp>
        <p:nvSpPr>
          <p:cNvPr id="7" name="TextBox 6">
            <a:extLst>
              <a:ext uri="{FF2B5EF4-FFF2-40B4-BE49-F238E27FC236}">
                <a16:creationId xmlns:a16="http://schemas.microsoft.com/office/drawing/2014/main" id="{D5A06F1C-0983-F5DB-E5F6-A98A461B4B02}"/>
              </a:ext>
            </a:extLst>
          </p:cNvPr>
          <p:cNvSpPr txBox="1"/>
          <p:nvPr/>
        </p:nvSpPr>
        <p:spPr>
          <a:xfrm>
            <a:off x="4152611" y="2907164"/>
            <a:ext cx="2287145"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solidFill>
                  <a:schemeClr val="bg1"/>
                </a:solidFill>
                <a:latin typeface="Bell MT" panose="02020503060305020303" pitchFamily="18" charset="0"/>
              </a:rPr>
              <a:t>Online promotion through SEO &amp; Content Marketing</a:t>
            </a:r>
          </a:p>
        </p:txBody>
      </p:sp>
      <p:sp>
        <p:nvSpPr>
          <p:cNvPr id="8" name="TextBox 7">
            <a:extLst>
              <a:ext uri="{FF2B5EF4-FFF2-40B4-BE49-F238E27FC236}">
                <a16:creationId xmlns:a16="http://schemas.microsoft.com/office/drawing/2014/main" id="{4A5943A3-2599-4F4A-1666-7D657C27A6F4}"/>
              </a:ext>
            </a:extLst>
          </p:cNvPr>
          <p:cNvSpPr txBox="1"/>
          <p:nvPr/>
        </p:nvSpPr>
        <p:spPr>
          <a:xfrm>
            <a:off x="4152611" y="4525929"/>
            <a:ext cx="2287147"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solidFill>
                  <a:schemeClr val="bg1"/>
                </a:solidFill>
                <a:latin typeface="Bell MT" panose="02020503060305020303" pitchFamily="18" charset="0"/>
              </a:rPr>
              <a:t>Podcasts, Webinars </a:t>
            </a:r>
          </a:p>
        </p:txBody>
      </p:sp>
      <p:cxnSp>
        <p:nvCxnSpPr>
          <p:cNvPr id="13" name="Straight Arrow Connector 12">
            <a:extLst>
              <a:ext uri="{FF2B5EF4-FFF2-40B4-BE49-F238E27FC236}">
                <a16:creationId xmlns:a16="http://schemas.microsoft.com/office/drawing/2014/main" id="{42FDF633-0E9E-5F18-2E86-9BA8A8821E82}"/>
              </a:ext>
            </a:extLst>
          </p:cNvPr>
          <p:cNvCxnSpPr>
            <a:stCxn id="4" idx="6"/>
            <a:endCxn id="7" idx="1"/>
          </p:cNvCxnSpPr>
          <p:nvPr/>
        </p:nvCxnSpPr>
        <p:spPr>
          <a:xfrm flipV="1">
            <a:off x="3025081" y="3368829"/>
            <a:ext cx="1127530" cy="601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F76F888-052C-7288-3281-CF56BD1C48EB}"/>
              </a:ext>
            </a:extLst>
          </p:cNvPr>
          <p:cNvCxnSpPr>
            <a:stCxn id="4" idx="6"/>
            <a:endCxn id="6" idx="1"/>
          </p:cNvCxnSpPr>
          <p:nvPr/>
        </p:nvCxnSpPr>
        <p:spPr>
          <a:xfrm flipV="1">
            <a:off x="3025081" y="1952269"/>
            <a:ext cx="1127530" cy="14767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4C694F1-CBD0-8D4F-AEC6-7F7141AEBD62}"/>
              </a:ext>
            </a:extLst>
          </p:cNvPr>
          <p:cNvCxnSpPr>
            <a:stCxn id="4" idx="6"/>
            <a:endCxn id="8" idx="1"/>
          </p:cNvCxnSpPr>
          <p:nvPr/>
        </p:nvCxnSpPr>
        <p:spPr>
          <a:xfrm>
            <a:off x="3025081" y="3429000"/>
            <a:ext cx="1127530" cy="12815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75FEE22A-F6E4-C2A1-D620-004D7F0F2254}"/>
              </a:ext>
            </a:extLst>
          </p:cNvPr>
          <p:cNvPicPr>
            <a:picLocks noChangeAspect="1"/>
          </p:cNvPicPr>
          <p:nvPr/>
        </p:nvPicPr>
        <p:blipFill>
          <a:blip r:embed="rId2"/>
          <a:stretch>
            <a:fillRect/>
          </a:stretch>
        </p:blipFill>
        <p:spPr>
          <a:xfrm>
            <a:off x="6439756" y="1"/>
            <a:ext cx="5752244" cy="6858000"/>
          </a:xfrm>
          <a:prstGeom prst="rect">
            <a:avLst/>
          </a:prstGeom>
        </p:spPr>
      </p:pic>
      <p:sp>
        <p:nvSpPr>
          <p:cNvPr id="12" name="TextBox 11">
            <a:extLst>
              <a:ext uri="{FF2B5EF4-FFF2-40B4-BE49-F238E27FC236}">
                <a16:creationId xmlns:a16="http://schemas.microsoft.com/office/drawing/2014/main" id="{C7643F7E-6F0E-9494-8D02-C03D9D77C8CE}"/>
              </a:ext>
            </a:extLst>
          </p:cNvPr>
          <p:cNvSpPr txBox="1"/>
          <p:nvPr/>
        </p:nvSpPr>
        <p:spPr>
          <a:xfrm>
            <a:off x="0" y="18220"/>
            <a:ext cx="6094970" cy="369332"/>
          </a:xfrm>
          <a:prstGeom prst="rect">
            <a:avLst/>
          </a:prstGeom>
          <a:noFill/>
        </p:spPr>
        <p:txBody>
          <a:bodyPr wrap="square">
            <a:spAutoFit/>
          </a:bodyPr>
          <a:lstStyle/>
          <a:p>
            <a:r>
              <a:rPr lang="en-GB" b="1" i="1" u="sng" dirty="0">
                <a:latin typeface="Bell MT" panose="02020503060305020303" pitchFamily="18" charset="0"/>
              </a:rPr>
              <a:t>Strategy nr.2</a:t>
            </a:r>
          </a:p>
        </p:txBody>
      </p:sp>
    </p:spTree>
    <p:extLst>
      <p:ext uri="{BB962C8B-B14F-4D97-AF65-F5344CB8AC3E}">
        <p14:creationId xmlns:p14="http://schemas.microsoft.com/office/powerpoint/2010/main" val="3815359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000"/>
                                        <p:tgtEl>
                                          <p:spTgt spid="13"/>
                                        </p:tgtEl>
                                      </p:cBhvr>
                                    </p:animEffect>
                                    <p:anim calcmode="lin" valueType="num">
                                      <p:cBhvr>
                                        <p:cTn id="19" dur="1000" fill="hold"/>
                                        <p:tgtEl>
                                          <p:spTgt spid="13"/>
                                        </p:tgtEl>
                                        <p:attrNameLst>
                                          <p:attrName>ppt_x</p:attrName>
                                        </p:attrNameLst>
                                      </p:cBhvr>
                                      <p:tavLst>
                                        <p:tav tm="0">
                                          <p:val>
                                            <p:strVal val="#ppt_x"/>
                                          </p:val>
                                        </p:tav>
                                        <p:tav tm="100000">
                                          <p:val>
                                            <p:strVal val="#ppt_x"/>
                                          </p:val>
                                        </p:tav>
                                      </p:tavLst>
                                    </p:anim>
                                    <p:anim calcmode="lin" valueType="num">
                                      <p:cBhvr>
                                        <p:cTn id="2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1000"/>
                                        <p:tgtEl>
                                          <p:spTgt spid="21"/>
                                        </p:tgtEl>
                                      </p:cBhvr>
                                    </p:animEffect>
                                    <p:anim calcmode="lin" valueType="num">
                                      <p:cBhvr>
                                        <p:cTn id="31" dur="1000" fill="hold"/>
                                        <p:tgtEl>
                                          <p:spTgt spid="21"/>
                                        </p:tgtEl>
                                        <p:attrNameLst>
                                          <p:attrName>ppt_x</p:attrName>
                                        </p:attrNameLst>
                                      </p:cBhvr>
                                      <p:tavLst>
                                        <p:tav tm="0">
                                          <p:val>
                                            <p:strVal val="#ppt_x"/>
                                          </p:val>
                                        </p:tav>
                                        <p:tav tm="100000">
                                          <p:val>
                                            <p:strVal val="#ppt_x"/>
                                          </p:val>
                                        </p:tav>
                                      </p:tavLst>
                                    </p:anim>
                                    <p:anim calcmode="lin" valueType="num">
                                      <p:cBhvr>
                                        <p:cTn id="32"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DCE1A3D-5FA3-C30C-8C25-9172893EAA8B}"/>
              </a:ext>
            </a:extLst>
          </p:cNvPr>
          <p:cNvSpPr>
            <a:spLocks noGrp="1"/>
          </p:cNvSpPr>
          <p:nvPr>
            <p:ph type="subTitle" idx="1"/>
          </p:nvPr>
        </p:nvSpPr>
        <p:spPr>
          <a:xfrm>
            <a:off x="6308650" y="9524"/>
            <a:ext cx="5883349" cy="1192875"/>
          </a:xfrm>
        </p:spPr>
        <p:style>
          <a:lnRef idx="1">
            <a:schemeClr val="accent1"/>
          </a:lnRef>
          <a:fillRef idx="2">
            <a:schemeClr val="accent1"/>
          </a:fillRef>
          <a:effectRef idx="1">
            <a:schemeClr val="accent1"/>
          </a:effectRef>
          <a:fontRef idx="minor">
            <a:schemeClr val="dk1"/>
          </a:fontRef>
        </p:style>
        <p:txBody>
          <a:bodyPr>
            <a:normAutofit/>
          </a:bodyPr>
          <a:lstStyle/>
          <a:p>
            <a:r>
              <a:rPr lang="en-GB" sz="3600" dirty="0">
                <a:solidFill>
                  <a:schemeClr val="bg1"/>
                </a:solidFill>
                <a:latin typeface="Bell MT" panose="02020503060305020303" pitchFamily="18" charset="0"/>
              </a:rPr>
              <a:t>Social Media &amp; Blog </a:t>
            </a:r>
          </a:p>
        </p:txBody>
      </p:sp>
      <p:pic>
        <p:nvPicPr>
          <p:cNvPr id="9" name="Picture 8">
            <a:extLst>
              <a:ext uri="{FF2B5EF4-FFF2-40B4-BE49-F238E27FC236}">
                <a16:creationId xmlns:a16="http://schemas.microsoft.com/office/drawing/2014/main" id="{5C756536-7BC0-7371-F48C-5F5FF985272A}"/>
              </a:ext>
            </a:extLst>
          </p:cNvPr>
          <p:cNvPicPr>
            <a:picLocks noChangeAspect="1"/>
          </p:cNvPicPr>
          <p:nvPr/>
        </p:nvPicPr>
        <p:blipFill>
          <a:blip r:embed="rId2"/>
          <a:stretch>
            <a:fillRect/>
          </a:stretch>
        </p:blipFill>
        <p:spPr>
          <a:xfrm>
            <a:off x="0" y="0"/>
            <a:ext cx="6308651" cy="1352550"/>
          </a:xfrm>
          <a:prstGeom prst="rect">
            <a:avLst/>
          </a:prstGeom>
        </p:spPr>
      </p:pic>
      <p:sp>
        <p:nvSpPr>
          <p:cNvPr id="11" name="TextBox 10">
            <a:extLst>
              <a:ext uri="{FF2B5EF4-FFF2-40B4-BE49-F238E27FC236}">
                <a16:creationId xmlns:a16="http://schemas.microsoft.com/office/drawing/2014/main" id="{91EC0651-BE9B-4F53-91C1-384F87F968C8}"/>
              </a:ext>
            </a:extLst>
          </p:cNvPr>
          <p:cNvSpPr txBox="1"/>
          <p:nvPr/>
        </p:nvSpPr>
        <p:spPr>
          <a:xfrm>
            <a:off x="6308649" y="569961"/>
            <a:ext cx="5883349" cy="707886"/>
          </a:xfrm>
          <a:prstGeom prst="rect">
            <a:avLst/>
          </a:prstGeom>
          <a:noFill/>
        </p:spPr>
        <p:txBody>
          <a:bodyPr wrap="square" rtlCol="0">
            <a:spAutoFit/>
          </a:bodyPr>
          <a:lstStyle/>
          <a:p>
            <a:pPr algn="ctr"/>
            <a:r>
              <a:rPr lang="en-GB" sz="2000" dirty="0">
                <a:solidFill>
                  <a:schemeClr val="tx2">
                    <a:lumMod val="50000"/>
                  </a:schemeClr>
                </a:solidFill>
                <a:latin typeface="Bell MT" panose="02020503060305020303" pitchFamily="18" charset="0"/>
              </a:rPr>
              <a:t>Excellent way to promote based on attracting customers </a:t>
            </a:r>
          </a:p>
        </p:txBody>
      </p:sp>
      <p:pic>
        <p:nvPicPr>
          <p:cNvPr id="15" name="Picture 14">
            <a:extLst>
              <a:ext uri="{FF2B5EF4-FFF2-40B4-BE49-F238E27FC236}">
                <a16:creationId xmlns:a16="http://schemas.microsoft.com/office/drawing/2014/main" id="{BB86F34B-8015-48AE-6FCC-CCEB381EDAB9}"/>
              </a:ext>
            </a:extLst>
          </p:cNvPr>
          <p:cNvPicPr>
            <a:picLocks noChangeAspect="1"/>
          </p:cNvPicPr>
          <p:nvPr/>
        </p:nvPicPr>
        <p:blipFill>
          <a:blip r:embed="rId3"/>
          <a:stretch>
            <a:fillRect/>
          </a:stretch>
        </p:blipFill>
        <p:spPr>
          <a:xfrm>
            <a:off x="739200" y="3375900"/>
            <a:ext cx="10713600" cy="1143000"/>
          </a:xfrm>
          <a:prstGeom prst="rect">
            <a:avLst/>
          </a:prstGeom>
        </p:spPr>
      </p:pic>
      <p:sp>
        <p:nvSpPr>
          <p:cNvPr id="21" name="TextBox 20">
            <a:extLst>
              <a:ext uri="{FF2B5EF4-FFF2-40B4-BE49-F238E27FC236}">
                <a16:creationId xmlns:a16="http://schemas.microsoft.com/office/drawing/2014/main" id="{F6454732-47A5-5D76-D0D5-2FE7D635EFE6}"/>
              </a:ext>
            </a:extLst>
          </p:cNvPr>
          <p:cNvSpPr txBox="1"/>
          <p:nvPr/>
        </p:nvSpPr>
        <p:spPr>
          <a:xfrm>
            <a:off x="9250323" y="4347729"/>
            <a:ext cx="2234400" cy="1323439"/>
          </a:xfrm>
          <a:prstGeom prst="rect">
            <a:avLst/>
          </a:prstGeom>
          <a:noFill/>
        </p:spPr>
        <p:txBody>
          <a:bodyPr wrap="square" rtlCol="0">
            <a:spAutoFit/>
          </a:bodyPr>
          <a:lstStyle/>
          <a:p>
            <a:pPr algn="ctr"/>
            <a:r>
              <a:rPr lang="en-GB" sz="1600" dirty="0">
                <a:latin typeface="Bell MT" panose="02020503060305020303" pitchFamily="18" charset="0"/>
              </a:rPr>
              <a:t>The </a:t>
            </a:r>
            <a:r>
              <a:rPr lang="en-GB" sz="1600" u="sng" dirty="0">
                <a:latin typeface="Bell MT" panose="02020503060305020303" pitchFamily="18" charset="0"/>
              </a:rPr>
              <a:t>free method </a:t>
            </a:r>
            <a:r>
              <a:rPr lang="en-GB" sz="1600" dirty="0">
                <a:latin typeface="Bell MT" panose="02020503060305020303" pitchFamily="18" charset="0"/>
              </a:rPr>
              <a:t>to show to people how the company can help them in the safety of tomorrow</a:t>
            </a:r>
          </a:p>
        </p:txBody>
      </p:sp>
      <p:sp>
        <p:nvSpPr>
          <p:cNvPr id="22" name="TextBox 21">
            <a:extLst>
              <a:ext uri="{FF2B5EF4-FFF2-40B4-BE49-F238E27FC236}">
                <a16:creationId xmlns:a16="http://schemas.microsoft.com/office/drawing/2014/main" id="{A0C10102-BA3F-FBE8-B54B-70681EE1EB2A}"/>
              </a:ext>
            </a:extLst>
          </p:cNvPr>
          <p:cNvSpPr txBox="1"/>
          <p:nvPr/>
        </p:nvSpPr>
        <p:spPr>
          <a:xfrm>
            <a:off x="3154325" y="1649631"/>
            <a:ext cx="1689524" cy="1815882"/>
          </a:xfrm>
          <a:prstGeom prst="rect">
            <a:avLst/>
          </a:prstGeom>
          <a:noFill/>
        </p:spPr>
        <p:txBody>
          <a:bodyPr wrap="square" rtlCol="0">
            <a:spAutoFit/>
          </a:bodyPr>
          <a:lstStyle/>
          <a:p>
            <a:pPr algn="ctr"/>
            <a:r>
              <a:rPr lang="en-GB" sz="1600" dirty="0">
                <a:latin typeface="Bell MT" panose="02020503060305020303" pitchFamily="18" charset="0"/>
              </a:rPr>
              <a:t>Future customers have access to a direct conversation through the </a:t>
            </a:r>
            <a:r>
              <a:rPr lang="en-GB" sz="1600" u="sng" dirty="0">
                <a:latin typeface="Bell MT" panose="02020503060305020303" pitchFamily="18" charset="0"/>
              </a:rPr>
              <a:t>questions-answers section</a:t>
            </a:r>
          </a:p>
        </p:txBody>
      </p:sp>
      <p:sp>
        <p:nvSpPr>
          <p:cNvPr id="25" name="TextBox 24">
            <a:extLst>
              <a:ext uri="{FF2B5EF4-FFF2-40B4-BE49-F238E27FC236}">
                <a16:creationId xmlns:a16="http://schemas.microsoft.com/office/drawing/2014/main" id="{2F632816-FAAA-7E68-9543-67014ECDB4A3}"/>
              </a:ext>
            </a:extLst>
          </p:cNvPr>
          <p:cNvSpPr txBox="1"/>
          <p:nvPr/>
        </p:nvSpPr>
        <p:spPr>
          <a:xfrm>
            <a:off x="902043" y="4460789"/>
            <a:ext cx="1977081" cy="615553"/>
          </a:xfrm>
          <a:prstGeom prst="rect">
            <a:avLst/>
          </a:prstGeom>
          <a:noFill/>
        </p:spPr>
        <p:txBody>
          <a:bodyPr wrap="square" rtlCol="0">
            <a:spAutoFit/>
          </a:bodyPr>
          <a:lstStyle/>
          <a:p>
            <a:pPr algn="ctr"/>
            <a:r>
              <a:rPr lang="en-GB" sz="1600" dirty="0">
                <a:latin typeface="Bell MT" panose="02020503060305020303" pitchFamily="18" charset="0"/>
              </a:rPr>
              <a:t>Advertisement </a:t>
            </a:r>
          </a:p>
          <a:p>
            <a:endParaRPr lang="en-GB" dirty="0"/>
          </a:p>
        </p:txBody>
      </p:sp>
      <p:sp>
        <p:nvSpPr>
          <p:cNvPr id="26" name="TextBox 25">
            <a:extLst>
              <a:ext uri="{FF2B5EF4-FFF2-40B4-BE49-F238E27FC236}">
                <a16:creationId xmlns:a16="http://schemas.microsoft.com/office/drawing/2014/main" id="{57EC814C-7F88-0369-50BB-3566B604C756}"/>
              </a:ext>
            </a:extLst>
          </p:cNvPr>
          <p:cNvSpPr txBox="1"/>
          <p:nvPr/>
        </p:nvSpPr>
        <p:spPr>
          <a:xfrm>
            <a:off x="5265269" y="4460789"/>
            <a:ext cx="1605088" cy="338554"/>
          </a:xfrm>
          <a:prstGeom prst="rect">
            <a:avLst/>
          </a:prstGeom>
          <a:noFill/>
        </p:spPr>
        <p:txBody>
          <a:bodyPr wrap="square" rtlCol="0">
            <a:spAutoFit/>
          </a:bodyPr>
          <a:lstStyle/>
          <a:p>
            <a:pPr algn="ctr"/>
            <a:r>
              <a:rPr lang="en-GB" sz="1600" dirty="0">
                <a:latin typeface="Bell MT" panose="02020503060305020303" pitchFamily="18" charset="0"/>
              </a:rPr>
              <a:t>Competitions</a:t>
            </a:r>
          </a:p>
        </p:txBody>
      </p:sp>
      <p:sp>
        <p:nvSpPr>
          <p:cNvPr id="27" name="TextBox 26">
            <a:extLst>
              <a:ext uri="{FF2B5EF4-FFF2-40B4-BE49-F238E27FC236}">
                <a16:creationId xmlns:a16="http://schemas.microsoft.com/office/drawing/2014/main" id="{C6F6D918-39CC-7CA3-6256-FEAEA90E8742}"/>
              </a:ext>
            </a:extLst>
          </p:cNvPr>
          <p:cNvSpPr txBox="1"/>
          <p:nvPr/>
        </p:nvSpPr>
        <p:spPr>
          <a:xfrm>
            <a:off x="7258974" y="2928668"/>
            <a:ext cx="1513703" cy="584775"/>
          </a:xfrm>
          <a:prstGeom prst="rect">
            <a:avLst/>
          </a:prstGeom>
          <a:noFill/>
        </p:spPr>
        <p:txBody>
          <a:bodyPr wrap="square" rtlCol="0">
            <a:spAutoFit/>
          </a:bodyPr>
          <a:lstStyle/>
          <a:p>
            <a:pPr algn="ctr"/>
            <a:r>
              <a:rPr lang="en-GB" sz="1600" dirty="0">
                <a:latin typeface="Bell MT" panose="02020503060305020303" pitchFamily="18" charset="0"/>
              </a:rPr>
              <a:t>Promotion exchange</a:t>
            </a:r>
          </a:p>
        </p:txBody>
      </p:sp>
    </p:spTree>
    <p:extLst>
      <p:ext uri="{BB962C8B-B14F-4D97-AF65-F5344CB8AC3E}">
        <p14:creationId xmlns:p14="http://schemas.microsoft.com/office/powerpoint/2010/main" val="1039364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81E91-989B-6BE0-3AF1-4519BB0D397B}"/>
              </a:ext>
            </a:extLst>
          </p:cNvPr>
          <p:cNvPicPr>
            <a:picLocks noChangeAspect="1"/>
          </p:cNvPicPr>
          <p:nvPr/>
        </p:nvPicPr>
        <p:blipFill>
          <a:blip r:embed="rId2"/>
          <a:stretch>
            <a:fillRect/>
          </a:stretch>
        </p:blipFill>
        <p:spPr>
          <a:xfrm>
            <a:off x="1359243" y="2312901"/>
            <a:ext cx="9922475" cy="3381375"/>
          </a:xfrm>
          <a:prstGeom prst="rect">
            <a:avLst/>
          </a:prstGeom>
        </p:spPr>
      </p:pic>
      <p:sp>
        <p:nvSpPr>
          <p:cNvPr id="4" name="TextBox 3">
            <a:extLst>
              <a:ext uri="{FF2B5EF4-FFF2-40B4-BE49-F238E27FC236}">
                <a16:creationId xmlns:a16="http://schemas.microsoft.com/office/drawing/2014/main" id="{AAFF0BBB-8CB1-42B2-BD2C-33C9E3B4C44E}"/>
              </a:ext>
            </a:extLst>
          </p:cNvPr>
          <p:cNvSpPr txBox="1"/>
          <p:nvPr/>
        </p:nvSpPr>
        <p:spPr>
          <a:xfrm>
            <a:off x="1160761" y="1713792"/>
            <a:ext cx="1519881" cy="369332"/>
          </a:xfrm>
          <a:prstGeom prst="rect">
            <a:avLst/>
          </a:prstGeom>
          <a:noFill/>
        </p:spPr>
        <p:txBody>
          <a:bodyPr wrap="square" rtlCol="0">
            <a:spAutoFit/>
          </a:bodyPr>
          <a:lstStyle/>
          <a:p>
            <a:r>
              <a:rPr lang="en-GB" dirty="0">
                <a:solidFill>
                  <a:schemeClr val="bg2">
                    <a:lumMod val="50000"/>
                  </a:schemeClr>
                </a:solidFill>
                <a:latin typeface="Bell MT" panose="02020503060305020303" pitchFamily="18" charset="0"/>
              </a:rPr>
              <a:t>Spring 2015 </a:t>
            </a:r>
          </a:p>
        </p:txBody>
      </p:sp>
      <p:sp>
        <p:nvSpPr>
          <p:cNvPr id="5" name="TextBox 4">
            <a:extLst>
              <a:ext uri="{FF2B5EF4-FFF2-40B4-BE49-F238E27FC236}">
                <a16:creationId xmlns:a16="http://schemas.microsoft.com/office/drawing/2014/main" id="{C870FB17-E0C3-0BD7-9F06-93934FA9D7B9}"/>
              </a:ext>
            </a:extLst>
          </p:cNvPr>
          <p:cNvSpPr txBox="1"/>
          <p:nvPr/>
        </p:nvSpPr>
        <p:spPr>
          <a:xfrm>
            <a:off x="3072197" y="1698087"/>
            <a:ext cx="1390135" cy="369332"/>
          </a:xfrm>
          <a:prstGeom prst="rect">
            <a:avLst/>
          </a:prstGeom>
          <a:noFill/>
        </p:spPr>
        <p:txBody>
          <a:bodyPr wrap="square" rtlCol="0">
            <a:spAutoFit/>
          </a:bodyPr>
          <a:lstStyle/>
          <a:p>
            <a:r>
              <a:rPr lang="en-GB" dirty="0">
                <a:solidFill>
                  <a:schemeClr val="bg2">
                    <a:lumMod val="50000"/>
                  </a:schemeClr>
                </a:solidFill>
                <a:latin typeface="Bell MT" panose="02020503060305020303" pitchFamily="18" charset="0"/>
              </a:rPr>
              <a:t>Spring 2016</a:t>
            </a:r>
          </a:p>
        </p:txBody>
      </p:sp>
      <p:sp>
        <p:nvSpPr>
          <p:cNvPr id="6" name="TextBox 5">
            <a:extLst>
              <a:ext uri="{FF2B5EF4-FFF2-40B4-BE49-F238E27FC236}">
                <a16:creationId xmlns:a16="http://schemas.microsoft.com/office/drawing/2014/main" id="{90A9E35B-F4EA-50D2-7BBF-C0FA64873761}"/>
              </a:ext>
            </a:extLst>
          </p:cNvPr>
          <p:cNvSpPr txBox="1"/>
          <p:nvPr/>
        </p:nvSpPr>
        <p:spPr>
          <a:xfrm>
            <a:off x="5245441" y="1713792"/>
            <a:ext cx="1451919" cy="369332"/>
          </a:xfrm>
          <a:prstGeom prst="rect">
            <a:avLst/>
          </a:prstGeom>
          <a:noFill/>
        </p:spPr>
        <p:txBody>
          <a:bodyPr wrap="square" rtlCol="0">
            <a:spAutoFit/>
          </a:bodyPr>
          <a:lstStyle/>
          <a:p>
            <a:r>
              <a:rPr lang="en-GB" dirty="0">
                <a:solidFill>
                  <a:schemeClr val="bg2">
                    <a:lumMod val="50000"/>
                  </a:schemeClr>
                </a:solidFill>
                <a:latin typeface="Bell MT" panose="02020503060305020303" pitchFamily="18" charset="0"/>
              </a:rPr>
              <a:t>Spring 2017</a:t>
            </a:r>
          </a:p>
        </p:txBody>
      </p:sp>
      <p:sp>
        <p:nvSpPr>
          <p:cNvPr id="7" name="TextBox 6">
            <a:extLst>
              <a:ext uri="{FF2B5EF4-FFF2-40B4-BE49-F238E27FC236}">
                <a16:creationId xmlns:a16="http://schemas.microsoft.com/office/drawing/2014/main" id="{81D059DA-3A5A-CD6B-0454-7228522D3CD4}"/>
              </a:ext>
            </a:extLst>
          </p:cNvPr>
          <p:cNvSpPr txBox="1"/>
          <p:nvPr/>
        </p:nvSpPr>
        <p:spPr>
          <a:xfrm>
            <a:off x="7480469" y="1698087"/>
            <a:ext cx="1519881" cy="369332"/>
          </a:xfrm>
          <a:prstGeom prst="rect">
            <a:avLst/>
          </a:prstGeom>
          <a:noFill/>
        </p:spPr>
        <p:txBody>
          <a:bodyPr wrap="square" rtlCol="0">
            <a:spAutoFit/>
          </a:bodyPr>
          <a:lstStyle/>
          <a:p>
            <a:r>
              <a:rPr lang="en-GB" dirty="0">
                <a:solidFill>
                  <a:schemeClr val="bg2">
                    <a:lumMod val="50000"/>
                  </a:schemeClr>
                </a:solidFill>
                <a:latin typeface="Bell MT" panose="02020503060305020303" pitchFamily="18" charset="0"/>
              </a:rPr>
              <a:t>Spring 2018 </a:t>
            </a:r>
          </a:p>
        </p:txBody>
      </p:sp>
      <p:sp>
        <p:nvSpPr>
          <p:cNvPr id="9" name="TextBox 8">
            <a:extLst>
              <a:ext uri="{FF2B5EF4-FFF2-40B4-BE49-F238E27FC236}">
                <a16:creationId xmlns:a16="http://schemas.microsoft.com/office/drawing/2014/main" id="{2BA83A26-E819-A812-1930-D88B0B123AA9}"/>
              </a:ext>
            </a:extLst>
          </p:cNvPr>
          <p:cNvSpPr txBox="1"/>
          <p:nvPr/>
        </p:nvSpPr>
        <p:spPr>
          <a:xfrm>
            <a:off x="9595537" y="1698087"/>
            <a:ext cx="1451919" cy="369332"/>
          </a:xfrm>
          <a:prstGeom prst="rect">
            <a:avLst/>
          </a:prstGeom>
          <a:noFill/>
        </p:spPr>
        <p:txBody>
          <a:bodyPr wrap="square" rtlCol="0">
            <a:spAutoFit/>
          </a:bodyPr>
          <a:lstStyle/>
          <a:p>
            <a:r>
              <a:rPr lang="en-GB" dirty="0">
                <a:solidFill>
                  <a:schemeClr val="bg2">
                    <a:lumMod val="50000"/>
                  </a:schemeClr>
                </a:solidFill>
                <a:latin typeface="Bell MT" panose="02020503060305020303" pitchFamily="18" charset="0"/>
              </a:rPr>
              <a:t>Spring 2019</a:t>
            </a:r>
          </a:p>
        </p:txBody>
      </p:sp>
      <p:sp>
        <p:nvSpPr>
          <p:cNvPr id="15" name="TextBox 14">
            <a:extLst>
              <a:ext uri="{FF2B5EF4-FFF2-40B4-BE49-F238E27FC236}">
                <a16:creationId xmlns:a16="http://schemas.microsoft.com/office/drawing/2014/main" id="{80694C21-8593-02CF-8A88-7509058E10CC}"/>
              </a:ext>
            </a:extLst>
          </p:cNvPr>
          <p:cNvSpPr txBox="1"/>
          <p:nvPr/>
        </p:nvSpPr>
        <p:spPr>
          <a:xfrm>
            <a:off x="1359243" y="5815908"/>
            <a:ext cx="10266921" cy="369332"/>
          </a:xfrm>
          <a:prstGeom prst="rect">
            <a:avLst/>
          </a:prstGeom>
          <a:noFill/>
        </p:spPr>
        <p:txBody>
          <a:bodyPr wrap="square" rtlCol="0">
            <a:spAutoFit/>
          </a:bodyPr>
          <a:lstStyle/>
          <a:p>
            <a:r>
              <a:rPr lang="en-GB" dirty="0"/>
              <a:t>Source </a:t>
            </a:r>
            <a:r>
              <a:rPr lang="en-GB" dirty="0">
                <a:hlinkClick r:id="rId3"/>
              </a:rPr>
              <a:t>https://www.statista.com/chart/4823/teenagers-favorite-social-networks/</a:t>
            </a:r>
            <a:r>
              <a:rPr lang="en-GB" dirty="0"/>
              <a:t> </a:t>
            </a:r>
          </a:p>
        </p:txBody>
      </p:sp>
    </p:spTree>
    <p:extLst>
      <p:ext uri="{BB962C8B-B14F-4D97-AF65-F5344CB8AC3E}">
        <p14:creationId xmlns:p14="http://schemas.microsoft.com/office/powerpoint/2010/main" val="1310396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51E4FC-651C-BD90-3AC9-E600046DFFF8}"/>
              </a:ext>
            </a:extLst>
          </p:cNvPr>
          <p:cNvPicPr>
            <a:picLocks noChangeAspect="1"/>
          </p:cNvPicPr>
          <p:nvPr/>
        </p:nvPicPr>
        <p:blipFill>
          <a:blip r:embed="rId2"/>
          <a:stretch>
            <a:fillRect/>
          </a:stretch>
        </p:blipFill>
        <p:spPr>
          <a:xfrm>
            <a:off x="2509837" y="1549193"/>
            <a:ext cx="7172325" cy="3438525"/>
          </a:xfrm>
          <a:prstGeom prst="rect">
            <a:avLst/>
          </a:prstGeom>
        </p:spPr>
      </p:pic>
      <p:sp>
        <p:nvSpPr>
          <p:cNvPr id="4" name="TextBox 3">
            <a:extLst>
              <a:ext uri="{FF2B5EF4-FFF2-40B4-BE49-F238E27FC236}">
                <a16:creationId xmlns:a16="http://schemas.microsoft.com/office/drawing/2014/main" id="{670336E8-EA20-2FD6-1669-7D8EE588E959}"/>
              </a:ext>
            </a:extLst>
          </p:cNvPr>
          <p:cNvSpPr txBox="1"/>
          <p:nvPr/>
        </p:nvSpPr>
        <p:spPr>
          <a:xfrm>
            <a:off x="2733546" y="625863"/>
            <a:ext cx="6724905"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solidFill>
                  <a:schemeClr val="bg1"/>
                </a:solidFill>
                <a:latin typeface="Bell MT" panose="02020503060305020303" pitchFamily="18" charset="0"/>
              </a:rPr>
              <a:t>Use of social media sites or apps by social media users in UK:2020 </a:t>
            </a:r>
          </a:p>
          <a:p>
            <a:pPr algn="ctr"/>
            <a:r>
              <a:rPr lang="en-GB" dirty="0">
                <a:solidFill>
                  <a:schemeClr val="bg1"/>
                </a:solidFill>
                <a:latin typeface="Bell MT" panose="02020503060305020303" pitchFamily="18" charset="0"/>
              </a:rPr>
              <a:t>By age </a:t>
            </a:r>
          </a:p>
          <a:p>
            <a:endParaRPr lang="en-GB" dirty="0">
              <a:solidFill>
                <a:schemeClr val="bg1"/>
              </a:solidFill>
              <a:latin typeface="Bell MT" panose="02020503060305020303" pitchFamily="18" charset="0"/>
            </a:endParaRPr>
          </a:p>
        </p:txBody>
      </p:sp>
      <p:sp>
        <p:nvSpPr>
          <p:cNvPr id="5" name="TextBox 4">
            <a:extLst>
              <a:ext uri="{FF2B5EF4-FFF2-40B4-BE49-F238E27FC236}">
                <a16:creationId xmlns:a16="http://schemas.microsoft.com/office/drawing/2014/main" id="{F1A8E6D8-0EFD-E91C-B1E0-62DE265BF27B}"/>
              </a:ext>
            </a:extLst>
          </p:cNvPr>
          <p:cNvSpPr txBox="1"/>
          <p:nvPr/>
        </p:nvSpPr>
        <p:spPr>
          <a:xfrm>
            <a:off x="2804984" y="5121876"/>
            <a:ext cx="6653467" cy="369332"/>
          </a:xfrm>
          <a:prstGeom prst="rect">
            <a:avLst/>
          </a:prstGeom>
          <a:noFill/>
        </p:spPr>
        <p:txBody>
          <a:bodyPr wrap="square" rtlCol="0">
            <a:spAutoFit/>
          </a:bodyPr>
          <a:lstStyle/>
          <a:p>
            <a:r>
              <a:rPr lang="en-GB" dirty="0"/>
              <a:t>Source </a:t>
            </a:r>
            <a:r>
              <a:rPr lang="en-GB" dirty="0">
                <a:hlinkClick r:id="rId3"/>
              </a:rPr>
              <a:t>https://danslee.co.uk/tag/social-media-uk-statistics-2021/</a:t>
            </a:r>
            <a:r>
              <a:rPr lang="en-GB" dirty="0"/>
              <a:t> </a:t>
            </a:r>
          </a:p>
        </p:txBody>
      </p:sp>
    </p:spTree>
    <p:extLst>
      <p:ext uri="{BB962C8B-B14F-4D97-AF65-F5344CB8AC3E}">
        <p14:creationId xmlns:p14="http://schemas.microsoft.com/office/powerpoint/2010/main" val="3252790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E1C9B3A-ACCC-35C7-7D33-2518527E0363}"/>
              </a:ext>
            </a:extLst>
          </p:cNvPr>
          <p:cNvPicPr>
            <a:picLocks noChangeAspect="1"/>
          </p:cNvPicPr>
          <p:nvPr/>
        </p:nvPicPr>
        <p:blipFill>
          <a:blip r:embed="rId2"/>
          <a:stretch>
            <a:fillRect/>
          </a:stretch>
        </p:blipFill>
        <p:spPr>
          <a:xfrm>
            <a:off x="643467" y="1166198"/>
            <a:ext cx="10905066" cy="4525603"/>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B452664-3F4E-9721-9A86-5D7B83A3DECF}"/>
              </a:ext>
            </a:extLst>
          </p:cNvPr>
          <p:cNvSpPr txBox="1"/>
          <p:nvPr/>
        </p:nvSpPr>
        <p:spPr>
          <a:xfrm>
            <a:off x="757980" y="5779566"/>
            <a:ext cx="7904389" cy="646331"/>
          </a:xfrm>
          <a:prstGeom prst="rect">
            <a:avLst/>
          </a:prstGeom>
          <a:noFill/>
        </p:spPr>
        <p:txBody>
          <a:bodyPr wrap="square" rtlCol="0">
            <a:spAutoFit/>
          </a:bodyPr>
          <a:lstStyle/>
          <a:p>
            <a:r>
              <a:rPr lang="en-GB" dirty="0"/>
              <a:t>Source </a:t>
            </a:r>
            <a:r>
              <a:rPr lang="en-GB" dirty="0">
                <a:hlinkClick r:id="rId3"/>
              </a:rPr>
              <a:t>https://danslee.co.uk/2022/02/24/new-numbers-heres-the-uk-social-media-statistics-for-2022/</a:t>
            </a:r>
            <a:r>
              <a:rPr lang="en-GB" dirty="0"/>
              <a:t> </a:t>
            </a:r>
          </a:p>
        </p:txBody>
      </p:sp>
    </p:spTree>
    <p:extLst>
      <p:ext uri="{BB962C8B-B14F-4D97-AF65-F5344CB8AC3E}">
        <p14:creationId xmlns:p14="http://schemas.microsoft.com/office/powerpoint/2010/main" val="120240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6C5B892-1196-4E03-789F-4B161B5176E9}"/>
              </a:ext>
            </a:extLst>
          </p:cNvPr>
          <p:cNvSpPr txBox="1"/>
          <p:nvPr/>
        </p:nvSpPr>
        <p:spPr>
          <a:xfrm>
            <a:off x="3047485" y="3244334"/>
            <a:ext cx="6094970" cy="369332"/>
          </a:xfrm>
          <a:prstGeom prst="rect">
            <a:avLst/>
          </a:prstGeom>
          <a:noFill/>
        </p:spPr>
        <p:txBody>
          <a:bodyPr wrap="square">
            <a:spAutoFit/>
          </a:bodyPr>
          <a:lstStyle/>
          <a:p>
            <a:r>
              <a:rPr lang="en-GB" dirty="0">
                <a:solidFill>
                  <a:schemeClr val="bg1"/>
                </a:solidFill>
                <a:latin typeface="Bell MT" panose="02020503060305020303" pitchFamily="18" charset="0"/>
              </a:rPr>
              <a:t>Online promotion through SEO &amp; Content Marketing</a:t>
            </a:r>
          </a:p>
        </p:txBody>
      </p:sp>
      <p:sp>
        <p:nvSpPr>
          <p:cNvPr id="7" name="TextBox 6">
            <a:extLst>
              <a:ext uri="{FF2B5EF4-FFF2-40B4-BE49-F238E27FC236}">
                <a16:creationId xmlns:a16="http://schemas.microsoft.com/office/drawing/2014/main" id="{084EB2CD-70D3-E1E7-ADE4-A30E950D7677}"/>
              </a:ext>
            </a:extLst>
          </p:cNvPr>
          <p:cNvSpPr txBox="1"/>
          <p:nvPr/>
        </p:nvSpPr>
        <p:spPr>
          <a:xfrm>
            <a:off x="0" y="-1"/>
            <a:ext cx="6030097" cy="36933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GB" dirty="0">
                <a:solidFill>
                  <a:schemeClr val="bg1"/>
                </a:solidFill>
                <a:latin typeface="Bell MT" panose="02020503060305020303" pitchFamily="18" charset="0"/>
              </a:rPr>
              <a:t>Online promotion through SEO &amp; Content Marketing</a:t>
            </a:r>
          </a:p>
        </p:txBody>
      </p:sp>
      <p:pic>
        <p:nvPicPr>
          <p:cNvPr id="1026" name="Picture 2" descr="digital-marketing-strategy">
            <a:extLst>
              <a:ext uri="{FF2B5EF4-FFF2-40B4-BE49-F238E27FC236}">
                <a16:creationId xmlns:a16="http://schemas.microsoft.com/office/drawing/2014/main" id="{A851AB8C-572C-FA06-B146-A75AD4E604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7856" y="863084"/>
            <a:ext cx="4325380" cy="47625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Content Placeholder 9">
            <a:extLst>
              <a:ext uri="{FF2B5EF4-FFF2-40B4-BE49-F238E27FC236}">
                <a16:creationId xmlns:a16="http://schemas.microsoft.com/office/drawing/2014/main" id="{A1D8F44B-C126-8CED-8BA4-5842FC216937}"/>
              </a:ext>
            </a:extLst>
          </p:cNvPr>
          <p:cNvGraphicFramePr>
            <a:graphicFrameLocks noGrp="1"/>
          </p:cNvGraphicFramePr>
          <p:nvPr>
            <p:ph idx="1"/>
            <p:extLst>
              <p:ext uri="{D42A27DB-BD31-4B8C-83A1-F6EECF244321}">
                <p14:modId xmlns:p14="http://schemas.microsoft.com/office/powerpoint/2010/main" val="2689114470"/>
              </p:ext>
            </p:extLst>
          </p:nvPr>
        </p:nvGraphicFramePr>
        <p:xfrm>
          <a:off x="396704" y="1541419"/>
          <a:ext cx="674550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07226542-8578-8E2F-EA4F-AEEEC4BAB585}"/>
              </a:ext>
            </a:extLst>
          </p:cNvPr>
          <p:cNvSpPr txBox="1"/>
          <p:nvPr/>
        </p:nvSpPr>
        <p:spPr>
          <a:xfrm>
            <a:off x="0" y="426308"/>
            <a:ext cx="6096000" cy="830997"/>
          </a:xfrm>
          <a:prstGeom prst="rect">
            <a:avLst/>
          </a:prstGeom>
          <a:noFill/>
        </p:spPr>
        <p:txBody>
          <a:bodyPr wrap="square" rtlCol="0">
            <a:spAutoFit/>
          </a:bodyPr>
          <a:lstStyle/>
          <a:p>
            <a:pPr algn="ctr"/>
            <a:r>
              <a:rPr lang="en-GB" sz="1600" u="sng" dirty="0">
                <a:latin typeface="Bell MT" panose="02020503060305020303" pitchFamily="18" charset="0"/>
              </a:rPr>
              <a:t>SEO</a:t>
            </a:r>
            <a:r>
              <a:rPr lang="en-GB" sz="1600" dirty="0">
                <a:latin typeface="Bell MT" panose="02020503060305020303" pitchFamily="18" charset="0"/>
              </a:rPr>
              <a:t> optimization is an online promotion strategy that aligns your business and its website with ranking algorithm used by google search engine</a:t>
            </a:r>
          </a:p>
        </p:txBody>
      </p:sp>
      <p:sp>
        <p:nvSpPr>
          <p:cNvPr id="12" name="TextBox 11">
            <a:extLst>
              <a:ext uri="{FF2B5EF4-FFF2-40B4-BE49-F238E27FC236}">
                <a16:creationId xmlns:a16="http://schemas.microsoft.com/office/drawing/2014/main" id="{DA5F3D23-97EE-005F-0E51-70D2545B1AA6}"/>
              </a:ext>
            </a:extLst>
          </p:cNvPr>
          <p:cNvSpPr txBox="1"/>
          <p:nvPr/>
        </p:nvSpPr>
        <p:spPr>
          <a:xfrm>
            <a:off x="0" y="1266572"/>
            <a:ext cx="6030097" cy="338554"/>
          </a:xfrm>
          <a:prstGeom prst="rect">
            <a:avLst/>
          </a:prstGeom>
          <a:noFill/>
        </p:spPr>
        <p:txBody>
          <a:bodyPr wrap="square" rtlCol="0">
            <a:spAutoFit/>
          </a:bodyPr>
          <a:lstStyle/>
          <a:p>
            <a:pPr algn="ctr"/>
            <a:r>
              <a:rPr lang="en-GB" sz="1600" u="sng" dirty="0">
                <a:latin typeface="Bell MT" panose="02020503060305020303" pitchFamily="18" charset="0"/>
              </a:rPr>
              <a:t>Content Marketing </a:t>
            </a:r>
            <a:r>
              <a:rPr lang="en-GB" sz="1600" dirty="0">
                <a:latin typeface="Bell MT" panose="02020503060305020303" pitchFamily="18" charset="0"/>
              </a:rPr>
              <a:t>help your business gain visibility in GOOGLE</a:t>
            </a:r>
          </a:p>
        </p:txBody>
      </p:sp>
    </p:spTree>
    <p:extLst>
      <p:ext uri="{BB962C8B-B14F-4D97-AF65-F5344CB8AC3E}">
        <p14:creationId xmlns:p14="http://schemas.microsoft.com/office/powerpoint/2010/main" val="329132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11" grpId="0"/>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AD5F5-DB46-3CCA-E2C8-2FA20FE7D4D0}"/>
              </a:ext>
            </a:extLst>
          </p:cNvPr>
          <p:cNvSpPr>
            <a:spLocks noGrp="1"/>
          </p:cNvSpPr>
          <p:nvPr>
            <p:ph type="title"/>
          </p:nvPr>
        </p:nvSpPr>
        <p:spPr>
          <a:xfrm>
            <a:off x="315468" y="260604"/>
            <a:ext cx="4023360" cy="2052548"/>
          </a:xfrm>
        </p:spPr>
        <p:style>
          <a:lnRef idx="1">
            <a:schemeClr val="accent1"/>
          </a:lnRef>
          <a:fillRef idx="2">
            <a:schemeClr val="accent1"/>
          </a:fillRef>
          <a:effectRef idx="1">
            <a:schemeClr val="accent1"/>
          </a:effectRef>
          <a:fontRef idx="minor">
            <a:schemeClr val="dk1"/>
          </a:fontRef>
        </p:style>
        <p:txBody>
          <a:bodyPr anchor="b">
            <a:normAutofit fontScale="90000"/>
          </a:bodyPr>
          <a:lstStyle/>
          <a:p>
            <a:pPr algn="ctr"/>
            <a:r>
              <a:rPr lang="en-GB" sz="5400" dirty="0">
                <a:solidFill>
                  <a:schemeClr val="bg1"/>
                </a:solidFill>
                <a:latin typeface="Bell MT" panose="02020503060305020303" pitchFamily="18" charset="0"/>
              </a:rPr>
              <a:t>On-page SEO: Keyword placement</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2CADA990-F7F2-4B8F-5DE7-6DD0F67FDA6A}"/>
              </a:ext>
            </a:extLst>
          </p:cNvPr>
          <p:cNvSpPr>
            <a:spLocks noGrp="1"/>
          </p:cNvSpPr>
          <p:nvPr>
            <p:ph idx="1"/>
          </p:nvPr>
        </p:nvSpPr>
        <p:spPr>
          <a:xfrm>
            <a:off x="630936" y="2807208"/>
            <a:ext cx="3429000" cy="3410712"/>
          </a:xfr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nchor="t">
            <a:normAutofit/>
          </a:bodyPr>
          <a:lstStyle/>
          <a:p>
            <a:pPr>
              <a:buFont typeface="Wingdings" panose="05000000000000000000" pitchFamily="2" charset="2"/>
              <a:buChar char="Ø"/>
            </a:pPr>
            <a:r>
              <a:rPr lang="en-US" sz="2200" dirty="0">
                <a:solidFill>
                  <a:schemeClr val="accent1">
                    <a:lumMod val="75000"/>
                  </a:schemeClr>
                </a:solidFill>
                <a:latin typeface="Bell MT" panose="02020503060305020303" pitchFamily="18" charset="0"/>
              </a:rPr>
              <a:t>H1-</a:t>
            </a:r>
            <a:r>
              <a:rPr lang="en-GB" sz="1600" b="1" i="0" dirty="0">
                <a:solidFill>
                  <a:schemeClr val="accent1">
                    <a:lumMod val="75000"/>
                  </a:schemeClr>
                </a:solidFill>
                <a:effectLst/>
                <a:latin typeface="Bell MT" panose="02020503060305020303" pitchFamily="18" charset="0"/>
              </a:rPr>
              <a:t>Page title</a:t>
            </a:r>
          </a:p>
          <a:p>
            <a:pPr>
              <a:buFont typeface="Wingdings" panose="05000000000000000000" pitchFamily="2" charset="2"/>
              <a:buChar char="Ø"/>
            </a:pPr>
            <a:r>
              <a:rPr lang="en-GB" sz="1600" b="1" dirty="0">
                <a:solidFill>
                  <a:schemeClr val="accent1">
                    <a:lumMod val="75000"/>
                  </a:schemeClr>
                </a:solidFill>
                <a:latin typeface="Bell MT" panose="02020503060305020303" pitchFamily="18" charset="0"/>
              </a:rPr>
              <a:t>H2 - </a:t>
            </a:r>
            <a:r>
              <a:rPr lang="en-GB" sz="1600" b="1" i="0" dirty="0">
                <a:solidFill>
                  <a:schemeClr val="accent1">
                    <a:lumMod val="75000"/>
                  </a:schemeClr>
                </a:solidFill>
                <a:effectLst/>
                <a:latin typeface="Bell MT" panose="02020503060305020303" pitchFamily="18" charset="0"/>
              </a:rPr>
              <a:t>Title tag:</a:t>
            </a:r>
          </a:p>
          <a:p>
            <a:pPr>
              <a:buFont typeface="Wingdings" panose="05000000000000000000" pitchFamily="2" charset="2"/>
              <a:buChar char="Ø"/>
            </a:pPr>
            <a:r>
              <a:rPr lang="en-GB" sz="1600" b="1" i="0" dirty="0">
                <a:solidFill>
                  <a:schemeClr val="accent1">
                    <a:lumMod val="75000"/>
                  </a:schemeClr>
                </a:solidFill>
                <a:effectLst/>
                <a:latin typeface="Bell MT" panose="02020503060305020303" pitchFamily="18" charset="0"/>
              </a:rPr>
              <a:t>First 100 words of the page </a:t>
            </a:r>
          </a:p>
          <a:p>
            <a:pPr>
              <a:buFont typeface="Wingdings" panose="05000000000000000000" pitchFamily="2" charset="2"/>
              <a:buChar char="Ø"/>
            </a:pPr>
            <a:r>
              <a:rPr lang="en-GB" sz="1600" b="1" i="0" dirty="0">
                <a:solidFill>
                  <a:schemeClr val="accent1">
                    <a:lumMod val="75000"/>
                  </a:schemeClr>
                </a:solidFill>
                <a:effectLst/>
                <a:latin typeface="Bell MT" panose="02020503060305020303" pitchFamily="18" charset="0"/>
              </a:rPr>
              <a:t>Headings</a:t>
            </a:r>
          </a:p>
          <a:p>
            <a:pPr>
              <a:buFont typeface="Wingdings" panose="05000000000000000000" pitchFamily="2" charset="2"/>
              <a:buChar char="Ø"/>
            </a:pPr>
            <a:r>
              <a:rPr lang="en-GB" sz="1600" b="1" i="0" dirty="0">
                <a:solidFill>
                  <a:schemeClr val="accent1">
                    <a:lumMod val="75000"/>
                  </a:schemeClr>
                </a:solidFill>
                <a:effectLst/>
                <a:latin typeface="Bell MT" panose="02020503060305020303" pitchFamily="18" charset="0"/>
              </a:rPr>
              <a:t>Meta description</a:t>
            </a:r>
          </a:p>
          <a:p>
            <a:pPr>
              <a:buFont typeface="Wingdings" panose="05000000000000000000" pitchFamily="2" charset="2"/>
              <a:buChar char="Ø"/>
            </a:pPr>
            <a:r>
              <a:rPr lang="en-GB" sz="1600" b="1" i="0" dirty="0">
                <a:solidFill>
                  <a:schemeClr val="accent1">
                    <a:lumMod val="75000"/>
                  </a:schemeClr>
                </a:solidFill>
                <a:effectLst/>
                <a:latin typeface="Bell MT" panose="02020503060305020303" pitchFamily="18" charset="0"/>
              </a:rPr>
              <a:t>Image alt text</a:t>
            </a:r>
          </a:p>
          <a:p>
            <a:pPr>
              <a:buFont typeface="Wingdings" panose="05000000000000000000" pitchFamily="2" charset="2"/>
              <a:buChar char="Ø"/>
            </a:pPr>
            <a:r>
              <a:rPr lang="en-GB" sz="1600" b="1" i="0" dirty="0">
                <a:solidFill>
                  <a:schemeClr val="accent1">
                    <a:lumMod val="75000"/>
                  </a:schemeClr>
                </a:solidFill>
                <a:effectLst/>
                <a:latin typeface="Bell MT" panose="02020503060305020303" pitchFamily="18" charset="0"/>
              </a:rPr>
              <a:t>Image file name</a:t>
            </a:r>
            <a:endParaRPr lang="en-US" sz="2200" dirty="0">
              <a:solidFill>
                <a:schemeClr val="accent1">
                  <a:lumMod val="75000"/>
                </a:schemeClr>
              </a:solidFill>
              <a:latin typeface="Bell MT" panose="02020503060305020303" pitchFamily="18" charset="0"/>
            </a:endParaRPr>
          </a:p>
        </p:txBody>
      </p:sp>
      <p:pic>
        <p:nvPicPr>
          <p:cNvPr id="5" name="Content Placeholder 4">
            <a:extLst>
              <a:ext uri="{FF2B5EF4-FFF2-40B4-BE49-F238E27FC236}">
                <a16:creationId xmlns:a16="http://schemas.microsoft.com/office/drawing/2014/main" id="{6B764AC3-53D8-DD15-321C-5A858D33180E}"/>
              </a:ext>
            </a:extLst>
          </p:cNvPr>
          <p:cNvPicPr>
            <a:picLocks noChangeAspect="1"/>
          </p:cNvPicPr>
          <p:nvPr/>
        </p:nvPicPr>
        <p:blipFill>
          <a:blip r:embed="rId2"/>
          <a:stretch>
            <a:fillRect/>
          </a:stretch>
        </p:blipFill>
        <p:spPr>
          <a:xfrm>
            <a:off x="4654296" y="1383773"/>
            <a:ext cx="6903720" cy="4090453"/>
          </a:xfrm>
          <a:prstGeom prst="rect">
            <a:avLst/>
          </a:prstGeom>
        </p:spPr>
      </p:pic>
    </p:spTree>
    <p:extLst>
      <p:ext uri="{BB962C8B-B14F-4D97-AF65-F5344CB8AC3E}">
        <p14:creationId xmlns:p14="http://schemas.microsoft.com/office/powerpoint/2010/main" val="271022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wipe(down)">
                                      <p:cBhvr>
                                        <p:cTn id="7" dur="500"/>
                                        <p:tgtEl>
                                          <p:spTgt spid="9">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wipe(down)">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wipe(down)">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wipe(down)">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wipe(down)">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wipe(down)">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wipe(down)">
                                      <p:cBhvr>
                                        <p:cTn id="37" dur="500"/>
                                        <p:tgtEl>
                                          <p:spTgt spid="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9">
                                            <p:txEl>
                                              <p:pRg st="6" end="6"/>
                                            </p:txEl>
                                          </p:spTgt>
                                        </p:tgtEl>
                                        <p:attrNameLst>
                                          <p:attrName>style.visibility</p:attrName>
                                        </p:attrNameLst>
                                      </p:cBhvr>
                                      <p:to>
                                        <p:strVal val="visible"/>
                                      </p:to>
                                    </p:set>
                                    <p:animEffect transition="in" filter="wipe(down)">
                                      <p:cBhvr>
                                        <p:cTn id="42"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Rectangle 23">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3" name="Picture 2" descr="Chart, bar chart&#10;&#10;Description automatically generated">
            <a:extLst>
              <a:ext uri="{FF2B5EF4-FFF2-40B4-BE49-F238E27FC236}">
                <a16:creationId xmlns:a16="http://schemas.microsoft.com/office/drawing/2014/main" id="{2285B1E6-C072-6AD4-A569-DA52246817AE}"/>
              </a:ext>
            </a:extLst>
          </p:cNvPr>
          <p:cNvPicPr>
            <a:picLocks noChangeAspect="1"/>
          </p:cNvPicPr>
          <p:nvPr/>
        </p:nvPicPr>
        <p:blipFill>
          <a:blip r:embed="rId2"/>
          <a:stretch>
            <a:fillRect/>
          </a:stretch>
        </p:blipFill>
        <p:spPr>
          <a:xfrm>
            <a:off x="1262063" y="1976438"/>
            <a:ext cx="2406650" cy="1474788"/>
          </a:xfrm>
          <a:prstGeom prst="rect">
            <a:avLst/>
          </a:prstGeom>
        </p:spPr>
      </p:pic>
      <p:pic>
        <p:nvPicPr>
          <p:cNvPr id="5" name="Picture 4" descr="Chart, bar chart&#10;&#10;Description automatically generated">
            <a:extLst>
              <a:ext uri="{FF2B5EF4-FFF2-40B4-BE49-F238E27FC236}">
                <a16:creationId xmlns:a16="http://schemas.microsoft.com/office/drawing/2014/main" id="{0D3DC5BD-B2C6-6A69-6290-471717D4CD22}"/>
              </a:ext>
            </a:extLst>
          </p:cNvPr>
          <p:cNvPicPr>
            <a:picLocks noChangeAspect="1"/>
          </p:cNvPicPr>
          <p:nvPr/>
        </p:nvPicPr>
        <p:blipFill>
          <a:blip r:embed="rId3"/>
          <a:stretch>
            <a:fillRect/>
          </a:stretch>
        </p:blipFill>
        <p:spPr>
          <a:xfrm>
            <a:off x="3735388" y="1976438"/>
            <a:ext cx="2438400" cy="1474788"/>
          </a:xfrm>
          <a:prstGeom prst="rect">
            <a:avLst/>
          </a:prstGeom>
        </p:spPr>
      </p:pic>
      <p:pic>
        <p:nvPicPr>
          <p:cNvPr id="15" name="Picture 14" descr="Chart, bar chart&#10;&#10;Description automatically generated">
            <a:extLst>
              <a:ext uri="{FF2B5EF4-FFF2-40B4-BE49-F238E27FC236}">
                <a16:creationId xmlns:a16="http://schemas.microsoft.com/office/drawing/2014/main" id="{808EF54B-A302-4B7D-2331-5D582ED5361A}"/>
              </a:ext>
            </a:extLst>
          </p:cNvPr>
          <p:cNvPicPr>
            <a:picLocks noChangeAspect="1"/>
          </p:cNvPicPr>
          <p:nvPr/>
        </p:nvPicPr>
        <p:blipFill>
          <a:blip r:embed="rId4"/>
          <a:stretch>
            <a:fillRect/>
          </a:stretch>
        </p:blipFill>
        <p:spPr>
          <a:xfrm>
            <a:off x="1262063" y="3516313"/>
            <a:ext cx="4911725" cy="1182688"/>
          </a:xfrm>
          <a:prstGeom prst="rect">
            <a:avLst/>
          </a:prstGeom>
        </p:spPr>
      </p:pic>
      <p:pic>
        <p:nvPicPr>
          <p:cNvPr id="7" name="Picture 6" descr="Chart, pie chart&#10;&#10;Description automatically generated">
            <a:extLst>
              <a:ext uri="{FF2B5EF4-FFF2-40B4-BE49-F238E27FC236}">
                <a16:creationId xmlns:a16="http://schemas.microsoft.com/office/drawing/2014/main" id="{AEC1E9EA-2252-B547-F226-3A3A9D4E2A72}"/>
              </a:ext>
            </a:extLst>
          </p:cNvPr>
          <p:cNvPicPr>
            <a:picLocks noChangeAspect="1"/>
          </p:cNvPicPr>
          <p:nvPr/>
        </p:nvPicPr>
        <p:blipFill>
          <a:blip r:embed="rId5"/>
          <a:stretch>
            <a:fillRect/>
          </a:stretch>
        </p:blipFill>
        <p:spPr>
          <a:xfrm>
            <a:off x="6240463" y="1976438"/>
            <a:ext cx="2312988" cy="1365250"/>
          </a:xfrm>
          <a:prstGeom prst="rect">
            <a:avLst/>
          </a:prstGeom>
        </p:spPr>
      </p:pic>
      <p:pic>
        <p:nvPicPr>
          <p:cNvPr id="9" name="Picture 8" descr="Chart, line chart&#10;&#10;Description automatically generated">
            <a:extLst>
              <a:ext uri="{FF2B5EF4-FFF2-40B4-BE49-F238E27FC236}">
                <a16:creationId xmlns:a16="http://schemas.microsoft.com/office/drawing/2014/main" id="{91480FAD-CDD3-5754-BB46-5BFCADD3FA60}"/>
              </a:ext>
            </a:extLst>
          </p:cNvPr>
          <p:cNvPicPr>
            <a:picLocks noChangeAspect="1"/>
          </p:cNvPicPr>
          <p:nvPr/>
        </p:nvPicPr>
        <p:blipFill>
          <a:blip r:embed="rId6"/>
          <a:stretch>
            <a:fillRect/>
          </a:stretch>
        </p:blipFill>
        <p:spPr>
          <a:xfrm>
            <a:off x="8618538" y="1976438"/>
            <a:ext cx="2306638" cy="1365250"/>
          </a:xfrm>
          <a:prstGeom prst="rect">
            <a:avLst/>
          </a:prstGeom>
        </p:spPr>
      </p:pic>
      <p:pic>
        <p:nvPicPr>
          <p:cNvPr id="13" name="Picture 12" descr="Chart, bar chart&#10;&#10;Description automatically generated">
            <a:extLst>
              <a:ext uri="{FF2B5EF4-FFF2-40B4-BE49-F238E27FC236}">
                <a16:creationId xmlns:a16="http://schemas.microsoft.com/office/drawing/2014/main" id="{1DB55C20-09D2-C19A-985B-9608DDA8C622}"/>
              </a:ext>
            </a:extLst>
          </p:cNvPr>
          <p:cNvPicPr>
            <a:picLocks noChangeAspect="1"/>
          </p:cNvPicPr>
          <p:nvPr/>
        </p:nvPicPr>
        <p:blipFill>
          <a:blip r:embed="rId7"/>
          <a:stretch>
            <a:fillRect/>
          </a:stretch>
        </p:blipFill>
        <p:spPr>
          <a:xfrm>
            <a:off x="6240463" y="3406775"/>
            <a:ext cx="2306638" cy="1293813"/>
          </a:xfrm>
          <a:prstGeom prst="rect">
            <a:avLst/>
          </a:prstGeom>
        </p:spPr>
      </p:pic>
      <p:pic>
        <p:nvPicPr>
          <p:cNvPr id="11" name="Picture 10" descr="Chart, line chart&#10;&#10;Description automatically generated">
            <a:extLst>
              <a:ext uri="{FF2B5EF4-FFF2-40B4-BE49-F238E27FC236}">
                <a16:creationId xmlns:a16="http://schemas.microsoft.com/office/drawing/2014/main" id="{D775A0EC-2A30-7AE2-5C3B-1C4A378A62D5}"/>
              </a:ext>
            </a:extLst>
          </p:cNvPr>
          <p:cNvPicPr>
            <a:picLocks noChangeAspect="1"/>
          </p:cNvPicPr>
          <p:nvPr/>
        </p:nvPicPr>
        <p:blipFill>
          <a:blip r:embed="rId8"/>
          <a:stretch>
            <a:fillRect/>
          </a:stretch>
        </p:blipFill>
        <p:spPr>
          <a:xfrm>
            <a:off x="8612188" y="3406775"/>
            <a:ext cx="2312988" cy="1293813"/>
          </a:xfrm>
          <a:prstGeom prst="rect">
            <a:avLst/>
          </a:prstGeom>
        </p:spPr>
      </p:pic>
    </p:spTree>
    <p:extLst>
      <p:ext uri="{BB962C8B-B14F-4D97-AF65-F5344CB8AC3E}">
        <p14:creationId xmlns:p14="http://schemas.microsoft.com/office/powerpoint/2010/main" val="364522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000" fill="hold"/>
                                        <p:tgtEl>
                                          <p:spTgt spid="7"/>
                                        </p:tgtEl>
                                        <p:attrNameLst>
                                          <p:attrName>ppt_w</p:attrName>
                                        </p:attrNameLst>
                                      </p:cBhvr>
                                      <p:tavLst>
                                        <p:tav tm="0">
                                          <p:val>
                                            <p:fltVal val="0"/>
                                          </p:val>
                                        </p:tav>
                                        <p:tav tm="100000">
                                          <p:val>
                                            <p:strVal val="#ppt_w"/>
                                          </p:val>
                                        </p:tav>
                                      </p:tavLst>
                                    </p:anim>
                                    <p:anim calcmode="lin" valueType="num">
                                      <p:cBhvr>
                                        <p:cTn id="18" dur="1000" fill="hold"/>
                                        <p:tgtEl>
                                          <p:spTgt spid="7"/>
                                        </p:tgtEl>
                                        <p:attrNameLst>
                                          <p:attrName>ppt_h</p:attrName>
                                        </p:attrNameLst>
                                      </p:cBhvr>
                                      <p:tavLst>
                                        <p:tav tm="0">
                                          <p:val>
                                            <p:fltVal val="0"/>
                                          </p:val>
                                        </p:tav>
                                        <p:tav tm="100000">
                                          <p:val>
                                            <p:strVal val="#ppt_h"/>
                                          </p:val>
                                        </p:tav>
                                      </p:tavLst>
                                    </p:anim>
                                    <p:anim calcmode="lin" valueType="num">
                                      <p:cBhvr>
                                        <p:cTn id="19" dur="1000" fill="hold"/>
                                        <p:tgtEl>
                                          <p:spTgt spid="7"/>
                                        </p:tgtEl>
                                        <p:attrNameLst>
                                          <p:attrName>style.rotation</p:attrName>
                                        </p:attrNameLst>
                                      </p:cBhvr>
                                      <p:tavLst>
                                        <p:tav tm="0">
                                          <p:val>
                                            <p:fltVal val="90"/>
                                          </p:val>
                                        </p:tav>
                                        <p:tav tm="100000">
                                          <p:val>
                                            <p:fltVal val="0"/>
                                          </p:val>
                                        </p:tav>
                                      </p:tavLst>
                                    </p:anim>
                                    <p:animEffect transition="in" filter="fade">
                                      <p:cBhvr>
                                        <p:cTn id="20" dur="1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fill="hold"/>
                                        <p:tgtEl>
                                          <p:spTgt spid="9"/>
                                        </p:tgtEl>
                                        <p:attrNameLst>
                                          <p:attrName>ppt_w</p:attrName>
                                        </p:attrNameLst>
                                      </p:cBhvr>
                                      <p:tavLst>
                                        <p:tav tm="0">
                                          <p:val>
                                            <p:fltVal val="0"/>
                                          </p:val>
                                        </p:tav>
                                        <p:tav tm="100000">
                                          <p:val>
                                            <p:strVal val="#ppt_w"/>
                                          </p:val>
                                        </p:tav>
                                      </p:tavLst>
                                    </p:anim>
                                    <p:anim calcmode="lin" valueType="num">
                                      <p:cBhvr>
                                        <p:cTn id="26" dur="500" fill="hold"/>
                                        <p:tgtEl>
                                          <p:spTgt spid="9"/>
                                        </p:tgtEl>
                                        <p:attrNameLst>
                                          <p:attrName>ppt_h</p:attrName>
                                        </p:attrNameLst>
                                      </p:cBhvr>
                                      <p:tavLst>
                                        <p:tav tm="0">
                                          <p:val>
                                            <p:fltVal val="0"/>
                                          </p:val>
                                        </p:tav>
                                        <p:tav tm="100000">
                                          <p:val>
                                            <p:strVal val="#ppt_h"/>
                                          </p:val>
                                        </p:tav>
                                      </p:tavLst>
                                    </p:anim>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1000" fill="hold"/>
                                        <p:tgtEl>
                                          <p:spTgt spid="15"/>
                                        </p:tgtEl>
                                        <p:attrNameLst>
                                          <p:attrName>ppt_w</p:attrName>
                                        </p:attrNameLst>
                                      </p:cBhvr>
                                      <p:tavLst>
                                        <p:tav tm="0">
                                          <p:val>
                                            <p:fltVal val="0"/>
                                          </p:val>
                                        </p:tav>
                                        <p:tav tm="100000">
                                          <p:val>
                                            <p:strVal val="#ppt_w"/>
                                          </p:val>
                                        </p:tav>
                                      </p:tavLst>
                                    </p:anim>
                                    <p:anim calcmode="lin" valueType="num">
                                      <p:cBhvr>
                                        <p:cTn id="33" dur="1000" fill="hold"/>
                                        <p:tgtEl>
                                          <p:spTgt spid="15"/>
                                        </p:tgtEl>
                                        <p:attrNameLst>
                                          <p:attrName>ppt_h</p:attrName>
                                        </p:attrNameLst>
                                      </p:cBhvr>
                                      <p:tavLst>
                                        <p:tav tm="0">
                                          <p:val>
                                            <p:fltVal val="0"/>
                                          </p:val>
                                        </p:tav>
                                        <p:tav tm="100000">
                                          <p:val>
                                            <p:strVal val="#ppt_h"/>
                                          </p:val>
                                        </p:tav>
                                      </p:tavLst>
                                    </p:anim>
                                    <p:anim calcmode="lin" valueType="num">
                                      <p:cBhvr>
                                        <p:cTn id="34" dur="1000" fill="hold"/>
                                        <p:tgtEl>
                                          <p:spTgt spid="15"/>
                                        </p:tgtEl>
                                        <p:attrNameLst>
                                          <p:attrName>style.rotation</p:attrName>
                                        </p:attrNameLst>
                                      </p:cBhvr>
                                      <p:tavLst>
                                        <p:tav tm="0">
                                          <p:val>
                                            <p:fltVal val="90"/>
                                          </p:val>
                                        </p:tav>
                                        <p:tav tm="100000">
                                          <p:val>
                                            <p:fltVal val="0"/>
                                          </p:val>
                                        </p:tav>
                                      </p:tavLst>
                                    </p:anim>
                                    <p:animEffect transition="in" filter="fade">
                                      <p:cBhvr>
                                        <p:cTn id="35" dur="10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circle(in)">
                                      <p:cBhvr>
                                        <p:cTn id="40" dur="20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4DE4B0FE-7C1C-DAC9-56EC-51764EDD28DD}"/>
              </a:ext>
            </a:extLst>
          </p:cNvPr>
          <p:cNvSpPr txBox="1"/>
          <p:nvPr/>
        </p:nvSpPr>
        <p:spPr>
          <a:xfrm>
            <a:off x="643467" y="321734"/>
            <a:ext cx="10905066" cy="1135737"/>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3600" kern="1200" dirty="0">
                <a:solidFill>
                  <a:schemeClr val="bg1"/>
                </a:solidFill>
                <a:latin typeface="Bell MT" panose="02020503060305020303" pitchFamily="18" charset="0"/>
                <a:ea typeface="+mj-ea"/>
                <a:cs typeface="+mj-cs"/>
              </a:rPr>
              <a:t>Podcasts, Webinars </a:t>
            </a:r>
          </a:p>
        </p:txBody>
      </p:sp>
      <p:grpSp>
        <p:nvGrpSpPr>
          <p:cNvPr id="25" name="Group 2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6"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Graphical user interface&#10;&#10;Description automatically generated with medium confidence">
            <a:extLst>
              <a:ext uri="{FF2B5EF4-FFF2-40B4-BE49-F238E27FC236}">
                <a16:creationId xmlns:a16="http://schemas.microsoft.com/office/drawing/2014/main" id="{AC9C3502-50C4-4756-5BB3-EE00D8D980ED}"/>
              </a:ext>
            </a:extLst>
          </p:cNvPr>
          <p:cNvPicPr>
            <a:picLocks noChangeAspect="1"/>
          </p:cNvPicPr>
          <p:nvPr/>
        </p:nvPicPr>
        <p:blipFill>
          <a:blip r:embed="rId2"/>
          <a:stretch>
            <a:fillRect/>
          </a:stretch>
        </p:blipFill>
        <p:spPr>
          <a:xfrm>
            <a:off x="5295320" y="2674202"/>
            <a:ext cx="6253212" cy="2579449"/>
          </a:xfrm>
          <a:prstGeom prst="rect">
            <a:avLst/>
          </a:prstGeom>
        </p:spPr>
      </p:pic>
      <p:grpSp>
        <p:nvGrpSpPr>
          <p:cNvPr id="29" name="Group 28">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0" name="Rectangle 29">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2" name="Content Placeholder 11">
            <a:extLst>
              <a:ext uri="{FF2B5EF4-FFF2-40B4-BE49-F238E27FC236}">
                <a16:creationId xmlns:a16="http://schemas.microsoft.com/office/drawing/2014/main" id="{0CDC9258-1804-BD65-280F-3AC479F93C02}"/>
              </a:ext>
            </a:extLst>
          </p:cNvPr>
          <p:cNvGraphicFramePr>
            <a:graphicFrameLocks noGrp="1"/>
          </p:cNvGraphicFramePr>
          <p:nvPr>
            <p:ph idx="1"/>
            <p:extLst>
              <p:ext uri="{D42A27DB-BD31-4B8C-83A1-F6EECF244321}">
                <p14:modId xmlns:p14="http://schemas.microsoft.com/office/powerpoint/2010/main" val="1416777445"/>
              </p:ext>
            </p:extLst>
          </p:nvPr>
        </p:nvGraphicFramePr>
        <p:xfrm>
          <a:off x="590453" y="1766935"/>
          <a:ext cx="4008384"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3483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622FB-9135-6801-BDAD-72962F341DD5}"/>
              </a:ext>
            </a:extLst>
          </p:cNvPr>
          <p:cNvSpPr>
            <a:spLocks noGrp="1"/>
          </p:cNvSpPr>
          <p:nvPr>
            <p:ph type="title"/>
          </p:nvPr>
        </p:nvSpPr>
        <p:spPr>
          <a:xfrm>
            <a:off x="556532" y="643467"/>
            <a:ext cx="11210925" cy="74483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algn="ctr"/>
            <a:r>
              <a:rPr lang="en-US" sz="3200" kern="1200" dirty="0">
                <a:solidFill>
                  <a:schemeClr val="bg1"/>
                </a:solidFill>
                <a:latin typeface="Bell MT" panose="02020503060305020303" pitchFamily="18" charset="0"/>
                <a:ea typeface="+mj-ea"/>
                <a:cs typeface="+mj-cs"/>
              </a:rPr>
              <a:t>C</a:t>
            </a:r>
            <a:r>
              <a:rPr lang="en-US" sz="3200" b="0" i="0" kern="1200" dirty="0">
                <a:solidFill>
                  <a:schemeClr val="bg1"/>
                </a:solidFill>
                <a:effectLst/>
                <a:latin typeface="Bell MT" panose="02020503060305020303" pitchFamily="18" charset="0"/>
                <a:ea typeface="+mj-ea"/>
                <a:cs typeface="+mj-cs"/>
              </a:rPr>
              <a:t>ustomer retention strategy</a:t>
            </a:r>
            <a:endParaRPr lang="en-US" sz="3200" kern="1200" dirty="0">
              <a:solidFill>
                <a:schemeClr val="bg1"/>
              </a:solidFill>
              <a:latin typeface="Bell MT" panose="02020503060305020303" pitchFamily="18" charset="0"/>
              <a:ea typeface="+mj-ea"/>
              <a:cs typeface="+mj-cs"/>
            </a:endParaRPr>
          </a:p>
        </p:txBody>
      </p:sp>
      <p:pic>
        <p:nvPicPr>
          <p:cNvPr id="5" name="Content Placeholder 4" descr="A group of people walking around a world map&#10;&#10;Description automatically generated with low confidence">
            <a:extLst>
              <a:ext uri="{FF2B5EF4-FFF2-40B4-BE49-F238E27FC236}">
                <a16:creationId xmlns:a16="http://schemas.microsoft.com/office/drawing/2014/main" id="{D3D8AB46-3CC8-1D89-97CC-79CEADF60D25}"/>
              </a:ext>
            </a:extLst>
          </p:cNvPr>
          <p:cNvPicPr>
            <a:picLocks noGrp="1" noChangeAspect="1"/>
          </p:cNvPicPr>
          <p:nvPr>
            <p:ph idx="1"/>
          </p:nvPr>
        </p:nvPicPr>
        <p:blipFill>
          <a:blip r:embed="rId2"/>
          <a:stretch>
            <a:fillRect/>
          </a:stretch>
        </p:blipFill>
        <p:spPr>
          <a:xfrm>
            <a:off x="4606657" y="1675227"/>
            <a:ext cx="7543688" cy="4394199"/>
          </a:xfrm>
          <a:prstGeom prst="rect">
            <a:avLst/>
          </a:prstGeom>
        </p:spPr>
      </p:pic>
      <p:sp>
        <p:nvSpPr>
          <p:cNvPr id="13" name="TextBox 12">
            <a:extLst>
              <a:ext uri="{FF2B5EF4-FFF2-40B4-BE49-F238E27FC236}">
                <a16:creationId xmlns:a16="http://schemas.microsoft.com/office/drawing/2014/main" id="{C01E6FA9-BE27-742C-D7C2-DF52ED48EF97}"/>
              </a:ext>
            </a:extLst>
          </p:cNvPr>
          <p:cNvSpPr txBox="1"/>
          <p:nvPr/>
        </p:nvSpPr>
        <p:spPr>
          <a:xfrm>
            <a:off x="556532" y="1799317"/>
            <a:ext cx="5007941" cy="73866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r>
              <a:rPr lang="en-GB" sz="1400" dirty="0">
                <a:solidFill>
                  <a:schemeClr val="bg1"/>
                </a:solidFill>
                <a:latin typeface="Bell MT" panose="02020503060305020303" pitchFamily="18" charset="0"/>
              </a:rPr>
              <a:t>C</a:t>
            </a:r>
            <a:r>
              <a:rPr lang="en-GB" sz="1400" b="0" i="0" dirty="0">
                <a:solidFill>
                  <a:schemeClr val="bg1"/>
                </a:solidFill>
                <a:latin typeface="Bell MT" panose="02020503060305020303" pitchFamily="18" charset="0"/>
              </a:rPr>
              <a:t>ompanies have often undervalued customer retention’s importance, instead concentrating on customer acquisition in an effort to demonstrate growth to their stakeholders.</a:t>
            </a:r>
            <a:endParaRPr lang="en-GB" sz="1400" dirty="0">
              <a:solidFill>
                <a:schemeClr val="bg1"/>
              </a:solidFill>
              <a:latin typeface="Bell MT" panose="02020503060305020303" pitchFamily="18" charset="0"/>
            </a:endParaRPr>
          </a:p>
        </p:txBody>
      </p:sp>
      <p:sp>
        <p:nvSpPr>
          <p:cNvPr id="15" name="TextBox 14">
            <a:extLst>
              <a:ext uri="{FF2B5EF4-FFF2-40B4-BE49-F238E27FC236}">
                <a16:creationId xmlns:a16="http://schemas.microsoft.com/office/drawing/2014/main" id="{813A4885-2AAD-BBF6-80E9-074842127DD7}"/>
              </a:ext>
            </a:extLst>
          </p:cNvPr>
          <p:cNvSpPr txBox="1"/>
          <p:nvPr/>
        </p:nvSpPr>
        <p:spPr>
          <a:xfrm>
            <a:off x="556531" y="2891407"/>
            <a:ext cx="5007941" cy="52322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lnSpc>
                <a:spcPct val="100000"/>
              </a:lnSpc>
            </a:pPr>
            <a:r>
              <a:rPr lang="en-GB" sz="1400" b="0" i="0" dirty="0">
                <a:solidFill>
                  <a:schemeClr val="bg1"/>
                </a:solidFill>
                <a:latin typeface="Bell MT" panose="02020503060305020303" pitchFamily="18" charset="0"/>
              </a:rPr>
              <a:t>Research has shown that 44% of companies make acquisition the priority, while only </a:t>
            </a:r>
            <a:r>
              <a:rPr lang="en-GB" sz="1400" b="0" i="0" u="sng" dirty="0">
                <a:solidFill>
                  <a:schemeClr val="bg1"/>
                </a:solidFill>
                <a:latin typeface="Bell MT" panose="02020503060305020303" pitchFamily="18" charset="0"/>
                <a:hlinkClick r:id="rId3">
                  <a:extLst>
                    <a:ext uri="{A12FA001-AC4F-418D-AE19-62706E023703}">
                      <ahyp:hlinkClr xmlns:ahyp="http://schemas.microsoft.com/office/drawing/2018/hyperlinkcolor" val="tx"/>
                    </a:ext>
                  </a:extLst>
                </a:hlinkClick>
              </a:rPr>
              <a:t>18%</a:t>
            </a:r>
            <a:r>
              <a:rPr lang="en-GB" sz="1400" b="0" i="0" dirty="0">
                <a:solidFill>
                  <a:schemeClr val="bg1"/>
                </a:solidFill>
                <a:latin typeface="Bell MT" panose="02020503060305020303" pitchFamily="18" charset="0"/>
              </a:rPr>
              <a:t> focus on retention.</a:t>
            </a:r>
            <a:endParaRPr lang="en-US" sz="1400" dirty="0">
              <a:solidFill>
                <a:schemeClr val="bg1"/>
              </a:solidFill>
              <a:latin typeface="Bell MT" panose="02020503060305020303" pitchFamily="18" charset="0"/>
            </a:endParaRPr>
          </a:p>
        </p:txBody>
      </p:sp>
      <p:sp>
        <p:nvSpPr>
          <p:cNvPr id="18" name="TextBox 17">
            <a:extLst>
              <a:ext uri="{FF2B5EF4-FFF2-40B4-BE49-F238E27FC236}">
                <a16:creationId xmlns:a16="http://schemas.microsoft.com/office/drawing/2014/main" id="{6BF00F16-21EF-0149-D67D-D865EAFE9124}"/>
              </a:ext>
            </a:extLst>
          </p:cNvPr>
          <p:cNvSpPr txBox="1"/>
          <p:nvPr/>
        </p:nvSpPr>
        <p:spPr>
          <a:xfrm>
            <a:off x="556531" y="3687660"/>
            <a:ext cx="5007941" cy="52322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lnSpc>
                <a:spcPct val="100000"/>
              </a:lnSpc>
            </a:pPr>
            <a:r>
              <a:rPr lang="en-GB" sz="1400" b="0" i="0" dirty="0">
                <a:solidFill>
                  <a:schemeClr val="bg1"/>
                </a:solidFill>
                <a:latin typeface="Bell MT" panose="02020503060305020303" pitchFamily="18" charset="0"/>
              </a:rPr>
              <a:t>In surveys, </a:t>
            </a:r>
            <a:r>
              <a:rPr lang="en-GB" sz="1400" b="0" i="0" u="sng" dirty="0">
                <a:solidFill>
                  <a:schemeClr val="bg1"/>
                </a:solidFill>
                <a:latin typeface="Bell MT" panose="02020503060305020303" pitchFamily="18" charset="0"/>
                <a:hlinkClick r:id="rId4">
                  <a:extLst>
                    <a:ext uri="{A12FA001-AC4F-418D-AE19-62706E023703}">
                      <ahyp:hlinkClr xmlns:ahyp="http://schemas.microsoft.com/office/drawing/2018/hyperlinkcolor" val="tx"/>
                    </a:ext>
                  </a:extLst>
                </a:hlinkClick>
              </a:rPr>
              <a:t>82%</a:t>
            </a:r>
            <a:r>
              <a:rPr lang="en-GB" sz="1400" b="0" i="0" dirty="0">
                <a:solidFill>
                  <a:schemeClr val="bg1"/>
                </a:solidFill>
                <a:latin typeface="Bell MT" panose="02020503060305020303" pitchFamily="18" charset="0"/>
              </a:rPr>
              <a:t> of companies agreed that retention is far cheaper than acquisition.</a:t>
            </a:r>
            <a:endParaRPr lang="en-US" sz="1400" dirty="0">
              <a:solidFill>
                <a:schemeClr val="bg1"/>
              </a:solidFill>
              <a:latin typeface="Bell MT" panose="02020503060305020303" pitchFamily="18" charset="0"/>
            </a:endParaRPr>
          </a:p>
        </p:txBody>
      </p:sp>
      <p:sp>
        <p:nvSpPr>
          <p:cNvPr id="19" name="TextBox 18">
            <a:extLst>
              <a:ext uri="{FF2B5EF4-FFF2-40B4-BE49-F238E27FC236}">
                <a16:creationId xmlns:a16="http://schemas.microsoft.com/office/drawing/2014/main" id="{BA863A10-16F7-3407-913D-4A4CDF821A0B}"/>
              </a:ext>
            </a:extLst>
          </p:cNvPr>
          <p:cNvSpPr txBox="1"/>
          <p:nvPr/>
        </p:nvSpPr>
        <p:spPr>
          <a:xfrm>
            <a:off x="556531" y="4490905"/>
            <a:ext cx="5007941" cy="73866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just">
              <a:lnSpc>
                <a:spcPct val="100000"/>
              </a:lnSpc>
            </a:pPr>
            <a:r>
              <a:rPr lang="en-GB" sz="1400" dirty="0">
                <a:solidFill>
                  <a:schemeClr val="bg1"/>
                </a:solidFill>
                <a:latin typeface="Bell MT" panose="02020503060305020303" pitchFamily="18" charset="0"/>
              </a:rPr>
              <a:t>A</a:t>
            </a:r>
            <a:r>
              <a:rPr lang="en-GB" sz="1400" b="0" i="0" dirty="0">
                <a:solidFill>
                  <a:schemeClr val="bg1"/>
                </a:solidFill>
                <a:latin typeface="Bell MT" panose="02020503060305020303" pitchFamily="18" charset="0"/>
              </a:rPr>
              <a:t>ccording to the </a:t>
            </a:r>
            <a:r>
              <a:rPr lang="en-GB" sz="1400" b="0" i="0" u="sng" dirty="0">
                <a:solidFill>
                  <a:schemeClr val="bg1"/>
                </a:solidFill>
                <a:latin typeface="Bell MT" panose="02020503060305020303" pitchFamily="18" charset="0"/>
                <a:hlinkClick r:id="rId5">
                  <a:extLst>
                    <a:ext uri="{A12FA001-AC4F-418D-AE19-62706E023703}">
                      <ahyp:hlinkClr xmlns:ahyp="http://schemas.microsoft.com/office/drawing/2018/hyperlinkcolor" val="tx"/>
                    </a:ext>
                  </a:extLst>
                </a:hlinkClick>
              </a:rPr>
              <a:t>Harvard Business Review</a:t>
            </a:r>
            <a:r>
              <a:rPr lang="en-GB" sz="1400" b="0" i="0" dirty="0">
                <a:solidFill>
                  <a:schemeClr val="bg1"/>
                </a:solidFill>
                <a:latin typeface="Bell MT" panose="02020503060305020303" pitchFamily="18" charset="0"/>
              </a:rPr>
              <a:t>, it can be anywhere from 5x to 25x more expensive to acquire a new customer than to keep an existing one.</a:t>
            </a:r>
          </a:p>
        </p:txBody>
      </p:sp>
      <p:sp>
        <p:nvSpPr>
          <p:cNvPr id="10" name="TextBox 9">
            <a:extLst>
              <a:ext uri="{FF2B5EF4-FFF2-40B4-BE49-F238E27FC236}">
                <a16:creationId xmlns:a16="http://schemas.microsoft.com/office/drawing/2014/main" id="{5340B829-580E-9911-F669-6DF9CE124D40}"/>
              </a:ext>
            </a:extLst>
          </p:cNvPr>
          <p:cNvSpPr txBox="1"/>
          <p:nvPr/>
        </p:nvSpPr>
        <p:spPr>
          <a:xfrm>
            <a:off x="13016" y="76913"/>
            <a:ext cx="6094970" cy="369332"/>
          </a:xfrm>
          <a:prstGeom prst="rect">
            <a:avLst/>
          </a:prstGeom>
          <a:noFill/>
        </p:spPr>
        <p:txBody>
          <a:bodyPr wrap="square">
            <a:spAutoFit/>
          </a:bodyPr>
          <a:lstStyle/>
          <a:p>
            <a:r>
              <a:rPr lang="en-GB" b="1" i="1" u="sng" dirty="0">
                <a:latin typeface="Bell MT" panose="02020503060305020303" pitchFamily="18" charset="0"/>
              </a:rPr>
              <a:t>Strategy nr.3</a:t>
            </a:r>
          </a:p>
        </p:txBody>
      </p:sp>
    </p:spTree>
    <p:extLst>
      <p:ext uri="{BB962C8B-B14F-4D97-AF65-F5344CB8AC3E}">
        <p14:creationId xmlns:p14="http://schemas.microsoft.com/office/powerpoint/2010/main" val="62686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8" grpId="0" animBg="1"/>
      <p:bldP spid="1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E65C-5A54-46C2-1480-EC7BA59DBDF6}"/>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i="0" dirty="0">
                <a:solidFill>
                  <a:schemeClr val="bg1"/>
                </a:solidFill>
                <a:effectLst/>
                <a:latin typeface="Times New Roman" panose="02020603050405020304" pitchFamily="18" charset="0"/>
                <a:cs typeface="Times New Roman" panose="02020603050405020304" pitchFamily="18" charset="0"/>
              </a:rPr>
              <a:t>Customer Retention Strategies </a:t>
            </a:r>
            <a:br>
              <a:rPr lang="en-GB" b="1" i="0" dirty="0">
                <a:solidFill>
                  <a:schemeClr val="bg1"/>
                </a:solidFill>
                <a:effectLst/>
                <a:latin typeface="Times New Roman" panose="02020603050405020304" pitchFamily="18" charset="0"/>
                <a:cs typeface="Times New Roman" panose="02020603050405020304" pitchFamily="18" charset="0"/>
              </a:rPr>
            </a:br>
            <a:r>
              <a:rPr lang="en-GB" b="1" i="0" dirty="0">
                <a:solidFill>
                  <a:schemeClr val="bg1"/>
                </a:solidFill>
                <a:effectLst/>
                <a:latin typeface="Times New Roman" panose="02020603050405020304" pitchFamily="18" charset="0"/>
                <a:cs typeface="Times New Roman" panose="02020603050405020304" pitchFamily="18" charset="0"/>
              </a:rPr>
              <a:t>during and after the pandemic</a:t>
            </a:r>
            <a:endParaRPr lang="en-GB" dirty="0">
              <a:solidFill>
                <a:schemeClr val="bg1"/>
              </a:solidFill>
            </a:endParaRPr>
          </a:p>
        </p:txBody>
      </p:sp>
      <p:sp>
        <p:nvSpPr>
          <p:cNvPr id="3" name="Content Placeholder 2">
            <a:extLst>
              <a:ext uri="{FF2B5EF4-FFF2-40B4-BE49-F238E27FC236}">
                <a16:creationId xmlns:a16="http://schemas.microsoft.com/office/drawing/2014/main" id="{DE098857-033D-C6B4-6663-EA027EFF72A1}"/>
              </a:ext>
            </a:extLst>
          </p:cNvPr>
          <p:cNvSpPr>
            <a:spLocks noGrp="1"/>
          </p:cNvSpPr>
          <p:nvPr>
            <p:ph idx="1"/>
          </p:nvPr>
        </p:nvSpPr>
        <p:spPr>
          <a:xfrm>
            <a:off x="6244281" y="1825625"/>
            <a:ext cx="5257800" cy="1603375"/>
          </a:xfrm>
        </p:spPr>
        <p:txBody>
          <a:bodyPr>
            <a:noAutofit/>
          </a:bodyPr>
          <a:lstStyle/>
          <a:p>
            <a:pPr marL="0" indent="0">
              <a:buNone/>
            </a:pPr>
            <a:r>
              <a:rPr lang="en-GB" sz="1600" b="0" i="0" dirty="0">
                <a:solidFill>
                  <a:srgbClr val="002060"/>
                </a:solidFill>
                <a:effectLst/>
                <a:latin typeface="Times New Roman" panose="02020603050405020304" pitchFamily="18" charset="0"/>
                <a:cs typeface="Times New Roman" panose="02020603050405020304" pitchFamily="18" charset="0"/>
              </a:rPr>
              <a:t>1.</a:t>
            </a:r>
            <a:r>
              <a:rPr lang="en-GB" sz="1600" b="1" i="0" dirty="0">
                <a:solidFill>
                  <a:srgbClr val="002060"/>
                </a:solidFill>
                <a:effectLst/>
                <a:latin typeface="Times New Roman" panose="02020603050405020304" pitchFamily="18" charset="0"/>
                <a:cs typeface="Times New Roman" panose="02020603050405020304" pitchFamily="18" charset="0"/>
              </a:rPr>
              <a:t> Build customer trust and long-term relationships</a:t>
            </a:r>
          </a:p>
          <a:p>
            <a:pPr>
              <a:buFont typeface="Arial" panose="020B0604020202020204" pitchFamily="34" charset="0"/>
              <a:buChar char="•"/>
            </a:pPr>
            <a:r>
              <a:rPr lang="en-GB" sz="1600" dirty="0">
                <a:solidFill>
                  <a:schemeClr val="accent5">
                    <a:lumMod val="50000"/>
                  </a:schemeClr>
                </a:solidFill>
                <a:latin typeface="Times New Roman" panose="02020603050405020304" pitchFamily="18" charset="0"/>
                <a:cs typeface="Times New Roman" panose="02020603050405020304" pitchFamily="18" charset="0"/>
              </a:rPr>
              <a:t> </a:t>
            </a:r>
            <a:r>
              <a:rPr lang="en-GB" sz="1600" b="0" i="0" dirty="0">
                <a:solidFill>
                  <a:schemeClr val="accent5">
                    <a:lumMod val="50000"/>
                  </a:schemeClr>
                </a:solidFill>
                <a:effectLst/>
                <a:latin typeface="Times New Roman" panose="02020603050405020304" pitchFamily="18" charset="0"/>
                <a:cs typeface="Times New Roman" panose="02020603050405020304" pitchFamily="18" charset="0"/>
              </a:rPr>
              <a:t>Educate your clients </a:t>
            </a:r>
            <a:r>
              <a:rPr lang="en-GB" sz="1600" dirty="0">
                <a:solidFill>
                  <a:schemeClr val="accent5">
                    <a:lumMod val="50000"/>
                  </a:schemeClr>
                </a:solidFill>
                <a:latin typeface="Times New Roman" panose="02020603050405020304" pitchFamily="18" charset="0"/>
                <a:cs typeface="Times New Roman" panose="02020603050405020304" pitchFamily="18" charset="0"/>
              </a:rPr>
              <a:t>about their benefits, rights and responsibilities, and be open to answering questions at any time, but particularly during policy renewal talks.</a:t>
            </a:r>
          </a:p>
          <a:p>
            <a:pPr>
              <a:buFont typeface="Arial" panose="020B0604020202020204" pitchFamily="34" charset="0"/>
              <a:buChar char="•"/>
            </a:pPr>
            <a:r>
              <a:rPr lang="en-GB" sz="1600" dirty="0">
                <a:solidFill>
                  <a:schemeClr val="accent5">
                    <a:lumMod val="50000"/>
                  </a:schemeClr>
                </a:solidFill>
                <a:latin typeface="Times New Roman" panose="02020603050405020304" pitchFamily="18" charset="0"/>
                <a:cs typeface="Times New Roman" panose="02020603050405020304" pitchFamily="18" charset="0"/>
              </a:rPr>
              <a:t>Keep clients apprised of insurance industry changes that might impact them, and tell them about rate increases and the introduction of new products that may be beneficial to them.</a:t>
            </a:r>
          </a:p>
          <a:p>
            <a:pPr>
              <a:buFont typeface="Arial" panose="020B0604020202020204" pitchFamily="34" charset="0"/>
              <a:buChar char="•"/>
            </a:pPr>
            <a:r>
              <a:rPr lang="en-GB" sz="1600" dirty="0">
                <a:solidFill>
                  <a:schemeClr val="accent5">
                    <a:lumMod val="50000"/>
                  </a:schemeClr>
                </a:solidFill>
                <a:latin typeface="Times New Roman" panose="02020603050405020304" pitchFamily="18" charset="0"/>
                <a:cs typeface="Times New Roman" panose="02020603050405020304" pitchFamily="18" charset="0"/>
              </a:rPr>
              <a:t>Develop a frequent communication calendar on all channels</a:t>
            </a:r>
            <a:endParaRPr lang="en-GB" sz="1600" dirty="0">
              <a:solidFill>
                <a:schemeClr val="accent5">
                  <a:lumMod val="50000"/>
                </a:schemeClr>
              </a:solidFill>
            </a:endParaRPr>
          </a:p>
        </p:txBody>
      </p:sp>
      <p:sp>
        <p:nvSpPr>
          <p:cNvPr id="5" name="TextBox 4">
            <a:extLst>
              <a:ext uri="{FF2B5EF4-FFF2-40B4-BE49-F238E27FC236}">
                <a16:creationId xmlns:a16="http://schemas.microsoft.com/office/drawing/2014/main" id="{B260908A-B0F8-F68A-D3E0-CE32C347B17F}"/>
              </a:ext>
            </a:extLst>
          </p:cNvPr>
          <p:cNvSpPr txBox="1"/>
          <p:nvPr/>
        </p:nvSpPr>
        <p:spPr>
          <a:xfrm>
            <a:off x="838200" y="4673595"/>
            <a:ext cx="5334000" cy="1323439"/>
          </a:xfrm>
          <a:prstGeom prst="rect">
            <a:avLst/>
          </a:prstGeom>
          <a:noFill/>
        </p:spPr>
        <p:txBody>
          <a:bodyPr wrap="square">
            <a:spAutoFit/>
          </a:bodyPr>
          <a:lstStyle/>
          <a:p>
            <a:pPr marL="0" indent="0">
              <a:buNone/>
            </a:pPr>
            <a:r>
              <a:rPr lang="en-GB" sz="1600" b="1" i="0" dirty="0">
                <a:solidFill>
                  <a:srgbClr val="002060"/>
                </a:solidFill>
                <a:effectLst/>
                <a:latin typeface="Times New Roman" panose="02020603050405020304" pitchFamily="18" charset="0"/>
                <a:cs typeface="Times New Roman" panose="02020603050405020304" pitchFamily="18" charset="0"/>
              </a:rPr>
              <a:t>2. Personal Service</a:t>
            </a:r>
          </a:p>
          <a:p>
            <a:pPr marL="0" indent="0">
              <a:buNone/>
            </a:pPr>
            <a:r>
              <a:rPr lang="en-GB" sz="1600" b="0" i="0" u="none" strike="noStrike" dirty="0">
                <a:solidFill>
                  <a:schemeClr val="accent5">
                    <a:lumMod val="75000"/>
                  </a:schemeClr>
                </a:solidFill>
                <a:effectLst/>
                <a:latin typeface="Times New Roman" panose="02020603050405020304" pitchFamily="18" charset="0"/>
                <a:cs typeface="Times New Roman" panose="02020603050405020304" pitchFamily="18" charset="0"/>
              </a:rPr>
              <a:t>This can mean assigning a single agent to handle the needs of individual clients, giving customers a point person to connect with if they have questions or concerns about their policy, coverage or renewal options.</a:t>
            </a:r>
            <a:endParaRPr lang="en-GB" sz="1600" dirty="0">
              <a:solidFill>
                <a:schemeClr val="accent5">
                  <a:lumMod val="75000"/>
                </a:schemeClr>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65CEC89-41E4-59CE-9C9E-509F620707EE}"/>
              </a:ext>
            </a:extLst>
          </p:cNvPr>
          <p:cNvPicPr>
            <a:picLocks noChangeAspect="1"/>
          </p:cNvPicPr>
          <p:nvPr/>
        </p:nvPicPr>
        <p:blipFill>
          <a:blip r:embed="rId2"/>
          <a:stretch>
            <a:fillRect/>
          </a:stretch>
        </p:blipFill>
        <p:spPr>
          <a:xfrm>
            <a:off x="6096000" y="4621426"/>
            <a:ext cx="6050692" cy="2143898"/>
          </a:xfrm>
          <a:prstGeom prst="rect">
            <a:avLst/>
          </a:prstGeom>
        </p:spPr>
      </p:pic>
      <p:pic>
        <p:nvPicPr>
          <p:cNvPr id="11" name="Picture 10">
            <a:extLst>
              <a:ext uri="{FF2B5EF4-FFF2-40B4-BE49-F238E27FC236}">
                <a16:creationId xmlns:a16="http://schemas.microsoft.com/office/drawing/2014/main" id="{644D0158-0532-7343-EA0F-1C7943F81BD7}"/>
              </a:ext>
            </a:extLst>
          </p:cNvPr>
          <p:cNvPicPr>
            <a:picLocks noChangeAspect="1"/>
          </p:cNvPicPr>
          <p:nvPr/>
        </p:nvPicPr>
        <p:blipFill>
          <a:blip r:embed="rId3"/>
          <a:stretch>
            <a:fillRect/>
          </a:stretch>
        </p:blipFill>
        <p:spPr>
          <a:xfrm>
            <a:off x="1614487" y="1742857"/>
            <a:ext cx="3781425" cy="3028950"/>
          </a:xfrm>
          <a:prstGeom prst="rect">
            <a:avLst/>
          </a:prstGeom>
        </p:spPr>
      </p:pic>
    </p:spTree>
    <p:extLst>
      <p:ext uri="{BB962C8B-B14F-4D97-AF65-F5344CB8AC3E}">
        <p14:creationId xmlns:p14="http://schemas.microsoft.com/office/powerpoint/2010/main" val="161779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randombar(horizont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36939D-80F7-ECA7-8F12-C85813008987}"/>
              </a:ext>
            </a:extLst>
          </p:cNvPr>
          <p:cNvSpPr txBox="1"/>
          <p:nvPr/>
        </p:nvSpPr>
        <p:spPr>
          <a:xfrm>
            <a:off x="674987" y="1263132"/>
            <a:ext cx="6094970" cy="1477328"/>
          </a:xfrm>
          <a:prstGeom prst="rect">
            <a:avLst/>
          </a:prstGeom>
          <a:noFill/>
        </p:spPr>
        <p:txBody>
          <a:bodyPr wrap="square">
            <a:spAutoFit/>
          </a:bodyPr>
          <a:lstStyle/>
          <a:p>
            <a:pPr marL="0" indent="0">
              <a:buNone/>
            </a:pPr>
            <a:r>
              <a:rPr lang="en-GB" sz="1800" b="1" i="0" dirty="0">
                <a:solidFill>
                  <a:srgbClr val="002060"/>
                </a:solidFill>
                <a:effectLst/>
                <a:latin typeface="Times New Roman" panose="02020603050405020304" pitchFamily="18" charset="0"/>
                <a:cs typeface="Times New Roman" panose="02020603050405020304" pitchFamily="18" charset="0"/>
              </a:rPr>
              <a:t>3. Discounted Rates</a:t>
            </a:r>
          </a:p>
          <a:p>
            <a:pPr marL="0" indent="0" algn="just">
              <a:buNone/>
            </a:pPr>
            <a:r>
              <a:rPr lang="en-GB" sz="1800" dirty="0">
                <a:solidFill>
                  <a:schemeClr val="accent5">
                    <a:lumMod val="75000"/>
                  </a:schemeClr>
                </a:solidFill>
                <a:latin typeface="Times New Roman" panose="02020603050405020304" pitchFamily="18" charset="0"/>
                <a:cs typeface="Times New Roman" panose="02020603050405020304" pitchFamily="18" charset="0"/>
              </a:rPr>
              <a:t>O</a:t>
            </a:r>
            <a:r>
              <a:rPr lang="en-GB" sz="1800" b="0" i="0" u="none" strike="noStrike" dirty="0">
                <a:solidFill>
                  <a:schemeClr val="accent5">
                    <a:lumMod val="75000"/>
                  </a:schemeClr>
                </a:solidFill>
                <a:effectLst/>
                <a:latin typeface="Times New Roman" panose="02020603050405020304" pitchFamily="18" charset="0"/>
                <a:cs typeface="Times New Roman" panose="02020603050405020304" pitchFamily="18" charset="0"/>
              </a:rPr>
              <a:t>ffering discounts for clients who have more than one policy with the agency. “Bundling” insurance products helps the customer save money, an effective retention tool in itself, but it also makes it more difficult for them to drop a provider</a:t>
            </a:r>
          </a:p>
        </p:txBody>
      </p:sp>
      <p:sp>
        <p:nvSpPr>
          <p:cNvPr id="7" name="TextBox 6">
            <a:extLst>
              <a:ext uri="{FF2B5EF4-FFF2-40B4-BE49-F238E27FC236}">
                <a16:creationId xmlns:a16="http://schemas.microsoft.com/office/drawing/2014/main" id="{354EED33-960B-6D6E-D70C-3B4116C01BA3}"/>
              </a:ext>
            </a:extLst>
          </p:cNvPr>
          <p:cNvSpPr txBox="1"/>
          <p:nvPr/>
        </p:nvSpPr>
        <p:spPr>
          <a:xfrm>
            <a:off x="6547536" y="3422822"/>
            <a:ext cx="5234632" cy="1754326"/>
          </a:xfrm>
          <a:prstGeom prst="rect">
            <a:avLst/>
          </a:prstGeom>
          <a:noFill/>
        </p:spPr>
        <p:txBody>
          <a:bodyPr wrap="square">
            <a:spAutoFit/>
          </a:bodyPr>
          <a:lstStyle/>
          <a:p>
            <a:pPr marL="0" indent="0">
              <a:buNone/>
            </a:pPr>
            <a:r>
              <a:rPr lang="en-GB" sz="1800" b="1" i="0" dirty="0">
                <a:solidFill>
                  <a:srgbClr val="002060"/>
                </a:solidFill>
                <a:effectLst/>
                <a:latin typeface="Times New Roman" panose="02020603050405020304" pitchFamily="18" charset="0"/>
                <a:cs typeface="Times New Roman" panose="02020603050405020304" pitchFamily="18" charset="0"/>
              </a:rPr>
              <a:t>4. Policy </a:t>
            </a:r>
            <a:r>
              <a:rPr lang="en-GB" sz="1800" b="1" i="0" dirty="0" err="1">
                <a:solidFill>
                  <a:srgbClr val="002060"/>
                </a:solidFill>
                <a:effectLst/>
                <a:latin typeface="Times New Roman" panose="02020603050405020304" pitchFamily="18" charset="0"/>
                <a:cs typeface="Times New Roman" panose="02020603050405020304" pitchFamily="18" charset="0"/>
              </a:rPr>
              <a:t>Payout</a:t>
            </a:r>
            <a:endParaRPr lang="en-GB" sz="1800" b="1" i="0" dirty="0">
              <a:solidFill>
                <a:srgbClr val="002060"/>
              </a:solidFill>
              <a:effectLst/>
              <a:latin typeface="Times New Roman" panose="02020603050405020304" pitchFamily="18" charset="0"/>
              <a:cs typeface="Times New Roman" panose="02020603050405020304" pitchFamily="18" charset="0"/>
            </a:endParaRPr>
          </a:p>
          <a:p>
            <a:pPr marL="0" indent="0" algn="just">
              <a:buNone/>
            </a:pPr>
            <a:r>
              <a:rPr lang="en-GB" sz="1800" b="0" i="0" u="none" strike="noStrike" dirty="0">
                <a:solidFill>
                  <a:schemeClr val="accent5">
                    <a:lumMod val="75000"/>
                  </a:schemeClr>
                </a:solidFill>
                <a:effectLst/>
                <a:latin typeface="Times New Roman" panose="02020603050405020304" pitchFamily="18" charset="0"/>
                <a:cs typeface="Times New Roman" panose="02020603050405020304" pitchFamily="18" charset="0"/>
              </a:rPr>
              <a:t>Customers may be motivated to change insurance companies if they have a difficult time filing and collecting on legitimate claims. Quickly pay policy proceeds on qualified claims to help maintain a good relationship with the client.</a:t>
            </a:r>
          </a:p>
        </p:txBody>
      </p:sp>
      <p:pic>
        <p:nvPicPr>
          <p:cNvPr id="9" name="Picture 8">
            <a:extLst>
              <a:ext uri="{FF2B5EF4-FFF2-40B4-BE49-F238E27FC236}">
                <a16:creationId xmlns:a16="http://schemas.microsoft.com/office/drawing/2014/main" id="{FC71102B-6C8E-FBA1-B3D0-C72CB673FFC8}"/>
              </a:ext>
            </a:extLst>
          </p:cNvPr>
          <p:cNvPicPr>
            <a:picLocks noChangeAspect="1"/>
          </p:cNvPicPr>
          <p:nvPr/>
        </p:nvPicPr>
        <p:blipFill>
          <a:blip r:embed="rId2"/>
          <a:stretch>
            <a:fillRect/>
          </a:stretch>
        </p:blipFill>
        <p:spPr>
          <a:xfrm>
            <a:off x="6978995" y="326425"/>
            <a:ext cx="4276725" cy="2819400"/>
          </a:xfrm>
          <a:prstGeom prst="rect">
            <a:avLst/>
          </a:prstGeom>
        </p:spPr>
      </p:pic>
      <p:pic>
        <p:nvPicPr>
          <p:cNvPr id="11" name="Picture 10">
            <a:extLst>
              <a:ext uri="{FF2B5EF4-FFF2-40B4-BE49-F238E27FC236}">
                <a16:creationId xmlns:a16="http://schemas.microsoft.com/office/drawing/2014/main" id="{701CC92C-5DDE-C844-E675-3E775A2052E5}"/>
              </a:ext>
            </a:extLst>
          </p:cNvPr>
          <p:cNvPicPr>
            <a:picLocks noChangeAspect="1"/>
          </p:cNvPicPr>
          <p:nvPr/>
        </p:nvPicPr>
        <p:blipFill>
          <a:blip r:embed="rId3"/>
          <a:stretch>
            <a:fillRect/>
          </a:stretch>
        </p:blipFill>
        <p:spPr>
          <a:xfrm>
            <a:off x="631482" y="2762250"/>
            <a:ext cx="4581525" cy="4095750"/>
          </a:xfrm>
          <a:prstGeom prst="rect">
            <a:avLst/>
          </a:prstGeom>
        </p:spPr>
      </p:pic>
    </p:spTree>
    <p:extLst>
      <p:ext uri="{BB962C8B-B14F-4D97-AF65-F5344CB8AC3E}">
        <p14:creationId xmlns:p14="http://schemas.microsoft.com/office/powerpoint/2010/main" val="404083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10;&#10;Description automatically generated">
            <a:extLst>
              <a:ext uri="{FF2B5EF4-FFF2-40B4-BE49-F238E27FC236}">
                <a16:creationId xmlns:a16="http://schemas.microsoft.com/office/drawing/2014/main" id="{769BC331-E42B-3254-0E3D-C5E94EC39AB1}"/>
              </a:ext>
            </a:extLst>
          </p:cNvPr>
          <p:cNvPicPr>
            <a:picLocks noChangeAspect="1"/>
          </p:cNvPicPr>
          <p:nvPr/>
        </p:nvPicPr>
        <p:blipFill rotWithShape="1">
          <a:blip r:embed="rId2"/>
          <a:srcRect t="4563" b="9971"/>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DD11E1-C19E-4C67-313B-6DD5E6CD5F57}"/>
              </a:ext>
            </a:extLst>
          </p:cNvPr>
          <p:cNvSpPr>
            <a:spLocks noGrp="1"/>
          </p:cNvSpPr>
          <p:nvPr>
            <p:ph type="title"/>
          </p:nvPr>
        </p:nvSpPr>
        <p:spPr>
          <a:xfrm>
            <a:off x="838200" y="365125"/>
            <a:ext cx="3822189" cy="1899912"/>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sz="3400" b="1" i="0" u="none" strike="noStrike" dirty="0">
                <a:solidFill>
                  <a:schemeClr val="bg1"/>
                </a:solidFill>
                <a:effectLst/>
                <a:latin typeface="Bell MT" panose="02020503060305020303" pitchFamily="18" charset="0"/>
                <a:cs typeface="Times New Roman" panose="02020603050405020304" pitchFamily="18" charset="0"/>
              </a:rPr>
              <a:t>5. Protect your clients from </a:t>
            </a:r>
            <a:r>
              <a:rPr lang="en-GB" sz="3400" b="1" dirty="0">
                <a:solidFill>
                  <a:schemeClr val="bg1"/>
                </a:solidFill>
                <a:latin typeface="Bell MT" panose="02020503060305020303" pitchFamily="18" charset="0"/>
                <a:cs typeface="Times New Roman" panose="02020603050405020304" pitchFamily="18" charset="0"/>
              </a:rPr>
              <a:t>scams</a:t>
            </a:r>
            <a:br>
              <a:rPr lang="en-GB" sz="3400" b="1" dirty="0">
                <a:latin typeface="Times New Roman" panose="02020603050405020304" pitchFamily="18"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id="{75E52C83-110E-6A56-8592-AA385C49BD53}"/>
              </a:ext>
            </a:extLst>
          </p:cNvPr>
          <p:cNvSpPr>
            <a:spLocks noGrp="1"/>
          </p:cNvSpPr>
          <p:nvPr>
            <p:ph idx="1"/>
          </p:nvPr>
        </p:nvSpPr>
        <p:spPr>
          <a:xfrm>
            <a:off x="838200" y="2434201"/>
            <a:ext cx="3822189" cy="3742762"/>
          </a:xfrm>
        </p:spPr>
        <p:txBody>
          <a:bodyPr>
            <a:normAutofit/>
          </a:bodyPr>
          <a:lstStyle/>
          <a:p>
            <a:r>
              <a:rPr lang="en-GB" sz="2000" dirty="0">
                <a:solidFill>
                  <a:schemeClr val="tx2">
                    <a:lumMod val="75000"/>
                  </a:schemeClr>
                </a:solidFill>
                <a:latin typeface="Times New Roman" panose="02020603050405020304" pitchFamily="18" charset="0"/>
                <a:cs typeface="Times New Roman" panose="02020603050405020304" pitchFamily="18" charset="0"/>
              </a:rPr>
              <a:t>Keep up to date with new types of fraud;</a:t>
            </a:r>
          </a:p>
          <a:p>
            <a:r>
              <a:rPr lang="en-GB" sz="2000" dirty="0">
                <a:solidFill>
                  <a:schemeClr val="tx2">
                    <a:lumMod val="75000"/>
                  </a:schemeClr>
                </a:solidFill>
                <a:latin typeface="Times New Roman" panose="02020603050405020304" pitchFamily="18" charset="0"/>
                <a:cs typeface="Times New Roman" panose="02020603050405020304" pitchFamily="18" charset="0"/>
              </a:rPr>
              <a:t>Keep the client informed abou</a:t>
            </a:r>
            <a:r>
              <a:rPr lang="en-GB" sz="2000" i="0" dirty="0">
                <a:solidFill>
                  <a:schemeClr val="tx2">
                    <a:lumMod val="75000"/>
                  </a:schemeClr>
                </a:solidFill>
                <a:effectLst/>
                <a:latin typeface="Times New Roman" panose="02020603050405020304" pitchFamily="18" charset="0"/>
                <a:cs typeface="Times New Roman" panose="02020603050405020304" pitchFamily="18" charset="0"/>
              </a:rPr>
              <a:t>t </a:t>
            </a:r>
            <a:r>
              <a:rPr lang="en-GB" sz="2000" dirty="0">
                <a:solidFill>
                  <a:schemeClr val="tx2">
                    <a:lumMod val="75000"/>
                  </a:schemeClr>
                </a:solidFill>
                <a:latin typeface="Times New Roman" panose="02020603050405020304" pitchFamily="18" charset="0"/>
                <a:cs typeface="Times New Roman" panose="02020603050405020304" pitchFamily="18" charset="0"/>
              </a:rPr>
              <a:t>hir/her </a:t>
            </a:r>
            <a:r>
              <a:rPr lang="en-GB" sz="2000" i="0" dirty="0">
                <a:solidFill>
                  <a:schemeClr val="tx2">
                    <a:lumMod val="75000"/>
                  </a:schemeClr>
                </a:solidFill>
                <a:effectLst/>
                <a:latin typeface="Times New Roman" panose="02020603050405020304" pitchFamily="18" charset="0"/>
                <a:cs typeface="Times New Roman" panose="02020603050405020304" pitchFamily="18" charset="0"/>
              </a:rPr>
              <a:t>complaint;</a:t>
            </a:r>
          </a:p>
          <a:p>
            <a:r>
              <a:rPr lang="en-GB" sz="2000" dirty="0">
                <a:solidFill>
                  <a:schemeClr val="tx2">
                    <a:lumMod val="75000"/>
                  </a:schemeClr>
                </a:solidFill>
                <a:latin typeface="Times New Roman" panose="02020603050405020304" pitchFamily="18" charset="0"/>
                <a:cs typeface="Times New Roman" panose="02020603050405020304" pitchFamily="18" charset="0"/>
              </a:rPr>
              <a:t>R</a:t>
            </a:r>
            <a:r>
              <a:rPr lang="en-GB" sz="2000" i="0" dirty="0">
                <a:solidFill>
                  <a:schemeClr val="tx2">
                    <a:lumMod val="75000"/>
                  </a:schemeClr>
                </a:solidFill>
                <a:effectLst/>
                <a:latin typeface="Times New Roman" panose="02020603050405020304" pitchFamily="18" charset="0"/>
                <a:cs typeface="Times New Roman" panose="02020603050405020304" pitchFamily="18" charset="0"/>
              </a:rPr>
              <a:t>educing investigation time;</a:t>
            </a:r>
            <a:endParaRPr lang="en-GB" sz="2000" b="0" i="0" u="none" strike="noStrike" dirty="0">
              <a:solidFill>
                <a:schemeClr val="tx2">
                  <a:lumMod val="75000"/>
                </a:schemeClr>
              </a:solidFill>
              <a:effectLst/>
              <a:latin typeface="Times New Roman" panose="02020603050405020304" pitchFamily="18" charset="0"/>
              <a:cs typeface="Times New Roman" panose="02020603050405020304" pitchFamily="18" charset="0"/>
            </a:endParaRPr>
          </a:p>
          <a:p>
            <a:r>
              <a:rPr lang="en-GB" sz="2000" b="0" i="0" u="none" strike="noStrike" dirty="0">
                <a:solidFill>
                  <a:schemeClr val="tx2">
                    <a:lumMod val="75000"/>
                  </a:schemeClr>
                </a:solidFill>
                <a:effectLst/>
                <a:latin typeface="Times New Roman" panose="02020603050405020304" pitchFamily="18" charset="0"/>
                <a:cs typeface="Times New Roman" panose="02020603050405020304" pitchFamily="18" charset="0"/>
              </a:rPr>
              <a:t>Penalizing fraudulent claims should not be at the expense of honest insurance customers;</a:t>
            </a:r>
          </a:p>
          <a:p>
            <a:r>
              <a:rPr lang="en-GB" sz="2000" dirty="0">
                <a:solidFill>
                  <a:schemeClr val="tx2">
                    <a:lumMod val="75000"/>
                  </a:schemeClr>
                </a:solidFill>
                <a:latin typeface="Times New Roman" panose="02020603050405020304" pitchFamily="18" charset="0"/>
                <a:cs typeface="Times New Roman" panose="02020603050405020304" pitchFamily="18" charset="0"/>
              </a:rPr>
              <a:t>Treat the customer fairly.</a:t>
            </a:r>
          </a:p>
        </p:txBody>
      </p:sp>
    </p:spTree>
    <p:extLst>
      <p:ext uri="{BB962C8B-B14F-4D97-AF65-F5344CB8AC3E}">
        <p14:creationId xmlns:p14="http://schemas.microsoft.com/office/powerpoint/2010/main" val="2361475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2" end="2"/>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par>
                                <p:cTn id="29" presetID="3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7F605-AD79-18A2-E9C9-96CFB9842DBB}"/>
              </a:ext>
            </a:extLst>
          </p:cNvPr>
          <p:cNvSpPr>
            <a:spLocks noGrp="1"/>
          </p:cNvSpPr>
          <p:nvPr>
            <p:ph type="title"/>
          </p:nvPr>
        </p:nvSpPr>
        <p:spPr>
          <a:xfrm>
            <a:off x="6417733" y="490537"/>
            <a:ext cx="5291663" cy="1628775"/>
          </a:xfrm>
        </p:spPr>
        <p:style>
          <a:lnRef idx="1">
            <a:schemeClr val="accent1"/>
          </a:lnRef>
          <a:fillRef idx="2">
            <a:schemeClr val="accent1"/>
          </a:fillRef>
          <a:effectRef idx="1">
            <a:schemeClr val="accent1"/>
          </a:effectRef>
          <a:fontRef idx="minor">
            <a:schemeClr val="dk1"/>
          </a:fontRef>
        </p:style>
        <p:txBody>
          <a:bodyPr anchor="b">
            <a:normAutofit/>
          </a:bodyPr>
          <a:lstStyle/>
          <a:p>
            <a:pPr algn="ctr"/>
            <a:r>
              <a:rPr lang="en-GB" sz="4000" dirty="0">
                <a:solidFill>
                  <a:schemeClr val="bg1"/>
                </a:solidFill>
                <a:latin typeface="Bell MT" panose="02020503060305020303" pitchFamily="18" charset="0"/>
              </a:rPr>
              <a:t>Did you know?</a:t>
            </a:r>
          </a:p>
        </p:txBody>
      </p:sp>
      <p:pic>
        <p:nvPicPr>
          <p:cNvPr id="5" name="Picture 4" descr="Icon&#10;&#10;Description automatically generated">
            <a:extLst>
              <a:ext uri="{FF2B5EF4-FFF2-40B4-BE49-F238E27FC236}">
                <a16:creationId xmlns:a16="http://schemas.microsoft.com/office/drawing/2014/main" id="{691200C4-33E9-3CED-6877-E3B70A24E825}"/>
              </a:ext>
            </a:extLst>
          </p:cNvPr>
          <p:cNvPicPr>
            <a:picLocks noChangeAspect="1"/>
          </p:cNvPicPr>
          <p:nvPr/>
        </p:nvPicPr>
        <p:blipFill rotWithShape="1">
          <a:blip r:embed="rId2"/>
          <a:srcRect l="660"/>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AEEFD1B2-481B-7D49-121E-19C3ED84021A}"/>
              </a:ext>
            </a:extLst>
          </p:cNvPr>
          <p:cNvSpPr>
            <a:spLocks noGrp="1"/>
          </p:cNvSpPr>
          <p:nvPr>
            <p:ph idx="1"/>
          </p:nvPr>
        </p:nvSpPr>
        <p:spPr>
          <a:xfrm>
            <a:off x="6417734" y="2614612"/>
            <a:ext cx="5291663" cy="3752849"/>
          </a:xfrm>
        </p:spPr>
        <p:txBody>
          <a:bodyPr>
            <a:normAutofit/>
          </a:bodyPr>
          <a:lstStyle/>
          <a:p>
            <a:pPr marL="514350" indent="-514350">
              <a:buFont typeface="+mj-lt"/>
              <a:buAutoNum type="arabicPeriod"/>
            </a:pPr>
            <a:r>
              <a:rPr lang="en-GB" sz="1500" dirty="0">
                <a:latin typeface="Times New Roman" panose="02020603050405020304" pitchFamily="18" charset="0"/>
                <a:cs typeface="Times New Roman" panose="02020603050405020304" pitchFamily="18" charset="0"/>
              </a:rPr>
              <a:t>According to the Association of British Insurers (ABI) around 100,000 fraudulent claims worth over £1.2bn are made each year. </a:t>
            </a:r>
          </a:p>
          <a:p>
            <a:pPr marL="514350" indent="-514350">
              <a:buFont typeface="+mj-lt"/>
              <a:buAutoNum type="arabicPeriod"/>
            </a:pPr>
            <a:r>
              <a:rPr lang="en-GB" sz="1500" dirty="0">
                <a:latin typeface="Times New Roman" panose="02020603050405020304" pitchFamily="18" charset="0"/>
                <a:cs typeface="Times New Roman" panose="02020603050405020304" pitchFamily="18" charset="0"/>
              </a:rPr>
              <a:t>Insurance claims tainted with fraud grew by 10% in 2020 during the height of the pandemic, leading UK insurer Aviva has found. </a:t>
            </a:r>
          </a:p>
          <a:p>
            <a:pPr marL="514350" indent="-514350">
              <a:buFont typeface="+mj-lt"/>
              <a:buAutoNum type="arabicPeriod"/>
            </a:pPr>
            <a:r>
              <a:rPr lang="en-GB" sz="1500" dirty="0">
                <a:latin typeface="Times New Roman" panose="02020603050405020304" pitchFamily="18" charset="0"/>
                <a:cs typeface="Times New Roman" panose="02020603050405020304" pitchFamily="18" charset="0"/>
              </a:rPr>
              <a:t>Aviva uncovered more than 12,000 instances of claims </a:t>
            </a: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fraud in 2020, worth more than £113m</a:t>
            </a:r>
            <a:endParaRPr lang="en-GB" sz="1500" dirty="0">
              <a:latin typeface="Times New Roman" panose="02020603050405020304" pitchFamily="18" charset="0"/>
              <a:ea typeface="Times New Roman" panose="02020603050405020304" pitchFamily="18" charset="0"/>
              <a:cs typeface="Times New Roman" panose="02020603050405020304" pitchFamily="18" charset="0"/>
            </a:endParaRPr>
          </a:p>
          <a:p>
            <a:pPr marL="514350" indent="-514350">
              <a:buFont typeface="+mj-lt"/>
              <a:buAutoNum type="arabicPeriod"/>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More than 19,000 claims are under Aviva investigation</a:t>
            </a:r>
            <a:r>
              <a:rPr lang="en-GB" sz="1500" dirty="0">
                <a:latin typeface="Times New Roman" panose="02020603050405020304" pitchFamily="18" charset="0"/>
                <a:ea typeface="Times New Roman" panose="02020603050405020304" pitchFamily="18" charset="0"/>
                <a:cs typeface="Times New Roman" panose="02020603050405020304" pitchFamily="18" charset="0"/>
              </a:rPr>
              <a:t> </a:t>
            </a:r>
          </a:p>
          <a:p>
            <a:pPr marL="514350" indent="-514350">
              <a:buFont typeface="+mj-lt"/>
              <a:buAutoNum type="arabicPeriod"/>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Fraudulent policy applications and Ghost Broking grew by 34% </a:t>
            </a:r>
            <a:endParaRPr lang="en-GB" sz="1500" dirty="0">
              <a:latin typeface="Times New Roman" panose="02020603050405020304" pitchFamily="18" charset="0"/>
              <a:ea typeface="Times New Roman" panose="02020603050405020304" pitchFamily="18" charset="0"/>
              <a:cs typeface="Times New Roman" panose="02020603050405020304" pitchFamily="18" charset="0"/>
            </a:endParaRPr>
          </a:p>
          <a:p>
            <a:pPr marL="514350" indent="-514350">
              <a:buFont typeface="+mj-lt"/>
              <a:buAutoNum type="arabicPeriod"/>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Fraud expected to increase as financial hardship grows due to pandemic</a:t>
            </a:r>
            <a:endParaRPr lang="en-GB" sz="15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500" dirty="0"/>
          </a:p>
        </p:txBody>
      </p:sp>
    </p:spTree>
    <p:extLst>
      <p:ext uri="{BB962C8B-B14F-4D97-AF65-F5344CB8AC3E}">
        <p14:creationId xmlns:p14="http://schemas.microsoft.com/office/powerpoint/2010/main" val="1604013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6" dur="500"/>
                                        <p:tgtEl>
                                          <p:spTgt spid="3">
                                            <p:txEl>
                                              <p:pRg st="3" end="3"/>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9" dur="500"/>
                                        <p:tgtEl>
                                          <p:spTgt spid="3">
                                            <p:txEl>
                                              <p:pRg st="4" end="4"/>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46AA-1EA0-6063-5848-2E7C82EE250A}"/>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solidFill>
                  <a:schemeClr val="bg1"/>
                </a:solidFill>
                <a:latin typeface="Bell MT" panose="02020503060305020303" pitchFamily="18" charset="0"/>
              </a:rPr>
              <a:t>Conclusion</a:t>
            </a:r>
          </a:p>
        </p:txBody>
      </p:sp>
      <p:sp>
        <p:nvSpPr>
          <p:cNvPr id="3" name="Content Placeholder 2">
            <a:extLst>
              <a:ext uri="{FF2B5EF4-FFF2-40B4-BE49-F238E27FC236}">
                <a16:creationId xmlns:a16="http://schemas.microsoft.com/office/drawing/2014/main" id="{9901BFCD-8D02-FDEE-6DC2-179847097AF8}"/>
              </a:ext>
            </a:extLst>
          </p:cNvPr>
          <p:cNvSpPr>
            <a:spLocks noGrp="1"/>
          </p:cNvSpPr>
          <p:nvPr>
            <p:ph idx="1"/>
          </p:nvPr>
        </p:nvSpPr>
        <p:spPr/>
        <p:txBody>
          <a:bodyPr>
            <a:normAutofit fontScale="70000" lnSpcReduction="20000"/>
          </a:bodyPr>
          <a:lstStyle/>
          <a:p>
            <a:pPr marL="0" indent="0">
              <a:lnSpc>
                <a:spcPct val="120000"/>
              </a:lnSpc>
              <a:buNone/>
            </a:pPr>
            <a:r>
              <a:rPr lang="en-GB" dirty="0"/>
              <a:t>	</a:t>
            </a:r>
            <a:r>
              <a:rPr lang="en-GB" dirty="0">
                <a:latin typeface="Bell MT" panose="02020503060305020303" pitchFamily="18" charset="0"/>
              </a:rPr>
              <a:t>Aviva PLC, as well as the entire insurance market, has faced in the last faced in the two years (2020, 2021) a drastic reduction in the revenue from the insurance premiums written, caused by the pandemic crisis. But, due to the employees worked from home, it also generated a reduction in expenses, which allowed the company  to maintain its profit for these two years at a high level.</a:t>
            </a:r>
          </a:p>
          <a:p>
            <a:pPr marL="0" indent="0">
              <a:lnSpc>
                <a:spcPct val="120000"/>
              </a:lnSpc>
              <a:buNone/>
            </a:pPr>
            <a:r>
              <a:rPr lang="en-GB" dirty="0">
                <a:latin typeface="Bell MT" panose="02020503060305020303" pitchFamily="18" charset="0"/>
              </a:rPr>
              <a:t>	Nowadays, in the post-pandemic era, more than ever insurance companies have to build strategies to maintain their position on the market, but also to maximize the profit. These results can be achieved, including through: cost efficiency (the experience of 2020 has proven to everyone that it is possible), marketing in the style of the new school-Social Media, but also the additional protection of consumers (given that fraud has flourished with pandemic).</a:t>
            </a:r>
          </a:p>
          <a:p>
            <a:pPr marL="0" indent="0">
              <a:lnSpc>
                <a:spcPct val="120000"/>
              </a:lnSpc>
              <a:buNone/>
            </a:pPr>
            <a:r>
              <a:rPr lang="en-GB" dirty="0">
                <a:latin typeface="Bell MT" panose="02020503060305020303" pitchFamily="18" charset="0"/>
              </a:rPr>
              <a:t>	Despite the challenges posed by the pandemic and customer disappointment, Aviva PLC remains a leader in the UK  insurance market, and make efforts to involve new tools to increase customer satisfaction.</a:t>
            </a:r>
          </a:p>
        </p:txBody>
      </p:sp>
    </p:spTree>
    <p:extLst>
      <p:ext uri="{BB962C8B-B14F-4D97-AF65-F5344CB8AC3E}">
        <p14:creationId xmlns:p14="http://schemas.microsoft.com/office/powerpoint/2010/main" val="34935592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05CBA9-4730-0FDC-81A5-5DB1BAAF9406}"/>
              </a:ext>
            </a:extLst>
          </p:cNvPr>
          <p:cNvSpPr>
            <a:spLocks noGrp="1"/>
          </p:cNvSpPr>
          <p:nvPr>
            <p:ph type="title"/>
          </p:nvPr>
        </p:nvSpPr>
        <p:spPr>
          <a:xfrm>
            <a:off x="838200" y="365125"/>
            <a:ext cx="10515600" cy="1325563"/>
          </a:xfrm>
        </p:spPr>
        <p:style>
          <a:lnRef idx="1">
            <a:schemeClr val="accent1"/>
          </a:lnRef>
          <a:fillRef idx="2">
            <a:schemeClr val="accent1"/>
          </a:fillRef>
          <a:effectRef idx="1">
            <a:schemeClr val="accent1"/>
          </a:effectRef>
          <a:fontRef idx="minor">
            <a:schemeClr val="dk1"/>
          </a:fontRef>
        </p:style>
        <p:txBody>
          <a:bodyPr>
            <a:normAutofit/>
          </a:bodyPr>
          <a:lstStyle/>
          <a:p>
            <a:r>
              <a:rPr lang="en-GB">
                <a:latin typeface="Bell MT" panose="02020503060305020303" pitchFamily="18" charset="0"/>
              </a:rPr>
              <a:t>References</a:t>
            </a: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4CBE56-1A89-66CB-1634-CF008B11A626}"/>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Aviva PLC.(2022) </a:t>
            </a:r>
            <a:r>
              <a:rPr lang="en-GB" sz="1300" i="1" dirty="0">
                <a:latin typeface="Times New Roman" panose="02020603050405020304" pitchFamily="18" charset="0"/>
                <a:cs typeface="Times New Roman" panose="02020603050405020304" pitchFamily="18" charset="0"/>
              </a:rPr>
              <a:t>Insurance, Savings, Investments, Retirement and Health – Aviva</a:t>
            </a:r>
            <a:r>
              <a:rPr lang="en-GB" sz="1300" dirty="0">
                <a:latin typeface="Times New Roman" panose="02020603050405020304" pitchFamily="18" charset="0"/>
                <a:cs typeface="Times New Roman" panose="02020603050405020304" pitchFamily="18" charset="0"/>
              </a:rPr>
              <a:t>. https://www.aviva.co.uk</a:t>
            </a: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MarketLine.(2022).</a:t>
            </a:r>
            <a:r>
              <a:rPr lang="en-GB" sz="1300" i="1" dirty="0">
                <a:latin typeface="Times New Roman" panose="02020603050405020304" pitchFamily="18" charset="0"/>
                <a:cs typeface="Times New Roman" panose="02020603050405020304" pitchFamily="18" charset="0"/>
              </a:rPr>
              <a:t> Aviva PLC.</a:t>
            </a:r>
            <a:r>
              <a:rPr lang="en-GB" sz="1300" dirty="0">
                <a:latin typeface="Times New Roman" panose="02020603050405020304" pitchFamily="18" charset="0"/>
                <a:cs typeface="Times New Roman" panose="02020603050405020304" pitchFamily="18" charset="0"/>
              </a:rPr>
              <a:t> https://advantage-marketline-com.ezproxy.uwtsd.ac.uk/</a:t>
            </a: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MarketLine. (2021</a:t>
            </a:r>
            <a:r>
              <a:rPr lang="en-GB" sz="1300" i="1" dirty="0">
                <a:latin typeface="Times New Roman" panose="02020603050405020304" pitchFamily="18" charset="0"/>
                <a:cs typeface="Times New Roman" panose="02020603050405020304" pitchFamily="18" charset="0"/>
              </a:rPr>
              <a:t>). Insurance in the United Kingdom. </a:t>
            </a:r>
            <a:r>
              <a:rPr lang="en-GB" sz="1300" dirty="0">
                <a:latin typeface="Times New Roman" panose="02020603050405020304" pitchFamily="18" charset="0"/>
                <a:cs typeface="Times New Roman" panose="02020603050405020304" pitchFamily="18" charset="0"/>
              </a:rPr>
              <a:t>MarketLine Industry </a:t>
            </a:r>
            <a:r>
              <a:rPr lang="en-GB" sz="1300" dirty="0" err="1">
                <a:latin typeface="Times New Roman" panose="02020603050405020304" pitchFamily="18" charset="0"/>
                <a:cs typeface="Times New Roman" panose="02020603050405020304" pitchFamily="18" charset="0"/>
              </a:rPr>
              <a:t>Profile.MarketLine</a:t>
            </a:r>
            <a:endParaRPr lang="en-GB" sz="13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Murphy, K. (2022). </a:t>
            </a:r>
            <a:r>
              <a:rPr lang="en-GB" sz="1300" i="1" dirty="0">
                <a:effectLst/>
                <a:latin typeface="Times New Roman" panose="02020603050405020304" pitchFamily="18" charset="0"/>
                <a:cs typeface="Times New Roman" panose="02020603050405020304" pitchFamily="18" charset="0"/>
              </a:rPr>
              <a:t>What Is Cost Efficiency? Definition and How to Achieve It. </a:t>
            </a:r>
            <a:r>
              <a:rPr lang="en-GB" sz="1300" dirty="0" err="1">
                <a:effectLst/>
                <a:latin typeface="Times New Roman" panose="02020603050405020304" pitchFamily="18" charset="0"/>
                <a:cs typeface="Times New Roman" panose="02020603050405020304" pitchFamily="18" charset="0"/>
              </a:rPr>
              <a:t>Planergy</a:t>
            </a:r>
            <a:r>
              <a:rPr lang="en-GB" sz="1300" dirty="0">
                <a:effectLst/>
                <a:latin typeface="Times New Roman" panose="02020603050405020304" pitchFamily="18" charset="0"/>
                <a:cs typeface="Times New Roman" panose="02020603050405020304" pitchFamily="18" charset="0"/>
              </a:rPr>
              <a:t>. </a:t>
            </a:r>
            <a:r>
              <a:rPr lang="en-GB" sz="1300" dirty="0">
                <a:effectLst/>
                <a:latin typeface="Times New Roman" panose="02020603050405020304" pitchFamily="18" charset="0"/>
                <a:cs typeface="Times New Roman" panose="02020603050405020304" pitchFamily="18" charset="0"/>
                <a:hlinkClick r:id="rId2"/>
              </a:rPr>
              <a:t>https://planergy.com/</a:t>
            </a:r>
            <a:endParaRPr lang="en-GB" sz="1300" dirty="0">
              <a:effectLst/>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1300" b="0" i="0" dirty="0" err="1">
                <a:effectLst/>
                <a:latin typeface="Times New Roman" panose="02020603050405020304" pitchFamily="18" charset="0"/>
                <a:cs typeface="Times New Roman" panose="02020603050405020304" pitchFamily="18" charset="0"/>
              </a:rPr>
              <a:t>McQuerrey</a:t>
            </a:r>
            <a:r>
              <a:rPr lang="en-GB" sz="1300" dirty="0" err="1">
                <a:latin typeface="Times New Roman" panose="02020603050405020304" pitchFamily="18" charset="0"/>
                <a:cs typeface="Times New Roman" panose="02020603050405020304" pitchFamily="18" charset="0"/>
              </a:rPr>
              <a:t>,L</a:t>
            </a:r>
            <a:r>
              <a:rPr lang="en-GB" sz="1300" dirty="0">
                <a:latin typeface="Times New Roman" panose="02020603050405020304" pitchFamily="18" charset="0"/>
                <a:cs typeface="Times New Roman" panose="02020603050405020304" pitchFamily="18" charset="0"/>
              </a:rPr>
              <a:t>.</a:t>
            </a:r>
            <a:r>
              <a:rPr lang="en-GB" sz="1300" b="0" i="0" dirty="0">
                <a:effectLst/>
                <a:latin typeface="Times New Roman" panose="02020603050405020304" pitchFamily="18" charset="0"/>
                <a:cs typeface="Times New Roman" panose="02020603050405020304" pitchFamily="18" charset="0"/>
              </a:rPr>
              <a:t>. </a:t>
            </a:r>
            <a:r>
              <a:rPr lang="en-GB" sz="1300" b="0" i="1" dirty="0">
                <a:effectLst/>
                <a:latin typeface="Times New Roman" panose="02020603050405020304" pitchFamily="18" charset="0"/>
                <a:cs typeface="Times New Roman" panose="02020603050405020304" pitchFamily="18" charset="0"/>
              </a:rPr>
              <a:t>Customer Retention Strategies in the Insurance Sector</a:t>
            </a:r>
            <a:r>
              <a:rPr lang="en-GB" sz="1300" b="0" i="0" dirty="0">
                <a:effectLst/>
                <a:latin typeface="Times New Roman" panose="02020603050405020304" pitchFamily="18" charset="0"/>
                <a:cs typeface="Times New Roman" panose="02020603050405020304" pitchFamily="18" charset="0"/>
              </a:rPr>
              <a:t>. </a:t>
            </a:r>
            <a:r>
              <a:rPr lang="en-GB" sz="1300" dirty="0">
                <a:latin typeface="Times New Roman" panose="02020603050405020304" pitchFamily="18" charset="0"/>
                <a:cs typeface="Times New Roman" panose="02020603050405020304" pitchFamily="18" charset="0"/>
              </a:rPr>
              <a:t>https://smallbusiness.chron.com/</a:t>
            </a:r>
          </a:p>
          <a:p>
            <a:pPr>
              <a:buFont typeface="Wingdings" panose="05000000000000000000" pitchFamily="2" charset="2"/>
              <a:buChar char="§"/>
            </a:pPr>
            <a:r>
              <a:rPr lang="en-GB" sz="1300" i="0" dirty="0">
                <a:effectLst/>
                <a:latin typeface="Times New Roman" panose="02020603050405020304" pitchFamily="18" charset="0"/>
                <a:cs typeface="Times New Roman" panose="02020603050405020304" pitchFamily="18" charset="0"/>
              </a:rPr>
              <a:t>Formation, Inc.. (2022). </a:t>
            </a:r>
            <a:r>
              <a:rPr lang="en-GB" sz="1300" i="1" dirty="0">
                <a:effectLst/>
                <a:latin typeface="Times New Roman" panose="02020603050405020304" pitchFamily="18" charset="0"/>
                <a:cs typeface="Times New Roman" panose="02020603050405020304" pitchFamily="18" charset="0"/>
              </a:rPr>
              <a:t>7 Customer Retention Strategies That Still Work</a:t>
            </a:r>
            <a:r>
              <a:rPr lang="en-GB" sz="1300" i="0" dirty="0">
                <a:effectLst/>
                <a:latin typeface="Times New Roman" panose="02020603050405020304" pitchFamily="18" charset="0"/>
                <a:cs typeface="Times New Roman" panose="02020603050405020304" pitchFamily="18" charset="0"/>
              </a:rPr>
              <a:t>. </a:t>
            </a:r>
            <a:r>
              <a:rPr lang="en-GB" sz="1300" dirty="0">
                <a:latin typeface="Times New Roman" panose="02020603050405020304" pitchFamily="18" charset="0"/>
                <a:cs typeface="Times New Roman" panose="02020603050405020304" pitchFamily="18" charset="0"/>
              </a:rPr>
              <a:t>https://formation.ai/</a:t>
            </a: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Aviva PLC. (2021</a:t>
            </a:r>
            <a:r>
              <a:rPr lang="en-GB" sz="1300" i="1" dirty="0">
                <a:latin typeface="Times New Roman" panose="02020603050405020304" pitchFamily="18" charset="0"/>
                <a:cs typeface="Times New Roman" panose="02020603050405020304" pitchFamily="18" charset="0"/>
              </a:rPr>
              <a:t>). Organised gangs and chancers drive-up insurance fraud detection  rates by 10 percent</a:t>
            </a:r>
            <a:r>
              <a:rPr lang="en-GB" sz="1300" dirty="0">
                <a:latin typeface="Times New Roman" panose="02020603050405020304" pitchFamily="18" charset="0"/>
                <a:cs typeface="Times New Roman" panose="02020603050405020304" pitchFamily="18" charset="0"/>
              </a:rPr>
              <a:t>, https://www.aviva.com/</a:t>
            </a: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Insurance Fraud Bureau. (2021)</a:t>
            </a:r>
            <a:r>
              <a:rPr lang="en-GB" sz="1300" b="0" i="0" dirty="0">
                <a:effectLst/>
                <a:latin typeface="Times New Roman" panose="02020603050405020304" pitchFamily="18" charset="0"/>
                <a:cs typeface="Times New Roman" panose="02020603050405020304" pitchFamily="18" charset="0"/>
              </a:rPr>
              <a:t>. </a:t>
            </a:r>
            <a:r>
              <a:rPr lang="en-GB" sz="1300" b="0" i="1" dirty="0">
                <a:effectLst/>
                <a:latin typeface="Times New Roman" panose="02020603050405020304" pitchFamily="18" charset="0"/>
                <a:cs typeface="Times New Roman" panose="02020603050405020304" pitchFamily="18" charset="0"/>
              </a:rPr>
              <a:t>GIFC Announce 2022 Counter-fraud strategy</a:t>
            </a:r>
            <a:r>
              <a:rPr lang="en-GB" sz="1300" dirty="0">
                <a:latin typeface="Times New Roman" panose="02020603050405020304" pitchFamily="18" charset="0"/>
                <a:cs typeface="Times New Roman" panose="02020603050405020304" pitchFamily="18" charset="0"/>
              </a:rPr>
              <a:t>. https://www.insurancefraudbureau.org</a:t>
            </a: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Society of Claims Professionals. (2019). </a:t>
            </a:r>
            <a:r>
              <a:rPr lang="en-GB" sz="1300" i="1" dirty="0">
                <a:latin typeface="Times New Roman" panose="02020603050405020304" pitchFamily="18" charset="0"/>
                <a:cs typeface="Times New Roman" panose="02020603050405020304" pitchFamily="18" charset="0"/>
              </a:rPr>
              <a:t>Good Practice Guide for Claims Professionals.</a:t>
            </a:r>
            <a:r>
              <a:rPr lang="en-GB" sz="1300" dirty="0">
                <a:latin typeface="Times New Roman" panose="02020603050405020304" pitchFamily="18" charset="0"/>
                <a:cs typeface="Times New Roman" panose="02020603050405020304" pitchFamily="18" charset="0"/>
              </a:rPr>
              <a:t> The Chartered Insurance Institute.</a:t>
            </a:r>
          </a:p>
          <a:p>
            <a:pPr>
              <a:buFont typeface="Wingdings" panose="05000000000000000000" pitchFamily="2" charset="2"/>
              <a:buChar char="§"/>
            </a:pPr>
            <a:r>
              <a:rPr lang="en-GB" sz="1300" dirty="0">
                <a:latin typeface="Times New Roman" panose="02020603050405020304" pitchFamily="18" charset="0"/>
                <a:cs typeface="Times New Roman" panose="02020603050405020304" pitchFamily="18" charset="0"/>
              </a:rPr>
              <a:t>Richter, F. (2019, 04 10). Statista Content &amp; Information Design. Retrieved from https://www.statista.com/chart/4823/teenagers-favorite-social-networks/</a:t>
            </a:r>
          </a:p>
          <a:p>
            <a:pPr>
              <a:buFont typeface="Wingdings" panose="05000000000000000000" pitchFamily="2" charset="2"/>
              <a:buChar char="§"/>
            </a:pPr>
            <a:r>
              <a:rPr lang="en-GB" sz="1300" dirty="0" err="1">
                <a:latin typeface="Times New Roman" panose="02020603050405020304" pitchFamily="18" charset="0"/>
                <a:cs typeface="Times New Roman" panose="02020603050405020304" pitchFamily="18" charset="0"/>
              </a:rPr>
              <a:t>Slee</a:t>
            </a:r>
            <a:r>
              <a:rPr lang="en-GB" sz="1300" dirty="0">
                <a:latin typeface="Times New Roman" panose="02020603050405020304" pitchFamily="18" charset="0"/>
                <a:cs typeface="Times New Roman" panose="02020603050405020304" pitchFamily="18" charset="0"/>
              </a:rPr>
              <a:t>, D. (2021, 06 11). 2021 NUMBERS: Ofcom media &amp; stats for the UK. Retrieved from https://danslee.co.uk/tag/social-media-uk-statistics-2021/</a:t>
            </a:r>
          </a:p>
          <a:p>
            <a:pPr>
              <a:buFont typeface="Wingdings" panose="05000000000000000000" pitchFamily="2" charset="2"/>
              <a:buChar char="§"/>
            </a:pPr>
            <a:r>
              <a:rPr lang="en-GB" sz="1300" dirty="0" err="1">
                <a:latin typeface="Times New Roman" panose="02020603050405020304" pitchFamily="18" charset="0"/>
                <a:cs typeface="Times New Roman" panose="02020603050405020304" pitchFamily="18" charset="0"/>
              </a:rPr>
              <a:t>Slee</a:t>
            </a:r>
            <a:r>
              <a:rPr lang="en-GB" sz="1300" dirty="0">
                <a:latin typeface="Times New Roman" panose="02020603050405020304" pitchFamily="18" charset="0"/>
                <a:cs typeface="Times New Roman" panose="02020603050405020304" pitchFamily="18" charset="0"/>
              </a:rPr>
              <a:t>, D. (2022, 02 24). NEW NUMBERS: Here’s the UK social media statistics for 2022. Retrieved from https://danslee.co.uk/2022/02/24/new-numbers-heres-the-uk-social-media-statistics-for-2022/</a:t>
            </a:r>
          </a:p>
          <a:p>
            <a:pPr>
              <a:buFont typeface="Wingdings" panose="05000000000000000000" pitchFamily="2" charset="2"/>
              <a:buChar char="§"/>
            </a:pPr>
            <a:endParaRPr lang="en-GB" sz="13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13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13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13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1300" i="1" dirty="0">
              <a:latin typeface="Times New Roman" panose="02020603050405020304" pitchFamily="18" charset="0"/>
              <a:cs typeface="Times New Roman" panose="02020603050405020304" pitchFamily="18" charset="0"/>
            </a:endParaRPr>
          </a:p>
          <a:p>
            <a:pPr marL="0" indent="0">
              <a:buNone/>
            </a:pPr>
            <a:endParaRPr lang="en-GB" sz="1300" dirty="0"/>
          </a:p>
        </p:txBody>
      </p:sp>
    </p:spTree>
    <p:extLst>
      <p:ext uri="{BB962C8B-B14F-4D97-AF65-F5344CB8AC3E}">
        <p14:creationId xmlns:p14="http://schemas.microsoft.com/office/powerpoint/2010/main" val="24550354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1" name="Freeform: Shape 1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D600547-7143-3F5D-7A95-A982F08C57EB}"/>
              </a:ext>
            </a:extLst>
          </p:cNvPr>
          <p:cNvPicPr>
            <a:picLocks noChangeAspect="1"/>
          </p:cNvPicPr>
          <p:nvPr/>
        </p:nvPicPr>
        <p:blipFill>
          <a:blip r:embed="rId2"/>
          <a:stretch>
            <a:fillRect/>
          </a:stretch>
        </p:blipFill>
        <p:spPr>
          <a:xfrm>
            <a:off x="643467" y="1275249"/>
            <a:ext cx="10905066" cy="4307500"/>
          </a:xfrm>
          <a:prstGeom prst="rect">
            <a:avLst/>
          </a:prstGeom>
          <a:ln>
            <a:noFill/>
          </a:ln>
        </p:spPr>
      </p:pic>
      <p:sp>
        <p:nvSpPr>
          <p:cNvPr id="4" name="TextBox 3">
            <a:extLst>
              <a:ext uri="{FF2B5EF4-FFF2-40B4-BE49-F238E27FC236}">
                <a16:creationId xmlns:a16="http://schemas.microsoft.com/office/drawing/2014/main" id="{E41A331A-87E2-6EC1-0398-55EB3BA887DA}"/>
              </a:ext>
            </a:extLst>
          </p:cNvPr>
          <p:cNvSpPr txBox="1"/>
          <p:nvPr/>
        </p:nvSpPr>
        <p:spPr>
          <a:xfrm>
            <a:off x="2003304" y="210649"/>
            <a:ext cx="6910351"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solidFill>
                <a:latin typeface="Bell MT" panose="02020503060305020303" pitchFamily="18" charset="0"/>
              </a:rPr>
              <a:t>Thank you for your time </a:t>
            </a:r>
          </a:p>
        </p:txBody>
      </p:sp>
      <p:sp>
        <p:nvSpPr>
          <p:cNvPr id="9" name="TextBox 8">
            <a:extLst>
              <a:ext uri="{FF2B5EF4-FFF2-40B4-BE49-F238E27FC236}">
                <a16:creationId xmlns:a16="http://schemas.microsoft.com/office/drawing/2014/main" id="{42E63020-5365-B5D7-371C-6F34DB5ED914}"/>
              </a:ext>
            </a:extLst>
          </p:cNvPr>
          <p:cNvSpPr txBox="1"/>
          <p:nvPr/>
        </p:nvSpPr>
        <p:spPr>
          <a:xfrm>
            <a:off x="2003304" y="673009"/>
            <a:ext cx="6910351"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solidFill>
                <a:latin typeface="Bell MT" panose="02020503060305020303" pitchFamily="18" charset="0"/>
              </a:rPr>
              <a:t>Please, give us a feedback </a:t>
            </a:r>
          </a:p>
        </p:txBody>
      </p:sp>
    </p:spTree>
    <p:extLst>
      <p:ext uri="{BB962C8B-B14F-4D97-AF65-F5344CB8AC3E}">
        <p14:creationId xmlns:p14="http://schemas.microsoft.com/office/powerpoint/2010/main" val="2286664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557</TotalTime>
  <Words>2235</Words>
  <Application>Microsoft Office PowerPoint</Application>
  <PresentationFormat>Widescreen</PresentationFormat>
  <Paragraphs>184</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Bell MT</vt:lpstr>
      <vt:lpstr>Calibri</vt:lpstr>
      <vt:lpstr>Calibri Light</vt:lpstr>
      <vt:lpstr>Times New Roman</vt:lpstr>
      <vt:lpstr>Wingdings</vt:lpstr>
      <vt:lpstr>Office Theme</vt:lpstr>
      <vt:lpstr>PowerPoint Presentation</vt:lpstr>
      <vt:lpstr>Code of conduct</vt:lpstr>
      <vt:lpstr>Objective</vt:lpstr>
      <vt:lpstr>Aviva PLC- general presentation</vt:lpstr>
      <vt:lpstr>Aviva PLC slogan:  We are with you today, for a better tomorrow!</vt:lpstr>
      <vt:lpstr>Key Strategies</vt:lpstr>
      <vt:lpstr>Products:</vt:lpstr>
      <vt:lpstr>Market analysis</vt:lpstr>
      <vt:lpstr>Market share</vt:lpstr>
      <vt:lpstr>Aviva Performance during the last 6 year </vt:lpstr>
      <vt:lpstr>Strategies that can help the company to improve economic indicators and to gain additional customer satisfaction in a post-pandemic era:</vt:lpstr>
      <vt:lpstr>Best practices to achieve Cost-efficiency </vt:lpstr>
      <vt:lpstr>1.Perform a Cost-Benefit Analysis, following a simple series of steps:</vt:lpstr>
      <vt:lpstr>2. Invest in Procure-to-Pay (P2P) Software benefits</vt:lpstr>
      <vt:lpstr>3. Practice Proactive Pricing</vt:lpstr>
      <vt:lpstr>4. Make Cost Efficiency Part of Your Strategy for Success</vt:lpstr>
      <vt:lpstr>PowerPoint Presentation</vt:lpstr>
      <vt:lpstr>PowerPoint Presentation</vt:lpstr>
      <vt:lpstr>PowerPoint Presentation</vt:lpstr>
      <vt:lpstr>PowerPoint Presentation</vt:lpstr>
      <vt:lpstr>PowerPoint Presentation</vt:lpstr>
      <vt:lpstr>PowerPoint Presentation</vt:lpstr>
      <vt:lpstr>On-page SEO: Keyword placement</vt:lpstr>
      <vt:lpstr>PowerPoint Presentation</vt:lpstr>
      <vt:lpstr>PowerPoint Presentation</vt:lpstr>
      <vt:lpstr>Customer retention strategy</vt:lpstr>
      <vt:lpstr>Customer Retention Strategies  during and after the pandemic</vt:lpstr>
      <vt:lpstr>PowerPoint Presentation</vt:lpstr>
      <vt:lpstr>5. Protect your clients from scams </vt:lpstr>
      <vt:lpstr>Did you know?</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Cristian Bitca (2026078)</dc:creator>
  <cp:lastModifiedBy>Cristian Bitca (2026078)</cp:lastModifiedBy>
  <cp:revision>15</cp:revision>
  <dcterms:created xsi:type="dcterms:W3CDTF">2022-07-22T14:29:26Z</dcterms:created>
  <dcterms:modified xsi:type="dcterms:W3CDTF">2022-07-28T18:35:15Z</dcterms:modified>
</cp:coreProperties>
</file>