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57" r:id="rId5"/>
    <p:sldId id="260" r:id="rId6"/>
    <p:sldId id="264" r:id="rId7"/>
    <p:sldId id="267" r:id="rId8"/>
    <p:sldId id="261" r:id="rId9"/>
    <p:sldId id="263" r:id="rId10"/>
    <p:sldId id="265" r:id="rId11"/>
    <p:sldId id="262"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6/24/22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qualpage.com/digital-tools-intro/" TargetMode="External"/><Relationship Id="rId2" Type="http://schemas.openxmlformats.org/officeDocument/2006/relationships/hyperlink" Target="https://es.123rf.com/photo_56911793_metodolog&#205;a-contept-en-la-pantalla-de-tablet-pc-en-poder-de-manos-de-negocios-en-l%C3%ADnea-vista-desde-arri.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9ED60-7695-BD7A-BF52-66E98F2C5AE1}"/>
              </a:ext>
            </a:extLst>
          </p:cNvPr>
          <p:cNvSpPr>
            <a:spLocks noGrp="1"/>
          </p:cNvSpPr>
          <p:nvPr>
            <p:ph type="ctrTitle"/>
          </p:nvPr>
        </p:nvSpPr>
        <p:spPr/>
        <p:txBody>
          <a:bodyPr>
            <a:normAutofit fontScale="90000"/>
          </a:bodyPr>
          <a:lstStyle/>
          <a:p>
            <a:r>
              <a:rPr lang="en-GB" dirty="0"/>
              <a:t>Are students confident in using technology to collaborate together?</a:t>
            </a:r>
            <a:endParaRPr lang="en-US" dirty="0"/>
          </a:p>
        </p:txBody>
      </p:sp>
      <p:sp>
        <p:nvSpPr>
          <p:cNvPr id="3" name="Subtitle 2">
            <a:extLst>
              <a:ext uri="{FF2B5EF4-FFF2-40B4-BE49-F238E27FC236}">
                <a16:creationId xmlns:a16="http://schemas.microsoft.com/office/drawing/2014/main" id="{28D8FA90-18D7-E6D9-10BB-D46273653051}"/>
              </a:ext>
            </a:extLst>
          </p:cNvPr>
          <p:cNvSpPr>
            <a:spLocks noGrp="1"/>
          </p:cNvSpPr>
          <p:nvPr>
            <p:ph type="subTitle" idx="1"/>
          </p:nvPr>
        </p:nvSpPr>
        <p:spPr/>
        <p:txBody>
          <a:bodyPr/>
          <a:lstStyle/>
          <a:p>
            <a:r>
              <a:rPr lang="en-GB" dirty="0"/>
              <a:t>By: Hannah </a:t>
            </a:r>
            <a:r>
              <a:rPr lang="en-GB" dirty="0" err="1"/>
              <a:t>Sasaraku</a:t>
            </a:r>
            <a:r>
              <a:rPr lang="en-GB" dirty="0"/>
              <a:t>&amp; Miah </a:t>
            </a:r>
            <a:r>
              <a:rPr lang="en-GB" dirty="0" err="1"/>
              <a:t>Kabir</a:t>
            </a:r>
            <a:endParaRPr lang="en-GB" dirty="0"/>
          </a:p>
          <a:p>
            <a:endParaRPr lang="en-US" dirty="0"/>
          </a:p>
        </p:txBody>
      </p:sp>
    </p:spTree>
    <p:extLst>
      <p:ext uri="{BB962C8B-B14F-4D97-AF65-F5344CB8AC3E}">
        <p14:creationId xmlns:p14="http://schemas.microsoft.com/office/powerpoint/2010/main" val="3032830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763516C8-F227-4B77-9AA7-61B9A0B78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7">
            <a:extLst>
              <a:ext uri="{FF2B5EF4-FFF2-40B4-BE49-F238E27FC236}">
                <a16:creationId xmlns:a16="http://schemas.microsoft.com/office/drawing/2014/main" id="{D91B420C-C4C8-44DF-96B2-FBD101464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845966"/>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CEEC3C6-4304-A520-0916-E42B23C9C0EF}"/>
              </a:ext>
            </a:extLst>
          </p:cNvPr>
          <p:cNvSpPr>
            <a:spLocks noGrp="1"/>
          </p:cNvSpPr>
          <p:nvPr>
            <p:ph idx="1"/>
          </p:nvPr>
        </p:nvSpPr>
        <p:spPr>
          <a:xfrm>
            <a:off x="7532950" y="2255492"/>
            <a:ext cx="4093878" cy="3521740"/>
          </a:xfrm>
        </p:spPr>
        <p:txBody>
          <a:bodyPr>
            <a:normAutofit/>
          </a:bodyPr>
          <a:lstStyle/>
          <a:p>
            <a:r>
              <a:rPr lang="en-US"/>
              <a:t>Introduction</a:t>
            </a:r>
            <a:endParaRPr lang="en-GB"/>
          </a:p>
          <a:p>
            <a:r>
              <a:rPr lang="en-GB"/>
              <a:t>R</a:t>
            </a:r>
            <a:r>
              <a:rPr lang="en-US"/>
              <a:t>elevant existing research</a:t>
            </a:r>
            <a:endParaRPr lang="en-GB"/>
          </a:p>
          <a:p>
            <a:r>
              <a:rPr lang="en-US"/>
              <a:t>Ethical considerations</a:t>
            </a:r>
            <a:endParaRPr lang="en-GB"/>
          </a:p>
          <a:p>
            <a:r>
              <a:rPr lang="en-GB"/>
              <a:t>Methodology </a:t>
            </a:r>
          </a:p>
          <a:p>
            <a:r>
              <a:rPr lang="en-US"/>
              <a:t>Hypothesis</a:t>
            </a:r>
            <a:endParaRPr lang="en-GB"/>
          </a:p>
          <a:p>
            <a:r>
              <a:rPr lang="en-GB"/>
              <a:t>R</a:t>
            </a:r>
            <a:r>
              <a:rPr lang="en-US"/>
              <a:t>eference list</a:t>
            </a:r>
            <a:endParaRPr lang="en-US" dirty="0"/>
          </a:p>
        </p:txBody>
      </p:sp>
      <p:pic>
        <p:nvPicPr>
          <p:cNvPr id="6" name="Picture 6">
            <a:extLst>
              <a:ext uri="{FF2B5EF4-FFF2-40B4-BE49-F238E27FC236}">
                <a16:creationId xmlns:a16="http://schemas.microsoft.com/office/drawing/2014/main" id="{774B160C-06EE-C80C-DE09-8BF4B7F7426A}"/>
              </a:ext>
            </a:extLst>
          </p:cNvPr>
          <p:cNvPicPr>
            <a:picLocks noChangeAspect="1"/>
          </p:cNvPicPr>
          <p:nvPr/>
        </p:nvPicPr>
        <p:blipFill>
          <a:blip r:embed="rId2"/>
          <a:stretch>
            <a:fillRect/>
          </a:stretch>
        </p:blipFill>
        <p:spPr>
          <a:xfrm>
            <a:off x="1760778" y="1611632"/>
            <a:ext cx="5207000" cy="4165600"/>
          </a:xfrm>
          <a:prstGeom prst="rect">
            <a:avLst/>
          </a:prstGeom>
        </p:spPr>
      </p:pic>
    </p:spTree>
    <p:extLst>
      <p:ext uri="{BB962C8B-B14F-4D97-AF65-F5344CB8AC3E}">
        <p14:creationId xmlns:p14="http://schemas.microsoft.com/office/powerpoint/2010/main" val="3734362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58D13-571E-0D35-4D06-69045E0E1409}"/>
              </a:ext>
            </a:extLst>
          </p:cNvPr>
          <p:cNvSpPr>
            <a:spLocks noGrp="1"/>
          </p:cNvSpPr>
          <p:nvPr>
            <p:ph type="title"/>
          </p:nvPr>
        </p:nvSpPr>
        <p:spPr>
          <a:xfrm>
            <a:off x="1687669" y="624110"/>
            <a:ext cx="4137059" cy="1280890"/>
          </a:xfrm>
        </p:spPr>
        <p:txBody>
          <a:bodyPr>
            <a:normAutofit/>
          </a:bodyPr>
          <a:lstStyle/>
          <a:p>
            <a:r>
              <a:rPr lang="en-GB" sz="3200"/>
              <a:t>INTRODUCTION </a:t>
            </a:r>
            <a:endParaRPr lang="en-US" sz="3200"/>
          </a:p>
        </p:txBody>
      </p:sp>
      <p:sp>
        <p:nvSpPr>
          <p:cNvPr id="3" name="Content Placeholder 2">
            <a:extLst>
              <a:ext uri="{FF2B5EF4-FFF2-40B4-BE49-F238E27FC236}">
                <a16:creationId xmlns:a16="http://schemas.microsoft.com/office/drawing/2014/main" id="{C341405B-AF69-7474-F973-4C4B7950DBC4}"/>
              </a:ext>
            </a:extLst>
          </p:cNvPr>
          <p:cNvSpPr>
            <a:spLocks noGrp="1"/>
          </p:cNvSpPr>
          <p:nvPr>
            <p:ph idx="1"/>
          </p:nvPr>
        </p:nvSpPr>
        <p:spPr>
          <a:xfrm>
            <a:off x="1425651" y="2456268"/>
            <a:ext cx="4140772" cy="3777622"/>
          </a:xfrm>
        </p:spPr>
        <p:txBody>
          <a:bodyPr>
            <a:normAutofit/>
          </a:bodyPr>
          <a:lstStyle/>
          <a:p>
            <a:r>
              <a:rPr lang="en-GB" sz="1800" dirty="0">
                <a:solidFill>
                  <a:srgbClr val="202124"/>
                </a:solidFill>
                <a:latin typeface="ArialMT"/>
              </a:rPr>
              <a:t>According to the </a:t>
            </a:r>
            <a:r>
              <a:rPr lang="en-US" sz="1800" dirty="0">
                <a:solidFill>
                  <a:srgbClr val="000000"/>
                </a:solidFill>
                <a:latin typeface="OpenSans-Regular"/>
              </a:rPr>
              <a:t>The World Bank Group (WBG)</a:t>
            </a:r>
            <a:r>
              <a:rPr lang="en-GB" sz="1800" dirty="0">
                <a:solidFill>
                  <a:srgbClr val="000000"/>
                </a:solidFill>
                <a:latin typeface="OpenSans-Regular"/>
              </a:rPr>
              <a:t> (2021)</a:t>
            </a:r>
            <a:r>
              <a:rPr lang="en-US" sz="1800" dirty="0">
                <a:solidFill>
                  <a:srgbClr val="000000"/>
                </a:solidFill>
                <a:latin typeface="OpenSans-Regular"/>
              </a:rPr>
              <a:t> Technology played and continues to play an essential role to deliver education to the students outside of school. Commendably, all countries were able to deploy remote learning technologies using a combination of TV, Radio, Online and Mobile Platforms. </a:t>
            </a:r>
            <a:r>
              <a:rPr lang="en-GB" sz="1800" dirty="0">
                <a:solidFill>
                  <a:srgbClr val="000000"/>
                </a:solidFill>
                <a:latin typeface="OpenSans-Regular"/>
              </a:rPr>
              <a:t> </a:t>
            </a:r>
            <a:endParaRPr lang="en-US" sz="1600" dirty="0">
              <a:solidFill>
                <a:schemeClr val="tx1"/>
              </a:solidFill>
            </a:endParaRPr>
          </a:p>
        </p:txBody>
      </p:sp>
      <p:pic>
        <p:nvPicPr>
          <p:cNvPr id="8" name="Picture 8">
            <a:extLst>
              <a:ext uri="{FF2B5EF4-FFF2-40B4-BE49-F238E27FC236}">
                <a16:creationId xmlns:a16="http://schemas.microsoft.com/office/drawing/2014/main" id="{056A9FCA-13FF-B066-552B-55DF5417AA9B}"/>
              </a:ext>
            </a:extLst>
          </p:cNvPr>
          <p:cNvPicPr>
            <a:picLocks noChangeAspect="1"/>
          </p:cNvPicPr>
          <p:nvPr/>
        </p:nvPicPr>
        <p:blipFill rotWithShape="1">
          <a:blip r:embed="rId2"/>
          <a:srcRect l="21883" r="18743" b="-1"/>
          <a:stretch/>
        </p:blipFill>
        <p:spPr>
          <a:xfrm>
            <a:off x="6091916" y="10"/>
            <a:ext cx="6100084" cy="6857990"/>
          </a:xfrm>
          <a:prstGeom prst="rect">
            <a:avLst/>
          </a:prstGeom>
        </p:spPr>
      </p:pic>
    </p:spTree>
    <p:extLst>
      <p:ext uri="{BB962C8B-B14F-4D97-AF65-F5344CB8AC3E}">
        <p14:creationId xmlns:p14="http://schemas.microsoft.com/office/powerpoint/2010/main" val="2349618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5" name="Picture 15">
            <a:extLst>
              <a:ext uri="{FF2B5EF4-FFF2-40B4-BE49-F238E27FC236}">
                <a16:creationId xmlns:a16="http://schemas.microsoft.com/office/drawing/2014/main" id="{B51EC56C-C060-B8DC-F33A-43C3836FD6CE}"/>
              </a:ext>
            </a:extLst>
          </p:cNvPr>
          <p:cNvPicPr>
            <a:picLocks noChangeAspect="1"/>
          </p:cNvPicPr>
          <p:nvPr/>
        </p:nvPicPr>
        <p:blipFill rotWithShape="1">
          <a:blip r:embed="rId2"/>
          <a:srcRect l="9057" r="21914"/>
          <a:stretch/>
        </p:blipFill>
        <p:spPr>
          <a:xfrm>
            <a:off x="-172203" y="10"/>
            <a:ext cx="6845084" cy="6857990"/>
          </a:xfrm>
          <a:prstGeom prst="rect">
            <a:avLst/>
          </a:prstGeom>
        </p:spPr>
      </p:pic>
      <p:sp>
        <p:nvSpPr>
          <p:cNvPr id="59"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C232A19-29C9-76BA-9524-69614EABD1F0}"/>
              </a:ext>
            </a:extLst>
          </p:cNvPr>
          <p:cNvSpPr>
            <a:spLocks noGrp="1"/>
          </p:cNvSpPr>
          <p:nvPr>
            <p:ph type="title"/>
          </p:nvPr>
        </p:nvSpPr>
        <p:spPr>
          <a:xfrm>
            <a:off x="235037" y="673257"/>
            <a:ext cx="7145866" cy="778933"/>
          </a:xfrm>
        </p:spPr>
        <p:txBody>
          <a:bodyPr anchor="ctr">
            <a:normAutofit/>
          </a:bodyPr>
          <a:lstStyle/>
          <a:p>
            <a:r>
              <a:rPr lang="en-GB" sz="3200">
                <a:solidFill>
                  <a:srgbClr val="FEFFFF"/>
                </a:solidFill>
              </a:rPr>
              <a:t>Relevant existing research </a:t>
            </a:r>
            <a:endParaRPr lang="en-US" sz="3200">
              <a:solidFill>
                <a:srgbClr val="FEFFFF"/>
              </a:solidFill>
            </a:endParaRPr>
          </a:p>
        </p:txBody>
      </p:sp>
      <p:sp>
        <p:nvSpPr>
          <p:cNvPr id="56" name="Content Placeholder 53">
            <a:extLst>
              <a:ext uri="{FF2B5EF4-FFF2-40B4-BE49-F238E27FC236}">
                <a16:creationId xmlns:a16="http://schemas.microsoft.com/office/drawing/2014/main" id="{8B5F32AB-AC56-B52F-7A05-EDA1A30060DE}"/>
              </a:ext>
            </a:extLst>
          </p:cNvPr>
          <p:cNvSpPr>
            <a:spLocks noGrp="1"/>
          </p:cNvSpPr>
          <p:nvPr>
            <p:ph idx="1"/>
          </p:nvPr>
        </p:nvSpPr>
        <p:spPr>
          <a:xfrm>
            <a:off x="7380903" y="1877980"/>
            <a:ext cx="4662432" cy="4796219"/>
          </a:xfrm>
        </p:spPr>
        <p:txBody>
          <a:bodyPr>
            <a:normAutofit/>
          </a:bodyPr>
          <a:lstStyle/>
          <a:p>
            <a:r>
              <a:rPr lang="en-GB" dirty="0">
                <a:solidFill>
                  <a:schemeClr val="tx1">
                    <a:lumMod val="95000"/>
                    <a:lumOff val="5000"/>
                  </a:schemeClr>
                </a:solidFill>
              </a:rPr>
              <a:t>According to Lynch,M. The use Technology has improve diligently the participants of students during lessons, which leads them to  perform better during exams and gain more confidence;</a:t>
            </a:r>
          </a:p>
          <a:p>
            <a:r>
              <a:rPr lang="en-GB" dirty="0">
                <a:solidFill>
                  <a:schemeClr val="tx1">
                    <a:lumMod val="95000"/>
                    <a:lumOff val="5000"/>
                  </a:schemeClr>
                </a:solidFill>
              </a:rPr>
              <a:t>(Hong Y. 2012) claimed in one of his research that older students are more assured in using technology for learning than younger students;</a:t>
            </a:r>
          </a:p>
          <a:p>
            <a:r>
              <a:rPr lang="en-US" sz="1800" dirty="0">
                <a:solidFill>
                  <a:srgbClr val="555555"/>
                </a:solidFill>
                <a:latin typeface="font000000002865f83d"/>
              </a:rPr>
              <a:t>(Rogers &amp; Cox, 2008)</a:t>
            </a:r>
            <a:r>
              <a:rPr lang="en-GB" sz="1800" dirty="0">
                <a:solidFill>
                  <a:srgbClr val="555555"/>
                </a:solidFill>
                <a:latin typeface="font000000002865f83d"/>
              </a:rPr>
              <a:t> affirm that </a:t>
            </a:r>
            <a:r>
              <a:rPr lang="en-US" sz="1800" dirty="0">
                <a:solidFill>
                  <a:srgbClr val="555555"/>
                </a:solidFill>
                <a:latin typeface="font000000002865f83d"/>
              </a:rPr>
              <a:t>using technology, including computers, personal tablets, and smartphones, is effective in improving students' engagement and active participation in classrooms</a:t>
            </a:r>
            <a:r>
              <a:rPr lang="en-GB" sz="1800" dirty="0">
                <a:solidFill>
                  <a:srgbClr val="555555"/>
                </a:solidFill>
                <a:latin typeface="font000000002865f83d"/>
              </a:rPr>
              <a:t>;</a:t>
            </a:r>
          </a:p>
          <a:p>
            <a:endParaRPr lang="en-GB" dirty="0">
              <a:solidFill>
                <a:schemeClr val="tx1">
                  <a:lumMod val="95000"/>
                  <a:lumOff val="5000"/>
                </a:schemeClr>
              </a:solidFill>
            </a:endParaRPr>
          </a:p>
          <a:p>
            <a:endParaRPr lang="en-US" dirty="0">
              <a:solidFill>
                <a:schemeClr val="tx1">
                  <a:lumMod val="95000"/>
                  <a:lumOff val="5000"/>
                </a:schemeClr>
              </a:solidFill>
            </a:endParaRPr>
          </a:p>
        </p:txBody>
      </p:sp>
    </p:spTree>
    <p:extLst>
      <p:ext uri="{BB962C8B-B14F-4D97-AF65-F5344CB8AC3E}">
        <p14:creationId xmlns:p14="http://schemas.microsoft.com/office/powerpoint/2010/main" val="37189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6C124-AD98-4680-C460-2CBA16D1E51B}"/>
              </a:ext>
            </a:extLst>
          </p:cNvPr>
          <p:cNvSpPr>
            <a:spLocks noGrp="1"/>
          </p:cNvSpPr>
          <p:nvPr>
            <p:ph type="title"/>
          </p:nvPr>
        </p:nvSpPr>
        <p:spPr>
          <a:xfrm>
            <a:off x="1687669" y="624110"/>
            <a:ext cx="4137059" cy="1280890"/>
          </a:xfrm>
        </p:spPr>
        <p:txBody>
          <a:bodyPr>
            <a:normAutofit/>
          </a:bodyPr>
          <a:lstStyle/>
          <a:p>
            <a:r>
              <a:rPr lang="en-GB" sz="3200"/>
              <a:t>Relevant existing Research</a:t>
            </a:r>
            <a:endParaRPr lang="en-US" sz="3200"/>
          </a:p>
        </p:txBody>
      </p:sp>
      <p:sp>
        <p:nvSpPr>
          <p:cNvPr id="3" name="Content Placeholder 2">
            <a:extLst>
              <a:ext uri="{FF2B5EF4-FFF2-40B4-BE49-F238E27FC236}">
                <a16:creationId xmlns:a16="http://schemas.microsoft.com/office/drawing/2014/main" id="{8D000DE5-65E6-2D5B-1BF1-320D36F22032}"/>
              </a:ext>
            </a:extLst>
          </p:cNvPr>
          <p:cNvSpPr>
            <a:spLocks noGrp="1"/>
          </p:cNvSpPr>
          <p:nvPr>
            <p:ph idx="1"/>
          </p:nvPr>
        </p:nvSpPr>
        <p:spPr>
          <a:xfrm>
            <a:off x="1683956" y="2133600"/>
            <a:ext cx="4140772" cy="3777622"/>
          </a:xfrm>
        </p:spPr>
        <p:txBody>
          <a:bodyPr>
            <a:normAutofit/>
          </a:bodyPr>
          <a:lstStyle/>
          <a:p>
            <a:pPr>
              <a:lnSpc>
                <a:spcPct val="90000"/>
              </a:lnSpc>
            </a:pPr>
            <a:r>
              <a:rPr lang="en-GB" sz="1500" dirty="0" err="1">
                <a:solidFill>
                  <a:schemeClr val="tx1"/>
                </a:solidFill>
              </a:rPr>
              <a:t>Adil,M</a:t>
            </a:r>
            <a:r>
              <a:rPr lang="en-GB" sz="1500" dirty="0">
                <a:solidFill>
                  <a:schemeClr val="tx1"/>
                </a:solidFill>
              </a:rPr>
              <a:t>. (2022)argue that technology in some cases affect the student’s mind and and damage the student creativity, which means that student has become independent on technology for everything and they cannot do anything without it and this leads them to rely completely on what they find online.</a:t>
            </a:r>
          </a:p>
          <a:p>
            <a:pPr>
              <a:lnSpc>
                <a:spcPct val="90000"/>
              </a:lnSpc>
            </a:pPr>
            <a:r>
              <a:rPr lang="en-GB" sz="1500" dirty="0">
                <a:solidFill>
                  <a:schemeClr val="tx1"/>
                </a:solidFill>
              </a:rPr>
              <a:t>Various studies from The Public Mental Health (PMH) (2022) found out that technology during the pandemic COVID 19 showed a bad emotionally impact on students. According to statistics 75% of the students experienced depression and a total of 25% with low self-esteem.</a:t>
            </a:r>
          </a:p>
        </p:txBody>
      </p:sp>
      <p:pic>
        <p:nvPicPr>
          <p:cNvPr id="4" name="Picture 4">
            <a:extLst>
              <a:ext uri="{FF2B5EF4-FFF2-40B4-BE49-F238E27FC236}">
                <a16:creationId xmlns:a16="http://schemas.microsoft.com/office/drawing/2014/main" id="{8F6FE412-0DC5-F4C0-7BAF-B1B093F4185F}"/>
              </a:ext>
            </a:extLst>
          </p:cNvPr>
          <p:cNvPicPr>
            <a:picLocks noChangeAspect="1"/>
          </p:cNvPicPr>
          <p:nvPr/>
        </p:nvPicPr>
        <p:blipFill rotWithShape="1">
          <a:blip r:embed="rId2"/>
          <a:srcRect l="15775" r="28632"/>
          <a:stretch/>
        </p:blipFill>
        <p:spPr>
          <a:xfrm>
            <a:off x="6091916" y="10"/>
            <a:ext cx="6100084" cy="6857990"/>
          </a:xfrm>
          <a:prstGeom prst="rect">
            <a:avLst/>
          </a:prstGeom>
        </p:spPr>
      </p:pic>
    </p:spTree>
    <p:extLst>
      <p:ext uri="{BB962C8B-B14F-4D97-AF65-F5344CB8AC3E}">
        <p14:creationId xmlns:p14="http://schemas.microsoft.com/office/powerpoint/2010/main" val="2078635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45E12-174C-A992-88C8-7D8C18EC4255}"/>
              </a:ext>
            </a:extLst>
          </p:cNvPr>
          <p:cNvSpPr>
            <a:spLocks noGrp="1"/>
          </p:cNvSpPr>
          <p:nvPr>
            <p:ph type="title"/>
          </p:nvPr>
        </p:nvSpPr>
        <p:spPr>
          <a:xfrm>
            <a:off x="649224" y="645106"/>
            <a:ext cx="3650279" cy="1259894"/>
          </a:xfrm>
        </p:spPr>
        <p:txBody>
          <a:bodyPr>
            <a:normAutofit/>
          </a:bodyPr>
          <a:lstStyle/>
          <a:p>
            <a:r>
              <a:rPr lang="en-GB"/>
              <a:t>Ethical consideration </a:t>
            </a:r>
            <a:endParaRPr lang="en-US"/>
          </a:p>
        </p:txBody>
      </p:sp>
      <p:sp>
        <p:nvSpPr>
          <p:cNvPr id="34" name="Content Placeholder 22">
            <a:extLst>
              <a:ext uri="{FF2B5EF4-FFF2-40B4-BE49-F238E27FC236}">
                <a16:creationId xmlns:a16="http://schemas.microsoft.com/office/drawing/2014/main" id="{4FF10F86-CDD0-AC5F-FA72-4EF0057D3862}"/>
              </a:ext>
            </a:extLst>
          </p:cNvPr>
          <p:cNvSpPr>
            <a:spLocks noGrp="1"/>
          </p:cNvSpPr>
          <p:nvPr>
            <p:ph idx="1"/>
          </p:nvPr>
        </p:nvSpPr>
        <p:spPr>
          <a:xfrm>
            <a:off x="649225" y="2133600"/>
            <a:ext cx="3650278" cy="3759253"/>
          </a:xfrm>
        </p:spPr>
        <p:txBody>
          <a:bodyPr>
            <a:normAutofit/>
          </a:bodyPr>
          <a:lstStyle/>
          <a:p>
            <a:endParaRPr lang="en-GB" sz="1800" b="1" dirty="0">
              <a:solidFill>
                <a:schemeClr val="tx1"/>
              </a:solidFill>
              <a:latin typeface="Gilroy-SemiBold"/>
            </a:endParaRPr>
          </a:p>
          <a:p>
            <a:r>
              <a:rPr lang="en-US" sz="1800" dirty="0">
                <a:solidFill>
                  <a:schemeClr val="tx1"/>
                </a:solidFill>
                <a:latin typeface="Gilroy-Regular"/>
              </a:rPr>
              <a:t>The above study</a:t>
            </a:r>
            <a:r>
              <a:rPr lang="en-GB" dirty="0">
                <a:solidFill>
                  <a:schemeClr val="tx1"/>
                </a:solidFill>
                <a:latin typeface="Gilroy-Regular"/>
              </a:rPr>
              <a:t> from McGraw H. (2015-2016)</a:t>
            </a:r>
            <a:r>
              <a:rPr lang="en-US" sz="1800" dirty="0">
                <a:solidFill>
                  <a:schemeClr val="tx1"/>
                </a:solidFill>
                <a:latin typeface="Gilroy-Regular"/>
              </a:rPr>
              <a:t> is one of the many studies conducted over the years on how educational technology is beneficial to both students and teachers.</a:t>
            </a:r>
            <a:endParaRPr lang="en-GB" dirty="0">
              <a:solidFill>
                <a:schemeClr val="tx1"/>
              </a:solidFill>
              <a:latin typeface="Gilroy-Regular"/>
            </a:endParaRPr>
          </a:p>
          <a:p>
            <a:r>
              <a:rPr lang="en-GB" sz="1800" dirty="0">
                <a:solidFill>
                  <a:schemeClr val="tx1"/>
                </a:solidFill>
                <a:latin typeface="Gilroy-Regular"/>
              </a:rPr>
              <a:t>According to the </a:t>
            </a:r>
            <a:r>
              <a:rPr lang="en-US" sz="1800" dirty="0">
                <a:solidFill>
                  <a:schemeClr val="tx1"/>
                </a:solidFill>
                <a:latin typeface="Gilroy-Regular"/>
              </a:rPr>
              <a:t>McGraw Hill Education</a:t>
            </a:r>
            <a:r>
              <a:rPr lang="en-GB" sz="1800" dirty="0">
                <a:solidFill>
                  <a:schemeClr val="tx1"/>
                </a:solidFill>
                <a:latin typeface="Gilroy-Regular"/>
              </a:rPr>
              <a:t> survey, </a:t>
            </a:r>
            <a:r>
              <a:rPr lang="en-US" sz="1800" dirty="0">
                <a:solidFill>
                  <a:schemeClr val="tx1"/>
                </a:solidFill>
                <a:latin typeface="Gilroy-Regular"/>
              </a:rPr>
              <a:t>86% of students say that technology is more effective and efficient than the non-technological approach.</a:t>
            </a:r>
            <a:endParaRPr lang="en-GB" sz="1800" dirty="0">
              <a:solidFill>
                <a:schemeClr val="tx1"/>
              </a:solidFill>
              <a:latin typeface="Gilroy-Regular"/>
            </a:endParaRPr>
          </a:p>
          <a:p>
            <a:endParaRPr lang="en-GB" sz="1800" dirty="0">
              <a:solidFill>
                <a:schemeClr val="tx1"/>
              </a:solidFill>
              <a:latin typeface="Gilroy-Regular"/>
            </a:endParaRPr>
          </a:p>
          <a:p>
            <a:endParaRPr lang="en-US" dirty="0">
              <a:solidFill>
                <a:schemeClr val="tx1"/>
              </a:solidFill>
            </a:endParaRPr>
          </a:p>
        </p:txBody>
      </p:sp>
      <p:pic>
        <p:nvPicPr>
          <p:cNvPr id="6" name="Picture 6">
            <a:extLst>
              <a:ext uri="{FF2B5EF4-FFF2-40B4-BE49-F238E27FC236}">
                <a16:creationId xmlns:a16="http://schemas.microsoft.com/office/drawing/2014/main" id="{A85B02C5-AB07-EC5F-0C05-A4A4A113ECA9}"/>
              </a:ext>
            </a:extLst>
          </p:cNvPr>
          <p:cNvPicPr>
            <a:picLocks noChangeAspect="1"/>
          </p:cNvPicPr>
          <p:nvPr/>
        </p:nvPicPr>
        <p:blipFill rotWithShape="1">
          <a:blip r:embed="rId2"/>
          <a:srcRect l="7886" r="9300"/>
          <a:stretch/>
        </p:blipFill>
        <p:spPr>
          <a:xfrm>
            <a:off x="4619543" y="10"/>
            <a:ext cx="7572457" cy="6857990"/>
          </a:xfrm>
          <a:prstGeom prst="rect">
            <a:avLst/>
          </a:prstGeom>
        </p:spPr>
      </p:pic>
    </p:spTree>
    <p:extLst>
      <p:ext uri="{BB962C8B-B14F-4D97-AF65-F5344CB8AC3E}">
        <p14:creationId xmlns:p14="http://schemas.microsoft.com/office/powerpoint/2010/main" val="59349359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61049-96C3-1DB5-0299-3B88D9B00040}"/>
              </a:ext>
            </a:extLst>
          </p:cNvPr>
          <p:cNvSpPr>
            <a:spLocks noGrp="1"/>
          </p:cNvSpPr>
          <p:nvPr>
            <p:ph type="title"/>
          </p:nvPr>
        </p:nvSpPr>
        <p:spPr>
          <a:xfrm>
            <a:off x="649224" y="645106"/>
            <a:ext cx="3650279" cy="1259894"/>
          </a:xfrm>
        </p:spPr>
        <p:txBody>
          <a:bodyPr>
            <a:normAutofit/>
          </a:bodyPr>
          <a:lstStyle/>
          <a:p>
            <a:r>
              <a:rPr lang="en-GB" dirty="0"/>
              <a:t>Ethical consideration </a:t>
            </a:r>
            <a:endParaRPr lang="en-US" dirty="0"/>
          </a:p>
        </p:txBody>
      </p:sp>
      <p:sp>
        <p:nvSpPr>
          <p:cNvPr id="16" name="Content Placeholder 7">
            <a:extLst>
              <a:ext uri="{FF2B5EF4-FFF2-40B4-BE49-F238E27FC236}">
                <a16:creationId xmlns:a16="http://schemas.microsoft.com/office/drawing/2014/main" id="{12D62F15-B0C0-81A0-E77B-65C440177787}"/>
              </a:ext>
            </a:extLst>
          </p:cNvPr>
          <p:cNvSpPr>
            <a:spLocks noGrp="1"/>
          </p:cNvSpPr>
          <p:nvPr>
            <p:ph idx="1"/>
          </p:nvPr>
        </p:nvSpPr>
        <p:spPr>
          <a:xfrm>
            <a:off x="649225" y="2133600"/>
            <a:ext cx="3650278" cy="3759253"/>
          </a:xfrm>
        </p:spPr>
        <p:txBody>
          <a:bodyPr>
            <a:normAutofit/>
          </a:bodyPr>
          <a:lstStyle/>
          <a:p>
            <a:r>
              <a:rPr lang="en-GB" dirty="0"/>
              <a:t>Almost 50% decade that it refuse stress which increase confidence in their work.</a:t>
            </a:r>
          </a:p>
          <a:p>
            <a:r>
              <a:rPr lang="en-GB" dirty="0"/>
              <a:t>Almost 70% states that it makes them feel prepared for class</a:t>
            </a:r>
            <a:endParaRPr lang="en-US" dirty="0"/>
          </a:p>
        </p:txBody>
      </p:sp>
      <p:pic>
        <p:nvPicPr>
          <p:cNvPr id="4" name="Picture 4">
            <a:extLst>
              <a:ext uri="{FF2B5EF4-FFF2-40B4-BE49-F238E27FC236}">
                <a16:creationId xmlns:a16="http://schemas.microsoft.com/office/drawing/2014/main" id="{E6E607B3-BC3C-7823-C827-B4730F75E033}"/>
              </a:ext>
            </a:extLst>
          </p:cNvPr>
          <p:cNvPicPr>
            <a:picLocks noChangeAspect="1"/>
          </p:cNvPicPr>
          <p:nvPr/>
        </p:nvPicPr>
        <p:blipFill rotWithShape="1">
          <a:blip r:embed="rId2"/>
          <a:srcRect l="7886" r="9300"/>
          <a:stretch/>
        </p:blipFill>
        <p:spPr>
          <a:xfrm>
            <a:off x="4619543" y="10"/>
            <a:ext cx="7572457" cy="6857990"/>
          </a:xfrm>
          <a:prstGeom prst="rect">
            <a:avLst/>
          </a:prstGeom>
        </p:spPr>
      </p:pic>
    </p:spTree>
    <p:extLst>
      <p:ext uri="{BB962C8B-B14F-4D97-AF65-F5344CB8AC3E}">
        <p14:creationId xmlns:p14="http://schemas.microsoft.com/office/powerpoint/2010/main" val="272916128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3" name="Rectangle 20">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7">
            <a:extLst>
              <a:ext uri="{FF2B5EF4-FFF2-40B4-BE49-F238E27FC236}">
                <a16:creationId xmlns:a16="http://schemas.microsoft.com/office/drawing/2014/main" id="{9A22F9A8-0C6E-5656-91C9-D4B90FFCAC94}"/>
              </a:ext>
            </a:extLst>
          </p:cNvPr>
          <p:cNvPicPr>
            <a:picLocks noChangeAspect="1"/>
          </p:cNvPicPr>
          <p:nvPr/>
        </p:nvPicPr>
        <p:blipFill rotWithShape="1">
          <a:blip r:embed="rId2"/>
          <a:srcRect l="19390" r="14619" b="2"/>
          <a:stretch/>
        </p:blipFill>
        <p:spPr>
          <a:xfrm>
            <a:off x="1" y="10"/>
            <a:ext cx="7574440" cy="6857990"/>
          </a:xfrm>
          <a:prstGeom prst="rect">
            <a:avLst/>
          </a:prstGeom>
        </p:spPr>
      </p:pic>
      <p:sp>
        <p:nvSpPr>
          <p:cNvPr id="44"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FA1F561-55BB-772F-10BD-DC7CBC0161FD}"/>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Methodology </a:t>
            </a:r>
            <a:endParaRPr lang="en-US" sz="3200">
              <a:solidFill>
                <a:srgbClr val="FEFFFF"/>
              </a:solidFill>
            </a:endParaRPr>
          </a:p>
        </p:txBody>
      </p:sp>
      <p:sp>
        <p:nvSpPr>
          <p:cNvPr id="11" name="Content Placeholder 10">
            <a:extLst>
              <a:ext uri="{FF2B5EF4-FFF2-40B4-BE49-F238E27FC236}">
                <a16:creationId xmlns:a16="http://schemas.microsoft.com/office/drawing/2014/main" id="{1DA89AA0-60FF-854E-2FD2-AC881B2D751F}"/>
              </a:ext>
            </a:extLst>
          </p:cNvPr>
          <p:cNvSpPr>
            <a:spLocks noGrp="1"/>
          </p:cNvSpPr>
          <p:nvPr>
            <p:ph idx="1"/>
          </p:nvPr>
        </p:nvSpPr>
        <p:spPr>
          <a:xfrm>
            <a:off x="7860770" y="2017668"/>
            <a:ext cx="3750205" cy="3857816"/>
          </a:xfrm>
        </p:spPr>
        <p:txBody>
          <a:bodyPr>
            <a:normAutofit/>
          </a:bodyPr>
          <a:lstStyle/>
          <a:p>
            <a:pPr>
              <a:lnSpc>
                <a:spcPct val="90000"/>
              </a:lnSpc>
            </a:pPr>
            <a:r>
              <a:rPr lang="en-GB" sz="1400">
                <a:solidFill>
                  <a:schemeClr val="tx1">
                    <a:lumMod val="95000"/>
                    <a:lumOff val="5000"/>
                  </a:schemeClr>
                </a:solidFill>
              </a:rPr>
              <a:t>A survey was conducted  among 106 students of UWTSD University, in which we asked the students to answer to following questions:</a:t>
            </a:r>
          </a:p>
          <a:p>
            <a:pPr>
              <a:lnSpc>
                <a:spcPct val="90000"/>
              </a:lnSpc>
            </a:pPr>
            <a:r>
              <a:rPr lang="en-GB" sz="1400">
                <a:solidFill>
                  <a:schemeClr val="tx1">
                    <a:lumMod val="95000"/>
                    <a:lumOff val="5000"/>
                  </a:schemeClr>
                </a:solidFill>
              </a:rPr>
              <a:t>Do you feel comfortable using Microsoft and how confident are you, from 1-10?</a:t>
            </a:r>
          </a:p>
          <a:p>
            <a:pPr>
              <a:lnSpc>
                <a:spcPct val="90000"/>
              </a:lnSpc>
            </a:pPr>
            <a:r>
              <a:rPr lang="en-GB" sz="1400">
                <a:solidFill>
                  <a:schemeClr val="tx1">
                    <a:lumMod val="95000"/>
                    <a:lumOff val="5000"/>
                  </a:schemeClr>
                </a:solidFill>
              </a:rPr>
              <a:t>Do you rely completely on  Google?</a:t>
            </a:r>
          </a:p>
          <a:p>
            <a:pPr>
              <a:lnSpc>
                <a:spcPct val="90000"/>
              </a:lnSpc>
            </a:pPr>
            <a:r>
              <a:rPr lang="en-GB" sz="1400">
                <a:solidFill>
                  <a:schemeClr val="tx1">
                    <a:lumMod val="95000"/>
                    <a:lumOff val="5000"/>
                  </a:schemeClr>
                </a:solidFill>
              </a:rPr>
              <a:t>A. Strongly B. Particularly C. Not at all</a:t>
            </a:r>
          </a:p>
          <a:p>
            <a:pPr>
              <a:lnSpc>
                <a:spcPct val="90000"/>
              </a:lnSpc>
            </a:pPr>
            <a:endParaRPr lang="en-GB" sz="1400">
              <a:solidFill>
                <a:schemeClr val="tx1">
                  <a:lumMod val="95000"/>
                  <a:lumOff val="5000"/>
                </a:schemeClr>
              </a:solidFill>
            </a:endParaRPr>
          </a:p>
          <a:p>
            <a:pPr>
              <a:lnSpc>
                <a:spcPct val="90000"/>
              </a:lnSpc>
            </a:pPr>
            <a:r>
              <a:rPr lang="en-GB" sz="1400">
                <a:solidFill>
                  <a:schemeClr val="tx1">
                    <a:lumMod val="95000"/>
                    <a:lumOff val="5000"/>
                  </a:schemeClr>
                </a:solidFill>
              </a:rPr>
              <a:t>How has technology changed your academic life?</a:t>
            </a:r>
          </a:p>
          <a:p>
            <a:pPr>
              <a:lnSpc>
                <a:spcPct val="90000"/>
              </a:lnSpc>
            </a:pPr>
            <a:r>
              <a:rPr lang="en-GB" sz="1400">
                <a:solidFill>
                  <a:schemeClr val="tx1">
                    <a:lumMod val="95000"/>
                    <a:lumOff val="5000"/>
                  </a:schemeClr>
                </a:solidFill>
              </a:rPr>
              <a:t>Would you like the University to grant more Digital skills course?</a:t>
            </a:r>
          </a:p>
          <a:p>
            <a:pPr>
              <a:lnSpc>
                <a:spcPct val="90000"/>
              </a:lnSpc>
            </a:pPr>
            <a:endParaRPr lang="en-GB" sz="1400">
              <a:solidFill>
                <a:schemeClr val="tx1">
                  <a:lumMod val="95000"/>
                  <a:lumOff val="5000"/>
                </a:schemeClr>
              </a:solidFill>
            </a:endParaRPr>
          </a:p>
        </p:txBody>
      </p:sp>
    </p:spTree>
    <p:extLst>
      <p:ext uri="{BB962C8B-B14F-4D97-AF65-F5344CB8AC3E}">
        <p14:creationId xmlns:p14="http://schemas.microsoft.com/office/powerpoint/2010/main" val="4205942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D83D5137-FA4E-6045-584F-1A1568ADB596}"/>
              </a:ext>
            </a:extLst>
          </p:cNvPr>
          <p:cNvPicPr>
            <a:picLocks noChangeAspect="1"/>
          </p:cNvPicPr>
          <p:nvPr/>
        </p:nvPicPr>
        <p:blipFill rotWithShape="1">
          <a:blip r:embed="rId2"/>
          <a:srcRect l="18815" r="14044" b="2"/>
          <a:stretch/>
        </p:blipFill>
        <p:spPr>
          <a:xfrm>
            <a:off x="5506626" y="10"/>
            <a:ext cx="7706443" cy="6857990"/>
          </a:xfrm>
          <a:prstGeom prst="rect">
            <a:avLst/>
          </a:prstGeom>
        </p:spPr>
      </p:pic>
      <p:sp useBgFill="1">
        <p:nvSpPr>
          <p:cNvPr id="11" name="Freeform: Shape 10">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308CD53B-3A6D-6CBC-FF83-B441F7DAC49A}"/>
              </a:ext>
            </a:extLst>
          </p:cNvPr>
          <p:cNvSpPr>
            <a:spLocks noGrp="1"/>
          </p:cNvSpPr>
          <p:nvPr>
            <p:ph type="title"/>
          </p:nvPr>
        </p:nvSpPr>
        <p:spPr>
          <a:xfrm>
            <a:off x="535525" y="624110"/>
            <a:ext cx="4623955" cy="1280890"/>
          </a:xfrm>
        </p:spPr>
        <p:txBody>
          <a:bodyPr>
            <a:normAutofit/>
          </a:bodyPr>
          <a:lstStyle/>
          <a:p>
            <a:r>
              <a:rPr lang="en-GB"/>
              <a:t>Methodology part 2</a:t>
            </a:r>
            <a:endParaRPr lang="en-US" dirty="0"/>
          </a:p>
        </p:txBody>
      </p:sp>
      <p:sp>
        <p:nvSpPr>
          <p:cNvPr id="13" name="Rectangle 12">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 name="Content Placeholder 7">
            <a:extLst>
              <a:ext uri="{FF2B5EF4-FFF2-40B4-BE49-F238E27FC236}">
                <a16:creationId xmlns:a16="http://schemas.microsoft.com/office/drawing/2014/main" id="{CA94DB30-E76E-34B4-E884-08C166B985A2}"/>
              </a:ext>
            </a:extLst>
          </p:cNvPr>
          <p:cNvSpPr>
            <a:spLocks noGrp="1"/>
          </p:cNvSpPr>
          <p:nvPr>
            <p:ph idx="1"/>
          </p:nvPr>
        </p:nvSpPr>
        <p:spPr>
          <a:xfrm>
            <a:off x="531812" y="2133600"/>
            <a:ext cx="4625882" cy="3777622"/>
          </a:xfrm>
        </p:spPr>
        <p:txBody>
          <a:bodyPr>
            <a:normAutofit/>
          </a:bodyPr>
          <a:lstStyle/>
          <a:p>
            <a:r>
              <a:rPr lang="en-GB" dirty="0"/>
              <a:t>Who will you ask?</a:t>
            </a:r>
          </a:p>
          <a:p>
            <a:r>
              <a:rPr lang="en-GB" dirty="0"/>
              <a:t>Undergraduates and postgraduate students.</a:t>
            </a:r>
          </a:p>
          <a:p>
            <a:r>
              <a:rPr lang="en-GB" dirty="0"/>
              <a:t>How will you ask?</a:t>
            </a:r>
          </a:p>
          <a:p>
            <a:r>
              <a:rPr lang="en-GB" dirty="0"/>
              <a:t>By making leaflets and online seminars.</a:t>
            </a:r>
          </a:p>
          <a:p>
            <a:endParaRPr lang="en-US" dirty="0"/>
          </a:p>
        </p:txBody>
      </p:sp>
    </p:spTree>
    <p:extLst>
      <p:ext uri="{BB962C8B-B14F-4D97-AF65-F5344CB8AC3E}">
        <p14:creationId xmlns:p14="http://schemas.microsoft.com/office/powerpoint/2010/main" val="2518865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685E7-A0FC-8FF7-34EB-09BF6CCAF34B}"/>
              </a:ext>
            </a:extLst>
          </p:cNvPr>
          <p:cNvSpPr>
            <a:spLocks noGrp="1"/>
          </p:cNvSpPr>
          <p:nvPr>
            <p:ph type="title"/>
          </p:nvPr>
        </p:nvSpPr>
        <p:spPr/>
        <p:txBody>
          <a:bodyPr/>
          <a:lstStyle/>
          <a:p>
            <a:r>
              <a:rPr lang="en-GB" dirty="0"/>
              <a:t>Hypothesis </a:t>
            </a:r>
            <a:endParaRPr lang="en-US" dirty="0"/>
          </a:p>
        </p:txBody>
      </p:sp>
      <p:sp>
        <p:nvSpPr>
          <p:cNvPr id="3" name="Content Placeholder 2">
            <a:extLst>
              <a:ext uri="{FF2B5EF4-FFF2-40B4-BE49-F238E27FC236}">
                <a16:creationId xmlns:a16="http://schemas.microsoft.com/office/drawing/2014/main" id="{C0DFB9DF-A22F-3493-098D-9ACA636523AD}"/>
              </a:ext>
            </a:extLst>
          </p:cNvPr>
          <p:cNvSpPr>
            <a:spLocks noGrp="1"/>
          </p:cNvSpPr>
          <p:nvPr>
            <p:ph idx="1"/>
          </p:nvPr>
        </p:nvSpPr>
        <p:spPr/>
        <p:txBody>
          <a:bodyPr/>
          <a:lstStyle/>
          <a:p>
            <a:r>
              <a:rPr lang="en-GB" dirty="0"/>
              <a:t>There is a significant difference between people who are able to use Technology with confidence and operate through it without help and in the other hand we realise after our survey that more than 50% of the students needs basic digital skills course in order to gain confidence in their studies.</a:t>
            </a:r>
          </a:p>
          <a:p>
            <a:r>
              <a:rPr lang="en-GB" dirty="0"/>
              <a:t>Undergraduates who went to primary school and college are in advantage that undergraduate who didn’t. </a:t>
            </a:r>
          </a:p>
          <a:p>
            <a:r>
              <a:rPr lang="en-GB" dirty="0"/>
              <a:t>It can be predicted that more students will need a Digital course to be on par with the others undergraduates.</a:t>
            </a:r>
          </a:p>
          <a:p>
            <a:endParaRPr lang="en-GB" dirty="0"/>
          </a:p>
          <a:p>
            <a:endParaRPr lang="en-US" dirty="0"/>
          </a:p>
        </p:txBody>
      </p:sp>
    </p:spTree>
    <p:extLst>
      <p:ext uri="{BB962C8B-B14F-4D97-AF65-F5344CB8AC3E}">
        <p14:creationId xmlns:p14="http://schemas.microsoft.com/office/powerpoint/2010/main" val="3286174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B1DEA-C355-1D59-119D-F40FABB22F7B}"/>
              </a:ext>
            </a:extLst>
          </p:cNvPr>
          <p:cNvSpPr>
            <a:spLocks noGrp="1"/>
          </p:cNvSpPr>
          <p:nvPr>
            <p:ph type="title"/>
          </p:nvPr>
        </p:nvSpPr>
        <p:spPr/>
        <p:txBody>
          <a:bodyPr/>
          <a:lstStyle/>
          <a:p>
            <a:r>
              <a:rPr lang="en-GB" dirty="0"/>
              <a:t>Reference</a:t>
            </a:r>
            <a:endParaRPr lang="en-US" dirty="0"/>
          </a:p>
        </p:txBody>
      </p:sp>
      <p:sp>
        <p:nvSpPr>
          <p:cNvPr id="3" name="Content Placeholder 2">
            <a:extLst>
              <a:ext uri="{FF2B5EF4-FFF2-40B4-BE49-F238E27FC236}">
                <a16:creationId xmlns:a16="http://schemas.microsoft.com/office/drawing/2014/main" id="{FC70E3D8-22DE-90B8-77F5-3CFEA4D0A43B}"/>
              </a:ext>
            </a:extLst>
          </p:cNvPr>
          <p:cNvSpPr>
            <a:spLocks noGrp="1"/>
          </p:cNvSpPr>
          <p:nvPr>
            <p:ph idx="1"/>
          </p:nvPr>
        </p:nvSpPr>
        <p:spPr/>
        <p:txBody>
          <a:bodyPr>
            <a:normAutofit fontScale="92500" lnSpcReduction="20000"/>
          </a:bodyPr>
          <a:lstStyle/>
          <a:p>
            <a:r>
              <a:rPr lang="en-US" sz="1800" dirty="0">
                <a:solidFill>
                  <a:srgbClr val="555555"/>
                </a:solidFill>
                <a:latin typeface="Verdana" panose="020B0604030504040204" pitchFamily="34" charset="0"/>
              </a:rPr>
              <a:t>JOHNS, K., 2015. Engaging and Assessing Students with Technology: A Review of </a:t>
            </a:r>
            <a:r>
              <a:rPr lang="en-US" sz="1800" dirty="0" err="1">
                <a:solidFill>
                  <a:srgbClr val="555555"/>
                </a:solidFill>
                <a:latin typeface="Verdana" panose="020B0604030504040204" pitchFamily="34" charset="0"/>
              </a:rPr>
              <a:t>Kahoot</a:t>
            </a:r>
            <a:r>
              <a:rPr lang="en-US" sz="1800" dirty="0">
                <a:solidFill>
                  <a:srgbClr val="555555"/>
                </a:solidFill>
                <a:latin typeface="Verdana" panose="020B0604030504040204" pitchFamily="34" charset="0"/>
              </a:rPr>
              <a:t>! </a:t>
            </a:r>
            <a:r>
              <a:rPr lang="en-US" sz="1800" i="1" dirty="0">
                <a:solidFill>
                  <a:srgbClr val="555555"/>
                </a:solidFill>
                <a:latin typeface="Verdana-Italic"/>
              </a:rPr>
              <a:t>Delta Kappa Gamma Bulletin, </a:t>
            </a:r>
            <a:r>
              <a:rPr lang="en-US" sz="1800" b="1" i="0" dirty="0">
                <a:solidFill>
                  <a:srgbClr val="555555"/>
                </a:solidFill>
                <a:latin typeface="Verdana-Bold"/>
              </a:rPr>
              <a:t>81</a:t>
            </a:r>
            <a:r>
              <a:rPr lang="en-US" sz="1800" b="0" i="0" dirty="0">
                <a:solidFill>
                  <a:srgbClr val="555555"/>
                </a:solidFill>
                <a:latin typeface="Verdana" panose="020B0604030504040204" pitchFamily="34" charset="0"/>
              </a:rPr>
              <a:t>(4), pp. 89-91.</a:t>
            </a:r>
            <a:endParaRPr lang="en-GB" sz="1800" b="0" i="0" dirty="0">
              <a:solidFill>
                <a:srgbClr val="555555"/>
              </a:solidFill>
              <a:latin typeface="Verdana" panose="020B0604030504040204" pitchFamily="34" charset="0"/>
            </a:endParaRPr>
          </a:p>
          <a:p>
            <a:endParaRPr lang="en-GB" dirty="0">
              <a:solidFill>
                <a:srgbClr val="555555"/>
              </a:solidFill>
              <a:latin typeface="Verdana" panose="020B0604030504040204" pitchFamily="34" charset="0"/>
            </a:endParaRPr>
          </a:p>
          <a:p>
            <a:r>
              <a:rPr lang="en-US" sz="1800" dirty="0" err="1">
                <a:solidFill>
                  <a:srgbClr val="555555"/>
                </a:solidFill>
                <a:latin typeface="font000000002865fb25"/>
              </a:rPr>
              <a:t>Bransford</a:t>
            </a:r>
            <a:r>
              <a:rPr lang="en-US" sz="1800" dirty="0">
                <a:solidFill>
                  <a:srgbClr val="555555"/>
                </a:solidFill>
                <a:latin typeface="font000000002865fb25"/>
              </a:rPr>
              <a:t>, J. D., Brown, A. L., &amp; Cocking, R. R. (2000). How people learn: Brain, mind, experience, and school. Washington, DC: National Academies Press.</a:t>
            </a:r>
            <a:endParaRPr lang="en-GB" sz="1800" dirty="0">
              <a:solidFill>
                <a:srgbClr val="555555"/>
              </a:solidFill>
              <a:latin typeface="font000000002865fb25"/>
            </a:endParaRPr>
          </a:p>
          <a:p>
            <a:r>
              <a:rPr lang="en-US" sz="1800" dirty="0">
                <a:solidFill>
                  <a:srgbClr val="2E2E2E"/>
                </a:solidFill>
                <a:latin typeface="Khula-Regular"/>
              </a:rPr>
              <a:t>(a) Marc </a:t>
            </a:r>
            <a:r>
              <a:rPr lang="en-US" sz="1800" dirty="0" err="1">
                <a:solidFill>
                  <a:srgbClr val="2E2E2E"/>
                </a:solidFill>
                <a:latin typeface="Khula-Regular"/>
              </a:rPr>
              <a:t>Prensky</a:t>
            </a:r>
            <a:r>
              <a:rPr lang="en-US" sz="1800" dirty="0">
                <a:solidFill>
                  <a:srgbClr val="2E2E2E"/>
                </a:solidFill>
                <a:latin typeface="Khula-Regular"/>
              </a:rPr>
              <a:t>, "Digital Natives, Digital Immigrants, Part I," On the Horizon, vol. 9, no. 5 (October 2001)</a:t>
            </a:r>
            <a:endParaRPr lang="en-GB" sz="1800" dirty="0">
              <a:solidFill>
                <a:srgbClr val="2E2E2E"/>
              </a:solidFill>
              <a:latin typeface="Khula-Regular"/>
            </a:endParaRPr>
          </a:p>
          <a:p>
            <a:r>
              <a:rPr lang="en-US" sz="1800" dirty="0">
                <a:solidFill>
                  <a:srgbClr val="2E2E2E"/>
                </a:solidFill>
                <a:latin typeface="Khula-Regular"/>
              </a:rPr>
              <a:t>Douglas </a:t>
            </a:r>
            <a:r>
              <a:rPr lang="en-US" sz="1800" dirty="0" err="1">
                <a:solidFill>
                  <a:srgbClr val="2E2E2E"/>
                </a:solidFill>
                <a:latin typeface="Khula-Regular"/>
              </a:rPr>
              <a:t>Havelka</a:t>
            </a:r>
            <a:r>
              <a:rPr lang="en-US" sz="1800" dirty="0">
                <a:solidFill>
                  <a:srgbClr val="2E2E2E"/>
                </a:solidFill>
                <a:latin typeface="Khula-Regular"/>
              </a:rPr>
              <a:t>, "Students Beliefs and Attitudes Toward Information Technology," Information Systems Education Journal, vol. 1, no. 40 (2003), p. 3,</a:t>
            </a:r>
            <a:endParaRPr lang="en-GB" sz="1800" dirty="0">
              <a:solidFill>
                <a:srgbClr val="2E2E2E"/>
              </a:solidFill>
              <a:latin typeface="Khula-Regular"/>
            </a:endParaRPr>
          </a:p>
          <a:p>
            <a:r>
              <a:rPr lang="en-US" sz="1800" dirty="0" err="1">
                <a:solidFill>
                  <a:srgbClr val="000000"/>
                </a:solidFill>
                <a:latin typeface="ArialMT"/>
              </a:rPr>
              <a:t>Flaxman</a:t>
            </a:r>
            <a:r>
              <a:rPr lang="en-US" sz="1800" dirty="0">
                <a:solidFill>
                  <a:srgbClr val="000000"/>
                </a:solidFill>
                <a:latin typeface="ArialMT"/>
              </a:rPr>
              <a:t> S, Mishra S, </a:t>
            </a:r>
            <a:r>
              <a:rPr lang="en-US" sz="1800" dirty="0" err="1">
                <a:solidFill>
                  <a:srgbClr val="000000"/>
                </a:solidFill>
                <a:latin typeface="ArialMT"/>
              </a:rPr>
              <a:t>Gandy</a:t>
            </a:r>
            <a:r>
              <a:rPr lang="en-US" sz="1800" dirty="0">
                <a:solidFill>
                  <a:srgbClr val="000000"/>
                </a:solidFill>
                <a:latin typeface="ArialMT"/>
              </a:rPr>
              <a:t> A, </a:t>
            </a:r>
            <a:r>
              <a:rPr lang="en-US" sz="1800" dirty="0" err="1">
                <a:solidFill>
                  <a:srgbClr val="000000"/>
                </a:solidFill>
                <a:latin typeface="ArialMT"/>
              </a:rPr>
              <a:t>Unwin</a:t>
            </a:r>
            <a:r>
              <a:rPr lang="en-US" sz="1800" dirty="0">
                <a:solidFill>
                  <a:srgbClr val="000000"/>
                </a:solidFill>
                <a:latin typeface="ArialMT"/>
              </a:rPr>
              <a:t> HJ, </a:t>
            </a:r>
            <a:r>
              <a:rPr lang="en-US" sz="1800" dirty="0" err="1">
                <a:solidFill>
                  <a:srgbClr val="000000"/>
                </a:solidFill>
                <a:latin typeface="ArialMT"/>
              </a:rPr>
              <a:t>Mellan</a:t>
            </a:r>
            <a:r>
              <a:rPr lang="en-US" sz="1800" dirty="0">
                <a:solidFill>
                  <a:srgbClr val="000000"/>
                </a:solidFill>
                <a:latin typeface="ArialMT"/>
              </a:rPr>
              <a:t> TA, </a:t>
            </a:r>
            <a:r>
              <a:rPr lang="en-US" sz="1800" dirty="0" err="1">
                <a:solidFill>
                  <a:srgbClr val="000000"/>
                </a:solidFill>
                <a:latin typeface="ArialMT"/>
              </a:rPr>
              <a:t>Coupland</a:t>
            </a:r>
            <a:r>
              <a:rPr lang="en-US" sz="1800" dirty="0">
                <a:solidFill>
                  <a:srgbClr val="000000"/>
                </a:solidFill>
                <a:latin typeface="ArialMT"/>
              </a:rPr>
              <a:t> H, et al. Estimating the effects of non-pharmaceutical interventions on COVID-19 in Europe. Nature. (2020)</a:t>
            </a:r>
            <a:endParaRPr lang="en-GB" sz="1800" dirty="0">
              <a:solidFill>
                <a:srgbClr val="000000"/>
              </a:solidFill>
              <a:latin typeface="ArialMT"/>
            </a:endParaRPr>
          </a:p>
          <a:p>
            <a:r>
              <a:rPr lang="en-US" sz="1800" dirty="0">
                <a:solidFill>
                  <a:srgbClr val="000000"/>
                </a:solidFill>
                <a:latin typeface="ArialMT"/>
              </a:rPr>
              <a:t>Singh B, Kaur J, </a:t>
            </a:r>
            <a:r>
              <a:rPr lang="en-US" sz="1800" dirty="0" err="1">
                <a:solidFill>
                  <a:srgbClr val="000000"/>
                </a:solidFill>
                <a:latin typeface="ArialMT"/>
              </a:rPr>
              <a:t>Jakovljevic</a:t>
            </a:r>
            <a:r>
              <a:rPr lang="en-US" sz="1800" dirty="0">
                <a:solidFill>
                  <a:srgbClr val="000000"/>
                </a:solidFill>
                <a:latin typeface="ArialMT"/>
              </a:rPr>
              <a:t> M. COVID-19 vaccine, TRIPS, and global health diplomacy: </a:t>
            </a:r>
            <a:r>
              <a:rPr lang="en-US" sz="1800" dirty="0" err="1">
                <a:solidFill>
                  <a:srgbClr val="000000"/>
                </a:solidFill>
                <a:latin typeface="ArialMT"/>
              </a:rPr>
              <a:t>india's</a:t>
            </a:r>
            <a:r>
              <a:rPr lang="en-US" sz="1800" dirty="0">
                <a:solidFill>
                  <a:srgbClr val="000000"/>
                </a:solidFill>
                <a:latin typeface="ArialMT"/>
              </a:rPr>
              <a:t> role at the WTO platform. BioMed Res Int. (2021) </a:t>
            </a:r>
            <a:endParaRPr lang="en-US" dirty="0"/>
          </a:p>
        </p:txBody>
      </p:sp>
    </p:spTree>
    <p:extLst>
      <p:ext uri="{BB962C8B-B14F-4D97-AF65-F5344CB8AC3E}">
        <p14:creationId xmlns:p14="http://schemas.microsoft.com/office/powerpoint/2010/main" val="1938612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13D2-D70B-64E5-13AC-1F0539BB086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EDB0F38-0552-5484-E161-CA479F95F3AF}"/>
              </a:ext>
            </a:extLst>
          </p:cNvPr>
          <p:cNvSpPr>
            <a:spLocks noGrp="1"/>
          </p:cNvSpPr>
          <p:nvPr>
            <p:ph idx="1"/>
          </p:nvPr>
        </p:nvSpPr>
        <p:spPr/>
        <p:txBody>
          <a:bodyPr/>
          <a:lstStyle/>
          <a:p>
            <a:r>
              <a:rPr lang="en-US" dirty="0">
                <a:hlinkClick r:id="rId2"/>
              </a:rPr>
              <a:t>https://</a:t>
            </a:r>
            <a:r>
              <a:rPr lang="en-US" dirty="0" err="1">
                <a:hlinkClick r:id="rId2"/>
              </a:rPr>
              <a:t>es.123rf.com</a:t>
            </a:r>
            <a:r>
              <a:rPr lang="en-US" dirty="0">
                <a:hlinkClick r:id="rId2"/>
              </a:rPr>
              <a:t>/photo_56911793_metodologÍa-</a:t>
            </a:r>
            <a:r>
              <a:rPr lang="en-US" dirty="0" err="1">
                <a:hlinkClick r:id="rId2"/>
              </a:rPr>
              <a:t>contept-en-la-pantalla</a:t>
            </a:r>
            <a:r>
              <a:rPr lang="en-US" dirty="0">
                <a:hlinkClick r:id="rId2"/>
              </a:rPr>
              <a:t>-</a:t>
            </a:r>
            <a:r>
              <a:rPr lang="en-US" dirty="0" err="1">
                <a:hlinkClick r:id="rId2"/>
              </a:rPr>
              <a:t>de-tablet-pc-en-poder</a:t>
            </a:r>
            <a:r>
              <a:rPr lang="en-US" dirty="0">
                <a:hlinkClick r:id="rId2"/>
              </a:rPr>
              <a:t>-de-manos-de-negocios-en-l%C3%</a:t>
            </a:r>
            <a:r>
              <a:rPr lang="en-US" dirty="0" err="1">
                <a:hlinkClick r:id="rId2"/>
              </a:rPr>
              <a:t>ADnea-vista-desde</a:t>
            </a:r>
            <a:r>
              <a:rPr lang="en-US" dirty="0">
                <a:hlinkClick r:id="rId2"/>
              </a:rPr>
              <a:t>-</a:t>
            </a:r>
            <a:r>
              <a:rPr lang="en-US" dirty="0" err="1">
                <a:hlinkClick r:id="rId2"/>
              </a:rPr>
              <a:t>arri.html</a:t>
            </a:r>
            <a:endParaRPr lang="en-GB" dirty="0"/>
          </a:p>
          <a:p>
            <a:r>
              <a:rPr lang="en-US" dirty="0">
                <a:hlinkClick r:id="rId3"/>
              </a:rPr>
              <a:t>https://</a:t>
            </a:r>
            <a:r>
              <a:rPr lang="en-US" dirty="0" err="1">
                <a:hlinkClick r:id="rId3"/>
              </a:rPr>
              <a:t>qualpage.com</a:t>
            </a:r>
            <a:r>
              <a:rPr lang="en-US" dirty="0">
                <a:hlinkClick r:id="rId3"/>
              </a:rPr>
              <a:t>/digital-tools-intro/</a:t>
            </a:r>
            <a:endParaRPr lang="en-GB" dirty="0"/>
          </a:p>
          <a:p>
            <a:r>
              <a:rPr lang="en-US" dirty="0"/>
              <a:t>https://</a:t>
            </a:r>
            <a:r>
              <a:rPr lang="en-US" dirty="0" err="1"/>
              <a:t>greatpeopleinside.com</a:t>
            </a:r>
            <a:r>
              <a:rPr lang="en-US" dirty="0"/>
              <a:t>/technology-hr-future/</a:t>
            </a:r>
          </a:p>
        </p:txBody>
      </p:sp>
    </p:spTree>
    <p:extLst>
      <p:ext uri="{BB962C8B-B14F-4D97-AF65-F5344CB8AC3E}">
        <p14:creationId xmlns:p14="http://schemas.microsoft.com/office/powerpoint/2010/main" val="353836423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Are students confident in using technology to collaborate together?</vt:lpstr>
      <vt:lpstr>PowerPoint Presentation</vt:lpstr>
      <vt:lpstr>INTRODUCTION </vt:lpstr>
      <vt:lpstr>Relevant existing research </vt:lpstr>
      <vt:lpstr>Relevant existing Research</vt:lpstr>
      <vt:lpstr>Ethical consideration </vt:lpstr>
      <vt:lpstr>Ethical consideration </vt:lpstr>
      <vt:lpstr>Methodology </vt:lpstr>
      <vt:lpstr>Methodology part 2</vt:lpstr>
      <vt:lpstr>Hypothesis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in using technology to collaborate?</dc:title>
  <dc:creator>Hannah Serwaah Sasaraku (2127147)</dc:creator>
  <cp:lastModifiedBy>Hannah Serwaah Sasaraku (2127147)</cp:lastModifiedBy>
  <cp:revision>4</cp:revision>
  <dcterms:created xsi:type="dcterms:W3CDTF">2022-06-22T19:01:14Z</dcterms:created>
  <dcterms:modified xsi:type="dcterms:W3CDTF">2022-06-24T16:33:09Z</dcterms:modified>
</cp:coreProperties>
</file>