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2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58" r:id="rId4"/>
    <p:sldId id="261" r:id="rId5"/>
    <p:sldId id="262" r:id="rId6"/>
    <p:sldId id="263" r:id="rId7"/>
    <p:sldId id="266" r:id="rId8"/>
    <p:sldId id="265" r:id="rId9"/>
    <p:sldId id="267" r:id="rId10"/>
    <p:sldId id="268" r:id="rId11"/>
    <p:sldId id="260" r:id="rId12"/>
    <p:sldId id="269" r:id="rId13"/>
  </p:sldIdLst>
  <p:sldSz cx="9144000" cy="6858000" type="screen4x3"/>
  <p:notesSz cx="6797675" cy="99266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Verdana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4" autoAdjust="0"/>
    <p:restoredTop sz="85448" autoAdjust="0"/>
  </p:normalViewPr>
  <p:slideViewPr>
    <p:cSldViewPr>
      <p:cViewPr varScale="1">
        <p:scale>
          <a:sx n="71" d="100"/>
          <a:sy n="71" d="100"/>
        </p:scale>
        <p:origin x="-490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7026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95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098" y="0"/>
            <a:ext cx="294495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7514A243-6ADC-483D-8E25-78EA67750DCE}" type="datetimeFigureOut">
              <a:rPr lang="en-GB"/>
              <a:pPr>
                <a:defRPr/>
              </a:pPr>
              <a:t>10/11/2010</a:t>
            </a:fld>
            <a:endParaRPr lang="en-GB"/>
          </a:p>
        </p:txBody>
      </p:sp>
      <p:sp>
        <p:nvSpPr>
          <p:cNvPr id="481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4"/>
            <a:ext cx="2944958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81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098" y="9428164"/>
            <a:ext cx="2944958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28339AF4-A610-4DB0-B45A-18634438C9A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95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098" y="0"/>
            <a:ext cx="2944958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8205D982-45DB-4DF0-840A-EAACC448C486}" type="datetimeFigureOut">
              <a:rPr lang="en-GB"/>
              <a:pPr>
                <a:defRPr/>
              </a:pPr>
              <a:t>10/11/2010</a:t>
            </a:fld>
            <a:endParaRPr lang="en-GB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606" y="4714876"/>
            <a:ext cx="5438464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4"/>
            <a:ext cx="2944958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93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098" y="9428164"/>
            <a:ext cx="2944958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fld id="{0AD41559-8C19-418D-A730-79C00DB06AA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3222625" y="304800"/>
            <a:ext cx="11909425" cy="4724400"/>
            <a:chOff x="-2030" y="192"/>
            <a:chExt cx="7502" cy="2976"/>
          </a:xfrm>
        </p:grpSpPr>
        <p:sp>
          <p:nvSpPr>
            <p:cNvPr id="5" name="Line 3"/>
            <p:cNvSpPr>
              <a:spLocks noChangeShapeType="1"/>
            </p:cNvSpPr>
            <p:nvPr/>
          </p:nvSpPr>
          <p:spPr bwMode="auto">
            <a:xfrm>
              <a:off x="912" y="1584"/>
              <a:ext cx="45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auto">
            <a:xfrm>
              <a:off x="-1584" y="864"/>
              <a:ext cx="2304" cy="2304"/>
            </a:xfrm>
            <a:custGeom>
              <a:avLst/>
              <a:gdLst>
                <a:gd name="G0" fmla="+- 12083 0 0"/>
                <a:gd name="G1" fmla="+- -32000 0 0"/>
                <a:gd name="G2" fmla="+- 32000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G27 -32000"/>
                <a:gd name="T13" fmla="*/ T12 w 64000"/>
                <a:gd name="T14" fmla="+- 0 G11 -32000"/>
                <a:gd name="T15" fmla="*/ G11 h 64000"/>
                <a:gd name="T16" fmla="+- 0 G25 -32000"/>
                <a:gd name="T17" fmla="*/ T16 w 64000"/>
                <a:gd name="T18" fmla="+- 0 G14 -32000"/>
                <a:gd name="T19" fmla="*/ G14 h 64000"/>
              </a:gdLst>
              <a:ahLst/>
              <a:cxnLst>
                <a:cxn ang="0">
                  <a:pos x="44083" y="2368"/>
                </a:cxn>
                <a:cxn ang="0">
                  <a:pos x="64000" y="32000"/>
                </a:cxn>
                <a:cxn ang="0">
                  <a:pos x="44083" y="61631"/>
                </a:cxn>
                <a:cxn ang="0">
                  <a:pos x="44083" y="61631"/>
                </a:cxn>
                <a:cxn ang="0">
                  <a:pos x="44082" y="61631"/>
                </a:cxn>
                <a:cxn ang="0">
                  <a:pos x="44083" y="61632"/>
                </a:cxn>
                <a:cxn ang="0">
                  <a:pos x="44083" y="2368"/>
                </a:cxn>
                <a:cxn ang="0">
                  <a:pos x="44082" y="2368"/>
                </a:cxn>
                <a:cxn ang="0">
                  <a:pos x="44083" y="2368"/>
                </a:cxn>
              </a:cxnLst>
              <a:rect l="T13" t="T15" r="T17" b="T19"/>
              <a:pathLst>
                <a:path w="64000" h="64000">
                  <a:moveTo>
                    <a:pt x="44083" y="2368"/>
                  </a:moveTo>
                  <a:cubicBezTo>
                    <a:pt x="56127" y="7280"/>
                    <a:pt x="64000" y="18993"/>
                    <a:pt x="64000" y="32000"/>
                  </a:cubicBezTo>
                  <a:cubicBezTo>
                    <a:pt x="64000" y="45006"/>
                    <a:pt x="56127" y="56719"/>
                    <a:pt x="44083" y="61631"/>
                  </a:cubicBezTo>
                  <a:cubicBezTo>
                    <a:pt x="44082" y="61631"/>
                    <a:pt x="44082" y="61631"/>
                    <a:pt x="44082" y="61631"/>
                  </a:cubicBezTo>
                  <a:lnTo>
                    <a:pt x="44083" y="61632"/>
                  </a:lnTo>
                  <a:lnTo>
                    <a:pt x="44083" y="2368"/>
                  </a:lnTo>
                  <a:lnTo>
                    <a:pt x="44082" y="2368"/>
                  </a:lnTo>
                  <a:cubicBezTo>
                    <a:pt x="44082" y="2368"/>
                    <a:pt x="44082" y="2368"/>
                    <a:pt x="44083" y="2368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7" name="AutoShape 5"/>
            <p:cNvSpPr>
              <a:spLocks noChangeArrowheads="1"/>
            </p:cNvSpPr>
            <p:nvPr/>
          </p:nvSpPr>
          <p:spPr bwMode="auto">
            <a:xfrm>
              <a:off x="-2030" y="192"/>
              <a:ext cx="2544" cy="2544"/>
            </a:xfrm>
            <a:custGeom>
              <a:avLst/>
              <a:gdLst>
                <a:gd name="G0" fmla="+- 18994 0 0"/>
                <a:gd name="G1" fmla="+- -30013 0 0"/>
                <a:gd name="G2" fmla="+- 32000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G27 -32000"/>
                <a:gd name="T13" fmla="*/ T12 w 64000"/>
                <a:gd name="T14" fmla="+- 0 G11 -32000"/>
                <a:gd name="T15" fmla="*/ G11 h 64000"/>
                <a:gd name="T16" fmla="+- 0 G25 -32000"/>
                <a:gd name="T17" fmla="*/ T16 w 64000"/>
                <a:gd name="T18" fmla="+- 0 G14 -32000"/>
                <a:gd name="T19" fmla="*/ G14 h 64000"/>
              </a:gdLst>
              <a:ahLst/>
              <a:cxnLst>
                <a:cxn ang="0">
                  <a:pos x="50994" y="6246"/>
                </a:cxn>
                <a:cxn ang="0">
                  <a:pos x="64000" y="32000"/>
                </a:cxn>
                <a:cxn ang="0">
                  <a:pos x="50994" y="57753"/>
                </a:cxn>
                <a:cxn ang="0">
                  <a:pos x="50994" y="57753"/>
                </a:cxn>
                <a:cxn ang="0">
                  <a:pos x="50993" y="57753"/>
                </a:cxn>
                <a:cxn ang="0">
                  <a:pos x="50994" y="57754"/>
                </a:cxn>
                <a:cxn ang="0">
                  <a:pos x="50994" y="6246"/>
                </a:cxn>
                <a:cxn ang="0">
                  <a:pos x="50993" y="6246"/>
                </a:cxn>
                <a:cxn ang="0">
                  <a:pos x="50994" y="6246"/>
                </a:cxn>
              </a:cxnLst>
              <a:rect l="T13" t="T15" r="T17" b="T19"/>
              <a:pathLst>
                <a:path w="64000" h="64000">
                  <a:moveTo>
                    <a:pt x="50994" y="6246"/>
                  </a:moveTo>
                  <a:cubicBezTo>
                    <a:pt x="59172" y="12279"/>
                    <a:pt x="64000" y="21837"/>
                    <a:pt x="64000" y="32000"/>
                  </a:cubicBezTo>
                  <a:cubicBezTo>
                    <a:pt x="64000" y="42162"/>
                    <a:pt x="59172" y="51720"/>
                    <a:pt x="50994" y="57753"/>
                  </a:cubicBezTo>
                  <a:cubicBezTo>
                    <a:pt x="50993" y="57753"/>
                    <a:pt x="50993" y="57753"/>
                    <a:pt x="50993" y="57753"/>
                  </a:cubicBezTo>
                  <a:lnTo>
                    <a:pt x="50994" y="57754"/>
                  </a:lnTo>
                  <a:lnTo>
                    <a:pt x="50994" y="6246"/>
                  </a:lnTo>
                  <a:lnTo>
                    <a:pt x="50993" y="6246"/>
                  </a:lnTo>
                  <a:cubicBezTo>
                    <a:pt x="50993" y="6246"/>
                    <a:pt x="50993" y="6246"/>
                    <a:pt x="50994" y="6246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</p:grpSp>
      <p:sp>
        <p:nvSpPr>
          <p:cNvPr id="32774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443038" y="985838"/>
            <a:ext cx="7239000" cy="14446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2775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443038" y="3427413"/>
            <a:ext cx="72390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fld id="{095AAE4E-4FF0-48A8-AD27-90ECF552D123}" type="datetimeFigureOut">
              <a:rPr lang="en-US"/>
              <a:pPr>
                <a:defRPr/>
              </a:pPr>
              <a:t>11/10/2010</a:t>
            </a:fld>
            <a:endParaRPr lang="en-GB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 smtClean="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" name="Rectangle 10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85209867-83D6-4CE6-8A87-BCC482434BC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3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4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5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0013" y="1052513"/>
            <a:ext cx="3579812" cy="561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02225" y="1052513"/>
            <a:ext cx="3581400" cy="56165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0"/>
            <a:ext cx="73152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1535113"/>
            <a:ext cx="35784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2174874"/>
            <a:ext cx="3578400" cy="446883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01200" y="1535113"/>
            <a:ext cx="357840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01200" y="2174874"/>
            <a:ext cx="3578400" cy="446883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6413" y="0"/>
            <a:ext cx="1827212" cy="66690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0013" y="0"/>
            <a:ext cx="5334000" cy="66690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11"/>
          <p:cNvGrpSpPr>
            <a:grpSpLocks/>
          </p:cNvGrpSpPr>
          <p:nvPr/>
        </p:nvGrpSpPr>
        <p:grpSpPr bwMode="auto">
          <a:xfrm>
            <a:off x="-3238500" y="-290513"/>
            <a:ext cx="11925300" cy="3810001"/>
            <a:chOff x="-2040" y="-183"/>
            <a:chExt cx="7512" cy="2400"/>
          </a:xfrm>
        </p:grpSpPr>
        <p:sp>
          <p:nvSpPr>
            <p:cNvPr id="31747" name="AutoShape 3"/>
            <p:cNvSpPr>
              <a:spLocks noChangeArrowheads="1"/>
            </p:cNvSpPr>
            <p:nvPr/>
          </p:nvSpPr>
          <p:spPr bwMode="auto">
            <a:xfrm>
              <a:off x="-2040" y="249"/>
              <a:ext cx="2592" cy="1968"/>
            </a:xfrm>
            <a:custGeom>
              <a:avLst/>
              <a:gdLst>
                <a:gd name="G0" fmla="+- 18296 0 0"/>
                <a:gd name="G1" fmla="+- -30880 0 0"/>
                <a:gd name="G2" fmla="+- 31512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G27 -32000"/>
                <a:gd name="T13" fmla="*/ T12 w 64000"/>
                <a:gd name="T14" fmla="+- 0 G11 -32000"/>
                <a:gd name="T15" fmla="*/ G11 h 64000"/>
                <a:gd name="T16" fmla="+- 0 G25 -32000"/>
                <a:gd name="T17" fmla="*/ T16 w 64000"/>
                <a:gd name="T18" fmla="+- 0 G14 -32000"/>
                <a:gd name="T19" fmla="*/ G14 h 64000"/>
              </a:gdLst>
              <a:ahLst/>
              <a:cxnLst>
                <a:cxn ang="0">
                  <a:pos x="50296" y="5746"/>
                </a:cxn>
                <a:cxn ang="0">
                  <a:pos x="64000" y="32000"/>
                </a:cxn>
                <a:cxn ang="0">
                  <a:pos x="50296" y="58253"/>
                </a:cxn>
                <a:cxn ang="0">
                  <a:pos x="50296" y="58253"/>
                </a:cxn>
                <a:cxn ang="0">
                  <a:pos x="50295" y="58253"/>
                </a:cxn>
                <a:cxn ang="0">
                  <a:pos x="50296" y="58254"/>
                </a:cxn>
                <a:cxn ang="0">
                  <a:pos x="50296" y="5746"/>
                </a:cxn>
                <a:cxn ang="0">
                  <a:pos x="50295" y="5746"/>
                </a:cxn>
                <a:cxn ang="0">
                  <a:pos x="50296" y="5746"/>
                </a:cxn>
              </a:cxnLst>
              <a:rect l="T13" t="T15" r="T17" b="T19"/>
              <a:pathLst>
                <a:path w="64000" h="64000">
                  <a:moveTo>
                    <a:pt x="50296" y="5746"/>
                  </a:moveTo>
                  <a:cubicBezTo>
                    <a:pt x="58882" y="11730"/>
                    <a:pt x="64000" y="21534"/>
                    <a:pt x="64000" y="32000"/>
                  </a:cubicBezTo>
                  <a:cubicBezTo>
                    <a:pt x="64000" y="42465"/>
                    <a:pt x="58882" y="52269"/>
                    <a:pt x="50296" y="58253"/>
                  </a:cubicBezTo>
                  <a:cubicBezTo>
                    <a:pt x="50296" y="58253"/>
                    <a:pt x="50296" y="58253"/>
                    <a:pt x="50295" y="58253"/>
                  </a:cubicBezTo>
                  <a:lnTo>
                    <a:pt x="50296" y="58254"/>
                  </a:lnTo>
                  <a:lnTo>
                    <a:pt x="50296" y="5746"/>
                  </a:lnTo>
                  <a:lnTo>
                    <a:pt x="50295" y="5746"/>
                  </a:lnTo>
                  <a:cubicBezTo>
                    <a:pt x="50296" y="5746"/>
                    <a:pt x="50296" y="5746"/>
                    <a:pt x="50296" y="5746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 sz="2400">
                <a:latin typeface="Times New Roman" pitchFamily="18" charset="0"/>
              </a:endParaRPr>
            </a:p>
          </p:txBody>
        </p:sp>
        <p:sp>
          <p:nvSpPr>
            <p:cNvPr id="31748" name="AutoShape 4"/>
            <p:cNvSpPr>
              <a:spLocks noChangeArrowheads="1"/>
            </p:cNvSpPr>
            <p:nvPr/>
          </p:nvSpPr>
          <p:spPr bwMode="auto">
            <a:xfrm>
              <a:off x="-1528" y="-183"/>
              <a:ext cx="1949" cy="1987"/>
            </a:xfrm>
            <a:custGeom>
              <a:avLst/>
              <a:gdLst>
                <a:gd name="G0" fmla="+- 18077 0 0"/>
                <a:gd name="G1" fmla="+- -30880 0 0"/>
                <a:gd name="G2" fmla="+- 32000 0 0"/>
                <a:gd name="T0" fmla="*/ 32000 32000  1"/>
                <a:gd name="T1" fmla="*/ G0 G0  1"/>
                <a:gd name="T2" fmla="+- 0 T0 T1"/>
                <a:gd name="T3" fmla="sqrt T2"/>
                <a:gd name="G3" fmla="*/ 32000 T3 32000"/>
                <a:gd name="T4" fmla="*/ 32000 32000  1"/>
                <a:gd name="T5" fmla="*/ G1 G1  1"/>
                <a:gd name="T6" fmla="+- 0 T4 T5"/>
                <a:gd name="T7" fmla="sqrt T6"/>
                <a:gd name="G4" fmla="*/ 32000 T7 32000"/>
                <a:gd name="T8" fmla="*/ 32000 32000  1"/>
                <a:gd name="T9" fmla="*/ G2 G2  1"/>
                <a:gd name="T10" fmla="+- 0 T8 T9"/>
                <a:gd name="T11" fmla="sqrt T10"/>
                <a:gd name="G5" fmla="*/ 32000 T11 32000"/>
                <a:gd name="G6" fmla="+- 0 0 G3"/>
                <a:gd name="G7" fmla="+- 0 0 G4"/>
                <a:gd name="G8" fmla="+- 0 0 G5"/>
                <a:gd name="G9" fmla="+- 0 G4 G0"/>
                <a:gd name="G10" fmla="?: G9 G4 G0"/>
                <a:gd name="G11" fmla="?: G9 G1 G6"/>
                <a:gd name="G12" fmla="+- 0 G5 G0"/>
                <a:gd name="G13" fmla="?: G12 G5 G0"/>
                <a:gd name="G14" fmla="?: G12 G2 G3"/>
                <a:gd name="G15" fmla="+- G11 0 1"/>
                <a:gd name="G16" fmla="+- G14 1 0"/>
                <a:gd name="G17" fmla="+- 0 G14 G3"/>
                <a:gd name="G18" fmla="?: G17 G8 G13"/>
                <a:gd name="G19" fmla="?: G17 G0 G13"/>
                <a:gd name="G20" fmla="?: G17 G3 G16"/>
                <a:gd name="G21" fmla="+- 0 G6 G11"/>
                <a:gd name="G22" fmla="?: G21 G7 G10"/>
                <a:gd name="G23" fmla="?: G21 G0 G10"/>
                <a:gd name="G24" fmla="?: G21 G6 G15"/>
                <a:gd name="G25" fmla="min G10 G13"/>
                <a:gd name="G26" fmla="max G8 G7"/>
                <a:gd name="G27" fmla="max G26 G0"/>
                <a:gd name="T12" fmla="+- 0 G27 -32000"/>
                <a:gd name="T13" fmla="*/ T12 w 64000"/>
                <a:gd name="T14" fmla="+- 0 G11 -32000"/>
                <a:gd name="T15" fmla="*/ G11 h 64000"/>
                <a:gd name="T16" fmla="+- 0 G25 -32000"/>
                <a:gd name="T17" fmla="*/ T16 w 64000"/>
                <a:gd name="T18" fmla="+- 0 G14 -32000"/>
                <a:gd name="T19" fmla="*/ G14 h 64000"/>
              </a:gdLst>
              <a:ahLst/>
              <a:cxnLst>
                <a:cxn ang="0">
                  <a:pos x="50077" y="5595"/>
                </a:cxn>
                <a:cxn ang="0">
                  <a:pos x="64000" y="32000"/>
                </a:cxn>
                <a:cxn ang="0">
                  <a:pos x="50077" y="58404"/>
                </a:cxn>
                <a:cxn ang="0">
                  <a:pos x="50077" y="58404"/>
                </a:cxn>
                <a:cxn ang="0">
                  <a:pos x="50076" y="58404"/>
                </a:cxn>
                <a:cxn ang="0">
                  <a:pos x="50077" y="58405"/>
                </a:cxn>
                <a:cxn ang="0">
                  <a:pos x="50077" y="5595"/>
                </a:cxn>
                <a:cxn ang="0">
                  <a:pos x="50076" y="5595"/>
                </a:cxn>
                <a:cxn ang="0">
                  <a:pos x="50077" y="5595"/>
                </a:cxn>
              </a:cxnLst>
              <a:rect l="T13" t="T15" r="T17" b="T19"/>
              <a:pathLst>
                <a:path w="64000" h="64000">
                  <a:moveTo>
                    <a:pt x="50077" y="5595"/>
                  </a:moveTo>
                  <a:cubicBezTo>
                    <a:pt x="58790" y="11560"/>
                    <a:pt x="64000" y="21440"/>
                    <a:pt x="64000" y="32000"/>
                  </a:cubicBezTo>
                  <a:cubicBezTo>
                    <a:pt x="64000" y="42559"/>
                    <a:pt x="58790" y="52439"/>
                    <a:pt x="50077" y="58404"/>
                  </a:cubicBezTo>
                  <a:cubicBezTo>
                    <a:pt x="50077" y="58404"/>
                    <a:pt x="50077" y="58404"/>
                    <a:pt x="50076" y="58404"/>
                  </a:cubicBezTo>
                  <a:lnTo>
                    <a:pt x="50077" y="58405"/>
                  </a:lnTo>
                  <a:lnTo>
                    <a:pt x="50077" y="5595"/>
                  </a:lnTo>
                  <a:lnTo>
                    <a:pt x="50076" y="5595"/>
                  </a:lnTo>
                  <a:cubicBezTo>
                    <a:pt x="50077" y="5595"/>
                    <a:pt x="50077" y="5595"/>
                    <a:pt x="50077" y="5595"/>
                  </a:cubicBezTo>
                  <a:close/>
                </a:path>
              </a:pathLst>
            </a:custGeom>
            <a:solidFill>
              <a:schemeClr val="hlink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</a:endParaRPr>
            </a:p>
          </p:txBody>
        </p:sp>
        <p:sp>
          <p:nvSpPr>
            <p:cNvPr id="31749" name="Line 5"/>
            <p:cNvSpPr>
              <a:spLocks noChangeShapeType="1"/>
            </p:cNvSpPr>
            <p:nvPr/>
          </p:nvSpPr>
          <p:spPr bwMode="auto">
            <a:xfrm>
              <a:off x="864" y="465"/>
              <a:ext cx="460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en-GB"/>
            </a:p>
          </p:txBody>
        </p:sp>
      </p:grpSp>
      <p:sp>
        <p:nvSpPr>
          <p:cNvPr id="1027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370013" y="0"/>
            <a:ext cx="7313612" cy="1125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8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0013" y="1052513"/>
            <a:ext cx="7313612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ransition/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Verdana" pitchFamily="34" charset="0"/>
          <a:cs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Verdana" pitchFamily="34" charset="0"/>
          <a:cs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Verdana" pitchFamily="34" charset="0"/>
          <a:cs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Verdana" pitchFamily="34" charset="0"/>
          <a:cs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Verdana" pitchFamily="34" charset="0"/>
          <a:cs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Verdana" pitchFamily="34" charset="0"/>
          <a:cs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Verdana" pitchFamily="34" charset="0"/>
          <a:cs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Verdana" pitchFamily="34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¡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5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5000"/>
        <a:buFont typeface="Wingdings" pitchFamily="2" charset="2"/>
        <a:buChar char="¡"/>
        <a:defRPr sz="22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19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Assignment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GB" dirty="0" smtClean="0"/>
              <a:t>Graham Rees-Evans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Date</a:t>
            </a:r>
            <a:endParaRPr lang="en-US" dirty="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3200" dirty="0" smtClean="0"/>
              <a:t>Hand out Date</a:t>
            </a:r>
          </a:p>
          <a:p>
            <a:pPr lvl="1"/>
            <a:r>
              <a:rPr lang="en-US" sz="2800" dirty="0" smtClean="0"/>
              <a:t>10</a:t>
            </a:r>
            <a:r>
              <a:rPr lang="en-US" sz="2800" baseline="30000" dirty="0" smtClean="0"/>
              <a:t>th</a:t>
            </a:r>
            <a:r>
              <a:rPr lang="en-US" sz="2800" dirty="0" smtClean="0"/>
              <a:t>/15</a:t>
            </a:r>
            <a:r>
              <a:rPr lang="en-US" sz="2800" baseline="30000" dirty="0" smtClean="0"/>
              <a:t>th</a:t>
            </a:r>
            <a:r>
              <a:rPr lang="en-US" sz="2800" dirty="0" smtClean="0"/>
              <a:t>/16</a:t>
            </a:r>
            <a:r>
              <a:rPr lang="en-US" sz="2800" baseline="30000" dirty="0" smtClean="0"/>
              <a:t>th</a:t>
            </a:r>
            <a:r>
              <a:rPr lang="en-US" sz="2800" dirty="0" smtClean="0"/>
              <a:t> November 2010</a:t>
            </a:r>
          </a:p>
          <a:p>
            <a:endParaRPr lang="en-US" sz="3200" dirty="0" smtClean="0"/>
          </a:p>
          <a:p>
            <a:r>
              <a:rPr lang="en-US" sz="3200" dirty="0" smtClean="0"/>
              <a:t>Submission Date</a:t>
            </a:r>
          </a:p>
          <a:p>
            <a:pPr lvl="1"/>
            <a:r>
              <a:rPr lang="en-US" sz="2800" dirty="0" smtClean="0"/>
              <a:t>Tuesday 1</a:t>
            </a:r>
            <a:r>
              <a:rPr lang="en-US" sz="2800" baseline="30000" dirty="0" smtClean="0"/>
              <a:t>st</a:t>
            </a:r>
            <a:r>
              <a:rPr lang="en-US" sz="2800" dirty="0" smtClean="0"/>
              <a:t> March 2011</a:t>
            </a:r>
          </a:p>
          <a:p>
            <a:endParaRPr lang="en-US" sz="3600" dirty="0" smtClean="0"/>
          </a:p>
          <a:p>
            <a:r>
              <a:rPr lang="en-GB" sz="3200" dirty="0" smtClean="0"/>
              <a:t>Penalties for late submission:</a:t>
            </a:r>
          </a:p>
          <a:p>
            <a:pPr lvl="1"/>
            <a:r>
              <a:rPr lang="en-GB" sz="2800" dirty="0" smtClean="0"/>
              <a:t>Up to one week late, maximum mark of 40%.</a:t>
            </a:r>
          </a:p>
          <a:p>
            <a:pPr lvl="1"/>
            <a:r>
              <a:rPr lang="en-GB" sz="2800" dirty="0" smtClean="0"/>
              <a:t>Over one week late, Refer.</a:t>
            </a:r>
            <a:endParaRPr lang="en-US" sz="28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Title and Markers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200" dirty="0" smtClean="0"/>
              <a:t>Personal Development, Self-Management and Reflection</a:t>
            </a:r>
          </a:p>
          <a:p>
            <a:endParaRPr lang="en-GB" sz="3200" dirty="0" smtClean="0"/>
          </a:p>
          <a:p>
            <a:r>
              <a:rPr lang="en-GB" sz="3200" dirty="0" smtClean="0"/>
              <a:t>Marker : </a:t>
            </a:r>
            <a:br>
              <a:rPr lang="en-GB" sz="3200" dirty="0" smtClean="0"/>
            </a:br>
            <a:r>
              <a:rPr lang="en-GB" sz="3200" dirty="0" smtClean="0"/>
              <a:t>	Graham Rees-Evans</a:t>
            </a:r>
          </a:p>
          <a:p>
            <a:endParaRPr lang="en-GB" sz="3200" dirty="0" smtClean="0"/>
          </a:p>
          <a:p>
            <a:r>
              <a:rPr lang="en-GB" sz="3200" dirty="0" smtClean="0"/>
              <a:t>Internal Verifier:</a:t>
            </a:r>
            <a:br>
              <a:rPr lang="en-GB" sz="3200" dirty="0" smtClean="0"/>
            </a:br>
            <a:r>
              <a:rPr lang="en-GB" sz="3200" dirty="0" smtClean="0"/>
              <a:t>	Rhian Pole</a:t>
            </a:r>
          </a:p>
          <a:p>
            <a:endParaRPr lang="en-GB" sz="3200" dirty="0" smtClean="0"/>
          </a:p>
          <a:p>
            <a:endParaRPr lang="en-GB" sz="3200" dirty="0" smtClean="0"/>
          </a:p>
          <a:p>
            <a:pPr>
              <a:buNone/>
            </a:pPr>
            <a:endParaRPr lang="en-GB" sz="320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Section 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Conduct a Self Evaluation of Skills and identify the skills required for successful HE learning;</a:t>
            </a:r>
          </a:p>
          <a:p>
            <a:endParaRPr lang="en-GB" dirty="0" smtClean="0"/>
          </a:p>
          <a:p>
            <a:r>
              <a:rPr lang="en-GB" dirty="0" smtClean="0"/>
              <a:t>Based on your self-evaluation, identify your personal ‘skills gap’.</a:t>
            </a:r>
          </a:p>
          <a:p>
            <a:pPr>
              <a:buNone/>
            </a:pPr>
            <a:endParaRPr lang="en-GB" dirty="0" smtClean="0"/>
          </a:p>
          <a:p>
            <a:r>
              <a:rPr lang="en-GB" dirty="0" smtClean="0"/>
              <a:t>BSc Weighting: 20%</a:t>
            </a:r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Section 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Create a Personal Development Plan which should include:</a:t>
            </a:r>
          </a:p>
          <a:p>
            <a:pPr lvl="1"/>
            <a:r>
              <a:rPr lang="en-GB" dirty="0" smtClean="0"/>
              <a:t>an Action Plan for the Academic Skills you needed to attain or improve;</a:t>
            </a:r>
          </a:p>
          <a:p>
            <a:pPr lvl="1">
              <a:buNone/>
            </a:pPr>
            <a:r>
              <a:rPr lang="en-GB" dirty="0" smtClean="0"/>
              <a:t>and</a:t>
            </a:r>
          </a:p>
          <a:p>
            <a:pPr lvl="1"/>
            <a:r>
              <a:rPr lang="en-GB" dirty="0" smtClean="0"/>
              <a:t>an Action Plan for 6 of the Assessments you must complete for your programme of study.</a:t>
            </a:r>
          </a:p>
          <a:p>
            <a:pPr lvl="2"/>
            <a:r>
              <a:rPr lang="en-GB" dirty="0" smtClean="0"/>
              <a:t>You may wish to transfer your Assessment Action Plan to a Gantt Chart</a:t>
            </a:r>
          </a:p>
          <a:p>
            <a:endParaRPr lang="en-GB" dirty="0" smtClean="0"/>
          </a:p>
          <a:p>
            <a:r>
              <a:rPr lang="en-GB" dirty="0" smtClean="0"/>
              <a:t>BSc Weighting: 50%</a:t>
            </a:r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Section 3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Reflect on how you applied the study skills you have learned.</a:t>
            </a:r>
          </a:p>
          <a:p>
            <a:endParaRPr lang="en-GB" dirty="0" smtClean="0"/>
          </a:p>
          <a:p>
            <a:r>
              <a:rPr lang="en-GB" dirty="0" smtClean="0"/>
              <a:t>Evaluate, within the HE context, your experience of the study skills learned and how you have used them – </a:t>
            </a:r>
          </a:p>
          <a:p>
            <a:pPr lvl="1"/>
            <a:r>
              <a:rPr lang="en-GB" dirty="0" smtClean="0"/>
              <a:t>e.g. report writing, presentation techniques, analytical techniques, referencing, exam techniques, etc.)</a:t>
            </a:r>
          </a:p>
          <a:p>
            <a:pPr>
              <a:buNone/>
            </a:pPr>
            <a:endParaRPr lang="en-GB" dirty="0" smtClean="0"/>
          </a:p>
          <a:p>
            <a:r>
              <a:rPr lang="en-GB" dirty="0" smtClean="0"/>
              <a:t>BSc Weighting: 30%</a:t>
            </a:r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Suggested Criteria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 smtClean="0"/>
              <a:t>Attendance</a:t>
            </a:r>
          </a:p>
          <a:p>
            <a:pPr lvl="0"/>
            <a:endParaRPr lang="en-GB" dirty="0" smtClean="0"/>
          </a:p>
          <a:p>
            <a:pPr lvl="0"/>
            <a:r>
              <a:rPr lang="en-GB" dirty="0" smtClean="0"/>
              <a:t>Engagement</a:t>
            </a:r>
          </a:p>
          <a:p>
            <a:pPr lvl="0"/>
            <a:endParaRPr lang="en-GB" dirty="0" smtClean="0"/>
          </a:p>
          <a:p>
            <a:pPr lvl="0"/>
            <a:r>
              <a:rPr lang="en-GB" dirty="0" smtClean="0"/>
              <a:t>Content of the module</a:t>
            </a:r>
          </a:p>
          <a:p>
            <a:pPr lvl="0"/>
            <a:endParaRPr lang="en-GB" dirty="0" smtClean="0"/>
          </a:p>
          <a:p>
            <a:pPr lvl="0"/>
            <a:r>
              <a:rPr lang="en-GB" dirty="0" smtClean="0"/>
              <a:t>How it was delivered</a:t>
            </a:r>
          </a:p>
          <a:p>
            <a:pPr lvl="0"/>
            <a:endParaRPr lang="en-GB" dirty="0" smtClean="0"/>
          </a:p>
          <a:p>
            <a:pPr lvl="0"/>
            <a:r>
              <a:rPr lang="en-GB" dirty="0" smtClean="0"/>
              <a:t>Pace of learning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Suggested Criteria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 smtClean="0"/>
              <a:t>Materials provided</a:t>
            </a:r>
          </a:p>
          <a:p>
            <a:pPr lvl="0"/>
            <a:endParaRPr lang="en-GB" dirty="0" smtClean="0"/>
          </a:p>
          <a:p>
            <a:pPr lvl="0"/>
            <a:r>
              <a:rPr lang="en-GB" dirty="0" smtClean="0"/>
              <a:t>Things you have found out about yourself</a:t>
            </a:r>
          </a:p>
          <a:p>
            <a:pPr lvl="0"/>
            <a:endParaRPr lang="en-GB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en-GB" dirty="0" smtClean="0"/>
              <a:t>Have you gained from the module?</a:t>
            </a:r>
          </a:p>
          <a:p>
            <a:pPr lvl="1"/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Why? / Why not?</a:t>
            </a:r>
          </a:p>
          <a:p>
            <a:pPr lvl="0"/>
            <a:endParaRPr lang="en-GB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Academic confidence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Suggested Criteria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Do you feel you have achieved the skills you identified?</a:t>
            </a:r>
          </a:p>
          <a:p>
            <a:pPr lvl="0"/>
            <a:endParaRPr lang="en-GB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How effective has your learning been?</a:t>
            </a:r>
          </a:p>
          <a:p>
            <a:pPr lvl="0"/>
            <a:endParaRPr lang="en-GB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Changes in your attitude and motivation?</a:t>
            </a:r>
          </a:p>
          <a:p>
            <a:pPr lvl="0"/>
            <a:endParaRPr lang="en-GB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Level and type of skills needed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Suggested Criteria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Ability to cope</a:t>
            </a:r>
          </a:p>
          <a:p>
            <a:pPr lvl="0"/>
            <a:endParaRPr lang="en-GB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lvl="0"/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Any challenges </a:t>
            </a:r>
          </a:p>
          <a:p>
            <a:endParaRPr lang="en-GB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r>
              <a:rPr lang="en-GB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Reference other modules you undertake</a:t>
            </a:r>
            <a:endParaRPr lang="en-GB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Report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Total word count approximately 2000 words in length</a:t>
            </a:r>
          </a:p>
          <a:p>
            <a:endParaRPr lang="en-GB" dirty="0" smtClean="0"/>
          </a:p>
          <a:p>
            <a:r>
              <a:rPr lang="en-GB" dirty="0" smtClean="0"/>
              <a:t>Word processed</a:t>
            </a:r>
          </a:p>
          <a:p>
            <a:endParaRPr lang="en-GB" dirty="0" smtClean="0"/>
          </a:p>
          <a:p>
            <a:r>
              <a:rPr lang="en-GB" dirty="0" smtClean="0"/>
              <a:t>Inclusive of a list of references / bibliography (where applicable), following the Numeric Referencing System</a:t>
            </a:r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Questions??</a:t>
            </a:r>
            <a:endParaRPr lang="en-GB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1"/>
    </p:bldLst>
  </p:timing>
</p:sld>
</file>

<file path=ppt/theme/theme1.xml><?xml version="1.0" encoding="utf-8"?>
<a:theme xmlns:a="http://schemas.openxmlformats.org/drawingml/2006/main" name="Powerpoint Template">
  <a:themeElements>
    <a:clrScheme name="Eclipse 4">
      <a:dk1>
        <a:srgbClr val="000000"/>
      </a:dk1>
      <a:lt1>
        <a:srgbClr val="64AAAE"/>
      </a:lt1>
      <a:dk2>
        <a:srgbClr val="FFFFCC"/>
      </a:dk2>
      <a:lt2>
        <a:srgbClr val="5F5F5F"/>
      </a:lt2>
      <a:accent1>
        <a:srgbClr val="B4B1DB"/>
      </a:accent1>
      <a:accent2>
        <a:srgbClr val="61C1D7"/>
      </a:accent2>
      <a:accent3>
        <a:srgbClr val="B8D2D3"/>
      </a:accent3>
      <a:accent4>
        <a:srgbClr val="000000"/>
      </a:accent4>
      <a:accent5>
        <a:srgbClr val="D6D5EA"/>
      </a:accent5>
      <a:accent6>
        <a:srgbClr val="57AFC3"/>
      </a:accent6>
      <a:hlink>
        <a:srgbClr val="257177"/>
      </a:hlink>
      <a:folHlink>
        <a:srgbClr val="CCCCCC"/>
      </a:folHlink>
    </a:clrScheme>
    <a:fontScheme name="Eclipse">
      <a:majorFont>
        <a:latin typeface="Verdana"/>
        <a:ea typeface=""/>
        <a:cs typeface="Arial"/>
      </a:majorFont>
      <a:minorFont>
        <a:latin typeface="Verdana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Eclipse 1">
        <a:dk1>
          <a:srgbClr val="000000"/>
        </a:dk1>
        <a:lt1>
          <a:srgbClr val="FFFFFF"/>
        </a:lt1>
        <a:dk2>
          <a:srgbClr val="006666"/>
        </a:dk2>
        <a:lt2>
          <a:srgbClr val="5F5F5F"/>
        </a:lt2>
        <a:accent1>
          <a:srgbClr val="33CCCC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A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2">
        <a:dk1>
          <a:srgbClr val="000000"/>
        </a:dk1>
        <a:lt1>
          <a:srgbClr val="FFFFFF"/>
        </a:lt1>
        <a:dk2>
          <a:srgbClr val="333366"/>
        </a:dk2>
        <a:lt2>
          <a:srgbClr val="5F5F5F"/>
        </a:lt2>
        <a:accent1>
          <a:srgbClr val="CC99FF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E2CAFF"/>
        </a:accent5>
        <a:accent6>
          <a:srgbClr val="8AB9B9"/>
        </a:accent6>
        <a:hlink>
          <a:srgbClr val="666699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3">
        <a:dk1>
          <a:srgbClr val="000000"/>
        </a:dk1>
        <a:lt1>
          <a:srgbClr val="FFFFFF"/>
        </a:lt1>
        <a:dk2>
          <a:srgbClr val="0000CC"/>
        </a:dk2>
        <a:lt2>
          <a:srgbClr val="434343"/>
        </a:lt2>
        <a:accent1>
          <a:srgbClr val="99CC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E7B900"/>
        </a:accent6>
        <a:hlink>
          <a:srgbClr val="FF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4">
        <a:dk1>
          <a:srgbClr val="000000"/>
        </a:dk1>
        <a:lt1>
          <a:srgbClr val="64AAAE"/>
        </a:lt1>
        <a:dk2>
          <a:srgbClr val="FFFFCC"/>
        </a:dk2>
        <a:lt2>
          <a:srgbClr val="5F5F5F"/>
        </a:lt2>
        <a:accent1>
          <a:srgbClr val="B4B1DB"/>
        </a:accent1>
        <a:accent2>
          <a:srgbClr val="61C1D7"/>
        </a:accent2>
        <a:accent3>
          <a:srgbClr val="B8D2D3"/>
        </a:accent3>
        <a:accent4>
          <a:srgbClr val="000000"/>
        </a:accent4>
        <a:accent5>
          <a:srgbClr val="D6D5EA"/>
        </a:accent5>
        <a:accent6>
          <a:srgbClr val="57AFC3"/>
        </a:accent6>
        <a:hlink>
          <a:srgbClr val="2571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clipse 5">
        <a:dk1>
          <a:srgbClr val="5F5F5F"/>
        </a:dk1>
        <a:lt1>
          <a:srgbClr val="F8F8F8"/>
        </a:lt1>
        <a:dk2>
          <a:srgbClr val="2A285A"/>
        </a:dk2>
        <a:lt2>
          <a:srgbClr val="FFFFFF"/>
        </a:lt2>
        <a:accent1>
          <a:srgbClr val="999966"/>
        </a:accent1>
        <a:accent2>
          <a:srgbClr val="8C8B9D"/>
        </a:accent2>
        <a:accent3>
          <a:srgbClr val="ACACB5"/>
        </a:accent3>
        <a:accent4>
          <a:srgbClr val="D4D4D4"/>
        </a:accent4>
        <a:accent5>
          <a:srgbClr val="CACAB8"/>
        </a:accent5>
        <a:accent6>
          <a:srgbClr val="7E7D8E"/>
        </a:accent6>
        <a:hlink>
          <a:srgbClr val="465174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6">
        <a:dk1>
          <a:srgbClr val="434343"/>
        </a:dk1>
        <a:lt1>
          <a:srgbClr val="FFFFFF"/>
        </a:lt1>
        <a:dk2>
          <a:srgbClr val="360404"/>
        </a:dk2>
        <a:lt2>
          <a:srgbClr val="FFFFFF"/>
        </a:lt2>
        <a:accent1>
          <a:srgbClr val="669900"/>
        </a:accent1>
        <a:accent2>
          <a:srgbClr val="CC6600"/>
        </a:accent2>
        <a:accent3>
          <a:srgbClr val="AEAAAA"/>
        </a:accent3>
        <a:accent4>
          <a:srgbClr val="DADADA"/>
        </a:accent4>
        <a:accent5>
          <a:srgbClr val="B8CAAA"/>
        </a:accent5>
        <a:accent6>
          <a:srgbClr val="B95C00"/>
        </a:accent6>
        <a:hlink>
          <a:srgbClr val="CC33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7">
        <a:dk1>
          <a:srgbClr val="434343"/>
        </a:dk1>
        <a:lt1>
          <a:srgbClr val="FFFFFF"/>
        </a:lt1>
        <a:dk2>
          <a:srgbClr val="000000"/>
        </a:dk2>
        <a:lt2>
          <a:srgbClr val="8285FE"/>
        </a:lt2>
        <a:accent1>
          <a:srgbClr val="669900"/>
        </a:accent1>
        <a:accent2>
          <a:srgbClr val="9900FF"/>
        </a:accent2>
        <a:accent3>
          <a:srgbClr val="AAAAAA"/>
        </a:accent3>
        <a:accent4>
          <a:srgbClr val="DADADA"/>
        </a:accent4>
        <a:accent5>
          <a:srgbClr val="B8CAAA"/>
        </a:accent5>
        <a:accent6>
          <a:srgbClr val="8A00E7"/>
        </a:accent6>
        <a:hlink>
          <a:srgbClr val="6600CC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8">
        <a:dk1>
          <a:srgbClr val="434343"/>
        </a:dk1>
        <a:lt1>
          <a:srgbClr val="FFFFFF"/>
        </a:lt1>
        <a:dk2>
          <a:srgbClr val="000000"/>
        </a:dk2>
        <a:lt2>
          <a:srgbClr val="0066FF"/>
        </a:lt2>
        <a:accent1>
          <a:srgbClr val="339966"/>
        </a:accent1>
        <a:accent2>
          <a:srgbClr val="FFCC00"/>
        </a:accent2>
        <a:accent3>
          <a:srgbClr val="AAAAAA"/>
        </a:accent3>
        <a:accent4>
          <a:srgbClr val="DADADA"/>
        </a:accent4>
        <a:accent5>
          <a:srgbClr val="ADCAB8"/>
        </a:accent5>
        <a:accent6>
          <a:srgbClr val="E7B900"/>
        </a:accent6>
        <a:hlink>
          <a:srgbClr val="CC00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9">
        <a:dk1>
          <a:srgbClr val="333300"/>
        </a:dk1>
        <a:lt1>
          <a:srgbClr val="FFFFFF"/>
        </a:lt1>
        <a:dk2>
          <a:srgbClr val="669900"/>
        </a:dk2>
        <a:lt2>
          <a:srgbClr val="FFFFCC"/>
        </a:lt2>
        <a:accent1>
          <a:srgbClr val="CCCC00"/>
        </a:accent1>
        <a:accent2>
          <a:srgbClr val="99CC00"/>
        </a:accent2>
        <a:accent3>
          <a:srgbClr val="B8CAAA"/>
        </a:accent3>
        <a:accent4>
          <a:srgbClr val="DADADA"/>
        </a:accent4>
        <a:accent5>
          <a:srgbClr val="E2E2AA"/>
        </a:accent5>
        <a:accent6>
          <a:srgbClr val="8AB900"/>
        </a:accent6>
        <a:hlink>
          <a:srgbClr val="336600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clipse 10">
        <a:dk1>
          <a:srgbClr val="333333"/>
        </a:dk1>
        <a:lt1>
          <a:srgbClr val="FFFFCC"/>
        </a:lt1>
        <a:dk2>
          <a:srgbClr val="660000"/>
        </a:dk2>
        <a:lt2>
          <a:srgbClr val="CCCCCC"/>
        </a:lt2>
        <a:accent1>
          <a:srgbClr val="FF6600"/>
        </a:accent1>
        <a:accent2>
          <a:srgbClr val="CC3300"/>
        </a:accent2>
        <a:accent3>
          <a:srgbClr val="B8AAAA"/>
        </a:accent3>
        <a:accent4>
          <a:srgbClr val="DADAAE"/>
        </a:accent4>
        <a:accent5>
          <a:srgbClr val="FFB8AA"/>
        </a:accent5>
        <a:accent6>
          <a:srgbClr val="B92D00"/>
        </a:accent6>
        <a:hlink>
          <a:srgbClr val="9900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33</TotalTime>
  <Words>322</Words>
  <Application>Microsoft Office PowerPoint</Application>
  <PresentationFormat>On-screen Show (4:3)</PresentationFormat>
  <Paragraphs>80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Powerpoint Template</vt:lpstr>
      <vt:lpstr>Assignment</vt:lpstr>
      <vt:lpstr>Date</vt:lpstr>
      <vt:lpstr>Title and Markers</vt:lpstr>
      <vt:lpstr>Section 1</vt:lpstr>
      <vt:lpstr>Section 2</vt:lpstr>
      <vt:lpstr>Section 3</vt:lpstr>
      <vt:lpstr>Suggested Criteria</vt:lpstr>
      <vt:lpstr>Suggested Criteria</vt:lpstr>
      <vt:lpstr>Suggested Criteria</vt:lpstr>
      <vt:lpstr>Suggested Criteria</vt:lpstr>
      <vt:lpstr>Your Report</vt:lpstr>
      <vt:lpstr>Questions??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Assignment</dc:title>
  <dc:creator>Graham Rees-Evans</dc:creator>
  <cp:lastModifiedBy>sc-ft</cp:lastModifiedBy>
  <cp:revision>7</cp:revision>
  <dcterms:created xsi:type="dcterms:W3CDTF">2010-11-09T22:58:18Z</dcterms:created>
  <dcterms:modified xsi:type="dcterms:W3CDTF">2010-11-10T08:52:39Z</dcterms:modified>
</cp:coreProperties>
</file>