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0"/>
  </p:notesMasterIdLst>
  <p:handoutMasterIdLst>
    <p:handoutMasterId r:id="rId11"/>
  </p:handoutMasterIdLst>
  <p:sldIdLst>
    <p:sldId id="272" r:id="rId2"/>
    <p:sldId id="273" r:id="rId3"/>
    <p:sldId id="274" r:id="rId4"/>
    <p:sldId id="275" r:id="rId5"/>
    <p:sldId id="276" r:id="rId6"/>
    <p:sldId id="277" r:id="rId7"/>
    <p:sldId id="278" r:id="rId8"/>
    <p:sldId id="279" r:id="rId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8799B23B-EC83-4686-B30A-512413B5E67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48" d="100"/>
          <a:sy n="48" d="100"/>
        </p:scale>
        <p:origin x="67" y="806"/>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90" d="100"/>
          <a:sy n="90" d="100"/>
        </p:scale>
        <p:origin x="2850"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36CD02F-CDCF-4979-B982-AA83B8D8A169}" type="datetime1">
              <a:rPr lang="en-GB" smtClean="0"/>
              <a:t>09/12/2025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D799703-1286-42A2-8339-FCFA0AAF1330}" type="slidenum">
              <a:rPr lang="en-GB" smtClean="0"/>
              <a:t>‹#›</a:t>
            </a:fld>
            <a:endParaRPr lang="en-GB" dirty="0"/>
          </a:p>
        </p:txBody>
      </p:sp>
    </p:spTree>
    <p:extLst>
      <p:ext uri="{BB962C8B-B14F-4D97-AF65-F5344CB8AC3E}">
        <p14:creationId xmlns:p14="http://schemas.microsoft.com/office/powerpoint/2010/main" val="49842395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33C57F86-7EAE-4D53-A6DA-066AD55ACDD6}" type="datetime1">
              <a:rPr lang="en-GB" noProof="0" smtClean="0"/>
              <a:t>09/12/2025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93B0CF2-7F87-4E02-A248-870047730F99}" type="slidenum">
              <a:rPr lang="en-GB" noProof="0" smtClean="0"/>
              <a:t>‹#›</a:t>
            </a:fld>
            <a:endParaRPr lang="en-GB" noProof="0" dirty="0"/>
          </a:p>
        </p:txBody>
      </p:sp>
    </p:spTree>
    <p:extLst>
      <p:ext uri="{BB962C8B-B14F-4D97-AF65-F5344CB8AC3E}">
        <p14:creationId xmlns:p14="http://schemas.microsoft.com/office/powerpoint/2010/main" val="361498132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893B0CF2-7F87-4E02-A248-870047730F99}" type="slidenum">
              <a:rPr lang="en-GB" smtClean="0"/>
              <a:t>1</a:t>
            </a:fld>
            <a:endParaRPr lang="en-GB" dirty="0"/>
          </a:p>
        </p:txBody>
      </p:sp>
    </p:spTree>
    <p:extLst>
      <p:ext uri="{BB962C8B-B14F-4D97-AF65-F5344CB8AC3E}">
        <p14:creationId xmlns:p14="http://schemas.microsoft.com/office/powerpoint/2010/main" val="1495133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893B0CF2-7F87-4E02-A248-870047730F99}" type="slidenum">
              <a:rPr lang="en-GB" smtClean="0"/>
              <a:t>2</a:t>
            </a:fld>
            <a:endParaRPr lang="en-GB" dirty="0"/>
          </a:p>
        </p:txBody>
      </p:sp>
    </p:spTree>
    <p:extLst>
      <p:ext uri="{BB962C8B-B14F-4D97-AF65-F5344CB8AC3E}">
        <p14:creationId xmlns:p14="http://schemas.microsoft.com/office/powerpoint/2010/main" val="84760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893B0CF2-7F87-4E02-A248-870047730F99}" type="slidenum">
              <a:rPr lang="en-GB" smtClean="0"/>
              <a:t>3</a:t>
            </a:fld>
            <a:endParaRPr lang="en-GB" dirty="0"/>
          </a:p>
        </p:txBody>
      </p:sp>
    </p:spTree>
    <p:extLst>
      <p:ext uri="{BB962C8B-B14F-4D97-AF65-F5344CB8AC3E}">
        <p14:creationId xmlns:p14="http://schemas.microsoft.com/office/powerpoint/2010/main" val="34642809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893B0CF2-7F87-4E02-A248-870047730F99}" type="slidenum">
              <a:rPr lang="en-GB" smtClean="0"/>
              <a:t>4</a:t>
            </a:fld>
            <a:endParaRPr lang="en-GB" dirty="0"/>
          </a:p>
        </p:txBody>
      </p:sp>
    </p:spTree>
    <p:extLst>
      <p:ext uri="{BB962C8B-B14F-4D97-AF65-F5344CB8AC3E}">
        <p14:creationId xmlns:p14="http://schemas.microsoft.com/office/powerpoint/2010/main" val="9513217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893B0CF2-7F87-4E02-A248-870047730F99}" type="slidenum">
              <a:rPr lang="en-GB" smtClean="0"/>
              <a:t>5</a:t>
            </a:fld>
            <a:endParaRPr lang="en-GB" dirty="0"/>
          </a:p>
        </p:txBody>
      </p:sp>
    </p:spTree>
    <p:extLst>
      <p:ext uri="{BB962C8B-B14F-4D97-AF65-F5344CB8AC3E}">
        <p14:creationId xmlns:p14="http://schemas.microsoft.com/office/powerpoint/2010/main" val="36635276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893B0CF2-7F87-4E02-A248-870047730F99}" type="slidenum">
              <a:rPr lang="en-GB" smtClean="0"/>
              <a:t>6</a:t>
            </a:fld>
            <a:endParaRPr lang="en-GB" dirty="0"/>
          </a:p>
        </p:txBody>
      </p:sp>
    </p:spTree>
    <p:extLst>
      <p:ext uri="{BB962C8B-B14F-4D97-AF65-F5344CB8AC3E}">
        <p14:creationId xmlns:p14="http://schemas.microsoft.com/office/powerpoint/2010/main" val="32466024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893B0CF2-7F87-4E02-A248-870047730F99}" type="slidenum">
              <a:rPr lang="en-GB" smtClean="0"/>
              <a:t>7</a:t>
            </a:fld>
            <a:endParaRPr lang="en-GB" dirty="0"/>
          </a:p>
        </p:txBody>
      </p:sp>
    </p:spTree>
    <p:extLst>
      <p:ext uri="{BB962C8B-B14F-4D97-AF65-F5344CB8AC3E}">
        <p14:creationId xmlns:p14="http://schemas.microsoft.com/office/powerpoint/2010/main" val="29946610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893B0CF2-7F87-4E02-A248-870047730F99}" type="slidenum">
              <a:rPr lang="en-GB" smtClean="0"/>
              <a:t>8</a:t>
            </a:fld>
            <a:endParaRPr lang="en-GB" dirty="0"/>
          </a:p>
        </p:txBody>
      </p:sp>
    </p:spTree>
    <p:extLst>
      <p:ext uri="{BB962C8B-B14F-4D97-AF65-F5344CB8AC3E}">
        <p14:creationId xmlns:p14="http://schemas.microsoft.com/office/powerpoint/2010/main" val="11407208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grpSp>
        <p:nvGrpSpPr>
          <p:cNvPr id="10" name="Group 9"/>
          <p:cNvGrpSpPr/>
          <p:nvPr/>
        </p:nvGrpSpPr>
        <p:grpSpPr>
          <a:xfrm>
            <a:off x="0" y="6208894"/>
            <a:ext cx="12192000" cy="649106"/>
            <a:chOff x="0" y="6208894"/>
            <a:chExt cx="12192000" cy="649106"/>
          </a:xfrm>
        </p:grpSpPr>
        <p:sp>
          <p:nvSpPr>
            <p:cNvPr id="2" name="Rectangle 1"/>
            <p:cNvSpPr/>
            <p:nvPr/>
          </p:nvSpPr>
          <p:spPr>
            <a:xfrm>
              <a:off x="3048" y="6220178"/>
              <a:ext cx="12188952" cy="637822"/>
            </a:xfrm>
            <a:prstGeom prst="rect">
              <a:avLst/>
            </a:prstGeom>
            <a:ln>
              <a:noFill/>
            </a:ln>
          </p:spPr>
          <p:style>
            <a:lnRef idx="1">
              <a:schemeClr val="accent3"/>
            </a:lnRef>
            <a:fillRef idx="2">
              <a:schemeClr val="accent3"/>
            </a:fillRef>
            <a:effectRef idx="1">
              <a:schemeClr val="accent3"/>
            </a:effectRef>
            <a:fontRef idx="minor">
              <a:schemeClr val="dk1"/>
            </a:fontRef>
          </p:style>
          <p:txBody>
            <a:bodyPr rtlCol="0" anchor="ctr"/>
            <a:lstStyle/>
            <a:p>
              <a:pPr algn="ctr" rtl="0"/>
              <a:endParaRPr lang="en-GB" noProof="0" dirty="0"/>
            </a:p>
          </p:txBody>
        </p:sp>
        <p:cxnSp>
          <p:nvCxnSpPr>
            <p:cNvPr id="7" name="Straight Connector 6"/>
            <p:cNvCxnSpPr/>
            <p:nvPr/>
          </p:nvCxnSpPr>
          <p:spPr>
            <a:xfrm>
              <a:off x="0" y="6208894"/>
              <a:ext cx="12192000"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cxnSp>
        <p:nvCxnSpPr>
          <p:cNvPr id="5" name="Straight Connector 4"/>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sp>
        <p:nvSpPr>
          <p:cNvPr id="9" name="Title 8"/>
          <p:cNvSpPr>
            <a:spLocks noGrp="1"/>
          </p:cNvSpPr>
          <p:nvPr>
            <p:ph type="ctrTitle"/>
          </p:nvPr>
        </p:nvSpPr>
        <p:spPr>
          <a:xfrm>
            <a:off x="711200" y="1371600"/>
            <a:ext cx="10468864" cy="1828800"/>
          </a:xfrm>
          <a:ln>
            <a:noFill/>
          </a:ln>
        </p:spPr>
        <p:txBody>
          <a:bodyPr vert="horz" tIns="0" rIns="18288" bIns="0" rtlCol="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tx2"/>
                </a:solidFill>
                <a:effectLst/>
                <a:latin typeface="+mj-lt"/>
                <a:ea typeface="+mj-ea"/>
                <a:cs typeface="+mj-cs"/>
              </a:defRPr>
            </a:lvl1pPr>
          </a:lstStyle>
          <a:p>
            <a:pPr rtl="0"/>
            <a:r>
              <a:rPr lang="en-GB" noProof="0"/>
              <a:t>Click to edit Master title style</a:t>
            </a:r>
            <a:endParaRPr kumimoji="0" lang="en-GB" noProof="0" dirty="0"/>
          </a:p>
        </p:txBody>
      </p:sp>
      <p:sp>
        <p:nvSpPr>
          <p:cNvPr id="17" name="Subtitle 16"/>
          <p:cNvSpPr>
            <a:spLocks noGrp="1"/>
          </p:cNvSpPr>
          <p:nvPr>
            <p:ph type="subTitle" idx="1"/>
          </p:nvPr>
        </p:nvSpPr>
        <p:spPr>
          <a:xfrm>
            <a:off x="711200" y="3228536"/>
            <a:ext cx="10472928" cy="1752600"/>
          </a:xfrm>
        </p:spPr>
        <p:txBody>
          <a:bodyPr lIns="0" rIns="18288" rtlCol="0"/>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pPr rtl="0"/>
            <a:r>
              <a:rPr lang="en-GB" noProof="0"/>
              <a:t>Click to edit Master subtitle style</a:t>
            </a:r>
            <a:endParaRPr kumimoji="0" lang="en-GB" noProof="0" dirty="0"/>
          </a:p>
        </p:txBody>
      </p:sp>
      <p:sp>
        <p:nvSpPr>
          <p:cNvPr id="30" name="Date Placeholder 29"/>
          <p:cNvSpPr>
            <a:spLocks noGrp="1"/>
          </p:cNvSpPr>
          <p:nvPr>
            <p:ph type="dt" sz="half" idx="10"/>
          </p:nvPr>
        </p:nvSpPr>
        <p:spPr/>
        <p:txBody>
          <a:bodyPr rtlCol="0"/>
          <a:lstStyle/>
          <a:p>
            <a:pPr rtl="0"/>
            <a:fld id="{23BEFF46-B43A-4F92-A3FA-F4C4482D4BB8}" type="datetime1">
              <a:rPr lang="en-GB" noProof="0" smtClean="0"/>
              <a:t>09/12/2025</a:t>
            </a:fld>
            <a:endParaRPr lang="en-GB" noProof="0" dirty="0"/>
          </a:p>
        </p:txBody>
      </p:sp>
      <p:sp>
        <p:nvSpPr>
          <p:cNvPr id="19" name="Footer Placeholder 18"/>
          <p:cNvSpPr>
            <a:spLocks noGrp="1"/>
          </p:cNvSpPr>
          <p:nvPr>
            <p:ph type="ftr" sz="quarter" idx="11"/>
          </p:nvPr>
        </p:nvSpPr>
        <p:spPr/>
        <p:txBody>
          <a:bodyPr rtlCol="0"/>
          <a:lstStyle/>
          <a:p>
            <a:pPr rtl="0"/>
            <a:r>
              <a:rPr lang="en-GB" noProof="0" dirty="0"/>
              <a:t>Add a footer</a:t>
            </a:r>
          </a:p>
        </p:txBody>
      </p:sp>
      <p:sp>
        <p:nvSpPr>
          <p:cNvPr id="27" name="Slide Number Placeholder 2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9808200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kumimoji="0" lang="en-GB" noProof="0" dirty="0"/>
          </a:p>
        </p:txBody>
      </p:sp>
      <p:sp>
        <p:nvSpPr>
          <p:cNvPr id="3" name="Content Placeholder 2"/>
          <p:cNvSpPr>
            <a:spLocks noGrp="1"/>
          </p:cNvSpPr>
          <p:nvPr>
            <p:ph idx="1"/>
          </p:nvPr>
        </p:nvSpPr>
        <p:spPr/>
        <p:txBody>
          <a:bodyPr rtlCol="0"/>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4" name="Date Placeholder 3"/>
          <p:cNvSpPr>
            <a:spLocks noGrp="1"/>
          </p:cNvSpPr>
          <p:nvPr>
            <p:ph type="dt" sz="half" idx="10"/>
          </p:nvPr>
        </p:nvSpPr>
        <p:spPr/>
        <p:txBody>
          <a:bodyPr rtlCol="0"/>
          <a:lstStyle/>
          <a:p>
            <a:pPr rtl="0"/>
            <a:fld id="{086FA7F8-0928-4E42-B917-1508A190586B}" type="datetime1">
              <a:rPr lang="en-GB" noProof="0" smtClean="0"/>
              <a:t>09/12/2025</a:t>
            </a:fld>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481682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rtlCol="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tx2"/>
                </a:solidFill>
                <a:effectLst/>
                <a:latin typeface="+mj-lt"/>
                <a:ea typeface="+mj-ea"/>
                <a:cs typeface="+mj-cs"/>
              </a:defRPr>
            </a:lvl1pPr>
          </a:lstStyle>
          <a:p>
            <a:pPr rtl="0"/>
            <a:r>
              <a:rPr lang="en-GB" noProof="0"/>
              <a:t>Click to edit Master title style</a:t>
            </a:r>
            <a:endParaRPr kumimoji="0" lang="en-GB" noProof="0" dirty="0"/>
          </a:p>
        </p:txBody>
      </p:sp>
      <p:sp>
        <p:nvSpPr>
          <p:cNvPr id="3" name="Text Placeholder 2"/>
          <p:cNvSpPr>
            <a:spLocks noGrp="1"/>
          </p:cNvSpPr>
          <p:nvPr>
            <p:ph type="body" idx="1"/>
          </p:nvPr>
        </p:nvSpPr>
        <p:spPr>
          <a:xfrm>
            <a:off x="707136" y="2704664"/>
            <a:ext cx="10363200" cy="1509712"/>
          </a:xfrm>
        </p:spPr>
        <p:txBody>
          <a:bodyPr lIns="45720" rIns="45720" rtlCol="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rtl="0" eaLnBrk="1" latinLnBrk="0" hangingPunct="1"/>
            <a:r>
              <a:rPr lang="en-GB" noProof="0"/>
              <a:t>Click to edit Master text styles</a:t>
            </a:r>
          </a:p>
        </p:txBody>
      </p:sp>
      <p:sp>
        <p:nvSpPr>
          <p:cNvPr id="4" name="Date Placeholder 3"/>
          <p:cNvSpPr>
            <a:spLocks noGrp="1"/>
          </p:cNvSpPr>
          <p:nvPr>
            <p:ph type="dt" sz="half" idx="10"/>
          </p:nvPr>
        </p:nvSpPr>
        <p:spPr/>
        <p:txBody>
          <a:bodyPr rtlCol="0"/>
          <a:lstStyle/>
          <a:p>
            <a:pPr rtl="0"/>
            <a:fld id="{65853A37-40F4-4AF1-BDAB-899C68E65D9D}" type="datetime1">
              <a:rPr lang="en-GB" noProof="0" smtClean="0"/>
              <a:t>09/12/2025</a:t>
            </a:fld>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53193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rtlCol="0"/>
          <a:lstStyle/>
          <a:p>
            <a:pPr rtl="0"/>
            <a:r>
              <a:rPr lang="en-GB" noProof="0"/>
              <a:t>Click to edit Master title style</a:t>
            </a:r>
            <a:endParaRPr kumimoji="0" lang="en-GB" noProof="0" dirty="0"/>
          </a:p>
        </p:txBody>
      </p:sp>
      <p:sp>
        <p:nvSpPr>
          <p:cNvPr id="3" name="Content Placeholder 2"/>
          <p:cNvSpPr>
            <a:spLocks noGrp="1"/>
          </p:cNvSpPr>
          <p:nvPr>
            <p:ph sz="half" idx="1"/>
          </p:nvPr>
        </p:nvSpPr>
        <p:spPr>
          <a:xfrm>
            <a:off x="609600" y="1920085"/>
            <a:ext cx="5384800" cy="4434840"/>
          </a:xfrm>
        </p:spPr>
        <p:txBody>
          <a:bodyPr rtlCol="0"/>
          <a:lstStyle>
            <a:lvl1pPr>
              <a:defRPr sz="2600"/>
            </a:lvl1pPr>
            <a:lvl2pPr>
              <a:defRPr sz="2400"/>
            </a:lvl2pPr>
            <a:lvl3pPr>
              <a:defRPr sz="2000"/>
            </a:lvl3pPr>
            <a:lvl4pPr>
              <a:defRPr sz="1800"/>
            </a:lvl4pPr>
            <a:lvl5pPr>
              <a:defRPr sz="18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4" name="Content Placeholder 3"/>
          <p:cNvSpPr>
            <a:spLocks noGrp="1"/>
          </p:cNvSpPr>
          <p:nvPr>
            <p:ph sz="half" idx="2"/>
          </p:nvPr>
        </p:nvSpPr>
        <p:spPr>
          <a:xfrm>
            <a:off x="6197600" y="1920085"/>
            <a:ext cx="5384800" cy="4434840"/>
          </a:xfrm>
        </p:spPr>
        <p:txBody>
          <a:bodyPr rtlCol="0"/>
          <a:lstStyle>
            <a:lvl1pPr>
              <a:defRPr sz="2600"/>
            </a:lvl1pPr>
            <a:lvl2pPr>
              <a:defRPr sz="2400"/>
            </a:lvl2pPr>
            <a:lvl3pPr>
              <a:defRPr sz="2000"/>
            </a:lvl3pPr>
            <a:lvl4pPr>
              <a:defRPr sz="1800"/>
            </a:lvl4pPr>
            <a:lvl5pPr>
              <a:defRPr sz="18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5" name="Date Placeholder 4"/>
          <p:cNvSpPr>
            <a:spLocks noGrp="1"/>
          </p:cNvSpPr>
          <p:nvPr>
            <p:ph type="dt" sz="half" idx="10"/>
          </p:nvPr>
        </p:nvSpPr>
        <p:spPr/>
        <p:txBody>
          <a:bodyPr rtlCol="0"/>
          <a:lstStyle/>
          <a:p>
            <a:pPr rtl="0"/>
            <a:fld id="{3B2DE38C-248C-4852-BE8B-BFD72E5E4B85}" type="datetime1">
              <a:rPr lang="en-GB" noProof="0" smtClean="0"/>
              <a:t>09/12/2025</a:t>
            </a:fld>
            <a:endParaRPr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09018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rtlCol="0" anchor="b"/>
          <a:lstStyle>
            <a:lvl1pPr>
              <a:defRPr/>
            </a:lvl1pPr>
          </a:lstStyle>
          <a:p>
            <a:pPr rtl="0"/>
            <a:r>
              <a:rPr lang="en-GB" noProof="0"/>
              <a:t>Click to edit Master title style</a:t>
            </a:r>
            <a:endParaRPr kumimoji="0" lang="en-GB" noProof="0" dirty="0"/>
          </a:p>
        </p:txBody>
      </p:sp>
      <p:sp>
        <p:nvSpPr>
          <p:cNvPr id="3" name="Text Placeholder 2"/>
          <p:cNvSpPr>
            <a:spLocks noGrp="1"/>
          </p:cNvSpPr>
          <p:nvPr>
            <p:ph type="body" idx="1"/>
          </p:nvPr>
        </p:nvSpPr>
        <p:spPr>
          <a:xfrm>
            <a:off x="609600" y="1855248"/>
            <a:ext cx="5386917" cy="659352"/>
          </a:xfrm>
        </p:spPr>
        <p:txBody>
          <a:bodyPr lIns="45720" tIns="0" rIns="45720" bIns="0" rtlCol="0" anchor="ctr">
            <a:noAutofit/>
          </a:bodyP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rtl="0" eaLnBrk="1" latinLnBrk="0" hangingPunct="1"/>
            <a:r>
              <a:rPr lang="en-GB" noProof="0"/>
              <a:t>Click to edit Master text styles</a:t>
            </a:r>
          </a:p>
        </p:txBody>
      </p:sp>
      <p:sp>
        <p:nvSpPr>
          <p:cNvPr id="5" name="Content Placeholder 4"/>
          <p:cNvSpPr>
            <a:spLocks noGrp="1"/>
          </p:cNvSpPr>
          <p:nvPr>
            <p:ph sz="quarter" idx="2"/>
          </p:nvPr>
        </p:nvSpPr>
        <p:spPr>
          <a:xfrm>
            <a:off x="609600" y="2514600"/>
            <a:ext cx="5386917" cy="3845720"/>
          </a:xfrm>
        </p:spPr>
        <p:txBody>
          <a:bodyPr tIns="0" rtlCol="0"/>
          <a:lstStyle>
            <a:lvl1pPr>
              <a:defRPr sz="2200"/>
            </a:lvl1pPr>
            <a:lvl2pPr>
              <a:defRPr sz="2000"/>
            </a:lvl2pPr>
            <a:lvl3pPr>
              <a:defRPr sz="1800"/>
            </a:lvl3pPr>
            <a:lvl4pPr>
              <a:defRPr sz="1600"/>
            </a:lvl4pPr>
            <a:lvl5pPr>
              <a:defRPr sz="16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4" name="Text Placeholder 3"/>
          <p:cNvSpPr>
            <a:spLocks noGrp="1"/>
          </p:cNvSpPr>
          <p:nvPr>
            <p:ph type="body" sz="half" idx="3"/>
          </p:nvPr>
        </p:nvSpPr>
        <p:spPr>
          <a:xfrm>
            <a:off x="6193368" y="1859758"/>
            <a:ext cx="5389033" cy="654843"/>
          </a:xfrm>
        </p:spPr>
        <p:txBody>
          <a:bodyPr lIns="45720" tIns="0" rIns="45720" bIns="0" rtlCol="0" anchor="ct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rtl="0" eaLnBrk="1" latinLnBrk="0" hangingPunct="1"/>
            <a:r>
              <a:rPr lang="en-GB" noProof="0"/>
              <a:t>Click to edit Master text styles</a:t>
            </a:r>
          </a:p>
        </p:txBody>
      </p:sp>
      <p:sp>
        <p:nvSpPr>
          <p:cNvPr id="6" name="Content Placeholder 5"/>
          <p:cNvSpPr>
            <a:spLocks noGrp="1"/>
          </p:cNvSpPr>
          <p:nvPr>
            <p:ph sz="quarter" idx="4"/>
          </p:nvPr>
        </p:nvSpPr>
        <p:spPr>
          <a:xfrm>
            <a:off x="6193368" y="2514600"/>
            <a:ext cx="5389033" cy="3845720"/>
          </a:xfrm>
        </p:spPr>
        <p:txBody>
          <a:bodyPr tIns="0" rtlCol="0"/>
          <a:lstStyle>
            <a:lvl1pPr>
              <a:defRPr sz="2200"/>
            </a:lvl1pPr>
            <a:lvl2pPr>
              <a:defRPr sz="2000"/>
            </a:lvl2pPr>
            <a:lvl3pPr>
              <a:defRPr sz="1800"/>
            </a:lvl3pPr>
            <a:lvl4pPr>
              <a:defRPr sz="1600"/>
            </a:lvl4pPr>
            <a:lvl5pPr>
              <a:defRPr sz="16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7" name="Date Placeholder 6"/>
          <p:cNvSpPr>
            <a:spLocks noGrp="1"/>
          </p:cNvSpPr>
          <p:nvPr>
            <p:ph type="dt" sz="half" idx="10"/>
          </p:nvPr>
        </p:nvSpPr>
        <p:spPr/>
        <p:txBody>
          <a:bodyPr rtlCol="0"/>
          <a:lstStyle/>
          <a:p>
            <a:pPr rtl="0"/>
            <a:fld id="{B843E1BD-3188-4A6A-B0C0-2CA1EEFB42D8}" type="datetime1">
              <a:rPr lang="en-GB" noProof="0" smtClean="0"/>
              <a:t>09/12/2025</a:t>
            </a:fld>
            <a:endParaRPr lang="en-GB" noProof="0" dirty="0"/>
          </a:p>
        </p:txBody>
      </p:sp>
      <p:sp>
        <p:nvSpPr>
          <p:cNvPr id="8" name="Footer Placeholder 7"/>
          <p:cNvSpPr>
            <a:spLocks noGrp="1"/>
          </p:cNvSpPr>
          <p:nvPr>
            <p:ph type="ftr" sz="quarter" idx="11"/>
          </p:nvPr>
        </p:nvSpPr>
        <p:spPr/>
        <p:txBody>
          <a:bodyPr rtlCol="0"/>
          <a:lstStyle/>
          <a:p>
            <a:pPr rtl="0"/>
            <a:r>
              <a:rPr lang="en-GB" noProof="0" dirty="0"/>
              <a:t>Add a footer</a:t>
            </a:r>
          </a:p>
        </p:txBody>
      </p:sp>
      <p:sp>
        <p:nvSpPr>
          <p:cNvPr id="9" name="Slide Number Placeholder 8"/>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250188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rtlCol="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pPr rtl="0"/>
            <a:r>
              <a:rPr lang="en-GB" noProof="0"/>
              <a:t>Click to edit Master title style</a:t>
            </a:r>
            <a:endParaRPr kumimoji="0" lang="en-GB" noProof="0" dirty="0"/>
          </a:p>
        </p:txBody>
      </p:sp>
      <p:sp>
        <p:nvSpPr>
          <p:cNvPr id="3" name="Date Placeholder 2"/>
          <p:cNvSpPr>
            <a:spLocks noGrp="1"/>
          </p:cNvSpPr>
          <p:nvPr>
            <p:ph type="dt" sz="half" idx="10"/>
          </p:nvPr>
        </p:nvSpPr>
        <p:spPr/>
        <p:txBody>
          <a:bodyPr rtlCol="0"/>
          <a:lstStyle/>
          <a:p>
            <a:pPr rtl="0"/>
            <a:fld id="{95C60B82-7E07-4E99-B109-3665D479AF5E}" type="datetime1">
              <a:rPr lang="en-GB" noProof="0" smtClean="0"/>
              <a:t>09/12/2025</a:t>
            </a:fld>
            <a:endParaRPr lang="en-GB" noProof="0" dirty="0"/>
          </a:p>
        </p:txBody>
      </p:sp>
      <p:sp>
        <p:nvSpPr>
          <p:cNvPr id="4" name="Footer Placeholder 3"/>
          <p:cNvSpPr>
            <a:spLocks noGrp="1"/>
          </p:cNvSpPr>
          <p:nvPr>
            <p:ph type="ftr" sz="quarter" idx="11"/>
          </p:nvPr>
        </p:nvSpPr>
        <p:spPr/>
        <p:txBody>
          <a:bodyPr rtlCol="0"/>
          <a:lstStyle/>
          <a:p>
            <a:pPr rtl="0"/>
            <a:r>
              <a:rPr lang="en-GB" noProof="0" dirty="0"/>
              <a:t>Add a footer</a:t>
            </a:r>
          </a:p>
        </p:txBody>
      </p:sp>
      <p:sp>
        <p:nvSpPr>
          <p:cNvPr id="5" name="Slide Number Placeholder 4"/>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071814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8BE7B277-F8BD-4226-BE2E-8C55DA9B999A}" type="datetime1">
              <a:rPr lang="en-GB" noProof="0" smtClean="0"/>
              <a:t>09/12/2025</a:t>
            </a:fld>
            <a:endParaRPr lang="en-GB" noProof="0" dirty="0"/>
          </a:p>
        </p:txBody>
      </p:sp>
      <p:sp>
        <p:nvSpPr>
          <p:cNvPr id="3" name="Footer Placeholder 2"/>
          <p:cNvSpPr>
            <a:spLocks noGrp="1"/>
          </p:cNvSpPr>
          <p:nvPr>
            <p:ph type="ftr" sz="quarter" idx="11"/>
          </p:nvPr>
        </p:nvSpPr>
        <p:spPr/>
        <p:txBody>
          <a:bodyPr rtlCol="0"/>
          <a:lstStyle/>
          <a:p>
            <a:pPr rtl="0"/>
            <a:r>
              <a:rPr lang="en-GB" noProof="0" dirty="0"/>
              <a:t>Add a footer</a:t>
            </a:r>
          </a:p>
        </p:txBody>
      </p:sp>
      <p:sp>
        <p:nvSpPr>
          <p:cNvPr id="4" name="Slide Number Placeholder 3"/>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52882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rtlCol="0" anchor="b">
            <a:noAutofit/>
          </a:bodyPr>
          <a:lstStyle>
            <a:lvl1pPr algn="l" rtl="0">
              <a:spcBef>
                <a:spcPct val="0"/>
              </a:spcBef>
              <a:buNone/>
              <a:defRPr sz="2600" b="0">
                <a:ln>
                  <a:noFill/>
                </a:ln>
                <a:solidFill>
                  <a:schemeClr val="tx2"/>
                </a:solidFill>
                <a:effectLst/>
                <a:latin typeface="+mj-lt"/>
                <a:ea typeface="+mj-ea"/>
                <a:cs typeface="+mj-cs"/>
              </a:defRPr>
            </a:lvl1pPr>
          </a:lstStyle>
          <a:p>
            <a:pPr rtl="0"/>
            <a:r>
              <a:rPr lang="en-GB" noProof="0"/>
              <a:t>Click to edit Master title style</a:t>
            </a:r>
            <a:endParaRPr kumimoji="0" lang="en-GB" noProof="0" dirty="0"/>
          </a:p>
        </p:txBody>
      </p:sp>
      <p:sp>
        <p:nvSpPr>
          <p:cNvPr id="4" name="Content Placeholder 3"/>
          <p:cNvSpPr>
            <a:spLocks noGrp="1"/>
          </p:cNvSpPr>
          <p:nvPr>
            <p:ph sz="half" idx="1"/>
          </p:nvPr>
        </p:nvSpPr>
        <p:spPr>
          <a:xfrm>
            <a:off x="4766733" y="1676400"/>
            <a:ext cx="6815667" cy="4572000"/>
          </a:xfrm>
        </p:spPr>
        <p:txBody>
          <a:bodyPr tIns="0" rtlCol="0"/>
          <a:lstStyle>
            <a:lvl1pPr>
              <a:defRPr sz="2800"/>
            </a:lvl1pPr>
            <a:lvl2pPr>
              <a:defRPr sz="2600"/>
            </a:lvl2pPr>
            <a:lvl3pPr>
              <a:defRPr sz="2400"/>
            </a:lvl3pPr>
            <a:lvl4pPr>
              <a:defRPr sz="2000"/>
            </a:lvl4pPr>
            <a:lvl5pPr>
              <a:defRPr sz="18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3" name="Text Placeholder 2"/>
          <p:cNvSpPr>
            <a:spLocks noGrp="1"/>
          </p:cNvSpPr>
          <p:nvPr>
            <p:ph type="body" idx="2"/>
          </p:nvPr>
        </p:nvSpPr>
        <p:spPr>
          <a:xfrm>
            <a:off x="914400" y="1676400"/>
            <a:ext cx="3657600" cy="4572000"/>
          </a:xfrm>
        </p:spPr>
        <p:txBody>
          <a:bodyPr lIns="18288" rIns="18288" rtlCol="0"/>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rtl="0" eaLnBrk="1" latinLnBrk="0" hangingPunct="1"/>
            <a:r>
              <a:rPr lang="en-GB" noProof="0"/>
              <a:t>Click to edit Master text styles</a:t>
            </a:r>
          </a:p>
        </p:txBody>
      </p:sp>
      <p:sp>
        <p:nvSpPr>
          <p:cNvPr id="5" name="Date Placeholder 4"/>
          <p:cNvSpPr>
            <a:spLocks noGrp="1"/>
          </p:cNvSpPr>
          <p:nvPr>
            <p:ph type="dt" sz="half" idx="10"/>
          </p:nvPr>
        </p:nvSpPr>
        <p:spPr/>
        <p:txBody>
          <a:bodyPr rtlCol="0"/>
          <a:lstStyle/>
          <a:p>
            <a:pPr rtl="0"/>
            <a:fld id="{59174814-53B1-401B-A4A0-040843C1FF19}" type="datetime1">
              <a:rPr lang="en-GB" noProof="0" smtClean="0"/>
              <a:t>09/12/2025</a:t>
            </a:fld>
            <a:endParaRPr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991926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rtl="0" eaLnBrk="1" latinLnBrk="0" hangingPunct="1"/>
            <a:endParaRPr kumimoji="0" lang="en-GB" sz="1800" noProof="0" dirty="0"/>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rtl="0" eaLnBrk="1" latinLnBrk="0" hangingPunct="1"/>
            <a:endParaRPr kumimoji="0" lang="en-GB" sz="1800" noProof="0" dirty="0"/>
          </a:p>
        </p:txBody>
      </p:sp>
      <p:sp>
        <p:nvSpPr>
          <p:cNvPr id="2" name="Title 1"/>
          <p:cNvSpPr>
            <a:spLocks noGrp="1"/>
          </p:cNvSpPr>
          <p:nvPr>
            <p:ph type="title"/>
          </p:nvPr>
        </p:nvSpPr>
        <p:spPr>
          <a:xfrm>
            <a:off x="812800" y="1176997"/>
            <a:ext cx="2950464" cy="1582621"/>
          </a:xfrm>
        </p:spPr>
        <p:txBody>
          <a:bodyPr vert="horz" lIns="45720" tIns="45720" rIns="45720" bIns="45720" rtlCol="0" anchor="b"/>
          <a:lstStyle>
            <a:lvl1pPr algn="l">
              <a:buNone/>
              <a:defRPr sz="2000" b="1">
                <a:solidFill>
                  <a:schemeClr val="tx2"/>
                </a:solidFill>
              </a:defRPr>
            </a:lvl1pPr>
          </a:lstStyle>
          <a:p>
            <a:pPr rtl="0"/>
            <a:r>
              <a:rPr lang="en-GB" noProof="0"/>
              <a:t>Click to edit Master title style</a:t>
            </a:r>
            <a:endParaRPr kumimoji="0"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rtlCol="0"/>
          <a:lstStyle>
            <a:lvl1pPr marL="0" indent="0">
              <a:buNone/>
              <a:defRPr sz="3200"/>
            </a:lvl1pPr>
          </a:lstStyle>
          <a:p>
            <a:pPr rtl="0"/>
            <a:r>
              <a:rPr lang="en-GB" noProof="0"/>
              <a:t>Click icon to add picture</a:t>
            </a:r>
            <a:endParaRPr kumimoji="0" lang="en-GB" noProof="0" dirty="0"/>
          </a:p>
        </p:txBody>
      </p:sp>
      <p:sp>
        <p:nvSpPr>
          <p:cNvPr id="4" name="Text Placeholder 3"/>
          <p:cNvSpPr>
            <a:spLocks noGrp="1"/>
          </p:cNvSpPr>
          <p:nvPr>
            <p:ph type="body" sz="half" idx="2"/>
          </p:nvPr>
        </p:nvSpPr>
        <p:spPr>
          <a:xfrm>
            <a:off x="812800" y="2828785"/>
            <a:ext cx="2946400" cy="2179320"/>
          </a:xfrm>
        </p:spPr>
        <p:txBody>
          <a:bodyPr lIns="64008" rIns="45720" bIns="45720" rtlCol="0" anchor="t"/>
          <a:lstStyle>
            <a:lvl1pPr marL="0" indent="0" algn="l">
              <a:spcBef>
                <a:spcPts val="250"/>
              </a:spcBef>
              <a:buFontTx/>
              <a:buNone/>
              <a:defRPr sz="1300"/>
            </a:lvl1pPr>
            <a:lvl2pPr>
              <a:defRPr sz="1200"/>
            </a:lvl2pPr>
            <a:lvl3pPr>
              <a:defRPr sz="1000"/>
            </a:lvl3pPr>
            <a:lvl4pPr>
              <a:defRPr sz="900"/>
            </a:lvl4pPr>
            <a:lvl5pPr>
              <a:defRPr sz="900"/>
            </a:lvl5pPr>
          </a:lstStyle>
          <a:p>
            <a:pPr lvl="0" rtl="0" eaLnBrk="1" latinLnBrk="0" hangingPunct="1"/>
            <a:r>
              <a:rPr lang="en-GB" noProof="0"/>
              <a:t>Click to edit Master text styles</a:t>
            </a:r>
          </a:p>
        </p:txBody>
      </p:sp>
      <p:sp>
        <p:nvSpPr>
          <p:cNvPr id="5" name="Date Placeholder 4"/>
          <p:cNvSpPr>
            <a:spLocks noGrp="1"/>
          </p:cNvSpPr>
          <p:nvPr>
            <p:ph type="dt" sz="half" idx="10"/>
          </p:nvPr>
        </p:nvSpPr>
        <p:spPr/>
        <p:txBody>
          <a:bodyPr rtlCol="0"/>
          <a:lstStyle/>
          <a:p>
            <a:pPr rtl="0"/>
            <a:fld id="{36EC60F6-9213-40AE-98D9-27BAA08F6D69}" type="datetime1">
              <a:rPr lang="en-GB" noProof="0" smtClean="0"/>
              <a:t>09/12/2025</a:t>
            </a:fld>
            <a:endParaRPr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7" name="Slide Number Placeholder 6"/>
          <p:cNvSpPr>
            <a:spLocks noGrp="1"/>
          </p:cNvSpPr>
          <p:nvPr>
            <p:ph type="sldNum" sz="quarter" idx="12"/>
          </p:nvPr>
        </p:nvSpPr>
        <p:spPr>
          <a:xfrm>
            <a:off x="10769600" y="6356351"/>
            <a:ext cx="812800" cy="365125"/>
          </a:xfrm>
        </p:spPr>
        <p:txBody>
          <a:bodyPr rtlCol="0"/>
          <a:lstStyle/>
          <a:p>
            <a:pPr rtl="0"/>
            <a:fld id="{401CF334-2D5C-4859-84A6-CA7E6E43FAEB}" type="slidenum">
              <a:rPr lang="en-GB" noProof="0" smtClean="0"/>
              <a:t>‹#›</a:t>
            </a:fld>
            <a:endParaRPr lang="en-GB" noProof="0" dirty="0"/>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rtlCol="0" anchor="t" compatLnSpc="1"/>
          <a:lstStyle/>
          <a:p>
            <a:pPr marL="0" algn="l" rtl="0" eaLnBrk="1" latinLnBrk="0" hangingPunct="1"/>
            <a:endParaRPr kumimoji="0" lang="en-GB" sz="1800" noProof="0" dirty="0">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rtlCol="0" anchor="t" compatLnSpc="1"/>
          <a:lstStyle/>
          <a:p>
            <a:pPr marL="0" algn="l" rtl="0" eaLnBrk="1" latinLnBrk="0" hangingPunct="1"/>
            <a:endParaRPr kumimoji="0" lang="en-GB" sz="1800" noProof="0" dirty="0">
              <a:solidFill>
                <a:schemeClr val="tx1"/>
              </a:solidFill>
              <a:latin typeface="+mn-lt"/>
              <a:ea typeface="+mn-ea"/>
              <a:cs typeface="+mn-cs"/>
            </a:endParaRPr>
          </a:p>
        </p:txBody>
      </p:sp>
    </p:spTree>
    <p:extLst>
      <p:ext uri="{BB962C8B-B14F-4D97-AF65-F5344CB8AC3E}">
        <p14:creationId xmlns:p14="http://schemas.microsoft.com/office/powerpoint/2010/main" val="2519624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kumimoji="0" lang="en-GB" noProof="0" dirty="0"/>
          </a:p>
        </p:txBody>
      </p:sp>
      <p:sp>
        <p:nvSpPr>
          <p:cNvPr id="3" name="Vertical Text Placeholder 2"/>
          <p:cNvSpPr>
            <a:spLocks noGrp="1"/>
          </p:cNvSpPr>
          <p:nvPr>
            <p:ph type="body" orient="vert" idx="1"/>
          </p:nvPr>
        </p:nvSpPr>
        <p:spPr/>
        <p:txBody>
          <a:bodyPr vert="eaVert" rtlCol="0"/>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4" name="Date Placeholder 3"/>
          <p:cNvSpPr>
            <a:spLocks noGrp="1"/>
          </p:cNvSpPr>
          <p:nvPr>
            <p:ph type="dt" sz="half" idx="10"/>
          </p:nvPr>
        </p:nvSpPr>
        <p:spPr/>
        <p:txBody>
          <a:bodyPr rtlCol="0"/>
          <a:lstStyle/>
          <a:p>
            <a:pPr rtl="0"/>
            <a:fld id="{B45D39F6-F32F-422F-A524-C8CAC8EF0EA0}" type="datetime1">
              <a:rPr lang="en-GB" noProof="0" smtClean="0"/>
              <a:t>09/12/2025</a:t>
            </a:fld>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877777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rtlCol="0"/>
          <a:lstStyle/>
          <a:p>
            <a:pPr rtl="0"/>
            <a:r>
              <a:rPr lang="en-GB" noProof="0"/>
              <a:t>Click to edit Master title style</a:t>
            </a:r>
            <a:endParaRPr kumimoji="0" lang="en-GB" noProof="0" dirty="0"/>
          </a:p>
        </p:txBody>
      </p:sp>
      <p:sp>
        <p:nvSpPr>
          <p:cNvPr id="3" name="Vertical Text Placeholder 2"/>
          <p:cNvSpPr>
            <a:spLocks noGrp="1"/>
          </p:cNvSpPr>
          <p:nvPr>
            <p:ph type="body" orient="vert" idx="1"/>
          </p:nvPr>
        </p:nvSpPr>
        <p:spPr>
          <a:xfrm>
            <a:off x="609600" y="914402"/>
            <a:ext cx="8026400" cy="5211763"/>
          </a:xfrm>
        </p:spPr>
        <p:txBody>
          <a:bodyPr vert="eaVert" rtlCol="0"/>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4" name="Date Placeholder 3"/>
          <p:cNvSpPr>
            <a:spLocks noGrp="1"/>
          </p:cNvSpPr>
          <p:nvPr>
            <p:ph type="dt" sz="half" idx="10"/>
          </p:nvPr>
        </p:nvSpPr>
        <p:spPr/>
        <p:txBody>
          <a:bodyPr rtlCol="0"/>
          <a:lstStyle/>
          <a:p>
            <a:pPr rtl="0"/>
            <a:fld id="{3D0D8853-86BE-4961-A33E-0D3948738D2C}" type="datetime1">
              <a:rPr lang="en-GB" noProof="0" smtClean="0"/>
              <a:t>09/12/2025</a:t>
            </a:fld>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369754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25" name="Group 24"/>
          <p:cNvGrpSpPr/>
          <p:nvPr/>
        </p:nvGrpSpPr>
        <p:grpSpPr>
          <a:xfrm>
            <a:off x="-29028" y="-7144"/>
            <a:ext cx="12240731" cy="6879658"/>
            <a:chOff x="0" y="-21658"/>
            <a:chExt cx="12240731" cy="6879658"/>
          </a:xfrm>
        </p:grpSpPr>
        <p:sp>
          <p:nvSpPr>
            <p:cNvPr id="26" name="Rectangle 25"/>
            <p:cNvSpPr/>
            <p:nvPr/>
          </p:nvSpPr>
          <p:spPr>
            <a:xfrm>
              <a:off x="31633"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nvGrpSpPr>
            <p:cNvPr id="27" name="Group 26"/>
            <p:cNvGrpSpPr/>
            <p:nvPr/>
          </p:nvGrpSpPr>
          <p:grpSpPr>
            <a:xfrm>
              <a:off x="0" y="-21658"/>
              <a:ext cx="12240731" cy="1041400"/>
              <a:chOff x="-25356" y="-7144"/>
              <a:chExt cx="12240731" cy="1041400"/>
            </a:xfrm>
          </p:grpSpPr>
          <p:sp>
            <p:nvSpPr>
              <p:cNvPr id="28" name="Freeform 27"/>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rtlCol="0" anchor="t" compatLnSpc="1"/>
              <a:lstStyle/>
              <a:p>
                <a:pPr marL="0" algn="l" rtl="0" eaLnBrk="1" latinLnBrk="0" hangingPunct="1"/>
                <a:endParaRPr kumimoji="0" lang="en-GB" sz="1800" noProof="0" dirty="0">
                  <a:solidFill>
                    <a:schemeClr val="tx1"/>
                  </a:solidFill>
                  <a:latin typeface="+mn-lt"/>
                  <a:ea typeface="+mn-ea"/>
                  <a:cs typeface="+mn-cs"/>
                </a:endParaRPr>
              </a:p>
            </p:txBody>
          </p:sp>
          <p:sp>
            <p:nvSpPr>
              <p:cNvPr id="29" name="Freeform 28"/>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rtlCol="0" anchor="t" compatLnSpc="1"/>
              <a:lstStyle/>
              <a:p>
                <a:pPr marL="0" algn="l" rtl="0" eaLnBrk="1" latinLnBrk="0" hangingPunct="1"/>
                <a:endParaRPr kumimoji="0" lang="en-GB" sz="1800" noProof="0" dirty="0">
                  <a:solidFill>
                    <a:schemeClr val="tx1"/>
                  </a:solidFill>
                  <a:latin typeface="+mn-lt"/>
                  <a:ea typeface="+mn-ea"/>
                  <a:cs typeface="+mn-cs"/>
                </a:endParaRPr>
              </a:p>
            </p:txBody>
          </p:sp>
          <p:grpSp>
            <p:nvGrpSpPr>
              <p:cNvPr id="31" name="Group 30"/>
              <p:cNvGrpSpPr/>
              <p:nvPr/>
            </p:nvGrpSpPr>
            <p:grpSpPr>
              <a:xfrm>
                <a:off x="-25356" y="202408"/>
                <a:ext cx="12240731" cy="649224"/>
                <a:chOff x="-19045" y="216550"/>
                <a:chExt cx="9180548" cy="649224"/>
              </a:xfrm>
            </p:grpSpPr>
            <p:sp>
              <p:nvSpPr>
                <p:cNvPr id="32" name="Freeform 3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rtlCol="0" anchor="t" compatLnSpc="1"/>
                <a:lstStyle/>
                <a:p>
                  <a:pPr rtl="0"/>
                  <a:endParaRPr kumimoji="0" lang="en-GB" sz="1800" noProof="0" dirty="0"/>
                </a:p>
              </p:txBody>
            </p:sp>
            <p:sp>
              <p:nvSpPr>
                <p:cNvPr id="33" name="Freeform 3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rtlCol="0" anchor="t" compatLnSpc="1"/>
                <a:lstStyle/>
                <a:p>
                  <a:pPr rtl="0"/>
                  <a:endParaRPr kumimoji="0" lang="en-GB" sz="1800" noProof="0" dirty="0"/>
                </a:p>
              </p:txBody>
            </p:sp>
          </p:grpSp>
        </p:grpSp>
      </p:grpSp>
      <p:sp>
        <p:nvSpPr>
          <p:cNvPr id="9" name="Title Placeholder 8"/>
          <p:cNvSpPr>
            <a:spLocks noGrp="1"/>
          </p:cNvSpPr>
          <p:nvPr>
            <p:ph type="title"/>
          </p:nvPr>
        </p:nvSpPr>
        <p:spPr>
          <a:xfrm>
            <a:off x="609600" y="704088"/>
            <a:ext cx="10972800" cy="1143000"/>
          </a:xfrm>
          <a:prstGeom prst="rect">
            <a:avLst/>
          </a:prstGeom>
        </p:spPr>
        <p:txBody>
          <a:bodyPr vert="horz" lIns="0" rIns="0" bIns="0" rtlCol="0" anchor="b">
            <a:normAutofit/>
          </a:bodyPr>
          <a:lstStyle/>
          <a:p>
            <a:pPr rtl="0"/>
            <a:r>
              <a:rPr lang="en-GB" noProof="0"/>
              <a:t>Click to edit Master title style</a:t>
            </a:r>
            <a:endParaRPr kumimoji="0" lang="en-GB" noProof="0" dirty="0"/>
          </a:p>
        </p:txBody>
      </p:sp>
      <p:sp>
        <p:nvSpPr>
          <p:cNvPr id="30" name="Text Placeholder 29"/>
          <p:cNvSpPr>
            <a:spLocks noGrp="1"/>
          </p:cNvSpPr>
          <p:nvPr>
            <p:ph type="body" idx="1"/>
          </p:nvPr>
        </p:nvSpPr>
        <p:spPr>
          <a:xfrm>
            <a:off x="609600" y="1935480"/>
            <a:ext cx="10972800" cy="4389120"/>
          </a:xfrm>
          <a:prstGeom prst="rect">
            <a:avLst/>
          </a:prstGeom>
        </p:spPr>
        <p:txBody>
          <a:bodyPr vert="horz" rtlCol="0">
            <a:normAutofit/>
          </a:body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lang="en-GB" noProof="0" dirty="0"/>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rtlCol="0" anchor="b"/>
          <a:lstStyle>
            <a:lvl1pPr algn="l" eaLnBrk="1" latinLnBrk="0" hangingPunct="1">
              <a:defRPr kumimoji="0" sz="1100">
                <a:solidFill>
                  <a:schemeClr val="tx1"/>
                </a:solidFill>
              </a:defRPr>
            </a:lvl1pPr>
          </a:lstStyle>
          <a:p>
            <a:pPr rtl="0"/>
            <a:fld id="{B1AAA1B0-5CCA-451B-9B71-15404CCF6D82}" type="datetime1">
              <a:rPr lang="en-GB" noProof="0" smtClean="0"/>
              <a:t>09/12/2025</a:t>
            </a:fld>
            <a:endParaRPr lang="en-GB" noProof="0" dirty="0"/>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rtlCol="0" anchor="b"/>
          <a:lstStyle>
            <a:lvl1pPr algn="l" eaLnBrk="1" latinLnBrk="0" hangingPunct="1">
              <a:defRPr kumimoji="0" sz="1100">
                <a:solidFill>
                  <a:schemeClr val="tx1"/>
                </a:solidFill>
              </a:defRPr>
            </a:lvl1pPr>
          </a:lstStyle>
          <a:p>
            <a:pPr rtl="0"/>
            <a:r>
              <a:rPr lang="en-GB" noProof="0" dirty="0"/>
              <a:t>Add a footer</a:t>
            </a:r>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rtlCol="0" anchor="b"/>
          <a:lstStyle>
            <a:lvl1pPr algn="r" eaLnBrk="1" latinLnBrk="0" hangingPunct="1">
              <a:defRPr kumimoji="0" sz="1100">
                <a:solidFill>
                  <a:schemeClr val="tx1"/>
                </a:solidFill>
              </a:defRPr>
            </a:lvl1pPr>
          </a:lstStyle>
          <a:p>
            <a:pPr rtl="0"/>
            <a:fld id="{401CF334-2D5C-4859-84A6-CA7E6E43FAEB}" type="slidenum">
              <a:rPr lang="en-GB" noProof="0" smtClean="0"/>
              <a:pPr/>
              <a:t>‹#›</a:t>
            </a:fld>
            <a:endParaRPr lang="en-GB" noProof="0" dirty="0"/>
          </a:p>
        </p:txBody>
      </p:sp>
    </p:spTree>
    <p:extLst>
      <p:ext uri="{BB962C8B-B14F-4D97-AF65-F5344CB8AC3E}">
        <p14:creationId xmlns:p14="http://schemas.microsoft.com/office/powerpoint/2010/main" val="9428528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lumMod val="50000"/>
          </a:schemeClr>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lumMod val="50000"/>
          </a:schemeClr>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lumMod val="50000"/>
          </a:schemeClr>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lumMod val="50000"/>
          </a:schemeClr>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lumMod val="75000"/>
          </a:schemeClr>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lumMod val="50000"/>
          </a:schemeClr>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lumMod val="75000"/>
          </a:schemeClr>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286000" indent="0" algn="l" rtl="0" eaLnBrk="1" latinLnBrk="0" hangingPunct="1">
        <a:spcBef>
          <a:spcPct val="20000"/>
        </a:spcBef>
        <a:buClr>
          <a:schemeClr val="tx2"/>
        </a:buClr>
        <a:buFontTx/>
        <a:buNone/>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rtlCol="0">
            <a:normAutofit fontScale="90000"/>
          </a:bodyPr>
          <a:lstStyle/>
          <a:p>
            <a:r>
              <a:rPr lang="en-GB" dirty="0"/>
              <a:t>Task 1 – Individual Presentation: Green Haven Florists</a:t>
            </a:r>
          </a:p>
        </p:txBody>
      </p:sp>
      <p:sp>
        <p:nvSpPr>
          <p:cNvPr id="5" name="Subtitle 4"/>
          <p:cNvSpPr>
            <a:spLocks noGrp="1"/>
          </p:cNvSpPr>
          <p:nvPr>
            <p:ph type="subTitle" idx="1"/>
          </p:nvPr>
        </p:nvSpPr>
        <p:spPr>
          <a:xfrm>
            <a:off x="707136" y="3410339"/>
            <a:ext cx="10472928" cy="1752600"/>
          </a:xfrm>
        </p:spPr>
        <p:txBody>
          <a:bodyPr rtlCol="0">
            <a:normAutofit fontScale="85000" lnSpcReduction="20000"/>
          </a:bodyPr>
          <a:lstStyle/>
          <a:p>
            <a:pPr algn="l"/>
            <a:r>
              <a:rPr lang="en-GB" dirty="0"/>
              <a:t>Student Name : Vasile-Zaharia Calin	</a:t>
            </a:r>
          </a:p>
          <a:p>
            <a:pPr algn="l"/>
            <a:r>
              <a:rPr lang="en-GB" dirty="0"/>
              <a:t>Student Number : 2429941</a:t>
            </a:r>
          </a:p>
          <a:p>
            <a:pPr algn="l"/>
            <a:r>
              <a:rPr lang="en-GB" dirty="0"/>
              <a:t>Module Code: LCLM4004</a:t>
            </a:r>
          </a:p>
          <a:p>
            <a:pPr algn="l"/>
            <a:r>
              <a:rPr lang="en-GB" dirty="0"/>
              <a:t>Module Name: Problem Solving and Decision Making</a:t>
            </a:r>
          </a:p>
          <a:p>
            <a:pPr algn="l"/>
            <a:r>
              <a:rPr lang="en-GB" dirty="0"/>
              <a:t>Lecturer: Anita Nan</a:t>
            </a:r>
          </a:p>
        </p:txBody>
      </p:sp>
    </p:spTree>
    <p:extLst>
      <p:ext uri="{BB962C8B-B14F-4D97-AF65-F5344CB8AC3E}">
        <p14:creationId xmlns:p14="http://schemas.microsoft.com/office/powerpoint/2010/main" val="3549628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lstStyle/>
          <a:p>
            <a:pPr rtl="0"/>
            <a:r>
              <a:rPr lang="en-GB" dirty="0"/>
              <a:t>Introduction</a:t>
            </a:r>
          </a:p>
        </p:txBody>
      </p:sp>
      <p:sp>
        <p:nvSpPr>
          <p:cNvPr id="2" name="Content Placeholder 1"/>
          <p:cNvSpPr>
            <a:spLocks noGrp="1"/>
          </p:cNvSpPr>
          <p:nvPr>
            <p:ph idx="1"/>
          </p:nvPr>
        </p:nvSpPr>
        <p:spPr/>
        <p:txBody>
          <a:bodyPr rtlCol="0"/>
          <a:lstStyle/>
          <a:p>
            <a:pPr marL="0" indent="0">
              <a:buNone/>
            </a:pPr>
            <a:r>
              <a:rPr lang="en-GB" dirty="0"/>
              <a:t>Green Haven Florists is a small independent shop in Norwich, founded in 2016. It became known for bespoke floral arrangements, eco‑friendly packaging, and strong community ties. Over the past year, the shop has faced a 30% decline in in‑store sales. This presentation will identify the problem, analyse external factors, and explore root causes using appropriate frameworks.</a:t>
            </a:r>
          </a:p>
        </p:txBody>
      </p:sp>
    </p:spTree>
    <p:extLst>
      <p:ext uri="{BB962C8B-B14F-4D97-AF65-F5344CB8AC3E}">
        <p14:creationId xmlns:p14="http://schemas.microsoft.com/office/powerpoint/2010/main" val="1508910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lstStyle/>
          <a:p>
            <a:r>
              <a:rPr lang="en-GB" dirty="0"/>
              <a:t>Problem Statement (5W2H)</a:t>
            </a:r>
          </a:p>
        </p:txBody>
      </p:sp>
      <p:graphicFrame>
        <p:nvGraphicFramePr>
          <p:cNvPr id="4" name="Content Placeholder 3">
            <a:extLst>
              <a:ext uri="{FF2B5EF4-FFF2-40B4-BE49-F238E27FC236}">
                <a16:creationId xmlns:a16="http://schemas.microsoft.com/office/drawing/2014/main" id="{8BF79DB5-2E0D-2C9F-5EA6-FB2EBE706E6A}"/>
              </a:ext>
            </a:extLst>
          </p:cNvPr>
          <p:cNvGraphicFramePr>
            <a:graphicFrameLocks noGrp="1"/>
          </p:cNvGraphicFramePr>
          <p:nvPr>
            <p:ph idx="1"/>
            <p:extLst>
              <p:ext uri="{D42A27DB-BD31-4B8C-83A1-F6EECF244321}">
                <p14:modId xmlns:p14="http://schemas.microsoft.com/office/powerpoint/2010/main" val="332196698"/>
              </p:ext>
            </p:extLst>
          </p:nvPr>
        </p:nvGraphicFramePr>
        <p:xfrm>
          <a:off x="609600" y="1935163"/>
          <a:ext cx="10972800" cy="2966720"/>
        </p:xfrm>
        <a:graphic>
          <a:graphicData uri="http://schemas.openxmlformats.org/drawingml/2006/table">
            <a:tbl>
              <a:tblPr firstRow="1" bandRow="1">
                <a:tableStyleId>{5DA37D80-6434-44D0-A028-1B22A696006F}</a:tableStyleId>
              </a:tblPr>
              <a:tblGrid>
                <a:gridCol w="2749420">
                  <a:extLst>
                    <a:ext uri="{9D8B030D-6E8A-4147-A177-3AD203B41FA5}">
                      <a16:colId xmlns:a16="http://schemas.microsoft.com/office/drawing/2014/main" val="1321205536"/>
                    </a:ext>
                  </a:extLst>
                </a:gridCol>
                <a:gridCol w="8223380">
                  <a:extLst>
                    <a:ext uri="{9D8B030D-6E8A-4147-A177-3AD203B41FA5}">
                      <a16:colId xmlns:a16="http://schemas.microsoft.com/office/drawing/2014/main" val="3683497153"/>
                    </a:ext>
                  </a:extLst>
                </a:gridCol>
              </a:tblGrid>
              <a:tr h="370840">
                <a:tc>
                  <a:txBody>
                    <a:bodyPr/>
                    <a:lstStyle/>
                    <a:p>
                      <a:r>
                        <a:rPr lang="en-GB" dirty="0"/>
                        <a:t>Element</a:t>
                      </a:r>
                    </a:p>
                  </a:txBody>
                  <a:tcPr/>
                </a:tc>
                <a:tc>
                  <a:txBody>
                    <a:bodyPr/>
                    <a:lstStyle/>
                    <a:p>
                      <a:r>
                        <a:rPr lang="en-GB" dirty="0"/>
                        <a:t>Green Haven Context</a:t>
                      </a:r>
                    </a:p>
                  </a:txBody>
                  <a:tcPr/>
                </a:tc>
                <a:extLst>
                  <a:ext uri="{0D108BD9-81ED-4DB2-BD59-A6C34878D82A}">
                    <a16:rowId xmlns:a16="http://schemas.microsoft.com/office/drawing/2014/main" val="1591066056"/>
                  </a:ext>
                </a:extLst>
              </a:tr>
              <a:tr h="370840">
                <a:tc>
                  <a:txBody>
                    <a:bodyPr/>
                    <a:lstStyle/>
                    <a:p>
                      <a:r>
                        <a:rPr lang="en-GB" dirty="0"/>
                        <a:t>What ?</a:t>
                      </a:r>
                    </a:p>
                  </a:txBody>
                  <a:tcPr/>
                </a:tc>
                <a:tc>
                  <a:txBody>
                    <a:bodyPr/>
                    <a:lstStyle/>
                    <a:p>
                      <a:r>
                        <a:rPr lang="en-GB" dirty="0"/>
                        <a:t>Decline in sales and foot traffic (30% drop).</a:t>
                      </a:r>
                    </a:p>
                  </a:txBody>
                  <a:tcPr/>
                </a:tc>
                <a:extLst>
                  <a:ext uri="{0D108BD9-81ED-4DB2-BD59-A6C34878D82A}">
                    <a16:rowId xmlns:a16="http://schemas.microsoft.com/office/drawing/2014/main" val="923672954"/>
                  </a:ext>
                </a:extLst>
              </a:tr>
              <a:tr h="370840">
                <a:tc>
                  <a:txBody>
                    <a:bodyPr/>
                    <a:lstStyle/>
                    <a:p>
                      <a:r>
                        <a:rPr lang="en-GB" dirty="0"/>
                        <a:t>Why ?</a:t>
                      </a:r>
                    </a:p>
                  </a:txBody>
                  <a:tcPr/>
                </a:tc>
                <a:tc>
                  <a:txBody>
                    <a:bodyPr/>
                    <a:lstStyle/>
                    <a:p>
                      <a:r>
                        <a:rPr lang="en-GB" dirty="0"/>
                        <a:t>Rising costs, online competition, outdated website.</a:t>
                      </a:r>
                    </a:p>
                  </a:txBody>
                  <a:tcPr/>
                </a:tc>
                <a:extLst>
                  <a:ext uri="{0D108BD9-81ED-4DB2-BD59-A6C34878D82A}">
                    <a16:rowId xmlns:a16="http://schemas.microsoft.com/office/drawing/2014/main" val="3449003102"/>
                  </a:ext>
                </a:extLst>
              </a:tr>
              <a:tr h="370840">
                <a:tc>
                  <a:txBody>
                    <a:bodyPr/>
                    <a:lstStyle/>
                    <a:p>
                      <a:r>
                        <a:rPr lang="en-GB" dirty="0"/>
                        <a:t>Where ?</a:t>
                      </a:r>
                    </a:p>
                  </a:txBody>
                  <a:tcPr/>
                </a:tc>
                <a:tc>
                  <a:txBody>
                    <a:bodyPr/>
                    <a:lstStyle/>
                    <a:p>
                      <a:r>
                        <a:rPr lang="en-GB" dirty="0"/>
                        <a:t>Norwich high street, which has seen reduced activity.</a:t>
                      </a:r>
                    </a:p>
                  </a:txBody>
                  <a:tcPr/>
                </a:tc>
                <a:extLst>
                  <a:ext uri="{0D108BD9-81ED-4DB2-BD59-A6C34878D82A}">
                    <a16:rowId xmlns:a16="http://schemas.microsoft.com/office/drawing/2014/main" val="276612848"/>
                  </a:ext>
                </a:extLst>
              </a:tr>
              <a:tr h="370840">
                <a:tc>
                  <a:txBody>
                    <a:bodyPr/>
                    <a:lstStyle/>
                    <a:p>
                      <a:r>
                        <a:rPr lang="en-GB" dirty="0"/>
                        <a:t>When ?</a:t>
                      </a:r>
                    </a:p>
                  </a:txBody>
                  <a:tcPr/>
                </a:tc>
                <a:tc>
                  <a:txBody>
                    <a:bodyPr/>
                    <a:lstStyle/>
                    <a:p>
                      <a:r>
                        <a:rPr lang="en-GB" dirty="0"/>
                        <a:t>Past 12 months.</a:t>
                      </a:r>
                    </a:p>
                  </a:txBody>
                  <a:tcPr/>
                </a:tc>
                <a:extLst>
                  <a:ext uri="{0D108BD9-81ED-4DB2-BD59-A6C34878D82A}">
                    <a16:rowId xmlns:a16="http://schemas.microsoft.com/office/drawing/2014/main" val="2831767412"/>
                  </a:ext>
                </a:extLst>
              </a:tr>
              <a:tr h="370840">
                <a:tc>
                  <a:txBody>
                    <a:bodyPr/>
                    <a:lstStyle/>
                    <a:p>
                      <a:r>
                        <a:rPr lang="en-GB" dirty="0"/>
                        <a:t>Who ?</a:t>
                      </a:r>
                    </a:p>
                  </a:txBody>
                  <a:tcPr/>
                </a:tc>
                <a:tc>
                  <a:txBody>
                    <a:bodyPr/>
                    <a:lstStyle/>
                    <a:p>
                      <a:r>
                        <a:rPr lang="en-GB" dirty="0"/>
                        <a:t>Owners Liam and Priya, customers, competitors.</a:t>
                      </a:r>
                    </a:p>
                  </a:txBody>
                  <a:tcPr/>
                </a:tc>
                <a:extLst>
                  <a:ext uri="{0D108BD9-81ED-4DB2-BD59-A6C34878D82A}">
                    <a16:rowId xmlns:a16="http://schemas.microsoft.com/office/drawing/2014/main" val="3571690020"/>
                  </a:ext>
                </a:extLst>
              </a:tr>
              <a:tr h="370840">
                <a:tc>
                  <a:txBody>
                    <a:bodyPr/>
                    <a:lstStyle/>
                    <a:p>
                      <a:r>
                        <a:rPr lang="en-GB" dirty="0"/>
                        <a:t>How ?</a:t>
                      </a:r>
                    </a:p>
                  </a:txBody>
                  <a:tcPr/>
                </a:tc>
                <a:tc>
                  <a:txBody>
                    <a:bodyPr/>
                    <a:lstStyle/>
                    <a:p>
                      <a:r>
                        <a:rPr lang="en-GB" dirty="0"/>
                        <a:t>Weak digital marketing, limited delivery options.</a:t>
                      </a:r>
                    </a:p>
                  </a:txBody>
                  <a:tcPr/>
                </a:tc>
                <a:extLst>
                  <a:ext uri="{0D108BD9-81ED-4DB2-BD59-A6C34878D82A}">
                    <a16:rowId xmlns:a16="http://schemas.microsoft.com/office/drawing/2014/main" val="2160135076"/>
                  </a:ext>
                </a:extLst>
              </a:tr>
              <a:tr h="370840">
                <a:tc>
                  <a:txBody>
                    <a:bodyPr/>
                    <a:lstStyle/>
                    <a:p>
                      <a:r>
                        <a:rPr lang="en-GB" dirty="0"/>
                        <a:t>How much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30% decline in sales; higher costs for imported flowers.</a:t>
                      </a:r>
                    </a:p>
                  </a:txBody>
                  <a:tcPr/>
                </a:tc>
                <a:extLst>
                  <a:ext uri="{0D108BD9-81ED-4DB2-BD59-A6C34878D82A}">
                    <a16:rowId xmlns:a16="http://schemas.microsoft.com/office/drawing/2014/main" val="44543216"/>
                  </a:ext>
                </a:extLst>
              </a:tr>
            </a:tbl>
          </a:graphicData>
        </a:graphic>
      </p:graphicFrame>
    </p:spTree>
    <p:extLst>
      <p:ext uri="{BB962C8B-B14F-4D97-AF65-F5344CB8AC3E}">
        <p14:creationId xmlns:p14="http://schemas.microsoft.com/office/powerpoint/2010/main" val="3339554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lstStyle/>
          <a:p>
            <a:r>
              <a:rPr lang="en-GB" dirty="0"/>
              <a:t>PESTEL Analysis</a:t>
            </a:r>
          </a:p>
        </p:txBody>
      </p:sp>
      <p:graphicFrame>
        <p:nvGraphicFramePr>
          <p:cNvPr id="4" name="Table 3">
            <a:extLst>
              <a:ext uri="{FF2B5EF4-FFF2-40B4-BE49-F238E27FC236}">
                <a16:creationId xmlns:a16="http://schemas.microsoft.com/office/drawing/2014/main" id="{F57D6DF5-970D-A72D-4A66-61993928BE97}"/>
              </a:ext>
            </a:extLst>
          </p:cNvPr>
          <p:cNvGraphicFramePr>
            <a:graphicFrameLocks noGrp="1"/>
          </p:cNvGraphicFramePr>
          <p:nvPr>
            <p:extLst>
              <p:ext uri="{D42A27DB-BD31-4B8C-83A1-F6EECF244321}">
                <p14:modId xmlns:p14="http://schemas.microsoft.com/office/powerpoint/2010/main" val="2198670592"/>
              </p:ext>
            </p:extLst>
          </p:nvPr>
        </p:nvGraphicFramePr>
        <p:xfrm>
          <a:off x="1050757" y="2317815"/>
          <a:ext cx="10090485" cy="3088374"/>
        </p:xfrm>
        <a:graphic>
          <a:graphicData uri="http://schemas.openxmlformats.org/drawingml/2006/table">
            <a:tbl>
              <a:tblPr firstRow="1" bandRow="1">
                <a:tableStyleId>{8799B23B-EC83-4686-B30A-512413B5E67A}</a:tableStyleId>
              </a:tblPr>
              <a:tblGrid>
                <a:gridCol w="2085474">
                  <a:extLst>
                    <a:ext uri="{9D8B030D-6E8A-4147-A177-3AD203B41FA5}">
                      <a16:colId xmlns:a16="http://schemas.microsoft.com/office/drawing/2014/main" val="205968444"/>
                    </a:ext>
                  </a:extLst>
                </a:gridCol>
                <a:gridCol w="8005011">
                  <a:extLst>
                    <a:ext uri="{9D8B030D-6E8A-4147-A177-3AD203B41FA5}">
                      <a16:colId xmlns:a16="http://schemas.microsoft.com/office/drawing/2014/main" val="3392838817"/>
                    </a:ext>
                  </a:extLst>
                </a:gridCol>
              </a:tblGrid>
              <a:tr h="433571">
                <a:tc>
                  <a:txBody>
                    <a:bodyPr/>
                    <a:lstStyle/>
                    <a:p>
                      <a:pPr algn="l"/>
                      <a:r>
                        <a:rPr lang="en-GB" b="1" dirty="0"/>
                        <a:t>Factor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Impact on Green Haven</a:t>
                      </a:r>
                    </a:p>
                  </a:txBody>
                  <a:tcPr/>
                </a:tc>
                <a:extLst>
                  <a:ext uri="{0D108BD9-81ED-4DB2-BD59-A6C34878D82A}">
                    <a16:rowId xmlns:a16="http://schemas.microsoft.com/office/drawing/2014/main" val="3491558972"/>
                  </a:ext>
                </a:extLst>
              </a:tr>
              <a:tr h="439593">
                <a:tc>
                  <a:txBody>
                    <a:bodyPr/>
                    <a:lstStyle/>
                    <a:p>
                      <a:pPr algn="l"/>
                      <a:r>
                        <a:rPr lang="en-GB" b="1" dirty="0"/>
                        <a:t>Political</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Brexit supply chain issues, local business policies.</a:t>
                      </a:r>
                    </a:p>
                  </a:txBody>
                  <a:tcPr/>
                </a:tc>
                <a:extLst>
                  <a:ext uri="{0D108BD9-81ED-4DB2-BD59-A6C34878D82A}">
                    <a16:rowId xmlns:a16="http://schemas.microsoft.com/office/drawing/2014/main" val="3415655405"/>
                  </a:ext>
                </a:extLst>
              </a:tr>
              <a:tr h="450579">
                <a:tc>
                  <a:txBody>
                    <a:bodyPr/>
                    <a:lstStyle/>
                    <a:p>
                      <a:pPr algn="l"/>
                      <a:r>
                        <a:rPr lang="en-GB" b="1" dirty="0"/>
                        <a:t>Economic</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Inflation, rising flower costs, reduced consumer spending.</a:t>
                      </a:r>
                    </a:p>
                  </a:txBody>
                  <a:tcPr/>
                </a:tc>
                <a:extLst>
                  <a:ext uri="{0D108BD9-81ED-4DB2-BD59-A6C34878D82A}">
                    <a16:rowId xmlns:a16="http://schemas.microsoft.com/office/drawing/2014/main" val="827228973"/>
                  </a:ext>
                </a:extLst>
              </a:tr>
              <a:tr h="439593">
                <a:tc>
                  <a:txBody>
                    <a:bodyPr/>
                    <a:lstStyle/>
                    <a:p>
                      <a:pPr algn="l"/>
                      <a:r>
                        <a:rPr lang="en-GB" b="1" dirty="0"/>
                        <a:t>Social</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Shift to online shopping, eco‑conscious customers.</a:t>
                      </a:r>
                    </a:p>
                  </a:txBody>
                  <a:tcPr/>
                </a:tc>
                <a:extLst>
                  <a:ext uri="{0D108BD9-81ED-4DB2-BD59-A6C34878D82A}">
                    <a16:rowId xmlns:a16="http://schemas.microsoft.com/office/drawing/2014/main" val="502829483"/>
                  </a:ext>
                </a:extLst>
              </a:tr>
              <a:tr h="439593">
                <a:tc>
                  <a:txBody>
                    <a:bodyPr/>
                    <a:lstStyle/>
                    <a:p>
                      <a:pPr algn="l"/>
                      <a:r>
                        <a:rPr lang="en-GB" b="1" dirty="0"/>
                        <a:t>Technological </a:t>
                      </a:r>
                    </a:p>
                  </a:txBody>
                  <a:tcPr/>
                </a:tc>
                <a:tc>
                  <a:txBody>
                    <a:bodyPr/>
                    <a:lstStyle/>
                    <a:p>
                      <a:r>
                        <a:rPr lang="en-GB" dirty="0"/>
                        <a:t>Outdated website, competitors strong on Instagram.</a:t>
                      </a:r>
                    </a:p>
                  </a:txBody>
                  <a:tcPr/>
                </a:tc>
                <a:extLst>
                  <a:ext uri="{0D108BD9-81ED-4DB2-BD59-A6C34878D82A}">
                    <a16:rowId xmlns:a16="http://schemas.microsoft.com/office/drawing/2014/main" val="2331396016"/>
                  </a:ext>
                </a:extLst>
              </a:tr>
              <a:tr h="468350">
                <a:tc>
                  <a:txBody>
                    <a:bodyPr/>
                    <a:lstStyle/>
                    <a:p>
                      <a:pPr algn="l"/>
                      <a:r>
                        <a:rPr lang="en-GB" b="1" dirty="0"/>
                        <a:t>Environmental</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Higher costs for biodegradable packaging, sustainability pressures.</a:t>
                      </a:r>
                    </a:p>
                  </a:txBody>
                  <a:tcPr/>
                </a:tc>
                <a:extLst>
                  <a:ext uri="{0D108BD9-81ED-4DB2-BD59-A6C34878D82A}">
                    <a16:rowId xmlns:a16="http://schemas.microsoft.com/office/drawing/2014/main" val="3114425975"/>
                  </a:ext>
                </a:extLst>
              </a:tr>
              <a:tr h="417095">
                <a:tc>
                  <a:txBody>
                    <a:bodyPr/>
                    <a:lstStyle/>
                    <a:p>
                      <a:pPr algn="l"/>
                      <a:r>
                        <a:rPr lang="en-GB" b="1" dirty="0"/>
                        <a:t>Legal </a:t>
                      </a:r>
                    </a:p>
                  </a:txBody>
                  <a:tcPr/>
                </a:tc>
                <a:tc>
                  <a:txBody>
                    <a:bodyPr/>
                    <a:lstStyle/>
                    <a:p>
                      <a:r>
                        <a:rPr lang="en-GB" dirty="0"/>
                        <a:t>Consumer law, sustainability regulations, data protection for online sales.</a:t>
                      </a:r>
                    </a:p>
                  </a:txBody>
                  <a:tcPr/>
                </a:tc>
                <a:extLst>
                  <a:ext uri="{0D108BD9-81ED-4DB2-BD59-A6C34878D82A}">
                    <a16:rowId xmlns:a16="http://schemas.microsoft.com/office/drawing/2014/main" val="3077006837"/>
                  </a:ext>
                </a:extLst>
              </a:tr>
            </a:tbl>
          </a:graphicData>
        </a:graphic>
      </p:graphicFrame>
    </p:spTree>
    <p:extLst>
      <p:ext uri="{BB962C8B-B14F-4D97-AF65-F5344CB8AC3E}">
        <p14:creationId xmlns:p14="http://schemas.microsoft.com/office/powerpoint/2010/main" val="115085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AE0B3156-C826-50CF-9540-4ECC9E9DAAB7}"/>
              </a:ext>
            </a:extLst>
          </p:cNvPr>
          <p:cNvCxnSpPr>
            <a:cxnSpLocks/>
          </p:cNvCxnSpPr>
          <p:nvPr/>
        </p:nvCxnSpPr>
        <p:spPr>
          <a:xfrm>
            <a:off x="1383598" y="3140162"/>
            <a:ext cx="1397336" cy="806752"/>
          </a:xfrm>
          <a:prstGeom prst="line">
            <a:avLst/>
          </a:prstGeom>
        </p:spPr>
        <p:style>
          <a:lnRef idx="1">
            <a:schemeClr val="dk1"/>
          </a:lnRef>
          <a:fillRef idx="0">
            <a:schemeClr val="dk1"/>
          </a:fillRef>
          <a:effectRef idx="0">
            <a:schemeClr val="dk1"/>
          </a:effectRef>
          <a:fontRef idx="minor">
            <a:schemeClr val="tx1"/>
          </a:fontRef>
        </p:style>
      </p:cxnSp>
      <p:cxnSp>
        <p:nvCxnSpPr>
          <p:cNvPr id="25" name="Straight Connector 24">
            <a:extLst>
              <a:ext uri="{FF2B5EF4-FFF2-40B4-BE49-F238E27FC236}">
                <a16:creationId xmlns:a16="http://schemas.microsoft.com/office/drawing/2014/main" id="{E8CDF7B1-1206-08E0-5BC3-CB034C9DA9AC}"/>
              </a:ext>
            </a:extLst>
          </p:cNvPr>
          <p:cNvCxnSpPr>
            <a:cxnSpLocks/>
          </p:cNvCxnSpPr>
          <p:nvPr/>
        </p:nvCxnSpPr>
        <p:spPr>
          <a:xfrm flipV="1">
            <a:off x="1428113" y="3946914"/>
            <a:ext cx="1352820" cy="781050"/>
          </a:xfrm>
          <a:prstGeom prst="line">
            <a:avLst/>
          </a:prstGeom>
        </p:spPr>
        <p:style>
          <a:lnRef idx="1">
            <a:schemeClr val="dk1"/>
          </a:lnRef>
          <a:fillRef idx="0">
            <a:schemeClr val="dk1"/>
          </a:fillRef>
          <a:effectRef idx="0">
            <a:schemeClr val="dk1"/>
          </a:effectRef>
          <a:fontRef idx="minor">
            <a:schemeClr val="tx1"/>
          </a:fontRef>
        </p:style>
      </p:cxnSp>
      <p:sp>
        <p:nvSpPr>
          <p:cNvPr id="3" name="Title 2"/>
          <p:cNvSpPr>
            <a:spLocks noGrp="1"/>
          </p:cNvSpPr>
          <p:nvPr>
            <p:ph type="title"/>
          </p:nvPr>
        </p:nvSpPr>
        <p:spPr/>
        <p:txBody>
          <a:bodyPr rtlCol="0">
            <a:normAutofit fontScale="90000"/>
          </a:bodyPr>
          <a:lstStyle/>
          <a:p>
            <a:r>
              <a:rPr lang="en-GB" dirty="0"/>
              <a:t>Cause‑and‑Effect Diagram (Fishbone)</a:t>
            </a:r>
          </a:p>
        </p:txBody>
      </p:sp>
      <p:cxnSp>
        <p:nvCxnSpPr>
          <p:cNvPr id="9" name="Straight Connector 8">
            <a:extLst>
              <a:ext uri="{FF2B5EF4-FFF2-40B4-BE49-F238E27FC236}">
                <a16:creationId xmlns:a16="http://schemas.microsoft.com/office/drawing/2014/main" id="{7E4AEEEB-2574-3D54-31AB-799C0A0E029D}"/>
              </a:ext>
            </a:extLst>
          </p:cNvPr>
          <p:cNvCxnSpPr>
            <a:cxnSpLocks/>
          </p:cNvCxnSpPr>
          <p:nvPr/>
        </p:nvCxnSpPr>
        <p:spPr>
          <a:xfrm>
            <a:off x="1383598" y="3140162"/>
            <a:ext cx="1397336" cy="806752"/>
          </a:xfrm>
          <a:prstGeom prst="line">
            <a:avLst/>
          </a:prstGeom>
        </p:spPr>
        <p:style>
          <a:lnRef idx="1">
            <a:schemeClr val="dk1"/>
          </a:lnRef>
          <a:fillRef idx="0">
            <a:schemeClr val="dk1"/>
          </a:fillRef>
          <a:effectRef idx="0">
            <a:schemeClr val="dk1"/>
          </a:effectRef>
          <a:fontRef idx="minor">
            <a:schemeClr val="tx1"/>
          </a:fontRef>
        </p:style>
      </p:cxnSp>
      <p:cxnSp>
        <p:nvCxnSpPr>
          <p:cNvPr id="12" name="Straight Connector 11">
            <a:extLst>
              <a:ext uri="{FF2B5EF4-FFF2-40B4-BE49-F238E27FC236}">
                <a16:creationId xmlns:a16="http://schemas.microsoft.com/office/drawing/2014/main" id="{108D5D6B-6730-EFCE-FBC0-091E6F4A4D05}"/>
              </a:ext>
            </a:extLst>
          </p:cNvPr>
          <p:cNvCxnSpPr>
            <a:cxnSpLocks/>
          </p:cNvCxnSpPr>
          <p:nvPr/>
        </p:nvCxnSpPr>
        <p:spPr>
          <a:xfrm flipV="1">
            <a:off x="1428113" y="3946914"/>
            <a:ext cx="1352820" cy="781050"/>
          </a:xfrm>
          <a:prstGeom prst="line">
            <a:avLst/>
          </a:prstGeom>
        </p:spPr>
        <p:style>
          <a:lnRef idx="1">
            <a:schemeClr val="dk1"/>
          </a:lnRef>
          <a:fillRef idx="0">
            <a:schemeClr val="dk1"/>
          </a:fillRef>
          <a:effectRef idx="0">
            <a:schemeClr val="dk1"/>
          </a:effectRef>
          <a:fontRef idx="minor">
            <a:schemeClr val="tx1"/>
          </a:fontRef>
        </p:style>
      </p:cxnSp>
      <p:cxnSp>
        <p:nvCxnSpPr>
          <p:cNvPr id="20" name="Straight Connector 19">
            <a:extLst>
              <a:ext uri="{FF2B5EF4-FFF2-40B4-BE49-F238E27FC236}">
                <a16:creationId xmlns:a16="http://schemas.microsoft.com/office/drawing/2014/main" id="{B09F239D-D740-3E73-563C-AF63E2493259}"/>
              </a:ext>
            </a:extLst>
          </p:cNvPr>
          <p:cNvCxnSpPr>
            <a:cxnSpLocks/>
          </p:cNvCxnSpPr>
          <p:nvPr/>
        </p:nvCxnSpPr>
        <p:spPr>
          <a:xfrm>
            <a:off x="3628749" y="3140162"/>
            <a:ext cx="1397336" cy="806752"/>
          </a:xfrm>
          <a:prstGeom prst="line">
            <a:avLst/>
          </a:prstGeom>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B2C2CE7A-8B02-FF4D-8078-F366CF280C39}"/>
              </a:ext>
            </a:extLst>
          </p:cNvPr>
          <p:cNvCxnSpPr>
            <a:cxnSpLocks/>
          </p:cNvCxnSpPr>
          <p:nvPr/>
        </p:nvCxnSpPr>
        <p:spPr>
          <a:xfrm flipV="1">
            <a:off x="3673264" y="3946914"/>
            <a:ext cx="1352820" cy="781050"/>
          </a:xfrm>
          <a:prstGeom prst="line">
            <a:avLst/>
          </a:prstGeom>
        </p:spPr>
        <p:style>
          <a:lnRef idx="1">
            <a:schemeClr val="dk1"/>
          </a:lnRef>
          <a:fillRef idx="0">
            <a:schemeClr val="dk1"/>
          </a:fillRef>
          <a:effectRef idx="0">
            <a:schemeClr val="dk1"/>
          </a:effectRef>
          <a:fontRef idx="minor">
            <a:schemeClr val="tx1"/>
          </a:fontRef>
        </p:style>
      </p:cxnSp>
      <p:sp>
        <p:nvSpPr>
          <p:cNvPr id="22" name="TextBox 21">
            <a:extLst>
              <a:ext uri="{FF2B5EF4-FFF2-40B4-BE49-F238E27FC236}">
                <a16:creationId xmlns:a16="http://schemas.microsoft.com/office/drawing/2014/main" id="{3725F91C-8D8C-67FA-13E3-2D89F193433D}"/>
              </a:ext>
            </a:extLst>
          </p:cNvPr>
          <p:cNvSpPr txBox="1"/>
          <p:nvPr/>
        </p:nvSpPr>
        <p:spPr>
          <a:xfrm>
            <a:off x="3160763" y="2586893"/>
            <a:ext cx="1417376" cy="646331"/>
          </a:xfrm>
          <a:prstGeom prst="rect">
            <a:avLst/>
          </a:prstGeom>
          <a:ln/>
        </p:spPr>
        <p:style>
          <a:lnRef idx="2">
            <a:schemeClr val="accent6"/>
          </a:lnRef>
          <a:fillRef idx="1">
            <a:schemeClr val="lt1"/>
          </a:fillRef>
          <a:effectRef idx="0">
            <a:schemeClr val="accent6"/>
          </a:effectRef>
          <a:fontRef idx="minor">
            <a:schemeClr val="dk1"/>
          </a:fontRef>
        </p:style>
        <p:txBody>
          <a:bodyPr wrap="none" rtlCol="0">
            <a:spAutoFit/>
          </a:bodyPr>
          <a:lstStyle/>
          <a:p>
            <a:r>
              <a:rPr lang="en-GB" sz="1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RISING FLOWER</a:t>
            </a:r>
            <a:br>
              <a:rPr lang="en-GB" sz="1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GB" sz="1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SUSTAINABLE</a:t>
            </a:r>
          </a:p>
          <a:p>
            <a:r>
              <a:rPr lang="en-GB" sz="1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PACKAGING</a:t>
            </a:r>
          </a:p>
        </p:txBody>
      </p:sp>
      <p:sp>
        <p:nvSpPr>
          <p:cNvPr id="23" name="TextBox 22">
            <a:extLst>
              <a:ext uri="{FF2B5EF4-FFF2-40B4-BE49-F238E27FC236}">
                <a16:creationId xmlns:a16="http://schemas.microsoft.com/office/drawing/2014/main" id="{4EFC9735-5B0B-50AD-849C-CCE7EF53C620}"/>
              </a:ext>
            </a:extLst>
          </p:cNvPr>
          <p:cNvSpPr txBox="1"/>
          <p:nvPr/>
        </p:nvSpPr>
        <p:spPr>
          <a:xfrm>
            <a:off x="3163384" y="4727964"/>
            <a:ext cx="1261884" cy="461665"/>
          </a:xfrm>
          <a:prstGeom prst="rect">
            <a:avLst/>
          </a:prstGeom>
          <a:ln/>
        </p:spPr>
        <p:style>
          <a:lnRef idx="2">
            <a:schemeClr val="accent6"/>
          </a:lnRef>
          <a:fillRef idx="1">
            <a:schemeClr val="lt1"/>
          </a:fillRef>
          <a:effectRef idx="0">
            <a:schemeClr val="accent6"/>
          </a:effectRef>
          <a:fontRef idx="minor">
            <a:schemeClr val="dk1"/>
          </a:fontRef>
        </p:style>
        <p:txBody>
          <a:bodyPr wrap="none" rtlCol="0">
            <a:spAutoFit/>
          </a:bodyPr>
          <a:lstStyle/>
          <a:p>
            <a:pPr algn="ctr"/>
            <a:r>
              <a:rPr lang="en-GB" sz="1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TECHNOLOGY</a:t>
            </a:r>
            <a:br>
              <a:rPr lang="en-GB" sz="1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GB" sz="1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WEBSITE</a:t>
            </a:r>
          </a:p>
        </p:txBody>
      </p:sp>
      <p:sp>
        <p:nvSpPr>
          <p:cNvPr id="26" name="TextBox 25">
            <a:extLst>
              <a:ext uri="{FF2B5EF4-FFF2-40B4-BE49-F238E27FC236}">
                <a16:creationId xmlns:a16="http://schemas.microsoft.com/office/drawing/2014/main" id="{929C61F8-17E3-4DAB-5F95-6E542AFA7FB0}"/>
              </a:ext>
            </a:extLst>
          </p:cNvPr>
          <p:cNvSpPr txBox="1"/>
          <p:nvPr/>
        </p:nvSpPr>
        <p:spPr>
          <a:xfrm>
            <a:off x="967458" y="2950609"/>
            <a:ext cx="715260" cy="276999"/>
          </a:xfrm>
          <a:prstGeom prst="rect">
            <a:avLst/>
          </a:prstGeom>
          <a:ln/>
        </p:spPr>
        <p:style>
          <a:lnRef idx="2">
            <a:schemeClr val="accent6"/>
          </a:lnRef>
          <a:fillRef idx="1">
            <a:schemeClr val="lt1"/>
          </a:fillRef>
          <a:effectRef idx="0">
            <a:schemeClr val="accent6"/>
          </a:effectRef>
          <a:fontRef idx="minor">
            <a:schemeClr val="dk1"/>
          </a:fontRef>
        </p:style>
        <p:txBody>
          <a:bodyPr wrap="none" rtlCol="0">
            <a:spAutoFit/>
          </a:bodyPr>
          <a:lstStyle/>
          <a:p>
            <a:r>
              <a:rPr lang="en-GB" sz="1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COSTS</a:t>
            </a:r>
            <a:endParaRPr lang="en-GB" sz="10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6953FC72-95F1-FBB6-C49B-29F5DDDD2641}"/>
              </a:ext>
            </a:extLst>
          </p:cNvPr>
          <p:cNvSpPr txBox="1"/>
          <p:nvPr/>
        </p:nvSpPr>
        <p:spPr>
          <a:xfrm>
            <a:off x="967458" y="4713612"/>
            <a:ext cx="1261884" cy="461665"/>
          </a:xfrm>
          <a:prstGeom prst="rect">
            <a:avLst/>
          </a:prstGeom>
          <a:ln/>
        </p:spPr>
        <p:style>
          <a:lnRef idx="2">
            <a:schemeClr val="accent6"/>
          </a:lnRef>
          <a:fillRef idx="1">
            <a:schemeClr val="lt1"/>
          </a:fillRef>
          <a:effectRef idx="0">
            <a:schemeClr val="accent6"/>
          </a:effectRef>
          <a:fontRef idx="minor">
            <a:schemeClr val="dk1"/>
          </a:fontRef>
        </p:style>
        <p:txBody>
          <a:bodyPr wrap="none" rtlCol="0">
            <a:spAutoFit/>
          </a:bodyPr>
          <a:lstStyle/>
          <a:p>
            <a:pPr algn="ctr"/>
            <a:r>
              <a:rPr lang="en-GB" sz="1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TECHNOLOGY</a:t>
            </a:r>
            <a:br>
              <a:rPr lang="en-GB" sz="1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GB" sz="1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WEBSITE</a:t>
            </a:r>
          </a:p>
        </p:txBody>
      </p:sp>
      <p:cxnSp>
        <p:nvCxnSpPr>
          <p:cNvPr id="28" name="Straight Connector 27">
            <a:extLst>
              <a:ext uri="{FF2B5EF4-FFF2-40B4-BE49-F238E27FC236}">
                <a16:creationId xmlns:a16="http://schemas.microsoft.com/office/drawing/2014/main" id="{3E6A9358-FC6A-143D-CB9E-79A3B4BA7102}"/>
              </a:ext>
            </a:extLst>
          </p:cNvPr>
          <p:cNvCxnSpPr>
            <a:cxnSpLocks/>
          </p:cNvCxnSpPr>
          <p:nvPr/>
        </p:nvCxnSpPr>
        <p:spPr>
          <a:xfrm>
            <a:off x="5828018" y="3140162"/>
            <a:ext cx="1397336" cy="806752"/>
          </a:xfrm>
          <a:prstGeom prst="line">
            <a:avLst/>
          </a:prstGeom>
        </p:spPr>
        <p:style>
          <a:lnRef idx="1">
            <a:schemeClr val="dk1"/>
          </a:lnRef>
          <a:fillRef idx="0">
            <a:schemeClr val="dk1"/>
          </a:fillRef>
          <a:effectRef idx="0">
            <a:schemeClr val="dk1"/>
          </a:effectRef>
          <a:fontRef idx="minor">
            <a:schemeClr val="tx1"/>
          </a:fontRef>
        </p:style>
      </p:cxnSp>
      <p:cxnSp>
        <p:nvCxnSpPr>
          <p:cNvPr id="29" name="Straight Connector 28">
            <a:extLst>
              <a:ext uri="{FF2B5EF4-FFF2-40B4-BE49-F238E27FC236}">
                <a16:creationId xmlns:a16="http://schemas.microsoft.com/office/drawing/2014/main" id="{B48C3AF8-69C9-C50C-139D-7AA5039EEF53}"/>
              </a:ext>
            </a:extLst>
          </p:cNvPr>
          <p:cNvCxnSpPr>
            <a:cxnSpLocks/>
          </p:cNvCxnSpPr>
          <p:nvPr/>
        </p:nvCxnSpPr>
        <p:spPr>
          <a:xfrm flipV="1">
            <a:off x="5872533" y="3946914"/>
            <a:ext cx="1352820" cy="781050"/>
          </a:xfrm>
          <a:prstGeom prst="line">
            <a:avLst/>
          </a:prstGeom>
        </p:spPr>
        <p:style>
          <a:lnRef idx="1">
            <a:schemeClr val="dk1"/>
          </a:lnRef>
          <a:fillRef idx="0">
            <a:schemeClr val="dk1"/>
          </a:fillRef>
          <a:effectRef idx="0">
            <a:schemeClr val="dk1"/>
          </a:effectRef>
          <a:fontRef idx="minor">
            <a:schemeClr val="tx1"/>
          </a:fontRef>
        </p:style>
      </p:cxnSp>
      <p:sp>
        <p:nvSpPr>
          <p:cNvPr id="30" name="TextBox 29">
            <a:extLst>
              <a:ext uri="{FF2B5EF4-FFF2-40B4-BE49-F238E27FC236}">
                <a16:creationId xmlns:a16="http://schemas.microsoft.com/office/drawing/2014/main" id="{35DAB7A6-76C6-23A9-65BD-48791828B620}"/>
              </a:ext>
            </a:extLst>
          </p:cNvPr>
          <p:cNvSpPr txBox="1"/>
          <p:nvPr/>
        </p:nvSpPr>
        <p:spPr>
          <a:xfrm>
            <a:off x="5096121" y="2758127"/>
            <a:ext cx="1495666" cy="461665"/>
          </a:xfrm>
          <a:prstGeom prst="rect">
            <a:avLst/>
          </a:prstGeom>
          <a:ln/>
        </p:spPr>
        <p:style>
          <a:lnRef idx="2">
            <a:schemeClr val="accent6"/>
          </a:lnRef>
          <a:fillRef idx="1">
            <a:schemeClr val="lt1"/>
          </a:fillRef>
          <a:effectRef idx="0">
            <a:schemeClr val="accent6"/>
          </a:effectRef>
          <a:fontRef idx="minor">
            <a:schemeClr val="dk1"/>
          </a:fontRef>
        </p:style>
        <p:txBody>
          <a:bodyPr wrap="none" rtlCol="0">
            <a:spAutoFit/>
          </a:bodyPr>
          <a:lstStyle/>
          <a:p>
            <a:pPr algn="ctr"/>
            <a:r>
              <a:rPr lang="en-GB" sz="1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SHIFT TO ONLINE</a:t>
            </a:r>
          </a:p>
          <a:p>
            <a:pPr algn="ctr"/>
            <a:r>
              <a:rPr lang="en-GB" sz="1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SHOPPING</a:t>
            </a:r>
          </a:p>
        </p:txBody>
      </p:sp>
      <p:sp>
        <p:nvSpPr>
          <p:cNvPr id="31" name="TextBox 30">
            <a:extLst>
              <a:ext uri="{FF2B5EF4-FFF2-40B4-BE49-F238E27FC236}">
                <a16:creationId xmlns:a16="http://schemas.microsoft.com/office/drawing/2014/main" id="{EC9CDF13-D374-F2D3-99F3-8EDAFC51B770}"/>
              </a:ext>
            </a:extLst>
          </p:cNvPr>
          <p:cNvSpPr txBox="1"/>
          <p:nvPr/>
        </p:nvSpPr>
        <p:spPr>
          <a:xfrm>
            <a:off x="5169403" y="4713612"/>
            <a:ext cx="1269707" cy="461665"/>
          </a:xfrm>
          <a:prstGeom prst="rect">
            <a:avLst/>
          </a:prstGeom>
          <a:ln/>
        </p:spPr>
        <p:style>
          <a:lnRef idx="2">
            <a:schemeClr val="accent6"/>
          </a:lnRef>
          <a:fillRef idx="1">
            <a:schemeClr val="lt1"/>
          </a:fillRef>
          <a:effectRef idx="0">
            <a:schemeClr val="accent6"/>
          </a:effectRef>
          <a:fontRef idx="minor">
            <a:schemeClr val="dk1"/>
          </a:fontRef>
        </p:style>
        <p:txBody>
          <a:bodyPr wrap="none" rtlCol="0">
            <a:spAutoFit/>
          </a:bodyPr>
          <a:lstStyle/>
          <a:p>
            <a:pPr algn="ctr"/>
            <a:r>
              <a:rPr lang="en-GB" sz="1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WEAK DIGITAL</a:t>
            </a:r>
          </a:p>
          <a:p>
            <a:pPr algn="ctr"/>
            <a:r>
              <a:rPr lang="en-GB" sz="1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MARKETING</a:t>
            </a:r>
          </a:p>
        </p:txBody>
      </p:sp>
      <p:cxnSp>
        <p:nvCxnSpPr>
          <p:cNvPr id="33" name="Straight Connector 32">
            <a:extLst>
              <a:ext uri="{FF2B5EF4-FFF2-40B4-BE49-F238E27FC236}">
                <a16:creationId xmlns:a16="http://schemas.microsoft.com/office/drawing/2014/main" id="{455FD44E-D167-1068-4B1E-0AE4463304C8}"/>
              </a:ext>
            </a:extLst>
          </p:cNvPr>
          <p:cNvCxnSpPr>
            <a:cxnSpLocks/>
          </p:cNvCxnSpPr>
          <p:nvPr/>
        </p:nvCxnSpPr>
        <p:spPr>
          <a:xfrm>
            <a:off x="7873448" y="3141189"/>
            <a:ext cx="1397336" cy="806752"/>
          </a:xfrm>
          <a:prstGeom prst="line">
            <a:avLst/>
          </a:prstGeom>
        </p:spPr>
        <p:style>
          <a:lnRef idx="1">
            <a:schemeClr val="dk1"/>
          </a:lnRef>
          <a:fillRef idx="0">
            <a:schemeClr val="dk1"/>
          </a:fillRef>
          <a:effectRef idx="0">
            <a:schemeClr val="dk1"/>
          </a:effectRef>
          <a:fontRef idx="minor">
            <a:schemeClr val="tx1"/>
          </a:fontRef>
        </p:style>
      </p:cxnSp>
      <p:cxnSp>
        <p:nvCxnSpPr>
          <p:cNvPr id="34" name="Straight Connector 33">
            <a:extLst>
              <a:ext uri="{FF2B5EF4-FFF2-40B4-BE49-F238E27FC236}">
                <a16:creationId xmlns:a16="http://schemas.microsoft.com/office/drawing/2014/main" id="{A948B55E-0739-E958-BDD1-42C18DDE83AA}"/>
              </a:ext>
            </a:extLst>
          </p:cNvPr>
          <p:cNvCxnSpPr>
            <a:cxnSpLocks/>
          </p:cNvCxnSpPr>
          <p:nvPr/>
        </p:nvCxnSpPr>
        <p:spPr>
          <a:xfrm flipV="1">
            <a:off x="7917963" y="3947941"/>
            <a:ext cx="1352820" cy="781050"/>
          </a:xfrm>
          <a:prstGeom prst="line">
            <a:avLst/>
          </a:prstGeom>
        </p:spPr>
        <p:style>
          <a:lnRef idx="1">
            <a:schemeClr val="dk1"/>
          </a:lnRef>
          <a:fillRef idx="0">
            <a:schemeClr val="dk1"/>
          </a:fillRef>
          <a:effectRef idx="0">
            <a:schemeClr val="dk1"/>
          </a:effectRef>
          <a:fontRef idx="minor">
            <a:schemeClr val="tx1"/>
          </a:fontRef>
        </p:style>
      </p:cxnSp>
      <p:cxnSp>
        <p:nvCxnSpPr>
          <p:cNvPr id="39" name="Straight Connector 38">
            <a:extLst>
              <a:ext uri="{FF2B5EF4-FFF2-40B4-BE49-F238E27FC236}">
                <a16:creationId xmlns:a16="http://schemas.microsoft.com/office/drawing/2014/main" id="{64ED96C8-4453-44D4-F7E9-F2194624EDF8}"/>
              </a:ext>
            </a:extLst>
          </p:cNvPr>
          <p:cNvCxnSpPr/>
          <p:nvPr/>
        </p:nvCxnSpPr>
        <p:spPr>
          <a:xfrm>
            <a:off x="2780933" y="3946914"/>
            <a:ext cx="6677392" cy="0"/>
          </a:xfrm>
          <a:prstGeom prst="line">
            <a:avLst/>
          </a:prstGeom>
        </p:spPr>
        <p:style>
          <a:lnRef idx="1">
            <a:schemeClr val="dk1"/>
          </a:lnRef>
          <a:fillRef idx="0">
            <a:schemeClr val="dk1"/>
          </a:fillRef>
          <a:effectRef idx="0">
            <a:schemeClr val="dk1"/>
          </a:effectRef>
          <a:fontRef idx="minor">
            <a:schemeClr val="tx1"/>
          </a:fontRef>
        </p:style>
      </p:cxnSp>
      <p:sp>
        <p:nvSpPr>
          <p:cNvPr id="35" name="TextBox 34">
            <a:extLst>
              <a:ext uri="{FF2B5EF4-FFF2-40B4-BE49-F238E27FC236}">
                <a16:creationId xmlns:a16="http://schemas.microsoft.com/office/drawing/2014/main" id="{8B375A87-55AC-C071-84A0-79FC092CFE7A}"/>
              </a:ext>
            </a:extLst>
          </p:cNvPr>
          <p:cNvSpPr txBox="1"/>
          <p:nvPr/>
        </p:nvSpPr>
        <p:spPr>
          <a:xfrm>
            <a:off x="7143407" y="2771559"/>
            <a:ext cx="2820452" cy="461665"/>
          </a:xfrm>
          <a:prstGeom prst="rect">
            <a:avLst/>
          </a:prstGeom>
          <a:ln/>
        </p:spPr>
        <p:style>
          <a:lnRef idx="2">
            <a:schemeClr val="accent6"/>
          </a:lnRef>
          <a:fillRef idx="1">
            <a:schemeClr val="lt1"/>
          </a:fillRef>
          <a:effectRef idx="0">
            <a:schemeClr val="accent6"/>
          </a:effectRef>
          <a:fontRef idx="minor">
            <a:schemeClr val="dk1"/>
          </a:fontRef>
        </p:style>
        <p:txBody>
          <a:bodyPr wrap="none" rtlCol="0">
            <a:spAutoFit/>
          </a:bodyPr>
          <a:lstStyle/>
          <a:p>
            <a:r>
              <a:rPr lang="en-GB" sz="1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BOUTIQUE FLORIST WITH STRONG</a:t>
            </a:r>
          </a:p>
          <a:p>
            <a:r>
              <a:rPr lang="en-GB" sz="1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INSTAGRAM PRESENCE</a:t>
            </a:r>
          </a:p>
        </p:txBody>
      </p:sp>
      <p:sp>
        <p:nvSpPr>
          <p:cNvPr id="36" name="TextBox 35">
            <a:extLst>
              <a:ext uri="{FF2B5EF4-FFF2-40B4-BE49-F238E27FC236}">
                <a16:creationId xmlns:a16="http://schemas.microsoft.com/office/drawing/2014/main" id="{B052616A-7608-289B-436C-FE2EA06E7493}"/>
              </a:ext>
            </a:extLst>
          </p:cNvPr>
          <p:cNvSpPr txBox="1"/>
          <p:nvPr/>
        </p:nvSpPr>
        <p:spPr>
          <a:xfrm>
            <a:off x="7030290" y="4720788"/>
            <a:ext cx="1895583" cy="461665"/>
          </a:xfrm>
          <a:prstGeom prst="rect">
            <a:avLst/>
          </a:prstGeom>
          <a:ln/>
        </p:spPr>
        <p:style>
          <a:lnRef idx="2">
            <a:schemeClr val="accent6"/>
          </a:lnRef>
          <a:fillRef idx="1">
            <a:schemeClr val="lt1"/>
          </a:fillRef>
          <a:effectRef idx="0">
            <a:schemeClr val="accent6"/>
          </a:effectRef>
          <a:fontRef idx="minor">
            <a:schemeClr val="dk1"/>
          </a:fontRef>
        </p:style>
        <p:txBody>
          <a:bodyPr wrap="none" rtlCol="0">
            <a:spAutoFit/>
          </a:bodyPr>
          <a:lstStyle/>
          <a:p>
            <a:pPr algn="ctr"/>
            <a:r>
              <a:rPr lang="en-GB" sz="1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NATIONAL CHAIN WITH</a:t>
            </a:r>
          </a:p>
          <a:p>
            <a:pPr algn="ctr"/>
            <a:r>
              <a:rPr lang="en-GB" sz="1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AGGRESSIVE PRICING</a:t>
            </a:r>
          </a:p>
        </p:txBody>
      </p:sp>
      <p:sp>
        <p:nvSpPr>
          <p:cNvPr id="37" name="TextBox 36">
            <a:extLst>
              <a:ext uri="{FF2B5EF4-FFF2-40B4-BE49-F238E27FC236}">
                <a16:creationId xmlns:a16="http://schemas.microsoft.com/office/drawing/2014/main" id="{26E0812F-3421-1784-A1C4-61E78D1B3364}"/>
              </a:ext>
            </a:extLst>
          </p:cNvPr>
          <p:cNvSpPr txBox="1"/>
          <p:nvPr/>
        </p:nvSpPr>
        <p:spPr>
          <a:xfrm>
            <a:off x="9097306" y="3706793"/>
            <a:ext cx="1680075" cy="461665"/>
          </a:xfrm>
          <a:prstGeom prst="rect">
            <a:avLst/>
          </a:prstGeom>
          <a:solidFill>
            <a:schemeClr val="bg1"/>
          </a:solidFill>
          <a:ln>
            <a:solidFill>
              <a:schemeClr val="accent6"/>
            </a:solidFill>
          </a:ln>
        </p:spPr>
        <p:style>
          <a:lnRef idx="2">
            <a:schemeClr val="accent6"/>
          </a:lnRef>
          <a:fillRef idx="1">
            <a:schemeClr val="lt1"/>
          </a:fillRef>
          <a:effectRef idx="0">
            <a:schemeClr val="accent6"/>
          </a:effectRef>
          <a:fontRef idx="minor">
            <a:schemeClr val="dk1"/>
          </a:fontRef>
        </p:style>
        <p:txBody>
          <a:bodyPr wrap="none" rtlCol="0">
            <a:spAutoFit/>
          </a:bodyPr>
          <a:lstStyle/>
          <a:p>
            <a:r>
              <a:rPr lang="en-GB" sz="1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DECLINING SALES </a:t>
            </a:r>
          </a:p>
          <a:p>
            <a:r>
              <a:rPr lang="en-GB" sz="1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AND PROFITABILITY</a:t>
            </a:r>
            <a:endParaRPr lang="en-GB" sz="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BF54D9F3-1EA4-D17F-5E84-A3D64E896CF7}"/>
              </a:ext>
            </a:extLst>
          </p:cNvPr>
          <p:cNvSpPr txBox="1"/>
          <p:nvPr/>
        </p:nvSpPr>
        <p:spPr>
          <a:xfrm>
            <a:off x="6486291" y="3800707"/>
            <a:ext cx="1255472" cy="276999"/>
          </a:xfrm>
          <a:prstGeom prst="rect">
            <a:avLst/>
          </a:prstGeom>
          <a:solidFill>
            <a:schemeClr val="bg1"/>
          </a:solidFill>
          <a:ln>
            <a:solidFill>
              <a:schemeClr val="accent6"/>
            </a:solidFill>
          </a:ln>
        </p:spPr>
        <p:style>
          <a:lnRef idx="2">
            <a:schemeClr val="accent6"/>
          </a:lnRef>
          <a:fillRef idx="1">
            <a:schemeClr val="lt1"/>
          </a:fillRef>
          <a:effectRef idx="0">
            <a:schemeClr val="accent6"/>
          </a:effectRef>
          <a:fontRef idx="minor">
            <a:schemeClr val="dk1"/>
          </a:fontRef>
        </p:style>
        <p:txBody>
          <a:bodyPr wrap="none" rtlCol="0">
            <a:spAutoFit/>
          </a:bodyPr>
          <a:lstStyle/>
          <a:p>
            <a:r>
              <a:rPr lang="en-GB" sz="1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COMPETITION</a:t>
            </a:r>
            <a:endParaRPr lang="en-GB" sz="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AE5E10BB-D91C-695E-525E-88E4CEE7DDB2}"/>
              </a:ext>
            </a:extLst>
          </p:cNvPr>
          <p:cNvSpPr txBox="1"/>
          <p:nvPr/>
        </p:nvSpPr>
        <p:spPr>
          <a:xfrm>
            <a:off x="2390382" y="3800708"/>
            <a:ext cx="1164550" cy="276999"/>
          </a:xfrm>
          <a:prstGeom prst="rect">
            <a:avLst/>
          </a:prstGeom>
          <a:solidFill>
            <a:schemeClr val="bg1"/>
          </a:solidFill>
          <a:ln>
            <a:solidFill>
              <a:schemeClr val="accent6"/>
            </a:solidFill>
          </a:ln>
        </p:spPr>
        <p:style>
          <a:lnRef idx="2">
            <a:schemeClr val="accent6"/>
          </a:lnRef>
          <a:fillRef idx="1">
            <a:schemeClr val="lt1"/>
          </a:fillRef>
          <a:effectRef idx="0">
            <a:schemeClr val="accent6"/>
          </a:effectRef>
          <a:fontRef idx="minor">
            <a:schemeClr val="dk1"/>
          </a:fontRef>
        </p:style>
        <p:txBody>
          <a:bodyPr wrap="none" rtlCol="0">
            <a:spAutoFit/>
          </a:bodyPr>
          <a:lstStyle/>
          <a:p>
            <a:r>
              <a:rPr lang="en-GB" sz="1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CUSTOMERS</a:t>
            </a:r>
            <a:endParaRPr lang="en-GB" sz="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2008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lstStyle/>
          <a:p>
            <a:r>
              <a:rPr lang="en-GB" dirty="0"/>
              <a:t>Key Findings</a:t>
            </a:r>
          </a:p>
        </p:txBody>
      </p:sp>
      <p:sp>
        <p:nvSpPr>
          <p:cNvPr id="2" name="Content Placeholder 1"/>
          <p:cNvSpPr>
            <a:spLocks noGrp="1"/>
          </p:cNvSpPr>
          <p:nvPr>
            <p:ph idx="1"/>
          </p:nvPr>
        </p:nvSpPr>
        <p:spPr/>
        <p:txBody>
          <a:bodyPr rtlCol="0"/>
          <a:lstStyle/>
          <a:p>
            <a:pPr marL="0" indent="0">
              <a:buNone/>
            </a:pPr>
            <a:r>
              <a:rPr lang="en-GB" dirty="0"/>
              <a:t>Green Haven’s decline is caused by a combination of external pressures and internal limitations. The business is affected by inflation, changing consumer behaviour, and strong competition. Internally, the lack of digital marketing, outdated website, and limited delivery options have made it difficult to adapt. Although the shop’s eco-friendly ethos is valued, it has become more expensive to maintain. Strategic changes are needed to reposition the business.</a:t>
            </a:r>
          </a:p>
        </p:txBody>
      </p:sp>
    </p:spTree>
    <p:extLst>
      <p:ext uri="{BB962C8B-B14F-4D97-AF65-F5344CB8AC3E}">
        <p14:creationId xmlns:p14="http://schemas.microsoft.com/office/powerpoint/2010/main" val="1419453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lstStyle/>
          <a:p>
            <a:r>
              <a:rPr lang="en-GB" dirty="0"/>
              <a:t>Recommendations</a:t>
            </a:r>
          </a:p>
        </p:txBody>
      </p:sp>
      <p:sp>
        <p:nvSpPr>
          <p:cNvPr id="2" name="Content Placeholder 1"/>
          <p:cNvSpPr>
            <a:spLocks noGrp="1"/>
          </p:cNvSpPr>
          <p:nvPr>
            <p:ph idx="1"/>
          </p:nvPr>
        </p:nvSpPr>
        <p:spPr/>
        <p:txBody>
          <a:bodyPr rtlCol="0"/>
          <a:lstStyle/>
          <a:p>
            <a:pPr marL="0" indent="0">
              <a:buNone/>
            </a:pPr>
            <a:r>
              <a:rPr lang="en-GB" dirty="0"/>
              <a:t>Redesign the website to improve usability and enable online ordering.</a:t>
            </a:r>
            <a:br>
              <a:rPr lang="en-GB" dirty="0"/>
            </a:br>
            <a:r>
              <a:rPr lang="en-GB" dirty="0"/>
              <a:t>Introduce subscription and flexible delivery services to meet customer expectations.</a:t>
            </a:r>
            <a:br>
              <a:rPr lang="en-GB" dirty="0"/>
            </a:br>
            <a:r>
              <a:rPr lang="en-GB" dirty="0"/>
              <a:t>Strengthen social media marketing, especially on Instagram and TikTok.</a:t>
            </a:r>
            <a:br>
              <a:rPr lang="en-GB" dirty="0"/>
            </a:br>
            <a:r>
              <a:rPr lang="en-GB" dirty="0"/>
              <a:t>Partner with local eco-conscious businesses to reinforce brand identity.</a:t>
            </a:r>
            <a:br>
              <a:rPr lang="en-GB" dirty="0"/>
            </a:br>
            <a:r>
              <a:rPr lang="en-GB" dirty="0"/>
              <a:t>Monitor progress through customer feedback and monthly sales reports.</a:t>
            </a:r>
          </a:p>
          <a:p>
            <a:pPr marL="0" indent="0" rtl="0">
              <a:buNone/>
            </a:pPr>
            <a:endParaRPr lang="en-GB" dirty="0"/>
          </a:p>
        </p:txBody>
      </p:sp>
    </p:spTree>
    <p:extLst>
      <p:ext uri="{BB962C8B-B14F-4D97-AF65-F5344CB8AC3E}">
        <p14:creationId xmlns:p14="http://schemas.microsoft.com/office/powerpoint/2010/main" val="2054880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lstStyle/>
          <a:p>
            <a:r>
              <a:rPr lang="en-GB" dirty="0"/>
              <a:t>References</a:t>
            </a:r>
          </a:p>
        </p:txBody>
      </p:sp>
      <p:sp>
        <p:nvSpPr>
          <p:cNvPr id="2" name="Content Placeholder 1"/>
          <p:cNvSpPr>
            <a:spLocks noGrp="1"/>
          </p:cNvSpPr>
          <p:nvPr>
            <p:ph idx="1"/>
          </p:nvPr>
        </p:nvSpPr>
        <p:spPr/>
        <p:txBody>
          <a:bodyPr rtlCol="0"/>
          <a:lstStyle/>
          <a:p>
            <a:r>
              <a:rPr lang="en-GB" dirty="0"/>
              <a:t>Business Dictionary (2020) Definition of problem.</a:t>
            </a:r>
          </a:p>
          <a:p>
            <a:r>
              <a:rPr lang="en-GB" dirty="0"/>
              <a:t>Oxford Dictionaries (2020) Definition of problem.</a:t>
            </a:r>
          </a:p>
          <a:p>
            <a:r>
              <a:rPr lang="en-GB" dirty="0"/>
              <a:t>Spradlin, D. (2012) Are you solving the right problem? Harvard Business Review.</a:t>
            </a:r>
          </a:p>
          <a:p>
            <a:r>
              <a:rPr lang="en-GB" dirty="0"/>
              <a:t>Office for National Statistics (2022) Challenges businesses face.</a:t>
            </a:r>
          </a:p>
          <a:p>
            <a:r>
              <a:rPr lang="en-GB" dirty="0"/>
              <a:t>CIPD (2025) PESTLE Analysis Factsheet.</a:t>
            </a:r>
          </a:p>
          <a:p>
            <a:r>
              <a:rPr lang="en-GB" dirty="0"/>
              <a:t>BGMC (2024) Exploring the Fishbone Diagram.</a:t>
            </a:r>
          </a:p>
          <a:p>
            <a:pPr marL="0" indent="0" rtl="0">
              <a:buNone/>
            </a:pPr>
            <a:endParaRPr lang="en-GB" dirty="0"/>
          </a:p>
        </p:txBody>
      </p:sp>
    </p:spTree>
    <p:extLst>
      <p:ext uri="{BB962C8B-B14F-4D97-AF65-F5344CB8AC3E}">
        <p14:creationId xmlns:p14="http://schemas.microsoft.com/office/powerpoint/2010/main" val="112606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esentation on brainstorming">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entury Gothic-Palatino Linotyp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panose="0204050205050503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spDef>
      <a:spPr/>
      <a:bodyPr rtlCol="0" anchor="ctr"/>
      <a:lstStyle>
        <a:defPPr algn="ctr">
          <a:defRPr/>
        </a:defPPr>
      </a:lstStyle>
      <a:style>
        <a:lnRef idx="1">
          <a:schemeClr val="accent3"/>
        </a:lnRef>
        <a:fillRef idx="2">
          <a:schemeClr val="accent3"/>
        </a:fillRef>
        <a:effectRef idx="1">
          <a:schemeClr val="accent3"/>
        </a:effectRef>
        <a:fontRef idx="minor">
          <a:schemeClr val="dk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none" rtlCol="0">
        <a:spAutoFit/>
      </a:bodyPr>
      <a:lstStyle>
        <a:defPPr>
          <a:defRPr dirty="0" err="1" smtClean="0"/>
        </a:defPPr>
      </a:lstStyle>
    </a:txDef>
  </a:objectDefaults>
  <a:extraClrSchemeLst/>
  <a:extLst>
    <a:ext uri="{05A4C25C-085E-4340-85A3-A5531E510DB2}">
      <thm15:themeFamily xmlns:thm15="http://schemas.microsoft.com/office/thememl/2012/main" name="Office_15870053_TF03460637.potx" id="{43074E8B-7DA3-4802-AA2B-EFDF528C8D3A}" vid="{5BE8ABB1-46B6-40AB-9A1B-886931076F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brainstorming presentation</Template>
  <TotalTime>58</TotalTime>
  <Words>520</Words>
  <Application>Microsoft Office PowerPoint</Application>
  <PresentationFormat>Widescreen</PresentationFormat>
  <Paragraphs>77</Paragraphs>
  <Slides>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Century Gothic</vt:lpstr>
      <vt:lpstr>Palatino Linotype</vt:lpstr>
      <vt:lpstr>Wingdings 2</vt:lpstr>
      <vt:lpstr>Presentation on brainstorming</vt:lpstr>
      <vt:lpstr>Task 1 – Individual Presentation: Green Haven Florists</vt:lpstr>
      <vt:lpstr>Introduction</vt:lpstr>
      <vt:lpstr>Problem Statement (5W2H)</vt:lpstr>
      <vt:lpstr>PESTEL Analysis</vt:lpstr>
      <vt:lpstr>Cause‑and‑Effect Diagram (Fishbone)</vt:lpstr>
      <vt:lpstr>Key Findings</vt:lpstr>
      <vt:lpstr>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Vasile Calin (2429941)</dc:creator>
  <cp:lastModifiedBy>Vasile Calin (2429941)</cp:lastModifiedBy>
  <cp:revision>3</cp:revision>
  <dcterms:created xsi:type="dcterms:W3CDTF">2025-12-09T06:56:51Z</dcterms:created>
  <dcterms:modified xsi:type="dcterms:W3CDTF">2025-12-09T07:58:33Z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74069100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