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447" r:id="rId3"/>
    <p:sldId id="451" r:id="rId4"/>
    <p:sldId id="448" r:id="rId5"/>
    <p:sldId id="456" r:id="rId6"/>
    <p:sldId id="455" r:id="rId7"/>
    <p:sldId id="454" r:id="rId8"/>
    <p:sldId id="453" r:id="rId9"/>
    <p:sldId id="457" r:id="rId10"/>
    <p:sldId id="452" r:id="rId11"/>
    <p:sldId id="450" r:id="rId12"/>
    <p:sldId id="449" r:id="rId13"/>
    <p:sldId id="4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ADDE7A-9440-4C3C-B07E-C2F69A473920}" v="2" dt="2026-03-01T17:24:23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custSel addSld modSld sldOrd">
      <pc:chgData name="Eno Maycock" userId="d70cb033c514587d" providerId="LiveId" clId="{24D0D870-BD40-4173-87A3-F60249D20675}" dt="2026-03-01T17:29:21.019" v="67" actId="255"/>
      <pc:docMkLst>
        <pc:docMk/>
      </pc:docMkLst>
      <pc:sldChg chg="ord">
        <pc:chgData name="Eno Maycock" userId="d70cb033c514587d" providerId="LiveId" clId="{24D0D870-BD40-4173-87A3-F60249D20675}" dt="2026-03-01T17:29:01.560" v="40"/>
        <pc:sldMkLst>
          <pc:docMk/>
          <pc:sldMk cId="2128007029" sldId="449"/>
        </pc:sldMkLst>
      </pc:sldChg>
      <pc:sldChg chg="modSp new mod">
        <pc:chgData name="Eno Maycock" userId="d70cb033c514587d" providerId="LiveId" clId="{24D0D870-BD40-4173-87A3-F60249D20675}" dt="2026-03-01T17:29:21.019" v="67" actId="255"/>
        <pc:sldMkLst>
          <pc:docMk/>
          <pc:sldMk cId="2241703624" sldId="458"/>
        </pc:sldMkLst>
        <pc:spChg chg="mod">
          <ac:chgData name="Eno Maycock" userId="d70cb033c514587d" providerId="LiveId" clId="{24D0D870-BD40-4173-87A3-F60249D20675}" dt="2026-03-01T17:29:21.019" v="67" actId="255"/>
          <ac:spMkLst>
            <pc:docMk/>
            <pc:sldMk cId="2241703624" sldId="458"/>
            <ac:spMk id="2" creationId="{E25E138E-1509-2191-0B2B-6C80A38D62F9}"/>
          </ac:spMkLst>
        </pc:spChg>
        <pc:spChg chg="mod">
          <ac:chgData name="Eno Maycock" userId="d70cb033c514587d" providerId="LiveId" clId="{24D0D870-BD40-4173-87A3-F60249D20675}" dt="2026-03-01T17:25:37.650" v="38" actId="20577"/>
          <ac:spMkLst>
            <pc:docMk/>
            <pc:sldMk cId="2241703624" sldId="458"/>
            <ac:spMk id="3" creationId="{DBF45671-09AE-9A67-DDCB-13115B7FF9A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47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994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510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964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709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33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974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58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31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56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987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752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2486" y="908720"/>
            <a:ext cx="9285514" cy="4824536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Doctor of Business Administration</a:t>
            </a:r>
            <a:br>
              <a:rPr lang="en-GB" altLang="en-US" sz="3600" dirty="0"/>
            </a:br>
            <a:br>
              <a:rPr lang="en-GB" altLang="en-US" sz="4400" dirty="0"/>
            </a:br>
            <a:r>
              <a:rPr lang="en-GB" sz="3600" dirty="0"/>
              <a:t> </a:t>
            </a:r>
            <a:r>
              <a:rPr lang="en-GB" sz="3600" b="1" dirty="0">
                <a:solidFill>
                  <a:schemeClr val="bg1"/>
                </a:solidFill>
              </a:rPr>
              <a:t>Converting Research into Practice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Methodology Overview – The Systematic Literature Review (SLR)</a:t>
            </a:r>
            <a:endParaRPr lang="en-GB" alt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685800"/>
          </a:xfrm>
        </p:spPr>
        <p:txBody>
          <a:bodyPr>
            <a:noAutofit/>
          </a:bodyPr>
          <a:lstStyle/>
          <a:p>
            <a:r>
              <a:rPr lang="en-US" sz="4400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49086"/>
            <a:ext cx="12192000" cy="5007427"/>
          </a:xfrm>
        </p:spPr>
        <p:txBody>
          <a:bodyPr>
            <a:normAutofit lnSpcReduction="10000"/>
          </a:bodyPr>
          <a:lstStyle/>
          <a:p>
            <a:r>
              <a:rPr lang="en-GB" sz="3200" b="1" dirty="0"/>
              <a:t>From Evidence-Based Research to Managerial Insight</a:t>
            </a:r>
          </a:p>
          <a:p>
            <a:r>
              <a:rPr lang="en-GB" sz="3200" b="1" dirty="0"/>
              <a:t>Objective:</a:t>
            </a:r>
            <a:r>
              <a:rPr lang="en-GB" sz="3200" dirty="0"/>
              <a:t> To move beyond a "traditional" narrative review toward a transparent, reproducible, and rigorous synthesis of existing business knowledge.</a:t>
            </a:r>
          </a:p>
          <a:p>
            <a:r>
              <a:rPr lang="en-GB" sz="3200" b="1" dirty="0"/>
              <a:t>The DBA Distinction:</a:t>
            </a:r>
            <a:r>
              <a:rPr lang="en-GB" sz="3200" dirty="0"/>
              <a:t> Unlike a PhD (which seeks theoretical gaps), a DBA SLR seeks actionable evidence to solve a specific organizational or industry problem.</a:t>
            </a:r>
          </a:p>
          <a:p>
            <a:r>
              <a:rPr lang="en-GB" sz="3200" b="1" dirty="0"/>
              <a:t>The Framework:</a:t>
            </a:r>
            <a:r>
              <a:rPr lang="en-GB" sz="3200" dirty="0"/>
              <a:t> Adopting the PRISMA 2020 (Preferred Reporting Items for Systematic Reviews and Meta-Analyses) standard.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326B3-AE2D-ED69-0E58-417556121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75111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The Choice: Positivism vs. Pragmatism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96378-08A7-53A3-4D07-DFFA0667B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51114"/>
            <a:ext cx="12191999" cy="4963886"/>
          </a:xfrm>
        </p:spPr>
        <p:txBody>
          <a:bodyPr>
            <a:normAutofit/>
          </a:bodyPr>
          <a:lstStyle/>
          <a:p>
            <a:r>
              <a:rPr lang="en-GB" dirty="0"/>
              <a:t>To conduct a rigorous SLR, you must first declare your philosophical lens. This determines how you treat the "evidence" you find in the literature.</a:t>
            </a:r>
          </a:p>
          <a:p>
            <a:r>
              <a:rPr lang="en-GB" b="1" dirty="0"/>
              <a:t>Positivism (The "Search for Truth"):</a:t>
            </a:r>
            <a:endParaRPr lang="en-GB" dirty="0"/>
          </a:p>
          <a:p>
            <a:pPr lvl="1"/>
            <a:r>
              <a:rPr lang="en-GB" b="1" dirty="0"/>
              <a:t>View:</a:t>
            </a:r>
            <a:r>
              <a:rPr lang="en-GB" dirty="0"/>
              <a:t> You believe there is an objective "best practice" for the Future of Work that can be discovered through data.</a:t>
            </a:r>
          </a:p>
          <a:p>
            <a:pPr lvl="1"/>
            <a:r>
              <a:rPr lang="en-GB" b="1" dirty="0"/>
              <a:t>SLR Approach:</a:t>
            </a:r>
            <a:r>
              <a:rPr lang="en-GB" dirty="0"/>
              <a:t> You focus on quantitative results, effect sizes, and "what works" universally. You treat the literature as a set of variables to be measured.</a:t>
            </a:r>
          </a:p>
          <a:p>
            <a:r>
              <a:rPr lang="en-GB" b="1" dirty="0"/>
              <a:t>Pragmatism (The "Search for Solutions"):</a:t>
            </a:r>
            <a:endParaRPr lang="en-GB" dirty="0"/>
          </a:p>
          <a:p>
            <a:pPr lvl="1"/>
            <a:r>
              <a:rPr lang="en-GB" b="1" dirty="0"/>
              <a:t>View:</a:t>
            </a:r>
            <a:r>
              <a:rPr lang="en-GB" dirty="0"/>
              <a:t> You believe the "truth" is whatever is most useful for solving a specific business problem.</a:t>
            </a:r>
          </a:p>
          <a:p>
            <a:pPr lvl="1"/>
            <a:r>
              <a:rPr lang="en-GB" b="1" dirty="0"/>
              <a:t>SLR Approach:</a:t>
            </a:r>
            <a:r>
              <a:rPr lang="en-GB" dirty="0"/>
              <a:t> You value "mixed-methods" evidence. You are looking for a "toolbox" of interventions that work in specific contexts (e.g., </a:t>
            </a:r>
            <a:r>
              <a:rPr lang="en-GB" i="1" dirty="0"/>
              <a:t>What works for hybrid teams in the tech sector?</a:t>
            </a:r>
            <a:r>
              <a:rPr lang="en-GB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165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84FC9-0D8C-079A-08CD-58989C92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Defining the Research Scope (The CIMO Framework)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F192F-7CEB-416F-2B3F-589CCDCF0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800"/>
            <a:ext cx="12192000" cy="5116286"/>
          </a:xfrm>
        </p:spPr>
        <p:txBody>
          <a:bodyPr>
            <a:normAutofit/>
          </a:bodyPr>
          <a:lstStyle/>
          <a:p>
            <a:r>
              <a:rPr lang="en-GB" dirty="0"/>
              <a:t>In business research, "questions" must be structured to capture the complexity of the corporate environment. We use the </a:t>
            </a:r>
            <a:r>
              <a:rPr lang="en-GB" b="1" dirty="0"/>
              <a:t>CIMO</a:t>
            </a:r>
            <a:r>
              <a:rPr lang="en-GB" dirty="0"/>
              <a:t> framework (Denyer &amp; </a:t>
            </a:r>
            <a:r>
              <a:rPr lang="en-GB" dirty="0" err="1"/>
              <a:t>Tranfield</a:t>
            </a:r>
            <a:r>
              <a:rPr lang="en-GB" dirty="0"/>
              <a:t>, 2009):</a:t>
            </a:r>
          </a:p>
          <a:p>
            <a:r>
              <a:rPr lang="en-GB" b="1" dirty="0"/>
              <a:t>Context (C):</a:t>
            </a:r>
            <a:r>
              <a:rPr lang="en-GB" dirty="0"/>
              <a:t> Which industry, geography, or organizational size? (e.g., </a:t>
            </a:r>
            <a:r>
              <a:rPr lang="en-GB" i="1" dirty="0"/>
              <a:t>Manufacturing SMEs in the UK</a:t>
            </a:r>
            <a:r>
              <a:rPr lang="en-GB" dirty="0"/>
              <a:t>).</a:t>
            </a:r>
          </a:p>
          <a:p>
            <a:r>
              <a:rPr lang="en-GB" b="1" dirty="0"/>
              <a:t>Intervention (I):</a:t>
            </a:r>
            <a:r>
              <a:rPr lang="en-GB" dirty="0"/>
              <a:t> What is the specific action or variable? (e.g., </a:t>
            </a:r>
            <a:r>
              <a:rPr lang="en-GB" i="1" dirty="0"/>
              <a:t>Adopting Agile Project Management</a:t>
            </a:r>
            <a:r>
              <a:rPr lang="en-GB" dirty="0"/>
              <a:t>).</a:t>
            </a:r>
          </a:p>
          <a:p>
            <a:r>
              <a:rPr lang="en-GB" b="1" dirty="0"/>
              <a:t>Mechanisms (M):</a:t>
            </a:r>
            <a:r>
              <a:rPr lang="en-GB" dirty="0"/>
              <a:t> How does the intervention work? (e.g., </a:t>
            </a:r>
            <a:r>
              <a:rPr lang="en-GB" i="1" dirty="0"/>
              <a:t>Through improved team communication</a:t>
            </a:r>
            <a:r>
              <a:rPr lang="en-GB" dirty="0"/>
              <a:t>).</a:t>
            </a:r>
          </a:p>
          <a:p>
            <a:r>
              <a:rPr lang="en-GB" b="1" dirty="0"/>
              <a:t>Outcomes (O):</a:t>
            </a:r>
            <a:r>
              <a:rPr lang="en-GB" dirty="0"/>
              <a:t> What are the intended results? (e.g., </a:t>
            </a:r>
            <a:r>
              <a:rPr lang="en-GB" i="1" dirty="0"/>
              <a:t>Reduced time-to-market</a:t>
            </a:r>
            <a:r>
              <a:rPr lang="en-GB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059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CE589-74BD-E372-5256-F337083D0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15800" cy="685800"/>
          </a:xfrm>
        </p:spPr>
        <p:txBody>
          <a:bodyPr>
            <a:normAutofit/>
          </a:bodyPr>
          <a:lstStyle/>
          <a:p>
            <a:r>
              <a:rPr lang="en-GB" b="1" dirty="0"/>
              <a:t>The CIMO Framework – The Future of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3C60-D8AA-1C3F-B183-D19B8697B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800"/>
            <a:ext cx="12192000" cy="4963886"/>
          </a:xfrm>
        </p:spPr>
        <p:txBody>
          <a:bodyPr>
            <a:normAutofit/>
          </a:bodyPr>
          <a:lstStyle/>
          <a:p>
            <a:r>
              <a:rPr lang="en-GB" dirty="0"/>
              <a:t>Because the Future of Work is complex, we use </a:t>
            </a:r>
            <a:r>
              <a:rPr lang="en-GB" b="1" dirty="0"/>
              <a:t>CIMO</a:t>
            </a:r>
            <a:r>
              <a:rPr lang="en-GB" dirty="0"/>
              <a:t> to ensure our SLR is "Problem-Driven" rather than just "Theory-Driven."</a:t>
            </a:r>
          </a:p>
          <a:p>
            <a:r>
              <a:rPr lang="en-GB" b="1" dirty="0"/>
              <a:t>Context (C):</a:t>
            </a:r>
            <a:r>
              <a:rPr lang="en-GB" dirty="0"/>
              <a:t> High-trust, knowledge-intensive industries transitioning to hybrid/remote models post-2022.</a:t>
            </a:r>
          </a:p>
          <a:p>
            <a:r>
              <a:rPr lang="en-GB" b="1" dirty="0"/>
              <a:t>Intervention (I):</a:t>
            </a:r>
            <a:r>
              <a:rPr lang="en-GB" dirty="0"/>
              <a:t> Strategic implementation of Algorithmic Management, Generative AI integration, or asynchronous work protocols.</a:t>
            </a:r>
          </a:p>
          <a:p>
            <a:r>
              <a:rPr lang="en-GB" b="1" dirty="0"/>
              <a:t>Mechanisms (M):</a:t>
            </a:r>
            <a:r>
              <a:rPr lang="en-GB" dirty="0"/>
              <a:t> Psychological safety, digital literacy, and the evolution of "Proximity Bias" in leadership.</a:t>
            </a:r>
          </a:p>
          <a:p>
            <a:r>
              <a:rPr lang="en-GB" b="1" dirty="0"/>
              <a:t>Outcomes (O):</a:t>
            </a:r>
            <a:r>
              <a:rPr lang="en-GB" dirty="0"/>
              <a:t> Measured through organizational resilience, talent retention, and productivity benchmarks.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091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25A07-7D05-6201-71A3-DC8231DE2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2934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The Search Strategy &amp; Documentation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028E-7322-926F-C94B-A0D6F5C7F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9342"/>
            <a:ext cx="12192000" cy="50509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"Data Collection" phase of an SLR is the search process itself. It must be detailed enough for another researcher to replicate.</a:t>
            </a:r>
          </a:p>
          <a:p>
            <a:r>
              <a:rPr lang="en-GB" b="1" dirty="0"/>
              <a:t>Database Selection:</a:t>
            </a:r>
            <a:r>
              <a:rPr lang="en-GB" dirty="0"/>
              <a:t> Justify the choice of high-impact databases (e.g., </a:t>
            </a:r>
            <a:r>
              <a:rPr lang="en-GB" b="1" dirty="0"/>
              <a:t>ABI/INFORM, Scopus, Business Source Complete</a:t>
            </a:r>
            <a:r>
              <a:rPr lang="en-GB" dirty="0"/>
              <a:t>).</a:t>
            </a:r>
          </a:p>
          <a:p>
            <a:r>
              <a:rPr lang="en-GB" b="1" dirty="0"/>
              <a:t>The Search String:</a:t>
            </a:r>
            <a:r>
              <a:rPr lang="en-GB" dirty="0"/>
              <a:t> Document the exact Boolean logic.</a:t>
            </a:r>
          </a:p>
          <a:p>
            <a:pPr lvl="1"/>
            <a:r>
              <a:rPr lang="en-GB" i="1" dirty="0"/>
              <a:t>Example:</a:t>
            </a:r>
            <a:r>
              <a:rPr lang="en-GB" dirty="0"/>
              <a:t> ("Digital Transformation" OR "Industry 4.0") AND ("SME" OR "Small Business") AND "Strategy“</a:t>
            </a:r>
          </a:p>
          <a:p>
            <a:pPr lvl="1"/>
            <a:r>
              <a:rPr lang="en-GB" dirty="0"/>
              <a:t>("Future of Work" OR "Hybrid Work" OR "Work 4.0") </a:t>
            </a:r>
            <a:r>
              <a:rPr lang="en-GB" b="1" dirty="0"/>
              <a:t>AND </a:t>
            </a:r>
            <a:r>
              <a:rPr lang="en-GB" dirty="0"/>
              <a:t>("Automation" OR "Artificial Intelligence" OR "Remote")</a:t>
            </a:r>
          </a:p>
          <a:p>
            <a:pPr lvl="1"/>
            <a:endParaRPr lang="en-GB" dirty="0"/>
          </a:p>
          <a:p>
            <a:r>
              <a:rPr lang="en-GB" b="1" dirty="0"/>
              <a:t>Search Filters:</a:t>
            </a:r>
            <a:r>
              <a:rPr lang="en-GB" dirty="0"/>
              <a:t> Define the date range (e.g., 2016–2026), language (English), and document type (Peer-reviewed journals only).</a:t>
            </a:r>
          </a:p>
          <a:p>
            <a:r>
              <a:rPr lang="en-GB" b="1" dirty="0"/>
              <a:t>Inclusion Logic (the Future of work):</a:t>
            </a:r>
            <a:r>
              <a:rPr lang="en-GB" dirty="0"/>
              <a:t> Must be published between </a:t>
            </a:r>
            <a:r>
              <a:rPr lang="en-GB" b="1" dirty="0"/>
              <a:t>2020–2026</a:t>
            </a:r>
            <a:r>
              <a:rPr lang="en-GB" dirty="0"/>
              <a:t> to ensure relevance to the "New Normal."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399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928F0-B797-7259-3626-15D37924C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44286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Inclusion and Exclusion Criteria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53836-69E7-A47F-DCFF-F7759924C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" y="544286"/>
            <a:ext cx="12191999" cy="513587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slide demonstrates the "Elimination" process.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01E6B3E-3065-D460-70F8-8ACCEA714C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311743"/>
              </p:ext>
            </p:extLst>
          </p:nvPr>
        </p:nvGraphicFramePr>
        <p:xfrm>
          <a:off x="0" y="894805"/>
          <a:ext cx="12191997" cy="5068389"/>
        </p:xfrm>
        <a:graphic>
          <a:graphicData uri="http://schemas.openxmlformats.org/drawingml/2006/table">
            <a:tbl>
              <a:tblPr/>
              <a:tblGrid>
                <a:gridCol w="4063999">
                  <a:extLst>
                    <a:ext uri="{9D8B030D-6E8A-4147-A177-3AD203B41FA5}">
                      <a16:colId xmlns:a16="http://schemas.microsoft.com/office/drawing/2014/main" val="1015510782"/>
                    </a:ext>
                  </a:extLst>
                </a:gridCol>
                <a:gridCol w="4063999">
                  <a:extLst>
                    <a:ext uri="{9D8B030D-6E8A-4147-A177-3AD203B41FA5}">
                      <a16:colId xmlns:a16="http://schemas.microsoft.com/office/drawing/2014/main" val="310916223"/>
                    </a:ext>
                  </a:extLst>
                </a:gridCol>
                <a:gridCol w="4063999">
                  <a:extLst>
                    <a:ext uri="{9D8B030D-6E8A-4147-A177-3AD203B41FA5}">
                      <a16:colId xmlns:a16="http://schemas.microsoft.com/office/drawing/2014/main" val="1151619254"/>
                    </a:ext>
                  </a:extLst>
                </a:gridCol>
              </a:tblGrid>
              <a:tr h="780121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Criterion</a:t>
                      </a:r>
                      <a:endParaRPr lang="en-GB" sz="28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Inclusion Criteria</a:t>
                      </a:r>
                      <a:endParaRPr lang="en-GB" sz="28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Exclusion Criteria</a:t>
                      </a:r>
                      <a:endParaRPr lang="en-GB" sz="28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04313"/>
                  </a:ext>
                </a:extLst>
              </a:tr>
              <a:tr h="1072067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Focus</a:t>
                      </a:r>
                      <a:endParaRPr lang="en-GB" sz="28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Direct focus on Digital Leadership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Focus on general IT infrastructure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1579356"/>
                  </a:ext>
                </a:extLst>
              </a:tr>
              <a:tr h="1072067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Study Type</a:t>
                      </a:r>
                      <a:endParaRPr lang="en-GB" sz="28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Empirical (Qual/Quant/Mixed)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Editorials, Blogs, White Papers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3302232"/>
                  </a:ext>
                </a:extLst>
              </a:tr>
              <a:tr h="1072067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Quality</a:t>
                      </a:r>
                      <a:endParaRPr lang="en-GB" sz="28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Ranked journals (ABS/ABDC 2* or higher)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Low-tier or predatory journals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477737"/>
                  </a:ext>
                </a:extLst>
              </a:tr>
              <a:tr h="1072067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8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Context</a:t>
                      </a:r>
                      <a:endParaRPr lang="en-GB" sz="28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Post-Pandemic era (2020+)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Historical data (Pre-2015)</a:t>
                      </a:r>
                    </a:p>
                  </a:txBody>
                  <a:tcPr marT="60960" marB="6096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2253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750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72F3-AE75-A48A-39A0-42F34A029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660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Data Extraction &amp; Quality Appraisal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0FC41-02A9-819A-3835-32CC595D9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8456"/>
            <a:ext cx="12192000" cy="5236029"/>
          </a:xfrm>
        </p:spPr>
        <p:txBody>
          <a:bodyPr/>
          <a:lstStyle/>
          <a:p>
            <a:r>
              <a:rPr lang="en-GB" dirty="0"/>
              <a:t>How do we move from 500 papers to 50 high-quality "Data Points"?</a:t>
            </a:r>
          </a:p>
          <a:p>
            <a:r>
              <a:rPr lang="en-GB" b="1" dirty="0"/>
              <a:t>Data Extraction Table:</a:t>
            </a:r>
            <a:r>
              <a:rPr lang="en-GB" dirty="0"/>
              <a:t> Creating a "Synthesis Matrix" to track Author, Methodology, Key Findings, and Managerial Implications.</a:t>
            </a:r>
          </a:p>
          <a:p>
            <a:r>
              <a:rPr lang="en-GB" b="1" dirty="0"/>
              <a:t>Quality Appraisal (The "Critical" Step):</a:t>
            </a:r>
            <a:r>
              <a:rPr lang="en-GB" dirty="0"/>
              <a:t> Using tools like </a:t>
            </a:r>
            <a:r>
              <a:rPr lang="en-GB" b="1" dirty="0"/>
              <a:t>CASP or (TAPUPAM)</a:t>
            </a:r>
            <a:r>
              <a:rPr lang="en-GB" dirty="0"/>
              <a:t> to evaluate if the research is robust enough to influence business strategy.</a:t>
            </a:r>
          </a:p>
          <a:p>
            <a:r>
              <a:rPr lang="en-GB" b="1" dirty="0"/>
              <a:t>The "So-What?" Factor:</a:t>
            </a:r>
            <a:r>
              <a:rPr lang="en-GB" dirty="0"/>
              <a:t> In a DBA, we prioritize papers that offer practical utility alongside theoretical rigor.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092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29BA2-39A5-6839-1557-17107CEB5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07571"/>
          </a:xfrm>
        </p:spPr>
        <p:txBody>
          <a:bodyPr/>
          <a:lstStyle/>
          <a:p>
            <a:r>
              <a:rPr lang="en-GB" b="1" dirty="0"/>
              <a:t>The Quality Appraisal Checklist (TAPUPAM)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58427-09A3-01BB-63E8-261E2EBBB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1743"/>
            <a:ext cx="12192000" cy="4778828"/>
          </a:xfrm>
        </p:spPr>
        <p:txBody>
          <a:bodyPr>
            <a:normAutofit/>
          </a:bodyPr>
          <a:lstStyle/>
          <a:p>
            <a:r>
              <a:rPr lang="en-GB" dirty="0"/>
              <a:t>In a DBA, we don't just ask "Is this true?" but "Is this useful?" We apply the </a:t>
            </a:r>
            <a:r>
              <a:rPr lang="en-GB" b="1" dirty="0"/>
              <a:t>TAPUPAM</a:t>
            </a:r>
            <a:r>
              <a:rPr lang="en-GB" dirty="0"/>
              <a:t> framework to grade each paper:</a:t>
            </a:r>
          </a:p>
          <a:p>
            <a:r>
              <a:rPr lang="en-GB" b="1" dirty="0"/>
              <a:t>Transparency (T):</a:t>
            </a:r>
            <a:r>
              <a:rPr lang="en-GB" dirty="0"/>
              <a:t> Is the study's own methodology clear?</a:t>
            </a:r>
          </a:p>
          <a:p>
            <a:r>
              <a:rPr lang="en-GB" b="1" dirty="0"/>
              <a:t>Accuracy (A):</a:t>
            </a:r>
            <a:r>
              <a:rPr lang="en-GB" dirty="0"/>
              <a:t> Are the claims supported by the data presented?</a:t>
            </a:r>
          </a:p>
          <a:p>
            <a:r>
              <a:rPr lang="en-GB" b="1" dirty="0" err="1"/>
              <a:t>Purposivity</a:t>
            </a:r>
            <a:r>
              <a:rPr lang="en-GB" b="1" dirty="0"/>
              <a:t> (P):</a:t>
            </a:r>
            <a:r>
              <a:rPr lang="en-GB" dirty="0"/>
              <a:t> Does the study specifically address a core "Future of Work" challenge?</a:t>
            </a:r>
          </a:p>
          <a:p>
            <a:r>
              <a:rPr lang="en-GB" b="1" dirty="0"/>
              <a:t>Utility (U):</a:t>
            </a:r>
            <a:r>
              <a:rPr lang="en-GB" dirty="0"/>
              <a:t> Can a practitioner </a:t>
            </a:r>
            <a:r>
              <a:rPr lang="en-GB" i="1" dirty="0"/>
              <a:t>actually use</a:t>
            </a:r>
            <a:r>
              <a:rPr lang="en-GB" dirty="0"/>
              <a:t> these findings to change an HR policy?</a:t>
            </a:r>
          </a:p>
          <a:p>
            <a:r>
              <a:rPr lang="en-GB" b="1" dirty="0"/>
              <a:t>Propriety (P):</a:t>
            </a:r>
            <a:r>
              <a:rPr lang="en-GB" dirty="0"/>
              <a:t> Was the research conducted ethically?</a:t>
            </a:r>
          </a:p>
          <a:p>
            <a:r>
              <a:rPr lang="en-GB" b="1" dirty="0"/>
              <a:t>Accessibility (A):</a:t>
            </a:r>
            <a:r>
              <a:rPr lang="en-GB" dirty="0"/>
              <a:t> Is the logic understandable to a non-academic stakeholder?</a:t>
            </a:r>
          </a:p>
          <a:p>
            <a:r>
              <a:rPr lang="en-GB" b="1" dirty="0"/>
              <a:t>Specificity (S):</a:t>
            </a:r>
            <a:r>
              <a:rPr lang="en-GB" dirty="0"/>
              <a:t> Does the evidence apply to the specific context?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806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B9AF3-DB0A-54B9-35EA-593B04213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319F-5865-1447-C4CA-D5B976441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184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Synthesis and Conceptual Framework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6D867-D7C6-64D4-B7FC-A031BBF26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8457"/>
            <a:ext cx="12192000" cy="4963886"/>
          </a:xfrm>
        </p:spPr>
        <p:txBody>
          <a:bodyPr/>
          <a:lstStyle/>
          <a:p>
            <a:r>
              <a:rPr lang="en-GB" dirty="0"/>
              <a:t>The final methodology step is merging the data into a new "Business Model."</a:t>
            </a:r>
          </a:p>
          <a:p>
            <a:r>
              <a:rPr lang="en-GB" b="1" dirty="0"/>
              <a:t>Thematic Synthesis:</a:t>
            </a:r>
            <a:r>
              <a:rPr lang="en-GB" dirty="0"/>
              <a:t> Identifying recurring themes (e.g., "Barriers to AI adoption," "Cultural Readiness").</a:t>
            </a:r>
          </a:p>
          <a:p>
            <a:r>
              <a:rPr lang="en-GB" b="1" dirty="0"/>
              <a:t>Developing the Framework:</a:t>
            </a:r>
            <a:r>
              <a:rPr lang="en-GB" dirty="0"/>
              <a:t> Using the findings to create a visual model that solves the initial business problem.</a:t>
            </a:r>
          </a:p>
          <a:p>
            <a:r>
              <a:rPr lang="en-GB" b="1" dirty="0"/>
              <a:t>Outcome:</a:t>
            </a:r>
            <a:r>
              <a:rPr lang="en-GB" dirty="0"/>
              <a:t> The SLR concludes not just with a "summary," but with a </a:t>
            </a:r>
            <a:r>
              <a:rPr lang="en-GB" b="1" dirty="0"/>
              <a:t>Roadmap for Practice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934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B0A9-158C-46F2-D322-14E5A80D7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Building the Conceptual Model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78000-3901-60DD-46DE-EE6BE2BF9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85800"/>
            <a:ext cx="12191999" cy="5018314"/>
          </a:xfrm>
        </p:spPr>
        <p:txBody>
          <a:bodyPr/>
          <a:lstStyle/>
          <a:p>
            <a:r>
              <a:rPr lang="en-GB" dirty="0"/>
              <a:t>The final methodology step is </a:t>
            </a:r>
            <a:r>
              <a:rPr lang="en-GB" b="1" dirty="0"/>
              <a:t>Thematic Synthesis</a:t>
            </a:r>
            <a:r>
              <a:rPr lang="en-GB" dirty="0"/>
              <a:t>. We look for "patterns of evidence" to build your final DBA contribution.</a:t>
            </a:r>
          </a:p>
          <a:p>
            <a:r>
              <a:rPr lang="en-GB" b="1" dirty="0"/>
              <a:t>Code Identification:</a:t>
            </a:r>
            <a:r>
              <a:rPr lang="en-GB" dirty="0"/>
              <a:t> </a:t>
            </a:r>
            <a:r>
              <a:rPr lang="en-GB" dirty="0" err="1"/>
              <a:t>Labeling</a:t>
            </a:r>
            <a:r>
              <a:rPr lang="en-GB" dirty="0"/>
              <a:t> specific findings (e.g., "Burnout in asynchronous teams").</a:t>
            </a:r>
          </a:p>
          <a:p>
            <a:r>
              <a:rPr lang="en-GB" b="1" dirty="0"/>
              <a:t>Theme Development:</a:t>
            </a:r>
            <a:r>
              <a:rPr lang="en-GB" dirty="0"/>
              <a:t> Grouping codes into higher-order themes (e.g., "The Digital Wellness Paradox").</a:t>
            </a:r>
          </a:p>
          <a:p>
            <a:r>
              <a:rPr lang="en-GB" b="1" dirty="0"/>
              <a:t>Thematic Map:</a:t>
            </a:r>
            <a:r>
              <a:rPr lang="en-GB" dirty="0"/>
              <a:t> Creating a visual model that shows how the Future of Work variables interact.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64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DEA46-B960-8E5B-1954-E9039E935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05543"/>
          </a:xfrm>
        </p:spPr>
        <p:txBody>
          <a:bodyPr/>
          <a:lstStyle/>
          <a:p>
            <a:r>
              <a:rPr lang="en-GB" sz="4400" b="1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26B13F2-AD37-1E63-4F1F-634C90DF5A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805543"/>
            <a:ext cx="1219199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Denyer, D., &amp;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Tranfield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(2009).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Producing a systematic review.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The Sage Handbook of Organizational Research Methods.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Pawson, R., et al. (2003).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Types of Review and Quality Assessment.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(TAPUPAM Framework).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Thorpe, R., &amp; Holt, R. (2008).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Sage Dictionary of Qualitative Management Research.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007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E138E-1509-2191-0B2B-6C80A38D6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96686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CLASS ACTIVITY: The Methodology Audit (Self-Clinic)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45671-09AE-9A67-DDCB-13115B7FF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6686"/>
            <a:ext cx="12192000" cy="520337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Objective:</a:t>
            </a:r>
            <a:r>
              <a:rPr lang="en-GB" dirty="0"/>
              <a:t> To verify that your SLR process is transparent enough to be replicated by an examiner.</a:t>
            </a:r>
          </a:p>
          <a:p>
            <a:pPr marL="0" indent="0">
              <a:buNone/>
            </a:pPr>
            <a:r>
              <a:rPr lang="en-GB" b="1" dirty="0"/>
              <a:t>The Task</a:t>
            </a:r>
          </a:p>
          <a:p>
            <a:r>
              <a:rPr lang="en-GB" dirty="0"/>
              <a:t>Open a blank document and complete these three Audit Blocks for your specific topic:</a:t>
            </a:r>
          </a:p>
          <a:p>
            <a:pPr marL="0" indent="0">
              <a:buNone/>
            </a:pPr>
            <a:r>
              <a:rPr lang="en-GB" b="1" dirty="0"/>
              <a:t>1. The String Test:</a:t>
            </a:r>
            <a:r>
              <a:rPr lang="en-GB" dirty="0"/>
              <a:t> Write your full Boolean search string. Now, go to </a:t>
            </a:r>
            <a:r>
              <a:rPr lang="en-GB" b="1" dirty="0"/>
              <a:t>Google Scholar</a:t>
            </a:r>
            <a:r>
              <a:rPr lang="en-GB" dirty="0"/>
              <a:t> or </a:t>
            </a:r>
            <a:r>
              <a:rPr lang="en-GB" b="1" dirty="0"/>
              <a:t>Scopus</a:t>
            </a:r>
            <a:r>
              <a:rPr lang="en-GB" dirty="0"/>
              <a:t> and run it.</a:t>
            </a:r>
          </a:p>
          <a:p>
            <a:pPr lvl="1"/>
            <a:r>
              <a:rPr lang="en-GB" i="1" dirty="0"/>
              <a:t>Self-Check:</a:t>
            </a:r>
            <a:r>
              <a:rPr lang="en-GB" dirty="0"/>
              <a:t> Does the first page of results contain at least 3 "Must-Have" papers you already know? If not, your string is too narrow or missing key synonyms.</a:t>
            </a:r>
          </a:p>
          <a:p>
            <a:pPr marL="0" indent="0">
              <a:buNone/>
            </a:pPr>
            <a:r>
              <a:rPr lang="en-GB" b="1" dirty="0"/>
              <a:t>2. The "Why Not?" Table:</a:t>
            </a:r>
            <a:r>
              <a:rPr lang="en-GB" dirty="0"/>
              <a:t> Identify one paper you found that looks interesting but you decided to </a:t>
            </a:r>
            <a:r>
              <a:rPr lang="en-GB" b="1" dirty="0"/>
              <a:t>exclude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Self-Check:</a:t>
            </a:r>
            <a:r>
              <a:rPr lang="en-GB" dirty="0"/>
              <a:t> Can you state a specific, "objective" reason (e.g., </a:t>
            </a:r>
            <a:r>
              <a:rPr lang="en-GB" i="1" dirty="0"/>
              <a:t>“Published in 2018—pre-dates current remote-work infrastructure”</a:t>
            </a:r>
            <a:r>
              <a:rPr lang="en-GB" dirty="0"/>
              <a:t>)? If it’s just "I didn't like it," your methodology is not yet systematic.</a:t>
            </a:r>
          </a:p>
          <a:p>
            <a:pPr marL="0" indent="0">
              <a:buNone/>
            </a:pPr>
            <a:r>
              <a:rPr lang="en-GB" b="1" dirty="0"/>
              <a:t>3. The Audit Trail:</a:t>
            </a:r>
            <a:r>
              <a:rPr lang="en-GB" dirty="0"/>
              <a:t> Create a 1-page </a:t>
            </a:r>
            <a:r>
              <a:rPr lang="en-GB" b="1" dirty="0"/>
              <a:t>PRISMA Flow Diagram</a:t>
            </a:r>
            <a:r>
              <a:rPr lang="en-GB" dirty="0"/>
              <a:t> for your own search. Fill in the numbers: How many did you start with? How many duplicates? How many left after title screening?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703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1410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Google Sans Text</vt:lpstr>
      <vt:lpstr>Myriad Pro</vt:lpstr>
      <vt:lpstr>20140311PresentationUWTSDTemplate</vt:lpstr>
      <vt:lpstr>Doctor of Business Administration   Converting Research into Practice  Methodology Overview – The Systematic Literature Review (SLR)</vt:lpstr>
      <vt:lpstr>Objectives</vt:lpstr>
      <vt:lpstr> The Choice: Positivism vs. Pragmatism </vt:lpstr>
      <vt:lpstr> Defining the Research Scope (The CIMO Framework) </vt:lpstr>
      <vt:lpstr>The CIMO Framework – The Future of Work</vt:lpstr>
      <vt:lpstr> The Search Strategy &amp; Documentation </vt:lpstr>
      <vt:lpstr> Inclusion and Exclusion Criteria </vt:lpstr>
      <vt:lpstr> Data Extraction &amp; Quality Appraisal </vt:lpstr>
      <vt:lpstr>The Quality Appraisal Checklist (TAPUPAM)</vt:lpstr>
      <vt:lpstr> Synthesis and Conceptual Framework </vt:lpstr>
      <vt:lpstr> Building the Conceptual Model </vt:lpstr>
      <vt:lpstr>References </vt:lpstr>
      <vt:lpstr> CLASS ACTIVITY: The Methodology Audit (Self-Clinic)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1</cp:revision>
  <dcterms:created xsi:type="dcterms:W3CDTF">2026-03-01T16:34:00Z</dcterms:created>
  <dcterms:modified xsi:type="dcterms:W3CDTF">2026-03-01T17:29:22Z</dcterms:modified>
</cp:coreProperties>
</file>