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0"/>
  </p:notes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C881040-F6D5-D044-EAC8-29D3761165F7}" v="14" dt="2026-03-11T13:32:37.555"/>
    <p1510:client id="{98FC73FE-1DC8-7404-2EEF-9C5666BB0D8A}" v="117" dt="2026-03-11T12:29:06.791"/>
  </p1510:revLst>
</p1510:revInfo>
</file>

<file path=ppt/tableStyles.xml><?xml version="1.0" encoding="utf-8"?>
<a:tblStyleLst xmlns:a="http://schemas.openxmlformats.org/drawingml/2006/main" def="{5C22544A-7EE6-4342-B048-85BDC9FD1C3A}">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mona-Diana Lipovanu (2312374)" userId="S::2312374@student.uwtsd.ac.uk::cad34a1c-b8f5-46e7-a553-8c70453eeb8e" providerId="AD" clId="Web-{98FC73FE-1DC8-7404-2EEF-9C5666BB0D8A}"/>
    <pc:docChg chg="modSld">
      <pc:chgData name="Simona-Diana Lipovanu (2312374)" userId="S::2312374@student.uwtsd.ac.uk::cad34a1c-b8f5-46e7-a553-8c70453eeb8e" providerId="AD" clId="Web-{98FC73FE-1DC8-7404-2EEF-9C5666BB0D8A}" dt="2026-03-11T12:28:44.103" v="67" actId="20577"/>
      <pc:docMkLst>
        <pc:docMk/>
      </pc:docMkLst>
      <pc:sldChg chg="addSp modSp">
        <pc:chgData name="Simona-Diana Lipovanu (2312374)" userId="S::2312374@student.uwtsd.ac.uk::cad34a1c-b8f5-46e7-a553-8c70453eeb8e" providerId="AD" clId="Web-{98FC73FE-1DC8-7404-2EEF-9C5666BB0D8A}" dt="2026-03-11T12:28:44.103" v="67" actId="20577"/>
        <pc:sldMkLst>
          <pc:docMk/>
          <pc:sldMk cId="2524139990" sldId="256"/>
        </pc:sldMkLst>
        <pc:spChg chg="add mod">
          <ac:chgData name="Simona-Diana Lipovanu (2312374)" userId="S::2312374@student.uwtsd.ac.uk::cad34a1c-b8f5-46e7-a553-8c70453eeb8e" providerId="AD" clId="Web-{98FC73FE-1DC8-7404-2EEF-9C5666BB0D8A}" dt="2026-03-11T12:28:44.103" v="67" actId="20577"/>
          <ac:spMkLst>
            <pc:docMk/>
            <pc:sldMk cId="2524139990" sldId="256"/>
            <ac:spMk id="3" creationId="{E29CBF82-12C8-ED09-0B36-920CCCD53C67}"/>
          </ac:spMkLst>
        </pc:spChg>
      </pc:sldChg>
    </pc:docChg>
  </pc:docChgLst>
  <pc:docChgLst>
    <pc:chgData name="Simona-Diana Lipovanu (2312374)" userId="S::2312374@student.uwtsd.ac.uk::cad34a1c-b8f5-46e7-a553-8c70453eeb8e" providerId="AD" clId="Web-{1C881040-F6D5-D044-EAC8-29D3761165F7}"/>
    <pc:docChg chg="modSld">
      <pc:chgData name="Simona-Diana Lipovanu (2312374)" userId="S::2312374@student.uwtsd.ac.uk::cad34a1c-b8f5-46e7-a553-8c70453eeb8e" providerId="AD" clId="Web-{1C881040-F6D5-D044-EAC8-29D3761165F7}" dt="2026-03-11T13:32:37.555" v="13" actId="20577"/>
      <pc:docMkLst>
        <pc:docMk/>
      </pc:docMkLst>
      <pc:sldChg chg="modSp">
        <pc:chgData name="Simona-Diana Lipovanu (2312374)" userId="S::2312374@student.uwtsd.ac.uk::cad34a1c-b8f5-46e7-a553-8c70453eeb8e" providerId="AD" clId="Web-{1C881040-F6D5-D044-EAC8-29D3761165F7}" dt="2026-03-11T13:32:37.555" v="13" actId="20577"/>
        <pc:sldMkLst>
          <pc:docMk/>
          <pc:sldMk cId="2524139990" sldId="256"/>
        </pc:sldMkLst>
        <pc:spChg chg="mod">
          <ac:chgData name="Simona-Diana Lipovanu (2312374)" userId="S::2312374@student.uwtsd.ac.uk::cad34a1c-b8f5-46e7-a553-8c70453eeb8e" providerId="AD" clId="Web-{1C881040-F6D5-D044-EAC8-29D3761165F7}" dt="2026-03-11T13:32:37.555" v="13" actId="20577"/>
          <ac:spMkLst>
            <pc:docMk/>
            <pc:sldMk cId="2524139990" sldId="256"/>
            <ac:spMk id="2" creationId="{0D321C02-3064-0BE9-93D5-2A87A1F6BE9F}"/>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6D23824-2B42-49A4-87D9-327B8AA016FB}" type="datetimeFigureOut">
              <a:rPr lang="en-IN" smtClean="0"/>
              <a:t>11-03-2026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DBB4677-EB73-4CB8-AF26-1502101BB7E9}" type="slidenum">
              <a:rPr lang="en-IN" smtClean="0"/>
              <a:t>‹#›</a:t>
            </a:fld>
            <a:endParaRPr lang="en-IN"/>
          </a:p>
        </p:txBody>
      </p:sp>
    </p:spTree>
    <p:extLst>
      <p:ext uri="{BB962C8B-B14F-4D97-AF65-F5344CB8AC3E}">
        <p14:creationId xmlns:p14="http://schemas.microsoft.com/office/powerpoint/2010/main" val="24880141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u="none" strike="noStrike" kern="1200">
                <a:solidFill>
                  <a:schemeClr val="tx1"/>
                </a:solidFill>
                <a:effectLst/>
                <a:latin typeface="+mn-lt"/>
                <a:ea typeface="+mn-ea"/>
                <a:cs typeface="+mn-cs"/>
              </a:rPr>
              <a:t>This presentation is aimed at introducing </a:t>
            </a:r>
            <a:r>
              <a:rPr lang="en-US" sz="1200" b="0" i="0" u="none" strike="noStrike" kern="1200" err="1">
                <a:solidFill>
                  <a:schemeClr val="tx1"/>
                </a:solidFill>
                <a:effectLst/>
                <a:latin typeface="+mn-lt"/>
                <a:ea typeface="+mn-ea"/>
                <a:cs typeface="+mn-cs"/>
              </a:rPr>
              <a:t>Aromanium</a:t>
            </a:r>
            <a:r>
              <a:rPr lang="en-US" sz="1200" b="0" i="0" u="none" strike="noStrike" kern="1200">
                <a:solidFill>
                  <a:schemeClr val="tx1"/>
                </a:solidFill>
                <a:effectLst/>
                <a:latin typeface="+mn-lt"/>
                <a:ea typeface="+mn-ea"/>
                <a:cs typeface="+mn-cs"/>
              </a:rPr>
              <a:t> as an ethical perfume company and giving a background of the company, which includes an analysis of the business concept, the products and services that </a:t>
            </a:r>
            <a:r>
              <a:rPr lang="en-US" sz="1200" b="0" i="0" u="none" strike="noStrike" kern="1200" err="1">
                <a:solidFill>
                  <a:schemeClr val="tx1"/>
                </a:solidFill>
                <a:effectLst/>
                <a:latin typeface="+mn-lt"/>
                <a:ea typeface="+mn-ea"/>
                <a:cs typeface="+mn-cs"/>
              </a:rPr>
              <a:t>Aromanium</a:t>
            </a:r>
            <a:r>
              <a:rPr lang="en-US" sz="1200" b="0" i="0" u="none" strike="noStrike" kern="1200">
                <a:solidFill>
                  <a:schemeClr val="tx1"/>
                </a:solidFill>
                <a:effectLst/>
                <a:latin typeface="+mn-lt"/>
                <a:ea typeface="+mn-ea"/>
                <a:cs typeface="+mn-cs"/>
              </a:rPr>
              <a:t> provides, the objectives of the company and the unique selling propositions. The business environment, marketing strategy and analysis strategy of </a:t>
            </a:r>
            <a:r>
              <a:rPr lang="en-US" sz="1200" b="0" i="0" u="none" strike="noStrike" kern="1200" err="1">
                <a:solidFill>
                  <a:schemeClr val="tx1"/>
                </a:solidFill>
                <a:effectLst/>
                <a:latin typeface="+mn-lt"/>
                <a:ea typeface="+mn-ea"/>
                <a:cs typeface="+mn-cs"/>
              </a:rPr>
              <a:t>Aromanium</a:t>
            </a:r>
            <a:r>
              <a:rPr lang="en-US" sz="1200" b="0" i="0" u="none" strike="noStrike" kern="1200">
                <a:solidFill>
                  <a:schemeClr val="tx1"/>
                </a:solidFill>
                <a:effectLst/>
                <a:latin typeface="+mn-lt"/>
                <a:ea typeface="+mn-ea"/>
                <a:cs typeface="+mn-cs"/>
              </a:rPr>
              <a:t> would be taken into account in the analysis. The operation of the company will also be demonstrated in the presentation. </a:t>
            </a:r>
            <a:endParaRPr lang="en-IN"/>
          </a:p>
        </p:txBody>
      </p:sp>
      <p:sp>
        <p:nvSpPr>
          <p:cNvPr id="4" name="Slide Number Placeholder 3"/>
          <p:cNvSpPr>
            <a:spLocks noGrp="1"/>
          </p:cNvSpPr>
          <p:nvPr>
            <p:ph type="sldNum" sz="quarter" idx="5"/>
          </p:nvPr>
        </p:nvSpPr>
        <p:spPr/>
        <p:txBody>
          <a:bodyPr/>
          <a:lstStyle/>
          <a:p>
            <a:fld id="{0DBB4677-EB73-4CB8-AF26-1502101BB7E9}" type="slidenum">
              <a:rPr lang="en-IN" smtClean="0"/>
              <a:t>2</a:t>
            </a:fld>
            <a:endParaRPr lang="en-IN"/>
          </a:p>
        </p:txBody>
      </p:sp>
    </p:spTree>
    <p:extLst>
      <p:ext uri="{BB962C8B-B14F-4D97-AF65-F5344CB8AC3E}">
        <p14:creationId xmlns:p14="http://schemas.microsoft.com/office/powerpoint/2010/main" val="23203373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u="none" strike="noStrike" kern="1200">
                <a:solidFill>
                  <a:schemeClr val="tx1"/>
                </a:solidFill>
                <a:effectLst/>
                <a:latin typeface="+mn-lt"/>
                <a:ea typeface="+mn-ea"/>
                <a:cs typeface="+mn-cs"/>
              </a:rPr>
              <a:t>Being a purpose-driven perfume brand, </a:t>
            </a:r>
            <a:r>
              <a:rPr lang="en-US" sz="1200" b="0" i="0" u="none" strike="noStrike" kern="1200" err="1">
                <a:solidFill>
                  <a:schemeClr val="tx1"/>
                </a:solidFill>
                <a:effectLst/>
                <a:latin typeface="+mn-lt"/>
                <a:ea typeface="+mn-ea"/>
                <a:cs typeface="+mn-cs"/>
              </a:rPr>
              <a:t>Aromanium</a:t>
            </a:r>
            <a:r>
              <a:rPr lang="en-US" sz="1200" b="0" i="0" u="none" strike="noStrike" kern="1200">
                <a:solidFill>
                  <a:schemeClr val="tx1"/>
                </a:solidFill>
                <a:effectLst/>
                <a:latin typeface="+mn-lt"/>
                <a:ea typeface="+mn-ea"/>
                <a:cs typeface="+mn-cs"/>
              </a:rPr>
              <a:t> has built the principles of an ethical sourcing process, sustainability and customer engagement in the creation of the product. The mission of </a:t>
            </a:r>
            <a:r>
              <a:rPr lang="en-US" sz="1200" b="0" i="0" u="none" strike="noStrike" kern="1200" err="1">
                <a:solidFill>
                  <a:schemeClr val="tx1"/>
                </a:solidFill>
                <a:effectLst/>
                <a:latin typeface="+mn-lt"/>
                <a:ea typeface="+mn-ea"/>
                <a:cs typeface="+mn-cs"/>
              </a:rPr>
              <a:t>Aromanium</a:t>
            </a:r>
            <a:r>
              <a:rPr lang="en-US" sz="1200" b="0" i="0" u="none" strike="noStrike" kern="1200">
                <a:solidFill>
                  <a:schemeClr val="tx1"/>
                </a:solidFill>
                <a:effectLst/>
                <a:latin typeface="+mn-lt"/>
                <a:ea typeface="+mn-ea"/>
                <a:cs typeface="+mn-cs"/>
              </a:rPr>
              <a:t> is to develop a mutual profit and social responsibility and offer quality perfume solutions to the customers. </a:t>
            </a:r>
            <a:endParaRPr lang="en-IN"/>
          </a:p>
        </p:txBody>
      </p:sp>
      <p:sp>
        <p:nvSpPr>
          <p:cNvPr id="4" name="Slide Number Placeholder 3"/>
          <p:cNvSpPr>
            <a:spLocks noGrp="1"/>
          </p:cNvSpPr>
          <p:nvPr>
            <p:ph type="sldNum" sz="quarter" idx="5"/>
          </p:nvPr>
        </p:nvSpPr>
        <p:spPr/>
        <p:txBody>
          <a:bodyPr/>
          <a:lstStyle/>
          <a:p>
            <a:fld id="{0DBB4677-EB73-4CB8-AF26-1502101BB7E9}" type="slidenum">
              <a:rPr lang="en-IN" smtClean="0"/>
              <a:t>3</a:t>
            </a:fld>
            <a:endParaRPr lang="en-IN"/>
          </a:p>
        </p:txBody>
      </p:sp>
    </p:spTree>
    <p:extLst>
      <p:ext uri="{BB962C8B-B14F-4D97-AF65-F5344CB8AC3E}">
        <p14:creationId xmlns:p14="http://schemas.microsoft.com/office/powerpoint/2010/main" val="23042678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u="none" strike="noStrike" kern="1200">
                <a:solidFill>
                  <a:schemeClr val="tx1"/>
                </a:solidFill>
                <a:effectLst/>
                <a:latin typeface="+mn-lt"/>
                <a:ea typeface="+mn-ea"/>
                <a:cs typeface="+mn-cs"/>
              </a:rPr>
              <a:t>The industry </a:t>
            </a:r>
            <a:r>
              <a:rPr lang="en-US" sz="1200" b="0" i="0" u="none" strike="noStrike" kern="1200" err="1">
                <a:solidFill>
                  <a:schemeClr val="tx1"/>
                </a:solidFill>
                <a:effectLst/>
                <a:latin typeface="+mn-lt"/>
                <a:ea typeface="+mn-ea"/>
                <a:cs typeface="+mn-cs"/>
              </a:rPr>
              <a:t>Aromanium</a:t>
            </a:r>
            <a:r>
              <a:rPr lang="en-US" sz="1200" b="0" i="0" u="none" strike="noStrike" kern="1200">
                <a:solidFill>
                  <a:schemeClr val="tx1"/>
                </a:solidFill>
                <a:effectLst/>
                <a:latin typeface="+mn-lt"/>
                <a:ea typeface="+mn-ea"/>
                <a:cs typeface="+mn-cs"/>
              </a:rPr>
              <a:t> is in is facing growing demand of ethical products and the understanding of the necessity of sustainability, which means that the brand is acting in an industry undergoing change. This PESTEL analysis will reveal that the social and environmental support is enhanced, as well as the economic pressures that are present today will affect the success of </a:t>
            </a:r>
            <a:r>
              <a:rPr lang="en-US" sz="1200" b="0" i="0" u="none" strike="noStrike" kern="1200" err="1">
                <a:solidFill>
                  <a:schemeClr val="tx1"/>
                </a:solidFill>
                <a:effectLst/>
                <a:latin typeface="+mn-lt"/>
                <a:ea typeface="+mn-ea"/>
                <a:cs typeface="+mn-cs"/>
              </a:rPr>
              <a:t>Aromanium</a:t>
            </a:r>
            <a:r>
              <a:rPr lang="en-US" sz="1200" b="0" i="0" u="none" strike="noStrike" kern="1200">
                <a:solidFill>
                  <a:schemeClr val="tx1"/>
                </a:solidFill>
                <a:effectLst/>
                <a:latin typeface="+mn-lt"/>
                <a:ea typeface="+mn-ea"/>
                <a:cs typeface="+mn-cs"/>
              </a:rPr>
              <a:t> (Agyekum et al., 2010). The SWOT analysis of </a:t>
            </a:r>
            <a:r>
              <a:rPr lang="en-US" sz="1200" b="0" i="0" u="none" strike="noStrike" kern="1200" err="1">
                <a:solidFill>
                  <a:schemeClr val="tx1"/>
                </a:solidFill>
                <a:effectLst/>
                <a:latin typeface="+mn-lt"/>
                <a:ea typeface="+mn-ea"/>
                <a:cs typeface="+mn-cs"/>
              </a:rPr>
              <a:t>Aromanium</a:t>
            </a:r>
            <a:r>
              <a:rPr lang="en-US" sz="1200" b="0" i="0" u="none" strike="noStrike" kern="1200">
                <a:solidFill>
                  <a:schemeClr val="tx1"/>
                </a:solidFill>
                <a:effectLst/>
                <a:latin typeface="+mn-lt"/>
                <a:ea typeface="+mn-ea"/>
                <a:cs typeface="+mn-cs"/>
              </a:rPr>
              <a:t> indicates that brand loyalty and brand equity are at a high stage today, but </a:t>
            </a:r>
            <a:r>
              <a:rPr lang="en-US" sz="1200" b="0" i="0" u="none" strike="noStrike" kern="1200" err="1">
                <a:solidFill>
                  <a:schemeClr val="tx1"/>
                </a:solidFill>
                <a:effectLst/>
                <a:latin typeface="+mn-lt"/>
                <a:ea typeface="+mn-ea"/>
                <a:cs typeface="+mn-cs"/>
              </a:rPr>
              <a:t>Aromanium</a:t>
            </a:r>
            <a:r>
              <a:rPr lang="en-US" sz="1200" b="0" i="0" u="none" strike="noStrike" kern="1200">
                <a:solidFill>
                  <a:schemeClr val="tx1"/>
                </a:solidFill>
                <a:effectLst/>
                <a:latin typeface="+mn-lt"/>
                <a:ea typeface="+mn-ea"/>
                <a:cs typeface="+mn-cs"/>
              </a:rPr>
              <a:t> is at the risk of competition and increasing expenses. </a:t>
            </a:r>
            <a:endParaRPr lang="en-IN"/>
          </a:p>
        </p:txBody>
      </p:sp>
      <p:sp>
        <p:nvSpPr>
          <p:cNvPr id="4" name="Slide Number Placeholder 3"/>
          <p:cNvSpPr>
            <a:spLocks noGrp="1"/>
          </p:cNvSpPr>
          <p:nvPr>
            <p:ph type="sldNum" sz="quarter" idx="5"/>
          </p:nvPr>
        </p:nvSpPr>
        <p:spPr/>
        <p:txBody>
          <a:bodyPr/>
          <a:lstStyle/>
          <a:p>
            <a:fld id="{0DBB4677-EB73-4CB8-AF26-1502101BB7E9}" type="slidenum">
              <a:rPr lang="en-IN" smtClean="0"/>
              <a:t>4</a:t>
            </a:fld>
            <a:endParaRPr lang="en-IN"/>
          </a:p>
        </p:txBody>
      </p:sp>
    </p:spTree>
    <p:extLst>
      <p:ext uri="{BB962C8B-B14F-4D97-AF65-F5344CB8AC3E}">
        <p14:creationId xmlns:p14="http://schemas.microsoft.com/office/powerpoint/2010/main" val="42703866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u="none" strike="noStrike" kern="1200" err="1">
                <a:solidFill>
                  <a:schemeClr val="tx1"/>
                </a:solidFill>
                <a:effectLst/>
                <a:latin typeface="+mn-lt"/>
                <a:ea typeface="+mn-ea"/>
                <a:cs typeface="+mn-cs"/>
              </a:rPr>
              <a:t>Aromanium</a:t>
            </a:r>
            <a:r>
              <a:rPr lang="en-US" sz="1200" b="0" i="0" u="none" strike="noStrike" kern="1200">
                <a:solidFill>
                  <a:schemeClr val="tx1"/>
                </a:solidFill>
                <a:effectLst/>
                <a:latin typeface="+mn-lt"/>
                <a:ea typeface="+mn-ea"/>
                <a:cs typeface="+mn-cs"/>
              </a:rPr>
              <a:t> applies the demographic, psychographic and </a:t>
            </a:r>
            <a:r>
              <a:rPr lang="en-US" sz="1200" b="0" i="0" u="none" strike="noStrike" kern="1200" err="1">
                <a:solidFill>
                  <a:schemeClr val="tx1"/>
                </a:solidFill>
                <a:effectLst/>
                <a:latin typeface="+mn-lt"/>
                <a:ea typeface="+mn-ea"/>
                <a:cs typeface="+mn-cs"/>
              </a:rPr>
              <a:t>behavioural</a:t>
            </a:r>
            <a:r>
              <a:rPr lang="en-US" sz="1200" b="0" i="0" u="none" strike="noStrike" kern="1200">
                <a:solidFill>
                  <a:schemeClr val="tx1"/>
                </a:solidFill>
                <a:effectLst/>
                <a:latin typeface="+mn-lt"/>
                <a:ea typeface="+mn-ea"/>
                <a:cs typeface="+mn-cs"/>
              </a:rPr>
              <a:t> segmentation in targeting the ethically-minded consumer. </a:t>
            </a:r>
            <a:r>
              <a:rPr lang="en-US" sz="1200" b="0" i="0" u="none" strike="noStrike" kern="1200" err="1">
                <a:solidFill>
                  <a:schemeClr val="tx1"/>
                </a:solidFill>
                <a:effectLst/>
                <a:latin typeface="+mn-lt"/>
                <a:ea typeface="+mn-ea"/>
                <a:cs typeface="+mn-cs"/>
              </a:rPr>
              <a:t>Aromanium</a:t>
            </a:r>
            <a:r>
              <a:rPr lang="en-US" sz="1200" b="0" i="0" u="none" strike="noStrike" kern="1200">
                <a:solidFill>
                  <a:schemeClr val="tx1"/>
                </a:solidFill>
                <a:effectLst/>
                <a:latin typeface="+mn-lt"/>
                <a:ea typeface="+mn-ea"/>
                <a:cs typeface="+mn-cs"/>
              </a:rPr>
              <a:t> employs a marketing mix, which includes fresh, ethical products; value-based pricing, experiential retail and online distribution and ethical storytelling and activism instead of traditional advertising (Singh, 2023). </a:t>
            </a:r>
            <a:endParaRPr lang="en-IN"/>
          </a:p>
        </p:txBody>
      </p:sp>
      <p:sp>
        <p:nvSpPr>
          <p:cNvPr id="4" name="Slide Number Placeholder 3"/>
          <p:cNvSpPr>
            <a:spLocks noGrp="1"/>
          </p:cNvSpPr>
          <p:nvPr>
            <p:ph type="sldNum" sz="quarter" idx="5"/>
          </p:nvPr>
        </p:nvSpPr>
        <p:spPr/>
        <p:txBody>
          <a:bodyPr/>
          <a:lstStyle/>
          <a:p>
            <a:fld id="{0DBB4677-EB73-4CB8-AF26-1502101BB7E9}" type="slidenum">
              <a:rPr lang="en-IN" smtClean="0"/>
              <a:t>5</a:t>
            </a:fld>
            <a:endParaRPr lang="en-IN"/>
          </a:p>
        </p:txBody>
      </p:sp>
    </p:spTree>
    <p:extLst>
      <p:ext uri="{BB962C8B-B14F-4D97-AF65-F5344CB8AC3E}">
        <p14:creationId xmlns:p14="http://schemas.microsoft.com/office/powerpoint/2010/main" val="2873671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u="none" strike="noStrike" kern="1200">
                <a:solidFill>
                  <a:schemeClr val="tx1"/>
                </a:solidFill>
                <a:effectLst/>
                <a:latin typeface="+mn-lt"/>
                <a:ea typeface="+mn-ea"/>
                <a:cs typeface="+mn-cs"/>
              </a:rPr>
              <a:t>Concluding on the presented findings, it can be said that </a:t>
            </a:r>
            <a:r>
              <a:rPr lang="en-US" sz="1200" b="0" i="0" u="none" strike="noStrike" kern="1200" err="1">
                <a:solidFill>
                  <a:schemeClr val="tx1"/>
                </a:solidFill>
                <a:effectLst/>
                <a:latin typeface="+mn-lt"/>
                <a:ea typeface="+mn-ea"/>
                <a:cs typeface="+mn-cs"/>
              </a:rPr>
              <a:t>Aromanium</a:t>
            </a:r>
            <a:r>
              <a:rPr lang="en-US" sz="1200" b="0" i="0" u="none" strike="noStrike" kern="1200">
                <a:solidFill>
                  <a:schemeClr val="tx1"/>
                </a:solidFill>
                <a:effectLst/>
                <a:latin typeface="+mn-lt"/>
                <a:ea typeface="+mn-ea"/>
                <a:cs typeface="+mn-cs"/>
              </a:rPr>
              <a:t> shows that ethical values may be applied to an effective business model. The successful segmentation, dedication to the environment and the differentiation of the marketing strategies and providing consistency between sustainability and commercial success allow </a:t>
            </a:r>
            <a:r>
              <a:rPr lang="en-US" sz="1200" b="0" i="0" u="none" strike="noStrike" kern="1200" err="1">
                <a:solidFill>
                  <a:schemeClr val="tx1"/>
                </a:solidFill>
                <a:effectLst/>
                <a:latin typeface="+mn-lt"/>
                <a:ea typeface="+mn-ea"/>
                <a:cs typeface="+mn-cs"/>
              </a:rPr>
              <a:t>Aromanium</a:t>
            </a:r>
            <a:r>
              <a:rPr lang="en-US" sz="1200" b="0" i="0" u="none" strike="noStrike" kern="1200">
                <a:solidFill>
                  <a:schemeClr val="tx1"/>
                </a:solidFill>
                <a:effectLst/>
                <a:latin typeface="+mn-lt"/>
                <a:ea typeface="+mn-ea"/>
                <a:cs typeface="+mn-cs"/>
              </a:rPr>
              <a:t> to possess a long-term customer loyalty and a competitive edge over the competitors.</a:t>
            </a:r>
            <a:endParaRPr lang="en-IN"/>
          </a:p>
        </p:txBody>
      </p:sp>
      <p:sp>
        <p:nvSpPr>
          <p:cNvPr id="4" name="Slide Number Placeholder 3"/>
          <p:cNvSpPr>
            <a:spLocks noGrp="1"/>
          </p:cNvSpPr>
          <p:nvPr>
            <p:ph type="sldNum" sz="quarter" idx="5"/>
          </p:nvPr>
        </p:nvSpPr>
        <p:spPr/>
        <p:txBody>
          <a:bodyPr/>
          <a:lstStyle/>
          <a:p>
            <a:fld id="{0DBB4677-EB73-4CB8-AF26-1502101BB7E9}" type="slidenum">
              <a:rPr lang="en-IN" smtClean="0"/>
              <a:t>6</a:t>
            </a:fld>
            <a:endParaRPr lang="en-IN"/>
          </a:p>
        </p:txBody>
      </p:sp>
    </p:spTree>
    <p:extLst>
      <p:ext uri="{BB962C8B-B14F-4D97-AF65-F5344CB8AC3E}">
        <p14:creationId xmlns:p14="http://schemas.microsoft.com/office/powerpoint/2010/main" val="28549581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lumMod val="75000"/>
                  </a:schemeClr>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88CD506F-F9B1-4594-8A07-7F6EBC49179B}" type="datetimeFigureOut">
              <a:rPr lang="en-IN" smtClean="0"/>
              <a:t>11-03-2026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0C87183-C592-450F-AE19-94A721AF1EFF}" type="slidenum">
              <a:rPr lang="en-IN" smtClean="0"/>
              <a:t>‹#›</a:t>
            </a:fld>
            <a:endParaRPr lang="en-IN"/>
          </a:p>
        </p:txBody>
      </p:sp>
    </p:spTree>
    <p:extLst>
      <p:ext uri="{BB962C8B-B14F-4D97-AF65-F5344CB8AC3E}">
        <p14:creationId xmlns:p14="http://schemas.microsoft.com/office/powerpoint/2010/main" val="26146554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8CD506F-F9B1-4594-8A07-7F6EBC49179B}" type="datetimeFigureOut">
              <a:rPr lang="en-IN" smtClean="0"/>
              <a:t>11-03-2026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0C87183-C592-450F-AE19-94A721AF1EFF}" type="slidenum">
              <a:rPr lang="en-IN" smtClean="0"/>
              <a:t>‹#›</a:t>
            </a:fld>
            <a:endParaRPr lang="en-IN"/>
          </a:p>
        </p:txBody>
      </p:sp>
    </p:spTree>
    <p:extLst>
      <p:ext uri="{BB962C8B-B14F-4D97-AF65-F5344CB8AC3E}">
        <p14:creationId xmlns:p14="http://schemas.microsoft.com/office/powerpoint/2010/main" val="14011278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8CD506F-F9B1-4594-8A07-7F6EBC49179B}" type="datetimeFigureOut">
              <a:rPr lang="en-IN" smtClean="0"/>
              <a:t>11-03-2026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0C87183-C592-450F-AE19-94A721AF1EFF}" type="slidenum">
              <a:rPr lang="en-IN" smtClean="0"/>
              <a:t>‹#›</a:t>
            </a:fld>
            <a:endParaRPr lang="en-IN"/>
          </a:p>
        </p:txBody>
      </p:sp>
    </p:spTree>
    <p:extLst>
      <p:ext uri="{BB962C8B-B14F-4D97-AF65-F5344CB8AC3E}">
        <p14:creationId xmlns:p14="http://schemas.microsoft.com/office/powerpoint/2010/main" val="19928877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8CD506F-F9B1-4594-8A07-7F6EBC49179B}" type="datetimeFigureOut">
              <a:rPr lang="en-IN" smtClean="0"/>
              <a:t>11-03-2026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60C87183-C592-450F-AE19-94A721AF1EFF}" type="slidenum">
              <a:rPr lang="en-IN" smtClean="0"/>
              <a:t>‹#›</a:t>
            </a:fld>
            <a:endParaRPr lang="en-IN"/>
          </a:p>
        </p:txBody>
      </p:sp>
    </p:spTree>
    <p:extLst>
      <p:ext uri="{BB962C8B-B14F-4D97-AF65-F5344CB8AC3E}">
        <p14:creationId xmlns:p14="http://schemas.microsoft.com/office/powerpoint/2010/main" val="20497338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8CD506F-F9B1-4594-8A07-7F6EBC49179B}" type="datetimeFigureOut">
              <a:rPr lang="en-IN" smtClean="0"/>
              <a:t>11-03-2026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60C87183-C592-450F-AE19-94A721AF1EFF}" type="slidenum">
              <a:rPr lang="en-IN" smtClean="0"/>
              <a:t>‹#›</a:t>
            </a:fld>
            <a:endParaRPr lang="en-IN"/>
          </a:p>
        </p:txBody>
      </p:sp>
    </p:spTree>
    <p:extLst>
      <p:ext uri="{BB962C8B-B14F-4D97-AF65-F5344CB8AC3E}">
        <p14:creationId xmlns:p14="http://schemas.microsoft.com/office/powerpoint/2010/main" val="34958983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88CD506F-F9B1-4594-8A07-7F6EBC49179B}" type="datetimeFigureOut">
              <a:rPr lang="en-IN" smtClean="0"/>
              <a:t>11-03-2026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60C87183-C592-450F-AE19-94A721AF1EFF}" type="slidenum">
              <a:rPr lang="en-IN" smtClean="0"/>
              <a:t>‹#›</a:t>
            </a:fld>
            <a:endParaRPr lang="en-IN"/>
          </a:p>
        </p:txBody>
      </p:sp>
    </p:spTree>
    <p:extLst>
      <p:ext uri="{BB962C8B-B14F-4D97-AF65-F5344CB8AC3E}">
        <p14:creationId xmlns:p14="http://schemas.microsoft.com/office/powerpoint/2010/main" val="28914620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8CD506F-F9B1-4594-8A07-7F6EBC49179B}" type="datetimeFigureOut">
              <a:rPr lang="en-IN" smtClean="0"/>
              <a:t>11-03-2026</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60C87183-C592-450F-AE19-94A721AF1EFF}" type="slidenum">
              <a:rPr lang="en-IN" smtClean="0"/>
              <a:t>‹#›</a:t>
            </a:fld>
            <a:endParaRPr lang="en-IN"/>
          </a:p>
        </p:txBody>
      </p:sp>
    </p:spTree>
    <p:extLst>
      <p:ext uri="{BB962C8B-B14F-4D97-AF65-F5344CB8AC3E}">
        <p14:creationId xmlns:p14="http://schemas.microsoft.com/office/powerpoint/2010/main" val="20662368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8CD506F-F9B1-4594-8A07-7F6EBC49179B}" type="datetimeFigureOut">
              <a:rPr lang="en-IN" smtClean="0"/>
              <a:t>11-03-2026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60C87183-C592-450F-AE19-94A721AF1EFF}" type="slidenum">
              <a:rPr lang="en-IN" smtClean="0"/>
              <a:t>‹#›</a:t>
            </a:fld>
            <a:endParaRPr lang="en-IN"/>
          </a:p>
        </p:txBody>
      </p:sp>
    </p:spTree>
    <p:extLst>
      <p:ext uri="{BB962C8B-B14F-4D97-AF65-F5344CB8AC3E}">
        <p14:creationId xmlns:p14="http://schemas.microsoft.com/office/powerpoint/2010/main" val="6798173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8CD506F-F9B1-4594-8A07-7F6EBC49179B}" type="datetimeFigureOut">
              <a:rPr lang="en-IN" smtClean="0"/>
              <a:t>11-03-2026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60C87183-C592-450F-AE19-94A721AF1EFF}" type="slidenum">
              <a:rPr lang="en-IN" smtClean="0"/>
              <a:t>‹#›</a:t>
            </a:fld>
            <a:endParaRPr lang="en-IN"/>
          </a:p>
        </p:txBody>
      </p:sp>
    </p:spTree>
    <p:extLst>
      <p:ext uri="{BB962C8B-B14F-4D97-AF65-F5344CB8AC3E}">
        <p14:creationId xmlns:p14="http://schemas.microsoft.com/office/powerpoint/2010/main" val="10598501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8CD506F-F9B1-4594-8A07-7F6EBC49179B}" type="datetimeFigureOut">
              <a:rPr lang="en-IN" smtClean="0"/>
              <a:t>11-03-2026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0C87183-C592-450F-AE19-94A721AF1EFF}" type="slidenum">
              <a:rPr lang="en-IN" smtClean="0"/>
              <a:t>‹#›</a:t>
            </a:fld>
            <a:endParaRPr lang="en-IN"/>
          </a:p>
        </p:txBody>
      </p:sp>
    </p:spTree>
    <p:extLst>
      <p:ext uri="{BB962C8B-B14F-4D97-AF65-F5344CB8AC3E}">
        <p14:creationId xmlns:p14="http://schemas.microsoft.com/office/powerpoint/2010/main" val="1318040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8CD506F-F9B1-4594-8A07-7F6EBC49179B}" type="datetimeFigureOut">
              <a:rPr lang="en-IN" smtClean="0"/>
              <a:t>11-03-2026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0C87183-C592-450F-AE19-94A721AF1EFF}" type="slidenum">
              <a:rPr lang="en-IN" smtClean="0"/>
              <a:t>‹#›</a:t>
            </a:fld>
            <a:endParaRPr lang="en-IN"/>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extLst>
      <p:ext uri="{BB962C8B-B14F-4D97-AF65-F5344CB8AC3E}">
        <p14:creationId xmlns:p14="http://schemas.microsoft.com/office/powerpoint/2010/main" val="94734653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8CD506F-F9B1-4594-8A07-7F6EBC49179B}" type="datetimeFigureOut">
              <a:rPr lang="en-IN" smtClean="0"/>
              <a:t>11-03-2026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0C87183-C592-450F-AE19-94A721AF1EFF}" type="slidenum">
              <a:rPr lang="en-IN" smtClean="0"/>
              <a:t>‹#›</a:t>
            </a:fld>
            <a:endParaRPr lang="en-IN"/>
          </a:p>
        </p:txBody>
      </p:sp>
    </p:spTree>
    <p:extLst>
      <p:ext uri="{BB962C8B-B14F-4D97-AF65-F5344CB8AC3E}">
        <p14:creationId xmlns:p14="http://schemas.microsoft.com/office/powerpoint/2010/main" val="296638610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8CD506F-F9B1-4594-8A07-7F6EBC49179B}" type="datetimeFigureOut">
              <a:rPr lang="en-IN" smtClean="0"/>
              <a:t>11-03-2026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0C87183-C592-450F-AE19-94A721AF1EFF}" type="slidenum">
              <a:rPr lang="en-IN" smtClean="0"/>
              <a:t>‹#›</a:t>
            </a:fld>
            <a:endParaRPr lang="en-IN"/>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extLst>
      <p:ext uri="{BB962C8B-B14F-4D97-AF65-F5344CB8AC3E}">
        <p14:creationId xmlns:p14="http://schemas.microsoft.com/office/powerpoint/2010/main" val="327364386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8CD506F-F9B1-4594-8A07-7F6EBC49179B}" type="datetimeFigureOut">
              <a:rPr lang="en-IN" smtClean="0"/>
              <a:t>11-03-2026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0C87183-C592-450F-AE19-94A721AF1EFF}" type="slidenum">
              <a:rPr lang="en-IN" smtClean="0"/>
              <a:t>‹#›</a:t>
            </a:fld>
            <a:endParaRPr lang="en-IN"/>
          </a:p>
        </p:txBody>
      </p:sp>
    </p:spTree>
    <p:extLst>
      <p:ext uri="{BB962C8B-B14F-4D97-AF65-F5344CB8AC3E}">
        <p14:creationId xmlns:p14="http://schemas.microsoft.com/office/powerpoint/2010/main" val="71533459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8CD506F-F9B1-4594-8A07-7F6EBC49179B}" type="datetimeFigureOut">
              <a:rPr lang="en-IN" smtClean="0"/>
              <a:t>11-03-2026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0C87183-C592-450F-AE19-94A721AF1EFF}" type="slidenum">
              <a:rPr lang="en-IN" smtClean="0"/>
              <a:t>‹#›</a:t>
            </a:fld>
            <a:endParaRPr lang="en-IN"/>
          </a:p>
        </p:txBody>
      </p:sp>
    </p:spTree>
    <p:extLst>
      <p:ext uri="{BB962C8B-B14F-4D97-AF65-F5344CB8AC3E}">
        <p14:creationId xmlns:p14="http://schemas.microsoft.com/office/powerpoint/2010/main" val="295030679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8CD506F-F9B1-4594-8A07-7F6EBC49179B}" type="datetimeFigureOut">
              <a:rPr lang="en-IN" smtClean="0"/>
              <a:t>11-03-2026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0C87183-C592-450F-AE19-94A721AF1EFF}" type="slidenum">
              <a:rPr lang="en-IN" smtClean="0"/>
              <a:t>‹#›</a:t>
            </a:fld>
            <a:endParaRPr lang="en-IN"/>
          </a:p>
        </p:txBody>
      </p:sp>
    </p:spTree>
    <p:extLst>
      <p:ext uri="{BB962C8B-B14F-4D97-AF65-F5344CB8AC3E}">
        <p14:creationId xmlns:p14="http://schemas.microsoft.com/office/powerpoint/2010/main" val="28455212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29" name="Group 28"/>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88CD506F-F9B1-4594-8A07-7F6EBC49179B}" type="datetimeFigureOut">
              <a:rPr lang="en-IN" smtClean="0"/>
              <a:t>11-03-2026</a:t>
            </a:fld>
            <a:endParaRPr lang="en-IN"/>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lumMod val="75000"/>
                  </a:schemeClr>
                </a:solidFill>
              </a:defRPr>
            </a:lvl1pPr>
          </a:lstStyle>
          <a:p>
            <a:fld id="{60C87183-C592-450F-AE19-94A721AF1EFF}" type="slidenum">
              <a:rPr lang="en-IN" smtClean="0"/>
              <a:t>‹#›</a:t>
            </a:fld>
            <a:endParaRPr lang="en-IN"/>
          </a:p>
        </p:txBody>
      </p:sp>
    </p:spTree>
    <p:extLst>
      <p:ext uri="{BB962C8B-B14F-4D97-AF65-F5344CB8AC3E}">
        <p14:creationId xmlns:p14="http://schemas.microsoft.com/office/powerpoint/2010/main" val="1298521257"/>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75000"/>
          </a:schemeClr>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lumMod val="75000"/>
          </a:schemeClr>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321C02-3064-0BE9-93D5-2A87A1F6BE9F}"/>
              </a:ext>
            </a:extLst>
          </p:cNvPr>
          <p:cNvSpPr>
            <a:spLocks noGrp="1"/>
          </p:cNvSpPr>
          <p:nvPr>
            <p:ph type="ctrTitle"/>
          </p:nvPr>
        </p:nvSpPr>
        <p:spPr>
          <a:xfrm>
            <a:off x="1507066" y="2404534"/>
            <a:ext cx="8610327" cy="1646302"/>
          </a:xfrm>
        </p:spPr>
        <p:txBody>
          <a:bodyPr/>
          <a:lstStyle/>
          <a:p>
            <a:r>
              <a:rPr lang="en-IN" sz="4800"/>
              <a:t>Entrepreneurship</a:t>
            </a:r>
            <a:br>
              <a:rPr lang="en-IN" sz="4800"/>
            </a:br>
            <a:r>
              <a:rPr lang="en-IN" b="1"/>
              <a:t>Aromanium</a:t>
            </a:r>
            <a:r>
              <a:rPr lang="en-IN"/>
              <a:t> </a:t>
            </a:r>
            <a:br>
              <a:rPr lang="en-IN"/>
            </a:br>
            <a:r>
              <a:rPr lang="en-IN" sz="4800"/>
              <a:t>Ethical Business Strategy and Market Analysis</a:t>
            </a:r>
          </a:p>
        </p:txBody>
      </p:sp>
      <p:sp>
        <p:nvSpPr>
          <p:cNvPr id="3" name="CasetăText 2">
            <a:extLst>
              <a:ext uri="{FF2B5EF4-FFF2-40B4-BE49-F238E27FC236}">
                <a16:creationId xmlns:a16="http://schemas.microsoft.com/office/drawing/2014/main" id="{E29CBF82-12C8-ED09-0B36-920CCCD53C67}"/>
              </a:ext>
            </a:extLst>
          </p:cNvPr>
          <p:cNvSpPr txBox="1"/>
          <p:nvPr/>
        </p:nvSpPr>
        <p:spPr>
          <a:xfrm>
            <a:off x="3048000" y="3429000"/>
            <a:ext cx="6096000" cy="150810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endParaRPr lang="en-US" b="1" i="1" u="sng"/>
          </a:p>
          <a:p>
            <a:pPr algn="ctr"/>
            <a:endParaRPr lang="en-US" b="1" i="1" u="sng"/>
          </a:p>
          <a:p>
            <a:pPr algn="ctr"/>
            <a:endParaRPr lang="en-US" b="1" i="1" u="sng"/>
          </a:p>
          <a:p>
            <a:pPr algn="ctr"/>
            <a:r>
              <a:rPr lang="en-US" sz="2000" b="1" i="1">
                <a:solidFill>
                  <a:schemeClr val="accent1">
                    <a:lumMod val="49000"/>
                  </a:schemeClr>
                </a:solidFill>
              </a:rPr>
              <a:t> LIPOVANU SIMONA DIANA - 2312374</a:t>
            </a:r>
            <a:endParaRPr lang="en-US">
              <a:solidFill>
                <a:schemeClr val="accent1">
                  <a:lumMod val="49000"/>
                </a:schemeClr>
              </a:solidFill>
            </a:endParaRPr>
          </a:p>
          <a:p>
            <a:pPr algn="ctr"/>
            <a:endParaRPr lang="ro-RO">
              <a:solidFill>
                <a:schemeClr val="accent1">
                  <a:lumMod val="49000"/>
                </a:schemeClr>
              </a:solidFill>
            </a:endParaRPr>
          </a:p>
        </p:txBody>
      </p:sp>
    </p:spTree>
    <p:extLst>
      <p:ext uri="{BB962C8B-B14F-4D97-AF65-F5344CB8AC3E}">
        <p14:creationId xmlns:p14="http://schemas.microsoft.com/office/powerpoint/2010/main" val="25241399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04C386-61F3-5C49-F854-9EF0C21408DD}"/>
              </a:ext>
            </a:extLst>
          </p:cNvPr>
          <p:cNvSpPr>
            <a:spLocks noGrp="1"/>
          </p:cNvSpPr>
          <p:nvPr>
            <p:ph type="title"/>
          </p:nvPr>
        </p:nvSpPr>
        <p:spPr/>
        <p:txBody>
          <a:bodyPr/>
          <a:lstStyle/>
          <a:p>
            <a:r>
              <a:rPr lang="en-IN" b="1"/>
              <a:t>Introduction</a:t>
            </a:r>
          </a:p>
        </p:txBody>
      </p:sp>
      <p:sp>
        <p:nvSpPr>
          <p:cNvPr id="4" name="Rectangle 1">
            <a:extLst>
              <a:ext uri="{FF2B5EF4-FFF2-40B4-BE49-F238E27FC236}">
                <a16:creationId xmlns:a16="http://schemas.microsoft.com/office/drawing/2014/main" id="{84EEF053-584E-7936-D01C-FC81BC84B561}"/>
              </a:ext>
            </a:extLst>
          </p:cNvPr>
          <p:cNvSpPr>
            <a:spLocks noGrp="1" noChangeArrowheads="1"/>
          </p:cNvSpPr>
          <p:nvPr>
            <p:ph idx="1"/>
          </p:nvPr>
        </p:nvSpPr>
        <p:spPr bwMode="auto">
          <a:xfrm>
            <a:off x="402031" y="1969823"/>
            <a:ext cx="5802124" cy="294478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just" defTabSz="914400" rtl="0" eaLnBrk="0" fontAlgn="base" latinLnBrk="0" hangingPunct="0">
              <a:lnSpc>
                <a:spcPct val="150000"/>
              </a:lnSpc>
              <a:spcBef>
                <a:spcPct val="0"/>
              </a:spcBef>
              <a:spcAft>
                <a:spcPct val="0"/>
              </a:spcAft>
              <a:buClrTx/>
              <a:buSzTx/>
              <a:buFontTx/>
              <a:buChar char="•"/>
              <a:tabLst/>
            </a:pPr>
            <a:r>
              <a:rPr kumimoji="0" lang="en-US" altLang="en-US" sz="1800" b="0" i="0" u="none" strike="noStrike" cap="none" normalizeH="0" baseline="0">
                <a:ln>
                  <a:noFill/>
                </a:ln>
                <a:solidFill>
                  <a:schemeClr val="accent2"/>
                </a:solidFill>
                <a:effectLst/>
                <a:latin typeface="Verdana" panose="020B0604030504040204" pitchFamily="34" charset="0"/>
                <a:ea typeface="Verdana" panose="020B0604030504040204" pitchFamily="34" charset="0"/>
              </a:rPr>
              <a:t>Introduces </a:t>
            </a:r>
            <a:r>
              <a:rPr kumimoji="0" lang="en-US" altLang="en-US" sz="1800" b="0" i="0" u="none" strike="noStrike" cap="none" normalizeH="0" baseline="0" err="1">
                <a:ln>
                  <a:noFill/>
                </a:ln>
                <a:solidFill>
                  <a:schemeClr val="accent2"/>
                </a:solidFill>
                <a:effectLst/>
                <a:latin typeface="Verdana" panose="020B0604030504040204" pitchFamily="34" charset="0"/>
                <a:ea typeface="Verdana" panose="020B0604030504040204" pitchFamily="34" charset="0"/>
              </a:rPr>
              <a:t>Aromanium</a:t>
            </a:r>
            <a:r>
              <a:rPr kumimoji="0" lang="en-US" altLang="en-US" sz="1800" b="0" i="0" u="none" strike="noStrike" cap="none" normalizeH="0" baseline="0">
                <a:ln>
                  <a:noFill/>
                </a:ln>
                <a:solidFill>
                  <a:schemeClr val="accent2"/>
                </a:solidFill>
                <a:effectLst/>
                <a:latin typeface="Verdana" panose="020B0604030504040204" pitchFamily="34" charset="0"/>
                <a:ea typeface="Verdana" panose="020B0604030504040204" pitchFamily="34" charset="0"/>
              </a:rPr>
              <a:t> as an ethical perfume  company and outlines its core business concept.</a:t>
            </a:r>
          </a:p>
          <a:p>
            <a:pPr marL="0" marR="0" lvl="0" indent="0" algn="just" defTabSz="914400" rtl="0" eaLnBrk="0" fontAlgn="base" latinLnBrk="0" hangingPunct="0">
              <a:lnSpc>
                <a:spcPct val="150000"/>
              </a:lnSpc>
              <a:spcBef>
                <a:spcPct val="0"/>
              </a:spcBef>
              <a:spcAft>
                <a:spcPct val="0"/>
              </a:spcAft>
              <a:buClrTx/>
              <a:buSzTx/>
              <a:buFontTx/>
              <a:buChar char="•"/>
              <a:tabLst/>
            </a:pPr>
            <a:r>
              <a:rPr kumimoji="0" lang="en-US" altLang="en-US" sz="1800" b="0" i="0" u="none" strike="noStrike" cap="none" normalizeH="0" baseline="0">
                <a:ln>
                  <a:noFill/>
                </a:ln>
                <a:solidFill>
                  <a:schemeClr val="accent2"/>
                </a:solidFill>
                <a:effectLst/>
                <a:latin typeface="Verdana" panose="020B0604030504040204" pitchFamily="34" charset="0"/>
                <a:ea typeface="Verdana" panose="020B0604030504040204" pitchFamily="34" charset="0"/>
              </a:rPr>
              <a:t>Examines products, services, business objectives, and unique selling points.</a:t>
            </a:r>
          </a:p>
          <a:p>
            <a:pPr marL="0" marR="0" lvl="0" indent="0" algn="just" defTabSz="914400" rtl="0" eaLnBrk="0" fontAlgn="base" latinLnBrk="0" hangingPunct="0">
              <a:lnSpc>
                <a:spcPct val="150000"/>
              </a:lnSpc>
              <a:spcBef>
                <a:spcPct val="0"/>
              </a:spcBef>
              <a:spcAft>
                <a:spcPct val="0"/>
              </a:spcAft>
              <a:buClrTx/>
              <a:buSzTx/>
              <a:buFontTx/>
              <a:buChar char="•"/>
              <a:tabLst/>
            </a:pPr>
            <a:r>
              <a:rPr kumimoji="0" lang="en-US" altLang="en-US" sz="1800" b="0" i="0" u="none" strike="noStrike" cap="none" normalizeH="0" baseline="0">
                <a:ln>
                  <a:noFill/>
                </a:ln>
                <a:solidFill>
                  <a:schemeClr val="accent2"/>
                </a:solidFill>
                <a:effectLst/>
                <a:latin typeface="Verdana" panose="020B0604030504040204" pitchFamily="34" charset="0"/>
                <a:ea typeface="Verdana" panose="020B0604030504040204" pitchFamily="34" charset="0"/>
              </a:rPr>
              <a:t>Analyses the business environment and marketing strategy to understand how </a:t>
            </a:r>
            <a:r>
              <a:rPr kumimoji="0" lang="en-US" altLang="en-US" sz="1800" b="0" i="0" u="none" strike="noStrike" cap="none" normalizeH="0" baseline="0" err="1">
                <a:ln>
                  <a:noFill/>
                </a:ln>
                <a:solidFill>
                  <a:schemeClr val="accent2"/>
                </a:solidFill>
                <a:effectLst/>
                <a:latin typeface="Verdana" panose="020B0604030504040204" pitchFamily="34" charset="0"/>
                <a:ea typeface="Verdana" panose="020B0604030504040204" pitchFamily="34" charset="0"/>
              </a:rPr>
              <a:t>Aromanium</a:t>
            </a:r>
            <a:r>
              <a:rPr kumimoji="0" lang="en-US" altLang="en-US" sz="1800" b="0" i="0" u="none" strike="noStrike" cap="none" normalizeH="0" baseline="0">
                <a:ln>
                  <a:noFill/>
                </a:ln>
                <a:solidFill>
                  <a:schemeClr val="accent2"/>
                </a:solidFill>
                <a:effectLst/>
                <a:latin typeface="Verdana" panose="020B0604030504040204" pitchFamily="34" charset="0"/>
                <a:ea typeface="Verdana" panose="020B0604030504040204" pitchFamily="34" charset="0"/>
              </a:rPr>
              <a:t> achieves competitive advantage.</a:t>
            </a:r>
          </a:p>
        </p:txBody>
      </p:sp>
      <p:pic>
        <p:nvPicPr>
          <p:cNvPr id="1026" name="Picture 2">
            <a:extLst>
              <a:ext uri="{FF2B5EF4-FFF2-40B4-BE49-F238E27FC236}">
                <a16:creationId xmlns:a16="http://schemas.microsoft.com/office/drawing/2014/main" id="{A0297C89-5E10-1EAC-6F5D-F1C627A23F4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99703" y="2287560"/>
            <a:ext cx="5748597" cy="228287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981891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61006F-2F29-0559-6451-B7C828571E33}"/>
              </a:ext>
            </a:extLst>
          </p:cNvPr>
          <p:cNvSpPr>
            <a:spLocks noGrp="1"/>
          </p:cNvSpPr>
          <p:nvPr>
            <p:ph type="title"/>
          </p:nvPr>
        </p:nvSpPr>
        <p:spPr/>
        <p:txBody>
          <a:bodyPr/>
          <a:lstStyle/>
          <a:p>
            <a:r>
              <a:rPr lang="en-IN" b="1"/>
              <a:t>Business Idea, Products &amp; Objectives</a:t>
            </a:r>
            <a:br>
              <a:rPr lang="en-IN" b="1"/>
            </a:br>
            <a:endParaRPr lang="en-IN"/>
          </a:p>
        </p:txBody>
      </p:sp>
      <p:sp>
        <p:nvSpPr>
          <p:cNvPr id="4" name="Rectangle 1">
            <a:extLst>
              <a:ext uri="{FF2B5EF4-FFF2-40B4-BE49-F238E27FC236}">
                <a16:creationId xmlns:a16="http://schemas.microsoft.com/office/drawing/2014/main" id="{E2D2D2F9-27DD-EA1E-A615-2E9BD3546AFF}"/>
              </a:ext>
            </a:extLst>
          </p:cNvPr>
          <p:cNvSpPr>
            <a:spLocks noGrp="1" noChangeArrowheads="1"/>
          </p:cNvSpPr>
          <p:nvPr>
            <p:ph idx="1"/>
          </p:nvPr>
        </p:nvSpPr>
        <p:spPr bwMode="auto">
          <a:xfrm>
            <a:off x="540775" y="2273374"/>
            <a:ext cx="5260936" cy="33256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just" defTabSz="914400" rtl="0" eaLnBrk="0" fontAlgn="base" latinLnBrk="0" hangingPunct="0">
              <a:lnSpc>
                <a:spcPct val="200000"/>
              </a:lnSpc>
              <a:spcBef>
                <a:spcPct val="0"/>
              </a:spcBef>
              <a:spcAft>
                <a:spcPct val="0"/>
              </a:spcAft>
              <a:buClrTx/>
              <a:buSzTx/>
              <a:buFontTx/>
              <a:buChar char="•"/>
              <a:tabLst/>
            </a:pPr>
            <a:r>
              <a:rPr kumimoji="0" lang="en-US" altLang="en-US" sz="1800" b="0" i="0" u="none" strike="noStrike" cap="none" normalizeH="0" baseline="0">
                <a:ln>
                  <a:noFill/>
                </a:ln>
                <a:solidFill>
                  <a:schemeClr val="accent2"/>
                </a:solidFill>
                <a:effectLst/>
                <a:latin typeface="Verdana" panose="020B0604030504040204" pitchFamily="34" charset="0"/>
                <a:ea typeface="Verdana" panose="020B0604030504040204" pitchFamily="34" charset="0"/>
              </a:rPr>
              <a:t>The company focuses on ethical sourcing, sustainability, and strong customer engagement.</a:t>
            </a:r>
          </a:p>
          <a:p>
            <a:pPr marL="0" marR="0" lvl="0" indent="0" algn="just" defTabSz="914400" rtl="0" eaLnBrk="0" fontAlgn="base" latinLnBrk="0" hangingPunct="0">
              <a:lnSpc>
                <a:spcPct val="200000"/>
              </a:lnSpc>
              <a:spcBef>
                <a:spcPct val="0"/>
              </a:spcBef>
              <a:spcAft>
                <a:spcPct val="0"/>
              </a:spcAft>
              <a:buClrTx/>
              <a:buSzTx/>
              <a:buFontTx/>
              <a:buChar char="•"/>
              <a:tabLst/>
            </a:pPr>
            <a:r>
              <a:rPr kumimoji="0" lang="en-US" altLang="en-US" sz="1800" b="0" i="0" u="none" strike="noStrike" cap="none" normalizeH="0" baseline="0">
                <a:ln>
                  <a:noFill/>
                </a:ln>
                <a:solidFill>
                  <a:schemeClr val="accent2"/>
                </a:solidFill>
                <a:effectLst/>
                <a:latin typeface="Verdana" panose="020B0604030504040204" pitchFamily="34" charset="0"/>
                <a:ea typeface="Verdana" panose="020B0604030504040204" pitchFamily="34" charset="0"/>
              </a:rPr>
              <a:t>Its objective is to balance profitability with social and environmental responsibility while delivering high-quality products.</a:t>
            </a:r>
          </a:p>
        </p:txBody>
      </p:sp>
      <p:pic>
        <p:nvPicPr>
          <p:cNvPr id="2050" name="Picture 2" descr="DIY Easy Solid Perfume - Oh, The Things We'll Make!">
            <a:extLst>
              <a:ext uri="{FF2B5EF4-FFF2-40B4-BE49-F238E27FC236}">
                <a16:creationId xmlns:a16="http://schemas.microsoft.com/office/drawing/2014/main" id="{D05C7AAD-6F42-89DB-4B93-D968EC6F06A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01711" y="2087178"/>
            <a:ext cx="6068410" cy="40456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22502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5C46BD-8052-5801-31B4-A25FD860A96A}"/>
              </a:ext>
            </a:extLst>
          </p:cNvPr>
          <p:cNvSpPr>
            <a:spLocks noGrp="1"/>
          </p:cNvSpPr>
          <p:nvPr>
            <p:ph type="title"/>
          </p:nvPr>
        </p:nvSpPr>
        <p:spPr/>
        <p:txBody>
          <a:bodyPr/>
          <a:lstStyle/>
          <a:p>
            <a:r>
              <a:rPr lang="en-IN" b="1"/>
              <a:t>Business Environment Analysis</a:t>
            </a:r>
          </a:p>
        </p:txBody>
      </p:sp>
      <p:graphicFrame>
        <p:nvGraphicFramePr>
          <p:cNvPr id="4" name="Table 3">
            <a:extLst>
              <a:ext uri="{FF2B5EF4-FFF2-40B4-BE49-F238E27FC236}">
                <a16:creationId xmlns:a16="http://schemas.microsoft.com/office/drawing/2014/main" id="{31B2C3E0-201E-DD9E-7400-F9AF3D5A402C}"/>
              </a:ext>
            </a:extLst>
          </p:cNvPr>
          <p:cNvGraphicFramePr>
            <a:graphicFrameLocks noGrp="1"/>
          </p:cNvGraphicFramePr>
          <p:nvPr>
            <p:extLst>
              <p:ext uri="{D42A27DB-BD31-4B8C-83A1-F6EECF244321}">
                <p14:modId xmlns:p14="http://schemas.microsoft.com/office/powerpoint/2010/main" val="3020358607"/>
              </p:ext>
            </p:extLst>
          </p:nvPr>
        </p:nvGraphicFramePr>
        <p:xfrm>
          <a:off x="524723" y="1987265"/>
          <a:ext cx="4898615" cy="3385294"/>
        </p:xfrm>
        <a:graphic>
          <a:graphicData uri="http://schemas.openxmlformats.org/drawingml/2006/table">
            <a:tbl>
              <a:tblPr>
                <a:tableStyleId>{08FB837D-C827-4EFA-A057-4D05807E0F7C}</a:tableStyleId>
              </a:tblPr>
              <a:tblGrid>
                <a:gridCol w="842579">
                  <a:extLst>
                    <a:ext uri="{9D8B030D-6E8A-4147-A177-3AD203B41FA5}">
                      <a16:colId xmlns:a16="http://schemas.microsoft.com/office/drawing/2014/main" val="1594136376"/>
                    </a:ext>
                  </a:extLst>
                </a:gridCol>
                <a:gridCol w="4056036">
                  <a:extLst>
                    <a:ext uri="{9D8B030D-6E8A-4147-A177-3AD203B41FA5}">
                      <a16:colId xmlns:a16="http://schemas.microsoft.com/office/drawing/2014/main" val="871296465"/>
                    </a:ext>
                  </a:extLst>
                </a:gridCol>
              </a:tblGrid>
              <a:tr h="204804">
                <a:tc>
                  <a:txBody>
                    <a:bodyPr/>
                    <a:lstStyle/>
                    <a:p>
                      <a:pPr algn="ctr" rtl="0" fontAlgn="t">
                        <a:buNone/>
                      </a:pPr>
                      <a:r>
                        <a:rPr lang="en-IN" sz="800" b="1" u="none" strike="noStrike">
                          <a:solidFill>
                            <a:schemeClr val="accent2"/>
                          </a:solidFill>
                          <a:effectLst/>
                          <a:latin typeface="Verdana" panose="020B0604030504040204" pitchFamily="34" charset="0"/>
                          <a:ea typeface="Verdana" panose="020B0604030504040204" pitchFamily="34" charset="0"/>
                        </a:rPr>
                        <a:t>Factor</a:t>
                      </a:r>
                      <a:endParaRPr lang="en-IN" sz="1200">
                        <a:solidFill>
                          <a:schemeClr val="accent2"/>
                        </a:solidFill>
                        <a:effectLst/>
                        <a:latin typeface="Verdana" panose="020B0604030504040204" pitchFamily="34" charset="0"/>
                        <a:ea typeface="Verdana" panose="020B0604030504040204" pitchFamily="34" charset="0"/>
                      </a:endParaRPr>
                    </a:p>
                  </a:txBody>
                  <a:tcPr marL="40961" marR="40961" marT="40961" marB="40961"/>
                </a:tc>
                <a:tc>
                  <a:txBody>
                    <a:bodyPr/>
                    <a:lstStyle/>
                    <a:p>
                      <a:pPr algn="ctr" rtl="0" fontAlgn="t">
                        <a:buNone/>
                      </a:pPr>
                      <a:r>
                        <a:rPr lang="en-IN" sz="800" b="1" u="none" strike="noStrike">
                          <a:solidFill>
                            <a:schemeClr val="accent2"/>
                          </a:solidFill>
                          <a:effectLst/>
                          <a:latin typeface="Verdana" panose="020B0604030504040204" pitchFamily="34" charset="0"/>
                          <a:ea typeface="Verdana" panose="020B0604030504040204" pitchFamily="34" charset="0"/>
                        </a:rPr>
                        <a:t>Impact on </a:t>
                      </a:r>
                      <a:r>
                        <a:rPr lang="en-IN" sz="800" b="1" u="none" strike="noStrike" err="1">
                          <a:solidFill>
                            <a:schemeClr val="accent2"/>
                          </a:solidFill>
                          <a:effectLst/>
                          <a:latin typeface="Verdana" panose="020B0604030504040204" pitchFamily="34" charset="0"/>
                          <a:ea typeface="Verdana" panose="020B0604030504040204" pitchFamily="34" charset="0"/>
                        </a:rPr>
                        <a:t>Aromanium</a:t>
                      </a:r>
                      <a:endParaRPr lang="en-IN" sz="1200">
                        <a:solidFill>
                          <a:schemeClr val="accent2"/>
                        </a:solidFill>
                        <a:effectLst/>
                        <a:latin typeface="Verdana" panose="020B0604030504040204" pitchFamily="34" charset="0"/>
                        <a:ea typeface="Verdana" panose="020B0604030504040204" pitchFamily="34" charset="0"/>
                      </a:endParaRPr>
                    </a:p>
                  </a:txBody>
                  <a:tcPr marL="40961" marR="40961" marT="40961" marB="40961"/>
                </a:tc>
                <a:extLst>
                  <a:ext uri="{0D108BD9-81ED-4DB2-BD59-A6C34878D82A}">
                    <a16:rowId xmlns:a16="http://schemas.microsoft.com/office/drawing/2014/main" val="1387498833"/>
                  </a:ext>
                </a:extLst>
              </a:tr>
              <a:tr h="553789">
                <a:tc>
                  <a:txBody>
                    <a:bodyPr/>
                    <a:lstStyle/>
                    <a:p>
                      <a:pPr algn="just" rtl="0" fontAlgn="t">
                        <a:buNone/>
                      </a:pPr>
                      <a:r>
                        <a:rPr lang="en-IN" sz="800" b="1" u="none" strike="noStrike">
                          <a:solidFill>
                            <a:schemeClr val="accent2"/>
                          </a:solidFill>
                          <a:effectLst/>
                          <a:latin typeface="Verdana" panose="020B0604030504040204" pitchFamily="34" charset="0"/>
                          <a:ea typeface="Verdana" panose="020B0604030504040204" pitchFamily="34" charset="0"/>
                        </a:rPr>
                        <a:t>Political</a:t>
                      </a:r>
                      <a:endParaRPr lang="en-IN" sz="1200">
                        <a:solidFill>
                          <a:schemeClr val="accent2"/>
                        </a:solidFill>
                        <a:effectLst/>
                        <a:latin typeface="Verdana" panose="020B0604030504040204" pitchFamily="34" charset="0"/>
                        <a:ea typeface="Verdana" panose="020B0604030504040204" pitchFamily="34" charset="0"/>
                      </a:endParaRPr>
                    </a:p>
                  </a:txBody>
                  <a:tcPr marL="40961" marR="40961" marT="40961" marB="40961"/>
                </a:tc>
                <a:tc>
                  <a:txBody>
                    <a:bodyPr/>
                    <a:lstStyle/>
                    <a:p>
                      <a:pPr algn="just" rtl="0" fontAlgn="t">
                        <a:buNone/>
                      </a:pPr>
                      <a:r>
                        <a:rPr lang="en-US" sz="800" b="0" u="none" strike="noStrike">
                          <a:solidFill>
                            <a:schemeClr val="accent2"/>
                          </a:solidFill>
                          <a:effectLst/>
                          <a:latin typeface="Verdana" panose="020B0604030504040204" pitchFamily="34" charset="0"/>
                          <a:ea typeface="Verdana" panose="020B0604030504040204" pitchFamily="34" charset="0"/>
                        </a:rPr>
                        <a:t>International trade regulations, ethical sourcing standards, and animal testing bans influence </a:t>
                      </a:r>
                      <a:r>
                        <a:rPr lang="en-US" sz="800" b="0" u="none" strike="noStrike" err="1">
                          <a:solidFill>
                            <a:schemeClr val="accent2"/>
                          </a:solidFill>
                          <a:effectLst/>
                          <a:latin typeface="Verdana" panose="020B0604030504040204" pitchFamily="34" charset="0"/>
                          <a:ea typeface="Verdana" panose="020B0604030504040204" pitchFamily="34" charset="0"/>
                        </a:rPr>
                        <a:t>Aromanium’s</a:t>
                      </a:r>
                      <a:r>
                        <a:rPr lang="en-US" sz="800" b="0" u="none" strike="noStrike">
                          <a:solidFill>
                            <a:schemeClr val="accent2"/>
                          </a:solidFill>
                          <a:effectLst/>
                          <a:latin typeface="Verdana" panose="020B0604030504040204" pitchFamily="34" charset="0"/>
                          <a:ea typeface="Verdana" panose="020B0604030504040204" pitchFamily="34" charset="0"/>
                        </a:rPr>
                        <a:t> operations. Government policies supporting cruelty-free s positively support the brand’s ethical business model.</a:t>
                      </a:r>
                      <a:endParaRPr lang="en-US" sz="1200">
                        <a:solidFill>
                          <a:schemeClr val="accent2"/>
                        </a:solidFill>
                        <a:effectLst/>
                        <a:latin typeface="Verdana" panose="020B0604030504040204" pitchFamily="34" charset="0"/>
                        <a:ea typeface="Verdana" panose="020B0604030504040204" pitchFamily="34" charset="0"/>
                      </a:endParaRPr>
                    </a:p>
                  </a:txBody>
                  <a:tcPr marL="40961" marR="40961" marT="40961" marB="40961"/>
                </a:tc>
                <a:extLst>
                  <a:ext uri="{0D108BD9-81ED-4DB2-BD59-A6C34878D82A}">
                    <a16:rowId xmlns:a16="http://schemas.microsoft.com/office/drawing/2014/main" val="2630918325"/>
                  </a:ext>
                </a:extLst>
              </a:tr>
              <a:tr h="486026">
                <a:tc>
                  <a:txBody>
                    <a:bodyPr/>
                    <a:lstStyle/>
                    <a:p>
                      <a:pPr algn="just" rtl="0" fontAlgn="t">
                        <a:buNone/>
                      </a:pPr>
                      <a:r>
                        <a:rPr lang="en-IN" sz="800" b="1" u="none" strike="noStrike">
                          <a:solidFill>
                            <a:schemeClr val="accent2"/>
                          </a:solidFill>
                          <a:effectLst/>
                          <a:latin typeface="Verdana" panose="020B0604030504040204" pitchFamily="34" charset="0"/>
                          <a:ea typeface="Verdana" panose="020B0604030504040204" pitchFamily="34" charset="0"/>
                        </a:rPr>
                        <a:t>Economic</a:t>
                      </a:r>
                      <a:endParaRPr lang="en-IN" sz="1200">
                        <a:solidFill>
                          <a:schemeClr val="accent2"/>
                        </a:solidFill>
                        <a:effectLst/>
                        <a:latin typeface="Verdana" panose="020B0604030504040204" pitchFamily="34" charset="0"/>
                        <a:ea typeface="Verdana" panose="020B0604030504040204" pitchFamily="34" charset="0"/>
                      </a:endParaRPr>
                    </a:p>
                  </a:txBody>
                  <a:tcPr marL="40961" marR="40961" marT="40961" marB="40961"/>
                </a:tc>
                <a:tc>
                  <a:txBody>
                    <a:bodyPr/>
                    <a:lstStyle/>
                    <a:p>
                      <a:pPr algn="just" rtl="0" fontAlgn="t">
                        <a:buNone/>
                      </a:pPr>
                      <a:r>
                        <a:rPr lang="en-US" sz="800" b="0" u="none" strike="noStrike">
                          <a:solidFill>
                            <a:schemeClr val="accent2"/>
                          </a:solidFill>
                          <a:effectLst/>
                          <a:latin typeface="Verdana" panose="020B0604030504040204" pitchFamily="34" charset="0"/>
                          <a:ea typeface="Verdana" panose="020B0604030504040204" pitchFamily="34" charset="0"/>
                        </a:rPr>
                        <a:t>Fluctuations in consumer spending and rising costs of ethically sourced raw materials affect profitability. During economic downturns, demand for premium-priced ethical products may decline. </a:t>
                      </a:r>
                      <a:endParaRPr lang="en-US" sz="1200">
                        <a:solidFill>
                          <a:schemeClr val="accent2"/>
                        </a:solidFill>
                        <a:effectLst/>
                        <a:latin typeface="Verdana" panose="020B0604030504040204" pitchFamily="34" charset="0"/>
                        <a:ea typeface="Verdana" panose="020B0604030504040204" pitchFamily="34" charset="0"/>
                      </a:endParaRPr>
                    </a:p>
                  </a:txBody>
                  <a:tcPr marL="40961" marR="40961" marT="40961" marB="40961"/>
                </a:tc>
                <a:extLst>
                  <a:ext uri="{0D108BD9-81ED-4DB2-BD59-A6C34878D82A}">
                    <a16:rowId xmlns:a16="http://schemas.microsoft.com/office/drawing/2014/main" val="1568749325"/>
                  </a:ext>
                </a:extLst>
              </a:tr>
              <a:tr h="553789">
                <a:tc>
                  <a:txBody>
                    <a:bodyPr/>
                    <a:lstStyle/>
                    <a:p>
                      <a:pPr algn="just" rtl="0" fontAlgn="t">
                        <a:buNone/>
                      </a:pPr>
                      <a:r>
                        <a:rPr lang="en-IN" sz="800" b="1" u="none" strike="noStrike">
                          <a:solidFill>
                            <a:schemeClr val="accent2"/>
                          </a:solidFill>
                          <a:effectLst/>
                          <a:latin typeface="Verdana" panose="020B0604030504040204" pitchFamily="34" charset="0"/>
                          <a:ea typeface="Verdana" panose="020B0604030504040204" pitchFamily="34" charset="0"/>
                        </a:rPr>
                        <a:t>Social</a:t>
                      </a:r>
                      <a:endParaRPr lang="en-IN" sz="1200">
                        <a:solidFill>
                          <a:schemeClr val="accent2"/>
                        </a:solidFill>
                        <a:effectLst/>
                        <a:latin typeface="Verdana" panose="020B0604030504040204" pitchFamily="34" charset="0"/>
                        <a:ea typeface="Verdana" panose="020B0604030504040204" pitchFamily="34" charset="0"/>
                      </a:endParaRPr>
                    </a:p>
                  </a:txBody>
                  <a:tcPr marL="40961" marR="40961" marT="40961" marB="40961"/>
                </a:tc>
                <a:tc>
                  <a:txBody>
                    <a:bodyPr/>
                    <a:lstStyle/>
                    <a:p>
                      <a:pPr algn="just" rtl="0" fontAlgn="t">
                        <a:buNone/>
                      </a:pPr>
                      <a:r>
                        <a:rPr lang="en-US" sz="800" b="0" u="none" strike="noStrike">
                          <a:solidFill>
                            <a:schemeClr val="accent2"/>
                          </a:solidFill>
                          <a:effectLst/>
                          <a:latin typeface="Verdana" panose="020B0604030504040204" pitchFamily="34" charset="0"/>
                          <a:ea typeface="Verdana" panose="020B0604030504040204" pitchFamily="34" charset="0"/>
                        </a:rPr>
                        <a:t>Increasing consumer focus on sustainability, ethical consumption, and transparency strongly benefits </a:t>
                      </a:r>
                      <a:r>
                        <a:rPr lang="en-US" sz="800" b="0" u="none" strike="noStrike" err="1">
                          <a:solidFill>
                            <a:schemeClr val="accent2"/>
                          </a:solidFill>
                          <a:effectLst/>
                          <a:latin typeface="Verdana" panose="020B0604030504040204" pitchFamily="34" charset="0"/>
                          <a:ea typeface="Verdana" panose="020B0604030504040204" pitchFamily="34" charset="0"/>
                        </a:rPr>
                        <a:t>Aromanium</a:t>
                      </a:r>
                      <a:r>
                        <a:rPr lang="en-US" sz="800" b="0" u="none" strike="noStrike">
                          <a:solidFill>
                            <a:schemeClr val="accent2"/>
                          </a:solidFill>
                          <a:effectLst/>
                          <a:latin typeface="Verdana" panose="020B0604030504040204" pitchFamily="34" charset="0"/>
                          <a:ea typeface="Verdana" panose="020B0604030504040204" pitchFamily="34" charset="0"/>
                        </a:rPr>
                        <a:t>. Growing concern for animal welfare aligns closely with the brand’s core values.</a:t>
                      </a:r>
                      <a:endParaRPr lang="en-US" sz="1200">
                        <a:solidFill>
                          <a:schemeClr val="accent2"/>
                        </a:solidFill>
                        <a:effectLst/>
                        <a:latin typeface="Verdana" panose="020B0604030504040204" pitchFamily="34" charset="0"/>
                        <a:ea typeface="Verdana" panose="020B0604030504040204" pitchFamily="34" charset="0"/>
                      </a:endParaRPr>
                    </a:p>
                  </a:txBody>
                  <a:tcPr marL="40961" marR="40961" marT="40961" marB="40961"/>
                </a:tc>
                <a:extLst>
                  <a:ext uri="{0D108BD9-81ED-4DB2-BD59-A6C34878D82A}">
                    <a16:rowId xmlns:a16="http://schemas.microsoft.com/office/drawing/2014/main" val="3309476041"/>
                  </a:ext>
                </a:extLst>
              </a:tr>
              <a:tr h="553789">
                <a:tc>
                  <a:txBody>
                    <a:bodyPr/>
                    <a:lstStyle/>
                    <a:p>
                      <a:pPr algn="just" rtl="0" fontAlgn="t">
                        <a:buNone/>
                      </a:pPr>
                      <a:r>
                        <a:rPr lang="en-IN" sz="800" b="1" u="none" strike="noStrike">
                          <a:solidFill>
                            <a:schemeClr val="accent2"/>
                          </a:solidFill>
                          <a:effectLst/>
                          <a:latin typeface="Verdana" panose="020B0604030504040204" pitchFamily="34" charset="0"/>
                          <a:ea typeface="Verdana" panose="020B0604030504040204" pitchFamily="34" charset="0"/>
                        </a:rPr>
                        <a:t>Technological</a:t>
                      </a:r>
                      <a:endParaRPr lang="en-IN" sz="1200">
                        <a:solidFill>
                          <a:schemeClr val="accent2"/>
                        </a:solidFill>
                        <a:effectLst/>
                        <a:latin typeface="Verdana" panose="020B0604030504040204" pitchFamily="34" charset="0"/>
                        <a:ea typeface="Verdana" panose="020B0604030504040204" pitchFamily="34" charset="0"/>
                      </a:endParaRPr>
                    </a:p>
                  </a:txBody>
                  <a:tcPr marL="40961" marR="40961" marT="40961" marB="40961"/>
                </a:tc>
                <a:tc>
                  <a:txBody>
                    <a:bodyPr/>
                    <a:lstStyle/>
                    <a:p>
                      <a:pPr algn="just" rtl="0" fontAlgn="t">
                        <a:buNone/>
                      </a:pPr>
                      <a:r>
                        <a:rPr lang="en-US" sz="800" b="0" u="none" strike="noStrike">
                          <a:solidFill>
                            <a:schemeClr val="accent2"/>
                          </a:solidFill>
                          <a:effectLst/>
                          <a:latin typeface="Verdana" panose="020B0604030504040204" pitchFamily="34" charset="0"/>
                          <a:ea typeface="Verdana" panose="020B0604030504040204" pitchFamily="34" charset="0"/>
                        </a:rPr>
                        <a:t>E-commerce platforms, digital marketing tools, and supply chain transparency technologies support customer engagement and operational efficiency. Innovation in production methods enables more sustainable practices.</a:t>
                      </a:r>
                      <a:endParaRPr lang="en-US" sz="1200">
                        <a:solidFill>
                          <a:schemeClr val="accent2"/>
                        </a:solidFill>
                        <a:effectLst/>
                        <a:latin typeface="Verdana" panose="020B0604030504040204" pitchFamily="34" charset="0"/>
                        <a:ea typeface="Verdana" panose="020B0604030504040204" pitchFamily="34" charset="0"/>
                      </a:endParaRPr>
                    </a:p>
                  </a:txBody>
                  <a:tcPr marL="40961" marR="40961" marT="40961" marB="40961"/>
                </a:tc>
                <a:extLst>
                  <a:ext uri="{0D108BD9-81ED-4DB2-BD59-A6C34878D82A}">
                    <a16:rowId xmlns:a16="http://schemas.microsoft.com/office/drawing/2014/main" val="378748781"/>
                  </a:ext>
                </a:extLst>
              </a:tr>
              <a:tr h="435822">
                <a:tc>
                  <a:txBody>
                    <a:bodyPr/>
                    <a:lstStyle/>
                    <a:p>
                      <a:pPr algn="just" rtl="0" fontAlgn="t">
                        <a:buNone/>
                      </a:pPr>
                      <a:r>
                        <a:rPr lang="en-IN" sz="800" b="1" u="none" strike="noStrike">
                          <a:solidFill>
                            <a:schemeClr val="accent2"/>
                          </a:solidFill>
                          <a:effectLst/>
                          <a:latin typeface="Verdana" panose="020B0604030504040204" pitchFamily="34" charset="0"/>
                          <a:ea typeface="Verdana" panose="020B0604030504040204" pitchFamily="34" charset="0"/>
                        </a:rPr>
                        <a:t>Environmental</a:t>
                      </a:r>
                      <a:endParaRPr lang="en-IN" sz="1200">
                        <a:solidFill>
                          <a:schemeClr val="accent2"/>
                        </a:solidFill>
                        <a:effectLst/>
                        <a:latin typeface="Verdana" panose="020B0604030504040204" pitchFamily="34" charset="0"/>
                        <a:ea typeface="Verdana" panose="020B0604030504040204" pitchFamily="34" charset="0"/>
                      </a:endParaRPr>
                    </a:p>
                  </a:txBody>
                  <a:tcPr marL="40961" marR="40961" marT="40961" marB="40961"/>
                </a:tc>
                <a:tc>
                  <a:txBody>
                    <a:bodyPr/>
                    <a:lstStyle/>
                    <a:p>
                      <a:pPr algn="just" rtl="0" fontAlgn="t">
                        <a:buNone/>
                      </a:pPr>
                      <a:r>
                        <a:rPr lang="en-US" sz="800" b="0" u="none" strike="noStrike">
                          <a:solidFill>
                            <a:schemeClr val="accent2"/>
                          </a:solidFill>
                          <a:effectLst/>
                          <a:latin typeface="Verdana" panose="020B0604030504040204" pitchFamily="34" charset="0"/>
                          <a:ea typeface="Verdana" panose="020B0604030504040204" pitchFamily="34" charset="0"/>
                        </a:rPr>
                        <a:t>Environmental pressures to reduce waste, lower carbon emissions, and adopt sustainable packaging align directly with </a:t>
                      </a:r>
                      <a:r>
                        <a:rPr lang="en-US" sz="800" b="0" u="none" strike="noStrike" err="1">
                          <a:solidFill>
                            <a:schemeClr val="accent2"/>
                          </a:solidFill>
                          <a:effectLst/>
                          <a:latin typeface="Verdana" panose="020B0604030504040204" pitchFamily="34" charset="0"/>
                          <a:ea typeface="Verdana" panose="020B0604030504040204" pitchFamily="34" charset="0"/>
                        </a:rPr>
                        <a:t>Aromanium’s</a:t>
                      </a:r>
                      <a:r>
                        <a:rPr lang="en-US" sz="800" b="0" u="none" strike="noStrike">
                          <a:solidFill>
                            <a:schemeClr val="accent2"/>
                          </a:solidFill>
                          <a:effectLst/>
                          <a:latin typeface="Verdana" panose="020B0604030504040204" pitchFamily="34" charset="0"/>
                          <a:ea typeface="Verdana" panose="020B0604030504040204" pitchFamily="34" charset="0"/>
                        </a:rPr>
                        <a:t> sustainability-focused strategy.</a:t>
                      </a:r>
                      <a:endParaRPr lang="en-US" sz="1200">
                        <a:solidFill>
                          <a:schemeClr val="accent2"/>
                        </a:solidFill>
                        <a:effectLst/>
                        <a:latin typeface="Verdana" panose="020B0604030504040204" pitchFamily="34" charset="0"/>
                        <a:ea typeface="Verdana" panose="020B0604030504040204" pitchFamily="34" charset="0"/>
                      </a:endParaRPr>
                    </a:p>
                  </a:txBody>
                  <a:tcPr marL="40961" marR="40961" marT="40961" marB="40961"/>
                </a:tc>
                <a:extLst>
                  <a:ext uri="{0D108BD9-81ED-4DB2-BD59-A6C34878D82A}">
                    <a16:rowId xmlns:a16="http://schemas.microsoft.com/office/drawing/2014/main" val="1121761728"/>
                  </a:ext>
                </a:extLst>
              </a:tr>
              <a:tr h="553789">
                <a:tc>
                  <a:txBody>
                    <a:bodyPr/>
                    <a:lstStyle/>
                    <a:p>
                      <a:pPr algn="just" rtl="0" fontAlgn="t">
                        <a:buNone/>
                      </a:pPr>
                      <a:r>
                        <a:rPr lang="en-IN" sz="800" b="1" u="none" strike="noStrike">
                          <a:solidFill>
                            <a:schemeClr val="accent2"/>
                          </a:solidFill>
                          <a:effectLst/>
                          <a:latin typeface="Verdana" panose="020B0604030504040204" pitchFamily="34" charset="0"/>
                          <a:ea typeface="Verdana" panose="020B0604030504040204" pitchFamily="34" charset="0"/>
                        </a:rPr>
                        <a:t>Legal</a:t>
                      </a:r>
                      <a:endParaRPr lang="en-IN" sz="1200">
                        <a:solidFill>
                          <a:schemeClr val="accent2"/>
                        </a:solidFill>
                        <a:effectLst/>
                        <a:latin typeface="Verdana" panose="020B0604030504040204" pitchFamily="34" charset="0"/>
                        <a:ea typeface="Verdana" panose="020B0604030504040204" pitchFamily="34" charset="0"/>
                      </a:endParaRPr>
                    </a:p>
                  </a:txBody>
                  <a:tcPr marL="40961" marR="40961" marT="40961" marB="40961"/>
                </a:tc>
                <a:tc>
                  <a:txBody>
                    <a:bodyPr/>
                    <a:lstStyle/>
                    <a:p>
                      <a:pPr algn="just" rtl="0" fontAlgn="t">
                        <a:buNone/>
                      </a:pPr>
                      <a:r>
                        <a:rPr lang="en-US" sz="800" b="0" u="none" strike="noStrike">
                          <a:solidFill>
                            <a:schemeClr val="accent2"/>
                          </a:solidFill>
                          <a:effectLst/>
                          <a:latin typeface="Verdana" panose="020B0604030504040204" pitchFamily="34" charset="0"/>
                          <a:ea typeface="Verdana" panose="020B0604030504040204" pitchFamily="34" charset="0"/>
                        </a:rPr>
                        <a:t> safety regulations, product labelling requirements, and consumer protection laws require strict compliance to maintain brand credibility and consumer trust.</a:t>
                      </a:r>
                      <a:endParaRPr lang="en-US" sz="1200">
                        <a:solidFill>
                          <a:schemeClr val="accent2"/>
                        </a:solidFill>
                        <a:effectLst/>
                        <a:latin typeface="Verdana" panose="020B0604030504040204" pitchFamily="34" charset="0"/>
                        <a:ea typeface="Verdana" panose="020B0604030504040204" pitchFamily="34" charset="0"/>
                      </a:endParaRPr>
                    </a:p>
                  </a:txBody>
                  <a:tcPr marL="40961" marR="40961" marT="40961" marB="40961"/>
                </a:tc>
                <a:extLst>
                  <a:ext uri="{0D108BD9-81ED-4DB2-BD59-A6C34878D82A}">
                    <a16:rowId xmlns:a16="http://schemas.microsoft.com/office/drawing/2014/main" val="1341096329"/>
                  </a:ext>
                </a:extLst>
              </a:tr>
            </a:tbl>
          </a:graphicData>
        </a:graphic>
      </p:graphicFrame>
      <p:sp>
        <p:nvSpPr>
          <p:cNvPr id="5" name="Rectangle 1">
            <a:extLst>
              <a:ext uri="{FF2B5EF4-FFF2-40B4-BE49-F238E27FC236}">
                <a16:creationId xmlns:a16="http://schemas.microsoft.com/office/drawing/2014/main" id="{0687E08C-523A-EE65-409B-BA87944444EA}"/>
              </a:ext>
            </a:extLst>
          </p:cNvPr>
          <p:cNvSpPr>
            <a:spLocks noChangeArrowheads="1"/>
          </p:cNvSpPr>
          <p:nvPr/>
        </p:nvSpPr>
        <p:spPr bwMode="auto">
          <a:xfrm>
            <a:off x="3463925" y="2046288"/>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IN"/>
          </a:p>
        </p:txBody>
      </p:sp>
      <p:graphicFrame>
        <p:nvGraphicFramePr>
          <p:cNvPr id="6" name="Table 5">
            <a:extLst>
              <a:ext uri="{FF2B5EF4-FFF2-40B4-BE49-F238E27FC236}">
                <a16:creationId xmlns:a16="http://schemas.microsoft.com/office/drawing/2014/main" id="{1FCA4EC7-A515-2622-09EE-2459321D0DD3}"/>
              </a:ext>
            </a:extLst>
          </p:cNvPr>
          <p:cNvGraphicFramePr>
            <a:graphicFrameLocks noGrp="1"/>
          </p:cNvGraphicFramePr>
          <p:nvPr>
            <p:extLst>
              <p:ext uri="{D42A27DB-BD31-4B8C-83A1-F6EECF244321}">
                <p14:modId xmlns:p14="http://schemas.microsoft.com/office/powerpoint/2010/main" val="3470612065"/>
              </p:ext>
            </p:extLst>
          </p:nvPr>
        </p:nvGraphicFramePr>
        <p:xfrm>
          <a:off x="6146718" y="2000819"/>
          <a:ext cx="4458220" cy="3123360"/>
        </p:xfrm>
        <a:graphic>
          <a:graphicData uri="http://schemas.openxmlformats.org/drawingml/2006/table">
            <a:tbl>
              <a:tblPr>
                <a:tableStyleId>{3C2FFA5D-87B4-456A-9821-1D502468CF0F}</a:tableStyleId>
              </a:tblPr>
              <a:tblGrid>
                <a:gridCol w="2377172">
                  <a:extLst>
                    <a:ext uri="{9D8B030D-6E8A-4147-A177-3AD203B41FA5}">
                      <a16:colId xmlns:a16="http://schemas.microsoft.com/office/drawing/2014/main" val="1541765427"/>
                    </a:ext>
                  </a:extLst>
                </a:gridCol>
                <a:gridCol w="2081048">
                  <a:extLst>
                    <a:ext uri="{9D8B030D-6E8A-4147-A177-3AD203B41FA5}">
                      <a16:colId xmlns:a16="http://schemas.microsoft.com/office/drawing/2014/main" val="2556924428"/>
                    </a:ext>
                  </a:extLst>
                </a:gridCol>
              </a:tblGrid>
              <a:tr h="194710">
                <a:tc>
                  <a:txBody>
                    <a:bodyPr/>
                    <a:lstStyle/>
                    <a:p>
                      <a:pPr algn="ctr" rtl="0" fontAlgn="t">
                        <a:buNone/>
                      </a:pPr>
                      <a:r>
                        <a:rPr lang="en-IN" sz="800" b="1" u="none" strike="noStrike">
                          <a:solidFill>
                            <a:schemeClr val="accent2"/>
                          </a:solidFill>
                          <a:effectLst/>
                        </a:rPr>
                        <a:t>Strength </a:t>
                      </a:r>
                      <a:endParaRPr lang="en-IN" sz="1100">
                        <a:solidFill>
                          <a:schemeClr val="accent2"/>
                        </a:solidFill>
                        <a:effectLst/>
                        <a:latin typeface="Verdana" panose="020B0604030504040204" pitchFamily="34" charset="0"/>
                        <a:ea typeface="Verdana" panose="020B0604030504040204" pitchFamily="34" charset="0"/>
                      </a:endParaRPr>
                    </a:p>
                  </a:txBody>
                  <a:tcPr marL="39900" marR="39900" marT="39900" marB="39900"/>
                </a:tc>
                <a:tc>
                  <a:txBody>
                    <a:bodyPr/>
                    <a:lstStyle/>
                    <a:p>
                      <a:pPr algn="ctr" rtl="0" fontAlgn="t">
                        <a:buNone/>
                      </a:pPr>
                      <a:r>
                        <a:rPr lang="en-IN" sz="800" b="1" u="none" strike="noStrike">
                          <a:solidFill>
                            <a:schemeClr val="accent2"/>
                          </a:solidFill>
                          <a:effectLst/>
                        </a:rPr>
                        <a:t>Weakness </a:t>
                      </a:r>
                      <a:endParaRPr lang="en-IN" sz="1100">
                        <a:solidFill>
                          <a:schemeClr val="accent2"/>
                        </a:solidFill>
                        <a:effectLst/>
                        <a:latin typeface="Verdana" panose="020B0604030504040204" pitchFamily="34" charset="0"/>
                        <a:ea typeface="Verdana" panose="020B0604030504040204" pitchFamily="34" charset="0"/>
                      </a:endParaRPr>
                    </a:p>
                  </a:txBody>
                  <a:tcPr marL="39900" marR="39900" marT="39900" marB="39900"/>
                </a:tc>
                <a:extLst>
                  <a:ext uri="{0D108BD9-81ED-4DB2-BD59-A6C34878D82A}">
                    <a16:rowId xmlns:a16="http://schemas.microsoft.com/office/drawing/2014/main" val="2137104421"/>
                  </a:ext>
                </a:extLst>
              </a:tr>
              <a:tr h="961075">
                <a:tc>
                  <a:txBody>
                    <a:bodyPr/>
                    <a:lstStyle/>
                    <a:p>
                      <a:pPr algn="just" rtl="0" fontAlgn="t">
                        <a:buNone/>
                      </a:pPr>
                      <a:r>
                        <a:rPr lang="en-US" sz="800" b="0" u="none" strike="noStrike">
                          <a:solidFill>
                            <a:schemeClr val="accent2"/>
                          </a:solidFill>
                          <a:effectLst/>
                        </a:rPr>
                        <a:t>The best strength </a:t>
                      </a:r>
                      <a:r>
                        <a:rPr lang="en-US" sz="800" b="0" u="none" strike="noStrike" err="1">
                          <a:solidFill>
                            <a:schemeClr val="accent2"/>
                          </a:solidFill>
                          <a:effectLst/>
                        </a:rPr>
                        <a:t>Aromanium</a:t>
                      </a:r>
                      <a:r>
                        <a:rPr lang="en-US" sz="800" b="0" u="none" strike="noStrike">
                          <a:solidFill>
                            <a:schemeClr val="accent2"/>
                          </a:solidFill>
                          <a:effectLst/>
                        </a:rPr>
                        <a:t> has is its established ethical brand name. Its animal welfare policy of cruelty-free products, sustainable sourcing and environmental activism is well established and gains a lot of consumer confidence and loyalty. The </a:t>
                      </a:r>
                      <a:r>
                        <a:rPr lang="en-US" sz="800" b="0" u="none" strike="noStrike" err="1">
                          <a:solidFill>
                            <a:schemeClr val="accent2"/>
                          </a:solidFill>
                          <a:effectLst/>
                        </a:rPr>
                        <a:t>Aromanium</a:t>
                      </a:r>
                      <a:r>
                        <a:rPr lang="en-US" sz="800" b="0" u="none" strike="noStrike">
                          <a:solidFill>
                            <a:schemeClr val="accent2"/>
                          </a:solidFill>
                          <a:effectLst/>
                        </a:rPr>
                        <a:t> approach to its products, based on its handmade and fresh approach, is what separates it from other mass-produced brands of perfume  and reinforces the quality and authenticity perceptions.</a:t>
                      </a:r>
                      <a:endParaRPr lang="en-US" sz="1100">
                        <a:solidFill>
                          <a:schemeClr val="accent2"/>
                        </a:solidFill>
                        <a:effectLst/>
                        <a:latin typeface="Verdana" panose="020B0604030504040204" pitchFamily="34" charset="0"/>
                        <a:ea typeface="Verdana" panose="020B0604030504040204" pitchFamily="34" charset="0"/>
                      </a:endParaRPr>
                    </a:p>
                  </a:txBody>
                  <a:tcPr marL="39900" marR="39900" marT="39900" marB="39900"/>
                </a:tc>
                <a:tc>
                  <a:txBody>
                    <a:bodyPr/>
                    <a:lstStyle/>
                    <a:p>
                      <a:pPr algn="just" rtl="0" fontAlgn="t">
                        <a:buNone/>
                      </a:pPr>
                      <a:r>
                        <a:rPr lang="en-US" sz="800" b="0" u="none" strike="noStrike">
                          <a:solidFill>
                            <a:schemeClr val="accent2"/>
                          </a:solidFill>
                          <a:effectLst/>
                        </a:rPr>
                        <a:t>Employing the premium price strategy is one of the main weaknesses of </a:t>
                      </a:r>
                      <a:r>
                        <a:rPr lang="en-US" sz="800" b="0" u="none" strike="noStrike" err="1">
                          <a:solidFill>
                            <a:schemeClr val="accent2"/>
                          </a:solidFill>
                          <a:effectLst/>
                        </a:rPr>
                        <a:t>Aromanium</a:t>
                      </a:r>
                      <a:r>
                        <a:rPr lang="en-US" sz="800" b="0" u="none" strike="noStrike">
                          <a:solidFill>
                            <a:schemeClr val="accent2"/>
                          </a:solidFill>
                          <a:effectLst/>
                        </a:rPr>
                        <a:t>, as it may restrict the availability of the product to price-sensitive customers. Fresh ingredients and a low amount of preservatives mean that the products have a shorter shelf life; therefore, making operations more difficult and hazardous to waste. </a:t>
                      </a:r>
                      <a:endParaRPr lang="en-US" sz="1100">
                        <a:solidFill>
                          <a:schemeClr val="accent2"/>
                        </a:solidFill>
                        <a:effectLst/>
                        <a:latin typeface="Verdana" panose="020B0604030504040204" pitchFamily="34" charset="0"/>
                        <a:ea typeface="Verdana" panose="020B0604030504040204" pitchFamily="34" charset="0"/>
                      </a:endParaRPr>
                    </a:p>
                  </a:txBody>
                  <a:tcPr marL="39900" marR="39900" marT="39900" marB="39900"/>
                </a:tc>
                <a:extLst>
                  <a:ext uri="{0D108BD9-81ED-4DB2-BD59-A6C34878D82A}">
                    <a16:rowId xmlns:a16="http://schemas.microsoft.com/office/drawing/2014/main" val="1144739491"/>
                  </a:ext>
                </a:extLst>
              </a:tr>
              <a:tr h="194710">
                <a:tc>
                  <a:txBody>
                    <a:bodyPr/>
                    <a:lstStyle/>
                    <a:p>
                      <a:pPr algn="ctr" rtl="0" fontAlgn="t">
                        <a:buNone/>
                      </a:pPr>
                      <a:r>
                        <a:rPr lang="en-IN" sz="800" b="1" u="none" strike="noStrike">
                          <a:solidFill>
                            <a:schemeClr val="accent2"/>
                          </a:solidFill>
                          <a:effectLst/>
                        </a:rPr>
                        <a:t>Opportunities </a:t>
                      </a:r>
                      <a:endParaRPr lang="en-IN" sz="1100">
                        <a:solidFill>
                          <a:schemeClr val="accent2"/>
                        </a:solidFill>
                        <a:effectLst/>
                        <a:latin typeface="Verdana" panose="020B0604030504040204" pitchFamily="34" charset="0"/>
                        <a:ea typeface="Verdana" panose="020B0604030504040204" pitchFamily="34" charset="0"/>
                      </a:endParaRPr>
                    </a:p>
                  </a:txBody>
                  <a:tcPr marL="39900" marR="39900" marT="39900" marB="39900"/>
                </a:tc>
                <a:tc>
                  <a:txBody>
                    <a:bodyPr/>
                    <a:lstStyle/>
                    <a:p>
                      <a:pPr algn="ctr" rtl="0" fontAlgn="t">
                        <a:buNone/>
                      </a:pPr>
                      <a:r>
                        <a:rPr lang="en-IN" sz="800" b="1" u="none" strike="noStrike">
                          <a:solidFill>
                            <a:schemeClr val="accent2"/>
                          </a:solidFill>
                          <a:effectLst/>
                        </a:rPr>
                        <a:t>Threats </a:t>
                      </a:r>
                      <a:endParaRPr lang="en-IN" sz="1100">
                        <a:solidFill>
                          <a:schemeClr val="accent2"/>
                        </a:solidFill>
                        <a:effectLst/>
                        <a:latin typeface="Verdana" panose="020B0604030504040204" pitchFamily="34" charset="0"/>
                        <a:ea typeface="Verdana" panose="020B0604030504040204" pitchFamily="34" charset="0"/>
                      </a:endParaRPr>
                    </a:p>
                  </a:txBody>
                  <a:tcPr marL="39900" marR="39900" marT="39900" marB="39900"/>
                </a:tc>
                <a:extLst>
                  <a:ext uri="{0D108BD9-81ED-4DB2-BD59-A6C34878D82A}">
                    <a16:rowId xmlns:a16="http://schemas.microsoft.com/office/drawing/2014/main" val="600616163"/>
                  </a:ext>
                </a:extLst>
              </a:tr>
              <a:tr h="164548">
                <a:tc>
                  <a:txBody>
                    <a:bodyPr/>
                    <a:lstStyle/>
                    <a:p>
                      <a:pPr algn="just" rtl="0" fontAlgn="t">
                        <a:buNone/>
                      </a:pPr>
                      <a:r>
                        <a:rPr lang="en-US" sz="800" b="0" u="none" strike="noStrike">
                          <a:solidFill>
                            <a:schemeClr val="accent2"/>
                          </a:solidFill>
                          <a:effectLst/>
                        </a:rPr>
                        <a:t>The increasing demand for ethical, sustainable and cruelty-free beauty products across the world offers </a:t>
                      </a:r>
                      <a:r>
                        <a:rPr lang="en-US" sz="800" b="0" u="none" strike="noStrike" err="1">
                          <a:solidFill>
                            <a:schemeClr val="accent2"/>
                          </a:solidFill>
                          <a:effectLst/>
                        </a:rPr>
                        <a:t>Aromanium</a:t>
                      </a:r>
                      <a:r>
                        <a:rPr lang="en-US" sz="800" b="0" u="none" strike="noStrike">
                          <a:solidFill>
                            <a:schemeClr val="accent2"/>
                          </a:solidFill>
                          <a:effectLst/>
                        </a:rPr>
                        <a:t> a great growth potential. The brand can tap into the younger audience and increase the size of digital channels and online shopping platforms. Market growth can also be done in the emerging markets, where consumer awareness is on ethics. Competitive advantage can be further enhanced through product innovation that concerns waste-free and low-impact alternatives.</a:t>
                      </a:r>
                      <a:endParaRPr lang="en-US" sz="1100">
                        <a:solidFill>
                          <a:schemeClr val="accent2"/>
                        </a:solidFill>
                        <a:effectLst/>
                        <a:latin typeface="Verdana" panose="020B0604030504040204" pitchFamily="34" charset="0"/>
                        <a:ea typeface="Verdana" panose="020B0604030504040204" pitchFamily="34" charset="0"/>
                      </a:endParaRPr>
                    </a:p>
                  </a:txBody>
                  <a:tcPr marL="39900" marR="39900" marT="39900" marB="39900"/>
                </a:tc>
                <a:tc>
                  <a:txBody>
                    <a:bodyPr/>
                    <a:lstStyle/>
                    <a:p>
                      <a:pPr algn="just" rtl="0" fontAlgn="t">
                        <a:buNone/>
                      </a:pPr>
                      <a:r>
                        <a:rPr lang="en-US" sz="800" b="0" u="none" strike="noStrike" err="1">
                          <a:solidFill>
                            <a:schemeClr val="accent2"/>
                          </a:solidFill>
                          <a:effectLst/>
                        </a:rPr>
                        <a:t>Aromanium</a:t>
                      </a:r>
                      <a:r>
                        <a:rPr lang="en-US" sz="800" b="0" u="none" strike="noStrike">
                          <a:solidFill>
                            <a:schemeClr val="accent2"/>
                          </a:solidFill>
                          <a:effectLst/>
                        </a:rPr>
                        <a:t> competes harshly with not only ethical start-ups but also with the big multinational  corporations that have shifted to sustainability approaches. Economic insecurity and inflation can decrease the willingness of consumers to pay premium prices.</a:t>
                      </a:r>
                      <a:endParaRPr lang="en-US" sz="1100">
                        <a:solidFill>
                          <a:schemeClr val="accent2"/>
                        </a:solidFill>
                        <a:effectLst/>
                        <a:latin typeface="Verdana" panose="020B0604030504040204" pitchFamily="34" charset="0"/>
                        <a:ea typeface="Verdana" panose="020B0604030504040204" pitchFamily="34" charset="0"/>
                      </a:endParaRPr>
                    </a:p>
                  </a:txBody>
                  <a:tcPr marL="39900" marR="39900" marT="39900" marB="39900"/>
                </a:tc>
                <a:extLst>
                  <a:ext uri="{0D108BD9-81ED-4DB2-BD59-A6C34878D82A}">
                    <a16:rowId xmlns:a16="http://schemas.microsoft.com/office/drawing/2014/main" val="2888505513"/>
                  </a:ext>
                </a:extLst>
              </a:tr>
            </a:tbl>
          </a:graphicData>
        </a:graphic>
      </p:graphicFrame>
      <p:sp>
        <p:nvSpPr>
          <p:cNvPr id="7" name="Rectangle 2">
            <a:extLst>
              <a:ext uri="{FF2B5EF4-FFF2-40B4-BE49-F238E27FC236}">
                <a16:creationId xmlns:a16="http://schemas.microsoft.com/office/drawing/2014/main" id="{B4A870AA-1D17-5FAC-AD80-DEAF15E3F060}"/>
              </a:ext>
            </a:extLst>
          </p:cNvPr>
          <p:cNvSpPr>
            <a:spLocks noChangeArrowheads="1"/>
          </p:cNvSpPr>
          <p:nvPr/>
        </p:nvSpPr>
        <p:spPr bwMode="auto">
          <a:xfrm>
            <a:off x="3481388" y="1990725"/>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IN"/>
          </a:p>
        </p:txBody>
      </p:sp>
    </p:spTree>
    <p:extLst>
      <p:ext uri="{BB962C8B-B14F-4D97-AF65-F5344CB8AC3E}">
        <p14:creationId xmlns:p14="http://schemas.microsoft.com/office/powerpoint/2010/main" val="14024601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E47F99-C41A-3619-8777-5A1DB862A58A}"/>
              </a:ext>
            </a:extLst>
          </p:cNvPr>
          <p:cNvSpPr>
            <a:spLocks noGrp="1"/>
          </p:cNvSpPr>
          <p:nvPr>
            <p:ph type="title"/>
          </p:nvPr>
        </p:nvSpPr>
        <p:spPr/>
        <p:txBody>
          <a:bodyPr/>
          <a:lstStyle/>
          <a:p>
            <a:r>
              <a:rPr lang="en-IN" b="1"/>
              <a:t>Market Segmentation &amp; Marketing Mix</a:t>
            </a:r>
          </a:p>
        </p:txBody>
      </p:sp>
      <p:sp>
        <p:nvSpPr>
          <p:cNvPr id="4" name="Rectangle 1">
            <a:extLst>
              <a:ext uri="{FF2B5EF4-FFF2-40B4-BE49-F238E27FC236}">
                <a16:creationId xmlns:a16="http://schemas.microsoft.com/office/drawing/2014/main" id="{7201BB47-D3EA-455D-3D60-6DD46AC5FE76}"/>
              </a:ext>
            </a:extLst>
          </p:cNvPr>
          <p:cNvSpPr>
            <a:spLocks noGrp="1" noChangeArrowheads="1"/>
          </p:cNvSpPr>
          <p:nvPr>
            <p:ph idx="1"/>
          </p:nvPr>
        </p:nvSpPr>
        <p:spPr bwMode="auto">
          <a:xfrm>
            <a:off x="402031" y="1985673"/>
            <a:ext cx="6057763" cy="419127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just" defTabSz="914400" rtl="0" eaLnBrk="0" fontAlgn="base" latinLnBrk="0" hangingPunct="0">
              <a:lnSpc>
                <a:spcPct val="150000"/>
              </a:lnSpc>
              <a:spcBef>
                <a:spcPct val="0"/>
              </a:spcBef>
              <a:spcAft>
                <a:spcPct val="0"/>
              </a:spcAft>
              <a:buClrTx/>
              <a:buSzTx/>
              <a:buFontTx/>
              <a:buChar char="•"/>
              <a:tabLst/>
            </a:pPr>
            <a:r>
              <a:rPr kumimoji="0" lang="en-US" altLang="en-US" sz="1800" b="0" i="0" u="none" strike="noStrike" cap="none" normalizeH="0" baseline="0" err="1">
                <a:ln>
                  <a:noFill/>
                </a:ln>
                <a:solidFill>
                  <a:schemeClr val="accent2"/>
                </a:solidFill>
                <a:effectLst/>
                <a:latin typeface="Verdana" panose="020B0604030504040204" pitchFamily="34" charset="0"/>
                <a:ea typeface="Verdana" panose="020B0604030504040204" pitchFamily="34" charset="0"/>
              </a:rPr>
              <a:t>Aromanium</a:t>
            </a:r>
            <a:r>
              <a:rPr kumimoji="0" lang="en-US" altLang="en-US" sz="1800" b="0" i="0" u="none" strike="noStrike" cap="none" normalizeH="0" baseline="0">
                <a:ln>
                  <a:noFill/>
                </a:ln>
                <a:solidFill>
                  <a:schemeClr val="accent2"/>
                </a:solidFill>
                <a:effectLst/>
                <a:latin typeface="Verdana" panose="020B0604030504040204" pitchFamily="34" charset="0"/>
                <a:ea typeface="Verdana" panose="020B0604030504040204" pitchFamily="34" charset="0"/>
              </a:rPr>
              <a:t> targets ethically conscious consumers using demographic, psychographic, and </a:t>
            </a:r>
            <a:r>
              <a:rPr kumimoji="0" lang="en-US" altLang="en-US" sz="1800" b="0" i="0" u="none" strike="noStrike" cap="none" normalizeH="0" baseline="0" err="1">
                <a:ln>
                  <a:noFill/>
                </a:ln>
                <a:solidFill>
                  <a:schemeClr val="accent2"/>
                </a:solidFill>
                <a:effectLst/>
                <a:latin typeface="Verdana" panose="020B0604030504040204" pitchFamily="34" charset="0"/>
                <a:ea typeface="Verdana" panose="020B0604030504040204" pitchFamily="34" charset="0"/>
              </a:rPr>
              <a:t>behavioural</a:t>
            </a:r>
            <a:r>
              <a:rPr kumimoji="0" lang="en-US" altLang="en-US" sz="1800" b="0" i="0" u="none" strike="noStrike" cap="none" normalizeH="0" baseline="0">
                <a:ln>
                  <a:noFill/>
                </a:ln>
                <a:solidFill>
                  <a:schemeClr val="accent2"/>
                </a:solidFill>
                <a:effectLst/>
                <a:latin typeface="Verdana" panose="020B0604030504040204" pitchFamily="34" charset="0"/>
                <a:ea typeface="Verdana" panose="020B0604030504040204" pitchFamily="34" charset="0"/>
              </a:rPr>
              <a:t> segmentation.</a:t>
            </a:r>
          </a:p>
          <a:p>
            <a:pPr marL="0" marR="0" lvl="0" indent="0" algn="just" defTabSz="914400" rtl="0" eaLnBrk="0" fontAlgn="base" latinLnBrk="0" hangingPunct="0">
              <a:lnSpc>
                <a:spcPct val="150000"/>
              </a:lnSpc>
              <a:spcBef>
                <a:spcPct val="0"/>
              </a:spcBef>
              <a:spcAft>
                <a:spcPct val="0"/>
              </a:spcAft>
              <a:buClrTx/>
              <a:buSzTx/>
              <a:buFontTx/>
              <a:buChar char="•"/>
              <a:tabLst/>
            </a:pPr>
            <a:r>
              <a:rPr kumimoji="0" lang="en-US" altLang="en-US" sz="1800" b="0" i="0" u="none" strike="noStrike" cap="none" normalizeH="0" baseline="0">
                <a:ln>
                  <a:noFill/>
                </a:ln>
                <a:solidFill>
                  <a:schemeClr val="accent2"/>
                </a:solidFill>
                <a:effectLst/>
                <a:latin typeface="Verdana" panose="020B0604030504040204" pitchFamily="34" charset="0"/>
                <a:ea typeface="Verdana" panose="020B0604030504040204" pitchFamily="34" charset="0"/>
              </a:rPr>
              <a:t>The marketing mix focuses on fresh ethical products and value-based premium pricing (Singh, 2023).</a:t>
            </a:r>
          </a:p>
          <a:p>
            <a:pPr marL="0" marR="0" lvl="0" indent="0" algn="just" defTabSz="914400" rtl="0" eaLnBrk="0" fontAlgn="base" latinLnBrk="0" hangingPunct="0">
              <a:lnSpc>
                <a:spcPct val="150000"/>
              </a:lnSpc>
              <a:spcBef>
                <a:spcPct val="0"/>
              </a:spcBef>
              <a:spcAft>
                <a:spcPct val="0"/>
              </a:spcAft>
              <a:buClrTx/>
              <a:buSzTx/>
              <a:buFontTx/>
              <a:buChar char="•"/>
              <a:tabLst/>
            </a:pPr>
            <a:r>
              <a:rPr kumimoji="0" lang="en-US" altLang="en-US" sz="1800" b="0" i="0" u="none" strike="noStrike" cap="none" normalizeH="0" baseline="0">
                <a:ln>
                  <a:noFill/>
                </a:ln>
                <a:solidFill>
                  <a:schemeClr val="accent2"/>
                </a:solidFill>
                <a:effectLst/>
                <a:latin typeface="Verdana" panose="020B0604030504040204" pitchFamily="34" charset="0"/>
                <a:ea typeface="Verdana" panose="020B0604030504040204" pitchFamily="34" charset="0"/>
              </a:rPr>
              <a:t>Distribution combines experiential retail and online channels, while promotion relies on storytelling and activism rather than traditional advertising.</a:t>
            </a:r>
          </a:p>
        </p:txBody>
      </p:sp>
      <p:pic>
        <p:nvPicPr>
          <p:cNvPr id="3074" name="Picture 2" descr="Marketing Mix | Universal Marketing Dictionary">
            <a:extLst>
              <a:ext uri="{FF2B5EF4-FFF2-40B4-BE49-F238E27FC236}">
                <a16:creationId xmlns:a16="http://schemas.microsoft.com/office/drawing/2014/main" id="{4037C05A-C9D6-D345-AA6B-FB8F11FD6EB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81345" y="2166786"/>
            <a:ext cx="3810000" cy="38290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377993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4AD728-6002-B8C9-6D5B-BD9ED76E16BC}"/>
              </a:ext>
            </a:extLst>
          </p:cNvPr>
          <p:cNvSpPr>
            <a:spLocks noGrp="1"/>
          </p:cNvSpPr>
          <p:nvPr>
            <p:ph type="title"/>
          </p:nvPr>
        </p:nvSpPr>
        <p:spPr/>
        <p:txBody>
          <a:bodyPr/>
          <a:lstStyle/>
          <a:p>
            <a:r>
              <a:rPr lang="en-IN" b="1"/>
              <a:t>Conclusion </a:t>
            </a:r>
          </a:p>
        </p:txBody>
      </p:sp>
      <p:sp>
        <p:nvSpPr>
          <p:cNvPr id="4" name="Rectangle 1">
            <a:extLst>
              <a:ext uri="{FF2B5EF4-FFF2-40B4-BE49-F238E27FC236}">
                <a16:creationId xmlns:a16="http://schemas.microsoft.com/office/drawing/2014/main" id="{9E21E156-2F7A-AC1D-392E-56CAF2B79A0D}"/>
              </a:ext>
            </a:extLst>
          </p:cNvPr>
          <p:cNvSpPr>
            <a:spLocks noGrp="1" noChangeArrowheads="1"/>
          </p:cNvSpPr>
          <p:nvPr>
            <p:ph idx="1"/>
          </p:nvPr>
        </p:nvSpPr>
        <p:spPr bwMode="auto">
          <a:xfrm>
            <a:off x="333206" y="2066876"/>
            <a:ext cx="6264240" cy="336027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just" defTabSz="914400" rtl="0" eaLnBrk="0" fontAlgn="base" latinLnBrk="0" hangingPunct="0">
              <a:lnSpc>
                <a:spcPct val="150000"/>
              </a:lnSpc>
              <a:spcBef>
                <a:spcPct val="0"/>
              </a:spcBef>
              <a:spcAft>
                <a:spcPct val="0"/>
              </a:spcAft>
              <a:buClrTx/>
              <a:buSzTx/>
              <a:buFontTx/>
              <a:buChar char="•"/>
              <a:tabLst/>
            </a:pPr>
            <a:r>
              <a:rPr kumimoji="0" lang="en-US" altLang="en-US" sz="1800" b="0" i="0" u="none" strike="noStrike" cap="none" normalizeH="0" baseline="0" err="1">
                <a:ln>
                  <a:noFill/>
                </a:ln>
                <a:solidFill>
                  <a:schemeClr val="accent2"/>
                </a:solidFill>
                <a:effectLst/>
                <a:latin typeface="Verdana" panose="020B0604030504040204" pitchFamily="34" charset="0"/>
                <a:ea typeface="Verdana" panose="020B0604030504040204" pitchFamily="34" charset="0"/>
              </a:rPr>
              <a:t>Aromanium</a:t>
            </a:r>
            <a:r>
              <a:rPr kumimoji="0" lang="en-US" altLang="en-US" sz="1800" b="0" i="0" u="none" strike="noStrike" cap="none" normalizeH="0" baseline="0">
                <a:ln>
                  <a:noFill/>
                </a:ln>
                <a:solidFill>
                  <a:schemeClr val="accent2"/>
                </a:solidFill>
                <a:effectLst/>
                <a:latin typeface="Verdana" panose="020B0604030504040204" pitchFamily="34" charset="0"/>
                <a:ea typeface="Verdana" panose="020B0604030504040204" pitchFamily="34" charset="0"/>
              </a:rPr>
              <a:t> demonstrates that ethical values can be integrated into a successful business model.</a:t>
            </a:r>
          </a:p>
          <a:p>
            <a:pPr marL="0" marR="0" lvl="0" indent="0" algn="just" defTabSz="914400" rtl="0" eaLnBrk="0" fontAlgn="base" latinLnBrk="0" hangingPunct="0">
              <a:lnSpc>
                <a:spcPct val="150000"/>
              </a:lnSpc>
              <a:spcBef>
                <a:spcPct val="0"/>
              </a:spcBef>
              <a:spcAft>
                <a:spcPct val="0"/>
              </a:spcAft>
              <a:buClrTx/>
              <a:buSzTx/>
              <a:buFontTx/>
              <a:buChar char="•"/>
              <a:tabLst/>
            </a:pPr>
            <a:r>
              <a:rPr kumimoji="0" lang="en-US" altLang="en-US" sz="1800" b="0" i="0" u="none" strike="noStrike" cap="none" normalizeH="0" baseline="0">
                <a:ln>
                  <a:noFill/>
                </a:ln>
                <a:solidFill>
                  <a:schemeClr val="accent2"/>
                </a:solidFill>
                <a:effectLst/>
                <a:latin typeface="Verdana" panose="020B0604030504040204" pitchFamily="34" charset="0"/>
                <a:ea typeface="Verdana" panose="020B0604030504040204" pitchFamily="34" charset="0"/>
              </a:rPr>
              <a:t>Effective segmentation, sustainability commitment, and differentiated marketing strengthen customer loyalty.</a:t>
            </a:r>
          </a:p>
          <a:p>
            <a:pPr marL="0" marR="0" lvl="0" indent="0" algn="just" defTabSz="914400" rtl="0" eaLnBrk="0" fontAlgn="base" latinLnBrk="0" hangingPunct="0">
              <a:lnSpc>
                <a:spcPct val="150000"/>
              </a:lnSpc>
              <a:spcBef>
                <a:spcPct val="0"/>
              </a:spcBef>
              <a:spcAft>
                <a:spcPct val="0"/>
              </a:spcAft>
              <a:buClrTx/>
              <a:buSzTx/>
              <a:buFontTx/>
              <a:buChar char="•"/>
              <a:tabLst/>
            </a:pPr>
            <a:r>
              <a:rPr kumimoji="0" lang="en-US" altLang="en-US" sz="1800" b="0" i="0" u="none" strike="noStrike" cap="none" normalizeH="0" baseline="0">
                <a:ln>
                  <a:noFill/>
                </a:ln>
                <a:solidFill>
                  <a:schemeClr val="accent2"/>
                </a:solidFill>
                <a:effectLst/>
                <a:latin typeface="Verdana" panose="020B0604030504040204" pitchFamily="34" charset="0"/>
                <a:ea typeface="Verdana" panose="020B0604030504040204" pitchFamily="34" charset="0"/>
              </a:rPr>
              <a:t>Consistency between ethical values and commercial performance helps maintain long-term competitive advantage.</a:t>
            </a:r>
          </a:p>
        </p:txBody>
      </p:sp>
      <p:pic>
        <p:nvPicPr>
          <p:cNvPr id="4098" name="Picture 2" descr="Perfume Benefits &amp; Uses for Men and Women">
            <a:extLst>
              <a:ext uri="{FF2B5EF4-FFF2-40B4-BE49-F238E27FC236}">
                <a16:creationId xmlns:a16="http://schemas.microsoft.com/office/drawing/2014/main" id="{B9F45C52-85C9-4E14-06D3-1FBE0115D8E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04993" y="1371600"/>
            <a:ext cx="4876800" cy="4876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520488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3BE331-8408-2F89-18AB-D10602368D67}"/>
              </a:ext>
            </a:extLst>
          </p:cNvPr>
          <p:cNvSpPr>
            <a:spLocks noGrp="1"/>
          </p:cNvSpPr>
          <p:nvPr>
            <p:ph type="title"/>
          </p:nvPr>
        </p:nvSpPr>
        <p:spPr/>
        <p:txBody>
          <a:bodyPr/>
          <a:lstStyle/>
          <a:p>
            <a:r>
              <a:rPr lang="en-IN" b="1"/>
              <a:t>Reference</a:t>
            </a:r>
            <a:r>
              <a:rPr lang="en-IN"/>
              <a:t> </a:t>
            </a:r>
          </a:p>
        </p:txBody>
      </p:sp>
      <p:sp>
        <p:nvSpPr>
          <p:cNvPr id="3" name="Content Placeholder 2">
            <a:extLst>
              <a:ext uri="{FF2B5EF4-FFF2-40B4-BE49-F238E27FC236}">
                <a16:creationId xmlns:a16="http://schemas.microsoft.com/office/drawing/2014/main" id="{E39615B4-A8C7-5B26-749E-DCC9C948D12D}"/>
              </a:ext>
            </a:extLst>
          </p:cNvPr>
          <p:cNvSpPr>
            <a:spLocks noGrp="1"/>
          </p:cNvSpPr>
          <p:nvPr>
            <p:ph idx="1"/>
          </p:nvPr>
        </p:nvSpPr>
        <p:spPr/>
        <p:txBody>
          <a:bodyPr/>
          <a:lstStyle/>
          <a:p>
            <a:pPr algn="just">
              <a:lnSpc>
                <a:spcPct val="150000"/>
              </a:lnSpc>
              <a:buFont typeface="Arial" panose="020B0604020202020204" pitchFamily="34" charset="0"/>
              <a:buChar char="•"/>
            </a:pPr>
            <a:r>
              <a:rPr lang="en-IN">
                <a:solidFill>
                  <a:schemeClr val="accent2"/>
                </a:solidFill>
                <a:latin typeface="Verdana" panose="020B0604030504040204" pitchFamily="34" charset="0"/>
                <a:ea typeface="Verdana" panose="020B0604030504040204" pitchFamily="34" charset="0"/>
              </a:rPr>
              <a:t>Agyekum, E.B., Khan, T., Ampah, J.D., Giri, N.C., </a:t>
            </a:r>
            <a:r>
              <a:rPr lang="en-IN" err="1">
                <a:solidFill>
                  <a:schemeClr val="accent2"/>
                </a:solidFill>
                <a:latin typeface="Verdana" panose="020B0604030504040204" pitchFamily="34" charset="0"/>
                <a:ea typeface="Verdana" panose="020B0604030504040204" pitchFamily="34" charset="0"/>
              </a:rPr>
              <a:t>Mbasso</a:t>
            </a:r>
            <a:r>
              <a:rPr lang="en-IN">
                <a:solidFill>
                  <a:schemeClr val="accent2"/>
                </a:solidFill>
                <a:latin typeface="Verdana" panose="020B0604030504040204" pitchFamily="34" charset="0"/>
                <a:ea typeface="Verdana" panose="020B0604030504040204" pitchFamily="34" charset="0"/>
              </a:rPr>
              <a:t>, W.F. and Kamel, S., 2024. Review of the marine energy environment-a combination of traditional, bibliometric and PESTEL analysis. </a:t>
            </a:r>
            <a:r>
              <a:rPr lang="en-IN" err="1">
                <a:solidFill>
                  <a:schemeClr val="accent2"/>
                </a:solidFill>
                <a:latin typeface="Verdana" panose="020B0604030504040204" pitchFamily="34" charset="0"/>
                <a:ea typeface="Verdana" panose="020B0604030504040204" pitchFamily="34" charset="0"/>
              </a:rPr>
              <a:t>Heliyon</a:t>
            </a:r>
            <a:r>
              <a:rPr lang="en-IN">
                <a:solidFill>
                  <a:schemeClr val="accent2"/>
                </a:solidFill>
                <a:latin typeface="Verdana" panose="020B0604030504040204" pitchFamily="34" charset="0"/>
                <a:ea typeface="Verdana" panose="020B0604030504040204" pitchFamily="34" charset="0"/>
              </a:rPr>
              <a:t>, 10(6).</a:t>
            </a:r>
          </a:p>
          <a:p>
            <a:pPr algn="just">
              <a:lnSpc>
                <a:spcPct val="150000"/>
              </a:lnSpc>
              <a:buFont typeface="Arial" panose="020B0604020202020204" pitchFamily="34" charset="0"/>
              <a:buChar char="•"/>
            </a:pPr>
            <a:r>
              <a:rPr lang="en-IN">
                <a:solidFill>
                  <a:schemeClr val="accent2"/>
                </a:solidFill>
                <a:latin typeface="Verdana" panose="020B0604030504040204" pitchFamily="34" charset="0"/>
                <a:ea typeface="Verdana" panose="020B0604030504040204" pitchFamily="34" charset="0"/>
              </a:rPr>
              <a:t>Singh, S., 2023. Fashion marketing. LWRN Studio. </a:t>
            </a:r>
            <a:endParaRPr lang="en-IN"/>
          </a:p>
        </p:txBody>
      </p:sp>
    </p:spTree>
    <p:extLst>
      <p:ext uri="{BB962C8B-B14F-4D97-AF65-F5344CB8AC3E}">
        <p14:creationId xmlns:p14="http://schemas.microsoft.com/office/powerpoint/2010/main" val="10607965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49E5B-E422-6634-B0A6-EB4C09AEC870}"/>
              </a:ext>
            </a:extLst>
          </p:cNvPr>
          <p:cNvSpPr>
            <a:spLocks noGrp="1"/>
          </p:cNvSpPr>
          <p:nvPr>
            <p:ph type="title"/>
          </p:nvPr>
        </p:nvSpPr>
        <p:spPr>
          <a:xfrm>
            <a:off x="834650" y="2880852"/>
            <a:ext cx="8596668" cy="1320800"/>
          </a:xfrm>
        </p:spPr>
        <p:txBody>
          <a:bodyPr/>
          <a:lstStyle/>
          <a:p>
            <a:r>
              <a:rPr lang="en-IN" b="1"/>
              <a:t>Thank You !!</a:t>
            </a:r>
          </a:p>
        </p:txBody>
      </p:sp>
    </p:spTree>
    <p:extLst>
      <p:ext uri="{BB962C8B-B14F-4D97-AF65-F5344CB8AC3E}">
        <p14:creationId xmlns:p14="http://schemas.microsoft.com/office/powerpoint/2010/main" val="3322515619"/>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F496CB"/>
      </a:accent1>
      <a:accent2>
        <a:srgbClr val="BC356F"/>
      </a:accent2>
      <a:accent3>
        <a:srgbClr val="E65331"/>
      </a:accent3>
      <a:accent4>
        <a:srgbClr val="F27E19"/>
      </a:accent4>
      <a:accent5>
        <a:srgbClr val="F2AC19"/>
      </a:accent5>
      <a:accent6>
        <a:srgbClr val="BC80E0"/>
      </a:accent6>
      <a:hlink>
        <a:srgbClr val="EF5285"/>
      </a:hlink>
      <a:folHlink>
        <a:srgbClr val="F77F9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23659B44-6E34-4CE8-8F0D-387DA79968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Application>Microsoft Office PowerPoint</Application>
  <PresentationFormat>Widescreen</PresentationFormat>
  <Slides>8</Slides>
  <Notes>5</Notes>
  <HiddenSlides>0</HiddenSlide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Facet</vt:lpstr>
      <vt:lpstr>Entrepreneurship Aromanium  Ethical Business Strategy and Market Analysis</vt:lpstr>
      <vt:lpstr>Introduction</vt:lpstr>
      <vt:lpstr>Business Idea, Products &amp; Objectives </vt:lpstr>
      <vt:lpstr>Business Environment Analysis</vt:lpstr>
      <vt:lpstr>Market Segmentation &amp; Marketing Mix</vt:lpstr>
      <vt:lpstr>Conclusion </vt:lpstr>
      <vt:lpstr>Reference </vt:lpstr>
      <vt:lpstr>Thank You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2026-02-09T20:56:36Z</dcterms:created>
  <dcterms:modified xsi:type="dcterms:W3CDTF">2026-03-11T13:32:38Z</dcterms:modified>
</cp:coreProperties>
</file>