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257" r:id="rId3"/>
    <p:sldId id="258" r:id="rId4"/>
    <p:sldId id="259" r:id="rId5"/>
    <p:sldId id="260" r:id="rId6"/>
    <p:sldId id="263" r:id="rId7"/>
    <p:sldId id="266" r:id="rId8"/>
    <p:sldId id="267"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990"/>
    <p:restoredTop sz="94684"/>
  </p:normalViewPr>
  <p:slideViewPr>
    <p:cSldViewPr snapToGrid="0">
      <p:cViewPr varScale="1">
        <p:scale>
          <a:sx n="108" d="100"/>
          <a:sy n="108" d="100"/>
        </p:scale>
        <p:origin x="232"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2C1345-14F3-4544-A188-AF3CEBB53AA7}"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E8E6-A3E1-B845-B6B1-826DD9CAE578}" type="slidenum">
              <a:rPr lang="en-US" smtClean="0"/>
              <a:t>‹#›</a:t>
            </a:fld>
            <a:endParaRPr lang="en-US"/>
          </a:p>
        </p:txBody>
      </p:sp>
    </p:spTree>
    <p:extLst>
      <p:ext uri="{BB962C8B-B14F-4D97-AF65-F5344CB8AC3E}">
        <p14:creationId xmlns:p14="http://schemas.microsoft.com/office/powerpoint/2010/main" val="1261270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22BB1D-6ADD-8B44-B7A5-C0F46A6B3AF3}"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1590651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22BB1D-6ADD-8B44-B7A5-C0F46A6B3AF3}"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3119238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22BB1D-6ADD-8B44-B7A5-C0F46A6B3AF3}"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3278298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522BB1D-6ADD-8B44-B7A5-C0F46A6B3AF3}"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1528515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22BB1D-6ADD-8B44-B7A5-C0F46A6B3AF3}" type="datetimeFigureOut">
              <a:rPr lang="en-US" smtClean="0"/>
              <a:t>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4221514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522BB1D-6ADD-8B44-B7A5-C0F46A6B3AF3}" type="datetimeFigureOut">
              <a:rPr lang="en-US" smtClean="0"/>
              <a:t>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428352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22BB1D-6ADD-8B44-B7A5-C0F46A6B3AF3}" type="datetimeFigureOut">
              <a:rPr lang="en-US" smtClean="0"/>
              <a:t>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143464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22BB1D-6ADD-8B44-B7A5-C0F46A6B3AF3}"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1637288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22BB1D-6ADD-8B44-B7A5-C0F46A6B3AF3}" type="datetimeFigureOut">
              <a:rPr lang="en-US" smtClean="0"/>
              <a:t>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3150387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22BB1D-6ADD-8B44-B7A5-C0F46A6B3AF3}"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2806970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22BB1D-6ADD-8B44-B7A5-C0F46A6B3AF3}" type="datetimeFigureOut">
              <a:rPr lang="en-US" smtClean="0"/>
              <a:t>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312A28-BFB8-5949-AEDE-9C7CB839A686}" type="slidenum">
              <a:rPr lang="en-US" smtClean="0"/>
              <a:t>‹#›</a:t>
            </a:fld>
            <a:endParaRPr lang="en-US"/>
          </a:p>
        </p:txBody>
      </p:sp>
    </p:spTree>
    <p:extLst>
      <p:ext uri="{BB962C8B-B14F-4D97-AF65-F5344CB8AC3E}">
        <p14:creationId xmlns:p14="http://schemas.microsoft.com/office/powerpoint/2010/main" val="667801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22BB1D-6ADD-8B44-B7A5-C0F46A6B3AF3}" type="datetimeFigureOut">
              <a:rPr lang="en-US" smtClean="0"/>
              <a:t>7/19/26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312A28-BFB8-5949-AEDE-9C7CB839A686}" type="slidenum">
              <a:rPr lang="en-US" smtClean="0"/>
              <a:t>‹#›</a:t>
            </a:fld>
            <a:endParaRPr lang="en-US"/>
          </a:p>
        </p:txBody>
      </p:sp>
    </p:spTree>
    <p:extLst>
      <p:ext uri="{BB962C8B-B14F-4D97-AF65-F5344CB8AC3E}">
        <p14:creationId xmlns:p14="http://schemas.microsoft.com/office/powerpoint/2010/main" val="39519545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B071C-5682-2334-4CDB-20A0768D04B2}"/>
              </a:ext>
            </a:extLst>
          </p:cNvPr>
          <p:cNvSpPr>
            <a:spLocks noGrp="1"/>
          </p:cNvSpPr>
          <p:nvPr>
            <p:ph type="ctrTitle"/>
          </p:nvPr>
        </p:nvSpPr>
        <p:spPr>
          <a:xfrm>
            <a:off x="804672" y="797029"/>
            <a:ext cx="5290594" cy="1454051"/>
          </a:xfrm>
        </p:spPr>
        <p:txBody>
          <a:bodyPr vert="horz" lIns="91440" tIns="45720" rIns="91440" bIns="45720" rtlCol="0" anchor="b">
            <a:normAutofit fontScale="90000"/>
          </a:bodyPr>
          <a:lstStyle/>
          <a:p>
            <a:pPr algn="l"/>
            <a:r>
              <a:rPr lang="en-GB" sz="3300" b="1" i="1" dirty="0">
                <a:solidFill>
                  <a:schemeClr val="tx2"/>
                </a:solidFill>
                <a:latin typeface="Arial" panose="020B0604020202020204" pitchFamily="34" charset="0"/>
                <a:cs typeface="Arial" panose="020B0604020202020204" pitchFamily="34" charset="0"/>
              </a:rPr>
              <a:t>Professional Career Development within H&amp;SC</a:t>
            </a:r>
            <a:br>
              <a:rPr lang="en-US" altLang="en-US" sz="3300" b="1" i="1" kern="1200" dirty="0">
                <a:solidFill>
                  <a:schemeClr val="tx2"/>
                </a:solidFill>
                <a:latin typeface="+mj-lt"/>
                <a:ea typeface="+mj-ea"/>
                <a:cs typeface="+mj-cs"/>
              </a:rPr>
            </a:br>
            <a:endParaRPr lang="en-US" sz="3300" kern="1200" dirty="0">
              <a:solidFill>
                <a:schemeClr val="tx2"/>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5D88A15-E45B-FC8E-D1ED-FCC7C836AF84}"/>
              </a:ext>
            </a:extLst>
          </p:cNvPr>
          <p:cNvSpPr>
            <a:spLocks noGrp="1"/>
          </p:cNvSpPr>
          <p:nvPr>
            <p:ph type="subTitle" idx="1"/>
          </p:nvPr>
        </p:nvSpPr>
        <p:spPr>
          <a:xfrm>
            <a:off x="804672" y="2421682"/>
            <a:ext cx="5286665" cy="3639289"/>
          </a:xfrm>
        </p:spPr>
        <p:txBody>
          <a:bodyPr vert="horz" lIns="91440" tIns="45720" rIns="91440" bIns="45720" rtlCol="0" anchor="ctr">
            <a:normAutofit/>
          </a:bodyPr>
          <a:lstStyle/>
          <a:p>
            <a:pPr indent="-228600" algn="l">
              <a:buFont typeface="Arial" panose="020B0604020202020204" pitchFamily="34" charset="0"/>
              <a:buChar char="•"/>
            </a:pPr>
            <a:r>
              <a:rPr lang="en-US" altLang="en-US" sz="2000" b="1" u="sng" dirty="0">
                <a:solidFill>
                  <a:schemeClr val="tx2"/>
                </a:solidFill>
                <a:latin typeface="Arial" panose="020B0604020202020204" pitchFamily="34" charset="0"/>
                <a:cs typeface="Arial" panose="020B0604020202020204" pitchFamily="34" charset="0"/>
              </a:rPr>
              <a:t>Module Number</a:t>
            </a:r>
            <a:r>
              <a:rPr lang="en-US" altLang="en-US" sz="2000" b="1" dirty="0">
                <a:solidFill>
                  <a:schemeClr val="tx2"/>
                </a:solidFill>
                <a:latin typeface="Arial" panose="020B0604020202020204" pitchFamily="34" charset="0"/>
                <a:cs typeface="Arial" panose="020B0604020202020204" pitchFamily="34" charset="0"/>
              </a:rPr>
              <a:t>: </a:t>
            </a:r>
            <a:r>
              <a:rPr lang="en-US" altLang="en-US" sz="2000" b="1" i="1" dirty="0">
                <a:solidFill>
                  <a:schemeClr val="tx2"/>
                </a:solidFill>
                <a:latin typeface="Arial" panose="020B0604020202020204" pitchFamily="34" charset="0"/>
                <a:cs typeface="Arial" panose="020B0604020202020204" pitchFamily="34" charset="0"/>
              </a:rPr>
              <a:t>LCHS 4009 </a:t>
            </a:r>
          </a:p>
          <a:p>
            <a:pPr indent="-228600" algn="l">
              <a:buFont typeface="Arial" panose="020B0604020202020204" pitchFamily="34" charset="0"/>
              <a:buChar char="•"/>
            </a:pPr>
            <a:r>
              <a:rPr lang="en-US" altLang="en-US" sz="2000" b="1" u="sng" dirty="0">
                <a:solidFill>
                  <a:schemeClr val="tx2"/>
                </a:solidFill>
                <a:latin typeface="Arial" panose="020B0604020202020204" pitchFamily="34" charset="0"/>
                <a:cs typeface="Arial" panose="020B0604020202020204" pitchFamily="34" charset="0"/>
              </a:rPr>
              <a:t>Assignment:</a:t>
            </a:r>
            <a:r>
              <a:rPr lang="en-US" altLang="en-US" sz="2000" b="1" i="1" dirty="0">
                <a:solidFill>
                  <a:schemeClr val="tx2"/>
                </a:solidFill>
                <a:latin typeface="Arial" panose="020B0604020202020204" pitchFamily="34" charset="0"/>
                <a:cs typeface="Arial" panose="020B0604020202020204" pitchFamily="34" charset="0"/>
              </a:rPr>
              <a:t> Working in Teams</a:t>
            </a:r>
          </a:p>
          <a:p>
            <a:pPr indent="-228600" algn="l">
              <a:buFont typeface="Arial" panose="020B0604020202020204" pitchFamily="34" charset="0"/>
              <a:buChar char="•"/>
            </a:pPr>
            <a:r>
              <a:rPr lang="en-US" altLang="en-US" sz="2000" b="1" u="sng" dirty="0">
                <a:solidFill>
                  <a:schemeClr val="tx2"/>
                </a:solidFill>
                <a:latin typeface="Arial" panose="020B0604020202020204" pitchFamily="34" charset="0"/>
                <a:cs typeface="Arial" panose="020B0604020202020204" pitchFamily="34" charset="0"/>
              </a:rPr>
              <a:t>No</a:t>
            </a:r>
            <a:r>
              <a:rPr lang="en-US" altLang="en-US" sz="2000" b="1" i="1" dirty="0">
                <a:solidFill>
                  <a:schemeClr val="tx2"/>
                </a:solidFill>
                <a:latin typeface="Arial" panose="020B0604020202020204" pitchFamily="34" charset="0"/>
                <a:cs typeface="Arial" panose="020B0604020202020204" pitchFamily="34" charset="0"/>
              </a:rPr>
              <a:t>: 2508568</a:t>
            </a:r>
          </a:p>
          <a:p>
            <a:pPr indent="-228600" algn="l">
              <a:buFont typeface="Arial" panose="020B0604020202020204" pitchFamily="34" charset="0"/>
              <a:buChar char="•"/>
            </a:pPr>
            <a:r>
              <a:rPr lang="en-US" altLang="en-US" sz="2000" b="1" u="sng" dirty="0">
                <a:solidFill>
                  <a:schemeClr val="tx2"/>
                </a:solidFill>
                <a:latin typeface="Arial" panose="020B0604020202020204" pitchFamily="34" charset="0"/>
                <a:cs typeface="Arial" panose="020B0604020202020204" pitchFamily="34" charset="0"/>
              </a:rPr>
              <a:t>Your Name</a:t>
            </a:r>
            <a:r>
              <a:rPr lang="en-US" altLang="en-US" sz="2000" b="1" i="1" dirty="0">
                <a:solidFill>
                  <a:schemeClr val="tx2"/>
                </a:solidFill>
                <a:latin typeface="Arial" panose="020B0604020202020204" pitchFamily="34" charset="0"/>
                <a:cs typeface="Arial" panose="020B0604020202020204" pitchFamily="34" charset="0"/>
              </a:rPr>
              <a:t>: Arcenia Nhampossa</a:t>
            </a:r>
          </a:p>
          <a:p>
            <a:pPr indent="-228600" algn="l">
              <a:buFont typeface="Arial" panose="020B0604020202020204" pitchFamily="34" charset="0"/>
              <a:buChar char="•"/>
            </a:pPr>
            <a:r>
              <a:rPr lang="en-US" altLang="en-US" sz="2000" b="1" u="sng" dirty="0">
                <a:solidFill>
                  <a:schemeClr val="tx2"/>
                </a:solidFill>
                <a:latin typeface="Arial" panose="020B0604020202020204" pitchFamily="34" charset="0"/>
                <a:cs typeface="Arial" panose="020B0604020202020204" pitchFamily="34" charset="0"/>
              </a:rPr>
              <a:t>Your Tutor’s Name</a:t>
            </a:r>
            <a:r>
              <a:rPr lang="en-US" altLang="en-US" sz="2000" b="1" i="1" dirty="0">
                <a:solidFill>
                  <a:schemeClr val="tx2"/>
                </a:solidFill>
                <a:latin typeface="Arial" panose="020B0604020202020204" pitchFamily="34" charset="0"/>
                <a:cs typeface="Arial" panose="020B0604020202020204" pitchFamily="34" charset="0"/>
              </a:rPr>
              <a:t>: </a:t>
            </a:r>
            <a:r>
              <a:rPr lang="en-US" altLang="en-US" sz="2000" b="1" i="1" dirty="0" err="1">
                <a:solidFill>
                  <a:schemeClr val="tx2"/>
                </a:solidFill>
                <a:latin typeface="Arial" panose="020B0604020202020204" pitchFamily="34" charset="0"/>
                <a:cs typeface="Arial" panose="020B0604020202020204" pitchFamily="34" charset="0"/>
              </a:rPr>
              <a:t>Dilhara</a:t>
            </a:r>
            <a:r>
              <a:rPr lang="en-US" altLang="en-US" sz="2000" b="1" i="1" dirty="0">
                <a:solidFill>
                  <a:schemeClr val="tx2"/>
                </a:solidFill>
                <a:latin typeface="Arial" panose="020B0604020202020204" pitchFamily="34" charset="0"/>
                <a:cs typeface="Arial" panose="020B0604020202020204" pitchFamily="34" charset="0"/>
              </a:rPr>
              <a:t> </a:t>
            </a:r>
            <a:r>
              <a:rPr lang="en-US" altLang="en-US" sz="2000" b="1" i="1" dirty="0" err="1">
                <a:solidFill>
                  <a:schemeClr val="tx2"/>
                </a:solidFill>
                <a:latin typeface="Arial" panose="020B0604020202020204" pitchFamily="34" charset="0"/>
                <a:cs typeface="Arial" panose="020B0604020202020204" pitchFamily="34" charset="0"/>
              </a:rPr>
              <a:t>Mampitiya</a:t>
            </a:r>
            <a:endParaRPr lang="en-US" altLang="en-US" sz="2000" b="1" i="1" dirty="0">
              <a:solidFill>
                <a:schemeClr val="tx2"/>
              </a:solidFill>
              <a:latin typeface="Arial" panose="020B0604020202020204" pitchFamily="34" charset="0"/>
              <a:cs typeface="Arial" panose="020B0604020202020204" pitchFamily="34" charset="0"/>
            </a:endParaRPr>
          </a:p>
          <a:p>
            <a:pPr indent="-228600" algn="l">
              <a:buFont typeface="Arial" panose="020B0604020202020204" pitchFamily="34" charset="0"/>
              <a:buChar char="•"/>
            </a:pPr>
            <a:endParaRPr lang="en-US" sz="1800" dirty="0">
              <a:solidFill>
                <a:schemeClr val="tx2"/>
              </a:solidFill>
            </a:endParaRPr>
          </a:p>
        </p:txBody>
      </p:sp>
      <p:pic>
        <p:nvPicPr>
          <p:cNvPr id="4" name="Picture 2" descr="UWTSD logo | Discover Dylan Thomas">
            <a:extLst>
              <a:ext uri="{FF2B5EF4-FFF2-40B4-BE49-F238E27FC236}">
                <a16:creationId xmlns:a16="http://schemas.microsoft.com/office/drawing/2014/main" id="{39B49D7F-BB82-FCF9-8B3F-8A77190FFD06}"/>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rcRect r="30401" b="-2"/>
          <a:stretch>
            <a:fillRect/>
          </a:stretch>
        </p:blipFill>
        <p:spPr bwMode="auto">
          <a:xfrm>
            <a:off x="7991436" y="-2725"/>
            <a:ext cx="4064043" cy="2335724"/>
          </a:xfrm>
          <a:custGeom>
            <a:avLst/>
            <a:gdLst/>
            <a:ahLst/>
            <a:cxnLst/>
            <a:rect l="l" t="t" r="r" b="b"/>
            <a:pathLst>
              <a:path w="4548867" h="2614366">
                <a:moveTo>
                  <a:pt x="28132" y="0"/>
                </a:moveTo>
                <a:lnTo>
                  <a:pt x="4520736" y="0"/>
                </a:lnTo>
                <a:lnTo>
                  <a:pt x="4537124" y="107385"/>
                </a:lnTo>
                <a:cubicBezTo>
                  <a:pt x="4544889" y="183845"/>
                  <a:pt x="4548867" y="261424"/>
                  <a:pt x="4548867" y="339933"/>
                </a:cubicBezTo>
                <a:cubicBezTo>
                  <a:pt x="4548867" y="1596068"/>
                  <a:pt x="3530568" y="2614366"/>
                  <a:pt x="2274434" y="2614366"/>
                </a:cubicBezTo>
                <a:cubicBezTo>
                  <a:pt x="1018299" y="2614366"/>
                  <a:pt x="0" y="1596068"/>
                  <a:pt x="0" y="339933"/>
                </a:cubicBezTo>
                <a:cubicBezTo>
                  <a:pt x="0" y="261424"/>
                  <a:pt x="3978" y="183845"/>
                  <a:pt x="11743" y="107385"/>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E7EFE27-08F7-D494-A4CD-2C436D6B2E01}"/>
              </a:ext>
            </a:extLst>
          </p:cNvPr>
          <p:cNvPicPr>
            <a:picLocks noChangeAspect="1"/>
          </p:cNvPicPr>
          <p:nvPr/>
        </p:nvPicPr>
        <p:blipFill>
          <a:blip r:embed="rId3">
            <a:alphaModFix/>
          </a:blip>
          <a:srcRect t="5614"/>
          <a:stretch>
            <a:fillRect/>
          </a:stretch>
        </p:blipFill>
        <p:spPr>
          <a:xfrm>
            <a:off x="6100665" y="2296006"/>
            <a:ext cx="5520528" cy="4559274"/>
          </a:xfrm>
          <a:custGeom>
            <a:avLst/>
            <a:gdLst/>
            <a:ahLst/>
            <a:cxnLst/>
            <a:rect l="l" t="t" r="r" b="b"/>
            <a:pathLst>
              <a:path w="5485419" h="4610469">
                <a:moveTo>
                  <a:pt x="3140343" y="0"/>
                </a:moveTo>
                <a:cubicBezTo>
                  <a:pt x="4007525" y="0"/>
                  <a:pt x="4792611" y="351495"/>
                  <a:pt x="5360901" y="919786"/>
                </a:cubicBezTo>
                <a:lnTo>
                  <a:pt x="5485419" y="1056789"/>
                </a:lnTo>
                <a:lnTo>
                  <a:pt x="5485419" y="4610469"/>
                </a:lnTo>
                <a:lnTo>
                  <a:pt x="366137" y="4610469"/>
                </a:lnTo>
                <a:lnTo>
                  <a:pt x="246784" y="4362707"/>
                </a:lnTo>
                <a:cubicBezTo>
                  <a:pt x="87874" y="3987002"/>
                  <a:pt x="0" y="3573935"/>
                  <a:pt x="0" y="3140344"/>
                </a:cubicBezTo>
                <a:cubicBezTo>
                  <a:pt x="0" y="1405980"/>
                  <a:pt x="1405980" y="0"/>
                  <a:pt x="3140343" y="0"/>
                </a:cubicBezTo>
                <a:close/>
              </a:path>
            </a:pathLst>
          </a:custGeom>
          <a:effectLst>
            <a:softEdge rad="0"/>
          </a:effectLst>
        </p:spPr>
      </p:pic>
    </p:spTree>
    <p:extLst>
      <p:ext uri="{BB962C8B-B14F-4D97-AF65-F5344CB8AC3E}">
        <p14:creationId xmlns:p14="http://schemas.microsoft.com/office/powerpoint/2010/main" val="108918690"/>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CA153-011B-A82D-DCF0-BC3661BA2D25}"/>
              </a:ext>
            </a:extLst>
          </p:cNvPr>
          <p:cNvSpPr>
            <a:spLocks noGrp="1"/>
          </p:cNvSpPr>
          <p:nvPr>
            <p:ph type="title"/>
          </p:nvPr>
        </p:nvSpPr>
        <p:spPr/>
        <p:txBody>
          <a:bodyPr>
            <a:normAutofit/>
          </a:bodyPr>
          <a:lstStyle/>
          <a:p>
            <a:pPr algn="ctr"/>
            <a:r>
              <a:rPr lang="en-GB" sz="3600" b="1" noProof="0"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2B988B54-53AD-DBA8-EE91-9558BE84BF4B}"/>
              </a:ext>
            </a:extLst>
          </p:cNvPr>
          <p:cNvSpPr>
            <a:spLocks noGrp="1"/>
          </p:cNvSpPr>
          <p:nvPr>
            <p:ph idx="1"/>
          </p:nvPr>
        </p:nvSpPr>
        <p:spPr>
          <a:xfrm>
            <a:off x="590309" y="1690688"/>
            <a:ext cx="10763491" cy="4486275"/>
          </a:xfrm>
        </p:spPr>
        <p:txBody>
          <a:bodyPr>
            <a:normAutofit lnSpcReduction="10000"/>
          </a:bodyPr>
          <a:lstStyle/>
          <a:p>
            <a:pPr marL="0" indent="0" algn="just">
              <a:buNone/>
            </a:pPr>
            <a:r>
              <a:rPr lang="en-GB" sz="2400" noProof="1">
                <a:latin typeface="Arial" panose="020B0604020202020204" pitchFamily="34" charset="0"/>
                <a:cs typeface="Arial" panose="020B0604020202020204" pitchFamily="34" charset="0"/>
              </a:rPr>
              <a:t>My name is Arcenia Nhampossa, and I am a student on this Health and Social Care course. I chose this course because I want to build a career in Health and Social Care and develop the knowledge and skills needed to provide high-quality care.</a:t>
            </a:r>
          </a:p>
          <a:p>
            <a:pPr marL="0" indent="0" algn="just">
              <a:buNone/>
            </a:pPr>
            <a:endParaRPr lang="en-GB" sz="2400" noProof="1">
              <a:latin typeface="Arial" panose="020B0604020202020204" pitchFamily="34" charset="0"/>
              <a:cs typeface="Arial" panose="020B0604020202020204" pitchFamily="34" charset="0"/>
            </a:endParaRPr>
          </a:p>
          <a:p>
            <a:pPr marL="0" indent="0" algn="just">
              <a:buNone/>
            </a:pPr>
            <a:r>
              <a:rPr lang="en-GB" sz="2400" noProof="1">
                <a:latin typeface="Arial" panose="020B0604020202020204" pitchFamily="34" charset="0"/>
                <a:cs typeface="Arial" panose="020B0604020202020204" pitchFamily="34" charset="0"/>
              </a:rPr>
              <a:t>I have worked in different sectors, including retail, restaurants, chicken processing factories, and cleaning services. These experiences have helped me develop important skills such as communication, teamwork, responsibility, and problem-solving, which are valuable in Health and Social Care.</a:t>
            </a:r>
          </a:p>
          <a:p>
            <a:pPr marL="0" indent="0" algn="just">
              <a:buNone/>
            </a:pPr>
            <a:endParaRPr lang="en-GB" sz="2400" noProof="1">
              <a:latin typeface="Arial" panose="020B0604020202020204" pitchFamily="34" charset="0"/>
              <a:cs typeface="Arial" panose="020B0604020202020204" pitchFamily="34" charset="0"/>
            </a:endParaRPr>
          </a:p>
          <a:p>
            <a:pPr marL="0" indent="0" algn="just">
              <a:buNone/>
            </a:pPr>
            <a:r>
              <a:rPr lang="en-GB" sz="2400" noProof="1">
                <a:latin typeface="Arial" panose="020B0604020202020204" pitchFamily="34" charset="0"/>
                <a:cs typeface="Arial" panose="020B0604020202020204" pitchFamily="34" charset="0"/>
              </a:rPr>
              <a:t>I will explain why teamwork is important in Health and Social Care, discuss its benefits, describe Tuckman’s Team Development Model, and explain how effective teamwork improves the quality of care and patient outcomes.</a:t>
            </a:r>
          </a:p>
        </p:txBody>
      </p:sp>
    </p:spTree>
    <p:extLst>
      <p:ext uri="{BB962C8B-B14F-4D97-AF65-F5344CB8AC3E}">
        <p14:creationId xmlns:p14="http://schemas.microsoft.com/office/powerpoint/2010/main" val="121840401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6C401-C3E5-19E0-81FC-9FBAB0286F07}"/>
              </a:ext>
            </a:extLst>
          </p:cNvPr>
          <p:cNvSpPr>
            <a:spLocks noGrp="1"/>
          </p:cNvSpPr>
          <p:nvPr>
            <p:ph type="title"/>
          </p:nvPr>
        </p:nvSpPr>
        <p:spPr>
          <a:xfrm>
            <a:off x="733273" y="251749"/>
            <a:ext cx="9392421" cy="1330841"/>
          </a:xfrm>
        </p:spPr>
        <p:txBody>
          <a:bodyPr>
            <a:normAutofit/>
          </a:bodyPr>
          <a:lstStyle/>
          <a:p>
            <a:r>
              <a:rPr lang="en-US" b="1" dirty="0">
                <a:latin typeface="Arial" panose="020B0604020202020204" pitchFamily="34" charset="0"/>
                <a:cs typeface="Arial" panose="020B0604020202020204" pitchFamily="34" charset="0"/>
              </a:rPr>
              <a:t>Working in Teams</a:t>
            </a:r>
          </a:p>
        </p:txBody>
      </p:sp>
      <p:sp>
        <p:nvSpPr>
          <p:cNvPr id="3" name="Content Placeholder 2">
            <a:extLst>
              <a:ext uri="{FF2B5EF4-FFF2-40B4-BE49-F238E27FC236}">
                <a16:creationId xmlns:a16="http://schemas.microsoft.com/office/drawing/2014/main" id="{FB2192A8-112C-467E-CEAC-259B0BBE3B8A}"/>
              </a:ext>
            </a:extLst>
          </p:cNvPr>
          <p:cNvSpPr>
            <a:spLocks noGrp="1"/>
          </p:cNvSpPr>
          <p:nvPr>
            <p:ph idx="1"/>
          </p:nvPr>
        </p:nvSpPr>
        <p:spPr>
          <a:xfrm>
            <a:off x="439387" y="1940438"/>
            <a:ext cx="5656613" cy="4175697"/>
          </a:xfrm>
        </p:spPr>
        <p:txBody>
          <a:bodyPr>
            <a:noAutofit/>
          </a:bodyPr>
          <a:lstStyle/>
          <a:p>
            <a:pPr marL="0" indent="0" algn="just">
              <a:buNone/>
            </a:pPr>
            <a:r>
              <a:rPr lang="en-GB" sz="2000" noProof="1">
                <a:latin typeface="Arial" panose="020B0604020202020204" pitchFamily="34" charset="0"/>
                <a:cs typeface="Arial" panose="020B0604020202020204" pitchFamily="34" charset="0"/>
              </a:rPr>
              <a:t>Working in teams means working together with other people to achieve a shared goal. In health and social care, professionals communicate, share responsibilities and support each other to provide the best possible care.</a:t>
            </a:r>
          </a:p>
          <a:p>
            <a:pPr marL="0" indent="0" algn="just">
              <a:buNone/>
            </a:pPr>
            <a:r>
              <a:rPr lang="en-GB" sz="2000" noProof="1">
                <a:latin typeface="Arial" panose="020B0604020202020204" pitchFamily="34" charset="0"/>
                <a:cs typeface="Arial" panose="020B0604020202020204" pitchFamily="34" charset="0"/>
              </a:rPr>
              <a:t>In everyday practice, teamwork involves listening to others, respecting different opinions, sharing information and cooperating with colleagues.</a:t>
            </a:r>
          </a:p>
          <a:p>
            <a:pPr marL="0" indent="0" algn="just">
              <a:buNone/>
            </a:pPr>
            <a:r>
              <a:rPr lang="en-GB" sz="2000" noProof="1">
                <a:latin typeface="Arial" panose="020B0604020202020204" pitchFamily="34" charset="0"/>
                <a:cs typeface="Arial" panose="020B0604020202020204" pitchFamily="34" charset="0"/>
              </a:rPr>
              <a:t>I have developed this skill through group work at college, everyday experiences and by working with other people. These experiences have helped me improve my communication, cooperation and confidence.</a:t>
            </a:r>
          </a:p>
        </p:txBody>
      </p:sp>
      <p:pic>
        <p:nvPicPr>
          <p:cNvPr id="7" name="Picture 6">
            <a:extLst>
              <a:ext uri="{FF2B5EF4-FFF2-40B4-BE49-F238E27FC236}">
                <a16:creationId xmlns:a16="http://schemas.microsoft.com/office/drawing/2014/main" id="{168F8F4C-5A0E-4AB6-B488-73D2A7595C27}"/>
              </a:ext>
            </a:extLst>
          </p:cNvPr>
          <p:cNvPicPr>
            <a:picLocks noChangeAspect="1"/>
          </p:cNvPicPr>
          <p:nvPr/>
        </p:nvPicPr>
        <p:blipFill>
          <a:blip r:embed="rId2"/>
          <a:stretch>
            <a:fillRect/>
          </a:stretch>
        </p:blipFill>
        <p:spPr>
          <a:xfrm>
            <a:off x="7038528" y="1883794"/>
            <a:ext cx="4482912" cy="4057036"/>
          </a:xfrm>
          <a:prstGeom prst="rect">
            <a:avLst/>
          </a:prstGeom>
        </p:spPr>
      </p:pic>
    </p:spTree>
    <p:extLst>
      <p:ext uri="{BB962C8B-B14F-4D97-AF65-F5344CB8AC3E}">
        <p14:creationId xmlns:p14="http://schemas.microsoft.com/office/powerpoint/2010/main" val="28829768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325E8-0444-8272-3238-38952C905FC1}"/>
              </a:ext>
            </a:extLst>
          </p:cNvPr>
          <p:cNvSpPr>
            <a:spLocks noGrp="1"/>
          </p:cNvSpPr>
          <p:nvPr>
            <p:ph type="title"/>
          </p:nvPr>
        </p:nvSpPr>
        <p:spPr>
          <a:xfrm>
            <a:off x="1137034" y="609597"/>
            <a:ext cx="9392421" cy="1330841"/>
          </a:xfrm>
        </p:spPr>
        <p:txBody>
          <a:bodyPr>
            <a:normAutofit/>
          </a:bodyPr>
          <a:lstStyle/>
          <a:p>
            <a:r>
              <a:rPr lang="en-GB" b="1">
                <a:latin typeface="Arial" panose="020B0604020202020204" pitchFamily="34" charset="0"/>
                <a:cs typeface="Arial" panose="020B0604020202020204" pitchFamily="34" charset="0"/>
              </a:rPr>
              <a:t>Importance of </a:t>
            </a:r>
            <a:r>
              <a:rPr lang="en-GB" b="1" i="1">
                <a:latin typeface="Arial" panose="020B0604020202020204" pitchFamily="34" charset="0"/>
                <a:cs typeface="Arial" panose="020B0604020202020204" pitchFamily="34" charset="0"/>
              </a:rPr>
              <a:t>Working in Teams</a:t>
            </a:r>
            <a:r>
              <a:rPr lang="en-GB" b="1">
                <a:latin typeface="Arial" panose="020B0604020202020204" pitchFamily="34" charset="0"/>
                <a:cs typeface="Arial" panose="020B0604020202020204" pitchFamily="34" charset="0"/>
              </a:rPr>
              <a:t> in professional practice</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26B528-A80B-9D70-249E-15D0C49A37C1}"/>
              </a:ext>
            </a:extLst>
          </p:cNvPr>
          <p:cNvSpPr>
            <a:spLocks noGrp="1"/>
          </p:cNvSpPr>
          <p:nvPr>
            <p:ph idx="1"/>
          </p:nvPr>
        </p:nvSpPr>
        <p:spPr>
          <a:xfrm>
            <a:off x="1137034" y="2209023"/>
            <a:ext cx="6311170" cy="3907112"/>
          </a:xfrm>
        </p:spPr>
        <p:txBody>
          <a:bodyPr>
            <a:normAutofit/>
          </a:bodyPr>
          <a:lstStyle/>
          <a:p>
            <a:pPr marL="0" indent="0">
              <a:buNone/>
            </a:pPr>
            <a:r>
              <a:rPr lang="en-GB" sz="1700" noProof="1">
                <a:latin typeface="Arial" panose="020B0604020202020204" pitchFamily="34" charset="0"/>
                <a:cs typeface="Arial" panose="020B0604020202020204" pitchFamily="34" charset="0"/>
              </a:rPr>
              <a:t>Working in teams is essential in health and social care because it helps professionals provide safe and effective care. Good teamwork improves communication, reduces the risk of mistakes and supports person-centred care.</a:t>
            </a:r>
          </a:p>
          <a:p>
            <a:pPr marL="0" indent="0">
              <a:buNone/>
            </a:pPr>
            <a:r>
              <a:rPr lang="en-GB" sz="1700" noProof="1">
                <a:latin typeface="Arial" panose="020B0604020202020204" pitchFamily="34" charset="0"/>
                <a:cs typeface="Arial" panose="020B0604020202020204" pitchFamily="34" charset="0"/>
              </a:rPr>
              <a:t>Teamwork benefits service users by improving the quality of care and ensuring their needs are met. It also supports staff by encouraging cooperation and shared decision-making. For organisations, effective teamwork improves efficiency and the quality of services.</a:t>
            </a:r>
          </a:p>
          <a:p>
            <a:pPr marL="0" indent="0">
              <a:buNone/>
            </a:pPr>
            <a:r>
              <a:rPr lang="en-GB" sz="1700" noProof="1">
                <a:latin typeface="Arial" panose="020B0604020202020204" pitchFamily="34" charset="0"/>
                <a:cs typeface="Arial" panose="020B0604020202020204" pitchFamily="34" charset="0"/>
              </a:rPr>
              <a:t>If teamwork is poor, communication errors, delays in care and safety risks may occur.</a:t>
            </a:r>
          </a:p>
        </p:txBody>
      </p:sp>
      <p:pic>
        <p:nvPicPr>
          <p:cNvPr id="7" name="Graphic 6" descr="Group">
            <a:extLst>
              <a:ext uri="{FF2B5EF4-FFF2-40B4-BE49-F238E27FC236}">
                <a16:creationId xmlns:a16="http://schemas.microsoft.com/office/drawing/2014/main" id="{24DCD066-81B5-F490-8AFA-48304F6242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84055" y="3102085"/>
            <a:ext cx="3755915" cy="3755915"/>
          </a:xfrm>
          <a:prstGeom prst="rect">
            <a:avLst/>
          </a:prstGeom>
        </p:spPr>
      </p:pic>
    </p:spTree>
    <p:extLst>
      <p:ext uri="{BB962C8B-B14F-4D97-AF65-F5344CB8AC3E}">
        <p14:creationId xmlns:p14="http://schemas.microsoft.com/office/powerpoint/2010/main" val="3896971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EEBEE3-9472-B451-9D2B-F3402099CAC6}"/>
              </a:ext>
            </a:extLst>
          </p:cNvPr>
          <p:cNvSpPr>
            <a:spLocks noGrp="1"/>
          </p:cNvSpPr>
          <p:nvPr>
            <p:ph idx="1"/>
          </p:nvPr>
        </p:nvSpPr>
        <p:spPr>
          <a:xfrm>
            <a:off x="285009" y="1330037"/>
            <a:ext cx="7160820" cy="646332"/>
          </a:xfrm>
        </p:spPr>
        <p:txBody>
          <a:bodyPr>
            <a:noAutofit/>
          </a:bodyPr>
          <a:lstStyle/>
          <a:p>
            <a:pPr marL="0" indent="0" algn="just">
              <a:buNone/>
            </a:pPr>
            <a:r>
              <a:rPr lang="en-GB" sz="2000" noProof="1">
                <a:latin typeface="Arial" panose="020B0604020202020204" pitchFamily="34" charset="0"/>
                <a:cs typeface="Arial" panose="020B0604020202020204" pitchFamily="34" charset="0"/>
              </a:rPr>
              <a:t>Bruce Tuckman (1965) developed a model that explains how teams develop and work effectively.</a:t>
            </a:r>
          </a:p>
          <a:p>
            <a:pPr algn="just">
              <a:buFont typeface="Wingdings" pitchFamily="2" charset="2"/>
              <a:buChar char="Ø"/>
            </a:pPr>
            <a:endParaRPr lang="en-GB" sz="2000" noProof="1">
              <a:latin typeface="Arial" panose="020B0604020202020204" pitchFamily="34" charset="0"/>
              <a:cs typeface="Arial" panose="020B0604020202020204" pitchFamily="34" charset="0"/>
            </a:endParaRPr>
          </a:p>
          <a:p>
            <a:pPr algn="just">
              <a:buFont typeface="Wingdings" pitchFamily="2" charset="2"/>
              <a:buChar char="Ø"/>
            </a:pPr>
            <a:r>
              <a:rPr lang="en-GB" sz="2000" noProof="1">
                <a:latin typeface="Arial" panose="020B0604020202020204" pitchFamily="34" charset="0"/>
                <a:cs typeface="Arial" panose="020B0604020202020204" pitchFamily="34" charset="0"/>
              </a:rPr>
              <a:t> ⁠Forming – Team members meet and learn about their roles.</a:t>
            </a:r>
          </a:p>
          <a:p>
            <a:pPr algn="just">
              <a:buFont typeface="Wingdings" pitchFamily="2" charset="2"/>
              <a:buChar char="Ø"/>
            </a:pPr>
            <a:r>
              <a:rPr lang="en-GB" sz="2000" noProof="1">
                <a:latin typeface="Arial" panose="020B0604020202020204" pitchFamily="34" charset="0"/>
                <a:cs typeface="Arial" panose="020B0604020202020204" pitchFamily="34" charset="0"/>
              </a:rPr>
              <a:t> ⁠Storming – Different opinions and conflicts may arise.</a:t>
            </a:r>
          </a:p>
          <a:p>
            <a:pPr algn="just">
              <a:buFont typeface="Wingdings" pitchFamily="2" charset="2"/>
              <a:buChar char="Ø"/>
            </a:pPr>
            <a:r>
              <a:rPr lang="en-GB" sz="2000" noProof="1">
                <a:latin typeface="Arial" panose="020B0604020202020204" pitchFamily="34" charset="0"/>
                <a:cs typeface="Arial" panose="020B0604020202020204" pitchFamily="34" charset="0"/>
              </a:rPr>
              <a:t> Norming – Team members build trust and work together.</a:t>
            </a:r>
          </a:p>
          <a:p>
            <a:pPr algn="just">
              <a:buFont typeface="Wingdings" pitchFamily="2" charset="2"/>
              <a:buChar char="Ø"/>
            </a:pPr>
            <a:r>
              <a:rPr lang="en-GB" sz="2000" noProof="1">
                <a:latin typeface="Arial" panose="020B0604020202020204" pitchFamily="34" charset="0"/>
                <a:cs typeface="Arial" panose="020B0604020202020204" pitchFamily="34" charset="0"/>
              </a:rPr>
              <a:t> ⁠Performing – The team works effectively to achieve shared goals.</a:t>
            </a:r>
          </a:p>
          <a:p>
            <a:pPr marL="0" indent="0" algn="just">
              <a:buNone/>
            </a:pPr>
            <a:endParaRPr lang="en-GB" sz="2000" noProof="1">
              <a:latin typeface="Arial" panose="020B0604020202020204" pitchFamily="34" charset="0"/>
              <a:cs typeface="Arial" panose="020B0604020202020204" pitchFamily="34" charset="0"/>
            </a:endParaRPr>
          </a:p>
          <a:p>
            <a:pPr marL="0" indent="0" algn="just">
              <a:buNone/>
            </a:pPr>
            <a:r>
              <a:rPr lang="en-GB" sz="2000" b="1" u="sng" noProof="1">
                <a:latin typeface="Arial" panose="020B0604020202020204" pitchFamily="34" charset="0"/>
                <a:cs typeface="Arial" panose="020B0604020202020204" pitchFamily="34" charset="0"/>
              </a:rPr>
              <a:t>How it supports practice:</a:t>
            </a:r>
          </a:p>
          <a:p>
            <a:pPr marL="0" indent="0" algn="just">
              <a:buNone/>
            </a:pPr>
            <a:r>
              <a:rPr lang="en-GB" sz="2000" noProof="1">
                <a:latin typeface="Arial" panose="020B0604020202020204" pitchFamily="34" charset="0"/>
                <a:cs typeface="Arial" panose="020B0604020202020204" pitchFamily="34" charset="0"/>
              </a:rPr>
              <a:t>The model helps health and social care professionals understand how teamwork develops. It encourages good communication, cooperation and trust, helping teams provide safe, effective and person-centred care.</a:t>
            </a:r>
          </a:p>
          <a:p>
            <a:pPr marL="0" indent="0">
              <a:buNone/>
            </a:pPr>
            <a:endParaRPr lang="en-US"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21B12D6-23CF-7452-AC1F-F315549CDAF7}"/>
              </a:ext>
            </a:extLst>
          </p:cNvPr>
          <p:cNvSpPr txBox="1"/>
          <p:nvPr/>
        </p:nvSpPr>
        <p:spPr>
          <a:xfrm>
            <a:off x="1148315" y="317318"/>
            <a:ext cx="8910084"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Tuckman’s Team Development Model</a:t>
            </a:r>
            <a:endParaRPr lang="en-US" sz="3600"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9F6EB9D-1DF0-E6AF-7241-6EA3D20C34A7}"/>
              </a:ext>
            </a:extLst>
          </p:cNvPr>
          <p:cNvPicPr>
            <a:picLocks noChangeAspect="1"/>
          </p:cNvPicPr>
          <p:nvPr/>
        </p:nvPicPr>
        <p:blipFill>
          <a:blip r:embed="rId2"/>
          <a:stretch>
            <a:fillRect/>
          </a:stretch>
        </p:blipFill>
        <p:spPr>
          <a:xfrm>
            <a:off x="8235388" y="3011304"/>
            <a:ext cx="3646021" cy="3665380"/>
          </a:xfrm>
          <a:prstGeom prst="rect">
            <a:avLst/>
          </a:prstGeom>
        </p:spPr>
      </p:pic>
    </p:spTree>
    <p:extLst>
      <p:ext uri="{BB962C8B-B14F-4D97-AF65-F5344CB8AC3E}">
        <p14:creationId xmlns:p14="http://schemas.microsoft.com/office/powerpoint/2010/main" val="744349596"/>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E67832B-498C-D34D-8E83-2AEE02E61BA3}"/>
              </a:ext>
            </a:extLst>
          </p:cNvPr>
          <p:cNvPicPr>
            <a:picLocks noChangeAspect="1"/>
          </p:cNvPicPr>
          <p:nvPr/>
        </p:nvPicPr>
        <p:blipFill>
          <a:blip r:embed="rId2"/>
          <a:srcRect l="8451" r="20503"/>
          <a:stretch>
            <a:fillRect/>
          </a:stretch>
        </p:blipFill>
        <p:spPr>
          <a:xfrm>
            <a:off x="3306519" y="485774"/>
            <a:ext cx="4504604" cy="6372226"/>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extBox 1">
            <a:extLst>
              <a:ext uri="{FF2B5EF4-FFF2-40B4-BE49-F238E27FC236}">
                <a16:creationId xmlns:a16="http://schemas.microsoft.com/office/drawing/2014/main" id="{55419B20-4070-90CC-3E89-F289D5C8B438}"/>
              </a:ext>
            </a:extLst>
          </p:cNvPr>
          <p:cNvSpPr txBox="1"/>
          <p:nvPr/>
        </p:nvSpPr>
        <p:spPr>
          <a:xfrm>
            <a:off x="481012" y="485775"/>
            <a:ext cx="2825506" cy="57197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3600" b="1" noProof="0" dirty="0">
                <a:latin typeface="Arial" panose="020B0604020202020204" pitchFamily="34" charset="0"/>
                <a:ea typeface="+mj-ea"/>
                <a:cs typeface="Arial" panose="020B0604020202020204" pitchFamily="34" charset="0"/>
              </a:rPr>
              <a:t>Applying Working in Teams in practice</a:t>
            </a:r>
          </a:p>
        </p:txBody>
      </p:sp>
      <p:sp>
        <p:nvSpPr>
          <p:cNvPr id="3" name="Content Placeholder 2">
            <a:extLst>
              <a:ext uri="{FF2B5EF4-FFF2-40B4-BE49-F238E27FC236}">
                <a16:creationId xmlns:a16="http://schemas.microsoft.com/office/drawing/2014/main" id="{44487CC0-0646-B1DC-0A88-ECA68A6A5ABB}"/>
              </a:ext>
            </a:extLst>
          </p:cNvPr>
          <p:cNvSpPr>
            <a:spLocks noGrp="1"/>
          </p:cNvSpPr>
          <p:nvPr>
            <p:ph idx="1"/>
          </p:nvPr>
        </p:nvSpPr>
        <p:spPr>
          <a:xfrm>
            <a:off x="8416925" y="485774"/>
            <a:ext cx="3292475" cy="5719763"/>
          </a:xfrm>
        </p:spPr>
        <p:txBody>
          <a:bodyPr vert="horz" lIns="91440" tIns="45720" rIns="91440" bIns="45720" rtlCol="0" anchor="ctr">
            <a:noAutofit/>
          </a:bodyPr>
          <a:lstStyle/>
          <a:p>
            <a:pPr marL="0"/>
            <a:endParaRPr lang="en-GB" sz="1600" noProof="0" dirty="0">
              <a:latin typeface="Arial" panose="020B0604020202020204" pitchFamily="34" charset="0"/>
              <a:cs typeface="Arial" panose="020B0604020202020204" pitchFamily="34" charset="0"/>
            </a:endParaRPr>
          </a:p>
          <a:p>
            <a:pPr marL="0"/>
            <a:r>
              <a:rPr lang="en-GB" sz="1600" b="1" noProof="0" dirty="0">
                <a:latin typeface="Arial" panose="020B0604020202020204" pitchFamily="34" charset="0"/>
                <a:cs typeface="Arial" panose="020B0604020202020204" pitchFamily="34" charset="0"/>
              </a:rPr>
              <a:t>Practical Example: Healthcare Assistant in a Hospital Ward</a:t>
            </a:r>
          </a:p>
          <a:p>
            <a:pPr marL="0"/>
            <a:endParaRPr lang="en-GB" sz="1600" b="1" noProof="0" dirty="0">
              <a:latin typeface="Arial" panose="020B0604020202020204" pitchFamily="34" charset="0"/>
              <a:cs typeface="Arial" panose="020B0604020202020204" pitchFamily="34" charset="0"/>
            </a:endParaRPr>
          </a:p>
          <a:p>
            <a:pPr marL="0"/>
            <a:r>
              <a:rPr lang="en-GB" sz="1600" b="1" noProof="0" dirty="0">
                <a:latin typeface="Arial" panose="020B0604020202020204" pitchFamily="34" charset="0"/>
                <a:cs typeface="Arial" panose="020B0604020202020204" pitchFamily="34" charset="0"/>
              </a:rPr>
              <a:t>A Healthcare Assistant works as part of a team to support a patient after surgery.</a:t>
            </a:r>
          </a:p>
          <a:p>
            <a:pPr marL="0"/>
            <a:endParaRPr lang="en-GB" sz="1600" noProof="0" dirty="0">
              <a:latin typeface="Arial" panose="020B0604020202020204" pitchFamily="34" charset="0"/>
              <a:cs typeface="Arial" panose="020B0604020202020204" pitchFamily="34" charset="0"/>
            </a:endParaRPr>
          </a:p>
          <a:p>
            <a:r>
              <a:rPr lang="en-GB" sz="1600" noProof="0" dirty="0">
                <a:latin typeface="Arial" panose="020B0604020202020204" pitchFamily="34" charset="0"/>
                <a:cs typeface="Arial" panose="020B0604020202020204" pitchFamily="34" charset="0"/>
              </a:rPr>
              <a:t>Communicate with nurses, doctors and other healthcare professionals.</a:t>
            </a:r>
          </a:p>
          <a:p>
            <a:r>
              <a:rPr lang="en-GB" sz="1600" noProof="0" dirty="0">
                <a:latin typeface="Arial" panose="020B0604020202020204" pitchFamily="34" charset="0"/>
                <a:cs typeface="Arial" panose="020B0604020202020204" pitchFamily="34" charset="0"/>
              </a:rPr>
              <a:t>Share important information about the patient’s condition.</a:t>
            </a:r>
          </a:p>
          <a:p>
            <a:r>
              <a:rPr lang="en-GB" sz="1600" noProof="0" dirty="0">
                <a:latin typeface="Arial" panose="020B0604020202020204" pitchFamily="34" charset="0"/>
                <a:cs typeface="Arial" panose="020B0604020202020204" pitchFamily="34" charset="0"/>
              </a:rPr>
              <a:t>⁠Follow the care plan and support the patient’s needs.</a:t>
            </a:r>
          </a:p>
          <a:p>
            <a:r>
              <a:rPr lang="en-GB" sz="1600" noProof="0" dirty="0">
                <a:latin typeface="Arial" panose="020B0604020202020204" pitchFamily="34" charset="0"/>
                <a:cs typeface="Arial" panose="020B0604020202020204" pitchFamily="34" charset="0"/>
              </a:rPr>
              <a:t>Work together to provide safe and person-centred care.</a:t>
            </a:r>
          </a:p>
          <a:p>
            <a:endParaRPr lang="en-GB" sz="1600" noProof="0" dirty="0">
              <a:latin typeface="Arial" panose="020B0604020202020204" pitchFamily="34" charset="0"/>
              <a:cs typeface="Arial" panose="020B0604020202020204" pitchFamily="34" charset="0"/>
            </a:endParaRPr>
          </a:p>
          <a:p>
            <a:pPr marL="0"/>
            <a:r>
              <a:rPr lang="en-GB" sz="1600" b="1" noProof="0" dirty="0">
                <a:latin typeface="Arial" panose="020B0604020202020204" pitchFamily="34" charset="0"/>
                <a:cs typeface="Arial" panose="020B0604020202020204" pitchFamily="34" charset="0"/>
              </a:rPr>
              <a:t>Impact on Care</a:t>
            </a:r>
          </a:p>
          <a:p>
            <a:pPr marL="0"/>
            <a:r>
              <a:rPr lang="en-GB" sz="1600" noProof="0" dirty="0">
                <a:latin typeface="Arial" panose="020B0604020202020204" pitchFamily="34" charset="0"/>
                <a:cs typeface="Arial" panose="020B0604020202020204" pitchFamily="34" charset="0"/>
              </a:rPr>
              <a:t>Effective teamwork helps improve patient safety, the quality of care and the patient’s recovery experience.</a:t>
            </a:r>
          </a:p>
        </p:txBody>
      </p:sp>
    </p:spTree>
    <p:extLst>
      <p:ext uri="{BB962C8B-B14F-4D97-AF65-F5344CB8AC3E}">
        <p14:creationId xmlns:p14="http://schemas.microsoft.com/office/powerpoint/2010/main" val="33118625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53D71-07F8-FA4D-32E4-6AB141FD769F}"/>
              </a:ext>
            </a:extLst>
          </p:cNvPr>
          <p:cNvSpPr>
            <a:spLocks noGrp="1"/>
          </p:cNvSpPr>
          <p:nvPr>
            <p:ph type="title"/>
          </p:nvPr>
        </p:nvSpPr>
        <p:spPr>
          <a:xfrm>
            <a:off x="5868557" y="1138036"/>
            <a:ext cx="5444382" cy="1402470"/>
          </a:xfrm>
        </p:spPr>
        <p:txBody>
          <a:bodyPr anchor="t">
            <a:normAutofit/>
          </a:bodyPr>
          <a:lstStyle/>
          <a:p>
            <a:r>
              <a:rPr lang="en-GB" sz="3200" b="1" dirty="0">
                <a:latin typeface="Arial" panose="020B0604020202020204" pitchFamily="34" charset="0"/>
                <a:cs typeface="Arial" panose="020B0604020202020204" pitchFamily="34" charset="0"/>
              </a:rPr>
              <a:t>How does this skill support my future career?</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DD5B693-1AD2-AD78-44C4-457847E5AC20}"/>
              </a:ext>
            </a:extLst>
          </p:cNvPr>
          <p:cNvSpPr>
            <a:spLocks noGrp="1"/>
          </p:cNvSpPr>
          <p:nvPr>
            <p:ph idx="1"/>
          </p:nvPr>
        </p:nvSpPr>
        <p:spPr>
          <a:xfrm>
            <a:off x="5868557" y="2551176"/>
            <a:ext cx="5444382" cy="3591207"/>
          </a:xfrm>
        </p:spPr>
        <p:txBody>
          <a:bodyPr>
            <a:normAutofit/>
          </a:bodyPr>
          <a:lstStyle/>
          <a:p>
            <a:pPr marL="0" indent="0">
              <a:buNone/>
            </a:pPr>
            <a:r>
              <a:rPr lang="en-GB" sz="1700" noProof="1">
                <a:latin typeface="Arial" panose="020B0604020202020204" pitchFamily="34" charset="0"/>
                <a:cs typeface="Arial" panose="020B0604020202020204" pitchFamily="34" charset="0"/>
              </a:rPr>
              <a:t>Teamwork is essential in Health and Social Care because professionals need to collaborate to provide safe, effective, and person-centred care.</a:t>
            </a:r>
          </a:p>
          <a:p>
            <a:pPr marL="0" indent="0">
              <a:buNone/>
            </a:pPr>
            <a:endParaRPr lang="en-GB" sz="1700" noProof="1">
              <a:latin typeface="Arial" panose="020B0604020202020204" pitchFamily="34" charset="0"/>
              <a:cs typeface="Arial" panose="020B0604020202020204" pitchFamily="34" charset="0"/>
            </a:endParaRPr>
          </a:p>
          <a:p>
            <a:pPr marL="0" indent="0">
              <a:buNone/>
            </a:pPr>
            <a:r>
              <a:rPr lang="en-GB" sz="1700" noProof="1">
                <a:latin typeface="Arial" panose="020B0604020202020204" pitchFamily="34" charset="0"/>
                <a:cs typeface="Arial" panose="020B0604020202020204" pitchFamily="34" charset="0"/>
              </a:rPr>
              <a:t>This skill improves my employability by helping me communicate, cooperate with others, and work effectively as part of a healthcare team.</a:t>
            </a:r>
          </a:p>
          <a:p>
            <a:pPr marL="0" indent="0">
              <a:buNone/>
            </a:pPr>
            <a:r>
              <a:rPr lang="en-GB" sz="1700" noProof="1">
                <a:latin typeface="Arial" panose="020B0604020202020204" pitchFamily="34" charset="0"/>
                <a:cs typeface="Arial" panose="020B0604020202020204" pitchFamily="34" charset="0"/>
              </a:rPr>
              <a:t>I consider teamwork one of my strengths because I have developed this skill through my professional experiences. I will continue to improve my communication and leadership skills to become a better Health and Social Care professional.</a:t>
            </a:r>
          </a:p>
        </p:txBody>
      </p:sp>
      <p:pic>
        <p:nvPicPr>
          <p:cNvPr id="5" name="Picture 4" descr="Hands-on top of each other">
            <a:extLst>
              <a:ext uri="{FF2B5EF4-FFF2-40B4-BE49-F238E27FC236}">
                <a16:creationId xmlns:a16="http://schemas.microsoft.com/office/drawing/2014/main" id="{CFB065B0-3C0E-7C62-73A1-0FE0A30E0ADB}"/>
              </a:ext>
            </a:extLst>
          </p:cNvPr>
          <p:cNvPicPr>
            <a:picLocks noChangeAspect="1"/>
          </p:cNvPicPr>
          <p:nvPr/>
        </p:nvPicPr>
        <p:blipFill>
          <a:blip r:embed="rId2"/>
          <a:srcRect l="54919" r="12220" b="1"/>
          <a:stretch>
            <a:fillRect/>
          </a:stretch>
        </p:blipFill>
        <p:spPr>
          <a:xfrm>
            <a:off x="-1" y="10"/>
            <a:ext cx="5151179" cy="6857990"/>
          </a:xfrm>
          <a:prstGeom prst="rect">
            <a:avLst/>
          </a:prstGeom>
        </p:spPr>
      </p:pic>
    </p:spTree>
    <p:extLst>
      <p:ext uri="{BB962C8B-B14F-4D97-AF65-F5344CB8AC3E}">
        <p14:creationId xmlns:p14="http://schemas.microsoft.com/office/powerpoint/2010/main" val="2643806134"/>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87D41-750E-8CB7-22EA-BB309088C480}"/>
              </a:ext>
            </a:extLst>
          </p:cNvPr>
          <p:cNvSpPr>
            <a:spLocks noGrp="1"/>
          </p:cNvSpPr>
          <p:nvPr>
            <p:ph type="title"/>
          </p:nvPr>
        </p:nvSpPr>
        <p:spPr/>
        <p:txBody>
          <a:bodyPr>
            <a:normAutofit/>
          </a:bodyPr>
          <a:lstStyle/>
          <a:p>
            <a:pPr algn="ctr"/>
            <a:r>
              <a:rPr lang="en-US" sz="36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8130E09-46CB-BBD0-A8C2-0A4F30951DD4}"/>
              </a:ext>
            </a:extLst>
          </p:cNvPr>
          <p:cNvSpPr>
            <a:spLocks noGrp="1"/>
          </p:cNvSpPr>
          <p:nvPr>
            <p:ph idx="1"/>
          </p:nvPr>
        </p:nvSpPr>
        <p:spPr>
          <a:xfrm>
            <a:off x="413245" y="2326512"/>
            <a:ext cx="10940555" cy="3935392"/>
          </a:xfrm>
        </p:spPr>
        <p:txBody>
          <a:bodyPr>
            <a:noAutofit/>
          </a:bodyPr>
          <a:lstStyle/>
          <a:p>
            <a:pPr marL="0" indent="0" algn="just">
              <a:buNone/>
            </a:pPr>
            <a:r>
              <a:rPr lang="en-GB" sz="2400" noProof="1">
                <a:latin typeface="Arial" panose="020B0604020202020204" pitchFamily="34" charset="0"/>
                <a:cs typeface="Arial" panose="020B0604020202020204" pitchFamily="34" charset="0"/>
              </a:rPr>
              <a:t>Teamwork is essential in Health and Social Care because professionals need to collaborate to provide safe, effective, and person-centred care. This skill improves my employability by helping me communicate, cooperate with others, and work effectively as part of a healthcare team. I consider teamwork one of my strengths because I have developed this skill through my professional experiences. I will continue to improve my communication and leadership skills to become a better Health and Social Care professional.</a:t>
            </a:r>
          </a:p>
        </p:txBody>
      </p:sp>
    </p:spTree>
    <p:extLst>
      <p:ext uri="{BB962C8B-B14F-4D97-AF65-F5344CB8AC3E}">
        <p14:creationId xmlns:p14="http://schemas.microsoft.com/office/powerpoint/2010/main" val="37748195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DF8A7-E4F4-DA74-78D6-1D9C26637C9A}"/>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CF967690-A422-A3CF-13E9-37E2C9579E7A}"/>
              </a:ext>
            </a:extLst>
          </p:cNvPr>
          <p:cNvSpPr>
            <a:spLocks noGrp="1"/>
          </p:cNvSpPr>
          <p:nvPr>
            <p:ph idx="1"/>
          </p:nvPr>
        </p:nvSpPr>
        <p:spPr>
          <a:xfrm>
            <a:off x="838200" y="1690688"/>
            <a:ext cx="10515600" cy="4351338"/>
          </a:xfrm>
        </p:spPr>
        <p:txBody>
          <a:bodyPr>
            <a:normAutofit/>
          </a:bodyPr>
          <a:lstStyle/>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Nursing and Midwifery Council (2018) The Code: Professional standards of practice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for nurses, midwives and nursing associates. London: Nursing and Midwifery Council.</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Tuckman, B.W. (1965) ‘Developmental sequence in small groups’, Psychological Bulletin, 63(6), pp. 384–399.</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NHS England (2023) NHS Long Term Workforce Plan. Available at: https://</a:t>
            </a:r>
            <a:r>
              <a:rPr lang="en-US" sz="1800" dirty="0" err="1">
                <a:latin typeface="Arial" panose="020B0604020202020204" pitchFamily="34" charset="0"/>
                <a:cs typeface="Arial" panose="020B0604020202020204" pitchFamily="34" charset="0"/>
              </a:rPr>
              <a:t>www.england.nhs.uk</a:t>
            </a:r>
            <a:r>
              <a:rPr lang="en-US" sz="1800" dirty="0">
                <a:latin typeface="Arial" panose="020B0604020202020204" pitchFamily="34" charset="0"/>
                <a:cs typeface="Arial" panose="020B0604020202020204" pitchFamily="34" charset="0"/>
              </a:rPr>
              <a:t>/ (Accessed: 8 July 2026).</a:t>
            </a:r>
          </a:p>
          <a:p>
            <a:pPr marL="0" indent="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52220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4946</TotalTime>
  <Words>823</Words>
  <Application>Microsoft Macintosh PowerPoint</Application>
  <PresentationFormat>Widescreen</PresentationFormat>
  <Paragraphs>57</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Calibri</vt:lpstr>
      <vt:lpstr>Calibri Light</vt:lpstr>
      <vt:lpstr>Wingdings</vt:lpstr>
      <vt:lpstr>Office 2013 - 2022 Theme</vt:lpstr>
      <vt:lpstr>Professional Career Development within H&amp;SC </vt:lpstr>
      <vt:lpstr>Introduction </vt:lpstr>
      <vt:lpstr>Working in Teams</vt:lpstr>
      <vt:lpstr>Importance of Working in Teams in professional practice</vt:lpstr>
      <vt:lpstr>PowerPoint Presentation</vt:lpstr>
      <vt:lpstr>PowerPoint Presentation</vt:lpstr>
      <vt:lpstr>How does this skill support my future career?</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Arcénia Nhampossa</dc:creator>
  <cp:lastModifiedBy>Arcénia Nhampossa</cp:lastModifiedBy>
  <cp:revision>6</cp:revision>
  <dcterms:created xsi:type="dcterms:W3CDTF">2026-06-12T10:29:42Z</dcterms:created>
  <dcterms:modified xsi:type="dcterms:W3CDTF">2026-07-20T01:31:26Z</dcterms:modified>
</cp:coreProperties>
</file>