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88" r:id="rId3"/>
    <p:sldId id="257" r:id="rId4"/>
    <p:sldId id="260" r:id="rId5"/>
    <p:sldId id="261" r:id="rId6"/>
    <p:sldId id="258" r:id="rId7"/>
    <p:sldId id="259" r:id="rId8"/>
    <p:sldId id="264" r:id="rId9"/>
    <p:sldId id="262" r:id="rId10"/>
    <p:sldId id="263" r:id="rId11"/>
    <p:sldId id="265" r:id="rId12"/>
    <p:sldId id="269" r:id="rId13"/>
    <p:sldId id="281" r:id="rId14"/>
    <p:sldId id="286" r:id="rId15"/>
    <p:sldId id="290" r:id="rId16"/>
    <p:sldId id="266" r:id="rId17"/>
    <p:sldId id="270" r:id="rId18"/>
    <p:sldId id="276" r:id="rId19"/>
    <p:sldId id="277" r:id="rId20"/>
    <p:sldId id="278" r:id="rId21"/>
    <p:sldId id="274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53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8BEDE25-F0AD-49E7-8D09-63146D31D33E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Sport and Exercise Psychology</a:t>
            </a:r>
          </a:p>
          <a:p>
            <a:endParaRPr lang="en-GB" dirty="0"/>
          </a:p>
          <a:p>
            <a:r>
              <a:rPr lang="en-GB" smtClean="0"/>
              <a:t>Week </a:t>
            </a:r>
            <a:r>
              <a:rPr lang="en-GB" smtClean="0"/>
              <a:t>8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Alison Connaughton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Organisational, competitive and personal stress: Sport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4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the types?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Define each type: Wilding (2014)</a:t>
            </a:r>
          </a:p>
          <a:p>
            <a:endParaRPr lang="en-GB" dirty="0"/>
          </a:p>
          <a:p>
            <a:r>
              <a:rPr lang="en-GB" dirty="0" smtClean="0"/>
              <a:t>Competitive</a:t>
            </a:r>
          </a:p>
          <a:p>
            <a:r>
              <a:rPr lang="en-GB" dirty="0" smtClean="0"/>
              <a:t>Organisational</a:t>
            </a:r>
          </a:p>
          <a:p>
            <a:r>
              <a:rPr lang="en-GB" dirty="0" smtClean="0"/>
              <a:t>Personal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10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defined as </a:t>
            </a:r>
            <a:endParaRPr lang="en-US" dirty="0" smtClean="0"/>
          </a:p>
          <a:p>
            <a:pPr lvl="1"/>
            <a:r>
              <a:rPr lang="en-US" dirty="0" smtClean="0"/>
              <a:t>“</a:t>
            </a:r>
            <a:r>
              <a:rPr lang="en-US" dirty="0"/>
              <a:t>work-related social </a:t>
            </a:r>
            <a:r>
              <a:rPr lang="en-US" dirty="0" smtClean="0"/>
              <a:t>psychological stress</a:t>
            </a:r>
            <a:r>
              <a:rPr lang="en-US" dirty="0"/>
              <a:t>” </a:t>
            </a:r>
            <a:endParaRPr lang="en-US" dirty="0" smtClean="0"/>
          </a:p>
          <a:p>
            <a:pPr marL="1234440" lvl="4" indent="0">
              <a:buNone/>
            </a:pPr>
            <a:r>
              <a:rPr lang="en-US" dirty="0" smtClean="0"/>
              <a:t>(</a:t>
            </a:r>
            <a:r>
              <a:rPr lang="en-US" dirty="0" err="1"/>
              <a:t>Shirom</a:t>
            </a:r>
            <a:r>
              <a:rPr lang="en-US" dirty="0"/>
              <a:t>, 1982, p. 21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resides neither in the </a:t>
            </a:r>
            <a:r>
              <a:rPr lang="en-US" dirty="0" smtClean="0"/>
              <a:t>work </a:t>
            </a:r>
            <a:r>
              <a:rPr lang="en-US" dirty="0"/>
              <a:t>environment nor in the individual. 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ndividual’s cognitive appraisal </a:t>
            </a:r>
            <a:r>
              <a:rPr lang="en-US" dirty="0"/>
              <a:t>of the situation within the work environment that is central </a:t>
            </a:r>
            <a:r>
              <a:rPr lang="en-US" dirty="0" smtClean="0"/>
              <a:t>to this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process.</a:t>
            </a:r>
          </a:p>
        </p:txBody>
      </p:sp>
    </p:spTree>
    <p:extLst>
      <p:ext uri="{BB962C8B-B14F-4D97-AF65-F5344CB8AC3E}">
        <p14:creationId xmlns:p14="http://schemas.microsoft.com/office/powerpoint/2010/main" val="186193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72067" y="2057400"/>
            <a:ext cx="7408333" cy="4068763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driven predominantly </a:t>
            </a:r>
            <a:r>
              <a:rPr lang="en-US" dirty="0" smtClean="0"/>
              <a:t>by professional </a:t>
            </a:r>
            <a:r>
              <a:rPr lang="en-US" dirty="0"/>
              <a:t>settings such as business, medicine, and education</a:t>
            </a:r>
            <a:r>
              <a:rPr lang="en-US"/>
              <a:t>. </a:t>
            </a: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r>
              <a:rPr lang="en-US" smtClean="0"/>
              <a:t>Investigated </a:t>
            </a:r>
            <a:r>
              <a:rPr lang="en-US" dirty="0"/>
              <a:t>in a number of settings including:</a:t>
            </a:r>
          </a:p>
          <a:p>
            <a:r>
              <a:rPr lang="en-US" dirty="0"/>
              <a:t>M</a:t>
            </a:r>
            <a:r>
              <a:rPr lang="en-US" dirty="0" smtClean="0"/>
              <a:t>edical </a:t>
            </a:r>
            <a:r>
              <a:rPr lang="en-US" dirty="0"/>
              <a:t>professions (</a:t>
            </a:r>
            <a:r>
              <a:rPr lang="en-US" dirty="0" err="1"/>
              <a:t>Flett</a:t>
            </a:r>
            <a:r>
              <a:rPr lang="en-US" dirty="0"/>
              <a:t>, Biggs, &amp; </a:t>
            </a:r>
            <a:r>
              <a:rPr lang="en-US" dirty="0" err="1"/>
              <a:t>Alpass</a:t>
            </a:r>
            <a:r>
              <a:rPr lang="en-US" dirty="0"/>
              <a:t>, 1995; Florio, Donnelly,</a:t>
            </a:r>
          </a:p>
          <a:p>
            <a:pPr marL="0" indent="0">
              <a:buNone/>
            </a:pPr>
            <a:r>
              <a:rPr lang="en-US" dirty="0"/>
              <a:t>&amp; </a:t>
            </a:r>
            <a:r>
              <a:rPr lang="en-US" dirty="0" err="1"/>
              <a:t>Zevon</a:t>
            </a:r>
            <a:r>
              <a:rPr lang="en-US" dirty="0"/>
              <a:t>, 1998</a:t>
            </a:r>
            <a:r>
              <a:rPr lang="en-US" dirty="0" smtClean="0"/>
              <a:t>;)</a:t>
            </a:r>
          </a:p>
          <a:p>
            <a:r>
              <a:rPr lang="en-US" dirty="0"/>
              <a:t>P</a:t>
            </a:r>
            <a:r>
              <a:rPr lang="en-US" dirty="0" smtClean="0"/>
              <a:t>olice </a:t>
            </a:r>
            <a:r>
              <a:rPr lang="en-US" dirty="0"/>
              <a:t>departments (</a:t>
            </a:r>
            <a:r>
              <a:rPr lang="en-US" dirty="0" err="1"/>
              <a:t>Buunk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Verhoeven</a:t>
            </a:r>
            <a:r>
              <a:rPr lang="en-US" dirty="0"/>
              <a:t>, 1991; </a:t>
            </a:r>
            <a:r>
              <a:rPr lang="en-US" dirty="0" err="1"/>
              <a:t>Gulle</a:t>
            </a:r>
            <a:r>
              <a:rPr lang="en-US" dirty="0"/>
              <a:t>, </a:t>
            </a:r>
            <a:r>
              <a:rPr lang="en-US" dirty="0" err="1"/>
              <a:t>Tredoux</a:t>
            </a:r>
            <a:r>
              <a:rPr lang="en-US" dirty="0"/>
              <a:t>, </a:t>
            </a:r>
            <a:r>
              <a:rPr lang="en-US" dirty="0" smtClean="0"/>
              <a:t>&amp; Foster</a:t>
            </a:r>
            <a:r>
              <a:rPr lang="en-US" dirty="0"/>
              <a:t>, 1998</a:t>
            </a:r>
            <a:r>
              <a:rPr lang="en-US" dirty="0" smtClean="0"/>
              <a:t>)</a:t>
            </a:r>
          </a:p>
          <a:p>
            <a:r>
              <a:rPr lang="en-US" dirty="0"/>
              <a:t>M</a:t>
            </a:r>
            <a:r>
              <a:rPr lang="en-US" dirty="0" smtClean="0"/>
              <a:t>ilitary </a:t>
            </a:r>
            <a:r>
              <a:rPr lang="en-US" dirty="0" err="1" smtClean="0"/>
              <a:t>organisations</a:t>
            </a:r>
            <a:r>
              <a:rPr lang="en-US" dirty="0" smtClean="0"/>
              <a:t> (</a:t>
            </a:r>
            <a:r>
              <a:rPr lang="en-US" dirty="0"/>
              <a:t>Rogers, Li, &amp; </a:t>
            </a:r>
            <a:r>
              <a:rPr lang="en-US" dirty="0" err="1"/>
              <a:t>Shani</a:t>
            </a:r>
            <a:r>
              <a:rPr lang="en-US" dirty="0"/>
              <a:t>, 1987</a:t>
            </a:r>
            <a:r>
              <a:rPr lang="en-US" dirty="0" smtClean="0"/>
              <a:t>)</a:t>
            </a:r>
          </a:p>
          <a:p>
            <a:r>
              <a:rPr lang="en-US" dirty="0"/>
              <a:t>S</a:t>
            </a:r>
            <a:r>
              <a:rPr lang="en-US" dirty="0" smtClean="0"/>
              <a:t>chools </a:t>
            </a:r>
            <a:r>
              <a:rPr lang="en-US" dirty="0"/>
              <a:t>(Cox, Boot, Cox, &amp; Harrison, 1988</a:t>
            </a:r>
            <a:r>
              <a:rPr lang="en-US" dirty="0" smtClean="0"/>
              <a:t>; Mazur </a:t>
            </a:r>
            <a:r>
              <a:rPr lang="en-US" dirty="0"/>
              <a:t>&amp; Lynch, 1989</a:t>
            </a:r>
            <a:r>
              <a:rPr lang="en-US" dirty="0" smtClean="0"/>
              <a:t>)</a:t>
            </a:r>
          </a:p>
          <a:p>
            <a:r>
              <a:rPr lang="en-US" dirty="0"/>
              <a:t>G</a:t>
            </a:r>
            <a:r>
              <a:rPr lang="en-US" dirty="0" smtClean="0"/>
              <a:t>overnment </a:t>
            </a:r>
            <a:r>
              <a:rPr lang="en-US" dirty="0"/>
              <a:t>agencies (Rogers, Li, &amp; Ellis, 1994</a:t>
            </a:r>
            <a:r>
              <a:rPr lang="en-US" dirty="0" smtClean="0"/>
              <a:t>)</a:t>
            </a:r>
            <a:endParaRPr lang="en-US" dirty="0"/>
          </a:p>
          <a:p>
            <a:r>
              <a:rPr lang="en-US" dirty="0"/>
              <a:t>B</a:t>
            </a:r>
            <a:r>
              <a:rPr lang="en-US" dirty="0" smtClean="0"/>
              <a:t>anks </a:t>
            </a:r>
            <a:r>
              <a:rPr lang="en-US" dirty="0"/>
              <a:t>(</a:t>
            </a:r>
            <a:r>
              <a:rPr lang="en-US" dirty="0" err="1"/>
              <a:t>Seegers</a:t>
            </a:r>
            <a:r>
              <a:rPr lang="en-US" dirty="0"/>
              <a:t> &amp; 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7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</a:t>
            </a:r>
            <a:r>
              <a:rPr lang="en-GB" dirty="0" err="1" smtClean="0"/>
              <a:t>orgnisational</a:t>
            </a:r>
            <a:r>
              <a:rPr lang="en-GB" dirty="0" smtClean="0"/>
              <a:t> stress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these settings include: </a:t>
            </a:r>
            <a:endParaRPr lang="en-US" dirty="0" smtClean="0"/>
          </a:p>
          <a:p>
            <a:r>
              <a:rPr lang="en-US" dirty="0" smtClean="0"/>
              <a:t>work load</a:t>
            </a:r>
            <a:endParaRPr lang="en-US" dirty="0"/>
          </a:p>
          <a:p>
            <a:r>
              <a:rPr lang="en-US" dirty="0"/>
              <a:t>work </a:t>
            </a:r>
            <a:r>
              <a:rPr lang="en-US" dirty="0" smtClean="0"/>
              <a:t>design </a:t>
            </a:r>
          </a:p>
          <a:p>
            <a:r>
              <a:rPr lang="en-US" dirty="0" smtClean="0"/>
              <a:t>job qualifications</a:t>
            </a:r>
          </a:p>
          <a:p>
            <a:r>
              <a:rPr lang="en-US" dirty="0" smtClean="0"/>
              <a:t>performance evaluation</a:t>
            </a:r>
          </a:p>
          <a:p>
            <a:r>
              <a:rPr lang="en-US" dirty="0" err="1" smtClean="0"/>
              <a:t>organisation</a:t>
            </a:r>
            <a:r>
              <a:rPr lang="en-US" dirty="0" smtClean="0"/>
              <a:t> structure</a:t>
            </a:r>
            <a:endParaRPr lang="en-US" dirty="0"/>
          </a:p>
          <a:p>
            <a:r>
              <a:rPr lang="en-US" dirty="0"/>
              <a:t>responsibility and authority ambiguities (e.g., Rogers et al., 1994;</a:t>
            </a:r>
          </a:p>
          <a:p>
            <a:pPr marL="0" indent="0">
              <a:buNone/>
            </a:pPr>
            <a:r>
              <a:rPr lang="en-US" dirty="0"/>
              <a:t>Rogers et al., 1987</a:t>
            </a:r>
            <a:r>
              <a:rPr lang="en-US" dirty="0" smtClean="0"/>
              <a:t>)</a:t>
            </a:r>
          </a:p>
          <a:p>
            <a:r>
              <a:rPr lang="en-US" dirty="0" smtClean="0"/>
              <a:t>role ambiguity</a:t>
            </a:r>
          </a:p>
          <a:p>
            <a:r>
              <a:rPr lang="en-US" dirty="0" smtClean="0"/>
              <a:t>role conflict</a:t>
            </a:r>
          </a:p>
          <a:p>
            <a:r>
              <a:rPr lang="en-US" dirty="0" smtClean="0"/>
              <a:t>role </a:t>
            </a:r>
            <a:r>
              <a:rPr lang="en-US" dirty="0"/>
              <a:t>overload (e.g., Jamal</a:t>
            </a:r>
            <a:r>
              <a:rPr lang="en-US" dirty="0" smtClean="0"/>
              <a:t>, 1984</a:t>
            </a:r>
            <a:r>
              <a:rPr lang="en-US" dirty="0"/>
              <a:t>, 1985</a:t>
            </a:r>
            <a:r>
              <a:rPr lang="en-US" dirty="0" smtClean="0"/>
              <a:t>)</a:t>
            </a:r>
          </a:p>
          <a:p>
            <a:r>
              <a:rPr lang="en-US" dirty="0" smtClean="0"/>
              <a:t>lack </a:t>
            </a:r>
            <a:r>
              <a:rPr lang="en-US" dirty="0"/>
              <a:t>of knowledge, </a:t>
            </a:r>
            <a:endParaRPr lang="en-US" dirty="0" smtClean="0"/>
          </a:p>
          <a:p>
            <a:r>
              <a:rPr lang="en-US" dirty="0" smtClean="0"/>
              <a:t>lack </a:t>
            </a:r>
            <a:r>
              <a:rPr lang="en-US" dirty="0"/>
              <a:t>of responsibility (e.g., </a:t>
            </a:r>
            <a:r>
              <a:rPr lang="en-US" dirty="0" err="1" smtClean="0"/>
              <a:t>Seegers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/>
              <a:t>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dirty="0" smtClean="0"/>
              <a:t>These </a:t>
            </a:r>
            <a:r>
              <a:rPr lang="en-US" dirty="0"/>
              <a:t>factors have been found to have an effect </a:t>
            </a:r>
            <a:r>
              <a:rPr lang="en-US" dirty="0" smtClean="0"/>
              <a:t>on both </a:t>
            </a:r>
            <a:r>
              <a:rPr lang="en-US" dirty="0"/>
              <a:t>job satisfaction </a:t>
            </a:r>
            <a:r>
              <a:rPr lang="en-US" dirty="0" smtClean="0"/>
              <a:t>and </a:t>
            </a:r>
            <a:r>
              <a:rPr lang="en-US" dirty="0"/>
              <a:t>job </a:t>
            </a:r>
            <a:r>
              <a:rPr lang="en-US" dirty="0" smtClean="0"/>
              <a:t>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41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sport…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sport can be conceived as an interaction </a:t>
            </a:r>
            <a:r>
              <a:rPr lang="en-US" dirty="0" smtClean="0"/>
              <a:t>between the </a:t>
            </a:r>
            <a:r>
              <a:rPr lang="en-US" dirty="0"/>
              <a:t>individual and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that </a:t>
            </a:r>
            <a:r>
              <a:rPr lang="en-US" dirty="0" smtClean="0"/>
              <a:t>individual is </a:t>
            </a:r>
            <a:r>
              <a:rPr lang="en-US" dirty="0"/>
              <a:t>operating.</a:t>
            </a:r>
          </a:p>
        </p:txBody>
      </p:sp>
    </p:spTree>
    <p:extLst>
      <p:ext uri="{BB962C8B-B14F-4D97-AF65-F5344CB8AC3E}">
        <p14:creationId xmlns:p14="http://schemas.microsoft.com/office/powerpoint/2010/main" val="1596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Stress definition (</a:t>
            </a:r>
            <a:r>
              <a:rPr lang="en-GB" dirty="0"/>
              <a:t>a</a:t>
            </a:r>
            <a:r>
              <a:rPr lang="en-GB" dirty="0" smtClean="0"/>
              <a:t>nxiety lectures)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Jones (1990) defined stress as a state in which </a:t>
            </a:r>
            <a:r>
              <a:rPr lang="en-US" dirty="0" smtClean="0"/>
              <a:t>some demand </a:t>
            </a:r>
            <a:r>
              <a:rPr lang="en-US" dirty="0"/>
              <a:t>is placed on the individual, who is then required to react in </a:t>
            </a:r>
            <a:r>
              <a:rPr lang="en-US" dirty="0" smtClean="0"/>
              <a:t>some way </a:t>
            </a:r>
            <a:r>
              <a:rPr lang="en-US" dirty="0"/>
              <a:t>in order to be able to cope with the situation.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Organisational</a:t>
            </a:r>
            <a:r>
              <a:rPr lang="en-US" dirty="0" smtClean="0"/>
              <a:t> stress </a:t>
            </a:r>
            <a:r>
              <a:rPr lang="en-US" dirty="0"/>
              <a:t>can be defined </a:t>
            </a:r>
            <a:r>
              <a:rPr lang="en-US" dirty="0" smtClean="0"/>
              <a:t>as:</a:t>
            </a:r>
          </a:p>
          <a:p>
            <a:pPr marL="0" indent="0">
              <a:buNone/>
            </a:pPr>
            <a:r>
              <a:rPr lang="en-US" dirty="0" smtClean="0"/>
              <a:t>‘the </a:t>
            </a:r>
            <a:r>
              <a:rPr lang="en-US" dirty="0"/>
              <a:t>stress that is associated primarily </a:t>
            </a:r>
            <a:r>
              <a:rPr lang="en-US" dirty="0" smtClean="0"/>
              <a:t>and directly </a:t>
            </a:r>
            <a:r>
              <a:rPr lang="en-US" dirty="0"/>
              <a:t>with an individual’s appraisal of the structure and functioning </a:t>
            </a:r>
            <a:r>
              <a:rPr lang="en-US" dirty="0" smtClean="0"/>
              <a:t>of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he/she is operating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	(Fletcher, </a:t>
            </a:r>
            <a:r>
              <a:rPr lang="en-US" dirty="0" err="1" smtClean="0"/>
              <a:t>Hanton</a:t>
            </a:r>
            <a:r>
              <a:rPr lang="en-US" dirty="0" smtClean="0"/>
              <a:t>, </a:t>
            </a:r>
            <a:r>
              <a:rPr lang="en-US" dirty="0" err="1" smtClean="0"/>
              <a:t>Mellalieu</a:t>
            </a:r>
            <a:r>
              <a:rPr lang="en-US" dirty="0" smtClean="0"/>
              <a:t> &amp; Neil,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studies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Scanlan</a:t>
            </a:r>
            <a:r>
              <a:rPr lang="en-US" dirty="0"/>
              <a:t> et al. (1991) found five major sources of stress </a:t>
            </a:r>
            <a:r>
              <a:rPr lang="en-US" dirty="0" smtClean="0"/>
              <a:t>in elite </a:t>
            </a:r>
            <a:r>
              <a:rPr lang="en-US" dirty="0"/>
              <a:t>figure skaters: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aspects of competition (e.g., worries </a:t>
            </a:r>
            <a:r>
              <a:rPr lang="en-US" dirty="0" smtClean="0"/>
              <a:t>about the </a:t>
            </a:r>
            <a:r>
              <a:rPr lang="en-US" dirty="0"/>
              <a:t>competition),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significant-other relationships (e.g., </a:t>
            </a:r>
            <a:r>
              <a:rPr lang="en-US" dirty="0" smtClean="0"/>
              <a:t>interpersonal conflict</a:t>
            </a:r>
            <a:r>
              <a:rPr lang="en-US" dirty="0"/>
              <a:t>, skating conflicts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demands</a:t>
            </a:r>
            <a:r>
              <a:rPr lang="en-US" dirty="0"/>
              <a:t>/costs of skating (e.g., </a:t>
            </a:r>
            <a:r>
              <a:rPr lang="en-US" dirty="0" smtClean="0"/>
              <a:t>financial demands</a:t>
            </a:r>
            <a:r>
              <a:rPr lang="en-US" dirty="0"/>
              <a:t>, time demands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personal </a:t>
            </a:r>
            <a:r>
              <a:rPr lang="en-US" dirty="0"/>
              <a:t>struggles (e.g., physical/mental difficulties</a:t>
            </a:r>
            <a:r>
              <a:rPr lang="en-US" dirty="0" smtClean="0"/>
              <a:t>, self</a:t>
            </a:r>
            <a:r>
              <a:rPr lang="en-US" dirty="0"/>
              <a:t>-doubts about talent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traumatic </a:t>
            </a:r>
            <a:r>
              <a:rPr lang="en-US" dirty="0"/>
              <a:t>experiences (e.g., </a:t>
            </a:r>
            <a:r>
              <a:rPr lang="en-US" dirty="0" smtClean="0"/>
              <a:t>family disturbances</a:t>
            </a:r>
            <a:r>
              <a:rPr lang="en-US" dirty="0"/>
              <a:t>, death of a significant other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Gould </a:t>
            </a:r>
            <a:r>
              <a:rPr lang="en-US" dirty="0"/>
              <a:t>et al. (1993) study </a:t>
            </a:r>
            <a:r>
              <a:rPr lang="en-US" dirty="0" smtClean="0"/>
              <a:t>of national </a:t>
            </a:r>
            <a:r>
              <a:rPr lang="en-US" dirty="0"/>
              <a:t>champion figure skaters revealed similar sources of stress</a:t>
            </a:r>
          </a:p>
        </p:txBody>
      </p:sp>
    </p:spTree>
    <p:extLst>
      <p:ext uri="{BB962C8B-B14F-4D97-AF65-F5344CB8AC3E}">
        <p14:creationId xmlns:p14="http://schemas.microsoft.com/office/powerpoint/2010/main" val="152554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sources of O.S.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</a:t>
            </a:r>
            <a:r>
              <a:rPr lang="en-US" dirty="0" smtClean="0"/>
              <a:t>ssues that </a:t>
            </a:r>
            <a:r>
              <a:rPr lang="en-US" dirty="0"/>
              <a:t>are not normally directly 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</a:t>
            </a:r>
            <a:r>
              <a:rPr lang="en-US" dirty="0" smtClean="0"/>
              <a:t>parents, school</a:t>
            </a:r>
            <a:r>
              <a:rPr lang="en-US" dirty="0"/>
              <a:t>) are not 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stress (although </a:t>
            </a:r>
            <a:r>
              <a:rPr lang="en-US" dirty="0"/>
              <a:t>they might be sources of stress).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those issues that </a:t>
            </a:r>
            <a:r>
              <a:rPr lang="en-US" dirty="0" smtClean="0"/>
              <a:t>are directly </a:t>
            </a:r>
            <a:r>
              <a:rPr lang="en-US" dirty="0"/>
              <a:t>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coaches, selection </a:t>
            </a:r>
            <a:r>
              <a:rPr lang="en-US" dirty="0" smtClean="0"/>
              <a:t>criteria) are </a:t>
            </a:r>
            <a:r>
              <a:rPr lang="en-US" dirty="0"/>
              <a:t>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stress.</a:t>
            </a:r>
          </a:p>
        </p:txBody>
      </p:sp>
    </p:spTree>
    <p:extLst>
      <p:ext uri="{BB962C8B-B14F-4D97-AF65-F5344CB8AC3E}">
        <p14:creationId xmlns:p14="http://schemas.microsoft.com/office/powerpoint/2010/main" val="2346506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Organisational stressors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7244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Research </a:t>
            </a:r>
            <a:r>
              <a:rPr lang="en-GB" dirty="0"/>
              <a:t>has proposed a framework of 5 key organisational themes (Fletcher et al. 2006).</a:t>
            </a:r>
            <a:endParaRPr lang="en-US" dirty="0"/>
          </a:p>
          <a:p>
            <a:pPr lvl="1"/>
            <a:r>
              <a:rPr lang="en-GB" dirty="0"/>
              <a:t>Factors Intrinsic to sport – Training environment, Travel, Accommodation</a:t>
            </a:r>
            <a:endParaRPr lang="en-US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Income, Funding</a:t>
            </a:r>
            <a:r>
              <a:rPr lang="en-GB" dirty="0" smtClean="0"/>
              <a:t>.</a:t>
            </a:r>
          </a:p>
          <a:p>
            <a:pPr marL="301943" lvl="1" indent="0">
              <a:buNone/>
            </a:pPr>
            <a:endParaRPr lang="en-US" dirty="0"/>
          </a:p>
          <a:p>
            <a:r>
              <a:rPr lang="en-GB" dirty="0"/>
              <a:t>Understanding organisational stressors is thought to be imperative due to its disruptive nature towards athletic performance.   </a:t>
            </a:r>
            <a:endParaRPr lang="en-GB" dirty="0" smtClean="0"/>
          </a:p>
          <a:p>
            <a:r>
              <a:rPr lang="en-GB" dirty="0" smtClean="0"/>
              <a:t>Contemporary </a:t>
            </a:r>
            <a:r>
              <a:rPr lang="en-GB" dirty="0"/>
              <a:t>evidence proposes that organisational stressors currently have the strongest influence upon athletic performance (Fletcher et al</a:t>
            </a:r>
            <a:r>
              <a:rPr lang="en-GB" dirty="0" smtClean="0"/>
              <a:t>., </a:t>
            </a:r>
            <a:r>
              <a:rPr lang="en-GB" dirty="0"/>
              <a:t>2012).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29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Lack of research regarding origins of stressors…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648199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Studies examining sources</a:t>
            </a:r>
            <a:r>
              <a:rPr lang="en-US" dirty="0"/>
              <a:t> </a:t>
            </a:r>
            <a:r>
              <a:rPr lang="en-US" dirty="0" smtClean="0"/>
              <a:t>of </a:t>
            </a:r>
            <a:r>
              <a:rPr lang="en-US" dirty="0"/>
              <a:t>stress are valuable in that they encompass a wide spectrum of </a:t>
            </a:r>
            <a:r>
              <a:rPr lang="en-US" dirty="0" smtClean="0"/>
              <a:t>athletes’ stressful </a:t>
            </a:r>
            <a:r>
              <a:rPr lang="en-US" dirty="0"/>
              <a:t>experiences, </a:t>
            </a:r>
            <a:endParaRPr lang="en-US" dirty="0" smtClean="0"/>
          </a:p>
          <a:p>
            <a:pPr lvl="1"/>
            <a:r>
              <a:rPr lang="en-US" dirty="0"/>
              <a:t>O</a:t>
            </a:r>
            <a:r>
              <a:rPr lang="en-US" dirty="0" smtClean="0"/>
              <a:t>ften </a:t>
            </a:r>
            <a:r>
              <a:rPr lang="en-US" dirty="0"/>
              <a:t>do not necessarily investigate the </a:t>
            </a:r>
            <a:r>
              <a:rPr lang="en-US" dirty="0" smtClean="0"/>
              <a:t>origins of </a:t>
            </a:r>
            <a:r>
              <a:rPr lang="en-US" dirty="0"/>
              <a:t>these stressors. 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ome </a:t>
            </a:r>
            <a:r>
              <a:rPr lang="en-US" dirty="0"/>
              <a:t>of these stressors </a:t>
            </a:r>
            <a:r>
              <a:rPr lang="en-US" dirty="0" smtClean="0"/>
              <a:t>are </a:t>
            </a:r>
            <a:r>
              <a:rPr lang="en-US" dirty="0"/>
              <a:t>beyond the </a:t>
            </a:r>
            <a:r>
              <a:rPr lang="en-US" dirty="0" smtClean="0"/>
              <a:t>level of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family disturbances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E.g. a </a:t>
            </a:r>
            <a:r>
              <a:rPr lang="en-US" dirty="0"/>
              <a:t>negative relationship between two team-mates might </a:t>
            </a:r>
            <a:r>
              <a:rPr lang="en-US" dirty="0" smtClean="0"/>
              <a:t>well be </a:t>
            </a:r>
            <a:r>
              <a:rPr lang="en-US" dirty="0"/>
              <a:t>caused or exacerbated by the situation in which they have been </a:t>
            </a:r>
            <a:r>
              <a:rPr lang="en-US" dirty="0" smtClean="0"/>
              <a:t>placed within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living together for a long time at a </a:t>
            </a:r>
            <a:r>
              <a:rPr lang="en-US" dirty="0" smtClean="0"/>
              <a:t>residential national </a:t>
            </a:r>
            <a:r>
              <a:rPr lang="en-US" dirty="0"/>
              <a:t>training center).</a:t>
            </a:r>
          </a:p>
        </p:txBody>
      </p:sp>
    </p:spTree>
    <p:extLst>
      <p:ext uri="{BB962C8B-B14F-4D97-AF65-F5344CB8AC3E}">
        <p14:creationId xmlns:p14="http://schemas.microsoft.com/office/powerpoint/2010/main" val="1119192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/>
              <a:t>O</a:t>
            </a:r>
            <a:r>
              <a:rPr lang="en-US" dirty="0" err="1" smtClean="0"/>
              <a:t>rganisational</a:t>
            </a:r>
            <a:r>
              <a:rPr lang="en-US" dirty="0" smtClean="0"/>
              <a:t> </a:t>
            </a:r>
            <a:r>
              <a:rPr lang="en-US" dirty="0"/>
              <a:t>factors might play an </a:t>
            </a:r>
            <a:r>
              <a:rPr lang="en-US" dirty="0" smtClean="0"/>
              <a:t>important part </a:t>
            </a:r>
            <a:r>
              <a:rPr lang="en-US" dirty="0"/>
              <a:t>in athletes’ preparation for </a:t>
            </a:r>
            <a:r>
              <a:rPr lang="en-US" dirty="0" smtClean="0"/>
              <a:t>competition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955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Arnold and Fletcher (2012)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4 categories of organisational stressors encountered by sports performers…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Leadership and personnel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Cultural and team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Logistical and environmental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Performance and personal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39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"/>
            <a:ext cx="9144000" cy="662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105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 the organisational issues (potential stressors) which surround an event of your choice for an athlete of your choice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E.g. </a:t>
            </a:r>
            <a:r>
              <a:rPr lang="en-GB" dirty="0" smtClean="0"/>
              <a:t> </a:t>
            </a:r>
            <a:r>
              <a:rPr lang="en-US" dirty="0" smtClean="0"/>
              <a:t>Football team of your choice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smtClean="0"/>
              <a:t>Qatar</a:t>
            </a:r>
            <a:endParaRPr lang="en-US" dirty="0" smtClean="0"/>
          </a:p>
          <a:p>
            <a:endParaRPr lang="en-GB" dirty="0" smtClean="0"/>
          </a:p>
          <a:p>
            <a:r>
              <a:rPr lang="en-GB" dirty="0"/>
              <a:t>Olympians </a:t>
            </a:r>
            <a:r>
              <a:rPr lang="en-US" dirty="0"/>
              <a:t>–</a:t>
            </a:r>
            <a:r>
              <a:rPr lang="en-GB" dirty="0"/>
              <a:t> funding issues</a:t>
            </a:r>
          </a:p>
          <a:p>
            <a:r>
              <a:rPr lang="en-GB" dirty="0" smtClean="0"/>
              <a:t>Rachel </a:t>
            </a:r>
            <a:r>
              <a:rPr lang="en-GB" dirty="0" smtClean="0"/>
              <a:t>Atherton </a:t>
            </a:r>
            <a:r>
              <a:rPr lang="en-US" dirty="0" smtClean="0"/>
              <a:t>–</a:t>
            </a:r>
            <a:r>
              <a:rPr lang="en-GB" dirty="0" smtClean="0"/>
              <a:t> </a:t>
            </a:r>
            <a:r>
              <a:rPr lang="en-GB" dirty="0" smtClean="0"/>
              <a:t>mountain biker returning </a:t>
            </a:r>
            <a:r>
              <a:rPr lang="en-GB" dirty="0" smtClean="0"/>
              <a:t>from injury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954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stress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676400"/>
            <a:ext cx="7408333" cy="4876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Competitive stress</a:t>
            </a:r>
            <a:r>
              <a:rPr lang="en-GB" dirty="0"/>
              <a:t>ors</a:t>
            </a:r>
            <a:endParaRPr lang="en-US" dirty="0"/>
          </a:p>
          <a:p>
            <a:r>
              <a:rPr lang="en-GB" dirty="0"/>
              <a:t>Defined as </a:t>
            </a:r>
            <a:r>
              <a:rPr lang="en-GB" i="1" dirty="0"/>
              <a:t>“an </a:t>
            </a:r>
            <a:r>
              <a:rPr lang="en-GB" i="1" dirty="0" err="1"/>
              <a:t>ongoing</a:t>
            </a:r>
            <a:r>
              <a:rPr lang="en-GB" i="1" dirty="0"/>
              <a:t> transaction between an individual and the environmental demands associated primarily and directly with competitive performance</a:t>
            </a:r>
            <a:r>
              <a:rPr lang="en-GB" dirty="0"/>
              <a:t> (Fletcher et al. 2006). 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only stressors directly related to competitive performance are named competitive stressors (e.g. opponents; </a:t>
            </a:r>
            <a:r>
              <a:rPr lang="en-GB" dirty="0" err="1"/>
              <a:t>Hanton</a:t>
            </a:r>
            <a:r>
              <a:rPr lang="en-GB" dirty="0"/>
              <a:t> et al. 2005).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Examples </a:t>
            </a:r>
            <a:r>
              <a:rPr lang="en-GB" dirty="0"/>
              <a:t>include:</a:t>
            </a:r>
            <a:endParaRPr lang="en-US" dirty="0"/>
          </a:p>
          <a:p>
            <a:pPr lvl="0"/>
            <a:r>
              <a:rPr lang="en-GB" dirty="0"/>
              <a:t>Injury (Nicholls, Holt, </a:t>
            </a:r>
            <a:r>
              <a:rPr lang="en-GB" dirty="0" err="1"/>
              <a:t>Polman</a:t>
            </a:r>
            <a:r>
              <a:rPr lang="en-GB" dirty="0"/>
              <a:t>, &amp; Bloomfield, 2006)</a:t>
            </a:r>
            <a:endParaRPr lang="en-US" dirty="0"/>
          </a:p>
          <a:p>
            <a:pPr lvl="0"/>
            <a:r>
              <a:rPr lang="en-GB" dirty="0"/>
              <a:t>Preparation for competition (</a:t>
            </a:r>
            <a:r>
              <a:rPr lang="en-GB" dirty="0" err="1"/>
              <a:t>Hanton</a:t>
            </a:r>
            <a:r>
              <a:rPr lang="en-GB" dirty="0"/>
              <a:t> et al. 2005)</a:t>
            </a:r>
            <a:endParaRPr lang="en-US" dirty="0"/>
          </a:p>
          <a:p>
            <a:pPr lvl="0"/>
            <a:r>
              <a:rPr lang="en-GB" dirty="0"/>
              <a:t>Pressure (McKay et al. 2008)</a:t>
            </a:r>
            <a:endParaRPr lang="en-US" dirty="0"/>
          </a:p>
          <a:p>
            <a:pPr lvl="0"/>
            <a:r>
              <a:rPr lang="en-GB" dirty="0"/>
              <a:t>Opponents (Nicholls et al. 2006)</a:t>
            </a:r>
            <a:endParaRPr lang="en-US" dirty="0"/>
          </a:p>
          <a:p>
            <a:pPr lvl="0"/>
            <a:r>
              <a:rPr lang="en-GB" dirty="0"/>
              <a:t>Technique issues (</a:t>
            </a:r>
            <a:r>
              <a:rPr lang="en-GB" dirty="0" err="1"/>
              <a:t>Thelwell</a:t>
            </a:r>
            <a:r>
              <a:rPr lang="en-GB" dirty="0"/>
              <a:t>, Weston &amp; </a:t>
            </a:r>
            <a:r>
              <a:rPr lang="en-GB" dirty="0" err="1"/>
              <a:t>Greenlees</a:t>
            </a:r>
            <a:r>
              <a:rPr lang="en-GB" dirty="0"/>
              <a:t>, 2007</a:t>
            </a:r>
            <a:r>
              <a:rPr lang="en-GB" dirty="0" smtClean="0"/>
              <a:t>)</a:t>
            </a:r>
          </a:p>
          <a:p>
            <a:pPr lv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863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with research in the area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conception of stress aside, </a:t>
            </a:r>
            <a:r>
              <a:rPr lang="en-US" dirty="0" smtClean="0"/>
              <a:t>concerns exist </a:t>
            </a:r>
            <a:r>
              <a:rPr lang="en-US" dirty="0"/>
              <a:t>regarding the research that has </a:t>
            </a:r>
            <a:r>
              <a:rPr lang="en-US" dirty="0" smtClean="0"/>
              <a:t>examined the </a:t>
            </a:r>
            <a:r>
              <a:rPr lang="en-US" dirty="0"/>
              <a:t>stressors experienced by performers. </a:t>
            </a:r>
            <a:endParaRPr lang="en-US" dirty="0" smtClean="0"/>
          </a:p>
          <a:p>
            <a:r>
              <a:rPr lang="en-US" dirty="0" smtClean="0"/>
              <a:t>Specifically, some </a:t>
            </a:r>
            <a:r>
              <a:rPr lang="en-US" dirty="0"/>
              <a:t>investigators have not considered the origin </a:t>
            </a:r>
            <a:r>
              <a:rPr lang="en-US" dirty="0" smtClean="0"/>
              <a:t>of these </a:t>
            </a:r>
            <a:r>
              <a:rPr lang="en-US" dirty="0"/>
              <a:t>demands – that is, whether they emanate </a:t>
            </a:r>
            <a:r>
              <a:rPr lang="en-US" dirty="0" smtClean="0"/>
              <a:t>from competitive </a:t>
            </a:r>
            <a:r>
              <a:rPr lang="en-US" dirty="0"/>
              <a:t>or organizational sources (Fletcher et al</a:t>
            </a:r>
            <a:r>
              <a:rPr lang="en-US" dirty="0" smtClean="0"/>
              <a:t>., 2006</a:t>
            </a:r>
            <a:r>
              <a:rPr lang="en-US" dirty="0"/>
              <a:t>; Woodman &amp; Hardy, 2001b).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0024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For </a:t>
            </a:r>
            <a:r>
              <a:rPr lang="en-US" dirty="0" smtClean="0"/>
              <a:t>example, issues </a:t>
            </a:r>
            <a:r>
              <a:rPr lang="en-US" dirty="0"/>
              <a:t>that are not normally related to </a:t>
            </a:r>
            <a:r>
              <a:rPr lang="en-US" dirty="0" smtClean="0"/>
              <a:t>sports performance </a:t>
            </a:r>
            <a:r>
              <a:rPr lang="en-US" dirty="0"/>
              <a:t>(e.g. finances) should not be </a:t>
            </a:r>
            <a:r>
              <a:rPr lang="en-US" dirty="0" smtClean="0"/>
              <a:t>regarded as </a:t>
            </a:r>
            <a:r>
              <a:rPr lang="en-US" dirty="0"/>
              <a:t>competitive stressors, although they might </a:t>
            </a:r>
            <a:r>
              <a:rPr lang="en-US" dirty="0" smtClean="0"/>
              <a:t>be organizational </a:t>
            </a:r>
            <a:r>
              <a:rPr lang="en-US" dirty="0"/>
              <a:t>stressors. </a:t>
            </a:r>
            <a:endParaRPr lang="en-US" dirty="0" smtClean="0"/>
          </a:p>
          <a:p>
            <a:r>
              <a:rPr lang="en-US" dirty="0" smtClean="0"/>
              <a:t>In contrast, issues directly related to sports performance (e.g. opponents, preparation</a:t>
            </a:r>
            <a:r>
              <a:rPr lang="en-US" dirty="0"/>
              <a:t>) are deemed competitive stressors. </a:t>
            </a:r>
            <a:r>
              <a:rPr lang="en-US" dirty="0" smtClean="0"/>
              <a:t>Consequently,</a:t>
            </a:r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is pertinent to consider </a:t>
            </a:r>
            <a:r>
              <a:rPr lang="en-US" dirty="0" smtClean="0"/>
              <a:t>competition stressors </a:t>
            </a:r>
            <a:r>
              <a:rPr lang="en-US" dirty="0"/>
              <a:t>that originate from both performance </a:t>
            </a:r>
            <a:r>
              <a:rPr lang="en-US" dirty="0" smtClean="0"/>
              <a:t>and organizational-related </a:t>
            </a:r>
            <a:r>
              <a:rPr lang="en-US" dirty="0"/>
              <a:t>sources (Neil et al., 2007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85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</a:t>
            </a:r>
            <a:r>
              <a:rPr lang="en-US" dirty="0" smtClean="0"/>
              <a:t>lite </a:t>
            </a:r>
            <a:r>
              <a:rPr lang="en-US" dirty="0"/>
              <a:t>sample, </a:t>
            </a:r>
            <a:r>
              <a:rPr lang="en-US" dirty="0" err="1"/>
              <a:t>Hanton</a:t>
            </a:r>
            <a:r>
              <a:rPr lang="en-US" dirty="0"/>
              <a:t> et al. (</a:t>
            </a:r>
            <a:r>
              <a:rPr lang="en-US" dirty="0" smtClean="0"/>
              <a:t>2005) found </a:t>
            </a:r>
            <a:r>
              <a:rPr lang="en-US" dirty="0"/>
              <a:t>that athletes experienced and recalled </a:t>
            </a:r>
            <a:r>
              <a:rPr lang="en-US" dirty="0" smtClean="0"/>
              <a:t>more stressors </a:t>
            </a:r>
            <a:r>
              <a:rPr lang="en-US" dirty="0"/>
              <a:t>associated with the sport organization </a:t>
            </a:r>
            <a:r>
              <a:rPr lang="en-US" dirty="0" smtClean="0"/>
              <a:t>than with </a:t>
            </a:r>
            <a:r>
              <a:rPr lang="en-US" dirty="0"/>
              <a:t>competitive performance.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Between-participants</a:t>
            </a:r>
            <a:r>
              <a:rPr lang="en-US" dirty="0"/>
              <a:t> </a:t>
            </a:r>
            <a:r>
              <a:rPr lang="en-US" dirty="0" smtClean="0"/>
              <a:t>analyses </a:t>
            </a:r>
            <a:r>
              <a:rPr lang="en-US" dirty="0"/>
              <a:t>also found that performers identified </a:t>
            </a:r>
            <a:r>
              <a:rPr lang="en-US" dirty="0" smtClean="0"/>
              <a:t>different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stressors but similar </a:t>
            </a:r>
            <a:r>
              <a:rPr lang="en-US" dirty="0" smtClean="0"/>
              <a:t>competitive stressors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was argued that these differences </a:t>
            </a:r>
            <a:r>
              <a:rPr lang="en-US" dirty="0" smtClean="0"/>
              <a:t>were due </a:t>
            </a:r>
            <a:r>
              <a:rPr lang="en-US" dirty="0"/>
              <a:t>to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demands being </a:t>
            </a:r>
            <a:r>
              <a:rPr lang="en-US" dirty="0" smtClean="0"/>
              <a:t>essentially extraneous </a:t>
            </a:r>
            <a:r>
              <a:rPr lang="en-US" dirty="0"/>
              <a:t>and widely distributed, whereas </a:t>
            </a:r>
            <a:r>
              <a:rPr lang="en-US" dirty="0" smtClean="0"/>
              <a:t>performance stressors </a:t>
            </a:r>
            <a:r>
              <a:rPr lang="en-US" dirty="0"/>
              <a:t>are, by definition, inherent </a:t>
            </a:r>
            <a:r>
              <a:rPr lang="en-US" dirty="0" smtClean="0"/>
              <a:t>and endemic </a:t>
            </a:r>
            <a:r>
              <a:rPr lang="en-US" dirty="0"/>
              <a:t>to elite sport (</a:t>
            </a:r>
            <a:r>
              <a:rPr lang="en-US" dirty="0" err="1"/>
              <a:t>Hanton</a:t>
            </a:r>
            <a:r>
              <a:rPr lang="en-US" dirty="0"/>
              <a:t> et al., 2005).</a:t>
            </a:r>
          </a:p>
        </p:txBody>
      </p:sp>
    </p:spTree>
    <p:extLst>
      <p:ext uri="{BB962C8B-B14F-4D97-AF65-F5344CB8AC3E}">
        <p14:creationId xmlns:p14="http://schemas.microsoft.com/office/powerpoint/2010/main" val="39086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Research </a:t>
            </a:r>
            <a:r>
              <a:rPr lang="en-US" dirty="0"/>
              <a:t>that specifically focuses on </a:t>
            </a:r>
            <a:r>
              <a:rPr lang="en-US" dirty="0" smtClean="0"/>
              <a:t>the nature </a:t>
            </a:r>
            <a:r>
              <a:rPr lang="en-US" dirty="0"/>
              <a:t>of the competition environment is, </a:t>
            </a:r>
            <a:r>
              <a:rPr lang="en-US" dirty="0" smtClean="0"/>
              <a:t>therefore, needed </a:t>
            </a:r>
            <a:r>
              <a:rPr lang="en-US" dirty="0"/>
              <a:t>to better understand the complexity of </a:t>
            </a:r>
            <a:r>
              <a:rPr lang="en-US" dirty="0" smtClean="0"/>
              <a:t>elite athletes</a:t>
            </a:r>
            <a:r>
              <a:rPr lang="en-US" dirty="0"/>
              <a:t>’ emotional responses in this arena, </a:t>
            </a:r>
            <a:r>
              <a:rPr lang="en-US" dirty="0" smtClean="0"/>
              <a:t>and ultimately </a:t>
            </a:r>
            <a:r>
              <a:rPr lang="en-US" dirty="0"/>
              <a:t>account for a greater proportion </a:t>
            </a:r>
            <a:r>
              <a:rPr lang="en-US" dirty="0" smtClean="0"/>
              <a:t>of performance </a:t>
            </a:r>
            <a:r>
              <a:rPr lang="en-US" dirty="0"/>
              <a:t>variance.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</a:t>
            </a:r>
            <a:r>
              <a:rPr lang="en-US" dirty="0"/>
              <a:t>this end, studies </a:t>
            </a:r>
            <a:r>
              <a:rPr lang="en-US" dirty="0" smtClean="0"/>
              <a:t>should also </a:t>
            </a:r>
            <a:r>
              <a:rPr lang="en-US" dirty="0"/>
              <a:t>go beyond the sole analysis of elite </a:t>
            </a:r>
            <a:r>
              <a:rPr lang="en-US" dirty="0" smtClean="0"/>
              <a:t>athletes’ experiences </a:t>
            </a:r>
            <a:r>
              <a:rPr lang="en-US" dirty="0"/>
              <a:t>by investigating the encounters of </a:t>
            </a:r>
            <a:r>
              <a:rPr lang="en-US" dirty="0" smtClean="0"/>
              <a:t>those competing </a:t>
            </a:r>
            <a:r>
              <a:rPr lang="en-US" dirty="0"/>
              <a:t>at a lower level.</a:t>
            </a:r>
          </a:p>
        </p:txBody>
      </p:sp>
    </p:spTree>
    <p:extLst>
      <p:ext uri="{BB962C8B-B14F-4D97-AF65-F5344CB8AC3E}">
        <p14:creationId xmlns:p14="http://schemas.microsoft.com/office/powerpoint/2010/main" val="9414063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/>
          </a:bodyPr>
          <a:lstStyle/>
          <a:p>
            <a:r>
              <a:rPr lang="en-US" dirty="0" smtClean="0"/>
              <a:t>For your current sport / previous sporting situation…</a:t>
            </a:r>
          </a:p>
          <a:p>
            <a:r>
              <a:rPr lang="en-US" dirty="0" smtClean="0"/>
              <a:t>Identify any of the following stresses which were associated with the situation: </a:t>
            </a:r>
          </a:p>
          <a:p>
            <a:pPr lvl="1"/>
            <a:r>
              <a:rPr lang="en-US" dirty="0" err="1" smtClean="0"/>
              <a:t>Organisational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Competition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Identify appropriate coping mechanisms which you use / could have used / should use, to deal with these stresses.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37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application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04800" y="1371600"/>
            <a:ext cx="8382000" cy="52578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Importance </a:t>
            </a:r>
            <a:r>
              <a:rPr lang="en-US" dirty="0"/>
              <a:t>of </a:t>
            </a:r>
            <a:r>
              <a:rPr lang="en-US" dirty="0" smtClean="0"/>
              <a:t>practitioners effectively </a:t>
            </a:r>
            <a:r>
              <a:rPr lang="en-US" dirty="0"/>
              <a:t>preparing performers for the variety </a:t>
            </a:r>
            <a:r>
              <a:rPr lang="en-US" dirty="0" smtClean="0"/>
              <a:t>of demands </a:t>
            </a:r>
            <a:r>
              <a:rPr lang="en-US" dirty="0"/>
              <a:t>that they may face in the </a:t>
            </a:r>
            <a:r>
              <a:rPr lang="en-US" dirty="0" smtClean="0"/>
              <a:t>competition environment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emphasis on the performer’s </a:t>
            </a:r>
            <a:r>
              <a:rPr lang="en-US" dirty="0" smtClean="0"/>
              <a:t>focus on </a:t>
            </a:r>
            <a:r>
              <a:rPr lang="en-US" dirty="0"/>
              <a:t>what can and cannot be controlled is vital </a:t>
            </a:r>
            <a:r>
              <a:rPr lang="en-US" dirty="0" smtClean="0"/>
              <a:t>– some demands </a:t>
            </a:r>
            <a:r>
              <a:rPr lang="en-US" dirty="0"/>
              <a:t>are </a:t>
            </a:r>
            <a:r>
              <a:rPr lang="en-US" dirty="0" smtClean="0"/>
              <a:t>due to </a:t>
            </a:r>
            <a:r>
              <a:rPr lang="en-US" dirty="0"/>
              <a:t>external factors that the performer has </a:t>
            </a:r>
            <a:r>
              <a:rPr lang="en-US" dirty="0" smtClean="0"/>
              <a:t>no influence </a:t>
            </a:r>
            <a:r>
              <a:rPr lang="en-US" dirty="0"/>
              <a:t>over (see </a:t>
            </a:r>
            <a:r>
              <a:rPr lang="en-US" dirty="0" err="1"/>
              <a:t>Maddi</a:t>
            </a:r>
            <a:r>
              <a:rPr lang="en-US" dirty="0"/>
              <a:t> &amp; </a:t>
            </a:r>
            <a:r>
              <a:rPr lang="en-US" dirty="0" err="1"/>
              <a:t>Khoshaba</a:t>
            </a:r>
            <a:r>
              <a:rPr lang="en-US" dirty="0"/>
              <a:t>, 2005).</a:t>
            </a:r>
          </a:p>
          <a:p>
            <a:endParaRPr lang="en-US" dirty="0" smtClean="0"/>
          </a:p>
          <a:p>
            <a:r>
              <a:rPr lang="en-US" dirty="0" smtClean="0"/>
              <a:t>Additionally</a:t>
            </a:r>
            <a:r>
              <a:rPr lang="en-US" dirty="0"/>
              <a:t>, when performance-related </a:t>
            </a:r>
            <a:r>
              <a:rPr lang="en-US" dirty="0" smtClean="0"/>
              <a:t>stressors are </a:t>
            </a:r>
            <a:r>
              <a:rPr lang="en-US" dirty="0"/>
              <a:t>encountered, practitioners may need to </a:t>
            </a:r>
            <a:r>
              <a:rPr lang="en-US" dirty="0" smtClean="0"/>
              <a:t>focus on </a:t>
            </a:r>
            <a:r>
              <a:rPr lang="en-US" dirty="0"/>
              <a:t>interventions that facilitate the use of </a:t>
            </a:r>
            <a:r>
              <a:rPr lang="en-US" dirty="0" smtClean="0"/>
              <a:t>effective appraisal </a:t>
            </a:r>
            <a:r>
              <a:rPr lang="en-US" dirty="0"/>
              <a:t>and coping strategies (Neil et al., 2007</a:t>
            </a:r>
            <a:r>
              <a:rPr lang="en-US" dirty="0" smtClean="0"/>
              <a:t>).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Where organizational-related stressors are </a:t>
            </a:r>
            <a:r>
              <a:rPr lang="en-US" dirty="0"/>
              <a:t>experienced, the sport psychologist may </a:t>
            </a:r>
            <a:r>
              <a:rPr lang="en-US" dirty="0" smtClean="0"/>
              <a:t>attempt to </a:t>
            </a:r>
            <a:r>
              <a:rPr lang="en-US" dirty="0"/>
              <a:t>work closely with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en-US" dirty="0" smtClean="0"/>
              <a:t>performer(s</a:t>
            </a:r>
            <a:r>
              <a:rPr lang="en-US" dirty="0"/>
              <a:t>) to identify and prevent any possible </a:t>
            </a:r>
            <a:r>
              <a:rPr lang="en-US" dirty="0" smtClean="0"/>
              <a:t>crises and/or </a:t>
            </a:r>
            <a:r>
              <a:rPr lang="en-US" dirty="0"/>
              <a:t>to create contingency plans (see Fletcher </a:t>
            </a:r>
            <a:r>
              <a:rPr lang="en-US" dirty="0" smtClean="0"/>
              <a:t>&amp; </a:t>
            </a:r>
            <a:r>
              <a:rPr lang="en-US" dirty="0" err="1" smtClean="0"/>
              <a:t>Hanton</a:t>
            </a:r>
            <a:r>
              <a:rPr lang="en-US" dirty="0"/>
              <a:t>, 2003).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106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Expo.thmx</Template>
  <TotalTime>737</TotalTime>
  <Words>1478</Words>
  <Application>Microsoft Office PowerPoint</Application>
  <PresentationFormat>On-screen Show (4:3)</PresentationFormat>
  <Paragraphs>133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Georgia</vt:lpstr>
      <vt:lpstr>Wingdings</vt:lpstr>
      <vt:lpstr>Wingdings 2</vt:lpstr>
      <vt:lpstr>Civic</vt:lpstr>
      <vt:lpstr>Organisational, competitive and personal stress: Sport</vt:lpstr>
      <vt:lpstr>Differences between the types?</vt:lpstr>
      <vt:lpstr>Introduction:</vt:lpstr>
      <vt:lpstr>Types of studies</vt:lpstr>
      <vt:lpstr>Sources of orgnisational stress</vt:lpstr>
      <vt:lpstr>In sport…</vt:lpstr>
      <vt:lpstr>Stress definition (anxiety lectures)</vt:lpstr>
      <vt:lpstr>Early studies</vt:lpstr>
      <vt:lpstr>What are sources of O.S.</vt:lpstr>
      <vt:lpstr>Organisational stressors </vt:lpstr>
      <vt:lpstr>Lack of research regarding origins of stressors…</vt:lpstr>
      <vt:lpstr>PowerPoint Presentation</vt:lpstr>
      <vt:lpstr>Arnold and Fletcher (2012)</vt:lpstr>
      <vt:lpstr>PowerPoint Presentation</vt:lpstr>
      <vt:lpstr>Task:</vt:lpstr>
      <vt:lpstr>Competitive stress</vt:lpstr>
      <vt:lpstr>Problems with research in the area</vt:lpstr>
      <vt:lpstr>PowerPoint Presentation</vt:lpstr>
      <vt:lpstr>PowerPoint Presentation</vt:lpstr>
      <vt:lpstr>PowerPoint Presentation</vt:lpstr>
      <vt:lpstr>Task</vt:lpstr>
      <vt:lpstr>Practical application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Stress - Sport</dc:title>
  <dc:creator>Administrator</dc:creator>
  <cp:lastModifiedBy>Administrator</cp:lastModifiedBy>
  <cp:revision>22</cp:revision>
  <dcterms:created xsi:type="dcterms:W3CDTF">2016-02-15T15:56:41Z</dcterms:created>
  <dcterms:modified xsi:type="dcterms:W3CDTF">2022-11-21T11:00:16Z</dcterms:modified>
</cp:coreProperties>
</file>