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65" r:id="rId4"/>
    <p:sldId id="263" r:id="rId5"/>
    <p:sldId id="266" r:id="rId6"/>
    <p:sldId id="259" r:id="rId7"/>
    <p:sldId id="262" r:id="rId8"/>
    <p:sldId id="260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4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BBA500-8562-48F8-99B2-861B1D286148}" type="doc">
      <dgm:prSet loTypeId="urn:microsoft.com/office/officeart/2017/3/layout/HorizontalLabelsTimeline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A57D4EF-60AA-4D58-8287-CCE480A7B732}">
      <dgm:prSet/>
      <dgm:spPr/>
      <dgm:t>
        <a:bodyPr/>
        <a:lstStyle/>
        <a:p>
          <a:pPr>
            <a:defRPr b="1"/>
          </a:pPr>
          <a:r>
            <a:rPr lang="en-US"/>
            <a:t>2004</a:t>
          </a:r>
        </a:p>
      </dgm:t>
    </dgm:pt>
    <dgm:pt modelId="{5AB5883D-6302-4FD0-9DC3-DA84ECE805BF}" type="parTrans" cxnId="{8E23D2AF-59B2-4B0D-B32B-F5D1A998807C}">
      <dgm:prSet/>
      <dgm:spPr/>
      <dgm:t>
        <a:bodyPr/>
        <a:lstStyle/>
        <a:p>
          <a:endParaRPr lang="en-US"/>
        </a:p>
      </dgm:t>
    </dgm:pt>
    <dgm:pt modelId="{BBE5305C-9376-4E7A-AEB6-518AF11AE5F9}" type="sibTrans" cxnId="{8E23D2AF-59B2-4B0D-B32B-F5D1A998807C}">
      <dgm:prSet/>
      <dgm:spPr/>
      <dgm:t>
        <a:bodyPr/>
        <a:lstStyle/>
        <a:p>
          <a:endParaRPr lang="en-US"/>
        </a:p>
      </dgm:t>
    </dgm:pt>
    <dgm:pt modelId="{98776962-35A7-4696-A482-B06E58DBDC56}">
      <dgm:prSet/>
      <dgm:spPr/>
      <dgm:t>
        <a:bodyPr/>
        <a:lstStyle/>
        <a:p>
          <a:r>
            <a:rPr lang="en-US"/>
            <a:t>In 2004, the annual revenue was just$7 billions, in 2018-19 the annual revenue was $ 233 billions. One of the driving force behind the transformation is it innovation and highly efficacy supply chain.</a:t>
          </a:r>
        </a:p>
      </dgm:t>
    </dgm:pt>
    <dgm:pt modelId="{81E71EB7-7509-450C-A47D-E801DBD81934}" type="parTrans" cxnId="{42374E58-954D-43C6-82E0-91069CAC30CE}">
      <dgm:prSet/>
      <dgm:spPr/>
      <dgm:t>
        <a:bodyPr/>
        <a:lstStyle/>
        <a:p>
          <a:endParaRPr lang="en-US"/>
        </a:p>
      </dgm:t>
    </dgm:pt>
    <dgm:pt modelId="{03F22605-4535-4215-BD11-2972F8DC98E8}" type="sibTrans" cxnId="{42374E58-954D-43C6-82E0-91069CAC30CE}">
      <dgm:prSet/>
      <dgm:spPr/>
      <dgm:t>
        <a:bodyPr/>
        <a:lstStyle/>
        <a:p>
          <a:endParaRPr lang="en-US"/>
        </a:p>
      </dgm:t>
    </dgm:pt>
    <dgm:pt modelId="{7CAA8C5F-10D7-41A8-88F4-278EAF6A6021}">
      <dgm:prSet/>
      <dgm:spPr/>
      <dgm:t>
        <a:bodyPr/>
        <a:lstStyle/>
        <a:p>
          <a:pPr>
            <a:defRPr b="1"/>
          </a:pPr>
          <a:r>
            <a:rPr lang="en-US" dirty="0"/>
            <a:t>2020</a:t>
          </a:r>
        </a:p>
      </dgm:t>
    </dgm:pt>
    <dgm:pt modelId="{7675A8AE-90A5-4241-B678-AFB93FF2A40C}" type="parTrans" cxnId="{6F4AE419-0B5A-47E0-BE93-14217C714340}">
      <dgm:prSet/>
      <dgm:spPr/>
      <dgm:t>
        <a:bodyPr/>
        <a:lstStyle/>
        <a:p>
          <a:endParaRPr lang="en-US"/>
        </a:p>
      </dgm:t>
    </dgm:pt>
    <dgm:pt modelId="{CEB4CD17-45DA-4D7E-B38F-8CC7A5842841}" type="sibTrans" cxnId="{6F4AE419-0B5A-47E0-BE93-14217C714340}">
      <dgm:prSet/>
      <dgm:spPr/>
      <dgm:t>
        <a:bodyPr/>
        <a:lstStyle/>
        <a:p>
          <a:endParaRPr lang="en-US"/>
        </a:p>
      </dgm:t>
    </dgm:pt>
    <dgm:pt modelId="{BA441D54-0308-4EF1-9075-23FA5114D6E1}">
      <dgm:prSet/>
      <dgm:spPr/>
      <dgm:t>
        <a:bodyPr/>
        <a:lstStyle/>
        <a:p>
          <a:r>
            <a:rPr lang="en-US" dirty="0"/>
            <a:t> 2005, Amazon launched prime service that is by paying annual membership fee and customers guaranteed to receive the product within 2 days, than after one day now they  changed to free 2 hour delivery.</a:t>
          </a:r>
        </a:p>
      </dgm:t>
    </dgm:pt>
    <dgm:pt modelId="{9235A711-BE86-4FFC-9596-C32A6C6B8854}" type="parTrans" cxnId="{CF158F55-D63F-4E1B-B9D5-1EA4D55BCFA3}">
      <dgm:prSet/>
      <dgm:spPr/>
      <dgm:t>
        <a:bodyPr/>
        <a:lstStyle/>
        <a:p>
          <a:endParaRPr lang="en-US"/>
        </a:p>
      </dgm:t>
    </dgm:pt>
    <dgm:pt modelId="{CFFF089A-BC21-49DF-9C67-1C9D0E7DD6B2}" type="sibTrans" cxnId="{CF158F55-D63F-4E1B-B9D5-1EA4D55BCFA3}">
      <dgm:prSet/>
      <dgm:spPr/>
      <dgm:t>
        <a:bodyPr/>
        <a:lstStyle/>
        <a:p>
          <a:endParaRPr lang="en-US"/>
        </a:p>
      </dgm:t>
    </dgm:pt>
    <dgm:pt modelId="{F736A997-1C30-4E64-9E81-0F33607BD5C1}" type="pres">
      <dgm:prSet presAssocID="{02BBA500-8562-48F8-99B2-861B1D286148}" presName="root" presStyleCnt="0">
        <dgm:presLayoutVars>
          <dgm:chMax/>
          <dgm:chPref/>
          <dgm:animLvl val="lvl"/>
        </dgm:presLayoutVars>
      </dgm:prSet>
      <dgm:spPr/>
    </dgm:pt>
    <dgm:pt modelId="{1A6A6B66-E832-4270-90AD-57DE1E434713}" type="pres">
      <dgm:prSet presAssocID="{02BBA500-8562-48F8-99B2-861B1D286148}" presName="divider" presStyleLbl="fgAcc1" presStyleIdx="0" presStyleCnt="1"/>
      <dgm:spPr/>
    </dgm:pt>
    <dgm:pt modelId="{77823CE8-8516-46CC-B126-24A5189D30B4}" type="pres">
      <dgm:prSet presAssocID="{02BBA500-8562-48F8-99B2-861B1D286148}" presName="nodes" presStyleCnt="0">
        <dgm:presLayoutVars>
          <dgm:chMax/>
          <dgm:chPref/>
          <dgm:animLvl val="lvl"/>
        </dgm:presLayoutVars>
      </dgm:prSet>
      <dgm:spPr/>
    </dgm:pt>
    <dgm:pt modelId="{0E4E4228-C80E-4523-BEE7-60C9D48FBDDC}" type="pres">
      <dgm:prSet presAssocID="{CA57D4EF-60AA-4D58-8287-CCE480A7B732}" presName="composite" presStyleCnt="0"/>
      <dgm:spPr/>
    </dgm:pt>
    <dgm:pt modelId="{0EF41F11-B5A5-4087-AEB1-1DFD672C7A9B}" type="pres">
      <dgm:prSet presAssocID="{CA57D4EF-60AA-4D58-8287-CCE480A7B732}" presName="L1TextContainer" presStyleLbl="alignNode1" presStyleIdx="0" presStyleCnt="2">
        <dgm:presLayoutVars>
          <dgm:chMax val="1"/>
          <dgm:chPref val="1"/>
          <dgm:bulletEnabled val="1"/>
        </dgm:presLayoutVars>
      </dgm:prSet>
      <dgm:spPr/>
    </dgm:pt>
    <dgm:pt modelId="{9EDC7456-189C-4E8B-B0DB-DDC61144D7C4}" type="pres">
      <dgm:prSet presAssocID="{CA57D4EF-60AA-4D58-8287-CCE480A7B732}" presName="L2TextContainerWrapper" presStyleCnt="0">
        <dgm:presLayoutVars>
          <dgm:bulletEnabled val="1"/>
        </dgm:presLayoutVars>
      </dgm:prSet>
      <dgm:spPr/>
    </dgm:pt>
    <dgm:pt modelId="{69E67C7F-B7B2-4853-BC5F-83CE49E21048}" type="pres">
      <dgm:prSet presAssocID="{CA57D4EF-60AA-4D58-8287-CCE480A7B732}" presName="L2TextContainer" presStyleLbl="bgAccFollowNode1" presStyleIdx="0" presStyleCnt="2"/>
      <dgm:spPr/>
    </dgm:pt>
    <dgm:pt modelId="{6523212D-5115-48C1-BA83-B7F212C9DB30}" type="pres">
      <dgm:prSet presAssocID="{CA57D4EF-60AA-4D58-8287-CCE480A7B732}" presName="FlexibleEmptyPlaceHolder" presStyleCnt="0"/>
      <dgm:spPr/>
    </dgm:pt>
    <dgm:pt modelId="{3070B25C-08F8-46D8-B16A-AE490CCEFFAD}" type="pres">
      <dgm:prSet presAssocID="{CA57D4EF-60AA-4D58-8287-CCE480A7B732}" presName="ConnectLine" presStyleLbl="sibTrans1D1" presStyleIdx="0" presStyleCnt="2"/>
      <dgm:spPr/>
    </dgm:pt>
    <dgm:pt modelId="{BCA8D3C0-45EB-46DB-BFEB-2E64D8F3AC95}" type="pres">
      <dgm:prSet presAssocID="{CA57D4EF-60AA-4D58-8287-CCE480A7B732}" presName="ConnectorPoint" presStyleLbl="node1" presStyleIdx="0" presStyleCnt="2"/>
      <dgm:spPr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819A9A22-F9C5-438F-9267-FEFB843C8882}" type="pres">
      <dgm:prSet presAssocID="{CA57D4EF-60AA-4D58-8287-CCE480A7B732}" presName="EmptyPlaceHolder" presStyleCnt="0"/>
      <dgm:spPr/>
    </dgm:pt>
    <dgm:pt modelId="{7BEECBEA-D1AB-4DD1-B679-2182A9AA9028}" type="pres">
      <dgm:prSet presAssocID="{BBE5305C-9376-4E7A-AEB6-518AF11AE5F9}" presName="spaceBetweenRectangles" presStyleCnt="0"/>
      <dgm:spPr/>
    </dgm:pt>
    <dgm:pt modelId="{D633668C-DF81-4A1D-B7D8-F0C20C96007B}" type="pres">
      <dgm:prSet presAssocID="{7CAA8C5F-10D7-41A8-88F4-278EAF6A6021}" presName="composite" presStyleCnt="0"/>
      <dgm:spPr/>
    </dgm:pt>
    <dgm:pt modelId="{3E105EEC-CFC0-4897-BFCB-CEB624F786B4}" type="pres">
      <dgm:prSet presAssocID="{7CAA8C5F-10D7-41A8-88F4-278EAF6A6021}" presName="L1TextContainer" presStyleLbl="alignNode1" presStyleIdx="1" presStyleCnt="2" custLinFactNeighborX="2712" custLinFactNeighborY="10043">
        <dgm:presLayoutVars>
          <dgm:chMax val="1"/>
          <dgm:chPref val="1"/>
          <dgm:bulletEnabled val="1"/>
        </dgm:presLayoutVars>
      </dgm:prSet>
      <dgm:spPr/>
    </dgm:pt>
    <dgm:pt modelId="{0AA082B3-502E-4D33-B922-5A9CCA6BE486}" type="pres">
      <dgm:prSet presAssocID="{7CAA8C5F-10D7-41A8-88F4-278EAF6A6021}" presName="L2TextContainerWrapper" presStyleCnt="0">
        <dgm:presLayoutVars>
          <dgm:bulletEnabled val="1"/>
        </dgm:presLayoutVars>
      </dgm:prSet>
      <dgm:spPr/>
    </dgm:pt>
    <dgm:pt modelId="{CDE93CB6-2F16-4596-B4C8-BFE62A33E920}" type="pres">
      <dgm:prSet presAssocID="{7CAA8C5F-10D7-41A8-88F4-278EAF6A6021}" presName="L2TextContainer" presStyleLbl="bgAccFollowNode1" presStyleIdx="1" presStyleCnt="2" custLinFactNeighborX="2402" custLinFactNeighborY="5162"/>
      <dgm:spPr/>
    </dgm:pt>
    <dgm:pt modelId="{4D52DE26-9041-4640-811B-40671DD722A9}" type="pres">
      <dgm:prSet presAssocID="{7CAA8C5F-10D7-41A8-88F4-278EAF6A6021}" presName="FlexibleEmptyPlaceHolder" presStyleCnt="0"/>
      <dgm:spPr/>
    </dgm:pt>
    <dgm:pt modelId="{2BB5C5EF-B65E-43F5-8D39-D80EE3A554FD}" type="pres">
      <dgm:prSet presAssocID="{7CAA8C5F-10D7-41A8-88F4-278EAF6A6021}" presName="ConnectLine" presStyleLbl="sibTrans1D1" presStyleIdx="1" presStyleCnt="2"/>
      <dgm:spPr/>
    </dgm:pt>
    <dgm:pt modelId="{6FE6A227-65B9-401F-9C87-F5C5FACB3BF2}" type="pres">
      <dgm:prSet presAssocID="{7CAA8C5F-10D7-41A8-88F4-278EAF6A6021}" presName="ConnectorPoint" presStyleLbl="node1" presStyleIdx="1" presStyleCnt="2"/>
      <dgm:spPr>
        <a:solidFill>
          <a:schemeClr val="accent5">
            <a:hueOff val="-6758543"/>
            <a:satOff val="-17419"/>
            <a:lumOff val="-1176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8579ECD3-839E-43D7-80FF-94D942016D61}" type="pres">
      <dgm:prSet presAssocID="{7CAA8C5F-10D7-41A8-88F4-278EAF6A6021}" presName="EmptyPlaceHolder" presStyleCnt="0"/>
      <dgm:spPr/>
    </dgm:pt>
  </dgm:ptLst>
  <dgm:cxnLst>
    <dgm:cxn modelId="{6F4AE419-0B5A-47E0-BE93-14217C714340}" srcId="{02BBA500-8562-48F8-99B2-861B1D286148}" destId="{7CAA8C5F-10D7-41A8-88F4-278EAF6A6021}" srcOrd="1" destOrd="0" parTransId="{7675A8AE-90A5-4241-B678-AFB93FF2A40C}" sibTransId="{CEB4CD17-45DA-4D7E-B38F-8CC7A5842841}"/>
    <dgm:cxn modelId="{1AFEE521-F355-4B7D-9148-B1BCCDB145C6}" type="presOf" srcId="{CA57D4EF-60AA-4D58-8287-CCE480A7B732}" destId="{0EF41F11-B5A5-4087-AEB1-1DFD672C7A9B}" srcOrd="0" destOrd="0" presId="urn:microsoft.com/office/officeart/2017/3/layout/HorizontalLabelsTimeline"/>
    <dgm:cxn modelId="{4347F035-3FD8-49C2-BD50-0E6AA3FF7EA5}" type="presOf" srcId="{7CAA8C5F-10D7-41A8-88F4-278EAF6A6021}" destId="{3E105EEC-CFC0-4897-BFCB-CEB624F786B4}" srcOrd="0" destOrd="0" presId="urn:microsoft.com/office/officeart/2017/3/layout/HorizontalLabelsTimeline"/>
    <dgm:cxn modelId="{CF158F55-D63F-4E1B-B9D5-1EA4D55BCFA3}" srcId="{7CAA8C5F-10D7-41A8-88F4-278EAF6A6021}" destId="{BA441D54-0308-4EF1-9075-23FA5114D6E1}" srcOrd="0" destOrd="0" parTransId="{9235A711-BE86-4FFC-9596-C32A6C6B8854}" sibTransId="{CFFF089A-BC21-49DF-9C67-1C9D0E7DD6B2}"/>
    <dgm:cxn modelId="{42374E58-954D-43C6-82E0-91069CAC30CE}" srcId="{CA57D4EF-60AA-4D58-8287-CCE480A7B732}" destId="{98776962-35A7-4696-A482-B06E58DBDC56}" srcOrd="0" destOrd="0" parTransId="{81E71EB7-7509-450C-A47D-E801DBD81934}" sibTransId="{03F22605-4535-4215-BD11-2972F8DC98E8}"/>
    <dgm:cxn modelId="{F88BCC8D-DB28-4B13-859F-7512172EC237}" type="presOf" srcId="{98776962-35A7-4696-A482-B06E58DBDC56}" destId="{69E67C7F-B7B2-4853-BC5F-83CE49E21048}" srcOrd="0" destOrd="0" presId="urn:microsoft.com/office/officeart/2017/3/layout/HorizontalLabelsTimeline"/>
    <dgm:cxn modelId="{9157C091-350A-4187-B9FC-A156FC658BBE}" type="presOf" srcId="{BA441D54-0308-4EF1-9075-23FA5114D6E1}" destId="{CDE93CB6-2F16-4596-B4C8-BFE62A33E920}" srcOrd="0" destOrd="0" presId="urn:microsoft.com/office/officeart/2017/3/layout/HorizontalLabelsTimeline"/>
    <dgm:cxn modelId="{8E23D2AF-59B2-4B0D-B32B-F5D1A998807C}" srcId="{02BBA500-8562-48F8-99B2-861B1D286148}" destId="{CA57D4EF-60AA-4D58-8287-CCE480A7B732}" srcOrd="0" destOrd="0" parTransId="{5AB5883D-6302-4FD0-9DC3-DA84ECE805BF}" sibTransId="{BBE5305C-9376-4E7A-AEB6-518AF11AE5F9}"/>
    <dgm:cxn modelId="{B34D46CD-27EC-4613-8DBF-DECB9C82AA93}" type="presOf" srcId="{02BBA500-8562-48F8-99B2-861B1D286148}" destId="{F736A997-1C30-4E64-9E81-0F33607BD5C1}" srcOrd="0" destOrd="0" presId="urn:microsoft.com/office/officeart/2017/3/layout/HorizontalLabelsTimeline"/>
    <dgm:cxn modelId="{348BD6C1-E09A-4810-AE38-88917BB3413F}" type="presParOf" srcId="{F736A997-1C30-4E64-9E81-0F33607BD5C1}" destId="{1A6A6B66-E832-4270-90AD-57DE1E434713}" srcOrd="0" destOrd="0" presId="urn:microsoft.com/office/officeart/2017/3/layout/HorizontalLabelsTimeline"/>
    <dgm:cxn modelId="{305C0E4F-00FA-4296-8796-21EE50304072}" type="presParOf" srcId="{F736A997-1C30-4E64-9E81-0F33607BD5C1}" destId="{77823CE8-8516-46CC-B126-24A5189D30B4}" srcOrd="1" destOrd="0" presId="urn:microsoft.com/office/officeart/2017/3/layout/HorizontalLabelsTimeline"/>
    <dgm:cxn modelId="{E5359A7B-BBBC-42F3-A047-20B271D2AF48}" type="presParOf" srcId="{77823CE8-8516-46CC-B126-24A5189D30B4}" destId="{0E4E4228-C80E-4523-BEE7-60C9D48FBDDC}" srcOrd="0" destOrd="0" presId="urn:microsoft.com/office/officeart/2017/3/layout/HorizontalLabelsTimeline"/>
    <dgm:cxn modelId="{B5A40C02-2BE7-4A8A-9FAD-D9FC850DEEEC}" type="presParOf" srcId="{0E4E4228-C80E-4523-BEE7-60C9D48FBDDC}" destId="{0EF41F11-B5A5-4087-AEB1-1DFD672C7A9B}" srcOrd="0" destOrd="0" presId="urn:microsoft.com/office/officeart/2017/3/layout/HorizontalLabelsTimeline"/>
    <dgm:cxn modelId="{DFD1C6C2-5C48-41D6-9D8E-138D91B66207}" type="presParOf" srcId="{0E4E4228-C80E-4523-BEE7-60C9D48FBDDC}" destId="{9EDC7456-189C-4E8B-B0DB-DDC61144D7C4}" srcOrd="1" destOrd="0" presId="urn:microsoft.com/office/officeart/2017/3/layout/HorizontalLabelsTimeline"/>
    <dgm:cxn modelId="{9979600A-BFCE-4479-87E9-CE68EA9872EA}" type="presParOf" srcId="{9EDC7456-189C-4E8B-B0DB-DDC61144D7C4}" destId="{69E67C7F-B7B2-4853-BC5F-83CE49E21048}" srcOrd="0" destOrd="0" presId="urn:microsoft.com/office/officeart/2017/3/layout/HorizontalLabelsTimeline"/>
    <dgm:cxn modelId="{465A68A5-FBCE-4BA4-B772-95E683A5E880}" type="presParOf" srcId="{9EDC7456-189C-4E8B-B0DB-DDC61144D7C4}" destId="{6523212D-5115-48C1-BA83-B7F212C9DB30}" srcOrd="1" destOrd="0" presId="urn:microsoft.com/office/officeart/2017/3/layout/HorizontalLabelsTimeline"/>
    <dgm:cxn modelId="{5AD7DE44-4076-47AB-8ED0-A3EA51F854A7}" type="presParOf" srcId="{0E4E4228-C80E-4523-BEE7-60C9D48FBDDC}" destId="{3070B25C-08F8-46D8-B16A-AE490CCEFFAD}" srcOrd="2" destOrd="0" presId="urn:microsoft.com/office/officeart/2017/3/layout/HorizontalLabelsTimeline"/>
    <dgm:cxn modelId="{0922239C-0023-46DA-9DE5-9E81187CC651}" type="presParOf" srcId="{0E4E4228-C80E-4523-BEE7-60C9D48FBDDC}" destId="{BCA8D3C0-45EB-46DB-BFEB-2E64D8F3AC95}" srcOrd="3" destOrd="0" presId="urn:microsoft.com/office/officeart/2017/3/layout/HorizontalLabelsTimeline"/>
    <dgm:cxn modelId="{65FF60D9-8D2C-4461-877A-C9C3F5FA3DF4}" type="presParOf" srcId="{0E4E4228-C80E-4523-BEE7-60C9D48FBDDC}" destId="{819A9A22-F9C5-438F-9267-FEFB843C8882}" srcOrd="4" destOrd="0" presId="urn:microsoft.com/office/officeart/2017/3/layout/HorizontalLabelsTimeline"/>
    <dgm:cxn modelId="{EB12A4EF-D8DA-45A2-9593-397E1C62EEDA}" type="presParOf" srcId="{77823CE8-8516-46CC-B126-24A5189D30B4}" destId="{7BEECBEA-D1AB-4DD1-B679-2182A9AA9028}" srcOrd="1" destOrd="0" presId="urn:microsoft.com/office/officeart/2017/3/layout/HorizontalLabelsTimeline"/>
    <dgm:cxn modelId="{34A679DB-B87A-4E26-98E2-3A51AAA40DFF}" type="presParOf" srcId="{77823CE8-8516-46CC-B126-24A5189D30B4}" destId="{D633668C-DF81-4A1D-B7D8-F0C20C96007B}" srcOrd="2" destOrd="0" presId="urn:microsoft.com/office/officeart/2017/3/layout/HorizontalLabelsTimeline"/>
    <dgm:cxn modelId="{76D9D05F-505F-446E-8AA5-D5877F686DC7}" type="presParOf" srcId="{D633668C-DF81-4A1D-B7D8-F0C20C96007B}" destId="{3E105EEC-CFC0-4897-BFCB-CEB624F786B4}" srcOrd="0" destOrd="0" presId="urn:microsoft.com/office/officeart/2017/3/layout/HorizontalLabelsTimeline"/>
    <dgm:cxn modelId="{08B53040-37E3-4B53-8D0C-55EB099BF92D}" type="presParOf" srcId="{D633668C-DF81-4A1D-B7D8-F0C20C96007B}" destId="{0AA082B3-502E-4D33-B922-5A9CCA6BE486}" srcOrd="1" destOrd="0" presId="urn:microsoft.com/office/officeart/2017/3/layout/HorizontalLabelsTimeline"/>
    <dgm:cxn modelId="{E8E1CCFA-F8B4-40D2-8577-B13C3F55A636}" type="presParOf" srcId="{0AA082B3-502E-4D33-B922-5A9CCA6BE486}" destId="{CDE93CB6-2F16-4596-B4C8-BFE62A33E920}" srcOrd="0" destOrd="0" presId="urn:microsoft.com/office/officeart/2017/3/layout/HorizontalLabelsTimeline"/>
    <dgm:cxn modelId="{A6C59EB7-E06F-4ACC-9426-6B872F38871E}" type="presParOf" srcId="{0AA082B3-502E-4D33-B922-5A9CCA6BE486}" destId="{4D52DE26-9041-4640-811B-40671DD722A9}" srcOrd="1" destOrd="0" presId="urn:microsoft.com/office/officeart/2017/3/layout/HorizontalLabelsTimeline"/>
    <dgm:cxn modelId="{8EAA1BEB-D2DE-4949-8C2B-271F06B71F77}" type="presParOf" srcId="{D633668C-DF81-4A1D-B7D8-F0C20C96007B}" destId="{2BB5C5EF-B65E-43F5-8D39-D80EE3A554FD}" srcOrd="2" destOrd="0" presId="urn:microsoft.com/office/officeart/2017/3/layout/HorizontalLabelsTimeline"/>
    <dgm:cxn modelId="{6EA63A2D-2E97-4065-BA07-5080C4254324}" type="presParOf" srcId="{D633668C-DF81-4A1D-B7D8-F0C20C96007B}" destId="{6FE6A227-65B9-401F-9C87-F5C5FACB3BF2}" srcOrd="3" destOrd="0" presId="urn:microsoft.com/office/officeart/2017/3/layout/HorizontalLabelsTimeline"/>
    <dgm:cxn modelId="{E82D95C3-1C67-4926-AADE-8C96FF2AB5E0}" type="presParOf" srcId="{D633668C-DF81-4A1D-B7D8-F0C20C96007B}" destId="{8579ECD3-839E-43D7-80FF-94D942016D61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A6B66-E832-4270-90AD-57DE1E434713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F41F11-B5A5-4087-AEB1-1DFD672C7A9B}">
      <dsp:nvSpPr>
        <dsp:cNvPr id="0" name=""/>
        <dsp:cNvSpPr/>
      </dsp:nvSpPr>
      <dsp:spPr>
        <a:xfrm>
          <a:off x="188071" y="1727358"/>
          <a:ext cx="2758376" cy="66865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600" kern="1200"/>
            <a:t>2004</a:t>
          </a:r>
        </a:p>
      </dsp:txBody>
      <dsp:txXfrm>
        <a:off x="188071" y="1727358"/>
        <a:ext cx="2758376" cy="668655"/>
      </dsp:txXfrm>
    </dsp:sp>
    <dsp:sp modelId="{69E67C7F-B7B2-4853-BC5F-83CE49E21048}">
      <dsp:nvSpPr>
        <dsp:cNvPr id="0" name=""/>
        <dsp:cNvSpPr/>
      </dsp:nvSpPr>
      <dsp:spPr>
        <a:xfrm>
          <a:off x="188071" y="253705"/>
          <a:ext cx="2758376" cy="147365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 2004, the annual revenue was just$7 billions, in 2018-19 the annual revenue was $ 233 billions. One of the driving force behind the transformation is it innovation and highly efficacy supply chain.</a:t>
          </a:r>
        </a:p>
      </dsp:txBody>
      <dsp:txXfrm>
        <a:off x="188071" y="253705"/>
        <a:ext cx="2758376" cy="1473652"/>
      </dsp:txXfrm>
    </dsp:sp>
    <dsp:sp modelId="{3070B25C-08F8-46D8-B16A-AE490CCEFFAD}">
      <dsp:nvSpPr>
        <dsp:cNvPr id="0" name=""/>
        <dsp:cNvSpPr/>
      </dsp:nvSpPr>
      <dsp:spPr>
        <a:xfrm>
          <a:off x="1567259" y="2396013"/>
          <a:ext cx="0" cy="390048"/>
        </a:xfrm>
        <a:prstGeom prst="line">
          <a:avLst/>
        </a:pr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105EEC-CFC0-4897-BFCB-CEB624F786B4}">
      <dsp:nvSpPr>
        <dsp:cNvPr id="0" name=""/>
        <dsp:cNvSpPr/>
      </dsp:nvSpPr>
      <dsp:spPr>
        <a:xfrm>
          <a:off x="3397397" y="3243264"/>
          <a:ext cx="2758376" cy="668655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600" kern="1200" dirty="0"/>
            <a:t>2020</a:t>
          </a:r>
        </a:p>
      </dsp:txBody>
      <dsp:txXfrm>
        <a:off x="3397397" y="3243264"/>
        <a:ext cx="2758376" cy="668655"/>
      </dsp:txXfrm>
    </dsp:sp>
    <dsp:sp modelId="{CDE93CB6-2F16-4596-B4C8-BFE62A33E920}">
      <dsp:nvSpPr>
        <dsp:cNvPr id="0" name=""/>
        <dsp:cNvSpPr/>
      </dsp:nvSpPr>
      <dsp:spPr>
        <a:xfrm>
          <a:off x="3388846" y="3929529"/>
          <a:ext cx="2758376" cy="1642070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2005, Amazon launched prime service that is by paying annual membership fee and customers guaranteed to receive the product within 2 days, than after one day now they  changed to free 2 hour delivery.</a:t>
          </a:r>
        </a:p>
      </dsp:txBody>
      <dsp:txXfrm>
        <a:off x="3388846" y="3929529"/>
        <a:ext cx="2758376" cy="1642070"/>
      </dsp:txXfrm>
    </dsp:sp>
    <dsp:sp modelId="{2BB5C5EF-B65E-43F5-8D39-D80EE3A554FD}">
      <dsp:nvSpPr>
        <dsp:cNvPr id="0" name=""/>
        <dsp:cNvSpPr/>
      </dsp:nvSpPr>
      <dsp:spPr>
        <a:xfrm>
          <a:off x="4776585" y="2853215"/>
          <a:ext cx="0" cy="390048"/>
        </a:xfrm>
        <a:prstGeom prst="line">
          <a:avLst/>
        </a:pr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A8D3C0-45EB-46DB-BFEB-2E64D8F3AC95}">
      <dsp:nvSpPr>
        <dsp:cNvPr id="0" name=""/>
        <dsp:cNvSpPr/>
      </dsp:nvSpPr>
      <dsp:spPr>
        <a:xfrm rot="2700000">
          <a:off x="1523918" y="2742721"/>
          <a:ext cx="86681" cy="8668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6A227-65B9-401F-9C87-F5C5FACB3BF2}">
      <dsp:nvSpPr>
        <dsp:cNvPr id="0" name=""/>
        <dsp:cNvSpPr/>
      </dsp:nvSpPr>
      <dsp:spPr>
        <a:xfrm rot="2700000">
          <a:off x="4733244" y="2809874"/>
          <a:ext cx="86681" cy="86681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3FF02-50C8-4636-A26B-462088C907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A662A0-0BFE-41F3-991E-3E0C2E549C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7442DC-A2D9-43FC-B210-31CFE5F79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5C2B37-2959-4BA6-9696-A0F9C0636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30C66-88DD-47B4-BDBD-CA4D27EBA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772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7196-8D7B-4575-A7B7-DE9D83BD0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EDFE6-E3F8-41A6-96EF-E297F8156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F61C5-073F-458C-8073-4961DF277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5E43F3-63ED-4B65-87B0-63AC4A278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66CF3-7751-4FCD-BE11-F3FD738A1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011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39DAF-CC4C-4F08-B15D-23FA235B7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017DB5-AC1B-4751-865E-2B09365572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0D977C-1E3A-48D8-B6C2-20A9BDE06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D434A1-D6B9-4363-A31F-ACF953D01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9D39D-7D83-41C3-BA29-AC2799A6C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020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63F61-8C63-4C2E-B604-2F6FF312F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8FC58-FCA7-4796-84A5-F452076C7B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37B476-777B-41BF-AE02-2D2DF62DAD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CBA009-1FC8-484F-8FF0-69A3CE9EA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83CC7F-A4BA-4C36-8988-8E319B9C6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FDF386-7688-495F-A77E-67364572C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128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C056E-43D6-44A1-B588-8922A8692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032AB-524D-413C-B788-41717FB760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A002F7-3B03-42E0-8EF4-D05268CEBF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6D9A4C-13DA-4BFE-B6D1-D0F6A13786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30EE4-4480-4835-8E30-C26DDF7E9C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889C5E-0B0A-4799-8F30-5193BD6D8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9FA105-7FBA-4065-AC25-60D7B5383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E52FB3-02FE-4625-BBFD-155B84C47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075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129FC-6B1E-4B18-904D-73974DF72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7095DE-C84E-426F-8548-FA0F10DB2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366A0A-1E03-4633-81F4-D9B4A6C5A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4A5C0F-C495-4CB8-BDDB-CA3B1FEC5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329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38A954-8A76-4A9E-8A31-5B73F7DB0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582896-9F78-486E-9FEE-78A5703AD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E3D382-A821-4935-8D6C-6E3B7E576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403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0AAE9-04D7-4DD1-A8A9-A2920050C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D403C5-22A7-47BD-87D9-2DEFF87F2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195410-EDE5-4A3F-BA43-474DB43C07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DBC90-2415-4F6E-8C67-6E682DA87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B0783D-5BA4-44F4-972E-3B09CDE94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104DF7-76CC-4550-B4F3-C0B33ED35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53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BA3C5-0011-4325-9556-9020CCB8A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E00B13-D73B-4CC8-909D-3978E6EE75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F31E05-DD75-4328-8A95-14372F7359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1AD8AD-DDC7-4D1C-9560-E2D7453AF7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85D6C-C8FC-4977-B131-A22A56F9E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26852C-B3C3-44A5-A127-F2146B437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297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3B0EB-5444-4B40-91D1-5F431F06E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FB6CD9-22A0-42C6-BB2F-0E66892332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80D99-5281-491C-9540-FE936F555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574C6-5558-4156-94C0-BDDBDE901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E0A46D-F4B5-46B6-B160-A1DF8DFC6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0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D81109-A08B-43B8-B6D1-A67AE91A5A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A5DC9D-04F9-4CAB-A98A-8889029BB4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61C75F-D137-4E12-B3D3-14403B761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01686-B853-47B8-8F57-63855F2A4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A0400A-7F71-4628-9B6E-CA11C68E0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175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8FFDF1-CED4-4568-9517-4B02F36CB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1048E9-5996-4D96-AF1B-616174F1F7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5D107-14B7-426E-853F-4C2D02F900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6F26D-1659-4B0E-9DC3-983D10F941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E4989A-F717-48A6-9D07-E94E277DA5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E9FA15-52B8-4097-9A86-A7940603AF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7A95B-45D9-4613-8733-068C006AFE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191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nk.spinger.com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technology-48590628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ytimes.com/2017/09/10/technology/amazon-robots-workers.html" TargetMode="External"/><Relationship Id="rId5" Type="http://schemas.openxmlformats.org/officeDocument/2006/relationships/hyperlink" Target="https://link.springer.com/article/10.1007/s13347-019-00377-4" TargetMode="External"/><Relationship Id="rId4" Type="http://schemas.openxmlformats.org/officeDocument/2006/relationships/hyperlink" Target="https://www.businessinsider.com/amazon-introduces-new-warehouse-robots-2019-5?r=US&amp;IR=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40A3A7-EA77-415E-A07D-C8A3A8CBF9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REPORT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6BE833-855E-45B7-806D-DE51F7F018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 We made a plan to choose on Amazon supply change ( Robotic Automation 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We divided our task in between three of us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Lubna: Task 1 $ 4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Laba:   Task 2 $ 3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Anila:   Task 5 &amp; 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656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AD0A80-B31F-4CC0-B5AA-B034094D8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AIMS/ OBJECTIVE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CED41-EC94-4D08-BC3A-3E9A2F5CE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Regarding change process of introduced Robotic at Amazon is success or failure ?</a:t>
            </a:r>
          </a:p>
          <a:p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analysis the proposed change process by SWOT Analysis </a:t>
            </a:r>
          </a:p>
          <a:p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5367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D6914D-B8B5-4466-BCAE-3F88D91CA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PROCESS AT 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DC2A8-8EE1-43E2-B54D-287BE7413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satisfy customers</a:t>
            </a:r>
          </a:p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cost benefits</a:t>
            </a:r>
          </a:p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Managers manage to people to train and moved some other area</a:t>
            </a:r>
          </a:p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someone quit their job Amazon pay $ 10,000 and set up their own delivery business</a:t>
            </a:r>
          </a:p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Automation increased more job</a:t>
            </a:r>
          </a:p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 applied Kurt Lewin’s theory</a:t>
            </a:r>
          </a:p>
          <a:p>
            <a:endParaRPr lang="en-GB" sz="2400">
              <a:solidFill>
                <a:srgbClr val="000000"/>
              </a:solidFill>
            </a:endParaRPr>
          </a:p>
          <a:p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876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CB73AA-BFCF-49FE-BF1B-790A091FE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story at Amazon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D77F451F-277E-4A67-AEC9-AC5C84C34D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2307344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2936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E79C16-575A-4017-82A5-6FFE7F91F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story from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D6768-7AE4-4031-8739-47D4D78833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sz="20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Nissa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Scott (one of the workers)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 introduced robot, her work was stacking plastic bin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introduced robot, she had trained and monitoring the robot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her voice  before her job was boring and physically tiring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  she enjoying the job as well as improved her potential 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	(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www.link.spinger.com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</p:txBody>
      </p:sp>
    </p:spTree>
    <p:extLst>
      <p:ext uri="{BB962C8B-B14F-4D97-AF65-F5344CB8AC3E}">
        <p14:creationId xmlns:p14="http://schemas.microsoft.com/office/powerpoint/2010/main" val="996573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88FBFE-682A-4200-83B5-882535023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COUNCLUSION</a:t>
            </a:r>
            <a:br>
              <a:rPr lang="en-GB" sz="3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C6BFA-4B8A-400B-8073-922346BAC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our story </a:t>
            </a:r>
          </a:p>
          <a:p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 change management is success </a:t>
            </a:r>
          </a:p>
          <a:p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2310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8294E4-5553-4530-AA2E-F54FA4DE3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2E248-E8B0-4A39-98D4-E4AD162D0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 to train workers well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Don’t expect workers can do work like a robot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 to think about social interaction 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206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961A38-5CAD-49DC-BCCC-DAFCB8F5A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METHODS AND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7E8F2-0B25-4269-9C3D-5418E0EC7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Books: Change Management, Change Management a guide to Effective Implementation, Change Management ( BERNARD BURNES).</a:t>
            </a:r>
          </a:p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Websites</a:t>
            </a:r>
          </a:p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</a:t>
            </a:r>
          </a:p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newspapers</a:t>
            </a:r>
          </a:p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BBC iPlayer</a:t>
            </a:r>
          </a:p>
          <a:p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YouTube </a:t>
            </a:r>
          </a:p>
          <a:p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152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731569-BA70-44A2-AB47-E2A02FECE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4C5F3-D61F-4EFD-9322-0C33FA6E6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753935"/>
            <a:ext cx="9833548" cy="3434829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Lee, D. (2019) ‘ Human Staff will always be needed Amazon insists,’ Available at: </a:t>
            </a:r>
            <a:r>
              <a:rPr lang="en-GB" sz="1600" dirty="0">
                <a:solidFill>
                  <a:srgbClr val="000000"/>
                </a:solidFill>
                <a:hlinkClick r:id="rId3"/>
              </a:rPr>
              <a:t>https://www.bbc.co.uk/news/technology-48590628</a:t>
            </a:r>
            <a:r>
              <a:rPr lang="en-GB" sz="1600" dirty="0">
                <a:solidFill>
                  <a:srgbClr val="000000"/>
                </a:solidFill>
              </a:rPr>
              <a:t> (Accessed: 18 February 2020).</a:t>
            </a:r>
          </a:p>
          <a:p>
            <a:r>
              <a:rPr lang="en-GB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Shields,N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(2019) ‘ Amazon is rolling out new warehouse robots,’ Available at: </a:t>
            </a:r>
            <a:r>
              <a:rPr lang="en-GB" sz="1600" dirty="0">
                <a:solidFill>
                  <a:srgbClr val="000000"/>
                </a:solidFill>
                <a:hlinkClick r:id="rId4"/>
              </a:rPr>
              <a:t>https://www.businessinsider.com/amazon-introduces-new-warehouse-robots-2019-5?r=US&amp;IR=T</a:t>
            </a:r>
            <a:r>
              <a:rPr lang="en-GB" sz="1600" dirty="0">
                <a:solidFill>
                  <a:srgbClr val="000000"/>
                </a:solidFill>
              </a:rPr>
              <a:t> (Accessed 20 February 2020).</a:t>
            </a:r>
          </a:p>
          <a:p>
            <a:r>
              <a:rPr lang="en-GB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Smids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J.etl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.(2019) ‘Robots in the Workplace: a Threat to –or Opportunity for -  Meaningful Work?, Philosophy &amp; Technology. Available at: </a:t>
            </a:r>
            <a:r>
              <a:rPr lang="en-GB" sz="1600" dirty="0">
                <a:hlinkClick r:id="rId5"/>
              </a:rPr>
              <a:t>https://link.springer.com/article/10.1007/s13347-019-00377-4</a:t>
            </a:r>
            <a:r>
              <a:rPr lang="en-GB" sz="1600" dirty="0"/>
              <a:t> (Accessed 21 February 2020).</a:t>
            </a: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Wingfield, N. (2017) ‘ As Amazon Pushes Forward With Robots, Workers Find New Roles,’ Available at: </a:t>
            </a:r>
            <a:r>
              <a:rPr lang="en-GB" sz="1600" dirty="0">
                <a:solidFill>
                  <a:srgbClr val="000000"/>
                </a:solidFill>
                <a:hlinkClick r:id="rId6"/>
              </a:rPr>
              <a:t>https://www.nytimes.com/2017/09/10/technology/amazon-robots-workers.html</a:t>
            </a:r>
            <a:r>
              <a:rPr lang="en-GB" sz="1600" dirty="0">
                <a:solidFill>
                  <a:srgbClr val="000000"/>
                </a:solidFill>
              </a:rPr>
              <a:t> (Accessed 20 February 2020).</a:t>
            </a: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</a:t>
            </a: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7388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497</Words>
  <Application>Microsoft Office PowerPoint</Application>
  <PresentationFormat>Widescreen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REPORT PLAN</vt:lpstr>
      <vt:lpstr>AIMS/ OBJECTIVE</vt:lpstr>
      <vt:lpstr>CHANGE PROCESS AT AMAZON</vt:lpstr>
      <vt:lpstr>Success story at Amazon</vt:lpstr>
      <vt:lpstr> story from staff</vt:lpstr>
      <vt:lpstr>COUNCLUSION </vt:lpstr>
      <vt:lpstr>RECOMMENDATION</vt:lpstr>
      <vt:lpstr>RESEARCH METHODS AND SOURCES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PLAN</dc:title>
  <dc:creator>anila shrestha</dc:creator>
  <cp:lastModifiedBy>anila shrestha</cp:lastModifiedBy>
  <cp:revision>7</cp:revision>
  <dcterms:created xsi:type="dcterms:W3CDTF">2020-02-27T01:49:22Z</dcterms:created>
  <dcterms:modified xsi:type="dcterms:W3CDTF">2020-02-27T09:44:40Z</dcterms:modified>
</cp:coreProperties>
</file>