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&amp;ehk=c2" ContentType="image/jpeg"/>
  <Default Extension="jpg&amp;ehk=WX0qJESdMi0zks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6"/>
  </p:notesMasterIdLst>
  <p:handoutMasterIdLst>
    <p:handoutMasterId r:id="rId2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7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9" r:id="rId23"/>
    <p:sldId id="275" r:id="rId24"/>
    <p:sldId id="27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31" autoAdjust="0"/>
  </p:normalViewPr>
  <p:slideViewPr>
    <p:cSldViewPr>
      <p:cViewPr varScale="1">
        <p:scale>
          <a:sx n="73" d="100"/>
          <a:sy n="73" d="100"/>
        </p:scale>
        <p:origin x="173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5685B-6E10-4906-ADAA-C0B6AC31A001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2AF44-E44B-43C4-9D63-9AA2422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757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self regulation assessment loop equates closely to Deming’s Cycle of continuous improvement – Plan, Do, Check, Act.  The ‘Do’ phase equates to Self-monitoring and Self assessment as we implement our PDP and work towards our learning and development outcomes.  It is </a:t>
            </a:r>
            <a:r>
              <a:rPr lang="en-GB"/>
              <a:t>continuous self-improvement.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7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50346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860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37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609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535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95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757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8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902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325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292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1939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2/09/22/helping-others-begin-their-leadership-journey/" TargetMode="External"/><Relationship Id="rId2" Type="http://schemas.openxmlformats.org/officeDocument/2006/relationships/image" Target="../media/image9.jpg&amp;ehk=WX0qJESdMi0zks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lidehunter.com/powerpoint-templates/plan-do-check-act-powerpoint-template/" TargetMode="External"/><Relationship Id="rId4" Type="http://schemas.openxmlformats.org/officeDocument/2006/relationships/image" Target="../media/image11.jpg&amp;ehk=c2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/>
              <a:t>Online Session 5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Study and Employability Skills</a:t>
            </a:r>
          </a:p>
          <a:p>
            <a:r>
              <a:rPr lang="en-GB" dirty="0"/>
              <a:t>Gap Analysis</a:t>
            </a:r>
          </a:p>
          <a:p>
            <a:r>
              <a:rPr lang="en-GB" dirty="0"/>
              <a:t>Personal Development Planning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8896C-FE66-40A5-A445-73880418B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Refresher….. </a:t>
            </a:r>
            <a:r>
              <a:rPr lang="en-GB" i="1" dirty="0"/>
              <a:t>Study Skills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F2E4FB-061D-4EB1-819C-3B85FF005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329146"/>
              </p:ext>
            </p:extLst>
          </p:nvPr>
        </p:nvGraphicFramePr>
        <p:xfrm>
          <a:off x="755576" y="1402080"/>
          <a:ext cx="7267376" cy="3815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282">
                  <a:extLst>
                    <a:ext uri="{9D8B030D-6E8A-4147-A177-3AD203B41FA5}">
                      <a16:colId xmlns:a16="http://schemas.microsoft.com/office/drawing/2014/main" val="3221779878"/>
                    </a:ext>
                  </a:extLst>
                </a:gridCol>
                <a:gridCol w="2178812">
                  <a:extLst>
                    <a:ext uri="{9D8B030D-6E8A-4147-A177-3AD203B41FA5}">
                      <a16:colId xmlns:a16="http://schemas.microsoft.com/office/drawing/2014/main" val="2538615665"/>
                    </a:ext>
                  </a:extLst>
                </a:gridCol>
                <a:gridCol w="2544282">
                  <a:extLst>
                    <a:ext uri="{9D8B030D-6E8A-4147-A177-3AD203B41FA5}">
                      <a16:colId xmlns:a16="http://schemas.microsoft.com/office/drawing/2014/main" val="1117970341"/>
                    </a:ext>
                  </a:extLst>
                </a:gridCol>
              </a:tblGrid>
              <a:tr h="8027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Time management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Analytical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Being able to work independently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600630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Critical thinking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Report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Resourcefulness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718441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Essay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Group working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Communication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194048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Research and library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Reading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Presentation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0008351"/>
                  </a:ext>
                </a:extLst>
              </a:tr>
              <a:tr h="76083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Quantitative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Self-awareness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I.T.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52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8357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DCAF0-BD4A-4CE2-9976-8DAF855FE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04664"/>
            <a:ext cx="6995120" cy="648072"/>
          </a:xfrm>
        </p:spPr>
        <p:txBody>
          <a:bodyPr>
            <a:noAutofit/>
          </a:bodyPr>
          <a:lstStyle/>
          <a:p>
            <a:r>
              <a:rPr lang="en-GB" sz="3600" dirty="0"/>
              <a:t>Important ‘Employability Skills’ – Spot the difference?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909BE3A-D7AF-44CD-A6DA-EE0A82799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445448"/>
              </p:ext>
            </p:extLst>
          </p:nvPr>
        </p:nvGraphicFramePr>
        <p:xfrm>
          <a:off x="179512" y="1340768"/>
          <a:ext cx="8784976" cy="4176464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796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53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23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8021"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CBI (2009)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Mullen (1997)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Prospects (2011)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8443"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Self-management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Team-working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Business/customer awareness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Communication and literacy (i.e. listening/questioning and written communication)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IT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Can-do approach/positive attitude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An</a:t>
                      </a:r>
                      <a:r>
                        <a:rPr lang="en-GB" sz="1400" b="1" baseline="0" dirty="0">
                          <a:effectLst/>
                        </a:rPr>
                        <a:t> </a:t>
                      </a:r>
                      <a:r>
                        <a:rPr lang="en-GB" sz="1400" b="1" dirty="0">
                          <a:effectLst/>
                        </a:rPr>
                        <a:t>entrepreneurial/proactive personality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Oral communication (most sought after)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Teamwork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Listening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Written communication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 (least sought after)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General business acumen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Commitment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Problem-solving skills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Flexibility</a:t>
                      </a:r>
                      <a:endParaRPr lang="en-US" sz="1400" b="1" dirty="0">
                        <a:effectLst/>
                      </a:endParaRPr>
                    </a:p>
                    <a:p>
                      <a:pPr marL="0" marR="0" algn="l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63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1E497-7A98-42D3-9D39-B0A2F28F5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1858"/>
            <a:ext cx="8229600" cy="1143000"/>
          </a:xfrm>
        </p:spPr>
        <p:txBody>
          <a:bodyPr>
            <a:normAutofit/>
          </a:bodyPr>
          <a:lstStyle/>
          <a:p>
            <a:r>
              <a:rPr lang="en-US" sz="3000" dirty="0"/>
              <a:t>Overlap of ‘Study Skills’ &amp; ‘Employability Skills’</a:t>
            </a:r>
            <a:endParaRPr lang="en-GB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C548D6-8B7D-4F04-A2A8-36706D0D1AE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197" y="908720"/>
            <a:ext cx="7248277" cy="46805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7892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E7E4F-5202-4074-8894-12B0F0FC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0EB83-4D4C-477D-9F78-834DA3AB8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STEP 1: Decide what you need to develop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8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686B-5BC2-4516-AC74-9A2A4EC8C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Identifying the gap between your current skills and your desired skill level: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D39F95-D355-48DA-A846-85E1C976B17D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4" r="5113" b="36145"/>
          <a:stretch/>
        </p:blipFill>
        <p:spPr bwMode="auto">
          <a:xfrm>
            <a:off x="102332" y="1410402"/>
            <a:ext cx="8939336" cy="3727015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4556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751C240-5A8A-4929-9694-73EC3F50C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712E3A3-F9BD-4280-897E-E0D4A280C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700808"/>
            <a:ext cx="7848600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41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5A6E1-D210-47F7-886D-C54937820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65125"/>
            <a:ext cx="8640960" cy="615603"/>
          </a:xfrm>
        </p:spPr>
        <p:txBody>
          <a:bodyPr>
            <a:normAutofit/>
          </a:bodyPr>
          <a:lstStyle/>
          <a:p>
            <a:r>
              <a:rPr lang="en-US" sz="3600" dirty="0"/>
              <a:t>The Johari Window (</a:t>
            </a:r>
            <a:r>
              <a:rPr lang="en-US" sz="3600" dirty="0" err="1"/>
              <a:t>Luft</a:t>
            </a:r>
            <a:r>
              <a:rPr lang="en-US" sz="3600" dirty="0"/>
              <a:t> and Ingham, 1955)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759EE-3EDD-4A18-8F23-CE65DA23A14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7776864" cy="432772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8880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7293-9E82-4D14-94F8-F874B2E1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Steps in the Development of Personal Skills (Cont.)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5F5F9-E072-4FB1-966C-8CDFAB1C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7867830" cy="35701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  <a:p>
            <a:r>
              <a:rPr lang="en-US" dirty="0"/>
              <a:t>Model 2: The Four Stages of Learning a New Skill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94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21533-D61F-4CF0-9398-72B99EC7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Kolb Learning Cycle </a:t>
            </a:r>
            <a:r>
              <a:rPr lang="en-US" sz="3600" dirty="0"/>
              <a:t>(Kolb, 1984)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C00ADB-8F2F-4EB0-A4E4-33B95A1AC1D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2" y="1628800"/>
            <a:ext cx="5143048" cy="36105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D4C64AA-393A-47D2-B622-25D0E32E43B5}"/>
              </a:ext>
            </a:extLst>
          </p:cNvPr>
          <p:cNvSpPr/>
          <p:nvPr/>
        </p:nvSpPr>
        <p:spPr>
          <a:xfrm>
            <a:off x="5685182" y="1772816"/>
            <a:ext cx="345881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Experience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Reflection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Theorising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398058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CF367-91EF-41A0-BA72-39A1B82E2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62" y="69803"/>
            <a:ext cx="8229600" cy="1143000"/>
          </a:xfrm>
        </p:spPr>
        <p:txBody>
          <a:bodyPr/>
          <a:lstStyle/>
          <a:p>
            <a:r>
              <a:rPr lang="en-GB" dirty="0"/>
              <a:t>Stages of Skill Development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7C2F2C-E01D-4B90-A849-48EB39AA700A}"/>
              </a:ext>
            </a:extLst>
          </p:cNvPr>
          <p:cNvGrpSpPr/>
          <p:nvPr/>
        </p:nvGrpSpPr>
        <p:grpSpPr>
          <a:xfrm>
            <a:off x="1055662" y="1196752"/>
            <a:ext cx="7260753" cy="4333276"/>
            <a:chOff x="1703388" y="1147803"/>
            <a:chExt cx="6125986" cy="388937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302A4F8-750D-4DDA-A8D3-26D11461B257}"/>
                </a:ext>
              </a:extLst>
            </p:cNvPr>
            <p:cNvGrpSpPr/>
            <p:nvPr/>
          </p:nvGrpSpPr>
          <p:grpSpPr>
            <a:xfrm>
              <a:off x="1703388" y="1147803"/>
              <a:ext cx="6125986" cy="3889376"/>
              <a:chOff x="2962276" y="1123950"/>
              <a:chExt cx="6125986" cy="3889376"/>
            </a:xfrm>
          </p:grpSpPr>
          <p:sp>
            <p:nvSpPr>
              <p:cNvPr id="9" name="Rectangle 5">
                <a:extLst>
                  <a:ext uri="{FF2B5EF4-FFF2-40B4-BE49-F238E27FC236}">
                    <a16:creationId xmlns:a16="http://schemas.microsoft.com/office/drawing/2014/main" id="{7575F669-6081-43E0-92CC-942C21885C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2276" y="1123950"/>
                <a:ext cx="6119812" cy="3889375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Line 6">
                <a:extLst>
                  <a:ext uri="{FF2B5EF4-FFF2-40B4-BE49-F238E27FC236}">
                    <a16:creationId xmlns:a16="http://schemas.microsoft.com/office/drawing/2014/main" id="{7BAB76FE-83A9-47FC-861D-8E69741612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68450" y="3068638"/>
                <a:ext cx="61198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Line 8">
                <a:extLst>
                  <a:ext uri="{FF2B5EF4-FFF2-40B4-BE49-F238E27FC236}">
                    <a16:creationId xmlns:a16="http://schemas.microsoft.com/office/drawing/2014/main" id="{8071BAAB-CF41-4AE0-AB67-E21520CD86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096000" y="1125539"/>
                <a:ext cx="0" cy="38877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7224CFE8-8B3B-49C7-9024-474B9A57D5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7863" y="3490914"/>
                <a:ext cx="2213367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Incompetence</a:t>
                </a: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B8C15228-55C7-4F7C-A095-D58217BE1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3836" y="1777541"/>
                <a:ext cx="2207394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Incompetence</a:t>
                </a: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DA45B76E-1F9A-40E5-83AE-9980B89A2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87713" y="1700213"/>
                <a:ext cx="2546350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Competence</a:t>
                </a: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8B993EE-67B0-4A22-B865-D7FCB348CD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59150" y="3500438"/>
                <a:ext cx="2535238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Competence</a:t>
                </a:r>
              </a:p>
            </p:txBody>
          </p:sp>
        </p:grpSp>
        <p:sp>
          <p:nvSpPr>
            <p:cNvPr id="6" name="Down Arrow 3">
              <a:extLst>
                <a:ext uri="{FF2B5EF4-FFF2-40B4-BE49-F238E27FC236}">
                  <a16:creationId xmlns:a16="http://schemas.microsoft.com/office/drawing/2014/main" id="{DACF3FA4-8FC7-44AD-A7F4-45B5BC6D748F}"/>
                </a:ext>
              </a:extLst>
            </p:cNvPr>
            <p:cNvSpPr/>
            <p:nvPr/>
          </p:nvSpPr>
          <p:spPr>
            <a:xfrm rot="10800000">
              <a:off x="6169097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Down Arrow 13">
              <a:extLst>
                <a:ext uri="{FF2B5EF4-FFF2-40B4-BE49-F238E27FC236}">
                  <a16:creationId xmlns:a16="http://schemas.microsoft.com/office/drawing/2014/main" id="{1BD895D5-CC73-43EF-BD82-F05F2DAC16FF}"/>
                </a:ext>
              </a:extLst>
            </p:cNvPr>
            <p:cNvSpPr/>
            <p:nvPr/>
          </p:nvSpPr>
          <p:spPr>
            <a:xfrm rot="5400000">
              <a:off x="4458621" y="1763810"/>
              <a:ext cx="322117" cy="866662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Down Arrow 14">
              <a:extLst>
                <a:ext uri="{FF2B5EF4-FFF2-40B4-BE49-F238E27FC236}">
                  <a16:creationId xmlns:a16="http://schemas.microsoft.com/office/drawing/2014/main" id="{064B6FFE-9122-4489-AD06-CBAA45B21185}"/>
                </a:ext>
              </a:extLst>
            </p:cNvPr>
            <p:cNvSpPr/>
            <p:nvPr/>
          </p:nvSpPr>
          <p:spPr>
            <a:xfrm>
              <a:off x="2787075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2758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BF99E-5235-4F77-A16F-05A04C072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reminder……..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C8B8-4FE3-45CB-94DD-8A61C6255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83196"/>
            <a:ext cx="7886700" cy="36916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dirty="0"/>
              <a:t>The Nature of Good Goals: </a:t>
            </a:r>
            <a:r>
              <a:rPr lang="en-US" i="1" dirty="0"/>
              <a:t>SMART</a:t>
            </a:r>
            <a:r>
              <a:rPr lang="en-US" dirty="0"/>
              <a:t> Goal Setting</a:t>
            </a:r>
          </a:p>
          <a:p>
            <a:pPr marL="0" indent="0" algn="ctr">
              <a:buNone/>
            </a:pPr>
            <a:endParaRPr lang="en-US" dirty="0"/>
          </a:p>
          <a:p>
            <a:pPr>
              <a:spcBef>
                <a:spcPts val="1800"/>
              </a:spcBef>
            </a:pPr>
            <a:r>
              <a:rPr lang="en-US" b="1" dirty="0"/>
              <a:t>S</a:t>
            </a:r>
            <a:r>
              <a:rPr lang="en-US" dirty="0"/>
              <a:t>pecific</a:t>
            </a:r>
          </a:p>
          <a:p>
            <a:pPr>
              <a:spcBef>
                <a:spcPts val="1800"/>
              </a:spcBef>
            </a:pPr>
            <a:r>
              <a:rPr lang="en-US" b="1" dirty="0"/>
              <a:t>M</a:t>
            </a:r>
            <a:r>
              <a:rPr lang="en-US" dirty="0"/>
              <a:t>easurable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A</a:t>
            </a:r>
            <a:r>
              <a:rPr lang="en-US" dirty="0"/>
              <a:t>chievable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R</a:t>
            </a:r>
            <a:r>
              <a:rPr lang="en-US" dirty="0"/>
              <a:t>ealistic </a:t>
            </a:r>
          </a:p>
          <a:p>
            <a:pPr>
              <a:spcBef>
                <a:spcPts val="1800"/>
              </a:spcBef>
            </a:pPr>
            <a:r>
              <a:rPr lang="en-US" b="1" dirty="0"/>
              <a:t>T</a:t>
            </a:r>
            <a:r>
              <a:rPr lang="en-US" dirty="0"/>
              <a:t>ime-Based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175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6E035-702C-4494-982C-0DDBF903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Short-term and Long-term Goal Setting </a:t>
            </a:r>
            <a:r>
              <a:rPr lang="en-GB" sz="1800" dirty="0"/>
              <a:t>Morgan, P.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294C12-5A5F-43D3-BF8B-CF3B02F6E8F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410" y="1556792"/>
            <a:ext cx="6725180" cy="401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26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29B21-6F33-4CBC-B82C-BAFEDD8B6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Example of a Personal Development Plan (PDP)</a:t>
            </a:r>
            <a:r>
              <a:rPr lang="en-GB" sz="3200" dirty="0"/>
              <a:t> </a:t>
            </a:r>
            <a:r>
              <a:rPr lang="en-GB" sz="1800" dirty="0"/>
              <a:t>Morgan, P. (2017)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6B8979-CDED-43D5-A3CD-CBF2726D1E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993464"/>
              </p:ext>
            </p:extLst>
          </p:nvPr>
        </p:nvGraphicFramePr>
        <p:xfrm>
          <a:off x="251520" y="980728"/>
          <a:ext cx="8640958" cy="4587009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2339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7807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Skill/Behaviour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Action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Needed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Resources Needed (including people)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Date(s) for Action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Date for Review (i.e. next opportunity to practise and demonstrate skill)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Aspirational Goal (Specific, Measurable, Achievable, Realistic/ Resourced, Time-based) 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Met?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621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</a:rPr>
                        <a:t>Giving Regular Eye Contact in Presentations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Looking and rehearsing presentation in mirror and in front of 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Gather feedback from friends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Books on presentation skills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Online resources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Computer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Rehearsing every Friday afternoon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Reading on presentation every Thursday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Complete presentation in front of friends every Saturday morning: 18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25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</a:t>
                      </a:r>
                      <a:r>
                        <a:rPr lang="en-GB" sz="1200" baseline="30000" dirty="0">
                          <a:effectLst/>
                        </a:rPr>
                        <a:t>nd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 want to be hitting the 5/5 for eye contact each time I do the practice presentation. I’ll use the evaluation form to collect evaluations from friends.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9051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4A9F6-18B4-435D-B124-F8F496C0E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Personal Development Plan Example 2 </a:t>
            </a:r>
            <a:r>
              <a:rPr lang="en-GB" sz="1800" dirty="0"/>
              <a:t>Morgan, P. 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B74B98-CEAB-4001-B171-0DD053CB0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3075" y="1259632"/>
            <a:ext cx="8579296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233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FF62-00B0-4907-ACBA-0A4390062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Personal Development Plan Example 3 </a:t>
            </a:r>
            <a:r>
              <a:rPr lang="en-GB" sz="3100" dirty="0"/>
              <a:t>(Bath University) </a:t>
            </a:r>
            <a:r>
              <a:rPr lang="en-GB" sz="1800" dirty="0"/>
              <a:t>(</a:t>
            </a:r>
            <a:r>
              <a:rPr lang="en-GB" sz="2000" dirty="0"/>
              <a:t>Morgan, P. 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A94AE74-805D-4026-BC94-E92B59E84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073723"/>
              </p:ext>
            </p:extLst>
          </p:nvPr>
        </p:nvGraphicFramePr>
        <p:xfrm>
          <a:off x="447313" y="1628800"/>
          <a:ext cx="8512460" cy="3888432"/>
        </p:xfrm>
        <a:graphic>
          <a:graphicData uri="http://schemas.openxmlformats.org/drawingml/2006/table">
            <a:tbl>
              <a:tblPr/>
              <a:tblGrid>
                <a:gridCol w="192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09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53607"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 dirty="0">
                          <a:effectLst/>
                          <a:latin typeface="Arial"/>
                          <a:ea typeface="Times New Roman"/>
                        </a:rPr>
                        <a:t>Objectives</a:t>
                      </a:r>
                      <a:br>
                        <a:rPr lang="en-GB" sz="800" b="1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What do I want to be able to do</a:t>
                      </a:r>
                      <a:br>
                        <a:rPr lang="en-GB" sz="800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or do better?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Success criteria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recognise success?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review and measure my improvement?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Actions</a:t>
                      </a:r>
                      <a:br>
                        <a:rPr lang="en-GB" sz="9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What methods will I use to achieve my learning objectives?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Implementation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practise and apply what I learn?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584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keep abreast of developments in the HE environment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Organisation aspect)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Awareness of key sector issues and how they affect my institution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Ability to contribute in an informed way to wider discussions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Being up to date with sector developments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Seek feedback from others on my wider contribution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98755" marR="0" indent="-198755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Set time aside for reading circulars and THES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Discuss issues with my line manager 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Ask colleagues for feedback when they have attended external conferences within HE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Talk to colleagues whose roles expose them to these issues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on project team looking at new developments.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Have sector-wide issues as a regular item on team agenda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08980"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be an effective chair of meetings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Others aspect)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Meetings run to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Everyone feels they have had a chance to contribute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Groundrules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are observed and breaches constructively challenged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Clear objectives set and desired outcomes articulated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Effective summarising throughout the meeting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Clarity provided about who is responsible for actions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Set aside time at the end of each meeting to review what went well and what could be improved next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On-the-job coaching.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Ask xx to coach me as a role model of excellent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Observe xx in next meeting.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Volunteer to chair the next team meeting.  Set objectives with xx prior to the meeting and review afterwards with feedback from xx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the next chair of </a:t>
                      </a: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yy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group when current chair’s term of office ends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Practise in team meetings when it’s my turn to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Actively seek other opportunities to practise chairing skills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Seek regular feedback from meeting attendees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981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9EF556-3165-4D3B-8A1D-C22906DA7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4168" y="822133"/>
            <a:ext cx="2736304" cy="48928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1B4F1C-4EEB-4C51-A8DB-5F7E169F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dirty="0"/>
              <a:t>How can we monitor progress?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6F81C-92DE-4D79-9784-4076946A0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2" y="822133"/>
            <a:ext cx="6055766" cy="48928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Monitoring of learning success requires reflection:– </a:t>
            </a:r>
          </a:p>
          <a:p>
            <a:r>
              <a:rPr lang="en-GB" dirty="0"/>
              <a:t>How well have I done?  </a:t>
            </a:r>
          </a:p>
          <a:p>
            <a:r>
              <a:rPr lang="en-GB" dirty="0"/>
              <a:t>Have I achieved the specific goal/objective? In full or partially? </a:t>
            </a:r>
          </a:p>
          <a:p>
            <a:r>
              <a:rPr lang="en-GB" dirty="0"/>
              <a:t>What can I now do that I could not do before?</a:t>
            </a:r>
          </a:p>
          <a:p>
            <a:r>
              <a:rPr lang="en-GB" dirty="0"/>
              <a:t>What have I learned? </a:t>
            </a:r>
          </a:p>
          <a:p>
            <a:r>
              <a:rPr lang="en-GB" dirty="0"/>
              <a:t>What was the experience like? </a:t>
            </a:r>
          </a:p>
          <a:p>
            <a:r>
              <a:rPr lang="en-GB" dirty="0"/>
              <a:t>Am I on track to achieve my other goals? </a:t>
            </a:r>
          </a:p>
          <a:p>
            <a:r>
              <a:rPr lang="en-GB" dirty="0"/>
              <a:t>Does my PDP need updating as a result of my activities?  </a:t>
            </a:r>
          </a:p>
          <a:p>
            <a:r>
              <a:rPr lang="en-GB" dirty="0"/>
              <a:t>Where am I on my journey?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75134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2B251-45F1-4E3D-983C-4B520CC9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/>
              <a:t>We can fit these activities into this cycle of continuous improvement</a:t>
            </a:r>
          </a:p>
        </p:txBody>
      </p:sp>
      <p:pic>
        <p:nvPicPr>
          <p:cNvPr id="4" name="Picture 2" descr="http://www.howard.edu/assessment/images/figure-1.gif">
            <a:extLst>
              <a:ext uri="{FF2B5EF4-FFF2-40B4-BE49-F238E27FC236}">
                <a16:creationId xmlns:a16="http://schemas.microsoft.com/office/drawing/2014/main" id="{DF094BD8-9213-4E62-804D-07C2AC9E3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9632"/>
            <a:ext cx="5111849" cy="446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BED7B2-4167-4BC4-AE96-D4EE774B99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08104" y="1988840"/>
            <a:ext cx="3531741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59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B8B5-4FBC-42F9-A906-DF163C99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3DDE4-1642-46AD-924D-90B91E512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40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3F2D-9D91-4E40-A7E3-918AD7D95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A311-59C4-4DF5-9895-3A40D2C60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your own Personal Development Plan (PDP), as the basis of your learning activities and career development</a:t>
            </a:r>
          </a:p>
          <a:p>
            <a:r>
              <a:rPr lang="en-GB" dirty="0"/>
              <a:t>Read Part 1, Chapter 2 of </a:t>
            </a:r>
            <a:r>
              <a:rPr lang="en-GB" dirty="0">
                <a:solidFill>
                  <a:srgbClr val="0070C0"/>
                </a:solidFill>
              </a:rPr>
              <a:t>Morgan, P. , 2017. </a:t>
            </a:r>
            <a:r>
              <a:rPr lang="en-GB" i="1" dirty="0">
                <a:solidFill>
                  <a:srgbClr val="0070C0"/>
                </a:solidFill>
              </a:rPr>
              <a:t>The business student’s guide to study and employability</a:t>
            </a:r>
            <a:r>
              <a:rPr lang="en-GB" dirty="0">
                <a:solidFill>
                  <a:srgbClr val="0070C0"/>
                </a:solidFill>
              </a:rPr>
              <a:t>. London: Sage Publications Ltd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14395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198</TotalTime>
  <Words>1086</Words>
  <Application>Microsoft Office PowerPoint</Application>
  <PresentationFormat>On-screen Show (4:3)</PresentationFormat>
  <Paragraphs>175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Symbol</vt:lpstr>
      <vt:lpstr>Times New Roman</vt:lpstr>
      <vt:lpstr>Custom Design</vt:lpstr>
      <vt:lpstr>CertHE Skills for the Workplace Module: BMSK4005</vt:lpstr>
      <vt:lpstr>Overview of Workshop</vt:lpstr>
      <vt:lpstr>A Refresher….. Study Skills</vt:lpstr>
      <vt:lpstr>Important ‘Employability Skills’ – Spot the difference?</vt:lpstr>
      <vt:lpstr>Overlap of ‘Study Skills’ &amp; ‘Employability Skills’</vt:lpstr>
      <vt:lpstr>Steps in the Development of Personal Skills</vt:lpstr>
      <vt:lpstr>Identifying the gap between your current skills and your desired skill level:</vt:lpstr>
      <vt:lpstr>Steps in the Development of Personal Skills</vt:lpstr>
      <vt:lpstr>The Johari Window (Luft and Ingham, 1955)</vt:lpstr>
      <vt:lpstr>Steps in the Development of Personal Skills (Cont.)</vt:lpstr>
      <vt:lpstr>The Kolb Learning Cycle (Kolb, 1984)</vt:lpstr>
      <vt:lpstr>Stages of Skill Development</vt:lpstr>
      <vt:lpstr>Another reminder……..</vt:lpstr>
      <vt:lpstr>Short-term and Long-term Goal Setting Morgan, P. (2017)</vt:lpstr>
      <vt:lpstr>Example of a Personal Development Plan (PDP) Morgan, P. (2017)</vt:lpstr>
      <vt:lpstr>Personal Development Plan Example 2 Morgan, P.  (2017)</vt:lpstr>
      <vt:lpstr>Personal Development Plan Example 3 (Bath University) (Morgan, P. 2017)</vt:lpstr>
      <vt:lpstr>How can we monitor progress?</vt:lpstr>
      <vt:lpstr>We can fit these activities into this cycle of continuous improvement</vt:lpstr>
      <vt:lpstr>Summary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Michaela Schriek</cp:lastModifiedBy>
  <cp:revision>5</cp:revision>
  <dcterms:created xsi:type="dcterms:W3CDTF">2015-04-14T15:21:28Z</dcterms:created>
  <dcterms:modified xsi:type="dcterms:W3CDTF">2020-09-02T09:44:37Z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