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71" r:id="rId18"/>
    <p:sldId id="269" r:id="rId19"/>
    <p:sldId id="270" r:id="rId20"/>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EBF0"/>
    <a:srgbClr val="EBE1EA"/>
    <a:srgbClr val="E6FDFE"/>
    <a:srgbClr val="D4FDFE"/>
    <a:srgbClr val="E5ECED"/>
    <a:srgbClr val="FFE1F2"/>
    <a:srgbClr val="FF777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81AEAE-422D-4C22-9BCE-46EE5B21D1F0}" v="122" dt="2026-06-21T02:04:38.4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03" autoAdjust="0"/>
    <p:restoredTop sz="87792" autoAdjust="0"/>
  </p:normalViewPr>
  <p:slideViewPr>
    <p:cSldViewPr snapToGrid="0">
      <p:cViewPr>
        <p:scale>
          <a:sx n="100" d="100"/>
          <a:sy n="100" d="100"/>
        </p:scale>
        <p:origin x="1008" y="21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89700898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73589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ecc4b8ebdc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ecc4b8ebdc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Health, wellness, and sustainability are some critical aspects that form the basis of the health and social care system. According to Schramme (2023), the UK requires health services which would cater to the physical, psychological, and social needs of people. At the same time, well-being emphasises a holistic support for people to improve their quality of life. Sustainability, on the other hand, is guided by the United Nations’ </a:t>
            </a:r>
            <a:r>
              <a:rPr lang="en" sz="1200" b="1">
                <a:solidFill>
                  <a:schemeClr val="dk1"/>
                </a:solidFill>
                <a:latin typeface="Times New Roman"/>
                <a:ea typeface="Times New Roman"/>
                <a:cs typeface="Times New Roman"/>
                <a:sym typeface="Times New Roman"/>
              </a:rPr>
              <a:t>sustainable development goals</a:t>
            </a:r>
            <a:r>
              <a:rPr lang="en" sz="1200">
                <a:solidFill>
                  <a:schemeClr val="dk1"/>
                </a:solidFill>
                <a:latin typeface="Times New Roman"/>
                <a:ea typeface="Times New Roman"/>
                <a:cs typeface="Times New Roman"/>
                <a:sym typeface="Times New Roman"/>
              </a:rPr>
              <a:t> (SDGs) and policies like the </a:t>
            </a:r>
            <a:r>
              <a:rPr lang="en" sz="1200" b="1">
                <a:solidFill>
                  <a:schemeClr val="dk1"/>
                </a:solidFill>
                <a:latin typeface="Times New Roman"/>
                <a:ea typeface="Times New Roman"/>
                <a:cs typeface="Times New Roman"/>
                <a:sym typeface="Times New Roman"/>
              </a:rPr>
              <a:t>Long Term Plan </a:t>
            </a:r>
            <a:r>
              <a:rPr lang="en" sz="1200">
                <a:solidFill>
                  <a:schemeClr val="dk1"/>
                </a:solidFill>
                <a:latin typeface="Times New Roman"/>
                <a:ea typeface="Times New Roman"/>
                <a:cs typeface="Times New Roman"/>
                <a:sym typeface="Times New Roman"/>
              </a:rPr>
              <a:t>of the NHS. These ensure that both care systems remain accountable to equity and resilient to support current and future generations. This focus is particularly essential to strengthen the service delivery, manage ethical responsibility, and ensure proper resource allocation to meet patient-centred care for diverse communities.</a:t>
            </a:r>
            <a:endParaRPr/>
          </a:p>
        </p:txBody>
      </p:sp>
    </p:spTree>
    <p:extLst>
      <p:ext uri="{BB962C8B-B14F-4D97-AF65-F5344CB8AC3E}">
        <p14:creationId xmlns:p14="http://schemas.microsoft.com/office/powerpoint/2010/main" val="404404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3ecc4b8ebdc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3ecc4b8ebdc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As stated by WHO (2020), </a:t>
            </a:r>
            <a:r>
              <a:rPr lang="en" sz="1200" b="1">
                <a:solidFill>
                  <a:schemeClr val="dk1"/>
                </a:solidFill>
                <a:latin typeface="Times New Roman"/>
                <a:ea typeface="Times New Roman"/>
                <a:cs typeface="Times New Roman"/>
                <a:sym typeface="Times New Roman"/>
              </a:rPr>
              <a:t>health </a:t>
            </a:r>
            <a:r>
              <a:rPr lang="en" sz="1200">
                <a:solidFill>
                  <a:schemeClr val="dk1"/>
                </a:solidFill>
                <a:latin typeface="Times New Roman"/>
                <a:ea typeface="Times New Roman"/>
                <a:cs typeface="Times New Roman"/>
                <a:sym typeface="Times New Roman"/>
              </a:rPr>
              <a:t>is defined by WHO as </a:t>
            </a:r>
            <a:r>
              <a:rPr lang="en" sz="1200" b="1" i="1">
                <a:solidFill>
                  <a:schemeClr val="dk1"/>
                </a:solidFill>
                <a:latin typeface="Times New Roman"/>
                <a:ea typeface="Times New Roman"/>
                <a:cs typeface="Times New Roman"/>
                <a:sym typeface="Times New Roman"/>
              </a:rPr>
              <a:t>“a state of complete physical, mental and social well-being and not merely the absence of disease or infirmity”</a:t>
            </a:r>
            <a:r>
              <a:rPr lang="en" sz="1200">
                <a:solidFill>
                  <a:schemeClr val="dk1"/>
                </a:solidFill>
                <a:latin typeface="Times New Roman"/>
                <a:ea typeface="Times New Roman"/>
                <a:cs typeface="Times New Roman"/>
                <a:sym typeface="Times New Roman"/>
              </a:rPr>
              <a:t>. Hence, the concept focuses on resilience and resources, necessary for everyday life. On the other hand, </a:t>
            </a:r>
            <a:r>
              <a:rPr lang="en" sz="1200" b="1">
                <a:solidFill>
                  <a:schemeClr val="dk1"/>
                </a:solidFill>
                <a:latin typeface="Times New Roman"/>
                <a:ea typeface="Times New Roman"/>
                <a:cs typeface="Times New Roman"/>
                <a:sym typeface="Times New Roman"/>
              </a:rPr>
              <a:t>well-being</a:t>
            </a:r>
            <a:r>
              <a:rPr lang="en" sz="1200">
                <a:solidFill>
                  <a:schemeClr val="dk1"/>
                </a:solidFill>
                <a:latin typeface="Times New Roman"/>
                <a:ea typeface="Times New Roman"/>
                <a:cs typeface="Times New Roman"/>
                <a:sym typeface="Times New Roman"/>
              </a:rPr>
              <a:t>, as defined by the WHO, is a </a:t>
            </a:r>
            <a:r>
              <a:rPr lang="en" sz="1200" b="1" i="1">
                <a:solidFill>
                  <a:schemeClr val="dk1"/>
                </a:solidFill>
                <a:latin typeface="Times New Roman"/>
                <a:ea typeface="Times New Roman"/>
                <a:cs typeface="Times New Roman"/>
                <a:sym typeface="Times New Roman"/>
              </a:rPr>
              <a:t>positive psychological state determined by social, economic and environmental factors</a:t>
            </a:r>
            <a:r>
              <a:rPr lang="en" sz="1200">
                <a:solidFill>
                  <a:schemeClr val="dk1"/>
                </a:solidFill>
                <a:latin typeface="Times New Roman"/>
                <a:ea typeface="Times New Roman"/>
                <a:cs typeface="Times New Roman"/>
                <a:sym typeface="Times New Roman"/>
              </a:rPr>
              <a:t>. These can be classified into subjective well-being, which refers to personal happiness and life satisfaction, as well as objective well-being, like education, occupation &amp; income, as well as health outcomes (Voukelatou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2020). The concept of </a:t>
            </a:r>
            <a:r>
              <a:rPr lang="en" sz="1200" b="1">
                <a:solidFill>
                  <a:schemeClr val="dk1"/>
                </a:solidFill>
                <a:latin typeface="Times New Roman"/>
                <a:ea typeface="Times New Roman"/>
                <a:cs typeface="Times New Roman"/>
                <a:sym typeface="Times New Roman"/>
              </a:rPr>
              <a:t>sustainability</a:t>
            </a:r>
            <a:r>
              <a:rPr lang="en" sz="1200">
                <a:solidFill>
                  <a:schemeClr val="dk1"/>
                </a:solidFill>
                <a:latin typeface="Times New Roman"/>
                <a:ea typeface="Times New Roman"/>
                <a:cs typeface="Times New Roman"/>
                <a:sym typeface="Times New Roman"/>
              </a:rPr>
              <a:t>, according to the UN Brundtland Commission, is</a:t>
            </a:r>
            <a:r>
              <a:rPr lang="en" sz="1200" b="1" i="1">
                <a:solidFill>
                  <a:schemeClr val="dk1"/>
                </a:solidFill>
                <a:latin typeface="Times New Roman"/>
                <a:ea typeface="Times New Roman"/>
                <a:cs typeface="Times New Roman"/>
                <a:sym typeface="Times New Roman"/>
              </a:rPr>
              <a:t> “meeting the needs of the present without compromising the ability of future generations to meet their own needs” </a:t>
            </a:r>
            <a:r>
              <a:rPr lang="en" sz="1200">
                <a:solidFill>
                  <a:schemeClr val="dk1"/>
                </a:solidFill>
                <a:latin typeface="Times New Roman"/>
                <a:ea typeface="Times New Roman"/>
                <a:cs typeface="Times New Roman"/>
                <a:sym typeface="Times New Roman"/>
              </a:rPr>
              <a:t>(UN 2025). This is strongly embedded within the 2030 SDG agenda concerning 17 goals.</a:t>
            </a:r>
            <a:endParaRPr/>
          </a:p>
        </p:txBody>
      </p:sp>
    </p:spTree>
    <p:extLst>
      <p:ext uri="{BB962C8B-B14F-4D97-AF65-F5344CB8AC3E}">
        <p14:creationId xmlns:p14="http://schemas.microsoft.com/office/powerpoint/2010/main" val="4127628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3ecc4b8ebdc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3ecc4b8ebdc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t>
            </a:r>
            <a:r>
              <a:rPr lang="en" sz="1200" b="1">
                <a:solidFill>
                  <a:schemeClr val="dk1"/>
                </a:solidFill>
                <a:latin typeface="Times New Roman"/>
                <a:ea typeface="Times New Roman"/>
                <a:cs typeface="Times New Roman"/>
                <a:sym typeface="Times New Roman"/>
              </a:rPr>
              <a:t>Biopsychosocial model,</a:t>
            </a:r>
            <a:r>
              <a:rPr lang="en" sz="1200">
                <a:solidFill>
                  <a:schemeClr val="dk1"/>
                </a:solidFill>
                <a:latin typeface="Times New Roman"/>
                <a:ea typeface="Times New Roman"/>
                <a:cs typeface="Times New Roman"/>
                <a:sym typeface="Times New Roman"/>
              </a:rPr>
              <a:t> which is widely applied within the UK’s healthcare and social services system, takes into account the biological, psychological, and sociological determinants linked to wellness (Bolton and Gillett, 2020). According to NHS England (2023), the biopsychosocial model has facilitated intervention treatments for several chronic disorders through the NHS, indicating that healthcare is not purely biomedical. The merit of the theoretical model lies in its multidisciplinary nature. However, implementation of the model is challenging, especially under limited resources as well as the fragmented healthcare system.</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contrast, the </a:t>
            </a:r>
            <a:r>
              <a:rPr lang="en" sz="1200" b="1">
                <a:solidFill>
                  <a:schemeClr val="dk1"/>
                </a:solidFill>
                <a:latin typeface="Times New Roman"/>
                <a:ea typeface="Times New Roman"/>
                <a:cs typeface="Times New Roman"/>
                <a:sym typeface="Times New Roman"/>
              </a:rPr>
              <a:t>Ecological framework</a:t>
            </a:r>
            <a:r>
              <a:rPr lang="en" sz="1200">
                <a:solidFill>
                  <a:schemeClr val="dk1"/>
                </a:solidFill>
                <a:latin typeface="Times New Roman"/>
                <a:ea typeface="Times New Roman"/>
                <a:cs typeface="Times New Roman"/>
                <a:sym typeface="Times New Roman"/>
              </a:rPr>
              <a:t> focuses on the impact that individual, community, and policy factors have on health. For instance, the ecological model has been used in the UK to introduce campaigns like </a:t>
            </a:r>
            <a:r>
              <a:rPr lang="en" sz="1200" b="1">
                <a:solidFill>
                  <a:schemeClr val="dk1"/>
                </a:solidFill>
                <a:latin typeface="Times New Roman"/>
                <a:ea typeface="Times New Roman"/>
                <a:cs typeface="Times New Roman"/>
                <a:sym typeface="Times New Roman"/>
              </a:rPr>
              <a:t>Change4Life </a:t>
            </a:r>
            <a:r>
              <a:rPr lang="en" sz="1200">
                <a:solidFill>
                  <a:schemeClr val="dk1"/>
                </a:solidFill>
                <a:latin typeface="Times New Roman"/>
                <a:ea typeface="Times New Roman"/>
                <a:cs typeface="Times New Roman"/>
                <a:sym typeface="Times New Roman"/>
              </a:rPr>
              <a:t>that deal with obesity by applying both environmental and behavioural perspectives (Gov.uk, 2025). Ewald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(2023) have indicated that the key significance of the model includes understanding social factors affecting health. However, according to Sidamo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(2023), the problem of coordination difficulties and inequities is associated with providing health services in deprived areas.</a:t>
            </a:r>
            <a:endParaRPr/>
          </a:p>
        </p:txBody>
      </p:sp>
    </p:spTree>
    <p:extLst>
      <p:ext uri="{BB962C8B-B14F-4D97-AF65-F5344CB8AC3E}">
        <p14:creationId xmlns:p14="http://schemas.microsoft.com/office/powerpoint/2010/main" val="614718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3ecc4b8ebdc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3ecc4b8ebdc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previous slide, it was identified that both biopsychosocial and ecological models are focused on different dimensions of health, which directly contribute to specific outcomes. Nevertheless, each model has their own strengths and limitations. Upon understanding this, the </a:t>
            </a:r>
            <a:r>
              <a:rPr lang="en" sz="1200" b="1">
                <a:solidFill>
                  <a:schemeClr val="dk1"/>
                </a:solidFill>
                <a:latin typeface="Times New Roman"/>
                <a:ea typeface="Times New Roman"/>
                <a:cs typeface="Times New Roman"/>
                <a:sym typeface="Times New Roman"/>
              </a:rPr>
              <a:t>holistic model</a:t>
            </a:r>
            <a:r>
              <a:rPr lang="en" sz="1200">
                <a:solidFill>
                  <a:schemeClr val="dk1"/>
                </a:solidFill>
                <a:latin typeface="Times New Roman"/>
                <a:ea typeface="Times New Roman"/>
                <a:cs typeface="Times New Roman"/>
                <a:sym typeface="Times New Roman"/>
              </a:rPr>
              <a:t> has been further introduced, which draws attention to person-centred care (Jayasinghe, 2025). This model is strongly aligned with NHS priorities regarding health, well-being and necessary prevention. As per the evidence provided by Nhs.uk (2020), initiatives such as the </a:t>
            </a:r>
            <a:r>
              <a:rPr lang="en" sz="1200" b="1">
                <a:solidFill>
                  <a:schemeClr val="dk1"/>
                </a:solidFill>
                <a:latin typeface="Times New Roman"/>
                <a:ea typeface="Times New Roman"/>
                <a:cs typeface="Times New Roman"/>
                <a:sym typeface="Times New Roman"/>
              </a:rPr>
              <a:t>“Making Every Contact Count”</a:t>
            </a:r>
            <a:r>
              <a:rPr lang="en" sz="1200">
                <a:solidFill>
                  <a:schemeClr val="dk1"/>
                </a:solidFill>
                <a:latin typeface="Times New Roman"/>
                <a:ea typeface="Times New Roman"/>
                <a:cs typeface="Times New Roman"/>
                <a:sym typeface="Times New Roman"/>
              </a:rPr>
              <a:t> (MECC) typically integrate lifestyle advice within routine care. This strongly reflects the model's focus on person-centred care priority. Indeed, the holistic model highlights patient empowerment; however, critics revealed that the model created a tension between individualised care and the overall system efficiency, specifically under resource constraints and financial pressures.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Overall, the models discussed have strongly influenced the service design in both health and social care in the UK. This is embedded in care, equity, prevention and sustainability. Nevertheless, it is important to note that effectiveness demands adequate funding, staff training and proper policy alignment to SDGs.</a:t>
            </a:r>
            <a:endParaRPr/>
          </a:p>
        </p:txBody>
      </p:sp>
    </p:spTree>
    <p:extLst>
      <p:ext uri="{BB962C8B-B14F-4D97-AF65-F5344CB8AC3E}">
        <p14:creationId xmlns:p14="http://schemas.microsoft.com/office/powerpoint/2010/main" val="1373680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3ecc4b8ebdc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3ecc4b8ebdc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Sustainable Development Goals (SDGs) are composed of 17 objectives that aim to achieve sustainability by 2030 (UN, 2025). One of the numerous SDGs is </a:t>
            </a:r>
            <a:r>
              <a:rPr lang="en" sz="1200" b="1">
                <a:solidFill>
                  <a:schemeClr val="dk1"/>
                </a:solidFill>
                <a:latin typeface="Times New Roman"/>
                <a:ea typeface="Times New Roman"/>
                <a:cs typeface="Times New Roman"/>
                <a:sym typeface="Times New Roman"/>
              </a:rPr>
              <a:t>SDG 3, aimed at achieving good health and promoting well-being </a:t>
            </a:r>
            <a:r>
              <a:rPr lang="en" sz="1200">
                <a:solidFill>
                  <a:schemeClr val="dk1"/>
                </a:solidFill>
                <a:latin typeface="Times New Roman"/>
                <a:ea typeface="Times New Roman"/>
                <a:cs typeface="Times New Roman"/>
                <a:sym typeface="Times New Roman"/>
              </a:rPr>
              <a:t>for people, without age discrimination. The UN objective concerning good health relates to the NHS agenda on prevention, access, and equality. WHO (2022), states that the objective acts as a motivation to take action in different ways, such as through vaccination, mental health, and prevention of chronic diseases.</a:t>
            </a:r>
            <a:endParaRPr/>
          </a:p>
        </p:txBody>
      </p:sp>
    </p:spTree>
    <p:extLst>
      <p:ext uri="{BB962C8B-B14F-4D97-AF65-F5344CB8AC3E}">
        <p14:creationId xmlns:p14="http://schemas.microsoft.com/office/powerpoint/2010/main" val="1556944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ecc4b8ebdc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ecc4b8ebdc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Health, well-being, and sustainability within the scope of the UK health and social care sector consider global goals set by the United Nations' SDGs concerning </a:t>
            </a:r>
            <a:r>
              <a:rPr lang="en" sz="1200" b="1">
                <a:solidFill>
                  <a:schemeClr val="dk1"/>
                </a:solidFill>
                <a:latin typeface="Times New Roman"/>
                <a:ea typeface="Times New Roman"/>
                <a:cs typeface="Times New Roman"/>
                <a:sym typeface="Times New Roman"/>
              </a:rPr>
              <a:t>SDG 3, Good Health and Well-being</a:t>
            </a:r>
            <a:r>
              <a:rPr lang="en" sz="1200">
                <a:solidFill>
                  <a:schemeClr val="dk1"/>
                </a:solidFill>
                <a:latin typeface="Times New Roman"/>
                <a:ea typeface="Times New Roman"/>
                <a:cs typeface="Times New Roman"/>
                <a:sym typeface="Times New Roman"/>
              </a:rPr>
              <a:t>. The healthcare sector in the UK has adopted a holistic approach with regard to its acknowledgement of the fact that there is a connection between health &amp; wellbeing (NHS England, 2021). Some of the examples of an integrated system include the </a:t>
            </a:r>
            <a:r>
              <a:rPr lang="en" sz="1200" b="1">
                <a:solidFill>
                  <a:schemeClr val="dk1"/>
                </a:solidFill>
                <a:latin typeface="Times New Roman"/>
                <a:ea typeface="Times New Roman"/>
                <a:cs typeface="Times New Roman"/>
                <a:sym typeface="Times New Roman"/>
              </a:rPr>
              <a:t>NHS’s diabetes prevention program</a:t>
            </a:r>
            <a:r>
              <a:rPr lang="en" sz="1200">
                <a:solidFill>
                  <a:schemeClr val="dk1"/>
                </a:solidFill>
                <a:latin typeface="Times New Roman"/>
                <a:ea typeface="Times New Roman"/>
                <a:cs typeface="Times New Roman"/>
                <a:sym typeface="Times New Roman"/>
              </a:rPr>
              <a:t> that combines lifestyle modification, community participation, and sustainability to prevent chronic diseases (NHS England, 2023)</a:t>
            </a:r>
            <a:endParaRPr/>
          </a:p>
        </p:txBody>
      </p:sp>
    </p:spTree>
    <p:extLst>
      <p:ext uri="{BB962C8B-B14F-4D97-AF65-F5344CB8AC3E}">
        <p14:creationId xmlns:p14="http://schemas.microsoft.com/office/powerpoint/2010/main" val="3005829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ecc4b8ebdc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3ecc4b8ebdc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principle of well-being is incorporated by means of interventions such as MECC (</a:t>
            </a:r>
            <a:r>
              <a:rPr lang="en" sz="1200" b="1">
                <a:solidFill>
                  <a:schemeClr val="dk1"/>
                </a:solidFill>
                <a:latin typeface="Times New Roman"/>
                <a:ea typeface="Times New Roman"/>
                <a:cs typeface="Times New Roman"/>
                <a:sym typeface="Times New Roman"/>
              </a:rPr>
              <a:t>Making Every Contact Count</a:t>
            </a:r>
            <a:r>
              <a:rPr lang="en" sz="1200">
                <a:solidFill>
                  <a:schemeClr val="dk1"/>
                </a:solidFill>
                <a:latin typeface="Times New Roman"/>
                <a:ea typeface="Times New Roman"/>
                <a:cs typeface="Times New Roman"/>
                <a:sym typeface="Times New Roman"/>
              </a:rPr>
              <a:t>), where healthcare professionals are enabled to encourage healthy behavioural changes even when carrying out mundane tasks (Nhs.uk, 2020). This approach supports sustainability as it helps reduce the burden on overstretched services in the future. In this context, key policy frameworks, for example, the </a:t>
            </a:r>
            <a:r>
              <a:rPr lang="en" sz="1200" b="1">
                <a:solidFill>
                  <a:schemeClr val="dk1"/>
                </a:solidFill>
                <a:latin typeface="Times New Roman"/>
                <a:ea typeface="Times New Roman"/>
                <a:cs typeface="Times New Roman"/>
                <a:sym typeface="Times New Roman"/>
              </a:rPr>
              <a:t>NHS Long-Term Plan</a:t>
            </a:r>
            <a:r>
              <a:rPr lang="en" sz="1200">
                <a:solidFill>
                  <a:schemeClr val="dk1"/>
                </a:solidFill>
                <a:latin typeface="Times New Roman"/>
                <a:ea typeface="Times New Roman"/>
                <a:cs typeface="Times New Roman"/>
                <a:sym typeface="Times New Roman"/>
              </a:rPr>
              <a:t> and </a:t>
            </a:r>
            <a:r>
              <a:rPr lang="en" sz="1200" b="1">
                <a:solidFill>
                  <a:schemeClr val="dk1"/>
                </a:solidFill>
                <a:latin typeface="Times New Roman"/>
                <a:ea typeface="Times New Roman"/>
                <a:cs typeface="Times New Roman"/>
                <a:sym typeface="Times New Roman"/>
              </a:rPr>
              <a:t>Health in All Policies by the WHO</a:t>
            </a:r>
            <a:r>
              <a:rPr lang="en" sz="1200">
                <a:solidFill>
                  <a:schemeClr val="dk1"/>
                </a:solidFill>
                <a:latin typeface="Times New Roman"/>
                <a:ea typeface="Times New Roman"/>
                <a:cs typeface="Times New Roman"/>
                <a:sym typeface="Times New Roman"/>
              </a:rPr>
              <a:t>, support sustainability (Gov.uk, 2020; WHO, 2020).</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Despite the feasibility, several drawbacks exist for the process of integration, including ongoing disparities, digital exclusion, and budget constraints, espcially in the NHS, which hinder its effectiveness. Nonetheless, through the implementation of these aspects within sustainability practice, including efficient resource management, prevention, and fairness, the NHS is progressing toward meeting Goal 3. </a:t>
            </a:r>
            <a:endParaRPr/>
          </a:p>
        </p:txBody>
      </p:sp>
    </p:spTree>
    <p:extLst>
      <p:ext uri="{BB962C8B-B14F-4D97-AF65-F5344CB8AC3E}">
        <p14:creationId xmlns:p14="http://schemas.microsoft.com/office/powerpoint/2010/main" val="3263081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ecc4b8ebdc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3ecc4b8ebdc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t>
            </a:r>
            <a:r>
              <a:rPr lang="en" sz="1200" b="1">
                <a:solidFill>
                  <a:schemeClr val="dk1"/>
                </a:solidFill>
                <a:latin typeface="Times New Roman"/>
                <a:ea typeface="Times New Roman"/>
                <a:cs typeface="Times New Roman"/>
                <a:sym typeface="Times New Roman"/>
              </a:rPr>
              <a:t>Health in All Policies</a:t>
            </a:r>
            <a:r>
              <a:rPr lang="en" sz="1200">
                <a:solidFill>
                  <a:schemeClr val="dk1"/>
                </a:solidFill>
                <a:latin typeface="Times New Roman"/>
                <a:ea typeface="Times New Roman"/>
                <a:cs typeface="Times New Roman"/>
                <a:sym typeface="Times New Roman"/>
              </a:rPr>
              <a:t> strategy from WHO involves integration of the health dimensions within different sections of policies, while recognising the impact that determinants such as housing, education, and the environment have on health (WHO, 2020). It is in line with the objectives of sustainable development by the United Nations, and particularly the third goal, advocating prevention. International governance facilitates this integration; however, challenges still arise when implementing this approach in practice. As an illustration, while the WHO emphasises universality, implementing this strategy in the UK is often hampered by various issues, such as economic limitations. Their main strengths lie in their visionary nature; however, the key limitation persists in the need to adapt within the nation.</a:t>
            </a:r>
            <a:endParaRPr/>
          </a:p>
        </p:txBody>
      </p:sp>
    </p:spTree>
    <p:extLst>
      <p:ext uri="{BB962C8B-B14F-4D97-AF65-F5344CB8AC3E}">
        <p14:creationId xmlns:p14="http://schemas.microsoft.com/office/powerpoint/2010/main" val="1497563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ecc4b8ebdc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3ecc4b8ebdc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Theme-based discussion of Prevention, digitalisation and integration of NHS care systems provides the foundation for the </a:t>
            </a:r>
            <a:r>
              <a:rPr lang="en" sz="1200" b="1">
                <a:solidFill>
                  <a:schemeClr val="dk1"/>
                </a:solidFill>
                <a:latin typeface="Times New Roman"/>
                <a:ea typeface="Times New Roman"/>
                <a:cs typeface="Times New Roman"/>
                <a:sym typeface="Times New Roman"/>
              </a:rPr>
              <a:t>NHS long term plan</a:t>
            </a:r>
            <a:r>
              <a:rPr lang="en" sz="1200">
                <a:solidFill>
                  <a:schemeClr val="dk1"/>
                </a:solidFill>
                <a:latin typeface="Times New Roman"/>
                <a:ea typeface="Times New Roman"/>
                <a:cs typeface="Times New Roman"/>
                <a:sym typeface="Times New Roman"/>
              </a:rPr>
              <a:t>. In this context, there have been several legislations that facilitate the protection of rights and equality and safeguarding, which include the </a:t>
            </a:r>
            <a:r>
              <a:rPr lang="en" sz="1200" b="1">
                <a:solidFill>
                  <a:schemeClr val="dk1"/>
                </a:solidFill>
                <a:latin typeface="Times New Roman"/>
                <a:ea typeface="Times New Roman"/>
                <a:cs typeface="Times New Roman"/>
                <a:sym typeface="Times New Roman"/>
              </a:rPr>
              <a:t>Care Act 2014</a:t>
            </a:r>
            <a:r>
              <a:rPr lang="en" sz="1200">
                <a:solidFill>
                  <a:schemeClr val="dk1"/>
                </a:solidFill>
                <a:latin typeface="Times New Roman"/>
                <a:ea typeface="Times New Roman"/>
                <a:cs typeface="Times New Roman"/>
                <a:sym typeface="Times New Roman"/>
              </a:rPr>
              <a:t> and the </a:t>
            </a:r>
            <a:r>
              <a:rPr lang="en" sz="1200" b="1">
                <a:solidFill>
                  <a:schemeClr val="dk1"/>
                </a:solidFill>
                <a:latin typeface="Times New Roman"/>
                <a:ea typeface="Times New Roman"/>
                <a:cs typeface="Times New Roman"/>
                <a:sym typeface="Times New Roman"/>
              </a:rPr>
              <a:t>Equality Act 2010</a:t>
            </a:r>
            <a:r>
              <a:rPr lang="en" sz="1200">
                <a:solidFill>
                  <a:schemeClr val="dk1"/>
                </a:solidFill>
                <a:latin typeface="Times New Roman"/>
                <a:ea typeface="Times New Roman"/>
                <a:cs typeface="Times New Roman"/>
                <a:sym typeface="Times New Roman"/>
              </a:rPr>
              <a:t> (Legislation.gov.uk, 2024; GOV.UK, 2023). Wellbeing has been considered by the UK government as an element of policy like </a:t>
            </a:r>
            <a:r>
              <a:rPr lang="en" sz="1200" b="1">
                <a:solidFill>
                  <a:schemeClr val="dk1"/>
                </a:solidFill>
                <a:latin typeface="Times New Roman"/>
                <a:ea typeface="Times New Roman"/>
                <a:cs typeface="Times New Roman"/>
                <a:sym typeface="Times New Roman"/>
              </a:rPr>
              <a:t>MECC </a:t>
            </a:r>
            <a:r>
              <a:rPr lang="en" sz="1200">
                <a:solidFill>
                  <a:schemeClr val="dk1"/>
                </a:solidFill>
                <a:latin typeface="Times New Roman"/>
                <a:ea typeface="Times New Roman"/>
                <a:cs typeface="Times New Roman"/>
                <a:sym typeface="Times New Roman"/>
              </a:rPr>
              <a:t>and sustainability in terms of efficiency (Nhs.uk, 2020). Nevertheless, existing ideologies, such as the neoliberal focus on efficiency, as well as austerity. This contradicts the concept of equity and infringes on access to disadvantaged people (Poirier et al., 2022). Even though governance systems are continuously promoting integration, the result is impacted by barriers, including a lack of digital literacy and staff involved in practices that would not lead to integration.</a:t>
            </a:r>
            <a:endParaRPr/>
          </a:p>
        </p:txBody>
      </p:sp>
    </p:spTree>
    <p:extLst>
      <p:ext uri="{BB962C8B-B14F-4D97-AF65-F5344CB8AC3E}">
        <p14:creationId xmlns:p14="http://schemas.microsoft.com/office/powerpoint/2010/main" val="34433857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ecc4b8ebdc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3ecc4b8ebdc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t>
            </a:r>
            <a:r>
              <a:rPr lang="en" sz="1200" b="1">
                <a:solidFill>
                  <a:schemeClr val="dk1"/>
                </a:solidFill>
                <a:latin typeface="Times New Roman"/>
                <a:ea typeface="Times New Roman"/>
                <a:cs typeface="Times New Roman"/>
                <a:sym typeface="Times New Roman"/>
              </a:rPr>
              <a:t>NHS Diabetes Prevention Programme</a:t>
            </a:r>
            <a:r>
              <a:rPr lang="en" sz="1200">
                <a:solidFill>
                  <a:schemeClr val="dk1"/>
                </a:solidFill>
                <a:latin typeface="Times New Roman"/>
                <a:ea typeface="Times New Roman"/>
                <a:cs typeface="Times New Roman"/>
                <a:sym typeface="Times New Roman"/>
              </a:rPr>
              <a:t> provides an example of health, well-being, and sustainability integration within UK-based practice. Drawing attention to the </a:t>
            </a:r>
            <a:r>
              <a:rPr lang="en" sz="1200" b="1">
                <a:solidFill>
                  <a:schemeClr val="dk1"/>
                </a:solidFill>
                <a:latin typeface="Times New Roman"/>
                <a:ea typeface="Times New Roman"/>
                <a:cs typeface="Times New Roman"/>
                <a:sym typeface="Times New Roman"/>
              </a:rPr>
              <a:t>Health Belief Model</a:t>
            </a:r>
            <a:r>
              <a:rPr lang="en" sz="1200">
                <a:solidFill>
                  <a:schemeClr val="dk1"/>
                </a:solidFill>
                <a:latin typeface="Times New Roman"/>
                <a:ea typeface="Times New Roman"/>
                <a:cs typeface="Times New Roman"/>
                <a:sym typeface="Times New Roman"/>
              </a:rPr>
              <a:t>, it stresses the importance of perceived susceptibility to developing type 2 diabetes, perceived severity and consequences, and certain benefits gained from lifestyle change, thus reducing the risk. Self-efficacy through behavioural and community intervention strategies is promoted, supporting wellness and achieving the SDGs target 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have been potential successes of the intervention. In 2023, there were more than 89,000 referrals made, where people lost 3.4 kg on average, as well as had lower HbA1c readings (England.nhs.uk, 2025). Secondly, there have also been positive testimonials regarding the confidence gained when it comes to controlling one’s diet and exercising. However, problems still persist.</a:t>
            </a:r>
            <a:r>
              <a:rPr lang="en" sz="1200" b="1">
                <a:solidFill>
                  <a:schemeClr val="dk1"/>
                </a:solidFill>
                <a:latin typeface="Times New Roman"/>
                <a:ea typeface="Times New Roman"/>
                <a:cs typeface="Times New Roman"/>
                <a:sym typeface="Times New Roman"/>
              </a:rPr>
              <a:t> </a:t>
            </a:r>
            <a:r>
              <a:rPr lang="en" sz="1200">
                <a:solidFill>
                  <a:schemeClr val="dk1"/>
                </a:solidFill>
                <a:latin typeface="Times New Roman"/>
                <a:ea typeface="Times New Roman"/>
                <a:cs typeface="Times New Roman"/>
                <a:sym typeface="Times New Roman"/>
              </a:rPr>
              <a:t>As observed by Chatzi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(2022), engagement levels tend to be lower among deprived areas due to digital exclusion from online support. Secondly, there is cultural adaptation that is highly inconsistent, thus increasing inequities. Hence, it should be noted, however, that despite its positive contribution to sustainable development, the program needs to tackle inequalities for thriving.</a:t>
            </a:r>
            <a:endParaRPr/>
          </a:p>
        </p:txBody>
      </p:sp>
    </p:spTree>
    <p:extLst>
      <p:ext uri="{BB962C8B-B14F-4D97-AF65-F5344CB8AC3E}">
        <p14:creationId xmlns:p14="http://schemas.microsoft.com/office/powerpoint/2010/main" val="26199090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ecc4b8ebdc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3ecc4b8ebdc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Healthcare inequalities in the UK exist due to disparities based on ethnicity, deprivation, as well as the digital divide. Challenges faced in mitigating these inequalities include differences in accessibility to preventive healthcare services, poor minority usage rates, and disparity in quality of healthcare services (Chatzi et al. 2022). Amid the concern, specific policies that can tackle the inequalities typically involve the </a:t>
            </a:r>
            <a:r>
              <a:rPr lang="en" sz="1200" b="1">
                <a:solidFill>
                  <a:schemeClr val="dk1"/>
                </a:solidFill>
                <a:latin typeface="Times New Roman"/>
                <a:ea typeface="Times New Roman"/>
                <a:cs typeface="Times New Roman"/>
                <a:sym typeface="Times New Roman"/>
              </a:rPr>
              <a:t>Equality Act 2010</a:t>
            </a:r>
            <a:r>
              <a:rPr lang="en" sz="1200">
                <a:solidFill>
                  <a:schemeClr val="dk1"/>
                </a:solidFill>
                <a:latin typeface="Times New Roman"/>
                <a:ea typeface="Times New Roman"/>
                <a:cs typeface="Times New Roman"/>
                <a:sym typeface="Times New Roman"/>
              </a:rPr>
              <a:t>, the </a:t>
            </a:r>
            <a:r>
              <a:rPr lang="en" sz="1200" b="1">
                <a:solidFill>
                  <a:schemeClr val="dk1"/>
                </a:solidFill>
                <a:latin typeface="Times New Roman"/>
                <a:ea typeface="Times New Roman"/>
                <a:cs typeface="Times New Roman"/>
                <a:sym typeface="Times New Roman"/>
              </a:rPr>
              <a:t>NHS Long Term Plan</a:t>
            </a:r>
            <a:r>
              <a:rPr lang="en" sz="1200">
                <a:solidFill>
                  <a:schemeClr val="dk1"/>
                </a:solidFill>
                <a:latin typeface="Times New Roman"/>
                <a:ea typeface="Times New Roman"/>
                <a:cs typeface="Times New Roman"/>
                <a:sym typeface="Times New Roman"/>
              </a:rPr>
              <a:t>, and the </a:t>
            </a:r>
            <a:r>
              <a:rPr lang="en" sz="1200" b="1">
                <a:solidFill>
                  <a:schemeClr val="dk1"/>
                </a:solidFill>
                <a:latin typeface="Times New Roman"/>
                <a:ea typeface="Times New Roman"/>
                <a:cs typeface="Times New Roman"/>
                <a:sym typeface="Times New Roman"/>
              </a:rPr>
              <a:t>Core20PLUS5 policy</a:t>
            </a:r>
            <a:r>
              <a:rPr lang="en" sz="1200">
                <a:solidFill>
                  <a:schemeClr val="dk1"/>
                </a:solidFill>
                <a:latin typeface="Times New Roman"/>
                <a:ea typeface="Times New Roman"/>
                <a:cs typeface="Times New Roman"/>
                <a:sym typeface="Times New Roman"/>
              </a:rPr>
              <a:t> (England.nhs.uk, 2021). Further, key recommendations to be considered in the future include culture-specific actions, investments in digital literacy, and resource allocation.</a:t>
            </a:r>
            <a:endParaRPr/>
          </a:p>
        </p:txBody>
      </p:sp>
    </p:spTree>
    <p:extLst>
      <p:ext uri="{BB962C8B-B14F-4D97-AF65-F5344CB8AC3E}">
        <p14:creationId xmlns:p14="http://schemas.microsoft.com/office/powerpoint/2010/main" val="25149129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3ecc4b8ebdc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3ecc4b8ebdc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Integration of Health and Well-Being with Sustainability is necessary to build resilience of the healthcare system in the UK. Integration can lead to alignment of the policies and measures with SDG 3 through the application of prevention, equality, and appropriate resource allocation. Advantages of integration include improved service provision and the development of inclusive health systems.</a:t>
            </a:r>
            <a:endParaRPr/>
          </a:p>
        </p:txBody>
      </p:sp>
    </p:spTree>
    <p:extLst>
      <p:ext uri="{BB962C8B-B14F-4D97-AF65-F5344CB8AC3E}">
        <p14:creationId xmlns:p14="http://schemas.microsoft.com/office/powerpoint/2010/main" val="1842761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3ecc4b8ebdc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3ecc4b8ebdc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488115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ecc4b8ebdc_0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ecc4b8ebdc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95005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B8C44-6B47-F0B4-AF2C-77E2CCF3DDE1}"/>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C3DCB58-7955-D9DF-5E7F-5E6683773E5D}"/>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5088C0C-3794-9804-2E76-CDDD9DA918E4}"/>
              </a:ext>
            </a:extLst>
          </p:cNvPr>
          <p:cNvSpPr>
            <a:spLocks noGrp="1"/>
          </p:cNvSpPr>
          <p:nvPr>
            <p:ph type="dt" sz="half" idx="10"/>
          </p:nvPr>
        </p:nvSpPr>
        <p:spPr/>
        <p:txBody>
          <a:bodyPr/>
          <a:lstStyle/>
          <a:p>
            <a:fld id="{728CE047-2A56-4AA9-AA48-CBE52AF136A4}" type="datetimeFigureOut">
              <a:rPr lang="en-GB" smtClean="0"/>
              <a:t>21/06/2026</a:t>
            </a:fld>
            <a:endParaRPr lang="en-GB"/>
          </a:p>
        </p:txBody>
      </p:sp>
      <p:sp>
        <p:nvSpPr>
          <p:cNvPr id="5" name="Footer Placeholder 4">
            <a:extLst>
              <a:ext uri="{FF2B5EF4-FFF2-40B4-BE49-F238E27FC236}">
                <a16:creationId xmlns:a16="http://schemas.microsoft.com/office/drawing/2014/main" id="{20A80A39-08FE-C510-17A3-3974538656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ADB145-A4CE-AD35-93A8-BCDF66CB7A8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61229736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C5E7F-5C08-983E-1481-5F2D683F91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7AB4D3-55E1-EACD-F75C-86AA460B66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809644-BE28-14C1-4E6B-A74DA9E806DA}"/>
              </a:ext>
            </a:extLst>
          </p:cNvPr>
          <p:cNvSpPr>
            <a:spLocks noGrp="1"/>
          </p:cNvSpPr>
          <p:nvPr>
            <p:ph type="dt" sz="half" idx="10"/>
          </p:nvPr>
        </p:nvSpPr>
        <p:spPr/>
        <p:txBody>
          <a:bodyPr/>
          <a:lstStyle/>
          <a:p>
            <a:fld id="{728CE047-2A56-4AA9-AA48-CBE52AF136A4}" type="datetimeFigureOut">
              <a:rPr lang="en-GB" smtClean="0"/>
              <a:t>21/06/2026</a:t>
            </a:fld>
            <a:endParaRPr lang="en-GB"/>
          </a:p>
        </p:txBody>
      </p:sp>
      <p:sp>
        <p:nvSpPr>
          <p:cNvPr id="5" name="Footer Placeholder 4">
            <a:extLst>
              <a:ext uri="{FF2B5EF4-FFF2-40B4-BE49-F238E27FC236}">
                <a16:creationId xmlns:a16="http://schemas.microsoft.com/office/drawing/2014/main" id="{B759085E-A67B-9611-86D0-BCD7F71FA2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F761D4-47B4-DD9C-862E-37F2208D3C5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65894066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83E11-E02F-4EAC-D828-85F37D71AE82}"/>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292076-2732-D65F-54A7-018D13658611}"/>
              </a:ext>
            </a:extLst>
          </p:cNvPr>
          <p:cNvSpPr>
            <a:spLocks noGrp="1"/>
          </p:cNvSpPr>
          <p:nvPr>
            <p:ph type="body" idx="1"/>
          </p:nvPr>
        </p:nvSpPr>
        <p:spPr>
          <a:xfrm>
            <a:off x="623888" y="3442098"/>
            <a:ext cx="7886700" cy="1125140"/>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973CD3-1BFF-BA62-AA4E-6B1A704DDE3C}"/>
              </a:ext>
            </a:extLst>
          </p:cNvPr>
          <p:cNvSpPr>
            <a:spLocks noGrp="1"/>
          </p:cNvSpPr>
          <p:nvPr>
            <p:ph type="dt" sz="half" idx="10"/>
          </p:nvPr>
        </p:nvSpPr>
        <p:spPr/>
        <p:txBody>
          <a:bodyPr/>
          <a:lstStyle/>
          <a:p>
            <a:fld id="{728CE047-2A56-4AA9-AA48-CBE52AF136A4}" type="datetimeFigureOut">
              <a:rPr lang="en-GB" smtClean="0"/>
              <a:t>21/06/2026</a:t>
            </a:fld>
            <a:endParaRPr lang="en-GB"/>
          </a:p>
        </p:txBody>
      </p:sp>
      <p:sp>
        <p:nvSpPr>
          <p:cNvPr id="5" name="Footer Placeholder 4">
            <a:extLst>
              <a:ext uri="{FF2B5EF4-FFF2-40B4-BE49-F238E27FC236}">
                <a16:creationId xmlns:a16="http://schemas.microsoft.com/office/drawing/2014/main" id="{B8A27741-9CF8-D2FE-7D94-50A7E9D567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42504D-A44E-4BB1-C446-83DB9AFA7EC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8786441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0CD8C-41A5-47BB-E576-D99F86BC76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4A84EA-7028-4291-5519-E416837D805C}"/>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B8328D-AD28-2D02-6BB8-6E0303DAD53F}"/>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D12349-6585-731A-550D-C94724805B29}"/>
              </a:ext>
            </a:extLst>
          </p:cNvPr>
          <p:cNvSpPr>
            <a:spLocks noGrp="1"/>
          </p:cNvSpPr>
          <p:nvPr>
            <p:ph type="dt" sz="half" idx="10"/>
          </p:nvPr>
        </p:nvSpPr>
        <p:spPr/>
        <p:txBody>
          <a:bodyPr/>
          <a:lstStyle/>
          <a:p>
            <a:fld id="{728CE047-2A56-4AA9-AA48-CBE52AF136A4}" type="datetimeFigureOut">
              <a:rPr lang="en-GB" smtClean="0"/>
              <a:t>21/06/2026</a:t>
            </a:fld>
            <a:endParaRPr lang="en-GB"/>
          </a:p>
        </p:txBody>
      </p:sp>
      <p:sp>
        <p:nvSpPr>
          <p:cNvPr id="6" name="Footer Placeholder 5">
            <a:extLst>
              <a:ext uri="{FF2B5EF4-FFF2-40B4-BE49-F238E27FC236}">
                <a16:creationId xmlns:a16="http://schemas.microsoft.com/office/drawing/2014/main" id="{C15CDB60-C242-D0E7-D549-94A93B7A9A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011974-119A-8F45-A8DA-F9DAC206805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01473220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90B3D-91EB-48DA-C00A-CCB54A074AA0}"/>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3A839C-EB3B-FC84-38D4-831B69E7849D}"/>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42E309BB-C012-8E2E-EED6-0084208F7417}"/>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2DB731-A871-4335-9DED-A02808BE967D}"/>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42498162-164E-4AEA-9F84-663FE2C34462}"/>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FDFB8C-BDBD-6D79-5632-D495FC32C79C}"/>
              </a:ext>
            </a:extLst>
          </p:cNvPr>
          <p:cNvSpPr>
            <a:spLocks noGrp="1"/>
          </p:cNvSpPr>
          <p:nvPr>
            <p:ph type="dt" sz="half" idx="10"/>
          </p:nvPr>
        </p:nvSpPr>
        <p:spPr/>
        <p:txBody>
          <a:bodyPr/>
          <a:lstStyle/>
          <a:p>
            <a:fld id="{728CE047-2A56-4AA9-AA48-CBE52AF136A4}" type="datetimeFigureOut">
              <a:rPr lang="en-GB" smtClean="0"/>
              <a:t>21/06/2026</a:t>
            </a:fld>
            <a:endParaRPr lang="en-GB"/>
          </a:p>
        </p:txBody>
      </p:sp>
      <p:sp>
        <p:nvSpPr>
          <p:cNvPr id="8" name="Footer Placeholder 7">
            <a:extLst>
              <a:ext uri="{FF2B5EF4-FFF2-40B4-BE49-F238E27FC236}">
                <a16:creationId xmlns:a16="http://schemas.microsoft.com/office/drawing/2014/main" id="{73C3AD65-06C7-1437-7268-38E848D38A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C13274-DB6D-08BA-C4CD-0E02BEF09FB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8791400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2E3B-AA28-7190-77FC-B597F9AFB5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518C04-DA23-6FA9-1932-F07F110682A5}"/>
              </a:ext>
            </a:extLst>
          </p:cNvPr>
          <p:cNvSpPr>
            <a:spLocks noGrp="1"/>
          </p:cNvSpPr>
          <p:nvPr>
            <p:ph type="dt" sz="half" idx="10"/>
          </p:nvPr>
        </p:nvSpPr>
        <p:spPr/>
        <p:txBody>
          <a:bodyPr/>
          <a:lstStyle/>
          <a:p>
            <a:fld id="{728CE047-2A56-4AA9-AA48-CBE52AF136A4}" type="datetimeFigureOut">
              <a:rPr lang="en-GB" smtClean="0"/>
              <a:t>21/06/2026</a:t>
            </a:fld>
            <a:endParaRPr lang="en-GB"/>
          </a:p>
        </p:txBody>
      </p:sp>
      <p:sp>
        <p:nvSpPr>
          <p:cNvPr id="4" name="Footer Placeholder 3">
            <a:extLst>
              <a:ext uri="{FF2B5EF4-FFF2-40B4-BE49-F238E27FC236}">
                <a16:creationId xmlns:a16="http://schemas.microsoft.com/office/drawing/2014/main" id="{0E671005-FA7A-0973-8CC0-CC6A595324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AB8AAF-3EAC-D6BD-AAA6-BBB142DE6CC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1289439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B520F5-839B-A80C-DFDC-AD58977BA5A8}"/>
              </a:ext>
            </a:extLst>
          </p:cNvPr>
          <p:cNvSpPr>
            <a:spLocks noGrp="1"/>
          </p:cNvSpPr>
          <p:nvPr>
            <p:ph type="dt" sz="half" idx="10"/>
          </p:nvPr>
        </p:nvSpPr>
        <p:spPr/>
        <p:txBody>
          <a:bodyPr/>
          <a:lstStyle/>
          <a:p>
            <a:fld id="{728CE047-2A56-4AA9-AA48-CBE52AF136A4}" type="datetimeFigureOut">
              <a:rPr lang="en-GB" smtClean="0"/>
              <a:t>21/06/2026</a:t>
            </a:fld>
            <a:endParaRPr lang="en-GB"/>
          </a:p>
        </p:txBody>
      </p:sp>
      <p:sp>
        <p:nvSpPr>
          <p:cNvPr id="3" name="Footer Placeholder 2">
            <a:extLst>
              <a:ext uri="{FF2B5EF4-FFF2-40B4-BE49-F238E27FC236}">
                <a16:creationId xmlns:a16="http://schemas.microsoft.com/office/drawing/2014/main" id="{E3E779CC-0F2F-3597-A8CA-5EEC85387C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AB1D53-5AA4-3A95-2B67-BF916185268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89036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1E565-C597-D789-A901-2227B092B2AD}"/>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70F392-C131-0028-A4D3-D1F57B852FEC}"/>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1F84DE-4720-A305-A522-F095DFF885CE}"/>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D72A839-4F24-B7A4-7E3B-18003338622A}"/>
              </a:ext>
            </a:extLst>
          </p:cNvPr>
          <p:cNvSpPr>
            <a:spLocks noGrp="1"/>
          </p:cNvSpPr>
          <p:nvPr>
            <p:ph type="dt" sz="half" idx="10"/>
          </p:nvPr>
        </p:nvSpPr>
        <p:spPr/>
        <p:txBody>
          <a:bodyPr/>
          <a:lstStyle/>
          <a:p>
            <a:fld id="{728CE047-2A56-4AA9-AA48-CBE52AF136A4}" type="datetimeFigureOut">
              <a:rPr lang="en-GB" smtClean="0"/>
              <a:t>21/06/2026</a:t>
            </a:fld>
            <a:endParaRPr lang="en-GB"/>
          </a:p>
        </p:txBody>
      </p:sp>
      <p:sp>
        <p:nvSpPr>
          <p:cNvPr id="6" name="Footer Placeholder 5">
            <a:extLst>
              <a:ext uri="{FF2B5EF4-FFF2-40B4-BE49-F238E27FC236}">
                <a16:creationId xmlns:a16="http://schemas.microsoft.com/office/drawing/2014/main" id="{268699D8-09A2-2020-5E8D-17AA20C637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0E49E1-F1A6-E578-DE48-6FBEA2A6A5EF}"/>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14006150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7995-2E64-865E-8CFF-17376DD185AA}"/>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F6EE36-0EC4-55A8-BD67-82B21853DABA}"/>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A54F3F24-CBF9-C27B-72E6-52CE54D7D8CE}"/>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4FBF79A-E846-778E-5C3E-142B858C37A2}"/>
              </a:ext>
            </a:extLst>
          </p:cNvPr>
          <p:cNvSpPr>
            <a:spLocks noGrp="1"/>
          </p:cNvSpPr>
          <p:nvPr>
            <p:ph type="dt" sz="half" idx="10"/>
          </p:nvPr>
        </p:nvSpPr>
        <p:spPr/>
        <p:txBody>
          <a:bodyPr/>
          <a:lstStyle/>
          <a:p>
            <a:fld id="{728CE047-2A56-4AA9-AA48-CBE52AF136A4}" type="datetimeFigureOut">
              <a:rPr lang="en-GB" smtClean="0"/>
              <a:t>21/06/2026</a:t>
            </a:fld>
            <a:endParaRPr lang="en-GB"/>
          </a:p>
        </p:txBody>
      </p:sp>
      <p:sp>
        <p:nvSpPr>
          <p:cNvPr id="6" name="Footer Placeholder 5">
            <a:extLst>
              <a:ext uri="{FF2B5EF4-FFF2-40B4-BE49-F238E27FC236}">
                <a16:creationId xmlns:a16="http://schemas.microsoft.com/office/drawing/2014/main" id="{4B68E26E-7D6E-E93A-2CD3-FFC5BE20D6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BF6693-A435-410B-28F1-FD001EF191A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88316957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3BA84-51B4-35C6-59FE-7819F87B77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51E7E1-0579-5DF9-672C-3DFC47B279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CD568E-A287-4470-A534-D4E49CE03031}"/>
              </a:ext>
            </a:extLst>
          </p:cNvPr>
          <p:cNvSpPr>
            <a:spLocks noGrp="1"/>
          </p:cNvSpPr>
          <p:nvPr>
            <p:ph type="dt" sz="half" idx="10"/>
          </p:nvPr>
        </p:nvSpPr>
        <p:spPr/>
        <p:txBody>
          <a:bodyPr/>
          <a:lstStyle/>
          <a:p>
            <a:fld id="{728CE047-2A56-4AA9-AA48-CBE52AF136A4}" type="datetimeFigureOut">
              <a:rPr lang="en-GB" smtClean="0"/>
              <a:t>21/06/2026</a:t>
            </a:fld>
            <a:endParaRPr lang="en-GB"/>
          </a:p>
        </p:txBody>
      </p:sp>
      <p:sp>
        <p:nvSpPr>
          <p:cNvPr id="5" name="Footer Placeholder 4">
            <a:extLst>
              <a:ext uri="{FF2B5EF4-FFF2-40B4-BE49-F238E27FC236}">
                <a16:creationId xmlns:a16="http://schemas.microsoft.com/office/drawing/2014/main" id="{77B22F5A-5B1D-2DBC-98AD-CC1F42329B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62FFE1-0877-C7E8-D495-04728CB5FC9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0026556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82B67C-0D75-E4FD-3347-680DD989875B}"/>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C49CC2-8AF8-BAC5-F4A9-863240184E89}"/>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393581-7897-A5E1-539C-EBF09BCACD06}"/>
              </a:ext>
            </a:extLst>
          </p:cNvPr>
          <p:cNvSpPr>
            <a:spLocks noGrp="1"/>
          </p:cNvSpPr>
          <p:nvPr>
            <p:ph type="dt" sz="half" idx="10"/>
          </p:nvPr>
        </p:nvSpPr>
        <p:spPr/>
        <p:txBody>
          <a:bodyPr/>
          <a:lstStyle/>
          <a:p>
            <a:fld id="{728CE047-2A56-4AA9-AA48-CBE52AF136A4}" type="datetimeFigureOut">
              <a:rPr lang="en-GB" smtClean="0"/>
              <a:t>21/06/2026</a:t>
            </a:fld>
            <a:endParaRPr lang="en-GB"/>
          </a:p>
        </p:txBody>
      </p:sp>
      <p:sp>
        <p:nvSpPr>
          <p:cNvPr id="5" name="Footer Placeholder 4">
            <a:extLst>
              <a:ext uri="{FF2B5EF4-FFF2-40B4-BE49-F238E27FC236}">
                <a16:creationId xmlns:a16="http://schemas.microsoft.com/office/drawing/2014/main" id="{E369709D-048C-8634-DA3A-E8858094C0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89CCF8-63E4-CD32-0471-EACE08A7B5C0}"/>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1682453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191793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330F1A-27E5-35DA-3A8C-29A8E1141B27}"/>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EF824D-5BA0-9043-435A-D100002B8A9E}"/>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D06B03-F1A8-F005-3424-564784EC39AC}"/>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82000"/>
                  </a:schemeClr>
                </a:solidFill>
              </a:defRPr>
            </a:lvl1pPr>
          </a:lstStyle>
          <a:p>
            <a:fld id="{728CE047-2A56-4AA9-AA48-CBE52AF136A4}" type="datetimeFigureOut">
              <a:rPr lang="en-GB" smtClean="0"/>
              <a:t>21/06/2026</a:t>
            </a:fld>
            <a:endParaRPr lang="en-GB"/>
          </a:p>
        </p:txBody>
      </p:sp>
      <p:sp>
        <p:nvSpPr>
          <p:cNvPr id="5" name="Footer Placeholder 4">
            <a:extLst>
              <a:ext uri="{FF2B5EF4-FFF2-40B4-BE49-F238E27FC236}">
                <a16:creationId xmlns:a16="http://schemas.microsoft.com/office/drawing/2014/main" id="{9AF52A6C-7D93-0F4B-6156-B4238FFECFD1}"/>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0F5BC8D-9A77-BD70-0B02-078745ACD9E0}"/>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82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5943375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news/nhs-long-term-plan-launched" TargetMode="External"/><Relationship Id="rId13" Type="http://schemas.openxmlformats.org/officeDocument/2006/relationships/hyperlink" Target="https://doi.org/10.1136/bmjopen-2024-089922" TargetMode="External"/><Relationship Id="rId3" Type="http://schemas.openxmlformats.org/officeDocument/2006/relationships/hyperlink" Target="https://www.ncbi.nlm.nih.gov/books/NBK552030/" TargetMode="External"/><Relationship Id="rId7" Type="http://schemas.openxmlformats.org/officeDocument/2006/relationships/hyperlink" Target="https://doi.org/10.1016/j.ssmph.2023.101378" TargetMode="External"/><Relationship Id="rId12" Type="http://schemas.openxmlformats.org/officeDocument/2006/relationships/hyperlink" Target="https://doi.org/10.1007/s44250-025-00215-9" TargetMode="External"/><Relationship Id="rId17" Type="http://schemas.openxmlformats.org/officeDocument/2006/relationships/hyperlink" Target="https://www.england.nhs.uk/diabetes/diabetes-prevention/" TargetMode="External"/><Relationship Id="rId2" Type="http://schemas.openxmlformats.org/officeDocument/2006/relationships/notesSlide" Target="../notesSlides/notesSlide14.xml"/><Relationship Id="rId16" Type="http://schemas.openxmlformats.org/officeDocument/2006/relationships/hyperlink" Target="https://www.england.nhs.uk/wp-content/uploads/2021/11/NHS-health-and-wellbeing-framework-strategic-overview.pdf" TargetMode="External"/><Relationship Id="rId1" Type="http://schemas.openxmlformats.org/officeDocument/2006/relationships/slideLayout" Target="../slideLayouts/slideLayout12.xml"/><Relationship Id="rId6" Type="http://schemas.openxmlformats.org/officeDocument/2006/relationships/hyperlink" Target="https://www.england.nhs.uk/2025/12/nhs-diabetes-prevention-scheme-helps-one-million-people/" TargetMode="External"/><Relationship Id="rId11" Type="http://schemas.openxmlformats.org/officeDocument/2006/relationships/hyperlink" Target="https://www.holcim.com/who-we-are/our-stories/holistic-health-wellbeing" TargetMode="External"/><Relationship Id="rId5" Type="http://schemas.openxmlformats.org/officeDocument/2006/relationships/hyperlink" Target="https://www.england.nhs.uk/about/equality/equality-hub/national-healthcare-inequalities-improvement-programme/core20plus5/" TargetMode="External"/><Relationship Id="rId15" Type="http://schemas.openxmlformats.org/officeDocument/2006/relationships/hyperlink" Target="https://www.legislation.gov.uk/ukpga/2014/23/contents%20Accessed%202%20June%202026" TargetMode="External"/><Relationship Id="rId10" Type="http://schemas.openxmlformats.org/officeDocument/2006/relationships/hyperlink" Target="https://assets.publishing.service.gov.uk/media/5c4f2a12ed915d7d4b571929/Change4Life_Evidence_review_26062015.pdf" TargetMode="External"/><Relationship Id="rId4" Type="http://schemas.openxmlformats.org/officeDocument/2006/relationships/hyperlink" Target="https://doi.org/10.1093/eurpub/ckac129.159" TargetMode="External"/><Relationship Id="rId9" Type="http://schemas.openxmlformats.org/officeDocument/2006/relationships/hyperlink" Target="https://www.gov.uk/guidance/equality-act-2010-guidance" TargetMode="External"/><Relationship Id="rId14" Type="http://schemas.openxmlformats.org/officeDocument/2006/relationships/hyperlink" Target="https://ctu.ieee.org/blog/2023/02/27/impact-of-the-digital-divide-economic-social-and-educational-consequence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07/s11019-023-10150-2" TargetMode="External"/><Relationship Id="rId13" Type="http://schemas.openxmlformats.org/officeDocument/2006/relationships/hyperlink" Target="https://sdgs.un.org/goals" TargetMode="External"/><Relationship Id="rId3" Type="http://schemas.openxmlformats.org/officeDocument/2006/relationships/hyperlink" Target="https://www.england.nhs.uk/long-read/peer-support/" TargetMode="External"/><Relationship Id="rId7" Type="http://schemas.openxmlformats.org/officeDocument/2006/relationships/hyperlink" Target="https://doi.org/10.1007/978-3-031-17650-0_17" TargetMode="External"/><Relationship Id="rId12" Type="http://schemas.openxmlformats.org/officeDocument/2006/relationships/hyperlink" Target="https://ukhealthalliance.org/sustainable-healthcare/building-a-climate-resilient-health-system-in-the-uk/" TargetMode="External"/><Relationship Id="rId17" Type="http://schemas.openxmlformats.org/officeDocument/2006/relationships/hyperlink" Target="https://www.who.int/europe/about-us/our-work/sustainable-development-goals/targets-of-sustainable-development-goal-3" TargetMode="External"/><Relationship Id="rId2" Type="http://schemas.openxmlformats.org/officeDocument/2006/relationships/notesSlide" Target="../notesSlides/notesSlide15.xml"/><Relationship Id="rId16" Type="http://schemas.openxmlformats.org/officeDocument/2006/relationships/hyperlink" Target="https://www.who.int/activities/promoting-health-in-all-policies-and-intersectoral-action-capacities" TargetMode="External"/><Relationship Id="rId1" Type="http://schemas.openxmlformats.org/officeDocument/2006/relationships/slideLayout" Target="../slideLayouts/slideLayout12.xml"/><Relationship Id="rId6" Type="http://schemas.openxmlformats.org/officeDocument/2006/relationships/hyperlink" Target="https://doi.org/10.1186/s12992-022-00852-2" TargetMode="External"/><Relationship Id="rId11" Type="http://schemas.openxmlformats.org/officeDocument/2006/relationships/hyperlink" Target="https://tarutium.com/blogs/sustainable-healthfuture-proofing-well-being-through-care-innovation-and-resilience/" TargetMode="External"/><Relationship Id="rId5" Type="http://schemas.openxmlformats.org/officeDocument/2006/relationships/hyperlink" Target="https://doi.org/10.1186/s12992-026-01192-1" TargetMode="External"/><Relationship Id="rId15" Type="http://schemas.openxmlformats.org/officeDocument/2006/relationships/hyperlink" Target="https://www.who.int/about/governance/constitution" TargetMode="External"/><Relationship Id="rId10" Type="http://schemas.openxmlformats.org/officeDocument/2006/relationships/hyperlink" Target="https://doi.org/10.2147/OAJC.S411924" TargetMode="External"/><Relationship Id="rId4" Type="http://schemas.openxmlformats.org/officeDocument/2006/relationships/hyperlink" Target="https://www.england.nhs.uk/wp-content/uploads/2016/04/making-every-contact-count.pdf" TargetMode="External"/><Relationship Id="rId9" Type="http://schemas.openxmlformats.org/officeDocument/2006/relationships/hyperlink" Target="https://doi.org/10.1093/phe/phad017" TargetMode="External"/><Relationship Id="rId14" Type="http://schemas.openxmlformats.org/officeDocument/2006/relationships/hyperlink" Target="https://doi.org/10.1007/s41060-020-00224-2"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9156E8C-017C-5133-233C-262F66A9CD82}"/>
              </a:ext>
            </a:extLst>
          </p:cNvPr>
          <p:cNvGraphicFramePr>
            <a:graphicFrameLocks noGrp="1"/>
          </p:cNvGraphicFramePr>
          <p:nvPr>
            <p:extLst>
              <p:ext uri="{D42A27DB-BD31-4B8C-83A1-F6EECF244321}">
                <p14:modId xmlns:p14="http://schemas.microsoft.com/office/powerpoint/2010/main" val="3889061445"/>
              </p:ext>
            </p:extLst>
          </p:nvPr>
        </p:nvGraphicFramePr>
        <p:xfrm>
          <a:off x="175259" y="347270"/>
          <a:ext cx="8793482" cy="4448960"/>
        </p:xfrm>
        <a:graphic>
          <a:graphicData uri="http://schemas.openxmlformats.org/drawingml/2006/table">
            <a:tbl>
              <a:tblPr firstRow="1" bandRow="1">
                <a:tableStyleId>{00A15C55-8517-42AA-B614-E9B94910E393}</a:tableStyleId>
              </a:tblPr>
              <a:tblGrid>
                <a:gridCol w="4396741">
                  <a:extLst>
                    <a:ext uri="{9D8B030D-6E8A-4147-A177-3AD203B41FA5}">
                      <a16:colId xmlns:a16="http://schemas.microsoft.com/office/drawing/2014/main" val="285597117"/>
                    </a:ext>
                  </a:extLst>
                </a:gridCol>
                <a:gridCol w="4396741">
                  <a:extLst>
                    <a:ext uri="{9D8B030D-6E8A-4147-A177-3AD203B41FA5}">
                      <a16:colId xmlns:a16="http://schemas.microsoft.com/office/drawing/2014/main" val="2360523296"/>
                    </a:ext>
                  </a:extLst>
                </a:gridCol>
              </a:tblGrid>
              <a:tr h="695448">
                <a:tc>
                  <a:txBody>
                    <a:bodyPr/>
                    <a:lstStyle/>
                    <a:p>
                      <a:pPr algn="ctr"/>
                      <a:endParaRPr lang="en-GB" dirty="0"/>
                    </a:p>
                    <a:p>
                      <a:pPr algn="ctr"/>
                      <a:r>
                        <a:rPr lang="en-GB" dirty="0"/>
                        <a:t>Student Name:</a:t>
                      </a:r>
                    </a:p>
                  </a:txBody>
                  <a:tcPr/>
                </a:tc>
                <a:tc>
                  <a:txBody>
                    <a:bodyPr/>
                    <a:lstStyle/>
                    <a:p>
                      <a:pPr algn="ctr"/>
                      <a:endParaRPr lang="en-GB" dirty="0"/>
                    </a:p>
                    <a:p>
                      <a:pPr algn="ctr"/>
                      <a:r>
                        <a:rPr lang="en-GB" dirty="0"/>
                        <a:t>Stacy-Ann Watson</a:t>
                      </a:r>
                    </a:p>
                  </a:txBody>
                  <a:tcPr/>
                </a:tc>
                <a:extLst>
                  <a:ext uri="{0D108BD9-81ED-4DB2-BD59-A6C34878D82A}">
                    <a16:rowId xmlns:a16="http://schemas.microsoft.com/office/drawing/2014/main" val="3478619259"/>
                  </a:ext>
                </a:extLst>
              </a:tr>
              <a:tr h="695448">
                <a:tc>
                  <a:txBody>
                    <a:bodyPr/>
                    <a:lstStyle/>
                    <a:p>
                      <a:pPr algn="ctr"/>
                      <a:endParaRPr lang="en-GB" dirty="0"/>
                    </a:p>
                    <a:p>
                      <a:pPr algn="ctr"/>
                      <a:r>
                        <a:rPr lang="en-GB" dirty="0"/>
                        <a:t>Student Number:</a:t>
                      </a:r>
                    </a:p>
                  </a:txBody>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lang="en-GB" sz="1400" b="1" noProof="0" dirty="0">
                        <a:solidFill>
                          <a:schemeClr val="dk1"/>
                        </a:solidFill>
                        <a:sym typeface="Times New Roman"/>
                      </a:endParaRPr>
                    </a:p>
                    <a:p>
                      <a:pPr marL="0" marR="0" lvl="0" indent="0" algn="ctr" defTabSz="685800" rtl="0" eaLnBrk="1" fontAlgn="auto" latinLnBrk="0" hangingPunct="1">
                        <a:lnSpc>
                          <a:spcPct val="100000"/>
                        </a:lnSpc>
                        <a:spcBef>
                          <a:spcPts val="0"/>
                        </a:spcBef>
                        <a:spcAft>
                          <a:spcPts val="0"/>
                        </a:spcAft>
                        <a:buClrTx/>
                        <a:buSzTx/>
                        <a:buFontTx/>
                        <a:buNone/>
                        <a:tabLst/>
                        <a:defRPr/>
                      </a:pPr>
                      <a:r>
                        <a:rPr lang="en-GB" sz="1400" b="1" noProof="0" dirty="0">
                          <a:solidFill>
                            <a:schemeClr val="dk1"/>
                          </a:solidFill>
                          <a:sym typeface="Times New Roman"/>
                        </a:rPr>
                        <a:t>2238279</a:t>
                      </a:r>
                      <a:endParaRPr lang="en-GB" sz="1400" b="1" noProof="0" dirty="0">
                        <a:solidFill>
                          <a:schemeClr val="dk1"/>
                        </a:solidFill>
                        <a:latin typeface="Times New Roman"/>
                        <a:ea typeface="Times New Roman"/>
                        <a:cs typeface="Times New Roman"/>
                        <a:sym typeface="Times New Roman"/>
                      </a:endParaRPr>
                    </a:p>
                  </a:txBody>
                  <a:tcPr/>
                </a:tc>
                <a:extLst>
                  <a:ext uri="{0D108BD9-81ED-4DB2-BD59-A6C34878D82A}">
                    <a16:rowId xmlns:a16="http://schemas.microsoft.com/office/drawing/2014/main" val="1409869350"/>
                  </a:ext>
                </a:extLst>
              </a:tr>
              <a:tr h="971720">
                <a:tc>
                  <a:txBody>
                    <a:bodyPr/>
                    <a:lstStyle/>
                    <a:p>
                      <a:pPr algn="ctr"/>
                      <a:endParaRPr lang="en-GB" dirty="0"/>
                    </a:p>
                    <a:p>
                      <a:pPr algn="ctr"/>
                      <a:r>
                        <a:rPr lang="en-GB" dirty="0"/>
                        <a:t>Module Name:</a:t>
                      </a:r>
                    </a:p>
                  </a:txBody>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lang="en-GB" sz="1400" b="1" noProof="0" dirty="0">
                        <a:sym typeface="Times New Roman"/>
                      </a:endParaRPr>
                    </a:p>
                    <a:p>
                      <a:pPr marL="0" marR="0" lvl="0" indent="0" algn="ctr" defTabSz="685800" rtl="0" eaLnBrk="1" fontAlgn="auto" latinLnBrk="0" hangingPunct="1">
                        <a:lnSpc>
                          <a:spcPct val="100000"/>
                        </a:lnSpc>
                        <a:spcBef>
                          <a:spcPts val="0"/>
                        </a:spcBef>
                        <a:spcAft>
                          <a:spcPts val="0"/>
                        </a:spcAft>
                        <a:buClrTx/>
                        <a:buSzTx/>
                        <a:buFontTx/>
                        <a:buNone/>
                        <a:tabLst/>
                        <a:defRPr/>
                      </a:pPr>
                      <a:r>
                        <a:rPr lang="en-GB" sz="1400" b="1" noProof="0" dirty="0">
                          <a:sym typeface="Times New Roman"/>
                        </a:rPr>
                        <a:t>Health, Wellbeing and Sustainable Development</a:t>
                      </a:r>
                      <a:endParaRPr lang="en-GB" sz="1400" b="1" noProof="0" dirty="0">
                        <a:latin typeface="Times New Roman"/>
                        <a:ea typeface="Times New Roman"/>
                        <a:cs typeface="Times New Roman"/>
                        <a:sym typeface="Times New Roman"/>
                      </a:endParaRPr>
                    </a:p>
                  </a:txBody>
                  <a:tcPr/>
                </a:tc>
                <a:extLst>
                  <a:ext uri="{0D108BD9-81ED-4DB2-BD59-A6C34878D82A}">
                    <a16:rowId xmlns:a16="http://schemas.microsoft.com/office/drawing/2014/main" val="916544798"/>
                  </a:ext>
                </a:extLst>
              </a:tr>
              <a:tr h="695448">
                <a:tc>
                  <a:txBody>
                    <a:bodyPr/>
                    <a:lstStyle/>
                    <a:p>
                      <a:pPr algn="ctr"/>
                      <a:endParaRPr lang="en-GB" dirty="0"/>
                    </a:p>
                    <a:p>
                      <a:pPr algn="ctr"/>
                      <a:r>
                        <a:rPr lang="en-GB" dirty="0"/>
                        <a:t>Module Code:</a:t>
                      </a:r>
                    </a:p>
                  </a:txBody>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lang="en-GB" sz="1400" b="1" noProof="0" dirty="0">
                        <a:sym typeface="Times New Roman"/>
                      </a:endParaRPr>
                    </a:p>
                    <a:p>
                      <a:pPr marL="0" marR="0" lvl="0" indent="0" algn="ctr" defTabSz="685800" rtl="0" eaLnBrk="1" fontAlgn="auto" latinLnBrk="0" hangingPunct="1">
                        <a:lnSpc>
                          <a:spcPct val="100000"/>
                        </a:lnSpc>
                        <a:spcBef>
                          <a:spcPts val="0"/>
                        </a:spcBef>
                        <a:spcAft>
                          <a:spcPts val="0"/>
                        </a:spcAft>
                        <a:buClrTx/>
                        <a:buSzTx/>
                        <a:buFontTx/>
                        <a:buNone/>
                        <a:tabLst/>
                        <a:defRPr/>
                      </a:pPr>
                      <a:r>
                        <a:rPr lang="en-GB" sz="1400" b="1" noProof="0" dirty="0">
                          <a:sym typeface="Times New Roman"/>
                        </a:rPr>
                        <a:t>BMHP6030</a:t>
                      </a:r>
                      <a:endParaRPr lang="en-GB" sz="1400" b="1" noProof="0" dirty="0">
                        <a:latin typeface="Times New Roman"/>
                        <a:ea typeface="Times New Roman"/>
                        <a:cs typeface="Times New Roman"/>
                        <a:sym typeface="Times New Roman"/>
                      </a:endParaRPr>
                    </a:p>
                  </a:txBody>
                  <a:tcPr/>
                </a:tc>
                <a:extLst>
                  <a:ext uri="{0D108BD9-81ED-4DB2-BD59-A6C34878D82A}">
                    <a16:rowId xmlns:a16="http://schemas.microsoft.com/office/drawing/2014/main" val="2455053047"/>
                  </a:ext>
                </a:extLst>
              </a:tr>
              <a:tr h="695448">
                <a:tc>
                  <a:txBody>
                    <a:bodyPr/>
                    <a:lstStyle/>
                    <a:p>
                      <a:pPr algn="ctr"/>
                      <a:endParaRPr lang="en-GB" dirty="0"/>
                    </a:p>
                    <a:p>
                      <a:pPr algn="ctr"/>
                      <a:r>
                        <a:rPr lang="en-GB" dirty="0"/>
                        <a:t>Assignment Title:</a:t>
                      </a:r>
                    </a:p>
                  </a:txBody>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lang="en-GB" sz="1400" b="1" noProof="0" dirty="0">
                        <a:sym typeface="Times New Roman"/>
                      </a:endParaRPr>
                    </a:p>
                    <a:p>
                      <a:pPr marL="0" marR="0" lvl="0" indent="0" algn="ctr" defTabSz="685800" rtl="0" eaLnBrk="1" fontAlgn="auto" latinLnBrk="0" hangingPunct="1">
                        <a:lnSpc>
                          <a:spcPct val="100000"/>
                        </a:lnSpc>
                        <a:spcBef>
                          <a:spcPts val="0"/>
                        </a:spcBef>
                        <a:spcAft>
                          <a:spcPts val="0"/>
                        </a:spcAft>
                        <a:buClrTx/>
                        <a:buSzTx/>
                        <a:buFontTx/>
                        <a:buNone/>
                        <a:tabLst/>
                        <a:defRPr/>
                      </a:pPr>
                      <a:r>
                        <a:rPr lang="en-GB" sz="1400" b="1" noProof="0" dirty="0">
                          <a:sym typeface="Times New Roman"/>
                        </a:rPr>
                        <a:t>Component 1: Presentation</a:t>
                      </a:r>
                      <a:endParaRPr lang="en-GB" sz="1400" b="1" noProof="0" dirty="0">
                        <a:solidFill>
                          <a:schemeClr val="dk1"/>
                        </a:solidFill>
                        <a:latin typeface="Times New Roman"/>
                        <a:ea typeface="Times New Roman"/>
                        <a:cs typeface="Times New Roman"/>
                        <a:sym typeface="Times New Roman"/>
                      </a:endParaRPr>
                    </a:p>
                  </a:txBody>
                  <a:tcPr/>
                </a:tc>
                <a:extLst>
                  <a:ext uri="{0D108BD9-81ED-4DB2-BD59-A6C34878D82A}">
                    <a16:rowId xmlns:a16="http://schemas.microsoft.com/office/drawing/2014/main" val="643679747"/>
                  </a:ext>
                </a:extLst>
              </a:tr>
              <a:tr h="695448">
                <a:tc>
                  <a:txBody>
                    <a:bodyPr/>
                    <a:lstStyle/>
                    <a:p>
                      <a:pPr algn="ctr"/>
                      <a:endParaRPr lang="en-GB" dirty="0"/>
                    </a:p>
                    <a:p>
                      <a:pPr algn="ctr"/>
                      <a:r>
                        <a:rPr lang="en-GB" dirty="0"/>
                        <a:t>Lecturer Name:</a:t>
                      </a:r>
                    </a:p>
                  </a:txBody>
                  <a:tcPr/>
                </a:tc>
                <a:tc>
                  <a:txBody>
                    <a:bodyPr/>
                    <a:lstStyle/>
                    <a:p>
                      <a:pPr algn="ctr"/>
                      <a:endParaRPr lang="en-GB" sz="1400" b="1" noProof="0" dirty="0">
                        <a:sym typeface="Times New Roman"/>
                      </a:endParaRPr>
                    </a:p>
                    <a:p>
                      <a:pPr algn="ctr"/>
                      <a:r>
                        <a:rPr lang="en-GB" sz="1400" b="1" noProof="0" dirty="0">
                          <a:sym typeface="Times New Roman"/>
                        </a:rPr>
                        <a:t>Philip Jones</a:t>
                      </a:r>
                      <a:endParaRPr lang="en-GB" dirty="0"/>
                    </a:p>
                  </a:txBody>
                  <a:tcPr/>
                </a:tc>
                <a:extLst>
                  <a:ext uri="{0D108BD9-81ED-4DB2-BD59-A6C34878D82A}">
                    <a16:rowId xmlns:a16="http://schemas.microsoft.com/office/drawing/2014/main" val="3932197271"/>
                  </a:ext>
                </a:extLst>
              </a:tr>
            </a:tbl>
          </a:graphicData>
        </a:graphic>
      </p:graphicFrame>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Shape 60"/>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70" name="Rectangle 69">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5149104"/>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61" name="Google Shape;61;p14"/>
          <p:cNvSpPr txBox="1">
            <a:spLocks noGrp="1"/>
          </p:cNvSpPr>
          <p:nvPr>
            <p:ph type="title"/>
          </p:nvPr>
        </p:nvSpPr>
        <p:spPr>
          <a:xfrm>
            <a:off x="5225581" y="-240447"/>
            <a:ext cx="3264837" cy="1105999"/>
          </a:xfrm>
          <a:prstGeom prst="rect">
            <a:avLst/>
          </a:prstGeom>
        </p:spPr>
        <p:txBody>
          <a:bodyPr spcFirstLastPara="1" vert="horz" lIns="91440" tIns="45720" rIns="91440" bIns="45720" rtlCol="0" anchor="b" anchorCtr="0">
            <a:normAutofit/>
          </a:bodyPr>
          <a:lstStyle/>
          <a:p>
            <a:pPr marL="0" lvl="0" indent="0" algn="ctr" defTabSz="914400">
              <a:spcBef>
                <a:spcPct val="0"/>
              </a:spcBef>
              <a:spcAft>
                <a:spcPts val="0"/>
              </a:spcAft>
              <a:buClr>
                <a:schemeClr val="dk1"/>
              </a:buClr>
              <a:buSzPts val="1100"/>
            </a:pPr>
            <a:r>
              <a:rPr lang="en-GB" sz="3200" b="1" u="sng" kern="1200" noProof="0" dirty="0">
                <a:latin typeface="+mj-lt"/>
                <a:ea typeface="+mj-ea"/>
                <a:cs typeface="+mj-cs"/>
                <a:sym typeface="Times New Roman"/>
              </a:rPr>
              <a:t>Introduction</a:t>
            </a:r>
            <a:endParaRPr lang="en-GB" sz="3200" u="sng" kern="1200" noProof="0" dirty="0">
              <a:latin typeface="+mj-lt"/>
              <a:ea typeface="+mj-ea"/>
              <a:cs typeface="+mj-cs"/>
              <a:sym typeface="Times New Roman"/>
            </a:endParaRPr>
          </a:p>
        </p:txBody>
      </p:sp>
      <p:sp>
        <p:nvSpPr>
          <p:cNvPr id="62" name="Google Shape;62;p14"/>
          <p:cNvSpPr txBox="1">
            <a:spLocks noGrp="1"/>
          </p:cNvSpPr>
          <p:nvPr>
            <p:ph type="body" idx="1"/>
          </p:nvPr>
        </p:nvSpPr>
        <p:spPr>
          <a:xfrm>
            <a:off x="4526279" y="1331143"/>
            <a:ext cx="4663440" cy="3881862"/>
          </a:xfrm>
          <a:prstGeom prst="rect">
            <a:avLst/>
          </a:prstGeom>
        </p:spPr>
        <p:txBody>
          <a:bodyPr spcFirstLastPara="1" vert="horz" lIns="91440" tIns="45720" rIns="91440" bIns="45720" rtlCol="0" anchor="t" anchorCtr="0">
            <a:normAutofit/>
          </a:bodyPr>
          <a:lstStyle/>
          <a:p>
            <a:pPr marL="457200" lvl="0" indent="-228600" defTabSz="914400">
              <a:spcBef>
                <a:spcPts val="0"/>
              </a:spcBef>
              <a:spcAft>
                <a:spcPts val="600"/>
              </a:spcAft>
              <a:buClr>
                <a:schemeClr val="dk1"/>
              </a:buClr>
              <a:buSzPts val="1400"/>
              <a:buFont typeface="Arial" panose="020B0604020202020204" pitchFamily="34" charset="0"/>
              <a:buChar char="•"/>
            </a:pPr>
            <a:r>
              <a:rPr lang="en-GB" sz="1400" noProof="0" dirty="0">
                <a:latin typeface="Arial" panose="020B0604020202020204" pitchFamily="34" charset="0"/>
                <a:cs typeface="Arial" panose="020B0604020202020204" pitchFamily="34" charset="0"/>
                <a:sym typeface="Times New Roman"/>
              </a:rPr>
              <a:t>Health, well-being, and sustainability are the core foundations of UK care systems (</a:t>
            </a:r>
            <a:r>
              <a:rPr lang="en-GB" sz="1400" noProof="0" dirty="0" err="1">
                <a:latin typeface="Arial" panose="020B0604020202020204" pitchFamily="34" charset="0"/>
                <a:cs typeface="Arial" panose="020B0604020202020204" pitchFamily="34" charset="0"/>
                <a:sym typeface="Times New Roman"/>
              </a:rPr>
              <a:t>Schramme</a:t>
            </a:r>
            <a:r>
              <a:rPr lang="en-GB" sz="1400" noProof="0" dirty="0">
                <a:latin typeface="Arial" panose="020B0604020202020204" pitchFamily="34" charset="0"/>
                <a:cs typeface="Arial" panose="020B0604020202020204" pitchFamily="34" charset="0"/>
                <a:sym typeface="Times New Roman"/>
              </a:rPr>
              <a:t>, 2023).</a:t>
            </a:r>
          </a:p>
          <a:p>
            <a:pPr marL="228600" lvl="0" indent="0" defTabSz="914400">
              <a:spcBef>
                <a:spcPts val="0"/>
              </a:spcBef>
              <a:spcAft>
                <a:spcPts val="600"/>
              </a:spcAft>
              <a:buClr>
                <a:schemeClr val="dk1"/>
              </a:buClr>
              <a:buSzPts val="1400"/>
              <a:buNone/>
            </a:pPr>
            <a:endParaRPr lang="en-GB" sz="14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400" noProof="0" dirty="0">
                <a:latin typeface="Arial" panose="020B0604020202020204" pitchFamily="34" charset="0"/>
                <a:cs typeface="Arial" panose="020B0604020202020204" pitchFamily="34" charset="0"/>
                <a:sym typeface="Times New Roman"/>
              </a:rPr>
              <a:t>Well-being used holistic support to improve quality of life.</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4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400" noProof="0" dirty="0">
                <a:latin typeface="Arial" panose="020B0604020202020204" pitchFamily="34" charset="0"/>
                <a:cs typeface="Arial" panose="020B0604020202020204" pitchFamily="34" charset="0"/>
                <a:sym typeface="Times New Roman"/>
              </a:rPr>
              <a:t>Sustainability follows the UN SDGs and NHS Long Term Plan, ensuring accountability and resilience (NHS, 2020).</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4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400" noProof="0" dirty="0">
                <a:latin typeface="Arial" panose="020B0604020202020204" pitchFamily="34" charset="0"/>
                <a:cs typeface="Arial" panose="020B0604020202020204" pitchFamily="34" charset="0"/>
                <a:sym typeface="Times New Roman"/>
              </a:rPr>
              <a:t>Integration improves service delivery, ethical practice and fair resource allocation.</a:t>
            </a:r>
          </a:p>
        </p:txBody>
      </p:sp>
      <p:pic>
        <p:nvPicPr>
          <p:cNvPr id="63" name="Google Shape;63;p14"/>
          <p:cNvPicPr preferRelativeResize="0"/>
          <p:nvPr/>
        </p:nvPicPr>
        <p:blipFill>
          <a:blip r:embed="rId3"/>
          <a:stretch>
            <a:fillRect/>
          </a:stretch>
        </p:blipFill>
        <p:spPr>
          <a:xfrm>
            <a:off x="261445" y="1536442"/>
            <a:ext cx="4112142" cy="2994034"/>
          </a:xfrm>
          <a:prstGeom prst="rect">
            <a:avLst/>
          </a:prstGeom>
          <a:noFill/>
        </p:spPr>
      </p:pic>
      <p:sp>
        <p:nvSpPr>
          <p:cNvPr id="2" name="TextBox 1">
            <a:extLst>
              <a:ext uri="{FF2B5EF4-FFF2-40B4-BE49-F238E27FC236}">
                <a16:creationId xmlns:a16="http://schemas.microsoft.com/office/drawing/2014/main" id="{1E029404-1ED5-E4D5-440C-7B2FA04B7D09}"/>
              </a:ext>
            </a:extLst>
          </p:cNvPr>
          <p:cNvSpPr txBox="1"/>
          <p:nvPr/>
        </p:nvSpPr>
        <p:spPr>
          <a:xfrm>
            <a:off x="106971" y="92997"/>
            <a:ext cx="4266616" cy="1631216"/>
          </a:xfrm>
          <a:prstGeom prst="rect">
            <a:avLst/>
          </a:prstGeom>
          <a:noFill/>
        </p:spPr>
        <p:txBody>
          <a:bodyPr wrap="square" rtlCol="0">
            <a:spAutoFit/>
          </a:bodyPr>
          <a:lstStyle/>
          <a:p>
            <a:r>
              <a:rPr lang="en-GB" b="1" u="sng" noProof="0" dirty="0">
                <a:latin typeface="Arial" panose="020B0604020202020204" pitchFamily="34" charset="0"/>
                <a:cs typeface="Arial" panose="020B0604020202020204" pitchFamily="34" charset="0"/>
                <a:sym typeface="Times New Roman"/>
              </a:rPr>
              <a:t>Title:</a:t>
            </a:r>
            <a:r>
              <a:rPr lang="en-GB" b="1" noProof="0" dirty="0">
                <a:latin typeface="Arial" panose="020B0604020202020204" pitchFamily="34" charset="0"/>
                <a:cs typeface="Arial" panose="020B0604020202020204" pitchFamily="34" charset="0"/>
                <a:sym typeface="Times New Roman"/>
              </a:rPr>
              <a:t> </a:t>
            </a:r>
            <a:r>
              <a:rPr lang="en-GB" sz="1600" i="1" noProof="0" dirty="0">
                <a:latin typeface="Arial" panose="020B0604020202020204" pitchFamily="34" charset="0"/>
                <a:cs typeface="Arial" panose="020B0604020202020204" pitchFamily="34" charset="0"/>
                <a:sym typeface="Times New Roman"/>
              </a:rPr>
              <a:t>A critical assessment of the integration of health, well-being and sustainable development in the UK health and social care sector and its impact on delivery of services.</a:t>
            </a:r>
          </a:p>
          <a:p>
            <a:endParaRPr lang="en-GB" noProof="0" dirty="0"/>
          </a:p>
        </p:txBody>
      </p:sp>
      <p:sp>
        <p:nvSpPr>
          <p:cNvPr id="4" name="TextBox 3">
            <a:extLst>
              <a:ext uri="{FF2B5EF4-FFF2-40B4-BE49-F238E27FC236}">
                <a16:creationId xmlns:a16="http://schemas.microsoft.com/office/drawing/2014/main" id="{DEB2A73B-53A5-CFA3-083E-6240B4C38588}"/>
              </a:ext>
            </a:extLst>
          </p:cNvPr>
          <p:cNvSpPr txBox="1"/>
          <p:nvPr/>
        </p:nvSpPr>
        <p:spPr>
          <a:xfrm>
            <a:off x="-18288" y="4574255"/>
            <a:ext cx="4608576" cy="525465"/>
          </a:xfrm>
          <a:prstGeom prst="rect">
            <a:avLst/>
          </a:prstGeom>
          <a:noFill/>
        </p:spPr>
        <p:txBody>
          <a:bodyPr wrap="square">
            <a:spAutoFit/>
          </a:bodyPr>
          <a:lstStyle/>
          <a:p>
            <a:pPr algn="ctr">
              <a:lnSpc>
                <a:spcPct val="150000"/>
              </a:lnSpc>
            </a:pPr>
            <a:r>
              <a:rPr lang="en-GB" sz="1000" b="1" noProof="0" dirty="0">
                <a:latin typeface="Arial" panose="020B0604020202020204" pitchFamily="34" charset="0"/>
                <a:cs typeface="Arial" panose="020B0604020202020204" pitchFamily="34" charset="0"/>
              </a:rPr>
              <a:t>Figure 1: Health, well-being and sustainability in healthcare</a:t>
            </a:r>
          </a:p>
          <a:p>
            <a:pPr algn="ctr">
              <a:lnSpc>
                <a:spcPct val="150000"/>
              </a:lnSpc>
            </a:pPr>
            <a:r>
              <a:rPr lang="en-GB" sz="1000" noProof="0" dirty="0">
                <a:latin typeface="Arial" panose="020B0604020202020204" pitchFamily="34" charset="0"/>
                <a:cs typeface="Arial" panose="020B0604020202020204" pitchFamily="34" charset="0"/>
              </a:rPr>
              <a:t>(Source: </a:t>
            </a:r>
            <a:r>
              <a:rPr lang="en-GB" sz="1000" noProof="0" dirty="0" err="1">
                <a:latin typeface="Arial" panose="020B0604020202020204" pitchFamily="34" charset="0"/>
                <a:cs typeface="Arial" panose="020B0604020202020204" pitchFamily="34" charset="0"/>
              </a:rPr>
              <a:t>Tarutium</a:t>
            </a:r>
            <a:r>
              <a:rPr lang="en-GB" sz="1000" noProof="0" dirty="0">
                <a:latin typeface="Arial" panose="020B0604020202020204" pitchFamily="34" charset="0"/>
                <a:cs typeface="Arial" panose="020B0604020202020204" pitchFamily="34" charset="0"/>
              </a:rPr>
              <a:t>, 2025)</a:t>
            </a:r>
          </a:p>
        </p:txBody>
      </p: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Shape 67"/>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p:nvSpPr>
          <p:cNvPr id="68" name="Google Shape;68;p15"/>
          <p:cNvSpPr txBox="1">
            <a:spLocks noGrp="1"/>
          </p:cNvSpPr>
          <p:nvPr>
            <p:ph type="title"/>
          </p:nvPr>
        </p:nvSpPr>
        <p:spPr>
          <a:xfrm>
            <a:off x="180109" y="111117"/>
            <a:ext cx="4633729" cy="994173"/>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buClr>
                <a:schemeClr val="dk1"/>
              </a:buClr>
              <a:buSzPts val="1100"/>
            </a:pPr>
            <a:r>
              <a:rPr lang="en-GB" sz="3100" b="1" u="sng" noProof="0" dirty="0">
                <a:latin typeface="Arial" panose="020B0604020202020204" pitchFamily="34" charset="0"/>
                <a:cs typeface="Arial" panose="020B0604020202020204" pitchFamily="34" charset="0"/>
                <a:sym typeface="Times New Roman"/>
              </a:rPr>
              <a:t>Definitions and Key Concepts:</a:t>
            </a:r>
            <a:endParaRPr lang="en-GB" sz="3100" u="sng" noProof="0" dirty="0">
              <a:latin typeface="Arial" panose="020B0604020202020204" pitchFamily="34" charset="0"/>
              <a:cs typeface="Arial" panose="020B0604020202020204" pitchFamily="34" charset="0"/>
              <a:sym typeface="Times New Roman"/>
            </a:endParaRPr>
          </a:p>
        </p:txBody>
      </p:sp>
      <p:sp>
        <p:nvSpPr>
          <p:cNvPr id="77" name="Freeform: Shape 76">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0"/>
            <a:ext cx="866357" cy="468771"/>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69" name="Google Shape;69;p15"/>
          <p:cNvSpPr txBox="1">
            <a:spLocks noGrp="1"/>
          </p:cNvSpPr>
          <p:nvPr>
            <p:ph type="body" idx="1"/>
          </p:nvPr>
        </p:nvSpPr>
        <p:spPr>
          <a:xfrm>
            <a:off x="-57620" y="1492643"/>
            <a:ext cx="4871458" cy="3263504"/>
          </a:xfrm>
          <a:prstGeom prst="rect">
            <a:avLst/>
          </a:prstGeom>
        </p:spPr>
        <p:txBody>
          <a:bodyPr spcFirstLastPara="1" vert="horz" lIns="91440" tIns="45720" rIns="91440" bIns="45720" rtlCol="0" anchorCtr="0">
            <a:normAutofit/>
          </a:bodyPr>
          <a:lstStyle/>
          <a:p>
            <a:pPr marL="457200" lvl="0" indent="-228600" defTabSz="914400">
              <a:spcBef>
                <a:spcPts val="0"/>
              </a:spcBef>
              <a:spcAft>
                <a:spcPts val="600"/>
              </a:spcAft>
              <a:buClr>
                <a:schemeClr val="dk1"/>
              </a:buClr>
              <a:buSzPts val="1400"/>
              <a:buFont typeface="Arial" panose="020B0604020202020204" pitchFamily="34" charset="0"/>
              <a:buChar char="•"/>
            </a:pPr>
            <a:r>
              <a:rPr lang="en-GB" sz="1300" b="1" u="sng" noProof="0" dirty="0">
                <a:latin typeface="Arial" panose="020B0604020202020204" pitchFamily="34" charset="0"/>
                <a:cs typeface="Arial" panose="020B0604020202020204" pitchFamily="34" charset="0"/>
                <a:sym typeface="Times New Roman"/>
              </a:rPr>
              <a:t>Health: </a:t>
            </a:r>
            <a:r>
              <a:rPr lang="en-GB" sz="1300" noProof="0" dirty="0">
                <a:latin typeface="Arial" panose="020B0604020202020204" pitchFamily="34" charset="0"/>
                <a:cs typeface="Arial" panose="020B0604020202020204" pitchFamily="34" charset="0"/>
                <a:sym typeface="Times New Roman"/>
              </a:rPr>
              <a:t>WHO defines it as </a:t>
            </a:r>
            <a:r>
              <a:rPr lang="en-GB" sz="1300" i="1" noProof="0" dirty="0">
                <a:latin typeface="Arial" panose="020B0604020202020204" pitchFamily="34" charset="0"/>
                <a:cs typeface="Arial" panose="020B0604020202020204" pitchFamily="34" charset="0"/>
                <a:sym typeface="Times New Roman"/>
              </a:rPr>
              <a:t>“a state of complete physical, mental and social well-being, not merely the absence of disease’’ </a:t>
            </a:r>
            <a:r>
              <a:rPr lang="en-GB" sz="1300" noProof="0" dirty="0">
                <a:latin typeface="Arial" panose="020B0604020202020204" pitchFamily="34" charset="0"/>
                <a:cs typeface="Arial" panose="020B0604020202020204" pitchFamily="34" charset="0"/>
                <a:sym typeface="Times New Roman"/>
              </a:rPr>
              <a:t>(WHO, 2020).</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3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300" b="1" u="sng" noProof="0" dirty="0">
                <a:latin typeface="Arial" panose="020B0604020202020204" pitchFamily="34" charset="0"/>
                <a:cs typeface="Arial" panose="020B0604020202020204" pitchFamily="34" charset="0"/>
                <a:sym typeface="Times New Roman"/>
              </a:rPr>
              <a:t>Well-being: </a:t>
            </a:r>
            <a:r>
              <a:rPr lang="en-GB" sz="1300" noProof="0" dirty="0">
                <a:latin typeface="Arial" panose="020B0604020202020204" pitchFamily="34" charset="0"/>
                <a:cs typeface="Arial" panose="020B0604020202020204" pitchFamily="34" charset="0"/>
                <a:sym typeface="Times New Roman"/>
              </a:rPr>
              <a:t>Covers both </a:t>
            </a:r>
            <a:r>
              <a:rPr lang="en-GB" sz="1300" i="1" noProof="0" dirty="0">
                <a:latin typeface="Arial" panose="020B0604020202020204" pitchFamily="34" charset="0"/>
                <a:cs typeface="Arial" panose="020B0604020202020204" pitchFamily="34" charset="0"/>
                <a:sym typeface="Times New Roman"/>
              </a:rPr>
              <a:t>subjective (happiness, satisfaction) and objective (education, income, health status) dimensions </a:t>
            </a:r>
            <a:r>
              <a:rPr lang="en-GB" sz="1300" noProof="0" dirty="0">
                <a:latin typeface="Arial" panose="020B0604020202020204" pitchFamily="34" charset="0"/>
                <a:cs typeface="Arial" panose="020B0604020202020204" pitchFamily="34" charset="0"/>
                <a:sym typeface="Times New Roman"/>
              </a:rPr>
              <a:t>(</a:t>
            </a:r>
            <a:r>
              <a:rPr lang="en-GB" sz="1300" noProof="0" dirty="0" err="1">
                <a:latin typeface="Arial" panose="020B0604020202020204" pitchFamily="34" charset="0"/>
                <a:cs typeface="Arial" panose="020B0604020202020204" pitchFamily="34" charset="0"/>
                <a:sym typeface="Times New Roman"/>
              </a:rPr>
              <a:t>Voukelatou</a:t>
            </a:r>
            <a:r>
              <a:rPr lang="en-GB" sz="1300" noProof="0" dirty="0">
                <a:latin typeface="Arial" panose="020B0604020202020204" pitchFamily="34" charset="0"/>
                <a:cs typeface="Arial" panose="020B0604020202020204" pitchFamily="34" charset="0"/>
                <a:sym typeface="Times New Roman"/>
              </a:rPr>
              <a:t> et al., 2020).</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300" b="1" u="sng"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300" b="1" u="sng" noProof="0" dirty="0">
                <a:latin typeface="Arial" panose="020B0604020202020204" pitchFamily="34" charset="0"/>
                <a:cs typeface="Arial" panose="020B0604020202020204" pitchFamily="34" charset="0"/>
                <a:sym typeface="Times New Roman"/>
              </a:rPr>
              <a:t>Sustainability: </a:t>
            </a:r>
            <a:r>
              <a:rPr lang="en-GB" sz="1300" i="1" noProof="0" dirty="0">
                <a:latin typeface="Arial" panose="020B0604020202020204" pitchFamily="34" charset="0"/>
                <a:cs typeface="Arial" panose="020B0604020202020204" pitchFamily="34" charset="0"/>
                <a:sym typeface="Times New Roman"/>
              </a:rPr>
              <a:t>“meeting present needs without compromising future generations”</a:t>
            </a:r>
            <a:r>
              <a:rPr lang="en-GB" sz="1300" noProof="0" dirty="0">
                <a:latin typeface="Arial" panose="020B0604020202020204" pitchFamily="34" charset="0"/>
                <a:cs typeface="Arial" panose="020B0604020202020204" pitchFamily="34" charset="0"/>
                <a:sym typeface="Times New Roman"/>
              </a:rPr>
              <a:t> (UN, 2025).</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3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300" noProof="0" dirty="0">
                <a:latin typeface="Arial" panose="020B0604020202020204" pitchFamily="34" charset="0"/>
                <a:cs typeface="Arial" panose="020B0604020202020204" pitchFamily="34" charset="0"/>
                <a:sym typeface="Times New Roman"/>
              </a:rPr>
              <a:t>Aligned with the UN 2030 SDG Agenda, support by 17 </a:t>
            </a:r>
            <a:r>
              <a:rPr lang="en-GB" sz="1300" noProof="0" dirty="0" err="1">
                <a:latin typeface="Arial" panose="020B0604020202020204" pitchFamily="34" charset="0"/>
                <a:cs typeface="Arial" panose="020B0604020202020204" pitchFamily="34" charset="0"/>
                <a:sym typeface="Times New Roman"/>
              </a:rPr>
              <a:t>Subtainable</a:t>
            </a:r>
            <a:r>
              <a:rPr lang="en-GB" sz="1300" noProof="0" dirty="0">
                <a:latin typeface="Arial" panose="020B0604020202020204" pitchFamily="34" charset="0"/>
                <a:cs typeface="Arial" panose="020B0604020202020204" pitchFamily="34" charset="0"/>
                <a:sym typeface="Times New Roman"/>
              </a:rPr>
              <a:t> Development Goals (SDGs). </a:t>
            </a:r>
          </a:p>
        </p:txBody>
      </p:sp>
      <p:sp>
        <p:nvSpPr>
          <p:cNvPr id="79" name="Oval 78">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2567969"/>
            <a:ext cx="473163" cy="473163"/>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81" name="Freeform: Shape 80">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87670" y="3875011"/>
            <a:ext cx="1376794" cy="1518589"/>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GB" noProof="0" dirty="0"/>
          </a:p>
        </p:txBody>
      </p:sp>
      <p:pic>
        <p:nvPicPr>
          <p:cNvPr id="70" name="Google Shape;70;p15"/>
          <p:cNvPicPr preferRelativeResize="0"/>
          <p:nvPr/>
        </p:nvPicPr>
        <p:blipFill>
          <a:blip r:embed="rId3"/>
          <a:srcRect/>
          <a:stretch>
            <a:fillRect/>
          </a:stretch>
        </p:blipFill>
        <p:spPr>
          <a:xfrm>
            <a:off x="5765116" y="343964"/>
            <a:ext cx="3096452" cy="3096452"/>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p:spPr>
      </p:pic>
      <p:sp>
        <p:nvSpPr>
          <p:cNvPr id="83" name="Freeform: Shape 82">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0"/>
            <a:ext cx="1550211" cy="1216410"/>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GB" noProof="0" dirty="0"/>
          </a:p>
        </p:txBody>
      </p:sp>
      <p:cxnSp>
        <p:nvCxnSpPr>
          <p:cNvPr id="85" name="Straight Connector 84">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770929"/>
            <a:ext cx="0" cy="1198281"/>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87" name="Freeform: Shape 86">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4525346"/>
            <a:ext cx="1493298" cy="618154"/>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89" name="Freeform: Shape 88">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4139397"/>
            <a:ext cx="1005228" cy="1004103"/>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GB" noProof="0" dirty="0"/>
          </a:p>
        </p:txBody>
      </p:sp>
      <p:sp>
        <p:nvSpPr>
          <p:cNvPr id="3" name="TextBox 2">
            <a:extLst>
              <a:ext uri="{FF2B5EF4-FFF2-40B4-BE49-F238E27FC236}">
                <a16:creationId xmlns:a16="http://schemas.microsoft.com/office/drawing/2014/main" id="{5BEA279C-7D27-B16B-C65B-6D5511AD4AD4}"/>
              </a:ext>
            </a:extLst>
          </p:cNvPr>
          <p:cNvSpPr txBox="1"/>
          <p:nvPr/>
        </p:nvSpPr>
        <p:spPr>
          <a:xfrm>
            <a:off x="5006006" y="3460323"/>
            <a:ext cx="4614672" cy="525465"/>
          </a:xfrm>
          <a:prstGeom prst="rect">
            <a:avLst/>
          </a:prstGeom>
          <a:noFill/>
        </p:spPr>
        <p:txBody>
          <a:bodyPr wrap="square">
            <a:spAutoFit/>
          </a:bodyPr>
          <a:lstStyle/>
          <a:p>
            <a:pPr algn="ctr">
              <a:lnSpc>
                <a:spcPct val="150000"/>
              </a:lnSpc>
            </a:pPr>
            <a:r>
              <a:rPr lang="en-GB" sz="1000" b="1" noProof="0" dirty="0">
                <a:latin typeface="Arial" panose="020B0604020202020204" pitchFamily="34" charset="0"/>
                <a:cs typeface="Arial" panose="020B0604020202020204" pitchFamily="34" charset="0"/>
              </a:rPr>
              <a:t>Figure 2: Health – What is it?</a:t>
            </a:r>
          </a:p>
          <a:p>
            <a:pPr algn="ctr">
              <a:lnSpc>
                <a:spcPct val="150000"/>
              </a:lnSpc>
            </a:pPr>
            <a:r>
              <a:rPr lang="en-GB" sz="1000" noProof="0" dirty="0">
                <a:latin typeface="Arial" panose="020B0604020202020204" pitchFamily="34" charset="0"/>
                <a:cs typeface="Arial" panose="020B0604020202020204" pitchFamily="34" charset="0"/>
              </a:rPr>
              <a:t>(Source: </a:t>
            </a:r>
            <a:r>
              <a:rPr lang="en-GB" sz="1000" noProof="0" dirty="0">
                <a:solidFill>
                  <a:schemeClr val="dk1"/>
                </a:solidFill>
                <a:latin typeface="Arial" panose="020B0604020202020204" pitchFamily="34" charset="0"/>
                <a:ea typeface="Times New Roman"/>
                <a:cs typeface="Arial" panose="020B0604020202020204" pitchFamily="34" charset="0"/>
                <a:sym typeface="Times New Roman"/>
              </a:rPr>
              <a:t>WHO, 2020</a:t>
            </a:r>
            <a:r>
              <a:rPr lang="en-GB" sz="1000" noProof="0" dirty="0">
                <a:latin typeface="Arial" panose="020B0604020202020204" pitchFamily="34" charset="0"/>
                <a:cs typeface="Arial" panose="020B0604020202020204" pitchFamily="34" charset="0"/>
              </a:rPr>
              <a:t>)</a:t>
            </a:r>
          </a:p>
        </p:txBody>
      </p:sp>
    </p:spTree>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Shape 74"/>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useBgFill="1">
        <p:nvSpPr>
          <p:cNvPr id="116" name="Rectangle 115">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1514104"/>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13" name="Rectangle 1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150876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5" name="Google Shape;75;p16"/>
          <p:cNvSpPr txBox="1">
            <a:spLocks noGrp="1"/>
          </p:cNvSpPr>
          <p:nvPr>
            <p:ph type="title"/>
          </p:nvPr>
        </p:nvSpPr>
        <p:spPr>
          <a:xfrm>
            <a:off x="836676" y="411480"/>
            <a:ext cx="7626096" cy="884682"/>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buClr>
                <a:schemeClr val="dk1"/>
              </a:buClr>
              <a:buSzPts val="1100"/>
            </a:pPr>
            <a:r>
              <a:rPr lang="en-GB" sz="3000" b="1" u="sng" noProof="0" dirty="0">
                <a:latin typeface="Arial" panose="020B0604020202020204" pitchFamily="34" charset="0"/>
                <a:cs typeface="Arial" panose="020B0604020202020204" pitchFamily="34" charset="0"/>
                <a:sym typeface="Times New Roman"/>
              </a:rPr>
              <a:t>Relevant Theories and Models:</a:t>
            </a:r>
            <a:endParaRPr lang="en-GB" sz="3000" u="sng" noProof="0" dirty="0">
              <a:latin typeface="Arial" panose="020B0604020202020204" pitchFamily="34" charset="0"/>
              <a:cs typeface="Arial" panose="020B0604020202020204" pitchFamily="34" charset="0"/>
            </a:endParaRPr>
          </a:p>
        </p:txBody>
      </p:sp>
      <p:sp>
        <p:nvSpPr>
          <p:cNvPr id="115" name="Rectangle 1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578099"/>
            <a:ext cx="96012"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7" name="Google Shape;77;p16"/>
          <p:cNvPicPr preferRelativeResize="0"/>
          <p:nvPr/>
        </p:nvPicPr>
        <p:blipFill>
          <a:blip r:embed="rId3"/>
          <a:srcRect t="347" r="-4" b="7561"/>
          <a:stretch>
            <a:fillRect/>
          </a:stretch>
        </p:blipFill>
        <p:spPr>
          <a:xfrm>
            <a:off x="99058" y="1558793"/>
            <a:ext cx="4507391" cy="2770632"/>
          </a:xfrm>
          <a:prstGeom prst="rect">
            <a:avLst/>
          </a:prstGeom>
          <a:noFill/>
        </p:spPr>
      </p:pic>
      <p:sp>
        <p:nvSpPr>
          <p:cNvPr id="82" name="Google Shape;76;p16"/>
          <p:cNvSpPr txBox="1">
            <a:spLocks noGrp="1"/>
          </p:cNvSpPr>
          <p:nvPr>
            <p:ph type="body" idx="1"/>
          </p:nvPr>
        </p:nvSpPr>
        <p:spPr>
          <a:xfrm>
            <a:off x="4359930" y="1920240"/>
            <a:ext cx="4784070" cy="2770632"/>
          </a:xfrm>
          <a:prstGeom prst="rect">
            <a:avLst/>
          </a:prstGeom>
        </p:spPr>
        <p:txBody>
          <a:bodyPr spcFirstLastPara="1" vert="horz" lIns="91440" tIns="45720" rIns="91440" bIns="45720" rtlCol="0" anchor="ctr" anchorCtr="0">
            <a:noAutofit/>
          </a:bodyPr>
          <a:lstStyle/>
          <a:p>
            <a:pPr marL="457200" lvl="0" indent="-228600" defTabSz="914400">
              <a:spcBef>
                <a:spcPts val="0"/>
              </a:spcBef>
              <a:spcAft>
                <a:spcPts val="600"/>
              </a:spcAft>
              <a:buClr>
                <a:schemeClr val="dk1"/>
              </a:buClr>
              <a:buSzPts val="1400"/>
              <a:buFont typeface="Arial" panose="020B0604020202020204" pitchFamily="34" charset="0"/>
              <a:buChar char="•"/>
            </a:pPr>
            <a:r>
              <a:rPr lang="en-GB" sz="1400" b="1" noProof="0" dirty="0">
                <a:latin typeface="Arial" panose="020B0604020202020204" pitchFamily="34" charset="0"/>
                <a:cs typeface="Arial" panose="020B0604020202020204" pitchFamily="34" charset="0"/>
                <a:sym typeface="Times New Roman"/>
              </a:rPr>
              <a:t>Biopsychosocial model</a:t>
            </a:r>
            <a:r>
              <a:rPr lang="en-GB" sz="1400" noProof="0" dirty="0">
                <a:latin typeface="Arial" panose="020B0604020202020204" pitchFamily="34" charset="0"/>
                <a:cs typeface="Arial" panose="020B0604020202020204" pitchFamily="34" charset="0"/>
                <a:sym typeface="Times New Roman"/>
              </a:rPr>
              <a:t>: integrates biological, psychological, and social factors (Bolton &amp; Gillett, 2020).</a:t>
            </a:r>
          </a:p>
          <a:p>
            <a:pPr marL="228600" lvl="0" indent="-228600" defTabSz="914400">
              <a:spcBef>
                <a:spcPts val="0"/>
              </a:spcBef>
              <a:spcAft>
                <a:spcPts val="600"/>
              </a:spcAft>
              <a:buClr>
                <a:schemeClr val="dk1"/>
              </a:buClr>
              <a:buSzPts val="1400"/>
              <a:buFont typeface="Arial" panose="020B0604020202020204" pitchFamily="34" charset="0"/>
              <a:buChar char="•"/>
            </a:pPr>
            <a:endParaRPr lang="en-GB" sz="14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400" noProof="0" dirty="0">
                <a:latin typeface="Arial" panose="020B0604020202020204" pitchFamily="34" charset="0"/>
                <a:cs typeface="Arial" panose="020B0604020202020204" pitchFamily="34" charset="0"/>
                <a:sym typeface="Times New Roman"/>
              </a:rPr>
              <a:t>Use by NHS for long-term condition care  uses (NHS England, 2023); strengths: multidisciplinary; limitations: resource gaps, service fragmentation.</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4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400" b="1" noProof="0" dirty="0">
                <a:latin typeface="Arial" panose="020B0604020202020204" pitchFamily="34" charset="0"/>
                <a:cs typeface="Arial" panose="020B0604020202020204" pitchFamily="34" charset="0"/>
                <a:sym typeface="Times New Roman"/>
              </a:rPr>
              <a:t>Ecological framework</a:t>
            </a:r>
            <a:r>
              <a:rPr lang="en-GB" sz="1400" noProof="0" dirty="0">
                <a:latin typeface="Arial" panose="020B0604020202020204" pitchFamily="34" charset="0"/>
                <a:cs typeface="Arial" panose="020B0604020202020204" pitchFamily="34" charset="0"/>
                <a:sym typeface="Times New Roman"/>
              </a:rPr>
              <a:t>: considers individual, community, and policy influences (Gov.uk, 2025).</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4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400" noProof="0" dirty="0">
                <a:latin typeface="Arial" panose="020B0604020202020204" pitchFamily="34" charset="0"/>
                <a:cs typeface="Arial" panose="020B0604020202020204" pitchFamily="34" charset="0"/>
                <a:sym typeface="Times New Roman"/>
              </a:rPr>
              <a:t>Applied in initiatives such as Change4Life; challenges: poor cross-sector coordination and health inequities (Sidamo et al., 2023).</a:t>
            </a:r>
          </a:p>
        </p:txBody>
      </p:sp>
      <p:sp>
        <p:nvSpPr>
          <p:cNvPr id="3" name="TextBox 2">
            <a:extLst>
              <a:ext uri="{FF2B5EF4-FFF2-40B4-BE49-F238E27FC236}">
                <a16:creationId xmlns:a16="http://schemas.microsoft.com/office/drawing/2014/main" id="{725F3341-4C0F-82EB-506B-662DB75A36D7}"/>
              </a:ext>
            </a:extLst>
          </p:cNvPr>
          <p:cNvSpPr txBox="1"/>
          <p:nvPr/>
        </p:nvSpPr>
        <p:spPr>
          <a:xfrm>
            <a:off x="48465" y="4478172"/>
            <a:ext cx="4608576" cy="525465"/>
          </a:xfrm>
          <a:prstGeom prst="rect">
            <a:avLst/>
          </a:prstGeom>
          <a:noFill/>
        </p:spPr>
        <p:txBody>
          <a:bodyPr wrap="square">
            <a:spAutoFit/>
          </a:bodyPr>
          <a:lstStyle/>
          <a:p>
            <a:pPr algn="ctr">
              <a:lnSpc>
                <a:spcPct val="150000"/>
              </a:lnSpc>
            </a:pPr>
            <a:r>
              <a:rPr lang="en-GB" sz="1000" b="1" noProof="0" dirty="0">
                <a:latin typeface="Arial" panose="020B0604020202020204" pitchFamily="34" charset="0"/>
                <a:cs typeface="Arial" panose="020B0604020202020204" pitchFamily="34" charset="0"/>
              </a:rPr>
              <a:t>Figure 3: Health and Well-being Models</a:t>
            </a:r>
          </a:p>
          <a:p>
            <a:pPr algn="ctr">
              <a:lnSpc>
                <a:spcPct val="150000"/>
              </a:lnSpc>
            </a:pPr>
            <a:r>
              <a:rPr lang="en-GB" sz="1000" noProof="0" dirty="0">
                <a:latin typeface="Arial" panose="020B0604020202020204" pitchFamily="34" charset="0"/>
                <a:cs typeface="Arial" panose="020B0604020202020204" pitchFamily="34" charset="0"/>
              </a:rPr>
              <a:t>(Source: </a:t>
            </a:r>
            <a:r>
              <a:rPr lang="en-GB" sz="1000" noProof="0" dirty="0">
                <a:solidFill>
                  <a:schemeClr val="dk1"/>
                </a:solidFill>
                <a:latin typeface="Arial" panose="020B0604020202020204" pitchFamily="34" charset="0"/>
                <a:ea typeface="Times New Roman"/>
                <a:cs typeface="Arial" panose="020B0604020202020204" pitchFamily="34" charset="0"/>
                <a:sym typeface="Times New Roman"/>
              </a:rPr>
              <a:t>Author</a:t>
            </a:r>
            <a:r>
              <a:rPr lang="en-GB" sz="1000" noProof="0" dirty="0">
                <a:latin typeface="Arial" panose="020B0604020202020204" pitchFamily="34" charset="0"/>
                <a:cs typeface="Arial" panose="020B0604020202020204" pitchFamily="34" charset="0"/>
              </a:rPr>
              <a:t>)</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81"/>
        <p:cNvGrpSpPr/>
        <p:nvPr/>
      </p:nvGrpSpPr>
      <p:grpSpPr>
        <a:xfrm>
          <a:off x="0" y="0"/>
          <a:ext cx="0" cy="0"/>
          <a:chOff x="0" y="0"/>
          <a:chExt cx="0" cy="0"/>
        </a:xfrm>
      </p:grpSpPr>
      <p:sp useBgFill="1">
        <p:nvSpPr>
          <p:cNvPr id="8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7"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91" name="Group 90">
            <a:extLst>
              <a:ext uri="{FF2B5EF4-FFF2-40B4-BE49-F238E27FC236}">
                <a16:creationId xmlns:a16="http://schemas.microsoft.com/office/drawing/2014/main" id="{F25CF9F0-F8C1-414D-B348-B5FA27CCE6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5143500"/>
            <a:chOff x="651279" y="598259"/>
            <a:chExt cx="10889442" cy="5680742"/>
          </a:xfrm>
        </p:grpSpPr>
        <p:sp>
          <p:nvSpPr>
            <p:cNvPr id="92" name="Color">
              <a:extLst>
                <a:ext uri="{FF2B5EF4-FFF2-40B4-BE49-F238E27FC236}">
                  <a16:creationId xmlns:a16="http://schemas.microsoft.com/office/drawing/2014/main" id="{C1E318F7-B291-4FDB-985C-DB1629D67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93" name="Color">
              <a:extLst>
                <a:ext uri="{FF2B5EF4-FFF2-40B4-BE49-F238E27FC236}">
                  <a16:creationId xmlns:a16="http://schemas.microsoft.com/office/drawing/2014/main" id="{37E06338-E21A-4BCF-BAD5-9E9C1121DA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pic>
        <p:nvPicPr>
          <p:cNvPr id="84" name="Google Shape;84;p17"/>
          <p:cNvPicPr preferRelativeResize="0"/>
          <p:nvPr/>
        </p:nvPicPr>
        <p:blipFill>
          <a:blip r:embed="rId3"/>
          <a:srcRect r="2477"/>
          <a:stretch>
            <a:fillRect/>
          </a:stretch>
        </p:blipFill>
        <p:spPr>
          <a:xfrm>
            <a:off x="335411" y="1648040"/>
            <a:ext cx="3897407" cy="2927371"/>
          </a:xfrm>
          <a:prstGeom prst="rect">
            <a:avLst/>
          </a:prstGeom>
          <a:noFill/>
        </p:spPr>
      </p:pic>
      <p:grpSp>
        <p:nvGrpSpPr>
          <p:cNvPr id="95" name="Group 94">
            <a:extLst>
              <a:ext uri="{FF2B5EF4-FFF2-40B4-BE49-F238E27FC236}">
                <a16:creationId xmlns:a16="http://schemas.microsoft.com/office/drawing/2014/main" id="{B21CE605-3A03-402B-BB38-A81222A0BE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7" cy="5143498"/>
            <a:chOff x="0" y="0"/>
            <a:chExt cx="12188952" cy="6858000"/>
          </a:xfrm>
        </p:grpSpPr>
        <p:sp>
          <p:nvSpPr>
            <p:cNvPr id="96" name="Freeform: Shape 95">
              <a:extLst>
                <a:ext uri="{FF2B5EF4-FFF2-40B4-BE49-F238E27FC236}">
                  <a16:creationId xmlns:a16="http://schemas.microsoft.com/office/drawing/2014/main" id="{EC27C7F5-25D6-4030-88D6-FDD42629F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97" name="Freeform: Shape 96">
              <a:extLst>
                <a:ext uri="{FF2B5EF4-FFF2-40B4-BE49-F238E27FC236}">
                  <a16:creationId xmlns:a16="http://schemas.microsoft.com/office/drawing/2014/main" id="{27FFAF58-47B3-4979-854A-961A54F72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98" name="Freeform: Shape 97">
              <a:extLst>
                <a:ext uri="{FF2B5EF4-FFF2-40B4-BE49-F238E27FC236}">
                  <a16:creationId xmlns:a16="http://schemas.microsoft.com/office/drawing/2014/main" id="{5790E1CE-5AF7-4666-8A98-695A942CB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99" name="Freeform: Shape 98">
              <a:extLst>
                <a:ext uri="{FF2B5EF4-FFF2-40B4-BE49-F238E27FC236}">
                  <a16:creationId xmlns:a16="http://schemas.microsoft.com/office/drawing/2014/main" id="{47352469-6A4A-46CB-A5D7-3FB2CE659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0" name="Freeform: Shape 99">
              <a:extLst>
                <a:ext uri="{FF2B5EF4-FFF2-40B4-BE49-F238E27FC236}">
                  <a16:creationId xmlns:a16="http://schemas.microsoft.com/office/drawing/2014/main" id="{50526BE3-3011-4473-BF37-E41AC2354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1" name="Freeform: Shape 100">
              <a:extLst>
                <a:ext uri="{FF2B5EF4-FFF2-40B4-BE49-F238E27FC236}">
                  <a16:creationId xmlns:a16="http://schemas.microsoft.com/office/drawing/2014/main" id="{EEDF85AF-945D-4F82-95F6-BEDCBE6DA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2" name="Freeform: Shape 101">
              <a:extLst>
                <a:ext uri="{FF2B5EF4-FFF2-40B4-BE49-F238E27FC236}">
                  <a16:creationId xmlns:a16="http://schemas.microsoft.com/office/drawing/2014/main" id="{0FE8AFB9-0F63-4CDE-822A-06D83023DD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82" name="Google Shape;82;p17"/>
          <p:cNvSpPr txBox="1">
            <a:spLocks noGrp="1"/>
          </p:cNvSpPr>
          <p:nvPr>
            <p:ph type="title"/>
          </p:nvPr>
        </p:nvSpPr>
        <p:spPr>
          <a:xfrm>
            <a:off x="501328" y="87081"/>
            <a:ext cx="7783113" cy="1159899"/>
          </a:xfrm>
          <a:prstGeom prst="rect">
            <a:avLst/>
          </a:prstGeom>
        </p:spPr>
        <p:txBody>
          <a:bodyPr spcFirstLastPara="1" vert="horz" lIns="91440" tIns="45720" rIns="91440" bIns="45720" rtlCol="0" anchor="t" anchorCtr="0">
            <a:normAutofit/>
          </a:bodyPr>
          <a:lstStyle/>
          <a:p>
            <a:pPr marL="0" lvl="0" indent="0" defTabSz="914400">
              <a:spcBef>
                <a:spcPct val="0"/>
              </a:spcBef>
              <a:spcAft>
                <a:spcPts val="0"/>
              </a:spcAft>
              <a:buClr>
                <a:schemeClr val="dk1"/>
              </a:buClr>
              <a:buSzPts val="1100"/>
            </a:pPr>
            <a:r>
              <a:rPr lang="en-GB" sz="3600" b="1" u="sng" noProof="0" dirty="0">
                <a:solidFill>
                  <a:schemeClr val="bg1"/>
                </a:solidFill>
                <a:latin typeface="Arial" panose="020B0604020202020204" pitchFamily="34" charset="0"/>
                <a:cs typeface="Arial" panose="020B0604020202020204" pitchFamily="34" charset="0"/>
                <a:sym typeface="Times New Roman"/>
              </a:rPr>
              <a:t>Relevant Theories and Models (Contd.):</a:t>
            </a:r>
            <a:endParaRPr lang="en-GB" sz="3600" u="sng" noProof="0" dirty="0">
              <a:solidFill>
                <a:schemeClr val="bg1"/>
              </a:solidFill>
              <a:latin typeface="Arial" panose="020B0604020202020204" pitchFamily="34" charset="0"/>
              <a:cs typeface="Arial" panose="020B0604020202020204" pitchFamily="34" charset="0"/>
            </a:endParaRPr>
          </a:p>
        </p:txBody>
      </p:sp>
      <p:sp>
        <p:nvSpPr>
          <p:cNvPr id="83" name="Google Shape;83;p17"/>
          <p:cNvSpPr txBox="1">
            <a:spLocks noGrp="1"/>
          </p:cNvSpPr>
          <p:nvPr>
            <p:ph type="body" idx="1"/>
          </p:nvPr>
        </p:nvSpPr>
        <p:spPr>
          <a:xfrm>
            <a:off x="4232818" y="1459295"/>
            <a:ext cx="4763471" cy="2927372"/>
          </a:xfrm>
          <a:prstGeom prst="rect">
            <a:avLst/>
          </a:prstGeom>
        </p:spPr>
        <p:txBody>
          <a:bodyPr spcFirstLastPara="1" vert="horz" lIns="91440" tIns="45720" rIns="91440" bIns="45720" rtlCol="0" anchor="ctr" anchorCtr="0">
            <a:noAutofit/>
          </a:bodyPr>
          <a:lstStyle/>
          <a:p>
            <a:pPr marL="457200" lvl="0" indent="-228600" defTabSz="914400">
              <a:spcBef>
                <a:spcPts val="0"/>
              </a:spcBef>
              <a:spcAft>
                <a:spcPts val="600"/>
              </a:spcAft>
              <a:buClr>
                <a:schemeClr val="dk1"/>
              </a:buClr>
              <a:buSzPts val="1400"/>
              <a:buFont typeface="Arial" panose="020B0604020202020204" pitchFamily="34" charset="0"/>
              <a:buChar char="•"/>
            </a:pPr>
            <a:r>
              <a:rPr lang="en-GB" sz="1600" b="1" noProof="0" dirty="0">
                <a:solidFill>
                  <a:schemeClr val="bg1"/>
                </a:solidFill>
                <a:latin typeface="Arial" panose="020B0604020202020204" pitchFamily="34" charset="0"/>
                <a:cs typeface="Arial" panose="020B0604020202020204" pitchFamily="34" charset="0"/>
                <a:sym typeface="Times New Roman"/>
              </a:rPr>
              <a:t>Holistic model</a:t>
            </a:r>
            <a:r>
              <a:rPr lang="en-GB" sz="1600" noProof="0" dirty="0">
                <a:solidFill>
                  <a:schemeClr val="bg1"/>
                </a:solidFill>
                <a:latin typeface="Arial" panose="020B0604020202020204" pitchFamily="34" charset="0"/>
                <a:cs typeface="Arial" panose="020B0604020202020204" pitchFamily="34" charset="0"/>
                <a:sym typeface="Times New Roman"/>
              </a:rPr>
              <a:t>: Focuses on person-centred care and prevention practice (Jayasinghe, 2025).</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600" noProof="0" dirty="0">
              <a:solidFill>
                <a:schemeClr val="bg1"/>
              </a:solidFill>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600" b="1" noProof="0" dirty="0">
                <a:solidFill>
                  <a:schemeClr val="bg1"/>
                </a:solidFill>
                <a:latin typeface="Arial" panose="020B0604020202020204" pitchFamily="34" charset="0"/>
                <a:cs typeface="Arial" panose="020B0604020202020204" pitchFamily="34" charset="0"/>
                <a:sym typeface="Times New Roman"/>
              </a:rPr>
              <a:t>Example</a:t>
            </a:r>
            <a:r>
              <a:rPr lang="en-GB" sz="1600" noProof="0" dirty="0">
                <a:solidFill>
                  <a:schemeClr val="bg1"/>
                </a:solidFill>
                <a:latin typeface="Arial" panose="020B0604020202020204" pitchFamily="34" charset="0"/>
                <a:cs typeface="Arial" panose="020B0604020202020204" pitchFamily="34" charset="0"/>
                <a:sym typeface="Times New Roman"/>
              </a:rPr>
              <a:t>: MECC (Making Every Contact Count) embed lifestyle support into routine care (NHS.uk 2020).</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600" b="1" noProof="0" dirty="0">
              <a:solidFill>
                <a:schemeClr val="bg1"/>
              </a:solidFill>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600" b="1" noProof="0" dirty="0">
                <a:solidFill>
                  <a:schemeClr val="bg1"/>
                </a:solidFill>
                <a:latin typeface="Arial" panose="020B0604020202020204" pitchFamily="34" charset="0"/>
                <a:cs typeface="Arial" panose="020B0604020202020204" pitchFamily="34" charset="0"/>
                <a:sym typeface="Times New Roman"/>
              </a:rPr>
              <a:t>Strength &amp; Limitation</a:t>
            </a:r>
            <a:r>
              <a:rPr lang="en-GB" sz="1600" noProof="0" dirty="0">
                <a:solidFill>
                  <a:schemeClr val="bg1"/>
                </a:solidFill>
                <a:latin typeface="Arial" panose="020B0604020202020204" pitchFamily="34" charset="0"/>
                <a:cs typeface="Arial" panose="020B0604020202020204" pitchFamily="34" charset="0"/>
                <a:sym typeface="Times New Roman"/>
              </a:rPr>
              <a:t>: Empowers patients; but creates tension between individualised needs and system efficiency.</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600" b="1" noProof="0" dirty="0">
              <a:solidFill>
                <a:schemeClr val="bg1"/>
              </a:solidFill>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600" b="1" noProof="0" dirty="0">
                <a:solidFill>
                  <a:schemeClr val="bg1"/>
                </a:solidFill>
                <a:latin typeface="Arial" panose="020B0604020202020204" pitchFamily="34" charset="0"/>
                <a:cs typeface="Arial" panose="020B0604020202020204" pitchFamily="34" charset="0"/>
                <a:sym typeface="Times New Roman"/>
              </a:rPr>
              <a:t>Success factors: </a:t>
            </a:r>
            <a:r>
              <a:rPr lang="en-GB" sz="1600" noProof="0" dirty="0">
                <a:solidFill>
                  <a:schemeClr val="bg1"/>
                </a:solidFill>
                <a:latin typeface="Arial" panose="020B0604020202020204" pitchFamily="34" charset="0"/>
                <a:cs typeface="Arial" panose="020B0604020202020204" pitchFamily="34" charset="0"/>
                <a:sym typeface="Times New Roman"/>
              </a:rPr>
              <a:t>Relies on adequate funding, staff training, and  alignment with UN SDG policy.</a:t>
            </a:r>
          </a:p>
        </p:txBody>
      </p:sp>
      <p:sp>
        <p:nvSpPr>
          <p:cNvPr id="3" name="TextBox 2">
            <a:extLst>
              <a:ext uri="{FF2B5EF4-FFF2-40B4-BE49-F238E27FC236}">
                <a16:creationId xmlns:a16="http://schemas.microsoft.com/office/drawing/2014/main" id="{E3A363A6-5810-BFCB-824D-95ABFA00376C}"/>
              </a:ext>
            </a:extLst>
          </p:cNvPr>
          <p:cNvSpPr txBox="1"/>
          <p:nvPr/>
        </p:nvSpPr>
        <p:spPr>
          <a:xfrm>
            <a:off x="69574" y="4575411"/>
            <a:ext cx="4572000" cy="525465"/>
          </a:xfrm>
          <a:prstGeom prst="rect">
            <a:avLst/>
          </a:prstGeom>
          <a:noFill/>
        </p:spPr>
        <p:txBody>
          <a:bodyPr wrap="square">
            <a:spAutoFit/>
          </a:bodyPr>
          <a:lstStyle/>
          <a:p>
            <a:pPr algn="ctr">
              <a:lnSpc>
                <a:spcPct val="150000"/>
              </a:lnSpc>
            </a:pPr>
            <a:r>
              <a:rPr lang="en-GB" sz="1000" b="1" noProof="0" dirty="0">
                <a:solidFill>
                  <a:schemeClr val="bg1"/>
                </a:solidFill>
                <a:latin typeface="Arial" panose="020B0604020202020204" pitchFamily="34" charset="0"/>
                <a:cs typeface="Arial" panose="020B0604020202020204" pitchFamily="34" charset="0"/>
              </a:rPr>
              <a:t>Figure 4: Person-centred care and prevention</a:t>
            </a:r>
          </a:p>
          <a:p>
            <a:pPr algn="ctr">
              <a:lnSpc>
                <a:spcPct val="150000"/>
              </a:lnSpc>
            </a:pPr>
            <a:r>
              <a:rPr lang="en-GB" sz="1000" noProof="0" dirty="0">
                <a:solidFill>
                  <a:schemeClr val="bg1"/>
                </a:solidFill>
                <a:latin typeface="Arial" panose="020B0604020202020204" pitchFamily="34" charset="0"/>
                <a:cs typeface="Arial" panose="020B0604020202020204" pitchFamily="34" charset="0"/>
              </a:rPr>
              <a:t>(Source: </a:t>
            </a:r>
            <a:r>
              <a:rPr lang="en-GB" sz="1000" noProof="0" dirty="0" err="1">
                <a:solidFill>
                  <a:schemeClr val="bg1"/>
                </a:solidFill>
                <a:latin typeface="Arial" panose="020B0604020202020204" pitchFamily="34" charset="0"/>
                <a:cs typeface="Arial" panose="020B0604020202020204" pitchFamily="34" charset="0"/>
              </a:rPr>
              <a:t>Rawaf</a:t>
            </a:r>
            <a:r>
              <a:rPr lang="en-GB" sz="1000" noProof="0" dirty="0">
                <a:solidFill>
                  <a:schemeClr val="bg1"/>
                </a:solidFill>
                <a:latin typeface="Arial" panose="020B0604020202020204" pitchFamily="34" charset="0"/>
                <a:cs typeface="Arial" panose="020B0604020202020204" pitchFamily="34" charset="0"/>
              </a:rPr>
              <a:t> </a:t>
            </a:r>
            <a:r>
              <a:rPr lang="en-GB" sz="1000" i="1" noProof="0" dirty="0">
                <a:solidFill>
                  <a:schemeClr val="bg1"/>
                </a:solidFill>
                <a:latin typeface="Arial" panose="020B0604020202020204" pitchFamily="34" charset="0"/>
                <a:cs typeface="Arial" panose="020B0604020202020204" pitchFamily="34" charset="0"/>
              </a:rPr>
              <a:t>et al.,</a:t>
            </a:r>
            <a:r>
              <a:rPr lang="en-GB" sz="1000" noProof="0" dirty="0">
                <a:solidFill>
                  <a:schemeClr val="bg1"/>
                </a:solidFill>
                <a:latin typeface="Arial" panose="020B0604020202020204" pitchFamily="34" charset="0"/>
                <a:cs typeface="Arial" panose="020B0604020202020204" pitchFamily="34" charset="0"/>
              </a:rPr>
              <a:t> 2023)</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Shape 88"/>
        <p:cNvGrpSpPr/>
        <p:nvPr/>
      </p:nvGrpSpPr>
      <p:grpSpPr>
        <a:xfrm>
          <a:off x="0" y="0"/>
          <a:ext cx="0" cy="0"/>
          <a:chOff x="0" y="0"/>
          <a:chExt cx="0" cy="0"/>
        </a:xfrm>
      </p:grpSpPr>
      <p:sp useBgFill="1">
        <p:nvSpPr>
          <p:cNvPr id="122" name="Rectangle 12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3" name="Rectangle 122">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24" name="Picture 123">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1714" cy="5146785"/>
          </a:xfrm>
          <a:prstGeom prst="rect">
            <a:avLst/>
          </a:prstGeom>
        </p:spPr>
      </p:pic>
      <p:sp>
        <p:nvSpPr>
          <p:cNvPr id="125" name="Rectangle 12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6" name="Rectangle 125">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906" y="546881"/>
            <a:ext cx="8324514" cy="4049737"/>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noProof="0" dirty="0">
              <a:ln w="22225">
                <a:solidFill>
                  <a:schemeClr val="accent2"/>
                </a:solidFill>
                <a:prstDash val="solid"/>
              </a:ln>
              <a:solidFill>
                <a:schemeClr val="accent2">
                  <a:lumMod val="40000"/>
                  <a:lumOff val="60000"/>
                </a:schemeClr>
              </a:solidFill>
            </a:endParaRPr>
          </a:p>
        </p:txBody>
      </p:sp>
      <p:sp>
        <p:nvSpPr>
          <p:cNvPr id="89" name="Google Shape;89;p18"/>
          <p:cNvSpPr txBox="1">
            <a:spLocks noGrp="1"/>
          </p:cNvSpPr>
          <p:nvPr>
            <p:ph type="title"/>
          </p:nvPr>
        </p:nvSpPr>
        <p:spPr>
          <a:xfrm>
            <a:off x="403906" y="124826"/>
            <a:ext cx="3615457" cy="1416851"/>
          </a:xfrm>
          <a:prstGeom prst="rect">
            <a:avLst/>
          </a:prstGeom>
        </p:spPr>
        <p:txBody>
          <a:bodyPr spcFirstLastPara="1" vert="horz" lIns="91440" tIns="45720" rIns="91440" bIns="45720" rtlCol="0" anchor="b" anchorCtr="0">
            <a:normAutofit/>
          </a:bodyPr>
          <a:lstStyle/>
          <a:p>
            <a:pPr marL="0" lvl="0" indent="0" defTabSz="914400">
              <a:spcBef>
                <a:spcPct val="0"/>
              </a:spcBef>
              <a:spcAft>
                <a:spcPts val="0"/>
              </a:spcAft>
              <a:buClr>
                <a:schemeClr val="dk1"/>
              </a:buClr>
              <a:buSzPts val="1100"/>
            </a:pPr>
            <a:r>
              <a:rPr lang="en-GB" sz="2000" b="1" u="sng" noProof="0" dirty="0">
                <a:latin typeface="Arial" panose="020B0604020202020204" pitchFamily="34" charset="0"/>
                <a:cs typeface="Arial" panose="020B0604020202020204" pitchFamily="34" charset="0"/>
                <a:sym typeface="Times New Roman"/>
              </a:rPr>
              <a:t>Sustainable Development Goals - </a:t>
            </a:r>
            <a:r>
              <a:rPr lang="en-GB" sz="2000" i="1" u="sng" noProof="0" dirty="0">
                <a:latin typeface="Arial" panose="020B0604020202020204" pitchFamily="34" charset="0"/>
                <a:cs typeface="Arial" panose="020B0604020202020204" pitchFamily="34" charset="0"/>
                <a:sym typeface="Times New Roman"/>
              </a:rPr>
              <a:t>Key Relevance to the Context:</a:t>
            </a:r>
            <a:endParaRPr lang="en-GB" sz="2000" i="1" u="sng" noProof="0" dirty="0">
              <a:latin typeface="Arial" panose="020B0604020202020204" pitchFamily="34" charset="0"/>
              <a:cs typeface="Arial" panose="020B0604020202020204" pitchFamily="34" charset="0"/>
            </a:endParaRPr>
          </a:p>
        </p:txBody>
      </p:sp>
      <p:sp>
        <p:nvSpPr>
          <p:cNvPr id="90" name="Google Shape;90;p18"/>
          <p:cNvSpPr txBox="1">
            <a:spLocks noGrp="1"/>
          </p:cNvSpPr>
          <p:nvPr>
            <p:ph type="body" idx="1"/>
          </p:nvPr>
        </p:nvSpPr>
        <p:spPr>
          <a:xfrm>
            <a:off x="299524" y="1782679"/>
            <a:ext cx="3419412" cy="2240547"/>
          </a:xfrm>
          <a:prstGeom prst="rect">
            <a:avLst/>
          </a:prstGeom>
        </p:spPr>
        <p:txBody>
          <a:bodyPr spcFirstLastPara="1" vert="horz" lIns="91440" tIns="45720" rIns="91440" bIns="45720" rtlCol="0" anchorCtr="0">
            <a:noAutofit/>
          </a:bodyPr>
          <a:lstStyle/>
          <a:p>
            <a:pPr marL="457200" lvl="0" indent="-228600" defTabSz="914400">
              <a:spcBef>
                <a:spcPts val="0"/>
              </a:spcBef>
              <a:spcAft>
                <a:spcPts val="600"/>
              </a:spcAft>
              <a:buClr>
                <a:schemeClr val="dk1"/>
              </a:buClr>
              <a:buSzPts val="1400"/>
              <a:buFont typeface="Arial" panose="020B0604020202020204" pitchFamily="34" charset="0"/>
              <a:buChar char="•"/>
            </a:pPr>
            <a:r>
              <a:rPr lang="en-GB" sz="1400" b="1" noProof="0" dirty="0">
                <a:latin typeface="Arial" panose="020B0604020202020204" pitchFamily="34" charset="0"/>
                <a:cs typeface="Arial" panose="020B0604020202020204" pitchFamily="34" charset="0"/>
                <a:sym typeface="Times New Roman"/>
              </a:rPr>
              <a:t>SDGs: </a:t>
            </a:r>
            <a:r>
              <a:rPr lang="en-GB" sz="1400" noProof="0" dirty="0">
                <a:latin typeface="Arial" panose="020B0604020202020204" pitchFamily="34" charset="0"/>
                <a:cs typeface="Arial" panose="020B0604020202020204" pitchFamily="34" charset="0"/>
                <a:sym typeface="Times New Roman"/>
              </a:rPr>
              <a:t>17 global goals to achieve sustainability development by 2030 (UN, 2025).</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4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400" b="1" noProof="0" dirty="0">
                <a:latin typeface="Arial" panose="020B0604020202020204" pitchFamily="34" charset="0"/>
                <a:cs typeface="Arial" panose="020B0604020202020204" pitchFamily="34" charset="0"/>
                <a:sym typeface="Times New Roman"/>
              </a:rPr>
              <a:t>SDG 3: Good Health and Well-being: </a:t>
            </a:r>
            <a:r>
              <a:rPr lang="en-GB" sz="1400" noProof="0" dirty="0">
                <a:latin typeface="Arial" panose="020B0604020202020204" pitchFamily="34" charset="0"/>
                <a:cs typeface="Arial" panose="020B0604020202020204" pitchFamily="34" charset="0"/>
                <a:sym typeface="Times New Roman"/>
              </a:rPr>
              <a:t>Aligns with NHS priorities for prevention access and equality.</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400" b="1"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400" b="1" noProof="0" dirty="0">
                <a:latin typeface="Arial" panose="020B0604020202020204" pitchFamily="34" charset="0"/>
                <a:cs typeface="Arial" panose="020B0604020202020204" pitchFamily="34" charset="0"/>
                <a:sym typeface="Times New Roman"/>
              </a:rPr>
              <a:t>Key focus areas: </a:t>
            </a:r>
            <a:r>
              <a:rPr lang="en-GB" sz="1400" noProof="0" dirty="0">
                <a:latin typeface="Arial" panose="020B0604020202020204" pitchFamily="34" charset="0"/>
                <a:cs typeface="Arial" panose="020B0604020202020204" pitchFamily="34" charset="0"/>
                <a:sym typeface="Times New Roman"/>
              </a:rPr>
              <a:t>Vaccination, mental health support, and chronic disease prevention (WHO, 2022).</a:t>
            </a:r>
          </a:p>
        </p:txBody>
      </p:sp>
      <p:pic>
        <p:nvPicPr>
          <p:cNvPr id="91" name="Google Shape;91;p18"/>
          <p:cNvPicPr preferRelativeResize="0"/>
          <p:nvPr/>
        </p:nvPicPr>
        <p:blipFill>
          <a:blip r:embed="rId4"/>
          <a:srcRect l="2369" r="-1" b="-1"/>
          <a:stretch>
            <a:fillRect/>
          </a:stretch>
        </p:blipFill>
        <p:spPr>
          <a:xfrm>
            <a:off x="4019363" y="671707"/>
            <a:ext cx="4580374" cy="3793515"/>
          </a:xfrm>
          <a:prstGeom prst="rect">
            <a:avLst/>
          </a:prstGeom>
          <a:noFill/>
        </p:spPr>
      </p:pic>
      <p:sp>
        <p:nvSpPr>
          <p:cNvPr id="3" name="TextBox 2">
            <a:extLst>
              <a:ext uri="{FF2B5EF4-FFF2-40B4-BE49-F238E27FC236}">
                <a16:creationId xmlns:a16="http://schemas.microsoft.com/office/drawing/2014/main" id="{BB94DB28-A13C-F0B7-9C36-B4DE1CA36570}"/>
              </a:ext>
            </a:extLst>
          </p:cNvPr>
          <p:cNvSpPr txBox="1"/>
          <p:nvPr/>
        </p:nvSpPr>
        <p:spPr>
          <a:xfrm>
            <a:off x="4027737" y="3677025"/>
            <a:ext cx="4572000" cy="525465"/>
          </a:xfrm>
          <a:prstGeom prst="rect">
            <a:avLst/>
          </a:prstGeom>
          <a:noFill/>
        </p:spPr>
        <p:txBody>
          <a:bodyPr wrap="square">
            <a:spAutoFit/>
          </a:bodyPr>
          <a:lstStyle/>
          <a:p>
            <a:pPr algn="ctr">
              <a:lnSpc>
                <a:spcPct val="150000"/>
              </a:lnSpc>
            </a:pPr>
            <a:r>
              <a:rPr lang="en-GB" sz="1000" b="1" noProof="0" dirty="0">
                <a:latin typeface="Arial" panose="020B0604020202020204" pitchFamily="34" charset="0"/>
                <a:cs typeface="Arial" panose="020B0604020202020204" pitchFamily="34" charset="0"/>
              </a:rPr>
              <a:t>Figure 5: </a:t>
            </a:r>
            <a:r>
              <a:rPr lang="en-GB" sz="1000" b="1" noProof="0" dirty="0">
                <a:solidFill>
                  <a:schemeClr val="dk1"/>
                </a:solidFill>
                <a:latin typeface="Arial" panose="020B0604020202020204" pitchFamily="34" charset="0"/>
                <a:ea typeface="Times New Roman"/>
                <a:cs typeface="Arial" panose="020B0604020202020204" pitchFamily="34" charset="0"/>
                <a:sym typeface="Times New Roman"/>
              </a:rPr>
              <a:t>SDG 3: Good Health and Well-being</a:t>
            </a:r>
            <a:endParaRPr lang="en-GB" sz="1000" b="1" noProof="0" dirty="0">
              <a:latin typeface="Arial" panose="020B0604020202020204" pitchFamily="34" charset="0"/>
              <a:cs typeface="Arial" panose="020B0604020202020204" pitchFamily="34" charset="0"/>
            </a:endParaRPr>
          </a:p>
          <a:p>
            <a:pPr algn="ctr">
              <a:lnSpc>
                <a:spcPct val="150000"/>
              </a:lnSpc>
            </a:pPr>
            <a:r>
              <a:rPr lang="en-GB" sz="1000" noProof="0" dirty="0">
                <a:latin typeface="Arial" panose="020B0604020202020204" pitchFamily="34" charset="0"/>
                <a:cs typeface="Arial" panose="020B0604020202020204" pitchFamily="34" charset="0"/>
              </a:rPr>
              <a:t>(Source</a:t>
            </a:r>
            <a:r>
              <a:rPr lang="en-GB" sz="1000" noProof="0" dirty="0">
                <a:solidFill>
                  <a:schemeClr val="dk1"/>
                </a:solidFill>
                <a:latin typeface="Arial" panose="020B0604020202020204" pitchFamily="34" charset="0"/>
                <a:ea typeface="Times New Roman"/>
                <a:cs typeface="Arial" panose="020B0604020202020204" pitchFamily="34" charset="0"/>
                <a:sym typeface="Times New Roman"/>
              </a:rPr>
              <a:t> UN, 2025</a:t>
            </a:r>
            <a:r>
              <a:rPr lang="en-GB" sz="1000" noProof="0" dirty="0">
                <a:latin typeface="Arial" panose="020B0604020202020204" pitchFamily="34" charset="0"/>
                <a:cs typeface="Arial" panose="020B0604020202020204" pitchFamily="34" charset="0"/>
              </a:rPr>
              <a:t>)</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useBgFill="1">
        <p:nvSpPr>
          <p:cNvPr id="103" name="Rectangle 10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5" name="Freeform: Shape 10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24632" cy="154637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96" name="Google Shape;96;p19"/>
          <p:cNvSpPr txBox="1">
            <a:spLocks noGrp="1"/>
          </p:cNvSpPr>
          <p:nvPr>
            <p:ph type="title"/>
          </p:nvPr>
        </p:nvSpPr>
        <p:spPr>
          <a:xfrm>
            <a:off x="0" y="249621"/>
            <a:ext cx="4719711" cy="998131"/>
          </a:xfrm>
          <a:prstGeom prst="rect">
            <a:avLst/>
          </a:prstGeom>
        </p:spPr>
        <p:txBody>
          <a:bodyPr spcFirstLastPara="1" vert="horz" lIns="91440" tIns="45720" rIns="91440" bIns="45720" rtlCol="0" anchor="ctr" anchorCtr="0">
            <a:normAutofit fontScale="90000"/>
          </a:bodyPr>
          <a:lstStyle/>
          <a:p>
            <a:pPr marL="0" lvl="0" indent="0" defTabSz="914400">
              <a:spcBef>
                <a:spcPct val="0"/>
              </a:spcBef>
              <a:spcAft>
                <a:spcPts val="0"/>
              </a:spcAft>
              <a:buClr>
                <a:schemeClr val="dk1"/>
              </a:buClr>
              <a:buSzPts val="1100"/>
            </a:pPr>
            <a:r>
              <a:rPr lang="en-GB" sz="2100" b="1" u="sng" kern="1200" noProof="0" dirty="0">
                <a:solidFill>
                  <a:schemeClr val="tx1"/>
                </a:solidFill>
                <a:latin typeface="Arial" panose="020B0604020202020204" pitchFamily="34" charset="0"/>
                <a:cs typeface="Arial" panose="020B0604020202020204" pitchFamily="34" charset="0"/>
                <a:sym typeface="Times New Roman"/>
              </a:rPr>
              <a:t>Sustainable Development Goals - </a:t>
            </a:r>
            <a:r>
              <a:rPr lang="en-GB" sz="2100" i="1" u="sng" kern="1200" noProof="0" dirty="0">
                <a:solidFill>
                  <a:schemeClr val="tx1"/>
                </a:solidFill>
                <a:latin typeface="Arial" panose="020B0604020202020204" pitchFamily="34" charset="0"/>
                <a:cs typeface="Arial" panose="020B0604020202020204" pitchFamily="34" charset="0"/>
                <a:sym typeface="Times New Roman"/>
              </a:rPr>
              <a:t>Understanding Health, Well-being and Sustainability in UK Health and Social Care Systems:</a:t>
            </a:r>
            <a:endParaRPr lang="en-GB" sz="2100" i="1" u="sng" kern="1200" noProof="0" dirty="0">
              <a:solidFill>
                <a:schemeClr val="tx1"/>
              </a:solidFill>
              <a:latin typeface="Arial" panose="020B0604020202020204" pitchFamily="34" charset="0"/>
              <a:cs typeface="Arial" panose="020B0604020202020204" pitchFamily="34" charset="0"/>
            </a:endParaRPr>
          </a:p>
        </p:txBody>
      </p:sp>
      <p:sp>
        <p:nvSpPr>
          <p:cNvPr id="97" name="Google Shape;97;p19"/>
          <p:cNvSpPr txBox="1">
            <a:spLocks noGrp="1"/>
          </p:cNvSpPr>
          <p:nvPr>
            <p:ph type="body" idx="1"/>
          </p:nvPr>
        </p:nvSpPr>
        <p:spPr>
          <a:xfrm>
            <a:off x="4313842" y="952495"/>
            <a:ext cx="4670474" cy="2938330"/>
          </a:xfrm>
          <a:prstGeom prst="rect">
            <a:avLst/>
          </a:prstGeom>
        </p:spPr>
        <p:txBody>
          <a:bodyPr spcFirstLastPara="1" vert="horz" lIns="91440" tIns="45720" rIns="91440" bIns="45720" rtlCol="0" anchorCtr="0">
            <a:noAutofit/>
          </a:bodyPr>
          <a:lstStyle/>
          <a:p>
            <a:pPr marL="457200" lvl="0" indent="-228600" defTabSz="914400">
              <a:spcBef>
                <a:spcPts val="0"/>
              </a:spcBef>
              <a:spcAft>
                <a:spcPts val="600"/>
              </a:spcAft>
              <a:buClr>
                <a:schemeClr val="dk1"/>
              </a:buClr>
              <a:buSzPts val="1400"/>
              <a:buFont typeface="Arial" panose="020B0604020202020204" pitchFamily="34" charset="0"/>
              <a:buChar char="•"/>
            </a:pPr>
            <a:r>
              <a:rPr lang="en-GB" sz="1800" noProof="0" dirty="0">
                <a:latin typeface="Arial" panose="020B0604020202020204" pitchFamily="34" charset="0"/>
                <a:cs typeface="Arial" panose="020B0604020202020204" pitchFamily="34" charset="0"/>
                <a:sym typeface="Times New Roman"/>
              </a:rPr>
              <a:t>UK healthcare and social care uses holistic approaches that connect health, well-being and sustainability (NHS England, 2021).</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8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800" b="1" noProof="0" dirty="0">
                <a:latin typeface="Arial" panose="020B0604020202020204" pitchFamily="34" charset="0"/>
                <a:cs typeface="Arial" panose="020B0604020202020204" pitchFamily="34" charset="0"/>
                <a:sym typeface="Times New Roman"/>
              </a:rPr>
              <a:t>Example</a:t>
            </a:r>
            <a:r>
              <a:rPr lang="en-GB" sz="1800" noProof="0" dirty="0">
                <a:latin typeface="Arial" panose="020B0604020202020204" pitchFamily="34" charset="0"/>
                <a:cs typeface="Arial" panose="020B0604020202020204" pitchFamily="34" charset="0"/>
                <a:sym typeface="Times New Roman"/>
              </a:rPr>
              <a:t>: The NHS Diabetes Prevention Programme integrates lifestyle change, community involvement and sustainable practice (NHS England, 2023).</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8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800" noProof="0" dirty="0">
                <a:latin typeface="Arial" panose="020B0604020202020204" pitchFamily="34" charset="0"/>
                <a:cs typeface="Arial" panose="020B0604020202020204" pitchFamily="34" charset="0"/>
                <a:sym typeface="Times New Roman"/>
              </a:rPr>
              <a:t>Aligns with SDG 3 priorities for prevention care and equitable access to services.</a:t>
            </a:r>
          </a:p>
        </p:txBody>
      </p:sp>
      <p:pic>
        <p:nvPicPr>
          <p:cNvPr id="98" name="Google Shape;98;p19"/>
          <p:cNvPicPr preferRelativeResize="0"/>
          <p:nvPr/>
        </p:nvPicPr>
        <p:blipFill>
          <a:blip r:embed="rId3"/>
          <a:stretch>
            <a:fillRect/>
          </a:stretch>
        </p:blipFill>
        <p:spPr>
          <a:xfrm>
            <a:off x="79454" y="1630870"/>
            <a:ext cx="3956764" cy="2938330"/>
          </a:xfrm>
          <a:prstGeom prst="rect">
            <a:avLst/>
          </a:prstGeom>
          <a:noFill/>
        </p:spPr>
      </p:pic>
      <p:sp>
        <p:nvSpPr>
          <p:cNvPr id="107" name="Freeform: Shape 10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4657060"/>
            <a:ext cx="5107781" cy="486440"/>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3" name="TextBox 2">
            <a:extLst>
              <a:ext uri="{FF2B5EF4-FFF2-40B4-BE49-F238E27FC236}">
                <a16:creationId xmlns:a16="http://schemas.microsoft.com/office/drawing/2014/main" id="{1348DE06-6892-115D-DCC3-54942B9B554C}"/>
              </a:ext>
            </a:extLst>
          </p:cNvPr>
          <p:cNvSpPr txBox="1"/>
          <p:nvPr/>
        </p:nvSpPr>
        <p:spPr>
          <a:xfrm>
            <a:off x="-328851" y="4569200"/>
            <a:ext cx="4693920" cy="525465"/>
          </a:xfrm>
          <a:prstGeom prst="rect">
            <a:avLst/>
          </a:prstGeom>
          <a:noFill/>
        </p:spPr>
        <p:txBody>
          <a:bodyPr wrap="square">
            <a:spAutoFit/>
          </a:bodyPr>
          <a:lstStyle/>
          <a:p>
            <a:pPr algn="ctr">
              <a:lnSpc>
                <a:spcPct val="150000"/>
              </a:lnSpc>
            </a:pPr>
            <a:r>
              <a:rPr lang="en-GB" sz="1000" b="1" noProof="0" dirty="0">
                <a:latin typeface="Arial" panose="020B0604020202020204" pitchFamily="34" charset="0"/>
                <a:cs typeface="Arial" panose="020B0604020202020204" pitchFamily="34" charset="0"/>
              </a:rPr>
              <a:t>Figure 6: </a:t>
            </a:r>
            <a:r>
              <a:rPr lang="en-GB" sz="1000" b="1" noProof="0" dirty="0">
                <a:solidFill>
                  <a:schemeClr val="dk1"/>
                </a:solidFill>
                <a:latin typeface="Arial" panose="020B0604020202020204" pitchFamily="34" charset="0"/>
                <a:ea typeface="Times New Roman"/>
                <a:cs typeface="Arial" panose="020B0604020202020204" pitchFamily="34" charset="0"/>
                <a:sym typeface="Times New Roman"/>
              </a:rPr>
              <a:t>Health and Well-being for All</a:t>
            </a:r>
            <a:endParaRPr lang="en-GB" sz="1000" b="1" noProof="0" dirty="0">
              <a:latin typeface="Arial" panose="020B0604020202020204" pitchFamily="34" charset="0"/>
              <a:cs typeface="Arial" panose="020B0604020202020204" pitchFamily="34" charset="0"/>
            </a:endParaRPr>
          </a:p>
          <a:p>
            <a:pPr algn="ctr">
              <a:lnSpc>
                <a:spcPct val="150000"/>
              </a:lnSpc>
            </a:pPr>
            <a:r>
              <a:rPr lang="en-GB" sz="1000" noProof="0" dirty="0">
                <a:latin typeface="Arial" panose="020B0604020202020204" pitchFamily="34" charset="0"/>
                <a:cs typeface="Arial" panose="020B0604020202020204" pitchFamily="34" charset="0"/>
              </a:rPr>
              <a:t>(Source</a:t>
            </a:r>
            <a:r>
              <a:rPr lang="en-GB" sz="1000" noProof="0" dirty="0">
                <a:solidFill>
                  <a:schemeClr val="dk1"/>
                </a:solidFill>
                <a:latin typeface="Arial" panose="020B0604020202020204" pitchFamily="34" charset="0"/>
                <a:ea typeface="Times New Roman"/>
                <a:cs typeface="Arial" panose="020B0604020202020204" pitchFamily="34" charset="0"/>
                <a:sym typeface="Times New Roman"/>
              </a:rPr>
              <a:t> </a:t>
            </a:r>
            <a:r>
              <a:rPr lang="en-GB" sz="1000" noProof="0" dirty="0">
                <a:latin typeface="Arial" panose="020B0604020202020204" pitchFamily="34" charset="0"/>
                <a:cs typeface="Arial" panose="020B0604020202020204" pitchFamily="34" charset="0"/>
              </a:rPr>
              <a:t>Holcim, 2022)</a:t>
            </a:r>
          </a:p>
        </p:txBody>
      </p:sp>
    </p:spTree>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Shape 102"/>
        <p:cNvGrpSpPr/>
        <p:nvPr/>
      </p:nvGrpSpPr>
      <p:grpSpPr>
        <a:xfrm>
          <a:off x="0" y="0"/>
          <a:ext cx="0" cy="0"/>
          <a:chOff x="0" y="0"/>
          <a:chExt cx="0" cy="0"/>
        </a:xfrm>
      </p:grpSpPr>
      <p:sp useBgFill="1">
        <p:nvSpPr>
          <p:cNvPr id="1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14" name="Group 1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696"/>
            <a:ext cx="9141714" cy="2618217"/>
            <a:chOff x="651279" y="598259"/>
            <a:chExt cx="10889442" cy="5680742"/>
          </a:xfrm>
        </p:grpSpPr>
        <p:sp>
          <p:nvSpPr>
            <p:cNvPr id="1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pic>
        <p:nvPicPr>
          <p:cNvPr id="105" name="Google Shape;105;p20"/>
          <p:cNvPicPr preferRelativeResize="0"/>
          <p:nvPr/>
        </p:nvPicPr>
        <p:blipFill>
          <a:blip r:embed="rId3"/>
          <a:stretch>
            <a:fillRect/>
          </a:stretch>
        </p:blipFill>
        <p:spPr>
          <a:xfrm>
            <a:off x="5243778" y="1221414"/>
            <a:ext cx="3879487" cy="2618216"/>
          </a:xfrm>
          <a:prstGeom prst="rect">
            <a:avLst/>
          </a:prstGeom>
          <a:noFill/>
        </p:spPr>
      </p:pic>
      <p:grpSp>
        <p:nvGrpSpPr>
          <p:cNvPr id="118" name="Group 1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5143498"/>
            <a:chOff x="0" y="0"/>
            <a:chExt cx="12188952" cy="6858000"/>
          </a:xfrm>
        </p:grpSpPr>
        <p:sp>
          <p:nvSpPr>
            <p:cNvPr id="119" name="Freeform: Shape 1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sp>
          <p:nvSpPr>
            <p:cNvPr id="120" name="Freeform: Shape 1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sp>
          <p:nvSpPr>
            <p:cNvPr id="121" name="Freeform: Shape 1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sp>
          <p:nvSpPr>
            <p:cNvPr id="122" name="Freeform: Shape 1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sp>
          <p:nvSpPr>
            <p:cNvPr id="123" name="Freeform: Shape 1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sp>
          <p:nvSpPr>
            <p:cNvPr id="124" name="Freeform: Shape 1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sp>
          <p:nvSpPr>
            <p:cNvPr id="125" name="Freeform: Shape 1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grpSp>
      <p:sp>
        <p:nvSpPr>
          <p:cNvPr id="103" name="Google Shape;103;p20"/>
          <p:cNvSpPr txBox="1">
            <a:spLocks noGrp="1"/>
          </p:cNvSpPr>
          <p:nvPr>
            <p:ph type="title"/>
          </p:nvPr>
        </p:nvSpPr>
        <p:spPr>
          <a:xfrm>
            <a:off x="20735" y="590173"/>
            <a:ext cx="5071497" cy="1940349"/>
          </a:xfrm>
          <a:prstGeom prst="rect">
            <a:avLst/>
          </a:prstGeom>
        </p:spPr>
        <p:txBody>
          <a:bodyPr spcFirstLastPara="1" vert="horz" lIns="91440" tIns="45720" rIns="91440" bIns="45720" rtlCol="0" anchor="b" anchorCtr="0">
            <a:normAutofit/>
          </a:bodyPr>
          <a:lstStyle/>
          <a:p>
            <a:pPr marL="0" lvl="0" indent="0" defTabSz="914400">
              <a:spcBef>
                <a:spcPct val="0"/>
              </a:spcBef>
              <a:spcAft>
                <a:spcPts val="0"/>
              </a:spcAft>
              <a:buClr>
                <a:schemeClr val="dk1"/>
              </a:buClr>
              <a:buSzPts val="1100"/>
            </a:pPr>
            <a:r>
              <a:rPr lang="en-GB" sz="2500" b="1" u="sng" kern="1200" noProof="0" dirty="0">
                <a:solidFill>
                  <a:schemeClr val="bg1"/>
                </a:solidFill>
                <a:latin typeface="Arial" panose="020B0604020202020204" pitchFamily="34" charset="0"/>
                <a:cs typeface="Arial" panose="020B0604020202020204" pitchFamily="34" charset="0"/>
                <a:sym typeface="Times New Roman"/>
              </a:rPr>
              <a:t>Sustainable Development Goals - </a:t>
            </a:r>
            <a:r>
              <a:rPr lang="en-GB" sz="2500" i="1" u="sng" kern="1200" noProof="0" dirty="0">
                <a:solidFill>
                  <a:schemeClr val="bg1"/>
                </a:solidFill>
                <a:latin typeface="Arial" panose="020B0604020202020204" pitchFamily="34" charset="0"/>
                <a:cs typeface="Arial" panose="020B0604020202020204" pitchFamily="34" charset="0"/>
                <a:sym typeface="Times New Roman"/>
              </a:rPr>
              <a:t>Understanding Health, Well-being and Sustainability in UK Health and Social Care Systems (Contd.):</a:t>
            </a:r>
            <a:endParaRPr lang="en-GB" sz="2500" i="1" u="sng" kern="1200" noProof="0" dirty="0">
              <a:solidFill>
                <a:schemeClr val="bg1"/>
              </a:solidFill>
              <a:latin typeface="Arial" panose="020B0604020202020204" pitchFamily="34" charset="0"/>
              <a:cs typeface="Arial" panose="020B0604020202020204" pitchFamily="34" charset="0"/>
            </a:endParaRPr>
          </a:p>
          <a:p>
            <a:pPr marL="0" lvl="0" indent="0" defTabSz="914400">
              <a:spcBef>
                <a:spcPct val="0"/>
              </a:spcBef>
              <a:spcAft>
                <a:spcPts val="0"/>
              </a:spcAft>
            </a:pPr>
            <a:endParaRPr lang="en-GB" sz="2500" kern="1200" noProof="0" dirty="0">
              <a:solidFill>
                <a:schemeClr val="bg1"/>
              </a:solidFill>
              <a:latin typeface="+mj-lt"/>
              <a:ea typeface="+mj-ea"/>
              <a:cs typeface="+mj-cs"/>
            </a:endParaRPr>
          </a:p>
        </p:txBody>
      </p:sp>
      <p:sp>
        <p:nvSpPr>
          <p:cNvPr id="104" name="Google Shape;104;p20"/>
          <p:cNvSpPr txBox="1">
            <a:spLocks noGrp="1"/>
          </p:cNvSpPr>
          <p:nvPr>
            <p:ph type="body" idx="1"/>
          </p:nvPr>
        </p:nvSpPr>
        <p:spPr>
          <a:xfrm>
            <a:off x="-207795" y="2886690"/>
            <a:ext cx="5450424" cy="1988333"/>
          </a:xfrm>
          <a:prstGeom prst="rect">
            <a:avLst/>
          </a:prstGeom>
        </p:spPr>
        <p:txBody>
          <a:bodyPr spcFirstLastPara="1" vert="horz" lIns="91440" tIns="45720" rIns="91440" bIns="45720" rtlCol="0" anchor="ctr" anchorCtr="0">
            <a:noAutofit/>
          </a:bodyPr>
          <a:lstStyle/>
          <a:p>
            <a:pPr marL="457200" lvl="0" indent="-228600" defTabSz="914400">
              <a:spcBef>
                <a:spcPts val="0"/>
              </a:spcBef>
              <a:spcAft>
                <a:spcPts val="600"/>
              </a:spcAft>
              <a:buClr>
                <a:schemeClr val="dk1"/>
              </a:buClr>
              <a:buSzPts val="1400"/>
              <a:buFont typeface="Arial" panose="020B0604020202020204" pitchFamily="34" charset="0"/>
              <a:buChar char="•"/>
            </a:pPr>
            <a:r>
              <a:rPr lang="en-GB" sz="1300" b="1" noProof="0" dirty="0">
                <a:solidFill>
                  <a:schemeClr val="tx2"/>
                </a:solidFill>
                <a:latin typeface="Arial" panose="020B0604020202020204" pitchFamily="34" charset="0"/>
                <a:cs typeface="Arial" panose="020B0604020202020204" pitchFamily="34" charset="0"/>
                <a:sym typeface="Times New Roman"/>
              </a:rPr>
              <a:t>MECC</a:t>
            </a:r>
            <a:r>
              <a:rPr lang="en-GB" sz="1300" noProof="0" dirty="0">
                <a:solidFill>
                  <a:schemeClr val="tx2"/>
                </a:solidFill>
                <a:latin typeface="Arial" panose="020B0604020202020204" pitchFamily="34" charset="0"/>
                <a:cs typeface="Arial" panose="020B0604020202020204" pitchFamily="34" charset="0"/>
                <a:sym typeface="Times New Roman"/>
              </a:rPr>
              <a:t>: Enables staff to promote health behaviours during routine interactions (NHS England, 2020).</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300" noProof="0" dirty="0">
              <a:solidFill>
                <a:schemeClr val="tx2"/>
              </a:solidFill>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300" noProof="0" dirty="0">
                <a:solidFill>
                  <a:schemeClr val="tx2"/>
                </a:solidFill>
                <a:latin typeface="Arial" panose="020B0604020202020204" pitchFamily="34" charset="0"/>
                <a:cs typeface="Arial" panose="020B0604020202020204" pitchFamily="34" charset="0"/>
                <a:sym typeface="Times New Roman"/>
              </a:rPr>
              <a:t>Supports sustainability by reducing future demand on health service.</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300" noProof="0" dirty="0">
              <a:solidFill>
                <a:schemeClr val="tx2"/>
              </a:solidFill>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300" noProof="0" dirty="0">
                <a:solidFill>
                  <a:schemeClr val="tx2"/>
                </a:solidFill>
                <a:latin typeface="Arial" panose="020B0604020202020204" pitchFamily="34" charset="0"/>
                <a:cs typeface="Arial" panose="020B0604020202020204" pitchFamily="34" charset="0"/>
                <a:sym typeface="Times New Roman"/>
              </a:rPr>
              <a:t>Guided by frameworks: NHS Long Term Plan and WHO Health in All Policies (Gov.uk, 2020; WHO, 2020).</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300" b="1" noProof="0" dirty="0">
              <a:solidFill>
                <a:schemeClr val="tx2"/>
              </a:solidFill>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300" b="1" noProof="0" dirty="0">
                <a:solidFill>
                  <a:schemeClr val="tx2"/>
                </a:solidFill>
                <a:latin typeface="Arial" panose="020B0604020202020204" pitchFamily="34" charset="0"/>
                <a:cs typeface="Arial" panose="020B0604020202020204" pitchFamily="34" charset="0"/>
                <a:sym typeface="Times New Roman"/>
              </a:rPr>
              <a:t>Key challenges: </a:t>
            </a:r>
            <a:r>
              <a:rPr lang="en-GB" sz="1300" noProof="0" dirty="0">
                <a:solidFill>
                  <a:schemeClr val="tx2"/>
                </a:solidFill>
                <a:latin typeface="Arial" panose="020B0604020202020204" pitchFamily="34" charset="0"/>
                <a:cs typeface="Arial" panose="020B0604020202020204" pitchFamily="34" charset="0"/>
                <a:sym typeface="Times New Roman"/>
              </a:rPr>
              <a:t>Health inequalities, digital exclusion, and limited funding hinder full integration.</a:t>
            </a:r>
          </a:p>
        </p:txBody>
      </p:sp>
      <p:sp>
        <p:nvSpPr>
          <p:cNvPr id="3" name="TextBox 2">
            <a:extLst>
              <a:ext uri="{FF2B5EF4-FFF2-40B4-BE49-F238E27FC236}">
                <a16:creationId xmlns:a16="http://schemas.microsoft.com/office/drawing/2014/main" id="{D362080A-891D-43A7-21A5-CF8623652F40}"/>
              </a:ext>
            </a:extLst>
          </p:cNvPr>
          <p:cNvSpPr txBox="1"/>
          <p:nvPr/>
        </p:nvSpPr>
        <p:spPr>
          <a:xfrm>
            <a:off x="4954147" y="3880857"/>
            <a:ext cx="4572000" cy="525465"/>
          </a:xfrm>
          <a:prstGeom prst="rect">
            <a:avLst/>
          </a:prstGeom>
          <a:noFill/>
        </p:spPr>
        <p:txBody>
          <a:bodyPr wrap="square">
            <a:spAutoFit/>
          </a:bodyPr>
          <a:lstStyle/>
          <a:p>
            <a:pPr algn="ctr">
              <a:lnSpc>
                <a:spcPct val="150000"/>
              </a:lnSpc>
            </a:pPr>
            <a:r>
              <a:rPr lang="en-GB" sz="1000" b="1" noProof="0" dirty="0">
                <a:latin typeface="Arial" panose="020B0604020202020204" pitchFamily="34" charset="0"/>
                <a:cs typeface="Arial" panose="020B0604020202020204" pitchFamily="34" charset="0"/>
              </a:rPr>
              <a:t>Figure 7: </a:t>
            </a:r>
            <a:r>
              <a:rPr lang="en-GB" sz="1000" b="1" noProof="0" dirty="0">
                <a:solidFill>
                  <a:schemeClr val="dk1"/>
                </a:solidFill>
                <a:latin typeface="Arial" panose="020B0604020202020204" pitchFamily="34" charset="0"/>
                <a:ea typeface="Times New Roman"/>
                <a:cs typeface="Arial" panose="020B0604020202020204" pitchFamily="34" charset="0"/>
                <a:sym typeface="Times New Roman"/>
              </a:rPr>
              <a:t>MECC – Behavioural Intervention</a:t>
            </a:r>
            <a:endParaRPr lang="en-GB" sz="1000" b="1" noProof="0" dirty="0">
              <a:latin typeface="Arial" panose="020B0604020202020204" pitchFamily="34" charset="0"/>
              <a:cs typeface="Arial" panose="020B0604020202020204" pitchFamily="34" charset="0"/>
            </a:endParaRPr>
          </a:p>
          <a:p>
            <a:pPr algn="ctr">
              <a:lnSpc>
                <a:spcPct val="150000"/>
              </a:lnSpc>
            </a:pPr>
            <a:r>
              <a:rPr lang="en-GB" sz="1000" noProof="0" dirty="0">
                <a:latin typeface="Arial" panose="020B0604020202020204" pitchFamily="34" charset="0"/>
                <a:cs typeface="Arial" panose="020B0604020202020204" pitchFamily="34" charset="0"/>
              </a:rPr>
              <a:t>(Source</a:t>
            </a:r>
            <a:r>
              <a:rPr lang="en-GB" sz="1000" noProof="0" dirty="0">
                <a:solidFill>
                  <a:schemeClr val="dk1"/>
                </a:solidFill>
                <a:latin typeface="Arial" panose="020B0604020202020204" pitchFamily="34" charset="0"/>
                <a:ea typeface="Times New Roman"/>
                <a:cs typeface="Arial" panose="020B0604020202020204" pitchFamily="34" charset="0"/>
                <a:sym typeface="Times New Roman"/>
              </a:rPr>
              <a:t> Nhs.uk, 2020</a:t>
            </a:r>
            <a:r>
              <a:rPr lang="en-GB" sz="1000" noProof="0" dirty="0">
                <a:latin typeface="Arial" panose="020B0604020202020204" pitchFamily="34" charset="0"/>
                <a:cs typeface="Arial" panose="020B0604020202020204" pitchFamily="34" charset="0"/>
              </a:rPr>
              <a:t>)</a:t>
            </a: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Shape 109"/>
        <p:cNvGrpSpPr/>
        <p:nvPr/>
      </p:nvGrpSpPr>
      <p:grpSpPr>
        <a:xfrm>
          <a:off x="0" y="0"/>
          <a:ext cx="0" cy="0"/>
          <a:chOff x="0" y="0"/>
          <a:chExt cx="0" cy="0"/>
        </a:xfrm>
      </p:grpSpPr>
      <p:sp useBgFill="1">
        <p:nvSpPr>
          <p:cNvPr id="132" name="Rectangle 131">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3" name="Rectangle 132">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5149104"/>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0" name="Google Shape;110;p21"/>
          <p:cNvSpPr txBox="1">
            <a:spLocks noGrp="1"/>
          </p:cNvSpPr>
          <p:nvPr>
            <p:ph type="title"/>
          </p:nvPr>
        </p:nvSpPr>
        <p:spPr>
          <a:xfrm>
            <a:off x="653581" y="-182694"/>
            <a:ext cx="3264837" cy="1105999"/>
          </a:xfrm>
          <a:prstGeom prst="rect">
            <a:avLst/>
          </a:prstGeom>
        </p:spPr>
        <p:txBody>
          <a:bodyPr spcFirstLastPara="1" vert="horz" lIns="91440" tIns="45720" rIns="91440" bIns="45720" rtlCol="0" anchor="b" anchorCtr="0">
            <a:normAutofit/>
          </a:bodyPr>
          <a:lstStyle/>
          <a:p>
            <a:pPr marL="0" lvl="0" indent="0" algn="ctr" defTabSz="914400">
              <a:spcBef>
                <a:spcPct val="0"/>
              </a:spcBef>
              <a:spcAft>
                <a:spcPts val="0"/>
              </a:spcAft>
              <a:buClr>
                <a:schemeClr val="dk1"/>
              </a:buClr>
              <a:buSzPts val="1100"/>
            </a:pPr>
            <a:r>
              <a:rPr lang="en-GB" sz="2400" b="1" u="sng" kern="1200" noProof="0" dirty="0">
                <a:latin typeface="+mj-lt"/>
                <a:ea typeface="+mj-ea"/>
                <a:cs typeface="+mj-cs"/>
                <a:sym typeface="Times New Roman"/>
              </a:rPr>
              <a:t>Policy and Governance – </a:t>
            </a:r>
            <a:r>
              <a:rPr lang="en-GB" sz="2400" i="1" u="sng" kern="1200" noProof="0" dirty="0">
                <a:latin typeface="+mj-lt"/>
                <a:ea typeface="+mj-ea"/>
                <a:cs typeface="+mj-cs"/>
                <a:sym typeface="Times New Roman"/>
              </a:rPr>
              <a:t>International:</a:t>
            </a:r>
            <a:endParaRPr lang="en-GB" sz="2400" i="1" u="sng" kern="1200" noProof="0" dirty="0">
              <a:latin typeface="+mj-lt"/>
              <a:ea typeface="+mj-ea"/>
              <a:cs typeface="+mj-cs"/>
            </a:endParaRPr>
          </a:p>
        </p:txBody>
      </p:sp>
      <p:sp>
        <p:nvSpPr>
          <p:cNvPr id="111" name="Google Shape;111;p21"/>
          <p:cNvSpPr txBox="1">
            <a:spLocks noGrp="1"/>
          </p:cNvSpPr>
          <p:nvPr>
            <p:ph type="body" idx="1"/>
          </p:nvPr>
        </p:nvSpPr>
        <p:spPr>
          <a:xfrm>
            <a:off x="0" y="1265760"/>
            <a:ext cx="4438356" cy="2827826"/>
          </a:xfrm>
          <a:prstGeom prst="rect">
            <a:avLst/>
          </a:prstGeom>
        </p:spPr>
        <p:txBody>
          <a:bodyPr spcFirstLastPara="1" vert="horz" lIns="91440" tIns="45720" rIns="91440" bIns="45720" rtlCol="0" anchor="t" anchorCtr="0">
            <a:noAutofit/>
          </a:bodyPr>
          <a:lstStyle/>
          <a:p>
            <a:pPr marL="457200" lvl="0" indent="-228600" defTabSz="914400">
              <a:spcBef>
                <a:spcPts val="0"/>
              </a:spcBef>
              <a:spcAft>
                <a:spcPts val="600"/>
              </a:spcAft>
              <a:buClr>
                <a:schemeClr val="dk1"/>
              </a:buClr>
              <a:buSzPts val="1400"/>
              <a:buFont typeface="Arial" panose="020B0604020202020204" pitchFamily="34" charset="0"/>
              <a:buChar char="•"/>
            </a:pPr>
            <a:r>
              <a:rPr lang="en-GB" sz="1800" b="1" noProof="0" dirty="0">
                <a:latin typeface="Arial" panose="020B0604020202020204" pitchFamily="34" charset="0"/>
                <a:cs typeface="Arial" panose="020B0604020202020204" pitchFamily="34" charset="0"/>
                <a:sym typeface="Times New Roman"/>
              </a:rPr>
              <a:t>WHO Health in All Policies: </a:t>
            </a:r>
            <a:r>
              <a:rPr lang="en-GB" sz="1800" noProof="0" dirty="0">
                <a:latin typeface="Arial" panose="020B0604020202020204" pitchFamily="34" charset="0"/>
                <a:cs typeface="Arial" panose="020B0604020202020204" pitchFamily="34" charset="0"/>
                <a:sym typeface="Times New Roman"/>
              </a:rPr>
              <a:t>Integrates health considerations across housing, education, and environment policy (WHO, 2020).</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8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800" noProof="0" dirty="0">
                <a:latin typeface="Arial" panose="020B0604020202020204" pitchFamily="34" charset="0"/>
                <a:cs typeface="Arial" panose="020B0604020202020204" pitchFamily="34" charset="0"/>
                <a:sym typeface="Times New Roman"/>
              </a:rPr>
              <a:t>Aligns with UN Sustainable Development Goals, particularly SDG 3 on health and well-being.</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8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800" b="1" noProof="0" dirty="0">
                <a:latin typeface="Arial" panose="020B0604020202020204" pitchFamily="34" charset="0"/>
                <a:cs typeface="Arial" panose="020B0604020202020204" pitchFamily="34" charset="0"/>
                <a:sym typeface="Times New Roman"/>
              </a:rPr>
              <a:t>Strength and Limitation:</a:t>
            </a:r>
            <a:r>
              <a:rPr lang="en-GB" sz="1800" noProof="0" dirty="0">
                <a:latin typeface="Arial" panose="020B0604020202020204" pitchFamily="34" charset="0"/>
                <a:cs typeface="Arial" panose="020B0604020202020204" pitchFamily="34" charset="0"/>
                <a:sym typeface="Times New Roman"/>
              </a:rPr>
              <a:t> Offers a universal, forward-looking framework; implementation in the UK is constrained by economic pressures.</a:t>
            </a:r>
          </a:p>
        </p:txBody>
      </p:sp>
      <p:pic>
        <p:nvPicPr>
          <p:cNvPr id="112" name="Google Shape;112;p21"/>
          <p:cNvPicPr preferRelativeResize="0"/>
          <p:nvPr/>
        </p:nvPicPr>
        <p:blipFill>
          <a:blip r:embed="rId3"/>
          <a:stretch>
            <a:fillRect/>
          </a:stretch>
        </p:blipFill>
        <p:spPr>
          <a:xfrm>
            <a:off x="5086350" y="789942"/>
            <a:ext cx="3597792" cy="3597792"/>
          </a:xfrm>
          <a:prstGeom prst="rect">
            <a:avLst/>
          </a:prstGeom>
          <a:noFill/>
        </p:spPr>
      </p:pic>
      <p:sp>
        <p:nvSpPr>
          <p:cNvPr id="3" name="TextBox 2">
            <a:extLst>
              <a:ext uri="{FF2B5EF4-FFF2-40B4-BE49-F238E27FC236}">
                <a16:creationId xmlns:a16="http://schemas.microsoft.com/office/drawing/2014/main" id="{1D3172FF-4685-0381-1D2E-B4731C762F57}"/>
              </a:ext>
            </a:extLst>
          </p:cNvPr>
          <p:cNvSpPr txBox="1"/>
          <p:nvPr/>
        </p:nvSpPr>
        <p:spPr>
          <a:xfrm>
            <a:off x="4599246" y="4387734"/>
            <a:ext cx="4572000" cy="525465"/>
          </a:xfrm>
          <a:prstGeom prst="rect">
            <a:avLst/>
          </a:prstGeom>
          <a:noFill/>
        </p:spPr>
        <p:txBody>
          <a:bodyPr wrap="square">
            <a:spAutoFit/>
          </a:bodyPr>
          <a:lstStyle/>
          <a:p>
            <a:pPr algn="ctr">
              <a:lnSpc>
                <a:spcPct val="150000"/>
              </a:lnSpc>
            </a:pPr>
            <a:r>
              <a:rPr lang="en-GB" sz="1000" b="1" noProof="0" dirty="0">
                <a:latin typeface="Arial" panose="020B0604020202020204" pitchFamily="34" charset="0"/>
                <a:cs typeface="Arial" panose="020B0604020202020204" pitchFamily="34" charset="0"/>
              </a:rPr>
              <a:t>Figure 8: </a:t>
            </a:r>
            <a:r>
              <a:rPr lang="en-GB" sz="1000" b="1" noProof="0" dirty="0">
                <a:solidFill>
                  <a:schemeClr val="dk1"/>
                </a:solidFill>
                <a:latin typeface="Arial" panose="020B0604020202020204" pitchFamily="34" charset="0"/>
                <a:ea typeface="Times New Roman"/>
                <a:cs typeface="Arial" panose="020B0604020202020204" pitchFamily="34" charset="0"/>
                <a:sym typeface="Times New Roman"/>
              </a:rPr>
              <a:t>Health in All Policies </a:t>
            </a:r>
            <a:endParaRPr lang="en-GB" sz="1000" b="1" noProof="0" dirty="0">
              <a:latin typeface="Arial" panose="020B0604020202020204" pitchFamily="34" charset="0"/>
              <a:cs typeface="Arial" panose="020B0604020202020204" pitchFamily="34" charset="0"/>
            </a:endParaRPr>
          </a:p>
          <a:p>
            <a:pPr algn="ctr">
              <a:lnSpc>
                <a:spcPct val="150000"/>
              </a:lnSpc>
            </a:pPr>
            <a:r>
              <a:rPr lang="en-GB" sz="1000" noProof="0" dirty="0">
                <a:latin typeface="Arial" panose="020B0604020202020204" pitchFamily="34" charset="0"/>
                <a:cs typeface="Arial" panose="020B0604020202020204" pitchFamily="34" charset="0"/>
              </a:rPr>
              <a:t>(Source</a:t>
            </a:r>
            <a:r>
              <a:rPr lang="en-GB" sz="1000" noProof="0" dirty="0">
                <a:solidFill>
                  <a:schemeClr val="dk1"/>
                </a:solidFill>
                <a:latin typeface="Arial" panose="020B0604020202020204" pitchFamily="34" charset="0"/>
                <a:ea typeface="Times New Roman"/>
                <a:cs typeface="Arial" panose="020B0604020202020204" pitchFamily="34" charset="0"/>
                <a:sym typeface="Times New Roman"/>
              </a:rPr>
              <a:t> WHO, 2020</a:t>
            </a:r>
            <a:r>
              <a:rPr lang="en-GB" sz="1000" noProof="0" dirty="0">
                <a:latin typeface="Arial" panose="020B0604020202020204" pitchFamily="34" charset="0"/>
                <a:cs typeface="Arial" panose="020B0604020202020204" pitchFamily="34" charset="0"/>
              </a:rPr>
              <a:t>)</a:t>
            </a:r>
          </a:p>
        </p:txBody>
      </p:sp>
    </p:spTree>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Shape 116"/>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p:nvSpPr>
          <p:cNvPr id="117" name="Google Shape;117;p22"/>
          <p:cNvSpPr txBox="1">
            <a:spLocks noGrp="1"/>
          </p:cNvSpPr>
          <p:nvPr>
            <p:ph type="title"/>
          </p:nvPr>
        </p:nvSpPr>
        <p:spPr>
          <a:xfrm>
            <a:off x="92388" y="111118"/>
            <a:ext cx="4711729" cy="994173"/>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buClr>
                <a:schemeClr val="dk1"/>
              </a:buClr>
              <a:buSzPts val="1100"/>
            </a:pPr>
            <a:r>
              <a:rPr lang="en-GB" sz="2800" b="1" u="sng" kern="1200" noProof="0" dirty="0">
                <a:solidFill>
                  <a:schemeClr val="tx1"/>
                </a:solidFill>
                <a:latin typeface="Arial" panose="020B0604020202020204" pitchFamily="34" charset="0"/>
                <a:cs typeface="Arial" panose="020B0604020202020204" pitchFamily="34" charset="0"/>
                <a:sym typeface="Times New Roman"/>
              </a:rPr>
              <a:t>Policy and Governance – </a:t>
            </a:r>
            <a:r>
              <a:rPr lang="en-GB" sz="2800" i="1" u="sng" kern="1200" noProof="0" dirty="0">
                <a:solidFill>
                  <a:schemeClr val="tx1"/>
                </a:solidFill>
                <a:latin typeface="Arial" panose="020B0604020202020204" pitchFamily="34" charset="0"/>
                <a:cs typeface="Arial" panose="020B0604020202020204" pitchFamily="34" charset="0"/>
                <a:sym typeface="Times New Roman"/>
              </a:rPr>
              <a:t>National:</a:t>
            </a:r>
          </a:p>
        </p:txBody>
      </p:sp>
      <p:sp>
        <p:nvSpPr>
          <p:cNvPr id="139" name="Freeform: Shape 138">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0"/>
            <a:ext cx="866357" cy="468771"/>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118" name="Google Shape;118;p22"/>
          <p:cNvSpPr txBox="1">
            <a:spLocks noGrp="1"/>
          </p:cNvSpPr>
          <p:nvPr>
            <p:ph type="body" idx="1"/>
          </p:nvPr>
        </p:nvSpPr>
        <p:spPr>
          <a:xfrm>
            <a:off x="39941" y="1369218"/>
            <a:ext cx="4925954" cy="3263504"/>
          </a:xfrm>
          <a:prstGeom prst="rect">
            <a:avLst/>
          </a:prstGeom>
        </p:spPr>
        <p:txBody>
          <a:bodyPr spcFirstLastPara="1" vert="horz" lIns="91440" tIns="45720" rIns="91440" bIns="45720" rtlCol="0" anchorCtr="0">
            <a:noAutofit/>
          </a:bodyPr>
          <a:lstStyle/>
          <a:p>
            <a:pPr marL="457200" lvl="0" indent="-228600" defTabSz="914400">
              <a:spcBef>
                <a:spcPts val="0"/>
              </a:spcBef>
              <a:spcAft>
                <a:spcPts val="600"/>
              </a:spcAft>
              <a:buClr>
                <a:schemeClr val="dk1"/>
              </a:buClr>
              <a:buSzPts val="1400"/>
              <a:buFont typeface="Arial" panose="020B0604020202020204" pitchFamily="34" charset="0"/>
              <a:buChar char="•"/>
            </a:pPr>
            <a:r>
              <a:rPr lang="en-GB" sz="1400" b="1" noProof="0" dirty="0">
                <a:latin typeface="Arial" panose="020B0604020202020204" pitchFamily="34" charset="0"/>
                <a:cs typeface="Arial" panose="020B0604020202020204" pitchFamily="34" charset="0"/>
                <a:sym typeface="Times New Roman"/>
              </a:rPr>
              <a:t>NHS Long Term Plan: </a:t>
            </a:r>
            <a:r>
              <a:rPr lang="en-GB" sz="1400" noProof="0" dirty="0">
                <a:latin typeface="Arial" panose="020B0604020202020204" pitchFamily="34" charset="0"/>
                <a:cs typeface="Arial" panose="020B0604020202020204" pitchFamily="34" charset="0"/>
                <a:sym typeface="Times New Roman"/>
              </a:rPr>
              <a:t>Prioritise prevention, digital and integration care. (NHS England, 2024; Gov.uk, 2023).</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4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400" b="1" noProof="0" dirty="0">
                <a:latin typeface="Arial" panose="020B0604020202020204" pitchFamily="34" charset="0"/>
                <a:cs typeface="Arial" panose="020B0604020202020204" pitchFamily="34" charset="0"/>
                <a:sym typeface="Times New Roman"/>
              </a:rPr>
              <a:t>Legislation</a:t>
            </a:r>
            <a:r>
              <a:rPr lang="en-GB" sz="1400" noProof="0" dirty="0">
                <a:latin typeface="Arial" panose="020B0604020202020204" pitchFamily="34" charset="0"/>
                <a:cs typeface="Arial" panose="020B0604020202020204" pitchFamily="34" charset="0"/>
                <a:sym typeface="Times New Roman"/>
              </a:rPr>
              <a:t>: Care Act 2014 and Equality Act 2010 protect rights and promote fair access (Legislation.gov.uk, 2024; GOV.uk, 2023).</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400" b="1"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400" b="1" noProof="0" dirty="0">
                <a:latin typeface="Arial" panose="020B0604020202020204" pitchFamily="34" charset="0"/>
                <a:cs typeface="Arial" panose="020B0604020202020204" pitchFamily="34" charset="0"/>
                <a:sym typeface="Times New Roman"/>
              </a:rPr>
              <a:t>Practice frameworks:</a:t>
            </a:r>
            <a:r>
              <a:rPr lang="en-GB" sz="1400" noProof="0" dirty="0">
                <a:latin typeface="Arial" panose="020B0604020202020204" pitchFamily="34" charset="0"/>
                <a:cs typeface="Arial" panose="020B0604020202020204" pitchFamily="34" charset="0"/>
                <a:sym typeface="Times New Roman"/>
              </a:rPr>
              <a:t> MECC embeds well-being support within routine care delivery and (NHS, England, 2020).</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400" b="1"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400" b="1" noProof="0" dirty="0">
                <a:latin typeface="Arial" panose="020B0604020202020204" pitchFamily="34" charset="0"/>
                <a:cs typeface="Arial" panose="020B0604020202020204" pitchFamily="34" charset="0"/>
                <a:sym typeface="Times New Roman"/>
              </a:rPr>
              <a:t>Key barriers</a:t>
            </a:r>
            <a:r>
              <a:rPr lang="en-GB" sz="1400" noProof="0" dirty="0">
                <a:latin typeface="Arial" panose="020B0604020202020204" pitchFamily="34" charset="0"/>
                <a:cs typeface="Arial" panose="020B0604020202020204" pitchFamily="34" charset="0"/>
                <a:sym typeface="Times New Roman"/>
              </a:rPr>
              <a:t>: Efficiency-driven approaches, funding constraints and gaps in digital skills limit progress (Poirier et al., 2022).</a:t>
            </a:r>
          </a:p>
        </p:txBody>
      </p:sp>
      <p:pic>
        <p:nvPicPr>
          <p:cNvPr id="119" name="Google Shape;119;p22"/>
          <p:cNvPicPr preferRelativeResize="0"/>
          <p:nvPr/>
        </p:nvPicPr>
        <p:blipFill>
          <a:blip r:embed="rId3"/>
          <a:stretch>
            <a:fillRect/>
          </a:stretch>
        </p:blipFill>
        <p:spPr>
          <a:xfrm>
            <a:off x="5383232" y="722606"/>
            <a:ext cx="3763470" cy="2766497"/>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40" name="Oval 139">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2567969"/>
            <a:ext cx="405617" cy="405616"/>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1" name="Freeform: Shape 14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0"/>
            <a:ext cx="1550211" cy="1216410"/>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GB" noProof="0" dirty="0"/>
          </a:p>
        </p:txBody>
      </p:sp>
      <p:cxnSp>
        <p:nvCxnSpPr>
          <p:cNvPr id="132" name="Straight Connector 131">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770929"/>
            <a:ext cx="0" cy="1198281"/>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2" name="Freeform: Shape 141">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92435" y="3875011"/>
            <a:ext cx="1376793" cy="1518589"/>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GB" noProof="0" dirty="0"/>
          </a:p>
        </p:txBody>
      </p:sp>
      <p:sp>
        <p:nvSpPr>
          <p:cNvPr id="136" name="Freeform: Shape 135">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4525346"/>
            <a:ext cx="1493298" cy="618154"/>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138" name="Freeform: Shape 137">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4139397"/>
            <a:ext cx="1005228" cy="1004103"/>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GB" noProof="0" dirty="0"/>
          </a:p>
        </p:txBody>
      </p:sp>
      <p:sp>
        <p:nvSpPr>
          <p:cNvPr id="3" name="TextBox 2">
            <a:extLst>
              <a:ext uri="{FF2B5EF4-FFF2-40B4-BE49-F238E27FC236}">
                <a16:creationId xmlns:a16="http://schemas.microsoft.com/office/drawing/2014/main" id="{D9F6F8A4-9E20-65B6-23F3-60A1457A6F05}"/>
              </a:ext>
            </a:extLst>
          </p:cNvPr>
          <p:cNvSpPr txBox="1"/>
          <p:nvPr/>
        </p:nvSpPr>
        <p:spPr>
          <a:xfrm>
            <a:off x="4877191" y="3489103"/>
            <a:ext cx="4602480" cy="525465"/>
          </a:xfrm>
          <a:prstGeom prst="rect">
            <a:avLst/>
          </a:prstGeom>
          <a:noFill/>
        </p:spPr>
        <p:txBody>
          <a:bodyPr wrap="square">
            <a:spAutoFit/>
          </a:bodyPr>
          <a:lstStyle/>
          <a:p>
            <a:pPr algn="ctr">
              <a:lnSpc>
                <a:spcPct val="150000"/>
              </a:lnSpc>
            </a:pPr>
            <a:r>
              <a:rPr lang="en-GB" sz="1000" b="1" noProof="0" dirty="0">
                <a:latin typeface="Arial" panose="020B0604020202020204" pitchFamily="34" charset="0"/>
                <a:cs typeface="Arial" panose="020B0604020202020204" pitchFamily="34" charset="0"/>
              </a:rPr>
              <a:t>Figure 9: </a:t>
            </a:r>
            <a:r>
              <a:rPr lang="en-GB" sz="1000" b="1" noProof="0" dirty="0">
                <a:solidFill>
                  <a:schemeClr val="dk1"/>
                </a:solidFill>
                <a:latin typeface="Arial" panose="020B0604020202020204" pitchFamily="34" charset="0"/>
                <a:ea typeface="Times New Roman"/>
                <a:cs typeface="Arial" panose="020B0604020202020204" pitchFamily="34" charset="0"/>
                <a:sym typeface="Times New Roman"/>
              </a:rPr>
              <a:t>NHS Long-Term Plan</a:t>
            </a:r>
            <a:endParaRPr lang="en-GB" sz="1000" b="1" noProof="0" dirty="0">
              <a:latin typeface="Arial" panose="020B0604020202020204" pitchFamily="34" charset="0"/>
              <a:cs typeface="Arial" panose="020B0604020202020204" pitchFamily="34" charset="0"/>
            </a:endParaRPr>
          </a:p>
          <a:p>
            <a:pPr algn="ctr">
              <a:lnSpc>
                <a:spcPct val="150000"/>
              </a:lnSpc>
            </a:pPr>
            <a:r>
              <a:rPr lang="en-GB" sz="1000" noProof="0" dirty="0">
                <a:latin typeface="Arial" panose="020B0604020202020204" pitchFamily="34" charset="0"/>
                <a:cs typeface="Arial" panose="020B0604020202020204" pitchFamily="34" charset="0"/>
              </a:rPr>
              <a:t>(Source</a:t>
            </a:r>
            <a:r>
              <a:rPr lang="en-GB" sz="1000" noProof="0" dirty="0">
                <a:solidFill>
                  <a:schemeClr val="dk1"/>
                </a:solidFill>
                <a:latin typeface="Arial" panose="020B0604020202020204" pitchFamily="34" charset="0"/>
                <a:ea typeface="Times New Roman"/>
                <a:cs typeface="Arial" panose="020B0604020202020204" pitchFamily="34" charset="0"/>
                <a:sym typeface="Times New Roman"/>
              </a:rPr>
              <a:t> Gov.uk, 2020</a:t>
            </a:r>
            <a:r>
              <a:rPr lang="en-GB" sz="1000" noProof="0" dirty="0">
                <a:latin typeface="Arial" panose="020B0604020202020204" pitchFamily="34" charset="0"/>
                <a:cs typeface="Arial" panose="020B0604020202020204" pitchFamily="34" charset="0"/>
              </a:rPr>
              <a:t>)</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EBE1EA"/>
        </a:solidFill>
        <a:effectLst/>
      </p:bgPr>
    </p:bg>
    <p:spTree>
      <p:nvGrpSpPr>
        <p:cNvPr id="1" name="Shape 123"/>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0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4" name="Google Shape;124;p23"/>
          <p:cNvSpPr txBox="1">
            <a:spLocks noGrp="1"/>
          </p:cNvSpPr>
          <p:nvPr>
            <p:ph type="title"/>
          </p:nvPr>
        </p:nvSpPr>
        <p:spPr>
          <a:xfrm>
            <a:off x="5401583" y="396993"/>
            <a:ext cx="3212237" cy="900271"/>
          </a:xfrm>
          <a:prstGeom prst="rect">
            <a:avLst/>
          </a:prstGeom>
        </p:spPr>
        <p:txBody>
          <a:bodyPr spcFirstLastPara="1" vert="horz" lIns="91440" tIns="45720" rIns="91440" bIns="45720" rtlCol="0" anchor="b" anchorCtr="0">
            <a:normAutofit/>
          </a:bodyPr>
          <a:lstStyle/>
          <a:p>
            <a:pPr marL="0" lvl="0" indent="0" defTabSz="914400">
              <a:spcBef>
                <a:spcPct val="0"/>
              </a:spcBef>
              <a:spcAft>
                <a:spcPts val="0"/>
              </a:spcAft>
              <a:buClr>
                <a:schemeClr val="dk1"/>
              </a:buClr>
              <a:buSzPts val="1100"/>
            </a:pPr>
            <a:r>
              <a:rPr lang="en-GB" sz="2700" b="1" u="sng" kern="1200" noProof="0" dirty="0">
                <a:solidFill>
                  <a:schemeClr val="tx1"/>
                </a:solidFill>
                <a:latin typeface="Arial" panose="020B0604020202020204" pitchFamily="34" charset="0"/>
                <a:cs typeface="Arial" panose="020B0604020202020204" pitchFamily="34" charset="0"/>
                <a:sym typeface="Times New Roman"/>
              </a:rPr>
              <a:t>Examples and Case Studies:</a:t>
            </a:r>
            <a:endParaRPr lang="en-GB" sz="2700" u="sng" kern="1200" noProof="0" dirty="0">
              <a:solidFill>
                <a:schemeClr val="tx1"/>
              </a:solidFill>
              <a:latin typeface="Arial" panose="020B0604020202020204" pitchFamily="34" charset="0"/>
              <a:cs typeface="Arial" panose="020B0604020202020204" pitchFamily="34" charset="0"/>
              <a:sym typeface="Times New Roman"/>
            </a:endParaRPr>
          </a:p>
        </p:txBody>
      </p:sp>
      <p:sp>
        <p:nvSpPr>
          <p:cNvPr id="140" name="Rectangle 13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59810" y="161401"/>
            <a:ext cx="555498" cy="887511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2" name="Rectangle 14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675" y="266219"/>
            <a:ext cx="4638730" cy="443640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26" name="Google Shape;126;p23"/>
          <p:cNvPicPr preferRelativeResize="0"/>
          <p:nvPr/>
        </p:nvPicPr>
        <p:blipFill>
          <a:blip r:embed="rId3"/>
          <a:stretch>
            <a:fillRect/>
          </a:stretch>
        </p:blipFill>
        <p:spPr>
          <a:xfrm>
            <a:off x="274741" y="668853"/>
            <a:ext cx="4532822" cy="2633957"/>
          </a:xfrm>
          <a:prstGeom prst="rect">
            <a:avLst/>
          </a:prstGeom>
          <a:noFill/>
        </p:spPr>
      </p:pic>
      <p:sp>
        <p:nvSpPr>
          <p:cNvPr id="144" name="Rectangle 14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58339" y="1458684"/>
            <a:ext cx="3017520" cy="2057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5" name="Google Shape;125;p23"/>
          <p:cNvSpPr txBox="1">
            <a:spLocks noGrp="1"/>
          </p:cNvSpPr>
          <p:nvPr>
            <p:ph type="body" idx="1"/>
          </p:nvPr>
        </p:nvSpPr>
        <p:spPr>
          <a:xfrm>
            <a:off x="4825615" y="1639022"/>
            <a:ext cx="4198011" cy="2633958"/>
          </a:xfrm>
          <a:prstGeom prst="rect">
            <a:avLst/>
          </a:prstGeom>
        </p:spPr>
        <p:txBody>
          <a:bodyPr spcFirstLastPara="1" vert="horz" lIns="91440" tIns="45720" rIns="91440" bIns="45720" rtlCol="0" anchor="ctr" anchorCtr="0">
            <a:noAutofit/>
          </a:bodyPr>
          <a:lstStyle/>
          <a:p>
            <a:pPr marL="457200" lvl="0" indent="-228600" defTabSz="914400">
              <a:spcBef>
                <a:spcPts val="0"/>
              </a:spcBef>
              <a:spcAft>
                <a:spcPts val="600"/>
              </a:spcAft>
              <a:buClr>
                <a:schemeClr val="dk1"/>
              </a:buClr>
              <a:buSzPts val="1400"/>
              <a:buFont typeface="Arial" panose="020B0604020202020204" pitchFamily="34" charset="0"/>
              <a:buChar char="•"/>
            </a:pPr>
            <a:r>
              <a:rPr lang="en-GB" sz="1200" b="1" noProof="0" dirty="0">
                <a:latin typeface="Arial" panose="020B0604020202020204" pitchFamily="34" charset="0"/>
                <a:cs typeface="Arial" panose="020B0604020202020204" pitchFamily="34" charset="0"/>
                <a:sym typeface="Times New Roman"/>
              </a:rPr>
              <a:t>NHS Diabetes Prevention Programme </a:t>
            </a:r>
            <a:r>
              <a:rPr lang="en-GB" sz="1200" noProof="0" dirty="0">
                <a:latin typeface="Arial" panose="020B0604020202020204" pitchFamily="34" charset="0"/>
                <a:cs typeface="Arial" panose="020B0604020202020204" pitchFamily="34" charset="0"/>
                <a:sym typeface="Times New Roman"/>
              </a:rPr>
              <a:t>applies the</a:t>
            </a:r>
            <a:r>
              <a:rPr lang="en-GB" sz="1200" b="1" noProof="0" dirty="0">
                <a:latin typeface="Arial" panose="020B0604020202020204" pitchFamily="34" charset="0"/>
                <a:cs typeface="Arial" panose="020B0604020202020204" pitchFamily="34" charset="0"/>
                <a:sym typeface="Times New Roman"/>
              </a:rPr>
              <a:t> Health Belief Model.</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2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200" noProof="0" dirty="0">
                <a:latin typeface="Arial" panose="020B0604020202020204" pitchFamily="34" charset="0"/>
                <a:cs typeface="Arial" panose="020B0604020202020204" pitchFamily="34" charset="0"/>
                <a:sym typeface="Times New Roman"/>
              </a:rPr>
              <a:t>Promotes self-efficacy through behavioural and community-based intervention strategies (NHS England, 2025).</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200" b="1"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200" b="1" noProof="0" dirty="0">
                <a:latin typeface="Arial" panose="020B0604020202020204" pitchFamily="34" charset="0"/>
                <a:cs typeface="Arial" panose="020B0604020202020204" pitchFamily="34" charset="0"/>
                <a:sym typeface="Times New Roman"/>
              </a:rPr>
              <a:t>Successes:</a:t>
            </a:r>
            <a:r>
              <a:rPr lang="en-GB" sz="1200" noProof="0" dirty="0">
                <a:latin typeface="Arial" panose="020B0604020202020204" pitchFamily="34" charset="0"/>
                <a:cs typeface="Arial" panose="020B0604020202020204" pitchFamily="34" charset="0"/>
                <a:sym typeface="Times New Roman"/>
              </a:rPr>
              <a:t> 89,000 referrals were received in 2023, with participants achieving an average weight loss of 3.4 kg.</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200" b="1"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200" b="1" noProof="0" dirty="0">
                <a:latin typeface="Arial" panose="020B0604020202020204" pitchFamily="34" charset="0"/>
                <a:cs typeface="Arial" panose="020B0604020202020204" pitchFamily="34" charset="0"/>
                <a:sym typeface="Times New Roman"/>
              </a:rPr>
              <a:t>Challenges</a:t>
            </a:r>
            <a:r>
              <a:rPr lang="en-GB" sz="1200" noProof="0" dirty="0">
                <a:latin typeface="Arial" panose="020B0604020202020204" pitchFamily="34" charset="0"/>
                <a:cs typeface="Arial" panose="020B0604020202020204" pitchFamily="34" charset="0"/>
                <a:sym typeface="Times New Roman"/>
              </a:rPr>
              <a:t>: Digital exclusion and inconsistent cultural adaptation (Chatzi et al., 2022).</a:t>
            </a:r>
          </a:p>
        </p:txBody>
      </p:sp>
      <p:sp>
        <p:nvSpPr>
          <p:cNvPr id="146" name="Rectangle 14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57884" y="4540020"/>
            <a:ext cx="555498" cy="11559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5" name="TextBox 4">
            <a:extLst>
              <a:ext uri="{FF2B5EF4-FFF2-40B4-BE49-F238E27FC236}">
                <a16:creationId xmlns:a16="http://schemas.microsoft.com/office/drawing/2014/main" id="{F0327ED5-83F3-FFA9-9A74-070DD8A02CFE}"/>
              </a:ext>
            </a:extLst>
          </p:cNvPr>
          <p:cNvSpPr txBox="1"/>
          <p:nvPr/>
        </p:nvSpPr>
        <p:spPr>
          <a:xfrm>
            <a:off x="266040" y="3306296"/>
            <a:ext cx="4572000" cy="525465"/>
          </a:xfrm>
          <a:prstGeom prst="rect">
            <a:avLst/>
          </a:prstGeom>
          <a:noFill/>
        </p:spPr>
        <p:txBody>
          <a:bodyPr wrap="square">
            <a:spAutoFit/>
          </a:bodyPr>
          <a:lstStyle/>
          <a:p>
            <a:pPr algn="ctr">
              <a:lnSpc>
                <a:spcPct val="150000"/>
              </a:lnSpc>
            </a:pPr>
            <a:r>
              <a:rPr lang="en-GB" sz="1000" b="1" noProof="0" dirty="0">
                <a:latin typeface="Arial" panose="020B0604020202020204" pitchFamily="34" charset="0"/>
                <a:cs typeface="Arial" panose="020B0604020202020204" pitchFamily="34" charset="0"/>
              </a:rPr>
              <a:t>Figure 10: </a:t>
            </a:r>
            <a:r>
              <a:rPr lang="en-GB" sz="1000" b="1" noProof="0" dirty="0">
                <a:solidFill>
                  <a:schemeClr val="dk1"/>
                </a:solidFill>
                <a:latin typeface="Arial" panose="020B0604020202020204" pitchFamily="34" charset="0"/>
                <a:ea typeface="Times New Roman"/>
                <a:cs typeface="Arial" panose="020B0604020202020204" pitchFamily="34" charset="0"/>
                <a:sym typeface="Times New Roman"/>
              </a:rPr>
              <a:t>NHS Diabetes Prevention Programme </a:t>
            </a:r>
            <a:endParaRPr lang="en-GB" sz="1000" b="1" noProof="0" dirty="0">
              <a:latin typeface="Arial" panose="020B0604020202020204" pitchFamily="34" charset="0"/>
              <a:cs typeface="Arial" panose="020B0604020202020204" pitchFamily="34" charset="0"/>
            </a:endParaRPr>
          </a:p>
          <a:p>
            <a:pPr algn="ctr">
              <a:lnSpc>
                <a:spcPct val="150000"/>
              </a:lnSpc>
            </a:pPr>
            <a:r>
              <a:rPr lang="en-GB" sz="1000" noProof="0" dirty="0">
                <a:latin typeface="Arial" panose="020B0604020202020204" pitchFamily="34" charset="0"/>
                <a:cs typeface="Arial" panose="020B0604020202020204" pitchFamily="34" charset="0"/>
              </a:rPr>
              <a:t>(Source</a:t>
            </a:r>
            <a:r>
              <a:rPr lang="en-GB" sz="1000" noProof="0" dirty="0">
                <a:solidFill>
                  <a:schemeClr val="dk1"/>
                </a:solidFill>
                <a:latin typeface="Arial" panose="020B0604020202020204" pitchFamily="34" charset="0"/>
                <a:ea typeface="Times New Roman"/>
                <a:cs typeface="Arial" panose="020B0604020202020204" pitchFamily="34" charset="0"/>
                <a:sym typeface="Times New Roman"/>
              </a:rPr>
              <a:t> England.nhs.uk, 2025</a:t>
            </a:r>
            <a:r>
              <a:rPr lang="en-GB" sz="1000" noProof="0" dirty="0">
                <a:latin typeface="Arial" panose="020B0604020202020204" pitchFamily="34" charset="0"/>
                <a:cs typeface="Arial" panose="020B0604020202020204" pitchFamily="34" charset="0"/>
              </a:rPr>
              <a:t>)</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E5ECED"/>
        </a:solidFill>
        <a:effectLst/>
      </p:bgPr>
    </p:bg>
    <p:spTree>
      <p:nvGrpSpPr>
        <p:cNvPr id="1" name="Shape 130"/>
        <p:cNvGrpSpPr/>
        <p:nvPr/>
      </p:nvGrpSpPr>
      <p:grpSpPr>
        <a:xfrm>
          <a:off x="0" y="0"/>
          <a:ext cx="0" cy="0"/>
          <a:chOff x="0" y="0"/>
          <a:chExt cx="0" cy="0"/>
        </a:xfrm>
      </p:grpSpPr>
      <p:sp useBgFill="1">
        <p:nvSpPr>
          <p:cNvPr id="143" name="Rectangle 14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p:nvSpPr>
          <p:cNvPr id="144" name="Arc 14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473511" y="367870"/>
            <a:ext cx="2240924"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31" name="Google Shape;131;p24"/>
          <p:cNvSpPr txBox="1">
            <a:spLocks noGrp="1"/>
          </p:cNvSpPr>
          <p:nvPr>
            <p:ph type="title"/>
          </p:nvPr>
        </p:nvSpPr>
        <p:spPr>
          <a:xfrm>
            <a:off x="71893" y="-92783"/>
            <a:ext cx="4094129" cy="994173"/>
          </a:xfrm>
          <a:prstGeom prst="rect">
            <a:avLst/>
          </a:prstGeom>
        </p:spPr>
        <p:txBody>
          <a:bodyPr spcFirstLastPara="1" vert="horz" lIns="91440" tIns="45720" rIns="91440" bIns="45720" rtlCol="0" anchor="ctr" anchorCtr="0">
            <a:normAutofit fontScale="90000"/>
          </a:bodyPr>
          <a:lstStyle/>
          <a:p>
            <a:pPr marL="0" lvl="0" indent="0" defTabSz="914400">
              <a:spcBef>
                <a:spcPct val="0"/>
              </a:spcBef>
              <a:spcAft>
                <a:spcPts val="0"/>
              </a:spcAft>
              <a:buClr>
                <a:schemeClr val="dk1"/>
              </a:buClr>
              <a:buSzPts val="1100"/>
            </a:pPr>
            <a:r>
              <a:rPr lang="en-GB" sz="3700" b="1" u="sng" kern="1200" noProof="0" dirty="0">
                <a:solidFill>
                  <a:schemeClr val="tx1"/>
                </a:solidFill>
                <a:latin typeface="Arial" panose="020B0604020202020204" pitchFamily="34" charset="0"/>
                <a:cs typeface="Arial" panose="020B0604020202020204" pitchFamily="34" charset="0"/>
                <a:sym typeface="Times New Roman"/>
              </a:rPr>
              <a:t>Equity and Access:</a:t>
            </a:r>
            <a:endParaRPr lang="en-GB" sz="3700" u="sng" kern="1200" noProof="0" dirty="0">
              <a:solidFill>
                <a:schemeClr val="tx1"/>
              </a:solidFill>
              <a:latin typeface="Arial" panose="020B0604020202020204" pitchFamily="34" charset="0"/>
              <a:cs typeface="Arial" panose="020B0604020202020204" pitchFamily="34" charset="0"/>
            </a:endParaRPr>
          </a:p>
        </p:txBody>
      </p:sp>
      <p:sp>
        <p:nvSpPr>
          <p:cNvPr id="142" name="Freeform: Shape 14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4800"/>
            <a:ext cx="2004647" cy="10287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pic>
        <p:nvPicPr>
          <p:cNvPr id="133" name="Google Shape;133;p24"/>
          <p:cNvPicPr preferRelativeResize="0"/>
          <p:nvPr/>
        </p:nvPicPr>
        <p:blipFill>
          <a:blip r:embed="rId3"/>
          <a:stretch>
            <a:fillRect/>
          </a:stretch>
        </p:blipFill>
        <p:spPr>
          <a:xfrm>
            <a:off x="176660" y="901390"/>
            <a:ext cx="3884594" cy="256496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132" name="Google Shape;132;p24"/>
          <p:cNvSpPr txBox="1">
            <a:spLocks noGrp="1"/>
          </p:cNvSpPr>
          <p:nvPr>
            <p:ph type="body" idx="1"/>
          </p:nvPr>
        </p:nvSpPr>
        <p:spPr>
          <a:xfrm>
            <a:off x="3990083" y="556205"/>
            <a:ext cx="4251511" cy="3144390"/>
          </a:xfrm>
          <a:prstGeom prst="rect">
            <a:avLst/>
          </a:prstGeom>
        </p:spPr>
        <p:txBody>
          <a:bodyPr spcFirstLastPara="1" vert="horz" lIns="91440" tIns="45720" rIns="91440" bIns="45720" rtlCol="0" anchorCtr="0">
            <a:noAutofit/>
          </a:bodyPr>
          <a:lstStyle/>
          <a:p>
            <a:pPr marL="457200" lvl="0" indent="-228600" defTabSz="914400">
              <a:spcBef>
                <a:spcPts val="0"/>
              </a:spcBef>
              <a:spcAft>
                <a:spcPts val="600"/>
              </a:spcAft>
              <a:buClr>
                <a:schemeClr val="dk1"/>
              </a:buClr>
              <a:buSzPts val="1400"/>
              <a:buFont typeface="Arial" panose="020B0604020202020204" pitchFamily="34" charset="0"/>
              <a:buChar char="•"/>
            </a:pPr>
            <a:r>
              <a:rPr lang="en-GB" sz="1800" b="1" noProof="0" dirty="0">
                <a:latin typeface="Arial" panose="020B0604020202020204" pitchFamily="34" charset="0"/>
                <a:cs typeface="Arial" panose="020B0604020202020204" pitchFamily="34" charset="0"/>
                <a:sym typeface="Times New Roman"/>
              </a:rPr>
              <a:t>Inequalities: </a:t>
            </a:r>
            <a:r>
              <a:rPr lang="en-GB" sz="1800" noProof="0" dirty="0">
                <a:latin typeface="Arial" panose="020B0604020202020204" pitchFamily="34" charset="0"/>
                <a:cs typeface="Arial" panose="020B0604020202020204" pitchFamily="34" charset="0"/>
                <a:sym typeface="Times New Roman"/>
              </a:rPr>
              <a:t>Disparities in access and outcomes arising from ethnicity socioeconomic deprivation, and digital divide (Chatzi et al., 2022).</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8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800" b="1" noProof="0" dirty="0">
                <a:latin typeface="Arial" panose="020B0604020202020204" pitchFamily="34" charset="0"/>
                <a:cs typeface="Arial" panose="020B0604020202020204" pitchFamily="34" charset="0"/>
                <a:sym typeface="Times New Roman"/>
              </a:rPr>
              <a:t>Policy framework</a:t>
            </a:r>
            <a:r>
              <a:rPr lang="en-GB" sz="1800" noProof="0" dirty="0">
                <a:latin typeface="Arial" panose="020B0604020202020204" pitchFamily="34" charset="0"/>
                <a:cs typeface="Arial" panose="020B0604020202020204" pitchFamily="34" charset="0"/>
                <a:sym typeface="Times New Roman"/>
              </a:rPr>
              <a:t>: Equality Act 2010, NHS Long-Term Plan, and the Core20PLUS5  approach to targeted care(NHS, England, 2021).</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1800" b="1"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1800" b="1" noProof="0" dirty="0">
                <a:latin typeface="Arial" panose="020B0604020202020204" pitchFamily="34" charset="0"/>
                <a:cs typeface="Arial" panose="020B0604020202020204" pitchFamily="34" charset="0"/>
                <a:sym typeface="Times New Roman"/>
              </a:rPr>
              <a:t>Recommendations: </a:t>
            </a:r>
            <a:r>
              <a:rPr lang="en-GB" sz="1800" noProof="0" dirty="0">
                <a:latin typeface="Arial" panose="020B0604020202020204" pitchFamily="34" charset="0"/>
                <a:cs typeface="Arial" panose="020B0604020202020204" pitchFamily="34" charset="0"/>
                <a:sym typeface="Times New Roman"/>
              </a:rPr>
              <a:t>Development of culturally appropriate, investment in digital literacy and inclusion, and fair, needs-based resource distribution. </a:t>
            </a:r>
          </a:p>
        </p:txBody>
      </p:sp>
      <p:sp>
        <p:nvSpPr>
          <p:cNvPr id="3" name="TextBox 2">
            <a:extLst>
              <a:ext uri="{FF2B5EF4-FFF2-40B4-BE49-F238E27FC236}">
                <a16:creationId xmlns:a16="http://schemas.microsoft.com/office/drawing/2014/main" id="{E5FFE88E-9769-E61A-A0A7-BA3A8EFDF930}"/>
              </a:ext>
            </a:extLst>
          </p:cNvPr>
          <p:cNvSpPr txBox="1"/>
          <p:nvPr/>
        </p:nvSpPr>
        <p:spPr>
          <a:xfrm>
            <a:off x="-227012" y="3589335"/>
            <a:ext cx="4620768" cy="525465"/>
          </a:xfrm>
          <a:prstGeom prst="rect">
            <a:avLst/>
          </a:prstGeom>
          <a:noFill/>
        </p:spPr>
        <p:txBody>
          <a:bodyPr wrap="square">
            <a:spAutoFit/>
          </a:bodyPr>
          <a:lstStyle/>
          <a:p>
            <a:pPr algn="ctr">
              <a:lnSpc>
                <a:spcPct val="150000"/>
              </a:lnSpc>
            </a:pPr>
            <a:r>
              <a:rPr lang="en-GB" sz="1000" b="1" noProof="0" dirty="0">
                <a:latin typeface="Arial" panose="020B0604020202020204" pitchFamily="34" charset="0"/>
                <a:cs typeface="Arial" panose="020B0604020202020204" pitchFamily="34" charset="0"/>
              </a:rPr>
              <a:t>Figure 11: </a:t>
            </a:r>
            <a:r>
              <a:rPr lang="en-GB" sz="1000" b="1" noProof="0" dirty="0">
                <a:solidFill>
                  <a:schemeClr val="dk1"/>
                </a:solidFill>
                <a:latin typeface="Arial" panose="020B0604020202020204" pitchFamily="34" charset="0"/>
                <a:ea typeface="Times New Roman"/>
                <a:cs typeface="Arial" panose="020B0604020202020204" pitchFamily="34" charset="0"/>
                <a:sym typeface="Times New Roman"/>
              </a:rPr>
              <a:t>Inequalities in healthcare access</a:t>
            </a:r>
            <a:endParaRPr lang="en-GB" sz="1000" b="1" noProof="0" dirty="0">
              <a:latin typeface="Arial" panose="020B0604020202020204" pitchFamily="34" charset="0"/>
              <a:cs typeface="Arial" panose="020B0604020202020204" pitchFamily="34" charset="0"/>
            </a:endParaRPr>
          </a:p>
          <a:p>
            <a:pPr algn="ctr">
              <a:lnSpc>
                <a:spcPct val="150000"/>
              </a:lnSpc>
            </a:pPr>
            <a:r>
              <a:rPr lang="en-GB" sz="1000" noProof="0" dirty="0">
                <a:latin typeface="Arial" panose="020B0604020202020204" pitchFamily="34" charset="0"/>
                <a:cs typeface="Arial" panose="020B0604020202020204" pitchFamily="34" charset="0"/>
              </a:rPr>
              <a:t>(Source</a:t>
            </a:r>
            <a:r>
              <a:rPr lang="en-GB" sz="1000" noProof="0" dirty="0">
                <a:solidFill>
                  <a:schemeClr val="dk1"/>
                </a:solidFill>
                <a:latin typeface="Arial" panose="020B0604020202020204" pitchFamily="34" charset="0"/>
                <a:ea typeface="Times New Roman"/>
                <a:cs typeface="Arial" panose="020B0604020202020204" pitchFamily="34" charset="0"/>
                <a:sym typeface="Times New Roman"/>
              </a:rPr>
              <a:t> </a:t>
            </a:r>
            <a:r>
              <a:rPr lang="en-GB" sz="1000" noProof="0" dirty="0">
                <a:latin typeface="Arial" panose="020B0604020202020204" pitchFamily="34" charset="0"/>
                <a:cs typeface="Arial" panose="020B0604020202020204" pitchFamily="34" charset="0"/>
              </a:rPr>
              <a:t>Kloza, 2023)</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Shape 137"/>
        <p:cNvGrpSpPr/>
        <p:nvPr/>
      </p:nvGrpSpPr>
      <p:grpSpPr>
        <a:xfrm>
          <a:off x="0" y="0"/>
          <a:ext cx="0" cy="0"/>
          <a:chOff x="0" y="0"/>
          <a:chExt cx="0" cy="0"/>
        </a:xfrm>
      </p:grpSpPr>
      <p:sp useBgFill="1">
        <p:nvSpPr>
          <p:cNvPr id="146" name="Rectangle 145">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40" name="Google Shape;140;p25"/>
          <p:cNvPicPr preferRelativeResize="0"/>
          <p:nvPr/>
        </p:nvPicPr>
        <p:blipFill>
          <a:blip r:embed="rId3"/>
          <a:stretch>
            <a:fillRect/>
          </a:stretch>
        </p:blipFill>
        <p:spPr>
          <a:xfrm>
            <a:off x="455578" y="645555"/>
            <a:ext cx="4105742" cy="3489880"/>
          </a:xfrm>
          <a:prstGeom prst="rect">
            <a:avLst/>
          </a:prstGeom>
          <a:noFill/>
        </p:spPr>
      </p:pic>
      <p:sp>
        <p:nvSpPr>
          <p:cNvPr id="148" name="Right Triangle 147">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2501900"/>
            <a:ext cx="2468880" cy="24003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4" name="Rectangle 153">
            <a:extLst>
              <a:ext uri="{FF2B5EF4-FFF2-40B4-BE49-F238E27FC236}">
                <a16:creationId xmlns:a16="http://schemas.microsoft.com/office/drawing/2014/main" id="{086A5A31-B10A-4793-84D4-D785959AE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3900" y="467456"/>
            <a:ext cx="3856220" cy="4205911"/>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8" name="Google Shape;138;p25"/>
          <p:cNvSpPr txBox="1">
            <a:spLocks noGrp="1"/>
          </p:cNvSpPr>
          <p:nvPr>
            <p:ph type="title"/>
          </p:nvPr>
        </p:nvSpPr>
        <p:spPr>
          <a:xfrm>
            <a:off x="5308051" y="286757"/>
            <a:ext cx="3163604" cy="1197921"/>
          </a:xfrm>
          <a:prstGeom prst="rect">
            <a:avLst/>
          </a:prstGeom>
        </p:spPr>
        <p:txBody>
          <a:bodyPr spcFirstLastPara="1" vert="horz" lIns="91440" tIns="45720" rIns="91440" bIns="45720" rtlCol="0" anchor="ctr" anchorCtr="0">
            <a:normAutofit fontScale="90000"/>
          </a:bodyPr>
          <a:lstStyle/>
          <a:p>
            <a:pPr marL="0" lvl="0" indent="0" defTabSz="914400">
              <a:spcBef>
                <a:spcPct val="0"/>
              </a:spcBef>
              <a:spcAft>
                <a:spcPts val="0"/>
              </a:spcAft>
              <a:buClr>
                <a:schemeClr val="dk1"/>
              </a:buClr>
              <a:buSzPts val="1100"/>
            </a:pPr>
            <a:r>
              <a:rPr lang="en-GB" sz="4100" b="1" u="sng" kern="1200" noProof="0" dirty="0">
                <a:solidFill>
                  <a:schemeClr val="tx1"/>
                </a:solidFill>
                <a:latin typeface="Arial" panose="020B0604020202020204" pitchFamily="34" charset="0"/>
                <a:cs typeface="Arial" panose="020B0604020202020204" pitchFamily="34" charset="0"/>
                <a:sym typeface="Times New Roman"/>
              </a:rPr>
              <a:t>Conclusion:</a:t>
            </a:r>
            <a:endParaRPr lang="en-GB" sz="4100" u="sng" kern="1200" noProof="0" dirty="0">
              <a:solidFill>
                <a:schemeClr val="tx1"/>
              </a:solidFill>
              <a:latin typeface="Arial" panose="020B0604020202020204" pitchFamily="34" charset="0"/>
              <a:cs typeface="Arial" panose="020B0604020202020204" pitchFamily="34" charset="0"/>
            </a:endParaRPr>
          </a:p>
        </p:txBody>
      </p:sp>
      <p:sp>
        <p:nvSpPr>
          <p:cNvPr id="139" name="Google Shape;139;p25"/>
          <p:cNvSpPr txBox="1">
            <a:spLocks noGrp="1"/>
          </p:cNvSpPr>
          <p:nvPr>
            <p:ph type="body" idx="1"/>
          </p:nvPr>
        </p:nvSpPr>
        <p:spPr>
          <a:xfrm>
            <a:off x="4687950" y="1362443"/>
            <a:ext cx="4105742" cy="1420322"/>
          </a:xfrm>
          <a:prstGeom prst="rect">
            <a:avLst/>
          </a:prstGeom>
        </p:spPr>
        <p:txBody>
          <a:bodyPr spcFirstLastPara="1" vert="horz" lIns="91440" tIns="45720" rIns="91440" bIns="45720" rtlCol="0" anchor="t" anchorCtr="0">
            <a:normAutofit fontScale="25000" lnSpcReduction="20000"/>
          </a:bodyPr>
          <a:lstStyle/>
          <a:p>
            <a:pPr marL="457200" lvl="0" indent="-228600" defTabSz="914400">
              <a:spcBef>
                <a:spcPts val="0"/>
              </a:spcBef>
              <a:spcAft>
                <a:spcPts val="600"/>
              </a:spcAft>
              <a:buClr>
                <a:schemeClr val="dk1"/>
              </a:buClr>
              <a:buSzPts val="1400"/>
              <a:buFont typeface="Arial" panose="020B0604020202020204" pitchFamily="34" charset="0"/>
              <a:buChar char="•"/>
            </a:pPr>
            <a:r>
              <a:rPr lang="en-GB" sz="5600" noProof="0" dirty="0">
                <a:latin typeface="Arial" panose="020B0604020202020204" pitchFamily="34" charset="0"/>
                <a:cs typeface="Arial" panose="020B0604020202020204" pitchFamily="34" charset="0"/>
                <a:sym typeface="Times New Roman"/>
              </a:rPr>
              <a:t>Integration strengthens UK healthcare resilience.</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56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5600" noProof="0" dirty="0">
                <a:latin typeface="Arial" panose="020B0604020202020204" pitchFamily="34" charset="0"/>
                <a:cs typeface="Arial" panose="020B0604020202020204" pitchFamily="34" charset="0"/>
                <a:sym typeface="Times New Roman"/>
              </a:rPr>
              <a:t>Aligns policies with SDG 3 via prevention, equality, and fair resource allocation.</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56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5600" noProof="0" dirty="0">
                <a:latin typeface="Arial" panose="020B0604020202020204" pitchFamily="34" charset="0"/>
                <a:cs typeface="Arial" panose="020B0604020202020204" pitchFamily="34" charset="0"/>
                <a:sym typeface="Times New Roman"/>
              </a:rPr>
              <a:t>Delivers better service and more inclusive health systems.</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56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5600" noProof="0" dirty="0">
                <a:latin typeface="Arial" panose="020B0604020202020204" pitchFamily="34" charset="0"/>
                <a:cs typeface="Arial" panose="020B0604020202020204" pitchFamily="34" charset="0"/>
                <a:sym typeface="Times New Roman"/>
              </a:rPr>
              <a:t>Key challenges: funding, reducing inequalities, and long-term sustainability. </a:t>
            </a:r>
          </a:p>
          <a:p>
            <a:pPr marL="457200" lvl="0" indent="-228600" defTabSz="914400">
              <a:spcBef>
                <a:spcPts val="0"/>
              </a:spcBef>
              <a:spcAft>
                <a:spcPts val="600"/>
              </a:spcAft>
              <a:buClr>
                <a:schemeClr val="dk1"/>
              </a:buClr>
              <a:buSzPts val="1400"/>
              <a:buFont typeface="Arial" panose="020B0604020202020204" pitchFamily="34" charset="0"/>
              <a:buChar char="•"/>
            </a:pPr>
            <a:endParaRPr lang="en-GB" sz="5600" noProof="0" dirty="0">
              <a:latin typeface="Arial" panose="020B0604020202020204" pitchFamily="34" charset="0"/>
              <a:cs typeface="Arial" panose="020B0604020202020204" pitchFamily="34" charset="0"/>
              <a:sym typeface="Times New Roman"/>
            </a:endParaRPr>
          </a:p>
          <a:p>
            <a:pPr marL="457200" lvl="0" indent="-228600" defTabSz="914400">
              <a:spcBef>
                <a:spcPts val="0"/>
              </a:spcBef>
              <a:spcAft>
                <a:spcPts val="600"/>
              </a:spcAft>
              <a:buClr>
                <a:schemeClr val="dk1"/>
              </a:buClr>
              <a:buSzPts val="1400"/>
              <a:buFont typeface="Arial" panose="020B0604020202020204" pitchFamily="34" charset="0"/>
              <a:buChar char="•"/>
            </a:pPr>
            <a:r>
              <a:rPr lang="en-GB" sz="5600" noProof="0" dirty="0">
                <a:latin typeface="Arial" panose="020B0604020202020204" pitchFamily="34" charset="0"/>
                <a:cs typeface="Arial" panose="020B0604020202020204" pitchFamily="34" charset="0"/>
                <a:sym typeface="Times New Roman"/>
              </a:rPr>
              <a:t>Achieving a climate-resilient health system requires cross-sector collaboration, sustained investment, and proactive planning to safeguard future health outcomes.</a:t>
            </a:r>
          </a:p>
          <a:p>
            <a:pPr marL="139700" lvl="0" indent="-228600" defTabSz="914400">
              <a:spcBef>
                <a:spcPts val="0"/>
              </a:spcBef>
              <a:spcAft>
                <a:spcPts val="600"/>
              </a:spcAft>
              <a:buClr>
                <a:schemeClr val="dk1"/>
              </a:buClr>
              <a:buSzPts val="1400"/>
              <a:buFont typeface="Arial" panose="020B0604020202020204" pitchFamily="34" charset="0"/>
              <a:buChar char="•"/>
            </a:pPr>
            <a:endParaRPr lang="en-GB" sz="700" b="1" noProof="0" dirty="0">
              <a:sym typeface="Times New Roman"/>
            </a:endParaRPr>
          </a:p>
          <a:p>
            <a:pPr marL="139700" lvl="0" indent="-228600" defTabSz="914400">
              <a:spcBef>
                <a:spcPts val="0"/>
              </a:spcBef>
              <a:spcAft>
                <a:spcPts val="600"/>
              </a:spcAft>
              <a:buClr>
                <a:schemeClr val="dk1"/>
              </a:buClr>
              <a:buSzPts val="1400"/>
              <a:buFont typeface="Arial" panose="020B0604020202020204" pitchFamily="34" charset="0"/>
              <a:buChar char="•"/>
            </a:pPr>
            <a:endParaRPr lang="en-GB" sz="700" b="1" noProof="0" dirty="0">
              <a:sym typeface="Times New Roman"/>
            </a:endParaRPr>
          </a:p>
        </p:txBody>
      </p:sp>
      <p:sp>
        <p:nvSpPr>
          <p:cNvPr id="3" name="TextBox 2">
            <a:extLst>
              <a:ext uri="{FF2B5EF4-FFF2-40B4-BE49-F238E27FC236}">
                <a16:creationId xmlns:a16="http://schemas.microsoft.com/office/drawing/2014/main" id="{C354C346-8D60-2D29-5D60-DCC680FE9674}"/>
              </a:ext>
            </a:extLst>
          </p:cNvPr>
          <p:cNvSpPr txBox="1"/>
          <p:nvPr/>
        </p:nvSpPr>
        <p:spPr>
          <a:xfrm>
            <a:off x="222449" y="4235212"/>
            <a:ext cx="4572000" cy="525465"/>
          </a:xfrm>
          <a:prstGeom prst="rect">
            <a:avLst/>
          </a:prstGeom>
          <a:noFill/>
        </p:spPr>
        <p:txBody>
          <a:bodyPr wrap="square">
            <a:spAutoFit/>
          </a:bodyPr>
          <a:lstStyle/>
          <a:p>
            <a:pPr algn="ctr">
              <a:lnSpc>
                <a:spcPct val="150000"/>
              </a:lnSpc>
            </a:pPr>
            <a:r>
              <a:rPr lang="en-GB" sz="1000" b="1" noProof="0" dirty="0">
                <a:latin typeface="Arial" panose="020B0604020202020204" pitchFamily="34" charset="0"/>
                <a:cs typeface="Arial" panose="020B0604020202020204" pitchFamily="34" charset="0"/>
              </a:rPr>
              <a:t>Figure 12: </a:t>
            </a:r>
            <a:r>
              <a:rPr lang="en-GB" sz="1000" b="1" noProof="0" dirty="0">
                <a:solidFill>
                  <a:schemeClr val="dk1"/>
                </a:solidFill>
                <a:latin typeface="Arial" panose="020B0604020202020204" pitchFamily="34" charset="0"/>
                <a:ea typeface="Times New Roman"/>
                <a:cs typeface="Arial" panose="020B0604020202020204" pitchFamily="34" charset="0"/>
                <a:sym typeface="Times New Roman"/>
              </a:rPr>
              <a:t>Sustainable healthcare system in the UK</a:t>
            </a:r>
            <a:endParaRPr lang="en-GB" sz="1000" b="1" noProof="0" dirty="0">
              <a:latin typeface="Arial" panose="020B0604020202020204" pitchFamily="34" charset="0"/>
              <a:cs typeface="Arial" panose="020B0604020202020204" pitchFamily="34" charset="0"/>
            </a:endParaRPr>
          </a:p>
          <a:p>
            <a:pPr algn="ctr">
              <a:lnSpc>
                <a:spcPct val="150000"/>
              </a:lnSpc>
            </a:pPr>
            <a:r>
              <a:rPr lang="en-GB" sz="1000" noProof="0" dirty="0">
                <a:latin typeface="Arial" panose="020B0604020202020204" pitchFamily="34" charset="0"/>
                <a:cs typeface="Arial" panose="020B0604020202020204" pitchFamily="34" charset="0"/>
              </a:rPr>
              <a:t>(Source</a:t>
            </a:r>
            <a:r>
              <a:rPr lang="en-GB" sz="1000" noProof="0" dirty="0">
                <a:solidFill>
                  <a:schemeClr val="dk1"/>
                </a:solidFill>
                <a:latin typeface="Arial" panose="020B0604020202020204" pitchFamily="34" charset="0"/>
                <a:ea typeface="Times New Roman"/>
                <a:cs typeface="Arial" panose="020B0604020202020204" pitchFamily="34" charset="0"/>
                <a:sym typeface="Times New Roman"/>
              </a:rPr>
              <a:t> </a:t>
            </a:r>
            <a:r>
              <a:rPr lang="en-GB" sz="1000" noProof="0" dirty="0" err="1">
                <a:latin typeface="Arial" panose="020B0604020202020204" pitchFamily="34" charset="0"/>
                <a:cs typeface="Arial" panose="020B0604020202020204" pitchFamily="34" charset="0"/>
              </a:rPr>
              <a:t>Ukhealthalliance</a:t>
            </a:r>
            <a:r>
              <a:rPr lang="en-GB" sz="1000" noProof="0" dirty="0">
                <a:latin typeface="Arial" panose="020B0604020202020204" pitchFamily="34" charset="0"/>
                <a:cs typeface="Arial" panose="020B0604020202020204" pitchFamily="34" charset="0"/>
              </a:rPr>
              <a:t>, 2025)</a:t>
            </a:r>
          </a:p>
        </p:txBody>
      </p:sp>
    </p:spTree>
  </p:cSld>
  <p:clrMapOvr>
    <a:masterClrMapping/>
  </p:clrMapOvr>
  <p:transition spd="slow">
    <p:wheel spokes="1"/>
  </p:transition>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FF7777"/>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useBgFill="1">
        <p:nvSpPr>
          <p:cNvPr id="13" name="Rectangle 12">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Freeform: Shape 14">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GB" noProof="0" dirty="0"/>
          </a:p>
        </p:txBody>
      </p:sp>
      <p:sp>
        <p:nvSpPr>
          <p:cNvPr id="4" name="Title 3">
            <a:extLst>
              <a:ext uri="{FF2B5EF4-FFF2-40B4-BE49-F238E27FC236}">
                <a16:creationId xmlns:a16="http://schemas.microsoft.com/office/drawing/2014/main" id="{322ABEF4-0C73-2968-E191-C4F9F1A8D02B}"/>
              </a:ext>
            </a:extLst>
          </p:cNvPr>
          <p:cNvSpPr>
            <a:spLocks noGrp="1"/>
          </p:cNvSpPr>
          <p:nvPr>
            <p:ph type="title"/>
          </p:nvPr>
        </p:nvSpPr>
        <p:spPr>
          <a:xfrm>
            <a:off x="1143000" y="3047472"/>
            <a:ext cx="6858000" cy="864497"/>
          </a:xfrm>
        </p:spPr>
        <p:txBody>
          <a:bodyPr vert="horz" lIns="91440" tIns="45720" rIns="91440" bIns="45720" rtlCol="0" anchor="ctr">
            <a:normAutofit/>
          </a:bodyPr>
          <a:lstStyle/>
          <a:p>
            <a:pPr algn="ctr" defTabSz="914400"/>
            <a:r>
              <a:rPr lang="en-GB" b="1" u="sng" kern="1200" noProof="0" dirty="0">
                <a:solidFill>
                  <a:schemeClr val="bg1"/>
                </a:solidFill>
                <a:latin typeface="+mj-lt"/>
                <a:ea typeface="+mj-ea"/>
                <a:cs typeface="+mj-cs"/>
              </a:rPr>
              <a:t>Thank You For Listening </a:t>
            </a:r>
          </a:p>
        </p:txBody>
      </p:sp>
      <p:pic>
        <p:nvPicPr>
          <p:cNvPr id="6" name="Graphic 5" descr="Smiling face outline with solid fill">
            <a:extLst>
              <a:ext uri="{FF2B5EF4-FFF2-40B4-BE49-F238E27FC236}">
                <a16:creationId xmlns:a16="http://schemas.microsoft.com/office/drawing/2014/main" id="{2E2B3B1E-65B9-DB40-2D11-D607615E36A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778008" y="1149306"/>
            <a:ext cx="1379877" cy="1379877"/>
          </a:xfrm>
          <a:prstGeom prst="rect">
            <a:avLst/>
          </a:prstGeom>
        </p:spPr>
      </p:pic>
    </p:spTree>
    <p:extLst>
      <p:ext uri="{BB962C8B-B14F-4D97-AF65-F5344CB8AC3E}">
        <p14:creationId xmlns:p14="http://schemas.microsoft.com/office/powerpoint/2010/main" val="354494887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Shape 144"/>
        <p:cNvGrpSpPr/>
        <p:nvPr/>
      </p:nvGrpSpPr>
      <p:grpSpPr>
        <a:xfrm>
          <a:off x="0" y="0"/>
          <a:ext cx="0" cy="0"/>
          <a:chOff x="0" y="0"/>
          <a:chExt cx="0" cy="0"/>
        </a:xfrm>
      </p:grpSpPr>
      <p:sp>
        <p:nvSpPr>
          <p:cNvPr id="145" name="Google Shape;145;p26"/>
          <p:cNvSpPr txBox="1">
            <a:spLocks noGrp="1"/>
          </p:cNvSpPr>
          <p:nvPr>
            <p:ph type="title"/>
          </p:nvPr>
        </p:nvSpPr>
        <p:spPr>
          <a:xfrm>
            <a:off x="311700" y="0"/>
            <a:ext cx="8520600" cy="572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GB" sz="2420" b="1" u="sng" noProof="0" dirty="0">
                <a:latin typeface="Times New Roman"/>
                <a:ea typeface="Times New Roman"/>
                <a:cs typeface="Times New Roman"/>
                <a:sym typeface="Times New Roman"/>
              </a:rPr>
              <a:t>References</a:t>
            </a:r>
          </a:p>
        </p:txBody>
      </p:sp>
      <p:sp>
        <p:nvSpPr>
          <p:cNvPr id="146" name="Google Shape;146;p26"/>
          <p:cNvSpPr txBox="1">
            <a:spLocks noGrp="1"/>
          </p:cNvSpPr>
          <p:nvPr>
            <p:ph type="body" idx="1"/>
          </p:nvPr>
        </p:nvSpPr>
        <p:spPr>
          <a:xfrm>
            <a:off x="-47708" y="640950"/>
            <a:ext cx="9191708" cy="4166400"/>
          </a:xfrm>
          <a:prstGeom prst="rect">
            <a:avLst/>
          </a:prstGeom>
        </p:spPr>
        <p:txBody>
          <a:bodyPr spcFirstLastPara="1" wrap="square" lIns="91425" tIns="91425" rIns="91425" bIns="91425" anchor="t" anchorCtr="0">
            <a:noAutofit/>
          </a:bodyPr>
          <a:lstStyle/>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Bolton, D. and Gillett, G. (2020) </a:t>
            </a:r>
            <a:r>
              <a:rPr lang="en-GB" sz="700" i="1" dirty="0">
                <a:latin typeface="Arial" panose="020B0604020202020204" pitchFamily="34" charset="0"/>
                <a:cs typeface="Arial" panose="020B0604020202020204" pitchFamily="34" charset="0"/>
              </a:rPr>
              <a:t>The Biopsychosocial Model 40 Years On</a:t>
            </a:r>
            <a:r>
              <a:rPr lang="en-GB" sz="700" dirty="0">
                <a:latin typeface="Arial" panose="020B0604020202020204" pitchFamily="34" charset="0"/>
                <a:cs typeface="Arial" panose="020B0604020202020204" pitchFamily="34" charset="0"/>
              </a:rPr>
              <a:t>.</a:t>
            </a:r>
            <a:r>
              <a:rPr lang="en-GB" sz="700" i="1" dirty="0">
                <a:latin typeface="Arial" panose="020B0604020202020204" pitchFamily="34" charset="0"/>
                <a:cs typeface="Arial" panose="020B0604020202020204" pitchFamily="34" charset="0"/>
              </a:rPr>
              <a:t>www.ncbi.nlm.nih.gov</a:t>
            </a:r>
            <a:r>
              <a:rPr lang="en-GB" sz="700" dirty="0">
                <a:latin typeface="Arial" panose="020B0604020202020204" pitchFamily="34" charset="0"/>
                <a:cs typeface="Arial" panose="020B0604020202020204" pitchFamily="34" charset="0"/>
              </a:rPr>
              <a:t>. Palgrave Pivot. Available at:</a:t>
            </a:r>
            <a:r>
              <a:rPr lang="en-GB" sz="700" dirty="0">
                <a:latin typeface="Arial" panose="020B0604020202020204" pitchFamily="34" charset="0"/>
                <a:cs typeface="Arial" panose="020B0604020202020204" pitchFamily="34" charset="0"/>
                <a:hlinkClick r:id="rId3"/>
              </a:rPr>
              <a:t> </a:t>
            </a:r>
            <a:r>
              <a:rPr lang="en-GB" sz="700" u="sng" dirty="0">
                <a:latin typeface="Arial" panose="020B0604020202020204" pitchFamily="34" charset="0"/>
                <a:cs typeface="Arial" panose="020B0604020202020204" pitchFamily="34" charset="0"/>
                <a:hlinkClick r:id="rId3"/>
              </a:rPr>
              <a:t>https://www.ncbi.nlm.nih.gov/books/NBK552030/</a:t>
            </a:r>
            <a:r>
              <a:rPr lang="en-GB" sz="700" u="sng" dirty="0">
                <a:latin typeface="Arial" panose="020B0604020202020204" pitchFamily="34" charset="0"/>
                <a:cs typeface="Arial" panose="020B0604020202020204" pitchFamily="34" charset="0"/>
              </a:rPr>
              <a:t> </a:t>
            </a:r>
            <a:r>
              <a:rPr lang="en-GB" sz="700" dirty="0">
                <a:latin typeface="Arial" panose="020B0604020202020204" pitchFamily="34" charset="0"/>
                <a:cs typeface="Arial" panose="020B0604020202020204" pitchFamily="34" charset="0"/>
              </a:rPr>
              <a:t>(Accessed on: 26 June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Chatzi, G., Whittaker, W., Chandola, T., Mason, T., </a:t>
            </a:r>
            <a:r>
              <a:rPr lang="en-GB" sz="700" dirty="0" err="1">
                <a:latin typeface="Arial" panose="020B0604020202020204" pitchFamily="34" charset="0"/>
                <a:cs typeface="Arial" panose="020B0604020202020204" pitchFamily="34" charset="0"/>
              </a:rPr>
              <a:t>Soiland</a:t>
            </a:r>
            <a:r>
              <a:rPr lang="en-GB" sz="700" dirty="0">
                <a:latin typeface="Arial" panose="020B0604020202020204" pitchFamily="34" charset="0"/>
                <a:cs typeface="Arial" panose="020B0604020202020204" pitchFamily="34" charset="0"/>
              </a:rPr>
              <a:t>-Reyes, C., Sutton, M. and Bower, P. (2022) ‘Diabetes Prevention Programme and socioeconomic inequalities in Type 2 Diabetes in England.’ </a:t>
            </a:r>
            <a:r>
              <a:rPr lang="en-GB" sz="700" i="1" dirty="0">
                <a:latin typeface="Arial" panose="020B0604020202020204" pitchFamily="34" charset="0"/>
                <a:cs typeface="Arial" panose="020B0604020202020204" pitchFamily="34" charset="0"/>
              </a:rPr>
              <a:t>European Journal of Public Health</a:t>
            </a:r>
            <a:r>
              <a:rPr lang="en-GB" sz="700" dirty="0">
                <a:latin typeface="Arial" panose="020B0604020202020204" pitchFamily="34" charset="0"/>
                <a:cs typeface="Arial" panose="020B0604020202020204" pitchFamily="34" charset="0"/>
              </a:rPr>
              <a:t>, 32(Supplement_3). Available at: </a:t>
            </a:r>
            <a:r>
              <a:rPr lang="en-GB" sz="700" u="sng" dirty="0">
                <a:latin typeface="Arial" panose="020B0604020202020204" pitchFamily="34" charset="0"/>
                <a:cs typeface="Arial" panose="020B0604020202020204" pitchFamily="34" charset="0"/>
                <a:hlinkClick r:id="rId4"/>
              </a:rPr>
              <a:t>https://doi.org/10.1093/eurpub/ckac129.159</a:t>
            </a:r>
            <a:r>
              <a:rPr lang="en-GB" sz="700" dirty="0">
                <a:latin typeface="Arial" panose="020B0604020202020204" pitchFamily="34" charset="0"/>
                <a:cs typeface="Arial" panose="020B0604020202020204" pitchFamily="34" charset="0"/>
              </a:rPr>
              <a:t> (Accessed on: 26 May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England.nhs.uk (2021) </a:t>
            </a:r>
            <a:r>
              <a:rPr lang="en-GB" sz="700" i="1" dirty="0">
                <a:latin typeface="Arial" panose="020B0604020202020204" pitchFamily="34" charset="0"/>
                <a:cs typeface="Arial" panose="020B0604020202020204" pitchFamily="34" charset="0"/>
              </a:rPr>
              <a:t>Core20PLUS5 an Approach to Reducing Health Inequalities</a:t>
            </a:r>
            <a:r>
              <a:rPr lang="en-GB" sz="700" dirty="0">
                <a:latin typeface="Arial" panose="020B0604020202020204" pitchFamily="34" charset="0"/>
                <a:cs typeface="Arial" panose="020B0604020202020204" pitchFamily="34" charset="0"/>
              </a:rPr>
              <a:t>.www.england.nhs.uk. Available at: </a:t>
            </a:r>
            <a:r>
              <a:rPr lang="en-GB" sz="700" u="sng" dirty="0">
                <a:latin typeface="Arial" panose="020B0604020202020204" pitchFamily="34" charset="0"/>
                <a:cs typeface="Arial" panose="020B0604020202020204" pitchFamily="34" charset="0"/>
                <a:hlinkClick r:id="rId5"/>
              </a:rPr>
              <a:t>https://www.england.nhs.uk/about/equality/equality-hub/national-healthcare-inequalities-improvement-programme/core20plus5/</a:t>
            </a:r>
            <a:r>
              <a:rPr lang="en-GB" sz="700" dirty="0">
                <a:latin typeface="Arial" panose="020B0604020202020204" pitchFamily="34" charset="0"/>
                <a:cs typeface="Arial" panose="020B0604020202020204" pitchFamily="34" charset="0"/>
              </a:rPr>
              <a:t> (Accessed on: 29 May 20260.</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England.nhs.uk (2025) </a:t>
            </a:r>
            <a:r>
              <a:rPr lang="en-GB" sz="700" i="1" dirty="0">
                <a:latin typeface="Arial" panose="020B0604020202020204" pitchFamily="34" charset="0"/>
                <a:cs typeface="Arial" panose="020B0604020202020204" pitchFamily="34" charset="0"/>
              </a:rPr>
              <a:t>NHS England» NHS diabetes prevention scheme helps one million people</a:t>
            </a:r>
            <a:r>
              <a:rPr lang="en-GB" sz="700" dirty="0">
                <a:latin typeface="Arial" panose="020B0604020202020204" pitchFamily="34" charset="0"/>
                <a:cs typeface="Arial" panose="020B0604020202020204" pitchFamily="34" charset="0"/>
              </a:rPr>
              <a:t>. England.nhs.uk. Available at: </a:t>
            </a:r>
            <a:r>
              <a:rPr lang="en-GB" sz="700" u="sng" dirty="0">
                <a:latin typeface="Arial" panose="020B0604020202020204" pitchFamily="34" charset="0"/>
                <a:cs typeface="Arial" panose="020B0604020202020204" pitchFamily="34" charset="0"/>
                <a:hlinkClick r:id="rId6"/>
              </a:rPr>
              <a:t>https://www.england.nhs.uk/2025/12/nhs-diabetes-prevention-scheme-helps-one-million-people/</a:t>
            </a:r>
            <a:r>
              <a:rPr lang="en-GB" sz="700" u="sng" dirty="0">
                <a:latin typeface="Arial" panose="020B0604020202020204" pitchFamily="34" charset="0"/>
                <a:cs typeface="Arial" panose="020B0604020202020204" pitchFamily="34" charset="0"/>
              </a:rPr>
              <a:t>.</a:t>
            </a:r>
            <a:r>
              <a:rPr lang="en-GB" sz="700" dirty="0">
                <a:latin typeface="Arial" panose="020B0604020202020204" pitchFamily="34" charset="0"/>
                <a:cs typeface="Arial" panose="020B0604020202020204" pitchFamily="34" charset="0"/>
              </a:rPr>
              <a:t> (Accessed on 29 May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Ewald, D.R., Orsini, M.M. and Strack, R.W. (2023) ‘The path to good health: Shifting the dialogue and promoting social ecological thinking.’ </a:t>
            </a:r>
            <a:r>
              <a:rPr lang="en-GB" sz="700" i="1" dirty="0">
                <a:latin typeface="Arial" panose="020B0604020202020204" pitchFamily="34" charset="0"/>
                <a:cs typeface="Arial" panose="020B0604020202020204" pitchFamily="34" charset="0"/>
              </a:rPr>
              <a:t>SSM - Population Health</a:t>
            </a:r>
            <a:r>
              <a:rPr lang="en-GB" sz="700" dirty="0">
                <a:latin typeface="Arial" panose="020B0604020202020204" pitchFamily="34" charset="0"/>
                <a:cs typeface="Arial" panose="020B0604020202020204" pitchFamily="34" charset="0"/>
              </a:rPr>
              <a:t>, 22. Available at:</a:t>
            </a:r>
            <a:r>
              <a:rPr lang="en-GB" sz="700" dirty="0">
                <a:latin typeface="Arial" panose="020B0604020202020204" pitchFamily="34" charset="0"/>
                <a:cs typeface="Arial" panose="020B0604020202020204" pitchFamily="34" charset="0"/>
                <a:hlinkClick r:id="rId7"/>
              </a:rPr>
              <a:t> </a:t>
            </a:r>
            <a:r>
              <a:rPr lang="en-GB" sz="700" u="sng" dirty="0">
                <a:latin typeface="Arial" panose="020B0604020202020204" pitchFamily="34" charset="0"/>
                <a:cs typeface="Arial" panose="020B0604020202020204" pitchFamily="34" charset="0"/>
                <a:hlinkClick r:id="rId7"/>
              </a:rPr>
              <a:t>https://doi.org/10.1016/j.ssmph.2023.101378</a:t>
            </a:r>
            <a:r>
              <a:rPr lang="en-GB" sz="700" u="sng" dirty="0">
                <a:latin typeface="Arial" panose="020B0604020202020204" pitchFamily="34" charset="0"/>
                <a:cs typeface="Arial" panose="020B0604020202020204" pitchFamily="34" charset="0"/>
              </a:rPr>
              <a:t>. </a:t>
            </a:r>
            <a:r>
              <a:rPr lang="en-GB" sz="700" dirty="0">
                <a:latin typeface="Arial" panose="020B0604020202020204" pitchFamily="34" charset="0"/>
                <a:cs typeface="Arial" panose="020B0604020202020204" pitchFamily="34" charset="0"/>
              </a:rPr>
              <a:t>(Accessed on: 29 May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Gov.uk (2020) </a:t>
            </a:r>
            <a:r>
              <a:rPr lang="en-GB" sz="700" i="1" dirty="0">
                <a:latin typeface="Arial" panose="020B0604020202020204" pitchFamily="34" charset="0"/>
                <a:cs typeface="Arial" panose="020B0604020202020204" pitchFamily="34" charset="0"/>
              </a:rPr>
              <a:t>NHS Long Term Plan Launched</a:t>
            </a:r>
            <a:r>
              <a:rPr lang="en-GB" sz="700" dirty="0">
                <a:latin typeface="Arial" panose="020B0604020202020204" pitchFamily="34" charset="0"/>
                <a:cs typeface="Arial" panose="020B0604020202020204" pitchFamily="34" charset="0"/>
              </a:rPr>
              <a:t>.GOV.UK. Available at: </a:t>
            </a:r>
            <a:r>
              <a:rPr lang="en-GB" sz="700" u="sng" dirty="0">
                <a:latin typeface="Arial" panose="020B0604020202020204" pitchFamily="34" charset="0"/>
                <a:cs typeface="Arial" panose="020B0604020202020204" pitchFamily="34" charset="0"/>
                <a:hlinkClick r:id="rId8"/>
              </a:rPr>
              <a:t>https://www.gov.uk/government/news/nhs-long-term-plan-launched</a:t>
            </a:r>
            <a:r>
              <a:rPr lang="en-GB" sz="700" u="sng" dirty="0">
                <a:latin typeface="Arial" panose="020B0604020202020204" pitchFamily="34" charset="0"/>
                <a:cs typeface="Arial" panose="020B0604020202020204" pitchFamily="34" charset="0"/>
              </a:rPr>
              <a:t>.</a:t>
            </a:r>
            <a:r>
              <a:rPr lang="en-GB" sz="700" dirty="0">
                <a:latin typeface="Arial" panose="020B0604020202020204" pitchFamily="34" charset="0"/>
                <a:cs typeface="Arial" panose="020B0604020202020204" pitchFamily="34" charset="0"/>
              </a:rPr>
              <a:t> (Accessed on : 29 May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GOV.UK (2023) </a:t>
            </a:r>
            <a:r>
              <a:rPr lang="en-GB" sz="700" i="1" dirty="0">
                <a:latin typeface="Arial" panose="020B0604020202020204" pitchFamily="34" charset="0"/>
                <a:cs typeface="Arial" panose="020B0604020202020204" pitchFamily="34" charset="0"/>
              </a:rPr>
              <a:t>Equality Act 2010</a:t>
            </a:r>
            <a:r>
              <a:rPr lang="en-GB" sz="700" dirty="0">
                <a:latin typeface="Arial" panose="020B0604020202020204" pitchFamily="34" charset="0"/>
                <a:cs typeface="Arial" panose="020B0604020202020204" pitchFamily="34" charset="0"/>
              </a:rPr>
              <a:t>. GOV.UK. Available at: </a:t>
            </a:r>
            <a:r>
              <a:rPr lang="en-GB" sz="700" u="sng" dirty="0">
                <a:latin typeface="Arial" panose="020B0604020202020204" pitchFamily="34" charset="0"/>
                <a:cs typeface="Arial" panose="020B0604020202020204" pitchFamily="34" charset="0"/>
                <a:hlinkClick r:id="rId9"/>
              </a:rPr>
              <a:t>https://www.gov.uk/guidance/equality-act-2010-guidance</a:t>
            </a:r>
            <a:r>
              <a:rPr lang="en-GB" sz="700" u="sng" dirty="0">
                <a:latin typeface="Arial" panose="020B0604020202020204" pitchFamily="34" charset="0"/>
                <a:cs typeface="Arial" panose="020B0604020202020204" pitchFamily="34" charset="0"/>
              </a:rPr>
              <a:t>. </a:t>
            </a:r>
            <a:r>
              <a:rPr lang="en-GB" sz="700" dirty="0">
                <a:latin typeface="Arial" panose="020B0604020202020204" pitchFamily="34" charset="0"/>
                <a:cs typeface="Arial" panose="020B0604020202020204" pitchFamily="34" charset="0"/>
              </a:rPr>
              <a:t> (Accessed on: 2 June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Gov.uk (2025) </a:t>
            </a:r>
            <a:r>
              <a:rPr lang="en-GB" sz="700" i="1" dirty="0">
                <a:latin typeface="Arial" panose="020B0604020202020204" pitchFamily="34" charset="0"/>
                <a:cs typeface="Arial" panose="020B0604020202020204" pitchFamily="34" charset="0"/>
              </a:rPr>
              <a:t>Change4Life Evidence Review Rapid evidence review on the effect of physical activity participation among children aged 5 -11 years</a:t>
            </a:r>
            <a:r>
              <a:rPr lang="en-GB" sz="700" dirty="0">
                <a:latin typeface="Arial" panose="020B0604020202020204" pitchFamily="34" charset="0"/>
                <a:cs typeface="Arial" panose="020B0604020202020204" pitchFamily="34" charset="0"/>
              </a:rPr>
              <a:t>. Available at:</a:t>
            </a:r>
            <a:r>
              <a:rPr lang="en-GB" sz="700" dirty="0">
                <a:latin typeface="Arial" panose="020B0604020202020204" pitchFamily="34" charset="0"/>
                <a:cs typeface="Arial" panose="020B0604020202020204" pitchFamily="34" charset="0"/>
                <a:hlinkClick r:id="rId10"/>
              </a:rPr>
              <a:t> </a:t>
            </a:r>
            <a:r>
              <a:rPr lang="en-GB" sz="700" u="sng" dirty="0">
                <a:latin typeface="Arial" panose="020B0604020202020204" pitchFamily="34" charset="0"/>
                <a:cs typeface="Arial" panose="020B0604020202020204" pitchFamily="34" charset="0"/>
                <a:hlinkClick r:id="rId10"/>
              </a:rPr>
              <a:t>https://assets.publishing.service.gov.uk/media/5c4f2a12ed915d7d4b571929/Change4Life_Evidence_review_26062015.pdf</a:t>
            </a:r>
            <a:r>
              <a:rPr lang="en-GB" sz="700" u="sng" dirty="0">
                <a:latin typeface="Arial" panose="020B0604020202020204" pitchFamily="34" charset="0"/>
                <a:cs typeface="Arial" panose="020B0604020202020204" pitchFamily="34" charset="0"/>
              </a:rPr>
              <a:t>,</a:t>
            </a:r>
            <a:r>
              <a:rPr lang="en-GB" sz="700" dirty="0">
                <a:latin typeface="Arial" panose="020B0604020202020204" pitchFamily="34" charset="0"/>
                <a:cs typeface="Arial" panose="020B0604020202020204" pitchFamily="34" charset="0"/>
              </a:rPr>
              <a:t>  (Accessed on: 2 June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Holcim (2022) </a:t>
            </a:r>
            <a:r>
              <a:rPr lang="en-GB" sz="700" i="1" dirty="0">
                <a:latin typeface="Arial" panose="020B0604020202020204" pitchFamily="34" charset="0"/>
                <a:cs typeface="Arial" panose="020B0604020202020204" pitchFamily="34" charset="0"/>
              </a:rPr>
              <a:t>A holistic approach to health and wellbeing</a:t>
            </a:r>
            <a:r>
              <a:rPr lang="en-GB" sz="700" dirty="0">
                <a:latin typeface="Arial" panose="020B0604020202020204" pitchFamily="34" charset="0"/>
                <a:cs typeface="Arial" panose="020B0604020202020204" pitchFamily="34" charset="0"/>
              </a:rPr>
              <a:t>. Sustainable Construction &amp; Building Company | Holcim. Available at: </a:t>
            </a:r>
            <a:r>
              <a:rPr lang="en-GB" sz="700" u="sng" dirty="0">
                <a:latin typeface="Arial" panose="020B0604020202020204" pitchFamily="34" charset="0"/>
                <a:cs typeface="Arial" panose="020B0604020202020204" pitchFamily="34" charset="0"/>
                <a:hlinkClick r:id="rId11"/>
              </a:rPr>
              <a:t>https://www.holcim.com/who-we-are/our-stories/holistic-health-wellbeing</a:t>
            </a:r>
            <a:r>
              <a:rPr lang="en-GB" sz="700" dirty="0">
                <a:latin typeface="Arial" panose="020B0604020202020204" pitchFamily="34" charset="0"/>
                <a:cs typeface="Arial" panose="020B0604020202020204" pitchFamily="34" charset="0"/>
              </a:rPr>
              <a:t> (Accessed on: 8 June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Jayasinghe, S. (2025) ‘People-centred care: a systems view of a new paradigm.’ </a:t>
            </a:r>
            <a:r>
              <a:rPr lang="en-GB" sz="700" i="1" dirty="0">
                <a:latin typeface="Arial" panose="020B0604020202020204" pitchFamily="34" charset="0"/>
                <a:cs typeface="Arial" panose="020B0604020202020204" pitchFamily="34" charset="0"/>
              </a:rPr>
              <a:t>Discover Health Systems</a:t>
            </a:r>
            <a:r>
              <a:rPr lang="en-GB" sz="700" dirty="0">
                <a:latin typeface="Arial" panose="020B0604020202020204" pitchFamily="34" charset="0"/>
                <a:cs typeface="Arial" panose="020B0604020202020204" pitchFamily="34" charset="0"/>
              </a:rPr>
              <a:t>, 4(1). Available at:</a:t>
            </a:r>
            <a:r>
              <a:rPr lang="en-GB" sz="700" dirty="0">
                <a:latin typeface="Arial" panose="020B0604020202020204" pitchFamily="34" charset="0"/>
                <a:cs typeface="Arial" panose="020B0604020202020204" pitchFamily="34" charset="0"/>
                <a:hlinkClick r:id="rId12"/>
              </a:rPr>
              <a:t> </a:t>
            </a:r>
            <a:r>
              <a:rPr lang="en-GB" sz="700" u="sng" dirty="0">
                <a:latin typeface="Arial" panose="020B0604020202020204" pitchFamily="34" charset="0"/>
                <a:cs typeface="Arial" panose="020B0604020202020204" pitchFamily="34" charset="0"/>
                <a:hlinkClick r:id="rId12"/>
              </a:rPr>
              <a:t>https://doi.org/10.1007/s44250-025-00215-9</a:t>
            </a:r>
            <a:r>
              <a:rPr lang="en-GB" sz="700" u="sng" dirty="0">
                <a:latin typeface="Arial" panose="020B0604020202020204" pitchFamily="34" charset="0"/>
                <a:cs typeface="Arial" panose="020B0604020202020204" pitchFamily="34" charset="0"/>
              </a:rPr>
              <a:t> </a:t>
            </a:r>
            <a:r>
              <a:rPr lang="en-GB" sz="700" dirty="0">
                <a:latin typeface="Arial" panose="020B0604020202020204" pitchFamily="34" charset="0"/>
                <a:cs typeface="Arial" panose="020B0604020202020204" pitchFamily="34" charset="0"/>
              </a:rPr>
              <a:t>(Accessed on: 8 June 2026).</a:t>
            </a:r>
          </a:p>
          <a:p>
            <a:pPr marL="114300" indent="0" algn="just">
              <a:lnSpc>
                <a:spcPct val="100000"/>
              </a:lnSpc>
              <a:buNone/>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err="1">
                <a:latin typeface="Arial" panose="020B0604020202020204" pitchFamily="34" charset="0"/>
                <a:cs typeface="Arial" panose="020B0604020202020204" pitchFamily="34" charset="0"/>
              </a:rPr>
              <a:t>Khosrovaneh</a:t>
            </a:r>
            <a:r>
              <a:rPr lang="en-GB" sz="700" dirty="0">
                <a:latin typeface="Arial" panose="020B0604020202020204" pitchFamily="34" charset="0"/>
                <a:cs typeface="Arial" panose="020B0604020202020204" pitchFamily="34" charset="0"/>
              </a:rPr>
              <a:t>, K., </a:t>
            </a:r>
            <a:r>
              <a:rPr lang="en-GB" sz="700" dirty="0" err="1">
                <a:latin typeface="Arial" panose="020B0604020202020204" pitchFamily="34" charset="0"/>
                <a:cs typeface="Arial" panose="020B0604020202020204" pitchFamily="34" charset="0"/>
              </a:rPr>
              <a:t>Kalesnikava</a:t>
            </a:r>
            <a:r>
              <a:rPr lang="en-GB" sz="700" dirty="0">
                <a:latin typeface="Arial" panose="020B0604020202020204" pitchFamily="34" charset="0"/>
                <a:cs typeface="Arial" panose="020B0604020202020204" pitchFamily="34" charset="0"/>
              </a:rPr>
              <a:t>, V.A. and Mezuk, B. (2025) ‘Diabetes beliefs, perceived risk and health behaviours: an embedded mixed-methods analysis from the Richmond Stress and Sugar Study.’ </a:t>
            </a:r>
            <a:r>
              <a:rPr lang="en-GB" sz="700" i="1" dirty="0">
                <a:latin typeface="Arial" panose="020B0604020202020204" pitchFamily="34" charset="0"/>
                <a:cs typeface="Arial" panose="020B0604020202020204" pitchFamily="34" charset="0"/>
              </a:rPr>
              <a:t>BMJ Open</a:t>
            </a:r>
            <a:r>
              <a:rPr lang="en-GB" sz="700" dirty="0">
                <a:latin typeface="Arial" panose="020B0604020202020204" pitchFamily="34" charset="0"/>
                <a:cs typeface="Arial" panose="020B0604020202020204" pitchFamily="34" charset="0"/>
              </a:rPr>
              <a:t>,  15(2), pp.e089922–e089922. Available at: </a:t>
            </a:r>
            <a:r>
              <a:rPr lang="en-GB" sz="700" u="sng" dirty="0">
                <a:latin typeface="Arial" panose="020B0604020202020204" pitchFamily="34" charset="0"/>
                <a:cs typeface="Arial" panose="020B0604020202020204" pitchFamily="34" charset="0"/>
                <a:hlinkClick r:id="rId13"/>
              </a:rPr>
              <a:t>https://doi.org/10.1136/bmjopen-2024-089922</a:t>
            </a:r>
            <a:r>
              <a:rPr lang="en-GB" sz="700" dirty="0">
                <a:latin typeface="Arial" panose="020B0604020202020204" pitchFamily="34" charset="0"/>
                <a:cs typeface="Arial" panose="020B0604020202020204" pitchFamily="34" charset="0"/>
              </a:rPr>
              <a:t>  (Accessed on: 8 June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Kloza, B. (2023) </a:t>
            </a:r>
            <a:r>
              <a:rPr lang="en-GB" sz="700" i="1" dirty="0">
                <a:latin typeface="Arial" panose="020B0604020202020204" pitchFamily="34" charset="0"/>
                <a:cs typeface="Arial" panose="020B0604020202020204" pitchFamily="34" charset="0"/>
              </a:rPr>
              <a:t>Impact of the Digital Divide: Economic, Social, and Educational Consequences - Connecting the Unconnected</a:t>
            </a:r>
            <a:r>
              <a:rPr lang="en-GB" sz="700" dirty="0">
                <a:latin typeface="Arial" panose="020B0604020202020204" pitchFamily="34" charset="0"/>
                <a:cs typeface="Arial" panose="020B0604020202020204" pitchFamily="34" charset="0"/>
              </a:rPr>
              <a:t>. Connecting the Unconnected. Available at: </a:t>
            </a:r>
            <a:r>
              <a:rPr lang="en-GB" sz="700" u="sng" dirty="0">
                <a:latin typeface="Arial" panose="020B0604020202020204" pitchFamily="34" charset="0"/>
                <a:cs typeface="Arial" panose="020B0604020202020204" pitchFamily="34" charset="0"/>
                <a:hlinkClick r:id="rId14"/>
              </a:rPr>
              <a:t>https://ctu.ieee.org/blog/2023/02/27/impact-of-the-digital-divide-economic-social-and-educational-consequences/</a:t>
            </a:r>
            <a:r>
              <a:rPr lang="en-GB" sz="700" dirty="0">
                <a:latin typeface="Arial" panose="020B0604020202020204" pitchFamily="34" charset="0"/>
                <a:cs typeface="Arial" panose="020B0604020202020204" pitchFamily="34" charset="0"/>
              </a:rPr>
              <a:t> (Accessed on: 8 June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Legislation.gov.uk (2024) </a:t>
            </a:r>
            <a:r>
              <a:rPr lang="en-GB" sz="700" i="1" dirty="0">
                <a:latin typeface="Arial" panose="020B0604020202020204" pitchFamily="34" charset="0"/>
                <a:cs typeface="Arial" panose="020B0604020202020204" pitchFamily="34" charset="0"/>
              </a:rPr>
              <a:t>Care Act 2014</a:t>
            </a:r>
            <a:r>
              <a:rPr lang="en-GB" sz="700" dirty="0">
                <a:latin typeface="Arial" panose="020B0604020202020204" pitchFamily="34" charset="0"/>
                <a:cs typeface="Arial" panose="020B0604020202020204" pitchFamily="34" charset="0"/>
              </a:rPr>
              <a:t>. Legislation.gov.uk. Available at: </a:t>
            </a:r>
            <a:r>
              <a:rPr lang="en-GB" sz="700" u="sng" dirty="0">
                <a:latin typeface="Arial" panose="020B0604020202020204" pitchFamily="34" charset="0"/>
                <a:cs typeface="Arial" panose="020B0604020202020204" pitchFamily="34" charset="0"/>
                <a:hlinkClick r:id="rId15"/>
              </a:rPr>
              <a:t>https://www.legislation.gov.uk/ukpga/2014/23/contents Accessed 2 June 2026</a:t>
            </a:r>
            <a:r>
              <a:rPr lang="en-GB" sz="700" dirty="0">
                <a:latin typeface="Arial" panose="020B0604020202020204" pitchFamily="34" charset="0"/>
                <a:cs typeface="Arial" panose="020B0604020202020204" pitchFamily="34" charset="0"/>
              </a:rPr>
              <a:t> (Accessed on: 8 June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NHS England (2021) </a:t>
            </a:r>
            <a:r>
              <a:rPr lang="en-GB" sz="700" i="1" dirty="0">
                <a:latin typeface="Arial" panose="020B0604020202020204" pitchFamily="34" charset="0"/>
                <a:cs typeface="Arial" panose="020B0604020202020204" pitchFamily="34" charset="0"/>
              </a:rPr>
              <a:t>NHS Health and Wellbeing Strategic Overview</a:t>
            </a:r>
            <a:r>
              <a:rPr lang="en-GB" sz="700" dirty="0">
                <a:latin typeface="Arial" panose="020B0604020202020204" pitchFamily="34" charset="0"/>
                <a:cs typeface="Arial" panose="020B0604020202020204" pitchFamily="34" charset="0"/>
              </a:rPr>
              <a:t>. Available at: </a:t>
            </a:r>
            <a:r>
              <a:rPr lang="en-GB" sz="700" u="sng" dirty="0">
                <a:latin typeface="Arial" panose="020B0604020202020204" pitchFamily="34" charset="0"/>
                <a:cs typeface="Arial" panose="020B0604020202020204" pitchFamily="34" charset="0"/>
                <a:hlinkClick r:id="rId16"/>
              </a:rPr>
              <a:t>https://www.england.nhs.uk/wp-content/uploads/2021/11/NHS-health-and-wellbeing-framework-strategic overview.pdf</a:t>
            </a:r>
            <a:r>
              <a:rPr lang="en-GB" sz="700" dirty="0">
                <a:latin typeface="Arial" panose="020B0604020202020204" pitchFamily="34" charset="0"/>
                <a:cs typeface="Arial" panose="020B0604020202020204" pitchFamily="34" charset="0"/>
              </a:rPr>
              <a:t> (Accessed on: 9 June).</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NHS England (2023) </a:t>
            </a:r>
            <a:r>
              <a:rPr lang="en-GB" sz="700" i="1" dirty="0">
                <a:latin typeface="Arial" panose="020B0604020202020204" pitchFamily="34" charset="0"/>
                <a:cs typeface="Arial" panose="020B0604020202020204" pitchFamily="34" charset="0"/>
              </a:rPr>
              <a:t>NHS Diabetes Prevention Programme (NHS DPP)</a:t>
            </a:r>
            <a:r>
              <a:rPr lang="en-GB" sz="700" dirty="0">
                <a:latin typeface="Arial" panose="020B0604020202020204" pitchFamily="34" charset="0"/>
                <a:cs typeface="Arial" panose="020B0604020202020204" pitchFamily="34" charset="0"/>
              </a:rPr>
              <a:t>. NHS England. Available at: </a:t>
            </a:r>
            <a:r>
              <a:rPr lang="en-GB" sz="700" u="sng" dirty="0">
                <a:latin typeface="Arial" panose="020B0604020202020204" pitchFamily="34" charset="0"/>
                <a:cs typeface="Arial" panose="020B0604020202020204" pitchFamily="34" charset="0"/>
                <a:hlinkClick r:id="rId17"/>
              </a:rPr>
              <a:t>https://www.england.nhs.uk/diabetes/diabetes-prevention/</a:t>
            </a:r>
            <a:r>
              <a:rPr lang="en-GB" sz="700" dirty="0">
                <a:latin typeface="Arial" panose="020B0604020202020204" pitchFamily="34" charset="0"/>
                <a:cs typeface="Arial" panose="020B0604020202020204" pitchFamily="34" charset="0"/>
              </a:rPr>
              <a:t> (Accessed on: 9 June 2026).</a:t>
            </a:r>
          </a:p>
          <a:p>
            <a:pPr lvl="0" indent="-292100" algn="just">
              <a:buSzPts val="1000"/>
              <a:buFont typeface="Times New Roman"/>
              <a:buChar char="★"/>
            </a:pPr>
            <a:endParaRPr lang="en-GB" sz="1000" noProof="0" dirty="0">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Shape 150"/>
        <p:cNvGrpSpPr/>
        <p:nvPr/>
      </p:nvGrpSpPr>
      <p:grpSpPr>
        <a:xfrm>
          <a:off x="0" y="0"/>
          <a:ext cx="0" cy="0"/>
          <a:chOff x="0" y="0"/>
          <a:chExt cx="0" cy="0"/>
        </a:xfrm>
      </p:grpSpPr>
      <p:sp>
        <p:nvSpPr>
          <p:cNvPr id="151" name="Google Shape;151;p27"/>
          <p:cNvSpPr txBox="1">
            <a:spLocks noGrp="1"/>
          </p:cNvSpPr>
          <p:nvPr>
            <p:ph type="title"/>
          </p:nvPr>
        </p:nvSpPr>
        <p:spPr>
          <a:xfrm>
            <a:off x="311700" y="123575"/>
            <a:ext cx="8520600" cy="572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GB" sz="2420" b="1" u="sng" noProof="0" dirty="0">
                <a:latin typeface="Times New Roman"/>
                <a:ea typeface="Times New Roman"/>
                <a:cs typeface="Times New Roman"/>
                <a:sym typeface="Times New Roman"/>
              </a:rPr>
              <a:t>References</a:t>
            </a:r>
          </a:p>
        </p:txBody>
      </p:sp>
      <p:sp>
        <p:nvSpPr>
          <p:cNvPr id="152" name="Google Shape;152;p27"/>
          <p:cNvSpPr txBox="1">
            <a:spLocks noGrp="1"/>
          </p:cNvSpPr>
          <p:nvPr>
            <p:ph type="body" idx="1"/>
          </p:nvPr>
        </p:nvSpPr>
        <p:spPr>
          <a:xfrm>
            <a:off x="-53340" y="696275"/>
            <a:ext cx="9197340" cy="4318800"/>
          </a:xfrm>
          <a:prstGeom prst="rect">
            <a:avLst/>
          </a:prstGeom>
        </p:spPr>
        <p:txBody>
          <a:bodyPr spcFirstLastPara="1" wrap="square" lIns="91425" tIns="91425" rIns="91425" bIns="91425" anchor="t" anchorCtr="0">
            <a:noAutofit/>
          </a:bodyPr>
          <a:lstStyle/>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NHS England (2023) </a:t>
            </a:r>
            <a:r>
              <a:rPr lang="en-GB" sz="700" i="1" dirty="0">
                <a:latin typeface="Arial" panose="020B0604020202020204" pitchFamily="34" charset="0"/>
                <a:cs typeface="Arial" panose="020B0604020202020204" pitchFamily="34" charset="0"/>
              </a:rPr>
              <a:t>Supported self-management: peer support guide</a:t>
            </a:r>
            <a:r>
              <a:rPr lang="en-GB" sz="700" dirty="0">
                <a:latin typeface="Arial" panose="020B0604020202020204" pitchFamily="34" charset="0"/>
                <a:cs typeface="Arial" panose="020B0604020202020204" pitchFamily="34" charset="0"/>
              </a:rPr>
              <a:t>. NHS England. Available at:</a:t>
            </a:r>
            <a:r>
              <a:rPr lang="en-GB" sz="700" dirty="0">
                <a:latin typeface="Arial" panose="020B0604020202020204" pitchFamily="34" charset="0"/>
                <a:cs typeface="Arial" panose="020B0604020202020204" pitchFamily="34" charset="0"/>
                <a:hlinkClick r:id="rId3"/>
              </a:rPr>
              <a:t> </a:t>
            </a:r>
            <a:r>
              <a:rPr lang="en-GB" sz="700" u="sng" dirty="0">
                <a:latin typeface="Arial" panose="020B0604020202020204" pitchFamily="34" charset="0"/>
                <a:cs typeface="Arial" panose="020B0604020202020204" pitchFamily="34" charset="0"/>
                <a:hlinkClick r:id="rId3"/>
              </a:rPr>
              <a:t>https://www.england.nhs.uk/long-read/peer-support/</a:t>
            </a:r>
            <a:r>
              <a:rPr lang="en-GB" sz="700" dirty="0">
                <a:latin typeface="Arial" panose="020B0604020202020204" pitchFamily="34" charset="0"/>
                <a:cs typeface="Arial" panose="020B0604020202020204" pitchFamily="34" charset="0"/>
              </a:rPr>
              <a:t> (Accessed on: 9 June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Nhs.uk (2020) </a:t>
            </a:r>
            <a:r>
              <a:rPr lang="en-GB" sz="700" i="1" dirty="0">
                <a:latin typeface="Arial" panose="020B0604020202020204" pitchFamily="34" charset="0"/>
                <a:cs typeface="Arial" panose="020B0604020202020204" pitchFamily="34" charset="0"/>
              </a:rPr>
              <a:t>Making Every Contact Count (MECC): Consensus Statement</a:t>
            </a:r>
            <a:r>
              <a:rPr lang="en-GB" sz="700" dirty="0">
                <a:latin typeface="Arial" panose="020B0604020202020204" pitchFamily="34" charset="0"/>
                <a:cs typeface="Arial" panose="020B0604020202020204" pitchFamily="34" charset="0"/>
              </a:rPr>
              <a:t>. Available at:</a:t>
            </a:r>
            <a:r>
              <a:rPr lang="en-GB" sz="700" dirty="0">
                <a:latin typeface="Arial" panose="020B0604020202020204" pitchFamily="34" charset="0"/>
                <a:cs typeface="Arial" panose="020B0604020202020204" pitchFamily="34" charset="0"/>
                <a:hlinkClick r:id="rId4"/>
              </a:rPr>
              <a:t> </a:t>
            </a:r>
            <a:r>
              <a:rPr lang="en-GB" sz="700" u="sng" dirty="0">
                <a:latin typeface="Arial" panose="020B0604020202020204" pitchFamily="34" charset="0"/>
                <a:cs typeface="Arial" panose="020B0604020202020204" pitchFamily="34" charset="0"/>
                <a:hlinkClick r:id="rId4"/>
              </a:rPr>
              <a:t>https://www.england.nhs.uk/wp-content/uploads/2016/04/making-every-contact-count.pdf</a:t>
            </a:r>
            <a:r>
              <a:rPr lang="en-GB" sz="700" dirty="0">
                <a:latin typeface="Arial" panose="020B0604020202020204" pitchFamily="34" charset="0"/>
                <a:cs typeface="Arial" panose="020B0604020202020204" pitchFamily="34" charset="0"/>
              </a:rPr>
              <a:t> (Accessed  on: 9 June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Pilla, B., Porritt, K. and Jordan, Z. (2026) ‘Addressing global health equity through Global Collaborative Evidence Networks: a narrative literature review of governance models, power and participation.’ </a:t>
            </a:r>
            <a:r>
              <a:rPr lang="en-GB" sz="700" i="1" dirty="0">
                <a:latin typeface="Arial" panose="020B0604020202020204" pitchFamily="34" charset="0"/>
                <a:cs typeface="Arial" panose="020B0604020202020204" pitchFamily="34" charset="0"/>
              </a:rPr>
              <a:t>Globalization and Health</a:t>
            </a:r>
            <a:r>
              <a:rPr lang="en-GB" sz="700" dirty="0">
                <a:latin typeface="Arial" panose="020B0604020202020204" pitchFamily="34" charset="0"/>
                <a:cs typeface="Arial" panose="020B0604020202020204" pitchFamily="34" charset="0"/>
              </a:rPr>
              <a:t>. Available at: </a:t>
            </a:r>
            <a:r>
              <a:rPr lang="en-GB" sz="700" u="sng" dirty="0">
                <a:latin typeface="Arial" panose="020B0604020202020204" pitchFamily="34" charset="0"/>
                <a:cs typeface="Arial" panose="020B0604020202020204" pitchFamily="34" charset="0"/>
                <a:hlinkClick r:id="rId5"/>
              </a:rPr>
              <a:t>https://doi.org/10.1186/s12992-026-01192-1</a:t>
            </a:r>
            <a:r>
              <a:rPr lang="en-GB" sz="700" dirty="0">
                <a:latin typeface="Arial" panose="020B0604020202020204" pitchFamily="34" charset="0"/>
                <a:cs typeface="Arial" panose="020B0604020202020204" pitchFamily="34" charset="0"/>
              </a:rPr>
              <a:t> (Accessed on: 13 June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a:latin typeface="Arial" panose="020B0604020202020204" pitchFamily="34" charset="0"/>
                <a:cs typeface="Arial" panose="020B0604020202020204" pitchFamily="34" charset="0"/>
              </a:rPr>
              <a:t>Poirier, B., Sethi, S., Haag, D., Hedges, J. and Jamieson, L. (2022) ‘The impact of neoliberal generative mechanisms on Indigenous health: a critical realist scoping review.’ </a:t>
            </a:r>
            <a:r>
              <a:rPr lang="en-GB" sz="700" i="1" dirty="0">
                <a:latin typeface="Arial" panose="020B0604020202020204" pitchFamily="34" charset="0"/>
                <a:cs typeface="Arial" panose="020B0604020202020204" pitchFamily="34" charset="0"/>
              </a:rPr>
              <a:t>Globalization and Health</a:t>
            </a:r>
            <a:r>
              <a:rPr lang="en-GB" sz="700" dirty="0">
                <a:latin typeface="Arial" panose="020B0604020202020204" pitchFamily="34" charset="0"/>
                <a:cs typeface="Arial" panose="020B0604020202020204" pitchFamily="34" charset="0"/>
              </a:rPr>
              <a:t>, 18(1). Available at: </a:t>
            </a:r>
            <a:r>
              <a:rPr lang="en-GB" sz="700" u="sng" dirty="0">
                <a:latin typeface="Arial" panose="020B0604020202020204" pitchFamily="34" charset="0"/>
                <a:cs typeface="Arial" panose="020B0604020202020204" pitchFamily="34" charset="0"/>
                <a:hlinkClick r:id="rId6"/>
              </a:rPr>
              <a:t>https://doi.org/10.1186/s12992-022-00852-2</a:t>
            </a:r>
            <a:r>
              <a:rPr lang="en-GB" sz="700" dirty="0">
                <a:latin typeface="Arial" panose="020B0604020202020204" pitchFamily="34" charset="0"/>
                <a:cs typeface="Arial" panose="020B0604020202020204" pitchFamily="34" charset="0"/>
              </a:rPr>
              <a:t> (Accessed on: 13 June 2026).</a:t>
            </a:r>
          </a:p>
          <a:p>
            <a:pPr algn="just">
              <a:lnSpc>
                <a:spcPct val="100000"/>
              </a:lnSpc>
              <a:buFont typeface="Arial" panose="020B0604020202020204" pitchFamily="34" charset="0"/>
              <a:buChar char="•"/>
            </a:pPr>
            <a:endParaRPr lang="en-GB"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GB" sz="700" dirty="0" err="1">
                <a:latin typeface="Arial" panose="020B0604020202020204" pitchFamily="34" charset="0"/>
                <a:cs typeface="Arial" panose="020B0604020202020204" pitchFamily="34" charset="0"/>
              </a:rPr>
              <a:t>Rawaf</a:t>
            </a:r>
            <a:r>
              <a:rPr lang="en-GB" sz="700" dirty="0">
                <a:latin typeface="Arial" panose="020B0604020202020204" pitchFamily="34" charset="0"/>
                <a:cs typeface="Arial" panose="020B0604020202020204" pitchFamily="34" charset="0"/>
              </a:rPr>
              <a:t>, S., </a:t>
            </a:r>
            <a:r>
              <a:rPr lang="en-GB" sz="700" dirty="0" err="1">
                <a:latin typeface="Arial" panose="020B0604020202020204" pitchFamily="34" charset="0"/>
                <a:cs typeface="Arial" panose="020B0604020202020204" pitchFamily="34" charset="0"/>
              </a:rPr>
              <a:t>Tabche</a:t>
            </a:r>
            <a:r>
              <a:rPr lang="en-GB" sz="700" dirty="0">
                <a:latin typeface="Arial" panose="020B0604020202020204" pitchFamily="34" charset="0"/>
                <a:cs typeface="Arial" panose="020B0604020202020204" pitchFamily="34" charset="0"/>
              </a:rPr>
              <a:t>, C., Christodoulou, G.N., </a:t>
            </a:r>
            <a:r>
              <a:rPr lang="en-GB" sz="700" dirty="0" err="1">
                <a:latin typeface="Arial" panose="020B0604020202020204" pitchFamily="34" charset="0"/>
                <a:cs typeface="Arial" panose="020B0604020202020204" pitchFamily="34" charset="0"/>
              </a:rPr>
              <a:t>Rawaf</a:t>
            </a:r>
            <a:r>
              <a:rPr lang="en-GB" sz="700" dirty="0">
                <a:latin typeface="Arial" panose="020B0604020202020204" pitchFamily="34" charset="0"/>
                <a:cs typeface="Arial" panose="020B0604020202020204" pitchFamily="34" charset="0"/>
              </a:rPr>
              <a:t>, D. and Quezada-Yamamoto, H. (2023) ‘Person-</a:t>
            </a:r>
            <a:r>
              <a:rPr lang="en-GB" sz="700" dirty="0" err="1">
                <a:latin typeface="Arial" panose="020B0604020202020204" pitchFamily="34" charset="0"/>
                <a:cs typeface="Arial" panose="020B0604020202020204" pitchFamily="34" charset="0"/>
              </a:rPr>
              <a:t>Centered</a:t>
            </a:r>
            <a:r>
              <a:rPr lang="en-GB" sz="700" dirty="0">
                <a:latin typeface="Arial" panose="020B0604020202020204" pitchFamily="34" charset="0"/>
                <a:cs typeface="Arial" panose="020B0604020202020204" pitchFamily="34" charset="0"/>
              </a:rPr>
              <a:t> Prevention.’ </a:t>
            </a:r>
            <a:r>
              <a:rPr lang="en-GB" sz="700" i="1" dirty="0">
                <a:latin typeface="Arial" panose="020B0604020202020204" pitchFamily="34" charset="0"/>
                <a:cs typeface="Arial" panose="020B0604020202020204" pitchFamily="34" charset="0"/>
              </a:rPr>
              <a:t>Springer eBooks</a:t>
            </a:r>
            <a:r>
              <a:rPr lang="en-GB" sz="700" dirty="0">
                <a:latin typeface="Arial" panose="020B0604020202020204" pitchFamily="34" charset="0"/>
                <a:cs typeface="Arial" panose="020B0604020202020204" pitchFamily="34" charset="0"/>
              </a:rPr>
              <a:t>, pp.289–307. Available at: </a:t>
            </a:r>
            <a:r>
              <a:rPr lang="en-GB" sz="700" u="sng" dirty="0">
                <a:latin typeface="Arial" panose="020B0604020202020204" pitchFamily="34" charset="0"/>
                <a:cs typeface="Arial" panose="020B0604020202020204" pitchFamily="34" charset="0"/>
                <a:hlinkClick r:id="rId7"/>
              </a:rPr>
              <a:t>https://doi.org/10.1007/978-3-031-17650-0_17</a:t>
            </a:r>
            <a:r>
              <a:rPr lang="en-GB" sz="700" dirty="0">
                <a:latin typeface="Arial" panose="020B0604020202020204" pitchFamily="34" charset="0"/>
                <a:cs typeface="Arial" panose="020B0604020202020204" pitchFamily="34" charset="0"/>
              </a:rPr>
              <a:t> (Accessed on: 13 June 2026).</a:t>
            </a:r>
          </a:p>
          <a:p>
            <a:pPr algn="just">
              <a:lnSpc>
                <a:spcPct val="100000"/>
              </a:lnSpc>
              <a:buFont typeface="Arial" panose="020B0604020202020204" pitchFamily="34" charset="0"/>
              <a:buChar char="•"/>
            </a:pPr>
            <a:endParaRPr lang="en-US"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US" sz="700" dirty="0">
                <a:latin typeface="Arial" panose="020B0604020202020204" pitchFamily="34" charset="0"/>
                <a:cs typeface="Arial" panose="020B0604020202020204" pitchFamily="34" charset="0"/>
              </a:rPr>
              <a:t>Roberts, A. (2023) ‘The Biopsychosocial model: Its Use and Abuse.’ </a:t>
            </a:r>
            <a:r>
              <a:rPr lang="en-US" sz="700" i="1" dirty="0">
                <a:latin typeface="Arial" panose="020B0604020202020204" pitchFamily="34" charset="0"/>
                <a:cs typeface="Arial" panose="020B0604020202020204" pitchFamily="34" charset="0"/>
              </a:rPr>
              <a:t>Medicine, Health Care, and Philosophy</a:t>
            </a:r>
            <a:r>
              <a:rPr lang="en-US" sz="700" dirty="0">
                <a:latin typeface="Arial" panose="020B0604020202020204" pitchFamily="34" charset="0"/>
                <a:cs typeface="Arial" panose="020B0604020202020204" pitchFamily="34" charset="0"/>
              </a:rPr>
              <a:t>, 26(3), pp.1–18. Available at:</a:t>
            </a:r>
            <a:r>
              <a:rPr lang="en-US" sz="700" dirty="0">
                <a:latin typeface="Arial" panose="020B0604020202020204" pitchFamily="34" charset="0"/>
                <a:cs typeface="Arial" panose="020B0604020202020204" pitchFamily="34" charset="0"/>
                <a:hlinkClick r:id="rId8"/>
              </a:rPr>
              <a:t> </a:t>
            </a:r>
            <a:r>
              <a:rPr lang="en-US" sz="700" u="sng" dirty="0">
                <a:latin typeface="Arial" panose="020B0604020202020204" pitchFamily="34" charset="0"/>
                <a:cs typeface="Arial" panose="020B0604020202020204" pitchFamily="34" charset="0"/>
                <a:hlinkClick r:id="rId8"/>
              </a:rPr>
              <a:t>https://doi.org/10.1007/s11019-023-10150-2</a:t>
            </a:r>
            <a:r>
              <a:rPr lang="en-US" sz="700" dirty="0">
                <a:latin typeface="Arial" panose="020B0604020202020204" pitchFamily="34" charset="0"/>
                <a:cs typeface="Arial" panose="020B0604020202020204" pitchFamily="34" charset="0"/>
              </a:rPr>
              <a:t>. (Accessed on: 16 June 2026).</a:t>
            </a:r>
          </a:p>
          <a:p>
            <a:pPr algn="just">
              <a:lnSpc>
                <a:spcPct val="100000"/>
              </a:lnSpc>
              <a:buFont typeface="Arial" panose="020B0604020202020204" pitchFamily="34" charset="0"/>
              <a:buChar char="•"/>
            </a:pPr>
            <a:endParaRPr lang="en-US"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US" sz="700" dirty="0" err="1">
                <a:latin typeface="Arial" panose="020B0604020202020204" pitchFamily="34" charset="0"/>
                <a:cs typeface="Arial" panose="020B0604020202020204" pitchFamily="34" charset="0"/>
              </a:rPr>
              <a:t>Schramme</a:t>
            </a:r>
            <a:r>
              <a:rPr lang="en-US" sz="700" dirty="0">
                <a:latin typeface="Arial" panose="020B0604020202020204" pitchFamily="34" charset="0"/>
                <a:cs typeface="Arial" panose="020B0604020202020204" pitchFamily="34" charset="0"/>
              </a:rPr>
              <a:t>, T. (2023) ‘Health as Complete Well-Being: the WHO Definition and beyond.’ </a:t>
            </a:r>
            <a:r>
              <a:rPr lang="en-US" sz="700" i="1" dirty="0">
                <a:latin typeface="Arial" panose="020B0604020202020204" pitchFamily="34" charset="0"/>
                <a:cs typeface="Arial" panose="020B0604020202020204" pitchFamily="34" charset="0"/>
              </a:rPr>
              <a:t>Public Health Ethics</a:t>
            </a:r>
            <a:r>
              <a:rPr lang="en-US" sz="700" dirty="0">
                <a:latin typeface="Arial" panose="020B0604020202020204" pitchFamily="34" charset="0"/>
                <a:cs typeface="Arial" panose="020B0604020202020204" pitchFamily="34" charset="0"/>
              </a:rPr>
              <a:t>, 16(3), pp.210–218. Available at:</a:t>
            </a:r>
            <a:r>
              <a:rPr lang="en-US" sz="700" dirty="0">
                <a:latin typeface="Arial" panose="020B0604020202020204" pitchFamily="34" charset="0"/>
                <a:cs typeface="Arial" panose="020B0604020202020204" pitchFamily="34" charset="0"/>
                <a:hlinkClick r:id="rId9"/>
              </a:rPr>
              <a:t> </a:t>
            </a:r>
            <a:r>
              <a:rPr lang="en-US" sz="700" u="sng" dirty="0">
                <a:latin typeface="Arial" panose="020B0604020202020204" pitchFamily="34" charset="0"/>
                <a:cs typeface="Arial" panose="020B0604020202020204" pitchFamily="34" charset="0"/>
                <a:hlinkClick r:id="rId9"/>
              </a:rPr>
              <a:t>https://doi.org/10.1093/phe/phad017</a:t>
            </a:r>
            <a:r>
              <a:rPr lang="en-US" sz="700" dirty="0">
                <a:latin typeface="Arial" panose="020B0604020202020204" pitchFamily="34" charset="0"/>
                <a:cs typeface="Arial" panose="020B0604020202020204" pitchFamily="34" charset="0"/>
              </a:rPr>
              <a:t>. (Accessed on: 16 June 2026).</a:t>
            </a:r>
          </a:p>
          <a:p>
            <a:pPr algn="just">
              <a:lnSpc>
                <a:spcPct val="100000"/>
              </a:lnSpc>
              <a:buFont typeface="Arial" panose="020B0604020202020204" pitchFamily="34" charset="0"/>
              <a:buChar char="•"/>
            </a:pPr>
            <a:endParaRPr lang="en-US"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US" sz="700" dirty="0">
                <a:latin typeface="Arial" panose="020B0604020202020204" pitchFamily="34" charset="0"/>
                <a:cs typeface="Arial" panose="020B0604020202020204" pitchFamily="34" charset="0"/>
              </a:rPr>
              <a:t>Sidamo, N.B., Kerbo, A.A., </a:t>
            </a:r>
            <a:r>
              <a:rPr lang="en-US" sz="700" dirty="0" err="1">
                <a:latin typeface="Arial" panose="020B0604020202020204" pitchFamily="34" charset="0"/>
                <a:cs typeface="Arial" panose="020B0604020202020204" pitchFamily="34" charset="0"/>
              </a:rPr>
              <a:t>Gidebo</a:t>
            </a:r>
            <a:r>
              <a:rPr lang="en-US" sz="700" dirty="0">
                <a:latin typeface="Arial" panose="020B0604020202020204" pitchFamily="34" charset="0"/>
                <a:cs typeface="Arial" panose="020B0604020202020204" pitchFamily="34" charset="0"/>
              </a:rPr>
              <a:t>, K.D. and Wado, Y.D. (2023) ‘Socio-Ecological Analysis of Barriers to Access and Utilization of Adolescent Sexual and Reproductive Health Services in Sub-Saharan Africa: A Qualitative Systematic Review.’ </a:t>
            </a:r>
            <a:r>
              <a:rPr lang="en-US" sz="700" i="1" dirty="0">
                <a:latin typeface="Arial" panose="020B0604020202020204" pitchFamily="34" charset="0"/>
                <a:cs typeface="Arial" panose="020B0604020202020204" pitchFamily="34" charset="0"/>
              </a:rPr>
              <a:t>Open Access Journal of Contraception</a:t>
            </a:r>
            <a:r>
              <a:rPr lang="en-US" sz="700" dirty="0">
                <a:latin typeface="Arial" panose="020B0604020202020204" pitchFamily="34" charset="0"/>
                <a:cs typeface="Arial" panose="020B0604020202020204" pitchFamily="34" charset="0"/>
              </a:rPr>
              <a:t>, 14(14), pp.103–118. Available at:</a:t>
            </a:r>
            <a:r>
              <a:rPr lang="en-US" sz="700" dirty="0">
                <a:latin typeface="Arial" panose="020B0604020202020204" pitchFamily="34" charset="0"/>
                <a:cs typeface="Arial" panose="020B0604020202020204" pitchFamily="34" charset="0"/>
                <a:hlinkClick r:id="rId10"/>
              </a:rPr>
              <a:t> </a:t>
            </a:r>
            <a:r>
              <a:rPr lang="en-US" sz="700" u="sng" dirty="0">
                <a:latin typeface="Arial" panose="020B0604020202020204" pitchFamily="34" charset="0"/>
                <a:cs typeface="Arial" panose="020B0604020202020204" pitchFamily="34" charset="0"/>
                <a:hlinkClick r:id="rId10"/>
              </a:rPr>
              <a:t>https://doi.org/10.2147/OAJC.S411924</a:t>
            </a:r>
            <a:r>
              <a:rPr lang="en-US" sz="700" dirty="0">
                <a:latin typeface="Arial" panose="020B0604020202020204" pitchFamily="34" charset="0"/>
                <a:cs typeface="Arial" panose="020B0604020202020204" pitchFamily="34" charset="0"/>
              </a:rPr>
              <a:t>. (Accessed on: 19 June 2026).</a:t>
            </a:r>
          </a:p>
          <a:p>
            <a:pPr algn="just">
              <a:lnSpc>
                <a:spcPct val="100000"/>
              </a:lnSpc>
              <a:buFont typeface="Arial" panose="020B0604020202020204" pitchFamily="34" charset="0"/>
              <a:buChar char="•"/>
            </a:pPr>
            <a:endParaRPr lang="en-US"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US" sz="700" dirty="0" err="1">
                <a:latin typeface="Arial" panose="020B0604020202020204" pitchFamily="34" charset="0"/>
                <a:cs typeface="Arial" panose="020B0604020202020204" pitchFamily="34" charset="0"/>
              </a:rPr>
              <a:t>Tarutium</a:t>
            </a:r>
            <a:r>
              <a:rPr lang="en-US" sz="700" dirty="0">
                <a:latin typeface="Arial" panose="020B0604020202020204" pitchFamily="34" charset="0"/>
                <a:cs typeface="Arial" panose="020B0604020202020204" pitchFamily="34" charset="0"/>
              </a:rPr>
              <a:t> (2025) </a:t>
            </a:r>
            <a:r>
              <a:rPr lang="en-US" sz="700" i="1" dirty="0">
                <a:latin typeface="Arial" panose="020B0604020202020204" pitchFamily="34" charset="0"/>
                <a:cs typeface="Arial" panose="020B0604020202020204" pitchFamily="34" charset="0"/>
              </a:rPr>
              <a:t>Sustainable Health: Future-Proofing Well-Being Through Care, Innovation and Resilience - </a:t>
            </a:r>
            <a:r>
              <a:rPr lang="en-US" sz="700" i="1" dirty="0" err="1">
                <a:latin typeface="Arial" panose="020B0604020202020204" pitchFamily="34" charset="0"/>
                <a:cs typeface="Arial" panose="020B0604020202020204" pitchFamily="34" charset="0"/>
              </a:rPr>
              <a:t>Tarutium</a:t>
            </a:r>
            <a:r>
              <a:rPr lang="en-US" sz="700" i="1" dirty="0">
                <a:latin typeface="Arial" panose="020B0604020202020204" pitchFamily="34" charset="0"/>
                <a:cs typeface="Arial" panose="020B0604020202020204" pitchFamily="34" charset="0"/>
              </a:rPr>
              <a:t> Global Consulting</a:t>
            </a:r>
            <a:r>
              <a:rPr lang="en-US" sz="700" dirty="0">
                <a:latin typeface="Arial" panose="020B0604020202020204" pitchFamily="34" charset="0"/>
                <a:cs typeface="Arial" panose="020B0604020202020204" pitchFamily="34" charset="0"/>
              </a:rPr>
              <a:t>. </a:t>
            </a:r>
            <a:r>
              <a:rPr lang="en-US" sz="700" dirty="0" err="1">
                <a:latin typeface="Arial" panose="020B0604020202020204" pitchFamily="34" charset="0"/>
                <a:cs typeface="Arial" panose="020B0604020202020204" pitchFamily="34" charset="0"/>
              </a:rPr>
              <a:t>Tarutium</a:t>
            </a:r>
            <a:r>
              <a:rPr lang="en-US" sz="700" dirty="0">
                <a:latin typeface="Arial" panose="020B0604020202020204" pitchFamily="34" charset="0"/>
                <a:cs typeface="Arial" panose="020B0604020202020204" pitchFamily="34" charset="0"/>
              </a:rPr>
              <a:t> Global Consulting - Delivering transformative insights, strategies, and solutions for sustainable, resilient, and inclusive global progress. Available at: </a:t>
            </a:r>
            <a:r>
              <a:rPr lang="en-US" sz="700" u="sng" dirty="0">
                <a:latin typeface="Arial" panose="020B0604020202020204" pitchFamily="34" charset="0"/>
                <a:cs typeface="Arial" panose="020B0604020202020204" pitchFamily="34" charset="0"/>
                <a:hlinkClick r:id="rId11"/>
              </a:rPr>
              <a:t>https://tarutium.com/blogs/sustainable-healthfuture-proofing-well-being-through-care-innovation-and-resilience/</a:t>
            </a:r>
            <a:r>
              <a:rPr lang="en-US" sz="700" dirty="0">
                <a:latin typeface="Arial" panose="020B0604020202020204" pitchFamily="34" charset="0"/>
                <a:cs typeface="Arial" panose="020B0604020202020204" pitchFamily="34" charset="0"/>
              </a:rPr>
              <a:t> (Accessed on: 19 June 2026).</a:t>
            </a:r>
          </a:p>
          <a:p>
            <a:pPr algn="just">
              <a:lnSpc>
                <a:spcPct val="100000"/>
              </a:lnSpc>
              <a:buFont typeface="Arial" panose="020B0604020202020204" pitchFamily="34" charset="0"/>
              <a:buChar char="•"/>
            </a:pPr>
            <a:endParaRPr lang="en-US"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US" sz="700" dirty="0" err="1">
                <a:latin typeface="Arial" panose="020B0604020202020204" pitchFamily="34" charset="0"/>
                <a:cs typeface="Arial" panose="020B0604020202020204" pitchFamily="34" charset="0"/>
              </a:rPr>
              <a:t>Ukhealthalliance</a:t>
            </a:r>
            <a:r>
              <a:rPr lang="en-US" sz="700" dirty="0">
                <a:latin typeface="Arial" panose="020B0604020202020204" pitchFamily="34" charset="0"/>
                <a:cs typeface="Arial" panose="020B0604020202020204" pitchFamily="34" charset="0"/>
              </a:rPr>
              <a:t> (2025) </a:t>
            </a:r>
            <a:r>
              <a:rPr lang="en-US" sz="700" i="1" dirty="0">
                <a:latin typeface="Arial" panose="020B0604020202020204" pitchFamily="34" charset="0"/>
                <a:cs typeface="Arial" panose="020B0604020202020204" pitchFamily="34" charset="0"/>
              </a:rPr>
              <a:t>Building a Climate-Resilient Health System in the UK - UK Health Alliance on Climate Change</a:t>
            </a:r>
            <a:r>
              <a:rPr lang="en-US" sz="700" dirty="0">
                <a:latin typeface="Arial" panose="020B0604020202020204" pitchFamily="34" charset="0"/>
                <a:cs typeface="Arial" panose="020B0604020202020204" pitchFamily="34" charset="0"/>
              </a:rPr>
              <a:t>. UK Health Alliance on Climate Change. Available at: </a:t>
            </a:r>
            <a:r>
              <a:rPr lang="en-US" sz="700" u="sng" dirty="0">
                <a:latin typeface="Arial" panose="020B0604020202020204" pitchFamily="34" charset="0"/>
                <a:cs typeface="Arial" panose="020B0604020202020204" pitchFamily="34" charset="0"/>
                <a:hlinkClick r:id="rId12"/>
              </a:rPr>
              <a:t>https://ukhealthalliance.org/sustainable-healthcare/building-a-climate-resilient-health-system-in-the-uk/</a:t>
            </a:r>
            <a:r>
              <a:rPr lang="en-US" sz="700" dirty="0">
                <a:latin typeface="Arial" panose="020B0604020202020204" pitchFamily="34" charset="0"/>
                <a:cs typeface="Arial" panose="020B0604020202020204" pitchFamily="34" charset="0"/>
              </a:rPr>
              <a:t> (Accessed on: 20 June 2026).</a:t>
            </a:r>
          </a:p>
          <a:p>
            <a:pPr algn="just">
              <a:lnSpc>
                <a:spcPct val="100000"/>
              </a:lnSpc>
              <a:buFont typeface="Arial" panose="020B0604020202020204" pitchFamily="34" charset="0"/>
              <a:buChar char="•"/>
            </a:pPr>
            <a:endParaRPr lang="en-US"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US" sz="700" dirty="0">
                <a:latin typeface="Arial" panose="020B0604020202020204" pitchFamily="34" charset="0"/>
                <a:cs typeface="Arial" panose="020B0604020202020204" pitchFamily="34" charset="0"/>
              </a:rPr>
              <a:t>UN (2025) </a:t>
            </a:r>
            <a:r>
              <a:rPr lang="en-US" sz="700" i="1" dirty="0">
                <a:latin typeface="Arial" panose="020B0604020202020204" pitchFamily="34" charset="0"/>
                <a:cs typeface="Arial" panose="020B0604020202020204" pitchFamily="34" charset="0"/>
              </a:rPr>
              <a:t>The 17 sustainable development goals</a:t>
            </a:r>
            <a:r>
              <a:rPr lang="en-US" sz="700" dirty="0">
                <a:latin typeface="Arial" panose="020B0604020202020204" pitchFamily="34" charset="0"/>
                <a:cs typeface="Arial" panose="020B0604020202020204" pitchFamily="34" charset="0"/>
              </a:rPr>
              <a:t>. United Nations. Available at:</a:t>
            </a:r>
            <a:r>
              <a:rPr lang="en-US" sz="700" dirty="0">
                <a:latin typeface="Arial" panose="020B0604020202020204" pitchFamily="34" charset="0"/>
                <a:cs typeface="Arial" panose="020B0604020202020204" pitchFamily="34" charset="0"/>
                <a:hlinkClick r:id="rId13"/>
              </a:rPr>
              <a:t> </a:t>
            </a:r>
            <a:r>
              <a:rPr lang="en-US" sz="700" u="sng" dirty="0">
                <a:latin typeface="Arial" panose="020B0604020202020204" pitchFamily="34" charset="0"/>
                <a:cs typeface="Arial" panose="020B0604020202020204" pitchFamily="34" charset="0"/>
                <a:hlinkClick r:id="rId13"/>
              </a:rPr>
              <a:t>https://sdgs.un.org/</a:t>
            </a:r>
            <a:r>
              <a:rPr lang="en-US" sz="700" dirty="0">
                <a:latin typeface="Arial" panose="020B0604020202020204" pitchFamily="34" charset="0"/>
                <a:cs typeface="Arial" panose="020B0604020202020204" pitchFamily="34" charset="0"/>
                <a:hlinkClick r:id="rId13"/>
              </a:rPr>
              <a:t>goals</a:t>
            </a:r>
            <a:r>
              <a:rPr lang="en-US" sz="700" dirty="0">
                <a:latin typeface="Arial" panose="020B0604020202020204" pitchFamily="34" charset="0"/>
                <a:cs typeface="Arial" panose="020B0604020202020204" pitchFamily="34" charset="0"/>
              </a:rPr>
              <a:t>. (Accessed on: 20 June 2026).</a:t>
            </a:r>
          </a:p>
          <a:p>
            <a:pPr algn="just">
              <a:lnSpc>
                <a:spcPct val="100000"/>
              </a:lnSpc>
              <a:buFont typeface="Arial" panose="020B0604020202020204" pitchFamily="34" charset="0"/>
              <a:buChar char="•"/>
            </a:pPr>
            <a:endParaRPr lang="en-US"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US" sz="700" dirty="0" err="1">
                <a:latin typeface="Arial" panose="020B0604020202020204" pitchFamily="34" charset="0"/>
                <a:cs typeface="Arial" panose="020B0604020202020204" pitchFamily="34" charset="0"/>
              </a:rPr>
              <a:t>Voukelatou</a:t>
            </a:r>
            <a:r>
              <a:rPr lang="en-US" sz="700" dirty="0">
                <a:latin typeface="Arial" panose="020B0604020202020204" pitchFamily="34" charset="0"/>
                <a:cs typeface="Arial" panose="020B0604020202020204" pitchFamily="34" charset="0"/>
              </a:rPr>
              <a:t>, V., Gabrielli, L., </a:t>
            </a:r>
            <a:r>
              <a:rPr lang="en-US" sz="700" dirty="0" err="1">
                <a:latin typeface="Arial" panose="020B0604020202020204" pitchFamily="34" charset="0"/>
                <a:cs typeface="Arial" panose="020B0604020202020204" pitchFamily="34" charset="0"/>
              </a:rPr>
              <a:t>Miliou</a:t>
            </a:r>
            <a:r>
              <a:rPr lang="en-US" sz="700" dirty="0">
                <a:latin typeface="Arial" panose="020B0604020202020204" pitchFamily="34" charset="0"/>
                <a:cs typeface="Arial" panose="020B0604020202020204" pitchFamily="34" charset="0"/>
              </a:rPr>
              <a:t>, I., Cresci, S., Sharma, R., Tesconi, M. and Pappalardo, L. (2020) ‘Measuring objective and subjective well-being: dimensions and data sources.’ </a:t>
            </a:r>
            <a:r>
              <a:rPr lang="en-US" sz="700" i="1" dirty="0">
                <a:latin typeface="Arial" panose="020B0604020202020204" pitchFamily="34" charset="0"/>
                <a:cs typeface="Arial" panose="020B0604020202020204" pitchFamily="34" charset="0"/>
              </a:rPr>
              <a:t>International Journal of Data Science and Analytics</a:t>
            </a:r>
            <a:r>
              <a:rPr lang="en-US" sz="700" dirty="0">
                <a:latin typeface="Arial" panose="020B0604020202020204" pitchFamily="34" charset="0"/>
                <a:cs typeface="Arial" panose="020B0604020202020204" pitchFamily="34" charset="0"/>
              </a:rPr>
              <a:t>, 11(11). Available at:</a:t>
            </a:r>
            <a:r>
              <a:rPr lang="en-US" sz="700" dirty="0">
                <a:latin typeface="Arial" panose="020B0604020202020204" pitchFamily="34" charset="0"/>
                <a:cs typeface="Arial" panose="020B0604020202020204" pitchFamily="34" charset="0"/>
                <a:hlinkClick r:id="rId14"/>
              </a:rPr>
              <a:t> </a:t>
            </a:r>
            <a:r>
              <a:rPr lang="en-US" sz="700" u="sng" dirty="0">
                <a:latin typeface="Arial" panose="020B0604020202020204" pitchFamily="34" charset="0"/>
                <a:cs typeface="Arial" panose="020B0604020202020204" pitchFamily="34" charset="0"/>
                <a:hlinkClick r:id="rId14"/>
              </a:rPr>
              <a:t>https://doi.org/10.1007/s41060-020-00224-2</a:t>
            </a:r>
            <a:r>
              <a:rPr lang="en-US" sz="700" dirty="0">
                <a:latin typeface="Arial" panose="020B0604020202020204" pitchFamily="34" charset="0"/>
                <a:cs typeface="Arial" panose="020B0604020202020204" pitchFamily="34" charset="0"/>
              </a:rPr>
              <a:t>. (Accessed on: 20 June 2026).</a:t>
            </a:r>
          </a:p>
          <a:p>
            <a:pPr algn="just">
              <a:lnSpc>
                <a:spcPct val="100000"/>
              </a:lnSpc>
              <a:buFont typeface="Arial" panose="020B0604020202020204" pitchFamily="34" charset="0"/>
              <a:buChar char="•"/>
            </a:pPr>
            <a:endParaRPr lang="en-US"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US" sz="700" dirty="0">
                <a:latin typeface="Arial" panose="020B0604020202020204" pitchFamily="34" charset="0"/>
                <a:cs typeface="Arial" panose="020B0604020202020204" pitchFamily="34" charset="0"/>
              </a:rPr>
              <a:t>WHO (2020) </a:t>
            </a:r>
            <a:r>
              <a:rPr lang="en-US" sz="700" i="1" dirty="0">
                <a:latin typeface="Arial" panose="020B0604020202020204" pitchFamily="34" charset="0"/>
                <a:cs typeface="Arial" panose="020B0604020202020204" pitchFamily="34" charset="0"/>
              </a:rPr>
              <a:t>Constitution of the world health organization</a:t>
            </a:r>
            <a:r>
              <a:rPr lang="en-US" sz="700" dirty="0">
                <a:latin typeface="Arial" panose="020B0604020202020204" pitchFamily="34" charset="0"/>
                <a:cs typeface="Arial" panose="020B0604020202020204" pitchFamily="34" charset="0"/>
              </a:rPr>
              <a:t>. World Health Organization. Available at:</a:t>
            </a:r>
            <a:r>
              <a:rPr lang="en-US" sz="700" dirty="0">
                <a:latin typeface="Arial" panose="020B0604020202020204" pitchFamily="34" charset="0"/>
                <a:cs typeface="Arial" panose="020B0604020202020204" pitchFamily="34" charset="0"/>
                <a:hlinkClick r:id="rId15"/>
              </a:rPr>
              <a:t> </a:t>
            </a:r>
            <a:r>
              <a:rPr lang="en-US" sz="700" u="sng" dirty="0">
                <a:latin typeface="Arial" panose="020B0604020202020204" pitchFamily="34" charset="0"/>
                <a:cs typeface="Arial" panose="020B0604020202020204" pitchFamily="34" charset="0"/>
                <a:hlinkClick r:id="rId15"/>
              </a:rPr>
              <a:t>https://www.who.int/about/governance/constitution</a:t>
            </a:r>
            <a:r>
              <a:rPr lang="en-US" sz="700" u="sng" dirty="0">
                <a:latin typeface="Arial" panose="020B0604020202020204" pitchFamily="34" charset="0"/>
                <a:cs typeface="Arial" panose="020B0604020202020204" pitchFamily="34" charset="0"/>
              </a:rPr>
              <a:t>.</a:t>
            </a:r>
            <a:r>
              <a:rPr lang="en-US" sz="700" dirty="0">
                <a:latin typeface="Arial" panose="020B0604020202020204" pitchFamily="34" charset="0"/>
                <a:cs typeface="Arial" panose="020B0604020202020204" pitchFamily="34" charset="0"/>
              </a:rPr>
              <a:t> (Accessed on: 21 June 2026).</a:t>
            </a:r>
          </a:p>
          <a:p>
            <a:pPr algn="just">
              <a:lnSpc>
                <a:spcPct val="100000"/>
              </a:lnSpc>
              <a:buFont typeface="Arial" panose="020B0604020202020204" pitchFamily="34" charset="0"/>
              <a:buChar char="•"/>
            </a:pPr>
            <a:endParaRPr lang="en-US"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US" sz="700" dirty="0">
                <a:latin typeface="Arial" panose="020B0604020202020204" pitchFamily="34" charset="0"/>
                <a:cs typeface="Arial" panose="020B0604020202020204" pitchFamily="34" charset="0"/>
              </a:rPr>
              <a:t>WHO (2020) </a:t>
            </a:r>
            <a:r>
              <a:rPr lang="en-US" sz="700" i="1" dirty="0">
                <a:latin typeface="Arial" panose="020B0604020202020204" pitchFamily="34" charset="0"/>
                <a:cs typeface="Arial" panose="020B0604020202020204" pitchFamily="34" charset="0"/>
              </a:rPr>
              <a:t>Promoting Health in All Policies and intersectoral action capacities</a:t>
            </a:r>
            <a:r>
              <a:rPr lang="en-US" sz="700" dirty="0">
                <a:latin typeface="Arial" panose="020B0604020202020204" pitchFamily="34" charset="0"/>
                <a:cs typeface="Arial" panose="020B0604020202020204" pitchFamily="34" charset="0"/>
              </a:rPr>
              <a:t>. world health organization. Available at: </a:t>
            </a:r>
            <a:r>
              <a:rPr lang="en-US" sz="700" u="sng" dirty="0">
                <a:latin typeface="Arial" panose="020B0604020202020204" pitchFamily="34" charset="0"/>
                <a:cs typeface="Arial" panose="020B0604020202020204" pitchFamily="34" charset="0"/>
                <a:hlinkClick r:id="rId16"/>
              </a:rPr>
              <a:t>https://www.who.int/activities/promoting-health-in-all-policies-and-intersectoral-action-capacities</a:t>
            </a:r>
            <a:r>
              <a:rPr lang="en-US" sz="700" u="sng" dirty="0">
                <a:latin typeface="Arial" panose="020B0604020202020204" pitchFamily="34" charset="0"/>
                <a:cs typeface="Arial" panose="020B0604020202020204" pitchFamily="34" charset="0"/>
              </a:rPr>
              <a:t>.</a:t>
            </a:r>
            <a:r>
              <a:rPr lang="en-US" sz="700" dirty="0">
                <a:latin typeface="Arial" panose="020B0604020202020204" pitchFamily="34" charset="0"/>
                <a:cs typeface="Arial" panose="020B0604020202020204" pitchFamily="34" charset="0"/>
              </a:rPr>
              <a:t> (Accessed on: 21 June 2026).</a:t>
            </a:r>
          </a:p>
          <a:p>
            <a:pPr algn="just">
              <a:lnSpc>
                <a:spcPct val="100000"/>
              </a:lnSpc>
              <a:buFont typeface="Arial" panose="020B0604020202020204" pitchFamily="34" charset="0"/>
              <a:buChar char="•"/>
            </a:pPr>
            <a:endParaRPr lang="en-US" sz="700" dirty="0">
              <a:latin typeface="Arial" panose="020B0604020202020204" pitchFamily="34" charset="0"/>
              <a:cs typeface="Arial" panose="020B0604020202020204" pitchFamily="34" charset="0"/>
            </a:endParaRPr>
          </a:p>
          <a:p>
            <a:pPr algn="just">
              <a:lnSpc>
                <a:spcPct val="100000"/>
              </a:lnSpc>
              <a:buFont typeface="Arial" panose="020B0604020202020204" pitchFamily="34" charset="0"/>
              <a:buChar char="•"/>
            </a:pPr>
            <a:r>
              <a:rPr lang="en-US" sz="700" dirty="0">
                <a:latin typeface="Arial" panose="020B0604020202020204" pitchFamily="34" charset="0"/>
                <a:cs typeface="Arial" panose="020B0604020202020204" pitchFamily="34" charset="0"/>
              </a:rPr>
              <a:t>WHO (2022) </a:t>
            </a:r>
            <a:r>
              <a:rPr lang="en-US" sz="700" i="1" dirty="0">
                <a:latin typeface="Arial" panose="020B0604020202020204" pitchFamily="34" charset="0"/>
                <a:cs typeface="Arial" panose="020B0604020202020204" pitchFamily="34" charset="0"/>
              </a:rPr>
              <a:t>Targets of sustainable development goal 3</a:t>
            </a:r>
            <a:r>
              <a:rPr lang="en-US" sz="700" dirty="0">
                <a:latin typeface="Arial" panose="020B0604020202020204" pitchFamily="34" charset="0"/>
                <a:cs typeface="Arial" panose="020B0604020202020204" pitchFamily="34" charset="0"/>
              </a:rPr>
              <a:t>. World Health Organisation. Available at:</a:t>
            </a:r>
            <a:r>
              <a:rPr lang="en-US" sz="700" dirty="0">
                <a:latin typeface="Arial" panose="020B0604020202020204" pitchFamily="34" charset="0"/>
                <a:cs typeface="Arial" panose="020B0604020202020204" pitchFamily="34" charset="0"/>
                <a:hlinkClick r:id="rId17"/>
              </a:rPr>
              <a:t> </a:t>
            </a:r>
            <a:r>
              <a:rPr lang="en-US" sz="700" u="sng" dirty="0">
                <a:latin typeface="Arial" panose="020B0604020202020204" pitchFamily="34" charset="0"/>
                <a:cs typeface="Arial" panose="020B0604020202020204" pitchFamily="34" charset="0"/>
                <a:hlinkClick r:id="rId17"/>
              </a:rPr>
              <a:t>https://www.who.int/europe/about-us/our-work/sustainable-development-goals/</a:t>
            </a:r>
            <a:r>
              <a:rPr lang="en-US" sz="700" dirty="0">
                <a:latin typeface="Arial" panose="020B0604020202020204" pitchFamily="34" charset="0"/>
                <a:cs typeface="Arial" panose="020B0604020202020204" pitchFamily="34" charset="0"/>
                <a:hlinkClick r:id="rId17"/>
              </a:rPr>
              <a:t>targets-of-sustainable-development-goal-3</a:t>
            </a:r>
            <a:r>
              <a:rPr lang="en-US" sz="700" dirty="0">
                <a:latin typeface="Arial" panose="020B0604020202020204" pitchFamily="34" charset="0"/>
                <a:cs typeface="Arial" panose="020B0604020202020204" pitchFamily="34" charset="0"/>
              </a:rPr>
              <a:t>. (Accessed on: 21 June 2026).</a:t>
            </a:r>
            <a:endParaRPr lang="en-US" sz="700" dirty="0">
              <a:latin typeface="Arial" panose="020B0604020202020204" pitchFamily="34" charset="0"/>
              <a:ea typeface="Times New Roman"/>
              <a:cs typeface="Arial" panose="020B0604020202020204" pitchFamily="34" charset="0"/>
              <a:sym typeface="Times New Roman"/>
            </a:endParaRPr>
          </a:p>
          <a:p>
            <a:pPr marL="457200" lvl="0" indent="-282575" algn="just" rtl="0">
              <a:spcBef>
                <a:spcPts val="0"/>
              </a:spcBef>
              <a:spcAft>
                <a:spcPts val="0"/>
              </a:spcAft>
              <a:buSzPts val="850"/>
              <a:buFont typeface="Times New Roman"/>
              <a:buChar char="★"/>
            </a:pPr>
            <a:endParaRPr lang="en-GB" sz="850" noProof="0" dirty="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f035609-6cff-4773-8cb9-aee94aa6423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9" ma:contentTypeDescription="Create a new document." ma:contentTypeScope="" ma:versionID="6008d952b4f60cf4843919aeafc0dee0">
  <xsd:schema xmlns:xsd="http://www.w3.org/2001/XMLSchema" xmlns:xs="http://www.w3.org/2001/XMLSchema" xmlns:p="http://schemas.microsoft.com/office/2006/metadata/properties" xmlns:ns3="cf035609-6cff-4773-8cb9-aee94aa6423a" xmlns:ns4="2894b9f9-d233-4e1e-82bf-b6bf6c40fee1" targetNamespace="http://schemas.microsoft.com/office/2006/metadata/properties" ma:root="true" ma:fieldsID="fc8ccb5cfc6dac637c313183fc691679" ns3:_="" ns4:_="">
    <xsd:import namespace="cf035609-6cff-4773-8cb9-aee94aa6423a"/>
    <xsd:import namespace="2894b9f9-d233-4e1e-82bf-b6bf6c40fee1"/>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5609-6cff-4773-8cb9-aee94aa6423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894b9f9-d233-4e1e-82bf-b6bf6c40fee1"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DBF3965-0129-4F10-8145-C10DB82A5A77}">
  <ds:schemaRefs>
    <ds:schemaRef ds:uri="http://schemas.microsoft.com/office/2006/metadata/properties"/>
    <ds:schemaRef ds:uri="cf035609-6cff-4773-8cb9-aee94aa6423a"/>
    <ds:schemaRef ds:uri="http://www.w3.org/XML/1998/namespace"/>
    <ds:schemaRef ds:uri="http://purl.org/dc/dcmitype/"/>
    <ds:schemaRef ds:uri="http://purl.org/dc/term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2894b9f9-d233-4e1e-82bf-b6bf6c40fee1"/>
  </ds:schemaRefs>
</ds:datastoreItem>
</file>

<file path=customXml/itemProps2.xml><?xml version="1.0" encoding="utf-8"?>
<ds:datastoreItem xmlns:ds="http://schemas.openxmlformats.org/officeDocument/2006/customXml" ds:itemID="{9186BD72-D32B-4395-8F19-139F5246B3D1}">
  <ds:schemaRefs>
    <ds:schemaRef ds:uri="http://schemas.microsoft.com/sharepoint/v3/contenttype/forms"/>
  </ds:schemaRefs>
</ds:datastoreItem>
</file>

<file path=customXml/itemProps3.xml><?xml version="1.0" encoding="utf-8"?>
<ds:datastoreItem xmlns:ds="http://schemas.openxmlformats.org/officeDocument/2006/customXml" ds:itemID="{81274468-9546-425A-A2A2-8ADBFC8694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5609-6cff-4773-8cb9-aee94aa6423a"/>
    <ds:schemaRef ds:uri="2894b9f9-d233-4e1e-82bf-b6bf6c40f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2139</TotalTime>
  <Words>4579</Words>
  <Application>Microsoft Office PowerPoint</Application>
  <PresentationFormat>On-screen Show (16:9)</PresentationFormat>
  <Paragraphs>216</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Times New Roman</vt:lpstr>
      <vt:lpstr>Office Theme</vt:lpstr>
      <vt:lpstr>PowerPoint Presentation</vt:lpstr>
      <vt:lpstr>Introduction</vt:lpstr>
      <vt:lpstr>Definitions and Key Concepts:</vt:lpstr>
      <vt:lpstr>Relevant Theories and Models:</vt:lpstr>
      <vt:lpstr>Relevant Theories and Models (Contd.):</vt:lpstr>
      <vt:lpstr>Sustainable Development Goals - Key Relevance to the Context:</vt:lpstr>
      <vt:lpstr>Sustainable Development Goals - Understanding Health, Well-being and Sustainability in UK Health and Social Care Systems:</vt:lpstr>
      <vt:lpstr>Sustainable Development Goals - Understanding Health, Well-being and Sustainability in UK Health and Social Care Systems (Contd.): </vt:lpstr>
      <vt:lpstr>Policy and Governance – International:</vt:lpstr>
      <vt:lpstr>Policy and Governance – National:</vt:lpstr>
      <vt:lpstr>Examples and Case Studies:</vt:lpstr>
      <vt:lpstr>Equity and Access:</vt:lpstr>
      <vt:lpstr>Conclusion:</vt:lpstr>
      <vt:lpstr>Thank You For Listening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BMHP6030 Module Title: Health, Wellbeing and Sustainable Developm Lecturer’s Name: Parese Ahmed, Philip Jones, Samuel Assan and Junaid Shaikh Assignment Title: Component 1: Presentation</dc:title>
  <cp:lastModifiedBy>Stacy-Ann Watson (2238279)</cp:lastModifiedBy>
  <cp:revision>5</cp:revision>
  <dcterms:modified xsi:type="dcterms:W3CDTF">2026-06-21T02:50:03Z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