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AB06EE-271F-AE27-4DC9-2CA1BE061444}" v="1005" dt="2025-11-02T15:18:28.6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briela Szabo (2414705)" userId="S::2414705@student.uwtsd.ac.uk::ee68eea5-4771-4178-8753-e3e43d366595" providerId="AD" clId="Web-{ECAB06EE-271F-AE27-4DC9-2CA1BE061444}"/>
    <pc:docChg chg="modSld">
      <pc:chgData name="Gabriela Szabo (2414705)" userId="S::2414705@student.uwtsd.ac.uk::ee68eea5-4771-4178-8753-e3e43d366595" providerId="AD" clId="Web-{ECAB06EE-271F-AE27-4DC9-2CA1BE061444}" dt="2025-11-02T15:18:28.696" v="544" actId="1076"/>
      <pc:docMkLst>
        <pc:docMk/>
      </pc:docMkLst>
      <pc:sldChg chg="addSp delSp modSp">
        <pc:chgData name="Gabriela Szabo (2414705)" userId="S::2414705@student.uwtsd.ac.uk::ee68eea5-4771-4178-8753-e3e43d366595" providerId="AD" clId="Web-{ECAB06EE-271F-AE27-4DC9-2CA1BE061444}" dt="2025-11-02T15:18:28.696" v="544" actId="1076"/>
        <pc:sldMkLst>
          <pc:docMk/>
          <pc:sldMk cId="109857222" sldId="256"/>
        </pc:sldMkLst>
        <pc:spChg chg="add del mod">
          <ac:chgData name="Gabriela Szabo (2414705)" userId="S::2414705@student.uwtsd.ac.uk::ee68eea5-4771-4178-8753-e3e43d366595" providerId="AD" clId="Web-{ECAB06EE-271F-AE27-4DC9-2CA1BE061444}" dt="2025-11-02T14:46:27.259" v="21"/>
          <ac:spMkLst>
            <pc:docMk/>
            <pc:sldMk cId="109857222" sldId="256"/>
            <ac:spMk id="5" creationId="{428A5C3E-87DB-3875-2CAE-BEA79707814C}"/>
          </ac:spMkLst>
        </pc:spChg>
        <pc:spChg chg="add del">
          <ac:chgData name="Gabriela Szabo (2414705)" userId="S::2414705@student.uwtsd.ac.uk::ee68eea5-4771-4178-8753-e3e43d366595" providerId="AD" clId="Web-{ECAB06EE-271F-AE27-4DC9-2CA1BE061444}" dt="2025-11-02T14:45:51.290" v="17"/>
          <ac:spMkLst>
            <pc:docMk/>
            <pc:sldMk cId="109857222" sldId="256"/>
            <ac:spMk id="7" creationId="{2DEF0CFE-71EF-BC11-1D3E-2A9E7EEE23E2}"/>
          </ac:spMkLst>
        </pc:spChg>
        <pc:spChg chg="add mod">
          <ac:chgData name="Gabriela Szabo (2414705)" userId="S::2414705@student.uwtsd.ac.uk::ee68eea5-4771-4178-8753-e3e43d366595" providerId="AD" clId="Web-{ECAB06EE-271F-AE27-4DC9-2CA1BE061444}" dt="2025-11-02T15:14:52.099" v="423" actId="1076"/>
          <ac:spMkLst>
            <pc:docMk/>
            <pc:sldMk cId="109857222" sldId="256"/>
            <ac:spMk id="8" creationId="{4B261363-2A1E-A3CC-B879-818A1AEC6178}"/>
          </ac:spMkLst>
        </pc:spChg>
        <pc:spChg chg="add del mod">
          <ac:chgData name="Gabriela Szabo (2414705)" userId="S::2414705@student.uwtsd.ac.uk::ee68eea5-4771-4178-8753-e3e43d366595" providerId="AD" clId="Web-{ECAB06EE-271F-AE27-4DC9-2CA1BE061444}" dt="2025-11-02T14:54:01.045" v="45"/>
          <ac:spMkLst>
            <pc:docMk/>
            <pc:sldMk cId="109857222" sldId="256"/>
            <ac:spMk id="9" creationId="{D6BA3239-C094-228B-94FB-185953729F41}"/>
          </ac:spMkLst>
        </pc:spChg>
        <pc:spChg chg="add mod">
          <ac:chgData name="Gabriela Szabo (2414705)" userId="S::2414705@student.uwtsd.ac.uk::ee68eea5-4771-4178-8753-e3e43d366595" providerId="AD" clId="Web-{ECAB06EE-271F-AE27-4DC9-2CA1BE061444}" dt="2025-11-02T15:14:26.832" v="421" actId="20577"/>
          <ac:spMkLst>
            <pc:docMk/>
            <pc:sldMk cId="109857222" sldId="256"/>
            <ac:spMk id="10" creationId="{31681CF4-9A85-D939-07E3-C0001B36A7CA}"/>
          </ac:spMkLst>
        </pc:spChg>
        <pc:spChg chg="add mod">
          <ac:chgData name="Gabriela Szabo (2414705)" userId="S::2414705@student.uwtsd.ac.uk::ee68eea5-4771-4178-8753-e3e43d366595" providerId="AD" clId="Web-{ECAB06EE-271F-AE27-4DC9-2CA1BE061444}" dt="2025-11-02T15:18:28.696" v="544" actId="1076"/>
          <ac:spMkLst>
            <pc:docMk/>
            <pc:sldMk cId="109857222" sldId="256"/>
            <ac:spMk id="11" creationId="{9608DC1C-3031-0E8B-EA72-75F3C8A2DF63}"/>
          </ac:spMkLst>
        </pc:spChg>
        <pc:picChg chg="add mod">
          <ac:chgData name="Gabriela Szabo (2414705)" userId="S::2414705@student.uwtsd.ac.uk::ee68eea5-4771-4178-8753-e3e43d366595" providerId="AD" clId="Web-{ECAB06EE-271F-AE27-4DC9-2CA1BE061444}" dt="2025-11-02T15:14:46.098" v="422" actId="1076"/>
          <ac:picMkLst>
            <pc:docMk/>
            <pc:sldMk cId="109857222" sldId="256"/>
            <ac:picMk id="4" creationId="{D9DD7E5E-C35C-1BC0-C21C-211335E9799A}"/>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gwebwt.blogspot.com/2010/04/green-flowers-background-ii-by.html"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a:p>
        </p:txBody>
      </p:sp>
      <p:pic>
        <p:nvPicPr>
          <p:cNvPr id="4" name="Picture 3" descr="A green background with flowers and white lines&#10;&#10;AI-generated content may be incorrect.">
            <a:extLst>
              <a:ext uri="{FF2B5EF4-FFF2-40B4-BE49-F238E27FC236}">
                <a16:creationId xmlns:a16="http://schemas.microsoft.com/office/drawing/2014/main" id="{D9DD7E5E-C35C-1BC0-C21C-211335E9799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59202" y="-906935"/>
            <a:ext cx="12189856" cy="13588581"/>
          </a:xfrm>
          <a:prstGeom prst="rect">
            <a:avLst/>
          </a:prstGeom>
        </p:spPr>
      </p:pic>
      <p:sp>
        <p:nvSpPr>
          <p:cNvPr id="8" name="TextBox 7">
            <a:extLst>
              <a:ext uri="{FF2B5EF4-FFF2-40B4-BE49-F238E27FC236}">
                <a16:creationId xmlns:a16="http://schemas.microsoft.com/office/drawing/2014/main" id="{4B261363-2A1E-A3CC-B879-818A1AEC6178}"/>
              </a:ext>
            </a:extLst>
          </p:cNvPr>
          <p:cNvSpPr txBox="1"/>
          <p:nvPr/>
        </p:nvSpPr>
        <p:spPr>
          <a:xfrm>
            <a:off x="3616657" y="716507"/>
            <a:ext cx="56547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i="1" u="sng" dirty="0"/>
              <a:t>GREEN HAVEN FLORISTS</a:t>
            </a:r>
          </a:p>
        </p:txBody>
      </p:sp>
      <p:sp>
        <p:nvSpPr>
          <p:cNvPr id="10" name="TextBox 9">
            <a:extLst>
              <a:ext uri="{FF2B5EF4-FFF2-40B4-BE49-F238E27FC236}">
                <a16:creationId xmlns:a16="http://schemas.microsoft.com/office/drawing/2014/main" id="{31681CF4-9A85-D939-07E3-C0001B36A7CA}"/>
              </a:ext>
            </a:extLst>
          </p:cNvPr>
          <p:cNvSpPr txBox="1"/>
          <p:nvPr/>
        </p:nvSpPr>
        <p:spPr>
          <a:xfrm>
            <a:off x="875731" y="1501254"/>
            <a:ext cx="11136573" cy="108799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b="1" dirty="0"/>
              <a:t>Established in Norwich in 2016 by Liam and Priya Patel , Green Haven Florists has established a solid reputation for custom floral arrangements , environmentally </a:t>
            </a:r>
            <a:r>
              <a:rPr lang="en-US" sz="1050" b="1" dirty="0" err="1"/>
              <a:t>fiendly</a:t>
            </a:r>
            <a:r>
              <a:rPr lang="en-US" sz="1050" b="1" dirty="0"/>
              <a:t> packaging , and strong ties to the local community . However the company has encountered significant difficulties in recent years . Small improvements in online orders have not been enough to counteract the 30 % fall in in-store sales over the last 12 months . Profitability has been severely impacted by rising expenses , increased competition ,  and the shift in customer </a:t>
            </a:r>
            <a:r>
              <a:rPr lang="en-US" sz="1050" b="1" dirty="0" err="1"/>
              <a:t>behaviour</a:t>
            </a:r>
            <a:r>
              <a:rPr lang="en-US" sz="1050" b="1" dirty="0"/>
              <a:t> towards online shopping. The company must now modify its business plan to fit a shifting retail landscape while preserving its eco-friendly character and attentive customer </a:t>
            </a:r>
            <a:r>
              <a:rPr lang="en-US" sz="1050" b="1" dirty="0" err="1"/>
              <a:t>care.</a:t>
            </a:r>
            <a:r>
              <a:rPr lang="en-US" sz="1050" b="1" dirty="0" err="1">
                <a:latin typeface="Segoe UI"/>
                <a:cs typeface="Segoe UI"/>
              </a:rPr>
              <a:t>The</a:t>
            </a:r>
            <a:r>
              <a:rPr lang="en-US" sz="1050" b="1" dirty="0">
                <a:latin typeface="Segoe UI"/>
                <a:cs typeface="Segoe UI"/>
              </a:rPr>
              <a:t> decline in profit can be attributed to several connected issues. The most immediate problem is reduced high- road footfall. Once located in a </a:t>
            </a:r>
            <a:r>
              <a:rPr lang="en-US" sz="1050" b="1" dirty="0" err="1">
                <a:latin typeface="Segoe UI"/>
                <a:cs typeface="Segoe UI"/>
              </a:rPr>
              <a:t>livelyretail</a:t>
            </a:r>
            <a:r>
              <a:rPr lang="en-US" sz="1050" b="1" dirty="0">
                <a:latin typeface="Segoe UI"/>
                <a:cs typeface="Segoe UI"/>
              </a:rPr>
              <a:t> area, the shop now experiences smaller walk- in guests as girding businesses have closed. numerous former guests have turned to large online retailers offering cheaper prices, quick delivery, and lesser convenience. Green Haven’s traditional in- store model, which depends on original trade and particular commerce, has thus come less effective. </a:t>
            </a:r>
            <a:br>
              <a:rPr lang="en-US" sz="1050" b="1" dirty="0">
                <a:latin typeface="Segoe UI"/>
                <a:cs typeface="Segoe UI"/>
              </a:rPr>
            </a:br>
            <a:r>
              <a:rPr lang="en-US" sz="1050" b="1" dirty="0">
                <a:latin typeface="Segoe UI"/>
                <a:cs typeface="Segoe UI"/>
              </a:rPr>
              <a:t>Another issue is adding competition. The entry of two new players — a trendy original exchange florist with a strong social media following and a </a:t>
            </a:r>
            <a:r>
              <a:rPr lang="en-US" sz="1050" b="1" dirty="0" err="1">
                <a:latin typeface="Segoe UI"/>
                <a:cs typeface="Segoe UI"/>
              </a:rPr>
              <a:t>publicchain</a:t>
            </a:r>
            <a:r>
              <a:rPr lang="en-US" sz="1050" b="1" dirty="0">
                <a:latin typeface="Segoe UI"/>
                <a:cs typeface="Segoe UI"/>
              </a:rPr>
              <a:t> immolation low- cost online delivery has </a:t>
            </a:r>
            <a:r>
              <a:rPr lang="en-US" sz="1050" b="1" dirty="0" err="1">
                <a:latin typeface="Segoe UI"/>
                <a:cs typeface="Segoe UI"/>
              </a:rPr>
              <a:t>madeit</a:t>
            </a:r>
            <a:r>
              <a:rPr lang="en-US" sz="1050" b="1" dirty="0">
                <a:latin typeface="Segoe UI"/>
                <a:cs typeface="Segoe UI"/>
              </a:rPr>
              <a:t> harder for Green Haven to retain guests. These challengers have stronger digital platforms and more aggressive pricing strategies, giving them an edge in both visibility and availability. </a:t>
            </a:r>
            <a:br>
              <a:rPr lang="en-US" sz="1050" b="1" dirty="0">
                <a:latin typeface="Segoe UI"/>
                <a:cs typeface="Segoe UI"/>
              </a:rPr>
            </a:br>
            <a:r>
              <a:rPr lang="en-US" sz="1050" b="1" dirty="0">
                <a:latin typeface="Segoe UI"/>
                <a:cs typeface="Segoe UI"/>
              </a:rPr>
              <a:t>Rising costs have also squeezed profit perimeters. The prices of imported flowers have surged because of affectation and force chain issues, while the company’s use of sustainable accoutrements similar as biodegradable wrapping has come </a:t>
            </a:r>
            <a:r>
              <a:rPr lang="en-US" sz="1050" b="1" dirty="0" err="1">
                <a:latin typeface="Segoe UI"/>
                <a:cs typeface="Segoe UI"/>
              </a:rPr>
              <a:t>moreprecious</a:t>
            </a:r>
            <a:r>
              <a:rPr lang="en-US" sz="1050" b="1" dirty="0">
                <a:latin typeface="Segoe UI"/>
                <a:cs typeface="Segoe UI"/>
              </a:rPr>
              <a:t>. Although sustainability remains central to Green Haven’s values, it limits openings to cut </a:t>
            </a:r>
            <a:r>
              <a:rPr lang="en-US" sz="1050" b="1" dirty="0" err="1">
                <a:latin typeface="Segoe UI"/>
                <a:cs typeface="Segoe UI"/>
              </a:rPr>
              <a:t>costsor</a:t>
            </a:r>
            <a:r>
              <a:rPr lang="en-US" sz="1050" b="1" dirty="0">
                <a:latin typeface="Segoe UI"/>
                <a:cs typeface="Segoe UI"/>
              </a:rPr>
              <a:t> contend on price. </a:t>
            </a:r>
            <a:br>
              <a:rPr lang="en-US" sz="1050" b="1" dirty="0">
                <a:latin typeface="Segoe UI"/>
                <a:cs typeface="Segoe UI"/>
              </a:rPr>
            </a:br>
            <a:r>
              <a:rPr lang="en-US" sz="1050" b="1" dirty="0">
                <a:latin typeface="Segoe UI"/>
                <a:cs typeface="Segoe UI"/>
              </a:rPr>
              <a:t>A farther weakness lies in the shop’s limited digital presence. client feedback highlights frustration with the current website, which is outdated, hard to navigate, and lacks essential features similar as flexible delivery options and subscription services. The business’s marketing relies substantially on word- of- mouth and sporadic social media exertion, which is inadequate in a competitive, digitally </a:t>
            </a:r>
            <a:r>
              <a:rPr lang="en-US" sz="1050" b="1" dirty="0" err="1">
                <a:latin typeface="Segoe UI"/>
                <a:cs typeface="Segoe UI"/>
              </a:rPr>
              <a:t>drivenrequest</a:t>
            </a:r>
            <a:r>
              <a:rPr lang="en-US" sz="1050" b="1" dirty="0">
                <a:latin typeface="Segoe UI"/>
                <a:cs typeface="Segoe UI"/>
              </a:rPr>
              <a:t>. guests also express a desire for </a:t>
            </a:r>
            <a:r>
              <a:rPr lang="en-US" sz="1050" b="1" dirty="0" err="1">
                <a:latin typeface="Segoe UI"/>
                <a:cs typeface="Segoe UI"/>
              </a:rPr>
              <a:t>furtherconvenience</a:t>
            </a:r>
            <a:r>
              <a:rPr lang="en-US" sz="1050" b="1" dirty="0">
                <a:latin typeface="Segoe UI"/>
                <a:cs typeface="Segoe UI"/>
              </a:rPr>
              <a:t>, suggesting that the lack of an effective online system contributes directly to </a:t>
            </a:r>
            <a:r>
              <a:rPr lang="en-US" sz="1050" b="1" dirty="0" err="1">
                <a:latin typeface="Segoe UI"/>
                <a:cs typeface="Segoe UI"/>
              </a:rPr>
              <a:t>lostdeals</a:t>
            </a:r>
            <a:r>
              <a:rPr lang="en-US" sz="1050" b="1" dirty="0">
                <a:latin typeface="Segoe UI"/>
                <a:cs typeface="Segoe UI"/>
              </a:rPr>
              <a:t>. </a:t>
            </a:r>
            <a:br>
              <a:rPr lang="en-US" sz="1050" b="1" dirty="0">
                <a:latin typeface="Segoe UI"/>
                <a:cs typeface="Segoe UI"/>
              </a:rPr>
            </a:br>
            <a:r>
              <a:rPr lang="en-US" sz="1050" b="1" dirty="0">
                <a:latin typeface="Segoe UI"/>
                <a:cs typeface="Segoe UI"/>
              </a:rPr>
              <a:t>In short, Green Haven’s core challenge lies in the mismatch between its traditional, in- person business model and the new realities of consumer </a:t>
            </a:r>
            <a:r>
              <a:rPr lang="en-US" sz="1050" b="1" dirty="0" err="1">
                <a:latin typeface="Segoe UI"/>
                <a:cs typeface="Segoe UI"/>
              </a:rPr>
              <a:t>geste</a:t>
            </a:r>
            <a:r>
              <a:rPr lang="en-US" sz="1050" b="1" dirty="0">
                <a:latin typeface="Segoe UI"/>
                <a:cs typeface="Segoe UI"/>
              </a:rPr>
              <a:t> . Its strengths — creativity, sustainability, and original character — remain precious, but they are </a:t>
            </a:r>
            <a:r>
              <a:rPr lang="en-US" sz="1050" b="1" dirty="0" err="1">
                <a:latin typeface="Segoe UI"/>
                <a:cs typeface="Segoe UI"/>
              </a:rPr>
              <a:t>n't</a:t>
            </a:r>
            <a:r>
              <a:rPr lang="en-US" sz="1050" b="1" dirty="0">
                <a:latin typeface="Segoe UI"/>
                <a:cs typeface="Segoe UI"/>
              </a:rPr>
              <a:t> being effectively communicated or </a:t>
            </a:r>
            <a:r>
              <a:rPr lang="en-US" sz="1050" b="1" dirty="0" err="1">
                <a:latin typeface="Segoe UI"/>
                <a:cs typeface="Segoe UI"/>
              </a:rPr>
              <a:t>monetised</a:t>
            </a:r>
            <a:r>
              <a:rPr lang="en-US" sz="1050" b="1" dirty="0">
                <a:latin typeface="Segoe UI"/>
                <a:cs typeface="Segoe UI"/>
              </a:rPr>
              <a:t> in the online space. The business must </a:t>
            </a:r>
            <a:r>
              <a:rPr lang="en-US" sz="1050" b="1" dirty="0" err="1">
                <a:latin typeface="Segoe UI"/>
                <a:cs typeface="Segoe UI"/>
              </a:rPr>
              <a:t>thusmodernise</a:t>
            </a:r>
            <a:r>
              <a:rPr lang="en-US" sz="1050" b="1" dirty="0">
                <a:latin typeface="Segoe UI"/>
                <a:cs typeface="Segoe UI"/>
              </a:rPr>
              <a:t> its operations and marketing to </a:t>
            </a:r>
            <a:r>
              <a:rPr lang="en-US" sz="1050" b="1" dirty="0" err="1">
                <a:latin typeface="Segoe UI"/>
                <a:cs typeface="Segoe UI"/>
              </a:rPr>
              <a:t>surviveand</a:t>
            </a:r>
            <a:r>
              <a:rPr lang="en-US" sz="1050" b="1" dirty="0">
                <a:latin typeface="Segoe UI"/>
                <a:cs typeface="Segoe UI"/>
              </a:rPr>
              <a:t> grow. </a:t>
            </a:r>
            <a:br>
              <a:rPr lang="en-US" sz="1050" b="1" dirty="0">
                <a:latin typeface="Segoe UI"/>
                <a:cs typeface="Segoe UI"/>
              </a:rPr>
            </a:br>
            <a:r>
              <a:rPr lang="en-US" sz="1050" b="1" dirty="0">
                <a:latin typeface="Segoe UI"/>
                <a:cs typeface="Segoe UI"/>
              </a:rPr>
              <a:t>One possible strategic result is to budge Green Haven as a decoration flowery subscription and event service supported by a strong digital platform. This would involve offering flexible subscription plans for individualities and commercial guests, similar as regular daily or yearly flower deliveries. The shop could also expand its marriage and </a:t>
            </a:r>
            <a:r>
              <a:rPr lang="en-US" sz="1050" b="1" dirty="0" err="1">
                <a:latin typeface="Segoe UI"/>
                <a:cs typeface="Segoe UI"/>
              </a:rPr>
              <a:t>eventservices</a:t>
            </a:r>
            <a:r>
              <a:rPr lang="en-US" sz="1050" b="1" dirty="0">
                <a:latin typeface="Segoe UI"/>
                <a:cs typeface="Segoe UI"/>
              </a:rPr>
              <a:t> while introducing an bettered website that allows guests to browse products, subscribe, and pay online fluently. Digital marketing through </a:t>
            </a:r>
            <a:r>
              <a:rPr lang="en-US" sz="1050" b="1" dirty="0" err="1">
                <a:latin typeface="Segoe UI"/>
                <a:cs typeface="Segoe UI"/>
              </a:rPr>
              <a:t>socialmedia</a:t>
            </a:r>
            <a:r>
              <a:rPr lang="en-US" sz="1050" b="1" dirty="0">
                <a:latin typeface="Segoe UI"/>
                <a:cs typeface="Segoe UI"/>
              </a:rPr>
              <a:t>, dispatch newsletters, and search </a:t>
            </a:r>
            <a:r>
              <a:rPr lang="en-US" sz="1050" b="1" dirty="0" err="1">
                <a:latin typeface="Segoe UI"/>
                <a:cs typeface="Segoe UI"/>
              </a:rPr>
              <a:t>machineadvertising</a:t>
            </a:r>
            <a:r>
              <a:rPr lang="en-US" sz="1050" b="1" dirty="0">
                <a:latin typeface="Segoe UI"/>
                <a:cs typeface="Segoe UI"/>
              </a:rPr>
              <a:t> would help reach a wider followership. This strategy would produce recreating profit, </a:t>
            </a:r>
            <a:r>
              <a:rPr lang="en-US" sz="1050" b="1" dirty="0" err="1">
                <a:latin typeface="Segoe UI"/>
                <a:cs typeface="Segoe UI"/>
              </a:rPr>
              <a:t>makeclient</a:t>
            </a:r>
            <a:r>
              <a:rPr lang="en-US" sz="1050" b="1" dirty="0">
                <a:latin typeface="Segoe UI"/>
                <a:cs typeface="Segoe UI"/>
              </a:rPr>
              <a:t> fidelity, and allow Green Haven to </a:t>
            </a:r>
            <a:r>
              <a:rPr lang="en-US" sz="1050" b="1" dirty="0" err="1">
                <a:latin typeface="Segoe UI"/>
                <a:cs typeface="Segoe UI"/>
              </a:rPr>
              <a:t>contendmore</a:t>
            </a:r>
            <a:r>
              <a:rPr lang="en-US" sz="1050" b="1" dirty="0">
                <a:latin typeface="Segoe UI"/>
                <a:cs typeface="Segoe UI"/>
              </a:rPr>
              <a:t> effectively with online retailers. By </a:t>
            </a:r>
            <a:r>
              <a:rPr lang="en-US" sz="1050" b="1" dirty="0" err="1">
                <a:latin typeface="Segoe UI"/>
                <a:cs typeface="Segoe UI"/>
              </a:rPr>
              <a:t>emphasising</a:t>
            </a:r>
            <a:r>
              <a:rPr lang="en-US" sz="1050" b="1" dirty="0">
                <a:latin typeface="Segoe UI"/>
                <a:cs typeface="Segoe UI"/>
              </a:rPr>
              <a:t> </a:t>
            </a:r>
            <a:r>
              <a:rPr lang="en-US" sz="1050" b="1" dirty="0" err="1">
                <a:latin typeface="Segoe UI"/>
                <a:cs typeface="Segoe UI"/>
              </a:rPr>
              <a:t>itseco</a:t>
            </a:r>
            <a:r>
              <a:rPr lang="en-US" sz="1050" b="1" dirty="0">
                <a:latin typeface="Segoe UI"/>
                <a:cs typeface="Segoe UI"/>
              </a:rPr>
              <a:t>-friendly practices and bespoke designs, the company could attract guests willing to pay a decoration for quality and sustainability. still, this strategy also carries pitfalls. Developing a </a:t>
            </a:r>
            <a:r>
              <a:rPr lang="en-US" sz="1050" b="1" dirty="0" err="1">
                <a:latin typeface="Segoe UI"/>
                <a:cs typeface="Segoe UI"/>
              </a:rPr>
              <a:t>newwebsite</a:t>
            </a:r>
            <a:r>
              <a:rPr lang="en-US" sz="1050" b="1" dirty="0">
                <a:latin typeface="Segoe UI"/>
                <a:cs typeface="Segoe UI"/>
              </a:rPr>
              <a:t>, subscription system, and delivery logistics requires investment and specialized knowledge. Marketing costs could be high in the early stages, and client retention would depend on </a:t>
            </a:r>
            <a:r>
              <a:rPr lang="en-US" sz="1050" b="1" dirty="0" err="1">
                <a:latin typeface="Segoe UI"/>
                <a:cs typeface="Segoe UI"/>
              </a:rPr>
              <a:t>harmoniousquality</a:t>
            </a:r>
            <a:r>
              <a:rPr lang="en-US" sz="1050" b="1" dirty="0">
                <a:latin typeface="Segoe UI"/>
                <a:cs typeface="Segoe UI"/>
              </a:rPr>
              <a:t> and dependable service. Despite these challenges, this model provides long- term </a:t>
            </a:r>
            <a:r>
              <a:rPr lang="en-US" sz="1050" b="1" dirty="0" err="1">
                <a:latin typeface="Segoe UI"/>
                <a:cs typeface="Segoe UI"/>
              </a:rPr>
              <a:t>stabilityand</a:t>
            </a:r>
            <a:r>
              <a:rPr lang="en-US" sz="1050" b="1" dirty="0">
                <a:latin typeface="Segoe UI"/>
                <a:cs typeface="Segoe UI"/>
              </a:rPr>
              <a:t> scalability and aligns with ultramodern retail trends. </a:t>
            </a:r>
            <a:br>
              <a:rPr lang="en-US" sz="1050" b="1" dirty="0">
                <a:latin typeface="Segoe UI"/>
                <a:cs typeface="Segoe UI"/>
              </a:rPr>
            </a:br>
            <a:r>
              <a:rPr lang="en-US" sz="1050" b="1" dirty="0">
                <a:latin typeface="Segoe UI"/>
                <a:cs typeface="Segoe UI"/>
              </a:rPr>
              <a:t>A alternate possible strategy is to </a:t>
            </a:r>
            <a:r>
              <a:rPr lang="en-US" sz="1050" b="1" dirty="0" err="1">
                <a:latin typeface="Segoe UI"/>
                <a:cs typeface="Segoe UI"/>
              </a:rPr>
              <a:t>revitalise</a:t>
            </a:r>
            <a:r>
              <a:rPr lang="en-US" sz="1050" b="1" dirty="0">
                <a:latin typeface="Segoe UI"/>
                <a:cs typeface="Segoe UI"/>
              </a:rPr>
              <a:t> the in- store experience through community </a:t>
            </a:r>
            <a:r>
              <a:rPr lang="en-US" sz="1050" b="1" dirty="0" err="1">
                <a:latin typeface="Segoe UI"/>
                <a:cs typeface="Segoe UI"/>
              </a:rPr>
              <a:t>engagementand</a:t>
            </a:r>
            <a:r>
              <a:rPr lang="en-US" sz="1050" b="1" dirty="0">
                <a:latin typeface="Segoe UI"/>
                <a:cs typeface="Segoe UI"/>
              </a:rPr>
              <a:t> original hookups. This approach focuses on turning the shop into an existential mecca </a:t>
            </a:r>
            <a:r>
              <a:rPr lang="en-US" sz="1050" b="1" dirty="0" err="1">
                <a:latin typeface="Segoe UI"/>
                <a:cs typeface="Segoe UI"/>
              </a:rPr>
              <a:t>ratherthan</a:t>
            </a:r>
            <a:r>
              <a:rPr lang="en-US" sz="1050" b="1" dirty="0">
                <a:latin typeface="Segoe UI"/>
                <a:cs typeface="Segoe UI"/>
              </a:rPr>
              <a:t> simply a point of trade. Green Haven could host flower- arranging shops, seasonal </a:t>
            </a:r>
            <a:r>
              <a:rPr lang="en-US" sz="1050" b="1" dirty="0" err="1">
                <a:latin typeface="Segoe UI"/>
                <a:cs typeface="Segoe UI"/>
              </a:rPr>
              <a:t>eventssimilar</a:t>
            </a:r>
            <a:r>
              <a:rPr lang="en-US" sz="1050" b="1" dirty="0">
                <a:latin typeface="Segoe UI"/>
                <a:cs typeface="Segoe UI"/>
              </a:rPr>
              <a:t> as wreath- making classes, and </a:t>
            </a:r>
            <a:r>
              <a:rPr lang="en-US" sz="1050" b="1" dirty="0" err="1">
                <a:latin typeface="Segoe UI"/>
                <a:cs typeface="Segoe UI"/>
              </a:rPr>
              <a:t>cooperativepop</a:t>
            </a:r>
            <a:r>
              <a:rPr lang="en-US" sz="1050" b="1" dirty="0">
                <a:latin typeface="Segoe UI"/>
                <a:cs typeface="Segoe UI"/>
              </a:rPr>
              <a:t>- ups with near businesses like cafés or boutiques. These gests would induce fresh </a:t>
            </a:r>
            <a:r>
              <a:rPr lang="en-US" sz="1050" b="1" dirty="0" err="1">
                <a:latin typeface="Segoe UI"/>
                <a:cs typeface="Segoe UI"/>
              </a:rPr>
              <a:t>incomewhile</a:t>
            </a:r>
            <a:r>
              <a:rPr lang="en-US" sz="1050" b="1" dirty="0">
                <a:latin typeface="Segoe UI"/>
                <a:cs typeface="Segoe UI"/>
              </a:rPr>
              <a:t> strengthening community ties and </a:t>
            </a:r>
            <a:r>
              <a:rPr lang="en-US" sz="1050" b="1" dirty="0" err="1">
                <a:latin typeface="Segoe UI"/>
                <a:cs typeface="Segoe UI"/>
              </a:rPr>
              <a:t>brandvisibility</a:t>
            </a:r>
            <a:r>
              <a:rPr lang="en-US" sz="1050" b="1" dirty="0">
                <a:latin typeface="Segoe UI"/>
                <a:cs typeface="Segoe UI"/>
              </a:rPr>
              <a:t>. The website could be streamlined </a:t>
            </a:r>
            <a:r>
              <a:rPr lang="en-US" sz="1050" b="1" dirty="0" err="1">
                <a:latin typeface="Segoe UI"/>
                <a:cs typeface="Segoe UI"/>
              </a:rPr>
              <a:t>modestlyto</a:t>
            </a:r>
            <a:r>
              <a:rPr lang="en-US" sz="1050" b="1" dirty="0">
                <a:latin typeface="Segoe UI"/>
                <a:cs typeface="Segoe UI"/>
              </a:rPr>
              <a:t> support factory bookings, click- and- </a:t>
            </a:r>
            <a:r>
              <a:rPr lang="en-US" sz="1050" b="1" dirty="0" err="1">
                <a:latin typeface="Segoe UI"/>
                <a:cs typeface="Segoe UI"/>
              </a:rPr>
              <a:t>collectorders</a:t>
            </a:r>
            <a:r>
              <a:rPr lang="en-US" sz="1050" b="1" dirty="0">
                <a:latin typeface="Segoe UI"/>
                <a:cs typeface="Segoe UI"/>
              </a:rPr>
              <a:t>, and original delivery options. The </a:t>
            </a:r>
            <a:r>
              <a:rPr lang="en-US" sz="1050" b="1" dirty="0" err="1">
                <a:latin typeface="Segoe UI"/>
                <a:cs typeface="Segoe UI"/>
              </a:rPr>
              <a:t>strategyrequires</a:t>
            </a:r>
            <a:r>
              <a:rPr lang="en-US" sz="1050" b="1" dirty="0">
                <a:latin typeface="Segoe UI"/>
                <a:cs typeface="Segoe UI"/>
              </a:rPr>
              <a:t> lower capital investment than a full digital metamorphosis and builds on Green Haven’s strengths in particular service and original identity. still, it offers limited scalability since income would remain largely tied to original bottom business and event attendance. Workshops and hookups </a:t>
            </a:r>
            <a:r>
              <a:rPr lang="en-US" sz="1050" b="1" dirty="0" err="1">
                <a:latin typeface="Segoe UI"/>
                <a:cs typeface="Segoe UI"/>
              </a:rPr>
              <a:t>alsobear</a:t>
            </a:r>
            <a:r>
              <a:rPr lang="en-US" sz="1050" b="1" dirty="0">
                <a:latin typeface="Segoe UI"/>
                <a:cs typeface="Segoe UI"/>
              </a:rPr>
              <a:t> time, planning, and harmonious creation to remain profitable. </a:t>
            </a:r>
            <a:br>
              <a:rPr lang="en-US" sz="1050" b="1" dirty="0">
                <a:latin typeface="Segoe UI"/>
                <a:cs typeface="Segoe UI"/>
              </a:rPr>
            </a:br>
            <a:r>
              <a:rPr lang="en-US" sz="1050" b="1" dirty="0">
                <a:latin typeface="Segoe UI"/>
                <a:cs typeface="Segoe UI"/>
              </a:rPr>
              <a:t>Both strategies have merit, but the most </a:t>
            </a:r>
            <a:r>
              <a:rPr lang="en-US" sz="1050" b="1" dirty="0" err="1">
                <a:latin typeface="Segoe UI"/>
                <a:cs typeface="Segoe UI"/>
              </a:rPr>
              <a:t>sustainableapproach</a:t>
            </a:r>
            <a:r>
              <a:rPr lang="en-US" sz="1050" b="1" dirty="0">
                <a:latin typeface="Segoe UI"/>
                <a:cs typeface="Segoe UI"/>
              </a:rPr>
              <a:t> combines rudiments of both. Green Haven should primarily pursue the digital subscription and event model while </a:t>
            </a:r>
            <a:r>
              <a:rPr lang="en-US" sz="1050" b="1" dirty="0" err="1">
                <a:latin typeface="Segoe UI"/>
                <a:cs typeface="Segoe UI"/>
              </a:rPr>
              <a:t>incorporatingcommunity</a:t>
            </a:r>
            <a:r>
              <a:rPr lang="en-US" sz="1050" b="1" dirty="0">
                <a:latin typeface="Segoe UI"/>
                <a:cs typeface="Segoe UI"/>
              </a:rPr>
              <a:t>- concentrated conditioning to support its brand. This mongrel approach would </a:t>
            </a:r>
            <a:r>
              <a:rPr lang="en-US" sz="1050" b="1" dirty="0" err="1">
                <a:latin typeface="Segoe UI"/>
                <a:cs typeface="Segoe UI"/>
              </a:rPr>
              <a:t>modernise</a:t>
            </a:r>
            <a:r>
              <a:rPr lang="en-US" sz="1050" b="1" dirty="0">
                <a:latin typeface="Segoe UI"/>
                <a:cs typeface="Segoe UI"/>
              </a:rPr>
              <a:t> the business and expand its reach beyond Norwich while maintaining the authenticity and </a:t>
            </a:r>
            <a:r>
              <a:rPr lang="en-US" sz="1050" b="1" dirty="0" err="1">
                <a:latin typeface="Segoe UI"/>
                <a:cs typeface="Segoe UI"/>
              </a:rPr>
              <a:t>communityengagement</a:t>
            </a:r>
            <a:r>
              <a:rPr lang="en-US" sz="1050" b="1" dirty="0">
                <a:latin typeface="Segoe UI"/>
                <a:cs typeface="Segoe UI"/>
              </a:rPr>
              <a:t> that have always defined its success. </a:t>
            </a:r>
            <a:br>
              <a:rPr lang="en-US" sz="1050" b="1" dirty="0">
                <a:latin typeface="Segoe UI"/>
                <a:cs typeface="Segoe UI"/>
              </a:rPr>
            </a:br>
            <a:r>
              <a:rPr lang="en-US" sz="1050" b="1" dirty="0">
                <a:latin typeface="Segoe UI"/>
                <a:cs typeface="Segoe UI"/>
              </a:rPr>
              <a:t>The perpetration of this plan would do in several phases. The first stage involves exploration and medication. Over the coming three months, Green Haven should conduct client checks to </a:t>
            </a:r>
            <a:r>
              <a:rPr lang="en-US" sz="1050" b="1" dirty="0" err="1">
                <a:latin typeface="Segoe UI"/>
                <a:cs typeface="Segoe UI"/>
              </a:rPr>
              <a:t>measureinterest</a:t>
            </a:r>
            <a:r>
              <a:rPr lang="en-US" sz="1050" b="1" dirty="0">
                <a:latin typeface="Segoe UI"/>
                <a:cs typeface="Segoe UI"/>
              </a:rPr>
              <a:t> in subscription services, preferred </a:t>
            </a:r>
            <a:r>
              <a:rPr lang="en-US" sz="1050" b="1" dirty="0" err="1">
                <a:latin typeface="Segoe UI"/>
                <a:cs typeface="Segoe UI"/>
              </a:rPr>
              <a:t>deliveryfrequence</a:t>
            </a:r>
            <a:r>
              <a:rPr lang="en-US" sz="1050" b="1" dirty="0">
                <a:latin typeface="Segoe UI"/>
                <a:cs typeface="Segoe UI"/>
              </a:rPr>
              <a:t>, and event participation. </a:t>
            </a:r>
            <a:r>
              <a:rPr lang="en-US" sz="1050" b="1" dirty="0" err="1">
                <a:latin typeface="Segoe UI"/>
                <a:cs typeface="Segoe UI"/>
              </a:rPr>
              <a:t>contenderanalysis</a:t>
            </a:r>
            <a:r>
              <a:rPr lang="en-US" sz="1050" b="1" dirty="0">
                <a:latin typeface="Segoe UI"/>
                <a:cs typeface="Segoe UI"/>
              </a:rPr>
              <a:t> will help identify pricing marks and </a:t>
            </a:r>
            <a:r>
              <a:rPr lang="en-US" sz="1050" b="1" dirty="0" err="1">
                <a:latin typeface="Segoe UI"/>
                <a:cs typeface="Segoe UI"/>
              </a:rPr>
              <a:t>servicegaps</a:t>
            </a:r>
            <a:r>
              <a:rPr lang="en-US" sz="1050" b="1" dirty="0">
                <a:latin typeface="Segoe UI"/>
                <a:cs typeface="Segoe UI"/>
              </a:rPr>
              <a:t>. At the same time, the company should </a:t>
            </a:r>
            <a:r>
              <a:rPr lang="en-US" sz="1050" b="1" dirty="0" err="1">
                <a:latin typeface="Segoe UI"/>
                <a:cs typeface="Segoe UI"/>
              </a:rPr>
              <a:t>matewith</a:t>
            </a:r>
            <a:r>
              <a:rPr lang="en-US" sz="1050" b="1" dirty="0">
                <a:latin typeface="Segoe UI"/>
                <a:cs typeface="Segoe UI"/>
              </a:rPr>
              <a:t> a digital adviser to design a ultramodern, stoner-friendly website with online payment and subscription capabilities. Original suppliers should be </a:t>
            </a:r>
            <a:r>
              <a:rPr lang="en-US" sz="1050" b="1" dirty="0" err="1">
                <a:latin typeface="Segoe UI"/>
                <a:cs typeface="Segoe UI"/>
              </a:rPr>
              <a:t>prioritised</a:t>
            </a:r>
            <a:r>
              <a:rPr lang="en-US" sz="1050" b="1" dirty="0">
                <a:latin typeface="Segoe UI"/>
                <a:cs typeface="Segoe UI"/>
              </a:rPr>
              <a:t> to support sustainability and </a:t>
            </a:r>
            <a:r>
              <a:rPr lang="en-US" sz="1050" b="1" dirty="0" err="1">
                <a:latin typeface="Segoe UI"/>
                <a:cs typeface="Segoe UI"/>
              </a:rPr>
              <a:t>managecosts</a:t>
            </a:r>
            <a:r>
              <a:rPr lang="en-US" sz="1050" b="1" dirty="0">
                <a:latin typeface="Segoe UI"/>
                <a:cs typeface="Segoe UI"/>
              </a:rPr>
              <a:t>. </a:t>
            </a:r>
            <a:br>
              <a:rPr lang="en-US" sz="1050" b="1" dirty="0">
                <a:latin typeface="Segoe UI"/>
                <a:cs typeface="Segoe UI"/>
              </a:rPr>
            </a:br>
            <a:r>
              <a:rPr lang="en-US" sz="1050" b="1" dirty="0">
                <a:latin typeface="Segoe UI"/>
                <a:cs typeface="Segoe UI"/>
              </a:rPr>
              <a:t>Once the root is in place, the alternate </a:t>
            </a:r>
            <a:r>
              <a:rPr lang="en-US" sz="1050" b="1" dirty="0" err="1">
                <a:latin typeface="Segoe UI"/>
                <a:cs typeface="Segoe UI"/>
              </a:rPr>
              <a:t>stagefocuses</a:t>
            </a:r>
            <a:r>
              <a:rPr lang="en-US" sz="1050" b="1" dirty="0">
                <a:latin typeface="Segoe UI"/>
                <a:cs typeface="Segoe UI"/>
              </a:rPr>
              <a:t> on digital launch and marketing. Over the following three months, the new website should </a:t>
            </a:r>
            <a:r>
              <a:rPr lang="en-US" sz="1050" b="1" dirty="0" err="1">
                <a:latin typeface="Segoe UI"/>
                <a:cs typeface="Segoe UI"/>
              </a:rPr>
              <a:t>golive</a:t>
            </a:r>
            <a:r>
              <a:rPr lang="en-US" sz="1050" b="1" dirty="0">
                <a:latin typeface="Segoe UI"/>
                <a:cs typeface="Segoe UI"/>
              </a:rPr>
              <a:t>, offering flexible subscription </a:t>
            </a:r>
            <a:r>
              <a:rPr lang="en-US" sz="1050" b="1" dirty="0" err="1">
                <a:latin typeface="Segoe UI"/>
                <a:cs typeface="Segoe UI"/>
              </a:rPr>
              <a:t>packagesacclimatized</a:t>
            </a:r>
            <a:r>
              <a:rPr lang="en-US" sz="1050" b="1" dirty="0">
                <a:latin typeface="Segoe UI"/>
                <a:cs typeface="Segoe UI"/>
              </a:rPr>
              <a:t> for home and commercial guests. Marketing should </a:t>
            </a:r>
            <a:r>
              <a:rPr lang="en-US" sz="1050" b="1" dirty="0" err="1">
                <a:latin typeface="Segoe UI"/>
                <a:cs typeface="Segoe UI"/>
              </a:rPr>
              <a:t>centre</a:t>
            </a:r>
            <a:r>
              <a:rPr lang="en-US" sz="1050" b="1" dirty="0">
                <a:latin typeface="Segoe UI"/>
                <a:cs typeface="Segoe UI"/>
              </a:rPr>
              <a:t> on social </a:t>
            </a:r>
            <a:r>
              <a:rPr lang="en-US" sz="1050" b="1" dirty="0" err="1">
                <a:latin typeface="Segoe UI"/>
                <a:cs typeface="Segoe UI"/>
              </a:rPr>
              <a:t>mediajuggernauts</a:t>
            </a:r>
            <a:r>
              <a:rPr lang="en-US" sz="1050" b="1" dirty="0">
                <a:latin typeface="Segoe UI"/>
                <a:cs typeface="Segoe UI"/>
              </a:rPr>
              <a:t> that punctuate the company’s </a:t>
            </a:r>
            <a:r>
              <a:rPr lang="en-US" sz="1050" b="1" dirty="0" err="1">
                <a:latin typeface="Segoe UI"/>
                <a:cs typeface="Segoe UI"/>
              </a:rPr>
              <a:t>creativityand</a:t>
            </a:r>
            <a:r>
              <a:rPr lang="en-US" sz="1050" b="1" dirty="0">
                <a:latin typeface="Segoe UI"/>
                <a:cs typeface="Segoe UI"/>
              </a:rPr>
              <a:t> environmental values. Targeted announcements on Instagram and Google can </a:t>
            </a:r>
            <a:r>
              <a:rPr lang="en-US" sz="1050" b="1" dirty="0" err="1">
                <a:latin typeface="Segoe UI"/>
                <a:cs typeface="Segoe UI"/>
              </a:rPr>
              <a:t>drivebusiness</a:t>
            </a:r>
            <a:r>
              <a:rPr lang="en-US" sz="1050" b="1" dirty="0">
                <a:latin typeface="Segoe UI"/>
                <a:cs typeface="Segoe UI"/>
              </a:rPr>
              <a:t> to the website, while dispatch newsletters and elevations encourage sign- ups. Offering a reduction to first- time subscribers </a:t>
            </a:r>
            <a:r>
              <a:rPr lang="en-US" sz="1050" b="1" dirty="0" err="1">
                <a:latin typeface="Segoe UI"/>
                <a:cs typeface="Segoe UI"/>
              </a:rPr>
              <a:t>andcross</a:t>
            </a:r>
            <a:r>
              <a:rPr lang="en-US" sz="1050" b="1" dirty="0">
                <a:latin typeface="Segoe UI"/>
                <a:cs typeface="Segoe UI"/>
              </a:rPr>
              <a:t>-promoting through shops will help make instigation. </a:t>
            </a:r>
            <a:br>
              <a:rPr lang="en-US" sz="1050" b="1" dirty="0">
                <a:latin typeface="Segoe UI"/>
                <a:cs typeface="Segoe UI"/>
              </a:rPr>
            </a:br>
            <a:r>
              <a:rPr lang="en-US" sz="1050" b="1" dirty="0">
                <a:latin typeface="Segoe UI"/>
                <a:cs typeface="Segoe UI"/>
              </a:rPr>
              <a:t>The third stage involves heightening </a:t>
            </a:r>
            <a:r>
              <a:rPr lang="en-US" sz="1050" b="1" dirty="0" err="1">
                <a:latin typeface="Segoe UI"/>
                <a:cs typeface="Segoe UI"/>
              </a:rPr>
              <a:t>communityengagement</a:t>
            </a:r>
            <a:r>
              <a:rPr lang="en-US" sz="1050" b="1" dirty="0">
                <a:latin typeface="Segoe UI"/>
                <a:cs typeface="Segoe UI"/>
              </a:rPr>
              <a:t>. Over months seven to nine, Green Haven should host yearly shops, similar as seasonal bouquet- making or vacation- themed classes, which twice as marketing openings. Collaborations with original cafés, hospices, and boutiques can expand visibility through </a:t>
            </a:r>
            <a:r>
              <a:rPr lang="en-US" sz="1050" b="1" dirty="0" err="1">
                <a:latin typeface="Segoe UI"/>
                <a:cs typeface="Segoe UI"/>
              </a:rPr>
              <a:t>participatedelevations</a:t>
            </a:r>
            <a:r>
              <a:rPr lang="en-US" sz="1050" b="1" dirty="0">
                <a:latin typeface="Segoe UI"/>
                <a:cs typeface="Segoe UI"/>
              </a:rPr>
              <a:t> and flowery displays. A </a:t>
            </a:r>
            <a:r>
              <a:rPr lang="en-US" sz="1050" b="1" dirty="0" err="1">
                <a:latin typeface="Segoe UI"/>
                <a:cs typeface="Segoe UI"/>
              </a:rPr>
              <a:t>fidelityprogramme</a:t>
            </a:r>
            <a:r>
              <a:rPr lang="en-US" sz="1050" b="1" dirty="0">
                <a:latin typeface="Segoe UI"/>
                <a:cs typeface="Segoe UI"/>
              </a:rPr>
              <a:t> satisfying reprise purchases or referrals can strengthen client retention. </a:t>
            </a:r>
            <a:br>
              <a:rPr lang="en-US" sz="1050" b="1" dirty="0">
                <a:latin typeface="Segoe UI"/>
                <a:cs typeface="Segoe UI"/>
              </a:rPr>
            </a:br>
            <a:r>
              <a:rPr lang="en-US" sz="1050" b="1" dirty="0">
                <a:latin typeface="Segoe UI"/>
                <a:cs typeface="Segoe UI"/>
              </a:rPr>
              <a:t>Eventually, performance should be covered through clear criteria . Subscription figures, reprise orders, website business, social media engagement, and event attendance will serve as crucial pointers of progress. client feedback collected through </a:t>
            </a:r>
            <a:r>
              <a:rPr lang="en-US" sz="1050" b="1" dirty="0" err="1">
                <a:latin typeface="Segoe UI"/>
                <a:cs typeface="Segoe UI"/>
              </a:rPr>
              <a:t>checksand</a:t>
            </a:r>
            <a:r>
              <a:rPr lang="en-US" sz="1050" b="1" dirty="0">
                <a:latin typeface="Segoe UI"/>
                <a:cs typeface="Segoe UI"/>
              </a:rPr>
              <a:t> online reviews should guide </a:t>
            </a:r>
            <a:r>
              <a:rPr lang="en-US" sz="1050" b="1" dirty="0" err="1">
                <a:latin typeface="Segoe UI"/>
                <a:cs typeface="Segoe UI"/>
              </a:rPr>
              <a:t>ongoingadaptations</a:t>
            </a:r>
            <a:r>
              <a:rPr lang="en-US" sz="1050" b="1" dirty="0">
                <a:latin typeface="Segoe UI"/>
                <a:cs typeface="Segoe UI"/>
              </a:rPr>
              <a:t>. Financially, the business should </a:t>
            </a:r>
            <a:r>
              <a:rPr lang="en-US" sz="1050" b="1" dirty="0" err="1">
                <a:latin typeface="Segoe UI"/>
                <a:cs typeface="Segoe UI"/>
              </a:rPr>
              <a:t>trackchanges</a:t>
            </a:r>
            <a:r>
              <a:rPr lang="en-US" sz="1050" b="1" dirty="0">
                <a:latin typeface="Segoe UI"/>
                <a:cs typeface="Segoe UI"/>
              </a:rPr>
              <a:t> in profit blend — covering the proportion of online subscriptions versus walk- in deals — to measure diversification success. Regular </a:t>
            </a:r>
            <a:r>
              <a:rPr lang="en-US" sz="1050" b="1" dirty="0" err="1">
                <a:latin typeface="Segoe UI"/>
                <a:cs typeface="Segoe UI"/>
              </a:rPr>
              <a:t>yearlyreviews</a:t>
            </a:r>
            <a:r>
              <a:rPr lang="en-US" sz="1050" b="1" dirty="0">
                <a:latin typeface="Segoe UI"/>
                <a:cs typeface="Segoe UI"/>
              </a:rPr>
              <a:t> will insure that the strategy remains aligned with pretensions and request conditions. </a:t>
            </a:r>
            <a:br>
              <a:rPr lang="en-US" sz="1050" b="1" dirty="0">
                <a:latin typeface="Segoe UI"/>
                <a:cs typeface="Segoe UI"/>
              </a:rPr>
            </a:br>
            <a:r>
              <a:rPr lang="en-US" sz="1050" b="1" dirty="0">
                <a:latin typeface="Segoe UI"/>
                <a:cs typeface="Segoe UI"/>
              </a:rPr>
              <a:t>By embracing digital invention while maintaining its community spirit, Green Haven Florists can acclimatize successfully to the ultramodern retail geography. The subscription model will </a:t>
            </a:r>
            <a:r>
              <a:rPr lang="en-US" sz="1050" b="1" dirty="0" err="1">
                <a:latin typeface="Segoe UI"/>
                <a:cs typeface="Segoe UI"/>
              </a:rPr>
              <a:t>producepredictable</a:t>
            </a:r>
            <a:r>
              <a:rPr lang="en-US" sz="1050" b="1" dirty="0">
                <a:latin typeface="Segoe UI"/>
                <a:cs typeface="Segoe UI"/>
              </a:rPr>
              <a:t> income and broaden the client base, while shops and hookups will save the particular, original charm that sets the business piecemeal. This integrated strategy provides the inflexibility, sustainability, and client engagement necessary to secure Green Haven’s long- term future as Norwich’s </a:t>
            </a:r>
            <a:r>
              <a:rPr lang="en-US" sz="1050" b="1" dirty="0" err="1">
                <a:latin typeface="Segoe UI"/>
                <a:cs typeface="Segoe UI"/>
              </a:rPr>
              <a:t>leadingeco</a:t>
            </a:r>
            <a:r>
              <a:rPr lang="en-US" sz="1050" b="1" dirty="0">
                <a:latin typeface="Segoe UI"/>
                <a:cs typeface="Segoe UI"/>
              </a:rPr>
              <a:t>-friendly florist. </a:t>
            </a:r>
            <a:br>
              <a:rPr lang="en-US" sz="1050" b="1" dirty="0">
                <a:latin typeface="Segoe UI"/>
                <a:cs typeface="Segoe UI"/>
              </a:rPr>
            </a:br>
            <a:endParaRPr lang="en-US" sz="1050" b="1" dirty="0">
              <a:latin typeface="Segoe UI"/>
              <a:cs typeface="Segoe UI"/>
            </a:endParaRPr>
          </a:p>
          <a:p>
            <a:br>
              <a:rPr lang="en-US" dirty="0"/>
            </a:br>
            <a:endParaRPr lang="en-US" sz="1600" b="1" dirty="0"/>
          </a:p>
          <a:p>
            <a:endParaRPr lang="en-US" sz="1600" b="1" dirty="0"/>
          </a:p>
        </p:txBody>
      </p:sp>
      <p:sp>
        <p:nvSpPr>
          <p:cNvPr id="11" name="TextBox 10">
            <a:extLst>
              <a:ext uri="{FF2B5EF4-FFF2-40B4-BE49-F238E27FC236}">
                <a16:creationId xmlns:a16="http://schemas.microsoft.com/office/drawing/2014/main" id="{9608DC1C-3031-0E8B-EA72-75F3C8A2DF63}"/>
              </a:ext>
            </a:extLst>
          </p:cNvPr>
          <p:cNvSpPr txBox="1"/>
          <p:nvPr/>
        </p:nvSpPr>
        <p:spPr>
          <a:xfrm>
            <a:off x="682388" y="-716507"/>
            <a:ext cx="1049967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NAME:GABRIELA SZABO</a:t>
            </a:r>
          </a:p>
          <a:p>
            <a:r>
              <a:rPr lang="en-US" dirty="0"/>
              <a:t>STUDENT  ID NUMBER: 2414705</a:t>
            </a:r>
          </a:p>
          <a:p>
            <a:r>
              <a:rPr lang="en-US" dirty="0"/>
              <a:t>MODULE : PROBLEM SOLVING AND DECISION MAKING </a:t>
            </a:r>
          </a:p>
          <a:p>
            <a:r>
              <a:rPr lang="en-US" dirty="0"/>
              <a:t>MODULE CODE : LCLM4004</a:t>
            </a:r>
          </a:p>
          <a:p>
            <a:r>
              <a:rPr lang="en-US" dirty="0"/>
              <a:t>PROGRAMME : CERTIFICATE OF HIGHER EDUCATION IN BUSNIESS SKILLS FOR THE WORKPLACE </a:t>
            </a:r>
          </a:p>
          <a:p>
            <a:endParaRPr lang="en-US" dirty="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159</cp:revision>
  <dcterms:created xsi:type="dcterms:W3CDTF">2013-07-15T20:26:40Z</dcterms:created>
  <dcterms:modified xsi:type="dcterms:W3CDTF">2025-11-02T15:18:33Z</dcterms:modified>
</cp:coreProperties>
</file>