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5"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79926" autoAdjust="0"/>
  </p:normalViewPr>
  <p:slideViewPr>
    <p:cSldViewPr snapToGrid="0">
      <p:cViewPr varScale="1">
        <p:scale>
          <a:sx n="91" d="100"/>
          <a:sy n="91" d="100"/>
        </p:scale>
        <p:origin x="1350" y="9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58CD751-E89C-41F7-9DDB-A54F539A5B5A}" type="datetimeFigureOut">
              <a:rPr lang="en-US" smtClean="0"/>
              <a:t>3/13/2020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4A82E31-766A-4B47-8727-46CA1A62AA3A}" type="slidenum">
              <a:rPr lang="en-US" smtClean="0"/>
              <a:t>‹#›</a:t>
            </a:fld>
            <a:endParaRPr lang="en-US"/>
          </a:p>
        </p:txBody>
      </p:sp>
    </p:spTree>
    <p:extLst>
      <p:ext uri="{BB962C8B-B14F-4D97-AF65-F5344CB8AC3E}">
        <p14:creationId xmlns:p14="http://schemas.microsoft.com/office/powerpoint/2010/main" val="12541496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 hotel is </a:t>
            </a:r>
            <a:r>
              <a:rPr lang="en-US" dirty="0" err="1"/>
              <a:t>categorised</a:t>
            </a:r>
            <a:r>
              <a:rPr lang="en-US" dirty="0"/>
              <a:t> as a 4 star hotel and provides premium services to upper class individual of society with the help of a full service spa and two adjoining golf courses next to the hotel called the </a:t>
            </a:r>
            <a:r>
              <a:rPr lang="en-US" dirty="0" err="1"/>
              <a:t>Aylesford</a:t>
            </a:r>
            <a:r>
              <a:rPr lang="en-US" dirty="0"/>
              <a:t> and the Arden respectively. The hotel also has a golf academy and has played host to numerous prestigious golf tournaments including hosting the British Masters </a:t>
            </a:r>
            <a:r>
              <a:rPr lang="en-US" dirty="0" err="1"/>
              <a:t>theree</a:t>
            </a:r>
            <a:r>
              <a:rPr lang="en-US" dirty="0"/>
              <a:t> times, the English Open on four occasions and the European Tour. The Forest of Arden Marriott Hotel and Country Club Birmingham hotel enjoys good market base in the area with tourists continuously choosing to stay in it as opposed to nearby alternatives on account of the multiple services the hotel provides to its customers. The hotel also enjoys high review by customers on the multiple hotel reviewing sites on the internet. </a:t>
            </a:r>
          </a:p>
          <a:p>
            <a:endParaRPr lang="en-US" dirty="0"/>
          </a:p>
        </p:txBody>
      </p:sp>
      <p:sp>
        <p:nvSpPr>
          <p:cNvPr id="4" name="Slide Number Placeholder 3"/>
          <p:cNvSpPr>
            <a:spLocks noGrp="1"/>
          </p:cNvSpPr>
          <p:nvPr>
            <p:ph type="sldNum" sz="quarter" idx="5"/>
          </p:nvPr>
        </p:nvSpPr>
        <p:spPr/>
        <p:txBody>
          <a:bodyPr/>
          <a:lstStyle/>
          <a:p>
            <a:fld id="{54A82E31-766A-4B47-8727-46CA1A62AA3A}" type="slidenum">
              <a:rPr lang="en-US" smtClean="0"/>
              <a:t>3</a:t>
            </a:fld>
            <a:endParaRPr lang="en-US"/>
          </a:p>
        </p:txBody>
      </p:sp>
    </p:spTree>
    <p:extLst>
      <p:ext uri="{BB962C8B-B14F-4D97-AF65-F5344CB8AC3E}">
        <p14:creationId xmlns:p14="http://schemas.microsoft.com/office/powerpoint/2010/main" val="30392765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Due to the rising trend of global health </a:t>
            </a:r>
            <a:r>
              <a:rPr lang="en-US" dirty="0" err="1"/>
              <a:t>concious</a:t>
            </a:r>
            <a:r>
              <a:rPr lang="en-US" dirty="0"/>
              <a:t> people now turning to the ancient art of yoga for personal and mental development, the hotel has also invested into its own expansive yoga </a:t>
            </a:r>
            <a:r>
              <a:rPr lang="en-US" dirty="0" err="1"/>
              <a:t>centre</a:t>
            </a:r>
            <a:r>
              <a:rPr lang="en-US" dirty="0"/>
              <a:t> and has </a:t>
            </a:r>
            <a:r>
              <a:rPr lang="en-US" dirty="0" err="1"/>
              <a:t>emplyed</a:t>
            </a:r>
            <a:r>
              <a:rPr lang="en-US" dirty="0"/>
              <a:t> yoga </a:t>
            </a:r>
            <a:r>
              <a:rPr lang="en-US" dirty="0" err="1"/>
              <a:t>instructers</a:t>
            </a:r>
            <a:r>
              <a:rPr lang="en-US" dirty="0"/>
              <a:t> to aid the functioning of all potentially interested customers. For outdoor extracurricular activities, in addition to its prestigious golf courses the Forest of Arden Marriott Hotel and Country Club Birmingham also has two of its own outdoor tennis courts along with all the necessary </a:t>
            </a:r>
            <a:r>
              <a:rPr lang="en-US" dirty="0" err="1"/>
              <a:t>equipments</a:t>
            </a:r>
            <a:r>
              <a:rPr lang="en-US" dirty="0"/>
              <a:t> needed by customers to enjoy themselves. As the Forest of Arden Marriott Hotel and Country Club Birmingham hotel is located in such scenic landscapes, it also houses jogging paths for its customers which showcase the local beauty around the hotel to the visitors and customers. The hotel also has premium steam baths and sauna to </a:t>
            </a:r>
            <a:r>
              <a:rPr lang="en-US" dirty="0" err="1"/>
              <a:t>renergise</a:t>
            </a:r>
            <a:r>
              <a:rPr lang="en-US" dirty="0"/>
              <a:t> and </a:t>
            </a:r>
            <a:r>
              <a:rPr lang="en-US" dirty="0" err="1"/>
              <a:t>rejuvinate</a:t>
            </a:r>
            <a:r>
              <a:rPr lang="en-US" dirty="0"/>
              <a:t> their exhausted customers and make their stay with the hotel a pleasant experience of everyone. Finally, in terms of recreational activities available to the customers, the </a:t>
            </a:r>
            <a:r>
              <a:rPr lang="en-US" dirty="0" err="1"/>
              <a:t>hotal</a:t>
            </a:r>
            <a:r>
              <a:rPr lang="en-US" dirty="0"/>
              <a:t> also has its own dedicated spa know as The Cedarwood Spa which caters to customers who have specially pre booked an appointment with the spa services. The Forest of Arden Marriott Hotel and Country Club Birmingham's Cedarwood spa includes six different treatment rooms for couples and individuals to make use of and offers a plethora of distinct services to interested customers such as various facials and body wraps, warm stone massage and deep tissue massage. The spa professionals are also trained to provide certain </a:t>
            </a:r>
            <a:r>
              <a:rPr lang="en-US" dirty="0" err="1"/>
              <a:t>theraputic</a:t>
            </a:r>
            <a:r>
              <a:rPr lang="en-US" dirty="0"/>
              <a:t> treatments to customers based on their preferences of undergoing Ayurvedic, aromatherapy or reflexology sessions.</a:t>
            </a:r>
          </a:p>
          <a:p>
            <a:endParaRPr lang="en-US" dirty="0"/>
          </a:p>
        </p:txBody>
      </p:sp>
      <p:sp>
        <p:nvSpPr>
          <p:cNvPr id="4" name="Slide Number Placeholder 3"/>
          <p:cNvSpPr>
            <a:spLocks noGrp="1"/>
          </p:cNvSpPr>
          <p:nvPr>
            <p:ph type="sldNum" sz="quarter" idx="5"/>
          </p:nvPr>
        </p:nvSpPr>
        <p:spPr/>
        <p:txBody>
          <a:bodyPr/>
          <a:lstStyle/>
          <a:p>
            <a:fld id="{54A82E31-766A-4B47-8727-46CA1A62AA3A}" type="slidenum">
              <a:rPr lang="en-US" smtClean="0"/>
              <a:t>4</a:t>
            </a:fld>
            <a:endParaRPr lang="en-US"/>
          </a:p>
        </p:txBody>
      </p:sp>
    </p:spTree>
    <p:extLst>
      <p:ext uri="{BB962C8B-B14F-4D97-AF65-F5344CB8AC3E}">
        <p14:creationId xmlns:p14="http://schemas.microsoft.com/office/powerpoint/2010/main" val="1952358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For example to run its dedicated bar and breakfast buffets operations, the administration and kitchens of Forest of Arden Marriott Hotel and Country Club Birmingham hotel are directly involved in the various operations necessary to ensure smooth functioning. All profits or losses thus incurred by these operations are theirs to make use of.</a:t>
            </a:r>
          </a:p>
        </p:txBody>
      </p:sp>
      <p:sp>
        <p:nvSpPr>
          <p:cNvPr id="4" name="Slide Number Placeholder 3"/>
          <p:cNvSpPr>
            <a:spLocks noGrp="1"/>
          </p:cNvSpPr>
          <p:nvPr>
            <p:ph type="sldNum" sz="quarter" idx="5"/>
          </p:nvPr>
        </p:nvSpPr>
        <p:spPr/>
        <p:txBody>
          <a:bodyPr/>
          <a:lstStyle/>
          <a:p>
            <a:fld id="{54A82E31-766A-4B47-8727-46CA1A62AA3A}" type="slidenum">
              <a:rPr lang="en-US" smtClean="0"/>
              <a:t>6</a:t>
            </a:fld>
            <a:endParaRPr lang="en-US"/>
          </a:p>
        </p:txBody>
      </p:sp>
    </p:spTree>
    <p:extLst>
      <p:ext uri="{BB962C8B-B14F-4D97-AF65-F5344CB8AC3E}">
        <p14:creationId xmlns:p14="http://schemas.microsoft.com/office/powerpoint/2010/main" val="5374532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All profits and losses incurred are the onus of the individual restaurants and the hotel is totally unconcerned with the issues and problems faced by these restaurants. The Forest of Arden Marriott Hotel and Country Club Birmingham periodically procures agreed upon rents from these fine dining restaurants in exchange for them using the hotel's premises for their business operations.</a:t>
            </a:r>
          </a:p>
        </p:txBody>
      </p:sp>
      <p:sp>
        <p:nvSpPr>
          <p:cNvPr id="4" name="Slide Number Placeholder 3"/>
          <p:cNvSpPr>
            <a:spLocks noGrp="1"/>
          </p:cNvSpPr>
          <p:nvPr>
            <p:ph type="sldNum" sz="quarter" idx="5"/>
          </p:nvPr>
        </p:nvSpPr>
        <p:spPr/>
        <p:txBody>
          <a:bodyPr/>
          <a:lstStyle/>
          <a:p>
            <a:fld id="{54A82E31-766A-4B47-8727-46CA1A62AA3A}" type="slidenum">
              <a:rPr lang="en-US" smtClean="0"/>
              <a:t>7</a:t>
            </a:fld>
            <a:endParaRPr lang="en-US"/>
          </a:p>
        </p:txBody>
      </p:sp>
    </p:spTree>
    <p:extLst>
      <p:ext uri="{BB962C8B-B14F-4D97-AF65-F5344CB8AC3E}">
        <p14:creationId xmlns:p14="http://schemas.microsoft.com/office/powerpoint/2010/main" val="7410619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4A82E31-766A-4B47-8727-46CA1A62AA3A}" type="slidenum">
              <a:rPr lang="en-US" smtClean="0"/>
              <a:t>9</a:t>
            </a:fld>
            <a:endParaRPr lang="en-US"/>
          </a:p>
        </p:txBody>
      </p:sp>
    </p:spTree>
    <p:extLst>
      <p:ext uri="{BB962C8B-B14F-4D97-AF65-F5344CB8AC3E}">
        <p14:creationId xmlns:p14="http://schemas.microsoft.com/office/powerpoint/2010/main" val="15159274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It also makes use of current digital marketing tools such as performing search engine optimisations in order to better connect its potential customers to their business effectively. Arden Marriott Hotel and Country Club Birmingham also provides various offers, great deals and travel packages from time to time to customers at lower costs.</a:t>
            </a:r>
            <a:endParaRPr lang="en-US" dirty="0"/>
          </a:p>
          <a:p>
            <a:endParaRPr lang="en-US" dirty="0"/>
          </a:p>
        </p:txBody>
      </p:sp>
      <p:sp>
        <p:nvSpPr>
          <p:cNvPr id="4" name="Slide Number Placeholder 3"/>
          <p:cNvSpPr>
            <a:spLocks noGrp="1"/>
          </p:cNvSpPr>
          <p:nvPr>
            <p:ph type="sldNum" sz="quarter" idx="5"/>
          </p:nvPr>
        </p:nvSpPr>
        <p:spPr/>
        <p:txBody>
          <a:bodyPr/>
          <a:lstStyle/>
          <a:p>
            <a:fld id="{54A82E31-766A-4B47-8727-46CA1A62AA3A}" type="slidenum">
              <a:rPr lang="en-US" smtClean="0"/>
              <a:t>10</a:t>
            </a:fld>
            <a:endParaRPr lang="en-US"/>
          </a:p>
        </p:txBody>
      </p:sp>
    </p:spTree>
    <p:extLst>
      <p:ext uri="{BB962C8B-B14F-4D97-AF65-F5344CB8AC3E}">
        <p14:creationId xmlns:p14="http://schemas.microsoft.com/office/powerpoint/2010/main" val="6196966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All of Arden Marriott Hotel and Country Club Birmingham's operational machinery is also inspected periodically to maintain their optimum efficiency and to make sure no hazards occur in the hotel due to accidental malfunctioning of used machinery.</a:t>
            </a:r>
            <a:endParaRPr lang="en-US" dirty="0"/>
          </a:p>
          <a:p>
            <a:endParaRPr lang="en-US" dirty="0"/>
          </a:p>
        </p:txBody>
      </p:sp>
      <p:sp>
        <p:nvSpPr>
          <p:cNvPr id="4" name="Slide Number Placeholder 3"/>
          <p:cNvSpPr>
            <a:spLocks noGrp="1"/>
          </p:cNvSpPr>
          <p:nvPr>
            <p:ph type="sldNum" sz="quarter" idx="5"/>
          </p:nvPr>
        </p:nvSpPr>
        <p:spPr/>
        <p:txBody>
          <a:bodyPr/>
          <a:lstStyle/>
          <a:p>
            <a:fld id="{54A82E31-766A-4B47-8727-46CA1A62AA3A}" type="slidenum">
              <a:rPr lang="en-US" smtClean="0"/>
              <a:t>11</a:t>
            </a:fld>
            <a:endParaRPr lang="en-US"/>
          </a:p>
        </p:txBody>
      </p:sp>
    </p:spTree>
    <p:extLst>
      <p:ext uri="{BB962C8B-B14F-4D97-AF65-F5344CB8AC3E}">
        <p14:creationId xmlns:p14="http://schemas.microsoft.com/office/powerpoint/2010/main" val="124012724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Reinders, M.J. and et.al., 2017. Menu-engineering in restaurants-adapting portion sizes on plates to enhance vegetable consumption: a real-life experiment. </a:t>
            </a:r>
            <a:r>
              <a:rPr lang="en-GB" i="1" dirty="0"/>
              <a:t>International journal of </a:t>
            </a:r>
            <a:r>
              <a:rPr lang="en-GB" i="1" dirty="0" err="1"/>
              <a:t>behavioral</a:t>
            </a:r>
            <a:r>
              <a:rPr lang="en-GB" i="1" dirty="0"/>
              <a:t> nutrition and physical activity.</a:t>
            </a:r>
            <a:r>
              <a:rPr lang="en-GB" dirty="0"/>
              <a:t> 14(1). p.41.</a:t>
            </a:r>
            <a:endParaRPr lang="en-US" dirty="0"/>
          </a:p>
          <a:p>
            <a:endParaRPr lang="en-US" dirty="0"/>
          </a:p>
        </p:txBody>
      </p:sp>
      <p:sp>
        <p:nvSpPr>
          <p:cNvPr id="4" name="Slide Number Placeholder 3"/>
          <p:cNvSpPr>
            <a:spLocks noGrp="1"/>
          </p:cNvSpPr>
          <p:nvPr>
            <p:ph type="sldNum" sz="quarter" idx="5"/>
          </p:nvPr>
        </p:nvSpPr>
        <p:spPr/>
        <p:txBody>
          <a:bodyPr/>
          <a:lstStyle/>
          <a:p>
            <a:fld id="{54A82E31-766A-4B47-8727-46CA1A62AA3A}" type="slidenum">
              <a:rPr lang="en-US" smtClean="0"/>
              <a:t>13</a:t>
            </a:fld>
            <a:endParaRPr lang="en-US"/>
          </a:p>
        </p:txBody>
      </p:sp>
    </p:spTree>
    <p:extLst>
      <p:ext uri="{BB962C8B-B14F-4D97-AF65-F5344CB8AC3E}">
        <p14:creationId xmlns:p14="http://schemas.microsoft.com/office/powerpoint/2010/main" val="17420064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F7DBA30-EF17-48C6-81DB-8A1F584F2325}" type="datetimeFigureOut">
              <a:rPr lang="en-US" smtClean="0"/>
              <a:t>3/13/2020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3CD91DF-C97B-4903-A47A-4625D5B59613}" type="slidenum">
              <a:rPr lang="en-US" smtClean="0"/>
              <a:t>‹#›</a:t>
            </a:fld>
            <a:endParaRPr lang="en-US"/>
          </a:p>
        </p:txBody>
      </p:sp>
    </p:spTree>
    <p:extLst>
      <p:ext uri="{BB962C8B-B14F-4D97-AF65-F5344CB8AC3E}">
        <p14:creationId xmlns:p14="http://schemas.microsoft.com/office/powerpoint/2010/main" val="17020397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F7DBA30-EF17-48C6-81DB-8A1F584F2325}" type="datetimeFigureOut">
              <a:rPr lang="en-US" smtClean="0"/>
              <a:t>3/13/2020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3CD91DF-C97B-4903-A47A-4625D5B59613}" type="slidenum">
              <a:rPr lang="en-US" smtClean="0"/>
              <a:t>‹#›</a:t>
            </a:fld>
            <a:endParaRPr lang="en-US"/>
          </a:p>
        </p:txBody>
      </p:sp>
    </p:spTree>
    <p:extLst>
      <p:ext uri="{BB962C8B-B14F-4D97-AF65-F5344CB8AC3E}">
        <p14:creationId xmlns:p14="http://schemas.microsoft.com/office/powerpoint/2010/main" val="16928158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F7DBA30-EF17-48C6-81DB-8A1F584F2325}" type="datetimeFigureOut">
              <a:rPr lang="en-US" smtClean="0"/>
              <a:t>3/13/2020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3CD91DF-C97B-4903-A47A-4625D5B59613}" type="slidenum">
              <a:rPr lang="en-US" smtClean="0"/>
              <a:t>‹#›</a:t>
            </a:fld>
            <a:endParaRPr lang="en-US"/>
          </a:p>
        </p:txBody>
      </p:sp>
    </p:spTree>
    <p:extLst>
      <p:ext uri="{BB962C8B-B14F-4D97-AF65-F5344CB8AC3E}">
        <p14:creationId xmlns:p14="http://schemas.microsoft.com/office/powerpoint/2010/main" val="36507606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F7DBA30-EF17-48C6-81DB-8A1F584F2325}" type="datetimeFigureOut">
              <a:rPr lang="en-US" smtClean="0"/>
              <a:t>3/13/2020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3CD91DF-C97B-4903-A47A-4625D5B59613}" type="slidenum">
              <a:rPr lang="en-US" smtClean="0"/>
              <a:t>‹#›</a:t>
            </a:fld>
            <a:endParaRPr lang="en-US"/>
          </a:p>
        </p:txBody>
      </p:sp>
    </p:spTree>
    <p:extLst>
      <p:ext uri="{BB962C8B-B14F-4D97-AF65-F5344CB8AC3E}">
        <p14:creationId xmlns:p14="http://schemas.microsoft.com/office/powerpoint/2010/main" val="23159172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F7DBA30-EF17-48C6-81DB-8A1F584F2325}" type="datetimeFigureOut">
              <a:rPr lang="en-US" smtClean="0"/>
              <a:t>3/13/2020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3CD91DF-C97B-4903-A47A-4625D5B59613}" type="slidenum">
              <a:rPr lang="en-US" smtClean="0"/>
              <a:t>‹#›</a:t>
            </a:fld>
            <a:endParaRPr lang="en-US"/>
          </a:p>
        </p:txBody>
      </p:sp>
    </p:spTree>
    <p:extLst>
      <p:ext uri="{BB962C8B-B14F-4D97-AF65-F5344CB8AC3E}">
        <p14:creationId xmlns:p14="http://schemas.microsoft.com/office/powerpoint/2010/main" val="19908459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F7DBA30-EF17-48C6-81DB-8A1F584F2325}" type="datetimeFigureOut">
              <a:rPr lang="en-US" smtClean="0"/>
              <a:t>3/13/2020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3CD91DF-C97B-4903-A47A-4625D5B59613}" type="slidenum">
              <a:rPr lang="en-US" smtClean="0"/>
              <a:t>‹#›</a:t>
            </a:fld>
            <a:endParaRPr lang="en-US"/>
          </a:p>
        </p:txBody>
      </p:sp>
    </p:spTree>
    <p:extLst>
      <p:ext uri="{BB962C8B-B14F-4D97-AF65-F5344CB8AC3E}">
        <p14:creationId xmlns:p14="http://schemas.microsoft.com/office/powerpoint/2010/main" val="23273322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F7DBA30-EF17-48C6-81DB-8A1F584F2325}" type="datetimeFigureOut">
              <a:rPr lang="en-US" smtClean="0"/>
              <a:t>3/13/2020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3CD91DF-C97B-4903-A47A-4625D5B59613}" type="slidenum">
              <a:rPr lang="en-US" smtClean="0"/>
              <a:t>‹#›</a:t>
            </a:fld>
            <a:endParaRPr lang="en-US"/>
          </a:p>
        </p:txBody>
      </p:sp>
    </p:spTree>
    <p:extLst>
      <p:ext uri="{BB962C8B-B14F-4D97-AF65-F5344CB8AC3E}">
        <p14:creationId xmlns:p14="http://schemas.microsoft.com/office/powerpoint/2010/main" val="31614648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F7DBA30-EF17-48C6-81DB-8A1F584F2325}" type="datetimeFigureOut">
              <a:rPr lang="en-US" smtClean="0"/>
              <a:t>3/13/2020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3CD91DF-C97B-4903-A47A-4625D5B59613}" type="slidenum">
              <a:rPr lang="en-US" smtClean="0"/>
              <a:t>‹#›</a:t>
            </a:fld>
            <a:endParaRPr lang="en-US"/>
          </a:p>
        </p:txBody>
      </p:sp>
    </p:spTree>
    <p:extLst>
      <p:ext uri="{BB962C8B-B14F-4D97-AF65-F5344CB8AC3E}">
        <p14:creationId xmlns:p14="http://schemas.microsoft.com/office/powerpoint/2010/main" val="10662064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3CD91DF-C97B-4903-A47A-4625D5B59613}" type="slidenum">
              <a:rPr lang="en-US" smtClean="0"/>
              <a:t>‹#›</a:t>
            </a:fld>
            <a:endParaRPr lang="en-US"/>
          </a:p>
        </p:txBody>
      </p:sp>
      <p:sp>
        <p:nvSpPr>
          <p:cNvPr id="5" name="Date Placeholder 4"/>
          <p:cNvSpPr>
            <a:spLocks noGrp="1"/>
          </p:cNvSpPr>
          <p:nvPr>
            <p:ph type="dt" sz="half" idx="10"/>
          </p:nvPr>
        </p:nvSpPr>
        <p:spPr/>
        <p:txBody>
          <a:bodyPr/>
          <a:lstStyle/>
          <a:p>
            <a:fld id="{BF7DBA30-EF17-48C6-81DB-8A1F584F2325}" type="datetimeFigureOut">
              <a:rPr lang="en-US" smtClean="0"/>
              <a:t>3/13/2020</a:t>
            </a:fld>
            <a:endParaRPr lang="en-US"/>
          </a:p>
        </p:txBody>
      </p:sp>
    </p:spTree>
    <p:extLst>
      <p:ext uri="{BB962C8B-B14F-4D97-AF65-F5344CB8AC3E}">
        <p14:creationId xmlns:p14="http://schemas.microsoft.com/office/powerpoint/2010/main" val="40992372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F7DBA30-EF17-48C6-81DB-8A1F584F2325}" type="datetimeFigureOut">
              <a:rPr lang="en-US" smtClean="0"/>
              <a:t>3/13/2020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3CD91DF-C97B-4903-A47A-4625D5B59613}" type="slidenum">
              <a:rPr lang="en-US" smtClean="0"/>
              <a:t>‹#›</a:t>
            </a:fld>
            <a:endParaRPr lang="en-US"/>
          </a:p>
        </p:txBody>
      </p:sp>
    </p:spTree>
    <p:extLst>
      <p:ext uri="{BB962C8B-B14F-4D97-AF65-F5344CB8AC3E}">
        <p14:creationId xmlns:p14="http://schemas.microsoft.com/office/powerpoint/2010/main" val="37250154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F7DBA30-EF17-48C6-81DB-8A1F584F2325}" type="datetimeFigureOut">
              <a:rPr lang="en-US" smtClean="0"/>
              <a:t>3/13/2020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3CD91DF-C97B-4903-A47A-4625D5B59613}"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74239801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F7DBA30-EF17-48C6-81DB-8A1F584F2325}" type="datetimeFigureOut">
              <a:rPr lang="en-US" smtClean="0"/>
              <a:t>3/13/2020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3CD91DF-C97B-4903-A47A-4625D5B59613}" type="slidenum">
              <a:rPr lang="en-US" smtClean="0"/>
              <a:t>‹#›</a:t>
            </a:fld>
            <a:endParaRPr lang="en-US"/>
          </a:p>
        </p:txBody>
      </p:sp>
    </p:spTree>
    <p:extLst>
      <p:ext uri="{BB962C8B-B14F-4D97-AF65-F5344CB8AC3E}">
        <p14:creationId xmlns:p14="http://schemas.microsoft.com/office/powerpoint/2010/main" val="37117490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F7DBA30-EF17-48C6-81DB-8A1F584F2325}" type="datetimeFigureOut">
              <a:rPr lang="en-US" smtClean="0"/>
              <a:t>3/13/2020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3CD91DF-C97B-4903-A47A-4625D5B59613}"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81883595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F7DBA30-EF17-48C6-81DB-8A1F584F2325}" type="datetimeFigureOut">
              <a:rPr lang="en-US" smtClean="0"/>
              <a:t>3/13/2020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3CD91DF-C97B-4903-A47A-4625D5B59613}" type="slidenum">
              <a:rPr lang="en-US" smtClean="0"/>
              <a:t>‹#›</a:t>
            </a:fld>
            <a:endParaRPr lang="en-US"/>
          </a:p>
        </p:txBody>
      </p:sp>
    </p:spTree>
    <p:extLst>
      <p:ext uri="{BB962C8B-B14F-4D97-AF65-F5344CB8AC3E}">
        <p14:creationId xmlns:p14="http://schemas.microsoft.com/office/powerpoint/2010/main" val="32520277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F7DBA30-EF17-48C6-81DB-8A1F584F2325}" type="datetimeFigureOut">
              <a:rPr lang="en-US" smtClean="0"/>
              <a:t>3/13/2020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3CD91DF-C97B-4903-A47A-4625D5B59613}" type="slidenum">
              <a:rPr lang="en-US" smtClean="0"/>
              <a:t>‹#›</a:t>
            </a:fld>
            <a:endParaRPr lang="en-US"/>
          </a:p>
        </p:txBody>
      </p:sp>
    </p:spTree>
    <p:extLst>
      <p:ext uri="{BB962C8B-B14F-4D97-AF65-F5344CB8AC3E}">
        <p14:creationId xmlns:p14="http://schemas.microsoft.com/office/powerpoint/2010/main" val="269709912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F7DBA30-EF17-48C6-81DB-8A1F584F2325}" type="datetimeFigureOut">
              <a:rPr lang="en-US" smtClean="0"/>
              <a:t>3/13/2020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3CD91DF-C97B-4903-A47A-4625D5B59613}" type="slidenum">
              <a:rPr lang="en-US" smtClean="0"/>
              <a:t>‹#›</a:t>
            </a:fld>
            <a:endParaRPr lang="en-US"/>
          </a:p>
        </p:txBody>
      </p:sp>
    </p:spTree>
    <p:extLst>
      <p:ext uri="{BB962C8B-B14F-4D97-AF65-F5344CB8AC3E}">
        <p14:creationId xmlns:p14="http://schemas.microsoft.com/office/powerpoint/2010/main" val="42525686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F7DBA30-EF17-48C6-81DB-8A1F584F2325}" type="datetimeFigureOut">
              <a:rPr lang="en-US" smtClean="0"/>
              <a:t>3/13/2020</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03CD91DF-C97B-4903-A47A-4625D5B59613}" type="slidenum">
              <a:rPr lang="en-US" smtClean="0"/>
              <a:t>‹#›</a:t>
            </a:fld>
            <a:endParaRPr lang="en-US"/>
          </a:p>
        </p:txBody>
      </p:sp>
    </p:spTree>
    <p:extLst>
      <p:ext uri="{BB962C8B-B14F-4D97-AF65-F5344CB8AC3E}">
        <p14:creationId xmlns:p14="http://schemas.microsoft.com/office/powerpoint/2010/main" val="820638412"/>
      </p:ext>
    </p:extLst>
  </p:cSld>
  <p:clrMap bg1="lt1" tx1="dk1" bg2="lt2" tx2="dk2" accent1="accent1" accent2="accent2" accent3="accent3" accent4="accent4" accent5="accent5" accent6="accent6" hlink="hlink" folHlink="folHlink"/>
  <p:sldLayoutIdLst>
    <p:sldLayoutId id="2147483696" r:id="rId1"/>
    <p:sldLayoutId id="2147483697" r:id="rId2"/>
    <p:sldLayoutId id="2147483698" r:id="rId3"/>
    <p:sldLayoutId id="2147483699" r:id="rId4"/>
    <p:sldLayoutId id="2147483700" r:id="rId5"/>
    <p:sldLayoutId id="2147483701" r:id="rId6"/>
    <p:sldLayoutId id="2147483702" r:id="rId7"/>
    <p:sldLayoutId id="2147483703" r:id="rId8"/>
    <p:sldLayoutId id="2147483704" r:id="rId9"/>
    <p:sldLayoutId id="2147483705" r:id="rId10"/>
    <p:sldLayoutId id="2147483706" r:id="rId11"/>
    <p:sldLayoutId id="2147483707" r:id="rId12"/>
    <p:sldLayoutId id="2147483708" r:id="rId13"/>
    <p:sldLayoutId id="2147483709" r:id="rId14"/>
    <p:sldLayoutId id="2147483710" r:id="rId15"/>
    <p:sldLayoutId id="2147483711"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CA31E9-478B-4E1F-ADA0-5E1A15A972B2}"/>
              </a:ext>
            </a:extLst>
          </p:cNvPr>
          <p:cNvSpPr>
            <a:spLocks noGrp="1"/>
          </p:cNvSpPr>
          <p:nvPr>
            <p:ph type="ctrTitle"/>
          </p:nvPr>
        </p:nvSpPr>
        <p:spPr/>
        <p:txBody>
          <a:bodyPr/>
          <a:lstStyle/>
          <a:p>
            <a:r>
              <a:rPr lang="en-GB" b="1" dirty="0">
                <a:latin typeface="Times New Roman" panose="02020603050405020304" pitchFamily="18" charset="0"/>
                <a:cs typeface="Times New Roman" panose="02020603050405020304" pitchFamily="18" charset="0"/>
              </a:rPr>
              <a:t>Food and Beverage</a:t>
            </a:r>
            <a:endParaRPr lang="en-US" dirty="0">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EFC050CC-72C5-4790-BE23-1FEEF0E29C0A}"/>
              </a:ext>
            </a:extLst>
          </p:cNvPr>
          <p:cNvSpPr>
            <a:spLocks noGrp="1"/>
          </p:cNvSpPr>
          <p:nvPr>
            <p:ph type="subTitle" idx="1"/>
          </p:nvPr>
        </p:nvSpPr>
        <p:spPr>
          <a:xfrm>
            <a:off x="1773074" y="4050836"/>
            <a:ext cx="7766936" cy="1096899"/>
          </a:xfrm>
        </p:spPr>
        <p:txBody>
          <a:bodyPr>
            <a:normAutofit/>
          </a:bodyPr>
          <a:lstStyle/>
          <a:p>
            <a:r>
              <a:rPr lang="en-US" sz="2000" dirty="0">
                <a:solidFill>
                  <a:schemeClr val="tx1"/>
                </a:solidFill>
                <a:latin typeface="Times New Roman" panose="02020603050405020304" pitchFamily="18" charset="0"/>
                <a:cs typeface="Times New Roman" panose="02020603050405020304" pitchFamily="18" charset="0"/>
              </a:rPr>
              <a:t>Forest of Arden Marriott Hotel and Country Club Birmingham</a:t>
            </a:r>
            <a:endParaRPr lang="en-US" sz="2000" dirty="0">
              <a:solidFill>
                <a:schemeClr val="tx1"/>
              </a:solidFill>
            </a:endParaRPr>
          </a:p>
        </p:txBody>
      </p:sp>
      <p:sp>
        <p:nvSpPr>
          <p:cNvPr id="4" name="TextBox 3">
            <a:extLst>
              <a:ext uri="{FF2B5EF4-FFF2-40B4-BE49-F238E27FC236}">
                <a16:creationId xmlns:a16="http://schemas.microsoft.com/office/drawing/2014/main" id="{CFF5DCBB-1731-40BF-86E8-D1B84DACE143}"/>
              </a:ext>
            </a:extLst>
          </p:cNvPr>
          <p:cNvSpPr txBox="1"/>
          <p:nvPr/>
        </p:nvSpPr>
        <p:spPr>
          <a:xfrm>
            <a:off x="3468414" y="5265683"/>
            <a:ext cx="5517931" cy="923330"/>
          </a:xfrm>
          <a:prstGeom prst="rect">
            <a:avLst/>
          </a:prstGeom>
          <a:noFill/>
        </p:spPr>
        <p:txBody>
          <a:bodyPr wrap="square" rtlCol="0">
            <a:spAutoFit/>
          </a:bodyPr>
          <a:lstStyle/>
          <a:p>
            <a:r>
              <a:rPr lang="en-GB" dirty="0"/>
              <a:t>Sorin Cristian Tudor/ 1815536</a:t>
            </a:r>
          </a:p>
          <a:p>
            <a:r>
              <a:rPr lang="en-GB" dirty="0"/>
              <a:t>Module M4X01918</a:t>
            </a:r>
          </a:p>
          <a:p>
            <a:r>
              <a:rPr lang="en-GB" dirty="0" err="1"/>
              <a:t>Dr.</a:t>
            </a:r>
            <a:r>
              <a:rPr lang="en-GB" dirty="0"/>
              <a:t> Jazz</a:t>
            </a:r>
          </a:p>
        </p:txBody>
      </p:sp>
    </p:spTree>
    <p:extLst>
      <p:ext uri="{BB962C8B-B14F-4D97-AF65-F5344CB8AC3E}">
        <p14:creationId xmlns:p14="http://schemas.microsoft.com/office/powerpoint/2010/main" val="25380492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20C6DB-762E-46F9-9144-D6AFA2A538A0}"/>
              </a:ext>
            </a:extLst>
          </p:cNvPr>
          <p:cNvSpPr>
            <a:spLocks noGrp="1"/>
          </p:cNvSpPr>
          <p:nvPr>
            <p:ph type="title"/>
          </p:nvPr>
        </p:nvSpPr>
        <p:spPr>
          <a:xfrm>
            <a:off x="677334" y="609600"/>
            <a:ext cx="4044295" cy="1320800"/>
          </a:xfrm>
        </p:spPr>
        <p:txBody>
          <a:bodyPr/>
          <a:lstStyle/>
          <a:p>
            <a:pPr algn="l"/>
            <a:r>
              <a:rPr lang="en-US" b="1" dirty="0">
                <a:solidFill>
                  <a:schemeClr val="tx1"/>
                </a:solidFill>
                <a:latin typeface="Times New Roman" panose="02020603050405020304" pitchFamily="18" charset="0"/>
                <a:cs typeface="Times New Roman" panose="02020603050405020304" pitchFamily="18" charset="0"/>
              </a:rPr>
              <a:t>Table of Contents.</a:t>
            </a:r>
          </a:p>
        </p:txBody>
      </p:sp>
      <p:sp>
        <p:nvSpPr>
          <p:cNvPr id="3" name="Content Placeholder 2">
            <a:extLst>
              <a:ext uri="{FF2B5EF4-FFF2-40B4-BE49-F238E27FC236}">
                <a16:creationId xmlns:a16="http://schemas.microsoft.com/office/drawing/2014/main" id="{36322A09-9451-4DFC-8F7D-71C7BC750799}"/>
              </a:ext>
            </a:extLst>
          </p:cNvPr>
          <p:cNvSpPr>
            <a:spLocks noGrp="1"/>
          </p:cNvSpPr>
          <p:nvPr>
            <p:ph idx="1"/>
          </p:nvPr>
        </p:nvSpPr>
        <p:spPr>
          <a:xfrm>
            <a:off x="677334" y="2160589"/>
            <a:ext cx="3728411" cy="4290087"/>
          </a:xfrm>
        </p:spPr>
        <p:txBody>
          <a:bodyPr>
            <a:normAutofit fontScale="85000" lnSpcReduction="20000"/>
          </a:bodyPr>
          <a:lstStyle/>
          <a:p>
            <a:pPr>
              <a:lnSpc>
                <a:spcPct val="150000"/>
              </a:lnSpc>
            </a:pPr>
            <a:r>
              <a:rPr lang="en-US" sz="2800" dirty="0">
                <a:latin typeface="Times New Roman" panose="02020603050405020304" pitchFamily="18" charset="0"/>
                <a:cs typeface="Times New Roman" panose="02020603050405020304" pitchFamily="18" charset="0"/>
              </a:rPr>
              <a:t>Hotel Background</a:t>
            </a:r>
          </a:p>
          <a:p>
            <a:pPr>
              <a:lnSpc>
                <a:spcPct val="150000"/>
              </a:lnSpc>
            </a:pPr>
            <a:r>
              <a:rPr lang="en-US" sz="2800" dirty="0">
                <a:latin typeface="Times New Roman" panose="02020603050405020304" pitchFamily="18" charset="0"/>
                <a:cs typeface="Times New Roman" panose="02020603050405020304" pitchFamily="18" charset="0"/>
              </a:rPr>
              <a:t>Types of Operations</a:t>
            </a:r>
          </a:p>
          <a:p>
            <a:pPr>
              <a:lnSpc>
                <a:spcPct val="150000"/>
              </a:lnSpc>
            </a:pPr>
            <a:r>
              <a:rPr lang="en-US" sz="2800" dirty="0">
                <a:latin typeface="Times New Roman" panose="02020603050405020304" pitchFamily="18" charset="0"/>
                <a:cs typeface="Times New Roman" panose="02020603050405020304" pitchFamily="18" charset="0"/>
              </a:rPr>
              <a:t>Modes of operations</a:t>
            </a:r>
          </a:p>
          <a:p>
            <a:pPr>
              <a:lnSpc>
                <a:spcPct val="150000"/>
              </a:lnSpc>
            </a:pPr>
            <a:r>
              <a:rPr lang="en-US" sz="2800" dirty="0">
                <a:latin typeface="Times New Roman" panose="02020603050405020304" pitchFamily="18" charset="0"/>
                <a:cs typeface="Times New Roman" panose="02020603050405020304" pitchFamily="18" charset="0"/>
              </a:rPr>
              <a:t>Marketing Efforts</a:t>
            </a:r>
          </a:p>
          <a:p>
            <a:pPr>
              <a:lnSpc>
                <a:spcPct val="150000"/>
              </a:lnSpc>
            </a:pPr>
            <a:r>
              <a:rPr lang="en-US" sz="2800" dirty="0">
                <a:latin typeface="Times New Roman" panose="02020603050405020304" pitchFamily="18" charset="0"/>
                <a:cs typeface="Times New Roman" panose="02020603050405020304" pitchFamily="18" charset="0"/>
              </a:rPr>
              <a:t>Health and Safety Efforts</a:t>
            </a:r>
          </a:p>
          <a:p>
            <a:pPr>
              <a:lnSpc>
                <a:spcPct val="150000"/>
              </a:lnSpc>
            </a:pPr>
            <a:r>
              <a:rPr lang="en-US" sz="2800" dirty="0">
                <a:latin typeface="Times New Roman" panose="02020603050405020304" pitchFamily="18" charset="0"/>
                <a:cs typeface="Times New Roman" panose="02020603050405020304" pitchFamily="18" charset="0"/>
              </a:rPr>
              <a:t>Conclusion</a:t>
            </a:r>
          </a:p>
          <a:p>
            <a:pPr>
              <a:lnSpc>
                <a:spcPct val="150000"/>
              </a:lnSpc>
            </a:pPr>
            <a:r>
              <a:rPr lang="en-US" sz="2800" dirty="0">
                <a:latin typeface="Times New Roman" panose="02020603050405020304" pitchFamily="18" charset="0"/>
                <a:cs typeface="Times New Roman" panose="02020603050405020304" pitchFamily="18" charset="0"/>
              </a:rPr>
              <a:t>References</a:t>
            </a:r>
          </a:p>
        </p:txBody>
      </p:sp>
      <p:pic>
        <p:nvPicPr>
          <p:cNvPr id="4" name="Picture 3">
            <a:extLst>
              <a:ext uri="{FF2B5EF4-FFF2-40B4-BE49-F238E27FC236}">
                <a16:creationId xmlns:a16="http://schemas.microsoft.com/office/drawing/2014/main" id="{3067C027-8D6E-480F-AE0F-27C1BBACE669}"/>
              </a:ext>
            </a:extLst>
          </p:cNvPr>
          <p:cNvPicPr>
            <a:picLocks noChangeAspect="1"/>
          </p:cNvPicPr>
          <p:nvPr/>
        </p:nvPicPr>
        <p:blipFill>
          <a:blip r:embed="rId2"/>
          <a:stretch>
            <a:fillRect/>
          </a:stretch>
        </p:blipFill>
        <p:spPr>
          <a:xfrm>
            <a:off x="4882809" y="1124989"/>
            <a:ext cx="7161560" cy="5325687"/>
          </a:xfrm>
          <a:prstGeom prst="rect">
            <a:avLst/>
          </a:prstGeom>
        </p:spPr>
      </p:pic>
    </p:spTree>
    <p:extLst>
      <p:ext uri="{BB962C8B-B14F-4D97-AF65-F5344CB8AC3E}">
        <p14:creationId xmlns:p14="http://schemas.microsoft.com/office/powerpoint/2010/main" val="34161423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3D98A3-0DB3-4E04-892D-59C6D3DD8B39}"/>
              </a:ext>
            </a:extLst>
          </p:cNvPr>
          <p:cNvSpPr>
            <a:spLocks noGrp="1"/>
          </p:cNvSpPr>
          <p:nvPr>
            <p:ph type="title"/>
          </p:nvPr>
        </p:nvSpPr>
        <p:spPr>
          <a:xfrm>
            <a:off x="480754" y="450117"/>
            <a:ext cx="9601196" cy="1278931"/>
          </a:xfrm>
        </p:spPr>
        <p:txBody>
          <a:bodyPr>
            <a:normAutofit/>
          </a:bodyPr>
          <a:lstStyle/>
          <a:p>
            <a:pPr lvl="1"/>
            <a:r>
              <a:rPr lang="en-GB" sz="4000" b="1" dirty="0">
                <a:latin typeface="Times New Roman" panose="02020603050405020304" pitchFamily="18" charset="0"/>
                <a:cs typeface="Times New Roman" panose="02020603050405020304" pitchFamily="18" charset="0"/>
              </a:rPr>
              <a:t>Hotel Background</a:t>
            </a:r>
            <a:endParaRPr lang="en-US" sz="40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CCC1433E-17C8-4381-9F6D-094E8721EA3E}"/>
              </a:ext>
            </a:extLst>
          </p:cNvPr>
          <p:cNvSpPr>
            <a:spLocks noGrp="1"/>
          </p:cNvSpPr>
          <p:nvPr>
            <p:ph idx="1"/>
          </p:nvPr>
        </p:nvSpPr>
        <p:spPr>
          <a:xfrm>
            <a:off x="480754" y="2302623"/>
            <a:ext cx="9601196" cy="4301068"/>
          </a:xfrm>
        </p:spPr>
        <p:txBody>
          <a:bodyPr>
            <a:noAutofit/>
          </a:bodyPr>
          <a:lstStyle/>
          <a:p>
            <a:pPr algn="just">
              <a:lnSpc>
                <a:spcPct val="160000"/>
              </a:lnSpc>
            </a:pPr>
            <a:r>
              <a:rPr lang="en-GB" sz="1800" dirty="0">
                <a:latin typeface="Times New Roman" panose="02020603050405020304" pitchFamily="18" charset="0"/>
                <a:cs typeface="Times New Roman" panose="02020603050405020304" pitchFamily="18" charset="0"/>
              </a:rPr>
              <a:t>The hotel known as </a:t>
            </a:r>
            <a:r>
              <a:rPr lang="en-US" sz="1800" dirty="0">
                <a:latin typeface="Times New Roman" panose="02020603050405020304" pitchFamily="18" charset="0"/>
                <a:cs typeface="Times New Roman" panose="02020603050405020304" pitchFamily="18" charset="0"/>
              </a:rPr>
              <a:t>Forest of Arden Marriott Hotel and Country Club Birmingham is located near </a:t>
            </a:r>
            <a:r>
              <a:rPr lang="en-US" sz="1800" dirty="0" err="1">
                <a:latin typeface="Times New Roman" panose="02020603050405020304" pitchFamily="18" charset="0"/>
                <a:cs typeface="Times New Roman" panose="02020603050405020304" pitchFamily="18" charset="0"/>
              </a:rPr>
              <a:t>Solihull</a:t>
            </a:r>
            <a:r>
              <a:rPr lang="en-US" sz="1800" dirty="0">
                <a:latin typeface="Times New Roman" panose="02020603050405020304" pitchFamily="18" charset="0"/>
                <a:cs typeface="Times New Roman" panose="02020603050405020304" pitchFamily="18" charset="0"/>
              </a:rPr>
              <a:t>, in the West Midlands, sheltered between Birmingham and Coventry and is accessible to the customers by means of car, trains or </a:t>
            </a:r>
            <a:r>
              <a:rPr lang="en-US" sz="1800" dirty="0" err="1">
                <a:latin typeface="Times New Roman" panose="02020603050405020304" pitchFamily="18" charset="0"/>
                <a:cs typeface="Times New Roman" panose="02020603050405020304" pitchFamily="18" charset="0"/>
              </a:rPr>
              <a:t>aeroplanes</a:t>
            </a:r>
            <a:r>
              <a:rPr lang="en-US" sz="1800" dirty="0">
                <a:latin typeface="Times New Roman" panose="02020603050405020304" pitchFamily="18" charset="0"/>
                <a:cs typeface="Times New Roman" panose="02020603050405020304" pitchFamily="18" charset="0"/>
              </a:rPr>
              <a:t>. </a:t>
            </a:r>
          </a:p>
          <a:p>
            <a:pPr algn="just">
              <a:lnSpc>
                <a:spcPct val="160000"/>
              </a:lnSpc>
            </a:pPr>
            <a:r>
              <a:rPr lang="en-US" sz="1800" dirty="0">
                <a:latin typeface="Times New Roman" panose="02020603050405020304" pitchFamily="18" charset="0"/>
                <a:cs typeface="Times New Roman" panose="02020603050405020304" pitchFamily="18" charset="0"/>
              </a:rPr>
              <a:t>The hotel is an ideal destination for business and personal purposes as is located within a lush expanse of  more than 10000 acres of archaic pastures where local wildlife frequently flock towards. </a:t>
            </a:r>
          </a:p>
          <a:p>
            <a:pPr algn="just">
              <a:lnSpc>
                <a:spcPct val="160000"/>
              </a:lnSpc>
            </a:pPr>
            <a:r>
              <a:rPr lang="en-US" sz="1800" dirty="0">
                <a:latin typeface="Times New Roman" panose="02020603050405020304" pitchFamily="18" charset="0"/>
                <a:cs typeface="Times New Roman" panose="02020603050405020304" pitchFamily="18" charset="0"/>
              </a:rPr>
              <a:t>Forest of Arden Marriott Hotel and Country Club Birmingham hotel is situated 6kms away from the Birmingham Airport and the National Exhibition Centre located in </a:t>
            </a:r>
            <a:r>
              <a:rPr lang="en-US" sz="1800" dirty="0" err="1">
                <a:latin typeface="Times New Roman" panose="02020603050405020304" pitchFamily="18" charset="0"/>
                <a:cs typeface="Times New Roman" panose="02020603050405020304" pitchFamily="18" charset="0"/>
              </a:rPr>
              <a:t>Solihull</a:t>
            </a:r>
            <a:r>
              <a:rPr lang="en-US" sz="1800" dirty="0">
                <a:latin typeface="Times New Roman" panose="02020603050405020304" pitchFamily="18" charset="0"/>
                <a:cs typeface="Times New Roman" panose="02020603050405020304" pitchFamily="18" charset="0"/>
              </a:rPr>
              <a:t>. </a:t>
            </a:r>
          </a:p>
        </p:txBody>
      </p:sp>
    </p:spTree>
    <p:extLst>
      <p:ext uri="{BB962C8B-B14F-4D97-AF65-F5344CB8AC3E}">
        <p14:creationId xmlns:p14="http://schemas.microsoft.com/office/powerpoint/2010/main" val="42613146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98181D-672A-48E7-9B76-BE6AE69022D3}"/>
              </a:ext>
            </a:extLst>
          </p:cNvPr>
          <p:cNvSpPr>
            <a:spLocks noGrp="1"/>
          </p:cNvSpPr>
          <p:nvPr>
            <p:ph type="title"/>
          </p:nvPr>
        </p:nvSpPr>
        <p:spPr/>
        <p:txBody>
          <a:bodyPr>
            <a:normAutofit/>
          </a:bodyPr>
          <a:lstStyle/>
          <a:p>
            <a:pPr algn="l"/>
            <a:r>
              <a:rPr lang="en-US" b="1" dirty="0">
                <a:solidFill>
                  <a:schemeClr val="tx1"/>
                </a:solidFill>
                <a:latin typeface="Times New Roman" panose="02020603050405020304" pitchFamily="18" charset="0"/>
                <a:cs typeface="Times New Roman" panose="02020603050405020304" pitchFamily="18" charset="0"/>
              </a:rPr>
              <a:t>Types of Operations</a:t>
            </a:r>
            <a:endParaRPr lang="en-US"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5225AA7D-B0C9-4B95-A7EF-20115EB5024E}"/>
              </a:ext>
            </a:extLst>
          </p:cNvPr>
          <p:cNvSpPr>
            <a:spLocks noGrp="1"/>
          </p:cNvSpPr>
          <p:nvPr>
            <p:ph idx="1"/>
          </p:nvPr>
        </p:nvSpPr>
        <p:spPr>
          <a:xfrm>
            <a:off x="677334" y="2205027"/>
            <a:ext cx="10789920" cy="4378653"/>
          </a:xfrm>
        </p:spPr>
        <p:txBody>
          <a:bodyPr>
            <a:noAutofit/>
          </a:bodyPr>
          <a:lstStyle/>
          <a:p>
            <a:pPr algn="just">
              <a:lnSpc>
                <a:spcPct val="150000"/>
              </a:lnSpc>
            </a:pPr>
            <a:r>
              <a:rPr lang="en-US" sz="1800" dirty="0">
                <a:latin typeface="Times New Roman" panose="02020603050405020304" pitchFamily="18" charset="0"/>
                <a:cs typeface="Times New Roman" panose="02020603050405020304" pitchFamily="18" charset="0"/>
              </a:rPr>
              <a:t>In order to distinguish itself from amongst its competitors, the Forest of Arden Marriott Hotel and Country Club Birmingham also provides various premium services to its customers in order to better </a:t>
            </a:r>
            <a:r>
              <a:rPr lang="en-US" sz="1800" dirty="0" err="1">
                <a:latin typeface="Times New Roman" panose="02020603050405020304" pitchFamily="18" charset="0"/>
                <a:cs typeface="Times New Roman" panose="02020603050405020304" pitchFamily="18" charset="0"/>
              </a:rPr>
              <a:t>accomodate</a:t>
            </a:r>
            <a:r>
              <a:rPr lang="en-US" sz="1800" dirty="0">
                <a:latin typeface="Times New Roman" panose="02020603050405020304" pitchFamily="18" charset="0"/>
                <a:cs typeface="Times New Roman" panose="02020603050405020304" pitchFamily="18" charset="0"/>
              </a:rPr>
              <a:t> them and their lifestyles. The hotel houses an indoor pool for the </a:t>
            </a:r>
            <a:r>
              <a:rPr lang="en-US" sz="1800" dirty="0" err="1">
                <a:latin typeface="Times New Roman" panose="02020603050405020304" pitchFamily="18" charset="0"/>
                <a:cs typeface="Times New Roman" panose="02020603050405020304" pitchFamily="18" charset="0"/>
              </a:rPr>
              <a:t>leasurement</a:t>
            </a:r>
            <a:r>
              <a:rPr lang="en-US" sz="1800" dirty="0">
                <a:latin typeface="Times New Roman" panose="02020603050405020304" pitchFamily="18" charset="0"/>
                <a:cs typeface="Times New Roman" panose="02020603050405020304" pitchFamily="18" charset="0"/>
              </a:rPr>
              <a:t> of its customers that it cleans and maintains with chlorine regularly. </a:t>
            </a:r>
          </a:p>
          <a:p>
            <a:pPr algn="just">
              <a:lnSpc>
                <a:spcPct val="150000"/>
              </a:lnSpc>
            </a:pPr>
            <a:r>
              <a:rPr lang="en-US" sz="1800" dirty="0">
                <a:latin typeface="Times New Roman" panose="02020603050405020304" pitchFamily="18" charset="0"/>
                <a:cs typeface="Times New Roman" panose="02020603050405020304" pitchFamily="18" charset="0"/>
              </a:rPr>
              <a:t>The hotel also incorporates a well built fitness facility within its premises for customers to make use of, equipped with the latest premium fitness equipment. </a:t>
            </a:r>
          </a:p>
          <a:p>
            <a:pPr algn="just">
              <a:lnSpc>
                <a:spcPct val="150000"/>
              </a:lnSpc>
            </a:pPr>
            <a:r>
              <a:rPr lang="en-US" sz="1800" dirty="0">
                <a:latin typeface="Times New Roman" panose="02020603050405020304" pitchFamily="18" charset="0"/>
                <a:cs typeface="Times New Roman" panose="02020603050405020304" pitchFamily="18" charset="0"/>
              </a:rPr>
              <a:t>Forest of Arden Marriott Hotel and Country Club Birmingham has also employed a fitness trainer to overlook customer's fitness development in their gyms in order to ensure the customers follow prescribed industry methods and practices and avoid accidental injuries. </a:t>
            </a:r>
          </a:p>
        </p:txBody>
      </p:sp>
    </p:spTree>
    <p:extLst>
      <p:ext uri="{BB962C8B-B14F-4D97-AF65-F5344CB8AC3E}">
        <p14:creationId xmlns:p14="http://schemas.microsoft.com/office/powerpoint/2010/main" val="24047301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590C37-E75D-4C77-860E-B872D8185CA3}"/>
              </a:ext>
            </a:extLst>
          </p:cNvPr>
          <p:cNvSpPr>
            <a:spLocks noGrp="1"/>
          </p:cNvSpPr>
          <p:nvPr>
            <p:ph type="title"/>
          </p:nvPr>
        </p:nvSpPr>
        <p:spPr/>
        <p:txBody>
          <a:bodyPr>
            <a:normAutofit/>
          </a:bodyPr>
          <a:lstStyle/>
          <a:p>
            <a:r>
              <a:rPr lang="en-US" sz="4000" b="1" dirty="0">
                <a:solidFill>
                  <a:schemeClr val="tx1"/>
                </a:solidFill>
                <a:latin typeface="Times New Roman" panose="02020603050405020304" pitchFamily="18" charset="0"/>
                <a:cs typeface="Times New Roman" panose="02020603050405020304" pitchFamily="18" charset="0"/>
              </a:rPr>
              <a:t>CONT.</a:t>
            </a:r>
          </a:p>
        </p:txBody>
      </p:sp>
      <p:sp>
        <p:nvSpPr>
          <p:cNvPr id="3" name="Content Placeholder 2">
            <a:extLst>
              <a:ext uri="{FF2B5EF4-FFF2-40B4-BE49-F238E27FC236}">
                <a16:creationId xmlns:a16="http://schemas.microsoft.com/office/drawing/2014/main" id="{7C5F10AC-9919-4555-8FFB-FD72350E5891}"/>
              </a:ext>
            </a:extLst>
          </p:cNvPr>
          <p:cNvSpPr>
            <a:spLocks noGrp="1"/>
          </p:cNvSpPr>
          <p:nvPr>
            <p:ph idx="1"/>
          </p:nvPr>
        </p:nvSpPr>
        <p:spPr>
          <a:xfrm>
            <a:off x="677334" y="2160589"/>
            <a:ext cx="9746826" cy="4539469"/>
          </a:xfrm>
        </p:spPr>
        <p:txBody>
          <a:bodyPr>
            <a:normAutofit/>
          </a:bodyPr>
          <a:lstStyle/>
          <a:p>
            <a:pPr algn="just">
              <a:lnSpc>
                <a:spcPct val="150000"/>
              </a:lnSpc>
            </a:pPr>
            <a:r>
              <a:rPr lang="en-US" dirty="0">
                <a:latin typeface="Times New Roman" panose="02020603050405020304" pitchFamily="18" charset="0"/>
                <a:cs typeface="Times New Roman" panose="02020603050405020304" pitchFamily="18" charset="0"/>
              </a:rPr>
              <a:t>To cater to the customers eating and drinking preferences, the Forest of Arden Marriott Hotel and Country Club Birmingham hotel houses its own dedicated bar/lounge through which customers can avail 24 hours room service. </a:t>
            </a:r>
          </a:p>
          <a:p>
            <a:pPr algn="just">
              <a:lnSpc>
                <a:spcPct val="150000"/>
              </a:lnSpc>
            </a:pPr>
            <a:r>
              <a:rPr lang="en-US" dirty="0">
                <a:latin typeface="Times New Roman" panose="02020603050405020304" pitchFamily="18" charset="0"/>
                <a:cs typeface="Times New Roman" panose="02020603050405020304" pitchFamily="18" charset="0"/>
              </a:rPr>
              <a:t>The hotel also shelters a restaurant that won the AA Rosette award winner within its premises called Cast Iron Bar and Grill which happens to overlook the golf courses and provides sights of pristine landscapes along with delicious dishes. </a:t>
            </a:r>
          </a:p>
          <a:p>
            <a:pPr algn="just">
              <a:lnSpc>
                <a:spcPct val="150000"/>
              </a:lnSpc>
            </a:pPr>
            <a:r>
              <a:rPr lang="en-US" dirty="0">
                <a:latin typeface="Times New Roman" panose="02020603050405020304" pitchFamily="18" charset="0"/>
                <a:cs typeface="Times New Roman" panose="02020603050405020304" pitchFamily="18" charset="0"/>
              </a:rPr>
              <a:t>There is also a rooftop restaurant called the Zest Restaurant operating within the Forest of Arden Marriott Hotel and Country Club Birmingham's premises. In addition to these outsourced </a:t>
            </a:r>
            <a:r>
              <a:rPr lang="en-US" dirty="0" err="1">
                <a:latin typeface="Times New Roman" panose="02020603050405020304" pitchFamily="18" charset="0"/>
                <a:cs typeface="Times New Roman" panose="02020603050405020304" pitchFamily="18" charset="0"/>
              </a:rPr>
              <a:t>restautrants</a:t>
            </a:r>
            <a:r>
              <a:rPr lang="en-US" dirty="0">
                <a:latin typeface="Times New Roman" panose="02020603050405020304" pitchFamily="18" charset="0"/>
                <a:cs typeface="Times New Roman" panose="02020603050405020304" pitchFamily="18" charset="0"/>
              </a:rPr>
              <a:t>, the hotel also provides a choice daily between full buffet and continental breakfasts to its customers through its own kitchens.</a:t>
            </a:r>
          </a:p>
        </p:txBody>
      </p:sp>
    </p:spTree>
    <p:extLst>
      <p:ext uri="{BB962C8B-B14F-4D97-AF65-F5344CB8AC3E}">
        <p14:creationId xmlns:p14="http://schemas.microsoft.com/office/powerpoint/2010/main" val="22228330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9648A-AD2E-4787-A4FB-1BEA792FAD79}"/>
              </a:ext>
            </a:extLst>
          </p:cNvPr>
          <p:cNvSpPr>
            <a:spLocks noGrp="1"/>
          </p:cNvSpPr>
          <p:nvPr>
            <p:ph type="title"/>
          </p:nvPr>
        </p:nvSpPr>
        <p:spPr/>
        <p:txBody>
          <a:bodyPr>
            <a:normAutofit/>
          </a:bodyPr>
          <a:lstStyle/>
          <a:p>
            <a:r>
              <a:rPr lang="en-US" sz="4000" b="1" dirty="0">
                <a:solidFill>
                  <a:schemeClr val="tx1"/>
                </a:solidFill>
                <a:latin typeface="Times New Roman" panose="02020603050405020304" pitchFamily="18" charset="0"/>
                <a:cs typeface="Times New Roman" panose="02020603050405020304" pitchFamily="18" charset="0"/>
              </a:rPr>
              <a:t>Mode of Operations</a:t>
            </a:r>
            <a:endParaRPr lang="en-US" sz="4000"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A586D8AD-A7A6-49FD-BA76-77BF2FEFD98F}"/>
              </a:ext>
            </a:extLst>
          </p:cNvPr>
          <p:cNvSpPr>
            <a:spLocks noGrp="1"/>
          </p:cNvSpPr>
          <p:nvPr>
            <p:ph idx="1"/>
          </p:nvPr>
        </p:nvSpPr>
        <p:spPr>
          <a:xfrm>
            <a:off x="145319" y="1930400"/>
            <a:ext cx="6405110" cy="4572720"/>
          </a:xfrm>
        </p:spPr>
        <p:txBody>
          <a:bodyPr>
            <a:normAutofit/>
          </a:bodyPr>
          <a:lstStyle/>
          <a:p>
            <a:pPr algn="just">
              <a:lnSpc>
                <a:spcPct val="150000"/>
              </a:lnSpc>
            </a:pPr>
            <a:r>
              <a:rPr lang="en-US" dirty="0">
                <a:latin typeface="Times New Roman" panose="02020603050405020304" pitchFamily="18" charset="0"/>
                <a:cs typeface="Times New Roman" panose="02020603050405020304" pitchFamily="18" charset="0"/>
              </a:rPr>
              <a:t>As the Forest of Arden Marriott Hotel and Country Club Birmingham is a private hotel and operates in the commercial food service markets, all its operations are primarily focused on generating profits for the business. For its food and beverage operations the hotel employs a combination of the self operated and outsoaring methods. </a:t>
            </a:r>
          </a:p>
          <a:p>
            <a:pPr algn="just">
              <a:lnSpc>
                <a:spcPct val="150000"/>
              </a:lnSpc>
            </a:pPr>
            <a:r>
              <a:rPr lang="en-US" b="1" i="1" dirty="0">
                <a:latin typeface="Times New Roman" panose="02020603050405020304" pitchFamily="18" charset="0"/>
                <a:cs typeface="Times New Roman" panose="02020603050405020304" pitchFamily="18" charset="0"/>
              </a:rPr>
              <a:t>Self operated</a:t>
            </a:r>
            <a:r>
              <a:rPr lang="en-US" dirty="0">
                <a:latin typeface="Times New Roman" panose="02020603050405020304" pitchFamily="18" charset="0"/>
                <a:cs typeface="Times New Roman" panose="02020603050405020304" pitchFamily="18" charset="0"/>
              </a:rPr>
              <a:t> management operation allows owners and management of a hotel or business establishment to look after the food and beverage operations of the business by themselves, irrespective of the scale of their operations involved.</a:t>
            </a:r>
          </a:p>
        </p:txBody>
      </p:sp>
      <p:pic>
        <p:nvPicPr>
          <p:cNvPr id="5" name="Picture 4">
            <a:extLst>
              <a:ext uri="{FF2B5EF4-FFF2-40B4-BE49-F238E27FC236}">
                <a16:creationId xmlns:a16="http://schemas.microsoft.com/office/drawing/2014/main" id="{5290BD40-547C-4920-8362-57F8780F77A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50429" y="1675680"/>
            <a:ext cx="5641571" cy="4572720"/>
          </a:xfrm>
          <a:prstGeom prst="rect">
            <a:avLst/>
          </a:prstGeom>
        </p:spPr>
      </p:pic>
    </p:spTree>
    <p:extLst>
      <p:ext uri="{BB962C8B-B14F-4D97-AF65-F5344CB8AC3E}">
        <p14:creationId xmlns:p14="http://schemas.microsoft.com/office/powerpoint/2010/main" val="39271574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7E8839-E2C3-441D-9DC9-DFCEEF9CA48D}"/>
              </a:ext>
            </a:extLst>
          </p:cNvPr>
          <p:cNvSpPr>
            <a:spLocks noGrp="1"/>
          </p:cNvSpPr>
          <p:nvPr>
            <p:ph type="title"/>
          </p:nvPr>
        </p:nvSpPr>
        <p:spPr/>
        <p:txBody>
          <a:bodyPr>
            <a:normAutofit/>
          </a:bodyPr>
          <a:lstStyle/>
          <a:p>
            <a:r>
              <a:rPr lang="en-US" sz="4000" dirty="0">
                <a:solidFill>
                  <a:schemeClr val="tx1"/>
                </a:solidFill>
                <a:latin typeface="Times New Roman" panose="02020603050405020304" pitchFamily="18" charset="0"/>
                <a:cs typeface="Times New Roman" panose="02020603050405020304" pitchFamily="18" charset="0"/>
              </a:rPr>
              <a:t>CONT.</a:t>
            </a:r>
          </a:p>
        </p:txBody>
      </p:sp>
      <p:sp>
        <p:nvSpPr>
          <p:cNvPr id="3" name="Content Placeholder 2">
            <a:extLst>
              <a:ext uri="{FF2B5EF4-FFF2-40B4-BE49-F238E27FC236}">
                <a16:creationId xmlns:a16="http://schemas.microsoft.com/office/drawing/2014/main" id="{2B225C56-EE03-46FA-A8A3-2DFB380EB283}"/>
              </a:ext>
            </a:extLst>
          </p:cNvPr>
          <p:cNvSpPr>
            <a:spLocks noGrp="1"/>
          </p:cNvSpPr>
          <p:nvPr>
            <p:ph idx="1"/>
          </p:nvPr>
        </p:nvSpPr>
        <p:spPr>
          <a:xfrm>
            <a:off x="677334" y="2160589"/>
            <a:ext cx="10112586" cy="4697411"/>
          </a:xfrm>
        </p:spPr>
        <p:txBody>
          <a:bodyPr>
            <a:normAutofit/>
          </a:bodyPr>
          <a:lstStyle/>
          <a:p>
            <a:pPr algn="just">
              <a:lnSpc>
                <a:spcPct val="150000"/>
              </a:lnSpc>
            </a:pPr>
            <a:r>
              <a:rPr lang="en-US" b="1" i="1" dirty="0">
                <a:latin typeface="Times New Roman" panose="02020603050405020304" pitchFamily="18" charset="0"/>
                <a:cs typeface="Times New Roman" panose="02020603050405020304" pitchFamily="18" charset="0"/>
              </a:rPr>
              <a:t>Outsourcing </a:t>
            </a:r>
            <a:r>
              <a:rPr lang="en-US" dirty="0">
                <a:latin typeface="Times New Roman" panose="02020603050405020304" pitchFamily="18" charset="0"/>
                <a:cs typeface="Times New Roman" panose="02020603050405020304" pitchFamily="18" charset="0"/>
              </a:rPr>
              <a:t>management operation allows owners and management of a business establishment or hotels to enter into a strategic alliance with dedicated restaurants or fine dining establishments in order to let them take care of the food and beverage operations on behalf of the hotel, while operating within the hotel's premises. </a:t>
            </a:r>
          </a:p>
          <a:p>
            <a:pPr algn="just">
              <a:lnSpc>
                <a:spcPct val="150000"/>
              </a:lnSpc>
            </a:pPr>
            <a:r>
              <a:rPr lang="en-US" dirty="0">
                <a:latin typeface="Times New Roman" panose="02020603050405020304" pitchFamily="18" charset="0"/>
                <a:cs typeface="Times New Roman" panose="02020603050405020304" pitchFamily="18" charset="0"/>
              </a:rPr>
              <a:t>Outsourcing is a great way for inexperienced culinary hotels to reduce the risks involved in their food and beverage operations and increase their customers satisfaction, productivity and profitability. </a:t>
            </a:r>
          </a:p>
          <a:p>
            <a:pPr algn="just">
              <a:lnSpc>
                <a:spcPct val="150000"/>
              </a:lnSpc>
            </a:pPr>
            <a:r>
              <a:rPr lang="en-US" dirty="0">
                <a:latin typeface="Times New Roman" panose="02020603050405020304" pitchFamily="18" charset="0"/>
                <a:cs typeface="Times New Roman" panose="02020603050405020304" pitchFamily="18" charset="0"/>
              </a:rPr>
              <a:t>For example, the Forest of Arden Marriott Hotel and Country Club Birmingham hotel has also outsourced the onus of providing its customers with fine dining cuisines to privately owned restaurants within its premises such as the  AA Rosette award winner- Cast Iron Bar and Grill restaurant and the Zest Restaurant respectively.</a:t>
            </a:r>
          </a:p>
        </p:txBody>
      </p:sp>
    </p:spTree>
    <p:extLst>
      <p:ext uri="{BB962C8B-B14F-4D97-AF65-F5344CB8AC3E}">
        <p14:creationId xmlns:p14="http://schemas.microsoft.com/office/powerpoint/2010/main" val="41737064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A22ADE-5DBF-4F2A-9C37-2054BFD476A6}"/>
              </a:ext>
            </a:extLst>
          </p:cNvPr>
          <p:cNvSpPr>
            <a:spLocks noGrp="1"/>
          </p:cNvSpPr>
          <p:nvPr>
            <p:ph type="title"/>
          </p:nvPr>
        </p:nvSpPr>
        <p:spPr/>
        <p:txBody>
          <a:bodyPr>
            <a:normAutofit/>
          </a:bodyPr>
          <a:lstStyle/>
          <a:p>
            <a:r>
              <a:rPr lang="en-US" sz="4000" b="1" dirty="0">
                <a:solidFill>
                  <a:schemeClr val="tx1"/>
                </a:solidFill>
                <a:latin typeface="Times New Roman" panose="02020603050405020304" pitchFamily="18" charset="0"/>
                <a:cs typeface="Times New Roman" panose="02020603050405020304" pitchFamily="18" charset="0"/>
              </a:rPr>
              <a:t>Menu and products</a:t>
            </a:r>
            <a:endParaRPr lang="en-US" sz="4000"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FF62E8F9-E235-49BF-BF5A-53DC13C20C6E}"/>
              </a:ext>
            </a:extLst>
          </p:cNvPr>
          <p:cNvSpPr>
            <a:spLocks noGrp="1"/>
          </p:cNvSpPr>
          <p:nvPr>
            <p:ph idx="1"/>
          </p:nvPr>
        </p:nvSpPr>
        <p:spPr>
          <a:xfrm>
            <a:off x="677333" y="2160589"/>
            <a:ext cx="10627975" cy="4572720"/>
          </a:xfrm>
        </p:spPr>
        <p:txBody>
          <a:bodyPr>
            <a:normAutofit/>
          </a:bodyPr>
          <a:lstStyle/>
          <a:p>
            <a:pPr algn="just">
              <a:lnSpc>
                <a:spcPct val="150000"/>
              </a:lnSpc>
            </a:pPr>
            <a:r>
              <a:rPr lang="en-GB" dirty="0">
                <a:latin typeface="Times New Roman" panose="02020603050405020304" pitchFamily="18" charset="0"/>
                <a:cs typeface="Times New Roman" panose="02020603050405020304" pitchFamily="18" charset="0"/>
              </a:rPr>
              <a:t>The continental breakfast menu given below is created and engineered by Forest of Arden Marriott Hotel and Country Club Birmingham's kitchens themselves in order to maximise profits and keep their customers satisfied. It is a combination seasonal and daily type of menus, as it takes into account the current season and weather around the hotel in an attempt to better service the hotel's upper sectional customers and changes seasonally. </a:t>
            </a:r>
          </a:p>
          <a:p>
            <a:pPr algn="just">
              <a:lnSpc>
                <a:spcPct val="150000"/>
              </a:lnSpc>
            </a:pPr>
            <a:r>
              <a:rPr lang="en-GB" dirty="0">
                <a:latin typeface="Times New Roman" panose="02020603050405020304" pitchFamily="18" charset="0"/>
                <a:cs typeface="Times New Roman" panose="02020603050405020304" pitchFamily="18" charset="0"/>
              </a:rPr>
              <a:t>The signature breakfast dishes change daily in an effort to keep customer's choices from stagnating, while the dishes in local section integrate local produce and are subject to their availability. As the majority of customers staying at Forest of Arden Marriott Hotel and Country Club Birmingham hotel are primarily of European origins, the menu has been strategically engineered to incorporate the demands and preferences of these local customers which the restaurant services regularly. </a:t>
            </a: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1312037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7AF0EC-D6A0-4FB0-8325-5E4ABBE323E0}"/>
              </a:ext>
            </a:extLst>
          </p:cNvPr>
          <p:cNvSpPr>
            <a:spLocks noGrp="1"/>
          </p:cNvSpPr>
          <p:nvPr>
            <p:ph type="title"/>
          </p:nvPr>
        </p:nvSpPr>
        <p:spPr>
          <a:xfrm>
            <a:off x="644083" y="393469"/>
            <a:ext cx="3678535" cy="670560"/>
          </a:xfrm>
        </p:spPr>
        <p:txBody>
          <a:bodyPr>
            <a:normAutofit fontScale="90000"/>
          </a:bodyPr>
          <a:lstStyle/>
          <a:p>
            <a:r>
              <a:rPr lang="en-US" sz="4000" b="1" dirty="0">
                <a:solidFill>
                  <a:schemeClr val="tx1"/>
                </a:solidFill>
                <a:latin typeface="Times New Roman" panose="02020603050405020304" pitchFamily="18" charset="0"/>
                <a:cs typeface="Times New Roman" panose="02020603050405020304" pitchFamily="18" charset="0"/>
              </a:rPr>
              <a:t>CONT.</a:t>
            </a:r>
          </a:p>
        </p:txBody>
      </p:sp>
      <p:sp>
        <p:nvSpPr>
          <p:cNvPr id="3" name="Content Placeholder 2">
            <a:extLst>
              <a:ext uri="{FF2B5EF4-FFF2-40B4-BE49-F238E27FC236}">
                <a16:creationId xmlns:a16="http://schemas.microsoft.com/office/drawing/2014/main" id="{968070C6-518A-4180-A9E3-FFF2DDA88E0A}"/>
              </a:ext>
            </a:extLst>
          </p:cNvPr>
          <p:cNvSpPr>
            <a:spLocks noGrp="1"/>
          </p:cNvSpPr>
          <p:nvPr>
            <p:ph idx="1"/>
          </p:nvPr>
        </p:nvSpPr>
        <p:spPr>
          <a:xfrm>
            <a:off x="1" y="1064029"/>
            <a:ext cx="7112496" cy="5793971"/>
          </a:xfrm>
        </p:spPr>
        <p:txBody>
          <a:bodyPr>
            <a:noAutofit/>
          </a:bodyPr>
          <a:lstStyle/>
          <a:p>
            <a:pPr algn="just">
              <a:lnSpc>
                <a:spcPct val="150000"/>
              </a:lnSpc>
            </a:pPr>
            <a:r>
              <a:rPr lang="en-GB" dirty="0">
                <a:solidFill>
                  <a:schemeClr val="tx1"/>
                </a:solidFill>
                <a:latin typeface="Times New Roman" panose="02020603050405020304" pitchFamily="18" charset="0"/>
                <a:cs typeface="Times New Roman" panose="02020603050405020304" pitchFamily="18" charset="0"/>
              </a:rPr>
              <a:t>The menu takes into account the cultural and culinary preferences of its target audience by offering a plethora of traditional European breakfast options. </a:t>
            </a:r>
          </a:p>
          <a:p>
            <a:pPr algn="just">
              <a:lnSpc>
                <a:spcPct val="150000"/>
              </a:lnSpc>
            </a:pPr>
            <a:r>
              <a:rPr lang="en-GB" dirty="0">
                <a:solidFill>
                  <a:schemeClr val="tx1"/>
                </a:solidFill>
                <a:latin typeface="Times New Roman" panose="02020603050405020304" pitchFamily="18" charset="0"/>
                <a:cs typeface="Times New Roman" panose="02020603050405020304" pitchFamily="18" charset="0"/>
              </a:rPr>
              <a:t>The menu also takes into account the growing health conscious trend amongst customers and addresses it by offering choices of traditional cereals, fruits and yoghurt preparations to better satisfy customers. </a:t>
            </a:r>
          </a:p>
          <a:p>
            <a:pPr algn="just">
              <a:lnSpc>
                <a:spcPct val="150000"/>
              </a:lnSpc>
            </a:pPr>
            <a:r>
              <a:rPr lang="en-GB" dirty="0">
                <a:solidFill>
                  <a:schemeClr val="tx1"/>
                </a:solidFill>
                <a:latin typeface="Times New Roman" panose="02020603050405020304" pitchFamily="18" charset="0"/>
                <a:cs typeface="Times New Roman" panose="02020603050405020304" pitchFamily="18" charset="0"/>
              </a:rPr>
              <a:t>The menu also details the customer's on information about ingredients used while preparing various dishes in the menu, so that they can make an informed decision on the type of dish they choose to order. </a:t>
            </a:r>
          </a:p>
          <a:p>
            <a:pPr algn="just">
              <a:lnSpc>
                <a:spcPct val="150000"/>
              </a:lnSpc>
            </a:pPr>
            <a:r>
              <a:rPr lang="en-GB" dirty="0">
                <a:latin typeface="Times New Roman" panose="02020603050405020304" pitchFamily="18" charset="0"/>
                <a:cs typeface="Times New Roman" panose="02020603050405020304" pitchFamily="18" charset="0"/>
              </a:rPr>
              <a:t>Individual prices of dishes have also been decided by using the principles of implementing menu engineering, pricing popular dishes aggressively while decreasing price of other menu dishes, in order to increase overall profits of the hotel.</a:t>
            </a:r>
            <a:endParaRPr lang="en-US" dirty="0">
              <a:latin typeface="Times New Roman" panose="02020603050405020304" pitchFamily="18" charset="0"/>
              <a:cs typeface="Times New Roman" panose="02020603050405020304" pitchFamily="18" charset="0"/>
            </a:endParaRPr>
          </a:p>
          <a:p>
            <a:pPr algn="just">
              <a:lnSpc>
                <a:spcPct val="150000"/>
              </a:lnSpc>
            </a:pPr>
            <a:endParaRPr lang="en-US" dirty="0">
              <a:solidFill>
                <a:schemeClr val="tx1"/>
              </a:solidFill>
              <a:latin typeface="Times New Roman" panose="02020603050405020304" pitchFamily="18" charset="0"/>
              <a:cs typeface="Times New Roman" panose="02020603050405020304" pitchFamily="18" charset="0"/>
            </a:endParaRPr>
          </a:p>
        </p:txBody>
      </p:sp>
      <p:pic>
        <p:nvPicPr>
          <p:cNvPr id="1026" name="Picture 2">
            <a:extLst>
              <a:ext uri="{FF2B5EF4-FFF2-40B4-BE49-F238E27FC236}">
                <a16:creationId xmlns:a16="http://schemas.microsoft.com/office/drawing/2014/main" id="{4D695BD8-B015-49BE-983C-F5C181A2E9A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12496" y="81266"/>
            <a:ext cx="4935945" cy="6695468"/>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603017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7C7698-B0AC-4A48-B42D-F9CEC512B2A0}"/>
              </a:ext>
            </a:extLst>
          </p:cNvPr>
          <p:cNvSpPr>
            <a:spLocks noGrp="1"/>
          </p:cNvSpPr>
          <p:nvPr>
            <p:ph type="title"/>
          </p:nvPr>
        </p:nvSpPr>
        <p:spPr/>
        <p:txBody>
          <a:bodyPr>
            <a:normAutofit/>
          </a:bodyPr>
          <a:lstStyle/>
          <a:p>
            <a:r>
              <a:rPr lang="en-GB" sz="4000" b="1" dirty="0">
                <a:solidFill>
                  <a:schemeClr val="tx1"/>
                </a:solidFill>
                <a:latin typeface="Times New Roman" panose="02020603050405020304" pitchFamily="18" charset="0"/>
                <a:cs typeface="Times New Roman" panose="02020603050405020304" pitchFamily="18" charset="0"/>
              </a:rPr>
              <a:t>Marketing Efforts</a:t>
            </a:r>
            <a:endParaRPr lang="en-US" sz="4000"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102F8B6D-488F-4EC2-B6EC-76D35F5E945F}"/>
              </a:ext>
            </a:extLst>
          </p:cNvPr>
          <p:cNvSpPr>
            <a:spLocks noGrp="1"/>
          </p:cNvSpPr>
          <p:nvPr>
            <p:ph idx="1"/>
          </p:nvPr>
        </p:nvSpPr>
        <p:spPr>
          <a:xfrm>
            <a:off x="677333" y="2160589"/>
            <a:ext cx="9248063" cy="4556095"/>
          </a:xfrm>
        </p:spPr>
        <p:txBody>
          <a:bodyPr>
            <a:normAutofit/>
          </a:bodyPr>
          <a:lstStyle/>
          <a:p>
            <a:pPr algn="just">
              <a:lnSpc>
                <a:spcPct val="150000"/>
              </a:lnSpc>
            </a:pPr>
            <a:r>
              <a:rPr lang="en-GB" dirty="0">
                <a:latin typeface="Times New Roman" panose="02020603050405020304" pitchFamily="18" charset="0"/>
                <a:cs typeface="Times New Roman" panose="02020603050405020304" pitchFamily="18" charset="0"/>
              </a:rPr>
              <a:t>	The Arden Marriott Hotel and Country Club Birmingham employs multiple types of different marketing schemes in order to effectively market their operations to the widest potential consumer base possible. It makes use of both traditional marketing ways and non traditional digital marketing tools to achieve its marketing objectives and goals. </a:t>
            </a:r>
          </a:p>
          <a:p>
            <a:pPr algn="just">
              <a:lnSpc>
                <a:spcPct val="150000"/>
              </a:lnSpc>
            </a:pPr>
            <a:r>
              <a:rPr lang="en-GB" dirty="0">
                <a:latin typeface="Times New Roman" panose="02020603050405020304" pitchFamily="18" charset="0"/>
                <a:cs typeface="Times New Roman" panose="02020603050405020304" pitchFamily="18" charset="0"/>
              </a:rPr>
              <a:t>The Arden Marriott Hotel and Country Club Birmingham markets through traditional channels by advertising and promoting through various magazines, newspapers, pamphlets, television and radio. </a:t>
            </a:r>
          </a:p>
          <a:p>
            <a:pPr algn="just">
              <a:lnSpc>
                <a:spcPct val="150000"/>
              </a:lnSpc>
            </a:pPr>
            <a:r>
              <a:rPr lang="en-GB" dirty="0">
                <a:latin typeface="Times New Roman" panose="02020603050405020304" pitchFamily="18" charset="0"/>
                <a:cs typeface="Times New Roman" panose="02020603050405020304" pitchFamily="18" charset="0"/>
              </a:rPr>
              <a:t>The hotel also employs non traditional digital marketing tools to promote and advertise its operations to the public through the use of social media platforms, various websites such as hotels.com, </a:t>
            </a:r>
            <a:r>
              <a:rPr lang="en-GB" dirty="0" err="1">
                <a:latin typeface="Times New Roman" panose="02020603050405020304" pitchFamily="18" charset="0"/>
                <a:cs typeface="Times New Roman" panose="02020603050405020304" pitchFamily="18" charset="0"/>
              </a:rPr>
              <a:t>tripadvisor</a:t>
            </a:r>
            <a:r>
              <a:rPr lang="en-GB" dirty="0">
                <a:latin typeface="Times New Roman" panose="02020603050405020304" pitchFamily="18" charset="0"/>
                <a:cs typeface="Times New Roman" panose="02020603050405020304" pitchFamily="18" charset="0"/>
              </a:rPr>
              <a:t>, </a:t>
            </a:r>
            <a:r>
              <a:rPr lang="en-GB" dirty="0" err="1">
                <a:latin typeface="Times New Roman" panose="02020603050405020304" pitchFamily="18" charset="0"/>
                <a:cs typeface="Times New Roman" panose="02020603050405020304" pitchFamily="18" charset="0"/>
              </a:rPr>
              <a:t>expedia</a:t>
            </a:r>
            <a:r>
              <a:rPr lang="en-GB" dirty="0">
                <a:latin typeface="Times New Roman" panose="02020603050405020304" pitchFamily="18" charset="0"/>
                <a:cs typeface="Times New Roman" panose="02020603050405020304" pitchFamily="18" charset="0"/>
              </a:rPr>
              <a:t> etc., smartphone applications, emails. </a:t>
            </a: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6312663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749EE-F9BD-46A8-A072-DE789656C643}"/>
              </a:ext>
            </a:extLst>
          </p:cNvPr>
          <p:cNvSpPr>
            <a:spLocks noGrp="1"/>
          </p:cNvSpPr>
          <p:nvPr>
            <p:ph type="title"/>
          </p:nvPr>
        </p:nvSpPr>
        <p:spPr>
          <a:xfrm>
            <a:off x="677334" y="609600"/>
            <a:ext cx="8596668" cy="1320800"/>
          </a:xfrm>
        </p:spPr>
        <p:txBody>
          <a:bodyPr>
            <a:normAutofit/>
          </a:bodyPr>
          <a:lstStyle/>
          <a:p>
            <a:r>
              <a:rPr lang="en-GB" sz="4000" b="1" dirty="0">
                <a:solidFill>
                  <a:schemeClr val="tx1"/>
                </a:solidFill>
                <a:latin typeface="Times New Roman" panose="02020603050405020304" pitchFamily="18" charset="0"/>
                <a:cs typeface="Times New Roman" panose="02020603050405020304" pitchFamily="18" charset="0"/>
              </a:rPr>
              <a:t>Health and Safety Efforts</a:t>
            </a:r>
            <a:endParaRPr lang="en-US" sz="4000"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E36D5291-A138-4322-AC50-696EDAC4D696}"/>
              </a:ext>
            </a:extLst>
          </p:cNvPr>
          <p:cNvSpPr>
            <a:spLocks noGrp="1"/>
          </p:cNvSpPr>
          <p:nvPr>
            <p:ph idx="1"/>
          </p:nvPr>
        </p:nvSpPr>
        <p:spPr>
          <a:xfrm>
            <a:off x="511078" y="1930400"/>
            <a:ext cx="10145837" cy="4539469"/>
          </a:xfrm>
        </p:spPr>
        <p:txBody>
          <a:bodyPr>
            <a:normAutofit/>
          </a:bodyPr>
          <a:lstStyle/>
          <a:p>
            <a:pPr lvl="1" algn="just">
              <a:lnSpc>
                <a:spcPct val="150000"/>
              </a:lnSpc>
            </a:pPr>
            <a:endParaRPr lang="en-US" sz="1800" b="1" u="sng" dirty="0">
              <a:latin typeface="Times New Roman" panose="02020603050405020304" pitchFamily="18" charset="0"/>
              <a:cs typeface="Times New Roman" panose="02020603050405020304" pitchFamily="18" charset="0"/>
            </a:endParaRPr>
          </a:p>
          <a:p>
            <a:pPr algn="just">
              <a:lnSpc>
                <a:spcPct val="150000"/>
              </a:lnSpc>
            </a:pPr>
            <a:r>
              <a:rPr lang="en-GB" dirty="0">
                <a:latin typeface="Times New Roman" panose="02020603050405020304" pitchFamily="18" charset="0"/>
                <a:cs typeface="Times New Roman" panose="02020603050405020304" pitchFamily="18" charset="0"/>
              </a:rPr>
              <a:t>	As Arden Marriott Hotel and Country Club Birmingham offers such distinct services that range from culinary to recreational, its management and staff members need to be aware of the various health and safety guidelines the hotel needs to adhere to in order to run smooth operations. </a:t>
            </a:r>
          </a:p>
          <a:p>
            <a:pPr algn="just">
              <a:lnSpc>
                <a:spcPct val="150000"/>
              </a:lnSpc>
            </a:pPr>
            <a:r>
              <a:rPr lang="en-GB" dirty="0">
                <a:latin typeface="Times New Roman" panose="02020603050405020304" pitchFamily="18" charset="0"/>
                <a:cs typeface="Times New Roman" panose="02020603050405020304" pitchFamily="18" charset="0"/>
              </a:rPr>
              <a:t>To this effect the hotel staffs and management have all been trained in administrating first aids to customers in case of emergencies and accidents. The staff and management also have to go through various safety drills regularly, in order to increase their effectiveness and efficiency in times of actual need. </a:t>
            </a:r>
          </a:p>
          <a:p>
            <a:pPr algn="just">
              <a:lnSpc>
                <a:spcPct val="150000"/>
              </a:lnSpc>
            </a:pPr>
            <a:r>
              <a:rPr lang="en-GB" dirty="0">
                <a:latin typeface="Times New Roman" panose="02020603050405020304" pitchFamily="18" charset="0"/>
                <a:cs typeface="Times New Roman" panose="02020603050405020304" pitchFamily="18" charset="0"/>
              </a:rPr>
              <a:t>The hotel's dedicated kitchen and outsourced restaurants also have to adhere to legally mandated health and safety guidelines with respect to the procurement of raw ingredients and dishes served. </a:t>
            </a: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7179571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B89AE7-7005-49CD-BAD9-5870C6E86071}"/>
              </a:ext>
            </a:extLst>
          </p:cNvPr>
          <p:cNvSpPr>
            <a:spLocks noGrp="1"/>
          </p:cNvSpPr>
          <p:nvPr>
            <p:ph type="title"/>
          </p:nvPr>
        </p:nvSpPr>
        <p:spPr/>
        <p:txBody>
          <a:bodyPr>
            <a:normAutofit/>
          </a:bodyPr>
          <a:lstStyle/>
          <a:p>
            <a:r>
              <a:rPr lang="en-GB" sz="4000" b="1" dirty="0">
                <a:solidFill>
                  <a:schemeClr val="tx1"/>
                </a:solidFill>
                <a:latin typeface="Times New Roman" panose="02020603050405020304" pitchFamily="18" charset="0"/>
                <a:cs typeface="Times New Roman" panose="02020603050405020304" pitchFamily="18" charset="0"/>
              </a:rPr>
              <a:t>CONCLUSION</a:t>
            </a:r>
            <a:endParaRPr lang="en-US" sz="4000" b="1"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4DB7EBE4-4644-4064-9B7B-0F2B5A630CA8}"/>
              </a:ext>
            </a:extLst>
          </p:cNvPr>
          <p:cNvSpPr>
            <a:spLocks noGrp="1"/>
          </p:cNvSpPr>
          <p:nvPr>
            <p:ph idx="1"/>
          </p:nvPr>
        </p:nvSpPr>
        <p:spPr>
          <a:xfrm>
            <a:off x="677334" y="2160589"/>
            <a:ext cx="8167408" cy="4406466"/>
          </a:xfrm>
        </p:spPr>
        <p:txBody>
          <a:bodyPr>
            <a:normAutofit/>
          </a:bodyPr>
          <a:lstStyle/>
          <a:p>
            <a:pPr algn="just">
              <a:lnSpc>
                <a:spcPct val="150000"/>
              </a:lnSpc>
            </a:pPr>
            <a:r>
              <a:rPr lang="en-GB" sz="2400" dirty="0">
                <a:latin typeface="Times New Roman" panose="02020603050405020304" pitchFamily="18" charset="0"/>
                <a:cs typeface="Times New Roman" panose="02020603050405020304" pitchFamily="18" charset="0"/>
              </a:rPr>
              <a:t>Through this presentation we study about background of Arden Marriott Hotel and Country Club Birmingham and its many varied operations and their modes of operating. </a:t>
            </a:r>
          </a:p>
          <a:p>
            <a:pPr algn="just">
              <a:lnSpc>
                <a:spcPct val="150000"/>
              </a:lnSpc>
            </a:pPr>
            <a:r>
              <a:rPr lang="en-GB" sz="2400" dirty="0">
                <a:latin typeface="Times New Roman" panose="02020603050405020304" pitchFamily="18" charset="0"/>
                <a:cs typeface="Times New Roman" panose="02020603050405020304" pitchFamily="18" charset="0"/>
              </a:rPr>
              <a:t>We also evaluate the hotel's breakfast menu along with its marketing strategy and safety efforts used to make sure smooth operations of the hotel. </a:t>
            </a:r>
            <a:endParaRPr lang="en-US" sz="2400" dirty="0">
              <a:latin typeface="Times New Roman" panose="02020603050405020304" pitchFamily="18" charset="0"/>
              <a:cs typeface="Times New Roman" panose="02020603050405020304" pitchFamily="18" charset="0"/>
            </a:endParaRPr>
          </a:p>
          <a:p>
            <a:pPr algn="just">
              <a:lnSpc>
                <a:spcPct val="150000"/>
              </a:lnSpc>
            </a:pPr>
            <a:endParaRPr lang="en-US"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8893822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119B77-428B-4852-A3A6-899EE4595B64}"/>
              </a:ext>
            </a:extLst>
          </p:cNvPr>
          <p:cNvSpPr>
            <a:spLocks noGrp="1"/>
          </p:cNvSpPr>
          <p:nvPr>
            <p:ph type="title"/>
          </p:nvPr>
        </p:nvSpPr>
        <p:spPr/>
        <p:txBody>
          <a:bodyPr/>
          <a:lstStyle/>
          <a:p>
            <a:r>
              <a:rPr lang="en-GB" b="1" dirty="0">
                <a:latin typeface="Times New Roman" panose="02020603050405020304" pitchFamily="18" charset="0"/>
                <a:cs typeface="Times New Roman" panose="02020603050405020304" pitchFamily="18" charset="0"/>
              </a:rPr>
              <a:t>REFERENCES</a:t>
            </a:r>
            <a:endParaRPr lang="en-US"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0FB8B375-87E5-41C3-83A2-60C70AF00A74}"/>
              </a:ext>
            </a:extLst>
          </p:cNvPr>
          <p:cNvSpPr>
            <a:spLocks noGrp="1"/>
          </p:cNvSpPr>
          <p:nvPr>
            <p:ph idx="1"/>
          </p:nvPr>
        </p:nvSpPr>
        <p:spPr>
          <a:xfrm>
            <a:off x="677333" y="2160590"/>
            <a:ext cx="10395219" cy="4456342"/>
          </a:xfrm>
        </p:spPr>
        <p:txBody>
          <a:bodyPr>
            <a:normAutofit/>
          </a:bodyPr>
          <a:lstStyle/>
          <a:p>
            <a:pPr algn="just">
              <a:lnSpc>
                <a:spcPct val="150000"/>
              </a:lnSpc>
            </a:pPr>
            <a:r>
              <a:rPr lang="en-GB" u="sng" dirty="0">
                <a:latin typeface="Times New Roman" panose="02020603050405020304" pitchFamily="18" charset="0"/>
                <a:cs typeface="Times New Roman" panose="02020603050405020304" pitchFamily="18" charset="0"/>
              </a:rPr>
              <a:t>Books and Journals</a:t>
            </a:r>
            <a:endParaRPr lang="en-US" dirty="0">
              <a:latin typeface="Times New Roman" panose="02020603050405020304" pitchFamily="18" charset="0"/>
              <a:cs typeface="Times New Roman" panose="02020603050405020304" pitchFamily="18" charset="0"/>
            </a:endParaRPr>
          </a:p>
          <a:p>
            <a:pPr algn="just">
              <a:lnSpc>
                <a:spcPct val="150000"/>
              </a:lnSpc>
            </a:pPr>
            <a:r>
              <a:rPr lang="en-GB" dirty="0">
                <a:latin typeface="Times New Roman" panose="02020603050405020304" pitchFamily="18" charset="0"/>
                <a:cs typeface="Times New Roman" panose="02020603050405020304" pitchFamily="18" charset="0"/>
              </a:rPr>
              <a:t>Attwood, S., </a:t>
            </a:r>
            <a:r>
              <a:rPr lang="en-GB" dirty="0" err="1">
                <a:latin typeface="Times New Roman" panose="02020603050405020304" pitchFamily="18" charset="0"/>
                <a:cs typeface="Times New Roman" panose="02020603050405020304" pitchFamily="18" charset="0"/>
              </a:rPr>
              <a:t>Chesworth</a:t>
            </a:r>
            <a:r>
              <a:rPr lang="en-GB" dirty="0">
                <a:latin typeface="Times New Roman" panose="02020603050405020304" pitchFamily="18" charset="0"/>
                <a:cs typeface="Times New Roman" panose="02020603050405020304" pitchFamily="18" charset="0"/>
              </a:rPr>
              <a:t>, S. and Parkin, B.L., 2020. Menu engineering to encourage sustainable food choices when dining out: An online trial of priced-based decoys. </a:t>
            </a:r>
            <a:r>
              <a:rPr lang="en-GB" i="1" dirty="0">
                <a:latin typeface="Times New Roman" panose="02020603050405020304" pitchFamily="18" charset="0"/>
                <a:cs typeface="Times New Roman" panose="02020603050405020304" pitchFamily="18" charset="0"/>
              </a:rPr>
              <a:t>Appetite</a:t>
            </a:r>
            <a:r>
              <a:rPr lang="en-GB" dirty="0">
                <a:latin typeface="Times New Roman" panose="02020603050405020304" pitchFamily="18" charset="0"/>
                <a:cs typeface="Times New Roman" panose="02020603050405020304" pitchFamily="18" charset="0"/>
              </a:rPr>
              <a:t>, p.104601.</a:t>
            </a:r>
            <a:endParaRPr lang="en-US" dirty="0">
              <a:latin typeface="Times New Roman" panose="02020603050405020304" pitchFamily="18" charset="0"/>
              <a:cs typeface="Times New Roman" panose="02020603050405020304" pitchFamily="18" charset="0"/>
            </a:endParaRPr>
          </a:p>
          <a:p>
            <a:pPr algn="just">
              <a:lnSpc>
                <a:spcPct val="150000"/>
              </a:lnSpc>
            </a:pPr>
            <a:r>
              <a:rPr lang="en-GB" dirty="0">
                <a:latin typeface="Times New Roman" panose="02020603050405020304" pitchFamily="18" charset="0"/>
                <a:cs typeface="Times New Roman" panose="02020603050405020304" pitchFamily="18" charset="0"/>
              </a:rPr>
              <a:t>Barrows, C. and Robinson, M., 2018. Food and Beverage.</a:t>
            </a:r>
            <a:endParaRPr lang="en-US" dirty="0">
              <a:latin typeface="Times New Roman" panose="02020603050405020304" pitchFamily="18" charset="0"/>
              <a:cs typeface="Times New Roman" panose="02020603050405020304" pitchFamily="18" charset="0"/>
            </a:endParaRPr>
          </a:p>
          <a:p>
            <a:pPr algn="just">
              <a:lnSpc>
                <a:spcPct val="150000"/>
              </a:lnSpc>
            </a:pPr>
            <a:r>
              <a:rPr lang="en-GB" dirty="0">
                <a:latin typeface="Times New Roman" panose="02020603050405020304" pitchFamily="18" charset="0"/>
                <a:cs typeface="Times New Roman" panose="02020603050405020304" pitchFamily="18" charset="0"/>
              </a:rPr>
              <a:t>Chaffey, D. and Ellis-Chadwick, F., 2019. </a:t>
            </a:r>
            <a:r>
              <a:rPr lang="en-GB" i="1" dirty="0">
                <a:latin typeface="Times New Roman" panose="02020603050405020304" pitchFamily="18" charset="0"/>
                <a:cs typeface="Times New Roman" panose="02020603050405020304" pitchFamily="18" charset="0"/>
              </a:rPr>
              <a:t>Digital marketing</a:t>
            </a:r>
            <a:r>
              <a:rPr lang="en-GB" dirty="0">
                <a:latin typeface="Times New Roman" panose="02020603050405020304" pitchFamily="18" charset="0"/>
                <a:cs typeface="Times New Roman" panose="02020603050405020304" pitchFamily="18" charset="0"/>
              </a:rPr>
              <a:t>. Pearson UK.</a:t>
            </a:r>
            <a:endParaRPr lang="en-US" dirty="0">
              <a:latin typeface="Times New Roman" panose="02020603050405020304" pitchFamily="18" charset="0"/>
              <a:cs typeface="Times New Roman" panose="02020603050405020304" pitchFamily="18" charset="0"/>
            </a:endParaRPr>
          </a:p>
          <a:p>
            <a:pPr algn="just">
              <a:lnSpc>
                <a:spcPct val="150000"/>
              </a:lnSpc>
            </a:pPr>
            <a:r>
              <a:rPr lang="en-GB" dirty="0">
                <a:latin typeface="Times New Roman" panose="02020603050405020304" pitchFamily="18" charset="0"/>
                <a:cs typeface="Times New Roman" panose="02020603050405020304" pitchFamily="18" charset="0"/>
              </a:rPr>
              <a:t>Kotler, P. and et.al., 2017. Marketing for hospitality and tourism.</a:t>
            </a:r>
            <a:endParaRPr lang="en-US" dirty="0">
              <a:latin typeface="Times New Roman" panose="02020603050405020304" pitchFamily="18" charset="0"/>
              <a:cs typeface="Times New Roman" panose="02020603050405020304" pitchFamily="18" charset="0"/>
            </a:endParaRPr>
          </a:p>
          <a:p>
            <a:pPr algn="just">
              <a:lnSpc>
                <a:spcPct val="150000"/>
              </a:lnSpc>
            </a:pPr>
            <a:r>
              <a:rPr lang="en-GB" dirty="0">
                <a:latin typeface="Times New Roman" panose="02020603050405020304" pitchFamily="18" charset="0"/>
                <a:cs typeface="Times New Roman" panose="02020603050405020304" pitchFamily="18" charset="0"/>
              </a:rPr>
              <a:t>Moore, N.S. and Hewson, D., 2018. A Cross-sectional study of the Culinary Creative Process in the Food and Beverage Operations Students. </a:t>
            </a:r>
            <a:r>
              <a:rPr lang="en-GB" i="1" dirty="0">
                <a:latin typeface="Times New Roman" panose="02020603050405020304" pitchFamily="18" charset="0"/>
                <a:cs typeface="Times New Roman" panose="02020603050405020304" pitchFamily="18" charset="0"/>
              </a:rPr>
              <a:t>Collaboration &amp; Co-creation Opportunities in Tourism</a:t>
            </a:r>
            <a:r>
              <a:rPr lang="en-GB" dirty="0">
                <a:latin typeface="Times New Roman" panose="02020603050405020304" pitchFamily="18" charset="0"/>
                <a:cs typeface="Times New Roman" panose="02020603050405020304" pitchFamily="18" charset="0"/>
              </a:rPr>
              <a:t>, p.75.</a:t>
            </a:r>
            <a:endParaRPr lang="en-US" dirty="0">
              <a:latin typeface="Times New Roman" panose="02020603050405020304" pitchFamily="18" charset="0"/>
              <a:cs typeface="Times New Roman" panose="02020603050405020304" pitchFamily="18" charset="0"/>
            </a:endParaRPr>
          </a:p>
          <a:p>
            <a:pPr algn="just">
              <a:lnSpc>
                <a:spcPct val="150000"/>
              </a:lnSpc>
            </a:pP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5278719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431309C1-AA28-4114-9797-B8C2E46A18B9}"/>
              </a:ext>
            </a:extLst>
          </p:cNvPr>
          <p:cNvPicPr>
            <a:picLocks noChangeAspect="1"/>
          </p:cNvPicPr>
          <p:nvPr/>
        </p:nvPicPr>
        <p:blipFill>
          <a:blip r:embed="rId2"/>
          <a:stretch>
            <a:fillRect/>
          </a:stretch>
        </p:blipFill>
        <p:spPr>
          <a:xfrm>
            <a:off x="1095980" y="1099800"/>
            <a:ext cx="9294929" cy="4658399"/>
          </a:xfrm>
          <a:prstGeom prst="rect">
            <a:avLst/>
          </a:prstGeom>
        </p:spPr>
      </p:pic>
    </p:spTree>
    <p:extLst>
      <p:ext uri="{BB962C8B-B14F-4D97-AF65-F5344CB8AC3E}">
        <p14:creationId xmlns:p14="http://schemas.microsoft.com/office/powerpoint/2010/main" val="1395068605"/>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169</TotalTime>
  <Words>2061</Words>
  <Application>Microsoft Office PowerPoint</Application>
  <PresentationFormat>Widescreen</PresentationFormat>
  <Paragraphs>74</Paragraphs>
  <Slides>14</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Calibri</vt:lpstr>
      <vt:lpstr>Times New Roman</vt:lpstr>
      <vt:lpstr>Trebuchet MS</vt:lpstr>
      <vt:lpstr>Wingdings 3</vt:lpstr>
      <vt:lpstr>Facet</vt:lpstr>
      <vt:lpstr>Food and Beverage</vt:lpstr>
      <vt:lpstr>Table of Contents.</vt:lpstr>
      <vt:lpstr>Hotel Background</vt:lpstr>
      <vt:lpstr>Types of Operations</vt:lpstr>
      <vt:lpstr>CONT.</vt:lpstr>
      <vt:lpstr>Mode of Operations</vt:lpstr>
      <vt:lpstr>CONT.</vt:lpstr>
      <vt:lpstr>Menu and products</vt:lpstr>
      <vt:lpstr>CONT.</vt:lpstr>
      <vt:lpstr>Marketing Efforts</vt:lpstr>
      <vt:lpstr>Health and Safety Efforts</vt:lpstr>
      <vt:lpstr>CONCLUSION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Sorin-cristian Tudor (1815536)</cp:lastModifiedBy>
  <cp:revision>20</cp:revision>
  <dcterms:created xsi:type="dcterms:W3CDTF">2020-03-09T12:03:34Z</dcterms:created>
  <dcterms:modified xsi:type="dcterms:W3CDTF">2020-03-13T10:54:50Z</dcterms:modified>
</cp:coreProperties>
</file>