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313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136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411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837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332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085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49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816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631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080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904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5E649-3CF9-4FB3-9FEB-478494CFC2AD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2D87F-80A1-4BC6-B26B-37F5C92A00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751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281401"/>
          </a:xfrm>
        </p:spPr>
        <p:txBody>
          <a:bodyPr/>
          <a:lstStyle/>
          <a:p>
            <a:r>
              <a:rPr lang="en-GB" dirty="0" smtClean="0"/>
              <a:t>Struts &amp; Buckling Loads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i="1" dirty="0" smtClean="0">
                <a:solidFill>
                  <a:schemeClr val="bg1">
                    <a:lumMod val="50000"/>
                  </a:schemeClr>
                </a:solidFill>
              </a:rPr>
              <a:t>Rob Goodson</a:t>
            </a:r>
            <a:endParaRPr lang="en-GB" sz="4000" i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35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691" y="74181"/>
            <a:ext cx="10515600" cy="916420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Compressive structural members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346" y="1198419"/>
            <a:ext cx="10515600" cy="51863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Structural members that carry compressive loads categorised as:</a:t>
            </a:r>
          </a:p>
          <a:p>
            <a:pPr marL="0" indent="0">
              <a:buNone/>
            </a:pPr>
            <a:r>
              <a:rPr lang="en-GB" i="1" dirty="0" smtClean="0"/>
              <a:t>Columns</a:t>
            </a:r>
            <a:r>
              <a:rPr lang="en-GB" dirty="0" smtClean="0"/>
              <a:t> – vertical members that are typically short and relatively large C.S.A. and fail by </a:t>
            </a:r>
            <a:r>
              <a:rPr lang="en-GB" i="1" dirty="0" smtClean="0"/>
              <a:t>crushing</a:t>
            </a:r>
            <a:r>
              <a:rPr lang="en-GB" dirty="0" smtClean="0"/>
              <a:t> when yield stress exceeded.</a:t>
            </a:r>
          </a:p>
          <a:p>
            <a:endParaRPr lang="en-GB" sz="800" dirty="0" smtClean="0"/>
          </a:p>
          <a:p>
            <a:pPr marL="0" indent="0">
              <a:buNone/>
            </a:pPr>
            <a:r>
              <a:rPr lang="en-GB" i="1" dirty="0" smtClean="0"/>
              <a:t>Struts</a:t>
            </a:r>
            <a:r>
              <a:rPr lang="en-GB" dirty="0" smtClean="0"/>
              <a:t> – slender members that can be vertical, inclined or horizontal, and fail by </a:t>
            </a:r>
            <a:r>
              <a:rPr lang="en-GB" i="1" dirty="0" smtClean="0"/>
              <a:t>buckling</a:t>
            </a:r>
            <a:r>
              <a:rPr lang="en-GB" dirty="0" smtClean="0"/>
              <a:t> before yield stress in compression is reached.  Examples include struts in a truss &amp; piston rods.   </a:t>
            </a:r>
          </a:p>
          <a:p>
            <a:pPr marL="0" indent="0">
              <a:buNone/>
            </a:pPr>
            <a:r>
              <a:rPr lang="en-GB" dirty="0" smtClean="0"/>
              <a:t>Buckling may be caused by:</a:t>
            </a:r>
          </a:p>
          <a:p>
            <a:pPr marL="0" indent="0">
              <a:buNone/>
            </a:pPr>
            <a:endParaRPr lang="en-GB" sz="800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 smtClean="0"/>
              <a:t>Strut not perfectly straight initially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 smtClean="0"/>
              <a:t>Load not applied exactly along strut axis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800" dirty="0" smtClean="0"/>
              <a:t>Part of material may yield in compression easily due to non-uniformity in material properties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4023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2671"/>
            <a:ext cx="10515600" cy="819439"/>
          </a:xfrm>
        </p:spPr>
        <p:txBody>
          <a:bodyPr/>
          <a:lstStyle/>
          <a:p>
            <a:pPr algn="ctr"/>
            <a:r>
              <a:rPr lang="en-GB" dirty="0" smtClean="0"/>
              <a:t>Equilibrium in Struts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42110"/>
            <a:ext cx="10515600" cy="523485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At load values below buckling load, a strut is in </a:t>
            </a:r>
            <a:r>
              <a:rPr lang="en-GB" b="1" i="1" dirty="0" smtClean="0"/>
              <a:t>stable equilibrium </a:t>
            </a:r>
            <a:r>
              <a:rPr lang="en-GB" dirty="0" smtClean="0"/>
              <a:t>when lateral displacement is completely recovered when disturbance removed.</a:t>
            </a:r>
          </a:p>
          <a:p>
            <a:pPr marL="0" indent="0">
              <a:buNone/>
            </a:pPr>
            <a:endParaRPr lang="en-GB" sz="200" dirty="0"/>
          </a:p>
          <a:p>
            <a:pPr marL="0" indent="0">
              <a:buNone/>
            </a:pPr>
            <a:r>
              <a:rPr lang="en-GB" dirty="0" smtClean="0"/>
              <a:t>At the buckling load, strut is in state of </a:t>
            </a:r>
            <a:r>
              <a:rPr lang="en-GB" b="1" i="1" dirty="0" smtClean="0"/>
              <a:t>neutral equilibrium </a:t>
            </a:r>
            <a:r>
              <a:rPr lang="en-GB" dirty="0" smtClean="0"/>
              <a:t>when possible to slightly deflect into sine wave (if amplitude kept small).</a:t>
            </a:r>
          </a:p>
          <a:p>
            <a:pPr marL="0" indent="0">
              <a:buNone/>
            </a:pPr>
            <a:endParaRPr lang="en-GB" sz="200" dirty="0"/>
          </a:p>
          <a:p>
            <a:pPr marL="0" indent="0">
              <a:buNone/>
            </a:pPr>
            <a:r>
              <a:rPr lang="en-GB" dirty="0" smtClean="0"/>
              <a:t>Theoretically a strut can achieve </a:t>
            </a:r>
            <a:r>
              <a:rPr lang="en-GB" b="1" i="1" dirty="0" smtClean="0"/>
              <a:t>unstable equilibrium </a:t>
            </a:r>
            <a:r>
              <a:rPr lang="en-GB" dirty="0" smtClean="0"/>
              <a:t>with loads exceeding buckling load; any slight lateral disturbance causing buckling.</a:t>
            </a:r>
          </a:p>
          <a:p>
            <a:pPr marL="0" indent="0">
              <a:buNone/>
            </a:pPr>
            <a:endParaRPr lang="en-GB" sz="200" dirty="0" smtClean="0"/>
          </a:p>
          <a:p>
            <a:pPr marL="0" indent="0" algn="ctr">
              <a:buNone/>
            </a:pPr>
            <a:r>
              <a:rPr lang="en-GB" i="1" dirty="0" smtClean="0"/>
              <a:t>In practice buckling occurs as soon as buckling load is reached.</a:t>
            </a:r>
          </a:p>
          <a:p>
            <a:pPr marL="0" indent="0" algn="ctr">
              <a:buNone/>
            </a:pPr>
            <a:endParaRPr lang="en-GB" sz="200" i="1" dirty="0" smtClean="0"/>
          </a:p>
          <a:p>
            <a:pPr marL="0" indent="0">
              <a:buNone/>
            </a:pPr>
            <a:r>
              <a:rPr lang="en-GB" dirty="0" smtClean="0"/>
              <a:t>Struts can fail </a:t>
            </a:r>
            <a:r>
              <a:rPr lang="en-GB" i="1" dirty="0" smtClean="0"/>
              <a:t>plastically</a:t>
            </a:r>
            <a:r>
              <a:rPr lang="en-GB" dirty="0" smtClean="0"/>
              <a:t> as well as elastically, and failure is irrecoverable in this case.</a:t>
            </a:r>
          </a:p>
          <a:p>
            <a:pPr marL="0" indent="0">
              <a:buNone/>
            </a:pPr>
            <a:endParaRPr lang="en-GB" sz="200" dirty="0" smtClean="0"/>
          </a:p>
          <a:p>
            <a:pPr marL="0" indent="0">
              <a:buNone/>
            </a:pPr>
            <a:r>
              <a:rPr lang="en-GB" dirty="0" smtClean="0"/>
              <a:t>We will only be considering </a:t>
            </a:r>
            <a:r>
              <a:rPr lang="en-GB" i="1" dirty="0" smtClean="0"/>
              <a:t>elastic buckling </a:t>
            </a:r>
            <a:r>
              <a:rPr lang="en-GB" dirty="0" smtClean="0"/>
              <a:t>in this module.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092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0325"/>
            <a:ext cx="10515600" cy="743239"/>
          </a:xfrm>
        </p:spPr>
        <p:txBody>
          <a:bodyPr/>
          <a:lstStyle/>
          <a:p>
            <a:pPr algn="ctr"/>
            <a:r>
              <a:rPr lang="en-GB" dirty="0" smtClean="0"/>
              <a:t>Euler’s theory of Buckling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200" y="748145"/>
                <a:ext cx="10515600" cy="5428818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i="1" dirty="0" smtClean="0"/>
                  <a:t>Struts with Pinned ends:</a:t>
                </a:r>
              </a:p>
              <a:p>
                <a:pPr marL="0" indent="0">
                  <a:buNone/>
                </a:pPr>
                <a:r>
                  <a:rPr lang="en-GB" dirty="0"/>
                  <a:t>E</a:t>
                </a:r>
                <a:r>
                  <a:rPr lang="en-GB" dirty="0" smtClean="0"/>
                  <a:t>nds are free to rotate but restrained against all translational movement, i.e. no resistant force to bending.</a:t>
                </a:r>
              </a:p>
              <a:p>
                <a:pPr marL="0" indent="0">
                  <a:buNone/>
                </a:pPr>
                <a:endParaRPr lang="en-GB" sz="900" dirty="0" smtClean="0"/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For the strut shown, subjected to a						axial load </a:t>
                </a:r>
                <a:r>
                  <a:rPr lang="en-GB" i="1" dirty="0" smtClean="0"/>
                  <a:t>P</a:t>
                </a:r>
                <a:r>
                  <a:rPr lang="en-GB" dirty="0" smtClean="0"/>
                  <a:t>, causing deflection </a:t>
                </a:r>
                <a:r>
                  <a:rPr lang="en-GB" i="1" dirty="0" smtClean="0"/>
                  <a:t>y</a:t>
                </a:r>
                <a:r>
                  <a:rPr lang="en-GB" dirty="0" smtClean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at distance </a:t>
                </a:r>
                <a:r>
                  <a:rPr lang="en-GB" i="1" dirty="0" smtClean="0"/>
                  <a:t>l-x</a:t>
                </a:r>
                <a:r>
                  <a:rPr lang="en-GB" dirty="0" smtClean="0"/>
                  <a:t> from origin </a:t>
                </a:r>
                <a:r>
                  <a:rPr lang="en-GB" i="1" dirty="0" smtClean="0"/>
                  <a:t>O</a:t>
                </a:r>
                <a:r>
                  <a:rPr lang="en-GB" dirty="0" smtClean="0"/>
                  <a:t>, the 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Euler buckling load is given by:</a:t>
                </a:r>
              </a:p>
              <a:p>
                <a:pPr marL="0" indent="0">
                  <a:buNone/>
                </a:pPr>
                <a:r>
                  <a:rPr lang="en-GB" dirty="0" smtClean="0"/>
                  <a:t>		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sz="3200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𝜋</m:t>
                            </m:r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𝐸𝐼</m:t>
                        </m:r>
                      </m:num>
                      <m:den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en-GB" sz="3200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The figure above and the Euler buckling load equation are for the fundamental mode of buckling (where </a:t>
                </a:r>
                <a:r>
                  <a:rPr lang="en-GB" dirty="0" err="1" smtClean="0"/>
                  <a:t>nL</a:t>
                </a:r>
                <a:r>
                  <a:rPr lang="en-GB" dirty="0" smtClean="0"/>
                  <a:t> = </a:t>
                </a:r>
                <a:r>
                  <a:rPr lang="el-GR" dirty="0" smtClean="0"/>
                  <a:t>π</a:t>
                </a:r>
                <a:r>
                  <a:rPr lang="en-GB" dirty="0" smtClean="0"/>
                  <a:t>).</a:t>
                </a: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748145"/>
                <a:ext cx="10515600" cy="5428818"/>
              </a:xfrm>
              <a:blipFill>
                <a:blip r:embed="rId2"/>
                <a:stretch>
                  <a:fillRect l="-1217" t="-2584" r="-14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059" y="2187503"/>
            <a:ext cx="5830220" cy="2495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153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762000"/>
          </a:xfrm>
        </p:spPr>
        <p:txBody>
          <a:bodyPr/>
          <a:lstStyle/>
          <a:p>
            <a:pPr algn="ctr"/>
            <a:r>
              <a:rPr lang="en-GB" dirty="0" smtClean="0"/>
              <a:t>Euler’s theory of Buckling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200" y="761999"/>
                <a:ext cx="10515600" cy="5396345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en-GB" sz="800" i="1" dirty="0" smtClean="0"/>
              </a:p>
              <a:p>
                <a:pPr marL="0" indent="0">
                  <a:buNone/>
                </a:pPr>
                <a:r>
                  <a:rPr lang="en-GB" i="1" dirty="0" smtClean="0"/>
                  <a:t>Struts with one end fixed – one end free</a:t>
                </a:r>
              </a:p>
              <a:p>
                <a:pPr marL="0" indent="0">
                  <a:buNone/>
                </a:pPr>
                <a:endParaRPr lang="en-GB" sz="800" dirty="0" smtClean="0"/>
              </a:p>
              <a:p>
                <a:pPr marL="0" indent="0">
                  <a:buNone/>
                </a:pPr>
                <a:r>
                  <a:rPr lang="en-GB" dirty="0" smtClean="0"/>
                  <a:t>Consider the strut below subjected to an axial load </a:t>
                </a:r>
                <a:r>
                  <a:rPr lang="en-GB" i="1" dirty="0" smtClean="0"/>
                  <a:t>P</a:t>
                </a:r>
                <a:r>
                  <a:rPr lang="en-GB" dirty="0" smtClean="0"/>
                  <a:t> at the free end, causing a deflection </a:t>
                </a:r>
                <a:r>
                  <a:rPr lang="en-GB" i="1" dirty="0" smtClean="0"/>
                  <a:t>y</a:t>
                </a:r>
                <a:r>
                  <a:rPr lang="en-GB" dirty="0" smtClean="0"/>
                  <a:t> at distance </a:t>
                </a:r>
                <a:r>
                  <a:rPr lang="en-GB" i="1" dirty="0" smtClean="0"/>
                  <a:t>x</a:t>
                </a:r>
                <a:r>
                  <a:rPr lang="en-GB" dirty="0" smtClean="0"/>
                  <a:t> from the fixed end.  No translation or rotation takes places at the fixed end. </a:t>
                </a:r>
              </a:p>
              <a:p>
                <a:pPr marL="0" indent="0">
                  <a:buNone/>
                </a:pPr>
                <a:endParaRPr lang="en-GB" sz="800" dirty="0"/>
              </a:p>
              <a:p>
                <a:pPr marL="0" indent="0">
                  <a:buNone/>
                </a:pPr>
                <a:r>
                  <a:rPr lang="en-GB" dirty="0" smtClean="0"/>
                  <a:t>						The buckling load for the 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fundamental mode is given by: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</a:t>
                </a:r>
                <a:r>
                  <a:rPr lang="en-GB" dirty="0"/>
                  <a:t> </a:t>
                </a: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sz="3200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𝜋</m:t>
                            </m:r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𝐸𝐼</m:t>
                        </m:r>
                      </m:num>
                      <m:den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4</m:t>
                        </m:r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en-GB" sz="320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761999"/>
                <a:ext cx="10515600" cy="5396345"/>
              </a:xfrm>
              <a:blipFill>
                <a:blip r:embed="rId2"/>
                <a:stretch>
                  <a:fillRect l="-12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200400"/>
            <a:ext cx="5237018" cy="2619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44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3398"/>
            <a:ext cx="10515600" cy="777875"/>
          </a:xfrm>
        </p:spPr>
        <p:txBody>
          <a:bodyPr/>
          <a:lstStyle/>
          <a:p>
            <a:pPr algn="ctr"/>
            <a:r>
              <a:rPr lang="en-GB" dirty="0" smtClean="0"/>
              <a:t>Euler’s theory of Buckling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200" y="782782"/>
                <a:ext cx="10515600" cy="539418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i="1" dirty="0" smtClean="0"/>
                  <a:t>Struts with two ends fixed</a:t>
                </a:r>
              </a:p>
              <a:p>
                <a:pPr marL="0" indent="0">
                  <a:buNone/>
                </a:pPr>
                <a:endParaRPr lang="en-GB" sz="800" i="1" dirty="0"/>
              </a:p>
              <a:p>
                <a:pPr marL="0" indent="0">
                  <a:buNone/>
                </a:pPr>
                <a:r>
                  <a:rPr lang="en-GB" dirty="0" smtClean="0"/>
                  <a:t>Consider the strut below subjected to a load </a:t>
                </a:r>
                <a:r>
                  <a:rPr lang="en-GB" i="1" dirty="0" smtClean="0"/>
                  <a:t>P</a:t>
                </a:r>
                <a:r>
                  <a:rPr lang="en-GB" dirty="0" smtClean="0"/>
                  <a:t>, causing a deflection </a:t>
                </a:r>
                <a:r>
                  <a:rPr lang="en-GB" i="1" dirty="0" smtClean="0"/>
                  <a:t>y</a:t>
                </a:r>
                <a:r>
                  <a:rPr lang="en-GB" dirty="0" smtClean="0"/>
                  <a:t> at a distance </a:t>
                </a:r>
                <a:r>
                  <a:rPr lang="en-GB" i="1" dirty="0" smtClean="0"/>
                  <a:t>x</a:t>
                </a:r>
                <a:r>
                  <a:rPr lang="en-GB" dirty="0" smtClean="0"/>
                  <a:t> from an origin at the left support, or (</a:t>
                </a:r>
                <a:r>
                  <a:rPr lang="en-GB" i="1" dirty="0" smtClean="0"/>
                  <a:t>L/2 – x</a:t>
                </a:r>
                <a:r>
                  <a:rPr lang="en-GB" dirty="0" smtClean="0"/>
                  <a:t>) from centre.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						The buckling load for the 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fundamental mode is given by: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</a:t>
                </a:r>
                <a:r>
                  <a:rPr lang="en-GB" dirty="0"/>
                  <a:t> </a:t>
                </a: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sz="3200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𝜋</m:t>
                            </m:r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𝐸𝐼</m:t>
                        </m:r>
                      </m:num>
                      <m:den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	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782782"/>
                <a:ext cx="10515600" cy="5394181"/>
              </a:xfrm>
              <a:blipFill>
                <a:blip r:embed="rId2"/>
                <a:stretch>
                  <a:fillRect l="-1217" t="-1808" r="-16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385" y="2874818"/>
            <a:ext cx="5481669" cy="1948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800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26366"/>
          </a:xfrm>
        </p:spPr>
        <p:txBody>
          <a:bodyPr/>
          <a:lstStyle/>
          <a:p>
            <a:pPr algn="ctr"/>
            <a:r>
              <a:rPr lang="en-GB" dirty="0" smtClean="0"/>
              <a:t>Euler’s theory of Buckling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200" y="741218"/>
                <a:ext cx="10515600" cy="5435745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i="1" dirty="0" smtClean="0"/>
                  <a:t>Struts with one end fixed – one end pinned</a:t>
                </a:r>
              </a:p>
              <a:p>
                <a:pPr marL="0" indent="0">
                  <a:buNone/>
                </a:pPr>
                <a:endParaRPr lang="en-GB" sz="800" i="1" dirty="0"/>
              </a:p>
              <a:p>
                <a:pPr marL="0" indent="0">
                  <a:buNone/>
                </a:pPr>
                <a:r>
                  <a:rPr lang="en-GB" dirty="0" smtClean="0"/>
                  <a:t>Consider the strut below subjected to a load </a:t>
                </a:r>
                <a:r>
                  <a:rPr lang="en-GB" i="1" dirty="0" smtClean="0"/>
                  <a:t>P</a:t>
                </a:r>
                <a:r>
                  <a:rPr lang="en-GB" dirty="0" smtClean="0"/>
                  <a:t>, causing a deflection </a:t>
                </a:r>
                <a:r>
                  <a:rPr lang="en-GB" i="1" dirty="0" smtClean="0"/>
                  <a:t>y</a:t>
                </a:r>
                <a:r>
                  <a:rPr lang="en-GB" dirty="0" smtClean="0"/>
                  <a:t> at a distance </a:t>
                </a:r>
                <a:r>
                  <a:rPr lang="en-GB" i="1" dirty="0" smtClean="0"/>
                  <a:t>x</a:t>
                </a:r>
                <a:r>
                  <a:rPr lang="en-GB" dirty="0" smtClean="0"/>
                  <a:t> from the fixed end.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						The buckling load for the 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fundamental mode is given by: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</a:t>
                </a:r>
                <a:r>
                  <a:rPr lang="en-GB" dirty="0"/>
                  <a:t> </a:t>
                </a: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sz="3200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𝜋</m:t>
                            </m:r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𝐸𝐼</m:t>
                        </m:r>
                      </m:num>
                      <m:den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en-GB" sz="3200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741218"/>
                <a:ext cx="10515600" cy="5435745"/>
              </a:xfrm>
              <a:blipFill>
                <a:blip r:embed="rId2"/>
                <a:stretch>
                  <a:fillRect l="-1217" t="-1908" r="-16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428" y="2671010"/>
            <a:ext cx="5752554" cy="240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58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715530"/>
          </a:xfrm>
        </p:spPr>
        <p:txBody>
          <a:bodyPr/>
          <a:lstStyle/>
          <a:p>
            <a:r>
              <a:rPr lang="en-GB" dirty="0" smtClean="0"/>
              <a:t>Euler’s theory of Buckling – </a:t>
            </a:r>
            <a:r>
              <a:rPr lang="en-GB" i="1" dirty="0" smtClean="0"/>
              <a:t>Equivalent length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20436" y="805584"/>
                <a:ext cx="10494818" cy="546143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dirty="0" smtClean="0"/>
                  <a:t>Each of the previous equations for Euler buckling load can be written in terms of an </a:t>
                </a:r>
                <a:r>
                  <a:rPr lang="en-GB" i="1" dirty="0" smtClean="0"/>
                  <a:t>equivalent length L</a:t>
                </a:r>
                <a:r>
                  <a:rPr lang="en-GB" i="1" baseline="-25000" dirty="0" smtClean="0"/>
                  <a:t>e</a:t>
                </a:r>
                <a:r>
                  <a:rPr lang="en-GB" dirty="0" smtClean="0"/>
                  <a:t>, and related to the actual length of the strut depending on end conditions.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							The equivalent length can 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	be applied to the original 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	equation for two pinned 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				ends as: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sz="3200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𝜋</m:t>
                            </m:r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𝐸𝐼</m:t>
                        </m:r>
                      </m:num>
                      <m:den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sz="320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3200" b="0" i="1" smtClean="0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e>
                              <m:sub>
                                <m:r>
                                  <a:rPr lang="en-GB" sz="3200" b="0" i="1" smtClean="0">
                                    <a:latin typeface="Cambria Math" panose="02040503050406030204" pitchFamily="18" charset="0"/>
                                  </a:rPr>
                                  <m:t>𝑒</m:t>
                                </m:r>
                              </m:sub>
                            </m:sSub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20436" y="805584"/>
                <a:ext cx="10494818" cy="5461433"/>
              </a:xfrm>
              <a:blipFill>
                <a:blip r:embed="rId2"/>
                <a:stretch>
                  <a:fillRect l="-1161" t="-1786" r="-15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527" y="2337670"/>
            <a:ext cx="6421582" cy="3518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79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0325"/>
            <a:ext cx="10515600" cy="757093"/>
          </a:xfrm>
        </p:spPr>
        <p:txBody>
          <a:bodyPr/>
          <a:lstStyle/>
          <a:p>
            <a:pPr algn="ctr"/>
            <a:r>
              <a:rPr lang="en-GB" dirty="0" smtClean="0"/>
              <a:t>Slenderness Ratio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63237" y="741218"/>
                <a:ext cx="11457708" cy="573578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sz="2400" dirty="0" smtClean="0"/>
                  <a:t>Defined as:</a:t>
                </a:r>
              </a:p>
              <a:p>
                <a:pPr marL="0" indent="0">
                  <a:buNone/>
                </a:pPr>
                <a:r>
                  <a:rPr lang="en-GB" sz="2400" dirty="0"/>
                  <a:t>	</a:t>
                </a:r>
                <a:r>
                  <a:rPr lang="en-GB" sz="2400" dirty="0" smtClean="0"/>
                  <a:t>slenderness ratio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/>
                        </m:ctrlPr>
                      </m:fPr>
                      <m:num>
                        <m:r>
                          <a:rPr lang="en-GB" sz="2400" i="1"/>
                          <m:t>𝐿</m:t>
                        </m:r>
                      </m:num>
                      <m:den>
                        <m:r>
                          <a:rPr lang="en-GB" sz="2400" i="1"/>
                          <m:t>𝑘</m:t>
                        </m:r>
                      </m:den>
                    </m:f>
                  </m:oMath>
                </a14:m>
                <a:r>
                  <a:rPr lang="en-GB" sz="2400" dirty="0" smtClean="0"/>
                  <a:t>   where, </a:t>
                </a:r>
                <a:r>
                  <a:rPr lang="en-GB" sz="2400" i="1" dirty="0" smtClean="0"/>
                  <a:t>k</a:t>
                </a:r>
                <a:r>
                  <a:rPr lang="en-GB" sz="2400" dirty="0" smtClean="0"/>
                  <a:t> is the radius of gyration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2400" i="1"/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sz="2400" i="1"/>
                            </m:ctrlPr>
                          </m:fPr>
                          <m:num>
                            <m:r>
                              <a:rPr lang="en-GB" sz="2400" i="1"/>
                              <m:t>𝐼</m:t>
                            </m:r>
                          </m:num>
                          <m:den>
                            <m:r>
                              <a:rPr lang="en-GB" sz="2400" i="1"/>
                              <m:t>𝐴</m:t>
                            </m:r>
                          </m:den>
                        </m:f>
                      </m:e>
                    </m:rad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r>
                  <a:rPr lang="en-GB" i="1" dirty="0" smtClean="0"/>
                  <a:t>Comparison of Euler theory with experimental results	</a:t>
                </a:r>
                <a:r>
                  <a:rPr lang="en-GB" dirty="0" smtClean="0"/>
                  <a:t>Euler curve</a:t>
                </a:r>
                <a:endParaRPr lang="en-GB" i="1" dirty="0" smtClean="0"/>
              </a:p>
              <a:p>
                <a:pPr marL="0" indent="0">
                  <a:buNone/>
                </a:pPr>
                <a:endParaRPr lang="en-GB" sz="200" dirty="0" smtClean="0"/>
              </a:p>
              <a:p>
                <a:pPr marL="0" indent="0">
                  <a:buNone/>
                </a:pPr>
                <a:r>
                  <a:rPr lang="en-GB" sz="2400" dirty="0" smtClean="0"/>
                  <a:t>For slenderness ratio (SR) between 40 – 100, experiments</a:t>
                </a:r>
              </a:p>
              <a:p>
                <a:pPr marL="0" indent="0">
                  <a:buNone/>
                </a:pPr>
                <a:r>
                  <a:rPr lang="en-GB" sz="2400" dirty="0"/>
                  <a:t>s</a:t>
                </a:r>
                <a:r>
                  <a:rPr lang="en-GB" sz="2400" dirty="0" smtClean="0"/>
                  <a:t>how that neither yield stress &amp; buckling load predict</a:t>
                </a:r>
              </a:p>
              <a:p>
                <a:pPr marL="0" indent="0">
                  <a:buNone/>
                </a:pPr>
                <a:r>
                  <a:rPr lang="en-GB" sz="2400" dirty="0"/>
                  <a:t>f</a:t>
                </a:r>
                <a:r>
                  <a:rPr lang="en-GB" sz="2400" dirty="0" smtClean="0"/>
                  <a:t>ailure.  For small SR values, Euler theory to predict </a:t>
                </a:r>
              </a:p>
              <a:p>
                <a:pPr marL="0" indent="0">
                  <a:buNone/>
                </a:pPr>
                <a:r>
                  <a:rPr lang="en-GB" sz="2400" dirty="0"/>
                  <a:t>f</a:t>
                </a:r>
                <a:r>
                  <a:rPr lang="en-GB" sz="2400" dirty="0" smtClean="0"/>
                  <a:t>ailure is unsafe, so define limiting value below which </a:t>
                </a:r>
              </a:p>
              <a:p>
                <a:pPr marL="0" indent="0">
                  <a:buNone/>
                </a:pPr>
                <a:r>
                  <a:rPr lang="en-GB" sz="2400" dirty="0"/>
                  <a:t>s</a:t>
                </a:r>
                <a:r>
                  <a:rPr lang="en-GB" sz="2400" dirty="0" smtClean="0"/>
                  <a:t>hould not be applied – </a:t>
                </a:r>
                <a:r>
                  <a:rPr lang="en-GB" sz="2400" i="1" dirty="0" smtClean="0"/>
                  <a:t>validity limit</a:t>
                </a:r>
                <a:r>
                  <a:rPr lang="en-GB" sz="2400" dirty="0" smtClean="0"/>
                  <a:t>, where Euler value</a:t>
                </a:r>
              </a:p>
              <a:p>
                <a:pPr marL="0" indent="0">
                  <a:buNone/>
                </a:pPr>
                <a:r>
                  <a:rPr lang="en-GB" sz="2400" dirty="0"/>
                  <a:t>e</a:t>
                </a:r>
                <a:r>
                  <a:rPr lang="en-GB" sz="2400" dirty="0" smtClean="0"/>
                  <a:t>quals crushing strength.</a:t>
                </a:r>
              </a:p>
              <a:p>
                <a:pPr marL="0" indent="0">
                  <a:buNone/>
                </a:pPr>
                <a:endParaRPr lang="en-GB" sz="200" dirty="0" smtClean="0"/>
              </a:p>
              <a:p>
                <a:pPr marL="0" indent="0">
                  <a:buNone/>
                </a:pPr>
                <a:r>
                  <a:rPr lang="en-GB" sz="2400" dirty="0" smtClean="0"/>
                  <a:t>For mild steel with pinned ends, validity limit considered as SR = 80.</a:t>
                </a:r>
              </a:p>
              <a:p>
                <a:pPr marL="0" indent="0">
                  <a:buNone/>
                </a:pPr>
                <a:r>
                  <a:rPr lang="en-GB" sz="2400" dirty="0" smtClean="0"/>
                  <a:t>For closer agreement of prediction, </a:t>
                </a:r>
                <a:r>
                  <a:rPr lang="en-GB" sz="2400" i="1" dirty="0" smtClean="0"/>
                  <a:t>Rankine-Gordon</a:t>
                </a:r>
                <a:r>
                  <a:rPr lang="en-GB" sz="2400" dirty="0" smtClean="0"/>
                  <a:t> formula is generally used.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63237" y="741218"/>
                <a:ext cx="11457708" cy="5735782"/>
              </a:xfrm>
              <a:blipFill>
                <a:blip r:embed="rId2"/>
                <a:stretch>
                  <a:fillRect l="-1064" t="-1488" b="-15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2643" y="2690335"/>
            <a:ext cx="4228301" cy="2893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78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0325"/>
            <a:ext cx="10515600" cy="62547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Rankine-Gordon formula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509" y="637309"/>
                <a:ext cx="11582400" cy="6054436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dirty="0" smtClean="0"/>
                  <a:t>Rankine-Gordon formula combines crushing load (</a:t>
                </a:r>
                <a:r>
                  <a:rPr lang="en-GB" i="1" dirty="0" smtClean="0"/>
                  <a:t>P</a:t>
                </a:r>
                <a:r>
                  <a:rPr lang="en-GB" i="1" baseline="-25000" dirty="0" smtClean="0"/>
                  <a:t>c</a:t>
                </a:r>
                <a:r>
                  <a:rPr lang="en-GB" dirty="0" smtClean="0"/>
                  <a:t>) and Euler load (</a:t>
                </a:r>
                <a:r>
                  <a:rPr lang="en-GB" i="1" dirty="0" err="1" smtClean="0"/>
                  <a:t>P</a:t>
                </a:r>
                <a:r>
                  <a:rPr lang="en-GB" i="1" baseline="-25000" dirty="0" err="1" smtClean="0"/>
                  <a:t>e</a:t>
                </a:r>
                <a:r>
                  <a:rPr lang="en-GB" dirty="0" smtClean="0"/>
                  <a:t>) into:</a:t>
                </a:r>
              </a:p>
              <a:p>
                <a:pPr marL="0" indent="0">
                  <a:buNone/>
                </a:pPr>
                <a:endParaRPr lang="en-GB" sz="200" dirty="0"/>
              </a:p>
              <a:p>
                <a:pPr marL="0" indent="0">
                  <a:buNone/>
                </a:pPr>
                <a:r>
                  <a:rPr lang="en-GB" dirty="0" smtClean="0"/>
                  <a:t> 		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+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den>
                    </m:f>
                  </m:oMath>
                </a14:m>
                <a:endParaRPr lang="en-GB" b="0" dirty="0" smtClean="0"/>
              </a:p>
              <a:p>
                <a:pPr marL="0" indent="0">
                  <a:buNone/>
                </a:pPr>
                <a:r>
                  <a:rPr lang="en-GB" dirty="0" smtClean="0"/>
                  <a:t>	For very short struts </a:t>
                </a:r>
                <a:r>
                  <a:rPr lang="en-GB" i="1" dirty="0" err="1" smtClean="0"/>
                  <a:t>P</a:t>
                </a:r>
                <a:r>
                  <a:rPr lang="en-GB" i="1" baseline="-25000" dirty="0" err="1" smtClean="0"/>
                  <a:t>e</a:t>
                </a:r>
                <a:r>
                  <a:rPr lang="en-GB" dirty="0" smtClean="0"/>
                  <a:t> is very large hence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	and for very long struts </a:t>
                </a:r>
                <a:r>
                  <a:rPr lang="en-GB" dirty="0" err="1" smtClean="0"/>
                  <a:t>P</a:t>
                </a:r>
                <a:r>
                  <a:rPr lang="en-GB" baseline="-25000" dirty="0" err="1" smtClean="0"/>
                  <a:t>e</a:t>
                </a:r>
                <a:r>
                  <a:rPr lang="en-GB" dirty="0" smtClean="0"/>
                  <a:t> is very small hence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endParaRPr lang="en-GB" sz="200" dirty="0" smtClean="0"/>
              </a:p>
              <a:p>
                <a:pPr marL="0" indent="0">
                  <a:buNone/>
                </a:pPr>
                <a:r>
                  <a:rPr lang="en-GB" dirty="0" smtClean="0"/>
                  <a:t>Thus, Rankine-Gordon is valid for extreme SR values, but also found fairly accurate for intermediate values mentioned previously (40-100).  The above formula is rewritten in terms of stress and load as:</a:t>
                </a:r>
              </a:p>
              <a:p>
                <a:pPr marL="0" indent="0">
                  <a:buNone/>
                </a:pPr>
                <a:r>
                  <a:rPr lang="en-GB" dirty="0" smtClean="0"/>
                  <a:t>Rankine stress: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/>
                        </m:ctrlPr>
                      </m:sSubPr>
                      <m:e>
                        <m:r>
                          <a:rPr lang="en-GB" i="1"/>
                          <m:t>𝜎</m:t>
                        </m:r>
                      </m:e>
                      <m:sub>
                        <m:r>
                          <a:rPr lang="en-GB" i="1"/>
                          <m:t>𝑅</m:t>
                        </m:r>
                      </m:sub>
                    </m:sSub>
                    <m:r>
                      <a:rPr lang="en-GB" i="1"/>
                      <m:t>= </m:t>
                    </m:r>
                    <m:f>
                      <m:fPr>
                        <m:ctrlPr>
                          <a:rPr lang="en-GB" i="1"/>
                        </m:ctrlPr>
                      </m:fPr>
                      <m:num>
                        <m:sSub>
                          <m:sSubPr>
                            <m:ctrlPr>
                              <a:rPr lang="en-GB" i="1"/>
                            </m:ctrlPr>
                          </m:sSubPr>
                          <m:e>
                            <m:r>
                              <a:rPr lang="en-GB" i="1"/>
                              <m:t>𝜎</m:t>
                            </m:r>
                          </m:e>
                          <m:sub>
                            <m:r>
                              <a:rPr lang="en-GB" i="1"/>
                              <m:t>𝑦</m:t>
                            </m:r>
                          </m:sub>
                        </m:sSub>
                      </m:num>
                      <m:den>
                        <m:r>
                          <a:rPr lang="en-GB" i="1"/>
                          <m:t>1+</m:t>
                        </m:r>
                        <m:r>
                          <a:rPr lang="en-GB" i="1"/>
                          <m:t>𝑎</m:t>
                        </m:r>
                        <m:sSup>
                          <m:sSupPr>
                            <m:ctrlPr>
                              <a:rPr lang="en-GB" i="1"/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i="1"/>
                                </m:ctrlPr>
                              </m:dPr>
                              <m:e>
                                <m:f>
                                  <m:fPr>
                                    <m:type m:val="skw"/>
                                    <m:ctrlPr>
                                      <a:rPr lang="en-GB" i="1"/>
                                    </m:ctrlPr>
                                  </m:fPr>
                                  <m:num>
                                    <m:r>
                                      <a:rPr lang="en-GB" i="1"/>
                                      <m:t>𝐿</m:t>
                                    </m:r>
                                  </m:num>
                                  <m:den>
                                    <m:r>
                                      <a:rPr lang="en-GB" i="1"/>
                                      <m:t>𝑘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en-GB" i="1"/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 smtClean="0"/>
                  <a:t>	Rankine load: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/>
                        </m:ctrlPr>
                      </m:sSubPr>
                      <m:e>
                        <m:r>
                          <a:rPr lang="en-GB" i="1"/>
                          <m:t>𝑃</m:t>
                        </m:r>
                      </m:e>
                      <m:sub>
                        <m:r>
                          <a:rPr lang="en-GB" i="1"/>
                          <m:t>𝑅</m:t>
                        </m:r>
                      </m:sub>
                    </m:sSub>
                    <m:r>
                      <a:rPr lang="en-GB" i="1"/>
                      <m:t>= </m:t>
                    </m:r>
                    <m:f>
                      <m:fPr>
                        <m:ctrlPr>
                          <a:rPr lang="en-GB" i="1"/>
                        </m:ctrlPr>
                      </m:fPr>
                      <m:num>
                        <m:sSub>
                          <m:sSubPr>
                            <m:ctrlPr>
                              <a:rPr lang="en-GB" i="1"/>
                            </m:ctrlPr>
                          </m:sSubPr>
                          <m:e>
                            <m:r>
                              <a:rPr lang="en-GB" i="1"/>
                              <m:t>𝜎</m:t>
                            </m:r>
                          </m:e>
                          <m:sub>
                            <m:r>
                              <a:rPr lang="en-GB" i="1"/>
                              <m:t>𝑦</m:t>
                            </m:r>
                          </m:sub>
                        </m:sSub>
                        <m:r>
                          <a:rPr lang="en-GB" i="1"/>
                          <m:t>𝐴</m:t>
                        </m:r>
                      </m:num>
                      <m:den>
                        <m:r>
                          <a:rPr lang="en-GB" i="1"/>
                          <m:t>1+</m:t>
                        </m:r>
                        <m:r>
                          <a:rPr lang="en-GB" i="1"/>
                          <m:t>𝑎</m:t>
                        </m:r>
                        <m:sSup>
                          <m:sSupPr>
                            <m:ctrlPr>
                              <a:rPr lang="en-GB" i="1"/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i="1"/>
                                </m:ctrlPr>
                              </m:dPr>
                              <m:e>
                                <m:f>
                                  <m:fPr>
                                    <m:type m:val="skw"/>
                                    <m:ctrlPr>
                                      <a:rPr lang="en-GB" i="1"/>
                                    </m:ctrlPr>
                                  </m:fPr>
                                  <m:num>
                                    <m:r>
                                      <a:rPr lang="en-GB" i="1"/>
                                      <m:t>𝐿</m:t>
                                    </m:r>
                                  </m:num>
                                  <m:den>
                                    <m:r>
                                      <a:rPr lang="en-GB" i="1"/>
                                      <m:t>𝑘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en-GB" i="1"/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endParaRPr lang="en-GB" sz="200" dirty="0" smtClean="0"/>
              </a:p>
              <a:p>
                <a:pPr marL="0" indent="0">
                  <a:buNone/>
                </a:pPr>
                <a:r>
                  <a:rPr lang="en-GB" dirty="0" smtClean="0"/>
                  <a:t>The constant ‘</a:t>
                </a:r>
                <a:r>
                  <a:rPr lang="en-GB" i="1" dirty="0" smtClean="0"/>
                  <a:t>a</a:t>
                </a:r>
                <a:r>
                  <a:rPr lang="en-GB" dirty="0" smtClean="0"/>
                  <a:t>’ is found experimentally depending on material used and taking into account specific end conditions.</a:t>
                </a:r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509" y="637309"/>
                <a:ext cx="11582400" cy="6054436"/>
              </a:xfrm>
              <a:blipFill>
                <a:blip r:embed="rId2"/>
                <a:stretch>
                  <a:fillRect l="-1105" t="-17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6200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1558</TotalTime>
  <Words>444</Words>
  <Application>Microsoft Office PowerPoint</Application>
  <PresentationFormat>Widescreen</PresentationFormat>
  <Paragraphs>91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Cambria Math</vt:lpstr>
      <vt:lpstr>Wingdings</vt:lpstr>
      <vt:lpstr>Office Theme</vt:lpstr>
      <vt:lpstr>Struts &amp; Buckling Loads</vt:lpstr>
      <vt:lpstr>Compressive structural members</vt:lpstr>
      <vt:lpstr>Equilibrium in Struts</vt:lpstr>
      <vt:lpstr>Euler’s theory of Buckling</vt:lpstr>
      <vt:lpstr>Euler’s theory of Buckling</vt:lpstr>
      <vt:lpstr>Euler’s theory of Buckling</vt:lpstr>
      <vt:lpstr>Euler’s theory of Buckling</vt:lpstr>
      <vt:lpstr>Euler’s theory of Buckling – Equivalent length</vt:lpstr>
      <vt:lpstr>Slenderness Ratio</vt:lpstr>
      <vt:lpstr>Rankine-Gordon formula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Struts &amp; Buckling Loads</dc:title>
  <dc:creator>Robert Goodson</dc:creator>
  <cp:lastModifiedBy>Robert Goodson</cp:lastModifiedBy>
  <cp:revision>32</cp:revision>
  <dcterms:created xsi:type="dcterms:W3CDTF">2019-02-26T13:45:06Z</dcterms:created>
  <dcterms:modified xsi:type="dcterms:W3CDTF">2019-03-05T15:14:48Z</dcterms:modified>
</cp:coreProperties>
</file>