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74" r:id="rId2"/>
    <p:sldId id="385" r:id="rId3"/>
    <p:sldId id="275" r:id="rId4"/>
    <p:sldId id="356" r:id="rId5"/>
    <p:sldId id="357" r:id="rId6"/>
    <p:sldId id="358" r:id="rId7"/>
    <p:sldId id="359" r:id="rId8"/>
    <p:sldId id="360" r:id="rId9"/>
    <p:sldId id="361" r:id="rId10"/>
    <p:sldId id="362" r:id="rId11"/>
    <p:sldId id="363" r:id="rId12"/>
    <p:sldId id="364" r:id="rId13"/>
    <p:sldId id="366" r:id="rId14"/>
    <p:sldId id="371" r:id="rId15"/>
    <p:sldId id="383" r:id="rId16"/>
    <p:sldId id="377" r:id="rId17"/>
    <p:sldId id="318" r:id="rId18"/>
    <p:sldId id="257" r:id="rId19"/>
    <p:sldId id="258" r:id="rId20"/>
    <p:sldId id="260" r:id="rId21"/>
    <p:sldId id="261" r:id="rId22"/>
    <p:sldId id="262" r:id="rId23"/>
    <p:sldId id="263" r:id="rId24"/>
    <p:sldId id="264" r:id="rId25"/>
    <p:sldId id="265" r:id="rId26"/>
    <p:sldId id="266" r:id="rId27"/>
    <p:sldId id="267" r:id="rId28"/>
    <p:sldId id="382" r:id="rId29"/>
    <p:sldId id="392" r:id="rId30"/>
    <p:sldId id="268" r:id="rId31"/>
    <p:sldId id="271" r:id="rId32"/>
    <p:sldId id="386" r:id="rId33"/>
    <p:sldId id="387" r:id="rId34"/>
    <p:sldId id="388" r:id="rId35"/>
    <p:sldId id="389" r:id="rId36"/>
    <p:sldId id="390" r:id="rId37"/>
    <p:sldId id="391" r:id="rId38"/>
    <p:sldId id="270" r:id="rId39"/>
    <p:sldId id="259" r:id="rId40"/>
    <p:sldId id="379" r:id="rId41"/>
    <p:sldId id="378" r:id="rId42"/>
    <p:sldId id="38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6784AD-6054-499A-8862-DCBE0A0FD670}" v="25" dt="2025-03-03T10:32:42.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59871" autoAdjust="0"/>
  </p:normalViewPr>
  <p:slideViewPr>
    <p:cSldViewPr snapToGrid="0">
      <p:cViewPr varScale="1">
        <p:scale>
          <a:sx n="67" d="100"/>
          <a:sy n="67" d="100"/>
        </p:scale>
        <p:origin x="127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1905945)" userId="86335e86-eb29-4a28-931a-bc1b5db21ca0" providerId="ADAL" clId="{366784AD-6054-499A-8862-DCBE0A0FD670}"/>
    <pc:docChg chg="undo custSel addSld delSld modSld sldOrd">
      <pc:chgData name="Philippa Fitzgerald (1905945)" userId="86335e86-eb29-4a28-931a-bc1b5db21ca0" providerId="ADAL" clId="{366784AD-6054-499A-8862-DCBE0A0FD670}" dt="2025-03-03T10:33:59.804" v="1292" actId="26606"/>
      <pc:docMkLst>
        <pc:docMk/>
      </pc:docMkLst>
      <pc:sldChg chg="modNotesTx">
        <pc:chgData name="Philippa Fitzgerald (1905945)" userId="86335e86-eb29-4a28-931a-bc1b5db21ca0" providerId="ADAL" clId="{366784AD-6054-499A-8862-DCBE0A0FD670}" dt="2024-04-29T09:43:04.710" v="596" actId="20577"/>
        <pc:sldMkLst>
          <pc:docMk/>
          <pc:sldMk cId="2425769636" sldId="257"/>
        </pc:sldMkLst>
      </pc:sldChg>
      <pc:sldChg chg="modNotesTx">
        <pc:chgData name="Philippa Fitzgerald (1905945)" userId="86335e86-eb29-4a28-931a-bc1b5db21ca0" providerId="ADAL" clId="{366784AD-6054-499A-8862-DCBE0A0FD670}" dt="2024-04-29T09:45:02.602" v="637" actId="20577"/>
        <pc:sldMkLst>
          <pc:docMk/>
          <pc:sldMk cId="3712917363" sldId="258"/>
        </pc:sldMkLst>
      </pc:sldChg>
      <pc:sldChg chg="modNotesTx">
        <pc:chgData name="Philippa Fitzgerald (1905945)" userId="86335e86-eb29-4a28-931a-bc1b5db21ca0" providerId="ADAL" clId="{366784AD-6054-499A-8862-DCBE0A0FD670}" dt="2024-04-29T11:02:11.648" v="1065" actId="20577"/>
        <pc:sldMkLst>
          <pc:docMk/>
          <pc:sldMk cId="1989125803" sldId="259"/>
        </pc:sldMkLst>
      </pc:sldChg>
      <pc:sldChg chg="modNotesTx">
        <pc:chgData name="Philippa Fitzgerald (1905945)" userId="86335e86-eb29-4a28-931a-bc1b5db21ca0" providerId="ADAL" clId="{366784AD-6054-499A-8862-DCBE0A0FD670}" dt="2024-04-22T14:08:30.146" v="189" actId="20577"/>
        <pc:sldMkLst>
          <pc:docMk/>
          <pc:sldMk cId="3525788861" sldId="261"/>
        </pc:sldMkLst>
      </pc:sldChg>
      <pc:sldChg chg="addSp delSp modSp mod">
        <pc:chgData name="Philippa Fitzgerald (1905945)" userId="86335e86-eb29-4a28-931a-bc1b5db21ca0" providerId="ADAL" clId="{366784AD-6054-499A-8862-DCBE0A0FD670}" dt="2025-02-20T10:06:07.314" v="1159" actId="21"/>
        <pc:sldMkLst>
          <pc:docMk/>
          <pc:sldMk cId="1562498847" sldId="263"/>
        </pc:sldMkLst>
        <pc:spChg chg="mod">
          <ac:chgData name="Philippa Fitzgerald (1905945)" userId="86335e86-eb29-4a28-931a-bc1b5db21ca0" providerId="ADAL" clId="{366784AD-6054-499A-8862-DCBE0A0FD670}" dt="2025-02-20T10:05:20.504" v="1152" actId="1076"/>
          <ac:spMkLst>
            <pc:docMk/>
            <pc:sldMk cId="1562498847" sldId="263"/>
            <ac:spMk id="2" creationId="{4084D2AF-8722-0BBC-AEF9-93213ED94B16}"/>
          </ac:spMkLst>
        </pc:spChg>
        <pc:spChg chg="add mod">
          <ac:chgData name="Philippa Fitzgerald (1905945)" userId="86335e86-eb29-4a28-931a-bc1b5db21ca0" providerId="ADAL" clId="{366784AD-6054-499A-8862-DCBE0A0FD670}" dt="2025-02-20T10:05:36.418" v="1156" actId="1076"/>
          <ac:spMkLst>
            <pc:docMk/>
            <pc:sldMk cId="1562498847" sldId="263"/>
            <ac:spMk id="4" creationId="{E6F87DAE-B130-ED95-EEBF-04805C810DB4}"/>
          </ac:spMkLst>
        </pc:spChg>
        <pc:picChg chg="mod">
          <ac:chgData name="Philippa Fitzgerald (1905945)" userId="86335e86-eb29-4a28-931a-bc1b5db21ca0" providerId="ADAL" clId="{366784AD-6054-499A-8862-DCBE0A0FD670}" dt="2025-02-20T10:05:44.265" v="1158" actId="14100"/>
          <ac:picMkLst>
            <pc:docMk/>
            <pc:sldMk cId="1562498847" sldId="263"/>
            <ac:picMk id="5" creationId="{AF291A1A-A9CF-0209-D8AE-211EFA874EBB}"/>
          </ac:picMkLst>
        </pc:picChg>
      </pc:sldChg>
      <pc:sldChg chg="addSp modSp mod modNotesTx">
        <pc:chgData name="Philippa Fitzgerald (1905945)" userId="86335e86-eb29-4a28-931a-bc1b5db21ca0" providerId="ADAL" clId="{366784AD-6054-499A-8862-DCBE0A0FD670}" dt="2025-02-20T10:18:28.279" v="1223" actId="20577"/>
        <pc:sldMkLst>
          <pc:docMk/>
          <pc:sldMk cId="2437198435" sldId="265"/>
        </pc:sldMkLst>
        <pc:spChg chg="add mod">
          <ac:chgData name="Philippa Fitzgerald (1905945)" userId="86335e86-eb29-4a28-931a-bc1b5db21ca0" providerId="ADAL" clId="{366784AD-6054-499A-8862-DCBE0A0FD670}" dt="2025-02-20T10:18:28.279" v="1223" actId="20577"/>
          <ac:spMkLst>
            <pc:docMk/>
            <pc:sldMk cId="2437198435" sldId="265"/>
            <ac:spMk id="4" creationId="{9292C6B2-7162-9CC2-308F-0073127775DE}"/>
          </ac:spMkLst>
        </pc:spChg>
      </pc:sldChg>
      <pc:sldChg chg="addSp modSp mod modNotesTx">
        <pc:chgData name="Philippa Fitzgerald (1905945)" userId="86335e86-eb29-4a28-931a-bc1b5db21ca0" providerId="ADAL" clId="{366784AD-6054-499A-8862-DCBE0A0FD670}" dt="2025-02-20T10:35:28.565" v="1231" actId="14100"/>
        <pc:sldMkLst>
          <pc:docMk/>
          <pc:sldMk cId="442065765" sldId="268"/>
        </pc:sldMkLst>
        <pc:spChg chg="add mod">
          <ac:chgData name="Philippa Fitzgerald (1905945)" userId="86335e86-eb29-4a28-931a-bc1b5db21ca0" providerId="ADAL" clId="{366784AD-6054-499A-8862-DCBE0A0FD670}" dt="2025-02-20T10:35:28.565" v="1231" actId="14100"/>
          <ac:spMkLst>
            <pc:docMk/>
            <pc:sldMk cId="442065765" sldId="268"/>
            <ac:spMk id="4" creationId="{68B2002F-8A4D-E31E-1AA6-1F508E5675E6}"/>
          </ac:spMkLst>
        </pc:spChg>
      </pc:sldChg>
      <pc:sldChg chg="add del modNotesTx">
        <pc:chgData name="Philippa Fitzgerald (1905945)" userId="86335e86-eb29-4a28-931a-bc1b5db21ca0" providerId="ADAL" clId="{366784AD-6054-499A-8862-DCBE0A0FD670}" dt="2025-03-03T10:32:54.544" v="1286" actId="47"/>
        <pc:sldMkLst>
          <pc:docMk/>
          <pc:sldMk cId="1407704059" sldId="269"/>
        </pc:sldMkLst>
      </pc:sldChg>
      <pc:sldChg chg="ord">
        <pc:chgData name="Philippa Fitzgerald (1905945)" userId="86335e86-eb29-4a28-931a-bc1b5db21ca0" providerId="ADAL" clId="{366784AD-6054-499A-8862-DCBE0A0FD670}" dt="2024-04-29T10:51:18.217" v="904"/>
        <pc:sldMkLst>
          <pc:docMk/>
          <pc:sldMk cId="1191091232" sldId="270"/>
        </pc:sldMkLst>
      </pc:sldChg>
      <pc:sldChg chg="modNotesTx">
        <pc:chgData name="Philippa Fitzgerald (1905945)" userId="86335e86-eb29-4a28-931a-bc1b5db21ca0" providerId="ADAL" clId="{366784AD-6054-499A-8862-DCBE0A0FD670}" dt="2025-03-03T10:32:51.786" v="1285" actId="20577"/>
        <pc:sldMkLst>
          <pc:docMk/>
          <pc:sldMk cId="603140825" sldId="271"/>
        </pc:sldMkLst>
      </pc:sldChg>
      <pc:sldChg chg="modNotesTx">
        <pc:chgData name="Philippa Fitzgerald (1905945)" userId="86335e86-eb29-4a28-931a-bc1b5db21ca0" providerId="ADAL" clId="{366784AD-6054-499A-8862-DCBE0A0FD670}" dt="2024-04-27T16:09:11.474" v="320" actId="20577"/>
        <pc:sldMkLst>
          <pc:docMk/>
          <pc:sldMk cId="2683523728" sldId="356"/>
        </pc:sldMkLst>
      </pc:sldChg>
      <pc:sldChg chg="addSp modSp mod modNotesTx">
        <pc:chgData name="Philippa Fitzgerald (1905945)" userId="86335e86-eb29-4a28-931a-bc1b5db21ca0" providerId="ADAL" clId="{366784AD-6054-499A-8862-DCBE0A0FD670}" dt="2025-03-03T10:23:33.971" v="1232" actId="20577"/>
        <pc:sldMkLst>
          <pc:docMk/>
          <pc:sldMk cId="2328909209" sldId="358"/>
        </pc:sldMkLst>
        <pc:spChg chg="add mod">
          <ac:chgData name="Philippa Fitzgerald (1905945)" userId="86335e86-eb29-4a28-931a-bc1b5db21ca0" providerId="ADAL" clId="{366784AD-6054-499A-8862-DCBE0A0FD670}" dt="2025-03-03T10:23:33.971" v="1232" actId="20577"/>
          <ac:spMkLst>
            <pc:docMk/>
            <pc:sldMk cId="2328909209" sldId="358"/>
            <ac:spMk id="2" creationId="{A21EF513-2F83-4925-C8F7-55C26EE5AF42}"/>
          </ac:spMkLst>
        </pc:spChg>
      </pc:sldChg>
      <pc:sldChg chg="modNotesTx">
        <pc:chgData name="Philippa Fitzgerald (1905945)" userId="86335e86-eb29-4a28-931a-bc1b5db21ca0" providerId="ADAL" clId="{366784AD-6054-499A-8862-DCBE0A0FD670}" dt="2024-04-27T16:10:27.490" v="321" actId="20577"/>
        <pc:sldMkLst>
          <pc:docMk/>
          <pc:sldMk cId="1739370405" sldId="360"/>
        </pc:sldMkLst>
      </pc:sldChg>
      <pc:sldChg chg="addSp delSp modSp mod">
        <pc:chgData name="Philippa Fitzgerald (1905945)" userId="86335e86-eb29-4a28-931a-bc1b5db21ca0" providerId="ADAL" clId="{366784AD-6054-499A-8862-DCBE0A0FD670}" dt="2024-04-29T10:22:27.517" v="829" actId="26606"/>
        <pc:sldMkLst>
          <pc:docMk/>
          <pc:sldMk cId="1103021930" sldId="379"/>
        </pc:sldMkLst>
      </pc:sldChg>
      <pc:sldChg chg="delSp del mod">
        <pc:chgData name="Philippa Fitzgerald (1905945)" userId="86335e86-eb29-4a28-931a-bc1b5db21ca0" providerId="ADAL" clId="{366784AD-6054-499A-8862-DCBE0A0FD670}" dt="2024-04-29T10:45:58.191" v="878" actId="2696"/>
        <pc:sldMkLst>
          <pc:docMk/>
          <pc:sldMk cId="467166465" sldId="380"/>
        </pc:sldMkLst>
      </pc:sldChg>
      <pc:sldChg chg="modSp del mod modNotesTx">
        <pc:chgData name="Philippa Fitzgerald (1905945)" userId="86335e86-eb29-4a28-931a-bc1b5db21ca0" providerId="ADAL" clId="{366784AD-6054-499A-8862-DCBE0A0FD670}" dt="2024-09-20T10:49:42.067" v="1119" actId="2696"/>
        <pc:sldMkLst>
          <pc:docMk/>
          <pc:sldMk cId="1920439971" sldId="381"/>
        </pc:sldMkLst>
      </pc:sldChg>
      <pc:sldChg chg="addSp delSp modSp new mod setBg addAnim modNotesTx">
        <pc:chgData name="Philippa Fitzgerald (1905945)" userId="86335e86-eb29-4a28-931a-bc1b5db21ca0" providerId="ADAL" clId="{366784AD-6054-499A-8862-DCBE0A0FD670}" dt="2024-04-29T10:18:16.531" v="827" actId="26606"/>
        <pc:sldMkLst>
          <pc:docMk/>
          <pc:sldMk cId="3870678120" sldId="382"/>
        </pc:sldMkLst>
      </pc:sldChg>
      <pc:sldChg chg="addSp modSp new mod setBg modNotesTx">
        <pc:chgData name="Philippa Fitzgerald (1905945)" userId="86335e86-eb29-4a28-931a-bc1b5db21ca0" providerId="ADAL" clId="{366784AD-6054-499A-8862-DCBE0A0FD670}" dt="2024-04-29T10:25:36.881" v="865" actId="20577"/>
        <pc:sldMkLst>
          <pc:docMk/>
          <pc:sldMk cId="46026607" sldId="383"/>
        </pc:sldMkLst>
      </pc:sldChg>
      <pc:sldChg chg="addSp delSp modSp new del mod setBg modNotesTx">
        <pc:chgData name="Philippa Fitzgerald (1905945)" userId="86335e86-eb29-4a28-931a-bc1b5db21ca0" providerId="ADAL" clId="{366784AD-6054-499A-8862-DCBE0A0FD670}" dt="2024-04-29T10:49:47.219" v="894" actId="2696"/>
        <pc:sldMkLst>
          <pc:docMk/>
          <pc:sldMk cId="3620668685" sldId="384"/>
        </pc:sldMkLst>
      </pc:sldChg>
      <pc:sldChg chg="addSp delSp modSp new mod setBg addAnim delAnim">
        <pc:chgData name="Philippa Fitzgerald (1905945)" userId="86335e86-eb29-4a28-931a-bc1b5db21ca0" providerId="ADAL" clId="{366784AD-6054-499A-8862-DCBE0A0FD670}" dt="2024-04-29T11:00:48.062" v="986" actId="20577"/>
        <pc:sldMkLst>
          <pc:docMk/>
          <pc:sldMk cId="3909723351" sldId="384"/>
        </pc:sldMkLst>
      </pc:sldChg>
      <pc:sldChg chg="addSp modSp new mod setBg modNotesTx">
        <pc:chgData name="Philippa Fitzgerald (1905945)" userId="86335e86-eb29-4a28-931a-bc1b5db21ca0" providerId="ADAL" clId="{366784AD-6054-499A-8862-DCBE0A0FD670}" dt="2024-09-20T10:50:19.726" v="1123"/>
        <pc:sldMkLst>
          <pc:docMk/>
          <pc:sldMk cId="175309108" sldId="385"/>
        </pc:sldMkLst>
      </pc:sldChg>
      <pc:sldChg chg="addSp modSp new mod setBg">
        <pc:chgData name="Philippa Fitzgerald (1905945)" userId="86335e86-eb29-4a28-931a-bc1b5db21ca0" providerId="ADAL" clId="{366784AD-6054-499A-8862-DCBE0A0FD670}" dt="2025-03-03T10:33:25.363" v="1287" actId="26606"/>
        <pc:sldMkLst>
          <pc:docMk/>
          <pc:sldMk cId="1236541609" sldId="386"/>
        </pc:sldMkLst>
        <pc:spChg chg="mod">
          <ac:chgData name="Philippa Fitzgerald (1905945)" userId="86335e86-eb29-4a28-931a-bc1b5db21ca0" providerId="ADAL" clId="{366784AD-6054-499A-8862-DCBE0A0FD670}" dt="2025-03-03T10:33:25.363" v="1287" actId="26606"/>
          <ac:spMkLst>
            <pc:docMk/>
            <pc:sldMk cId="1236541609" sldId="386"/>
            <ac:spMk id="2" creationId="{F78A9BD5-06AF-B466-D937-68ED45F668F9}"/>
          </ac:spMkLst>
        </pc:spChg>
        <pc:spChg chg="mod">
          <ac:chgData name="Philippa Fitzgerald (1905945)" userId="86335e86-eb29-4a28-931a-bc1b5db21ca0" providerId="ADAL" clId="{366784AD-6054-499A-8862-DCBE0A0FD670}" dt="2025-03-03T10:33:25.363" v="1287" actId="26606"/>
          <ac:spMkLst>
            <pc:docMk/>
            <pc:sldMk cId="1236541609" sldId="386"/>
            <ac:spMk id="3" creationId="{7DE8A0E6-2654-1381-706E-39D57B1C5DAA}"/>
          </ac:spMkLst>
        </pc:spChg>
        <pc:spChg chg="add">
          <ac:chgData name="Philippa Fitzgerald (1905945)" userId="86335e86-eb29-4a28-931a-bc1b5db21ca0" providerId="ADAL" clId="{366784AD-6054-499A-8862-DCBE0A0FD670}" dt="2025-03-03T10:33:25.363" v="1287" actId="26606"/>
          <ac:spMkLst>
            <pc:docMk/>
            <pc:sldMk cId="1236541609" sldId="386"/>
            <ac:spMk id="9" creationId="{9F7D5CDA-D291-4307-BF55-1381FED29634}"/>
          </ac:spMkLst>
        </pc:spChg>
        <pc:picChg chg="add">
          <ac:chgData name="Philippa Fitzgerald (1905945)" userId="86335e86-eb29-4a28-931a-bc1b5db21ca0" providerId="ADAL" clId="{366784AD-6054-499A-8862-DCBE0A0FD670}" dt="2025-03-03T10:33:25.363" v="1287" actId="26606"/>
          <ac:picMkLst>
            <pc:docMk/>
            <pc:sldMk cId="1236541609" sldId="386"/>
            <ac:picMk id="5" creationId="{7F7149F6-EBE9-2D5E-9BB8-88A754DA3BE8}"/>
          </ac:picMkLst>
        </pc:picChg>
      </pc:sldChg>
      <pc:sldChg chg="addSp modSp new mod setBg">
        <pc:chgData name="Philippa Fitzgerald (1905945)" userId="86335e86-eb29-4a28-931a-bc1b5db21ca0" providerId="ADAL" clId="{366784AD-6054-499A-8862-DCBE0A0FD670}" dt="2025-03-03T10:33:32.500" v="1288" actId="26606"/>
        <pc:sldMkLst>
          <pc:docMk/>
          <pc:sldMk cId="3728063903" sldId="387"/>
        </pc:sldMkLst>
        <pc:spChg chg="mod">
          <ac:chgData name="Philippa Fitzgerald (1905945)" userId="86335e86-eb29-4a28-931a-bc1b5db21ca0" providerId="ADAL" clId="{366784AD-6054-499A-8862-DCBE0A0FD670}" dt="2025-03-03T10:33:32.500" v="1288" actId="26606"/>
          <ac:spMkLst>
            <pc:docMk/>
            <pc:sldMk cId="3728063903" sldId="387"/>
            <ac:spMk id="2" creationId="{F5F946C9-524F-F0A4-F9AB-DFE18D525DBD}"/>
          </ac:spMkLst>
        </pc:spChg>
        <pc:spChg chg="mod">
          <ac:chgData name="Philippa Fitzgerald (1905945)" userId="86335e86-eb29-4a28-931a-bc1b5db21ca0" providerId="ADAL" clId="{366784AD-6054-499A-8862-DCBE0A0FD670}" dt="2025-03-03T10:33:32.500" v="1288" actId="26606"/>
          <ac:spMkLst>
            <pc:docMk/>
            <pc:sldMk cId="3728063903" sldId="387"/>
            <ac:spMk id="3" creationId="{C36BC812-6B43-CF8F-6564-C7105F017514}"/>
          </ac:spMkLst>
        </pc:spChg>
        <pc:spChg chg="add">
          <ac:chgData name="Philippa Fitzgerald (1905945)" userId="86335e86-eb29-4a28-931a-bc1b5db21ca0" providerId="ADAL" clId="{366784AD-6054-499A-8862-DCBE0A0FD670}" dt="2025-03-03T10:33:32.500" v="1288" actId="26606"/>
          <ac:spMkLst>
            <pc:docMk/>
            <pc:sldMk cId="3728063903" sldId="387"/>
            <ac:spMk id="9" creationId="{C0763A76-9F1C-4FC5-82B7-DD475DA461B2}"/>
          </ac:spMkLst>
        </pc:spChg>
        <pc:spChg chg="add">
          <ac:chgData name="Philippa Fitzgerald (1905945)" userId="86335e86-eb29-4a28-931a-bc1b5db21ca0" providerId="ADAL" clId="{366784AD-6054-499A-8862-DCBE0A0FD670}" dt="2025-03-03T10:33:32.500" v="1288" actId="26606"/>
          <ac:spMkLst>
            <pc:docMk/>
            <pc:sldMk cId="3728063903" sldId="387"/>
            <ac:spMk id="11" creationId="{E81BF4F6-F2CF-4984-9D14-D6966D92F99F}"/>
          </ac:spMkLst>
        </pc:spChg>
        <pc:picChg chg="add">
          <ac:chgData name="Philippa Fitzgerald (1905945)" userId="86335e86-eb29-4a28-931a-bc1b5db21ca0" providerId="ADAL" clId="{366784AD-6054-499A-8862-DCBE0A0FD670}" dt="2025-03-03T10:33:32.500" v="1288" actId="26606"/>
          <ac:picMkLst>
            <pc:docMk/>
            <pc:sldMk cId="3728063903" sldId="387"/>
            <ac:picMk id="5" creationId="{43E33442-04F2-5C69-23D4-15FAF207DB23}"/>
          </ac:picMkLst>
        </pc:picChg>
      </pc:sldChg>
      <pc:sldChg chg="addSp modSp new mod setBg">
        <pc:chgData name="Philippa Fitzgerald (1905945)" userId="86335e86-eb29-4a28-931a-bc1b5db21ca0" providerId="ADAL" clId="{366784AD-6054-499A-8862-DCBE0A0FD670}" dt="2025-03-03T10:33:38.240" v="1289" actId="26606"/>
        <pc:sldMkLst>
          <pc:docMk/>
          <pc:sldMk cId="3303196132" sldId="388"/>
        </pc:sldMkLst>
        <pc:spChg chg="mod">
          <ac:chgData name="Philippa Fitzgerald (1905945)" userId="86335e86-eb29-4a28-931a-bc1b5db21ca0" providerId="ADAL" clId="{366784AD-6054-499A-8862-DCBE0A0FD670}" dt="2025-03-03T10:33:38.240" v="1289" actId="26606"/>
          <ac:spMkLst>
            <pc:docMk/>
            <pc:sldMk cId="3303196132" sldId="388"/>
            <ac:spMk id="2" creationId="{81FAD3AF-7153-FD6A-141B-A49D383B27D3}"/>
          </ac:spMkLst>
        </pc:spChg>
        <pc:spChg chg="mod">
          <ac:chgData name="Philippa Fitzgerald (1905945)" userId="86335e86-eb29-4a28-931a-bc1b5db21ca0" providerId="ADAL" clId="{366784AD-6054-499A-8862-DCBE0A0FD670}" dt="2025-03-03T10:33:38.240" v="1289" actId="26606"/>
          <ac:spMkLst>
            <pc:docMk/>
            <pc:sldMk cId="3303196132" sldId="388"/>
            <ac:spMk id="3" creationId="{1E09A155-1046-39A3-6871-AAA9F8994B7C}"/>
          </ac:spMkLst>
        </pc:spChg>
        <pc:spChg chg="add">
          <ac:chgData name="Philippa Fitzgerald (1905945)" userId="86335e86-eb29-4a28-931a-bc1b5db21ca0" providerId="ADAL" clId="{366784AD-6054-499A-8862-DCBE0A0FD670}" dt="2025-03-03T10:33:38.240" v="1289" actId="26606"/>
          <ac:spMkLst>
            <pc:docMk/>
            <pc:sldMk cId="3303196132" sldId="388"/>
            <ac:spMk id="8" creationId="{A2679492-7988-4050-9056-542444452411}"/>
          </ac:spMkLst>
        </pc:spChg>
        <pc:spChg chg="add">
          <ac:chgData name="Philippa Fitzgerald (1905945)" userId="86335e86-eb29-4a28-931a-bc1b5db21ca0" providerId="ADAL" clId="{366784AD-6054-499A-8862-DCBE0A0FD670}" dt="2025-03-03T10:33:38.240" v="1289" actId="26606"/>
          <ac:spMkLst>
            <pc:docMk/>
            <pc:sldMk cId="3303196132" sldId="388"/>
            <ac:spMk id="10" creationId="{B091B163-7D61-4891-ABCF-5C13D9C418D0}"/>
          </ac:spMkLst>
        </pc:spChg>
        <pc:grpChg chg="add">
          <ac:chgData name="Philippa Fitzgerald (1905945)" userId="86335e86-eb29-4a28-931a-bc1b5db21ca0" providerId="ADAL" clId="{366784AD-6054-499A-8862-DCBE0A0FD670}" dt="2025-03-03T10:33:38.240" v="1289" actId="26606"/>
          <ac:grpSpMkLst>
            <pc:docMk/>
            <pc:sldMk cId="3303196132" sldId="388"/>
            <ac:grpSpMk id="12" creationId="{0474DF76-993E-44DE-AFB0-C416182ACECF}"/>
          </ac:grpSpMkLst>
        </pc:grpChg>
        <pc:cxnChg chg="add">
          <ac:chgData name="Philippa Fitzgerald (1905945)" userId="86335e86-eb29-4a28-931a-bc1b5db21ca0" providerId="ADAL" clId="{366784AD-6054-499A-8862-DCBE0A0FD670}" dt="2025-03-03T10:33:38.240" v="1289" actId="26606"/>
          <ac:cxnSpMkLst>
            <pc:docMk/>
            <pc:sldMk cId="3303196132" sldId="388"/>
            <ac:cxnSpMk id="17" creationId="{C49DA8F6-BCC1-4447-B54C-57856834B94B}"/>
          </ac:cxnSpMkLst>
        </pc:cxnChg>
      </pc:sldChg>
      <pc:sldChg chg="addSp modSp new mod setBg">
        <pc:chgData name="Philippa Fitzgerald (1905945)" userId="86335e86-eb29-4a28-931a-bc1b5db21ca0" providerId="ADAL" clId="{366784AD-6054-499A-8862-DCBE0A0FD670}" dt="2025-03-03T10:33:45.290" v="1290" actId="26606"/>
        <pc:sldMkLst>
          <pc:docMk/>
          <pc:sldMk cId="2375190713" sldId="389"/>
        </pc:sldMkLst>
        <pc:spChg chg="mod">
          <ac:chgData name="Philippa Fitzgerald (1905945)" userId="86335e86-eb29-4a28-931a-bc1b5db21ca0" providerId="ADAL" clId="{366784AD-6054-499A-8862-DCBE0A0FD670}" dt="2025-03-03T10:33:45.290" v="1290" actId="26606"/>
          <ac:spMkLst>
            <pc:docMk/>
            <pc:sldMk cId="2375190713" sldId="389"/>
            <ac:spMk id="2" creationId="{A774CF50-1FC8-77AF-96C9-5FC0F4DCA3CB}"/>
          </ac:spMkLst>
        </pc:spChg>
        <pc:spChg chg="mod">
          <ac:chgData name="Philippa Fitzgerald (1905945)" userId="86335e86-eb29-4a28-931a-bc1b5db21ca0" providerId="ADAL" clId="{366784AD-6054-499A-8862-DCBE0A0FD670}" dt="2025-03-03T10:33:45.290" v="1290" actId="26606"/>
          <ac:spMkLst>
            <pc:docMk/>
            <pc:sldMk cId="2375190713" sldId="389"/>
            <ac:spMk id="3" creationId="{D92FAB23-19A5-52E3-6E36-1A6902237BF2}"/>
          </ac:spMkLst>
        </pc:spChg>
        <pc:spChg chg="add">
          <ac:chgData name="Philippa Fitzgerald (1905945)" userId="86335e86-eb29-4a28-931a-bc1b5db21ca0" providerId="ADAL" clId="{366784AD-6054-499A-8862-DCBE0A0FD670}" dt="2025-03-03T10:33:45.290" v="1290" actId="26606"/>
          <ac:spMkLst>
            <pc:docMk/>
            <pc:sldMk cId="2375190713" sldId="389"/>
            <ac:spMk id="9" creationId="{9F7D5CDA-D291-4307-BF55-1381FED29634}"/>
          </ac:spMkLst>
        </pc:spChg>
        <pc:picChg chg="add">
          <ac:chgData name="Philippa Fitzgerald (1905945)" userId="86335e86-eb29-4a28-931a-bc1b5db21ca0" providerId="ADAL" clId="{366784AD-6054-499A-8862-DCBE0A0FD670}" dt="2025-03-03T10:33:45.290" v="1290" actId="26606"/>
          <ac:picMkLst>
            <pc:docMk/>
            <pc:sldMk cId="2375190713" sldId="389"/>
            <ac:picMk id="5" creationId="{69009E0D-5B22-3854-0FA1-BDB840863E5F}"/>
          </ac:picMkLst>
        </pc:picChg>
      </pc:sldChg>
      <pc:sldChg chg="addSp modSp new mod setBg">
        <pc:chgData name="Philippa Fitzgerald (1905945)" userId="86335e86-eb29-4a28-931a-bc1b5db21ca0" providerId="ADAL" clId="{366784AD-6054-499A-8862-DCBE0A0FD670}" dt="2025-03-03T10:33:52.310" v="1291" actId="26606"/>
        <pc:sldMkLst>
          <pc:docMk/>
          <pc:sldMk cId="995217341" sldId="390"/>
        </pc:sldMkLst>
        <pc:spChg chg="mod">
          <ac:chgData name="Philippa Fitzgerald (1905945)" userId="86335e86-eb29-4a28-931a-bc1b5db21ca0" providerId="ADAL" clId="{366784AD-6054-499A-8862-DCBE0A0FD670}" dt="2025-03-03T10:33:52.310" v="1291" actId="26606"/>
          <ac:spMkLst>
            <pc:docMk/>
            <pc:sldMk cId="995217341" sldId="390"/>
            <ac:spMk id="2" creationId="{4E81AF75-68FF-E66E-9F88-F42314023B25}"/>
          </ac:spMkLst>
        </pc:spChg>
        <pc:spChg chg="mod">
          <ac:chgData name="Philippa Fitzgerald (1905945)" userId="86335e86-eb29-4a28-931a-bc1b5db21ca0" providerId="ADAL" clId="{366784AD-6054-499A-8862-DCBE0A0FD670}" dt="2025-03-03T10:33:52.310" v="1291" actId="26606"/>
          <ac:spMkLst>
            <pc:docMk/>
            <pc:sldMk cId="995217341" sldId="390"/>
            <ac:spMk id="3" creationId="{CC9982C2-5B97-E247-A609-8C33587007F2}"/>
          </ac:spMkLst>
        </pc:spChg>
        <pc:spChg chg="add">
          <ac:chgData name="Philippa Fitzgerald (1905945)" userId="86335e86-eb29-4a28-931a-bc1b5db21ca0" providerId="ADAL" clId="{366784AD-6054-499A-8862-DCBE0A0FD670}" dt="2025-03-03T10:33:52.310" v="1291" actId="26606"/>
          <ac:spMkLst>
            <pc:docMk/>
            <pc:sldMk cId="995217341" sldId="390"/>
            <ac:spMk id="8" creationId="{A2679492-7988-4050-9056-542444452411}"/>
          </ac:spMkLst>
        </pc:spChg>
        <pc:spChg chg="add">
          <ac:chgData name="Philippa Fitzgerald (1905945)" userId="86335e86-eb29-4a28-931a-bc1b5db21ca0" providerId="ADAL" clId="{366784AD-6054-499A-8862-DCBE0A0FD670}" dt="2025-03-03T10:33:52.310" v="1291" actId="26606"/>
          <ac:spMkLst>
            <pc:docMk/>
            <pc:sldMk cId="995217341" sldId="390"/>
            <ac:spMk id="10" creationId="{B091B163-7D61-4891-ABCF-5C13D9C418D0}"/>
          </ac:spMkLst>
        </pc:spChg>
        <pc:grpChg chg="add">
          <ac:chgData name="Philippa Fitzgerald (1905945)" userId="86335e86-eb29-4a28-931a-bc1b5db21ca0" providerId="ADAL" clId="{366784AD-6054-499A-8862-DCBE0A0FD670}" dt="2025-03-03T10:33:52.310" v="1291" actId="26606"/>
          <ac:grpSpMkLst>
            <pc:docMk/>
            <pc:sldMk cId="995217341" sldId="390"/>
            <ac:grpSpMk id="12" creationId="{0474DF76-993E-44DE-AFB0-C416182ACECF}"/>
          </ac:grpSpMkLst>
        </pc:grpChg>
        <pc:cxnChg chg="add">
          <ac:chgData name="Philippa Fitzgerald (1905945)" userId="86335e86-eb29-4a28-931a-bc1b5db21ca0" providerId="ADAL" clId="{366784AD-6054-499A-8862-DCBE0A0FD670}" dt="2025-03-03T10:33:52.310" v="1291" actId="26606"/>
          <ac:cxnSpMkLst>
            <pc:docMk/>
            <pc:sldMk cId="995217341" sldId="390"/>
            <ac:cxnSpMk id="17" creationId="{C49DA8F6-BCC1-4447-B54C-57856834B94B}"/>
          </ac:cxnSpMkLst>
        </pc:cxnChg>
      </pc:sldChg>
      <pc:sldChg chg="addSp modSp new mod setBg">
        <pc:chgData name="Philippa Fitzgerald (1905945)" userId="86335e86-eb29-4a28-931a-bc1b5db21ca0" providerId="ADAL" clId="{366784AD-6054-499A-8862-DCBE0A0FD670}" dt="2025-03-03T10:33:59.804" v="1292" actId="26606"/>
        <pc:sldMkLst>
          <pc:docMk/>
          <pc:sldMk cId="503874073" sldId="391"/>
        </pc:sldMkLst>
        <pc:spChg chg="mod">
          <ac:chgData name="Philippa Fitzgerald (1905945)" userId="86335e86-eb29-4a28-931a-bc1b5db21ca0" providerId="ADAL" clId="{366784AD-6054-499A-8862-DCBE0A0FD670}" dt="2025-03-03T10:33:59.804" v="1292" actId="26606"/>
          <ac:spMkLst>
            <pc:docMk/>
            <pc:sldMk cId="503874073" sldId="391"/>
            <ac:spMk id="2" creationId="{710BE5B8-ACA5-8F99-0AED-2AC86F96232C}"/>
          </ac:spMkLst>
        </pc:spChg>
        <pc:spChg chg="mod">
          <ac:chgData name="Philippa Fitzgerald (1905945)" userId="86335e86-eb29-4a28-931a-bc1b5db21ca0" providerId="ADAL" clId="{366784AD-6054-499A-8862-DCBE0A0FD670}" dt="2025-03-03T10:33:59.804" v="1292" actId="26606"/>
          <ac:spMkLst>
            <pc:docMk/>
            <pc:sldMk cId="503874073" sldId="391"/>
            <ac:spMk id="3" creationId="{1A2CBAA5-1CC1-712C-D75E-5FBDE075BCEC}"/>
          </ac:spMkLst>
        </pc:spChg>
        <pc:spChg chg="add">
          <ac:chgData name="Philippa Fitzgerald (1905945)" userId="86335e86-eb29-4a28-931a-bc1b5db21ca0" providerId="ADAL" clId="{366784AD-6054-499A-8862-DCBE0A0FD670}" dt="2025-03-03T10:33:59.804" v="1292" actId="26606"/>
          <ac:spMkLst>
            <pc:docMk/>
            <pc:sldMk cId="503874073" sldId="391"/>
            <ac:spMk id="8" creationId="{081EA652-8C6A-4E69-BEB9-170809474553}"/>
          </ac:spMkLst>
        </pc:spChg>
        <pc:spChg chg="add">
          <ac:chgData name="Philippa Fitzgerald (1905945)" userId="86335e86-eb29-4a28-931a-bc1b5db21ca0" providerId="ADAL" clId="{366784AD-6054-499A-8862-DCBE0A0FD670}" dt="2025-03-03T10:33:59.804" v="1292" actId="26606"/>
          <ac:spMkLst>
            <pc:docMk/>
            <pc:sldMk cId="503874073" sldId="391"/>
            <ac:spMk id="10" creationId="{5298780A-33B9-4EA2-8F67-DE68AD62841B}"/>
          </ac:spMkLst>
        </pc:spChg>
        <pc:spChg chg="add">
          <ac:chgData name="Philippa Fitzgerald (1905945)" userId="86335e86-eb29-4a28-931a-bc1b5db21ca0" providerId="ADAL" clId="{366784AD-6054-499A-8862-DCBE0A0FD670}" dt="2025-03-03T10:33:59.804" v="1292" actId="26606"/>
          <ac:spMkLst>
            <pc:docMk/>
            <pc:sldMk cId="503874073" sldId="391"/>
            <ac:spMk id="12" creationId="{7F488E8B-4E1E-4402-8935-D4E6C02615C7}"/>
          </ac:spMkLst>
        </pc:spChg>
        <pc:cxnChg chg="add">
          <ac:chgData name="Philippa Fitzgerald (1905945)" userId="86335e86-eb29-4a28-931a-bc1b5db21ca0" providerId="ADAL" clId="{366784AD-6054-499A-8862-DCBE0A0FD670}" dt="2025-03-03T10:33:59.804" v="1292" actId="26606"/>
          <ac:cxnSpMkLst>
            <pc:docMk/>
            <pc:sldMk cId="503874073" sldId="391"/>
            <ac:cxnSpMk id="14" creationId="{23AAC9B5-8015-485C-ACF9-A750390E9A56}"/>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76E79E-83B8-4FAC-9F31-9C30440F7BEC}" type="datetimeFigureOut">
              <a:rPr lang="en-GB" smtClean="0"/>
              <a:t>21/02/2026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586D0B-49E5-4BFA-AC34-8C0CC0926887}" type="slidenum">
              <a:rPr lang="en-GB" smtClean="0"/>
              <a:t>‹#›</a:t>
            </a:fld>
            <a:endParaRPr lang="en-GB"/>
          </a:p>
        </p:txBody>
      </p:sp>
    </p:spTree>
    <p:extLst>
      <p:ext uri="{BB962C8B-B14F-4D97-AF65-F5344CB8AC3E}">
        <p14:creationId xmlns:p14="http://schemas.microsoft.com/office/powerpoint/2010/main" val="511009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Segmentation, Targeting, and Search Engine Optimization (SEO) are three essential aspects of digital marketing that work together to help businesses effectively reach and engage their target audience online.</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Segmentation involves dividing a market into smaller, more homogeneous groups based on shared characteristics, needs, or behaviors. By segmenting the market, businesses can better understand their target audience and tailor their marketing strategies accordingly. Common segmentation variables include demographic, geographic, psychographic,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factors.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Targeting is the process of selecting specific segments to focus marketing efforts on. After identifying the various segments, businesses choose the most promising ones that align with their products, services, and goals. They then create marketing messages and strategies that resonate with the selected target segments, allowing them to allocate resources more efficiently and improve the chances of conversion.</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Search Engine Optimization (SEO) is the practice of optimizing a website to improve its visibility and ranking in search engine results pages (SERPs). The goal of SEO is to increase organic (non-paid) traffic to a website by making it more relevant and authoritative for specific keywords. SEO involves various techniques, such as keyword research and optimization, on-page optimization (e.g., meta tags, header tags, content), off-page optimization (e.g., link building, social media engagement), and technical optimization (e.g., site speed, mobile-friendliness, structured data).</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leveraging segmentation and targeting, businesses can identify and focus on the most valuable and receptive audiences for their products or services. SEO complements these efforts by helping businesses improve their online visibility and attract relevant, organic traffic to their websites. </a:t>
            </a:r>
            <a:r>
              <a:rPr lang="en-GB" sz="1800" kern="100">
                <a:effectLst/>
                <a:latin typeface="Aptos" panose="020B0004020202020204" pitchFamily="34" charset="0"/>
                <a:ea typeface="Aptos" panose="020B0004020202020204" pitchFamily="34" charset="0"/>
                <a:cs typeface="Times New Roman" panose="02020603050405020304" pitchFamily="18" charset="0"/>
              </a:rPr>
              <a:t>When used together, these three strategies form a powerful foundation for effective digital marketing, enabling businesses to reach the right people with the right messages and maximize their online success.</a:t>
            </a:r>
          </a:p>
          <a:p>
            <a:endParaRPr lang="en-GB"/>
          </a:p>
        </p:txBody>
      </p:sp>
      <p:sp>
        <p:nvSpPr>
          <p:cNvPr id="4" name="Slide Number Placeholder 3"/>
          <p:cNvSpPr>
            <a:spLocks noGrp="1"/>
          </p:cNvSpPr>
          <p:nvPr>
            <p:ph type="sldNum" sz="quarter" idx="5"/>
          </p:nvPr>
        </p:nvSpPr>
        <p:spPr/>
        <p:txBody>
          <a:bodyPr/>
          <a:lstStyle/>
          <a:p>
            <a:fld id="{BF586D0B-49E5-4BFA-AC34-8C0CC0926887}" type="slidenum">
              <a:rPr lang="en-GB" smtClean="0"/>
              <a:t>2</a:t>
            </a:fld>
            <a:endParaRPr lang="en-GB"/>
          </a:p>
        </p:txBody>
      </p:sp>
    </p:spTree>
    <p:extLst>
      <p:ext uri="{BB962C8B-B14F-4D97-AF65-F5344CB8AC3E}">
        <p14:creationId xmlns:p14="http://schemas.microsoft.com/office/powerpoint/2010/main" val="2723791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we use thes attributes to staying relevant and employable.</a:t>
            </a:r>
          </a:p>
        </p:txBody>
      </p:sp>
      <p:sp>
        <p:nvSpPr>
          <p:cNvPr id="4" name="Slide Number Placeholder 3"/>
          <p:cNvSpPr>
            <a:spLocks noGrp="1"/>
          </p:cNvSpPr>
          <p:nvPr>
            <p:ph type="sldNum" sz="quarter" idx="5"/>
          </p:nvPr>
        </p:nvSpPr>
        <p:spPr/>
        <p:txBody>
          <a:bodyPr/>
          <a:lstStyle/>
          <a:p>
            <a:fld id="{BF586D0B-49E5-4BFA-AC34-8C0CC0926887}" type="slidenum">
              <a:rPr lang="en-GB" smtClean="0"/>
              <a:t>4</a:t>
            </a:fld>
            <a:endParaRPr lang="en-GB"/>
          </a:p>
        </p:txBody>
      </p:sp>
    </p:spTree>
    <p:extLst>
      <p:ext uri="{BB962C8B-B14F-4D97-AF65-F5344CB8AC3E}">
        <p14:creationId xmlns:p14="http://schemas.microsoft.com/office/powerpoint/2010/main" val="1024275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23132"/>
                </a:solidFill>
                <a:effectLst/>
                <a:highlight>
                  <a:srgbClr val="FFFFFF"/>
                </a:highlight>
                <a:latin typeface="open sans" panose="020B0606030504020204" pitchFamily="34" charset="0"/>
              </a:rPr>
              <a:t>Around 1.5 million jobs in England are at high risk of some of their duties and tasks being automated in the future, Office for National Statistics (ONS) analysis shows. The ONS has analysed the jobs of 20 million people</a:t>
            </a:r>
            <a:r>
              <a:rPr lang="en-GB" b="0" i="0" baseline="30000" dirty="0">
                <a:solidFill>
                  <a:srgbClr val="323132"/>
                </a:solidFill>
                <a:effectLst/>
                <a:highlight>
                  <a:srgbClr val="FFFFFF"/>
                </a:highlight>
                <a:latin typeface="open sans" panose="020B0606030504020204" pitchFamily="34" charset="0"/>
              </a:rPr>
              <a:t>1</a:t>
            </a:r>
            <a:r>
              <a:rPr lang="en-GB" b="0" i="0" dirty="0">
                <a:solidFill>
                  <a:srgbClr val="323132"/>
                </a:solidFill>
                <a:effectLst/>
                <a:highlight>
                  <a:srgbClr val="FFFFFF"/>
                </a:highlight>
                <a:latin typeface="open sans" panose="020B0606030504020204" pitchFamily="34" charset="0"/>
              </a:rPr>
              <a:t> in England in 2017, and has found that 7.4% are at high risk of automation.</a:t>
            </a:r>
          </a:p>
          <a:p>
            <a:r>
              <a:rPr lang="en-GB" b="0" i="0" dirty="0">
                <a:solidFill>
                  <a:srgbClr val="323132"/>
                </a:solidFill>
                <a:effectLst/>
                <a:highlight>
                  <a:srgbClr val="FFFFFF"/>
                </a:highlight>
                <a:latin typeface="open sans" panose="020B0606030504020204" pitchFamily="34" charset="0"/>
              </a:rPr>
              <a:t>In 2017 the job that had the lowest risk of being done by AI was medical practioner at 18% and the highest was waiter/waitress at 72% </a:t>
            </a:r>
          </a:p>
          <a:p>
            <a:r>
              <a:rPr lang="en-GB" b="0" i="0" dirty="0">
                <a:solidFill>
                  <a:srgbClr val="323132"/>
                </a:solidFill>
                <a:effectLst/>
                <a:highlight>
                  <a:srgbClr val="FFFFFF"/>
                </a:highlight>
                <a:latin typeface="open sans" panose="020B0606030504020204" pitchFamily="34" charset="0"/>
              </a:rPr>
              <a:t>Consider how many jobs have already been taken over by automation or AI.</a:t>
            </a:r>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6</a:t>
            </a:fld>
            <a:endParaRPr lang="en-GB"/>
          </a:p>
        </p:txBody>
      </p:sp>
    </p:spTree>
    <p:extLst>
      <p:ext uri="{BB962C8B-B14F-4D97-AF65-F5344CB8AC3E}">
        <p14:creationId xmlns:p14="http://schemas.microsoft.com/office/powerpoint/2010/main" val="855534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what he is saying is true what </a:t>
            </a:r>
            <a:r>
              <a:rPr lang="en-GB" dirty="0" err="1"/>
              <a:t>im</a:t>
            </a:r>
            <a:r>
              <a:rPr lang="en-GB" dirty="0"/>
              <a:t> teaching you will become irrelevant which is why we say be a life long learner and continue to improve and upgrade your skills. How does this effect your brand?</a:t>
            </a:r>
          </a:p>
        </p:txBody>
      </p:sp>
      <p:sp>
        <p:nvSpPr>
          <p:cNvPr id="4" name="Slide Number Placeholder 3"/>
          <p:cNvSpPr>
            <a:spLocks noGrp="1"/>
          </p:cNvSpPr>
          <p:nvPr>
            <p:ph type="sldNum" sz="quarter" idx="5"/>
          </p:nvPr>
        </p:nvSpPr>
        <p:spPr/>
        <p:txBody>
          <a:bodyPr/>
          <a:lstStyle/>
          <a:p>
            <a:fld id="{BF586D0B-49E5-4BFA-AC34-8C0CC0926887}" type="slidenum">
              <a:rPr lang="en-GB" smtClean="0"/>
              <a:t>8</a:t>
            </a:fld>
            <a:endParaRPr lang="en-GB"/>
          </a:p>
        </p:txBody>
      </p:sp>
    </p:spTree>
    <p:extLst>
      <p:ext uri="{BB962C8B-B14F-4D97-AF65-F5344CB8AC3E}">
        <p14:creationId xmlns:p14="http://schemas.microsoft.com/office/powerpoint/2010/main" val="366670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break</a:t>
            </a:r>
          </a:p>
          <a:p>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15</a:t>
            </a:fld>
            <a:endParaRPr lang="en-GB"/>
          </a:p>
        </p:txBody>
      </p:sp>
    </p:spTree>
    <p:extLst>
      <p:ext uri="{BB962C8B-B14F-4D97-AF65-F5344CB8AC3E}">
        <p14:creationId xmlns:p14="http://schemas.microsoft.com/office/powerpoint/2010/main" val="726364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Environmental cars? Trainers, Apple.</a:t>
            </a:r>
          </a:p>
        </p:txBody>
      </p:sp>
      <p:sp>
        <p:nvSpPr>
          <p:cNvPr id="4" name="Slide Number Placeholder 3"/>
          <p:cNvSpPr>
            <a:spLocks noGrp="1"/>
          </p:cNvSpPr>
          <p:nvPr>
            <p:ph type="sldNum" sz="quarter" idx="5"/>
          </p:nvPr>
        </p:nvSpPr>
        <p:spPr/>
        <p:txBody>
          <a:bodyPr/>
          <a:lstStyle/>
          <a:p>
            <a:fld id="{BF586D0B-49E5-4BFA-AC34-8C0CC0926887}" type="slidenum">
              <a:rPr lang="en-GB" smtClean="0"/>
              <a:t>18</a:t>
            </a:fld>
            <a:endParaRPr lang="en-GB"/>
          </a:p>
        </p:txBody>
      </p:sp>
    </p:spTree>
    <p:extLst>
      <p:ext uri="{BB962C8B-B14F-4D97-AF65-F5344CB8AC3E}">
        <p14:creationId xmlns:p14="http://schemas.microsoft.com/office/powerpoint/2010/main" val="1125205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brand </a:t>
            </a:r>
          </a:p>
          <a:p>
            <a:r>
              <a:rPr lang="en-GB" b="0" i="0" dirty="0">
                <a:solidFill>
                  <a:srgbClr val="040C28"/>
                </a:solidFill>
                <a:effectLst/>
                <a:highlight>
                  <a:srgbClr val="D3E3FD"/>
                </a:highlight>
                <a:latin typeface="Google Sans"/>
              </a:rPr>
              <a:t>Purpose, Values, Clarity, Strengths, Energy, Legacy, and Ownership</a:t>
            </a:r>
          </a:p>
          <a:p>
            <a:endParaRPr lang="en-GB" b="0" i="0" dirty="0">
              <a:solidFill>
                <a:srgbClr val="040C28"/>
              </a:solidFill>
              <a:effectLst/>
              <a:highlight>
                <a:srgbClr val="D3E3FD"/>
              </a:highlight>
              <a:latin typeface="Google Sans"/>
            </a:endParaRPr>
          </a:p>
          <a:p>
            <a:r>
              <a:rPr lang="en-GB" b="0" i="0" dirty="0">
                <a:solidFill>
                  <a:srgbClr val="040C28"/>
                </a:solidFill>
                <a:effectLst/>
                <a:highlight>
                  <a:srgbClr val="D3E3FD"/>
                </a:highlight>
                <a:latin typeface="Google Sans"/>
              </a:rPr>
              <a:t>Professional brand</a:t>
            </a:r>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19</a:t>
            </a:fld>
            <a:endParaRPr lang="en-GB"/>
          </a:p>
        </p:txBody>
      </p:sp>
    </p:spTree>
    <p:extLst>
      <p:ext uri="{BB962C8B-B14F-4D97-AF65-F5344CB8AC3E}">
        <p14:creationId xmlns:p14="http://schemas.microsoft.com/office/powerpoint/2010/main" val="1681441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Jill </a:t>
            </a:r>
            <a:r>
              <a:rPr lang="en-GB" dirty="0" err="1"/>
              <a:t>Huawiller</a:t>
            </a:r>
            <a:r>
              <a:rPr lang="en-GB" dirty="0"/>
              <a:t> (2019) A personal brand consists of 7 core pillars</a:t>
            </a:r>
          </a:p>
          <a:p>
            <a:endParaRPr lang="en-GB" dirty="0"/>
          </a:p>
          <a:p>
            <a:r>
              <a:rPr lang="en-GB" dirty="0"/>
              <a:t>We will look at these pillars over the next few slides</a:t>
            </a:r>
          </a:p>
        </p:txBody>
      </p:sp>
      <p:sp>
        <p:nvSpPr>
          <p:cNvPr id="4" name="Slide Number Placeholder 3"/>
          <p:cNvSpPr>
            <a:spLocks noGrp="1"/>
          </p:cNvSpPr>
          <p:nvPr>
            <p:ph type="sldNum" sz="quarter" idx="5"/>
          </p:nvPr>
        </p:nvSpPr>
        <p:spPr/>
        <p:txBody>
          <a:bodyPr/>
          <a:lstStyle/>
          <a:p>
            <a:fld id="{BF586D0B-49E5-4BFA-AC34-8C0CC0926887}" type="slidenum">
              <a:rPr lang="en-GB" smtClean="0"/>
              <a:t>21</a:t>
            </a:fld>
            <a:endParaRPr lang="en-GB"/>
          </a:p>
        </p:txBody>
      </p:sp>
    </p:spTree>
    <p:extLst>
      <p:ext uri="{BB962C8B-B14F-4D97-AF65-F5344CB8AC3E}">
        <p14:creationId xmlns:p14="http://schemas.microsoft.com/office/powerpoint/2010/main" val="3582313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brand starts with purpose, which is a profound sense of who we are and why we’re here. </a:t>
            </a:r>
          </a:p>
          <a:p>
            <a:endParaRPr lang="en-GB" dirty="0"/>
          </a:p>
          <a:p>
            <a:r>
              <a:rPr lang="en-GB" dirty="0"/>
              <a:t>Our Raison </a:t>
            </a:r>
            <a:r>
              <a:rPr lang="en-GB" dirty="0" err="1"/>
              <a:t>D'etre</a:t>
            </a:r>
            <a:r>
              <a:rPr lang="en-GB" dirty="0"/>
              <a:t> or, Reason for being.</a:t>
            </a:r>
          </a:p>
          <a:p>
            <a:endParaRPr lang="en-GB" dirty="0"/>
          </a:p>
          <a:p>
            <a:r>
              <a:rPr lang="en-GB" dirty="0"/>
              <a:t>To get a deeper understanding on this, we can ask some simple questions:</a:t>
            </a:r>
          </a:p>
          <a:p>
            <a:r>
              <a:rPr lang="en-GB" dirty="0"/>
              <a:t>1. What gives meaning to my life? </a:t>
            </a:r>
          </a:p>
          <a:p>
            <a:r>
              <a:rPr lang="en-GB" dirty="0"/>
              <a:t>2. In what direction am I heading? My desired outcome.</a:t>
            </a:r>
          </a:p>
          <a:p>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22</a:t>
            </a:fld>
            <a:endParaRPr lang="en-GB"/>
          </a:p>
        </p:txBody>
      </p:sp>
    </p:spTree>
    <p:extLst>
      <p:ext uri="{BB962C8B-B14F-4D97-AF65-F5344CB8AC3E}">
        <p14:creationId xmlns:p14="http://schemas.microsoft.com/office/powerpoint/2010/main" val="680314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What’s important to you in the way you live and work?</a:t>
            </a:r>
          </a:p>
          <a:p>
            <a:endParaRPr lang="en-GB" dirty="0"/>
          </a:p>
          <a:p>
            <a:r>
              <a:rPr lang="en-GB" dirty="0"/>
              <a:t>What shapes this? is a socio-cultural thing, or experiential? Knowledge &amp; understanding perhaps?</a:t>
            </a:r>
          </a:p>
          <a:p>
            <a:endParaRPr lang="en-GB" dirty="0"/>
          </a:p>
          <a:p>
            <a:r>
              <a:rPr lang="en-GB" dirty="0"/>
              <a:t>Think back to learning in the digital era and Sense of Place and Identity.</a:t>
            </a:r>
          </a:p>
          <a:p>
            <a:endParaRPr lang="en-GB" dirty="0"/>
          </a:p>
          <a:p>
            <a:r>
              <a:rPr lang="en-GB" dirty="0"/>
              <a:t>According to indeed (2023) Personal values are your own ethics and personality goals. They can be anything from how you view family to your understanding of honesty. Values form the basis of your identity and can tell you a lot about who you are and what you stand for. They also have a lot of influence on how you interact with other people, making them an important consideration when you're looking to start relationships.</a:t>
            </a:r>
          </a:p>
          <a:p>
            <a:endParaRPr lang="en-GB" dirty="0"/>
          </a:p>
          <a:p>
            <a:r>
              <a:rPr lang="en-GB" dirty="0"/>
              <a:t>Personal values are vital to your personality and they can help you identify what you believe in and what makes you happy. </a:t>
            </a:r>
          </a:p>
        </p:txBody>
      </p:sp>
      <p:sp>
        <p:nvSpPr>
          <p:cNvPr id="4" name="Slide Number Placeholder 3"/>
          <p:cNvSpPr>
            <a:spLocks noGrp="1"/>
          </p:cNvSpPr>
          <p:nvPr>
            <p:ph type="sldNum" sz="quarter" idx="5"/>
          </p:nvPr>
        </p:nvSpPr>
        <p:spPr/>
        <p:txBody>
          <a:bodyPr/>
          <a:lstStyle/>
          <a:p>
            <a:fld id="{BF586D0B-49E5-4BFA-AC34-8C0CC0926887}" type="slidenum">
              <a:rPr lang="en-GB" smtClean="0"/>
              <a:t>23</a:t>
            </a:fld>
            <a:endParaRPr lang="en-GB"/>
          </a:p>
        </p:txBody>
      </p:sp>
    </p:spTree>
    <p:extLst>
      <p:ext uri="{BB962C8B-B14F-4D97-AF65-F5344CB8AC3E}">
        <p14:creationId xmlns:p14="http://schemas.microsoft.com/office/powerpoint/2010/main" val="2882598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Forbes (2019) suggests that - </a:t>
            </a:r>
            <a:r>
              <a:rPr lang="en-GB" b="1" dirty="0"/>
              <a:t>Clarity</a:t>
            </a:r>
            <a:r>
              <a:rPr lang="en-GB" dirty="0"/>
              <a:t> and </a:t>
            </a:r>
            <a:r>
              <a:rPr lang="en-GB" b="1" dirty="0"/>
              <a:t>authenticity</a:t>
            </a:r>
            <a:r>
              <a:rPr lang="en-GB" dirty="0"/>
              <a:t> are essential components of a strong personal brand.</a:t>
            </a:r>
            <a:r>
              <a:rPr lang="en-GB" b="1" dirty="0"/>
              <a:t> Clarity </a:t>
            </a:r>
            <a:r>
              <a:rPr lang="en-GB" dirty="0"/>
              <a:t>refers to having a clear and consistent message that communicates who you are, what you do, and what sets you apart from others. </a:t>
            </a:r>
            <a:r>
              <a:rPr lang="en-GB" b="1" dirty="0"/>
              <a:t>Authenticity</a:t>
            </a:r>
            <a:r>
              <a:rPr lang="en-GB" dirty="0"/>
              <a:t>, on the other hand, involves being true to yourself and your values, while also conveying your unique personality and style. When combined, clarity and authenticity help build trust and credibility with your audience, making your personal brand more compelling and impactful.</a:t>
            </a:r>
          </a:p>
          <a:p>
            <a:endParaRPr lang="en-GB" dirty="0"/>
          </a:p>
          <a:p>
            <a:r>
              <a:rPr lang="en-GB" dirty="0"/>
              <a:t>According to a survey conducted by global communications firm Edelman, authenticity is one of the most important factors in building a strong personal brand. The survey found that 91% of consumers value honesty in the brands they support, while 62% want to engage with brands that take a stand on social and political issues. Additionally, a clear and consistent message is also crucial in building a successful personal brand, as it helps establish trust and credibility with your audience</a:t>
            </a:r>
          </a:p>
        </p:txBody>
      </p:sp>
      <p:sp>
        <p:nvSpPr>
          <p:cNvPr id="4" name="Slide Number Placeholder 3"/>
          <p:cNvSpPr>
            <a:spLocks noGrp="1"/>
          </p:cNvSpPr>
          <p:nvPr>
            <p:ph type="sldNum" sz="quarter" idx="5"/>
          </p:nvPr>
        </p:nvSpPr>
        <p:spPr/>
        <p:txBody>
          <a:bodyPr/>
          <a:lstStyle/>
          <a:p>
            <a:fld id="{BF586D0B-49E5-4BFA-AC34-8C0CC0926887}" type="slidenum">
              <a:rPr lang="en-GB" smtClean="0"/>
              <a:t>24</a:t>
            </a:fld>
            <a:endParaRPr lang="en-GB"/>
          </a:p>
        </p:txBody>
      </p:sp>
    </p:spTree>
    <p:extLst>
      <p:ext uri="{BB962C8B-B14F-4D97-AF65-F5344CB8AC3E}">
        <p14:creationId xmlns:p14="http://schemas.microsoft.com/office/powerpoint/2010/main" val="693728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your professional Career Development module. You conducted a SWOT analysis upon yourselves. Do another one has it changed, if you can remember. </a:t>
            </a:r>
          </a:p>
          <a:p>
            <a:endParaRPr lang="en-GB" dirty="0"/>
          </a:p>
          <a:p>
            <a:r>
              <a:rPr lang="en-GB" dirty="0"/>
              <a:t>Why was identifying your strengths important?</a:t>
            </a:r>
          </a:p>
          <a:p>
            <a:endParaRPr lang="en-GB" dirty="0"/>
          </a:p>
          <a:p>
            <a:r>
              <a:rPr lang="en-GB" dirty="0"/>
              <a:t>There is plenty of evidence to suggest that we’ll be more successful in our </a:t>
            </a:r>
            <a:r>
              <a:rPr lang="en-GB" dirty="0" err="1"/>
              <a:t>endeavors</a:t>
            </a:r>
            <a:r>
              <a:rPr lang="en-GB" dirty="0"/>
              <a:t> if we leverage our natural abilities. </a:t>
            </a:r>
          </a:p>
          <a:p>
            <a:r>
              <a:rPr lang="en-GB" dirty="0"/>
              <a:t>Give 10 minutes fior this.</a:t>
            </a:r>
          </a:p>
          <a:p>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25</a:t>
            </a:fld>
            <a:endParaRPr lang="en-GB"/>
          </a:p>
        </p:txBody>
      </p:sp>
    </p:spTree>
    <p:extLst>
      <p:ext uri="{BB962C8B-B14F-4D97-AF65-F5344CB8AC3E}">
        <p14:creationId xmlns:p14="http://schemas.microsoft.com/office/powerpoint/2010/main" val="4028009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anecdotal stories and examples for what builds you up, and knocks you down</a:t>
            </a:r>
          </a:p>
        </p:txBody>
      </p:sp>
      <p:sp>
        <p:nvSpPr>
          <p:cNvPr id="4" name="Slide Number Placeholder 3"/>
          <p:cNvSpPr>
            <a:spLocks noGrp="1"/>
          </p:cNvSpPr>
          <p:nvPr>
            <p:ph type="sldNum" sz="quarter" idx="5"/>
          </p:nvPr>
        </p:nvSpPr>
        <p:spPr/>
        <p:txBody>
          <a:bodyPr/>
          <a:lstStyle/>
          <a:p>
            <a:fld id="{BF586D0B-49E5-4BFA-AC34-8C0CC0926887}" type="slidenum">
              <a:rPr lang="en-GB" smtClean="0"/>
              <a:t>26</a:t>
            </a:fld>
            <a:endParaRPr lang="en-GB"/>
          </a:p>
        </p:txBody>
      </p:sp>
    </p:spTree>
    <p:extLst>
      <p:ext uri="{BB962C8B-B14F-4D97-AF65-F5344CB8AC3E}">
        <p14:creationId xmlns:p14="http://schemas.microsoft.com/office/powerpoint/2010/main" val="973006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want to be remembered for?</a:t>
            </a:r>
          </a:p>
        </p:txBody>
      </p:sp>
      <p:sp>
        <p:nvSpPr>
          <p:cNvPr id="4" name="Slide Number Placeholder 3"/>
          <p:cNvSpPr>
            <a:spLocks noGrp="1"/>
          </p:cNvSpPr>
          <p:nvPr>
            <p:ph type="sldNum" sz="quarter" idx="5"/>
          </p:nvPr>
        </p:nvSpPr>
        <p:spPr/>
        <p:txBody>
          <a:bodyPr/>
          <a:lstStyle/>
          <a:p>
            <a:fld id="{BF586D0B-49E5-4BFA-AC34-8C0CC0926887}" type="slidenum">
              <a:rPr lang="en-GB" smtClean="0"/>
              <a:t>27</a:t>
            </a:fld>
            <a:endParaRPr lang="en-GB"/>
          </a:p>
        </p:txBody>
      </p:sp>
    </p:spTree>
    <p:extLst>
      <p:ext uri="{BB962C8B-B14F-4D97-AF65-F5344CB8AC3E}">
        <p14:creationId xmlns:p14="http://schemas.microsoft.com/office/powerpoint/2010/main" val="12348501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solidFill>
                  <a:srgbClr val="46535E"/>
                </a:solidFill>
                <a:effectLst/>
                <a:highlight>
                  <a:srgbClr val="FCFCFD"/>
                </a:highlight>
                <a:latin typeface="Work-Regular"/>
              </a:rPr>
              <a:t>Ownership</a:t>
            </a:r>
            <a:r>
              <a:rPr lang="en-GB" b="0" i="0" dirty="0">
                <a:solidFill>
                  <a:srgbClr val="46535E"/>
                </a:solidFill>
                <a:effectLst/>
                <a:highlight>
                  <a:srgbClr val="FCFCFD"/>
                </a:highlight>
                <a:latin typeface="Work-Regular"/>
              </a:rPr>
              <a:t> is about taking responsibility for your brand and its development. </a:t>
            </a:r>
            <a:r>
              <a:rPr lang="en-GB" b="0" i="0" baseline="30000" dirty="0">
                <a:solidFill>
                  <a:srgbClr val="46535E"/>
                </a:solidFill>
                <a:effectLst/>
                <a:highlight>
                  <a:srgbClr val="FCFCFD"/>
                </a:highlight>
                <a:latin typeface="Work-Regular"/>
              </a:rPr>
              <a:t>2</a:t>
            </a:r>
            <a:endParaRPr lang="en-GB" b="0" i="0" dirty="0">
              <a:solidFill>
                <a:srgbClr val="46535E"/>
              </a:solidFill>
              <a:effectLst/>
              <a:highlight>
                <a:srgbClr val="FCFCFD"/>
              </a:highlight>
              <a:latin typeface="Work-Regular"/>
            </a:endParaRPr>
          </a:p>
          <a:p>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28</a:t>
            </a:fld>
            <a:endParaRPr lang="en-GB"/>
          </a:p>
        </p:txBody>
      </p:sp>
    </p:spTree>
    <p:extLst>
      <p:ext uri="{BB962C8B-B14F-4D97-AF65-F5344CB8AC3E}">
        <p14:creationId xmlns:p14="http://schemas.microsoft.com/office/powerpoint/2010/main" val="15388781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there any overlaps between this Brand Identity Model, and the 7 pillars of a personal brand?</a:t>
            </a:r>
          </a:p>
          <a:p>
            <a:r>
              <a:rPr lang="en-GB" dirty="0"/>
              <a:t>Yes, there are several key differences between a personal brand and a business brand:</a:t>
            </a:r>
          </a:p>
          <a:p>
            <a:endParaRPr lang="en-GB" dirty="0"/>
          </a:p>
          <a:p>
            <a:r>
              <a:rPr lang="en-GB" dirty="0"/>
              <a:t>1. Focus: A personal brand focuses on an individual's skills, expertise, values, and personality, while a business brand focuses on the products, services, and overall reputation of a company.</a:t>
            </a:r>
          </a:p>
          <a:p>
            <a:endParaRPr lang="en-GB" dirty="0"/>
          </a:p>
          <a:p>
            <a:r>
              <a:rPr lang="en-GB" dirty="0"/>
              <a:t>2. Objectives: The objective of a personal brand is to establish an individual as an expert or thought leader in their field, which can lead to career opportunities, speaking engagements, or consulting work. A business brand aims to attract customers, build loyalty, and differentiate the company from competitors.</a:t>
            </a:r>
          </a:p>
          <a:p>
            <a:endParaRPr lang="en-GB" dirty="0"/>
          </a:p>
          <a:p>
            <a:r>
              <a:rPr lang="en-GB" dirty="0"/>
              <a:t>3. Audience: A personal brand targets a specific audience that is interested in the individual's expertise or personality, such as potential employers, clients, or followers on social media. A business brand targets a broader audience of potential customers, investors, and stakeholders.</a:t>
            </a:r>
          </a:p>
          <a:p>
            <a:endParaRPr lang="en-GB" dirty="0"/>
          </a:p>
          <a:p>
            <a:r>
              <a:rPr lang="en-GB" dirty="0"/>
              <a:t>4. Consistency: While both personal and business brands require consistency, a personal brand may have more flexibility to evolve as the individual's career or interests change. A business brand needs to maintain a consistent image and messaging across all touchpoints to build trust and recognition.</a:t>
            </a:r>
          </a:p>
          <a:p>
            <a:endParaRPr lang="en-GB" dirty="0"/>
          </a:p>
          <a:p>
            <a:r>
              <a:rPr lang="en-GB" dirty="0"/>
              <a:t>5. Ownership: An individual owns and controls their personal brand, while a business brand is owned by the company and may be influenced by multiple stakeholders, such as employees, shareholders, and customers.</a:t>
            </a:r>
          </a:p>
          <a:p>
            <a:endParaRPr lang="en-GB" dirty="0"/>
          </a:p>
          <a:p>
            <a:r>
              <a:rPr lang="en-GB" dirty="0"/>
              <a:t>6. Lifespan: A personal brand is tied to an individual and may have a shorter lifespan, while a business brand can outlast individual employees or owners and continue for generations.</a:t>
            </a:r>
          </a:p>
          <a:p>
            <a:endParaRPr lang="en-GB" dirty="0"/>
          </a:p>
          <a:p>
            <a:r>
              <a:rPr lang="en-GB" dirty="0"/>
              <a:t>Despite these differences, personal and business brands can overlap, especially for small business owners, entrepreneurs, or professionals whose personal reputation is closely tied to their business.</a:t>
            </a:r>
          </a:p>
        </p:txBody>
      </p:sp>
      <p:sp>
        <p:nvSpPr>
          <p:cNvPr id="4" name="Slide Number Placeholder 3"/>
          <p:cNvSpPr>
            <a:spLocks noGrp="1"/>
          </p:cNvSpPr>
          <p:nvPr>
            <p:ph type="sldNum" sz="quarter" idx="5"/>
          </p:nvPr>
        </p:nvSpPr>
        <p:spPr/>
        <p:txBody>
          <a:bodyPr/>
          <a:lstStyle/>
          <a:p>
            <a:fld id="{BF586D0B-49E5-4BFA-AC34-8C0CC0926887}" type="slidenum">
              <a:rPr lang="en-GB" smtClean="0"/>
              <a:t>30</a:t>
            </a:fld>
            <a:endParaRPr lang="en-GB"/>
          </a:p>
        </p:txBody>
      </p:sp>
    </p:spTree>
    <p:extLst>
      <p:ext uri="{BB962C8B-B14F-4D97-AF65-F5344CB8AC3E}">
        <p14:creationId xmlns:p14="http://schemas.microsoft.com/office/powerpoint/2010/main" val="2683643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model illustrates how these interlocking elements come together to form a cohesive brand identity, from the internal rallying cry, culture and capabilities to the external facing personality, values, purpose and customer self-image the brand projects. Defining and consistently expressing these brand identity components helps establish a distinctive, recognizable and meaningful brand.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Capabilities (What the brand does, Performance, Quality standards): This section outlines the brand's core competencies, products/services, and the level of performance and quality it delivers consistently. It encompasses the brand's expertise, skillset, and unique value proposition. Clearly defining and communicating these capabilities helps establish trust and credibility with the target audience. </a:t>
            </a:r>
          </a:p>
          <a:p>
            <a:endParaRPr lang="en-GB" dirty="0"/>
          </a:p>
          <a:p>
            <a:r>
              <a:rPr lang="en-GB" dirty="0"/>
              <a:t>Internal Culture &amp; Values (Core beliefs, What the brand will never compromise on): The internal culture and values shape the brand's character and guide its </a:t>
            </a:r>
            <a:r>
              <a:rPr lang="en-GB" dirty="0" err="1"/>
              <a:t>behavior</a:t>
            </a:r>
            <a:r>
              <a:rPr lang="en-GB" dirty="0"/>
              <a:t>. These are the non-negotiable principles that the brand upholds in all circumstances. They influence decision-making, employee </a:t>
            </a:r>
            <a:r>
              <a:rPr lang="en-GB" dirty="0" err="1"/>
              <a:t>behavior</a:t>
            </a:r>
            <a:r>
              <a:rPr lang="en-GB" dirty="0"/>
              <a:t>, and customer interactions. A strong, values-driven culture helps the brand remain authentic and consistent. </a:t>
            </a:r>
          </a:p>
          <a:p>
            <a:endParaRPr lang="en-GB" dirty="0"/>
          </a:p>
          <a:p>
            <a:r>
              <a:rPr lang="en-GB" dirty="0"/>
              <a:t>Personality (The manner and way in which the brand delivers, Style, tone-of-voice, Humanized traits): Brand personality is the set of human characteristics attributed to the brand. It includes the brand's style, tone-of-voice, and overall </a:t>
            </a:r>
            <a:r>
              <a:rPr lang="en-GB" dirty="0" err="1"/>
              <a:t>demeanor</a:t>
            </a:r>
            <a:r>
              <a:rPr lang="en-GB" dirty="0"/>
              <a:t> in communication and interactions. A well-defined personality makes the brand relatable, memorable, and emotionally engaging for the target audience. </a:t>
            </a:r>
          </a:p>
          <a:p>
            <a:endParaRPr lang="en-GB" dirty="0"/>
          </a:p>
          <a:p>
            <a:r>
              <a:rPr lang="en-GB" dirty="0"/>
              <a:t>Shared Values &amp; Community (Aligned beliefs between the brand and customers, Passions and affinities): This section highlights the common ground between the brand and its customers. It includes the values, interests, and passions that the brand and its customers share. Emphasizing these shared values helps foster a sense of belonging and loyalty among customers, turning them into brand advocates. </a:t>
            </a:r>
          </a:p>
          <a:p>
            <a:endParaRPr lang="en-GB" dirty="0"/>
          </a:p>
          <a:p>
            <a:r>
              <a:rPr lang="en-GB" dirty="0"/>
              <a:t>Purpose (Larger goal or cause the brand aspires to serve, Change the brand wants to make in people's lives): The brand's purpose goes beyond profit-making. It's about the positive impact the brand aims to have on individuals, communities, society, or the planet. A strong purpose gives the brand a higher meaning and helps it connect with customers on a deeper level. It can also serve as a differentiator and a rallying point for all stakeholders. </a:t>
            </a:r>
          </a:p>
          <a:p>
            <a:endParaRPr lang="en-GB" dirty="0"/>
          </a:p>
          <a:p>
            <a:r>
              <a:rPr lang="en-GB" dirty="0"/>
              <a:t>Self-Image (What using the brand says about you to others, How customers want to be seen): This section deals with the customer's self-perception when using the brand. It's about how the brand makes customers feel about themselves and how they want others to perceive them. Understanding and shaping this self-image is crucial for creating a strong emotional connection between the brand and its customers.</a:t>
            </a:r>
          </a:p>
          <a:p>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31</a:t>
            </a:fld>
            <a:endParaRPr lang="en-GB"/>
          </a:p>
        </p:txBody>
      </p:sp>
    </p:spTree>
    <p:extLst>
      <p:ext uri="{BB962C8B-B14F-4D97-AF65-F5344CB8AC3E}">
        <p14:creationId xmlns:p14="http://schemas.microsoft.com/office/powerpoint/2010/main" val="36637692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33</a:t>
            </a:fld>
            <a:endParaRPr lang="en-GB"/>
          </a:p>
        </p:txBody>
      </p:sp>
    </p:spTree>
    <p:extLst>
      <p:ext uri="{BB962C8B-B14F-4D97-AF65-F5344CB8AC3E}">
        <p14:creationId xmlns:p14="http://schemas.microsoft.com/office/powerpoint/2010/main" val="12350146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Identity is the set of traits of an individual or a community that characterize it compared to others. Following this logic, we can define brand identity as a tangible set of brand elements that appeal to the senses and are characterized by having their own features compared to other brands in the market.</a:t>
            </a:r>
          </a:p>
        </p:txBody>
      </p:sp>
      <p:sp>
        <p:nvSpPr>
          <p:cNvPr id="4" name="Slide Number Placeholder 3"/>
          <p:cNvSpPr>
            <a:spLocks noGrp="1"/>
          </p:cNvSpPr>
          <p:nvPr>
            <p:ph type="sldNum" sz="quarter" idx="5"/>
          </p:nvPr>
        </p:nvSpPr>
        <p:spPr/>
        <p:txBody>
          <a:bodyPr/>
          <a:lstStyle/>
          <a:p>
            <a:fld id="{BF586D0B-49E5-4BFA-AC34-8C0CC0926887}" type="slidenum">
              <a:rPr lang="en-GB" smtClean="0"/>
              <a:t>38</a:t>
            </a:fld>
            <a:endParaRPr lang="en-GB"/>
          </a:p>
        </p:txBody>
      </p:sp>
    </p:spTree>
    <p:extLst>
      <p:ext uri="{BB962C8B-B14F-4D97-AF65-F5344CB8AC3E}">
        <p14:creationId xmlns:p14="http://schemas.microsoft.com/office/powerpoint/2010/main" val="7719162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not something that will be easy, or that we can take lightly. We may not get it done in this session but it is important that we define who we are, and who we want to be</a:t>
            </a:r>
          </a:p>
          <a:p>
            <a:endParaRPr lang="en-GB" dirty="0"/>
          </a:p>
          <a:p>
            <a:r>
              <a:rPr lang="en-GB" dirty="0"/>
              <a:t>Take 20 minutes to use the 7 Pillars and create your personal brand.</a:t>
            </a:r>
          </a:p>
        </p:txBody>
      </p:sp>
      <p:sp>
        <p:nvSpPr>
          <p:cNvPr id="4" name="Slide Number Placeholder 3"/>
          <p:cNvSpPr>
            <a:spLocks noGrp="1"/>
          </p:cNvSpPr>
          <p:nvPr>
            <p:ph type="sldNum" sz="quarter" idx="5"/>
          </p:nvPr>
        </p:nvSpPr>
        <p:spPr/>
        <p:txBody>
          <a:bodyPr/>
          <a:lstStyle/>
          <a:p>
            <a:fld id="{BF586D0B-49E5-4BFA-AC34-8C0CC0926887}" type="slidenum">
              <a:rPr lang="en-GB" smtClean="0"/>
              <a:t>39</a:t>
            </a:fld>
            <a:endParaRPr lang="en-GB"/>
          </a:p>
        </p:txBody>
      </p:sp>
    </p:spTree>
    <p:extLst>
      <p:ext uri="{BB962C8B-B14F-4D97-AF65-F5344CB8AC3E}">
        <p14:creationId xmlns:p14="http://schemas.microsoft.com/office/powerpoint/2010/main" val="22691402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586D0B-49E5-4BFA-AC34-8C0CC0926887}" type="slidenum">
              <a:rPr lang="en-GB" smtClean="0"/>
              <a:t>42</a:t>
            </a:fld>
            <a:endParaRPr lang="en-GB"/>
          </a:p>
        </p:txBody>
      </p:sp>
    </p:spTree>
    <p:extLst>
      <p:ext uri="{BB962C8B-B14F-4D97-AF65-F5344CB8AC3E}">
        <p14:creationId xmlns:p14="http://schemas.microsoft.com/office/powerpoint/2010/main" val="1063013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E96A-4601-F30A-3EE6-FCE765B9D2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6B31AA-03A4-1261-0B15-E0BAA724D6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7119FA-ECF7-0A57-DD9B-6E16ED1E0392}"/>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5" name="Footer Placeholder 4">
            <a:extLst>
              <a:ext uri="{FF2B5EF4-FFF2-40B4-BE49-F238E27FC236}">
                <a16:creationId xmlns:a16="http://schemas.microsoft.com/office/drawing/2014/main" id="{BA1E1D42-3F72-AB4B-0E33-4E0FE67140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0DB58-2082-C0C3-71DA-35E7C9AF4CF0}"/>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152811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0F6F-3A60-B033-49B0-2702B77695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B32F82-33E7-208D-68CF-CE188C9D24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97343-1990-0EEE-C3CF-CF3BECB702B5}"/>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5" name="Footer Placeholder 4">
            <a:extLst>
              <a:ext uri="{FF2B5EF4-FFF2-40B4-BE49-F238E27FC236}">
                <a16:creationId xmlns:a16="http://schemas.microsoft.com/office/drawing/2014/main" id="{6980C8AE-5DB0-C1CB-1FA2-2444BF8843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4FFB9-68F6-6CC2-9FED-EBB705AD7BCD}"/>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178905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790F2-1EC9-FB8A-D043-D5E08B33DD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077A51-D7DE-99A2-78F7-A4A7C8B9B9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F760B2-30DD-F76C-E3DD-493F8A1CE821}"/>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5" name="Footer Placeholder 4">
            <a:extLst>
              <a:ext uri="{FF2B5EF4-FFF2-40B4-BE49-F238E27FC236}">
                <a16:creationId xmlns:a16="http://schemas.microsoft.com/office/drawing/2014/main" id="{E01236DD-58F3-1272-5410-E4E57AA2D5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D69C16-FF91-C27B-7AE6-1C857EC9D467}"/>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2576358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15B2-786A-3026-5832-8F94E79F96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FCBDC2-FFCD-9DD3-C364-D7CE605760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56F004-F5F7-7889-F0C8-E659CB275D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51E38B-7B0E-D7B4-3C12-FE5C74C310FC}"/>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6" name="Footer Placeholder 5">
            <a:extLst>
              <a:ext uri="{FF2B5EF4-FFF2-40B4-BE49-F238E27FC236}">
                <a16:creationId xmlns:a16="http://schemas.microsoft.com/office/drawing/2014/main" id="{7C4F93C8-0265-AD34-48B0-764768D688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C83E2A-9C75-6E79-755A-5D85B4429E01}"/>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3617599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1913F-F587-6CBF-FAD6-6F3DAABC90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747C16-9A64-6AC5-85FA-A2AF764C3B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474C8B-7DB5-5A3E-77B2-215ED7FF40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CD3173-794C-7697-2826-5CD91612B4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EED4F9-1E95-5E02-C9F9-5A27095F31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9BA706-1917-B1BA-5578-E5D3E1B012DB}"/>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8" name="Footer Placeholder 7">
            <a:extLst>
              <a:ext uri="{FF2B5EF4-FFF2-40B4-BE49-F238E27FC236}">
                <a16:creationId xmlns:a16="http://schemas.microsoft.com/office/drawing/2014/main" id="{2C397933-29B3-A0F8-6D64-D181249027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9CA46C-A28F-9B68-0B05-84B44D29F065}"/>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2163472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879E3-D47B-6AF3-6F41-D7E4638B87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CFBB5B-1419-85E5-EA98-8A471C6A4B59}"/>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4" name="Footer Placeholder 3">
            <a:extLst>
              <a:ext uri="{FF2B5EF4-FFF2-40B4-BE49-F238E27FC236}">
                <a16:creationId xmlns:a16="http://schemas.microsoft.com/office/drawing/2014/main" id="{95BDE3B0-0842-4AFE-2CEC-B02CF2441D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1E78A3-B187-E9AB-3AE2-6E5A36CCCCD9}"/>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171444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F75924-BE85-4DD5-73A6-E8C6B6CBA103}"/>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3" name="Footer Placeholder 2">
            <a:extLst>
              <a:ext uri="{FF2B5EF4-FFF2-40B4-BE49-F238E27FC236}">
                <a16:creationId xmlns:a16="http://schemas.microsoft.com/office/drawing/2014/main" id="{2E765C5E-E862-26F9-22AE-7F6822AA71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14C4FD-05B1-712B-D294-600CA59CDE4C}"/>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1012601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B9F13-546A-0674-68EC-CE030F6E5C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C5A56C-3034-7C19-6436-61C2469FAB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28C1D2-16BC-7FDF-A54B-AB11AC7452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EB406F-FFE3-6874-B473-B827830BD9CD}"/>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6" name="Footer Placeholder 5">
            <a:extLst>
              <a:ext uri="{FF2B5EF4-FFF2-40B4-BE49-F238E27FC236}">
                <a16:creationId xmlns:a16="http://schemas.microsoft.com/office/drawing/2014/main" id="{964C7CE8-FDF0-924C-12EE-019A01A590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62DDB-38B7-53AD-C19D-4DF1315B42A4}"/>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1640577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9A830-3946-21A4-6F7D-C71332194E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079C06-A233-C2D8-A239-80F4AE7447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36C175-2914-B7C6-BC21-007FD7CCB7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D21C96-12E4-E3DC-092E-F0ECA3AED059}"/>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6" name="Footer Placeholder 5">
            <a:extLst>
              <a:ext uri="{FF2B5EF4-FFF2-40B4-BE49-F238E27FC236}">
                <a16:creationId xmlns:a16="http://schemas.microsoft.com/office/drawing/2014/main" id="{D54B6552-5C52-8D9B-9326-A7499FD353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616535-6096-82EE-C56E-4E5A708B6854}"/>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1399089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1D6F8-2163-DD1D-7B1A-51439F6C1D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226CF4-6E8F-2F4F-5366-ADEF5A39E5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1B65C6-FE2A-63A2-5049-5E5AE27839FF}"/>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5" name="Footer Placeholder 4">
            <a:extLst>
              <a:ext uri="{FF2B5EF4-FFF2-40B4-BE49-F238E27FC236}">
                <a16:creationId xmlns:a16="http://schemas.microsoft.com/office/drawing/2014/main" id="{93D23590-4E35-736B-F515-5EA8601BCA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3A62EB-9BB8-012C-6EA1-1D5E04951CBA}"/>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617578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838ECB-4E38-72F5-F502-4CACD06DE7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FB402E-9249-B608-93AC-25EF7CC9B0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CEADB8-0E96-EF9F-DBBD-6C59752B761A}"/>
              </a:ext>
            </a:extLst>
          </p:cNvPr>
          <p:cNvSpPr>
            <a:spLocks noGrp="1"/>
          </p:cNvSpPr>
          <p:nvPr>
            <p:ph type="dt" sz="half" idx="10"/>
          </p:nvPr>
        </p:nvSpPr>
        <p:spPr/>
        <p:txBody>
          <a:bodyPr/>
          <a:lstStyle/>
          <a:p>
            <a:fld id="{AAA2180A-843D-411F-89B5-162FA9E50403}" type="datetimeFigureOut">
              <a:rPr lang="en-GB" smtClean="0"/>
              <a:t>21/02/2026</a:t>
            </a:fld>
            <a:endParaRPr lang="en-GB"/>
          </a:p>
        </p:txBody>
      </p:sp>
      <p:sp>
        <p:nvSpPr>
          <p:cNvPr id="5" name="Footer Placeholder 4">
            <a:extLst>
              <a:ext uri="{FF2B5EF4-FFF2-40B4-BE49-F238E27FC236}">
                <a16:creationId xmlns:a16="http://schemas.microsoft.com/office/drawing/2014/main" id="{4138D09B-BB0C-30F3-7B78-52C4C46F4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4F9B51-4C46-7507-182B-665B7D490CC9}"/>
              </a:ext>
            </a:extLst>
          </p:cNvPr>
          <p:cNvSpPr>
            <a:spLocks noGrp="1"/>
          </p:cNvSpPr>
          <p:nvPr>
            <p:ph type="sldNum" sz="quarter" idx="12"/>
          </p:nvPr>
        </p:nvSpPr>
        <p:spPr/>
        <p:txBody>
          <a:bodyPr/>
          <a:lstStyle/>
          <a:p>
            <a:fld id="{9AC8E4A8-AFF9-4C26-A955-10A086AB5E66}" type="slidenum">
              <a:rPr lang="en-GB" smtClean="0"/>
              <a:t>‹#›</a:t>
            </a:fld>
            <a:endParaRPr lang="en-GB"/>
          </a:p>
        </p:txBody>
      </p:sp>
    </p:spTree>
    <p:extLst>
      <p:ext uri="{BB962C8B-B14F-4D97-AF65-F5344CB8AC3E}">
        <p14:creationId xmlns:p14="http://schemas.microsoft.com/office/powerpoint/2010/main" val="2770211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9D1E94-E2D4-2E98-FCA7-17AEDB580B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8E3AAE-DFC2-B2F6-9186-B6B866C82B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2CA979-0FBF-5353-B35B-624888D1E9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A2180A-843D-411F-89B5-162FA9E50403}" type="datetimeFigureOut">
              <a:rPr lang="en-GB" smtClean="0"/>
              <a:t>21/02/2026</a:t>
            </a:fld>
            <a:endParaRPr lang="en-GB"/>
          </a:p>
        </p:txBody>
      </p:sp>
      <p:sp>
        <p:nvSpPr>
          <p:cNvPr id="5" name="Footer Placeholder 4">
            <a:extLst>
              <a:ext uri="{FF2B5EF4-FFF2-40B4-BE49-F238E27FC236}">
                <a16:creationId xmlns:a16="http://schemas.microsoft.com/office/drawing/2014/main" id="{CFD8ABCF-16FD-123E-D32C-E8E4D3EA6A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79CBBB-4562-E6D1-09F3-513EC40347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C8E4A8-AFF9-4C26-A955-10A086AB5E66}" type="slidenum">
              <a:rPr lang="en-GB" smtClean="0"/>
              <a:t>‹#›</a:t>
            </a:fld>
            <a:endParaRPr lang="en-GB"/>
          </a:p>
        </p:txBody>
      </p:sp>
    </p:spTree>
    <p:extLst>
      <p:ext uri="{BB962C8B-B14F-4D97-AF65-F5344CB8AC3E}">
        <p14:creationId xmlns:p14="http://schemas.microsoft.com/office/powerpoint/2010/main" val="2961020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tmp"/><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OMDlfNWM1fA?feature=oembed" TargetMode="Externa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7.xml"/><Relationship Id="rId1" Type="http://schemas.openxmlformats.org/officeDocument/2006/relationships/video" Target="https://www.youtube.com/embed/3aYPZsSHgzU?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hyperlink" Target="https://sabrinasorganizing.com/take-responsibility-image/"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hyperlink" Target="https://www.nielsen.com/us/en/insights/article/2015/understanding-the-power-of-a-brand-name/"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FE36207-C9C3-3876-2808-542B37A0E9FD}"/>
              </a:ext>
            </a:extLst>
          </p:cNvPr>
          <p:cNvSpPr>
            <a:spLocks noGrp="1"/>
          </p:cNvSpPr>
          <p:nvPr>
            <p:ph type="ctrTitle"/>
          </p:nvPr>
        </p:nvSpPr>
        <p:spPr>
          <a:xfrm>
            <a:off x="838199" y="4428000"/>
            <a:ext cx="6143626" cy="1400400"/>
          </a:xfrm>
        </p:spPr>
        <p:txBody>
          <a:bodyPr wrap="square" anchor="b">
            <a:normAutofit/>
          </a:bodyPr>
          <a:lstStyle/>
          <a:p>
            <a:pPr algn="l"/>
            <a:r>
              <a:rPr lang="en-GB" sz="4300" dirty="0">
                <a:solidFill>
                  <a:schemeClr val="bg1"/>
                </a:solidFill>
              </a:rPr>
              <a:t>Part 1: The Future of Work</a:t>
            </a:r>
            <a:br>
              <a:rPr lang="en-GB" sz="4300" dirty="0">
                <a:solidFill>
                  <a:schemeClr val="bg1"/>
                </a:solidFill>
              </a:rPr>
            </a:br>
            <a:r>
              <a:rPr lang="en-GB" sz="4300" dirty="0">
                <a:solidFill>
                  <a:schemeClr val="bg1"/>
                </a:solidFill>
              </a:rPr>
              <a:t>Part 2: What is a Brand?</a:t>
            </a:r>
          </a:p>
        </p:txBody>
      </p:sp>
      <p:pic>
        <p:nvPicPr>
          <p:cNvPr id="6" name="Picture 5" descr="A black background with white text&#10;&#10;Description automatically generated">
            <a:extLst>
              <a:ext uri="{FF2B5EF4-FFF2-40B4-BE49-F238E27FC236}">
                <a16:creationId xmlns:a16="http://schemas.microsoft.com/office/drawing/2014/main" id="{16D8F9F3-E975-02ED-B3F1-1B6B1DBEAC95}"/>
              </a:ext>
            </a:extLst>
          </p:cNvPr>
          <p:cNvPicPr>
            <a:picLocks noChangeAspect="1"/>
          </p:cNvPicPr>
          <p:nvPr/>
        </p:nvPicPr>
        <p:blipFill rotWithShape="1">
          <a:blip r:embed="rId2">
            <a:extLst>
              <a:ext uri="{28A0092B-C50C-407E-A947-70E740481C1C}">
                <a14:useLocalDpi xmlns:a14="http://schemas.microsoft.com/office/drawing/2010/main" val="0"/>
              </a:ext>
            </a:extLst>
          </a:blip>
          <a:srcRect t="955"/>
          <a:stretch/>
        </p:blipFill>
        <p:spPr>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grpSp>
        <p:nvGrpSpPr>
          <p:cNvPr id="32" name="Group 31">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33" name="Freeform: Shape 25">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26">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9161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CEDB7A34-1D00-0514-1FBA-9DC4C46B6E7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175309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9CB49-1A2A-980A-2E0C-7364CBEE04CA}"/>
              </a:ext>
            </a:extLst>
          </p:cNvPr>
          <p:cNvSpPr>
            <a:spLocks noGrp="1"/>
          </p:cNvSpPr>
          <p:nvPr>
            <p:ph type="title"/>
          </p:nvPr>
        </p:nvSpPr>
        <p:spPr>
          <a:xfrm>
            <a:off x="876692" y="741391"/>
            <a:ext cx="5479719" cy="1616203"/>
          </a:xfrm>
        </p:spPr>
        <p:txBody>
          <a:bodyPr anchor="b">
            <a:normAutofit/>
          </a:bodyPr>
          <a:lstStyle/>
          <a:p>
            <a:r>
              <a:rPr lang="en-GB" sz="3200" b="1" dirty="0"/>
              <a:t>Learning Outcomes:</a:t>
            </a:r>
          </a:p>
        </p:txBody>
      </p:sp>
      <p:sp>
        <p:nvSpPr>
          <p:cNvPr id="3" name="Content Placeholder 2">
            <a:extLst>
              <a:ext uri="{FF2B5EF4-FFF2-40B4-BE49-F238E27FC236}">
                <a16:creationId xmlns:a16="http://schemas.microsoft.com/office/drawing/2014/main" id="{50C7A4E4-3C8E-4D2E-06DF-82A5C7AD2284}"/>
              </a:ext>
            </a:extLst>
          </p:cNvPr>
          <p:cNvSpPr>
            <a:spLocks noGrp="1"/>
          </p:cNvSpPr>
          <p:nvPr>
            <p:ph idx="1"/>
          </p:nvPr>
        </p:nvSpPr>
        <p:spPr>
          <a:xfrm>
            <a:off x="876692" y="2533476"/>
            <a:ext cx="5479719" cy="3447832"/>
          </a:xfrm>
        </p:spPr>
        <p:txBody>
          <a:bodyPr anchor="t">
            <a:normAutofit/>
          </a:bodyPr>
          <a:lstStyle/>
          <a:p>
            <a:pPr marL="0" indent="0">
              <a:buNone/>
            </a:pPr>
            <a:r>
              <a:rPr lang="en-GB" sz="2400" dirty="0"/>
              <a:t>On completion of this session, you will have developed an understanding of:</a:t>
            </a:r>
          </a:p>
          <a:p>
            <a:pPr>
              <a:buFont typeface="Wingdings" panose="05000000000000000000" pitchFamily="2" charset="2"/>
              <a:buChar char="Ø"/>
            </a:pPr>
            <a:r>
              <a:rPr lang="en-GB" sz="2400" dirty="0"/>
              <a:t>The future of work and the importance of staying relevant</a:t>
            </a:r>
          </a:p>
          <a:p>
            <a:pPr>
              <a:buFont typeface="Wingdings" panose="05000000000000000000" pitchFamily="2" charset="2"/>
              <a:buChar char="Ø"/>
            </a:pPr>
            <a:r>
              <a:rPr lang="en-GB" sz="2400" dirty="0"/>
              <a:t>The difference between a business and personal brand</a:t>
            </a:r>
          </a:p>
          <a:p>
            <a:endParaRPr lang="en-GB" sz="2000" dirty="0"/>
          </a:p>
          <a:p>
            <a:endParaRPr lang="en-GB" sz="2000" dirty="0"/>
          </a:p>
        </p:txBody>
      </p:sp>
      <p:pic>
        <p:nvPicPr>
          <p:cNvPr id="35" name="Picture 34" descr="Working space background">
            <a:extLst>
              <a:ext uri="{FF2B5EF4-FFF2-40B4-BE49-F238E27FC236}">
                <a16:creationId xmlns:a16="http://schemas.microsoft.com/office/drawing/2014/main" id="{6CB687E8-4081-8030-56F3-32C5B4ACBC4D}"/>
              </a:ext>
            </a:extLst>
          </p:cNvPr>
          <p:cNvPicPr>
            <a:picLocks noChangeAspect="1"/>
          </p:cNvPicPr>
          <p:nvPr/>
        </p:nvPicPr>
        <p:blipFill rotWithShape="1">
          <a:blip r:embed="rId2"/>
          <a:srcRect l="52102" r="-1" b="-1"/>
          <a:stretch/>
        </p:blipFill>
        <p:spPr>
          <a:xfrm>
            <a:off x="7270812" y="10"/>
            <a:ext cx="4921187" cy="6857990"/>
          </a:xfrm>
          <a:prstGeom prst="rect">
            <a:avLst/>
          </a:prstGeom>
        </p:spPr>
      </p:pic>
      <p:grpSp>
        <p:nvGrpSpPr>
          <p:cNvPr id="39" name="Group 3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40" name="Rectangle 3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50134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4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2EC29-AB7B-DA4C-CD5D-F3C5DED66682}"/>
              </a:ext>
            </a:extLst>
          </p:cNvPr>
          <p:cNvSpPr>
            <a:spLocks noGrp="1"/>
          </p:cNvSpPr>
          <p:nvPr>
            <p:ph type="title"/>
          </p:nvPr>
        </p:nvSpPr>
        <p:spPr>
          <a:xfrm>
            <a:off x="838201" y="365125"/>
            <a:ext cx="5251316" cy="1807305"/>
          </a:xfrm>
        </p:spPr>
        <p:txBody>
          <a:bodyPr>
            <a:normAutofit/>
          </a:bodyPr>
          <a:lstStyle/>
          <a:p>
            <a:r>
              <a:rPr lang="en-GB" sz="4000" b="1" dirty="0"/>
              <a:t>Discussion Time…Mirror Mirror!</a:t>
            </a:r>
          </a:p>
        </p:txBody>
      </p:sp>
      <p:sp>
        <p:nvSpPr>
          <p:cNvPr id="3" name="Content Placeholder 2">
            <a:extLst>
              <a:ext uri="{FF2B5EF4-FFF2-40B4-BE49-F238E27FC236}">
                <a16:creationId xmlns:a16="http://schemas.microsoft.com/office/drawing/2014/main" id="{4C0550FF-7E7D-B758-BBFB-8430A043EB38}"/>
              </a:ext>
            </a:extLst>
          </p:cNvPr>
          <p:cNvSpPr>
            <a:spLocks noGrp="1"/>
          </p:cNvSpPr>
          <p:nvPr>
            <p:ph idx="1"/>
          </p:nvPr>
        </p:nvSpPr>
        <p:spPr>
          <a:xfrm>
            <a:off x="838200" y="2333297"/>
            <a:ext cx="5124586" cy="3843666"/>
          </a:xfrm>
        </p:spPr>
        <p:txBody>
          <a:bodyPr>
            <a:normAutofit/>
          </a:bodyPr>
          <a:lstStyle/>
          <a:p>
            <a:pPr marL="0" indent="0">
              <a:buNone/>
            </a:pPr>
            <a:r>
              <a:rPr lang="en-GB" sz="2400" dirty="0"/>
              <a:t>How would you describe yourself. For example…</a:t>
            </a:r>
          </a:p>
          <a:p>
            <a:pPr>
              <a:buFont typeface="Wingdings" panose="05000000000000000000" pitchFamily="2" charset="2"/>
              <a:buChar char="Ø"/>
            </a:pPr>
            <a:r>
              <a:rPr lang="en-GB" sz="2400" dirty="0"/>
              <a:t>Creative</a:t>
            </a:r>
          </a:p>
          <a:p>
            <a:pPr>
              <a:buFont typeface="Wingdings" panose="05000000000000000000" pitchFamily="2" charset="2"/>
              <a:buChar char="Ø"/>
            </a:pPr>
            <a:r>
              <a:rPr lang="en-GB" sz="2400" dirty="0"/>
              <a:t>Ambitious</a:t>
            </a:r>
          </a:p>
          <a:p>
            <a:pPr>
              <a:buFont typeface="Wingdings" panose="05000000000000000000" pitchFamily="2" charset="2"/>
              <a:buChar char="Ø"/>
            </a:pPr>
            <a:r>
              <a:rPr lang="en-GB" sz="2400" dirty="0"/>
              <a:t>Curious</a:t>
            </a:r>
          </a:p>
          <a:p>
            <a:pPr>
              <a:buFont typeface="Wingdings" panose="05000000000000000000" pitchFamily="2" charset="2"/>
              <a:buChar char="Ø"/>
            </a:pPr>
            <a:r>
              <a:rPr lang="en-GB" sz="2400" dirty="0"/>
              <a:t>Reserved</a:t>
            </a:r>
          </a:p>
          <a:p>
            <a:pPr>
              <a:buFont typeface="Wingdings" panose="05000000000000000000" pitchFamily="2" charset="2"/>
              <a:buChar char="Ø"/>
            </a:pPr>
            <a:r>
              <a:rPr lang="en-GB" sz="2400" dirty="0"/>
              <a:t>Relevant!</a:t>
            </a:r>
          </a:p>
          <a:p>
            <a:pPr>
              <a:buFont typeface="Wingdings" panose="05000000000000000000" pitchFamily="2" charset="2"/>
              <a:buChar char="Ø"/>
            </a:pPr>
            <a:endParaRPr lang="en-GB" sz="2400" dirty="0"/>
          </a:p>
          <a:p>
            <a:endParaRPr lang="en-GB" sz="2000" dirty="0"/>
          </a:p>
          <a:p>
            <a:endParaRPr lang="en-GB" sz="2000" dirty="0"/>
          </a:p>
          <a:p>
            <a:pPr marL="0" indent="0">
              <a:buNone/>
            </a:pPr>
            <a:endParaRPr lang="en-GB" sz="2000" dirty="0"/>
          </a:p>
        </p:txBody>
      </p:sp>
      <p:pic>
        <p:nvPicPr>
          <p:cNvPr id="1026" name="Picture 2" descr="Mirror, Mirror on the Wall, Who's the Fairest of Them All? Shut Up and  Listen to the Response. | by Jeff Wiener | Medium">
            <a:extLst>
              <a:ext uri="{FF2B5EF4-FFF2-40B4-BE49-F238E27FC236}">
                <a16:creationId xmlns:a16="http://schemas.microsoft.com/office/drawing/2014/main" id="{37BFCAD3-B962-C244-4A7F-A60ACBA45F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34" r="12963" b="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3523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A9DF42-516C-DC12-FC8C-5CC5D7FAA433}"/>
              </a:ext>
            </a:extLst>
          </p:cNvPr>
          <p:cNvSpPr>
            <a:spLocks noGrp="1"/>
          </p:cNvSpPr>
          <p:nvPr>
            <p:ph type="title"/>
          </p:nvPr>
        </p:nvSpPr>
        <p:spPr>
          <a:xfrm>
            <a:off x="838201" y="365125"/>
            <a:ext cx="5251316" cy="1807305"/>
          </a:xfrm>
        </p:spPr>
        <p:txBody>
          <a:bodyPr>
            <a:normAutofit/>
          </a:bodyPr>
          <a:lstStyle/>
          <a:p>
            <a:r>
              <a:rPr lang="en-GB" b="1"/>
              <a:t>The Future of Work!</a:t>
            </a:r>
          </a:p>
        </p:txBody>
      </p:sp>
      <p:sp>
        <p:nvSpPr>
          <p:cNvPr id="3" name="Content Placeholder 2">
            <a:extLst>
              <a:ext uri="{FF2B5EF4-FFF2-40B4-BE49-F238E27FC236}">
                <a16:creationId xmlns:a16="http://schemas.microsoft.com/office/drawing/2014/main" id="{0A16B4EB-EC33-DDA2-ECB8-63C938DB8CAF}"/>
              </a:ext>
            </a:extLst>
          </p:cNvPr>
          <p:cNvSpPr>
            <a:spLocks noGrp="1"/>
          </p:cNvSpPr>
          <p:nvPr>
            <p:ph idx="1"/>
          </p:nvPr>
        </p:nvSpPr>
        <p:spPr>
          <a:xfrm>
            <a:off x="838200" y="2333297"/>
            <a:ext cx="5665342" cy="3843666"/>
          </a:xfrm>
        </p:spPr>
        <p:txBody>
          <a:bodyPr>
            <a:normAutofit/>
          </a:bodyPr>
          <a:lstStyle/>
          <a:p>
            <a:pPr>
              <a:buFont typeface="Wingdings" panose="05000000000000000000" pitchFamily="2" charset="2"/>
              <a:buChar char="Ø"/>
            </a:pPr>
            <a:r>
              <a:rPr lang="en-GB" sz="2400" dirty="0"/>
              <a:t>The future of work is changing. Employers are seeking candidates with diverse skill sets, this along with the rise of automation makes it more important than ever to stay relevant (Basset, 2016).</a:t>
            </a:r>
          </a:p>
          <a:p>
            <a:pPr>
              <a:buFont typeface="Wingdings" panose="05000000000000000000" pitchFamily="2" charset="2"/>
              <a:buChar char="Ø"/>
            </a:pPr>
            <a:r>
              <a:rPr lang="en-GB" sz="2400" dirty="0"/>
              <a:t>Put simply, to survive and thrive in different and ever-changing environments, we need to embrace variety and a wider range of experiences and more importantly – stay relevant. </a:t>
            </a:r>
          </a:p>
          <a:p>
            <a:endParaRPr lang="en-GB" sz="2000" dirty="0"/>
          </a:p>
        </p:txBody>
      </p:sp>
      <p:pic>
        <p:nvPicPr>
          <p:cNvPr id="5" name="Picture 4" descr="White puzzle with one red piece">
            <a:extLst>
              <a:ext uri="{FF2B5EF4-FFF2-40B4-BE49-F238E27FC236}">
                <a16:creationId xmlns:a16="http://schemas.microsoft.com/office/drawing/2014/main" id="{5B394B41-31A3-6F2F-BE73-9B25EC8A4E81}"/>
              </a:ext>
            </a:extLst>
          </p:cNvPr>
          <p:cNvPicPr>
            <a:picLocks noChangeAspect="1"/>
          </p:cNvPicPr>
          <p:nvPr/>
        </p:nvPicPr>
        <p:blipFill rotWithShape="1">
          <a:blip r:embed="rId2"/>
          <a:srcRect l="26328" r="2476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86144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ey robot with  colourful buttons">
            <a:extLst>
              <a:ext uri="{FF2B5EF4-FFF2-40B4-BE49-F238E27FC236}">
                <a16:creationId xmlns:a16="http://schemas.microsoft.com/office/drawing/2014/main" id="{D8A82C5F-8A18-DB78-DA96-3FCC72536518}"/>
              </a:ext>
            </a:extLst>
          </p:cNvPr>
          <p:cNvPicPr>
            <a:picLocks noChangeAspect="1"/>
          </p:cNvPicPr>
          <p:nvPr/>
        </p:nvPicPr>
        <p:blipFill rotWithShape="1">
          <a:blip r:embed="rId3">
            <a:alphaModFix amt="50000"/>
          </a:blip>
          <a:srcRect t="21537" b="3463"/>
          <a:stretch/>
        </p:blipFill>
        <p:spPr>
          <a:xfrm>
            <a:off x="20" y="10"/>
            <a:ext cx="12191979" cy="6857990"/>
          </a:xfrm>
          <a:prstGeom prst="rect">
            <a:avLst/>
          </a:prstGeom>
        </p:spPr>
      </p:pic>
      <p:sp>
        <p:nvSpPr>
          <p:cNvPr id="4" name="Title 3">
            <a:extLst>
              <a:ext uri="{FF2B5EF4-FFF2-40B4-BE49-F238E27FC236}">
                <a16:creationId xmlns:a16="http://schemas.microsoft.com/office/drawing/2014/main" id="{7FCBECE6-B819-4BD7-843C-C89D450C430B}"/>
              </a:ext>
            </a:extLst>
          </p:cNvPr>
          <p:cNvSpPr>
            <a:spLocks noGrp="1"/>
          </p:cNvSpPr>
          <p:nvPr>
            <p:ph type="title"/>
          </p:nvPr>
        </p:nvSpPr>
        <p:spPr>
          <a:xfrm>
            <a:off x="762000" y="1137434"/>
            <a:ext cx="7848600" cy="3204429"/>
          </a:xfrm>
        </p:spPr>
        <p:txBody>
          <a:bodyPr vert="horz" lIns="91440" tIns="45720" rIns="91440" bIns="45720" rtlCol="0" anchor="t">
            <a:normAutofit/>
          </a:bodyPr>
          <a:lstStyle/>
          <a:p>
            <a:r>
              <a:rPr lang="en-US" sz="4000">
                <a:solidFill>
                  <a:srgbClr val="FFFFFF"/>
                </a:solidFill>
              </a:rPr>
              <a:t>Will a robot take my job?</a:t>
            </a:r>
          </a:p>
        </p:txBody>
      </p:sp>
      <p:cxnSp>
        <p:nvCxnSpPr>
          <p:cNvPr id="35" name="Straight Connector 34">
            <a:extLst>
              <a:ext uri="{FF2B5EF4-FFF2-40B4-BE49-F238E27FC236}">
                <a16:creationId xmlns:a16="http://schemas.microsoft.com/office/drawing/2014/main" id="{49264613-F0F7-08CE-0ADF-98407A64DA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21EF513-2F83-4925-C8F7-55C26EE5AF42}"/>
              </a:ext>
            </a:extLst>
          </p:cNvPr>
          <p:cNvSpPr txBox="1"/>
          <p:nvPr/>
        </p:nvSpPr>
        <p:spPr>
          <a:xfrm>
            <a:off x="1126273" y="2553629"/>
            <a:ext cx="5452947" cy="3416320"/>
          </a:xfrm>
          <a:prstGeom prst="rect">
            <a:avLst/>
          </a:prstGeom>
          <a:noFill/>
        </p:spPr>
        <p:txBody>
          <a:bodyPr wrap="square" rtlCol="0">
            <a:spAutoFit/>
          </a:bodyPr>
          <a:lstStyle/>
          <a:p>
            <a:r>
              <a:rPr lang="en-GB" b="0" i="0" dirty="0">
                <a:solidFill>
                  <a:srgbClr val="323132"/>
                </a:solidFill>
                <a:effectLst/>
                <a:highlight>
                  <a:srgbClr val="FFFFFF"/>
                </a:highlight>
                <a:latin typeface="open sans" panose="020B0606030504020204" pitchFamily="34" charset="0"/>
              </a:rPr>
              <a:t>Around 1.5 million jobs in England are at high risk of some of their duties and tasks being automated in the future, Office for National Statistics (ONS) analysis shows. The ONS has analysed the jobs of 20 million people</a:t>
            </a:r>
            <a:r>
              <a:rPr lang="en-GB" b="0" i="0" baseline="30000" dirty="0">
                <a:solidFill>
                  <a:srgbClr val="323132"/>
                </a:solidFill>
                <a:effectLst/>
                <a:highlight>
                  <a:srgbClr val="FFFFFF"/>
                </a:highlight>
                <a:latin typeface="open sans" panose="020B0606030504020204" pitchFamily="34" charset="0"/>
              </a:rPr>
              <a:t>1</a:t>
            </a:r>
            <a:r>
              <a:rPr lang="en-GB" b="0" i="0" dirty="0">
                <a:solidFill>
                  <a:srgbClr val="323132"/>
                </a:solidFill>
                <a:effectLst/>
                <a:highlight>
                  <a:srgbClr val="FFFFFF"/>
                </a:highlight>
                <a:latin typeface="open sans" panose="020B0606030504020204" pitchFamily="34" charset="0"/>
              </a:rPr>
              <a:t> in England in 2017 and has found that 7.4% are at high risk of automation.</a:t>
            </a:r>
          </a:p>
          <a:p>
            <a:r>
              <a:rPr lang="en-GB" b="0" i="0" dirty="0">
                <a:solidFill>
                  <a:srgbClr val="323132"/>
                </a:solidFill>
                <a:effectLst/>
                <a:highlight>
                  <a:srgbClr val="FFFFFF"/>
                </a:highlight>
                <a:latin typeface="open sans" panose="020B0606030504020204" pitchFamily="34" charset="0"/>
              </a:rPr>
              <a:t>In 2017 the job that had the lowest risk of being done by AI was medical practioner at 18% and the highest was waiter/waitress at 72% </a:t>
            </a:r>
          </a:p>
          <a:p>
            <a:r>
              <a:rPr lang="en-GB" b="0" i="0" dirty="0">
                <a:solidFill>
                  <a:srgbClr val="323132"/>
                </a:solidFill>
                <a:effectLst/>
                <a:highlight>
                  <a:srgbClr val="FFFFFF"/>
                </a:highlight>
                <a:latin typeface="open sans" panose="020B0606030504020204" pitchFamily="34" charset="0"/>
              </a:rPr>
              <a:t>Consider how many jobs have already been taken over by automation or AI.</a:t>
            </a:r>
            <a:endParaRPr lang="en-GB" dirty="0"/>
          </a:p>
        </p:txBody>
      </p:sp>
    </p:spTree>
    <p:extLst>
      <p:ext uri="{BB962C8B-B14F-4D97-AF65-F5344CB8AC3E}">
        <p14:creationId xmlns:p14="http://schemas.microsoft.com/office/powerpoint/2010/main" val="2328909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045B2-DF1B-4747-AFBE-59977F64145F}"/>
              </a:ext>
            </a:extLst>
          </p:cNvPr>
          <p:cNvSpPr>
            <a:spLocks noGrp="1"/>
          </p:cNvSpPr>
          <p:nvPr>
            <p:ph type="title"/>
          </p:nvPr>
        </p:nvSpPr>
        <p:spPr>
          <a:xfrm>
            <a:off x="838201" y="365125"/>
            <a:ext cx="5251316" cy="1807305"/>
          </a:xfrm>
        </p:spPr>
        <p:txBody>
          <a:bodyPr>
            <a:normAutofit/>
          </a:bodyPr>
          <a:lstStyle/>
          <a:p>
            <a:r>
              <a:rPr lang="en-GB" b="1"/>
              <a:t>Will a robot take my job?</a:t>
            </a:r>
          </a:p>
        </p:txBody>
      </p:sp>
      <p:sp>
        <p:nvSpPr>
          <p:cNvPr id="3" name="Content Placeholder 2">
            <a:extLst>
              <a:ext uri="{FF2B5EF4-FFF2-40B4-BE49-F238E27FC236}">
                <a16:creationId xmlns:a16="http://schemas.microsoft.com/office/drawing/2014/main" id="{CFE9DA1B-4288-4731-B389-47B473EC52CC}"/>
              </a:ext>
            </a:extLst>
          </p:cNvPr>
          <p:cNvSpPr>
            <a:spLocks noGrp="1"/>
          </p:cNvSpPr>
          <p:nvPr>
            <p:ph idx="1"/>
          </p:nvPr>
        </p:nvSpPr>
        <p:spPr>
          <a:xfrm>
            <a:off x="838200" y="2333297"/>
            <a:ext cx="4619621" cy="3843666"/>
          </a:xfrm>
        </p:spPr>
        <p:txBody>
          <a:bodyPr>
            <a:normAutofit/>
          </a:bodyPr>
          <a:lstStyle/>
          <a:p>
            <a:endParaRPr lang="en-GB" sz="2000" dirty="0"/>
          </a:p>
          <a:p>
            <a:pPr>
              <a:buFont typeface="Wingdings" panose="05000000000000000000" pitchFamily="2" charset="2"/>
              <a:buChar char="Ø"/>
            </a:pPr>
            <a:r>
              <a:rPr lang="en-GB" sz="2400" dirty="0"/>
              <a:t>Watch the following 4-minute video by historian, philosopher and best-selling author Yuval Noah Harari: Workplace Automation and the “Useless Class”.</a:t>
            </a:r>
          </a:p>
        </p:txBody>
      </p:sp>
      <p:pic>
        <p:nvPicPr>
          <p:cNvPr id="5" name="Picture 4" descr="Camera lens">
            <a:extLst>
              <a:ext uri="{FF2B5EF4-FFF2-40B4-BE49-F238E27FC236}">
                <a16:creationId xmlns:a16="http://schemas.microsoft.com/office/drawing/2014/main" id="{A374B401-E778-5EED-61D0-93F6533366F5}"/>
              </a:ext>
            </a:extLst>
          </p:cNvPr>
          <p:cNvPicPr>
            <a:picLocks noChangeAspect="1"/>
          </p:cNvPicPr>
          <p:nvPr/>
        </p:nvPicPr>
        <p:blipFill rotWithShape="1">
          <a:blip r:embed="rId2"/>
          <a:srcRect l="9135" r="3282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9020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Yuval Noah Harari: Workplace Automation &amp; the &quot;Useless Class&quot;">
            <a:hlinkClick r:id="" action="ppaction://media"/>
            <a:extLst>
              <a:ext uri="{FF2B5EF4-FFF2-40B4-BE49-F238E27FC236}">
                <a16:creationId xmlns:a16="http://schemas.microsoft.com/office/drawing/2014/main" id="{7E629379-3E5C-4ED2-B2EA-D026D0CE60B2}"/>
              </a:ext>
            </a:extLst>
          </p:cNvPr>
          <p:cNvPicPr>
            <a:picLocks noRot="1" noChangeAspect="1"/>
          </p:cNvPicPr>
          <p:nvPr>
            <a:videoFile r:link="rId1"/>
          </p:nvPr>
        </p:nvPicPr>
        <p:blipFill>
          <a:blip r:embed="rId4"/>
          <a:stretch>
            <a:fillRect/>
          </a:stretch>
        </p:blipFill>
        <p:spPr>
          <a:xfrm>
            <a:off x="26973" y="0"/>
            <a:ext cx="12165027" cy="6873240"/>
          </a:xfrm>
          <a:prstGeom prst="rect">
            <a:avLst/>
          </a:prstGeom>
        </p:spPr>
      </p:pic>
    </p:spTree>
    <p:extLst>
      <p:ext uri="{BB962C8B-B14F-4D97-AF65-F5344CB8AC3E}">
        <p14:creationId xmlns:p14="http://schemas.microsoft.com/office/powerpoint/2010/main" val="173937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AF8C7-5C8D-4E5C-AC95-A09496E615B0}"/>
              </a:ext>
            </a:extLst>
          </p:cNvPr>
          <p:cNvSpPr>
            <a:spLocks noGrp="1"/>
          </p:cNvSpPr>
          <p:nvPr>
            <p:ph type="title"/>
          </p:nvPr>
        </p:nvSpPr>
        <p:spPr>
          <a:xfrm>
            <a:off x="838200" y="365125"/>
            <a:ext cx="10515600" cy="1325563"/>
          </a:xfrm>
        </p:spPr>
        <p:txBody>
          <a:bodyPr>
            <a:normAutofit/>
          </a:bodyPr>
          <a:lstStyle/>
          <a:p>
            <a:r>
              <a:rPr lang="en-GB" b="1" dirty="0"/>
              <a:t>The Useless Class!</a:t>
            </a:r>
          </a:p>
        </p:txBody>
      </p:sp>
      <p:sp>
        <p:nvSpPr>
          <p:cNvPr id="3" name="Content Placeholder 2">
            <a:extLst>
              <a:ext uri="{FF2B5EF4-FFF2-40B4-BE49-F238E27FC236}">
                <a16:creationId xmlns:a16="http://schemas.microsoft.com/office/drawing/2014/main" id="{4E5FA4FC-B2B4-4B4B-9A20-AFC56DF0DF19}"/>
              </a:ext>
            </a:extLst>
          </p:cNvPr>
          <p:cNvSpPr>
            <a:spLocks noGrp="1"/>
          </p:cNvSpPr>
          <p:nvPr>
            <p:ph idx="1"/>
          </p:nvPr>
        </p:nvSpPr>
        <p:spPr>
          <a:xfrm>
            <a:off x="189186" y="1576553"/>
            <a:ext cx="6384777" cy="4916322"/>
          </a:xfrm>
        </p:spPr>
        <p:txBody>
          <a:bodyPr>
            <a:normAutofit/>
          </a:bodyPr>
          <a:lstStyle/>
          <a:p>
            <a:pPr marL="0" indent="0">
              <a:buNone/>
            </a:pPr>
            <a:endParaRPr lang="en-GB" sz="1700" dirty="0"/>
          </a:p>
          <a:p>
            <a:pPr marL="0" indent="0">
              <a:buNone/>
            </a:pPr>
            <a:r>
              <a:rPr lang="en-GB" sz="2000" dirty="0"/>
              <a:t>According to Harari (2017) “in the 21</a:t>
            </a:r>
            <a:r>
              <a:rPr lang="en-GB" sz="2000" baseline="30000" dirty="0"/>
              <a:t>st</a:t>
            </a:r>
            <a:r>
              <a:rPr lang="en-GB" sz="2000" dirty="0"/>
              <a:t> century we may be facing a completely new kind of inequality which we have never seen before in human history: an elite of superhumans involved in all that is tech or the useless class that has no military or economic usefulness”.</a:t>
            </a:r>
          </a:p>
          <a:p>
            <a:pPr marL="0" indent="0">
              <a:buNone/>
            </a:pPr>
            <a:r>
              <a:rPr lang="en-GB" sz="2000" dirty="0"/>
              <a:t>Discussion time…</a:t>
            </a:r>
          </a:p>
          <a:p>
            <a:pPr>
              <a:buFont typeface="Wingdings" panose="05000000000000000000" pitchFamily="2" charset="2"/>
              <a:buChar char="Ø"/>
            </a:pPr>
            <a:r>
              <a:rPr lang="en-GB" sz="2000" dirty="0"/>
              <a:t>Do you believe that automation could cause such inequality?</a:t>
            </a:r>
          </a:p>
          <a:p>
            <a:pPr>
              <a:buFont typeface="Wingdings" panose="05000000000000000000" pitchFamily="2" charset="2"/>
              <a:buChar char="Ø"/>
            </a:pPr>
            <a:r>
              <a:rPr lang="en-GB" sz="2000" dirty="0"/>
              <a:t>Do you believe in Harari’s theory?</a:t>
            </a:r>
          </a:p>
          <a:p>
            <a:pPr>
              <a:buFont typeface="Wingdings" panose="05000000000000000000" pitchFamily="2" charset="2"/>
              <a:buChar char="Ø"/>
            </a:pPr>
            <a:r>
              <a:rPr lang="en-GB" sz="2000" dirty="0"/>
              <a:t>Why do you believe/doubt this theory?</a:t>
            </a:r>
          </a:p>
          <a:p>
            <a:pPr marL="0" indent="0">
              <a:buNone/>
            </a:pPr>
            <a:r>
              <a:rPr lang="en-GB" sz="2000" b="1" dirty="0"/>
              <a:t>This was Harari’s theory in 2017…fast forward to 2022 - here comes Dyson…</a:t>
            </a:r>
          </a:p>
          <a:p>
            <a:endParaRPr lang="en-GB" sz="2000" dirty="0"/>
          </a:p>
          <a:p>
            <a:pPr marL="0" indent="0">
              <a:buNone/>
            </a:pPr>
            <a:endParaRPr lang="en-GB" sz="1700" dirty="0"/>
          </a:p>
        </p:txBody>
      </p:sp>
      <p:pic>
        <p:nvPicPr>
          <p:cNvPr id="18" name="Picture 17" descr="One glowing light bulb in sea of unlit bulbs">
            <a:extLst>
              <a:ext uri="{FF2B5EF4-FFF2-40B4-BE49-F238E27FC236}">
                <a16:creationId xmlns:a16="http://schemas.microsoft.com/office/drawing/2014/main" id="{C85A4FE8-3ED6-77C9-9140-FEA4A6D42B30}"/>
              </a:ext>
            </a:extLst>
          </p:cNvPr>
          <p:cNvPicPr>
            <a:picLocks noChangeAspect="1"/>
          </p:cNvPicPr>
          <p:nvPr/>
        </p:nvPicPr>
        <p:blipFill rotWithShape="1">
          <a:blip r:embed="rId2"/>
          <a:srcRect l="5879" r="2" b="2"/>
          <a:stretch/>
        </p:blipFill>
        <p:spPr>
          <a:xfrm>
            <a:off x="6573962" y="2013626"/>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1962857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2B19-865B-41FA-B3B1-B08303159B6B}"/>
              </a:ext>
            </a:extLst>
          </p:cNvPr>
          <p:cNvSpPr>
            <a:spLocks noGrp="1"/>
          </p:cNvSpPr>
          <p:nvPr>
            <p:ph type="title"/>
          </p:nvPr>
        </p:nvSpPr>
        <p:spPr>
          <a:xfrm>
            <a:off x="5868557" y="1138036"/>
            <a:ext cx="5444382" cy="1402470"/>
          </a:xfrm>
        </p:spPr>
        <p:txBody>
          <a:bodyPr anchor="t">
            <a:normAutofit/>
          </a:bodyPr>
          <a:lstStyle/>
          <a:p>
            <a:r>
              <a:rPr lang="en-GB" sz="3200" b="1"/>
              <a:t>Will a Dyson take my job?</a:t>
            </a:r>
          </a:p>
        </p:txBody>
      </p:sp>
      <p:pic>
        <p:nvPicPr>
          <p:cNvPr id="18" name="Picture 17" descr="A robot using a laptop sitting on a blue chair">
            <a:extLst>
              <a:ext uri="{FF2B5EF4-FFF2-40B4-BE49-F238E27FC236}">
                <a16:creationId xmlns:a16="http://schemas.microsoft.com/office/drawing/2014/main" id="{9CE566B8-48C9-8AE7-1CCB-390CEE960399}"/>
              </a:ext>
            </a:extLst>
          </p:cNvPr>
          <p:cNvPicPr>
            <a:picLocks noChangeAspect="1"/>
          </p:cNvPicPr>
          <p:nvPr/>
        </p:nvPicPr>
        <p:blipFill rotWithShape="1">
          <a:blip r:embed="rId2"/>
          <a:srcRect l="56185" r="1564"/>
          <a:stretch/>
        </p:blipFill>
        <p:spPr>
          <a:xfrm>
            <a:off x="-1" y="10"/>
            <a:ext cx="5151179" cy="6857990"/>
          </a:xfrm>
          <a:prstGeom prst="rect">
            <a:avLst/>
          </a:prstGeom>
        </p:spPr>
      </p:pic>
      <p:cxnSp>
        <p:nvCxnSpPr>
          <p:cNvPr id="22" name="Straight Connector 2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FB3F9F-B1B6-433B-9691-B3C01C3B83E9}"/>
              </a:ext>
            </a:extLst>
          </p:cNvPr>
          <p:cNvSpPr>
            <a:spLocks noGrp="1"/>
          </p:cNvSpPr>
          <p:nvPr>
            <p:ph idx="1"/>
          </p:nvPr>
        </p:nvSpPr>
        <p:spPr>
          <a:xfrm>
            <a:off x="5868557" y="2551176"/>
            <a:ext cx="5444382" cy="3591207"/>
          </a:xfrm>
        </p:spPr>
        <p:txBody>
          <a:bodyPr>
            <a:normAutofit/>
          </a:bodyPr>
          <a:lstStyle/>
          <a:p>
            <a:pPr>
              <a:buFont typeface="Wingdings" panose="05000000000000000000" pitchFamily="2" charset="2"/>
              <a:buChar char="Ø"/>
            </a:pPr>
            <a:r>
              <a:rPr lang="en-GB" sz="2400" dirty="0"/>
              <a:t>Watch the following 2-minute video: </a:t>
            </a:r>
          </a:p>
          <a:p>
            <a:pPr>
              <a:buFont typeface="Wingdings" panose="05000000000000000000" pitchFamily="2" charset="2"/>
              <a:buChar char="Ø"/>
            </a:pPr>
            <a:r>
              <a:rPr lang="en-GB" sz="2400" dirty="0"/>
              <a:t>Dyson reveals home robots that can carry out domestic chores (IET, 2022).</a:t>
            </a:r>
          </a:p>
        </p:txBody>
      </p:sp>
    </p:spTree>
    <p:extLst>
      <p:ext uri="{BB962C8B-B14F-4D97-AF65-F5344CB8AC3E}">
        <p14:creationId xmlns:p14="http://schemas.microsoft.com/office/powerpoint/2010/main" val="2567097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yson reveals home robots that can carry out domestic chores">
            <a:hlinkClick r:id="" action="ppaction://media"/>
            <a:extLst>
              <a:ext uri="{FF2B5EF4-FFF2-40B4-BE49-F238E27FC236}">
                <a16:creationId xmlns:a16="http://schemas.microsoft.com/office/drawing/2014/main" id="{AC505FAC-1798-4E47-BD22-2C8BC99619D6}"/>
              </a:ext>
            </a:extLst>
          </p:cNvPr>
          <p:cNvPicPr>
            <a:picLocks noRot="1" noChangeAspect="1"/>
          </p:cNvPicPr>
          <p:nvPr>
            <a:videoFile r:link="rId1"/>
          </p:nvPr>
        </p:nvPicPr>
        <p:blipFill>
          <a:blip r:embed="rId3"/>
          <a:stretch>
            <a:fillRect/>
          </a:stretch>
        </p:blipFill>
        <p:spPr>
          <a:xfrm>
            <a:off x="0" y="-15240"/>
            <a:ext cx="12192000" cy="6888480"/>
          </a:xfrm>
          <a:prstGeom prst="rect">
            <a:avLst/>
          </a:prstGeom>
        </p:spPr>
      </p:pic>
    </p:spTree>
    <p:extLst>
      <p:ext uri="{BB962C8B-B14F-4D97-AF65-F5344CB8AC3E}">
        <p14:creationId xmlns:p14="http://schemas.microsoft.com/office/powerpoint/2010/main" val="364800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175C4-564D-464C-96A8-C7CBF4C2B377}"/>
              </a:ext>
            </a:extLst>
          </p:cNvPr>
          <p:cNvSpPr>
            <a:spLocks noGrp="1"/>
          </p:cNvSpPr>
          <p:nvPr>
            <p:ph type="title"/>
          </p:nvPr>
        </p:nvSpPr>
        <p:spPr>
          <a:xfrm>
            <a:off x="838201" y="365125"/>
            <a:ext cx="5251316" cy="1807305"/>
          </a:xfrm>
        </p:spPr>
        <p:txBody>
          <a:bodyPr>
            <a:normAutofit/>
          </a:bodyPr>
          <a:lstStyle/>
          <a:p>
            <a:r>
              <a:rPr lang="en-GB" b="1"/>
              <a:t>Discussion - Will a robot take my job?</a:t>
            </a:r>
          </a:p>
        </p:txBody>
      </p:sp>
      <p:sp>
        <p:nvSpPr>
          <p:cNvPr id="3" name="Content Placeholder 2">
            <a:extLst>
              <a:ext uri="{FF2B5EF4-FFF2-40B4-BE49-F238E27FC236}">
                <a16:creationId xmlns:a16="http://schemas.microsoft.com/office/drawing/2014/main" id="{378E7A5C-72DF-4BAE-9ECD-3D9FB40C91E3}"/>
              </a:ext>
            </a:extLst>
          </p:cNvPr>
          <p:cNvSpPr>
            <a:spLocks noGrp="1"/>
          </p:cNvSpPr>
          <p:nvPr>
            <p:ph idx="1"/>
          </p:nvPr>
        </p:nvSpPr>
        <p:spPr>
          <a:xfrm>
            <a:off x="838200" y="2333297"/>
            <a:ext cx="4619621" cy="3843666"/>
          </a:xfrm>
        </p:spPr>
        <p:txBody>
          <a:bodyPr>
            <a:normAutofit/>
          </a:bodyPr>
          <a:lstStyle/>
          <a:p>
            <a:pPr marL="0" indent="0">
              <a:buNone/>
            </a:pPr>
            <a:r>
              <a:rPr lang="en-GB" sz="2000"/>
              <a:t>Dyson aims to have these “home” robots ready by 2030 and is looking to employ 700 robotics engineers over the next five years.</a:t>
            </a:r>
          </a:p>
          <a:p>
            <a:pPr>
              <a:buFont typeface="Wingdings" panose="05000000000000000000" pitchFamily="2" charset="2"/>
              <a:buChar char="Ø"/>
            </a:pPr>
            <a:r>
              <a:rPr lang="en-GB" sz="2000"/>
              <a:t>What do you think the chances are of this “home” robot becoming available for commercial use?</a:t>
            </a:r>
          </a:p>
          <a:p>
            <a:pPr>
              <a:buFont typeface="Wingdings" panose="05000000000000000000" pitchFamily="2" charset="2"/>
              <a:buChar char="Ø"/>
            </a:pPr>
            <a:r>
              <a:rPr lang="en-GB" sz="2000"/>
              <a:t>What roles could be at risk?</a:t>
            </a:r>
          </a:p>
          <a:p>
            <a:pPr>
              <a:buFont typeface="Wingdings" panose="05000000000000000000" pitchFamily="2" charset="2"/>
              <a:buChar char="Ø"/>
            </a:pPr>
            <a:r>
              <a:rPr lang="en-GB" sz="2000"/>
              <a:t>What are the benefits to employers?</a:t>
            </a:r>
          </a:p>
          <a:p>
            <a:pPr>
              <a:buFont typeface="Wingdings" panose="05000000000000000000" pitchFamily="2" charset="2"/>
              <a:buChar char="Ø"/>
            </a:pPr>
            <a:r>
              <a:rPr lang="en-GB" sz="2000"/>
              <a:t>Does Dyson’s latest invention strengthen Harari’s theory of the useless class?</a:t>
            </a:r>
          </a:p>
          <a:p>
            <a:pPr marL="0" indent="0">
              <a:buNone/>
            </a:pPr>
            <a:endParaRPr lang="en-GB" sz="2000"/>
          </a:p>
          <a:p>
            <a:endParaRPr lang="en-GB" sz="2000"/>
          </a:p>
        </p:txBody>
      </p:sp>
      <p:pic>
        <p:nvPicPr>
          <p:cNvPr id="5" name="Picture 4" descr="A grey robot with  colourful buttons">
            <a:extLst>
              <a:ext uri="{FF2B5EF4-FFF2-40B4-BE49-F238E27FC236}">
                <a16:creationId xmlns:a16="http://schemas.microsoft.com/office/drawing/2014/main" id="{128F3FA7-CCD9-1E69-2B05-F0742D9B2B07}"/>
              </a:ext>
            </a:extLst>
          </p:cNvPr>
          <p:cNvPicPr>
            <a:picLocks noChangeAspect="1"/>
          </p:cNvPicPr>
          <p:nvPr/>
        </p:nvPicPr>
        <p:blipFill rotWithShape="1">
          <a:blip r:embed="rId2"/>
          <a:srcRect l="3479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499898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30E60-B868-4F77-ABF6-70627ABFDDF4}"/>
              </a:ext>
            </a:extLst>
          </p:cNvPr>
          <p:cNvSpPr>
            <a:spLocks noGrp="1"/>
          </p:cNvSpPr>
          <p:nvPr>
            <p:ph type="title"/>
          </p:nvPr>
        </p:nvSpPr>
        <p:spPr>
          <a:xfrm>
            <a:off x="6662056" y="365125"/>
            <a:ext cx="4691741" cy="1314385"/>
          </a:xfrm>
        </p:spPr>
        <p:txBody>
          <a:bodyPr>
            <a:normAutofit fontScale="90000"/>
          </a:bodyPr>
          <a:lstStyle/>
          <a:p>
            <a:r>
              <a:rPr lang="en-GB" sz="4000" b="1" dirty="0"/>
              <a:t>Discussion Time: Avoiding the Useless Class – Stay Relevant!</a:t>
            </a:r>
          </a:p>
        </p:txBody>
      </p:sp>
      <p:pic>
        <p:nvPicPr>
          <p:cNvPr id="22" name="Picture 21" descr="Working space background">
            <a:extLst>
              <a:ext uri="{FF2B5EF4-FFF2-40B4-BE49-F238E27FC236}">
                <a16:creationId xmlns:a16="http://schemas.microsoft.com/office/drawing/2014/main" id="{07A5094E-F645-EAD3-E276-14F1A1BFA736}"/>
              </a:ext>
            </a:extLst>
          </p:cNvPr>
          <p:cNvPicPr>
            <a:picLocks noChangeAspect="1"/>
          </p:cNvPicPr>
          <p:nvPr/>
        </p:nvPicPr>
        <p:blipFill rotWithShape="1">
          <a:blip r:embed="rId2"/>
          <a:srcRect l="40467"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2C958893-A9A8-4A7E-B09D-6CDC88AC8C55}"/>
              </a:ext>
            </a:extLst>
          </p:cNvPr>
          <p:cNvSpPr>
            <a:spLocks noGrp="1"/>
          </p:cNvSpPr>
          <p:nvPr>
            <p:ph idx="1"/>
          </p:nvPr>
        </p:nvSpPr>
        <p:spPr>
          <a:xfrm>
            <a:off x="6159623" y="2235003"/>
            <a:ext cx="5696606" cy="4067503"/>
          </a:xfrm>
        </p:spPr>
        <p:txBody>
          <a:bodyPr>
            <a:normAutofit fontScale="92500" lnSpcReduction="10000"/>
          </a:bodyPr>
          <a:lstStyle/>
          <a:p>
            <a:pPr marL="0" indent="0">
              <a:buNone/>
            </a:pPr>
            <a:r>
              <a:rPr lang="en-GB" sz="2400" dirty="0"/>
              <a:t>According to Harari (2019), to stay “relevant” we must reinvent ourselves every 10 years to avoid becoming part of the useless class.</a:t>
            </a:r>
          </a:p>
          <a:p>
            <a:pPr marL="0" indent="0">
              <a:buNone/>
            </a:pPr>
            <a:r>
              <a:rPr lang="en-GB" sz="2400" dirty="0"/>
              <a:t>Although we cannot predict the future of work, the future of work is changing. </a:t>
            </a:r>
          </a:p>
          <a:p>
            <a:pPr>
              <a:buFont typeface="Wingdings" panose="05000000000000000000" pitchFamily="2" charset="2"/>
              <a:buChar char="Ø"/>
            </a:pPr>
            <a:r>
              <a:rPr lang="en-GB" sz="2400" dirty="0"/>
              <a:t>Consider your business plan for Managing Enterprise. What could you do to stay relevant?</a:t>
            </a:r>
          </a:p>
          <a:p>
            <a:pPr>
              <a:buFont typeface="Wingdings" panose="05000000000000000000" pitchFamily="2" charset="2"/>
              <a:buChar char="Ø"/>
            </a:pPr>
            <a:r>
              <a:rPr lang="en-GB" sz="2400" dirty="0"/>
              <a:t>What does the future of work look like?</a:t>
            </a:r>
          </a:p>
          <a:p>
            <a:pPr marL="0" indent="0">
              <a:buNone/>
            </a:pPr>
            <a:endParaRPr lang="en-GB" sz="2400" dirty="0"/>
          </a:p>
          <a:p>
            <a:pPr marL="0" indent="0">
              <a:buNone/>
            </a:pPr>
            <a:r>
              <a:rPr lang="en-GB" sz="2000" dirty="0"/>
              <a:t>Further reading: Harari, Y. N. (2019) </a:t>
            </a:r>
            <a:r>
              <a:rPr lang="en-GB" sz="2000" i="1" dirty="0"/>
              <a:t>21 lessons for the 21</a:t>
            </a:r>
            <a:r>
              <a:rPr lang="en-GB" sz="2000" i="1" baseline="30000" dirty="0"/>
              <a:t>st</a:t>
            </a:r>
            <a:r>
              <a:rPr lang="en-GB" sz="2000" i="1" dirty="0"/>
              <a:t> Century. </a:t>
            </a:r>
            <a:r>
              <a:rPr lang="en-GB" sz="2000" dirty="0"/>
              <a:t>London: Vintage.</a:t>
            </a:r>
          </a:p>
          <a:p>
            <a:pPr marL="0" indent="0">
              <a:buNone/>
            </a:pPr>
            <a:endParaRPr lang="en-GB" sz="2000" dirty="0"/>
          </a:p>
          <a:p>
            <a:endParaRPr lang="en-GB" sz="2000" dirty="0"/>
          </a:p>
        </p:txBody>
      </p:sp>
    </p:spTree>
    <p:extLst>
      <p:ext uri="{BB962C8B-B14F-4D97-AF65-F5344CB8AC3E}">
        <p14:creationId xmlns:p14="http://schemas.microsoft.com/office/powerpoint/2010/main" val="4052700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D58CF-09BE-44C9-185D-43CD4402E475}"/>
              </a:ext>
            </a:extLst>
          </p:cNvPr>
          <p:cNvSpPr>
            <a:spLocks noGrp="1"/>
          </p:cNvSpPr>
          <p:nvPr>
            <p:ph type="title"/>
          </p:nvPr>
        </p:nvSpPr>
        <p:spPr>
          <a:xfrm>
            <a:off x="876693" y="741391"/>
            <a:ext cx="3455821" cy="1616203"/>
          </a:xfrm>
        </p:spPr>
        <p:txBody>
          <a:bodyPr anchor="b">
            <a:normAutofit/>
          </a:bodyPr>
          <a:lstStyle/>
          <a:p>
            <a:r>
              <a:rPr lang="en-GB" sz="3600" b="1" dirty="0"/>
              <a:t>Become a Lifelong Learner!</a:t>
            </a:r>
          </a:p>
        </p:txBody>
      </p:sp>
      <p:sp>
        <p:nvSpPr>
          <p:cNvPr id="3" name="Content Placeholder 2">
            <a:extLst>
              <a:ext uri="{FF2B5EF4-FFF2-40B4-BE49-F238E27FC236}">
                <a16:creationId xmlns:a16="http://schemas.microsoft.com/office/drawing/2014/main" id="{117340BE-3606-7659-394F-D9CC9BA19B30}"/>
              </a:ext>
            </a:extLst>
          </p:cNvPr>
          <p:cNvSpPr>
            <a:spLocks noGrp="1"/>
          </p:cNvSpPr>
          <p:nvPr>
            <p:ph idx="1"/>
          </p:nvPr>
        </p:nvSpPr>
        <p:spPr>
          <a:xfrm>
            <a:off x="174171" y="2533476"/>
            <a:ext cx="4158343" cy="3447832"/>
          </a:xfrm>
        </p:spPr>
        <p:txBody>
          <a:bodyPr anchor="t">
            <a:normAutofit/>
          </a:bodyPr>
          <a:lstStyle/>
          <a:p>
            <a:pPr marL="0" indent="0">
              <a:buNone/>
            </a:pPr>
            <a:r>
              <a:rPr lang="en-GB" sz="2400" b="0" i="0" dirty="0">
                <a:effectLst/>
                <a:latin typeface="Calibri" panose="020F0502020204030204" pitchFamily="34" charset="0"/>
              </a:rPr>
              <a:t>Identifying skills that can help you through these uncertain times will help build career resilience. </a:t>
            </a:r>
          </a:p>
          <a:p>
            <a:pPr marL="0" indent="0">
              <a:buNone/>
            </a:pPr>
            <a:r>
              <a:rPr lang="en-GB" sz="2400" dirty="0">
                <a:latin typeface="Calibri" panose="020F0502020204030204" pitchFamily="34" charset="0"/>
              </a:rPr>
              <a:t>W</a:t>
            </a:r>
            <a:r>
              <a:rPr lang="en-GB" sz="2400" dirty="0"/>
              <a:t>ho are you?, What can you do? What sets you apart from others</a:t>
            </a:r>
          </a:p>
          <a:p>
            <a:pPr>
              <a:buFont typeface="Wingdings" panose="05000000000000000000" pitchFamily="2" charset="2"/>
              <a:buChar char="Ø"/>
            </a:pPr>
            <a:r>
              <a:rPr lang="en-GB" sz="2400" dirty="0"/>
              <a:t>Stay Relevant!</a:t>
            </a:r>
          </a:p>
          <a:p>
            <a:pPr marL="0" indent="0">
              <a:buNone/>
            </a:pPr>
            <a:endParaRPr lang="en-GB" sz="2000" dirty="0"/>
          </a:p>
          <a:p>
            <a:endParaRPr lang="en-GB" sz="2000" dirty="0"/>
          </a:p>
        </p:txBody>
      </p:sp>
      <p:pic>
        <p:nvPicPr>
          <p:cNvPr id="5" name="Picture 4" descr="Graduating senior woman and husband">
            <a:extLst>
              <a:ext uri="{FF2B5EF4-FFF2-40B4-BE49-F238E27FC236}">
                <a16:creationId xmlns:a16="http://schemas.microsoft.com/office/drawing/2014/main" id="{5AF7918A-2A6F-93B6-49E5-07E355FF8AC6}"/>
              </a:ext>
            </a:extLst>
          </p:cNvPr>
          <p:cNvPicPr>
            <a:picLocks noChangeAspect="1"/>
          </p:cNvPicPr>
          <p:nvPr/>
        </p:nvPicPr>
        <p:blipFill rotWithShape="1">
          <a:blip r:embed="rId2">
            <a:extLst>
              <a:ext uri="{28A0092B-C50C-407E-A947-70E740481C1C}">
                <a14:useLocalDpi xmlns:a14="http://schemas.microsoft.com/office/drawing/2010/main" val="0"/>
              </a:ext>
            </a:extLst>
          </a:blip>
          <a:srcRect l="5884" r="-1" b="-1"/>
          <a:stretch/>
        </p:blipFill>
        <p:spPr>
          <a:xfrm>
            <a:off x="4987672" y="1167895"/>
            <a:ext cx="6389346" cy="4531519"/>
          </a:xfrm>
          <a:prstGeom prst="rect">
            <a:avLst/>
          </a:prstGeom>
        </p:spPr>
      </p:pic>
      <p:grpSp>
        <p:nvGrpSpPr>
          <p:cNvPr id="40" name="Group 3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41" name="Rectangle 4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37213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ellow question mark">
            <a:extLst>
              <a:ext uri="{FF2B5EF4-FFF2-40B4-BE49-F238E27FC236}">
                <a16:creationId xmlns:a16="http://schemas.microsoft.com/office/drawing/2014/main" id="{511C42B7-AA7F-190D-3D00-3A1190F1739A}"/>
              </a:ext>
            </a:extLst>
          </p:cNvPr>
          <p:cNvPicPr>
            <a:picLocks noChangeAspect="1"/>
          </p:cNvPicPr>
          <p:nvPr/>
        </p:nvPicPr>
        <p:blipFill rotWithShape="1">
          <a:blip r:embed="rId3"/>
          <a:srcRect l="18221" r="5939"/>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ADB36B2B-172C-7644-FB5D-37AE196CBA94}"/>
              </a:ext>
            </a:extLst>
          </p:cNvPr>
          <p:cNvSpPr txBox="1"/>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solidFill>
                  <a:schemeClr val="bg1"/>
                </a:solidFill>
                <a:latin typeface="+mj-lt"/>
                <a:ea typeface="+mj-ea"/>
                <a:cs typeface="+mj-cs"/>
              </a:rPr>
              <a:t>Any questions?</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026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12872A8A-E8F5-E0CD-B94D-660F92354B53}"/>
              </a:ext>
            </a:extLst>
          </p:cNvPr>
          <p:cNvSpPr>
            <a:spLocks noGrp="1"/>
          </p:cNvSpPr>
          <p:nvPr>
            <p:ph type="title"/>
          </p:nvPr>
        </p:nvSpPr>
        <p:spPr>
          <a:xfrm>
            <a:off x="2555631" y="1441938"/>
            <a:ext cx="7080738" cy="3974124"/>
          </a:xfrm>
        </p:spPr>
        <p:txBody>
          <a:bodyPr vert="horz" lIns="91440" tIns="45720" rIns="91440" bIns="45720" rtlCol="0">
            <a:normAutofit/>
          </a:bodyPr>
          <a:lstStyle/>
          <a:p>
            <a:pPr algn="ctr"/>
            <a:r>
              <a:rPr lang="en-US" sz="5400" kern="1200" dirty="0">
                <a:solidFill>
                  <a:schemeClr val="bg1">
                    <a:lumMod val="95000"/>
                    <a:lumOff val="5000"/>
                  </a:schemeClr>
                </a:solidFill>
                <a:latin typeface="+mj-lt"/>
                <a:ea typeface="+mj-ea"/>
                <a:cs typeface="+mj-cs"/>
              </a:rPr>
              <a:t>Part 2:What is a brand?</a:t>
            </a:r>
          </a:p>
        </p:txBody>
      </p:sp>
    </p:spTree>
    <p:extLst>
      <p:ext uri="{BB962C8B-B14F-4D97-AF65-F5344CB8AC3E}">
        <p14:creationId xmlns:p14="http://schemas.microsoft.com/office/powerpoint/2010/main" val="274404592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210C79-D3E5-D1E2-A6AF-CB0BDB56D82F}"/>
              </a:ext>
            </a:extLst>
          </p:cNvPr>
          <p:cNvSpPr>
            <a:spLocks noGrp="1"/>
          </p:cNvSpPr>
          <p:nvPr>
            <p:ph type="title"/>
          </p:nvPr>
        </p:nvSpPr>
        <p:spPr>
          <a:xfrm>
            <a:off x="5232400" y="1641752"/>
            <a:ext cx="6140449" cy="1323439"/>
          </a:xfrm>
        </p:spPr>
        <p:txBody>
          <a:bodyPr anchor="t">
            <a:normAutofit/>
          </a:bodyPr>
          <a:lstStyle/>
          <a:p>
            <a:r>
              <a:rPr lang="en-GB" sz="4000" b="1" dirty="0">
                <a:solidFill>
                  <a:schemeClr val="bg1"/>
                </a:solidFill>
              </a:rPr>
              <a:t>Coming up…</a:t>
            </a:r>
          </a:p>
        </p:txBody>
      </p:sp>
      <p:pic>
        <p:nvPicPr>
          <p:cNvPr id="5" name="Picture 4" descr="Question mark boxes">
            <a:extLst>
              <a:ext uri="{FF2B5EF4-FFF2-40B4-BE49-F238E27FC236}">
                <a16:creationId xmlns:a16="http://schemas.microsoft.com/office/drawing/2014/main" id="{9BEBB3BD-09B5-8B89-566E-B2D49EAD861E}"/>
              </a:ext>
            </a:extLst>
          </p:cNvPr>
          <p:cNvPicPr>
            <a:picLocks noChangeAspect="1"/>
          </p:cNvPicPr>
          <p:nvPr/>
        </p:nvPicPr>
        <p:blipFill rotWithShape="1">
          <a:blip r:embed="rId2"/>
          <a:srcRect l="34295" r="28414"/>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1" name="Group 10">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2" name="Freeform: Shape 11">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890B45F-C5FE-586C-8D01-8CA2BA794472}"/>
              </a:ext>
            </a:extLst>
          </p:cNvPr>
          <p:cNvSpPr>
            <a:spLocks noGrp="1"/>
          </p:cNvSpPr>
          <p:nvPr>
            <p:ph idx="1"/>
          </p:nvPr>
        </p:nvSpPr>
        <p:spPr>
          <a:xfrm>
            <a:off x="4892040" y="2400300"/>
            <a:ext cx="6480811" cy="3783329"/>
          </a:xfrm>
        </p:spPr>
        <p:txBody>
          <a:bodyPr>
            <a:normAutofit/>
          </a:bodyPr>
          <a:lstStyle/>
          <a:p>
            <a:pPr fontAlgn="base">
              <a:buFont typeface="Wingdings" panose="05000000000000000000" pitchFamily="2" charset="2"/>
              <a:buChar char="Ø"/>
            </a:pPr>
            <a:r>
              <a:rPr lang="en-GB" dirty="0">
                <a:solidFill>
                  <a:schemeClr val="bg1"/>
                </a:solidFill>
              </a:rPr>
              <a:t>As a personal brand, authenticity is one of your biggest assets and strongest differentiating factors.</a:t>
            </a:r>
            <a:r>
              <a:rPr lang="en-US" dirty="0">
                <a:solidFill>
                  <a:schemeClr val="bg1"/>
                </a:solidFill>
              </a:rPr>
              <a:t>​</a:t>
            </a:r>
            <a:endParaRPr lang="en-GB" dirty="0">
              <a:solidFill>
                <a:schemeClr val="bg1"/>
              </a:solidFill>
            </a:endParaRPr>
          </a:p>
          <a:p>
            <a:pPr fontAlgn="base">
              <a:buFont typeface="Wingdings" panose="05000000000000000000" pitchFamily="2" charset="2"/>
              <a:buChar char="Ø"/>
            </a:pPr>
            <a:r>
              <a:rPr lang="en-GB" dirty="0">
                <a:solidFill>
                  <a:schemeClr val="bg1"/>
                </a:solidFill>
              </a:rPr>
              <a:t>Your authentic personal brand is what sets you apart. </a:t>
            </a:r>
          </a:p>
        </p:txBody>
      </p:sp>
    </p:spTree>
    <p:extLst>
      <p:ext uri="{BB962C8B-B14F-4D97-AF65-F5344CB8AC3E}">
        <p14:creationId xmlns:p14="http://schemas.microsoft.com/office/powerpoint/2010/main" val="37279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Graphical user interface, website, calendar&#10;&#10;Description automatically generated">
            <a:extLst>
              <a:ext uri="{FF2B5EF4-FFF2-40B4-BE49-F238E27FC236}">
                <a16:creationId xmlns:a16="http://schemas.microsoft.com/office/drawing/2014/main" id="{520D5982-1401-8524-4FA0-ABC026CA55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257696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546F1D30-301A-7949-3A12-8193D0E6CE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2917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Graphical user interface&#10;&#10;Description automatically generated">
            <a:extLst>
              <a:ext uri="{FF2B5EF4-FFF2-40B4-BE49-F238E27FC236}">
                <a16:creationId xmlns:a16="http://schemas.microsoft.com/office/drawing/2014/main" id="{264F1D5E-E2DA-3B7F-8548-969E048AB0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42515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133058A7-956B-7C32-1801-C9A194CE3F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25788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77D9D7BD-8027-13F6-8DCA-D1E28BA11B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5615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a:xfrm>
            <a:off x="1332089" y="1412266"/>
            <a:ext cx="9144000" cy="2387600"/>
          </a:xfrm>
        </p:spPr>
        <p:txBody>
          <a:bodyPr/>
          <a:lstStyle/>
          <a:p>
            <a:endParaRPr lang="en-GB"/>
          </a:p>
        </p:txBody>
      </p:sp>
      <p:pic>
        <p:nvPicPr>
          <p:cNvPr id="5" name="Picture 4" descr="Graphical user interface&#10;&#10;Description automatically generated">
            <a:extLst>
              <a:ext uri="{FF2B5EF4-FFF2-40B4-BE49-F238E27FC236}">
                <a16:creationId xmlns:a16="http://schemas.microsoft.com/office/drawing/2014/main" id="{AF291A1A-A9CF-0209-D8AE-211EFA874E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4538133"/>
          </a:xfrm>
          <a:prstGeom prst="rect">
            <a:avLst/>
          </a:prstGeom>
        </p:spPr>
      </p:pic>
      <p:sp>
        <p:nvSpPr>
          <p:cNvPr id="4" name="TextBox 3">
            <a:extLst>
              <a:ext uri="{FF2B5EF4-FFF2-40B4-BE49-F238E27FC236}">
                <a16:creationId xmlns:a16="http://schemas.microsoft.com/office/drawing/2014/main" id="{E6F87DAE-B130-ED95-EEBF-04805C810DB4}"/>
              </a:ext>
            </a:extLst>
          </p:cNvPr>
          <p:cNvSpPr txBox="1"/>
          <p:nvPr/>
        </p:nvSpPr>
        <p:spPr>
          <a:xfrm>
            <a:off x="383822" y="4772091"/>
            <a:ext cx="11424355" cy="2031325"/>
          </a:xfrm>
          <a:prstGeom prst="rect">
            <a:avLst/>
          </a:prstGeom>
          <a:noFill/>
        </p:spPr>
        <p:txBody>
          <a:bodyPr wrap="square" rtlCol="0">
            <a:spAutoFit/>
          </a:bodyPr>
          <a:lstStyle/>
          <a:p>
            <a:r>
              <a:rPr lang="en-GB" dirty="0"/>
              <a:t>According to indeed (2023) Personal values are your own ethics and personality goals. They can be anything from how you view family to your understanding of honesty. Values form the basis of your identity and can tell you a lot about who you are and what you stand for. They also have a lot of influence on how you interact with other people, making them an important consideration when you're looking to start relationships.</a:t>
            </a:r>
          </a:p>
          <a:p>
            <a:endParaRPr lang="en-GB" dirty="0"/>
          </a:p>
          <a:p>
            <a:r>
              <a:rPr lang="en-GB" dirty="0"/>
              <a:t>Personal values are vital to your personality and they can help you identify what you believe in and what makes you happy. </a:t>
            </a:r>
          </a:p>
        </p:txBody>
      </p:sp>
    </p:spTree>
    <p:extLst>
      <p:ext uri="{BB962C8B-B14F-4D97-AF65-F5344CB8AC3E}">
        <p14:creationId xmlns:p14="http://schemas.microsoft.com/office/powerpoint/2010/main" val="15624988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A picture containing calendar&#10;&#10;Description automatically generated">
            <a:extLst>
              <a:ext uri="{FF2B5EF4-FFF2-40B4-BE49-F238E27FC236}">
                <a16:creationId xmlns:a16="http://schemas.microsoft.com/office/drawing/2014/main" id="{D356802A-9619-882B-35DA-06207FB4D7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895281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81A53D1D-D7F4-05C5-3CD2-8E5B751CBE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9292C6B2-7162-9CC2-308F-0073127775DE}"/>
              </a:ext>
            </a:extLst>
          </p:cNvPr>
          <p:cNvSpPr txBox="1"/>
          <p:nvPr/>
        </p:nvSpPr>
        <p:spPr>
          <a:xfrm>
            <a:off x="401444" y="5519854"/>
            <a:ext cx="4036741" cy="646331"/>
          </a:xfrm>
          <a:prstGeom prst="rect">
            <a:avLst/>
          </a:prstGeom>
          <a:noFill/>
        </p:spPr>
        <p:txBody>
          <a:bodyPr wrap="square" rtlCol="0">
            <a:spAutoFit/>
          </a:bodyPr>
          <a:lstStyle/>
          <a:p>
            <a:r>
              <a:rPr lang="en-GB" dirty="0">
                <a:solidFill>
                  <a:schemeClr val="bg1"/>
                </a:solidFill>
              </a:rPr>
              <a:t>Consider your strengths, write down 10 strengths you have.</a:t>
            </a:r>
            <a:r>
              <a:rPr lang="en-GB" dirty="0"/>
              <a:t>.</a:t>
            </a:r>
          </a:p>
        </p:txBody>
      </p:sp>
    </p:spTree>
    <p:extLst>
      <p:ext uri="{BB962C8B-B14F-4D97-AF65-F5344CB8AC3E}">
        <p14:creationId xmlns:p14="http://schemas.microsoft.com/office/powerpoint/2010/main" val="2437198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A picture containing text&#10;&#10;Description automatically generated">
            <a:extLst>
              <a:ext uri="{FF2B5EF4-FFF2-40B4-BE49-F238E27FC236}">
                <a16:creationId xmlns:a16="http://schemas.microsoft.com/office/drawing/2014/main" id="{E5C0D3C7-7D0D-A1FD-DBA5-2101443186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413724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Text, whiteboard&#10;&#10;Description automatically generated">
            <a:extLst>
              <a:ext uri="{FF2B5EF4-FFF2-40B4-BE49-F238E27FC236}">
                <a16:creationId xmlns:a16="http://schemas.microsoft.com/office/drawing/2014/main" id="{7342D281-CDD1-AEFF-3BBC-C4959FCC60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70830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CA6B9F3-3A07-C0E4-BC23-EF651A8C8BBF}"/>
              </a:ext>
            </a:extLst>
          </p:cNvPr>
          <p:cNvSpPr>
            <a:spLocks noGrp="1"/>
          </p:cNvSpPr>
          <p:nvPr>
            <p:ph type="ctrTitle"/>
          </p:nvPr>
        </p:nvSpPr>
        <p:spPr>
          <a:xfrm>
            <a:off x="660041" y="2767106"/>
            <a:ext cx="2880828" cy="3071906"/>
          </a:xfrm>
        </p:spPr>
        <p:txBody>
          <a:bodyPr anchor="t">
            <a:normAutofit/>
          </a:bodyPr>
          <a:lstStyle/>
          <a:p>
            <a:pPr algn="l"/>
            <a:r>
              <a:rPr lang="en-GB" sz="4000">
                <a:solidFill>
                  <a:srgbClr val="FFFFFF"/>
                </a:solidFill>
              </a:rPr>
              <a:t>Ownership</a:t>
            </a:r>
          </a:p>
        </p:txBody>
      </p:sp>
      <p:pic>
        <p:nvPicPr>
          <p:cNvPr id="5" name="Picture 4" descr="A person in a sports uniform">
            <a:extLst>
              <a:ext uri="{FF2B5EF4-FFF2-40B4-BE49-F238E27FC236}">
                <a16:creationId xmlns:a16="http://schemas.microsoft.com/office/drawing/2014/main" id="{FF564E52-FB22-AFA1-5C1B-10CC896F20E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868" b="5870"/>
          <a:stretch/>
        </p:blipFill>
        <p:spPr>
          <a:xfrm>
            <a:off x="4600322" y="467208"/>
            <a:ext cx="7029959" cy="5923584"/>
          </a:xfrm>
          <a:prstGeom prst="rect">
            <a:avLst/>
          </a:prstGeom>
        </p:spPr>
      </p:pic>
    </p:spTree>
    <p:extLst>
      <p:ext uri="{BB962C8B-B14F-4D97-AF65-F5344CB8AC3E}">
        <p14:creationId xmlns:p14="http://schemas.microsoft.com/office/powerpoint/2010/main" val="3870678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sticky notes">
            <a:extLst>
              <a:ext uri="{FF2B5EF4-FFF2-40B4-BE49-F238E27FC236}">
                <a16:creationId xmlns:a16="http://schemas.microsoft.com/office/drawing/2014/main" id="{7E17ED54-6617-8D7D-2A56-CC7E18EEF101}"/>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453B99-2F0E-5F5E-CD52-01C634877647}"/>
              </a:ext>
            </a:extLst>
          </p:cNvPr>
          <p:cNvSpPr>
            <a:spLocks noGrp="1"/>
          </p:cNvSpPr>
          <p:nvPr>
            <p:ph type="title"/>
          </p:nvPr>
        </p:nvSpPr>
        <p:spPr>
          <a:xfrm>
            <a:off x="7531610" y="365125"/>
            <a:ext cx="3822189" cy="1899912"/>
          </a:xfrm>
        </p:spPr>
        <p:txBody>
          <a:bodyPr>
            <a:normAutofit/>
          </a:bodyPr>
          <a:lstStyle/>
          <a:p>
            <a:r>
              <a:rPr lang="en-GB" sz="4000"/>
              <a:t>Activity 30 Minutes </a:t>
            </a:r>
          </a:p>
        </p:txBody>
      </p:sp>
      <p:sp>
        <p:nvSpPr>
          <p:cNvPr id="3" name="Content Placeholder 2">
            <a:extLst>
              <a:ext uri="{FF2B5EF4-FFF2-40B4-BE49-F238E27FC236}">
                <a16:creationId xmlns:a16="http://schemas.microsoft.com/office/drawing/2014/main" id="{82246F04-C76C-8EB5-2C86-0B338F2BC7A3}"/>
              </a:ext>
            </a:extLst>
          </p:cNvPr>
          <p:cNvSpPr>
            <a:spLocks noGrp="1"/>
          </p:cNvSpPr>
          <p:nvPr>
            <p:ph idx="1"/>
          </p:nvPr>
        </p:nvSpPr>
        <p:spPr>
          <a:xfrm>
            <a:off x="6572250" y="2434201"/>
            <a:ext cx="4781549" cy="3742762"/>
          </a:xfrm>
        </p:spPr>
        <p:txBody>
          <a:bodyPr>
            <a:normAutofit/>
          </a:bodyPr>
          <a:lstStyle/>
          <a:p>
            <a:pPr marL="0" indent="0">
              <a:buNone/>
            </a:pPr>
            <a:r>
              <a:rPr lang="en-GB" sz="4000" dirty="0"/>
              <a:t>Build Your Brand Worksheet </a:t>
            </a:r>
          </a:p>
          <a:p>
            <a:pPr marL="0" indent="0">
              <a:buNone/>
            </a:pPr>
            <a:endParaRPr lang="en-GB" sz="2000" dirty="0"/>
          </a:p>
          <a:p>
            <a:pPr marL="0" indent="0">
              <a:buNone/>
            </a:pPr>
            <a:r>
              <a:rPr lang="en-GB" sz="2000" dirty="0"/>
              <a:t>Complete the handout given to you.</a:t>
            </a:r>
          </a:p>
          <a:p>
            <a:pPr marL="0" indent="0">
              <a:buNone/>
            </a:pPr>
            <a:r>
              <a:rPr lang="en-GB" sz="2000" dirty="0"/>
              <a:t>Some of the questions may seem harder than others but have a good think about what you believe your brand is built around.</a:t>
            </a:r>
          </a:p>
        </p:txBody>
      </p:sp>
    </p:spTree>
    <p:extLst>
      <p:ext uri="{BB962C8B-B14F-4D97-AF65-F5344CB8AC3E}">
        <p14:creationId xmlns:p14="http://schemas.microsoft.com/office/powerpoint/2010/main" val="8652481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C65E0A47-229E-622D-27D1-8BAF04F2A2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8B2002F-8A4D-E31E-1AA6-1F508E5675E6}"/>
              </a:ext>
            </a:extLst>
          </p:cNvPr>
          <p:cNvSpPr txBox="1"/>
          <p:nvPr/>
        </p:nvSpPr>
        <p:spPr>
          <a:xfrm>
            <a:off x="6234545" y="5042238"/>
            <a:ext cx="5957455" cy="1231106"/>
          </a:xfrm>
          <a:prstGeom prst="rect">
            <a:avLst/>
          </a:prstGeom>
          <a:noFill/>
        </p:spPr>
        <p:txBody>
          <a:bodyPr wrap="square" rtlCol="0">
            <a:spAutoFit/>
          </a:bodyPr>
          <a:lstStyle/>
          <a:p>
            <a:pPr algn="l"/>
            <a:r>
              <a:rPr lang="en-GB" sz="1400" b="0" i="0" dirty="0">
                <a:solidFill>
                  <a:srgbClr val="222222"/>
                </a:solidFill>
                <a:effectLst/>
                <a:latin typeface="Verdana" panose="020B0604030504040204" pitchFamily="34" charset="0"/>
              </a:rPr>
              <a:t>Potential customers convert into regular customers when they start experiencing an emotional relationship with a brand.</a:t>
            </a:r>
          </a:p>
          <a:p>
            <a:pPr algn="l"/>
            <a:r>
              <a:rPr lang="en-GB" sz="1400" b="0" i="1" dirty="0">
                <a:solidFill>
                  <a:srgbClr val="057E90"/>
                </a:solidFill>
                <a:effectLst/>
                <a:latin typeface="Verdana" panose="020B0604030504040204" pitchFamily="34" charset="0"/>
                <a:hlinkClick r:id="rId4"/>
              </a:rPr>
              <a:t>Around 60% of shoppers</a:t>
            </a:r>
            <a:r>
              <a:rPr lang="en-GB" sz="1400" b="0" i="1" dirty="0">
                <a:solidFill>
                  <a:srgbClr val="222222"/>
                </a:solidFill>
                <a:effectLst/>
                <a:latin typeface="Verdana" panose="020B0604030504040204" pitchFamily="34" charset="0"/>
              </a:rPr>
              <a:t> said they buy from brands they trust and 21% said they bought because they liked the brand. </a:t>
            </a:r>
            <a:endParaRPr lang="en-GB" sz="1400" b="0" i="0" dirty="0">
              <a:solidFill>
                <a:srgbClr val="222222"/>
              </a:solidFill>
              <a:effectLst/>
              <a:latin typeface="Verdana" panose="020B0604030504040204" pitchFamily="34" charset="0"/>
            </a:endParaRPr>
          </a:p>
          <a:p>
            <a:endParaRPr lang="en-GB" dirty="0"/>
          </a:p>
        </p:txBody>
      </p:sp>
    </p:spTree>
    <p:extLst>
      <p:ext uri="{BB962C8B-B14F-4D97-AF65-F5344CB8AC3E}">
        <p14:creationId xmlns:p14="http://schemas.microsoft.com/office/powerpoint/2010/main" val="4420657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Diagram&#10;&#10;Description automatically generated">
            <a:extLst>
              <a:ext uri="{FF2B5EF4-FFF2-40B4-BE49-F238E27FC236}">
                <a16:creationId xmlns:a16="http://schemas.microsoft.com/office/drawing/2014/main" id="{0D40CA6C-0FEE-E122-7347-9044D3659E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031408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A9BD5-06AF-B466-D937-68ED45F668F9}"/>
              </a:ext>
            </a:extLst>
          </p:cNvPr>
          <p:cNvSpPr>
            <a:spLocks noGrp="1"/>
          </p:cNvSpPr>
          <p:nvPr>
            <p:ph type="title"/>
          </p:nvPr>
        </p:nvSpPr>
        <p:spPr>
          <a:xfrm>
            <a:off x="761800" y="762001"/>
            <a:ext cx="5334197" cy="1708242"/>
          </a:xfrm>
        </p:spPr>
        <p:txBody>
          <a:bodyPr anchor="ctr">
            <a:normAutofit/>
          </a:bodyPr>
          <a:lstStyle/>
          <a:p>
            <a:r>
              <a:rPr lang="en-GB" sz="4000"/>
              <a:t>Capabilities</a:t>
            </a:r>
          </a:p>
        </p:txBody>
      </p:sp>
      <p:sp>
        <p:nvSpPr>
          <p:cNvPr id="3" name="Content Placeholder 2">
            <a:extLst>
              <a:ext uri="{FF2B5EF4-FFF2-40B4-BE49-F238E27FC236}">
                <a16:creationId xmlns:a16="http://schemas.microsoft.com/office/drawing/2014/main" id="{7DE8A0E6-2654-1381-706E-39D57B1C5DAA}"/>
              </a:ext>
            </a:extLst>
          </p:cNvPr>
          <p:cNvSpPr>
            <a:spLocks noGrp="1"/>
          </p:cNvSpPr>
          <p:nvPr>
            <p:ph idx="1"/>
          </p:nvPr>
        </p:nvSpPr>
        <p:spPr>
          <a:xfrm>
            <a:off x="761800" y="2470244"/>
            <a:ext cx="5334197" cy="3769835"/>
          </a:xfrm>
        </p:spPr>
        <p:txBody>
          <a:bodyPr anchor="ctr">
            <a:normAutofit/>
          </a:bodyPr>
          <a:lstStyle/>
          <a:p>
            <a:pPr marL="0" indent="0">
              <a:buNone/>
            </a:pPr>
            <a:r>
              <a:rPr lang="en-GB" sz="2000"/>
              <a:t>What the brand does, Performance, Quality standards: This section outlines the brand's core competencies, products/services, and the level of performance and quality it delivers consistently. It encompasses the brand's expertise, skillset, and unique value proposition. Clearly defining and communicating these capabilities helps establish trust and credibility with the target audience. </a:t>
            </a:r>
          </a:p>
          <a:p>
            <a:endParaRPr lang="en-GB" sz="2000"/>
          </a:p>
        </p:txBody>
      </p:sp>
      <p:pic>
        <p:nvPicPr>
          <p:cNvPr id="5" name="Picture 4" descr="Multi-colored paper-craft art">
            <a:extLst>
              <a:ext uri="{FF2B5EF4-FFF2-40B4-BE49-F238E27FC236}">
                <a16:creationId xmlns:a16="http://schemas.microsoft.com/office/drawing/2014/main" id="{7F7149F6-EBE9-2D5E-9BB8-88A754DA3BE8}"/>
              </a:ext>
            </a:extLst>
          </p:cNvPr>
          <p:cNvPicPr>
            <a:picLocks noChangeAspect="1"/>
          </p:cNvPicPr>
          <p:nvPr/>
        </p:nvPicPr>
        <p:blipFill>
          <a:blip r:embed="rId2"/>
          <a:srcRect l="25200" r="2296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365416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946C9-524F-F0A4-F9AB-DFE18D525DBD}"/>
              </a:ext>
            </a:extLst>
          </p:cNvPr>
          <p:cNvSpPr>
            <a:spLocks noGrp="1"/>
          </p:cNvSpPr>
          <p:nvPr>
            <p:ph type="title"/>
          </p:nvPr>
        </p:nvSpPr>
        <p:spPr>
          <a:xfrm>
            <a:off x="761803" y="350196"/>
            <a:ext cx="4646904" cy="1624520"/>
          </a:xfrm>
        </p:spPr>
        <p:txBody>
          <a:bodyPr anchor="ctr">
            <a:normAutofit/>
          </a:bodyPr>
          <a:lstStyle/>
          <a:p>
            <a:r>
              <a:rPr lang="en-GB" sz="4000"/>
              <a:t>Internal Culture &amp; Values</a:t>
            </a:r>
          </a:p>
        </p:txBody>
      </p:sp>
      <p:sp>
        <p:nvSpPr>
          <p:cNvPr id="3" name="Content Placeholder 2">
            <a:extLst>
              <a:ext uri="{FF2B5EF4-FFF2-40B4-BE49-F238E27FC236}">
                <a16:creationId xmlns:a16="http://schemas.microsoft.com/office/drawing/2014/main" id="{C36BC812-6B43-CF8F-6564-C7105F017514}"/>
              </a:ext>
            </a:extLst>
          </p:cNvPr>
          <p:cNvSpPr>
            <a:spLocks noGrp="1"/>
          </p:cNvSpPr>
          <p:nvPr>
            <p:ph idx="1"/>
          </p:nvPr>
        </p:nvSpPr>
        <p:spPr>
          <a:xfrm>
            <a:off x="761802" y="2743200"/>
            <a:ext cx="4646905" cy="3613149"/>
          </a:xfrm>
        </p:spPr>
        <p:txBody>
          <a:bodyPr anchor="ctr">
            <a:normAutofit/>
          </a:bodyPr>
          <a:lstStyle/>
          <a:p>
            <a:pPr marL="0" indent="0">
              <a:buNone/>
            </a:pPr>
            <a:r>
              <a:rPr lang="en-GB" sz="2000"/>
              <a:t>Core beliefs, What the brand will never compromise on: The internal culture and values shape the brand's character and guide its behaviour. These are the non-negotiable principles that the brand upholds in all circumstances. They influence decision-making, employee behaviour, and customer interactions. A strong, values-driven culture helps the brand remain authentic and consistent. </a:t>
            </a:r>
          </a:p>
          <a:p>
            <a:endParaRPr lang="en-GB" sz="2000"/>
          </a:p>
        </p:txBody>
      </p:sp>
      <p:pic>
        <p:nvPicPr>
          <p:cNvPr id="5" name="Picture 4" descr="White arrows going to the red target">
            <a:extLst>
              <a:ext uri="{FF2B5EF4-FFF2-40B4-BE49-F238E27FC236}">
                <a16:creationId xmlns:a16="http://schemas.microsoft.com/office/drawing/2014/main" id="{43E33442-04F2-5C69-23D4-15FAF207DB23}"/>
              </a:ext>
            </a:extLst>
          </p:cNvPr>
          <p:cNvPicPr>
            <a:picLocks noChangeAspect="1"/>
          </p:cNvPicPr>
          <p:nvPr/>
        </p:nvPicPr>
        <p:blipFill>
          <a:blip r:embed="rId3"/>
          <a:srcRect l="38057" r="2542" b="-2"/>
          <a:stretch/>
        </p:blipFill>
        <p:spPr>
          <a:xfrm>
            <a:off x="6096000" y="1"/>
            <a:ext cx="6102825" cy="6858000"/>
          </a:xfrm>
          <a:prstGeom prst="rect">
            <a:avLst/>
          </a:prstGeom>
        </p:spPr>
      </p:pic>
    </p:spTree>
    <p:extLst>
      <p:ext uri="{BB962C8B-B14F-4D97-AF65-F5344CB8AC3E}">
        <p14:creationId xmlns:p14="http://schemas.microsoft.com/office/powerpoint/2010/main" val="37280639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1FAD3AF-7153-FD6A-141B-A49D383B27D3}"/>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Personality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E09A155-1046-39A3-6871-AAA9F8994B7C}"/>
              </a:ext>
            </a:extLst>
          </p:cNvPr>
          <p:cNvSpPr>
            <a:spLocks noGrp="1"/>
          </p:cNvSpPr>
          <p:nvPr>
            <p:ph idx="1"/>
          </p:nvPr>
        </p:nvSpPr>
        <p:spPr>
          <a:xfrm>
            <a:off x="6297233" y="518400"/>
            <a:ext cx="4771607" cy="5837949"/>
          </a:xfrm>
        </p:spPr>
        <p:txBody>
          <a:bodyPr anchor="ctr">
            <a:normAutofit/>
          </a:bodyPr>
          <a:lstStyle/>
          <a:p>
            <a:pPr marL="0" indent="0">
              <a:buNone/>
            </a:pPr>
            <a:r>
              <a:rPr lang="en-GB" sz="2000">
                <a:solidFill>
                  <a:schemeClr val="tx1">
                    <a:alpha val="80000"/>
                  </a:schemeClr>
                </a:solidFill>
              </a:rPr>
              <a:t>The manner and way in which the brand delivers, Style, tone-of-voice, Humanized traits: Brand personality is the set of human characteristics attributed to the brand. It includes the brand's style, tone-of-voice, and overall demeanour in communication and interactions. A well-defined personality makes the brand relatable, memorable, and emotionally engaging for the target audience. </a:t>
            </a:r>
          </a:p>
          <a:p>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31961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4CF50-1FC8-77AF-96C9-5FC0F4DCA3CB}"/>
              </a:ext>
            </a:extLst>
          </p:cNvPr>
          <p:cNvSpPr>
            <a:spLocks noGrp="1"/>
          </p:cNvSpPr>
          <p:nvPr>
            <p:ph type="title"/>
          </p:nvPr>
        </p:nvSpPr>
        <p:spPr>
          <a:xfrm>
            <a:off x="761800" y="762001"/>
            <a:ext cx="5334197" cy="1708242"/>
          </a:xfrm>
        </p:spPr>
        <p:txBody>
          <a:bodyPr anchor="ctr">
            <a:normAutofit/>
          </a:bodyPr>
          <a:lstStyle/>
          <a:p>
            <a:r>
              <a:rPr lang="en-GB" sz="4000"/>
              <a:t>Shared Values &amp; Community</a:t>
            </a:r>
          </a:p>
        </p:txBody>
      </p:sp>
      <p:sp>
        <p:nvSpPr>
          <p:cNvPr id="3" name="Content Placeholder 2">
            <a:extLst>
              <a:ext uri="{FF2B5EF4-FFF2-40B4-BE49-F238E27FC236}">
                <a16:creationId xmlns:a16="http://schemas.microsoft.com/office/drawing/2014/main" id="{D92FAB23-19A5-52E3-6E36-1A6902237BF2}"/>
              </a:ext>
            </a:extLst>
          </p:cNvPr>
          <p:cNvSpPr>
            <a:spLocks noGrp="1"/>
          </p:cNvSpPr>
          <p:nvPr>
            <p:ph idx="1"/>
          </p:nvPr>
        </p:nvSpPr>
        <p:spPr>
          <a:xfrm>
            <a:off x="761800" y="2470244"/>
            <a:ext cx="5334197" cy="3769835"/>
          </a:xfrm>
        </p:spPr>
        <p:txBody>
          <a:bodyPr anchor="ctr">
            <a:normAutofit/>
          </a:bodyPr>
          <a:lstStyle/>
          <a:p>
            <a:pPr marL="0" indent="0">
              <a:buNone/>
            </a:pPr>
            <a:r>
              <a:rPr lang="en-GB" sz="2000"/>
              <a:t>Aligned beliefs between the brand and customers, Passions and affinities: This section highlights the common ground between the brand and its customers. It includes the values, interests, and passions that the brand and its customers share. Emphasizing these shared values helps foster a sense of belonging and loyalty among customers, turning them into brand advocates. </a:t>
            </a:r>
          </a:p>
          <a:p>
            <a:endParaRPr lang="en-GB" sz="2000"/>
          </a:p>
        </p:txBody>
      </p:sp>
      <p:pic>
        <p:nvPicPr>
          <p:cNvPr id="5" name="Picture 4" descr="Abstract blurred background of department store">
            <a:extLst>
              <a:ext uri="{FF2B5EF4-FFF2-40B4-BE49-F238E27FC236}">
                <a16:creationId xmlns:a16="http://schemas.microsoft.com/office/drawing/2014/main" id="{69009E0D-5B22-3854-0FA1-BDB840863E5F}"/>
              </a:ext>
            </a:extLst>
          </p:cNvPr>
          <p:cNvPicPr>
            <a:picLocks noChangeAspect="1"/>
          </p:cNvPicPr>
          <p:nvPr/>
        </p:nvPicPr>
        <p:blipFill>
          <a:blip r:embed="rId2"/>
          <a:srcRect l="18125" r="3003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3751907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E81AF75-68FF-E66E-9F88-F42314023B25}"/>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Purpose</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C9982C2-5B97-E247-A609-8C33587007F2}"/>
              </a:ext>
            </a:extLst>
          </p:cNvPr>
          <p:cNvSpPr>
            <a:spLocks noGrp="1"/>
          </p:cNvSpPr>
          <p:nvPr>
            <p:ph idx="1"/>
          </p:nvPr>
        </p:nvSpPr>
        <p:spPr>
          <a:xfrm>
            <a:off x="6297233" y="518400"/>
            <a:ext cx="4771607" cy="5837949"/>
          </a:xfrm>
        </p:spPr>
        <p:txBody>
          <a:bodyPr anchor="ctr">
            <a:normAutofit/>
          </a:bodyPr>
          <a:lstStyle/>
          <a:p>
            <a:pPr marL="0" indent="0">
              <a:buNone/>
            </a:pPr>
            <a:r>
              <a:rPr lang="en-GB" sz="2000">
                <a:solidFill>
                  <a:schemeClr val="tx1">
                    <a:alpha val="80000"/>
                  </a:schemeClr>
                </a:solidFill>
              </a:rPr>
              <a:t>Larger goal or cause the brand aspires to serve, Change the brand wants to make in people's lives: The brand's purpose goes beyond profit-making. It's about the positive impact the brand aims to have on individuals, communities, society, or the planet. A strong purpose gives the brand a higher meaning and helps it connect with customers on a deeper level. It can also serve as a differentiator and a rallying point for all stakeholders. </a:t>
            </a:r>
          </a:p>
          <a:p>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52173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BE5B8-ACA5-8F99-0AED-2AC86F96232C}"/>
              </a:ext>
            </a:extLst>
          </p:cNvPr>
          <p:cNvSpPr>
            <a:spLocks noGrp="1"/>
          </p:cNvSpPr>
          <p:nvPr>
            <p:ph type="title"/>
          </p:nvPr>
        </p:nvSpPr>
        <p:spPr>
          <a:xfrm>
            <a:off x="1075767" y="1188637"/>
            <a:ext cx="2988234" cy="4480726"/>
          </a:xfrm>
        </p:spPr>
        <p:txBody>
          <a:bodyPr>
            <a:normAutofit/>
          </a:bodyPr>
          <a:lstStyle/>
          <a:p>
            <a:pPr algn="r"/>
            <a:r>
              <a:rPr lang="en-GB" sz="6600"/>
              <a:t>Self-Image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2CBAA5-1CC1-712C-D75E-5FBDE075BCEC}"/>
              </a:ext>
            </a:extLst>
          </p:cNvPr>
          <p:cNvSpPr>
            <a:spLocks noGrp="1"/>
          </p:cNvSpPr>
          <p:nvPr>
            <p:ph idx="1"/>
          </p:nvPr>
        </p:nvSpPr>
        <p:spPr>
          <a:xfrm>
            <a:off x="5255260" y="1648870"/>
            <a:ext cx="4702848" cy="3560260"/>
          </a:xfrm>
        </p:spPr>
        <p:txBody>
          <a:bodyPr anchor="ctr">
            <a:normAutofit/>
          </a:bodyPr>
          <a:lstStyle/>
          <a:p>
            <a:pPr marL="0" indent="0">
              <a:buNone/>
            </a:pPr>
            <a:r>
              <a:rPr lang="en-GB" sz="2200"/>
              <a:t>What using the brand says about you to others, How customers want to be seen: This section deals with the customer's self-perception when using the brand. It's about how the brand makes customers feel about themselves and how they want others to perceive them. Understanding and shaping this self-image is crucial for creating a strong emotional connection between the brand and its customers.</a:t>
            </a:r>
          </a:p>
          <a:p>
            <a:endParaRPr lang="en-GB" sz="2200"/>
          </a:p>
        </p:txBody>
      </p:sp>
    </p:spTree>
    <p:extLst>
      <p:ext uri="{BB962C8B-B14F-4D97-AF65-F5344CB8AC3E}">
        <p14:creationId xmlns:p14="http://schemas.microsoft.com/office/powerpoint/2010/main" val="5038740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7BE72DB4-0A26-3764-F3D5-C87B829DE2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910912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D2AF-8722-0BBC-AEF9-93213ED94B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C2390D-5A47-C835-6977-4CFC0760DF0E}"/>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66F14949-9C95-0347-5733-10769A63F1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91258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3DA14-B0A6-7476-40F3-5FBFF1FEA0E8}"/>
              </a:ext>
            </a:extLst>
          </p:cNvPr>
          <p:cNvSpPr>
            <a:spLocks noGrp="1"/>
          </p:cNvSpPr>
          <p:nvPr>
            <p:ph type="title"/>
          </p:nvPr>
        </p:nvSpPr>
        <p:spPr>
          <a:xfrm>
            <a:off x="5232400" y="1354819"/>
            <a:ext cx="6124576" cy="2678363"/>
          </a:xfrm>
        </p:spPr>
        <p:txBody>
          <a:bodyPr vert="horz" lIns="91440" tIns="45720" rIns="91440" bIns="45720" rtlCol="0" anchor="b">
            <a:normAutofit/>
          </a:bodyPr>
          <a:lstStyle/>
          <a:p>
            <a:pPr algn="r"/>
            <a:r>
              <a:rPr lang="en-US" sz="7200" kern="1200">
                <a:solidFill>
                  <a:schemeClr val="bg1"/>
                </a:solidFill>
                <a:latin typeface="+mj-lt"/>
                <a:ea typeface="+mj-ea"/>
                <a:cs typeface="+mj-cs"/>
              </a:rPr>
              <a:t>Any Questions?</a:t>
            </a:r>
            <a:endParaRPr lang="en-US" sz="7200" kern="1200" dirty="0">
              <a:solidFill>
                <a:schemeClr val="bg1"/>
              </a:solidFill>
              <a:latin typeface="+mj-lt"/>
              <a:ea typeface="+mj-ea"/>
              <a:cs typeface="+mj-cs"/>
            </a:endParaRPr>
          </a:p>
        </p:txBody>
      </p:sp>
      <p:sp>
        <p:nvSpPr>
          <p:cNvPr id="9" name="Freeform: Shape 8">
            <a:extLst>
              <a:ext uri="{FF2B5EF4-FFF2-40B4-BE49-F238E27FC236}">
                <a16:creationId xmlns:a16="http://schemas.microsoft.com/office/drawing/2014/main" id="{E253338B-EC15-4112-B0AA-4135021E9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431899EE-49A4-469F-BDB5-0A178C5510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2" name="Freeform: Shape 11">
              <a:extLst>
                <a:ext uri="{FF2B5EF4-FFF2-40B4-BE49-F238E27FC236}">
                  <a16:creationId xmlns:a16="http://schemas.microsoft.com/office/drawing/2014/main" id="{463E0550-0AFD-458E-A821-787F4CB6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BC5702A-BA45-4A2C-99DC-525993A9C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1030219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9CB49-1A2A-980A-2E0C-7364CBEE04CA}"/>
              </a:ext>
            </a:extLst>
          </p:cNvPr>
          <p:cNvSpPr>
            <a:spLocks noGrp="1"/>
          </p:cNvSpPr>
          <p:nvPr>
            <p:ph type="title"/>
          </p:nvPr>
        </p:nvSpPr>
        <p:spPr>
          <a:xfrm>
            <a:off x="876692" y="741391"/>
            <a:ext cx="5479719" cy="1616203"/>
          </a:xfrm>
        </p:spPr>
        <p:txBody>
          <a:bodyPr anchor="b">
            <a:normAutofit/>
          </a:bodyPr>
          <a:lstStyle/>
          <a:p>
            <a:r>
              <a:rPr lang="en-GB" sz="3200" b="1" dirty="0"/>
              <a:t>Recap - Learning Outcomes:</a:t>
            </a:r>
          </a:p>
        </p:txBody>
      </p:sp>
      <p:sp>
        <p:nvSpPr>
          <p:cNvPr id="3" name="Content Placeholder 2">
            <a:extLst>
              <a:ext uri="{FF2B5EF4-FFF2-40B4-BE49-F238E27FC236}">
                <a16:creationId xmlns:a16="http://schemas.microsoft.com/office/drawing/2014/main" id="{50C7A4E4-3C8E-4D2E-06DF-82A5C7AD2284}"/>
              </a:ext>
            </a:extLst>
          </p:cNvPr>
          <p:cNvSpPr>
            <a:spLocks noGrp="1"/>
          </p:cNvSpPr>
          <p:nvPr>
            <p:ph idx="1"/>
          </p:nvPr>
        </p:nvSpPr>
        <p:spPr>
          <a:xfrm>
            <a:off x="876692" y="2533476"/>
            <a:ext cx="5479719" cy="3447832"/>
          </a:xfrm>
        </p:spPr>
        <p:txBody>
          <a:bodyPr anchor="t">
            <a:normAutofit/>
          </a:bodyPr>
          <a:lstStyle/>
          <a:p>
            <a:pPr marL="0" indent="0">
              <a:buNone/>
            </a:pPr>
            <a:r>
              <a:rPr lang="en-GB" sz="2400" dirty="0"/>
              <a:t>On completion of this session, you will have developed an understanding of:</a:t>
            </a:r>
          </a:p>
          <a:p>
            <a:pPr>
              <a:buFont typeface="Wingdings" panose="05000000000000000000" pitchFamily="2" charset="2"/>
              <a:buChar char="Ø"/>
            </a:pPr>
            <a:r>
              <a:rPr lang="en-GB" sz="2400" dirty="0"/>
              <a:t>The future of work and the importance of staying relevant</a:t>
            </a:r>
          </a:p>
          <a:p>
            <a:pPr>
              <a:buFont typeface="Wingdings" panose="05000000000000000000" pitchFamily="2" charset="2"/>
              <a:buChar char="Ø"/>
            </a:pPr>
            <a:r>
              <a:rPr lang="en-GB" sz="2400" dirty="0"/>
              <a:t>The difference between a business and personal brand</a:t>
            </a:r>
          </a:p>
          <a:p>
            <a:pPr marL="0" indent="0">
              <a:buNone/>
            </a:pPr>
            <a:endParaRPr lang="en-GB" sz="2000" dirty="0"/>
          </a:p>
          <a:p>
            <a:endParaRPr lang="en-GB" sz="2000" dirty="0"/>
          </a:p>
        </p:txBody>
      </p:sp>
      <p:pic>
        <p:nvPicPr>
          <p:cNvPr id="35" name="Picture 34" descr="Working space background">
            <a:extLst>
              <a:ext uri="{FF2B5EF4-FFF2-40B4-BE49-F238E27FC236}">
                <a16:creationId xmlns:a16="http://schemas.microsoft.com/office/drawing/2014/main" id="{6CB687E8-4081-8030-56F3-32C5B4ACBC4D}"/>
              </a:ext>
            </a:extLst>
          </p:cNvPr>
          <p:cNvPicPr>
            <a:picLocks noChangeAspect="1"/>
          </p:cNvPicPr>
          <p:nvPr/>
        </p:nvPicPr>
        <p:blipFill rotWithShape="1">
          <a:blip r:embed="rId2"/>
          <a:srcRect l="52102" r="-1" b="-1"/>
          <a:stretch/>
        </p:blipFill>
        <p:spPr>
          <a:xfrm>
            <a:off x="7270812" y="10"/>
            <a:ext cx="4921187" cy="6857990"/>
          </a:xfrm>
          <a:prstGeom prst="rect">
            <a:avLst/>
          </a:prstGeom>
        </p:spPr>
      </p:pic>
      <p:grpSp>
        <p:nvGrpSpPr>
          <p:cNvPr id="39" name="Group 3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40" name="Rectangle 3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634250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2" name="Rectangle 1051">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1F110-7E03-F9E9-4BBF-35CC0D3B11D2}"/>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7200">
                <a:solidFill>
                  <a:schemeClr val="bg1"/>
                </a:solidFill>
              </a:rPr>
              <a:t>Next week</a:t>
            </a:r>
          </a:p>
        </p:txBody>
      </p:sp>
      <p:sp>
        <p:nvSpPr>
          <p:cNvPr id="3" name="Content Placeholder 2">
            <a:extLst>
              <a:ext uri="{FF2B5EF4-FFF2-40B4-BE49-F238E27FC236}">
                <a16:creationId xmlns:a16="http://schemas.microsoft.com/office/drawing/2014/main" id="{B7EB0970-6B8A-2130-6219-3CB300268094}"/>
              </a:ext>
            </a:extLst>
          </p:cNvPr>
          <p:cNvSpPr>
            <a:spLocks noGrp="1"/>
          </p:cNvSpPr>
          <p:nvPr>
            <p:ph idx="1"/>
          </p:nvPr>
        </p:nvSpPr>
        <p:spPr>
          <a:xfrm>
            <a:off x="835024" y="4414180"/>
            <a:ext cx="4830283" cy="1594507"/>
          </a:xfrm>
        </p:spPr>
        <p:txBody>
          <a:bodyPr vert="horz" lIns="91440" tIns="45720" rIns="91440" bIns="45720" rtlCol="0">
            <a:normAutofit/>
          </a:bodyPr>
          <a:lstStyle/>
          <a:p>
            <a:pPr marL="0" indent="0">
              <a:buNone/>
            </a:pPr>
            <a:r>
              <a:rPr lang="en-US" sz="2400" dirty="0">
                <a:solidFill>
                  <a:schemeClr val="bg1"/>
                </a:solidFill>
              </a:rPr>
              <a:t>Storytelling and how it impacts us.</a:t>
            </a:r>
          </a:p>
          <a:p>
            <a:pPr marL="0" indent="0">
              <a:buNone/>
            </a:pPr>
            <a:r>
              <a:rPr lang="en-US" sz="2400" dirty="0">
                <a:solidFill>
                  <a:schemeClr val="bg1"/>
                </a:solidFill>
              </a:rPr>
              <a:t>Links to assignment.</a:t>
            </a:r>
          </a:p>
        </p:txBody>
      </p:sp>
      <p:pic>
        <p:nvPicPr>
          <p:cNvPr id="1026" name="Picture 2" descr="Storytelling in Corporate Learning ...">
            <a:extLst>
              <a:ext uri="{FF2B5EF4-FFF2-40B4-BE49-F238E27FC236}">
                <a16:creationId xmlns:a16="http://schemas.microsoft.com/office/drawing/2014/main" id="{4CF04845-D749-0F4A-0419-AF216D4A1E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152" r="18801"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1053" name="Freeform: Shape 105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4" name="Freeform: Shape 1053">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972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5731</TotalTime>
  <Words>3338</Words>
  <Application>Microsoft Office PowerPoint</Application>
  <PresentationFormat>Widescreen</PresentationFormat>
  <Paragraphs>190</Paragraphs>
  <Slides>42</Slides>
  <Notes>21</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Aptos</vt:lpstr>
      <vt:lpstr>Arial</vt:lpstr>
      <vt:lpstr>Calibri</vt:lpstr>
      <vt:lpstr>Calibri Light</vt:lpstr>
      <vt:lpstr>Google Sans</vt:lpstr>
      <vt:lpstr>open sans</vt:lpstr>
      <vt:lpstr>Verdana</vt:lpstr>
      <vt:lpstr>Wingdings</vt:lpstr>
      <vt:lpstr>Work-Regular</vt:lpstr>
      <vt:lpstr>Office Theme</vt:lpstr>
      <vt:lpstr>Part 1: The Future of Work Part 2: What is a Brand?</vt:lpstr>
      <vt:lpstr>PowerPoint Presentation</vt:lpstr>
      <vt:lpstr>Learning Outcomes:</vt:lpstr>
      <vt:lpstr>Discussion Time…Mirror Mirror!</vt:lpstr>
      <vt:lpstr>The Future of Work!</vt:lpstr>
      <vt:lpstr>Will a robot take my job?</vt:lpstr>
      <vt:lpstr>Will a robot take my job?</vt:lpstr>
      <vt:lpstr>PowerPoint Presentation</vt:lpstr>
      <vt:lpstr>The Useless Class!</vt:lpstr>
      <vt:lpstr>Will a Dyson take my job?</vt:lpstr>
      <vt:lpstr>PowerPoint Presentation</vt:lpstr>
      <vt:lpstr>Discussion - Will a robot take my job?</vt:lpstr>
      <vt:lpstr>Discussion Time: Avoiding the Useless Class – Stay Relevant!</vt:lpstr>
      <vt:lpstr>Become a Lifelong Learner!</vt:lpstr>
      <vt:lpstr>PowerPoint Presentation</vt:lpstr>
      <vt:lpstr>Part 2:What is a brand?</vt:lpstr>
      <vt:lpstr>Coming up…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Ownership</vt:lpstr>
      <vt:lpstr>Activity 30 Minutes </vt:lpstr>
      <vt:lpstr>PowerPoint Presentation</vt:lpstr>
      <vt:lpstr>PowerPoint Presentation</vt:lpstr>
      <vt:lpstr>Capabilities</vt:lpstr>
      <vt:lpstr>Internal Culture &amp; Values</vt:lpstr>
      <vt:lpstr>Personality</vt:lpstr>
      <vt:lpstr>Shared Values &amp; Community</vt:lpstr>
      <vt:lpstr>Purpose</vt:lpstr>
      <vt:lpstr>Self-Image</vt:lpstr>
      <vt:lpstr>PowerPoint Presentation</vt:lpstr>
      <vt:lpstr>PowerPoint Presentation</vt:lpstr>
      <vt:lpstr>Any Questions?</vt:lpstr>
      <vt:lpstr>Recap - Learning Outcomes:</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cp:lastModifiedBy>
  <cp:revision>14</cp:revision>
  <dcterms:created xsi:type="dcterms:W3CDTF">2023-04-03T10:38:02Z</dcterms:created>
  <dcterms:modified xsi:type="dcterms:W3CDTF">2026-02-22T12:07:46Z</dcterms:modified>
</cp:coreProperties>
</file>