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30"/>
  </p:notesMasterIdLst>
  <p:handoutMasterIdLst>
    <p:handoutMasterId r:id="rId31"/>
  </p:handoutMasterIdLst>
  <p:sldIdLst>
    <p:sldId id="256" r:id="rId5"/>
    <p:sldId id="257" r:id="rId6"/>
    <p:sldId id="269" r:id="rId7"/>
    <p:sldId id="305" r:id="rId8"/>
    <p:sldId id="349" r:id="rId9"/>
    <p:sldId id="307" r:id="rId10"/>
    <p:sldId id="306" r:id="rId11"/>
    <p:sldId id="326" r:id="rId12"/>
    <p:sldId id="310" r:id="rId13"/>
    <p:sldId id="314" r:id="rId14"/>
    <p:sldId id="311" r:id="rId15"/>
    <p:sldId id="309" r:id="rId16"/>
    <p:sldId id="337" r:id="rId17"/>
    <p:sldId id="354" r:id="rId18"/>
    <p:sldId id="338" r:id="rId19"/>
    <p:sldId id="351" r:id="rId20"/>
    <p:sldId id="353" r:id="rId21"/>
    <p:sldId id="343" r:id="rId22"/>
    <p:sldId id="346" r:id="rId23"/>
    <p:sldId id="345" r:id="rId24"/>
    <p:sldId id="344" r:id="rId25"/>
    <p:sldId id="315" r:id="rId26"/>
    <p:sldId id="355" r:id="rId27"/>
    <p:sldId id="356" r:id="rId28"/>
    <p:sldId id="341" r:id="rId29"/>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27" userDrawn="1">
          <p15:clr>
            <a:srgbClr val="A4A3A4"/>
          </p15:clr>
        </p15:guide>
        <p15:guide id="2" pos="2141"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6600"/>
    <a:srgbClr val="72AF2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07A64FD-7DAF-468D-B440-44A7F403CD50}" v="244" dt="2021-04-25T17:47:24.44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72964" autoAdjust="0"/>
  </p:normalViewPr>
  <p:slideViewPr>
    <p:cSldViewPr>
      <p:cViewPr varScale="1">
        <p:scale>
          <a:sx n="56" d="100"/>
          <a:sy n="56" d="100"/>
        </p:scale>
        <p:origin x="1584" y="72"/>
      </p:cViewPr>
      <p:guideLst>
        <p:guide orient="horz" pos="2160"/>
        <p:guide pos="2880"/>
      </p:guideLst>
    </p:cSldViewPr>
  </p:slideViewPr>
  <p:notesTextViewPr>
    <p:cViewPr>
      <p:scale>
        <a:sx n="3" d="2"/>
        <a:sy n="3" d="2"/>
      </p:scale>
      <p:origin x="0" y="0"/>
    </p:cViewPr>
  </p:notesTextViewPr>
  <p:notesViewPr>
    <p:cSldViewPr>
      <p:cViewPr varScale="1">
        <p:scale>
          <a:sx n="83" d="100"/>
          <a:sy n="83" d="100"/>
        </p:scale>
        <p:origin x="-2166" y="-78"/>
      </p:cViewPr>
      <p:guideLst>
        <p:guide orient="horz" pos="3127"/>
        <p:guide pos="214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21" Type="http://schemas.openxmlformats.org/officeDocument/2006/relationships/slide" Target="slides/slide17.xml"/><Relationship Id="rId34"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presProps" Target="presProps.xml"/><Relationship Id="rId37" Type="http://schemas.microsoft.com/office/2015/10/relationships/revisionInfo" Target="revisionInfo.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microsoft.com/office/2016/11/relationships/changesInfo" Target="changesInfos/changesInfo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handoutMaster" Target="handoutMasters/handout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notesMaster" Target="notesMasters/notesMaster1.xml"/><Relationship Id="rId35" Type="http://schemas.openxmlformats.org/officeDocument/2006/relationships/tableStyles" Target="tableStyles.xml"/><Relationship Id="rId8" Type="http://schemas.openxmlformats.org/officeDocument/2006/relationships/slide" Target="slides/slide4.xml"/><Relationship Id="rId3" Type="http://schemas.openxmlformats.org/officeDocument/2006/relationships/customXml" Target="../customXml/item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ulie" userId="d902ac89-ff56-4e5d-982f-3384b0284abe" providerId="ADAL" clId="{E07A64FD-7DAF-468D-B440-44A7F403CD50}"/>
    <pc:docChg chg="modSld">
      <pc:chgData name="Julie" userId="d902ac89-ff56-4e5d-982f-3384b0284abe" providerId="ADAL" clId="{E07A64FD-7DAF-468D-B440-44A7F403CD50}" dt="2021-04-26T14:55:27.188" v="10" actId="20577"/>
      <pc:docMkLst>
        <pc:docMk/>
      </pc:docMkLst>
      <pc:sldChg chg="modSp mod">
        <pc:chgData name="Julie" userId="d902ac89-ff56-4e5d-982f-3384b0284abe" providerId="ADAL" clId="{E07A64FD-7DAF-468D-B440-44A7F403CD50}" dt="2021-04-26T14:55:27.188" v="10" actId="20577"/>
        <pc:sldMkLst>
          <pc:docMk/>
          <pc:sldMk cId="1703703241" sldId="354"/>
        </pc:sldMkLst>
        <pc:graphicFrameChg chg="mod modGraphic">
          <ac:chgData name="Julie" userId="d902ac89-ff56-4e5d-982f-3384b0284abe" providerId="ADAL" clId="{E07A64FD-7DAF-468D-B440-44A7F403CD50}" dt="2021-04-26T14:55:27.188" v="10" actId="20577"/>
          <ac:graphicFrameMkLst>
            <pc:docMk/>
            <pc:sldMk cId="1703703241" sldId="354"/>
            <ac:graphicFrameMk id="5" creationId="{24007025-7857-4ECC-B4BE-0C7ECC7F7084}"/>
          </ac:graphicFrameMkLst>
        </pc:graphicFrame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1"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50444" y="0"/>
            <a:ext cx="2945659" cy="496332"/>
          </a:xfrm>
          <a:prstGeom prst="rect">
            <a:avLst/>
          </a:prstGeom>
        </p:spPr>
        <p:txBody>
          <a:bodyPr vert="horz" lIns="91440" tIns="45720" rIns="91440" bIns="45720" rtlCol="0"/>
          <a:lstStyle>
            <a:lvl1pPr algn="r">
              <a:defRPr sz="1200"/>
            </a:lvl1pPr>
          </a:lstStyle>
          <a:p>
            <a:fld id="{96D292DE-8B7A-4254-AA83-74C1F4DD4AF0}" type="datetimeFigureOut">
              <a:rPr lang="en-GB" smtClean="0"/>
              <a:t>29/04/2021</a:t>
            </a:fld>
            <a:endParaRPr lang="en-GB"/>
          </a:p>
        </p:txBody>
      </p:sp>
      <p:sp>
        <p:nvSpPr>
          <p:cNvPr id="4" name="Footer Placeholder 3"/>
          <p:cNvSpPr>
            <a:spLocks noGrp="1"/>
          </p:cNvSpPr>
          <p:nvPr>
            <p:ph type="ftr" sz="quarter" idx="2"/>
          </p:nvPr>
        </p:nvSpPr>
        <p:spPr>
          <a:xfrm>
            <a:off x="1" y="9428584"/>
            <a:ext cx="2945659" cy="496332"/>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50444" y="9428584"/>
            <a:ext cx="2945659" cy="496332"/>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1" y="1"/>
            <a:ext cx="2945659" cy="498055"/>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4" y="1"/>
            <a:ext cx="2945659" cy="498055"/>
          </a:xfrm>
          <a:prstGeom prst="rect">
            <a:avLst/>
          </a:prstGeom>
        </p:spPr>
        <p:txBody>
          <a:bodyPr vert="horz" lIns="91440" tIns="45720" rIns="91440" bIns="45720" rtlCol="0"/>
          <a:lstStyle>
            <a:lvl1pPr algn="r">
              <a:defRPr sz="1200"/>
            </a:lvl1pPr>
          </a:lstStyle>
          <a:p>
            <a:fld id="{D7494226-496A-4EA1-95DA-2C4C7D30ADD1}" type="datetimeFigureOut">
              <a:rPr lang="en-GB" smtClean="0"/>
              <a:t>29/04/2021</a:t>
            </a:fld>
            <a:endParaRPr lang="en-GB"/>
          </a:p>
        </p:txBody>
      </p:sp>
      <p:sp>
        <p:nvSpPr>
          <p:cNvPr id="4" name="Slide Image Placeholder 3"/>
          <p:cNvSpPr>
            <a:spLocks noGrp="1" noRot="1" noChangeAspect="1"/>
          </p:cNvSpPr>
          <p:nvPr>
            <p:ph type="sldImg" idx="2"/>
          </p:nvPr>
        </p:nvSpPr>
        <p:spPr>
          <a:xfrm>
            <a:off x="1166813" y="1241425"/>
            <a:ext cx="4464050" cy="334962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77195"/>
            <a:ext cx="5438140" cy="3908614"/>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1" y="9428584"/>
            <a:ext cx="2945659" cy="498054"/>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4" y="9428584"/>
            <a:ext cx="2945659" cy="498054"/>
          </a:xfrm>
          <a:prstGeom prst="rect">
            <a:avLst/>
          </a:prstGeom>
        </p:spPr>
        <p:txBody>
          <a:bodyPr vert="horz" lIns="91440" tIns="45720" rIns="91440" bIns="45720" rtlCol="0" anchor="b"/>
          <a:lstStyle>
            <a:lvl1pPr algn="r">
              <a:defRPr sz="1200"/>
            </a:lvl1pPr>
          </a:lstStyle>
          <a:p>
            <a:fld id="{4388A03F-A921-411A-AF2A-67D5AB8676DF}" type="slidenum">
              <a:rPr lang="en-GB" smtClean="0"/>
              <a:t>‹#›</a:t>
            </a:fld>
            <a:endParaRPr lang="en-GB"/>
          </a:p>
        </p:txBody>
      </p:sp>
    </p:spTree>
    <p:extLst>
      <p:ext uri="{BB962C8B-B14F-4D97-AF65-F5344CB8AC3E}">
        <p14:creationId xmlns:p14="http://schemas.microsoft.com/office/powerpoint/2010/main" val="146445772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Roger Harrison (1072) developed the idea of ORGANISATIONAL IDEOLOGIES as central components of the ‘character of an organisation’, and described patterns of ideology found in business organisations. Handy used the word CULTURE in adapting Harrison’s ideas. </a:t>
            </a:r>
          </a:p>
          <a:p>
            <a:endParaRPr lang="en-GB" dirty="0"/>
          </a:p>
          <a:p>
            <a:r>
              <a:rPr lang="en-GB" dirty="0"/>
              <a:t>Zeus (power, patriarchy, the ‘club' culture)</a:t>
            </a:r>
          </a:p>
          <a:p>
            <a:r>
              <a:rPr lang="en-GB" dirty="0"/>
              <a:t>Apollo (order, reason, bureaucracy, the ‘role' culture)</a:t>
            </a:r>
          </a:p>
          <a:p>
            <a:r>
              <a:rPr lang="en-GB" dirty="0"/>
              <a:t>Athena (expertise, wisdom, meritocracy, 'task' culture)</a:t>
            </a:r>
          </a:p>
          <a:p>
            <a:r>
              <a:rPr lang="en-GB" dirty="0"/>
              <a:t>Dionysus (individualism, professionalism, non-corporate, existentialist culture)</a:t>
            </a:r>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4388A03F-A921-411A-AF2A-67D5AB8676DF}" type="slidenum">
              <a:rPr lang="en-GB" smtClean="0"/>
              <a:t>15</a:t>
            </a:fld>
            <a:endParaRPr lang="en-GB"/>
          </a:p>
        </p:txBody>
      </p:sp>
    </p:spTree>
    <p:extLst>
      <p:ext uri="{BB962C8B-B14F-4D97-AF65-F5344CB8AC3E}">
        <p14:creationId xmlns:p14="http://schemas.microsoft.com/office/powerpoint/2010/main" val="1643601928"/>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29/04/2021</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29/04/2021</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29/04/2021</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29/04/2021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29/04/2021</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29/04/2021</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29/04/2021</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29/04/2021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29/04/2021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29/04/2021</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29/04/2021</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29/04/2021</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hyperlink" Target="http://www.youtube.com/watch?v=TxuC93dc8iM&amp;feature=player_embedded" TargetMode="Externa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www.youtube.com/watch?v=wsnSBhWEyK4" TargetMode="External"/><Relationship Id="rId2" Type="http://schemas.openxmlformats.org/officeDocument/2006/relationships/hyperlink" Target="http://www.youtube.com/watch?v=EcHpgsTg458" TargetMode="External"/><Relationship Id="rId1" Type="http://schemas.openxmlformats.org/officeDocument/2006/relationships/slideLayout" Target="../slideLayouts/slideLayout2.xml"/><Relationship Id="rId6" Type="http://schemas.openxmlformats.org/officeDocument/2006/relationships/image" Target="../media/image9.png"/><Relationship Id="rId5" Type="http://schemas.openxmlformats.org/officeDocument/2006/relationships/hyperlink" Target="http://www.youtube.com/watch?v=TxuC93dc8iM&amp;feature=player_embedded" TargetMode="External"/><Relationship Id="rId4" Type="http://schemas.openxmlformats.org/officeDocument/2006/relationships/hyperlink" Target="http://www.youtube.com/watch?v=yL8HZverSSU" TargetMode="External"/></Relationships>
</file>

<file path=ppt/slides/_rels/slide13.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s://www.jisc.ac.uk/full-guide/change-management" TargetMode="External"/><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hyperlink" Target="https://www.peoplemanagement.co.uk/voices/comment/what-covid-has-taught-us-about-culture-and-what-needs-to-change" TargetMode="External"/><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ubtitle 3"/>
          <p:cNvSpPr>
            <a:spLocks noGrp="1"/>
          </p:cNvSpPr>
          <p:nvPr>
            <p:ph type="subTitle" idx="1"/>
          </p:nvPr>
        </p:nvSpPr>
        <p:spPr>
          <a:xfrm>
            <a:off x="1403648" y="3068960"/>
            <a:ext cx="6400800" cy="1752600"/>
          </a:xfrm>
        </p:spPr>
        <p:txBody>
          <a:bodyPr>
            <a:normAutofit/>
          </a:bodyPr>
          <a:lstStyle/>
          <a:p>
            <a:r>
              <a:rPr lang="en-GB" sz="4400" b="1" dirty="0">
                <a:solidFill>
                  <a:schemeClr val="bg1"/>
                </a:solidFill>
                <a:effectLst>
                  <a:outerShdw blurRad="38100" dist="38100" dir="2700000" algn="tl">
                    <a:srgbClr val="000000">
                      <a:alpha val="43137"/>
                    </a:srgbClr>
                  </a:outerShdw>
                </a:effectLst>
              </a:rPr>
              <a:t>Organisational Culture</a:t>
            </a: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endParaRPr lang="en-GB" dirty="0"/>
          </a:p>
          <a:p>
            <a:pPr marL="0" indent="0">
              <a:buNone/>
            </a:pPr>
            <a:endParaRPr lang="en-GB" dirty="0"/>
          </a:p>
        </p:txBody>
      </p:sp>
      <p:pic>
        <p:nvPicPr>
          <p:cNvPr id="1026" name="Picture 2" descr="See the source image">
            <a:extLst>
              <a:ext uri="{FF2B5EF4-FFF2-40B4-BE49-F238E27FC236}">
                <a16:creationId xmlns:a16="http://schemas.microsoft.com/office/drawing/2014/main" id="{5CCAEBF0-A24C-44BF-AEBB-7A60F57D615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030717" y="1487653"/>
            <a:ext cx="5522837" cy="4142128"/>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611560" y="1901438"/>
            <a:ext cx="4248749" cy="2955746"/>
          </a:xfrm>
          <a:prstGeom prst="rect">
            <a:avLst/>
          </a:prstGeom>
          <a:noFill/>
        </p:spPr>
        <p:txBody>
          <a:bodyPr wrap="square" rtlCol="0">
            <a:spAutoFit/>
          </a:bodyPr>
          <a:lstStyle/>
          <a:p>
            <a:pPr>
              <a:lnSpc>
                <a:spcPct val="150000"/>
              </a:lnSpc>
            </a:pPr>
            <a:r>
              <a:rPr lang="en-GB" sz="3200" dirty="0"/>
              <a:t>Evaluate the influence of </a:t>
            </a:r>
            <a:r>
              <a:rPr lang="en-GB" sz="3200" b="1" dirty="0"/>
              <a:t>organisational culture </a:t>
            </a:r>
            <a:r>
              <a:rPr lang="en-GB" sz="3200" dirty="0"/>
              <a:t>in the context of change initiatives</a:t>
            </a:r>
          </a:p>
        </p:txBody>
      </p:sp>
      <p:sp>
        <p:nvSpPr>
          <p:cNvPr id="2" name="Title 1"/>
          <p:cNvSpPr>
            <a:spLocks noGrp="1"/>
          </p:cNvSpPr>
          <p:nvPr>
            <p:ph type="title"/>
          </p:nvPr>
        </p:nvSpPr>
        <p:spPr/>
        <p:txBody>
          <a:bodyPr/>
          <a:lstStyle/>
          <a:p>
            <a:r>
              <a:rPr lang="en-GB" b="1" dirty="0">
                <a:solidFill>
                  <a:schemeClr val="accent5">
                    <a:lumMod val="50000"/>
                  </a:schemeClr>
                </a:solidFill>
              </a:rPr>
              <a:t>Learning Outcome</a:t>
            </a:r>
          </a:p>
        </p:txBody>
      </p:sp>
    </p:spTree>
    <p:extLst>
      <p:ext uri="{BB962C8B-B14F-4D97-AF65-F5344CB8AC3E}">
        <p14:creationId xmlns:p14="http://schemas.microsoft.com/office/powerpoint/2010/main" val="194746328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5"/>
          <p:cNvSpPr>
            <a:spLocks noChangeArrowheads="1"/>
          </p:cNvSpPr>
          <p:nvPr/>
        </p:nvSpPr>
        <p:spPr bwMode="auto">
          <a:xfrm>
            <a:off x="323528" y="332656"/>
            <a:ext cx="8496944" cy="12003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sz="2400">
                <a:solidFill>
                  <a:schemeClr val="tx1"/>
                </a:solidFill>
                <a:latin typeface="Verdana" panose="020B0604030504040204" pitchFamily="34" charset="0"/>
                <a:ea typeface="ＭＳ Ｐゴシック" panose="020B0600070205080204" pitchFamily="34" charset="-128"/>
              </a:defRPr>
            </a:lvl1pPr>
            <a:lvl2pPr marL="742950" indent="-285750" eaLnBrk="0" hangingPunct="0">
              <a:defRPr sz="2400">
                <a:solidFill>
                  <a:schemeClr val="tx1"/>
                </a:solidFill>
                <a:latin typeface="Verdana" panose="020B0604030504040204" pitchFamily="34" charset="0"/>
                <a:ea typeface="ＭＳ Ｐゴシック" panose="020B0600070205080204" pitchFamily="34" charset="-128"/>
              </a:defRPr>
            </a:lvl2pPr>
            <a:lvl3pPr marL="1143000" indent="-228600" eaLnBrk="0" hangingPunct="0">
              <a:defRPr sz="2400">
                <a:solidFill>
                  <a:schemeClr val="tx1"/>
                </a:solidFill>
                <a:latin typeface="Verdana" panose="020B0604030504040204" pitchFamily="34" charset="0"/>
                <a:ea typeface="ＭＳ Ｐゴシック" panose="020B0600070205080204" pitchFamily="34" charset="-128"/>
              </a:defRPr>
            </a:lvl3pPr>
            <a:lvl4pPr marL="1600200" indent="-228600" eaLnBrk="0" hangingPunct="0">
              <a:defRPr sz="2400">
                <a:solidFill>
                  <a:schemeClr val="tx1"/>
                </a:solidFill>
                <a:latin typeface="Verdana" panose="020B0604030504040204" pitchFamily="34" charset="0"/>
                <a:ea typeface="ＭＳ Ｐゴシック" panose="020B0600070205080204" pitchFamily="34" charset="-128"/>
              </a:defRPr>
            </a:lvl4pPr>
            <a:lvl5pPr marL="2057400" indent="-228600" eaLnBrk="0" hangingPunct="0">
              <a:defRPr sz="2400">
                <a:solidFill>
                  <a:schemeClr val="tx1"/>
                </a:solidFill>
                <a:latin typeface="Verdana" panose="020B060403050404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pPr algn="ctr" fontAlgn="base">
              <a:spcBef>
                <a:spcPct val="0"/>
              </a:spcBef>
              <a:spcAft>
                <a:spcPct val="0"/>
              </a:spcAft>
            </a:pPr>
            <a:r>
              <a:rPr lang="en-GB" altLang="en-US" sz="3600" b="1" dirty="0">
                <a:solidFill>
                  <a:schemeClr val="accent5">
                    <a:lumMod val="50000"/>
                  </a:schemeClr>
                </a:solidFill>
              </a:rPr>
              <a:t>Organisational culture -the shadow of the leader</a:t>
            </a:r>
          </a:p>
        </p:txBody>
      </p:sp>
      <p:pic>
        <p:nvPicPr>
          <p:cNvPr id="3" name="Picture 2">
            <a:extLst>
              <a:ext uri="{FF2B5EF4-FFF2-40B4-BE49-F238E27FC236}">
                <a16:creationId xmlns:a16="http://schemas.microsoft.com/office/drawing/2014/main" id="{90C96561-4254-4D1D-AE60-B6E6E452B568}"/>
              </a:ext>
            </a:extLst>
          </p:cNvPr>
          <p:cNvPicPr>
            <a:picLocks noChangeAspect="1"/>
          </p:cNvPicPr>
          <p:nvPr/>
        </p:nvPicPr>
        <p:blipFill>
          <a:blip r:embed="rId2"/>
          <a:stretch>
            <a:fillRect/>
          </a:stretch>
        </p:blipFill>
        <p:spPr>
          <a:xfrm>
            <a:off x="2334605" y="1700808"/>
            <a:ext cx="4474789" cy="3727103"/>
          </a:xfrm>
          <a:prstGeom prst="rect">
            <a:avLst/>
          </a:prstGeom>
        </p:spPr>
      </p:pic>
    </p:spTree>
    <p:extLst>
      <p:ext uri="{BB962C8B-B14F-4D97-AF65-F5344CB8AC3E}">
        <p14:creationId xmlns:p14="http://schemas.microsoft.com/office/powerpoint/2010/main" val="179718582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5"/>
          <p:cNvSpPr>
            <a:spLocks noChangeArrowheads="1"/>
          </p:cNvSpPr>
          <p:nvPr/>
        </p:nvSpPr>
        <p:spPr bwMode="auto">
          <a:xfrm>
            <a:off x="755576" y="260648"/>
            <a:ext cx="7451725" cy="7921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Verdana" panose="020B0604030504040204" pitchFamily="34" charset="0"/>
                <a:ea typeface="ＭＳ Ｐゴシック" panose="020B0600070205080204" pitchFamily="34" charset="-128"/>
              </a:defRPr>
            </a:lvl1pPr>
            <a:lvl2pPr marL="742950" indent="-285750" eaLnBrk="0" hangingPunct="0">
              <a:defRPr sz="2400">
                <a:solidFill>
                  <a:schemeClr val="tx1"/>
                </a:solidFill>
                <a:latin typeface="Verdana" panose="020B0604030504040204" pitchFamily="34" charset="0"/>
                <a:ea typeface="ＭＳ Ｐゴシック" panose="020B0600070205080204" pitchFamily="34" charset="-128"/>
              </a:defRPr>
            </a:lvl2pPr>
            <a:lvl3pPr marL="1143000" indent="-228600" eaLnBrk="0" hangingPunct="0">
              <a:defRPr sz="2400">
                <a:solidFill>
                  <a:schemeClr val="tx1"/>
                </a:solidFill>
                <a:latin typeface="Verdana" panose="020B0604030504040204" pitchFamily="34" charset="0"/>
                <a:ea typeface="ＭＳ Ｐゴシック" panose="020B0600070205080204" pitchFamily="34" charset="-128"/>
              </a:defRPr>
            </a:lvl3pPr>
            <a:lvl4pPr marL="1600200" indent="-228600" eaLnBrk="0" hangingPunct="0">
              <a:defRPr sz="2400">
                <a:solidFill>
                  <a:schemeClr val="tx1"/>
                </a:solidFill>
                <a:latin typeface="Verdana" panose="020B0604030504040204" pitchFamily="34" charset="0"/>
                <a:ea typeface="ＭＳ Ｐゴシック" panose="020B0600070205080204" pitchFamily="34" charset="-128"/>
              </a:defRPr>
            </a:lvl4pPr>
            <a:lvl5pPr marL="2057400" indent="-228600" eaLnBrk="0" hangingPunct="0">
              <a:defRPr sz="2400">
                <a:solidFill>
                  <a:schemeClr val="tx1"/>
                </a:solidFill>
                <a:latin typeface="Verdana" panose="020B060403050404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pPr fontAlgn="base">
              <a:spcBef>
                <a:spcPct val="0"/>
              </a:spcBef>
              <a:spcAft>
                <a:spcPct val="0"/>
              </a:spcAft>
            </a:pPr>
            <a:r>
              <a:rPr lang="en-GB" altLang="en-US" sz="4400" b="1" dirty="0">
                <a:solidFill>
                  <a:schemeClr val="accent5">
                    <a:lumMod val="50000"/>
                  </a:schemeClr>
                </a:solidFill>
              </a:rPr>
              <a:t>Organisational culture</a:t>
            </a:r>
          </a:p>
        </p:txBody>
      </p:sp>
      <p:sp>
        <p:nvSpPr>
          <p:cNvPr id="5" name="Content Placeholder 5"/>
          <p:cNvSpPr txBox="1">
            <a:spLocks/>
          </p:cNvSpPr>
          <p:nvPr/>
        </p:nvSpPr>
        <p:spPr bwMode="auto">
          <a:xfrm>
            <a:off x="503548" y="1340768"/>
            <a:ext cx="8136904" cy="3214688"/>
          </a:xfrm>
          <a:prstGeom prst="rect">
            <a:avLst/>
          </a:prstGeom>
          <a:noFill/>
          <a:ln w="9525">
            <a:noFill/>
            <a:miter lim="800000"/>
            <a:headEnd/>
            <a:tailEnd/>
          </a:ln>
        </p:spPr>
        <p:txBody>
          <a:bodyPr/>
          <a:lstStyle/>
          <a:p>
            <a:pPr marL="342900" indent="-342900" eaLnBrk="0" fontAlgn="base" hangingPunct="0">
              <a:spcBef>
                <a:spcPct val="20000"/>
              </a:spcBef>
              <a:spcAft>
                <a:spcPct val="0"/>
              </a:spcAft>
              <a:defRPr/>
            </a:pPr>
            <a:r>
              <a:rPr lang="en-US" sz="2800" kern="0" dirty="0">
                <a:solidFill>
                  <a:srgbClr val="000000"/>
                </a:solidFill>
              </a:rPr>
              <a:t>	</a:t>
            </a:r>
          </a:p>
          <a:p>
            <a:pPr marL="342900" indent="-342900" eaLnBrk="0" fontAlgn="base" hangingPunct="0">
              <a:spcBef>
                <a:spcPct val="20000"/>
              </a:spcBef>
              <a:spcAft>
                <a:spcPct val="0"/>
              </a:spcAft>
              <a:defRPr/>
            </a:pPr>
            <a:r>
              <a:rPr lang="en-US" sz="2800" b="1" kern="0" dirty="0">
                <a:solidFill>
                  <a:srgbClr val="000000"/>
                </a:solidFill>
              </a:rPr>
              <a:t>“Values, beliefs, </a:t>
            </a:r>
            <a:r>
              <a:rPr lang="en-US" sz="2800" b="1" kern="0" dirty="0" err="1">
                <a:solidFill>
                  <a:srgbClr val="000000"/>
                </a:solidFill>
              </a:rPr>
              <a:t>behaviours</a:t>
            </a:r>
            <a:r>
              <a:rPr lang="en-US" sz="2800" b="1" kern="0" dirty="0">
                <a:solidFill>
                  <a:srgbClr val="000000"/>
                </a:solidFill>
              </a:rPr>
              <a:t>, customs, </a:t>
            </a:r>
            <a:r>
              <a:rPr lang="en-US" sz="2800" kern="0" dirty="0">
                <a:solidFill>
                  <a:srgbClr val="000000"/>
                </a:solidFill>
              </a:rPr>
              <a:t>and</a:t>
            </a:r>
            <a:r>
              <a:rPr lang="en-US" sz="2800" b="1" kern="0" dirty="0">
                <a:solidFill>
                  <a:srgbClr val="000000"/>
                </a:solidFill>
              </a:rPr>
              <a:t> </a:t>
            </a:r>
          </a:p>
          <a:p>
            <a:pPr marL="342900" indent="-342900" eaLnBrk="0" fontAlgn="base" hangingPunct="0">
              <a:spcBef>
                <a:spcPct val="20000"/>
              </a:spcBef>
              <a:spcAft>
                <a:spcPct val="0"/>
              </a:spcAft>
              <a:defRPr/>
            </a:pPr>
            <a:r>
              <a:rPr lang="en-US" sz="2800" b="1" kern="0" dirty="0">
                <a:solidFill>
                  <a:srgbClr val="000000"/>
                </a:solidFill>
              </a:rPr>
              <a:t>attitudes </a:t>
            </a:r>
            <a:r>
              <a:rPr lang="en-US" sz="2800" kern="0" dirty="0">
                <a:solidFill>
                  <a:srgbClr val="000000"/>
                </a:solidFill>
              </a:rPr>
              <a:t>that help the </a:t>
            </a:r>
            <a:r>
              <a:rPr lang="en-US" sz="2800" b="1" kern="0" dirty="0">
                <a:solidFill>
                  <a:srgbClr val="000000"/>
                </a:solidFill>
              </a:rPr>
              <a:t>members </a:t>
            </a:r>
            <a:r>
              <a:rPr lang="en-US" sz="2800" kern="0" dirty="0">
                <a:solidFill>
                  <a:srgbClr val="000000"/>
                </a:solidFill>
              </a:rPr>
              <a:t>of the </a:t>
            </a:r>
          </a:p>
          <a:p>
            <a:pPr marL="342900" indent="-342900" eaLnBrk="0" fontAlgn="base" hangingPunct="0">
              <a:spcBef>
                <a:spcPct val="20000"/>
              </a:spcBef>
              <a:spcAft>
                <a:spcPct val="0"/>
              </a:spcAft>
              <a:defRPr/>
            </a:pPr>
            <a:r>
              <a:rPr lang="en-US" sz="2800" kern="0" dirty="0" err="1">
                <a:solidFill>
                  <a:srgbClr val="000000"/>
                </a:solidFill>
              </a:rPr>
              <a:t>organisation</a:t>
            </a:r>
            <a:r>
              <a:rPr lang="en-US" sz="2800" kern="0" dirty="0">
                <a:solidFill>
                  <a:srgbClr val="000000"/>
                </a:solidFill>
              </a:rPr>
              <a:t> understand</a:t>
            </a:r>
            <a:r>
              <a:rPr lang="en-US" sz="2800" b="1" kern="0" dirty="0">
                <a:solidFill>
                  <a:srgbClr val="000000"/>
                </a:solidFill>
              </a:rPr>
              <a:t> what </a:t>
            </a:r>
            <a:r>
              <a:rPr lang="en-US" sz="2800" kern="0" dirty="0">
                <a:solidFill>
                  <a:srgbClr val="000000"/>
                </a:solidFill>
              </a:rPr>
              <a:t>it stands for, </a:t>
            </a:r>
            <a:r>
              <a:rPr lang="en-US" sz="2800" b="1" kern="0" dirty="0">
                <a:solidFill>
                  <a:srgbClr val="000000"/>
                </a:solidFill>
              </a:rPr>
              <a:t>how </a:t>
            </a:r>
          </a:p>
          <a:p>
            <a:pPr marL="342900" indent="-342900" eaLnBrk="0" fontAlgn="base" hangingPunct="0">
              <a:spcBef>
                <a:spcPct val="20000"/>
              </a:spcBef>
              <a:spcAft>
                <a:spcPct val="0"/>
              </a:spcAft>
              <a:defRPr/>
            </a:pPr>
            <a:r>
              <a:rPr lang="en-US" sz="2800" kern="0" dirty="0">
                <a:solidFill>
                  <a:srgbClr val="000000"/>
                </a:solidFill>
              </a:rPr>
              <a:t>it does things, and </a:t>
            </a:r>
            <a:r>
              <a:rPr lang="en-US" sz="2800" b="1" kern="0" dirty="0">
                <a:solidFill>
                  <a:srgbClr val="000000"/>
                </a:solidFill>
              </a:rPr>
              <a:t>what </a:t>
            </a:r>
            <a:r>
              <a:rPr lang="en-US" sz="2800" kern="0" dirty="0">
                <a:solidFill>
                  <a:srgbClr val="000000"/>
                </a:solidFill>
              </a:rPr>
              <a:t>it considers important.</a:t>
            </a:r>
          </a:p>
          <a:p>
            <a:pPr marL="342900" indent="-342900" eaLnBrk="0" fontAlgn="base" hangingPunct="0">
              <a:spcBef>
                <a:spcPct val="20000"/>
              </a:spcBef>
              <a:spcAft>
                <a:spcPct val="0"/>
              </a:spcAft>
              <a:defRPr/>
            </a:pPr>
            <a:endParaRPr lang="en-US" sz="2800" i="1" kern="0" dirty="0">
              <a:solidFill>
                <a:srgbClr val="000000"/>
              </a:solidFill>
            </a:endParaRPr>
          </a:p>
          <a:p>
            <a:pPr marL="342900" indent="-342900" eaLnBrk="0" fontAlgn="base" hangingPunct="0">
              <a:spcBef>
                <a:spcPct val="20000"/>
              </a:spcBef>
              <a:spcAft>
                <a:spcPct val="0"/>
              </a:spcAft>
              <a:defRPr/>
            </a:pPr>
            <a:r>
              <a:rPr lang="en-US" sz="2800" i="1" kern="0" dirty="0">
                <a:solidFill>
                  <a:srgbClr val="000000"/>
                </a:solidFill>
              </a:rPr>
              <a:t>Source: CMI 2010</a:t>
            </a:r>
          </a:p>
          <a:p>
            <a:pPr lvl="1" eaLnBrk="0" fontAlgn="base" hangingPunct="0">
              <a:spcBef>
                <a:spcPct val="20000"/>
              </a:spcBef>
              <a:spcAft>
                <a:spcPct val="0"/>
              </a:spcAft>
              <a:defRPr/>
            </a:pPr>
            <a:endParaRPr lang="en-US" sz="2800" kern="0" dirty="0">
              <a:solidFill>
                <a:srgbClr val="000000"/>
              </a:solidFill>
            </a:endParaRPr>
          </a:p>
          <a:p>
            <a:pPr marL="342900" indent="-342900" eaLnBrk="0" fontAlgn="base" hangingPunct="0">
              <a:spcBef>
                <a:spcPct val="20000"/>
              </a:spcBef>
              <a:spcAft>
                <a:spcPct val="0"/>
              </a:spcAft>
              <a:defRPr/>
            </a:pPr>
            <a:endParaRPr lang="en-GB" sz="2800" kern="0" dirty="0">
              <a:solidFill>
                <a:srgbClr val="000000"/>
              </a:solidFill>
            </a:endParaRPr>
          </a:p>
        </p:txBody>
      </p:sp>
    </p:spTree>
    <p:extLst>
      <p:ext uri="{BB962C8B-B14F-4D97-AF65-F5344CB8AC3E}">
        <p14:creationId xmlns:p14="http://schemas.microsoft.com/office/powerpoint/2010/main" val="378136544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C133A4-BE35-428F-A8BF-9800D566DFF5}"/>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58DEE311-C1F5-4B4B-96EF-2BCD190B5D58}"/>
              </a:ext>
            </a:extLst>
          </p:cNvPr>
          <p:cNvSpPr>
            <a:spLocks noGrp="1"/>
          </p:cNvSpPr>
          <p:nvPr>
            <p:ph idx="1"/>
          </p:nvPr>
        </p:nvSpPr>
        <p:spPr/>
        <p:txBody>
          <a:bodyPr/>
          <a:lstStyle/>
          <a:p>
            <a:endParaRPr lang="en-GB"/>
          </a:p>
        </p:txBody>
      </p:sp>
      <p:pic>
        <p:nvPicPr>
          <p:cNvPr id="3074" name="Picture 2" descr="See the source image">
            <a:extLst>
              <a:ext uri="{FF2B5EF4-FFF2-40B4-BE49-F238E27FC236}">
                <a16:creationId xmlns:a16="http://schemas.microsoft.com/office/drawing/2014/main" id="{30DCD1CD-01A7-426A-ABFF-DB7651E8CDE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24228" y="0"/>
            <a:ext cx="10192455"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6108387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rotWithShape="1">
          <a:blip r:embed="rId2"/>
          <a:srcRect l="2797" b="4924"/>
          <a:stretch/>
        </p:blipFill>
        <p:spPr>
          <a:xfrm>
            <a:off x="5276219" y="-13062"/>
            <a:ext cx="3851919" cy="5730160"/>
          </a:xfrm>
          <a:prstGeom prst="rect">
            <a:avLst/>
          </a:prstGeom>
        </p:spPr>
      </p:pic>
      <p:sp>
        <p:nvSpPr>
          <p:cNvPr id="5" name="Rectangle 5"/>
          <p:cNvSpPr>
            <a:spLocks noChangeArrowheads="1"/>
          </p:cNvSpPr>
          <p:nvPr/>
        </p:nvSpPr>
        <p:spPr bwMode="auto">
          <a:xfrm>
            <a:off x="395537" y="188640"/>
            <a:ext cx="4896544" cy="1446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sz="2400">
                <a:solidFill>
                  <a:schemeClr val="tx1"/>
                </a:solidFill>
                <a:latin typeface="Verdana" panose="020B0604030504040204" pitchFamily="34" charset="0"/>
                <a:ea typeface="ＭＳ Ｐゴシック" panose="020B0600070205080204" pitchFamily="34" charset="-128"/>
              </a:defRPr>
            </a:lvl1pPr>
            <a:lvl2pPr marL="742950" indent="-285750" eaLnBrk="0" hangingPunct="0">
              <a:defRPr sz="2400">
                <a:solidFill>
                  <a:schemeClr val="tx1"/>
                </a:solidFill>
                <a:latin typeface="Verdana" panose="020B0604030504040204" pitchFamily="34" charset="0"/>
                <a:ea typeface="ＭＳ Ｐゴシック" panose="020B0600070205080204" pitchFamily="34" charset="-128"/>
              </a:defRPr>
            </a:lvl2pPr>
            <a:lvl3pPr marL="1143000" indent="-228600" eaLnBrk="0" hangingPunct="0">
              <a:defRPr sz="2400">
                <a:solidFill>
                  <a:schemeClr val="tx1"/>
                </a:solidFill>
                <a:latin typeface="Verdana" panose="020B0604030504040204" pitchFamily="34" charset="0"/>
                <a:ea typeface="ＭＳ Ｐゴシック" panose="020B0600070205080204" pitchFamily="34" charset="-128"/>
              </a:defRPr>
            </a:lvl3pPr>
            <a:lvl4pPr marL="1600200" indent="-228600" eaLnBrk="0" hangingPunct="0">
              <a:defRPr sz="2400">
                <a:solidFill>
                  <a:schemeClr val="tx1"/>
                </a:solidFill>
                <a:latin typeface="Verdana" panose="020B0604030504040204" pitchFamily="34" charset="0"/>
                <a:ea typeface="ＭＳ Ｐゴシック" panose="020B0600070205080204" pitchFamily="34" charset="-128"/>
              </a:defRPr>
            </a:lvl4pPr>
            <a:lvl5pPr marL="2057400" indent="-228600" eaLnBrk="0" hangingPunct="0">
              <a:defRPr sz="2400">
                <a:solidFill>
                  <a:schemeClr val="tx1"/>
                </a:solidFill>
                <a:latin typeface="Verdana" panose="020B060403050404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pPr fontAlgn="base">
              <a:spcBef>
                <a:spcPct val="0"/>
              </a:spcBef>
              <a:spcAft>
                <a:spcPct val="0"/>
              </a:spcAft>
            </a:pPr>
            <a:r>
              <a:rPr lang="en-GB" altLang="en-US" sz="4400" b="1" dirty="0">
                <a:solidFill>
                  <a:schemeClr val="accent5">
                    <a:lumMod val="50000"/>
                  </a:schemeClr>
                </a:solidFill>
              </a:rPr>
              <a:t>Organisational </a:t>
            </a:r>
          </a:p>
          <a:p>
            <a:pPr fontAlgn="base">
              <a:spcBef>
                <a:spcPct val="0"/>
              </a:spcBef>
              <a:spcAft>
                <a:spcPct val="0"/>
              </a:spcAft>
            </a:pPr>
            <a:r>
              <a:rPr lang="en-GB" altLang="en-US" sz="4400" b="1" dirty="0">
                <a:solidFill>
                  <a:schemeClr val="accent5">
                    <a:lumMod val="50000"/>
                  </a:schemeClr>
                </a:solidFill>
              </a:rPr>
              <a:t>culture</a:t>
            </a:r>
          </a:p>
        </p:txBody>
      </p:sp>
      <p:sp>
        <p:nvSpPr>
          <p:cNvPr id="6" name="Content Placeholder 5"/>
          <p:cNvSpPr txBox="1">
            <a:spLocks/>
          </p:cNvSpPr>
          <p:nvPr/>
        </p:nvSpPr>
        <p:spPr bwMode="auto">
          <a:xfrm>
            <a:off x="0" y="1814702"/>
            <a:ext cx="5004048" cy="3214688"/>
          </a:xfrm>
          <a:prstGeom prst="rect">
            <a:avLst/>
          </a:prstGeom>
          <a:noFill/>
          <a:ln w="9525">
            <a:noFill/>
            <a:miter lim="800000"/>
            <a:headEnd/>
            <a:tailEnd/>
          </a:ln>
        </p:spPr>
        <p:txBody>
          <a:bodyPr/>
          <a:lstStyle/>
          <a:p>
            <a:pPr marL="742950" lvl="1" indent="-285750" eaLnBrk="0" fontAlgn="base" hangingPunct="0">
              <a:spcBef>
                <a:spcPct val="20000"/>
              </a:spcBef>
              <a:spcAft>
                <a:spcPct val="0"/>
              </a:spcAft>
              <a:defRPr/>
            </a:pPr>
            <a:r>
              <a:rPr lang="en-US" sz="2400" kern="0" dirty="0">
                <a:solidFill>
                  <a:srgbClr val="000000"/>
                </a:solidFill>
              </a:rPr>
              <a:t>“A </a:t>
            </a:r>
            <a:r>
              <a:rPr lang="en-US" sz="2400" b="1" kern="0" dirty="0">
                <a:solidFill>
                  <a:srgbClr val="000000"/>
                </a:solidFill>
              </a:rPr>
              <a:t>pattern </a:t>
            </a:r>
            <a:r>
              <a:rPr lang="en-US" sz="2400" kern="0" dirty="0">
                <a:solidFill>
                  <a:srgbClr val="000000"/>
                </a:solidFill>
              </a:rPr>
              <a:t>of</a:t>
            </a:r>
            <a:r>
              <a:rPr lang="en-US" sz="2400" b="1" kern="0" dirty="0">
                <a:solidFill>
                  <a:srgbClr val="000000"/>
                </a:solidFill>
              </a:rPr>
              <a:t> basic assumptions </a:t>
            </a:r>
            <a:r>
              <a:rPr lang="en-US" sz="2400" kern="0" dirty="0">
                <a:solidFill>
                  <a:srgbClr val="000000"/>
                </a:solidFill>
              </a:rPr>
              <a:t>that are </a:t>
            </a:r>
          </a:p>
          <a:p>
            <a:pPr marL="742950" lvl="1" indent="-285750" eaLnBrk="0" fontAlgn="base" hangingPunct="0">
              <a:spcBef>
                <a:spcPct val="20000"/>
              </a:spcBef>
              <a:spcAft>
                <a:spcPct val="0"/>
              </a:spcAft>
              <a:defRPr/>
            </a:pPr>
            <a:r>
              <a:rPr lang="en-US" sz="2400" kern="0" dirty="0">
                <a:solidFill>
                  <a:srgbClr val="000000"/>
                </a:solidFill>
              </a:rPr>
              <a:t>    considered </a:t>
            </a:r>
            <a:r>
              <a:rPr lang="en-US" sz="2400" b="1" kern="0" dirty="0">
                <a:solidFill>
                  <a:srgbClr val="000000"/>
                </a:solidFill>
              </a:rPr>
              <a:t>valid</a:t>
            </a:r>
            <a:r>
              <a:rPr lang="en-US" sz="2400" kern="0" dirty="0">
                <a:solidFill>
                  <a:srgbClr val="000000"/>
                </a:solidFill>
              </a:rPr>
              <a:t> and that are </a:t>
            </a:r>
            <a:r>
              <a:rPr lang="en-US" sz="2400" b="1" kern="0" dirty="0">
                <a:solidFill>
                  <a:srgbClr val="000000"/>
                </a:solidFill>
              </a:rPr>
              <a:t>taught</a:t>
            </a:r>
            <a:r>
              <a:rPr lang="en-US" sz="2400" kern="0" dirty="0">
                <a:solidFill>
                  <a:srgbClr val="000000"/>
                </a:solidFill>
              </a:rPr>
              <a:t> to new members as the way to </a:t>
            </a:r>
            <a:r>
              <a:rPr lang="en-US" sz="2400" b="1" kern="0" dirty="0">
                <a:solidFill>
                  <a:srgbClr val="000000"/>
                </a:solidFill>
              </a:rPr>
              <a:t>perceive, think </a:t>
            </a:r>
            <a:r>
              <a:rPr lang="en-US" sz="2400" kern="0" dirty="0">
                <a:solidFill>
                  <a:srgbClr val="000000"/>
                </a:solidFill>
              </a:rPr>
              <a:t>and</a:t>
            </a:r>
            <a:r>
              <a:rPr lang="en-US" sz="2400" b="1" kern="0" dirty="0">
                <a:solidFill>
                  <a:srgbClr val="000000"/>
                </a:solidFill>
              </a:rPr>
              <a:t> feel </a:t>
            </a:r>
            <a:r>
              <a:rPr lang="en-US" sz="2400" kern="0" dirty="0">
                <a:solidFill>
                  <a:srgbClr val="000000"/>
                </a:solidFill>
              </a:rPr>
              <a:t>in the </a:t>
            </a:r>
            <a:r>
              <a:rPr lang="en-US" sz="2400" b="1" kern="0" dirty="0" err="1">
                <a:solidFill>
                  <a:srgbClr val="000000"/>
                </a:solidFill>
              </a:rPr>
              <a:t>organisation</a:t>
            </a:r>
            <a:r>
              <a:rPr lang="en-US" sz="2400" kern="0" dirty="0">
                <a:solidFill>
                  <a:srgbClr val="000000"/>
                </a:solidFill>
              </a:rPr>
              <a:t>.”</a:t>
            </a:r>
          </a:p>
          <a:p>
            <a:pPr marL="342900" indent="-342900" eaLnBrk="0" fontAlgn="base" hangingPunct="0">
              <a:spcBef>
                <a:spcPct val="20000"/>
              </a:spcBef>
              <a:spcAft>
                <a:spcPct val="0"/>
              </a:spcAft>
              <a:defRPr/>
            </a:pPr>
            <a:endParaRPr lang="en-GB" sz="3200" kern="0" dirty="0">
              <a:solidFill>
                <a:srgbClr val="000000"/>
              </a:solidFill>
            </a:endParaRPr>
          </a:p>
        </p:txBody>
      </p:sp>
      <p:sp>
        <p:nvSpPr>
          <p:cNvPr id="7" name="TextBox 6"/>
          <p:cNvSpPr txBox="1"/>
          <p:nvPr/>
        </p:nvSpPr>
        <p:spPr>
          <a:xfrm>
            <a:off x="106362" y="4365104"/>
            <a:ext cx="4465638" cy="1014412"/>
          </a:xfrm>
          <a:prstGeom prst="rect">
            <a:avLst/>
          </a:prstGeom>
          <a:noFill/>
        </p:spPr>
        <p:txBody>
          <a:bodyPr>
            <a:spAutoFit/>
          </a:bodyPr>
          <a:lstStyle/>
          <a:p>
            <a:pPr marL="742950" lvl="1" indent="-285750" eaLnBrk="0" fontAlgn="base" hangingPunct="0">
              <a:spcBef>
                <a:spcPct val="20000"/>
              </a:spcBef>
              <a:spcAft>
                <a:spcPct val="0"/>
              </a:spcAft>
              <a:defRPr/>
            </a:pPr>
            <a:r>
              <a:rPr lang="en-US" sz="2000" i="1" kern="0" dirty="0">
                <a:solidFill>
                  <a:srgbClr val="000000"/>
                </a:solidFill>
              </a:rPr>
              <a:t>Source: Nelson and Quick; </a:t>
            </a:r>
            <a:r>
              <a:rPr lang="en-US" sz="2000" i="1" kern="0" dirty="0" err="1">
                <a:solidFill>
                  <a:srgbClr val="000000"/>
                </a:solidFill>
              </a:rPr>
              <a:t>Organisational</a:t>
            </a:r>
            <a:r>
              <a:rPr lang="en-US" sz="2000" i="1" kern="0" dirty="0">
                <a:solidFill>
                  <a:srgbClr val="000000"/>
                </a:solidFill>
              </a:rPr>
              <a:t> </a:t>
            </a:r>
            <a:r>
              <a:rPr lang="en-US" sz="2000" i="1" kern="0" dirty="0" err="1">
                <a:solidFill>
                  <a:srgbClr val="000000"/>
                </a:solidFill>
              </a:rPr>
              <a:t>Behaviour</a:t>
            </a:r>
            <a:r>
              <a:rPr lang="en-US" sz="2000" i="1" kern="0" dirty="0">
                <a:solidFill>
                  <a:srgbClr val="000000"/>
                </a:solidFill>
              </a:rPr>
              <a:t> (2007)</a:t>
            </a:r>
          </a:p>
        </p:txBody>
      </p:sp>
    </p:spTree>
    <p:extLst>
      <p:ext uri="{BB962C8B-B14F-4D97-AF65-F5344CB8AC3E}">
        <p14:creationId xmlns:p14="http://schemas.microsoft.com/office/powerpoint/2010/main" val="128595543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txBox="1">
            <a:spLocks noChangeArrowheads="1"/>
          </p:cNvSpPr>
          <p:nvPr/>
        </p:nvSpPr>
        <p:spPr bwMode="auto">
          <a:xfrm>
            <a:off x="385191" y="1124744"/>
            <a:ext cx="8229600" cy="3240088"/>
          </a:xfrm>
          <a:prstGeom prst="rect">
            <a:avLst/>
          </a:prstGeom>
          <a:noFill/>
          <a:ln w="9525">
            <a:noFill/>
            <a:miter lim="800000"/>
            <a:headEnd/>
            <a:tailEnd/>
          </a:ln>
        </p:spPr>
        <p:txBody>
          <a:bodyPr/>
          <a:lstStyle/>
          <a:p>
            <a:pPr marL="342900" indent="-342900" eaLnBrk="0" fontAlgn="base" hangingPunct="0">
              <a:lnSpc>
                <a:spcPct val="90000"/>
              </a:lnSpc>
              <a:spcBef>
                <a:spcPct val="20000"/>
              </a:spcBef>
              <a:spcAft>
                <a:spcPct val="0"/>
              </a:spcAft>
              <a:defRPr/>
            </a:pPr>
            <a:r>
              <a:rPr lang="en-GB" sz="3200" i="1" kern="0" dirty="0">
                <a:solidFill>
                  <a:srgbClr val="000000"/>
                </a:solidFill>
              </a:rPr>
              <a:t>“</a:t>
            </a:r>
            <a:r>
              <a:rPr lang="en-GB" sz="3200" b="1" i="1" kern="0" dirty="0">
                <a:solidFill>
                  <a:srgbClr val="000000"/>
                </a:solidFill>
              </a:rPr>
              <a:t>Culture </a:t>
            </a:r>
            <a:r>
              <a:rPr lang="en-GB" sz="3200" i="1" kern="0" dirty="0">
                <a:solidFill>
                  <a:srgbClr val="000000"/>
                </a:solidFill>
              </a:rPr>
              <a:t>is the </a:t>
            </a:r>
            <a:r>
              <a:rPr lang="en-GB" sz="3200" b="1" i="1" kern="0" dirty="0">
                <a:solidFill>
                  <a:srgbClr val="000000"/>
                </a:solidFill>
              </a:rPr>
              <a:t>commonly held </a:t>
            </a:r>
            <a:r>
              <a:rPr lang="en-GB" sz="3200" i="1" kern="0" dirty="0">
                <a:solidFill>
                  <a:srgbClr val="000000"/>
                </a:solidFill>
              </a:rPr>
              <a:t>and</a:t>
            </a:r>
          </a:p>
          <a:p>
            <a:pPr marL="342900" indent="-342900" eaLnBrk="0" fontAlgn="base" hangingPunct="0">
              <a:lnSpc>
                <a:spcPct val="90000"/>
              </a:lnSpc>
              <a:spcBef>
                <a:spcPct val="20000"/>
              </a:spcBef>
              <a:spcAft>
                <a:spcPct val="0"/>
              </a:spcAft>
              <a:defRPr/>
            </a:pPr>
            <a:r>
              <a:rPr lang="en-GB" sz="3200" b="1" i="1" kern="0" dirty="0">
                <a:solidFill>
                  <a:srgbClr val="000000"/>
                </a:solidFill>
              </a:rPr>
              <a:t> relatively stable beliefs</a:t>
            </a:r>
            <a:r>
              <a:rPr lang="en-GB" sz="3200" i="1" kern="0" dirty="0">
                <a:solidFill>
                  <a:srgbClr val="000000"/>
                </a:solidFill>
              </a:rPr>
              <a:t>, </a:t>
            </a:r>
            <a:r>
              <a:rPr lang="en-GB" sz="3200" b="1" i="1" kern="0" dirty="0">
                <a:solidFill>
                  <a:srgbClr val="000000"/>
                </a:solidFill>
              </a:rPr>
              <a:t>attitudes</a:t>
            </a:r>
          </a:p>
          <a:p>
            <a:pPr marL="342900" indent="-342900" eaLnBrk="0" fontAlgn="base" hangingPunct="0">
              <a:lnSpc>
                <a:spcPct val="90000"/>
              </a:lnSpc>
              <a:spcBef>
                <a:spcPct val="20000"/>
              </a:spcBef>
              <a:spcAft>
                <a:spcPct val="0"/>
              </a:spcAft>
              <a:defRPr/>
            </a:pPr>
            <a:r>
              <a:rPr lang="en-GB" sz="3200" b="1" i="1" kern="0" dirty="0">
                <a:solidFill>
                  <a:srgbClr val="000000"/>
                </a:solidFill>
              </a:rPr>
              <a:t> </a:t>
            </a:r>
            <a:r>
              <a:rPr lang="en-GB" sz="3200" i="1" kern="0" dirty="0">
                <a:solidFill>
                  <a:srgbClr val="000000"/>
                </a:solidFill>
              </a:rPr>
              <a:t>and </a:t>
            </a:r>
            <a:r>
              <a:rPr lang="en-GB" sz="3200" b="1" i="1" kern="0" dirty="0">
                <a:solidFill>
                  <a:srgbClr val="000000"/>
                </a:solidFill>
              </a:rPr>
              <a:t>values</a:t>
            </a:r>
            <a:r>
              <a:rPr lang="en-GB" sz="3200" i="1" kern="0" dirty="0">
                <a:solidFill>
                  <a:srgbClr val="000000"/>
                </a:solidFill>
              </a:rPr>
              <a:t> that </a:t>
            </a:r>
            <a:r>
              <a:rPr lang="en-GB" sz="3200" b="1" i="1" kern="0" dirty="0">
                <a:solidFill>
                  <a:srgbClr val="000000"/>
                </a:solidFill>
              </a:rPr>
              <a:t>exist</a:t>
            </a:r>
            <a:r>
              <a:rPr lang="en-GB" sz="3200" i="1" kern="0" dirty="0">
                <a:solidFill>
                  <a:srgbClr val="000000"/>
                </a:solidFill>
              </a:rPr>
              <a:t> </a:t>
            </a:r>
            <a:r>
              <a:rPr lang="en-GB" sz="3200" b="1" i="1" kern="0" dirty="0">
                <a:solidFill>
                  <a:srgbClr val="000000"/>
                </a:solidFill>
              </a:rPr>
              <a:t>within</a:t>
            </a:r>
            <a:r>
              <a:rPr lang="en-GB" sz="3200" i="1" kern="0" dirty="0">
                <a:solidFill>
                  <a:srgbClr val="000000"/>
                </a:solidFill>
              </a:rPr>
              <a:t> an </a:t>
            </a:r>
          </a:p>
          <a:p>
            <a:pPr marL="342900" indent="-342900" eaLnBrk="0" fontAlgn="base" hangingPunct="0">
              <a:lnSpc>
                <a:spcPct val="90000"/>
              </a:lnSpc>
              <a:spcBef>
                <a:spcPct val="20000"/>
              </a:spcBef>
              <a:spcAft>
                <a:spcPct val="0"/>
              </a:spcAft>
              <a:defRPr/>
            </a:pPr>
            <a:r>
              <a:rPr lang="en-GB" sz="3200" b="1" i="1" kern="0" dirty="0">
                <a:solidFill>
                  <a:srgbClr val="000000"/>
                </a:solidFill>
              </a:rPr>
              <a:t>Organisation.</a:t>
            </a:r>
            <a:r>
              <a:rPr lang="en-GB" sz="3200" i="1" kern="0" dirty="0">
                <a:solidFill>
                  <a:srgbClr val="000000"/>
                </a:solidFill>
              </a:rPr>
              <a:t>”</a:t>
            </a:r>
          </a:p>
          <a:p>
            <a:pPr marL="342900" indent="-342900" eaLnBrk="0" fontAlgn="base" hangingPunct="0">
              <a:lnSpc>
                <a:spcPct val="90000"/>
              </a:lnSpc>
              <a:spcBef>
                <a:spcPct val="20000"/>
              </a:spcBef>
              <a:spcAft>
                <a:spcPct val="0"/>
              </a:spcAft>
              <a:defRPr/>
            </a:pPr>
            <a:endParaRPr lang="en-GB" sz="3200" i="1" kern="0" dirty="0">
              <a:solidFill>
                <a:srgbClr val="000000"/>
              </a:solidFill>
            </a:endParaRPr>
          </a:p>
          <a:p>
            <a:pPr marL="342900" indent="-342900" eaLnBrk="0" fontAlgn="base" hangingPunct="0">
              <a:lnSpc>
                <a:spcPct val="90000"/>
              </a:lnSpc>
              <a:spcBef>
                <a:spcPct val="20000"/>
              </a:spcBef>
              <a:spcAft>
                <a:spcPct val="0"/>
              </a:spcAft>
              <a:defRPr/>
            </a:pPr>
            <a:r>
              <a:rPr lang="en-GB" sz="3200" i="1" kern="0" dirty="0">
                <a:solidFill>
                  <a:srgbClr val="000000"/>
                </a:solidFill>
              </a:rPr>
              <a:t>“….</a:t>
            </a:r>
            <a:r>
              <a:rPr lang="en-GB" sz="3200" b="1" i="1" kern="0" dirty="0">
                <a:solidFill>
                  <a:srgbClr val="000000"/>
                </a:solidFill>
              </a:rPr>
              <a:t>the way things are done around here.”</a:t>
            </a:r>
          </a:p>
          <a:p>
            <a:pPr marL="342900" indent="-342900" eaLnBrk="0" fontAlgn="base" hangingPunct="0">
              <a:lnSpc>
                <a:spcPct val="90000"/>
              </a:lnSpc>
              <a:spcBef>
                <a:spcPct val="20000"/>
              </a:spcBef>
              <a:spcAft>
                <a:spcPct val="0"/>
              </a:spcAft>
              <a:defRPr/>
            </a:pPr>
            <a:endParaRPr lang="en-GB" sz="2400" i="1" kern="0" dirty="0">
              <a:solidFill>
                <a:srgbClr val="000000"/>
              </a:solidFill>
            </a:endParaRPr>
          </a:p>
          <a:p>
            <a:pPr marL="342900" indent="-342900" eaLnBrk="0" fontAlgn="base" hangingPunct="0">
              <a:lnSpc>
                <a:spcPct val="90000"/>
              </a:lnSpc>
              <a:spcBef>
                <a:spcPct val="20000"/>
              </a:spcBef>
              <a:spcAft>
                <a:spcPct val="0"/>
              </a:spcAft>
              <a:defRPr/>
            </a:pPr>
            <a:r>
              <a:rPr lang="en-GB" i="1" kern="0" dirty="0">
                <a:solidFill>
                  <a:srgbClr val="000000"/>
                </a:solidFill>
              </a:rPr>
              <a:t>(Deal and Kennedy, 1992</a:t>
            </a:r>
            <a:r>
              <a:rPr lang="en-GB" sz="2400" i="1" kern="0" dirty="0">
                <a:solidFill>
                  <a:srgbClr val="000000"/>
                </a:solidFill>
              </a:rPr>
              <a:t>)</a:t>
            </a:r>
            <a:endParaRPr lang="en-GB" sz="3200" i="1" kern="0" dirty="0">
              <a:solidFill>
                <a:srgbClr val="000000"/>
              </a:solidFill>
            </a:endParaRPr>
          </a:p>
        </p:txBody>
      </p:sp>
      <p:sp>
        <p:nvSpPr>
          <p:cNvPr id="5" name="Rectangle 5"/>
          <p:cNvSpPr>
            <a:spLocks noChangeArrowheads="1"/>
          </p:cNvSpPr>
          <p:nvPr/>
        </p:nvSpPr>
        <p:spPr bwMode="auto">
          <a:xfrm>
            <a:off x="251520" y="188640"/>
            <a:ext cx="8496943" cy="76944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sz="2400">
                <a:solidFill>
                  <a:schemeClr val="tx1"/>
                </a:solidFill>
                <a:latin typeface="Verdana" panose="020B0604030504040204" pitchFamily="34" charset="0"/>
                <a:ea typeface="ＭＳ Ｐゴシック" panose="020B0600070205080204" pitchFamily="34" charset="-128"/>
              </a:defRPr>
            </a:lvl1pPr>
            <a:lvl2pPr marL="742950" indent="-285750" eaLnBrk="0" hangingPunct="0">
              <a:defRPr sz="2400">
                <a:solidFill>
                  <a:schemeClr val="tx1"/>
                </a:solidFill>
                <a:latin typeface="Verdana" panose="020B0604030504040204" pitchFamily="34" charset="0"/>
                <a:ea typeface="ＭＳ Ｐゴシック" panose="020B0600070205080204" pitchFamily="34" charset="-128"/>
              </a:defRPr>
            </a:lvl2pPr>
            <a:lvl3pPr marL="1143000" indent="-228600" eaLnBrk="0" hangingPunct="0">
              <a:defRPr sz="2400">
                <a:solidFill>
                  <a:schemeClr val="tx1"/>
                </a:solidFill>
                <a:latin typeface="Verdana" panose="020B0604030504040204" pitchFamily="34" charset="0"/>
                <a:ea typeface="ＭＳ Ｐゴシック" panose="020B0600070205080204" pitchFamily="34" charset="-128"/>
              </a:defRPr>
            </a:lvl3pPr>
            <a:lvl4pPr marL="1600200" indent="-228600" eaLnBrk="0" hangingPunct="0">
              <a:defRPr sz="2400">
                <a:solidFill>
                  <a:schemeClr val="tx1"/>
                </a:solidFill>
                <a:latin typeface="Verdana" panose="020B0604030504040204" pitchFamily="34" charset="0"/>
                <a:ea typeface="ＭＳ Ｐゴシック" panose="020B0600070205080204" pitchFamily="34" charset="-128"/>
              </a:defRPr>
            </a:lvl4pPr>
            <a:lvl5pPr marL="2057400" indent="-228600" eaLnBrk="0" hangingPunct="0">
              <a:defRPr sz="2400">
                <a:solidFill>
                  <a:schemeClr val="tx1"/>
                </a:solidFill>
                <a:latin typeface="Verdana" panose="020B060403050404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pPr fontAlgn="base">
              <a:spcBef>
                <a:spcPct val="0"/>
              </a:spcBef>
              <a:spcAft>
                <a:spcPct val="0"/>
              </a:spcAft>
            </a:pPr>
            <a:r>
              <a:rPr lang="en-GB" altLang="en-US" sz="4400" b="1" dirty="0">
                <a:solidFill>
                  <a:schemeClr val="accent5">
                    <a:lumMod val="50000"/>
                  </a:schemeClr>
                </a:solidFill>
              </a:rPr>
              <a:t>Organisational culture</a:t>
            </a:r>
          </a:p>
        </p:txBody>
      </p:sp>
    </p:spTree>
    <p:extLst>
      <p:ext uri="{BB962C8B-B14F-4D97-AF65-F5344CB8AC3E}">
        <p14:creationId xmlns:p14="http://schemas.microsoft.com/office/powerpoint/2010/main" val="136976202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5"/>
          <p:cNvSpPr>
            <a:spLocks noChangeArrowheads="1"/>
          </p:cNvSpPr>
          <p:nvPr/>
        </p:nvSpPr>
        <p:spPr bwMode="auto">
          <a:xfrm>
            <a:off x="251520" y="188640"/>
            <a:ext cx="8496943" cy="76944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sz="2400">
                <a:solidFill>
                  <a:schemeClr val="tx1"/>
                </a:solidFill>
                <a:latin typeface="Verdana" panose="020B0604030504040204" pitchFamily="34" charset="0"/>
                <a:ea typeface="ＭＳ Ｐゴシック" panose="020B0600070205080204" pitchFamily="34" charset="-128"/>
              </a:defRPr>
            </a:lvl1pPr>
            <a:lvl2pPr marL="742950" indent="-285750" eaLnBrk="0" hangingPunct="0">
              <a:defRPr sz="2400">
                <a:solidFill>
                  <a:schemeClr val="tx1"/>
                </a:solidFill>
                <a:latin typeface="Verdana" panose="020B0604030504040204" pitchFamily="34" charset="0"/>
                <a:ea typeface="ＭＳ Ｐゴシック" panose="020B0600070205080204" pitchFamily="34" charset="-128"/>
              </a:defRPr>
            </a:lvl2pPr>
            <a:lvl3pPr marL="1143000" indent="-228600" eaLnBrk="0" hangingPunct="0">
              <a:defRPr sz="2400">
                <a:solidFill>
                  <a:schemeClr val="tx1"/>
                </a:solidFill>
                <a:latin typeface="Verdana" panose="020B0604030504040204" pitchFamily="34" charset="0"/>
                <a:ea typeface="ＭＳ Ｐゴシック" panose="020B0600070205080204" pitchFamily="34" charset="-128"/>
              </a:defRPr>
            </a:lvl3pPr>
            <a:lvl4pPr marL="1600200" indent="-228600" eaLnBrk="0" hangingPunct="0">
              <a:defRPr sz="2400">
                <a:solidFill>
                  <a:schemeClr val="tx1"/>
                </a:solidFill>
                <a:latin typeface="Verdana" panose="020B0604030504040204" pitchFamily="34" charset="0"/>
                <a:ea typeface="ＭＳ Ｐゴシック" panose="020B0600070205080204" pitchFamily="34" charset="-128"/>
              </a:defRPr>
            </a:lvl4pPr>
            <a:lvl5pPr marL="2057400" indent="-228600" eaLnBrk="0" hangingPunct="0">
              <a:defRPr sz="2400">
                <a:solidFill>
                  <a:schemeClr val="tx1"/>
                </a:solidFill>
                <a:latin typeface="Verdana" panose="020B060403050404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pPr fontAlgn="base">
              <a:spcBef>
                <a:spcPct val="0"/>
              </a:spcBef>
              <a:spcAft>
                <a:spcPct val="0"/>
              </a:spcAft>
            </a:pPr>
            <a:r>
              <a:rPr lang="en-GB" altLang="en-US" sz="4400" b="1" dirty="0">
                <a:solidFill>
                  <a:schemeClr val="accent5">
                    <a:lumMod val="50000"/>
                  </a:schemeClr>
                </a:solidFill>
              </a:rPr>
              <a:t>Organisational culture</a:t>
            </a:r>
          </a:p>
        </p:txBody>
      </p:sp>
      <p:sp>
        <p:nvSpPr>
          <p:cNvPr id="5" name="Rectangle 3"/>
          <p:cNvSpPr>
            <a:spLocks noChangeArrowheads="1"/>
          </p:cNvSpPr>
          <p:nvPr/>
        </p:nvSpPr>
        <p:spPr bwMode="auto">
          <a:xfrm>
            <a:off x="323528" y="1196752"/>
            <a:ext cx="8352928" cy="3477875"/>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fontAlgn="base">
              <a:spcBef>
                <a:spcPct val="0"/>
              </a:spcBef>
              <a:spcAft>
                <a:spcPct val="0"/>
              </a:spcAft>
            </a:pPr>
            <a:r>
              <a:rPr lang="en-GB" sz="2800" b="1" dirty="0">
                <a:solidFill>
                  <a:srgbClr val="000000"/>
                </a:solidFill>
                <a:latin typeface="Calibri"/>
                <a:ea typeface="Times New Roman" pitchFamily="18" charset="0"/>
                <a:cs typeface="Times New Roman" pitchFamily="18" charset="0"/>
              </a:rPr>
              <a:t>Culture determines what is:</a:t>
            </a:r>
          </a:p>
          <a:p>
            <a:pPr fontAlgn="base">
              <a:spcBef>
                <a:spcPct val="0"/>
              </a:spcBef>
              <a:spcAft>
                <a:spcPct val="0"/>
              </a:spcAft>
            </a:pPr>
            <a:endParaRPr lang="en-GB" sz="2800" dirty="0">
              <a:solidFill>
                <a:srgbClr val="000000"/>
              </a:solidFill>
              <a:latin typeface="Calibri"/>
              <a:ea typeface="Times New Roman" pitchFamily="18" charset="0"/>
              <a:cs typeface="Times New Roman" pitchFamily="18" charset="0"/>
            </a:endParaRPr>
          </a:p>
          <a:p>
            <a:pPr fontAlgn="base">
              <a:spcBef>
                <a:spcPct val="0"/>
              </a:spcBef>
              <a:spcAft>
                <a:spcPct val="0"/>
              </a:spcAft>
              <a:buClr>
                <a:srgbClr val="C00000"/>
              </a:buClr>
              <a:buFont typeface="Arial" pitchFamily="34" charset="0"/>
              <a:buChar char="•"/>
            </a:pPr>
            <a:r>
              <a:rPr lang="en-GB" sz="2800" dirty="0">
                <a:solidFill>
                  <a:srgbClr val="000000"/>
                </a:solidFill>
                <a:latin typeface="Calibri"/>
                <a:ea typeface="Times New Roman" pitchFamily="18" charset="0"/>
                <a:cs typeface="Times New Roman" pitchFamily="18" charset="0"/>
              </a:rPr>
              <a:t> acceptable or unacceptable</a:t>
            </a:r>
          </a:p>
          <a:p>
            <a:pPr fontAlgn="base">
              <a:spcBef>
                <a:spcPct val="0"/>
              </a:spcBef>
              <a:spcAft>
                <a:spcPct val="0"/>
              </a:spcAft>
              <a:buClr>
                <a:srgbClr val="C00000"/>
              </a:buClr>
              <a:buFont typeface="Arial" pitchFamily="34" charset="0"/>
              <a:buChar char="•"/>
            </a:pPr>
            <a:r>
              <a:rPr lang="en-GB" sz="2800" dirty="0">
                <a:solidFill>
                  <a:srgbClr val="000000"/>
                </a:solidFill>
                <a:latin typeface="Calibri"/>
                <a:ea typeface="Times New Roman" pitchFamily="18" charset="0"/>
                <a:cs typeface="Times New Roman" pitchFamily="18" charset="0"/>
              </a:rPr>
              <a:t> important or unimportant</a:t>
            </a:r>
          </a:p>
          <a:p>
            <a:pPr fontAlgn="base">
              <a:spcBef>
                <a:spcPct val="0"/>
              </a:spcBef>
              <a:spcAft>
                <a:spcPct val="0"/>
              </a:spcAft>
              <a:buClr>
                <a:srgbClr val="C00000"/>
              </a:buClr>
              <a:buFont typeface="Arial" pitchFamily="34" charset="0"/>
              <a:buChar char="•"/>
            </a:pPr>
            <a:r>
              <a:rPr lang="en-GB" sz="2800" dirty="0">
                <a:solidFill>
                  <a:srgbClr val="000000"/>
                </a:solidFill>
                <a:latin typeface="Calibri"/>
                <a:ea typeface="Times New Roman" pitchFamily="18" charset="0"/>
                <a:cs typeface="Times New Roman" pitchFamily="18" charset="0"/>
              </a:rPr>
              <a:t> right or wrong</a:t>
            </a:r>
          </a:p>
          <a:p>
            <a:pPr fontAlgn="base">
              <a:spcBef>
                <a:spcPct val="0"/>
              </a:spcBef>
              <a:spcAft>
                <a:spcPct val="0"/>
              </a:spcAft>
              <a:buClr>
                <a:srgbClr val="C00000"/>
              </a:buClr>
              <a:buFont typeface="Arial" pitchFamily="34" charset="0"/>
              <a:buChar char="•"/>
            </a:pPr>
            <a:r>
              <a:rPr lang="en-GB" sz="2800" dirty="0">
                <a:solidFill>
                  <a:srgbClr val="000000"/>
                </a:solidFill>
                <a:latin typeface="Calibri"/>
                <a:ea typeface="Times New Roman" pitchFamily="18" charset="0"/>
                <a:cs typeface="Times New Roman" pitchFamily="18" charset="0"/>
              </a:rPr>
              <a:t> workable or unworkable</a:t>
            </a:r>
          </a:p>
          <a:p>
            <a:pPr fontAlgn="base">
              <a:spcBef>
                <a:spcPct val="0"/>
              </a:spcBef>
              <a:spcAft>
                <a:spcPct val="0"/>
              </a:spcAft>
            </a:pPr>
            <a:endParaRPr lang="en-GB" sz="2000" i="1" dirty="0">
              <a:solidFill>
                <a:srgbClr val="000000"/>
              </a:solidFill>
              <a:latin typeface="Calibri"/>
              <a:ea typeface="Times New Roman" pitchFamily="18" charset="0"/>
              <a:cs typeface="Times New Roman" pitchFamily="18" charset="0"/>
            </a:endParaRPr>
          </a:p>
          <a:p>
            <a:pPr algn="ctr" fontAlgn="base">
              <a:spcBef>
                <a:spcPct val="0"/>
              </a:spcBef>
              <a:spcAft>
                <a:spcPct val="0"/>
              </a:spcAft>
            </a:pPr>
            <a:r>
              <a:rPr lang="en-GB" sz="3200" i="1" dirty="0">
                <a:solidFill>
                  <a:srgbClr val="000000"/>
                </a:solidFill>
                <a:latin typeface="Calibri"/>
                <a:ea typeface="Times New Roman" pitchFamily="18" charset="0"/>
                <a:cs typeface="Times New Roman" pitchFamily="18" charset="0"/>
              </a:rPr>
              <a:t>It encompasses... </a:t>
            </a:r>
          </a:p>
        </p:txBody>
      </p:sp>
      <p:sp>
        <p:nvSpPr>
          <p:cNvPr id="6" name="TextBox 5"/>
          <p:cNvSpPr txBox="1"/>
          <p:nvPr/>
        </p:nvSpPr>
        <p:spPr>
          <a:xfrm>
            <a:off x="0" y="4869160"/>
            <a:ext cx="9144000" cy="1046440"/>
          </a:xfrm>
          <a:prstGeom prst="rect">
            <a:avLst/>
          </a:prstGeom>
          <a:noFill/>
        </p:spPr>
        <p:txBody>
          <a:bodyPr wrap="square" rtlCol="0">
            <a:spAutoFit/>
          </a:bodyPr>
          <a:lstStyle/>
          <a:p>
            <a:pPr algn="ctr"/>
            <a:r>
              <a:rPr lang="en-GB" sz="4400" b="1" dirty="0">
                <a:solidFill>
                  <a:schemeClr val="accent5">
                    <a:lumMod val="50000"/>
                  </a:schemeClr>
                </a:solidFill>
                <a:effectLst>
                  <a:outerShdw blurRad="38100" dist="38100" dir="2700000" algn="tl">
                    <a:srgbClr val="000000">
                      <a:alpha val="43137"/>
                    </a:srgbClr>
                  </a:outerShdw>
                </a:effectLst>
                <a:latin typeface="Calibri"/>
                <a:ea typeface="Times New Roman" pitchFamily="18" charset="0"/>
                <a:cs typeface="Times New Roman" pitchFamily="18" charset="0"/>
              </a:rPr>
              <a:t>values</a:t>
            </a:r>
            <a:r>
              <a:rPr lang="en-GB" sz="4400" b="1" dirty="0">
                <a:solidFill>
                  <a:srgbClr val="0066CC"/>
                </a:solidFill>
                <a:latin typeface="Calibri"/>
                <a:ea typeface="Times New Roman" pitchFamily="18" charset="0"/>
                <a:cs typeface="Times New Roman" pitchFamily="18" charset="0"/>
              </a:rPr>
              <a:t> </a:t>
            </a:r>
            <a:r>
              <a:rPr lang="en-GB" sz="4400" b="1" dirty="0">
                <a:solidFill>
                  <a:srgbClr val="FF6600"/>
                </a:solidFill>
                <a:effectLst>
                  <a:outerShdw blurRad="38100" dist="38100" dir="2700000" algn="tl">
                    <a:srgbClr val="000000">
                      <a:alpha val="43137"/>
                    </a:srgbClr>
                  </a:outerShdw>
                </a:effectLst>
                <a:latin typeface="Calibri"/>
                <a:ea typeface="Times New Roman" pitchFamily="18" charset="0"/>
                <a:cs typeface="Times New Roman" pitchFamily="18" charset="0"/>
              </a:rPr>
              <a:t>attitudes</a:t>
            </a:r>
            <a:r>
              <a:rPr lang="en-GB" sz="4400" b="1" dirty="0">
                <a:solidFill>
                  <a:srgbClr val="FF6600"/>
                </a:solidFill>
                <a:latin typeface="Calibri"/>
                <a:ea typeface="Times New Roman" pitchFamily="18" charset="0"/>
                <a:cs typeface="Times New Roman" pitchFamily="18" charset="0"/>
              </a:rPr>
              <a:t> </a:t>
            </a:r>
            <a:r>
              <a:rPr lang="en-GB" sz="4400" b="1" dirty="0">
                <a:solidFill>
                  <a:schemeClr val="accent5">
                    <a:lumMod val="50000"/>
                  </a:schemeClr>
                </a:solidFill>
                <a:effectLst>
                  <a:outerShdw blurRad="38100" dist="38100" dir="2700000" algn="tl">
                    <a:srgbClr val="000000">
                      <a:alpha val="43137"/>
                    </a:srgbClr>
                  </a:outerShdw>
                </a:effectLst>
                <a:latin typeface="Calibri"/>
                <a:ea typeface="Times New Roman" pitchFamily="18" charset="0"/>
                <a:cs typeface="Times New Roman" pitchFamily="18" charset="0"/>
              </a:rPr>
              <a:t>behaviour</a:t>
            </a:r>
            <a:r>
              <a:rPr lang="en-GB" sz="4400" b="1" dirty="0">
                <a:solidFill>
                  <a:srgbClr val="0066CC"/>
                </a:solidFill>
                <a:effectLst>
                  <a:outerShdw blurRad="38100" dist="38100" dir="2700000" algn="tl">
                    <a:srgbClr val="000000">
                      <a:alpha val="43137"/>
                    </a:srgbClr>
                  </a:outerShdw>
                </a:effectLst>
                <a:latin typeface="Calibri"/>
                <a:ea typeface="Times New Roman" pitchFamily="18" charset="0"/>
                <a:cs typeface="Times New Roman" pitchFamily="18" charset="0"/>
              </a:rPr>
              <a:t> </a:t>
            </a:r>
            <a:r>
              <a:rPr lang="en-GB" sz="4400" b="1" dirty="0">
                <a:solidFill>
                  <a:srgbClr val="FF6600"/>
                </a:solidFill>
                <a:effectLst>
                  <a:outerShdw blurRad="38100" dist="38100" dir="2700000" algn="tl">
                    <a:srgbClr val="000000">
                      <a:alpha val="43137"/>
                    </a:srgbClr>
                  </a:outerShdw>
                </a:effectLst>
                <a:latin typeface="Calibri"/>
                <a:ea typeface="Times New Roman" pitchFamily="18" charset="0"/>
                <a:cs typeface="Times New Roman" pitchFamily="18" charset="0"/>
              </a:rPr>
              <a:t>language</a:t>
            </a:r>
          </a:p>
          <a:p>
            <a:endParaRPr lang="en-GB" dirty="0">
              <a:solidFill>
                <a:prstClr val="black"/>
              </a:solidFill>
              <a:latin typeface="Calibri"/>
            </a:endParaRPr>
          </a:p>
        </p:txBody>
      </p:sp>
      <p:pic>
        <p:nvPicPr>
          <p:cNvPr id="7" name="Picture 6"/>
          <p:cNvPicPr>
            <a:picLocks noChangeAspect="1"/>
          </p:cNvPicPr>
          <p:nvPr/>
        </p:nvPicPr>
        <p:blipFill>
          <a:blip r:embed="rId2"/>
          <a:stretch>
            <a:fillRect/>
          </a:stretch>
        </p:blipFill>
        <p:spPr>
          <a:xfrm>
            <a:off x="4932040" y="1136400"/>
            <a:ext cx="3944105" cy="2789046"/>
          </a:xfrm>
          <a:prstGeom prst="rect">
            <a:avLst/>
          </a:prstGeom>
        </p:spPr>
      </p:pic>
    </p:spTree>
    <p:extLst>
      <p:ext uri="{BB962C8B-B14F-4D97-AF65-F5344CB8AC3E}">
        <p14:creationId xmlns:p14="http://schemas.microsoft.com/office/powerpoint/2010/main" val="5700837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 calcmode="lin" valueType="num">
                                      <p:cBhvr additive="base">
                                        <p:cTn id="7"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txBox="1">
            <a:spLocks noChangeArrowheads="1"/>
          </p:cNvSpPr>
          <p:nvPr/>
        </p:nvSpPr>
        <p:spPr bwMode="auto">
          <a:xfrm>
            <a:off x="274333" y="260648"/>
            <a:ext cx="8412467" cy="1584176"/>
          </a:xfrm>
          <a:prstGeom prst="rect">
            <a:avLst/>
          </a:prstGeom>
          <a:noFill/>
          <a:ln w="9525">
            <a:noFill/>
            <a:miter lim="800000"/>
            <a:headEnd/>
            <a:tailEnd/>
          </a:ln>
        </p:spPr>
        <p:txBody>
          <a:bodyPr/>
          <a:lstStyle/>
          <a:p>
            <a:pPr marL="342900" indent="-342900" algn="ctr" eaLnBrk="0" fontAlgn="base" hangingPunct="0">
              <a:spcBef>
                <a:spcPct val="20000"/>
              </a:spcBef>
              <a:spcAft>
                <a:spcPct val="0"/>
              </a:spcAft>
              <a:defRPr/>
            </a:pPr>
            <a:r>
              <a:rPr lang="en-GB" sz="4400" b="1" kern="0" dirty="0">
                <a:solidFill>
                  <a:schemeClr val="accent5">
                    <a:lumMod val="50000"/>
                  </a:schemeClr>
                </a:solidFill>
                <a:cs typeface="ＭＳ Ｐゴシック"/>
              </a:rPr>
              <a:t>Leadership and organisational </a:t>
            </a:r>
            <a:r>
              <a:rPr lang="en-GB" sz="4000" b="1" kern="0" dirty="0">
                <a:solidFill>
                  <a:schemeClr val="accent5">
                    <a:lumMod val="50000"/>
                  </a:schemeClr>
                </a:solidFill>
                <a:cs typeface="ＭＳ Ｐゴシック"/>
              </a:rPr>
              <a:t>culture</a:t>
            </a:r>
            <a:endParaRPr lang="en-GB" sz="4400" b="1" kern="0" dirty="0">
              <a:solidFill>
                <a:schemeClr val="accent5">
                  <a:lumMod val="50000"/>
                </a:schemeClr>
              </a:solidFill>
              <a:cs typeface="ＭＳ Ｐゴシック"/>
            </a:endParaRPr>
          </a:p>
        </p:txBody>
      </p:sp>
      <p:pic>
        <p:nvPicPr>
          <p:cNvPr id="5" name="Picture 4"/>
          <p:cNvPicPr>
            <a:picLocks noChangeAspect="1"/>
          </p:cNvPicPr>
          <p:nvPr/>
        </p:nvPicPr>
        <p:blipFill>
          <a:blip r:embed="rId2"/>
          <a:stretch>
            <a:fillRect/>
          </a:stretch>
        </p:blipFill>
        <p:spPr>
          <a:xfrm>
            <a:off x="1907704" y="1651861"/>
            <a:ext cx="5112568" cy="3942629"/>
          </a:xfrm>
          <a:prstGeom prst="rect">
            <a:avLst/>
          </a:prstGeom>
        </p:spPr>
      </p:pic>
    </p:spTree>
    <p:extLst>
      <p:ext uri="{BB962C8B-B14F-4D97-AF65-F5344CB8AC3E}">
        <p14:creationId xmlns:p14="http://schemas.microsoft.com/office/powerpoint/2010/main" val="331137891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611560" y="260648"/>
            <a:ext cx="7992888" cy="584775"/>
          </a:xfrm>
          <a:prstGeom prst="rect">
            <a:avLst/>
          </a:prstGeom>
          <a:noFill/>
        </p:spPr>
        <p:txBody>
          <a:bodyPr wrap="square">
            <a:spAutoFit/>
          </a:bodyPr>
          <a:lstStyle/>
          <a:p>
            <a:pPr marL="342900" indent="-342900" fontAlgn="base">
              <a:spcBef>
                <a:spcPct val="20000"/>
              </a:spcBef>
              <a:spcAft>
                <a:spcPct val="0"/>
              </a:spcAft>
              <a:defRPr/>
            </a:pPr>
            <a:r>
              <a:rPr lang="en-US" sz="3200" b="1" kern="0" dirty="0">
                <a:solidFill>
                  <a:schemeClr val="accent5">
                    <a:lumMod val="50000"/>
                  </a:schemeClr>
                </a:solidFill>
              </a:rPr>
              <a:t>Determinants of </a:t>
            </a:r>
            <a:r>
              <a:rPr lang="en-US" sz="3200" b="1" kern="0" dirty="0" err="1">
                <a:solidFill>
                  <a:schemeClr val="accent5">
                    <a:lumMod val="50000"/>
                  </a:schemeClr>
                </a:solidFill>
              </a:rPr>
              <a:t>Organisational</a:t>
            </a:r>
            <a:r>
              <a:rPr lang="en-US" sz="3200" b="1" kern="0" dirty="0">
                <a:solidFill>
                  <a:schemeClr val="accent5">
                    <a:lumMod val="50000"/>
                  </a:schemeClr>
                </a:solidFill>
              </a:rPr>
              <a:t> Culture</a:t>
            </a:r>
          </a:p>
        </p:txBody>
      </p:sp>
      <p:sp>
        <p:nvSpPr>
          <p:cNvPr id="5" name="Rectangle 3"/>
          <p:cNvSpPr txBox="1">
            <a:spLocks noChangeArrowheads="1"/>
          </p:cNvSpPr>
          <p:nvPr/>
        </p:nvSpPr>
        <p:spPr bwMode="auto">
          <a:xfrm>
            <a:off x="317698" y="980728"/>
            <a:ext cx="8286750" cy="4286250"/>
          </a:xfrm>
          <a:prstGeom prst="rect">
            <a:avLst/>
          </a:prstGeom>
          <a:noFill/>
          <a:ln w="9525">
            <a:noFill/>
            <a:miter lim="800000"/>
            <a:headEnd/>
            <a:tailEnd/>
          </a:ln>
        </p:spPr>
        <p:txBody>
          <a:bodyPr/>
          <a:lstStyle/>
          <a:p>
            <a:pPr marL="742950" lvl="1" indent="-285750" fontAlgn="base">
              <a:spcBef>
                <a:spcPct val="20000"/>
              </a:spcBef>
              <a:spcAft>
                <a:spcPct val="0"/>
              </a:spcAft>
              <a:buFontTx/>
              <a:buChar char="–"/>
              <a:defRPr/>
            </a:pPr>
            <a:r>
              <a:rPr lang="en-US" sz="2800" kern="0" dirty="0" err="1">
                <a:solidFill>
                  <a:srgbClr val="000000"/>
                </a:solidFill>
              </a:rPr>
              <a:t>Organisation’s</a:t>
            </a:r>
            <a:r>
              <a:rPr lang="en-US" sz="2800" kern="0" dirty="0">
                <a:solidFill>
                  <a:srgbClr val="000000"/>
                </a:solidFill>
              </a:rPr>
              <a:t> founder (personal values and beliefs)</a:t>
            </a:r>
          </a:p>
          <a:p>
            <a:pPr marL="742950" lvl="1" indent="-285750" fontAlgn="base">
              <a:spcBef>
                <a:spcPct val="20000"/>
              </a:spcBef>
              <a:spcAft>
                <a:spcPct val="0"/>
              </a:spcAft>
              <a:buFontTx/>
              <a:buChar char="–"/>
              <a:defRPr/>
            </a:pPr>
            <a:r>
              <a:rPr lang="en-US" sz="2800" kern="0" dirty="0">
                <a:solidFill>
                  <a:srgbClr val="000000"/>
                </a:solidFill>
              </a:rPr>
              <a:t>Symbols, stories, heroes, slogans, and ceremonies that embody and personify the spirit of the </a:t>
            </a:r>
            <a:r>
              <a:rPr lang="en-US" sz="2800" kern="0" dirty="0" err="1">
                <a:solidFill>
                  <a:srgbClr val="000000"/>
                </a:solidFill>
              </a:rPr>
              <a:t>organisation</a:t>
            </a:r>
            <a:endParaRPr lang="en-US" sz="2800" kern="0" dirty="0">
              <a:solidFill>
                <a:srgbClr val="000000"/>
              </a:solidFill>
            </a:endParaRPr>
          </a:p>
          <a:p>
            <a:pPr marL="742950" lvl="1" indent="-285750" fontAlgn="base">
              <a:spcBef>
                <a:spcPct val="20000"/>
              </a:spcBef>
              <a:spcAft>
                <a:spcPct val="0"/>
              </a:spcAft>
              <a:buFontTx/>
              <a:buChar char="–"/>
              <a:defRPr/>
            </a:pPr>
            <a:r>
              <a:rPr lang="en-US" sz="2800" kern="0" dirty="0">
                <a:solidFill>
                  <a:srgbClr val="000000"/>
                </a:solidFill>
              </a:rPr>
              <a:t>Corporate success that strengthens the culture.</a:t>
            </a:r>
          </a:p>
          <a:p>
            <a:pPr marL="742950" lvl="1" indent="-285750" fontAlgn="base">
              <a:spcBef>
                <a:spcPct val="20000"/>
              </a:spcBef>
              <a:spcAft>
                <a:spcPct val="0"/>
              </a:spcAft>
              <a:buFontTx/>
              <a:buChar char="–"/>
              <a:defRPr/>
            </a:pPr>
            <a:r>
              <a:rPr lang="en-US" sz="2800" kern="0" dirty="0">
                <a:solidFill>
                  <a:srgbClr val="000000"/>
                </a:solidFill>
              </a:rPr>
              <a:t>Shared experiences that bond </a:t>
            </a:r>
            <a:r>
              <a:rPr lang="en-US" sz="2800" kern="0" dirty="0" err="1">
                <a:solidFill>
                  <a:srgbClr val="000000"/>
                </a:solidFill>
              </a:rPr>
              <a:t>organisational</a:t>
            </a:r>
            <a:r>
              <a:rPr lang="en-US" sz="2800" kern="0" dirty="0">
                <a:solidFill>
                  <a:srgbClr val="000000"/>
                </a:solidFill>
              </a:rPr>
              <a:t> members together</a:t>
            </a:r>
          </a:p>
        </p:txBody>
      </p:sp>
    </p:spTree>
    <p:extLst>
      <p:ext uri="{BB962C8B-B14F-4D97-AF65-F5344CB8AC3E}">
        <p14:creationId xmlns:p14="http://schemas.microsoft.com/office/powerpoint/2010/main" val="282532064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2"/>
          <p:cNvSpPr txBox="1">
            <a:spLocks noChangeArrowheads="1"/>
          </p:cNvSpPr>
          <p:nvPr/>
        </p:nvSpPr>
        <p:spPr>
          <a:xfrm>
            <a:off x="436537" y="257846"/>
            <a:ext cx="8250263" cy="990600"/>
          </a:xfrm>
          <a:prstGeom prst="rect">
            <a:avLst/>
          </a:prstGeom>
        </p:spPr>
        <p:txBody>
          <a:bodyPr vert="horz" lIns="91440" tIns="45720" rIns="91440" bIns="45720" rtlCol="0" anchor="ctr">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altLang="en-US" b="1" dirty="0">
                <a:solidFill>
                  <a:schemeClr val="accent5">
                    <a:lumMod val="50000"/>
                  </a:schemeClr>
                </a:solidFill>
              </a:rPr>
              <a:t>Do leaders affect culture?</a:t>
            </a:r>
          </a:p>
        </p:txBody>
      </p:sp>
      <p:sp>
        <p:nvSpPr>
          <p:cNvPr id="6" name="Rectangle 3"/>
          <p:cNvSpPr txBox="1">
            <a:spLocks noChangeArrowheads="1"/>
          </p:cNvSpPr>
          <p:nvPr/>
        </p:nvSpPr>
        <p:spPr>
          <a:xfrm>
            <a:off x="330980" y="1254071"/>
            <a:ext cx="8461375" cy="4191153"/>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nSpc>
                <a:spcPct val="90000"/>
              </a:lnSpc>
            </a:pPr>
            <a:r>
              <a:rPr lang="en-GB" altLang="en-US" sz="2800" dirty="0"/>
              <a:t>Douglas McGregor’s Theory X and Theory Y stated that the beliefs held by managers have a strong influence on the people working in an organisation.</a:t>
            </a:r>
          </a:p>
          <a:p>
            <a:pPr>
              <a:lnSpc>
                <a:spcPct val="90000"/>
              </a:lnSpc>
              <a:buFontTx/>
              <a:buNone/>
            </a:pPr>
            <a:endParaRPr lang="en-GB" altLang="en-US" sz="2800" dirty="0"/>
          </a:p>
          <a:p>
            <a:pPr>
              <a:lnSpc>
                <a:spcPct val="90000"/>
              </a:lnSpc>
            </a:pPr>
            <a:r>
              <a:rPr lang="en-GB" altLang="en-US" sz="2800" dirty="0"/>
              <a:t>As a result, McGregor stated that employees can only respond as their manager’s “style” allows – this can have a major influence on attitudes to work (positive and negative)</a:t>
            </a:r>
          </a:p>
          <a:p>
            <a:pPr>
              <a:lnSpc>
                <a:spcPct val="90000"/>
              </a:lnSpc>
              <a:buFontTx/>
              <a:buNone/>
            </a:pPr>
            <a:endParaRPr lang="en-GB" altLang="en-US" sz="1400" u="sng" dirty="0">
              <a:hlinkClick r:id="rId2"/>
            </a:endParaRPr>
          </a:p>
        </p:txBody>
      </p:sp>
    </p:spTree>
    <p:extLst>
      <p:ext uri="{BB962C8B-B14F-4D97-AF65-F5344CB8AC3E}">
        <p14:creationId xmlns:p14="http://schemas.microsoft.com/office/powerpoint/2010/main" val="383181188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2"/>
          <p:cNvSpPr txBox="1">
            <a:spLocks noChangeArrowheads="1"/>
          </p:cNvSpPr>
          <p:nvPr/>
        </p:nvSpPr>
        <p:spPr bwMode="auto">
          <a:xfrm>
            <a:off x="611560" y="260648"/>
            <a:ext cx="7308850" cy="990600"/>
          </a:xfrm>
          <a:prstGeom prst="rect">
            <a:avLst/>
          </a:prstGeom>
          <a:noFill/>
          <a:ln w="9525">
            <a:noFill/>
            <a:miter lim="800000"/>
            <a:headEnd/>
            <a:tailEnd/>
          </a:ln>
        </p:spPr>
        <p:txBody>
          <a:bodyPr anchor="ctr"/>
          <a:lstStyle/>
          <a:p>
            <a:pPr algn="ctr" fontAlgn="base">
              <a:spcBef>
                <a:spcPct val="0"/>
              </a:spcBef>
              <a:spcAft>
                <a:spcPct val="0"/>
              </a:spcAft>
              <a:defRPr/>
            </a:pPr>
            <a:r>
              <a:rPr lang="en-GB" sz="4400" b="1" kern="0" dirty="0">
                <a:solidFill>
                  <a:schemeClr val="accent5">
                    <a:lumMod val="50000"/>
                  </a:schemeClr>
                </a:solidFill>
              </a:rPr>
              <a:t>How leaders affect culture</a:t>
            </a:r>
          </a:p>
        </p:txBody>
      </p:sp>
      <p:sp>
        <p:nvSpPr>
          <p:cNvPr id="5" name="Rectangle 5"/>
          <p:cNvSpPr>
            <a:spLocks noChangeArrowheads="1"/>
          </p:cNvSpPr>
          <p:nvPr/>
        </p:nvSpPr>
        <p:spPr bwMode="auto">
          <a:xfrm>
            <a:off x="624711" y="1547743"/>
            <a:ext cx="7993062" cy="8309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Verdana" panose="020B0604030504040204" pitchFamily="34" charset="0"/>
                <a:ea typeface="ＭＳ Ｐゴシック" panose="020B0600070205080204" pitchFamily="34" charset="-128"/>
              </a:defRPr>
            </a:lvl1pPr>
            <a:lvl2pPr marL="742950" indent="-285750" eaLnBrk="0" hangingPunct="0">
              <a:defRPr sz="2400">
                <a:solidFill>
                  <a:schemeClr val="tx1"/>
                </a:solidFill>
                <a:latin typeface="Verdana" panose="020B0604030504040204" pitchFamily="34" charset="0"/>
                <a:ea typeface="ＭＳ Ｐゴシック" panose="020B0600070205080204" pitchFamily="34" charset="-128"/>
              </a:defRPr>
            </a:lvl2pPr>
            <a:lvl3pPr marL="1143000" indent="-228600" eaLnBrk="0" hangingPunct="0">
              <a:defRPr sz="2400">
                <a:solidFill>
                  <a:schemeClr val="tx1"/>
                </a:solidFill>
                <a:latin typeface="Verdana" panose="020B0604030504040204" pitchFamily="34" charset="0"/>
                <a:ea typeface="ＭＳ Ｐゴシック" panose="020B0600070205080204" pitchFamily="34" charset="-128"/>
              </a:defRPr>
            </a:lvl3pPr>
            <a:lvl4pPr marL="1600200" indent="-228600" eaLnBrk="0" hangingPunct="0">
              <a:defRPr sz="2400">
                <a:solidFill>
                  <a:schemeClr val="tx1"/>
                </a:solidFill>
                <a:latin typeface="Verdana" panose="020B0604030504040204" pitchFamily="34" charset="0"/>
                <a:ea typeface="ＭＳ Ｐゴシック" panose="020B0600070205080204" pitchFamily="34" charset="-128"/>
              </a:defRPr>
            </a:lvl4pPr>
            <a:lvl5pPr marL="2057400" indent="-228600" eaLnBrk="0" hangingPunct="0">
              <a:defRPr sz="2400">
                <a:solidFill>
                  <a:schemeClr val="tx1"/>
                </a:solidFill>
                <a:latin typeface="Verdana" panose="020B060403050404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pPr fontAlgn="base">
              <a:spcBef>
                <a:spcPct val="0"/>
              </a:spcBef>
              <a:spcAft>
                <a:spcPct val="0"/>
              </a:spcAft>
            </a:pPr>
            <a:r>
              <a:rPr lang="en-US" altLang="en-US" dirty="0">
                <a:solidFill>
                  <a:srgbClr val="000000"/>
                </a:solidFill>
                <a:hlinkClick r:id="rId2"/>
              </a:rPr>
              <a:t>Culture at Apple</a:t>
            </a:r>
            <a:endParaRPr lang="en-GB" altLang="en-US" dirty="0">
              <a:solidFill>
                <a:srgbClr val="000000"/>
              </a:solidFill>
            </a:endParaRPr>
          </a:p>
          <a:p>
            <a:pPr fontAlgn="base">
              <a:spcBef>
                <a:spcPct val="0"/>
              </a:spcBef>
              <a:spcAft>
                <a:spcPct val="0"/>
              </a:spcAft>
            </a:pPr>
            <a:endParaRPr lang="en-US" altLang="en-US" dirty="0">
              <a:solidFill>
                <a:srgbClr val="000000"/>
              </a:solidFill>
            </a:endParaRPr>
          </a:p>
        </p:txBody>
      </p:sp>
      <p:sp>
        <p:nvSpPr>
          <p:cNvPr id="6" name="Rectangle 6"/>
          <p:cNvSpPr>
            <a:spLocks noChangeArrowheads="1"/>
          </p:cNvSpPr>
          <p:nvPr/>
        </p:nvSpPr>
        <p:spPr bwMode="auto">
          <a:xfrm>
            <a:off x="624711" y="2442103"/>
            <a:ext cx="8137525" cy="12003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Verdana" panose="020B0604030504040204" pitchFamily="34" charset="0"/>
                <a:ea typeface="ＭＳ Ｐゴシック" panose="020B0600070205080204" pitchFamily="34" charset="-128"/>
              </a:defRPr>
            </a:lvl1pPr>
            <a:lvl2pPr marL="742950" indent="-285750" eaLnBrk="0" hangingPunct="0">
              <a:defRPr sz="2400">
                <a:solidFill>
                  <a:schemeClr val="tx1"/>
                </a:solidFill>
                <a:latin typeface="Verdana" panose="020B0604030504040204" pitchFamily="34" charset="0"/>
                <a:ea typeface="ＭＳ Ｐゴシック" panose="020B0600070205080204" pitchFamily="34" charset="-128"/>
              </a:defRPr>
            </a:lvl2pPr>
            <a:lvl3pPr marL="1143000" indent="-228600" eaLnBrk="0" hangingPunct="0">
              <a:defRPr sz="2400">
                <a:solidFill>
                  <a:schemeClr val="tx1"/>
                </a:solidFill>
                <a:latin typeface="Verdana" panose="020B0604030504040204" pitchFamily="34" charset="0"/>
                <a:ea typeface="ＭＳ Ｐゴシック" panose="020B0600070205080204" pitchFamily="34" charset="-128"/>
              </a:defRPr>
            </a:lvl3pPr>
            <a:lvl4pPr marL="1600200" indent="-228600" eaLnBrk="0" hangingPunct="0">
              <a:defRPr sz="2400">
                <a:solidFill>
                  <a:schemeClr val="tx1"/>
                </a:solidFill>
                <a:latin typeface="Verdana" panose="020B0604030504040204" pitchFamily="34" charset="0"/>
                <a:ea typeface="ＭＳ Ｐゴシック" panose="020B0600070205080204" pitchFamily="34" charset="-128"/>
              </a:defRPr>
            </a:lvl4pPr>
            <a:lvl5pPr marL="2057400" indent="-228600" eaLnBrk="0" hangingPunct="0">
              <a:defRPr sz="2400">
                <a:solidFill>
                  <a:schemeClr val="tx1"/>
                </a:solidFill>
                <a:latin typeface="Verdana" panose="020B060403050404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pPr fontAlgn="base">
              <a:spcBef>
                <a:spcPct val="0"/>
              </a:spcBef>
              <a:spcAft>
                <a:spcPct val="0"/>
              </a:spcAft>
            </a:pPr>
            <a:r>
              <a:rPr lang="en-US" altLang="en-US" dirty="0">
                <a:solidFill>
                  <a:srgbClr val="000000"/>
                </a:solidFill>
                <a:hlinkClick r:id="rId3"/>
              </a:rPr>
              <a:t>Culture at Google</a:t>
            </a:r>
            <a:r>
              <a:rPr lang="en-US" altLang="en-US" dirty="0">
                <a:solidFill>
                  <a:srgbClr val="000000"/>
                </a:solidFill>
              </a:rPr>
              <a:t> </a:t>
            </a:r>
          </a:p>
          <a:p>
            <a:pPr fontAlgn="base">
              <a:spcBef>
                <a:spcPct val="0"/>
              </a:spcBef>
              <a:spcAft>
                <a:spcPct val="0"/>
              </a:spcAft>
            </a:pPr>
            <a:endParaRPr lang="en-GB" altLang="en-US" dirty="0">
              <a:solidFill>
                <a:srgbClr val="000000"/>
              </a:solidFill>
            </a:endParaRPr>
          </a:p>
          <a:p>
            <a:pPr fontAlgn="base">
              <a:spcBef>
                <a:spcPct val="0"/>
              </a:spcBef>
              <a:spcAft>
                <a:spcPct val="0"/>
              </a:spcAft>
            </a:pPr>
            <a:endParaRPr lang="en-US" altLang="en-US" dirty="0">
              <a:solidFill>
                <a:srgbClr val="000000"/>
              </a:solidFill>
            </a:endParaRPr>
          </a:p>
        </p:txBody>
      </p:sp>
      <p:sp>
        <p:nvSpPr>
          <p:cNvPr id="7" name="Rectangle 7"/>
          <p:cNvSpPr>
            <a:spLocks noChangeArrowheads="1"/>
          </p:cNvSpPr>
          <p:nvPr/>
        </p:nvSpPr>
        <p:spPr bwMode="auto">
          <a:xfrm>
            <a:off x="611188" y="3253513"/>
            <a:ext cx="8137525"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Verdana" panose="020B0604030504040204" pitchFamily="34" charset="0"/>
                <a:ea typeface="ＭＳ Ｐゴシック" panose="020B0600070205080204" pitchFamily="34" charset="-128"/>
              </a:defRPr>
            </a:lvl1pPr>
            <a:lvl2pPr marL="742950" indent="-285750" eaLnBrk="0" hangingPunct="0">
              <a:defRPr sz="2400">
                <a:solidFill>
                  <a:schemeClr val="tx1"/>
                </a:solidFill>
                <a:latin typeface="Verdana" panose="020B0604030504040204" pitchFamily="34" charset="0"/>
                <a:ea typeface="ＭＳ Ｐゴシック" panose="020B0600070205080204" pitchFamily="34" charset="-128"/>
              </a:defRPr>
            </a:lvl2pPr>
            <a:lvl3pPr marL="1143000" indent="-228600" eaLnBrk="0" hangingPunct="0">
              <a:defRPr sz="2400">
                <a:solidFill>
                  <a:schemeClr val="tx1"/>
                </a:solidFill>
                <a:latin typeface="Verdana" panose="020B0604030504040204" pitchFamily="34" charset="0"/>
                <a:ea typeface="ＭＳ Ｐゴシック" panose="020B0600070205080204" pitchFamily="34" charset="-128"/>
              </a:defRPr>
            </a:lvl3pPr>
            <a:lvl4pPr marL="1600200" indent="-228600" eaLnBrk="0" hangingPunct="0">
              <a:defRPr sz="2400">
                <a:solidFill>
                  <a:schemeClr val="tx1"/>
                </a:solidFill>
                <a:latin typeface="Verdana" panose="020B0604030504040204" pitchFamily="34" charset="0"/>
                <a:ea typeface="ＭＳ Ｐゴシック" panose="020B0600070205080204" pitchFamily="34" charset="-128"/>
              </a:defRPr>
            </a:lvl4pPr>
            <a:lvl5pPr marL="2057400" indent="-228600" eaLnBrk="0" hangingPunct="0">
              <a:defRPr sz="2400">
                <a:solidFill>
                  <a:schemeClr val="tx1"/>
                </a:solidFill>
                <a:latin typeface="Verdana" panose="020B060403050404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pPr fontAlgn="base">
              <a:spcBef>
                <a:spcPct val="0"/>
              </a:spcBef>
              <a:spcAft>
                <a:spcPct val="0"/>
              </a:spcAft>
            </a:pPr>
            <a:r>
              <a:rPr lang="en-US" altLang="en-US" dirty="0">
                <a:solidFill>
                  <a:srgbClr val="000000"/>
                </a:solidFill>
                <a:hlinkClick r:id="rId4"/>
              </a:rPr>
              <a:t>Culture at Facebook</a:t>
            </a:r>
            <a:endParaRPr lang="en-US" altLang="en-US" dirty="0">
              <a:solidFill>
                <a:srgbClr val="000000"/>
              </a:solidFill>
            </a:endParaRPr>
          </a:p>
        </p:txBody>
      </p:sp>
      <p:sp>
        <p:nvSpPr>
          <p:cNvPr id="8" name="TextBox 10"/>
          <p:cNvSpPr txBox="1">
            <a:spLocks noChangeArrowheads="1"/>
          </p:cNvSpPr>
          <p:nvPr/>
        </p:nvSpPr>
        <p:spPr bwMode="auto">
          <a:xfrm>
            <a:off x="611188" y="4078271"/>
            <a:ext cx="8388350" cy="4247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Verdana" panose="020B0604030504040204" pitchFamily="34" charset="0"/>
                <a:ea typeface="ＭＳ Ｐゴシック" panose="020B0600070205080204" pitchFamily="34" charset="-128"/>
              </a:defRPr>
            </a:lvl1pPr>
            <a:lvl2pPr marL="742950" indent="-285750" eaLnBrk="0" hangingPunct="0">
              <a:defRPr sz="2400">
                <a:solidFill>
                  <a:schemeClr val="tx1"/>
                </a:solidFill>
                <a:latin typeface="Verdana" panose="020B0604030504040204" pitchFamily="34" charset="0"/>
                <a:ea typeface="ＭＳ Ｐゴシック" panose="020B0600070205080204" pitchFamily="34" charset="-128"/>
              </a:defRPr>
            </a:lvl2pPr>
            <a:lvl3pPr marL="1143000" indent="-228600" eaLnBrk="0" hangingPunct="0">
              <a:defRPr sz="2400">
                <a:solidFill>
                  <a:schemeClr val="tx1"/>
                </a:solidFill>
                <a:latin typeface="Verdana" panose="020B0604030504040204" pitchFamily="34" charset="0"/>
                <a:ea typeface="ＭＳ Ｐゴシック" panose="020B0600070205080204" pitchFamily="34" charset="-128"/>
              </a:defRPr>
            </a:lvl3pPr>
            <a:lvl4pPr marL="1600200" indent="-228600" eaLnBrk="0" hangingPunct="0">
              <a:defRPr sz="2400">
                <a:solidFill>
                  <a:schemeClr val="tx1"/>
                </a:solidFill>
                <a:latin typeface="Verdana" panose="020B0604030504040204" pitchFamily="34" charset="0"/>
                <a:ea typeface="ＭＳ Ｐゴシック" panose="020B0600070205080204" pitchFamily="34" charset="-128"/>
              </a:defRPr>
            </a:lvl4pPr>
            <a:lvl5pPr marL="2057400" indent="-228600" eaLnBrk="0" hangingPunct="0">
              <a:defRPr sz="2400">
                <a:solidFill>
                  <a:schemeClr val="tx1"/>
                </a:solidFill>
                <a:latin typeface="Verdana" panose="020B060403050404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pPr eaLnBrk="1" fontAlgn="base" hangingPunct="1">
              <a:lnSpc>
                <a:spcPct val="90000"/>
              </a:lnSpc>
              <a:spcBef>
                <a:spcPct val="0"/>
              </a:spcBef>
              <a:spcAft>
                <a:spcPct val="0"/>
              </a:spcAft>
            </a:pPr>
            <a:r>
              <a:rPr lang="en-GB" altLang="en-US" u="sng" dirty="0">
                <a:solidFill>
                  <a:srgbClr val="000000"/>
                </a:solidFill>
                <a:hlinkClick r:id="rId5"/>
              </a:rPr>
              <a:t>Culture at Coastal Housing</a:t>
            </a:r>
            <a:endParaRPr lang="en-GB" altLang="en-US" dirty="0">
              <a:solidFill>
                <a:srgbClr val="000000"/>
              </a:solidFill>
            </a:endParaRPr>
          </a:p>
        </p:txBody>
      </p:sp>
      <p:pic>
        <p:nvPicPr>
          <p:cNvPr id="2" name="Picture 1"/>
          <p:cNvPicPr>
            <a:picLocks noChangeAspect="1"/>
          </p:cNvPicPr>
          <p:nvPr/>
        </p:nvPicPr>
        <p:blipFill>
          <a:blip r:embed="rId6"/>
          <a:stretch>
            <a:fillRect/>
          </a:stretch>
        </p:blipFill>
        <p:spPr>
          <a:xfrm>
            <a:off x="5197355" y="1484784"/>
            <a:ext cx="3420418" cy="3420418"/>
          </a:xfrm>
          <a:prstGeom prst="rect">
            <a:avLst/>
          </a:prstGeom>
        </p:spPr>
      </p:pic>
    </p:spTree>
    <p:extLst>
      <p:ext uri="{BB962C8B-B14F-4D97-AF65-F5344CB8AC3E}">
        <p14:creationId xmlns:p14="http://schemas.microsoft.com/office/powerpoint/2010/main" val="1459956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5400" b="1" dirty="0">
                <a:solidFill>
                  <a:schemeClr val="accent5">
                    <a:lumMod val="50000"/>
                  </a:schemeClr>
                </a:solidFill>
              </a:rPr>
              <a:t>Activity</a:t>
            </a:r>
          </a:p>
        </p:txBody>
      </p:sp>
      <p:pic>
        <p:nvPicPr>
          <p:cNvPr id="4" name="Picture 3"/>
          <p:cNvPicPr>
            <a:picLocks noChangeAspect="1"/>
          </p:cNvPicPr>
          <p:nvPr/>
        </p:nvPicPr>
        <p:blipFill>
          <a:blip r:embed="rId2"/>
          <a:stretch>
            <a:fillRect/>
          </a:stretch>
        </p:blipFill>
        <p:spPr>
          <a:xfrm>
            <a:off x="5292080" y="1340767"/>
            <a:ext cx="4032448" cy="4048578"/>
          </a:xfrm>
          <a:prstGeom prst="rect">
            <a:avLst/>
          </a:prstGeom>
        </p:spPr>
      </p:pic>
      <p:sp>
        <p:nvSpPr>
          <p:cNvPr id="3" name="Content Placeholder 2"/>
          <p:cNvSpPr>
            <a:spLocks noGrp="1"/>
          </p:cNvSpPr>
          <p:nvPr>
            <p:ph idx="1"/>
          </p:nvPr>
        </p:nvSpPr>
        <p:spPr>
          <a:xfrm>
            <a:off x="457200" y="1600201"/>
            <a:ext cx="5626968" cy="3917032"/>
          </a:xfrm>
        </p:spPr>
        <p:txBody>
          <a:bodyPr>
            <a:normAutofit/>
          </a:bodyPr>
          <a:lstStyle/>
          <a:p>
            <a:pPr marL="0" indent="0">
              <a:buNone/>
            </a:pPr>
            <a:r>
              <a:rPr lang="en-GB" sz="4400" dirty="0"/>
              <a:t>Feedback from </a:t>
            </a:r>
          </a:p>
          <a:p>
            <a:pPr marL="0" indent="0">
              <a:buNone/>
            </a:pPr>
            <a:r>
              <a:rPr lang="en-GB" sz="4400" dirty="0"/>
              <a:t>the questionnaire issued</a:t>
            </a:r>
          </a:p>
          <a:p>
            <a:pPr marL="0" indent="0">
              <a:buNone/>
            </a:pPr>
            <a:endParaRPr lang="en-GB" sz="4400" dirty="0"/>
          </a:p>
          <a:p>
            <a:pPr marL="0" indent="0">
              <a:buNone/>
            </a:pPr>
            <a:endParaRPr lang="en-GB" sz="4400" dirty="0"/>
          </a:p>
        </p:txBody>
      </p:sp>
    </p:spTree>
    <p:extLst>
      <p:ext uri="{BB962C8B-B14F-4D97-AF65-F5344CB8AC3E}">
        <p14:creationId xmlns:p14="http://schemas.microsoft.com/office/powerpoint/2010/main" val="29097877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1DE44F-B109-4FB7-88EC-5230A097F0DB}"/>
              </a:ext>
            </a:extLst>
          </p:cNvPr>
          <p:cNvSpPr>
            <a:spLocks noGrp="1"/>
          </p:cNvSpPr>
          <p:nvPr>
            <p:ph type="title"/>
          </p:nvPr>
        </p:nvSpPr>
        <p:spPr/>
        <p:txBody>
          <a:bodyPr/>
          <a:lstStyle/>
          <a:p>
            <a:r>
              <a:rPr lang="en-GB" b="1" dirty="0">
                <a:solidFill>
                  <a:schemeClr val="accent1">
                    <a:lumMod val="50000"/>
                  </a:schemeClr>
                </a:solidFill>
              </a:rPr>
              <a:t>Feedback</a:t>
            </a:r>
          </a:p>
        </p:txBody>
      </p:sp>
      <p:graphicFrame>
        <p:nvGraphicFramePr>
          <p:cNvPr id="5" name="Table 5">
            <a:extLst>
              <a:ext uri="{FF2B5EF4-FFF2-40B4-BE49-F238E27FC236}">
                <a16:creationId xmlns:a16="http://schemas.microsoft.com/office/drawing/2014/main" id="{24007025-7857-4ECC-B4BE-0C7ECC7F7084}"/>
              </a:ext>
            </a:extLst>
          </p:cNvPr>
          <p:cNvGraphicFramePr>
            <a:graphicFrameLocks noGrp="1"/>
          </p:cNvGraphicFramePr>
          <p:nvPr>
            <p:ph idx="1"/>
            <p:extLst>
              <p:ext uri="{D42A27DB-BD31-4B8C-83A1-F6EECF244321}">
                <p14:modId xmlns:p14="http://schemas.microsoft.com/office/powerpoint/2010/main" val="1114415502"/>
              </p:ext>
            </p:extLst>
          </p:nvPr>
        </p:nvGraphicFramePr>
        <p:xfrm>
          <a:off x="899592" y="1614500"/>
          <a:ext cx="7272808" cy="3629000"/>
        </p:xfrm>
        <a:graphic>
          <a:graphicData uri="http://schemas.openxmlformats.org/drawingml/2006/table">
            <a:tbl>
              <a:tblPr firstRow="1" bandRow="1">
                <a:tableStyleId>{5C22544A-7EE6-4342-B048-85BDC9FD1C3A}</a:tableStyleId>
              </a:tblPr>
              <a:tblGrid>
                <a:gridCol w="1512168">
                  <a:extLst>
                    <a:ext uri="{9D8B030D-6E8A-4147-A177-3AD203B41FA5}">
                      <a16:colId xmlns:a16="http://schemas.microsoft.com/office/drawing/2014/main" val="856128457"/>
                    </a:ext>
                  </a:extLst>
                </a:gridCol>
                <a:gridCol w="2376264">
                  <a:extLst>
                    <a:ext uri="{9D8B030D-6E8A-4147-A177-3AD203B41FA5}">
                      <a16:colId xmlns:a16="http://schemas.microsoft.com/office/drawing/2014/main" val="1259585656"/>
                    </a:ext>
                  </a:extLst>
                </a:gridCol>
                <a:gridCol w="3384376">
                  <a:extLst>
                    <a:ext uri="{9D8B030D-6E8A-4147-A177-3AD203B41FA5}">
                      <a16:colId xmlns:a16="http://schemas.microsoft.com/office/drawing/2014/main" val="2771509883"/>
                    </a:ext>
                  </a:extLst>
                </a:gridCol>
              </a:tblGrid>
              <a:tr h="725800">
                <a:tc>
                  <a:txBody>
                    <a:bodyPr/>
                    <a:lstStyle/>
                    <a:p>
                      <a:r>
                        <a:rPr lang="en-GB" sz="1600" dirty="0"/>
                        <a:t>Type</a:t>
                      </a:r>
                    </a:p>
                  </a:txBody>
                  <a:tcPr/>
                </a:tc>
                <a:tc>
                  <a:txBody>
                    <a:bodyPr/>
                    <a:lstStyle/>
                    <a:p>
                      <a:r>
                        <a:rPr lang="en-GB" sz="1600" dirty="0"/>
                        <a:t>Existing</a:t>
                      </a:r>
                    </a:p>
                  </a:txBody>
                  <a:tcPr/>
                </a:tc>
                <a:tc>
                  <a:txBody>
                    <a:bodyPr/>
                    <a:lstStyle/>
                    <a:p>
                      <a:r>
                        <a:rPr lang="en-GB" sz="1600" dirty="0"/>
                        <a:t>Pref.</a:t>
                      </a:r>
                    </a:p>
                  </a:txBody>
                  <a:tcPr/>
                </a:tc>
                <a:extLst>
                  <a:ext uri="{0D108BD9-81ED-4DB2-BD59-A6C34878D82A}">
                    <a16:rowId xmlns:a16="http://schemas.microsoft.com/office/drawing/2014/main" val="3160812159"/>
                  </a:ext>
                </a:extLst>
              </a:tr>
              <a:tr h="725800">
                <a:tc>
                  <a:txBody>
                    <a:bodyPr/>
                    <a:lstStyle/>
                    <a:p>
                      <a:r>
                        <a:rPr lang="en-GB" b="1" dirty="0"/>
                        <a:t>Power</a:t>
                      </a:r>
                    </a:p>
                  </a:txBody>
                  <a:tcPr/>
                </a:tc>
                <a:tc>
                  <a:txBody>
                    <a:bodyPr/>
                    <a:lstStyle/>
                    <a:p>
                      <a:endParaRPr lang="en-GB" b="1" dirty="0"/>
                    </a:p>
                  </a:txBody>
                  <a:tcPr/>
                </a:tc>
                <a:tc>
                  <a:txBody>
                    <a:bodyPr/>
                    <a:lstStyle/>
                    <a:p>
                      <a:endParaRPr lang="en-GB"/>
                    </a:p>
                  </a:txBody>
                  <a:tcPr/>
                </a:tc>
                <a:extLst>
                  <a:ext uri="{0D108BD9-81ED-4DB2-BD59-A6C34878D82A}">
                    <a16:rowId xmlns:a16="http://schemas.microsoft.com/office/drawing/2014/main" val="522715612"/>
                  </a:ext>
                </a:extLst>
              </a:tr>
              <a:tr h="725800">
                <a:tc>
                  <a:txBody>
                    <a:bodyPr/>
                    <a:lstStyle/>
                    <a:p>
                      <a:r>
                        <a:rPr lang="en-GB" b="1" dirty="0"/>
                        <a:t>Role</a:t>
                      </a:r>
                    </a:p>
                  </a:txBody>
                  <a:tcPr/>
                </a:tc>
                <a:tc>
                  <a:txBody>
                    <a:bodyPr/>
                    <a:lstStyle/>
                    <a:p>
                      <a:r>
                        <a:rPr lang="en-GB" b="1" dirty="0"/>
                        <a:t>2</a:t>
                      </a:r>
                    </a:p>
                  </a:txBody>
                  <a:tcPr/>
                </a:tc>
                <a:tc>
                  <a:txBody>
                    <a:bodyPr/>
                    <a:lstStyle/>
                    <a:p>
                      <a:endParaRPr lang="en-GB"/>
                    </a:p>
                  </a:txBody>
                  <a:tcPr/>
                </a:tc>
                <a:extLst>
                  <a:ext uri="{0D108BD9-81ED-4DB2-BD59-A6C34878D82A}">
                    <a16:rowId xmlns:a16="http://schemas.microsoft.com/office/drawing/2014/main" val="2018501253"/>
                  </a:ext>
                </a:extLst>
              </a:tr>
              <a:tr h="725800">
                <a:tc>
                  <a:txBody>
                    <a:bodyPr/>
                    <a:lstStyle/>
                    <a:p>
                      <a:r>
                        <a:rPr lang="en-GB" b="1" dirty="0"/>
                        <a:t>Task</a:t>
                      </a:r>
                    </a:p>
                  </a:txBody>
                  <a:tcPr/>
                </a:tc>
                <a:tc>
                  <a:txBody>
                    <a:bodyPr/>
                    <a:lstStyle/>
                    <a:p>
                      <a:r>
                        <a:rPr lang="en-GB" b="1" dirty="0"/>
                        <a:t>3</a:t>
                      </a:r>
                    </a:p>
                  </a:txBody>
                  <a:tcPr/>
                </a:tc>
                <a:tc>
                  <a:txBody>
                    <a:bodyPr/>
                    <a:lstStyle/>
                    <a:p>
                      <a:r>
                        <a:rPr lang="en-GB" dirty="0"/>
                        <a:t>1</a:t>
                      </a:r>
                    </a:p>
                  </a:txBody>
                  <a:tcPr/>
                </a:tc>
                <a:extLst>
                  <a:ext uri="{0D108BD9-81ED-4DB2-BD59-A6C34878D82A}">
                    <a16:rowId xmlns:a16="http://schemas.microsoft.com/office/drawing/2014/main" val="18697452"/>
                  </a:ext>
                </a:extLst>
              </a:tr>
              <a:tr h="725800">
                <a:tc>
                  <a:txBody>
                    <a:bodyPr/>
                    <a:lstStyle/>
                    <a:p>
                      <a:r>
                        <a:rPr lang="en-GB" b="1" dirty="0"/>
                        <a:t>Person</a:t>
                      </a:r>
                    </a:p>
                  </a:txBody>
                  <a:tcPr/>
                </a:tc>
                <a:tc>
                  <a:txBody>
                    <a:bodyPr/>
                    <a:lstStyle/>
                    <a:p>
                      <a:endParaRPr lang="en-GB" b="1" dirty="0"/>
                    </a:p>
                  </a:txBody>
                  <a:tcPr/>
                </a:tc>
                <a:tc>
                  <a:txBody>
                    <a:bodyPr/>
                    <a:lstStyle/>
                    <a:p>
                      <a:r>
                        <a:rPr lang="en-GB"/>
                        <a:t>4</a:t>
                      </a:r>
                      <a:endParaRPr lang="en-GB" dirty="0"/>
                    </a:p>
                  </a:txBody>
                  <a:tcPr/>
                </a:tc>
                <a:extLst>
                  <a:ext uri="{0D108BD9-81ED-4DB2-BD59-A6C34878D82A}">
                    <a16:rowId xmlns:a16="http://schemas.microsoft.com/office/drawing/2014/main" val="79362764"/>
                  </a:ext>
                </a:extLst>
              </a:tr>
            </a:tbl>
          </a:graphicData>
        </a:graphic>
      </p:graphicFrame>
    </p:spTree>
    <p:extLst>
      <p:ext uri="{BB962C8B-B14F-4D97-AF65-F5344CB8AC3E}">
        <p14:creationId xmlns:p14="http://schemas.microsoft.com/office/powerpoint/2010/main" val="170370324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err="1">
                <a:solidFill>
                  <a:schemeClr val="accent5">
                    <a:lumMod val="50000"/>
                  </a:schemeClr>
                </a:solidFill>
              </a:rPr>
              <a:t>Handy’s</a:t>
            </a:r>
            <a:r>
              <a:rPr lang="en-GB" b="1" dirty="0">
                <a:solidFill>
                  <a:schemeClr val="accent5">
                    <a:lumMod val="50000"/>
                  </a:schemeClr>
                </a:solidFill>
              </a:rPr>
              <a:t> model of organisational culture</a:t>
            </a:r>
          </a:p>
        </p:txBody>
      </p:sp>
      <p:pic>
        <p:nvPicPr>
          <p:cNvPr id="4" name="Content Placeholder 3"/>
          <p:cNvPicPr>
            <a:picLocks noGrp="1" noChangeAspect="1"/>
          </p:cNvPicPr>
          <p:nvPr>
            <p:ph idx="1"/>
          </p:nvPr>
        </p:nvPicPr>
        <p:blipFill>
          <a:blip r:embed="rId3"/>
          <a:stretch>
            <a:fillRect/>
          </a:stretch>
        </p:blipFill>
        <p:spPr>
          <a:xfrm>
            <a:off x="1502185" y="1556792"/>
            <a:ext cx="5934975" cy="3888432"/>
          </a:xfrm>
          <a:prstGeom prst="rect">
            <a:avLst/>
          </a:prstGeom>
        </p:spPr>
      </p:pic>
    </p:spTree>
    <p:extLst>
      <p:ext uri="{BB962C8B-B14F-4D97-AF65-F5344CB8AC3E}">
        <p14:creationId xmlns:p14="http://schemas.microsoft.com/office/powerpoint/2010/main" val="147407651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9AA693-BF5B-4638-8830-7AB80D8FA632}"/>
              </a:ext>
            </a:extLst>
          </p:cNvPr>
          <p:cNvSpPr>
            <a:spLocks noGrp="1"/>
          </p:cNvSpPr>
          <p:nvPr>
            <p:ph type="title"/>
          </p:nvPr>
        </p:nvSpPr>
        <p:spPr/>
        <p:txBody>
          <a:bodyPr/>
          <a:lstStyle/>
          <a:p>
            <a:r>
              <a:rPr lang="en-GB" b="1" dirty="0">
                <a:solidFill>
                  <a:schemeClr val="accent1">
                    <a:lumMod val="50000"/>
                  </a:schemeClr>
                </a:solidFill>
              </a:rPr>
              <a:t>Examples from outcomes </a:t>
            </a:r>
          </a:p>
        </p:txBody>
      </p:sp>
      <p:sp>
        <p:nvSpPr>
          <p:cNvPr id="3" name="Content Placeholder 2">
            <a:extLst>
              <a:ext uri="{FF2B5EF4-FFF2-40B4-BE49-F238E27FC236}">
                <a16:creationId xmlns:a16="http://schemas.microsoft.com/office/drawing/2014/main" id="{00CC057D-7143-4F38-8E60-797D808BBA43}"/>
              </a:ext>
            </a:extLst>
          </p:cNvPr>
          <p:cNvSpPr>
            <a:spLocks noGrp="1"/>
          </p:cNvSpPr>
          <p:nvPr>
            <p:ph idx="1"/>
          </p:nvPr>
        </p:nvSpPr>
        <p:spPr>
          <a:xfrm>
            <a:off x="427179" y="1196752"/>
            <a:ext cx="8229600" cy="3124943"/>
          </a:xfrm>
        </p:spPr>
        <p:txBody>
          <a:bodyPr>
            <a:noAutofit/>
          </a:bodyPr>
          <a:lstStyle/>
          <a:p>
            <a:pPr marL="0" indent="0">
              <a:buNone/>
            </a:pPr>
            <a:r>
              <a:rPr lang="en-GB" sz="2400" dirty="0"/>
              <a:t>Handy suggests that most organisations have a mix of 2 culture typologies:</a:t>
            </a:r>
          </a:p>
          <a:p>
            <a:r>
              <a:rPr lang="en-GB" sz="2400" dirty="0"/>
              <a:t>In </a:t>
            </a:r>
            <a:r>
              <a:rPr lang="en-GB" sz="2400" b="1" dirty="0"/>
              <a:t>administrative</a:t>
            </a:r>
            <a:r>
              <a:rPr lang="en-GB" sz="2400" dirty="0"/>
              <a:t>, </a:t>
            </a:r>
            <a:r>
              <a:rPr lang="en-GB" sz="2400" b="1" dirty="0"/>
              <a:t>policy-orientated</a:t>
            </a:r>
            <a:r>
              <a:rPr lang="en-GB" sz="2400" dirty="0"/>
              <a:t> organisations is rather a combination of the </a:t>
            </a:r>
            <a:r>
              <a:rPr lang="en-GB" sz="2400" b="1" dirty="0"/>
              <a:t>Power</a:t>
            </a:r>
            <a:r>
              <a:rPr lang="en-GB" sz="2400" dirty="0"/>
              <a:t> culture and the </a:t>
            </a:r>
            <a:r>
              <a:rPr lang="en-GB" sz="2400" b="1" dirty="0"/>
              <a:t>Role</a:t>
            </a:r>
            <a:r>
              <a:rPr lang="en-GB" sz="2400" dirty="0"/>
              <a:t> culture.</a:t>
            </a:r>
          </a:p>
          <a:p>
            <a:r>
              <a:rPr lang="en-GB" sz="2400" dirty="0"/>
              <a:t>In </a:t>
            </a:r>
            <a:r>
              <a:rPr lang="en-GB" sz="2400" b="1" dirty="0"/>
              <a:t>administrative</a:t>
            </a:r>
            <a:r>
              <a:rPr lang="en-GB" sz="2400" dirty="0"/>
              <a:t> and </a:t>
            </a:r>
            <a:r>
              <a:rPr lang="en-GB" sz="2400" b="1" dirty="0"/>
              <a:t>executive</a:t>
            </a:r>
            <a:r>
              <a:rPr lang="en-GB" sz="2400" dirty="0"/>
              <a:t> organisations is often a combination of the </a:t>
            </a:r>
            <a:r>
              <a:rPr lang="en-GB" sz="2400" b="1" dirty="0"/>
              <a:t>Role</a:t>
            </a:r>
            <a:r>
              <a:rPr lang="en-GB" sz="2400" dirty="0"/>
              <a:t> culture and the </a:t>
            </a:r>
            <a:r>
              <a:rPr lang="en-GB" sz="2400" b="1" dirty="0"/>
              <a:t>Task</a:t>
            </a:r>
            <a:r>
              <a:rPr lang="en-GB" sz="2400" dirty="0"/>
              <a:t> culture.</a:t>
            </a:r>
          </a:p>
          <a:p>
            <a:r>
              <a:rPr lang="en-GB" sz="2400" dirty="0"/>
              <a:t>In </a:t>
            </a:r>
            <a:r>
              <a:rPr lang="en-GB" sz="2400" b="1" dirty="0"/>
              <a:t>IT companies </a:t>
            </a:r>
            <a:r>
              <a:rPr lang="en-GB" sz="2400" dirty="0"/>
              <a:t>is often a combination of the </a:t>
            </a:r>
            <a:r>
              <a:rPr lang="en-GB" sz="2400" b="1" dirty="0"/>
              <a:t>Task</a:t>
            </a:r>
            <a:r>
              <a:rPr lang="en-GB" sz="2400" dirty="0"/>
              <a:t> culture and the </a:t>
            </a:r>
            <a:r>
              <a:rPr lang="en-GB" sz="2400" b="1" dirty="0"/>
              <a:t>Person</a:t>
            </a:r>
            <a:r>
              <a:rPr lang="en-GB" sz="2400" dirty="0"/>
              <a:t> culture.</a:t>
            </a:r>
          </a:p>
          <a:p>
            <a:r>
              <a:rPr lang="en-GB" sz="2400" dirty="0"/>
              <a:t>At </a:t>
            </a:r>
            <a:r>
              <a:rPr lang="en-GB" sz="2400" b="1" dirty="0"/>
              <a:t>Universities</a:t>
            </a:r>
            <a:r>
              <a:rPr lang="en-GB" sz="2400" dirty="0"/>
              <a:t> it is often a combination of the </a:t>
            </a:r>
            <a:r>
              <a:rPr lang="en-GB" sz="2400" b="1" dirty="0"/>
              <a:t>Power</a:t>
            </a:r>
            <a:r>
              <a:rPr lang="en-GB" sz="2400" dirty="0"/>
              <a:t> culture and the </a:t>
            </a:r>
            <a:r>
              <a:rPr lang="en-GB" sz="2400" b="1" dirty="0"/>
              <a:t>Person</a:t>
            </a:r>
            <a:r>
              <a:rPr lang="en-GB" sz="2400" dirty="0"/>
              <a:t> Culture. </a:t>
            </a:r>
          </a:p>
        </p:txBody>
      </p:sp>
    </p:spTree>
    <p:extLst>
      <p:ext uri="{BB962C8B-B14F-4D97-AF65-F5344CB8AC3E}">
        <p14:creationId xmlns:p14="http://schemas.microsoft.com/office/powerpoint/2010/main" val="91466047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007537-31CE-49DB-BDC9-15BF5513EB3D}"/>
              </a:ext>
            </a:extLst>
          </p:cNvPr>
          <p:cNvSpPr>
            <a:spLocks noGrp="1"/>
          </p:cNvSpPr>
          <p:nvPr>
            <p:ph type="title"/>
          </p:nvPr>
        </p:nvSpPr>
        <p:spPr/>
        <p:txBody>
          <a:bodyPr/>
          <a:lstStyle/>
          <a:p>
            <a:r>
              <a:rPr lang="en-GB" b="1" dirty="0">
                <a:solidFill>
                  <a:schemeClr val="accent1">
                    <a:lumMod val="50000"/>
                  </a:schemeClr>
                </a:solidFill>
              </a:rPr>
              <a:t>Cultural Framework </a:t>
            </a:r>
          </a:p>
        </p:txBody>
      </p:sp>
      <p:pic>
        <p:nvPicPr>
          <p:cNvPr id="5" name="Content Placeholder 4">
            <a:extLst>
              <a:ext uri="{FF2B5EF4-FFF2-40B4-BE49-F238E27FC236}">
                <a16:creationId xmlns:a16="http://schemas.microsoft.com/office/drawing/2014/main" id="{C4520674-9D24-4E9F-9AF5-6E3277DED328}"/>
              </a:ext>
            </a:extLst>
          </p:cNvPr>
          <p:cNvPicPr>
            <a:picLocks noGrp="1" noChangeAspect="1"/>
          </p:cNvPicPr>
          <p:nvPr>
            <p:ph idx="1"/>
          </p:nvPr>
        </p:nvPicPr>
        <p:blipFill>
          <a:blip r:embed="rId2"/>
          <a:stretch>
            <a:fillRect/>
          </a:stretch>
        </p:blipFill>
        <p:spPr>
          <a:xfrm>
            <a:off x="457200" y="1417638"/>
            <a:ext cx="8229600" cy="3366251"/>
          </a:xfrm>
        </p:spPr>
      </p:pic>
      <p:sp>
        <p:nvSpPr>
          <p:cNvPr id="6" name="TextBox 5">
            <a:extLst>
              <a:ext uri="{FF2B5EF4-FFF2-40B4-BE49-F238E27FC236}">
                <a16:creationId xmlns:a16="http://schemas.microsoft.com/office/drawing/2014/main" id="{F4DA2F99-472F-47D7-8106-C3EDA115E3CA}"/>
              </a:ext>
            </a:extLst>
          </p:cNvPr>
          <p:cNvSpPr txBox="1"/>
          <p:nvPr/>
        </p:nvSpPr>
        <p:spPr>
          <a:xfrm>
            <a:off x="457200" y="5373216"/>
            <a:ext cx="8229600" cy="369332"/>
          </a:xfrm>
          <a:prstGeom prst="rect">
            <a:avLst/>
          </a:prstGeom>
          <a:noFill/>
        </p:spPr>
        <p:txBody>
          <a:bodyPr wrap="square" rtlCol="0">
            <a:spAutoFit/>
          </a:bodyPr>
          <a:lstStyle/>
          <a:p>
            <a:r>
              <a:rPr lang="en-GB" dirty="0"/>
              <a:t>Source: </a:t>
            </a:r>
            <a:r>
              <a:rPr lang="en-GB" dirty="0">
                <a:hlinkClick r:id="rId3"/>
              </a:rPr>
              <a:t>Change management | Jisc</a:t>
            </a:r>
            <a:endParaRPr lang="en-GB" dirty="0"/>
          </a:p>
        </p:txBody>
      </p:sp>
      <p:sp>
        <p:nvSpPr>
          <p:cNvPr id="3" name="TextBox 2">
            <a:extLst>
              <a:ext uri="{FF2B5EF4-FFF2-40B4-BE49-F238E27FC236}">
                <a16:creationId xmlns:a16="http://schemas.microsoft.com/office/drawing/2014/main" id="{C295279F-1250-4FFA-8325-FCB7229575DC}"/>
              </a:ext>
            </a:extLst>
          </p:cNvPr>
          <p:cNvSpPr txBox="1"/>
          <p:nvPr/>
        </p:nvSpPr>
        <p:spPr>
          <a:xfrm>
            <a:off x="611560" y="4783889"/>
            <a:ext cx="8075240" cy="307777"/>
          </a:xfrm>
          <a:prstGeom prst="rect">
            <a:avLst/>
          </a:prstGeom>
          <a:noFill/>
        </p:spPr>
        <p:txBody>
          <a:bodyPr wrap="square" rtlCol="0">
            <a:spAutoFit/>
          </a:bodyPr>
          <a:lstStyle/>
          <a:p>
            <a:r>
              <a:rPr lang="en-GB" sz="1400" i="1" dirty="0"/>
              <a:t>Extract from the work of Professor Grainne </a:t>
            </a:r>
            <a:r>
              <a:rPr lang="en-GB" sz="1400" i="1" dirty="0" err="1"/>
              <a:t>Conole</a:t>
            </a:r>
            <a:r>
              <a:rPr lang="en-GB" sz="1400" i="1" dirty="0"/>
              <a:t> can be mapped onto the work of </a:t>
            </a:r>
            <a:r>
              <a:rPr lang="en-GB" sz="1400" i="1" dirty="0" err="1"/>
              <a:t>McNay</a:t>
            </a:r>
            <a:r>
              <a:rPr lang="en-GB" sz="1400" i="1" dirty="0"/>
              <a:t> (1995)</a:t>
            </a:r>
          </a:p>
        </p:txBody>
      </p:sp>
    </p:spTree>
    <p:extLst>
      <p:ext uri="{BB962C8B-B14F-4D97-AF65-F5344CB8AC3E}">
        <p14:creationId xmlns:p14="http://schemas.microsoft.com/office/powerpoint/2010/main" val="2448695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C5EEB-04A2-4D8A-8810-48A669765681}"/>
              </a:ext>
            </a:extLst>
          </p:cNvPr>
          <p:cNvSpPr>
            <a:spLocks noGrp="1"/>
          </p:cNvSpPr>
          <p:nvPr>
            <p:ph type="title"/>
          </p:nvPr>
        </p:nvSpPr>
        <p:spPr>
          <a:xfrm>
            <a:off x="457200" y="0"/>
            <a:ext cx="8229600" cy="1143000"/>
          </a:xfrm>
        </p:spPr>
        <p:txBody>
          <a:bodyPr/>
          <a:lstStyle/>
          <a:p>
            <a:r>
              <a:rPr lang="en-GB" b="1" dirty="0">
                <a:solidFill>
                  <a:schemeClr val="accent1">
                    <a:lumMod val="50000"/>
                  </a:schemeClr>
                </a:solidFill>
              </a:rPr>
              <a:t>Collegiate Culture</a:t>
            </a:r>
          </a:p>
        </p:txBody>
      </p:sp>
      <p:sp>
        <p:nvSpPr>
          <p:cNvPr id="3" name="Content Placeholder 2">
            <a:extLst>
              <a:ext uri="{FF2B5EF4-FFF2-40B4-BE49-F238E27FC236}">
                <a16:creationId xmlns:a16="http://schemas.microsoft.com/office/drawing/2014/main" id="{85648EBD-CAA8-4A33-9232-7966AAFA8168}"/>
              </a:ext>
            </a:extLst>
          </p:cNvPr>
          <p:cNvSpPr>
            <a:spLocks noGrp="1"/>
          </p:cNvSpPr>
          <p:nvPr>
            <p:ph idx="1"/>
          </p:nvPr>
        </p:nvSpPr>
        <p:spPr>
          <a:xfrm>
            <a:off x="375029" y="836712"/>
            <a:ext cx="8393942" cy="3917032"/>
          </a:xfrm>
        </p:spPr>
        <p:txBody>
          <a:bodyPr>
            <a:noAutofit/>
          </a:bodyPr>
          <a:lstStyle/>
          <a:p>
            <a:r>
              <a:rPr lang="en-GB" sz="2000" dirty="0"/>
              <a:t>Dual structure of administrative and academic management which results in parallel committee structures - can act as a black hole for decision making</a:t>
            </a:r>
          </a:p>
          <a:p>
            <a:r>
              <a:rPr lang="en-GB" sz="2000" dirty="0"/>
              <a:t>Unclear reporting lines and poor coordination, strong local cultures, agendas and identifiers</a:t>
            </a:r>
          </a:p>
          <a:p>
            <a:r>
              <a:rPr lang="en-GB" sz="2000" dirty="0"/>
              <a:t>Academic status is perceived as higher than support or administrative functions</a:t>
            </a:r>
          </a:p>
          <a:p>
            <a:r>
              <a:rPr lang="en-GB" sz="2000" dirty="0"/>
              <a:t>There are strong subject-specific allegiances with academics often feeling a stronger alliance to their subject area and external networks than the institutional mission</a:t>
            </a:r>
          </a:p>
          <a:p>
            <a:r>
              <a:rPr lang="en-GB" sz="2000" dirty="0"/>
              <a:t>Decision making occurs through committees, which can be slow and lack cohesion</a:t>
            </a:r>
          </a:p>
          <a:p>
            <a:r>
              <a:rPr lang="en-GB" sz="2000" dirty="0"/>
              <a:t>Activities tend to be driven from the ground, primarily linked to local interests</a:t>
            </a:r>
          </a:p>
          <a:p>
            <a:pPr marL="0" indent="0">
              <a:buNone/>
            </a:pPr>
            <a:r>
              <a:rPr lang="en-GB" sz="1200" dirty="0"/>
              <a:t>Work of Professor Grainne </a:t>
            </a:r>
            <a:r>
              <a:rPr lang="en-GB" sz="1200" dirty="0" err="1"/>
              <a:t>Conole</a:t>
            </a:r>
            <a:r>
              <a:rPr lang="en-GB" sz="1200" dirty="0"/>
              <a:t> can be mapped onto the work of </a:t>
            </a:r>
            <a:r>
              <a:rPr lang="en-GB" sz="1200" dirty="0" err="1"/>
              <a:t>McNay</a:t>
            </a:r>
            <a:r>
              <a:rPr lang="en-GB" sz="1200" dirty="0"/>
              <a:t> (1995)</a:t>
            </a:r>
          </a:p>
          <a:p>
            <a:pPr marL="0" indent="0">
              <a:buNone/>
            </a:pPr>
            <a:endParaRPr lang="en-GB" sz="2000" dirty="0"/>
          </a:p>
        </p:txBody>
      </p:sp>
    </p:spTree>
    <p:extLst>
      <p:ext uri="{BB962C8B-B14F-4D97-AF65-F5344CB8AC3E}">
        <p14:creationId xmlns:p14="http://schemas.microsoft.com/office/powerpoint/2010/main" val="22235153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ADC192-30EE-4678-B110-7510B3D392D9}"/>
              </a:ext>
            </a:extLst>
          </p:cNvPr>
          <p:cNvSpPr>
            <a:spLocks noGrp="1"/>
          </p:cNvSpPr>
          <p:nvPr>
            <p:ph type="title"/>
          </p:nvPr>
        </p:nvSpPr>
        <p:spPr/>
        <p:txBody>
          <a:bodyPr/>
          <a:lstStyle/>
          <a:p>
            <a:r>
              <a:rPr lang="en-GB" b="1" dirty="0">
                <a:solidFill>
                  <a:schemeClr val="accent1">
                    <a:lumMod val="50000"/>
                  </a:schemeClr>
                </a:solidFill>
              </a:rPr>
              <a:t>Bureaucratic</a:t>
            </a:r>
          </a:p>
        </p:txBody>
      </p:sp>
      <p:sp>
        <p:nvSpPr>
          <p:cNvPr id="3" name="Content Placeholder 2">
            <a:extLst>
              <a:ext uri="{FF2B5EF4-FFF2-40B4-BE49-F238E27FC236}">
                <a16:creationId xmlns:a16="http://schemas.microsoft.com/office/drawing/2014/main" id="{92427E47-64BB-49D4-94AE-31B4162CCB5E}"/>
              </a:ext>
            </a:extLst>
          </p:cNvPr>
          <p:cNvSpPr>
            <a:spLocks noGrp="1"/>
          </p:cNvSpPr>
          <p:nvPr>
            <p:ph idx="1"/>
          </p:nvPr>
        </p:nvSpPr>
        <p:spPr>
          <a:xfrm>
            <a:off x="457200" y="1470484"/>
            <a:ext cx="8229600" cy="3917032"/>
          </a:xfrm>
        </p:spPr>
        <p:txBody>
          <a:bodyPr>
            <a:normAutofit fontScale="70000" lnSpcReduction="20000"/>
          </a:bodyPr>
          <a:lstStyle/>
          <a:p>
            <a:pPr marL="0" indent="0">
              <a:buNone/>
            </a:pPr>
            <a:endParaRPr lang="en-GB" dirty="0"/>
          </a:p>
          <a:p>
            <a:r>
              <a:rPr lang="en-GB" dirty="0"/>
              <a:t>Characterised by strong central management and top-down decision making</a:t>
            </a:r>
          </a:p>
          <a:p>
            <a:r>
              <a:rPr lang="en-GB" dirty="0"/>
              <a:t>The hierarchy of control and decision making is clearly established in the administrative and management structures of the institutions</a:t>
            </a:r>
          </a:p>
          <a:p>
            <a:r>
              <a:rPr lang="en-GB" dirty="0"/>
              <a:t>Management roles are clearly defined as career progressions, heads of department, deans etc are appointed through an interview process to tenured positions</a:t>
            </a:r>
          </a:p>
          <a:p>
            <a:r>
              <a:rPr lang="en-GB" dirty="0"/>
              <a:t>Central management have strong control over the direction of the strategic priorities for the institution</a:t>
            </a:r>
          </a:p>
          <a:p>
            <a:r>
              <a:rPr lang="en-GB" dirty="0"/>
              <a:t>Commonly found in FE colleges and new universities</a:t>
            </a:r>
          </a:p>
          <a:p>
            <a:pPr marL="0" indent="0">
              <a:buNone/>
            </a:pPr>
            <a:r>
              <a:rPr lang="en-GB" sz="1900" i="1" dirty="0"/>
              <a:t>Work of Professor Grainne </a:t>
            </a:r>
            <a:r>
              <a:rPr lang="en-GB" sz="1900" i="1" dirty="0" err="1"/>
              <a:t>Conole</a:t>
            </a:r>
            <a:r>
              <a:rPr lang="en-GB" sz="1900" i="1" dirty="0"/>
              <a:t> can be mapped onto the work of </a:t>
            </a:r>
            <a:r>
              <a:rPr lang="en-GB" sz="1900" i="1" dirty="0" err="1"/>
              <a:t>McNay</a:t>
            </a:r>
            <a:r>
              <a:rPr lang="en-GB" sz="1900" i="1" dirty="0"/>
              <a:t> (1995)</a:t>
            </a:r>
          </a:p>
          <a:p>
            <a:pPr marL="0" indent="0">
              <a:buNone/>
            </a:pPr>
            <a:endParaRPr lang="en-GB" dirty="0"/>
          </a:p>
        </p:txBody>
      </p:sp>
    </p:spTree>
    <p:extLst>
      <p:ext uri="{BB962C8B-B14F-4D97-AF65-F5344CB8AC3E}">
        <p14:creationId xmlns:p14="http://schemas.microsoft.com/office/powerpoint/2010/main" val="354536850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24369A-9FE7-4C64-B1B7-2BD18952526E}"/>
              </a:ext>
            </a:extLst>
          </p:cNvPr>
          <p:cNvSpPr>
            <a:spLocks noGrp="1"/>
          </p:cNvSpPr>
          <p:nvPr>
            <p:ph type="title"/>
          </p:nvPr>
        </p:nvSpPr>
        <p:spPr/>
        <p:txBody>
          <a:bodyPr/>
          <a:lstStyle/>
          <a:p>
            <a:r>
              <a:rPr lang="en-GB" b="1" dirty="0">
                <a:solidFill>
                  <a:schemeClr val="accent1">
                    <a:lumMod val="50000"/>
                  </a:schemeClr>
                </a:solidFill>
              </a:rPr>
              <a:t>Innovative</a:t>
            </a:r>
          </a:p>
        </p:txBody>
      </p:sp>
      <p:sp>
        <p:nvSpPr>
          <p:cNvPr id="3" name="Content Placeholder 2">
            <a:extLst>
              <a:ext uri="{FF2B5EF4-FFF2-40B4-BE49-F238E27FC236}">
                <a16:creationId xmlns:a16="http://schemas.microsoft.com/office/drawing/2014/main" id="{19B0CFC2-B2D6-41F0-BB82-5C2F14DA30DE}"/>
              </a:ext>
            </a:extLst>
          </p:cNvPr>
          <p:cNvSpPr>
            <a:spLocks noGrp="1"/>
          </p:cNvSpPr>
          <p:nvPr>
            <p:ph idx="1"/>
          </p:nvPr>
        </p:nvSpPr>
        <p:spPr>
          <a:xfrm>
            <a:off x="457200" y="1268760"/>
            <a:ext cx="8229600" cy="3917032"/>
          </a:xfrm>
        </p:spPr>
        <p:txBody>
          <a:bodyPr>
            <a:normAutofit fontScale="62500" lnSpcReduction="20000"/>
          </a:bodyPr>
          <a:lstStyle/>
          <a:p>
            <a:r>
              <a:rPr lang="en-GB" dirty="0"/>
              <a:t>Institutions with flexible structures geared to respond and adapt quickly to external factors and influences</a:t>
            </a:r>
          </a:p>
          <a:p>
            <a:r>
              <a:rPr lang="en-GB" dirty="0"/>
              <a:t>Strong culture of change and innovation with frequent changes in directions of activities and focus of interest</a:t>
            </a:r>
          </a:p>
          <a:p>
            <a:r>
              <a:rPr lang="en-GB" dirty="0"/>
              <a:t>Often characterised by a matrix structure of responsibilities by both subject area and functional activity (where the latter will often be structured around the identified strategic priorities)</a:t>
            </a:r>
          </a:p>
          <a:p>
            <a:r>
              <a:rPr lang="en-GB" dirty="0"/>
              <a:t>Typically activities focused around particular projects and associated project teams</a:t>
            </a:r>
          </a:p>
          <a:p>
            <a:r>
              <a:rPr lang="en-GB" dirty="0"/>
              <a:t>Characteristic of some new universities and colleges but also present within the old universities within the sub-structure of the institution through enterprise centres and research centres which are externally funded</a:t>
            </a:r>
          </a:p>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r>
              <a:rPr kumimoji="0" lang="en-GB" sz="1900" b="0" i="1" u="none" strike="noStrike" kern="1200" cap="none" spc="0" normalizeH="0" baseline="0" noProof="0" dirty="0">
                <a:ln>
                  <a:noFill/>
                </a:ln>
                <a:solidFill>
                  <a:prstClr val="black"/>
                </a:solidFill>
                <a:effectLst/>
                <a:uLnTx/>
                <a:uFillTx/>
                <a:latin typeface="Myriad Pro"/>
                <a:ea typeface="+mn-ea"/>
                <a:cs typeface="+mn-cs"/>
              </a:rPr>
              <a:t>Work of Professor Grainne </a:t>
            </a:r>
            <a:r>
              <a:rPr kumimoji="0" lang="en-GB" sz="1900" b="0" i="1" u="none" strike="noStrike" kern="1200" cap="none" spc="0" normalizeH="0" baseline="0" noProof="0" dirty="0" err="1">
                <a:ln>
                  <a:noFill/>
                </a:ln>
                <a:solidFill>
                  <a:prstClr val="black"/>
                </a:solidFill>
                <a:effectLst/>
                <a:uLnTx/>
                <a:uFillTx/>
                <a:latin typeface="Myriad Pro"/>
                <a:ea typeface="+mn-ea"/>
                <a:cs typeface="+mn-cs"/>
              </a:rPr>
              <a:t>Conole</a:t>
            </a:r>
            <a:r>
              <a:rPr kumimoji="0" lang="en-GB" sz="1900" b="0" i="1" u="none" strike="noStrike" kern="1200" cap="none" spc="0" normalizeH="0" baseline="0" noProof="0" dirty="0">
                <a:ln>
                  <a:noFill/>
                </a:ln>
                <a:solidFill>
                  <a:prstClr val="black"/>
                </a:solidFill>
                <a:effectLst/>
                <a:uLnTx/>
                <a:uFillTx/>
                <a:latin typeface="Myriad Pro"/>
                <a:ea typeface="+mn-ea"/>
                <a:cs typeface="+mn-cs"/>
              </a:rPr>
              <a:t> can be mapped onto the work of </a:t>
            </a:r>
            <a:r>
              <a:rPr kumimoji="0" lang="en-GB" sz="1900" b="0" i="1" u="none" strike="noStrike" kern="1200" cap="none" spc="0" normalizeH="0" baseline="0" noProof="0" dirty="0" err="1">
                <a:ln>
                  <a:noFill/>
                </a:ln>
                <a:solidFill>
                  <a:prstClr val="black"/>
                </a:solidFill>
                <a:effectLst/>
                <a:uLnTx/>
                <a:uFillTx/>
                <a:latin typeface="Myriad Pro"/>
                <a:ea typeface="+mn-ea"/>
                <a:cs typeface="+mn-cs"/>
              </a:rPr>
              <a:t>McNay</a:t>
            </a:r>
            <a:r>
              <a:rPr kumimoji="0" lang="en-GB" sz="1900" b="0" i="1" u="none" strike="noStrike" kern="1200" cap="none" spc="0" normalizeH="0" baseline="0" noProof="0" dirty="0">
                <a:ln>
                  <a:noFill/>
                </a:ln>
                <a:solidFill>
                  <a:prstClr val="black"/>
                </a:solidFill>
                <a:effectLst/>
                <a:uLnTx/>
                <a:uFillTx/>
                <a:latin typeface="Myriad Pro"/>
                <a:ea typeface="+mn-ea"/>
                <a:cs typeface="+mn-cs"/>
              </a:rPr>
              <a:t> (1995)</a:t>
            </a:r>
          </a:p>
          <a:p>
            <a:pPr marL="0" indent="0">
              <a:buNone/>
            </a:pPr>
            <a:endParaRPr lang="en-GB" dirty="0"/>
          </a:p>
        </p:txBody>
      </p:sp>
    </p:spTree>
    <p:extLst>
      <p:ext uri="{BB962C8B-B14F-4D97-AF65-F5344CB8AC3E}">
        <p14:creationId xmlns:p14="http://schemas.microsoft.com/office/powerpoint/2010/main" val="406378878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0BAEFE-1E58-448B-B77C-226814BD2F0F}"/>
              </a:ext>
            </a:extLst>
          </p:cNvPr>
          <p:cNvSpPr>
            <a:spLocks noGrp="1"/>
          </p:cNvSpPr>
          <p:nvPr>
            <p:ph type="title"/>
          </p:nvPr>
        </p:nvSpPr>
        <p:spPr>
          <a:xfrm>
            <a:off x="422758" y="184095"/>
            <a:ext cx="8229600" cy="1143000"/>
          </a:xfrm>
        </p:spPr>
        <p:txBody>
          <a:bodyPr/>
          <a:lstStyle/>
          <a:p>
            <a:r>
              <a:rPr lang="en-GB" b="1" dirty="0">
                <a:solidFill>
                  <a:schemeClr val="accent1">
                    <a:lumMod val="50000"/>
                  </a:schemeClr>
                </a:solidFill>
              </a:rPr>
              <a:t>Enterprise</a:t>
            </a:r>
          </a:p>
        </p:txBody>
      </p:sp>
      <p:sp>
        <p:nvSpPr>
          <p:cNvPr id="3" name="Content Placeholder 2">
            <a:extLst>
              <a:ext uri="{FF2B5EF4-FFF2-40B4-BE49-F238E27FC236}">
                <a16:creationId xmlns:a16="http://schemas.microsoft.com/office/drawing/2014/main" id="{B7701B0E-9D43-47F2-861D-F35D8E819531}"/>
              </a:ext>
            </a:extLst>
          </p:cNvPr>
          <p:cNvSpPr>
            <a:spLocks noGrp="1"/>
          </p:cNvSpPr>
          <p:nvPr>
            <p:ph idx="1"/>
          </p:nvPr>
        </p:nvSpPr>
        <p:spPr>
          <a:xfrm>
            <a:off x="457200" y="1052736"/>
            <a:ext cx="8579296" cy="3917032"/>
          </a:xfrm>
        </p:spPr>
        <p:txBody>
          <a:bodyPr>
            <a:noAutofit/>
          </a:bodyPr>
          <a:lstStyle/>
          <a:p>
            <a:r>
              <a:rPr lang="en-GB" sz="2400" dirty="0"/>
              <a:t>More closely aligned to traditional businesses and industry approaches</a:t>
            </a:r>
          </a:p>
          <a:p>
            <a:r>
              <a:rPr lang="en-GB" sz="2400" dirty="0"/>
              <a:t>Acutely aware of financial mechanism and processes and alert to external opportunities</a:t>
            </a:r>
          </a:p>
          <a:p>
            <a:r>
              <a:rPr lang="en-GB" sz="2400" dirty="0"/>
              <a:t>Traditional management roles and structures with clear demarcation of responsibilities and hierarchical decision making processes</a:t>
            </a:r>
          </a:p>
          <a:p>
            <a:r>
              <a:rPr lang="en-GB" sz="2400" dirty="0"/>
              <a:t>Clear business objectives and plans based on detailed market analysis and needs</a:t>
            </a:r>
          </a:p>
          <a:p>
            <a:r>
              <a:rPr lang="en-GB" sz="2400" dirty="0"/>
              <a:t>More common in America, particularly in some of the newer institutions which are focused on distance education</a:t>
            </a:r>
          </a:p>
          <a:p>
            <a:pPr marL="0" indent="0">
              <a:buNone/>
            </a:pPr>
            <a:r>
              <a:rPr lang="en-GB" sz="1200" i="1" dirty="0"/>
              <a:t>Work of Professor Grainne </a:t>
            </a:r>
            <a:r>
              <a:rPr lang="en-GB" sz="1200" i="1" dirty="0" err="1"/>
              <a:t>Conole</a:t>
            </a:r>
            <a:r>
              <a:rPr lang="en-GB" sz="1200" i="1" dirty="0"/>
              <a:t> can be mapped onto the work of </a:t>
            </a:r>
            <a:r>
              <a:rPr lang="en-GB" sz="1200" i="1" dirty="0" err="1"/>
              <a:t>McNay</a:t>
            </a:r>
            <a:r>
              <a:rPr lang="en-GB" sz="1200" i="1" dirty="0"/>
              <a:t> (1995)</a:t>
            </a:r>
          </a:p>
        </p:txBody>
      </p:sp>
    </p:spTree>
    <p:extLst>
      <p:ext uri="{BB962C8B-B14F-4D97-AF65-F5344CB8AC3E}">
        <p14:creationId xmlns:p14="http://schemas.microsoft.com/office/powerpoint/2010/main" val="274305283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899592" y="332656"/>
            <a:ext cx="7200800" cy="707886"/>
          </a:xfrm>
          <a:prstGeom prst="rect">
            <a:avLst/>
          </a:prstGeom>
          <a:noFill/>
        </p:spPr>
        <p:txBody>
          <a:bodyPr wrap="square">
            <a:spAutoFit/>
          </a:bodyPr>
          <a:lstStyle/>
          <a:p>
            <a:pPr eaLnBrk="0" fontAlgn="base" hangingPunct="0">
              <a:spcBef>
                <a:spcPct val="0"/>
              </a:spcBef>
              <a:spcAft>
                <a:spcPct val="0"/>
              </a:spcAft>
              <a:defRPr/>
            </a:pPr>
            <a:r>
              <a:rPr lang="en-GB" sz="4000" b="1" dirty="0">
                <a:solidFill>
                  <a:schemeClr val="accent5">
                    <a:lumMod val="50000"/>
                  </a:schemeClr>
                </a:solidFill>
                <a:effectLst>
                  <a:outerShdw blurRad="38100" dist="38100" dir="2700000" algn="tl">
                    <a:srgbClr val="000000">
                      <a:alpha val="43137"/>
                    </a:srgbClr>
                  </a:outerShdw>
                </a:effectLst>
              </a:rPr>
              <a:t>CIPD Research </a:t>
            </a:r>
            <a:r>
              <a:rPr lang="en-GB" sz="2800" dirty="0">
                <a:solidFill>
                  <a:schemeClr val="accent5">
                    <a:lumMod val="50000"/>
                  </a:schemeClr>
                </a:solidFill>
              </a:rPr>
              <a:t>(May 2014)</a:t>
            </a:r>
          </a:p>
        </p:txBody>
      </p:sp>
      <p:sp>
        <p:nvSpPr>
          <p:cNvPr id="5" name="TextBox 7"/>
          <p:cNvSpPr txBox="1">
            <a:spLocks noChangeArrowheads="1"/>
          </p:cNvSpPr>
          <p:nvPr/>
        </p:nvSpPr>
        <p:spPr bwMode="auto">
          <a:xfrm>
            <a:off x="611560" y="1340768"/>
            <a:ext cx="7632700" cy="35385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Verdana" panose="020B0604030504040204" pitchFamily="34" charset="0"/>
                <a:ea typeface="ＭＳ Ｐゴシック" panose="020B0600070205080204" pitchFamily="34" charset="-128"/>
              </a:defRPr>
            </a:lvl1pPr>
            <a:lvl2pPr marL="742950" indent="-285750" eaLnBrk="0" hangingPunct="0">
              <a:defRPr sz="2400">
                <a:solidFill>
                  <a:schemeClr val="tx1"/>
                </a:solidFill>
                <a:latin typeface="Verdana" panose="020B0604030504040204" pitchFamily="34" charset="0"/>
                <a:ea typeface="ＭＳ Ｐゴシック" panose="020B0600070205080204" pitchFamily="34" charset="-128"/>
              </a:defRPr>
            </a:lvl2pPr>
            <a:lvl3pPr marL="1143000" indent="-228600" eaLnBrk="0" hangingPunct="0">
              <a:defRPr sz="2400">
                <a:solidFill>
                  <a:schemeClr val="tx1"/>
                </a:solidFill>
                <a:latin typeface="Verdana" panose="020B0604030504040204" pitchFamily="34" charset="0"/>
                <a:ea typeface="ＭＳ Ｐゴシック" panose="020B0600070205080204" pitchFamily="34" charset="-128"/>
              </a:defRPr>
            </a:lvl3pPr>
            <a:lvl4pPr marL="1600200" indent="-228600" eaLnBrk="0" hangingPunct="0">
              <a:defRPr sz="2400">
                <a:solidFill>
                  <a:schemeClr val="tx1"/>
                </a:solidFill>
                <a:latin typeface="Verdana" panose="020B0604030504040204" pitchFamily="34" charset="0"/>
                <a:ea typeface="ＭＳ Ｐゴシック" panose="020B0600070205080204" pitchFamily="34" charset="-128"/>
              </a:defRPr>
            </a:lvl4pPr>
            <a:lvl5pPr marL="2057400" indent="-228600" eaLnBrk="0" hangingPunct="0">
              <a:defRPr sz="2400">
                <a:solidFill>
                  <a:schemeClr val="tx1"/>
                </a:solidFill>
                <a:latin typeface="Verdana" panose="020B060403050404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pPr fontAlgn="base">
              <a:spcBef>
                <a:spcPct val="0"/>
              </a:spcBef>
              <a:spcAft>
                <a:spcPct val="0"/>
              </a:spcAft>
            </a:pPr>
            <a:r>
              <a:rPr lang="en-GB" altLang="en-US" sz="2800" dirty="0">
                <a:solidFill>
                  <a:srgbClr val="000000"/>
                </a:solidFill>
              </a:rPr>
              <a:t>“The overall message from our research is that </a:t>
            </a:r>
            <a:r>
              <a:rPr lang="en-GB" altLang="en-US" sz="2800" b="1" dirty="0">
                <a:solidFill>
                  <a:srgbClr val="000000"/>
                </a:solidFill>
              </a:rPr>
              <a:t>culture is not static</a:t>
            </a:r>
            <a:r>
              <a:rPr lang="en-GB" altLang="en-US" sz="2800" dirty="0">
                <a:solidFill>
                  <a:srgbClr val="000000"/>
                </a:solidFill>
              </a:rPr>
              <a:t>; it can be affected by internal and external events, small and large. And, </a:t>
            </a:r>
            <a:r>
              <a:rPr lang="en-GB" altLang="en-US" sz="2800" b="1" dirty="0">
                <a:solidFill>
                  <a:srgbClr val="000000"/>
                </a:solidFill>
              </a:rPr>
              <a:t>if not attended to and reinforced</a:t>
            </a:r>
            <a:r>
              <a:rPr lang="en-GB" altLang="en-US" sz="2800" dirty="0">
                <a:solidFill>
                  <a:srgbClr val="000000"/>
                </a:solidFill>
              </a:rPr>
              <a:t>, it </a:t>
            </a:r>
            <a:r>
              <a:rPr lang="en-GB" altLang="en-US" sz="2800" b="1" dirty="0">
                <a:solidFill>
                  <a:srgbClr val="000000"/>
                </a:solidFill>
              </a:rPr>
              <a:t>can take on a life of its own </a:t>
            </a:r>
            <a:r>
              <a:rPr lang="en-GB" altLang="en-US" sz="2800" dirty="0">
                <a:solidFill>
                  <a:srgbClr val="000000"/>
                </a:solidFill>
              </a:rPr>
              <a:t>and </a:t>
            </a:r>
            <a:r>
              <a:rPr lang="en-GB" altLang="en-US" sz="2800" b="1" dirty="0">
                <a:solidFill>
                  <a:srgbClr val="000000"/>
                </a:solidFill>
              </a:rPr>
              <a:t>your values and purpose can become diluted </a:t>
            </a:r>
            <a:r>
              <a:rPr lang="en-GB" altLang="en-US" sz="2800" dirty="0">
                <a:solidFill>
                  <a:srgbClr val="000000"/>
                </a:solidFill>
              </a:rPr>
              <a:t>and even lost over time.”</a:t>
            </a:r>
          </a:p>
        </p:txBody>
      </p:sp>
    </p:spTree>
    <p:extLst>
      <p:ext uri="{BB962C8B-B14F-4D97-AF65-F5344CB8AC3E}">
        <p14:creationId xmlns:p14="http://schemas.microsoft.com/office/powerpoint/2010/main" val="284742600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7E44A2-9384-4199-9032-3FB92CA6851A}"/>
              </a:ext>
            </a:extLst>
          </p:cNvPr>
          <p:cNvSpPr>
            <a:spLocks noGrp="1"/>
          </p:cNvSpPr>
          <p:nvPr>
            <p:ph type="title"/>
          </p:nvPr>
        </p:nvSpPr>
        <p:spPr/>
        <p:txBody>
          <a:bodyPr/>
          <a:lstStyle/>
          <a:p>
            <a:r>
              <a:rPr lang="en-GB" b="1" dirty="0">
                <a:solidFill>
                  <a:schemeClr val="accent1">
                    <a:lumMod val="50000"/>
                  </a:schemeClr>
                </a:solidFill>
              </a:rPr>
              <a:t>Culture, covid and change</a:t>
            </a:r>
          </a:p>
        </p:txBody>
      </p:sp>
      <p:sp>
        <p:nvSpPr>
          <p:cNvPr id="3" name="Content Placeholder 2">
            <a:extLst>
              <a:ext uri="{FF2B5EF4-FFF2-40B4-BE49-F238E27FC236}">
                <a16:creationId xmlns:a16="http://schemas.microsoft.com/office/drawing/2014/main" id="{B9DADA87-B014-4085-B8DA-E02F0AE2B48F}"/>
              </a:ext>
            </a:extLst>
          </p:cNvPr>
          <p:cNvSpPr>
            <a:spLocks noGrp="1"/>
          </p:cNvSpPr>
          <p:nvPr>
            <p:ph idx="1"/>
          </p:nvPr>
        </p:nvSpPr>
        <p:spPr/>
        <p:txBody>
          <a:bodyPr>
            <a:normAutofit fontScale="77500" lnSpcReduction="20000"/>
          </a:bodyPr>
          <a:lstStyle/>
          <a:p>
            <a:r>
              <a:rPr lang="en-GB" dirty="0"/>
              <a:t>“For all the benefits of Zoom and Microsoft Teams, the one thing technology can’t do is shape a company’s culture. But if a company has a strong culture, it will continue to dictate how people work even if everything happens virtually. Strong cultures are a similar force to national culture, family upbringing or personality: it explains why you do what you do, even when no one is watching. </a:t>
            </a:r>
          </a:p>
          <a:p>
            <a:endParaRPr lang="en-GB" dirty="0"/>
          </a:p>
          <a:p>
            <a:r>
              <a:rPr lang="en-GB"/>
              <a:t>Culture </a:t>
            </a:r>
            <a:r>
              <a:rPr lang="en-GB" dirty="0"/>
              <a:t>is shaped by the leadership, and crises are opportunities to lead.”</a:t>
            </a:r>
          </a:p>
        </p:txBody>
      </p:sp>
    </p:spTree>
    <p:extLst>
      <p:ext uri="{BB962C8B-B14F-4D97-AF65-F5344CB8AC3E}">
        <p14:creationId xmlns:p14="http://schemas.microsoft.com/office/powerpoint/2010/main" val="49546366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3ED34883-715A-42BB-AFD7-35334CC3DF56}"/>
              </a:ext>
            </a:extLst>
          </p:cNvPr>
          <p:cNvPicPr>
            <a:picLocks noChangeAspect="1"/>
          </p:cNvPicPr>
          <p:nvPr/>
        </p:nvPicPr>
        <p:blipFill>
          <a:blip r:embed="rId2"/>
          <a:stretch>
            <a:fillRect/>
          </a:stretch>
        </p:blipFill>
        <p:spPr>
          <a:xfrm>
            <a:off x="447780" y="260648"/>
            <a:ext cx="8230313" cy="1243692"/>
          </a:xfrm>
          <a:prstGeom prst="rect">
            <a:avLst/>
          </a:prstGeom>
        </p:spPr>
      </p:pic>
      <p:sp>
        <p:nvSpPr>
          <p:cNvPr id="3" name="Content Placeholder 2">
            <a:extLst>
              <a:ext uri="{FF2B5EF4-FFF2-40B4-BE49-F238E27FC236}">
                <a16:creationId xmlns:a16="http://schemas.microsoft.com/office/drawing/2014/main" id="{3DED6813-2D97-4146-90E2-12049CC05E70}"/>
              </a:ext>
            </a:extLst>
          </p:cNvPr>
          <p:cNvSpPr>
            <a:spLocks noGrp="1"/>
          </p:cNvSpPr>
          <p:nvPr>
            <p:ph idx="1"/>
          </p:nvPr>
        </p:nvSpPr>
        <p:spPr>
          <a:xfrm>
            <a:off x="466620" y="1268760"/>
            <a:ext cx="8229600" cy="3917032"/>
          </a:xfrm>
        </p:spPr>
        <p:txBody>
          <a:bodyPr>
            <a:noAutofit/>
          </a:bodyPr>
          <a:lstStyle/>
          <a:p>
            <a:r>
              <a:rPr lang="en-GB" sz="2400" dirty="0"/>
              <a:t>“In short, we probably didn’t need a pandemic to know what more adaptive and healthy cultures look like. But it is often hard to change when you are not forced to do it. The problem is, it’s also hard to change when you are actually forced to do it – because you are under pressure and stressed, because it may be too little too late, and because you are not genuinely persuaded that you really need to change. </a:t>
            </a:r>
          </a:p>
          <a:p>
            <a:r>
              <a:rPr lang="en-GB" sz="2400" dirty="0"/>
              <a:t>But ultimately, the fundamental role of great leadership is not to adapt to changes – but to create them.”</a:t>
            </a:r>
          </a:p>
          <a:p>
            <a:pPr marL="0" indent="0">
              <a:buNone/>
            </a:pPr>
            <a:r>
              <a:rPr lang="en-GB" sz="2400" dirty="0"/>
              <a:t>Dr Tomas Chamorro-</a:t>
            </a:r>
            <a:r>
              <a:rPr lang="en-GB" sz="2400" dirty="0" err="1"/>
              <a:t>Premuzic</a:t>
            </a:r>
            <a:r>
              <a:rPr lang="en-GB" sz="2400" dirty="0"/>
              <a:t> (2020) </a:t>
            </a:r>
            <a:r>
              <a:rPr lang="en-GB" sz="2400" dirty="0">
                <a:hlinkClick r:id="rId3"/>
              </a:rPr>
              <a:t>People Management</a:t>
            </a:r>
            <a:endParaRPr lang="en-GB" sz="2400" dirty="0"/>
          </a:p>
          <a:p>
            <a:pPr marL="0" indent="0">
              <a:buNone/>
            </a:pPr>
            <a:endParaRPr lang="en-GB" sz="2400" dirty="0"/>
          </a:p>
        </p:txBody>
      </p:sp>
    </p:spTree>
    <p:extLst>
      <p:ext uri="{BB962C8B-B14F-4D97-AF65-F5344CB8AC3E}">
        <p14:creationId xmlns:p14="http://schemas.microsoft.com/office/powerpoint/2010/main" val="272454912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stretch>
            <a:fillRect/>
          </a:stretch>
        </p:blipFill>
        <p:spPr>
          <a:xfrm>
            <a:off x="-36512" y="-243408"/>
            <a:ext cx="9180512" cy="6044891"/>
          </a:xfrm>
          <a:prstGeom prst="rect">
            <a:avLst/>
          </a:prstGeom>
        </p:spPr>
      </p:pic>
      <p:sp>
        <p:nvSpPr>
          <p:cNvPr id="2" name="Title 1"/>
          <p:cNvSpPr>
            <a:spLocks noGrp="1"/>
          </p:cNvSpPr>
          <p:nvPr>
            <p:ph type="title"/>
          </p:nvPr>
        </p:nvSpPr>
        <p:spPr>
          <a:xfrm>
            <a:off x="438944" y="-26735"/>
            <a:ext cx="8229600" cy="1143000"/>
          </a:xfrm>
        </p:spPr>
        <p:txBody>
          <a:bodyPr/>
          <a:lstStyle/>
          <a:p>
            <a:r>
              <a:rPr lang="en-GB" b="1" dirty="0">
                <a:solidFill>
                  <a:schemeClr val="accent5">
                    <a:lumMod val="50000"/>
                  </a:schemeClr>
                </a:solidFill>
                <a:effectLst>
                  <a:outerShdw blurRad="38100" dist="38100" dir="2700000" algn="tl">
                    <a:srgbClr val="000000">
                      <a:alpha val="43137"/>
                    </a:srgbClr>
                  </a:outerShdw>
                </a:effectLst>
              </a:rPr>
              <a:t>Thank you / </a:t>
            </a:r>
            <a:r>
              <a:rPr lang="en-GB" b="1" dirty="0" err="1">
                <a:solidFill>
                  <a:schemeClr val="accent5">
                    <a:lumMod val="50000"/>
                  </a:schemeClr>
                </a:solidFill>
                <a:effectLst>
                  <a:outerShdw blurRad="38100" dist="38100" dir="2700000" algn="tl">
                    <a:srgbClr val="000000">
                      <a:alpha val="43137"/>
                    </a:srgbClr>
                  </a:outerShdw>
                </a:effectLst>
              </a:rPr>
              <a:t>Diolch</a:t>
            </a:r>
            <a:endParaRPr lang="en-US" b="1" dirty="0">
              <a:solidFill>
                <a:schemeClr val="accent5">
                  <a:lumMod val="50000"/>
                </a:schemeClr>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1219660033"/>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SharedWithUser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01155a8fcdf8072eea97715944ea3d84">
  <xsd:schema xmlns:xsd="http://www.w3.org/2001/XMLSchema" xmlns:xs="http://www.w3.org/2001/XMLSchema" xmlns:p="http://schemas.microsoft.com/office/2006/metadata/properties" xmlns:ns2="303dbf9b-b85b-46a0-94f1-894078c07ecd" targetNamespace="http://schemas.microsoft.com/office/2006/metadata/properties" ma:root="true" ma:fieldsID="f60d8c41df2d54b37b748a3da9bbc2a0"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2.xml><?xml version="1.0" encoding="utf-8"?>
<ds:datastoreItem xmlns:ds="http://schemas.openxmlformats.org/officeDocument/2006/customXml" ds:itemID="{65FC5585-51CA-4C4C-9028-AEC8FAD67B8B}">
  <ds:schemaRefs>
    <ds:schemaRef ds:uri="http://purl.org/dc/elements/1.1/"/>
    <ds:schemaRef ds:uri="http://purl.org/dc/dcmitype/"/>
    <ds:schemaRef ds:uri="http://schemas.microsoft.com/office/2006/documentManagement/types"/>
    <ds:schemaRef ds:uri="303dbf9b-b85b-46a0-94f1-894078c07ecd"/>
    <ds:schemaRef ds:uri="http://schemas.openxmlformats.org/package/2006/metadata/core-properties"/>
    <ds:schemaRef ds:uri="http://schemas.microsoft.com/office/2006/metadata/properties"/>
    <ds:schemaRef ds:uri="http://purl.org/dc/terms/"/>
    <ds:schemaRef ds:uri="http://schemas.microsoft.com/office/infopath/2007/PartnerControls"/>
    <ds:schemaRef ds:uri="http://www.w3.org/XML/1998/namespace"/>
  </ds:schemaRefs>
</ds:datastoreItem>
</file>

<file path=customXml/itemProps3.xml><?xml version="1.0" encoding="utf-8"?>
<ds:datastoreItem xmlns:ds="http://schemas.openxmlformats.org/officeDocument/2006/customXml" ds:itemID="{3F7E1A4D-29DB-447C-8201-DF1B692C6EC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0</TotalTime>
  <Words>1228</Words>
  <Application>Microsoft Office PowerPoint</Application>
  <PresentationFormat>On-screen Show (4:3)</PresentationFormat>
  <Paragraphs>124</Paragraphs>
  <Slides>25</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25</vt:i4>
      </vt:variant>
    </vt:vector>
  </HeadingPairs>
  <TitlesOfParts>
    <vt:vector size="30" baseType="lpstr">
      <vt:lpstr>Myriad Pro</vt:lpstr>
      <vt:lpstr>Arial</vt:lpstr>
      <vt:lpstr>Calibri</vt:lpstr>
      <vt:lpstr>Verdana</vt:lpstr>
      <vt:lpstr>20140311PresentationUWTSDTemplate</vt:lpstr>
      <vt:lpstr>PowerPoint Presentation</vt:lpstr>
      <vt:lpstr>Learning Outcome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Activity</vt:lpstr>
      <vt:lpstr>Feedback</vt:lpstr>
      <vt:lpstr>Handy’s model of organisational culture</vt:lpstr>
      <vt:lpstr>Examples from outcomes </vt:lpstr>
      <vt:lpstr>Cultural Framework </vt:lpstr>
      <vt:lpstr>Collegiate Culture</vt:lpstr>
      <vt:lpstr>Bureaucratic</vt:lpstr>
      <vt:lpstr>Innovative</vt:lpstr>
      <vt:lpstr>Enterprise</vt:lpstr>
      <vt:lpstr>PowerPoint Presentation</vt:lpstr>
      <vt:lpstr>Culture, covid and change</vt:lpstr>
      <vt:lpstr>PowerPoint Presentation</vt:lpstr>
      <vt:lpstr>Thank you / Diolch</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Julie Crossman</cp:lastModifiedBy>
  <cp:revision>77</cp:revision>
  <cp:lastPrinted>2017-02-08T10:00:02Z</cp:lastPrinted>
  <dcterms:created xsi:type="dcterms:W3CDTF">2015-04-14T15:21:28Z</dcterms:created>
  <dcterms:modified xsi:type="dcterms:W3CDTF">2021-04-29T10:57:01Z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