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2"/>
  </p:handoutMasterIdLst>
  <p:sldIdLst>
    <p:sldId id="256" r:id="rId2"/>
    <p:sldId id="268" r:id="rId3"/>
    <p:sldId id="269" r:id="rId4"/>
    <p:sldId id="270" r:id="rId5"/>
    <p:sldId id="271" r:id="rId6"/>
    <p:sldId id="272" r:id="rId7"/>
    <p:sldId id="273" r:id="rId8"/>
    <p:sldId id="274" r:id="rId9"/>
    <p:sldId id="275" r:id="rId10"/>
    <p:sldId id="276" r:id="rId11"/>
    <p:sldId id="278" r:id="rId12"/>
    <p:sldId id="280" r:id="rId13"/>
    <p:sldId id="288" r:id="rId14"/>
    <p:sldId id="279" r:id="rId15"/>
    <p:sldId id="281" r:id="rId16"/>
    <p:sldId id="290" r:id="rId17"/>
    <p:sldId id="292" r:id="rId18"/>
    <p:sldId id="296" r:id="rId19"/>
    <p:sldId id="295" r:id="rId20"/>
    <p:sldId id="293" r:id="rId21"/>
    <p:sldId id="294" r:id="rId22"/>
    <p:sldId id="282" r:id="rId23"/>
    <p:sldId id="284" r:id="rId24"/>
    <p:sldId id="277" r:id="rId25"/>
    <p:sldId id="286" r:id="rId26"/>
    <p:sldId id="285" r:id="rId27"/>
    <p:sldId id="267" r:id="rId28"/>
    <p:sldId id="261" r:id="rId29"/>
    <p:sldId id="289" r:id="rId30"/>
    <p:sldId id="287" r:id="rId3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684" autoAdjust="0"/>
    <p:restoredTop sz="94660"/>
  </p:normalViewPr>
  <p:slideViewPr>
    <p:cSldViewPr snapToGrid="0">
      <p:cViewPr varScale="1">
        <p:scale>
          <a:sx n="55" d="100"/>
          <a:sy n="55" d="100"/>
        </p:scale>
        <p:origin x="78"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920D4D8-D6C0-47E7-B2C6-0777A13AEFF7}" type="datetimeFigureOut">
              <a:rPr lang="en-GB" smtClean="0"/>
              <a:t>11/10/2019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FD13177-6FCF-45F2-9012-6E55F5BDF62A}" type="slidenum">
              <a:rPr lang="en-GB" smtClean="0"/>
              <a:t>‹#›</a:t>
            </a:fld>
            <a:endParaRPr lang="en-GB"/>
          </a:p>
        </p:txBody>
      </p:sp>
    </p:spTree>
    <p:extLst>
      <p:ext uri="{BB962C8B-B14F-4D97-AF65-F5344CB8AC3E}">
        <p14:creationId xmlns:p14="http://schemas.microsoft.com/office/powerpoint/2010/main" val="1642748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71969-1370-49BB-9A34-52E65A3099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7212C1-F21C-4A9E-A831-DEFCC1F268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24025A-DB5D-459B-A4A2-1087A2212CCE}"/>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F6A47156-ED8C-410A-8F11-D5A10AD6F5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F44353-767B-40A9-A6FF-7A486B1F3C57}"/>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4261720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1AA4C-5143-4EA3-82BB-238396E1F2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AAEE5-DACD-4648-AE1E-43F0A1C097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5A1943-6EAE-49B9-8B73-05335A17A8DB}"/>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2861ACDA-8C53-431F-8087-4BD69CA0E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E43E7-1D1C-4697-825C-373AB15F7B9F}"/>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972620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B70C-CC0D-481D-B41E-4D7AD01A0C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4B6A6B-7D09-44A2-9D99-BF0BF87814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23E77C-32DE-48C9-BB7A-BA242E218C88}"/>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A244E0CE-FA8E-4946-B2C3-4B4560ED1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0A27B-C34C-47A8-9CBB-7B29ECB24848}"/>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340137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4EF1D-9702-4D46-8504-19B8BF0B8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B6FDE-F73A-4E2D-A3D6-26EBB4A1C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8DA53F-7DF0-4764-98FD-0DE38EF636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EC9A64-BCCD-49F5-A658-D5F24A99F96E}"/>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6" name="Footer Placeholder 5">
            <a:extLst>
              <a:ext uri="{FF2B5EF4-FFF2-40B4-BE49-F238E27FC236}">
                <a16:creationId xmlns:a16="http://schemas.microsoft.com/office/drawing/2014/main" id="{863B69C5-3AC6-4896-B499-B76E37C02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5E2221-36BB-4DD6-B40E-D868A4B3118C}"/>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885362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EC30B-E494-4E0B-95AD-0F98B3870F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221EA6-C3C9-4452-B7C1-D29FF67085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591739-D439-47CE-8DE0-73EC94F01B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8A01A2-62DE-4DD2-B4E1-EED7B92677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A3C478-F37E-4AEE-B3EA-1E15099F44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C292C7-C4F0-4194-86D4-47429D567465}"/>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8" name="Footer Placeholder 7">
            <a:extLst>
              <a:ext uri="{FF2B5EF4-FFF2-40B4-BE49-F238E27FC236}">
                <a16:creationId xmlns:a16="http://schemas.microsoft.com/office/drawing/2014/main" id="{1795E395-051C-430E-8BD5-D0ED072DFD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2F3E4B-7347-4998-9420-1774AA2433F1}"/>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4031949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0CAF-0142-4B7C-9F61-8766FBF208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B1B206-722C-494C-8E7A-6F64B8B37F8D}"/>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4" name="Footer Placeholder 3">
            <a:extLst>
              <a:ext uri="{FF2B5EF4-FFF2-40B4-BE49-F238E27FC236}">
                <a16:creationId xmlns:a16="http://schemas.microsoft.com/office/drawing/2014/main" id="{84D31441-58C5-446F-A855-93FC827382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991D9-7FD4-4267-B8E2-342DE2F206E1}"/>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1997059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1E0C5B-A4BE-454F-9C44-1E0AB21004A8}"/>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3" name="Footer Placeholder 2">
            <a:extLst>
              <a:ext uri="{FF2B5EF4-FFF2-40B4-BE49-F238E27FC236}">
                <a16:creationId xmlns:a16="http://schemas.microsoft.com/office/drawing/2014/main" id="{15721830-2E3A-4379-A4E1-725B36FB18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8EDB21-1777-45DC-BB29-0FBD01D768ED}"/>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873143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8EBF-0345-4509-B39F-63EBB379C5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A93254-3E2D-4ACD-8F73-5C6C0BA143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019E2E-21F4-400E-96AE-999DDD0EE4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1602E2-2948-4F85-B182-80C0533E9E87}"/>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6" name="Footer Placeholder 5">
            <a:extLst>
              <a:ext uri="{FF2B5EF4-FFF2-40B4-BE49-F238E27FC236}">
                <a16:creationId xmlns:a16="http://schemas.microsoft.com/office/drawing/2014/main" id="{D0D9BA5F-1211-498B-83B8-6F7A64B22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8BAE71-45E8-416F-B8D5-92CEEF3E31A3}"/>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339908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A622-08ED-400D-B65B-30B092D5D6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3FD5E8-B40B-4481-9C9B-23C5A308EE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31AC30-B354-402E-8A6A-453DA52D86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1F00EB-C52C-4F32-A2E1-571ACD096F6E}"/>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6" name="Footer Placeholder 5">
            <a:extLst>
              <a:ext uri="{FF2B5EF4-FFF2-40B4-BE49-F238E27FC236}">
                <a16:creationId xmlns:a16="http://schemas.microsoft.com/office/drawing/2014/main" id="{AA020CE7-9D99-474D-9F88-D2A7FF11CD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6A43CE-45BD-4E8E-BD1F-FD67151BA2B2}"/>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1567993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B2E3B-89DC-491C-9DF3-56ADF6BCEC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CD227C-F316-476D-B95A-E063CD23AA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3224BF-217D-4844-B973-0F009E462CF1}"/>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6C949565-CA29-45DC-B73B-2B95D500C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59673-D454-43C5-9763-45D99EEC226C}"/>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2726557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AE94FF-33BF-4CB8-A89A-7FE7F9A0D8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96D35D-9EF9-4EFA-8F74-50651E5DC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5B1B1-4FBC-4E73-9ED0-ACBCE0E4440E}"/>
              </a:ext>
            </a:extLst>
          </p:cNvPr>
          <p:cNvSpPr>
            <a:spLocks noGrp="1"/>
          </p:cNvSpPr>
          <p:nvPr>
            <p:ph type="dt" sz="half" idx="10"/>
          </p:nvPr>
        </p:nvSpPr>
        <p:spPr/>
        <p:txBody>
          <a:body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E0DC1B5D-6833-4205-AF24-B036972E8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3203B-E5D6-4603-B4B3-1F844DFB0C58}"/>
              </a:ext>
            </a:extLst>
          </p:cNvPr>
          <p:cNvSpPr>
            <a:spLocks noGrp="1"/>
          </p:cNvSpPr>
          <p:nvPr>
            <p:ph type="sldNum" sz="quarter" idx="12"/>
          </p:nvPr>
        </p:nvSpPr>
        <p:spPr/>
        <p:txBody>
          <a:bodyPr/>
          <a:lstStyle/>
          <a:p>
            <a:fld id="{0ACF80B5-DDC6-45C4-BF23-5B60EED7E7FC}" type="slidenum">
              <a:rPr lang="en-GB" smtClean="0"/>
              <a:t>‹#›</a:t>
            </a:fld>
            <a:endParaRPr lang="en-GB"/>
          </a:p>
        </p:txBody>
      </p:sp>
    </p:spTree>
    <p:extLst>
      <p:ext uri="{BB962C8B-B14F-4D97-AF65-F5344CB8AC3E}">
        <p14:creationId xmlns:p14="http://schemas.microsoft.com/office/powerpoint/2010/main" val="3048944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BDCAC7-B66C-4859-A800-7D681FE537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D76D0C-6245-40FA-A59F-92E2D057E7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BBD44-A16D-46DA-8900-A9586BD205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51C271-5917-4B57-ABFA-B2F866D1ED47}" type="datetimeFigureOut">
              <a:rPr lang="en-GB" smtClean="0"/>
              <a:t>11/10/2019</a:t>
            </a:fld>
            <a:endParaRPr lang="en-GB"/>
          </a:p>
        </p:txBody>
      </p:sp>
      <p:sp>
        <p:nvSpPr>
          <p:cNvPr id="5" name="Footer Placeholder 4">
            <a:extLst>
              <a:ext uri="{FF2B5EF4-FFF2-40B4-BE49-F238E27FC236}">
                <a16:creationId xmlns:a16="http://schemas.microsoft.com/office/drawing/2014/main" id="{722BD98F-8D7E-46E5-8B75-D03686B96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66E2A2-EBAC-4305-B47C-613463FB88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CF80B5-DDC6-45C4-BF23-5B60EED7E7FC}" type="slidenum">
              <a:rPr lang="en-GB" smtClean="0"/>
              <a:t>‹#›</a:t>
            </a:fld>
            <a:endParaRPr lang="en-GB"/>
          </a:p>
        </p:txBody>
      </p:sp>
    </p:spTree>
    <p:extLst>
      <p:ext uri="{BB962C8B-B14F-4D97-AF65-F5344CB8AC3E}">
        <p14:creationId xmlns:p14="http://schemas.microsoft.com/office/powerpoint/2010/main" val="1442430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4.xml"/><Relationship Id="rId1" Type="http://schemas.openxmlformats.org/officeDocument/2006/relationships/video" Target="https://www.youtube.com/embed/ZCjNPgNu42g?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ideo" Target="https://www.youtube.com/embed/h26_VOkBAVw"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E93B3390-C2FC-42C7-AD6A-E55E2AA14CA9}"/>
              </a:ext>
            </a:extLst>
          </p:cNvPr>
          <p:cNvSpPr>
            <a:spLocks noGrp="1"/>
          </p:cNvSpPr>
          <p:nvPr>
            <p:ph type="ctrTitle"/>
          </p:nvPr>
        </p:nvSpPr>
        <p:spPr>
          <a:xfrm>
            <a:off x="804484" y="1191796"/>
            <a:ext cx="10021446" cy="2976344"/>
          </a:xfrm>
        </p:spPr>
        <p:txBody>
          <a:bodyPr anchor="ctr">
            <a:normAutofit/>
          </a:bodyPr>
          <a:lstStyle/>
          <a:p>
            <a:pPr algn="l"/>
            <a:r>
              <a:rPr lang="en-GB" sz="6600">
                <a:solidFill>
                  <a:srgbClr val="FFFFFF"/>
                </a:solidFill>
              </a:rPr>
              <a:t>What can we learn from History?</a:t>
            </a:r>
          </a:p>
        </p:txBody>
      </p:sp>
      <p:sp>
        <p:nvSpPr>
          <p:cNvPr id="3" name="Subtitle 2">
            <a:extLst>
              <a:ext uri="{FF2B5EF4-FFF2-40B4-BE49-F238E27FC236}">
                <a16:creationId xmlns:a16="http://schemas.microsoft.com/office/drawing/2014/main" id="{0F186D7F-951D-4E85-9EEC-DF98694D51E9}"/>
              </a:ext>
            </a:extLst>
          </p:cNvPr>
          <p:cNvSpPr>
            <a:spLocks noGrp="1"/>
          </p:cNvSpPr>
          <p:nvPr>
            <p:ph type="subTitle" idx="1"/>
          </p:nvPr>
        </p:nvSpPr>
        <p:spPr>
          <a:xfrm>
            <a:off x="804788" y="5318990"/>
            <a:ext cx="9416898" cy="723670"/>
          </a:xfrm>
        </p:spPr>
        <p:txBody>
          <a:bodyPr anchor="t">
            <a:normAutofit/>
          </a:bodyPr>
          <a:lstStyle/>
          <a:p>
            <a:pPr algn="l"/>
            <a:r>
              <a:rPr lang="en-GB" dirty="0">
                <a:solidFill>
                  <a:srgbClr val="000000"/>
                </a:solidFill>
              </a:rPr>
              <a:t>Wynne Jones</a:t>
            </a:r>
          </a:p>
        </p:txBody>
      </p:sp>
    </p:spTree>
    <p:extLst>
      <p:ext uri="{BB962C8B-B14F-4D97-AF65-F5344CB8AC3E}">
        <p14:creationId xmlns:p14="http://schemas.microsoft.com/office/powerpoint/2010/main" val="353921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CAB83-E4DB-4424-9174-8F411C3947D5}"/>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a:solidFill>
                  <a:schemeClr val="tx1"/>
                </a:solidFill>
                <a:latin typeface="+mj-lt"/>
                <a:ea typeface="+mj-ea"/>
                <a:cs typeface="+mj-cs"/>
              </a:rPr>
              <a:t>Last time……….</a:t>
            </a:r>
          </a:p>
        </p:txBody>
      </p:sp>
      <p:pic>
        <p:nvPicPr>
          <p:cNvPr id="6" name="Content Placeholder 5">
            <a:extLst>
              <a:ext uri="{FF2B5EF4-FFF2-40B4-BE49-F238E27FC236}">
                <a16:creationId xmlns:a16="http://schemas.microsoft.com/office/drawing/2014/main" id="{782A65BD-86DE-4CB1-BB21-81C81A53E757}"/>
              </a:ext>
            </a:extLst>
          </p:cNvPr>
          <p:cNvPicPr>
            <a:picLocks noGrp="1" noChangeAspect="1"/>
          </p:cNvPicPr>
          <p:nvPr>
            <p:ph sz="half" idx="2"/>
          </p:nvPr>
        </p:nvPicPr>
        <p:blipFill>
          <a:blip r:embed="rId2"/>
          <a:stretch>
            <a:fillRect/>
          </a:stretch>
        </p:blipFill>
        <p:spPr>
          <a:xfrm>
            <a:off x="1588736" y="2589086"/>
            <a:ext cx="4920496" cy="2755478"/>
          </a:xfrm>
          <a:prstGeom prst="rect">
            <a:avLst/>
          </a:prstGeom>
        </p:spPr>
      </p:pic>
      <p:sp>
        <p:nvSpPr>
          <p:cNvPr id="17"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8"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04199D0-8B90-41E3-B742-C6ACE4219E27}"/>
              </a:ext>
            </a:extLst>
          </p:cNvPr>
          <p:cNvSpPr>
            <a:spLocks noGrp="1"/>
          </p:cNvSpPr>
          <p:nvPr>
            <p:ph sz="half" idx="1"/>
          </p:nvPr>
        </p:nvSpPr>
        <p:spPr>
          <a:xfrm>
            <a:off x="7781373" y="2279151"/>
            <a:ext cx="3627063" cy="3387145"/>
          </a:xfrm>
        </p:spPr>
        <p:txBody>
          <a:bodyPr vert="horz" lIns="91440" tIns="45720" rIns="91440" bIns="45720" rtlCol="0" anchor="ctr">
            <a:normAutofit lnSpcReduction="10000"/>
          </a:bodyPr>
          <a:lstStyle/>
          <a:p>
            <a:endParaRPr lang="en-US" sz="2200" dirty="0"/>
          </a:p>
          <a:p>
            <a:r>
              <a:rPr lang="en-US" sz="2400" dirty="0"/>
              <a:t>We looked at two historic terrorist groups the Sicarii and Narodnaya Volya</a:t>
            </a:r>
          </a:p>
          <a:p>
            <a:endParaRPr lang="en-US" sz="2400" dirty="0"/>
          </a:p>
          <a:p>
            <a:r>
              <a:rPr lang="en-US" sz="2400" dirty="0"/>
              <a:t>So what features of these two groups could we apply to todays ‘unprecedented’ threat from terrorism? </a:t>
            </a:r>
          </a:p>
        </p:txBody>
      </p:sp>
    </p:spTree>
    <p:extLst>
      <p:ext uri="{BB962C8B-B14F-4D97-AF65-F5344CB8AC3E}">
        <p14:creationId xmlns:p14="http://schemas.microsoft.com/office/powerpoint/2010/main" val="639972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6F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2525ED-00CF-4B36-BED6-9A8648E0502B}"/>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Sicarii in brief….</a:t>
            </a:r>
          </a:p>
        </p:txBody>
      </p:sp>
      <p:pic>
        <p:nvPicPr>
          <p:cNvPr id="5" name="Content Placeholder 4">
            <a:extLst>
              <a:ext uri="{FF2B5EF4-FFF2-40B4-BE49-F238E27FC236}">
                <a16:creationId xmlns:a16="http://schemas.microsoft.com/office/drawing/2014/main" id="{1F6D0E82-FBBE-4700-8F35-218BFC3C9680}"/>
              </a:ext>
            </a:extLst>
          </p:cNvPr>
          <p:cNvPicPr>
            <a:picLocks noGrp="1" noChangeAspect="1"/>
          </p:cNvPicPr>
          <p:nvPr>
            <p:ph sz="half" idx="2"/>
          </p:nvPr>
        </p:nvPicPr>
        <p:blipFill rotWithShape="1">
          <a:blip r:embed="rId2"/>
          <a:srcRect t="34713" b="1102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9E7BD2-BE4F-4CFA-9DF6-0F77C6A845B9}"/>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Surprise attacks</a:t>
            </a:r>
          </a:p>
          <a:p>
            <a:r>
              <a:rPr lang="en-US" sz="2400" dirty="0">
                <a:solidFill>
                  <a:srgbClr val="FFFFFF"/>
                </a:solidFill>
              </a:rPr>
              <a:t>Free Jewish people from Rome (Political)</a:t>
            </a:r>
          </a:p>
          <a:p>
            <a:r>
              <a:rPr lang="en-US" sz="2400" dirty="0">
                <a:solidFill>
                  <a:srgbClr val="FFFFFF"/>
                </a:solidFill>
              </a:rPr>
              <a:t>Targeted those that collaborated with Romans (secondary targets)</a:t>
            </a:r>
          </a:p>
          <a:p>
            <a:r>
              <a:rPr lang="en-US" sz="2400" dirty="0">
                <a:solidFill>
                  <a:srgbClr val="FFFFFF"/>
                </a:solidFill>
              </a:rPr>
              <a:t>Killed supporters of Romans</a:t>
            </a:r>
          </a:p>
          <a:p>
            <a:r>
              <a:rPr lang="en-US" sz="2400" dirty="0">
                <a:solidFill>
                  <a:srgbClr val="FFFFFF"/>
                </a:solidFill>
              </a:rPr>
              <a:t>Silenced moderates through fear</a:t>
            </a:r>
          </a:p>
          <a:p>
            <a:r>
              <a:rPr lang="en-US" sz="2400" dirty="0">
                <a:solidFill>
                  <a:srgbClr val="FFFFFF"/>
                </a:solidFill>
              </a:rPr>
              <a:t>Created appearance of being more popular than they were.</a:t>
            </a:r>
          </a:p>
        </p:txBody>
      </p:sp>
    </p:spTree>
    <p:extLst>
      <p:ext uri="{BB962C8B-B14F-4D97-AF65-F5344CB8AC3E}">
        <p14:creationId xmlns:p14="http://schemas.microsoft.com/office/powerpoint/2010/main" val="4182269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Punitive violent handling of those opposing Rome</a:t>
            </a:r>
          </a:p>
          <a:p>
            <a:r>
              <a:rPr lang="en-US" sz="2400"/>
              <a:t>Poor Intelligence led to the wrong people being killed/beaten</a:t>
            </a:r>
          </a:p>
          <a:p>
            <a:r>
              <a:rPr lang="en-US" sz="2400"/>
              <a:t>Military deployed</a:t>
            </a:r>
          </a:p>
          <a:p>
            <a:endParaRPr lang="en-US" sz="2400"/>
          </a:p>
        </p:txBody>
      </p:sp>
    </p:spTree>
    <p:extLst>
      <p:ext uri="{BB962C8B-B14F-4D97-AF65-F5344CB8AC3E}">
        <p14:creationId xmlns:p14="http://schemas.microsoft.com/office/powerpoint/2010/main" val="2637501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4B9-D35E-4BDD-B875-33CEFEF090A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Government Responses…Outcomes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0A35FE1-E242-4792-9EB4-6E3EF897E899}"/>
              </a:ext>
            </a:extLst>
          </p:cNvPr>
          <p:cNvPicPr>
            <a:picLocks noGrp="1" noChangeAspect="1"/>
          </p:cNvPicPr>
          <p:nvPr>
            <p:ph sz="half" idx="2"/>
          </p:nvPr>
        </p:nvPicPr>
        <p:blipFill>
          <a:blip r:embed="rId2"/>
          <a:stretch>
            <a:fillRect/>
          </a:stretch>
        </p:blipFill>
        <p:spPr>
          <a:xfrm>
            <a:off x="1717358" y="1450448"/>
            <a:ext cx="2793571" cy="3948511"/>
          </a:xfrm>
          <a:prstGeom prst="rect">
            <a:avLst/>
          </a:prstGeom>
        </p:spPr>
      </p:pic>
      <p:sp>
        <p:nvSpPr>
          <p:cNvPr id="3" name="Content Placeholder 2">
            <a:extLst>
              <a:ext uri="{FF2B5EF4-FFF2-40B4-BE49-F238E27FC236}">
                <a16:creationId xmlns:a16="http://schemas.microsoft.com/office/drawing/2014/main" id="{4BD58D80-ED3A-4650-ABA7-F09F51198255}"/>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dirty="0"/>
          </a:p>
          <a:p>
            <a:r>
              <a:rPr lang="en-US" sz="2400" dirty="0"/>
              <a:t>Corruption (buy off sentences, blind eye being turned, hostage exchanges)</a:t>
            </a:r>
          </a:p>
          <a:p>
            <a:r>
              <a:rPr lang="en-US" sz="2400" dirty="0"/>
              <a:t>Romans lost ‘Hearts and Minds’</a:t>
            </a:r>
          </a:p>
          <a:p>
            <a:r>
              <a:rPr lang="en-US" sz="2400" dirty="0"/>
              <a:t>Sympathy and Support for group increased as communities become alienated.</a:t>
            </a:r>
          </a:p>
          <a:p>
            <a:endParaRPr lang="en-US" sz="2400" dirty="0"/>
          </a:p>
        </p:txBody>
      </p:sp>
    </p:spTree>
    <p:extLst>
      <p:ext uri="{BB962C8B-B14F-4D97-AF65-F5344CB8AC3E}">
        <p14:creationId xmlns:p14="http://schemas.microsoft.com/office/powerpoint/2010/main" val="2076683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619F-4B70-4D08-973D-89BEA8B45DC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in Brief….</a:t>
            </a:r>
          </a:p>
        </p:txBody>
      </p:sp>
      <p:sp>
        <p:nvSpPr>
          <p:cNvPr id="13"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A942273A-9682-4764-9756-A2A4BB698691}"/>
              </a:ext>
            </a:extLst>
          </p:cNvPr>
          <p:cNvPicPr>
            <a:picLocks noGrp="1" noChangeAspect="1"/>
          </p:cNvPicPr>
          <p:nvPr>
            <p:ph sz="half" idx="2"/>
          </p:nvPr>
        </p:nvPicPr>
        <p:blipFill>
          <a:blip r:embed="rId2"/>
          <a:stretch>
            <a:fillRect/>
          </a:stretch>
        </p:blipFill>
        <p:spPr>
          <a:xfrm>
            <a:off x="1480173" y="1718206"/>
            <a:ext cx="3267942" cy="3412994"/>
          </a:xfrm>
          <a:prstGeom prst="rect">
            <a:avLst/>
          </a:prstGeom>
        </p:spPr>
      </p:pic>
      <p:sp>
        <p:nvSpPr>
          <p:cNvPr id="3" name="Content Placeholder 2">
            <a:extLst>
              <a:ext uri="{FF2B5EF4-FFF2-40B4-BE49-F238E27FC236}">
                <a16:creationId xmlns:a16="http://schemas.microsoft.com/office/drawing/2014/main" id="{FF58D079-F0E8-4848-A150-4B25A7458B69}"/>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dirty="0"/>
              <a:t>Aimed to improve lives of peasantry (Political)</a:t>
            </a:r>
          </a:p>
          <a:p>
            <a:r>
              <a:rPr lang="en-US" sz="2400" dirty="0"/>
              <a:t>Assassination of Ministers and Tsar</a:t>
            </a:r>
          </a:p>
          <a:p>
            <a:r>
              <a:rPr lang="en-US" sz="2400" dirty="0"/>
              <a:t>Violent response to brutal police activity</a:t>
            </a:r>
          </a:p>
        </p:txBody>
      </p:sp>
    </p:spTree>
    <p:extLst>
      <p:ext uri="{BB962C8B-B14F-4D97-AF65-F5344CB8AC3E}">
        <p14:creationId xmlns:p14="http://schemas.microsoft.com/office/powerpoint/2010/main" val="36407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00AE8-8E82-4FEA-B5FB-DE4E2175C363}"/>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Government Responses…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descr="A group of people in a room&#10;&#10;Description automatically generated">
            <a:extLst>
              <a:ext uri="{FF2B5EF4-FFF2-40B4-BE49-F238E27FC236}">
                <a16:creationId xmlns:a16="http://schemas.microsoft.com/office/drawing/2014/main" id="{0B29BE7D-437D-4A08-8DF9-1938689F964C}"/>
              </a:ext>
            </a:extLst>
          </p:cNvPr>
          <p:cNvPicPr>
            <a:picLocks noGrp="1" noChangeAspect="1"/>
          </p:cNvPicPr>
          <p:nvPr>
            <p:ph sz="half" idx="2"/>
          </p:nvPr>
        </p:nvPicPr>
        <p:blipFill>
          <a:blip r:embed="rId2"/>
          <a:stretch>
            <a:fillRect/>
          </a:stretch>
        </p:blipFill>
        <p:spPr>
          <a:xfrm>
            <a:off x="1480173" y="2215565"/>
            <a:ext cx="3267942" cy="2418277"/>
          </a:xfrm>
          <a:prstGeom prst="rect">
            <a:avLst/>
          </a:prstGeom>
        </p:spPr>
      </p:pic>
      <p:sp>
        <p:nvSpPr>
          <p:cNvPr id="3" name="Content Placeholder 2">
            <a:extLst>
              <a:ext uri="{FF2B5EF4-FFF2-40B4-BE49-F238E27FC236}">
                <a16:creationId xmlns:a16="http://schemas.microsoft.com/office/drawing/2014/main" id="{AD6BC926-B30E-4B8F-B917-CB66F8A01B6C}"/>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Security Crackdown Leaders arrested and imprisoned</a:t>
            </a:r>
          </a:p>
          <a:p>
            <a:endParaRPr lang="en-US" sz="2400"/>
          </a:p>
          <a:p>
            <a:r>
              <a:rPr lang="en-US" sz="2400"/>
              <a:t>Address the ‘Root Causes’ saw an increase in public support</a:t>
            </a:r>
          </a:p>
          <a:p>
            <a:endParaRPr lang="en-US" sz="2400"/>
          </a:p>
          <a:p>
            <a:endParaRPr lang="en-US" sz="2400"/>
          </a:p>
        </p:txBody>
      </p:sp>
    </p:spTree>
    <p:extLst>
      <p:ext uri="{BB962C8B-B14F-4D97-AF65-F5344CB8AC3E}">
        <p14:creationId xmlns:p14="http://schemas.microsoft.com/office/powerpoint/2010/main" val="117723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9731-B925-4E22-AD5B-4ECF9EC5C58F}"/>
              </a:ext>
            </a:extLst>
          </p:cNvPr>
          <p:cNvSpPr>
            <a:spLocks noGrp="1"/>
          </p:cNvSpPr>
          <p:nvPr>
            <p:ph type="title"/>
          </p:nvPr>
        </p:nvSpPr>
        <p:spPr>
          <a:xfrm>
            <a:off x="1514292" y="513612"/>
            <a:ext cx="9894133" cy="1031216"/>
          </a:xfrm>
        </p:spPr>
        <p:txBody>
          <a:bodyPr vert="horz" lIns="91440" tIns="45720" rIns="91440" bIns="45720" rtlCol="0" anchor="b">
            <a:normAutofit/>
          </a:bodyPr>
          <a:lstStyle/>
          <a:p>
            <a:r>
              <a:rPr lang="en-US" kern="1200" dirty="0">
                <a:solidFill>
                  <a:schemeClr val="tx1"/>
                </a:solidFill>
                <a:latin typeface="+mj-lt"/>
                <a:ea typeface="+mj-ea"/>
                <a:cs typeface="+mj-cs"/>
              </a:rPr>
              <a:t>Narodnaya Volya - Tactics</a:t>
            </a:r>
          </a:p>
        </p:txBody>
      </p:sp>
      <p:pic>
        <p:nvPicPr>
          <p:cNvPr id="5" name="Content Placeholder 4" descr="A group of people riding on the back of a horse&#10;&#10;Description automatically generated">
            <a:extLst>
              <a:ext uri="{FF2B5EF4-FFF2-40B4-BE49-F238E27FC236}">
                <a16:creationId xmlns:a16="http://schemas.microsoft.com/office/drawing/2014/main" id="{B6BF26C1-34C6-4C3B-875A-65971290E3B8}"/>
              </a:ext>
            </a:extLst>
          </p:cNvPr>
          <p:cNvPicPr>
            <a:picLocks noGrp="1" noChangeAspect="1"/>
          </p:cNvPicPr>
          <p:nvPr>
            <p:ph sz="half" idx="2"/>
          </p:nvPr>
        </p:nvPicPr>
        <p:blipFill>
          <a:blip r:embed="rId2"/>
          <a:stretch>
            <a:fillRect/>
          </a:stretch>
        </p:blipFill>
        <p:spPr>
          <a:xfrm>
            <a:off x="1514293" y="2661459"/>
            <a:ext cx="5069382" cy="2610731"/>
          </a:xfrm>
          <a:prstGeom prst="rect">
            <a:avLst/>
          </a:prstGeom>
        </p:spPr>
      </p:pic>
      <p:sp>
        <p:nvSpPr>
          <p:cNvPr id="10"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2"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7A3731-626F-413A-A320-56CCCF2D28D2}"/>
              </a:ext>
            </a:extLst>
          </p:cNvPr>
          <p:cNvSpPr>
            <a:spLocks noGrp="1"/>
          </p:cNvSpPr>
          <p:nvPr>
            <p:ph sz="half" idx="1"/>
          </p:nvPr>
        </p:nvSpPr>
        <p:spPr>
          <a:xfrm>
            <a:off x="7781373" y="2279151"/>
            <a:ext cx="3627063" cy="3387145"/>
          </a:xfrm>
        </p:spPr>
        <p:txBody>
          <a:bodyPr vert="horz" lIns="91440" tIns="45720" rIns="91440" bIns="45720" rtlCol="0" anchor="ctr">
            <a:normAutofit/>
          </a:bodyPr>
          <a:lstStyle/>
          <a:p>
            <a:endParaRPr lang="en-US" sz="2400" dirty="0"/>
          </a:p>
          <a:p>
            <a:endParaRPr lang="en-US" sz="2400" dirty="0"/>
          </a:p>
          <a:p>
            <a:r>
              <a:rPr lang="en-US" sz="2400" dirty="0"/>
              <a:t>Assassination during public surgery</a:t>
            </a:r>
          </a:p>
          <a:p>
            <a:r>
              <a:rPr lang="en-US" sz="2400" dirty="0"/>
              <a:t>IED’s concealed in train and palace</a:t>
            </a:r>
          </a:p>
          <a:p>
            <a:r>
              <a:rPr lang="en-US" sz="2400" dirty="0"/>
              <a:t>Grenade attack</a:t>
            </a:r>
          </a:p>
          <a:p>
            <a:endParaRPr lang="en-US" sz="2400" dirty="0"/>
          </a:p>
        </p:txBody>
      </p:sp>
    </p:spTree>
    <p:extLst>
      <p:ext uri="{BB962C8B-B14F-4D97-AF65-F5344CB8AC3E}">
        <p14:creationId xmlns:p14="http://schemas.microsoft.com/office/powerpoint/2010/main" val="1927355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30A95-92ED-4DF1-A81B-F13BCBB42365}"/>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dirty="0">
                <a:solidFill>
                  <a:schemeClr val="tx1"/>
                </a:solidFill>
                <a:latin typeface="+mj-lt"/>
                <a:ea typeface="+mj-ea"/>
                <a:cs typeface="+mj-cs"/>
              </a:rPr>
              <a:t>Narodnaya Volya - Outcomes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D617A2F0-AF93-4DB1-8C8A-A1E635C804C7}"/>
              </a:ext>
            </a:extLst>
          </p:cNvPr>
          <p:cNvPicPr>
            <a:picLocks noGrp="1" noChangeAspect="1"/>
          </p:cNvPicPr>
          <p:nvPr>
            <p:ph sz="half" idx="2"/>
          </p:nvPr>
        </p:nvPicPr>
        <p:blipFill>
          <a:blip r:embed="rId2"/>
          <a:stretch>
            <a:fillRect/>
          </a:stretch>
        </p:blipFill>
        <p:spPr>
          <a:xfrm>
            <a:off x="1187116" y="2113854"/>
            <a:ext cx="3898231" cy="2592323"/>
          </a:xfrm>
          <a:prstGeom prst="rect">
            <a:avLst/>
          </a:prstGeom>
        </p:spPr>
      </p:pic>
      <p:sp>
        <p:nvSpPr>
          <p:cNvPr id="3" name="Content Placeholder 2">
            <a:extLst>
              <a:ext uri="{FF2B5EF4-FFF2-40B4-BE49-F238E27FC236}">
                <a16:creationId xmlns:a16="http://schemas.microsoft.com/office/drawing/2014/main" id="{024A9903-CC30-430C-8FF8-A274E2033389}"/>
              </a:ext>
            </a:extLst>
          </p:cNvPr>
          <p:cNvSpPr>
            <a:spLocks noGrp="1"/>
          </p:cNvSpPr>
          <p:nvPr>
            <p:ph sz="half" idx="1"/>
          </p:nvPr>
        </p:nvSpPr>
        <p:spPr>
          <a:xfrm>
            <a:off x="5911158" y="2706865"/>
            <a:ext cx="5383652" cy="3470097"/>
          </a:xfrm>
        </p:spPr>
        <p:txBody>
          <a:bodyPr vert="horz" lIns="91440" tIns="45720" rIns="91440" bIns="45720" rtlCol="0">
            <a:normAutofit/>
          </a:bodyPr>
          <a:lstStyle/>
          <a:p>
            <a:endParaRPr lang="en-US" sz="2400"/>
          </a:p>
          <a:p>
            <a:r>
              <a:rPr lang="en-US" sz="2400"/>
              <a:t>Tsar replaced by more autocratic Tsar Alexander III who abandoned ‘Root Cause’ reformative approach</a:t>
            </a:r>
          </a:p>
          <a:p>
            <a:r>
              <a:rPr lang="en-US" sz="2400"/>
              <a:t>Deepening Social Economic and Political problems</a:t>
            </a:r>
          </a:p>
        </p:txBody>
      </p:sp>
    </p:spTree>
    <p:extLst>
      <p:ext uri="{BB962C8B-B14F-4D97-AF65-F5344CB8AC3E}">
        <p14:creationId xmlns:p14="http://schemas.microsoft.com/office/powerpoint/2010/main" val="3291557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5552-42EA-4950-B1C3-CA2725F7CAA7}"/>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kern="1200">
                <a:solidFill>
                  <a:schemeClr val="tx1"/>
                </a:solidFill>
                <a:latin typeface="+mj-lt"/>
                <a:ea typeface="+mj-ea"/>
                <a:cs typeface="+mj-cs"/>
              </a:rPr>
              <a:t>Comparisons with ‘New Terrorist Groups’</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Content Placeholder 4">
            <a:extLst>
              <a:ext uri="{FF2B5EF4-FFF2-40B4-BE49-F238E27FC236}">
                <a16:creationId xmlns:a16="http://schemas.microsoft.com/office/drawing/2014/main" id="{695E59A4-BD66-4482-94FA-92BC207C0E22}"/>
              </a:ext>
            </a:extLst>
          </p:cNvPr>
          <p:cNvPicPr>
            <a:picLocks noGrp="1" noChangeAspect="1"/>
          </p:cNvPicPr>
          <p:nvPr>
            <p:ph sz="half" idx="2"/>
          </p:nvPr>
        </p:nvPicPr>
        <p:blipFill>
          <a:blip r:embed="rId2"/>
          <a:stretch>
            <a:fillRect/>
          </a:stretch>
        </p:blipFill>
        <p:spPr>
          <a:xfrm>
            <a:off x="1480173" y="2327438"/>
            <a:ext cx="3267942" cy="2194530"/>
          </a:xfrm>
          <a:prstGeom prst="rect">
            <a:avLst/>
          </a:prstGeom>
        </p:spPr>
      </p:pic>
      <p:sp>
        <p:nvSpPr>
          <p:cNvPr id="3" name="Content Placeholder 2">
            <a:extLst>
              <a:ext uri="{FF2B5EF4-FFF2-40B4-BE49-F238E27FC236}">
                <a16:creationId xmlns:a16="http://schemas.microsoft.com/office/drawing/2014/main" id="{C83238A8-BE8C-4081-B869-3F48A271CF8E}"/>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dirty="0"/>
              <a:t>Political in nature (ethnic, religious and nationalist, political)</a:t>
            </a:r>
          </a:p>
          <a:p>
            <a:r>
              <a:rPr lang="en-US" sz="2400" dirty="0"/>
              <a:t>Require State response</a:t>
            </a:r>
          </a:p>
          <a:p>
            <a:pPr marL="0" indent="0">
              <a:buNone/>
            </a:pPr>
            <a:endParaRPr lang="en-US" sz="2400" dirty="0"/>
          </a:p>
          <a:p>
            <a:endParaRPr lang="en-US" sz="2400" dirty="0"/>
          </a:p>
          <a:p>
            <a:endParaRPr lang="en-US" sz="2400" dirty="0"/>
          </a:p>
        </p:txBody>
      </p:sp>
    </p:spTree>
    <p:extLst>
      <p:ext uri="{BB962C8B-B14F-4D97-AF65-F5344CB8AC3E}">
        <p14:creationId xmlns:p14="http://schemas.microsoft.com/office/powerpoint/2010/main" val="923654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5246933" cy="5248148"/>
          </a:xfrm>
        </p:spPr>
        <p:txBody>
          <a:bodyPr>
            <a:normAutofit/>
          </a:bodyPr>
          <a:lstStyle/>
          <a:p>
            <a:pPr marL="0" indent="0">
              <a:buNone/>
            </a:pPr>
            <a:r>
              <a:rPr lang="en-GB" sz="2400" dirty="0"/>
              <a:t>Sicarii   - State brutality </a:t>
            </a:r>
          </a:p>
          <a:p>
            <a:pPr marL="0" indent="0">
              <a:buNone/>
            </a:pPr>
            <a:r>
              <a:rPr lang="en-GB" sz="2400" dirty="0"/>
              <a:t>	- Miscarriage of Justice</a:t>
            </a:r>
          </a:p>
          <a:p>
            <a:pPr marL="0" indent="0">
              <a:buNone/>
            </a:pPr>
            <a:r>
              <a:rPr lang="en-GB" sz="2400" dirty="0"/>
              <a:t>	- Military</a:t>
            </a:r>
          </a:p>
          <a:p>
            <a:pPr marL="0" indent="0">
              <a:buNone/>
            </a:pPr>
            <a:r>
              <a:rPr lang="en-GB" sz="2400" dirty="0"/>
              <a:t>	- Corruption</a:t>
            </a:r>
          </a:p>
          <a:p>
            <a:pPr marL="0" indent="0">
              <a:buNone/>
            </a:pPr>
            <a:endParaRPr lang="en-GB" sz="2400" dirty="0"/>
          </a:p>
          <a:p>
            <a:pPr marL="0" indent="0">
              <a:buNone/>
            </a:pPr>
            <a:endParaRPr lang="en-GB" sz="2400" dirty="0"/>
          </a:p>
          <a:p>
            <a:pPr marL="0" lvl="0" indent="0">
              <a:buNone/>
            </a:pPr>
            <a:r>
              <a:rPr lang="en-US" sz="2400" dirty="0"/>
              <a:t>Narodnaya Volya     - Police brutality </a:t>
            </a:r>
          </a:p>
          <a:p>
            <a:pPr marL="0" lvl="0" indent="0">
              <a:buNone/>
            </a:pPr>
            <a:r>
              <a:rPr lang="en-US" sz="2400" dirty="0"/>
              <a:t>                                    - Security Crackdown          (Intelligence – Led)</a:t>
            </a:r>
          </a:p>
          <a:p>
            <a:pPr marL="0" lv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75886463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7193729" cy="5248148"/>
          </a:xfrm>
        </p:spPr>
        <p:txBody>
          <a:bodyPr>
            <a:normAutofit/>
          </a:bodyPr>
          <a:lstStyle/>
          <a:p>
            <a:pPr marL="0" indent="0">
              <a:buNone/>
            </a:pPr>
            <a:endParaRPr lang="en-US" sz="2400" dirty="0"/>
          </a:p>
          <a:p>
            <a:pPr marL="0" lv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A19AE85A-37A9-41D6-AD0A-0BA28BFFE6C7}"/>
              </a:ext>
            </a:extLst>
          </p:cNvPr>
          <p:cNvSpPr/>
          <p:nvPr/>
        </p:nvSpPr>
        <p:spPr>
          <a:xfrm>
            <a:off x="4547696" y="1608667"/>
            <a:ext cx="6652097" cy="1512209"/>
          </a:xfrm>
          <a:prstGeom prst="rect">
            <a:avLst/>
          </a:prstGeom>
        </p:spPr>
        <p:txBody>
          <a:bodyPr wrap="square">
            <a:spAutoFit/>
          </a:bodyPr>
          <a:lstStyle/>
          <a:p>
            <a:pPr lvl="3" indent="-1371600">
              <a:lnSpc>
                <a:spcPct val="90000"/>
              </a:lnSpc>
              <a:spcBef>
                <a:spcPts val="1000"/>
              </a:spcBef>
            </a:pPr>
            <a:r>
              <a:rPr kumimoji="0" lang="en-GB" sz="2800" b="0" i="0" u="none" strike="noStrike" kern="0" cap="none" spc="0" normalizeH="0" baseline="0" noProof="0" dirty="0">
                <a:ln>
                  <a:noFill/>
                </a:ln>
                <a:effectLst/>
                <a:uLnTx/>
                <a:uFillTx/>
              </a:rPr>
              <a:t>Northern Ireland    - Police brutality</a:t>
            </a:r>
          </a:p>
          <a:p>
            <a:pPr marL="0" marR="0" lvl="0" indent="0" defTabSz="914400" eaLnBrk="1" fontAlgn="auto" latinLnBrk="0" hangingPunct="1">
              <a:lnSpc>
                <a:spcPct val="90000"/>
              </a:lnSpc>
              <a:spcBef>
                <a:spcPts val="1000"/>
              </a:spcBef>
              <a:spcAft>
                <a:spcPts val="0"/>
              </a:spcAft>
              <a:buClrTx/>
              <a:buSzTx/>
              <a:buFontTx/>
              <a:buNone/>
              <a:tabLst/>
              <a:defRPr/>
            </a:pPr>
            <a:r>
              <a:rPr kumimoji="0" lang="en-GB" sz="2800" b="0" i="0" u="none" strike="noStrike" kern="0" cap="none" spc="0" normalizeH="0" baseline="0" noProof="0" dirty="0">
                <a:ln>
                  <a:noFill/>
                </a:ln>
                <a:effectLst/>
                <a:uLnTx/>
                <a:uFillTx/>
              </a:rPr>
              <a:t>			- Miscarriages of Justice</a:t>
            </a:r>
          </a:p>
          <a:p>
            <a:pPr marL="0" marR="0" lvl="0" indent="0" defTabSz="914400" eaLnBrk="1" fontAlgn="auto" latinLnBrk="0" hangingPunct="1">
              <a:lnSpc>
                <a:spcPct val="90000"/>
              </a:lnSpc>
              <a:spcBef>
                <a:spcPts val="1000"/>
              </a:spcBef>
              <a:spcAft>
                <a:spcPts val="0"/>
              </a:spcAft>
              <a:buClrTx/>
              <a:buSzTx/>
              <a:buFontTx/>
              <a:buNone/>
              <a:tabLst/>
              <a:defRPr/>
            </a:pPr>
            <a:r>
              <a:rPr kumimoji="0" lang="en-GB" sz="2800" b="0" i="0" u="none" strike="noStrike" kern="0" cap="none" spc="0" normalizeH="0" baseline="0" noProof="0" dirty="0">
                <a:ln>
                  <a:noFill/>
                </a:ln>
                <a:effectLst/>
                <a:uLnTx/>
                <a:uFillTx/>
              </a:rPr>
              <a:t>			- Military </a:t>
            </a:r>
          </a:p>
        </p:txBody>
      </p:sp>
    </p:spTree>
    <p:extLst>
      <p:ext uri="{BB962C8B-B14F-4D97-AF65-F5344CB8AC3E}">
        <p14:creationId xmlns:p14="http://schemas.microsoft.com/office/powerpoint/2010/main" val="303764113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249F-E235-4011-8415-1DF9366603F3}"/>
              </a:ext>
            </a:extLst>
          </p:cNvPr>
          <p:cNvSpPr>
            <a:spLocks noGrp="1"/>
          </p:cNvSpPr>
          <p:nvPr>
            <p:ph type="title"/>
          </p:nvPr>
        </p:nvSpPr>
        <p:spPr/>
        <p:txBody>
          <a:bodyPr/>
          <a:lstStyle/>
          <a:p>
            <a:endParaRPr lang="en-GB"/>
          </a:p>
        </p:txBody>
      </p:sp>
      <p:pic>
        <p:nvPicPr>
          <p:cNvPr id="5" name="Online Media 4" title="Londonderry Riots (1969)">
            <a:hlinkClick r:id="" action="ppaction://media"/>
            <a:extLst>
              <a:ext uri="{FF2B5EF4-FFF2-40B4-BE49-F238E27FC236}">
                <a16:creationId xmlns:a16="http://schemas.microsoft.com/office/drawing/2014/main" id="{51202509-315A-485E-B24D-F0B8704697FE}"/>
              </a:ext>
            </a:extLst>
          </p:cNvPr>
          <p:cNvPicPr>
            <a:picLocks noGrp="1" noRot="1" noChangeAspect="1"/>
          </p:cNvPicPr>
          <p:nvPr>
            <p:ph sz="half" idx="1"/>
            <a:videoFile r:link="rId1"/>
          </p:nvPr>
        </p:nvPicPr>
        <p:blipFill>
          <a:blip r:embed="rId3"/>
          <a:stretch>
            <a:fillRect/>
          </a:stretch>
        </p:blipFill>
        <p:spPr>
          <a:xfrm>
            <a:off x="838200" y="365125"/>
            <a:ext cx="10591800" cy="6055553"/>
          </a:xfrm>
          <a:prstGeom prst="rect">
            <a:avLst/>
          </a:prstGeom>
        </p:spPr>
      </p:pic>
    </p:spTree>
    <p:extLst>
      <p:ext uri="{BB962C8B-B14F-4D97-AF65-F5344CB8AC3E}">
        <p14:creationId xmlns:p14="http://schemas.microsoft.com/office/powerpoint/2010/main" val="21486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“On 5</a:t>
            </a:r>
            <a:r>
              <a:rPr lang="en-US" sz="2400" baseline="30000" dirty="0">
                <a:solidFill>
                  <a:srgbClr val="FFFFFF"/>
                </a:solidFill>
              </a:rPr>
              <a:t>th</a:t>
            </a:r>
            <a:r>
              <a:rPr lang="en-US" sz="2400" dirty="0">
                <a:solidFill>
                  <a:srgbClr val="FFFFFF"/>
                </a:solidFill>
              </a:rPr>
              <a:t> October 1968 I was sitting watching TV …when the news clearly showed RUC officers brutally attacking Civil Rights marchers in Derry. </a:t>
            </a:r>
          </a:p>
          <a:p>
            <a:pPr marL="0" indent="0">
              <a:buNone/>
            </a:pPr>
            <a:r>
              <a:rPr lang="en-US" sz="2400" dirty="0">
                <a:solidFill>
                  <a:srgbClr val="FFFFFF"/>
                </a:solidFill>
              </a:rPr>
              <a:t>We saw officers kick, punch, and baton completely </a:t>
            </a:r>
            <a:r>
              <a:rPr lang="en-US" sz="2400" dirty="0" err="1">
                <a:solidFill>
                  <a:srgbClr val="FFFFFF"/>
                </a:solidFill>
              </a:rPr>
              <a:t>defenceless</a:t>
            </a:r>
            <a:r>
              <a:rPr lang="en-US" sz="2400" dirty="0">
                <a:solidFill>
                  <a:srgbClr val="FFFFFF"/>
                </a:solidFill>
              </a:rPr>
              <a:t> and peaceful marchers. We were totally shocked by the naked hatred and violence of some of the police”</a:t>
            </a:r>
          </a:p>
        </p:txBody>
      </p:sp>
    </p:spTree>
    <p:extLst>
      <p:ext uri="{BB962C8B-B14F-4D97-AF65-F5344CB8AC3E}">
        <p14:creationId xmlns:p14="http://schemas.microsoft.com/office/powerpoint/2010/main" val="279585199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AC4AFEB-0ECA-4B1E-A144-2C1AD4D482A4}"/>
              </a:ext>
            </a:extLst>
          </p:cNvPr>
          <p:cNvPicPr>
            <a:picLocks noGrp="1" noChangeAspect="1"/>
          </p:cNvPicPr>
          <p:nvPr>
            <p:ph sz="half" idx="2"/>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9805311-7612-4D90-98E8-64C8FAA36DAA}"/>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Police Brutality in NI</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62234-EE87-4E15-BFCD-367105FBE396}"/>
              </a:ext>
            </a:extLst>
          </p:cNvPr>
          <p:cNvSpPr>
            <a:spLocks noGrp="1"/>
          </p:cNvSpPr>
          <p:nvPr>
            <p:ph sz="half" idx="1"/>
          </p:nvPr>
        </p:nvSpPr>
        <p:spPr>
          <a:xfrm>
            <a:off x="5155379" y="1065862"/>
            <a:ext cx="5744685" cy="4726276"/>
          </a:xfrm>
        </p:spPr>
        <p:txBody>
          <a:bodyPr vert="horz" lIns="91440" tIns="45720" rIns="91440" bIns="45720" rtlCol="0" anchor="ctr">
            <a:normAutofit/>
          </a:bodyPr>
          <a:lstStyle/>
          <a:p>
            <a:pPr marL="0" indent="0">
              <a:buNone/>
            </a:pPr>
            <a:r>
              <a:rPr lang="en-US" sz="2400" dirty="0">
                <a:solidFill>
                  <a:srgbClr val="FFFFFF"/>
                </a:solidFill>
              </a:rPr>
              <a:t>“That event had a huge effect on me. All of my sympathy was with the marchers ……..my two friends and I who sat and watched the events of that day were all to join the Provisional IRA”. </a:t>
            </a:r>
          </a:p>
        </p:txBody>
      </p:sp>
    </p:spTree>
    <p:extLst>
      <p:ext uri="{BB962C8B-B14F-4D97-AF65-F5344CB8AC3E}">
        <p14:creationId xmlns:p14="http://schemas.microsoft.com/office/powerpoint/2010/main" val="137434276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26_VOkBAVw"/>
          <p:cNvPicPr>
            <a:picLocks noRot="1" noChangeAspect="1"/>
          </p:cNvPicPr>
          <p:nvPr>
            <a:videoFile r:link="rId1"/>
          </p:nvPr>
        </p:nvPicPr>
        <p:blipFill>
          <a:blip r:embed="rId3"/>
          <a:stretch>
            <a:fillRect/>
          </a:stretch>
        </p:blipFill>
        <p:spPr>
          <a:xfrm>
            <a:off x="467139" y="262766"/>
            <a:ext cx="11318461" cy="6366634"/>
          </a:xfrm>
          <a:prstGeom prst="rect">
            <a:avLst/>
          </a:prstGeom>
        </p:spPr>
      </p:pic>
    </p:spTree>
    <p:extLst>
      <p:ext uri="{BB962C8B-B14F-4D97-AF65-F5344CB8AC3E}">
        <p14:creationId xmlns:p14="http://schemas.microsoft.com/office/powerpoint/2010/main" val="3288544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1"/>
                </a:solidFill>
                <a:latin typeface="+mn-lt"/>
                <a:ea typeface="+mn-ea"/>
                <a:cs typeface="+mn-cs"/>
              </a:rPr>
              <a:t>The Birmingham Pub bombings</a:t>
            </a:r>
            <a:endParaRPr lang="en-GB" dirty="0">
              <a:solidFill>
                <a:schemeClr val="bg1"/>
              </a:solidFill>
              <a:latin typeface="+mn-lt"/>
            </a:endParaRPr>
          </a:p>
        </p:txBody>
      </p:sp>
      <p:sp>
        <p:nvSpPr>
          <p:cNvPr id="3" name="Content Placeholder 2"/>
          <p:cNvSpPr>
            <a:spLocks noGrp="1"/>
          </p:cNvSpPr>
          <p:nvPr>
            <p:ph sz="half" idx="1"/>
          </p:nvPr>
        </p:nvSpPr>
        <p:spPr/>
        <p:txBody>
          <a:bodyPr/>
          <a:lstStyle/>
          <a:p>
            <a:br>
              <a:rPr lang="en-GB" dirty="0"/>
            </a:br>
            <a:endParaRPr lang="en-GB" dirty="0"/>
          </a:p>
        </p:txBody>
      </p:sp>
      <p:sp>
        <p:nvSpPr>
          <p:cNvPr id="4" name="Content Placeholder 3"/>
          <p:cNvSpPr>
            <a:spLocks noGrp="1"/>
          </p:cNvSpPr>
          <p:nvPr>
            <p:ph sz="half" idx="2"/>
          </p:nvPr>
        </p:nvSpPr>
        <p:spPr>
          <a:xfrm>
            <a:off x="838200" y="1441938"/>
            <a:ext cx="5879123" cy="4735025"/>
          </a:xfrm>
        </p:spPr>
        <p:txBody>
          <a:bodyPr/>
          <a:lstStyle/>
          <a:p>
            <a:endParaRPr lang="en-GB" dirty="0"/>
          </a:p>
          <a:p>
            <a:r>
              <a:rPr lang="en-GB" dirty="0">
                <a:solidFill>
                  <a:schemeClr val="bg1"/>
                </a:solidFill>
              </a:rPr>
              <a:t>The Birmingham Pub bombings took place on 21</a:t>
            </a:r>
            <a:r>
              <a:rPr lang="en-GB" baseline="30000" dirty="0">
                <a:solidFill>
                  <a:schemeClr val="bg1"/>
                </a:solidFill>
              </a:rPr>
              <a:t>st</a:t>
            </a:r>
            <a:r>
              <a:rPr lang="en-GB" dirty="0">
                <a:solidFill>
                  <a:schemeClr val="bg1"/>
                </a:solidFill>
              </a:rPr>
              <a:t> November 1974 two bombs exploded in two pubs in central Birmingham 21 people were killed and 182 were injured. </a:t>
            </a:r>
          </a:p>
        </p:txBody>
      </p:sp>
    </p:spTree>
    <p:extLst>
      <p:ext uri="{BB962C8B-B14F-4D97-AF65-F5344CB8AC3E}">
        <p14:creationId xmlns:p14="http://schemas.microsoft.com/office/powerpoint/2010/main" val="227280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50D020-82A8-4450-B1FD-06B96988E7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bombingse</a:t>
            </a:r>
          </a:p>
        </p:txBody>
      </p:sp>
      <p:pic>
        <p:nvPicPr>
          <p:cNvPr id="5" name="Content Placeholder 4">
            <a:extLst>
              <a:ext uri="{FF2B5EF4-FFF2-40B4-BE49-F238E27FC236}">
                <a16:creationId xmlns:a16="http://schemas.microsoft.com/office/drawing/2014/main" id="{B8479A3E-B1BC-4F33-B807-8C6FDA40732C}"/>
              </a:ext>
            </a:extLst>
          </p:cNvPr>
          <p:cNvPicPr>
            <a:picLocks noGrp="1" noChangeAspect="1"/>
          </p:cNvPicPr>
          <p:nvPr>
            <p:ph sz="half" idx="2"/>
          </p:nvPr>
        </p:nvPicPr>
        <p:blipFill rotWithShape="1">
          <a:blip r:embed="rId2"/>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839ECF-3EEF-47E7-8D8C-E2A565E243ED}"/>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The Birmingham Pub bombings took place on 21</a:t>
            </a:r>
            <a:r>
              <a:rPr lang="en-US" sz="2400" baseline="30000" dirty="0">
                <a:solidFill>
                  <a:srgbClr val="FFFFFF"/>
                </a:solidFill>
              </a:rPr>
              <a:t>st</a:t>
            </a:r>
            <a:r>
              <a:rPr lang="en-US" sz="2400" dirty="0">
                <a:solidFill>
                  <a:srgbClr val="FFFFFF"/>
                </a:solidFill>
              </a:rPr>
              <a:t> November 1974 two bombs exploded in two pubs in central Birmingham 21 people were killed and 182 were injured. </a:t>
            </a:r>
          </a:p>
          <a:p>
            <a:endParaRPr lang="en-US" sz="2000" dirty="0">
              <a:solidFill>
                <a:srgbClr val="FFFFFF"/>
              </a:solidFill>
            </a:endParaRPr>
          </a:p>
        </p:txBody>
      </p:sp>
    </p:spTree>
    <p:extLst>
      <p:ext uri="{BB962C8B-B14F-4D97-AF65-F5344CB8AC3E}">
        <p14:creationId xmlns:p14="http://schemas.microsoft.com/office/powerpoint/2010/main" val="1321316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609654-38DA-4335-BBF4-7C4E7D74A13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a:solidFill>
                  <a:srgbClr val="FFFFFF"/>
                </a:solidFill>
              </a:rPr>
              <a:t>The Birmingham Pub bombingse Birmingham Pub bombings</a:t>
            </a:r>
          </a:p>
        </p:txBody>
      </p:sp>
      <p:pic>
        <p:nvPicPr>
          <p:cNvPr id="5" name="Content Placeholder 4">
            <a:extLst>
              <a:ext uri="{FF2B5EF4-FFF2-40B4-BE49-F238E27FC236}">
                <a16:creationId xmlns:a16="http://schemas.microsoft.com/office/drawing/2014/main" id="{66773EF5-6518-4461-9DA9-FEBA9004E3F2}"/>
              </a:ext>
            </a:extLst>
          </p:cNvPr>
          <p:cNvPicPr>
            <a:picLocks noGrp="1" noChangeAspect="1"/>
          </p:cNvPicPr>
          <p:nvPr>
            <p:ph sz="half" idx="2"/>
          </p:nvPr>
        </p:nvPicPr>
        <p:blipFill rotWithShape="1">
          <a:blip r:embed="rId2"/>
          <a:srcRect t="8070" r="-2" b="5394"/>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B32CB-694C-48BA-9D74-E4887A47822A}"/>
              </a:ext>
            </a:extLst>
          </p:cNvPr>
          <p:cNvSpPr>
            <a:spLocks noGrp="1"/>
          </p:cNvSpPr>
          <p:nvPr>
            <p:ph sz="half" idx="1"/>
          </p:nvPr>
        </p:nvSpPr>
        <p:spPr>
          <a:xfrm>
            <a:off x="7582563" y="917725"/>
            <a:ext cx="4085181" cy="4852362"/>
          </a:xfrm>
        </p:spPr>
        <p:txBody>
          <a:bodyPr vert="horz" lIns="91440" tIns="45720" rIns="91440" bIns="45720" rtlCol="0" anchor="ctr">
            <a:noAutofit/>
          </a:bodyPr>
          <a:lstStyle/>
          <a:p>
            <a:pPr lvl="0"/>
            <a:r>
              <a:rPr lang="en-US" sz="2400" dirty="0">
                <a:solidFill>
                  <a:srgbClr val="FFFFFF"/>
                </a:solidFill>
              </a:rPr>
              <a:t>Six Roman Catholic men were arrested shortly after the bombings, all six had lived in Birmingham since the 1960s.</a:t>
            </a:r>
          </a:p>
          <a:p>
            <a:pPr lvl="0"/>
            <a:r>
              <a:rPr lang="en-US" sz="2400" dirty="0">
                <a:solidFill>
                  <a:srgbClr val="FFFFFF"/>
                </a:solidFill>
              </a:rPr>
              <a:t>Five of the men were </a:t>
            </a:r>
            <a:r>
              <a:rPr lang="en-US" sz="2400" dirty="0" err="1">
                <a:solidFill>
                  <a:srgbClr val="FFFFFF"/>
                </a:solidFill>
              </a:rPr>
              <a:t>en</a:t>
            </a:r>
            <a:r>
              <a:rPr lang="en-US" sz="2400" dirty="0">
                <a:solidFill>
                  <a:srgbClr val="FFFFFF"/>
                </a:solidFill>
              </a:rPr>
              <a:t>-route to the funeral of a PIRA member who had accidentally killed himself whilst planting a bomb at a telephone exchange in Coventry.</a:t>
            </a:r>
          </a:p>
          <a:p>
            <a:pPr lvl="0"/>
            <a:r>
              <a:rPr lang="en-US" sz="2400" dirty="0">
                <a:solidFill>
                  <a:srgbClr val="FFFFFF"/>
                </a:solidFill>
              </a:rPr>
              <a:t>The five men were stopped at Heysham port (Lancashire) and subjected to a stop and search when asked about the purpose of their travel they lied and were arrested.</a:t>
            </a:r>
          </a:p>
        </p:txBody>
      </p:sp>
    </p:spTree>
    <p:extLst>
      <p:ext uri="{BB962C8B-B14F-4D97-AF65-F5344CB8AC3E}">
        <p14:creationId xmlns:p14="http://schemas.microsoft.com/office/powerpoint/2010/main" val="4241844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Birmingham Pub bombings</a:t>
            </a:r>
          </a:p>
        </p:txBody>
      </p:sp>
      <p:pic>
        <p:nvPicPr>
          <p:cNvPr id="5" name="Content Placeholder 4"/>
          <p:cNvPicPr>
            <a:picLocks noGrp="1" noChangeAspect="1"/>
          </p:cNvPicPr>
          <p:nvPr>
            <p:ph sz="half" idx="2"/>
          </p:nvPr>
        </p:nvPicPr>
        <p:blipFill rotWithShape="1">
          <a:blip r:embed="rId2"/>
          <a:srcRect t="1369"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7719647" y="917725"/>
            <a:ext cx="4144806" cy="4852362"/>
          </a:xfrm>
        </p:spPr>
        <p:txBody>
          <a:bodyPr vert="horz" lIns="91440" tIns="45720" rIns="91440" bIns="45720" rtlCol="0" anchor="ctr">
            <a:noAutofit/>
          </a:bodyPr>
          <a:lstStyle/>
          <a:p>
            <a:r>
              <a:rPr lang="en-US" sz="2400" dirty="0">
                <a:solidFill>
                  <a:srgbClr val="FFFFFF"/>
                </a:solidFill>
              </a:rPr>
              <a:t>Following forensic samples being taken the men were transferred into the custody of the West Midlands Serious Crime Squad. One of the six claims to have been assaulted by a WMSCS officer. </a:t>
            </a:r>
          </a:p>
          <a:p>
            <a:r>
              <a:rPr lang="en-US" sz="2400" dirty="0">
                <a:solidFill>
                  <a:srgbClr val="FFFFFF"/>
                </a:solidFill>
              </a:rPr>
              <a:t>The defendants later claimed to have been deprived of food and sleep, that they were interrogated for long periods without a break; threats were made against them and they were beaten. </a:t>
            </a:r>
          </a:p>
          <a:p>
            <a:r>
              <a:rPr lang="en-US" sz="2400" dirty="0">
                <a:solidFill>
                  <a:srgbClr val="FFFFFF"/>
                </a:solidFill>
              </a:rPr>
              <a:t>Four of the men confessed to the bombings. </a:t>
            </a:r>
          </a:p>
        </p:txBody>
      </p:sp>
    </p:spTree>
    <p:extLst>
      <p:ext uri="{BB962C8B-B14F-4D97-AF65-F5344CB8AC3E}">
        <p14:creationId xmlns:p14="http://schemas.microsoft.com/office/powerpoint/2010/main" val="3752601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latin typeface="Calibri" panose="020F0502020204030204"/>
              </a:rPr>
              <a:t>The Birmingham Pub bombings</a:t>
            </a:r>
            <a:endParaRPr lang="en-GB" sz="3600">
              <a:solidFill>
                <a:srgbClr val="FFFFFF"/>
              </a:solidFill>
            </a:endParaRPr>
          </a:p>
        </p:txBody>
      </p:sp>
      <p:sp>
        <p:nvSpPr>
          <p:cNvPr id="3" name="Content Placeholder 2"/>
          <p:cNvSpPr>
            <a:spLocks noGrp="1"/>
          </p:cNvSpPr>
          <p:nvPr>
            <p:ph sz="half" idx="1"/>
          </p:nvPr>
        </p:nvSpPr>
        <p:spPr>
          <a:xfrm>
            <a:off x="5198993" y="1412489"/>
            <a:ext cx="2926080" cy="4363844"/>
          </a:xfrm>
        </p:spPr>
        <p:txBody>
          <a:bodyPr>
            <a:normAutofit lnSpcReduction="10000"/>
          </a:bodyPr>
          <a:lstStyle/>
          <a:p>
            <a:endParaRPr lang="en-GB" sz="2000" dirty="0"/>
          </a:p>
          <a:p>
            <a:r>
              <a:rPr lang="en-GB" sz="2400" dirty="0"/>
              <a:t>The central evidence on which the case hinged was the finding by a forensic examiner of explosive traces on the hands of two of the suspects, though the defence challenged the evidence the jury convicted all Six. </a:t>
            </a:r>
          </a:p>
        </p:txBody>
      </p:sp>
      <p:sp>
        <p:nvSpPr>
          <p:cNvPr id="4" name="Content Placeholder 3"/>
          <p:cNvSpPr>
            <a:spLocks noGrp="1"/>
          </p:cNvSpPr>
          <p:nvPr>
            <p:ph sz="half" idx="2"/>
          </p:nvPr>
        </p:nvSpPr>
        <p:spPr>
          <a:xfrm>
            <a:off x="8451604" y="1412489"/>
            <a:ext cx="2926080" cy="4363844"/>
          </a:xfrm>
        </p:spPr>
        <p:txBody>
          <a:bodyPr>
            <a:normAutofit lnSpcReduction="10000"/>
          </a:bodyPr>
          <a:lstStyle/>
          <a:p>
            <a:endParaRPr lang="en-GB" sz="2000" dirty="0"/>
          </a:p>
          <a:p>
            <a:r>
              <a:rPr lang="en-GB" sz="2400" dirty="0"/>
              <a:t>On 14</a:t>
            </a:r>
            <a:r>
              <a:rPr lang="en-GB" sz="2400" baseline="30000" dirty="0"/>
              <a:t>th</a:t>
            </a:r>
            <a:r>
              <a:rPr lang="en-GB" sz="2400" dirty="0"/>
              <a:t> March 1991 all Six men were released when it was found that the convictions were unsafe on the grounds of police suppression of evidence and doubt over the presence of explosive traces on the hands of the suspects. </a:t>
            </a:r>
          </a:p>
        </p:txBody>
      </p:sp>
    </p:spTree>
    <p:extLst>
      <p:ext uri="{BB962C8B-B14F-4D97-AF65-F5344CB8AC3E}">
        <p14:creationId xmlns:p14="http://schemas.microsoft.com/office/powerpoint/2010/main" val="1257843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353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49AF5D-89BD-4113-97D9-8477E977156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Miscarriages of Justice…… </a:t>
            </a:r>
          </a:p>
        </p:txBody>
      </p:sp>
      <p:pic>
        <p:nvPicPr>
          <p:cNvPr id="5" name="Content Placeholder 4">
            <a:extLst>
              <a:ext uri="{FF2B5EF4-FFF2-40B4-BE49-F238E27FC236}">
                <a16:creationId xmlns:a16="http://schemas.microsoft.com/office/drawing/2014/main" id="{BF781125-9189-4B8D-804C-D93DCE0C8E12}"/>
              </a:ext>
            </a:extLst>
          </p:cNvPr>
          <p:cNvPicPr>
            <a:picLocks noGrp="1" noChangeAspect="1"/>
          </p:cNvPicPr>
          <p:nvPr>
            <p:ph sz="half" idx="2"/>
          </p:nvPr>
        </p:nvPicPr>
        <p:blipFill rotWithShape="1">
          <a:blip r:embed="rId2"/>
          <a:srcRect r="1" b="1627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A56648-6FD2-4CE7-9E5D-25A5A16E421F}"/>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Guildford Four</a:t>
            </a:r>
          </a:p>
          <a:p>
            <a:r>
              <a:rPr lang="en-US" sz="2400" dirty="0">
                <a:solidFill>
                  <a:srgbClr val="FFFFFF"/>
                </a:solidFill>
              </a:rPr>
              <a:t>Maguire Seven</a:t>
            </a:r>
          </a:p>
          <a:p>
            <a:r>
              <a:rPr lang="en-US" sz="2400" dirty="0">
                <a:solidFill>
                  <a:srgbClr val="FFFFFF"/>
                </a:solidFill>
              </a:rPr>
              <a:t>Birmingham Six</a:t>
            </a:r>
          </a:p>
          <a:p>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445393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A0EA-C058-42EE-83AD-76011518AEDF}"/>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Comparison – State Response</a:t>
            </a:r>
            <a:br>
              <a:rPr lang="en-GB" sz="3200" dirty="0">
                <a:solidFill>
                  <a:srgbClr val="FFFFFF"/>
                </a:solidFill>
              </a:rPr>
            </a:br>
            <a:r>
              <a:rPr lang="en-GB" sz="3200" dirty="0">
                <a:solidFill>
                  <a:srgbClr val="FFFFFF"/>
                </a:solidFill>
              </a:rPr>
              <a:t>Military Intervention</a:t>
            </a:r>
          </a:p>
        </p:txBody>
      </p:sp>
      <p:sp>
        <p:nvSpPr>
          <p:cNvPr id="3" name="Content Placeholder 2">
            <a:extLst>
              <a:ext uri="{FF2B5EF4-FFF2-40B4-BE49-F238E27FC236}">
                <a16:creationId xmlns:a16="http://schemas.microsoft.com/office/drawing/2014/main" id="{52BF1B2E-C8BB-452E-B03B-4F3DB1881A55}"/>
              </a:ext>
            </a:extLst>
          </p:cNvPr>
          <p:cNvSpPr>
            <a:spLocks noGrp="1"/>
          </p:cNvSpPr>
          <p:nvPr>
            <p:ph sz="half" idx="1"/>
          </p:nvPr>
        </p:nvSpPr>
        <p:spPr>
          <a:xfrm>
            <a:off x="4547697" y="861647"/>
            <a:ext cx="5246933" cy="5248148"/>
          </a:xfrm>
        </p:spPr>
        <p:txBody>
          <a:bodyPr>
            <a:normAutofit/>
          </a:bodyPr>
          <a:lstStyle/>
          <a:p>
            <a:pPr marL="0" lvl="0" indent="0">
              <a:buNone/>
            </a:pPr>
            <a:endParaRPr lang="en-GB" sz="2000" dirty="0"/>
          </a:p>
          <a:p>
            <a:pPr marL="0" indent="0">
              <a:buNone/>
            </a:pPr>
            <a:endParaRPr lang="en-GB" sz="2000" dirty="0"/>
          </a:p>
          <a:p>
            <a:pPr marL="0" indent="0">
              <a:buNone/>
            </a:pPr>
            <a:endParaRPr lang="en-GB" sz="2000" dirty="0"/>
          </a:p>
        </p:txBody>
      </p:sp>
      <p:sp>
        <p:nvSpPr>
          <p:cNvPr id="4" name="TextBox 3">
            <a:extLst>
              <a:ext uri="{FF2B5EF4-FFF2-40B4-BE49-F238E27FC236}">
                <a16:creationId xmlns:a16="http://schemas.microsoft.com/office/drawing/2014/main" id="{C1308E76-9088-4A4C-9859-5A1F241A744B}"/>
              </a:ext>
            </a:extLst>
          </p:cNvPr>
          <p:cNvSpPr txBox="1"/>
          <p:nvPr/>
        </p:nvSpPr>
        <p:spPr>
          <a:xfrm>
            <a:off x="5062330" y="1802296"/>
            <a:ext cx="5009322" cy="3046988"/>
          </a:xfrm>
          <a:prstGeom prst="rect">
            <a:avLst/>
          </a:prstGeom>
          <a:noFill/>
        </p:spPr>
        <p:txBody>
          <a:bodyPr wrap="square" rtlCol="0">
            <a:spAutoFit/>
          </a:bodyPr>
          <a:lstStyle/>
          <a:p>
            <a:r>
              <a:rPr lang="en-US" sz="2400" dirty="0">
                <a:latin typeface="Calibri Light" panose="020F0302020204030204"/>
                <a:ea typeface="+mj-ea"/>
                <a:cs typeface="+mj-cs"/>
              </a:rPr>
              <a:t>Narodnaya Volya – Military Security Crackdown on Leadership (in tandem with reforms)</a:t>
            </a:r>
          </a:p>
          <a:p>
            <a:endParaRPr lang="en-US" sz="2400" dirty="0">
              <a:latin typeface="Calibri Light" panose="020F0302020204030204"/>
              <a:ea typeface="+mj-ea"/>
              <a:cs typeface="+mj-cs"/>
            </a:endParaRPr>
          </a:p>
          <a:p>
            <a:r>
              <a:rPr lang="en-US" sz="2400" dirty="0">
                <a:latin typeface="Calibri Light" panose="020F0302020204030204"/>
                <a:ea typeface="+mj-ea"/>
                <a:cs typeface="+mj-cs"/>
              </a:rPr>
              <a:t>Northern Ireland – Deployment of up to 20,000 soldiers and 8000 armed police officers</a:t>
            </a:r>
          </a:p>
          <a:p>
            <a:endParaRPr lang="en-GB" sz="2400" dirty="0"/>
          </a:p>
        </p:txBody>
      </p:sp>
    </p:spTree>
    <p:extLst>
      <p:ext uri="{BB962C8B-B14F-4D97-AF65-F5344CB8AC3E}">
        <p14:creationId xmlns:p14="http://schemas.microsoft.com/office/powerpoint/2010/main" val="382552289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AC613-04F1-4D69-A8D4-7C11B2E0014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Comparison - Tactics</a:t>
            </a:r>
          </a:p>
        </p:txBody>
      </p:sp>
      <p:pic>
        <p:nvPicPr>
          <p:cNvPr id="8" name="Content Placeholder 7">
            <a:extLst>
              <a:ext uri="{FF2B5EF4-FFF2-40B4-BE49-F238E27FC236}">
                <a16:creationId xmlns:a16="http://schemas.microsoft.com/office/drawing/2014/main" id="{D268429A-13E7-4646-AC0B-1DE71F7EF6CB}"/>
              </a:ext>
            </a:extLst>
          </p:cNvPr>
          <p:cNvPicPr>
            <a:picLocks noGrp="1" noChangeAspect="1"/>
          </p:cNvPicPr>
          <p:nvPr>
            <p:ph sz="half" idx="2"/>
          </p:nvPr>
        </p:nvPicPr>
        <p:blipFill rotWithShape="1">
          <a:blip r:embed="rId2"/>
          <a:srcRect t="13468" r="1"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99E5159-BFC8-49A1-8446-2C84E4966A9A}"/>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lvl="0"/>
            <a:r>
              <a:rPr lang="en-US" sz="2400" dirty="0">
                <a:solidFill>
                  <a:srgbClr val="FFFFFF"/>
                </a:solidFill>
              </a:rPr>
              <a:t>Surprise Attacks – Used by almost all terrorist groups (IRA ‘warnings’ for some attacks)</a:t>
            </a:r>
          </a:p>
          <a:p>
            <a:pPr lvl="0"/>
            <a:r>
              <a:rPr lang="en-US" sz="2400" dirty="0">
                <a:solidFill>
                  <a:srgbClr val="FFFFFF"/>
                </a:solidFill>
              </a:rPr>
              <a:t>Improvised Explosive Devices (IED)concealed in building used by Narodnaya Volya in attempts to assassinate Tsar and by PIRA in attempt to assassinate Thatcher Government.</a:t>
            </a:r>
          </a:p>
          <a:p>
            <a:pPr lvl="0"/>
            <a:endParaRPr lang="en-US" sz="2000" dirty="0">
              <a:solidFill>
                <a:srgbClr val="FFFFFF"/>
              </a:solidFill>
            </a:endParaRPr>
          </a:p>
          <a:p>
            <a:pPr lvl="0"/>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263353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3D8ABE-14A7-49E0-B694-902E63DE8DBE}"/>
              </a:ext>
            </a:extLst>
          </p:cNvPr>
          <p:cNvPicPr>
            <a:picLocks noChangeAspect="1"/>
          </p:cNvPicPr>
          <p:nvPr/>
        </p:nvPicPr>
        <p:blipFill rotWithShape="1">
          <a:blip r:embed="rId2">
            <a:alphaModFix/>
          </a:blip>
          <a:srcRect r="878" b="-3"/>
          <a:stretch/>
        </p:blipFill>
        <p:spPr>
          <a:xfrm>
            <a:off x="6083786" y="-168318"/>
            <a:ext cx="6261330" cy="3932313"/>
          </a:xfrm>
          <a:prstGeom prst="rect">
            <a:avLst/>
          </a:prstGeom>
          <a:effectLst>
            <a:softEdge rad="533400"/>
          </a:effectLst>
        </p:spPr>
      </p:pic>
      <p:pic>
        <p:nvPicPr>
          <p:cNvPr id="5" name="Content Placeholder 4">
            <a:extLst>
              <a:ext uri="{FF2B5EF4-FFF2-40B4-BE49-F238E27FC236}">
                <a16:creationId xmlns:a16="http://schemas.microsoft.com/office/drawing/2014/main" id="{A6B68A1D-5CC4-4FC7-8CBE-87F58F65215A}"/>
              </a:ext>
            </a:extLst>
          </p:cNvPr>
          <p:cNvPicPr>
            <a:picLocks noGrp="1" noChangeAspect="1"/>
          </p:cNvPicPr>
          <p:nvPr>
            <p:ph sz="half" idx="2"/>
          </p:nvPr>
        </p:nvPicPr>
        <p:blipFill rotWithShape="1">
          <a:blip r:embed="rId3"/>
          <a:srcRect l="1188" r="-2"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502E1B-AFB2-4197-8ECB-51E8AE544E6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Other Tactics…</a:t>
            </a:r>
          </a:p>
        </p:txBody>
      </p:sp>
      <p:sp>
        <p:nvSpPr>
          <p:cNvPr id="3" name="Content Placeholder 2">
            <a:extLst>
              <a:ext uri="{FF2B5EF4-FFF2-40B4-BE49-F238E27FC236}">
                <a16:creationId xmlns:a16="http://schemas.microsoft.com/office/drawing/2014/main" id="{364CF7FA-2771-4E47-99BD-70DAD112DCFE}"/>
              </a:ext>
            </a:extLst>
          </p:cNvPr>
          <p:cNvSpPr>
            <a:spLocks noGrp="1"/>
          </p:cNvSpPr>
          <p:nvPr>
            <p:ph sz="half" idx="1"/>
          </p:nvPr>
        </p:nvSpPr>
        <p:spPr>
          <a:xfrm>
            <a:off x="804997" y="2272143"/>
            <a:ext cx="4803637" cy="3788830"/>
          </a:xfrm>
        </p:spPr>
        <p:txBody>
          <a:bodyPr vert="horz" lIns="91440" tIns="45720" rIns="91440" bIns="45720" rtlCol="0" anchor="ctr">
            <a:noAutofit/>
          </a:bodyPr>
          <a:lstStyle/>
          <a:p>
            <a:r>
              <a:rPr lang="en-US" sz="2400" dirty="0">
                <a:solidFill>
                  <a:srgbClr val="000000"/>
                </a:solidFill>
              </a:rPr>
              <a:t>Remember Vera </a:t>
            </a:r>
            <a:r>
              <a:rPr lang="en-US" sz="2400" dirty="0" err="1">
                <a:solidFill>
                  <a:srgbClr val="000000"/>
                </a:solidFill>
              </a:rPr>
              <a:t>Zasulich</a:t>
            </a:r>
            <a:r>
              <a:rPr lang="en-US" sz="2400" dirty="0">
                <a:solidFill>
                  <a:srgbClr val="000000"/>
                </a:solidFill>
              </a:rPr>
              <a:t> the Narodnaya Volya supporter who walked into the public meeting being held by Governor-General </a:t>
            </a:r>
            <a:r>
              <a:rPr lang="en-US" sz="2400" dirty="0" err="1">
                <a:solidFill>
                  <a:srgbClr val="000000"/>
                </a:solidFill>
              </a:rPr>
              <a:t>Trepov</a:t>
            </a:r>
            <a:r>
              <a:rPr lang="en-US" sz="2400" dirty="0">
                <a:solidFill>
                  <a:srgbClr val="000000"/>
                </a:solidFill>
              </a:rPr>
              <a:t> and shot him!</a:t>
            </a:r>
          </a:p>
          <a:p>
            <a:r>
              <a:rPr lang="en-US" sz="2400" dirty="0">
                <a:solidFill>
                  <a:srgbClr val="000000"/>
                </a:solidFill>
              </a:rPr>
              <a:t>Remember also Stephen Timms the </a:t>
            </a:r>
            <a:r>
              <a:rPr lang="en-US" sz="2400" dirty="0" err="1">
                <a:solidFill>
                  <a:srgbClr val="000000"/>
                </a:solidFill>
              </a:rPr>
              <a:t>labour</a:t>
            </a:r>
            <a:r>
              <a:rPr lang="en-US" sz="2400" dirty="0">
                <a:solidFill>
                  <a:srgbClr val="000000"/>
                </a:solidFill>
              </a:rPr>
              <a:t> MP stabbed at his surgery by </a:t>
            </a:r>
            <a:r>
              <a:rPr lang="en-US" sz="2400" dirty="0" err="1">
                <a:solidFill>
                  <a:srgbClr val="000000"/>
                </a:solidFill>
              </a:rPr>
              <a:t>Roshonara</a:t>
            </a:r>
            <a:r>
              <a:rPr lang="en-US" sz="2400" dirty="0">
                <a:solidFill>
                  <a:srgbClr val="000000"/>
                </a:solidFill>
              </a:rPr>
              <a:t> Choudhry an AQ extremist, </a:t>
            </a:r>
          </a:p>
          <a:p>
            <a:r>
              <a:rPr lang="en-US" sz="2400" dirty="0">
                <a:solidFill>
                  <a:srgbClr val="000000"/>
                </a:solidFill>
              </a:rPr>
              <a:t>And Jo Cox murdered by Thomas Alexander Mair on her way to her surgery as he viewed her as “one of the traitors to white people”.</a:t>
            </a:r>
          </a:p>
        </p:txBody>
      </p:sp>
    </p:spTree>
    <p:extLst>
      <p:ext uri="{BB962C8B-B14F-4D97-AF65-F5344CB8AC3E}">
        <p14:creationId xmlns:p14="http://schemas.microsoft.com/office/powerpoint/2010/main" val="1520671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8568-7825-4322-ABDC-6E9E16466359}"/>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Sicarii – Collaboration….</a:t>
            </a:r>
          </a:p>
        </p:txBody>
      </p:sp>
      <p:pic>
        <p:nvPicPr>
          <p:cNvPr id="5" name="Content Placeholder 4">
            <a:extLst>
              <a:ext uri="{FF2B5EF4-FFF2-40B4-BE49-F238E27FC236}">
                <a16:creationId xmlns:a16="http://schemas.microsoft.com/office/drawing/2014/main" id="{ECB2F3EC-5FB8-4437-9BC7-45E82866DAE7}"/>
              </a:ext>
            </a:extLst>
          </p:cNvPr>
          <p:cNvPicPr>
            <a:picLocks noGrp="1" noChangeAspect="1"/>
          </p:cNvPicPr>
          <p:nvPr>
            <p:ph sz="half" idx="2"/>
          </p:nvPr>
        </p:nvPicPr>
        <p:blipFill rotWithShape="1">
          <a:blip r:embed="rId2"/>
          <a:srcRect r="1" b="827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F9B6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BB69A4-CC9E-4B5E-A077-61C05B232734}"/>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2400" dirty="0"/>
              <a:t>Remember the group targeted those who assisted the Romans in any way, not only assisting militarily as perhaps an informant would but extending this to ‘secondary targeting’ to those who sold goods to, </a:t>
            </a:r>
            <a:r>
              <a:rPr lang="en-US" sz="2400" dirty="0" err="1"/>
              <a:t>fraternised</a:t>
            </a:r>
            <a:r>
              <a:rPr lang="en-US" sz="2400" dirty="0"/>
              <a:t> with etc. </a:t>
            </a:r>
          </a:p>
        </p:txBody>
      </p:sp>
    </p:spTree>
    <p:extLst>
      <p:ext uri="{BB962C8B-B14F-4D97-AF65-F5344CB8AC3E}">
        <p14:creationId xmlns:p14="http://schemas.microsoft.com/office/powerpoint/2010/main" val="2152323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45F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1264AC-348A-4A53-B792-78E4B4871E5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PIRA - Collaboration</a:t>
            </a:r>
          </a:p>
        </p:txBody>
      </p:sp>
      <p:pic>
        <p:nvPicPr>
          <p:cNvPr id="5" name="Content Placeholder 4">
            <a:extLst>
              <a:ext uri="{FF2B5EF4-FFF2-40B4-BE49-F238E27FC236}">
                <a16:creationId xmlns:a16="http://schemas.microsoft.com/office/drawing/2014/main" id="{B3CC0DB1-F99B-4A1C-AEAD-1BAB7020F23F}"/>
              </a:ext>
            </a:extLst>
          </p:cNvPr>
          <p:cNvPicPr>
            <a:picLocks noGrp="1" noChangeAspect="1"/>
          </p:cNvPicPr>
          <p:nvPr>
            <p:ph sz="half" idx="1"/>
          </p:nvPr>
        </p:nvPicPr>
        <p:blipFill rotWithShape="1">
          <a:blip r:embed="rId2"/>
          <a:srcRect t="4697" r="1" b="7797"/>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15D2194-F523-4AB6-A9AB-157BB6B88A8A}"/>
              </a:ext>
            </a:extLst>
          </p:cNvPr>
          <p:cNvSpPr>
            <a:spLocks noGrp="1"/>
          </p:cNvSpPr>
          <p:nvPr>
            <p:ph sz="half" idx="2"/>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17 January 1992 County Tyrone </a:t>
            </a:r>
          </a:p>
          <a:p>
            <a:r>
              <a:rPr lang="en-US" sz="2400" dirty="0">
                <a:solidFill>
                  <a:srgbClr val="FFFFFF"/>
                </a:solidFill>
              </a:rPr>
              <a:t>Roadside bomb kills eight men and injured 6 construction workers who were repairing British Army base in Omagh.</a:t>
            </a:r>
          </a:p>
          <a:p>
            <a:r>
              <a:rPr lang="en-US" sz="2400" dirty="0">
                <a:solidFill>
                  <a:srgbClr val="FFFFFF"/>
                </a:solidFill>
              </a:rPr>
              <a:t>Provisional Irish Republican Army (PIRA) claimed responsibility citing the grounds that “the workers were collaborating with the forces of occupation”. </a:t>
            </a:r>
          </a:p>
        </p:txBody>
      </p:sp>
    </p:spTree>
    <p:extLst>
      <p:ext uri="{BB962C8B-B14F-4D97-AF65-F5344CB8AC3E}">
        <p14:creationId xmlns:p14="http://schemas.microsoft.com/office/powerpoint/2010/main" val="1281411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8864F7-3D6B-4910-B8C6-27BC0497350A}"/>
              </a:ext>
            </a:extLst>
          </p:cNvPr>
          <p:cNvPicPr>
            <a:picLocks noGrp="1" noChangeAspect="1"/>
          </p:cNvPicPr>
          <p:nvPr>
            <p:ph sz="half" idx="1"/>
          </p:nvPr>
        </p:nvPicPr>
        <p:blipFill rotWithShape="1">
          <a:blip r:embed="rId2">
            <a:alphaModFix/>
          </a:blip>
          <a:srcRect r="10833"/>
          <a:stretch/>
        </p:blipFill>
        <p:spPr>
          <a:xfrm>
            <a:off x="6083786" y="-168318"/>
            <a:ext cx="6261330" cy="3932313"/>
          </a:xfrm>
          <a:prstGeom prst="rect">
            <a:avLst/>
          </a:prstGeom>
          <a:effectLst>
            <a:softEdge rad="533400"/>
          </a:effectLst>
        </p:spPr>
      </p:pic>
      <p:pic>
        <p:nvPicPr>
          <p:cNvPr id="6" name="Picture 5">
            <a:extLst>
              <a:ext uri="{FF2B5EF4-FFF2-40B4-BE49-F238E27FC236}">
                <a16:creationId xmlns:a16="http://schemas.microsoft.com/office/drawing/2014/main" id="{EC11829D-06E5-4732-A50C-5535DDCE8B3E}"/>
              </a:ext>
            </a:extLst>
          </p:cNvPr>
          <p:cNvPicPr>
            <a:picLocks noChangeAspect="1"/>
          </p:cNvPicPr>
          <p:nvPr/>
        </p:nvPicPr>
        <p:blipFill rotWithShape="1">
          <a:blip r:embed="rId3"/>
          <a:srcRect r="11958" b="-2"/>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CE13532-B943-4405-A405-DCAE902D8078}"/>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Al - Qaeda</a:t>
            </a:r>
          </a:p>
        </p:txBody>
      </p:sp>
      <p:sp>
        <p:nvSpPr>
          <p:cNvPr id="4" name="Content Placeholder 3">
            <a:extLst>
              <a:ext uri="{FF2B5EF4-FFF2-40B4-BE49-F238E27FC236}">
                <a16:creationId xmlns:a16="http://schemas.microsoft.com/office/drawing/2014/main" id="{8CCF0162-617A-4D78-876C-FC7D4CE76F68}"/>
              </a:ext>
            </a:extLst>
          </p:cNvPr>
          <p:cNvSpPr>
            <a:spLocks noGrp="1"/>
          </p:cNvSpPr>
          <p:nvPr>
            <p:ph sz="half" idx="2"/>
          </p:nvPr>
        </p:nvSpPr>
        <p:spPr>
          <a:xfrm>
            <a:off x="804997" y="2272143"/>
            <a:ext cx="4803637" cy="3787412"/>
          </a:xfrm>
        </p:spPr>
        <p:txBody>
          <a:bodyPr vert="horz" lIns="91440" tIns="45720" rIns="91440" bIns="45720" rtlCol="0" anchor="ctr">
            <a:normAutofit/>
          </a:bodyPr>
          <a:lstStyle/>
          <a:p>
            <a:pPr marL="0" indent="0">
              <a:buNone/>
            </a:pPr>
            <a:r>
              <a:rPr lang="en-US" dirty="0">
                <a:solidFill>
                  <a:srgbClr val="000000"/>
                </a:solidFill>
              </a:rPr>
              <a:t>A new entity?</a:t>
            </a:r>
          </a:p>
          <a:p>
            <a:pPr marL="0" indent="0">
              <a:buNone/>
            </a:pPr>
            <a:endParaRPr lang="en-US" dirty="0">
              <a:solidFill>
                <a:srgbClr val="000000"/>
              </a:solidFill>
            </a:endParaRPr>
          </a:p>
          <a:p>
            <a:r>
              <a:rPr lang="en-US" sz="2400" dirty="0">
                <a:solidFill>
                  <a:srgbClr val="000000"/>
                </a:solidFill>
              </a:rPr>
              <a:t>Religious Ideology</a:t>
            </a:r>
          </a:p>
          <a:p>
            <a:endParaRPr lang="en-US" sz="2400" dirty="0">
              <a:solidFill>
                <a:srgbClr val="000000"/>
              </a:solidFill>
            </a:endParaRPr>
          </a:p>
          <a:p>
            <a:r>
              <a:rPr lang="en-US" sz="2400" dirty="0">
                <a:solidFill>
                  <a:srgbClr val="000000"/>
                </a:solidFill>
              </a:rPr>
              <a:t>Co-ordinated Suicide attacks</a:t>
            </a:r>
          </a:p>
          <a:p>
            <a:endParaRPr lang="en-US" sz="2400" dirty="0">
              <a:solidFill>
                <a:srgbClr val="000000"/>
              </a:solidFill>
            </a:endParaRPr>
          </a:p>
          <a:p>
            <a:r>
              <a:rPr lang="en-US" sz="2400" dirty="0">
                <a:solidFill>
                  <a:srgbClr val="000000"/>
                </a:solidFill>
              </a:rPr>
              <a:t>Using planes as flying bombs?</a:t>
            </a:r>
          </a:p>
        </p:txBody>
      </p:sp>
    </p:spTree>
    <p:extLst>
      <p:ext uri="{BB962C8B-B14F-4D97-AF65-F5344CB8AC3E}">
        <p14:creationId xmlns:p14="http://schemas.microsoft.com/office/powerpoint/2010/main" val="833816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time……</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a:p>
            <a:r>
              <a:rPr lang="en-GB" dirty="0"/>
              <a:t>Terrorist Tactics Strategies and Support</a:t>
            </a:r>
          </a:p>
          <a:p>
            <a:endParaRPr lang="en-GB" dirty="0"/>
          </a:p>
        </p:txBody>
      </p:sp>
    </p:spTree>
    <p:extLst>
      <p:ext uri="{BB962C8B-B14F-4D97-AF65-F5344CB8AC3E}">
        <p14:creationId xmlns:p14="http://schemas.microsoft.com/office/powerpoint/2010/main" val="3661984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Freeform: Shape 1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descr="A close up of a piece of paper&#10;&#10;Description automatically generated">
            <a:extLst>
              <a:ext uri="{FF2B5EF4-FFF2-40B4-BE49-F238E27FC236}">
                <a16:creationId xmlns:a16="http://schemas.microsoft.com/office/drawing/2014/main" id="{ACB0F59C-7E58-44AC-95E5-368EA4C6C9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90446" y="1599086"/>
            <a:ext cx="6591678" cy="3773013"/>
          </a:xfrm>
          <a:prstGeom prst="rect">
            <a:avLst/>
          </a:prstGeom>
        </p:spPr>
      </p:pic>
    </p:spTree>
    <p:extLst>
      <p:ext uri="{BB962C8B-B14F-4D97-AF65-F5344CB8AC3E}">
        <p14:creationId xmlns:p14="http://schemas.microsoft.com/office/powerpoint/2010/main" val="74940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89</TotalTime>
  <Words>979</Words>
  <Application>Microsoft Office PowerPoint</Application>
  <PresentationFormat>Widescreen</PresentationFormat>
  <Paragraphs>124</Paragraphs>
  <Slides>30</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What can we learn from History?</vt:lpstr>
      <vt:lpstr>Last time……….</vt:lpstr>
      <vt:lpstr>Sicarii in brief….</vt:lpstr>
      <vt:lpstr>Government Responses…</vt:lpstr>
      <vt:lpstr>Government Responses…Outcomes</vt:lpstr>
      <vt:lpstr>Narodnaya Volya in Brief….</vt:lpstr>
      <vt:lpstr>Government Responses…</vt:lpstr>
      <vt:lpstr>Narodnaya Volya - Tactics</vt:lpstr>
      <vt:lpstr>Narodnaya Volya - Outcomes</vt:lpstr>
      <vt:lpstr>Comparisons with ‘New Terrorist Groups’</vt:lpstr>
      <vt:lpstr>Comparison – State Response</vt:lpstr>
      <vt:lpstr>Comparison – State Response</vt:lpstr>
      <vt:lpstr>PowerPoint Presentation</vt:lpstr>
      <vt:lpstr>Police Brutality in NI</vt:lpstr>
      <vt:lpstr>Police Brutality in NI</vt:lpstr>
      <vt:lpstr>PowerPoint Presentation</vt:lpstr>
      <vt:lpstr>The Birmingham Pub bombings</vt:lpstr>
      <vt:lpstr>The Birmingham Pub bombingse</vt:lpstr>
      <vt:lpstr>The Birmingham Pub bombingse Birmingham Pub bombings</vt:lpstr>
      <vt:lpstr>The Birmingham Pub bombings</vt:lpstr>
      <vt:lpstr>The Birmingham Pub bombings</vt:lpstr>
      <vt:lpstr>Miscarriages of Justice…… </vt:lpstr>
      <vt:lpstr>Comparison – State Response Military Intervention</vt:lpstr>
      <vt:lpstr>Comparison - Tactics</vt:lpstr>
      <vt:lpstr>Other Tactics…</vt:lpstr>
      <vt:lpstr>Sicarii – Collaboration….</vt:lpstr>
      <vt:lpstr>PIRA - Collaboration</vt:lpstr>
      <vt:lpstr>Al - Qaeda</vt:lpstr>
      <vt:lpstr>Next time……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can we learn from History?</dc:title>
  <dc:creator>wynne jones</dc:creator>
  <cp:lastModifiedBy>wynne jones</cp:lastModifiedBy>
  <cp:revision>8</cp:revision>
  <dcterms:created xsi:type="dcterms:W3CDTF">2019-10-10T15:07:49Z</dcterms:created>
  <dcterms:modified xsi:type="dcterms:W3CDTF">2019-10-11T07:39:58Z</dcterms:modified>
</cp:coreProperties>
</file>