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48.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8.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47.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showSpecialPlsOnTitleSld="0">
  <p:sldMasterIdLst>
    <p:sldMasterId id="214748367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Lst>
  <p:sldSz cy="5143500" cx="9144000"/>
  <p:notesSz cx="6858000" cy="9144000"/>
  <p:embeddedFontLst>
    <p:embeddedFont>
      <p:font typeface="Raleway"/>
      <p:regular r:id="rId53"/>
      <p:bold r:id="rId54"/>
      <p:italic r:id="rId55"/>
      <p:boldItalic r:id="rId56"/>
    </p:embeddedFont>
    <p:embeddedFont>
      <p:font typeface="Albert Sans"/>
      <p:regular r:id="rId57"/>
      <p:bold r:id="rId58"/>
      <p:italic r:id="rId59"/>
      <p:boldItalic r:id="rId60"/>
    </p:embeddedFont>
    <p:embeddedFont>
      <p:font typeface="Viaoda Libre"/>
      <p:regular r:id="rId6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6.xml"/><Relationship Id="rId42" Type="http://schemas.openxmlformats.org/officeDocument/2006/relationships/slide" Target="slides/slide38.xml"/><Relationship Id="rId41" Type="http://schemas.openxmlformats.org/officeDocument/2006/relationships/slide" Target="slides/slide37.xml"/><Relationship Id="rId44" Type="http://schemas.openxmlformats.org/officeDocument/2006/relationships/slide" Target="slides/slide40.xml"/><Relationship Id="rId43" Type="http://schemas.openxmlformats.org/officeDocument/2006/relationships/slide" Target="slides/slide39.xml"/><Relationship Id="rId46" Type="http://schemas.openxmlformats.org/officeDocument/2006/relationships/slide" Target="slides/slide42.xml"/><Relationship Id="rId45" Type="http://schemas.openxmlformats.org/officeDocument/2006/relationships/slide" Target="slides/slide41.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48" Type="http://schemas.openxmlformats.org/officeDocument/2006/relationships/slide" Target="slides/slide44.xml"/><Relationship Id="rId47" Type="http://schemas.openxmlformats.org/officeDocument/2006/relationships/slide" Target="slides/slide43.xml"/><Relationship Id="rId49" Type="http://schemas.openxmlformats.org/officeDocument/2006/relationships/slide" Target="slides/slide45.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33" Type="http://schemas.openxmlformats.org/officeDocument/2006/relationships/slide" Target="slides/slide29.xml"/><Relationship Id="rId32" Type="http://schemas.openxmlformats.org/officeDocument/2006/relationships/slide" Target="slides/slide28.xml"/><Relationship Id="rId35" Type="http://schemas.openxmlformats.org/officeDocument/2006/relationships/slide" Target="slides/slide31.xml"/><Relationship Id="rId34" Type="http://schemas.openxmlformats.org/officeDocument/2006/relationships/slide" Target="slides/slide30.xml"/><Relationship Id="rId37" Type="http://schemas.openxmlformats.org/officeDocument/2006/relationships/slide" Target="slides/slide33.xml"/><Relationship Id="rId36" Type="http://schemas.openxmlformats.org/officeDocument/2006/relationships/slide" Target="slides/slide32.xml"/><Relationship Id="rId39" Type="http://schemas.openxmlformats.org/officeDocument/2006/relationships/slide" Target="slides/slide35.xml"/><Relationship Id="rId38" Type="http://schemas.openxmlformats.org/officeDocument/2006/relationships/slide" Target="slides/slide34.xml"/><Relationship Id="rId61" Type="http://schemas.openxmlformats.org/officeDocument/2006/relationships/font" Target="fonts/ViaodaLibre-regular.fntdata"/><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60" Type="http://schemas.openxmlformats.org/officeDocument/2006/relationships/font" Target="fonts/AlbertSans-boldItalic.fntdata"/><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29" Type="http://schemas.openxmlformats.org/officeDocument/2006/relationships/slide" Target="slides/slide25.xml"/><Relationship Id="rId51" Type="http://schemas.openxmlformats.org/officeDocument/2006/relationships/slide" Target="slides/slide47.xml"/><Relationship Id="rId50" Type="http://schemas.openxmlformats.org/officeDocument/2006/relationships/slide" Target="slides/slide46.xml"/><Relationship Id="rId53" Type="http://schemas.openxmlformats.org/officeDocument/2006/relationships/font" Target="fonts/Raleway-regular.fntdata"/><Relationship Id="rId52" Type="http://schemas.openxmlformats.org/officeDocument/2006/relationships/slide" Target="slides/slide48.xml"/><Relationship Id="rId11" Type="http://schemas.openxmlformats.org/officeDocument/2006/relationships/slide" Target="slides/slide7.xml"/><Relationship Id="rId55" Type="http://schemas.openxmlformats.org/officeDocument/2006/relationships/font" Target="fonts/Raleway-italic.fntdata"/><Relationship Id="rId10" Type="http://schemas.openxmlformats.org/officeDocument/2006/relationships/slide" Target="slides/slide6.xml"/><Relationship Id="rId54" Type="http://schemas.openxmlformats.org/officeDocument/2006/relationships/font" Target="fonts/Raleway-bold.fntdata"/><Relationship Id="rId13" Type="http://schemas.openxmlformats.org/officeDocument/2006/relationships/slide" Target="slides/slide9.xml"/><Relationship Id="rId57" Type="http://schemas.openxmlformats.org/officeDocument/2006/relationships/font" Target="fonts/AlbertSans-regular.fntdata"/><Relationship Id="rId12" Type="http://schemas.openxmlformats.org/officeDocument/2006/relationships/slide" Target="slides/slide8.xml"/><Relationship Id="rId56" Type="http://schemas.openxmlformats.org/officeDocument/2006/relationships/font" Target="fonts/Raleway-boldItalic.fntdata"/><Relationship Id="rId15" Type="http://schemas.openxmlformats.org/officeDocument/2006/relationships/slide" Target="slides/slide11.xml"/><Relationship Id="rId59" Type="http://schemas.openxmlformats.org/officeDocument/2006/relationships/font" Target="fonts/AlbertSans-italic.fntdata"/><Relationship Id="rId14" Type="http://schemas.openxmlformats.org/officeDocument/2006/relationships/slide" Target="slides/slide10.xml"/><Relationship Id="rId58" Type="http://schemas.openxmlformats.org/officeDocument/2006/relationships/font" Target="fonts/AlbertSans-bold.fntdata"/><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2ff4209b5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2ff4209b5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3c3213ee18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3c3213ee18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3c7b183cd23_6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3c7b183cd23_6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As mentioned in previous presentations, we have used a variety of methods for communicating, sharing ideas and planning our project. A large group </a:t>
            </a:r>
            <a:r>
              <a:rPr lang="en"/>
              <a:t>document</a:t>
            </a:r>
            <a:r>
              <a:rPr lang="en"/>
              <a:t> was created in which we store all of our research to allow for seamless sharing of information should a team member be unavailable. We coincided our project planning with the flow of the semester using each progress presentation as a reference point. For each phase of the project, different areas of research were explored by each team member, we had an </a:t>
            </a:r>
            <a:r>
              <a:rPr lang="en"/>
              <a:t>initial</a:t>
            </a:r>
            <a:r>
              <a:rPr lang="en"/>
              <a:t> brainstorm phase to collate our ideas, we then moved on to general research before the first presentation, before delving into more specialised research and design iterations for presentation two. This has then been expanded on to create our final product.</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As shown on screen, a log was kept of each meeting, who attended and a brief </a:t>
            </a:r>
            <a:r>
              <a:rPr lang="en"/>
              <a:t>description</a:t>
            </a:r>
            <a:r>
              <a:rPr lang="en"/>
              <a:t> of what was discussed. These meetings were held weekly, with additional ones scheduled for busy weeks closer to the deadlines and some over discord rather than in person. Within meetings, we often set tasks and a group with individual deadlines to help keep the project on track and workflow moving forwards.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3df17dd53ca_15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3df17dd53ca_15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Pamela russell turner</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94f62506bb53273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94f62506bb53273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Previously we looked at similar </a:t>
            </a:r>
            <a:r>
              <a:rPr lang="en"/>
              <a:t>products</a:t>
            </a:r>
            <a:r>
              <a:rPr lang="en"/>
              <a:t> on the market, how we could apply the types of technology and individual aspects of design used to help shape our own product, as well as contacting external parties. Despite this,we have still not </a:t>
            </a:r>
            <a:r>
              <a:rPr lang="en"/>
              <a:t>received</a:t>
            </a:r>
            <a:r>
              <a:rPr lang="en"/>
              <a:t> any response from the local authority or from any other </a:t>
            </a:r>
            <a:r>
              <a:rPr lang="en"/>
              <a:t>companies contacted</a:t>
            </a:r>
            <a:r>
              <a:rPr lang="en"/>
              <a:t> respectively.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g3444c97b666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3" name="Google Shape;193;g3444c97b666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3dc6d088339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8" name="Google Shape;198;g3dc6d088339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Recap old stuff.   </a:t>
            </a:r>
            <a:r>
              <a:rPr lang="en">
                <a:solidFill>
                  <a:schemeClr val="dk1"/>
                </a:solidFill>
              </a:rPr>
              <a:t>automatic lawn mowers and their anti-theft measures, ambulances’ high visibility materials, etc.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g3dc6d088339_1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7" name="Google Shape;207;g3dc6d088339_1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Ur </a:t>
            </a:r>
            <a:r>
              <a:rPr lang="en"/>
              <a:t>concept</a:t>
            </a:r>
            <a:r>
              <a:rPr lang="en"/>
              <a:t> design, mention safety </a:t>
            </a:r>
            <a:r>
              <a:rPr lang="en"/>
              <a:t>specific</a:t>
            </a:r>
            <a:r>
              <a:rPr lang="en"/>
              <a:t> features (lock, small glass amount, </a:t>
            </a:r>
            <a:r>
              <a:rPr lang="en"/>
              <a:t>slightly</a:t>
            </a:r>
            <a:r>
              <a:rPr lang="en"/>
              <a:t> less eyesore reflective pattern)</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g3ddef4bece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7" name="Google Shape;217;g3ddef4bece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g3ddef4bece3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2" name="Google Shape;222;g3ddef4bece3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g3ddef4bece3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0" name="Google Shape;230;g3ddef4bece3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g3ddef4bece3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2" name="Google Shape;242;g3ddef4bece3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g3df17dd53ca_13_1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0" name="Google Shape;250;g3df17dd53ca_13_1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Whats my role, lightly helped communication</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g3df17dd53ca_7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5" name="Google Shape;255;g3df17dd53ca_7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g3df17dd53ca_13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5" name="Google Shape;265;g3df17dd53ca_13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g3dbdd7deedb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4" name="Google Shape;274;g3dbdd7deedb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g3df17dd53ca_3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9" name="Google Shape;279;g3df17dd53ca_3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g3df17dd53ca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9" name="Google Shape;289;g3df17dd53ca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g3df17dd53ca_2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 name="Google Shape;294;g3df17dd53ca_2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Our brand, our purpose, unique selling point and how we sell privately, link to frankie talking about communications with gov and companies</a:t>
            </a:r>
            <a:endParaRPr/>
          </a:p>
          <a:p>
            <a:pPr indent="0" lvl="0" marL="0" rtl="0" algn="l">
              <a:spcBef>
                <a:spcPts val="0"/>
              </a:spcBef>
              <a:spcAft>
                <a:spcPts val="0"/>
              </a:spcAft>
              <a:buNone/>
            </a:pPr>
            <a:r>
              <a:rPr lang="en"/>
              <a:t>Final brand after considerations from last time considering legality and needing to change brand name.</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g3df17dd53ca_2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5" name="Google Shape;305;g3df17dd53ca_2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Our brand, our purpose, unique selling point and how we sell privately, link to frankie talking about communications with gov and companies</a:t>
            </a:r>
            <a:endParaRPr/>
          </a:p>
          <a:p>
            <a:pPr indent="0" lvl="0" marL="0" rtl="0" algn="l">
              <a:spcBef>
                <a:spcPts val="0"/>
              </a:spcBef>
              <a:spcAft>
                <a:spcPts val="0"/>
              </a:spcAft>
              <a:buNone/>
            </a:pPr>
            <a:r>
              <a:rPr lang="en"/>
              <a:t>Final brand after considerations from last time considering legality and needing to change brand name.</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5" name="Shape 315"/>
        <p:cNvGrpSpPr/>
        <p:nvPr/>
      </p:nvGrpSpPr>
      <p:grpSpPr>
        <a:xfrm>
          <a:off x="0" y="0"/>
          <a:ext cx="0" cy="0"/>
          <a:chOff x="0" y="0"/>
          <a:chExt cx="0" cy="0"/>
        </a:xfrm>
      </p:grpSpPr>
      <p:sp>
        <p:nvSpPr>
          <p:cNvPr id="316" name="Google Shape;316;g1b7896e256e5ed57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7" name="Google Shape;317;g1b7896e256e5ed57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first thing we looked at as a </a:t>
            </a:r>
            <a:r>
              <a:rPr lang="en"/>
              <a:t>source of funding was </a:t>
            </a:r>
            <a:r>
              <a:rPr lang="en"/>
              <a:t>Innovate UK, they are a UK- based agency that supports businesses in </a:t>
            </a:r>
            <a:r>
              <a:rPr lang="en"/>
              <a:t>each sector by providing funding, resources and advice to assist companies in developing new products. They target businesses from pre-startup all the way to large companies, </a:t>
            </a:r>
            <a:r>
              <a:rPr lang="en">
                <a:solidFill>
                  <a:schemeClr val="dk1"/>
                </a:solidFill>
              </a:rPr>
              <a:t>and typical </a:t>
            </a:r>
            <a:r>
              <a:rPr lang="en">
                <a:solidFill>
                  <a:schemeClr val="dk1"/>
                </a:solidFill>
              </a:rPr>
              <a:t>funding can be between £25,000 and £500,000. We decided this would be a good option as their work partners with the UK government to tackle industrial and societal challenges.</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
                <a:solidFill>
                  <a:schemeClr val="dk1"/>
                </a:solidFill>
              </a:rPr>
              <a:t>Innovation UK offers the Robotics Adoption Programme, this funds robotics trials, integration and real-world deployment - with a focus on autonomous service robots as well as robots or automated machinery that makes use of sensors and control software.</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
                <a:solidFill>
                  <a:schemeClr val="dk1"/>
                </a:solidFill>
              </a:rPr>
              <a:t>As well as this, they have more general competitions for robotics and autonomous systems - these pots are best for prototyping, feasibility testing and commercialising - another good fit for our project.</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lnSpc>
                <a:spcPct val="115000"/>
              </a:lnSpc>
              <a:spcBef>
                <a:spcPts val="0"/>
              </a:spcBef>
              <a:spcAft>
                <a:spcPts val="0"/>
              </a:spcAft>
              <a:buNone/>
            </a:pPr>
            <a:r>
              <a:rPr lang="en">
                <a:solidFill>
                  <a:schemeClr val="dk1"/>
                </a:solidFill>
              </a:rPr>
              <a:t>The Engineering and Physical Sciences Research Council is another avenue for potential funding, they typically provide grants starting at £100k depending on the project. Their funds target projects in automated systems and  robotics in harsh environments and transport - this ties in directly with the expected function of our product.</a:t>
            </a:r>
            <a:endParaRPr>
              <a:solidFill>
                <a:schemeClr val="dk1"/>
              </a:solidFill>
            </a:endParaRPr>
          </a:p>
          <a:p>
            <a:pPr indent="0" lvl="0" marL="0" rtl="0" algn="l">
              <a:lnSpc>
                <a:spcPct val="115000"/>
              </a:lnSpc>
              <a:spcBef>
                <a:spcPts val="0"/>
              </a:spcBef>
              <a:spcAft>
                <a:spcPts val="0"/>
              </a:spcAft>
              <a:buNone/>
            </a:pPr>
            <a:r>
              <a:t/>
            </a:r>
            <a:endParaRPr>
              <a:solidFill>
                <a:schemeClr val="dk1"/>
              </a:solidFill>
            </a:endParaRPr>
          </a:p>
          <a:p>
            <a:pPr indent="0" lvl="0" marL="0" rtl="0" algn="l">
              <a:lnSpc>
                <a:spcPct val="115000"/>
              </a:lnSpc>
              <a:spcBef>
                <a:spcPts val="0"/>
              </a:spcBef>
              <a:spcAft>
                <a:spcPts val="0"/>
              </a:spcAft>
              <a:buNone/>
            </a:pPr>
            <a:r>
              <a:rPr lang="en">
                <a:solidFill>
                  <a:schemeClr val="dk1"/>
                </a:solidFill>
              </a:rPr>
              <a:t>The final route of funding we explored was the SBRI Robotics programme, they typically provide between £50k and £100k to fun public sector driven problems and feasibility testing.</a:t>
            </a:r>
            <a:endParaRPr>
              <a:solidFill>
                <a:schemeClr val="dk1"/>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5" name="Shape 325"/>
        <p:cNvGrpSpPr/>
        <p:nvPr/>
      </p:nvGrpSpPr>
      <p:grpSpPr>
        <a:xfrm>
          <a:off x="0" y="0"/>
          <a:ext cx="0" cy="0"/>
          <a:chOff x="0" y="0"/>
          <a:chExt cx="0" cy="0"/>
        </a:xfrm>
      </p:grpSpPr>
      <p:sp>
        <p:nvSpPr>
          <p:cNvPr id="326" name="Google Shape;326;g3ddef4bece3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7" name="Google Shape;327;g3ddef4bece3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g3ddef4bece3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1" name="Google Shape;341;g3ddef4bece3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9" name="Shape 349"/>
        <p:cNvGrpSpPr/>
        <p:nvPr/>
      </p:nvGrpSpPr>
      <p:grpSpPr>
        <a:xfrm>
          <a:off x="0" y="0"/>
          <a:ext cx="0" cy="0"/>
          <a:chOff x="0" y="0"/>
          <a:chExt cx="0" cy="0"/>
        </a:xfrm>
      </p:grpSpPr>
      <p:sp>
        <p:nvSpPr>
          <p:cNvPr id="350" name="Google Shape;350;g3df17dd53ca_3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1" name="Google Shape;351;g3df17dd53ca_3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7" name="Shape 357"/>
        <p:cNvGrpSpPr/>
        <p:nvPr/>
      </p:nvGrpSpPr>
      <p:grpSpPr>
        <a:xfrm>
          <a:off x="0" y="0"/>
          <a:ext cx="0" cy="0"/>
          <a:chOff x="0" y="0"/>
          <a:chExt cx="0" cy="0"/>
        </a:xfrm>
      </p:grpSpPr>
      <p:sp>
        <p:nvSpPr>
          <p:cNvPr id="358" name="Google Shape;358;g3df17dd53ca_7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9" name="Google Shape;359;g3df17dd53ca_7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Whats my role, lightly helped communication</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2" name="Shape 362"/>
        <p:cNvGrpSpPr/>
        <p:nvPr/>
      </p:nvGrpSpPr>
      <p:grpSpPr>
        <a:xfrm>
          <a:off x="0" y="0"/>
          <a:ext cx="0" cy="0"/>
          <a:chOff x="0" y="0"/>
          <a:chExt cx="0" cy="0"/>
        </a:xfrm>
      </p:grpSpPr>
      <p:sp>
        <p:nvSpPr>
          <p:cNvPr id="363" name="Google Shape;363;g3df17dd53ca_7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4" name="Google Shape;364;g3df17dd53ca_7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g3df17dd53ca_7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4" name="Google Shape;374;g3df17dd53ca_7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g3df17dd53ca_7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3df17dd53ca_7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3" name="Shape 393"/>
        <p:cNvGrpSpPr/>
        <p:nvPr/>
      </p:nvGrpSpPr>
      <p:grpSpPr>
        <a:xfrm>
          <a:off x="0" y="0"/>
          <a:ext cx="0" cy="0"/>
          <a:chOff x="0" y="0"/>
          <a:chExt cx="0" cy="0"/>
        </a:xfrm>
      </p:grpSpPr>
      <p:sp>
        <p:nvSpPr>
          <p:cNvPr id="394" name="Google Shape;394;g1b7896e256e5ed57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5" name="Google Shape;395;g1b7896e256e5ed57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Based on feedback from </a:t>
            </a:r>
            <a:r>
              <a:rPr lang="en"/>
              <a:t>previous</a:t>
            </a:r>
            <a:r>
              <a:rPr lang="en"/>
              <a:t> presentations, we looked at communication with members of the engineering department, specifically within robotics. We met with a member of staff to discuss the possibility of printing the 3D mode created by Oliver for reference.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We discussed the potential </a:t>
            </a:r>
            <a:r>
              <a:rPr lang="en"/>
              <a:t>constraints</a:t>
            </a:r>
            <a:r>
              <a:rPr lang="en"/>
              <a:t> of this and costs associated, and decided on a miniaturised version of the bot scaled down in comparison to the real-world size.</a:t>
            </a:r>
            <a:endParaRPr/>
          </a:p>
          <a:p>
            <a:pPr indent="0" lvl="0" marL="0" rtl="0" algn="l">
              <a:spcBef>
                <a:spcPts val="0"/>
              </a:spcBef>
              <a:spcAft>
                <a:spcPts val="0"/>
              </a:spcAft>
              <a:buNone/>
            </a:pPr>
            <a:r>
              <a:rPr lang="en"/>
              <a:t> </a:t>
            </a:r>
            <a:endParaRPr/>
          </a:p>
          <a:p>
            <a:pPr indent="0" lvl="0" marL="0" rtl="0" algn="l">
              <a:spcBef>
                <a:spcPts val="0"/>
              </a:spcBef>
              <a:spcAft>
                <a:spcPts val="0"/>
              </a:spcAft>
              <a:buNone/>
            </a:pPr>
            <a:r>
              <a:rPr lang="en"/>
              <a:t>Unfortunately, we do not have this with us today as the print was not finished, however, as shown earlier in the presentation, we have created the final prototype digitally, with a 3D render to accompany it.</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9" name="Shape 399"/>
        <p:cNvGrpSpPr/>
        <p:nvPr/>
      </p:nvGrpSpPr>
      <p:grpSpPr>
        <a:xfrm>
          <a:off x="0" y="0"/>
          <a:ext cx="0" cy="0"/>
          <a:chOff x="0" y="0"/>
          <a:chExt cx="0" cy="0"/>
        </a:xfrm>
      </p:grpSpPr>
      <p:sp>
        <p:nvSpPr>
          <p:cNvPr id="400" name="Google Shape;400;g3dbdd7deed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1" name="Google Shape;401;g3dbdd7deed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g3dbdd7deedb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9" name="Google Shape;409;g3dbdd7deedb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6" name="Shape 416"/>
        <p:cNvGrpSpPr/>
        <p:nvPr/>
      </p:nvGrpSpPr>
      <p:grpSpPr>
        <a:xfrm>
          <a:off x="0" y="0"/>
          <a:ext cx="0" cy="0"/>
          <a:chOff x="0" y="0"/>
          <a:chExt cx="0" cy="0"/>
        </a:xfrm>
      </p:grpSpPr>
      <p:sp>
        <p:nvSpPr>
          <p:cNvPr id="417" name="Google Shape;417;g3dc41e7fdf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8" name="Google Shape;418;g3dc41e7fdf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5" name="Shape 425"/>
        <p:cNvGrpSpPr/>
        <p:nvPr/>
      </p:nvGrpSpPr>
      <p:grpSpPr>
        <a:xfrm>
          <a:off x="0" y="0"/>
          <a:ext cx="0" cy="0"/>
          <a:chOff x="0" y="0"/>
          <a:chExt cx="0" cy="0"/>
        </a:xfrm>
      </p:grpSpPr>
      <p:sp>
        <p:nvSpPr>
          <p:cNvPr id="426" name="Google Shape;426;g3dc41e7fdf6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7" name="Google Shape;427;g3dc41e7fdf6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4" name="Shape 434"/>
        <p:cNvGrpSpPr/>
        <p:nvPr/>
      </p:nvGrpSpPr>
      <p:grpSpPr>
        <a:xfrm>
          <a:off x="0" y="0"/>
          <a:ext cx="0" cy="0"/>
          <a:chOff x="0" y="0"/>
          <a:chExt cx="0" cy="0"/>
        </a:xfrm>
      </p:grpSpPr>
      <p:sp>
        <p:nvSpPr>
          <p:cNvPr id="435" name="Google Shape;435;g3dc6d088339_1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6" name="Google Shape;436;g3dc6d088339_1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New stuff! Research, citations and maybe draw a graphic ? to count as more design. The external company fot GPS tracker would increase costs. Mention the external companies as a potential partnership</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4" name="Shape 444"/>
        <p:cNvGrpSpPr/>
        <p:nvPr/>
      </p:nvGrpSpPr>
      <p:grpSpPr>
        <a:xfrm>
          <a:off x="0" y="0"/>
          <a:ext cx="0" cy="0"/>
          <a:chOff x="0" y="0"/>
          <a:chExt cx="0" cy="0"/>
        </a:xfrm>
      </p:grpSpPr>
      <p:sp>
        <p:nvSpPr>
          <p:cNvPr id="445" name="Google Shape;445;g3dc6d088339_1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6" name="Google Shape;446;g3dc6d088339_1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New stuff! </a:t>
            </a:r>
            <a:r>
              <a:rPr lang="en"/>
              <a:t>t</a:t>
            </a:r>
            <a:r>
              <a:rPr lang="en"/>
              <a:t>rademarks?</a:t>
            </a:r>
            <a:br>
              <a:rPr lang="en"/>
            </a:br>
            <a:r>
              <a:rPr lang="en"/>
              <a:t>App development </a:t>
            </a:r>
            <a:r>
              <a:rPr lang="en"/>
              <a:t>would</a:t>
            </a:r>
            <a:r>
              <a:rPr lang="en"/>
              <a:t> also be more </a:t>
            </a:r>
            <a:r>
              <a:rPr lang="en"/>
              <a:t>expensive</a:t>
            </a:r>
            <a:r>
              <a:rPr lang="en"/>
              <a:t> and require more development</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3" name="Shape 453"/>
        <p:cNvGrpSpPr/>
        <p:nvPr/>
      </p:nvGrpSpPr>
      <p:grpSpPr>
        <a:xfrm>
          <a:off x="0" y="0"/>
          <a:ext cx="0" cy="0"/>
          <a:chOff x="0" y="0"/>
          <a:chExt cx="0" cy="0"/>
        </a:xfrm>
      </p:grpSpPr>
      <p:sp>
        <p:nvSpPr>
          <p:cNvPr id="454" name="Google Shape;454;g3df17dd53ca_15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5" name="Google Shape;455;g3df17dd53ca_15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New stuff! Trademarks? forklift</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0" name="Shape 460"/>
        <p:cNvGrpSpPr/>
        <p:nvPr/>
      </p:nvGrpSpPr>
      <p:grpSpPr>
        <a:xfrm>
          <a:off x="0" y="0"/>
          <a:ext cx="0" cy="0"/>
          <a:chOff x="0" y="0"/>
          <a:chExt cx="0" cy="0"/>
        </a:xfrm>
      </p:grpSpPr>
      <p:sp>
        <p:nvSpPr>
          <p:cNvPr id="461" name="Google Shape;461;g3df17dd53ca_2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2" name="Google Shape;462;g3df17dd53ca_2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Our brand, our purpose, unique selling point and how we sell privately, link to frankie talking about communications with gov and companies</a:t>
            </a:r>
            <a:endParaRPr/>
          </a:p>
          <a:p>
            <a:pPr indent="0" lvl="0" marL="0" rtl="0" algn="l">
              <a:spcBef>
                <a:spcPts val="0"/>
              </a:spcBef>
              <a:spcAft>
                <a:spcPts val="0"/>
              </a:spcAft>
              <a:buNone/>
            </a:pPr>
            <a:r>
              <a:rPr lang="en"/>
              <a:t>Final brand after considerations from last time considering legality and needing to change brand name.</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2" name="Shape 472"/>
        <p:cNvGrpSpPr/>
        <p:nvPr/>
      </p:nvGrpSpPr>
      <p:grpSpPr>
        <a:xfrm>
          <a:off x="0" y="0"/>
          <a:ext cx="0" cy="0"/>
          <a:chOff x="0" y="0"/>
          <a:chExt cx="0" cy="0"/>
        </a:xfrm>
      </p:grpSpPr>
      <p:sp>
        <p:nvSpPr>
          <p:cNvPr id="473" name="Google Shape;473;g3df17dd53ca_2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4" name="Google Shape;474;g3df17dd53ca_2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Our brand, our purpose, unique selling point and how we sell privately, link to frankie talking about communications with gov and companies</a:t>
            </a:r>
            <a:endParaRPr/>
          </a:p>
          <a:p>
            <a:pPr indent="0" lvl="0" marL="0" rtl="0" algn="l">
              <a:spcBef>
                <a:spcPts val="0"/>
              </a:spcBef>
              <a:spcAft>
                <a:spcPts val="0"/>
              </a:spcAft>
              <a:buNone/>
            </a:pPr>
            <a:r>
              <a:rPr lang="en"/>
              <a:t>Final brand after considerations from last time considering legality and needing to change brand name.</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2" name="Shape 482"/>
        <p:cNvGrpSpPr/>
        <p:nvPr/>
      </p:nvGrpSpPr>
      <p:grpSpPr>
        <a:xfrm>
          <a:off x="0" y="0"/>
          <a:ext cx="0" cy="0"/>
          <a:chOff x="0" y="0"/>
          <a:chExt cx="0" cy="0"/>
        </a:xfrm>
      </p:grpSpPr>
      <p:sp>
        <p:nvSpPr>
          <p:cNvPr id="483" name="Google Shape;483;g3df17dd53ca_2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4" name="Google Shape;484;g3df17dd53ca_2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Our brand, our purpose, unique selling point and how we sell privately, link to frankie talking about communications with gov and companies</a:t>
            </a:r>
            <a:endParaRPr/>
          </a:p>
          <a:p>
            <a:pPr indent="0" lvl="0" marL="0" rtl="0" algn="l">
              <a:spcBef>
                <a:spcPts val="0"/>
              </a:spcBef>
              <a:spcAft>
                <a:spcPts val="0"/>
              </a:spcAft>
              <a:buNone/>
            </a:pPr>
            <a:r>
              <a:rPr lang="en"/>
              <a:t>Final brand after considerations from last time considering legality and needing to change brand name.</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2" name="Shape 492"/>
        <p:cNvGrpSpPr/>
        <p:nvPr/>
      </p:nvGrpSpPr>
      <p:grpSpPr>
        <a:xfrm>
          <a:off x="0" y="0"/>
          <a:ext cx="0" cy="0"/>
          <a:chOff x="0" y="0"/>
          <a:chExt cx="0" cy="0"/>
        </a:xfrm>
      </p:grpSpPr>
      <p:sp>
        <p:nvSpPr>
          <p:cNvPr id="493" name="Google Shape;493;g3ddef4bece3_0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4" name="Google Shape;494;g3ddef4bece3_0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2" name="Shape 502"/>
        <p:cNvGrpSpPr/>
        <p:nvPr/>
      </p:nvGrpSpPr>
      <p:grpSpPr>
        <a:xfrm>
          <a:off x="0" y="0"/>
          <a:ext cx="0" cy="0"/>
          <a:chOff x="0" y="0"/>
          <a:chExt cx="0" cy="0"/>
        </a:xfrm>
      </p:grpSpPr>
      <p:sp>
        <p:nvSpPr>
          <p:cNvPr id="503" name="Google Shape;503;g1b7896e256e5ed57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4" name="Google Shape;504;g1b7896e256e5ed57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a:solidFill>
                  <a:schemeClr val="dk1"/>
                </a:solidFill>
              </a:rPr>
              <a:t>To come up with our marketing strategy, we first identified who our target audience would be, who did we </a:t>
            </a:r>
            <a:r>
              <a:rPr lang="en">
                <a:solidFill>
                  <a:schemeClr val="dk1"/>
                </a:solidFill>
              </a:rPr>
              <a:t>reality</a:t>
            </a:r>
            <a:r>
              <a:rPr lang="en">
                <a:solidFill>
                  <a:schemeClr val="dk1"/>
                </a:solidFill>
              </a:rPr>
              <a:t> want to market this product to?</a:t>
            </a:r>
            <a:endParaRPr>
              <a:solidFill>
                <a:schemeClr val="dk1"/>
              </a:solidFill>
            </a:endParaRPr>
          </a:p>
          <a:p>
            <a:pPr indent="-298450" lvl="0" marL="914400" rtl="0" algn="l">
              <a:lnSpc>
                <a:spcPct val="115000"/>
              </a:lnSpc>
              <a:spcBef>
                <a:spcPts val="0"/>
              </a:spcBef>
              <a:spcAft>
                <a:spcPts val="0"/>
              </a:spcAft>
              <a:buClr>
                <a:schemeClr val="dk1"/>
              </a:buClr>
              <a:buSzPts val="1100"/>
              <a:buChar char="●"/>
            </a:pPr>
            <a:r>
              <a:rPr lang="en">
                <a:solidFill>
                  <a:schemeClr val="dk1"/>
                </a:solidFill>
              </a:rPr>
              <a:t>Facilities managers; universities, sports clubs, etc.</a:t>
            </a:r>
            <a:endParaRPr>
              <a:solidFill>
                <a:schemeClr val="dk1"/>
              </a:solidFill>
            </a:endParaRPr>
          </a:p>
          <a:p>
            <a:pPr indent="-298450" lvl="0" marL="914400" rtl="0" algn="l">
              <a:lnSpc>
                <a:spcPct val="115000"/>
              </a:lnSpc>
              <a:spcBef>
                <a:spcPts val="0"/>
              </a:spcBef>
              <a:spcAft>
                <a:spcPts val="0"/>
              </a:spcAft>
              <a:buClr>
                <a:schemeClr val="dk1"/>
              </a:buClr>
              <a:buSzPts val="1100"/>
              <a:buChar char="●"/>
            </a:pPr>
            <a:r>
              <a:rPr lang="en">
                <a:solidFill>
                  <a:schemeClr val="dk1"/>
                </a:solidFill>
              </a:rPr>
              <a:t>Local authority winter maintenance teams: Swansea, Carmarthen?</a:t>
            </a:r>
            <a:endParaRPr>
              <a:solidFill>
                <a:schemeClr val="dk1"/>
              </a:solidFill>
            </a:endParaRPr>
          </a:p>
          <a:p>
            <a:pPr indent="-298450" lvl="0" marL="914400" rtl="0" algn="l">
              <a:lnSpc>
                <a:spcPct val="115000"/>
              </a:lnSpc>
              <a:spcBef>
                <a:spcPts val="0"/>
              </a:spcBef>
              <a:spcAft>
                <a:spcPts val="0"/>
              </a:spcAft>
              <a:buClr>
                <a:schemeClr val="dk1"/>
              </a:buClr>
              <a:buSzPts val="1100"/>
              <a:buChar char="●"/>
            </a:pPr>
            <a:r>
              <a:rPr lang="en">
                <a:solidFill>
                  <a:schemeClr val="dk1"/>
                </a:solidFill>
              </a:rPr>
              <a:t>Private estates or parks</a:t>
            </a:r>
            <a:endParaRPr>
              <a:solidFill>
                <a:schemeClr val="dk1"/>
              </a:solidFill>
            </a:endParaRPr>
          </a:p>
          <a:p>
            <a:pPr indent="0" lvl="0" marL="914400" rtl="0" algn="l">
              <a:lnSpc>
                <a:spcPct val="115000"/>
              </a:lnSpc>
              <a:spcBef>
                <a:spcPts val="0"/>
              </a:spcBef>
              <a:spcAft>
                <a:spcPts val="0"/>
              </a:spcAft>
              <a:buNone/>
            </a:pPr>
            <a:r>
              <a:t/>
            </a:r>
            <a:endParaRPr>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a:solidFill>
                  <a:schemeClr val="dk1"/>
                </a:solidFill>
              </a:rPr>
              <a:t>From this, we looked at potential </a:t>
            </a:r>
            <a:r>
              <a:rPr lang="en">
                <a:solidFill>
                  <a:schemeClr val="dk1"/>
                </a:solidFill>
              </a:rPr>
              <a:t>opportunities</a:t>
            </a:r>
            <a:r>
              <a:rPr lang="en">
                <a:solidFill>
                  <a:schemeClr val="dk1"/>
                </a:solidFill>
              </a:rPr>
              <a:t> for outreach and networking.</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Direct Approach: LinkedIn direct messages, cold email showing pilot results.</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Events: Public sector conferences, start-up events.</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Partnerships: Promotion through other companies, use existing client networks, partner with contractors.</a:t>
            </a:r>
            <a:endParaRPr>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a:solidFill>
                  <a:schemeClr val="dk1"/>
                </a:solidFill>
              </a:rPr>
              <a:t>Then we devised our advertising strategy: </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Posts on LinkedIn to promote and show development progress.</a:t>
            </a:r>
            <a:endParaRPr>
              <a:solidFill>
                <a:schemeClr val="dk1"/>
              </a:solidFill>
            </a:endParaRPr>
          </a:p>
          <a:p>
            <a:pPr indent="-298450" lvl="1" marL="914400" rtl="0" algn="l">
              <a:lnSpc>
                <a:spcPct val="115000"/>
              </a:lnSpc>
              <a:spcBef>
                <a:spcPts val="0"/>
              </a:spcBef>
              <a:spcAft>
                <a:spcPts val="0"/>
              </a:spcAft>
              <a:buClr>
                <a:schemeClr val="dk1"/>
              </a:buClr>
              <a:buSzPts val="1100"/>
              <a:buChar char="○"/>
            </a:pPr>
            <a:r>
              <a:rPr lang="en">
                <a:solidFill>
                  <a:schemeClr val="dk1"/>
                </a:solidFill>
              </a:rPr>
              <a:t>This could be video demos, in-action imagery, testing videos.</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University channels - social media promotion, website or newsletter promotion.</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Local news channels - wales online, the guardian, etc.</a:t>
            </a:r>
            <a:endParaRPr>
              <a:solidFill>
                <a:schemeClr val="dk1"/>
              </a:solidFill>
            </a:endParaRPr>
          </a:p>
          <a:p>
            <a:pPr indent="0" lvl="0" marL="457200" rtl="0" algn="l">
              <a:lnSpc>
                <a:spcPct val="115000"/>
              </a:lnSpc>
              <a:spcBef>
                <a:spcPts val="0"/>
              </a:spcBef>
              <a:spcAft>
                <a:spcPts val="0"/>
              </a:spcAft>
              <a:buNone/>
            </a:pPr>
            <a:r>
              <a:t/>
            </a:r>
            <a:endParaRPr>
              <a:solidFill>
                <a:schemeClr val="dk1"/>
              </a:solidFill>
            </a:endParaRPr>
          </a:p>
          <a:p>
            <a:pPr indent="0" lvl="0" marL="0" rtl="0" algn="l">
              <a:lnSpc>
                <a:spcPct val="115000"/>
              </a:lnSpc>
              <a:spcBef>
                <a:spcPts val="0"/>
              </a:spcBef>
              <a:spcAft>
                <a:spcPts val="0"/>
              </a:spcAft>
              <a:buNone/>
            </a:pPr>
            <a:r>
              <a:rPr lang="en">
                <a:solidFill>
                  <a:schemeClr val="dk1"/>
                </a:solidFill>
              </a:rPr>
              <a:t>We decided that the ideal focus of the marketing would be to:</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Marketing strategy needs to be promoting safety, cost effectiveness and reliability.</a:t>
            </a:r>
            <a:endParaRPr>
              <a:solidFill>
                <a:schemeClr val="dk1"/>
              </a:solidFill>
            </a:endParaRPr>
          </a:p>
          <a:p>
            <a:pPr indent="-298450" lvl="1" marL="914400" rtl="0" algn="l">
              <a:lnSpc>
                <a:spcPct val="115000"/>
              </a:lnSpc>
              <a:spcBef>
                <a:spcPts val="0"/>
              </a:spcBef>
              <a:spcAft>
                <a:spcPts val="0"/>
              </a:spcAft>
              <a:buClr>
                <a:schemeClr val="dk1"/>
              </a:buClr>
              <a:buSzPts val="1100"/>
              <a:buChar char="○"/>
            </a:pPr>
            <a:r>
              <a:rPr lang="en">
                <a:solidFill>
                  <a:schemeClr val="dk1"/>
                </a:solidFill>
              </a:rPr>
              <a:t>Pitching as a “Cost effective winter maintenance solution” or “risk reduction tool for pedestrian safety”.</a:t>
            </a:r>
            <a:endParaRPr>
              <a:solidFill>
                <a:schemeClr val="dk1"/>
              </a:solidFill>
            </a:endParaRPr>
          </a:p>
          <a:p>
            <a:pPr indent="-298450" lvl="1" marL="914400" rtl="0" algn="l">
              <a:lnSpc>
                <a:spcPct val="115000"/>
              </a:lnSpc>
              <a:spcBef>
                <a:spcPts val="0"/>
              </a:spcBef>
              <a:spcAft>
                <a:spcPts val="0"/>
              </a:spcAft>
              <a:buClr>
                <a:schemeClr val="dk1"/>
              </a:buClr>
              <a:buSzPts val="1100"/>
              <a:buChar char="○"/>
            </a:pPr>
            <a:r>
              <a:rPr lang="en">
                <a:solidFill>
                  <a:schemeClr val="dk1"/>
                </a:solidFill>
              </a:rPr>
              <a:t>Could improve effectiveness of current winter solutions through reducing human error, reducing wastage.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Could market as a hire service for the winter period for facilities management if permanent installation isn’t viable.</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4" name="Shape 514"/>
        <p:cNvGrpSpPr/>
        <p:nvPr/>
      </p:nvGrpSpPr>
      <p:grpSpPr>
        <a:xfrm>
          <a:off x="0" y="0"/>
          <a:ext cx="0" cy="0"/>
          <a:chOff x="0" y="0"/>
          <a:chExt cx="0" cy="0"/>
        </a:xfrm>
      </p:grpSpPr>
      <p:sp>
        <p:nvSpPr>
          <p:cNvPr id="515" name="Google Shape;515;g1b7896e256e5ed57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6" name="Google Shape;516;g1b7896e256e5ed57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a:solidFill>
                  <a:schemeClr val="dk1"/>
                </a:solidFill>
              </a:rPr>
              <a:t>As a way to test the bot, we have decided that a pilot scheme would be ideal - this allows for us to test a prototype while also negotiating with companies for funding in return for things like discounted installation or early access. As you can see, if we pitched this scheme to the university, the map shown details a proposed route - marked out in blue, with the dock location marked in red.</a:t>
            </a:r>
            <a:endParaRPr>
              <a:solidFill>
                <a:schemeClr val="dk1"/>
              </a:solidFill>
            </a:endParaRPr>
          </a:p>
          <a:p>
            <a:pPr indent="0" lvl="0" marL="0" rtl="0" algn="l">
              <a:lnSpc>
                <a:spcPct val="115000"/>
              </a:lnSpc>
              <a:spcBef>
                <a:spcPts val="0"/>
              </a:spcBef>
              <a:spcAft>
                <a:spcPts val="0"/>
              </a:spcAft>
              <a:buNone/>
            </a:pPr>
            <a:r>
              <a:t/>
            </a:r>
            <a:endParaRPr>
              <a:solidFill>
                <a:schemeClr val="dk1"/>
              </a:solidFill>
            </a:endParaRPr>
          </a:p>
          <a:p>
            <a:pPr indent="0" lvl="0" marL="0" rtl="0" algn="l">
              <a:lnSpc>
                <a:spcPct val="115000"/>
              </a:lnSpc>
              <a:spcBef>
                <a:spcPts val="0"/>
              </a:spcBef>
              <a:spcAft>
                <a:spcPts val="0"/>
              </a:spcAft>
              <a:buNone/>
            </a:pPr>
            <a:r>
              <a:rPr lang="en">
                <a:solidFill>
                  <a:schemeClr val="dk1"/>
                </a:solidFill>
              </a:rPr>
              <a:t>The scope of this pilot scheme would be one or two gritbots to patrol the walkways surrounding the uni over a period of 4 to 8 weeks. The objective of the scheme would firstly be to test how the bot navigates on busy pedestrian routes, then test the coverage of the grit - we may need to tweak the dispenser mechanism to suit. We would also be measuring how much of the area can be covered in an hour - this provides insight into the speed of the bot, how does this compare to standard methods. </a:t>
            </a:r>
            <a:endParaRPr>
              <a:solidFill>
                <a:schemeClr val="dk1"/>
              </a:solidFill>
            </a:endParaRPr>
          </a:p>
          <a:p>
            <a:pPr indent="0" lvl="0" marL="0" rtl="0" algn="l">
              <a:lnSpc>
                <a:spcPct val="115000"/>
              </a:lnSpc>
              <a:spcBef>
                <a:spcPts val="0"/>
              </a:spcBef>
              <a:spcAft>
                <a:spcPts val="0"/>
              </a:spcAft>
              <a:buNone/>
            </a:pPr>
            <a:r>
              <a:t/>
            </a:r>
            <a:endParaRPr>
              <a:solidFill>
                <a:schemeClr val="dk1"/>
              </a:solidFill>
            </a:endParaRPr>
          </a:p>
          <a:p>
            <a:pPr indent="0" lvl="0" marL="0" rtl="0" algn="l">
              <a:lnSpc>
                <a:spcPct val="115000"/>
              </a:lnSpc>
              <a:spcBef>
                <a:spcPts val="0"/>
              </a:spcBef>
              <a:spcAft>
                <a:spcPts val="0"/>
              </a:spcAft>
              <a:buNone/>
            </a:pPr>
            <a:r>
              <a:rPr lang="en">
                <a:solidFill>
                  <a:schemeClr val="dk1"/>
                </a:solidFill>
              </a:rPr>
              <a:t>The salt usage, are we able to reduce the amount of salt used in comparison to manual gritting while still providing the same level of safety. Lastly, we would need to measure the reliability of the product, for safe widespread deployment we need to identify a rate of failure and eliminate potential errors.</a:t>
            </a:r>
            <a:endParaRPr>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a:solidFill>
                  <a:schemeClr val="dk1"/>
                </a:solidFill>
              </a:rPr>
              <a:t>We would be looking to find that the bot reduces salt usage and labour costs, is reliable enough to complete routes, and has a positive effect on facilities. We can use performance data and visual evidence gathered from the trial to market the product to the wider community and to private sector companies.</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4" name="Shape 524"/>
        <p:cNvGrpSpPr/>
        <p:nvPr/>
      </p:nvGrpSpPr>
      <p:grpSpPr>
        <a:xfrm>
          <a:off x="0" y="0"/>
          <a:ext cx="0" cy="0"/>
          <a:chOff x="0" y="0"/>
          <a:chExt cx="0" cy="0"/>
        </a:xfrm>
      </p:grpSpPr>
      <p:sp>
        <p:nvSpPr>
          <p:cNvPr id="525" name="Google Shape;525;g3def76de65c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6" name="Google Shape;526;g3def76de65c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Nobody uses the grit bins</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1" name="Shape 531"/>
        <p:cNvGrpSpPr/>
        <p:nvPr/>
      </p:nvGrpSpPr>
      <p:grpSpPr>
        <a:xfrm>
          <a:off x="0" y="0"/>
          <a:ext cx="0" cy="0"/>
          <a:chOff x="0" y="0"/>
          <a:chExt cx="0" cy="0"/>
        </a:xfrm>
      </p:grpSpPr>
      <p:sp>
        <p:nvSpPr>
          <p:cNvPr id="532" name="Google Shape;532;g4a2a9f2a6566d818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3" name="Google Shape;533;g4a2a9f2a6566d818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6" name="Shape 536"/>
        <p:cNvGrpSpPr/>
        <p:nvPr/>
      </p:nvGrpSpPr>
      <p:grpSpPr>
        <a:xfrm>
          <a:off x="0" y="0"/>
          <a:ext cx="0" cy="0"/>
          <a:chOff x="0" y="0"/>
          <a:chExt cx="0" cy="0"/>
        </a:xfrm>
      </p:grpSpPr>
      <p:sp>
        <p:nvSpPr>
          <p:cNvPr id="537" name="Google Shape;537;g3df5a6486ff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8" name="Google Shape;538;g3df5a6486ff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2" name="Shape 542"/>
        <p:cNvGrpSpPr/>
        <p:nvPr/>
      </p:nvGrpSpPr>
      <p:grpSpPr>
        <a:xfrm>
          <a:off x="0" y="0"/>
          <a:ext cx="0" cy="0"/>
          <a:chOff x="0" y="0"/>
          <a:chExt cx="0" cy="0"/>
        </a:xfrm>
      </p:grpSpPr>
      <p:sp>
        <p:nvSpPr>
          <p:cNvPr id="543" name="Google Shape;543;g3df5a6486ff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4" name="Google Shape;544;g3df5a6486ff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8" name="Shape 548"/>
        <p:cNvGrpSpPr/>
        <p:nvPr/>
      </p:nvGrpSpPr>
      <p:grpSpPr>
        <a:xfrm>
          <a:off x="0" y="0"/>
          <a:ext cx="0" cy="0"/>
          <a:chOff x="0" y="0"/>
          <a:chExt cx="0" cy="0"/>
        </a:xfrm>
      </p:grpSpPr>
      <p:sp>
        <p:nvSpPr>
          <p:cNvPr id="549" name="Google Shape;549;g3df5a6486ff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0" name="Google Shape;550;g3df5a6486ff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4" name="Shape 554"/>
        <p:cNvGrpSpPr/>
        <p:nvPr/>
      </p:nvGrpSpPr>
      <p:grpSpPr>
        <a:xfrm>
          <a:off x="0" y="0"/>
          <a:ext cx="0" cy="0"/>
          <a:chOff x="0" y="0"/>
          <a:chExt cx="0" cy="0"/>
        </a:xfrm>
      </p:grpSpPr>
      <p:sp>
        <p:nvSpPr>
          <p:cNvPr id="555" name="Google Shape;555;g3df17dd53ca_13_1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6" name="Google Shape;556;g3df17dd53ca_13_1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bit.ly/3A1uf1Q" TargetMode="External"/><Relationship Id="rId3"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idx="1" type="subTitle"/>
          </p:nvPr>
        </p:nvSpPr>
        <p:spPr>
          <a:xfrm flipH="1">
            <a:off x="457200" y="4391750"/>
            <a:ext cx="4215600" cy="384000"/>
          </a:xfrm>
          <a:prstGeom prst="rect">
            <a:avLst/>
          </a:prstGeom>
          <a:ln>
            <a:noFill/>
          </a:ln>
        </p:spPr>
        <p:txBody>
          <a:bodyPr anchorCtr="0" anchor="t" bIns="91425" lIns="91425" spcFirstLastPara="1" rIns="91425" wrap="square" tIns="91425">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11" name="Google Shape;11;p2"/>
          <p:cNvSpPr txBox="1"/>
          <p:nvPr>
            <p:ph type="ctrTitle"/>
          </p:nvPr>
        </p:nvSpPr>
        <p:spPr>
          <a:xfrm flipH="1" rot="130">
            <a:off x="457525" y="368058"/>
            <a:ext cx="7931100" cy="2430600"/>
          </a:xfrm>
          <a:prstGeom prst="rect">
            <a:avLst/>
          </a:prstGeom>
          <a:noFill/>
        </p:spPr>
        <p:txBody>
          <a:bodyPr anchorCtr="0" anchor="t" bIns="91425" lIns="91425" spcFirstLastPara="1" rIns="91425" wrap="square" tIns="91425">
            <a:noAutofit/>
          </a:bodyPr>
          <a:lstStyle>
            <a:lvl1pPr lvl="0">
              <a:spcBef>
                <a:spcPts val="0"/>
              </a:spcBef>
              <a:spcAft>
                <a:spcPts val="0"/>
              </a:spcAft>
              <a:buClr>
                <a:srgbClr val="191919"/>
              </a:buClr>
              <a:buSzPts val="5200"/>
              <a:buNone/>
              <a:defRPr sz="7500">
                <a:latin typeface="Viaoda Libre"/>
                <a:ea typeface="Viaoda Libre"/>
                <a:cs typeface="Viaoda Libre"/>
                <a:sym typeface="Viaoda Libr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p:txBody>
      </p:sp>
      <p:pic>
        <p:nvPicPr>
          <p:cNvPr id="12" name="Google Shape;12;p2" title="grad.png"/>
          <p:cNvPicPr preferRelativeResize="0"/>
          <p:nvPr/>
        </p:nvPicPr>
        <p:blipFill rotWithShape="1">
          <a:blip r:embed="rId2">
            <a:alphaModFix amt="64000"/>
          </a:blip>
          <a:srcRect b="8156" l="11022" r="13739" t="0"/>
          <a:stretch/>
        </p:blipFill>
        <p:spPr>
          <a:xfrm>
            <a:off x="3834475" y="1266252"/>
            <a:ext cx="6626048" cy="577770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lt1"/>
        </a:solidFill>
      </p:bgPr>
    </p:bg>
    <p:spTree>
      <p:nvGrpSpPr>
        <p:cNvPr id="13" name="Shape 13"/>
        <p:cNvGrpSpPr/>
        <p:nvPr/>
      </p:nvGrpSpPr>
      <p:grpSpPr>
        <a:xfrm>
          <a:off x="0" y="0"/>
          <a:ext cx="0" cy="0"/>
          <a:chOff x="0" y="0"/>
          <a:chExt cx="0" cy="0"/>
        </a:xfrm>
      </p:grpSpPr>
      <p:sp>
        <p:nvSpPr>
          <p:cNvPr id="14" name="Google Shape;14;p3"/>
          <p:cNvSpPr txBox="1"/>
          <p:nvPr>
            <p:ph type="title"/>
          </p:nvPr>
        </p:nvSpPr>
        <p:spPr>
          <a:xfrm flipH="1">
            <a:off x="2478600" y="1790900"/>
            <a:ext cx="6208200" cy="2912100"/>
          </a:xfrm>
          <a:prstGeom prst="rect">
            <a:avLst/>
          </a:prstGeom>
          <a:ln>
            <a:noFill/>
          </a:ln>
        </p:spPr>
        <p:txBody>
          <a:bodyPr anchorCtr="0" anchor="b" bIns="91425" lIns="91425" spcFirstLastPara="1" rIns="91425" wrap="square" tIns="91425">
            <a:noAutofit/>
          </a:bodyPr>
          <a:lstStyle>
            <a:lvl1pPr lvl="0" algn="r">
              <a:spcBef>
                <a:spcPts val="0"/>
              </a:spcBef>
              <a:spcAft>
                <a:spcPts val="0"/>
              </a:spcAft>
              <a:buSzPts val="3600"/>
              <a:buNone/>
              <a:defRPr b="0"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hasCustomPrompt="1" idx="2" type="title"/>
          </p:nvPr>
        </p:nvSpPr>
        <p:spPr>
          <a:xfrm>
            <a:off x="457200" y="440450"/>
            <a:ext cx="1295100" cy="7632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6000"/>
              <a:buNone/>
              <a:defRPr b="0" i="1" sz="65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pic>
        <p:nvPicPr>
          <p:cNvPr id="16" name="Google Shape;16;p3" title="grad.png"/>
          <p:cNvPicPr preferRelativeResize="0"/>
          <p:nvPr/>
        </p:nvPicPr>
        <p:blipFill rotWithShape="1">
          <a:blip r:embed="rId2">
            <a:alphaModFix amt="64000"/>
          </a:blip>
          <a:srcRect b="8156" l="11022" r="13739" t="0"/>
          <a:stretch/>
        </p:blipFill>
        <p:spPr>
          <a:xfrm rot="8601403">
            <a:off x="2378586" y="-4229028"/>
            <a:ext cx="8776077" cy="7652452"/>
          </a:xfrm>
          <a:prstGeom prst="rect">
            <a:avLst/>
          </a:prstGeom>
          <a:noFill/>
          <a:ln>
            <a:noFill/>
          </a:ln>
        </p:spPr>
      </p:pic>
      <p:sp>
        <p:nvSpPr>
          <p:cNvPr id="17" name="Google Shape;17;p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txBox="1"/>
          <p:nvPr>
            <p:ph idx="1" type="body"/>
          </p:nvPr>
        </p:nvSpPr>
        <p:spPr>
          <a:xfrm>
            <a:off x="457200" y="1221475"/>
            <a:ext cx="8233800" cy="1301700"/>
          </a:xfrm>
          <a:prstGeom prst="rect">
            <a:avLst/>
          </a:prstGeom>
        </p:spPr>
        <p:txBody>
          <a:bodyPr anchorCtr="0" anchor="t" bIns="91425" lIns="91425" spcFirstLastPara="1" rIns="91425" wrap="square" tIns="91425">
            <a:noAutofit/>
          </a:bodyPr>
          <a:lstStyle>
            <a:lvl1pPr indent="-304800" lvl="0" marL="457200" rtl="0">
              <a:lnSpc>
                <a:spcPct val="115000"/>
              </a:lnSpc>
              <a:spcBef>
                <a:spcPts val="0"/>
              </a:spcBef>
              <a:spcAft>
                <a:spcPts val="0"/>
              </a:spcAft>
              <a:buClr>
                <a:schemeClr val="dk2"/>
              </a:buClr>
              <a:buSzPts val="1200"/>
              <a:buFont typeface="Darker Grotesque SemiBold"/>
              <a:buChar char="●"/>
              <a:defRPr sz="1200"/>
            </a:lvl1pPr>
            <a:lvl2pPr indent="-304800" lvl="1" marL="914400" rtl="0">
              <a:lnSpc>
                <a:spcPct val="115000"/>
              </a:lnSpc>
              <a:spcBef>
                <a:spcPts val="0"/>
              </a:spcBef>
              <a:spcAft>
                <a:spcPts val="0"/>
              </a:spcAft>
              <a:buClr>
                <a:srgbClr val="364F27"/>
              </a:buClr>
              <a:buSzPts val="1200"/>
              <a:buFont typeface="Darker Grotesque SemiBold"/>
              <a:buChar char="○"/>
              <a:defRPr/>
            </a:lvl2pPr>
            <a:lvl3pPr indent="-304800" lvl="2" marL="1371600" rtl="0">
              <a:lnSpc>
                <a:spcPct val="115000"/>
              </a:lnSpc>
              <a:spcBef>
                <a:spcPts val="0"/>
              </a:spcBef>
              <a:spcAft>
                <a:spcPts val="0"/>
              </a:spcAft>
              <a:buClr>
                <a:srgbClr val="364F27"/>
              </a:buClr>
              <a:buSzPts val="1200"/>
              <a:buFont typeface="Darker Grotesque SemiBold"/>
              <a:buChar char="■"/>
              <a:defRPr/>
            </a:lvl3pPr>
            <a:lvl4pPr indent="-304800" lvl="3" marL="1828800" rtl="0">
              <a:lnSpc>
                <a:spcPct val="115000"/>
              </a:lnSpc>
              <a:spcBef>
                <a:spcPts val="0"/>
              </a:spcBef>
              <a:spcAft>
                <a:spcPts val="0"/>
              </a:spcAft>
              <a:buClr>
                <a:srgbClr val="364F27"/>
              </a:buClr>
              <a:buSzPts val="1200"/>
              <a:buFont typeface="Darker Grotesque SemiBold"/>
              <a:buChar char="●"/>
              <a:defRPr/>
            </a:lvl4pPr>
            <a:lvl5pPr indent="-304800" lvl="4" marL="2286000" rtl="0">
              <a:lnSpc>
                <a:spcPct val="115000"/>
              </a:lnSpc>
              <a:spcBef>
                <a:spcPts val="0"/>
              </a:spcBef>
              <a:spcAft>
                <a:spcPts val="0"/>
              </a:spcAft>
              <a:buClr>
                <a:srgbClr val="364F27"/>
              </a:buClr>
              <a:buSzPts val="1200"/>
              <a:buFont typeface="Darker Grotesque SemiBold"/>
              <a:buChar char="○"/>
              <a:defRPr/>
            </a:lvl5pPr>
            <a:lvl6pPr indent="-304800" lvl="5" marL="2743200" rtl="0">
              <a:lnSpc>
                <a:spcPct val="115000"/>
              </a:lnSpc>
              <a:spcBef>
                <a:spcPts val="0"/>
              </a:spcBef>
              <a:spcAft>
                <a:spcPts val="0"/>
              </a:spcAft>
              <a:buClr>
                <a:srgbClr val="364F27"/>
              </a:buClr>
              <a:buSzPts val="1200"/>
              <a:buFont typeface="Darker Grotesque SemiBold"/>
              <a:buChar char="■"/>
              <a:defRPr/>
            </a:lvl6pPr>
            <a:lvl7pPr indent="-304800" lvl="6" marL="3200400" rtl="0">
              <a:lnSpc>
                <a:spcPct val="115000"/>
              </a:lnSpc>
              <a:spcBef>
                <a:spcPts val="0"/>
              </a:spcBef>
              <a:spcAft>
                <a:spcPts val="0"/>
              </a:spcAft>
              <a:buClr>
                <a:srgbClr val="364F27"/>
              </a:buClr>
              <a:buSzPts val="1200"/>
              <a:buFont typeface="Darker Grotesque SemiBold"/>
              <a:buChar char="●"/>
              <a:defRPr/>
            </a:lvl7pPr>
            <a:lvl8pPr indent="-304800" lvl="7" marL="3657600" rtl="0">
              <a:lnSpc>
                <a:spcPct val="115000"/>
              </a:lnSpc>
              <a:spcBef>
                <a:spcPts val="0"/>
              </a:spcBef>
              <a:spcAft>
                <a:spcPts val="0"/>
              </a:spcAft>
              <a:buClr>
                <a:srgbClr val="364F27"/>
              </a:buClr>
              <a:buSzPts val="1200"/>
              <a:buFont typeface="Darker Grotesque SemiBold"/>
              <a:buChar char="○"/>
              <a:defRPr/>
            </a:lvl8pPr>
            <a:lvl9pPr indent="-304800" lvl="8" marL="4114800" rtl="0">
              <a:lnSpc>
                <a:spcPct val="115000"/>
              </a:lnSpc>
              <a:spcBef>
                <a:spcPts val="0"/>
              </a:spcBef>
              <a:spcAft>
                <a:spcPts val="0"/>
              </a:spcAft>
              <a:buClr>
                <a:srgbClr val="364F27"/>
              </a:buClr>
              <a:buSzPts val="1200"/>
              <a:buFont typeface="Darker Grotesque SemiBold"/>
              <a:buChar char="■"/>
              <a:defRPr/>
            </a:lvl9pPr>
          </a:lstStyle>
          <a:p/>
        </p:txBody>
      </p:sp>
      <p:sp>
        <p:nvSpPr>
          <p:cNvPr id="20" name="Google Shape;20;p4"/>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21" name="Google Shape;21;p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2" name="Shape 22"/>
        <p:cNvGrpSpPr/>
        <p:nvPr/>
      </p:nvGrpSpPr>
      <p:grpSpPr>
        <a:xfrm>
          <a:off x="0" y="0"/>
          <a:ext cx="0" cy="0"/>
          <a:chOff x="0" y="0"/>
          <a:chExt cx="0" cy="0"/>
        </a:xfrm>
      </p:grpSpPr>
      <p:sp>
        <p:nvSpPr>
          <p:cNvPr id="23" name="Google Shape;23;p5"/>
          <p:cNvSpPr txBox="1"/>
          <p:nvPr>
            <p:ph idx="1" type="subTitle"/>
          </p:nvPr>
        </p:nvSpPr>
        <p:spPr>
          <a:xfrm>
            <a:off x="2026950" y="3196950"/>
            <a:ext cx="5090100" cy="4257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24" name="Google Shape;24;p5"/>
          <p:cNvSpPr txBox="1"/>
          <p:nvPr>
            <p:ph idx="2" type="subTitle"/>
          </p:nvPr>
        </p:nvSpPr>
        <p:spPr>
          <a:xfrm>
            <a:off x="2026950" y="1359575"/>
            <a:ext cx="5090100" cy="4257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25" name="Google Shape;25;p5"/>
          <p:cNvSpPr txBox="1"/>
          <p:nvPr>
            <p:ph idx="3" type="subTitle"/>
          </p:nvPr>
        </p:nvSpPr>
        <p:spPr>
          <a:xfrm>
            <a:off x="2026950" y="3546450"/>
            <a:ext cx="5090100" cy="839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26" name="Google Shape;26;p5"/>
          <p:cNvSpPr txBox="1"/>
          <p:nvPr>
            <p:ph idx="4" type="subTitle"/>
          </p:nvPr>
        </p:nvSpPr>
        <p:spPr>
          <a:xfrm>
            <a:off x="2026950" y="1709075"/>
            <a:ext cx="5090100" cy="839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27" name="Google Shape;27;p5"/>
          <p:cNvSpPr txBox="1"/>
          <p:nvPr>
            <p:ph type="title"/>
          </p:nvPr>
        </p:nvSpPr>
        <p:spPr>
          <a:xfrm>
            <a:off x="457200" y="212325"/>
            <a:ext cx="82296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28" name="Google Shape;28;p5" title="grad.png"/>
          <p:cNvPicPr preferRelativeResize="0"/>
          <p:nvPr/>
        </p:nvPicPr>
        <p:blipFill rotWithShape="1">
          <a:blip r:embed="rId2">
            <a:alphaModFix amt="64000"/>
          </a:blip>
          <a:srcRect b="8156" l="11022" r="13739" t="0"/>
          <a:stretch/>
        </p:blipFill>
        <p:spPr>
          <a:xfrm rot="2199912">
            <a:off x="-3751676" y="-381272"/>
            <a:ext cx="6626045" cy="5777703"/>
          </a:xfrm>
          <a:prstGeom prst="rect">
            <a:avLst/>
          </a:prstGeom>
          <a:noFill/>
          <a:ln>
            <a:noFill/>
          </a:ln>
        </p:spPr>
      </p:pic>
      <p:sp>
        <p:nvSpPr>
          <p:cNvPr id="29" name="Google Shape;29;p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0" name="Shape 30"/>
        <p:cNvGrpSpPr/>
        <p:nvPr/>
      </p:nvGrpSpPr>
      <p:grpSpPr>
        <a:xfrm>
          <a:off x="0" y="0"/>
          <a:ext cx="0" cy="0"/>
          <a:chOff x="0" y="0"/>
          <a:chExt cx="0" cy="0"/>
        </a:xfrm>
      </p:grpSpPr>
      <p:pic>
        <p:nvPicPr>
          <p:cNvPr id="31" name="Google Shape;31;p6" title="grad.png"/>
          <p:cNvPicPr preferRelativeResize="0"/>
          <p:nvPr/>
        </p:nvPicPr>
        <p:blipFill rotWithShape="1">
          <a:blip r:embed="rId2">
            <a:alphaModFix amt="64000"/>
          </a:blip>
          <a:srcRect b="8156" l="11022" r="13739" t="0"/>
          <a:stretch/>
        </p:blipFill>
        <p:spPr>
          <a:xfrm rot="-5810095">
            <a:off x="-1681503" y="-1718043"/>
            <a:ext cx="4467740" cy="3895735"/>
          </a:xfrm>
          <a:prstGeom prst="rect">
            <a:avLst/>
          </a:prstGeom>
          <a:noFill/>
          <a:ln>
            <a:noFill/>
          </a:ln>
        </p:spPr>
      </p:pic>
      <p:sp>
        <p:nvSpPr>
          <p:cNvPr id="32" name="Google Shape;32;p6"/>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33" name="Google Shape;33;p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4" name="Shape 34"/>
        <p:cNvGrpSpPr/>
        <p:nvPr/>
      </p:nvGrpSpPr>
      <p:grpSpPr>
        <a:xfrm>
          <a:off x="0" y="0"/>
          <a:ext cx="0" cy="0"/>
          <a:chOff x="0" y="0"/>
          <a:chExt cx="0" cy="0"/>
        </a:xfrm>
      </p:grpSpPr>
      <p:sp>
        <p:nvSpPr>
          <p:cNvPr id="35" name="Google Shape;35;p7"/>
          <p:cNvSpPr txBox="1"/>
          <p:nvPr>
            <p:ph idx="1" type="body"/>
          </p:nvPr>
        </p:nvSpPr>
        <p:spPr>
          <a:xfrm>
            <a:off x="4053700" y="1704950"/>
            <a:ext cx="4512900" cy="28368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Font typeface="DM Sans"/>
              <a:buChar char="●"/>
              <a:defRPr sz="1400"/>
            </a:lvl1pPr>
            <a:lvl2pPr indent="-317500" lvl="1" marL="914400" rtl="0">
              <a:lnSpc>
                <a:spcPct val="115000"/>
              </a:lnSpc>
              <a:spcBef>
                <a:spcPts val="0"/>
              </a:spcBef>
              <a:spcAft>
                <a:spcPts val="0"/>
              </a:spcAft>
              <a:buSzPts val="1400"/>
              <a:buFont typeface="DM Sans"/>
              <a:buChar char="○"/>
              <a:defRPr/>
            </a:lvl2pPr>
            <a:lvl3pPr indent="-317500" lvl="2" marL="1371600" rtl="0">
              <a:lnSpc>
                <a:spcPct val="115000"/>
              </a:lnSpc>
              <a:spcBef>
                <a:spcPts val="0"/>
              </a:spcBef>
              <a:spcAft>
                <a:spcPts val="0"/>
              </a:spcAft>
              <a:buSzPts val="1400"/>
              <a:buFont typeface="DM Sans"/>
              <a:buChar char="■"/>
              <a:defRPr/>
            </a:lvl3pPr>
            <a:lvl4pPr indent="-317500" lvl="3" marL="1828800" rtl="0">
              <a:lnSpc>
                <a:spcPct val="115000"/>
              </a:lnSpc>
              <a:spcBef>
                <a:spcPts val="0"/>
              </a:spcBef>
              <a:spcAft>
                <a:spcPts val="0"/>
              </a:spcAft>
              <a:buSzPts val="1400"/>
              <a:buFont typeface="DM Sans"/>
              <a:buChar char="●"/>
              <a:defRPr/>
            </a:lvl4pPr>
            <a:lvl5pPr indent="-317500" lvl="4" marL="2286000" rtl="0">
              <a:lnSpc>
                <a:spcPct val="115000"/>
              </a:lnSpc>
              <a:spcBef>
                <a:spcPts val="0"/>
              </a:spcBef>
              <a:spcAft>
                <a:spcPts val="0"/>
              </a:spcAft>
              <a:buSzPts val="1400"/>
              <a:buFont typeface="DM Sans"/>
              <a:buChar char="○"/>
              <a:defRPr/>
            </a:lvl5pPr>
            <a:lvl6pPr indent="-317500" lvl="5" marL="2743200" rtl="0">
              <a:lnSpc>
                <a:spcPct val="115000"/>
              </a:lnSpc>
              <a:spcBef>
                <a:spcPts val="0"/>
              </a:spcBef>
              <a:spcAft>
                <a:spcPts val="0"/>
              </a:spcAft>
              <a:buSzPts val="1400"/>
              <a:buFont typeface="DM Sans"/>
              <a:buChar char="■"/>
              <a:defRPr/>
            </a:lvl6pPr>
            <a:lvl7pPr indent="-317500" lvl="6" marL="3200400" rtl="0">
              <a:lnSpc>
                <a:spcPct val="115000"/>
              </a:lnSpc>
              <a:spcBef>
                <a:spcPts val="0"/>
              </a:spcBef>
              <a:spcAft>
                <a:spcPts val="0"/>
              </a:spcAft>
              <a:buSzPts val="1400"/>
              <a:buFont typeface="DM Sans"/>
              <a:buChar char="●"/>
              <a:defRPr/>
            </a:lvl7pPr>
            <a:lvl8pPr indent="-317500" lvl="7" marL="3657600" rtl="0">
              <a:lnSpc>
                <a:spcPct val="115000"/>
              </a:lnSpc>
              <a:spcBef>
                <a:spcPts val="0"/>
              </a:spcBef>
              <a:spcAft>
                <a:spcPts val="0"/>
              </a:spcAft>
              <a:buSzPts val="1400"/>
              <a:buFont typeface="DM Sans"/>
              <a:buChar char="○"/>
              <a:defRPr/>
            </a:lvl8pPr>
            <a:lvl9pPr indent="-317500" lvl="8" marL="4114800" rtl="0">
              <a:lnSpc>
                <a:spcPct val="115000"/>
              </a:lnSpc>
              <a:spcBef>
                <a:spcPts val="0"/>
              </a:spcBef>
              <a:spcAft>
                <a:spcPts val="0"/>
              </a:spcAft>
              <a:buSzPts val="1400"/>
              <a:buFont typeface="DM Sans"/>
              <a:buChar char="■"/>
              <a:defRPr/>
            </a:lvl9pPr>
          </a:lstStyle>
          <a:p/>
        </p:txBody>
      </p:sp>
      <p:sp>
        <p:nvSpPr>
          <p:cNvPr id="36" name="Google Shape;36;p7"/>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37" name="Google Shape;37;p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8" name="Shape 38"/>
        <p:cNvGrpSpPr/>
        <p:nvPr/>
      </p:nvGrpSpPr>
      <p:grpSpPr>
        <a:xfrm>
          <a:off x="0" y="0"/>
          <a:ext cx="0" cy="0"/>
          <a:chOff x="0" y="0"/>
          <a:chExt cx="0" cy="0"/>
        </a:xfrm>
      </p:grpSpPr>
      <p:sp>
        <p:nvSpPr>
          <p:cNvPr id="39" name="Google Shape;39;p8"/>
          <p:cNvSpPr txBox="1"/>
          <p:nvPr>
            <p:ph type="title"/>
          </p:nvPr>
        </p:nvSpPr>
        <p:spPr>
          <a:xfrm>
            <a:off x="1388100" y="1307100"/>
            <a:ext cx="6367800" cy="25293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sp>
        <p:nvSpPr>
          <p:cNvPr id="40" name="Google Shape;40;p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1" name="Shape 41"/>
        <p:cNvGrpSpPr/>
        <p:nvPr/>
      </p:nvGrpSpPr>
      <p:grpSpPr>
        <a:xfrm>
          <a:off x="0" y="0"/>
          <a:ext cx="0" cy="0"/>
          <a:chOff x="0" y="0"/>
          <a:chExt cx="0" cy="0"/>
        </a:xfrm>
      </p:grpSpPr>
      <p:sp>
        <p:nvSpPr>
          <p:cNvPr id="42" name="Google Shape;42;p9"/>
          <p:cNvSpPr txBox="1"/>
          <p:nvPr>
            <p:ph idx="1" type="subTitle"/>
          </p:nvPr>
        </p:nvSpPr>
        <p:spPr>
          <a:xfrm>
            <a:off x="720064" y="1580125"/>
            <a:ext cx="3597000" cy="238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3" name="Google Shape;43;p9"/>
          <p:cNvSpPr txBox="1"/>
          <p:nvPr>
            <p:ph idx="2" type="subTitle"/>
          </p:nvPr>
        </p:nvSpPr>
        <p:spPr>
          <a:xfrm>
            <a:off x="4826936" y="1580125"/>
            <a:ext cx="3597000" cy="238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4" name="Google Shape;44;p9"/>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45" name="Google Shape;45;p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p:nvPr>
            <p:ph idx="2" type="pic"/>
          </p:nvPr>
        </p:nvSpPr>
        <p:spPr>
          <a:xfrm>
            <a:off x="0" y="2"/>
            <a:ext cx="9144000" cy="5143500"/>
          </a:xfrm>
          <a:prstGeom prst="rect">
            <a:avLst/>
          </a:prstGeom>
          <a:noFill/>
          <a:ln>
            <a:noFill/>
          </a:ln>
        </p:spPr>
      </p:sp>
      <p:sp>
        <p:nvSpPr>
          <p:cNvPr id="48" name="Google Shape;48;p10"/>
          <p:cNvSpPr txBox="1"/>
          <p:nvPr>
            <p:ph type="title"/>
          </p:nvPr>
        </p:nvSpPr>
        <p:spPr>
          <a:xfrm>
            <a:off x="468950" y="370700"/>
            <a:ext cx="2841900" cy="734100"/>
          </a:xfrm>
          <a:prstGeom prst="rect">
            <a:avLst/>
          </a:prstGeom>
          <a:solidFill>
            <a:schemeClr val="lt1"/>
          </a:solidFill>
          <a:ln>
            <a:noFill/>
          </a:ln>
        </p:spPr>
        <p:txBody>
          <a:bodyPr anchorCtr="0" anchor="t" bIns="91425" lIns="91425" spcFirstLastPara="1" rIns="91425" wrap="square" tIns="91425">
            <a:noAutofit/>
          </a:bodyPr>
          <a:lstStyle>
            <a:lvl1pPr lvl="0" rtl="0">
              <a:spcBef>
                <a:spcPts val="0"/>
              </a:spcBef>
              <a:spcAft>
                <a:spcPts val="0"/>
              </a:spcAft>
              <a:buSzPts val="3500"/>
              <a:buNone/>
              <a:defRPr sz="1900">
                <a:solidFill>
                  <a:schemeClr val="lt1"/>
                </a:solidFill>
              </a:defRPr>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49" name="Google Shape;49;p1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0" name="Shape 50"/>
        <p:cNvGrpSpPr/>
        <p:nvPr/>
      </p:nvGrpSpPr>
      <p:grpSpPr>
        <a:xfrm>
          <a:off x="0" y="0"/>
          <a:ext cx="0" cy="0"/>
          <a:chOff x="0" y="0"/>
          <a:chExt cx="0" cy="0"/>
        </a:xfrm>
      </p:grpSpPr>
      <p:sp>
        <p:nvSpPr>
          <p:cNvPr id="51" name="Google Shape;51;p11"/>
          <p:cNvSpPr txBox="1"/>
          <p:nvPr>
            <p:ph hasCustomPrompt="1" type="title"/>
          </p:nvPr>
        </p:nvSpPr>
        <p:spPr>
          <a:xfrm>
            <a:off x="1284000" y="1952850"/>
            <a:ext cx="4454700" cy="799500"/>
          </a:xfrm>
          <a:prstGeom prst="rect">
            <a:avLst/>
          </a:prstGeom>
        </p:spPr>
        <p:txBody>
          <a:bodyPr anchorCtr="0" anchor="b" bIns="91425" lIns="91425" spcFirstLastPara="1" rIns="91425" wrap="square" tIns="91425">
            <a:noAutofit/>
          </a:bodyPr>
          <a:lstStyle>
            <a:lvl1pPr lvl="0">
              <a:spcBef>
                <a:spcPts val="0"/>
              </a:spcBef>
              <a:spcAft>
                <a:spcPts val="0"/>
              </a:spcAft>
              <a:buSzPts val="9600"/>
              <a:buNone/>
              <a:defRPr sz="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r>
              <a:t>xx%</a:t>
            </a:r>
          </a:p>
        </p:txBody>
      </p:sp>
      <p:sp>
        <p:nvSpPr>
          <p:cNvPr id="52" name="Google Shape;52;p11"/>
          <p:cNvSpPr txBox="1"/>
          <p:nvPr>
            <p:ph idx="1" type="subTitle"/>
          </p:nvPr>
        </p:nvSpPr>
        <p:spPr>
          <a:xfrm>
            <a:off x="1284000" y="2816250"/>
            <a:ext cx="4454700" cy="374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p:txBody>
      </p:sp>
      <p:sp>
        <p:nvSpPr>
          <p:cNvPr id="53" name="Google Shape;53;p1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54" name="Shape 54"/>
        <p:cNvGrpSpPr/>
        <p:nvPr/>
      </p:nvGrpSpPr>
      <p:grpSpPr>
        <a:xfrm>
          <a:off x="0" y="0"/>
          <a:ext cx="0" cy="0"/>
          <a:chOff x="0" y="0"/>
          <a:chExt cx="0" cy="0"/>
        </a:xfrm>
      </p:grpSpPr>
      <p:sp>
        <p:nvSpPr>
          <p:cNvPr id="55" name="Google Shape;55;p1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2_1">
    <p:spTree>
      <p:nvGrpSpPr>
        <p:cNvPr id="56" name="Shape 56"/>
        <p:cNvGrpSpPr/>
        <p:nvPr/>
      </p:nvGrpSpPr>
      <p:grpSpPr>
        <a:xfrm>
          <a:off x="0" y="0"/>
          <a:ext cx="0" cy="0"/>
          <a:chOff x="0" y="0"/>
          <a:chExt cx="0" cy="0"/>
        </a:xfrm>
      </p:grpSpPr>
      <p:sp>
        <p:nvSpPr>
          <p:cNvPr id="57" name="Google Shape;57;p13"/>
          <p:cNvSpPr txBox="1"/>
          <p:nvPr>
            <p:ph hasCustomPrompt="1" type="title"/>
          </p:nvPr>
        </p:nvSpPr>
        <p:spPr>
          <a:xfrm>
            <a:off x="2576538" y="1292813"/>
            <a:ext cx="677700" cy="4038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000"/>
              <a:buNone/>
              <a:defRPr i="1"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p:nvPr>
            <p:ph idx="1" type="subTitle"/>
          </p:nvPr>
        </p:nvSpPr>
        <p:spPr>
          <a:xfrm>
            <a:off x="3214064" y="1288025"/>
            <a:ext cx="3353400" cy="484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59" name="Google Shape;59;p13"/>
          <p:cNvSpPr txBox="1"/>
          <p:nvPr>
            <p:ph hasCustomPrompt="1" idx="2" type="title"/>
          </p:nvPr>
        </p:nvSpPr>
        <p:spPr>
          <a:xfrm>
            <a:off x="2576538" y="2187738"/>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0" name="Google Shape;60;p13"/>
          <p:cNvSpPr txBox="1"/>
          <p:nvPr>
            <p:ph idx="3" type="subTitle"/>
          </p:nvPr>
        </p:nvSpPr>
        <p:spPr>
          <a:xfrm>
            <a:off x="3214064" y="2152675"/>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1" name="Google Shape;61;p13"/>
          <p:cNvSpPr txBox="1"/>
          <p:nvPr>
            <p:ph hasCustomPrompt="1" idx="4" type="title"/>
          </p:nvPr>
        </p:nvSpPr>
        <p:spPr>
          <a:xfrm>
            <a:off x="2576538" y="3082675"/>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2" name="Google Shape;62;p13"/>
          <p:cNvSpPr txBox="1"/>
          <p:nvPr>
            <p:ph idx="5" type="subTitle"/>
          </p:nvPr>
        </p:nvSpPr>
        <p:spPr>
          <a:xfrm>
            <a:off x="3214064" y="3077888"/>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3" name="Google Shape;63;p13"/>
          <p:cNvSpPr txBox="1"/>
          <p:nvPr>
            <p:ph hasCustomPrompt="1" idx="6" type="title"/>
          </p:nvPr>
        </p:nvSpPr>
        <p:spPr>
          <a:xfrm>
            <a:off x="2576538" y="3937813"/>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4" name="Google Shape;64;p13"/>
          <p:cNvSpPr txBox="1"/>
          <p:nvPr>
            <p:ph idx="7" type="subTitle"/>
          </p:nvPr>
        </p:nvSpPr>
        <p:spPr>
          <a:xfrm>
            <a:off x="3214064" y="3933025"/>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5" name="Google Shape;65;p13"/>
          <p:cNvSpPr txBox="1"/>
          <p:nvPr>
            <p:ph idx="8"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66" name="Google Shape;66;p13" title="grad.png"/>
          <p:cNvPicPr preferRelativeResize="0"/>
          <p:nvPr/>
        </p:nvPicPr>
        <p:blipFill rotWithShape="1">
          <a:blip r:embed="rId2">
            <a:alphaModFix amt="64000"/>
          </a:blip>
          <a:srcRect b="8156" l="11022" r="13739" t="0"/>
          <a:stretch/>
        </p:blipFill>
        <p:spPr>
          <a:xfrm rot="10523439">
            <a:off x="6530752" y="569101"/>
            <a:ext cx="6626046" cy="5777702"/>
          </a:xfrm>
          <a:prstGeom prst="rect">
            <a:avLst/>
          </a:prstGeom>
          <a:noFill/>
          <a:ln>
            <a:noFill/>
          </a:ln>
        </p:spPr>
      </p:pic>
      <p:sp>
        <p:nvSpPr>
          <p:cNvPr id="67" name="Google Shape;67;p1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ONE_COLUMN_TEXT_1">
    <p:spTree>
      <p:nvGrpSpPr>
        <p:cNvPr id="68" name="Shape 68"/>
        <p:cNvGrpSpPr/>
        <p:nvPr/>
      </p:nvGrpSpPr>
      <p:grpSpPr>
        <a:xfrm>
          <a:off x="0" y="0"/>
          <a:ext cx="0" cy="0"/>
          <a:chOff x="0" y="0"/>
          <a:chExt cx="0" cy="0"/>
        </a:xfrm>
      </p:grpSpPr>
      <p:sp>
        <p:nvSpPr>
          <p:cNvPr id="69" name="Google Shape;69;p14"/>
          <p:cNvSpPr txBox="1"/>
          <p:nvPr>
            <p:ph idx="1" type="subTitle"/>
          </p:nvPr>
        </p:nvSpPr>
        <p:spPr>
          <a:xfrm>
            <a:off x="925650" y="1248050"/>
            <a:ext cx="7292700" cy="18858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0" name="Google Shape;70;p14"/>
          <p:cNvSpPr txBox="1"/>
          <p:nvPr>
            <p:ph type="title"/>
          </p:nvPr>
        </p:nvSpPr>
        <p:spPr>
          <a:xfrm>
            <a:off x="457200" y="3445725"/>
            <a:ext cx="8113800" cy="12750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71" name="Google Shape;71;p14" title="grad.png"/>
          <p:cNvPicPr preferRelativeResize="0"/>
          <p:nvPr/>
        </p:nvPicPr>
        <p:blipFill rotWithShape="1">
          <a:blip r:embed="rId2">
            <a:alphaModFix amt="64000"/>
          </a:blip>
          <a:srcRect b="8156" l="11022" r="13739" t="0"/>
          <a:stretch/>
        </p:blipFill>
        <p:spPr>
          <a:xfrm rot="-2081560">
            <a:off x="3620825" y="2570478"/>
            <a:ext cx="6626048" cy="5777701"/>
          </a:xfrm>
          <a:prstGeom prst="rect">
            <a:avLst/>
          </a:prstGeom>
          <a:noFill/>
          <a:ln>
            <a:noFill/>
          </a:ln>
        </p:spPr>
      </p:pic>
      <p:sp>
        <p:nvSpPr>
          <p:cNvPr id="72" name="Google Shape;72;p1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ONE_COLUMN_TEXT_1_1">
    <p:spTree>
      <p:nvGrpSpPr>
        <p:cNvPr id="73" name="Shape 73"/>
        <p:cNvGrpSpPr/>
        <p:nvPr/>
      </p:nvGrpSpPr>
      <p:grpSpPr>
        <a:xfrm>
          <a:off x="0" y="0"/>
          <a:ext cx="0" cy="0"/>
          <a:chOff x="0" y="0"/>
          <a:chExt cx="0" cy="0"/>
        </a:xfrm>
      </p:grpSpPr>
      <p:sp>
        <p:nvSpPr>
          <p:cNvPr id="74" name="Google Shape;74;p15"/>
          <p:cNvSpPr txBox="1"/>
          <p:nvPr>
            <p:ph idx="1" type="body"/>
          </p:nvPr>
        </p:nvSpPr>
        <p:spPr>
          <a:xfrm>
            <a:off x="845200" y="1199375"/>
            <a:ext cx="4620300" cy="2100300"/>
          </a:xfrm>
          <a:prstGeom prst="rect">
            <a:avLst/>
          </a:prstGeom>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2"/>
              </a:buClr>
              <a:buSzPts val="1400"/>
              <a:buFont typeface="DM Sans"/>
              <a:buChar char="●"/>
              <a:defRPr sz="1400"/>
            </a:lvl1pPr>
            <a:lvl2pPr indent="-317500" lvl="1" marL="914400">
              <a:lnSpc>
                <a:spcPct val="115000"/>
              </a:lnSpc>
              <a:spcBef>
                <a:spcPts val="0"/>
              </a:spcBef>
              <a:spcAft>
                <a:spcPts val="0"/>
              </a:spcAft>
              <a:buSzPts val="1400"/>
              <a:buFont typeface="DM Sans"/>
              <a:buChar char="○"/>
              <a:defRPr/>
            </a:lvl2pPr>
            <a:lvl3pPr indent="-317500" lvl="2" marL="1371600">
              <a:lnSpc>
                <a:spcPct val="115000"/>
              </a:lnSpc>
              <a:spcBef>
                <a:spcPts val="0"/>
              </a:spcBef>
              <a:spcAft>
                <a:spcPts val="0"/>
              </a:spcAft>
              <a:buSzPts val="1400"/>
              <a:buFont typeface="DM Sans"/>
              <a:buChar char="■"/>
              <a:defRPr/>
            </a:lvl3pPr>
            <a:lvl4pPr indent="-317500" lvl="3" marL="1828800">
              <a:lnSpc>
                <a:spcPct val="115000"/>
              </a:lnSpc>
              <a:spcBef>
                <a:spcPts val="0"/>
              </a:spcBef>
              <a:spcAft>
                <a:spcPts val="0"/>
              </a:spcAft>
              <a:buSzPts val="1400"/>
              <a:buFont typeface="DM Sans"/>
              <a:buChar char="●"/>
              <a:defRPr/>
            </a:lvl4pPr>
            <a:lvl5pPr indent="-317500" lvl="4" marL="2286000">
              <a:lnSpc>
                <a:spcPct val="115000"/>
              </a:lnSpc>
              <a:spcBef>
                <a:spcPts val="0"/>
              </a:spcBef>
              <a:spcAft>
                <a:spcPts val="0"/>
              </a:spcAft>
              <a:buSzPts val="1400"/>
              <a:buFont typeface="DM Sans"/>
              <a:buChar char="○"/>
              <a:defRPr/>
            </a:lvl5pPr>
            <a:lvl6pPr indent="-317500" lvl="5" marL="2743200">
              <a:lnSpc>
                <a:spcPct val="115000"/>
              </a:lnSpc>
              <a:spcBef>
                <a:spcPts val="0"/>
              </a:spcBef>
              <a:spcAft>
                <a:spcPts val="0"/>
              </a:spcAft>
              <a:buSzPts val="1400"/>
              <a:buFont typeface="DM Sans"/>
              <a:buChar char="■"/>
              <a:defRPr/>
            </a:lvl6pPr>
            <a:lvl7pPr indent="-317500" lvl="6" marL="3200400">
              <a:lnSpc>
                <a:spcPct val="115000"/>
              </a:lnSpc>
              <a:spcBef>
                <a:spcPts val="0"/>
              </a:spcBef>
              <a:spcAft>
                <a:spcPts val="0"/>
              </a:spcAft>
              <a:buSzPts val="1400"/>
              <a:buFont typeface="DM Sans"/>
              <a:buChar char="●"/>
              <a:defRPr/>
            </a:lvl7pPr>
            <a:lvl8pPr indent="-317500" lvl="7" marL="3657600">
              <a:lnSpc>
                <a:spcPct val="115000"/>
              </a:lnSpc>
              <a:spcBef>
                <a:spcPts val="0"/>
              </a:spcBef>
              <a:spcAft>
                <a:spcPts val="0"/>
              </a:spcAft>
              <a:buSzPts val="1400"/>
              <a:buFont typeface="DM Sans"/>
              <a:buChar char="○"/>
              <a:defRPr/>
            </a:lvl8pPr>
            <a:lvl9pPr indent="-317500" lvl="8" marL="4114800">
              <a:lnSpc>
                <a:spcPct val="115000"/>
              </a:lnSpc>
              <a:spcBef>
                <a:spcPts val="0"/>
              </a:spcBef>
              <a:spcAft>
                <a:spcPts val="0"/>
              </a:spcAft>
              <a:buSzPts val="1400"/>
              <a:buFont typeface="DM Sans"/>
              <a:buChar char="■"/>
              <a:defRPr/>
            </a:lvl9pPr>
          </a:lstStyle>
          <a:p/>
        </p:txBody>
      </p:sp>
      <p:sp>
        <p:nvSpPr>
          <p:cNvPr id="75" name="Google Shape;75;p15"/>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76" name="Google Shape;76;p15" title="grad.png"/>
          <p:cNvPicPr preferRelativeResize="0"/>
          <p:nvPr/>
        </p:nvPicPr>
        <p:blipFill rotWithShape="1">
          <a:blip r:embed="rId2">
            <a:alphaModFix amt="64000"/>
          </a:blip>
          <a:srcRect b="8156" l="11022" r="13739" t="0"/>
          <a:stretch/>
        </p:blipFill>
        <p:spPr>
          <a:xfrm rot="3072118">
            <a:off x="-2614977" y="-1976735"/>
            <a:ext cx="4433905" cy="3866221"/>
          </a:xfrm>
          <a:prstGeom prst="rect">
            <a:avLst/>
          </a:prstGeom>
          <a:noFill/>
          <a:ln>
            <a:noFill/>
          </a:ln>
        </p:spPr>
      </p:pic>
      <p:sp>
        <p:nvSpPr>
          <p:cNvPr id="77" name="Google Shape;77;p15"/>
          <p:cNvSpPr/>
          <p:nvPr>
            <p:ph idx="2" type="pic"/>
          </p:nvPr>
        </p:nvSpPr>
        <p:spPr>
          <a:xfrm>
            <a:off x="5782800" y="1249550"/>
            <a:ext cx="3361200" cy="3894000"/>
          </a:xfrm>
          <a:prstGeom prst="rect">
            <a:avLst/>
          </a:prstGeom>
          <a:noFill/>
          <a:ln>
            <a:noFill/>
          </a:ln>
        </p:spPr>
      </p:sp>
      <p:sp>
        <p:nvSpPr>
          <p:cNvPr id="78" name="Google Shape;78;p1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79" name="Shape 79"/>
        <p:cNvGrpSpPr/>
        <p:nvPr/>
      </p:nvGrpSpPr>
      <p:grpSpPr>
        <a:xfrm>
          <a:off x="0" y="0"/>
          <a:ext cx="0" cy="0"/>
          <a:chOff x="0" y="0"/>
          <a:chExt cx="0" cy="0"/>
        </a:xfrm>
      </p:grpSpPr>
      <p:pic>
        <p:nvPicPr>
          <p:cNvPr id="80" name="Google Shape;80;p16" title="grad.png"/>
          <p:cNvPicPr preferRelativeResize="0"/>
          <p:nvPr/>
        </p:nvPicPr>
        <p:blipFill rotWithShape="1">
          <a:blip r:embed="rId2">
            <a:alphaModFix amt="64000"/>
          </a:blip>
          <a:srcRect b="8156" l="11022" r="13739" t="0"/>
          <a:stretch/>
        </p:blipFill>
        <p:spPr>
          <a:xfrm rot="-8424634">
            <a:off x="172170" y="-2061694"/>
            <a:ext cx="4599704" cy="4010789"/>
          </a:xfrm>
          <a:prstGeom prst="rect">
            <a:avLst/>
          </a:prstGeom>
          <a:noFill/>
          <a:ln>
            <a:noFill/>
          </a:ln>
        </p:spPr>
      </p:pic>
      <p:sp>
        <p:nvSpPr>
          <p:cNvPr id="81" name="Google Shape;81;p16"/>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82" name="Google Shape;82;p1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TITLE_ONLY_2">
    <p:spTree>
      <p:nvGrpSpPr>
        <p:cNvPr id="83" name="Shape 83"/>
        <p:cNvGrpSpPr/>
        <p:nvPr/>
      </p:nvGrpSpPr>
      <p:grpSpPr>
        <a:xfrm>
          <a:off x="0" y="0"/>
          <a:ext cx="0" cy="0"/>
          <a:chOff x="0" y="0"/>
          <a:chExt cx="0" cy="0"/>
        </a:xfrm>
      </p:grpSpPr>
      <p:pic>
        <p:nvPicPr>
          <p:cNvPr id="84" name="Google Shape;84;p17" title="grad.png"/>
          <p:cNvPicPr preferRelativeResize="0"/>
          <p:nvPr/>
        </p:nvPicPr>
        <p:blipFill rotWithShape="1">
          <a:blip r:embed="rId2">
            <a:alphaModFix amt="64000"/>
          </a:blip>
          <a:srcRect b="8156" l="11022" r="13739" t="0"/>
          <a:stretch/>
        </p:blipFill>
        <p:spPr>
          <a:xfrm rot="4050186">
            <a:off x="7011650" y="-2139285"/>
            <a:ext cx="6626046" cy="5777703"/>
          </a:xfrm>
          <a:prstGeom prst="rect">
            <a:avLst/>
          </a:prstGeom>
          <a:noFill/>
          <a:ln>
            <a:noFill/>
          </a:ln>
        </p:spPr>
      </p:pic>
      <p:sp>
        <p:nvSpPr>
          <p:cNvPr id="85" name="Google Shape;85;p17"/>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86" name="Google Shape;86;p1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87" name="Shape 87"/>
        <p:cNvGrpSpPr/>
        <p:nvPr/>
      </p:nvGrpSpPr>
      <p:grpSpPr>
        <a:xfrm>
          <a:off x="0" y="0"/>
          <a:ext cx="0" cy="0"/>
          <a:chOff x="0" y="0"/>
          <a:chExt cx="0" cy="0"/>
        </a:xfrm>
      </p:grpSpPr>
      <p:sp>
        <p:nvSpPr>
          <p:cNvPr id="88" name="Google Shape;88;p18"/>
          <p:cNvSpPr txBox="1"/>
          <p:nvPr>
            <p:ph idx="1" type="subTitle"/>
          </p:nvPr>
        </p:nvSpPr>
        <p:spPr>
          <a:xfrm>
            <a:off x="2535450" y="1623725"/>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89" name="Google Shape;89;p18"/>
          <p:cNvSpPr txBox="1"/>
          <p:nvPr>
            <p:ph idx="2" type="subTitle"/>
          </p:nvPr>
        </p:nvSpPr>
        <p:spPr>
          <a:xfrm>
            <a:off x="2535450" y="2833200"/>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0" name="Google Shape;90;p18"/>
          <p:cNvSpPr txBox="1"/>
          <p:nvPr>
            <p:ph idx="3" type="subTitle"/>
          </p:nvPr>
        </p:nvSpPr>
        <p:spPr>
          <a:xfrm>
            <a:off x="2535450" y="4044525"/>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1" name="Google Shape;91;p18"/>
          <p:cNvSpPr txBox="1"/>
          <p:nvPr>
            <p:ph idx="4" type="subTitle"/>
          </p:nvPr>
        </p:nvSpPr>
        <p:spPr>
          <a:xfrm>
            <a:off x="2535450" y="13027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2" name="Google Shape;92;p18"/>
          <p:cNvSpPr txBox="1"/>
          <p:nvPr>
            <p:ph idx="5" type="subTitle"/>
          </p:nvPr>
        </p:nvSpPr>
        <p:spPr>
          <a:xfrm>
            <a:off x="2535450" y="37235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3" name="Google Shape;93;p18"/>
          <p:cNvSpPr txBox="1"/>
          <p:nvPr>
            <p:ph idx="6" type="subTitle"/>
          </p:nvPr>
        </p:nvSpPr>
        <p:spPr>
          <a:xfrm>
            <a:off x="2535450" y="25131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4" name="Google Shape;94;p18"/>
          <p:cNvSpPr txBox="1"/>
          <p:nvPr>
            <p:ph type="title"/>
          </p:nvPr>
        </p:nvSpPr>
        <p:spPr>
          <a:xfrm>
            <a:off x="486150" y="212325"/>
            <a:ext cx="81717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95" name="Google Shape;95;p18" title="grad.png"/>
          <p:cNvPicPr preferRelativeResize="0"/>
          <p:nvPr/>
        </p:nvPicPr>
        <p:blipFill rotWithShape="1">
          <a:blip r:embed="rId2">
            <a:alphaModFix amt="64000"/>
          </a:blip>
          <a:srcRect b="8156" l="11022" r="13739" t="0"/>
          <a:stretch/>
        </p:blipFill>
        <p:spPr>
          <a:xfrm rot="4361546">
            <a:off x="5069624" y="2708649"/>
            <a:ext cx="6626049" cy="5777701"/>
          </a:xfrm>
          <a:prstGeom prst="rect">
            <a:avLst/>
          </a:prstGeom>
          <a:noFill/>
          <a:ln>
            <a:noFill/>
          </a:ln>
        </p:spPr>
      </p:pic>
      <p:sp>
        <p:nvSpPr>
          <p:cNvPr id="96" name="Google Shape;96;p1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97" name="Shape 97"/>
        <p:cNvGrpSpPr/>
        <p:nvPr/>
      </p:nvGrpSpPr>
      <p:grpSpPr>
        <a:xfrm>
          <a:off x="0" y="0"/>
          <a:ext cx="0" cy="0"/>
          <a:chOff x="0" y="0"/>
          <a:chExt cx="0" cy="0"/>
        </a:xfrm>
      </p:grpSpPr>
      <p:sp>
        <p:nvSpPr>
          <p:cNvPr id="98" name="Google Shape;98;p19"/>
          <p:cNvSpPr txBox="1"/>
          <p:nvPr>
            <p:ph idx="1" type="subTitle"/>
          </p:nvPr>
        </p:nvSpPr>
        <p:spPr>
          <a:xfrm>
            <a:off x="1388993" y="1626476"/>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9" name="Google Shape;99;p19"/>
          <p:cNvSpPr txBox="1"/>
          <p:nvPr>
            <p:ph idx="2" type="subTitle"/>
          </p:nvPr>
        </p:nvSpPr>
        <p:spPr>
          <a:xfrm>
            <a:off x="4982696" y="1626476"/>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0" name="Google Shape;100;p19"/>
          <p:cNvSpPr txBox="1"/>
          <p:nvPr>
            <p:ph idx="3" type="subTitle"/>
          </p:nvPr>
        </p:nvSpPr>
        <p:spPr>
          <a:xfrm>
            <a:off x="1388993" y="2816631"/>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1" name="Google Shape;101;p19"/>
          <p:cNvSpPr txBox="1"/>
          <p:nvPr>
            <p:ph idx="4" type="subTitle"/>
          </p:nvPr>
        </p:nvSpPr>
        <p:spPr>
          <a:xfrm>
            <a:off x="4982696" y="4006823"/>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2" name="Google Shape;102;p19"/>
          <p:cNvSpPr txBox="1"/>
          <p:nvPr>
            <p:ph idx="5" type="subTitle"/>
          </p:nvPr>
        </p:nvSpPr>
        <p:spPr>
          <a:xfrm>
            <a:off x="1388990" y="4006873"/>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3" name="Google Shape;103;p19"/>
          <p:cNvSpPr txBox="1"/>
          <p:nvPr>
            <p:ph idx="6" type="subTitle"/>
          </p:nvPr>
        </p:nvSpPr>
        <p:spPr>
          <a:xfrm>
            <a:off x="4982698" y="2816631"/>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4" name="Google Shape;104;p19"/>
          <p:cNvSpPr txBox="1"/>
          <p:nvPr>
            <p:ph idx="7" type="subTitle"/>
          </p:nvPr>
        </p:nvSpPr>
        <p:spPr>
          <a:xfrm>
            <a:off x="1388998" y="1345450"/>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5" name="Google Shape;105;p19"/>
          <p:cNvSpPr txBox="1"/>
          <p:nvPr>
            <p:ph idx="8" type="subTitle"/>
          </p:nvPr>
        </p:nvSpPr>
        <p:spPr>
          <a:xfrm>
            <a:off x="4982698" y="1345450"/>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6" name="Google Shape;106;p19"/>
          <p:cNvSpPr txBox="1"/>
          <p:nvPr>
            <p:ph idx="9" type="subTitle"/>
          </p:nvPr>
        </p:nvSpPr>
        <p:spPr>
          <a:xfrm>
            <a:off x="1388988" y="3725847"/>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7" name="Google Shape;107;p19"/>
          <p:cNvSpPr txBox="1"/>
          <p:nvPr>
            <p:ph idx="13" type="subTitle"/>
          </p:nvPr>
        </p:nvSpPr>
        <p:spPr>
          <a:xfrm>
            <a:off x="1388998" y="2535655"/>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8" name="Google Shape;108;p19"/>
          <p:cNvSpPr txBox="1"/>
          <p:nvPr>
            <p:ph idx="14" type="subTitle"/>
          </p:nvPr>
        </p:nvSpPr>
        <p:spPr>
          <a:xfrm>
            <a:off x="4982705" y="3725847"/>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9" name="Google Shape;109;p19"/>
          <p:cNvSpPr txBox="1"/>
          <p:nvPr>
            <p:ph idx="15" type="subTitle"/>
          </p:nvPr>
        </p:nvSpPr>
        <p:spPr>
          <a:xfrm>
            <a:off x="4982702" y="2535655"/>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10" name="Google Shape;110;p19"/>
          <p:cNvSpPr txBox="1"/>
          <p:nvPr>
            <p:ph type="title"/>
          </p:nvPr>
        </p:nvSpPr>
        <p:spPr>
          <a:xfrm>
            <a:off x="457200" y="212325"/>
            <a:ext cx="8171700" cy="644700"/>
          </a:xfrm>
          <a:prstGeom prst="rect">
            <a:avLst/>
          </a:prstGeom>
          <a:ln>
            <a:noFill/>
          </a:ln>
        </p:spPr>
        <p:txBody>
          <a:bodyPr anchorCtr="0" anchor="t"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111" name="Google Shape;111;p19" title="grad.png"/>
          <p:cNvPicPr preferRelativeResize="0"/>
          <p:nvPr/>
        </p:nvPicPr>
        <p:blipFill rotWithShape="1">
          <a:blip r:embed="rId2">
            <a:alphaModFix amt="64000"/>
          </a:blip>
          <a:srcRect b="8156" l="11022" r="13739" t="0"/>
          <a:stretch/>
        </p:blipFill>
        <p:spPr>
          <a:xfrm rot="-10217320">
            <a:off x="5733322" y="-2469272"/>
            <a:ext cx="6626053" cy="5777700"/>
          </a:xfrm>
          <a:prstGeom prst="rect">
            <a:avLst/>
          </a:prstGeom>
          <a:noFill/>
          <a:ln>
            <a:noFill/>
          </a:ln>
        </p:spPr>
      </p:pic>
      <p:sp>
        <p:nvSpPr>
          <p:cNvPr id="112" name="Google Shape;112;p1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BLANK_1_1_1_1_1_1">
    <p:spTree>
      <p:nvGrpSpPr>
        <p:cNvPr id="113" name="Shape 113"/>
        <p:cNvGrpSpPr/>
        <p:nvPr/>
      </p:nvGrpSpPr>
      <p:grpSpPr>
        <a:xfrm>
          <a:off x="0" y="0"/>
          <a:ext cx="0" cy="0"/>
          <a:chOff x="0" y="0"/>
          <a:chExt cx="0" cy="0"/>
        </a:xfrm>
      </p:grpSpPr>
      <p:sp>
        <p:nvSpPr>
          <p:cNvPr id="114" name="Google Shape;114;p20"/>
          <p:cNvSpPr txBox="1"/>
          <p:nvPr>
            <p:ph hasCustomPrompt="1" type="title"/>
          </p:nvPr>
        </p:nvSpPr>
        <p:spPr>
          <a:xfrm flipH="1">
            <a:off x="457200" y="535613"/>
            <a:ext cx="3418200" cy="754500"/>
          </a:xfrm>
          <a:prstGeom prst="rect">
            <a:avLst/>
          </a:prstGeom>
        </p:spPr>
        <p:txBody>
          <a:bodyPr anchorCtr="0" anchor="b" bIns="91425" lIns="91425" spcFirstLastPara="1" rIns="91425" wrap="square" tIns="91425">
            <a:noAutofit/>
          </a:bodyPr>
          <a:lstStyle>
            <a:lvl1pPr lvl="0" rtl="0">
              <a:spcBef>
                <a:spcPts val="0"/>
              </a:spcBef>
              <a:spcAft>
                <a:spcPts val="0"/>
              </a:spcAft>
              <a:buSzPts val="6200"/>
              <a:buNone/>
              <a:defRPr i="1" sz="4300"/>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115" name="Google Shape;115;p20"/>
          <p:cNvSpPr txBox="1"/>
          <p:nvPr>
            <p:ph idx="1" type="subTitle"/>
          </p:nvPr>
        </p:nvSpPr>
        <p:spPr>
          <a:xfrm flipH="1">
            <a:off x="457200" y="1143166"/>
            <a:ext cx="3418200" cy="309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16" name="Google Shape;116;p20"/>
          <p:cNvSpPr txBox="1"/>
          <p:nvPr>
            <p:ph hasCustomPrompt="1" idx="2" type="title"/>
          </p:nvPr>
        </p:nvSpPr>
        <p:spPr>
          <a:xfrm>
            <a:off x="5268600" y="3691238"/>
            <a:ext cx="3418200" cy="754500"/>
          </a:xfrm>
          <a:prstGeom prst="rect">
            <a:avLst/>
          </a:prstGeom>
        </p:spPr>
        <p:txBody>
          <a:bodyPr anchorCtr="0" anchor="b" bIns="91425" lIns="91425" spcFirstLastPara="1" rIns="91425" wrap="square" tIns="91425">
            <a:noAutofit/>
          </a:bodyPr>
          <a:lstStyle>
            <a:lvl1pPr lvl="0" rtl="0" algn="r">
              <a:spcBef>
                <a:spcPts val="0"/>
              </a:spcBef>
              <a:spcAft>
                <a:spcPts val="0"/>
              </a:spcAft>
              <a:buSzPts val="6200"/>
              <a:buNone/>
              <a:defRPr i="1" sz="4300"/>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117" name="Google Shape;117;p20"/>
          <p:cNvSpPr txBox="1"/>
          <p:nvPr>
            <p:ph idx="3" type="subTitle"/>
          </p:nvPr>
        </p:nvSpPr>
        <p:spPr>
          <a:xfrm>
            <a:off x="5268600" y="4298566"/>
            <a:ext cx="3418200" cy="3093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pic>
        <p:nvPicPr>
          <p:cNvPr id="118" name="Google Shape;118;p20" title="grad.png"/>
          <p:cNvPicPr preferRelativeResize="0"/>
          <p:nvPr/>
        </p:nvPicPr>
        <p:blipFill rotWithShape="1">
          <a:blip r:embed="rId2">
            <a:alphaModFix amt="64000"/>
          </a:blip>
          <a:srcRect b="8156" l="11022" r="13739" t="0"/>
          <a:stretch/>
        </p:blipFill>
        <p:spPr>
          <a:xfrm rot="-1375060">
            <a:off x="-2000797" y="1668352"/>
            <a:ext cx="6626044" cy="5777701"/>
          </a:xfrm>
          <a:prstGeom prst="rect">
            <a:avLst/>
          </a:prstGeom>
          <a:noFill/>
          <a:ln>
            <a:noFill/>
          </a:ln>
        </p:spPr>
      </p:pic>
      <p:sp>
        <p:nvSpPr>
          <p:cNvPr id="119" name="Google Shape;119;p2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_1">
    <p:bg>
      <p:bgPr>
        <a:solidFill>
          <a:schemeClr val="lt1"/>
        </a:solidFill>
      </p:bgPr>
    </p:bg>
    <p:spTree>
      <p:nvGrpSpPr>
        <p:cNvPr id="120" name="Shape 120"/>
        <p:cNvGrpSpPr/>
        <p:nvPr/>
      </p:nvGrpSpPr>
      <p:grpSpPr>
        <a:xfrm>
          <a:off x="0" y="0"/>
          <a:ext cx="0" cy="0"/>
          <a:chOff x="0" y="0"/>
          <a:chExt cx="0" cy="0"/>
        </a:xfrm>
      </p:grpSpPr>
      <p:sp>
        <p:nvSpPr>
          <p:cNvPr id="121" name="Google Shape;121;p21"/>
          <p:cNvSpPr txBox="1"/>
          <p:nvPr>
            <p:ph type="title"/>
          </p:nvPr>
        </p:nvSpPr>
        <p:spPr>
          <a:xfrm>
            <a:off x="3243050" y="456638"/>
            <a:ext cx="5443500" cy="1035900"/>
          </a:xfrm>
          <a:prstGeom prst="rect">
            <a:avLst/>
          </a:prstGeom>
        </p:spPr>
        <p:txBody>
          <a:bodyPr anchorCtr="0" anchor="b" bIns="91425" lIns="91425" spcFirstLastPara="1" rIns="91425" wrap="square" tIns="91425">
            <a:noAutofit/>
          </a:bodyPr>
          <a:lstStyle>
            <a:lvl1pPr lvl="0" rtl="0" algn="r">
              <a:spcBef>
                <a:spcPts val="0"/>
              </a:spcBef>
              <a:spcAft>
                <a:spcPts val="0"/>
              </a:spcAft>
              <a:buSzPts val="3500"/>
              <a:buNone/>
              <a:defRPr sz="7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22" name="Google Shape;122;p21"/>
          <p:cNvSpPr txBox="1"/>
          <p:nvPr>
            <p:ph idx="1" type="subTitle"/>
          </p:nvPr>
        </p:nvSpPr>
        <p:spPr>
          <a:xfrm>
            <a:off x="4641006" y="1310655"/>
            <a:ext cx="4045800" cy="1231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23" name="Google Shape;123;p21"/>
          <p:cNvSpPr txBox="1"/>
          <p:nvPr/>
        </p:nvSpPr>
        <p:spPr>
          <a:xfrm>
            <a:off x="457200" y="3847013"/>
            <a:ext cx="5757300" cy="55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Albert Sans"/>
                <a:ea typeface="Albert Sans"/>
                <a:cs typeface="Albert Sans"/>
                <a:sym typeface="Albert Sans"/>
              </a:rPr>
              <a:t>CREDITS: This presentation template was created by </a:t>
            </a:r>
            <a:r>
              <a:rPr b="1" lang="en" sz="1200">
                <a:solidFill>
                  <a:schemeClr val="dk1"/>
                </a:solidFill>
                <a:uFill>
                  <a:noFill/>
                </a:uFill>
                <a:latin typeface="Albert Sans"/>
                <a:ea typeface="Albert Sans"/>
                <a:cs typeface="Albert Sans"/>
                <a:sym typeface="Albert Sans"/>
                <a:hlinkClick r:id="rId2">
                  <a:extLst>
                    <a:ext uri="{A12FA001-AC4F-418D-AE19-62706E023703}">
                      <ahyp:hlinkClr val="tx"/>
                    </a:ext>
                  </a:extLst>
                </a:hlinkClick>
              </a:rPr>
              <a:t>Slidesgo</a:t>
            </a:r>
            <a:r>
              <a:rPr lang="en" sz="1200">
                <a:solidFill>
                  <a:schemeClr val="dk1"/>
                </a:solidFill>
                <a:latin typeface="Albert Sans"/>
                <a:ea typeface="Albert Sans"/>
                <a:cs typeface="Albert Sans"/>
                <a:sym typeface="Albert Sans"/>
              </a:rPr>
              <a:t>, and includes icons, infographics &amp; images by </a:t>
            </a:r>
            <a:r>
              <a:rPr b="1" lang="en" sz="1200">
                <a:solidFill>
                  <a:schemeClr val="dk1"/>
                </a:solidFill>
                <a:uFill>
                  <a:noFill/>
                </a:uFill>
                <a:latin typeface="Albert Sans"/>
                <a:ea typeface="Albert Sans"/>
                <a:cs typeface="Albert Sans"/>
                <a:sym typeface="Albert Sans"/>
                <a:hlinkClick r:id="rId3">
                  <a:extLst>
                    <a:ext uri="{A12FA001-AC4F-418D-AE19-62706E023703}">
                      <ahyp:hlinkClr val="tx"/>
                    </a:ext>
                  </a:extLst>
                </a:hlinkClick>
              </a:rPr>
              <a:t>Freepik</a:t>
            </a:r>
            <a:r>
              <a:rPr b="1" lang="en" sz="1200">
                <a:solidFill>
                  <a:schemeClr val="dk1"/>
                </a:solidFill>
                <a:latin typeface="Albert Sans"/>
                <a:ea typeface="Albert Sans"/>
                <a:cs typeface="Albert Sans"/>
                <a:sym typeface="Albert Sans"/>
              </a:rPr>
              <a:t> </a:t>
            </a:r>
            <a:endParaRPr b="1" sz="1200" u="sng">
              <a:solidFill>
                <a:schemeClr val="dk1"/>
              </a:solidFill>
              <a:latin typeface="Albert Sans"/>
              <a:ea typeface="Albert Sans"/>
              <a:cs typeface="Albert Sans"/>
              <a:sym typeface="Albert Sans"/>
            </a:endParaRPr>
          </a:p>
        </p:txBody>
      </p:sp>
      <p:sp>
        <p:nvSpPr>
          <p:cNvPr id="124" name="Google Shape;124;p2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125" name="Shape 125"/>
        <p:cNvGrpSpPr/>
        <p:nvPr/>
      </p:nvGrpSpPr>
      <p:grpSpPr>
        <a:xfrm>
          <a:off x="0" y="0"/>
          <a:ext cx="0" cy="0"/>
          <a:chOff x="0" y="0"/>
          <a:chExt cx="0" cy="0"/>
        </a:xfrm>
      </p:grpSpPr>
      <p:sp>
        <p:nvSpPr>
          <p:cNvPr id="126" name="Google Shape;126;p2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127" name="Shape 127"/>
        <p:cNvGrpSpPr/>
        <p:nvPr/>
      </p:nvGrpSpPr>
      <p:grpSpPr>
        <a:xfrm>
          <a:off x="0" y="0"/>
          <a:ext cx="0" cy="0"/>
          <a:chOff x="0" y="0"/>
          <a:chExt cx="0" cy="0"/>
        </a:xfrm>
      </p:grpSpPr>
      <p:sp>
        <p:nvSpPr>
          <p:cNvPr id="128" name="Google Shape;128;p2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1pPr>
            <a:lvl2pPr lvl="1"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2pPr>
            <a:lvl3pPr lvl="2"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3pPr>
            <a:lvl4pPr lvl="3"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4pPr>
            <a:lvl5pPr lvl="4"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5pPr>
            <a:lvl6pPr lvl="5"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6pPr>
            <a:lvl7pPr lvl="6"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7pPr>
            <a:lvl8pPr lvl="7"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8pPr>
            <a:lvl9pPr lvl="8"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9pPr>
          </a:lstStyle>
          <a:p/>
        </p:txBody>
      </p:sp>
      <p:sp>
        <p:nvSpPr>
          <p:cNvPr id="7" name="Google Shape;7;p1"/>
          <p:cNvSpPr txBox="1"/>
          <p:nvPr>
            <p:ph idx="1" type="body"/>
          </p:nvPr>
        </p:nvSpPr>
        <p:spPr>
          <a:xfrm>
            <a:off x="713225" y="1152475"/>
            <a:ext cx="7717500" cy="3416400"/>
          </a:xfrm>
          <a:prstGeom prst="rect">
            <a:avLst/>
          </a:prstGeom>
          <a:noFill/>
          <a:ln>
            <a:noFill/>
          </a:ln>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indent="-317500" lvl="1" marL="9144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indent="-317500" lvl="2" marL="13716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indent="-317500" lvl="3" marL="18288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indent="-317500" lvl="4" marL="22860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indent="-317500" lvl="5" marL="27432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indent="-317500" lvl="6" marL="32004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indent="-317500" lvl="7" marL="36576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indent="-317500" lvl="8" marL="41148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p:txBody>
      </p:sp>
      <p:sp>
        <p:nvSpPr>
          <p:cNvPr id="8" name="Google Shape;8;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lvl="0" algn="r">
              <a:buNone/>
              <a:defRPr sz="1300">
                <a:solidFill>
                  <a:schemeClr val="dk1"/>
                </a:solidFill>
                <a:latin typeface="Albert Sans"/>
                <a:ea typeface="Albert Sans"/>
                <a:cs typeface="Albert Sans"/>
                <a:sym typeface="Albert Sans"/>
              </a:defRPr>
            </a:lvl1pPr>
            <a:lvl2pPr lvl="1" algn="r">
              <a:buNone/>
              <a:defRPr sz="1300">
                <a:solidFill>
                  <a:schemeClr val="dk1"/>
                </a:solidFill>
                <a:latin typeface="Albert Sans"/>
                <a:ea typeface="Albert Sans"/>
                <a:cs typeface="Albert Sans"/>
                <a:sym typeface="Albert Sans"/>
              </a:defRPr>
            </a:lvl2pPr>
            <a:lvl3pPr lvl="2" algn="r">
              <a:buNone/>
              <a:defRPr sz="1300">
                <a:solidFill>
                  <a:schemeClr val="dk1"/>
                </a:solidFill>
                <a:latin typeface="Albert Sans"/>
                <a:ea typeface="Albert Sans"/>
                <a:cs typeface="Albert Sans"/>
                <a:sym typeface="Albert Sans"/>
              </a:defRPr>
            </a:lvl3pPr>
            <a:lvl4pPr lvl="3" algn="r">
              <a:buNone/>
              <a:defRPr sz="1300">
                <a:solidFill>
                  <a:schemeClr val="dk1"/>
                </a:solidFill>
                <a:latin typeface="Albert Sans"/>
                <a:ea typeface="Albert Sans"/>
                <a:cs typeface="Albert Sans"/>
                <a:sym typeface="Albert Sans"/>
              </a:defRPr>
            </a:lvl4pPr>
            <a:lvl5pPr lvl="4" algn="r">
              <a:buNone/>
              <a:defRPr sz="1300">
                <a:solidFill>
                  <a:schemeClr val="dk1"/>
                </a:solidFill>
                <a:latin typeface="Albert Sans"/>
                <a:ea typeface="Albert Sans"/>
                <a:cs typeface="Albert Sans"/>
                <a:sym typeface="Albert Sans"/>
              </a:defRPr>
            </a:lvl5pPr>
            <a:lvl6pPr lvl="5" algn="r">
              <a:buNone/>
              <a:defRPr sz="1300">
                <a:solidFill>
                  <a:schemeClr val="dk1"/>
                </a:solidFill>
                <a:latin typeface="Albert Sans"/>
                <a:ea typeface="Albert Sans"/>
                <a:cs typeface="Albert Sans"/>
                <a:sym typeface="Albert Sans"/>
              </a:defRPr>
            </a:lvl6pPr>
            <a:lvl7pPr lvl="6" algn="r">
              <a:buNone/>
              <a:defRPr sz="1300">
                <a:solidFill>
                  <a:schemeClr val="dk1"/>
                </a:solidFill>
                <a:latin typeface="Albert Sans"/>
                <a:ea typeface="Albert Sans"/>
                <a:cs typeface="Albert Sans"/>
                <a:sym typeface="Albert Sans"/>
              </a:defRPr>
            </a:lvl7pPr>
            <a:lvl8pPr lvl="7" algn="r">
              <a:buNone/>
              <a:defRPr sz="1300">
                <a:solidFill>
                  <a:schemeClr val="dk1"/>
                </a:solidFill>
                <a:latin typeface="Albert Sans"/>
                <a:ea typeface="Albert Sans"/>
                <a:cs typeface="Albert Sans"/>
                <a:sym typeface="Albert Sans"/>
              </a:defRPr>
            </a:lvl8pPr>
            <a:lvl9pPr lvl="8" algn="r">
              <a:buNone/>
              <a:defRPr sz="1300">
                <a:solidFill>
                  <a:schemeClr val="dk1"/>
                </a:solidFill>
                <a:latin typeface="Albert Sans"/>
                <a:ea typeface="Albert Sans"/>
                <a:cs typeface="Albert Sans"/>
                <a:sym typeface="Albert Sa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8.png"/><Relationship Id="rId4" Type="http://schemas.openxmlformats.org/officeDocument/2006/relationships/image" Target="../media/image6.png"/><Relationship Id="rId9" Type="http://schemas.openxmlformats.org/officeDocument/2006/relationships/image" Target="../media/image18.png"/><Relationship Id="rId5" Type="http://schemas.openxmlformats.org/officeDocument/2006/relationships/image" Target="../media/image4.png"/><Relationship Id="rId6" Type="http://schemas.openxmlformats.org/officeDocument/2006/relationships/image" Target="../media/image32.png"/><Relationship Id="rId7" Type="http://schemas.openxmlformats.org/officeDocument/2006/relationships/image" Target="../media/image10.png"/><Relationship Id="rId8"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image" Target="../media/image1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 Id="rId3" Type="http://schemas.openxmlformats.org/officeDocument/2006/relationships/image" Target="../media/image11.png"/><Relationship Id="rId4" Type="http://schemas.openxmlformats.org/officeDocument/2006/relationships/image" Target="../media/image49.png"/><Relationship Id="rId5" Type="http://schemas.openxmlformats.org/officeDocument/2006/relationships/image" Target="../media/image14.png"/><Relationship Id="rId6" Type="http://schemas.openxmlformats.org/officeDocument/2006/relationships/image" Target="../media/image2.png"/><Relationship Id="rId7"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image" Target="../media/image12.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0.xml"/><Relationship Id="rId3"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 Id="rId3" Type="http://schemas.openxmlformats.org/officeDocument/2006/relationships/image" Target="../media/image17.png"/><Relationship Id="rId4" Type="http://schemas.openxmlformats.org/officeDocument/2006/relationships/image" Target="../media/image13.png"/><Relationship Id="rId5" Type="http://schemas.openxmlformats.org/officeDocument/2006/relationships/image" Target="../media/image21.png"/><Relationship Id="rId6" Type="http://schemas.openxmlformats.org/officeDocument/2006/relationships/image" Target="../media/image2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 Id="rId3" Type="http://schemas.openxmlformats.org/officeDocument/2006/relationships/image" Target="../media/image30.pn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4.xml"/><Relationship Id="rId3" Type="http://schemas.openxmlformats.org/officeDocument/2006/relationships/image" Target="../media/image3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25.jp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9.xml"/><Relationship Id="rId3" Type="http://schemas.openxmlformats.org/officeDocument/2006/relationships/image" Target="../media/image2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0.xml"/><Relationship Id="rId3" Type="http://schemas.openxmlformats.org/officeDocument/2006/relationships/image" Target="../media/image20.png"/><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1.xml"/><Relationship Id="rId3" Type="http://schemas.openxmlformats.org/officeDocument/2006/relationships/image" Target="../media/image22.png"/><Relationship Id="rId4" Type="http://schemas.openxmlformats.org/officeDocument/2006/relationships/image" Target="../media/image59.png"/><Relationship Id="rId5" Type="http://schemas.openxmlformats.org/officeDocument/2006/relationships/image" Target="../media/image2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2.xml"/><Relationship Id="rId3" Type="http://schemas.openxmlformats.org/officeDocument/2006/relationships/image" Target="../media/image2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3.xml"/><Relationship Id="rId3" Type="http://schemas.openxmlformats.org/officeDocument/2006/relationships/image" Target="../media/image19.png"/><Relationship Id="rId4" Type="http://schemas.openxmlformats.org/officeDocument/2006/relationships/image" Target="../media/image5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Relationship Id="rId3" Type="http://schemas.openxmlformats.org/officeDocument/2006/relationships/image" Target="../media/image4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6.xml"/><Relationship Id="rId3" Type="http://schemas.openxmlformats.org/officeDocument/2006/relationships/image" Target="../media/image36.png"/><Relationship Id="rId4" Type="http://schemas.openxmlformats.org/officeDocument/2006/relationships/image" Target="../media/image5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7.xml"/><Relationship Id="rId3" Type="http://schemas.openxmlformats.org/officeDocument/2006/relationships/image" Target="../media/image41.png"/><Relationship Id="rId4" Type="http://schemas.openxmlformats.org/officeDocument/2006/relationships/image" Target="../media/image48.png"/><Relationship Id="rId5" Type="http://schemas.openxmlformats.org/officeDocument/2006/relationships/image" Target="../media/image44.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8.xml"/><Relationship Id="rId3" Type="http://schemas.openxmlformats.org/officeDocument/2006/relationships/image" Target="../media/image38.png"/><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Relationship Id="rId3" Type="http://schemas.openxmlformats.org/officeDocument/2006/relationships/image" Target="../media/image4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Relationship Id="rId3" Type="http://schemas.openxmlformats.org/officeDocument/2006/relationships/image" Target="../media/image37.png"/><Relationship Id="rId4" Type="http://schemas.openxmlformats.org/officeDocument/2006/relationships/image" Target="../media/image4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2.xml"/><Relationship Id="rId3" Type="http://schemas.openxmlformats.org/officeDocument/2006/relationships/image" Target="../media/image34.png"/><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3.xml"/><Relationship Id="rId3" Type="http://schemas.openxmlformats.org/officeDocument/2006/relationships/image" Target="../media/image52.png"/><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4.xml"/><Relationship Id="rId3" Type="http://schemas.openxmlformats.org/officeDocument/2006/relationships/image" Target="../media/image57.png"/><Relationship Id="rId4" Type="http://schemas.openxmlformats.org/officeDocument/2006/relationships/image" Target="../media/image5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5.xml"/><Relationship Id="rId3" Type="http://schemas.openxmlformats.org/officeDocument/2006/relationships/image" Target="../media/image4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7.xml"/><Relationship Id="rId3" Type="http://schemas.openxmlformats.org/officeDocument/2006/relationships/image" Target="../media/image60.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8.xml"/><Relationship Id="rId3" Type="http://schemas.openxmlformats.org/officeDocument/2006/relationships/image" Target="../media/image5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9.xml"/><Relationship Id="rId3" Type="http://schemas.openxmlformats.org/officeDocument/2006/relationships/image" Target="../media/image55.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0.xml"/><Relationship Id="rId3" Type="http://schemas.openxmlformats.org/officeDocument/2006/relationships/image" Target="../media/image5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2.xml"/><Relationship Id="rId3" Type="http://schemas.openxmlformats.org/officeDocument/2006/relationships/image" Target="../media/image5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5.xml"/><Relationship Id="rId3" Type="http://schemas.openxmlformats.org/officeDocument/2006/relationships/hyperlink" Target="https://www.buchermunicipal.com/gb/en/products/winter-maintenance/spreaders/husky" TargetMode="External"/><Relationship Id="rId4" Type="http://schemas.openxmlformats.org/officeDocument/2006/relationships/hyperlink" Target="https://engineerdog.com/2018/06/03/what-are-the-key-ingredients-for-a-competitive-combat-robot/" TargetMode="External"/><Relationship Id="rId5" Type="http://schemas.openxmlformats.org/officeDocument/2006/relationships/hyperlink" Target="https://www.stiga.com/uk/robot-grass-cutter-buying-guide" TargetMode="External"/><Relationship Id="rId6" Type="http://schemas.openxmlformats.org/officeDocument/2006/relationships/hyperlink" Target="https://www.independent.co.uk/extras/indybest/house-garden/vacuum-cleaners/best-robot-vacuum-cleaners-b2349451.html" TargetMode="External"/></Relationships>
</file>

<file path=ppt/slides/_rels/slide46.xml.rels><?xml version="1.0" encoding="UTF-8" standalone="yes"?><Relationships xmlns="http://schemas.openxmlformats.org/package/2006/relationships"><Relationship Id="rId10" Type="http://schemas.openxmlformats.org/officeDocument/2006/relationships/hyperlink" Target="https://www.researchgate.net/publication/377276363_Unintended_Consequences_of_Humanoid_Service_Robots_A_Case_Study_of_Public_Service_Organizations" TargetMode="External"/><Relationship Id="rId1" Type="http://schemas.openxmlformats.org/officeDocument/2006/relationships/slideLayout" Target="../slideLayouts/slideLayout8.xml"/><Relationship Id="rId2" Type="http://schemas.openxmlformats.org/officeDocument/2006/relationships/notesSlide" Target="../notesSlides/notesSlide46.xml"/><Relationship Id="rId3" Type="http://schemas.openxmlformats.org/officeDocument/2006/relationships/hyperlink" Target="https://www.aboutpolycarbonate.com/wp-content/uploads/2024/03/Polycarbonate-in-daily-life_Headlamps.pdf" TargetMode="External"/><Relationship Id="rId4" Type="http://schemas.openxmlformats.org/officeDocument/2006/relationships/hyperlink" Target="https://totalplastics.com/blog/marine-plastics-riding-the-wave/" TargetMode="External"/><Relationship Id="rId9" Type="http://schemas.openxmlformats.org/officeDocument/2006/relationships/hyperlink" Target="https://www.bbc.co.uk/news/uk-scotland-47004588" TargetMode="External"/><Relationship Id="rId5" Type="http://schemas.openxmlformats.org/officeDocument/2006/relationships/hyperlink" Target="https://www.mdpi.com/2076-3417/15/14/8112" TargetMode="External"/><Relationship Id="rId6" Type="http://schemas.openxmlformats.org/officeDocument/2006/relationships/hyperlink" Target="https://www.recyclenow.com/how-to-recycle/is-recycling-plastics-worth-it" TargetMode="External"/><Relationship Id="rId7" Type="http://schemas.openxmlformats.org/officeDocument/2006/relationships/hyperlink" Target="https://www.outco.co.uk/the-advantages-and-disadvantages-of-white-and-brown-winter-gritting-salt/" TargetMode="External"/><Relationship Id="rId8" Type="http://schemas.openxmlformats.org/officeDocument/2006/relationships/hyperlink" Target="https://www.falkirk.gov.uk/roads/gritting" TargetMode="External"/></Relationships>
</file>

<file path=ppt/slides/_rels/slide47.xml.rels><?xml version="1.0" encoding="UTF-8" standalone="yes"?><Relationships xmlns="http://schemas.openxmlformats.org/package/2006/relationships"><Relationship Id="rId11" Type="http://schemas.openxmlformats.org/officeDocument/2006/relationships/hyperlink" Target="https://www.salixfinance.co.uk/insights/case-studies/swansea-council" TargetMode="External"/><Relationship Id="rId10" Type="http://schemas.openxmlformats.org/officeDocument/2006/relationships/hyperlink" Target="https://www.swansea.gov.uk/netzero2030?lang=en" TargetMode="External"/><Relationship Id="rId1" Type="http://schemas.openxmlformats.org/officeDocument/2006/relationships/slideLayout" Target="../slideLayouts/slideLayout8.xml"/><Relationship Id="rId2" Type="http://schemas.openxmlformats.org/officeDocument/2006/relationships/notesSlide" Target="../notesSlides/notesSlide47.xml"/><Relationship Id="rId3" Type="http://schemas.openxmlformats.org/officeDocument/2006/relationships/hyperlink" Target="https://www.mdpi.com/2076-3417/14/14/5983" TargetMode="External"/><Relationship Id="rId4" Type="http://schemas.openxmlformats.org/officeDocument/2006/relationships/hyperlink" Target="https://financialmodel.net/blogs/cost-open/autonomous-delivery-robots" TargetMode="External"/><Relationship Id="rId9" Type="http://schemas.openxmlformats.org/officeDocument/2006/relationships/hyperlink" Target="https://www.swansealabour.org/news/blue-eden-project" TargetMode="External"/><Relationship Id="rId5" Type="http://schemas.openxmlformats.org/officeDocument/2006/relationships/hyperlink" Target="https://iuk-business-connect.org.uk/opportunities/robotics-adoption-hubs/" TargetMode="External"/><Relationship Id="rId6" Type="http://schemas.openxmlformats.org/officeDocument/2006/relationships/hyperlink" Target="https://www.ukri.org/what-we-do/browse-our-areas-of-investment-and-support/robotics/" TargetMode="External"/><Relationship Id="rId7" Type="http://schemas.openxmlformats.org/officeDocument/2006/relationships/hyperlink" Target="https://co2blastingservices.com/how-dry-ice-blasting-works/" TargetMode="External"/><Relationship Id="rId8" Type="http://schemas.openxmlformats.org/officeDocument/2006/relationships/hyperlink" Target="https://assets.publishing.service.gov.uk/media/6194dfa4d3bf7f0555071b1b/net-zero-strategy-beis.pdf"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 Id="rId3" Type="http://schemas.openxmlformats.org/officeDocument/2006/relationships/hyperlink" Target="https://www.neonscience.org/resources/learning-hub/tutorials/lidar-basics" TargetMode="External"/><Relationship Id="rId4" Type="http://schemas.openxmlformats.org/officeDocument/2006/relationships/hyperlink" Target="https://www.husqvarna.com/nz/learn-and-discover/how-does-husqvarna-automower-gps-assisted-navigation-work/" TargetMode="External"/><Relationship Id="rId5" Type="http://schemas.openxmlformats.org/officeDocument/2006/relationships/hyperlink" Target="https://www.sparkinnovations.com/what-is-the-purpose-of-a-prototype/" TargetMode="External"/><Relationship Id="rId6" Type="http://schemas.openxmlformats.org/officeDocument/2006/relationships/hyperlink" Target="https://printedparts.co.za/products/3d-printing-service" TargetMode="External"/><Relationship Id="rId7" Type="http://schemas.openxmlformats.org/officeDocument/2006/relationships/hyperlink" Target="https://www.bbc.co.uk/bitesize/guides/zjjkw6f/revision/4"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4"/>
          <p:cNvSpPr txBox="1"/>
          <p:nvPr>
            <p:ph idx="1" type="subTitle"/>
          </p:nvPr>
        </p:nvSpPr>
        <p:spPr>
          <a:xfrm flipH="1">
            <a:off x="655200" y="2681750"/>
            <a:ext cx="4215600" cy="38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Grit-Bot by TreadSafe - Grit</a:t>
            </a:r>
            <a:endParaRPr/>
          </a:p>
        </p:txBody>
      </p:sp>
      <p:sp>
        <p:nvSpPr>
          <p:cNvPr id="134" name="Google Shape;134;p24"/>
          <p:cNvSpPr txBox="1"/>
          <p:nvPr>
            <p:ph type="ctrTitle"/>
          </p:nvPr>
        </p:nvSpPr>
        <p:spPr>
          <a:xfrm flipH="1" rot="130">
            <a:off x="457525" y="368058"/>
            <a:ext cx="7931100" cy="2430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EMERGING TRENDS </a:t>
            </a:r>
            <a:endParaRPr i="1"/>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8" name="Shape 138"/>
        <p:cNvGrpSpPr/>
        <p:nvPr/>
      </p:nvGrpSpPr>
      <p:grpSpPr>
        <a:xfrm>
          <a:off x="0" y="0"/>
          <a:ext cx="0" cy="0"/>
          <a:chOff x="0" y="0"/>
          <a:chExt cx="0" cy="0"/>
        </a:xfrm>
      </p:grpSpPr>
      <p:sp>
        <p:nvSpPr>
          <p:cNvPr id="139" name="Google Shape;139;p25"/>
          <p:cNvSpPr txBox="1"/>
          <p:nvPr>
            <p:ph idx="8"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TEAM FORMATION</a:t>
            </a:r>
            <a:endParaRPr i="1"/>
          </a:p>
        </p:txBody>
      </p:sp>
      <p:sp>
        <p:nvSpPr>
          <p:cNvPr id="140" name="Google Shape;140;p25"/>
          <p:cNvSpPr txBox="1"/>
          <p:nvPr>
            <p:ph idx="1" type="subTitle"/>
          </p:nvPr>
        </p:nvSpPr>
        <p:spPr>
          <a:xfrm>
            <a:off x="515089" y="11811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Oliver</a:t>
            </a:r>
            <a:endParaRPr/>
          </a:p>
        </p:txBody>
      </p:sp>
      <p:sp>
        <p:nvSpPr>
          <p:cNvPr id="141" name="Google Shape;141;p25"/>
          <p:cNvSpPr txBox="1"/>
          <p:nvPr>
            <p:ph idx="3" type="subTitle"/>
          </p:nvPr>
        </p:nvSpPr>
        <p:spPr>
          <a:xfrm>
            <a:off x="515089" y="16437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Paige</a:t>
            </a:r>
            <a:endParaRPr/>
          </a:p>
        </p:txBody>
      </p:sp>
      <p:sp>
        <p:nvSpPr>
          <p:cNvPr id="142" name="Google Shape;142;p25"/>
          <p:cNvSpPr txBox="1"/>
          <p:nvPr>
            <p:ph idx="5" type="subTitle"/>
          </p:nvPr>
        </p:nvSpPr>
        <p:spPr>
          <a:xfrm>
            <a:off x="515089" y="21285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Frankie</a:t>
            </a:r>
            <a:endParaRPr/>
          </a:p>
        </p:txBody>
      </p:sp>
      <p:sp>
        <p:nvSpPr>
          <p:cNvPr id="143" name="Google Shape;143;p25"/>
          <p:cNvSpPr txBox="1"/>
          <p:nvPr>
            <p:ph idx="1" type="subTitle"/>
          </p:nvPr>
        </p:nvSpPr>
        <p:spPr>
          <a:xfrm>
            <a:off x="515100" y="26133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Mia</a:t>
            </a:r>
            <a:endParaRPr/>
          </a:p>
        </p:txBody>
      </p:sp>
      <p:sp>
        <p:nvSpPr>
          <p:cNvPr id="144" name="Google Shape;144;p25"/>
          <p:cNvSpPr txBox="1"/>
          <p:nvPr>
            <p:ph idx="1" type="subTitle"/>
          </p:nvPr>
        </p:nvSpPr>
        <p:spPr>
          <a:xfrm>
            <a:off x="515089" y="30759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Lan</a:t>
            </a:r>
            <a:endParaRPr/>
          </a:p>
        </p:txBody>
      </p:sp>
      <p:sp>
        <p:nvSpPr>
          <p:cNvPr id="145" name="Google Shape;145;p25"/>
          <p:cNvSpPr txBox="1"/>
          <p:nvPr>
            <p:ph idx="1" type="subTitle"/>
          </p:nvPr>
        </p:nvSpPr>
        <p:spPr>
          <a:xfrm>
            <a:off x="515089" y="35607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Pam</a:t>
            </a:r>
            <a:endParaRPr/>
          </a:p>
        </p:txBody>
      </p:sp>
      <p:sp>
        <p:nvSpPr>
          <p:cNvPr id="146" name="Google Shape;146;p25"/>
          <p:cNvSpPr txBox="1"/>
          <p:nvPr>
            <p:ph idx="1" type="subTitle"/>
          </p:nvPr>
        </p:nvSpPr>
        <p:spPr>
          <a:xfrm>
            <a:off x="2422314" y="11811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7" name="Google Shape;147;p25"/>
          <p:cNvSpPr txBox="1"/>
          <p:nvPr>
            <p:ph idx="1" type="subTitle"/>
          </p:nvPr>
        </p:nvSpPr>
        <p:spPr>
          <a:xfrm>
            <a:off x="2422314" y="16834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8" name="Google Shape;148;p25"/>
          <p:cNvSpPr txBox="1"/>
          <p:nvPr>
            <p:ph idx="1" type="subTitle"/>
          </p:nvPr>
        </p:nvSpPr>
        <p:spPr>
          <a:xfrm>
            <a:off x="2422314" y="21857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9" name="Google Shape;149;p25"/>
          <p:cNvSpPr txBox="1"/>
          <p:nvPr>
            <p:ph idx="1" type="subTitle"/>
          </p:nvPr>
        </p:nvSpPr>
        <p:spPr>
          <a:xfrm>
            <a:off x="2422314" y="268808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50" name="Google Shape;150;p25"/>
          <p:cNvSpPr txBox="1"/>
          <p:nvPr>
            <p:ph idx="1" type="subTitle"/>
          </p:nvPr>
        </p:nvSpPr>
        <p:spPr>
          <a:xfrm>
            <a:off x="2422314" y="31904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51" name="Google Shape;151;p25"/>
          <p:cNvSpPr txBox="1"/>
          <p:nvPr>
            <p:ph idx="1" type="subTitle"/>
          </p:nvPr>
        </p:nvSpPr>
        <p:spPr>
          <a:xfrm>
            <a:off x="2422314" y="36927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Animation &amp; VFX</a:t>
            </a:r>
            <a:endParaRPr/>
          </a:p>
        </p:txBody>
      </p:sp>
      <p:sp>
        <p:nvSpPr>
          <p:cNvPr id="152" name="Google Shape;152;p25"/>
          <p:cNvSpPr txBox="1"/>
          <p:nvPr>
            <p:ph idx="1" type="subTitle"/>
          </p:nvPr>
        </p:nvSpPr>
        <p:spPr>
          <a:xfrm>
            <a:off x="5172714" y="11811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Prototyping </a:t>
            </a:r>
            <a:endParaRPr/>
          </a:p>
        </p:txBody>
      </p:sp>
      <p:sp>
        <p:nvSpPr>
          <p:cNvPr id="153" name="Google Shape;153;p25"/>
          <p:cNvSpPr txBox="1"/>
          <p:nvPr>
            <p:ph idx="1" type="subTitle"/>
          </p:nvPr>
        </p:nvSpPr>
        <p:spPr>
          <a:xfrm>
            <a:off x="5172726" y="1683450"/>
            <a:ext cx="37662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Environmental</a:t>
            </a:r>
            <a:r>
              <a:rPr lang="en"/>
              <a:t> Impacts &amp; Cost</a:t>
            </a:r>
            <a:endParaRPr/>
          </a:p>
        </p:txBody>
      </p:sp>
      <p:sp>
        <p:nvSpPr>
          <p:cNvPr id="154" name="Google Shape;154;p25"/>
          <p:cNvSpPr txBox="1"/>
          <p:nvPr>
            <p:ph idx="1" type="subTitle"/>
          </p:nvPr>
        </p:nvSpPr>
        <p:spPr>
          <a:xfrm>
            <a:off x="5172727" y="2185775"/>
            <a:ext cx="38403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Team Lead and Communications</a:t>
            </a:r>
            <a:endParaRPr/>
          </a:p>
        </p:txBody>
      </p:sp>
      <p:sp>
        <p:nvSpPr>
          <p:cNvPr id="155" name="Google Shape;155;p25"/>
          <p:cNvSpPr txBox="1"/>
          <p:nvPr>
            <p:ph idx="1" type="subTitle"/>
          </p:nvPr>
        </p:nvSpPr>
        <p:spPr>
          <a:xfrm>
            <a:off x="5172726" y="2688100"/>
            <a:ext cx="37662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Product Design &amp; Branding</a:t>
            </a:r>
            <a:endParaRPr/>
          </a:p>
        </p:txBody>
      </p:sp>
      <p:sp>
        <p:nvSpPr>
          <p:cNvPr id="156" name="Google Shape;156;p25"/>
          <p:cNvSpPr txBox="1"/>
          <p:nvPr>
            <p:ph idx="1" type="subTitle"/>
          </p:nvPr>
        </p:nvSpPr>
        <p:spPr>
          <a:xfrm>
            <a:off x="5172714" y="31904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Hardware &amp; software designs</a:t>
            </a:r>
            <a:endParaRPr/>
          </a:p>
        </p:txBody>
      </p:sp>
      <p:sp>
        <p:nvSpPr>
          <p:cNvPr id="157" name="Google Shape;157;p25"/>
          <p:cNvSpPr txBox="1"/>
          <p:nvPr>
            <p:ph idx="1" type="subTitle"/>
          </p:nvPr>
        </p:nvSpPr>
        <p:spPr>
          <a:xfrm>
            <a:off x="5172714" y="36927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Community Safety &amp; Privacy</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6"/>
          <p:cNvSpPr txBox="1"/>
          <p:nvPr>
            <p:ph type="title"/>
          </p:nvPr>
        </p:nvSpPr>
        <p:spPr>
          <a:xfrm>
            <a:off x="116425" y="85200"/>
            <a:ext cx="81138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Planning, Organisation &amp; Team Communication</a:t>
            </a:r>
            <a:endParaRPr/>
          </a:p>
        </p:txBody>
      </p:sp>
      <p:pic>
        <p:nvPicPr>
          <p:cNvPr id="163" name="Google Shape;163;p26"/>
          <p:cNvPicPr preferRelativeResize="0"/>
          <p:nvPr/>
        </p:nvPicPr>
        <p:blipFill>
          <a:blip r:embed="rId3">
            <a:alphaModFix/>
          </a:blip>
          <a:stretch>
            <a:fillRect/>
          </a:stretch>
        </p:blipFill>
        <p:spPr>
          <a:xfrm>
            <a:off x="3176950" y="3141562"/>
            <a:ext cx="2435688" cy="1694694"/>
          </a:xfrm>
          <a:prstGeom prst="rect">
            <a:avLst/>
          </a:prstGeom>
          <a:noFill/>
          <a:ln>
            <a:noFill/>
          </a:ln>
        </p:spPr>
      </p:pic>
      <p:pic>
        <p:nvPicPr>
          <p:cNvPr id="164" name="Google Shape;164;p26"/>
          <p:cNvPicPr preferRelativeResize="0"/>
          <p:nvPr/>
        </p:nvPicPr>
        <p:blipFill rotWithShape="1">
          <a:blip r:embed="rId4">
            <a:alphaModFix/>
          </a:blip>
          <a:srcRect b="13074" l="0" r="0" t="0"/>
          <a:stretch/>
        </p:blipFill>
        <p:spPr>
          <a:xfrm>
            <a:off x="1612650" y="1496800"/>
            <a:ext cx="1139000" cy="1367625"/>
          </a:xfrm>
          <a:prstGeom prst="rect">
            <a:avLst/>
          </a:prstGeom>
          <a:noFill/>
          <a:ln>
            <a:noFill/>
          </a:ln>
        </p:spPr>
      </p:pic>
      <p:pic>
        <p:nvPicPr>
          <p:cNvPr id="165" name="Google Shape;165;p26"/>
          <p:cNvPicPr preferRelativeResize="0"/>
          <p:nvPr/>
        </p:nvPicPr>
        <p:blipFill>
          <a:blip r:embed="rId5">
            <a:alphaModFix/>
          </a:blip>
          <a:stretch>
            <a:fillRect/>
          </a:stretch>
        </p:blipFill>
        <p:spPr>
          <a:xfrm>
            <a:off x="355500" y="1496800"/>
            <a:ext cx="1165825" cy="1573375"/>
          </a:xfrm>
          <a:prstGeom prst="rect">
            <a:avLst/>
          </a:prstGeom>
          <a:noFill/>
          <a:ln>
            <a:noFill/>
          </a:ln>
        </p:spPr>
      </p:pic>
      <p:pic>
        <p:nvPicPr>
          <p:cNvPr id="166" name="Google Shape;166;p26"/>
          <p:cNvPicPr preferRelativeResize="0"/>
          <p:nvPr/>
        </p:nvPicPr>
        <p:blipFill>
          <a:blip r:embed="rId6">
            <a:alphaModFix/>
          </a:blip>
          <a:stretch>
            <a:fillRect/>
          </a:stretch>
        </p:blipFill>
        <p:spPr>
          <a:xfrm>
            <a:off x="1612650" y="2943625"/>
            <a:ext cx="1139000" cy="958644"/>
          </a:xfrm>
          <a:prstGeom prst="rect">
            <a:avLst/>
          </a:prstGeom>
          <a:noFill/>
          <a:ln>
            <a:noFill/>
          </a:ln>
        </p:spPr>
      </p:pic>
      <p:pic>
        <p:nvPicPr>
          <p:cNvPr id="167" name="Google Shape;167;p26"/>
          <p:cNvPicPr preferRelativeResize="0"/>
          <p:nvPr/>
        </p:nvPicPr>
        <p:blipFill>
          <a:blip r:embed="rId7">
            <a:alphaModFix/>
          </a:blip>
          <a:stretch>
            <a:fillRect/>
          </a:stretch>
        </p:blipFill>
        <p:spPr>
          <a:xfrm>
            <a:off x="355500" y="3142725"/>
            <a:ext cx="1165825" cy="1229243"/>
          </a:xfrm>
          <a:prstGeom prst="rect">
            <a:avLst/>
          </a:prstGeom>
          <a:noFill/>
          <a:ln>
            <a:noFill/>
          </a:ln>
        </p:spPr>
      </p:pic>
      <p:pic>
        <p:nvPicPr>
          <p:cNvPr id="168" name="Google Shape;168;p26"/>
          <p:cNvPicPr preferRelativeResize="0"/>
          <p:nvPr/>
        </p:nvPicPr>
        <p:blipFill>
          <a:blip r:embed="rId8">
            <a:alphaModFix/>
          </a:blip>
          <a:stretch>
            <a:fillRect/>
          </a:stretch>
        </p:blipFill>
        <p:spPr>
          <a:xfrm>
            <a:off x="5686800" y="1496799"/>
            <a:ext cx="3033125" cy="2773425"/>
          </a:xfrm>
          <a:prstGeom prst="rect">
            <a:avLst/>
          </a:prstGeom>
          <a:noFill/>
          <a:ln>
            <a:noFill/>
          </a:ln>
        </p:spPr>
      </p:pic>
      <p:pic>
        <p:nvPicPr>
          <p:cNvPr id="169" name="Google Shape;169;p26"/>
          <p:cNvPicPr preferRelativeResize="0"/>
          <p:nvPr/>
        </p:nvPicPr>
        <p:blipFill>
          <a:blip r:embed="rId9">
            <a:alphaModFix/>
          </a:blip>
          <a:stretch>
            <a:fillRect/>
          </a:stretch>
        </p:blipFill>
        <p:spPr>
          <a:xfrm>
            <a:off x="3176950" y="1496800"/>
            <a:ext cx="2435687" cy="1593934"/>
          </a:xfrm>
          <a:prstGeom prst="rect">
            <a:avLst/>
          </a:prstGeom>
          <a:noFill/>
          <a:ln>
            <a:noFill/>
          </a:ln>
        </p:spPr>
      </p:pic>
      <p:sp>
        <p:nvSpPr>
          <p:cNvPr id="170" name="Google Shape;170;p26"/>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Frankie Snow</a:t>
            </a:r>
            <a:endParaRPr>
              <a:solidFill>
                <a:schemeClr val="dk1"/>
              </a:solidFill>
              <a:latin typeface="Albert Sans"/>
              <a:ea typeface="Albert Sans"/>
              <a:cs typeface="Albert Sans"/>
              <a:sym typeface="Albert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7"/>
          <p:cNvSpPr txBox="1"/>
          <p:nvPr>
            <p:ph idx="1" type="subTitle"/>
          </p:nvPr>
        </p:nvSpPr>
        <p:spPr>
          <a:xfrm>
            <a:off x="371975" y="384650"/>
            <a:ext cx="4342800" cy="3767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highlight>
                <a:srgbClr val="FFFF00"/>
              </a:highlight>
            </a:endParaRPr>
          </a:p>
          <a:p>
            <a:pPr indent="0" lvl="0" marL="0" rtl="0" algn="l">
              <a:spcBef>
                <a:spcPts val="0"/>
              </a:spcBef>
              <a:spcAft>
                <a:spcPts val="0"/>
              </a:spcAft>
              <a:buNone/>
            </a:pPr>
            <a:r>
              <a:rPr lang="en"/>
              <a:t>The Grit Bot is a small, automatic grit machine, intended to grit pavements.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It will be a for hire service, primarily aimed at care homes, residential parks and school or university campuses. It particularly benefits disabled people and those in care homes as the </a:t>
            </a:r>
            <a:r>
              <a:rPr lang="en"/>
              <a:t>elderly</a:t>
            </a:r>
            <a:r>
              <a:rPr lang="en"/>
              <a:t> population are </a:t>
            </a:r>
            <a:r>
              <a:rPr lang="en"/>
              <a:t>more likely to suffer ice related injuries [1] or sustain a more serious injury due to a fall</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The current solution for gritting are the council provided grit bins that rely on citizens to grit pavements but this is extremely unreliable</a:t>
            </a:r>
            <a:endParaRPr/>
          </a:p>
        </p:txBody>
      </p:sp>
      <p:sp>
        <p:nvSpPr>
          <p:cNvPr id="176" name="Google Shape;176;p27"/>
          <p:cNvSpPr txBox="1"/>
          <p:nvPr>
            <p:ph type="title"/>
          </p:nvPr>
        </p:nvSpPr>
        <p:spPr>
          <a:xfrm>
            <a:off x="457200" y="3445725"/>
            <a:ext cx="81138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Grit Bot by TreadSafe - Grit</a:t>
            </a:r>
            <a:endParaRPr/>
          </a:p>
        </p:txBody>
      </p:sp>
      <p:sp>
        <p:nvSpPr>
          <p:cNvPr id="177" name="Google Shape;177;p27"/>
          <p:cNvSpPr txBox="1"/>
          <p:nvPr/>
        </p:nvSpPr>
        <p:spPr>
          <a:xfrm>
            <a:off x="7178650" y="4763700"/>
            <a:ext cx="2279100" cy="379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178" name="Google Shape;178;p27"/>
          <p:cNvPicPr preferRelativeResize="0"/>
          <p:nvPr/>
        </p:nvPicPr>
        <p:blipFill rotWithShape="1">
          <a:blip r:embed="rId3">
            <a:alphaModFix/>
          </a:blip>
          <a:srcRect b="23651" l="0" r="0" t="10763"/>
          <a:stretch/>
        </p:blipFill>
        <p:spPr>
          <a:xfrm>
            <a:off x="4517175" y="1401651"/>
            <a:ext cx="4533949" cy="2340177"/>
          </a:xfrm>
          <a:prstGeom prst="rect">
            <a:avLst/>
          </a:prstGeom>
          <a:noFill/>
          <a:ln>
            <a:noFill/>
          </a:ln>
        </p:spPr>
      </p:pic>
      <p:sp>
        <p:nvSpPr>
          <p:cNvPr id="179" name="Google Shape;179;p27"/>
          <p:cNvSpPr txBox="1"/>
          <p:nvPr/>
        </p:nvSpPr>
        <p:spPr>
          <a:xfrm>
            <a:off x="8486425" y="3373875"/>
            <a:ext cx="503100" cy="256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Mia</a:t>
            </a:r>
            <a:endParaRPr>
              <a:solidFill>
                <a:schemeClr val="dk1"/>
              </a:solidFill>
              <a:latin typeface="Albert Sans"/>
              <a:ea typeface="Albert Sans"/>
              <a:cs typeface="Albert Sans"/>
              <a:sym typeface="Albert San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28"/>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Previous Research and Contact with Externals</a:t>
            </a:r>
            <a:endParaRPr/>
          </a:p>
        </p:txBody>
      </p:sp>
      <p:pic>
        <p:nvPicPr>
          <p:cNvPr id="185" name="Google Shape;185;p28"/>
          <p:cNvPicPr preferRelativeResize="0"/>
          <p:nvPr/>
        </p:nvPicPr>
        <p:blipFill>
          <a:blip r:embed="rId3">
            <a:alphaModFix/>
          </a:blip>
          <a:stretch>
            <a:fillRect/>
          </a:stretch>
        </p:blipFill>
        <p:spPr>
          <a:xfrm>
            <a:off x="5361476" y="2798731"/>
            <a:ext cx="3030386" cy="1947007"/>
          </a:xfrm>
          <a:prstGeom prst="rect">
            <a:avLst/>
          </a:prstGeom>
          <a:noFill/>
          <a:ln>
            <a:noFill/>
          </a:ln>
        </p:spPr>
      </p:pic>
      <p:pic>
        <p:nvPicPr>
          <p:cNvPr id="186" name="Google Shape;186;p28"/>
          <p:cNvPicPr preferRelativeResize="0"/>
          <p:nvPr/>
        </p:nvPicPr>
        <p:blipFill>
          <a:blip r:embed="rId4">
            <a:alphaModFix/>
          </a:blip>
          <a:stretch>
            <a:fillRect/>
          </a:stretch>
        </p:blipFill>
        <p:spPr>
          <a:xfrm>
            <a:off x="2829261" y="2798736"/>
            <a:ext cx="2384040" cy="1947014"/>
          </a:xfrm>
          <a:prstGeom prst="rect">
            <a:avLst/>
          </a:prstGeom>
          <a:noFill/>
          <a:ln>
            <a:noFill/>
          </a:ln>
        </p:spPr>
      </p:pic>
      <p:pic>
        <p:nvPicPr>
          <p:cNvPr id="187" name="Google Shape;187;p28"/>
          <p:cNvPicPr preferRelativeResize="0"/>
          <p:nvPr/>
        </p:nvPicPr>
        <p:blipFill>
          <a:blip r:embed="rId5">
            <a:alphaModFix/>
          </a:blip>
          <a:stretch>
            <a:fillRect/>
          </a:stretch>
        </p:blipFill>
        <p:spPr>
          <a:xfrm>
            <a:off x="752147" y="3494174"/>
            <a:ext cx="1963891" cy="1251571"/>
          </a:xfrm>
          <a:prstGeom prst="rect">
            <a:avLst/>
          </a:prstGeom>
          <a:noFill/>
          <a:ln>
            <a:noFill/>
          </a:ln>
        </p:spPr>
      </p:pic>
      <p:pic>
        <p:nvPicPr>
          <p:cNvPr id="188" name="Google Shape;188;p28"/>
          <p:cNvPicPr preferRelativeResize="0"/>
          <p:nvPr/>
        </p:nvPicPr>
        <p:blipFill>
          <a:blip r:embed="rId6">
            <a:alphaModFix/>
          </a:blip>
          <a:stretch>
            <a:fillRect/>
          </a:stretch>
        </p:blipFill>
        <p:spPr>
          <a:xfrm>
            <a:off x="752138" y="1174850"/>
            <a:ext cx="1947993" cy="2141815"/>
          </a:xfrm>
          <a:prstGeom prst="rect">
            <a:avLst/>
          </a:prstGeom>
          <a:noFill/>
          <a:ln>
            <a:noFill/>
          </a:ln>
        </p:spPr>
      </p:pic>
      <p:pic>
        <p:nvPicPr>
          <p:cNvPr id="189" name="Google Shape;189;p28"/>
          <p:cNvPicPr preferRelativeResize="0"/>
          <p:nvPr/>
        </p:nvPicPr>
        <p:blipFill>
          <a:blip r:embed="rId7">
            <a:alphaModFix/>
          </a:blip>
          <a:stretch>
            <a:fillRect/>
          </a:stretch>
        </p:blipFill>
        <p:spPr>
          <a:xfrm>
            <a:off x="2829261" y="1174850"/>
            <a:ext cx="5562586" cy="1472354"/>
          </a:xfrm>
          <a:prstGeom prst="rect">
            <a:avLst/>
          </a:prstGeom>
          <a:noFill/>
          <a:ln>
            <a:noFill/>
          </a:ln>
        </p:spPr>
      </p:pic>
      <p:sp>
        <p:nvSpPr>
          <p:cNvPr id="190" name="Google Shape;190;p28"/>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Frankie Snow</a:t>
            </a:r>
            <a:endParaRPr>
              <a:solidFill>
                <a:schemeClr val="dk1"/>
              </a:solidFill>
              <a:latin typeface="Albert Sans"/>
              <a:ea typeface="Albert Sans"/>
              <a:cs typeface="Albert Sans"/>
              <a:sym typeface="Albert Sans"/>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4" name="Shape 194"/>
        <p:cNvGrpSpPr/>
        <p:nvPr/>
      </p:nvGrpSpPr>
      <p:grpSpPr>
        <a:xfrm>
          <a:off x="0" y="0"/>
          <a:ext cx="0" cy="0"/>
          <a:chOff x="0" y="0"/>
          <a:chExt cx="0" cy="0"/>
        </a:xfrm>
      </p:grpSpPr>
      <p:sp>
        <p:nvSpPr>
          <p:cNvPr id="195" name="Google Shape;195;p29"/>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Health &amp; Safety</a:t>
            </a:r>
            <a:br>
              <a:rPr lang="en"/>
            </a:br>
            <a:r>
              <a:rPr lang="en"/>
              <a:t>Pamela Russell-Turner</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30"/>
          <p:cNvSpPr txBox="1"/>
          <p:nvPr>
            <p:ph type="title"/>
          </p:nvPr>
        </p:nvSpPr>
        <p:spPr>
          <a:xfrm>
            <a:off x="116425" y="85200"/>
            <a:ext cx="49167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Risk Assessments &amp; Researching Safety Features</a:t>
            </a:r>
            <a:endParaRPr/>
          </a:p>
        </p:txBody>
      </p:sp>
      <p:sp>
        <p:nvSpPr>
          <p:cNvPr id="201" name="Google Shape;201;p30"/>
          <p:cNvSpPr txBox="1"/>
          <p:nvPr>
            <p:ph idx="1" type="subTitle"/>
          </p:nvPr>
        </p:nvSpPr>
        <p:spPr>
          <a:xfrm>
            <a:off x="116425" y="1450975"/>
            <a:ext cx="4290300" cy="35058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Created risk assessments </a:t>
            </a:r>
            <a:r>
              <a:rPr lang="en" sz="1100">
                <a:latin typeface="Arial"/>
                <a:ea typeface="Arial"/>
                <a:cs typeface="Arial"/>
                <a:sym typeface="Arial"/>
              </a:rPr>
              <a:t>throughout</a:t>
            </a:r>
            <a:r>
              <a:rPr lang="en" sz="1100">
                <a:latin typeface="Arial"/>
                <a:ea typeface="Arial"/>
                <a:cs typeface="Arial"/>
                <a:sym typeface="Arial"/>
              </a:rPr>
              <a:t> the design period, ensuring to consider risks introduced by any new design features</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Researched into existing, similar products to </a:t>
            </a:r>
            <a:r>
              <a:rPr lang="en" sz="1100">
                <a:latin typeface="Arial"/>
                <a:ea typeface="Arial"/>
                <a:cs typeface="Arial"/>
                <a:sym typeface="Arial"/>
              </a:rPr>
              <a:t>understand their safety features and draw inspiration</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Ensuring that people with disabilities or mobility aids are not negatively impacted by the Grit bots on the streets</a:t>
            </a:r>
            <a:endParaRPr sz="1100">
              <a:latin typeface="Arial"/>
              <a:ea typeface="Arial"/>
              <a:cs typeface="Arial"/>
              <a:sym typeface="Arial"/>
            </a:endParaRPr>
          </a:p>
        </p:txBody>
      </p:sp>
      <p:sp>
        <p:nvSpPr>
          <p:cNvPr id="202" name="Google Shape;202;p30"/>
          <p:cNvSpPr txBox="1"/>
          <p:nvPr/>
        </p:nvSpPr>
        <p:spPr>
          <a:xfrm>
            <a:off x="-133475" y="4763675"/>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03" name="Google Shape;203;p30" title="risk assessment 2 progress presentation 2 pam R.png"/>
          <p:cNvPicPr preferRelativeResize="0"/>
          <p:nvPr/>
        </p:nvPicPr>
        <p:blipFill rotWithShape="1">
          <a:blip r:embed="rId3">
            <a:alphaModFix/>
          </a:blip>
          <a:srcRect b="0" l="0" r="0" t="12026"/>
          <a:stretch/>
        </p:blipFill>
        <p:spPr>
          <a:xfrm>
            <a:off x="4406725" y="1545321"/>
            <a:ext cx="4806150" cy="6563254"/>
          </a:xfrm>
          <a:prstGeom prst="rect">
            <a:avLst/>
          </a:prstGeom>
          <a:noFill/>
          <a:ln>
            <a:noFill/>
          </a:ln>
        </p:spPr>
      </p:pic>
      <p:sp>
        <p:nvSpPr>
          <p:cNvPr id="204" name="Google Shape;204;p30"/>
          <p:cNvSpPr txBox="1"/>
          <p:nvPr/>
        </p:nvSpPr>
        <p:spPr>
          <a:xfrm>
            <a:off x="4078200" y="4820825"/>
            <a:ext cx="441600" cy="306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31"/>
          <p:cNvSpPr txBox="1"/>
          <p:nvPr>
            <p:ph type="title"/>
          </p:nvPr>
        </p:nvSpPr>
        <p:spPr>
          <a:xfrm>
            <a:off x="116425" y="-61600"/>
            <a:ext cx="81138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Early Concepts</a:t>
            </a:r>
            <a:endParaRPr/>
          </a:p>
        </p:txBody>
      </p:sp>
      <p:sp>
        <p:nvSpPr>
          <p:cNvPr id="210" name="Google Shape;210;p31"/>
          <p:cNvSpPr txBox="1"/>
          <p:nvPr>
            <p:ph idx="1" type="subTitle"/>
          </p:nvPr>
        </p:nvSpPr>
        <p:spPr>
          <a:xfrm>
            <a:off x="116425" y="1450975"/>
            <a:ext cx="2586000" cy="35058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My initial concept; I tried to focus more on safety elements, such as, having a slim line of glass to view the grit amount, as to use as little glass as possible, round edges and hazard lights in multiple places</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Key required as to prevent stealing or vandalism</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Suggested an alternate </a:t>
            </a:r>
            <a:r>
              <a:rPr lang="en" sz="1100">
                <a:latin typeface="Arial"/>
                <a:ea typeface="Arial"/>
                <a:cs typeface="Arial"/>
                <a:sym typeface="Arial"/>
              </a:rPr>
              <a:t>method</a:t>
            </a:r>
            <a:r>
              <a:rPr lang="en" sz="1100">
                <a:latin typeface="Arial"/>
                <a:ea typeface="Arial"/>
                <a:cs typeface="Arial"/>
                <a:sym typeface="Arial"/>
              </a:rPr>
              <a:t> of dispensing grit</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Company logo mockups, trying to utilise friendly colours</a:t>
            </a:r>
            <a:endParaRPr sz="1100">
              <a:latin typeface="Arial"/>
              <a:ea typeface="Arial"/>
              <a:cs typeface="Arial"/>
              <a:sym typeface="Arial"/>
            </a:endParaRPr>
          </a:p>
        </p:txBody>
      </p:sp>
      <p:sp>
        <p:nvSpPr>
          <p:cNvPr id="211" name="Google Shape;211;p31"/>
          <p:cNvSpPr txBox="1"/>
          <p:nvPr/>
        </p:nvSpPr>
        <p:spPr>
          <a:xfrm>
            <a:off x="7090850" y="4794475"/>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12" name="Google Shape;212;p31" title="grit robo concept pam R.png"/>
          <p:cNvPicPr preferRelativeResize="0"/>
          <p:nvPr/>
        </p:nvPicPr>
        <p:blipFill rotWithShape="1">
          <a:blip r:embed="rId3">
            <a:alphaModFix/>
          </a:blip>
          <a:srcRect b="3966" l="0" r="0" t="0"/>
          <a:stretch/>
        </p:blipFill>
        <p:spPr>
          <a:xfrm>
            <a:off x="3079850" y="85204"/>
            <a:ext cx="3497526" cy="4785044"/>
          </a:xfrm>
          <a:prstGeom prst="rect">
            <a:avLst/>
          </a:prstGeom>
          <a:noFill/>
          <a:ln>
            <a:noFill/>
          </a:ln>
        </p:spPr>
      </p:pic>
      <p:pic>
        <p:nvPicPr>
          <p:cNvPr id="213" name="Google Shape;213;p31" title="early logo mockups .png"/>
          <p:cNvPicPr preferRelativeResize="0"/>
          <p:nvPr/>
        </p:nvPicPr>
        <p:blipFill rotWithShape="1">
          <a:blip r:embed="rId4">
            <a:alphaModFix/>
          </a:blip>
          <a:srcRect b="0" l="0" r="12335" t="0"/>
          <a:stretch/>
        </p:blipFill>
        <p:spPr>
          <a:xfrm>
            <a:off x="6872638" y="2927085"/>
            <a:ext cx="2042475" cy="1943165"/>
          </a:xfrm>
          <a:prstGeom prst="rect">
            <a:avLst/>
          </a:prstGeom>
          <a:noFill/>
          <a:ln>
            <a:noFill/>
          </a:ln>
        </p:spPr>
      </p:pic>
      <p:sp>
        <p:nvSpPr>
          <p:cNvPr id="214" name="Google Shape;214;p31"/>
          <p:cNvSpPr txBox="1"/>
          <p:nvPr/>
        </p:nvSpPr>
        <p:spPr>
          <a:xfrm>
            <a:off x="6519025" y="3948725"/>
            <a:ext cx="1088100" cy="318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[ 3]</a:t>
            </a:r>
            <a:endParaRPr>
              <a:solidFill>
                <a:schemeClr val="dk1"/>
              </a:solidFill>
              <a:latin typeface="Albert Sans"/>
              <a:ea typeface="Albert Sans"/>
              <a:cs typeface="Albert Sans"/>
              <a:sym typeface="Albert Sans"/>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8" name="Shape 218"/>
        <p:cNvGrpSpPr/>
        <p:nvPr/>
      </p:nvGrpSpPr>
      <p:grpSpPr>
        <a:xfrm>
          <a:off x="0" y="0"/>
          <a:ext cx="0" cy="0"/>
          <a:chOff x="0" y="0"/>
          <a:chExt cx="0" cy="0"/>
        </a:xfrm>
      </p:grpSpPr>
      <p:sp>
        <p:nvSpPr>
          <p:cNvPr id="219" name="Google Shape;219;p32"/>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Product Design and Branding</a:t>
            </a:r>
            <a:endParaRPr/>
          </a:p>
          <a:p>
            <a:pPr indent="0" lvl="0" marL="0" rtl="0" algn="r">
              <a:spcBef>
                <a:spcPts val="0"/>
              </a:spcBef>
              <a:spcAft>
                <a:spcPts val="0"/>
              </a:spcAft>
              <a:buNone/>
            </a:pPr>
            <a:r>
              <a:rPr lang="en"/>
              <a:t>Mia Harries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3" name="Shape 223"/>
        <p:cNvGrpSpPr/>
        <p:nvPr/>
      </p:nvGrpSpPr>
      <p:grpSpPr>
        <a:xfrm>
          <a:off x="0" y="0"/>
          <a:ext cx="0" cy="0"/>
          <a:chOff x="0" y="0"/>
          <a:chExt cx="0" cy="0"/>
        </a:xfrm>
      </p:grpSpPr>
      <p:sp>
        <p:nvSpPr>
          <p:cNvPr id="224" name="Google Shape;224;p33"/>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Design Research</a:t>
            </a:r>
            <a:endParaRPr/>
          </a:p>
        </p:txBody>
      </p:sp>
      <p:pic>
        <p:nvPicPr>
          <p:cNvPr id="225" name="Google Shape;225;p33"/>
          <p:cNvPicPr preferRelativeResize="0"/>
          <p:nvPr/>
        </p:nvPicPr>
        <p:blipFill>
          <a:blip r:embed="rId3">
            <a:alphaModFix/>
          </a:blip>
          <a:stretch>
            <a:fillRect/>
          </a:stretch>
        </p:blipFill>
        <p:spPr>
          <a:xfrm>
            <a:off x="224100" y="921575"/>
            <a:ext cx="5480400" cy="3977911"/>
          </a:xfrm>
          <a:prstGeom prst="rect">
            <a:avLst/>
          </a:prstGeom>
          <a:noFill/>
          <a:ln>
            <a:noFill/>
          </a:ln>
        </p:spPr>
      </p:pic>
      <p:sp>
        <p:nvSpPr>
          <p:cNvPr id="226" name="Google Shape;226;p33"/>
          <p:cNvSpPr txBox="1"/>
          <p:nvPr/>
        </p:nvSpPr>
        <p:spPr>
          <a:xfrm>
            <a:off x="5704500" y="857025"/>
            <a:ext cx="3345600" cy="417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000000"/>
                </a:solidFill>
                <a:latin typeface="Albert Sans"/>
                <a:ea typeface="Albert Sans"/>
                <a:cs typeface="Albert Sans"/>
                <a:sym typeface="Albert Sans"/>
              </a:rPr>
              <a:t>Design References:</a:t>
            </a:r>
            <a:endParaRPr>
              <a:solidFill>
                <a:srgbClr val="000000"/>
              </a:solidFill>
              <a:latin typeface="Albert Sans"/>
              <a:ea typeface="Albert Sans"/>
              <a:cs typeface="Albert Sans"/>
              <a:sym typeface="Albert Sans"/>
            </a:endParaRPr>
          </a:p>
          <a:p>
            <a:pPr indent="0" lvl="0" marL="0" rtl="0" algn="l">
              <a:spcBef>
                <a:spcPts val="0"/>
              </a:spcBef>
              <a:spcAft>
                <a:spcPts val="0"/>
              </a:spcAft>
              <a:buNone/>
            </a:pPr>
            <a:r>
              <a:t/>
            </a:r>
            <a:endParaRPr>
              <a:solidFill>
                <a:srgbClr val="000000"/>
              </a:solidFill>
              <a:latin typeface="Albert Sans"/>
              <a:ea typeface="Albert Sans"/>
              <a:cs typeface="Albert Sans"/>
              <a:sym typeface="Albert Sans"/>
            </a:endParaRPr>
          </a:p>
          <a:p>
            <a:pPr indent="-298450" lvl="0" marL="457200" rtl="0" algn="l">
              <a:lnSpc>
                <a:spcPct val="115000"/>
              </a:lnSpc>
              <a:spcBef>
                <a:spcPts val="0"/>
              </a:spcBef>
              <a:spcAft>
                <a:spcPts val="0"/>
              </a:spcAft>
              <a:buClr>
                <a:srgbClr val="000000"/>
              </a:buClr>
              <a:buSzPts val="1100"/>
              <a:buFont typeface="Arial"/>
              <a:buAutoNum type="arabicPeriod"/>
            </a:pPr>
            <a:r>
              <a:rPr b="1" i="1" lang="en" sz="1100">
                <a:solidFill>
                  <a:srgbClr val="000000"/>
                </a:solidFill>
              </a:rPr>
              <a:t>Gritters</a:t>
            </a:r>
            <a:r>
              <a:rPr i="1" lang="en" sz="1100">
                <a:solidFill>
                  <a:srgbClr val="000000"/>
                </a:solidFill>
              </a:rPr>
              <a:t> </a:t>
            </a:r>
            <a:r>
              <a:rPr lang="en" sz="1100">
                <a:solidFill>
                  <a:srgbClr val="000000"/>
                </a:solidFill>
              </a:rPr>
              <a:t>- </a:t>
            </a:r>
            <a:r>
              <a:rPr lang="en" sz="1100"/>
              <a:t>P</a:t>
            </a:r>
            <a:r>
              <a:rPr lang="en" sz="1100">
                <a:solidFill>
                  <a:srgbClr val="000000"/>
                </a:solidFill>
              </a:rPr>
              <a:t>rimary inspiration for this product, it’s use of the following will be considered:</a:t>
            </a:r>
            <a:endParaRPr sz="1100">
              <a:solidFill>
                <a:srgbClr val="000000"/>
              </a:solidFill>
            </a:endParaRPr>
          </a:p>
          <a:p>
            <a:pPr indent="-298450" lvl="1" marL="914400" rtl="0" algn="l">
              <a:lnSpc>
                <a:spcPct val="115000"/>
              </a:lnSpc>
              <a:spcBef>
                <a:spcPts val="0"/>
              </a:spcBef>
              <a:spcAft>
                <a:spcPts val="0"/>
              </a:spcAft>
              <a:buClr>
                <a:srgbClr val="000000"/>
              </a:buClr>
              <a:buSzPts val="1100"/>
              <a:buFont typeface="Arial"/>
              <a:buAutoNum type="alphaLcPeriod"/>
            </a:pPr>
            <a:r>
              <a:rPr lang="en" sz="1100">
                <a:solidFill>
                  <a:srgbClr val="000000"/>
                </a:solidFill>
              </a:rPr>
              <a:t>High visibility paint</a:t>
            </a:r>
            <a:endParaRPr sz="1100">
              <a:solidFill>
                <a:srgbClr val="000000"/>
              </a:solidFill>
            </a:endParaRPr>
          </a:p>
          <a:p>
            <a:pPr indent="-298450" lvl="1" marL="914400" rtl="0" algn="l">
              <a:lnSpc>
                <a:spcPct val="115000"/>
              </a:lnSpc>
              <a:spcBef>
                <a:spcPts val="0"/>
              </a:spcBef>
              <a:spcAft>
                <a:spcPts val="0"/>
              </a:spcAft>
              <a:buClr>
                <a:srgbClr val="000000"/>
              </a:buClr>
              <a:buSzPts val="1100"/>
              <a:buFont typeface="Arial"/>
              <a:buAutoNum type="alphaLcPeriod"/>
            </a:pPr>
            <a:r>
              <a:rPr lang="en" sz="1100">
                <a:solidFill>
                  <a:srgbClr val="000000"/>
                </a:solidFill>
              </a:rPr>
              <a:t>Large storage</a:t>
            </a:r>
            <a:endParaRPr sz="1100">
              <a:solidFill>
                <a:srgbClr val="000000"/>
              </a:solidFill>
            </a:endParaRPr>
          </a:p>
          <a:p>
            <a:pPr indent="-298450" lvl="1" marL="914400" rtl="0" algn="l">
              <a:lnSpc>
                <a:spcPct val="115000"/>
              </a:lnSpc>
              <a:spcBef>
                <a:spcPts val="0"/>
              </a:spcBef>
              <a:spcAft>
                <a:spcPts val="0"/>
              </a:spcAft>
              <a:buClr>
                <a:srgbClr val="000000"/>
              </a:buClr>
              <a:buSzPts val="1100"/>
              <a:buFont typeface="Arial"/>
              <a:buAutoNum type="alphaLcPeriod"/>
            </a:pPr>
            <a:r>
              <a:rPr lang="en" sz="1100">
                <a:solidFill>
                  <a:srgbClr val="000000"/>
                </a:solidFill>
              </a:rPr>
              <a:t>Warning sign at the rear</a:t>
            </a:r>
            <a:endParaRPr sz="1100">
              <a:solidFill>
                <a:srgbClr val="000000"/>
              </a:solidFill>
            </a:endParaRPr>
          </a:p>
          <a:p>
            <a:pPr indent="-298450" lvl="0" marL="457200" rtl="0" algn="l">
              <a:lnSpc>
                <a:spcPct val="115000"/>
              </a:lnSpc>
              <a:spcBef>
                <a:spcPts val="0"/>
              </a:spcBef>
              <a:spcAft>
                <a:spcPts val="0"/>
              </a:spcAft>
              <a:buClr>
                <a:srgbClr val="000000"/>
              </a:buClr>
              <a:buSzPts val="1100"/>
              <a:buFont typeface="Arial"/>
              <a:buAutoNum type="arabicPeriod"/>
            </a:pPr>
            <a:r>
              <a:rPr b="1" i="1" lang="en" sz="1100">
                <a:solidFill>
                  <a:srgbClr val="000000"/>
                </a:solidFill>
              </a:rPr>
              <a:t>Fighting Robots - </a:t>
            </a:r>
            <a:r>
              <a:rPr lang="en" sz="1100"/>
              <a:t>C</a:t>
            </a:r>
            <a:r>
              <a:rPr lang="en" sz="1100">
                <a:solidFill>
                  <a:srgbClr val="000000"/>
                </a:solidFill>
              </a:rPr>
              <a:t>ompact shape is one to take note of when it comes to design.</a:t>
            </a:r>
            <a:endParaRPr sz="1100">
              <a:solidFill>
                <a:srgbClr val="000000"/>
              </a:solidFill>
            </a:endParaRPr>
          </a:p>
          <a:p>
            <a:pPr indent="-298450" lvl="0" marL="457200" rtl="0" algn="l">
              <a:lnSpc>
                <a:spcPct val="115000"/>
              </a:lnSpc>
              <a:spcBef>
                <a:spcPts val="0"/>
              </a:spcBef>
              <a:spcAft>
                <a:spcPts val="0"/>
              </a:spcAft>
              <a:buClr>
                <a:srgbClr val="000000"/>
              </a:buClr>
              <a:buSzPts val="1100"/>
              <a:buFont typeface="Arial"/>
              <a:buAutoNum type="arabicPeriod"/>
            </a:pPr>
            <a:r>
              <a:rPr b="1" i="1" lang="en" sz="1100">
                <a:solidFill>
                  <a:srgbClr val="000000"/>
                </a:solidFill>
              </a:rPr>
              <a:t>Automatic Lawn Mowers </a:t>
            </a:r>
            <a:r>
              <a:rPr lang="en" sz="1100">
                <a:solidFill>
                  <a:srgbClr val="000000"/>
                </a:solidFill>
              </a:rPr>
              <a:t>- </a:t>
            </a:r>
            <a:r>
              <a:rPr lang="en" sz="1100"/>
              <a:t>C</a:t>
            </a:r>
            <a:r>
              <a:rPr lang="en" sz="1100">
                <a:solidFill>
                  <a:srgbClr val="000000"/>
                </a:solidFill>
              </a:rPr>
              <a:t>losest example of a similar product</a:t>
            </a:r>
            <a:r>
              <a:rPr lang="en" sz="1100"/>
              <a:t>:</a:t>
            </a:r>
            <a:endParaRPr sz="1100">
              <a:solidFill>
                <a:srgbClr val="000000"/>
              </a:solidFill>
            </a:endParaRPr>
          </a:p>
          <a:p>
            <a:pPr indent="-298450" lvl="1" marL="914400" rtl="0" algn="l">
              <a:lnSpc>
                <a:spcPct val="115000"/>
              </a:lnSpc>
              <a:spcBef>
                <a:spcPts val="0"/>
              </a:spcBef>
              <a:spcAft>
                <a:spcPts val="0"/>
              </a:spcAft>
              <a:buClr>
                <a:srgbClr val="000000"/>
              </a:buClr>
              <a:buSzPts val="1100"/>
              <a:buFont typeface="Arial"/>
              <a:buAutoNum type="alphaLcPeriod"/>
            </a:pPr>
            <a:r>
              <a:rPr lang="en" sz="1100">
                <a:solidFill>
                  <a:srgbClr val="000000"/>
                </a:solidFill>
              </a:rPr>
              <a:t>Thick wheels</a:t>
            </a:r>
            <a:endParaRPr sz="1100">
              <a:solidFill>
                <a:srgbClr val="000000"/>
              </a:solidFill>
            </a:endParaRPr>
          </a:p>
          <a:p>
            <a:pPr indent="-298450" lvl="1" marL="914400" rtl="0" algn="l">
              <a:lnSpc>
                <a:spcPct val="115000"/>
              </a:lnSpc>
              <a:spcBef>
                <a:spcPts val="0"/>
              </a:spcBef>
              <a:spcAft>
                <a:spcPts val="0"/>
              </a:spcAft>
              <a:buClr>
                <a:srgbClr val="000000"/>
              </a:buClr>
              <a:buSzPts val="1100"/>
              <a:buFont typeface="Arial"/>
              <a:buAutoNum type="alphaLcPeriod"/>
            </a:pPr>
            <a:r>
              <a:rPr lang="en" sz="1100">
                <a:solidFill>
                  <a:srgbClr val="000000"/>
                </a:solidFill>
              </a:rPr>
              <a:t>Tall body</a:t>
            </a:r>
            <a:endParaRPr sz="1100">
              <a:solidFill>
                <a:srgbClr val="000000"/>
              </a:solidFill>
            </a:endParaRPr>
          </a:p>
          <a:p>
            <a:pPr indent="-298450" lvl="1" marL="914400" rtl="0" algn="l">
              <a:lnSpc>
                <a:spcPct val="115000"/>
              </a:lnSpc>
              <a:spcBef>
                <a:spcPts val="0"/>
              </a:spcBef>
              <a:spcAft>
                <a:spcPts val="0"/>
              </a:spcAft>
              <a:buClr>
                <a:srgbClr val="000000"/>
              </a:buClr>
              <a:buSzPts val="1100"/>
              <a:buFont typeface="Arial"/>
              <a:buAutoNum type="alphaLcPeriod"/>
            </a:pPr>
            <a:r>
              <a:rPr lang="en" sz="1100">
                <a:solidFill>
                  <a:srgbClr val="000000"/>
                </a:solidFill>
              </a:rPr>
              <a:t>Clear sensor positioning</a:t>
            </a:r>
            <a:endParaRPr sz="1100">
              <a:solidFill>
                <a:srgbClr val="000000"/>
              </a:solidFill>
            </a:endParaRPr>
          </a:p>
          <a:p>
            <a:pPr indent="-298450" lvl="0" marL="457200" rtl="0" algn="l">
              <a:lnSpc>
                <a:spcPct val="115000"/>
              </a:lnSpc>
              <a:spcBef>
                <a:spcPts val="0"/>
              </a:spcBef>
              <a:spcAft>
                <a:spcPts val="0"/>
              </a:spcAft>
              <a:buClr>
                <a:srgbClr val="000000"/>
              </a:buClr>
              <a:buSzPts val="1100"/>
              <a:buFont typeface="Arial"/>
              <a:buAutoNum type="arabicPeriod"/>
            </a:pPr>
            <a:r>
              <a:rPr b="1" i="1" lang="en" sz="1100">
                <a:solidFill>
                  <a:srgbClr val="000000"/>
                </a:solidFill>
              </a:rPr>
              <a:t>Automatic Hoovers -</a:t>
            </a:r>
            <a:r>
              <a:rPr lang="en" sz="1100">
                <a:solidFill>
                  <a:srgbClr val="000000"/>
                </a:solidFill>
              </a:rPr>
              <a:t> The hoovers are best referenced for their docking stations, considering these for restocking the robot with grit at every refilling point, in order to continue gritting along a set path. </a:t>
            </a:r>
            <a:endParaRPr sz="1100">
              <a:solidFill>
                <a:srgbClr val="000000"/>
              </a:solidFill>
            </a:endParaRPr>
          </a:p>
          <a:p>
            <a:pPr indent="0" lvl="0" marL="0" rtl="0" algn="l">
              <a:lnSpc>
                <a:spcPct val="115000"/>
              </a:lnSpc>
              <a:spcBef>
                <a:spcPts val="0"/>
              </a:spcBef>
              <a:spcAft>
                <a:spcPts val="0"/>
              </a:spcAft>
              <a:buNone/>
            </a:pPr>
            <a:r>
              <a:rPr lang="en" sz="1100"/>
              <a:t>[4] [5] [6] [7]</a:t>
            </a:r>
            <a:endParaRPr sz="1100">
              <a:solidFill>
                <a:srgbClr val="000000"/>
              </a:solidFill>
            </a:endParaRPr>
          </a:p>
        </p:txBody>
      </p:sp>
      <p:sp>
        <p:nvSpPr>
          <p:cNvPr id="227" name="Google Shape;227;p33"/>
          <p:cNvSpPr txBox="1"/>
          <p:nvPr/>
        </p:nvSpPr>
        <p:spPr>
          <a:xfrm>
            <a:off x="7069500" y="4772025"/>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Mia Harries</a:t>
            </a:r>
            <a:endParaRPr>
              <a:solidFill>
                <a:schemeClr val="dk1"/>
              </a:solidFill>
              <a:latin typeface="Albert Sans"/>
              <a:ea typeface="Albert Sans"/>
              <a:cs typeface="Albert Sans"/>
              <a:sym typeface="Albert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sp>
        <p:nvSpPr>
          <p:cNvPr id="232" name="Google Shape;232;p34"/>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Initial Concepts</a:t>
            </a:r>
            <a:endParaRPr/>
          </a:p>
        </p:txBody>
      </p:sp>
      <p:pic>
        <p:nvPicPr>
          <p:cNvPr id="233" name="Google Shape;233;p34"/>
          <p:cNvPicPr preferRelativeResize="0"/>
          <p:nvPr/>
        </p:nvPicPr>
        <p:blipFill>
          <a:blip r:embed="rId3">
            <a:alphaModFix/>
          </a:blip>
          <a:stretch>
            <a:fillRect/>
          </a:stretch>
        </p:blipFill>
        <p:spPr>
          <a:xfrm>
            <a:off x="692963" y="857025"/>
            <a:ext cx="3318629" cy="4223225"/>
          </a:xfrm>
          <a:prstGeom prst="rect">
            <a:avLst/>
          </a:prstGeom>
          <a:noFill/>
          <a:ln>
            <a:noFill/>
          </a:ln>
        </p:spPr>
      </p:pic>
      <p:pic>
        <p:nvPicPr>
          <p:cNvPr id="234" name="Google Shape;234;p34"/>
          <p:cNvPicPr preferRelativeResize="0"/>
          <p:nvPr/>
        </p:nvPicPr>
        <p:blipFill rotWithShape="1">
          <a:blip r:embed="rId4">
            <a:alphaModFix/>
          </a:blip>
          <a:srcRect b="0" l="0" r="0" t="9379"/>
          <a:stretch/>
        </p:blipFill>
        <p:spPr>
          <a:xfrm>
            <a:off x="4655738" y="857025"/>
            <a:ext cx="3574200" cy="1406504"/>
          </a:xfrm>
          <a:prstGeom prst="rect">
            <a:avLst/>
          </a:prstGeom>
          <a:noFill/>
          <a:ln>
            <a:noFill/>
          </a:ln>
        </p:spPr>
      </p:pic>
      <p:pic>
        <p:nvPicPr>
          <p:cNvPr id="235" name="Google Shape;235;p34"/>
          <p:cNvPicPr preferRelativeResize="0"/>
          <p:nvPr/>
        </p:nvPicPr>
        <p:blipFill>
          <a:blip r:embed="rId5">
            <a:alphaModFix/>
          </a:blip>
          <a:stretch>
            <a:fillRect/>
          </a:stretch>
        </p:blipFill>
        <p:spPr>
          <a:xfrm>
            <a:off x="4655738" y="2263529"/>
            <a:ext cx="3574200" cy="1348140"/>
          </a:xfrm>
          <a:prstGeom prst="rect">
            <a:avLst/>
          </a:prstGeom>
          <a:noFill/>
          <a:ln>
            <a:noFill/>
          </a:ln>
        </p:spPr>
      </p:pic>
      <p:pic>
        <p:nvPicPr>
          <p:cNvPr id="236" name="Google Shape;236;p34"/>
          <p:cNvPicPr preferRelativeResize="0"/>
          <p:nvPr/>
        </p:nvPicPr>
        <p:blipFill>
          <a:blip r:embed="rId6">
            <a:alphaModFix/>
          </a:blip>
          <a:stretch>
            <a:fillRect/>
          </a:stretch>
        </p:blipFill>
        <p:spPr>
          <a:xfrm>
            <a:off x="4658725" y="3611675"/>
            <a:ext cx="3568245" cy="1406500"/>
          </a:xfrm>
          <a:prstGeom prst="rect">
            <a:avLst/>
          </a:prstGeom>
          <a:noFill/>
          <a:ln>
            <a:noFill/>
          </a:ln>
        </p:spPr>
      </p:pic>
      <p:sp>
        <p:nvSpPr>
          <p:cNvPr id="237" name="Google Shape;237;p34"/>
          <p:cNvSpPr txBox="1"/>
          <p:nvPr/>
        </p:nvSpPr>
        <p:spPr>
          <a:xfrm>
            <a:off x="7753600" y="1924600"/>
            <a:ext cx="1026600" cy="38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a:t>
            </a:r>
            <a:endParaRPr>
              <a:solidFill>
                <a:schemeClr val="dk1"/>
              </a:solidFill>
              <a:latin typeface="Albert Sans"/>
              <a:ea typeface="Albert Sans"/>
              <a:cs typeface="Albert Sans"/>
              <a:sym typeface="Albert Sans"/>
            </a:endParaRPr>
          </a:p>
        </p:txBody>
      </p:sp>
      <p:sp>
        <p:nvSpPr>
          <p:cNvPr id="238" name="Google Shape;238;p34"/>
          <p:cNvSpPr txBox="1"/>
          <p:nvPr/>
        </p:nvSpPr>
        <p:spPr>
          <a:xfrm>
            <a:off x="7804375" y="3372275"/>
            <a:ext cx="719700" cy="239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Mia</a:t>
            </a:r>
            <a:endParaRPr>
              <a:solidFill>
                <a:schemeClr val="dk1"/>
              </a:solidFill>
              <a:latin typeface="Albert Sans"/>
              <a:ea typeface="Albert Sans"/>
              <a:cs typeface="Albert Sans"/>
              <a:sym typeface="Albert Sans"/>
            </a:endParaRPr>
          </a:p>
        </p:txBody>
      </p:sp>
      <p:sp>
        <p:nvSpPr>
          <p:cNvPr id="239" name="Google Shape;239;p34"/>
          <p:cNvSpPr txBox="1"/>
          <p:nvPr/>
        </p:nvSpPr>
        <p:spPr>
          <a:xfrm>
            <a:off x="7491100" y="47226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Mia Harries</a:t>
            </a:r>
            <a:endParaRPr>
              <a:solidFill>
                <a:schemeClr val="dk1"/>
              </a:solidFill>
              <a:latin typeface="Albert Sans"/>
              <a:ea typeface="Albert Sans"/>
              <a:cs typeface="Albert Sans"/>
              <a:sym typeface="Albert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35"/>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GritBot &amp; Docking Station</a:t>
            </a:r>
            <a:endParaRPr/>
          </a:p>
        </p:txBody>
      </p:sp>
      <p:pic>
        <p:nvPicPr>
          <p:cNvPr id="245" name="Google Shape;245;p35"/>
          <p:cNvPicPr preferRelativeResize="0"/>
          <p:nvPr/>
        </p:nvPicPr>
        <p:blipFill rotWithShape="1">
          <a:blip r:embed="rId3">
            <a:alphaModFix/>
          </a:blip>
          <a:srcRect b="6976" l="15486" r="14506" t="16537"/>
          <a:stretch/>
        </p:blipFill>
        <p:spPr>
          <a:xfrm>
            <a:off x="416600" y="985900"/>
            <a:ext cx="4624348" cy="3789051"/>
          </a:xfrm>
          <a:prstGeom prst="rect">
            <a:avLst/>
          </a:prstGeom>
          <a:noFill/>
          <a:ln>
            <a:noFill/>
          </a:ln>
        </p:spPr>
      </p:pic>
      <p:pic>
        <p:nvPicPr>
          <p:cNvPr id="246" name="Google Shape;246;p35"/>
          <p:cNvPicPr preferRelativeResize="0"/>
          <p:nvPr/>
        </p:nvPicPr>
        <p:blipFill rotWithShape="1">
          <a:blip r:embed="rId4">
            <a:alphaModFix/>
          </a:blip>
          <a:srcRect b="20110" l="60141" r="6546" t="21517"/>
          <a:stretch/>
        </p:blipFill>
        <p:spPr>
          <a:xfrm>
            <a:off x="5550475" y="985900"/>
            <a:ext cx="2883287" cy="3789051"/>
          </a:xfrm>
          <a:prstGeom prst="rect">
            <a:avLst/>
          </a:prstGeom>
          <a:noFill/>
          <a:ln>
            <a:noFill/>
          </a:ln>
        </p:spPr>
      </p:pic>
      <p:sp>
        <p:nvSpPr>
          <p:cNvPr id="247" name="Google Shape;247;p35"/>
          <p:cNvSpPr txBox="1"/>
          <p:nvPr/>
        </p:nvSpPr>
        <p:spPr>
          <a:xfrm>
            <a:off x="7069500" y="4772025"/>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Mia Harries</a:t>
            </a:r>
            <a:endParaRPr>
              <a:solidFill>
                <a:schemeClr val="dk1"/>
              </a:solidFill>
              <a:latin typeface="Albert Sans"/>
              <a:ea typeface="Albert Sans"/>
              <a:cs typeface="Albert Sans"/>
              <a:sym typeface="Albert San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36"/>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t/>
            </a:r>
            <a:endParaRPr/>
          </a:p>
          <a:p>
            <a:pPr indent="0" lvl="0" marL="0" rtl="0" algn="r">
              <a:spcBef>
                <a:spcPts val="0"/>
              </a:spcBef>
              <a:spcAft>
                <a:spcPts val="0"/>
              </a:spcAft>
              <a:buNone/>
            </a:pPr>
            <a:r>
              <a:rPr lang="en"/>
              <a:t>Prototyping</a:t>
            </a:r>
            <a:endParaRPr/>
          </a:p>
          <a:p>
            <a:pPr indent="0" lvl="0" marL="0" rtl="0" algn="r">
              <a:spcBef>
                <a:spcPts val="0"/>
              </a:spcBef>
              <a:spcAft>
                <a:spcPts val="0"/>
              </a:spcAft>
              <a:buNone/>
            </a:pPr>
            <a:r>
              <a:rPr lang="en"/>
              <a:t>Oliver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sp>
        <p:nvSpPr>
          <p:cNvPr id="257" name="Google Shape;257;p37"/>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Research of materials </a:t>
            </a:r>
            <a:endParaRPr/>
          </a:p>
        </p:txBody>
      </p:sp>
      <p:sp>
        <p:nvSpPr>
          <p:cNvPr id="258" name="Google Shape;258;p37"/>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Oliver Altissimo</a:t>
            </a:r>
            <a:endParaRPr>
              <a:solidFill>
                <a:schemeClr val="dk1"/>
              </a:solidFill>
              <a:latin typeface="Albert Sans"/>
              <a:ea typeface="Albert Sans"/>
              <a:cs typeface="Albert Sans"/>
              <a:sym typeface="Albert Sans"/>
            </a:endParaRPr>
          </a:p>
        </p:txBody>
      </p:sp>
      <p:sp>
        <p:nvSpPr>
          <p:cNvPr id="259" name="Google Shape;259;p37"/>
          <p:cNvSpPr txBox="1"/>
          <p:nvPr/>
        </p:nvSpPr>
        <p:spPr>
          <a:xfrm>
            <a:off x="215850" y="1462450"/>
            <a:ext cx="3205200" cy="19839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Clr>
                <a:srgbClr val="000000"/>
              </a:buClr>
              <a:buSzPts val="1400"/>
              <a:buFont typeface="DM Sans"/>
              <a:buChar char="●"/>
            </a:pPr>
            <a:r>
              <a:rPr lang="en">
                <a:latin typeface="Albert Sans"/>
                <a:ea typeface="Albert Sans"/>
                <a:cs typeface="Albert Sans"/>
                <a:sym typeface="Albert Sans"/>
              </a:rPr>
              <a:t>Tracking and Navigation System for Robots</a:t>
            </a:r>
            <a:endParaRPr>
              <a:latin typeface="Albert Sans"/>
              <a:ea typeface="Albert Sans"/>
              <a:cs typeface="Albert Sans"/>
              <a:sym typeface="Albert Sans"/>
            </a:endParaRPr>
          </a:p>
          <a:p>
            <a:pPr indent="-317500" lvl="0" marL="457200" rtl="0" algn="l">
              <a:spcBef>
                <a:spcPts val="0"/>
              </a:spcBef>
              <a:spcAft>
                <a:spcPts val="0"/>
              </a:spcAft>
              <a:buClr>
                <a:srgbClr val="000000"/>
              </a:buClr>
              <a:buSzPts val="1400"/>
              <a:buFont typeface="DM Sans"/>
              <a:buChar char="●"/>
            </a:pPr>
            <a:r>
              <a:rPr lang="en">
                <a:latin typeface="Albert Sans"/>
                <a:ea typeface="Albert Sans"/>
                <a:cs typeface="Albert Sans"/>
                <a:sym typeface="Albert Sans"/>
              </a:rPr>
              <a:t>Wheels with a high grip</a:t>
            </a:r>
            <a:endParaRPr>
              <a:latin typeface="Albert Sans"/>
              <a:ea typeface="Albert Sans"/>
              <a:cs typeface="Albert Sans"/>
              <a:sym typeface="Albert Sans"/>
            </a:endParaRPr>
          </a:p>
          <a:p>
            <a:pPr indent="-317500" lvl="0" marL="457200" rtl="0" algn="l">
              <a:spcBef>
                <a:spcPts val="0"/>
              </a:spcBef>
              <a:spcAft>
                <a:spcPts val="0"/>
              </a:spcAft>
              <a:buClr>
                <a:srgbClr val="000000"/>
              </a:buClr>
              <a:buSzPts val="1400"/>
              <a:buFont typeface="DM Sans"/>
              <a:buChar char="●"/>
            </a:pPr>
            <a:r>
              <a:rPr lang="en">
                <a:latin typeface="Albert Sans"/>
                <a:ea typeface="Albert Sans"/>
                <a:cs typeface="Albert Sans"/>
                <a:sym typeface="Albert Sans"/>
              </a:rPr>
              <a:t>Lidar scanner for identifying objects</a:t>
            </a:r>
            <a:endParaRPr>
              <a:latin typeface="Albert Sans"/>
              <a:ea typeface="Albert Sans"/>
              <a:cs typeface="Albert Sans"/>
              <a:sym typeface="Albert Sans"/>
            </a:endParaRPr>
          </a:p>
          <a:p>
            <a:pPr indent="-317500" lvl="0" marL="457200" rtl="0" algn="l">
              <a:spcBef>
                <a:spcPts val="0"/>
              </a:spcBef>
              <a:spcAft>
                <a:spcPts val="0"/>
              </a:spcAft>
              <a:buClr>
                <a:srgbClr val="000000"/>
              </a:buClr>
              <a:buSzPts val="1400"/>
              <a:buFont typeface="DM Sans"/>
              <a:buChar char="●"/>
            </a:pPr>
            <a:r>
              <a:rPr lang="en">
                <a:latin typeface="Albert Sans"/>
                <a:ea typeface="Albert Sans"/>
                <a:cs typeface="Albert Sans"/>
                <a:sym typeface="Albert Sans"/>
              </a:rPr>
              <a:t>GPS tracking for mapping to guarantee secure pavement travel</a:t>
            </a:r>
            <a:endParaRPr>
              <a:latin typeface="Albert Sans"/>
              <a:ea typeface="Albert Sans"/>
              <a:cs typeface="Albert Sans"/>
              <a:sym typeface="Albert Sans"/>
            </a:endParaRPr>
          </a:p>
          <a:p>
            <a:pPr indent="0" lvl="0" marL="0" rtl="0" algn="l">
              <a:spcBef>
                <a:spcPts val="0"/>
              </a:spcBef>
              <a:spcAft>
                <a:spcPts val="0"/>
              </a:spcAft>
              <a:buNone/>
            </a:pPr>
            <a:r>
              <a:t/>
            </a:r>
            <a:endParaRPr>
              <a:latin typeface="Albert Sans"/>
              <a:ea typeface="Albert Sans"/>
              <a:cs typeface="Albert Sans"/>
              <a:sym typeface="Albert Sans"/>
            </a:endParaRPr>
          </a:p>
          <a:p>
            <a:pPr indent="-317500" lvl="0" marL="457200" rtl="0" algn="l">
              <a:spcBef>
                <a:spcPts val="0"/>
              </a:spcBef>
              <a:spcAft>
                <a:spcPts val="0"/>
              </a:spcAft>
              <a:buClr>
                <a:srgbClr val="000000"/>
              </a:buClr>
              <a:buSzPts val="1400"/>
              <a:buFont typeface="Albert Sans"/>
              <a:buChar char="●"/>
            </a:pPr>
            <a:r>
              <a:t/>
            </a:r>
            <a:endParaRPr>
              <a:latin typeface="Albert Sans"/>
              <a:ea typeface="Albert Sans"/>
              <a:cs typeface="Albert Sans"/>
              <a:sym typeface="Albert Sans"/>
            </a:endParaRPr>
          </a:p>
          <a:p>
            <a:pPr indent="0" lvl="0" marL="457200" rtl="0" algn="l">
              <a:spcBef>
                <a:spcPts val="0"/>
              </a:spcBef>
              <a:spcAft>
                <a:spcPts val="0"/>
              </a:spcAft>
              <a:buNone/>
            </a:pPr>
            <a:r>
              <a:t/>
            </a:r>
            <a:endParaRPr>
              <a:solidFill>
                <a:srgbClr val="000000"/>
              </a:solidFill>
              <a:latin typeface="Albert Sans"/>
              <a:ea typeface="Albert Sans"/>
              <a:cs typeface="Albert Sans"/>
              <a:sym typeface="Albert Sans"/>
            </a:endParaRPr>
          </a:p>
        </p:txBody>
      </p:sp>
      <p:sp>
        <p:nvSpPr>
          <p:cNvPr id="260" name="Google Shape;260;p37"/>
          <p:cNvSpPr txBox="1"/>
          <p:nvPr/>
        </p:nvSpPr>
        <p:spPr>
          <a:xfrm>
            <a:off x="215850" y="897825"/>
            <a:ext cx="8413200" cy="564600"/>
          </a:xfrm>
          <a:prstGeom prst="rect">
            <a:avLst/>
          </a:prstGeom>
          <a:noFill/>
          <a:ln>
            <a:noFill/>
          </a:ln>
        </p:spPr>
        <p:txBody>
          <a:bodyPr anchorCtr="0" anchor="t" bIns="91425" lIns="91425" spcFirstLastPara="1" rIns="91425" wrap="square" tIns="91425">
            <a:noAutofit/>
          </a:bodyPr>
          <a:lstStyle/>
          <a:p>
            <a:pPr indent="0" lvl="0" marL="457200" rtl="0" algn="l">
              <a:spcBef>
                <a:spcPts val="0"/>
              </a:spcBef>
              <a:spcAft>
                <a:spcPts val="0"/>
              </a:spcAft>
              <a:buNone/>
            </a:pPr>
            <a:r>
              <a:rPr lang="en">
                <a:latin typeface="Albert Sans"/>
                <a:ea typeface="Albert Sans"/>
                <a:cs typeface="Albert Sans"/>
                <a:sym typeface="Albert Sans"/>
              </a:rPr>
              <a:t>What have i done on the first part </a:t>
            </a:r>
            <a:endParaRPr>
              <a:solidFill>
                <a:srgbClr val="000000"/>
              </a:solidFill>
              <a:latin typeface="Albert Sans"/>
              <a:ea typeface="Albert Sans"/>
              <a:cs typeface="Albert Sans"/>
              <a:sym typeface="Albert Sans"/>
            </a:endParaRPr>
          </a:p>
          <a:p>
            <a:pPr indent="0" lvl="0" marL="457200" rtl="0" algn="l">
              <a:spcBef>
                <a:spcPts val="0"/>
              </a:spcBef>
              <a:spcAft>
                <a:spcPts val="0"/>
              </a:spcAft>
              <a:buNone/>
            </a:pPr>
            <a:r>
              <a:t/>
            </a:r>
            <a:endParaRPr>
              <a:solidFill>
                <a:srgbClr val="000000"/>
              </a:solidFill>
              <a:latin typeface="Albert Sans"/>
              <a:ea typeface="Albert Sans"/>
              <a:cs typeface="Albert Sans"/>
              <a:sym typeface="Albert Sans"/>
            </a:endParaRPr>
          </a:p>
        </p:txBody>
      </p:sp>
      <p:pic>
        <p:nvPicPr>
          <p:cNvPr id="261" name="Google Shape;261;p37"/>
          <p:cNvPicPr preferRelativeResize="0"/>
          <p:nvPr/>
        </p:nvPicPr>
        <p:blipFill>
          <a:blip r:embed="rId3">
            <a:alphaModFix/>
          </a:blip>
          <a:stretch>
            <a:fillRect/>
          </a:stretch>
        </p:blipFill>
        <p:spPr>
          <a:xfrm>
            <a:off x="416600" y="3530450"/>
            <a:ext cx="2803700" cy="1575325"/>
          </a:xfrm>
          <a:prstGeom prst="rect">
            <a:avLst/>
          </a:prstGeom>
          <a:noFill/>
          <a:ln>
            <a:noFill/>
          </a:ln>
        </p:spPr>
      </p:pic>
      <p:sp>
        <p:nvSpPr>
          <p:cNvPr id="262" name="Google Shape;262;p37"/>
          <p:cNvSpPr txBox="1"/>
          <p:nvPr/>
        </p:nvSpPr>
        <p:spPr>
          <a:xfrm>
            <a:off x="3895925" y="1462425"/>
            <a:ext cx="4827300" cy="239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000000"/>
                </a:solidFill>
                <a:latin typeface="Albert Sans"/>
                <a:ea typeface="Albert Sans"/>
                <a:cs typeface="Albert Sans"/>
                <a:sym typeface="Albert Sans"/>
              </a:rPr>
              <a:t>Grist Resupply </a:t>
            </a:r>
            <a:r>
              <a:rPr lang="en">
                <a:latin typeface="Albert Sans"/>
                <a:ea typeface="Albert Sans"/>
                <a:cs typeface="Albert Sans"/>
                <a:sym typeface="Albert Sans"/>
              </a:rPr>
              <a:t>/ Charging</a:t>
            </a:r>
            <a:endParaRPr>
              <a:solidFill>
                <a:srgbClr val="000000"/>
              </a:solidFill>
              <a:latin typeface="Albert Sans"/>
              <a:ea typeface="Albert Sans"/>
              <a:cs typeface="Albert Sans"/>
              <a:sym typeface="Albert Sans"/>
            </a:endParaRPr>
          </a:p>
          <a:p>
            <a:pPr indent="-317500" lvl="0" marL="457200" rtl="0" algn="l">
              <a:spcBef>
                <a:spcPts val="0"/>
              </a:spcBef>
              <a:spcAft>
                <a:spcPts val="0"/>
              </a:spcAft>
              <a:buClr>
                <a:srgbClr val="000000"/>
              </a:buClr>
              <a:buSzPts val="1400"/>
              <a:buFont typeface="DM Sans"/>
              <a:buChar char="●"/>
            </a:pPr>
            <a:r>
              <a:rPr lang="en">
                <a:solidFill>
                  <a:srgbClr val="000000"/>
                </a:solidFill>
                <a:latin typeface="Albert Sans"/>
                <a:ea typeface="Albert Sans"/>
                <a:cs typeface="Albert Sans"/>
                <a:sym typeface="Albert Sans"/>
              </a:rPr>
              <a:t>Resupply the roomba with grit </a:t>
            </a:r>
            <a:endParaRPr>
              <a:solidFill>
                <a:srgbClr val="000000"/>
              </a:solidFill>
              <a:latin typeface="Albert Sans"/>
              <a:ea typeface="Albert Sans"/>
              <a:cs typeface="Albert Sans"/>
              <a:sym typeface="Albert Sans"/>
            </a:endParaRPr>
          </a:p>
          <a:p>
            <a:pPr indent="-317500" lvl="0" marL="457200" rtl="0" algn="l">
              <a:spcBef>
                <a:spcPts val="0"/>
              </a:spcBef>
              <a:spcAft>
                <a:spcPts val="0"/>
              </a:spcAft>
              <a:buClr>
                <a:srgbClr val="000000"/>
              </a:buClr>
              <a:buSzPts val="1400"/>
              <a:buFont typeface="DM Sans"/>
              <a:buChar char="●"/>
            </a:pPr>
            <a:r>
              <a:rPr lang="en">
                <a:solidFill>
                  <a:srgbClr val="000000"/>
                </a:solidFill>
                <a:latin typeface="Albert Sans"/>
                <a:ea typeface="Albert Sans"/>
                <a:cs typeface="Albert Sans"/>
                <a:sym typeface="Albert Sans"/>
              </a:rPr>
              <a:t>Check grit level within the station. If the level is to low, the station need to be fully resupplied</a:t>
            </a:r>
            <a:endParaRPr>
              <a:solidFill>
                <a:srgbClr val="000000"/>
              </a:solidFill>
              <a:latin typeface="Albert Sans"/>
              <a:ea typeface="Albert Sans"/>
              <a:cs typeface="Albert Sans"/>
              <a:sym typeface="Albert Sans"/>
            </a:endParaRPr>
          </a:p>
          <a:p>
            <a:pPr indent="-317500" lvl="0" marL="457200" rtl="0" algn="l">
              <a:spcBef>
                <a:spcPts val="0"/>
              </a:spcBef>
              <a:spcAft>
                <a:spcPts val="0"/>
              </a:spcAft>
              <a:buClr>
                <a:schemeClr val="dk1"/>
              </a:buClr>
              <a:buSzPts val="1400"/>
              <a:buFont typeface="DM Sans"/>
              <a:buChar char="●"/>
            </a:pPr>
            <a:r>
              <a:rPr lang="en">
                <a:solidFill>
                  <a:schemeClr val="dk1"/>
                </a:solidFill>
                <a:latin typeface="Albert Sans"/>
                <a:ea typeface="Albert Sans"/>
                <a:cs typeface="Albert Sans"/>
                <a:sym typeface="Albert Sans"/>
              </a:rPr>
              <a:t>Solar Panels to charge it slow and with greener energy </a:t>
            </a:r>
            <a:endParaRPr>
              <a:solidFill>
                <a:schemeClr val="dk1"/>
              </a:solidFill>
              <a:latin typeface="Albert Sans"/>
              <a:ea typeface="Albert Sans"/>
              <a:cs typeface="Albert Sans"/>
              <a:sym typeface="Albert Sans"/>
            </a:endParaRPr>
          </a:p>
          <a:p>
            <a:pPr indent="-317500" lvl="0" marL="457200" rtl="0" algn="l">
              <a:spcBef>
                <a:spcPts val="0"/>
              </a:spcBef>
              <a:spcAft>
                <a:spcPts val="0"/>
              </a:spcAft>
              <a:buClr>
                <a:schemeClr val="dk1"/>
              </a:buClr>
              <a:buSzPts val="1400"/>
              <a:buFont typeface="DM Sans"/>
              <a:buChar char="●"/>
            </a:pPr>
            <a:r>
              <a:rPr lang="en">
                <a:solidFill>
                  <a:schemeClr val="dk1"/>
                </a:solidFill>
                <a:latin typeface="Albert Sans"/>
                <a:ea typeface="Albert Sans"/>
                <a:cs typeface="Albert Sans"/>
                <a:sym typeface="Albert Sans"/>
              </a:rPr>
              <a:t>Alternatively,  connect it with to the National Grid </a:t>
            </a:r>
            <a:endParaRPr>
              <a:latin typeface="Albert Sans"/>
              <a:ea typeface="Albert Sans"/>
              <a:cs typeface="Albert Sans"/>
              <a:sym typeface="Albert Sans"/>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pic>
        <p:nvPicPr>
          <p:cNvPr id="267" name="Google Shape;267;p38"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68" name="Google Shape;268;p38"/>
          <p:cNvSpPr txBox="1"/>
          <p:nvPr>
            <p:ph idx="1" type="body"/>
          </p:nvPr>
        </p:nvSpPr>
        <p:spPr>
          <a:xfrm>
            <a:off x="102250" y="794100"/>
            <a:ext cx="6189600" cy="1103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300">
                <a:latin typeface="Arial"/>
                <a:ea typeface="Arial"/>
                <a:cs typeface="Arial"/>
                <a:sym typeface="Arial"/>
              </a:rPr>
              <a:t>The prototype's goal is to specify the Grit Bot's essential appearance and functionality.</a:t>
            </a:r>
            <a:endParaRPr sz="1300">
              <a:latin typeface="Arial"/>
              <a:ea typeface="Arial"/>
              <a:cs typeface="Arial"/>
              <a:sym typeface="Arial"/>
            </a:endParaRPr>
          </a:p>
          <a:p>
            <a:pPr indent="-311150" lvl="0" marL="457200" rtl="0" algn="l">
              <a:spcBef>
                <a:spcPts val="0"/>
              </a:spcBef>
              <a:spcAft>
                <a:spcPts val="0"/>
              </a:spcAft>
              <a:buSzPts val="1300"/>
              <a:buFont typeface="Arial"/>
              <a:buChar char="●"/>
            </a:pPr>
            <a:r>
              <a:rPr lang="en" sz="1300">
                <a:latin typeface="Arial"/>
                <a:ea typeface="Arial"/>
                <a:cs typeface="Arial"/>
                <a:sym typeface="Arial"/>
              </a:rPr>
              <a:t>The design of the Grit Bot will be modular. This decreases waste and simplifies maintenance and repairs.</a:t>
            </a:r>
            <a:endParaRPr sz="1300">
              <a:latin typeface="Arial"/>
              <a:ea typeface="Arial"/>
              <a:cs typeface="Arial"/>
              <a:sym typeface="Arial"/>
            </a:endParaRPr>
          </a:p>
          <a:p>
            <a:pPr indent="0" lvl="0" marL="0" rtl="0" algn="l">
              <a:spcBef>
                <a:spcPts val="0"/>
              </a:spcBef>
              <a:spcAft>
                <a:spcPts val="0"/>
              </a:spcAft>
              <a:buNone/>
            </a:pPr>
            <a:r>
              <a:t/>
            </a:r>
            <a:endParaRPr sz="1300">
              <a:latin typeface="Arial"/>
              <a:ea typeface="Arial"/>
              <a:cs typeface="Arial"/>
              <a:sym typeface="Arial"/>
            </a:endParaRPr>
          </a:p>
          <a:p>
            <a:pPr indent="0" lvl="0" marL="457200" rtl="0" algn="l">
              <a:spcBef>
                <a:spcPts val="0"/>
              </a:spcBef>
              <a:spcAft>
                <a:spcPts val="0"/>
              </a:spcAft>
              <a:buNone/>
            </a:pPr>
            <a:r>
              <a:t/>
            </a:r>
            <a:endParaRPr sz="1300">
              <a:latin typeface="Arial"/>
              <a:ea typeface="Arial"/>
              <a:cs typeface="Arial"/>
              <a:sym typeface="Arial"/>
            </a:endParaRPr>
          </a:p>
        </p:txBody>
      </p:sp>
      <p:sp>
        <p:nvSpPr>
          <p:cNvPr id="269" name="Google Shape;269;p38"/>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The </a:t>
            </a:r>
            <a:r>
              <a:rPr i="1" lang="en"/>
              <a:t>aim of  prototyping </a:t>
            </a:r>
            <a:endParaRPr i="1"/>
          </a:p>
        </p:txBody>
      </p:sp>
      <p:sp>
        <p:nvSpPr>
          <p:cNvPr id="270" name="Google Shape;270;p38"/>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Oliver Altissimo</a:t>
            </a:r>
            <a:endParaRPr>
              <a:solidFill>
                <a:schemeClr val="dk1"/>
              </a:solidFill>
              <a:latin typeface="Albert Sans"/>
              <a:ea typeface="Albert Sans"/>
              <a:cs typeface="Albert Sans"/>
              <a:sym typeface="Albert Sans"/>
            </a:endParaRPr>
          </a:p>
        </p:txBody>
      </p:sp>
      <p:pic>
        <p:nvPicPr>
          <p:cNvPr id="271" name="Google Shape;271;p38"/>
          <p:cNvPicPr preferRelativeResize="0"/>
          <p:nvPr/>
        </p:nvPicPr>
        <p:blipFill>
          <a:blip r:embed="rId4">
            <a:alphaModFix/>
          </a:blip>
          <a:stretch>
            <a:fillRect/>
          </a:stretch>
        </p:blipFill>
        <p:spPr>
          <a:xfrm>
            <a:off x="2635175" y="1907688"/>
            <a:ext cx="3873650" cy="257772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5" name="Shape 275"/>
        <p:cNvGrpSpPr/>
        <p:nvPr/>
      </p:nvGrpSpPr>
      <p:grpSpPr>
        <a:xfrm>
          <a:off x="0" y="0"/>
          <a:ext cx="0" cy="0"/>
          <a:chOff x="0" y="0"/>
          <a:chExt cx="0" cy="0"/>
        </a:xfrm>
      </p:grpSpPr>
      <p:sp>
        <p:nvSpPr>
          <p:cNvPr id="276" name="Google Shape;276;p39"/>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Hardware/Software Design</a:t>
            </a:r>
            <a:endParaRPr/>
          </a:p>
          <a:p>
            <a:pPr indent="0" lvl="0" marL="0" rtl="0" algn="r">
              <a:spcBef>
                <a:spcPts val="0"/>
              </a:spcBef>
              <a:spcAft>
                <a:spcPts val="0"/>
              </a:spcAft>
              <a:buNone/>
            </a:pPr>
            <a:r>
              <a:rPr lang="en"/>
              <a:t>Lan Rees</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0" name="Shape 280"/>
        <p:cNvGrpSpPr/>
        <p:nvPr/>
      </p:nvGrpSpPr>
      <p:grpSpPr>
        <a:xfrm>
          <a:off x="0" y="0"/>
          <a:ext cx="0" cy="0"/>
          <a:chOff x="0" y="0"/>
          <a:chExt cx="0" cy="0"/>
        </a:xfrm>
      </p:grpSpPr>
      <p:sp>
        <p:nvSpPr>
          <p:cNvPr id="281" name="Google Shape;281;p40"/>
          <p:cNvSpPr txBox="1"/>
          <p:nvPr>
            <p:ph type="title"/>
          </p:nvPr>
        </p:nvSpPr>
        <p:spPr>
          <a:xfrm>
            <a:off x="116425" y="85200"/>
            <a:ext cx="8113800" cy="839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Gritbot full Materials list</a:t>
            </a:r>
            <a:endParaRPr/>
          </a:p>
        </p:txBody>
      </p:sp>
      <p:sp>
        <p:nvSpPr>
          <p:cNvPr id="282" name="Google Shape;282;p40"/>
          <p:cNvSpPr txBox="1"/>
          <p:nvPr>
            <p:ph idx="1" type="subTitle"/>
          </p:nvPr>
        </p:nvSpPr>
        <p:spPr>
          <a:xfrm>
            <a:off x="451325" y="964900"/>
            <a:ext cx="3500700" cy="4016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700">
                <a:latin typeface="Arial"/>
                <a:ea typeface="Arial"/>
                <a:cs typeface="Arial"/>
                <a:sym typeface="Arial"/>
              </a:rPr>
              <a:t>Gritbot body + parts</a:t>
            </a:r>
            <a:endParaRPr b="1" sz="1700">
              <a:latin typeface="Arial"/>
              <a:ea typeface="Arial"/>
              <a:cs typeface="Arial"/>
              <a:sym typeface="Arial"/>
            </a:endParaRPr>
          </a:p>
          <a:p>
            <a:pPr indent="0" lvl="0" marL="0" rtl="0" algn="l">
              <a:lnSpc>
                <a:spcPct val="115000"/>
              </a:lnSpc>
              <a:spcBef>
                <a:spcPts val="0"/>
              </a:spcBef>
              <a:spcAft>
                <a:spcPts val="0"/>
              </a:spcAft>
              <a:buNone/>
            </a:pPr>
            <a:r>
              <a:t/>
            </a:r>
            <a:endParaRPr b="1">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b="1" lang="en">
                <a:latin typeface="Arial"/>
                <a:ea typeface="Arial"/>
                <a:cs typeface="Arial"/>
                <a:sym typeface="Arial"/>
              </a:rPr>
              <a:t>Aluminium</a:t>
            </a:r>
            <a:r>
              <a:rPr b="1" lang="en">
                <a:latin typeface="Arial"/>
                <a:ea typeface="Arial"/>
                <a:cs typeface="Arial"/>
                <a:sym typeface="Arial"/>
              </a:rPr>
              <a:t> </a:t>
            </a:r>
            <a:endParaRPr b="1">
              <a:latin typeface="Arial"/>
              <a:ea typeface="Arial"/>
              <a:cs typeface="Arial"/>
              <a:sym typeface="Arial"/>
            </a:endParaRPr>
          </a:p>
          <a:p>
            <a:pPr indent="0" lvl="0" marL="0" rtl="0" algn="l">
              <a:lnSpc>
                <a:spcPct val="115000"/>
              </a:lnSpc>
              <a:spcBef>
                <a:spcPts val="0"/>
              </a:spcBef>
              <a:spcAft>
                <a:spcPts val="0"/>
              </a:spcAft>
              <a:buNone/>
            </a:pPr>
            <a:r>
              <a:rPr lang="en">
                <a:latin typeface="Arial"/>
                <a:ea typeface="Arial"/>
                <a:cs typeface="Arial"/>
                <a:sym typeface="Arial"/>
              </a:rPr>
              <a:t>Main body</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1150" lvl="0" marL="457200" rtl="0" algn="l">
              <a:lnSpc>
                <a:spcPct val="115000"/>
              </a:lnSpc>
              <a:spcBef>
                <a:spcPts val="0"/>
              </a:spcBef>
              <a:spcAft>
                <a:spcPts val="0"/>
              </a:spcAft>
              <a:buSzPts val="1300"/>
              <a:buChar char="●"/>
            </a:pPr>
            <a:r>
              <a:rPr b="1" lang="en" sz="1300"/>
              <a:t>Polypropylene </a:t>
            </a:r>
            <a:endParaRPr b="1" sz="1300"/>
          </a:p>
          <a:p>
            <a:pPr indent="0" lvl="0" marL="0" rtl="0" algn="l">
              <a:lnSpc>
                <a:spcPct val="115000"/>
              </a:lnSpc>
              <a:spcBef>
                <a:spcPts val="0"/>
              </a:spcBef>
              <a:spcAft>
                <a:spcPts val="0"/>
              </a:spcAft>
              <a:buNone/>
            </a:pPr>
            <a:r>
              <a:rPr lang="en" sz="1300"/>
              <a:t>Grit container</a:t>
            </a:r>
            <a:endParaRPr sz="1300"/>
          </a:p>
          <a:p>
            <a:pPr indent="0" lvl="0" marL="0" rtl="0" algn="l">
              <a:lnSpc>
                <a:spcPct val="115000"/>
              </a:lnSpc>
              <a:spcBef>
                <a:spcPts val="0"/>
              </a:spcBef>
              <a:spcAft>
                <a:spcPts val="0"/>
              </a:spcAft>
              <a:buNone/>
            </a:pPr>
            <a:r>
              <a:t/>
            </a:r>
            <a:endParaRPr sz="1300"/>
          </a:p>
          <a:p>
            <a:pPr indent="-311150" lvl="0" marL="457200" rtl="0" algn="l">
              <a:lnSpc>
                <a:spcPct val="115000"/>
              </a:lnSpc>
              <a:spcBef>
                <a:spcPts val="0"/>
              </a:spcBef>
              <a:spcAft>
                <a:spcPts val="0"/>
              </a:spcAft>
              <a:buSzPts val="1300"/>
              <a:buChar char="●"/>
            </a:pPr>
            <a:r>
              <a:rPr b="1" lang="en" sz="1300">
                <a:latin typeface="Arial"/>
                <a:ea typeface="Arial"/>
                <a:cs typeface="Arial"/>
                <a:sym typeface="Arial"/>
              </a:rPr>
              <a:t>Polycarbonate plastic </a:t>
            </a:r>
            <a:endParaRPr sz="1300"/>
          </a:p>
          <a:p>
            <a:pPr indent="0" lvl="0" marL="0" rtl="0" algn="l">
              <a:lnSpc>
                <a:spcPct val="115000"/>
              </a:lnSpc>
              <a:spcBef>
                <a:spcPts val="0"/>
              </a:spcBef>
              <a:spcAft>
                <a:spcPts val="0"/>
              </a:spcAft>
              <a:buNone/>
            </a:pPr>
            <a:r>
              <a:rPr lang="en">
                <a:latin typeface="Arial"/>
                <a:ea typeface="Arial"/>
                <a:cs typeface="Arial"/>
                <a:sym typeface="Arial"/>
              </a:rPr>
              <a:t>Lights</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b="1" lang="en">
                <a:latin typeface="Arial"/>
                <a:ea typeface="Arial"/>
                <a:cs typeface="Arial"/>
                <a:sym typeface="Arial"/>
              </a:rPr>
              <a:t>Wheels &amp;</a:t>
            </a:r>
            <a:r>
              <a:rPr b="1" lang="en">
                <a:latin typeface="Arial"/>
                <a:ea typeface="Arial"/>
                <a:cs typeface="Arial"/>
                <a:sym typeface="Arial"/>
              </a:rPr>
              <a:t> Tyres</a:t>
            </a:r>
            <a:endParaRPr b="1">
              <a:latin typeface="Arial"/>
              <a:ea typeface="Arial"/>
              <a:cs typeface="Arial"/>
              <a:sym typeface="Arial"/>
            </a:endParaRPr>
          </a:p>
          <a:p>
            <a:pPr indent="0" lvl="0" marL="0" rtl="0" algn="l">
              <a:lnSpc>
                <a:spcPct val="115000"/>
              </a:lnSpc>
              <a:spcBef>
                <a:spcPts val="0"/>
              </a:spcBef>
              <a:spcAft>
                <a:spcPts val="0"/>
              </a:spcAft>
              <a:buNone/>
            </a:pPr>
            <a:r>
              <a:rPr lang="en">
                <a:latin typeface="Arial"/>
                <a:ea typeface="Arial"/>
                <a:cs typeface="Arial"/>
                <a:sym typeface="Arial"/>
              </a:rPr>
              <a:t>8” wheels with thick Ice Tyres</a:t>
            </a:r>
            <a:endParaRPr>
              <a:latin typeface="Arial"/>
              <a:ea typeface="Arial"/>
              <a:cs typeface="Arial"/>
              <a:sym typeface="Arial"/>
            </a:endParaRPr>
          </a:p>
        </p:txBody>
      </p:sp>
      <p:sp>
        <p:nvSpPr>
          <p:cNvPr id="283" name="Google Shape;283;p40"/>
          <p:cNvSpPr txBox="1"/>
          <p:nvPr>
            <p:ph idx="1" type="subTitle"/>
          </p:nvPr>
        </p:nvSpPr>
        <p:spPr>
          <a:xfrm>
            <a:off x="3484825" y="964900"/>
            <a:ext cx="2783100" cy="3848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700">
                <a:latin typeface="Arial"/>
                <a:ea typeface="Arial"/>
                <a:cs typeface="Arial"/>
                <a:sym typeface="Arial"/>
              </a:rPr>
              <a:t>Internal components</a:t>
            </a:r>
            <a:endParaRPr b="1" sz="1700">
              <a:latin typeface="Arial"/>
              <a:ea typeface="Arial"/>
              <a:cs typeface="Arial"/>
              <a:sym typeface="Arial"/>
            </a:endParaRPr>
          </a:p>
          <a:p>
            <a:pPr indent="0" lvl="0" marL="0" rtl="0" algn="l">
              <a:lnSpc>
                <a:spcPct val="115000"/>
              </a:lnSpc>
              <a:spcBef>
                <a:spcPts val="0"/>
              </a:spcBef>
              <a:spcAft>
                <a:spcPts val="0"/>
              </a:spcAft>
              <a:buNone/>
            </a:pPr>
            <a:r>
              <a:t/>
            </a:r>
            <a:endParaRPr b="1">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b="1" lang="en">
                <a:latin typeface="Arial"/>
                <a:ea typeface="Arial"/>
                <a:cs typeface="Arial"/>
                <a:sym typeface="Arial"/>
              </a:rPr>
              <a:t>Polypropylene </a:t>
            </a:r>
            <a:endParaRPr b="1">
              <a:latin typeface="Arial"/>
              <a:ea typeface="Arial"/>
              <a:cs typeface="Arial"/>
              <a:sym typeface="Arial"/>
            </a:endParaRPr>
          </a:p>
          <a:p>
            <a:pPr indent="0" lvl="0" marL="0" rtl="0" algn="l">
              <a:lnSpc>
                <a:spcPct val="115000"/>
              </a:lnSpc>
              <a:spcBef>
                <a:spcPts val="0"/>
              </a:spcBef>
              <a:spcAft>
                <a:spcPts val="0"/>
              </a:spcAft>
              <a:buNone/>
            </a:pPr>
            <a:r>
              <a:rPr lang="en">
                <a:latin typeface="Arial"/>
                <a:ea typeface="Arial"/>
                <a:cs typeface="Arial"/>
                <a:sym typeface="Arial"/>
              </a:rPr>
              <a:t>Grit sprayers</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1150" lvl="0" marL="457200" rtl="0" algn="l">
              <a:lnSpc>
                <a:spcPct val="115000"/>
              </a:lnSpc>
              <a:spcBef>
                <a:spcPts val="0"/>
              </a:spcBef>
              <a:spcAft>
                <a:spcPts val="0"/>
              </a:spcAft>
              <a:buSzPts val="1300"/>
              <a:buChar char="●"/>
            </a:pPr>
            <a:r>
              <a:rPr b="1" lang="en" sz="1300"/>
              <a:t>Steel</a:t>
            </a:r>
            <a:endParaRPr b="1" sz="1300"/>
          </a:p>
          <a:p>
            <a:pPr indent="0" lvl="0" marL="0" rtl="0" algn="l">
              <a:lnSpc>
                <a:spcPct val="115000"/>
              </a:lnSpc>
              <a:spcBef>
                <a:spcPts val="0"/>
              </a:spcBef>
              <a:spcAft>
                <a:spcPts val="0"/>
              </a:spcAft>
              <a:buNone/>
            </a:pPr>
            <a:r>
              <a:rPr lang="en" sz="1300"/>
              <a:t>Subframe</a:t>
            </a:r>
            <a:endParaRPr sz="1300"/>
          </a:p>
          <a:p>
            <a:pPr indent="0" lvl="0" marL="0" rtl="0" algn="l">
              <a:lnSpc>
                <a:spcPct val="115000"/>
              </a:lnSpc>
              <a:spcBef>
                <a:spcPts val="0"/>
              </a:spcBef>
              <a:spcAft>
                <a:spcPts val="0"/>
              </a:spcAft>
              <a:buNone/>
            </a:pPr>
            <a:r>
              <a:t/>
            </a:r>
            <a:endParaRPr sz="1300"/>
          </a:p>
          <a:p>
            <a:pPr indent="-311150" lvl="0" marL="457200" rtl="0" algn="l">
              <a:lnSpc>
                <a:spcPct val="115000"/>
              </a:lnSpc>
              <a:spcBef>
                <a:spcPts val="0"/>
              </a:spcBef>
              <a:spcAft>
                <a:spcPts val="0"/>
              </a:spcAft>
              <a:buSzPts val="1300"/>
              <a:buChar char="●"/>
            </a:pPr>
            <a:r>
              <a:rPr b="1" lang="en" sz="1300"/>
              <a:t>Aluminium</a:t>
            </a:r>
            <a:endParaRPr b="1" sz="1300"/>
          </a:p>
          <a:p>
            <a:pPr indent="0" lvl="0" marL="0" rtl="0" algn="l">
              <a:lnSpc>
                <a:spcPct val="115000"/>
              </a:lnSpc>
              <a:spcBef>
                <a:spcPts val="0"/>
              </a:spcBef>
              <a:spcAft>
                <a:spcPts val="0"/>
              </a:spcAft>
              <a:buNone/>
            </a:pPr>
            <a:r>
              <a:rPr lang="en" sz="1300"/>
              <a:t>Drivetrain</a:t>
            </a:r>
            <a:endParaRPr sz="1300"/>
          </a:p>
          <a:p>
            <a:pPr indent="0" lvl="0" marL="0" rtl="0" algn="l">
              <a:lnSpc>
                <a:spcPct val="115000"/>
              </a:lnSpc>
              <a:spcBef>
                <a:spcPts val="0"/>
              </a:spcBef>
              <a:spcAft>
                <a:spcPts val="0"/>
              </a:spcAft>
              <a:buNone/>
            </a:pPr>
            <a:r>
              <a:t/>
            </a:r>
            <a:endParaRPr sz="1300"/>
          </a:p>
          <a:p>
            <a:pPr indent="-311150" lvl="0" marL="457200" rtl="0" algn="l">
              <a:lnSpc>
                <a:spcPct val="115000"/>
              </a:lnSpc>
              <a:spcBef>
                <a:spcPts val="0"/>
              </a:spcBef>
              <a:spcAft>
                <a:spcPts val="0"/>
              </a:spcAft>
              <a:buSzPts val="1300"/>
              <a:buChar char="●"/>
            </a:pPr>
            <a:r>
              <a:rPr b="1" lang="en" sz="1300">
                <a:latin typeface="Arial"/>
                <a:ea typeface="Arial"/>
                <a:cs typeface="Arial"/>
                <a:sym typeface="Arial"/>
              </a:rPr>
              <a:t>Servo Steering</a:t>
            </a:r>
            <a:endParaRPr b="1" sz="1300">
              <a:latin typeface="Arial"/>
              <a:ea typeface="Arial"/>
              <a:cs typeface="Arial"/>
              <a:sym typeface="Arial"/>
            </a:endParaRPr>
          </a:p>
          <a:p>
            <a:pPr indent="0" lvl="0" marL="457200" rtl="0" algn="l">
              <a:lnSpc>
                <a:spcPct val="115000"/>
              </a:lnSpc>
              <a:spcBef>
                <a:spcPts val="0"/>
              </a:spcBef>
              <a:spcAft>
                <a:spcPts val="0"/>
              </a:spcAft>
              <a:buNone/>
            </a:pPr>
            <a:r>
              <a:t/>
            </a:r>
            <a:endParaRPr b="1" sz="1300">
              <a:latin typeface="Arial"/>
              <a:ea typeface="Arial"/>
              <a:cs typeface="Arial"/>
              <a:sym typeface="Arial"/>
            </a:endParaRPr>
          </a:p>
          <a:p>
            <a:pPr indent="0" lvl="0" marL="457200" rtl="0" algn="l">
              <a:lnSpc>
                <a:spcPct val="115000"/>
              </a:lnSpc>
              <a:spcBef>
                <a:spcPts val="0"/>
              </a:spcBef>
              <a:spcAft>
                <a:spcPts val="0"/>
              </a:spcAft>
              <a:buNone/>
            </a:pPr>
            <a:r>
              <a:t/>
            </a:r>
            <a:endParaRPr b="1" sz="1300">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b="1" lang="en">
                <a:latin typeface="Arial"/>
                <a:ea typeface="Arial"/>
                <a:cs typeface="Arial"/>
                <a:sym typeface="Arial"/>
              </a:rPr>
              <a:t>Brushless motor</a:t>
            </a:r>
            <a:endParaRPr b="1">
              <a:latin typeface="Arial"/>
              <a:ea typeface="Arial"/>
              <a:cs typeface="Arial"/>
              <a:sym typeface="Arial"/>
            </a:endParaRPr>
          </a:p>
          <a:p>
            <a:pPr indent="0" lvl="0" marL="457200" rtl="0" algn="l">
              <a:lnSpc>
                <a:spcPct val="115000"/>
              </a:lnSpc>
              <a:spcBef>
                <a:spcPts val="0"/>
              </a:spcBef>
              <a:spcAft>
                <a:spcPts val="0"/>
              </a:spcAft>
              <a:buNone/>
            </a:pPr>
            <a:r>
              <a:t/>
            </a:r>
            <a:endParaRPr b="1">
              <a:latin typeface="Arial"/>
              <a:ea typeface="Arial"/>
              <a:cs typeface="Arial"/>
              <a:sym typeface="Arial"/>
            </a:endParaRPr>
          </a:p>
          <a:p>
            <a:pPr indent="0" lvl="0" marL="457200" rtl="0" algn="l">
              <a:lnSpc>
                <a:spcPct val="115000"/>
              </a:lnSpc>
              <a:spcBef>
                <a:spcPts val="0"/>
              </a:spcBef>
              <a:spcAft>
                <a:spcPts val="0"/>
              </a:spcAft>
              <a:buNone/>
            </a:pPr>
            <a:r>
              <a:t/>
            </a:r>
            <a:endParaRPr b="1">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p:txBody>
      </p:sp>
      <p:sp>
        <p:nvSpPr>
          <p:cNvPr id="284" name="Google Shape;284;p40"/>
          <p:cNvSpPr txBox="1"/>
          <p:nvPr>
            <p:ph idx="1" type="subTitle"/>
          </p:nvPr>
        </p:nvSpPr>
        <p:spPr>
          <a:xfrm>
            <a:off x="6228925" y="1020725"/>
            <a:ext cx="2783100" cy="4213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700">
                <a:latin typeface="Arial"/>
                <a:ea typeface="Arial"/>
                <a:cs typeface="Arial"/>
                <a:sym typeface="Arial"/>
              </a:rPr>
              <a:t>Electrical components</a:t>
            </a:r>
            <a:endParaRPr b="1" sz="1700">
              <a:latin typeface="Arial"/>
              <a:ea typeface="Arial"/>
              <a:cs typeface="Arial"/>
              <a:sym typeface="Arial"/>
            </a:endParaRPr>
          </a:p>
          <a:p>
            <a:pPr indent="0" lvl="0" marL="0" rtl="0" algn="l">
              <a:lnSpc>
                <a:spcPct val="115000"/>
              </a:lnSpc>
              <a:spcBef>
                <a:spcPts val="0"/>
              </a:spcBef>
              <a:spcAft>
                <a:spcPts val="0"/>
              </a:spcAft>
              <a:buNone/>
            </a:pPr>
            <a:r>
              <a:t/>
            </a:r>
            <a:endParaRPr b="1">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b="1" lang="en">
                <a:latin typeface="Arial"/>
                <a:ea typeface="Arial"/>
                <a:cs typeface="Arial"/>
                <a:sym typeface="Arial"/>
              </a:rPr>
              <a:t>Wires</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1150" lvl="0" marL="457200" rtl="0" algn="l">
              <a:lnSpc>
                <a:spcPct val="115000"/>
              </a:lnSpc>
              <a:spcBef>
                <a:spcPts val="0"/>
              </a:spcBef>
              <a:spcAft>
                <a:spcPts val="0"/>
              </a:spcAft>
              <a:buSzPts val="1300"/>
              <a:buChar char="●"/>
            </a:pPr>
            <a:r>
              <a:rPr b="1" lang="en" sz="1300"/>
              <a:t>Motherboard</a:t>
            </a:r>
            <a:endParaRPr b="1" sz="1300"/>
          </a:p>
          <a:p>
            <a:pPr indent="0" lvl="0" marL="0" rtl="0" algn="l">
              <a:lnSpc>
                <a:spcPct val="115000"/>
              </a:lnSpc>
              <a:spcBef>
                <a:spcPts val="0"/>
              </a:spcBef>
              <a:spcAft>
                <a:spcPts val="0"/>
              </a:spcAft>
              <a:buNone/>
            </a:pPr>
            <a:r>
              <a:t/>
            </a:r>
            <a:endParaRPr sz="1300"/>
          </a:p>
          <a:p>
            <a:pPr indent="-311150" lvl="0" marL="457200" rtl="0" algn="l">
              <a:lnSpc>
                <a:spcPct val="115000"/>
              </a:lnSpc>
              <a:spcBef>
                <a:spcPts val="0"/>
              </a:spcBef>
              <a:spcAft>
                <a:spcPts val="0"/>
              </a:spcAft>
              <a:buSzPts val="1300"/>
              <a:buChar char="●"/>
            </a:pPr>
            <a:r>
              <a:rPr b="1" lang="en" sz="1300"/>
              <a:t>Lidar scanner</a:t>
            </a:r>
            <a:endParaRPr sz="1300"/>
          </a:p>
          <a:p>
            <a:pPr indent="0" lvl="0" marL="0" rtl="0" algn="l">
              <a:lnSpc>
                <a:spcPct val="115000"/>
              </a:lnSpc>
              <a:spcBef>
                <a:spcPts val="0"/>
              </a:spcBef>
              <a:spcAft>
                <a:spcPts val="0"/>
              </a:spcAft>
              <a:buNone/>
            </a:pPr>
            <a:r>
              <a:t/>
            </a:r>
            <a:endParaRPr sz="1300"/>
          </a:p>
          <a:p>
            <a:pPr indent="-311150" lvl="0" marL="457200" rtl="0" algn="l">
              <a:lnSpc>
                <a:spcPct val="115000"/>
              </a:lnSpc>
              <a:spcBef>
                <a:spcPts val="0"/>
              </a:spcBef>
              <a:spcAft>
                <a:spcPts val="0"/>
              </a:spcAft>
              <a:buSzPts val="1300"/>
              <a:buFont typeface="Arial"/>
              <a:buChar char="●"/>
            </a:pPr>
            <a:r>
              <a:rPr b="1" lang="en" sz="1300">
                <a:latin typeface="Arial"/>
                <a:ea typeface="Arial"/>
                <a:cs typeface="Arial"/>
                <a:sym typeface="Arial"/>
              </a:rPr>
              <a:t>GPS chip</a:t>
            </a:r>
            <a:endParaRPr b="1" sz="1300">
              <a:latin typeface="Arial"/>
              <a:ea typeface="Arial"/>
              <a:cs typeface="Arial"/>
              <a:sym typeface="Arial"/>
            </a:endParaRPr>
          </a:p>
          <a:p>
            <a:pPr indent="0" lvl="0" marL="457200" rtl="0" algn="l">
              <a:lnSpc>
                <a:spcPct val="115000"/>
              </a:lnSpc>
              <a:spcBef>
                <a:spcPts val="0"/>
              </a:spcBef>
              <a:spcAft>
                <a:spcPts val="0"/>
              </a:spcAft>
              <a:buNone/>
            </a:pPr>
            <a:r>
              <a:t/>
            </a:r>
            <a:endParaRPr b="1" sz="1300">
              <a:latin typeface="Arial"/>
              <a:ea typeface="Arial"/>
              <a:cs typeface="Arial"/>
              <a:sym typeface="Arial"/>
            </a:endParaRPr>
          </a:p>
          <a:p>
            <a:pPr indent="-311150" lvl="0" marL="457200" rtl="0" algn="l">
              <a:lnSpc>
                <a:spcPct val="115000"/>
              </a:lnSpc>
              <a:spcBef>
                <a:spcPts val="0"/>
              </a:spcBef>
              <a:spcAft>
                <a:spcPts val="0"/>
              </a:spcAft>
              <a:buSzPts val="1300"/>
              <a:buFont typeface="Arial"/>
              <a:buChar char="●"/>
            </a:pPr>
            <a:r>
              <a:rPr b="1" lang="en" sz="1300">
                <a:latin typeface="Arial"/>
                <a:ea typeface="Arial"/>
                <a:cs typeface="Arial"/>
                <a:sym typeface="Arial"/>
              </a:rPr>
              <a:t>Lights</a:t>
            </a:r>
            <a:endParaRPr b="1" sz="1300">
              <a:latin typeface="Arial"/>
              <a:ea typeface="Arial"/>
              <a:cs typeface="Arial"/>
              <a:sym typeface="Arial"/>
            </a:endParaRPr>
          </a:p>
          <a:p>
            <a:pPr indent="0" lvl="0" marL="0" rtl="0" algn="l">
              <a:lnSpc>
                <a:spcPct val="115000"/>
              </a:lnSpc>
              <a:spcBef>
                <a:spcPts val="0"/>
              </a:spcBef>
              <a:spcAft>
                <a:spcPts val="0"/>
              </a:spcAft>
              <a:buNone/>
            </a:pPr>
            <a:r>
              <a:t/>
            </a:r>
            <a:endParaRPr b="1" sz="1300">
              <a:latin typeface="Arial"/>
              <a:ea typeface="Arial"/>
              <a:cs typeface="Arial"/>
              <a:sym typeface="Arial"/>
            </a:endParaRPr>
          </a:p>
          <a:p>
            <a:pPr indent="-311150" lvl="0" marL="457200" rtl="0" algn="l">
              <a:lnSpc>
                <a:spcPct val="115000"/>
              </a:lnSpc>
              <a:spcBef>
                <a:spcPts val="0"/>
              </a:spcBef>
              <a:spcAft>
                <a:spcPts val="0"/>
              </a:spcAft>
              <a:buSzPts val="1300"/>
              <a:buFont typeface="Arial"/>
              <a:buChar char="●"/>
            </a:pPr>
            <a:r>
              <a:rPr b="1" lang="en" sz="1300">
                <a:latin typeface="Arial"/>
                <a:ea typeface="Arial"/>
                <a:cs typeface="Arial"/>
                <a:sym typeface="Arial"/>
              </a:rPr>
              <a:t>Small motors</a:t>
            </a:r>
            <a:endParaRPr b="1" sz="1300">
              <a:latin typeface="Arial"/>
              <a:ea typeface="Arial"/>
              <a:cs typeface="Arial"/>
              <a:sym typeface="Arial"/>
            </a:endParaRPr>
          </a:p>
          <a:p>
            <a:pPr indent="0" lvl="0" marL="457200" rtl="0" algn="l">
              <a:lnSpc>
                <a:spcPct val="115000"/>
              </a:lnSpc>
              <a:spcBef>
                <a:spcPts val="0"/>
              </a:spcBef>
              <a:spcAft>
                <a:spcPts val="0"/>
              </a:spcAft>
              <a:buNone/>
            </a:pPr>
            <a:r>
              <a:t/>
            </a:r>
            <a:endParaRPr b="1" sz="1300">
              <a:latin typeface="Arial"/>
              <a:ea typeface="Arial"/>
              <a:cs typeface="Arial"/>
              <a:sym typeface="Arial"/>
            </a:endParaRPr>
          </a:p>
          <a:p>
            <a:pPr indent="-311150" lvl="0" marL="457200" rtl="0" algn="l">
              <a:lnSpc>
                <a:spcPct val="115000"/>
              </a:lnSpc>
              <a:spcBef>
                <a:spcPts val="0"/>
              </a:spcBef>
              <a:spcAft>
                <a:spcPts val="0"/>
              </a:spcAft>
              <a:buSzPts val="1300"/>
              <a:buFont typeface="Arial"/>
              <a:buChar char="●"/>
            </a:pPr>
            <a:r>
              <a:rPr b="1" lang="en" sz="1300">
                <a:latin typeface="Arial"/>
                <a:ea typeface="Arial"/>
                <a:cs typeface="Arial"/>
                <a:sym typeface="Arial"/>
              </a:rPr>
              <a:t>Lithium</a:t>
            </a:r>
            <a:r>
              <a:rPr b="1" lang="en" sz="1300">
                <a:latin typeface="Arial"/>
                <a:ea typeface="Arial"/>
                <a:cs typeface="Arial"/>
                <a:sym typeface="Arial"/>
              </a:rPr>
              <a:t>-Ion 14V battery</a:t>
            </a:r>
            <a:endParaRPr b="1" sz="1300">
              <a:latin typeface="Arial"/>
              <a:ea typeface="Arial"/>
              <a:cs typeface="Arial"/>
              <a:sym typeface="Arial"/>
            </a:endParaRPr>
          </a:p>
          <a:p>
            <a:pPr indent="0" lvl="0" marL="0" rtl="0" algn="l">
              <a:lnSpc>
                <a:spcPct val="115000"/>
              </a:lnSpc>
              <a:spcBef>
                <a:spcPts val="0"/>
              </a:spcBef>
              <a:spcAft>
                <a:spcPts val="0"/>
              </a:spcAft>
              <a:buNone/>
            </a:pPr>
            <a:r>
              <a:t/>
            </a:r>
            <a:endParaRPr b="1" sz="1300">
              <a:latin typeface="Arial"/>
              <a:ea typeface="Arial"/>
              <a:cs typeface="Arial"/>
              <a:sym typeface="Arial"/>
            </a:endParaRPr>
          </a:p>
          <a:p>
            <a:pPr indent="0" lvl="0" marL="0" rtl="0" algn="l">
              <a:lnSpc>
                <a:spcPct val="115000"/>
              </a:lnSpc>
              <a:spcBef>
                <a:spcPts val="0"/>
              </a:spcBef>
              <a:spcAft>
                <a:spcPts val="0"/>
              </a:spcAft>
              <a:buNone/>
            </a:pPr>
            <a:r>
              <a:t/>
            </a:r>
            <a:endParaRPr b="1" sz="1300">
              <a:latin typeface="Arial"/>
              <a:ea typeface="Arial"/>
              <a:cs typeface="Arial"/>
              <a:sym typeface="Arial"/>
            </a:endParaRPr>
          </a:p>
          <a:p>
            <a:pPr indent="0" lvl="0" marL="457200" rtl="0" algn="l">
              <a:lnSpc>
                <a:spcPct val="115000"/>
              </a:lnSpc>
              <a:spcBef>
                <a:spcPts val="0"/>
              </a:spcBef>
              <a:spcAft>
                <a:spcPts val="0"/>
              </a:spcAft>
              <a:buNone/>
            </a:pPr>
            <a:r>
              <a:t/>
            </a:r>
            <a:endParaRPr b="1" sz="1300">
              <a:latin typeface="Arial"/>
              <a:ea typeface="Arial"/>
              <a:cs typeface="Arial"/>
              <a:sym typeface="Arial"/>
            </a:endParaRPr>
          </a:p>
          <a:p>
            <a:pPr indent="0" lvl="0" marL="457200" rtl="0" algn="l">
              <a:lnSpc>
                <a:spcPct val="115000"/>
              </a:lnSpc>
              <a:spcBef>
                <a:spcPts val="0"/>
              </a:spcBef>
              <a:spcAft>
                <a:spcPts val="0"/>
              </a:spcAft>
              <a:buNone/>
            </a:pPr>
            <a:r>
              <a:t/>
            </a:r>
            <a:endParaRPr b="1" sz="1300">
              <a:latin typeface="Arial"/>
              <a:ea typeface="Arial"/>
              <a:cs typeface="Arial"/>
              <a:sym typeface="Arial"/>
            </a:endParaRPr>
          </a:p>
          <a:p>
            <a:pPr indent="0" lvl="0" marL="0" rtl="0" algn="l">
              <a:lnSpc>
                <a:spcPct val="115000"/>
              </a:lnSpc>
              <a:spcBef>
                <a:spcPts val="0"/>
              </a:spcBef>
              <a:spcAft>
                <a:spcPts val="0"/>
              </a:spcAft>
              <a:buNone/>
            </a:pPr>
            <a:r>
              <a:t/>
            </a:r>
            <a:endParaRPr b="1" sz="1300">
              <a:latin typeface="Arial"/>
              <a:ea typeface="Arial"/>
              <a:cs typeface="Arial"/>
              <a:sym typeface="Arial"/>
            </a:endParaRPr>
          </a:p>
          <a:p>
            <a:pPr indent="0" lvl="0" marL="457200" rtl="0" algn="l">
              <a:lnSpc>
                <a:spcPct val="115000"/>
              </a:lnSpc>
              <a:spcBef>
                <a:spcPts val="0"/>
              </a:spcBef>
              <a:spcAft>
                <a:spcPts val="0"/>
              </a:spcAft>
              <a:buNone/>
            </a:pPr>
            <a:r>
              <a:t/>
            </a:r>
            <a:endParaRPr b="1" sz="1300">
              <a:latin typeface="Arial"/>
              <a:ea typeface="Arial"/>
              <a:cs typeface="Arial"/>
              <a:sym typeface="Arial"/>
            </a:endParaRPr>
          </a:p>
          <a:p>
            <a:pPr indent="0" lvl="0" marL="457200" rtl="0" algn="l">
              <a:lnSpc>
                <a:spcPct val="115000"/>
              </a:lnSpc>
              <a:spcBef>
                <a:spcPts val="0"/>
              </a:spcBef>
              <a:spcAft>
                <a:spcPts val="0"/>
              </a:spcAft>
              <a:buNone/>
            </a:pPr>
            <a:r>
              <a:t/>
            </a:r>
            <a:endParaRPr b="1">
              <a:latin typeface="Arial"/>
              <a:ea typeface="Arial"/>
              <a:cs typeface="Arial"/>
              <a:sym typeface="Arial"/>
            </a:endParaRPr>
          </a:p>
          <a:p>
            <a:pPr indent="0" lvl="0" marL="457200" rtl="0" algn="l">
              <a:lnSpc>
                <a:spcPct val="115000"/>
              </a:lnSpc>
              <a:spcBef>
                <a:spcPts val="0"/>
              </a:spcBef>
              <a:spcAft>
                <a:spcPts val="0"/>
              </a:spcAft>
              <a:buNone/>
            </a:pPr>
            <a:r>
              <a:t/>
            </a:r>
            <a:endParaRPr b="1">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p:txBody>
      </p:sp>
      <p:sp>
        <p:nvSpPr>
          <p:cNvPr id="285" name="Google Shape;285;p40"/>
          <p:cNvSpPr txBox="1"/>
          <p:nvPr/>
        </p:nvSpPr>
        <p:spPr>
          <a:xfrm>
            <a:off x="6723975" y="4813625"/>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Lan Rees</a:t>
            </a:r>
            <a:endParaRPr>
              <a:solidFill>
                <a:schemeClr val="dk1"/>
              </a:solidFill>
              <a:latin typeface="Albert Sans"/>
              <a:ea typeface="Albert Sans"/>
              <a:cs typeface="Albert Sans"/>
              <a:sym typeface="Albert Sans"/>
            </a:endParaRPr>
          </a:p>
        </p:txBody>
      </p:sp>
      <p:sp>
        <p:nvSpPr>
          <p:cNvPr id="286" name="Google Shape;286;p40"/>
          <p:cNvSpPr txBox="1"/>
          <p:nvPr/>
        </p:nvSpPr>
        <p:spPr>
          <a:xfrm>
            <a:off x="7920425" y="4813625"/>
            <a:ext cx="14889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[8] [9] [10]</a:t>
            </a:r>
            <a:endParaRPr>
              <a:solidFill>
                <a:schemeClr val="dk1"/>
              </a:solidFill>
              <a:latin typeface="Albert Sans"/>
              <a:ea typeface="Albert Sans"/>
              <a:cs typeface="Albert Sans"/>
              <a:sym typeface="Albert Sans"/>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90" name="Shape 290"/>
        <p:cNvGrpSpPr/>
        <p:nvPr/>
      </p:nvGrpSpPr>
      <p:grpSpPr>
        <a:xfrm>
          <a:off x="0" y="0"/>
          <a:ext cx="0" cy="0"/>
          <a:chOff x="0" y="0"/>
          <a:chExt cx="0" cy="0"/>
        </a:xfrm>
      </p:grpSpPr>
      <p:sp>
        <p:nvSpPr>
          <p:cNvPr id="291" name="Google Shape;291;p41"/>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Environmental Impacts and Cost sustainability</a:t>
            </a:r>
            <a:br>
              <a:rPr lang="en"/>
            </a:br>
            <a:r>
              <a:rPr lang="en"/>
              <a:t>Paige Hodgson</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sp>
        <p:nvSpPr>
          <p:cNvPr id="296" name="Google Shape;296;p42"/>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Environmental &amp; social Impacts</a:t>
            </a:r>
            <a:endParaRPr/>
          </a:p>
        </p:txBody>
      </p:sp>
      <p:sp>
        <p:nvSpPr>
          <p:cNvPr id="297" name="Google Shape;297;p42"/>
          <p:cNvSpPr txBox="1"/>
          <p:nvPr/>
        </p:nvSpPr>
        <p:spPr>
          <a:xfrm>
            <a:off x="18575" y="547663"/>
            <a:ext cx="5451900" cy="2493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1100"/>
              <a:buFont typeface="Arial"/>
              <a:buNone/>
            </a:pPr>
            <a:r>
              <a:rPr b="1" lang="en" sz="1000">
                <a:solidFill>
                  <a:schemeClr val="dk1"/>
                </a:solidFill>
              </a:rPr>
              <a:t>General Impact Areas</a:t>
            </a:r>
            <a:endParaRPr sz="1000">
              <a:solidFill>
                <a:schemeClr val="dk1"/>
              </a:solidFill>
            </a:endParaRPr>
          </a:p>
          <a:p>
            <a:pPr indent="-292100" lvl="0" marL="457200" rtl="0" algn="l">
              <a:spcBef>
                <a:spcPts val="0"/>
              </a:spcBef>
              <a:spcAft>
                <a:spcPts val="0"/>
              </a:spcAft>
              <a:buClr>
                <a:schemeClr val="dk1"/>
              </a:buClr>
              <a:buSzPts val="1000"/>
              <a:buFont typeface="Arial"/>
              <a:buChar char="●"/>
            </a:pPr>
            <a:r>
              <a:rPr lang="en" sz="1000">
                <a:solidFill>
                  <a:schemeClr val="dk1"/>
                </a:solidFill>
              </a:rPr>
              <a:t>Material Choices &amp; Lifecycle </a:t>
            </a:r>
            <a:endParaRPr sz="1000">
              <a:solidFill>
                <a:schemeClr val="dk1"/>
              </a:solidFill>
            </a:endParaRPr>
          </a:p>
          <a:p>
            <a:pPr indent="-292100" lvl="0" marL="457200" rtl="0" algn="l">
              <a:spcBef>
                <a:spcPts val="0"/>
              </a:spcBef>
              <a:spcAft>
                <a:spcPts val="0"/>
              </a:spcAft>
              <a:buClr>
                <a:schemeClr val="dk1"/>
              </a:buClr>
              <a:buSzPts val="1000"/>
              <a:buFont typeface="Arial"/>
              <a:buChar char="●"/>
            </a:pPr>
            <a:r>
              <a:rPr lang="en" sz="1000">
                <a:solidFill>
                  <a:schemeClr val="dk1"/>
                </a:solidFill>
              </a:rPr>
              <a:t>Energy Use</a:t>
            </a:r>
            <a:endParaRPr sz="1000">
              <a:solidFill>
                <a:schemeClr val="dk1"/>
              </a:solidFill>
            </a:endParaRPr>
          </a:p>
          <a:p>
            <a:pPr indent="-292100" lvl="0" marL="457200" rtl="0" algn="l">
              <a:spcBef>
                <a:spcPts val="0"/>
              </a:spcBef>
              <a:spcAft>
                <a:spcPts val="0"/>
              </a:spcAft>
              <a:buClr>
                <a:schemeClr val="dk1"/>
              </a:buClr>
              <a:buSzPts val="1000"/>
              <a:buFont typeface="Arial"/>
              <a:buChar char="●"/>
            </a:pPr>
            <a:r>
              <a:rPr lang="en" sz="1000">
                <a:solidFill>
                  <a:schemeClr val="dk1"/>
                </a:solidFill>
              </a:rPr>
              <a:t>Gritting Mechanism Impacts</a:t>
            </a:r>
            <a:endParaRPr sz="1000">
              <a:solidFill>
                <a:schemeClr val="dk1"/>
              </a:solidFill>
            </a:endParaRPr>
          </a:p>
          <a:p>
            <a:pPr indent="-292100" lvl="0" marL="457200" rtl="0" algn="l">
              <a:spcBef>
                <a:spcPts val="0"/>
              </a:spcBef>
              <a:spcAft>
                <a:spcPts val="0"/>
              </a:spcAft>
              <a:buClr>
                <a:schemeClr val="dk1"/>
              </a:buClr>
              <a:buSzPts val="1000"/>
              <a:buFont typeface="Arial"/>
              <a:buChar char="●"/>
            </a:pPr>
            <a:r>
              <a:rPr lang="en" sz="1000">
                <a:solidFill>
                  <a:schemeClr val="dk1"/>
                </a:solidFill>
              </a:rPr>
              <a:t>Environment Footprint</a:t>
            </a:r>
            <a:endParaRPr sz="1000">
              <a:solidFill>
                <a:schemeClr val="dk1"/>
              </a:solidFill>
            </a:endParaRPr>
          </a:p>
          <a:p>
            <a:pPr indent="-292100" lvl="0" marL="457200" rtl="0" algn="l">
              <a:spcBef>
                <a:spcPts val="0"/>
              </a:spcBef>
              <a:spcAft>
                <a:spcPts val="0"/>
              </a:spcAft>
              <a:buClr>
                <a:schemeClr val="dk1"/>
              </a:buClr>
              <a:buSzPts val="1000"/>
              <a:buFont typeface="Arial"/>
              <a:buChar char="●"/>
            </a:pPr>
            <a:r>
              <a:rPr lang="en" sz="1000">
                <a:solidFill>
                  <a:schemeClr val="dk1"/>
                </a:solidFill>
              </a:rPr>
              <a:t>Waste</a:t>
            </a:r>
            <a:endParaRPr sz="1000">
              <a:solidFill>
                <a:schemeClr val="dk1"/>
              </a:solidFill>
            </a:endParaRPr>
          </a:p>
          <a:p>
            <a:pPr indent="-292100" lvl="0" marL="457200" rtl="0" algn="l">
              <a:spcBef>
                <a:spcPts val="0"/>
              </a:spcBef>
              <a:spcAft>
                <a:spcPts val="0"/>
              </a:spcAft>
              <a:buClr>
                <a:schemeClr val="dk1"/>
              </a:buClr>
              <a:buSzPts val="1000"/>
              <a:buFont typeface="Arial"/>
              <a:buChar char="-"/>
            </a:pPr>
            <a:r>
              <a:rPr lang="en" sz="1000">
                <a:solidFill>
                  <a:schemeClr val="dk1"/>
                </a:solidFill>
              </a:rPr>
              <a:t>Only roughly 9% of global plastic waste is recycled. [11] Our goal is to lower the environmental impact in our design with recycled plastics instead of virgin plastics. </a:t>
            </a:r>
            <a:endParaRPr sz="1000">
              <a:solidFill>
                <a:schemeClr val="dk1"/>
              </a:solidFill>
            </a:endParaRPr>
          </a:p>
          <a:p>
            <a:pPr indent="-292100" lvl="0" marL="457200" rtl="0" algn="l">
              <a:spcBef>
                <a:spcPts val="0"/>
              </a:spcBef>
              <a:spcAft>
                <a:spcPts val="0"/>
              </a:spcAft>
              <a:buClr>
                <a:schemeClr val="dk1"/>
              </a:buClr>
              <a:buSzPts val="1000"/>
              <a:buFont typeface="Arial"/>
              <a:buChar char="-"/>
            </a:pPr>
            <a:r>
              <a:rPr lang="en" sz="1000">
                <a:solidFill>
                  <a:schemeClr val="dk1"/>
                </a:solidFill>
              </a:rPr>
              <a:t>It takes 75% less energy to make something as simple as a plastic bottle with recycled plastics, unlike virgin plastic. [12] </a:t>
            </a:r>
            <a:endParaRPr sz="1000">
              <a:solidFill>
                <a:schemeClr val="dk1"/>
              </a:solidFill>
            </a:endParaRPr>
          </a:p>
          <a:p>
            <a:pPr indent="-292100" lvl="0" marL="457200" rtl="0" algn="l">
              <a:spcBef>
                <a:spcPts val="0"/>
              </a:spcBef>
              <a:spcAft>
                <a:spcPts val="0"/>
              </a:spcAft>
              <a:buClr>
                <a:schemeClr val="dk1"/>
              </a:buClr>
              <a:buSzPts val="1000"/>
              <a:buFont typeface="Arial"/>
              <a:buChar char="-"/>
            </a:pPr>
            <a:r>
              <a:rPr lang="en" sz="1000">
                <a:solidFill>
                  <a:schemeClr val="dk1"/>
                </a:solidFill>
              </a:rPr>
              <a:t>White salt is much more reliable for gritting  than brown because it is collected from evaporated seawater, meaning It’s more concentrated and is more effective, reducing residue and waste. [13]</a:t>
            </a:r>
            <a:endParaRPr sz="1000">
              <a:solidFill>
                <a:schemeClr val="dk1"/>
              </a:solidFill>
            </a:endParaRPr>
          </a:p>
          <a:p>
            <a:pPr indent="0" lvl="0" marL="457200" rtl="0" algn="l">
              <a:spcBef>
                <a:spcPts val="0"/>
              </a:spcBef>
              <a:spcAft>
                <a:spcPts val="0"/>
              </a:spcAft>
              <a:buClr>
                <a:schemeClr val="dk1"/>
              </a:buClr>
              <a:buSzPts val="1100"/>
              <a:buFont typeface="Arial"/>
              <a:buNone/>
            </a:pPr>
            <a:r>
              <a:t/>
            </a:r>
            <a:endParaRPr sz="1000">
              <a:solidFill>
                <a:schemeClr val="dk1"/>
              </a:solidFill>
              <a:latin typeface="Albert Sans"/>
              <a:ea typeface="Albert Sans"/>
              <a:cs typeface="Albert Sans"/>
              <a:sym typeface="Albert Sans"/>
            </a:endParaRPr>
          </a:p>
          <a:p>
            <a:pPr indent="0" lvl="0" marL="457200" rtl="0" algn="l">
              <a:spcBef>
                <a:spcPts val="0"/>
              </a:spcBef>
              <a:spcAft>
                <a:spcPts val="0"/>
              </a:spcAft>
              <a:buNone/>
            </a:pPr>
            <a:r>
              <a:t/>
            </a:r>
            <a:endParaRPr sz="1000">
              <a:solidFill>
                <a:schemeClr val="dk1"/>
              </a:solidFill>
              <a:highlight>
                <a:srgbClr val="FFFF00"/>
              </a:highlight>
              <a:latin typeface="Albert Sans"/>
              <a:ea typeface="Albert Sans"/>
              <a:cs typeface="Albert Sans"/>
              <a:sym typeface="Albert Sans"/>
            </a:endParaRPr>
          </a:p>
        </p:txBody>
      </p:sp>
      <p:sp>
        <p:nvSpPr>
          <p:cNvPr id="298" name="Google Shape;298;p42"/>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pic>
        <p:nvPicPr>
          <p:cNvPr id="299" name="Google Shape;299;p42"/>
          <p:cNvPicPr preferRelativeResize="0"/>
          <p:nvPr/>
        </p:nvPicPr>
        <p:blipFill>
          <a:blip r:embed="rId3">
            <a:alphaModFix/>
          </a:blip>
          <a:stretch>
            <a:fillRect/>
          </a:stretch>
        </p:blipFill>
        <p:spPr>
          <a:xfrm>
            <a:off x="5424550" y="857025"/>
            <a:ext cx="3674150" cy="2212075"/>
          </a:xfrm>
          <a:prstGeom prst="rect">
            <a:avLst/>
          </a:prstGeom>
          <a:noFill/>
          <a:ln>
            <a:noFill/>
          </a:ln>
        </p:spPr>
      </p:pic>
      <p:sp>
        <p:nvSpPr>
          <p:cNvPr id="300" name="Google Shape;300;p42"/>
          <p:cNvSpPr txBox="1"/>
          <p:nvPr/>
        </p:nvSpPr>
        <p:spPr>
          <a:xfrm>
            <a:off x="5420075" y="3557250"/>
            <a:ext cx="3674100" cy="800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1"/>
                </a:solidFill>
                <a:latin typeface="Albert Sans"/>
                <a:ea typeface="Albert Sans"/>
                <a:cs typeface="Albert Sans"/>
                <a:sym typeface="Albert Sans"/>
              </a:rPr>
              <a:t>“By using GPS to identify where the gritter is and the road speed and width, the system automatically calculates and dispenses the right amount of salt ensuring none is wasted.” [14]</a:t>
            </a:r>
            <a:endParaRPr sz="1300"/>
          </a:p>
        </p:txBody>
      </p:sp>
      <p:sp>
        <p:nvSpPr>
          <p:cNvPr id="301" name="Google Shape;301;p42"/>
          <p:cNvSpPr txBox="1"/>
          <p:nvPr/>
        </p:nvSpPr>
        <p:spPr>
          <a:xfrm>
            <a:off x="41525" y="2680800"/>
            <a:ext cx="5406000" cy="2462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1000">
                <a:solidFill>
                  <a:schemeClr val="dk1"/>
                </a:solidFill>
              </a:rPr>
              <a:t>Environmental Impact-</a:t>
            </a:r>
            <a:endParaRPr b="1"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Salt contaminates soil and water</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Damages vegetation and local ecosystems </a:t>
            </a:r>
            <a:endParaRPr sz="1000">
              <a:solidFill>
                <a:schemeClr val="dk1"/>
              </a:solidFill>
            </a:endParaRPr>
          </a:p>
          <a:p>
            <a:pPr indent="0" lvl="0" marL="0" rtl="0" algn="l">
              <a:lnSpc>
                <a:spcPct val="115000"/>
              </a:lnSpc>
              <a:spcBef>
                <a:spcPts val="0"/>
              </a:spcBef>
              <a:spcAft>
                <a:spcPts val="0"/>
              </a:spcAft>
              <a:buNone/>
            </a:pPr>
            <a:r>
              <a:rPr b="1" lang="en" sz="1000">
                <a:solidFill>
                  <a:schemeClr val="dk1"/>
                </a:solidFill>
              </a:rPr>
              <a:t>Benefits with robotics-</a:t>
            </a:r>
            <a:endParaRPr b="1"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Precise spreading, reduces salt usage</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Avoids over salting, which is common in manual spreading [15]</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Environmental benefit may come from prioritising reduced salt use</a:t>
            </a:r>
            <a:endParaRPr sz="1000">
              <a:solidFill>
                <a:schemeClr val="dk1"/>
              </a:solidFill>
            </a:endParaRPr>
          </a:p>
          <a:p>
            <a:pPr indent="0" lvl="0" marL="0" rtl="0" algn="l">
              <a:lnSpc>
                <a:spcPct val="115000"/>
              </a:lnSpc>
              <a:spcBef>
                <a:spcPts val="0"/>
              </a:spcBef>
              <a:spcAft>
                <a:spcPts val="0"/>
              </a:spcAft>
              <a:buNone/>
            </a:pPr>
            <a:r>
              <a:rPr b="1" lang="en" sz="1000">
                <a:solidFill>
                  <a:schemeClr val="dk1"/>
                </a:solidFill>
              </a:rPr>
              <a:t>Noise Pollution-</a:t>
            </a:r>
            <a:endParaRPr b="1"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Night time schedule/ operation increases the chances of noise complaints [16]</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The motors, wheels and spreading mechanism increase potential pollution </a:t>
            </a:r>
            <a:endParaRPr sz="1000">
              <a:solidFill>
                <a:schemeClr val="dk1"/>
              </a:solidFill>
            </a:endParaRPr>
          </a:p>
          <a:p>
            <a:pPr indent="0" lvl="0" marL="0" rtl="0" algn="l">
              <a:lnSpc>
                <a:spcPct val="115000"/>
              </a:lnSpc>
              <a:spcBef>
                <a:spcPts val="0"/>
              </a:spcBef>
              <a:spcAft>
                <a:spcPts val="0"/>
              </a:spcAft>
              <a:buNone/>
            </a:pPr>
            <a:r>
              <a:rPr b="1" lang="en" sz="1000">
                <a:solidFill>
                  <a:schemeClr val="dk1"/>
                </a:solidFill>
              </a:rPr>
              <a:t>Light Pollution-</a:t>
            </a:r>
            <a:endParaRPr b="1"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Needs visibility for the safety of residents/ environment </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Risk of disturbing residents [17]</a:t>
            </a:r>
            <a:endParaRPr sz="1300"/>
          </a:p>
        </p:txBody>
      </p:sp>
      <p:sp>
        <p:nvSpPr>
          <p:cNvPr id="302" name="Google Shape;302;p42"/>
          <p:cNvSpPr txBox="1"/>
          <p:nvPr/>
        </p:nvSpPr>
        <p:spPr>
          <a:xfrm>
            <a:off x="5470475" y="3069100"/>
            <a:ext cx="3573300" cy="30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latin typeface="Albert Sans"/>
                <a:ea typeface="Albert Sans"/>
                <a:cs typeface="Albert Sans"/>
                <a:sym typeface="Albert Sans"/>
              </a:rPr>
              <a:t>[14] A bar graph displaying salt usage within a small town in </a:t>
            </a:r>
            <a:r>
              <a:rPr lang="en" sz="1000">
                <a:solidFill>
                  <a:schemeClr val="dk1"/>
                </a:solidFill>
                <a:latin typeface="Albert Sans"/>
                <a:ea typeface="Albert Sans"/>
                <a:cs typeface="Albert Sans"/>
                <a:sym typeface="Albert Sans"/>
              </a:rPr>
              <a:t>Scotland</a:t>
            </a:r>
            <a:r>
              <a:rPr lang="en" sz="1000">
                <a:solidFill>
                  <a:schemeClr val="dk1"/>
                </a:solidFill>
                <a:latin typeface="Albert Sans"/>
                <a:ea typeface="Albert Sans"/>
                <a:cs typeface="Albert Sans"/>
                <a:sym typeface="Albert Sans"/>
              </a:rPr>
              <a:t> from the winter of 2014 to 2019.</a:t>
            </a:r>
            <a:endParaRPr sz="1000">
              <a:solidFill>
                <a:schemeClr val="dk1"/>
              </a:solidFill>
              <a:latin typeface="Albert Sans"/>
              <a:ea typeface="Albert Sans"/>
              <a:cs typeface="Albert Sans"/>
              <a:sym typeface="Albert Sans"/>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43"/>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Production &amp; operational costs </a:t>
            </a:r>
            <a:endParaRPr/>
          </a:p>
        </p:txBody>
      </p:sp>
      <p:sp>
        <p:nvSpPr>
          <p:cNvPr id="308" name="Google Shape;308;p43"/>
          <p:cNvSpPr txBox="1"/>
          <p:nvPr/>
        </p:nvSpPr>
        <p:spPr>
          <a:xfrm>
            <a:off x="0" y="563238"/>
            <a:ext cx="5084700" cy="2462700"/>
          </a:xfrm>
          <a:prstGeom prst="rect">
            <a:avLst/>
          </a:prstGeom>
          <a:noFill/>
          <a:ln>
            <a:noFill/>
          </a:ln>
        </p:spPr>
        <p:txBody>
          <a:bodyPr anchorCtr="0" anchor="t" bIns="91425" lIns="91425" spcFirstLastPara="1" rIns="91425" wrap="square" tIns="91425">
            <a:spAutoFit/>
          </a:bodyPr>
          <a:lstStyle/>
          <a:p>
            <a:pPr indent="0" lvl="0" marL="457200" rtl="0" algn="l">
              <a:lnSpc>
                <a:spcPct val="115000"/>
              </a:lnSpc>
              <a:spcBef>
                <a:spcPts val="0"/>
              </a:spcBef>
              <a:spcAft>
                <a:spcPts val="0"/>
              </a:spcAft>
              <a:buClr>
                <a:schemeClr val="dk1"/>
              </a:buClr>
              <a:buSzPts val="1100"/>
              <a:buFont typeface="Arial"/>
              <a:buNone/>
            </a:pPr>
            <a:r>
              <a:t/>
            </a:r>
            <a:endParaRPr sz="10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000">
                <a:solidFill>
                  <a:schemeClr val="dk1"/>
                </a:solidFill>
              </a:rPr>
              <a:t>Production Costs-</a:t>
            </a:r>
            <a:endParaRPr b="1" sz="1000">
              <a:solidFill>
                <a:schemeClr val="dk1"/>
              </a:solidFill>
            </a:endParaRPr>
          </a:p>
          <a:p>
            <a:pPr indent="-292100" lvl="0" marL="457200" rtl="0" algn="l">
              <a:lnSpc>
                <a:spcPct val="115000"/>
              </a:lnSpc>
              <a:spcBef>
                <a:spcPts val="0"/>
              </a:spcBef>
              <a:spcAft>
                <a:spcPts val="0"/>
              </a:spcAft>
              <a:buClr>
                <a:schemeClr val="dk1"/>
              </a:buClr>
              <a:buSzPts val="1000"/>
              <a:buFont typeface="Arial"/>
              <a:buChar char="●"/>
            </a:pPr>
            <a:r>
              <a:rPr lang="en" sz="1000">
                <a:solidFill>
                  <a:schemeClr val="dk1"/>
                </a:solidFill>
              </a:rPr>
              <a:t>Mobility features - easily replaced </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Arial"/>
              <a:buChar char="●"/>
            </a:pPr>
            <a:r>
              <a:rPr lang="en" sz="1000">
                <a:solidFill>
                  <a:schemeClr val="dk1"/>
                </a:solidFill>
              </a:rPr>
              <a:t>Storage capacity - Larger storage reduces refills but increases weight and cost</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Arial"/>
              <a:buChar char="●"/>
            </a:pPr>
            <a:r>
              <a:rPr lang="en" sz="1000">
                <a:solidFill>
                  <a:schemeClr val="dk1"/>
                </a:solidFill>
              </a:rPr>
              <a:t>Sensors and autonomy - Night time schedules mean cameras/LiDAR, increasing cost</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Arial"/>
              <a:buChar char="●"/>
            </a:pPr>
            <a:r>
              <a:rPr lang="en" sz="1000">
                <a:solidFill>
                  <a:schemeClr val="dk1"/>
                </a:solidFill>
              </a:rPr>
              <a:t>Weatherproofing - Paying for a metal with a long lifespan against corrosion  </a:t>
            </a:r>
            <a:endParaRPr sz="1000">
              <a:solidFill>
                <a:schemeClr val="dk1"/>
              </a:solidFill>
            </a:endParaRPr>
          </a:p>
          <a:p>
            <a:pPr indent="0" lvl="0" marL="457200" rtl="0" algn="l">
              <a:lnSpc>
                <a:spcPct val="115000"/>
              </a:lnSpc>
              <a:spcBef>
                <a:spcPts val="0"/>
              </a:spcBef>
              <a:spcAft>
                <a:spcPts val="0"/>
              </a:spcAft>
              <a:buClr>
                <a:schemeClr val="dk1"/>
              </a:buClr>
              <a:buSzPts val="1100"/>
              <a:buFont typeface="Arial"/>
              <a:buNone/>
            </a:pPr>
            <a:r>
              <a:t/>
            </a:r>
            <a:endParaRPr sz="1000">
              <a:solidFill>
                <a:schemeClr val="dk1"/>
              </a:solidFill>
            </a:endParaRPr>
          </a:p>
          <a:p>
            <a:pPr indent="0" lvl="0" marL="0" rtl="0" algn="l">
              <a:lnSpc>
                <a:spcPct val="115000"/>
              </a:lnSpc>
              <a:spcBef>
                <a:spcPts val="0"/>
              </a:spcBef>
              <a:spcAft>
                <a:spcPts val="0"/>
              </a:spcAft>
              <a:buClr>
                <a:schemeClr val="dk1"/>
              </a:buClr>
              <a:buSzPts val="1100"/>
              <a:buFont typeface="Arial"/>
              <a:buNone/>
            </a:pPr>
            <a:r>
              <a:rPr b="1" lang="en" sz="1000">
                <a:solidFill>
                  <a:schemeClr val="dk1"/>
                </a:solidFill>
              </a:rPr>
              <a:t>Operational Costs-</a:t>
            </a:r>
            <a:endParaRPr b="1" sz="1000">
              <a:solidFill>
                <a:schemeClr val="dk1"/>
              </a:solidFill>
            </a:endParaRPr>
          </a:p>
          <a:p>
            <a:pPr indent="-292100" lvl="0" marL="457200" rtl="0" algn="l">
              <a:lnSpc>
                <a:spcPct val="115000"/>
              </a:lnSpc>
              <a:spcBef>
                <a:spcPts val="0"/>
              </a:spcBef>
              <a:spcAft>
                <a:spcPts val="0"/>
              </a:spcAft>
              <a:buClr>
                <a:schemeClr val="dk1"/>
              </a:buClr>
              <a:buSzPts val="1000"/>
              <a:buFont typeface="Arial"/>
              <a:buChar char="●"/>
            </a:pPr>
            <a:r>
              <a:rPr lang="en" sz="1000">
                <a:solidFill>
                  <a:schemeClr val="dk1"/>
                </a:solidFill>
              </a:rPr>
              <a:t>Salt isn’t expensive but there will be higher chances of  damages, cleanup and maintenance</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Arial"/>
              <a:buChar char="●"/>
            </a:pPr>
            <a:r>
              <a:rPr lang="en" sz="1000">
                <a:solidFill>
                  <a:schemeClr val="dk1"/>
                </a:solidFill>
              </a:rPr>
              <a:t>The repair lifecycle costs will primarily come from maintenance and replacements</a:t>
            </a:r>
            <a:endParaRPr sz="1300">
              <a:solidFill>
                <a:schemeClr val="dk1"/>
              </a:solidFill>
              <a:highlight>
                <a:srgbClr val="FFFF00"/>
              </a:highlight>
              <a:latin typeface="Albert Sans"/>
              <a:ea typeface="Albert Sans"/>
              <a:cs typeface="Albert Sans"/>
              <a:sym typeface="Albert Sans"/>
            </a:endParaRPr>
          </a:p>
        </p:txBody>
      </p:sp>
      <p:sp>
        <p:nvSpPr>
          <p:cNvPr id="309" name="Google Shape;309;p43"/>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pic>
        <p:nvPicPr>
          <p:cNvPr id="310" name="Google Shape;310;p43" title="Per production.png"/>
          <p:cNvPicPr preferRelativeResize="0"/>
          <p:nvPr/>
        </p:nvPicPr>
        <p:blipFill>
          <a:blip r:embed="rId3">
            <a:alphaModFix/>
          </a:blip>
          <a:stretch>
            <a:fillRect/>
          </a:stretch>
        </p:blipFill>
        <p:spPr>
          <a:xfrm>
            <a:off x="5273300" y="2790713"/>
            <a:ext cx="3241350" cy="1862425"/>
          </a:xfrm>
          <a:prstGeom prst="rect">
            <a:avLst/>
          </a:prstGeom>
          <a:noFill/>
          <a:ln>
            <a:noFill/>
          </a:ln>
        </p:spPr>
      </p:pic>
      <p:pic>
        <p:nvPicPr>
          <p:cNvPr id="311" name="Google Shape;311;p43"/>
          <p:cNvPicPr preferRelativeResize="0"/>
          <p:nvPr/>
        </p:nvPicPr>
        <p:blipFill>
          <a:blip r:embed="rId4">
            <a:alphaModFix/>
          </a:blip>
          <a:stretch>
            <a:fillRect/>
          </a:stretch>
        </p:blipFill>
        <p:spPr>
          <a:xfrm>
            <a:off x="5038775" y="772687"/>
            <a:ext cx="3841250" cy="1890800"/>
          </a:xfrm>
          <a:prstGeom prst="rect">
            <a:avLst/>
          </a:prstGeom>
          <a:noFill/>
          <a:ln>
            <a:noFill/>
          </a:ln>
        </p:spPr>
      </p:pic>
      <p:sp>
        <p:nvSpPr>
          <p:cNvPr id="312" name="Google Shape;312;p43"/>
          <p:cNvSpPr txBox="1"/>
          <p:nvPr/>
        </p:nvSpPr>
        <p:spPr>
          <a:xfrm>
            <a:off x="0" y="2976600"/>
            <a:ext cx="5215500" cy="1995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1100">
                <a:solidFill>
                  <a:schemeClr val="dk1"/>
                </a:solidFill>
              </a:rPr>
              <a:t>Maintenance problems-</a:t>
            </a:r>
            <a:endParaRPr b="1" sz="11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Salt causes high levels of corrosion with metals and electronics</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Regular cleaning, easily replaceable parts and sealed body is required</a:t>
            </a:r>
            <a:endParaRPr sz="1000">
              <a:solidFill>
                <a:schemeClr val="dk1"/>
              </a:solidFill>
            </a:endParaRPr>
          </a:p>
          <a:p>
            <a:pPr indent="0" lvl="0" marL="0" rtl="0" algn="l">
              <a:lnSpc>
                <a:spcPct val="115000"/>
              </a:lnSpc>
              <a:spcBef>
                <a:spcPts val="0"/>
              </a:spcBef>
              <a:spcAft>
                <a:spcPts val="0"/>
              </a:spcAft>
              <a:buNone/>
            </a:pPr>
            <a:r>
              <a:t/>
            </a:r>
            <a:endParaRPr sz="1000">
              <a:solidFill>
                <a:schemeClr val="dk1"/>
              </a:solidFill>
            </a:endParaRPr>
          </a:p>
          <a:p>
            <a:pPr indent="0" lvl="0" marL="0" rtl="0" algn="l">
              <a:lnSpc>
                <a:spcPct val="115000"/>
              </a:lnSpc>
              <a:spcBef>
                <a:spcPts val="0"/>
              </a:spcBef>
              <a:spcAft>
                <a:spcPts val="0"/>
              </a:spcAft>
              <a:buNone/>
            </a:pPr>
            <a:r>
              <a:rPr b="1" lang="en" sz="1000">
                <a:solidFill>
                  <a:schemeClr val="dk1"/>
                </a:solidFill>
              </a:rPr>
              <a:t>Implementation Costs-</a:t>
            </a:r>
            <a:endParaRPr b="1"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Charging equipment</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Salt refilling </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Monitoring and control systems</a:t>
            </a:r>
            <a:endParaRPr sz="1000">
              <a:solidFill>
                <a:schemeClr val="dk1"/>
              </a:solidFill>
            </a:endParaRPr>
          </a:p>
          <a:p>
            <a:pPr indent="-292100" lvl="0" marL="457200" rtl="0" algn="l">
              <a:lnSpc>
                <a:spcPct val="115000"/>
              </a:lnSpc>
              <a:spcBef>
                <a:spcPts val="0"/>
              </a:spcBef>
              <a:spcAft>
                <a:spcPts val="0"/>
              </a:spcAft>
              <a:buClr>
                <a:schemeClr val="dk1"/>
              </a:buClr>
              <a:buSzPts val="1000"/>
              <a:buFont typeface="DM Sans"/>
              <a:buChar char="●"/>
            </a:pPr>
            <a:r>
              <a:rPr lang="en" sz="1000">
                <a:solidFill>
                  <a:schemeClr val="dk1"/>
                </a:solidFill>
              </a:rPr>
              <a:t>Risks of vandalism or theft</a:t>
            </a:r>
            <a:endParaRPr sz="1000">
              <a:solidFill>
                <a:schemeClr val="dk1"/>
              </a:solidFill>
            </a:endParaRPr>
          </a:p>
          <a:p>
            <a:pPr indent="0" lvl="0" marL="0" rtl="0" algn="l">
              <a:lnSpc>
                <a:spcPct val="115000"/>
              </a:lnSpc>
              <a:spcBef>
                <a:spcPts val="0"/>
              </a:spcBef>
              <a:spcAft>
                <a:spcPts val="0"/>
              </a:spcAft>
              <a:buNone/>
            </a:pPr>
            <a:r>
              <a:t/>
            </a:r>
            <a:endParaRPr sz="1300"/>
          </a:p>
        </p:txBody>
      </p:sp>
      <p:sp>
        <p:nvSpPr>
          <p:cNvPr id="313" name="Google Shape;313;p43"/>
          <p:cNvSpPr txBox="1"/>
          <p:nvPr/>
        </p:nvSpPr>
        <p:spPr>
          <a:xfrm>
            <a:off x="7930025" y="2370375"/>
            <a:ext cx="1026000" cy="22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100">
                <a:solidFill>
                  <a:schemeClr val="dk1"/>
                </a:solidFill>
                <a:highlight>
                  <a:srgbClr val="FFFFFF"/>
                </a:highlight>
                <a:latin typeface="Albert Sans"/>
                <a:ea typeface="Albert Sans"/>
                <a:cs typeface="Albert Sans"/>
                <a:sym typeface="Albert Sans"/>
              </a:rPr>
              <a:t>£5,700</a:t>
            </a:r>
            <a:endParaRPr b="1" sz="1100">
              <a:solidFill>
                <a:schemeClr val="dk1"/>
              </a:solidFill>
              <a:highlight>
                <a:srgbClr val="FFFFFF"/>
              </a:highlight>
              <a:latin typeface="Albert Sans"/>
              <a:ea typeface="Albert Sans"/>
              <a:cs typeface="Albert Sans"/>
              <a:sym typeface="Albert Sans"/>
            </a:endParaRPr>
          </a:p>
        </p:txBody>
      </p:sp>
      <p:sp>
        <p:nvSpPr>
          <p:cNvPr id="314" name="Google Shape;314;p43"/>
          <p:cNvSpPr txBox="1"/>
          <p:nvPr/>
        </p:nvSpPr>
        <p:spPr>
          <a:xfrm>
            <a:off x="-39250" y="4728025"/>
            <a:ext cx="5743500" cy="338700"/>
          </a:xfrm>
          <a:prstGeom prst="rect">
            <a:avLst/>
          </a:prstGeom>
          <a:noFill/>
          <a:ln>
            <a:noFill/>
          </a:ln>
        </p:spPr>
        <p:txBody>
          <a:bodyPr anchorCtr="0" anchor="t" bIns="91425" lIns="91425" spcFirstLastPara="1" rIns="91425" wrap="square" tIns="91425">
            <a:spAutoFit/>
          </a:bodyPr>
          <a:lstStyle/>
          <a:p>
            <a:pPr indent="0" lvl="0" marL="457200" rtl="0" algn="l">
              <a:lnSpc>
                <a:spcPct val="115000"/>
              </a:lnSpc>
              <a:spcBef>
                <a:spcPts val="0"/>
              </a:spcBef>
              <a:spcAft>
                <a:spcPts val="0"/>
              </a:spcAft>
              <a:buNone/>
            </a:pPr>
            <a:r>
              <a:rPr lang="en" sz="1000">
                <a:solidFill>
                  <a:schemeClr val="dk1"/>
                </a:solidFill>
              </a:rPr>
              <a:t>Cost r</a:t>
            </a:r>
            <a:r>
              <a:rPr lang="en" sz="1000">
                <a:solidFill>
                  <a:schemeClr val="dk1"/>
                </a:solidFill>
              </a:rPr>
              <a:t>esearch based on pre-existing autonomous outdoor delivery robot costs. [18]</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8" name="Shape 318"/>
        <p:cNvGrpSpPr/>
        <p:nvPr/>
      </p:nvGrpSpPr>
      <p:grpSpPr>
        <a:xfrm>
          <a:off x="0" y="0"/>
          <a:ext cx="0" cy="0"/>
          <a:chOff x="0" y="0"/>
          <a:chExt cx="0" cy="0"/>
        </a:xfrm>
      </p:grpSpPr>
      <p:sp>
        <p:nvSpPr>
          <p:cNvPr id="319" name="Google Shape;319;p44"/>
          <p:cNvSpPr txBox="1"/>
          <p:nvPr>
            <p:ph idx="1" type="subTitle"/>
          </p:nvPr>
        </p:nvSpPr>
        <p:spPr>
          <a:xfrm>
            <a:off x="268300" y="1478459"/>
            <a:ext cx="3911400" cy="2598600"/>
          </a:xfrm>
          <a:prstGeom prst="rect">
            <a:avLst/>
          </a:prstGeom>
        </p:spPr>
        <p:txBody>
          <a:bodyPr anchorCtr="0" anchor="t" bIns="99425" lIns="99425" spcFirstLastPara="1" rIns="99425" wrap="square" tIns="99425">
            <a:noAutofit/>
          </a:bodyPr>
          <a:lstStyle/>
          <a:p>
            <a:pPr indent="-345239" lvl="0" marL="497143" rtl="0" algn="l">
              <a:lnSpc>
                <a:spcPct val="115000"/>
              </a:lnSpc>
              <a:spcBef>
                <a:spcPts val="0"/>
              </a:spcBef>
              <a:spcAft>
                <a:spcPts val="0"/>
              </a:spcAft>
              <a:buSzPts val="1522"/>
              <a:buChar char="●"/>
            </a:pPr>
            <a:r>
              <a:rPr b="1" lang="en" sz="1196">
                <a:latin typeface="Arial"/>
                <a:ea typeface="Arial"/>
                <a:cs typeface="Arial"/>
                <a:sym typeface="Arial"/>
              </a:rPr>
              <a:t>Innovate UK</a:t>
            </a:r>
            <a:endParaRPr b="1" sz="1196">
              <a:latin typeface="Arial"/>
              <a:ea typeface="Arial"/>
              <a:cs typeface="Arial"/>
              <a:sym typeface="Arial"/>
            </a:endParaRPr>
          </a:p>
          <a:p>
            <a:pPr indent="-324523" lvl="1" marL="994284" rtl="0" algn="l">
              <a:lnSpc>
                <a:spcPct val="115000"/>
              </a:lnSpc>
              <a:spcBef>
                <a:spcPts val="0"/>
              </a:spcBef>
              <a:spcAft>
                <a:spcPts val="0"/>
              </a:spcAft>
              <a:buSzPts val="1196"/>
              <a:buFont typeface="Arial"/>
              <a:buChar char="○"/>
            </a:pPr>
            <a:r>
              <a:rPr lang="en" sz="1196">
                <a:latin typeface="Arial"/>
                <a:ea typeface="Arial"/>
                <a:cs typeface="Arial"/>
                <a:sym typeface="Arial"/>
              </a:rPr>
              <a:t>Robotics Adoption Programme [19]</a:t>
            </a:r>
            <a:endParaRPr sz="1196">
              <a:latin typeface="Arial"/>
              <a:ea typeface="Arial"/>
              <a:cs typeface="Arial"/>
              <a:sym typeface="Arial"/>
            </a:endParaRPr>
          </a:p>
          <a:p>
            <a:pPr indent="-324523" lvl="1" marL="994284" rtl="0" algn="l">
              <a:lnSpc>
                <a:spcPct val="115000"/>
              </a:lnSpc>
              <a:spcBef>
                <a:spcPts val="0"/>
              </a:spcBef>
              <a:spcAft>
                <a:spcPts val="0"/>
              </a:spcAft>
              <a:buSzPts val="1196"/>
              <a:buFont typeface="Arial"/>
              <a:buChar char="○"/>
            </a:pPr>
            <a:r>
              <a:rPr lang="en" sz="1196">
                <a:latin typeface="Arial"/>
                <a:ea typeface="Arial"/>
                <a:cs typeface="Arial"/>
                <a:sym typeface="Arial"/>
              </a:rPr>
              <a:t>General Robotics and Autonomous Systems Competitions </a:t>
            </a:r>
            <a:endParaRPr sz="1196">
              <a:latin typeface="Arial"/>
              <a:ea typeface="Arial"/>
              <a:cs typeface="Arial"/>
              <a:sym typeface="Arial"/>
            </a:endParaRPr>
          </a:p>
          <a:p>
            <a:pPr indent="0" lvl="0" marL="994284" rtl="0" algn="l">
              <a:lnSpc>
                <a:spcPct val="115000"/>
              </a:lnSpc>
              <a:spcBef>
                <a:spcPts val="0"/>
              </a:spcBef>
              <a:spcAft>
                <a:spcPts val="0"/>
              </a:spcAft>
              <a:buNone/>
            </a:pPr>
            <a:r>
              <a:t/>
            </a:r>
            <a:endParaRPr sz="1196">
              <a:latin typeface="Arial"/>
              <a:ea typeface="Arial"/>
              <a:cs typeface="Arial"/>
              <a:sym typeface="Arial"/>
            </a:endParaRPr>
          </a:p>
          <a:p>
            <a:pPr indent="-324524" lvl="0" marL="497143" rtl="0" algn="l">
              <a:lnSpc>
                <a:spcPct val="115000"/>
              </a:lnSpc>
              <a:spcBef>
                <a:spcPts val="0"/>
              </a:spcBef>
              <a:spcAft>
                <a:spcPts val="0"/>
              </a:spcAft>
              <a:buSzPts val="1196"/>
              <a:buFont typeface="Arial"/>
              <a:buChar char="●"/>
            </a:pPr>
            <a:r>
              <a:rPr b="1" lang="en" sz="1196">
                <a:latin typeface="Arial"/>
                <a:ea typeface="Arial"/>
                <a:cs typeface="Arial"/>
                <a:sym typeface="Arial"/>
              </a:rPr>
              <a:t>Engineering and Physical Sciences Research Council [20]</a:t>
            </a:r>
            <a:endParaRPr b="1" sz="1196">
              <a:latin typeface="Arial"/>
              <a:ea typeface="Arial"/>
              <a:cs typeface="Arial"/>
              <a:sym typeface="Arial"/>
            </a:endParaRPr>
          </a:p>
          <a:p>
            <a:pPr indent="0" lvl="0" marL="497143" rtl="0" algn="l">
              <a:lnSpc>
                <a:spcPct val="115000"/>
              </a:lnSpc>
              <a:spcBef>
                <a:spcPts val="0"/>
              </a:spcBef>
              <a:spcAft>
                <a:spcPts val="0"/>
              </a:spcAft>
              <a:buNone/>
            </a:pPr>
            <a:r>
              <a:t/>
            </a:r>
            <a:endParaRPr b="1" sz="1196">
              <a:latin typeface="Arial"/>
              <a:ea typeface="Arial"/>
              <a:cs typeface="Arial"/>
              <a:sym typeface="Arial"/>
            </a:endParaRPr>
          </a:p>
          <a:p>
            <a:pPr indent="-324524" lvl="0" marL="497143" rtl="0" algn="l">
              <a:lnSpc>
                <a:spcPct val="115000"/>
              </a:lnSpc>
              <a:spcBef>
                <a:spcPts val="0"/>
              </a:spcBef>
              <a:spcAft>
                <a:spcPts val="0"/>
              </a:spcAft>
              <a:buSzPts val="1196"/>
              <a:buFont typeface="Arial"/>
              <a:buChar char="●"/>
            </a:pPr>
            <a:r>
              <a:rPr b="1" lang="en" sz="1196">
                <a:latin typeface="Arial"/>
                <a:ea typeface="Arial"/>
                <a:cs typeface="Arial"/>
                <a:sym typeface="Arial"/>
              </a:rPr>
              <a:t>Small Business Research </a:t>
            </a:r>
            <a:r>
              <a:rPr b="1" lang="en" sz="1196">
                <a:latin typeface="Arial"/>
                <a:ea typeface="Arial"/>
                <a:cs typeface="Arial"/>
                <a:sym typeface="Arial"/>
              </a:rPr>
              <a:t>Initiative</a:t>
            </a:r>
            <a:r>
              <a:rPr b="1" lang="en" sz="1196">
                <a:latin typeface="Arial"/>
                <a:ea typeface="Arial"/>
                <a:cs typeface="Arial"/>
                <a:sym typeface="Arial"/>
              </a:rPr>
              <a:t> [21]</a:t>
            </a:r>
            <a:endParaRPr b="1" sz="1196">
              <a:latin typeface="Arial"/>
              <a:ea typeface="Arial"/>
              <a:cs typeface="Arial"/>
              <a:sym typeface="Arial"/>
            </a:endParaRPr>
          </a:p>
          <a:p>
            <a:pPr indent="0" lvl="0" marL="994284" rtl="0" algn="l">
              <a:lnSpc>
                <a:spcPct val="115000"/>
              </a:lnSpc>
              <a:spcBef>
                <a:spcPts val="0"/>
              </a:spcBef>
              <a:spcAft>
                <a:spcPts val="0"/>
              </a:spcAft>
              <a:buNone/>
            </a:pPr>
            <a:r>
              <a:t/>
            </a:r>
            <a:endParaRPr b="1" sz="1196">
              <a:latin typeface="Arial"/>
              <a:ea typeface="Arial"/>
              <a:cs typeface="Arial"/>
              <a:sym typeface="Arial"/>
            </a:endParaRPr>
          </a:p>
        </p:txBody>
      </p:sp>
      <p:sp>
        <p:nvSpPr>
          <p:cNvPr id="320" name="Google Shape;320;p44"/>
          <p:cNvSpPr txBox="1"/>
          <p:nvPr>
            <p:ph type="title"/>
          </p:nvPr>
        </p:nvSpPr>
        <p:spPr>
          <a:xfrm>
            <a:off x="515100" y="440400"/>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Funding</a:t>
            </a:r>
            <a:endParaRPr/>
          </a:p>
        </p:txBody>
      </p:sp>
      <p:pic>
        <p:nvPicPr>
          <p:cNvPr id="321" name="Google Shape;321;p44"/>
          <p:cNvPicPr preferRelativeResize="0"/>
          <p:nvPr/>
        </p:nvPicPr>
        <p:blipFill>
          <a:blip r:embed="rId3">
            <a:alphaModFix/>
          </a:blip>
          <a:stretch>
            <a:fillRect/>
          </a:stretch>
        </p:blipFill>
        <p:spPr>
          <a:xfrm>
            <a:off x="6649356" y="1315250"/>
            <a:ext cx="2123701" cy="1766930"/>
          </a:xfrm>
          <a:prstGeom prst="rect">
            <a:avLst/>
          </a:prstGeom>
          <a:noFill/>
          <a:ln>
            <a:noFill/>
          </a:ln>
        </p:spPr>
      </p:pic>
      <p:pic>
        <p:nvPicPr>
          <p:cNvPr id="322" name="Google Shape;322;p44"/>
          <p:cNvPicPr preferRelativeResize="0"/>
          <p:nvPr/>
        </p:nvPicPr>
        <p:blipFill>
          <a:blip r:embed="rId4">
            <a:alphaModFix/>
          </a:blip>
          <a:stretch>
            <a:fillRect/>
          </a:stretch>
        </p:blipFill>
        <p:spPr>
          <a:xfrm>
            <a:off x="4387188" y="1337758"/>
            <a:ext cx="2054536" cy="1766931"/>
          </a:xfrm>
          <a:prstGeom prst="rect">
            <a:avLst/>
          </a:prstGeom>
          <a:noFill/>
          <a:ln>
            <a:noFill/>
          </a:ln>
        </p:spPr>
      </p:pic>
      <p:pic>
        <p:nvPicPr>
          <p:cNvPr id="323" name="Google Shape;323;p44"/>
          <p:cNvPicPr preferRelativeResize="0"/>
          <p:nvPr/>
        </p:nvPicPr>
        <p:blipFill>
          <a:blip r:embed="rId5">
            <a:alphaModFix/>
          </a:blip>
          <a:stretch>
            <a:fillRect/>
          </a:stretch>
        </p:blipFill>
        <p:spPr>
          <a:xfrm>
            <a:off x="4387188" y="3312322"/>
            <a:ext cx="4385868" cy="701020"/>
          </a:xfrm>
          <a:prstGeom prst="rect">
            <a:avLst/>
          </a:prstGeom>
          <a:noFill/>
          <a:ln>
            <a:noFill/>
          </a:ln>
        </p:spPr>
      </p:pic>
      <p:sp>
        <p:nvSpPr>
          <p:cNvPr id="324" name="Google Shape;324;p44"/>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Frankie Snow</a:t>
            </a:r>
            <a:endParaRPr>
              <a:solidFill>
                <a:schemeClr val="dk1"/>
              </a:solidFill>
              <a:latin typeface="Albert Sans"/>
              <a:ea typeface="Albert Sans"/>
              <a:cs typeface="Albert Sans"/>
              <a:sym typeface="Albert Sans"/>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8" name="Shape 328"/>
        <p:cNvGrpSpPr/>
        <p:nvPr/>
      </p:nvGrpSpPr>
      <p:grpSpPr>
        <a:xfrm>
          <a:off x="0" y="0"/>
          <a:ext cx="0" cy="0"/>
          <a:chOff x="0" y="0"/>
          <a:chExt cx="0" cy="0"/>
        </a:xfrm>
      </p:grpSpPr>
      <p:sp>
        <p:nvSpPr>
          <p:cNvPr id="329" name="Google Shape;329;p45"/>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GritBot Orthographics</a:t>
            </a:r>
            <a:endParaRPr/>
          </a:p>
        </p:txBody>
      </p:sp>
      <p:pic>
        <p:nvPicPr>
          <p:cNvPr id="330" name="Google Shape;330;p45"/>
          <p:cNvPicPr preferRelativeResize="0"/>
          <p:nvPr/>
        </p:nvPicPr>
        <p:blipFill rotWithShape="1">
          <a:blip r:embed="rId3">
            <a:alphaModFix/>
          </a:blip>
          <a:srcRect b="0" l="41617" r="11669" t="8130"/>
          <a:stretch/>
        </p:blipFill>
        <p:spPr>
          <a:xfrm>
            <a:off x="5867750" y="905075"/>
            <a:ext cx="2724475" cy="4018698"/>
          </a:xfrm>
          <a:prstGeom prst="rect">
            <a:avLst/>
          </a:prstGeom>
          <a:noFill/>
          <a:ln>
            <a:noFill/>
          </a:ln>
        </p:spPr>
      </p:pic>
      <p:pic>
        <p:nvPicPr>
          <p:cNvPr id="331" name="Google Shape;331;p45"/>
          <p:cNvPicPr preferRelativeResize="0"/>
          <p:nvPr/>
        </p:nvPicPr>
        <p:blipFill rotWithShape="1">
          <a:blip r:embed="rId3">
            <a:alphaModFix/>
          </a:blip>
          <a:srcRect b="50822" l="7873" r="62066" t="7646"/>
          <a:stretch/>
        </p:blipFill>
        <p:spPr>
          <a:xfrm>
            <a:off x="374950" y="905075"/>
            <a:ext cx="2616602" cy="2711151"/>
          </a:xfrm>
          <a:prstGeom prst="rect">
            <a:avLst/>
          </a:prstGeom>
          <a:noFill/>
          <a:ln>
            <a:noFill/>
          </a:ln>
        </p:spPr>
      </p:pic>
      <p:pic>
        <p:nvPicPr>
          <p:cNvPr id="332" name="Google Shape;332;p45"/>
          <p:cNvPicPr preferRelativeResize="0"/>
          <p:nvPr/>
        </p:nvPicPr>
        <p:blipFill rotWithShape="1">
          <a:blip r:embed="rId3">
            <a:alphaModFix/>
          </a:blip>
          <a:srcRect b="9687" l="7467" r="62214" t="49177"/>
          <a:stretch/>
        </p:blipFill>
        <p:spPr>
          <a:xfrm>
            <a:off x="2991550" y="905075"/>
            <a:ext cx="2664412" cy="2711151"/>
          </a:xfrm>
          <a:prstGeom prst="rect">
            <a:avLst/>
          </a:prstGeom>
          <a:noFill/>
          <a:ln>
            <a:noFill/>
          </a:ln>
        </p:spPr>
      </p:pic>
      <p:sp>
        <p:nvSpPr>
          <p:cNvPr id="333" name="Google Shape;333;p45"/>
          <p:cNvSpPr txBox="1"/>
          <p:nvPr/>
        </p:nvSpPr>
        <p:spPr>
          <a:xfrm>
            <a:off x="1301100" y="3616225"/>
            <a:ext cx="644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Front</a:t>
            </a:r>
            <a:endParaRPr>
              <a:solidFill>
                <a:schemeClr val="dk1"/>
              </a:solidFill>
              <a:latin typeface="Albert Sans"/>
              <a:ea typeface="Albert Sans"/>
              <a:cs typeface="Albert Sans"/>
              <a:sym typeface="Albert Sans"/>
            </a:endParaRPr>
          </a:p>
        </p:txBody>
      </p:sp>
      <p:sp>
        <p:nvSpPr>
          <p:cNvPr id="334" name="Google Shape;334;p45"/>
          <p:cNvSpPr txBox="1"/>
          <p:nvPr/>
        </p:nvSpPr>
        <p:spPr>
          <a:xfrm>
            <a:off x="4001700" y="3616225"/>
            <a:ext cx="644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Back</a:t>
            </a:r>
            <a:endParaRPr>
              <a:solidFill>
                <a:schemeClr val="dk1"/>
              </a:solidFill>
              <a:latin typeface="Albert Sans"/>
              <a:ea typeface="Albert Sans"/>
              <a:cs typeface="Albert Sans"/>
              <a:sym typeface="Albert Sans"/>
            </a:endParaRPr>
          </a:p>
        </p:txBody>
      </p:sp>
      <p:sp>
        <p:nvSpPr>
          <p:cNvPr id="335" name="Google Shape;335;p45"/>
          <p:cNvSpPr txBox="1"/>
          <p:nvPr/>
        </p:nvSpPr>
        <p:spPr>
          <a:xfrm>
            <a:off x="6925325" y="2371650"/>
            <a:ext cx="644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Side</a:t>
            </a:r>
            <a:endParaRPr>
              <a:solidFill>
                <a:schemeClr val="dk1"/>
              </a:solidFill>
              <a:latin typeface="Albert Sans"/>
              <a:ea typeface="Albert Sans"/>
              <a:cs typeface="Albert Sans"/>
              <a:sym typeface="Albert Sans"/>
            </a:endParaRPr>
          </a:p>
        </p:txBody>
      </p:sp>
      <p:sp>
        <p:nvSpPr>
          <p:cNvPr id="336" name="Google Shape;336;p45"/>
          <p:cNvSpPr txBox="1"/>
          <p:nvPr/>
        </p:nvSpPr>
        <p:spPr>
          <a:xfrm>
            <a:off x="6925325" y="4640375"/>
            <a:ext cx="2246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Front</a:t>
            </a:r>
            <a:endParaRPr>
              <a:solidFill>
                <a:schemeClr val="dk1"/>
              </a:solidFill>
              <a:latin typeface="Albert Sans"/>
              <a:ea typeface="Albert Sans"/>
              <a:cs typeface="Albert Sans"/>
              <a:sym typeface="Albert Sans"/>
            </a:endParaRPr>
          </a:p>
        </p:txBody>
      </p:sp>
      <p:sp>
        <p:nvSpPr>
          <p:cNvPr id="337" name="Google Shape;337;p45"/>
          <p:cNvSpPr txBox="1"/>
          <p:nvPr/>
        </p:nvSpPr>
        <p:spPr>
          <a:xfrm>
            <a:off x="515100" y="4162350"/>
            <a:ext cx="4887300" cy="5541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 sz="1200">
                <a:solidFill>
                  <a:schemeClr val="dk1"/>
                </a:solidFill>
                <a:highlight>
                  <a:srgbClr val="FFFFFF"/>
                </a:highlight>
              </a:rPr>
              <a:t>Orthographic views of the GritBot from multiple angles, help to ensure consistency during prototyping, and eventually manufacturing.  </a:t>
            </a:r>
            <a:r>
              <a:rPr lang="en" sz="1100">
                <a:solidFill>
                  <a:schemeClr val="dk1"/>
                </a:solidFill>
              </a:rPr>
              <a:t> </a:t>
            </a:r>
            <a:endParaRPr>
              <a:solidFill>
                <a:schemeClr val="dk1"/>
              </a:solidFill>
              <a:highlight>
                <a:srgbClr val="FFFF00"/>
              </a:highlight>
              <a:latin typeface="Albert Sans"/>
              <a:ea typeface="Albert Sans"/>
              <a:cs typeface="Albert Sans"/>
              <a:sym typeface="Albert Sans"/>
            </a:endParaRPr>
          </a:p>
        </p:txBody>
      </p:sp>
      <p:sp>
        <p:nvSpPr>
          <p:cNvPr id="338" name="Google Shape;338;p45"/>
          <p:cNvSpPr txBox="1"/>
          <p:nvPr/>
        </p:nvSpPr>
        <p:spPr>
          <a:xfrm>
            <a:off x="7343550" y="48142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Mia Harries</a:t>
            </a:r>
            <a:endParaRPr>
              <a:solidFill>
                <a:schemeClr val="dk1"/>
              </a:solidFill>
              <a:latin typeface="Albert Sans"/>
              <a:ea typeface="Albert Sans"/>
              <a:cs typeface="Albert Sans"/>
              <a:sym typeface="Albert Sans"/>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2" name="Shape 342"/>
        <p:cNvGrpSpPr/>
        <p:nvPr/>
      </p:nvGrpSpPr>
      <p:grpSpPr>
        <a:xfrm>
          <a:off x="0" y="0"/>
          <a:ext cx="0" cy="0"/>
          <a:chOff x="0" y="0"/>
          <a:chExt cx="0" cy="0"/>
        </a:xfrm>
      </p:grpSpPr>
      <p:sp>
        <p:nvSpPr>
          <p:cNvPr id="343" name="Google Shape;343;p46"/>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To-Scale</a:t>
            </a:r>
            <a:endParaRPr/>
          </a:p>
        </p:txBody>
      </p:sp>
      <p:sp>
        <p:nvSpPr>
          <p:cNvPr id="344" name="Google Shape;344;p46"/>
          <p:cNvSpPr txBox="1"/>
          <p:nvPr/>
        </p:nvSpPr>
        <p:spPr>
          <a:xfrm>
            <a:off x="2513626" y="1461200"/>
            <a:ext cx="3498900" cy="415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500" u="sng">
                <a:solidFill>
                  <a:schemeClr val="dk1"/>
                </a:solidFill>
                <a:latin typeface="Albert Sans"/>
                <a:ea typeface="Albert Sans"/>
                <a:cs typeface="Albert Sans"/>
                <a:sym typeface="Albert Sans"/>
              </a:rPr>
              <a:t>180cm human against 80cm GritBot</a:t>
            </a:r>
            <a:endParaRPr sz="1500" u="sng">
              <a:solidFill>
                <a:schemeClr val="dk1"/>
              </a:solidFill>
              <a:latin typeface="Albert Sans"/>
              <a:ea typeface="Albert Sans"/>
              <a:cs typeface="Albert Sans"/>
              <a:sym typeface="Albert Sans"/>
            </a:endParaRPr>
          </a:p>
        </p:txBody>
      </p:sp>
      <p:sp>
        <p:nvSpPr>
          <p:cNvPr id="345" name="Google Shape;345;p46"/>
          <p:cNvSpPr txBox="1"/>
          <p:nvPr/>
        </p:nvSpPr>
        <p:spPr>
          <a:xfrm>
            <a:off x="6729175" y="1084950"/>
            <a:ext cx="2118300" cy="37857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300">
                <a:solidFill>
                  <a:schemeClr val="dk1"/>
                </a:solidFill>
              </a:rPr>
              <a:t>GritBot Measurements:</a:t>
            </a:r>
            <a:endParaRPr sz="1300">
              <a:solidFill>
                <a:schemeClr val="dk1"/>
              </a:solidFill>
            </a:endParaRPr>
          </a:p>
          <a:p>
            <a:pPr indent="0" lvl="0" marL="0" rtl="0" algn="l">
              <a:lnSpc>
                <a:spcPct val="115000"/>
              </a:lnSpc>
              <a:spcBef>
                <a:spcPts val="0"/>
              </a:spcBef>
              <a:spcAft>
                <a:spcPts val="0"/>
              </a:spcAft>
              <a:buNone/>
            </a:pPr>
            <a:r>
              <a:t/>
            </a:r>
            <a:endParaRPr sz="1200">
              <a:solidFill>
                <a:schemeClr val="dk1"/>
              </a:solidFill>
            </a:endParaRPr>
          </a:p>
          <a:p>
            <a:pPr indent="0" lvl="0" marL="0" rtl="0" algn="l">
              <a:lnSpc>
                <a:spcPct val="115000"/>
              </a:lnSpc>
              <a:spcBef>
                <a:spcPts val="0"/>
              </a:spcBef>
              <a:spcAft>
                <a:spcPts val="0"/>
              </a:spcAft>
              <a:buNone/>
            </a:pPr>
            <a:r>
              <a:rPr lang="en" sz="1200">
                <a:solidFill>
                  <a:schemeClr val="dk1"/>
                </a:solidFill>
              </a:rPr>
              <a:t>Body length: </a:t>
            </a:r>
            <a:r>
              <a:rPr lang="en" sz="1200">
                <a:solidFill>
                  <a:srgbClr val="0A0A0A"/>
                </a:solidFill>
              </a:rPr>
              <a:t>80 cm</a:t>
            </a:r>
            <a:endParaRPr sz="1200">
              <a:solidFill>
                <a:srgbClr val="0A0A0A"/>
              </a:solidFill>
            </a:endParaRPr>
          </a:p>
          <a:p>
            <a:pPr indent="0" lvl="0" marL="0" rtl="0" algn="l">
              <a:lnSpc>
                <a:spcPct val="115000"/>
              </a:lnSpc>
              <a:spcBef>
                <a:spcPts val="0"/>
              </a:spcBef>
              <a:spcAft>
                <a:spcPts val="0"/>
              </a:spcAft>
              <a:buNone/>
            </a:pPr>
            <a:r>
              <a:rPr lang="en" sz="1200">
                <a:solidFill>
                  <a:srgbClr val="0A0A0A"/>
                </a:solidFill>
              </a:rPr>
              <a:t>Body width: 60 cm</a:t>
            </a:r>
            <a:endParaRPr sz="1200">
              <a:solidFill>
                <a:srgbClr val="0A0A0A"/>
              </a:solidFill>
            </a:endParaRPr>
          </a:p>
          <a:p>
            <a:pPr indent="0" lvl="0" marL="0" rtl="0" algn="l">
              <a:lnSpc>
                <a:spcPct val="115000"/>
              </a:lnSpc>
              <a:spcBef>
                <a:spcPts val="0"/>
              </a:spcBef>
              <a:spcAft>
                <a:spcPts val="0"/>
              </a:spcAft>
              <a:buNone/>
            </a:pPr>
            <a:r>
              <a:rPr lang="en" sz="1200">
                <a:solidFill>
                  <a:srgbClr val="0A0A0A"/>
                </a:solidFill>
              </a:rPr>
              <a:t>Body height: 80 cm  </a:t>
            </a:r>
            <a:endParaRPr sz="1200">
              <a:solidFill>
                <a:srgbClr val="0A0A0A"/>
              </a:solidFill>
            </a:endParaRPr>
          </a:p>
          <a:p>
            <a:pPr indent="0" lvl="0" marL="0" rtl="0" algn="l">
              <a:lnSpc>
                <a:spcPct val="115000"/>
              </a:lnSpc>
              <a:spcBef>
                <a:spcPts val="0"/>
              </a:spcBef>
              <a:spcAft>
                <a:spcPts val="0"/>
              </a:spcAft>
              <a:buNone/>
            </a:pPr>
            <a:r>
              <a:t/>
            </a:r>
            <a:endParaRPr sz="1200">
              <a:solidFill>
                <a:srgbClr val="0A0A0A"/>
              </a:solidFill>
            </a:endParaRPr>
          </a:p>
          <a:p>
            <a:pPr indent="0" lvl="0" marL="0" rtl="0" algn="l">
              <a:lnSpc>
                <a:spcPct val="115000"/>
              </a:lnSpc>
              <a:spcBef>
                <a:spcPts val="0"/>
              </a:spcBef>
              <a:spcAft>
                <a:spcPts val="0"/>
              </a:spcAft>
              <a:buNone/>
            </a:pPr>
            <a:r>
              <a:rPr lang="en" sz="1200">
                <a:solidFill>
                  <a:srgbClr val="0A0A0A"/>
                </a:solidFill>
              </a:rPr>
              <a:t>Wheels: 30 cm</a:t>
            </a:r>
            <a:endParaRPr sz="1200">
              <a:solidFill>
                <a:srgbClr val="0A0A0A"/>
              </a:solidFill>
            </a:endParaRPr>
          </a:p>
          <a:p>
            <a:pPr indent="0" lvl="0" marL="0" rtl="0" algn="l">
              <a:lnSpc>
                <a:spcPct val="115000"/>
              </a:lnSpc>
              <a:spcBef>
                <a:spcPts val="0"/>
              </a:spcBef>
              <a:spcAft>
                <a:spcPts val="0"/>
              </a:spcAft>
              <a:buNone/>
            </a:pPr>
            <a:r>
              <a:rPr lang="en" sz="1200">
                <a:solidFill>
                  <a:srgbClr val="0A0A0A"/>
                </a:solidFill>
              </a:rPr>
              <a:t>Tread depth: </a:t>
            </a:r>
            <a:r>
              <a:rPr lang="en" sz="1200">
                <a:solidFill>
                  <a:srgbClr val="001D35"/>
                </a:solidFill>
              </a:rPr>
              <a:t>9 mm</a:t>
            </a:r>
            <a:endParaRPr sz="1200">
              <a:solidFill>
                <a:srgbClr val="001D35"/>
              </a:solidFill>
            </a:endParaRPr>
          </a:p>
          <a:p>
            <a:pPr indent="0" lvl="0" marL="0" rtl="0" algn="l">
              <a:lnSpc>
                <a:spcPct val="115000"/>
              </a:lnSpc>
              <a:spcBef>
                <a:spcPts val="0"/>
              </a:spcBef>
              <a:spcAft>
                <a:spcPts val="0"/>
              </a:spcAft>
              <a:buNone/>
            </a:pPr>
            <a:r>
              <a:t/>
            </a:r>
            <a:endParaRPr sz="1200">
              <a:solidFill>
                <a:srgbClr val="001D35"/>
              </a:solidFill>
            </a:endParaRPr>
          </a:p>
          <a:p>
            <a:pPr indent="0" lvl="0" marL="0" rtl="0" algn="l">
              <a:lnSpc>
                <a:spcPct val="115000"/>
              </a:lnSpc>
              <a:spcBef>
                <a:spcPts val="0"/>
              </a:spcBef>
              <a:spcAft>
                <a:spcPts val="0"/>
              </a:spcAft>
              <a:buNone/>
            </a:pPr>
            <a:r>
              <a:rPr lang="en" sz="1200">
                <a:solidFill>
                  <a:srgbClr val="001D35"/>
                </a:solidFill>
              </a:rPr>
              <a:t>Primary alert light: 20 cm</a:t>
            </a:r>
            <a:endParaRPr sz="1200">
              <a:solidFill>
                <a:srgbClr val="001D35"/>
              </a:solidFill>
            </a:endParaRPr>
          </a:p>
          <a:p>
            <a:pPr indent="0" lvl="0" marL="0" rtl="0" algn="l">
              <a:lnSpc>
                <a:spcPct val="115000"/>
              </a:lnSpc>
              <a:spcBef>
                <a:spcPts val="0"/>
              </a:spcBef>
              <a:spcAft>
                <a:spcPts val="0"/>
              </a:spcAft>
              <a:buNone/>
            </a:pPr>
            <a:r>
              <a:rPr lang="en" sz="1200">
                <a:solidFill>
                  <a:srgbClr val="001D35"/>
                </a:solidFill>
              </a:rPr>
              <a:t>Light flash rate: </a:t>
            </a:r>
            <a:r>
              <a:rPr lang="en" sz="1200">
                <a:solidFill>
                  <a:srgbClr val="0A0A0A"/>
                </a:solidFill>
              </a:rPr>
              <a:t>60 per minute</a:t>
            </a:r>
            <a:endParaRPr sz="1200">
              <a:solidFill>
                <a:srgbClr val="0A0A0A"/>
              </a:solidFill>
            </a:endParaRPr>
          </a:p>
          <a:p>
            <a:pPr indent="0" lvl="0" marL="0" rtl="0" algn="l">
              <a:lnSpc>
                <a:spcPct val="115000"/>
              </a:lnSpc>
              <a:spcBef>
                <a:spcPts val="0"/>
              </a:spcBef>
              <a:spcAft>
                <a:spcPts val="0"/>
              </a:spcAft>
              <a:buNone/>
            </a:pPr>
            <a:r>
              <a:t/>
            </a:r>
            <a:endParaRPr sz="1200">
              <a:solidFill>
                <a:srgbClr val="0A0A0A"/>
              </a:solidFill>
            </a:endParaRPr>
          </a:p>
          <a:p>
            <a:pPr indent="0" lvl="0" marL="0" rtl="0" algn="l">
              <a:lnSpc>
                <a:spcPct val="115000"/>
              </a:lnSpc>
              <a:spcBef>
                <a:spcPts val="0"/>
              </a:spcBef>
              <a:spcAft>
                <a:spcPts val="0"/>
              </a:spcAft>
              <a:buNone/>
            </a:pPr>
            <a:r>
              <a:rPr lang="en" sz="1200">
                <a:solidFill>
                  <a:srgbClr val="0A0A0A"/>
                </a:solidFill>
              </a:rPr>
              <a:t>Grit Bin / Refill Station:</a:t>
            </a:r>
            <a:endParaRPr sz="1200">
              <a:solidFill>
                <a:srgbClr val="0A0A0A"/>
              </a:solidFill>
            </a:endParaRPr>
          </a:p>
          <a:p>
            <a:pPr indent="0" lvl="0" marL="0" rtl="0" algn="l">
              <a:lnSpc>
                <a:spcPct val="115000"/>
              </a:lnSpc>
              <a:spcBef>
                <a:spcPts val="0"/>
              </a:spcBef>
              <a:spcAft>
                <a:spcPts val="0"/>
              </a:spcAft>
              <a:buNone/>
            </a:pPr>
            <a:r>
              <a:rPr lang="en" sz="1100">
                <a:solidFill>
                  <a:schemeClr val="dk1"/>
                </a:solidFill>
              </a:rPr>
              <a:t>Width: </a:t>
            </a:r>
            <a:r>
              <a:rPr lang="en" sz="1200">
                <a:solidFill>
                  <a:srgbClr val="0A0A0A"/>
                </a:solidFill>
              </a:rPr>
              <a:t>120 cm</a:t>
            </a:r>
            <a:endParaRPr sz="1200">
              <a:solidFill>
                <a:srgbClr val="0A0A0A"/>
              </a:solidFill>
            </a:endParaRPr>
          </a:p>
          <a:p>
            <a:pPr indent="0" lvl="0" marL="0" rtl="0" algn="l">
              <a:lnSpc>
                <a:spcPct val="115000"/>
              </a:lnSpc>
              <a:spcBef>
                <a:spcPts val="0"/>
              </a:spcBef>
              <a:spcAft>
                <a:spcPts val="0"/>
              </a:spcAft>
              <a:buNone/>
            </a:pPr>
            <a:r>
              <a:rPr lang="en" sz="1200">
                <a:solidFill>
                  <a:srgbClr val="0A0A0A"/>
                </a:solidFill>
              </a:rPr>
              <a:t>Depth: 90 cm</a:t>
            </a:r>
            <a:endParaRPr sz="1200">
              <a:solidFill>
                <a:srgbClr val="0A0A0A"/>
              </a:solidFill>
            </a:endParaRPr>
          </a:p>
          <a:p>
            <a:pPr indent="0" lvl="0" marL="0" rtl="0" algn="l">
              <a:lnSpc>
                <a:spcPct val="115000"/>
              </a:lnSpc>
              <a:spcBef>
                <a:spcPts val="0"/>
              </a:spcBef>
              <a:spcAft>
                <a:spcPts val="0"/>
              </a:spcAft>
              <a:buNone/>
            </a:pPr>
            <a:r>
              <a:rPr lang="en" sz="1200">
                <a:solidFill>
                  <a:srgbClr val="0A0A0A"/>
                </a:solidFill>
              </a:rPr>
              <a:t>Height: 90 cm</a:t>
            </a:r>
            <a:endParaRPr/>
          </a:p>
        </p:txBody>
      </p:sp>
      <p:pic>
        <p:nvPicPr>
          <p:cNvPr id="346" name="Google Shape;346;p46"/>
          <p:cNvPicPr preferRelativeResize="0"/>
          <p:nvPr/>
        </p:nvPicPr>
        <p:blipFill rotWithShape="1">
          <a:blip r:embed="rId3">
            <a:alphaModFix/>
          </a:blip>
          <a:srcRect b="23651" l="0" r="0" t="10763"/>
          <a:stretch/>
        </p:blipFill>
        <p:spPr>
          <a:xfrm>
            <a:off x="2010834" y="2608777"/>
            <a:ext cx="4504489" cy="2324947"/>
          </a:xfrm>
          <a:prstGeom prst="rect">
            <a:avLst/>
          </a:prstGeom>
          <a:noFill/>
          <a:ln>
            <a:noFill/>
          </a:ln>
        </p:spPr>
      </p:pic>
      <p:pic>
        <p:nvPicPr>
          <p:cNvPr id="347" name="Google Shape;347;p46"/>
          <p:cNvPicPr preferRelativeResize="0"/>
          <p:nvPr/>
        </p:nvPicPr>
        <p:blipFill rotWithShape="1">
          <a:blip r:embed="rId4">
            <a:alphaModFix/>
          </a:blip>
          <a:srcRect b="0" l="32366" r="30491" t="0"/>
          <a:stretch/>
        </p:blipFill>
        <p:spPr>
          <a:xfrm>
            <a:off x="389025" y="567275"/>
            <a:ext cx="1621800" cy="4366449"/>
          </a:xfrm>
          <a:prstGeom prst="rect">
            <a:avLst/>
          </a:prstGeom>
          <a:noFill/>
          <a:ln>
            <a:noFill/>
          </a:ln>
        </p:spPr>
      </p:pic>
      <p:sp>
        <p:nvSpPr>
          <p:cNvPr id="348" name="Google Shape;348;p46"/>
          <p:cNvSpPr txBox="1"/>
          <p:nvPr/>
        </p:nvSpPr>
        <p:spPr>
          <a:xfrm>
            <a:off x="7185425" y="47931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Mia Harries</a:t>
            </a:r>
            <a:endParaRPr>
              <a:solidFill>
                <a:schemeClr val="dk1"/>
              </a:solidFill>
              <a:latin typeface="Albert Sans"/>
              <a:ea typeface="Albert Sans"/>
              <a:cs typeface="Albert Sans"/>
              <a:sym typeface="Albert Sans"/>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2" name="Shape 352"/>
        <p:cNvGrpSpPr/>
        <p:nvPr/>
      </p:nvGrpSpPr>
      <p:grpSpPr>
        <a:xfrm>
          <a:off x="0" y="0"/>
          <a:ext cx="0" cy="0"/>
          <a:chOff x="0" y="0"/>
          <a:chExt cx="0" cy="0"/>
        </a:xfrm>
      </p:grpSpPr>
      <p:sp>
        <p:nvSpPr>
          <p:cNvPr id="353" name="Google Shape;353;p47"/>
          <p:cNvSpPr txBox="1"/>
          <p:nvPr>
            <p:ph type="title"/>
          </p:nvPr>
        </p:nvSpPr>
        <p:spPr>
          <a:xfrm>
            <a:off x="116425" y="85200"/>
            <a:ext cx="8113800" cy="823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Gritbot Internal Component Dimensions</a:t>
            </a:r>
            <a:endParaRPr/>
          </a:p>
        </p:txBody>
      </p:sp>
      <p:sp>
        <p:nvSpPr>
          <p:cNvPr id="354" name="Google Shape;354;p47"/>
          <p:cNvSpPr txBox="1"/>
          <p:nvPr>
            <p:ph idx="1" type="subTitle"/>
          </p:nvPr>
        </p:nvSpPr>
        <p:spPr>
          <a:xfrm>
            <a:off x="2025475" y="4621100"/>
            <a:ext cx="4295700" cy="4179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latin typeface="Arial"/>
                <a:ea typeface="Arial"/>
                <a:cs typeface="Arial"/>
                <a:sym typeface="Arial"/>
              </a:rPr>
              <a:t>Top–down view of internal components and their dimensions </a:t>
            </a:r>
            <a:endParaRPr sz="1200">
              <a:latin typeface="Arial"/>
              <a:ea typeface="Arial"/>
              <a:cs typeface="Arial"/>
              <a:sym typeface="Arial"/>
            </a:endParaRPr>
          </a:p>
        </p:txBody>
      </p:sp>
      <p:pic>
        <p:nvPicPr>
          <p:cNvPr id="355" name="Google Shape;355;p47" title="intenral sizes.png"/>
          <p:cNvPicPr preferRelativeResize="0"/>
          <p:nvPr/>
        </p:nvPicPr>
        <p:blipFill>
          <a:blip r:embed="rId3">
            <a:alphaModFix/>
          </a:blip>
          <a:stretch>
            <a:fillRect/>
          </a:stretch>
        </p:blipFill>
        <p:spPr>
          <a:xfrm>
            <a:off x="3243538" y="863225"/>
            <a:ext cx="2656913" cy="3757875"/>
          </a:xfrm>
          <a:prstGeom prst="rect">
            <a:avLst/>
          </a:prstGeom>
          <a:noFill/>
          <a:ln>
            <a:noFill/>
          </a:ln>
        </p:spPr>
      </p:pic>
      <p:sp>
        <p:nvSpPr>
          <p:cNvPr id="356" name="Google Shape;356;p47"/>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Lan Rees</a:t>
            </a:r>
            <a:endParaRPr>
              <a:solidFill>
                <a:schemeClr val="dk1"/>
              </a:solidFill>
              <a:latin typeface="Albert Sans"/>
              <a:ea typeface="Albert Sans"/>
              <a:cs typeface="Albert Sans"/>
              <a:sym typeface="Albert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0" name="Shape 360"/>
        <p:cNvGrpSpPr/>
        <p:nvPr/>
      </p:nvGrpSpPr>
      <p:grpSpPr>
        <a:xfrm>
          <a:off x="0" y="0"/>
          <a:ext cx="0" cy="0"/>
          <a:chOff x="0" y="0"/>
          <a:chExt cx="0" cy="0"/>
        </a:xfrm>
      </p:grpSpPr>
      <p:sp>
        <p:nvSpPr>
          <p:cNvPr id="361" name="Google Shape;361;p48"/>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t/>
            </a:r>
            <a:endParaRPr/>
          </a:p>
          <a:p>
            <a:pPr indent="0" lvl="0" marL="0" rtl="0" algn="r">
              <a:spcBef>
                <a:spcPts val="0"/>
              </a:spcBef>
              <a:spcAft>
                <a:spcPts val="0"/>
              </a:spcAft>
              <a:buNone/>
            </a:pPr>
            <a:r>
              <a:rPr lang="en"/>
              <a:t>The final </a:t>
            </a:r>
            <a:endParaRPr/>
          </a:p>
          <a:p>
            <a:pPr indent="0" lvl="0" marL="0" rtl="0" algn="r">
              <a:spcBef>
                <a:spcPts val="0"/>
              </a:spcBef>
              <a:spcAft>
                <a:spcPts val="0"/>
              </a:spcAft>
              <a:buNone/>
            </a:pPr>
            <a:r>
              <a:rPr lang="en"/>
              <a:t>Prototyping</a:t>
            </a:r>
            <a:endParaRPr/>
          </a:p>
          <a:p>
            <a:pPr indent="0" lvl="0" marL="0" rtl="0" algn="r">
              <a:spcBef>
                <a:spcPts val="0"/>
              </a:spcBef>
              <a:spcAft>
                <a:spcPts val="0"/>
              </a:spcAft>
              <a:buNone/>
            </a:pPr>
            <a:r>
              <a:rPr lang="en"/>
              <a:t>Oliver </a:t>
            </a:r>
            <a:r>
              <a:rPr lang="en"/>
              <a:t>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5" name="Shape 365"/>
        <p:cNvGrpSpPr/>
        <p:nvPr/>
      </p:nvGrpSpPr>
      <p:grpSpPr>
        <a:xfrm>
          <a:off x="0" y="0"/>
          <a:ext cx="0" cy="0"/>
          <a:chOff x="0" y="0"/>
          <a:chExt cx="0" cy="0"/>
        </a:xfrm>
      </p:grpSpPr>
      <p:sp>
        <p:nvSpPr>
          <p:cNvPr id="366" name="Google Shape;366;p49"/>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The prototypes  </a:t>
            </a:r>
            <a:endParaRPr/>
          </a:p>
        </p:txBody>
      </p:sp>
      <p:sp>
        <p:nvSpPr>
          <p:cNvPr id="367" name="Google Shape;367;p49"/>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Oliver Altissimo</a:t>
            </a:r>
            <a:endParaRPr>
              <a:solidFill>
                <a:schemeClr val="dk1"/>
              </a:solidFill>
              <a:latin typeface="Albert Sans"/>
              <a:ea typeface="Albert Sans"/>
              <a:cs typeface="Albert Sans"/>
              <a:sym typeface="Albert Sans"/>
            </a:endParaRPr>
          </a:p>
        </p:txBody>
      </p:sp>
      <p:sp>
        <p:nvSpPr>
          <p:cNvPr id="368" name="Google Shape;368;p49"/>
          <p:cNvSpPr txBox="1"/>
          <p:nvPr/>
        </p:nvSpPr>
        <p:spPr>
          <a:xfrm>
            <a:off x="375900" y="2128125"/>
            <a:ext cx="8392200" cy="564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Albert Sans"/>
                <a:ea typeface="Albert Sans"/>
                <a:cs typeface="Albert Sans"/>
                <a:sym typeface="Albert Sans"/>
              </a:rPr>
              <a:t>When</a:t>
            </a:r>
            <a:r>
              <a:rPr lang="en">
                <a:latin typeface="Albert Sans"/>
                <a:ea typeface="Albert Sans"/>
                <a:cs typeface="Albert Sans"/>
                <a:sym typeface="Albert Sans"/>
              </a:rPr>
              <a:t> creating the prototypes, it will give us a new way to look on how the practical will work, and change our grit robot to </a:t>
            </a:r>
            <a:r>
              <a:rPr lang="en">
                <a:latin typeface="Albert Sans"/>
                <a:ea typeface="Albert Sans"/>
                <a:cs typeface="Albert Sans"/>
                <a:sym typeface="Albert Sans"/>
              </a:rPr>
              <a:t>increase</a:t>
            </a:r>
            <a:r>
              <a:rPr lang="en">
                <a:latin typeface="Albert Sans"/>
                <a:ea typeface="Albert Sans"/>
                <a:cs typeface="Albert Sans"/>
                <a:sym typeface="Albert Sans"/>
              </a:rPr>
              <a:t> </a:t>
            </a:r>
            <a:r>
              <a:rPr lang="en">
                <a:latin typeface="Albert Sans"/>
                <a:ea typeface="Albert Sans"/>
                <a:cs typeface="Albert Sans"/>
                <a:sym typeface="Albert Sans"/>
              </a:rPr>
              <a:t>safety around community. </a:t>
            </a:r>
            <a:endParaRPr>
              <a:solidFill>
                <a:srgbClr val="000000"/>
              </a:solidFill>
              <a:latin typeface="Albert Sans"/>
              <a:ea typeface="Albert Sans"/>
              <a:cs typeface="Albert Sans"/>
              <a:sym typeface="Albert Sans"/>
            </a:endParaRPr>
          </a:p>
        </p:txBody>
      </p:sp>
      <p:pic>
        <p:nvPicPr>
          <p:cNvPr id="369" name="Google Shape;369;p49"/>
          <p:cNvPicPr preferRelativeResize="0"/>
          <p:nvPr/>
        </p:nvPicPr>
        <p:blipFill>
          <a:blip r:embed="rId3">
            <a:alphaModFix/>
          </a:blip>
          <a:stretch>
            <a:fillRect/>
          </a:stretch>
        </p:blipFill>
        <p:spPr>
          <a:xfrm>
            <a:off x="992425" y="2774000"/>
            <a:ext cx="2132226" cy="2132226"/>
          </a:xfrm>
          <a:prstGeom prst="rect">
            <a:avLst/>
          </a:prstGeom>
          <a:noFill/>
          <a:ln>
            <a:noFill/>
          </a:ln>
        </p:spPr>
      </p:pic>
      <p:pic>
        <p:nvPicPr>
          <p:cNvPr id="370" name="Google Shape;370;p49"/>
          <p:cNvPicPr preferRelativeResize="0"/>
          <p:nvPr/>
        </p:nvPicPr>
        <p:blipFill>
          <a:blip r:embed="rId4">
            <a:alphaModFix/>
          </a:blip>
          <a:stretch>
            <a:fillRect/>
          </a:stretch>
        </p:blipFill>
        <p:spPr>
          <a:xfrm>
            <a:off x="3861875" y="2799425"/>
            <a:ext cx="3790614" cy="2132224"/>
          </a:xfrm>
          <a:prstGeom prst="rect">
            <a:avLst/>
          </a:prstGeom>
          <a:noFill/>
          <a:ln>
            <a:noFill/>
          </a:ln>
        </p:spPr>
      </p:pic>
      <p:sp>
        <p:nvSpPr>
          <p:cNvPr id="371" name="Google Shape;371;p49"/>
          <p:cNvSpPr txBox="1"/>
          <p:nvPr/>
        </p:nvSpPr>
        <p:spPr>
          <a:xfrm>
            <a:off x="375900" y="1072475"/>
            <a:ext cx="8392200" cy="97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Albert Sans"/>
                <a:ea typeface="Albert Sans"/>
                <a:cs typeface="Albert Sans"/>
                <a:sym typeface="Albert Sans"/>
              </a:rPr>
              <a:t>Prototypes helps to turn ideas into a visual and allows us to test on a early stage. </a:t>
            </a:r>
            <a:br>
              <a:rPr lang="en">
                <a:latin typeface="Albert Sans"/>
                <a:ea typeface="Albert Sans"/>
                <a:cs typeface="Albert Sans"/>
                <a:sym typeface="Albert Sans"/>
              </a:rPr>
            </a:br>
            <a:r>
              <a:rPr lang="en">
                <a:latin typeface="Albert Sans"/>
                <a:ea typeface="Albert Sans"/>
                <a:cs typeface="Albert Sans"/>
                <a:sym typeface="Albert Sans"/>
              </a:rPr>
              <a:t>They </a:t>
            </a:r>
            <a:r>
              <a:rPr lang="en">
                <a:latin typeface="Albert Sans"/>
                <a:ea typeface="Albert Sans"/>
                <a:cs typeface="Albert Sans"/>
                <a:sym typeface="Albert Sans"/>
              </a:rPr>
              <a:t>enable </a:t>
            </a:r>
            <a:r>
              <a:rPr lang="en">
                <a:latin typeface="Albert Sans"/>
                <a:ea typeface="Albert Sans"/>
                <a:cs typeface="Albert Sans"/>
                <a:sym typeface="Albert Sans"/>
              </a:rPr>
              <a:t>us </a:t>
            </a:r>
            <a:r>
              <a:rPr lang="en">
                <a:latin typeface="Albert Sans"/>
                <a:ea typeface="Albert Sans"/>
                <a:cs typeface="Albert Sans"/>
                <a:sym typeface="Albert Sans"/>
              </a:rPr>
              <a:t>designers</a:t>
            </a:r>
            <a:r>
              <a:rPr lang="en">
                <a:latin typeface="Albert Sans"/>
                <a:ea typeface="Albert Sans"/>
                <a:cs typeface="Albert Sans"/>
                <a:sym typeface="Albert Sans"/>
              </a:rPr>
              <a:t> to test various model </a:t>
            </a:r>
            <a:r>
              <a:rPr lang="en">
                <a:latin typeface="Albert Sans"/>
                <a:ea typeface="Albert Sans"/>
                <a:cs typeface="Albert Sans"/>
                <a:sym typeface="Albert Sans"/>
              </a:rPr>
              <a:t>iteration. </a:t>
            </a:r>
            <a:endParaRPr>
              <a:latin typeface="Albert Sans"/>
              <a:ea typeface="Albert Sans"/>
              <a:cs typeface="Albert Sans"/>
              <a:sym typeface="Albert Sans"/>
            </a:endParaRPr>
          </a:p>
          <a:p>
            <a:pPr indent="0" lvl="0" marL="0" rtl="0" algn="l">
              <a:spcBef>
                <a:spcPts val="0"/>
              </a:spcBef>
              <a:spcAft>
                <a:spcPts val="0"/>
              </a:spcAft>
              <a:buNone/>
            </a:pPr>
            <a:r>
              <a:rPr lang="en">
                <a:latin typeface="Albert Sans"/>
                <a:ea typeface="Albert Sans"/>
                <a:cs typeface="Albert Sans"/>
                <a:sym typeface="Albert Sans"/>
              </a:rPr>
              <a:t>This will helps to create, when fully released, to achieve a product that can keep people safe.</a:t>
            </a:r>
            <a:endParaRPr>
              <a:latin typeface="Albert Sans"/>
              <a:ea typeface="Albert Sans"/>
              <a:cs typeface="Albert Sans"/>
              <a:sym typeface="Albert Sans"/>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5" name="Shape 375"/>
        <p:cNvGrpSpPr/>
        <p:nvPr/>
      </p:nvGrpSpPr>
      <p:grpSpPr>
        <a:xfrm>
          <a:off x="0" y="0"/>
          <a:ext cx="0" cy="0"/>
          <a:chOff x="0" y="0"/>
          <a:chExt cx="0" cy="0"/>
        </a:xfrm>
      </p:grpSpPr>
      <p:sp>
        <p:nvSpPr>
          <p:cNvPr id="376" name="Google Shape;376;p50"/>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The out come of the </a:t>
            </a:r>
            <a:r>
              <a:rPr lang="en"/>
              <a:t>prototype</a:t>
            </a:r>
            <a:endParaRPr/>
          </a:p>
        </p:txBody>
      </p:sp>
      <p:sp>
        <p:nvSpPr>
          <p:cNvPr id="377" name="Google Shape;377;p50"/>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Oliver Altissimo</a:t>
            </a:r>
            <a:endParaRPr>
              <a:solidFill>
                <a:schemeClr val="dk1"/>
              </a:solidFill>
              <a:latin typeface="Albert Sans"/>
              <a:ea typeface="Albert Sans"/>
              <a:cs typeface="Albert Sans"/>
              <a:sym typeface="Albert Sans"/>
            </a:endParaRPr>
          </a:p>
        </p:txBody>
      </p:sp>
      <p:pic>
        <p:nvPicPr>
          <p:cNvPr id="378" name="Google Shape;378;p50"/>
          <p:cNvPicPr preferRelativeResize="0"/>
          <p:nvPr/>
        </p:nvPicPr>
        <p:blipFill>
          <a:blip r:embed="rId3">
            <a:alphaModFix/>
          </a:blip>
          <a:stretch>
            <a:fillRect/>
          </a:stretch>
        </p:blipFill>
        <p:spPr>
          <a:xfrm>
            <a:off x="238075" y="2982836"/>
            <a:ext cx="2889849" cy="1803405"/>
          </a:xfrm>
          <a:prstGeom prst="rect">
            <a:avLst/>
          </a:prstGeom>
          <a:noFill/>
          <a:ln>
            <a:noFill/>
          </a:ln>
        </p:spPr>
      </p:pic>
      <p:pic>
        <p:nvPicPr>
          <p:cNvPr id="379" name="Google Shape;379;p50"/>
          <p:cNvPicPr preferRelativeResize="0"/>
          <p:nvPr/>
        </p:nvPicPr>
        <p:blipFill>
          <a:blip r:embed="rId4">
            <a:alphaModFix/>
          </a:blip>
          <a:stretch>
            <a:fillRect/>
          </a:stretch>
        </p:blipFill>
        <p:spPr>
          <a:xfrm>
            <a:off x="6407082" y="2947487"/>
            <a:ext cx="2582012" cy="1874100"/>
          </a:xfrm>
          <a:prstGeom prst="rect">
            <a:avLst/>
          </a:prstGeom>
          <a:noFill/>
          <a:ln>
            <a:noFill/>
          </a:ln>
        </p:spPr>
      </p:pic>
      <p:pic>
        <p:nvPicPr>
          <p:cNvPr id="380" name="Google Shape;380;p50"/>
          <p:cNvPicPr preferRelativeResize="0"/>
          <p:nvPr/>
        </p:nvPicPr>
        <p:blipFill>
          <a:blip r:embed="rId5">
            <a:alphaModFix/>
          </a:blip>
          <a:stretch>
            <a:fillRect/>
          </a:stretch>
        </p:blipFill>
        <p:spPr>
          <a:xfrm flipH="1">
            <a:off x="3488476" y="2971700"/>
            <a:ext cx="2403949" cy="1825685"/>
          </a:xfrm>
          <a:prstGeom prst="rect">
            <a:avLst/>
          </a:prstGeom>
          <a:noFill/>
          <a:ln>
            <a:noFill/>
          </a:ln>
        </p:spPr>
      </p:pic>
      <p:sp>
        <p:nvSpPr>
          <p:cNvPr id="381" name="Google Shape;381;p50"/>
          <p:cNvSpPr txBox="1"/>
          <p:nvPr/>
        </p:nvSpPr>
        <p:spPr>
          <a:xfrm>
            <a:off x="365400" y="914300"/>
            <a:ext cx="8413200" cy="1287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lang="en">
                <a:solidFill>
                  <a:schemeClr val="dk1"/>
                </a:solidFill>
                <a:latin typeface="Albert Sans"/>
                <a:ea typeface="Albert Sans"/>
                <a:cs typeface="Albert Sans"/>
                <a:sym typeface="Albert Sans"/>
              </a:rPr>
              <a:t>These are examples of why we build prototypes for our product. They allow us to explore different product variations and improve the final product.</a:t>
            </a:r>
            <a:endParaRPr>
              <a:solidFill>
                <a:schemeClr val="dk1"/>
              </a:solidFill>
              <a:latin typeface="Albert Sans"/>
              <a:ea typeface="Albert Sans"/>
              <a:cs typeface="Albert Sans"/>
              <a:sym typeface="Albert Sans"/>
            </a:endParaRPr>
          </a:p>
          <a:p>
            <a:pPr indent="0" lvl="0" marL="0" rtl="0" algn="l">
              <a:spcBef>
                <a:spcPts val="1200"/>
              </a:spcBef>
              <a:spcAft>
                <a:spcPts val="0"/>
              </a:spcAft>
              <a:buNone/>
            </a:pPr>
            <a:r>
              <a:rPr lang="en">
                <a:solidFill>
                  <a:schemeClr val="dk1"/>
                </a:solidFill>
                <a:latin typeface="Albert Sans"/>
                <a:ea typeface="Albert Sans"/>
                <a:cs typeface="Albert Sans"/>
                <a:sym typeface="Albert Sans"/>
              </a:rPr>
              <a:t>However, </a:t>
            </a:r>
            <a:r>
              <a:rPr b="1" lang="en">
                <a:solidFill>
                  <a:schemeClr val="dk1"/>
                </a:solidFill>
                <a:latin typeface="Albert Sans"/>
                <a:ea typeface="Albert Sans"/>
                <a:cs typeface="Albert Sans"/>
                <a:sym typeface="Albert Sans"/>
              </a:rPr>
              <a:t>they</a:t>
            </a:r>
            <a:r>
              <a:rPr lang="en">
                <a:solidFill>
                  <a:schemeClr val="dk1"/>
                </a:solidFill>
                <a:latin typeface="Albert Sans"/>
                <a:ea typeface="Albert Sans"/>
                <a:cs typeface="Albert Sans"/>
                <a:sym typeface="Albert Sans"/>
              </a:rPr>
              <a:t> are important for visualizing what we have achieved at this stage. </a:t>
            </a:r>
            <a:endParaRPr>
              <a:solidFill>
                <a:schemeClr val="dk1"/>
              </a:solidFill>
              <a:latin typeface="Albert Sans"/>
              <a:ea typeface="Albert Sans"/>
              <a:cs typeface="Albert Sans"/>
              <a:sym typeface="Albert Sans"/>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sp>
        <p:nvSpPr>
          <p:cNvPr id="386" name="Google Shape;386;p51"/>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The final prototype</a:t>
            </a:r>
            <a:endParaRPr/>
          </a:p>
        </p:txBody>
      </p:sp>
      <p:sp>
        <p:nvSpPr>
          <p:cNvPr id="387" name="Google Shape;387;p51"/>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Oliver Altissimo</a:t>
            </a:r>
            <a:endParaRPr>
              <a:solidFill>
                <a:schemeClr val="dk1"/>
              </a:solidFill>
              <a:latin typeface="Albert Sans"/>
              <a:ea typeface="Albert Sans"/>
              <a:cs typeface="Albert Sans"/>
              <a:sym typeface="Albert Sans"/>
            </a:endParaRPr>
          </a:p>
        </p:txBody>
      </p:sp>
      <p:sp>
        <p:nvSpPr>
          <p:cNvPr id="388" name="Google Shape;388;p51"/>
          <p:cNvSpPr txBox="1"/>
          <p:nvPr/>
        </p:nvSpPr>
        <p:spPr>
          <a:xfrm>
            <a:off x="215850" y="897825"/>
            <a:ext cx="8413200" cy="564600"/>
          </a:xfrm>
          <a:prstGeom prst="rect">
            <a:avLst/>
          </a:prstGeom>
          <a:noFill/>
          <a:ln>
            <a:noFill/>
          </a:ln>
        </p:spPr>
        <p:txBody>
          <a:bodyPr anchorCtr="0" anchor="t" bIns="91425" lIns="91425" spcFirstLastPara="1" rIns="91425" wrap="square" tIns="91425">
            <a:noAutofit/>
          </a:bodyPr>
          <a:lstStyle/>
          <a:p>
            <a:pPr indent="0" lvl="0" marL="457200" rtl="0" algn="l">
              <a:spcBef>
                <a:spcPts val="0"/>
              </a:spcBef>
              <a:spcAft>
                <a:spcPts val="0"/>
              </a:spcAft>
              <a:buNone/>
            </a:pPr>
            <a:r>
              <a:rPr lang="en">
                <a:latin typeface="Albert Sans"/>
                <a:ea typeface="Albert Sans"/>
                <a:cs typeface="Albert Sans"/>
                <a:sym typeface="Albert Sans"/>
              </a:rPr>
              <a:t>The final prototype </a:t>
            </a:r>
            <a:r>
              <a:rPr lang="en">
                <a:latin typeface="Albert Sans"/>
                <a:ea typeface="Albert Sans"/>
                <a:cs typeface="Albert Sans"/>
                <a:sym typeface="Albert Sans"/>
              </a:rPr>
              <a:t>archives:</a:t>
            </a:r>
            <a:endParaRPr>
              <a:solidFill>
                <a:srgbClr val="000000"/>
              </a:solidFill>
              <a:latin typeface="Albert Sans"/>
              <a:ea typeface="Albert Sans"/>
              <a:cs typeface="Albert Sans"/>
              <a:sym typeface="Albert Sans"/>
            </a:endParaRPr>
          </a:p>
        </p:txBody>
      </p:sp>
      <p:pic>
        <p:nvPicPr>
          <p:cNvPr id="389" name="Google Shape;389;p51"/>
          <p:cNvPicPr preferRelativeResize="0"/>
          <p:nvPr/>
        </p:nvPicPr>
        <p:blipFill rotWithShape="1">
          <a:blip r:embed="rId3">
            <a:alphaModFix/>
          </a:blip>
          <a:srcRect b="6739" l="-5651" r="-2189" t="6748"/>
          <a:stretch/>
        </p:blipFill>
        <p:spPr>
          <a:xfrm>
            <a:off x="878725" y="2376200"/>
            <a:ext cx="3823826" cy="2469600"/>
          </a:xfrm>
          <a:prstGeom prst="rect">
            <a:avLst/>
          </a:prstGeom>
          <a:noFill/>
          <a:ln>
            <a:noFill/>
          </a:ln>
        </p:spPr>
      </p:pic>
      <p:pic>
        <p:nvPicPr>
          <p:cNvPr id="390" name="Google Shape;390;p51"/>
          <p:cNvPicPr preferRelativeResize="0"/>
          <p:nvPr/>
        </p:nvPicPr>
        <p:blipFill>
          <a:blip r:embed="rId4">
            <a:alphaModFix/>
          </a:blip>
          <a:stretch>
            <a:fillRect/>
          </a:stretch>
        </p:blipFill>
        <p:spPr>
          <a:xfrm>
            <a:off x="5025396" y="2376200"/>
            <a:ext cx="3958779" cy="2469612"/>
          </a:xfrm>
          <a:prstGeom prst="rect">
            <a:avLst/>
          </a:prstGeom>
          <a:noFill/>
          <a:ln>
            <a:noFill/>
          </a:ln>
        </p:spPr>
      </p:pic>
      <p:sp>
        <p:nvSpPr>
          <p:cNvPr id="391" name="Google Shape;391;p51"/>
          <p:cNvSpPr txBox="1"/>
          <p:nvPr/>
        </p:nvSpPr>
        <p:spPr>
          <a:xfrm>
            <a:off x="767075" y="1534150"/>
            <a:ext cx="3000000" cy="6156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Char char="●"/>
            </a:pPr>
            <a:r>
              <a:rPr lang="en"/>
              <a:t>Compact body design for improved maneuverability </a:t>
            </a:r>
            <a:endParaRPr/>
          </a:p>
        </p:txBody>
      </p:sp>
      <p:sp>
        <p:nvSpPr>
          <p:cNvPr id="392" name="Google Shape;392;p51"/>
          <p:cNvSpPr txBox="1"/>
          <p:nvPr/>
        </p:nvSpPr>
        <p:spPr>
          <a:xfrm>
            <a:off x="5025400" y="1567975"/>
            <a:ext cx="3000000" cy="6156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SzPts val="1400"/>
              <a:buChar char="●"/>
            </a:pPr>
            <a:r>
              <a:rPr lang="en"/>
              <a:t>Grid on the </a:t>
            </a:r>
            <a:r>
              <a:rPr lang="en"/>
              <a:t>bottom</a:t>
            </a:r>
            <a:r>
              <a:rPr lang="en"/>
              <a:t> to improve grit </a:t>
            </a:r>
            <a:r>
              <a:rPr lang="en"/>
              <a:t>spreadability</a:t>
            </a:r>
            <a:r>
              <a:rPr lang="en"/>
              <a:t> </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6" name="Shape 396"/>
        <p:cNvGrpSpPr/>
        <p:nvPr/>
      </p:nvGrpSpPr>
      <p:grpSpPr>
        <a:xfrm>
          <a:off x="0" y="0"/>
          <a:ext cx="0" cy="0"/>
          <a:chOff x="0" y="0"/>
          <a:chExt cx="0" cy="0"/>
        </a:xfrm>
      </p:grpSpPr>
      <p:sp>
        <p:nvSpPr>
          <p:cNvPr id="397" name="Google Shape;397;p52"/>
          <p:cNvSpPr txBox="1"/>
          <p:nvPr>
            <p:ph type="title"/>
          </p:nvPr>
        </p:nvSpPr>
        <p:spPr>
          <a:xfrm>
            <a:off x="624100" y="1818975"/>
            <a:ext cx="82296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700"/>
              <a:t>Internal Communications </a:t>
            </a:r>
            <a:endParaRPr sz="3700"/>
          </a:p>
          <a:p>
            <a:pPr indent="0" lvl="0" marL="0" rtl="0" algn="ctr">
              <a:spcBef>
                <a:spcPts val="0"/>
              </a:spcBef>
              <a:spcAft>
                <a:spcPts val="0"/>
              </a:spcAft>
              <a:buNone/>
            </a:pPr>
            <a:r>
              <a:rPr lang="en" sz="3700"/>
              <a:t>and 3D Printing</a:t>
            </a:r>
            <a:endParaRPr sz="3700"/>
          </a:p>
        </p:txBody>
      </p:sp>
      <p:sp>
        <p:nvSpPr>
          <p:cNvPr id="398" name="Google Shape;398;p52"/>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Frankie Snow</a:t>
            </a:r>
            <a:endParaRPr>
              <a:solidFill>
                <a:schemeClr val="dk1"/>
              </a:solidFill>
              <a:latin typeface="Albert Sans"/>
              <a:ea typeface="Albert Sans"/>
              <a:cs typeface="Albert Sans"/>
              <a:sym typeface="Albert Sans"/>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2" name="Shape 402"/>
        <p:cNvGrpSpPr/>
        <p:nvPr/>
      </p:nvGrpSpPr>
      <p:grpSpPr>
        <a:xfrm>
          <a:off x="0" y="0"/>
          <a:ext cx="0" cy="0"/>
          <a:chOff x="0" y="0"/>
          <a:chExt cx="0" cy="0"/>
        </a:xfrm>
      </p:grpSpPr>
      <p:sp>
        <p:nvSpPr>
          <p:cNvPr id="403" name="Google Shape;403;p53"/>
          <p:cNvSpPr txBox="1"/>
          <p:nvPr>
            <p:ph type="title"/>
          </p:nvPr>
        </p:nvSpPr>
        <p:spPr>
          <a:xfrm>
            <a:off x="116425" y="85200"/>
            <a:ext cx="8113800" cy="983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Gritbot Hardware/ Construction</a:t>
            </a:r>
            <a:endParaRPr/>
          </a:p>
        </p:txBody>
      </p:sp>
      <p:sp>
        <p:nvSpPr>
          <p:cNvPr id="404" name="Google Shape;404;p53"/>
          <p:cNvSpPr txBox="1"/>
          <p:nvPr>
            <p:ph idx="1" type="subTitle"/>
          </p:nvPr>
        </p:nvSpPr>
        <p:spPr>
          <a:xfrm>
            <a:off x="566500" y="1784150"/>
            <a:ext cx="2439300" cy="28449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latin typeface="Arial"/>
                <a:ea typeface="Arial"/>
                <a:cs typeface="Arial"/>
                <a:sym typeface="Arial"/>
              </a:rPr>
              <a:t>The Gritbot </a:t>
            </a:r>
            <a:r>
              <a:rPr lang="en" sz="1200">
                <a:latin typeface="Arial"/>
                <a:ea typeface="Arial"/>
                <a:cs typeface="Arial"/>
                <a:sym typeface="Arial"/>
              </a:rPr>
              <a:t>features</a:t>
            </a:r>
            <a:r>
              <a:rPr lang="en" sz="1200">
                <a:latin typeface="Arial"/>
                <a:ea typeface="Arial"/>
                <a:cs typeface="Arial"/>
                <a:sym typeface="Arial"/>
              </a:rPr>
              <a:t> many layers of components, each with their own purpose.</a:t>
            </a:r>
            <a:endParaRPr sz="12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2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2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200">
                <a:latin typeface="Arial"/>
                <a:ea typeface="Arial"/>
                <a:cs typeface="Arial"/>
                <a:sym typeface="Arial"/>
              </a:rPr>
              <a:t>A technical diagram was created to demonstrate how components would fit together.</a:t>
            </a:r>
            <a:endParaRPr sz="1200">
              <a:latin typeface="Arial"/>
              <a:ea typeface="Arial"/>
              <a:cs typeface="Arial"/>
              <a:sym typeface="Arial"/>
            </a:endParaRPr>
          </a:p>
        </p:txBody>
      </p:sp>
      <p:pic>
        <p:nvPicPr>
          <p:cNvPr id="405" name="Google Shape;405;p53"/>
          <p:cNvPicPr preferRelativeResize="0"/>
          <p:nvPr/>
        </p:nvPicPr>
        <p:blipFill rotWithShape="1">
          <a:blip r:embed="rId3">
            <a:alphaModFix/>
          </a:blip>
          <a:srcRect b="4025" l="10659" r="7414" t="1716"/>
          <a:stretch/>
        </p:blipFill>
        <p:spPr>
          <a:xfrm>
            <a:off x="3891525" y="1068600"/>
            <a:ext cx="4058977" cy="3851625"/>
          </a:xfrm>
          <a:prstGeom prst="rect">
            <a:avLst/>
          </a:prstGeom>
          <a:noFill/>
          <a:ln>
            <a:noFill/>
          </a:ln>
        </p:spPr>
      </p:pic>
      <p:sp>
        <p:nvSpPr>
          <p:cNvPr id="406" name="Google Shape;406;p53"/>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Lan Rees</a:t>
            </a:r>
            <a:endParaRPr>
              <a:solidFill>
                <a:schemeClr val="dk1"/>
              </a:solidFill>
              <a:latin typeface="Albert Sans"/>
              <a:ea typeface="Albert Sans"/>
              <a:cs typeface="Albert Sans"/>
              <a:sym typeface="Albert Sans"/>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0" name="Shape 410"/>
        <p:cNvGrpSpPr/>
        <p:nvPr/>
      </p:nvGrpSpPr>
      <p:grpSpPr>
        <a:xfrm>
          <a:off x="0" y="0"/>
          <a:ext cx="0" cy="0"/>
          <a:chOff x="0" y="0"/>
          <a:chExt cx="0" cy="0"/>
        </a:xfrm>
      </p:grpSpPr>
      <p:sp>
        <p:nvSpPr>
          <p:cNvPr id="411" name="Google Shape;411;p54"/>
          <p:cNvSpPr txBox="1"/>
          <p:nvPr>
            <p:ph type="title"/>
          </p:nvPr>
        </p:nvSpPr>
        <p:spPr>
          <a:xfrm>
            <a:off x="116425" y="85200"/>
            <a:ext cx="8113800" cy="983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Drivetrain and motor</a:t>
            </a:r>
            <a:endParaRPr/>
          </a:p>
        </p:txBody>
      </p:sp>
      <p:sp>
        <p:nvSpPr>
          <p:cNvPr id="412" name="Google Shape;412;p54"/>
          <p:cNvSpPr txBox="1"/>
          <p:nvPr>
            <p:ph idx="1" type="subTitle"/>
          </p:nvPr>
        </p:nvSpPr>
        <p:spPr>
          <a:xfrm>
            <a:off x="329425" y="1211750"/>
            <a:ext cx="2547600" cy="3592500"/>
          </a:xfrm>
          <a:prstGeom prst="rect">
            <a:avLst/>
          </a:prstGeom>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Drivetrain</a:t>
            </a:r>
            <a:endParaRPr>
              <a:latin typeface="Arial"/>
              <a:ea typeface="Arial"/>
              <a:cs typeface="Arial"/>
              <a:sym typeface="Arial"/>
            </a:endParaRPr>
          </a:p>
          <a:p>
            <a:pPr indent="0" lvl="0" marL="0" rtl="0" algn="l">
              <a:lnSpc>
                <a:spcPct val="115000"/>
              </a:lnSpc>
              <a:spcBef>
                <a:spcPts val="0"/>
              </a:spcBef>
              <a:spcAft>
                <a:spcPts val="0"/>
              </a:spcAft>
              <a:buNone/>
            </a:pPr>
            <a:r>
              <a:rPr lang="en">
                <a:latin typeface="Arial"/>
                <a:ea typeface="Arial"/>
                <a:cs typeface="Arial"/>
                <a:sym typeface="Arial"/>
              </a:rPr>
              <a:t>Transfers power to wheels</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Motor</a:t>
            </a:r>
            <a:endParaRPr>
              <a:latin typeface="Arial"/>
              <a:ea typeface="Arial"/>
              <a:cs typeface="Arial"/>
              <a:sym typeface="Arial"/>
            </a:endParaRPr>
          </a:p>
          <a:p>
            <a:pPr indent="0" lvl="0" marL="0" rtl="0" algn="l">
              <a:lnSpc>
                <a:spcPct val="115000"/>
              </a:lnSpc>
              <a:spcBef>
                <a:spcPts val="0"/>
              </a:spcBef>
              <a:spcAft>
                <a:spcPts val="0"/>
              </a:spcAft>
              <a:buNone/>
            </a:pPr>
            <a:r>
              <a:rPr lang="en">
                <a:latin typeface="Arial"/>
                <a:ea typeface="Arial"/>
                <a:cs typeface="Arial"/>
                <a:sym typeface="Arial"/>
              </a:rPr>
              <a:t>Brushless motor powered by battery</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Wireless charging</a:t>
            </a:r>
            <a:endParaRPr>
              <a:latin typeface="Arial"/>
              <a:ea typeface="Arial"/>
              <a:cs typeface="Arial"/>
              <a:sym typeface="Arial"/>
            </a:endParaRPr>
          </a:p>
          <a:p>
            <a:pPr indent="0" lvl="0" marL="0" rtl="0" algn="l">
              <a:lnSpc>
                <a:spcPct val="115000"/>
              </a:lnSpc>
              <a:spcBef>
                <a:spcPts val="0"/>
              </a:spcBef>
              <a:spcAft>
                <a:spcPts val="0"/>
              </a:spcAft>
              <a:buNone/>
            </a:pPr>
            <a:r>
              <a:rPr lang="en">
                <a:latin typeface="Arial"/>
                <a:ea typeface="Arial"/>
                <a:cs typeface="Arial"/>
                <a:sym typeface="Arial"/>
              </a:rPr>
              <a:t>Battery charges from underside of Gritbot</a:t>
            </a:r>
            <a:endParaRPr>
              <a:latin typeface="Arial"/>
              <a:ea typeface="Arial"/>
              <a:cs typeface="Arial"/>
              <a:sym typeface="Arial"/>
            </a:endParaRPr>
          </a:p>
        </p:txBody>
      </p:sp>
      <p:pic>
        <p:nvPicPr>
          <p:cNvPr id="413" name="Google Shape;413;p54"/>
          <p:cNvPicPr preferRelativeResize="0"/>
          <p:nvPr/>
        </p:nvPicPr>
        <p:blipFill>
          <a:blip r:embed="rId3">
            <a:alphaModFix/>
          </a:blip>
          <a:stretch>
            <a:fillRect/>
          </a:stretch>
        </p:blipFill>
        <p:spPr>
          <a:xfrm>
            <a:off x="2877025" y="1166925"/>
            <a:ext cx="2872725" cy="3217454"/>
          </a:xfrm>
          <a:prstGeom prst="rect">
            <a:avLst/>
          </a:prstGeom>
          <a:noFill/>
          <a:ln>
            <a:noFill/>
          </a:ln>
        </p:spPr>
      </p:pic>
      <p:pic>
        <p:nvPicPr>
          <p:cNvPr id="414" name="Google Shape;414;p54"/>
          <p:cNvPicPr preferRelativeResize="0"/>
          <p:nvPr/>
        </p:nvPicPr>
        <p:blipFill rotWithShape="1">
          <a:blip r:embed="rId4">
            <a:alphaModFix/>
          </a:blip>
          <a:srcRect b="0" l="7399" r="0" t="0"/>
          <a:stretch/>
        </p:blipFill>
        <p:spPr>
          <a:xfrm>
            <a:off x="5925050" y="1305413"/>
            <a:ext cx="2936649" cy="2940472"/>
          </a:xfrm>
          <a:prstGeom prst="rect">
            <a:avLst/>
          </a:prstGeom>
          <a:noFill/>
          <a:ln>
            <a:noFill/>
          </a:ln>
        </p:spPr>
      </p:pic>
      <p:sp>
        <p:nvSpPr>
          <p:cNvPr id="415" name="Google Shape;415;p54"/>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Lan Rees</a:t>
            </a:r>
            <a:endParaRPr>
              <a:solidFill>
                <a:schemeClr val="dk1"/>
              </a:solidFill>
              <a:latin typeface="Albert Sans"/>
              <a:ea typeface="Albert Sans"/>
              <a:cs typeface="Albert Sans"/>
              <a:sym typeface="Albert Sans"/>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9" name="Shape 419"/>
        <p:cNvGrpSpPr/>
        <p:nvPr/>
      </p:nvGrpSpPr>
      <p:grpSpPr>
        <a:xfrm>
          <a:off x="0" y="0"/>
          <a:ext cx="0" cy="0"/>
          <a:chOff x="0" y="0"/>
          <a:chExt cx="0" cy="0"/>
        </a:xfrm>
      </p:grpSpPr>
      <p:sp>
        <p:nvSpPr>
          <p:cNvPr id="420" name="Google Shape;420;p55"/>
          <p:cNvSpPr txBox="1"/>
          <p:nvPr>
            <p:ph type="title"/>
          </p:nvPr>
        </p:nvSpPr>
        <p:spPr>
          <a:xfrm>
            <a:off x="116425" y="85200"/>
            <a:ext cx="8113800" cy="983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Suspension and Steering</a:t>
            </a:r>
            <a:endParaRPr/>
          </a:p>
        </p:txBody>
      </p:sp>
      <p:sp>
        <p:nvSpPr>
          <p:cNvPr id="421" name="Google Shape;421;p55"/>
          <p:cNvSpPr txBox="1"/>
          <p:nvPr>
            <p:ph idx="1" type="subTitle"/>
          </p:nvPr>
        </p:nvSpPr>
        <p:spPr>
          <a:xfrm>
            <a:off x="361650" y="1559125"/>
            <a:ext cx="2073600" cy="3397800"/>
          </a:xfrm>
          <a:prstGeom prst="rect">
            <a:avLst/>
          </a:prstGeom>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Subframe</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0" lvl="0" marL="45720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Suspension </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0" lvl="0" marL="45720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Servo steering</a:t>
            </a:r>
            <a:endParaRPr>
              <a:latin typeface="Arial"/>
              <a:ea typeface="Arial"/>
              <a:cs typeface="Arial"/>
              <a:sym typeface="Arial"/>
            </a:endParaRPr>
          </a:p>
          <a:p>
            <a:pPr indent="0" lvl="0" marL="457200" rtl="0" algn="l">
              <a:lnSpc>
                <a:spcPct val="115000"/>
              </a:lnSpc>
              <a:spcBef>
                <a:spcPts val="0"/>
              </a:spcBef>
              <a:spcAft>
                <a:spcPts val="0"/>
              </a:spcAft>
              <a:buNone/>
            </a:pPr>
            <a:r>
              <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AWS</a:t>
            </a:r>
            <a:endParaRPr>
              <a:latin typeface="Arial"/>
              <a:ea typeface="Arial"/>
              <a:cs typeface="Arial"/>
              <a:sym typeface="Arial"/>
            </a:endParaRPr>
          </a:p>
        </p:txBody>
      </p:sp>
      <p:pic>
        <p:nvPicPr>
          <p:cNvPr id="422" name="Google Shape;422;p55"/>
          <p:cNvPicPr preferRelativeResize="0"/>
          <p:nvPr/>
        </p:nvPicPr>
        <p:blipFill>
          <a:blip r:embed="rId3">
            <a:alphaModFix/>
          </a:blip>
          <a:stretch>
            <a:fillRect/>
          </a:stretch>
        </p:blipFill>
        <p:spPr>
          <a:xfrm>
            <a:off x="5932774" y="1307275"/>
            <a:ext cx="2894926" cy="2934075"/>
          </a:xfrm>
          <a:prstGeom prst="rect">
            <a:avLst/>
          </a:prstGeom>
          <a:noFill/>
          <a:ln>
            <a:noFill/>
          </a:ln>
        </p:spPr>
      </p:pic>
      <p:pic>
        <p:nvPicPr>
          <p:cNvPr id="423" name="Google Shape;423;p55"/>
          <p:cNvPicPr preferRelativeResize="0"/>
          <p:nvPr/>
        </p:nvPicPr>
        <p:blipFill rotWithShape="1">
          <a:blip r:embed="rId4">
            <a:alphaModFix/>
          </a:blip>
          <a:srcRect b="0" l="9334" r="6956" t="0"/>
          <a:stretch/>
        </p:blipFill>
        <p:spPr>
          <a:xfrm>
            <a:off x="2493169" y="1307275"/>
            <a:ext cx="3158392" cy="2934075"/>
          </a:xfrm>
          <a:prstGeom prst="rect">
            <a:avLst/>
          </a:prstGeom>
          <a:noFill/>
          <a:ln>
            <a:noFill/>
          </a:ln>
        </p:spPr>
      </p:pic>
      <p:sp>
        <p:nvSpPr>
          <p:cNvPr id="424" name="Google Shape;424;p55"/>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Lan Rees</a:t>
            </a:r>
            <a:endParaRPr>
              <a:solidFill>
                <a:schemeClr val="dk1"/>
              </a:solidFill>
              <a:latin typeface="Albert Sans"/>
              <a:ea typeface="Albert Sans"/>
              <a:cs typeface="Albert Sans"/>
              <a:sym typeface="Albert Sans"/>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8" name="Shape 428"/>
        <p:cNvGrpSpPr/>
        <p:nvPr/>
      </p:nvGrpSpPr>
      <p:grpSpPr>
        <a:xfrm>
          <a:off x="0" y="0"/>
          <a:ext cx="0" cy="0"/>
          <a:chOff x="0" y="0"/>
          <a:chExt cx="0" cy="0"/>
        </a:xfrm>
      </p:grpSpPr>
      <p:sp>
        <p:nvSpPr>
          <p:cNvPr id="429" name="Google Shape;429;p56"/>
          <p:cNvSpPr txBox="1"/>
          <p:nvPr>
            <p:ph type="title"/>
          </p:nvPr>
        </p:nvSpPr>
        <p:spPr>
          <a:xfrm>
            <a:off x="116425" y="184850"/>
            <a:ext cx="8113800" cy="1068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Gritbot Electrical components and Grit Dispenser</a:t>
            </a:r>
            <a:endParaRPr/>
          </a:p>
        </p:txBody>
      </p:sp>
      <p:sp>
        <p:nvSpPr>
          <p:cNvPr id="430" name="Google Shape;430;p56"/>
          <p:cNvSpPr txBox="1"/>
          <p:nvPr>
            <p:ph idx="1" type="subTitle"/>
          </p:nvPr>
        </p:nvSpPr>
        <p:spPr>
          <a:xfrm>
            <a:off x="200925" y="1430450"/>
            <a:ext cx="2001000" cy="3158400"/>
          </a:xfrm>
          <a:prstGeom prst="rect">
            <a:avLst/>
          </a:prstGeom>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Lidar</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GPS</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Lights</a:t>
            </a:r>
            <a:endParaRPr>
              <a:latin typeface="Arial"/>
              <a:ea typeface="Arial"/>
              <a:cs typeface="Arial"/>
              <a:sym typeface="Arial"/>
            </a:endParaRPr>
          </a:p>
          <a:p>
            <a:pPr indent="0" lvl="0" marL="45720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Battery</a:t>
            </a:r>
            <a:endParaRPr>
              <a:latin typeface="Arial"/>
              <a:ea typeface="Arial"/>
              <a:cs typeface="Arial"/>
              <a:sym typeface="Arial"/>
            </a:endParaRPr>
          </a:p>
          <a:p>
            <a:pPr indent="0" lvl="0" marL="45720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Grit container</a:t>
            </a:r>
            <a:endParaRPr>
              <a:latin typeface="Arial"/>
              <a:ea typeface="Arial"/>
              <a:cs typeface="Arial"/>
              <a:sym typeface="Arial"/>
            </a:endParaRPr>
          </a:p>
          <a:p>
            <a:pPr indent="0" lvl="0" marL="457200" rtl="0" algn="l">
              <a:lnSpc>
                <a:spcPct val="115000"/>
              </a:lnSpc>
              <a:spcBef>
                <a:spcPts val="0"/>
              </a:spcBef>
              <a:spcAft>
                <a:spcPts val="0"/>
              </a:spcAft>
              <a:buNone/>
            </a:pPr>
            <a:r>
              <a:t/>
            </a:r>
            <a:endParaRPr>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
                <a:latin typeface="Arial"/>
                <a:ea typeface="Arial"/>
                <a:cs typeface="Arial"/>
                <a:sym typeface="Arial"/>
              </a:rPr>
              <a:t>Grit dispenser</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highlight>
                <a:srgbClr val="FFFF00"/>
              </a:highlight>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highlight>
                <a:srgbClr val="FFFF00"/>
              </a:highlight>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highlight>
                <a:srgbClr val="FFFF00"/>
              </a:highlight>
              <a:latin typeface="Arial"/>
              <a:ea typeface="Arial"/>
              <a:cs typeface="Arial"/>
              <a:sym typeface="Arial"/>
            </a:endParaRPr>
          </a:p>
        </p:txBody>
      </p:sp>
      <p:pic>
        <p:nvPicPr>
          <p:cNvPr id="431" name="Google Shape;431;p56"/>
          <p:cNvPicPr preferRelativeResize="0"/>
          <p:nvPr/>
        </p:nvPicPr>
        <p:blipFill rotWithShape="1">
          <a:blip r:embed="rId3">
            <a:alphaModFix/>
          </a:blip>
          <a:srcRect b="0" l="15676" r="0" t="0"/>
          <a:stretch/>
        </p:blipFill>
        <p:spPr>
          <a:xfrm>
            <a:off x="2273700" y="1430450"/>
            <a:ext cx="2857273" cy="2860975"/>
          </a:xfrm>
          <a:prstGeom prst="rect">
            <a:avLst/>
          </a:prstGeom>
          <a:noFill/>
          <a:ln>
            <a:noFill/>
          </a:ln>
        </p:spPr>
      </p:pic>
      <p:pic>
        <p:nvPicPr>
          <p:cNvPr id="432" name="Google Shape;432;p56"/>
          <p:cNvPicPr preferRelativeResize="0"/>
          <p:nvPr/>
        </p:nvPicPr>
        <p:blipFill rotWithShape="1">
          <a:blip r:embed="rId4">
            <a:alphaModFix/>
          </a:blip>
          <a:srcRect b="0" l="5690" r="3128" t="12488"/>
          <a:stretch/>
        </p:blipFill>
        <p:spPr>
          <a:xfrm>
            <a:off x="5390700" y="1430450"/>
            <a:ext cx="3381150" cy="2860974"/>
          </a:xfrm>
          <a:prstGeom prst="rect">
            <a:avLst/>
          </a:prstGeom>
          <a:noFill/>
          <a:ln>
            <a:noFill/>
          </a:ln>
        </p:spPr>
      </p:pic>
      <p:sp>
        <p:nvSpPr>
          <p:cNvPr id="433" name="Google Shape;433;p56"/>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Lan Rees</a:t>
            </a:r>
            <a:endParaRPr>
              <a:solidFill>
                <a:schemeClr val="dk1"/>
              </a:solidFill>
              <a:latin typeface="Albert Sans"/>
              <a:ea typeface="Albert Sans"/>
              <a:cs typeface="Albert Sans"/>
              <a:sym typeface="Albert Sans"/>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7" name="Shape 437"/>
        <p:cNvGrpSpPr/>
        <p:nvPr/>
      </p:nvGrpSpPr>
      <p:grpSpPr>
        <a:xfrm>
          <a:off x="0" y="0"/>
          <a:ext cx="0" cy="0"/>
          <a:chOff x="0" y="0"/>
          <a:chExt cx="0" cy="0"/>
        </a:xfrm>
      </p:grpSpPr>
      <p:sp>
        <p:nvSpPr>
          <p:cNvPr id="438" name="Google Shape;438;p57"/>
          <p:cNvSpPr txBox="1"/>
          <p:nvPr>
            <p:ph type="title"/>
          </p:nvPr>
        </p:nvSpPr>
        <p:spPr>
          <a:xfrm>
            <a:off x="157500" y="-89325"/>
            <a:ext cx="81138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Anti-Theft Measures</a:t>
            </a:r>
            <a:endParaRPr/>
          </a:p>
        </p:txBody>
      </p:sp>
      <p:sp>
        <p:nvSpPr>
          <p:cNvPr id="439" name="Google Shape;439;p57"/>
          <p:cNvSpPr txBox="1"/>
          <p:nvPr>
            <p:ph idx="1" type="subTitle"/>
          </p:nvPr>
        </p:nvSpPr>
        <p:spPr>
          <a:xfrm>
            <a:off x="115325" y="1249075"/>
            <a:ext cx="6632100" cy="36891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0"/>
              </a:spcBef>
              <a:spcAft>
                <a:spcPts val="0"/>
              </a:spcAft>
              <a:buSzPts val="1100"/>
              <a:buFont typeface="Arial"/>
              <a:buChar char="●"/>
            </a:pPr>
            <a:r>
              <a:rPr b="1" lang="en" sz="1100">
                <a:latin typeface="Arial"/>
                <a:ea typeface="Arial"/>
                <a:cs typeface="Arial"/>
                <a:sym typeface="Arial"/>
              </a:rPr>
              <a:t>Locks &amp; Anti-theft Production</a:t>
            </a:r>
            <a:r>
              <a:rPr lang="en" sz="1100">
                <a:latin typeface="Arial"/>
                <a:ea typeface="Arial"/>
                <a:cs typeface="Arial"/>
                <a:sym typeface="Arial"/>
              </a:rPr>
              <a:t> - Implementing physical locks in order to access the internals of the product and deliberately designing the Grit bot to be hard to take apart by someone who is not familiar with it which may result in them damaging any parts they wanted to steal, </a:t>
            </a:r>
            <a:r>
              <a:rPr lang="en" sz="1100">
                <a:latin typeface="Arial"/>
                <a:ea typeface="Arial"/>
                <a:cs typeface="Arial"/>
                <a:sym typeface="Arial"/>
              </a:rPr>
              <a:t>disincentivising</a:t>
            </a:r>
            <a:r>
              <a:rPr lang="en" sz="1100">
                <a:latin typeface="Arial"/>
                <a:ea typeface="Arial"/>
                <a:cs typeface="Arial"/>
                <a:sym typeface="Arial"/>
              </a:rPr>
              <a:t> theft</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b="1" lang="en" sz="1100">
                <a:latin typeface="Arial"/>
                <a:ea typeface="Arial"/>
                <a:cs typeface="Arial"/>
                <a:sym typeface="Arial"/>
              </a:rPr>
              <a:t>Geofencing </a:t>
            </a:r>
            <a:r>
              <a:rPr lang="en" sz="1100">
                <a:latin typeface="Arial"/>
                <a:ea typeface="Arial"/>
                <a:cs typeface="Arial"/>
                <a:sym typeface="Arial"/>
              </a:rPr>
              <a:t> - geofencing can be used to create a ‘fence’ around an area that the Grit bot is not allowed to leave. The Grit bot would be tracked using GPS and if it exited the designated area, the Grit bot is programmed to shut down, rendering it </a:t>
            </a:r>
            <a:r>
              <a:rPr lang="en" sz="1100">
                <a:solidFill>
                  <a:srgbClr val="0A0A0A"/>
                </a:solidFill>
                <a:latin typeface="Arial"/>
                <a:ea typeface="Arial"/>
                <a:cs typeface="Arial"/>
                <a:sym typeface="Arial"/>
              </a:rPr>
              <a:t>useless to a </a:t>
            </a:r>
            <a:r>
              <a:rPr lang="en" sz="1100">
                <a:solidFill>
                  <a:srgbClr val="0A0A0A"/>
                </a:solidFill>
                <a:latin typeface="Arial"/>
                <a:ea typeface="Arial"/>
                <a:cs typeface="Arial"/>
                <a:sym typeface="Arial"/>
              </a:rPr>
              <a:t>thief</a:t>
            </a:r>
            <a:endParaRPr sz="1100">
              <a:solidFill>
                <a:srgbClr val="FF0000"/>
              </a:solidFill>
              <a:latin typeface="Arial"/>
              <a:ea typeface="Arial"/>
              <a:cs typeface="Arial"/>
              <a:sym typeface="Arial"/>
            </a:endParaRPr>
          </a:p>
          <a:p>
            <a:pPr indent="0" lvl="0" marL="0" rtl="0" algn="l">
              <a:lnSpc>
                <a:spcPct val="115000"/>
              </a:lnSpc>
              <a:spcBef>
                <a:spcPts val="0"/>
              </a:spcBef>
              <a:spcAft>
                <a:spcPts val="0"/>
              </a:spcAft>
              <a:buNone/>
            </a:pPr>
            <a:r>
              <a:t/>
            </a:r>
            <a:endParaRPr sz="1100">
              <a:solidFill>
                <a:srgbClr val="FF0000"/>
              </a:solidFill>
              <a:latin typeface="Arial"/>
              <a:ea typeface="Arial"/>
              <a:cs typeface="Arial"/>
              <a:sym typeface="Arial"/>
            </a:endParaRPr>
          </a:p>
          <a:p>
            <a:pPr indent="-298450" lvl="0" marL="457200" rtl="0" algn="l">
              <a:lnSpc>
                <a:spcPct val="115000"/>
              </a:lnSpc>
              <a:spcBef>
                <a:spcPts val="0"/>
              </a:spcBef>
              <a:spcAft>
                <a:spcPts val="0"/>
              </a:spcAft>
              <a:buClr>
                <a:srgbClr val="0A0A0A"/>
              </a:buClr>
              <a:buSzPts val="1100"/>
              <a:buFont typeface="Arial"/>
              <a:buChar char="●"/>
            </a:pPr>
            <a:r>
              <a:rPr b="1" lang="en" sz="1100">
                <a:solidFill>
                  <a:srgbClr val="0A0A0A"/>
                </a:solidFill>
                <a:latin typeface="Arial"/>
                <a:ea typeface="Arial"/>
                <a:cs typeface="Arial"/>
                <a:sym typeface="Arial"/>
              </a:rPr>
              <a:t>GPS tracking</a:t>
            </a:r>
            <a:r>
              <a:rPr lang="en" sz="1100">
                <a:solidFill>
                  <a:srgbClr val="0A0A0A"/>
                </a:solidFill>
                <a:latin typeface="Arial"/>
                <a:ea typeface="Arial"/>
                <a:cs typeface="Arial"/>
                <a:sym typeface="Arial"/>
              </a:rPr>
              <a:t> - allows the user to know where the Grit bot is at all times and can be used to check it’s not been taken away and to locate it in the event that a Grit bot getting stolen. This would seriously disincentivise theft as the thief may be easily identifiable if the Grit bot is taken to their house for example. We’d utilise an external company like Titan Vehicle Locks who provide GPS tracker services in the Swansea area, usually for cars and vans</a:t>
            </a:r>
            <a:endParaRPr sz="1100">
              <a:solidFill>
                <a:srgbClr val="FF0000"/>
              </a:solidFill>
              <a:latin typeface="Arial"/>
              <a:ea typeface="Arial"/>
              <a:cs typeface="Arial"/>
              <a:sym typeface="Arial"/>
            </a:endParaRPr>
          </a:p>
          <a:p>
            <a:pPr indent="0" lvl="0" marL="0" rtl="0" algn="l">
              <a:lnSpc>
                <a:spcPct val="115000"/>
              </a:lnSpc>
              <a:spcBef>
                <a:spcPts val="0"/>
              </a:spcBef>
              <a:spcAft>
                <a:spcPts val="0"/>
              </a:spcAft>
              <a:buNone/>
            </a:pPr>
            <a:r>
              <a:t/>
            </a:r>
            <a:endParaRPr sz="1100">
              <a:solidFill>
                <a:srgbClr val="FF0000"/>
              </a:solidFill>
              <a:latin typeface="Arial"/>
              <a:ea typeface="Arial"/>
              <a:cs typeface="Arial"/>
              <a:sym typeface="Arial"/>
            </a:endParaRPr>
          </a:p>
          <a:p>
            <a:pPr indent="-298450" lvl="0" marL="457200" rtl="0" algn="l">
              <a:lnSpc>
                <a:spcPct val="115000"/>
              </a:lnSpc>
              <a:spcBef>
                <a:spcPts val="0"/>
              </a:spcBef>
              <a:spcAft>
                <a:spcPts val="0"/>
              </a:spcAft>
              <a:buClr>
                <a:srgbClr val="0A0A0A"/>
              </a:buClr>
              <a:buSzPts val="1100"/>
              <a:buFont typeface="Arial"/>
              <a:buChar char="●"/>
            </a:pPr>
            <a:r>
              <a:rPr b="1" lang="en" sz="1100">
                <a:latin typeface="Arial"/>
                <a:ea typeface="Arial"/>
                <a:cs typeface="Arial"/>
                <a:sym typeface="Arial"/>
              </a:rPr>
              <a:t>User Registration &amp; Unique Product ID</a:t>
            </a:r>
            <a:r>
              <a:rPr lang="en" sz="1100">
                <a:latin typeface="Arial"/>
                <a:ea typeface="Arial"/>
                <a:cs typeface="Arial"/>
                <a:sym typeface="Arial"/>
              </a:rPr>
              <a:t> - commercially sold products such as Automatic Lawnmowers make use of this function; “Mowers are tied to their registered owner through a unique serial number or product ID,” [22]. Owners can prove their ownership of a stolen lawnmower and contact the company who can remotely shut it down</a:t>
            </a:r>
            <a:endParaRPr sz="1100">
              <a:latin typeface="Arial"/>
              <a:ea typeface="Arial"/>
              <a:cs typeface="Arial"/>
              <a:sym typeface="Arial"/>
            </a:endParaRPr>
          </a:p>
        </p:txBody>
      </p:sp>
      <p:sp>
        <p:nvSpPr>
          <p:cNvPr id="440" name="Google Shape;440;p57"/>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441" name="Google Shape;441;p57"/>
          <p:cNvPicPr preferRelativeResize="0"/>
          <p:nvPr/>
        </p:nvPicPr>
        <p:blipFill rotWithShape="1">
          <a:blip r:embed="rId3">
            <a:alphaModFix/>
          </a:blip>
          <a:srcRect b="83080" l="0" r="0" t="0"/>
          <a:stretch/>
        </p:blipFill>
        <p:spPr>
          <a:xfrm>
            <a:off x="4273250" y="146650"/>
            <a:ext cx="4552500" cy="1213550"/>
          </a:xfrm>
          <a:prstGeom prst="rect">
            <a:avLst/>
          </a:prstGeom>
          <a:noFill/>
          <a:ln>
            <a:noFill/>
          </a:ln>
        </p:spPr>
      </p:pic>
      <p:sp>
        <p:nvSpPr>
          <p:cNvPr id="442" name="Google Shape;442;p57"/>
          <p:cNvSpPr txBox="1"/>
          <p:nvPr/>
        </p:nvSpPr>
        <p:spPr>
          <a:xfrm>
            <a:off x="8343900" y="1308875"/>
            <a:ext cx="646200" cy="359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[22]</a:t>
            </a:r>
            <a:endParaRPr>
              <a:solidFill>
                <a:schemeClr val="dk1"/>
              </a:solidFill>
              <a:latin typeface="Albert Sans"/>
              <a:ea typeface="Albert Sans"/>
              <a:cs typeface="Albert Sans"/>
              <a:sym typeface="Albert Sans"/>
            </a:endParaRPr>
          </a:p>
        </p:txBody>
      </p:sp>
      <p:pic>
        <p:nvPicPr>
          <p:cNvPr id="443" name="Google Shape;443;p57" title="grit robo concept pam R.png"/>
          <p:cNvPicPr preferRelativeResize="0"/>
          <p:nvPr/>
        </p:nvPicPr>
        <p:blipFill rotWithShape="1">
          <a:blip r:embed="rId4">
            <a:alphaModFix/>
          </a:blip>
          <a:srcRect b="51559" l="56775" r="0" t="24789"/>
          <a:stretch/>
        </p:blipFill>
        <p:spPr>
          <a:xfrm>
            <a:off x="6887650" y="1827427"/>
            <a:ext cx="1938099" cy="148865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7" name="Shape 447"/>
        <p:cNvGrpSpPr/>
        <p:nvPr/>
      </p:nvGrpSpPr>
      <p:grpSpPr>
        <a:xfrm>
          <a:off x="0" y="0"/>
          <a:ext cx="0" cy="0"/>
          <a:chOff x="0" y="0"/>
          <a:chExt cx="0" cy="0"/>
        </a:xfrm>
      </p:grpSpPr>
      <p:sp>
        <p:nvSpPr>
          <p:cNvPr id="448" name="Google Shape;448;p58"/>
          <p:cNvSpPr txBox="1"/>
          <p:nvPr>
            <p:ph type="title"/>
          </p:nvPr>
        </p:nvSpPr>
        <p:spPr>
          <a:xfrm>
            <a:off x="157500" y="-61600"/>
            <a:ext cx="81138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Privacy Concerns</a:t>
            </a:r>
            <a:endParaRPr/>
          </a:p>
        </p:txBody>
      </p:sp>
      <p:sp>
        <p:nvSpPr>
          <p:cNvPr id="449" name="Google Shape;449;p58"/>
          <p:cNvSpPr txBox="1"/>
          <p:nvPr>
            <p:ph idx="1" type="subTitle"/>
          </p:nvPr>
        </p:nvSpPr>
        <p:spPr>
          <a:xfrm>
            <a:off x="116425" y="1450975"/>
            <a:ext cx="5265600" cy="35058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0"/>
              </a:spcBef>
              <a:spcAft>
                <a:spcPts val="0"/>
              </a:spcAft>
              <a:buSzPts val="1100"/>
              <a:buFont typeface="Arial"/>
              <a:buChar char="●"/>
            </a:pPr>
            <a:r>
              <a:rPr b="1" lang="en" sz="1100">
                <a:latin typeface="Arial"/>
                <a:ea typeface="Arial"/>
                <a:cs typeface="Arial"/>
                <a:sym typeface="Arial"/>
              </a:rPr>
              <a:t>LiDAR sensors</a:t>
            </a:r>
            <a:r>
              <a:rPr lang="en" sz="1100">
                <a:latin typeface="Arial"/>
                <a:ea typeface="Arial"/>
                <a:cs typeface="Arial"/>
                <a:sym typeface="Arial"/>
              </a:rPr>
              <a:t> - to be used instead of visual cameras so that people can be assured that the Grit bots cannot actually ‘see’ them or record videos of them. Roombas use LiDAR for a similar purpose</a:t>
            </a:r>
            <a:endParaRPr sz="1100">
              <a:solidFill>
                <a:srgbClr val="FF0000"/>
              </a:solidFill>
              <a:latin typeface="Arial"/>
              <a:ea typeface="Arial"/>
              <a:cs typeface="Arial"/>
              <a:sym typeface="Arial"/>
            </a:endParaRPr>
          </a:p>
          <a:p>
            <a:pPr indent="0" lvl="0" marL="0" rtl="0" algn="l">
              <a:lnSpc>
                <a:spcPct val="115000"/>
              </a:lnSpc>
              <a:spcBef>
                <a:spcPts val="0"/>
              </a:spcBef>
              <a:spcAft>
                <a:spcPts val="0"/>
              </a:spcAft>
              <a:buNone/>
            </a:pPr>
            <a:r>
              <a:t/>
            </a:r>
            <a:endParaRPr sz="1100">
              <a:solidFill>
                <a:srgbClr val="FF0000"/>
              </a:solidFill>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b="1" lang="en" sz="1100">
                <a:latin typeface="Arial"/>
                <a:ea typeface="Arial"/>
                <a:cs typeface="Arial"/>
                <a:sym typeface="Arial"/>
              </a:rPr>
              <a:t>No phone app</a:t>
            </a:r>
            <a:r>
              <a:rPr lang="en" sz="1100">
                <a:latin typeface="Arial"/>
                <a:ea typeface="Arial"/>
                <a:cs typeface="Arial"/>
                <a:sym typeface="Arial"/>
              </a:rPr>
              <a:t> - having no phone app for the device features would likely make users feel more comfortable that their data or precise location information isn’t being used or sold in ways they don’t understand. Alternatives to a phone app include an official website (relying on unique product ID to avoid users having to give up their Email address) or a support phone number which would be operated by workers and could be used to call in and request your Grit bot to be ‘frozen’ or inform them that it has been lost or stolen</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b="1" lang="en" sz="1100">
                <a:latin typeface="Arial"/>
                <a:ea typeface="Arial"/>
                <a:cs typeface="Arial"/>
                <a:sym typeface="Arial"/>
              </a:rPr>
              <a:t>Public Privacy Policy</a:t>
            </a:r>
            <a:r>
              <a:rPr lang="en" sz="1100">
                <a:latin typeface="Arial"/>
                <a:ea typeface="Arial"/>
                <a:cs typeface="Arial"/>
                <a:sym typeface="Arial"/>
              </a:rPr>
              <a:t> - as a commercial product, a clear and concise privacy policy would be required to inform users of exactly what data and information is gathered and how it is used, like GPS location for Grit bot functionality</a:t>
            </a:r>
            <a:endParaRPr sz="1100">
              <a:highlight>
                <a:srgbClr val="FFFF00"/>
              </a:highlight>
              <a:latin typeface="Arial"/>
              <a:ea typeface="Arial"/>
              <a:cs typeface="Arial"/>
              <a:sym typeface="Arial"/>
            </a:endParaRPr>
          </a:p>
        </p:txBody>
      </p:sp>
      <p:sp>
        <p:nvSpPr>
          <p:cNvPr id="450" name="Google Shape;450;p58"/>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451" name="Google Shape;451;p58"/>
          <p:cNvPicPr preferRelativeResize="0"/>
          <p:nvPr/>
        </p:nvPicPr>
        <p:blipFill>
          <a:blip r:embed="rId3">
            <a:alphaModFix/>
          </a:blip>
          <a:stretch>
            <a:fillRect/>
          </a:stretch>
        </p:blipFill>
        <p:spPr>
          <a:xfrm>
            <a:off x="5423125" y="1413325"/>
            <a:ext cx="3572725" cy="2867650"/>
          </a:xfrm>
          <a:prstGeom prst="rect">
            <a:avLst/>
          </a:prstGeom>
          <a:noFill/>
          <a:ln>
            <a:noFill/>
          </a:ln>
        </p:spPr>
      </p:pic>
      <p:sp>
        <p:nvSpPr>
          <p:cNvPr id="452" name="Google Shape;452;p58"/>
          <p:cNvSpPr txBox="1"/>
          <p:nvPr/>
        </p:nvSpPr>
        <p:spPr>
          <a:xfrm>
            <a:off x="8591550" y="4224975"/>
            <a:ext cx="6039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[23]</a:t>
            </a:r>
            <a:endParaRPr>
              <a:solidFill>
                <a:schemeClr val="dk1"/>
              </a:solidFill>
              <a:latin typeface="Albert Sans"/>
              <a:ea typeface="Albert Sans"/>
              <a:cs typeface="Albert Sans"/>
              <a:sym typeface="Albert Sans"/>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6" name="Shape 456"/>
        <p:cNvGrpSpPr/>
        <p:nvPr/>
      </p:nvGrpSpPr>
      <p:grpSpPr>
        <a:xfrm>
          <a:off x="0" y="0"/>
          <a:ext cx="0" cy="0"/>
          <a:chOff x="0" y="0"/>
          <a:chExt cx="0" cy="0"/>
        </a:xfrm>
      </p:grpSpPr>
      <p:sp>
        <p:nvSpPr>
          <p:cNvPr id="457" name="Google Shape;457;p59"/>
          <p:cNvSpPr txBox="1"/>
          <p:nvPr>
            <p:ph type="title"/>
          </p:nvPr>
        </p:nvSpPr>
        <p:spPr>
          <a:xfrm>
            <a:off x="116425" y="85200"/>
            <a:ext cx="81138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Major Safety Features</a:t>
            </a:r>
            <a:endParaRPr/>
          </a:p>
        </p:txBody>
      </p:sp>
      <p:sp>
        <p:nvSpPr>
          <p:cNvPr id="458" name="Google Shape;458;p59"/>
          <p:cNvSpPr txBox="1"/>
          <p:nvPr>
            <p:ph idx="1" type="subTitle"/>
          </p:nvPr>
        </p:nvSpPr>
        <p:spPr>
          <a:xfrm>
            <a:off x="116425" y="1450975"/>
            <a:ext cx="5930100" cy="35058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Round, smooth edges</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Bright, reflective materials and hazard lights</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Polycarbonate plastic instead of glass as used in modern cars [24]</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solidFill>
                <a:srgbClr val="FF0000"/>
              </a:solidFill>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LiDAR sensors - the grit bot will be programmed to stop if it detects an unexpected obstruction or moving thing - prevents it from running into people or </a:t>
            </a:r>
            <a:r>
              <a:rPr lang="en" sz="1100">
                <a:latin typeface="Arial"/>
                <a:ea typeface="Arial"/>
                <a:cs typeface="Arial"/>
                <a:sym typeface="Arial"/>
              </a:rPr>
              <a:t>wheelchairs</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Spinning grit dispenser underneath to prevent people touching moving parts</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Constant beeping noise when actively moving to ensure visually impaired people are aware of it’s presence, similar to the beeping of a forklift backing up. It does not need to be extremely loud</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Never programmed to cross roads as it cannot know when to cross</a:t>
            </a:r>
            <a:endParaRPr sz="1100">
              <a:latin typeface="Arial"/>
              <a:ea typeface="Arial"/>
              <a:cs typeface="Arial"/>
              <a:sym typeface="Arial"/>
            </a:endParaRPr>
          </a:p>
        </p:txBody>
      </p:sp>
      <p:sp>
        <p:nvSpPr>
          <p:cNvPr id="459" name="Google Shape;459;p59"/>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3" name="Shape 463"/>
        <p:cNvGrpSpPr/>
        <p:nvPr/>
      </p:nvGrpSpPr>
      <p:grpSpPr>
        <a:xfrm>
          <a:off x="0" y="0"/>
          <a:ext cx="0" cy="0"/>
          <a:chOff x="0" y="0"/>
          <a:chExt cx="0" cy="0"/>
        </a:xfrm>
      </p:grpSpPr>
      <p:sp>
        <p:nvSpPr>
          <p:cNvPr id="464" name="Google Shape;464;p60"/>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Scheduled maintenance &amp; costs</a:t>
            </a:r>
            <a:endParaRPr/>
          </a:p>
        </p:txBody>
      </p:sp>
      <p:sp>
        <p:nvSpPr>
          <p:cNvPr id="465" name="Google Shape;465;p60"/>
          <p:cNvSpPr txBox="1"/>
          <p:nvPr/>
        </p:nvSpPr>
        <p:spPr>
          <a:xfrm>
            <a:off x="167525" y="681750"/>
            <a:ext cx="55377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chemeClr val="dk1"/>
                </a:solidFill>
              </a:rPr>
              <a:t>Summertime off season maintenance-</a:t>
            </a:r>
            <a:endParaRPr b="1" sz="1000">
              <a:solidFill>
                <a:schemeClr val="dk1"/>
              </a:solidFill>
            </a:endParaRPr>
          </a:p>
          <a:p>
            <a:pPr indent="0" lvl="0" marL="457200" rtl="0" algn="l">
              <a:spcBef>
                <a:spcPts val="0"/>
              </a:spcBef>
              <a:spcAft>
                <a:spcPts val="0"/>
              </a:spcAft>
              <a:buNone/>
            </a:pPr>
            <a:r>
              <a:t/>
            </a:r>
            <a:endParaRPr b="1"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Scheduled battery cycling</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Exterior cleaning </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System diagnostics checkups</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Firmware updates</a:t>
            </a:r>
            <a:endParaRPr sz="1000">
              <a:solidFill>
                <a:schemeClr val="dk1"/>
              </a:solidFill>
            </a:endParaRPr>
          </a:p>
        </p:txBody>
      </p:sp>
      <p:sp>
        <p:nvSpPr>
          <p:cNvPr id="466" name="Google Shape;466;p60"/>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467" name="Google Shape;467;p60"/>
          <p:cNvSpPr txBox="1"/>
          <p:nvPr/>
        </p:nvSpPr>
        <p:spPr>
          <a:xfrm>
            <a:off x="0" y="1478900"/>
            <a:ext cx="4548000" cy="562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000">
              <a:solidFill>
                <a:schemeClr val="dk1"/>
              </a:solidFill>
            </a:endParaRPr>
          </a:p>
          <a:p>
            <a:pPr indent="0" lvl="0" marL="0" rtl="0" algn="l">
              <a:spcBef>
                <a:spcPts val="0"/>
              </a:spcBef>
              <a:spcAft>
                <a:spcPts val="0"/>
              </a:spcAft>
              <a:buNone/>
            </a:pPr>
            <a:r>
              <a:rPr lang="en" sz="1000">
                <a:solidFill>
                  <a:schemeClr val="dk1"/>
                </a:solidFill>
              </a:rPr>
              <a:t>Encourages employment opportunities with dedicated training without strenuous manual labor.</a:t>
            </a:r>
            <a:endParaRPr sz="1000">
              <a:solidFill>
                <a:schemeClr val="dk1"/>
              </a:solidFill>
            </a:endParaRPr>
          </a:p>
        </p:txBody>
      </p:sp>
      <p:sp>
        <p:nvSpPr>
          <p:cNvPr id="468" name="Google Shape;468;p60"/>
          <p:cNvSpPr txBox="1"/>
          <p:nvPr/>
        </p:nvSpPr>
        <p:spPr>
          <a:xfrm>
            <a:off x="0" y="2041700"/>
            <a:ext cx="4822800" cy="2388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000">
              <a:solidFill>
                <a:schemeClr val="dk1"/>
              </a:solidFill>
            </a:endParaRPr>
          </a:p>
          <a:p>
            <a:pPr indent="0" lvl="0" marL="0" rtl="0" algn="l">
              <a:spcBef>
                <a:spcPts val="0"/>
              </a:spcBef>
              <a:spcAft>
                <a:spcPts val="0"/>
              </a:spcAft>
              <a:buNone/>
            </a:pPr>
            <a:r>
              <a:rPr b="1" lang="en" sz="1000">
                <a:solidFill>
                  <a:schemeClr val="dk1"/>
                </a:solidFill>
              </a:rPr>
              <a:t>Ice blasting-</a:t>
            </a:r>
            <a:endParaRPr b="1" sz="1000">
              <a:solidFill>
                <a:schemeClr val="dk1"/>
              </a:solidFill>
            </a:endParaRPr>
          </a:p>
          <a:p>
            <a:pPr indent="0" lvl="0" marL="0" rtl="0" algn="l">
              <a:spcBef>
                <a:spcPts val="0"/>
              </a:spcBef>
              <a:spcAft>
                <a:spcPts val="0"/>
              </a:spcAft>
              <a:buNone/>
            </a:pPr>
            <a:r>
              <a:rPr lang="en" sz="1000">
                <a:solidFill>
                  <a:schemeClr val="dk1"/>
                </a:solidFill>
              </a:rPr>
              <a:t>The dry ice pellets are loaded into a dry ice blasting machine. This machine works a bit like a high-powered air gun. It introduces the dry ice pellets into a high-pressure air stream, where the amount of pellets and the pressure can be precisely controlled. [25]</a:t>
            </a:r>
            <a:endParaRPr sz="1000">
              <a:solidFill>
                <a:schemeClr val="dk1"/>
              </a:solidFill>
            </a:endParaRPr>
          </a:p>
          <a:p>
            <a:pPr indent="0" lvl="0" marL="0" rtl="0" algn="l">
              <a:spcBef>
                <a:spcPts val="0"/>
              </a:spcBef>
              <a:spcAft>
                <a:spcPts val="0"/>
              </a:spcAft>
              <a:buNone/>
            </a:pPr>
            <a:r>
              <a:rPr lang="en" sz="1000">
                <a:solidFill>
                  <a:schemeClr val="dk1"/>
                </a:solidFill>
              </a:rPr>
              <a:t>This process </a:t>
            </a:r>
            <a:r>
              <a:rPr lang="en" sz="1000">
                <a:solidFill>
                  <a:schemeClr val="dk1"/>
                </a:solidFill>
              </a:rPr>
              <a:t>allows</a:t>
            </a:r>
            <a:r>
              <a:rPr lang="en" sz="1000">
                <a:solidFill>
                  <a:schemeClr val="dk1"/>
                </a:solidFill>
              </a:rPr>
              <a:t> for the application of sealing over the components to preserve the Gritbot from future dirt, grime or other layers of </a:t>
            </a:r>
            <a:r>
              <a:rPr lang="en" sz="1000">
                <a:solidFill>
                  <a:schemeClr val="dk1"/>
                </a:solidFill>
              </a:rPr>
              <a:t>debris</a:t>
            </a:r>
            <a:r>
              <a:rPr lang="en" sz="1000">
                <a:solidFill>
                  <a:schemeClr val="dk1"/>
                </a:solidFill>
              </a:rPr>
              <a:t> that may occur during its operational seasons. </a:t>
            </a:r>
            <a:endParaRPr sz="1000">
              <a:solidFill>
                <a:schemeClr val="dk1"/>
              </a:solidFill>
            </a:endParaRPr>
          </a:p>
          <a:p>
            <a:pPr indent="0" lvl="0" marL="0" rtl="0" algn="l">
              <a:spcBef>
                <a:spcPts val="0"/>
              </a:spcBef>
              <a:spcAft>
                <a:spcPts val="0"/>
              </a:spcAft>
              <a:buNone/>
            </a:pPr>
            <a:r>
              <a:t/>
            </a:r>
            <a:endParaRPr sz="1000">
              <a:solidFill>
                <a:schemeClr val="dk1"/>
              </a:solidFill>
            </a:endParaRPr>
          </a:p>
        </p:txBody>
      </p:sp>
      <p:pic>
        <p:nvPicPr>
          <p:cNvPr id="469" name="Google Shape;469;p60"/>
          <p:cNvPicPr preferRelativeResize="0"/>
          <p:nvPr/>
        </p:nvPicPr>
        <p:blipFill>
          <a:blip r:embed="rId3">
            <a:alphaModFix/>
          </a:blip>
          <a:stretch>
            <a:fillRect/>
          </a:stretch>
        </p:blipFill>
        <p:spPr>
          <a:xfrm>
            <a:off x="4772825" y="857025"/>
            <a:ext cx="4154025" cy="3062775"/>
          </a:xfrm>
          <a:prstGeom prst="rect">
            <a:avLst/>
          </a:prstGeom>
          <a:noFill/>
          <a:ln>
            <a:noFill/>
          </a:ln>
        </p:spPr>
      </p:pic>
      <p:sp>
        <p:nvSpPr>
          <p:cNvPr id="470" name="Google Shape;470;p60"/>
          <p:cNvSpPr txBox="1"/>
          <p:nvPr/>
        </p:nvSpPr>
        <p:spPr>
          <a:xfrm>
            <a:off x="5327750" y="3919800"/>
            <a:ext cx="3599100" cy="320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latin typeface="Albert Sans"/>
                <a:ea typeface="Albert Sans"/>
                <a:cs typeface="Albert Sans"/>
                <a:sym typeface="Albert Sans"/>
              </a:rPr>
              <a:t>[25] Visual diagram of Ice Blasting process</a:t>
            </a:r>
            <a:endParaRPr sz="1000">
              <a:solidFill>
                <a:schemeClr val="dk1"/>
              </a:solidFill>
              <a:latin typeface="Albert Sans"/>
              <a:ea typeface="Albert Sans"/>
              <a:cs typeface="Albert Sans"/>
              <a:sym typeface="Albert Sans"/>
            </a:endParaRPr>
          </a:p>
        </p:txBody>
      </p:sp>
      <p:sp>
        <p:nvSpPr>
          <p:cNvPr id="471" name="Google Shape;471;p60"/>
          <p:cNvSpPr txBox="1"/>
          <p:nvPr/>
        </p:nvSpPr>
        <p:spPr>
          <a:xfrm>
            <a:off x="-44550" y="3624475"/>
            <a:ext cx="4911900" cy="98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000">
              <a:solidFill>
                <a:schemeClr val="dk1"/>
              </a:solidFill>
            </a:endParaRPr>
          </a:p>
          <a:p>
            <a:pPr indent="0" lvl="0" marL="0" rtl="0" algn="l">
              <a:spcBef>
                <a:spcPts val="0"/>
              </a:spcBef>
              <a:spcAft>
                <a:spcPts val="0"/>
              </a:spcAft>
              <a:buNone/>
            </a:pPr>
            <a:r>
              <a:rPr lang="en" sz="1000">
                <a:solidFill>
                  <a:schemeClr val="dk1"/>
                </a:solidFill>
              </a:rPr>
              <a:t>The Gritbot concept cost is feasible at a prototype scale, however commercial use would depend heavily on durability optimisation, corrosion resistance, and the reduction in GPS costs through manufacturing </a:t>
            </a:r>
            <a:endParaRPr sz="1000">
              <a:solidFill>
                <a:schemeClr val="dk1"/>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5" name="Shape 475"/>
        <p:cNvGrpSpPr/>
        <p:nvPr/>
      </p:nvGrpSpPr>
      <p:grpSpPr>
        <a:xfrm>
          <a:off x="0" y="0"/>
          <a:ext cx="0" cy="0"/>
          <a:chOff x="0" y="0"/>
          <a:chExt cx="0" cy="0"/>
        </a:xfrm>
      </p:grpSpPr>
      <p:sp>
        <p:nvSpPr>
          <p:cNvPr id="476" name="Google Shape;476;p61"/>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Net Zero Strategy: Build Back Greener </a:t>
            </a:r>
            <a:endParaRPr/>
          </a:p>
        </p:txBody>
      </p:sp>
      <p:sp>
        <p:nvSpPr>
          <p:cNvPr id="477" name="Google Shape;477;p61"/>
          <p:cNvSpPr txBox="1"/>
          <p:nvPr/>
        </p:nvSpPr>
        <p:spPr>
          <a:xfrm>
            <a:off x="0" y="857025"/>
            <a:ext cx="52707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chemeClr val="dk1"/>
                </a:solidFill>
              </a:rPr>
              <a:t>Goals and aims-</a:t>
            </a:r>
            <a:endParaRPr b="1"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The UK Government aims for reduced carbon emissions </a:t>
            </a:r>
            <a:r>
              <a:rPr lang="en" sz="1000">
                <a:solidFill>
                  <a:schemeClr val="dk1"/>
                </a:solidFill>
              </a:rPr>
              <a:t>within</a:t>
            </a:r>
            <a:r>
              <a:rPr lang="en" sz="1000">
                <a:solidFill>
                  <a:schemeClr val="dk1"/>
                </a:solidFill>
              </a:rPr>
              <a:t> power systems as a part of the Net Zero Strategy introduced back in 2021</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“This strategy sets out policies and proposals for decarbonising all sectors of the UK economy to meet our net zero target by 2050“ [26]</a:t>
            </a:r>
            <a:endParaRPr sz="1000">
              <a:solidFill>
                <a:schemeClr val="dk1"/>
              </a:solidFill>
            </a:endParaRPr>
          </a:p>
          <a:p>
            <a:pPr indent="0" lvl="0" marL="457200" rtl="0" algn="l">
              <a:spcBef>
                <a:spcPts val="0"/>
              </a:spcBef>
              <a:spcAft>
                <a:spcPts val="0"/>
              </a:spcAft>
              <a:buNone/>
            </a:pPr>
            <a:r>
              <a:t/>
            </a:r>
            <a:endParaRPr sz="1000">
              <a:solidFill>
                <a:schemeClr val="dk1"/>
              </a:solidFill>
              <a:latin typeface="Albert Sans"/>
              <a:ea typeface="Albert Sans"/>
              <a:cs typeface="Albert Sans"/>
              <a:sym typeface="Albert Sans"/>
            </a:endParaRPr>
          </a:p>
        </p:txBody>
      </p:sp>
      <p:sp>
        <p:nvSpPr>
          <p:cNvPr id="478" name="Google Shape;478;p61"/>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pic>
        <p:nvPicPr>
          <p:cNvPr id="479" name="Google Shape;479;p61"/>
          <p:cNvPicPr preferRelativeResize="0"/>
          <p:nvPr/>
        </p:nvPicPr>
        <p:blipFill>
          <a:blip r:embed="rId3">
            <a:alphaModFix/>
          </a:blip>
          <a:stretch>
            <a:fillRect/>
          </a:stretch>
        </p:blipFill>
        <p:spPr>
          <a:xfrm>
            <a:off x="5326600" y="801525"/>
            <a:ext cx="3721001" cy="3666732"/>
          </a:xfrm>
          <a:prstGeom prst="rect">
            <a:avLst/>
          </a:prstGeom>
          <a:noFill/>
          <a:ln>
            <a:noFill/>
          </a:ln>
        </p:spPr>
      </p:pic>
      <p:sp>
        <p:nvSpPr>
          <p:cNvPr id="480" name="Google Shape;480;p61"/>
          <p:cNvSpPr txBox="1"/>
          <p:nvPr/>
        </p:nvSpPr>
        <p:spPr>
          <a:xfrm>
            <a:off x="0" y="1794950"/>
            <a:ext cx="5152500" cy="322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solidFill>
                  <a:schemeClr val="dk1"/>
                </a:solidFill>
              </a:rPr>
              <a:t>What this means for us-</a:t>
            </a:r>
            <a:endParaRPr b="1" sz="1000">
              <a:solidFill>
                <a:schemeClr val="dk1"/>
              </a:solidFill>
            </a:endParaRPr>
          </a:p>
          <a:p>
            <a:pPr indent="0" lvl="0" marL="0" rtl="0" algn="l">
              <a:spcBef>
                <a:spcPts val="0"/>
              </a:spcBef>
              <a:spcAft>
                <a:spcPts val="0"/>
              </a:spcAft>
              <a:buNone/>
            </a:pPr>
            <a:r>
              <a:rPr lang="en" sz="1000">
                <a:solidFill>
                  <a:schemeClr val="dk1"/>
                </a:solidFill>
              </a:rPr>
              <a:t>Our vision for the Gritbot aligns with the long term goal of reducing emissions and supporting the decarbonisation efforts within the UK by implementing a means of gritting pathways with aims of reduced fuel consumption in the future. </a:t>
            </a:r>
            <a:endParaRPr sz="1000">
              <a:solidFill>
                <a:schemeClr val="dk1"/>
              </a:solidFill>
            </a:endParaRPr>
          </a:p>
          <a:p>
            <a:pPr indent="0" lvl="0" marL="0" rtl="0" algn="l">
              <a:spcBef>
                <a:spcPts val="0"/>
              </a:spcBef>
              <a:spcAft>
                <a:spcPts val="0"/>
              </a:spcAft>
              <a:buNone/>
            </a:pPr>
            <a:r>
              <a:t/>
            </a:r>
            <a:endParaRPr sz="1000">
              <a:solidFill>
                <a:schemeClr val="dk1"/>
              </a:solidFill>
            </a:endParaRPr>
          </a:p>
          <a:p>
            <a:pPr indent="0" lvl="0" marL="0" rtl="0" algn="l">
              <a:spcBef>
                <a:spcPts val="0"/>
              </a:spcBef>
              <a:spcAft>
                <a:spcPts val="0"/>
              </a:spcAft>
              <a:buNone/>
            </a:pPr>
            <a:r>
              <a:t/>
            </a:r>
            <a:endParaRPr sz="1000">
              <a:solidFill>
                <a:schemeClr val="dk1"/>
              </a:solidFill>
            </a:endParaRPr>
          </a:p>
          <a:p>
            <a:pPr indent="0" lvl="0" marL="0" rtl="0" algn="l">
              <a:spcBef>
                <a:spcPts val="0"/>
              </a:spcBef>
              <a:spcAft>
                <a:spcPts val="0"/>
              </a:spcAft>
              <a:buNone/>
            </a:pPr>
            <a:r>
              <a:t/>
            </a:r>
            <a:endParaRPr sz="1000">
              <a:solidFill>
                <a:schemeClr val="dk1"/>
              </a:solidFill>
            </a:endParaRPr>
          </a:p>
          <a:p>
            <a:pPr indent="0" lvl="0" marL="0" rtl="0" algn="l">
              <a:spcBef>
                <a:spcPts val="0"/>
              </a:spcBef>
              <a:spcAft>
                <a:spcPts val="0"/>
              </a:spcAft>
              <a:buNone/>
            </a:pPr>
            <a:r>
              <a:rPr b="1" lang="en" sz="1000">
                <a:solidFill>
                  <a:schemeClr val="dk1"/>
                </a:solidFill>
              </a:rPr>
              <a:t>Impacts-</a:t>
            </a:r>
            <a:endParaRPr b="1"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Reduction in fossil fuel dependent maintenance operations</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Supporting low emission urban infrastructure </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Encouraging robotics and smart automation </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Safer and more efficient pavement maintenance</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Improved accessibility during winter conditions</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Providing seasonal maintenance job opportunities </a:t>
            </a:r>
            <a:endParaRPr sz="1000">
              <a:solidFill>
                <a:schemeClr val="dk1"/>
              </a:solidFill>
            </a:endParaRPr>
          </a:p>
          <a:p>
            <a:pPr indent="0" lvl="0" marL="0" rtl="0" algn="l">
              <a:spcBef>
                <a:spcPts val="0"/>
              </a:spcBef>
              <a:spcAft>
                <a:spcPts val="0"/>
              </a:spcAft>
              <a:buNone/>
            </a:pPr>
            <a:r>
              <a:t/>
            </a:r>
            <a:endParaRPr sz="1000">
              <a:solidFill>
                <a:schemeClr val="dk1"/>
              </a:solidFill>
            </a:endParaRPr>
          </a:p>
          <a:p>
            <a:pPr indent="0" lvl="0" marL="0" rtl="0" algn="l">
              <a:spcBef>
                <a:spcPts val="0"/>
              </a:spcBef>
              <a:spcAft>
                <a:spcPts val="0"/>
              </a:spcAft>
              <a:buNone/>
            </a:pPr>
            <a:r>
              <a:rPr lang="en" sz="1000">
                <a:solidFill>
                  <a:schemeClr val="dk1"/>
                </a:solidFill>
              </a:rPr>
              <a:t>This project aims to support the Net Zero Strategy, working in hand with environmental efforts throughout Wales and the whole of the UK. </a:t>
            </a:r>
            <a:endParaRPr sz="1000">
              <a:solidFill>
                <a:schemeClr val="dk1"/>
              </a:solidFill>
            </a:endParaRPr>
          </a:p>
        </p:txBody>
      </p:sp>
      <p:sp>
        <p:nvSpPr>
          <p:cNvPr id="481" name="Google Shape;481;p61"/>
          <p:cNvSpPr txBox="1"/>
          <p:nvPr/>
        </p:nvSpPr>
        <p:spPr>
          <a:xfrm>
            <a:off x="5365750" y="4468250"/>
            <a:ext cx="37500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latin typeface="Albert Sans"/>
                <a:ea typeface="Albert Sans"/>
                <a:cs typeface="Albert Sans"/>
                <a:sym typeface="Albert Sans"/>
              </a:rPr>
              <a:t>[26] A visual representation of the journey to Net Zero for 2035</a:t>
            </a:r>
            <a:endParaRPr sz="1000">
              <a:solidFill>
                <a:schemeClr val="dk1"/>
              </a:solidFill>
              <a:latin typeface="Albert Sans"/>
              <a:ea typeface="Albert Sans"/>
              <a:cs typeface="Albert Sans"/>
              <a:sym typeface="Albert Sans"/>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5" name="Shape 485"/>
        <p:cNvGrpSpPr/>
        <p:nvPr/>
      </p:nvGrpSpPr>
      <p:grpSpPr>
        <a:xfrm>
          <a:off x="0" y="0"/>
          <a:ext cx="0" cy="0"/>
          <a:chOff x="0" y="0"/>
          <a:chExt cx="0" cy="0"/>
        </a:xfrm>
      </p:grpSpPr>
      <p:sp>
        <p:nvSpPr>
          <p:cNvPr id="486" name="Google Shape;486;p62"/>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Existing local e</a:t>
            </a:r>
            <a:r>
              <a:rPr lang="en"/>
              <a:t>nvironmental</a:t>
            </a:r>
            <a:r>
              <a:rPr lang="en"/>
              <a:t> efforts </a:t>
            </a:r>
            <a:endParaRPr/>
          </a:p>
        </p:txBody>
      </p:sp>
      <p:sp>
        <p:nvSpPr>
          <p:cNvPr id="487" name="Google Shape;487;p62"/>
          <p:cNvSpPr txBox="1"/>
          <p:nvPr/>
        </p:nvSpPr>
        <p:spPr>
          <a:xfrm>
            <a:off x="0" y="765400"/>
            <a:ext cx="5163000" cy="3124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000">
                <a:solidFill>
                  <a:schemeClr val="dk1"/>
                </a:solidFill>
              </a:rPr>
              <a:t>Swansea as of February 2026-</a:t>
            </a:r>
            <a:endParaRPr b="1"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The Welsh government are working alongside Swansea council in the </a:t>
            </a:r>
            <a:r>
              <a:rPr lang="en" sz="1000">
                <a:solidFill>
                  <a:schemeClr val="dk1"/>
                </a:solidFill>
              </a:rPr>
              <a:t>Blue Eden Project</a:t>
            </a:r>
            <a:r>
              <a:rPr lang="en" sz="1000">
                <a:solidFill>
                  <a:schemeClr val="dk1"/>
                </a:solidFill>
              </a:rPr>
              <a:t> being led by Bridgend-based DST Innovations to create the UK’s first tidal lagoon within Swansea for a reliable source of </a:t>
            </a:r>
            <a:r>
              <a:rPr lang="en" sz="1000">
                <a:solidFill>
                  <a:schemeClr val="dk1"/>
                </a:solidFill>
              </a:rPr>
              <a:t>renewable</a:t>
            </a:r>
            <a:r>
              <a:rPr lang="en" sz="1000">
                <a:solidFill>
                  <a:schemeClr val="dk1"/>
                </a:solidFill>
              </a:rPr>
              <a:t> energy [27]</a:t>
            </a:r>
            <a:endParaRPr sz="1000">
              <a:solidFill>
                <a:schemeClr val="dk1"/>
              </a:solidFill>
            </a:endParaRPr>
          </a:p>
          <a:p>
            <a:pPr indent="0" lvl="0" marL="914400" rtl="0" algn="l">
              <a:spcBef>
                <a:spcPts val="0"/>
              </a:spcBef>
              <a:spcAft>
                <a:spcPts val="0"/>
              </a:spcAft>
              <a:buNone/>
            </a:pPr>
            <a:r>
              <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Over 22,013 streetlights have been upgraded to low emission LEDs [28]</a:t>
            </a:r>
            <a:endParaRPr sz="1000">
              <a:solidFill>
                <a:schemeClr val="dk1"/>
              </a:solidFill>
            </a:endParaRPr>
          </a:p>
          <a:p>
            <a:pPr indent="0" lvl="0" marL="914400" rtl="0" algn="l">
              <a:spcBef>
                <a:spcPts val="0"/>
              </a:spcBef>
              <a:spcAft>
                <a:spcPts val="0"/>
              </a:spcAft>
              <a:buNone/>
            </a:pPr>
            <a:r>
              <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1068 kw of community solar energy panels are </a:t>
            </a:r>
            <a:r>
              <a:rPr lang="en" sz="1000">
                <a:solidFill>
                  <a:schemeClr val="dk1"/>
                </a:solidFill>
              </a:rPr>
              <a:t>available</a:t>
            </a:r>
            <a:r>
              <a:rPr lang="en" sz="1000">
                <a:solidFill>
                  <a:schemeClr val="dk1"/>
                </a:solidFill>
              </a:rPr>
              <a:t> towards schools and communities [28]</a:t>
            </a:r>
            <a:endParaRPr sz="1100">
              <a:solidFill>
                <a:schemeClr val="dk1"/>
              </a:solidFill>
            </a:endParaRPr>
          </a:p>
          <a:p>
            <a:pPr indent="0" lvl="0" marL="914400" rtl="0" algn="l">
              <a:spcBef>
                <a:spcPts val="0"/>
              </a:spcBef>
              <a:spcAft>
                <a:spcPts val="0"/>
              </a:spcAft>
              <a:buNone/>
            </a:pPr>
            <a:r>
              <a:t/>
            </a:r>
            <a:endParaRPr sz="11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Electric vehicle charge points have been installed in 12 council car parks, providing 32 </a:t>
            </a:r>
            <a:r>
              <a:rPr lang="en" sz="1000">
                <a:solidFill>
                  <a:schemeClr val="dk1"/>
                </a:solidFill>
              </a:rPr>
              <a:t>charging</a:t>
            </a:r>
            <a:r>
              <a:rPr lang="en" sz="1000">
                <a:solidFill>
                  <a:schemeClr val="dk1"/>
                </a:solidFill>
              </a:rPr>
              <a:t> stations, with 40 charge points installed </a:t>
            </a:r>
            <a:r>
              <a:rPr lang="en" sz="1000">
                <a:solidFill>
                  <a:schemeClr val="dk1"/>
                </a:solidFill>
              </a:rPr>
              <a:t>across the city, and sourced all its electricity from 100% renewable sources </a:t>
            </a:r>
            <a:r>
              <a:rPr lang="en" sz="1000">
                <a:solidFill>
                  <a:schemeClr val="dk1"/>
                </a:solidFill>
              </a:rPr>
              <a:t>during 2022 [29]</a:t>
            </a:r>
            <a:endParaRPr sz="1000">
              <a:solidFill>
                <a:schemeClr val="dk1"/>
              </a:solidFill>
            </a:endParaRPr>
          </a:p>
          <a:p>
            <a:pPr indent="0" lvl="0" marL="914400" rtl="0" algn="l">
              <a:spcBef>
                <a:spcPts val="0"/>
              </a:spcBef>
              <a:spcAft>
                <a:spcPts val="0"/>
              </a:spcAft>
              <a:buNone/>
            </a:pPr>
            <a:r>
              <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A 58% reduction in fossil fuel investments by its pension fund, along with a ambition to reaching net zero by 2030. [28]</a:t>
            </a:r>
            <a:endParaRPr sz="1000">
              <a:solidFill>
                <a:schemeClr val="dk1"/>
              </a:solidFill>
            </a:endParaRPr>
          </a:p>
          <a:p>
            <a:pPr indent="0" lvl="0" marL="914400" rtl="0" algn="l">
              <a:spcBef>
                <a:spcPts val="0"/>
              </a:spcBef>
              <a:spcAft>
                <a:spcPts val="0"/>
              </a:spcAft>
              <a:buNone/>
            </a:pPr>
            <a:r>
              <a:t/>
            </a:r>
            <a:endParaRPr sz="1000">
              <a:solidFill>
                <a:schemeClr val="dk1"/>
              </a:solidFill>
            </a:endParaRPr>
          </a:p>
          <a:p>
            <a:pPr indent="-292100" lvl="0" marL="457200" rtl="0" algn="l">
              <a:spcBef>
                <a:spcPts val="0"/>
              </a:spcBef>
              <a:spcAft>
                <a:spcPts val="0"/>
              </a:spcAft>
              <a:buClr>
                <a:schemeClr val="dk1"/>
              </a:buClr>
              <a:buSzPts val="1000"/>
              <a:buChar char="●"/>
            </a:pPr>
            <a:r>
              <a:rPr lang="en" sz="1000">
                <a:solidFill>
                  <a:schemeClr val="dk1"/>
                </a:solidFill>
              </a:rPr>
              <a:t>Swansea has built new super energy efficient council houses to a “Swansea Standard” with solar battery storage and air source heat pumps. [29]</a:t>
            </a:r>
            <a:endParaRPr sz="1000">
              <a:solidFill>
                <a:schemeClr val="dk1"/>
              </a:solidFill>
            </a:endParaRPr>
          </a:p>
        </p:txBody>
      </p:sp>
      <p:sp>
        <p:nvSpPr>
          <p:cNvPr id="488" name="Google Shape;488;p62"/>
          <p:cNvSpPr txBox="1"/>
          <p:nvPr/>
        </p:nvSpPr>
        <p:spPr>
          <a:xfrm>
            <a:off x="7101125" y="4845800"/>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pic>
        <p:nvPicPr>
          <p:cNvPr id="489" name="Google Shape;489;p62"/>
          <p:cNvPicPr preferRelativeResize="0"/>
          <p:nvPr/>
        </p:nvPicPr>
        <p:blipFill>
          <a:blip r:embed="rId3">
            <a:alphaModFix/>
          </a:blip>
          <a:stretch>
            <a:fillRect/>
          </a:stretch>
        </p:blipFill>
        <p:spPr>
          <a:xfrm>
            <a:off x="5163125" y="857025"/>
            <a:ext cx="3863925" cy="3381551"/>
          </a:xfrm>
          <a:prstGeom prst="rect">
            <a:avLst/>
          </a:prstGeom>
          <a:noFill/>
          <a:ln>
            <a:noFill/>
          </a:ln>
        </p:spPr>
      </p:pic>
      <p:sp>
        <p:nvSpPr>
          <p:cNvPr id="490" name="Google Shape;490;p62"/>
          <p:cNvSpPr txBox="1"/>
          <p:nvPr/>
        </p:nvSpPr>
        <p:spPr>
          <a:xfrm>
            <a:off x="5300700" y="4241000"/>
            <a:ext cx="35205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latin typeface="Albert Sans"/>
                <a:ea typeface="Albert Sans"/>
                <a:cs typeface="Albert Sans"/>
                <a:sym typeface="Albert Sans"/>
              </a:rPr>
              <a:t>[27] Visual plans of the Swansea Blue Eden Project </a:t>
            </a:r>
            <a:endParaRPr sz="1000">
              <a:solidFill>
                <a:schemeClr val="dk1"/>
              </a:solidFill>
              <a:latin typeface="Albert Sans"/>
              <a:ea typeface="Albert Sans"/>
              <a:cs typeface="Albert Sans"/>
              <a:sym typeface="Albert Sans"/>
            </a:endParaRPr>
          </a:p>
        </p:txBody>
      </p:sp>
      <p:sp>
        <p:nvSpPr>
          <p:cNvPr id="491" name="Google Shape;491;p62"/>
          <p:cNvSpPr txBox="1"/>
          <p:nvPr/>
        </p:nvSpPr>
        <p:spPr>
          <a:xfrm>
            <a:off x="0" y="3759500"/>
            <a:ext cx="5300700" cy="1383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solidFill>
                  <a:schemeClr val="dk1"/>
                </a:solidFill>
              </a:rPr>
              <a:t>Future plans-</a:t>
            </a:r>
            <a:endParaRPr b="1" sz="1000">
              <a:solidFill>
                <a:schemeClr val="dk1"/>
              </a:solidFill>
            </a:endParaRPr>
          </a:p>
          <a:p>
            <a:pPr indent="0" lvl="0" marL="0" rtl="0" algn="l">
              <a:spcBef>
                <a:spcPts val="0"/>
              </a:spcBef>
              <a:spcAft>
                <a:spcPts val="0"/>
              </a:spcAft>
              <a:buNone/>
            </a:pPr>
            <a:r>
              <a:rPr lang="en" sz="1000">
                <a:solidFill>
                  <a:schemeClr val="dk1"/>
                </a:solidFill>
              </a:rPr>
              <a:t>Since the Gritbot functionally relies on zero petrol, we believe this gives an entryway towards reducing fossil fuel usage and carbon emissions within Swansea. If these gritbots were to be implemented to reduce the icy conditions within local public pavements, it could shape the future for the safety of sustainable automated infrastructure. Allowing residents and pedestrians within Swansea to feel safer without the stress of manual labour will open up, as well as encourage community events and interaction all throughout the year. </a:t>
            </a:r>
            <a:endParaRPr sz="1000">
              <a:solidFill>
                <a:schemeClr val="dk1"/>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5" name="Shape 495"/>
        <p:cNvGrpSpPr/>
        <p:nvPr/>
      </p:nvGrpSpPr>
      <p:grpSpPr>
        <a:xfrm>
          <a:off x="0" y="0"/>
          <a:ext cx="0" cy="0"/>
          <a:chOff x="0" y="0"/>
          <a:chExt cx="0" cy="0"/>
        </a:xfrm>
      </p:grpSpPr>
      <p:sp>
        <p:nvSpPr>
          <p:cNvPr id="496" name="Google Shape;496;p63"/>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Brand</a:t>
            </a:r>
            <a:endParaRPr/>
          </a:p>
        </p:txBody>
      </p:sp>
      <p:sp>
        <p:nvSpPr>
          <p:cNvPr id="497" name="Google Shape;497;p63"/>
          <p:cNvSpPr txBox="1"/>
          <p:nvPr/>
        </p:nvSpPr>
        <p:spPr>
          <a:xfrm>
            <a:off x="817800" y="3617475"/>
            <a:ext cx="3222000" cy="1139100"/>
          </a:xfrm>
          <a:prstGeom prst="rect">
            <a:avLst/>
          </a:prstGeom>
          <a:noFill/>
          <a:ln cap="flat" cmpd="sng" w="9525">
            <a:solidFill>
              <a:srgbClr val="0A0A0A"/>
            </a:solidFill>
            <a:prstDash val="solid"/>
            <a:round/>
            <a:headEnd len="sm" w="sm" type="none"/>
            <a:tailEnd len="sm" w="sm" type="none"/>
          </a:ln>
        </p:spPr>
        <p:txBody>
          <a:bodyPr anchorCtr="0" anchor="t" bIns="91425" lIns="91425" spcFirstLastPara="1" rIns="91425" wrap="square" tIns="91425">
            <a:spAutoFit/>
          </a:bodyPr>
          <a:lstStyle/>
          <a:p>
            <a:pPr indent="-317500" lvl="0" marL="457200" rtl="0" algn="l">
              <a:spcBef>
                <a:spcPts val="0"/>
              </a:spcBef>
              <a:spcAft>
                <a:spcPts val="0"/>
              </a:spcAft>
              <a:buClr>
                <a:schemeClr val="dk1"/>
              </a:buClr>
              <a:buSzPts val="1400"/>
              <a:buChar char="-"/>
            </a:pPr>
            <a:r>
              <a:rPr lang="en" sz="1200">
                <a:solidFill>
                  <a:schemeClr val="dk1"/>
                </a:solidFill>
              </a:rPr>
              <a:t>Making essential pedestrian paths safer for everyone, branding plays an important role in making the GritBot easily recognisable and clearly associated with public safety.</a:t>
            </a:r>
            <a:r>
              <a:rPr lang="en" sz="1100">
                <a:solidFill>
                  <a:schemeClr val="dk1"/>
                </a:solidFill>
              </a:rPr>
              <a:t> </a:t>
            </a:r>
            <a:endParaRPr>
              <a:solidFill>
                <a:schemeClr val="dk1"/>
              </a:solidFill>
              <a:latin typeface="Albert Sans"/>
              <a:ea typeface="Albert Sans"/>
              <a:cs typeface="Albert Sans"/>
              <a:sym typeface="Albert Sans"/>
            </a:endParaRPr>
          </a:p>
        </p:txBody>
      </p:sp>
      <p:pic>
        <p:nvPicPr>
          <p:cNvPr id="498" name="Google Shape;498;p63"/>
          <p:cNvPicPr preferRelativeResize="0"/>
          <p:nvPr/>
        </p:nvPicPr>
        <p:blipFill rotWithShape="1">
          <a:blip r:embed="rId3">
            <a:alphaModFix/>
          </a:blip>
          <a:srcRect b="12521" l="16811" r="36621" t="67047"/>
          <a:stretch/>
        </p:blipFill>
        <p:spPr>
          <a:xfrm>
            <a:off x="1007537" y="951900"/>
            <a:ext cx="7128924" cy="2345825"/>
          </a:xfrm>
          <a:prstGeom prst="rect">
            <a:avLst/>
          </a:prstGeom>
          <a:noFill/>
          <a:ln>
            <a:noFill/>
          </a:ln>
        </p:spPr>
      </p:pic>
      <p:sp>
        <p:nvSpPr>
          <p:cNvPr id="499" name="Google Shape;499;p63"/>
          <p:cNvSpPr txBox="1"/>
          <p:nvPr/>
        </p:nvSpPr>
        <p:spPr>
          <a:xfrm>
            <a:off x="7069500" y="4772025"/>
            <a:ext cx="2155800" cy="420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Albert Sans"/>
                <a:ea typeface="Albert Sans"/>
                <a:cs typeface="Albert Sans"/>
                <a:sym typeface="Albert Sans"/>
              </a:rPr>
              <a:t>Mia Harries</a:t>
            </a:r>
            <a:endParaRPr>
              <a:solidFill>
                <a:schemeClr val="dk1"/>
              </a:solidFill>
              <a:latin typeface="Albert Sans"/>
              <a:ea typeface="Albert Sans"/>
              <a:cs typeface="Albert Sans"/>
              <a:sym typeface="Albert Sans"/>
            </a:endParaRPr>
          </a:p>
        </p:txBody>
      </p:sp>
      <p:sp>
        <p:nvSpPr>
          <p:cNvPr id="500" name="Google Shape;500;p63"/>
          <p:cNvSpPr txBox="1"/>
          <p:nvPr/>
        </p:nvSpPr>
        <p:spPr>
          <a:xfrm>
            <a:off x="1007550" y="551700"/>
            <a:ext cx="3727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dk1"/>
                </a:solidFill>
                <a:latin typeface="Albert Sans"/>
                <a:ea typeface="Albert Sans"/>
                <a:cs typeface="Albert Sans"/>
                <a:sym typeface="Albert Sans"/>
              </a:rPr>
              <a:t>Final Logo</a:t>
            </a:r>
            <a:endParaRPr u="sng">
              <a:solidFill>
                <a:schemeClr val="dk1"/>
              </a:solidFill>
              <a:latin typeface="Albert Sans"/>
              <a:ea typeface="Albert Sans"/>
              <a:cs typeface="Albert Sans"/>
              <a:sym typeface="Albert Sans"/>
            </a:endParaRPr>
          </a:p>
        </p:txBody>
      </p:sp>
      <p:sp>
        <p:nvSpPr>
          <p:cNvPr id="501" name="Google Shape;501;p63"/>
          <p:cNvSpPr txBox="1"/>
          <p:nvPr/>
        </p:nvSpPr>
        <p:spPr>
          <a:xfrm>
            <a:off x="4334550" y="3632925"/>
            <a:ext cx="4122000" cy="11082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 sz="1200">
                <a:solidFill>
                  <a:schemeClr val="dk1"/>
                </a:solidFill>
              </a:rPr>
              <a:t>Community vs Commercial</a:t>
            </a:r>
            <a:endParaRPr sz="1200">
              <a:solidFill>
                <a:schemeClr val="dk1"/>
              </a:solidFill>
            </a:endParaRPr>
          </a:p>
          <a:p>
            <a:pPr indent="-304800" lvl="0" marL="457200" rtl="0" algn="l">
              <a:spcBef>
                <a:spcPts val="0"/>
              </a:spcBef>
              <a:spcAft>
                <a:spcPts val="0"/>
              </a:spcAft>
              <a:buClr>
                <a:schemeClr val="dk1"/>
              </a:buClr>
              <a:buSzPts val="1200"/>
              <a:buFont typeface="Arial"/>
              <a:buChar char="-"/>
            </a:pPr>
            <a:r>
              <a:rPr lang="en" sz="1200">
                <a:solidFill>
                  <a:schemeClr val="dk1"/>
                </a:solidFill>
              </a:rPr>
              <a:t>Community would be the council’s branding to be consistent with their image.</a:t>
            </a:r>
            <a:endParaRPr sz="1200">
              <a:solidFill>
                <a:schemeClr val="dk1"/>
              </a:solidFill>
            </a:endParaRPr>
          </a:p>
          <a:p>
            <a:pPr indent="-304800" lvl="0" marL="457200" rtl="0" algn="l">
              <a:spcBef>
                <a:spcPts val="0"/>
              </a:spcBef>
              <a:spcAft>
                <a:spcPts val="0"/>
              </a:spcAft>
              <a:buClr>
                <a:schemeClr val="dk1"/>
              </a:buClr>
              <a:buSzPts val="1200"/>
              <a:buFont typeface="Arial"/>
              <a:buChar char="-"/>
            </a:pPr>
            <a:r>
              <a:rPr lang="en" sz="1200">
                <a:solidFill>
                  <a:schemeClr val="dk1"/>
                </a:solidFill>
              </a:rPr>
              <a:t>Commercial would be our own branding ‘TreadSafe-Grit’ if it were to be sold privately.</a:t>
            </a:r>
            <a:endParaRPr>
              <a:solidFill>
                <a:schemeClr val="dk1"/>
              </a:solidFill>
              <a:latin typeface="Albert Sans"/>
              <a:ea typeface="Albert Sans"/>
              <a:cs typeface="Albert Sans"/>
              <a:sym typeface="Albert Sans"/>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5" name="Shape 505"/>
        <p:cNvGrpSpPr/>
        <p:nvPr/>
      </p:nvGrpSpPr>
      <p:grpSpPr>
        <a:xfrm>
          <a:off x="0" y="0"/>
          <a:ext cx="0" cy="0"/>
          <a:chOff x="0" y="0"/>
          <a:chExt cx="0" cy="0"/>
        </a:xfrm>
      </p:grpSpPr>
      <p:sp>
        <p:nvSpPr>
          <p:cNvPr id="506" name="Google Shape;506;p64"/>
          <p:cNvSpPr/>
          <p:nvPr/>
        </p:nvSpPr>
        <p:spPr>
          <a:xfrm>
            <a:off x="224738" y="3038812"/>
            <a:ext cx="3779100" cy="1474800"/>
          </a:xfrm>
          <a:prstGeom prst="roundRect">
            <a:avLst>
              <a:gd fmla="val 16667" name="adj"/>
            </a:avLst>
          </a:prstGeom>
          <a:solidFill>
            <a:srgbClr val="F9CB9C"/>
          </a:solidFill>
          <a:ln cap="flat" cmpd="sng" w="10625">
            <a:solidFill>
              <a:srgbClr val="F9CB9C"/>
            </a:solidFill>
            <a:prstDash val="solid"/>
            <a:round/>
            <a:headEnd len="sm" w="sm" type="none"/>
            <a:tailEnd len="sm" w="sm" type="none"/>
          </a:ln>
        </p:spPr>
        <p:txBody>
          <a:bodyPr anchorCtr="0" anchor="ctr" bIns="101900" lIns="101900" spcFirstLastPara="1" rIns="101900" wrap="square" tIns="101900">
            <a:noAutofit/>
          </a:bodyPr>
          <a:lstStyle/>
          <a:p>
            <a:pPr indent="0" lvl="0" marL="0" rtl="0" algn="ctr">
              <a:spcBef>
                <a:spcPts val="0"/>
              </a:spcBef>
              <a:spcAft>
                <a:spcPts val="0"/>
              </a:spcAft>
              <a:buNone/>
            </a:pPr>
            <a:r>
              <a:t/>
            </a:r>
            <a:endParaRPr sz="1560">
              <a:solidFill>
                <a:schemeClr val="lt1"/>
              </a:solidFill>
              <a:latin typeface="Albert Sans"/>
              <a:ea typeface="Albert Sans"/>
              <a:cs typeface="Albert Sans"/>
              <a:sym typeface="Albert Sans"/>
            </a:endParaRPr>
          </a:p>
        </p:txBody>
      </p:sp>
      <p:sp>
        <p:nvSpPr>
          <p:cNvPr id="507" name="Google Shape;507;p64"/>
          <p:cNvSpPr/>
          <p:nvPr/>
        </p:nvSpPr>
        <p:spPr>
          <a:xfrm>
            <a:off x="4849763" y="2753412"/>
            <a:ext cx="4069500" cy="1760100"/>
          </a:xfrm>
          <a:prstGeom prst="roundRect">
            <a:avLst>
              <a:gd fmla="val 16667" name="adj"/>
            </a:avLst>
          </a:prstGeom>
          <a:solidFill>
            <a:srgbClr val="F9CB9C"/>
          </a:solidFill>
          <a:ln cap="flat" cmpd="sng" w="10625">
            <a:solidFill>
              <a:srgbClr val="F9CB9C"/>
            </a:solidFill>
            <a:prstDash val="solid"/>
            <a:round/>
            <a:headEnd len="sm" w="sm" type="none"/>
            <a:tailEnd len="sm" w="sm" type="none"/>
          </a:ln>
        </p:spPr>
        <p:txBody>
          <a:bodyPr anchorCtr="0" anchor="ctr" bIns="101900" lIns="101900" spcFirstLastPara="1" rIns="101900" wrap="square" tIns="101900">
            <a:noAutofit/>
          </a:bodyPr>
          <a:lstStyle/>
          <a:p>
            <a:pPr indent="0" lvl="0" marL="0" rtl="0" algn="ctr">
              <a:spcBef>
                <a:spcPts val="0"/>
              </a:spcBef>
              <a:spcAft>
                <a:spcPts val="0"/>
              </a:spcAft>
              <a:buNone/>
            </a:pPr>
            <a:r>
              <a:t/>
            </a:r>
            <a:endParaRPr sz="1560">
              <a:solidFill>
                <a:schemeClr val="lt1"/>
              </a:solidFill>
              <a:latin typeface="Albert Sans"/>
              <a:ea typeface="Albert Sans"/>
              <a:cs typeface="Albert Sans"/>
              <a:sym typeface="Albert Sans"/>
            </a:endParaRPr>
          </a:p>
        </p:txBody>
      </p:sp>
      <p:sp>
        <p:nvSpPr>
          <p:cNvPr id="508" name="Google Shape;508;p64"/>
          <p:cNvSpPr/>
          <p:nvPr/>
        </p:nvSpPr>
        <p:spPr>
          <a:xfrm>
            <a:off x="4849771" y="1496913"/>
            <a:ext cx="4069500" cy="1094700"/>
          </a:xfrm>
          <a:prstGeom prst="roundRect">
            <a:avLst>
              <a:gd fmla="val 16667" name="adj"/>
            </a:avLst>
          </a:prstGeom>
          <a:solidFill>
            <a:srgbClr val="F9CB9C"/>
          </a:solidFill>
          <a:ln cap="flat" cmpd="sng" w="10625">
            <a:solidFill>
              <a:srgbClr val="F9CB9C"/>
            </a:solidFill>
            <a:prstDash val="solid"/>
            <a:round/>
            <a:headEnd len="sm" w="sm" type="none"/>
            <a:tailEnd len="sm" w="sm" type="none"/>
          </a:ln>
        </p:spPr>
        <p:txBody>
          <a:bodyPr anchorCtr="0" anchor="ctr" bIns="101900" lIns="101900" spcFirstLastPara="1" rIns="101900" wrap="square" tIns="101900">
            <a:noAutofit/>
          </a:bodyPr>
          <a:lstStyle/>
          <a:p>
            <a:pPr indent="0" lvl="0" marL="0" rtl="0" algn="ctr">
              <a:spcBef>
                <a:spcPts val="0"/>
              </a:spcBef>
              <a:spcAft>
                <a:spcPts val="0"/>
              </a:spcAft>
              <a:buNone/>
            </a:pPr>
            <a:r>
              <a:t/>
            </a:r>
            <a:endParaRPr sz="1560">
              <a:solidFill>
                <a:schemeClr val="lt1"/>
              </a:solidFill>
              <a:latin typeface="Albert Sans"/>
              <a:ea typeface="Albert Sans"/>
              <a:cs typeface="Albert Sans"/>
              <a:sym typeface="Albert Sans"/>
            </a:endParaRPr>
          </a:p>
        </p:txBody>
      </p:sp>
      <p:sp>
        <p:nvSpPr>
          <p:cNvPr id="509" name="Google Shape;509;p64"/>
          <p:cNvSpPr/>
          <p:nvPr/>
        </p:nvSpPr>
        <p:spPr>
          <a:xfrm>
            <a:off x="224738" y="1496913"/>
            <a:ext cx="3779100" cy="1348800"/>
          </a:xfrm>
          <a:prstGeom prst="roundRect">
            <a:avLst>
              <a:gd fmla="val 16667" name="adj"/>
            </a:avLst>
          </a:prstGeom>
          <a:solidFill>
            <a:srgbClr val="F9CB9C"/>
          </a:solidFill>
          <a:ln cap="flat" cmpd="sng" w="10625">
            <a:solidFill>
              <a:srgbClr val="F9CB9C"/>
            </a:solidFill>
            <a:prstDash val="solid"/>
            <a:round/>
            <a:headEnd len="sm" w="sm" type="none"/>
            <a:tailEnd len="sm" w="sm" type="none"/>
          </a:ln>
        </p:spPr>
        <p:txBody>
          <a:bodyPr anchorCtr="0" anchor="ctr" bIns="101900" lIns="101900" spcFirstLastPara="1" rIns="101900" wrap="square" tIns="101900">
            <a:noAutofit/>
          </a:bodyPr>
          <a:lstStyle/>
          <a:p>
            <a:pPr indent="0" lvl="0" marL="0" rtl="0" algn="ctr">
              <a:spcBef>
                <a:spcPts val="0"/>
              </a:spcBef>
              <a:spcAft>
                <a:spcPts val="0"/>
              </a:spcAft>
              <a:buNone/>
            </a:pPr>
            <a:r>
              <a:t/>
            </a:r>
            <a:endParaRPr sz="1560">
              <a:solidFill>
                <a:schemeClr val="lt1"/>
              </a:solidFill>
              <a:latin typeface="Albert Sans"/>
              <a:ea typeface="Albert Sans"/>
              <a:cs typeface="Albert Sans"/>
              <a:sym typeface="Albert Sans"/>
            </a:endParaRPr>
          </a:p>
        </p:txBody>
      </p:sp>
      <p:sp>
        <p:nvSpPr>
          <p:cNvPr id="510" name="Google Shape;510;p64"/>
          <p:cNvSpPr txBox="1"/>
          <p:nvPr>
            <p:ph idx="1" type="subTitle"/>
          </p:nvPr>
        </p:nvSpPr>
        <p:spPr>
          <a:xfrm>
            <a:off x="282846" y="1566652"/>
            <a:ext cx="4008900" cy="2663400"/>
          </a:xfrm>
          <a:prstGeom prst="rect">
            <a:avLst/>
          </a:prstGeom>
        </p:spPr>
        <p:txBody>
          <a:bodyPr anchorCtr="0" anchor="t" bIns="101900" lIns="101900" spcFirstLastPara="1" rIns="101900" wrap="square" tIns="101900">
            <a:noAutofit/>
          </a:bodyPr>
          <a:lstStyle/>
          <a:p>
            <a:pPr indent="0" lvl="0" marL="0" rtl="0" algn="l">
              <a:lnSpc>
                <a:spcPct val="115000"/>
              </a:lnSpc>
              <a:spcBef>
                <a:spcPts val="0"/>
              </a:spcBef>
              <a:spcAft>
                <a:spcPts val="0"/>
              </a:spcAft>
              <a:buClr>
                <a:schemeClr val="dk1"/>
              </a:buClr>
              <a:buSzPts val="1226"/>
              <a:buFont typeface="Arial"/>
              <a:buNone/>
            </a:pPr>
            <a:r>
              <a:rPr lang="en" sz="1226">
                <a:latin typeface="Arial"/>
                <a:ea typeface="Arial"/>
                <a:cs typeface="Arial"/>
                <a:sym typeface="Arial"/>
              </a:rPr>
              <a:t>Target Audience: </a:t>
            </a:r>
            <a:endParaRPr sz="1226">
              <a:latin typeface="Arial"/>
              <a:ea typeface="Arial"/>
              <a:cs typeface="Arial"/>
              <a:sym typeface="Arial"/>
            </a:endParaRPr>
          </a:p>
          <a:p>
            <a:pPr indent="-332621" lvl="0" marL="561892" rtl="0" algn="l">
              <a:lnSpc>
                <a:spcPct val="115000"/>
              </a:lnSpc>
              <a:spcBef>
                <a:spcPts val="0"/>
              </a:spcBef>
              <a:spcAft>
                <a:spcPts val="0"/>
              </a:spcAft>
              <a:buSzPts val="1226"/>
              <a:buFont typeface="Arial"/>
              <a:buChar char="●"/>
            </a:pPr>
            <a:r>
              <a:rPr lang="en" sz="1226">
                <a:latin typeface="Arial"/>
                <a:ea typeface="Arial"/>
                <a:cs typeface="Arial"/>
                <a:sym typeface="Arial"/>
              </a:rPr>
              <a:t>Facilities managers</a:t>
            </a:r>
            <a:endParaRPr sz="1226">
              <a:latin typeface="Arial"/>
              <a:ea typeface="Arial"/>
              <a:cs typeface="Arial"/>
              <a:sym typeface="Arial"/>
            </a:endParaRPr>
          </a:p>
          <a:p>
            <a:pPr indent="-332621" lvl="0" marL="561892" rtl="0" algn="l">
              <a:lnSpc>
                <a:spcPct val="115000"/>
              </a:lnSpc>
              <a:spcBef>
                <a:spcPts val="0"/>
              </a:spcBef>
              <a:spcAft>
                <a:spcPts val="0"/>
              </a:spcAft>
              <a:buSzPts val="1226"/>
              <a:buFont typeface="Arial"/>
              <a:buChar char="●"/>
            </a:pPr>
            <a:r>
              <a:rPr lang="en" sz="1226">
                <a:latin typeface="Arial"/>
                <a:ea typeface="Arial"/>
                <a:cs typeface="Arial"/>
                <a:sym typeface="Arial"/>
              </a:rPr>
              <a:t>Local authority winter maintenance teams</a:t>
            </a:r>
            <a:endParaRPr sz="1226">
              <a:latin typeface="Arial"/>
              <a:ea typeface="Arial"/>
              <a:cs typeface="Arial"/>
              <a:sym typeface="Arial"/>
            </a:endParaRPr>
          </a:p>
          <a:p>
            <a:pPr indent="-332621" lvl="0" marL="561892" rtl="0" algn="l">
              <a:lnSpc>
                <a:spcPct val="115000"/>
              </a:lnSpc>
              <a:spcBef>
                <a:spcPts val="0"/>
              </a:spcBef>
              <a:spcAft>
                <a:spcPts val="0"/>
              </a:spcAft>
              <a:buSzPts val="1226"/>
              <a:buFont typeface="Arial"/>
              <a:buChar char="●"/>
            </a:pPr>
            <a:r>
              <a:rPr lang="en" sz="1226">
                <a:latin typeface="Arial"/>
                <a:ea typeface="Arial"/>
                <a:cs typeface="Arial"/>
                <a:sym typeface="Arial"/>
              </a:rPr>
              <a:t>Private estates or parks</a:t>
            </a:r>
            <a:endParaRPr sz="1226">
              <a:latin typeface="Arial"/>
              <a:ea typeface="Arial"/>
              <a:cs typeface="Arial"/>
              <a:sym typeface="Arial"/>
            </a:endParaRPr>
          </a:p>
          <a:p>
            <a:pPr indent="0" lvl="0" marL="561892" rtl="0" algn="l">
              <a:lnSpc>
                <a:spcPct val="115000"/>
              </a:lnSpc>
              <a:spcBef>
                <a:spcPts val="0"/>
              </a:spcBef>
              <a:spcAft>
                <a:spcPts val="0"/>
              </a:spcAft>
              <a:buNone/>
            </a:pPr>
            <a:r>
              <a:t/>
            </a:r>
            <a:endParaRPr sz="1226">
              <a:latin typeface="Arial"/>
              <a:ea typeface="Arial"/>
              <a:cs typeface="Arial"/>
              <a:sym typeface="Arial"/>
            </a:endParaRPr>
          </a:p>
          <a:p>
            <a:pPr indent="0" lvl="0" marL="0" rtl="0" algn="l">
              <a:lnSpc>
                <a:spcPct val="115000"/>
              </a:lnSpc>
              <a:spcBef>
                <a:spcPts val="0"/>
              </a:spcBef>
              <a:spcAft>
                <a:spcPts val="0"/>
              </a:spcAft>
              <a:buNone/>
            </a:pPr>
            <a:r>
              <a:t/>
            </a:r>
            <a:endParaRPr sz="1226">
              <a:latin typeface="Arial"/>
              <a:ea typeface="Arial"/>
              <a:cs typeface="Arial"/>
              <a:sym typeface="Arial"/>
            </a:endParaRPr>
          </a:p>
          <a:p>
            <a:pPr indent="0" lvl="0" marL="0" rtl="0" algn="l">
              <a:lnSpc>
                <a:spcPct val="115000"/>
              </a:lnSpc>
              <a:spcBef>
                <a:spcPts val="0"/>
              </a:spcBef>
              <a:spcAft>
                <a:spcPts val="0"/>
              </a:spcAft>
              <a:buNone/>
            </a:pPr>
            <a:r>
              <a:t/>
            </a:r>
            <a:endParaRPr sz="1226">
              <a:latin typeface="Arial"/>
              <a:ea typeface="Arial"/>
              <a:cs typeface="Arial"/>
              <a:sym typeface="Arial"/>
            </a:endParaRPr>
          </a:p>
          <a:p>
            <a:pPr indent="0" lvl="0" marL="0" rtl="0" algn="l">
              <a:lnSpc>
                <a:spcPct val="115000"/>
              </a:lnSpc>
              <a:spcBef>
                <a:spcPts val="0"/>
              </a:spcBef>
              <a:spcAft>
                <a:spcPts val="0"/>
              </a:spcAft>
              <a:buNone/>
            </a:pPr>
            <a:r>
              <a:rPr lang="en" sz="1226">
                <a:latin typeface="Arial"/>
                <a:ea typeface="Arial"/>
                <a:cs typeface="Arial"/>
                <a:sym typeface="Arial"/>
              </a:rPr>
              <a:t>Outreach Opportunities:</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Direct Approach</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Events</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Partnerships</a:t>
            </a:r>
            <a:endParaRPr sz="1226">
              <a:latin typeface="Arial"/>
              <a:ea typeface="Arial"/>
              <a:cs typeface="Arial"/>
              <a:sym typeface="Arial"/>
            </a:endParaRPr>
          </a:p>
        </p:txBody>
      </p:sp>
      <p:sp>
        <p:nvSpPr>
          <p:cNvPr id="511" name="Google Shape;511;p64"/>
          <p:cNvSpPr txBox="1"/>
          <p:nvPr>
            <p:ph idx="2" type="subTitle"/>
          </p:nvPr>
        </p:nvSpPr>
        <p:spPr>
          <a:xfrm>
            <a:off x="4880058" y="1496913"/>
            <a:ext cx="4008900" cy="2663400"/>
          </a:xfrm>
          <a:prstGeom prst="rect">
            <a:avLst/>
          </a:prstGeom>
        </p:spPr>
        <p:txBody>
          <a:bodyPr anchorCtr="0" anchor="t" bIns="101900" lIns="101900" spcFirstLastPara="1" rIns="101900" wrap="square" tIns="101900">
            <a:noAutofit/>
          </a:bodyPr>
          <a:lstStyle/>
          <a:p>
            <a:pPr indent="0" lvl="0" marL="0" rtl="0" algn="l">
              <a:lnSpc>
                <a:spcPct val="115000"/>
              </a:lnSpc>
              <a:spcBef>
                <a:spcPts val="0"/>
              </a:spcBef>
              <a:spcAft>
                <a:spcPts val="0"/>
              </a:spcAft>
              <a:buClr>
                <a:schemeClr val="dk1"/>
              </a:buClr>
              <a:buSzPts val="1226"/>
              <a:buFont typeface="Arial"/>
              <a:buNone/>
            </a:pPr>
            <a:r>
              <a:rPr lang="en" sz="1226">
                <a:latin typeface="Arial"/>
                <a:ea typeface="Arial"/>
                <a:cs typeface="Arial"/>
                <a:sym typeface="Arial"/>
              </a:rPr>
              <a:t>Advertising Strategy:</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LinkedIn </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University channels </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Local news channels </a:t>
            </a:r>
            <a:endParaRPr sz="1226">
              <a:latin typeface="Arial"/>
              <a:ea typeface="Arial"/>
              <a:cs typeface="Arial"/>
              <a:sym typeface="Arial"/>
            </a:endParaRPr>
          </a:p>
          <a:p>
            <a:pPr indent="0" lvl="0" marL="509546" rtl="0" algn="l">
              <a:lnSpc>
                <a:spcPct val="115000"/>
              </a:lnSpc>
              <a:spcBef>
                <a:spcPts val="0"/>
              </a:spcBef>
              <a:spcAft>
                <a:spcPts val="0"/>
              </a:spcAft>
              <a:buNone/>
            </a:pPr>
            <a:r>
              <a:t/>
            </a:r>
            <a:endParaRPr sz="1226">
              <a:latin typeface="Arial"/>
              <a:ea typeface="Arial"/>
              <a:cs typeface="Arial"/>
              <a:sym typeface="Arial"/>
            </a:endParaRPr>
          </a:p>
          <a:p>
            <a:pPr indent="0" lvl="0" marL="0" rtl="0" algn="l">
              <a:lnSpc>
                <a:spcPct val="115000"/>
              </a:lnSpc>
              <a:spcBef>
                <a:spcPts val="0"/>
              </a:spcBef>
              <a:spcAft>
                <a:spcPts val="0"/>
              </a:spcAft>
              <a:buNone/>
            </a:pPr>
            <a:r>
              <a:t/>
            </a:r>
            <a:endParaRPr sz="1226">
              <a:latin typeface="Arial"/>
              <a:ea typeface="Arial"/>
              <a:cs typeface="Arial"/>
              <a:sym typeface="Arial"/>
            </a:endParaRPr>
          </a:p>
          <a:p>
            <a:pPr indent="0" lvl="0" marL="0" rtl="0" algn="l">
              <a:lnSpc>
                <a:spcPct val="115000"/>
              </a:lnSpc>
              <a:spcBef>
                <a:spcPts val="0"/>
              </a:spcBef>
              <a:spcAft>
                <a:spcPts val="0"/>
              </a:spcAft>
              <a:buNone/>
            </a:pPr>
            <a:r>
              <a:rPr lang="en" sz="1226">
                <a:latin typeface="Arial"/>
                <a:ea typeface="Arial"/>
                <a:cs typeface="Arial"/>
                <a:sym typeface="Arial"/>
              </a:rPr>
              <a:t>Focus:</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Safety, cost effectiveness and reliability.</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May improve effectiveness of current winter solutions.</a:t>
            </a:r>
            <a:endParaRPr sz="1226">
              <a:latin typeface="Arial"/>
              <a:ea typeface="Arial"/>
              <a:cs typeface="Arial"/>
              <a:sym typeface="Arial"/>
            </a:endParaRPr>
          </a:p>
          <a:p>
            <a:pPr indent="-332619" lvl="0" marL="509546" rtl="0" algn="l">
              <a:lnSpc>
                <a:spcPct val="115000"/>
              </a:lnSpc>
              <a:spcBef>
                <a:spcPts val="0"/>
              </a:spcBef>
              <a:spcAft>
                <a:spcPts val="0"/>
              </a:spcAft>
              <a:buSzPts val="1226"/>
              <a:buFont typeface="Arial"/>
              <a:buChar char="●"/>
            </a:pPr>
            <a:r>
              <a:rPr lang="en" sz="1226">
                <a:latin typeface="Arial"/>
                <a:ea typeface="Arial"/>
                <a:cs typeface="Arial"/>
                <a:sym typeface="Arial"/>
              </a:rPr>
              <a:t>Market as a hire service for the winter period for facilities management if permanent installation isn’t viable.</a:t>
            </a:r>
            <a:endParaRPr sz="1226">
              <a:latin typeface="Arial"/>
              <a:ea typeface="Arial"/>
              <a:cs typeface="Arial"/>
              <a:sym typeface="Arial"/>
            </a:endParaRPr>
          </a:p>
        </p:txBody>
      </p:sp>
      <p:sp>
        <p:nvSpPr>
          <p:cNvPr id="512" name="Google Shape;512;p64"/>
          <p:cNvSpPr txBox="1"/>
          <p:nvPr>
            <p:ph type="title"/>
          </p:nvPr>
        </p:nvSpPr>
        <p:spPr>
          <a:xfrm>
            <a:off x="515088" y="316913"/>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Marketing and </a:t>
            </a:r>
            <a:r>
              <a:rPr lang="en"/>
              <a:t>Advertising </a:t>
            </a:r>
            <a:endParaRPr/>
          </a:p>
        </p:txBody>
      </p:sp>
      <p:sp>
        <p:nvSpPr>
          <p:cNvPr id="513" name="Google Shape;513;p64"/>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Frankie Snow</a:t>
            </a:r>
            <a:endParaRPr>
              <a:solidFill>
                <a:schemeClr val="dk1"/>
              </a:solidFill>
              <a:latin typeface="Albert Sans"/>
              <a:ea typeface="Albert Sans"/>
              <a:cs typeface="Albert Sans"/>
              <a:sym typeface="Albert Sans"/>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7" name="Shape 517"/>
        <p:cNvGrpSpPr/>
        <p:nvPr/>
      </p:nvGrpSpPr>
      <p:grpSpPr>
        <a:xfrm>
          <a:off x="0" y="0"/>
          <a:ext cx="0" cy="0"/>
          <a:chOff x="0" y="0"/>
          <a:chExt cx="0" cy="0"/>
        </a:xfrm>
      </p:grpSpPr>
      <p:sp>
        <p:nvSpPr>
          <p:cNvPr id="518" name="Google Shape;518;p65"/>
          <p:cNvSpPr txBox="1"/>
          <p:nvPr>
            <p:ph idx="1" type="subTitle"/>
          </p:nvPr>
        </p:nvSpPr>
        <p:spPr>
          <a:xfrm>
            <a:off x="5031900" y="1158850"/>
            <a:ext cx="3597000" cy="11319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1100">
                <a:latin typeface="Arial"/>
                <a:ea typeface="Arial"/>
                <a:cs typeface="Arial"/>
                <a:sym typeface="Arial"/>
              </a:rPr>
              <a:t>Potential Scope:</a:t>
            </a:r>
            <a:endParaRPr b="1"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1 or 2 robots</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SA1 Waterfront walkways and student routes.</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4-8 weeks during the winter period to allow for variation in weather patterns.</a:t>
            </a:r>
            <a:endParaRPr sz="1100">
              <a:latin typeface="Arial"/>
              <a:ea typeface="Arial"/>
              <a:cs typeface="Arial"/>
              <a:sym typeface="Arial"/>
            </a:endParaRPr>
          </a:p>
        </p:txBody>
      </p:sp>
      <p:sp>
        <p:nvSpPr>
          <p:cNvPr id="519" name="Google Shape;519;p65"/>
          <p:cNvSpPr txBox="1"/>
          <p:nvPr>
            <p:ph idx="2" type="subTitle"/>
          </p:nvPr>
        </p:nvSpPr>
        <p:spPr>
          <a:xfrm>
            <a:off x="5031911" y="2290750"/>
            <a:ext cx="3597000" cy="2389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1100">
                <a:latin typeface="Arial"/>
                <a:ea typeface="Arial"/>
                <a:cs typeface="Arial"/>
                <a:sym typeface="Arial"/>
              </a:rPr>
              <a:t>Goals</a:t>
            </a:r>
            <a:endParaRPr b="1" sz="1100">
              <a:latin typeface="Arial"/>
              <a:ea typeface="Arial"/>
              <a:cs typeface="Arial"/>
              <a:sym typeface="Arial"/>
            </a:endParaRPr>
          </a:p>
          <a:p>
            <a:pPr indent="-298450" lvl="0" marL="457200" rtl="0" algn="l">
              <a:lnSpc>
                <a:spcPct val="115000"/>
              </a:lnSpc>
              <a:spcBef>
                <a:spcPts val="0"/>
              </a:spcBef>
              <a:spcAft>
                <a:spcPts val="0"/>
              </a:spcAft>
              <a:buSzPts val="1100"/>
              <a:buFont typeface="Arial"/>
              <a:buAutoNum type="arabicPeriod"/>
            </a:pPr>
            <a:r>
              <a:rPr lang="en" sz="1100">
                <a:latin typeface="Arial"/>
                <a:ea typeface="Arial"/>
                <a:cs typeface="Arial"/>
                <a:sym typeface="Arial"/>
              </a:rPr>
              <a:t>Testing navigation in urban areas with high pedestrian footfall.</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AutoNum type="arabicPeriod"/>
            </a:pPr>
            <a:r>
              <a:rPr lang="en" sz="1100">
                <a:latin typeface="Arial"/>
                <a:ea typeface="Arial"/>
                <a:cs typeface="Arial"/>
                <a:sym typeface="Arial"/>
              </a:rPr>
              <a:t>Testing grit coverage efficiency.</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AutoNum type="arabicPeriod"/>
            </a:pPr>
            <a:r>
              <a:rPr lang="en" sz="1100">
                <a:latin typeface="Arial"/>
                <a:ea typeface="Arial"/>
                <a:cs typeface="Arial"/>
                <a:sym typeface="Arial"/>
              </a:rPr>
              <a:t>Measure the area covered per hour.</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AutoNum type="arabicPeriod"/>
            </a:pPr>
            <a:r>
              <a:rPr lang="en" sz="1100">
                <a:latin typeface="Arial"/>
                <a:ea typeface="Arial"/>
                <a:cs typeface="Arial"/>
                <a:sym typeface="Arial"/>
              </a:rPr>
              <a:t>Measure salt usage in comparison to manual gritting.</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AutoNum type="arabicPeriod"/>
            </a:pPr>
            <a:r>
              <a:rPr lang="en" sz="1100">
                <a:latin typeface="Arial"/>
                <a:ea typeface="Arial"/>
                <a:cs typeface="Arial"/>
                <a:sym typeface="Arial"/>
              </a:rPr>
              <a:t>Mea</a:t>
            </a:r>
            <a:r>
              <a:rPr lang="en" sz="1100">
                <a:latin typeface="Arial"/>
                <a:ea typeface="Arial"/>
                <a:cs typeface="Arial"/>
                <a:sym typeface="Arial"/>
              </a:rPr>
              <a:t>sur</a:t>
            </a:r>
            <a:r>
              <a:rPr lang="en" sz="1100">
                <a:latin typeface="Arial"/>
                <a:ea typeface="Arial"/>
                <a:cs typeface="Arial"/>
                <a:sym typeface="Arial"/>
              </a:rPr>
              <a:t>e reliability, margin for error and failure.</a:t>
            </a:r>
            <a:endParaRPr sz="1100">
              <a:latin typeface="Arial"/>
              <a:ea typeface="Arial"/>
              <a:cs typeface="Arial"/>
              <a:sym typeface="Arial"/>
            </a:endParaRPr>
          </a:p>
          <a:p>
            <a:pPr indent="0" lvl="0" marL="0" rtl="0" algn="l">
              <a:spcBef>
                <a:spcPts val="0"/>
              </a:spcBef>
              <a:spcAft>
                <a:spcPts val="0"/>
              </a:spcAft>
              <a:buNone/>
            </a:pPr>
            <a:r>
              <a:t/>
            </a:r>
            <a:endParaRPr/>
          </a:p>
        </p:txBody>
      </p:sp>
      <p:sp>
        <p:nvSpPr>
          <p:cNvPr id="520" name="Google Shape;520;p65"/>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Pilot Scheme</a:t>
            </a:r>
            <a:endParaRPr/>
          </a:p>
        </p:txBody>
      </p:sp>
      <p:pic>
        <p:nvPicPr>
          <p:cNvPr id="521" name="Google Shape;521;p65"/>
          <p:cNvPicPr preferRelativeResize="0"/>
          <p:nvPr/>
        </p:nvPicPr>
        <p:blipFill rotWithShape="1">
          <a:blip r:embed="rId3">
            <a:alphaModFix/>
          </a:blip>
          <a:srcRect b="5482" l="23983" r="0" t="0"/>
          <a:stretch/>
        </p:blipFill>
        <p:spPr>
          <a:xfrm>
            <a:off x="515100" y="1121900"/>
            <a:ext cx="3678300" cy="3470051"/>
          </a:xfrm>
          <a:prstGeom prst="rect">
            <a:avLst/>
          </a:prstGeom>
          <a:noFill/>
          <a:ln>
            <a:noFill/>
          </a:ln>
        </p:spPr>
      </p:pic>
      <p:sp>
        <p:nvSpPr>
          <p:cNvPr id="522" name="Google Shape;522;p65"/>
          <p:cNvSpPr txBox="1"/>
          <p:nvPr/>
        </p:nvSpPr>
        <p:spPr>
          <a:xfrm>
            <a:off x="433800" y="4519375"/>
            <a:ext cx="3000000" cy="307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800">
                <a:solidFill>
                  <a:schemeClr val="dk1"/>
                </a:solidFill>
              </a:rPr>
              <a:t>Map of proposed route.</a:t>
            </a:r>
            <a:endParaRPr sz="1100"/>
          </a:p>
        </p:txBody>
      </p:sp>
      <p:sp>
        <p:nvSpPr>
          <p:cNvPr id="523" name="Google Shape;523;p65"/>
          <p:cNvSpPr txBox="1"/>
          <p:nvPr/>
        </p:nvSpPr>
        <p:spPr>
          <a:xfrm>
            <a:off x="7529450" y="4788050"/>
            <a:ext cx="2155800" cy="42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Frankie Snow</a:t>
            </a:r>
            <a:endParaRPr>
              <a:solidFill>
                <a:schemeClr val="dk1"/>
              </a:solidFill>
              <a:latin typeface="Albert Sans"/>
              <a:ea typeface="Albert Sans"/>
              <a:cs typeface="Albert Sans"/>
              <a:sym typeface="Albert Sans"/>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7" name="Shape 527"/>
        <p:cNvGrpSpPr/>
        <p:nvPr/>
      </p:nvGrpSpPr>
      <p:grpSpPr>
        <a:xfrm>
          <a:off x="0" y="0"/>
          <a:ext cx="0" cy="0"/>
          <a:chOff x="0" y="0"/>
          <a:chExt cx="0" cy="0"/>
        </a:xfrm>
      </p:grpSpPr>
      <p:sp>
        <p:nvSpPr>
          <p:cNvPr id="528" name="Google Shape;528;p66"/>
          <p:cNvSpPr txBox="1"/>
          <p:nvPr>
            <p:ph idx="1" type="subTitle"/>
          </p:nvPr>
        </p:nvSpPr>
        <p:spPr>
          <a:xfrm>
            <a:off x="730325" y="1129075"/>
            <a:ext cx="8113800" cy="3526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What is the positive impact of our Grit bots?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highlight>
                <a:srgbClr val="FFFF00"/>
              </a:highlight>
            </a:endParaRPr>
          </a:p>
          <a:p>
            <a:pPr indent="-317500" lvl="0" marL="457200" rtl="0" algn="l">
              <a:spcBef>
                <a:spcPts val="0"/>
              </a:spcBef>
              <a:spcAft>
                <a:spcPts val="0"/>
              </a:spcAft>
              <a:buSzPts val="1400"/>
              <a:buChar char="●"/>
            </a:pPr>
            <a:r>
              <a:rPr lang="en"/>
              <a:t>Safer </a:t>
            </a:r>
            <a:r>
              <a:rPr lang="en"/>
              <a:t>pavements provides better </a:t>
            </a:r>
            <a:r>
              <a:rPr lang="en"/>
              <a:t>accessibility</a:t>
            </a:r>
            <a:r>
              <a:rPr lang="en"/>
              <a:t> to all during wintertime</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Less wintertime &amp; ice related injuries</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Benefits vulnerable, elderly &amp; disabled people the most</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Areas that need gritting reliably get it, instead of being neglected as the existing grit bins are</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Providing seasonal maintenance job opportunities </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Designed with environmental impact in mind</a:t>
            </a:r>
            <a:endParaRPr/>
          </a:p>
        </p:txBody>
      </p:sp>
      <p:sp>
        <p:nvSpPr>
          <p:cNvPr id="529" name="Google Shape;529;p66"/>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Conclusion</a:t>
            </a:r>
            <a:endParaRPr/>
          </a:p>
        </p:txBody>
      </p:sp>
      <p:sp>
        <p:nvSpPr>
          <p:cNvPr id="530" name="Google Shape;530;p66"/>
          <p:cNvSpPr txBox="1"/>
          <p:nvPr/>
        </p:nvSpPr>
        <p:spPr>
          <a:xfrm>
            <a:off x="7158125" y="4804775"/>
            <a:ext cx="2376000" cy="287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34" name="Shape 534"/>
        <p:cNvGrpSpPr/>
        <p:nvPr/>
      </p:nvGrpSpPr>
      <p:grpSpPr>
        <a:xfrm>
          <a:off x="0" y="0"/>
          <a:ext cx="0" cy="0"/>
          <a:chOff x="0" y="0"/>
          <a:chExt cx="0" cy="0"/>
        </a:xfrm>
      </p:grpSpPr>
      <p:sp>
        <p:nvSpPr>
          <p:cNvPr id="535" name="Google Shape;535;p67"/>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THANKS</a:t>
            </a:r>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9" name="Shape 539"/>
        <p:cNvGrpSpPr/>
        <p:nvPr/>
      </p:nvGrpSpPr>
      <p:grpSpPr>
        <a:xfrm>
          <a:off x="0" y="0"/>
          <a:ext cx="0" cy="0"/>
          <a:chOff x="0" y="0"/>
          <a:chExt cx="0" cy="0"/>
        </a:xfrm>
      </p:grpSpPr>
      <p:sp>
        <p:nvSpPr>
          <p:cNvPr id="540" name="Google Shape;540;p68"/>
          <p:cNvSpPr txBox="1"/>
          <p:nvPr>
            <p:ph idx="1" type="subTitle"/>
          </p:nvPr>
        </p:nvSpPr>
        <p:spPr>
          <a:xfrm>
            <a:off x="104700" y="552450"/>
            <a:ext cx="8867100" cy="43815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sz="1100"/>
          </a:p>
          <a:p>
            <a:pPr indent="457200" lvl="0" marL="457200" rtl="0" algn="l">
              <a:lnSpc>
                <a:spcPct val="115000"/>
              </a:lnSpc>
              <a:spcBef>
                <a:spcPts val="0"/>
              </a:spcBef>
              <a:spcAft>
                <a:spcPts val="0"/>
              </a:spcAft>
              <a:buNone/>
            </a:pPr>
            <a:r>
              <a:rPr lang="en" sz="1000">
                <a:latin typeface="Arial"/>
                <a:ea typeface="Arial"/>
                <a:cs typeface="Arial"/>
                <a:sym typeface="Arial"/>
              </a:rPr>
              <a:t>[1] GOV.UK, “Cold mortality monitoring report: winter 2024 to 2025 ,” GOV.UK, Feb. 18, 2026. https://www.gov.uk/government/statistics/cold-mortality-monitoring-report-england-winter-2024-to-2025/cold-mortality-monitoring-report-winter-2024-to-2025 (accessed Mar. 26, 2026).</a:t>
            </a:r>
            <a:endParaRPr sz="1000">
              <a:latin typeface="Arial"/>
              <a:ea typeface="Arial"/>
              <a:cs typeface="Arial"/>
              <a:sym typeface="Arial"/>
            </a:endParaRPr>
          </a:p>
          <a:p>
            <a:pPr indent="457200" lvl="0" marL="457200" rtl="0" algn="l">
              <a:lnSpc>
                <a:spcPct val="115000"/>
              </a:lnSpc>
              <a:spcBef>
                <a:spcPts val="0"/>
              </a:spcBef>
              <a:spcAft>
                <a:spcPts val="0"/>
              </a:spcAft>
              <a:buNone/>
            </a:pPr>
            <a:r>
              <a:rPr lang="en" sz="1000">
                <a:latin typeface="Arial"/>
                <a:ea typeface="Arial"/>
                <a:cs typeface="Arial"/>
                <a:sym typeface="Arial"/>
              </a:rPr>
              <a:t>[2] Health and Safety Executive, “Managing risks and risk assessment at work,” Health and Safety Executive,. https://www.hse.gov.uk/simple-health-safety/risk/risk-assessment-template-and-examples.htm (accessed Feb. 12, 2026).</a:t>
            </a:r>
            <a:endParaRPr sz="1000">
              <a:latin typeface="Arial"/>
              <a:ea typeface="Arial"/>
              <a:cs typeface="Arial"/>
              <a:sym typeface="Arial"/>
            </a:endParaRPr>
          </a:p>
          <a:p>
            <a:pPr indent="0" lvl="0" marL="0" rtl="0" algn="l">
              <a:lnSpc>
                <a:spcPct val="115000"/>
              </a:lnSpc>
              <a:spcBef>
                <a:spcPts val="0"/>
              </a:spcBef>
              <a:spcAft>
                <a:spcPts val="0"/>
              </a:spcAft>
              <a:buNone/>
            </a:pPr>
            <a:r>
              <a:rPr lang="en" sz="1000">
                <a:latin typeface="Arial"/>
                <a:ea typeface="Arial"/>
                <a:cs typeface="Arial"/>
                <a:sym typeface="Arial"/>
              </a:rPr>
              <a:t> 		[3] UrbanImages, “A gritting lorry spreading grit or salt over a suburban road in South London during a snowstorm,” alamy, Nov. 30, 2010. https://www.alamy.com/stock-photo-a-gritting-lorry-spreading-grit-or-salt-over-a-suburban-road-in-south-33317251.html?imageid=90F3C497-D445-4766-86E5-58C6F362D5DD&amp;pn=1&amp;searchId=0c5ad8256f1771cf42e02e33da9eaea6&amp;searchtype=0 (accessed May 07, 2026).</a:t>
            </a:r>
            <a:endParaRPr sz="1000">
              <a:latin typeface="Arial"/>
              <a:ea typeface="Arial"/>
              <a:cs typeface="Arial"/>
              <a:sym typeface="Arial"/>
            </a:endParaRPr>
          </a:p>
          <a:p>
            <a:pPr indent="457200" lvl="0" marL="457200" rtl="0" algn="l">
              <a:lnSpc>
                <a:spcPct val="115000"/>
              </a:lnSpc>
              <a:spcBef>
                <a:spcPts val="0"/>
              </a:spcBef>
              <a:spcAft>
                <a:spcPts val="0"/>
              </a:spcAft>
              <a:buNone/>
            </a:pPr>
            <a:r>
              <a:rPr lang="en" sz="1000">
                <a:latin typeface="Arial"/>
                <a:ea typeface="Arial"/>
                <a:cs typeface="Arial"/>
                <a:sym typeface="Arial"/>
              </a:rPr>
              <a:t>[4] Buchermunicipal. (2025). </a:t>
            </a:r>
            <a:r>
              <a:rPr i="1" lang="en" sz="1000">
                <a:latin typeface="Arial"/>
                <a:ea typeface="Arial"/>
                <a:cs typeface="Arial"/>
                <a:sym typeface="Arial"/>
              </a:rPr>
              <a:t>Husky | Bucher Municipal</a:t>
            </a:r>
            <a:r>
              <a:rPr lang="en" sz="1000">
                <a:latin typeface="Arial"/>
                <a:ea typeface="Arial"/>
                <a:cs typeface="Arial"/>
                <a:sym typeface="Arial"/>
              </a:rPr>
              <a:t>. [online] Available at: </a:t>
            </a:r>
            <a:r>
              <a:rPr lang="en" sz="1000" u="sng">
                <a:latin typeface="Arial"/>
                <a:ea typeface="Arial"/>
                <a:cs typeface="Arial"/>
                <a:sym typeface="Arial"/>
                <a:hlinkClick r:id="rId3"/>
              </a:rPr>
              <a:t>https://www.buchermunicipal.com/gb/en/products/winter-maintenance/spreaders/husky</a:t>
            </a:r>
            <a:r>
              <a:rPr lang="en" sz="1000">
                <a:latin typeface="Arial"/>
                <a:ea typeface="Arial"/>
                <a:cs typeface="Arial"/>
                <a:sym typeface="Arial"/>
              </a:rPr>
              <a:t>  [Accessed 12 Apr. 2026].</a:t>
            </a:r>
            <a:endParaRPr sz="1000">
              <a:latin typeface="Arial"/>
              <a:ea typeface="Arial"/>
              <a:cs typeface="Arial"/>
              <a:sym typeface="Arial"/>
            </a:endParaRPr>
          </a:p>
          <a:p>
            <a:pPr indent="457200" lvl="0" marL="457200" rtl="0" algn="l">
              <a:lnSpc>
                <a:spcPct val="115000"/>
              </a:lnSpc>
              <a:spcBef>
                <a:spcPts val="800"/>
              </a:spcBef>
              <a:spcAft>
                <a:spcPts val="0"/>
              </a:spcAft>
              <a:buNone/>
            </a:pPr>
            <a:r>
              <a:rPr lang="en" sz="1000">
                <a:latin typeface="Arial"/>
                <a:ea typeface="Arial"/>
                <a:cs typeface="Arial"/>
                <a:sym typeface="Arial"/>
              </a:rPr>
              <a:t>[5] EngineerDog (2018). </a:t>
            </a:r>
            <a:r>
              <a:rPr i="1" lang="en" sz="1000">
                <a:latin typeface="Arial"/>
                <a:ea typeface="Arial"/>
                <a:cs typeface="Arial"/>
                <a:sym typeface="Arial"/>
              </a:rPr>
              <a:t>What are the Key Ingredients for a Competitive Combat Robot?</a:t>
            </a:r>
            <a:r>
              <a:rPr lang="en" sz="1000">
                <a:latin typeface="Arial"/>
                <a:ea typeface="Arial"/>
                <a:cs typeface="Arial"/>
                <a:sym typeface="Arial"/>
              </a:rPr>
              <a:t> [online] Available at: </a:t>
            </a:r>
            <a:r>
              <a:rPr lang="en" sz="1000" u="sng">
                <a:latin typeface="Arial"/>
                <a:ea typeface="Arial"/>
                <a:cs typeface="Arial"/>
                <a:sym typeface="Arial"/>
                <a:hlinkClick r:id="rId4"/>
              </a:rPr>
              <a:t>https://engineerdog.com/2018/06/03/what-are-the-key-ingredients-for-a-competitive-combat-robot/</a:t>
            </a:r>
            <a:r>
              <a:rPr lang="en" sz="1000">
                <a:latin typeface="Arial"/>
                <a:ea typeface="Arial"/>
                <a:cs typeface="Arial"/>
                <a:sym typeface="Arial"/>
              </a:rPr>
              <a:t> . [Accessed 12 Apr. 2026].</a:t>
            </a:r>
            <a:endParaRPr sz="1000">
              <a:latin typeface="Arial"/>
              <a:ea typeface="Arial"/>
              <a:cs typeface="Arial"/>
              <a:sym typeface="Arial"/>
            </a:endParaRPr>
          </a:p>
          <a:p>
            <a:pPr indent="457200" lvl="0" marL="457200" rtl="0" algn="l">
              <a:lnSpc>
                <a:spcPct val="115000"/>
              </a:lnSpc>
              <a:spcBef>
                <a:spcPts val="800"/>
              </a:spcBef>
              <a:spcAft>
                <a:spcPts val="0"/>
              </a:spcAft>
              <a:buNone/>
            </a:pPr>
            <a:r>
              <a:rPr lang="en" sz="1000">
                <a:latin typeface="Arial"/>
                <a:ea typeface="Arial"/>
                <a:cs typeface="Arial"/>
                <a:sym typeface="Arial"/>
              </a:rPr>
              <a:t>[6] Stiga. (2022). </a:t>
            </a:r>
            <a:r>
              <a:rPr i="1" lang="en" sz="1000">
                <a:latin typeface="Arial"/>
                <a:ea typeface="Arial"/>
                <a:cs typeface="Arial"/>
                <a:sym typeface="Arial"/>
              </a:rPr>
              <a:t>Robot Grass Cutter: Buying guide | Stiga</a:t>
            </a:r>
            <a:r>
              <a:rPr lang="en" sz="1000">
                <a:latin typeface="Arial"/>
                <a:ea typeface="Arial"/>
                <a:cs typeface="Arial"/>
                <a:sym typeface="Arial"/>
              </a:rPr>
              <a:t>. [online] Available at: </a:t>
            </a:r>
            <a:r>
              <a:rPr lang="en" sz="1000" u="sng">
                <a:latin typeface="Arial"/>
                <a:ea typeface="Arial"/>
                <a:cs typeface="Arial"/>
                <a:sym typeface="Arial"/>
                <a:hlinkClick r:id="rId5"/>
              </a:rPr>
              <a:t>https://www.stiga.com/uk/robot-grass-cutter-buying-guide</a:t>
            </a:r>
            <a:r>
              <a:rPr lang="en" sz="1000">
                <a:latin typeface="Arial"/>
                <a:ea typeface="Arial"/>
                <a:cs typeface="Arial"/>
                <a:sym typeface="Arial"/>
              </a:rPr>
              <a:t>  [Accessed 12 Apr. 2026].</a:t>
            </a:r>
            <a:endParaRPr sz="1000">
              <a:latin typeface="Arial"/>
              <a:ea typeface="Arial"/>
              <a:cs typeface="Arial"/>
              <a:sym typeface="Arial"/>
            </a:endParaRPr>
          </a:p>
          <a:p>
            <a:pPr indent="457200" lvl="0" marL="0" rtl="0" algn="l">
              <a:lnSpc>
                <a:spcPct val="80000"/>
              </a:lnSpc>
              <a:spcBef>
                <a:spcPts val="800"/>
              </a:spcBef>
              <a:spcAft>
                <a:spcPts val="0"/>
              </a:spcAft>
              <a:buClr>
                <a:schemeClr val="dk1"/>
              </a:buClr>
              <a:buSzPts val="1100"/>
              <a:buFont typeface="Arial"/>
              <a:buNone/>
            </a:pPr>
            <a:r>
              <a:rPr lang="en" sz="1000">
                <a:latin typeface="Arial"/>
                <a:ea typeface="Arial"/>
                <a:cs typeface="Arial"/>
                <a:sym typeface="Arial"/>
              </a:rPr>
              <a:t>[7]  The Independent. (2024). </a:t>
            </a:r>
            <a:r>
              <a:rPr i="1" lang="en" sz="1000">
                <a:latin typeface="Arial"/>
                <a:ea typeface="Arial"/>
                <a:cs typeface="Arial"/>
                <a:sym typeface="Arial"/>
              </a:rPr>
              <a:t>Best robot vacuum cleaners to get rid of dust and pet hair</a:t>
            </a:r>
            <a:r>
              <a:rPr lang="en" sz="1000">
                <a:latin typeface="Arial"/>
                <a:ea typeface="Arial"/>
                <a:cs typeface="Arial"/>
                <a:sym typeface="Arial"/>
              </a:rPr>
              <a:t>. [online] Available at: </a:t>
            </a:r>
            <a:r>
              <a:rPr lang="en" sz="1000" u="sng">
                <a:latin typeface="Arial"/>
                <a:ea typeface="Arial"/>
                <a:cs typeface="Arial"/>
                <a:sym typeface="Arial"/>
                <a:hlinkClick r:id="rId6"/>
              </a:rPr>
              <a:t>https://www.independent.co.uk/extras/indybest/house-garden/vacuum-cleaners/best-robot-vacuum-cleaners-b2349451.html</a:t>
            </a:r>
            <a:r>
              <a:rPr lang="en" sz="1000">
                <a:latin typeface="Arial"/>
                <a:ea typeface="Arial"/>
                <a:cs typeface="Arial"/>
                <a:sym typeface="Arial"/>
              </a:rPr>
              <a:t>.  [Accessed 12 Apr. 2026].</a:t>
            </a:r>
            <a:endParaRPr sz="1000">
              <a:latin typeface="Arial"/>
              <a:ea typeface="Arial"/>
              <a:cs typeface="Arial"/>
              <a:sym typeface="Arial"/>
            </a:endParaRPr>
          </a:p>
          <a:p>
            <a:pPr indent="0" lvl="0" marL="0" rtl="0" algn="l">
              <a:spcBef>
                <a:spcPts val="800"/>
              </a:spcBef>
              <a:spcAft>
                <a:spcPts val="0"/>
              </a:spcAft>
              <a:buNone/>
            </a:pPr>
            <a:r>
              <a:t/>
            </a:r>
            <a:endParaRPr>
              <a:highlight>
                <a:srgbClr val="FFFF00"/>
              </a:highlight>
            </a:endParaRPr>
          </a:p>
        </p:txBody>
      </p:sp>
      <p:sp>
        <p:nvSpPr>
          <p:cNvPr id="541" name="Google Shape;541;p68"/>
          <p:cNvSpPr txBox="1"/>
          <p:nvPr>
            <p:ph type="title"/>
          </p:nvPr>
        </p:nvSpPr>
        <p:spPr>
          <a:xfrm>
            <a:off x="515100" y="1199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Bibliography</a:t>
            </a:r>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5" name="Shape 545"/>
        <p:cNvGrpSpPr/>
        <p:nvPr/>
      </p:nvGrpSpPr>
      <p:grpSpPr>
        <a:xfrm>
          <a:off x="0" y="0"/>
          <a:ext cx="0" cy="0"/>
          <a:chOff x="0" y="0"/>
          <a:chExt cx="0" cy="0"/>
        </a:xfrm>
      </p:grpSpPr>
      <p:sp>
        <p:nvSpPr>
          <p:cNvPr id="546" name="Google Shape;546;p69"/>
          <p:cNvSpPr txBox="1"/>
          <p:nvPr>
            <p:ph idx="1" type="subTitle"/>
          </p:nvPr>
        </p:nvSpPr>
        <p:spPr>
          <a:xfrm>
            <a:off x="58900" y="397800"/>
            <a:ext cx="8952000" cy="4745700"/>
          </a:xfrm>
          <a:prstGeom prst="rect">
            <a:avLst/>
          </a:prstGeom>
        </p:spPr>
        <p:txBody>
          <a:bodyPr anchorCtr="0" anchor="t" bIns="91425" lIns="91425" spcFirstLastPara="1" rIns="91425" wrap="square" tIns="91425">
            <a:noAutofit/>
          </a:bodyPr>
          <a:lstStyle/>
          <a:p>
            <a:pPr indent="45720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[8]J. Clemishaw, “Steel vs Alloy Wheels: 5 Reasons Why Aluminum Alloy Wins,” </a:t>
            </a:r>
            <a:r>
              <a:rPr i="1" lang="en" sz="1000">
                <a:latin typeface="Arial"/>
                <a:ea typeface="Arial"/>
                <a:cs typeface="Arial"/>
                <a:sym typeface="Arial"/>
              </a:rPr>
              <a:t>Owl Outdoor</a:t>
            </a:r>
            <a:r>
              <a:rPr lang="en" sz="1000">
                <a:latin typeface="Arial"/>
                <a:ea typeface="Arial"/>
                <a:cs typeface="Arial"/>
                <a:sym typeface="Arial"/>
              </a:rPr>
              <a:t>, Oct. 23, 2025. https://owlvans.com/blogs/the-owl-journal/steel-vs-alloy-wheels-5-reasons-why-aluminum-alloy-wins?srsltid=AfmBOop9T-KCkuh-NbNUogpsIQv7YZkv7Q0GSL1P2wnVreT8YGXY3z0g (accessed Mar. 20, 2026).</a:t>
            </a:r>
            <a:endParaRPr sz="1000">
              <a:latin typeface="Arial"/>
              <a:ea typeface="Arial"/>
              <a:cs typeface="Arial"/>
              <a:sym typeface="Arial"/>
            </a:endParaRPr>
          </a:p>
          <a:p>
            <a:pPr indent="45720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[9]“Polycarbonate in daily life.” Jan. 12, 2026. [Online]. Available: </a:t>
            </a:r>
            <a:r>
              <a:rPr lang="en" sz="1000" u="sng">
                <a:latin typeface="Arial"/>
                <a:ea typeface="Arial"/>
                <a:cs typeface="Arial"/>
                <a:sym typeface="Arial"/>
                <a:hlinkClick r:id="rId3"/>
              </a:rPr>
              <a:t>https://www.aboutpolycarbonate.com/wp-content/uploads/2024/03/Polycarbonate-in-daily-life_Headlamps.pdf</a:t>
            </a:r>
            <a:r>
              <a:rPr lang="en" sz="1000">
                <a:latin typeface="Arial"/>
                <a:ea typeface="Arial"/>
                <a:cs typeface="Arial"/>
                <a:sym typeface="Arial"/>
              </a:rPr>
              <a:t> (accessed Mar. 22, 2026)</a:t>
            </a:r>
            <a:endParaRPr sz="1000">
              <a:latin typeface="Arial"/>
              <a:ea typeface="Arial"/>
              <a:cs typeface="Arial"/>
              <a:sym typeface="Arial"/>
            </a:endParaRPr>
          </a:p>
          <a:p>
            <a:pPr indent="457200" lvl="0" marL="0" rtl="0" algn="l">
              <a:lnSpc>
                <a:spcPct val="115000"/>
              </a:lnSpc>
              <a:spcBef>
                <a:spcPts val="1200"/>
              </a:spcBef>
              <a:spcAft>
                <a:spcPts val="0"/>
              </a:spcAft>
              <a:buNone/>
            </a:pPr>
            <a:r>
              <a:rPr lang="en" sz="1000">
                <a:latin typeface="Arial"/>
                <a:ea typeface="Arial"/>
                <a:cs typeface="Arial"/>
                <a:sym typeface="Arial"/>
              </a:rPr>
              <a:t>[10]“Marine Plastics, Riding The Wave,” </a:t>
            </a:r>
            <a:r>
              <a:rPr i="1" lang="en" sz="1000">
                <a:latin typeface="Arial"/>
                <a:ea typeface="Arial"/>
                <a:cs typeface="Arial"/>
                <a:sym typeface="Arial"/>
              </a:rPr>
              <a:t>Total Plastics</a:t>
            </a:r>
            <a:r>
              <a:rPr lang="en" sz="1000">
                <a:latin typeface="Arial"/>
                <a:ea typeface="Arial"/>
                <a:cs typeface="Arial"/>
                <a:sym typeface="Arial"/>
              </a:rPr>
              <a:t>, 2024. </a:t>
            </a:r>
            <a:r>
              <a:rPr lang="en" sz="1000" u="sng">
                <a:latin typeface="Arial"/>
                <a:ea typeface="Arial"/>
                <a:cs typeface="Arial"/>
                <a:sym typeface="Arial"/>
                <a:hlinkClick r:id="rId4"/>
              </a:rPr>
              <a:t>https://totalplastics.com/blog/marine-plastics-riding-the-wave/</a:t>
            </a:r>
            <a:r>
              <a:rPr lang="en" sz="1000">
                <a:latin typeface="Arial"/>
                <a:ea typeface="Arial"/>
                <a:cs typeface="Arial"/>
                <a:sym typeface="Arial"/>
              </a:rPr>
              <a:t> (accessed Mar. 22, 2026)</a:t>
            </a:r>
            <a:endParaRPr sz="1000">
              <a:latin typeface="Arial"/>
              <a:ea typeface="Arial"/>
              <a:cs typeface="Arial"/>
              <a:sym typeface="Arial"/>
            </a:endParaRPr>
          </a:p>
          <a:p>
            <a:pPr indent="457200" lvl="0" marL="0" rtl="0" algn="l">
              <a:lnSpc>
                <a:spcPct val="115000"/>
              </a:lnSpc>
              <a:spcBef>
                <a:spcPts val="1200"/>
              </a:spcBef>
              <a:spcAft>
                <a:spcPts val="0"/>
              </a:spcAft>
              <a:buNone/>
            </a:pPr>
            <a:r>
              <a:rPr lang="en" sz="1000">
                <a:latin typeface="Arial"/>
                <a:ea typeface="Arial"/>
                <a:cs typeface="Arial"/>
                <a:sym typeface="Arial"/>
              </a:rPr>
              <a:t>[11] A. Ghodrati, N. S. Mashaan, and T. paraskeva, “incorporating waste plastics into pavement materials” Applied Sciences, Vol. 15, Jul, 2025. [Online] Available: </a:t>
            </a:r>
            <a:r>
              <a:rPr lang="en" sz="1000" u="sng">
                <a:latin typeface="Arial"/>
                <a:ea typeface="Arial"/>
                <a:cs typeface="Arial"/>
                <a:sym typeface="Arial"/>
                <a:hlinkClick r:id="rId5"/>
              </a:rPr>
              <a:t>https://www.mdpi.com/2076-3417/15/14/8112</a:t>
            </a:r>
            <a:r>
              <a:rPr lang="en" sz="1000">
                <a:latin typeface="Arial"/>
                <a:ea typeface="Arial"/>
                <a:cs typeface="Arial"/>
                <a:sym typeface="Arial"/>
              </a:rPr>
              <a:t> Accessed: 12, Feb, 2026.</a:t>
            </a:r>
            <a:endParaRPr sz="1000">
              <a:latin typeface="Arial"/>
              <a:ea typeface="Arial"/>
              <a:cs typeface="Arial"/>
              <a:sym typeface="Arial"/>
            </a:endParaRPr>
          </a:p>
          <a:p>
            <a:pPr indent="457200" lvl="0" marL="0" rtl="0" algn="l">
              <a:lnSpc>
                <a:spcPct val="115000"/>
              </a:lnSpc>
              <a:spcBef>
                <a:spcPts val="800"/>
              </a:spcBef>
              <a:spcAft>
                <a:spcPts val="0"/>
              </a:spcAft>
              <a:buNone/>
            </a:pPr>
            <a:r>
              <a:rPr lang="en" sz="1000">
                <a:latin typeface="Arial"/>
                <a:ea typeface="Arial"/>
                <a:cs typeface="Arial"/>
                <a:sym typeface="Arial"/>
              </a:rPr>
              <a:t>[12] H. Bird, “Is recycling plastics worth it?” Recycle Now, UK, 2025. [Online] Available: </a:t>
            </a:r>
            <a:r>
              <a:rPr lang="en" sz="1000" u="sng">
                <a:latin typeface="Arial"/>
                <a:ea typeface="Arial"/>
                <a:cs typeface="Arial"/>
                <a:sym typeface="Arial"/>
                <a:hlinkClick r:id="rId6"/>
              </a:rPr>
              <a:t>https://www.recyclenow.com/how-to-recycle/is-recycling-plastics-worth-it</a:t>
            </a:r>
            <a:r>
              <a:rPr lang="en" sz="1000">
                <a:latin typeface="Arial"/>
                <a:ea typeface="Arial"/>
                <a:cs typeface="Arial"/>
                <a:sym typeface="Arial"/>
              </a:rPr>
              <a:t> Accessed: 12, Feb, 2026.</a:t>
            </a:r>
            <a:endParaRPr sz="1000">
              <a:latin typeface="Arial"/>
              <a:ea typeface="Arial"/>
              <a:cs typeface="Arial"/>
              <a:sym typeface="Arial"/>
            </a:endParaRPr>
          </a:p>
          <a:p>
            <a:pPr indent="457200" lvl="0" marL="0" rtl="0" algn="l">
              <a:lnSpc>
                <a:spcPct val="115000"/>
              </a:lnSpc>
              <a:spcBef>
                <a:spcPts val="800"/>
              </a:spcBef>
              <a:spcAft>
                <a:spcPts val="0"/>
              </a:spcAft>
              <a:buNone/>
            </a:pPr>
            <a:r>
              <a:rPr lang="en" sz="1000">
                <a:latin typeface="Arial"/>
                <a:ea typeface="Arial"/>
                <a:cs typeface="Arial"/>
                <a:sym typeface="Arial"/>
              </a:rPr>
              <a:t>[13] Outco, “Salt: advantages and disadvantages of white and brown winter gritting salt” 24, sep, 2021. [Online] Available: </a:t>
            </a:r>
            <a:r>
              <a:rPr lang="en" sz="1000" u="sng">
                <a:latin typeface="Arial"/>
                <a:ea typeface="Arial"/>
                <a:cs typeface="Arial"/>
                <a:sym typeface="Arial"/>
                <a:hlinkClick r:id="rId7"/>
              </a:rPr>
              <a:t>https://www.outco.co.uk/the-advantages-and-disadvantages-of-white-and-brown-winter-gritting-salt</a:t>
            </a:r>
            <a:r>
              <a:rPr lang="en" sz="1000">
                <a:latin typeface="Arial"/>
                <a:ea typeface="Arial"/>
                <a:cs typeface="Arial"/>
                <a:sym typeface="Arial"/>
              </a:rPr>
              <a:t> Accessed: 12, Feb, 2026.</a:t>
            </a:r>
            <a:endParaRPr sz="1000">
              <a:latin typeface="Arial"/>
              <a:ea typeface="Arial"/>
              <a:cs typeface="Arial"/>
              <a:sym typeface="Arial"/>
            </a:endParaRPr>
          </a:p>
          <a:p>
            <a:pPr indent="457200" lvl="0" marL="0" rtl="0" algn="l">
              <a:lnSpc>
                <a:spcPct val="115000"/>
              </a:lnSpc>
              <a:spcBef>
                <a:spcPts val="800"/>
              </a:spcBef>
              <a:spcAft>
                <a:spcPts val="0"/>
              </a:spcAft>
              <a:buNone/>
            </a:pPr>
            <a:r>
              <a:rPr lang="en" sz="1000">
                <a:latin typeface="Arial"/>
                <a:ea typeface="Arial"/>
                <a:cs typeface="Arial"/>
                <a:sym typeface="Arial"/>
              </a:rPr>
              <a:t>[14] Falkirk Council, “Gritting,” [Online]. Available: </a:t>
            </a:r>
            <a:r>
              <a:rPr lang="en" sz="1000" u="sng">
                <a:latin typeface="Arial"/>
                <a:ea typeface="Arial"/>
                <a:cs typeface="Arial"/>
                <a:sym typeface="Arial"/>
                <a:hlinkClick r:id="rId8"/>
              </a:rPr>
              <a:t>https://www.falkirk.gov.uk/roads/gritting</a:t>
            </a:r>
            <a:r>
              <a:rPr lang="en" sz="1000">
                <a:latin typeface="Arial"/>
                <a:ea typeface="Arial"/>
                <a:cs typeface="Arial"/>
                <a:sym typeface="Arial"/>
              </a:rPr>
              <a:t> [Accessed: 26. Mar, 2026].</a:t>
            </a:r>
            <a:endParaRPr sz="1000">
              <a:latin typeface="Arial"/>
              <a:ea typeface="Arial"/>
              <a:cs typeface="Arial"/>
              <a:sym typeface="Arial"/>
            </a:endParaRPr>
          </a:p>
          <a:p>
            <a:pPr indent="457200" lvl="0" marL="0" rtl="0" algn="l">
              <a:lnSpc>
                <a:spcPct val="115000"/>
              </a:lnSpc>
              <a:spcBef>
                <a:spcPts val="800"/>
              </a:spcBef>
              <a:spcAft>
                <a:spcPts val="0"/>
              </a:spcAft>
              <a:buNone/>
            </a:pPr>
            <a:r>
              <a:rPr lang="en" sz="1000">
                <a:latin typeface="Arial"/>
                <a:ea typeface="Arial"/>
                <a:cs typeface="Arial"/>
                <a:sym typeface="Arial"/>
              </a:rPr>
              <a:t>[15] BBC News, “Radar technology used to target grit and salt on Scotland's roads,” Jan. 28, 2019. [Online]. Available: </a:t>
            </a:r>
            <a:r>
              <a:rPr lang="en" sz="1000" u="sng">
                <a:latin typeface="Arial"/>
                <a:ea typeface="Arial"/>
                <a:cs typeface="Arial"/>
                <a:sym typeface="Arial"/>
                <a:hlinkClick r:id="rId9"/>
              </a:rPr>
              <a:t>https://www.bbc.co.uk/news/uk-scotland-47004588</a:t>
            </a:r>
            <a:r>
              <a:rPr lang="en" sz="1000">
                <a:latin typeface="Arial"/>
                <a:ea typeface="Arial"/>
                <a:cs typeface="Arial"/>
                <a:sym typeface="Arial"/>
              </a:rPr>
              <a:t> [Accessed: 26. Mar, 2026].</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[16] Y. M. Wang, S. Matook, and A. R. Dennis, “Unintended consequences of humanoid service robots: A case study of public service organizations,” </a:t>
            </a:r>
            <a:r>
              <a:rPr i="1" lang="en" sz="1000">
                <a:latin typeface="Arial"/>
                <a:ea typeface="Arial"/>
                <a:cs typeface="Arial"/>
                <a:sym typeface="Arial"/>
              </a:rPr>
              <a:t>Journal of Business Research</a:t>
            </a:r>
            <a:r>
              <a:rPr lang="en" sz="1000">
                <a:latin typeface="Arial"/>
                <a:ea typeface="Arial"/>
                <a:cs typeface="Arial"/>
                <a:sym typeface="Arial"/>
              </a:rPr>
              <a:t>, vol. 174, p. 114509, Mar. 2024. [Online]. Available: </a:t>
            </a:r>
            <a:r>
              <a:rPr lang="en" sz="1000" u="sng">
                <a:latin typeface="Arial"/>
                <a:ea typeface="Arial"/>
                <a:cs typeface="Arial"/>
                <a:sym typeface="Arial"/>
                <a:hlinkClick r:id="rId10"/>
              </a:rPr>
              <a:t>https://www.researchgate.net/publication/377276363_Unintended_Consequences_of_Humanoid_Service_Robots_A_Case_Study_of_Public_Service_Organizations</a:t>
            </a:r>
            <a:r>
              <a:rPr lang="en" sz="1000">
                <a:latin typeface="Arial"/>
                <a:ea typeface="Arial"/>
                <a:cs typeface="Arial"/>
                <a:sym typeface="Arial"/>
              </a:rPr>
              <a:t>. [Accessed: 26. Mar, 2026].</a:t>
            </a:r>
            <a:endParaRPr sz="1000">
              <a:latin typeface="Arial"/>
              <a:ea typeface="Arial"/>
              <a:cs typeface="Arial"/>
              <a:sym typeface="Arial"/>
            </a:endParaRPr>
          </a:p>
          <a:p>
            <a:pPr indent="457200" lvl="0" marL="0" rtl="0" algn="l">
              <a:lnSpc>
                <a:spcPct val="115000"/>
              </a:lnSpc>
              <a:spcBef>
                <a:spcPts val="0"/>
              </a:spcBef>
              <a:spcAft>
                <a:spcPts val="0"/>
              </a:spcAft>
              <a:buNone/>
            </a:pPr>
            <a:r>
              <a:t/>
            </a:r>
            <a:endParaRPr sz="900">
              <a:latin typeface="Arial"/>
              <a:ea typeface="Arial"/>
              <a:cs typeface="Arial"/>
              <a:sym typeface="Arial"/>
            </a:endParaRPr>
          </a:p>
        </p:txBody>
      </p:sp>
      <p:sp>
        <p:nvSpPr>
          <p:cNvPr id="547" name="Google Shape;547;p69"/>
          <p:cNvSpPr txBox="1"/>
          <p:nvPr>
            <p:ph type="title"/>
          </p:nvPr>
        </p:nvSpPr>
        <p:spPr>
          <a:xfrm>
            <a:off x="515100" y="-515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Bibliography</a:t>
            </a:r>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1" name="Shape 551"/>
        <p:cNvGrpSpPr/>
        <p:nvPr/>
      </p:nvGrpSpPr>
      <p:grpSpPr>
        <a:xfrm>
          <a:off x="0" y="0"/>
          <a:ext cx="0" cy="0"/>
          <a:chOff x="0" y="0"/>
          <a:chExt cx="0" cy="0"/>
        </a:xfrm>
      </p:grpSpPr>
      <p:sp>
        <p:nvSpPr>
          <p:cNvPr id="552" name="Google Shape;552;p70"/>
          <p:cNvSpPr txBox="1"/>
          <p:nvPr>
            <p:ph idx="1" type="subTitle"/>
          </p:nvPr>
        </p:nvSpPr>
        <p:spPr>
          <a:xfrm>
            <a:off x="66600" y="496750"/>
            <a:ext cx="9010800" cy="4745700"/>
          </a:xfrm>
          <a:prstGeom prst="rect">
            <a:avLst/>
          </a:prstGeom>
        </p:spPr>
        <p:txBody>
          <a:bodyPr anchorCtr="0" anchor="t" bIns="91425" lIns="91425" spcFirstLastPara="1" rIns="91425" wrap="square" tIns="91425">
            <a:noAutofit/>
          </a:bodyPr>
          <a:lstStyle/>
          <a:p>
            <a:pPr indent="457200" lvl="0" marL="0" rtl="0" algn="l">
              <a:lnSpc>
                <a:spcPct val="115000"/>
              </a:lnSpc>
              <a:spcBef>
                <a:spcPts val="0"/>
              </a:spcBef>
              <a:spcAft>
                <a:spcPts val="0"/>
              </a:spcAft>
              <a:buClr>
                <a:schemeClr val="dk1"/>
              </a:buClr>
              <a:buSzPts val="1100"/>
              <a:buFont typeface="Arial"/>
              <a:buNone/>
            </a:pPr>
            <a:r>
              <a:rPr lang="en" sz="1000">
                <a:latin typeface="Arial"/>
                <a:ea typeface="Arial"/>
                <a:cs typeface="Arial"/>
                <a:sym typeface="Arial"/>
              </a:rPr>
              <a:t>[17] F. Xu, D. Liu, C. Zhou, and J. Hu, “Robotic Delivery Worker in the Dark: Assessment of Perceived Safety from Sidewalk Autonomous Delivery Robots’ Lighting Colors,” 2024. [Online]. Available: </a:t>
            </a:r>
            <a:r>
              <a:rPr lang="en" sz="1000" u="sng">
                <a:latin typeface="Arial"/>
                <a:ea typeface="Arial"/>
                <a:cs typeface="Arial"/>
                <a:sym typeface="Arial"/>
                <a:hlinkClick r:id="rId3"/>
              </a:rPr>
              <a:t>https://www.mdpi.com/2076-3417/14/14/5983</a:t>
            </a:r>
            <a:r>
              <a:rPr lang="en" sz="1000">
                <a:latin typeface="Arial"/>
                <a:ea typeface="Arial"/>
                <a:cs typeface="Arial"/>
                <a:sym typeface="Arial"/>
              </a:rPr>
              <a:t> [Accessed: 26. Mar, 2026].</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[18] FinancialModel.net, “What Are the Startup Costs for Autonomous Delivery Robots?” Aug. 30, 2025. [Online]. Available: </a:t>
            </a:r>
            <a:r>
              <a:rPr lang="en" sz="1000" u="sng">
                <a:latin typeface="Arial"/>
                <a:ea typeface="Arial"/>
                <a:cs typeface="Arial"/>
                <a:sym typeface="Arial"/>
                <a:hlinkClick r:id="rId4"/>
              </a:rPr>
              <a:t>https://financialmodel.net/blogs/cost-open/autonomous-delivery-robots</a:t>
            </a:r>
            <a:r>
              <a:rPr lang="en" sz="1000">
                <a:latin typeface="Arial"/>
                <a:ea typeface="Arial"/>
                <a:cs typeface="Arial"/>
                <a:sym typeface="Arial"/>
              </a:rPr>
              <a:t>. [Accessed: 26. Mar, 2026].</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[19]	“Robotics Adoption Hubs - Innovate UK Business Connect,” </a:t>
            </a:r>
            <a:r>
              <a:rPr i="1" lang="en" sz="1000">
                <a:latin typeface="Arial"/>
                <a:ea typeface="Arial"/>
                <a:cs typeface="Arial"/>
                <a:sym typeface="Arial"/>
              </a:rPr>
              <a:t>Innovate UK Business Connect</a:t>
            </a:r>
            <a:r>
              <a:rPr lang="en" sz="1000">
                <a:latin typeface="Arial"/>
                <a:ea typeface="Arial"/>
                <a:cs typeface="Arial"/>
                <a:sym typeface="Arial"/>
              </a:rPr>
              <a:t>, Mar. 09, 2026. Available: </a:t>
            </a:r>
            <a:r>
              <a:rPr lang="en" sz="1000" u="sng">
                <a:latin typeface="Arial"/>
                <a:ea typeface="Arial"/>
                <a:cs typeface="Arial"/>
                <a:sym typeface="Arial"/>
                <a:hlinkClick r:id="rId5"/>
              </a:rPr>
              <a:t>https://iuk-business-connect.org.uk/opportunities/robotics-adoption-hubs/</a:t>
            </a:r>
            <a:endParaRPr sz="1000">
              <a:latin typeface="Arial"/>
              <a:ea typeface="Arial"/>
              <a:cs typeface="Arial"/>
              <a:sym typeface="Arial"/>
            </a:endParaRPr>
          </a:p>
          <a:p>
            <a:pPr indent="457200" lvl="0" marL="0" rtl="0" algn="l">
              <a:lnSpc>
                <a:spcPct val="115000"/>
              </a:lnSpc>
              <a:spcBef>
                <a:spcPts val="800"/>
              </a:spcBef>
              <a:spcAft>
                <a:spcPts val="0"/>
              </a:spcAft>
              <a:buClr>
                <a:schemeClr val="dk1"/>
              </a:buClr>
              <a:buSzPts val="1100"/>
              <a:buFont typeface="Arial"/>
              <a:buNone/>
            </a:pPr>
            <a:r>
              <a:rPr lang="en" sz="1000">
                <a:latin typeface="Arial"/>
                <a:ea typeface="Arial"/>
                <a:cs typeface="Arial"/>
                <a:sym typeface="Arial"/>
              </a:rPr>
              <a:t>[20]	“Robotics,” Ukri.org, 2020. Available: </a:t>
            </a:r>
            <a:r>
              <a:rPr lang="en" sz="1000" u="sng">
                <a:solidFill>
                  <a:schemeClr val="hlink"/>
                </a:solidFill>
                <a:latin typeface="Arial"/>
                <a:ea typeface="Arial"/>
                <a:cs typeface="Arial"/>
                <a:sym typeface="Arial"/>
                <a:hlinkClick r:id="rId6"/>
              </a:rPr>
              <a:t>https://www.ukri.org/what-we-do/browse-our-areas-of-investment-and-support/robotics/</a:t>
            </a:r>
            <a:endParaRPr sz="1000">
              <a:latin typeface="Arial"/>
              <a:ea typeface="Arial"/>
              <a:cs typeface="Arial"/>
              <a:sym typeface="Arial"/>
            </a:endParaRPr>
          </a:p>
          <a:p>
            <a:pPr indent="457200" lvl="0" marL="0" rtl="0" algn="l">
              <a:lnSpc>
                <a:spcPct val="115000"/>
              </a:lnSpc>
              <a:spcBef>
                <a:spcPts val="800"/>
              </a:spcBef>
              <a:spcAft>
                <a:spcPts val="0"/>
              </a:spcAft>
              <a:buClr>
                <a:schemeClr val="dk1"/>
              </a:buClr>
              <a:buSzPts val="1100"/>
              <a:buFont typeface="Arial"/>
              <a:buNone/>
            </a:pPr>
            <a:r>
              <a:rPr lang="en" sz="1000">
                <a:latin typeface="Arial"/>
                <a:ea typeface="Arial"/>
                <a:cs typeface="Arial"/>
                <a:sym typeface="Arial"/>
              </a:rPr>
              <a:t>[21]  N/A</a:t>
            </a:r>
            <a:endParaRPr sz="1000">
              <a:latin typeface="Arial"/>
              <a:ea typeface="Arial"/>
              <a:cs typeface="Arial"/>
              <a:sym typeface="Arial"/>
            </a:endParaRPr>
          </a:p>
          <a:p>
            <a:pPr indent="457200" lvl="0" marL="0" rtl="0" algn="l">
              <a:lnSpc>
                <a:spcPct val="115000"/>
              </a:lnSpc>
              <a:spcBef>
                <a:spcPts val="800"/>
              </a:spcBef>
              <a:spcAft>
                <a:spcPts val="0"/>
              </a:spcAft>
              <a:buNone/>
            </a:pPr>
            <a:r>
              <a:rPr lang="en" sz="1000">
                <a:latin typeface="Arial"/>
                <a:ea typeface="Arial"/>
                <a:cs typeface="Arial"/>
                <a:sym typeface="Arial"/>
              </a:rPr>
              <a:t>[22] J. Colascione, “What Is Geofencing And How Does It Work?,” </a:t>
            </a:r>
            <a:r>
              <a:rPr i="1" lang="en" sz="1000">
                <a:latin typeface="Arial"/>
                <a:ea typeface="Arial"/>
                <a:cs typeface="Arial"/>
                <a:sym typeface="Arial"/>
              </a:rPr>
              <a:t>Strategic Revenue</a:t>
            </a:r>
            <a:r>
              <a:rPr lang="en" sz="1000">
                <a:latin typeface="Arial"/>
                <a:ea typeface="Arial"/>
                <a:cs typeface="Arial"/>
                <a:sym typeface="Arial"/>
              </a:rPr>
              <a:t>, Mar. 03, 2024. https://www.strategicrevenue.com/what-is-geofencing-and-how-does-it-work/ (accessed May 07, 2026).</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[23] SEGWAY, “The complete guide to robot mowers theft prevention,” </a:t>
            </a:r>
            <a:r>
              <a:rPr i="1" lang="en" sz="1000">
                <a:latin typeface="Arial"/>
                <a:ea typeface="Arial"/>
                <a:cs typeface="Arial"/>
                <a:sym typeface="Arial"/>
              </a:rPr>
              <a:t>SEGWAY</a:t>
            </a:r>
            <a:r>
              <a:rPr lang="en" sz="1000">
                <a:latin typeface="Arial"/>
                <a:ea typeface="Arial"/>
                <a:cs typeface="Arial"/>
                <a:sym typeface="Arial"/>
              </a:rPr>
              <a:t>, 2026. https://uknavimow.com/news/the-complete-guide-to-robot-mowers-theft-prevention (accessed May 07, 2026).</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[24] Nedap, “Understanding data privacy in mobile access control,” </a:t>
            </a:r>
            <a:r>
              <a:rPr i="1" lang="en" sz="1000">
                <a:latin typeface="Arial"/>
                <a:ea typeface="Arial"/>
                <a:cs typeface="Arial"/>
                <a:sym typeface="Arial"/>
              </a:rPr>
              <a:t>Nedap</a:t>
            </a:r>
            <a:r>
              <a:rPr lang="en" sz="1000">
                <a:latin typeface="Arial"/>
                <a:ea typeface="Arial"/>
                <a:cs typeface="Arial"/>
                <a:sym typeface="Arial"/>
              </a:rPr>
              <a:t>, May 22, 2024. https://www.nedapsecurity.com/news-blog/understanding-data-privacy-in-mobile-access-control/ (accessed May 07, 2026).</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[25] “How Dry Ice Blasting Works.” </a:t>
            </a:r>
            <a:r>
              <a:rPr lang="en" sz="1000" u="sng">
                <a:latin typeface="Arial"/>
                <a:ea typeface="Arial"/>
                <a:cs typeface="Arial"/>
                <a:sym typeface="Arial"/>
                <a:hlinkClick r:id="rId7"/>
              </a:rPr>
              <a:t>https://co2blastingservices.com/how-dry-ice-blasting-works/</a:t>
            </a:r>
            <a:r>
              <a:rPr lang="en" sz="1000">
                <a:latin typeface="Arial"/>
                <a:ea typeface="Arial"/>
                <a:cs typeface="Arial"/>
                <a:sym typeface="Arial"/>
              </a:rPr>
              <a:t> [Accessed: 7, May, 2026].</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[26] UK Department for Business, Energy &amp; Industrial Strategy, </a:t>
            </a:r>
            <a:r>
              <a:rPr i="1" lang="en" sz="1000">
                <a:latin typeface="Arial"/>
                <a:ea typeface="Arial"/>
                <a:cs typeface="Arial"/>
                <a:sym typeface="Arial"/>
              </a:rPr>
              <a:t>Net Zero Strategy: Build Back Greener</a:t>
            </a:r>
            <a:r>
              <a:rPr lang="en" sz="1000">
                <a:latin typeface="Arial"/>
                <a:ea typeface="Arial"/>
                <a:cs typeface="Arial"/>
                <a:sym typeface="Arial"/>
              </a:rPr>
              <a:t>, Oct. 2021. [Online]. Available: </a:t>
            </a:r>
            <a:r>
              <a:rPr lang="en" sz="1000" u="sng">
                <a:latin typeface="Arial"/>
                <a:ea typeface="Arial"/>
                <a:cs typeface="Arial"/>
                <a:sym typeface="Arial"/>
                <a:hlinkClick r:id="rId8"/>
              </a:rPr>
              <a:t>https://assets.publishing.service.gov.uk/media/6194dfa4d3bf7f0555071b1b/net-zero-strategy-beis.pdf</a:t>
            </a:r>
            <a:r>
              <a:rPr lang="en" sz="1000">
                <a:latin typeface="Arial"/>
                <a:ea typeface="Arial"/>
                <a:cs typeface="Arial"/>
                <a:sym typeface="Arial"/>
              </a:rPr>
              <a:t> [Accessed: 7, May, 2026].</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[27] Swansea Labour, “£1.7 billion Blue Eden project is ‘game-changer’ for city says Swansea Labour,” Oct. 25, 2021. [Online]. Available: </a:t>
            </a:r>
            <a:r>
              <a:rPr lang="en" sz="1000" u="sng">
                <a:latin typeface="Arial"/>
                <a:ea typeface="Arial"/>
                <a:cs typeface="Arial"/>
                <a:sym typeface="Arial"/>
                <a:hlinkClick r:id="rId9"/>
              </a:rPr>
              <a:t>https://www.swansealabour.org/news/blue-eden-project</a:t>
            </a:r>
            <a:r>
              <a:rPr lang="en" sz="1000">
                <a:latin typeface="Arial"/>
                <a:ea typeface="Arial"/>
                <a:cs typeface="Arial"/>
                <a:sym typeface="Arial"/>
              </a:rPr>
              <a:t> [Accessed: 7, May, 2026]. </a:t>
            </a:r>
            <a:endParaRPr sz="1000">
              <a:latin typeface="Arial"/>
              <a:ea typeface="Arial"/>
              <a:cs typeface="Arial"/>
              <a:sym typeface="Arial"/>
            </a:endParaRPr>
          </a:p>
          <a:p>
            <a:pPr indent="457200" lvl="0" marL="0" rtl="0" algn="l">
              <a:lnSpc>
                <a:spcPct val="115000"/>
              </a:lnSpc>
              <a:spcBef>
                <a:spcPts val="0"/>
              </a:spcBef>
              <a:spcAft>
                <a:spcPts val="0"/>
              </a:spcAft>
              <a:buNone/>
            </a:pPr>
            <a:r>
              <a:rPr lang="en" sz="1000">
                <a:latin typeface="Arial"/>
                <a:ea typeface="Arial"/>
                <a:cs typeface="Arial"/>
                <a:sym typeface="Arial"/>
              </a:rPr>
              <a:t>[28] Swansea Council Net Zero 2030, “Net Zero 2030,” Swansea Council. [Online]. Available: </a:t>
            </a:r>
            <a:r>
              <a:rPr lang="en" sz="1000" u="sng">
                <a:latin typeface="Arial"/>
                <a:ea typeface="Arial"/>
                <a:cs typeface="Arial"/>
                <a:sym typeface="Arial"/>
                <a:hlinkClick r:id="rId10"/>
              </a:rPr>
              <a:t>https://www.swansea.gov.uk/netzero2030?lang=en</a:t>
            </a:r>
            <a:r>
              <a:rPr lang="en" sz="1000">
                <a:latin typeface="Arial"/>
                <a:ea typeface="Arial"/>
                <a:cs typeface="Arial"/>
                <a:sym typeface="Arial"/>
              </a:rPr>
              <a:t> [Accessed: 7, May, 2026]</a:t>
            </a:r>
            <a:endParaRPr sz="1000">
              <a:latin typeface="Arial"/>
              <a:ea typeface="Arial"/>
              <a:cs typeface="Arial"/>
              <a:sym typeface="Arial"/>
            </a:endParaRPr>
          </a:p>
          <a:p>
            <a:pPr indent="457200" lvl="0" marL="0" rtl="0" algn="l">
              <a:lnSpc>
                <a:spcPct val="115000"/>
              </a:lnSpc>
              <a:spcBef>
                <a:spcPts val="800"/>
              </a:spcBef>
              <a:spcAft>
                <a:spcPts val="0"/>
              </a:spcAft>
              <a:buNone/>
            </a:pPr>
            <a:r>
              <a:rPr lang="en" sz="1000">
                <a:latin typeface="Arial"/>
                <a:ea typeface="Arial"/>
                <a:cs typeface="Arial"/>
                <a:sym typeface="Arial"/>
              </a:rPr>
              <a:t>[29] Salix Finance, “Swansea Council illuminates the way forward,” Salix Finance, Feb. 17, 2025. [Online]. Available: </a:t>
            </a:r>
            <a:r>
              <a:rPr lang="en" sz="1000" u="sng">
                <a:latin typeface="Arial"/>
                <a:ea typeface="Arial"/>
                <a:cs typeface="Arial"/>
                <a:sym typeface="Arial"/>
                <a:hlinkClick r:id="rId11"/>
              </a:rPr>
              <a:t>https://www.salixfinance.co.uk/insights/case-studies/swansea-council</a:t>
            </a:r>
            <a:r>
              <a:rPr lang="en" sz="1000">
                <a:latin typeface="Arial"/>
                <a:ea typeface="Arial"/>
                <a:cs typeface="Arial"/>
                <a:sym typeface="Arial"/>
              </a:rPr>
              <a:t> [Accessed: 7, May, 2026] </a:t>
            </a:r>
            <a:endParaRPr sz="1000">
              <a:latin typeface="Arial"/>
              <a:ea typeface="Arial"/>
              <a:cs typeface="Arial"/>
              <a:sym typeface="Arial"/>
            </a:endParaRPr>
          </a:p>
          <a:p>
            <a:pPr indent="0" lvl="0" marL="0" rtl="0" algn="l">
              <a:spcBef>
                <a:spcPts val="800"/>
              </a:spcBef>
              <a:spcAft>
                <a:spcPts val="0"/>
              </a:spcAft>
              <a:buNone/>
            </a:pPr>
            <a:r>
              <a:t/>
            </a:r>
            <a:endParaRPr sz="1000">
              <a:latin typeface="Arial"/>
              <a:ea typeface="Arial"/>
              <a:cs typeface="Arial"/>
              <a:sym typeface="Arial"/>
            </a:endParaRPr>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t/>
            </a:r>
            <a:endParaRPr sz="1100">
              <a:highlight>
                <a:srgbClr val="FFFF00"/>
              </a:highlight>
            </a:endParaRPr>
          </a:p>
          <a:p>
            <a:pPr indent="0" lvl="0" marL="0" rtl="0" algn="l">
              <a:lnSpc>
                <a:spcPct val="115000"/>
              </a:lnSpc>
              <a:spcBef>
                <a:spcPts val="0"/>
              </a:spcBef>
              <a:spcAft>
                <a:spcPts val="0"/>
              </a:spcAft>
              <a:buNone/>
            </a:pPr>
            <a:r>
              <a:rPr lang="en" sz="1100">
                <a:highlight>
                  <a:srgbClr val="FFFF00"/>
                </a:highlight>
              </a:rPr>
              <a:t>[24] A&amp;C Plastics, Inc., “4 Types Of Plastic Used In Cars And Car Parts,” A&amp;C Plastics, Inc. https://www.acplasticsinc.com/informationcenter/r/plastic-used-in-cars (accessed Mar. 26, 2026).</a:t>
            </a:r>
            <a:endParaRPr sz="1100">
              <a:highlight>
                <a:srgbClr val="FFFF00"/>
              </a:highlight>
            </a:endParaRPr>
          </a:p>
          <a:p>
            <a:pPr indent="0" lvl="0" marL="0" rtl="0" algn="l">
              <a:spcBef>
                <a:spcPts val="0"/>
              </a:spcBef>
              <a:spcAft>
                <a:spcPts val="0"/>
              </a:spcAft>
              <a:buClr>
                <a:schemeClr val="dk1"/>
              </a:buClr>
              <a:buSzPts val="1100"/>
              <a:buFont typeface="Arial"/>
              <a:buNone/>
            </a:pPr>
            <a:r>
              <a:t/>
            </a:r>
            <a:endParaRPr/>
          </a:p>
          <a:p>
            <a:pPr indent="457200" lvl="0" marL="0" rtl="0" algn="l">
              <a:lnSpc>
                <a:spcPct val="115000"/>
              </a:lnSpc>
              <a:spcBef>
                <a:spcPts val="0"/>
              </a:spcBef>
              <a:spcAft>
                <a:spcPts val="0"/>
              </a:spcAft>
              <a:buNone/>
            </a:pPr>
            <a:r>
              <a:t/>
            </a:r>
            <a:endParaRPr sz="900">
              <a:latin typeface="Arial"/>
              <a:ea typeface="Arial"/>
              <a:cs typeface="Arial"/>
              <a:sym typeface="Arial"/>
            </a:endParaRPr>
          </a:p>
        </p:txBody>
      </p:sp>
      <p:sp>
        <p:nvSpPr>
          <p:cNvPr id="553" name="Google Shape;553;p70"/>
          <p:cNvSpPr txBox="1"/>
          <p:nvPr>
            <p:ph type="title"/>
          </p:nvPr>
        </p:nvSpPr>
        <p:spPr>
          <a:xfrm>
            <a:off x="515100" y="0"/>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Bibliography</a:t>
            </a:r>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57" name="Shape 557"/>
        <p:cNvGrpSpPr/>
        <p:nvPr/>
      </p:nvGrpSpPr>
      <p:grpSpPr>
        <a:xfrm>
          <a:off x="0" y="0"/>
          <a:ext cx="0" cy="0"/>
          <a:chOff x="0" y="0"/>
          <a:chExt cx="0" cy="0"/>
        </a:xfrm>
      </p:grpSpPr>
      <p:sp>
        <p:nvSpPr>
          <p:cNvPr id="558" name="Google Shape;558;p71"/>
          <p:cNvSpPr txBox="1"/>
          <p:nvPr/>
        </p:nvSpPr>
        <p:spPr>
          <a:xfrm>
            <a:off x="58900" y="0"/>
            <a:ext cx="9085200" cy="37818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t/>
            </a:r>
            <a:endParaRPr b="1" sz="1800">
              <a:solidFill>
                <a:schemeClr val="dk1"/>
              </a:solidFill>
              <a:latin typeface="Times New Roman"/>
              <a:ea typeface="Times New Roman"/>
              <a:cs typeface="Times New Roman"/>
              <a:sym typeface="Times New Roman"/>
            </a:endParaRPr>
          </a:p>
          <a:p>
            <a:pPr indent="0" lvl="0" marL="0" rtl="0" algn="l">
              <a:lnSpc>
                <a:spcPct val="115000"/>
              </a:lnSpc>
              <a:spcBef>
                <a:spcPts val="1800"/>
              </a:spcBef>
              <a:spcAft>
                <a:spcPts val="0"/>
              </a:spcAft>
              <a:buNone/>
            </a:pPr>
            <a:r>
              <a:t/>
            </a:r>
            <a:endParaRPr b="1" sz="1800">
              <a:solidFill>
                <a:schemeClr val="dk1"/>
              </a:solidFill>
              <a:latin typeface="Times New Roman"/>
              <a:ea typeface="Times New Roman"/>
              <a:cs typeface="Times New Roman"/>
              <a:sym typeface="Times New Roman"/>
            </a:endParaRPr>
          </a:p>
          <a:p>
            <a:pPr indent="457200" lvl="0" marL="0" rtl="0" algn="l">
              <a:lnSpc>
                <a:spcPct val="115000"/>
              </a:lnSpc>
              <a:spcBef>
                <a:spcPts val="0"/>
              </a:spcBef>
              <a:spcAft>
                <a:spcPts val="0"/>
              </a:spcAft>
              <a:buNone/>
            </a:pPr>
            <a:r>
              <a:rPr lang="en" sz="1000">
                <a:solidFill>
                  <a:schemeClr val="dk1"/>
                </a:solidFill>
              </a:rPr>
              <a:t>[30] L. Wasser, “The Basics of LiDAR - Light Detection and Ranging - Remote Sensing | NSF NEON | Open Data to Understand our Ecosystems,” </a:t>
            </a:r>
            <a:r>
              <a:rPr i="1" lang="en" sz="1000">
                <a:solidFill>
                  <a:schemeClr val="dk1"/>
                </a:solidFill>
              </a:rPr>
              <a:t>www.neonscience.org</a:t>
            </a:r>
            <a:r>
              <a:rPr lang="en" sz="1000">
                <a:solidFill>
                  <a:schemeClr val="dk1"/>
                </a:solidFill>
              </a:rPr>
              <a:t>, Aug. 31, 2022. </a:t>
            </a:r>
            <a:r>
              <a:rPr lang="en" sz="1000" u="sng">
                <a:solidFill>
                  <a:schemeClr val="hlink"/>
                </a:solidFill>
                <a:hlinkClick r:id="rId3"/>
              </a:rPr>
              <a:t>https://www.neonscience.org/resources/learning-hub/tutorials/lidar-basics</a:t>
            </a:r>
            <a:endParaRPr sz="1000">
              <a:solidFill>
                <a:schemeClr val="dk1"/>
              </a:solidFill>
            </a:endParaRPr>
          </a:p>
          <a:p>
            <a:pPr indent="0" lvl="0" marL="0" rtl="0" algn="l">
              <a:lnSpc>
                <a:spcPct val="115000"/>
              </a:lnSpc>
              <a:spcBef>
                <a:spcPts val="0"/>
              </a:spcBef>
              <a:spcAft>
                <a:spcPts val="0"/>
              </a:spcAft>
              <a:buNone/>
            </a:pPr>
            <a:r>
              <a:t/>
            </a:r>
            <a:endParaRPr sz="1000">
              <a:solidFill>
                <a:schemeClr val="dk1"/>
              </a:solidFill>
            </a:endParaRPr>
          </a:p>
          <a:p>
            <a:pPr indent="457200" lvl="0" marL="0" rtl="0" algn="l">
              <a:lnSpc>
                <a:spcPct val="115000"/>
              </a:lnSpc>
              <a:spcBef>
                <a:spcPts val="0"/>
              </a:spcBef>
              <a:spcAft>
                <a:spcPts val="0"/>
              </a:spcAft>
              <a:buNone/>
            </a:pPr>
            <a:r>
              <a:rPr lang="en" sz="1000">
                <a:solidFill>
                  <a:schemeClr val="dk1"/>
                </a:solidFill>
              </a:rPr>
              <a:t>[31] “How Does Husqvarna Automower® GPS Assisted Navigation Work?,” </a:t>
            </a:r>
            <a:r>
              <a:rPr i="1" lang="en" sz="1000">
                <a:solidFill>
                  <a:schemeClr val="dk1"/>
                </a:solidFill>
              </a:rPr>
              <a:t>Husqvarna.com</a:t>
            </a:r>
            <a:r>
              <a:rPr lang="en" sz="1000">
                <a:solidFill>
                  <a:schemeClr val="dk1"/>
                </a:solidFill>
              </a:rPr>
              <a:t>, 2023. </a:t>
            </a:r>
            <a:r>
              <a:rPr lang="en" sz="1000" u="sng">
                <a:solidFill>
                  <a:schemeClr val="hlink"/>
                </a:solidFill>
                <a:hlinkClick r:id="rId4"/>
              </a:rPr>
              <a:t>https://www.husqvarna.com/nz/learn-and-discover/how-does-husqvarna-automower-gps-assisted-navigation-work/</a:t>
            </a:r>
            <a:endParaRPr sz="1000">
              <a:solidFill>
                <a:schemeClr val="dk1"/>
              </a:solidFill>
            </a:endParaRPr>
          </a:p>
          <a:p>
            <a:pPr indent="0" lvl="0" marL="0" rtl="0" algn="l">
              <a:lnSpc>
                <a:spcPct val="115000"/>
              </a:lnSpc>
              <a:spcBef>
                <a:spcPts val="0"/>
              </a:spcBef>
              <a:spcAft>
                <a:spcPts val="0"/>
              </a:spcAft>
              <a:buNone/>
            </a:pPr>
            <a:r>
              <a:t/>
            </a:r>
            <a:endParaRPr sz="1000">
              <a:solidFill>
                <a:schemeClr val="dk1"/>
              </a:solidFill>
            </a:endParaRPr>
          </a:p>
          <a:p>
            <a:pPr indent="457200" lvl="0" marL="0" rtl="0" algn="l">
              <a:lnSpc>
                <a:spcPct val="115000"/>
              </a:lnSpc>
              <a:spcBef>
                <a:spcPts val="0"/>
              </a:spcBef>
              <a:spcAft>
                <a:spcPts val="0"/>
              </a:spcAft>
              <a:buNone/>
            </a:pPr>
            <a:r>
              <a:rPr lang="en" sz="1000">
                <a:solidFill>
                  <a:schemeClr val="dk1"/>
                </a:solidFill>
              </a:rPr>
              <a:t>[32] I. D. Blogger, “What Is the Purpose of a Prototype | Spark Innovations,” Oct. 07, 2019. </a:t>
            </a:r>
            <a:r>
              <a:rPr lang="en" sz="1000" u="sng">
                <a:solidFill>
                  <a:schemeClr val="hlink"/>
                </a:solidFill>
                <a:hlinkClick r:id="rId5"/>
              </a:rPr>
              <a:t>https://www.sparkinnovations.com/what-is-the-purpose-of-a-prototype/</a:t>
            </a:r>
            <a:endParaRPr sz="1000">
              <a:solidFill>
                <a:schemeClr val="dk1"/>
              </a:solidFill>
            </a:endParaRPr>
          </a:p>
          <a:p>
            <a:pPr indent="0" lvl="0" marL="0" rtl="0" algn="l">
              <a:lnSpc>
                <a:spcPct val="115000"/>
              </a:lnSpc>
              <a:spcBef>
                <a:spcPts val="0"/>
              </a:spcBef>
              <a:spcAft>
                <a:spcPts val="0"/>
              </a:spcAft>
              <a:buNone/>
            </a:pPr>
            <a:r>
              <a:t/>
            </a:r>
            <a:endParaRPr sz="1000">
              <a:solidFill>
                <a:schemeClr val="dk1"/>
              </a:solidFill>
            </a:endParaRPr>
          </a:p>
          <a:p>
            <a:pPr indent="457200" lvl="0" marL="0" rtl="0" algn="l">
              <a:lnSpc>
                <a:spcPct val="115000"/>
              </a:lnSpc>
              <a:spcBef>
                <a:spcPts val="0"/>
              </a:spcBef>
              <a:spcAft>
                <a:spcPts val="0"/>
              </a:spcAft>
              <a:buNone/>
            </a:pPr>
            <a:r>
              <a:rPr lang="en" sz="1000">
                <a:solidFill>
                  <a:schemeClr val="dk1"/>
                </a:solidFill>
              </a:rPr>
              <a:t>[33] N/A, “3D Printing Service,” </a:t>
            </a:r>
            <a:r>
              <a:rPr i="1" lang="en" sz="1000">
                <a:solidFill>
                  <a:schemeClr val="dk1"/>
                </a:solidFill>
              </a:rPr>
              <a:t>Printed Parts</a:t>
            </a:r>
            <a:r>
              <a:rPr lang="en" sz="1000">
                <a:solidFill>
                  <a:schemeClr val="dk1"/>
                </a:solidFill>
              </a:rPr>
              <a:t>, 2026. </a:t>
            </a:r>
            <a:r>
              <a:rPr lang="en" sz="1000" u="sng">
                <a:solidFill>
                  <a:schemeClr val="hlink"/>
                </a:solidFill>
                <a:hlinkClick r:id="rId6"/>
              </a:rPr>
              <a:t>https://printedparts.co.za/products/3d-printing-service</a:t>
            </a:r>
            <a:endParaRPr sz="1000">
              <a:solidFill>
                <a:schemeClr val="dk1"/>
              </a:solidFill>
            </a:endParaRPr>
          </a:p>
          <a:p>
            <a:pPr indent="0" lvl="0" marL="0" rtl="0" algn="l">
              <a:lnSpc>
                <a:spcPct val="115000"/>
              </a:lnSpc>
              <a:spcBef>
                <a:spcPts val="0"/>
              </a:spcBef>
              <a:spcAft>
                <a:spcPts val="0"/>
              </a:spcAft>
              <a:buNone/>
            </a:pPr>
            <a:r>
              <a:t/>
            </a:r>
            <a:endParaRPr sz="1000">
              <a:solidFill>
                <a:schemeClr val="dk1"/>
              </a:solidFill>
            </a:endParaRPr>
          </a:p>
          <a:p>
            <a:pPr indent="457200" lvl="0" marL="0" rtl="0" algn="l">
              <a:lnSpc>
                <a:spcPct val="115000"/>
              </a:lnSpc>
              <a:spcBef>
                <a:spcPts val="0"/>
              </a:spcBef>
              <a:spcAft>
                <a:spcPts val="0"/>
              </a:spcAft>
              <a:buNone/>
            </a:pPr>
            <a:r>
              <a:rPr lang="en" sz="1000">
                <a:solidFill>
                  <a:schemeClr val="dk1"/>
                </a:solidFill>
              </a:rPr>
              <a:t>[34] N/A, “Iterative design process - Design strategies - Edexcel - GCSE Design and Technology Revision - Edexcel,” </a:t>
            </a:r>
            <a:r>
              <a:rPr i="1" lang="en" sz="1000">
                <a:solidFill>
                  <a:schemeClr val="dk1"/>
                </a:solidFill>
              </a:rPr>
              <a:t>BBC Bitesize</a:t>
            </a:r>
            <a:r>
              <a:rPr lang="en" sz="1000">
                <a:solidFill>
                  <a:schemeClr val="dk1"/>
                </a:solidFill>
              </a:rPr>
              <a:t>. </a:t>
            </a:r>
            <a:r>
              <a:rPr lang="en" sz="1000" u="sng">
                <a:solidFill>
                  <a:schemeClr val="hlink"/>
                </a:solidFill>
                <a:hlinkClick r:id="rId7"/>
              </a:rPr>
              <a:t>https://www.bbc.co.uk/bitesize/guides/zjjkw6f/revision/4</a:t>
            </a:r>
            <a:endParaRPr sz="1000">
              <a:solidFill>
                <a:schemeClr val="dk1"/>
              </a:solidFill>
            </a:endParaRPr>
          </a:p>
          <a:p>
            <a:pPr indent="0" lvl="0" marL="0" rtl="0" algn="l">
              <a:lnSpc>
                <a:spcPct val="115000"/>
              </a:lnSpc>
              <a:spcBef>
                <a:spcPts val="0"/>
              </a:spcBef>
              <a:spcAft>
                <a:spcPts val="0"/>
              </a:spcAft>
              <a:buNone/>
            </a:pPr>
            <a:r>
              <a:t/>
            </a:r>
            <a:endParaRPr sz="1000">
              <a:solidFill>
                <a:schemeClr val="dk1"/>
              </a:solidFill>
            </a:endParaRPr>
          </a:p>
          <a:p>
            <a:pPr indent="457200" lvl="0" marL="0" rtl="0" algn="l">
              <a:lnSpc>
                <a:spcPct val="115000"/>
              </a:lnSpc>
              <a:spcBef>
                <a:spcPts val="0"/>
              </a:spcBef>
              <a:spcAft>
                <a:spcPts val="0"/>
              </a:spcAft>
              <a:buNone/>
            </a:pPr>
            <a:r>
              <a:rPr lang="en" sz="1000">
                <a:solidFill>
                  <a:schemeClr val="dk1"/>
                </a:solidFill>
              </a:rPr>
              <a:t>[35] G. Bardsley, “Pros and Cons of Prototyping,” </a:t>
            </a:r>
            <a:r>
              <a:rPr i="1" lang="en" sz="1000">
                <a:solidFill>
                  <a:schemeClr val="dk1"/>
                </a:solidFill>
              </a:rPr>
              <a:t>Erlson Precision Components</a:t>
            </a:r>
            <a:r>
              <a:rPr lang="en" sz="1000">
                <a:solidFill>
                  <a:schemeClr val="dk1"/>
                </a:solidFill>
              </a:rPr>
              <a:t>, Sep. 27, 2022. https://www.erlson.com/pros-and-cons-of-prototyping/</a:t>
            </a:r>
            <a:endParaRPr sz="1000">
              <a:solidFill>
                <a:schemeClr val="dk1"/>
              </a:solidFill>
            </a:endParaRPr>
          </a:p>
        </p:txBody>
      </p:sp>
      <p:sp>
        <p:nvSpPr>
          <p:cNvPr id="559" name="Google Shape;559;p71"/>
          <p:cNvSpPr txBox="1"/>
          <p:nvPr/>
        </p:nvSpPr>
        <p:spPr>
          <a:xfrm>
            <a:off x="3072000" y="142875"/>
            <a:ext cx="3000000" cy="692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3300">
                <a:solidFill>
                  <a:schemeClr val="dk1"/>
                </a:solidFill>
                <a:latin typeface="Viaoda Libre"/>
                <a:ea typeface="Viaoda Libre"/>
                <a:cs typeface="Viaoda Libre"/>
                <a:sym typeface="Viaoda Libre"/>
              </a:rPr>
              <a:t>Bibliography</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inimal Gradient by Slidesgo">
  <a:themeElements>
    <a:clrScheme name="Simple Light">
      <a:dk1>
        <a:srgbClr val="000000"/>
      </a:dk1>
      <a:lt1>
        <a:srgbClr val="FFFBF8"/>
      </a:lt1>
      <a:dk2>
        <a:srgbClr val="000000"/>
      </a:dk2>
      <a:lt2>
        <a:srgbClr val="000000"/>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