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s/slide56.xml" ContentType="application/vnd.openxmlformats-officedocument.presentationml.slide+xml"/>
  <Override PartName="/ppt/slides/slide58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s/slide5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slides/slide5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50.xml" ContentType="application/vnd.openxmlformats-officedocument.presentationml.slide+xml"/>
  <Override PartName="/ppt/slides/slide61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slides/slide5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s/slide57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slides/slide55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s/slide60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0.xml" ContentType="application/vnd.openxmlformats-officedocument.presentationml.slideLayout+xml"/>
  <Override PartName="/ppt/slides/slide8.xml" ContentType="application/vnd.openxmlformats-officedocument.presentationml.slide+xml"/>
  <Override PartName="/ppt/slides/slide49.xml" ContentType="application/vnd.openxmlformats-officedocument.presentationml.slide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44" r:id="rId1"/>
  </p:sldMasterIdLst>
  <p:notesMasterIdLst>
    <p:notesMasterId r:id="rId63"/>
  </p:notesMasterIdLst>
  <p:sldIdLst>
    <p:sldId id="256" r:id="rId2"/>
    <p:sldId id="369" r:id="rId3"/>
    <p:sldId id="287" r:id="rId4"/>
    <p:sldId id="380" r:id="rId5"/>
    <p:sldId id="351" r:id="rId6"/>
    <p:sldId id="362" r:id="rId7"/>
    <p:sldId id="377" r:id="rId8"/>
    <p:sldId id="401" r:id="rId9"/>
    <p:sldId id="293" r:id="rId10"/>
    <p:sldId id="267" r:id="rId11"/>
    <p:sldId id="347" r:id="rId12"/>
    <p:sldId id="384" r:id="rId13"/>
    <p:sldId id="348" r:id="rId14"/>
    <p:sldId id="358" r:id="rId15"/>
    <p:sldId id="359" r:id="rId16"/>
    <p:sldId id="352" r:id="rId17"/>
    <p:sldId id="353" r:id="rId18"/>
    <p:sldId id="388" r:id="rId19"/>
    <p:sldId id="345" r:id="rId20"/>
    <p:sldId id="372" r:id="rId21"/>
    <p:sldId id="371" r:id="rId22"/>
    <p:sldId id="326" r:id="rId23"/>
    <p:sldId id="330" r:id="rId24"/>
    <p:sldId id="333" r:id="rId25"/>
    <p:sldId id="337" r:id="rId26"/>
    <p:sldId id="338" r:id="rId27"/>
    <p:sldId id="379" r:id="rId28"/>
    <p:sldId id="329" r:id="rId29"/>
    <p:sldId id="370" r:id="rId30"/>
    <p:sldId id="385" r:id="rId31"/>
    <p:sldId id="306" r:id="rId32"/>
    <p:sldId id="331" r:id="rId33"/>
    <p:sldId id="332" r:id="rId34"/>
    <p:sldId id="386" r:id="rId35"/>
    <p:sldId id="303" r:id="rId36"/>
    <p:sldId id="269" r:id="rId37"/>
    <p:sldId id="263" r:id="rId38"/>
    <p:sldId id="366" r:id="rId39"/>
    <p:sldId id="270" r:id="rId40"/>
    <p:sldId id="320" r:id="rId41"/>
    <p:sldId id="288" r:id="rId42"/>
    <p:sldId id="390" r:id="rId43"/>
    <p:sldId id="398" r:id="rId44"/>
    <p:sldId id="391" r:id="rId45"/>
    <p:sldId id="316" r:id="rId46"/>
    <p:sldId id="373" r:id="rId47"/>
    <p:sldId id="344" r:id="rId48"/>
    <p:sldId id="393" r:id="rId49"/>
    <p:sldId id="394" r:id="rId50"/>
    <p:sldId id="400" r:id="rId51"/>
    <p:sldId id="375" r:id="rId52"/>
    <p:sldId id="395" r:id="rId53"/>
    <p:sldId id="340" r:id="rId54"/>
    <p:sldId id="399" r:id="rId55"/>
    <p:sldId id="349" r:id="rId56"/>
    <p:sldId id="396" r:id="rId57"/>
    <p:sldId id="343" r:id="rId58"/>
    <p:sldId id="274" r:id="rId59"/>
    <p:sldId id="397" r:id="rId60"/>
    <p:sldId id="317" r:id="rId61"/>
    <p:sldId id="341" r:id="rId6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81004" autoAdjust="0"/>
  </p:normalViewPr>
  <p:slideViewPr>
    <p:cSldViewPr>
      <p:cViewPr varScale="1">
        <p:scale>
          <a:sx n="69" d="100"/>
          <a:sy n="69" d="100"/>
        </p:scale>
        <p:origin x="-1416" y="5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5F3149-51C3-4AE7-9F7D-E5C3444FDFD9}" type="datetimeFigureOut">
              <a:rPr lang="en-GB" smtClean="0"/>
              <a:pPr/>
              <a:t>13/05/2019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2F4495-036F-4179-8549-975749DA78D9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2F4495-036F-4179-8549-975749DA78D9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2F4495-036F-4179-8549-975749DA78D9}" type="slidenum">
              <a:rPr lang="en-GB" smtClean="0"/>
              <a:pPr/>
              <a:t>24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2F4495-036F-4179-8549-975749DA78D9}" type="slidenum">
              <a:rPr lang="en-GB" smtClean="0"/>
              <a:pPr/>
              <a:t>26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2F4495-036F-4179-8549-975749DA78D9}" type="slidenum">
              <a:rPr lang="en-GB" smtClean="0"/>
              <a:pPr/>
              <a:t>53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2F4495-036F-4179-8549-975749DA78D9}" type="slidenum">
              <a:rPr lang="en-GB" smtClean="0"/>
              <a:pPr/>
              <a:t>58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FDC5D-FD6D-4257-8169-9C541192A5BC}" type="datetimeFigureOut">
              <a:rPr lang="en-GB" smtClean="0"/>
              <a:pPr/>
              <a:t>13/05/2019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8EAAE-FCD9-4ADA-A842-69FD6D67A2B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FDC5D-FD6D-4257-8169-9C541192A5BC}" type="datetimeFigureOut">
              <a:rPr lang="en-GB" smtClean="0"/>
              <a:pPr/>
              <a:t>13/05/2019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8EAAE-FCD9-4ADA-A842-69FD6D67A2B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FDC5D-FD6D-4257-8169-9C541192A5BC}" type="datetimeFigureOut">
              <a:rPr lang="en-GB" smtClean="0"/>
              <a:pPr/>
              <a:t>13/05/2019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8EAAE-FCD9-4ADA-A842-69FD6D67A2B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FDC5D-FD6D-4257-8169-9C541192A5BC}" type="datetimeFigureOut">
              <a:rPr lang="en-GB" smtClean="0"/>
              <a:pPr/>
              <a:t>13/05/2019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8EAAE-FCD9-4ADA-A842-69FD6D67A2B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FDC5D-FD6D-4257-8169-9C541192A5BC}" type="datetimeFigureOut">
              <a:rPr lang="en-GB" smtClean="0"/>
              <a:pPr/>
              <a:t>13/05/2019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8EAAE-FCD9-4ADA-A842-69FD6D67A2B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FDC5D-FD6D-4257-8169-9C541192A5BC}" type="datetimeFigureOut">
              <a:rPr lang="en-GB" smtClean="0"/>
              <a:pPr/>
              <a:t>13/05/2019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8EAAE-FCD9-4ADA-A842-69FD6D67A2B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FDC5D-FD6D-4257-8169-9C541192A5BC}" type="datetimeFigureOut">
              <a:rPr lang="en-GB" smtClean="0"/>
              <a:pPr/>
              <a:t>13/05/2019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8EAAE-FCD9-4ADA-A842-69FD6D67A2B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FDC5D-FD6D-4257-8169-9C541192A5BC}" type="datetimeFigureOut">
              <a:rPr lang="en-GB" smtClean="0"/>
              <a:pPr/>
              <a:t>13/05/2019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8EAAE-FCD9-4ADA-A842-69FD6D67A2B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FDC5D-FD6D-4257-8169-9C541192A5BC}" type="datetimeFigureOut">
              <a:rPr lang="en-GB" smtClean="0"/>
              <a:pPr/>
              <a:t>13/05/2019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C08EAAE-FCD9-4ADA-A842-69FD6D67A2B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FDC5D-FD6D-4257-8169-9C541192A5BC}" type="datetimeFigureOut">
              <a:rPr lang="en-GB" smtClean="0"/>
              <a:pPr/>
              <a:t>13/05/2019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8EAAE-FCD9-4ADA-A842-69FD6D67A2B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FDC5D-FD6D-4257-8169-9C541192A5BC}" type="datetimeFigureOut">
              <a:rPr lang="en-GB" smtClean="0"/>
              <a:pPr/>
              <a:t>13/05/2019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8EAAE-FCD9-4ADA-A842-69FD6D67A2B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49FDC5D-FD6D-4257-8169-9C541192A5BC}" type="datetimeFigureOut">
              <a:rPr lang="en-GB" smtClean="0"/>
              <a:pPr/>
              <a:t>13/05/2019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C08EAAE-FCD9-4ADA-A842-69FD6D67A2BC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45" r:id="rId1"/>
    <p:sldLayoutId id="2147484046" r:id="rId2"/>
    <p:sldLayoutId id="2147484047" r:id="rId3"/>
    <p:sldLayoutId id="2147484048" r:id="rId4"/>
    <p:sldLayoutId id="2147484049" r:id="rId5"/>
    <p:sldLayoutId id="2147484050" r:id="rId6"/>
    <p:sldLayoutId id="2147484051" r:id="rId7"/>
    <p:sldLayoutId id="2147484052" r:id="rId8"/>
    <p:sldLayoutId id="2147484053" r:id="rId9"/>
    <p:sldLayoutId id="2147484054" r:id="rId10"/>
    <p:sldLayoutId id="214748405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bi.nlm.nih.gov/pubmed/?term=Quinn%20DM%5bAuthor%5d&amp;cauthor=true&amp;cauthor_uid=23524454" TargetMode="External"/><Relationship Id="rId2" Type="http://schemas.openxmlformats.org/officeDocument/2006/relationships/hyperlink" Target="https://www.ncbi.nlm.nih.gov/pubmed/?term=Overstreet%20NM%5bAuthor%5d&amp;cauthor=true&amp;cauthor_uid=23524454" TargetMode="Externa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hyperlink" Target="https://psycnet.apa.org/doi/10.1037/vio0000174" TargetMode="Externa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ritsoc.co.uk/media/27107/StatementofEthicalPractice.pdf" TargetMode="Externa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hyperlink" Target="http://scholar.google.com/scholar_lookup?hl=en&amp;publication_year=2007&amp;pages=54-61&amp;author=M.+L.+Beeble&amp;author=D.+Bybee&amp;author=C.+M.+Sullivan&amp;title=Abusive+men%E2%80%99s+use+of+children+to+control+their+partners+and+ex-partners" TargetMode="External"/><Relationship Id="rId2" Type="http://schemas.openxmlformats.org/officeDocument/2006/relationships/hyperlink" Target="https://doi.org/10.1177/0886260509354885(Accessed:24January2019)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scholar.google.com/scholar_lookup?hl=en&amp;publication_year=2008&amp;pages=228-255&amp;author=M.+Bemiller&amp;title=When+battered+mothers+lose+custody:+A+qualitative+study+of+abuse+at+home+and+in+the+courts" TargetMode="Externa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ps.gov.uk/legal-guidance/controlling-or-coercive-behaviour-intimate-or-family-relationship" TargetMode="External"/><Relationship Id="rId2" Type="http://schemas.openxmlformats.org/officeDocument/2006/relationships/hyperlink" Target="http://www.endvawnow.org/uploads/browser/files/Counselling%20Guidelines%20on%20DV%20-%20Southern%20Africa%20-%20SAT%20and%20CIDA.pdf" TargetMode="Externa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cademyofct.org/files/documentlibrary/Ehlers_Clark_2000.pdf" TargetMode="External"/><Relationship Id="rId2" Type="http://schemas.openxmlformats.org/officeDocument/2006/relationships/hyperlink" Target="http://homepage.psy.utexas.edu/homepage/class/psy394U/Bower/13%20Theories%20of%20PTSD/Ehlers.Clark1999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ov.uk/government/publications/statutory-guidance-framework-controlling-or-coercive-behaviour-in-an-intimate-or-family-relationship" TargetMode="Externa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sychologytoday.com/us/basics/domestic-violence" TargetMode="Externa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177/1524838009339754(Accessed:27December2018)" TargetMode="Externa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hyperlink" Target="http://scholar.google.com/scholar_lookup?hl=en&amp;publication_year=2014&amp;pages=186-207&amp;author=M.+P.+Johnson&amp;author=J.+M.+Leone&amp;author=Y.+Xu&amp;title=Intimate+terrorism+and+situational+couple+violence+in+general+surveys:+Ex-spouses+required" TargetMode="Externa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ice.org.uk.(accessed:1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guidance.nice.org.uk/CG26Review%20DecisionAccessed:17" TargetMode="Externa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hyperlink" Target="http://scholar.google.com/scholar_lookup?hl=en&amp;publication_year=2010&amp;pages=1367-1387&amp;author=E.+C.+McMullan&amp;author=P.+E.+Carlan&amp;author=L.+S.+Nored&amp;title=Future+law+enforcement+officers+and+social+workers:+Perceptions+of+domestic+violence" TargetMode="External"/><Relationship Id="rId2" Type="http://schemas.openxmlformats.org/officeDocument/2006/relationships/hyperlink" Target="http://scholar.google.com/scholar_lookup?hl=en&amp;publication_year=2011&amp;pages=1036-1055&amp;author=K.+K.+Lacey&amp;author=D.+G.+Saunders&amp;author=L.+Zhang&amp;title=A+comparison+of+women+of+color+and+non-Hispanic+White+women+on+factors+related+to+leaving+a+violent+relationship" TargetMode="External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hyperlink" Target="http://scholar.google.com/scholar_lookup?hl=en&amp;publication_year=2006&amp;pages=599-611&amp;author=M.+A.+Pico-Alfonso&amp;author=M.+I.+Garcia-Linares&amp;author=N.+Celda-Navarro&amp;author=C.+Blasco-Ros&amp;author=E.+Echebur%C3%BAa&amp;author=M.+Martinez&amp;title=The+impact+of+physical,+psychological,+and+sexual+intimate+male+partner+violence+on+women%E2%80%99s+mental+health:+Depressive+symptoms,+posttraumatic+stress+disorder,+state+anxiety,+and+suicide" TargetMode="External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bi.nlm.nih.gov/pubmed/?term=Overstreet%20NM%5bAuthor%5d&amp;cauthor=true&amp;cauthor_uid=23524454" TargetMode="External"/><Relationship Id="rId2" Type="http://schemas.openxmlformats.org/officeDocument/2006/relationships/hyperlink" Target="https://sophia.stkate.edu/cgi/viewcontent.cgi?article=1779&amp;context=msw_paper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x.doi.org/10.1080/01973533.2012.746599" TargetMode="External"/><Relationship Id="rId4" Type="http://schemas.openxmlformats.org/officeDocument/2006/relationships/hyperlink" Target="https://www.ncbi.nlm.nih.gov/pubmed/?term=Quinn%20DM%5bAuthor%5d&amp;cauthor=true&amp;cauthor_uid=23524454" TargetMode="Externa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hyperlink" Target="http://scholar.google.com/scholar_lookup?hl=en&amp;publication_year=2007&amp;author=E.+Stark&amp;title=Coercive+Control:+How+men+entrap+women+in+personal+life" TargetMode="External"/><Relationship Id="rId2" Type="http://schemas.openxmlformats.org/officeDocument/2006/relationships/hyperlink" Target="https://www.researchgate.net(Accessed:2October2018)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scholar.google.com/scholar_lookup?hl=en&amp;publication_year=2005&amp;pages=1367-1395&amp;author=K.+Y.+Slote&amp;author=C.+Cuthbert&amp;author=C.+J.+Mesh&amp;author=M.+G.+Driggers&amp;author=L.+Bancroft&amp;author=J.+G.+Silverman&amp;title=Battered+mothers+speak+out:+Participatory+human+rights+documentation+as+a+model+for+research+and+activism+in+the+United+States" TargetMode="Externa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ndfonline.com/author/Bzovsky,+Sofia" TargetMode="External"/><Relationship Id="rId2" Type="http://schemas.openxmlformats.org/officeDocument/2006/relationships/hyperlink" Target="https://www.tandfonline.com/author/Garibaldi,+Alisha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tandfonline.com/author/McKay,+Paula" TargetMode="External"/><Relationship Id="rId4" Type="http://schemas.openxmlformats.org/officeDocument/2006/relationships/hyperlink" Target="https://www.tandfonline.com/author/Slobogean,+Gerard+P" TargetMode="Externa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sychologytoday.com/.../why-domestic-violence-victims-dont-just-leave" TargetMode="External"/><Relationship Id="rId2" Type="http://schemas.openxmlformats.org/officeDocument/2006/relationships/hyperlink" Target="https://www.psychologytoday.com/us/experts/wendy-l-patrick-phd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1016/j.chiabu.2018.02.001" TargetMode="External"/><Relationship Id="rId4" Type="http://schemas.openxmlformats.org/officeDocument/2006/relationships/hyperlink" Target="https://doi.org/10.5772/38443(Accessed:22January2019)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1268760"/>
            <a:ext cx="6624736" cy="936104"/>
          </a:xfrm>
        </p:spPr>
        <p:txBody>
          <a:bodyPr>
            <a:normAutofit/>
          </a:bodyPr>
          <a:lstStyle/>
          <a:p>
            <a:r>
              <a:rPr lang="en-GB" dirty="0" smtClean="0"/>
              <a:t>DOMESTIC  ABUSE</a:t>
            </a:r>
            <a:endParaRPr lang="en-GB" dirty="0"/>
          </a:p>
        </p:txBody>
      </p:sp>
      <p:sp>
        <p:nvSpPr>
          <p:cNvPr id="8" name="Subtitle 7"/>
          <p:cNvSpPr>
            <a:spLocks noGrp="1"/>
          </p:cNvSpPr>
          <p:nvPr>
            <p:ph type="subTitle" idx="1"/>
          </p:nvPr>
        </p:nvSpPr>
        <p:spPr>
          <a:xfrm>
            <a:off x="0" y="6381328"/>
            <a:ext cx="6912768" cy="476672"/>
          </a:xfrm>
        </p:spPr>
        <p:txBody>
          <a:bodyPr>
            <a:normAutofit fontScale="55000" lnSpcReduction="20000"/>
          </a:bodyPr>
          <a:lstStyle/>
          <a:p>
            <a:r>
              <a:rPr lang="en-GB" dirty="0" err="1" smtClean="0"/>
              <a:t>Lyudmyla</a:t>
            </a:r>
            <a:r>
              <a:rPr lang="en-GB" dirty="0" smtClean="0"/>
              <a:t> Amery  1651468</a:t>
            </a:r>
          </a:p>
          <a:p>
            <a:r>
              <a:rPr lang="en-GB" dirty="0" smtClean="0"/>
              <a:t>   </a:t>
            </a:r>
          </a:p>
          <a:p>
            <a:endParaRPr lang="en-GB" dirty="0"/>
          </a:p>
        </p:txBody>
      </p:sp>
      <p:pic>
        <p:nvPicPr>
          <p:cNvPr id="4" name="Picture 3" descr="Picture1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9512" y="188640"/>
            <a:ext cx="3456384" cy="1008112"/>
          </a:xfrm>
          <a:prstGeom prst="rect">
            <a:avLst/>
          </a:prstGeom>
        </p:spPr>
      </p:pic>
      <p:pic>
        <p:nvPicPr>
          <p:cNvPr id="93185" name="Picture 1" descr="C:\Users\Owner\Pictures\i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35696" y="2420888"/>
            <a:ext cx="5760640" cy="388843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1800" y="5229200"/>
            <a:ext cx="3960440" cy="1224136"/>
          </a:xfrm>
        </p:spPr>
        <p:txBody>
          <a:bodyPr/>
          <a:lstStyle/>
          <a:p>
            <a:endParaRPr lang="en-GB" dirty="0" smtClean="0"/>
          </a:p>
          <a:p>
            <a:r>
              <a:rPr lang="en-GB" dirty="0" smtClean="0"/>
              <a:t>LOVE DOES NOT HURT</a:t>
            </a:r>
            <a:endParaRPr lang="en-GB" dirty="0"/>
          </a:p>
        </p:txBody>
      </p:sp>
      <p:pic>
        <p:nvPicPr>
          <p:cNvPr id="4" name="Picture 3" descr="Annotation 2019-05-06 142639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260648"/>
            <a:ext cx="8568952" cy="54006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99792" y="332656"/>
            <a:ext cx="5987008" cy="792088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latin typeface="Impact" pitchFamily="34" charset="0"/>
              </a:rPr>
              <a:t>CONTENT</a:t>
            </a:r>
            <a:endParaRPr lang="en-GB" dirty="0">
              <a:latin typeface="Impact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5584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dirty="0" smtClean="0"/>
              <a:t>                     THE  MAIN THEMES:</a:t>
            </a:r>
          </a:p>
          <a:p>
            <a:r>
              <a:rPr lang="en-GB" dirty="0" smtClean="0"/>
              <a:t>1.Impact of domestic abuse</a:t>
            </a:r>
          </a:p>
          <a:p>
            <a:endParaRPr lang="en-GB" dirty="0" smtClean="0"/>
          </a:p>
          <a:p>
            <a:r>
              <a:rPr lang="en-GB" dirty="0" smtClean="0"/>
              <a:t>2.Role of Counselling</a:t>
            </a:r>
          </a:p>
          <a:p>
            <a:endParaRPr lang="en-GB" dirty="0" smtClean="0"/>
          </a:p>
          <a:p>
            <a:r>
              <a:rPr lang="en-GB" dirty="0" smtClean="0"/>
              <a:t>3.Readiness change cycle/WHAT BARRIERS TO BRAKE CYCLE/INTERVENTION</a:t>
            </a:r>
          </a:p>
          <a:p>
            <a:endParaRPr lang="en-GB" dirty="0" smtClean="0"/>
          </a:p>
          <a:p>
            <a:r>
              <a:rPr lang="en-GB" dirty="0" smtClean="0"/>
              <a:t>4.Relapse   (Why do victim stay in </a:t>
            </a:r>
            <a:r>
              <a:rPr lang="en-GB" dirty="0" err="1" smtClean="0"/>
              <a:t>adusive</a:t>
            </a:r>
            <a:r>
              <a:rPr lang="en-GB" dirty="0" smtClean="0"/>
              <a:t> relationship or go back to perpetrator?</a:t>
            </a:r>
          </a:p>
          <a:p>
            <a:pPr>
              <a:buNone/>
            </a:pPr>
            <a:endParaRPr lang="en-GB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539552" y="260648"/>
            <a:ext cx="8064896" cy="216024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1026" name="Picture 2" descr="http://www.seethetriumph.org/uploads/1/5/1/4/15142888/2355272_ori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564904"/>
            <a:ext cx="9144000" cy="7475984"/>
          </a:xfrm>
          <a:prstGeom prst="rect">
            <a:avLst/>
          </a:prstGeom>
          <a:noFill/>
        </p:spPr>
      </p:pic>
      <p:sp>
        <p:nvSpPr>
          <p:cNvPr id="3" name="Rectangle 2"/>
          <p:cNvSpPr/>
          <p:nvPr/>
        </p:nvSpPr>
        <p:spPr>
          <a:xfrm>
            <a:off x="755576" y="332656"/>
            <a:ext cx="7704856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 smtClean="0">
                <a:latin typeface="Impact" pitchFamily="34" charset="0"/>
              </a:rPr>
              <a:t>WHY I DID ?</a:t>
            </a:r>
          </a:p>
          <a:p>
            <a:pPr algn="ctr"/>
            <a:r>
              <a:rPr lang="en-GB" dirty="0" smtClean="0">
                <a:latin typeface="Impact" pitchFamily="34" charset="0"/>
              </a:rPr>
              <a:t> no one to know  </a:t>
            </a:r>
          </a:p>
          <a:p>
            <a:pPr algn="ctr"/>
            <a:r>
              <a:rPr lang="en-GB" dirty="0" smtClean="0">
                <a:latin typeface="Impact" pitchFamily="34" charset="0"/>
              </a:rPr>
              <a:t> no one to talk </a:t>
            </a:r>
          </a:p>
          <a:p>
            <a:pPr algn="ctr"/>
            <a:r>
              <a:rPr lang="en-GB" dirty="0" smtClean="0">
                <a:latin typeface="Impact" pitchFamily="34" charset="0"/>
              </a:rPr>
              <a:t>no where to go</a:t>
            </a:r>
          </a:p>
          <a:p>
            <a:pPr algn="ctr"/>
            <a:r>
              <a:rPr lang="en-GB" dirty="0" smtClean="0">
                <a:latin typeface="Impact" pitchFamily="34" charset="0"/>
              </a:rPr>
              <a:t>depression /shame/guilt/</a:t>
            </a:r>
            <a:r>
              <a:rPr lang="en-GB" dirty="0" smtClean="0"/>
              <a:t> </a:t>
            </a:r>
            <a:r>
              <a:rPr lang="en-GB" dirty="0" smtClean="0">
                <a:latin typeface="Impact" pitchFamily="34" charset="0"/>
              </a:rPr>
              <a:t>fear/</a:t>
            </a:r>
          </a:p>
          <a:p>
            <a:pPr algn="ctr"/>
            <a:r>
              <a:rPr lang="en-GB" dirty="0" smtClean="0">
                <a:latin typeface="Impact" pitchFamily="34" charset="0"/>
              </a:rPr>
              <a:t>Awareness</a:t>
            </a:r>
          </a:p>
          <a:p>
            <a:pPr algn="ctr"/>
            <a:r>
              <a:rPr lang="en-GB" dirty="0" smtClean="0">
                <a:latin typeface="Impact" pitchFamily="34" charset="0"/>
              </a:rPr>
              <a:t>Help/assist/support</a:t>
            </a:r>
          </a:p>
          <a:p>
            <a:pPr algn="ctr"/>
            <a:endParaRPr lang="en-GB" dirty="0" smtClean="0">
              <a:latin typeface="Impact" pitchFamily="34" charset="0"/>
            </a:endParaRPr>
          </a:p>
          <a:p>
            <a:pPr algn="ctr"/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19872" y="0"/>
            <a:ext cx="5266928" cy="1340768"/>
          </a:xfrm>
        </p:spPr>
        <p:txBody>
          <a:bodyPr>
            <a:noAutofit/>
          </a:bodyPr>
          <a:lstStyle/>
          <a:p>
            <a:r>
              <a:rPr lang="en-GB" sz="4800" dirty="0" smtClean="0">
                <a:latin typeface="Impact" pitchFamily="34" charset="0"/>
              </a:rPr>
              <a:t>ETHICS</a:t>
            </a:r>
            <a:endParaRPr lang="en-GB" sz="4800" dirty="0">
              <a:latin typeface="Impact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00808"/>
            <a:ext cx="4316288" cy="489654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inform consent</a:t>
            </a:r>
          </a:p>
          <a:p>
            <a:r>
              <a:rPr lang="en-GB" dirty="0" smtClean="0"/>
              <a:t>confidentiality</a:t>
            </a:r>
          </a:p>
          <a:p>
            <a:r>
              <a:rPr lang="en-GB" dirty="0" smtClean="0"/>
              <a:t> anonymity </a:t>
            </a:r>
          </a:p>
          <a:p>
            <a:r>
              <a:rPr lang="en-GB" dirty="0" smtClean="0"/>
              <a:t>respect for privacy</a:t>
            </a:r>
          </a:p>
          <a:p>
            <a:r>
              <a:rPr lang="en-GB" dirty="0" smtClean="0"/>
              <a:t>no harm</a:t>
            </a:r>
          </a:p>
          <a:p>
            <a:r>
              <a:rPr lang="en-GB" dirty="0" smtClean="0"/>
              <a:t>safeguarding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340768"/>
            <a:ext cx="4038600" cy="532859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(Nursing and Midwifery Council, 2015)</a:t>
            </a:r>
          </a:p>
          <a:p>
            <a:pPr>
              <a:buNone/>
            </a:pPr>
            <a:r>
              <a:rPr lang="en-GB" dirty="0" smtClean="0"/>
              <a:t> </a:t>
            </a:r>
          </a:p>
          <a:p>
            <a:r>
              <a:rPr lang="en-GB" dirty="0" smtClean="0"/>
              <a:t>(</a:t>
            </a:r>
            <a:r>
              <a:rPr lang="en-GB" dirty="0" err="1" smtClean="0"/>
              <a:t>Wathen</a:t>
            </a:r>
            <a:r>
              <a:rPr lang="en-GB" dirty="0" smtClean="0"/>
              <a:t>,  </a:t>
            </a:r>
            <a:r>
              <a:rPr lang="en-GB" dirty="0" err="1" smtClean="0"/>
              <a:t>MacGregor</a:t>
            </a:r>
            <a:r>
              <a:rPr lang="en-GB" dirty="0" smtClean="0"/>
              <a:t> and MacMillan,  2016)</a:t>
            </a:r>
          </a:p>
          <a:p>
            <a:endParaRPr lang="en-GB" dirty="0" smtClean="0"/>
          </a:p>
          <a:p>
            <a:r>
              <a:rPr lang="en-GB" dirty="0" smtClean="0"/>
              <a:t>(Ben-Ari and </a:t>
            </a:r>
            <a:r>
              <a:rPr lang="en-GB" dirty="0" err="1" smtClean="0"/>
              <a:t>Enosh</a:t>
            </a:r>
            <a:r>
              <a:rPr lang="en-GB" dirty="0" smtClean="0"/>
              <a:t>, 2013, p. 425) </a:t>
            </a:r>
          </a:p>
          <a:p>
            <a:endParaRPr lang="en-GB" dirty="0" smtClean="0"/>
          </a:p>
          <a:p>
            <a:r>
              <a:rPr lang="en-GB" dirty="0" smtClean="0"/>
              <a:t>(</a:t>
            </a:r>
            <a:r>
              <a:rPr lang="en-GB" dirty="0" err="1" smtClean="0"/>
              <a:t>Swauger</a:t>
            </a:r>
            <a:r>
              <a:rPr lang="en-GB" dirty="0" smtClean="0"/>
              <a:t>, 2011, p. 500)</a:t>
            </a:r>
          </a:p>
          <a:p>
            <a:endParaRPr lang="en-GB" dirty="0" smtClean="0"/>
          </a:p>
          <a:p>
            <a:r>
              <a:rPr lang="en-GB" dirty="0" smtClean="0"/>
              <a:t>(WHO,2016)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75856" y="332656"/>
            <a:ext cx="4680520" cy="864096"/>
          </a:xfrm>
        </p:spPr>
        <p:txBody>
          <a:bodyPr/>
          <a:lstStyle/>
          <a:p>
            <a:r>
              <a:rPr lang="en-GB" sz="5400" dirty="0" smtClean="0">
                <a:latin typeface="Impact" pitchFamily="34" charset="0"/>
              </a:rPr>
              <a:t>What I did ?</a:t>
            </a:r>
            <a:endParaRPr lang="en-GB" sz="5400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1547664" y="980728"/>
            <a:ext cx="6624736" cy="5544616"/>
          </a:xfrm>
        </p:spPr>
        <p:txBody>
          <a:bodyPr>
            <a:normAutofit fontScale="77500" lnSpcReduction="20000"/>
          </a:bodyPr>
          <a:lstStyle/>
          <a:p>
            <a:endParaRPr lang="en-GB" dirty="0" smtClean="0"/>
          </a:p>
          <a:p>
            <a:pPr>
              <a:buFont typeface="Wingdings" pitchFamily="2" charset="2"/>
              <a:buChar char="§"/>
            </a:pPr>
            <a:endParaRPr lang="en-GB" sz="2900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r>
              <a:rPr lang="en-GB" sz="29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listening record</a:t>
            </a:r>
          </a:p>
          <a:p>
            <a:r>
              <a:rPr lang="en-GB" sz="29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typing</a:t>
            </a:r>
          </a:p>
          <a:p>
            <a:r>
              <a:rPr lang="en-GB" sz="29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reading</a:t>
            </a:r>
          </a:p>
          <a:p>
            <a:pPr>
              <a:buNone/>
            </a:pPr>
            <a:endParaRPr lang="en-GB" sz="2900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r>
              <a:rPr lang="en-GB" sz="29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transcript/highlighting</a:t>
            </a:r>
          </a:p>
          <a:p>
            <a:r>
              <a:rPr lang="en-GB" sz="29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picking out  points (positive/negative)flexibility)</a:t>
            </a:r>
          </a:p>
          <a:p>
            <a:r>
              <a:rPr lang="en-GB" sz="29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map</a:t>
            </a:r>
          </a:p>
          <a:p>
            <a:r>
              <a:rPr lang="en-GB" sz="29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made themes</a:t>
            </a:r>
          </a:p>
          <a:p>
            <a:endParaRPr lang="en-GB" sz="2900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r>
              <a:rPr lang="en-GB" sz="29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used descriptive/  interpretive methods for coding</a:t>
            </a:r>
            <a:endParaRPr lang="en-GB" sz="2900" dirty="0" smtClean="0"/>
          </a:p>
          <a:p>
            <a:endParaRPr lang="en-GB" sz="2600" dirty="0" smtClean="0"/>
          </a:p>
          <a:p>
            <a:pPr>
              <a:buNone/>
            </a:pPr>
            <a:r>
              <a:rPr lang="en-GB" sz="2600" dirty="0" smtClean="0"/>
              <a:t>(Braun and Clarke, 2006; Braun and Clarke, 2013)</a:t>
            </a:r>
          </a:p>
          <a:p>
            <a:pPr>
              <a:buNone/>
            </a:pPr>
            <a:r>
              <a:rPr lang="en-GB" sz="2600" dirty="0" smtClean="0"/>
              <a:t>  </a:t>
            </a:r>
            <a:r>
              <a:rPr lang="en-GB" sz="2600" dirty="0" err="1" smtClean="0"/>
              <a:t>Staveren</a:t>
            </a:r>
            <a:r>
              <a:rPr lang="en-GB" sz="2600" dirty="0" smtClean="0"/>
              <a:t>, 1997;King and </a:t>
            </a:r>
            <a:r>
              <a:rPr lang="en-GB" sz="2600" dirty="0" err="1" smtClean="0"/>
              <a:t>Horrocks</a:t>
            </a:r>
            <a:r>
              <a:rPr lang="en-GB" sz="2600" dirty="0" smtClean="0"/>
              <a:t> ,2010) </a:t>
            </a:r>
          </a:p>
          <a:p>
            <a:pPr>
              <a:buNone/>
            </a:pPr>
            <a:endParaRPr lang="en-GB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omestic-violence-mhhwh-128263184522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2937" y="404664"/>
            <a:ext cx="7858125" cy="6192688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35696" y="704088"/>
            <a:ext cx="6408712" cy="924712"/>
          </a:xfrm>
        </p:spPr>
        <p:txBody>
          <a:bodyPr>
            <a:normAutofit fontScale="90000"/>
          </a:bodyPr>
          <a:lstStyle/>
          <a:p>
            <a:r>
              <a:rPr lang="en-GB" cap="all" dirty="0" smtClean="0">
                <a:latin typeface="Impact" pitchFamily="34" charset="0"/>
              </a:rPr>
              <a:t>WHAT IS DOMESTIC abuse?</a:t>
            </a:r>
            <a:r>
              <a:rPr lang="en-GB" dirty="0" smtClean="0">
                <a:latin typeface="Impact" pitchFamily="34" charset="0"/>
              </a:rPr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dirty="0" smtClean="0"/>
              <a:t> </a:t>
            </a:r>
          </a:p>
          <a:p>
            <a:r>
              <a:rPr lang="en-GB" dirty="0" smtClean="0"/>
              <a:t>physical</a:t>
            </a:r>
          </a:p>
          <a:p>
            <a:r>
              <a:rPr lang="en-GB" dirty="0" smtClean="0"/>
              <a:t>sexual</a:t>
            </a:r>
          </a:p>
          <a:p>
            <a:r>
              <a:rPr lang="en-GB" dirty="0" smtClean="0"/>
              <a:t> psychological  damage</a:t>
            </a:r>
          </a:p>
          <a:p>
            <a:r>
              <a:rPr lang="en-GB" dirty="0" smtClean="0"/>
              <a:t> dominate</a:t>
            </a:r>
          </a:p>
          <a:p>
            <a:r>
              <a:rPr lang="en-GB" dirty="0" smtClean="0"/>
              <a:t>control</a:t>
            </a:r>
          </a:p>
          <a:p>
            <a:r>
              <a:rPr lang="en-GB" dirty="0" smtClean="0"/>
              <a:t>power 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(WHO (2013 ;WHO,2017;Niolon et al, 2017 ;Bradley, 2013, p. 4; </a:t>
            </a:r>
            <a:r>
              <a:rPr lang="en-GB" sz="2800" dirty="0" smtClean="0"/>
              <a:t>Domestic abuse Strategy 2018 – 2023; Ending Violence Against Women and Girl Strategy ,2016-2020) )</a:t>
            </a:r>
          </a:p>
          <a:p>
            <a:pPr>
              <a:buNone/>
            </a:pPr>
            <a:r>
              <a:rPr lang="en-GB" b="1" dirty="0" smtClean="0"/>
              <a:t> </a:t>
            </a:r>
            <a:r>
              <a:rPr lang="en-GB" dirty="0" smtClean="0"/>
              <a:t>) 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03848" y="260648"/>
            <a:ext cx="5482952" cy="936104"/>
          </a:xfrm>
        </p:spPr>
        <p:txBody>
          <a:bodyPr>
            <a:normAutofit/>
          </a:bodyPr>
          <a:lstStyle/>
          <a:p>
            <a:r>
              <a:rPr lang="en-GB" dirty="0" smtClean="0">
                <a:latin typeface="Impact" pitchFamily="34" charset="0"/>
              </a:rPr>
              <a:t>STATISTIC</a:t>
            </a:r>
            <a:endParaRPr lang="en-GB" dirty="0">
              <a:latin typeface="Impact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96752"/>
            <a:ext cx="4038600" cy="5158173"/>
          </a:xfrm>
        </p:spPr>
        <p:txBody>
          <a:bodyPr>
            <a:normAutofit lnSpcReduction="10000"/>
          </a:bodyPr>
          <a:lstStyle/>
          <a:p>
            <a:endParaRPr lang="en-GB" dirty="0" smtClean="0"/>
          </a:p>
          <a:p>
            <a:r>
              <a:rPr lang="en-GB" dirty="0" smtClean="0"/>
              <a:t> 7% of women </a:t>
            </a:r>
          </a:p>
          <a:p>
            <a:pPr>
              <a:buNone/>
            </a:pPr>
            <a:r>
              <a:rPr lang="en-GB" dirty="0" smtClean="0"/>
              <a:t>  4% of men experiencing IPV before the age of 18( </a:t>
            </a:r>
            <a:r>
              <a:rPr lang="en-GB" dirty="0" err="1" smtClean="0"/>
              <a:t>Niolon</a:t>
            </a:r>
            <a:r>
              <a:rPr lang="en-GB" dirty="0" smtClean="0"/>
              <a:t> et al.,2017)</a:t>
            </a:r>
          </a:p>
          <a:p>
            <a:endParaRPr lang="en-GB" dirty="0" smtClean="0"/>
          </a:p>
          <a:p>
            <a:r>
              <a:rPr lang="en-GB" dirty="0" smtClean="0"/>
              <a:t> 27.1% of women </a:t>
            </a:r>
          </a:p>
          <a:p>
            <a:pPr>
              <a:buNone/>
            </a:pPr>
            <a:r>
              <a:rPr lang="en-GB" dirty="0" smtClean="0"/>
              <a:t>13.2% of men have been involved in some form Of DA since 16 years of age (Office for National Statistics, 2016)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052736"/>
            <a:ext cx="4038600" cy="5616624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en-GB" dirty="0" smtClean="0"/>
          </a:p>
          <a:p>
            <a:r>
              <a:rPr lang="en-GB" dirty="0" smtClean="0"/>
              <a:t> women exposed to DA are 5 times more likely attempt suicide than those not exposed (</a:t>
            </a:r>
            <a:r>
              <a:rPr lang="en-GB" dirty="0" err="1" smtClean="0"/>
              <a:t>Niolon</a:t>
            </a:r>
            <a:r>
              <a:rPr lang="en-GB" dirty="0" smtClean="0"/>
              <a:t> et al., 2017)</a:t>
            </a:r>
          </a:p>
          <a:p>
            <a:r>
              <a:rPr lang="en-GB" dirty="0" smtClean="0"/>
              <a:t> 1 in 4 women experience DA  (Groves and Thomas, 2013)</a:t>
            </a:r>
          </a:p>
          <a:p>
            <a:pPr>
              <a:buNone/>
            </a:pPr>
            <a:r>
              <a:rPr lang="en-GB" dirty="0" smtClean="0"/>
              <a:t> </a:t>
            </a:r>
          </a:p>
          <a:p>
            <a:r>
              <a:rPr lang="en-GB" dirty="0" smtClean="0"/>
              <a:t> 1 in 8 emergency calls to the police are for DA (Merrick and Duggan, 2013)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736" y="332656"/>
            <a:ext cx="5040560" cy="936104"/>
          </a:xfrm>
        </p:spPr>
        <p:txBody>
          <a:bodyPr/>
          <a:lstStyle/>
          <a:p>
            <a:r>
              <a:rPr lang="en-GB" dirty="0" smtClean="0"/>
              <a:t>STATISTIC</a:t>
            </a:r>
            <a:endParaRPr lang="en-GB" dirty="0"/>
          </a:p>
        </p:txBody>
      </p:sp>
      <p:pic>
        <p:nvPicPr>
          <p:cNvPr id="4" name="Content Placeholder 3" descr="Annotation 2019-04-24 165146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1484784"/>
            <a:ext cx="9144000" cy="5373216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1640" y="548680"/>
            <a:ext cx="7560840" cy="1080120"/>
          </a:xfrm>
        </p:spPr>
        <p:txBody>
          <a:bodyPr>
            <a:normAutofit fontScale="90000"/>
          </a:bodyPr>
          <a:lstStyle/>
          <a:p>
            <a:r>
              <a:rPr lang="en-GB" sz="3200" cap="all" dirty="0" smtClean="0">
                <a:latin typeface="Impact" pitchFamily="34" charset="0"/>
              </a:rPr>
              <a:t>Psychological  impact of d/a</a:t>
            </a:r>
            <a:r>
              <a:rPr lang="en-GB" cap="all" dirty="0" smtClean="0"/>
              <a:t/>
            </a:r>
            <a:br>
              <a:rPr lang="en-GB" cap="all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68760"/>
            <a:ext cx="4258816" cy="5328592"/>
          </a:xfrm>
        </p:spPr>
        <p:txBody>
          <a:bodyPr>
            <a:normAutofit fontScale="92500" lnSpcReduction="20000"/>
          </a:bodyPr>
          <a:lstStyle/>
          <a:p>
            <a:pPr lvl="0" fontAlgn="base"/>
            <a:endParaRPr lang="en-GB" u="sng" dirty="0" smtClean="0"/>
          </a:p>
          <a:p>
            <a:pPr lvl="0" fontAlgn="base"/>
            <a:r>
              <a:rPr lang="en-GB" dirty="0" smtClean="0"/>
              <a:t>depression(Wong, Fong and </a:t>
            </a:r>
            <a:r>
              <a:rPr lang="en-GB" dirty="0" err="1" smtClean="0"/>
              <a:t>Tiwari</a:t>
            </a:r>
            <a:r>
              <a:rPr lang="en-GB" dirty="0" smtClean="0"/>
              <a:t> ,2012; </a:t>
            </a:r>
            <a:r>
              <a:rPr lang="en-GB" dirty="0" err="1" smtClean="0"/>
              <a:t>Spieker</a:t>
            </a:r>
            <a:r>
              <a:rPr lang="en-GB" dirty="0" smtClean="0"/>
              <a:t> et al.,2018). </a:t>
            </a:r>
          </a:p>
          <a:p>
            <a:pPr lvl="0" fontAlgn="base"/>
            <a:endParaRPr lang="en-GB" dirty="0" smtClean="0"/>
          </a:p>
          <a:p>
            <a:pPr lvl="0" fontAlgn="base"/>
            <a:r>
              <a:rPr lang="en-GB" dirty="0" smtClean="0"/>
              <a:t>PTSD (</a:t>
            </a:r>
            <a:r>
              <a:rPr lang="en-GB" dirty="0" err="1" smtClean="0"/>
              <a:t>Pernebo</a:t>
            </a:r>
            <a:r>
              <a:rPr lang="en-GB" dirty="0" smtClean="0"/>
              <a:t> and </a:t>
            </a:r>
            <a:r>
              <a:rPr lang="en-GB" dirty="0" err="1" smtClean="0"/>
              <a:t>Almqvist</a:t>
            </a:r>
            <a:r>
              <a:rPr lang="en-GB" dirty="0" smtClean="0"/>
              <a:t>, 2018)</a:t>
            </a:r>
          </a:p>
          <a:p>
            <a:pPr lvl="0" fontAlgn="base"/>
            <a:r>
              <a:rPr lang="en-GB" dirty="0" smtClean="0"/>
              <a:t>anxiety</a:t>
            </a:r>
          </a:p>
          <a:p>
            <a:pPr lvl="0" fontAlgn="base"/>
            <a:r>
              <a:rPr lang="en-GB" dirty="0" smtClean="0"/>
              <a:t>insomnia</a:t>
            </a:r>
          </a:p>
          <a:p>
            <a:pPr lvl="0" fontAlgn="base"/>
            <a:r>
              <a:rPr lang="en-GB" dirty="0" smtClean="0"/>
              <a:t>suicidal thoughts (Adams and </a:t>
            </a:r>
            <a:r>
              <a:rPr lang="en-GB" dirty="0" smtClean="0"/>
              <a:t>Beeble,2018;</a:t>
            </a:r>
            <a:r>
              <a:rPr lang="en-GB" dirty="0" smtClean="0"/>
              <a:t>WHO </a:t>
            </a:r>
            <a:r>
              <a:rPr lang="en-GB" dirty="0" smtClean="0"/>
              <a:t>(2017) Depression and other common mental disorder. Global health </a:t>
            </a:r>
            <a:r>
              <a:rPr lang="en-GB" smtClean="0"/>
              <a:t>estimates:who</a:t>
            </a:r>
            <a:r>
              <a:rPr lang="en-GB" dirty="0" smtClean="0"/>
              <a:t>/</a:t>
            </a:r>
            <a:r>
              <a:rPr lang="en-GB" dirty="0" err="1" smtClean="0"/>
              <a:t>msd</a:t>
            </a:r>
            <a:r>
              <a:rPr lang="en-GB" dirty="0" smtClean="0"/>
              <a:t>/</a:t>
            </a:r>
            <a:r>
              <a:rPr lang="en-GB" dirty="0" err="1" smtClean="0"/>
              <a:t>mer</a:t>
            </a:r>
            <a:r>
              <a:rPr lang="en-GB" dirty="0" smtClean="0"/>
              <a:t>/</a:t>
            </a:r>
            <a:r>
              <a:rPr lang="en-GB" dirty="0" smtClean="0"/>
              <a:t>)</a:t>
            </a:r>
            <a:endParaRPr lang="en-GB" dirty="0" smtClean="0"/>
          </a:p>
          <a:p>
            <a:pPr lvl="0" fontAlgn="base"/>
            <a:endParaRPr lang="en-GB" u="sng" dirty="0" smtClean="0"/>
          </a:p>
          <a:p>
            <a:pPr lvl="0" fontAlgn="base"/>
            <a:endParaRPr lang="en-GB" u="sng" dirty="0" smtClean="0"/>
          </a:p>
          <a:p>
            <a:pPr lvl="0" fontAlgn="base"/>
            <a:endParaRPr lang="en-GB" u="sng" dirty="0" smtClean="0"/>
          </a:p>
          <a:p>
            <a:pPr lvl="0" fontAlgn="base">
              <a:buNone/>
            </a:pPr>
            <a:endParaRPr lang="en-GB" dirty="0" smtClean="0"/>
          </a:p>
          <a:p>
            <a:endParaRPr lang="en-GB" dirty="0"/>
          </a:p>
        </p:txBody>
      </p:sp>
      <p:pic>
        <p:nvPicPr>
          <p:cNvPr id="5" name="Content Placeholder 4" descr="abuse-transcripts-12-healthyplac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76056" y="1916832"/>
            <a:ext cx="3610744" cy="4032447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5616" y="188640"/>
            <a:ext cx="8589640" cy="720080"/>
          </a:xfrm>
        </p:spPr>
        <p:txBody>
          <a:bodyPr>
            <a:normAutofit fontScale="90000"/>
          </a:bodyPr>
          <a:lstStyle/>
          <a:p>
            <a:r>
              <a:rPr lang="en-GB" dirty="0" err="1" smtClean="0">
                <a:latin typeface="Impact" pitchFamily="34" charset="0"/>
              </a:rPr>
              <a:t>Gaslighting</a:t>
            </a:r>
            <a:r>
              <a:rPr lang="en-GB" dirty="0" smtClean="0">
                <a:latin typeface="Impact" pitchFamily="34" charset="0"/>
              </a:rPr>
              <a:t>/   Coercive control</a:t>
            </a:r>
            <a:endParaRPr lang="en-GB" dirty="0">
              <a:latin typeface="Impact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196752"/>
            <a:ext cx="3672408" cy="5158173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 used to change victims perception of reality</a:t>
            </a:r>
          </a:p>
          <a:p>
            <a:r>
              <a:rPr lang="en-GB" dirty="0" smtClean="0"/>
              <a:t>confusion </a:t>
            </a:r>
          </a:p>
          <a:p>
            <a:r>
              <a:rPr lang="en-GB" dirty="0" smtClean="0"/>
              <a:t>depression </a:t>
            </a:r>
          </a:p>
          <a:p>
            <a:r>
              <a:rPr lang="en-GB" dirty="0" smtClean="0"/>
              <a:t>anxiety</a:t>
            </a:r>
          </a:p>
          <a:p>
            <a:r>
              <a:rPr lang="en-GB" dirty="0" smtClean="0"/>
              <a:t>self-</a:t>
            </a:r>
            <a:r>
              <a:rPr lang="en-GB" dirty="0" err="1" smtClean="0"/>
              <a:t>doupt</a:t>
            </a:r>
            <a:endParaRPr lang="en-GB" dirty="0" smtClean="0"/>
          </a:p>
          <a:p>
            <a:r>
              <a:rPr lang="en-GB" dirty="0" smtClean="0"/>
              <a:t>unable  to protect themselves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(www.psychology today.com ;Shipley, 2018; Cook and Nash, 2017; Smith et al., 2017)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55976" y="1124744"/>
            <a:ext cx="4788024" cy="5733256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used by the perpetrator to</a:t>
            </a:r>
          </a:p>
          <a:p>
            <a:r>
              <a:rPr lang="en-GB" dirty="0" smtClean="0"/>
              <a:t> harm</a:t>
            </a:r>
          </a:p>
          <a:p>
            <a:r>
              <a:rPr lang="en-GB" dirty="0" smtClean="0"/>
              <a:t> discipline</a:t>
            </a:r>
          </a:p>
          <a:p>
            <a:r>
              <a:rPr lang="en-GB" dirty="0" smtClean="0"/>
              <a:t>frighten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 </a:t>
            </a:r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(Home Office, 2015; ;Montero et al.,2013;Crown Prosecution Service ,2017)</a:t>
            </a:r>
            <a:endParaRPr lang="en-GB" dirty="0"/>
          </a:p>
        </p:txBody>
      </p:sp>
      <p:pic>
        <p:nvPicPr>
          <p:cNvPr id="7" name="Content Placeholder 4" descr="12COERCIVE-tmagArticl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95936" y="2708920"/>
            <a:ext cx="4891764" cy="3096344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35696" y="188640"/>
            <a:ext cx="6851104" cy="792088"/>
          </a:xfrm>
        </p:spPr>
        <p:txBody>
          <a:bodyPr>
            <a:normAutofit/>
          </a:bodyPr>
          <a:lstStyle/>
          <a:p>
            <a:r>
              <a:rPr lang="en-GB" sz="4000" dirty="0" smtClean="0">
                <a:latin typeface="Impact" pitchFamily="34" charset="0"/>
              </a:rPr>
              <a:t>PHYSICAL     IMPACT OF D/A</a:t>
            </a:r>
            <a:endParaRPr lang="en-GB" sz="4000" dirty="0">
              <a:latin typeface="Impact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7544" y="1268760"/>
            <a:ext cx="3996952" cy="5400600"/>
          </a:xfrm>
        </p:spPr>
        <p:txBody>
          <a:bodyPr>
            <a:normAutofit lnSpcReduction="10000"/>
          </a:bodyPr>
          <a:lstStyle/>
          <a:p>
            <a:pPr lvl="0"/>
            <a:r>
              <a:rPr lang="en-GB" dirty="0" smtClean="0"/>
              <a:t>central nervous system problems</a:t>
            </a:r>
          </a:p>
          <a:p>
            <a:r>
              <a:rPr lang="en-GB" dirty="0" smtClean="0"/>
              <a:t>chronic pain</a:t>
            </a:r>
          </a:p>
          <a:p>
            <a:r>
              <a:rPr lang="en-GB" dirty="0" smtClean="0"/>
              <a:t>digestive problems</a:t>
            </a:r>
          </a:p>
          <a:p>
            <a:r>
              <a:rPr lang="en-GB" dirty="0" smtClean="0"/>
              <a:t>gynaecological issues</a:t>
            </a:r>
          </a:p>
          <a:p>
            <a:r>
              <a:rPr lang="en-GB" dirty="0" smtClean="0"/>
              <a:t>enhanced disability</a:t>
            </a:r>
          </a:p>
          <a:p>
            <a:r>
              <a:rPr lang="en-GB" dirty="0" smtClean="0"/>
              <a:t>  healthcare resource access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 (Brown et al.2008; Jones et al.,2006; Bacchus et al.,2018 ). </a:t>
            </a:r>
          </a:p>
          <a:p>
            <a:pPr lvl="0"/>
            <a:endParaRPr lang="en-GB" dirty="0" smtClean="0"/>
          </a:p>
          <a:p>
            <a:pPr lvl="0"/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(</a:t>
            </a:r>
            <a:r>
              <a:rPr lang="en-GB" dirty="0" err="1" smtClean="0"/>
              <a:t>Bonomi</a:t>
            </a:r>
            <a:r>
              <a:rPr lang="en-GB" dirty="0" smtClean="0"/>
              <a:t> et al.,2009; (Humphreys et al.,2010).</a:t>
            </a:r>
            <a:endParaRPr lang="en-GB" dirty="0"/>
          </a:p>
        </p:txBody>
      </p:sp>
      <p:pic>
        <p:nvPicPr>
          <p:cNvPr id="5" name="Content Placeholder 4" descr="Annotation 2019-04-24 113945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60032" y="1268760"/>
            <a:ext cx="4032448" cy="3600399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27784" y="704088"/>
            <a:ext cx="6059016" cy="708688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latin typeface="Impact" pitchFamily="34" charset="0"/>
              </a:rPr>
              <a:t>FINANCIAL IMPACT</a:t>
            </a:r>
            <a:endParaRPr lang="en-GB" dirty="0">
              <a:latin typeface="Impact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196752"/>
            <a:ext cx="4316288" cy="5661248"/>
          </a:xfrm>
        </p:spPr>
        <p:txBody>
          <a:bodyPr>
            <a:normAutofit fontScale="92500" lnSpcReduction="10000"/>
          </a:bodyPr>
          <a:lstStyle/>
          <a:p>
            <a:endParaRPr lang="en-GB" dirty="0" smtClean="0"/>
          </a:p>
          <a:p>
            <a:r>
              <a:rPr lang="en-GB" dirty="0" err="1" smtClean="0"/>
              <a:t>povetry</a:t>
            </a:r>
            <a:r>
              <a:rPr lang="en-GB" dirty="0" smtClean="0"/>
              <a:t> (Goodman, et al. 2009;McManus and Scott with </a:t>
            </a:r>
            <a:r>
              <a:rPr lang="en-GB" dirty="0" err="1" smtClean="0"/>
              <a:t>Sosenko</a:t>
            </a:r>
            <a:r>
              <a:rPr lang="en-GB" dirty="0" smtClean="0"/>
              <a:t>, 2016) </a:t>
            </a:r>
          </a:p>
          <a:p>
            <a:endParaRPr lang="en-GB" dirty="0" smtClean="0"/>
          </a:p>
          <a:p>
            <a:r>
              <a:rPr lang="en-GB" dirty="0" smtClean="0"/>
              <a:t>controlling finances</a:t>
            </a:r>
          </a:p>
          <a:p>
            <a:r>
              <a:rPr lang="en-GB" dirty="0" smtClean="0"/>
              <a:t>unemployment</a:t>
            </a:r>
          </a:p>
          <a:p>
            <a:endParaRPr lang="en-GB" dirty="0" smtClean="0"/>
          </a:p>
          <a:p>
            <a:r>
              <a:rPr lang="en-GB" dirty="0" smtClean="0"/>
              <a:t>unsafe housing/homelessness(Baker  </a:t>
            </a:r>
            <a:r>
              <a:rPr lang="en-GB" dirty="0" err="1" smtClean="0"/>
              <a:t>andNorris</a:t>
            </a:r>
            <a:r>
              <a:rPr lang="en-GB" dirty="0" smtClean="0"/>
              <a:t>, 2003). </a:t>
            </a:r>
          </a:p>
          <a:p>
            <a:pPr>
              <a:buNone/>
            </a:pPr>
            <a:r>
              <a:rPr lang="en-GB" dirty="0" smtClean="0"/>
              <a:t> </a:t>
            </a:r>
          </a:p>
          <a:p>
            <a:r>
              <a:rPr lang="en-GB" dirty="0" smtClean="0"/>
              <a:t> financial instability (</a:t>
            </a:r>
            <a:r>
              <a:rPr lang="en-GB" dirty="0" err="1" smtClean="0"/>
              <a:t>Breiding</a:t>
            </a:r>
            <a:r>
              <a:rPr lang="en-GB" dirty="0" smtClean="0"/>
              <a:t>, et al.2015/).</a:t>
            </a:r>
          </a:p>
          <a:p>
            <a:endParaRPr lang="en-GB" dirty="0"/>
          </a:p>
        </p:txBody>
      </p:sp>
      <p:pic>
        <p:nvPicPr>
          <p:cNvPr id="5" name="Content Placeholder 4" descr="is (1)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4008" y="1988840"/>
            <a:ext cx="4320480" cy="4392488"/>
          </a:xfr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75856" y="704088"/>
            <a:ext cx="5410944" cy="492664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latin typeface="Impact" pitchFamily="34" charset="0"/>
              </a:rPr>
              <a:t>ONLINE</a:t>
            </a:r>
            <a:endParaRPr lang="en-GB" dirty="0">
              <a:latin typeface="Impact" pitchFamily="34" charset="0"/>
            </a:endParaRPr>
          </a:p>
        </p:txBody>
      </p:sp>
      <p:pic>
        <p:nvPicPr>
          <p:cNvPr id="5" name="Content Placeholder 4" descr="Digital-Stalking-poster.pn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913927" y="1920875"/>
            <a:ext cx="3125146" cy="4433888"/>
          </a:xfrm>
        </p:spPr>
      </p:pic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4648200" y="1988840"/>
            <a:ext cx="4038600" cy="4366085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GB" dirty="0" smtClean="0"/>
              <a:t>Used:</a:t>
            </a:r>
          </a:p>
          <a:p>
            <a:r>
              <a:rPr lang="en-GB" dirty="0" smtClean="0"/>
              <a:t>control </a:t>
            </a:r>
          </a:p>
          <a:p>
            <a:r>
              <a:rPr lang="en-GB" dirty="0" smtClean="0"/>
              <a:t>instil fear (GPS locators/spyware ) </a:t>
            </a:r>
          </a:p>
          <a:p>
            <a:pPr>
              <a:buNone/>
            </a:pPr>
            <a:r>
              <a:rPr lang="en-GB" dirty="0" smtClean="0"/>
              <a:t>(Women’s Aid, 2015)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84%</a:t>
            </a:r>
          </a:p>
          <a:p>
            <a:pPr>
              <a:buNone/>
            </a:pPr>
            <a:r>
              <a:rPr lang="en-GB" dirty="0" smtClean="0"/>
              <a:t> (389 prosecutions domestic abuse-related ) (ONS, 2017)</a:t>
            </a: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67744" y="404664"/>
            <a:ext cx="6419056" cy="72008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latin typeface="Impact" pitchFamily="34" charset="0"/>
              </a:rPr>
              <a:t>IMPACT ON CHILDREN</a:t>
            </a:r>
            <a:endParaRPr lang="en-GB" dirty="0">
              <a:latin typeface="Impact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7544" y="1124744"/>
            <a:ext cx="5256584" cy="5733256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psychological:  poor attachment/decrease cognitive abilities/poor socialization(ACE’s,2018; Pigley,2017)</a:t>
            </a:r>
          </a:p>
          <a:p>
            <a:endParaRPr lang="en-GB" dirty="0" smtClean="0"/>
          </a:p>
          <a:p>
            <a:r>
              <a:rPr lang="en-GB" dirty="0" smtClean="0"/>
              <a:t> smoking</a:t>
            </a:r>
          </a:p>
          <a:p>
            <a:r>
              <a:rPr lang="en-GB" dirty="0" smtClean="0"/>
              <a:t>substance use</a:t>
            </a:r>
          </a:p>
          <a:p>
            <a:pPr>
              <a:buFont typeface="Wingdings" pitchFamily="2" charset="2"/>
              <a:buChar char="§"/>
            </a:pPr>
            <a:r>
              <a:rPr lang="en-GB" dirty="0" smtClean="0"/>
              <a:t>obesity</a:t>
            </a:r>
          </a:p>
          <a:p>
            <a:pPr>
              <a:buFont typeface="Wingdings" pitchFamily="2" charset="2"/>
              <a:buChar char="§"/>
            </a:pPr>
            <a:r>
              <a:rPr lang="en-GB" dirty="0" smtClean="0"/>
              <a:t>stress</a:t>
            </a:r>
          </a:p>
          <a:p>
            <a:pPr>
              <a:buFont typeface="Wingdings" pitchFamily="2" charset="2"/>
              <a:buChar char="§"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r>
              <a:rPr lang="en-GB" dirty="0" smtClean="0"/>
              <a:t>parenting / care giving (</a:t>
            </a:r>
            <a:r>
              <a:rPr lang="en-GB" dirty="0" err="1" smtClean="0"/>
              <a:t>Beartriz</a:t>
            </a:r>
            <a:r>
              <a:rPr lang="en-GB" dirty="0" smtClean="0"/>
              <a:t> et al.2018;Mowbray, et al.2018;Adversive Childhood Experience,2018)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re-victimization (</a:t>
            </a:r>
            <a:r>
              <a:rPr lang="en-GB" dirty="0" err="1" smtClean="0"/>
              <a:t>Zamir</a:t>
            </a:r>
            <a:r>
              <a:rPr lang="en-GB" dirty="0" smtClean="0"/>
              <a:t> et al.2018) </a:t>
            </a:r>
            <a:endParaRPr lang="en-GB" dirty="0"/>
          </a:p>
        </p:txBody>
      </p:sp>
      <p:pic>
        <p:nvPicPr>
          <p:cNvPr id="5" name="Picture 2" descr="C:\Users\lyudmyla\Desktop\images (1)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2060848"/>
            <a:ext cx="2880320" cy="409644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5656" y="0"/>
            <a:ext cx="6048672" cy="1916832"/>
          </a:xfrm>
        </p:spPr>
        <p:txBody>
          <a:bodyPr>
            <a:normAutofit/>
          </a:bodyPr>
          <a:lstStyle/>
          <a:p>
            <a:r>
              <a:rPr lang="en-GB" b="1" cap="all" dirty="0" smtClean="0"/>
              <a:t>THE CYCLE OF ABUSE</a:t>
            </a:r>
            <a:r>
              <a:rPr lang="en-GB" b="1" dirty="0" smtClean="0"/>
              <a:t/>
            </a:r>
            <a:br>
              <a:rPr lang="en-GB" b="1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920085"/>
            <a:ext cx="3312368" cy="4434840"/>
          </a:xfrm>
        </p:spPr>
        <p:txBody>
          <a:bodyPr>
            <a:normAutofit lnSpcReduction="10000"/>
          </a:bodyPr>
          <a:lstStyle/>
          <a:p>
            <a:r>
              <a:rPr lang="en-GB" b="1" dirty="0" smtClean="0"/>
              <a:t>tension</a:t>
            </a:r>
          </a:p>
          <a:p>
            <a:r>
              <a:rPr lang="en-GB" b="1" dirty="0" smtClean="0"/>
              <a:t>violent incident</a:t>
            </a:r>
          </a:p>
          <a:p>
            <a:r>
              <a:rPr lang="en-GB" dirty="0" smtClean="0"/>
              <a:t> </a:t>
            </a:r>
            <a:r>
              <a:rPr lang="en-GB" b="1" dirty="0" smtClean="0"/>
              <a:t>honeymoon</a:t>
            </a:r>
          </a:p>
          <a:p>
            <a:endParaRPr lang="en-GB" b="1" dirty="0" smtClean="0"/>
          </a:p>
          <a:p>
            <a:pPr>
              <a:buNone/>
            </a:pPr>
            <a:r>
              <a:rPr lang="en-GB" dirty="0" smtClean="0"/>
              <a:t>(Browne and Herbert,1997; Hyde-Nolan and </a:t>
            </a:r>
            <a:r>
              <a:rPr lang="en-GB" dirty="0" err="1" smtClean="0"/>
              <a:t>Juliao</a:t>
            </a:r>
            <a:r>
              <a:rPr lang="en-GB" dirty="0" smtClean="0"/>
              <a:t> ,2011; Walker 1979)</a:t>
            </a:r>
          </a:p>
          <a:p>
            <a:pPr>
              <a:buNone/>
            </a:pPr>
            <a:r>
              <a:rPr lang="en-GB" dirty="0" smtClean="0"/>
              <a:t> </a:t>
            </a:r>
            <a:endParaRPr lang="en-GB" dirty="0"/>
          </a:p>
        </p:txBody>
      </p:sp>
      <p:pic>
        <p:nvPicPr>
          <p:cNvPr id="5" name="Content Placeholder 4" descr="Cycle-of-Violenc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3419873" y="1196752"/>
            <a:ext cx="5544615" cy="5472608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211960" y="5949280"/>
            <a:ext cx="24482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dvcc.deaware.gov</a:t>
            </a:r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251520" y="1196752"/>
            <a:ext cx="8568952" cy="5184576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35696" y="260648"/>
            <a:ext cx="6851104" cy="864096"/>
          </a:xfrm>
        </p:spPr>
        <p:txBody>
          <a:bodyPr>
            <a:normAutofit/>
          </a:bodyPr>
          <a:lstStyle/>
          <a:p>
            <a:r>
              <a:rPr lang="en-GB" dirty="0" smtClean="0">
                <a:latin typeface="Impact" pitchFamily="34" charset="0"/>
              </a:rPr>
              <a:t>IMPACT D/A  - theories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484784"/>
            <a:ext cx="8435280" cy="5112568"/>
          </a:xfrm>
        </p:spPr>
        <p:txBody>
          <a:bodyPr/>
          <a:lstStyle/>
          <a:p>
            <a:r>
              <a:rPr lang="en-GB" dirty="0" smtClean="0"/>
              <a:t>Inequalities/social conflict/social cultural demand</a:t>
            </a:r>
          </a:p>
          <a:p>
            <a:pPr>
              <a:buNone/>
            </a:pPr>
            <a:r>
              <a:rPr lang="en-GB" dirty="0" smtClean="0"/>
              <a:t>Socio-Cultural theories (Utech,1993p.27;Flowers,1994pp.34)</a:t>
            </a:r>
          </a:p>
          <a:p>
            <a:pPr>
              <a:buNone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r>
              <a:rPr lang="en-GB" dirty="0" smtClean="0"/>
              <a:t>poverty/unemployment/financial difficulties/stress Structural theory(Flowers,2000,pp.180;Dhar,2007p.128)</a:t>
            </a:r>
          </a:p>
          <a:p>
            <a:pPr>
              <a:buFont typeface="Wingdings" pitchFamily="2" charset="2"/>
              <a:buChar char="§"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r>
              <a:rPr lang="en-GB" dirty="0" smtClean="0"/>
              <a:t>“Violence is learned”/children</a:t>
            </a:r>
          </a:p>
          <a:p>
            <a:pPr>
              <a:buNone/>
            </a:pPr>
            <a:r>
              <a:rPr lang="en-GB" dirty="0" smtClean="0"/>
              <a:t>Social Learning theory(Bandura,1973;Brewer and Jones,2008p.15</a:t>
            </a:r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/>
          <p:cNvSpPr/>
          <p:nvPr/>
        </p:nvSpPr>
        <p:spPr>
          <a:xfrm>
            <a:off x="323528" y="1052736"/>
            <a:ext cx="8496944" cy="5328592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3808" y="332656"/>
            <a:ext cx="5842992" cy="648072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latin typeface="Impact" pitchFamily="34" charset="0"/>
              </a:rPr>
              <a:t>IMPACT D/A  - theories</a:t>
            </a:r>
            <a:endParaRPr lang="en-GB" dirty="0">
              <a:latin typeface="Impact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196752"/>
            <a:ext cx="8363272" cy="5163568"/>
          </a:xfrm>
        </p:spPr>
        <p:txBody>
          <a:bodyPr>
            <a:normAutofit/>
          </a:bodyPr>
          <a:lstStyle/>
          <a:p>
            <a:r>
              <a:rPr lang="en-GB" dirty="0" smtClean="0"/>
              <a:t>       “power differentials”-  Power theory  (Finkelhor,1981)</a:t>
            </a:r>
          </a:p>
          <a:p>
            <a:endParaRPr lang="en-GB" dirty="0" smtClean="0"/>
          </a:p>
          <a:p>
            <a:r>
              <a:rPr lang="en-GB" dirty="0" smtClean="0"/>
              <a:t>childhood( victim/blame/emotional dependency/attachment)</a:t>
            </a:r>
          </a:p>
          <a:p>
            <a:pPr>
              <a:buNone/>
            </a:pPr>
            <a:r>
              <a:rPr lang="en-GB" dirty="0" smtClean="0"/>
              <a:t>     Trauma Bounding Theory  (Dutton and Painter,1981)</a:t>
            </a:r>
          </a:p>
          <a:p>
            <a:endParaRPr lang="en-GB" dirty="0" smtClean="0"/>
          </a:p>
          <a:p>
            <a:pPr>
              <a:buFont typeface="Wingdings" pitchFamily="2" charset="2"/>
              <a:buChar char="§"/>
            </a:pPr>
            <a:r>
              <a:rPr lang="en-GB" dirty="0" smtClean="0"/>
              <a:t>   stressors/social isolation/substance misuse</a:t>
            </a:r>
          </a:p>
          <a:p>
            <a:pPr>
              <a:buNone/>
            </a:pPr>
            <a:r>
              <a:rPr lang="en-GB" dirty="0" smtClean="0"/>
              <a:t>       Stress Theory  (</a:t>
            </a:r>
            <a:r>
              <a:rPr lang="en-GB" dirty="0" err="1" smtClean="0"/>
              <a:t>Gelles</a:t>
            </a:r>
            <a:r>
              <a:rPr lang="en-GB" dirty="0" smtClean="0"/>
              <a:t> and Straus,1988;Finkelfor,1981)</a:t>
            </a:r>
          </a:p>
          <a:p>
            <a:endParaRPr lang="en-GB" dirty="0" smtClean="0"/>
          </a:p>
          <a:p>
            <a:r>
              <a:rPr lang="en-GB" dirty="0" smtClean="0"/>
              <a:t>acceptance/avoidance/exploitation/blame /powerful -intense </a:t>
            </a:r>
          </a:p>
          <a:p>
            <a:pPr>
              <a:buNone/>
            </a:pPr>
            <a:r>
              <a:rPr lang="en-GB" dirty="0" smtClean="0"/>
              <a:t>        The Cycle Theory of violence(Walker,1979,1984,2009,pp.91)</a:t>
            </a:r>
          </a:p>
          <a:p>
            <a:pPr>
              <a:buNone/>
            </a:pPr>
            <a:r>
              <a:rPr lang="en-GB" dirty="0" smtClean="0"/>
              <a:t>    Psycho-Social theory of Learned Helpless(Stanley,2004pp.144)   </a:t>
            </a:r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Owner\Pictures\Power-Control-Whee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577064" cy="733239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Owner\Pictures\duluth-model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419100" y="0"/>
            <a:ext cx="10031660" cy="685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/>
          <p:cNvSpPr/>
          <p:nvPr/>
        </p:nvSpPr>
        <p:spPr>
          <a:xfrm>
            <a:off x="395536" y="836712"/>
            <a:ext cx="8568952" cy="5832648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1640" y="188640"/>
            <a:ext cx="7355160" cy="648072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latin typeface="Impact" pitchFamily="34" charset="0"/>
              </a:rPr>
              <a:t>       </a:t>
            </a:r>
            <a:r>
              <a:rPr lang="en-GB" dirty="0" err="1" smtClean="0">
                <a:latin typeface="Impact" pitchFamily="34" charset="0"/>
              </a:rPr>
              <a:t>Thema</a:t>
            </a:r>
            <a:r>
              <a:rPr lang="en-GB" dirty="0" smtClean="0">
                <a:latin typeface="Impact" pitchFamily="34" charset="0"/>
              </a:rPr>
              <a:t> 1      IMPACT D/A</a:t>
            </a:r>
            <a:endParaRPr lang="en-GB" dirty="0">
              <a:latin typeface="Impact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827584" y="980728"/>
            <a:ext cx="4104456" cy="5616624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GB" dirty="0" smtClean="0"/>
              <a:t>controlling(R7;B14;A16;17;19-twice;M21,22;A112</a:t>
            </a:r>
          </a:p>
          <a:p>
            <a:pPr>
              <a:buNone/>
            </a:pPr>
            <a:r>
              <a:rPr lang="en-GB" dirty="0" smtClean="0"/>
              <a:t>threatening(R7)/high crimeM20;23</a:t>
            </a:r>
          </a:p>
          <a:p>
            <a:pPr>
              <a:buNone/>
            </a:pPr>
            <a:r>
              <a:rPr lang="en-GB" dirty="0" err="1" smtClean="0"/>
              <a:t>dethreading</a:t>
            </a:r>
            <a:r>
              <a:rPr lang="en-GB" dirty="0" smtClean="0"/>
              <a:t> R7/Harassment R9</a:t>
            </a:r>
          </a:p>
          <a:p>
            <a:pPr>
              <a:buNone/>
            </a:pPr>
            <a:r>
              <a:rPr lang="en-GB" dirty="0" smtClean="0"/>
              <a:t>arguedB12</a:t>
            </a:r>
          </a:p>
          <a:p>
            <a:pPr>
              <a:buNone/>
            </a:pPr>
            <a:r>
              <a:rPr lang="en-GB" dirty="0" smtClean="0"/>
              <a:t>make people uncomfortableM24</a:t>
            </a:r>
          </a:p>
          <a:p>
            <a:pPr>
              <a:buNone/>
            </a:pPr>
            <a:r>
              <a:rPr lang="en-GB" dirty="0" smtClean="0"/>
              <a:t>put people in boxesM24</a:t>
            </a:r>
          </a:p>
          <a:p>
            <a:pPr>
              <a:buNone/>
            </a:pPr>
            <a:r>
              <a:rPr lang="en-GB" dirty="0" err="1" smtClean="0"/>
              <a:t>gaslighting</a:t>
            </a:r>
            <a:r>
              <a:rPr lang="en-GB" dirty="0" smtClean="0"/>
              <a:t> B26</a:t>
            </a:r>
          </a:p>
          <a:p>
            <a:pPr>
              <a:buNone/>
            </a:pPr>
            <a:r>
              <a:rPr lang="en-GB" dirty="0" smtClean="0"/>
              <a:t>put in wrong place all the time   timeB31,32</a:t>
            </a:r>
          </a:p>
          <a:p>
            <a:pPr>
              <a:buNone/>
            </a:pPr>
            <a:r>
              <a:rPr lang="en-GB" dirty="0" smtClean="0"/>
              <a:t>destroyedJ89;</a:t>
            </a:r>
          </a:p>
          <a:p>
            <a:pPr>
              <a:buNone/>
            </a:pPr>
            <a:r>
              <a:rPr lang="en-GB" dirty="0" smtClean="0"/>
              <a:t>devasteitedJ92</a:t>
            </a:r>
          </a:p>
          <a:p>
            <a:pPr>
              <a:buNone/>
            </a:pPr>
            <a:r>
              <a:rPr lang="en-GB" dirty="0" smtClean="0"/>
              <a:t>go back M95,96</a:t>
            </a:r>
          </a:p>
          <a:p>
            <a:pPr>
              <a:buNone/>
            </a:pPr>
            <a:r>
              <a:rPr lang="en-GB" dirty="0" smtClean="0"/>
              <a:t>move to perpetrator rather than move awayA141</a:t>
            </a:r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4008" y="1052736"/>
            <a:ext cx="4176463" cy="5589240"/>
          </a:xfrm>
        </p:spPr>
        <p:txBody>
          <a:bodyPr>
            <a:normAutofit/>
          </a:bodyPr>
          <a:lstStyle/>
          <a:p>
            <a:r>
              <a:rPr lang="en-GB" dirty="0" smtClean="0"/>
              <a:t>physicalR8;B14;A17J85</a:t>
            </a:r>
          </a:p>
          <a:p>
            <a:r>
              <a:rPr lang="en-GB" dirty="0" smtClean="0"/>
              <a:t>psychological R8;B14;A18</a:t>
            </a:r>
          </a:p>
          <a:p>
            <a:r>
              <a:rPr lang="en-GB" dirty="0" smtClean="0"/>
              <a:t>financialR8;A18;J130</a:t>
            </a:r>
          </a:p>
          <a:p>
            <a:r>
              <a:rPr lang="en-GB" dirty="0" smtClean="0"/>
              <a:t>onlineR8;R9;B14</a:t>
            </a:r>
          </a:p>
          <a:p>
            <a:r>
              <a:rPr lang="en-GB" dirty="0" smtClean="0"/>
              <a:t>anxietyR35</a:t>
            </a:r>
          </a:p>
          <a:p>
            <a:r>
              <a:rPr lang="en-GB" dirty="0" smtClean="0"/>
              <a:t>depressionR35;J85</a:t>
            </a:r>
          </a:p>
          <a:p>
            <a:r>
              <a:rPr lang="en-GB" dirty="0" smtClean="0"/>
              <a:t>PTSD-R35;J85</a:t>
            </a:r>
          </a:p>
          <a:p>
            <a:r>
              <a:rPr lang="en-GB" dirty="0" smtClean="0"/>
              <a:t>Mental healthA74;J85;J91;92;M98;R110;T110;111;112;134</a:t>
            </a:r>
          </a:p>
          <a:p>
            <a:r>
              <a:rPr lang="en-GB" dirty="0" smtClean="0"/>
              <a:t>relationship in same sort of behaviourT137</a:t>
            </a:r>
          </a:p>
          <a:p>
            <a:r>
              <a:rPr lang="en-GB" dirty="0" smtClean="0"/>
              <a:t>attract each otherT138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ounded Rectangle 5"/>
          <p:cNvSpPr/>
          <p:nvPr/>
        </p:nvSpPr>
        <p:spPr>
          <a:xfrm>
            <a:off x="179512" y="1268760"/>
            <a:ext cx="5904656" cy="5355976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35696" y="0"/>
            <a:ext cx="6933456" cy="1340768"/>
          </a:xfrm>
        </p:spPr>
        <p:txBody>
          <a:bodyPr/>
          <a:lstStyle/>
          <a:p>
            <a:r>
              <a:rPr lang="en-GB" dirty="0" smtClean="0">
                <a:latin typeface="Impact" pitchFamily="34" charset="0"/>
              </a:rPr>
              <a:t>ROLE OF COUNSELLING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3568" y="1340768"/>
            <a:ext cx="6696744" cy="5328592"/>
          </a:xfrm>
        </p:spPr>
        <p:txBody>
          <a:bodyPr>
            <a:normAutofit fontScale="25000" lnSpcReduction="20000"/>
          </a:bodyPr>
          <a:lstStyle/>
          <a:p>
            <a:r>
              <a:rPr lang="en-GB" sz="8000" dirty="0" smtClean="0"/>
              <a:t>safety plans/awareness</a:t>
            </a:r>
          </a:p>
          <a:p>
            <a:endParaRPr lang="en-GB" sz="8000" dirty="0" smtClean="0"/>
          </a:p>
          <a:p>
            <a:pPr>
              <a:buNone/>
            </a:pPr>
            <a:r>
              <a:rPr lang="en-GB" sz="8000" dirty="0" smtClean="0"/>
              <a:t>(Gupta et al.,2017; Miller et al.,2016; </a:t>
            </a:r>
          </a:p>
          <a:p>
            <a:pPr>
              <a:buNone/>
            </a:pPr>
            <a:r>
              <a:rPr lang="en-GB" sz="8000" dirty="0" err="1" smtClean="0"/>
              <a:t>Hegarty</a:t>
            </a:r>
            <a:r>
              <a:rPr lang="en-GB" sz="8000" dirty="0" smtClean="0"/>
              <a:t> et al.,2013)</a:t>
            </a:r>
          </a:p>
          <a:p>
            <a:pPr>
              <a:buNone/>
            </a:pPr>
            <a:endParaRPr lang="en-GB" sz="8000" dirty="0" smtClean="0"/>
          </a:p>
          <a:p>
            <a:pPr>
              <a:buFont typeface="Wingdings" pitchFamily="2" charset="2"/>
              <a:buChar char="§"/>
            </a:pPr>
            <a:r>
              <a:rPr lang="en-GB" sz="8000" dirty="0" smtClean="0"/>
              <a:t>advocacy  (Rivas et al., 2015) </a:t>
            </a:r>
          </a:p>
          <a:p>
            <a:pPr>
              <a:buNone/>
            </a:pPr>
            <a:endParaRPr lang="en-GB" sz="8000" dirty="0" smtClean="0"/>
          </a:p>
          <a:p>
            <a:pPr>
              <a:buNone/>
            </a:pPr>
            <a:endParaRPr lang="en-GB" sz="8000" dirty="0" smtClean="0"/>
          </a:p>
          <a:p>
            <a:r>
              <a:rPr lang="en-GB" sz="8000" dirty="0" smtClean="0"/>
              <a:t>empowerment</a:t>
            </a:r>
          </a:p>
          <a:p>
            <a:r>
              <a:rPr lang="en-GB" sz="8000" dirty="0" smtClean="0"/>
              <a:t>maintaining control</a:t>
            </a:r>
          </a:p>
          <a:p>
            <a:r>
              <a:rPr lang="en-GB" sz="8000" dirty="0" smtClean="0"/>
              <a:t> reduced loneliness </a:t>
            </a:r>
          </a:p>
          <a:p>
            <a:r>
              <a:rPr lang="en-GB" sz="8000" dirty="0" smtClean="0"/>
              <a:t>coping mechanisms</a:t>
            </a:r>
          </a:p>
          <a:p>
            <a:r>
              <a:rPr lang="en-GB" sz="8000" dirty="0" smtClean="0"/>
              <a:t>decision making </a:t>
            </a:r>
          </a:p>
          <a:p>
            <a:pPr>
              <a:buNone/>
            </a:pPr>
            <a:endParaRPr lang="en-GB" sz="8000" dirty="0" smtClean="0"/>
          </a:p>
          <a:p>
            <a:endParaRPr lang="en-GB" sz="8000" dirty="0" smtClean="0"/>
          </a:p>
          <a:p>
            <a:pPr>
              <a:buNone/>
            </a:pPr>
            <a:r>
              <a:rPr lang="en-GB" sz="8000" dirty="0" smtClean="0"/>
              <a:t> (Bair-Merritt et al.,2014; </a:t>
            </a:r>
            <a:r>
              <a:rPr lang="en-GB" sz="8000" dirty="0" err="1" smtClean="0"/>
              <a:t>Prosman</a:t>
            </a:r>
            <a:r>
              <a:rPr lang="en-GB" sz="8000" dirty="0" smtClean="0"/>
              <a:t> et al.,2014;</a:t>
            </a:r>
          </a:p>
          <a:p>
            <a:pPr>
              <a:buNone/>
            </a:pPr>
            <a:r>
              <a:rPr lang="en-GB" sz="8000" dirty="0" err="1" smtClean="0"/>
              <a:t>Trabold</a:t>
            </a:r>
            <a:r>
              <a:rPr lang="en-GB" sz="8000" dirty="0" smtClean="0"/>
              <a:t> et al. ,2018). </a:t>
            </a:r>
          </a:p>
          <a:p>
            <a:pPr>
              <a:buNone/>
            </a:pPr>
            <a:r>
              <a:rPr lang="en-GB" sz="8000" dirty="0" smtClean="0"/>
              <a:t> </a:t>
            </a:r>
          </a:p>
          <a:p>
            <a:endParaRPr lang="en-GB" dirty="0"/>
          </a:p>
        </p:txBody>
      </p:sp>
      <p:pic>
        <p:nvPicPr>
          <p:cNvPr id="5" name="Picture 2" descr="Image result for COUNSELING TRAUMA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916832"/>
            <a:ext cx="2664296" cy="374441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ounded Rectangle 5"/>
          <p:cNvSpPr/>
          <p:nvPr/>
        </p:nvSpPr>
        <p:spPr>
          <a:xfrm>
            <a:off x="179512" y="1241376"/>
            <a:ext cx="5292080" cy="5427984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7704" y="260648"/>
            <a:ext cx="6779096" cy="936104"/>
          </a:xfrm>
        </p:spPr>
        <p:txBody>
          <a:bodyPr>
            <a:normAutofit/>
          </a:bodyPr>
          <a:lstStyle/>
          <a:p>
            <a:r>
              <a:rPr lang="en-GB" dirty="0" smtClean="0">
                <a:latin typeface="Impact" pitchFamily="34" charset="0"/>
              </a:rPr>
              <a:t>ROLE OF COUNSELLING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268760"/>
            <a:ext cx="5040560" cy="558924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work with beliefs/feelings/memories</a:t>
            </a:r>
          </a:p>
          <a:p>
            <a:r>
              <a:rPr lang="en-GB" dirty="0" smtClean="0"/>
              <a:t>coping strategies</a:t>
            </a:r>
          </a:p>
          <a:p>
            <a:r>
              <a:rPr lang="en-GB" dirty="0" smtClean="0"/>
              <a:t> mindfulness exercises</a:t>
            </a:r>
          </a:p>
          <a:p>
            <a:r>
              <a:rPr lang="en-GB" dirty="0" smtClean="0"/>
              <a:t>re-build the things that used to enjoy</a:t>
            </a:r>
          </a:p>
          <a:p>
            <a:r>
              <a:rPr lang="en-GB" dirty="0" smtClean="0"/>
              <a:t>building  a new kit that can value</a:t>
            </a:r>
          </a:p>
          <a:p>
            <a:r>
              <a:rPr lang="en-GB" dirty="0" smtClean="0"/>
              <a:t>promote well-being/move forward</a:t>
            </a:r>
          </a:p>
          <a:p>
            <a:r>
              <a:rPr lang="en-GB" dirty="0" smtClean="0"/>
              <a:t>holistic  approach</a:t>
            </a:r>
          </a:p>
          <a:p>
            <a:pPr>
              <a:buNone/>
            </a:pPr>
            <a:r>
              <a:rPr lang="en-GB" dirty="0" smtClean="0"/>
              <a:t>(</a:t>
            </a:r>
            <a:r>
              <a:rPr lang="en-GB" dirty="0" err="1" smtClean="0"/>
              <a:t>Condino</a:t>
            </a:r>
            <a:r>
              <a:rPr lang="en-GB" dirty="0" smtClean="0"/>
              <a:t> et al.,2016;Bair-Merritt et al.,2014; </a:t>
            </a:r>
            <a:r>
              <a:rPr lang="en-GB" dirty="0" err="1" smtClean="0"/>
              <a:t>Prosman</a:t>
            </a:r>
            <a:r>
              <a:rPr lang="en-GB" dirty="0" smtClean="0"/>
              <a:t> et al.,2014). </a:t>
            </a:r>
          </a:p>
          <a:p>
            <a:endParaRPr lang="en-GB" dirty="0"/>
          </a:p>
        </p:txBody>
      </p:sp>
      <p:pic>
        <p:nvPicPr>
          <p:cNvPr id="5" name="Picture 2" descr="Image result for CBT FOR PTSD IMAGES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340768"/>
            <a:ext cx="3240360" cy="511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251520" y="1268760"/>
            <a:ext cx="3960440" cy="525658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ounded Rectangle 7"/>
          <p:cNvSpPr/>
          <p:nvPr/>
        </p:nvSpPr>
        <p:spPr>
          <a:xfrm>
            <a:off x="4355976" y="1052736"/>
            <a:ext cx="4608512" cy="5805264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648" y="188640"/>
            <a:ext cx="7283152" cy="864096"/>
          </a:xfrm>
        </p:spPr>
        <p:txBody>
          <a:bodyPr>
            <a:normAutofit/>
          </a:bodyPr>
          <a:lstStyle/>
          <a:p>
            <a:r>
              <a:rPr lang="en-GB" dirty="0" smtClean="0">
                <a:latin typeface="Impact" pitchFamily="34" charset="0"/>
              </a:rPr>
              <a:t>Counselling Therapies :</a:t>
            </a:r>
            <a:endParaRPr lang="en-GB" dirty="0">
              <a:latin typeface="Impact" pitchFamily="34" charset="0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5616" y="1196752"/>
            <a:ext cx="3381772" cy="576064"/>
          </a:xfrm>
        </p:spPr>
        <p:txBody>
          <a:bodyPr/>
          <a:lstStyle/>
          <a:p>
            <a:r>
              <a:rPr lang="en-GB" dirty="0" smtClean="0"/>
              <a:t>CBT 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980729"/>
            <a:ext cx="4041775" cy="720080"/>
          </a:xfrm>
        </p:spPr>
        <p:txBody>
          <a:bodyPr/>
          <a:lstStyle/>
          <a:p>
            <a:r>
              <a:rPr lang="en-GB" dirty="0" smtClean="0"/>
              <a:t>    EXPOSURE     THERAPY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683568" y="1988840"/>
            <a:ext cx="3168352" cy="460851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  psycho-education</a:t>
            </a:r>
          </a:p>
          <a:p>
            <a:r>
              <a:rPr lang="en-GB" dirty="0" smtClean="0"/>
              <a:t>safety behaviours</a:t>
            </a:r>
          </a:p>
          <a:p>
            <a:r>
              <a:rPr lang="en-GB" dirty="0" smtClean="0"/>
              <a:t>reducing avoidance </a:t>
            </a:r>
          </a:p>
          <a:p>
            <a:r>
              <a:rPr lang="en-GB" dirty="0" smtClean="0"/>
              <a:t>diary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 Duration of therapy   8  -  20 sessions</a:t>
            </a:r>
          </a:p>
          <a:p>
            <a:pPr>
              <a:buNone/>
            </a:pPr>
            <a:r>
              <a:rPr lang="en-GB" dirty="0" smtClean="0"/>
              <a:t> (Grey et al., 2002)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 ( </a:t>
            </a:r>
            <a:r>
              <a:rPr lang="en-GB" sz="2400" dirty="0" smtClean="0"/>
              <a:t>Ehlers and Clark,  2000)</a:t>
            </a:r>
            <a:endParaRPr lang="en-GB" sz="2400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4008" y="1556792"/>
            <a:ext cx="4320480" cy="4896544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sz="8000" dirty="0" smtClean="0">
              <a:solidFill>
                <a:srgbClr val="111111"/>
              </a:solidFill>
              <a:latin typeface="Helvetica" panose="020B0604020202020204" pitchFamily="34" charset="0"/>
            </a:endParaRPr>
          </a:p>
          <a:p>
            <a:pPr marL="0" indent="0">
              <a:buNone/>
            </a:pPr>
            <a:r>
              <a:rPr lang="en-GB" sz="8000" dirty="0" smtClean="0">
                <a:solidFill>
                  <a:srgbClr val="111111"/>
                </a:solidFill>
                <a:latin typeface="Helvetica" panose="020B0604020202020204" pitchFamily="34" charset="0"/>
              </a:rPr>
              <a:t>PTSD</a:t>
            </a:r>
          </a:p>
          <a:p>
            <a:pPr marL="0" indent="0">
              <a:buNone/>
            </a:pPr>
            <a:r>
              <a:rPr lang="en-GB" sz="8000" dirty="0" smtClean="0">
                <a:solidFill>
                  <a:srgbClr val="111111"/>
                </a:solidFill>
                <a:latin typeface="Helvetica" panose="020B0604020202020204" pitchFamily="34" charset="0"/>
              </a:rPr>
              <a:t>(feeling unsafe/</a:t>
            </a:r>
          </a:p>
          <a:p>
            <a:pPr marL="0" indent="0">
              <a:buNone/>
            </a:pPr>
            <a:r>
              <a:rPr lang="en-GB" sz="8000" dirty="0" smtClean="0">
                <a:solidFill>
                  <a:srgbClr val="111111"/>
                </a:solidFill>
                <a:latin typeface="Helvetica" panose="020B0604020202020204" pitchFamily="34" charset="0"/>
              </a:rPr>
              <a:t>flashbacks)</a:t>
            </a:r>
          </a:p>
          <a:p>
            <a:pPr marL="0" indent="0">
              <a:buNone/>
            </a:pPr>
            <a:r>
              <a:rPr lang="en-GB" sz="800" dirty="0" smtClean="0"/>
              <a:t>feeling unsafe,</a:t>
            </a:r>
            <a:endParaRPr lang="en-GB" sz="8000" dirty="0" smtClean="0">
              <a:solidFill>
                <a:srgbClr val="111111"/>
              </a:solidFill>
              <a:latin typeface="Helvetica" panose="020B0604020202020204" pitchFamily="34" charset="0"/>
            </a:endParaRPr>
          </a:p>
          <a:p>
            <a:pPr marL="0" indent="0">
              <a:buNone/>
            </a:pPr>
            <a:r>
              <a:rPr lang="en-GB" sz="8000" dirty="0" smtClean="0">
                <a:solidFill>
                  <a:srgbClr val="111111"/>
                </a:solidFill>
                <a:latin typeface="Helvetica" panose="020B0604020202020204" pitchFamily="34" charset="0"/>
              </a:rPr>
              <a:t>anxiety</a:t>
            </a:r>
          </a:p>
          <a:p>
            <a:pPr marL="0" indent="0">
              <a:buNone/>
            </a:pPr>
            <a:r>
              <a:rPr lang="en-GB" sz="8000" dirty="0" smtClean="0">
                <a:solidFill>
                  <a:srgbClr val="111111"/>
                </a:solidFill>
                <a:latin typeface="Helvetica" panose="020B0604020202020204" pitchFamily="34" charset="0"/>
              </a:rPr>
              <a:t>panic attack</a:t>
            </a:r>
          </a:p>
          <a:p>
            <a:pPr marL="0" indent="0">
              <a:buNone/>
            </a:pPr>
            <a:endParaRPr lang="en-GB" sz="8000" dirty="0" smtClean="0">
              <a:solidFill>
                <a:srgbClr val="111111"/>
              </a:solidFill>
              <a:latin typeface="Helvetica" panose="020B0604020202020204" pitchFamily="34" charset="0"/>
            </a:endParaRPr>
          </a:p>
          <a:p>
            <a:pPr marL="0" indent="0">
              <a:buNone/>
            </a:pPr>
            <a:r>
              <a:rPr lang="en-GB" sz="8000" dirty="0" smtClean="0">
                <a:solidFill>
                  <a:srgbClr val="111111"/>
                </a:solidFill>
                <a:latin typeface="Helvetica" panose="020B0604020202020204" pitchFamily="34" charset="0"/>
              </a:rPr>
              <a:t>helpful for :</a:t>
            </a:r>
          </a:p>
          <a:p>
            <a:pPr marL="0" indent="0">
              <a:buNone/>
            </a:pPr>
            <a:r>
              <a:rPr lang="en-GB" sz="8000" dirty="0" smtClean="0">
                <a:solidFill>
                  <a:srgbClr val="111111"/>
                </a:solidFill>
                <a:latin typeface="Helvetica" panose="020B0604020202020204" pitchFamily="34" charset="0"/>
              </a:rPr>
              <a:t>safety</a:t>
            </a:r>
          </a:p>
          <a:p>
            <a:pPr marL="0" indent="0">
              <a:buNone/>
            </a:pPr>
            <a:r>
              <a:rPr lang="en-GB" sz="8000" dirty="0" smtClean="0">
                <a:solidFill>
                  <a:srgbClr val="111111"/>
                </a:solidFill>
                <a:latin typeface="Helvetica" panose="020B0604020202020204" pitchFamily="34" charset="0"/>
              </a:rPr>
              <a:t> control </a:t>
            </a:r>
          </a:p>
          <a:p>
            <a:pPr marL="0" indent="0">
              <a:buNone/>
            </a:pPr>
            <a:r>
              <a:rPr lang="en-GB" sz="8000" dirty="0" smtClean="0">
                <a:solidFill>
                  <a:srgbClr val="111111"/>
                </a:solidFill>
                <a:latin typeface="Helvetica" panose="020B0604020202020204" pitchFamily="34" charset="0"/>
              </a:rPr>
              <a:t>positive memory</a:t>
            </a:r>
          </a:p>
          <a:p>
            <a:pPr marL="0" indent="0">
              <a:buNone/>
            </a:pPr>
            <a:r>
              <a:rPr lang="en-GB" sz="8000" dirty="0" smtClean="0">
                <a:solidFill>
                  <a:srgbClr val="111111"/>
                </a:solidFill>
                <a:latin typeface="Helvetica" panose="020B0604020202020204" pitchFamily="34" charset="0"/>
              </a:rPr>
              <a:t>achievement </a:t>
            </a:r>
          </a:p>
          <a:p>
            <a:pPr marL="0" indent="0">
              <a:buNone/>
            </a:pPr>
            <a:endParaRPr lang="en-GB" sz="4500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sz="7400" dirty="0" smtClean="0"/>
              <a:t>Bradley </a:t>
            </a:r>
            <a:r>
              <a:rPr lang="en-GB" sz="7400" i="1" dirty="0" smtClean="0"/>
              <a:t>et  al.,</a:t>
            </a:r>
            <a:r>
              <a:rPr lang="en-GB" sz="7400" dirty="0" smtClean="0"/>
              <a:t> 2005;</a:t>
            </a:r>
          </a:p>
          <a:p>
            <a:pPr marL="0" indent="0">
              <a:buNone/>
            </a:pPr>
            <a:r>
              <a:rPr lang="en-GB" sz="7400" dirty="0" smtClean="0"/>
              <a:t>Harvey </a:t>
            </a:r>
            <a:r>
              <a:rPr lang="en-GB" sz="7400" i="1" dirty="0" smtClean="0"/>
              <a:t>et al.,</a:t>
            </a:r>
            <a:r>
              <a:rPr lang="en-GB" sz="7400" dirty="0" smtClean="0"/>
              <a:t> 2003;</a:t>
            </a:r>
          </a:p>
          <a:p>
            <a:pPr marL="0" indent="0">
              <a:buNone/>
            </a:pPr>
            <a:r>
              <a:rPr lang="en-GB" sz="7400" dirty="0" smtClean="0"/>
              <a:t> Roth and </a:t>
            </a:r>
            <a:r>
              <a:rPr lang="en-GB" sz="7400" dirty="0" err="1" smtClean="0"/>
              <a:t>Fonagy</a:t>
            </a:r>
            <a:r>
              <a:rPr lang="en-GB" sz="7400" dirty="0" smtClean="0"/>
              <a:t>, 2005)</a:t>
            </a:r>
          </a:p>
          <a:p>
            <a:endParaRPr lang="en-GB" dirty="0"/>
          </a:p>
        </p:txBody>
      </p:sp>
      <p:pic>
        <p:nvPicPr>
          <p:cNvPr id="7" name="Picture 2" descr="Image result for RECOVERING FROM TRAUMA minnesot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6998" b="16998"/>
          <a:stretch>
            <a:fillRect/>
          </a:stretch>
        </p:blipFill>
        <p:spPr bwMode="auto">
          <a:xfrm>
            <a:off x="6732240" y="1700809"/>
            <a:ext cx="2160240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ounded Rectangle 5"/>
          <p:cNvSpPr/>
          <p:nvPr/>
        </p:nvSpPr>
        <p:spPr>
          <a:xfrm>
            <a:off x="611560" y="2060848"/>
            <a:ext cx="4283968" cy="4581128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44016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Eye Movement Desensitization and Reprocessing therapy (EMDR)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5576" y="2060848"/>
            <a:ext cx="4038600" cy="4434840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sz="2800" dirty="0" smtClean="0"/>
              <a:t>    </a:t>
            </a:r>
          </a:p>
          <a:p>
            <a:pPr>
              <a:buNone/>
            </a:pPr>
            <a:r>
              <a:rPr lang="en-GB" sz="2800" dirty="0" smtClean="0"/>
              <a:t>              helps :</a:t>
            </a:r>
          </a:p>
          <a:p>
            <a:pPr>
              <a:buNone/>
            </a:pPr>
            <a:endParaRPr lang="en-GB" sz="2800" dirty="0" smtClean="0"/>
          </a:p>
          <a:p>
            <a:r>
              <a:rPr lang="en-GB" sz="2800" dirty="0" smtClean="0"/>
              <a:t>positive emotions</a:t>
            </a:r>
          </a:p>
          <a:p>
            <a:r>
              <a:rPr lang="en-GB" sz="2800" dirty="0" smtClean="0"/>
              <a:t>behaviour </a:t>
            </a:r>
          </a:p>
          <a:p>
            <a:r>
              <a:rPr lang="en-GB" sz="2800" dirty="0" smtClean="0"/>
              <a:t> thoughts</a:t>
            </a:r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r>
              <a:rPr lang="en-GB" sz="2800" dirty="0" smtClean="0"/>
              <a:t>  WHO (2013) Guidelines </a:t>
            </a:r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r>
              <a:rPr lang="en-GB" sz="2800" dirty="0" smtClean="0"/>
              <a:t>   NICE (2005) effective         therapy for PTSD</a:t>
            </a:r>
          </a:p>
          <a:p>
            <a:endParaRPr lang="en-GB" sz="2800" dirty="0" smtClean="0"/>
          </a:p>
          <a:p>
            <a:endParaRPr lang="en-GB" sz="2800" dirty="0" smtClean="0"/>
          </a:p>
          <a:p>
            <a:endParaRPr lang="en-GB" dirty="0"/>
          </a:p>
        </p:txBody>
      </p:sp>
      <p:pic>
        <p:nvPicPr>
          <p:cNvPr id="5" name="Picture 2" descr="Image result for ptsd treatment images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204864"/>
            <a:ext cx="3168352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55776" y="548680"/>
            <a:ext cx="6851104" cy="792088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latin typeface="Impact" pitchFamily="34" charset="0"/>
              </a:rPr>
              <a:t>Family therapy</a:t>
            </a:r>
            <a:endParaRPr lang="en-GB" dirty="0">
              <a:latin typeface="Impact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628800"/>
            <a:ext cx="4172272" cy="4896544"/>
          </a:xfrm>
        </p:spPr>
        <p:txBody>
          <a:bodyPr/>
          <a:lstStyle/>
          <a:p>
            <a:endParaRPr lang="en-GB" dirty="0" smtClean="0"/>
          </a:p>
          <a:p>
            <a:r>
              <a:rPr lang="en-GB" dirty="0" smtClean="0"/>
              <a:t> relationship concerns</a:t>
            </a:r>
          </a:p>
          <a:p>
            <a:r>
              <a:rPr lang="en-GB" dirty="0" smtClean="0"/>
              <a:t>recognizing abusive behaviours</a:t>
            </a:r>
          </a:p>
          <a:p>
            <a:r>
              <a:rPr lang="en-GB" dirty="0" smtClean="0"/>
              <a:t>change attitudes</a:t>
            </a:r>
          </a:p>
          <a:p>
            <a:r>
              <a:rPr lang="en-GB" dirty="0" smtClean="0"/>
              <a:t>setting boundaries</a:t>
            </a:r>
          </a:p>
          <a:p>
            <a:r>
              <a:rPr lang="en-GB" dirty="0" smtClean="0"/>
              <a:t>choice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(Meyer, 2012; </a:t>
            </a:r>
            <a:r>
              <a:rPr lang="en-GB" dirty="0" err="1" smtClean="0"/>
              <a:t>Duley</a:t>
            </a:r>
            <a:r>
              <a:rPr lang="en-GB" dirty="0" smtClean="0"/>
              <a:t>, 2012; </a:t>
            </a:r>
            <a:r>
              <a:rPr lang="en-GB" dirty="0" err="1" smtClean="0"/>
              <a:t>Gormley</a:t>
            </a:r>
            <a:r>
              <a:rPr lang="en-GB" dirty="0" smtClean="0"/>
              <a:t> et al., 2014)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6" name="Picture 2" descr="C:\Users\lyudmyla\Desktop\Divorce-Counseling-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1772816"/>
            <a:ext cx="3960440" cy="46085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251520" y="836712"/>
            <a:ext cx="8712968" cy="5616624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67544" y="980728"/>
            <a:ext cx="4176464" cy="5379592"/>
          </a:xfrm>
        </p:spPr>
        <p:txBody>
          <a:bodyPr>
            <a:normAutofit lnSpcReduction="10000"/>
          </a:bodyPr>
          <a:lstStyle/>
          <a:p>
            <a:r>
              <a:rPr lang="en-GB" smtClean="0"/>
              <a:t>help R34;38A63</a:t>
            </a:r>
            <a:endParaRPr lang="en-GB" dirty="0" smtClean="0"/>
          </a:p>
          <a:p>
            <a:r>
              <a:rPr lang="en-GB" dirty="0" smtClean="0"/>
              <a:t>to hearR35</a:t>
            </a:r>
          </a:p>
          <a:p>
            <a:r>
              <a:rPr lang="en-GB" dirty="0" smtClean="0"/>
              <a:t>beneficialR35;38;T40;J54</a:t>
            </a:r>
          </a:p>
          <a:p>
            <a:r>
              <a:rPr lang="en-GB" dirty="0" smtClean="0"/>
              <a:t>change negative cognition R36</a:t>
            </a:r>
          </a:p>
          <a:p>
            <a:r>
              <a:rPr lang="en-GB" dirty="0" smtClean="0"/>
              <a:t>clients lensT43</a:t>
            </a:r>
          </a:p>
          <a:p>
            <a:r>
              <a:rPr lang="en-GB" dirty="0" smtClean="0"/>
              <a:t>could lower it  J54</a:t>
            </a:r>
          </a:p>
          <a:p>
            <a:r>
              <a:rPr lang="en-GB" dirty="0" smtClean="0"/>
              <a:t>stable mental health  issues A58</a:t>
            </a:r>
          </a:p>
          <a:p>
            <a:r>
              <a:rPr lang="en-GB" dirty="0" smtClean="0"/>
              <a:t>represent their behaviourT113</a:t>
            </a:r>
          </a:p>
          <a:p>
            <a:r>
              <a:rPr lang="en-GB" dirty="0" smtClean="0"/>
              <a:t>deep thoughtsJ1</a:t>
            </a:r>
          </a:p>
          <a:p>
            <a:r>
              <a:rPr lang="en-GB" dirty="0" smtClean="0"/>
              <a:t>feelingsM96/faultB30</a:t>
            </a:r>
          </a:p>
          <a:p>
            <a:r>
              <a:rPr lang="en-GB" dirty="0" smtClean="0"/>
              <a:t>depends of the ind.J128</a:t>
            </a:r>
          </a:p>
          <a:p>
            <a:r>
              <a:rPr lang="en-GB" dirty="0" smtClean="0"/>
              <a:t>people argued B12</a:t>
            </a:r>
          </a:p>
          <a:p>
            <a:r>
              <a:rPr lang="en-GB" dirty="0" smtClean="0"/>
              <a:t>put people in boxesM24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40768"/>
            <a:ext cx="4498975" cy="5517232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PTSD/depression-A59;J85;R35</a:t>
            </a:r>
          </a:p>
          <a:p>
            <a:r>
              <a:rPr lang="en-GB" dirty="0" smtClean="0"/>
              <a:t>starting point A61</a:t>
            </a:r>
          </a:p>
          <a:p>
            <a:r>
              <a:rPr lang="en-GB" dirty="0" smtClean="0"/>
              <a:t>supportA61;</a:t>
            </a:r>
          </a:p>
          <a:p>
            <a:r>
              <a:rPr lang="en-GB" dirty="0" smtClean="0"/>
              <a:t>really good way to dealing withA62</a:t>
            </a:r>
          </a:p>
          <a:p>
            <a:r>
              <a:rPr lang="en-GB" dirty="0" smtClean="0"/>
              <a:t>moving onA63</a:t>
            </a:r>
          </a:p>
          <a:p>
            <a:r>
              <a:rPr lang="en-GB" dirty="0" smtClean="0"/>
              <a:t>valueM66/beneficialR38;35T40J56</a:t>
            </a:r>
          </a:p>
          <a:p>
            <a:r>
              <a:rPr lang="en-GB" dirty="0" smtClean="0"/>
              <a:t>not everyone is ready straight awayM67</a:t>
            </a:r>
          </a:p>
          <a:p>
            <a:r>
              <a:rPr lang="en-GB" dirty="0" smtClean="0"/>
              <a:t>need to be integrated of situation the right timeM68</a:t>
            </a:r>
          </a:p>
          <a:p>
            <a:r>
              <a:rPr lang="en-GB" dirty="0" smtClean="0"/>
              <a:t>interventionM71;A60;A76;M100,107;a142;</a:t>
            </a:r>
          </a:p>
          <a:p>
            <a:r>
              <a:rPr lang="en-GB" dirty="0" smtClean="0"/>
              <a:t>address mental healthA74;M98</a:t>
            </a:r>
          </a:p>
          <a:p>
            <a:r>
              <a:rPr lang="en-GB" dirty="0" smtClean="0"/>
              <a:t>person ready to accept supportA77</a:t>
            </a:r>
          </a:p>
          <a:p>
            <a:endParaRPr lang="en-GB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2195736" y="188640"/>
            <a:ext cx="6491064" cy="72008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latin typeface="Impact" pitchFamily="34" charset="0"/>
              </a:rPr>
              <a:t>ROLE OF COUNSELLING</a:t>
            </a:r>
            <a:endParaRPr lang="en-GB" dirty="0">
              <a:latin typeface="Impact" pitchFamily="34" charset="0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/>
          <p:cNvSpPr/>
          <p:nvPr/>
        </p:nvSpPr>
        <p:spPr>
          <a:xfrm>
            <a:off x="4644008" y="1097360"/>
            <a:ext cx="4176464" cy="557200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ounded Rectangle 5"/>
          <p:cNvSpPr/>
          <p:nvPr/>
        </p:nvSpPr>
        <p:spPr>
          <a:xfrm>
            <a:off x="179512" y="836712"/>
            <a:ext cx="4320480" cy="5832648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35696" y="0"/>
            <a:ext cx="6779096" cy="764704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latin typeface="Impact" pitchFamily="34" charset="0"/>
              </a:rPr>
              <a:t>READINESS CHANGE CYCLE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620688"/>
            <a:ext cx="4470648" cy="6453336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en-GB" dirty="0" smtClean="0"/>
              <a:t>  </a:t>
            </a:r>
          </a:p>
          <a:p>
            <a:pPr>
              <a:buNone/>
            </a:pPr>
            <a:r>
              <a:rPr lang="en-GB" dirty="0" smtClean="0"/>
              <a:t>                   BARRIERS:</a:t>
            </a:r>
          </a:p>
          <a:p>
            <a:pPr>
              <a:buFont typeface="Wingdings" pitchFamily="2" charset="2"/>
              <a:buChar char="§"/>
            </a:pPr>
            <a:r>
              <a:rPr lang="en-GB" dirty="0" smtClean="0"/>
              <a:t> financial dependency(</a:t>
            </a:r>
            <a:r>
              <a:rPr lang="en-GB" dirty="0" err="1" smtClean="0"/>
              <a:t>Gormley</a:t>
            </a:r>
            <a:r>
              <a:rPr lang="en-GB" dirty="0" smtClean="0"/>
              <a:t> et al., 2014)</a:t>
            </a:r>
            <a:r>
              <a:rPr lang="en-GB" dirty="0" err="1" smtClean="0"/>
              <a:t>Yamawaki</a:t>
            </a:r>
            <a:r>
              <a:rPr lang="en-GB" dirty="0" smtClean="0"/>
              <a:t> et al., 2012)</a:t>
            </a:r>
          </a:p>
          <a:p>
            <a:pPr>
              <a:buFont typeface="Wingdings" pitchFamily="2" charset="2"/>
              <a:buChar char="§"/>
            </a:pPr>
            <a:endParaRPr lang="en-GB" dirty="0" smtClean="0"/>
          </a:p>
          <a:p>
            <a:r>
              <a:rPr lang="en-GB" dirty="0" smtClean="0"/>
              <a:t>lack of understanding   (Meyer, 2015)</a:t>
            </a:r>
          </a:p>
          <a:p>
            <a:endParaRPr lang="en-GB" dirty="0" smtClean="0"/>
          </a:p>
          <a:p>
            <a:r>
              <a:rPr lang="en-GB" dirty="0" smtClean="0"/>
              <a:t>lack of information/support</a:t>
            </a:r>
          </a:p>
          <a:p>
            <a:r>
              <a:rPr lang="en-GB" dirty="0" smtClean="0"/>
              <a:t>stigma-help seeking</a:t>
            </a:r>
            <a:r>
              <a:rPr lang="en-GB" b="1" u="sng" dirty="0" smtClean="0">
                <a:hlinkClick r:id="rId2"/>
              </a:rPr>
              <a:t> (</a:t>
            </a:r>
            <a:r>
              <a:rPr lang="en-GB" b="1" u="sng" dirty="0" smtClean="0">
                <a:solidFill>
                  <a:schemeClr val="tx1">
                    <a:lumMod val="75000"/>
                    <a:lumOff val="25000"/>
                  </a:schemeClr>
                </a:solidFill>
                <a:hlinkClick r:id="rId2"/>
              </a:rPr>
              <a:t>Overstreet</a:t>
            </a:r>
            <a:r>
              <a:rPr lang="en-GB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and </a:t>
            </a:r>
            <a:r>
              <a:rPr lang="en-GB" b="1" u="sng" dirty="0" smtClean="0">
                <a:solidFill>
                  <a:schemeClr val="tx1">
                    <a:lumMod val="75000"/>
                    <a:lumOff val="25000"/>
                  </a:schemeClr>
                </a:solidFill>
                <a:hlinkClick r:id="rId3"/>
              </a:rPr>
              <a:t> Quinn</a:t>
            </a:r>
            <a:r>
              <a:rPr lang="en-GB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,2013)</a:t>
            </a:r>
            <a:endParaRPr lang="en-GB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endParaRPr lang="en-GB" dirty="0" smtClean="0"/>
          </a:p>
          <a:p>
            <a:r>
              <a:rPr lang="en-GB" dirty="0" smtClean="0"/>
              <a:t>responsibility for children(Institute for Women’s Policy Research, 2016)</a:t>
            </a:r>
          </a:p>
          <a:p>
            <a:r>
              <a:rPr lang="en-GB" dirty="0" smtClean="0"/>
              <a:t>family/culture/religion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88024" y="1196752"/>
            <a:ext cx="3898776" cy="5158173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disclose abuse </a:t>
            </a:r>
          </a:p>
          <a:p>
            <a:r>
              <a:rPr lang="en-GB" dirty="0" smtClean="0"/>
              <a:t> seek intervention (House of Commons Home Affairs Committee, 2008)</a:t>
            </a:r>
          </a:p>
          <a:p>
            <a:endParaRPr lang="en-GB" dirty="0" smtClean="0"/>
          </a:p>
          <a:p>
            <a:r>
              <a:rPr lang="en-GB" dirty="0" smtClean="0"/>
              <a:t>access to resources </a:t>
            </a:r>
          </a:p>
          <a:p>
            <a:endParaRPr lang="en-GB" dirty="0" smtClean="0"/>
          </a:p>
          <a:p>
            <a:r>
              <a:rPr lang="en-GB" dirty="0" smtClean="0"/>
              <a:t>social support (Chang et al.,2010) </a:t>
            </a:r>
          </a:p>
          <a:p>
            <a:endParaRPr lang="en-GB" dirty="0" smtClean="0"/>
          </a:p>
          <a:p>
            <a:r>
              <a:rPr lang="en-GB" dirty="0" smtClean="0"/>
              <a:t> safety planning (</a:t>
            </a:r>
            <a:r>
              <a:rPr lang="en-GB" dirty="0" err="1" smtClean="0"/>
              <a:t>Tiwari</a:t>
            </a:r>
            <a:r>
              <a:rPr lang="en-GB" dirty="0" smtClean="0"/>
              <a:t> et al.,  2012;  </a:t>
            </a:r>
            <a:r>
              <a:rPr lang="en-GB" dirty="0" err="1" smtClean="0"/>
              <a:t>Kiely</a:t>
            </a:r>
            <a:r>
              <a:rPr lang="en-GB" dirty="0" smtClean="0"/>
              <a:t> et al., 2010)</a:t>
            </a:r>
          </a:p>
          <a:p>
            <a:endParaRPr lang="en-GB" dirty="0" smtClean="0"/>
          </a:p>
          <a:p>
            <a:r>
              <a:rPr lang="en-GB" dirty="0" smtClean="0"/>
              <a:t>advocacy( Rivas et al., 2015)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323528" y="1700808"/>
            <a:ext cx="8424936" cy="4608512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648" y="704088"/>
            <a:ext cx="7283152" cy="924712"/>
          </a:xfrm>
        </p:spPr>
        <p:txBody>
          <a:bodyPr/>
          <a:lstStyle/>
          <a:p>
            <a:r>
              <a:rPr lang="en-GB" dirty="0" smtClean="0">
                <a:latin typeface="Impact" pitchFamily="34" charset="0"/>
              </a:rPr>
              <a:t>READINESS CHANGE CYCLE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The Cycle Theory of violence</a:t>
            </a:r>
          </a:p>
          <a:p>
            <a:pPr>
              <a:buNone/>
            </a:pPr>
            <a:r>
              <a:rPr lang="en-GB" dirty="0" smtClean="0"/>
              <a:t>Walker,1979;1984;2009pp.91;Supra,n.58-60 </a:t>
            </a:r>
            <a:r>
              <a:rPr lang="en-GB" dirty="0" err="1" smtClean="0"/>
              <a:t>Humpreys</a:t>
            </a:r>
            <a:r>
              <a:rPr lang="en-GB" dirty="0" smtClean="0"/>
              <a:t> and Campell,2011))</a:t>
            </a:r>
          </a:p>
          <a:p>
            <a:pPr>
              <a:buNone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r>
              <a:rPr lang="en-GB" dirty="0" smtClean="0"/>
              <a:t> passive accept situation</a:t>
            </a:r>
          </a:p>
          <a:p>
            <a:pPr>
              <a:buNone/>
            </a:pPr>
            <a:r>
              <a:rPr lang="en-GB" dirty="0" smtClean="0"/>
              <a:t>Psycho-social Theory of Learned helplessness (Stanley,Selwyan,2oo4,p4;Goodmark,2012pp.32-33) </a:t>
            </a:r>
          </a:p>
          <a:p>
            <a:endParaRPr lang="en-GB" dirty="0" smtClean="0"/>
          </a:p>
          <a:p>
            <a:r>
              <a:rPr lang="en-GB" dirty="0" smtClean="0"/>
              <a:t>help seek /survivors</a:t>
            </a:r>
          </a:p>
          <a:p>
            <a:pPr>
              <a:buNone/>
            </a:pPr>
            <a:r>
              <a:rPr lang="en-GB" dirty="0" smtClean="0"/>
              <a:t>Survivor Theory(</a:t>
            </a:r>
            <a:r>
              <a:rPr lang="en-GB" dirty="0" err="1" smtClean="0"/>
              <a:t>Gondolf</a:t>
            </a:r>
            <a:r>
              <a:rPr lang="en-GB" dirty="0" smtClean="0"/>
              <a:t> and Fisfer;Supra,n.58pp.144)</a:t>
            </a:r>
          </a:p>
          <a:p>
            <a:pPr>
              <a:buNone/>
            </a:pPr>
            <a:r>
              <a:rPr lang="en-GB" dirty="0" smtClean="0"/>
              <a:t> </a:t>
            </a:r>
            <a:endParaRPr lang="en-GB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ounded Rectangle 5"/>
          <p:cNvSpPr/>
          <p:nvPr/>
        </p:nvSpPr>
        <p:spPr>
          <a:xfrm>
            <a:off x="467544" y="1412776"/>
            <a:ext cx="5256584" cy="5040560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404664"/>
            <a:ext cx="7499176" cy="936104"/>
          </a:xfrm>
        </p:spPr>
        <p:txBody>
          <a:bodyPr>
            <a:normAutofit/>
          </a:bodyPr>
          <a:lstStyle/>
          <a:p>
            <a:r>
              <a:rPr lang="en-GB" dirty="0" smtClean="0">
                <a:latin typeface="Impact" pitchFamily="34" charset="0"/>
              </a:rPr>
              <a:t>READINESS TO ACCEPT HELP</a:t>
            </a:r>
            <a:endParaRPr lang="en-GB" dirty="0">
              <a:latin typeface="Impact" pitchFamily="34" charset="0"/>
            </a:endParaRP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971600" y="1340768"/>
            <a:ext cx="8172400" cy="49861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>
                <a:latin typeface="Liberation Serif" pitchFamily="18" charset="0"/>
                <a:ea typeface="Calibri" pitchFamily="34" charset="0"/>
                <a:cs typeface="Liberation Serif" pitchFamily="18" charset="0"/>
              </a:rPr>
              <a:t>b</a:t>
            </a: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Liberation Serif" pitchFamily="18" charset="0"/>
                <a:ea typeface="Calibri" pitchFamily="34" charset="0"/>
                <a:cs typeface="Liberation Serif" pitchFamily="18" charset="0"/>
              </a:rPr>
              <a:t>rake the cycle </a:t>
            </a:r>
            <a:r>
              <a:rPr lang="en-GB" dirty="0" smtClean="0">
                <a:latin typeface="Liberation Serif" pitchFamily="18" charset="0"/>
                <a:ea typeface="Calibri" pitchFamily="34" charset="0"/>
                <a:cs typeface="Liberation Serif" pitchFamily="18" charset="0"/>
              </a:rPr>
              <a:t>R</a:t>
            </a: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Liberation Serif" pitchFamily="18" charset="0"/>
                <a:ea typeface="Calibri" pitchFamily="34" charset="0"/>
                <a:cs typeface="Liberation Serif" pitchFamily="18" charset="0"/>
              </a:rPr>
              <a:t>106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>
                <a:latin typeface="Liberation Serif" pitchFamily="18" charset="0"/>
                <a:ea typeface="Calibri" pitchFamily="34" charset="0"/>
                <a:cs typeface="Liberation Serif" pitchFamily="18" charset="0"/>
              </a:rPr>
              <a:t>get out of cycleT135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>
                <a:latin typeface="Liberation Serif" pitchFamily="18" charset="0"/>
                <a:ea typeface="Calibri" pitchFamily="34" charset="0"/>
                <a:cs typeface="Liberation Serif" pitchFamily="18" charset="0"/>
              </a:rPr>
              <a:t>n</a:t>
            </a: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Liberation Serif" pitchFamily="18" charset="0"/>
                <a:ea typeface="Calibri" pitchFamily="34" charset="0"/>
                <a:cs typeface="Liberation Serif" pitchFamily="18" charset="0"/>
              </a:rPr>
              <a:t>eed to be doneM72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>
                <a:latin typeface="Liberation Serif" pitchFamily="18" charset="0"/>
                <a:ea typeface="Calibri" pitchFamily="34" charset="0"/>
                <a:cs typeface="Liberation Serif" pitchFamily="18" charset="0"/>
              </a:rPr>
              <a:t>starting pointA61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>
                <a:latin typeface="Liberation Serif" pitchFamily="18" charset="0"/>
                <a:ea typeface="Calibri" pitchFamily="34" charset="0"/>
                <a:cs typeface="Liberation Serif" pitchFamily="18" charset="0"/>
              </a:rPr>
              <a:t>s</a:t>
            </a: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Liberation Serif" pitchFamily="18" charset="0"/>
                <a:ea typeface="Calibri" pitchFamily="34" charset="0"/>
                <a:cs typeface="Liberation Serif" pitchFamily="18" charset="0"/>
              </a:rPr>
              <a:t>ignal from victimA74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>
                <a:latin typeface="Liberation Serif" pitchFamily="18" charset="0"/>
                <a:ea typeface="Calibri" pitchFamily="34" charset="0"/>
                <a:cs typeface="Liberation Serif" pitchFamily="18" charset="0"/>
              </a:rPr>
              <a:t>goes to the peopleJ81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>
                <a:latin typeface="Liberation Serif" pitchFamily="18" charset="0"/>
                <a:ea typeface="Calibri" pitchFamily="34" charset="0"/>
                <a:cs typeface="Liberation Serif" pitchFamily="18" charset="0"/>
              </a:rPr>
              <a:t>report J82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>
                <a:latin typeface="Liberation Serif" pitchFamily="18" charset="0"/>
                <a:ea typeface="Calibri" pitchFamily="34" charset="0"/>
                <a:cs typeface="Liberation Serif" pitchFamily="18" charset="0"/>
              </a:rPr>
              <a:t>speak outJ83</a:t>
            </a:r>
            <a:endParaRPr kumimoji="0" lang="en-GB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Liberation Serif" pitchFamily="18" charset="0"/>
              <a:ea typeface="Calibri" pitchFamily="34" charset="0"/>
              <a:cs typeface="Liberation Serif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>
                <a:latin typeface="Liberation Serif" pitchFamily="18" charset="0"/>
                <a:ea typeface="Calibri" pitchFamily="34" charset="0"/>
                <a:cs typeface="Liberation Serif" pitchFamily="18" charset="0"/>
              </a:rPr>
              <a:t>move on J83;A61,63,84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>
                <a:latin typeface="Liberation Serif" pitchFamily="18" charset="0"/>
                <a:ea typeface="Calibri" pitchFamily="34" charset="0"/>
                <a:cs typeface="Liberation Serif" pitchFamily="18" charset="0"/>
              </a:rPr>
              <a:t> are ready to addressA74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>
                <a:latin typeface="Liberation Serif" pitchFamily="18" charset="0"/>
                <a:ea typeface="Calibri" pitchFamily="34" charset="0"/>
                <a:cs typeface="Liberation Serif" pitchFamily="18" charset="0"/>
              </a:rPr>
              <a:t>to accept78</a:t>
            </a:r>
            <a:endParaRPr kumimoji="0" lang="en-GB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Liberation Serif" pitchFamily="18" charset="0"/>
              <a:ea typeface="Calibri" pitchFamily="34" charset="0"/>
              <a:cs typeface="Liberation Serif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>
                <a:latin typeface="Liberation Serif" pitchFamily="18" charset="0"/>
                <a:ea typeface="Calibri" pitchFamily="34" charset="0"/>
                <a:cs typeface="Liberation Serif" pitchFamily="18" charset="0"/>
              </a:rPr>
              <a:t>b</a:t>
            </a: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Liberation Serif" pitchFamily="18" charset="0"/>
                <a:ea typeface="Calibri" pitchFamily="34" charset="0"/>
                <a:cs typeface="Liberation Serif" pitchFamily="18" charset="0"/>
              </a:rPr>
              <a:t>raking dependency </a:t>
            </a:r>
            <a:r>
              <a:rPr lang="en-GB" dirty="0" smtClean="0">
                <a:latin typeface="Liberation Serif" pitchFamily="18" charset="0"/>
                <a:ea typeface="Calibri" pitchFamily="34" charset="0"/>
                <a:cs typeface="Liberation Serif" pitchFamily="18" charset="0"/>
              </a:rPr>
              <a:t>R</a:t>
            </a: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Liberation Serif" pitchFamily="18" charset="0"/>
                <a:ea typeface="Calibri" pitchFamily="34" charset="0"/>
                <a:cs typeface="Liberation Serif" pitchFamily="18" charset="0"/>
              </a:rPr>
              <a:t>106(twice)</a:t>
            </a:r>
            <a:endParaRPr kumimoji="0" lang="en-GB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2" descr="C:\Users\lyudmyla\Desktop\Imagen-nota-2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1916832"/>
            <a:ext cx="3024336" cy="432048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/>
          <p:cNvSpPr/>
          <p:nvPr/>
        </p:nvSpPr>
        <p:spPr>
          <a:xfrm>
            <a:off x="251520" y="1052736"/>
            <a:ext cx="8712968" cy="5616624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5656" y="260648"/>
            <a:ext cx="7211144" cy="864096"/>
          </a:xfrm>
        </p:spPr>
        <p:txBody>
          <a:bodyPr>
            <a:normAutofit/>
          </a:bodyPr>
          <a:lstStyle/>
          <a:p>
            <a:r>
              <a:rPr lang="en-GB" dirty="0" smtClean="0">
                <a:latin typeface="Impact" pitchFamily="34" charset="0"/>
              </a:rPr>
              <a:t>READINESS CHANGE CYCLE</a:t>
            </a:r>
            <a:endParaRPr lang="en-GB" dirty="0">
              <a:latin typeface="Impact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484784"/>
            <a:ext cx="4316288" cy="5373216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not everyone is ready straight away M67</a:t>
            </a:r>
          </a:p>
          <a:p>
            <a:r>
              <a:rPr lang="en-GB" dirty="0" smtClean="0"/>
              <a:t>integrated of situation in right time M68</a:t>
            </a:r>
          </a:p>
          <a:p>
            <a:r>
              <a:rPr lang="en-GB" dirty="0" smtClean="0"/>
              <a:t>when emotions very raw-very difficult to talk M70;71</a:t>
            </a:r>
          </a:p>
          <a:p>
            <a:r>
              <a:rPr lang="en-GB" dirty="0" smtClean="0"/>
              <a:t>the signal from victim they are ready A74</a:t>
            </a:r>
          </a:p>
          <a:p>
            <a:r>
              <a:rPr lang="en-GB" dirty="0" smtClean="0"/>
              <a:t>address mental health A75</a:t>
            </a:r>
          </a:p>
          <a:p>
            <a:r>
              <a:rPr lang="en-GB" dirty="0" smtClean="0"/>
              <a:t>person ready to accept that support A78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27984" y="1052736"/>
            <a:ext cx="4716016" cy="5400600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endParaRPr lang="en-GB" dirty="0" smtClean="0"/>
          </a:p>
          <a:p>
            <a:r>
              <a:rPr lang="en-GB" dirty="0" smtClean="0"/>
              <a:t>report after 32incidents J82</a:t>
            </a:r>
          </a:p>
          <a:p>
            <a:r>
              <a:rPr lang="en-GB" dirty="0" smtClean="0"/>
              <a:t>get them to speak about incident J83</a:t>
            </a:r>
          </a:p>
          <a:p>
            <a:r>
              <a:rPr lang="en-GB" dirty="0" smtClean="0"/>
              <a:t>move on J84</a:t>
            </a:r>
          </a:p>
          <a:p>
            <a:r>
              <a:rPr lang="en-GB" dirty="0" smtClean="0"/>
              <a:t>has been destroyed and rebuilding J89</a:t>
            </a:r>
          </a:p>
          <a:p>
            <a:r>
              <a:rPr lang="en-GB" dirty="0" smtClean="0"/>
              <a:t>go back M94,95</a:t>
            </a:r>
          </a:p>
          <a:p>
            <a:r>
              <a:rPr lang="en-GB" dirty="0" smtClean="0"/>
              <a:t>victim stay M102</a:t>
            </a:r>
          </a:p>
          <a:p>
            <a:r>
              <a:rPr lang="en-GB" dirty="0" smtClean="0"/>
              <a:t>break the cycle R106;107T135</a:t>
            </a:r>
          </a:p>
          <a:p>
            <a:r>
              <a:rPr lang="en-GB" dirty="0" smtClean="0"/>
              <a:t>break dependency R106-twice</a:t>
            </a:r>
          </a:p>
          <a:p>
            <a:r>
              <a:rPr lang="en-GB" dirty="0" smtClean="0"/>
              <a:t>choice to stay or leave B145;M99</a:t>
            </a:r>
          </a:p>
          <a:p>
            <a:r>
              <a:rPr lang="en-GB" dirty="0" smtClean="0"/>
              <a:t>depends  of </a:t>
            </a:r>
            <a:r>
              <a:rPr lang="en-GB" dirty="0" err="1" smtClean="0"/>
              <a:t>ind</a:t>
            </a:r>
            <a:r>
              <a:rPr lang="en-GB" dirty="0" smtClean="0"/>
              <a:t>. how they doingJ128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/>
          <p:cNvSpPr/>
          <p:nvPr/>
        </p:nvSpPr>
        <p:spPr>
          <a:xfrm>
            <a:off x="323528" y="1628800"/>
            <a:ext cx="8208912" cy="4968552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0"/>
            <a:ext cx="7499176" cy="1700808"/>
          </a:xfrm>
        </p:spPr>
        <p:txBody>
          <a:bodyPr>
            <a:normAutofit/>
          </a:bodyPr>
          <a:lstStyle/>
          <a:p>
            <a:r>
              <a:rPr lang="en-GB" dirty="0" smtClean="0"/>
              <a:t>                </a:t>
            </a:r>
            <a:r>
              <a:rPr lang="en-GB" dirty="0" smtClean="0">
                <a:latin typeface="Impact" pitchFamily="34" charset="0"/>
              </a:rPr>
              <a:t>RELAPSE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(“going back to perpetrator”)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31640" y="1772816"/>
            <a:ext cx="6192688" cy="4582109"/>
          </a:xfrm>
        </p:spPr>
        <p:txBody>
          <a:bodyPr>
            <a:normAutofit/>
          </a:bodyPr>
          <a:lstStyle/>
          <a:p>
            <a:r>
              <a:rPr lang="en-GB" dirty="0" smtClean="0"/>
              <a:t>return M101</a:t>
            </a:r>
          </a:p>
          <a:p>
            <a:r>
              <a:rPr lang="en-GB" dirty="0" smtClean="0"/>
              <a:t>go backM95;M109</a:t>
            </a:r>
          </a:p>
          <a:p>
            <a:r>
              <a:rPr lang="en-GB" dirty="0" smtClean="0"/>
              <a:t>go back againM96</a:t>
            </a:r>
          </a:p>
          <a:p>
            <a:r>
              <a:rPr lang="en-GB" dirty="0" smtClean="0"/>
              <a:t>victim returningR105</a:t>
            </a:r>
          </a:p>
          <a:p>
            <a:r>
              <a:rPr lang="en-GB" dirty="0" smtClean="0"/>
              <a:t>“Sort of basing ball”M95</a:t>
            </a:r>
          </a:p>
          <a:p>
            <a:r>
              <a:rPr lang="en-GB" dirty="0" smtClean="0"/>
              <a:t>“love is blind” T135;</a:t>
            </a:r>
          </a:p>
          <a:p>
            <a:r>
              <a:rPr lang="en-GB" dirty="0" smtClean="0"/>
              <a:t>move to perpetratorA141</a:t>
            </a:r>
          </a:p>
          <a:p>
            <a:r>
              <a:rPr lang="en-GB" dirty="0" smtClean="0"/>
              <a:t>what make them?</a:t>
            </a:r>
          </a:p>
          <a:p>
            <a:r>
              <a:rPr lang="en-GB" dirty="0" smtClean="0"/>
              <a:t>“</a:t>
            </a:r>
            <a:r>
              <a:rPr lang="en-GB" dirty="0" err="1" smtClean="0"/>
              <a:t>Stogholm</a:t>
            </a:r>
            <a:r>
              <a:rPr lang="en-GB" dirty="0" smtClean="0"/>
              <a:t> Syndrom”A140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60032" y="1844824"/>
            <a:ext cx="4032448" cy="5013176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323528" y="1916832"/>
            <a:ext cx="8352928" cy="4752528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1640" y="548680"/>
            <a:ext cx="7355160" cy="1298408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latin typeface="Impact" pitchFamily="34" charset="0"/>
              </a:rPr>
              <a:t>RELAPSE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(“going back to perpetrator”)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624" y="2132856"/>
            <a:ext cx="7499176" cy="4191744"/>
          </a:xfrm>
        </p:spPr>
        <p:txBody>
          <a:bodyPr>
            <a:normAutofit fontScale="85000" lnSpcReduction="20000"/>
          </a:bodyPr>
          <a:lstStyle/>
          <a:p>
            <a:r>
              <a:rPr lang="en-GB" dirty="0" err="1" smtClean="0"/>
              <a:t>revictimization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Cycle of abuse</a:t>
            </a:r>
          </a:p>
          <a:p>
            <a:pPr>
              <a:buNone/>
            </a:pPr>
            <a:r>
              <a:rPr lang="en-GB" dirty="0" smtClean="0"/>
              <a:t>Traumatic Bounding Theory- (Goodmark,2012pp.32-33</a:t>
            </a:r>
          </a:p>
          <a:p>
            <a:pPr>
              <a:buNone/>
            </a:pPr>
            <a:r>
              <a:rPr lang="en-GB" dirty="0" smtClean="0"/>
              <a:t> </a:t>
            </a:r>
            <a:r>
              <a:rPr lang="en-GB" dirty="0" err="1" smtClean="0"/>
              <a:t>Swanger</a:t>
            </a:r>
            <a:r>
              <a:rPr lang="en-GB" dirty="0" smtClean="0"/>
              <a:t> ,et al.,2003pp.47)</a:t>
            </a:r>
          </a:p>
          <a:p>
            <a:pPr>
              <a:buNone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“power differentials”/social isolation/difficulty found help/</a:t>
            </a:r>
            <a:r>
              <a:rPr lang="en-GB" dirty="0" err="1" smtClean="0"/>
              <a:t>substanse</a:t>
            </a:r>
            <a:r>
              <a:rPr lang="en-GB" dirty="0" smtClean="0"/>
              <a:t> misuse</a:t>
            </a:r>
          </a:p>
          <a:p>
            <a:pPr>
              <a:buNone/>
            </a:pPr>
            <a:r>
              <a:rPr lang="en-GB" dirty="0" smtClean="0"/>
              <a:t>Power Theory(Finkelfor,1981)</a:t>
            </a:r>
          </a:p>
          <a:p>
            <a:pPr>
              <a:buNone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dependency-Traumatic Bonding Theory(File,Schranger,2011pp.26)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0"/>
            <a:ext cx="8435280" cy="836712"/>
          </a:xfrm>
        </p:spPr>
        <p:txBody>
          <a:bodyPr>
            <a:normAutofit/>
          </a:bodyPr>
          <a:lstStyle/>
          <a:p>
            <a:r>
              <a:rPr lang="en-GB" dirty="0" smtClean="0">
                <a:latin typeface="Arial Black" pitchFamily="34" charset="0"/>
              </a:rPr>
              <a:t>The cycle of </a:t>
            </a:r>
            <a:endParaRPr lang="en-GB" dirty="0">
              <a:latin typeface="Arial Black" pitchFamily="34" charset="0"/>
            </a:endParaRPr>
          </a:p>
        </p:txBody>
      </p:sp>
      <p:pic>
        <p:nvPicPr>
          <p:cNvPr id="4" name="Content Placeholder 3" descr="Annotation 2019-04-24 200728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51520" y="764704"/>
            <a:ext cx="8712968" cy="5616624"/>
          </a:xfrm>
        </p:spPr>
      </p:pic>
      <p:sp>
        <p:nvSpPr>
          <p:cNvPr id="7" name="TextBox 6"/>
          <p:cNvSpPr txBox="1"/>
          <p:nvPr/>
        </p:nvSpPr>
        <p:spPr>
          <a:xfrm>
            <a:off x="1547664" y="6381328"/>
            <a:ext cx="6912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change2Bodymatters Australasia bodymatteres.com.au</a:t>
            </a:r>
            <a:endParaRPr lang="en-GB" dirty="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31840" y="704088"/>
            <a:ext cx="5554960" cy="63668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latin typeface="Impact" pitchFamily="34" charset="0"/>
              </a:rPr>
              <a:t>STRENGHTS</a:t>
            </a:r>
            <a:endParaRPr lang="en-GB" dirty="0">
              <a:latin typeface="Impact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340768"/>
            <a:ext cx="8208912" cy="5256584"/>
          </a:xfrm>
        </p:spPr>
        <p:txBody>
          <a:bodyPr>
            <a:normAutofit/>
          </a:bodyPr>
          <a:lstStyle/>
          <a:p>
            <a:r>
              <a:rPr lang="en-GB" dirty="0" smtClean="0"/>
              <a:t> own perceptions /voice</a:t>
            </a:r>
          </a:p>
          <a:p>
            <a:r>
              <a:rPr lang="en-GB" dirty="0" smtClean="0"/>
              <a:t>experiences / opinions</a:t>
            </a:r>
          </a:p>
          <a:p>
            <a:pPr>
              <a:buNone/>
            </a:pPr>
            <a:r>
              <a:rPr lang="en-GB" dirty="0" smtClean="0"/>
              <a:t> (Kidd and </a:t>
            </a:r>
            <a:r>
              <a:rPr lang="en-GB" dirty="0" err="1" smtClean="0"/>
              <a:t>Parshall</a:t>
            </a:r>
            <a:r>
              <a:rPr lang="en-GB" dirty="0" smtClean="0"/>
              <a:t>, 2000, p. 294; </a:t>
            </a:r>
            <a:r>
              <a:rPr lang="en-GB" dirty="0" err="1" smtClean="0"/>
              <a:t>Sim</a:t>
            </a:r>
            <a:r>
              <a:rPr lang="en-GB" dirty="0" smtClean="0"/>
              <a:t>, 1998, p. 346)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 limited number of participants/trust</a:t>
            </a:r>
          </a:p>
          <a:p>
            <a:r>
              <a:rPr lang="en-GB" dirty="0" smtClean="0"/>
              <a:t>theoretical knowledge</a:t>
            </a:r>
          </a:p>
          <a:p>
            <a:r>
              <a:rPr lang="en-GB" dirty="0" smtClean="0"/>
              <a:t>safe/protected/respect</a:t>
            </a:r>
          </a:p>
          <a:p>
            <a:r>
              <a:rPr lang="en-GB" dirty="0" smtClean="0"/>
              <a:t>non-judgemental atmosphere</a:t>
            </a:r>
          </a:p>
          <a:p>
            <a:r>
              <a:rPr lang="en-GB" dirty="0" smtClean="0"/>
              <a:t>comfortable/supported</a:t>
            </a:r>
          </a:p>
          <a:p>
            <a:r>
              <a:rPr lang="en-GB" dirty="0" smtClean="0"/>
              <a:t>self-care</a:t>
            </a:r>
          </a:p>
          <a:p>
            <a:pPr>
              <a:buNone/>
            </a:pPr>
            <a:r>
              <a:rPr lang="en-GB" dirty="0" smtClean="0"/>
              <a:t> (</a:t>
            </a:r>
            <a:r>
              <a:rPr lang="en-GB" dirty="0" err="1" smtClean="0"/>
              <a:t>Staveren</a:t>
            </a:r>
            <a:r>
              <a:rPr lang="en-GB" dirty="0" smtClean="0"/>
              <a:t>, 1997, p. 131)</a:t>
            </a:r>
          </a:p>
          <a:p>
            <a:endParaRPr lang="en-GB" dirty="0" smtClean="0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15816" y="704088"/>
            <a:ext cx="5770984" cy="492664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latin typeface="Impact" pitchFamily="34" charset="0"/>
              </a:rPr>
              <a:t>LIMITATION</a:t>
            </a:r>
            <a:endParaRPr lang="en-GB" dirty="0">
              <a:latin typeface="Impact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3648" y="1052736"/>
            <a:ext cx="7283152" cy="5271864"/>
          </a:xfrm>
        </p:spPr>
        <p:txBody>
          <a:bodyPr>
            <a:normAutofit fontScale="77500" lnSpcReduction="20000"/>
          </a:bodyPr>
          <a:lstStyle/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little</a:t>
            </a:r>
          </a:p>
          <a:p>
            <a:r>
              <a:rPr lang="en-GB" dirty="0" smtClean="0"/>
              <a:t>no personal experience D/A</a:t>
            </a:r>
          </a:p>
          <a:p>
            <a:r>
              <a:rPr lang="en-GB" dirty="0" smtClean="0"/>
              <a:t> experiencing marriage</a:t>
            </a:r>
          </a:p>
          <a:p>
            <a:r>
              <a:rPr lang="en-GB" dirty="0" smtClean="0"/>
              <a:t>parenting </a:t>
            </a:r>
          </a:p>
          <a:p>
            <a:r>
              <a:rPr lang="en-GB" dirty="0" smtClean="0"/>
              <a:t>differing experiences(growing up/childhood/family/society)</a:t>
            </a:r>
          </a:p>
          <a:p>
            <a:r>
              <a:rPr lang="en-GB" dirty="0" smtClean="0"/>
              <a:t>Culture</a:t>
            </a:r>
          </a:p>
          <a:p>
            <a:r>
              <a:rPr lang="en-GB" dirty="0" smtClean="0"/>
              <a:t>religion</a:t>
            </a:r>
          </a:p>
          <a:p>
            <a:r>
              <a:rPr lang="en-GB" dirty="0" smtClean="0"/>
              <a:t>privileges </a:t>
            </a:r>
          </a:p>
          <a:p>
            <a:r>
              <a:rPr lang="en-GB" dirty="0" smtClean="0"/>
              <a:t>power innate</a:t>
            </a:r>
          </a:p>
          <a:p>
            <a:r>
              <a:rPr lang="en-GB" dirty="0" smtClean="0"/>
              <a:t> theoretical knowledge</a:t>
            </a:r>
          </a:p>
          <a:p>
            <a:r>
              <a:rPr lang="en-GB" dirty="0" smtClean="0"/>
              <a:t>research </a:t>
            </a:r>
          </a:p>
          <a:p>
            <a:r>
              <a:rPr lang="en-GB" dirty="0" smtClean="0"/>
              <a:t>only counselling students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err="1" smtClean="0"/>
              <a:t>Ramazanoglu</a:t>
            </a:r>
            <a:r>
              <a:rPr lang="en-GB" dirty="0" smtClean="0"/>
              <a:t> with Holland (2002, p. 123) 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71800" y="704088"/>
            <a:ext cx="5915000" cy="63668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latin typeface="Impact" pitchFamily="34" charset="0"/>
              </a:rPr>
              <a:t>GAP IN RESEARCH</a:t>
            </a:r>
            <a:endParaRPr lang="en-GB" dirty="0">
              <a:latin typeface="Impact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767808"/>
          </a:xfrm>
        </p:spPr>
        <p:txBody>
          <a:bodyPr/>
          <a:lstStyle/>
          <a:p>
            <a:r>
              <a:rPr lang="en-GB" dirty="0" smtClean="0"/>
              <a:t>interventions for victims/children </a:t>
            </a:r>
          </a:p>
          <a:p>
            <a:pPr>
              <a:buNone/>
            </a:pPr>
            <a:r>
              <a:rPr lang="en-GB" dirty="0" smtClean="0"/>
              <a:t>(Rivas et al., 2015; </a:t>
            </a:r>
            <a:r>
              <a:rPr lang="en-GB" dirty="0" err="1" smtClean="0"/>
              <a:t>Wathen</a:t>
            </a:r>
            <a:r>
              <a:rPr lang="en-GB" dirty="0" smtClean="0"/>
              <a:t> et al., 2014)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interventions for abused women/men are lacking</a:t>
            </a:r>
          </a:p>
          <a:p>
            <a:pPr>
              <a:buNone/>
            </a:pPr>
            <a:r>
              <a:rPr lang="en-GB" dirty="0" smtClean="0"/>
              <a:t>( Rivas et al., 2015; Nelson et al., 2012; </a:t>
            </a:r>
            <a:r>
              <a:rPr lang="en-GB" dirty="0" err="1" smtClean="0"/>
              <a:t>Jahanfar</a:t>
            </a:r>
            <a:r>
              <a:rPr lang="en-GB" dirty="0" smtClean="0"/>
              <a:t> et al., 2013; </a:t>
            </a:r>
            <a:r>
              <a:rPr lang="en-GB" dirty="0" err="1" smtClean="0"/>
              <a:t>O’Doherty</a:t>
            </a:r>
            <a:r>
              <a:rPr lang="en-GB" dirty="0" smtClean="0"/>
              <a:t> et al., 2015, Van Parys et al., 2014) </a:t>
            </a:r>
          </a:p>
          <a:p>
            <a:endParaRPr lang="en-GB" dirty="0" smtClean="0"/>
          </a:p>
          <a:p>
            <a:r>
              <a:rPr lang="en-GB" dirty="0" smtClean="0"/>
              <a:t> culturally safe</a:t>
            </a:r>
          </a:p>
          <a:p>
            <a:endParaRPr lang="en-GB" dirty="0" smtClean="0"/>
          </a:p>
          <a:p>
            <a:r>
              <a:rPr lang="en-GB" dirty="0" smtClean="0"/>
              <a:t> trauma/ violence care (</a:t>
            </a:r>
            <a:r>
              <a:rPr lang="en-GB" dirty="0" err="1" smtClean="0"/>
              <a:t>Ponic</a:t>
            </a:r>
            <a:r>
              <a:rPr lang="en-GB" dirty="0" smtClean="0"/>
              <a:t> et al., 2016)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0"/>
            <a:ext cx="8003232" cy="1340768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latin typeface="Impact" pitchFamily="34" charset="0"/>
              </a:rPr>
              <a:t>RECOMMENDATION/IMPLICATIONS</a:t>
            </a:r>
            <a:endParaRPr lang="en-GB" dirty="0">
              <a:latin typeface="Impact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 secondary traumatic stress(</a:t>
            </a:r>
            <a:r>
              <a:rPr lang="en-GB" dirty="0" err="1" smtClean="0"/>
              <a:t>Latta</a:t>
            </a:r>
            <a:r>
              <a:rPr lang="en-GB" dirty="0" smtClean="0"/>
              <a:t> and Goodman ,2011; </a:t>
            </a:r>
            <a:r>
              <a:rPr lang="en-GB" dirty="0" err="1" smtClean="0"/>
              <a:t>Beeble</a:t>
            </a:r>
            <a:r>
              <a:rPr lang="en-GB" dirty="0" smtClean="0"/>
              <a:t> et al,2008; Day and Anderson,2011)</a:t>
            </a:r>
          </a:p>
          <a:p>
            <a:endParaRPr lang="en-GB" dirty="0" smtClean="0"/>
          </a:p>
          <a:p>
            <a:r>
              <a:rPr lang="en-GB" dirty="0" smtClean="0"/>
              <a:t>depression in cultural groups (White and </a:t>
            </a:r>
            <a:r>
              <a:rPr lang="en-GB" dirty="0" err="1" smtClean="0"/>
              <a:t>Satyen</a:t>
            </a:r>
            <a:r>
              <a:rPr lang="en-GB" dirty="0" smtClean="0"/>
              <a:t>, 2015; WHO,2014;2016).</a:t>
            </a:r>
            <a:endParaRPr lang="en-GB" dirty="0"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23728" y="704088"/>
            <a:ext cx="6563072" cy="708688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latin typeface="Impact" pitchFamily="34" charset="0"/>
              </a:rPr>
              <a:t>SELF-REFELECTION</a:t>
            </a:r>
            <a:endParaRPr lang="en-GB" dirty="0">
              <a:latin typeface="Impact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19672" y="1340768"/>
            <a:ext cx="7067128" cy="5256584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GB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r>
              <a:rPr lang="en-GB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own assumptions</a:t>
            </a:r>
          </a:p>
          <a:p>
            <a:r>
              <a:rPr lang="en-GB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 life experiences</a:t>
            </a:r>
          </a:p>
          <a:p>
            <a:pPr>
              <a:buNone/>
            </a:pPr>
            <a:r>
              <a:rPr lang="en-GB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(Braun and Clarke, 2013) </a:t>
            </a:r>
          </a:p>
          <a:p>
            <a:r>
              <a:rPr lang="en-GB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no harm/no judgement  </a:t>
            </a:r>
          </a:p>
          <a:p>
            <a:r>
              <a:rPr lang="en-GB" dirty="0" smtClean="0"/>
              <a:t> It’s different with each individual.</a:t>
            </a:r>
          </a:p>
          <a:p>
            <a:r>
              <a:rPr lang="en-GB" dirty="0" smtClean="0"/>
              <a:t>Any experience  of abuse can be really hurtful to victims , perpetrators ,survivor  or  witnesses  of domestic  abuse and people who love them.”</a:t>
            </a:r>
          </a:p>
          <a:p>
            <a:r>
              <a:rPr lang="en-GB" dirty="0" smtClean="0"/>
              <a:t> I survived and live to tell the story  and willing to share experience and support people. </a:t>
            </a:r>
            <a:endParaRPr lang="en-GB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endParaRPr lang="en-GB" dirty="0"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7704" y="704088"/>
            <a:ext cx="6779096" cy="1068728"/>
          </a:xfrm>
        </p:spPr>
        <p:txBody>
          <a:bodyPr>
            <a:normAutofit/>
          </a:bodyPr>
          <a:lstStyle/>
          <a:p>
            <a:r>
              <a:rPr lang="en-GB" dirty="0" smtClean="0">
                <a:latin typeface="Impact" pitchFamily="34" charset="0"/>
              </a:rPr>
              <a:t>ANY QUESTIONS  ?</a:t>
            </a:r>
            <a:endParaRPr lang="en-GB" dirty="0">
              <a:latin typeface="Impact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27784" y="704088"/>
            <a:ext cx="6059016" cy="27664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RERERENCES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199856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GB" dirty="0" smtClean="0"/>
              <a:t>Adams, A. E. and </a:t>
            </a:r>
            <a:r>
              <a:rPr lang="en-GB" dirty="0" err="1" smtClean="0"/>
              <a:t>Beeble</a:t>
            </a:r>
            <a:r>
              <a:rPr lang="en-GB" dirty="0" smtClean="0"/>
              <a:t>, M. L. (2018) 'Intimate partner violence and psychological well-being: Examining the effect of economic abuse on women’s quality of life'. </a:t>
            </a:r>
            <a:r>
              <a:rPr lang="en-GB" i="1" dirty="0" smtClean="0"/>
              <a:t>Psychology of Violence. </a:t>
            </a:r>
            <a:r>
              <a:rPr lang="en-GB" dirty="0" smtClean="0"/>
              <a:t>Available </a:t>
            </a:r>
            <a:r>
              <a:rPr lang="en-GB" dirty="0" err="1" smtClean="0"/>
              <a:t>at:</a:t>
            </a:r>
            <a:r>
              <a:rPr lang="en-GB" dirty="0" err="1" smtClean="0">
                <a:hlinkClick r:id="rId2"/>
              </a:rPr>
              <a:t>http</a:t>
            </a:r>
            <a:r>
              <a:rPr lang="en-GB" dirty="0" smtClean="0">
                <a:hlinkClick r:id="rId2"/>
              </a:rPr>
              <a:t>://</a:t>
            </a:r>
            <a:r>
              <a:rPr lang="en-GB" dirty="0" err="1" smtClean="0">
                <a:hlinkClick r:id="rId2"/>
              </a:rPr>
              <a:t>dx.doi.org</a:t>
            </a:r>
            <a:r>
              <a:rPr lang="en-GB" dirty="0" smtClean="0">
                <a:hlinkClick r:id="rId2"/>
              </a:rPr>
              <a:t>/10.1037/vio0000174</a:t>
            </a:r>
            <a:r>
              <a:rPr lang="en-GB" dirty="0" smtClean="0"/>
              <a:t>(Accessed:20November2018).</a:t>
            </a:r>
          </a:p>
          <a:p>
            <a:pPr>
              <a:buNone/>
            </a:pPr>
            <a:r>
              <a:rPr lang="en-GB" dirty="0" err="1" smtClean="0"/>
              <a:t>Adversive</a:t>
            </a:r>
            <a:r>
              <a:rPr lang="en-GB" dirty="0" smtClean="0"/>
              <a:t> Childhood Experience(2018)Available at: https://www.iriss.org.uk/resources/esss-outlines/aces(Accessed:2 February2019). </a:t>
            </a:r>
          </a:p>
          <a:p>
            <a:pPr>
              <a:buNone/>
            </a:pPr>
            <a:r>
              <a:rPr lang="en-GB" dirty="0" smtClean="0"/>
              <a:t>Anderson, D. K., Saunders, D. G., </a:t>
            </a:r>
            <a:r>
              <a:rPr lang="en-GB" dirty="0" err="1" smtClean="0"/>
              <a:t>Yoshihama</a:t>
            </a:r>
            <a:r>
              <a:rPr lang="en-GB" dirty="0" smtClean="0"/>
              <a:t>, M., </a:t>
            </a:r>
            <a:r>
              <a:rPr lang="en-GB" dirty="0" err="1" smtClean="0"/>
              <a:t>Bybee</a:t>
            </a:r>
            <a:r>
              <a:rPr lang="en-GB" dirty="0" smtClean="0"/>
              <a:t>, D. I. and Sullivan, C. M. (2003) 'Long term Trends in Depression among Women Separated from Abusive Partners'. </a:t>
            </a:r>
            <a:r>
              <a:rPr lang="en-GB" i="1" dirty="0" smtClean="0"/>
              <a:t>Violence Against Women</a:t>
            </a:r>
            <a:r>
              <a:rPr lang="en-GB" dirty="0" smtClean="0"/>
              <a:t>, 9(7),pp. 807-838. Available at: https://core.ac.uk&gt;download&gt;pdf(Accessed:9November2018).</a:t>
            </a:r>
          </a:p>
          <a:p>
            <a:pPr>
              <a:buNone/>
            </a:pPr>
            <a:r>
              <a:rPr lang="en-GB" dirty="0" smtClean="0"/>
              <a:t> Baker, C.K., Cook, S.L. &amp; Norris, F.H. (2003)’Domestic violence and housing problems. A contextual analysis of women’s help-seeking, received informal support, and formal system response ‘[Abstract]. </a:t>
            </a:r>
            <a:r>
              <a:rPr lang="en-GB" i="1" dirty="0" smtClean="0"/>
              <a:t>Violence Against Women, </a:t>
            </a:r>
            <a:r>
              <a:rPr lang="en-GB" dirty="0" smtClean="0"/>
              <a:t>9(7), 754-783. doi:10.1177/1077801203009007002</a:t>
            </a:r>
          </a:p>
          <a:p>
            <a:pPr>
              <a:buNone/>
            </a:pPr>
            <a:r>
              <a:rPr lang="en-GB" dirty="0" err="1" smtClean="0"/>
              <a:t>Band,L</a:t>
            </a:r>
            <a:r>
              <a:rPr lang="en-GB" dirty="0" smtClean="0"/>
              <a:t>. and Mc </a:t>
            </a:r>
            <a:r>
              <a:rPr lang="en-GB" dirty="0" err="1" smtClean="0"/>
              <a:t>Millian</a:t>
            </a:r>
            <a:r>
              <a:rPr lang="en-GB" dirty="0" smtClean="0"/>
              <a:t>(1990)’Violence against women current theory and practice in domestic abuse.’ </a:t>
            </a:r>
            <a:r>
              <a:rPr lang="en-GB" i="1" dirty="0" smtClean="0"/>
              <a:t>Sexual violence and exploitation,pp.8-9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39752" y="476672"/>
            <a:ext cx="6347048" cy="43204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328592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GB" dirty="0" err="1" smtClean="0"/>
              <a:t>Bryman</a:t>
            </a:r>
            <a:r>
              <a:rPr lang="en-GB" dirty="0" smtClean="0"/>
              <a:t>, A. (2016) </a:t>
            </a:r>
            <a:r>
              <a:rPr lang="en-GB" i="1" dirty="0" smtClean="0"/>
              <a:t>Social Research </a:t>
            </a:r>
            <a:r>
              <a:rPr lang="en-GB" i="1" dirty="0" err="1" smtClean="0"/>
              <a:t>Merthods</a:t>
            </a:r>
            <a:r>
              <a:rPr lang="en-GB" dirty="0" smtClean="0"/>
              <a:t> (6th Edition ed.). Oxford: Oxford University </a:t>
            </a:r>
            <a:r>
              <a:rPr lang="en-GB" dirty="0" err="1" smtClean="0"/>
              <a:t>Press.</a:t>
            </a:r>
            <a:r>
              <a:rPr lang="en-GB" u="sng" dirty="0" err="1" smtClean="0">
                <a:hlinkClick r:id="rId2"/>
              </a:rPr>
              <a:t>http</a:t>
            </a:r>
            <a:r>
              <a:rPr lang="en-GB" u="sng" dirty="0" smtClean="0">
                <a:hlinkClick r:id="rId2"/>
              </a:rPr>
              <a:t>://www.britsoc.co.uk/media/27107/StatementofEthicalPractice.pdf</a:t>
            </a:r>
            <a:r>
              <a:rPr lang="en-GB" dirty="0" smtClean="0"/>
              <a:t>, accessed 10</a:t>
            </a:r>
            <a:r>
              <a:rPr lang="en-GB" baseline="30000" dirty="0" smtClean="0"/>
              <a:t>th</a:t>
            </a:r>
            <a:r>
              <a:rPr lang="en-GB" dirty="0" smtClean="0"/>
              <a:t> March 2019</a:t>
            </a:r>
          </a:p>
          <a:p>
            <a:pPr>
              <a:buNone/>
            </a:pPr>
            <a:r>
              <a:rPr lang="en-GB" dirty="0" smtClean="0"/>
              <a:t> </a:t>
            </a:r>
            <a:r>
              <a:rPr lang="nl-NL" dirty="0" smtClean="0"/>
              <a:t>Braun, V. and Clarke, V. (2006) ‘</a:t>
            </a:r>
            <a:r>
              <a:rPr lang="en-GB" dirty="0" smtClean="0"/>
              <a:t>Using Thematic Analysis in Psychology.’ </a:t>
            </a:r>
            <a:r>
              <a:rPr lang="en-GB" i="1" dirty="0" smtClean="0"/>
              <a:t>Qualitative Research in Psychology,</a:t>
            </a:r>
            <a:r>
              <a:rPr lang="en-GB" dirty="0" smtClean="0"/>
              <a:t>3, 77-101. Doi:10.1191/1478088706qp063oa </a:t>
            </a:r>
          </a:p>
          <a:p>
            <a:pPr>
              <a:buNone/>
            </a:pPr>
            <a:r>
              <a:rPr lang="en-GB" dirty="0" smtClean="0"/>
              <a:t>Braun, V. and Clarke, V. (2013) </a:t>
            </a:r>
            <a:r>
              <a:rPr lang="en-GB" i="1" dirty="0" smtClean="0"/>
              <a:t>Successful Qualitative Research: a practical guide for beginners</a:t>
            </a:r>
            <a:r>
              <a:rPr lang="en-GB" dirty="0" smtClean="0"/>
              <a:t>. London: Sage. </a:t>
            </a:r>
          </a:p>
          <a:p>
            <a:pPr>
              <a:buNone/>
            </a:pPr>
            <a:r>
              <a:rPr lang="en-GB" dirty="0" err="1" smtClean="0"/>
              <a:t>Brewer,A</a:t>
            </a:r>
            <a:r>
              <a:rPr lang="en-GB" dirty="0" smtClean="0"/>
              <a:t>. and </a:t>
            </a:r>
            <a:r>
              <a:rPr lang="en-GB" dirty="0" err="1" smtClean="0"/>
              <a:t>Jones,K</a:t>
            </a:r>
            <a:r>
              <a:rPr lang="en-GB" dirty="0" smtClean="0"/>
              <a:t>.(2008) </a:t>
            </a:r>
            <a:r>
              <a:rPr lang="en-GB" i="1" dirty="0" smtClean="0"/>
              <a:t>Designed treatment for children exposed of domestic violence. An exploratory study, </a:t>
            </a:r>
            <a:r>
              <a:rPr lang="en-GB" dirty="0" smtClean="0"/>
              <a:t>University of South California. Available at: pp.15https://books.google.com&gt;books&gt;about(Assisted:11May2019).</a:t>
            </a:r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736" y="404664"/>
            <a:ext cx="6491064" cy="64807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544616"/>
          </a:xfrm>
        </p:spPr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en-GB" sz="2500" dirty="0" err="1" smtClean="0"/>
              <a:t>Baly</a:t>
            </a:r>
            <a:r>
              <a:rPr lang="en-GB" sz="2500" dirty="0" smtClean="0"/>
              <a:t>, A. R. (2010)' Leaving Abusive Relationships: Constructions of Self and Situation by Abused Women'. </a:t>
            </a:r>
            <a:r>
              <a:rPr lang="en-GB" sz="2500" i="1" dirty="0" smtClean="0"/>
              <a:t>Journal of Interpersonal Violence</a:t>
            </a:r>
            <a:r>
              <a:rPr lang="en-GB" sz="2500" dirty="0" smtClean="0"/>
              <a:t>, </a:t>
            </a:r>
            <a:r>
              <a:rPr lang="en-GB" sz="2500" i="1" dirty="0" smtClean="0"/>
              <a:t>25</a:t>
            </a:r>
            <a:r>
              <a:rPr lang="en-GB" sz="2500" dirty="0" smtClean="0"/>
              <a:t>(12),pp. 2297–2315. Available at:     </a:t>
            </a:r>
            <a:r>
              <a:rPr lang="en-GB" sz="2500" u="sng" dirty="0" smtClean="0">
                <a:hlinkClick r:id="rId2"/>
              </a:rPr>
              <a:t>https://doi.org/10.1177/0886260509354885</a:t>
            </a:r>
            <a:r>
              <a:rPr lang="en-GB" sz="2500" dirty="0" smtClean="0">
                <a:hlinkClick r:id="rId2"/>
              </a:rPr>
              <a:t>(Accessed:24January2019)</a:t>
            </a:r>
            <a:r>
              <a:rPr lang="en-GB" sz="2500" dirty="0" smtClean="0"/>
              <a:t>.</a:t>
            </a:r>
          </a:p>
          <a:p>
            <a:pPr>
              <a:buNone/>
            </a:pPr>
            <a:endParaRPr lang="en-GB" sz="2500" dirty="0" smtClean="0"/>
          </a:p>
          <a:p>
            <a:pPr>
              <a:buNone/>
            </a:pPr>
            <a:r>
              <a:rPr lang="en-GB" sz="2500" dirty="0" smtClean="0"/>
              <a:t> Bair-Merritt, M., Zuckerman, B., </a:t>
            </a:r>
            <a:r>
              <a:rPr lang="en-GB" sz="2500" dirty="0" err="1" smtClean="0"/>
              <a:t>Augustyn</a:t>
            </a:r>
            <a:r>
              <a:rPr lang="en-GB" sz="2500" dirty="0" smtClean="0"/>
              <a:t>, M. and </a:t>
            </a:r>
            <a:r>
              <a:rPr lang="en-GB" sz="2500" dirty="0" err="1" smtClean="0"/>
              <a:t>Cronholm</a:t>
            </a:r>
            <a:r>
              <a:rPr lang="en-GB" sz="2500" dirty="0" smtClean="0"/>
              <a:t>, P. F. (2013) 'Silent victims—An epidemic of childhood exposure to domestic violence'. </a:t>
            </a:r>
            <a:r>
              <a:rPr lang="en-GB" sz="2500" i="1" dirty="0" smtClean="0"/>
              <a:t>The New England Journal of Medicine,</a:t>
            </a:r>
            <a:r>
              <a:rPr lang="en-GB" sz="2500" dirty="0" smtClean="0"/>
              <a:t> 369,pp. 1673–1674. Available at: https://www.ncbi.nlm.nih.gov.&gt;pubmed(Accessed:13January2019).</a:t>
            </a:r>
          </a:p>
          <a:p>
            <a:pPr>
              <a:buNone/>
            </a:pPr>
            <a:endParaRPr lang="en-GB" sz="2500" dirty="0" smtClean="0"/>
          </a:p>
          <a:p>
            <a:pPr>
              <a:buNone/>
            </a:pPr>
            <a:r>
              <a:rPr lang="en-GB" sz="2500" dirty="0" smtClean="0"/>
              <a:t>Bair-Merritt, M., Lewis-O'Connor, A., </a:t>
            </a:r>
            <a:r>
              <a:rPr lang="en-GB" sz="2500" dirty="0" err="1" smtClean="0"/>
              <a:t>Goel</a:t>
            </a:r>
            <a:r>
              <a:rPr lang="en-GB" sz="2500" dirty="0" smtClean="0"/>
              <a:t>, S., Amato, P., </a:t>
            </a:r>
            <a:r>
              <a:rPr lang="en-GB" sz="2500" dirty="0" err="1" smtClean="0"/>
              <a:t>Ismailji</a:t>
            </a:r>
            <a:r>
              <a:rPr lang="en-GB" sz="2500" dirty="0" smtClean="0"/>
              <a:t>, T., </a:t>
            </a:r>
            <a:r>
              <a:rPr lang="en-GB" sz="2500" dirty="0" err="1" smtClean="0"/>
              <a:t>Jelley</a:t>
            </a:r>
            <a:r>
              <a:rPr lang="en-GB" sz="2500" dirty="0" smtClean="0"/>
              <a:t>, M., . . . </a:t>
            </a:r>
            <a:r>
              <a:rPr lang="en-GB" sz="2500" dirty="0" err="1" smtClean="0"/>
              <a:t>Cronholm</a:t>
            </a:r>
            <a:r>
              <a:rPr lang="en-GB" sz="2500" dirty="0" smtClean="0"/>
              <a:t>, P. (2014) 'Primary care–based interventions for intimate partner violence: A systematic review'. </a:t>
            </a:r>
            <a:r>
              <a:rPr lang="en-GB" sz="2500" i="1" dirty="0" smtClean="0"/>
              <a:t>American Journal of Preventive Medicine</a:t>
            </a:r>
            <a:r>
              <a:rPr lang="en-GB" sz="2500" dirty="0" smtClean="0"/>
              <a:t>, 46(2),pp.188-194.Available at: doi:10.1016/j.amepre.2013.10.001(Accessed:21December2018).</a:t>
            </a:r>
          </a:p>
          <a:p>
            <a:pPr>
              <a:buNone/>
            </a:pPr>
            <a:r>
              <a:rPr lang="en-GB" sz="2500" dirty="0" smtClean="0"/>
              <a:t> </a:t>
            </a:r>
          </a:p>
          <a:p>
            <a:pPr>
              <a:buNone/>
            </a:pPr>
            <a:r>
              <a:rPr lang="en-GB" sz="2500" dirty="0" err="1" smtClean="0"/>
              <a:t>Beeble</a:t>
            </a:r>
            <a:r>
              <a:rPr lang="en-GB" sz="2500" dirty="0" smtClean="0"/>
              <a:t>, M. L., </a:t>
            </a:r>
            <a:r>
              <a:rPr lang="en-GB" sz="2500" dirty="0" err="1" smtClean="0"/>
              <a:t>Bybee</a:t>
            </a:r>
            <a:r>
              <a:rPr lang="en-GB" sz="2500" dirty="0" smtClean="0"/>
              <a:t>, D. and Sullivan, C. M. (2007)’Abusive men’s use of children to control their partners and ex-partners.’ </a:t>
            </a:r>
            <a:r>
              <a:rPr lang="en-GB" sz="2500" i="1" dirty="0" smtClean="0"/>
              <a:t>European Psychologist</a:t>
            </a:r>
            <a:r>
              <a:rPr lang="en-GB" sz="2500" dirty="0" smtClean="0"/>
              <a:t>, 12,pp. 54-61. </a:t>
            </a:r>
            <a:br>
              <a:rPr lang="en-GB" sz="2500" dirty="0" smtClean="0"/>
            </a:br>
            <a:r>
              <a:rPr lang="en-GB" sz="2500" u="sng" dirty="0" smtClean="0">
                <a:hlinkClick r:id="rId3"/>
              </a:rPr>
              <a:t>Google Scholar</a:t>
            </a:r>
            <a:r>
              <a:rPr lang="en-GB" sz="2500" dirty="0" smtClean="0"/>
              <a:t> | </a:t>
            </a:r>
          </a:p>
          <a:p>
            <a:pPr>
              <a:buNone/>
            </a:pPr>
            <a:r>
              <a:rPr lang="en-GB" sz="2500" dirty="0" smtClean="0"/>
              <a:t> </a:t>
            </a:r>
            <a:r>
              <a:rPr lang="en-GB" sz="2500" dirty="0" err="1" smtClean="0"/>
              <a:t>Bemiller</a:t>
            </a:r>
            <a:r>
              <a:rPr lang="en-GB" sz="2500" dirty="0" smtClean="0"/>
              <a:t>, M. (2008)When battered mothers lose custody: A qualitative study of abuse at home and in the courts. </a:t>
            </a:r>
            <a:r>
              <a:rPr lang="en-GB" sz="2500" i="1" dirty="0" smtClean="0"/>
              <a:t>Journal of Child Custody</a:t>
            </a:r>
            <a:r>
              <a:rPr lang="en-GB" sz="2500" dirty="0" smtClean="0"/>
              <a:t>, 5, 228-255. </a:t>
            </a:r>
            <a:br>
              <a:rPr lang="en-GB" sz="2500" dirty="0" smtClean="0"/>
            </a:br>
            <a:r>
              <a:rPr lang="en-GB" sz="2500" u="sng" dirty="0" smtClean="0">
                <a:hlinkClick r:id="rId4"/>
              </a:rPr>
              <a:t>Google Scholar</a:t>
            </a:r>
            <a:r>
              <a:rPr lang="en-GB" sz="2500" dirty="0" smtClean="0"/>
              <a:t> | </a:t>
            </a:r>
          </a:p>
          <a:p>
            <a:pPr>
              <a:buNone/>
            </a:pPr>
            <a:r>
              <a:rPr lang="en-GB" sz="2500" dirty="0" smtClean="0"/>
              <a:t> </a:t>
            </a:r>
          </a:p>
          <a:p>
            <a:pPr>
              <a:buNone/>
            </a:pPr>
            <a:r>
              <a:rPr lang="en-GB" sz="2500" dirty="0" smtClean="0"/>
              <a:t>  </a:t>
            </a:r>
            <a:r>
              <a:rPr lang="en-GB" sz="2500" dirty="0" err="1" smtClean="0"/>
              <a:t>Breiding</a:t>
            </a:r>
            <a:r>
              <a:rPr lang="en-GB" sz="2500" dirty="0" smtClean="0"/>
              <a:t> M. J., </a:t>
            </a:r>
            <a:r>
              <a:rPr lang="en-GB" sz="2500" dirty="0" err="1" smtClean="0"/>
              <a:t>Basile</a:t>
            </a:r>
            <a:r>
              <a:rPr lang="en-GB" sz="2500" dirty="0" smtClean="0"/>
              <a:t>, K. C., Smith, S. G., Black, M. C. and </a:t>
            </a:r>
            <a:r>
              <a:rPr lang="en-GB" sz="2500" dirty="0" err="1" smtClean="0"/>
              <a:t>Mahendra</a:t>
            </a:r>
            <a:r>
              <a:rPr lang="en-GB" sz="2500" dirty="0" smtClean="0"/>
              <a:t>, R. R. (2015)  </a:t>
            </a:r>
          </a:p>
          <a:p>
            <a:pPr>
              <a:buNone/>
            </a:pPr>
            <a:r>
              <a:rPr lang="en-GB" sz="2500" dirty="0" smtClean="0"/>
              <a:t>'Intimate partner violence surveillance: Uniform definitions and recommended  data elements', </a:t>
            </a:r>
            <a:r>
              <a:rPr lang="en-GB" sz="2500" i="1" dirty="0" smtClean="0"/>
              <a:t> National Centre for Injury Prevention and Control, </a:t>
            </a:r>
            <a:r>
              <a:rPr lang="en-GB" sz="2500" i="1" dirty="0" err="1" smtClean="0"/>
              <a:t>Centers</a:t>
            </a:r>
            <a:r>
              <a:rPr lang="en-GB" sz="2500" i="1" dirty="0" smtClean="0"/>
              <a:t> for Disease Control and Prevention</a:t>
            </a:r>
            <a:r>
              <a:rPr lang="en-GB" sz="2500" dirty="0" smtClean="0"/>
              <a:t>. Available </a:t>
            </a:r>
            <a:r>
              <a:rPr lang="en-GB" sz="2500" dirty="0" err="1" smtClean="0"/>
              <a:t>at:https</a:t>
            </a:r>
            <a:r>
              <a:rPr lang="en-GB" sz="2500" dirty="0" smtClean="0"/>
              <a:t>://</a:t>
            </a:r>
            <a:r>
              <a:rPr lang="en-GB" sz="2500" dirty="0" err="1" smtClean="0"/>
              <a:t>www.cdc.gov</a:t>
            </a:r>
            <a:r>
              <a:rPr lang="en-GB" sz="2500" dirty="0" smtClean="0"/>
              <a:t>/</a:t>
            </a:r>
            <a:r>
              <a:rPr lang="en-GB" sz="2500" dirty="0" err="1" smtClean="0"/>
              <a:t>violenceprevention</a:t>
            </a:r>
            <a:r>
              <a:rPr lang="en-GB" sz="2500" dirty="0" smtClean="0"/>
              <a:t>/</a:t>
            </a:r>
            <a:r>
              <a:rPr lang="en-GB" sz="2500" dirty="0" err="1" smtClean="0"/>
              <a:t>pdf</a:t>
            </a:r>
            <a:r>
              <a:rPr lang="en-GB" sz="2500" dirty="0" smtClean="0"/>
              <a:t>/</a:t>
            </a:r>
            <a:r>
              <a:rPr lang="en-GB" sz="2500" dirty="0" err="1" smtClean="0"/>
              <a:t>intimatepartnerviolence.pdf</a:t>
            </a:r>
            <a:r>
              <a:rPr lang="en-GB" sz="2500" dirty="0" smtClean="0"/>
              <a:t> ( Accessed :19January2019).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7824" y="260648"/>
            <a:ext cx="5698976" cy="57606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REFERENCE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908720"/>
            <a:ext cx="8640960" cy="5688632"/>
          </a:xfrm>
        </p:spPr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en-GB" dirty="0" smtClean="0"/>
              <a:t>Archer, J. (2000) 'Sex differences in aggression between heterosexual partners: a meta-analytic review.', </a:t>
            </a:r>
            <a:r>
              <a:rPr lang="en-GB" i="1" dirty="0" smtClean="0"/>
              <a:t>Psychological bulletin</a:t>
            </a:r>
            <a:r>
              <a:rPr lang="en-GB" dirty="0" smtClean="0"/>
              <a:t>, 126(5), pp. 651.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Bradley,B.,Greeene,J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 and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Russ,E.B.A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.(2005 )’A multi-dimensional meta-analysis of psychotherapy for PTSD’.</a:t>
            </a:r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Am j psychiatry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162,pp.214-227[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Available:http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;//ajp.psychiatryonline.org.Accessed:24 April 2019.</a:t>
            </a:r>
          </a:p>
          <a:p>
            <a:pPr>
              <a:buNone/>
            </a:pPr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800" dirty="0" smtClean="0"/>
              <a:t> </a:t>
            </a:r>
            <a:r>
              <a:rPr lang="en-GB" sz="2500" dirty="0" smtClean="0"/>
              <a:t>Bacchus, L.J., </a:t>
            </a:r>
            <a:r>
              <a:rPr lang="en-GB" sz="2500" dirty="0" err="1" smtClean="0"/>
              <a:t>Ranganathan</a:t>
            </a:r>
            <a:r>
              <a:rPr lang="en-GB" sz="2500" dirty="0" smtClean="0"/>
              <a:t>, M., Watts, C., et al.(2018) 'Recent intimate partner violence against women and health: a systematic review and meta-analysis of cohort studies'. </a:t>
            </a:r>
            <a:r>
              <a:rPr lang="en-GB" sz="2500" i="1" dirty="0" smtClean="0"/>
              <a:t>BMJ Open</a:t>
            </a:r>
            <a:r>
              <a:rPr lang="en-GB" sz="2500" dirty="0" smtClean="0"/>
              <a:t> ;8:e019995. Available at: doi:10.1136/ bmjopen-2017-019995 (Accessed:12 October2018</a:t>
            </a:r>
            <a:r>
              <a:rPr lang="en-GB" sz="1800" dirty="0" smtClean="0"/>
              <a:t>). </a:t>
            </a:r>
          </a:p>
          <a:p>
            <a:pPr>
              <a:buNone/>
            </a:pPr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dirty="0" smtClean="0"/>
              <a:t> Bradley, R.P.C., </a:t>
            </a:r>
            <a:r>
              <a:rPr lang="en-GB" dirty="0" err="1" smtClean="0"/>
              <a:t>Drummey</a:t>
            </a:r>
            <a:r>
              <a:rPr lang="en-GB" dirty="0" smtClean="0"/>
              <a:t>, K., </a:t>
            </a:r>
            <a:r>
              <a:rPr lang="en-GB" dirty="0" err="1" smtClean="0"/>
              <a:t>Gottman</a:t>
            </a:r>
            <a:r>
              <a:rPr lang="en-GB" dirty="0" smtClean="0"/>
              <a:t>, J.M. and </a:t>
            </a:r>
            <a:r>
              <a:rPr lang="en-GB" dirty="0" err="1" smtClean="0"/>
              <a:t>Gottman</a:t>
            </a:r>
            <a:r>
              <a:rPr lang="en-GB" dirty="0" smtClean="0"/>
              <a:t>, J.S. (2014) 'Treating couples who mutually exhibit violence or aggression: Reducing </a:t>
            </a:r>
            <a:r>
              <a:rPr lang="en-GB" dirty="0" err="1" smtClean="0"/>
              <a:t>behaviors</a:t>
            </a:r>
            <a:r>
              <a:rPr lang="en-GB" dirty="0" smtClean="0"/>
              <a:t> that show a susceptibility for violence', </a:t>
            </a:r>
            <a:r>
              <a:rPr lang="en-GB" i="1" dirty="0" smtClean="0"/>
              <a:t>Journal of Family Violence</a:t>
            </a:r>
            <a:r>
              <a:rPr lang="en-GB" dirty="0" smtClean="0"/>
              <a:t>, 29(5), pp. 549-558. </a:t>
            </a:r>
            <a:r>
              <a:rPr lang="en-GB" dirty="0" err="1" smtClean="0"/>
              <a:t>doi</a:t>
            </a:r>
            <a:r>
              <a:rPr lang="en-GB" dirty="0" smtClean="0"/>
              <a:t>: 10.1007/s10896-014-9615-4</a:t>
            </a:r>
          </a:p>
          <a:p>
            <a:pPr>
              <a:buNone/>
            </a:pPr>
            <a:r>
              <a:rPr lang="en-GB" dirty="0" smtClean="0"/>
              <a:t> </a:t>
            </a:r>
          </a:p>
          <a:p>
            <a:pPr>
              <a:buNone/>
            </a:pPr>
            <a:r>
              <a:rPr lang="en-GB" dirty="0" err="1" smtClean="0"/>
              <a:t>Capaldi</a:t>
            </a:r>
            <a:r>
              <a:rPr lang="en-GB" dirty="0" smtClean="0"/>
              <a:t>, D.M. and Clark, S. (1998) 'Prospective family predictors of aggression toward female partners for at-risk young men.', Developmental psychology, 34(6), pp. 1175.</a:t>
            </a:r>
          </a:p>
          <a:p>
            <a:pPr>
              <a:buNone/>
            </a:pPr>
            <a:r>
              <a:rPr lang="en-GB" dirty="0" smtClean="0"/>
              <a:t> </a:t>
            </a:r>
          </a:p>
          <a:p>
            <a:pPr>
              <a:buNone/>
            </a:pPr>
            <a:r>
              <a:rPr lang="en-GB" dirty="0" smtClean="0"/>
              <a:t>Browne, K.D. and Hamilton, C.E. (1998) 'Physical violence between young adults and their parents: Associations with a history of child maltreatment', </a:t>
            </a:r>
            <a:r>
              <a:rPr lang="en-GB" i="1" dirty="0" smtClean="0"/>
              <a:t>Journal of Family Violence, </a:t>
            </a:r>
            <a:r>
              <a:rPr lang="en-GB" dirty="0" smtClean="0"/>
              <a:t>13(1), pp. 59-79.</a:t>
            </a:r>
          </a:p>
          <a:p>
            <a:pPr>
              <a:buNone/>
            </a:pPr>
            <a:r>
              <a:rPr lang="en-GB" dirty="0" smtClean="0"/>
              <a:t> </a:t>
            </a:r>
          </a:p>
          <a:p>
            <a:pPr>
              <a:buNone/>
            </a:pPr>
            <a:r>
              <a:rPr lang="en-GB" dirty="0" smtClean="0"/>
              <a:t> </a:t>
            </a:r>
            <a:r>
              <a:rPr lang="en-GB" dirty="0" err="1" smtClean="0"/>
              <a:t>Dobash</a:t>
            </a:r>
            <a:r>
              <a:rPr lang="en-GB" dirty="0" smtClean="0"/>
              <a:t>, R.P. and </a:t>
            </a:r>
            <a:r>
              <a:rPr lang="en-GB" dirty="0" err="1" smtClean="0"/>
              <a:t>Dobash</a:t>
            </a:r>
            <a:r>
              <a:rPr lang="en-GB" dirty="0" smtClean="0"/>
              <a:t>, R.E. (2004) 'Women's violence to men in intimate relationships: Working on a puzzle', </a:t>
            </a:r>
            <a:r>
              <a:rPr lang="en-GB" i="1" dirty="0" smtClean="0"/>
              <a:t>British Journal of Criminology</a:t>
            </a:r>
            <a:r>
              <a:rPr lang="en-GB" dirty="0" smtClean="0"/>
              <a:t>, 44(3), pp. 324- 349.</a:t>
            </a:r>
          </a:p>
          <a:p>
            <a:pPr>
              <a:buNone/>
            </a:pPr>
            <a:r>
              <a:rPr lang="en-GB" dirty="0" smtClean="0"/>
              <a:t> Groves, N. and Thomas, T. (2013) Domestic violence and criminal justice. </a:t>
            </a:r>
            <a:r>
              <a:rPr lang="en-GB" dirty="0" err="1" smtClean="0"/>
              <a:t>Routledge</a:t>
            </a:r>
            <a:endParaRPr lang="en-GB" dirty="0" smtClean="0"/>
          </a:p>
          <a:p>
            <a:pPr>
              <a:buNone/>
            </a:pPr>
            <a:r>
              <a:rPr lang="en-GB" dirty="0" smtClean="0"/>
              <a:t> Johnson, M.P. (1995) 'Patriarchal terrorism and common couple violence: Two forms of violence against women', Journal of Marriage and the Family, , pp. 283-294.</a:t>
            </a:r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27784" y="260648"/>
            <a:ext cx="6059016" cy="504056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REFERENCE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908720"/>
            <a:ext cx="8784976" cy="5760640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en-GB" dirty="0" smtClean="0"/>
              <a:t>Campbel,J.,Jones,A.S.,Dienemann,J.,Kub,J.Schollenberg,J.,O’campo,P.,Gielen,A.C.andWynne,C.(2002)</a:t>
            </a:r>
            <a:r>
              <a:rPr lang="en-GB" i="1" dirty="0" smtClean="0"/>
              <a:t>Intimate partner violence and physical health, consequences, Achieves of internal medicine</a:t>
            </a:r>
            <a:r>
              <a:rPr lang="en-GB" dirty="0" smtClean="0"/>
              <a:t>,162,n.10pp.1157-1163.</a:t>
            </a:r>
          </a:p>
          <a:p>
            <a:pPr>
              <a:buNone/>
            </a:pPr>
            <a:r>
              <a:rPr lang="en-GB" dirty="0" smtClean="0"/>
              <a:t>Chang, J. C., Dado, D., Hawker, L., </a:t>
            </a:r>
            <a:r>
              <a:rPr lang="en-GB" dirty="0" err="1" smtClean="0"/>
              <a:t>Cluss</a:t>
            </a:r>
            <a:r>
              <a:rPr lang="en-GB" dirty="0" smtClean="0"/>
              <a:t>, P. A., </a:t>
            </a:r>
            <a:r>
              <a:rPr lang="en-GB" dirty="0" err="1" smtClean="0"/>
              <a:t>Buranosky</a:t>
            </a:r>
            <a:r>
              <a:rPr lang="en-GB" dirty="0" smtClean="0"/>
              <a:t>, R., </a:t>
            </a:r>
            <a:r>
              <a:rPr lang="en-GB" dirty="0" err="1" smtClean="0"/>
              <a:t>Slagel</a:t>
            </a:r>
            <a:r>
              <a:rPr lang="en-GB" dirty="0" smtClean="0"/>
              <a:t>, L., . . . </a:t>
            </a:r>
            <a:r>
              <a:rPr lang="en-GB" dirty="0" err="1" smtClean="0"/>
              <a:t>Scholle</a:t>
            </a:r>
            <a:r>
              <a:rPr lang="en-GB" dirty="0" smtClean="0"/>
              <a:t>, S. H. (2010)’Understanding turning points in intimate partner violence: Factors and circumstances leading women victims toward change.’ </a:t>
            </a:r>
            <a:r>
              <a:rPr lang="en-GB" i="1" dirty="0" smtClean="0"/>
              <a:t>Journal of Women’s Health, </a:t>
            </a:r>
            <a:r>
              <a:rPr lang="en-GB" dirty="0" smtClean="0"/>
              <a:t>19(2), pp.251-259. doi:10.1089/jwh.2009.1568</a:t>
            </a:r>
          </a:p>
          <a:p>
            <a:pPr>
              <a:buNone/>
            </a:pPr>
            <a:r>
              <a:rPr lang="en-GB" dirty="0" smtClean="0"/>
              <a:t> Cook, M. and Nash, R. (2017) Violence. In J. C. Cash and C. A. Glass. (</a:t>
            </a:r>
            <a:r>
              <a:rPr lang="en-GB" dirty="0" err="1" smtClean="0"/>
              <a:t>Eds</a:t>
            </a:r>
            <a:r>
              <a:rPr lang="en-GB" dirty="0" smtClean="0"/>
              <a:t>)</a:t>
            </a:r>
            <a:r>
              <a:rPr lang="en-GB" i="1" dirty="0" smtClean="0"/>
              <a:t>. Family Practice  Guidelines</a:t>
            </a:r>
            <a:r>
              <a:rPr lang="en-GB" dirty="0" smtClean="0"/>
              <a:t>. (4th Ed., pp. 43-51) New York, NY: Springer Publishing Company.</a:t>
            </a:r>
          </a:p>
          <a:p>
            <a:pPr>
              <a:buNone/>
            </a:pPr>
            <a:r>
              <a:rPr lang="en-GB" dirty="0" smtClean="0"/>
              <a:t> </a:t>
            </a:r>
            <a:r>
              <a:rPr lang="en-GB" dirty="0" err="1" smtClean="0"/>
              <a:t>Condino</a:t>
            </a:r>
            <a:r>
              <a:rPr lang="en-GB" dirty="0" smtClean="0"/>
              <a:t>, V., </a:t>
            </a:r>
            <a:r>
              <a:rPr lang="en-GB" dirty="0" err="1" smtClean="0"/>
              <a:t>Tanzilli</a:t>
            </a:r>
            <a:r>
              <a:rPr lang="en-GB" dirty="0" smtClean="0"/>
              <a:t>, A., </a:t>
            </a:r>
            <a:r>
              <a:rPr lang="en-GB" dirty="0" err="1" smtClean="0"/>
              <a:t>Speranza</a:t>
            </a:r>
            <a:r>
              <a:rPr lang="en-GB" dirty="0" smtClean="0"/>
              <a:t>, A.M. and </a:t>
            </a:r>
            <a:r>
              <a:rPr lang="en-GB" dirty="0" err="1" smtClean="0"/>
              <a:t>Lingiardi</a:t>
            </a:r>
            <a:r>
              <a:rPr lang="en-GB" dirty="0" smtClean="0"/>
              <a:t>,</a:t>
            </a:r>
          </a:p>
          <a:p>
            <a:pPr>
              <a:buNone/>
            </a:pPr>
            <a:r>
              <a:rPr lang="en-GB" dirty="0" smtClean="0"/>
              <a:t>V. (2016) ‘Therapeutic interventions in intimate partner </a:t>
            </a:r>
            <a:r>
              <a:rPr lang="en-GB" dirty="0" err="1" smtClean="0"/>
              <a:t>violence:an</a:t>
            </a:r>
            <a:r>
              <a:rPr lang="en-GB" dirty="0" smtClean="0"/>
              <a:t>  overview. Research in Psychotherapy: Psychopathology,’ </a:t>
            </a:r>
            <a:r>
              <a:rPr lang="en-GB" i="1" dirty="0" smtClean="0"/>
              <a:t>Process and Outcom19(2</a:t>
            </a:r>
            <a:r>
              <a:rPr lang="en-GB" dirty="0" smtClean="0"/>
              <a:t>),pp. 79-88.Available at:doi:10.4081/ripppo.2(Accessed:2May2019) </a:t>
            </a:r>
            <a:r>
              <a:rPr lang="en-GB" sz="2400" dirty="0" err="1" smtClean="0"/>
              <a:t>Counseling</a:t>
            </a:r>
            <a:r>
              <a:rPr lang="en-GB" sz="2400" dirty="0" smtClean="0"/>
              <a:t> guidelines on domestic violence(2001)HIV Counselling series,N4South African AIDS Training </a:t>
            </a:r>
            <a:r>
              <a:rPr lang="en-GB" sz="2400" dirty="0" err="1" smtClean="0"/>
              <a:t>Programme.Available</a:t>
            </a:r>
            <a:r>
              <a:rPr lang="en-GB" sz="2400" dirty="0" smtClean="0"/>
              <a:t> </a:t>
            </a:r>
            <a:r>
              <a:rPr lang="en-GB" sz="2400" dirty="0" err="1" smtClean="0"/>
              <a:t>at:</a:t>
            </a:r>
            <a:r>
              <a:rPr lang="en-GB" sz="2400" u="sng" dirty="0" err="1" smtClean="0">
                <a:hlinkClick r:id="rId2"/>
              </a:rPr>
              <a:t>www.endvawnow.org</a:t>
            </a:r>
            <a:r>
              <a:rPr lang="en-GB" sz="2400" u="sng" dirty="0" smtClean="0">
                <a:hlinkClick r:id="rId2"/>
              </a:rPr>
              <a:t>/.../Counselling%20Guidelines%20on%20DV%20-%20Southern</a:t>
            </a:r>
          </a:p>
          <a:p>
            <a:pPr>
              <a:buNone/>
            </a:pPr>
            <a:r>
              <a:rPr lang="en-GB" dirty="0" smtClean="0"/>
              <a:t> Crown Prosecution Service (2017) </a:t>
            </a:r>
            <a:r>
              <a:rPr lang="en-GB" i="1" dirty="0" smtClean="0"/>
              <a:t>Controlling or coercive behaviour in an intimate or family relationship: Legal guidance, domestic abuse</a:t>
            </a:r>
            <a:r>
              <a:rPr lang="en-GB" dirty="0" smtClean="0"/>
              <a:t>. Available at: </a:t>
            </a:r>
            <a:r>
              <a:rPr lang="en-GB" dirty="0" smtClean="0">
                <a:hlinkClick r:id="rId3"/>
              </a:rPr>
              <a:t>https://www.cps.gov.uk/legal-guidance/controlling-or-coercive-behaviour-intimate-or-family-relationship</a:t>
            </a:r>
            <a:r>
              <a:rPr lang="en-GB" dirty="0" smtClean="0"/>
              <a:t>. </a:t>
            </a:r>
          </a:p>
          <a:p>
            <a:pPr>
              <a:buNone/>
            </a:pPr>
            <a:r>
              <a:rPr lang="en-GB" dirty="0" err="1" smtClean="0"/>
              <a:t>Crowel,N.A</a:t>
            </a:r>
            <a:r>
              <a:rPr lang="en-GB" dirty="0" smtClean="0"/>
              <a:t>. and </a:t>
            </a:r>
            <a:r>
              <a:rPr lang="en-GB" dirty="0" err="1" smtClean="0"/>
              <a:t>Burgess,A.W</a:t>
            </a:r>
            <a:r>
              <a:rPr lang="en-GB" dirty="0" smtClean="0"/>
              <a:t>.(1996)Understanding violence against woman,pp.6oAvailable at: https://psycnet.apa.org(Accessed:2May).</a:t>
            </a:r>
          </a:p>
          <a:p>
            <a:pPr>
              <a:buNone/>
            </a:pPr>
            <a:r>
              <a:rPr lang="en-GB" dirty="0" smtClean="0"/>
              <a:t> Domestic abuse Strategy (2018 -2023) Available at: https://assets.publishing.service.gov.uk/. (Accessed:18January2019). </a:t>
            </a:r>
          </a:p>
          <a:p>
            <a:pPr>
              <a:buNone/>
            </a:pPr>
            <a:r>
              <a:rPr lang="en-GB" dirty="0" err="1" smtClean="0"/>
              <a:t>Dhar,S</a:t>
            </a:r>
            <a:r>
              <a:rPr lang="en-GB" dirty="0" smtClean="0"/>
              <a:t>.(2007) Domestic violence against women. A conceptual analysis Academy Law Review,v.31pp.128 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55776" y="332656"/>
            <a:ext cx="6131024" cy="64807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REFERENCE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24744"/>
            <a:ext cx="8640960" cy="5199856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en-GB" sz="2900" dirty="0" err="1" smtClean="0"/>
              <a:t>Dutton,D.G</a:t>
            </a:r>
            <a:r>
              <a:rPr lang="en-GB" sz="2900" dirty="0" smtClean="0"/>
              <a:t>. and </a:t>
            </a:r>
            <a:r>
              <a:rPr lang="en-GB" sz="2900" dirty="0" err="1" smtClean="0"/>
              <a:t>Painter,S</a:t>
            </a:r>
            <a:r>
              <a:rPr lang="en-GB" sz="2900" dirty="0" smtClean="0"/>
              <a:t>.(1993)The battered women syndrome effects of </a:t>
            </a:r>
            <a:r>
              <a:rPr lang="en-GB" sz="2900" dirty="0" err="1" smtClean="0"/>
              <a:t>severinity</a:t>
            </a:r>
            <a:r>
              <a:rPr lang="en-GB" sz="2900" dirty="0" smtClean="0"/>
              <a:t> and intermittency of abuse. </a:t>
            </a:r>
            <a:r>
              <a:rPr lang="en-GB" sz="2900" i="1" dirty="0" smtClean="0"/>
              <a:t>American Journal of orthopsychiatry</a:t>
            </a:r>
            <a:r>
              <a:rPr lang="en-GB" sz="2900" dirty="0" smtClean="0"/>
              <a:t>,pp.614-622</a:t>
            </a:r>
          </a:p>
          <a:p>
            <a:pPr>
              <a:buNone/>
            </a:pPr>
            <a:endParaRPr lang="en-GB" sz="2900" dirty="0" smtClean="0"/>
          </a:p>
          <a:p>
            <a:pPr>
              <a:buNone/>
            </a:pPr>
            <a:r>
              <a:rPr lang="en-GB" sz="2800" dirty="0" smtClean="0">
                <a:solidFill>
                  <a:srgbClr val="49494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Ehlers, A. and Clark, D. M. (2000)’ A </a:t>
            </a:r>
            <a:r>
              <a:rPr lang="en-GB" sz="2800" b="1" dirty="0" smtClean="0">
                <a:solidFill>
                  <a:srgbClr val="49494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cognitive</a:t>
            </a:r>
            <a:r>
              <a:rPr lang="en-GB" sz="2800" dirty="0" smtClean="0">
                <a:solidFill>
                  <a:srgbClr val="49494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model of posttraumatic stress disorder’. </a:t>
            </a:r>
            <a:r>
              <a:rPr lang="en-GB" sz="2800" i="1" dirty="0" smtClean="0">
                <a:solidFill>
                  <a:srgbClr val="49494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 research and therapy</a:t>
            </a:r>
            <a:r>
              <a:rPr lang="en-GB" sz="2800" dirty="0" smtClean="0">
                <a:solidFill>
                  <a:srgbClr val="49494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38,pp. 319-345.Available at:  </a:t>
            </a:r>
            <a:r>
              <a:rPr lang="en-GB" sz="2800" u="sng" dirty="0" smtClean="0">
                <a:solidFill>
                  <a:srgbClr val="2F9645"/>
                </a:solidFill>
                <a:latin typeface="Arial" panose="020B0604020202020204" pitchFamily="34" charset="0"/>
                <a:cs typeface="Arial" panose="020B0604020202020204" pitchFamily="34" charset="0"/>
                <a:hlinkClick r:id="rId2" tooltip="Click to download"/>
              </a:rPr>
              <a:t>utexas.edu</a:t>
            </a:r>
            <a:r>
              <a:rPr lang="en-GB" sz="2800" dirty="0" smtClean="0">
                <a:solidFill>
                  <a:srgbClr val="49494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2800" u="sng" dirty="0" smtClean="0">
                <a:solidFill>
                  <a:srgbClr val="2F9645"/>
                </a:solidFill>
                <a:latin typeface="Arial" panose="020B0604020202020204" pitchFamily="34" charset="0"/>
                <a:cs typeface="Arial" panose="020B0604020202020204" pitchFamily="34" charset="0"/>
                <a:hlinkClick r:id="rId3" tooltip="Ehlers &amp; Clark (2000)"/>
              </a:rPr>
              <a:t>academyofct.org</a:t>
            </a:r>
            <a:r>
              <a:rPr lang="en-GB" sz="2800" u="sng" dirty="0" smtClean="0">
                <a:solidFill>
                  <a:srgbClr val="2F964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 Accessed:17April 2019)</a:t>
            </a:r>
          </a:p>
          <a:p>
            <a:pPr>
              <a:buNone/>
            </a:pPr>
            <a:r>
              <a:rPr lang="en-GB" sz="2800" dirty="0" smtClean="0"/>
              <a:t> Home Office (2015) </a:t>
            </a:r>
            <a:r>
              <a:rPr lang="en-GB" sz="2800" i="1" dirty="0" smtClean="0"/>
              <a:t>Controlling or Coercive Behaviour in an Intimate or Family Relationship Statutory Guidance Framework.</a:t>
            </a:r>
            <a:r>
              <a:rPr lang="en-GB" sz="2800" dirty="0" smtClean="0"/>
              <a:t> Published </a:t>
            </a:r>
            <a:r>
              <a:rPr lang="en-GB" sz="2800" u="sng" dirty="0" smtClean="0">
                <a:hlinkClick r:id="rId4"/>
              </a:rPr>
              <a:t>online</a:t>
            </a:r>
            <a:r>
              <a:rPr lang="en-GB" sz="2800" dirty="0" smtClean="0"/>
              <a:t>: Home Office</a:t>
            </a:r>
          </a:p>
          <a:p>
            <a:pPr>
              <a:buNone/>
            </a:pPr>
            <a:r>
              <a:rPr lang="en-GB" sz="2800" dirty="0" smtClean="0"/>
              <a:t> </a:t>
            </a:r>
          </a:p>
          <a:p>
            <a:pPr>
              <a:buNone/>
            </a:pPr>
            <a:r>
              <a:rPr lang="en-GB" sz="2800" dirty="0" err="1" smtClean="0"/>
              <a:t>Hurlburt,A</a:t>
            </a:r>
            <a:r>
              <a:rPr lang="en-GB" sz="2800" dirty="0" smtClean="0"/>
              <a:t>. Evaluation of Learning Outcomes: “Why Does She Stay?” Class Exercise  University of Minnesota Duluth</a:t>
            </a:r>
          </a:p>
          <a:p>
            <a:pPr>
              <a:buNone/>
            </a:pPr>
            <a:r>
              <a:rPr lang="en-GB" sz="2800" dirty="0" smtClean="0"/>
              <a:t>Eden, K. B., Perrin, N. A., Hanson, G. C., Messing, J. T., Bloom, T. L., Campbell, J. C., ... Glass, N. E. (2015) 'Use of online safety decision aid by abused women: Effect on decisional conflict in a randomized controlled trial'. </a:t>
            </a:r>
            <a:r>
              <a:rPr lang="en-GB" sz="2800" i="1" dirty="0" smtClean="0"/>
              <a:t>American journal of preventive medicine,</a:t>
            </a:r>
            <a:r>
              <a:rPr lang="en-GB" sz="2800" dirty="0" smtClean="0"/>
              <a:t> 48,pp. 372–383.</a:t>
            </a:r>
          </a:p>
          <a:p>
            <a:pPr marL="0" indent="0">
              <a:buNone/>
            </a:pPr>
            <a:endParaRPr lang="en-GB" sz="2800" u="sng" dirty="0" smtClean="0">
              <a:solidFill>
                <a:srgbClr val="2F964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800" dirty="0" smtClean="0"/>
              <a:t> </a:t>
            </a:r>
            <a:r>
              <a:rPr lang="en-GB" sz="2800" dirty="0" err="1" smtClean="0"/>
              <a:t>Halket</a:t>
            </a:r>
            <a:r>
              <a:rPr lang="en-GB" sz="2800" dirty="0" smtClean="0"/>
              <a:t>, M.M., </a:t>
            </a:r>
            <a:r>
              <a:rPr lang="en-GB" sz="2800" dirty="0" err="1" smtClean="0"/>
              <a:t>Gormley</a:t>
            </a:r>
            <a:r>
              <a:rPr lang="en-GB" sz="2800" dirty="0" smtClean="0"/>
              <a:t>, K., Mello, N., </a:t>
            </a:r>
            <a:r>
              <a:rPr lang="en-GB" sz="2800" dirty="0" err="1" smtClean="0"/>
              <a:t>Rosenthtl</a:t>
            </a:r>
            <a:r>
              <a:rPr lang="en-GB" sz="2800" dirty="0" smtClean="0"/>
              <a:t>, L. and </a:t>
            </a:r>
            <a:r>
              <a:rPr lang="en-GB" sz="2800" dirty="0" err="1" smtClean="0"/>
              <a:t>Mirkin</a:t>
            </a:r>
            <a:r>
              <a:rPr lang="en-GB" sz="2800" dirty="0" smtClean="0"/>
              <a:t>, M.P. (2013)’Stay with or leave the abuser? The effects of domestic violence victim’s decision on attribution made by young adults.</a:t>
            </a:r>
            <a:r>
              <a:rPr lang="en-GB" sz="2800" i="1" dirty="0" smtClean="0"/>
              <a:t> ‘Journal of Family Violence</a:t>
            </a:r>
            <a:r>
              <a:rPr lang="en-GB" sz="2800" dirty="0" smtClean="0"/>
              <a:t>, 29, pp.35-49. Available at:</a:t>
            </a:r>
          </a:p>
          <a:p>
            <a:pPr marL="0" indent="0">
              <a:buNone/>
            </a:pPr>
            <a:r>
              <a:rPr lang="en-GB" sz="2900" dirty="0" err="1" smtClean="0"/>
              <a:t>Humpreys,J</a:t>
            </a:r>
            <a:r>
              <a:rPr lang="en-GB" sz="2900" dirty="0" smtClean="0"/>
              <a:t>. and </a:t>
            </a:r>
            <a:r>
              <a:rPr lang="en-GB" sz="2900" dirty="0" err="1" smtClean="0"/>
              <a:t>Campell,J.C</a:t>
            </a:r>
            <a:r>
              <a:rPr lang="en-GB" sz="2900" dirty="0" smtClean="0"/>
              <a:t>.(2011)Family violence and nursing practice,pp.75Available </a:t>
            </a:r>
            <a:r>
              <a:rPr lang="en-GB" sz="2900" dirty="0" err="1" smtClean="0"/>
              <a:t>ath:ttps</a:t>
            </a:r>
            <a:r>
              <a:rPr lang="en-GB" sz="2900" dirty="0" smtClean="0"/>
              <a:t>://</a:t>
            </a:r>
            <a:r>
              <a:rPr lang="en-GB" sz="2900" dirty="0" err="1" smtClean="0"/>
              <a:t>www.springerpub.com</a:t>
            </a:r>
            <a:r>
              <a:rPr lang="en-GB" sz="2900" dirty="0" smtClean="0"/>
              <a:t>&gt;family-violence</a:t>
            </a:r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endParaRPr lang="en-GB" sz="2800" u="sng" dirty="0" smtClean="0">
              <a:solidFill>
                <a:srgbClr val="2F964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15816" y="476672"/>
            <a:ext cx="5770984" cy="64807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400600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en-GB" dirty="0" smtClean="0"/>
              <a:t>Ending Violence Against Women and Girl Strategy (2016-2020) HM Government. Available </a:t>
            </a:r>
            <a:r>
              <a:rPr lang="en-GB" dirty="0" err="1" smtClean="0"/>
              <a:t>at:www.gov.uk</a:t>
            </a:r>
            <a:r>
              <a:rPr lang="en-GB" dirty="0" smtClean="0"/>
              <a:t>/government/uploads/system/uploads/</a:t>
            </a:r>
            <a:r>
              <a:rPr lang="en-GB" dirty="0" err="1" smtClean="0"/>
              <a:t>attachment_data</a:t>
            </a:r>
            <a:r>
              <a:rPr lang="en-GB" dirty="0" smtClean="0"/>
              <a:t>/file/505961/VAWG_Strategy_2016-2020.pdf(Accessed:14 December 2018). </a:t>
            </a:r>
          </a:p>
          <a:p>
            <a:pPr>
              <a:buNone/>
            </a:pPr>
            <a:r>
              <a:rPr lang="en-GB" dirty="0" err="1" smtClean="0"/>
              <a:t>Gaslighting-www.psychology</a:t>
            </a:r>
            <a:r>
              <a:rPr lang="en-GB" dirty="0" smtClean="0"/>
              <a:t> </a:t>
            </a:r>
            <a:r>
              <a:rPr lang="en-GB" dirty="0" err="1" smtClean="0"/>
              <a:t>today.com</a:t>
            </a:r>
            <a:r>
              <a:rPr lang="en-GB" u="sng" dirty="0" err="1" smtClean="0">
                <a:hlinkClick r:id="rId2"/>
              </a:rPr>
              <a:t>https</a:t>
            </a:r>
            <a:r>
              <a:rPr lang="en-GB" u="sng" dirty="0" smtClean="0">
                <a:hlinkClick r:id="rId2"/>
              </a:rPr>
              <a:t>://</a:t>
            </a:r>
            <a:r>
              <a:rPr lang="en-GB" u="sng" dirty="0" err="1" smtClean="0">
                <a:hlinkClick r:id="rId2"/>
              </a:rPr>
              <a:t>www.psychologytoday.com</a:t>
            </a:r>
            <a:r>
              <a:rPr lang="en-GB" u="sng" dirty="0" smtClean="0">
                <a:hlinkClick r:id="rId2"/>
              </a:rPr>
              <a:t>/us/basics/domestic-violence</a:t>
            </a:r>
            <a:r>
              <a:rPr lang="de-DE" dirty="0" smtClean="0"/>
              <a:t> </a:t>
            </a:r>
          </a:p>
          <a:p>
            <a:pPr>
              <a:buNone/>
            </a:pPr>
            <a:r>
              <a:rPr lang="de-DE" dirty="0" smtClean="0"/>
              <a:t>Gilbert, L., El-Bassel, N., Manuel, J., Wu, E., Go, H., Golder, S., ... </a:t>
            </a:r>
            <a:r>
              <a:rPr lang="en-GB" dirty="0" smtClean="0"/>
              <a:t>Sanders, G. (2006)' An integrated relapse prevention and relationship safety intervention for women on methadone: Testing short term effects on intimate partner violence and substance use'. </a:t>
            </a:r>
            <a:r>
              <a:rPr lang="en-GB" i="1" dirty="0" smtClean="0"/>
              <a:t>Violence and Victims</a:t>
            </a:r>
            <a:r>
              <a:rPr lang="en-GB" dirty="0" smtClean="0"/>
              <a:t>, 21,pp. 657–672. Available at: https://www.ncbi.nilm.nih.gov&gt;pubmed (Accessed:27November2018).</a:t>
            </a:r>
          </a:p>
          <a:p>
            <a:pPr>
              <a:buNone/>
            </a:pPr>
            <a:r>
              <a:rPr lang="en-GB" dirty="0" smtClean="0"/>
              <a:t> </a:t>
            </a:r>
            <a:r>
              <a:rPr lang="en-GB" dirty="0" err="1" smtClean="0"/>
              <a:t>GiraldoGallo.E.A.,Munhoz,T.N</a:t>
            </a:r>
            <a:r>
              <a:rPr lang="en-GB" dirty="0" smtClean="0"/>
              <a:t>., </a:t>
            </a:r>
            <a:r>
              <a:rPr lang="en-GB" dirty="0" err="1" smtClean="0"/>
              <a:t>Loret</a:t>
            </a:r>
            <a:r>
              <a:rPr lang="en-GB" dirty="0" smtClean="0"/>
              <a:t> de </a:t>
            </a:r>
            <a:r>
              <a:rPr lang="en-GB" dirty="0" err="1" smtClean="0"/>
              <a:t>Mola,C</a:t>
            </a:r>
            <a:r>
              <a:rPr lang="en-GB" dirty="0" smtClean="0"/>
              <a:t>. and </a:t>
            </a:r>
            <a:r>
              <a:rPr lang="en-GB" dirty="0" err="1" smtClean="0"/>
              <a:t>Murray,J</a:t>
            </a:r>
            <a:r>
              <a:rPr lang="en-GB" dirty="0" smtClean="0"/>
              <a:t>.(2018)'Gender differences in the effects of childhood maltreatment on adult depression and anxiety: A systematic review and meta-analysis, </a:t>
            </a:r>
            <a:r>
              <a:rPr lang="en-GB" i="1" dirty="0" smtClean="0"/>
              <a:t>Child abuse and neglect</a:t>
            </a:r>
            <a:r>
              <a:rPr lang="en-GB" dirty="0" smtClean="0"/>
              <a:t>,79,5pp.107-114Available at: https://doi:org/10.1016/j.chiabu.2018.01.003(Accessed:30January2018).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39752" y="404664"/>
            <a:ext cx="6275040" cy="72008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507288" cy="4911824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en-GB" dirty="0" err="1" smtClean="0"/>
              <a:t>Gibbens,A</a:t>
            </a:r>
            <a:r>
              <a:rPr lang="en-GB" dirty="0" smtClean="0"/>
              <a:t>.(2006)</a:t>
            </a:r>
            <a:r>
              <a:rPr lang="en-GB" i="1" dirty="0" smtClean="0"/>
              <a:t>Sociology,</a:t>
            </a:r>
            <a:r>
              <a:rPr lang="en-GB" dirty="0" smtClean="0"/>
              <a:t>pp.818-819</a:t>
            </a:r>
          </a:p>
          <a:p>
            <a:pPr>
              <a:buNone/>
            </a:pPr>
            <a:r>
              <a:rPr lang="en-GB" dirty="0" smtClean="0"/>
              <a:t>Goodman, L. A., Smyth, K. F., Borges, A. M. and Singer, R. (2009) ‘When Crises Collide: How Intimate Partner Violence and Poverty Intersect to Shape Women’s Mental Health and Coping? '</a:t>
            </a:r>
            <a:r>
              <a:rPr lang="en-GB" i="1" dirty="0" smtClean="0"/>
              <a:t>Trauma, Violence, and Abuse</a:t>
            </a:r>
            <a:r>
              <a:rPr lang="en-GB" dirty="0" smtClean="0"/>
              <a:t>, </a:t>
            </a:r>
            <a:r>
              <a:rPr lang="en-GB" i="1" dirty="0" smtClean="0"/>
              <a:t>10</a:t>
            </a:r>
            <a:r>
              <a:rPr lang="en-GB" dirty="0" smtClean="0"/>
              <a:t>(4),pp. 306–329. Available at:          </a:t>
            </a:r>
            <a:r>
              <a:rPr lang="en-GB" u="sng" dirty="0" smtClean="0">
                <a:hlinkClick r:id="rId2"/>
              </a:rPr>
              <a:t>https://doi.org/10.1177/1524838009339754(Accessed:27December2018)</a:t>
            </a:r>
            <a:r>
              <a:rPr lang="en-GB" dirty="0" smtClean="0"/>
              <a:t>. </a:t>
            </a:r>
          </a:p>
          <a:p>
            <a:pPr>
              <a:buNone/>
            </a:pPr>
            <a:r>
              <a:rPr lang="en-GB" dirty="0" err="1" smtClean="0"/>
              <a:t>Goodmark,L</a:t>
            </a:r>
            <a:r>
              <a:rPr lang="en-GB" dirty="0" smtClean="0"/>
              <a:t>.(2012) </a:t>
            </a:r>
            <a:r>
              <a:rPr lang="en-GB" i="1" dirty="0" smtClean="0"/>
              <a:t>A trouble marriage: domestic violence and legal systempp</a:t>
            </a:r>
            <a:r>
              <a:rPr lang="en-GB" dirty="0" smtClean="0"/>
              <a:t>.32-33https:Available at: www.jstor.org/stable/j.ctt16gzq7n(Accessed:3May 2019).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 Graham-</a:t>
            </a:r>
            <a:r>
              <a:rPr lang="en-GB" dirty="0" err="1" smtClean="0"/>
              <a:t>Bermann,S</a:t>
            </a:r>
            <a:r>
              <a:rPr lang="en-GB" dirty="0" smtClean="0"/>
              <a:t>. A. and </a:t>
            </a:r>
            <a:r>
              <a:rPr lang="en-GB" dirty="0" err="1" smtClean="0"/>
              <a:t>Levendosky</a:t>
            </a:r>
            <a:r>
              <a:rPr lang="en-GB" dirty="0" smtClean="0"/>
              <a:t>, A.A.(2001)'Parenting in Battered Women: The Effects of Domestic Violence on Women and Their Children'. </a:t>
            </a:r>
            <a:r>
              <a:rPr lang="en-GB" i="1" dirty="0" smtClean="0"/>
              <a:t>Journal of Family Violence</a:t>
            </a:r>
            <a:r>
              <a:rPr lang="en-GB" dirty="0" smtClean="0"/>
              <a:t>, Vol. 16, No. 2,  Available at: </a:t>
            </a:r>
            <a:r>
              <a:rPr lang="en-GB" u="sng" dirty="0" smtClean="0"/>
              <a:t>https://deepblue.lib.umich.edu&gt;handle(Accessed:22December2018)</a:t>
            </a:r>
            <a:r>
              <a:rPr lang="en-GB" dirty="0" smtClean="0"/>
              <a:t>. </a:t>
            </a:r>
          </a:p>
          <a:p>
            <a:pPr>
              <a:buNone/>
            </a:pPr>
            <a:r>
              <a:rPr lang="en-GB" dirty="0" smtClean="0"/>
              <a:t>Groves, N. and Thomas, T. (2013)</a:t>
            </a:r>
            <a:r>
              <a:rPr lang="en-GB" i="1" dirty="0" smtClean="0"/>
              <a:t> Domestic violence and criminal justice</a:t>
            </a:r>
            <a:r>
              <a:rPr lang="en-GB" dirty="0" smtClean="0"/>
              <a:t>. </a:t>
            </a:r>
            <a:r>
              <a:rPr lang="en-GB" dirty="0" err="1" smtClean="0"/>
              <a:t>Routledge</a:t>
            </a:r>
            <a:endParaRPr lang="en-GB" dirty="0" smtClean="0"/>
          </a:p>
          <a:p>
            <a:pPr>
              <a:buNone/>
            </a:pPr>
            <a:r>
              <a:rPr lang="en-GB" dirty="0" err="1" smtClean="0"/>
              <a:t>Gurmeet,K</a:t>
            </a:r>
            <a:r>
              <a:rPr lang="en-GB" dirty="0" smtClean="0"/>
              <a:t>. (2004)Domestic violence or violence against women, Law and practice, Delhi law review,v.16p.205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 Gupta, J., </a:t>
            </a:r>
            <a:r>
              <a:rPr lang="en-GB" dirty="0" err="1" smtClean="0"/>
              <a:t>Falb</a:t>
            </a:r>
            <a:r>
              <a:rPr lang="en-GB" dirty="0" smtClean="0"/>
              <a:t>, K. L., Ponta, O., </a:t>
            </a:r>
            <a:r>
              <a:rPr lang="en-GB" dirty="0" err="1" smtClean="0"/>
              <a:t>Ziming</a:t>
            </a:r>
            <a:r>
              <a:rPr lang="en-GB" dirty="0" smtClean="0"/>
              <a:t>, X., </a:t>
            </a:r>
            <a:r>
              <a:rPr lang="en-GB" dirty="0" err="1" smtClean="0"/>
              <a:t>Abril</a:t>
            </a:r>
            <a:r>
              <a:rPr lang="en-GB" dirty="0" smtClean="0"/>
              <a:t> Campos, P., Arellano Gomez, A. and </a:t>
            </a:r>
            <a:r>
              <a:rPr lang="en-GB" dirty="0" err="1" smtClean="0"/>
              <a:t>Olavarrieta</a:t>
            </a:r>
            <a:r>
              <a:rPr lang="en-GB" dirty="0" smtClean="0"/>
              <a:t>, C. D. (2017)'A nurse-delivered, clinic-based intervention to address intimate  partner violence among low-income women in Mexico City: Findings from a cluster randomized controlled trial'</a:t>
            </a:r>
            <a:r>
              <a:rPr lang="en-GB" i="1" dirty="0" smtClean="0"/>
              <a:t>. BMC Medicine</a:t>
            </a:r>
            <a:r>
              <a:rPr lang="en-GB" dirty="0" smtClean="0"/>
              <a:t>, pp.151-12.Available at:      doi:10.1186/s12916-017-0880-y(Accessed:9 December2018).</a:t>
            </a:r>
          </a:p>
          <a:p>
            <a:r>
              <a:rPr lang="en-GB" dirty="0" smtClean="0"/>
              <a:t>‘</a:t>
            </a:r>
            <a:endParaRPr lang="en-GB" dirty="0"/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03848" y="704088"/>
            <a:ext cx="5482952" cy="49266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55840"/>
          </a:xfrm>
        </p:spPr>
        <p:txBody>
          <a:bodyPr/>
          <a:lstStyle/>
          <a:p>
            <a:pPr>
              <a:buNone/>
            </a:pPr>
            <a:r>
              <a:rPr lang="en-GB" dirty="0" err="1" smtClean="0"/>
              <a:t>Finkelhor,D</a:t>
            </a:r>
            <a:r>
              <a:rPr lang="en-GB" dirty="0" smtClean="0"/>
              <a:t>.(1983)</a:t>
            </a:r>
            <a:r>
              <a:rPr lang="en-GB" i="1" dirty="0" smtClean="0"/>
              <a:t> The dark side of families: Current family violence research</a:t>
            </a:r>
            <a:r>
              <a:rPr lang="en-GB" dirty="0" smtClean="0"/>
              <a:t>,p.157Sage.London.Available at: books.googke.co.uk</a:t>
            </a:r>
          </a:p>
          <a:p>
            <a:pPr>
              <a:buNone/>
            </a:pPr>
            <a:r>
              <a:rPr lang="en-GB" dirty="0" err="1" smtClean="0"/>
              <a:t>Fife,R</a:t>
            </a:r>
            <a:r>
              <a:rPr lang="en-GB" dirty="0" smtClean="0"/>
              <a:t>. and </a:t>
            </a:r>
            <a:r>
              <a:rPr lang="en-GB" dirty="0" err="1" smtClean="0"/>
              <a:t>Shranger,S</a:t>
            </a:r>
            <a:r>
              <a:rPr lang="en-GB" dirty="0" smtClean="0"/>
              <a:t>.(2011) Family violence: What health care providers need to know?,p26 Available </a:t>
            </a:r>
            <a:r>
              <a:rPr lang="en-GB" dirty="0" err="1" smtClean="0"/>
              <a:t>at:https</a:t>
            </a:r>
            <a:r>
              <a:rPr lang="en-GB" dirty="0" smtClean="0"/>
              <a:t>://</a:t>
            </a:r>
            <a:r>
              <a:rPr lang="en-GB" dirty="0" err="1" smtClean="0"/>
              <a:t>jblearning.com</a:t>
            </a:r>
            <a:r>
              <a:rPr lang="en-GB" dirty="0" smtClean="0"/>
              <a:t>&gt;</a:t>
            </a:r>
            <a:r>
              <a:rPr lang="en-GB" dirty="0" err="1" smtClean="0"/>
              <a:t>catalog</a:t>
            </a:r>
            <a:r>
              <a:rPr lang="en-GB" dirty="0" smtClean="0"/>
              <a:t>(Accessed:1May2019)</a:t>
            </a:r>
          </a:p>
          <a:p>
            <a:pPr>
              <a:buNone/>
            </a:pPr>
            <a:r>
              <a:rPr lang="en-GB" dirty="0" err="1" smtClean="0"/>
              <a:t>Flowers,B.R</a:t>
            </a:r>
            <a:r>
              <a:rPr lang="en-GB" dirty="0" smtClean="0"/>
              <a:t>.(2000)</a:t>
            </a:r>
            <a:r>
              <a:rPr lang="en-GB" i="1" dirty="0" smtClean="0"/>
              <a:t> Domestic crimes ,family violence and child </a:t>
            </a:r>
            <a:r>
              <a:rPr lang="en-GB" i="1" dirty="0" err="1" smtClean="0"/>
              <a:t>abuse,A</a:t>
            </a:r>
            <a:r>
              <a:rPr lang="en-GB" i="1" dirty="0" smtClean="0"/>
              <a:t> study of contemporary American Society</a:t>
            </a:r>
            <a:r>
              <a:rPr lang="en-GB" dirty="0" smtClean="0"/>
              <a:t>,pp.180McFarland and company, USA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7824" y="332656"/>
            <a:ext cx="5698976" cy="864096"/>
          </a:xfrm>
        </p:spPr>
        <p:txBody>
          <a:bodyPr>
            <a:normAutofit/>
          </a:bodyPr>
          <a:lstStyle/>
          <a:p>
            <a:r>
              <a:rPr lang="en-GB" dirty="0" smtClean="0"/>
              <a:t>REFERENCE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55840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nl-NL" dirty="0" smtClean="0"/>
              <a:t>Follingstad, D.R. and Rogers, M. J. (2014)'</a:t>
            </a:r>
            <a:r>
              <a:rPr lang="en-GB" dirty="0" smtClean="0"/>
              <a:t>The Nature and Prevalence of Partner Psychological Abuse in a National Sample of Adult's', </a:t>
            </a:r>
            <a:r>
              <a:rPr lang="en-GB" i="1" dirty="0" smtClean="0"/>
              <a:t>Violence and Victims</a:t>
            </a:r>
            <a:r>
              <a:rPr lang="en-GB" dirty="0" smtClean="0"/>
              <a:t>, Vol. 29, Issue 1, Available at: DOI: 10.1891/0886-6708.09-160(Accessed:18January2019).</a:t>
            </a:r>
          </a:p>
          <a:p>
            <a:pPr>
              <a:buNone/>
            </a:pPr>
            <a:r>
              <a:rPr lang="en-GB" dirty="0" err="1" smtClean="0"/>
              <a:t>Fong,E.L.,Haves,D</a:t>
            </a:r>
            <a:r>
              <a:rPr lang="en-GB" dirty="0" smtClean="0"/>
              <a:t>. and </a:t>
            </a:r>
            <a:r>
              <a:rPr lang="en-GB" dirty="0" err="1" smtClean="0"/>
              <a:t>Alen,J.L</a:t>
            </a:r>
            <a:r>
              <a:rPr lang="en-GB" dirty="0" smtClean="0"/>
              <a:t>.(2017)'A systematic review of risk factors for externalizing problems in children exposed to violence' Available at: Available at: https://doi:org/10.1177/1524838017692383</a:t>
            </a:r>
          </a:p>
          <a:p>
            <a:pPr>
              <a:buNone/>
            </a:pPr>
            <a:r>
              <a:rPr lang="de-DE" dirty="0" smtClean="0"/>
              <a:t>Foster, E. L., Becho, J., Burge, S. K., Talamantes, M. A., Ferrer, R. L., Wood, R. C. and Katerndahl, D. A. (2015)'</a:t>
            </a:r>
            <a:r>
              <a:rPr lang="en-GB" dirty="0" smtClean="0"/>
              <a:t>Coping with intimate partner violence: Qualitative findings from the study of dynamics of husband to wife abuse'.</a:t>
            </a:r>
            <a:r>
              <a:rPr lang="en-GB" i="1" dirty="0" smtClean="0"/>
              <a:t> Families, Systems and Health</a:t>
            </a:r>
            <a:r>
              <a:rPr lang="en-GB" dirty="0" smtClean="0"/>
              <a:t>, 33(3),pp. 285-294. Available at: </a:t>
            </a:r>
            <a:r>
              <a:rPr lang="en-GB" dirty="0" err="1" smtClean="0"/>
              <a:t>doi</a:t>
            </a:r>
            <a:r>
              <a:rPr lang="en-GB" dirty="0" smtClean="0"/>
              <a:t>: 10.1037/fsh0000130 (Accessed:21December2018).</a:t>
            </a:r>
          </a:p>
          <a:p>
            <a:pPr>
              <a:buNone/>
            </a:pPr>
            <a:r>
              <a:rPr lang="en-GB" dirty="0" smtClean="0"/>
              <a:t> Ferrari, G., Agnew-Davies, R., Bailey, J., Howard, L., Howarth, E., Peters, T.J., et al.(2016) 'Domestic violence and mental health: A cross sectional survey of women seeking help from domestic violence support services'. </a:t>
            </a:r>
            <a:r>
              <a:rPr lang="en-GB" i="1" dirty="0" smtClean="0"/>
              <a:t>Glob Health Action</a:t>
            </a:r>
            <a:r>
              <a:rPr lang="en-GB" dirty="0" smtClean="0"/>
              <a:t> ;9:29890. Available at: https://www.ncbi.nlm.nih.gov&gt;publication(Accessed:29December2018).                        </a:t>
            </a:r>
          </a:p>
          <a:p>
            <a:pPr>
              <a:buNone/>
            </a:pPr>
            <a:r>
              <a:rPr lang="en-GB" dirty="0" smtClean="0"/>
              <a:t>Fugate, M., Landis, L., </a:t>
            </a:r>
            <a:r>
              <a:rPr lang="en-GB" dirty="0" err="1" smtClean="0"/>
              <a:t>Naureckas</a:t>
            </a:r>
            <a:r>
              <a:rPr lang="en-GB" dirty="0" smtClean="0"/>
              <a:t>, S. and Engel, B. (2005) ‘Barriers to domestic violence help seeking.’ </a:t>
            </a:r>
            <a:r>
              <a:rPr lang="en-GB" i="1" dirty="0" smtClean="0"/>
              <a:t>Violence against Women</a:t>
            </a:r>
            <a:r>
              <a:rPr lang="en-GB" dirty="0" smtClean="0"/>
              <a:t>, 11,pp. 290-310</a:t>
            </a:r>
            <a:endParaRPr lang="en-GB" dirty="0"/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15816" y="332656"/>
            <a:ext cx="5770984" cy="72008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55840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GB" dirty="0" err="1" smtClean="0"/>
              <a:t>Hegarty</a:t>
            </a:r>
            <a:r>
              <a:rPr lang="en-GB" dirty="0" smtClean="0"/>
              <a:t>, K., </a:t>
            </a:r>
            <a:r>
              <a:rPr lang="en-GB" dirty="0" err="1" smtClean="0"/>
              <a:t>O’Doherty</a:t>
            </a:r>
            <a:r>
              <a:rPr lang="en-GB" dirty="0" smtClean="0"/>
              <a:t>, L., Taft, A., </a:t>
            </a:r>
            <a:r>
              <a:rPr lang="en-GB" dirty="0" err="1" smtClean="0"/>
              <a:t>Chondros</a:t>
            </a:r>
            <a:r>
              <a:rPr lang="en-GB" dirty="0" smtClean="0"/>
              <a:t>, P., Brown, S., </a:t>
            </a:r>
            <a:r>
              <a:rPr lang="en-GB" dirty="0" err="1" smtClean="0"/>
              <a:t>Valpied</a:t>
            </a:r>
            <a:r>
              <a:rPr lang="en-GB" dirty="0" smtClean="0"/>
              <a:t>, J., . . . Gunn, J. (2013) 'Screening and counselling in primary care settings for women who have experienced intimate partner violence (WEAVE): A cluster randomized control trial,. </a:t>
            </a:r>
            <a:r>
              <a:rPr lang="en-GB" i="1" dirty="0" smtClean="0"/>
              <a:t>Lancet</a:t>
            </a:r>
            <a:r>
              <a:rPr lang="en-GB" dirty="0" smtClean="0"/>
              <a:t>, 382(9888),pp.249-258.Available at: doi:10.1016/s0140-6736(13)60052-5(Accessed:2 December2018).</a:t>
            </a:r>
          </a:p>
          <a:p>
            <a:pPr>
              <a:buNone/>
            </a:pPr>
            <a:r>
              <a:rPr lang="en-GB" dirty="0" smtClean="0"/>
              <a:t> </a:t>
            </a:r>
            <a:r>
              <a:rPr lang="en-GB" dirty="0" err="1" smtClean="0"/>
              <a:t>Hegarty</a:t>
            </a:r>
            <a:r>
              <a:rPr lang="en-GB" dirty="0" smtClean="0"/>
              <a:t>, K., Gunn, J., </a:t>
            </a:r>
            <a:r>
              <a:rPr lang="en-GB" dirty="0" err="1" smtClean="0"/>
              <a:t>Chondros</a:t>
            </a:r>
            <a:r>
              <a:rPr lang="en-GB" dirty="0" smtClean="0"/>
              <a:t>, P. and Small, R. (2004) 'Association between depression and abuse by partners of women attending general practice: descriptive, cross sectional survey'. </a:t>
            </a:r>
            <a:r>
              <a:rPr lang="en-GB" i="1" dirty="0" smtClean="0"/>
              <a:t>BMJ</a:t>
            </a:r>
            <a:r>
              <a:rPr lang="en-GB" dirty="0" smtClean="0"/>
              <a:t>, 328(7440),pp. 621-624. Available at: : https://www/ncbi.nlm.nih.gov&gt;pubmed(Accessed:5 December2018). </a:t>
            </a:r>
            <a:r>
              <a:rPr lang="en-GB" dirty="0" err="1" smtClean="0"/>
              <a:t>Heslin,M</a:t>
            </a:r>
            <a:r>
              <a:rPr lang="en-GB" dirty="0" smtClean="0"/>
              <a:t>.(1990) </a:t>
            </a:r>
            <a:r>
              <a:rPr lang="en-GB" i="1" dirty="0" smtClean="0"/>
              <a:t>Social problems,pp.167</a:t>
            </a:r>
          </a:p>
          <a:p>
            <a:pPr>
              <a:buNone/>
            </a:pPr>
            <a:r>
              <a:rPr lang="en-GB" dirty="0" smtClean="0"/>
              <a:t>Howell, K., Barnes, S., Miller, L. and Graham-</a:t>
            </a:r>
            <a:r>
              <a:rPr lang="en-GB" dirty="0" err="1" smtClean="0"/>
              <a:t>Bermann</a:t>
            </a:r>
            <a:r>
              <a:rPr lang="en-GB" dirty="0" smtClean="0"/>
              <a:t>, S. (2016)'Development variations in the impact of intimate partner violence exposure during childhood'.</a:t>
            </a:r>
            <a:r>
              <a:rPr lang="en-GB" i="1" dirty="0" smtClean="0"/>
              <a:t> Journal of injury and violence research</a:t>
            </a:r>
            <a:r>
              <a:rPr lang="en-GB" dirty="0" smtClean="0"/>
              <a:t>. 8:1,pp. 43-57. Available at: DOI: 10.5249/jivr.v8i1.663(Accessed:23November2018).</a:t>
            </a:r>
          </a:p>
          <a:p>
            <a:pPr>
              <a:buNone/>
            </a:pPr>
            <a:r>
              <a:rPr lang="en-GB" dirty="0" smtClean="0"/>
              <a:t>Johnson, M. P., Leone, J. M. and </a:t>
            </a:r>
            <a:r>
              <a:rPr lang="en-GB" dirty="0" err="1" smtClean="0"/>
              <a:t>Xu</a:t>
            </a:r>
            <a:r>
              <a:rPr lang="en-GB" dirty="0" smtClean="0"/>
              <a:t>, Y. (2014) Intimate terrorism and situational couple violence in general surveys: Ex-spouses required.</a:t>
            </a:r>
            <a:r>
              <a:rPr lang="en-GB" i="1" dirty="0" smtClean="0"/>
              <a:t> Violence Against Women</a:t>
            </a:r>
            <a:r>
              <a:rPr lang="en-GB" dirty="0" smtClean="0"/>
              <a:t>, 20,pp. 186-207. </a:t>
            </a:r>
            <a:br>
              <a:rPr lang="en-GB" dirty="0" smtClean="0"/>
            </a:br>
            <a:r>
              <a:rPr lang="en-GB" u="sng" dirty="0" smtClean="0">
                <a:hlinkClick r:id="rId2"/>
              </a:rPr>
              <a:t>Google Scholar</a:t>
            </a:r>
            <a:r>
              <a:rPr lang="en-GB" dirty="0" smtClean="0"/>
              <a:t>  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7824" y="260648"/>
            <a:ext cx="5698976" cy="504056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REFERENCE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764704"/>
            <a:ext cx="8964488" cy="583264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 err="1" smtClean="0"/>
              <a:t>Halket</a:t>
            </a:r>
            <a:r>
              <a:rPr lang="en-GB" dirty="0" smtClean="0"/>
              <a:t>, M.M., </a:t>
            </a:r>
            <a:r>
              <a:rPr lang="en-GB" dirty="0" err="1" smtClean="0"/>
              <a:t>Gormley</a:t>
            </a:r>
            <a:r>
              <a:rPr lang="en-GB" dirty="0" smtClean="0"/>
              <a:t>, K., Mello, N., </a:t>
            </a:r>
            <a:r>
              <a:rPr lang="en-GB" dirty="0" err="1" smtClean="0"/>
              <a:t>Rosenthtl</a:t>
            </a:r>
            <a:r>
              <a:rPr lang="en-GB" dirty="0" smtClean="0"/>
              <a:t>, L. and </a:t>
            </a:r>
            <a:r>
              <a:rPr lang="en-GB" dirty="0" err="1" smtClean="0"/>
              <a:t>Mirkin</a:t>
            </a:r>
            <a:r>
              <a:rPr lang="en-GB" dirty="0" smtClean="0"/>
              <a:t>, M.P. (2013)Stay with or leave the abuser? The effects of domestic violence victim’s decision on attribution made by young adults. </a:t>
            </a:r>
            <a:r>
              <a:rPr lang="en-GB" i="1" dirty="0" smtClean="0"/>
              <a:t>Journal of Family Violence,</a:t>
            </a:r>
            <a:r>
              <a:rPr lang="en-GB" dirty="0" smtClean="0"/>
              <a:t> 29, pp.35-49.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Harvey,G.,Bryant,R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 and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Tarrier,N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.(2003) Cognitive behavioural therapy for posttraumatic stress disorder.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Clinical Psychology Review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23,pp.501-522Available:https://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msrc.fsu.edu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&gt;system&gt;files&gt;Accessed:24 April 2019</a:t>
            </a:r>
          </a:p>
          <a:p>
            <a:pPr marL="0" indent="0">
              <a:buNone/>
            </a:pP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 smtClean="0"/>
              <a:t>Meyer, S. (2016)Still blaming the victim of intimate partner violence? Women’s narratives of victim desistance and redemption when seeking support. </a:t>
            </a:r>
            <a:r>
              <a:rPr lang="en-GB" i="1" dirty="0" smtClean="0"/>
              <a:t>Theoretical Criminology</a:t>
            </a:r>
            <a:r>
              <a:rPr lang="en-GB" dirty="0" smtClean="0"/>
              <a:t>, 20(1), pp.75-90Available at:</a:t>
            </a:r>
          </a:p>
          <a:p>
            <a:pPr marL="0" indent="0">
              <a:buNone/>
            </a:pP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.National Institute of Mental Health(2016)Post-traumatic stress disorder .Available at: https//www.nimh.nih.gov./health/topics/post-traumatic-stress-disorders-ptsd/index.shtmlAccessed:(24 April2019)</a:t>
            </a:r>
          </a:p>
          <a:p>
            <a:pPr marL="0" indent="0">
              <a:buNone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dirty="0" smtClean="0"/>
              <a:t> National Institute for Clinical Excellence (NICE) (2005)Clinical Guideline 26. Posttraumatic stress disorder (PTSD): the management of PTSD in adults and children in primary and secondary care. Available at: </a:t>
            </a:r>
            <a:r>
              <a:rPr lang="en-GB" dirty="0" smtClean="0">
                <a:hlinkClick r:id="rId3"/>
              </a:rPr>
              <a:t>http://www.nice.org.uk.(Accessed:1</a:t>
            </a:r>
            <a:r>
              <a:rPr lang="en-GB" dirty="0" smtClean="0"/>
              <a:t> 1 May2019).</a:t>
            </a:r>
          </a:p>
          <a:p>
            <a:pPr marL="0" indent="0">
              <a:buNone/>
            </a:pP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NICE(2012)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Post traumatic stress disorder(PTSD)Support and education learning[Online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].Available at: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http://guidance.nice.org.uk(Accessed: 17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April 2019)</a:t>
            </a:r>
          </a:p>
          <a:p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83768" y="476672"/>
            <a:ext cx="6203032" cy="64807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RERERENCES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83832"/>
          </a:xfrm>
        </p:spPr>
        <p:txBody>
          <a:bodyPr/>
          <a:lstStyle/>
          <a:p>
            <a:pPr>
              <a:buNone/>
            </a:pPr>
            <a:r>
              <a:rPr lang="en-GB" dirty="0" err="1" smtClean="0"/>
              <a:t>Kuleshnyk,I</a:t>
            </a:r>
            <a:r>
              <a:rPr lang="en-GB" dirty="0" smtClean="0"/>
              <a:t>.(1984)The </a:t>
            </a:r>
            <a:r>
              <a:rPr lang="en-GB" dirty="0" err="1" smtClean="0"/>
              <a:t>Stogcholm</a:t>
            </a:r>
            <a:r>
              <a:rPr lang="en-GB" dirty="0" smtClean="0"/>
              <a:t> </a:t>
            </a:r>
            <a:r>
              <a:rPr lang="en-GB" dirty="0" err="1" smtClean="0"/>
              <a:t>syndroms</a:t>
            </a:r>
            <a:r>
              <a:rPr lang="en-GB" dirty="0" smtClean="0"/>
              <a:t> toward an understanding ,social action and the llaw,IQpp.37King, N. and </a:t>
            </a:r>
            <a:r>
              <a:rPr lang="en-GB" dirty="0" err="1" smtClean="0"/>
              <a:t>Horrocks</a:t>
            </a:r>
            <a:r>
              <a:rPr lang="en-GB" dirty="0" smtClean="0"/>
              <a:t>, C. (2010) </a:t>
            </a:r>
            <a:r>
              <a:rPr lang="en-GB" i="1" dirty="0" smtClean="0"/>
              <a:t>Interviews in qualitative research. </a:t>
            </a:r>
            <a:r>
              <a:rPr lang="en-GB" dirty="0" smtClean="0"/>
              <a:t>Sage, London.UK</a:t>
            </a:r>
          </a:p>
          <a:p>
            <a:pPr>
              <a:buNone/>
            </a:pPr>
            <a:r>
              <a:rPr lang="en-GB" dirty="0" smtClean="0"/>
              <a:t>Neamah,H.H.,Sudfeld,C.,McCoy,D.C.,Wafaie,W.,Fawzi,W.W.,Honorati,M.,Goodizer,D.,Muhihi,A.,Kaayas,S.,Mary,C. and </a:t>
            </a:r>
            <a:r>
              <a:rPr lang="en-GB" dirty="0" err="1" smtClean="0"/>
              <a:t>Fawzi,S</a:t>
            </a:r>
            <a:r>
              <a:rPr lang="en-GB" dirty="0" smtClean="0"/>
              <a:t>.(2018)'Intimate partner violence, depression and child growth and development',</a:t>
            </a:r>
            <a:r>
              <a:rPr lang="en-GB" i="1" dirty="0" smtClean="0"/>
              <a:t>Pediatric,</a:t>
            </a:r>
            <a:r>
              <a:rPr lang="en-GB" dirty="0" smtClean="0"/>
              <a:t>142,1 Available at:doi:10.1542/peds.2017-3457 (Accessed:2January2019).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3808" y="332656"/>
            <a:ext cx="5842992" cy="64807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REFERENCE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908720"/>
            <a:ext cx="8435280" cy="5616624"/>
          </a:xfrm>
        </p:spPr>
        <p:txBody>
          <a:bodyPr>
            <a:normAutofit fontScale="55000" lnSpcReduction="20000"/>
          </a:bodyPr>
          <a:lstStyle/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err="1" smtClean="0"/>
              <a:t>Lacey</a:t>
            </a:r>
            <a:r>
              <a:rPr lang="en-GB" dirty="0" smtClean="0"/>
              <a:t>, K. K., Saunders, D. G. and Zhang, L. (2011) A comparison of women of </a:t>
            </a:r>
            <a:r>
              <a:rPr lang="en-GB" dirty="0" err="1" smtClean="0"/>
              <a:t>color</a:t>
            </a:r>
            <a:r>
              <a:rPr lang="en-GB" dirty="0" smtClean="0"/>
              <a:t> and non-Hispanic White women on factors related to leaving a violent relationship. </a:t>
            </a:r>
            <a:r>
              <a:rPr lang="en-GB" i="1" dirty="0" smtClean="0"/>
              <a:t>Journal of Interpersonal Violence</a:t>
            </a:r>
            <a:r>
              <a:rPr lang="en-GB" dirty="0" smtClean="0"/>
              <a:t>, 26,pp 1036-1055. </a:t>
            </a:r>
            <a:br>
              <a:rPr lang="en-GB" dirty="0" smtClean="0"/>
            </a:br>
            <a:r>
              <a:rPr lang="en-GB" u="sng" dirty="0" smtClean="0">
                <a:hlinkClick r:id="rId2"/>
              </a:rPr>
              <a:t>Google Scholar</a:t>
            </a:r>
            <a:r>
              <a:rPr lang="en-GB" dirty="0" smtClean="0"/>
              <a:t> |</a:t>
            </a:r>
          </a:p>
          <a:p>
            <a:pPr>
              <a:buNone/>
            </a:pPr>
            <a:r>
              <a:rPr lang="en-GB" dirty="0" err="1" smtClean="0"/>
              <a:t>Masters,K</a:t>
            </a:r>
            <a:r>
              <a:rPr lang="en-GB" dirty="0" smtClean="0"/>
              <a:t>.(2015) </a:t>
            </a:r>
            <a:r>
              <a:rPr lang="en-GB" i="1" dirty="0" smtClean="0"/>
              <a:t>Nursing theories: A framework for professional practice</a:t>
            </a:r>
            <a:r>
              <a:rPr lang="en-GB" dirty="0" smtClean="0"/>
              <a:t>, (2nd ed.). Burlington, MA: Jones and Bartlett Learning </a:t>
            </a:r>
          </a:p>
          <a:p>
            <a:pPr>
              <a:buNone/>
            </a:pPr>
            <a:r>
              <a:rPr lang="en-GB" dirty="0" smtClean="0"/>
              <a:t> </a:t>
            </a:r>
            <a:r>
              <a:rPr lang="en-GB" dirty="0" err="1" smtClean="0"/>
              <a:t>Matheson,F.I</a:t>
            </a:r>
            <a:r>
              <a:rPr lang="en-GB" dirty="0" smtClean="0"/>
              <a:t>., </a:t>
            </a:r>
            <a:r>
              <a:rPr lang="en-GB" dirty="0" err="1" smtClean="0"/>
              <a:t>Daoud,N</a:t>
            </a:r>
            <a:r>
              <a:rPr lang="en-GB" dirty="0" smtClean="0"/>
              <a:t>., Hamilton-</a:t>
            </a:r>
            <a:r>
              <a:rPr lang="en-GB" dirty="0" err="1" smtClean="0"/>
              <a:t>Wright,S</a:t>
            </a:r>
            <a:r>
              <a:rPr lang="en-GB" dirty="0" smtClean="0"/>
              <a:t>., </a:t>
            </a:r>
            <a:r>
              <a:rPr lang="en-GB" dirty="0" err="1" smtClean="0"/>
              <a:t>Borenstein,H</a:t>
            </a:r>
            <a:r>
              <a:rPr lang="en-GB" dirty="0" smtClean="0"/>
              <a:t>., Pederson, C. and </a:t>
            </a:r>
            <a:r>
              <a:rPr lang="en-GB" dirty="0" err="1" smtClean="0"/>
              <a:t>O’Campo,P</a:t>
            </a:r>
            <a:r>
              <a:rPr lang="en-GB" dirty="0" smtClean="0"/>
              <a:t>. (2015) 'Where did she go? The transformation of self-esteem, self-identity and mental well-being among women who have experienced intimate partner violence'. </a:t>
            </a:r>
            <a:r>
              <a:rPr lang="en-GB" i="1" dirty="0" smtClean="0"/>
              <a:t>Women’s Health Issues</a:t>
            </a:r>
            <a:r>
              <a:rPr lang="en-GB" dirty="0" smtClean="0"/>
              <a:t>,25-5 pp.561-569. Available at: https://www/ncbi.nlm.nih.gov&gt;pubmed (Accessed:28January2019).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 McMullan, E. C., </a:t>
            </a:r>
            <a:r>
              <a:rPr lang="en-GB" dirty="0" err="1" smtClean="0"/>
              <a:t>Carlan</a:t>
            </a:r>
            <a:r>
              <a:rPr lang="en-GB" dirty="0" smtClean="0"/>
              <a:t>, P. E. and </a:t>
            </a:r>
            <a:r>
              <a:rPr lang="en-GB" dirty="0" err="1" smtClean="0"/>
              <a:t>Nored</a:t>
            </a:r>
            <a:r>
              <a:rPr lang="en-GB" dirty="0" smtClean="0"/>
              <a:t>, L. S. (2010)’ Future law enforcement officers and social workers: Perceptions of domestic violence’. </a:t>
            </a:r>
            <a:r>
              <a:rPr lang="en-GB" i="1" dirty="0" smtClean="0"/>
              <a:t>Journal of Interpersonal Violence</a:t>
            </a:r>
            <a:r>
              <a:rPr lang="en-GB" dirty="0" smtClean="0"/>
              <a:t>, 25, pp.1367-1387. </a:t>
            </a:r>
            <a:br>
              <a:rPr lang="en-GB" dirty="0" smtClean="0"/>
            </a:br>
            <a:r>
              <a:rPr lang="en-GB" u="sng" dirty="0" smtClean="0">
                <a:hlinkClick r:id="rId3"/>
              </a:rPr>
              <a:t>Google Scholar</a:t>
            </a:r>
            <a:r>
              <a:rPr lang="en-GB" dirty="0" smtClean="0"/>
              <a:t> |</a:t>
            </a:r>
          </a:p>
          <a:p>
            <a:pPr>
              <a:buNone/>
            </a:pPr>
            <a:r>
              <a:rPr lang="en-GB" dirty="0" smtClean="0"/>
              <a:t> McManus, S. and Scott, S. (DMSS Research) with </a:t>
            </a:r>
            <a:r>
              <a:rPr lang="en-GB" dirty="0" err="1" smtClean="0"/>
              <a:t>Sosenko</a:t>
            </a:r>
            <a:r>
              <a:rPr lang="en-GB" dirty="0" smtClean="0"/>
              <a:t>, F. (</a:t>
            </a:r>
            <a:r>
              <a:rPr lang="en-GB" dirty="0" err="1" smtClean="0"/>
              <a:t>Heriot</a:t>
            </a:r>
            <a:r>
              <a:rPr lang="en-GB" dirty="0" smtClean="0"/>
              <a:t>-Watt University). (2016)</a:t>
            </a:r>
            <a:r>
              <a:rPr lang="en-GB" i="1" dirty="0" smtClean="0"/>
              <a:t> Joining the dots: The combined burden of violence, abuse and poverty in the lives of women</a:t>
            </a:r>
            <a:r>
              <a:rPr lang="en-GB" dirty="0" smtClean="0"/>
              <a:t>.   </a:t>
            </a:r>
          </a:p>
          <a:p>
            <a:pPr>
              <a:buNone/>
            </a:pPr>
            <a:r>
              <a:rPr lang="en-GB" dirty="0" smtClean="0"/>
              <a:t>Meyer, S. (2012)Why women stay: A theoretical examination of rational choice and moral reasoning in the context of intimate partner violence. Australian and New Zealand </a:t>
            </a:r>
            <a:r>
              <a:rPr lang="en-GB" i="1" dirty="0" smtClean="0"/>
              <a:t>Journal of Criminology</a:t>
            </a:r>
            <a:r>
              <a:rPr lang="en-GB" dirty="0" smtClean="0"/>
              <a:t>, 45, pp.179-193.Available </a:t>
            </a:r>
            <a:r>
              <a:rPr lang="en-GB" dirty="0" err="1" smtClean="0"/>
              <a:t>at:googleschcollar</a:t>
            </a:r>
            <a:r>
              <a:rPr lang="en-GB" dirty="0" smtClean="0"/>
              <a:t>(Accessed21April2019).  </a:t>
            </a:r>
          </a:p>
          <a:p>
            <a:pPr>
              <a:buNone/>
            </a:pPr>
            <a:r>
              <a:rPr lang="en-GB" dirty="0" err="1" smtClean="0"/>
              <a:t>Mowbay,O</a:t>
            </a:r>
            <a:r>
              <a:rPr lang="en-GB" dirty="0" smtClean="0"/>
              <a:t>., </a:t>
            </a:r>
            <a:r>
              <a:rPr lang="en-GB" dirty="0" err="1" smtClean="0"/>
              <a:t>Jennings,P.F</a:t>
            </a:r>
            <a:r>
              <a:rPr lang="en-GB" dirty="0" smtClean="0"/>
              <a:t>., </a:t>
            </a:r>
            <a:r>
              <a:rPr lang="en-GB" dirty="0" err="1" smtClean="0"/>
              <a:t>Littleton,T</a:t>
            </a:r>
            <a:r>
              <a:rPr lang="en-GB" dirty="0" smtClean="0"/>
              <a:t>., Grinnell-</a:t>
            </a:r>
            <a:r>
              <a:rPr lang="en-GB" dirty="0" err="1" smtClean="0"/>
              <a:t>Davies,C</a:t>
            </a:r>
            <a:r>
              <a:rPr lang="en-GB" dirty="0" smtClean="0"/>
              <a:t>. and </a:t>
            </a:r>
            <a:r>
              <a:rPr lang="en-GB" dirty="0" err="1" smtClean="0"/>
              <a:t>O'Shields,J</a:t>
            </a:r>
            <a:r>
              <a:rPr lang="en-GB" dirty="0" smtClean="0"/>
              <a:t>.(2018)Caregiver depression and trajectories of behavioural health among child welfare involved youth, </a:t>
            </a:r>
            <a:r>
              <a:rPr lang="en-GB" i="1" dirty="0" smtClean="0"/>
              <a:t>Child abuse and neglect</a:t>
            </a:r>
            <a:r>
              <a:rPr lang="en-GB" dirty="0" smtClean="0"/>
              <a:t>,79,pp.445-455.Available at: htttps://doi:org/10.10.1016/j.chiabu.2018.03.001(Accessed:2 December2018).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err="1" smtClean="0"/>
              <a:t>Myhill</a:t>
            </a:r>
            <a:r>
              <a:rPr lang="en-GB" dirty="0" smtClean="0"/>
              <a:t>, A. (2015) ‘Measuring coercive control: what can we learn from national population surveys?’ </a:t>
            </a:r>
            <a:r>
              <a:rPr lang="en-GB" i="1" dirty="0" smtClean="0"/>
              <a:t>Violence Against Women. </a:t>
            </a:r>
            <a:r>
              <a:rPr lang="en-GB" dirty="0" smtClean="0"/>
              <a:t>21(3), pp. 355-375Available at: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99792" y="332656"/>
            <a:ext cx="5987008" cy="64807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980728"/>
            <a:ext cx="8435280" cy="5544616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GB" dirty="0" smtClean="0"/>
              <a:t>Meyer, S. (2012)Why women stay: A theoretical examination of rational choice and moral reasoning in the context of intimate partner violence. Australian and New Zealand </a:t>
            </a:r>
            <a:r>
              <a:rPr lang="en-GB" i="1" dirty="0" smtClean="0"/>
              <a:t>Journal of Criminology</a:t>
            </a:r>
            <a:r>
              <a:rPr lang="en-GB" dirty="0" smtClean="0"/>
              <a:t>, 45, pp.179-193.Available </a:t>
            </a:r>
            <a:r>
              <a:rPr lang="en-GB" dirty="0" err="1" smtClean="0"/>
              <a:t>at:googleschcollar</a:t>
            </a:r>
            <a:r>
              <a:rPr lang="en-GB" dirty="0" smtClean="0"/>
              <a:t>(Accessed21April2019). </a:t>
            </a:r>
            <a:br>
              <a:rPr lang="en-GB" dirty="0" smtClean="0"/>
            </a:br>
            <a:endParaRPr lang="en-GB" dirty="0" smtClean="0"/>
          </a:p>
          <a:p>
            <a:pPr>
              <a:buNone/>
            </a:pPr>
            <a:r>
              <a:rPr lang="en-GB" dirty="0" smtClean="0"/>
              <a:t>Meyer, S. (2016)Still blaming the victim of intimate partner violence? Women’s narratives of victim desistance and redemption when seeking support. </a:t>
            </a:r>
            <a:r>
              <a:rPr lang="en-GB" i="1" dirty="0" smtClean="0"/>
              <a:t>Theoretical Criminology</a:t>
            </a:r>
            <a:r>
              <a:rPr lang="en-GB" dirty="0" smtClean="0"/>
              <a:t>, 20(1), pp.75-90.</a:t>
            </a:r>
          </a:p>
          <a:p>
            <a:pPr>
              <a:buNone/>
            </a:pPr>
            <a:r>
              <a:rPr lang="en-GB" dirty="0" smtClean="0"/>
              <a:t> Office for National Statistics (ONS) (2017) </a:t>
            </a:r>
            <a:r>
              <a:rPr lang="en-GB" i="1" dirty="0" smtClean="0"/>
              <a:t>Domestic abuse in England and Wales: year ending March 2017. </a:t>
            </a:r>
            <a:endParaRPr lang="en-GB" dirty="0" smtClean="0"/>
          </a:p>
          <a:p>
            <a:pPr>
              <a:buNone/>
            </a:pPr>
            <a:r>
              <a:rPr lang="en-GB" dirty="0" smtClean="0"/>
              <a:t>Office for National Statistics (ONS) (2018) </a:t>
            </a:r>
            <a:r>
              <a:rPr lang="en-GB" i="1" dirty="0" smtClean="0"/>
              <a:t>Domestic abuse: findings from the Crime Survey for England and Wales: year ending March 2017</a:t>
            </a:r>
            <a:r>
              <a:rPr lang="en-GB" dirty="0" smtClean="0"/>
              <a:t>. </a:t>
            </a:r>
          </a:p>
          <a:p>
            <a:pPr>
              <a:buNone/>
            </a:pPr>
            <a:r>
              <a:rPr lang="en-GB" dirty="0" smtClean="0"/>
              <a:t>Scott, S. and McManus, S. (2016) </a:t>
            </a:r>
            <a:r>
              <a:rPr lang="en-GB" i="1" dirty="0" smtClean="0"/>
              <a:t>Hidden Hurt, violence, abuse and disadvantage in the lives of women</a:t>
            </a:r>
            <a:r>
              <a:rPr lang="en-GB" dirty="0" smtClean="0"/>
              <a:t>. </a:t>
            </a:r>
          </a:p>
          <a:p>
            <a:pPr>
              <a:buNone/>
            </a:pPr>
            <a:r>
              <a:rPr lang="en-GB" dirty="0" smtClean="0"/>
              <a:t>Pico-Alfonso, M. A., Garcia-Linares, M. I., </a:t>
            </a:r>
            <a:r>
              <a:rPr lang="en-GB" dirty="0" err="1" smtClean="0"/>
              <a:t>Celda</a:t>
            </a:r>
            <a:r>
              <a:rPr lang="en-GB" dirty="0" smtClean="0"/>
              <a:t>-Navarro, N., </a:t>
            </a:r>
            <a:r>
              <a:rPr lang="en-GB" dirty="0" err="1" smtClean="0"/>
              <a:t>Blasco-Ros</a:t>
            </a:r>
            <a:r>
              <a:rPr lang="en-GB" dirty="0" smtClean="0"/>
              <a:t>, C., </a:t>
            </a:r>
            <a:r>
              <a:rPr lang="en-GB" dirty="0" err="1" smtClean="0"/>
              <a:t>Echeburúa</a:t>
            </a:r>
            <a:r>
              <a:rPr lang="en-GB" dirty="0" smtClean="0"/>
              <a:t>, E. </a:t>
            </a:r>
            <a:r>
              <a:rPr lang="en-GB" dirty="0" err="1" smtClean="0"/>
              <a:t>andMartinez</a:t>
            </a:r>
            <a:r>
              <a:rPr lang="en-GB" dirty="0" smtClean="0"/>
              <a:t>, M. (2006)The impact of physical, psychological, and sexual intimate male partner violence on women’s mental health: Depressive symptoms, posttraumatic stress disorder, state anxiety, and suicide. </a:t>
            </a:r>
            <a:r>
              <a:rPr lang="en-GB" i="1" dirty="0" smtClean="0"/>
              <a:t>Journal of Women’s Health, </a:t>
            </a:r>
            <a:r>
              <a:rPr lang="en-GB" dirty="0" smtClean="0"/>
              <a:t>15, 599-611. </a:t>
            </a:r>
            <a:br>
              <a:rPr lang="en-GB" dirty="0" smtClean="0"/>
            </a:br>
            <a:r>
              <a:rPr lang="en-GB" u="sng" dirty="0" smtClean="0">
                <a:hlinkClick r:id="rId2"/>
              </a:rPr>
              <a:t>Google Scholar</a:t>
            </a:r>
            <a:r>
              <a:rPr lang="en-GB" dirty="0" smtClean="0"/>
              <a:t> | 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15816" y="260648"/>
            <a:ext cx="5770984" cy="864096"/>
          </a:xfrm>
        </p:spPr>
        <p:txBody>
          <a:bodyPr>
            <a:normAutofit/>
          </a:bodyPr>
          <a:lstStyle/>
          <a:p>
            <a:r>
              <a:rPr lang="en-GB" dirty="0" smtClean="0"/>
              <a:t>Reference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124744"/>
            <a:ext cx="8712968" cy="5472608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en-GB" sz="5600" dirty="0" err="1" smtClean="0"/>
              <a:t>Patzel</a:t>
            </a:r>
            <a:r>
              <a:rPr lang="en-GB" sz="5600" dirty="0" smtClean="0"/>
              <a:t>, B. (2006) What blocked heterosexual women and lesbians in leaving their abusive relationships. </a:t>
            </a:r>
            <a:r>
              <a:rPr lang="en-GB" sz="5600" i="1" dirty="0" smtClean="0"/>
              <a:t>Journal of the American Psychiatric Nurses Association</a:t>
            </a:r>
            <a:r>
              <a:rPr lang="en-GB" sz="5600" dirty="0" smtClean="0"/>
              <a:t>, 12(4), 208-215.Available at: doi:10.1177/1078390306294897(Accessed:3May2019)</a:t>
            </a:r>
          </a:p>
          <a:p>
            <a:pPr>
              <a:buNone/>
            </a:pPr>
            <a:endParaRPr lang="en-GB" sz="5600" dirty="0" smtClean="0"/>
          </a:p>
          <a:p>
            <a:pPr>
              <a:buNone/>
            </a:pPr>
            <a:r>
              <a:rPr lang="en-GB" sz="5600" dirty="0" smtClean="0"/>
              <a:t> </a:t>
            </a:r>
            <a:r>
              <a:rPr lang="en-GB" sz="5600" dirty="0" err="1" smtClean="0"/>
              <a:t>Pigley,T</a:t>
            </a:r>
            <a:r>
              <a:rPr lang="en-GB" sz="5600" dirty="0" smtClean="0"/>
              <a:t>. (2017)'The Impact of Witnessing Domestic Violence on Children: A Systematic Review'</a:t>
            </a:r>
            <a:r>
              <a:rPr lang="en-GB" sz="5600" dirty="0" smtClean="0">
                <a:hlinkClick r:id="rId2"/>
              </a:rPr>
              <a:t> Available </a:t>
            </a:r>
            <a:r>
              <a:rPr lang="en-GB" sz="5600" dirty="0" err="1" smtClean="0">
                <a:hlinkClick r:id="rId2"/>
              </a:rPr>
              <a:t>at:https</a:t>
            </a:r>
            <a:r>
              <a:rPr lang="en-GB" sz="5600" dirty="0" smtClean="0">
                <a:hlinkClick r:id="rId2"/>
              </a:rPr>
              <a:t>://</a:t>
            </a:r>
            <a:r>
              <a:rPr lang="en-GB" sz="5600" dirty="0" err="1" smtClean="0">
                <a:hlinkClick r:id="rId2"/>
              </a:rPr>
              <a:t>sophia.stkate.edu</a:t>
            </a:r>
            <a:r>
              <a:rPr lang="en-GB" sz="5600" dirty="0" smtClean="0">
                <a:hlinkClick r:id="rId2"/>
              </a:rPr>
              <a:t>/</a:t>
            </a:r>
            <a:r>
              <a:rPr lang="en-GB" sz="5600" dirty="0" err="1" smtClean="0">
                <a:hlinkClick r:id="rId2"/>
              </a:rPr>
              <a:t>cgi</a:t>
            </a:r>
            <a:r>
              <a:rPr lang="en-GB" sz="5600" dirty="0" smtClean="0">
                <a:hlinkClick r:id="rId2"/>
              </a:rPr>
              <a:t>/</a:t>
            </a:r>
            <a:r>
              <a:rPr lang="en-GB" sz="5600" dirty="0" err="1" smtClean="0">
                <a:hlinkClick r:id="rId2"/>
              </a:rPr>
              <a:t>viewcontent.cgi?article</a:t>
            </a:r>
            <a:r>
              <a:rPr lang="en-GB" sz="5600" dirty="0" smtClean="0">
                <a:hlinkClick r:id="rId2"/>
              </a:rPr>
              <a:t>=1779&amp;context=</a:t>
            </a:r>
            <a:r>
              <a:rPr lang="en-GB" sz="5600" dirty="0" err="1" smtClean="0">
                <a:hlinkClick r:id="rId2"/>
              </a:rPr>
              <a:t>msw_paper</a:t>
            </a:r>
            <a:r>
              <a:rPr lang="en-GB" sz="5600" dirty="0" smtClean="0">
                <a:hlinkClick r:id="rId2"/>
              </a:rPr>
              <a:t>(Accessed:2February 2018).</a:t>
            </a:r>
            <a:endParaRPr lang="en-GB" sz="5600" dirty="0" smtClean="0"/>
          </a:p>
          <a:p>
            <a:pPr>
              <a:buNone/>
            </a:pPr>
            <a:r>
              <a:rPr lang="nl-NL" sz="5600" dirty="0" smtClean="0"/>
              <a:t>Prosman, G., Wong, L. F., Römkens, R. and Lagro-Janssen, A. (2014) </a:t>
            </a:r>
            <a:r>
              <a:rPr lang="en-GB" sz="5600" dirty="0" smtClean="0"/>
              <a:t>‘I am stronger, I'm no  longer afraid…’, an evaluation of a home-visiting mentor mother support programme for  abused women in primary care. </a:t>
            </a:r>
            <a:r>
              <a:rPr lang="en-GB" sz="5600" i="1" dirty="0" smtClean="0"/>
              <a:t>Scandinavian Journal of Caring Sciences</a:t>
            </a:r>
            <a:r>
              <a:rPr lang="en-GB" sz="5600" dirty="0" smtClean="0"/>
              <a:t>, 28(4), pp.724- 731. Available at:  doi:10.1111/scs.12102(Accessed:12 December2018).</a:t>
            </a:r>
          </a:p>
          <a:p>
            <a:pPr>
              <a:buNone/>
            </a:pPr>
            <a:r>
              <a:rPr lang="en-GB" sz="5600" dirty="0" smtClean="0"/>
              <a:t> </a:t>
            </a:r>
            <a:r>
              <a:rPr lang="en-GB" sz="5600" dirty="0" err="1" smtClean="0"/>
              <a:t>Oudri,S.M.A</a:t>
            </a:r>
            <a:r>
              <a:rPr lang="en-GB" sz="5600" dirty="0" smtClean="0"/>
              <a:t>.(2011) </a:t>
            </a:r>
            <a:r>
              <a:rPr lang="en-GB" sz="5600" i="1" dirty="0" smtClean="0"/>
              <a:t>Criminology and penology,pp.112</a:t>
            </a:r>
          </a:p>
          <a:p>
            <a:pPr>
              <a:buNone/>
            </a:pPr>
            <a:endParaRPr lang="en-GB" sz="5600" dirty="0" smtClean="0"/>
          </a:p>
          <a:p>
            <a:pPr>
              <a:buNone/>
            </a:pPr>
            <a:r>
              <a:rPr lang="en-GB" sz="5600" b="1" u="sng" dirty="0" smtClean="0">
                <a:hlinkClick r:id="rId3"/>
              </a:rPr>
              <a:t> </a:t>
            </a:r>
            <a:r>
              <a:rPr lang="en-GB" sz="5600" b="1" u="sng" dirty="0" err="1" smtClean="0">
                <a:hlinkClick r:id="rId3"/>
              </a:rPr>
              <a:t>Overstreet</a:t>
            </a:r>
            <a:r>
              <a:rPr lang="en-GB" sz="5600" b="1" dirty="0" err="1" smtClean="0"/>
              <a:t>,N.,M</a:t>
            </a:r>
            <a:r>
              <a:rPr lang="en-GB" sz="5600" b="1" dirty="0" smtClean="0"/>
              <a:t>. and </a:t>
            </a:r>
            <a:r>
              <a:rPr lang="en-GB" sz="5600" b="1" u="sng" dirty="0" smtClean="0">
                <a:hlinkClick r:id="rId4"/>
              </a:rPr>
              <a:t> </a:t>
            </a:r>
            <a:r>
              <a:rPr lang="en-GB" sz="5600" b="1" u="sng" dirty="0" err="1" smtClean="0">
                <a:hlinkClick r:id="rId4"/>
              </a:rPr>
              <a:t>Quinn</a:t>
            </a:r>
            <a:r>
              <a:rPr lang="en-GB" sz="5600" b="1" dirty="0" err="1" smtClean="0"/>
              <a:t>,D.M</a:t>
            </a:r>
            <a:r>
              <a:rPr lang="en-GB" sz="5600" b="1" dirty="0" smtClean="0"/>
              <a:t>.(2013)</a:t>
            </a:r>
            <a:r>
              <a:rPr lang="en-GB" sz="5600" dirty="0" smtClean="0"/>
              <a:t>The Intimate Partner Violence Stigmatization Model and Barriers to Help-Seeking,</a:t>
            </a:r>
            <a:r>
              <a:rPr lang="en-GB" sz="5600" b="1" dirty="0" smtClean="0"/>
              <a:t> </a:t>
            </a:r>
            <a:r>
              <a:rPr lang="en-GB" sz="5600" b="1" i="1" dirty="0" smtClean="0"/>
              <a:t>Basic </a:t>
            </a:r>
            <a:r>
              <a:rPr lang="en-GB" sz="5600" b="1" i="1" dirty="0" err="1" smtClean="0"/>
              <a:t>Appl</a:t>
            </a:r>
            <a:r>
              <a:rPr lang="en-GB" sz="5600" b="1" i="1" dirty="0" smtClean="0"/>
              <a:t> Soc Psych</a:t>
            </a:r>
            <a:r>
              <a:rPr lang="en-GB" sz="5600" b="1" dirty="0" smtClean="0"/>
              <a:t>. 1; 35(1):pp 109–122.  </a:t>
            </a:r>
            <a:r>
              <a:rPr lang="en-GB" sz="5600" b="1" dirty="0" err="1" smtClean="0"/>
              <a:t>doi</a:t>
            </a:r>
            <a:r>
              <a:rPr lang="en-GB" sz="5600" b="1" dirty="0" smtClean="0"/>
              <a:t>: </a:t>
            </a:r>
            <a:r>
              <a:rPr lang="en-GB" sz="5600" b="1" u="sng" dirty="0" smtClean="0">
                <a:hlinkClick r:id="rId5"/>
              </a:rPr>
              <a:t>10.1080/01973533.2012.746599</a:t>
            </a:r>
            <a:r>
              <a:rPr lang="en-GB" sz="800" dirty="0" smtClean="0"/>
              <a:t>Ram,S.R.(2001) Violence in the </a:t>
            </a:r>
            <a:r>
              <a:rPr lang="en-GB" sz="800" dirty="0" err="1" smtClean="0"/>
              <a:t>family:A</a:t>
            </a:r>
            <a:r>
              <a:rPr lang="en-GB" sz="800" dirty="0" smtClean="0"/>
              <a:t> view from </a:t>
            </a:r>
            <a:r>
              <a:rPr lang="en-GB" sz="800" dirty="0" err="1" smtClean="0"/>
              <a:t>within,The</a:t>
            </a:r>
            <a:r>
              <a:rPr lang="en-GB" sz="800" dirty="0" smtClean="0"/>
              <a:t> Indian journal of Social work,v.62pp.338 </a:t>
            </a:r>
          </a:p>
          <a:p>
            <a:pPr>
              <a:buNone/>
            </a:pPr>
            <a:endParaRPr lang="en-GB" sz="5600" b="1" u="sng" dirty="0" smtClean="0"/>
          </a:p>
          <a:p>
            <a:pPr>
              <a:buNone/>
            </a:pPr>
            <a:r>
              <a:rPr lang="en-GB" sz="800" dirty="0" err="1" smtClean="0"/>
              <a:t>Ram,S.R</a:t>
            </a:r>
            <a:r>
              <a:rPr lang="en-GB" sz="800" dirty="0" smtClean="0"/>
              <a:t>.(2001) Violence in the </a:t>
            </a:r>
            <a:r>
              <a:rPr lang="en-GB" sz="800" dirty="0" err="1" smtClean="0"/>
              <a:t>family:A</a:t>
            </a:r>
            <a:r>
              <a:rPr lang="en-GB" sz="800" dirty="0" smtClean="0"/>
              <a:t> view from </a:t>
            </a:r>
            <a:r>
              <a:rPr lang="en-GB" sz="800" dirty="0" err="1" smtClean="0"/>
              <a:t>within,The</a:t>
            </a:r>
            <a:r>
              <a:rPr lang="en-GB" sz="800" dirty="0" smtClean="0"/>
              <a:t> Indian journal of Social work,v.62p</a:t>
            </a:r>
          </a:p>
          <a:p>
            <a:pPr>
              <a:buNone/>
            </a:pPr>
            <a:r>
              <a:rPr lang="en-GB" sz="800" dirty="0" err="1" smtClean="0"/>
              <a:t>Ram,S.R</a:t>
            </a:r>
            <a:r>
              <a:rPr lang="en-GB" sz="800" dirty="0" smtClean="0"/>
              <a:t>.(2001) Violence in the </a:t>
            </a:r>
            <a:r>
              <a:rPr lang="en-GB" sz="800" dirty="0" err="1" smtClean="0"/>
              <a:t>family:A</a:t>
            </a:r>
            <a:r>
              <a:rPr lang="en-GB" sz="800" dirty="0" smtClean="0"/>
              <a:t> view from </a:t>
            </a:r>
            <a:r>
              <a:rPr lang="en-GB" sz="800" dirty="0" err="1" smtClean="0"/>
              <a:t>within,The</a:t>
            </a:r>
            <a:r>
              <a:rPr lang="en-GB" sz="800" dirty="0" smtClean="0"/>
              <a:t> Indian journal of Social work,v.62pp.338 </a:t>
            </a:r>
          </a:p>
          <a:p>
            <a:pPr>
              <a:buNone/>
            </a:pPr>
            <a:r>
              <a:rPr lang="en-GB" sz="5600" dirty="0" smtClean="0"/>
              <a:t>Rivas, C., </a:t>
            </a:r>
            <a:r>
              <a:rPr lang="en-GB" sz="5600" dirty="0" err="1" smtClean="0"/>
              <a:t>Raay</a:t>
            </a:r>
            <a:r>
              <a:rPr lang="en-GB" sz="5600" dirty="0" smtClean="0"/>
              <a:t>, J., </a:t>
            </a:r>
            <a:r>
              <a:rPr lang="en-GB" sz="5600" dirty="0" err="1" smtClean="0"/>
              <a:t>Sadowski</a:t>
            </a:r>
            <a:r>
              <a:rPr lang="en-GB" sz="5600" dirty="0" smtClean="0"/>
              <a:t>, L., Davidson, L.L, Dunne, D., Eldridge, S., </a:t>
            </a:r>
            <a:r>
              <a:rPr lang="en-GB" sz="5600" dirty="0" err="1" smtClean="0"/>
              <a:t>Hegarty</a:t>
            </a:r>
            <a:r>
              <a:rPr lang="en-GB" sz="5600" dirty="0" smtClean="0"/>
              <a:t>, K., Taft, A. and </a:t>
            </a:r>
            <a:r>
              <a:rPr lang="en-GB" sz="5600" dirty="0" err="1" smtClean="0"/>
              <a:t>Feder</a:t>
            </a:r>
            <a:r>
              <a:rPr lang="en-GB" sz="5600" dirty="0" smtClean="0"/>
              <a:t>, G.(2015) 'Advocacy interventions to reduce or eliminate violence and promote the </a:t>
            </a:r>
            <a:r>
              <a:rPr lang="en-GB" sz="5600" dirty="0" err="1" smtClean="0"/>
              <a:t>phy'sical</a:t>
            </a:r>
            <a:r>
              <a:rPr lang="en-GB" sz="5600" dirty="0" smtClean="0"/>
              <a:t> and psychosocial well-being of women who experience intimate partner abuse. </a:t>
            </a:r>
            <a:r>
              <a:rPr lang="en-GB" sz="5600" i="1" dirty="0" smtClean="0"/>
              <a:t>Cochrane Database of Systematic Reviews  Issue </a:t>
            </a:r>
            <a:r>
              <a:rPr lang="en-GB" sz="5600" dirty="0" smtClean="0"/>
              <a:t>12. Art. No.: CD005043 Available at: https://www.ncbi.nlm.nih.gov.&gt;pubmed(Accessed:21 February2019).</a:t>
            </a:r>
            <a:r>
              <a:rPr lang="en-GB" sz="800" dirty="0" smtClean="0"/>
              <a:t> </a:t>
            </a:r>
            <a:r>
              <a:rPr lang="en-GB" sz="800" dirty="0" err="1" smtClean="0"/>
              <a:t>Ram,S.R</a:t>
            </a:r>
            <a:r>
              <a:rPr lang="en-GB" sz="800" dirty="0" smtClean="0"/>
              <a:t>.(2001) Violence in the </a:t>
            </a:r>
            <a:r>
              <a:rPr lang="en-GB" sz="800" dirty="0" err="1" smtClean="0"/>
              <a:t>family:Afrom</a:t>
            </a:r>
            <a:r>
              <a:rPr lang="en-GB" sz="800" dirty="0" smtClean="0"/>
              <a:t> </a:t>
            </a:r>
            <a:r>
              <a:rPr lang="en-GB" sz="800" dirty="0" err="1" smtClean="0"/>
              <a:t>within,The</a:t>
            </a:r>
            <a:r>
              <a:rPr lang="en-GB" sz="800" dirty="0" smtClean="0"/>
              <a:t> Indian journal of Social work,v.62pp.338 </a:t>
            </a:r>
          </a:p>
          <a:p>
            <a:pPr>
              <a:buNone/>
            </a:pPr>
            <a:endParaRPr lang="en-GB" sz="5600" b="1" dirty="0" smtClean="0"/>
          </a:p>
          <a:p>
            <a:pPr>
              <a:buNone/>
            </a:pPr>
            <a:endParaRPr lang="en-GB" sz="5600" dirty="0" smtClean="0"/>
          </a:p>
          <a:p>
            <a:pPr>
              <a:buNone/>
            </a:pPr>
            <a:r>
              <a:rPr lang="en-GB" sz="5600" dirty="0" err="1" smtClean="0"/>
              <a:t>Roth,A</a:t>
            </a:r>
            <a:r>
              <a:rPr lang="en-GB" sz="5600" dirty="0" smtClean="0"/>
              <a:t>. and </a:t>
            </a:r>
            <a:r>
              <a:rPr lang="en-GB" sz="5600" dirty="0" err="1" smtClean="0"/>
              <a:t>Fonagy,P</a:t>
            </a:r>
            <a:r>
              <a:rPr lang="en-GB" sz="5600" dirty="0" smtClean="0"/>
              <a:t>.(2005) </a:t>
            </a:r>
            <a:r>
              <a:rPr lang="en-GB" sz="5600" i="1" dirty="0" smtClean="0"/>
              <a:t>What’s works for whom? A critical review of psychotherapy research.2 </a:t>
            </a:r>
            <a:r>
              <a:rPr lang="en-GB" sz="5600" dirty="0" err="1" smtClean="0"/>
              <a:t>nd</a:t>
            </a:r>
            <a:r>
              <a:rPr lang="en-GB" sz="5600" dirty="0" smtClean="0"/>
              <a:t>. ed. New York. London. The Guilford press.</a:t>
            </a:r>
          </a:p>
          <a:p>
            <a:pPr>
              <a:buNone/>
            </a:pPr>
            <a:r>
              <a:rPr lang="en-GB" sz="5600" dirty="0" smtClean="0"/>
              <a:t> Stark, (2007) </a:t>
            </a:r>
            <a:r>
              <a:rPr lang="en-GB" sz="5600" i="1" dirty="0" smtClean="0"/>
              <a:t>Coercive Control: How men entrap women in personal life.</a:t>
            </a:r>
            <a:r>
              <a:rPr lang="en-GB" sz="5600" dirty="0" smtClean="0"/>
              <a:t> New York, NY: Oxford University Press.</a:t>
            </a:r>
            <a:r>
              <a:rPr lang="en-GB" dirty="0" smtClean="0"/>
              <a:t> 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99792" y="332656"/>
            <a:ext cx="5987008" cy="57606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REFERENCE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27848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GB" dirty="0" smtClean="0"/>
              <a:t> </a:t>
            </a:r>
            <a:r>
              <a:rPr lang="en-GB" dirty="0" err="1" smtClean="0"/>
              <a:t>Nybergh</a:t>
            </a:r>
            <a:r>
              <a:rPr lang="en-GB" dirty="0" smtClean="0"/>
              <a:t>, L., </a:t>
            </a:r>
            <a:r>
              <a:rPr lang="en-GB" dirty="0" err="1" smtClean="0"/>
              <a:t>Enander</a:t>
            </a:r>
            <a:r>
              <a:rPr lang="en-GB" dirty="0" smtClean="0"/>
              <a:t>, V. and </a:t>
            </a:r>
            <a:r>
              <a:rPr lang="en-GB" dirty="0" err="1" smtClean="0"/>
              <a:t>Krantz</a:t>
            </a:r>
            <a:r>
              <a:rPr lang="en-GB" dirty="0" smtClean="0"/>
              <a:t>, G. (2015) 'Theoretical Considerations on Men’s Experiences of Intimate Partner Violence: An Interview-Based Study', 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Polk, K. and </a:t>
            </a:r>
            <a:r>
              <a:rPr lang="en-GB" dirty="0" err="1" smtClean="0"/>
              <a:t>Ranson</a:t>
            </a:r>
            <a:r>
              <a:rPr lang="en-GB" dirty="0" smtClean="0"/>
              <a:t>, D. (1991) 'The role of gender in intimate homicide', </a:t>
            </a:r>
            <a:r>
              <a:rPr lang="en-GB" i="1" dirty="0" smtClean="0"/>
              <a:t>Australian &amp; New Zealand Journal of Criminology</a:t>
            </a:r>
            <a:r>
              <a:rPr lang="en-GB" dirty="0" smtClean="0"/>
              <a:t>, 24(1), pp. 15-24. </a:t>
            </a:r>
          </a:p>
          <a:p>
            <a:pPr>
              <a:buNone/>
            </a:pPr>
            <a:r>
              <a:rPr lang="en-GB" dirty="0" smtClean="0"/>
              <a:t>Ritchie, J. L., J; McNaughton Nicholls, C; </a:t>
            </a:r>
            <a:r>
              <a:rPr lang="en-GB" dirty="0" err="1" smtClean="0"/>
              <a:t>Ormston</a:t>
            </a:r>
            <a:r>
              <a:rPr lang="en-GB" dirty="0" smtClean="0"/>
              <a:t>, R. (2014). </a:t>
            </a:r>
            <a:r>
              <a:rPr lang="en-GB" i="1" dirty="0" smtClean="0"/>
              <a:t>Qualitative Research Practice: A guide for Social Science Students and Researchers</a:t>
            </a:r>
            <a:r>
              <a:rPr lang="en-GB" dirty="0" smtClean="0"/>
              <a:t>. London: Sage.</a:t>
            </a:r>
          </a:p>
          <a:p>
            <a:pPr>
              <a:buNone/>
            </a:pPr>
            <a:r>
              <a:rPr lang="en-GB" sz="2800" dirty="0" smtClean="0"/>
              <a:t> </a:t>
            </a:r>
            <a:r>
              <a:rPr lang="en-GB" sz="2800" dirty="0" err="1" smtClean="0"/>
              <a:t>Ramazanoglu</a:t>
            </a:r>
            <a:r>
              <a:rPr lang="en-GB" sz="2800" dirty="0" smtClean="0"/>
              <a:t>, C. and Holland, J. (2002) </a:t>
            </a:r>
            <a:r>
              <a:rPr lang="en-GB" sz="2800" i="1" dirty="0" smtClean="0"/>
              <a:t>Feminist Methodology: Challenges and Choices</a:t>
            </a:r>
            <a:r>
              <a:rPr lang="en-GB" sz="2800" dirty="0" smtClean="0"/>
              <a:t>, </a:t>
            </a:r>
            <a:r>
              <a:rPr lang="en-GB" sz="2800" dirty="0" err="1" smtClean="0"/>
              <a:t>Sage,London</a:t>
            </a:r>
            <a:endParaRPr lang="en-GB" sz="2800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 Quigley, B.M. and Leonard, K.E. (1996) 'Desistance of husband aggression in the early years of marriage', </a:t>
            </a:r>
            <a:r>
              <a:rPr lang="en-GB" i="1" dirty="0" smtClean="0"/>
              <a:t>Violence and victims</a:t>
            </a:r>
            <a:r>
              <a:rPr lang="en-GB" dirty="0" smtClean="0"/>
              <a:t>, 11(4), pp. 355-370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Straus, M.A. (2011) 'Gender symmetry and mutuality in perpetration of clinical-level partner violence: Empirical evidence and implications for prevention and treatment', </a:t>
            </a:r>
            <a:r>
              <a:rPr lang="en-GB" i="1" dirty="0" smtClean="0"/>
              <a:t>Aggression and Violent </a:t>
            </a:r>
            <a:r>
              <a:rPr lang="en-GB" i="1" dirty="0" err="1" smtClean="0"/>
              <a:t>Behavior</a:t>
            </a:r>
            <a:r>
              <a:rPr lang="en-GB" i="1" dirty="0" smtClean="0"/>
              <a:t>, </a:t>
            </a:r>
            <a:r>
              <a:rPr lang="en-GB" dirty="0" smtClean="0"/>
              <a:t>16(4), pp. 279-288.</a:t>
            </a:r>
            <a:r>
              <a:rPr lang="en-GB" b="1" u="sng" dirty="0" smtClean="0"/>
              <a:t> 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55776" y="260648"/>
            <a:ext cx="6059016" cy="72008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199856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de-DE" dirty="0" smtClean="0"/>
              <a:t>Smith, S.G.,Chen,J., Basile, K.C., Gilbert, L.K., Merrick, M.T., Patel, N., . . .  </a:t>
            </a:r>
            <a:r>
              <a:rPr lang="en-GB" dirty="0" err="1" smtClean="0"/>
              <a:t>Jain,A</a:t>
            </a:r>
            <a:r>
              <a:rPr lang="en-GB" dirty="0" smtClean="0"/>
              <a:t>. (2017)The National Intimate Partner and Sexual Violence Survey  (NISVS): 2010-2012 state report. </a:t>
            </a:r>
            <a:r>
              <a:rPr lang="en-GB" i="1" dirty="0" smtClean="0"/>
              <a:t>Atlanta, GA: National Canter for Injury Prevention  and Control, Centres for Disease Control and Prevention. </a:t>
            </a:r>
            <a:r>
              <a:rPr lang="en-GB" dirty="0" smtClean="0"/>
              <a:t>Available </a:t>
            </a:r>
            <a:r>
              <a:rPr lang="en-GB" dirty="0" err="1" smtClean="0"/>
              <a:t>at:https:www.womenshealth.gov</a:t>
            </a:r>
            <a:r>
              <a:rPr lang="en-GB" dirty="0" smtClean="0"/>
              <a:t>/relationships-and-safety/domestic-violence     (Accessed: 19January2019)</a:t>
            </a:r>
          </a:p>
          <a:p>
            <a:pPr>
              <a:buNone/>
            </a:pPr>
            <a:r>
              <a:rPr lang="en-GB" dirty="0" smtClean="0"/>
              <a:t> </a:t>
            </a:r>
            <a:r>
              <a:rPr lang="en-GB" dirty="0" err="1" smtClean="0"/>
              <a:t>Shipley,S</a:t>
            </a:r>
            <a:r>
              <a:rPr lang="en-GB" dirty="0" smtClean="0"/>
              <a:t>.(2018) "Intimate Partner Violence: A Systematic Literature Review" </a:t>
            </a:r>
            <a:r>
              <a:rPr lang="en-GB" i="1" dirty="0" smtClean="0"/>
              <a:t>All Theses, Dissertations, and Other Capstone Projects</a:t>
            </a:r>
            <a:r>
              <a:rPr lang="en-GB" dirty="0" smtClean="0"/>
              <a:t>. p. 762. Available </a:t>
            </a:r>
            <a:r>
              <a:rPr lang="en-GB" dirty="0" err="1" smtClean="0"/>
              <a:t>at:https</a:t>
            </a:r>
            <a:r>
              <a:rPr lang="en-GB" dirty="0" smtClean="0"/>
              <a:t>://</a:t>
            </a:r>
            <a:r>
              <a:rPr lang="en-GB" dirty="0" err="1" smtClean="0"/>
              <a:t>cornerstone.lib.mnsu.edu</a:t>
            </a:r>
            <a:r>
              <a:rPr lang="en-GB" dirty="0" smtClean="0"/>
              <a:t>/</a:t>
            </a:r>
            <a:r>
              <a:rPr lang="en-GB" dirty="0" err="1" smtClean="0"/>
              <a:t>etds</a:t>
            </a:r>
            <a:r>
              <a:rPr lang="en-GB" dirty="0" smtClean="0"/>
              <a:t>/762(Accessed:13January2019). </a:t>
            </a:r>
          </a:p>
          <a:p>
            <a:pPr>
              <a:buNone/>
            </a:pPr>
            <a:r>
              <a:rPr lang="en-GB" dirty="0" err="1" smtClean="0"/>
              <a:t>Sanders,C,K</a:t>
            </a:r>
            <a:r>
              <a:rPr lang="en-GB" dirty="0" smtClean="0"/>
              <a:t>.(2015)'Economic abuse in the lives of women abused by an intimate </a:t>
            </a:r>
            <a:r>
              <a:rPr lang="en-GB" dirty="0" err="1" smtClean="0"/>
              <a:t>partner,Qualitative</a:t>
            </a:r>
            <a:r>
              <a:rPr lang="en-GB" dirty="0" smtClean="0"/>
              <a:t> </a:t>
            </a:r>
            <a:r>
              <a:rPr lang="en-GB" dirty="0" err="1" smtClean="0"/>
              <a:t>Study.</a:t>
            </a:r>
            <a:r>
              <a:rPr lang="en-GB" i="1" dirty="0" err="1" smtClean="0"/>
              <a:t>Violence</a:t>
            </a:r>
            <a:r>
              <a:rPr lang="en-GB" i="1" dirty="0" smtClean="0"/>
              <a:t> against women</a:t>
            </a:r>
            <a:r>
              <a:rPr lang="en-GB" dirty="0" smtClean="0"/>
              <a:t>,21,1,pp.3-29 Available at: </a:t>
            </a:r>
            <a:r>
              <a:rPr lang="en-GB" u="sng" dirty="0" smtClean="0">
                <a:hlinkClick r:id="rId2"/>
              </a:rPr>
              <a:t>https://www.researchgate.net(Accessed:2October2018)</a:t>
            </a:r>
            <a:r>
              <a:rPr lang="en-GB" dirty="0" smtClean="0"/>
              <a:t>.</a:t>
            </a:r>
          </a:p>
          <a:p>
            <a:pPr>
              <a:buNone/>
            </a:pPr>
            <a:r>
              <a:rPr lang="en-GB" dirty="0" smtClean="0"/>
              <a:t>Stark, E. (2007) </a:t>
            </a:r>
            <a:r>
              <a:rPr lang="en-GB" i="1" dirty="0" smtClean="0"/>
              <a:t>Coercive Control: How men entrap women in personal life</a:t>
            </a:r>
            <a:r>
              <a:rPr lang="en-GB" dirty="0" smtClean="0"/>
              <a:t>. New York, NY: Oxford University Press. </a:t>
            </a:r>
            <a:br>
              <a:rPr lang="en-GB" dirty="0" smtClean="0"/>
            </a:br>
            <a:r>
              <a:rPr lang="en-GB" u="sng" dirty="0" smtClean="0">
                <a:hlinkClick r:id="rId3"/>
              </a:rPr>
              <a:t>Google Scholar</a:t>
            </a:r>
            <a:endParaRPr lang="en-GB" dirty="0" smtClean="0"/>
          </a:p>
          <a:p>
            <a:pPr>
              <a:buNone/>
            </a:pPr>
            <a:r>
              <a:rPr lang="en-GB" dirty="0" err="1" smtClean="0"/>
              <a:t>Slote</a:t>
            </a:r>
            <a:r>
              <a:rPr lang="en-GB" dirty="0" smtClean="0"/>
              <a:t>, K. Y., Cuthbert, C., Mesh, C. J., </a:t>
            </a:r>
            <a:r>
              <a:rPr lang="en-GB" dirty="0" err="1" smtClean="0"/>
              <a:t>Driggers</a:t>
            </a:r>
            <a:r>
              <a:rPr lang="en-GB" dirty="0" smtClean="0"/>
              <a:t>, M. G., Bancroft, L. and Silverman, J. G. (2005) Battered mothers speak out: Participatory human rights documentation as a model for research and activism in the United States. </a:t>
            </a:r>
            <a:r>
              <a:rPr lang="en-GB" i="1" dirty="0" smtClean="0"/>
              <a:t>Violence Against Women</a:t>
            </a:r>
            <a:r>
              <a:rPr lang="en-GB" dirty="0" smtClean="0"/>
              <a:t>, 11,pp. 1367-1395. </a:t>
            </a:r>
            <a:br>
              <a:rPr lang="en-GB" dirty="0" smtClean="0"/>
            </a:br>
            <a:r>
              <a:rPr lang="en-GB" u="sng" dirty="0" smtClean="0">
                <a:hlinkClick r:id="rId4"/>
              </a:rPr>
              <a:t>Google Scholar</a:t>
            </a:r>
            <a:r>
              <a:rPr lang="en-GB" dirty="0" smtClean="0"/>
              <a:t> | </a:t>
            </a:r>
          </a:p>
          <a:p>
            <a:pPr>
              <a:buNone/>
            </a:pPr>
            <a:r>
              <a:rPr lang="en-GB" dirty="0" smtClean="0"/>
              <a:t>Scott, S. and McManus, S. (2016) </a:t>
            </a:r>
            <a:r>
              <a:rPr lang="en-GB" i="1" dirty="0" smtClean="0"/>
              <a:t>Hidden Hurt, violence, abuse and disadvantage in the lives of women</a:t>
            </a:r>
            <a:r>
              <a:rPr lang="en-GB" dirty="0" smtClean="0"/>
              <a:t>. A research report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7824" y="260648"/>
            <a:ext cx="5698976" cy="64807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271864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en-GB" dirty="0" err="1" smtClean="0"/>
              <a:t>Spieker</a:t>
            </a:r>
            <a:r>
              <a:rPr lang="en-GB" dirty="0" smtClean="0"/>
              <a:t>, S. J., </a:t>
            </a:r>
            <a:r>
              <a:rPr lang="en-GB" dirty="0" err="1" smtClean="0"/>
              <a:t>Oxforg</a:t>
            </a:r>
            <a:r>
              <a:rPr lang="en-GB" dirty="0" smtClean="0"/>
              <a:t>, M. l., Fleming, C. B. and </a:t>
            </a:r>
            <a:r>
              <a:rPr lang="en-GB" dirty="0" err="1" smtClean="0"/>
              <a:t>Lohr,M.J</a:t>
            </a:r>
            <a:r>
              <a:rPr lang="en-GB" dirty="0" smtClean="0"/>
              <a:t>.(2018)'Parent childhood adversity, depressive symptom, and parenting quality: Effects on toddler self-regulation in child welfare services involved families', </a:t>
            </a:r>
            <a:r>
              <a:rPr lang="en-GB" i="1" dirty="0" smtClean="0"/>
              <a:t>Infant Mental Health Journal</a:t>
            </a:r>
            <a:r>
              <a:rPr lang="en-GB" dirty="0" smtClean="0"/>
              <a:t>,39,1,pp.5-16 Available at: https://www/ncbi.nlm.nih.gov&gt;pubmed (Accessed:22 January2019).</a:t>
            </a:r>
          </a:p>
          <a:p>
            <a:pPr>
              <a:buNone/>
            </a:pPr>
            <a:r>
              <a:rPr lang="en-GB" dirty="0" smtClean="0"/>
              <a:t> </a:t>
            </a:r>
            <a:r>
              <a:rPr lang="en-GB" dirty="0" err="1" smtClean="0"/>
              <a:t>Spraque,S</a:t>
            </a:r>
            <a:r>
              <a:rPr lang="en-GB" dirty="0" smtClean="0"/>
              <a:t>. </a:t>
            </a:r>
            <a:r>
              <a:rPr lang="en-GB" dirty="0" err="1" smtClean="0"/>
              <a:t>Taryn,S</a:t>
            </a:r>
            <a:r>
              <a:rPr lang="en-GB" dirty="0" smtClean="0"/>
              <a:t>.,</a:t>
            </a:r>
            <a:r>
              <a:rPr lang="en-GB" dirty="0" smtClean="0">
                <a:hlinkClick r:id="rId2"/>
              </a:rPr>
              <a:t> </a:t>
            </a:r>
            <a:r>
              <a:rPr lang="en-GB" dirty="0" err="1" smtClean="0">
                <a:hlinkClick r:id="rId2"/>
              </a:rPr>
              <a:t>Garibaldi</a:t>
            </a:r>
            <a:r>
              <a:rPr lang="en-GB" dirty="0" err="1" smtClean="0"/>
              <a:t>,A</a:t>
            </a:r>
            <a:r>
              <a:rPr lang="en-GB" dirty="0" err="1" smtClean="0">
                <a:hlinkClick r:id="rId3"/>
              </a:rPr>
              <a:t>.,Bzovsky</a:t>
            </a:r>
            <a:r>
              <a:rPr lang="en-GB" dirty="0" err="1" smtClean="0"/>
              <a:t>,S</a:t>
            </a:r>
            <a:r>
              <a:rPr lang="en-GB" dirty="0" smtClean="0"/>
              <a:t>.,</a:t>
            </a:r>
            <a:r>
              <a:rPr lang="en-GB" dirty="0" smtClean="0">
                <a:hlinkClick r:id="rId4"/>
              </a:rPr>
              <a:t> </a:t>
            </a:r>
            <a:r>
              <a:rPr lang="en-GB" dirty="0" err="1" smtClean="0">
                <a:hlinkClick r:id="rId4"/>
              </a:rPr>
              <a:t>Slobogean</a:t>
            </a:r>
            <a:r>
              <a:rPr lang="en-GB" dirty="0" err="1" smtClean="0"/>
              <a:t>G.,P.,</a:t>
            </a:r>
            <a:r>
              <a:rPr lang="en-GB" dirty="0" err="1" smtClean="0">
                <a:hlinkClick r:id="rId5"/>
              </a:rPr>
              <a:t>McKay</a:t>
            </a:r>
            <a:r>
              <a:rPr lang="en-GB" dirty="0" err="1" smtClean="0"/>
              <a:t>,P</a:t>
            </a:r>
            <a:r>
              <a:rPr lang="en-GB" dirty="0" smtClean="0"/>
              <a:t>. et al.(2017)'A scoping review of intimate partner violence assistance programmes within health care </a:t>
            </a:r>
            <a:r>
              <a:rPr lang="en-GB" dirty="0" err="1" smtClean="0"/>
              <a:t>settings',</a:t>
            </a:r>
            <a:r>
              <a:rPr lang="en-GB" i="1" dirty="0" err="1" smtClean="0"/>
              <a:t>Europian</a:t>
            </a:r>
            <a:r>
              <a:rPr lang="en-GB" i="1" dirty="0" smtClean="0"/>
              <a:t> journal of Psychotraumatology</a:t>
            </a:r>
            <a:r>
              <a:rPr lang="en-GB" dirty="0" smtClean="0"/>
              <a:t>,8,pp35-41.</a:t>
            </a:r>
          </a:p>
          <a:p>
            <a:pPr>
              <a:buNone/>
            </a:pPr>
            <a:r>
              <a:rPr lang="en-GB" dirty="0" smtClean="0"/>
              <a:t> </a:t>
            </a:r>
            <a:r>
              <a:rPr lang="en-GB" dirty="0" err="1" smtClean="0"/>
              <a:t>Stanley,N</a:t>
            </a:r>
            <a:r>
              <a:rPr lang="en-GB" dirty="0" smtClean="0"/>
              <a:t>.(2011)'Children experiencing domestic violence: a research review', </a:t>
            </a:r>
            <a:r>
              <a:rPr lang="en-GB" dirty="0" err="1" smtClean="0"/>
              <a:t>Dartington</a:t>
            </a:r>
            <a:r>
              <a:rPr lang="en-GB" dirty="0" smtClean="0"/>
              <a:t>: </a:t>
            </a:r>
            <a:r>
              <a:rPr lang="en-GB" i="1" dirty="0" smtClean="0"/>
              <a:t>Research Practice.</a:t>
            </a:r>
          </a:p>
          <a:p>
            <a:pPr>
              <a:buNone/>
            </a:pPr>
            <a:r>
              <a:rPr lang="en-GB" dirty="0" smtClean="0"/>
              <a:t> Stevens, A. L., </a:t>
            </a:r>
            <a:r>
              <a:rPr lang="en-GB" dirty="0" err="1" smtClean="0"/>
              <a:t>Herrenkohl</a:t>
            </a:r>
            <a:r>
              <a:rPr lang="en-GB" dirty="0" smtClean="0"/>
              <a:t>, T. L., Mason, W. A., Smith, G. L., </a:t>
            </a:r>
            <a:r>
              <a:rPr lang="en-GB" dirty="0" err="1" smtClean="0"/>
              <a:t>Klevens</a:t>
            </a:r>
            <a:r>
              <a:rPr lang="en-GB" dirty="0" smtClean="0"/>
              <a:t>, J. and Merrick, M. T. (2018)'Developmental effects of childhood household adversity, transitions, and relationship quality on adult outcomes of socioeconomic status: Effects of substantiated child </a:t>
            </a:r>
            <a:r>
              <a:rPr lang="en-GB" dirty="0" err="1" smtClean="0"/>
              <a:t>maltreatment',</a:t>
            </a:r>
            <a:r>
              <a:rPr lang="en-GB" i="1" dirty="0" err="1" smtClean="0"/>
              <a:t>Child</a:t>
            </a:r>
            <a:r>
              <a:rPr lang="en-GB" i="1" dirty="0" smtClean="0"/>
              <a:t> abuse and neglect, </a:t>
            </a:r>
            <a:r>
              <a:rPr lang="en-GB" dirty="0" smtClean="0"/>
              <a:t>79, pp. 42-50 Available at https://doi.org/10.1016/j.chiabu.2018.01.031(Accessed:2 February 2019).</a:t>
            </a:r>
          </a:p>
          <a:p>
            <a:pPr>
              <a:buNone/>
            </a:pPr>
            <a:r>
              <a:rPr lang="en-GB" dirty="0" smtClean="0"/>
              <a:t>Stover, C. S., Meadows, A. L. and Kaufman, J. (2009) 'Interventions for intimate partner violence: Review and implications for evidence-based practice'.</a:t>
            </a:r>
            <a:r>
              <a:rPr lang="en-GB" i="1" dirty="0" smtClean="0"/>
              <a:t> Professional Psychology: Research and Practice</a:t>
            </a:r>
            <a:r>
              <a:rPr lang="en-GB" dirty="0" smtClean="0"/>
              <a:t>, 40, pp. 223 Available at: https://psycnet.apa.org&gt;2009-08599-002 (Accessed:6January2019). </a:t>
            </a:r>
          </a:p>
          <a:p>
            <a:pPr>
              <a:buNone/>
            </a:pPr>
            <a:r>
              <a:rPr lang="en-GB" dirty="0" err="1" smtClean="0"/>
              <a:t>Swanger</a:t>
            </a:r>
            <a:r>
              <a:rPr lang="en-GB" dirty="0" smtClean="0"/>
              <a:t> et.al (2003) </a:t>
            </a:r>
            <a:r>
              <a:rPr lang="en-GB" i="1" dirty="0" smtClean="0"/>
              <a:t>Violence in home multidisciplinary perspective: multidiscipline</a:t>
            </a:r>
            <a:r>
              <a:rPr lang="en-GB" dirty="0" smtClean="0"/>
              <a:t>, p.47.Oxford University Press. Available: books.google.co.uk</a:t>
            </a:r>
          </a:p>
          <a:p>
            <a:pPr>
              <a:buNone/>
            </a:pPr>
            <a:r>
              <a:rPr lang="en-GB" dirty="0" smtClean="0"/>
              <a:t> </a:t>
            </a:r>
            <a:r>
              <a:rPr lang="en-GB" sz="2800" dirty="0" smtClean="0"/>
              <a:t>Ulrich, Y. C., Cain, K. C., </a:t>
            </a:r>
            <a:r>
              <a:rPr lang="en-GB" sz="2800" dirty="0" err="1" smtClean="0"/>
              <a:t>Sugg</a:t>
            </a:r>
            <a:r>
              <a:rPr lang="en-GB" sz="2800" dirty="0" smtClean="0"/>
              <a:t>, N. K., </a:t>
            </a:r>
            <a:r>
              <a:rPr lang="en-GB" sz="2800" dirty="0" err="1" smtClean="0"/>
              <a:t>Rivara</a:t>
            </a:r>
            <a:r>
              <a:rPr lang="en-GB" sz="2800" dirty="0" smtClean="0"/>
              <a:t>, F. P., </a:t>
            </a:r>
            <a:r>
              <a:rPr lang="en-GB" sz="2800" dirty="0" err="1" smtClean="0"/>
              <a:t>Rubanowice</a:t>
            </a:r>
            <a:r>
              <a:rPr lang="en-GB" sz="2800" dirty="0" smtClean="0"/>
              <a:t>, D. M. and Thompson, R. S. (2003)'Medical care utilization patterns in women with diagnosed domestic violence'. </a:t>
            </a:r>
            <a:r>
              <a:rPr lang="en-GB" sz="2800" i="1" dirty="0" smtClean="0"/>
              <a:t>American Journal Of Preventive Medicine</a:t>
            </a:r>
            <a:r>
              <a:rPr lang="en-GB" sz="2800" dirty="0" smtClean="0"/>
              <a:t>, 24 (1) pp. 9-15. Available at: https://www.sciencedirect (Accessed:9January2019).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19872" y="260648"/>
            <a:ext cx="5266928" cy="72008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REFERENCE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980728"/>
            <a:ext cx="8784976" cy="5688632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en-GB" dirty="0" err="1" smtClean="0"/>
              <a:t>Walker,L.E</a:t>
            </a:r>
            <a:r>
              <a:rPr lang="en-GB" dirty="0" smtClean="0"/>
              <a:t>.(2009) </a:t>
            </a:r>
            <a:r>
              <a:rPr lang="en-GB" i="1" dirty="0" smtClean="0"/>
              <a:t>The battered women,3 </a:t>
            </a:r>
            <a:r>
              <a:rPr lang="en-GB" dirty="0" err="1" smtClean="0"/>
              <a:t>ed.Spring</a:t>
            </a:r>
            <a:r>
              <a:rPr lang="en-GB" dirty="0" smtClean="0"/>
              <a:t> publishing </a:t>
            </a:r>
            <a:r>
              <a:rPr lang="en-GB" dirty="0" err="1" smtClean="0"/>
              <a:t>company.New</a:t>
            </a:r>
            <a:r>
              <a:rPr lang="en-GB" dirty="0" smtClean="0"/>
              <a:t> York.pp.91Available at https://books.google.com(Accessed:29April2019). </a:t>
            </a:r>
          </a:p>
          <a:p>
            <a:pPr>
              <a:buNone/>
            </a:pPr>
            <a:r>
              <a:rPr lang="en-GB" dirty="0" err="1" smtClean="0"/>
              <a:t>Walker,L.E</a:t>
            </a:r>
            <a:r>
              <a:rPr lang="en-GB" dirty="0" smtClean="0"/>
              <a:t>.(1987)</a:t>
            </a:r>
            <a:r>
              <a:rPr lang="en-GB" i="1" dirty="0" smtClean="0"/>
              <a:t>Why battered women kill and how society responds</a:t>
            </a:r>
            <a:r>
              <a:rPr lang="en-GB" dirty="0" smtClean="0"/>
              <a:t>. New York: </a:t>
            </a:r>
            <a:r>
              <a:rPr lang="en-GB" dirty="0" err="1" smtClean="0"/>
              <a:t>Haipercollins</a:t>
            </a:r>
            <a:endParaRPr lang="en-GB" dirty="0" smtClean="0"/>
          </a:p>
          <a:p>
            <a:pPr>
              <a:buNone/>
            </a:pPr>
            <a:r>
              <a:rPr lang="en-GB" dirty="0" smtClean="0"/>
              <a:t>Wang, L. (2016) Factors influencing attitude toward intimate partner violence. </a:t>
            </a:r>
            <a:r>
              <a:rPr lang="en-GB" i="1" dirty="0" smtClean="0"/>
              <a:t>Aggression and Violent </a:t>
            </a:r>
            <a:r>
              <a:rPr lang="en-GB" i="1" dirty="0" err="1" smtClean="0"/>
              <a:t>Behavior</a:t>
            </a:r>
            <a:r>
              <a:rPr lang="en-GB" i="1" dirty="0" smtClean="0"/>
              <a:t>,</a:t>
            </a:r>
            <a:r>
              <a:rPr lang="en-GB" dirty="0" smtClean="0"/>
              <a:t> 29, pp.72-78.</a:t>
            </a:r>
            <a:r>
              <a:rPr lang="en-GB" sz="2800" u="sng" dirty="0" smtClean="0">
                <a:hlinkClick r:id="rId2"/>
              </a:rPr>
              <a:t> </a:t>
            </a:r>
          </a:p>
          <a:p>
            <a:pPr>
              <a:buNone/>
            </a:pPr>
            <a:r>
              <a:rPr lang="en-GB" sz="2800" u="sng" dirty="0" smtClean="0">
                <a:hlinkClick r:id="rId2"/>
              </a:rPr>
              <a:t> </a:t>
            </a:r>
            <a:r>
              <a:rPr lang="en-GB" sz="2800" u="sng" dirty="0" err="1" smtClean="0"/>
              <a:t>Wendy,L.and</a:t>
            </a:r>
            <a:r>
              <a:rPr lang="en-GB" sz="2800" u="sng" dirty="0" smtClean="0"/>
              <a:t> Patrick,(</a:t>
            </a:r>
            <a:r>
              <a:rPr lang="en-GB" sz="2800" dirty="0" smtClean="0"/>
              <a:t>2018)’ Why Domestic Violence Victims Don't “Just </a:t>
            </a:r>
            <a:r>
              <a:rPr lang="en-GB" sz="2800" dirty="0" err="1" smtClean="0"/>
              <a:t>Leave”</a:t>
            </a:r>
            <a:r>
              <a:rPr lang="en-GB" sz="2800" b="1" i="1" dirty="0" err="1" smtClean="0"/>
              <a:t>Psychology</a:t>
            </a:r>
            <a:r>
              <a:rPr lang="en-GB" sz="2800" b="1" i="1" dirty="0" smtClean="0"/>
              <a:t> </a:t>
            </a:r>
            <a:r>
              <a:rPr lang="en-GB" sz="2800" b="1" i="1" dirty="0" err="1" smtClean="0"/>
              <a:t>todayAvailable</a:t>
            </a:r>
            <a:r>
              <a:rPr lang="en-GB" sz="2800" b="1" i="1" dirty="0" smtClean="0"/>
              <a:t> </a:t>
            </a:r>
            <a:r>
              <a:rPr lang="en-GB" sz="2800" b="1" i="1" dirty="0" err="1" smtClean="0"/>
              <a:t>at:</a:t>
            </a:r>
            <a:r>
              <a:rPr lang="en-GB" sz="2800" i="1" u="sng" dirty="0" err="1" smtClean="0">
                <a:hlinkClick r:id="rId3"/>
              </a:rPr>
              <a:t>https</a:t>
            </a:r>
            <a:r>
              <a:rPr lang="en-GB" sz="2800" u="sng" dirty="0" smtClean="0">
                <a:hlinkClick r:id="rId3"/>
              </a:rPr>
              <a:t>://</a:t>
            </a:r>
            <a:r>
              <a:rPr lang="en-GB" sz="2800" u="sng" dirty="0" err="1" smtClean="0">
                <a:hlinkClick r:id="rId3"/>
              </a:rPr>
              <a:t>www.psychologytoday.com</a:t>
            </a:r>
            <a:r>
              <a:rPr lang="en-GB" sz="2800" u="sng" dirty="0" smtClean="0">
                <a:hlinkClick r:id="rId3"/>
              </a:rPr>
              <a:t>/.../why-domestic-violence-victims-</a:t>
            </a:r>
            <a:r>
              <a:rPr lang="en-GB" sz="2800" u="sng" dirty="0" err="1" smtClean="0">
                <a:hlinkClick r:id="rId3"/>
              </a:rPr>
              <a:t>dont</a:t>
            </a:r>
            <a:r>
              <a:rPr lang="en-GB" sz="2800" u="sng" dirty="0" smtClean="0">
                <a:hlinkClick r:id="rId3"/>
              </a:rPr>
              <a:t>-just-leave</a:t>
            </a:r>
            <a:r>
              <a:rPr lang="en-GB" sz="2800" u="sng" dirty="0" smtClean="0"/>
              <a:t>(Accessed:11April2019)</a:t>
            </a:r>
            <a:endParaRPr lang="en-GB" sz="2800" dirty="0" smtClean="0"/>
          </a:p>
          <a:p>
            <a:pPr>
              <a:buNone/>
            </a:pPr>
            <a:r>
              <a:rPr lang="en-GB" dirty="0" smtClean="0"/>
              <a:t>Warren, C.A. (2014) Towards a pedagogy for the application of empathy in culturally diverse classrooms. </a:t>
            </a:r>
            <a:r>
              <a:rPr lang="en-GB" i="1" dirty="0" smtClean="0"/>
              <a:t>The Urban Review</a:t>
            </a:r>
            <a:r>
              <a:rPr lang="en-GB" dirty="0" smtClean="0"/>
              <a:t>, 46,pp. 395-419. </a:t>
            </a:r>
          </a:p>
          <a:p>
            <a:pPr>
              <a:buNone/>
            </a:pPr>
            <a:r>
              <a:rPr lang="en-GB" dirty="0" err="1" smtClean="0"/>
              <a:t>Yamawaki</a:t>
            </a:r>
            <a:r>
              <a:rPr lang="en-GB" dirty="0" smtClean="0"/>
              <a:t>, N., Ochoa-Shipp, M., </a:t>
            </a:r>
            <a:r>
              <a:rPr lang="en-GB" dirty="0" err="1" smtClean="0"/>
              <a:t>Pulsipher</a:t>
            </a:r>
            <a:r>
              <a:rPr lang="en-GB" dirty="0" smtClean="0"/>
              <a:t>, C., </a:t>
            </a:r>
            <a:r>
              <a:rPr lang="en-GB" dirty="0" err="1" smtClean="0"/>
              <a:t>Harlos</a:t>
            </a:r>
            <a:r>
              <a:rPr lang="en-GB" dirty="0" smtClean="0"/>
              <a:t>, A. and Swindler S. (2012) Perceptions of domestic violence: The effects of domestic violence myths, victim’s relationship with her abuser, and the decision to return to her abuser. </a:t>
            </a:r>
            <a:r>
              <a:rPr lang="en-GB" i="1" dirty="0" smtClean="0"/>
              <a:t>Journal of Interpersonal Violence</a:t>
            </a:r>
            <a:r>
              <a:rPr lang="en-GB" dirty="0" smtClean="0"/>
              <a:t>, 27(16), pp.3195-3212. </a:t>
            </a:r>
          </a:p>
          <a:p>
            <a:pPr>
              <a:buNone/>
            </a:pPr>
            <a:r>
              <a:rPr lang="nl-NL" sz="2800" dirty="0" smtClean="0"/>
              <a:t>Wong, J. Y. H., Fong, D. Y. T.and Tiwari, A. (2012) '</a:t>
            </a:r>
            <a:r>
              <a:rPr lang="en-GB" sz="2800" dirty="0" smtClean="0"/>
              <a:t>Depression in Women Experiencing Intimate Partner Violence'. </a:t>
            </a:r>
            <a:r>
              <a:rPr lang="en-GB" sz="2800" i="1" dirty="0" smtClean="0"/>
              <a:t>Essential Notes in Psychiatry</a:t>
            </a:r>
            <a:r>
              <a:rPr lang="en-GB" sz="2800" dirty="0" smtClean="0"/>
              <a:t>. Available at: </a:t>
            </a:r>
            <a:r>
              <a:rPr lang="en-GB" sz="2800" u="sng" dirty="0" smtClean="0">
                <a:hlinkClick r:id="rId4"/>
              </a:rPr>
              <a:t>https://doi.org/10.5772/38443(Accessed:22January2019)</a:t>
            </a:r>
            <a:r>
              <a:rPr lang="en-GB" sz="2800" dirty="0" smtClean="0"/>
              <a:t>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World Health Organization (2013) Guidelines for the management of conditions specifically related to stress. Geneva[Online].Available:</a:t>
            </a:r>
          </a:p>
          <a:p>
            <a:pPr>
              <a:buNone/>
            </a:pPr>
            <a:r>
              <a:rPr lang="en-GB" dirty="0" smtClean="0"/>
              <a:t>World Health Organisation(2016)</a:t>
            </a:r>
            <a:r>
              <a:rPr lang="en-GB" i="1" dirty="0" smtClean="0"/>
              <a:t>Ethical and safety recommendation for intervention research on violence against women </a:t>
            </a:r>
            <a:r>
              <a:rPr lang="en-GB" dirty="0" smtClean="0"/>
              <a:t>Available at: www. who intr.(Accessed:10 October 2019).</a:t>
            </a:r>
          </a:p>
          <a:p>
            <a:pPr>
              <a:buNone/>
            </a:pPr>
            <a:r>
              <a:rPr lang="en-GB" dirty="0" smtClean="0"/>
              <a:t> </a:t>
            </a:r>
            <a:r>
              <a:rPr lang="en-GB" dirty="0" err="1" smtClean="0"/>
              <a:t>Zamir</a:t>
            </a:r>
            <a:r>
              <a:rPr lang="en-GB" dirty="0" smtClean="0"/>
              <a:t>, O., </a:t>
            </a:r>
            <a:r>
              <a:rPr lang="en-GB" dirty="0" err="1" smtClean="0"/>
              <a:t>Szepsenwol</a:t>
            </a:r>
            <a:r>
              <a:rPr lang="en-GB" dirty="0" smtClean="0"/>
              <a:t>, O., </a:t>
            </a:r>
            <a:r>
              <a:rPr lang="en-GB" dirty="0" err="1" smtClean="0"/>
              <a:t>M.Englund</a:t>
            </a:r>
            <a:r>
              <a:rPr lang="en-GB" dirty="0" smtClean="0"/>
              <a:t>, M. M. and Simpson, J. A. (2018)'The role of  dissociation in </a:t>
            </a:r>
            <a:r>
              <a:rPr lang="en-GB" dirty="0" err="1" smtClean="0"/>
              <a:t>revictimization</a:t>
            </a:r>
            <a:r>
              <a:rPr lang="en-GB" dirty="0" smtClean="0"/>
              <a:t> across the lifespanA32 prospective study', </a:t>
            </a:r>
            <a:r>
              <a:rPr lang="en-GB" i="1" dirty="0" smtClean="0"/>
              <a:t>Child abuse and neglect,</a:t>
            </a:r>
            <a:r>
              <a:rPr lang="en-GB" dirty="0" smtClean="0"/>
              <a:t>79, 5, pp. 144-153. Available </a:t>
            </a:r>
            <a:r>
              <a:rPr lang="en-GB" u="sng" dirty="0" smtClean="0">
                <a:hlinkClick r:id="rId5"/>
              </a:rPr>
              <a:t>https://doi.org/10.1016/j.chiabu.2018.02.001</a:t>
            </a:r>
            <a:r>
              <a:rPr lang="en-GB" dirty="0" smtClean="0"/>
              <a:t> (Accessed: 13January 201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5182</TotalTime>
  <Words>4267</Words>
  <Application>Microsoft Office PowerPoint</Application>
  <PresentationFormat>On-screen Show (4:3)</PresentationFormat>
  <Paragraphs>659</Paragraphs>
  <Slides>61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61</vt:i4>
      </vt:variant>
    </vt:vector>
  </HeadingPairs>
  <TitlesOfParts>
    <vt:vector size="62" baseType="lpstr">
      <vt:lpstr>Flow</vt:lpstr>
      <vt:lpstr>DOMESTIC  ABUSE</vt:lpstr>
      <vt:lpstr>Slide 2</vt:lpstr>
      <vt:lpstr>CONTENT</vt:lpstr>
      <vt:lpstr>Slide 4</vt:lpstr>
      <vt:lpstr>ETHICS</vt:lpstr>
      <vt:lpstr>Slide 6</vt:lpstr>
      <vt:lpstr>Slide 7</vt:lpstr>
      <vt:lpstr>WHAT IS DOMESTIC abuse? </vt:lpstr>
      <vt:lpstr>STATISTIC</vt:lpstr>
      <vt:lpstr>STATISTIC</vt:lpstr>
      <vt:lpstr>Psychological  impact of d/a </vt:lpstr>
      <vt:lpstr>Gaslighting/   Coercive control</vt:lpstr>
      <vt:lpstr>PHYSICAL     IMPACT OF D/A</vt:lpstr>
      <vt:lpstr>FINANCIAL IMPACT</vt:lpstr>
      <vt:lpstr>ONLINE</vt:lpstr>
      <vt:lpstr>IMPACT ON CHILDREN</vt:lpstr>
      <vt:lpstr>THE CYCLE OF ABUSE </vt:lpstr>
      <vt:lpstr>IMPACT D/A  - theories</vt:lpstr>
      <vt:lpstr>IMPACT D/A  - theories</vt:lpstr>
      <vt:lpstr>Slide 20</vt:lpstr>
      <vt:lpstr>Slide 21</vt:lpstr>
      <vt:lpstr>       Thema 1      IMPACT D/A</vt:lpstr>
      <vt:lpstr>ROLE OF COUNSELLING</vt:lpstr>
      <vt:lpstr>ROLE OF COUNSELLING</vt:lpstr>
      <vt:lpstr>Counselling Therapies :</vt:lpstr>
      <vt:lpstr>Eye Movement Desensitization and Reprocessing therapy (EMDR)</vt:lpstr>
      <vt:lpstr>Family therapy</vt:lpstr>
      <vt:lpstr>ROLE OF COUNSELLING</vt:lpstr>
      <vt:lpstr>READINESS CHANGE CYCLE</vt:lpstr>
      <vt:lpstr>READINESS CHANGE CYCLE</vt:lpstr>
      <vt:lpstr>READINESS TO ACCEPT HELP</vt:lpstr>
      <vt:lpstr>READINESS CHANGE CYCLE</vt:lpstr>
      <vt:lpstr>                RELAPSE (“going back to perpetrator”)</vt:lpstr>
      <vt:lpstr>RELAPSE (“going back to perpetrator”)</vt:lpstr>
      <vt:lpstr>The cycle of </vt:lpstr>
      <vt:lpstr>STRENGHTS</vt:lpstr>
      <vt:lpstr>LIMITATION</vt:lpstr>
      <vt:lpstr>GAP IN RESEARCH</vt:lpstr>
      <vt:lpstr>RECOMMENDATION/IMPLICATIONS</vt:lpstr>
      <vt:lpstr>SELF-REFELECTION</vt:lpstr>
      <vt:lpstr>ANY QUESTIONS  ?</vt:lpstr>
      <vt:lpstr>RERERENCES</vt:lpstr>
      <vt:lpstr>REFERENCES</vt:lpstr>
      <vt:lpstr>REFERENCES</vt:lpstr>
      <vt:lpstr>REFERENCE</vt:lpstr>
      <vt:lpstr>REFERENCE</vt:lpstr>
      <vt:lpstr>REFERENCE</vt:lpstr>
      <vt:lpstr>REFERENCES</vt:lpstr>
      <vt:lpstr>REFERENCES</vt:lpstr>
      <vt:lpstr>References</vt:lpstr>
      <vt:lpstr>REFERENCE</vt:lpstr>
      <vt:lpstr>REFERENCES</vt:lpstr>
      <vt:lpstr>REFERENCE</vt:lpstr>
      <vt:lpstr>RERERENCES</vt:lpstr>
      <vt:lpstr>REFERENCE</vt:lpstr>
      <vt:lpstr>REFERENCES</vt:lpstr>
      <vt:lpstr>Reference</vt:lpstr>
      <vt:lpstr>REFERENCE</vt:lpstr>
      <vt:lpstr>REFERENCES</vt:lpstr>
      <vt:lpstr>REFERENCES</vt:lpstr>
      <vt:lpstr>REFERENCE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DOMESTIC ABUSE</dc:title>
  <dc:creator>Owner</dc:creator>
  <cp:lastModifiedBy>Owner</cp:lastModifiedBy>
  <cp:revision>463</cp:revision>
  <dcterms:created xsi:type="dcterms:W3CDTF">2019-04-11T16:17:47Z</dcterms:created>
  <dcterms:modified xsi:type="dcterms:W3CDTF">2019-05-13T18:19:49Z</dcterms:modified>
</cp:coreProperties>
</file>