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sldIdLst>
    <p:sldId id="256" r:id="rId6"/>
    <p:sldId id="257" r:id="rId7"/>
    <p:sldId id="258" r:id="rId8"/>
    <p:sldId id="259" r:id="rId9"/>
    <p:sldId id="266" r:id="rId10"/>
    <p:sldId id="269" r:id="rId11"/>
    <p:sldId id="270" r:id="rId12"/>
    <p:sldId id="267" r:id="rId13"/>
    <p:sldId id="268" r:id="rId14"/>
    <p:sldId id="260" r:id="rId15"/>
    <p:sldId id="261" r:id="rId16"/>
    <p:sldId id="262" r:id="rId17"/>
    <p:sldId id="263" r:id="rId18"/>
    <p:sldId id="264" r:id="rId19"/>
    <p:sldId id="265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80" r:id="rId28"/>
    <p:sldId id="278" r:id="rId29"/>
    <p:sldId id="279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33" y="4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8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08F68-4803-44B4-8592-D45E7F5BE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B3462F-ECDC-4945-A70E-2385CEC32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947DA-5CD6-46B7-9F77-7DACB120A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9E5F1-6527-4343-94F6-435145365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3A6BC-C451-4250-96A5-2F62303CB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2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5C21-47F2-454F-98A8-6C6893B88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82804-DB2F-4AA5-AE02-F18144E76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63AD1-6DE9-43A5-82E1-CF76D80B3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D545D-6751-40BD-84F0-7A7D6E090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7AFC8-7D4B-46E3-BF0B-D9AF20A6B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22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1C420-6819-4957-A773-EBA1C7B3E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C5D95-5AEB-4FB8-83C3-AC25392D0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CA2B7-9A52-4100-8318-3B35368BE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744E8-7CB3-45C9-B517-4DA9A262E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79682-BCF8-4359-985A-EAAF894FB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96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186B-D1B1-47EE-B9F7-E31C057B5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22004-A317-4228-A227-7D6E73F8E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ADF91E-CCBA-48F1-B5E0-B4033435A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7EFBC-E2C8-4F47-BE05-3CDDDBFAE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193025-C644-4AE0-877C-32FD2EEBD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35FE13-43AF-4947-BBEB-538991AF8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C3772-5B71-46E4-AC79-23FC13F9B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2E5D8-3FAB-465E-BA56-B3EC89FFF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2C256-41BE-425A-8FEB-34B075F33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3C22DC-C1C1-4F60-ACEF-13528C4179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95BAF-DEE9-46E8-99D0-D9870A2719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5435B7-99BA-4629-A84D-E3303B8B4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7F8BEC-F084-4DF0-BCF1-8083C0A80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FFEC3D-F663-41E4-BDF4-BBBD49524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55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E1AC-DF6A-4CE8-B3CC-10F744DFC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50FE9-5CBA-4754-A76C-7A0D0D79C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922F7-926D-48F3-A993-6A9F5CF48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37DA5-ADDA-4886-950A-A46C9B453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9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FC453-3C37-4858-AA62-C5EE98948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1FD900-EC11-458C-ACD4-D19E91688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EFA49-8A98-49E3-80CD-6ED44E82A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92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199C2-3ACD-444A-8155-3F975D37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C22E0-BBD4-4E9F-82DB-364A74094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0E566-677E-4C89-BF2C-FEC6A403D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B947E-B34D-4C35-81E3-5D9FDAC19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3BBDD-B196-46B6-9E92-EBC5F4939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1AD0E-87EB-40E9-8C98-BEBB25714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75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12176-1A0F-4D80-95B6-77BA528ED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877D88-C609-45AB-A7FA-FF55C0C9B0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D752D-C6B1-477C-AF4F-0C98BB151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4B677-BAF1-4940-8C6C-848616E89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FAD0E-F5B0-4398-8B0F-E371839EF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1D42B-B16B-42C5-81C5-872B627FB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2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87388-A8ED-4466-9F07-19A869F6A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D6671-34FE-4B91-A8BE-594790CFC1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71E0F-0953-4C21-827D-1D2B94037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1674E-077E-4FF2-A238-85F1FB3ED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597C0-5ACE-4195-A50A-A140985CB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55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DE5D2C-F691-4A4B-AD57-9714942D98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35CD1D-E89C-49AD-979B-ECF3BBFBC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CFC23-4C87-4C4D-8C8D-DFCE01337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C9B44-FD5F-401E-A7C5-7468ADA6B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44F8D-50CF-4A89-894D-F104E966C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064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3BA5-72F7-40A0-86BC-F387D5DB7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45E1D7-901D-4BE4-B708-699A096106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7B85B-C9D2-46E3-B7B2-6E5C020D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01020-EC23-4BAF-A4D4-9964876D4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FF07F-C7D8-41F9-ABD3-4BDA130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69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ED6B0-EC11-4A06-B4E8-396C975E9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011BA-1F39-40FE-9DFF-E35E60436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DE782-B35A-4614-B276-33019C78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5A60F-FEEE-437E-AFC4-56398F198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2C30F-42C1-40B8-B627-963B8B78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703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2746-2B08-48BD-8880-B0176712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1163C-5F1C-4E23-BB93-68BFC47BE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C84FC-72A2-4615-A5F9-D6522F8FA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10203-85F3-4AD6-9FAA-457531FEE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18903-6260-4D6E-BCD4-E248327EB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406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A31B6-282D-4FC9-8AB3-CF747F05F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A2DD1-7E31-47B3-9C93-0E0D659AB6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C476A-CE3A-442E-9D8C-8BA56BAC7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99E5E-49C5-4933-A507-52AA28744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93FD5-3A3F-4EC9-9D94-2F1016B87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94D39F-2CE2-4611-9770-DAD0A5F0F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1837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0E66D-C11C-401F-9DFA-AAFE012DC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F2C3E-A0AA-4702-A5CD-3CA43C9D8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0B1CF-7804-46B0-80F2-9675EA5228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029C99-B82F-4A8D-9FAC-315F9C3611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68C12E-74CA-4B7D-B51C-A7E86FE589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3B1C74-964D-416C-9E57-7347F2B9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0F8EA8-1F9B-4BF5-B284-59062D5C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1C9F24-3134-423B-A7F0-42FB9D43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483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8A3E8-7CCA-46AC-A0F0-6EC481716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374577-A688-4912-AAC4-BE6BFF43F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48DCB-D4F5-48B8-BE21-FDE0C1E98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DB593F-8122-43D5-A5EF-BEA7C71AE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20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A71506-184F-43A1-A308-36DC6E0A0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FFF891-7A70-48DD-A5C2-5AD68E0ED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53C5A-1B1A-4D55-ACBD-51FB37363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8929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FEAB2-A39A-404C-B24C-601DB0447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629C7-FC22-4892-8607-42E310A2F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43264-C8AC-4804-924C-19C4A56BBE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01472-6783-45DB-97E6-E3CDC49F4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ABF71-BD2D-4CA2-8BF4-B607716EB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D96F1-E65E-4EAD-886E-78EE3216F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38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5D0B-411F-4861-BC76-4FD8C307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683891-001A-4B02-9B1A-F2B50C676E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48BAD-483F-467C-BD64-27EC69DB0C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599284-DC79-4532-8F5C-FBEB7C476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93614-2E14-432A-9613-1C174AEFA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BAE3F0-4DD7-485B-9706-3AA82E07F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8850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DA63-A6D9-4022-92F1-796404BFA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A8BF79-A3EE-4320-9535-99697F6F6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DEF13-75CE-42F3-AF2C-5EF463B8E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84BF8-391D-41C5-82B6-16BAAFF5F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64839-477D-4B7E-BF0C-CE1822C2E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43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1ACC35-D18F-4F8E-B810-F00A064BCD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F38EA-B24B-4144-B257-5178C870B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815A3-57BB-498C-B27E-7AF6DB80F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04C9E-CB58-40E9-ABCE-C20129082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104F2-CAF0-47C1-88F0-EA8D20968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93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A7F089-1672-4D90-8B3D-E4DAAE75F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86C86-CD58-4617-8D79-9A8F7364B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2AA12-3C01-4D2B-9967-BC47329B8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C342E-5C78-4F0A-881C-63A2C5E36F42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FB5EE-A90E-4674-82C2-31261169E9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7652C-15B9-41E5-851E-D737D5EA5B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538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9D58CE-5CFE-4E0E-8819-B9C36DA1D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57342-2CD6-44E5-A36D-88A839A4CE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3AD1F-08A2-4674-AD28-483625A2E0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21DD3-7646-472C-A029-365D81F7527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141C0-D13B-49AC-990E-7216A108B9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74436-E4FA-4B61-9154-2083C40FA0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44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llegedunia.com/exams/the-principle-of-conservation-of-energy-definition-and-formula-physics-articleid-2394" TargetMode="External"/><Relationship Id="rId2" Type="http://schemas.openxmlformats.org/officeDocument/2006/relationships/hyperlink" Target="https://collegedunia.com/exams/heat-engines-efficiency-carnot-engine-types-parts-physics-articleid-81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ollegedunia.com/exams/unit-of-temperature-definition-units-and-conversions-physics-articleid-185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llegedunia.com/exams/cyclic-process-definition-formula-work-done-sample-question-physics-articleid-628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9A396-1EAF-4DB5-9367-5240D7358A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13753"/>
            <a:ext cx="9144000" cy="1655762"/>
          </a:xfrm>
        </p:spPr>
        <p:txBody>
          <a:bodyPr>
            <a:normAutofit/>
          </a:bodyPr>
          <a:lstStyle/>
          <a:p>
            <a:r>
              <a:rPr lang="en-GB" sz="5400" dirty="0"/>
              <a:t>Second Law of Thermodynamics &amp; Carnot Cycle/Efficiency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CD3A1-DF6B-4AFB-94D1-3EC78A4F78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i="1" dirty="0"/>
              <a:t>Rob Goodson &amp; Greg Owen</a:t>
            </a:r>
          </a:p>
        </p:txBody>
      </p:sp>
    </p:spTree>
    <p:extLst>
      <p:ext uri="{BB962C8B-B14F-4D97-AF65-F5344CB8AC3E}">
        <p14:creationId xmlns:p14="http://schemas.microsoft.com/office/powerpoint/2010/main" val="1234379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3D743-447A-4EA2-AE69-DA777FF5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767"/>
            <a:ext cx="10515600" cy="73215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2E6E7-2C00-471F-AEBA-579D557B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720090"/>
            <a:ext cx="11704320" cy="5806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When a process or series of processes returns a working fluid to its initial state, a thermodynamic </a:t>
            </a:r>
            <a:r>
              <a:rPr lang="en-GB" sz="2400" i="1" dirty="0"/>
              <a:t>cycle</a:t>
            </a:r>
            <a:r>
              <a:rPr lang="en-GB" sz="2400" dirty="0"/>
              <a:t> has taken place.</a:t>
            </a:r>
          </a:p>
          <a:p>
            <a:pPr marL="0" indent="0">
              <a:buNone/>
            </a:pPr>
            <a:r>
              <a:rPr lang="en-GB" sz="2400" dirty="0"/>
              <a:t>In a cycle the net change in any property must be zero, and on a </a:t>
            </a:r>
            <a:r>
              <a:rPr lang="en-GB" sz="2400" i="1" dirty="0"/>
              <a:t>p/V</a:t>
            </a:r>
            <a:r>
              <a:rPr lang="en-GB" sz="2400" dirty="0"/>
              <a:t> diagram the processes involved must form a closed path; typically 4 processes for a </a:t>
            </a:r>
            <a:r>
              <a:rPr lang="en-GB" sz="2400" i="1" dirty="0"/>
              <a:t>heat engine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The primary objective of a heat engine is to accept heat transfer and give out a useful work transfer.</a:t>
            </a:r>
          </a:p>
          <a:p>
            <a:pPr marL="0" indent="0">
              <a:buNone/>
            </a:pPr>
            <a:r>
              <a:rPr lang="en-GB" sz="2400" dirty="0"/>
              <a:t>We will firstly consider a heat engine cycle in general terms.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6" name="Picture 2" descr="What is the Kelvin Planck statement? - Quora">
            <a:extLst>
              <a:ext uri="{FF2B5EF4-FFF2-40B4-BE49-F238E27FC236}">
                <a16:creationId xmlns:a16="http://schemas.microsoft.com/office/drawing/2014/main" id="{E2212C39-C133-4204-9F6C-B63F37D2D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4" y="3623310"/>
            <a:ext cx="4904467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8EB66D-67F1-41B4-AB8D-9F1C20F08557}"/>
              </a:ext>
            </a:extLst>
          </p:cNvPr>
          <p:cNvSpPr txBox="1"/>
          <p:nvPr/>
        </p:nvSpPr>
        <p:spPr>
          <a:xfrm>
            <a:off x="5542461" y="3571875"/>
            <a:ext cx="65790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Diagram on left shows heat engine in which the working fluid accepts heat energy Q</a:t>
            </a:r>
            <a:r>
              <a:rPr lang="en-GB" sz="2400" baseline="-25000" dirty="0"/>
              <a:t>1</a:t>
            </a:r>
            <a:r>
              <a:rPr lang="en-GB" sz="2400" dirty="0"/>
              <a:t> from high temp energy source, and provides work transfer W</a:t>
            </a:r>
            <a:r>
              <a:rPr lang="en-GB" sz="2400" baseline="-25000" dirty="0"/>
              <a:t>E</a:t>
            </a:r>
            <a:r>
              <a:rPr lang="en-GB" sz="2400" dirty="0"/>
              <a:t>.</a:t>
            </a:r>
          </a:p>
          <a:p>
            <a:r>
              <a:rPr lang="en-GB" sz="2400" dirty="0"/>
              <a:t>In this </a:t>
            </a:r>
            <a:r>
              <a:rPr lang="en-GB" sz="2400" i="1" dirty="0"/>
              <a:t>ideal</a:t>
            </a:r>
            <a:r>
              <a:rPr lang="en-GB" sz="2400" dirty="0"/>
              <a:t> case W</a:t>
            </a:r>
            <a:r>
              <a:rPr lang="en-GB" sz="2400" baseline="-25000" dirty="0"/>
              <a:t>E</a:t>
            </a:r>
            <a:r>
              <a:rPr lang="en-GB" sz="2400" dirty="0"/>
              <a:t> = Q</a:t>
            </a:r>
            <a:r>
              <a:rPr lang="en-GB" sz="2400" baseline="-25000" dirty="0"/>
              <a:t>1</a:t>
            </a:r>
            <a:r>
              <a:rPr lang="en-GB" sz="2400" dirty="0"/>
              <a:t> but is </a:t>
            </a:r>
            <a:r>
              <a:rPr lang="en-GB" sz="2400" i="1" dirty="0"/>
              <a:t>impossible</a:t>
            </a:r>
            <a:r>
              <a:rPr lang="en-GB" sz="2400" dirty="0"/>
              <a:t> to attain in practice because heat is always transferred to a </a:t>
            </a:r>
            <a:r>
              <a:rPr lang="en-GB" sz="2400" i="1" dirty="0"/>
              <a:t>second energy reservoir at lower temperature</a:t>
            </a:r>
            <a:r>
              <a:rPr lang="en-GB" sz="2400" dirty="0"/>
              <a:t>.</a:t>
            </a:r>
          </a:p>
          <a:p>
            <a:r>
              <a:rPr lang="en-GB" sz="2400" dirty="0"/>
              <a:t>Consider T</a:t>
            </a:r>
            <a:r>
              <a:rPr lang="en-GB" sz="2400" baseline="-25000" dirty="0"/>
              <a:t>2</a:t>
            </a:r>
            <a:r>
              <a:rPr lang="en-GB" sz="2400" dirty="0"/>
              <a:t> as surrounding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399981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1BCD-BAAA-4B15-A7F0-86F461D94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9396"/>
            <a:ext cx="10515600" cy="68072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Heat engines &amp; thermal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7CEB94-CC9B-442B-B239-DB43E0C9412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98120" y="1011556"/>
                <a:ext cx="11795760" cy="567499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As seen in second diagram, W</a:t>
                </a:r>
                <a:r>
                  <a:rPr lang="en-GB" sz="2400" baseline="-25000" dirty="0"/>
                  <a:t>E</a:t>
                </a:r>
                <a:r>
                  <a:rPr lang="en-GB" sz="2400" dirty="0"/>
                  <a:t> = Q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 – Q</a:t>
                </a:r>
                <a:r>
                  <a:rPr lang="en-GB" sz="2400" baseline="-25000" dirty="0"/>
                  <a:t>2 </a:t>
                </a:r>
                <a:r>
                  <a:rPr lang="en-GB" sz="2400" dirty="0"/>
                  <a:t>which accounts for </a:t>
                </a:r>
                <a:r>
                  <a:rPr lang="en-GB" sz="2400" i="1" dirty="0"/>
                  <a:t>real</a:t>
                </a:r>
                <a:r>
                  <a:rPr lang="en-GB" sz="2400" dirty="0"/>
                  <a:t> case of heat energy loss to surroundings.  This energy balance provides the basis for the </a:t>
                </a:r>
                <a:r>
                  <a:rPr lang="en-GB" sz="2400" i="1" dirty="0"/>
                  <a:t>Second Law of Thermodynamics</a:t>
                </a:r>
                <a:r>
                  <a:rPr lang="en-GB" sz="2400" dirty="0"/>
                  <a:t>.</a:t>
                </a: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</a:t>
                </a:r>
                <a:r>
                  <a:rPr lang="en-GB" sz="2400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‘It is impossible for a heat engine to produce work if it exchanges heat energy from a single heat reservoir’.</a:t>
                </a:r>
                <a:endParaRPr lang="en-GB" sz="1600" i="1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GB" sz="2400" dirty="0"/>
                  <a:t>Formulation of the second law is predominantly due to </a:t>
                </a:r>
                <a:r>
                  <a:rPr lang="en-GB" sz="2400" i="1" dirty="0" err="1"/>
                  <a:t>Sadi</a:t>
                </a:r>
                <a:r>
                  <a:rPr lang="en-GB" sz="2400" i="1" dirty="0"/>
                  <a:t> Carnot </a:t>
                </a:r>
                <a:r>
                  <a:rPr lang="en-GB" sz="2400" dirty="0"/>
                  <a:t>in the 19</a:t>
                </a:r>
                <a:r>
                  <a:rPr lang="en-GB" sz="2400" baseline="30000" dirty="0"/>
                  <a:t>th</a:t>
                </a:r>
                <a:r>
                  <a:rPr lang="en-GB" sz="2400" dirty="0"/>
                  <a:t> century.</a:t>
                </a:r>
              </a:p>
              <a:p>
                <a:pPr marL="0" indent="0">
                  <a:buNone/>
                </a:pPr>
                <a:r>
                  <a:rPr lang="en-GB" sz="2400" dirty="0"/>
                  <a:t>Thermal efficiency of a heat engine is given by the ratio of amount of work energy provided, to the amount of heat energy supplied.  In simple terms, thermal efficiency is a measure of successful energy conversion.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Thermal efficiency,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𝑤𝑜𝑟𝑘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𝑡𝑟𝑎𝑛𝑠𝑓𝑒𝑟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𝑓𝑟𝑜𝑚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𝑒𝑛𝑔𝑖𝑛𝑒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𝑡𝑟𝑎𝑛𝑠𝑓𝑒𝑟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𝑡𝑜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𝑒𝑛𝑔𝑖𝑛𝑒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𝑊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Hence,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We could therefore state that thermal efficiency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𝑟𝑒𝑗𝑒𝑐𝑡𝑒𝑑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𝑠𝑢𝑝𝑝𝑙𝑖𝑒𝑑</m:t>
                        </m:r>
                      </m:den>
                    </m:f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7CEB94-CC9B-442B-B239-DB43E0C9412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" y="1011556"/>
                <a:ext cx="11795760" cy="5674994"/>
              </a:xfrm>
              <a:blipFill>
                <a:blip r:embed="rId2"/>
                <a:stretch>
                  <a:fillRect l="-827" t="-1504" r="-5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6674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A89DD-C87D-4AE3-9D69-C29070E3A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02236"/>
            <a:ext cx="10515600" cy="635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i="1" dirty="0"/>
              <a:t>Ideal</a:t>
            </a:r>
            <a:r>
              <a:rPr lang="en-GB" sz="4000" dirty="0"/>
              <a:t> heat engine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7C449-E72E-430E-AFEA-7668788A6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09" y="788670"/>
            <a:ext cx="11812905" cy="58693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 an </a:t>
            </a:r>
            <a:r>
              <a:rPr lang="en-GB" sz="2400" i="1" dirty="0"/>
              <a:t>ideal</a:t>
            </a:r>
            <a:r>
              <a:rPr lang="en-GB" sz="2400" dirty="0"/>
              <a:t> heat engine all processes are considered as </a:t>
            </a:r>
            <a:r>
              <a:rPr lang="en-GB" sz="2400" i="1" dirty="0"/>
              <a:t>reversible</a:t>
            </a:r>
            <a:r>
              <a:rPr lang="en-GB" sz="2400" dirty="0"/>
              <a:t> and there are </a:t>
            </a:r>
            <a:r>
              <a:rPr lang="en-GB" sz="2400" i="1" dirty="0"/>
              <a:t>no losses</a:t>
            </a:r>
            <a:r>
              <a:rPr lang="en-GB" sz="2400" dirty="0"/>
              <a:t>.  Such an engine would be the </a:t>
            </a:r>
            <a:r>
              <a:rPr lang="en-GB" sz="2400" i="1" dirty="0"/>
              <a:t>theoretically</a:t>
            </a:r>
            <a:r>
              <a:rPr lang="en-GB" sz="2400" dirty="0"/>
              <a:t> most efficient device between the chosen temperature limits of the reservoirs.</a:t>
            </a:r>
          </a:p>
          <a:p>
            <a:pPr marL="0" indent="0">
              <a:buNone/>
            </a:pPr>
            <a:r>
              <a:rPr lang="en-GB" sz="2400" dirty="0"/>
              <a:t>This idea is known as </a:t>
            </a:r>
            <a:r>
              <a:rPr lang="en-GB" sz="2400" i="1" dirty="0"/>
              <a:t>Carnot’s Principle </a:t>
            </a:r>
            <a:r>
              <a:rPr lang="en-GB" sz="2400" dirty="0"/>
              <a:t>and the Carnot cycle is shown below;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1ED6927-F06A-40D7-8DE8-3F0183E95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7" y="2537459"/>
            <a:ext cx="5095874" cy="382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852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A89DD-C87D-4AE3-9D69-C29070E3A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02236"/>
            <a:ext cx="10515600" cy="635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i="1" dirty="0"/>
              <a:t>Ideal</a:t>
            </a:r>
            <a:r>
              <a:rPr lang="en-GB" sz="4000" dirty="0"/>
              <a:t> heat engine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7C449-E72E-430E-AFEA-7668788A6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09" y="788670"/>
            <a:ext cx="11812905" cy="58693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1ED6927-F06A-40D7-8DE8-3F0183E95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7" y="2537459"/>
            <a:ext cx="5095874" cy="382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F90FB2-2800-47B8-8D2E-94E4294BE935}"/>
              </a:ext>
            </a:extLst>
          </p:cNvPr>
          <p:cNvSpPr txBox="1"/>
          <p:nvPr/>
        </p:nvSpPr>
        <p:spPr>
          <a:xfrm>
            <a:off x="4707501" y="894183"/>
            <a:ext cx="705421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Consider a piston moving in a cylinder containing a gas, a non-flow cycle involving compression &amp; expansion.</a:t>
            </a:r>
          </a:p>
          <a:p>
            <a:endParaRPr lang="en-GB" sz="2400" dirty="0"/>
          </a:p>
          <a:p>
            <a:r>
              <a:rPr lang="en-GB" dirty="0"/>
              <a:t>AB – isothermal expansion (</a:t>
            </a:r>
            <a:r>
              <a:rPr lang="en-GB" i="1" dirty="0" err="1"/>
              <a:t>pV</a:t>
            </a:r>
            <a:r>
              <a:rPr lang="en-GB" i="1" dirty="0"/>
              <a:t> = C</a:t>
            </a:r>
            <a:r>
              <a:rPr lang="en-GB" dirty="0"/>
              <a:t>); heat energy in, </a:t>
            </a:r>
            <a:r>
              <a:rPr lang="en-GB" i="1" dirty="0">
                <a:solidFill>
                  <a:srgbClr val="FF0000"/>
                </a:solidFill>
              </a:rPr>
              <a:t>Q</a:t>
            </a:r>
            <a:r>
              <a:rPr lang="en-GB" i="1" baseline="-25000" dirty="0">
                <a:solidFill>
                  <a:srgbClr val="FF0000"/>
                </a:solidFill>
              </a:rPr>
              <a:t>1</a:t>
            </a:r>
            <a:r>
              <a:rPr lang="en-GB" dirty="0"/>
              <a:t>. </a:t>
            </a:r>
            <a:r>
              <a:rPr lang="en-GB" dirty="0">
                <a:solidFill>
                  <a:srgbClr val="FF0000"/>
                </a:solidFill>
              </a:rPr>
              <a:t> As the gas does work against the restraining force of the piston it must absorb heat to satisfy conservation of energy.</a:t>
            </a:r>
          </a:p>
          <a:p>
            <a:endParaRPr lang="en-GB" dirty="0"/>
          </a:p>
          <a:p>
            <a:r>
              <a:rPr lang="en-GB" dirty="0"/>
              <a:t>BC – adiabatic expansion (</a:t>
            </a:r>
            <a:r>
              <a:rPr lang="en-GB" i="1" dirty="0" err="1"/>
              <a:t>pV</a:t>
            </a:r>
            <a:r>
              <a:rPr lang="en-GB" i="1" baseline="30000" dirty="0" err="1"/>
              <a:t>γ</a:t>
            </a:r>
            <a:r>
              <a:rPr lang="en-GB" i="1" dirty="0"/>
              <a:t> = C</a:t>
            </a:r>
            <a:r>
              <a:rPr lang="en-GB" dirty="0"/>
              <a:t>);  gas is cooled. </a:t>
            </a:r>
            <a:r>
              <a:rPr lang="en-GB" dirty="0">
                <a:solidFill>
                  <a:srgbClr val="FF0000"/>
                </a:solidFill>
              </a:rPr>
              <a:t>Small increase in volume due to decrease in pressure</a:t>
            </a:r>
          </a:p>
          <a:p>
            <a:endParaRPr lang="en-GB" dirty="0"/>
          </a:p>
          <a:p>
            <a:r>
              <a:rPr lang="en-GB" dirty="0"/>
              <a:t>CD – isothermal compression; heat energy rejected, </a:t>
            </a:r>
            <a:r>
              <a:rPr lang="en-GB" i="1" dirty="0">
                <a:solidFill>
                  <a:srgbClr val="0070C0"/>
                </a:solidFill>
              </a:rPr>
              <a:t>Q</a:t>
            </a:r>
            <a:r>
              <a:rPr lang="en-GB" i="1" baseline="-25000" dirty="0">
                <a:solidFill>
                  <a:srgbClr val="0070C0"/>
                </a:solidFill>
              </a:rPr>
              <a:t>2</a:t>
            </a:r>
            <a:r>
              <a:rPr lang="en-GB" dirty="0"/>
              <a:t>.</a:t>
            </a:r>
            <a:r>
              <a:rPr lang="en-GB" dirty="0">
                <a:solidFill>
                  <a:srgbClr val="00B0F0"/>
                </a:solidFill>
              </a:rPr>
              <a:t> Work is done on the system to decrease the volume and increase the pressure.</a:t>
            </a:r>
          </a:p>
          <a:p>
            <a:endParaRPr lang="en-GB" dirty="0"/>
          </a:p>
          <a:p>
            <a:r>
              <a:rPr lang="en-GB" dirty="0"/>
              <a:t>DA – adiabatic compression; gas heated but no losses. </a:t>
            </a:r>
            <a:r>
              <a:rPr lang="en-GB" dirty="0">
                <a:solidFill>
                  <a:srgbClr val="00B0F0"/>
                </a:solidFill>
              </a:rPr>
              <a:t>Small decrease in volume due to increase in pressure</a:t>
            </a:r>
          </a:p>
          <a:p>
            <a:endParaRPr lang="en-GB" dirty="0"/>
          </a:p>
          <a:p>
            <a:r>
              <a:rPr lang="en-GB" dirty="0"/>
              <a:t>The above cycle is impossible to attain practically.</a:t>
            </a:r>
          </a:p>
        </p:txBody>
      </p:sp>
    </p:spTree>
    <p:extLst>
      <p:ext uri="{BB962C8B-B14F-4D97-AF65-F5344CB8AC3E}">
        <p14:creationId xmlns:p14="http://schemas.microsoft.com/office/powerpoint/2010/main" val="364667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63D2C2-91B6-45ED-BC36-65FF92E74DD0}"/>
              </a:ext>
            </a:extLst>
          </p:cNvPr>
          <p:cNvSpPr txBox="1"/>
          <p:nvPr/>
        </p:nvSpPr>
        <p:spPr>
          <a:xfrm>
            <a:off x="447040" y="345956"/>
            <a:ext cx="11297920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1" i="0" dirty="0">
                <a:solidFill>
                  <a:srgbClr val="333333"/>
                </a:solidFill>
                <a:effectLst/>
              </a:rPr>
              <a:t>Isothermal expansion: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ideal gas is taken from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to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Q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amount of heat is absorbed from the reservoir at temperature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gas then expands and is isothermal.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total internal energy change is zero, and the amount of heat absorbed by the gas is equal to the work done by it on the environment.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1" i="0" dirty="0">
                <a:solidFill>
                  <a:srgbClr val="333333"/>
                </a:solidFill>
                <a:effectLst/>
              </a:rPr>
              <a:t>Adiabatic expansion: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r>
              <a:rPr lang="en-GB" sz="2800" b="0" i="0" dirty="0">
                <a:solidFill>
                  <a:srgbClr val="333333"/>
                </a:solidFill>
                <a:effectLst/>
              </a:rPr>
              <a:t>The gas </a:t>
            </a:r>
            <a:r>
              <a:rPr lang="en-GB" sz="2800" dirty="0">
                <a:solidFill>
                  <a:srgbClr val="333333"/>
                </a:solidFill>
              </a:rPr>
              <a:t>adiabatically 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expands from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to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 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322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63D2C2-91B6-45ED-BC36-65FF92E74DD0}"/>
              </a:ext>
            </a:extLst>
          </p:cNvPr>
          <p:cNvSpPr txBox="1"/>
          <p:nvPr/>
        </p:nvSpPr>
        <p:spPr>
          <a:xfrm>
            <a:off x="294640" y="203716"/>
            <a:ext cx="1129792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solidFill>
                  <a:srgbClr val="333333"/>
                </a:solidFill>
                <a:effectLst/>
              </a:rPr>
              <a:t>Isothermal compression: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pPr algn="l"/>
            <a:r>
              <a:rPr lang="en-GB" sz="2400" b="0" i="0" dirty="0">
                <a:solidFill>
                  <a:srgbClr val="333333"/>
                </a:solidFill>
                <a:effectLst/>
              </a:rPr>
              <a:t>The gas is then compressed isothermally from(P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 to 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).</a:t>
            </a:r>
          </a:p>
          <a:p>
            <a:pPr algn="l"/>
            <a:endParaRPr lang="en-GB" sz="24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400" b="0" i="0" dirty="0">
                <a:solidFill>
                  <a:srgbClr val="333333"/>
                </a:solidFill>
                <a:effectLst/>
              </a:rPr>
              <a:t>Here, the work done by the environment on the gas is given by: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W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→4=μRT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ln(v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/v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)</a:t>
            </a:r>
            <a:endParaRPr lang="en-GB" sz="2400" b="0" i="0" dirty="0">
              <a:solidFill>
                <a:srgbClr val="333333"/>
              </a:solidFill>
              <a:effectLst/>
            </a:endParaRPr>
          </a:p>
          <a:p>
            <a:pPr algn="l"/>
            <a:endParaRPr lang="en-GB" sz="2400" b="1" i="0" dirty="0">
              <a:solidFill>
                <a:srgbClr val="677EB0"/>
              </a:solidFill>
              <a:effectLst/>
            </a:endParaRPr>
          </a:p>
          <a:p>
            <a:pPr algn="l"/>
            <a:r>
              <a:rPr lang="en-GB" sz="2400" b="1" i="0" dirty="0">
                <a:solidFill>
                  <a:srgbClr val="333333"/>
                </a:solidFill>
                <a:effectLst/>
              </a:rPr>
              <a:t>Adiabatic compression: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In this step, the gas is compressed adiabatically from(P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 to 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).</a:t>
            </a:r>
          </a:p>
          <a:p>
            <a:pPr algn="l"/>
            <a:endParaRPr lang="en-GB" sz="24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949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9A3E-472B-4A7C-BE11-BC99B3DD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910D-8C8A-4A6C-83E2-C1AAE8FE2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reversible engine that operates between two temperatures T</a:t>
            </a:r>
            <a:r>
              <a:rPr lang="en-GB" baseline="-25000" dirty="0"/>
              <a:t>1 </a:t>
            </a:r>
            <a:r>
              <a:rPr lang="en-GB" dirty="0"/>
              <a:t>(source) and T</a:t>
            </a:r>
            <a:r>
              <a:rPr lang="en-GB" baseline="-25000" dirty="0"/>
              <a:t>2.</a:t>
            </a:r>
            <a:r>
              <a:rPr lang="en-GB" dirty="0"/>
              <a:t>(sink)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It gives an estimate of the maximum possible efficiency that a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din"/>
                <a:hlinkClick r:id="rId2"/>
              </a:rPr>
              <a:t>heat engine</a:t>
            </a:r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 can have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Carnot engine can be found in refrigerators and air conditioners.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Carnot equation can be used in understanding the working process of heat and internal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din"/>
                <a:hlinkClick r:id="rId3"/>
              </a:rPr>
              <a:t>energy change</a:t>
            </a:r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 in adiabatic as well as isothermal processes.</a:t>
            </a:r>
            <a:r>
              <a:rPr lang="en-GB" baseline="-250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698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1B0C-35E1-4BCF-9D1A-EF7CC9157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theorem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31725-476A-4506-997F-6A06C93A0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Carnot theorem states that ‘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systems working between the two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Roboto" panose="02000000000000000000" pitchFamily="2" charset="0"/>
                <a:hlinkClick r:id="rId2"/>
              </a:rPr>
              <a:t>temperatures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T</a:t>
            </a:r>
            <a:r>
              <a:rPr lang="en-GB" b="1" i="0" baseline="-2500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1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(hot reservoir) and T</a:t>
            </a:r>
            <a:r>
              <a:rPr lang="en-GB" b="1" i="0" baseline="-2500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2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(cold reservoir), cannot have more efficiency than the Carnot engine that is working between the same two reservoirs.’</a:t>
            </a:r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efficiency of this engine depends on the temperature of the hot and cold reservoirs and is independent of the nature of the working substance.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82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CEE5-02F7-45D7-857D-8EB3BCC9D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241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i="1" dirty="0"/>
              <a:t>Carnot efficiency </a:t>
            </a:r>
            <a:r>
              <a:rPr lang="en-GB" sz="4000" dirty="0"/>
              <a:t>of a heat engine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E6F0214-FC89-4040-875F-456947BFF83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40029" y="857250"/>
                <a:ext cx="11687175" cy="531971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Applying the non-flow energy equation and the equations for work done substituted into the thermal efficiency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relationship previously derived, yields an expression for the Carnot cycle.</a:t>
                </a:r>
              </a:p>
              <a:p>
                <a:pPr marL="0" indent="0">
                  <a:buNone/>
                </a:pPr>
                <a:r>
                  <a:rPr lang="en-GB" sz="2400" dirty="0"/>
                  <a:t>This expression is the </a:t>
                </a:r>
                <a:r>
                  <a:rPr lang="en-GB" sz="2400" i="1" dirty="0"/>
                  <a:t>Carnot efficiency </a:t>
                </a:r>
                <a:r>
                  <a:rPr lang="en-GB" sz="2400" dirty="0"/>
                  <a:t>and is given as;</a:t>
                </a:r>
              </a:p>
              <a:p>
                <a:pPr marL="0" indent="0">
                  <a:buNone/>
                </a:pPr>
                <a:r>
                  <a:rPr lang="en-GB" sz="2400" dirty="0"/>
                  <a:t>			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Efficiency of an ideal heat engine is therefore independent of the gas used and only depends on cycle temperatures.  For efficiency to be a maximum, T</a:t>
                </a:r>
                <a:r>
                  <a:rPr lang="en-GB" sz="2400" baseline="-25000" dirty="0"/>
                  <a:t>1 </a:t>
                </a:r>
                <a:r>
                  <a:rPr lang="en-GB" sz="2400" dirty="0"/>
                  <a:t>should be as high as possible, and 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as low as possible.</a:t>
                </a:r>
              </a:p>
              <a:p>
                <a:pPr marL="0" indent="0">
                  <a:buNone/>
                </a:pPr>
                <a:r>
                  <a:rPr lang="en-GB" sz="2400" dirty="0"/>
                  <a:t>We cannot create the cycle in practice due to reversible processes and heat energy supplied and rejected at constant temperature.</a:t>
                </a:r>
              </a:p>
              <a:p>
                <a:pPr marL="0" indent="0">
                  <a:buNone/>
                </a:pPr>
                <a:r>
                  <a:rPr lang="en-GB" sz="2400" dirty="0"/>
                  <a:t>Carnot efficiency does however provide a means of rating the </a:t>
                </a:r>
                <a:r>
                  <a:rPr lang="en-GB" sz="2400" i="1" dirty="0"/>
                  <a:t>effectiveness of a cycle or power plant </a:t>
                </a:r>
                <a:r>
                  <a:rPr lang="en-GB" sz="2400" dirty="0"/>
                  <a:t>(ideal or not), by allowing us to evaluate a maximum theoretical efficiency based on 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and T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E6F0214-FC89-4040-875F-456947BFF83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0029" y="857250"/>
                <a:ext cx="11687175" cy="5319713"/>
              </a:xfrm>
              <a:blipFill>
                <a:blip r:embed="rId2"/>
                <a:stretch>
                  <a:fillRect l="-782" t="-1606" r="-1251" b="-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0060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62244-35A8-47C8-B4F4-B5D1B32BE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520"/>
            <a:ext cx="10515600" cy="686435"/>
          </a:xfrm>
        </p:spPr>
        <p:txBody>
          <a:bodyPr/>
          <a:lstStyle/>
          <a:p>
            <a:pPr algn="ctr"/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Carnot efficiency </a:t>
            </a:r>
            <a:r>
              <a:rPr lang="en-GB" sz="4000" dirty="0">
                <a:solidFill>
                  <a:prstClr val="black"/>
                </a:solidFill>
                <a:latin typeface="Calibri Light" panose="020F0302020204030204"/>
              </a:rPr>
              <a:t>-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4C4160B-BF4A-41CD-A9D0-D231DA795FA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988695"/>
                <a:ext cx="10515600" cy="53940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 diesel engine operates between a maximum cycle temperature of 600 °C and a minimum temperature of 65 °C.  Determine the Carnot efficiency of the plant.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400" dirty="0"/>
                  <a:t>Knowing, 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where,		 T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 = 600 °C + 273 = 873 K</a:t>
                </a:r>
              </a:p>
              <a:p>
                <a:pPr marL="0" indent="0">
                  <a:buNone/>
                </a:pPr>
                <a:r>
                  <a:rPr lang="en-GB" sz="2400" dirty="0"/>
                  <a:t>and,		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= 65 °C + 273 = 338 K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Hence,	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So,		</a:t>
                </a:r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338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873</m:t>
                        </m:r>
                      </m:den>
                    </m:f>
                  </m:oMath>
                </a14:m>
                <a:r>
                  <a:rPr lang="en-GB" sz="2400" dirty="0"/>
                  <a:t> = 0.613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r>
                  <a:rPr lang="en-GB" sz="2400" dirty="0"/>
                  <a:t>Therefore, Carnot efficiency of the cycle is 61.3%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4C4160B-BF4A-41CD-A9D0-D231DA795FA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988695"/>
                <a:ext cx="10515600" cy="5394008"/>
              </a:xfrm>
              <a:blipFill>
                <a:blip r:embed="rId2"/>
                <a:stretch>
                  <a:fillRect l="-928" t="-15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>
            <a:extLst>
              <a:ext uri="{FF2B5EF4-FFF2-40B4-BE49-F238E27FC236}">
                <a16:creationId xmlns:a16="http://schemas.microsoft.com/office/drawing/2014/main" id="{DFB273D5-B1ED-414D-8683-2BCD63E6E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609" y="2175327"/>
            <a:ext cx="4697731" cy="352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005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2913B-59DA-4F6E-A517-27B9A8C7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2261"/>
            <a:ext cx="10515600" cy="6464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Comments on 2</a:t>
            </a:r>
            <a:r>
              <a:rPr lang="en-GB" sz="4000" baseline="30000" dirty="0"/>
              <a:t>nd</a:t>
            </a:r>
            <a:r>
              <a:rPr lang="en-GB" sz="4000" dirty="0"/>
              <a:t> Law of Thermodynamics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E6F8F-3E13-4FDD-9C97-DAEB533A8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19" y="1205866"/>
            <a:ext cx="11212831" cy="5422582"/>
          </a:xfrm>
        </p:spPr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Heat engines must reject heat.  It is not possible to achieve complete conversion of heat to work; 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 ≠ Q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Systems in stable equilibrium cannot change without the action of some external agent.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all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(i.e. non-reversible) processes, energy is degraded to a less useful form – see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entropy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(s)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measure of the randomness or disorder of a system.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efficiency of a continuous heating-to-working transformation is limited and the transformation is always associated with the requirement for cooling.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actual efficiency of reversible heating-to-working transformations is limited by the temperatures of the higher and lower thermal reservoirs.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067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E3D8A-3DF9-49D9-AC35-BA65A9FDD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2150"/>
          </a:xfrm>
        </p:spPr>
        <p:txBody>
          <a:bodyPr/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Comments on 2</a:t>
            </a:r>
            <a:r>
              <a:rPr kumimoji="0" lang="en-GB" sz="4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nd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Law of Thermodynamics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A4ED9-174B-4F3C-999D-3190F9021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205" y="1205865"/>
            <a:ext cx="11178540" cy="4971098"/>
          </a:xfrm>
        </p:spPr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Measure of success of conversion of heat-to-work is called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thermal efficiency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which has a maximum possible value,  η = (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GB" sz="24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and is the efficiency of the reversible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Carnot cycle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efficiency of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non-reversible heat engines cannot exceed that of a reversible heat engine operating between the same temperature limits.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Thermal efficiency is improved by increasing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decreasing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losses are caused by friction or heat transfer across a large temperature difference.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Losses can be quantified by a process efficiency, the most useful being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isentropic efficiency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an adiabatic process.  A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reversible adiabatic process is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isentropic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i.e. no change in entropy (see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T-s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diagram).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9243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891B-7E06-4E3F-8119-7B055963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962"/>
            <a:ext cx="10515600" cy="69215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Temperature – entropy (</a:t>
            </a:r>
            <a:r>
              <a:rPr lang="en-GB" sz="4000" i="1" dirty="0"/>
              <a:t>T-s</a:t>
            </a:r>
            <a:r>
              <a:rPr lang="en-GB" sz="4000" dirty="0"/>
              <a:t>)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4E28-D28C-4770-8A5A-C797BB23D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1114425"/>
            <a:ext cx="11372850" cy="50625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We know a process </a:t>
            </a:r>
            <a:r>
              <a:rPr lang="en-GB" sz="2400" i="1" dirty="0"/>
              <a:t>cannot</a:t>
            </a:r>
            <a:r>
              <a:rPr lang="en-GB" sz="2400" dirty="0"/>
              <a:t> in reality be reversible nor adiabatic, thus it is </a:t>
            </a:r>
            <a:r>
              <a:rPr lang="en-GB" sz="2400" i="1" dirty="0"/>
              <a:t>not possible </a:t>
            </a:r>
            <a:r>
              <a:rPr lang="en-GB" sz="2400" dirty="0"/>
              <a:t>to have a process where there is </a:t>
            </a:r>
            <a:r>
              <a:rPr lang="en-GB" sz="2400" i="1" dirty="0"/>
              <a:t>no change in entropy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Entropy (s) is always greater after a process has taken place compared to the value at the start of </a:t>
            </a:r>
            <a:r>
              <a:rPr lang="en-GB" sz="2400"/>
              <a:t>the process.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3074" name="Picture 2" descr="Ch8, Lesson C, Page 4 - Isentropic Efficiency and TS &amp; HS Diagrams">
            <a:extLst>
              <a:ext uri="{FF2B5EF4-FFF2-40B4-BE49-F238E27FC236}">
                <a16:creationId xmlns:a16="http://schemas.microsoft.com/office/drawing/2014/main" id="{3FCB01B4-8F91-4D4D-AC4F-EE69BCA46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851785"/>
            <a:ext cx="4821580" cy="367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EC6A21-CDF2-47BA-A111-3E85AF4EFB4A}"/>
              </a:ext>
            </a:extLst>
          </p:cNvPr>
          <p:cNvSpPr txBox="1"/>
          <p:nvPr/>
        </p:nvSpPr>
        <p:spPr>
          <a:xfrm>
            <a:off x="5543550" y="2503170"/>
            <a:ext cx="632079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two red contours shown on the T-s diagram represent lines of constant pressure.</a:t>
            </a:r>
          </a:p>
          <a:p>
            <a:endParaRPr lang="en-GB" sz="800" dirty="0"/>
          </a:p>
          <a:p>
            <a:endParaRPr lang="en-GB" sz="200" dirty="0"/>
          </a:p>
          <a:p>
            <a:endParaRPr lang="en-GB" sz="200" dirty="0"/>
          </a:p>
          <a:p>
            <a:r>
              <a:rPr lang="en-GB" sz="2400" dirty="0"/>
              <a:t>Process 1-2s indicates </a:t>
            </a:r>
            <a:r>
              <a:rPr lang="en-GB" sz="2400" i="1" dirty="0"/>
              <a:t>isentropic process </a:t>
            </a:r>
            <a:r>
              <a:rPr lang="en-GB" sz="2400" dirty="0"/>
              <a:t>– no change in entropy (</a:t>
            </a:r>
            <a:r>
              <a:rPr lang="en-GB" sz="2400" i="1" dirty="0"/>
              <a:t>reversible adiabatic </a:t>
            </a:r>
            <a:r>
              <a:rPr lang="en-GB" sz="2400" dirty="0"/>
              <a:t>process).</a:t>
            </a:r>
          </a:p>
          <a:p>
            <a:endParaRPr lang="en-GB" sz="800" dirty="0"/>
          </a:p>
          <a:p>
            <a:endParaRPr lang="en-GB" sz="200" dirty="0"/>
          </a:p>
          <a:p>
            <a:r>
              <a:rPr lang="en-GB" sz="2400" dirty="0"/>
              <a:t>In reality, the process will be given as 1-2</a:t>
            </a:r>
            <a:r>
              <a:rPr lang="en-GB" sz="2400" baseline="-25000" dirty="0"/>
              <a:t>act</a:t>
            </a:r>
            <a:r>
              <a:rPr lang="en-GB" sz="2400" dirty="0"/>
              <a:t> and there will be a consequential increase in entropy.</a:t>
            </a:r>
          </a:p>
          <a:p>
            <a:endParaRPr lang="en-GB" sz="800" dirty="0"/>
          </a:p>
          <a:p>
            <a:endParaRPr lang="en-GB" sz="200" dirty="0"/>
          </a:p>
          <a:p>
            <a:r>
              <a:rPr lang="en-GB" sz="2400" dirty="0"/>
              <a:t>Isentropic efficiency is determined for power plants taking into account the temperature differences between T</a:t>
            </a:r>
            <a:r>
              <a:rPr lang="en-GB" sz="2400" baseline="-25000" dirty="0"/>
              <a:t>1</a:t>
            </a:r>
            <a:r>
              <a:rPr lang="en-GB" sz="2400" dirty="0"/>
              <a:t> and T</a:t>
            </a:r>
            <a:r>
              <a:rPr lang="en-GB" sz="2400" baseline="-25000" dirty="0"/>
              <a:t>2,act</a:t>
            </a:r>
            <a:r>
              <a:rPr lang="en-GB" sz="2400" dirty="0"/>
              <a:t> </a:t>
            </a:r>
            <a:r>
              <a:rPr lang="en-GB" sz="2400" i="1" dirty="0"/>
              <a:t>&amp;</a:t>
            </a:r>
            <a:r>
              <a:rPr lang="en-GB" sz="2400" dirty="0"/>
              <a:t> T</a:t>
            </a:r>
            <a:r>
              <a:rPr lang="en-GB" sz="2400" baseline="-25000" dirty="0"/>
              <a:t>1</a:t>
            </a:r>
            <a:r>
              <a:rPr lang="en-GB" sz="2400" dirty="0"/>
              <a:t> and T</a:t>
            </a:r>
            <a:r>
              <a:rPr lang="en-GB" sz="2400" baseline="-25000" dirty="0"/>
              <a:t>2s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2789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8DB89-6FB7-45F7-BBD4-1678E2DEA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0336"/>
            <a:ext cx="10515600" cy="7607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Isentropic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4126369-9B39-4C5B-8A3A-E95AAFF9D4C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78373" y="1021976"/>
                <a:ext cx="11578590" cy="546997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Consider the following T-s diagram that represents a single expansion process.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This expression indicates that if the isentropic temperature drop is known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2′</m:t>
                        </m:r>
                      </m:sub>
                    </m:sSub>
                  </m:oMath>
                </a14:m>
                <a:r>
                  <a:rPr lang="en-GB" sz="2400" dirty="0"/>
                  <a:t>) , then the actual temperature drop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/>
                  <a:t>) can be found by multiplying by the isentropic efficiency value.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4126369-9B39-4C5B-8A3A-E95AAFF9D4C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8373" y="1021976"/>
                <a:ext cx="11578590" cy="5469970"/>
              </a:xfrm>
              <a:blipFill>
                <a:blip r:embed="rId2"/>
                <a:stretch>
                  <a:fillRect l="-790" t="-1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9" name="Group 48">
            <a:extLst>
              <a:ext uri="{FF2B5EF4-FFF2-40B4-BE49-F238E27FC236}">
                <a16:creationId xmlns:a16="http://schemas.microsoft.com/office/drawing/2014/main" id="{46F2CF63-CC8C-4D2B-98B4-FB0CD916D61B}"/>
              </a:ext>
            </a:extLst>
          </p:cNvPr>
          <p:cNvGrpSpPr/>
          <p:nvPr/>
        </p:nvGrpSpPr>
        <p:grpSpPr>
          <a:xfrm>
            <a:off x="-203201" y="365126"/>
            <a:ext cx="5623860" cy="3943786"/>
            <a:chOff x="-278764" y="365126"/>
            <a:chExt cx="5638342" cy="3786455"/>
          </a:xfrm>
        </p:grpSpPr>
        <p:sp>
          <p:nvSpPr>
            <p:cNvPr id="16" name="Arc 15">
              <a:extLst>
                <a:ext uri="{FF2B5EF4-FFF2-40B4-BE49-F238E27FC236}">
                  <a16:creationId xmlns:a16="http://schemas.microsoft.com/office/drawing/2014/main" id="{F67F7A21-7260-4ABF-A6CE-8D2E3742D8CA}"/>
                </a:ext>
              </a:extLst>
            </p:cNvPr>
            <p:cNvSpPr/>
            <p:nvPr/>
          </p:nvSpPr>
          <p:spPr>
            <a:xfrm rot="8316738">
              <a:off x="347526" y="728283"/>
              <a:ext cx="5012052" cy="2354578"/>
            </a:xfrm>
            <a:prstGeom prst="arc">
              <a:avLst>
                <a:gd name="adj1" fmla="val 13844301"/>
                <a:gd name="adj2" fmla="val 20210074"/>
              </a:avLst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B147ECC8-673E-4EBE-8D4A-798D5A5C3F29}"/>
                </a:ext>
              </a:extLst>
            </p:cNvPr>
            <p:cNvGrpSpPr/>
            <p:nvPr/>
          </p:nvGrpSpPr>
          <p:grpSpPr>
            <a:xfrm>
              <a:off x="-278764" y="365126"/>
              <a:ext cx="5012052" cy="3786455"/>
              <a:chOff x="-177164" y="278703"/>
              <a:chExt cx="5012052" cy="3786455"/>
            </a:xfrm>
          </p:grpSpPr>
          <p:cxnSp>
            <p:nvCxnSpPr>
              <p:cNvPr id="5" name="Straight Arrow Connector 4">
                <a:extLst>
                  <a:ext uri="{FF2B5EF4-FFF2-40B4-BE49-F238E27FC236}">
                    <a16:creationId xmlns:a16="http://schemas.microsoft.com/office/drawing/2014/main" id="{742CF7EE-D481-4F92-BAE4-B6ED7664665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285875" y="1731645"/>
                <a:ext cx="0" cy="215455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Arrow Connector 8">
                <a:extLst>
                  <a:ext uri="{FF2B5EF4-FFF2-40B4-BE49-F238E27FC236}">
                    <a16:creationId xmlns:a16="http://schemas.microsoft.com/office/drawing/2014/main" id="{267CEC55-4AA6-499D-9F37-19AEDE6D178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285875" y="3886200"/>
                <a:ext cx="3148965" cy="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Arc 13">
                <a:extLst>
                  <a:ext uri="{FF2B5EF4-FFF2-40B4-BE49-F238E27FC236}">
                    <a16:creationId xmlns:a16="http://schemas.microsoft.com/office/drawing/2014/main" id="{A5D601B7-743B-4A48-8963-93CE8916D8EF}"/>
                  </a:ext>
                </a:extLst>
              </p:cNvPr>
              <p:cNvSpPr/>
              <p:nvPr/>
            </p:nvSpPr>
            <p:spPr>
              <a:xfrm rot="8316738">
                <a:off x="-177164" y="278703"/>
                <a:ext cx="5012052" cy="2354578"/>
              </a:xfrm>
              <a:prstGeom prst="arc">
                <a:avLst>
                  <a:gd name="adj1" fmla="val 13844301"/>
                  <a:gd name="adj2" fmla="val 20210074"/>
                </a:avLst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20964B97-6EFF-4EDF-9DDB-228E492493B2}"/>
                  </a:ext>
                </a:extLst>
              </p:cNvPr>
              <p:cNvCxnSpPr/>
              <p:nvPr/>
            </p:nvCxnSpPr>
            <p:spPr>
              <a:xfrm>
                <a:off x="2686050" y="2664096"/>
                <a:ext cx="0" cy="777240"/>
              </a:xfrm>
              <a:prstGeom prst="line">
                <a:avLst/>
              </a:prstGeom>
              <a:ln w="9525" cap="flat" cmpd="sng" algn="ctr">
                <a:solidFill>
                  <a:schemeClr val="dk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FEE12AE4-D6F2-414B-B162-F91BA57828BD}"/>
                  </a:ext>
                </a:extLst>
              </p:cNvPr>
              <p:cNvCxnSpPr/>
              <p:nvPr/>
            </p:nvCxnSpPr>
            <p:spPr>
              <a:xfrm>
                <a:off x="2668905" y="2651760"/>
                <a:ext cx="440055" cy="531495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2" name="Arrow: Down 21">
                <a:extLst>
                  <a:ext uri="{FF2B5EF4-FFF2-40B4-BE49-F238E27FC236}">
                    <a16:creationId xmlns:a16="http://schemas.microsoft.com/office/drawing/2014/main" id="{C351FFC2-E25C-4C14-A6EC-ED4FA2BC17AA}"/>
                  </a:ext>
                </a:extLst>
              </p:cNvPr>
              <p:cNvSpPr/>
              <p:nvPr/>
            </p:nvSpPr>
            <p:spPr>
              <a:xfrm>
                <a:off x="2620329" y="2790198"/>
                <a:ext cx="131442" cy="337180"/>
              </a:xfrm>
              <a:prstGeom prst="downArrow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Arrow: Down 23">
                <a:extLst>
                  <a:ext uri="{FF2B5EF4-FFF2-40B4-BE49-F238E27FC236}">
                    <a16:creationId xmlns:a16="http://schemas.microsoft.com/office/drawing/2014/main" id="{B05EE983-F93D-425F-9CE5-A63F62C14160}"/>
                  </a:ext>
                </a:extLst>
              </p:cNvPr>
              <p:cNvSpPr/>
              <p:nvPr/>
            </p:nvSpPr>
            <p:spPr>
              <a:xfrm rot="19367895">
                <a:off x="2823187" y="2748916"/>
                <a:ext cx="131442" cy="337180"/>
              </a:xfrm>
              <a:prstGeom prst="downArrow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3614D47C-98FD-4B98-A887-30AE0B523C89}"/>
                  </a:ext>
                </a:extLst>
              </p:cNvPr>
              <p:cNvCxnSpPr/>
              <p:nvPr/>
            </p:nvCxnSpPr>
            <p:spPr>
              <a:xfrm flipH="1">
                <a:off x="1285875" y="2651760"/>
                <a:ext cx="1383030" cy="1233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BC473620-E313-436D-AC56-F0052A34E71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285875" y="3429650"/>
                <a:ext cx="1383030" cy="1233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E1C09E03-3256-4339-B884-D7921302C56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294449" y="3181558"/>
                <a:ext cx="1814511" cy="91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833C9D54-6359-4B7A-865B-B49A294ECAA9}"/>
                  </a:ext>
                </a:extLst>
              </p:cNvPr>
              <p:cNvSpPr txBox="1"/>
              <p:nvPr/>
            </p:nvSpPr>
            <p:spPr>
              <a:xfrm>
                <a:off x="799351" y="2368029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1</a:t>
                </a:r>
                <a:endParaRPr lang="en-GB" sz="2400" dirty="0"/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42D91ECB-DDD5-4E10-A55B-171D2EFA9B21}"/>
                  </a:ext>
                </a:extLst>
              </p:cNvPr>
              <p:cNvSpPr txBox="1"/>
              <p:nvPr/>
            </p:nvSpPr>
            <p:spPr>
              <a:xfrm>
                <a:off x="4515393" y="3603493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s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EE640966-BB3A-4D62-B8B7-6923D3E9EFEB}"/>
                  </a:ext>
                </a:extLst>
              </p:cNvPr>
              <p:cNvSpPr txBox="1"/>
              <p:nvPr/>
            </p:nvSpPr>
            <p:spPr>
              <a:xfrm>
                <a:off x="885283" y="1500812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23FAC124-8B26-45CC-810B-0C4E0A98A7B1}"/>
                  </a:ext>
                </a:extLst>
              </p:cNvPr>
              <p:cNvSpPr txBox="1"/>
              <p:nvPr/>
            </p:nvSpPr>
            <p:spPr>
              <a:xfrm>
                <a:off x="807130" y="2808379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2</a:t>
                </a:r>
                <a:endParaRPr lang="en-GB" sz="2400" dirty="0"/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5C97CEEE-5627-4CBA-82D8-664E00836874}"/>
                  </a:ext>
                </a:extLst>
              </p:cNvPr>
              <p:cNvSpPr txBox="1"/>
              <p:nvPr/>
            </p:nvSpPr>
            <p:spPr>
              <a:xfrm>
                <a:off x="828043" y="3181558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2’</a:t>
                </a:r>
                <a:endParaRPr lang="en-GB" sz="2400" dirty="0"/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4798FFA5-463E-420C-B7B6-B38AFFD733F6}"/>
                  </a:ext>
                </a:extLst>
              </p:cNvPr>
              <p:cNvSpPr txBox="1"/>
              <p:nvPr/>
            </p:nvSpPr>
            <p:spPr>
              <a:xfrm>
                <a:off x="2511465" y="2134298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1</a:t>
                </a:r>
              </a:p>
            </p:txBody>
          </p:sp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8CB8ED19-C5AF-4752-85D6-71BE80680DA2}"/>
                  </a:ext>
                </a:extLst>
              </p:cNvPr>
              <p:cNvSpPr txBox="1"/>
              <p:nvPr/>
            </p:nvSpPr>
            <p:spPr>
              <a:xfrm>
                <a:off x="3186668" y="2967335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2</a:t>
                </a:r>
              </a:p>
            </p:txBody>
          </p:sp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841BACF9-1A2D-42A2-A86B-C39D4345B5E3}"/>
                  </a:ext>
                </a:extLst>
              </p:cNvPr>
              <p:cNvSpPr txBox="1"/>
              <p:nvPr/>
            </p:nvSpPr>
            <p:spPr>
              <a:xfrm>
                <a:off x="2548792" y="3426343"/>
                <a:ext cx="4400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2’</a:t>
                </a: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C31A5EE2-0676-49B4-A6FD-727669216D0A}"/>
                  </a:ext>
                </a:extLst>
              </p:cNvPr>
              <p:cNvSpPr txBox="1"/>
              <p:nvPr/>
            </p:nvSpPr>
            <p:spPr>
              <a:xfrm>
                <a:off x="5211864" y="2275427"/>
                <a:ext cx="5372065" cy="16762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The isentropic efficiency of this process is </a:t>
                </a:r>
              </a:p>
              <a:p>
                <a:r>
                  <a:rPr lang="en-GB" sz="2400" dirty="0"/>
                  <a:t>determined as;</a:t>
                </a:r>
              </a:p>
              <a:p>
                <a:r>
                  <a:rPr lang="en-GB" sz="2400" dirty="0"/>
                  <a:t>		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′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400" b="0" dirty="0">
                  <a:ea typeface="Cambria Math" panose="020405030504060302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C31A5EE2-0676-49B4-A6FD-727669216D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1864" y="2275427"/>
                <a:ext cx="5372065" cy="1676293"/>
              </a:xfrm>
              <a:prstGeom prst="rect">
                <a:avLst/>
              </a:prstGeom>
              <a:blipFill>
                <a:blip r:embed="rId3"/>
                <a:stretch>
                  <a:fillRect l="-1816" t="-2909" r="-14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0165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F1337-B912-4500-9F03-479A8DECB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84A9B-DA6A-42E7-AE19-DDA952E0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is the first step involved in the Carnot Cycle</a:t>
            </a:r>
          </a:p>
          <a:p>
            <a:pPr marL="514350" indent="-514350">
              <a:buFont typeface="+mj-lt"/>
              <a:buAutoNum type="arabicPeriod"/>
            </a:pPr>
            <a:endParaRPr lang="en-GB" sz="2400" i="0" dirty="0">
              <a:solidFill>
                <a:srgbClr val="444444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A student says that the efficiency of a heat engine that operates at 127°C source temperature and 27°C is the sink temperature, is 26%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>
              <a:solidFill>
                <a:srgbClr val="444444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type of process is a Carnot Cyclic Process?</a:t>
            </a:r>
          </a:p>
          <a:p>
            <a:pPr marL="514350" indent="-514350">
              <a:buFont typeface="+mj-lt"/>
              <a:buAutoNum type="arabicPeriod"/>
            </a:pPr>
            <a:endParaRPr lang="en-GB" sz="2400" i="0" dirty="0">
              <a:solidFill>
                <a:srgbClr val="444444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will be the increase in temperature of the source to increase the efficiency of a Carnot engine if the efficiency of it is 50%, and the temperature of the sink is 7?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178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4797A-A146-4E93-BE1B-549E60AC8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920" y="54546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5.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What will be the increase in temperature of the source to increase the efficiency of a Carnot engine if the efficiency of it is 50%, and the temperature of the sink is 7?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6.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What will be the coefficient of the Carnot refrigerator which is working between 30°C and 0°C?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7.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steam engine delivers 5.4 x 10</a:t>
            </a:r>
            <a:r>
              <a:rPr lang="en-GB" sz="2400" i="0" baseline="30000" dirty="0">
                <a:solidFill>
                  <a:srgbClr val="444444"/>
                </a:solidFill>
                <a:effectLst/>
              </a:rPr>
              <a:t>8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 J of work per minute and services 3.6 x 10</a:t>
            </a:r>
            <a:r>
              <a:rPr lang="en-GB" sz="2400" i="0" baseline="30000" dirty="0">
                <a:solidFill>
                  <a:srgbClr val="444444"/>
                </a:solidFill>
                <a:effectLst/>
              </a:rPr>
              <a:t>9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J of heat per minute from its boiler. What is the efficiency of the engine? How much heat is wasted per minute? 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8.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perfect Carnot engine utilizes an ideal gas. The temperature of the source is 500 K and that of the sink is 375 K. If the k engine takes 600 Kcal per cycle from the source, then calculate the efficiency of the engine.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79630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E2A4-2D05-4124-814E-07331E65A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80" y="49466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9.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Carnot engine has the same efficiency when working: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(a) between 100 K and 500 K and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(b) between 180 K and T K.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Calculate the temperature T of the source in case (b)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10.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Carnot-type engine is designed to operate between 480 and 300 K. Assuming that the engine actually produces 1.2 K J of mechanical energy per kilo </a:t>
            </a:r>
            <a:r>
              <a:rPr lang="en-GB" sz="2400" i="0" dirty="0" err="1">
                <a:solidFill>
                  <a:srgbClr val="444444"/>
                </a:solidFill>
                <a:effectLst/>
              </a:rPr>
              <a:t>cal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 of heat absorbed, compare the actual efficiency with the theoretical maximum efficiency.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715391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78B39-8E11-410D-BE1B-A5089A8E5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9C075-6EED-4450-A079-67DE54CB2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en-GB" i="0" dirty="0">
                <a:solidFill>
                  <a:srgbClr val="333333"/>
                </a:solidFill>
                <a:effectLst/>
              </a:rPr>
              <a:t>Ans. Isothermal Expansion is the first step involved in Carnot Cycle.</a:t>
            </a:r>
          </a:p>
          <a:p>
            <a:pPr marL="0" indent="0" algn="l">
              <a:buNone/>
            </a:pPr>
            <a:r>
              <a:rPr lang="en-GB" i="0" dirty="0">
                <a:solidFill>
                  <a:srgbClr val="333333"/>
                </a:solidFill>
                <a:effectLst/>
              </a:rPr>
              <a:t>The Carnot Cycle consists of 4 operations: Isothermal Expansion, Adiabatic Expansion, Isothermal Compression, and Adiabatic Compression. Among them, the first operation is Isothermal Expansion</a:t>
            </a:r>
          </a:p>
          <a:p>
            <a:pPr marL="0" indent="0">
              <a:buNone/>
            </a:pPr>
            <a:endParaRPr lang="en-GB" dirty="0"/>
          </a:p>
          <a:p>
            <a:pPr algn="l"/>
            <a:r>
              <a:rPr lang="en-GB" dirty="0"/>
              <a:t>2. </a:t>
            </a:r>
            <a:r>
              <a:rPr lang="en-GB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It is impossible</a:t>
            </a:r>
          </a:p>
          <a:p>
            <a:pPr algn="l"/>
            <a:r>
              <a:rPr lang="el-GR" b="0" i="0" dirty="0">
                <a:solidFill>
                  <a:srgbClr val="333333"/>
                </a:solidFill>
                <a:effectLst/>
              </a:rPr>
              <a:t>η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max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=(1−T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)/T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 (1−127+27)/327-273= (1−400)/300 = 25%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Hence, 26% is impossible.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647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115F3-CCEB-49C7-9232-8E667DCE2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834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3.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The Carnot </a:t>
            </a:r>
            <a:r>
              <a:rPr lang="en-GB" sz="2400" b="1" i="0" u="none" strike="noStrike" dirty="0">
                <a:solidFill>
                  <a:srgbClr val="4FB8DD"/>
                </a:solidFill>
                <a:effectLst/>
                <a:hlinkClick r:id="rId2"/>
              </a:rPr>
              <a:t>Cyclic Process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is a Reversible Cyclic Process.</a:t>
            </a:r>
          </a:p>
          <a:p>
            <a:pPr marL="0" indent="0">
              <a:buNone/>
            </a:pPr>
            <a:endParaRPr lang="en-GB" sz="2400" dirty="0">
              <a:solidFill>
                <a:srgbClr val="333333"/>
              </a:solidFill>
            </a:endParaRPr>
          </a:p>
          <a:p>
            <a:pPr algn="l"/>
            <a:r>
              <a:rPr lang="en-GB" sz="2400" dirty="0">
                <a:solidFill>
                  <a:srgbClr val="333333"/>
                </a:solidFill>
              </a:rPr>
              <a:t>4. </a:t>
            </a:r>
            <a:r>
              <a:rPr lang="fr-FR" sz="24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n= (T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−T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) / 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fr-FR" sz="24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=50/ 100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=T−260/ T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=½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=1− (266/T)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⇒266/ T = ½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s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 532K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Now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,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ΔT</a:t>
            </a:r>
            <a:r>
              <a:rPr lang="fr-FR" sz="2400" b="0" i="0" baseline="-25000" dirty="0" err="1">
                <a:solidFill>
                  <a:srgbClr val="333333"/>
                </a:solidFill>
                <a:effectLst/>
              </a:rPr>
              <a:t>source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=866.66−532K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ΔT</a:t>
            </a:r>
            <a:r>
              <a:rPr lang="fr-FR" sz="2400" b="0" i="0" baseline="-25000" dirty="0" err="1">
                <a:solidFill>
                  <a:srgbClr val="333333"/>
                </a:solidFill>
                <a:effectLst/>
              </a:rPr>
              <a:t>source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=354.66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61992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C804-3994-4785-B41E-C69273DA5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778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</a:rPr>
              <a:t>5. 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=00C=273K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=300C=273+30=303K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Formula to be used: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β=T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=273/303−273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=9.1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∴coefficient of performance(β) of a Carnot refrigerator is 9.1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3619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7AC31E-4FBC-4D4F-969F-347B62F291D7}"/>
              </a:ext>
            </a:extLst>
          </p:cNvPr>
          <p:cNvSpPr txBox="1"/>
          <p:nvPr/>
        </p:nvSpPr>
        <p:spPr>
          <a:xfrm>
            <a:off x="995680" y="528320"/>
            <a:ext cx="10414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33333"/>
                </a:solidFill>
                <a:effectLst/>
              </a:rPr>
              <a:t>6. 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=00C=273K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=300C=273+30=303K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Formula to be used: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β=T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=273/303−273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=9.1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∴coefficient of performance(β) of a Carnot refrigerator is 9.1</a:t>
            </a:r>
          </a:p>
          <a:p>
            <a:pPr algn="l"/>
            <a:endParaRPr lang="en-GB" dirty="0">
              <a:solidFill>
                <a:srgbClr val="333333"/>
              </a:solidFill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7.</a:t>
            </a:r>
          </a:p>
          <a:p>
            <a:pPr algn="l"/>
            <a:endParaRPr lang="en-GB" dirty="0">
              <a:solidFill>
                <a:srgbClr val="333333"/>
              </a:solidFill>
            </a:endParaRPr>
          </a:p>
          <a:p>
            <a:pPr algn="l"/>
            <a:endParaRPr lang="en-GB" b="0" i="0" dirty="0">
              <a:solidFill>
                <a:srgbClr val="333333"/>
              </a:solidFill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D238D5-696E-4324-B82A-8EFA90F33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558" y="3250791"/>
            <a:ext cx="7586435" cy="318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57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5B1680-0CBF-4E2C-81CF-17DBD72A65DE}"/>
              </a:ext>
            </a:extLst>
          </p:cNvPr>
          <p:cNvSpPr txBox="1"/>
          <p:nvPr/>
        </p:nvSpPr>
        <p:spPr>
          <a:xfrm>
            <a:off x="995680" y="528320"/>
            <a:ext cx="10414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dirty="0">
                <a:solidFill>
                  <a:srgbClr val="333333"/>
                </a:solidFill>
              </a:rPr>
              <a:t>8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Given that,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 500 K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  375 K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Q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 heat absorbed per cycle = 600 Kcal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Let η = thermal efficiency of the Carnot engine,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then η = (T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−T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2 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)/T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sz="28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= (500−375)/500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= 125/500 = 0.25</a:t>
            </a: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∴ η = 0.25 × 100 = 25%</a:t>
            </a:r>
          </a:p>
          <a:p>
            <a:pPr algn="l"/>
            <a:endParaRPr lang="en-GB" sz="28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447423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E3A18-4A21-4A39-BC80-3DE0B9448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0" y="655478"/>
            <a:ext cx="4585970" cy="5547043"/>
          </a:xfrm>
        </p:spPr>
        <p:txBody>
          <a:bodyPr/>
          <a:lstStyle/>
          <a:p>
            <a:pPr algn="l"/>
            <a:r>
              <a:rPr lang="en-GB" dirty="0"/>
              <a:t>9. </a:t>
            </a:r>
            <a:r>
              <a:rPr lang="en-GB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that: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(a) Temperature of source = 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500 K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Temperature of sink = 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100 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(b) Temperature of source = T’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T K = ?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Temperature of sink = T’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180 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Let η and η’ be the efficiency in case (a) and (b) respectively.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As Given,  η = η’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C9A32D-AA92-40BD-84AB-6698871F7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7840" y="909320"/>
            <a:ext cx="6432550" cy="377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954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D00DABF6-8EA4-47D1-A642-9C6D822B3D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765240"/>
            <a:ext cx="2218565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b="1" dirty="0">
                <a:solidFill>
                  <a:srgbClr val="333333"/>
                </a:solidFill>
                <a:latin typeface="+mn-lt"/>
              </a:rPr>
              <a:t>10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. Ans. 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Given that:  T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1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480 K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2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300 K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W = 1.2 K J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Q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1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heat absorbed =1 K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cal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= 4.2 K J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If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be its actual efficiency, then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</a:t>
            </a:r>
            <a:r>
              <a:rPr kumimoji="0" lang="en-US" altLang="en-US" sz="2400" b="0" i="0" u="none" strike="noStrike" cap="none" normalizeH="0" baseline="-3000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% =  Energy output / Energy input  × 100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 W/Q1 × 100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 1.2/4.2 × 100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 28.57%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Also, let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be its maximum theoretical efficiency,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             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That is, 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</a:t>
            </a:r>
            <a:r>
              <a:rPr kumimoji="0" lang="en-US" altLang="en-US" sz="2400" b="0" i="0" u="none" strike="noStrike" cap="none" normalizeH="0" baseline="-3000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is nearly 3/4</a:t>
            </a:r>
            <a:r>
              <a:rPr kumimoji="0" lang="en-US" altLang="en-US" sz="2400" b="0" i="0" u="none" strike="noStrike" cap="none" normalizeH="0" baseline="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of 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1026" name="Picture 2" descr="carnot engine">
            <a:extLst>
              <a:ext uri="{FF2B5EF4-FFF2-40B4-BE49-F238E27FC236}">
                <a16:creationId xmlns:a16="http://schemas.microsoft.com/office/drawing/2014/main" id="{A0678EF3-9744-4261-AC83-E5D41D674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680" y="765240"/>
            <a:ext cx="5273261" cy="237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906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21045DC57FBA49B782DCACB56400ED" ma:contentTypeVersion="13" ma:contentTypeDescription="Create a new document." ma:contentTypeScope="" ma:versionID="78da21335ac73294ce66cdb4a04ad245">
  <xsd:schema xmlns:xsd="http://www.w3.org/2001/XMLSchema" xmlns:xs="http://www.w3.org/2001/XMLSchema" xmlns:p="http://schemas.microsoft.com/office/2006/metadata/properties" xmlns:ns2="9b086a34-6752-49db-9176-964efce43f64" xmlns:ns3="2ce4962f-c10c-4377-8fd2-85655f6b43c7" targetNamespace="http://schemas.microsoft.com/office/2006/metadata/properties" ma:root="true" ma:fieldsID="328ca4e13dab63e868bcf3ab1a273227" ns2:_="" ns3:_="">
    <xsd:import namespace="9b086a34-6752-49db-9176-964efce43f64"/>
    <xsd:import namespace="2ce4962f-c10c-4377-8fd2-85655f6b43c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086a34-6752-49db-9176-964efce43f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e4962f-c10c-4377-8fd2-85655f6b43c7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3ff8390a-e54d-4b89-9b32-f4e8544ef4b4}" ma:internalName="TaxCatchAll" ma:showField="CatchAllData" ma:web="2ce4962f-c10c-4377-8fd2-85655f6b43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ce4962f-c10c-4377-8fd2-85655f6b43c7" xsi:nil="true"/>
    <lcf76f155ced4ddcb4097134ff3c332f xmlns="9b086a34-6752-49db-9176-964efce43f64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EDBE89-7642-4A0E-B67B-01F53E0820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086a34-6752-49db-9176-964efce43f64"/>
    <ds:schemaRef ds:uri="2ce4962f-c10c-4377-8fd2-85655f6b43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17AE6B-D32B-4D14-A2E7-9FDDDCEE7BCA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customXml/itemProps3.xml><?xml version="1.0" encoding="utf-8"?>
<ds:datastoreItem xmlns:ds="http://schemas.openxmlformats.org/officeDocument/2006/customXml" ds:itemID="{F0206BA5-DBCF-475C-8447-6A77CFDD90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2355</Words>
  <Application>Microsoft Office PowerPoint</Application>
  <PresentationFormat>Widescreen</PresentationFormat>
  <Paragraphs>196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din</vt:lpstr>
      <vt:lpstr>Arial</vt:lpstr>
      <vt:lpstr>Calibri</vt:lpstr>
      <vt:lpstr>Calibri Light</vt:lpstr>
      <vt:lpstr>Cambria Math</vt:lpstr>
      <vt:lpstr>Roboto</vt:lpstr>
      <vt:lpstr>Office Theme</vt:lpstr>
      <vt:lpstr>Office Theme</vt:lpstr>
      <vt:lpstr>Second Law of Thermodynamics &amp; Carnot Cycle/Efficiency</vt:lpstr>
      <vt:lpstr>Introduction</vt:lpstr>
      <vt:lpstr>Heat engines &amp; thermal efficiency</vt:lpstr>
      <vt:lpstr>Ideal heat engine cycle</vt:lpstr>
      <vt:lpstr>Ideal heat engine cycle</vt:lpstr>
      <vt:lpstr>PowerPoint Presentation</vt:lpstr>
      <vt:lpstr>PowerPoint Presentation</vt:lpstr>
      <vt:lpstr>Carnot cycle</vt:lpstr>
      <vt:lpstr>Carnot theorem</vt:lpstr>
      <vt:lpstr>Carnot efficiency of a heat engine</vt:lpstr>
      <vt:lpstr>Carnot efficiency - Example</vt:lpstr>
      <vt:lpstr>Comments on 2nd Law of Thermodynamics</vt:lpstr>
      <vt:lpstr>Comments on 2nd Law of Thermodynamics</vt:lpstr>
      <vt:lpstr>Temperature – entropy (T-s) diagram</vt:lpstr>
      <vt:lpstr>Isentropic efficiency</vt:lpstr>
      <vt:lpstr>Questions</vt:lpstr>
      <vt:lpstr>PowerPoint Presentation</vt:lpstr>
      <vt:lpstr>PowerPoint Presentation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Law of Thermodynamics &amp; Carnot Cycle/Efficency</dc:title>
  <dc:creator>Robert Goodson</dc:creator>
  <cp:lastModifiedBy>Nigel Davies (ISA)</cp:lastModifiedBy>
  <cp:revision>47</cp:revision>
  <dcterms:created xsi:type="dcterms:W3CDTF">2020-10-19T10:44:53Z</dcterms:created>
  <dcterms:modified xsi:type="dcterms:W3CDTF">2022-10-20T09:35:51Z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0x0101009721045DC57FBA49B782DCACB56400ED</vt:lpwstr>
  </property>
  <property fmtid="{D5CDD505-2E9C-101B-9397-08002B2CF9AE}" pid="3" name="MediaServiceImageTags">
    <vt:lpwstr/>
  </property>
</Properties>
</file>