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31"/>
  </p:notesMasterIdLst>
  <p:sldIdLst>
    <p:sldId id="256" r:id="rId5"/>
    <p:sldId id="257" r:id="rId6"/>
    <p:sldId id="269" r:id="rId7"/>
    <p:sldId id="271" r:id="rId8"/>
    <p:sldId id="272" r:id="rId9"/>
    <p:sldId id="275" r:id="rId10"/>
    <p:sldId id="276" r:id="rId11"/>
    <p:sldId id="277" r:id="rId12"/>
    <p:sldId id="260" r:id="rId13"/>
    <p:sldId id="259" r:id="rId14"/>
    <p:sldId id="261" r:id="rId15"/>
    <p:sldId id="258" r:id="rId16"/>
    <p:sldId id="284" r:id="rId17"/>
    <p:sldId id="262" r:id="rId18"/>
    <p:sldId id="283" r:id="rId19"/>
    <p:sldId id="263" r:id="rId20"/>
    <p:sldId id="278" r:id="rId21"/>
    <p:sldId id="274" r:id="rId22"/>
    <p:sldId id="264" r:id="rId23"/>
    <p:sldId id="280" r:id="rId24"/>
    <p:sldId id="279" r:id="rId25"/>
    <p:sldId id="265" r:id="rId26"/>
    <p:sldId id="281" r:id="rId27"/>
    <p:sldId id="282" r:id="rId28"/>
    <p:sldId id="267" r:id="rId29"/>
    <p:sldId id="273"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9DD620-A6A2-48B7-982B-249E038AFE2E}" v="308" dt="2024-11-04T11:06:23.1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43" autoAdjust="0"/>
    <p:restoredTop sz="94660"/>
  </p:normalViewPr>
  <p:slideViewPr>
    <p:cSldViewPr snapToGrid="0">
      <p:cViewPr varScale="1">
        <p:scale>
          <a:sx n="110" d="100"/>
          <a:sy n="110" d="100"/>
        </p:scale>
        <p:origin x="636"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n Williams (Hywel Dda UHB - Translator)" userId="d9cb038a-14a1-40cb-b7c1-79b6c286bc19" providerId="ADAL" clId="{6A9DD620-A6A2-48B7-982B-249E038AFE2E}"/>
    <pc:docChg chg="custSel modSld">
      <pc:chgData name="Elin Williams (Hywel Dda UHB - Translator)" userId="d9cb038a-14a1-40cb-b7c1-79b6c286bc19" providerId="ADAL" clId="{6A9DD620-A6A2-48B7-982B-249E038AFE2E}" dt="2024-11-04T11:27:07.024" v="614" actId="20577"/>
      <pc:docMkLst>
        <pc:docMk/>
      </pc:docMkLst>
      <pc:sldChg chg="modSp mod">
        <pc:chgData name="Elin Williams (Hywel Dda UHB - Translator)" userId="d9cb038a-14a1-40cb-b7c1-79b6c286bc19" providerId="ADAL" clId="{6A9DD620-A6A2-48B7-982B-249E038AFE2E}" dt="2024-11-04T10:22:36.078" v="35" actId="20577"/>
        <pc:sldMkLst>
          <pc:docMk/>
          <pc:sldMk cId="1269579488" sldId="257"/>
        </pc:sldMkLst>
        <pc:spChg chg="mod">
          <ac:chgData name="Elin Williams (Hywel Dda UHB - Translator)" userId="d9cb038a-14a1-40cb-b7c1-79b6c286bc19" providerId="ADAL" clId="{6A9DD620-A6A2-48B7-982B-249E038AFE2E}" dt="2024-11-04T10:22:36.078" v="35" actId="20577"/>
          <ac:spMkLst>
            <pc:docMk/>
            <pc:sldMk cId="1269579488" sldId="257"/>
            <ac:spMk id="4" creationId="{00000000-0000-0000-0000-000000000000}"/>
          </ac:spMkLst>
        </pc:spChg>
      </pc:sldChg>
      <pc:sldChg chg="modSp mod">
        <pc:chgData name="Elin Williams (Hywel Dda UHB - Translator)" userId="d9cb038a-14a1-40cb-b7c1-79b6c286bc19" providerId="ADAL" clId="{6A9DD620-A6A2-48B7-982B-249E038AFE2E}" dt="2024-11-04T10:50:34.929" v="346" actId="20577"/>
        <pc:sldMkLst>
          <pc:docMk/>
          <pc:sldMk cId="1515061009" sldId="258"/>
        </pc:sldMkLst>
        <pc:spChg chg="mod">
          <ac:chgData name="Elin Williams (Hywel Dda UHB - Translator)" userId="d9cb038a-14a1-40cb-b7c1-79b6c286bc19" providerId="ADAL" clId="{6A9DD620-A6A2-48B7-982B-249E038AFE2E}" dt="2024-11-04T10:50:34.929" v="346" actId="20577"/>
          <ac:spMkLst>
            <pc:docMk/>
            <pc:sldMk cId="1515061009" sldId="258"/>
            <ac:spMk id="4" creationId="{447C4BB7-7112-F211-B153-93D3425596DC}"/>
          </ac:spMkLst>
        </pc:spChg>
      </pc:sldChg>
      <pc:sldChg chg="modSp mod">
        <pc:chgData name="Elin Williams (Hywel Dda UHB - Translator)" userId="d9cb038a-14a1-40cb-b7c1-79b6c286bc19" providerId="ADAL" clId="{6A9DD620-A6A2-48B7-982B-249E038AFE2E}" dt="2024-11-04T11:00:40.339" v="356" actId="20577"/>
        <pc:sldMkLst>
          <pc:docMk/>
          <pc:sldMk cId="2054872199" sldId="262"/>
        </pc:sldMkLst>
        <pc:spChg chg="mod">
          <ac:chgData name="Elin Williams (Hywel Dda UHB - Translator)" userId="d9cb038a-14a1-40cb-b7c1-79b6c286bc19" providerId="ADAL" clId="{6A9DD620-A6A2-48B7-982B-249E038AFE2E}" dt="2024-11-04T11:00:15.168" v="353" actId="20577"/>
          <ac:spMkLst>
            <pc:docMk/>
            <pc:sldMk cId="2054872199" sldId="262"/>
            <ac:spMk id="12" creationId="{AC0F8D6E-02C8-AFE6-E3AA-CDE6E7660FFF}"/>
          </ac:spMkLst>
        </pc:spChg>
        <pc:spChg chg="mod">
          <ac:chgData name="Elin Williams (Hywel Dda UHB - Translator)" userId="d9cb038a-14a1-40cb-b7c1-79b6c286bc19" providerId="ADAL" clId="{6A9DD620-A6A2-48B7-982B-249E038AFE2E}" dt="2024-11-04T11:00:40.339" v="356" actId="20577"/>
          <ac:spMkLst>
            <pc:docMk/>
            <pc:sldMk cId="2054872199" sldId="262"/>
            <ac:spMk id="19" creationId="{E03C02CD-4274-5C30-C968-368D49B1163C}"/>
          </ac:spMkLst>
        </pc:spChg>
      </pc:sldChg>
      <pc:sldChg chg="modSp mod">
        <pc:chgData name="Elin Williams (Hywel Dda UHB - Translator)" userId="d9cb038a-14a1-40cb-b7c1-79b6c286bc19" providerId="ADAL" clId="{6A9DD620-A6A2-48B7-982B-249E038AFE2E}" dt="2024-11-04T11:06:29.182" v="425" actId="1076"/>
        <pc:sldMkLst>
          <pc:docMk/>
          <pc:sldMk cId="1960544906" sldId="263"/>
        </pc:sldMkLst>
        <pc:spChg chg="mod">
          <ac:chgData name="Elin Williams (Hywel Dda UHB - Translator)" userId="d9cb038a-14a1-40cb-b7c1-79b6c286bc19" providerId="ADAL" clId="{6A9DD620-A6A2-48B7-982B-249E038AFE2E}" dt="2024-11-04T11:06:17.959" v="423"/>
          <ac:spMkLst>
            <pc:docMk/>
            <pc:sldMk cId="1960544906" sldId="263"/>
            <ac:spMk id="11" creationId="{00000000-0000-0000-0000-000000000000}"/>
          </ac:spMkLst>
        </pc:spChg>
        <pc:graphicFrameChg chg="mod">
          <ac:chgData name="Elin Williams (Hywel Dda UHB - Translator)" userId="d9cb038a-14a1-40cb-b7c1-79b6c286bc19" providerId="ADAL" clId="{6A9DD620-A6A2-48B7-982B-249E038AFE2E}" dt="2024-11-04T11:06:29.182" v="425" actId="1076"/>
          <ac:graphicFrameMkLst>
            <pc:docMk/>
            <pc:sldMk cId="1960544906" sldId="263"/>
            <ac:graphicFrameMk id="12" creationId="{00000000-0000-0000-0000-000000000000}"/>
          </ac:graphicFrameMkLst>
        </pc:graphicFrameChg>
      </pc:sldChg>
      <pc:sldChg chg="modSp mod">
        <pc:chgData name="Elin Williams (Hywel Dda UHB - Translator)" userId="d9cb038a-14a1-40cb-b7c1-79b6c286bc19" providerId="ADAL" clId="{6A9DD620-A6A2-48B7-982B-249E038AFE2E}" dt="2024-11-04T11:19:27.019" v="522" actId="12"/>
        <pc:sldMkLst>
          <pc:docMk/>
          <pc:sldMk cId="2377715866" sldId="264"/>
        </pc:sldMkLst>
        <pc:spChg chg="mod">
          <ac:chgData name="Elin Williams (Hywel Dda UHB - Translator)" userId="d9cb038a-14a1-40cb-b7c1-79b6c286bc19" providerId="ADAL" clId="{6A9DD620-A6A2-48B7-982B-249E038AFE2E}" dt="2024-11-04T11:19:27.019" v="522" actId="12"/>
          <ac:spMkLst>
            <pc:docMk/>
            <pc:sldMk cId="2377715866" sldId="264"/>
            <ac:spMk id="14" creationId="{2F03A765-8117-15AE-AA3D-B59FFC5A0F74}"/>
          </ac:spMkLst>
        </pc:spChg>
      </pc:sldChg>
      <pc:sldChg chg="modSp mod">
        <pc:chgData name="Elin Williams (Hywel Dda UHB - Translator)" userId="d9cb038a-14a1-40cb-b7c1-79b6c286bc19" providerId="ADAL" clId="{6A9DD620-A6A2-48B7-982B-249E038AFE2E}" dt="2024-11-04T11:26:41.806" v="584" actId="20577"/>
        <pc:sldMkLst>
          <pc:docMk/>
          <pc:sldMk cId="2398039935" sldId="265"/>
        </pc:sldMkLst>
        <pc:spChg chg="mod">
          <ac:chgData name="Elin Williams (Hywel Dda UHB - Translator)" userId="d9cb038a-14a1-40cb-b7c1-79b6c286bc19" providerId="ADAL" clId="{6A9DD620-A6A2-48B7-982B-249E038AFE2E}" dt="2024-11-04T11:26:41.806" v="584" actId="20577"/>
          <ac:spMkLst>
            <pc:docMk/>
            <pc:sldMk cId="2398039935" sldId="265"/>
            <ac:spMk id="14" creationId="{B8BA21AF-A6B7-DFF0-6C8C-C5B784277B22}"/>
          </ac:spMkLst>
        </pc:spChg>
      </pc:sldChg>
      <pc:sldChg chg="modSp mod">
        <pc:chgData name="Elin Williams (Hywel Dda UHB - Translator)" userId="d9cb038a-14a1-40cb-b7c1-79b6c286bc19" providerId="ADAL" clId="{6A9DD620-A6A2-48B7-982B-249E038AFE2E}" dt="2024-11-04T11:27:07.024" v="614" actId="20577"/>
        <pc:sldMkLst>
          <pc:docMk/>
          <pc:sldMk cId="4029800008" sldId="267"/>
        </pc:sldMkLst>
        <pc:spChg chg="mod">
          <ac:chgData name="Elin Williams (Hywel Dda UHB - Translator)" userId="d9cb038a-14a1-40cb-b7c1-79b6c286bc19" providerId="ADAL" clId="{6A9DD620-A6A2-48B7-982B-249E038AFE2E}" dt="2024-11-04T11:27:07.024" v="614" actId="20577"/>
          <ac:spMkLst>
            <pc:docMk/>
            <pc:sldMk cId="4029800008" sldId="267"/>
            <ac:spMk id="3" creationId="{00000000-0000-0000-0000-000000000000}"/>
          </ac:spMkLst>
        </pc:spChg>
      </pc:sldChg>
      <pc:sldChg chg="modSp mod">
        <pc:chgData name="Elin Williams (Hywel Dda UHB - Translator)" userId="d9cb038a-14a1-40cb-b7c1-79b6c286bc19" providerId="ADAL" clId="{6A9DD620-A6A2-48B7-982B-249E038AFE2E}" dt="2024-11-04T10:30:05.944" v="70"/>
        <pc:sldMkLst>
          <pc:docMk/>
          <pc:sldMk cId="3006038714" sldId="269"/>
        </pc:sldMkLst>
        <pc:spChg chg="mod">
          <ac:chgData name="Elin Williams (Hywel Dda UHB - Translator)" userId="d9cb038a-14a1-40cb-b7c1-79b6c286bc19" providerId="ADAL" clId="{6A9DD620-A6A2-48B7-982B-249E038AFE2E}" dt="2024-11-04T10:30:05.944" v="70"/>
          <ac:spMkLst>
            <pc:docMk/>
            <pc:sldMk cId="3006038714" sldId="269"/>
            <ac:spMk id="7" creationId="{00000000-0000-0000-0000-000000000000}"/>
          </ac:spMkLst>
        </pc:spChg>
      </pc:sldChg>
      <pc:sldChg chg="modSp">
        <pc:chgData name="Elin Williams (Hywel Dda UHB - Translator)" userId="d9cb038a-14a1-40cb-b7c1-79b6c286bc19" providerId="ADAL" clId="{6A9DD620-A6A2-48B7-982B-249E038AFE2E}" dt="2024-11-04T10:41:36.309" v="312"/>
        <pc:sldMkLst>
          <pc:docMk/>
          <pc:sldMk cId="37727354" sldId="271"/>
        </pc:sldMkLst>
        <pc:graphicFrameChg chg="mod">
          <ac:chgData name="Elin Williams (Hywel Dda UHB - Translator)" userId="d9cb038a-14a1-40cb-b7c1-79b6c286bc19" providerId="ADAL" clId="{6A9DD620-A6A2-48B7-982B-249E038AFE2E}" dt="2024-11-04T10:41:36.309" v="312"/>
          <ac:graphicFrameMkLst>
            <pc:docMk/>
            <pc:sldMk cId="37727354" sldId="271"/>
            <ac:graphicFrameMk id="7" creationId="{00000000-0000-0000-0000-000000000000}"/>
          </ac:graphicFrameMkLst>
        </pc:graphicFrameChg>
      </pc:sldChg>
      <pc:sldChg chg="modSp mod">
        <pc:chgData name="Elin Williams (Hywel Dda UHB - Translator)" userId="d9cb038a-14a1-40cb-b7c1-79b6c286bc19" providerId="ADAL" clId="{6A9DD620-A6A2-48B7-982B-249E038AFE2E}" dt="2024-11-04T10:42:23.353" v="336" actId="27636"/>
        <pc:sldMkLst>
          <pc:docMk/>
          <pc:sldMk cId="1198493460" sldId="272"/>
        </pc:sldMkLst>
        <pc:spChg chg="mod">
          <ac:chgData name="Elin Williams (Hywel Dda UHB - Translator)" userId="d9cb038a-14a1-40cb-b7c1-79b6c286bc19" providerId="ADAL" clId="{6A9DD620-A6A2-48B7-982B-249E038AFE2E}" dt="2024-11-04T10:42:02.394" v="334" actId="20577"/>
          <ac:spMkLst>
            <pc:docMk/>
            <pc:sldMk cId="1198493460" sldId="272"/>
            <ac:spMk id="6" creationId="{00000000-0000-0000-0000-000000000000}"/>
          </ac:spMkLst>
        </pc:spChg>
        <pc:spChg chg="mod">
          <ac:chgData name="Elin Williams (Hywel Dda UHB - Translator)" userId="d9cb038a-14a1-40cb-b7c1-79b6c286bc19" providerId="ADAL" clId="{6A9DD620-A6A2-48B7-982B-249E038AFE2E}" dt="2024-11-04T10:42:23.353" v="336" actId="27636"/>
          <ac:spMkLst>
            <pc:docMk/>
            <pc:sldMk cId="1198493460" sldId="272"/>
            <ac:spMk id="13" creationId="{00000000-0000-0000-0000-000000000000}"/>
          </ac:spMkLst>
        </pc:spChg>
      </pc:sldChg>
      <pc:sldChg chg="modSp mod">
        <pc:chgData name="Elin Williams (Hywel Dda UHB - Translator)" userId="d9cb038a-14a1-40cb-b7c1-79b6c286bc19" providerId="ADAL" clId="{6A9DD620-A6A2-48B7-982B-249E038AFE2E}" dt="2024-11-04T11:11:09.316" v="520" actId="20577"/>
        <pc:sldMkLst>
          <pc:docMk/>
          <pc:sldMk cId="502762287" sldId="278"/>
        </pc:sldMkLst>
        <pc:spChg chg="mod">
          <ac:chgData name="Elin Williams (Hywel Dda UHB - Translator)" userId="d9cb038a-14a1-40cb-b7c1-79b6c286bc19" providerId="ADAL" clId="{6A9DD620-A6A2-48B7-982B-249E038AFE2E}" dt="2024-11-04T11:11:09.316" v="520" actId="20577"/>
          <ac:spMkLst>
            <pc:docMk/>
            <pc:sldMk cId="502762287" sldId="278"/>
            <ac:spMk id="8" creationId="{00000000-0000-0000-0000-000000000000}"/>
          </ac:spMkLst>
        </pc:spChg>
      </pc:sldChg>
      <pc:sldChg chg="modSp mod">
        <pc:chgData name="Elin Williams (Hywel Dda UHB - Translator)" userId="d9cb038a-14a1-40cb-b7c1-79b6c286bc19" providerId="ADAL" clId="{6A9DD620-A6A2-48B7-982B-249E038AFE2E}" dt="2024-11-04T11:20:25.951" v="565" actId="27636"/>
        <pc:sldMkLst>
          <pc:docMk/>
          <pc:sldMk cId="2304521501" sldId="280"/>
        </pc:sldMkLst>
        <pc:spChg chg="mod">
          <ac:chgData name="Elin Williams (Hywel Dda UHB - Translator)" userId="d9cb038a-14a1-40cb-b7c1-79b6c286bc19" providerId="ADAL" clId="{6A9DD620-A6A2-48B7-982B-249E038AFE2E}" dt="2024-11-04T11:20:25.951" v="565" actId="27636"/>
          <ac:spMkLst>
            <pc:docMk/>
            <pc:sldMk cId="2304521501" sldId="280"/>
            <ac:spMk id="3" creationId="{D9AC0CF8-1484-2ED2-31AF-D2281495353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3E88BF-B175-4F76-B4B2-C714F2A6BEF7}" type="doc">
      <dgm:prSet loTypeId="urn:microsoft.com/office/officeart/2005/8/layout/radial5" loCatId="cycle" qsTypeId="urn:microsoft.com/office/officeart/2005/8/quickstyle/simple1" qsCatId="simple" csTypeId="urn:microsoft.com/office/officeart/2005/8/colors/accent1_3" csCatId="accent1" phldr="1"/>
      <dgm:spPr/>
      <dgm:t>
        <a:bodyPr/>
        <a:lstStyle/>
        <a:p>
          <a:endParaRPr lang="en-US"/>
        </a:p>
      </dgm:t>
    </dgm:pt>
    <dgm:pt modelId="{B08FE018-F036-4FC4-BB4D-DD0A78567267}">
      <dgm:prSet phldrT="[Text]"/>
      <dgm:spPr/>
      <dgm:t>
        <a:bodyPr/>
        <a:lstStyle/>
        <a:p>
          <a:r>
            <a:rPr lang="en-US"/>
            <a:t>SLTS</a:t>
          </a:r>
        </a:p>
      </dgm:t>
    </dgm:pt>
    <dgm:pt modelId="{4D76CD8E-1D9F-44C2-AD4D-7683E88E366F}" type="parTrans" cxnId="{F1BAB0B0-D895-480B-A182-B7F89B71CDFF}">
      <dgm:prSet/>
      <dgm:spPr/>
      <dgm:t>
        <a:bodyPr/>
        <a:lstStyle/>
        <a:p>
          <a:endParaRPr lang="en-US"/>
        </a:p>
      </dgm:t>
    </dgm:pt>
    <dgm:pt modelId="{0F12C8EA-BE88-4364-A2C4-69A46799FE62}" type="sibTrans" cxnId="{F1BAB0B0-D895-480B-A182-B7F89B71CDFF}">
      <dgm:prSet/>
      <dgm:spPr/>
      <dgm:t>
        <a:bodyPr/>
        <a:lstStyle/>
        <a:p>
          <a:endParaRPr lang="en-US"/>
        </a:p>
      </dgm:t>
    </dgm:pt>
    <dgm:pt modelId="{BC8CCDBD-E008-41F1-9110-5673D2432027}">
      <dgm:prSet phldrT="[Text]"/>
      <dgm:spPr/>
      <dgm:t>
        <a:bodyPr/>
        <a:lstStyle/>
        <a:p>
          <a:r>
            <a:rPr lang="en-US" dirty="0"/>
            <a:t>Assessment &amp;</a:t>
          </a:r>
        </a:p>
        <a:p>
          <a:r>
            <a:rPr lang="en-US" dirty="0"/>
            <a:t>Observations</a:t>
          </a:r>
        </a:p>
      </dgm:t>
    </dgm:pt>
    <dgm:pt modelId="{11361C57-B87D-4546-B7C1-1CB96C571FF9}" type="parTrans" cxnId="{0D4064B7-AFAD-45F9-A0B9-797E7F9DACA3}">
      <dgm:prSet/>
      <dgm:spPr/>
      <dgm:t>
        <a:bodyPr/>
        <a:lstStyle/>
        <a:p>
          <a:endParaRPr lang="en-US"/>
        </a:p>
      </dgm:t>
    </dgm:pt>
    <dgm:pt modelId="{1FE65666-FBAC-456F-8463-15A41896CC48}" type="sibTrans" cxnId="{0D4064B7-AFAD-45F9-A0B9-797E7F9DACA3}">
      <dgm:prSet/>
      <dgm:spPr/>
      <dgm:t>
        <a:bodyPr/>
        <a:lstStyle/>
        <a:p>
          <a:endParaRPr lang="en-US"/>
        </a:p>
      </dgm:t>
    </dgm:pt>
    <dgm:pt modelId="{18906EBC-D36A-4166-860D-BFF764ADC705}">
      <dgm:prSet phldrT="[Text]"/>
      <dgm:spPr/>
      <dgm:t>
        <a:bodyPr/>
        <a:lstStyle/>
        <a:p>
          <a:r>
            <a:rPr lang="en-US"/>
            <a:t>Therapy</a:t>
          </a:r>
        </a:p>
      </dgm:t>
    </dgm:pt>
    <dgm:pt modelId="{9013CBFA-8684-423F-A76D-6BDB22FC689E}" type="parTrans" cxnId="{123D3D77-79A3-43A9-8E20-9D744F0BA007}">
      <dgm:prSet/>
      <dgm:spPr/>
      <dgm:t>
        <a:bodyPr/>
        <a:lstStyle/>
        <a:p>
          <a:endParaRPr lang="en-US"/>
        </a:p>
      </dgm:t>
    </dgm:pt>
    <dgm:pt modelId="{252940FD-1B68-482A-AD2A-C8C9CE3C931D}" type="sibTrans" cxnId="{123D3D77-79A3-43A9-8E20-9D744F0BA007}">
      <dgm:prSet/>
      <dgm:spPr/>
      <dgm:t>
        <a:bodyPr/>
        <a:lstStyle/>
        <a:p>
          <a:endParaRPr lang="en-US"/>
        </a:p>
      </dgm:t>
    </dgm:pt>
    <dgm:pt modelId="{F2C7249C-DEED-4A4C-AD8F-4FFD266B0EBA}">
      <dgm:prSet phldrT="[Text]"/>
      <dgm:spPr/>
      <dgm:t>
        <a:bodyPr/>
        <a:lstStyle/>
        <a:p>
          <a:r>
            <a:rPr lang="en-US"/>
            <a:t>Person centered care &amp; collaboration</a:t>
          </a:r>
        </a:p>
      </dgm:t>
    </dgm:pt>
    <dgm:pt modelId="{7774AF6A-5234-4F15-A77B-6B65C36319D5}" type="parTrans" cxnId="{3C82F2DF-1FDC-4EA6-A1D5-71ADBD87BC57}">
      <dgm:prSet/>
      <dgm:spPr/>
      <dgm:t>
        <a:bodyPr/>
        <a:lstStyle/>
        <a:p>
          <a:endParaRPr lang="en-US"/>
        </a:p>
      </dgm:t>
    </dgm:pt>
    <dgm:pt modelId="{E50864DD-18AB-4A8C-90AA-2DE3144B0C24}" type="sibTrans" cxnId="{3C82F2DF-1FDC-4EA6-A1D5-71ADBD87BC57}">
      <dgm:prSet/>
      <dgm:spPr/>
      <dgm:t>
        <a:bodyPr/>
        <a:lstStyle/>
        <a:p>
          <a:endParaRPr lang="en-US"/>
        </a:p>
      </dgm:t>
    </dgm:pt>
    <dgm:pt modelId="{C81C78A6-82D9-47F4-A560-C09E97610F50}">
      <dgm:prSet phldrT="[Text]"/>
      <dgm:spPr/>
      <dgm:t>
        <a:bodyPr/>
        <a:lstStyle/>
        <a:p>
          <a:r>
            <a:rPr lang="en-US"/>
            <a:t>Advocating, influencing</a:t>
          </a:r>
        </a:p>
      </dgm:t>
    </dgm:pt>
    <dgm:pt modelId="{79BB31DA-92B3-4225-850A-2E4880E2EA8E}" type="parTrans" cxnId="{8001ED3D-3DC8-4714-84F3-D2266298961C}">
      <dgm:prSet/>
      <dgm:spPr/>
      <dgm:t>
        <a:bodyPr/>
        <a:lstStyle/>
        <a:p>
          <a:endParaRPr lang="en-US"/>
        </a:p>
      </dgm:t>
    </dgm:pt>
    <dgm:pt modelId="{A6E5D240-E937-4F9C-A7C4-85C9172D2626}" type="sibTrans" cxnId="{8001ED3D-3DC8-4714-84F3-D2266298961C}">
      <dgm:prSet/>
      <dgm:spPr/>
      <dgm:t>
        <a:bodyPr/>
        <a:lstStyle/>
        <a:p>
          <a:endParaRPr lang="en-US"/>
        </a:p>
      </dgm:t>
    </dgm:pt>
    <dgm:pt modelId="{37FA7635-2566-4595-8784-77ADAED91317}">
      <dgm:prSet phldrT="[Text]"/>
      <dgm:spPr/>
      <dgm:t>
        <a:bodyPr/>
        <a:lstStyle/>
        <a:p>
          <a:r>
            <a:rPr lang="en-US"/>
            <a:t>Training </a:t>
          </a:r>
        </a:p>
      </dgm:t>
    </dgm:pt>
    <dgm:pt modelId="{267C290C-97E0-46CF-B010-88C5478BE6D0}" type="parTrans" cxnId="{FAA5AF28-2F84-4D1D-AEFB-F4CAD8CED119}">
      <dgm:prSet/>
      <dgm:spPr/>
      <dgm:t>
        <a:bodyPr/>
        <a:lstStyle/>
        <a:p>
          <a:endParaRPr lang="en-US"/>
        </a:p>
      </dgm:t>
    </dgm:pt>
    <dgm:pt modelId="{13AE709A-C40D-4DA1-9A7B-8B1E23C90B58}" type="sibTrans" cxnId="{FAA5AF28-2F84-4D1D-AEFB-F4CAD8CED119}">
      <dgm:prSet/>
      <dgm:spPr/>
      <dgm:t>
        <a:bodyPr/>
        <a:lstStyle/>
        <a:p>
          <a:endParaRPr lang="en-US"/>
        </a:p>
      </dgm:t>
    </dgm:pt>
    <dgm:pt modelId="{8AB0CA89-7AF7-413A-9B35-AB555FE45170}">
      <dgm:prSet phldrT="[Text]"/>
      <dgm:spPr/>
      <dgm:t>
        <a:bodyPr/>
        <a:lstStyle/>
        <a:p>
          <a:r>
            <a:rPr lang="en-US"/>
            <a:t>Report writing &amp; information sharing</a:t>
          </a:r>
        </a:p>
      </dgm:t>
    </dgm:pt>
    <dgm:pt modelId="{DE5F504C-6D83-4C06-91C6-FF5E1613C9B0}" type="parTrans" cxnId="{FB3B515B-18B9-418B-887A-7C1365DD1FFD}">
      <dgm:prSet/>
      <dgm:spPr/>
      <dgm:t>
        <a:bodyPr/>
        <a:lstStyle/>
        <a:p>
          <a:endParaRPr lang="en-US"/>
        </a:p>
      </dgm:t>
    </dgm:pt>
    <dgm:pt modelId="{4BDDA841-53F9-47A7-B411-BC7849DBE60B}" type="sibTrans" cxnId="{FB3B515B-18B9-418B-887A-7C1365DD1FFD}">
      <dgm:prSet/>
      <dgm:spPr/>
      <dgm:t>
        <a:bodyPr/>
        <a:lstStyle/>
        <a:p>
          <a:endParaRPr lang="en-US"/>
        </a:p>
      </dgm:t>
    </dgm:pt>
    <dgm:pt modelId="{C517A31E-723B-41A1-95DD-F9E8BD5D97E6}">
      <dgm:prSet phldrT="[Text]"/>
      <dgm:spPr/>
      <dgm:t>
        <a:bodyPr/>
        <a:lstStyle/>
        <a:p>
          <a:r>
            <a:rPr lang="en-US"/>
            <a:t>Attendance at MDTs including IDP meetings</a:t>
          </a:r>
        </a:p>
      </dgm:t>
    </dgm:pt>
    <dgm:pt modelId="{CA8657C9-D3EA-46B0-BDFF-FF8CB7692FC8}" type="parTrans" cxnId="{3AAC99E0-4E41-4A47-9A9A-547DAF7ADB51}">
      <dgm:prSet/>
      <dgm:spPr/>
      <dgm:t>
        <a:bodyPr/>
        <a:lstStyle/>
        <a:p>
          <a:endParaRPr lang="en-US"/>
        </a:p>
      </dgm:t>
    </dgm:pt>
    <dgm:pt modelId="{E103A92E-93AF-4A62-B676-2C04C3367595}" type="sibTrans" cxnId="{3AAC99E0-4E41-4A47-9A9A-547DAF7ADB51}">
      <dgm:prSet/>
      <dgm:spPr/>
      <dgm:t>
        <a:bodyPr/>
        <a:lstStyle/>
        <a:p>
          <a:endParaRPr lang="en-US"/>
        </a:p>
      </dgm:t>
    </dgm:pt>
    <dgm:pt modelId="{5EA5D530-6087-4D7C-95D0-6D8F66191C8D}">
      <dgm:prSet phldrT="[Text]"/>
      <dgm:spPr/>
      <dgm:t>
        <a:bodyPr/>
        <a:lstStyle/>
        <a:p>
          <a:r>
            <a:rPr lang="en-US"/>
            <a:t>Raising awareness of SLCN</a:t>
          </a:r>
        </a:p>
      </dgm:t>
    </dgm:pt>
    <dgm:pt modelId="{658DFE7D-6A14-468A-8058-412BCEBFC15E}" type="parTrans" cxnId="{19595D0F-6AAE-49EC-B0ED-4DA65D981102}">
      <dgm:prSet/>
      <dgm:spPr/>
      <dgm:t>
        <a:bodyPr/>
        <a:lstStyle/>
        <a:p>
          <a:endParaRPr lang="en-US"/>
        </a:p>
      </dgm:t>
    </dgm:pt>
    <dgm:pt modelId="{C8D7ECE6-2BA5-464F-8468-FB8BB87141AE}" type="sibTrans" cxnId="{19595D0F-6AAE-49EC-B0ED-4DA65D981102}">
      <dgm:prSet/>
      <dgm:spPr/>
      <dgm:t>
        <a:bodyPr/>
        <a:lstStyle/>
        <a:p>
          <a:endParaRPr lang="en-US"/>
        </a:p>
      </dgm:t>
    </dgm:pt>
    <dgm:pt modelId="{92EE8AC4-49C4-48AD-8808-5DAA36ABC9A6}">
      <dgm:prSet phldrT="[Text]"/>
      <dgm:spPr/>
      <dgm:t>
        <a:bodyPr/>
        <a:lstStyle/>
        <a:p>
          <a:r>
            <a:rPr lang="en-US"/>
            <a:t>Research</a:t>
          </a:r>
        </a:p>
      </dgm:t>
    </dgm:pt>
    <dgm:pt modelId="{4EC5F4B8-BC73-4497-BF6B-87E4024A1225}" type="parTrans" cxnId="{A77F8794-6FE6-4253-ACCE-A9B65A11705A}">
      <dgm:prSet/>
      <dgm:spPr/>
      <dgm:t>
        <a:bodyPr/>
        <a:lstStyle/>
        <a:p>
          <a:endParaRPr lang="en-US"/>
        </a:p>
      </dgm:t>
    </dgm:pt>
    <dgm:pt modelId="{D06205A0-26FE-4B6A-90CA-1C6253BC5CDA}" type="sibTrans" cxnId="{A77F8794-6FE6-4253-ACCE-A9B65A11705A}">
      <dgm:prSet/>
      <dgm:spPr/>
      <dgm:t>
        <a:bodyPr/>
        <a:lstStyle/>
        <a:p>
          <a:endParaRPr lang="en-US"/>
        </a:p>
      </dgm:t>
    </dgm:pt>
    <dgm:pt modelId="{337D248F-4B8B-4386-B7A6-37DBAB8AB793}" type="pres">
      <dgm:prSet presAssocID="{2F3E88BF-B175-4F76-B4B2-C714F2A6BEF7}" presName="Name0" presStyleCnt="0">
        <dgm:presLayoutVars>
          <dgm:chMax val="1"/>
          <dgm:dir/>
          <dgm:animLvl val="ctr"/>
          <dgm:resizeHandles val="exact"/>
        </dgm:presLayoutVars>
      </dgm:prSet>
      <dgm:spPr/>
      <dgm:t>
        <a:bodyPr/>
        <a:lstStyle/>
        <a:p>
          <a:endParaRPr lang="en-US"/>
        </a:p>
      </dgm:t>
    </dgm:pt>
    <dgm:pt modelId="{B0C3C3DD-2E25-46FF-9593-34EA842F954E}" type="pres">
      <dgm:prSet presAssocID="{B08FE018-F036-4FC4-BB4D-DD0A78567267}" presName="centerShape" presStyleLbl="node0" presStyleIdx="0" presStyleCnt="1"/>
      <dgm:spPr/>
      <dgm:t>
        <a:bodyPr/>
        <a:lstStyle/>
        <a:p>
          <a:endParaRPr lang="en-US"/>
        </a:p>
      </dgm:t>
    </dgm:pt>
    <dgm:pt modelId="{1D1B3667-08FE-4112-9704-A4938161F340}" type="pres">
      <dgm:prSet presAssocID="{11361C57-B87D-4546-B7C1-1CB96C571FF9}" presName="parTrans" presStyleLbl="sibTrans2D1" presStyleIdx="0" presStyleCnt="9"/>
      <dgm:spPr/>
      <dgm:t>
        <a:bodyPr/>
        <a:lstStyle/>
        <a:p>
          <a:endParaRPr lang="en-US"/>
        </a:p>
      </dgm:t>
    </dgm:pt>
    <dgm:pt modelId="{3228FD86-1AEC-4B35-8A2A-CC15A24CF909}" type="pres">
      <dgm:prSet presAssocID="{11361C57-B87D-4546-B7C1-1CB96C571FF9}" presName="connectorText" presStyleLbl="sibTrans2D1" presStyleIdx="0" presStyleCnt="9"/>
      <dgm:spPr/>
      <dgm:t>
        <a:bodyPr/>
        <a:lstStyle/>
        <a:p>
          <a:endParaRPr lang="en-US"/>
        </a:p>
      </dgm:t>
    </dgm:pt>
    <dgm:pt modelId="{4CCB25F6-B8DB-4C71-8E8A-3FA003DE1E2A}" type="pres">
      <dgm:prSet presAssocID="{BC8CCDBD-E008-41F1-9110-5673D2432027}" presName="node" presStyleLbl="node1" presStyleIdx="0" presStyleCnt="9">
        <dgm:presLayoutVars>
          <dgm:bulletEnabled val="1"/>
        </dgm:presLayoutVars>
      </dgm:prSet>
      <dgm:spPr/>
      <dgm:t>
        <a:bodyPr/>
        <a:lstStyle/>
        <a:p>
          <a:endParaRPr lang="en-US"/>
        </a:p>
      </dgm:t>
    </dgm:pt>
    <dgm:pt modelId="{D3D9F3FE-0827-48F1-A574-90E2DE4508AE}" type="pres">
      <dgm:prSet presAssocID="{9013CBFA-8684-423F-A76D-6BDB22FC689E}" presName="parTrans" presStyleLbl="sibTrans2D1" presStyleIdx="1" presStyleCnt="9"/>
      <dgm:spPr/>
      <dgm:t>
        <a:bodyPr/>
        <a:lstStyle/>
        <a:p>
          <a:endParaRPr lang="en-US"/>
        </a:p>
      </dgm:t>
    </dgm:pt>
    <dgm:pt modelId="{43E0E893-24C7-450E-8AC7-846DA3AD9393}" type="pres">
      <dgm:prSet presAssocID="{9013CBFA-8684-423F-A76D-6BDB22FC689E}" presName="connectorText" presStyleLbl="sibTrans2D1" presStyleIdx="1" presStyleCnt="9"/>
      <dgm:spPr/>
      <dgm:t>
        <a:bodyPr/>
        <a:lstStyle/>
        <a:p>
          <a:endParaRPr lang="en-US"/>
        </a:p>
      </dgm:t>
    </dgm:pt>
    <dgm:pt modelId="{8B88BFC0-75EC-414E-80FC-AF10D6824BC3}" type="pres">
      <dgm:prSet presAssocID="{18906EBC-D36A-4166-860D-BFF764ADC705}" presName="node" presStyleLbl="node1" presStyleIdx="1" presStyleCnt="9">
        <dgm:presLayoutVars>
          <dgm:bulletEnabled val="1"/>
        </dgm:presLayoutVars>
      </dgm:prSet>
      <dgm:spPr/>
      <dgm:t>
        <a:bodyPr/>
        <a:lstStyle/>
        <a:p>
          <a:endParaRPr lang="en-US"/>
        </a:p>
      </dgm:t>
    </dgm:pt>
    <dgm:pt modelId="{976DC51E-800B-40DE-821B-EEEBA2A8C9A8}" type="pres">
      <dgm:prSet presAssocID="{7774AF6A-5234-4F15-A77B-6B65C36319D5}" presName="parTrans" presStyleLbl="sibTrans2D1" presStyleIdx="2" presStyleCnt="9"/>
      <dgm:spPr/>
      <dgm:t>
        <a:bodyPr/>
        <a:lstStyle/>
        <a:p>
          <a:endParaRPr lang="en-US"/>
        </a:p>
      </dgm:t>
    </dgm:pt>
    <dgm:pt modelId="{B9A16BDB-578E-4CD9-8E32-B342DBB9838A}" type="pres">
      <dgm:prSet presAssocID="{7774AF6A-5234-4F15-A77B-6B65C36319D5}" presName="connectorText" presStyleLbl="sibTrans2D1" presStyleIdx="2" presStyleCnt="9"/>
      <dgm:spPr/>
      <dgm:t>
        <a:bodyPr/>
        <a:lstStyle/>
        <a:p>
          <a:endParaRPr lang="en-US"/>
        </a:p>
      </dgm:t>
    </dgm:pt>
    <dgm:pt modelId="{73C57D4C-6FE8-47E6-AC63-3CF8F5FEF084}" type="pres">
      <dgm:prSet presAssocID="{F2C7249C-DEED-4A4C-AD8F-4FFD266B0EBA}" presName="node" presStyleLbl="node1" presStyleIdx="2" presStyleCnt="9">
        <dgm:presLayoutVars>
          <dgm:bulletEnabled val="1"/>
        </dgm:presLayoutVars>
      </dgm:prSet>
      <dgm:spPr/>
      <dgm:t>
        <a:bodyPr/>
        <a:lstStyle/>
        <a:p>
          <a:endParaRPr lang="en-US"/>
        </a:p>
      </dgm:t>
    </dgm:pt>
    <dgm:pt modelId="{AD3FD711-2860-4C6F-81A3-1D28268F226E}" type="pres">
      <dgm:prSet presAssocID="{79BB31DA-92B3-4225-850A-2E4880E2EA8E}" presName="parTrans" presStyleLbl="sibTrans2D1" presStyleIdx="3" presStyleCnt="9"/>
      <dgm:spPr/>
      <dgm:t>
        <a:bodyPr/>
        <a:lstStyle/>
        <a:p>
          <a:endParaRPr lang="en-US"/>
        </a:p>
      </dgm:t>
    </dgm:pt>
    <dgm:pt modelId="{C8397095-46CF-4A29-A6DF-0E64A70602DF}" type="pres">
      <dgm:prSet presAssocID="{79BB31DA-92B3-4225-850A-2E4880E2EA8E}" presName="connectorText" presStyleLbl="sibTrans2D1" presStyleIdx="3" presStyleCnt="9"/>
      <dgm:spPr/>
      <dgm:t>
        <a:bodyPr/>
        <a:lstStyle/>
        <a:p>
          <a:endParaRPr lang="en-US"/>
        </a:p>
      </dgm:t>
    </dgm:pt>
    <dgm:pt modelId="{A33AECBC-7242-4071-A522-7E7C93A54096}" type="pres">
      <dgm:prSet presAssocID="{C81C78A6-82D9-47F4-A560-C09E97610F50}" presName="node" presStyleLbl="node1" presStyleIdx="3" presStyleCnt="9">
        <dgm:presLayoutVars>
          <dgm:bulletEnabled val="1"/>
        </dgm:presLayoutVars>
      </dgm:prSet>
      <dgm:spPr/>
      <dgm:t>
        <a:bodyPr/>
        <a:lstStyle/>
        <a:p>
          <a:endParaRPr lang="en-US"/>
        </a:p>
      </dgm:t>
    </dgm:pt>
    <dgm:pt modelId="{FAF5A821-F5F2-4B29-8CD0-C3188073E7E4}" type="pres">
      <dgm:prSet presAssocID="{658DFE7D-6A14-468A-8058-412BCEBFC15E}" presName="parTrans" presStyleLbl="sibTrans2D1" presStyleIdx="4" presStyleCnt="9"/>
      <dgm:spPr/>
      <dgm:t>
        <a:bodyPr/>
        <a:lstStyle/>
        <a:p>
          <a:endParaRPr lang="en-US"/>
        </a:p>
      </dgm:t>
    </dgm:pt>
    <dgm:pt modelId="{D0197CBF-6075-4349-BB7E-9DD4EF431D95}" type="pres">
      <dgm:prSet presAssocID="{658DFE7D-6A14-468A-8058-412BCEBFC15E}" presName="connectorText" presStyleLbl="sibTrans2D1" presStyleIdx="4" presStyleCnt="9"/>
      <dgm:spPr/>
      <dgm:t>
        <a:bodyPr/>
        <a:lstStyle/>
        <a:p>
          <a:endParaRPr lang="en-US"/>
        </a:p>
      </dgm:t>
    </dgm:pt>
    <dgm:pt modelId="{E470ED3A-1123-46E9-9B21-958EE8BFEBEB}" type="pres">
      <dgm:prSet presAssocID="{5EA5D530-6087-4D7C-95D0-6D8F66191C8D}" presName="node" presStyleLbl="node1" presStyleIdx="4" presStyleCnt="9">
        <dgm:presLayoutVars>
          <dgm:bulletEnabled val="1"/>
        </dgm:presLayoutVars>
      </dgm:prSet>
      <dgm:spPr/>
      <dgm:t>
        <a:bodyPr/>
        <a:lstStyle/>
        <a:p>
          <a:endParaRPr lang="en-US"/>
        </a:p>
      </dgm:t>
    </dgm:pt>
    <dgm:pt modelId="{9341237E-86D7-4753-9B9F-84CF2693D172}" type="pres">
      <dgm:prSet presAssocID="{4EC5F4B8-BC73-4497-BF6B-87E4024A1225}" presName="parTrans" presStyleLbl="sibTrans2D1" presStyleIdx="5" presStyleCnt="9"/>
      <dgm:spPr/>
      <dgm:t>
        <a:bodyPr/>
        <a:lstStyle/>
        <a:p>
          <a:endParaRPr lang="en-US"/>
        </a:p>
      </dgm:t>
    </dgm:pt>
    <dgm:pt modelId="{39E683D3-061D-4028-893A-112692BA48BD}" type="pres">
      <dgm:prSet presAssocID="{4EC5F4B8-BC73-4497-BF6B-87E4024A1225}" presName="connectorText" presStyleLbl="sibTrans2D1" presStyleIdx="5" presStyleCnt="9"/>
      <dgm:spPr/>
      <dgm:t>
        <a:bodyPr/>
        <a:lstStyle/>
        <a:p>
          <a:endParaRPr lang="en-US"/>
        </a:p>
      </dgm:t>
    </dgm:pt>
    <dgm:pt modelId="{76D7B02E-9838-4D30-A763-B42E7318E092}" type="pres">
      <dgm:prSet presAssocID="{92EE8AC4-49C4-48AD-8808-5DAA36ABC9A6}" presName="node" presStyleLbl="node1" presStyleIdx="5" presStyleCnt="9">
        <dgm:presLayoutVars>
          <dgm:bulletEnabled val="1"/>
        </dgm:presLayoutVars>
      </dgm:prSet>
      <dgm:spPr/>
      <dgm:t>
        <a:bodyPr/>
        <a:lstStyle/>
        <a:p>
          <a:endParaRPr lang="en-US"/>
        </a:p>
      </dgm:t>
    </dgm:pt>
    <dgm:pt modelId="{C03E9A5A-DF96-40D3-8279-F4A85A2C8380}" type="pres">
      <dgm:prSet presAssocID="{267C290C-97E0-46CF-B010-88C5478BE6D0}" presName="parTrans" presStyleLbl="sibTrans2D1" presStyleIdx="6" presStyleCnt="9"/>
      <dgm:spPr/>
      <dgm:t>
        <a:bodyPr/>
        <a:lstStyle/>
        <a:p>
          <a:endParaRPr lang="en-US"/>
        </a:p>
      </dgm:t>
    </dgm:pt>
    <dgm:pt modelId="{31951D39-CCB0-46B3-8395-17927AB14BAC}" type="pres">
      <dgm:prSet presAssocID="{267C290C-97E0-46CF-B010-88C5478BE6D0}" presName="connectorText" presStyleLbl="sibTrans2D1" presStyleIdx="6" presStyleCnt="9"/>
      <dgm:spPr/>
      <dgm:t>
        <a:bodyPr/>
        <a:lstStyle/>
        <a:p>
          <a:endParaRPr lang="en-US"/>
        </a:p>
      </dgm:t>
    </dgm:pt>
    <dgm:pt modelId="{95B1DFB0-3592-4991-8233-9F61FAAFE950}" type="pres">
      <dgm:prSet presAssocID="{37FA7635-2566-4595-8784-77ADAED91317}" presName="node" presStyleLbl="node1" presStyleIdx="6" presStyleCnt="9">
        <dgm:presLayoutVars>
          <dgm:bulletEnabled val="1"/>
        </dgm:presLayoutVars>
      </dgm:prSet>
      <dgm:spPr/>
      <dgm:t>
        <a:bodyPr/>
        <a:lstStyle/>
        <a:p>
          <a:endParaRPr lang="en-US"/>
        </a:p>
      </dgm:t>
    </dgm:pt>
    <dgm:pt modelId="{F4375078-ADFD-4568-A112-AD8E23C79CD0}" type="pres">
      <dgm:prSet presAssocID="{DE5F504C-6D83-4C06-91C6-FF5E1613C9B0}" presName="parTrans" presStyleLbl="sibTrans2D1" presStyleIdx="7" presStyleCnt="9"/>
      <dgm:spPr/>
      <dgm:t>
        <a:bodyPr/>
        <a:lstStyle/>
        <a:p>
          <a:endParaRPr lang="en-US"/>
        </a:p>
      </dgm:t>
    </dgm:pt>
    <dgm:pt modelId="{F196AF8B-809C-4C05-877A-2E533A7ADE19}" type="pres">
      <dgm:prSet presAssocID="{DE5F504C-6D83-4C06-91C6-FF5E1613C9B0}" presName="connectorText" presStyleLbl="sibTrans2D1" presStyleIdx="7" presStyleCnt="9"/>
      <dgm:spPr/>
      <dgm:t>
        <a:bodyPr/>
        <a:lstStyle/>
        <a:p>
          <a:endParaRPr lang="en-US"/>
        </a:p>
      </dgm:t>
    </dgm:pt>
    <dgm:pt modelId="{8C4AF913-04CB-46EA-928E-780892647F80}" type="pres">
      <dgm:prSet presAssocID="{8AB0CA89-7AF7-413A-9B35-AB555FE45170}" presName="node" presStyleLbl="node1" presStyleIdx="7" presStyleCnt="9">
        <dgm:presLayoutVars>
          <dgm:bulletEnabled val="1"/>
        </dgm:presLayoutVars>
      </dgm:prSet>
      <dgm:spPr/>
      <dgm:t>
        <a:bodyPr/>
        <a:lstStyle/>
        <a:p>
          <a:endParaRPr lang="en-US"/>
        </a:p>
      </dgm:t>
    </dgm:pt>
    <dgm:pt modelId="{B27945FD-431D-4944-8C5C-FBA656B06A3F}" type="pres">
      <dgm:prSet presAssocID="{CA8657C9-D3EA-46B0-BDFF-FF8CB7692FC8}" presName="parTrans" presStyleLbl="sibTrans2D1" presStyleIdx="8" presStyleCnt="9"/>
      <dgm:spPr/>
      <dgm:t>
        <a:bodyPr/>
        <a:lstStyle/>
        <a:p>
          <a:endParaRPr lang="en-US"/>
        </a:p>
      </dgm:t>
    </dgm:pt>
    <dgm:pt modelId="{947D6176-5998-4504-BACA-6C6A3F3DD888}" type="pres">
      <dgm:prSet presAssocID="{CA8657C9-D3EA-46B0-BDFF-FF8CB7692FC8}" presName="connectorText" presStyleLbl="sibTrans2D1" presStyleIdx="8" presStyleCnt="9"/>
      <dgm:spPr/>
      <dgm:t>
        <a:bodyPr/>
        <a:lstStyle/>
        <a:p>
          <a:endParaRPr lang="en-US"/>
        </a:p>
      </dgm:t>
    </dgm:pt>
    <dgm:pt modelId="{6DD50D86-89FD-40A5-B741-8FCD224C3F2B}" type="pres">
      <dgm:prSet presAssocID="{C517A31E-723B-41A1-95DD-F9E8BD5D97E6}" presName="node" presStyleLbl="node1" presStyleIdx="8" presStyleCnt="9">
        <dgm:presLayoutVars>
          <dgm:bulletEnabled val="1"/>
        </dgm:presLayoutVars>
      </dgm:prSet>
      <dgm:spPr/>
      <dgm:t>
        <a:bodyPr/>
        <a:lstStyle/>
        <a:p>
          <a:endParaRPr lang="en-US"/>
        </a:p>
      </dgm:t>
    </dgm:pt>
  </dgm:ptLst>
  <dgm:cxnLst>
    <dgm:cxn modelId="{9E7ED227-29C9-4423-9B4E-654C76030645}" type="presOf" srcId="{C81C78A6-82D9-47F4-A560-C09E97610F50}" destId="{A33AECBC-7242-4071-A522-7E7C93A54096}" srcOrd="0" destOrd="0" presId="urn:microsoft.com/office/officeart/2005/8/layout/radial5"/>
    <dgm:cxn modelId="{D475608B-32D7-4559-8D37-DF5D193A16A7}" type="presOf" srcId="{267C290C-97E0-46CF-B010-88C5478BE6D0}" destId="{31951D39-CCB0-46B3-8395-17927AB14BAC}" srcOrd="1" destOrd="0" presId="urn:microsoft.com/office/officeart/2005/8/layout/radial5"/>
    <dgm:cxn modelId="{1AEB22BE-3C74-410E-B0D4-A202AE8C8B4E}" type="presOf" srcId="{37FA7635-2566-4595-8784-77ADAED91317}" destId="{95B1DFB0-3592-4991-8233-9F61FAAFE950}" srcOrd="0" destOrd="0" presId="urn:microsoft.com/office/officeart/2005/8/layout/radial5"/>
    <dgm:cxn modelId="{71BE3670-3BFB-44C2-8EAE-43C4FFDD34D3}" type="presOf" srcId="{CA8657C9-D3EA-46B0-BDFF-FF8CB7692FC8}" destId="{947D6176-5998-4504-BACA-6C6A3F3DD888}" srcOrd="1" destOrd="0" presId="urn:microsoft.com/office/officeart/2005/8/layout/radial5"/>
    <dgm:cxn modelId="{FAA5AF28-2F84-4D1D-AEFB-F4CAD8CED119}" srcId="{B08FE018-F036-4FC4-BB4D-DD0A78567267}" destId="{37FA7635-2566-4595-8784-77ADAED91317}" srcOrd="6" destOrd="0" parTransId="{267C290C-97E0-46CF-B010-88C5478BE6D0}" sibTransId="{13AE709A-C40D-4DA1-9A7B-8B1E23C90B58}"/>
    <dgm:cxn modelId="{9073B9FC-3B99-4D64-9544-D6AEE80BED20}" type="presOf" srcId="{4EC5F4B8-BC73-4497-BF6B-87E4024A1225}" destId="{9341237E-86D7-4753-9B9F-84CF2693D172}" srcOrd="0" destOrd="0" presId="urn:microsoft.com/office/officeart/2005/8/layout/radial5"/>
    <dgm:cxn modelId="{8EC5BE95-8F13-47D9-8EF8-A69095CE3935}" type="presOf" srcId="{9013CBFA-8684-423F-A76D-6BDB22FC689E}" destId="{D3D9F3FE-0827-48F1-A574-90E2DE4508AE}" srcOrd="0" destOrd="0" presId="urn:microsoft.com/office/officeart/2005/8/layout/radial5"/>
    <dgm:cxn modelId="{123D3D77-79A3-43A9-8E20-9D744F0BA007}" srcId="{B08FE018-F036-4FC4-BB4D-DD0A78567267}" destId="{18906EBC-D36A-4166-860D-BFF764ADC705}" srcOrd="1" destOrd="0" parTransId="{9013CBFA-8684-423F-A76D-6BDB22FC689E}" sibTransId="{252940FD-1B68-482A-AD2A-C8C9CE3C931D}"/>
    <dgm:cxn modelId="{F87FF8E0-3B92-4AC5-9908-A7EF7276A8C7}" type="presOf" srcId="{11361C57-B87D-4546-B7C1-1CB96C571FF9}" destId="{1D1B3667-08FE-4112-9704-A4938161F340}" srcOrd="0" destOrd="0" presId="urn:microsoft.com/office/officeart/2005/8/layout/radial5"/>
    <dgm:cxn modelId="{19595D0F-6AAE-49EC-B0ED-4DA65D981102}" srcId="{B08FE018-F036-4FC4-BB4D-DD0A78567267}" destId="{5EA5D530-6087-4D7C-95D0-6D8F66191C8D}" srcOrd="4" destOrd="0" parTransId="{658DFE7D-6A14-468A-8058-412BCEBFC15E}" sibTransId="{C8D7ECE6-2BA5-464F-8468-FB8BB87141AE}"/>
    <dgm:cxn modelId="{95030FAB-BEDD-4E07-9D80-A372BD6E0138}" type="presOf" srcId="{267C290C-97E0-46CF-B010-88C5478BE6D0}" destId="{C03E9A5A-DF96-40D3-8279-F4A85A2C8380}" srcOrd="0" destOrd="0" presId="urn:microsoft.com/office/officeart/2005/8/layout/radial5"/>
    <dgm:cxn modelId="{F1BAB0B0-D895-480B-A182-B7F89B71CDFF}" srcId="{2F3E88BF-B175-4F76-B4B2-C714F2A6BEF7}" destId="{B08FE018-F036-4FC4-BB4D-DD0A78567267}" srcOrd="0" destOrd="0" parTransId="{4D76CD8E-1D9F-44C2-AD4D-7683E88E366F}" sibTransId="{0F12C8EA-BE88-4364-A2C4-69A46799FE62}"/>
    <dgm:cxn modelId="{7DA8505A-893E-48F4-BF0B-310F0E1D3F35}" type="presOf" srcId="{79BB31DA-92B3-4225-850A-2E4880E2EA8E}" destId="{AD3FD711-2860-4C6F-81A3-1D28268F226E}" srcOrd="0" destOrd="0" presId="urn:microsoft.com/office/officeart/2005/8/layout/radial5"/>
    <dgm:cxn modelId="{4BD039D6-89DC-499D-BBE2-06200CF80821}" type="presOf" srcId="{B08FE018-F036-4FC4-BB4D-DD0A78567267}" destId="{B0C3C3DD-2E25-46FF-9593-34EA842F954E}" srcOrd="0" destOrd="0" presId="urn:microsoft.com/office/officeart/2005/8/layout/radial5"/>
    <dgm:cxn modelId="{0F9FB485-E952-49FA-A983-1370F241D066}" type="presOf" srcId="{658DFE7D-6A14-468A-8058-412BCEBFC15E}" destId="{D0197CBF-6075-4349-BB7E-9DD4EF431D95}" srcOrd="1" destOrd="0" presId="urn:microsoft.com/office/officeart/2005/8/layout/radial5"/>
    <dgm:cxn modelId="{21D543D3-47BA-4622-8A06-292B1C51D5B4}" type="presOf" srcId="{92EE8AC4-49C4-48AD-8808-5DAA36ABC9A6}" destId="{76D7B02E-9838-4D30-A763-B42E7318E092}" srcOrd="0" destOrd="0" presId="urn:microsoft.com/office/officeart/2005/8/layout/radial5"/>
    <dgm:cxn modelId="{157B81FC-CA8B-43E2-84D4-D52F0CC47E53}" type="presOf" srcId="{8AB0CA89-7AF7-413A-9B35-AB555FE45170}" destId="{8C4AF913-04CB-46EA-928E-780892647F80}" srcOrd="0" destOrd="0" presId="urn:microsoft.com/office/officeart/2005/8/layout/radial5"/>
    <dgm:cxn modelId="{0D4064B7-AFAD-45F9-A0B9-797E7F9DACA3}" srcId="{B08FE018-F036-4FC4-BB4D-DD0A78567267}" destId="{BC8CCDBD-E008-41F1-9110-5673D2432027}" srcOrd="0" destOrd="0" parTransId="{11361C57-B87D-4546-B7C1-1CB96C571FF9}" sibTransId="{1FE65666-FBAC-456F-8463-15A41896CC48}"/>
    <dgm:cxn modelId="{E02B913A-04E5-46D1-8E38-354D366DEBDE}" type="presOf" srcId="{4EC5F4B8-BC73-4497-BF6B-87E4024A1225}" destId="{39E683D3-061D-4028-893A-112692BA48BD}" srcOrd="1" destOrd="0" presId="urn:microsoft.com/office/officeart/2005/8/layout/radial5"/>
    <dgm:cxn modelId="{A45E3E02-A858-483C-AD3C-67320DC010D2}" type="presOf" srcId="{11361C57-B87D-4546-B7C1-1CB96C571FF9}" destId="{3228FD86-1AEC-4B35-8A2A-CC15A24CF909}" srcOrd="1" destOrd="0" presId="urn:microsoft.com/office/officeart/2005/8/layout/radial5"/>
    <dgm:cxn modelId="{ED59C81E-BE49-4880-BEC5-93C300384D3E}" type="presOf" srcId="{C517A31E-723B-41A1-95DD-F9E8BD5D97E6}" destId="{6DD50D86-89FD-40A5-B741-8FCD224C3F2B}" srcOrd="0" destOrd="0" presId="urn:microsoft.com/office/officeart/2005/8/layout/radial5"/>
    <dgm:cxn modelId="{CD6F1BB5-710F-4198-AAB4-76A6418F0CD7}" type="presOf" srcId="{5EA5D530-6087-4D7C-95D0-6D8F66191C8D}" destId="{E470ED3A-1123-46E9-9B21-958EE8BFEBEB}" srcOrd="0" destOrd="0" presId="urn:microsoft.com/office/officeart/2005/8/layout/radial5"/>
    <dgm:cxn modelId="{FB3B515B-18B9-418B-887A-7C1365DD1FFD}" srcId="{B08FE018-F036-4FC4-BB4D-DD0A78567267}" destId="{8AB0CA89-7AF7-413A-9B35-AB555FE45170}" srcOrd="7" destOrd="0" parTransId="{DE5F504C-6D83-4C06-91C6-FF5E1613C9B0}" sibTransId="{4BDDA841-53F9-47A7-B411-BC7849DBE60B}"/>
    <dgm:cxn modelId="{3AAC99E0-4E41-4A47-9A9A-547DAF7ADB51}" srcId="{B08FE018-F036-4FC4-BB4D-DD0A78567267}" destId="{C517A31E-723B-41A1-95DD-F9E8BD5D97E6}" srcOrd="8" destOrd="0" parTransId="{CA8657C9-D3EA-46B0-BDFF-FF8CB7692FC8}" sibTransId="{E103A92E-93AF-4A62-B676-2C04C3367595}"/>
    <dgm:cxn modelId="{AC15F030-6111-4347-BB89-EBE95BCDFCC1}" type="presOf" srcId="{7774AF6A-5234-4F15-A77B-6B65C36319D5}" destId="{B9A16BDB-578E-4CD9-8E32-B342DBB9838A}" srcOrd="1" destOrd="0" presId="urn:microsoft.com/office/officeart/2005/8/layout/radial5"/>
    <dgm:cxn modelId="{5CDC8C67-9956-4F7E-A3D7-0FACC86DB547}" type="presOf" srcId="{2F3E88BF-B175-4F76-B4B2-C714F2A6BEF7}" destId="{337D248F-4B8B-4386-B7A6-37DBAB8AB793}" srcOrd="0" destOrd="0" presId="urn:microsoft.com/office/officeart/2005/8/layout/radial5"/>
    <dgm:cxn modelId="{8001ED3D-3DC8-4714-84F3-D2266298961C}" srcId="{B08FE018-F036-4FC4-BB4D-DD0A78567267}" destId="{C81C78A6-82D9-47F4-A560-C09E97610F50}" srcOrd="3" destOrd="0" parTransId="{79BB31DA-92B3-4225-850A-2E4880E2EA8E}" sibTransId="{A6E5D240-E937-4F9C-A7C4-85C9172D2626}"/>
    <dgm:cxn modelId="{CFE610A8-4D07-4FD9-B893-3C3BD3AC4DB6}" type="presOf" srcId="{F2C7249C-DEED-4A4C-AD8F-4FFD266B0EBA}" destId="{73C57D4C-6FE8-47E6-AC63-3CF8F5FEF084}" srcOrd="0" destOrd="0" presId="urn:microsoft.com/office/officeart/2005/8/layout/radial5"/>
    <dgm:cxn modelId="{A77F8794-6FE6-4253-ACCE-A9B65A11705A}" srcId="{B08FE018-F036-4FC4-BB4D-DD0A78567267}" destId="{92EE8AC4-49C4-48AD-8808-5DAA36ABC9A6}" srcOrd="5" destOrd="0" parTransId="{4EC5F4B8-BC73-4497-BF6B-87E4024A1225}" sibTransId="{D06205A0-26FE-4B6A-90CA-1C6253BC5CDA}"/>
    <dgm:cxn modelId="{43C4A07C-DAB0-4CA0-905A-26222F3AED85}" type="presOf" srcId="{658DFE7D-6A14-468A-8058-412BCEBFC15E}" destId="{FAF5A821-F5F2-4B29-8CD0-C3188073E7E4}" srcOrd="0" destOrd="0" presId="urn:microsoft.com/office/officeart/2005/8/layout/radial5"/>
    <dgm:cxn modelId="{BED23128-5FB9-4545-A524-50D6C8233E1A}" type="presOf" srcId="{79BB31DA-92B3-4225-850A-2E4880E2EA8E}" destId="{C8397095-46CF-4A29-A6DF-0E64A70602DF}" srcOrd="1" destOrd="0" presId="urn:microsoft.com/office/officeart/2005/8/layout/radial5"/>
    <dgm:cxn modelId="{074258F7-20FB-4C0F-A1AF-4B5A1D0A20FB}" type="presOf" srcId="{BC8CCDBD-E008-41F1-9110-5673D2432027}" destId="{4CCB25F6-B8DB-4C71-8E8A-3FA003DE1E2A}" srcOrd="0" destOrd="0" presId="urn:microsoft.com/office/officeart/2005/8/layout/radial5"/>
    <dgm:cxn modelId="{8E663F7A-ECE4-4558-9CE5-DA488E905527}" type="presOf" srcId="{DE5F504C-6D83-4C06-91C6-FF5E1613C9B0}" destId="{F196AF8B-809C-4C05-877A-2E533A7ADE19}" srcOrd="1" destOrd="0" presId="urn:microsoft.com/office/officeart/2005/8/layout/radial5"/>
    <dgm:cxn modelId="{D1F4EE60-2CBD-4569-88F7-4A8508B60E7F}" type="presOf" srcId="{7774AF6A-5234-4F15-A77B-6B65C36319D5}" destId="{976DC51E-800B-40DE-821B-EEEBA2A8C9A8}" srcOrd="0" destOrd="0" presId="urn:microsoft.com/office/officeart/2005/8/layout/radial5"/>
    <dgm:cxn modelId="{F1BD5968-F55B-42B9-8E0D-F03A5880DE25}" type="presOf" srcId="{18906EBC-D36A-4166-860D-BFF764ADC705}" destId="{8B88BFC0-75EC-414E-80FC-AF10D6824BC3}" srcOrd="0" destOrd="0" presId="urn:microsoft.com/office/officeart/2005/8/layout/radial5"/>
    <dgm:cxn modelId="{D7810983-E7B1-45A8-9E15-C02B7F1529C7}" type="presOf" srcId="{9013CBFA-8684-423F-A76D-6BDB22FC689E}" destId="{43E0E893-24C7-450E-8AC7-846DA3AD9393}" srcOrd="1" destOrd="0" presId="urn:microsoft.com/office/officeart/2005/8/layout/radial5"/>
    <dgm:cxn modelId="{3C82F2DF-1FDC-4EA6-A1D5-71ADBD87BC57}" srcId="{B08FE018-F036-4FC4-BB4D-DD0A78567267}" destId="{F2C7249C-DEED-4A4C-AD8F-4FFD266B0EBA}" srcOrd="2" destOrd="0" parTransId="{7774AF6A-5234-4F15-A77B-6B65C36319D5}" sibTransId="{E50864DD-18AB-4A8C-90AA-2DE3144B0C24}"/>
    <dgm:cxn modelId="{E649D0EE-52C8-43AF-8D06-658B71313CD6}" type="presOf" srcId="{CA8657C9-D3EA-46B0-BDFF-FF8CB7692FC8}" destId="{B27945FD-431D-4944-8C5C-FBA656B06A3F}" srcOrd="0" destOrd="0" presId="urn:microsoft.com/office/officeart/2005/8/layout/radial5"/>
    <dgm:cxn modelId="{8B357C2B-4C3E-4B0C-9F70-3516C400DC02}" type="presOf" srcId="{DE5F504C-6D83-4C06-91C6-FF5E1613C9B0}" destId="{F4375078-ADFD-4568-A112-AD8E23C79CD0}" srcOrd="0" destOrd="0" presId="urn:microsoft.com/office/officeart/2005/8/layout/radial5"/>
    <dgm:cxn modelId="{3315D542-7FB4-4D1A-9BCB-1156A0588A9B}" type="presParOf" srcId="{337D248F-4B8B-4386-B7A6-37DBAB8AB793}" destId="{B0C3C3DD-2E25-46FF-9593-34EA842F954E}" srcOrd="0" destOrd="0" presId="urn:microsoft.com/office/officeart/2005/8/layout/radial5"/>
    <dgm:cxn modelId="{5ECAB6B0-4474-47A3-8D10-960EABBA0FA5}" type="presParOf" srcId="{337D248F-4B8B-4386-B7A6-37DBAB8AB793}" destId="{1D1B3667-08FE-4112-9704-A4938161F340}" srcOrd="1" destOrd="0" presId="urn:microsoft.com/office/officeart/2005/8/layout/radial5"/>
    <dgm:cxn modelId="{CB7DB6E0-B746-40C9-B128-7B44A8F3680D}" type="presParOf" srcId="{1D1B3667-08FE-4112-9704-A4938161F340}" destId="{3228FD86-1AEC-4B35-8A2A-CC15A24CF909}" srcOrd="0" destOrd="0" presId="urn:microsoft.com/office/officeart/2005/8/layout/radial5"/>
    <dgm:cxn modelId="{8682F022-E6C2-42F8-84C4-38C6BDD45F46}" type="presParOf" srcId="{337D248F-4B8B-4386-B7A6-37DBAB8AB793}" destId="{4CCB25F6-B8DB-4C71-8E8A-3FA003DE1E2A}" srcOrd="2" destOrd="0" presId="urn:microsoft.com/office/officeart/2005/8/layout/radial5"/>
    <dgm:cxn modelId="{B6AE85E9-4A22-47F5-98AC-F595754A8BC5}" type="presParOf" srcId="{337D248F-4B8B-4386-B7A6-37DBAB8AB793}" destId="{D3D9F3FE-0827-48F1-A574-90E2DE4508AE}" srcOrd="3" destOrd="0" presId="urn:microsoft.com/office/officeart/2005/8/layout/radial5"/>
    <dgm:cxn modelId="{D2035EF2-AE3E-40B8-9DE9-76697A92481A}" type="presParOf" srcId="{D3D9F3FE-0827-48F1-A574-90E2DE4508AE}" destId="{43E0E893-24C7-450E-8AC7-846DA3AD9393}" srcOrd="0" destOrd="0" presId="urn:microsoft.com/office/officeart/2005/8/layout/radial5"/>
    <dgm:cxn modelId="{64848E45-DF5F-42D9-9678-490E717D3657}" type="presParOf" srcId="{337D248F-4B8B-4386-B7A6-37DBAB8AB793}" destId="{8B88BFC0-75EC-414E-80FC-AF10D6824BC3}" srcOrd="4" destOrd="0" presId="urn:microsoft.com/office/officeart/2005/8/layout/radial5"/>
    <dgm:cxn modelId="{EF1F23AF-1451-4C80-AFB7-B77CE86A00E4}" type="presParOf" srcId="{337D248F-4B8B-4386-B7A6-37DBAB8AB793}" destId="{976DC51E-800B-40DE-821B-EEEBA2A8C9A8}" srcOrd="5" destOrd="0" presId="urn:microsoft.com/office/officeart/2005/8/layout/radial5"/>
    <dgm:cxn modelId="{C331D0D0-A5EF-408C-84EC-8E39D99FBB47}" type="presParOf" srcId="{976DC51E-800B-40DE-821B-EEEBA2A8C9A8}" destId="{B9A16BDB-578E-4CD9-8E32-B342DBB9838A}" srcOrd="0" destOrd="0" presId="urn:microsoft.com/office/officeart/2005/8/layout/radial5"/>
    <dgm:cxn modelId="{38096F97-7E40-496F-A405-0B55F2EA6FDF}" type="presParOf" srcId="{337D248F-4B8B-4386-B7A6-37DBAB8AB793}" destId="{73C57D4C-6FE8-47E6-AC63-3CF8F5FEF084}" srcOrd="6" destOrd="0" presId="urn:microsoft.com/office/officeart/2005/8/layout/radial5"/>
    <dgm:cxn modelId="{09E1AC5A-A99B-4765-A1DB-252E27628895}" type="presParOf" srcId="{337D248F-4B8B-4386-B7A6-37DBAB8AB793}" destId="{AD3FD711-2860-4C6F-81A3-1D28268F226E}" srcOrd="7" destOrd="0" presId="urn:microsoft.com/office/officeart/2005/8/layout/radial5"/>
    <dgm:cxn modelId="{3E5B19A7-D586-437F-9A1E-7FFBDD3F14FA}" type="presParOf" srcId="{AD3FD711-2860-4C6F-81A3-1D28268F226E}" destId="{C8397095-46CF-4A29-A6DF-0E64A70602DF}" srcOrd="0" destOrd="0" presId="urn:microsoft.com/office/officeart/2005/8/layout/radial5"/>
    <dgm:cxn modelId="{6C27D9C0-FA93-4D17-A952-002D288C13AA}" type="presParOf" srcId="{337D248F-4B8B-4386-B7A6-37DBAB8AB793}" destId="{A33AECBC-7242-4071-A522-7E7C93A54096}" srcOrd="8" destOrd="0" presId="urn:microsoft.com/office/officeart/2005/8/layout/radial5"/>
    <dgm:cxn modelId="{EF8BADCC-74D5-40BC-AC59-D88BB6E7D8B5}" type="presParOf" srcId="{337D248F-4B8B-4386-B7A6-37DBAB8AB793}" destId="{FAF5A821-F5F2-4B29-8CD0-C3188073E7E4}" srcOrd="9" destOrd="0" presId="urn:microsoft.com/office/officeart/2005/8/layout/radial5"/>
    <dgm:cxn modelId="{C0337B7C-CCF2-4928-BB01-ABEF963B15C3}" type="presParOf" srcId="{FAF5A821-F5F2-4B29-8CD0-C3188073E7E4}" destId="{D0197CBF-6075-4349-BB7E-9DD4EF431D95}" srcOrd="0" destOrd="0" presId="urn:microsoft.com/office/officeart/2005/8/layout/radial5"/>
    <dgm:cxn modelId="{C0D4FC04-4B1F-4E53-9969-BE0E54E3CE78}" type="presParOf" srcId="{337D248F-4B8B-4386-B7A6-37DBAB8AB793}" destId="{E470ED3A-1123-46E9-9B21-958EE8BFEBEB}" srcOrd="10" destOrd="0" presId="urn:microsoft.com/office/officeart/2005/8/layout/radial5"/>
    <dgm:cxn modelId="{E49C033C-543D-44CB-A2B6-215E3C791143}" type="presParOf" srcId="{337D248F-4B8B-4386-B7A6-37DBAB8AB793}" destId="{9341237E-86D7-4753-9B9F-84CF2693D172}" srcOrd="11" destOrd="0" presId="urn:microsoft.com/office/officeart/2005/8/layout/radial5"/>
    <dgm:cxn modelId="{08262B37-E98B-4360-9DA0-D3654949ED7A}" type="presParOf" srcId="{9341237E-86D7-4753-9B9F-84CF2693D172}" destId="{39E683D3-061D-4028-893A-112692BA48BD}" srcOrd="0" destOrd="0" presId="urn:microsoft.com/office/officeart/2005/8/layout/radial5"/>
    <dgm:cxn modelId="{AF375D89-2338-430A-B996-487410745DE1}" type="presParOf" srcId="{337D248F-4B8B-4386-B7A6-37DBAB8AB793}" destId="{76D7B02E-9838-4D30-A763-B42E7318E092}" srcOrd="12" destOrd="0" presId="urn:microsoft.com/office/officeart/2005/8/layout/radial5"/>
    <dgm:cxn modelId="{0359F9C1-7A7C-44C1-8501-85F09E821019}" type="presParOf" srcId="{337D248F-4B8B-4386-B7A6-37DBAB8AB793}" destId="{C03E9A5A-DF96-40D3-8279-F4A85A2C8380}" srcOrd="13" destOrd="0" presId="urn:microsoft.com/office/officeart/2005/8/layout/radial5"/>
    <dgm:cxn modelId="{B565D998-F83D-493F-B979-1F3496821C30}" type="presParOf" srcId="{C03E9A5A-DF96-40D3-8279-F4A85A2C8380}" destId="{31951D39-CCB0-46B3-8395-17927AB14BAC}" srcOrd="0" destOrd="0" presId="urn:microsoft.com/office/officeart/2005/8/layout/radial5"/>
    <dgm:cxn modelId="{7F1812BC-C051-4719-82FC-FAD8DBF8EA04}" type="presParOf" srcId="{337D248F-4B8B-4386-B7A6-37DBAB8AB793}" destId="{95B1DFB0-3592-4991-8233-9F61FAAFE950}" srcOrd="14" destOrd="0" presId="urn:microsoft.com/office/officeart/2005/8/layout/radial5"/>
    <dgm:cxn modelId="{DC5CEAD3-54F7-4EDE-B204-161E7AFE0EA0}" type="presParOf" srcId="{337D248F-4B8B-4386-B7A6-37DBAB8AB793}" destId="{F4375078-ADFD-4568-A112-AD8E23C79CD0}" srcOrd="15" destOrd="0" presId="urn:microsoft.com/office/officeart/2005/8/layout/radial5"/>
    <dgm:cxn modelId="{BEF2E1DD-C00F-4A40-A0D7-3AD12867315A}" type="presParOf" srcId="{F4375078-ADFD-4568-A112-AD8E23C79CD0}" destId="{F196AF8B-809C-4C05-877A-2E533A7ADE19}" srcOrd="0" destOrd="0" presId="urn:microsoft.com/office/officeart/2005/8/layout/radial5"/>
    <dgm:cxn modelId="{7A20C273-B8B1-41DE-BDF8-E5977263EA53}" type="presParOf" srcId="{337D248F-4B8B-4386-B7A6-37DBAB8AB793}" destId="{8C4AF913-04CB-46EA-928E-780892647F80}" srcOrd="16" destOrd="0" presId="urn:microsoft.com/office/officeart/2005/8/layout/radial5"/>
    <dgm:cxn modelId="{22CB6162-659F-4D76-B614-6C44B95EC388}" type="presParOf" srcId="{337D248F-4B8B-4386-B7A6-37DBAB8AB793}" destId="{B27945FD-431D-4944-8C5C-FBA656B06A3F}" srcOrd="17" destOrd="0" presId="urn:microsoft.com/office/officeart/2005/8/layout/radial5"/>
    <dgm:cxn modelId="{D65D9725-506C-4922-8FC3-C66EBF35F815}" type="presParOf" srcId="{B27945FD-431D-4944-8C5C-FBA656B06A3F}" destId="{947D6176-5998-4504-BACA-6C6A3F3DD888}" srcOrd="0" destOrd="0" presId="urn:microsoft.com/office/officeart/2005/8/layout/radial5"/>
    <dgm:cxn modelId="{AF488196-C957-4488-ADF4-024E3E8A1FE3}" type="presParOf" srcId="{337D248F-4B8B-4386-B7A6-37DBAB8AB793}" destId="{6DD50D86-89FD-40A5-B741-8FCD224C3F2B}" srcOrd="18"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3E88BF-B175-4F76-B4B2-C714F2A6BEF7}" type="doc">
      <dgm:prSet loTypeId="urn:microsoft.com/office/officeart/2005/8/layout/radial5" loCatId="cycle" qsTypeId="urn:microsoft.com/office/officeart/2005/8/quickstyle/simple1" qsCatId="simple" csTypeId="urn:microsoft.com/office/officeart/2005/8/colors/colorful3" csCatId="colorful" phldr="1"/>
      <dgm:spPr/>
      <dgm:t>
        <a:bodyPr/>
        <a:lstStyle/>
        <a:p>
          <a:endParaRPr lang="en-US"/>
        </a:p>
      </dgm:t>
    </dgm:pt>
    <dgm:pt modelId="{B08FE018-F036-4FC4-BB4D-DD0A78567267}">
      <dgm:prSet phldrT="[Text]"/>
      <dgm:spPr/>
      <dgm:t>
        <a:bodyPr/>
        <a:lstStyle/>
        <a:p>
          <a:r>
            <a:rPr lang="en-US" b="0" dirty="0" err="1">
              <a:solidFill>
                <a:schemeClr val="tx1"/>
              </a:solidFill>
            </a:rPr>
            <a:t>Therapyddion</a:t>
          </a:r>
          <a:r>
            <a:rPr lang="en-US" b="0" dirty="0">
              <a:solidFill>
                <a:schemeClr val="tx1"/>
              </a:solidFill>
            </a:rPr>
            <a:t> Iaith a </a:t>
          </a:r>
          <a:r>
            <a:rPr lang="en-US" b="0" dirty="0" err="1">
              <a:solidFill>
                <a:schemeClr val="tx1"/>
              </a:solidFill>
            </a:rPr>
            <a:t>Lleferydd</a:t>
          </a:r>
          <a:endParaRPr lang="en-US" b="0" dirty="0">
            <a:solidFill>
              <a:schemeClr val="tx1"/>
            </a:solidFill>
          </a:endParaRPr>
        </a:p>
      </dgm:t>
    </dgm:pt>
    <dgm:pt modelId="{4D76CD8E-1D9F-44C2-AD4D-7683E88E366F}" type="parTrans" cxnId="{F1BAB0B0-D895-480B-A182-B7F89B71CDFF}">
      <dgm:prSet/>
      <dgm:spPr/>
      <dgm:t>
        <a:bodyPr/>
        <a:lstStyle/>
        <a:p>
          <a:endParaRPr lang="en-US"/>
        </a:p>
      </dgm:t>
    </dgm:pt>
    <dgm:pt modelId="{0F12C8EA-BE88-4364-A2C4-69A46799FE62}" type="sibTrans" cxnId="{F1BAB0B0-D895-480B-A182-B7F89B71CDFF}">
      <dgm:prSet/>
      <dgm:spPr/>
      <dgm:t>
        <a:bodyPr/>
        <a:lstStyle/>
        <a:p>
          <a:endParaRPr lang="en-US"/>
        </a:p>
      </dgm:t>
    </dgm:pt>
    <dgm:pt modelId="{BC8CCDBD-E008-41F1-9110-5673D2432027}">
      <dgm:prSet phldrT="[Text]"/>
      <dgm:spPr/>
      <dgm:t>
        <a:bodyPr/>
        <a:lstStyle/>
        <a:p>
          <a:r>
            <a:rPr lang="en-US" b="0" dirty="0" err="1">
              <a:solidFill>
                <a:schemeClr val="tx1"/>
              </a:solidFill>
            </a:rPr>
            <a:t>Asesiad</a:t>
          </a:r>
          <a:r>
            <a:rPr lang="en-US" b="0" dirty="0">
              <a:solidFill>
                <a:schemeClr val="tx1"/>
              </a:solidFill>
            </a:rPr>
            <a:t> a </a:t>
          </a:r>
          <a:r>
            <a:rPr lang="en-US" b="0" dirty="0" err="1">
              <a:solidFill>
                <a:schemeClr val="tx1"/>
              </a:solidFill>
            </a:rPr>
            <a:t>Sylwadau</a:t>
          </a:r>
          <a:endParaRPr lang="en-US" b="0" dirty="0">
            <a:solidFill>
              <a:schemeClr val="tx1"/>
            </a:solidFill>
          </a:endParaRPr>
        </a:p>
      </dgm:t>
    </dgm:pt>
    <dgm:pt modelId="{11361C57-B87D-4546-B7C1-1CB96C571FF9}" type="parTrans" cxnId="{0D4064B7-AFAD-45F9-A0B9-797E7F9DACA3}">
      <dgm:prSet/>
      <dgm:spPr/>
      <dgm:t>
        <a:bodyPr/>
        <a:lstStyle/>
        <a:p>
          <a:endParaRPr lang="en-US"/>
        </a:p>
      </dgm:t>
    </dgm:pt>
    <dgm:pt modelId="{1FE65666-FBAC-456F-8463-15A41896CC48}" type="sibTrans" cxnId="{0D4064B7-AFAD-45F9-A0B9-797E7F9DACA3}">
      <dgm:prSet/>
      <dgm:spPr/>
      <dgm:t>
        <a:bodyPr/>
        <a:lstStyle/>
        <a:p>
          <a:endParaRPr lang="en-US"/>
        </a:p>
      </dgm:t>
    </dgm:pt>
    <dgm:pt modelId="{18906EBC-D36A-4166-860D-BFF764ADC705}">
      <dgm:prSet phldrT="[Text]"/>
      <dgm:spPr/>
      <dgm:t>
        <a:bodyPr/>
        <a:lstStyle/>
        <a:p>
          <a:r>
            <a:rPr lang="en-US" b="0" dirty="0" err="1">
              <a:solidFill>
                <a:schemeClr val="tx1"/>
              </a:solidFill>
            </a:rPr>
            <a:t>Therapi</a:t>
          </a:r>
          <a:endParaRPr lang="en-US" b="0" dirty="0">
            <a:solidFill>
              <a:schemeClr val="tx1"/>
            </a:solidFill>
          </a:endParaRPr>
        </a:p>
      </dgm:t>
    </dgm:pt>
    <dgm:pt modelId="{9013CBFA-8684-423F-A76D-6BDB22FC689E}" type="parTrans" cxnId="{123D3D77-79A3-43A9-8E20-9D744F0BA007}">
      <dgm:prSet/>
      <dgm:spPr/>
      <dgm:t>
        <a:bodyPr/>
        <a:lstStyle/>
        <a:p>
          <a:endParaRPr lang="en-US"/>
        </a:p>
      </dgm:t>
    </dgm:pt>
    <dgm:pt modelId="{252940FD-1B68-482A-AD2A-C8C9CE3C931D}" type="sibTrans" cxnId="{123D3D77-79A3-43A9-8E20-9D744F0BA007}">
      <dgm:prSet/>
      <dgm:spPr/>
      <dgm:t>
        <a:bodyPr/>
        <a:lstStyle/>
        <a:p>
          <a:endParaRPr lang="en-US"/>
        </a:p>
      </dgm:t>
    </dgm:pt>
    <dgm:pt modelId="{F2C7249C-DEED-4A4C-AD8F-4FFD266B0EBA}">
      <dgm:prSet phldrT="[Text]"/>
      <dgm:spPr/>
      <dgm:t>
        <a:bodyPr/>
        <a:lstStyle/>
        <a:p>
          <a:r>
            <a:rPr lang="en-GB" b="0" dirty="0" err="1">
              <a:solidFill>
                <a:schemeClr val="tx1"/>
              </a:solidFill>
            </a:rPr>
            <a:t>Gofal</a:t>
          </a:r>
          <a:r>
            <a:rPr lang="en-GB" b="0" dirty="0">
              <a:solidFill>
                <a:schemeClr val="tx1"/>
              </a:solidFill>
            </a:rPr>
            <a:t> </a:t>
          </a:r>
          <a:r>
            <a:rPr lang="en-GB" b="0" dirty="0" err="1">
              <a:solidFill>
                <a:schemeClr val="tx1"/>
              </a:solidFill>
            </a:rPr>
            <a:t>sy'n</a:t>
          </a:r>
          <a:r>
            <a:rPr lang="en-GB" b="0" dirty="0">
              <a:solidFill>
                <a:schemeClr val="tx1"/>
              </a:solidFill>
            </a:rPr>
            <a:t> </a:t>
          </a:r>
          <a:r>
            <a:rPr lang="en-GB" b="0" dirty="0" err="1">
              <a:solidFill>
                <a:schemeClr val="tx1"/>
              </a:solidFill>
            </a:rPr>
            <a:t>canolbwyntio</a:t>
          </a:r>
          <a:r>
            <a:rPr lang="en-GB" b="0" dirty="0">
              <a:solidFill>
                <a:schemeClr val="tx1"/>
              </a:solidFill>
            </a:rPr>
            <a:t> </a:t>
          </a:r>
          <a:r>
            <a:rPr lang="en-GB" b="0" dirty="0" err="1">
              <a:solidFill>
                <a:schemeClr val="tx1"/>
              </a:solidFill>
            </a:rPr>
            <a:t>ar</a:t>
          </a:r>
          <a:r>
            <a:rPr lang="en-GB" b="0" dirty="0">
              <a:solidFill>
                <a:schemeClr val="tx1"/>
              </a:solidFill>
            </a:rPr>
            <a:t> </a:t>
          </a:r>
          <a:r>
            <a:rPr lang="en-GB" b="0" dirty="0" err="1">
              <a:solidFill>
                <a:schemeClr val="tx1"/>
              </a:solidFill>
            </a:rPr>
            <a:t>yr</a:t>
          </a:r>
          <a:r>
            <a:rPr lang="en-GB" b="0" dirty="0">
              <a:solidFill>
                <a:schemeClr val="tx1"/>
              </a:solidFill>
            </a:rPr>
            <a:t> </a:t>
          </a:r>
          <a:r>
            <a:rPr lang="en-GB" b="0" dirty="0" err="1">
              <a:solidFill>
                <a:schemeClr val="tx1"/>
              </a:solidFill>
            </a:rPr>
            <a:t>unigolyn</a:t>
          </a:r>
          <a:r>
            <a:rPr lang="en-GB" b="0" dirty="0">
              <a:solidFill>
                <a:schemeClr val="tx1"/>
              </a:solidFill>
            </a:rPr>
            <a:t> a </a:t>
          </a:r>
          <a:r>
            <a:rPr lang="en-GB" b="0" dirty="0" err="1">
              <a:solidFill>
                <a:schemeClr val="tx1"/>
              </a:solidFill>
            </a:rPr>
            <a:t>chydweithio</a:t>
          </a:r>
          <a:endParaRPr lang="en-GB" b="0" dirty="0">
            <a:solidFill>
              <a:schemeClr val="tx1"/>
            </a:solidFill>
          </a:endParaRPr>
        </a:p>
        <a:p>
          <a:endParaRPr lang="en-US" b="0" dirty="0">
            <a:solidFill>
              <a:schemeClr val="tx1"/>
            </a:solidFill>
          </a:endParaRPr>
        </a:p>
      </dgm:t>
    </dgm:pt>
    <dgm:pt modelId="{7774AF6A-5234-4F15-A77B-6B65C36319D5}" type="parTrans" cxnId="{3C82F2DF-1FDC-4EA6-A1D5-71ADBD87BC57}">
      <dgm:prSet/>
      <dgm:spPr/>
      <dgm:t>
        <a:bodyPr/>
        <a:lstStyle/>
        <a:p>
          <a:endParaRPr lang="en-US"/>
        </a:p>
      </dgm:t>
    </dgm:pt>
    <dgm:pt modelId="{E50864DD-18AB-4A8C-90AA-2DE3144B0C24}" type="sibTrans" cxnId="{3C82F2DF-1FDC-4EA6-A1D5-71ADBD87BC57}">
      <dgm:prSet/>
      <dgm:spPr/>
      <dgm:t>
        <a:bodyPr/>
        <a:lstStyle/>
        <a:p>
          <a:endParaRPr lang="en-US"/>
        </a:p>
      </dgm:t>
    </dgm:pt>
    <dgm:pt modelId="{C81C78A6-82D9-47F4-A560-C09E97610F50}">
      <dgm:prSet phldrT="[Text]"/>
      <dgm:spPr/>
      <dgm:t>
        <a:bodyPr/>
        <a:lstStyle/>
        <a:p>
          <a:r>
            <a:rPr lang="en-US" b="0" dirty="0" err="1">
              <a:solidFill>
                <a:schemeClr val="tx1"/>
              </a:solidFill>
            </a:rPr>
            <a:t>Eirioli</a:t>
          </a:r>
          <a:r>
            <a:rPr lang="en-US" b="0" dirty="0">
              <a:solidFill>
                <a:schemeClr val="tx1"/>
              </a:solidFill>
            </a:rPr>
            <a:t> a </a:t>
          </a:r>
          <a:r>
            <a:rPr lang="en-US" b="0" dirty="0" err="1">
              <a:solidFill>
                <a:schemeClr val="tx1"/>
              </a:solidFill>
            </a:rPr>
            <a:t>Dylanwadu</a:t>
          </a:r>
          <a:endParaRPr lang="en-US" b="0" dirty="0">
            <a:solidFill>
              <a:schemeClr val="tx1"/>
            </a:solidFill>
          </a:endParaRPr>
        </a:p>
      </dgm:t>
    </dgm:pt>
    <dgm:pt modelId="{79BB31DA-92B3-4225-850A-2E4880E2EA8E}" type="parTrans" cxnId="{8001ED3D-3DC8-4714-84F3-D2266298961C}">
      <dgm:prSet/>
      <dgm:spPr/>
      <dgm:t>
        <a:bodyPr/>
        <a:lstStyle/>
        <a:p>
          <a:endParaRPr lang="en-US"/>
        </a:p>
      </dgm:t>
    </dgm:pt>
    <dgm:pt modelId="{A6E5D240-E937-4F9C-A7C4-85C9172D2626}" type="sibTrans" cxnId="{8001ED3D-3DC8-4714-84F3-D2266298961C}">
      <dgm:prSet/>
      <dgm:spPr/>
      <dgm:t>
        <a:bodyPr/>
        <a:lstStyle/>
        <a:p>
          <a:endParaRPr lang="en-US"/>
        </a:p>
      </dgm:t>
    </dgm:pt>
    <dgm:pt modelId="{37FA7635-2566-4595-8784-77ADAED91317}">
      <dgm:prSet phldrT="[Text]"/>
      <dgm:spPr/>
      <dgm:t>
        <a:bodyPr/>
        <a:lstStyle/>
        <a:p>
          <a:r>
            <a:rPr lang="en-US" b="0" dirty="0" err="1">
              <a:solidFill>
                <a:schemeClr val="tx1"/>
              </a:solidFill>
            </a:rPr>
            <a:t>Hyfforddiant</a:t>
          </a:r>
          <a:endParaRPr lang="en-US" b="0" dirty="0">
            <a:solidFill>
              <a:schemeClr val="tx1"/>
            </a:solidFill>
          </a:endParaRPr>
        </a:p>
      </dgm:t>
    </dgm:pt>
    <dgm:pt modelId="{267C290C-97E0-46CF-B010-88C5478BE6D0}" type="parTrans" cxnId="{FAA5AF28-2F84-4D1D-AEFB-F4CAD8CED119}">
      <dgm:prSet/>
      <dgm:spPr/>
      <dgm:t>
        <a:bodyPr/>
        <a:lstStyle/>
        <a:p>
          <a:endParaRPr lang="en-US"/>
        </a:p>
      </dgm:t>
    </dgm:pt>
    <dgm:pt modelId="{13AE709A-C40D-4DA1-9A7B-8B1E23C90B58}" type="sibTrans" cxnId="{FAA5AF28-2F84-4D1D-AEFB-F4CAD8CED119}">
      <dgm:prSet/>
      <dgm:spPr/>
      <dgm:t>
        <a:bodyPr/>
        <a:lstStyle/>
        <a:p>
          <a:endParaRPr lang="en-US"/>
        </a:p>
      </dgm:t>
    </dgm:pt>
    <dgm:pt modelId="{8AB0CA89-7AF7-413A-9B35-AB555FE45170}">
      <dgm:prSet phldrT="[Text]"/>
      <dgm:spPr/>
      <dgm:t>
        <a:bodyPr/>
        <a:lstStyle/>
        <a:p>
          <a:r>
            <a:rPr lang="en-US" b="0" dirty="0" err="1">
              <a:solidFill>
                <a:schemeClr val="tx1"/>
              </a:solidFill>
            </a:rPr>
            <a:t>Ysgrifennu</a:t>
          </a:r>
          <a:r>
            <a:rPr lang="en-US" b="0" dirty="0">
              <a:solidFill>
                <a:schemeClr val="tx1"/>
              </a:solidFill>
            </a:rPr>
            <a:t> </a:t>
          </a:r>
          <a:r>
            <a:rPr lang="en-US" b="0" dirty="0" err="1">
              <a:solidFill>
                <a:schemeClr val="tx1"/>
              </a:solidFill>
            </a:rPr>
            <a:t>Adroddiadau</a:t>
          </a:r>
          <a:r>
            <a:rPr lang="en-US" b="0" dirty="0">
              <a:solidFill>
                <a:schemeClr val="tx1"/>
              </a:solidFill>
            </a:rPr>
            <a:t> a </a:t>
          </a:r>
          <a:r>
            <a:rPr lang="en-US" b="0" dirty="0" err="1">
              <a:solidFill>
                <a:schemeClr val="tx1"/>
              </a:solidFill>
            </a:rPr>
            <a:t>Rhannu</a:t>
          </a:r>
          <a:r>
            <a:rPr lang="en-US" b="0" dirty="0">
              <a:solidFill>
                <a:schemeClr val="tx1"/>
              </a:solidFill>
            </a:rPr>
            <a:t> </a:t>
          </a:r>
          <a:r>
            <a:rPr lang="en-US" b="0" dirty="0" err="1">
              <a:solidFill>
                <a:schemeClr val="tx1"/>
              </a:solidFill>
            </a:rPr>
            <a:t>Gwybodaeth</a:t>
          </a:r>
          <a:endParaRPr lang="en-US" b="0" dirty="0">
            <a:solidFill>
              <a:schemeClr val="tx1"/>
            </a:solidFill>
          </a:endParaRPr>
        </a:p>
      </dgm:t>
    </dgm:pt>
    <dgm:pt modelId="{DE5F504C-6D83-4C06-91C6-FF5E1613C9B0}" type="parTrans" cxnId="{FB3B515B-18B9-418B-887A-7C1365DD1FFD}">
      <dgm:prSet/>
      <dgm:spPr/>
      <dgm:t>
        <a:bodyPr/>
        <a:lstStyle/>
        <a:p>
          <a:endParaRPr lang="en-US"/>
        </a:p>
      </dgm:t>
    </dgm:pt>
    <dgm:pt modelId="{4BDDA841-53F9-47A7-B411-BC7849DBE60B}" type="sibTrans" cxnId="{FB3B515B-18B9-418B-887A-7C1365DD1FFD}">
      <dgm:prSet/>
      <dgm:spPr/>
      <dgm:t>
        <a:bodyPr/>
        <a:lstStyle/>
        <a:p>
          <a:endParaRPr lang="en-US"/>
        </a:p>
      </dgm:t>
    </dgm:pt>
    <dgm:pt modelId="{C517A31E-723B-41A1-95DD-F9E8BD5D97E6}">
      <dgm:prSet phldrT="[Text]"/>
      <dgm:spPr/>
      <dgm:t>
        <a:bodyPr/>
        <a:lstStyle/>
        <a:p>
          <a:r>
            <a:rPr lang="en-GB" b="0" dirty="0" err="1">
              <a:solidFill>
                <a:schemeClr val="tx1"/>
              </a:solidFill>
            </a:rPr>
            <a:t>Presenoldeb</a:t>
          </a:r>
          <a:r>
            <a:rPr lang="en-GB" b="0" dirty="0">
              <a:solidFill>
                <a:schemeClr val="tx1"/>
              </a:solidFill>
            </a:rPr>
            <a:t> </a:t>
          </a:r>
          <a:r>
            <a:rPr lang="en-GB" b="0" dirty="0" err="1">
              <a:solidFill>
                <a:schemeClr val="tx1"/>
              </a:solidFill>
            </a:rPr>
            <a:t>mewn</a:t>
          </a:r>
          <a:r>
            <a:rPr lang="en-GB" b="0" dirty="0">
              <a:solidFill>
                <a:schemeClr val="tx1"/>
              </a:solidFill>
            </a:rPr>
            <a:t> </a:t>
          </a:r>
          <a:r>
            <a:rPr lang="en-GB" b="0" dirty="0" err="1">
              <a:solidFill>
                <a:schemeClr val="tx1"/>
              </a:solidFill>
            </a:rPr>
            <a:t>timau</a:t>
          </a:r>
          <a:r>
            <a:rPr lang="en-GB" b="0" dirty="0">
              <a:solidFill>
                <a:schemeClr val="tx1"/>
              </a:solidFill>
            </a:rPr>
            <a:t> </a:t>
          </a:r>
          <a:r>
            <a:rPr lang="en-GB" b="0" dirty="0" err="1">
              <a:solidFill>
                <a:schemeClr val="tx1"/>
              </a:solidFill>
            </a:rPr>
            <a:t>amlddisgyblaethol</a:t>
          </a:r>
          <a:r>
            <a:rPr lang="en-GB" b="0" dirty="0">
              <a:solidFill>
                <a:schemeClr val="tx1"/>
              </a:solidFill>
            </a:rPr>
            <a:t> </a:t>
          </a:r>
          <a:r>
            <a:rPr lang="en-GB" b="0" dirty="0" err="1">
              <a:solidFill>
                <a:schemeClr val="tx1"/>
              </a:solidFill>
            </a:rPr>
            <a:t>gan</a:t>
          </a:r>
          <a:r>
            <a:rPr lang="en-GB" b="0" dirty="0">
              <a:solidFill>
                <a:schemeClr val="tx1"/>
              </a:solidFill>
            </a:rPr>
            <a:t> </a:t>
          </a:r>
          <a:r>
            <a:rPr lang="en-GB" b="0" dirty="0" err="1">
              <a:solidFill>
                <a:schemeClr val="tx1"/>
              </a:solidFill>
            </a:rPr>
            <a:t>gynnwys</a:t>
          </a:r>
          <a:r>
            <a:rPr lang="en-GB" b="0" dirty="0">
              <a:solidFill>
                <a:schemeClr val="tx1"/>
              </a:solidFill>
            </a:rPr>
            <a:t> </a:t>
          </a:r>
          <a:r>
            <a:rPr lang="en-GB" b="0" dirty="0" err="1">
              <a:solidFill>
                <a:schemeClr val="tx1"/>
              </a:solidFill>
            </a:rPr>
            <a:t>cyfarfodydd</a:t>
          </a:r>
          <a:r>
            <a:rPr lang="en-GB" b="0" dirty="0">
              <a:solidFill>
                <a:schemeClr val="tx1"/>
              </a:solidFill>
            </a:rPr>
            <a:t> CDU</a:t>
          </a:r>
          <a:endParaRPr lang="en-US" b="0" dirty="0">
            <a:solidFill>
              <a:schemeClr val="tx1"/>
            </a:solidFill>
          </a:endParaRPr>
        </a:p>
      </dgm:t>
    </dgm:pt>
    <dgm:pt modelId="{CA8657C9-D3EA-46B0-BDFF-FF8CB7692FC8}" type="parTrans" cxnId="{3AAC99E0-4E41-4A47-9A9A-547DAF7ADB51}">
      <dgm:prSet/>
      <dgm:spPr/>
      <dgm:t>
        <a:bodyPr/>
        <a:lstStyle/>
        <a:p>
          <a:endParaRPr lang="en-US"/>
        </a:p>
      </dgm:t>
    </dgm:pt>
    <dgm:pt modelId="{E103A92E-93AF-4A62-B676-2C04C3367595}" type="sibTrans" cxnId="{3AAC99E0-4E41-4A47-9A9A-547DAF7ADB51}">
      <dgm:prSet/>
      <dgm:spPr/>
      <dgm:t>
        <a:bodyPr/>
        <a:lstStyle/>
        <a:p>
          <a:endParaRPr lang="en-US"/>
        </a:p>
      </dgm:t>
    </dgm:pt>
    <dgm:pt modelId="{5EA5D530-6087-4D7C-95D0-6D8F66191C8D}">
      <dgm:prSet phldrT="[Text]"/>
      <dgm:spPr/>
      <dgm:t>
        <a:bodyPr/>
        <a:lstStyle/>
        <a:p>
          <a:r>
            <a:rPr lang="en-US" b="0" dirty="0">
              <a:solidFill>
                <a:schemeClr val="tx1"/>
              </a:solidFill>
            </a:rPr>
            <a:t>Raising awareness of SLCN</a:t>
          </a:r>
        </a:p>
      </dgm:t>
    </dgm:pt>
    <dgm:pt modelId="{658DFE7D-6A14-468A-8058-412BCEBFC15E}" type="parTrans" cxnId="{19595D0F-6AAE-49EC-B0ED-4DA65D981102}">
      <dgm:prSet/>
      <dgm:spPr/>
      <dgm:t>
        <a:bodyPr/>
        <a:lstStyle/>
        <a:p>
          <a:endParaRPr lang="en-US"/>
        </a:p>
      </dgm:t>
    </dgm:pt>
    <dgm:pt modelId="{C8D7ECE6-2BA5-464F-8468-FB8BB87141AE}" type="sibTrans" cxnId="{19595D0F-6AAE-49EC-B0ED-4DA65D981102}">
      <dgm:prSet/>
      <dgm:spPr/>
      <dgm:t>
        <a:bodyPr/>
        <a:lstStyle/>
        <a:p>
          <a:endParaRPr lang="en-US"/>
        </a:p>
      </dgm:t>
    </dgm:pt>
    <dgm:pt modelId="{92EE8AC4-49C4-48AD-8808-5DAA36ABC9A6}">
      <dgm:prSet phldrT="[Text]"/>
      <dgm:spPr/>
      <dgm:t>
        <a:bodyPr/>
        <a:lstStyle/>
        <a:p>
          <a:r>
            <a:rPr lang="en-US" b="0" dirty="0" err="1">
              <a:solidFill>
                <a:schemeClr val="tx1"/>
              </a:solidFill>
            </a:rPr>
            <a:t>Ymchwil</a:t>
          </a:r>
          <a:endParaRPr lang="en-US" b="0" dirty="0">
            <a:solidFill>
              <a:schemeClr val="tx1"/>
            </a:solidFill>
          </a:endParaRPr>
        </a:p>
      </dgm:t>
    </dgm:pt>
    <dgm:pt modelId="{4EC5F4B8-BC73-4497-BF6B-87E4024A1225}" type="parTrans" cxnId="{A77F8794-6FE6-4253-ACCE-A9B65A11705A}">
      <dgm:prSet/>
      <dgm:spPr/>
      <dgm:t>
        <a:bodyPr/>
        <a:lstStyle/>
        <a:p>
          <a:endParaRPr lang="en-US"/>
        </a:p>
      </dgm:t>
    </dgm:pt>
    <dgm:pt modelId="{D06205A0-26FE-4B6A-90CA-1C6253BC5CDA}" type="sibTrans" cxnId="{A77F8794-6FE6-4253-ACCE-A9B65A11705A}">
      <dgm:prSet/>
      <dgm:spPr/>
      <dgm:t>
        <a:bodyPr/>
        <a:lstStyle/>
        <a:p>
          <a:endParaRPr lang="en-US"/>
        </a:p>
      </dgm:t>
    </dgm:pt>
    <dgm:pt modelId="{337D248F-4B8B-4386-B7A6-37DBAB8AB793}" type="pres">
      <dgm:prSet presAssocID="{2F3E88BF-B175-4F76-B4B2-C714F2A6BEF7}" presName="Name0" presStyleCnt="0">
        <dgm:presLayoutVars>
          <dgm:chMax val="1"/>
          <dgm:dir/>
          <dgm:animLvl val="ctr"/>
          <dgm:resizeHandles val="exact"/>
        </dgm:presLayoutVars>
      </dgm:prSet>
      <dgm:spPr/>
      <dgm:t>
        <a:bodyPr/>
        <a:lstStyle/>
        <a:p>
          <a:endParaRPr lang="en-US"/>
        </a:p>
      </dgm:t>
    </dgm:pt>
    <dgm:pt modelId="{B0C3C3DD-2E25-46FF-9593-34EA842F954E}" type="pres">
      <dgm:prSet presAssocID="{B08FE018-F036-4FC4-BB4D-DD0A78567267}" presName="centerShape" presStyleLbl="node0" presStyleIdx="0" presStyleCnt="1" custLinFactNeighborX="188" custLinFactNeighborY="-849"/>
      <dgm:spPr/>
      <dgm:t>
        <a:bodyPr/>
        <a:lstStyle/>
        <a:p>
          <a:endParaRPr lang="en-US"/>
        </a:p>
      </dgm:t>
    </dgm:pt>
    <dgm:pt modelId="{1D1B3667-08FE-4112-9704-A4938161F340}" type="pres">
      <dgm:prSet presAssocID="{11361C57-B87D-4546-B7C1-1CB96C571FF9}" presName="parTrans" presStyleLbl="sibTrans2D1" presStyleIdx="0" presStyleCnt="9"/>
      <dgm:spPr/>
      <dgm:t>
        <a:bodyPr/>
        <a:lstStyle/>
        <a:p>
          <a:endParaRPr lang="en-US"/>
        </a:p>
      </dgm:t>
    </dgm:pt>
    <dgm:pt modelId="{3228FD86-1AEC-4B35-8A2A-CC15A24CF909}" type="pres">
      <dgm:prSet presAssocID="{11361C57-B87D-4546-B7C1-1CB96C571FF9}" presName="connectorText" presStyleLbl="sibTrans2D1" presStyleIdx="0" presStyleCnt="9"/>
      <dgm:spPr/>
      <dgm:t>
        <a:bodyPr/>
        <a:lstStyle/>
        <a:p>
          <a:endParaRPr lang="en-US"/>
        </a:p>
      </dgm:t>
    </dgm:pt>
    <dgm:pt modelId="{4CCB25F6-B8DB-4C71-8E8A-3FA003DE1E2A}" type="pres">
      <dgm:prSet presAssocID="{BC8CCDBD-E008-41F1-9110-5673D2432027}" presName="node" presStyleLbl="node1" presStyleIdx="0" presStyleCnt="9">
        <dgm:presLayoutVars>
          <dgm:bulletEnabled val="1"/>
        </dgm:presLayoutVars>
      </dgm:prSet>
      <dgm:spPr/>
      <dgm:t>
        <a:bodyPr/>
        <a:lstStyle/>
        <a:p>
          <a:endParaRPr lang="en-US"/>
        </a:p>
      </dgm:t>
    </dgm:pt>
    <dgm:pt modelId="{D3D9F3FE-0827-48F1-A574-90E2DE4508AE}" type="pres">
      <dgm:prSet presAssocID="{9013CBFA-8684-423F-A76D-6BDB22FC689E}" presName="parTrans" presStyleLbl="sibTrans2D1" presStyleIdx="1" presStyleCnt="9"/>
      <dgm:spPr/>
      <dgm:t>
        <a:bodyPr/>
        <a:lstStyle/>
        <a:p>
          <a:endParaRPr lang="en-US"/>
        </a:p>
      </dgm:t>
    </dgm:pt>
    <dgm:pt modelId="{43E0E893-24C7-450E-8AC7-846DA3AD9393}" type="pres">
      <dgm:prSet presAssocID="{9013CBFA-8684-423F-A76D-6BDB22FC689E}" presName="connectorText" presStyleLbl="sibTrans2D1" presStyleIdx="1" presStyleCnt="9"/>
      <dgm:spPr/>
      <dgm:t>
        <a:bodyPr/>
        <a:lstStyle/>
        <a:p>
          <a:endParaRPr lang="en-US"/>
        </a:p>
      </dgm:t>
    </dgm:pt>
    <dgm:pt modelId="{8B88BFC0-75EC-414E-80FC-AF10D6824BC3}" type="pres">
      <dgm:prSet presAssocID="{18906EBC-D36A-4166-860D-BFF764ADC705}" presName="node" presStyleLbl="node1" presStyleIdx="1" presStyleCnt="9">
        <dgm:presLayoutVars>
          <dgm:bulletEnabled val="1"/>
        </dgm:presLayoutVars>
      </dgm:prSet>
      <dgm:spPr/>
      <dgm:t>
        <a:bodyPr/>
        <a:lstStyle/>
        <a:p>
          <a:endParaRPr lang="en-US"/>
        </a:p>
      </dgm:t>
    </dgm:pt>
    <dgm:pt modelId="{976DC51E-800B-40DE-821B-EEEBA2A8C9A8}" type="pres">
      <dgm:prSet presAssocID="{7774AF6A-5234-4F15-A77B-6B65C36319D5}" presName="parTrans" presStyleLbl="sibTrans2D1" presStyleIdx="2" presStyleCnt="9"/>
      <dgm:spPr/>
      <dgm:t>
        <a:bodyPr/>
        <a:lstStyle/>
        <a:p>
          <a:endParaRPr lang="en-US"/>
        </a:p>
      </dgm:t>
    </dgm:pt>
    <dgm:pt modelId="{B9A16BDB-578E-4CD9-8E32-B342DBB9838A}" type="pres">
      <dgm:prSet presAssocID="{7774AF6A-5234-4F15-A77B-6B65C36319D5}" presName="connectorText" presStyleLbl="sibTrans2D1" presStyleIdx="2" presStyleCnt="9"/>
      <dgm:spPr/>
      <dgm:t>
        <a:bodyPr/>
        <a:lstStyle/>
        <a:p>
          <a:endParaRPr lang="en-US"/>
        </a:p>
      </dgm:t>
    </dgm:pt>
    <dgm:pt modelId="{73C57D4C-6FE8-47E6-AC63-3CF8F5FEF084}" type="pres">
      <dgm:prSet presAssocID="{F2C7249C-DEED-4A4C-AD8F-4FFD266B0EBA}" presName="node" presStyleLbl="node1" presStyleIdx="2" presStyleCnt="9">
        <dgm:presLayoutVars>
          <dgm:bulletEnabled val="1"/>
        </dgm:presLayoutVars>
      </dgm:prSet>
      <dgm:spPr/>
      <dgm:t>
        <a:bodyPr/>
        <a:lstStyle/>
        <a:p>
          <a:endParaRPr lang="en-US"/>
        </a:p>
      </dgm:t>
    </dgm:pt>
    <dgm:pt modelId="{AD3FD711-2860-4C6F-81A3-1D28268F226E}" type="pres">
      <dgm:prSet presAssocID="{79BB31DA-92B3-4225-850A-2E4880E2EA8E}" presName="parTrans" presStyleLbl="sibTrans2D1" presStyleIdx="3" presStyleCnt="9"/>
      <dgm:spPr/>
      <dgm:t>
        <a:bodyPr/>
        <a:lstStyle/>
        <a:p>
          <a:endParaRPr lang="en-US"/>
        </a:p>
      </dgm:t>
    </dgm:pt>
    <dgm:pt modelId="{C8397095-46CF-4A29-A6DF-0E64A70602DF}" type="pres">
      <dgm:prSet presAssocID="{79BB31DA-92B3-4225-850A-2E4880E2EA8E}" presName="connectorText" presStyleLbl="sibTrans2D1" presStyleIdx="3" presStyleCnt="9"/>
      <dgm:spPr/>
      <dgm:t>
        <a:bodyPr/>
        <a:lstStyle/>
        <a:p>
          <a:endParaRPr lang="en-US"/>
        </a:p>
      </dgm:t>
    </dgm:pt>
    <dgm:pt modelId="{A33AECBC-7242-4071-A522-7E7C93A54096}" type="pres">
      <dgm:prSet presAssocID="{C81C78A6-82D9-47F4-A560-C09E97610F50}" presName="node" presStyleLbl="node1" presStyleIdx="3" presStyleCnt="9">
        <dgm:presLayoutVars>
          <dgm:bulletEnabled val="1"/>
        </dgm:presLayoutVars>
      </dgm:prSet>
      <dgm:spPr/>
      <dgm:t>
        <a:bodyPr/>
        <a:lstStyle/>
        <a:p>
          <a:endParaRPr lang="en-US"/>
        </a:p>
      </dgm:t>
    </dgm:pt>
    <dgm:pt modelId="{FAF5A821-F5F2-4B29-8CD0-C3188073E7E4}" type="pres">
      <dgm:prSet presAssocID="{658DFE7D-6A14-468A-8058-412BCEBFC15E}" presName="parTrans" presStyleLbl="sibTrans2D1" presStyleIdx="4" presStyleCnt="9"/>
      <dgm:spPr/>
      <dgm:t>
        <a:bodyPr/>
        <a:lstStyle/>
        <a:p>
          <a:endParaRPr lang="en-US"/>
        </a:p>
      </dgm:t>
    </dgm:pt>
    <dgm:pt modelId="{D0197CBF-6075-4349-BB7E-9DD4EF431D95}" type="pres">
      <dgm:prSet presAssocID="{658DFE7D-6A14-468A-8058-412BCEBFC15E}" presName="connectorText" presStyleLbl="sibTrans2D1" presStyleIdx="4" presStyleCnt="9"/>
      <dgm:spPr/>
      <dgm:t>
        <a:bodyPr/>
        <a:lstStyle/>
        <a:p>
          <a:endParaRPr lang="en-US"/>
        </a:p>
      </dgm:t>
    </dgm:pt>
    <dgm:pt modelId="{E470ED3A-1123-46E9-9B21-958EE8BFEBEB}" type="pres">
      <dgm:prSet presAssocID="{5EA5D530-6087-4D7C-95D0-6D8F66191C8D}" presName="node" presStyleLbl="node1" presStyleIdx="4" presStyleCnt="9">
        <dgm:presLayoutVars>
          <dgm:bulletEnabled val="1"/>
        </dgm:presLayoutVars>
      </dgm:prSet>
      <dgm:spPr/>
      <dgm:t>
        <a:bodyPr/>
        <a:lstStyle/>
        <a:p>
          <a:endParaRPr lang="en-US"/>
        </a:p>
      </dgm:t>
    </dgm:pt>
    <dgm:pt modelId="{9341237E-86D7-4753-9B9F-84CF2693D172}" type="pres">
      <dgm:prSet presAssocID="{4EC5F4B8-BC73-4497-BF6B-87E4024A1225}" presName="parTrans" presStyleLbl="sibTrans2D1" presStyleIdx="5" presStyleCnt="9"/>
      <dgm:spPr/>
      <dgm:t>
        <a:bodyPr/>
        <a:lstStyle/>
        <a:p>
          <a:endParaRPr lang="en-US"/>
        </a:p>
      </dgm:t>
    </dgm:pt>
    <dgm:pt modelId="{39E683D3-061D-4028-893A-112692BA48BD}" type="pres">
      <dgm:prSet presAssocID="{4EC5F4B8-BC73-4497-BF6B-87E4024A1225}" presName="connectorText" presStyleLbl="sibTrans2D1" presStyleIdx="5" presStyleCnt="9"/>
      <dgm:spPr/>
      <dgm:t>
        <a:bodyPr/>
        <a:lstStyle/>
        <a:p>
          <a:endParaRPr lang="en-US"/>
        </a:p>
      </dgm:t>
    </dgm:pt>
    <dgm:pt modelId="{76D7B02E-9838-4D30-A763-B42E7318E092}" type="pres">
      <dgm:prSet presAssocID="{92EE8AC4-49C4-48AD-8808-5DAA36ABC9A6}" presName="node" presStyleLbl="node1" presStyleIdx="5" presStyleCnt="9">
        <dgm:presLayoutVars>
          <dgm:bulletEnabled val="1"/>
        </dgm:presLayoutVars>
      </dgm:prSet>
      <dgm:spPr/>
      <dgm:t>
        <a:bodyPr/>
        <a:lstStyle/>
        <a:p>
          <a:endParaRPr lang="en-US"/>
        </a:p>
      </dgm:t>
    </dgm:pt>
    <dgm:pt modelId="{C03E9A5A-DF96-40D3-8279-F4A85A2C8380}" type="pres">
      <dgm:prSet presAssocID="{267C290C-97E0-46CF-B010-88C5478BE6D0}" presName="parTrans" presStyleLbl="sibTrans2D1" presStyleIdx="6" presStyleCnt="9"/>
      <dgm:spPr/>
      <dgm:t>
        <a:bodyPr/>
        <a:lstStyle/>
        <a:p>
          <a:endParaRPr lang="en-US"/>
        </a:p>
      </dgm:t>
    </dgm:pt>
    <dgm:pt modelId="{31951D39-CCB0-46B3-8395-17927AB14BAC}" type="pres">
      <dgm:prSet presAssocID="{267C290C-97E0-46CF-B010-88C5478BE6D0}" presName="connectorText" presStyleLbl="sibTrans2D1" presStyleIdx="6" presStyleCnt="9"/>
      <dgm:spPr/>
      <dgm:t>
        <a:bodyPr/>
        <a:lstStyle/>
        <a:p>
          <a:endParaRPr lang="en-US"/>
        </a:p>
      </dgm:t>
    </dgm:pt>
    <dgm:pt modelId="{95B1DFB0-3592-4991-8233-9F61FAAFE950}" type="pres">
      <dgm:prSet presAssocID="{37FA7635-2566-4595-8784-77ADAED91317}" presName="node" presStyleLbl="node1" presStyleIdx="6" presStyleCnt="9">
        <dgm:presLayoutVars>
          <dgm:bulletEnabled val="1"/>
        </dgm:presLayoutVars>
      </dgm:prSet>
      <dgm:spPr/>
      <dgm:t>
        <a:bodyPr/>
        <a:lstStyle/>
        <a:p>
          <a:endParaRPr lang="en-US"/>
        </a:p>
      </dgm:t>
    </dgm:pt>
    <dgm:pt modelId="{F4375078-ADFD-4568-A112-AD8E23C79CD0}" type="pres">
      <dgm:prSet presAssocID="{DE5F504C-6D83-4C06-91C6-FF5E1613C9B0}" presName="parTrans" presStyleLbl="sibTrans2D1" presStyleIdx="7" presStyleCnt="9"/>
      <dgm:spPr/>
      <dgm:t>
        <a:bodyPr/>
        <a:lstStyle/>
        <a:p>
          <a:endParaRPr lang="en-US"/>
        </a:p>
      </dgm:t>
    </dgm:pt>
    <dgm:pt modelId="{F196AF8B-809C-4C05-877A-2E533A7ADE19}" type="pres">
      <dgm:prSet presAssocID="{DE5F504C-6D83-4C06-91C6-FF5E1613C9B0}" presName="connectorText" presStyleLbl="sibTrans2D1" presStyleIdx="7" presStyleCnt="9"/>
      <dgm:spPr/>
      <dgm:t>
        <a:bodyPr/>
        <a:lstStyle/>
        <a:p>
          <a:endParaRPr lang="en-US"/>
        </a:p>
      </dgm:t>
    </dgm:pt>
    <dgm:pt modelId="{8C4AF913-04CB-46EA-928E-780892647F80}" type="pres">
      <dgm:prSet presAssocID="{8AB0CA89-7AF7-413A-9B35-AB555FE45170}" presName="node" presStyleLbl="node1" presStyleIdx="7" presStyleCnt="9" custRadScaleRad="102184" custRadScaleInc="-1079">
        <dgm:presLayoutVars>
          <dgm:bulletEnabled val="1"/>
        </dgm:presLayoutVars>
      </dgm:prSet>
      <dgm:spPr/>
      <dgm:t>
        <a:bodyPr/>
        <a:lstStyle/>
        <a:p>
          <a:endParaRPr lang="en-US"/>
        </a:p>
      </dgm:t>
    </dgm:pt>
    <dgm:pt modelId="{B27945FD-431D-4944-8C5C-FBA656B06A3F}" type="pres">
      <dgm:prSet presAssocID="{CA8657C9-D3EA-46B0-BDFF-FF8CB7692FC8}" presName="parTrans" presStyleLbl="sibTrans2D1" presStyleIdx="8" presStyleCnt="9"/>
      <dgm:spPr/>
      <dgm:t>
        <a:bodyPr/>
        <a:lstStyle/>
        <a:p>
          <a:endParaRPr lang="en-US"/>
        </a:p>
      </dgm:t>
    </dgm:pt>
    <dgm:pt modelId="{947D6176-5998-4504-BACA-6C6A3F3DD888}" type="pres">
      <dgm:prSet presAssocID="{CA8657C9-D3EA-46B0-BDFF-FF8CB7692FC8}" presName="connectorText" presStyleLbl="sibTrans2D1" presStyleIdx="8" presStyleCnt="9"/>
      <dgm:spPr/>
      <dgm:t>
        <a:bodyPr/>
        <a:lstStyle/>
        <a:p>
          <a:endParaRPr lang="en-US"/>
        </a:p>
      </dgm:t>
    </dgm:pt>
    <dgm:pt modelId="{6DD50D86-89FD-40A5-B741-8FCD224C3F2B}" type="pres">
      <dgm:prSet presAssocID="{C517A31E-723B-41A1-95DD-F9E8BD5D97E6}" presName="node" presStyleLbl="node1" presStyleIdx="8" presStyleCnt="9">
        <dgm:presLayoutVars>
          <dgm:bulletEnabled val="1"/>
        </dgm:presLayoutVars>
      </dgm:prSet>
      <dgm:spPr/>
      <dgm:t>
        <a:bodyPr/>
        <a:lstStyle/>
        <a:p>
          <a:endParaRPr lang="en-US"/>
        </a:p>
      </dgm:t>
    </dgm:pt>
  </dgm:ptLst>
  <dgm:cxnLst>
    <dgm:cxn modelId="{9E7ED227-29C9-4423-9B4E-654C76030645}" type="presOf" srcId="{C81C78A6-82D9-47F4-A560-C09E97610F50}" destId="{A33AECBC-7242-4071-A522-7E7C93A54096}" srcOrd="0" destOrd="0" presId="urn:microsoft.com/office/officeart/2005/8/layout/radial5"/>
    <dgm:cxn modelId="{D475608B-32D7-4559-8D37-DF5D193A16A7}" type="presOf" srcId="{267C290C-97E0-46CF-B010-88C5478BE6D0}" destId="{31951D39-CCB0-46B3-8395-17927AB14BAC}" srcOrd="1" destOrd="0" presId="urn:microsoft.com/office/officeart/2005/8/layout/radial5"/>
    <dgm:cxn modelId="{1AEB22BE-3C74-410E-B0D4-A202AE8C8B4E}" type="presOf" srcId="{37FA7635-2566-4595-8784-77ADAED91317}" destId="{95B1DFB0-3592-4991-8233-9F61FAAFE950}" srcOrd="0" destOrd="0" presId="urn:microsoft.com/office/officeart/2005/8/layout/radial5"/>
    <dgm:cxn modelId="{71BE3670-3BFB-44C2-8EAE-43C4FFDD34D3}" type="presOf" srcId="{CA8657C9-D3EA-46B0-BDFF-FF8CB7692FC8}" destId="{947D6176-5998-4504-BACA-6C6A3F3DD888}" srcOrd="1" destOrd="0" presId="urn:microsoft.com/office/officeart/2005/8/layout/radial5"/>
    <dgm:cxn modelId="{FAA5AF28-2F84-4D1D-AEFB-F4CAD8CED119}" srcId="{B08FE018-F036-4FC4-BB4D-DD0A78567267}" destId="{37FA7635-2566-4595-8784-77ADAED91317}" srcOrd="6" destOrd="0" parTransId="{267C290C-97E0-46CF-B010-88C5478BE6D0}" sibTransId="{13AE709A-C40D-4DA1-9A7B-8B1E23C90B58}"/>
    <dgm:cxn modelId="{9073B9FC-3B99-4D64-9544-D6AEE80BED20}" type="presOf" srcId="{4EC5F4B8-BC73-4497-BF6B-87E4024A1225}" destId="{9341237E-86D7-4753-9B9F-84CF2693D172}" srcOrd="0" destOrd="0" presId="urn:microsoft.com/office/officeart/2005/8/layout/radial5"/>
    <dgm:cxn modelId="{8EC5BE95-8F13-47D9-8EF8-A69095CE3935}" type="presOf" srcId="{9013CBFA-8684-423F-A76D-6BDB22FC689E}" destId="{D3D9F3FE-0827-48F1-A574-90E2DE4508AE}" srcOrd="0" destOrd="0" presId="urn:microsoft.com/office/officeart/2005/8/layout/radial5"/>
    <dgm:cxn modelId="{123D3D77-79A3-43A9-8E20-9D744F0BA007}" srcId="{B08FE018-F036-4FC4-BB4D-DD0A78567267}" destId="{18906EBC-D36A-4166-860D-BFF764ADC705}" srcOrd="1" destOrd="0" parTransId="{9013CBFA-8684-423F-A76D-6BDB22FC689E}" sibTransId="{252940FD-1B68-482A-AD2A-C8C9CE3C931D}"/>
    <dgm:cxn modelId="{F87FF8E0-3B92-4AC5-9908-A7EF7276A8C7}" type="presOf" srcId="{11361C57-B87D-4546-B7C1-1CB96C571FF9}" destId="{1D1B3667-08FE-4112-9704-A4938161F340}" srcOrd="0" destOrd="0" presId="urn:microsoft.com/office/officeart/2005/8/layout/radial5"/>
    <dgm:cxn modelId="{19595D0F-6AAE-49EC-B0ED-4DA65D981102}" srcId="{B08FE018-F036-4FC4-BB4D-DD0A78567267}" destId="{5EA5D530-6087-4D7C-95D0-6D8F66191C8D}" srcOrd="4" destOrd="0" parTransId="{658DFE7D-6A14-468A-8058-412BCEBFC15E}" sibTransId="{C8D7ECE6-2BA5-464F-8468-FB8BB87141AE}"/>
    <dgm:cxn modelId="{95030FAB-BEDD-4E07-9D80-A372BD6E0138}" type="presOf" srcId="{267C290C-97E0-46CF-B010-88C5478BE6D0}" destId="{C03E9A5A-DF96-40D3-8279-F4A85A2C8380}" srcOrd="0" destOrd="0" presId="urn:microsoft.com/office/officeart/2005/8/layout/radial5"/>
    <dgm:cxn modelId="{F1BAB0B0-D895-480B-A182-B7F89B71CDFF}" srcId="{2F3E88BF-B175-4F76-B4B2-C714F2A6BEF7}" destId="{B08FE018-F036-4FC4-BB4D-DD0A78567267}" srcOrd="0" destOrd="0" parTransId="{4D76CD8E-1D9F-44C2-AD4D-7683E88E366F}" sibTransId="{0F12C8EA-BE88-4364-A2C4-69A46799FE62}"/>
    <dgm:cxn modelId="{7DA8505A-893E-48F4-BF0B-310F0E1D3F35}" type="presOf" srcId="{79BB31DA-92B3-4225-850A-2E4880E2EA8E}" destId="{AD3FD711-2860-4C6F-81A3-1D28268F226E}" srcOrd="0" destOrd="0" presId="urn:microsoft.com/office/officeart/2005/8/layout/radial5"/>
    <dgm:cxn modelId="{4BD039D6-89DC-499D-BBE2-06200CF80821}" type="presOf" srcId="{B08FE018-F036-4FC4-BB4D-DD0A78567267}" destId="{B0C3C3DD-2E25-46FF-9593-34EA842F954E}" srcOrd="0" destOrd="0" presId="urn:microsoft.com/office/officeart/2005/8/layout/radial5"/>
    <dgm:cxn modelId="{0F9FB485-E952-49FA-A983-1370F241D066}" type="presOf" srcId="{658DFE7D-6A14-468A-8058-412BCEBFC15E}" destId="{D0197CBF-6075-4349-BB7E-9DD4EF431D95}" srcOrd="1" destOrd="0" presId="urn:microsoft.com/office/officeart/2005/8/layout/radial5"/>
    <dgm:cxn modelId="{21D543D3-47BA-4622-8A06-292B1C51D5B4}" type="presOf" srcId="{92EE8AC4-49C4-48AD-8808-5DAA36ABC9A6}" destId="{76D7B02E-9838-4D30-A763-B42E7318E092}" srcOrd="0" destOrd="0" presId="urn:microsoft.com/office/officeart/2005/8/layout/radial5"/>
    <dgm:cxn modelId="{157B81FC-CA8B-43E2-84D4-D52F0CC47E53}" type="presOf" srcId="{8AB0CA89-7AF7-413A-9B35-AB555FE45170}" destId="{8C4AF913-04CB-46EA-928E-780892647F80}" srcOrd="0" destOrd="0" presId="urn:microsoft.com/office/officeart/2005/8/layout/radial5"/>
    <dgm:cxn modelId="{0D4064B7-AFAD-45F9-A0B9-797E7F9DACA3}" srcId="{B08FE018-F036-4FC4-BB4D-DD0A78567267}" destId="{BC8CCDBD-E008-41F1-9110-5673D2432027}" srcOrd="0" destOrd="0" parTransId="{11361C57-B87D-4546-B7C1-1CB96C571FF9}" sibTransId="{1FE65666-FBAC-456F-8463-15A41896CC48}"/>
    <dgm:cxn modelId="{E02B913A-04E5-46D1-8E38-354D366DEBDE}" type="presOf" srcId="{4EC5F4B8-BC73-4497-BF6B-87E4024A1225}" destId="{39E683D3-061D-4028-893A-112692BA48BD}" srcOrd="1" destOrd="0" presId="urn:microsoft.com/office/officeart/2005/8/layout/radial5"/>
    <dgm:cxn modelId="{A45E3E02-A858-483C-AD3C-67320DC010D2}" type="presOf" srcId="{11361C57-B87D-4546-B7C1-1CB96C571FF9}" destId="{3228FD86-1AEC-4B35-8A2A-CC15A24CF909}" srcOrd="1" destOrd="0" presId="urn:microsoft.com/office/officeart/2005/8/layout/radial5"/>
    <dgm:cxn modelId="{ED59C81E-BE49-4880-BEC5-93C300384D3E}" type="presOf" srcId="{C517A31E-723B-41A1-95DD-F9E8BD5D97E6}" destId="{6DD50D86-89FD-40A5-B741-8FCD224C3F2B}" srcOrd="0" destOrd="0" presId="urn:microsoft.com/office/officeart/2005/8/layout/radial5"/>
    <dgm:cxn modelId="{CD6F1BB5-710F-4198-AAB4-76A6418F0CD7}" type="presOf" srcId="{5EA5D530-6087-4D7C-95D0-6D8F66191C8D}" destId="{E470ED3A-1123-46E9-9B21-958EE8BFEBEB}" srcOrd="0" destOrd="0" presId="urn:microsoft.com/office/officeart/2005/8/layout/radial5"/>
    <dgm:cxn modelId="{FB3B515B-18B9-418B-887A-7C1365DD1FFD}" srcId="{B08FE018-F036-4FC4-BB4D-DD0A78567267}" destId="{8AB0CA89-7AF7-413A-9B35-AB555FE45170}" srcOrd="7" destOrd="0" parTransId="{DE5F504C-6D83-4C06-91C6-FF5E1613C9B0}" sibTransId="{4BDDA841-53F9-47A7-B411-BC7849DBE60B}"/>
    <dgm:cxn modelId="{3AAC99E0-4E41-4A47-9A9A-547DAF7ADB51}" srcId="{B08FE018-F036-4FC4-BB4D-DD0A78567267}" destId="{C517A31E-723B-41A1-95DD-F9E8BD5D97E6}" srcOrd="8" destOrd="0" parTransId="{CA8657C9-D3EA-46B0-BDFF-FF8CB7692FC8}" sibTransId="{E103A92E-93AF-4A62-B676-2C04C3367595}"/>
    <dgm:cxn modelId="{AC15F030-6111-4347-BB89-EBE95BCDFCC1}" type="presOf" srcId="{7774AF6A-5234-4F15-A77B-6B65C36319D5}" destId="{B9A16BDB-578E-4CD9-8E32-B342DBB9838A}" srcOrd="1" destOrd="0" presId="urn:microsoft.com/office/officeart/2005/8/layout/radial5"/>
    <dgm:cxn modelId="{5CDC8C67-9956-4F7E-A3D7-0FACC86DB547}" type="presOf" srcId="{2F3E88BF-B175-4F76-B4B2-C714F2A6BEF7}" destId="{337D248F-4B8B-4386-B7A6-37DBAB8AB793}" srcOrd="0" destOrd="0" presId="urn:microsoft.com/office/officeart/2005/8/layout/radial5"/>
    <dgm:cxn modelId="{8001ED3D-3DC8-4714-84F3-D2266298961C}" srcId="{B08FE018-F036-4FC4-BB4D-DD0A78567267}" destId="{C81C78A6-82D9-47F4-A560-C09E97610F50}" srcOrd="3" destOrd="0" parTransId="{79BB31DA-92B3-4225-850A-2E4880E2EA8E}" sibTransId="{A6E5D240-E937-4F9C-A7C4-85C9172D2626}"/>
    <dgm:cxn modelId="{CFE610A8-4D07-4FD9-B893-3C3BD3AC4DB6}" type="presOf" srcId="{F2C7249C-DEED-4A4C-AD8F-4FFD266B0EBA}" destId="{73C57D4C-6FE8-47E6-AC63-3CF8F5FEF084}" srcOrd="0" destOrd="0" presId="urn:microsoft.com/office/officeart/2005/8/layout/radial5"/>
    <dgm:cxn modelId="{A77F8794-6FE6-4253-ACCE-A9B65A11705A}" srcId="{B08FE018-F036-4FC4-BB4D-DD0A78567267}" destId="{92EE8AC4-49C4-48AD-8808-5DAA36ABC9A6}" srcOrd="5" destOrd="0" parTransId="{4EC5F4B8-BC73-4497-BF6B-87E4024A1225}" sibTransId="{D06205A0-26FE-4B6A-90CA-1C6253BC5CDA}"/>
    <dgm:cxn modelId="{43C4A07C-DAB0-4CA0-905A-26222F3AED85}" type="presOf" srcId="{658DFE7D-6A14-468A-8058-412BCEBFC15E}" destId="{FAF5A821-F5F2-4B29-8CD0-C3188073E7E4}" srcOrd="0" destOrd="0" presId="urn:microsoft.com/office/officeart/2005/8/layout/radial5"/>
    <dgm:cxn modelId="{BED23128-5FB9-4545-A524-50D6C8233E1A}" type="presOf" srcId="{79BB31DA-92B3-4225-850A-2E4880E2EA8E}" destId="{C8397095-46CF-4A29-A6DF-0E64A70602DF}" srcOrd="1" destOrd="0" presId="urn:microsoft.com/office/officeart/2005/8/layout/radial5"/>
    <dgm:cxn modelId="{074258F7-20FB-4C0F-A1AF-4B5A1D0A20FB}" type="presOf" srcId="{BC8CCDBD-E008-41F1-9110-5673D2432027}" destId="{4CCB25F6-B8DB-4C71-8E8A-3FA003DE1E2A}" srcOrd="0" destOrd="0" presId="urn:microsoft.com/office/officeart/2005/8/layout/radial5"/>
    <dgm:cxn modelId="{8E663F7A-ECE4-4558-9CE5-DA488E905527}" type="presOf" srcId="{DE5F504C-6D83-4C06-91C6-FF5E1613C9B0}" destId="{F196AF8B-809C-4C05-877A-2E533A7ADE19}" srcOrd="1" destOrd="0" presId="urn:microsoft.com/office/officeart/2005/8/layout/radial5"/>
    <dgm:cxn modelId="{D1F4EE60-2CBD-4569-88F7-4A8508B60E7F}" type="presOf" srcId="{7774AF6A-5234-4F15-A77B-6B65C36319D5}" destId="{976DC51E-800B-40DE-821B-EEEBA2A8C9A8}" srcOrd="0" destOrd="0" presId="urn:microsoft.com/office/officeart/2005/8/layout/radial5"/>
    <dgm:cxn modelId="{F1BD5968-F55B-42B9-8E0D-F03A5880DE25}" type="presOf" srcId="{18906EBC-D36A-4166-860D-BFF764ADC705}" destId="{8B88BFC0-75EC-414E-80FC-AF10D6824BC3}" srcOrd="0" destOrd="0" presId="urn:microsoft.com/office/officeart/2005/8/layout/radial5"/>
    <dgm:cxn modelId="{D7810983-E7B1-45A8-9E15-C02B7F1529C7}" type="presOf" srcId="{9013CBFA-8684-423F-A76D-6BDB22FC689E}" destId="{43E0E893-24C7-450E-8AC7-846DA3AD9393}" srcOrd="1" destOrd="0" presId="urn:microsoft.com/office/officeart/2005/8/layout/radial5"/>
    <dgm:cxn modelId="{3C82F2DF-1FDC-4EA6-A1D5-71ADBD87BC57}" srcId="{B08FE018-F036-4FC4-BB4D-DD0A78567267}" destId="{F2C7249C-DEED-4A4C-AD8F-4FFD266B0EBA}" srcOrd="2" destOrd="0" parTransId="{7774AF6A-5234-4F15-A77B-6B65C36319D5}" sibTransId="{E50864DD-18AB-4A8C-90AA-2DE3144B0C24}"/>
    <dgm:cxn modelId="{E649D0EE-52C8-43AF-8D06-658B71313CD6}" type="presOf" srcId="{CA8657C9-D3EA-46B0-BDFF-FF8CB7692FC8}" destId="{B27945FD-431D-4944-8C5C-FBA656B06A3F}" srcOrd="0" destOrd="0" presId="urn:microsoft.com/office/officeart/2005/8/layout/radial5"/>
    <dgm:cxn modelId="{8B357C2B-4C3E-4B0C-9F70-3516C400DC02}" type="presOf" srcId="{DE5F504C-6D83-4C06-91C6-FF5E1613C9B0}" destId="{F4375078-ADFD-4568-A112-AD8E23C79CD0}" srcOrd="0" destOrd="0" presId="urn:microsoft.com/office/officeart/2005/8/layout/radial5"/>
    <dgm:cxn modelId="{3315D542-7FB4-4D1A-9BCB-1156A0588A9B}" type="presParOf" srcId="{337D248F-4B8B-4386-B7A6-37DBAB8AB793}" destId="{B0C3C3DD-2E25-46FF-9593-34EA842F954E}" srcOrd="0" destOrd="0" presId="urn:microsoft.com/office/officeart/2005/8/layout/radial5"/>
    <dgm:cxn modelId="{5ECAB6B0-4474-47A3-8D10-960EABBA0FA5}" type="presParOf" srcId="{337D248F-4B8B-4386-B7A6-37DBAB8AB793}" destId="{1D1B3667-08FE-4112-9704-A4938161F340}" srcOrd="1" destOrd="0" presId="urn:microsoft.com/office/officeart/2005/8/layout/radial5"/>
    <dgm:cxn modelId="{CB7DB6E0-B746-40C9-B128-7B44A8F3680D}" type="presParOf" srcId="{1D1B3667-08FE-4112-9704-A4938161F340}" destId="{3228FD86-1AEC-4B35-8A2A-CC15A24CF909}" srcOrd="0" destOrd="0" presId="urn:microsoft.com/office/officeart/2005/8/layout/radial5"/>
    <dgm:cxn modelId="{8682F022-E6C2-42F8-84C4-38C6BDD45F46}" type="presParOf" srcId="{337D248F-4B8B-4386-B7A6-37DBAB8AB793}" destId="{4CCB25F6-B8DB-4C71-8E8A-3FA003DE1E2A}" srcOrd="2" destOrd="0" presId="urn:microsoft.com/office/officeart/2005/8/layout/radial5"/>
    <dgm:cxn modelId="{B6AE85E9-4A22-47F5-98AC-F595754A8BC5}" type="presParOf" srcId="{337D248F-4B8B-4386-B7A6-37DBAB8AB793}" destId="{D3D9F3FE-0827-48F1-A574-90E2DE4508AE}" srcOrd="3" destOrd="0" presId="urn:microsoft.com/office/officeart/2005/8/layout/radial5"/>
    <dgm:cxn modelId="{D2035EF2-AE3E-40B8-9DE9-76697A92481A}" type="presParOf" srcId="{D3D9F3FE-0827-48F1-A574-90E2DE4508AE}" destId="{43E0E893-24C7-450E-8AC7-846DA3AD9393}" srcOrd="0" destOrd="0" presId="urn:microsoft.com/office/officeart/2005/8/layout/radial5"/>
    <dgm:cxn modelId="{64848E45-DF5F-42D9-9678-490E717D3657}" type="presParOf" srcId="{337D248F-4B8B-4386-B7A6-37DBAB8AB793}" destId="{8B88BFC0-75EC-414E-80FC-AF10D6824BC3}" srcOrd="4" destOrd="0" presId="urn:microsoft.com/office/officeart/2005/8/layout/radial5"/>
    <dgm:cxn modelId="{EF1F23AF-1451-4C80-AFB7-B77CE86A00E4}" type="presParOf" srcId="{337D248F-4B8B-4386-B7A6-37DBAB8AB793}" destId="{976DC51E-800B-40DE-821B-EEEBA2A8C9A8}" srcOrd="5" destOrd="0" presId="urn:microsoft.com/office/officeart/2005/8/layout/radial5"/>
    <dgm:cxn modelId="{C331D0D0-A5EF-408C-84EC-8E39D99FBB47}" type="presParOf" srcId="{976DC51E-800B-40DE-821B-EEEBA2A8C9A8}" destId="{B9A16BDB-578E-4CD9-8E32-B342DBB9838A}" srcOrd="0" destOrd="0" presId="urn:microsoft.com/office/officeart/2005/8/layout/radial5"/>
    <dgm:cxn modelId="{38096F97-7E40-496F-A405-0B55F2EA6FDF}" type="presParOf" srcId="{337D248F-4B8B-4386-B7A6-37DBAB8AB793}" destId="{73C57D4C-6FE8-47E6-AC63-3CF8F5FEF084}" srcOrd="6" destOrd="0" presId="urn:microsoft.com/office/officeart/2005/8/layout/radial5"/>
    <dgm:cxn modelId="{09E1AC5A-A99B-4765-A1DB-252E27628895}" type="presParOf" srcId="{337D248F-4B8B-4386-B7A6-37DBAB8AB793}" destId="{AD3FD711-2860-4C6F-81A3-1D28268F226E}" srcOrd="7" destOrd="0" presId="urn:microsoft.com/office/officeart/2005/8/layout/radial5"/>
    <dgm:cxn modelId="{3E5B19A7-D586-437F-9A1E-7FFBDD3F14FA}" type="presParOf" srcId="{AD3FD711-2860-4C6F-81A3-1D28268F226E}" destId="{C8397095-46CF-4A29-A6DF-0E64A70602DF}" srcOrd="0" destOrd="0" presId="urn:microsoft.com/office/officeart/2005/8/layout/radial5"/>
    <dgm:cxn modelId="{6C27D9C0-FA93-4D17-A952-002D288C13AA}" type="presParOf" srcId="{337D248F-4B8B-4386-B7A6-37DBAB8AB793}" destId="{A33AECBC-7242-4071-A522-7E7C93A54096}" srcOrd="8" destOrd="0" presId="urn:microsoft.com/office/officeart/2005/8/layout/radial5"/>
    <dgm:cxn modelId="{EF8BADCC-74D5-40BC-AC59-D88BB6E7D8B5}" type="presParOf" srcId="{337D248F-4B8B-4386-B7A6-37DBAB8AB793}" destId="{FAF5A821-F5F2-4B29-8CD0-C3188073E7E4}" srcOrd="9" destOrd="0" presId="urn:microsoft.com/office/officeart/2005/8/layout/radial5"/>
    <dgm:cxn modelId="{C0337B7C-CCF2-4928-BB01-ABEF963B15C3}" type="presParOf" srcId="{FAF5A821-F5F2-4B29-8CD0-C3188073E7E4}" destId="{D0197CBF-6075-4349-BB7E-9DD4EF431D95}" srcOrd="0" destOrd="0" presId="urn:microsoft.com/office/officeart/2005/8/layout/radial5"/>
    <dgm:cxn modelId="{C0D4FC04-4B1F-4E53-9969-BE0E54E3CE78}" type="presParOf" srcId="{337D248F-4B8B-4386-B7A6-37DBAB8AB793}" destId="{E470ED3A-1123-46E9-9B21-958EE8BFEBEB}" srcOrd="10" destOrd="0" presId="urn:microsoft.com/office/officeart/2005/8/layout/radial5"/>
    <dgm:cxn modelId="{E49C033C-543D-44CB-A2B6-215E3C791143}" type="presParOf" srcId="{337D248F-4B8B-4386-B7A6-37DBAB8AB793}" destId="{9341237E-86D7-4753-9B9F-84CF2693D172}" srcOrd="11" destOrd="0" presId="urn:microsoft.com/office/officeart/2005/8/layout/radial5"/>
    <dgm:cxn modelId="{08262B37-E98B-4360-9DA0-D3654949ED7A}" type="presParOf" srcId="{9341237E-86D7-4753-9B9F-84CF2693D172}" destId="{39E683D3-061D-4028-893A-112692BA48BD}" srcOrd="0" destOrd="0" presId="urn:microsoft.com/office/officeart/2005/8/layout/radial5"/>
    <dgm:cxn modelId="{AF375D89-2338-430A-B996-487410745DE1}" type="presParOf" srcId="{337D248F-4B8B-4386-B7A6-37DBAB8AB793}" destId="{76D7B02E-9838-4D30-A763-B42E7318E092}" srcOrd="12" destOrd="0" presId="urn:microsoft.com/office/officeart/2005/8/layout/radial5"/>
    <dgm:cxn modelId="{0359F9C1-7A7C-44C1-8501-85F09E821019}" type="presParOf" srcId="{337D248F-4B8B-4386-B7A6-37DBAB8AB793}" destId="{C03E9A5A-DF96-40D3-8279-F4A85A2C8380}" srcOrd="13" destOrd="0" presId="urn:microsoft.com/office/officeart/2005/8/layout/radial5"/>
    <dgm:cxn modelId="{B565D998-F83D-493F-B979-1F3496821C30}" type="presParOf" srcId="{C03E9A5A-DF96-40D3-8279-F4A85A2C8380}" destId="{31951D39-CCB0-46B3-8395-17927AB14BAC}" srcOrd="0" destOrd="0" presId="urn:microsoft.com/office/officeart/2005/8/layout/radial5"/>
    <dgm:cxn modelId="{7F1812BC-C051-4719-82FC-FAD8DBF8EA04}" type="presParOf" srcId="{337D248F-4B8B-4386-B7A6-37DBAB8AB793}" destId="{95B1DFB0-3592-4991-8233-9F61FAAFE950}" srcOrd="14" destOrd="0" presId="urn:microsoft.com/office/officeart/2005/8/layout/radial5"/>
    <dgm:cxn modelId="{DC5CEAD3-54F7-4EDE-B204-161E7AFE0EA0}" type="presParOf" srcId="{337D248F-4B8B-4386-B7A6-37DBAB8AB793}" destId="{F4375078-ADFD-4568-A112-AD8E23C79CD0}" srcOrd="15" destOrd="0" presId="urn:microsoft.com/office/officeart/2005/8/layout/radial5"/>
    <dgm:cxn modelId="{BEF2E1DD-C00F-4A40-A0D7-3AD12867315A}" type="presParOf" srcId="{F4375078-ADFD-4568-A112-AD8E23C79CD0}" destId="{F196AF8B-809C-4C05-877A-2E533A7ADE19}" srcOrd="0" destOrd="0" presId="urn:microsoft.com/office/officeart/2005/8/layout/radial5"/>
    <dgm:cxn modelId="{7A20C273-B8B1-41DE-BDF8-E5977263EA53}" type="presParOf" srcId="{337D248F-4B8B-4386-B7A6-37DBAB8AB793}" destId="{8C4AF913-04CB-46EA-928E-780892647F80}" srcOrd="16" destOrd="0" presId="urn:microsoft.com/office/officeart/2005/8/layout/radial5"/>
    <dgm:cxn modelId="{22CB6162-659F-4D76-B614-6C44B95EC388}" type="presParOf" srcId="{337D248F-4B8B-4386-B7A6-37DBAB8AB793}" destId="{B27945FD-431D-4944-8C5C-FBA656B06A3F}" srcOrd="17" destOrd="0" presId="urn:microsoft.com/office/officeart/2005/8/layout/radial5"/>
    <dgm:cxn modelId="{D65D9725-506C-4922-8FC3-C66EBF35F815}" type="presParOf" srcId="{B27945FD-431D-4944-8C5C-FBA656B06A3F}" destId="{947D6176-5998-4504-BACA-6C6A3F3DD888}" srcOrd="0" destOrd="0" presId="urn:microsoft.com/office/officeart/2005/8/layout/radial5"/>
    <dgm:cxn modelId="{AF488196-C957-4488-ADF4-024E3E8A1FE3}" type="presParOf" srcId="{337D248F-4B8B-4386-B7A6-37DBAB8AB793}" destId="{6DD50D86-89FD-40A5-B741-8FCD224C3F2B}" srcOrd="18" destOrd="0" presId="urn:microsoft.com/office/officeart/2005/8/layout/radial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26554C-1FF9-4BB5-98A0-3A975AFD24DA}" type="doc">
      <dgm:prSet loTypeId="urn:microsoft.com/office/officeart/2005/8/layout/chevron1" loCatId="process" qsTypeId="urn:microsoft.com/office/officeart/2005/8/quickstyle/simple1" qsCatId="simple" csTypeId="urn:microsoft.com/office/officeart/2005/8/colors/accent1_5" csCatId="accent1" phldr="1"/>
      <dgm:spPr/>
    </dgm:pt>
    <dgm:pt modelId="{A6CA73E1-D72F-424F-B4D7-D0CC16DA96CC}">
      <dgm:prSet phldrT="[Text]"/>
      <dgm:spPr/>
      <dgm:t>
        <a:bodyPr/>
        <a:lstStyle/>
        <a:p>
          <a:r>
            <a:rPr lang="en-US"/>
            <a:t>One word</a:t>
          </a:r>
        </a:p>
      </dgm:t>
    </dgm:pt>
    <dgm:pt modelId="{FAA16A0D-817E-4908-ACAE-42948C68874F}" type="parTrans" cxnId="{EA03F5AA-B8CA-4CC5-ABC1-D3557BABF77F}">
      <dgm:prSet/>
      <dgm:spPr/>
      <dgm:t>
        <a:bodyPr/>
        <a:lstStyle/>
        <a:p>
          <a:endParaRPr lang="en-US"/>
        </a:p>
      </dgm:t>
    </dgm:pt>
    <dgm:pt modelId="{5EF1179D-2632-4F92-813F-BA109800FDD8}" type="sibTrans" cxnId="{EA03F5AA-B8CA-4CC5-ABC1-D3557BABF77F}">
      <dgm:prSet/>
      <dgm:spPr/>
      <dgm:t>
        <a:bodyPr/>
        <a:lstStyle/>
        <a:p>
          <a:endParaRPr lang="en-US"/>
        </a:p>
      </dgm:t>
    </dgm:pt>
    <dgm:pt modelId="{8BB9EB91-2637-4575-A973-482AD9F417E1}">
      <dgm:prSet phldrT="[Text]"/>
      <dgm:spPr/>
      <dgm:t>
        <a:bodyPr/>
        <a:lstStyle/>
        <a:p>
          <a:r>
            <a:rPr lang="en-US"/>
            <a:t>Number of individual words</a:t>
          </a:r>
        </a:p>
      </dgm:t>
    </dgm:pt>
    <dgm:pt modelId="{3052172E-BDD2-460D-8805-B7A425356E95}" type="parTrans" cxnId="{C0FBD681-71B7-4061-A682-2657C8215FCE}">
      <dgm:prSet/>
      <dgm:spPr/>
      <dgm:t>
        <a:bodyPr/>
        <a:lstStyle/>
        <a:p>
          <a:endParaRPr lang="en-US"/>
        </a:p>
      </dgm:t>
    </dgm:pt>
    <dgm:pt modelId="{1AE89610-967F-42F6-9695-97BC601A5769}" type="sibTrans" cxnId="{C0FBD681-71B7-4061-A682-2657C8215FCE}">
      <dgm:prSet/>
      <dgm:spPr/>
      <dgm:t>
        <a:bodyPr/>
        <a:lstStyle/>
        <a:p>
          <a:endParaRPr lang="en-US"/>
        </a:p>
      </dgm:t>
    </dgm:pt>
    <dgm:pt modelId="{FE7224FA-CA27-4B3C-8421-83D61C40E679}">
      <dgm:prSet phldrT="[Text]"/>
      <dgm:spPr/>
      <dgm:t>
        <a:bodyPr/>
        <a:lstStyle/>
        <a:p>
          <a:r>
            <a:rPr lang="en-US"/>
            <a:t>Short sentences</a:t>
          </a:r>
        </a:p>
      </dgm:t>
    </dgm:pt>
    <dgm:pt modelId="{DCC000BA-A780-473E-88DD-2A7415F1BC6C}" type="parTrans" cxnId="{5CBED265-2A32-4920-8D60-6AAD256262CD}">
      <dgm:prSet/>
      <dgm:spPr/>
      <dgm:t>
        <a:bodyPr/>
        <a:lstStyle/>
        <a:p>
          <a:endParaRPr lang="en-US"/>
        </a:p>
      </dgm:t>
    </dgm:pt>
    <dgm:pt modelId="{227C40C3-7E6B-4487-99FC-7582209893CC}" type="sibTrans" cxnId="{5CBED265-2A32-4920-8D60-6AAD256262CD}">
      <dgm:prSet/>
      <dgm:spPr/>
      <dgm:t>
        <a:bodyPr/>
        <a:lstStyle/>
        <a:p>
          <a:endParaRPr lang="en-US"/>
        </a:p>
      </dgm:t>
    </dgm:pt>
    <dgm:pt modelId="{B43EB2A9-A5D0-49E2-A0F2-4BB5C02FFCC2}">
      <dgm:prSet phldrT="[Text]"/>
      <dgm:spPr/>
      <dgm:t>
        <a:bodyPr/>
        <a:lstStyle/>
        <a:p>
          <a:r>
            <a:rPr lang="en-US"/>
            <a:t>Longer, more complex sentences</a:t>
          </a:r>
        </a:p>
      </dgm:t>
    </dgm:pt>
    <dgm:pt modelId="{5EBC6A9C-DFE9-482E-9F2F-5C1F1DE07F5C}" type="parTrans" cxnId="{4BF6C917-77DD-4AB1-92A7-F115213C284A}">
      <dgm:prSet/>
      <dgm:spPr/>
      <dgm:t>
        <a:bodyPr/>
        <a:lstStyle/>
        <a:p>
          <a:endParaRPr lang="en-US"/>
        </a:p>
      </dgm:t>
    </dgm:pt>
    <dgm:pt modelId="{1226AFD5-A527-4FAC-AA2B-9DE7B3551209}" type="sibTrans" cxnId="{4BF6C917-77DD-4AB1-92A7-F115213C284A}">
      <dgm:prSet/>
      <dgm:spPr/>
      <dgm:t>
        <a:bodyPr/>
        <a:lstStyle/>
        <a:p>
          <a:endParaRPr lang="en-US"/>
        </a:p>
      </dgm:t>
    </dgm:pt>
    <dgm:pt modelId="{F92C95CB-5D9A-474E-8046-D486656E24DE}" type="pres">
      <dgm:prSet presAssocID="{A326554C-1FF9-4BB5-98A0-3A975AFD24DA}" presName="Name0" presStyleCnt="0">
        <dgm:presLayoutVars>
          <dgm:dir/>
          <dgm:animLvl val="lvl"/>
          <dgm:resizeHandles val="exact"/>
        </dgm:presLayoutVars>
      </dgm:prSet>
      <dgm:spPr/>
    </dgm:pt>
    <dgm:pt modelId="{CF805E0A-5A42-4FDB-81B9-4E30554E341B}" type="pres">
      <dgm:prSet presAssocID="{A6CA73E1-D72F-424F-B4D7-D0CC16DA96CC}" presName="parTxOnly" presStyleLbl="node1" presStyleIdx="0" presStyleCnt="4">
        <dgm:presLayoutVars>
          <dgm:chMax val="0"/>
          <dgm:chPref val="0"/>
          <dgm:bulletEnabled val="1"/>
        </dgm:presLayoutVars>
      </dgm:prSet>
      <dgm:spPr/>
      <dgm:t>
        <a:bodyPr/>
        <a:lstStyle/>
        <a:p>
          <a:endParaRPr lang="en-US"/>
        </a:p>
      </dgm:t>
    </dgm:pt>
    <dgm:pt modelId="{69CC3E2F-5975-4024-8DA7-F7135D7699A1}" type="pres">
      <dgm:prSet presAssocID="{5EF1179D-2632-4F92-813F-BA109800FDD8}" presName="parTxOnlySpace" presStyleCnt="0"/>
      <dgm:spPr/>
    </dgm:pt>
    <dgm:pt modelId="{E3FD9B1C-D490-4B89-B96C-5E7914D54C7E}" type="pres">
      <dgm:prSet presAssocID="{8BB9EB91-2637-4575-A973-482AD9F417E1}" presName="parTxOnly" presStyleLbl="node1" presStyleIdx="1" presStyleCnt="4">
        <dgm:presLayoutVars>
          <dgm:chMax val="0"/>
          <dgm:chPref val="0"/>
          <dgm:bulletEnabled val="1"/>
        </dgm:presLayoutVars>
      </dgm:prSet>
      <dgm:spPr/>
      <dgm:t>
        <a:bodyPr/>
        <a:lstStyle/>
        <a:p>
          <a:endParaRPr lang="en-US"/>
        </a:p>
      </dgm:t>
    </dgm:pt>
    <dgm:pt modelId="{EB0C849E-1559-473D-AE3B-777F4899FB21}" type="pres">
      <dgm:prSet presAssocID="{1AE89610-967F-42F6-9695-97BC601A5769}" presName="parTxOnlySpace" presStyleCnt="0"/>
      <dgm:spPr/>
    </dgm:pt>
    <dgm:pt modelId="{53C4ABEB-B0CE-436F-B8C2-7302B7B8D101}" type="pres">
      <dgm:prSet presAssocID="{FE7224FA-CA27-4B3C-8421-83D61C40E679}" presName="parTxOnly" presStyleLbl="node1" presStyleIdx="2" presStyleCnt="4">
        <dgm:presLayoutVars>
          <dgm:chMax val="0"/>
          <dgm:chPref val="0"/>
          <dgm:bulletEnabled val="1"/>
        </dgm:presLayoutVars>
      </dgm:prSet>
      <dgm:spPr/>
      <dgm:t>
        <a:bodyPr/>
        <a:lstStyle/>
        <a:p>
          <a:endParaRPr lang="en-US"/>
        </a:p>
      </dgm:t>
    </dgm:pt>
    <dgm:pt modelId="{8A78345E-571A-43D3-954A-FAB4C9F7651A}" type="pres">
      <dgm:prSet presAssocID="{227C40C3-7E6B-4487-99FC-7582209893CC}" presName="parTxOnlySpace" presStyleCnt="0"/>
      <dgm:spPr/>
    </dgm:pt>
    <dgm:pt modelId="{D6A9BB0A-3461-43D0-938C-5D4785F39EBD}" type="pres">
      <dgm:prSet presAssocID="{B43EB2A9-A5D0-49E2-A0F2-4BB5C02FFCC2}" presName="parTxOnly" presStyleLbl="node1" presStyleIdx="3" presStyleCnt="4">
        <dgm:presLayoutVars>
          <dgm:chMax val="0"/>
          <dgm:chPref val="0"/>
          <dgm:bulletEnabled val="1"/>
        </dgm:presLayoutVars>
      </dgm:prSet>
      <dgm:spPr/>
      <dgm:t>
        <a:bodyPr/>
        <a:lstStyle/>
        <a:p>
          <a:endParaRPr lang="en-US"/>
        </a:p>
      </dgm:t>
    </dgm:pt>
  </dgm:ptLst>
  <dgm:cxnLst>
    <dgm:cxn modelId="{3360836B-3E5B-4336-9025-6AE0AC04E23F}" type="presOf" srcId="{A326554C-1FF9-4BB5-98A0-3A975AFD24DA}" destId="{F92C95CB-5D9A-474E-8046-D486656E24DE}" srcOrd="0" destOrd="0" presId="urn:microsoft.com/office/officeart/2005/8/layout/chevron1"/>
    <dgm:cxn modelId="{C0FBD681-71B7-4061-A682-2657C8215FCE}" srcId="{A326554C-1FF9-4BB5-98A0-3A975AFD24DA}" destId="{8BB9EB91-2637-4575-A973-482AD9F417E1}" srcOrd="1" destOrd="0" parTransId="{3052172E-BDD2-460D-8805-B7A425356E95}" sibTransId="{1AE89610-967F-42F6-9695-97BC601A5769}"/>
    <dgm:cxn modelId="{589B987D-114F-4043-BCB6-FC70789528DC}" type="presOf" srcId="{FE7224FA-CA27-4B3C-8421-83D61C40E679}" destId="{53C4ABEB-B0CE-436F-B8C2-7302B7B8D101}" srcOrd="0" destOrd="0" presId="urn:microsoft.com/office/officeart/2005/8/layout/chevron1"/>
    <dgm:cxn modelId="{766EC3AC-06BD-4D5B-8162-89B4629778F1}" type="presOf" srcId="{8BB9EB91-2637-4575-A973-482AD9F417E1}" destId="{E3FD9B1C-D490-4B89-B96C-5E7914D54C7E}" srcOrd="0" destOrd="0" presId="urn:microsoft.com/office/officeart/2005/8/layout/chevron1"/>
    <dgm:cxn modelId="{5CBED265-2A32-4920-8D60-6AAD256262CD}" srcId="{A326554C-1FF9-4BB5-98A0-3A975AFD24DA}" destId="{FE7224FA-CA27-4B3C-8421-83D61C40E679}" srcOrd="2" destOrd="0" parTransId="{DCC000BA-A780-473E-88DD-2A7415F1BC6C}" sibTransId="{227C40C3-7E6B-4487-99FC-7582209893CC}"/>
    <dgm:cxn modelId="{940CE68B-6046-4390-97AE-2A6B6F8F96D5}" type="presOf" srcId="{B43EB2A9-A5D0-49E2-A0F2-4BB5C02FFCC2}" destId="{D6A9BB0A-3461-43D0-938C-5D4785F39EBD}" srcOrd="0" destOrd="0" presId="urn:microsoft.com/office/officeart/2005/8/layout/chevron1"/>
    <dgm:cxn modelId="{EA03F5AA-B8CA-4CC5-ABC1-D3557BABF77F}" srcId="{A326554C-1FF9-4BB5-98A0-3A975AFD24DA}" destId="{A6CA73E1-D72F-424F-B4D7-D0CC16DA96CC}" srcOrd="0" destOrd="0" parTransId="{FAA16A0D-817E-4908-ACAE-42948C68874F}" sibTransId="{5EF1179D-2632-4F92-813F-BA109800FDD8}"/>
    <dgm:cxn modelId="{4BF6C917-77DD-4AB1-92A7-F115213C284A}" srcId="{A326554C-1FF9-4BB5-98A0-3A975AFD24DA}" destId="{B43EB2A9-A5D0-49E2-A0F2-4BB5C02FFCC2}" srcOrd="3" destOrd="0" parTransId="{5EBC6A9C-DFE9-482E-9F2F-5C1F1DE07F5C}" sibTransId="{1226AFD5-A527-4FAC-AA2B-9DE7B3551209}"/>
    <dgm:cxn modelId="{2970A83D-41EF-489B-AC92-F72701767F86}" type="presOf" srcId="{A6CA73E1-D72F-424F-B4D7-D0CC16DA96CC}" destId="{CF805E0A-5A42-4FDB-81B9-4E30554E341B}" srcOrd="0" destOrd="0" presId="urn:microsoft.com/office/officeart/2005/8/layout/chevron1"/>
    <dgm:cxn modelId="{7346E869-AA20-4B35-A12D-3F43D5C4BA27}" type="presParOf" srcId="{F92C95CB-5D9A-474E-8046-D486656E24DE}" destId="{CF805E0A-5A42-4FDB-81B9-4E30554E341B}" srcOrd="0" destOrd="0" presId="urn:microsoft.com/office/officeart/2005/8/layout/chevron1"/>
    <dgm:cxn modelId="{971A44D2-D254-4A5A-9ACF-7C95F145CCA9}" type="presParOf" srcId="{F92C95CB-5D9A-474E-8046-D486656E24DE}" destId="{69CC3E2F-5975-4024-8DA7-F7135D7699A1}" srcOrd="1" destOrd="0" presId="urn:microsoft.com/office/officeart/2005/8/layout/chevron1"/>
    <dgm:cxn modelId="{B4DB73D2-83A8-47E7-9D41-F1A19DCD6942}" type="presParOf" srcId="{F92C95CB-5D9A-474E-8046-D486656E24DE}" destId="{E3FD9B1C-D490-4B89-B96C-5E7914D54C7E}" srcOrd="2" destOrd="0" presId="urn:microsoft.com/office/officeart/2005/8/layout/chevron1"/>
    <dgm:cxn modelId="{E597DD9B-B0D1-4F8B-84A3-5286E231B2E7}" type="presParOf" srcId="{F92C95CB-5D9A-474E-8046-D486656E24DE}" destId="{EB0C849E-1559-473D-AE3B-777F4899FB21}" srcOrd="3" destOrd="0" presId="urn:microsoft.com/office/officeart/2005/8/layout/chevron1"/>
    <dgm:cxn modelId="{C0038BE1-708B-4587-AF78-FBA5F044BF39}" type="presParOf" srcId="{F92C95CB-5D9A-474E-8046-D486656E24DE}" destId="{53C4ABEB-B0CE-436F-B8C2-7302B7B8D101}" srcOrd="4" destOrd="0" presId="urn:microsoft.com/office/officeart/2005/8/layout/chevron1"/>
    <dgm:cxn modelId="{F332AC18-1E90-4BAD-AF25-87BDE3E99194}" type="presParOf" srcId="{F92C95CB-5D9A-474E-8046-D486656E24DE}" destId="{8A78345E-571A-43D3-954A-FAB4C9F7651A}" srcOrd="5" destOrd="0" presId="urn:microsoft.com/office/officeart/2005/8/layout/chevron1"/>
    <dgm:cxn modelId="{F74137BC-872A-4AE6-92A7-CEFC39FCC262}" type="presParOf" srcId="{F92C95CB-5D9A-474E-8046-D486656E24DE}" destId="{D6A9BB0A-3461-43D0-938C-5D4785F39EBD}" srcOrd="6"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26554C-1FF9-4BB5-98A0-3A975AFD24DA}" type="doc">
      <dgm:prSet loTypeId="urn:microsoft.com/office/officeart/2005/8/layout/chevron1" loCatId="process" qsTypeId="urn:microsoft.com/office/officeart/2005/8/quickstyle/simple1" qsCatId="simple" csTypeId="urn:microsoft.com/office/officeart/2005/8/colors/accent1_5" csCatId="accent1" phldr="1"/>
      <dgm:spPr/>
    </dgm:pt>
    <dgm:pt modelId="{A6CA73E1-D72F-424F-B4D7-D0CC16DA96CC}">
      <dgm:prSet phldrT="[Text]"/>
      <dgm:spPr/>
      <dgm:t>
        <a:bodyPr/>
        <a:lstStyle/>
        <a:p>
          <a:r>
            <a:rPr lang="en-US" dirty="0">
              <a:solidFill>
                <a:schemeClr val="bg1"/>
              </a:solidFill>
            </a:rPr>
            <a:t>Un </a:t>
          </a:r>
          <a:r>
            <a:rPr lang="en-US" dirty="0" err="1">
              <a:solidFill>
                <a:schemeClr val="bg1"/>
              </a:solidFill>
            </a:rPr>
            <a:t>Gair</a:t>
          </a:r>
          <a:endParaRPr lang="en-US" dirty="0">
            <a:solidFill>
              <a:schemeClr val="bg1"/>
            </a:solidFill>
          </a:endParaRPr>
        </a:p>
      </dgm:t>
    </dgm:pt>
    <dgm:pt modelId="{FAA16A0D-817E-4908-ACAE-42948C68874F}" type="parTrans" cxnId="{EA03F5AA-B8CA-4CC5-ABC1-D3557BABF77F}">
      <dgm:prSet/>
      <dgm:spPr/>
      <dgm:t>
        <a:bodyPr/>
        <a:lstStyle/>
        <a:p>
          <a:endParaRPr lang="en-US"/>
        </a:p>
      </dgm:t>
    </dgm:pt>
    <dgm:pt modelId="{5EF1179D-2632-4F92-813F-BA109800FDD8}" type="sibTrans" cxnId="{EA03F5AA-B8CA-4CC5-ABC1-D3557BABF77F}">
      <dgm:prSet/>
      <dgm:spPr/>
      <dgm:t>
        <a:bodyPr/>
        <a:lstStyle/>
        <a:p>
          <a:endParaRPr lang="en-US"/>
        </a:p>
      </dgm:t>
    </dgm:pt>
    <dgm:pt modelId="{8BB9EB91-2637-4575-A973-482AD9F417E1}">
      <dgm:prSet phldrT="[Text]"/>
      <dgm:spPr/>
      <dgm:t>
        <a:bodyPr/>
        <a:lstStyle/>
        <a:p>
          <a:r>
            <a:rPr lang="en-US" dirty="0" err="1">
              <a:solidFill>
                <a:schemeClr val="bg1"/>
              </a:solidFill>
            </a:rPr>
            <a:t>Nifer</a:t>
          </a:r>
          <a:r>
            <a:rPr lang="en-US" dirty="0">
              <a:solidFill>
                <a:schemeClr val="bg1"/>
              </a:solidFill>
            </a:rPr>
            <a:t> o </a:t>
          </a:r>
          <a:r>
            <a:rPr lang="en-US" dirty="0" err="1">
              <a:solidFill>
                <a:schemeClr val="bg1"/>
              </a:solidFill>
            </a:rPr>
            <a:t>eiriau</a:t>
          </a:r>
          <a:r>
            <a:rPr lang="en-US" dirty="0">
              <a:solidFill>
                <a:schemeClr val="bg1"/>
              </a:solidFill>
            </a:rPr>
            <a:t> </a:t>
          </a:r>
          <a:r>
            <a:rPr lang="en-US" dirty="0" err="1">
              <a:solidFill>
                <a:schemeClr val="bg1"/>
              </a:solidFill>
            </a:rPr>
            <a:t>unigol</a:t>
          </a:r>
          <a:endParaRPr lang="en-US" dirty="0">
            <a:solidFill>
              <a:schemeClr val="bg1"/>
            </a:solidFill>
          </a:endParaRPr>
        </a:p>
      </dgm:t>
    </dgm:pt>
    <dgm:pt modelId="{3052172E-BDD2-460D-8805-B7A425356E95}" type="parTrans" cxnId="{C0FBD681-71B7-4061-A682-2657C8215FCE}">
      <dgm:prSet/>
      <dgm:spPr/>
      <dgm:t>
        <a:bodyPr/>
        <a:lstStyle/>
        <a:p>
          <a:endParaRPr lang="en-US"/>
        </a:p>
      </dgm:t>
    </dgm:pt>
    <dgm:pt modelId="{1AE89610-967F-42F6-9695-97BC601A5769}" type="sibTrans" cxnId="{C0FBD681-71B7-4061-A682-2657C8215FCE}">
      <dgm:prSet/>
      <dgm:spPr/>
      <dgm:t>
        <a:bodyPr/>
        <a:lstStyle/>
        <a:p>
          <a:endParaRPr lang="en-US"/>
        </a:p>
      </dgm:t>
    </dgm:pt>
    <dgm:pt modelId="{FE7224FA-CA27-4B3C-8421-83D61C40E679}">
      <dgm:prSet phldrT="[Text]"/>
      <dgm:spPr/>
      <dgm:t>
        <a:bodyPr/>
        <a:lstStyle/>
        <a:p>
          <a:r>
            <a:rPr lang="en-US" dirty="0" err="1">
              <a:solidFill>
                <a:schemeClr val="bg1"/>
              </a:solidFill>
            </a:rPr>
            <a:t>Brawddegau</a:t>
          </a:r>
          <a:r>
            <a:rPr lang="en-US" dirty="0">
              <a:solidFill>
                <a:schemeClr val="bg1"/>
              </a:solidFill>
            </a:rPr>
            <a:t> </a:t>
          </a:r>
          <a:r>
            <a:rPr lang="en-US" dirty="0" err="1">
              <a:solidFill>
                <a:schemeClr val="bg1"/>
              </a:solidFill>
            </a:rPr>
            <a:t>Byr</a:t>
          </a:r>
          <a:endParaRPr lang="en-US" dirty="0">
            <a:solidFill>
              <a:schemeClr val="bg1"/>
            </a:solidFill>
          </a:endParaRPr>
        </a:p>
      </dgm:t>
    </dgm:pt>
    <dgm:pt modelId="{DCC000BA-A780-473E-88DD-2A7415F1BC6C}" type="parTrans" cxnId="{5CBED265-2A32-4920-8D60-6AAD256262CD}">
      <dgm:prSet/>
      <dgm:spPr/>
      <dgm:t>
        <a:bodyPr/>
        <a:lstStyle/>
        <a:p>
          <a:endParaRPr lang="en-US"/>
        </a:p>
      </dgm:t>
    </dgm:pt>
    <dgm:pt modelId="{227C40C3-7E6B-4487-99FC-7582209893CC}" type="sibTrans" cxnId="{5CBED265-2A32-4920-8D60-6AAD256262CD}">
      <dgm:prSet/>
      <dgm:spPr/>
      <dgm:t>
        <a:bodyPr/>
        <a:lstStyle/>
        <a:p>
          <a:endParaRPr lang="en-US"/>
        </a:p>
      </dgm:t>
    </dgm:pt>
    <dgm:pt modelId="{B43EB2A9-A5D0-49E2-A0F2-4BB5C02FFCC2}">
      <dgm:prSet phldrT="[Text]"/>
      <dgm:spPr/>
      <dgm:t>
        <a:bodyPr/>
        <a:lstStyle/>
        <a:p>
          <a:r>
            <a:rPr lang="en-US" dirty="0" err="1">
              <a:solidFill>
                <a:schemeClr val="bg1"/>
              </a:solidFill>
            </a:rPr>
            <a:t>Brwddegau</a:t>
          </a:r>
          <a:r>
            <a:rPr lang="en-US" dirty="0">
              <a:solidFill>
                <a:schemeClr val="bg1"/>
              </a:solidFill>
            </a:rPr>
            <a:t> </a:t>
          </a:r>
          <a:r>
            <a:rPr lang="en-US" dirty="0" err="1">
              <a:solidFill>
                <a:schemeClr val="bg1"/>
              </a:solidFill>
            </a:rPr>
            <a:t>Hirrach</a:t>
          </a:r>
          <a:endParaRPr lang="en-US" dirty="0">
            <a:solidFill>
              <a:schemeClr val="bg1"/>
            </a:solidFill>
          </a:endParaRPr>
        </a:p>
      </dgm:t>
    </dgm:pt>
    <dgm:pt modelId="{5EBC6A9C-DFE9-482E-9F2F-5C1F1DE07F5C}" type="parTrans" cxnId="{4BF6C917-77DD-4AB1-92A7-F115213C284A}">
      <dgm:prSet/>
      <dgm:spPr/>
      <dgm:t>
        <a:bodyPr/>
        <a:lstStyle/>
        <a:p>
          <a:endParaRPr lang="en-US"/>
        </a:p>
      </dgm:t>
    </dgm:pt>
    <dgm:pt modelId="{1226AFD5-A527-4FAC-AA2B-9DE7B3551209}" type="sibTrans" cxnId="{4BF6C917-77DD-4AB1-92A7-F115213C284A}">
      <dgm:prSet/>
      <dgm:spPr/>
      <dgm:t>
        <a:bodyPr/>
        <a:lstStyle/>
        <a:p>
          <a:endParaRPr lang="en-US"/>
        </a:p>
      </dgm:t>
    </dgm:pt>
    <dgm:pt modelId="{F92C95CB-5D9A-474E-8046-D486656E24DE}" type="pres">
      <dgm:prSet presAssocID="{A326554C-1FF9-4BB5-98A0-3A975AFD24DA}" presName="Name0" presStyleCnt="0">
        <dgm:presLayoutVars>
          <dgm:dir/>
          <dgm:animLvl val="lvl"/>
          <dgm:resizeHandles val="exact"/>
        </dgm:presLayoutVars>
      </dgm:prSet>
      <dgm:spPr/>
    </dgm:pt>
    <dgm:pt modelId="{CF805E0A-5A42-4FDB-81B9-4E30554E341B}" type="pres">
      <dgm:prSet presAssocID="{A6CA73E1-D72F-424F-B4D7-D0CC16DA96CC}" presName="parTxOnly" presStyleLbl="node1" presStyleIdx="0" presStyleCnt="4" custLinFactNeighborX="16825" custLinFactNeighborY="11216">
        <dgm:presLayoutVars>
          <dgm:chMax val="0"/>
          <dgm:chPref val="0"/>
          <dgm:bulletEnabled val="1"/>
        </dgm:presLayoutVars>
      </dgm:prSet>
      <dgm:spPr/>
      <dgm:t>
        <a:bodyPr/>
        <a:lstStyle/>
        <a:p>
          <a:endParaRPr lang="en-US"/>
        </a:p>
      </dgm:t>
    </dgm:pt>
    <dgm:pt modelId="{69CC3E2F-5975-4024-8DA7-F7135D7699A1}" type="pres">
      <dgm:prSet presAssocID="{5EF1179D-2632-4F92-813F-BA109800FDD8}" presName="parTxOnlySpace" presStyleCnt="0"/>
      <dgm:spPr/>
    </dgm:pt>
    <dgm:pt modelId="{E3FD9B1C-D490-4B89-B96C-5E7914D54C7E}" type="pres">
      <dgm:prSet presAssocID="{8BB9EB91-2637-4575-A973-482AD9F417E1}" presName="parTxOnly" presStyleLbl="node1" presStyleIdx="1" presStyleCnt="4" custLinFactNeighborX="-49999" custLinFactNeighborY="11964">
        <dgm:presLayoutVars>
          <dgm:chMax val="0"/>
          <dgm:chPref val="0"/>
          <dgm:bulletEnabled val="1"/>
        </dgm:presLayoutVars>
      </dgm:prSet>
      <dgm:spPr/>
      <dgm:t>
        <a:bodyPr/>
        <a:lstStyle/>
        <a:p>
          <a:endParaRPr lang="en-US"/>
        </a:p>
      </dgm:t>
    </dgm:pt>
    <dgm:pt modelId="{EB0C849E-1559-473D-AE3B-777F4899FB21}" type="pres">
      <dgm:prSet presAssocID="{1AE89610-967F-42F6-9695-97BC601A5769}" presName="parTxOnlySpace" presStyleCnt="0"/>
      <dgm:spPr/>
    </dgm:pt>
    <dgm:pt modelId="{53C4ABEB-B0CE-436F-B8C2-7302B7B8D101}" type="pres">
      <dgm:prSet presAssocID="{FE7224FA-CA27-4B3C-8421-83D61C40E679}" presName="parTxOnly" presStyleLbl="node1" presStyleIdx="2" presStyleCnt="4" custLinFactX="-1366" custLinFactNeighborX="-100000" custLinFactNeighborY="11963">
        <dgm:presLayoutVars>
          <dgm:chMax val="0"/>
          <dgm:chPref val="0"/>
          <dgm:bulletEnabled val="1"/>
        </dgm:presLayoutVars>
      </dgm:prSet>
      <dgm:spPr/>
      <dgm:t>
        <a:bodyPr/>
        <a:lstStyle/>
        <a:p>
          <a:endParaRPr lang="en-US"/>
        </a:p>
      </dgm:t>
    </dgm:pt>
    <dgm:pt modelId="{8A78345E-571A-43D3-954A-FAB4C9F7651A}" type="pres">
      <dgm:prSet presAssocID="{227C40C3-7E6B-4487-99FC-7582209893CC}" presName="parTxOnlySpace" presStyleCnt="0"/>
      <dgm:spPr/>
    </dgm:pt>
    <dgm:pt modelId="{D6A9BB0A-3461-43D0-938C-5D4785F39EBD}" type="pres">
      <dgm:prSet presAssocID="{B43EB2A9-A5D0-49E2-A0F2-4BB5C02FFCC2}" presName="parTxOnly" presStyleLbl="node1" presStyleIdx="3" presStyleCnt="4" custLinFactX="-7348" custLinFactNeighborX="-100000" custLinFactNeighborY="13460">
        <dgm:presLayoutVars>
          <dgm:chMax val="0"/>
          <dgm:chPref val="0"/>
          <dgm:bulletEnabled val="1"/>
        </dgm:presLayoutVars>
      </dgm:prSet>
      <dgm:spPr/>
      <dgm:t>
        <a:bodyPr/>
        <a:lstStyle/>
        <a:p>
          <a:endParaRPr lang="en-US"/>
        </a:p>
      </dgm:t>
    </dgm:pt>
  </dgm:ptLst>
  <dgm:cxnLst>
    <dgm:cxn modelId="{3360836B-3E5B-4336-9025-6AE0AC04E23F}" type="presOf" srcId="{A326554C-1FF9-4BB5-98A0-3A975AFD24DA}" destId="{F92C95CB-5D9A-474E-8046-D486656E24DE}" srcOrd="0" destOrd="0" presId="urn:microsoft.com/office/officeart/2005/8/layout/chevron1"/>
    <dgm:cxn modelId="{C0FBD681-71B7-4061-A682-2657C8215FCE}" srcId="{A326554C-1FF9-4BB5-98A0-3A975AFD24DA}" destId="{8BB9EB91-2637-4575-A973-482AD9F417E1}" srcOrd="1" destOrd="0" parTransId="{3052172E-BDD2-460D-8805-B7A425356E95}" sibTransId="{1AE89610-967F-42F6-9695-97BC601A5769}"/>
    <dgm:cxn modelId="{589B987D-114F-4043-BCB6-FC70789528DC}" type="presOf" srcId="{FE7224FA-CA27-4B3C-8421-83D61C40E679}" destId="{53C4ABEB-B0CE-436F-B8C2-7302B7B8D101}" srcOrd="0" destOrd="0" presId="urn:microsoft.com/office/officeart/2005/8/layout/chevron1"/>
    <dgm:cxn modelId="{766EC3AC-06BD-4D5B-8162-89B4629778F1}" type="presOf" srcId="{8BB9EB91-2637-4575-A973-482AD9F417E1}" destId="{E3FD9B1C-D490-4B89-B96C-5E7914D54C7E}" srcOrd="0" destOrd="0" presId="urn:microsoft.com/office/officeart/2005/8/layout/chevron1"/>
    <dgm:cxn modelId="{5CBED265-2A32-4920-8D60-6AAD256262CD}" srcId="{A326554C-1FF9-4BB5-98A0-3A975AFD24DA}" destId="{FE7224FA-CA27-4B3C-8421-83D61C40E679}" srcOrd="2" destOrd="0" parTransId="{DCC000BA-A780-473E-88DD-2A7415F1BC6C}" sibTransId="{227C40C3-7E6B-4487-99FC-7582209893CC}"/>
    <dgm:cxn modelId="{940CE68B-6046-4390-97AE-2A6B6F8F96D5}" type="presOf" srcId="{B43EB2A9-A5D0-49E2-A0F2-4BB5C02FFCC2}" destId="{D6A9BB0A-3461-43D0-938C-5D4785F39EBD}" srcOrd="0" destOrd="0" presId="urn:microsoft.com/office/officeart/2005/8/layout/chevron1"/>
    <dgm:cxn modelId="{EA03F5AA-B8CA-4CC5-ABC1-D3557BABF77F}" srcId="{A326554C-1FF9-4BB5-98A0-3A975AFD24DA}" destId="{A6CA73E1-D72F-424F-B4D7-D0CC16DA96CC}" srcOrd="0" destOrd="0" parTransId="{FAA16A0D-817E-4908-ACAE-42948C68874F}" sibTransId="{5EF1179D-2632-4F92-813F-BA109800FDD8}"/>
    <dgm:cxn modelId="{4BF6C917-77DD-4AB1-92A7-F115213C284A}" srcId="{A326554C-1FF9-4BB5-98A0-3A975AFD24DA}" destId="{B43EB2A9-A5D0-49E2-A0F2-4BB5C02FFCC2}" srcOrd="3" destOrd="0" parTransId="{5EBC6A9C-DFE9-482E-9F2F-5C1F1DE07F5C}" sibTransId="{1226AFD5-A527-4FAC-AA2B-9DE7B3551209}"/>
    <dgm:cxn modelId="{2970A83D-41EF-489B-AC92-F72701767F86}" type="presOf" srcId="{A6CA73E1-D72F-424F-B4D7-D0CC16DA96CC}" destId="{CF805E0A-5A42-4FDB-81B9-4E30554E341B}" srcOrd="0" destOrd="0" presId="urn:microsoft.com/office/officeart/2005/8/layout/chevron1"/>
    <dgm:cxn modelId="{7346E869-AA20-4B35-A12D-3F43D5C4BA27}" type="presParOf" srcId="{F92C95CB-5D9A-474E-8046-D486656E24DE}" destId="{CF805E0A-5A42-4FDB-81B9-4E30554E341B}" srcOrd="0" destOrd="0" presId="urn:microsoft.com/office/officeart/2005/8/layout/chevron1"/>
    <dgm:cxn modelId="{971A44D2-D254-4A5A-9ACF-7C95F145CCA9}" type="presParOf" srcId="{F92C95CB-5D9A-474E-8046-D486656E24DE}" destId="{69CC3E2F-5975-4024-8DA7-F7135D7699A1}" srcOrd="1" destOrd="0" presId="urn:microsoft.com/office/officeart/2005/8/layout/chevron1"/>
    <dgm:cxn modelId="{B4DB73D2-83A8-47E7-9D41-F1A19DCD6942}" type="presParOf" srcId="{F92C95CB-5D9A-474E-8046-D486656E24DE}" destId="{E3FD9B1C-D490-4B89-B96C-5E7914D54C7E}" srcOrd="2" destOrd="0" presId="urn:microsoft.com/office/officeart/2005/8/layout/chevron1"/>
    <dgm:cxn modelId="{E597DD9B-B0D1-4F8B-84A3-5286E231B2E7}" type="presParOf" srcId="{F92C95CB-5D9A-474E-8046-D486656E24DE}" destId="{EB0C849E-1559-473D-AE3B-777F4899FB21}" srcOrd="3" destOrd="0" presId="urn:microsoft.com/office/officeart/2005/8/layout/chevron1"/>
    <dgm:cxn modelId="{C0038BE1-708B-4587-AF78-FBA5F044BF39}" type="presParOf" srcId="{F92C95CB-5D9A-474E-8046-D486656E24DE}" destId="{53C4ABEB-B0CE-436F-B8C2-7302B7B8D101}" srcOrd="4" destOrd="0" presId="urn:microsoft.com/office/officeart/2005/8/layout/chevron1"/>
    <dgm:cxn modelId="{F332AC18-1E90-4BAD-AF25-87BDE3E99194}" type="presParOf" srcId="{F92C95CB-5D9A-474E-8046-D486656E24DE}" destId="{8A78345E-571A-43D3-954A-FAB4C9F7651A}" srcOrd="5" destOrd="0" presId="urn:microsoft.com/office/officeart/2005/8/layout/chevron1"/>
    <dgm:cxn modelId="{F74137BC-872A-4AE6-92A7-CEFC39FCC262}" type="presParOf" srcId="{F92C95CB-5D9A-474E-8046-D486656E24DE}" destId="{D6A9BB0A-3461-43D0-938C-5D4785F39EBD}" srcOrd="6" destOrd="0" presId="urn:microsoft.com/office/officeart/2005/8/layout/chevron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C3C3DD-2E25-46FF-9593-34EA842F954E}">
      <dsp:nvSpPr>
        <dsp:cNvPr id="0" name=""/>
        <dsp:cNvSpPr/>
      </dsp:nvSpPr>
      <dsp:spPr>
        <a:xfrm>
          <a:off x="2616134" y="1940336"/>
          <a:ext cx="823570" cy="823570"/>
        </a:xfrm>
        <a:prstGeom prst="ellipse">
          <a:avLst/>
        </a:prstGeom>
        <a:solidFill>
          <a:schemeClr val="accent1">
            <a:shade val="8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US" sz="2100" kern="1200"/>
            <a:t>SLTS</a:t>
          </a:r>
        </a:p>
      </dsp:txBody>
      <dsp:txXfrm>
        <a:off x="2736743" y="2060945"/>
        <a:ext cx="582352" cy="582352"/>
      </dsp:txXfrm>
    </dsp:sp>
    <dsp:sp modelId="{1D1B3667-08FE-4112-9704-A4938161F340}">
      <dsp:nvSpPr>
        <dsp:cNvPr id="0" name=""/>
        <dsp:cNvSpPr/>
      </dsp:nvSpPr>
      <dsp:spPr>
        <a:xfrm rot="16200000">
          <a:off x="2787475" y="1360270"/>
          <a:ext cx="480888" cy="280013"/>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a:off x="2829477" y="1458275"/>
        <a:ext cx="396884" cy="168007"/>
      </dsp:txXfrm>
    </dsp:sp>
    <dsp:sp modelId="{4CCB25F6-B8DB-4C71-8E8A-3FA003DE1E2A}">
      <dsp:nvSpPr>
        <dsp:cNvPr id="0" name=""/>
        <dsp:cNvSpPr/>
      </dsp:nvSpPr>
      <dsp:spPr>
        <a:xfrm>
          <a:off x="2513188" y="3536"/>
          <a:ext cx="1029463" cy="1029463"/>
        </a:xfrm>
        <a:prstGeom prst="ellipse">
          <a:avLst/>
        </a:prstGeom>
        <a:solidFill>
          <a:schemeClr val="accent1">
            <a:shade val="8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a:t>Assessment &amp;</a:t>
          </a:r>
        </a:p>
        <a:p>
          <a:pPr lvl="0" algn="ctr" defTabSz="444500">
            <a:lnSpc>
              <a:spcPct val="90000"/>
            </a:lnSpc>
            <a:spcBef>
              <a:spcPct val="0"/>
            </a:spcBef>
            <a:spcAft>
              <a:spcPct val="35000"/>
            </a:spcAft>
          </a:pPr>
          <a:r>
            <a:rPr lang="en-US" sz="1000" kern="1200" dirty="0"/>
            <a:t>Observations</a:t>
          </a:r>
        </a:p>
      </dsp:txBody>
      <dsp:txXfrm>
        <a:off x="2663949" y="154297"/>
        <a:ext cx="727941" cy="727941"/>
      </dsp:txXfrm>
    </dsp:sp>
    <dsp:sp modelId="{D3D9F3FE-0827-48F1-A574-90E2DE4508AE}">
      <dsp:nvSpPr>
        <dsp:cNvPr id="0" name=""/>
        <dsp:cNvSpPr/>
      </dsp:nvSpPr>
      <dsp:spPr>
        <a:xfrm rot="18600000">
          <a:off x="3335030" y="1559564"/>
          <a:ext cx="480888" cy="280013"/>
        </a:xfrm>
        <a:prstGeom prst="rightArrow">
          <a:avLst>
            <a:gd name="adj1" fmla="val 60000"/>
            <a:gd name="adj2" fmla="val 50000"/>
          </a:avLst>
        </a:prstGeom>
        <a:solidFill>
          <a:schemeClr val="accent1">
            <a:shade val="90000"/>
            <a:hueOff val="58499"/>
            <a:satOff val="-6237"/>
            <a:lumOff val="49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a:off x="3350034" y="1647742"/>
        <a:ext cx="396884" cy="168007"/>
      </dsp:txXfrm>
    </dsp:sp>
    <dsp:sp modelId="{8B88BFC0-75EC-414E-80FC-AF10D6824BC3}">
      <dsp:nvSpPr>
        <dsp:cNvPr id="0" name=""/>
        <dsp:cNvSpPr/>
      </dsp:nvSpPr>
      <dsp:spPr>
        <a:xfrm>
          <a:off x="3691966" y="432576"/>
          <a:ext cx="1029463" cy="1029463"/>
        </a:xfrm>
        <a:prstGeom prst="ellipse">
          <a:avLst/>
        </a:prstGeom>
        <a:solidFill>
          <a:schemeClr val="accent1">
            <a:shade val="80000"/>
            <a:hueOff val="58549"/>
            <a:satOff val="-6329"/>
            <a:lumOff val="509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a:t>Therapy</a:t>
          </a:r>
        </a:p>
      </dsp:txBody>
      <dsp:txXfrm>
        <a:off x="3842727" y="583337"/>
        <a:ext cx="727941" cy="727941"/>
      </dsp:txXfrm>
    </dsp:sp>
    <dsp:sp modelId="{976DC51E-800B-40DE-821B-EEEBA2A8C9A8}">
      <dsp:nvSpPr>
        <dsp:cNvPr id="0" name=""/>
        <dsp:cNvSpPr/>
      </dsp:nvSpPr>
      <dsp:spPr>
        <a:xfrm rot="21000000">
          <a:off x="3626377" y="2064193"/>
          <a:ext cx="480888" cy="280013"/>
        </a:xfrm>
        <a:prstGeom prst="rightArrow">
          <a:avLst>
            <a:gd name="adj1" fmla="val 60000"/>
            <a:gd name="adj2" fmla="val 50000"/>
          </a:avLst>
        </a:prstGeom>
        <a:solidFill>
          <a:schemeClr val="accent1">
            <a:shade val="90000"/>
            <a:hueOff val="116999"/>
            <a:satOff val="-12474"/>
            <a:lumOff val="985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a:off x="3627015" y="2127490"/>
        <a:ext cx="396884" cy="168007"/>
      </dsp:txXfrm>
    </dsp:sp>
    <dsp:sp modelId="{73C57D4C-6FE8-47E6-AC63-3CF8F5FEF084}">
      <dsp:nvSpPr>
        <dsp:cNvPr id="0" name=""/>
        <dsp:cNvSpPr/>
      </dsp:nvSpPr>
      <dsp:spPr>
        <a:xfrm>
          <a:off x="4319181" y="1518944"/>
          <a:ext cx="1029463" cy="1029463"/>
        </a:xfrm>
        <a:prstGeom prst="ellipse">
          <a:avLst/>
        </a:prstGeom>
        <a:solidFill>
          <a:schemeClr val="accent1">
            <a:shade val="80000"/>
            <a:hueOff val="117098"/>
            <a:satOff val="-12658"/>
            <a:lumOff val="1019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a:t>Person centered care &amp; collaboration</a:t>
          </a:r>
        </a:p>
      </dsp:txBody>
      <dsp:txXfrm>
        <a:off x="4469942" y="1669705"/>
        <a:ext cx="727941" cy="727941"/>
      </dsp:txXfrm>
    </dsp:sp>
    <dsp:sp modelId="{AD3FD711-2860-4C6F-81A3-1D28268F226E}">
      <dsp:nvSpPr>
        <dsp:cNvPr id="0" name=""/>
        <dsp:cNvSpPr/>
      </dsp:nvSpPr>
      <dsp:spPr>
        <a:xfrm rot="1800000">
          <a:off x="3525193" y="2638036"/>
          <a:ext cx="480888" cy="280013"/>
        </a:xfrm>
        <a:prstGeom prst="rightArrow">
          <a:avLst>
            <a:gd name="adj1" fmla="val 60000"/>
            <a:gd name="adj2" fmla="val 50000"/>
          </a:avLst>
        </a:prstGeom>
        <a:solidFill>
          <a:schemeClr val="accent1">
            <a:shade val="90000"/>
            <a:hueOff val="175498"/>
            <a:satOff val="-18711"/>
            <a:lumOff val="147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a:off x="3530820" y="2673038"/>
        <a:ext cx="396884" cy="168007"/>
      </dsp:txXfrm>
    </dsp:sp>
    <dsp:sp modelId="{A33AECBC-7242-4071-A522-7E7C93A54096}">
      <dsp:nvSpPr>
        <dsp:cNvPr id="0" name=""/>
        <dsp:cNvSpPr/>
      </dsp:nvSpPr>
      <dsp:spPr>
        <a:xfrm>
          <a:off x="4101352" y="2754316"/>
          <a:ext cx="1029463" cy="1029463"/>
        </a:xfrm>
        <a:prstGeom prst="ellipse">
          <a:avLst/>
        </a:prstGeom>
        <a:solidFill>
          <a:schemeClr val="accent1">
            <a:shade val="80000"/>
            <a:hueOff val="175647"/>
            <a:satOff val="-18987"/>
            <a:lumOff val="1529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a:t>Advocating, influencing</a:t>
          </a:r>
        </a:p>
      </dsp:txBody>
      <dsp:txXfrm>
        <a:off x="4252113" y="2905077"/>
        <a:ext cx="727941" cy="727941"/>
      </dsp:txXfrm>
    </dsp:sp>
    <dsp:sp modelId="{FAF5A821-F5F2-4B29-8CD0-C3188073E7E4}">
      <dsp:nvSpPr>
        <dsp:cNvPr id="0" name=""/>
        <dsp:cNvSpPr/>
      </dsp:nvSpPr>
      <dsp:spPr>
        <a:xfrm rot="4200000">
          <a:off x="3078823" y="3012585"/>
          <a:ext cx="480888" cy="280013"/>
        </a:xfrm>
        <a:prstGeom prst="rightArrow">
          <a:avLst>
            <a:gd name="adj1" fmla="val 60000"/>
            <a:gd name="adj2" fmla="val 50000"/>
          </a:avLst>
        </a:prstGeom>
        <a:solidFill>
          <a:schemeClr val="accent1">
            <a:shade val="90000"/>
            <a:hueOff val="233998"/>
            <a:satOff val="-24949"/>
            <a:lumOff val="1971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a:off x="3106459" y="3029119"/>
        <a:ext cx="396884" cy="168007"/>
      </dsp:txXfrm>
    </dsp:sp>
    <dsp:sp modelId="{E470ED3A-1123-46E9-9B21-958EE8BFEBEB}">
      <dsp:nvSpPr>
        <dsp:cNvPr id="0" name=""/>
        <dsp:cNvSpPr/>
      </dsp:nvSpPr>
      <dsp:spPr>
        <a:xfrm>
          <a:off x="3140403" y="3560648"/>
          <a:ext cx="1029463" cy="1029463"/>
        </a:xfrm>
        <a:prstGeom prst="ellipse">
          <a:avLst/>
        </a:prstGeom>
        <a:solidFill>
          <a:schemeClr val="accent1">
            <a:shade val="80000"/>
            <a:hueOff val="234196"/>
            <a:satOff val="-25317"/>
            <a:lumOff val="2038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a:t>Raising awareness of SLCN</a:t>
          </a:r>
        </a:p>
      </dsp:txBody>
      <dsp:txXfrm>
        <a:off x="3291164" y="3711409"/>
        <a:ext cx="727941" cy="727941"/>
      </dsp:txXfrm>
    </dsp:sp>
    <dsp:sp modelId="{9341237E-86D7-4753-9B9F-84CF2693D172}">
      <dsp:nvSpPr>
        <dsp:cNvPr id="0" name=""/>
        <dsp:cNvSpPr/>
      </dsp:nvSpPr>
      <dsp:spPr>
        <a:xfrm rot="6600000">
          <a:off x="2496128" y="3012585"/>
          <a:ext cx="480888" cy="280013"/>
        </a:xfrm>
        <a:prstGeom prst="rightArrow">
          <a:avLst>
            <a:gd name="adj1" fmla="val 60000"/>
            <a:gd name="adj2" fmla="val 50000"/>
          </a:avLst>
        </a:prstGeom>
        <a:solidFill>
          <a:schemeClr val="accent1">
            <a:shade val="90000"/>
            <a:hueOff val="292497"/>
            <a:satOff val="-31186"/>
            <a:lumOff val="2463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rot="10800000">
        <a:off x="2552496" y="3029119"/>
        <a:ext cx="396884" cy="168007"/>
      </dsp:txXfrm>
    </dsp:sp>
    <dsp:sp modelId="{76D7B02E-9838-4D30-A763-B42E7318E092}">
      <dsp:nvSpPr>
        <dsp:cNvPr id="0" name=""/>
        <dsp:cNvSpPr/>
      </dsp:nvSpPr>
      <dsp:spPr>
        <a:xfrm>
          <a:off x="1885973" y="3560648"/>
          <a:ext cx="1029463" cy="1029463"/>
        </a:xfrm>
        <a:prstGeom prst="ellipse">
          <a:avLst/>
        </a:prstGeom>
        <a:solidFill>
          <a:schemeClr val="accent1">
            <a:shade val="80000"/>
            <a:hueOff val="292745"/>
            <a:satOff val="-31646"/>
            <a:lumOff val="2548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a:t>Research</a:t>
          </a:r>
        </a:p>
      </dsp:txBody>
      <dsp:txXfrm>
        <a:off x="2036734" y="3711409"/>
        <a:ext cx="727941" cy="727941"/>
      </dsp:txXfrm>
    </dsp:sp>
    <dsp:sp modelId="{C03E9A5A-DF96-40D3-8279-F4A85A2C8380}">
      <dsp:nvSpPr>
        <dsp:cNvPr id="0" name=""/>
        <dsp:cNvSpPr/>
      </dsp:nvSpPr>
      <dsp:spPr>
        <a:xfrm rot="9000000">
          <a:off x="2049757" y="2638036"/>
          <a:ext cx="480888" cy="280013"/>
        </a:xfrm>
        <a:prstGeom prst="rightArrow">
          <a:avLst>
            <a:gd name="adj1" fmla="val 60000"/>
            <a:gd name="adj2" fmla="val 50000"/>
          </a:avLst>
        </a:prstGeom>
        <a:solidFill>
          <a:schemeClr val="accent1">
            <a:shade val="90000"/>
            <a:hueOff val="350997"/>
            <a:satOff val="-37423"/>
            <a:lumOff val="2956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rot="10800000">
        <a:off x="2128134" y="2673038"/>
        <a:ext cx="396884" cy="168007"/>
      </dsp:txXfrm>
    </dsp:sp>
    <dsp:sp modelId="{95B1DFB0-3592-4991-8233-9F61FAAFE950}">
      <dsp:nvSpPr>
        <dsp:cNvPr id="0" name=""/>
        <dsp:cNvSpPr/>
      </dsp:nvSpPr>
      <dsp:spPr>
        <a:xfrm>
          <a:off x="925024" y="2754316"/>
          <a:ext cx="1029463" cy="1029463"/>
        </a:xfrm>
        <a:prstGeom prst="ellipse">
          <a:avLst/>
        </a:prstGeom>
        <a:solidFill>
          <a:schemeClr val="accent1">
            <a:shade val="80000"/>
            <a:hueOff val="351294"/>
            <a:satOff val="-37975"/>
            <a:lumOff val="3057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a:t>Training </a:t>
          </a:r>
        </a:p>
      </dsp:txBody>
      <dsp:txXfrm>
        <a:off x="1075785" y="2905077"/>
        <a:ext cx="727941" cy="727941"/>
      </dsp:txXfrm>
    </dsp:sp>
    <dsp:sp modelId="{F4375078-ADFD-4568-A112-AD8E23C79CD0}">
      <dsp:nvSpPr>
        <dsp:cNvPr id="0" name=""/>
        <dsp:cNvSpPr/>
      </dsp:nvSpPr>
      <dsp:spPr>
        <a:xfrm rot="11400000">
          <a:off x="1948573" y="2064193"/>
          <a:ext cx="480888" cy="280013"/>
        </a:xfrm>
        <a:prstGeom prst="rightArrow">
          <a:avLst>
            <a:gd name="adj1" fmla="val 60000"/>
            <a:gd name="adj2" fmla="val 50000"/>
          </a:avLst>
        </a:prstGeom>
        <a:solidFill>
          <a:schemeClr val="accent1">
            <a:shade val="90000"/>
            <a:hueOff val="409496"/>
            <a:satOff val="-43660"/>
            <a:lumOff val="3449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rot="10800000">
        <a:off x="2031939" y="2127490"/>
        <a:ext cx="396884" cy="168007"/>
      </dsp:txXfrm>
    </dsp:sp>
    <dsp:sp modelId="{8C4AF913-04CB-46EA-928E-780892647F80}">
      <dsp:nvSpPr>
        <dsp:cNvPr id="0" name=""/>
        <dsp:cNvSpPr/>
      </dsp:nvSpPr>
      <dsp:spPr>
        <a:xfrm>
          <a:off x="707195" y="1518944"/>
          <a:ext cx="1029463" cy="1029463"/>
        </a:xfrm>
        <a:prstGeom prst="ellipse">
          <a:avLst/>
        </a:prstGeom>
        <a:solidFill>
          <a:schemeClr val="accent1">
            <a:shade val="80000"/>
            <a:hueOff val="409843"/>
            <a:satOff val="-44304"/>
            <a:lumOff val="3567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a:t>Report writing &amp; information sharing</a:t>
          </a:r>
        </a:p>
      </dsp:txBody>
      <dsp:txXfrm>
        <a:off x="857956" y="1669705"/>
        <a:ext cx="727941" cy="727941"/>
      </dsp:txXfrm>
    </dsp:sp>
    <dsp:sp modelId="{B27945FD-431D-4944-8C5C-FBA656B06A3F}">
      <dsp:nvSpPr>
        <dsp:cNvPr id="0" name=""/>
        <dsp:cNvSpPr/>
      </dsp:nvSpPr>
      <dsp:spPr>
        <a:xfrm rot="13800000">
          <a:off x="2239921" y="1559564"/>
          <a:ext cx="480888" cy="280013"/>
        </a:xfrm>
        <a:prstGeom prst="rightArrow">
          <a:avLst>
            <a:gd name="adj1" fmla="val 60000"/>
            <a:gd name="adj2" fmla="val 50000"/>
          </a:avLst>
        </a:prstGeom>
        <a:solidFill>
          <a:schemeClr val="accent1">
            <a:shade val="90000"/>
            <a:hueOff val="467996"/>
            <a:satOff val="-49897"/>
            <a:lumOff val="3942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US" sz="1000" kern="1200"/>
        </a:p>
      </dsp:txBody>
      <dsp:txXfrm rot="10800000">
        <a:off x="2308921" y="1647742"/>
        <a:ext cx="396884" cy="168007"/>
      </dsp:txXfrm>
    </dsp:sp>
    <dsp:sp modelId="{6DD50D86-89FD-40A5-B741-8FCD224C3F2B}">
      <dsp:nvSpPr>
        <dsp:cNvPr id="0" name=""/>
        <dsp:cNvSpPr/>
      </dsp:nvSpPr>
      <dsp:spPr>
        <a:xfrm>
          <a:off x="1334410" y="432576"/>
          <a:ext cx="1029463" cy="1029463"/>
        </a:xfrm>
        <a:prstGeom prst="ellipse">
          <a:avLst/>
        </a:prstGeom>
        <a:solidFill>
          <a:schemeClr val="accent1">
            <a:shade val="80000"/>
            <a:hueOff val="468392"/>
            <a:satOff val="-50633"/>
            <a:lumOff val="4077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a:t>Attendance at MDTs including IDP meetings</a:t>
          </a:r>
        </a:p>
      </dsp:txBody>
      <dsp:txXfrm>
        <a:off x="1485171" y="583337"/>
        <a:ext cx="727941" cy="7279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C3C3DD-2E25-46FF-9593-34EA842F954E}">
      <dsp:nvSpPr>
        <dsp:cNvPr id="0" name=""/>
        <dsp:cNvSpPr/>
      </dsp:nvSpPr>
      <dsp:spPr>
        <a:xfrm>
          <a:off x="2615003" y="1901082"/>
          <a:ext cx="839552" cy="839552"/>
        </a:xfrm>
        <a:prstGeom prst="ellipse">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US" sz="800" b="0" kern="1200" dirty="0" err="1">
              <a:solidFill>
                <a:schemeClr val="tx1"/>
              </a:solidFill>
            </a:rPr>
            <a:t>Therapyddion</a:t>
          </a:r>
          <a:r>
            <a:rPr lang="en-US" sz="800" b="0" kern="1200" dirty="0">
              <a:solidFill>
                <a:schemeClr val="tx1"/>
              </a:solidFill>
            </a:rPr>
            <a:t> Iaith a </a:t>
          </a:r>
          <a:r>
            <a:rPr lang="en-US" sz="800" b="0" kern="1200" dirty="0" err="1">
              <a:solidFill>
                <a:schemeClr val="tx1"/>
              </a:solidFill>
            </a:rPr>
            <a:t>Lleferydd</a:t>
          </a:r>
          <a:endParaRPr lang="en-US" sz="800" b="0" kern="1200" dirty="0">
            <a:solidFill>
              <a:schemeClr val="tx1"/>
            </a:solidFill>
          </a:endParaRPr>
        </a:p>
      </dsp:txBody>
      <dsp:txXfrm>
        <a:off x="2737953" y="2024032"/>
        <a:ext cx="593652" cy="593652"/>
      </dsp:txXfrm>
    </dsp:sp>
    <dsp:sp modelId="{1D1B3667-08FE-4112-9704-A4938161F340}">
      <dsp:nvSpPr>
        <dsp:cNvPr id="0" name=""/>
        <dsp:cNvSpPr/>
      </dsp:nvSpPr>
      <dsp:spPr>
        <a:xfrm rot="16186851">
          <a:off x="2806617" y="1350086"/>
          <a:ext cx="449963" cy="27848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rot="10800000">
        <a:off x="2848549" y="1447555"/>
        <a:ext cx="366418" cy="167091"/>
      </dsp:txXfrm>
    </dsp:sp>
    <dsp:sp modelId="{4CCB25F6-B8DB-4C71-8E8A-3FA003DE1E2A}">
      <dsp:nvSpPr>
        <dsp:cNvPr id="0" name=""/>
        <dsp:cNvSpPr/>
      </dsp:nvSpPr>
      <dsp:spPr>
        <a:xfrm>
          <a:off x="2503199" y="2666"/>
          <a:ext cx="1049441" cy="1049441"/>
        </a:xfrm>
        <a:prstGeom prst="ellipse">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US" sz="700" b="0" kern="1200" dirty="0" err="1">
              <a:solidFill>
                <a:schemeClr val="tx1"/>
              </a:solidFill>
            </a:rPr>
            <a:t>Asesiad</a:t>
          </a:r>
          <a:r>
            <a:rPr lang="en-US" sz="700" b="0" kern="1200" dirty="0">
              <a:solidFill>
                <a:schemeClr val="tx1"/>
              </a:solidFill>
            </a:rPr>
            <a:t> a </a:t>
          </a:r>
          <a:r>
            <a:rPr lang="en-US" sz="700" b="0" kern="1200" dirty="0" err="1">
              <a:solidFill>
                <a:schemeClr val="tx1"/>
              </a:solidFill>
            </a:rPr>
            <a:t>Sylwadau</a:t>
          </a:r>
          <a:endParaRPr lang="en-US" sz="700" b="0" kern="1200" dirty="0">
            <a:solidFill>
              <a:schemeClr val="tx1"/>
            </a:solidFill>
          </a:endParaRPr>
        </a:p>
      </dsp:txBody>
      <dsp:txXfrm>
        <a:off x="2656886" y="156353"/>
        <a:ext cx="742067" cy="742067"/>
      </dsp:txXfrm>
    </dsp:sp>
    <dsp:sp modelId="{D3D9F3FE-0827-48F1-A574-90E2DE4508AE}">
      <dsp:nvSpPr>
        <dsp:cNvPr id="0" name=""/>
        <dsp:cNvSpPr/>
      </dsp:nvSpPr>
      <dsp:spPr>
        <a:xfrm rot="18628052">
          <a:off x="3349622" y="1547940"/>
          <a:ext cx="451492" cy="278485"/>
        </a:xfrm>
        <a:prstGeom prst="rightArrow">
          <a:avLst>
            <a:gd name="adj1" fmla="val 60000"/>
            <a:gd name="adj2" fmla="val 50000"/>
          </a:avLst>
        </a:prstGeom>
        <a:solidFill>
          <a:schemeClr val="accent3">
            <a:hueOff val="131735"/>
            <a:satOff val="-8648"/>
            <a:lumOff val="3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a:off x="3364283" y="1635416"/>
        <a:ext cx="367947" cy="167091"/>
      </dsp:txXfrm>
    </dsp:sp>
    <dsp:sp modelId="{8B88BFC0-75EC-414E-80FC-AF10D6824BC3}">
      <dsp:nvSpPr>
        <dsp:cNvPr id="0" name=""/>
        <dsp:cNvSpPr/>
      </dsp:nvSpPr>
      <dsp:spPr>
        <a:xfrm>
          <a:off x="3675933" y="429506"/>
          <a:ext cx="1049441" cy="1049441"/>
        </a:xfrm>
        <a:prstGeom prst="ellipse">
          <a:avLst/>
        </a:prstGeom>
        <a:solidFill>
          <a:schemeClr val="accent3">
            <a:hueOff val="131735"/>
            <a:satOff val="-8648"/>
            <a:lumOff val="39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US" sz="700" b="0" kern="1200" dirty="0" err="1">
              <a:solidFill>
                <a:schemeClr val="tx1"/>
              </a:solidFill>
            </a:rPr>
            <a:t>Therapi</a:t>
          </a:r>
          <a:endParaRPr lang="en-US" sz="700" b="0" kern="1200" dirty="0">
            <a:solidFill>
              <a:schemeClr val="tx1"/>
            </a:solidFill>
          </a:endParaRPr>
        </a:p>
      </dsp:txBody>
      <dsp:txXfrm>
        <a:off x="3829620" y="583193"/>
        <a:ext cx="742067" cy="742067"/>
      </dsp:txXfrm>
    </dsp:sp>
    <dsp:sp modelId="{976DC51E-800B-40DE-821B-EEEBA2A8C9A8}">
      <dsp:nvSpPr>
        <dsp:cNvPr id="0" name=""/>
        <dsp:cNvSpPr/>
      </dsp:nvSpPr>
      <dsp:spPr>
        <a:xfrm rot="21055607">
          <a:off x="3635008" y="2049027"/>
          <a:ext cx="460069" cy="278485"/>
        </a:xfrm>
        <a:prstGeom prst="rightArrow">
          <a:avLst>
            <a:gd name="adj1" fmla="val 60000"/>
            <a:gd name="adj2" fmla="val 50000"/>
          </a:avLst>
        </a:prstGeom>
        <a:solidFill>
          <a:schemeClr val="accent3">
            <a:hueOff val="263470"/>
            <a:satOff val="-17296"/>
            <a:lumOff val="78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a:off x="3635531" y="2111311"/>
        <a:ext cx="376524" cy="167091"/>
      </dsp:txXfrm>
    </dsp:sp>
    <dsp:sp modelId="{73C57D4C-6FE8-47E6-AC63-3CF8F5FEF084}">
      <dsp:nvSpPr>
        <dsp:cNvPr id="0" name=""/>
        <dsp:cNvSpPr/>
      </dsp:nvSpPr>
      <dsp:spPr>
        <a:xfrm>
          <a:off x="4299932" y="1510304"/>
          <a:ext cx="1049441" cy="1049441"/>
        </a:xfrm>
        <a:prstGeom prst="ellipse">
          <a:avLst/>
        </a:prstGeom>
        <a:solidFill>
          <a:schemeClr val="accent3">
            <a:hueOff val="263470"/>
            <a:satOff val="-17296"/>
            <a:lumOff val="78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GB" sz="700" b="0" kern="1200" dirty="0" err="1">
              <a:solidFill>
                <a:schemeClr val="tx1"/>
              </a:solidFill>
            </a:rPr>
            <a:t>Gofal</a:t>
          </a:r>
          <a:r>
            <a:rPr lang="en-GB" sz="700" b="0" kern="1200" dirty="0">
              <a:solidFill>
                <a:schemeClr val="tx1"/>
              </a:solidFill>
            </a:rPr>
            <a:t> </a:t>
          </a:r>
          <a:r>
            <a:rPr lang="en-GB" sz="700" b="0" kern="1200" dirty="0" err="1">
              <a:solidFill>
                <a:schemeClr val="tx1"/>
              </a:solidFill>
            </a:rPr>
            <a:t>sy'n</a:t>
          </a:r>
          <a:r>
            <a:rPr lang="en-GB" sz="700" b="0" kern="1200" dirty="0">
              <a:solidFill>
                <a:schemeClr val="tx1"/>
              </a:solidFill>
            </a:rPr>
            <a:t> </a:t>
          </a:r>
          <a:r>
            <a:rPr lang="en-GB" sz="700" b="0" kern="1200" dirty="0" err="1">
              <a:solidFill>
                <a:schemeClr val="tx1"/>
              </a:solidFill>
            </a:rPr>
            <a:t>canolbwyntio</a:t>
          </a:r>
          <a:r>
            <a:rPr lang="en-GB" sz="700" b="0" kern="1200" dirty="0">
              <a:solidFill>
                <a:schemeClr val="tx1"/>
              </a:solidFill>
            </a:rPr>
            <a:t> </a:t>
          </a:r>
          <a:r>
            <a:rPr lang="en-GB" sz="700" b="0" kern="1200" dirty="0" err="1">
              <a:solidFill>
                <a:schemeClr val="tx1"/>
              </a:solidFill>
            </a:rPr>
            <a:t>ar</a:t>
          </a:r>
          <a:r>
            <a:rPr lang="en-GB" sz="700" b="0" kern="1200" dirty="0">
              <a:solidFill>
                <a:schemeClr val="tx1"/>
              </a:solidFill>
            </a:rPr>
            <a:t> </a:t>
          </a:r>
          <a:r>
            <a:rPr lang="en-GB" sz="700" b="0" kern="1200" dirty="0" err="1">
              <a:solidFill>
                <a:schemeClr val="tx1"/>
              </a:solidFill>
            </a:rPr>
            <a:t>yr</a:t>
          </a:r>
          <a:r>
            <a:rPr lang="en-GB" sz="700" b="0" kern="1200" dirty="0">
              <a:solidFill>
                <a:schemeClr val="tx1"/>
              </a:solidFill>
            </a:rPr>
            <a:t> </a:t>
          </a:r>
          <a:r>
            <a:rPr lang="en-GB" sz="700" b="0" kern="1200" dirty="0" err="1">
              <a:solidFill>
                <a:schemeClr val="tx1"/>
              </a:solidFill>
            </a:rPr>
            <a:t>unigolyn</a:t>
          </a:r>
          <a:r>
            <a:rPr lang="en-GB" sz="700" b="0" kern="1200" dirty="0">
              <a:solidFill>
                <a:schemeClr val="tx1"/>
              </a:solidFill>
            </a:rPr>
            <a:t> a </a:t>
          </a:r>
          <a:r>
            <a:rPr lang="en-GB" sz="700" b="0" kern="1200" dirty="0" err="1">
              <a:solidFill>
                <a:schemeClr val="tx1"/>
              </a:solidFill>
            </a:rPr>
            <a:t>chydweithio</a:t>
          </a:r>
          <a:endParaRPr lang="en-GB" sz="700" b="0" kern="1200" dirty="0">
            <a:solidFill>
              <a:schemeClr val="tx1"/>
            </a:solidFill>
          </a:endParaRPr>
        </a:p>
        <a:p>
          <a:pPr lvl="0" algn="ctr" defTabSz="311150">
            <a:lnSpc>
              <a:spcPct val="90000"/>
            </a:lnSpc>
            <a:spcBef>
              <a:spcPct val="0"/>
            </a:spcBef>
            <a:spcAft>
              <a:spcPct val="35000"/>
            </a:spcAft>
          </a:pPr>
          <a:endParaRPr lang="en-US" sz="700" b="0" kern="1200" dirty="0">
            <a:solidFill>
              <a:schemeClr val="tx1"/>
            </a:solidFill>
          </a:endParaRPr>
        </a:p>
      </dsp:txBody>
      <dsp:txXfrm>
        <a:off x="4453619" y="1663991"/>
        <a:ext cx="742067" cy="742067"/>
      </dsp:txXfrm>
    </dsp:sp>
    <dsp:sp modelId="{AD3FD711-2860-4C6F-81A3-1D28268F226E}">
      <dsp:nvSpPr>
        <dsp:cNvPr id="0" name=""/>
        <dsp:cNvSpPr/>
      </dsp:nvSpPr>
      <dsp:spPr>
        <a:xfrm rot="1856713">
          <a:off x="3529126" y="2619373"/>
          <a:ext cx="471568" cy="278485"/>
        </a:xfrm>
        <a:prstGeom prst="rightArrow">
          <a:avLst>
            <a:gd name="adj1" fmla="val 60000"/>
            <a:gd name="adj2" fmla="val 50000"/>
          </a:avLst>
        </a:prstGeom>
        <a:solidFill>
          <a:schemeClr val="accent3">
            <a:hueOff val="395205"/>
            <a:satOff val="-25943"/>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a:off x="3535072" y="2653590"/>
        <a:ext cx="388023" cy="167091"/>
      </dsp:txXfrm>
    </dsp:sp>
    <dsp:sp modelId="{A33AECBC-7242-4071-A522-7E7C93A54096}">
      <dsp:nvSpPr>
        <dsp:cNvPr id="0" name=""/>
        <dsp:cNvSpPr/>
      </dsp:nvSpPr>
      <dsp:spPr>
        <a:xfrm>
          <a:off x="4083220" y="2739342"/>
          <a:ext cx="1049441" cy="1049441"/>
        </a:xfrm>
        <a:prstGeom prst="ellipse">
          <a:avLst/>
        </a:prstGeom>
        <a:solidFill>
          <a:schemeClr val="accent3">
            <a:hueOff val="395205"/>
            <a:satOff val="-25943"/>
            <a:lumOff val="117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US" sz="700" b="0" kern="1200" dirty="0" err="1">
              <a:solidFill>
                <a:schemeClr val="tx1"/>
              </a:solidFill>
            </a:rPr>
            <a:t>Eirioli</a:t>
          </a:r>
          <a:r>
            <a:rPr lang="en-US" sz="700" b="0" kern="1200" dirty="0">
              <a:solidFill>
                <a:schemeClr val="tx1"/>
              </a:solidFill>
            </a:rPr>
            <a:t> a </a:t>
          </a:r>
          <a:r>
            <a:rPr lang="en-US" sz="700" b="0" kern="1200" dirty="0" err="1">
              <a:solidFill>
                <a:schemeClr val="tx1"/>
              </a:solidFill>
            </a:rPr>
            <a:t>Dylanwadu</a:t>
          </a:r>
          <a:endParaRPr lang="en-US" sz="700" b="0" kern="1200" dirty="0">
            <a:solidFill>
              <a:schemeClr val="tx1"/>
            </a:solidFill>
          </a:endParaRPr>
        </a:p>
      </dsp:txBody>
      <dsp:txXfrm>
        <a:off x="4236907" y="2893029"/>
        <a:ext cx="742067" cy="742067"/>
      </dsp:txXfrm>
    </dsp:sp>
    <dsp:sp modelId="{FAF5A821-F5F2-4B29-8CD0-C3188073E7E4}">
      <dsp:nvSpPr>
        <dsp:cNvPr id="0" name=""/>
        <dsp:cNvSpPr/>
      </dsp:nvSpPr>
      <dsp:spPr>
        <a:xfrm rot="4231646">
          <a:off x="3081022" y="2992022"/>
          <a:ext cx="480602" cy="278485"/>
        </a:xfrm>
        <a:prstGeom prst="rightArrow">
          <a:avLst>
            <a:gd name="adj1" fmla="val 60000"/>
            <a:gd name="adj2" fmla="val 50000"/>
          </a:avLst>
        </a:prstGeom>
        <a:solidFill>
          <a:schemeClr val="accent3">
            <a:hueOff val="526940"/>
            <a:satOff val="-34591"/>
            <a:lumOff val="156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a:off x="3108869" y="3008336"/>
        <a:ext cx="397057" cy="167091"/>
      </dsp:txXfrm>
    </dsp:sp>
    <dsp:sp modelId="{E470ED3A-1123-46E9-9B21-958EE8BFEBEB}">
      <dsp:nvSpPr>
        <dsp:cNvPr id="0" name=""/>
        <dsp:cNvSpPr/>
      </dsp:nvSpPr>
      <dsp:spPr>
        <a:xfrm>
          <a:off x="3127198" y="3541540"/>
          <a:ext cx="1049441" cy="1049441"/>
        </a:xfrm>
        <a:prstGeom prst="ellipse">
          <a:avLst/>
        </a:prstGeom>
        <a:solidFill>
          <a:schemeClr val="accent3">
            <a:hueOff val="526940"/>
            <a:satOff val="-34591"/>
            <a:lumOff val="156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US" sz="700" b="0" kern="1200" dirty="0">
              <a:solidFill>
                <a:schemeClr val="tx1"/>
              </a:solidFill>
            </a:rPr>
            <a:t>Raising awareness of SLCN</a:t>
          </a:r>
        </a:p>
      </dsp:txBody>
      <dsp:txXfrm>
        <a:off x="3280885" y="3695227"/>
        <a:ext cx="742067" cy="742067"/>
      </dsp:txXfrm>
    </dsp:sp>
    <dsp:sp modelId="{9341237E-86D7-4753-9B9F-84CF2693D172}">
      <dsp:nvSpPr>
        <dsp:cNvPr id="0" name=""/>
        <dsp:cNvSpPr/>
      </dsp:nvSpPr>
      <dsp:spPr>
        <a:xfrm rot="6592314">
          <a:off x="2500308" y="2992112"/>
          <a:ext cx="483050" cy="278485"/>
        </a:xfrm>
        <a:prstGeom prst="rightArrow">
          <a:avLst>
            <a:gd name="adj1" fmla="val 60000"/>
            <a:gd name="adj2" fmla="val 50000"/>
          </a:avLst>
        </a:prstGeom>
        <a:solidFill>
          <a:schemeClr val="accent3">
            <a:hueOff val="658675"/>
            <a:satOff val="-43239"/>
            <a:lumOff val="196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rot="10800000">
        <a:off x="2556280" y="3008524"/>
        <a:ext cx="399505" cy="167091"/>
      </dsp:txXfrm>
    </dsp:sp>
    <dsp:sp modelId="{76D7B02E-9838-4D30-A763-B42E7318E092}">
      <dsp:nvSpPr>
        <dsp:cNvPr id="0" name=""/>
        <dsp:cNvSpPr/>
      </dsp:nvSpPr>
      <dsp:spPr>
        <a:xfrm>
          <a:off x="1879200" y="3541540"/>
          <a:ext cx="1049441" cy="1049441"/>
        </a:xfrm>
        <a:prstGeom prst="ellipse">
          <a:avLst/>
        </a:prstGeom>
        <a:solidFill>
          <a:schemeClr val="accent3">
            <a:hueOff val="658675"/>
            <a:satOff val="-43239"/>
            <a:lumOff val="196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US" sz="700" b="0" kern="1200" dirty="0" err="1">
              <a:solidFill>
                <a:schemeClr val="tx1"/>
              </a:solidFill>
            </a:rPr>
            <a:t>Ymchwil</a:t>
          </a:r>
          <a:endParaRPr lang="en-US" sz="700" b="0" kern="1200" dirty="0">
            <a:solidFill>
              <a:schemeClr val="tx1"/>
            </a:solidFill>
          </a:endParaRPr>
        </a:p>
      </dsp:txBody>
      <dsp:txXfrm>
        <a:off x="2032887" y="3695227"/>
        <a:ext cx="742067" cy="742067"/>
      </dsp:txXfrm>
    </dsp:sp>
    <dsp:sp modelId="{C03E9A5A-DF96-40D3-8279-F4A85A2C8380}">
      <dsp:nvSpPr>
        <dsp:cNvPr id="0" name=""/>
        <dsp:cNvSpPr/>
      </dsp:nvSpPr>
      <dsp:spPr>
        <a:xfrm rot="8956425">
          <a:off x="2059163" y="2619498"/>
          <a:ext cx="477812" cy="278485"/>
        </a:xfrm>
        <a:prstGeom prst="rightArrow">
          <a:avLst>
            <a:gd name="adj1" fmla="val 60000"/>
            <a:gd name="adj2" fmla="val 50000"/>
          </a:avLst>
        </a:prstGeom>
        <a:solidFill>
          <a:schemeClr val="accent3">
            <a:hueOff val="790410"/>
            <a:satOff val="-51886"/>
            <a:lumOff val="235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rot="10800000">
        <a:off x="2136844" y="2653852"/>
        <a:ext cx="394267" cy="167091"/>
      </dsp:txXfrm>
    </dsp:sp>
    <dsp:sp modelId="{95B1DFB0-3592-4991-8233-9F61FAAFE950}">
      <dsp:nvSpPr>
        <dsp:cNvPr id="0" name=""/>
        <dsp:cNvSpPr/>
      </dsp:nvSpPr>
      <dsp:spPr>
        <a:xfrm>
          <a:off x="923178" y="2739342"/>
          <a:ext cx="1049441" cy="1049441"/>
        </a:xfrm>
        <a:prstGeom prst="ellipse">
          <a:avLst/>
        </a:prstGeom>
        <a:solidFill>
          <a:schemeClr val="accent3">
            <a:hueOff val="790410"/>
            <a:satOff val="-51886"/>
            <a:lumOff val="235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US" sz="700" b="0" kern="1200" dirty="0" err="1">
              <a:solidFill>
                <a:schemeClr val="tx1"/>
              </a:solidFill>
            </a:rPr>
            <a:t>Hyfforddiant</a:t>
          </a:r>
          <a:endParaRPr lang="en-US" sz="700" b="0" kern="1200" dirty="0">
            <a:solidFill>
              <a:schemeClr val="tx1"/>
            </a:solidFill>
          </a:endParaRPr>
        </a:p>
      </dsp:txBody>
      <dsp:txXfrm>
        <a:off x="1076865" y="2893029"/>
        <a:ext cx="742067" cy="742067"/>
      </dsp:txXfrm>
    </dsp:sp>
    <dsp:sp modelId="{F4375078-ADFD-4568-A112-AD8E23C79CD0}">
      <dsp:nvSpPr>
        <dsp:cNvPr id="0" name=""/>
        <dsp:cNvSpPr/>
      </dsp:nvSpPr>
      <dsp:spPr>
        <a:xfrm rot="11328660">
          <a:off x="1934058" y="2048853"/>
          <a:ext cx="488429" cy="278485"/>
        </a:xfrm>
        <a:prstGeom prst="rightArrow">
          <a:avLst>
            <a:gd name="adj1" fmla="val 60000"/>
            <a:gd name="adj2" fmla="val 50000"/>
          </a:avLst>
        </a:prstGeom>
        <a:solidFill>
          <a:schemeClr val="accent3">
            <a:hueOff val="922145"/>
            <a:satOff val="-60534"/>
            <a:lumOff val="274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rot="10800000">
        <a:off x="2017110" y="2110949"/>
        <a:ext cx="404884" cy="167091"/>
      </dsp:txXfrm>
    </dsp:sp>
    <dsp:sp modelId="{8C4AF913-04CB-46EA-928E-780892647F80}">
      <dsp:nvSpPr>
        <dsp:cNvPr id="0" name=""/>
        <dsp:cNvSpPr/>
      </dsp:nvSpPr>
      <dsp:spPr>
        <a:xfrm>
          <a:off x="666019" y="1510302"/>
          <a:ext cx="1049441" cy="1049441"/>
        </a:xfrm>
        <a:prstGeom prst="ellipse">
          <a:avLst/>
        </a:prstGeom>
        <a:solidFill>
          <a:schemeClr val="accent3">
            <a:hueOff val="922145"/>
            <a:satOff val="-60534"/>
            <a:lumOff val="274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US" sz="700" b="0" kern="1200" dirty="0" err="1">
              <a:solidFill>
                <a:schemeClr val="tx1"/>
              </a:solidFill>
            </a:rPr>
            <a:t>Ysgrifennu</a:t>
          </a:r>
          <a:r>
            <a:rPr lang="en-US" sz="700" b="0" kern="1200" dirty="0">
              <a:solidFill>
                <a:schemeClr val="tx1"/>
              </a:solidFill>
            </a:rPr>
            <a:t> </a:t>
          </a:r>
          <a:r>
            <a:rPr lang="en-US" sz="700" b="0" kern="1200" dirty="0" err="1">
              <a:solidFill>
                <a:schemeClr val="tx1"/>
              </a:solidFill>
            </a:rPr>
            <a:t>Adroddiadau</a:t>
          </a:r>
          <a:r>
            <a:rPr lang="en-US" sz="700" b="0" kern="1200" dirty="0">
              <a:solidFill>
                <a:schemeClr val="tx1"/>
              </a:solidFill>
            </a:rPr>
            <a:t> a </a:t>
          </a:r>
          <a:r>
            <a:rPr lang="en-US" sz="700" b="0" kern="1200" dirty="0" err="1">
              <a:solidFill>
                <a:schemeClr val="tx1"/>
              </a:solidFill>
            </a:rPr>
            <a:t>Rhannu</a:t>
          </a:r>
          <a:r>
            <a:rPr lang="en-US" sz="700" b="0" kern="1200" dirty="0">
              <a:solidFill>
                <a:schemeClr val="tx1"/>
              </a:solidFill>
            </a:rPr>
            <a:t> </a:t>
          </a:r>
          <a:r>
            <a:rPr lang="en-US" sz="700" b="0" kern="1200" dirty="0" err="1">
              <a:solidFill>
                <a:schemeClr val="tx1"/>
              </a:solidFill>
            </a:rPr>
            <a:t>Gwybodaeth</a:t>
          </a:r>
          <a:endParaRPr lang="en-US" sz="700" b="0" kern="1200" dirty="0">
            <a:solidFill>
              <a:schemeClr val="tx1"/>
            </a:solidFill>
          </a:endParaRPr>
        </a:p>
      </dsp:txBody>
      <dsp:txXfrm>
        <a:off x="819706" y="1663989"/>
        <a:ext cx="742067" cy="742067"/>
      </dsp:txXfrm>
    </dsp:sp>
    <dsp:sp modelId="{B27945FD-431D-4944-8C5C-FBA656B06A3F}">
      <dsp:nvSpPr>
        <dsp:cNvPr id="0" name=""/>
        <dsp:cNvSpPr/>
      </dsp:nvSpPr>
      <dsp:spPr>
        <a:xfrm rot="13752072">
          <a:off x="2259591" y="1547796"/>
          <a:ext cx="456227" cy="278485"/>
        </a:xfrm>
        <a:prstGeom prst="rightArrow">
          <a:avLst>
            <a:gd name="adj1" fmla="val 60000"/>
            <a:gd name="adj2" fmla="val 50000"/>
          </a:avLst>
        </a:prstGeom>
        <a:solidFill>
          <a:schemeClr val="accent3">
            <a:hueOff val="1053880"/>
            <a:satOff val="-69182"/>
            <a:lumOff val="313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rot="10800000">
        <a:off x="2328658" y="1635115"/>
        <a:ext cx="372682" cy="167091"/>
      </dsp:txXfrm>
    </dsp:sp>
    <dsp:sp modelId="{6DD50D86-89FD-40A5-B741-8FCD224C3F2B}">
      <dsp:nvSpPr>
        <dsp:cNvPr id="0" name=""/>
        <dsp:cNvSpPr/>
      </dsp:nvSpPr>
      <dsp:spPr>
        <a:xfrm>
          <a:off x="1330465" y="429506"/>
          <a:ext cx="1049441" cy="1049441"/>
        </a:xfrm>
        <a:prstGeom prst="ellipse">
          <a:avLst/>
        </a:prstGeom>
        <a:solidFill>
          <a:schemeClr val="accent3">
            <a:hueOff val="1053880"/>
            <a:satOff val="-69182"/>
            <a:lumOff val="313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GB" sz="700" b="0" kern="1200" dirty="0" err="1">
              <a:solidFill>
                <a:schemeClr val="tx1"/>
              </a:solidFill>
            </a:rPr>
            <a:t>Presenoldeb</a:t>
          </a:r>
          <a:r>
            <a:rPr lang="en-GB" sz="700" b="0" kern="1200" dirty="0">
              <a:solidFill>
                <a:schemeClr val="tx1"/>
              </a:solidFill>
            </a:rPr>
            <a:t> </a:t>
          </a:r>
          <a:r>
            <a:rPr lang="en-GB" sz="700" b="0" kern="1200" dirty="0" err="1">
              <a:solidFill>
                <a:schemeClr val="tx1"/>
              </a:solidFill>
            </a:rPr>
            <a:t>mewn</a:t>
          </a:r>
          <a:r>
            <a:rPr lang="en-GB" sz="700" b="0" kern="1200" dirty="0">
              <a:solidFill>
                <a:schemeClr val="tx1"/>
              </a:solidFill>
            </a:rPr>
            <a:t> </a:t>
          </a:r>
          <a:r>
            <a:rPr lang="en-GB" sz="700" b="0" kern="1200" dirty="0" err="1">
              <a:solidFill>
                <a:schemeClr val="tx1"/>
              </a:solidFill>
            </a:rPr>
            <a:t>timau</a:t>
          </a:r>
          <a:r>
            <a:rPr lang="en-GB" sz="700" b="0" kern="1200" dirty="0">
              <a:solidFill>
                <a:schemeClr val="tx1"/>
              </a:solidFill>
            </a:rPr>
            <a:t> </a:t>
          </a:r>
          <a:r>
            <a:rPr lang="en-GB" sz="700" b="0" kern="1200" dirty="0" err="1">
              <a:solidFill>
                <a:schemeClr val="tx1"/>
              </a:solidFill>
            </a:rPr>
            <a:t>amlddisgyblaethol</a:t>
          </a:r>
          <a:r>
            <a:rPr lang="en-GB" sz="700" b="0" kern="1200" dirty="0">
              <a:solidFill>
                <a:schemeClr val="tx1"/>
              </a:solidFill>
            </a:rPr>
            <a:t> </a:t>
          </a:r>
          <a:r>
            <a:rPr lang="en-GB" sz="700" b="0" kern="1200" dirty="0" err="1">
              <a:solidFill>
                <a:schemeClr val="tx1"/>
              </a:solidFill>
            </a:rPr>
            <a:t>gan</a:t>
          </a:r>
          <a:r>
            <a:rPr lang="en-GB" sz="700" b="0" kern="1200" dirty="0">
              <a:solidFill>
                <a:schemeClr val="tx1"/>
              </a:solidFill>
            </a:rPr>
            <a:t> </a:t>
          </a:r>
          <a:r>
            <a:rPr lang="en-GB" sz="700" b="0" kern="1200" dirty="0" err="1">
              <a:solidFill>
                <a:schemeClr val="tx1"/>
              </a:solidFill>
            </a:rPr>
            <a:t>gynnwys</a:t>
          </a:r>
          <a:r>
            <a:rPr lang="en-GB" sz="700" b="0" kern="1200" dirty="0">
              <a:solidFill>
                <a:schemeClr val="tx1"/>
              </a:solidFill>
            </a:rPr>
            <a:t> </a:t>
          </a:r>
          <a:r>
            <a:rPr lang="en-GB" sz="700" b="0" kern="1200" dirty="0" err="1">
              <a:solidFill>
                <a:schemeClr val="tx1"/>
              </a:solidFill>
            </a:rPr>
            <a:t>cyfarfodydd</a:t>
          </a:r>
          <a:r>
            <a:rPr lang="en-GB" sz="700" b="0" kern="1200" dirty="0">
              <a:solidFill>
                <a:schemeClr val="tx1"/>
              </a:solidFill>
            </a:rPr>
            <a:t> CDU</a:t>
          </a:r>
          <a:endParaRPr lang="en-US" sz="700" b="0" kern="1200" dirty="0">
            <a:solidFill>
              <a:schemeClr val="tx1"/>
            </a:solidFill>
          </a:endParaRPr>
        </a:p>
      </dsp:txBody>
      <dsp:txXfrm>
        <a:off x="1484152" y="583193"/>
        <a:ext cx="742067" cy="7420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805E0A-5A42-4FDB-81B9-4E30554E341B}">
      <dsp:nvSpPr>
        <dsp:cNvPr id="0" name=""/>
        <dsp:cNvSpPr/>
      </dsp:nvSpPr>
      <dsp:spPr>
        <a:xfrm>
          <a:off x="2500" y="1928925"/>
          <a:ext cx="1455781" cy="582312"/>
        </a:xfrm>
        <a:prstGeom prst="chevron">
          <a:avLst/>
        </a:prstGeom>
        <a:solidFill>
          <a:schemeClr val="accent1">
            <a:alpha val="9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14669" rIns="14669" bIns="14669" numCol="1" spcCol="1270" anchor="ctr" anchorCtr="0">
          <a:noAutofit/>
        </a:bodyPr>
        <a:lstStyle/>
        <a:p>
          <a:pPr lvl="0" algn="ctr" defTabSz="488950">
            <a:lnSpc>
              <a:spcPct val="90000"/>
            </a:lnSpc>
            <a:spcBef>
              <a:spcPct val="0"/>
            </a:spcBef>
            <a:spcAft>
              <a:spcPct val="35000"/>
            </a:spcAft>
          </a:pPr>
          <a:r>
            <a:rPr lang="en-US" sz="1100" kern="1200"/>
            <a:t>One word</a:t>
          </a:r>
        </a:p>
      </dsp:txBody>
      <dsp:txXfrm>
        <a:off x="293656" y="1928925"/>
        <a:ext cx="873469" cy="582312"/>
      </dsp:txXfrm>
    </dsp:sp>
    <dsp:sp modelId="{E3FD9B1C-D490-4B89-B96C-5E7914D54C7E}">
      <dsp:nvSpPr>
        <dsp:cNvPr id="0" name=""/>
        <dsp:cNvSpPr/>
      </dsp:nvSpPr>
      <dsp:spPr>
        <a:xfrm>
          <a:off x="1312703" y="1928925"/>
          <a:ext cx="1455781" cy="582312"/>
        </a:xfrm>
        <a:prstGeom prst="chevron">
          <a:avLst/>
        </a:prstGeom>
        <a:solidFill>
          <a:schemeClr val="accent1">
            <a:alpha val="90000"/>
            <a:hueOff val="0"/>
            <a:satOff val="0"/>
            <a:lumOff val="0"/>
            <a:alphaOff val="-13333"/>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14669" rIns="14669" bIns="14669" numCol="1" spcCol="1270" anchor="ctr" anchorCtr="0">
          <a:noAutofit/>
        </a:bodyPr>
        <a:lstStyle/>
        <a:p>
          <a:pPr lvl="0" algn="ctr" defTabSz="488950">
            <a:lnSpc>
              <a:spcPct val="90000"/>
            </a:lnSpc>
            <a:spcBef>
              <a:spcPct val="0"/>
            </a:spcBef>
            <a:spcAft>
              <a:spcPct val="35000"/>
            </a:spcAft>
          </a:pPr>
          <a:r>
            <a:rPr lang="en-US" sz="1100" kern="1200"/>
            <a:t>Number of individual words</a:t>
          </a:r>
        </a:p>
      </dsp:txBody>
      <dsp:txXfrm>
        <a:off x="1603859" y="1928925"/>
        <a:ext cx="873469" cy="582312"/>
      </dsp:txXfrm>
    </dsp:sp>
    <dsp:sp modelId="{53C4ABEB-B0CE-436F-B8C2-7302B7B8D101}">
      <dsp:nvSpPr>
        <dsp:cNvPr id="0" name=""/>
        <dsp:cNvSpPr/>
      </dsp:nvSpPr>
      <dsp:spPr>
        <a:xfrm>
          <a:off x="2622906" y="1928925"/>
          <a:ext cx="1455781" cy="582312"/>
        </a:xfrm>
        <a:prstGeom prst="chevron">
          <a:avLst/>
        </a:prstGeom>
        <a:solidFill>
          <a:schemeClr val="accent1">
            <a:alpha val="90000"/>
            <a:hueOff val="0"/>
            <a:satOff val="0"/>
            <a:lumOff val="0"/>
            <a:alphaOff val="-26667"/>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14669" rIns="14669" bIns="14669" numCol="1" spcCol="1270" anchor="ctr" anchorCtr="0">
          <a:noAutofit/>
        </a:bodyPr>
        <a:lstStyle/>
        <a:p>
          <a:pPr lvl="0" algn="ctr" defTabSz="488950">
            <a:lnSpc>
              <a:spcPct val="90000"/>
            </a:lnSpc>
            <a:spcBef>
              <a:spcPct val="0"/>
            </a:spcBef>
            <a:spcAft>
              <a:spcPct val="35000"/>
            </a:spcAft>
          </a:pPr>
          <a:r>
            <a:rPr lang="en-US" sz="1100" kern="1200"/>
            <a:t>Short sentences</a:t>
          </a:r>
        </a:p>
      </dsp:txBody>
      <dsp:txXfrm>
        <a:off x="2914062" y="1928925"/>
        <a:ext cx="873469" cy="582312"/>
      </dsp:txXfrm>
    </dsp:sp>
    <dsp:sp modelId="{D6A9BB0A-3461-43D0-938C-5D4785F39EBD}">
      <dsp:nvSpPr>
        <dsp:cNvPr id="0" name=""/>
        <dsp:cNvSpPr/>
      </dsp:nvSpPr>
      <dsp:spPr>
        <a:xfrm>
          <a:off x="3933109" y="1928925"/>
          <a:ext cx="1455781" cy="582312"/>
        </a:xfrm>
        <a:prstGeom prst="chevron">
          <a:avLst/>
        </a:prstGeom>
        <a:solidFill>
          <a:schemeClr val="accent1">
            <a:alpha val="90000"/>
            <a:hueOff val="0"/>
            <a:satOff val="0"/>
            <a:lumOff val="0"/>
            <a:alphaOff val="-4000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14669" rIns="14669" bIns="14669" numCol="1" spcCol="1270" anchor="ctr" anchorCtr="0">
          <a:noAutofit/>
        </a:bodyPr>
        <a:lstStyle/>
        <a:p>
          <a:pPr lvl="0" algn="ctr" defTabSz="488950">
            <a:lnSpc>
              <a:spcPct val="90000"/>
            </a:lnSpc>
            <a:spcBef>
              <a:spcPct val="0"/>
            </a:spcBef>
            <a:spcAft>
              <a:spcPct val="35000"/>
            </a:spcAft>
          </a:pPr>
          <a:r>
            <a:rPr lang="en-US" sz="1100" kern="1200"/>
            <a:t>Longer, more complex sentences</a:t>
          </a:r>
        </a:p>
      </dsp:txBody>
      <dsp:txXfrm>
        <a:off x="4224265" y="1928925"/>
        <a:ext cx="873469" cy="5823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805E0A-5A42-4FDB-81B9-4E30554E341B}">
      <dsp:nvSpPr>
        <dsp:cNvPr id="0" name=""/>
        <dsp:cNvSpPr/>
      </dsp:nvSpPr>
      <dsp:spPr>
        <a:xfrm>
          <a:off x="26994" y="1994237"/>
          <a:ext cx="1455781" cy="582312"/>
        </a:xfrm>
        <a:prstGeom prst="chevron">
          <a:avLst/>
        </a:prstGeom>
        <a:solidFill>
          <a:schemeClr val="accent1">
            <a:alpha val="9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lvl="0" algn="ctr" defTabSz="533400">
            <a:lnSpc>
              <a:spcPct val="90000"/>
            </a:lnSpc>
            <a:spcBef>
              <a:spcPct val="0"/>
            </a:spcBef>
            <a:spcAft>
              <a:spcPct val="35000"/>
            </a:spcAft>
          </a:pPr>
          <a:r>
            <a:rPr lang="en-US" sz="1200" kern="1200" dirty="0">
              <a:solidFill>
                <a:schemeClr val="bg1"/>
              </a:solidFill>
            </a:rPr>
            <a:t>Un </a:t>
          </a:r>
          <a:r>
            <a:rPr lang="en-US" sz="1200" kern="1200" dirty="0" err="1">
              <a:solidFill>
                <a:schemeClr val="bg1"/>
              </a:solidFill>
            </a:rPr>
            <a:t>Gair</a:t>
          </a:r>
          <a:endParaRPr lang="en-US" sz="1200" kern="1200" dirty="0">
            <a:solidFill>
              <a:schemeClr val="bg1"/>
            </a:solidFill>
          </a:endParaRPr>
        </a:p>
      </dsp:txBody>
      <dsp:txXfrm>
        <a:off x="318150" y="1994237"/>
        <a:ext cx="873469" cy="582312"/>
      </dsp:txXfrm>
    </dsp:sp>
    <dsp:sp modelId="{E3FD9B1C-D490-4B89-B96C-5E7914D54C7E}">
      <dsp:nvSpPr>
        <dsp:cNvPr id="0" name=""/>
        <dsp:cNvSpPr/>
      </dsp:nvSpPr>
      <dsp:spPr>
        <a:xfrm>
          <a:off x="1239916" y="1998593"/>
          <a:ext cx="1455781" cy="582312"/>
        </a:xfrm>
        <a:prstGeom prst="chevron">
          <a:avLst/>
        </a:prstGeom>
        <a:solidFill>
          <a:schemeClr val="accent1">
            <a:alpha val="90000"/>
            <a:hueOff val="0"/>
            <a:satOff val="0"/>
            <a:lumOff val="0"/>
            <a:alphaOff val="-13333"/>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lvl="0" algn="ctr" defTabSz="533400">
            <a:lnSpc>
              <a:spcPct val="90000"/>
            </a:lnSpc>
            <a:spcBef>
              <a:spcPct val="0"/>
            </a:spcBef>
            <a:spcAft>
              <a:spcPct val="35000"/>
            </a:spcAft>
          </a:pPr>
          <a:r>
            <a:rPr lang="en-US" sz="1200" kern="1200" dirty="0" err="1">
              <a:solidFill>
                <a:schemeClr val="bg1"/>
              </a:solidFill>
            </a:rPr>
            <a:t>Nifer</a:t>
          </a:r>
          <a:r>
            <a:rPr lang="en-US" sz="1200" kern="1200" dirty="0">
              <a:solidFill>
                <a:schemeClr val="bg1"/>
              </a:solidFill>
            </a:rPr>
            <a:t> o </a:t>
          </a:r>
          <a:r>
            <a:rPr lang="en-US" sz="1200" kern="1200" dirty="0" err="1">
              <a:solidFill>
                <a:schemeClr val="bg1"/>
              </a:solidFill>
            </a:rPr>
            <a:t>eiriau</a:t>
          </a:r>
          <a:r>
            <a:rPr lang="en-US" sz="1200" kern="1200" dirty="0">
              <a:solidFill>
                <a:schemeClr val="bg1"/>
              </a:solidFill>
            </a:rPr>
            <a:t> </a:t>
          </a:r>
          <a:r>
            <a:rPr lang="en-US" sz="1200" kern="1200" dirty="0" err="1">
              <a:solidFill>
                <a:schemeClr val="bg1"/>
              </a:solidFill>
            </a:rPr>
            <a:t>unigol</a:t>
          </a:r>
          <a:endParaRPr lang="en-US" sz="1200" kern="1200" dirty="0">
            <a:solidFill>
              <a:schemeClr val="bg1"/>
            </a:solidFill>
          </a:endParaRPr>
        </a:p>
      </dsp:txBody>
      <dsp:txXfrm>
        <a:off x="1531072" y="1998593"/>
        <a:ext cx="873469" cy="582312"/>
      </dsp:txXfrm>
    </dsp:sp>
    <dsp:sp modelId="{53C4ABEB-B0CE-436F-B8C2-7302B7B8D101}">
      <dsp:nvSpPr>
        <dsp:cNvPr id="0" name=""/>
        <dsp:cNvSpPr/>
      </dsp:nvSpPr>
      <dsp:spPr>
        <a:xfrm>
          <a:off x="2457442" y="1998587"/>
          <a:ext cx="1455781" cy="582312"/>
        </a:xfrm>
        <a:prstGeom prst="chevron">
          <a:avLst/>
        </a:prstGeom>
        <a:solidFill>
          <a:schemeClr val="accent1">
            <a:alpha val="90000"/>
            <a:hueOff val="0"/>
            <a:satOff val="0"/>
            <a:lumOff val="0"/>
            <a:alphaOff val="-26667"/>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lvl="0" algn="ctr" defTabSz="533400">
            <a:lnSpc>
              <a:spcPct val="90000"/>
            </a:lnSpc>
            <a:spcBef>
              <a:spcPct val="0"/>
            </a:spcBef>
            <a:spcAft>
              <a:spcPct val="35000"/>
            </a:spcAft>
          </a:pPr>
          <a:r>
            <a:rPr lang="en-US" sz="1200" kern="1200" dirty="0" err="1">
              <a:solidFill>
                <a:schemeClr val="bg1"/>
              </a:solidFill>
            </a:rPr>
            <a:t>Brawddegau</a:t>
          </a:r>
          <a:r>
            <a:rPr lang="en-US" sz="1200" kern="1200" dirty="0">
              <a:solidFill>
                <a:schemeClr val="bg1"/>
              </a:solidFill>
            </a:rPr>
            <a:t> </a:t>
          </a:r>
          <a:r>
            <a:rPr lang="en-US" sz="1200" kern="1200" dirty="0" err="1">
              <a:solidFill>
                <a:schemeClr val="bg1"/>
              </a:solidFill>
            </a:rPr>
            <a:t>Byr</a:t>
          </a:r>
          <a:endParaRPr lang="en-US" sz="1200" kern="1200" dirty="0">
            <a:solidFill>
              <a:schemeClr val="bg1"/>
            </a:solidFill>
          </a:endParaRPr>
        </a:p>
      </dsp:txBody>
      <dsp:txXfrm>
        <a:off x="2748598" y="1998587"/>
        <a:ext cx="873469" cy="582312"/>
      </dsp:txXfrm>
    </dsp:sp>
    <dsp:sp modelId="{D6A9BB0A-3461-43D0-938C-5D4785F39EBD}">
      <dsp:nvSpPr>
        <dsp:cNvPr id="0" name=""/>
        <dsp:cNvSpPr/>
      </dsp:nvSpPr>
      <dsp:spPr>
        <a:xfrm>
          <a:off x="3680561" y="2007304"/>
          <a:ext cx="1455781" cy="582312"/>
        </a:xfrm>
        <a:prstGeom prst="chevron">
          <a:avLst/>
        </a:prstGeom>
        <a:solidFill>
          <a:schemeClr val="accent1">
            <a:alpha val="90000"/>
            <a:hueOff val="0"/>
            <a:satOff val="0"/>
            <a:lumOff val="0"/>
            <a:alphaOff val="-4000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lvl="0" algn="ctr" defTabSz="533400">
            <a:lnSpc>
              <a:spcPct val="90000"/>
            </a:lnSpc>
            <a:spcBef>
              <a:spcPct val="0"/>
            </a:spcBef>
            <a:spcAft>
              <a:spcPct val="35000"/>
            </a:spcAft>
          </a:pPr>
          <a:r>
            <a:rPr lang="en-US" sz="1200" kern="1200" dirty="0" err="1">
              <a:solidFill>
                <a:schemeClr val="bg1"/>
              </a:solidFill>
            </a:rPr>
            <a:t>Brwddegau</a:t>
          </a:r>
          <a:r>
            <a:rPr lang="en-US" sz="1200" kern="1200" dirty="0">
              <a:solidFill>
                <a:schemeClr val="bg1"/>
              </a:solidFill>
            </a:rPr>
            <a:t> </a:t>
          </a:r>
          <a:r>
            <a:rPr lang="en-US" sz="1200" kern="1200" dirty="0" err="1">
              <a:solidFill>
                <a:schemeClr val="bg1"/>
              </a:solidFill>
            </a:rPr>
            <a:t>Hirrach</a:t>
          </a:r>
          <a:endParaRPr lang="en-US" sz="1200" kern="1200" dirty="0">
            <a:solidFill>
              <a:schemeClr val="bg1"/>
            </a:solidFill>
          </a:endParaRPr>
        </a:p>
      </dsp:txBody>
      <dsp:txXfrm>
        <a:off x="3971717" y="2007304"/>
        <a:ext cx="873469" cy="582312"/>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E88477-A47A-48BB-A43B-019ABC4E30A3}" type="datetimeFigureOut">
              <a:rPr lang="en-GB" smtClean="0"/>
              <a:t>04/11/2024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59E3B1-E775-42AE-BEEC-A6B5499E42C7}" type="slidenum">
              <a:rPr lang="en-GB" smtClean="0"/>
              <a:t>‹#›</a:t>
            </a:fld>
            <a:endParaRPr lang="en-GB"/>
          </a:p>
        </p:txBody>
      </p:sp>
    </p:spTree>
    <p:extLst>
      <p:ext uri="{BB962C8B-B14F-4D97-AF65-F5344CB8AC3E}">
        <p14:creationId xmlns:p14="http://schemas.microsoft.com/office/powerpoint/2010/main" val="302697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ATTENTION Norms</a:t>
            </a:r>
            <a:r>
              <a:rPr lang="en-GB" baseline="0"/>
              <a:t> – from 70s, no update yet. </a:t>
            </a:r>
          </a:p>
          <a:p>
            <a:r>
              <a:rPr lang="en-GB"/>
              <a:t>ICAN report of 2006 ‘The cost to the nation of children’s poor communication’. This report stated that head teachers felt that 50% of four and-five year olds entering school showed difficulties with speaking and listening.</a:t>
            </a:r>
          </a:p>
          <a:p>
            <a:endParaRPr lang="en-GB"/>
          </a:p>
        </p:txBody>
      </p:sp>
      <p:sp>
        <p:nvSpPr>
          <p:cNvPr id="4" name="Slide Number Placeholder 3"/>
          <p:cNvSpPr>
            <a:spLocks noGrp="1"/>
          </p:cNvSpPr>
          <p:nvPr>
            <p:ph type="sldNum" sz="quarter" idx="10"/>
          </p:nvPr>
        </p:nvSpPr>
        <p:spPr/>
        <p:txBody>
          <a:bodyPr/>
          <a:lstStyle/>
          <a:p>
            <a:fld id="{6159E3B1-E775-42AE-BEEC-A6B5499E42C7}" type="slidenum">
              <a:rPr lang="en-GB" smtClean="0"/>
              <a:t>12</a:t>
            </a:fld>
            <a:endParaRPr lang="en-GB"/>
          </a:p>
        </p:txBody>
      </p:sp>
    </p:spTree>
    <p:extLst>
      <p:ext uri="{BB962C8B-B14F-4D97-AF65-F5344CB8AC3E}">
        <p14:creationId xmlns:p14="http://schemas.microsoft.com/office/powerpoint/2010/main" val="26456455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ATTENTION Norms</a:t>
            </a:r>
            <a:r>
              <a:rPr lang="en-GB" baseline="0"/>
              <a:t> – from 70s, no update yet. </a:t>
            </a:r>
          </a:p>
          <a:p>
            <a:r>
              <a:rPr lang="en-GB"/>
              <a:t>ICAN report of 2006 ‘The cost to the nation of children’s poor communication’. This report stated that head teachers felt that 50% of four and-five year olds entering school showed difficulties with speaking and listening.</a:t>
            </a:r>
          </a:p>
          <a:p>
            <a:endParaRPr lang="en-GB"/>
          </a:p>
        </p:txBody>
      </p:sp>
      <p:sp>
        <p:nvSpPr>
          <p:cNvPr id="4" name="Slide Number Placeholder 3"/>
          <p:cNvSpPr>
            <a:spLocks noGrp="1"/>
          </p:cNvSpPr>
          <p:nvPr>
            <p:ph type="sldNum" sz="quarter" idx="10"/>
          </p:nvPr>
        </p:nvSpPr>
        <p:spPr/>
        <p:txBody>
          <a:bodyPr/>
          <a:lstStyle/>
          <a:p>
            <a:fld id="{6159E3B1-E775-42AE-BEEC-A6B5499E42C7}" type="slidenum">
              <a:rPr lang="en-GB" smtClean="0"/>
              <a:t>13</a:t>
            </a:fld>
            <a:endParaRPr lang="en-GB"/>
          </a:p>
        </p:txBody>
      </p:sp>
    </p:spTree>
    <p:extLst>
      <p:ext uri="{BB962C8B-B14F-4D97-AF65-F5344CB8AC3E}">
        <p14:creationId xmlns:p14="http://schemas.microsoft.com/office/powerpoint/2010/main" val="38616027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Piaget's theory on play – language more important in stage 2 – Pre-operational stage: relating to objects, developing into imaginary play</a:t>
            </a:r>
            <a:endParaRPr lang="en-GB" dirty="0"/>
          </a:p>
          <a:p>
            <a:r>
              <a:rPr lang="en-GB" dirty="0"/>
              <a:t>McQuade et</a:t>
            </a:r>
            <a:r>
              <a:rPr lang="en-GB" baseline="0" dirty="0"/>
              <a:t> al (2019) - current child play is often seen as more structured and technology driven” rather than engagement in imaginative play</a:t>
            </a:r>
            <a:endParaRPr lang="en-GB" dirty="0"/>
          </a:p>
        </p:txBody>
      </p:sp>
      <p:sp>
        <p:nvSpPr>
          <p:cNvPr id="4" name="Slide Number Placeholder 3"/>
          <p:cNvSpPr>
            <a:spLocks noGrp="1"/>
          </p:cNvSpPr>
          <p:nvPr>
            <p:ph type="sldNum" sz="quarter" idx="10"/>
          </p:nvPr>
        </p:nvSpPr>
        <p:spPr/>
        <p:txBody>
          <a:bodyPr/>
          <a:lstStyle/>
          <a:p>
            <a:fld id="{6159E3B1-E775-42AE-BEEC-A6B5499E42C7}" type="slidenum">
              <a:rPr lang="en-GB" smtClean="0"/>
              <a:t>14</a:t>
            </a:fld>
            <a:endParaRPr lang="en-GB"/>
          </a:p>
        </p:txBody>
      </p:sp>
    </p:spTree>
    <p:extLst>
      <p:ext uri="{BB962C8B-B14F-4D97-AF65-F5344CB8AC3E}">
        <p14:creationId xmlns:p14="http://schemas.microsoft.com/office/powerpoint/2010/main" val="1196974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Piaget's theory on play – language more important in stage 2 – Pre-operational stage: relating to objects, developing into imaginary play</a:t>
            </a:r>
            <a:endParaRPr lang="en-GB" dirty="0"/>
          </a:p>
          <a:p>
            <a:r>
              <a:rPr lang="en-GB" dirty="0"/>
              <a:t>McQuade et</a:t>
            </a:r>
            <a:r>
              <a:rPr lang="en-GB" baseline="0" dirty="0"/>
              <a:t> al (2019) - current child play is often seen as more structured and technology driven” rather than engagement in imaginative play</a:t>
            </a:r>
            <a:endParaRPr lang="en-GB" dirty="0"/>
          </a:p>
        </p:txBody>
      </p:sp>
      <p:sp>
        <p:nvSpPr>
          <p:cNvPr id="4" name="Slide Number Placeholder 3"/>
          <p:cNvSpPr>
            <a:spLocks noGrp="1"/>
          </p:cNvSpPr>
          <p:nvPr>
            <p:ph type="sldNum" sz="quarter" idx="10"/>
          </p:nvPr>
        </p:nvSpPr>
        <p:spPr/>
        <p:txBody>
          <a:bodyPr/>
          <a:lstStyle/>
          <a:p>
            <a:fld id="{6159E3B1-E775-42AE-BEEC-A6B5499E42C7}" type="slidenum">
              <a:rPr lang="en-GB" smtClean="0"/>
              <a:t>15</a:t>
            </a:fld>
            <a:endParaRPr lang="en-GB"/>
          </a:p>
        </p:txBody>
      </p:sp>
    </p:spTree>
    <p:extLst>
      <p:ext uri="{BB962C8B-B14F-4D97-AF65-F5344CB8AC3E}">
        <p14:creationId xmlns:p14="http://schemas.microsoft.com/office/powerpoint/2010/main" val="28826942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 to Stages</a:t>
            </a:r>
            <a:r>
              <a:rPr lang="en-GB" baseline="0"/>
              <a:t> of S&amp;L development poster (</a:t>
            </a:r>
            <a:r>
              <a:rPr lang="en-GB" baseline="0" err="1"/>
              <a:t>iCAN</a:t>
            </a:r>
            <a:r>
              <a:rPr lang="en-GB" baseline="0"/>
              <a:t>)</a:t>
            </a:r>
          </a:p>
          <a:p>
            <a:endParaRPr lang="en-GB" baseline="0"/>
          </a:p>
          <a:p>
            <a:pPr marL="0" indent="0">
              <a:buClr>
                <a:schemeClr val="dk1"/>
              </a:buClr>
              <a:buSzPts val="1200"/>
            </a:pPr>
            <a:r>
              <a:rPr lang="en-GB" sz="1200" b="1"/>
              <a:t>Understanding of spoken language:</a:t>
            </a:r>
            <a:r>
              <a:rPr lang="en-GB" b="1"/>
              <a:t> </a:t>
            </a:r>
            <a:endParaRPr lang="en-GB"/>
          </a:p>
          <a:p>
            <a:pPr marL="0" indent="0">
              <a:buClr>
                <a:schemeClr val="dk1"/>
              </a:buClr>
              <a:buSzPts val="1200"/>
            </a:pPr>
            <a:endParaRPr lang="en-GB" b="1"/>
          </a:p>
          <a:p>
            <a:pPr marL="0" marR="0" lvl="0" indent="0" algn="l" rtl="0">
              <a:lnSpc>
                <a:spcPct val="100000"/>
              </a:lnSpc>
              <a:spcBef>
                <a:spcPts val="0"/>
              </a:spcBef>
              <a:spcAft>
                <a:spcPts val="0"/>
              </a:spcAft>
              <a:buClr>
                <a:schemeClr val="dk1"/>
              </a:buClr>
              <a:buSzPts val="1200"/>
              <a:buFont typeface="Calibri"/>
              <a:buNone/>
            </a:pPr>
            <a:r>
              <a:rPr lang="en-GB" sz="1200" b="0"/>
              <a:t>Understanding is crucial to language development and typically precedes expression</a:t>
            </a:r>
            <a:endParaRPr lang="en-GB"/>
          </a:p>
          <a:p>
            <a:pPr marL="0" marR="0" lvl="0" indent="0" algn="l" rtl="0">
              <a:lnSpc>
                <a:spcPct val="100000"/>
              </a:lnSpc>
              <a:spcBef>
                <a:spcPts val="0"/>
              </a:spcBef>
              <a:spcAft>
                <a:spcPts val="0"/>
              </a:spcAft>
              <a:buClr>
                <a:schemeClr val="dk1"/>
              </a:buClr>
              <a:buSzPts val="1200"/>
              <a:buFont typeface="Calibri"/>
              <a:buNone/>
            </a:pPr>
            <a:endParaRPr lang="en-GB" sz="1200" b="0"/>
          </a:p>
          <a:p>
            <a:pPr marL="0" indent="0">
              <a:buClr>
                <a:schemeClr val="dk1"/>
              </a:buClr>
              <a:buSzPts val="1200"/>
            </a:pPr>
            <a:r>
              <a:rPr lang="en-GB" sz="1200" b="0"/>
              <a:t>Situational understanding-</a:t>
            </a:r>
            <a:r>
              <a:rPr lang="en-GB"/>
              <a:t>  </a:t>
            </a:r>
            <a:r>
              <a:rPr lang="en-GB" sz="1200" b="0"/>
              <a:t> Parents often report that their children will understand everything they say, this is because the child will pick up the non-verbal cues from the situation, rather than what the parent is saying e.g. parent pointing at the child’s shoes while saying ‘put your shoes on’.</a:t>
            </a:r>
            <a:r>
              <a:rPr lang="en-GB"/>
              <a:t> </a:t>
            </a:r>
            <a:r>
              <a:rPr lang="en-GB" sz="1200" b="0"/>
              <a:t> This is an important first step in learning language.</a:t>
            </a:r>
            <a:r>
              <a:rPr lang="en-GB"/>
              <a:t> </a:t>
            </a:r>
          </a:p>
          <a:p>
            <a:pPr marL="0" marR="0" lvl="0" indent="0" algn="l" rtl="0">
              <a:lnSpc>
                <a:spcPct val="100000"/>
              </a:lnSpc>
              <a:spcBef>
                <a:spcPts val="0"/>
              </a:spcBef>
              <a:spcAft>
                <a:spcPts val="0"/>
              </a:spcAft>
              <a:buClr>
                <a:schemeClr val="dk1"/>
              </a:buClr>
              <a:buSzPts val="1200"/>
              <a:buFont typeface="Calibri"/>
              <a:buNone/>
            </a:pPr>
            <a:endParaRPr lang="en-GB" sz="1200" b="0"/>
          </a:p>
          <a:p>
            <a:pPr marL="0" indent="0">
              <a:buClr>
                <a:schemeClr val="dk1"/>
              </a:buClr>
              <a:buSzPts val="1200"/>
            </a:pPr>
            <a:r>
              <a:rPr lang="en-GB" sz="1200" b="0"/>
              <a:t>True Understanding- As understanding develops, children will become less reliant on cues to follow instructions e.g. they will be able to find a picture of shoes in a book when you say ‘where are the shoes?’.</a:t>
            </a:r>
            <a:r>
              <a:rPr lang="en-GB"/>
              <a:t> </a:t>
            </a:r>
          </a:p>
          <a:p>
            <a:pPr marL="0" marR="0" lvl="0" indent="0" algn="l" rtl="0">
              <a:lnSpc>
                <a:spcPct val="100000"/>
              </a:lnSpc>
              <a:spcBef>
                <a:spcPts val="0"/>
              </a:spcBef>
              <a:spcAft>
                <a:spcPts val="0"/>
              </a:spcAft>
              <a:buClr>
                <a:schemeClr val="dk1"/>
              </a:buClr>
              <a:buSzPts val="1200"/>
              <a:buFont typeface="Calibri"/>
              <a:buNone/>
            </a:pPr>
            <a:endParaRPr lang="en-GB" sz="1200" b="0"/>
          </a:p>
          <a:p>
            <a:pPr marL="0" indent="0">
              <a:buClr>
                <a:schemeClr val="dk1"/>
              </a:buClr>
              <a:buSzPts val="1200"/>
            </a:pPr>
            <a:r>
              <a:rPr lang="en-GB" sz="1200" b="0"/>
              <a:t>When discussing levels of understanding with parents, it is important to explore how reliant the child is on non-verbal cues.</a:t>
            </a:r>
            <a:r>
              <a:rPr lang="en-GB"/>
              <a:t> </a:t>
            </a:r>
          </a:p>
          <a:p>
            <a:endParaRPr lang="en-GB"/>
          </a:p>
        </p:txBody>
      </p:sp>
      <p:sp>
        <p:nvSpPr>
          <p:cNvPr id="4" name="Slide Number Placeholder 3"/>
          <p:cNvSpPr>
            <a:spLocks noGrp="1"/>
          </p:cNvSpPr>
          <p:nvPr>
            <p:ph type="sldNum" sz="quarter" idx="10"/>
          </p:nvPr>
        </p:nvSpPr>
        <p:spPr/>
        <p:txBody>
          <a:bodyPr/>
          <a:lstStyle/>
          <a:p>
            <a:fld id="{6159E3B1-E775-42AE-BEEC-A6B5499E42C7}" type="slidenum">
              <a:rPr lang="en-GB" smtClean="0"/>
              <a:t>16</a:t>
            </a:fld>
            <a:endParaRPr lang="en-GB"/>
          </a:p>
        </p:txBody>
      </p:sp>
    </p:spTree>
    <p:extLst>
      <p:ext uri="{BB962C8B-B14F-4D97-AF65-F5344CB8AC3E}">
        <p14:creationId xmlns:p14="http://schemas.microsoft.com/office/powerpoint/2010/main" val="26792877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Stages</a:t>
            </a:r>
            <a:r>
              <a:rPr lang="en-GB" baseline="0" dirty="0"/>
              <a:t> of S&amp;L development poster (</a:t>
            </a:r>
            <a:r>
              <a:rPr lang="en-GB" baseline="0" dirty="0" err="1"/>
              <a:t>iCAN</a:t>
            </a:r>
            <a:r>
              <a:rPr lang="en-GB" baseline="0" dirty="0"/>
              <a:t>)</a:t>
            </a:r>
          </a:p>
          <a:p>
            <a:endParaRPr lang="en-GB" dirty="0">
              <a:ea typeface="Calibri"/>
              <a:cs typeface="Calibri"/>
            </a:endParaRPr>
          </a:p>
          <a:p>
            <a:r>
              <a:rPr lang="en-GB"/>
              <a:t> Oviatt (1980) theorised a dramatic shift in receptive word learning capacity between 9 and 17months</a:t>
            </a:r>
          </a:p>
          <a:p>
            <a:r>
              <a:rPr lang="en-GB"/>
              <a:t>(The experiment involved 9-11, 12-14 and 15-17 month olds)   -   this coincides with the shift from babbling to first words. Piaget (1951) suggested that this when an infant is moving from the pre-representational to the representational phase.    This shift is required for the infant to make full use of symbols in their environment</a:t>
            </a:r>
          </a:p>
          <a:p>
            <a:endParaRPr lang="en-GB" dirty="0">
              <a:ea typeface="Calibri"/>
              <a:cs typeface="Calibri"/>
            </a:endParaRPr>
          </a:p>
        </p:txBody>
      </p:sp>
      <p:sp>
        <p:nvSpPr>
          <p:cNvPr id="4" name="Slide Number Placeholder 3"/>
          <p:cNvSpPr>
            <a:spLocks noGrp="1"/>
          </p:cNvSpPr>
          <p:nvPr>
            <p:ph type="sldNum" sz="quarter" idx="10"/>
          </p:nvPr>
        </p:nvSpPr>
        <p:spPr/>
        <p:txBody>
          <a:bodyPr/>
          <a:lstStyle/>
          <a:p>
            <a:fld id="{6159E3B1-E775-42AE-BEEC-A6B5499E42C7}" type="slidenum">
              <a:rPr lang="en-GB" smtClean="0"/>
              <a:t>17</a:t>
            </a:fld>
            <a:endParaRPr lang="en-GB"/>
          </a:p>
        </p:txBody>
      </p:sp>
    </p:spTree>
    <p:extLst>
      <p:ext uri="{BB962C8B-B14F-4D97-AF65-F5344CB8AC3E}">
        <p14:creationId xmlns:p14="http://schemas.microsoft.com/office/powerpoint/2010/main" val="24908342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 to Stages</a:t>
            </a:r>
            <a:r>
              <a:rPr lang="en-GB" baseline="0"/>
              <a:t> of S&amp;L development poster (</a:t>
            </a:r>
            <a:r>
              <a:rPr lang="en-GB" baseline="0" err="1"/>
              <a:t>iCAN</a:t>
            </a:r>
            <a:r>
              <a:rPr lang="en-GB" baseline="0"/>
              <a:t>)</a:t>
            </a:r>
            <a:endParaRPr lang="en-GB"/>
          </a:p>
        </p:txBody>
      </p:sp>
      <p:sp>
        <p:nvSpPr>
          <p:cNvPr id="4" name="Slide Number Placeholder 3"/>
          <p:cNvSpPr>
            <a:spLocks noGrp="1"/>
          </p:cNvSpPr>
          <p:nvPr>
            <p:ph type="sldNum" sz="quarter" idx="10"/>
          </p:nvPr>
        </p:nvSpPr>
        <p:spPr/>
        <p:txBody>
          <a:bodyPr/>
          <a:lstStyle/>
          <a:p>
            <a:fld id="{6159E3B1-E775-42AE-BEEC-A6B5499E42C7}" type="slidenum">
              <a:rPr lang="en-GB" smtClean="0"/>
              <a:t>18</a:t>
            </a:fld>
            <a:endParaRPr lang="en-GB"/>
          </a:p>
        </p:txBody>
      </p:sp>
    </p:spTree>
    <p:extLst>
      <p:ext uri="{BB962C8B-B14F-4D97-AF65-F5344CB8AC3E}">
        <p14:creationId xmlns:p14="http://schemas.microsoft.com/office/powerpoint/2010/main" val="40082395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Speech sounds develop gradually.</a:t>
            </a:r>
          </a:p>
          <a:p>
            <a:r>
              <a:rPr lang="en-US" dirty="0">
                <a:ea typeface="Calibri"/>
                <a:cs typeface="Calibri"/>
              </a:rPr>
              <a:t>Some children will make errors in speech – e.g. tat for cat, whilst learning sounds</a:t>
            </a:r>
          </a:p>
          <a:p>
            <a:r>
              <a:rPr lang="en-US" dirty="0">
                <a:ea typeface="Calibri"/>
                <a:cs typeface="Calibri"/>
              </a:rPr>
              <a:t>No data for Welsh – </a:t>
            </a:r>
            <a:r>
              <a:rPr lang="en-US" dirty="0" err="1">
                <a:ea typeface="Calibri"/>
                <a:cs typeface="Calibri"/>
              </a:rPr>
              <a:t>Prosiect</a:t>
            </a:r>
            <a:r>
              <a:rPr lang="en-US" dirty="0">
                <a:ea typeface="Calibri"/>
                <a:cs typeface="Calibri"/>
              </a:rPr>
              <a:t> </a:t>
            </a:r>
            <a:r>
              <a:rPr lang="en-US" dirty="0" err="1">
                <a:ea typeface="Calibri"/>
                <a:cs typeface="Calibri"/>
              </a:rPr>
              <a:t>Pengwin</a:t>
            </a:r>
            <a:r>
              <a:rPr lang="en-US" dirty="0">
                <a:ea typeface="Calibri"/>
                <a:cs typeface="Calibri"/>
              </a:rPr>
              <a:t> underway at present</a:t>
            </a:r>
          </a:p>
          <a:p>
            <a:r>
              <a:rPr lang="en-US" dirty="0">
                <a:ea typeface="Calibri"/>
                <a:cs typeface="Calibri"/>
              </a:rPr>
              <a:t>PROSPER – starting soon – looking at speech sound development in pre-term babies (long term study) - Sam Burr (SLT, lead author)</a:t>
            </a:r>
          </a:p>
        </p:txBody>
      </p:sp>
      <p:sp>
        <p:nvSpPr>
          <p:cNvPr id="4" name="Slide Number Placeholder 3"/>
          <p:cNvSpPr>
            <a:spLocks noGrp="1"/>
          </p:cNvSpPr>
          <p:nvPr>
            <p:ph type="sldNum" sz="quarter" idx="5"/>
          </p:nvPr>
        </p:nvSpPr>
        <p:spPr/>
        <p:txBody>
          <a:bodyPr/>
          <a:lstStyle/>
          <a:p>
            <a:fld id="{6159E3B1-E775-42AE-BEEC-A6B5499E42C7}" type="slidenum">
              <a:rPr lang="en-GB" smtClean="0"/>
              <a:t>23</a:t>
            </a:fld>
            <a:endParaRPr lang="en-GB"/>
          </a:p>
        </p:txBody>
      </p:sp>
    </p:spTree>
    <p:extLst>
      <p:ext uri="{BB962C8B-B14F-4D97-AF65-F5344CB8AC3E}">
        <p14:creationId xmlns:p14="http://schemas.microsoft.com/office/powerpoint/2010/main" val="8241691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11/4/2024</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11/4/2024</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B61BEF0D-F0BB-DE4B-95CE-6DB70DBA9567}" type="datetimeFigureOut">
              <a:rPr lang="en-US" dirty="0"/>
              <a:pPr/>
              <a:t>11/4/2024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11/4/2024</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11/4/2024</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11/4/2024</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image" Target="../media/image11.emf"/><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1.emf"/></Relationships>
</file>

<file path=ppt/slides/_rels/slide14.xml.rels><?xml version="1.0" encoding="UTF-8" standalone="yes"?>
<Relationships xmlns="http://schemas.openxmlformats.org/package/2006/relationships"><Relationship Id="rId8" Type="http://schemas.openxmlformats.org/officeDocument/2006/relationships/image" Target="../media/image18.emf"/><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8.emf"/></Relationships>
</file>

<file path=ppt/slides/_rels/slide16.xml.rels><?xml version="1.0" encoding="UTF-8" standalone="yes"?>
<Relationships xmlns="http://schemas.openxmlformats.org/package/2006/relationships"><Relationship Id="rId8" Type="http://schemas.microsoft.com/office/2007/relationships/diagramDrawing" Target="../diagrams/drawing3.xml"/><Relationship Id="rId13" Type="http://schemas.microsoft.com/office/2007/relationships/diagramDrawing" Target="../diagrams/drawing4.xml"/><Relationship Id="rId3" Type="http://schemas.openxmlformats.org/officeDocument/2006/relationships/image" Target="../media/image20.emf"/><Relationship Id="rId7" Type="http://schemas.openxmlformats.org/officeDocument/2006/relationships/diagramColors" Target="../diagrams/colors3.xml"/><Relationship Id="rId12"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11" Type="http://schemas.openxmlformats.org/officeDocument/2006/relationships/diagramQuickStyle" Target="../diagrams/quickStyle4.xml"/><Relationship Id="rId5" Type="http://schemas.openxmlformats.org/officeDocument/2006/relationships/diagramLayout" Target="../diagrams/layout3.xml"/><Relationship Id="rId10" Type="http://schemas.openxmlformats.org/officeDocument/2006/relationships/diagramLayout" Target="../diagrams/layout4.xml"/><Relationship Id="rId4" Type="http://schemas.openxmlformats.org/officeDocument/2006/relationships/diagramData" Target="../diagrams/data3.xml"/><Relationship Id="rId9" Type="http://schemas.openxmlformats.org/officeDocument/2006/relationships/diagramData" Target="../diagrams/data4.xml"/></Relationships>
</file>

<file path=ppt/slides/_rels/slide17.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hyperlink" Target="https://speechandlanguage.org.uk/educators-and-professionals/resource-library-for-educators/" TargetMode="External"/><Relationship Id="rId2" Type="http://schemas.openxmlformats.org/officeDocument/2006/relationships/hyperlink" Target="https://speechandlanguage.org.uk/educators-and-professionals/ages-and-stages/" TargetMode="External"/><Relationship Id="rId1" Type="http://schemas.openxmlformats.org/officeDocument/2006/relationships/slideLayout" Target="../slideLayouts/slideLayout2.xml"/><Relationship Id="rId5" Type="http://schemas.openxmlformats.org/officeDocument/2006/relationships/hyperlink" Target="https://www.bbc.co.uk/tiny-happy-people" TargetMode="External"/><Relationship Id="rId4" Type="http://schemas.openxmlformats.org/officeDocument/2006/relationships/hyperlink" Target="https://www.nhs.uk/start-for-life/toddler/learning-to-talk/learning-to-talk-3-to-5-yea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2995" y="403653"/>
            <a:ext cx="12019005" cy="2512541"/>
          </a:xfrm>
        </p:spPr>
        <p:txBody>
          <a:bodyPr>
            <a:normAutofit/>
          </a:bodyPr>
          <a:lstStyle/>
          <a:p>
            <a:r>
              <a:rPr lang="en-GB" sz="2400"/>
              <a:t>From birth to 7: speech, language &amp; communication DEVELOPMENT</a:t>
            </a:r>
            <a:br>
              <a:rPr lang="en-GB" sz="2400"/>
            </a:br>
            <a:r>
              <a:rPr lang="en-GB" sz="2400">
                <a:solidFill>
                  <a:schemeClr val="accent2"/>
                </a:solidFill>
              </a:rPr>
              <a:t>O ENEDIGAETH I 7: DATBLYGIAD LLEFERYDD, IAITH A CHYFATHREBU</a:t>
            </a:r>
            <a:endParaRPr lang="en-GB" sz="2400"/>
          </a:p>
        </p:txBody>
      </p:sp>
      <p:sp>
        <p:nvSpPr>
          <p:cNvPr id="3" name="Subtitle 2"/>
          <p:cNvSpPr>
            <a:spLocks noGrp="1"/>
          </p:cNvSpPr>
          <p:nvPr>
            <p:ph type="subTitle" idx="1"/>
          </p:nvPr>
        </p:nvSpPr>
        <p:spPr>
          <a:xfrm>
            <a:off x="472580" y="5416107"/>
            <a:ext cx="10993546" cy="964795"/>
          </a:xfrm>
        </p:spPr>
        <p:txBody>
          <a:bodyPr>
            <a:normAutofit/>
          </a:bodyPr>
          <a:lstStyle/>
          <a:p>
            <a:r>
              <a:rPr lang="en-GB">
                <a:solidFill>
                  <a:schemeClr val="bg1">
                    <a:lumMod val="50000"/>
                  </a:schemeClr>
                </a:solidFill>
              </a:rPr>
              <a:t>Catrin Rowlands &amp; Jess booth; speech and language therapists</a:t>
            </a:r>
          </a:p>
          <a:p>
            <a:r>
              <a:rPr lang="en-GB" sz="1300"/>
              <a:t>SPEECH AND LANGAUGE THERAPY DEPARTMENT, HYWEL DDA UNIVERSITY HEALTH BOARD</a:t>
            </a:r>
          </a:p>
          <a:p>
            <a:r>
              <a:rPr lang="en-GB" sz="1300"/>
              <a:t>ADRAN THERAPI IAITH A LLEFERYDD, BWRDD IECHYD PRIFYSGOL HYWEL DDA</a:t>
            </a:r>
          </a:p>
        </p:txBody>
      </p:sp>
      <p:pic>
        <p:nvPicPr>
          <p:cNvPr id="4" name="Picture 3"/>
          <p:cNvPicPr>
            <a:picLocks noChangeAspect="1"/>
          </p:cNvPicPr>
          <p:nvPr/>
        </p:nvPicPr>
        <p:blipFill>
          <a:blip r:embed="rId2"/>
          <a:stretch>
            <a:fillRect/>
          </a:stretch>
        </p:blipFill>
        <p:spPr>
          <a:xfrm>
            <a:off x="8976669" y="5483311"/>
            <a:ext cx="2582838" cy="685800"/>
          </a:xfrm>
          <a:prstGeom prst="rect">
            <a:avLst/>
          </a:prstGeom>
        </p:spPr>
      </p:pic>
      <p:pic>
        <p:nvPicPr>
          <p:cNvPr id="5" name="Picture 4"/>
          <p:cNvPicPr>
            <a:picLocks noChangeAspect="1"/>
          </p:cNvPicPr>
          <p:nvPr/>
        </p:nvPicPr>
        <p:blipFill>
          <a:blip r:embed="rId3"/>
          <a:stretch>
            <a:fillRect/>
          </a:stretch>
        </p:blipFill>
        <p:spPr>
          <a:xfrm>
            <a:off x="8976669" y="3196530"/>
            <a:ext cx="2582838" cy="2182680"/>
          </a:xfrm>
          <a:prstGeom prst="rect">
            <a:avLst/>
          </a:prstGeom>
        </p:spPr>
      </p:pic>
    </p:spTree>
    <p:extLst>
      <p:ext uri="{BB962C8B-B14F-4D97-AF65-F5344CB8AC3E}">
        <p14:creationId xmlns:p14="http://schemas.microsoft.com/office/powerpoint/2010/main" val="2191160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5440667" cy="1013800"/>
          </a:xfrm>
        </p:spPr>
        <p:txBody>
          <a:bodyPr/>
          <a:lstStyle/>
          <a:p>
            <a:r>
              <a:rPr lang="en-GB"/>
              <a:t>AIMS</a:t>
            </a:r>
          </a:p>
        </p:txBody>
      </p:sp>
      <p:sp>
        <p:nvSpPr>
          <p:cNvPr id="4" name="Title 1"/>
          <p:cNvSpPr>
            <a:spLocks noGrp="1"/>
          </p:cNvSpPr>
          <p:nvPr>
            <p:ph idx="1"/>
          </p:nvPr>
        </p:nvSpPr>
        <p:spPr>
          <a:xfrm>
            <a:off x="6244280" y="2332896"/>
            <a:ext cx="5478163" cy="4113212"/>
          </a:xfrm>
        </p:spPr>
        <p:style>
          <a:lnRef idx="2">
            <a:schemeClr val="accent2"/>
          </a:lnRef>
          <a:fillRef idx="1">
            <a:schemeClr val="lt1"/>
          </a:fillRef>
          <a:effectRef idx="0">
            <a:schemeClr val="accent2"/>
          </a:effectRef>
          <a:fontRef idx="minor">
            <a:schemeClr val="dk1"/>
          </a:fontRef>
        </p:style>
        <p:txBody>
          <a:bodyPr/>
          <a:lstStyle/>
          <a:p>
            <a:r>
              <a:rPr lang="en-GB" dirty="0" err="1">
                <a:solidFill>
                  <a:schemeClr val="tx1"/>
                </a:solidFill>
              </a:rPr>
              <a:t>Egluro</a:t>
            </a:r>
            <a:r>
              <a:rPr lang="en-GB" dirty="0">
                <a:solidFill>
                  <a:schemeClr val="tx1"/>
                </a:solidFill>
              </a:rPr>
              <a:t> </a:t>
            </a:r>
            <a:r>
              <a:rPr lang="en-GB" dirty="0" err="1">
                <a:solidFill>
                  <a:schemeClr val="tx1"/>
                </a:solidFill>
              </a:rPr>
              <a:t>rôl</a:t>
            </a:r>
            <a:r>
              <a:rPr lang="en-GB" dirty="0">
                <a:solidFill>
                  <a:schemeClr val="tx1"/>
                </a:solidFill>
              </a:rPr>
              <a:t> </a:t>
            </a:r>
            <a:r>
              <a:rPr lang="en-GB" dirty="0" err="1">
                <a:solidFill>
                  <a:schemeClr val="tx1"/>
                </a:solidFill>
              </a:rPr>
              <a:t>Therapydd</a:t>
            </a:r>
            <a:r>
              <a:rPr lang="en-GB" dirty="0">
                <a:solidFill>
                  <a:schemeClr val="tx1"/>
                </a:solidFill>
              </a:rPr>
              <a:t> Iaith a </a:t>
            </a:r>
            <a:r>
              <a:rPr lang="en-GB" dirty="0" err="1">
                <a:solidFill>
                  <a:schemeClr val="tx1"/>
                </a:solidFill>
              </a:rPr>
              <a:t>Lleferydd</a:t>
            </a:r>
            <a:endParaRPr lang="en-GB" dirty="0">
              <a:solidFill>
                <a:schemeClr val="tx1"/>
              </a:solidFill>
            </a:endParaRPr>
          </a:p>
          <a:p>
            <a:r>
              <a:rPr lang="en-GB" dirty="0" err="1">
                <a:solidFill>
                  <a:schemeClr val="tx1"/>
                </a:solidFill>
              </a:rPr>
              <a:t>Trafod</a:t>
            </a:r>
            <a:r>
              <a:rPr lang="en-GB" dirty="0">
                <a:solidFill>
                  <a:schemeClr val="tx1"/>
                </a:solidFill>
              </a:rPr>
              <a:t> </a:t>
            </a:r>
            <a:r>
              <a:rPr lang="en-GB" dirty="0" err="1">
                <a:solidFill>
                  <a:schemeClr val="tx1"/>
                </a:solidFill>
              </a:rPr>
              <a:t>pwysigrwydd</a:t>
            </a:r>
            <a:r>
              <a:rPr lang="en-GB" dirty="0">
                <a:solidFill>
                  <a:schemeClr val="tx1"/>
                </a:solidFill>
              </a:rPr>
              <a:t> SLCN</a:t>
            </a:r>
          </a:p>
          <a:p>
            <a:r>
              <a:rPr lang="en-GB" dirty="0" err="1">
                <a:solidFill>
                  <a:schemeClr val="tx1"/>
                </a:solidFill>
              </a:rPr>
              <a:t>Archwilio</a:t>
            </a:r>
            <a:r>
              <a:rPr lang="en-GB" dirty="0">
                <a:solidFill>
                  <a:schemeClr val="tx1"/>
                </a:solidFill>
              </a:rPr>
              <a:t> </a:t>
            </a:r>
            <a:r>
              <a:rPr lang="en-GB" dirty="0" err="1">
                <a:solidFill>
                  <a:schemeClr val="tx1"/>
                </a:solidFill>
              </a:rPr>
              <a:t>datblygiad</a:t>
            </a:r>
            <a:r>
              <a:rPr lang="en-GB" dirty="0">
                <a:solidFill>
                  <a:schemeClr val="tx1"/>
                </a:solidFill>
              </a:rPr>
              <a:t> </a:t>
            </a:r>
            <a:r>
              <a:rPr lang="en-GB" dirty="0" err="1">
                <a:solidFill>
                  <a:schemeClr val="tx1"/>
                </a:solidFill>
              </a:rPr>
              <a:t>iaith</a:t>
            </a:r>
            <a:r>
              <a:rPr lang="en-GB" dirty="0">
                <a:solidFill>
                  <a:schemeClr val="tx1"/>
                </a:solidFill>
              </a:rPr>
              <a:t> a </a:t>
            </a:r>
            <a:r>
              <a:rPr lang="en-GB" dirty="0" err="1">
                <a:solidFill>
                  <a:schemeClr val="tx1"/>
                </a:solidFill>
              </a:rPr>
              <a:t>lleferydd</a:t>
            </a:r>
            <a:r>
              <a:rPr lang="en-GB" dirty="0">
                <a:solidFill>
                  <a:schemeClr val="tx1"/>
                </a:solidFill>
              </a:rPr>
              <a:t> </a:t>
            </a:r>
            <a:r>
              <a:rPr lang="en-GB" dirty="0" err="1">
                <a:solidFill>
                  <a:schemeClr val="tx1"/>
                </a:solidFill>
              </a:rPr>
              <a:t>gan</a:t>
            </a:r>
            <a:r>
              <a:rPr lang="en-GB" dirty="0">
                <a:solidFill>
                  <a:schemeClr val="tx1"/>
                </a:solidFill>
              </a:rPr>
              <a:t> </a:t>
            </a:r>
            <a:r>
              <a:rPr lang="en-GB" dirty="0" err="1">
                <a:solidFill>
                  <a:schemeClr val="tx1"/>
                </a:solidFill>
              </a:rPr>
              <a:t>gynnwys</a:t>
            </a:r>
            <a:r>
              <a:rPr lang="en-GB" dirty="0">
                <a:solidFill>
                  <a:schemeClr val="tx1"/>
                </a:solidFill>
              </a:rPr>
              <a:t> </a:t>
            </a:r>
            <a:r>
              <a:rPr lang="en-GB" dirty="0" err="1">
                <a:solidFill>
                  <a:schemeClr val="tx1"/>
                </a:solidFill>
              </a:rPr>
              <a:t>damcaniaethau</a:t>
            </a:r>
            <a:endParaRPr lang="en-GB" dirty="0">
              <a:solidFill>
                <a:schemeClr val="tx1"/>
              </a:solidFill>
            </a:endParaRPr>
          </a:p>
          <a:p>
            <a:r>
              <a:rPr lang="en-GB" dirty="0" err="1" smtClean="0">
                <a:solidFill>
                  <a:schemeClr val="tx1"/>
                </a:solidFill>
              </a:rPr>
              <a:t>Strategaethau</a:t>
            </a:r>
            <a:r>
              <a:rPr lang="en-GB" dirty="0" smtClean="0">
                <a:solidFill>
                  <a:schemeClr val="tx1"/>
                </a:solidFill>
              </a:rPr>
              <a:t> </a:t>
            </a:r>
            <a:r>
              <a:rPr lang="en-GB" dirty="0" err="1">
                <a:solidFill>
                  <a:schemeClr val="tx1"/>
                </a:solidFill>
              </a:rPr>
              <a:t>cyffredinol</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lefel</a:t>
            </a:r>
            <a:r>
              <a:rPr lang="en-GB" dirty="0">
                <a:solidFill>
                  <a:schemeClr val="tx1"/>
                </a:solidFill>
              </a:rPr>
              <a:t> </a:t>
            </a:r>
            <a:r>
              <a:rPr lang="en-GB" dirty="0" err="1">
                <a:solidFill>
                  <a:schemeClr val="tx1"/>
                </a:solidFill>
              </a:rPr>
              <a:t>dosbarth</a:t>
            </a:r>
            <a:r>
              <a:rPr lang="en-GB" dirty="0">
                <a:solidFill>
                  <a:schemeClr val="tx1"/>
                </a:solidFill>
              </a:rPr>
              <a:t> a </a:t>
            </a:r>
            <a:r>
              <a:rPr lang="en-GB" dirty="0" err="1">
                <a:solidFill>
                  <a:schemeClr val="tx1"/>
                </a:solidFill>
              </a:rPr>
              <a:t>grŵp</a:t>
            </a:r>
            <a:r>
              <a:rPr lang="en-GB" dirty="0">
                <a:solidFill>
                  <a:schemeClr val="tx1"/>
                </a:solidFill>
              </a:rPr>
              <a:t> </a:t>
            </a:r>
            <a:r>
              <a:rPr lang="en-GB" dirty="0" err="1">
                <a:solidFill>
                  <a:schemeClr val="tx1"/>
                </a:solidFill>
              </a:rPr>
              <a:t>bach</a:t>
            </a:r>
            <a:endParaRPr lang="en-GB" dirty="0">
              <a:solidFill>
                <a:schemeClr val="tx1"/>
              </a:solidFill>
            </a:endParaRPr>
          </a:p>
        </p:txBody>
      </p:sp>
      <p:sp>
        <p:nvSpPr>
          <p:cNvPr id="5"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NOD</a:t>
            </a:r>
          </a:p>
        </p:txBody>
      </p:sp>
      <p:cxnSp>
        <p:nvCxnSpPr>
          <p:cNvPr id="7" name="Straight Connector 6"/>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8" name="Title 1"/>
          <p:cNvSpPr txBox="1">
            <a:spLocks/>
          </p:cNvSpPr>
          <p:nvPr/>
        </p:nvSpPr>
        <p:spPr>
          <a:xfrm>
            <a:off x="502508" y="2332896"/>
            <a:ext cx="5593491" cy="4113212"/>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dirty="0" smtClean="0"/>
              <a:t>Explain </a:t>
            </a:r>
            <a:r>
              <a:rPr lang="en-GB" dirty="0"/>
              <a:t>role of Speech and Language Therapist</a:t>
            </a:r>
          </a:p>
          <a:p>
            <a:r>
              <a:rPr lang="en-GB" dirty="0"/>
              <a:t>Discuss importance of SLCN</a:t>
            </a:r>
          </a:p>
          <a:p>
            <a:r>
              <a:rPr lang="en-GB" dirty="0"/>
              <a:t>Explore speech and language development including theories</a:t>
            </a:r>
          </a:p>
          <a:p>
            <a:r>
              <a:rPr lang="en-GB" dirty="0" smtClean="0"/>
              <a:t>Universal </a:t>
            </a:r>
            <a:r>
              <a:rPr lang="en-GB" dirty="0"/>
              <a:t>strategies at class and small group level</a:t>
            </a:r>
          </a:p>
        </p:txBody>
      </p:sp>
    </p:spTree>
    <p:extLst>
      <p:ext uri="{BB962C8B-B14F-4D97-AF65-F5344CB8AC3E}">
        <p14:creationId xmlns:p14="http://schemas.microsoft.com/office/powerpoint/2010/main" val="1269579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1192" y="1889760"/>
            <a:ext cx="5440667" cy="4874722"/>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pPr marL="305435" indent="-305435"/>
            <a:r>
              <a:rPr lang="en-GB" dirty="0"/>
              <a:t>Speech and Language Therapists work with adults, babies and children.</a:t>
            </a:r>
            <a:endParaRPr lang="en-US" dirty="0"/>
          </a:p>
          <a:p>
            <a:pPr marL="305435" indent="-305435"/>
            <a:r>
              <a:rPr lang="en-GB" dirty="0"/>
              <a:t>Broad range of clinical groups, including:</a:t>
            </a:r>
          </a:p>
          <a:p>
            <a:pPr marL="1241425" lvl="3" indent="-233680"/>
            <a:r>
              <a:rPr lang="en-GB" dirty="0"/>
              <a:t>DLD / Speech disorder</a:t>
            </a:r>
          </a:p>
          <a:p>
            <a:pPr marL="1241425" lvl="3" indent="-233680"/>
            <a:r>
              <a:rPr lang="en-GB" dirty="0"/>
              <a:t>Stammering</a:t>
            </a:r>
          </a:p>
          <a:p>
            <a:pPr marL="1241425" lvl="3" indent="-233680"/>
            <a:r>
              <a:rPr lang="en-GB" dirty="0"/>
              <a:t>Selective mutism</a:t>
            </a:r>
          </a:p>
          <a:p>
            <a:pPr marL="1241425" lvl="3" indent="-233680"/>
            <a:r>
              <a:rPr lang="en-GB" dirty="0"/>
              <a:t>Cleft Lip and Palate</a:t>
            </a:r>
          </a:p>
          <a:p>
            <a:pPr marL="1241425" lvl="3" indent="-233680"/>
            <a:r>
              <a:rPr lang="en-GB" dirty="0"/>
              <a:t>Neurodiversity – ASD/ADHD</a:t>
            </a:r>
          </a:p>
          <a:p>
            <a:pPr marL="1241425" lvl="3" indent="-233680"/>
            <a:r>
              <a:rPr lang="en-GB" dirty="0"/>
              <a:t>Dysphagia</a:t>
            </a:r>
          </a:p>
          <a:p>
            <a:pPr marL="1241425" lvl="3" indent="-233680"/>
            <a:r>
              <a:rPr lang="en-GB" dirty="0"/>
              <a:t>Genetic Conditions</a:t>
            </a:r>
          </a:p>
          <a:p>
            <a:pPr marL="1241425" lvl="3" indent="-233680"/>
            <a:r>
              <a:rPr lang="en-GB" dirty="0"/>
              <a:t>Hearing Impairment</a:t>
            </a:r>
          </a:p>
          <a:p>
            <a:pPr marL="1241425" lvl="3" indent="-233680"/>
            <a:r>
              <a:rPr lang="en-GB" dirty="0"/>
              <a:t>Voice disorders</a:t>
            </a:r>
          </a:p>
          <a:p>
            <a:pPr marL="1241425" lvl="3" indent="-233680"/>
            <a:r>
              <a:rPr lang="en-GB" dirty="0"/>
              <a:t>Youth Justice</a:t>
            </a:r>
          </a:p>
          <a:p>
            <a:pPr marL="1241425" lvl="3" indent="-233680"/>
            <a:r>
              <a:rPr lang="en-GB" dirty="0"/>
              <a:t>Stroke</a:t>
            </a:r>
          </a:p>
          <a:p>
            <a:pPr marL="1241425" lvl="3" indent="-233680"/>
            <a:r>
              <a:rPr lang="en-GB" dirty="0"/>
              <a:t>Progressive conditions (e.g. MND, Parkinsons)</a:t>
            </a:r>
          </a:p>
          <a:p>
            <a:pPr marL="1241425" lvl="3" indent="-233680"/>
            <a:r>
              <a:rPr lang="en-GB" dirty="0"/>
              <a:t>Mental Health (inc. Dementia, trauma)</a:t>
            </a:r>
          </a:p>
          <a:p>
            <a:pPr marL="305435" indent="-305435"/>
            <a:r>
              <a:rPr lang="en-GB" dirty="0"/>
              <a:t>We work in a range of settings including homes, hospitals, clinics, Schools and Early Years settings, court rooms and within the justice system.</a:t>
            </a:r>
          </a:p>
        </p:txBody>
      </p:sp>
      <p:sp>
        <p:nvSpPr>
          <p:cNvPr id="4" name="Title 1"/>
          <p:cNvSpPr>
            <a:spLocks noGrp="1"/>
          </p:cNvSpPr>
          <p:nvPr>
            <p:ph type="title"/>
          </p:nvPr>
        </p:nvSpPr>
        <p:spPr>
          <a:xfrm>
            <a:off x="581192" y="702156"/>
            <a:ext cx="5440667" cy="1013800"/>
          </a:xfrm>
        </p:spPr>
        <p:txBody>
          <a:bodyPr/>
          <a:lstStyle/>
          <a:p>
            <a:r>
              <a:rPr lang="en-GB"/>
              <a:t>SPEECH AND LANGUAGE THERAPY:  WHO ARE WE?</a:t>
            </a:r>
          </a:p>
        </p:txBody>
      </p:sp>
      <p:cxnSp>
        <p:nvCxnSpPr>
          <p:cNvPr id="5" name="Straight Connector 4"/>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6"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THERAPI IAITH A LLEFERYDD: PWY YDYN NI?</a:t>
            </a:r>
          </a:p>
        </p:txBody>
      </p:sp>
      <p:sp>
        <p:nvSpPr>
          <p:cNvPr id="7" name="Content Placeholder 2"/>
          <p:cNvSpPr txBox="1">
            <a:spLocks/>
          </p:cNvSpPr>
          <p:nvPr/>
        </p:nvSpPr>
        <p:spPr>
          <a:xfrm>
            <a:off x="6170140" y="1889760"/>
            <a:ext cx="5440667" cy="4874722"/>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fontScale="85000" lnSpcReduction="1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305435" indent="-305435"/>
            <a:r>
              <a:rPr lang="en-GB" dirty="0">
                <a:solidFill>
                  <a:schemeClr val="tx1"/>
                </a:solidFill>
              </a:rPr>
              <a:t>Mae </a:t>
            </a:r>
            <a:r>
              <a:rPr lang="en-GB" dirty="0" err="1">
                <a:solidFill>
                  <a:schemeClr val="tx1"/>
                </a:solidFill>
              </a:rPr>
              <a:t>Therapyddion</a:t>
            </a:r>
            <a:r>
              <a:rPr lang="en-GB" dirty="0">
                <a:solidFill>
                  <a:schemeClr val="tx1"/>
                </a:solidFill>
              </a:rPr>
              <a:t> Iaith a </a:t>
            </a:r>
            <a:r>
              <a:rPr lang="en-GB" dirty="0" err="1">
                <a:solidFill>
                  <a:schemeClr val="tx1"/>
                </a:solidFill>
              </a:rPr>
              <a:t>Lleferydd</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gweithio</a:t>
            </a:r>
            <a:r>
              <a:rPr lang="en-GB" dirty="0">
                <a:solidFill>
                  <a:schemeClr val="tx1"/>
                </a:solidFill>
              </a:rPr>
              <a:t> </a:t>
            </a:r>
            <a:r>
              <a:rPr lang="en-GB" dirty="0" err="1">
                <a:solidFill>
                  <a:schemeClr val="tx1"/>
                </a:solidFill>
              </a:rPr>
              <a:t>gydag</a:t>
            </a:r>
            <a:r>
              <a:rPr lang="en-GB" dirty="0">
                <a:solidFill>
                  <a:schemeClr val="tx1"/>
                </a:solidFill>
              </a:rPr>
              <a:t> </a:t>
            </a:r>
            <a:r>
              <a:rPr lang="en-GB" dirty="0" err="1">
                <a:solidFill>
                  <a:schemeClr val="tx1"/>
                </a:solidFill>
              </a:rPr>
              <a:t>oedolion</a:t>
            </a:r>
            <a:r>
              <a:rPr lang="en-GB" dirty="0">
                <a:solidFill>
                  <a:schemeClr val="tx1"/>
                </a:solidFill>
              </a:rPr>
              <a:t>, </a:t>
            </a:r>
            <a:r>
              <a:rPr lang="en-GB" dirty="0" err="1">
                <a:solidFill>
                  <a:schemeClr val="tx1"/>
                </a:solidFill>
              </a:rPr>
              <a:t>babanod</a:t>
            </a:r>
            <a:r>
              <a:rPr lang="en-GB" dirty="0">
                <a:solidFill>
                  <a:schemeClr val="tx1"/>
                </a:solidFill>
              </a:rPr>
              <a:t> a </a:t>
            </a:r>
            <a:r>
              <a:rPr lang="en-GB" dirty="0" err="1">
                <a:solidFill>
                  <a:schemeClr val="tx1"/>
                </a:solidFill>
              </a:rPr>
              <a:t>phlant</a:t>
            </a:r>
            <a:r>
              <a:rPr lang="en-GB" dirty="0">
                <a:solidFill>
                  <a:schemeClr val="tx1"/>
                </a:solidFill>
              </a:rPr>
              <a:t>.</a:t>
            </a:r>
          </a:p>
          <a:p>
            <a:pPr marL="305435" indent="-305435"/>
            <a:r>
              <a:rPr lang="en-GB" dirty="0" err="1">
                <a:solidFill>
                  <a:schemeClr val="tx1"/>
                </a:solidFill>
              </a:rPr>
              <a:t>Ystod</a:t>
            </a:r>
            <a:r>
              <a:rPr lang="en-GB" dirty="0">
                <a:solidFill>
                  <a:schemeClr val="tx1"/>
                </a:solidFill>
              </a:rPr>
              <a:t> </a:t>
            </a:r>
            <a:r>
              <a:rPr lang="en-GB" dirty="0" err="1">
                <a:solidFill>
                  <a:schemeClr val="tx1"/>
                </a:solidFill>
              </a:rPr>
              <a:t>eang</a:t>
            </a:r>
            <a:r>
              <a:rPr lang="en-GB" dirty="0">
                <a:solidFill>
                  <a:schemeClr val="tx1"/>
                </a:solidFill>
              </a:rPr>
              <a:t> o </a:t>
            </a:r>
            <a:r>
              <a:rPr lang="en-GB" dirty="0" err="1">
                <a:solidFill>
                  <a:schemeClr val="tx1"/>
                </a:solidFill>
              </a:rPr>
              <a:t>grwpiau</a:t>
            </a:r>
            <a:r>
              <a:rPr lang="en-GB" dirty="0">
                <a:solidFill>
                  <a:schemeClr val="tx1"/>
                </a:solidFill>
              </a:rPr>
              <a:t> </a:t>
            </a:r>
            <a:r>
              <a:rPr lang="en-GB" dirty="0" err="1">
                <a:solidFill>
                  <a:schemeClr val="tx1"/>
                </a:solidFill>
              </a:rPr>
              <a:t>clinigol</a:t>
            </a:r>
            <a:r>
              <a:rPr lang="en-GB" dirty="0">
                <a:solidFill>
                  <a:schemeClr val="tx1"/>
                </a:solidFill>
              </a:rPr>
              <a:t>, </a:t>
            </a:r>
            <a:r>
              <a:rPr lang="en-GB" dirty="0" err="1">
                <a:solidFill>
                  <a:schemeClr val="tx1"/>
                </a:solidFill>
              </a:rPr>
              <a:t>gan</a:t>
            </a:r>
            <a:r>
              <a:rPr lang="en-GB" dirty="0">
                <a:solidFill>
                  <a:schemeClr val="tx1"/>
                </a:solidFill>
              </a:rPr>
              <a:t> </a:t>
            </a:r>
            <a:r>
              <a:rPr lang="en-GB" dirty="0" err="1">
                <a:solidFill>
                  <a:schemeClr val="tx1"/>
                </a:solidFill>
              </a:rPr>
              <a:t>gynnwys</a:t>
            </a:r>
            <a:r>
              <a:rPr lang="en-GB" dirty="0">
                <a:solidFill>
                  <a:schemeClr val="tx1"/>
                </a:solidFill>
              </a:rPr>
              <a:t>:</a:t>
            </a:r>
          </a:p>
          <a:p>
            <a:r>
              <a:rPr lang="en-GB" sz="1200" dirty="0">
                <a:solidFill>
                  <a:schemeClr val="tx1"/>
                </a:solidFill>
              </a:rPr>
              <a:t>DLD / </a:t>
            </a:r>
            <a:r>
              <a:rPr lang="en-GB" sz="1200" dirty="0" err="1">
                <a:solidFill>
                  <a:schemeClr val="tx1"/>
                </a:solidFill>
              </a:rPr>
              <a:t>Anhwylder</a:t>
            </a:r>
            <a:r>
              <a:rPr lang="en-GB" sz="1200" dirty="0">
                <a:solidFill>
                  <a:schemeClr val="tx1"/>
                </a:solidFill>
              </a:rPr>
              <a:t> </a:t>
            </a:r>
            <a:r>
              <a:rPr lang="en-GB" sz="1200" dirty="0" err="1">
                <a:solidFill>
                  <a:schemeClr val="tx1"/>
                </a:solidFill>
              </a:rPr>
              <a:t>lleferydd</a:t>
            </a:r>
            <a:endParaRPr lang="en-GB" sz="1200" dirty="0">
              <a:solidFill>
                <a:schemeClr val="tx1"/>
              </a:solidFill>
            </a:endParaRPr>
          </a:p>
          <a:p>
            <a:r>
              <a:rPr lang="en-GB" sz="1200" dirty="0" err="1">
                <a:solidFill>
                  <a:schemeClr val="tx1"/>
                </a:solidFill>
              </a:rPr>
              <a:t>atal</a:t>
            </a:r>
            <a:r>
              <a:rPr lang="en-GB" sz="1200" dirty="0">
                <a:solidFill>
                  <a:schemeClr val="tx1"/>
                </a:solidFill>
              </a:rPr>
              <a:t> </a:t>
            </a:r>
            <a:r>
              <a:rPr lang="en-GB" sz="1200" dirty="0" err="1">
                <a:solidFill>
                  <a:schemeClr val="tx1"/>
                </a:solidFill>
              </a:rPr>
              <a:t>dweud</a:t>
            </a:r>
            <a:endParaRPr lang="en-GB" sz="1200" dirty="0">
              <a:solidFill>
                <a:schemeClr val="tx1"/>
              </a:solidFill>
            </a:endParaRPr>
          </a:p>
          <a:p>
            <a:r>
              <a:rPr lang="en-GB" sz="1200" dirty="0" err="1">
                <a:solidFill>
                  <a:schemeClr val="tx1"/>
                </a:solidFill>
              </a:rPr>
              <a:t>Mudandod</a:t>
            </a:r>
            <a:r>
              <a:rPr lang="en-GB" sz="1200" dirty="0">
                <a:solidFill>
                  <a:schemeClr val="tx1"/>
                </a:solidFill>
              </a:rPr>
              <a:t> </a:t>
            </a:r>
            <a:r>
              <a:rPr lang="en-GB" sz="1200" dirty="0" err="1">
                <a:solidFill>
                  <a:schemeClr val="tx1"/>
                </a:solidFill>
              </a:rPr>
              <a:t>Dethol</a:t>
            </a:r>
            <a:endParaRPr lang="en-GB" sz="1200" dirty="0">
              <a:solidFill>
                <a:schemeClr val="tx1"/>
              </a:solidFill>
            </a:endParaRPr>
          </a:p>
          <a:p>
            <a:r>
              <a:rPr lang="en-GB" sz="1200" dirty="0" err="1">
                <a:solidFill>
                  <a:schemeClr val="tx1"/>
                </a:solidFill>
              </a:rPr>
              <a:t>Gwefus</a:t>
            </a:r>
            <a:r>
              <a:rPr lang="en-GB" sz="1200" dirty="0">
                <a:solidFill>
                  <a:schemeClr val="tx1"/>
                </a:solidFill>
              </a:rPr>
              <a:t> a </a:t>
            </a:r>
            <a:r>
              <a:rPr lang="en-GB" sz="1200" dirty="0" err="1">
                <a:solidFill>
                  <a:schemeClr val="tx1"/>
                </a:solidFill>
              </a:rPr>
              <a:t>Thaflod</a:t>
            </a:r>
            <a:r>
              <a:rPr lang="en-GB" sz="1200" dirty="0">
                <a:solidFill>
                  <a:schemeClr val="tx1"/>
                </a:solidFill>
              </a:rPr>
              <a:t> </a:t>
            </a:r>
            <a:r>
              <a:rPr lang="en-GB" sz="1200" dirty="0" err="1">
                <a:solidFill>
                  <a:schemeClr val="tx1"/>
                </a:solidFill>
              </a:rPr>
              <a:t>Hollt</a:t>
            </a:r>
            <a:endParaRPr lang="en-GB" sz="1200" dirty="0">
              <a:solidFill>
                <a:schemeClr val="tx1"/>
              </a:solidFill>
            </a:endParaRPr>
          </a:p>
          <a:p>
            <a:r>
              <a:rPr lang="en-GB" sz="1200" dirty="0" err="1">
                <a:solidFill>
                  <a:schemeClr val="tx1"/>
                </a:solidFill>
              </a:rPr>
              <a:t>Niwroamrywiaeth</a:t>
            </a:r>
            <a:r>
              <a:rPr lang="en-GB" sz="1200" dirty="0">
                <a:solidFill>
                  <a:schemeClr val="tx1"/>
                </a:solidFill>
              </a:rPr>
              <a:t> – ASD/ADHD</a:t>
            </a:r>
          </a:p>
          <a:p>
            <a:r>
              <a:rPr lang="en-GB" sz="1200" dirty="0" err="1">
                <a:solidFill>
                  <a:schemeClr val="tx1"/>
                </a:solidFill>
              </a:rPr>
              <a:t>Dysffagia</a:t>
            </a:r>
            <a:endParaRPr lang="en-GB" sz="1200" dirty="0">
              <a:solidFill>
                <a:schemeClr val="tx1"/>
              </a:solidFill>
            </a:endParaRPr>
          </a:p>
          <a:p>
            <a:r>
              <a:rPr lang="en-GB" sz="1200" dirty="0" err="1">
                <a:solidFill>
                  <a:schemeClr val="tx1"/>
                </a:solidFill>
              </a:rPr>
              <a:t>Cyflyrau</a:t>
            </a:r>
            <a:r>
              <a:rPr lang="en-GB" sz="1200" dirty="0">
                <a:solidFill>
                  <a:schemeClr val="tx1"/>
                </a:solidFill>
              </a:rPr>
              <a:t> </a:t>
            </a:r>
            <a:r>
              <a:rPr lang="en-GB" sz="1200" dirty="0" err="1">
                <a:solidFill>
                  <a:schemeClr val="tx1"/>
                </a:solidFill>
              </a:rPr>
              <a:t>Genetig</a:t>
            </a:r>
            <a:endParaRPr lang="en-GB" sz="1200" dirty="0">
              <a:solidFill>
                <a:schemeClr val="tx1"/>
              </a:solidFill>
            </a:endParaRPr>
          </a:p>
          <a:p>
            <a:r>
              <a:rPr lang="en-GB" sz="1200" dirty="0">
                <a:solidFill>
                  <a:schemeClr val="tx1"/>
                </a:solidFill>
              </a:rPr>
              <a:t>Nam </a:t>
            </a:r>
            <a:r>
              <a:rPr lang="en-GB" sz="1200" dirty="0" err="1">
                <a:solidFill>
                  <a:schemeClr val="tx1"/>
                </a:solidFill>
              </a:rPr>
              <a:t>ar</a:t>
            </a:r>
            <a:r>
              <a:rPr lang="en-GB" sz="1200" dirty="0">
                <a:solidFill>
                  <a:schemeClr val="tx1"/>
                </a:solidFill>
              </a:rPr>
              <a:t> y </a:t>
            </a:r>
            <a:r>
              <a:rPr lang="en-GB" sz="1200" dirty="0" err="1">
                <a:solidFill>
                  <a:schemeClr val="tx1"/>
                </a:solidFill>
              </a:rPr>
              <a:t>Clyw</a:t>
            </a:r>
            <a:endParaRPr lang="en-GB" sz="1200" dirty="0">
              <a:solidFill>
                <a:schemeClr val="tx1"/>
              </a:solidFill>
            </a:endParaRPr>
          </a:p>
          <a:p>
            <a:r>
              <a:rPr lang="en-GB" sz="1200" dirty="0" err="1">
                <a:solidFill>
                  <a:schemeClr val="tx1"/>
                </a:solidFill>
              </a:rPr>
              <a:t>Anhwylderau</a:t>
            </a:r>
            <a:r>
              <a:rPr lang="en-GB" sz="1200" dirty="0">
                <a:solidFill>
                  <a:schemeClr val="tx1"/>
                </a:solidFill>
              </a:rPr>
              <a:t> </a:t>
            </a:r>
            <a:r>
              <a:rPr lang="en-GB" sz="1200" dirty="0" err="1">
                <a:solidFill>
                  <a:schemeClr val="tx1"/>
                </a:solidFill>
              </a:rPr>
              <a:t>llais</a:t>
            </a:r>
            <a:endParaRPr lang="en-GB" sz="1200" dirty="0">
              <a:solidFill>
                <a:schemeClr val="tx1"/>
              </a:solidFill>
            </a:endParaRPr>
          </a:p>
          <a:p>
            <a:r>
              <a:rPr lang="en-GB" sz="1200" dirty="0" err="1">
                <a:solidFill>
                  <a:schemeClr val="tx1"/>
                </a:solidFill>
              </a:rPr>
              <a:t>Cyfiawnder</a:t>
            </a:r>
            <a:r>
              <a:rPr lang="en-GB" sz="1200" dirty="0">
                <a:solidFill>
                  <a:schemeClr val="tx1"/>
                </a:solidFill>
              </a:rPr>
              <a:t> </a:t>
            </a:r>
            <a:r>
              <a:rPr lang="en-GB" sz="1200" dirty="0" err="1">
                <a:solidFill>
                  <a:schemeClr val="tx1"/>
                </a:solidFill>
              </a:rPr>
              <a:t>Ieuenctid</a:t>
            </a:r>
            <a:endParaRPr lang="en-GB" sz="1200" dirty="0">
              <a:solidFill>
                <a:schemeClr val="tx1"/>
              </a:solidFill>
            </a:endParaRPr>
          </a:p>
          <a:p>
            <a:r>
              <a:rPr lang="en-GB" sz="1200" dirty="0" err="1">
                <a:solidFill>
                  <a:schemeClr val="tx1"/>
                </a:solidFill>
              </a:rPr>
              <a:t>Strôc</a:t>
            </a:r>
            <a:endParaRPr lang="en-GB" sz="1200" dirty="0">
              <a:solidFill>
                <a:schemeClr val="tx1"/>
              </a:solidFill>
            </a:endParaRPr>
          </a:p>
          <a:p>
            <a:r>
              <a:rPr lang="en-GB" sz="1200" dirty="0" err="1">
                <a:solidFill>
                  <a:schemeClr val="tx1"/>
                </a:solidFill>
              </a:rPr>
              <a:t>Cyflyrau</a:t>
            </a:r>
            <a:r>
              <a:rPr lang="en-GB" sz="1200" dirty="0">
                <a:solidFill>
                  <a:schemeClr val="tx1"/>
                </a:solidFill>
              </a:rPr>
              <a:t> </a:t>
            </a:r>
            <a:r>
              <a:rPr lang="en-GB" sz="1200" dirty="0" err="1">
                <a:solidFill>
                  <a:schemeClr val="tx1"/>
                </a:solidFill>
              </a:rPr>
              <a:t>cynyddol</a:t>
            </a:r>
            <a:r>
              <a:rPr lang="en-GB" sz="1200" dirty="0">
                <a:solidFill>
                  <a:schemeClr val="tx1"/>
                </a:solidFill>
              </a:rPr>
              <a:t> (</a:t>
            </a:r>
            <a:r>
              <a:rPr lang="en-GB" sz="1200" dirty="0" err="1">
                <a:solidFill>
                  <a:schemeClr val="tx1"/>
                </a:solidFill>
              </a:rPr>
              <a:t>e.e.</a:t>
            </a:r>
            <a:r>
              <a:rPr lang="en-GB" sz="1200" dirty="0">
                <a:solidFill>
                  <a:schemeClr val="tx1"/>
                </a:solidFill>
              </a:rPr>
              <a:t> MND, </a:t>
            </a:r>
            <a:r>
              <a:rPr lang="en-GB" sz="1200" dirty="0" err="1">
                <a:solidFill>
                  <a:schemeClr val="tx1"/>
                </a:solidFill>
              </a:rPr>
              <a:t>Parkinsons</a:t>
            </a:r>
            <a:r>
              <a:rPr lang="en-GB" sz="1200" dirty="0">
                <a:solidFill>
                  <a:schemeClr val="tx1"/>
                </a:solidFill>
              </a:rPr>
              <a:t>)</a:t>
            </a:r>
          </a:p>
          <a:p>
            <a:r>
              <a:rPr lang="en-GB" sz="1200" dirty="0">
                <a:solidFill>
                  <a:schemeClr val="tx1"/>
                </a:solidFill>
              </a:rPr>
              <a:t>Iechyd </a:t>
            </a:r>
            <a:r>
              <a:rPr lang="en-GB" sz="1200" dirty="0" err="1">
                <a:solidFill>
                  <a:schemeClr val="tx1"/>
                </a:solidFill>
              </a:rPr>
              <a:t>Meddwl</a:t>
            </a:r>
            <a:r>
              <a:rPr lang="en-GB" sz="1200" dirty="0">
                <a:solidFill>
                  <a:schemeClr val="tx1"/>
                </a:solidFill>
              </a:rPr>
              <a:t> (</a:t>
            </a:r>
            <a:r>
              <a:rPr lang="en-GB" sz="1200" dirty="0" err="1">
                <a:solidFill>
                  <a:schemeClr val="tx1"/>
                </a:solidFill>
              </a:rPr>
              <a:t>gan</a:t>
            </a:r>
            <a:r>
              <a:rPr lang="en-GB" sz="1200" dirty="0">
                <a:solidFill>
                  <a:schemeClr val="tx1"/>
                </a:solidFill>
              </a:rPr>
              <a:t> </a:t>
            </a:r>
            <a:r>
              <a:rPr lang="en-GB" sz="1200" dirty="0" err="1">
                <a:solidFill>
                  <a:schemeClr val="tx1"/>
                </a:solidFill>
              </a:rPr>
              <a:t>gynnwys</a:t>
            </a:r>
            <a:r>
              <a:rPr lang="en-GB" sz="1200" dirty="0">
                <a:solidFill>
                  <a:schemeClr val="tx1"/>
                </a:solidFill>
              </a:rPr>
              <a:t> Dementia)</a:t>
            </a:r>
          </a:p>
          <a:p>
            <a:r>
              <a:rPr lang="en-GB" dirty="0" err="1">
                <a:solidFill>
                  <a:schemeClr val="tx1"/>
                </a:solidFill>
              </a:rPr>
              <a:t>Rydym</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gweithio</a:t>
            </a:r>
            <a:r>
              <a:rPr lang="en-GB" dirty="0">
                <a:solidFill>
                  <a:schemeClr val="tx1"/>
                </a:solidFill>
              </a:rPr>
              <a:t> </a:t>
            </a:r>
            <a:r>
              <a:rPr lang="en-GB" dirty="0" err="1">
                <a:solidFill>
                  <a:schemeClr val="tx1"/>
                </a:solidFill>
              </a:rPr>
              <a:t>mewn</a:t>
            </a:r>
            <a:r>
              <a:rPr lang="en-GB" dirty="0">
                <a:solidFill>
                  <a:schemeClr val="tx1"/>
                </a:solidFill>
              </a:rPr>
              <a:t> </a:t>
            </a:r>
            <a:r>
              <a:rPr lang="en-GB" dirty="0" err="1">
                <a:solidFill>
                  <a:schemeClr val="tx1"/>
                </a:solidFill>
              </a:rPr>
              <a:t>amrywiaeth</a:t>
            </a:r>
            <a:r>
              <a:rPr lang="en-GB" dirty="0">
                <a:solidFill>
                  <a:schemeClr val="tx1"/>
                </a:solidFill>
              </a:rPr>
              <a:t> o </a:t>
            </a:r>
            <a:r>
              <a:rPr lang="en-GB" dirty="0" err="1">
                <a:solidFill>
                  <a:schemeClr val="tx1"/>
                </a:solidFill>
              </a:rPr>
              <a:t>leoliadau</a:t>
            </a:r>
            <a:r>
              <a:rPr lang="en-GB" dirty="0">
                <a:solidFill>
                  <a:schemeClr val="tx1"/>
                </a:solidFill>
              </a:rPr>
              <a:t> </a:t>
            </a:r>
            <a:r>
              <a:rPr lang="en-GB" dirty="0" err="1">
                <a:solidFill>
                  <a:schemeClr val="tx1"/>
                </a:solidFill>
              </a:rPr>
              <a:t>gan</a:t>
            </a:r>
            <a:r>
              <a:rPr lang="en-GB" dirty="0">
                <a:solidFill>
                  <a:schemeClr val="tx1"/>
                </a:solidFill>
              </a:rPr>
              <a:t> </a:t>
            </a:r>
            <a:r>
              <a:rPr lang="en-GB" dirty="0" err="1">
                <a:solidFill>
                  <a:schemeClr val="tx1"/>
                </a:solidFill>
              </a:rPr>
              <a:t>gynnwys</a:t>
            </a:r>
            <a:r>
              <a:rPr lang="en-GB" dirty="0">
                <a:solidFill>
                  <a:schemeClr val="tx1"/>
                </a:solidFill>
              </a:rPr>
              <a:t> </a:t>
            </a:r>
            <a:r>
              <a:rPr lang="en-GB" dirty="0" err="1">
                <a:solidFill>
                  <a:schemeClr val="tx1"/>
                </a:solidFill>
              </a:rPr>
              <a:t>cartrefi</a:t>
            </a:r>
            <a:r>
              <a:rPr lang="en-GB" dirty="0">
                <a:solidFill>
                  <a:schemeClr val="tx1"/>
                </a:solidFill>
              </a:rPr>
              <a:t>, </a:t>
            </a:r>
            <a:r>
              <a:rPr lang="en-GB" dirty="0" err="1">
                <a:solidFill>
                  <a:schemeClr val="tx1"/>
                </a:solidFill>
              </a:rPr>
              <a:t>ysbytai</a:t>
            </a:r>
            <a:r>
              <a:rPr lang="en-GB" dirty="0">
                <a:solidFill>
                  <a:schemeClr val="tx1"/>
                </a:solidFill>
              </a:rPr>
              <a:t>, </a:t>
            </a:r>
            <a:r>
              <a:rPr lang="en-GB" dirty="0" err="1">
                <a:solidFill>
                  <a:schemeClr val="tx1"/>
                </a:solidFill>
              </a:rPr>
              <a:t>clinigau</a:t>
            </a:r>
            <a:r>
              <a:rPr lang="en-GB" dirty="0">
                <a:solidFill>
                  <a:schemeClr val="tx1"/>
                </a:solidFill>
              </a:rPr>
              <a:t>, </a:t>
            </a:r>
            <a:r>
              <a:rPr lang="en-GB" dirty="0" err="1">
                <a:solidFill>
                  <a:schemeClr val="tx1"/>
                </a:solidFill>
              </a:rPr>
              <a:t>lleoliadau</a:t>
            </a:r>
            <a:r>
              <a:rPr lang="en-GB" dirty="0">
                <a:solidFill>
                  <a:schemeClr val="tx1"/>
                </a:solidFill>
              </a:rPr>
              <a:t> </a:t>
            </a:r>
            <a:r>
              <a:rPr lang="en-GB" dirty="0" err="1">
                <a:solidFill>
                  <a:schemeClr val="tx1"/>
                </a:solidFill>
              </a:rPr>
              <a:t>Ysgolion</a:t>
            </a:r>
            <a:r>
              <a:rPr lang="en-GB" dirty="0">
                <a:solidFill>
                  <a:schemeClr val="tx1"/>
                </a:solidFill>
              </a:rPr>
              <a:t> a </a:t>
            </a:r>
            <a:r>
              <a:rPr lang="en-GB" dirty="0" err="1">
                <a:solidFill>
                  <a:schemeClr val="tx1"/>
                </a:solidFill>
              </a:rPr>
              <a:t>Blynyddoedd</a:t>
            </a:r>
            <a:r>
              <a:rPr lang="en-GB" dirty="0">
                <a:solidFill>
                  <a:schemeClr val="tx1"/>
                </a:solidFill>
              </a:rPr>
              <a:t> </a:t>
            </a:r>
            <a:r>
              <a:rPr lang="en-GB" dirty="0" err="1">
                <a:solidFill>
                  <a:schemeClr val="tx1"/>
                </a:solidFill>
              </a:rPr>
              <a:t>Cynnar</a:t>
            </a:r>
            <a:r>
              <a:rPr lang="en-GB" dirty="0">
                <a:solidFill>
                  <a:schemeClr val="tx1"/>
                </a:solidFill>
              </a:rPr>
              <a:t>, </a:t>
            </a:r>
            <a:r>
              <a:rPr lang="en-GB" dirty="0" err="1">
                <a:solidFill>
                  <a:schemeClr val="tx1"/>
                </a:solidFill>
              </a:rPr>
              <a:t>ystafelloedd</a:t>
            </a:r>
            <a:r>
              <a:rPr lang="en-GB" dirty="0">
                <a:solidFill>
                  <a:schemeClr val="tx1"/>
                </a:solidFill>
              </a:rPr>
              <a:t> </a:t>
            </a:r>
            <a:r>
              <a:rPr lang="en-GB" dirty="0" err="1">
                <a:solidFill>
                  <a:schemeClr val="tx1"/>
                </a:solidFill>
              </a:rPr>
              <a:t>llys</a:t>
            </a:r>
            <a:r>
              <a:rPr lang="en-GB" dirty="0">
                <a:solidFill>
                  <a:schemeClr val="tx1"/>
                </a:solidFill>
              </a:rPr>
              <a:t> ac o </a:t>
            </a:r>
            <a:r>
              <a:rPr lang="en-GB" dirty="0" err="1">
                <a:solidFill>
                  <a:schemeClr val="tx1"/>
                </a:solidFill>
              </a:rPr>
              <a:t>fewn</a:t>
            </a:r>
            <a:r>
              <a:rPr lang="en-GB" dirty="0">
                <a:solidFill>
                  <a:schemeClr val="tx1"/>
                </a:solidFill>
              </a:rPr>
              <a:t> y system </a:t>
            </a:r>
            <a:r>
              <a:rPr lang="en-GB" dirty="0" err="1">
                <a:solidFill>
                  <a:schemeClr val="tx1"/>
                </a:solidFill>
              </a:rPr>
              <a:t>gyfiawnder</a:t>
            </a:r>
            <a:r>
              <a:rPr lang="en-GB" dirty="0">
                <a:solidFill>
                  <a:schemeClr val="tx1"/>
                </a:solidFill>
              </a:rPr>
              <a:t>.</a:t>
            </a:r>
          </a:p>
        </p:txBody>
      </p:sp>
    </p:spTree>
    <p:extLst>
      <p:ext uri="{BB962C8B-B14F-4D97-AF65-F5344CB8AC3E}">
        <p14:creationId xmlns:p14="http://schemas.microsoft.com/office/powerpoint/2010/main" val="3006038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extLst>
              <p:ext uri="{D42A27DB-BD31-4B8C-83A1-F6EECF244321}">
                <p14:modId xmlns:p14="http://schemas.microsoft.com/office/powerpoint/2010/main" val="2105329507"/>
              </p:ext>
            </p:extLst>
          </p:nvPr>
        </p:nvGraphicFramePr>
        <p:xfrm>
          <a:off x="-33981" y="2056101"/>
          <a:ext cx="6055840" cy="4593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581192" y="702156"/>
            <a:ext cx="5440667" cy="1013800"/>
          </a:xfrm>
        </p:spPr>
        <p:txBody>
          <a:bodyPr/>
          <a:lstStyle/>
          <a:p>
            <a:r>
              <a:rPr lang="en-GB"/>
              <a:t>SPEECH AND LANGUAGE THERAPY:  OUR ROLE</a:t>
            </a:r>
          </a:p>
        </p:txBody>
      </p:sp>
      <p:cxnSp>
        <p:nvCxnSpPr>
          <p:cNvPr id="5" name="Straight Connector 4"/>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6"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THERAPI IAITH A LLEFERYDD: </a:t>
            </a:r>
          </a:p>
          <a:p>
            <a:pPr algn="r"/>
            <a:r>
              <a:rPr lang="en-GB"/>
              <a:t>EIN GWAITH</a:t>
            </a:r>
          </a:p>
        </p:txBody>
      </p:sp>
      <p:graphicFrame>
        <p:nvGraphicFramePr>
          <p:cNvPr id="7" name="Content Placeholder 1"/>
          <p:cNvGraphicFramePr>
            <a:graphicFrameLocks/>
          </p:cNvGraphicFramePr>
          <p:nvPr>
            <p:extLst>
              <p:ext uri="{D42A27DB-BD31-4B8C-83A1-F6EECF244321}">
                <p14:modId xmlns:p14="http://schemas.microsoft.com/office/powerpoint/2010/main" val="2134083551"/>
              </p:ext>
            </p:extLst>
          </p:nvPr>
        </p:nvGraphicFramePr>
        <p:xfrm>
          <a:off x="6021859" y="2056101"/>
          <a:ext cx="6055840" cy="459364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8" name="Rectangle 7"/>
          <p:cNvSpPr/>
          <p:nvPr/>
        </p:nvSpPr>
        <p:spPr>
          <a:xfrm>
            <a:off x="5971607" y="3244334"/>
            <a:ext cx="248786" cy="369332"/>
          </a:xfrm>
          <a:prstGeom prst="rect">
            <a:avLst/>
          </a:prstGeom>
        </p:spPr>
        <p:txBody>
          <a:bodyPr wrap="none">
            <a:spAutoFit/>
          </a:bodyPr>
          <a:lstStyle/>
          <a:p>
            <a:r>
              <a:rPr lang="en-GB"/>
              <a:t> </a:t>
            </a:r>
          </a:p>
        </p:txBody>
      </p:sp>
      <p:sp>
        <p:nvSpPr>
          <p:cNvPr id="9" name="Rectangle 8"/>
          <p:cNvSpPr/>
          <p:nvPr/>
        </p:nvSpPr>
        <p:spPr>
          <a:xfrm>
            <a:off x="5971607" y="3244334"/>
            <a:ext cx="248786" cy="369332"/>
          </a:xfrm>
          <a:prstGeom prst="rect">
            <a:avLst/>
          </a:prstGeom>
        </p:spPr>
        <p:txBody>
          <a:bodyPr wrap="none">
            <a:spAutoFit/>
          </a:bodyPr>
          <a:lstStyle/>
          <a:p>
            <a:r>
              <a:rPr lang="en-GB"/>
              <a:t> </a:t>
            </a:r>
          </a:p>
        </p:txBody>
      </p:sp>
      <p:sp>
        <p:nvSpPr>
          <p:cNvPr id="10" name="Rectangle 9"/>
          <p:cNvSpPr/>
          <p:nvPr/>
        </p:nvSpPr>
        <p:spPr>
          <a:xfrm>
            <a:off x="5971607" y="3244334"/>
            <a:ext cx="248786" cy="369332"/>
          </a:xfrm>
          <a:prstGeom prst="rect">
            <a:avLst/>
          </a:prstGeom>
        </p:spPr>
        <p:txBody>
          <a:bodyPr wrap="none">
            <a:spAutoFit/>
          </a:bodyPr>
          <a:lstStyle/>
          <a:p>
            <a:r>
              <a:rPr lang="en-GB"/>
              <a:t> </a:t>
            </a:r>
          </a:p>
        </p:txBody>
      </p:sp>
      <p:sp>
        <p:nvSpPr>
          <p:cNvPr id="12" name="Rectangle 11"/>
          <p:cNvSpPr/>
          <p:nvPr/>
        </p:nvSpPr>
        <p:spPr>
          <a:xfrm>
            <a:off x="5971607" y="3244334"/>
            <a:ext cx="248786" cy="369332"/>
          </a:xfrm>
          <a:prstGeom prst="rect">
            <a:avLst/>
          </a:prstGeom>
        </p:spPr>
        <p:txBody>
          <a:bodyPr wrap="none">
            <a:spAutoFit/>
          </a:bodyPr>
          <a:lstStyle/>
          <a:p>
            <a:r>
              <a:rPr lang="en-GB"/>
              <a:t> </a:t>
            </a:r>
          </a:p>
        </p:txBody>
      </p:sp>
    </p:spTree>
    <p:extLst>
      <p:ext uri="{BB962C8B-B14F-4D97-AF65-F5344CB8AC3E}">
        <p14:creationId xmlns:p14="http://schemas.microsoft.com/office/powerpoint/2010/main" val="37727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81192" y="702156"/>
            <a:ext cx="5440667" cy="1013800"/>
          </a:xfrm>
        </p:spPr>
        <p:txBody>
          <a:bodyPr/>
          <a:lstStyle/>
          <a:p>
            <a:r>
              <a:rPr lang="en-GB" dirty="0"/>
              <a:t>WHY ARE WE HERE TODAY?</a:t>
            </a:r>
          </a:p>
        </p:txBody>
      </p:sp>
      <p:cxnSp>
        <p:nvCxnSpPr>
          <p:cNvPr id="5" name="Straight Connector 4"/>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6"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dirty="0"/>
              <a:t>PAM </a:t>
            </a:r>
            <a:r>
              <a:rPr lang="en-GB" dirty="0" err="1"/>
              <a:t>ydym</a:t>
            </a:r>
            <a:r>
              <a:rPr lang="en-GB" dirty="0"/>
              <a:t> </a:t>
            </a:r>
            <a:r>
              <a:rPr lang="en-GB" dirty="0" err="1"/>
              <a:t>ni</a:t>
            </a:r>
            <a:r>
              <a:rPr lang="en-GB" dirty="0"/>
              <a:t> </a:t>
            </a:r>
            <a:r>
              <a:rPr lang="en-GB" dirty="0" err="1"/>
              <a:t>yma</a:t>
            </a:r>
            <a:r>
              <a:rPr lang="en-GB" dirty="0"/>
              <a:t> </a:t>
            </a:r>
            <a:r>
              <a:rPr lang="en-GB" dirty="0" err="1"/>
              <a:t>heddiw</a:t>
            </a:r>
            <a:r>
              <a:rPr lang="en-GB" dirty="0"/>
              <a:t>?</a:t>
            </a:r>
          </a:p>
        </p:txBody>
      </p:sp>
      <p:sp>
        <p:nvSpPr>
          <p:cNvPr id="8" name="Rectangle 7"/>
          <p:cNvSpPr/>
          <p:nvPr/>
        </p:nvSpPr>
        <p:spPr>
          <a:xfrm>
            <a:off x="5971607" y="3244334"/>
            <a:ext cx="248786" cy="369332"/>
          </a:xfrm>
          <a:prstGeom prst="rect">
            <a:avLst/>
          </a:prstGeom>
        </p:spPr>
        <p:txBody>
          <a:bodyPr wrap="none">
            <a:spAutoFit/>
          </a:bodyPr>
          <a:lstStyle/>
          <a:p>
            <a:r>
              <a:rPr lang="en-GB"/>
              <a:t> </a:t>
            </a:r>
          </a:p>
        </p:txBody>
      </p:sp>
      <p:sp>
        <p:nvSpPr>
          <p:cNvPr id="9" name="Rectangle 8"/>
          <p:cNvSpPr/>
          <p:nvPr/>
        </p:nvSpPr>
        <p:spPr>
          <a:xfrm>
            <a:off x="5971607" y="3244334"/>
            <a:ext cx="248786" cy="369332"/>
          </a:xfrm>
          <a:prstGeom prst="rect">
            <a:avLst/>
          </a:prstGeom>
        </p:spPr>
        <p:txBody>
          <a:bodyPr wrap="none">
            <a:spAutoFit/>
          </a:bodyPr>
          <a:lstStyle/>
          <a:p>
            <a:r>
              <a:rPr lang="en-GB"/>
              <a:t> </a:t>
            </a:r>
          </a:p>
        </p:txBody>
      </p:sp>
      <p:sp>
        <p:nvSpPr>
          <p:cNvPr id="10" name="Rectangle 9"/>
          <p:cNvSpPr/>
          <p:nvPr/>
        </p:nvSpPr>
        <p:spPr>
          <a:xfrm>
            <a:off x="5971607" y="3244334"/>
            <a:ext cx="248786" cy="369332"/>
          </a:xfrm>
          <a:prstGeom prst="rect">
            <a:avLst/>
          </a:prstGeom>
        </p:spPr>
        <p:txBody>
          <a:bodyPr wrap="none">
            <a:spAutoFit/>
          </a:bodyPr>
          <a:lstStyle/>
          <a:p>
            <a:r>
              <a:rPr lang="en-GB"/>
              <a:t> </a:t>
            </a:r>
          </a:p>
        </p:txBody>
      </p:sp>
      <p:sp>
        <p:nvSpPr>
          <p:cNvPr id="12" name="Rectangle 11"/>
          <p:cNvSpPr/>
          <p:nvPr/>
        </p:nvSpPr>
        <p:spPr>
          <a:xfrm>
            <a:off x="5971607" y="3244334"/>
            <a:ext cx="248786" cy="369332"/>
          </a:xfrm>
          <a:prstGeom prst="rect">
            <a:avLst/>
          </a:prstGeom>
        </p:spPr>
        <p:txBody>
          <a:bodyPr wrap="none">
            <a:spAutoFit/>
          </a:bodyPr>
          <a:lstStyle/>
          <a:p>
            <a:r>
              <a:rPr lang="en-GB"/>
              <a:t> </a:t>
            </a:r>
          </a:p>
        </p:txBody>
      </p:sp>
      <p:sp>
        <p:nvSpPr>
          <p:cNvPr id="3" name="Content Placeholder 2"/>
          <p:cNvSpPr>
            <a:spLocks noGrp="1"/>
          </p:cNvSpPr>
          <p:nvPr>
            <p:ph idx="1"/>
          </p:nvPr>
        </p:nvSpPr>
        <p:spPr>
          <a:xfrm>
            <a:off x="581192" y="2180496"/>
            <a:ext cx="5390415" cy="4022877"/>
          </a:xfrm>
        </p:spPr>
        <p:style>
          <a:lnRef idx="2">
            <a:schemeClr val="accent1"/>
          </a:lnRef>
          <a:fillRef idx="1">
            <a:schemeClr val="lt1"/>
          </a:fillRef>
          <a:effectRef idx="0">
            <a:schemeClr val="accent1"/>
          </a:effectRef>
          <a:fontRef idx="minor">
            <a:schemeClr val="dk1"/>
          </a:fontRef>
        </p:style>
        <p:txBody>
          <a:bodyPr/>
          <a:lstStyle/>
          <a:p>
            <a:r>
              <a:rPr lang="en-GB" dirty="0"/>
              <a:t>1 in 4 who struggles with language at the age of 5 did not reach the expected English standard at GCSE.</a:t>
            </a:r>
          </a:p>
          <a:p>
            <a:r>
              <a:rPr lang="en-GB" dirty="0"/>
              <a:t>15% of pupils with identified SLCN achieved expected standard in reading, writing and maths compared with 61% of all pupils.</a:t>
            </a:r>
          </a:p>
          <a:p>
            <a:r>
              <a:rPr lang="en-GB" dirty="0"/>
              <a:t>81% of children who present with Social and Emotional Behaviour have unidentified SLCN difficulties.</a:t>
            </a:r>
          </a:p>
          <a:p>
            <a:r>
              <a:rPr lang="en-GB" dirty="0"/>
              <a:t>60% of young offenders have low language skills.</a:t>
            </a:r>
          </a:p>
          <a:p>
            <a:endParaRPr lang="en-GB" dirty="0"/>
          </a:p>
        </p:txBody>
      </p:sp>
      <p:sp>
        <p:nvSpPr>
          <p:cNvPr id="13" name="Content Placeholder 2"/>
          <p:cNvSpPr txBox="1">
            <a:spLocks/>
          </p:cNvSpPr>
          <p:nvPr/>
        </p:nvSpPr>
        <p:spPr>
          <a:xfrm>
            <a:off x="6220393" y="2180495"/>
            <a:ext cx="5390415" cy="4022877"/>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dirty="0">
                <a:solidFill>
                  <a:schemeClr val="tx1"/>
                </a:solidFill>
              </a:rPr>
              <a:t>Ni </a:t>
            </a:r>
            <a:r>
              <a:rPr lang="en-GB" dirty="0" err="1">
                <a:solidFill>
                  <a:schemeClr val="tx1"/>
                </a:solidFill>
              </a:rPr>
              <a:t>chyrhaeddodd</a:t>
            </a:r>
            <a:r>
              <a:rPr lang="en-GB" dirty="0">
                <a:solidFill>
                  <a:schemeClr val="tx1"/>
                </a:solidFill>
              </a:rPr>
              <a:t> 1 o bob 4 </a:t>
            </a:r>
            <a:r>
              <a:rPr lang="en-GB" dirty="0" err="1">
                <a:solidFill>
                  <a:schemeClr val="tx1"/>
                </a:solidFill>
              </a:rPr>
              <a:t>sy'n</a:t>
            </a:r>
            <a:r>
              <a:rPr lang="en-GB" dirty="0">
                <a:solidFill>
                  <a:schemeClr val="tx1"/>
                </a:solidFill>
              </a:rPr>
              <a:t> </a:t>
            </a:r>
            <a:r>
              <a:rPr lang="en-GB" dirty="0" err="1">
                <a:solidFill>
                  <a:schemeClr val="tx1"/>
                </a:solidFill>
              </a:rPr>
              <a:t>cael</a:t>
            </a:r>
            <a:r>
              <a:rPr lang="en-GB" dirty="0">
                <a:solidFill>
                  <a:schemeClr val="tx1"/>
                </a:solidFill>
              </a:rPr>
              <a:t> </a:t>
            </a:r>
            <a:r>
              <a:rPr lang="en-GB" dirty="0" err="1">
                <a:solidFill>
                  <a:schemeClr val="tx1"/>
                </a:solidFill>
              </a:rPr>
              <a:t>trafferth</a:t>
            </a:r>
            <a:r>
              <a:rPr lang="en-GB" dirty="0">
                <a:solidFill>
                  <a:schemeClr val="tx1"/>
                </a:solidFill>
              </a:rPr>
              <a:t> </a:t>
            </a:r>
            <a:r>
              <a:rPr lang="en-GB" dirty="0" err="1">
                <a:solidFill>
                  <a:schemeClr val="tx1"/>
                </a:solidFill>
              </a:rPr>
              <a:t>gydag</a:t>
            </a:r>
            <a:r>
              <a:rPr lang="en-GB" dirty="0">
                <a:solidFill>
                  <a:schemeClr val="tx1"/>
                </a:solidFill>
              </a:rPr>
              <a:t> </a:t>
            </a:r>
            <a:r>
              <a:rPr lang="en-GB" dirty="0" err="1">
                <a:solidFill>
                  <a:schemeClr val="tx1"/>
                </a:solidFill>
              </a:rPr>
              <a:t>iaith</a:t>
            </a:r>
            <a:r>
              <a:rPr lang="en-GB" dirty="0">
                <a:solidFill>
                  <a:schemeClr val="tx1"/>
                </a:solidFill>
              </a:rPr>
              <a:t> </a:t>
            </a:r>
            <a:r>
              <a:rPr lang="en-GB" dirty="0" err="1">
                <a:solidFill>
                  <a:schemeClr val="tx1"/>
                </a:solidFill>
              </a:rPr>
              <a:t>yn</a:t>
            </a:r>
            <a:r>
              <a:rPr lang="en-GB" dirty="0">
                <a:solidFill>
                  <a:schemeClr val="tx1"/>
                </a:solidFill>
              </a:rPr>
              <a:t> 5 </a:t>
            </a:r>
            <a:r>
              <a:rPr lang="en-GB" dirty="0" err="1">
                <a:solidFill>
                  <a:schemeClr val="tx1"/>
                </a:solidFill>
              </a:rPr>
              <a:t>oed</a:t>
            </a:r>
            <a:r>
              <a:rPr lang="en-GB" dirty="0">
                <a:solidFill>
                  <a:schemeClr val="tx1"/>
                </a:solidFill>
              </a:rPr>
              <a:t> y </a:t>
            </a:r>
            <a:r>
              <a:rPr lang="en-GB" dirty="0" err="1">
                <a:solidFill>
                  <a:schemeClr val="tx1"/>
                </a:solidFill>
              </a:rPr>
              <a:t>safon</a:t>
            </a:r>
            <a:r>
              <a:rPr lang="en-GB" dirty="0">
                <a:solidFill>
                  <a:schemeClr val="tx1"/>
                </a:solidFill>
              </a:rPr>
              <a:t> </a:t>
            </a:r>
            <a:r>
              <a:rPr lang="en-GB" dirty="0" err="1">
                <a:solidFill>
                  <a:schemeClr val="tx1"/>
                </a:solidFill>
              </a:rPr>
              <a:t>Saesneg</a:t>
            </a:r>
            <a:r>
              <a:rPr lang="en-GB" dirty="0">
                <a:solidFill>
                  <a:schemeClr val="tx1"/>
                </a:solidFill>
              </a:rPr>
              <a:t> </a:t>
            </a:r>
            <a:r>
              <a:rPr lang="en-GB" dirty="0" err="1">
                <a:solidFill>
                  <a:schemeClr val="tx1"/>
                </a:solidFill>
              </a:rPr>
              <a:t>disgwyliedig</a:t>
            </a:r>
            <a:r>
              <a:rPr lang="en-GB" dirty="0">
                <a:solidFill>
                  <a:schemeClr val="tx1"/>
                </a:solidFill>
              </a:rPr>
              <a:t> </a:t>
            </a:r>
            <a:r>
              <a:rPr lang="en-GB" dirty="0" err="1">
                <a:solidFill>
                  <a:schemeClr val="tx1"/>
                </a:solidFill>
              </a:rPr>
              <a:t>mewn</a:t>
            </a:r>
            <a:r>
              <a:rPr lang="en-GB" dirty="0">
                <a:solidFill>
                  <a:schemeClr val="tx1"/>
                </a:solidFill>
              </a:rPr>
              <a:t> TGAU.</a:t>
            </a:r>
          </a:p>
          <a:p>
            <a:r>
              <a:rPr lang="en-GB" dirty="0" err="1">
                <a:solidFill>
                  <a:schemeClr val="tx1"/>
                </a:solidFill>
              </a:rPr>
              <a:t>Cyflawnodd</a:t>
            </a:r>
            <a:r>
              <a:rPr lang="en-GB" dirty="0">
                <a:solidFill>
                  <a:schemeClr val="tx1"/>
                </a:solidFill>
              </a:rPr>
              <a:t> 15% o </a:t>
            </a:r>
            <a:r>
              <a:rPr lang="en-GB" dirty="0" err="1">
                <a:solidFill>
                  <a:schemeClr val="tx1"/>
                </a:solidFill>
              </a:rPr>
              <a:t>ddisgyblion</a:t>
            </a:r>
            <a:r>
              <a:rPr lang="en-GB" dirty="0">
                <a:solidFill>
                  <a:schemeClr val="tx1"/>
                </a:solidFill>
              </a:rPr>
              <a:t> ag </a:t>
            </a:r>
            <a:r>
              <a:rPr lang="en-GB" dirty="0" err="1">
                <a:solidFill>
                  <a:schemeClr val="tx1"/>
                </a:solidFill>
              </a:rPr>
              <a:t>anghenion</a:t>
            </a:r>
            <a:r>
              <a:rPr lang="en-GB" dirty="0">
                <a:solidFill>
                  <a:schemeClr val="tx1"/>
                </a:solidFill>
              </a:rPr>
              <a:t> </a:t>
            </a:r>
            <a:r>
              <a:rPr lang="en-GB" dirty="0" err="1">
                <a:solidFill>
                  <a:schemeClr val="tx1"/>
                </a:solidFill>
              </a:rPr>
              <a:t>lleferydd</a:t>
            </a:r>
            <a:r>
              <a:rPr lang="en-GB" dirty="0">
                <a:solidFill>
                  <a:schemeClr val="tx1"/>
                </a:solidFill>
              </a:rPr>
              <a:t>, </a:t>
            </a:r>
            <a:r>
              <a:rPr lang="en-GB" dirty="0" err="1">
                <a:solidFill>
                  <a:schemeClr val="tx1"/>
                </a:solidFill>
              </a:rPr>
              <a:t>iaith</a:t>
            </a:r>
            <a:r>
              <a:rPr lang="en-GB" dirty="0">
                <a:solidFill>
                  <a:schemeClr val="tx1"/>
                </a:solidFill>
              </a:rPr>
              <a:t> a </a:t>
            </a:r>
            <a:r>
              <a:rPr lang="en-GB" dirty="0" err="1">
                <a:solidFill>
                  <a:schemeClr val="tx1"/>
                </a:solidFill>
              </a:rPr>
              <a:t>chyfathrebu</a:t>
            </a:r>
            <a:r>
              <a:rPr lang="en-GB" dirty="0">
                <a:solidFill>
                  <a:schemeClr val="tx1"/>
                </a:solidFill>
              </a:rPr>
              <a:t> a </a:t>
            </a:r>
            <a:r>
              <a:rPr lang="en-GB" dirty="0" err="1">
                <a:solidFill>
                  <a:schemeClr val="tx1"/>
                </a:solidFill>
              </a:rPr>
              <a:t>nodwyd</a:t>
            </a:r>
            <a:r>
              <a:rPr lang="en-GB" dirty="0">
                <a:solidFill>
                  <a:schemeClr val="tx1"/>
                </a:solidFill>
              </a:rPr>
              <a:t> y </a:t>
            </a:r>
            <a:r>
              <a:rPr lang="en-GB" dirty="0" err="1">
                <a:solidFill>
                  <a:schemeClr val="tx1"/>
                </a:solidFill>
              </a:rPr>
              <a:t>safon</a:t>
            </a:r>
            <a:r>
              <a:rPr lang="en-GB" dirty="0">
                <a:solidFill>
                  <a:schemeClr val="tx1"/>
                </a:solidFill>
              </a:rPr>
              <a:t> </a:t>
            </a:r>
            <a:r>
              <a:rPr lang="en-GB" dirty="0" err="1">
                <a:solidFill>
                  <a:schemeClr val="tx1"/>
                </a:solidFill>
              </a:rPr>
              <a:t>ddisgwyliedig</a:t>
            </a:r>
            <a:r>
              <a:rPr lang="en-GB" dirty="0">
                <a:solidFill>
                  <a:schemeClr val="tx1"/>
                </a:solidFill>
              </a:rPr>
              <a:t> </a:t>
            </a:r>
            <a:r>
              <a:rPr lang="en-GB" dirty="0" err="1">
                <a:solidFill>
                  <a:schemeClr val="tx1"/>
                </a:solidFill>
              </a:rPr>
              <a:t>mewn</a:t>
            </a:r>
            <a:r>
              <a:rPr lang="en-GB" dirty="0">
                <a:solidFill>
                  <a:schemeClr val="tx1"/>
                </a:solidFill>
              </a:rPr>
              <a:t> </a:t>
            </a:r>
            <a:r>
              <a:rPr lang="en-GB" dirty="0" err="1">
                <a:solidFill>
                  <a:schemeClr val="tx1"/>
                </a:solidFill>
              </a:rPr>
              <a:t>darllen</a:t>
            </a:r>
            <a:r>
              <a:rPr lang="en-GB" dirty="0">
                <a:solidFill>
                  <a:schemeClr val="tx1"/>
                </a:solidFill>
              </a:rPr>
              <a:t>, </a:t>
            </a:r>
            <a:r>
              <a:rPr lang="en-GB" dirty="0" err="1">
                <a:solidFill>
                  <a:schemeClr val="tx1"/>
                </a:solidFill>
              </a:rPr>
              <a:t>ysgrifennu</a:t>
            </a:r>
            <a:r>
              <a:rPr lang="en-GB" dirty="0">
                <a:solidFill>
                  <a:schemeClr val="tx1"/>
                </a:solidFill>
              </a:rPr>
              <a:t> a </a:t>
            </a:r>
            <a:r>
              <a:rPr lang="en-GB" dirty="0" err="1">
                <a:solidFill>
                  <a:schemeClr val="tx1"/>
                </a:solidFill>
              </a:rPr>
              <a:t>mathemateg</a:t>
            </a:r>
            <a:r>
              <a:rPr lang="en-GB" dirty="0">
                <a:solidFill>
                  <a:schemeClr val="tx1"/>
                </a:solidFill>
              </a:rPr>
              <a:t> o </a:t>
            </a:r>
            <a:r>
              <a:rPr lang="en-GB" dirty="0" err="1">
                <a:solidFill>
                  <a:schemeClr val="tx1"/>
                </a:solidFill>
              </a:rPr>
              <a:t>gymharu</a:t>
            </a:r>
            <a:r>
              <a:rPr lang="en-GB" dirty="0">
                <a:solidFill>
                  <a:schemeClr val="tx1"/>
                </a:solidFill>
              </a:rPr>
              <a:t> â 61% </a:t>
            </a:r>
            <a:r>
              <a:rPr lang="en-GB" dirty="0" err="1">
                <a:solidFill>
                  <a:schemeClr val="tx1"/>
                </a:solidFill>
              </a:rPr>
              <a:t>o'r</a:t>
            </a:r>
            <a:r>
              <a:rPr lang="en-GB" dirty="0">
                <a:solidFill>
                  <a:schemeClr val="tx1"/>
                </a:solidFill>
              </a:rPr>
              <a:t> </a:t>
            </a:r>
            <a:r>
              <a:rPr lang="en-GB" dirty="0" err="1">
                <a:solidFill>
                  <a:schemeClr val="tx1"/>
                </a:solidFill>
              </a:rPr>
              <a:t>holl</a:t>
            </a:r>
            <a:r>
              <a:rPr lang="en-GB" dirty="0">
                <a:solidFill>
                  <a:schemeClr val="tx1"/>
                </a:solidFill>
              </a:rPr>
              <a:t> </a:t>
            </a:r>
            <a:r>
              <a:rPr lang="en-GB" dirty="0" err="1">
                <a:solidFill>
                  <a:schemeClr val="tx1"/>
                </a:solidFill>
              </a:rPr>
              <a:t>ddisgyblion</a:t>
            </a:r>
            <a:r>
              <a:rPr lang="en-GB" dirty="0">
                <a:solidFill>
                  <a:schemeClr val="tx1"/>
                </a:solidFill>
              </a:rPr>
              <a:t>.</a:t>
            </a:r>
          </a:p>
          <a:p>
            <a:r>
              <a:rPr lang="en-GB" dirty="0">
                <a:solidFill>
                  <a:schemeClr val="tx1"/>
                </a:solidFill>
              </a:rPr>
              <a:t>Mae </a:t>
            </a:r>
            <a:r>
              <a:rPr lang="en-GB" dirty="0" err="1">
                <a:solidFill>
                  <a:schemeClr val="tx1"/>
                </a:solidFill>
              </a:rPr>
              <a:t>gan</a:t>
            </a:r>
            <a:r>
              <a:rPr lang="en-GB" dirty="0">
                <a:solidFill>
                  <a:schemeClr val="tx1"/>
                </a:solidFill>
              </a:rPr>
              <a:t> 81% o </a:t>
            </a:r>
            <a:r>
              <a:rPr lang="en-GB" dirty="0" err="1">
                <a:solidFill>
                  <a:schemeClr val="tx1"/>
                </a:solidFill>
              </a:rPr>
              <a:t>blant</a:t>
            </a:r>
            <a:r>
              <a:rPr lang="en-GB" dirty="0">
                <a:solidFill>
                  <a:schemeClr val="tx1"/>
                </a:solidFill>
              </a:rPr>
              <a:t> </a:t>
            </a:r>
            <a:r>
              <a:rPr lang="en-GB" dirty="0" err="1">
                <a:solidFill>
                  <a:schemeClr val="tx1"/>
                </a:solidFill>
              </a:rPr>
              <a:t>sy'n</a:t>
            </a:r>
            <a:r>
              <a:rPr lang="en-GB" dirty="0">
                <a:solidFill>
                  <a:schemeClr val="tx1"/>
                </a:solidFill>
              </a:rPr>
              <a:t> </a:t>
            </a:r>
            <a:r>
              <a:rPr lang="en-GB" dirty="0" err="1">
                <a:solidFill>
                  <a:schemeClr val="tx1"/>
                </a:solidFill>
              </a:rPr>
              <a:t>cyflwyno</a:t>
            </a:r>
            <a:r>
              <a:rPr lang="en-GB" dirty="0">
                <a:solidFill>
                  <a:schemeClr val="tx1"/>
                </a:solidFill>
              </a:rPr>
              <a:t> </a:t>
            </a:r>
            <a:r>
              <a:rPr lang="en-GB" dirty="0" err="1">
                <a:solidFill>
                  <a:schemeClr val="tx1"/>
                </a:solidFill>
              </a:rPr>
              <a:t>gydag</a:t>
            </a:r>
            <a:r>
              <a:rPr lang="en-GB" dirty="0">
                <a:solidFill>
                  <a:schemeClr val="tx1"/>
                </a:solidFill>
              </a:rPr>
              <a:t> </a:t>
            </a:r>
            <a:r>
              <a:rPr lang="en-GB" dirty="0" err="1">
                <a:solidFill>
                  <a:schemeClr val="tx1"/>
                </a:solidFill>
              </a:rPr>
              <a:t>Ymddygiad</a:t>
            </a:r>
            <a:r>
              <a:rPr lang="en-GB" dirty="0">
                <a:solidFill>
                  <a:schemeClr val="tx1"/>
                </a:solidFill>
              </a:rPr>
              <a:t> </a:t>
            </a:r>
            <a:r>
              <a:rPr lang="en-GB" dirty="0" err="1">
                <a:solidFill>
                  <a:schemeClr val="tx1"/>
                </a:solidFill>
              </a:rPr>
              <a:t>Cymdeithasol</a:t>
            </a:r>
            <a:r>
              <a:rPr lang="en-GB" dirty="0">
                <a:solidFill>
                  <a:schemeClr val="tx1"/>
                </a:solidFill>
              </a:rPr>
              <a:t> ac </a:t>
            </a:r>
            <a:r>
              <a:rPr lang="en-GB" dirty="0" err="1">
                <a:solidFill>
                  <a:schemeClr val="tx1"/>
                </a:solidFill>
              </a:rPr>
              <a:t>Emosiynol</a:t>
            </a:r>
            <a:r>
              <a:rPr lang="en-GB" dirty="0">
                <a:solidFill>
                  <a:schemeClr val="tx1"/>
                </a:solidFill>
              </a:rPr>
              <a:t> </a:t>
            </a:r>
            <a:r>
              <a:rPr lang="en-GB" dirty="0" err="1">
                <a:solidFill>
                  <a:schemeClr val="tx1"/>
                </a:solidFill>
              </a:rPr>
              <a:t>anawsterau</a:t>
            </a:r>
            <a:r>
              <a:rPr lang="en-GB" dirty="0">
                <a:solidFill>
                  <a:schemeClr val="tx1"/>
                </a:solidFill>
              </a:rPr>
              <a:t> </a:t>
            </a:r>
            <a:r>
              <a:rPr lang="en-GB" dirty="0" err="1">
                <a:solidFill>
                  <a:schemeClr val="tx1"/>
                </a:solidFill>
              </a:rPr>
              <a:t>lleferydd</a:t>
            </a:r>
            <a:r>
              <a:rPr lang="en-GB" dirty="0">
                <a:solidFill>
                  <a:schemeClr val="tx1"/>
                </a:solidFill>
              </a:rPr>
              <a:t>, </a:t>
            </a:r>
            <a:r>
              <a:rPr lang="en-GB" dirty="0" err="1">
                <a:solidFill>
                  <a:schemeClr val="tx1"/>
                </a:solidFill>
              </a:rPr>
              <a:t>iaith</a:t>
            </a:r>
            <a:r>
              <a:rPr lang="en-GB" dirty="0">
                <a:solidFill>
                  <a:schemeClr val="tx1"/>
                </a:solidFill>
              </a:rPr>
              <a:t> a </a:t>
            </a:r>
            <a:r>
              <a:rPr lang="en-GB" dirty="0" err="1">
                <a:solidFill>
                  <a:schemeClr val="tx1"/>
                </a:solidFill>
              </a:rPr>
              <a:t>chyfathrebu</a:t>
            </a:r>
            <a:r>
              <a:rPr lang="en-GB" dirty="0">
                <a:solidFill>
                  <a:schemeClr val="tx1"/>
                </a:solidFill>
              </a:rPr>
              <a:t> </a:t>
            </a:r>
            <a:r>
              <a:rPr lang="en-GB" dirty="0" err="1">
                <a:solidFill>
                  <a:schemeClr val="tx1"/>
                </a:solidFill>
              </a:rPr>
              <a:t>heb</a:t>
            </a:r>
            <a:r>
              <a:rPr lang="en-GB" dirty="0">
                <a:solidFill>
                  <a:schemeClr val="tx1"/>
                </a:solidFill>
              </a:rPr>
              <a:t> </a:t>
            </a:r>
            <a:r>
              <a:rPr lang="en-GB" dirty="0" err="1">
                <a:solidFill>
                  <a:schemeClr val="tx1"/>
                </a:solidFill>
              </a:rPr>
              <a:t>eu</a:t>
            </a:r>
            <a:r>
              <a:rPr lang="en-GB" dirty="0">
                <a:solidFill>
                  <a:schemeClr val="tx1"/>
                </a:solidFill>
              </a:rPr>
              <a:t> nodi.</a:t>
            </a:r>
          </a:p>
          <a:p>
            <a:r>
              <a:rPr lang="en-GB" dirty="0">
                <a:solidFill>
                  <a:schemeClr val="tx1"/>
                </a:solidFill>
              </a:rPr>
              <a:t>Mae </a:t>
            </a:r>
            <a:r>
              <a:rPr lang="en-GB" dirty="0" err="1">
                <a:solidFill>
                  <a:schemeClr val="tx1"/>
                </a:solidFill>
              </a:rPr>
              <a:t>gan</a:t>
            </a:r>
            <a:r>
              <a:rPr lang="en-GB" dirty="0">
                <a:solidFill>
                  <a:schemeClr val="tx1"/>
                </a:solidFill>
              </a:rPr>
              <a:t> 60% o </a:t>
            </a:r>
            <a:r>
              <a:rPr lang="en-GB" dirty="0" err="1">
                <a:solidFill>
                  <a:schemeClr val="tx1"/>
                </a:solidFill>
              </a:rPr>
              <a:t>droseddwyr</a:t>
            </a:r>
            <a:r>
              <a:rPr lang="en-GB" dirty="0">
                <a:solidFill>
                  <a:schemeClr val="tx1"/>
                </a:solidFill>
              </a:rPr>
              <a:t> </a:t>
            </a:r>
            <a:r>
              <a:rPr lang="en-GB" dirty="0" err="1">
                <a:solidFill>
                  <a:schemeClr val="tx1"/>
                </a:solidFill>
              </a:rPr>
              <a:t>ifanc</a:t>
            </a:r>
            <a:r>
              <a:rPr lang="en-GB" dirty="0">
                <a:solidFill>
                  <a:schemeClr val="tx1"/>
                </a:solidFill>
              </a:rPr>
              <a:t> </a:t>
            </a:r>
            <a:r>
              <a:rPr lang="en-GB" dirty="0" err="1">
                <a:solidFill>
                  <a:schemeClr val="tx1"/>
                </a:solidFill>
              </a:rPr>
              <a:t>sgiliau</a:t>
            </a:r>
            <a:r>
              <a:rPr lang="en-GB" dirty="0">
                <a:solidFill>
                  <a:schemeClr val="tx1"/>
                </a:solidFill>
              </a:rPr>
              <a:t> </a:t>
            </a:r>
            <a:r>
              <a:rPr lang="en-GB" dirty="0" err="1">
                <a:solidFill>
                  <a:schemeClr val="tx1"/>
                </a:solidFill>
              </a:rPr>
              <a:t>iaith</a:t>
            </a:r>
            <a:r>
              <a:rPr lang="en-GB" dirty="0">
                <a:solidFill>
                  <a:schemeClr val="tx1"/>
                </a:solidFill>
              </a:rPr>
              <a:t> </a:t>
            </a:r>
            <a:r>
              <a:rPr lang="en-GB" dirty="0" err="1">
                <a:solidFill>
                  <a:schemeClr val="tx1"/>
                </a:solidFill>
              </a:rPr>
              <a:t>isel</a:t>
            </a:r>
            <a:r>
              <a:rPr lang="en-GB" dirty="0">
                <a:solidFill>
                  <a:schemeClr val="tx1"/>
                </a:solidFill>
              </a:rPr>
              <a:t>.</a:t>
            </a:r>
          </a:p>
        </p:txBody>
      </p:sp>
    </p:spTree>
    <p:extLst>
      <p:ext uri="{BB962C8B-B14F-4D97-AF65-F5344CB8AC3E}">
        <p14:creationId xmlns:p14="http://schemas.microsoft.com/office/powerpoint/2010/main" val="1198493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735258" y="1963510"/>
            <a:ext cx="8323142" cy="4678010"/>
          </a:xfrm>
          <a:prstGeom prst="rect">
            <a:avLst/>
          </a:prstGeom>
        </p:spPr>
      </p:pic>
      <p:sp>
        <p:nvSpPr>
          <p:cNvPr id="5" name="Title 1"/>
          <p:cNvSpPr>
            <a:spLocks noGrp="1"/>
          </p:cNvSpPr>
          <p:nvPr>
            <p:ph type="title"/>
          </p:nvPr>
        </p:nvSpPr>
        <p:spPr>
          <a:xfrm>
            <a:off x="581192" y="702156"/>
            <a:ext cx="5440667" cy="1013800"/>
          </a:xfrm>
        </p:spPr>
        <p:txBody>
          <a:bodyPr/>
          <a:lstStyle/>
          <a:p>
            <a:r>
              <a:rPr lang="en-GB" dirty="0"/>
              <a:t>RESEARCH AND STATISTICS</a:t>
            </a:r>
          </a:p>
        </p:txBody>
      </p:sp>
      <p:cxnSp>
        <p:nvCxnSpPr>
          <p:cNvPr id="6" name="Straight Connector 5"/>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7"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dirty="0"/>
              <a:t>YMCHWIL AC YSTADEGAU </a:t>
            </a:r>
          </a:p>
        </p:txBody>
      </p:sp>
    </p:spTree>
    <p:extLst>
      <p:ext uri="{BB962C8B-B14F-4D97-AF65-F5344CB8AC3E}">
        <p14:creationId xmlns:p14="http://schemas.microsoft.com/office/powerpoint/2010/main" val="1724862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852333" y="1862756"/>
            <a:ext cx="8487331" cy="4785531"/>
          </a:xfrm>
          <a:prstGeom prst="rect">
            <a:avLst/>
          </a:prstGeom>
        </p:spPr>
      </p:pic>
      <p:sp>
        <p:nvSpPr>
          <p:cNvPr id="5" name="Title 1"/>
          <p:cNvSpPr>
            <a:spLocks noGrp="1"/>
          </p:cNvSpPr>
          <p:nvPr>
            <p:ph type="title"/>
          </p:nvPr>
        </p:nvSpPr>
        <p:spPr>
          <a:xfrm>
            <a:off x="581192" y="702156"/>
            <a:ext cx="5440667" cy="1013800"/>
          </a:xfrm>
        </p:spPr>
        <p:txBody>
          <a:bodyPr/>
          <a:lstStyle/>
          <a:p>
            <a:r>
              <a:rPr lang="en-GB"/>
              <a:t>MORE…</a:t>
            </a:r>
          </a:p>
        </p:txBody>
      </p:sp>
      <p:cxnSp>
        <p:nvCxnSpPr>
          <p:cNvPr id="6" name="Straight Connector 5"/>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7"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MWY…</a:t>
            </a:r>
          </a:p>
        </p:txBody>
      </p:sp>
    </p:spTree>
    <p:extLst>
      <p:ext uri="{BB962C8B-B14F-4D97-AF65-F5344CB8AC3E}">
        <p14:creationId xmlns:p14="http://schemas.microsoft.com/office/powerpoint/2010/main" val="2785423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685567" y="1921662"/>
            <a:ext cx="8820866" cy="4936338"/>
          </a:xfrm>
          <a:prstGeom prst="rect">
            <a:avLst/>
          </a:prstGeom>
        </p:spPr>
      </p:pic>
      <p:sp>
        <p:nvSpPr>
          <p:cNvPr id="5" name="Title 1"/>
          <p:cNvSpPr>
            <a:spLocks noGrp="1"/>
          </p:cNvSpPr>
          <p:nvPr>
            <p:ph type="title"/>
          </p:nvPr>
        </p:nvSpPr>
        <p:spPr>
          <a:xfrm>
            <a:off x="581192" y="702156"/>
            <a:ext cx="5440667" cy="1013800"/>
          </a:xfrm>
        </p:spPr>
        <p:txBody>
          <a:bodyPr/>
          <a:lstStyle/>
          <a:p>
            <a:r>
              <a:rPr lang="en-GB"/>
              <a:t>MORE…</a:t>
            </a:r>
          </a:p>
        </p:txBody>
      </p:sp>
      <p:cxnSp>
        <p:nvCxnSpPr>
          <p:cNvPr id="6" name="Straight Connector 5"/>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7"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MWY…</a:t>
            </a:r>
          </a:p>
        </p:txBody>
      </p:sp>
    </p:spTree>
    <p:extLst>
      <p:ext uri="{BB962C8B-B14F-4D97-AF65-F5344CB8AC3E}">
        <p14:creationId xmlns:p14="http://schemas.microsoft.com/office/powerpoint/2010/main" val="23297236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81192" y="702156"/>
            <a:ext cx="5440667" cy="1013800"/>
          </a:xfrm>
        </p:spPr>
        <p:txBody>
          <a:bodyPr/>
          <a:lstStyle/>
          <a:p>
            <a:r>
              <a:rPr lang="en-GB"/>
              <a:t>definitions</a:t>
            </a:r>
          </a:p>
        </p:txBody>
      </p:sp>
      <p:cxnSp>
        <p:nvCxnSpPr>
          <p:cNvPr id="5" name="Straight Connector 4"/>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6"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err="1"/>
              <a:t>Diffiniiadau</a:t>
            </a:r>
            <a:endParaRPr lang="en-GB"/>
          </a:p>
        </p:txBody>
      </p:sp>
      <p:sp>
        <p:nvSpPr>
          <p:cNvPr id="2" name="Rounded Rectangular Callout 1"/>
          <p:cNvSpPr/>
          <p:nvPr/>
        </p:nvSpPr>
        <p:spPr>
          <a:xfrm rot="20817288">
            <a:off x="434078" y="2500267"/>
            <a:ext cx="3181355" cy="1390073"/>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rot="20794597">
            <a:off x="534997" y="2519172"/>
            <a:ext cx="3756454" cy="1354217"/>
          </a:xfrm>
          <a:prstGeom prst="rect">
            <a:avLst/>
          </a:prstGeom>
          <a:noFill/>
        </p:spPr>
        <p:txBody>
          <a:bodyPr wrap="square" rtlCol="0">
            <a:spAutoFit/>
          </a:bodyPr>
          <a:lstStyle/>
          <a:p>
            <a:r>
              <a:rPr lang="en-GB" sz="1600">
                <a:solidFill>
                  <a:schemeClr val="bg2"/>
                </a:solidFill>
              </a:rPr>
              <a:t>LANGUAGE:</a:t>
            </a:r>
          </a:p>
          <a:p>
            <a:endParaRPr lang="en-GB" sz="1600">
              <a:solidFill>
                <a:schemeClr val="accent3"/>
              </a:solidFill>
            </a:endParaRPr>
          </a:p>
          <a:p>
            <a:r>
              <a:rPr lang="en-GB" sz="1600">
                <a:solidFill>
                  <a:schemeClr val="bg2"/>
                </a:solidFill>
              </a:rPr>
              <a:t>The words and sentences that we understand and use</a:t>
            </a:r>
          </a:p>
          <a:p>
            <a:endParaRPr lang="en-GB">
              <a:solidFill>
                <a:schemeClr val="bg2"/>
              </a:solidFill>
            </a:endParaRPr>
          </a:p>
        </p:txBody>
      </p:sp>
      <p:sp>
        <p:nvSpPr>
          <p:cNvPr id="8" name="Oval Callout 7"/>
          <p:cNvSpPr/>
          <p:nvPr/>
        </p:nvSpPr>
        <p:spPr>
          <a:xfrm>
            <a:off x="3665838" y="3278660"/>
            <a:ext cx="2342853" cy="1713470"/>
          </a:xfrm>
          <a:prstGeom prst="wedgeEllipseCallou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Cloud Callout 8"/>
          <p:cNvSpPr/>
          <p:nvPr/>
        </p:nvSpPr>
        <p:spPr>
          <a:xfrm>
            <a:off x="318246" y="4464908"/>
            <a:ext cx="2737992" cy="1919416"/>
          </a:xfrm>
          <a:prstGeom prst="cloudCallout">
            <a:avLst>
              <a:gd name="adj1" fmla="val -46407"/>
              <a:gd name="adj2" fmla="val 67650"/>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TextBox 9"/>
          <p:cNvSpPr txBox="1"/>
          <p:nvPr/>
        </p:nvSpPr>
        <p:spPr>
          <a:xfrm rot="249922">
            <a:off x="3799006" y="3616543"/>
            <a:ext cx="2164479" cy="1323439"/>
          </a:xfrm>
          <a:prstGeom prst="rect">
            <a:avLst/>
          </a:prstGeom>
          <a:noFill/>
        </p:spPr>
        <p:txBody>
          <a:bodyPr wrap="square" rtlCol="0">
            <a:spAutoFit/>
          </a:bodyPr>
          <a:lstStyle/>
          <a:p>
            <a:r>
              <a:rPr lang="en-GB" sz="1600">
                <a:solidFill>
                  <a:schemeClr val="bg2"/>
                </a:solidFill>
              </a:rPr>
              <a:t>COMMUNICATION:</a:t>
            </a:r>
          </a:p>
          <a:p>
            <a:endParaRPr lang="en-GB" sz="1400">
              <a:solidFill>
                <a:schemeClr val="accent3"/>
              </a:solidFill>
            </a:endParaRPr>
          </a:p>
          <a:p>
            <a:r>
              <a:rPr lang="en-GB" sz="1600">
                <a:solidFill>
                  <a:schemeClr val="bg2"/>
                </a:solidFill>
              </a:rPr>
              <a:t>How we use language to interact with people</a:t>
            </a:r>
          </a:p>
          <a:p>
            <a:endParaRPr lang="en-GB">
              <a:solidFill>
                <a:schemeClr val="bg2"/>
              </a:solidFill>
            </a:endParaRPr>
          </a:p>
        </p:txBody>
      </p:sp>
      <p:sp>
        <p:nvSpPr>
          <p:cNvPr id="11" name="TextBox 10"/>
          <p:cNvSpPr txBox="1"/>
          <p:nvPr/>
        </p:nvSpPr>
        <p:spPr>
          <a:xfrm>
            <a:off x="528987" y="4813410"/>
            <a:ext cx="2316510" cy="1354217"/>
          </a:xfrm>
          <a:prstGeom prst="rect">
            <a:avLst/>
          </a:prstGeom>
          <a:noFill/>
        </p:spPr>
        <p:txBody>
          <a:bodyPr wrap="square" rtlCol="0">
            <a:spAutoFit/>
          </a:bodyPr>
          <a:lstStyle/>
          <a:p>
            <a:r>
              <a:rPr lang="en-GB" sz="1600">
                <a:solidFill>
                  <a:schemeClr val="bg2"/>
                </a:solidFill>
              </a:rPr>
              <a:t>SPEECH:</a:t>
            </a:r>
          </a:p>
          <a:p>
            <a:pPr algn="ctr"/>
            <a:r>
              <a:rPr lang="en-GB" sz="1600">
                <a:solidFill>
                  <a:schemeClr val="bg2"/>
                </a:solidFill>
              </a:rPr>
              <a:t>How we say sounds and how these sounds go together to form words</a:t>
            </a:r>
            <a:endParaRPr lang="en-US" sz="1600">
              <a:solidFill>
                <a:schemeClr val="bg2"/>
              </a:solidFill>
            </a:endParaRPr>
          </a:p>
          <a:p>
            <a:endParaRPr lang="en-GB">
              <a:solidFill>
                <a:schemeClr val="bg2"/>
              </a:solidFill>
            </a:endParaRPr>
          </a:p>
        </p:txBody>
      </p:sp>
      <p:pic>
        <p:nvPicPr>
          <p:cNvPr id="12" name="Picture 11"/>
          <p:cNvPicPr>
            <a:picLocks noChangeAspect="1"/>
          </p:cNvPicPr>
          <p:nvPr/>
        </p:nvPicPr>
        <p:blipFill>
          <a:blip r:embed="rId2"/>
          <a:stretch>
            <a:fillRect/>
          </a:stretch>
        </p:blipFill>
        <p:spPr>
          <a:xfrm>
            <a:off x="4198036" y="5545606"/>
            <a:ext cx="3618088" cy="1233224"/>
          </a:xfrm>
          <a:prstGeom prst="rect">
            <a:avLst/>
          </a:prstGeom>
        </p:spPr>
      </p:pic>
      <p:sp>
        <p:nvSpPr>
          <p:cNvPr id="13" name="Rounded Rectangular Callout 12"/>
          <p:cNvSpPr/>
          <p:nvPr/>
        </p:nvSpPr>
        <p:spPr>
          <a:xfrm rot="1350071">
            <a:off x="8750174" y="2518990"/>
            <a:ext cx="3181355" cy="1390073"/>
          </a:xfrm>
          <a:prstGeom prst="wedgeRoundRectCallou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14" name="TextBox 13"/>
          <p:cNvSpPr txBox="1"/>
          <p:nvPr/>
        </p:nvSpPr>
        <p:spPr>
          <a:xfrm rot="1402681">
            <a:off x="8665019" y="2699783"/>
            <a:ext cx="3201732" cy="1200329"/>
          </a:xfrm>
          <a:prstGeom prst="rect">
            <a:avLst/>
          </a:prstGeom>
          <a:noFill/>
        </p:spPr>
        <p:txBody>
          <a:bodyPr wrap="square" rtlCol="0">
            <a:spAutoFit/>
          </a:bodyPr>
          <a:lstStyle/>
          <a:p>
            <a:r>
              <a:rPr lang="en-GB">
                <a:solidFill>
                  <a:schemeClr val="tx2"/>
                </a:solidFill>
              </a:rPr>
              <a:t>IAITH: </a:t>
            </a:r>
          </a:p>
          <a:p>
            <a:r>
              <a:rPr lang="en-GB">
                <a:solidFill>
                  <a:schemeClr val="tx2"/>
                </a:solidFill>
              </a:rPr>
              <a:t>Y </a:t>
            </a:r>
            <a:r>
              <a:rPr lang="en-GB" err="1">
                <a:solidFill>
                  <a:schemeClr val="tx2"/>
                </a:solidFill>
              </a:rPr>
              <a:t>geiriau</a:t>
            </a:r>
            <a:r>
              <a:rPr lang="en-GB">
                <a:solidFill>
                  <a:schemeClr val="tx2"/>
                </a:solidFill>
              </a:rPr>
              <a:t> </a:t>
            </a:r>
            <a:r>
              <a:rPr lang="en-GB" err="1">
                <a:solidFill>
                  <a:schemeClr val="tx2"/>
                </a:solidFill>
              </a:rPr>
              <a:t>a’r</a:t>
            </a:r>
            <a:r>
              <a:rPr lang="en-GB">
                <a:solidFill>
                  <a:schemeClr val="tx2"/>
                </a:solidFill>
              </a:rPr>
              <a:t> </a:t>
            </a:r>
            <a:r>
              <a:rPr lang="en-GB" err="1">
                <a:solidFill>
                  <a:schemeClr val="tx2"/>
                </a:solidFill>
              </a:rPr>
              <a:t>brawddegau</a:t>
            </a:r>
            <a:r>
              <a:rPr lang="en-GB">
                <a:solidFill>
                  <a:schemeClr val="tx2"/>
                </a:solidFill>
              </a:rPr>
              <a:t> </a:t>
            </a:r>
            <a:r>
              <a:rPr lang="en-GB" err="1">
                <a:solidFill>
                  <a:schemeClr val="tx2"/>
                </a:solidFill>
              </a:rPr>
              <a:t>rydym</a:t>
            </a:r>
            <a:r>
              <a:rPr lang="en-GB">
                <a:solidFill>
                  <a:schemeClr val="tx2"/>
                </a:solidFill>
              </a:rPr>
              <a:t> </a:t>
            </a:r>
            <a:r>
              <a:rPr lang="en-GB" err="1">
                <a:solidFill>
                  <a:schemeClr val="tx2"/>
                </a:solidFill>
              </a:rPr>
              <a:t>yn</a:t>
            </a:r>
            <a:r>
              <a:rPr lang="en-GB">
                <a:solidFill>
                  <a:schemeClr val="tx2"/>
                </a:solidFill>
              </a:rPr>
              <a:t> </a:t>
            </a:r>
            <a:r>
              <a:rPr lang="en-GB" err="1">
                <a:solidFill>
                  <a:schemeClr val="tx2"/>
                </a:solidFill>
              </a:rPr>
              <a:t>deall</a:t>
            </a:r>
            <a:r>
              <a:rPr lang="en-GB">
                <a:solidFill>
                  <a:schemeClr val="tx2"/>
                </a:solidFill>
              </a:rPr>
              <a:t> ac </a:t>
            </a:r>
            <a:r>
              <a:rPr lang="en-GB" err="1">
                <a:solidFill>
                  <a:schemeClr val="tx2"/>
                </a:solidFill>
              </a:rPr>
              <a:t>yn</a:t>
            </a:r>
            <a:r>
              <a:rPr lang="en-GB">
                <a:solidFill>
                  <a:schemeClr val="tx2"/>
                </a:solidFill>
              </a:rPr>
              <a:t> </a:t>
            </a:r>
            <a:r>
              <a:rPr lang="en-GB" err="1">
                <a:solidFill>
                  <a:schemeClr val="tx2"/>
                </a:solidFill>
              </a:rPr>
              <a:t>defnyddio</a:t>
            </a:r>
            <a:endParaRPr lang="en-GB">
              <a:solidFill>
                <a:schemeClr val="tx2"/>
              </a:solidFill>
            </a:endParaRPr>
          </a:p>
          <a:p>
            <a:endParaRPr lang="en-GB">
              <a:solidFill>
                <a:schemeClr val="bg2"/>
              </a:solidFill>
            </a:endParaRPr>
          </a:p>
        </p:txBody>
      </p:sp>
      <p:sp>
        <p:nvSpPr>
          <p:cNvPr id="15" name="Oval Callout 14"/>
          <p:cNvSpPr/>
          <p:nvPr/>
        </p:nvSpPr>
        <p:spPr>
          <a:xfrm>
            <a:off x="9630621" y="4714610"/>
            <a:ext cx="2342853" cy="1713470"/>
          </a:xfrm>
          <a:prstGeom prst="wedgeEllipseCallout">
            <a:avLst/>
          </a:prstGeom>
        </p:spPr>
        <p:style>
          <a:lnRef idx="1">
            <a:schemeClr val="accent2"/>
          </a:lnRef>
          <a:fillRef idx="3">
            <a:schemeClr val="accent2"/>
          </a:fillRef>
          <a:effectRef idx="2">
            <a:schemeClr val="accent2"/>
          </a:effectRef>
          <a:fontRef idx="minor">
            <a:schemeClr val="lt1"/>
          </a:fontRef>
        </p:style>
        <p:txBody>
          <a:bodyPr rtlCol="0" anchor="ctr"/>
          <a:lstStyle/>
          <a:p>
            <a:pPr algn="ctr"/>
            <a:endParaRPr lang="en-GB"/>
          </a:p>
        </p:txBody>
      </p:sp>
      <p:sp>
        <p:nvSpPr>
          <p:cNvPr id="16" name="TextBox 15"/>
          <p:cNvSpPr txBox="1"/>
          <p:nvPr/>
        </p:nvSpPr>
        <p:spPr>
          <a:xfrm rot="249922">
            <a:off x="9973373" y="4939322"/>
            <a:ext cx="2164479" cy="1569660"/>
          </a:xfrm>
          <a:prstGeom prst="rect">
            <a:avLst/>
          </a:prstGeom>
          <a:noFill/>
        </p:spPr>
        <p:txBody>
          <a:bodyPr wrap="square" rtlCol="0">
            <a:spAutoFit/>
          </a:bodyPr>
          <a:lstStyle/>
          <a:p>
            <a:r>
              <a:rPr lang="en-GB" sz="1600">
                <a:solidFill>
                  <a:schemeClr val="tx2"/>
                </a:solidFill>
              </a:rPr>
              <a:t>CYFATHREBU:</a:t>
            </a:r>
          </a:p>
          <a:p>
            <a:endParaRPr lang="en-GB" sz="1400">
              <a:solidFill>
                <a:schemeClr val="tx2"/>
              </a:solidFill>
            </a:endParaRPr>
          </a:p>
          <a:p>
            <a:r>
              <a:rPr lang="en-GB" sz="1600">
                <a:solidFill>
                  <a:schemeClr val="tx2"/>
                </a:solidFill>
              </a:rPr>
              <a:t>Y </a:t>
            </a:r>
            <a:r>
              <a:rPr lang="en-GB" sz="1600" err="1">
                <a:solidFill>
                  <a:schemeClr val="tx2"/>
                </a:solidFill>
              </a:rPr>
              <a:t>ffordd</a:t>
            </a:r>
            <a:r>
              <a:rPr lang="en-GB" sz="1600">
                <a:solidFill>
                  <a:schemeClr val="tx2"/>
                </a:solidFill>
              </a:rPr>
              <a:t> </a:t>
            </a:r>
            <a:r>
              <a:rPr lang="en-GB" sz="1600" err="1">
                <a:solidFill>
                  <a:schemeClr val="tx2"/>
                </a:solidFill>
              </a:rPr>
              <a:t>rydym</a:t>
            </a:r>
            <a:r>
              <a:rPr lang="en-GB" sz="1600">
                <a:solidFill>
                  <a:schemeClr val="tx2"/>
                </a:solidFill>
              </a:rPr>
              <a:t> </a:t>
            </a:r>
            <a:r>
              <a:rPr lang="en-GB" sz="1600" err="1">
                <a:solidFill>
                  <a:schemeClr val="tx2"/>
                </a:solidFill>
              </a:rPr>
              <a:t>yn</a:t>
            </a:r>
            <a:r>
              <a:rPr lang="en-GB" sz="1600">
                <a:solidFill>
                  <a:schemeClr val="tx2"/>
                </a:solidFill>
              </a:rPr>
              <a:t> </a:t>
            </a:r>
            <a:r>
              <a:rPr lang="en-GB" sz="1600" err="1">
                <a:solidFill>
                  <a:schemeClr val="tx2"/>
                </a:solidFill>
              </a:rPr>
              <a:t>defnyddio</a:t>
            </a:r>
            <a:r>
              <a:rPr lang="en-GB" sz="1600">
                <a:solidFill>
                  <a:schemeClr val="tx2"/>
                </a:solidFill>
              </a:rPr>
              <a:t> </a:t>
            </a:r>
            <a:r>
              <a:rPr lang="en-GB" sz="1600" err="1">
                <a:solidFill>
                  <a:schemeClr val="tx2"/>
                </a:solidFill>
              </a:rPr>
              <a:t>iaith</a:t>
            </a:r>
            <a:r>
              <a:rPr lang="en-GB" sz="1600">
                <a:solidFill>
                  <a:schemeClr val="tx2"/>
                </a:solidFill>
              </a:rPr>
              <a:t> </a:t>
            </a:r>
            <a:r>
              <a:rPr lang="en-GB" sz="1600" err="1">
                <a:solidFill>
                  <a:schemeClr val="tx2"/>
                </a:solidFill>
              </a:rPr>
              <a:t>i</a:t>
            </a:r>
            <a:r>
              <a:rPr lang="en-GB" sz="1600">
                <a:solidFill>
                  <a:schemeClr val="tx2"/>
                </a:solidFill>
              </a:rPr>
              <a:t> </a:t>
            </a:r>
            <a:r>
              <a:rPr lang="en-GB" sz="1600" err="1">
                <a:solidFill>
                  <a:schemeClr val="tx2"/>
                </a:solidFill>
              </a:rPr>
              <a:t>rhyngweithio</a:t>
            </a:r>
            <a:endParaRPr lang="en-GB" sz="1600">
              <a:solidFill>
                <a:schemeClr val="tx2"/>
              </a:solidFill>
            </a:endParaRPr>
          </a:p>
          <a:p>
            <a:endParaRPr lang="en-GB">
              <a:solidFill>
                <a:schemeClr val="bg2"/>
              </a:solidFill>
            </a:endParaRPr>
          </a:p>
        </p:txBody>
      </p:sp>
      <p:sp>
        <p:nvSpPr>
          <p:cNvPr id="17" name="Cloud Callout 16"/>
          <p:cNvSpPr/>
          <p:nvPr/>
        </p:nvSpPr>
        <p:spPr>
          <a:xfrm flipH="1">
            <a:off x="6482523" y="3073881"/>
            <a:ext cx="2484798" cy="2048760"/>
          </a:xfrm>
          <a:prstGeom prst="cloudCallout">
            <a:avLst>
              <a:gd name="adj1" fmla="val -46407"/>
              <a:gd name="adj2" fmla="val 67650"/>
            </a:avLst>
          </a:prstGeom>
        </p:spPr>
        <p:style>
          <a:lnRef idx="1">
            <a:schemeClr val="accent4"/>
          </a:lnRef>
          <a:fillRef idx="3">
            <a:schemeClr val="accent4"/>
          </a:fillRef>
          <a:effectRef idx="2">
            <a:schemeClr val="accent4"/>
          </a:effectRef>
          <a:fontRef idx="minor">
            <a:schemeClr val="lt1"/>
          </a:fontRef>
        </p:style>
        <p:txBody>
          <a:bodyPr rtlCol="0" anchor="ctr"/>
          <a:lstStyle/>
          <a:p>
            <a:pPr algn="ctr"/>
            <a:endParaRPr lang="en-GB"/>
          </a:p>
        </p:txBody>
      </p:sp>
      <p:sp>
        <p:nvSpPr>
          <p:cNvPr id="18" name="TextBox 17"/>
          <p:cNvSpPr txBox="1"/>
          <p:nvPr/>
        </p:nvSpPr>
        <p:spPr>
          <a:xfrm>
            <a:off x="6482523" y="3508569"/>
            <a:ext cx="2316510" cy="1354217"/>
          </a:xfrm>
          <a:prstGeom prst="rect">
            <a:avLst/>
          </a:prstGeom>
          <a:noFill/>
        </p:spPr>
        <p:txBody>
          <a:bodyPr wrap="square" rtlCol="0">
            <a:spAutoFit/>
          </a:bodyPr>
          <a:lstStyle/>
          <a:p>
            <a:r>
              <a:rPr lang="en-GB" sz="1600">
                <a:solidFill>
                  <a:schemeClr val="tx2"/>
                </a:solidFill>
              </a:rPr>
              <a:t>LLEFERYDD:</a:t>
            </a:r>
          </a:p>
          <a:p>
            <a:pPr algn="ctr"/>
            <a:r>
              <a:rPr lang="en-GB" sz="1600">
                <a:solidFill>
                  <a:schemeClr val="tx2"/>
                </a:solidFill>
              </a:rPr>
              <a:t>Y </a:t>
            </a:r>
            <a:r>
              <a:rPr lang="en-GB" sz="1600" err="1">
                <a:solidFill>
                  <a:schemeClr val="tx2"/>
                </a:solidFill>
              </a:rPr>
              <a:t>synnau</a:t>
            </a:r>
            <a:r>
              <a:rPr lang="en-GB" sz="1600">
                <a:solidFill>
                  <a:schemeClr val="tx2"/>
                </a:solidFill>
              </a:rPr>
              <a:t> </a:t>
            </a:r>
            <a:r>
              <a:rPr lang="en-GB" sz="1600" err="1">
                <a:solidFill>
                  <a:schemeClr val="tx2"/>
                </a:solidFill>
              </a:rPr>
              <a:t>rydym</a:t>
            </a:r>
            <a:r>
              <a:rPr lang="en-GB" sz="1600">
                <a:solidFill>
                  <a:schemeClr val="tx2"/>
                </a:solidFill>
              </a:rPr>
              <a:t> </a:t>
            </a:r>
            <a:r>
              <a:rPr lang="en-GB" sz="1600" err="1">
                <a:solidFill>
                  <a:schemeClr val="tx2"/>
                </a:solidFill>
              </a:rPr>
              <a:t>yn</a:t>
            </a:r>
            <a:r>
              <a:rPr lang="en-GB" sz="1600">
                <a:solidFill>
                  <a:schemeClr val="tx2"/>
                </a:solidFill>
              </a:rPr>
              <a:t> </a:t>
            </a:r>
            <a:r>
              <a:rPr lang="en-GB" sz="1600" err="1">
                <a:solidFill>
                  <a:schemeClr val="tx2"/>
                </a:solidFill>
              </a:rPr>
              <a:t>dweud</a:t>
            </a:r>
            <a:r>
              <a:rPr lang="en-GB" sz="1600">
                <a:solidFill>
                  <a:schemeClr val="tx2"/>
                </a:solidFill>
              </a:rPr>
              <a:t> a </a:t>
            </a:r>
            <a:r>
              <a:rPr lang="en-GB" sz="1600" err="1">
                <a:solidFill>
                  <a:schemeClr val="tx2"/>
                </a:solidFill>
              </a:rPr>
              <a:t>defnyddio</a:t>
            </a:r>
            <a:r>
              <a:rPr lang="en-GB" sz="1600">
                <a:solidFill>
                  <a:schemeClr val="tx2"/>
                </a:solidFill>
              </a:rPr>
              <a:t> </a:t>
            </a:r>
            <a:r>
              <a:rPr lang="en-GB" sz="1600" err="1">
                <a:solidFill>
                  <a:schemeClr val="tx2"/>
                </a:solidFill>
              </a:rPr>
              <a:t>i</a:t>
            </a:r>
            <a:r>
              <a:rPr lang="en-GB" sz="1600">
                <a:solidFill>
                  <a:schemeClr val="tx2"/>
                </a:solidFill>
              </a:rPr>
              <a:t> </a:t>
            </a:r>
            <a:r>
              <a:rPr lang="en-GB" sz="1600" err="1">
                <a:solidFill>
                  <a:schemeClr val="tx2"/>
                </a:solidFill>
              </a:rPr>
              <a:t>greu</a:t>
            </a:r>
            <a:r>
              <a:rPr lang="en-GB" sz="1600">
                <a:solidFill>
                  <a:schemeClr val="tx2"/>
                </a:solidFill>
              </a:rPr>
              <a:t> </a:t>
            </a:r>
            <a:r>
              <a:rPr lang="en-GB" sz="1600" err="1">
                <a:solidFill>
                  <a:schemeClr val="tx2"/>
                </a:solidFill>
              </a:rPr>
              <a:t>geiriau</a:t>
            </a:r>
            <a:endParaRPr lang="en-US" sz="1600">
              <a:solidFill>
                <a:schemeClr val="tx2"/>
              </a:solidFill>
            </a:endParaRPr>
          </a:p>
          <a:p>
            <a:endParaRPr lang="en-GB">
              <a:solidFill>
                <a:schemeClr val="bg2"/>
              </a:solidFill>
            </a:endParaRPr>
          </a:p>
        </p:txBody>
      </p:sp>
    </p:spTree>
    <p:extLst>
      <p:ext uri="{BB962C8B-B14F-4D97-AF65-F5344CB8AC3E}">
        <p14:creationId xmlns:p14="http://schemas.microsoft.com/office/powerpoint/2010/main" val="978210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81192" y="809248"/>
            <a:ext cx="5440667" cy="1013800"/>
          </a:xfrm>
        </p:spPr>
        <p:txBody>
          <a:bodyPr>
            <a:normAutofit/>
          </a:bodyPr>
          <a:lstStyle/>
          <a:p>
            <a:r>
              <a:rPr lang="en-GB"/>
              <a:t>activity</a:t>
            </a:r>
          </a:p>
        </p:txBody>
      </p:sp>
      <p:cxnSp>
        <p:nvCxnSpPr>
          <p:cNvPr id="5" name="Straight Connector 4"/>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6"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err="1"/>
              <a:t>gweithgaredd</a:t>
            </a:r>
            <a:endParaRPr lang="en-GB"/>
          </a:p>
        </p:txBody>
      </p:sp>
      <p:sp>
        <p:nvSpPr>
          <p:cNvPr id="7" name="TextBox 6"/>
          <p:cNvSpPr txBox="1"/>
          <p:nvPr/>
        </p:nvSpPr>
        <p:spPr>
          <a:xfrm>
            <a:off x="1087395" y="2850292"/>
            <a:ext cx="3748216" cy="2123658"/>
          </a:xfrm>
          <a:prstGeom prst="rect">
            <a:avLst/>
          </a:prstGeom>
          <a:noFill/>
        </p:spPr>
        <p:txBody>
          <a:bodyPr wrap="square" rtlCol="0">
            <a:spAutoFit/>
          </a:bodyPr>
          <a:lstStyle/>
          <a:p>
            <a:r>
              <a:rPr lang="en-GB"/>
              <a:t>DISCUSSION:</a:t>
            </a:r>
          </a:p>
          <a:p>
            <a:endParaRPr lang="en-GB"/>
          </a:p>
          <a:p>
            <a:pPr marL="285750" indent="-285750">
              <a:buFont typeface="Arial" panose="020B0604020202020204" pitchFamily="34" charset="0"/>
              <a:buChar char="•"/>
            </a:pPr>
            <a:r>
              <a:rPr lang="en-GB"/>
              <a:t>How do we communicate with each other?</a:t>
            </a:r>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r>
              <a:rPr lang="en-GB" sz="1200" i="1"/>
              <a:t>Think of all the different ways we can communicate that we’d like some cake. </a:t>
            </a:r>
          </a:p>
        </p:txBody>
      </p:sp>
      <p:sp>
        <p:nvSpPr>
          <p:cNvPr id="8" name="TextBox 7"/>
          <p:cNvSpPr txBox="1"/>
          <p:nvPr/>
        </p:nvSpPr>
        <p:spPr>
          <a:xfrm>
            <a:off x="7459363" y="2850292"/>
            <a:ext cx="3748216" cy="2123658"/>
          </a:xfrm>
          <a:prstGeom prst="rect">
            <a:avLst/>
          </a:prstGeom>
          <a:noFill/>
        </p:spPr>
        <p:txBody>
          <a:bodyPr wrap="square" rtlCol="0">
            <a:spAutoFit/>
          </a:bodyPr>
          <a:lstStyle/>
          <a:p>
            <a:r>
              <a:rPr lang="en-GB" dirty="0"/>
              <a:t>TRAFODAETH:</a:t>
            </a:r>
          </a:p>
          <a:p>
            <a:endParaRPr lang="en-GB" dirty="0"/>
          </a:p>
          <a:p>
            <a:pPr marL="285750" indent="-285750">
              <a:buFont typeface="Arial" panose="020B0604020202020204" pitchFamily="34" charset="0"/>
              <a:buChar char="•"/>
            </a:pPr>
            <a:r>
              <a:rPr lang="en-GB" dirty="0"/>
              <a:t>Sut </a:t>
            </a:r>
            <a:r>
              <a:rPr lang="en-GB" dirty="0" err="1"/>
              <a:t>rydyn</a:t>
            </a:r>
            <a:r>
              <a:rPr lang="en-GB" dirty="0"/>
              <a:t> </a:t>
            </a:r>
            <a:r>
              <a:rPr lang="en-GB" dirty="0" err="1"/>
              <a:t>ni'n</a:t>
            </a:r>
            <a:r>
              <a:rPr lang="en-GB" dirty="0"/>
              <a:t> </a:t>
            </a:r>
            <a:r>
              <a:rPr lang="en-GB" dirty="0" err="1"/>
              <a:t>cyfathrebu</a:t>
            </a:r>
            <a:r>
              <a:rPr lang="en-GB" dirty="0"/>
              <a:t> </a:t>
            </a:r>
            <a:r>
              <a:rPr lang="en-GB" dirty="0" err="1"/>
              <a:t>â'n</a:t>
            </a:r>
            <a:r>
              <a:rPr lang="en-GB" dirty="0"/>
              <a:t> </a:t>
            </a:r>
            <a:r>
              <a:rPr lang="en-GB" dirty="0" err="1"/>
              <a:t>gilydd</a:t>
            </a:r>
            <a:r>
              <a:rPr lang="en-GB" dirty="0"/>
              <a: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1200" i="1" dirty="0" err="1"/>
              <a:t>Meddyliwch</a:t>
            </a:r>
            <a:r>
              <a:rPr lang="en-GB" sz="1200" i="1" dirty="0"/>
              <a:t> am </a:t>
            </a:r>
            <a:r>
              <a:rPr lang="en-GB" sz="1200" i="1" dirty="0" err="1"/>
              <a:t>yr</a:t>
            </a:r>
            <a:r>
              <a:rPr lang="en-GB" sz="1200" i="1" dirty="0"/>
              <a:t> </a:t>
            </a:r>
            <a:r>
              <a:rPr lang="en-GB" sz="1200" i="1" dirty="0" err="1"/>
              <a:t>holl</a:t>
            </a:r>
            <a:r>
              <a:rPr lang="en-GB" sz="1200" i="1" dirty="0"/>
              <a:t> </a:t>
            </a:r>
            <a:r>
              <a:rPr lang="en-GB" sz="1200" i="1" dirty="0" err="1"/>
              <a:t>fyrdd</a:t>
            </a:r>
            <a:r>
              <a:rPr lang="en-GB" sz="1200" i="1" dirty="0"/>
              <a:t> </a:t>
            </a:r>
            <a:r>
              <a:rPr lang="en-GB" sz="1200" i="1" dirty="0" err="1"/>
              <a:t>gallwn</a:t>
            </a:r>
            <a:r>
              <a:rPr lang="en-GB" sz="1200" i="1" dirty="0"/>
              <a:t> </a:t>
            </a:r>
            <a:r>
              <a:rPr lang="en-GB" sz="1200" i="1" dirty="0" err="1"/>
              <a:t>gyfathrebu</a:t>
            </a:r>
            <a:r>
              <a:rPr lang="en-GB" sz="1200" i="1" dirty="0"/>
              <a:t> </a:t>
            </a:r>
            <a:r>
              <a:rPr lang="en-GB" sz="1200" i="1" dirty="0" err="1"/>
              <a:t>ein</a:t>
            </a:r>
            <a:r>
              <a:rPr lang="en-GB" sz="1200" i="1" dirty="0"/>
              <a:t> bod </a:t>
            </a:r>
            <a:r>
              <a:rPr lang="en-GB" sz="1200" i="1" dirty="0" err="1"/>
              <a:t>eisiau</a:t>
            </a:r>
            <a:r>
              <a:rPr lang="en-GB" sz="1200" i="1" dirty="0"/>
              <a:t> darn o </a:t>
            </a:r>
            <a:r>
              <a:rPr lang="en-GB" sz="1200" i="1" dirty="0" err="1"/>
              <a:t>gacen</a:t>
            </a:r>
            <a:r>
              <a:rPr lang="en-GB" sz="1200" i="1" dirty="0"/>
              <a:t>.</a:t>
            </a:r>
          </a:p>
        </p:txBody>
      </p:sp>
      <p:pic>
        <p:nvPicPr>
          <p:cNvPr id="9" name="Picture 8"/>
          <p:cNvPicPr>
            <a:picLocks noChangeAspect="1"/>
          </p:cNvPicPr>
          <p:nvPr/>
        </p:nvPicPr>
        <p:blipFill>
          <a:blip r:embed="rId2"/>
          <a:stretch>
            <a:fillRect/>
          </a:stretch>
        </p:blipFill>
        <p:spPr>
          <a:xfrm>
            <a:off x="4823812" y="4313626"/>
            <a:ext cx="2544374" cy="2544374"/>
          </a:xfrm>
          <a:prstGeom prst="rect">
            <a:avLst/>
          </a:prstGeom>
        </p:spPr>
      </p:pic>
    </p:spTree>
    <p:extLst>
      <p:ext uri="{BB962C8B-B14F-4D97-AF65-F5344CB8AC3E}">
        <p14:creationId xmlns:p14="http://schemas.microsoft.com/office/powerpoint/2010/main" val="41403785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494039" y="2092409"/>
            <a:ext cx="4975446" cy="4338625"/>
          </a:xfrm>
          <a:prstGeom prst="rect">
            <a:avLst/>
          </a:prstGeom>
        </p:spPr>
      </p:pic>
      <p:sp>
        <p:nvSpPr>
          <p:cNvPr id="4" name="Title 1"/>
          <p:cNvSpPr>
            <a:spLocks noGrp="1"/>
          </p:cNvSpPr>
          <p:nvPr>
            <p:ph type="title"/>
          </p:nvPr>
        </p:nvSpPr>
        <p:spPr>
          <a:xfrm>
            <a:off x="581192" y="809248"/>
            <a:ext cx="5440667" cy="1013800"/>
          </a:xfrm>
        </p:spPr>
        <p:txBody>
          <a:bodyPr>
            <a:normAutofit fontScale="90000"/>
          </a:bodyPr>
          <a:lstStyle/>
          <a:p>
            <a:r>
              <a:rPr lang="en-GB"/>
              <a:t>Building blocks of Speech, language, communication development</a:t>
            </a:r>
          </a:p>
        </p:txBody>
      </p:sp>
      <p:cxnSp>
        <p:nvCxnSpPr>
          <p:cNvPr id="5" name="Straight Connector 4"/>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6" name="Title 1"/>
          <p:cNvSpPr txBox="1">
            <a:spLocks/>
          </p:cNvSpPr>
          <p:nvPr/>
        </p:nvSpPr>
        <p:spPr>
          <a:xfrm>
            <a:off x="6170140" y="702156"/>
            <a:ext cx="5440667" cy="1013800"/>
          </a:xfrm>
          <a:prstGeom prst="rect">
            <a:avLst/>
          </a:prstGeom>
        </p:spPr>
        <p:txBody>
          <a:bodyPr vert="horz" lIns="91440" tIns="45720" rIns="91440" bIns="45720" rtlCol="0" anchor="b">
            <a:normAutofit fontScale="92500"/>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err="1"/>
              <a:t>Blociau</a:t>
            </a:r>
            <a:r>
              <a:rPr lang="en-GB"/>
              <a:t> </a:t>
            </a:r>
            <a:r>
              <a:rPr lang="en-GB" err="1"/>
              <a:t>adeiladu</a:t>
            </a:r>
            <a:r>
              <a:rPr lang="en-GB"/>
              <a:t> </a:t>
            </a:r>
            <a:r>
              <a:rPr lang="en-GB" err="1"/>
              <a:t>datblygiad</a:t>
            </a:r>
            <a:r>
              <a:rPr lang="en-GB"/>
              <a:t> </a:t>
            </a:r>
            <a:r>
              <a:rPr lang="en-GB" err="1"/>
              <a:t>LlEFERYDD</a:t>
            </a:r>
            <a:r>
              <a:rPr lang="en-GB"/>
              <a:t>, IATH A CHYFATHREBU</a:t>
            </a:r>
          </a:p>
        </p:txBody>
      </p:sp>
    </p:spTree>
    <p:extLst>
      <p:ext uri="{BB962C8B-B14F-4D97-AF65-F5344CB8AC3E}">
        <p14:creationId xmlns:p14="http://schemas.microsoft.com/office/powerpoint/2010/main" val="36299138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81192" y="702156"/>
            <a:ext cx="5440667" cy="1013800"/>
          </a:xfrm>
        </p:spPr>
        <p:txBody>
          <a:bodyPr/>
          <a:lstStyle/>
          <a:p>
            <a:r>
              <a:rPr lang="en-GB"/>
              <a:t>ATTENTION AND LISTENING</a:t>
            </a:r>
          </a:p>
        </p:txBody>
      </p:sp>
      <p:cxnSp>
        <p:nvCxnSpPr>
          <p:cNvPr id="6" name="Straight Connector 5"/>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7"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TALU SYLW A GWRANDO</a:t>
            </a:r>
          </a:p>
        </p:txBody>
      </p:sp>
      <p:pic>
        <p:nvPicPr>
          <p:cNvPr id="8" name="Picture 7"/>
          <p:cNvPicPr>
            <a:picLocks noChangeAspect="1"/>
          </p:cNvPicPr>
          <p:nvPr/>
        </p:nvPicPr>
        <p:blipFill>
          <a:blip r:embed="rId3"/>
          <a:srcRect r="-3136" b="53043"/>
          <a:stretch/>
        </p:blipFill>
        <p:spPr>
          <a:xfrm>
            <a:off x="308433" y="2032256"/>
            <a:ext cx="3577452" cy="2794145"/>
          </a:xfrm>
          <a:prstGeom prst="rect">
            <a:avLst/>
          </a:prstGeom>
        </p:spPr>
      </p:pic>
      <p:sp>
        <p:nvSpPr>
          <p:cNvPr id="12" name="TextBox 11"/>
          <p:cNvSpPr txBox="1"/>
          <p:nvPr/>
        </p:nvSpPr>
        <p:spPr>
          <a:xfrm>
            <a:off x="8568910" y="2027128"/>
            <a:ext cx="3038563" cy="2123658"/>
          </a:xfrm>
          <a:prstGeom prst="rect">
            <a:avLst/>
          </a:prstGeom>
        </p:spPr>
        <p:style>
          <a:lnRef idx="2">
            <a:schemeClr val="accent1"/>
          </a:lnRef>
          <a:fillRef idx="1">
            <a:schemeClr val="lt1"/>
          </a:fillRef>
          <a:effectRef idx="0">
            <a:schemeClr val="accent1"/>
          </a:effectRef>
          <a:fontRef idx="minor">
            <a:schemeClr val="dk1"/>
          </a:fontRef>
        </p:style>
        <p:txBody>
          <a:bodyPr wrap="square" lIns="91440" tIns="45720" rIns="91440" bIns="45720" rtlCol="0" anchor="t">
            <a:spAutoFit/>
          </a:bodyPr>
          <a:lstStyle/>
          <a:p>
            <a:r>
              <a:rPr lang="en-GB" sz="1200" dirty="0">
                <a:solidFill>
                  <a:schemeClr val="tx2"/>
                </a:solidFill>
              </a:rPr>
              <a:t>Difficulties with attention and listening can affect all areas of learning.</a:t>
            </a:r>
          </a:p>
          <a:p>
            <a:endParaRPr lang="en-GB" sz="1200" dirty="0">
              <a:solidFill>
                <a:schemeClr val="tx2"/>
              </a:solidFill>
            </a:endParaRPr>
          </a:p>
          <a:p>
            <a:pPr lvl="0" algn="just"/>
            <a:r>
              <a:rPr lang="en-GB" sz="1200" dirty="0">
                <a:solidFill>
                  <a:schemeClr val="tx2"/>
                </a:solidFill>
                <a:latin typeface="Arial"/>
                <a:ea typeface="Arial"/>
                <a:cs typeface="Arial"/>
                <a:sym typeface="Arial"/>
              </a:rPr>
              <a:t>Children need to develop these essential skills to:</a:t>
            </a:r>
            <a:endParaRPr lang="en-GB" sz="1200" dirty="0">
              <a:solidFill>
                <a:schemeClr val="tx2"/>
              </a:solidFill>
            </a:endParaRPr>
          </a:p>
          <a:p>
            <a:pPr lvl="0" algn="just"/>
            <a:endParaRPr lang="en-GB" sz="1200" dirty="0">
              <a:solidFill>
                <a:schemeClr val="tx2"/>
              </a:solidFill>
              <a:latin typeface="Arial"/>
              <a:ea typeface="Arial"/>
              <a:cs typeface="Arial"/>
            </a:endParaRPr>
          </a:p>
          <a:p>
            <a:pPr marL="342900" lvl="0" indent="-342900" algn="just">
              <a:buClr>
                <a:schemeClr val="lt1"/>
              </a:buClr>
              <a:buSzPts val="2400"/>
              <a:buFont typeface="Arial"/>
              <a:buChar char="•"/>
            </a:pPr>
            <a:r>
              <a:rPr lang="en-GB" sz="1200" dirty="0">
                <a:solidFill>
                  <a:schemeClr val="tx2"/>
                </a:solidFill>
                <a:latin typeface="Arial"/>
                <a:ea typeface="Arial"/>
                <a:cs typeface="Arial"/>
                <a:sym typeface="Arial"/>
              </a:rPr>
              <a:t>Understand the world around them</a:t>
            </a:r>
            <a:endParaRPr lang="en-GB" sz="1200" dirty="0">
              <a:solidFill>
                <a:schemeClr val="tx2"/>
              </a:solidFill>
            </a:endParaRPr>
          </a:p>
          <a:p>
            <a:pPr marL="342900" lvl="0" indent="-342900" algn="just">
              <a:buClr>
                <a:schemeClr val="lt1"/>
              </a:buClr>
              <a:buSzPts val="2400"/>
              <a:buFont typeface="Arial"/>
              <a:buChar char="•"/>
            </a:pPr>
            <a:r>
              <a:rPr lang="en-GB" sz="1200" dirty="0">
                <a:solidFill>
                  <a:schemeClr val="tx2"/>
                </a:solidFill>
                <a:latin typeface="Arial"/>
                <a:ea typeface="Arial"/>
                <a:cs typeface="Arial"/>
                <a:sym typeface="Arial"/>
              </a:rPr>
              <a:t>Develop social skills</a:t>
            </a:r>
            <a:endParaRPr lang="en-GB" sz="1200" dirty="0">
              <a:solidFill>
                <a:schemeClr val="tx2"/>
              </a:solidFill>
            </a:endParaRPr>
          </a:p>
          <a:p>
            <a:pPr marL="342900" lvl="0" indent="-342900" algn="just">
              <a:buClr>
                <a:schemeClr val="lt1"/>
              </a:buClr>
              <a:buSzPts val="2400"/>
              <a:buFont typeface="Arial"/>
              <a:buChar char="•"/>
            </a:pPr>
            <a:r>
              <a:rPr lang="en-GB" sz="1200" dirty="0">
                <a:solidFill>
                  <a:schemeClr val="tx2"/>
                </a:solidFill>
                <a:latin typeface="Arial"/>
                <a:ea typeface="Arial"/>
                <a:cs typeface="Arial"/>
                <a:sym typeface="Arial"/>
              </a:rPr>
              <a:t>Understand routines</a:t>
            </a:r>
            <a:endParaRPr lang="en-GB" sz="1200" dirty="0">
              <a:solidFill>
                <a:schemeClr val="tx2"/>
              </a:solidFill>
            </a:endParaRPr>
          </a:p>
          <a:p>
            <a:pPr marL="342900" lvl="0" indent="-342900" algn="just">
              <a:buClr>
                <a:schemeClr val="lt1"/>
              </a:buClr>
              <a:buSzPts val="2400"/>
              <a:buFont typeface="Arial"/>
              <a:buChar char="•"/>
            </a:pPr>
            <a:r>
              <a:rPr lang="en-GB" sz="1200" dirty="0">
                <a:solidFill>
                  <a:schemeClr val="tx2"/>
                </a:solidFill>
                <a:latin typeface="Arial"/>
                <a:ea typeface="Arial"/>
                <a:cs typeface="Arial"/>
                <a:sym typeface="Arial"/>
              </a:rPr>
              <a:t>Learn new words</a:t>
            </a:r>
            <a:endParaRPr lang="en-GB" sz="1200" dirty="0">
              <a:solidFill>
                <a:schemeClr val="tx2"/>
              </a:solidFill>
            </a:endParaRPr>
          </a:p>
          <a:p>
            <a:pPr marL="342900" lvl="0" indent="-342900">
              <a:buClr>
                <a:schemeClr val="lt1"/>
              </a:buClr>
              <a:buSzPts val="2400"/>
              <a:buFont typeface="Arial"/>
              <a:buChar char="•"/>
            </a:pPr>
            <a:r>
              <a:rPr lang="en-GB" sz="1200" dirty="0">
                <a:solidFill>
                  <a:schemeClr val="tx2"/>
                </a:solidFill>
                <a:latin typeface="Arial"/>
                <a:ea typeface="Arial"/>
                <a:cs typeface="Arial"/>
                <a:sym typeface="Arial"/>
              </a:rPr>
              <a:t>Develop speech sounds. </a:t>
            </a:r>
            <a:endParaRPr lang="en-GB" sz="1200" dirty="0">
              <a:solidFill>
                <a:schemeClr val="tx2"/>
              </a:solidFill>
              <a:latin typeface="Arial"/>
              <a:ea typeface="Arial"/>
              <a:cs typeface="Arial"/>
            </a:endParaRPr>
          </a:p>
        </p:txBody>
      </p:sp>
      <p:pic>
        <p:nvPicPr>
          <p:cNvPr id="13" name="Picture 12"/>
          <p:cNvPicPr>
            <a:picLocks noChangeAspect="1"/>
          </p:cNvPicPr>
          <p:nvPr/>
        </p:nvPicPr>
        <p:blipFill>
          <a:blip r:embed="rId4"/>
          <a:stretch>
            <a:fillRect/>
          </a:stretch>
        </p:blipFill>
        <p:spPr>
          <a:xfrm>
            <a:off x="313386" y="5276726"/>
            <a:ext cx="2334180" cy="1302979"/>
          </a:xfrm>
          <a:prstGeom prst="rect">
            <a:avLst/>
          </a:prstGeom>
        </p:spPr>
      </p:pic>
      <p:pic>
        <p:nvPicPr>
          <p:cNvPr id="2" name="Picture 1"/>
          <p:cNvPicPr>
            <a:picLocks noChangeAspect="1"/>
          </p:cNvPicPr>
          <p:nvPr/>
        </p:nvPicPr>
        <p:blipFill>
          <a:blip r:embed="rId5"/>
          <a:stretch>
            <a:fillRect/>
          </a:stretch>
        </p:blipFill>
        <p:spPr>
          <a:xfrm>
            <a:off x="27786" y="47743"/>
            <a:ext cx="1147872" cy="993721"/>
          </a:xfrm>
          <a:prstGeom prst="rect">
            <a:avLst/>
          </a:prstGeom>
          <a:ln w="19050">
            <a:solidFill>
              <a:schemeClr val="accent3"/>
            </a:solidFill>
          </a:ln>
        </p:spPr>
      </p:pic>
      <p:pic>
        <p:nvPicPr>
          <p:cNvPr id="3" name="Picture 2" descr="A screenshot of a white page&#10;&#10;Description automatically generated">
            <a:extLst>
              <a:ext uri="{FF2B5EF4-FFF2-40B4-BE49-F238E27FC236}">
                <a16:creationId xmlns:a16="http://schemas.microsoft.com/office/drawing/2014/main" id="{811D987C-8756-382B-0FB5-DDF60731EF28}"/>
              </a:ext>
            </a:extLst>
          </p:cNvPr>
          <p:cNvPicPr>
            <a:picLocks noChangeAspect="1"/>
          </p:cNvPicPr>
          <p:nvPr/>
        </p:nvPicPr>
        <p:blipFill>
          <a:blip r:embed="rId3"/>
          <a:srcRect t="47536" b="138"/>
          <a:stretch/>
        </p:blipFill>
        <p:spPr>
          <a:xfrm>
            <a:off x="3891244" y="2028023"/>
            <a:ext cx="3952354" cy="3478876"/>
          </a:xfrm>
          <a:prstGeom prst="rect">
            <a:avLst/>
          </a:prstGeom>
        </p:spPr>
      </p:pic>
      <p:sp>
        <p:nvSpPr>
          <p:cNvPr id="4" name="TextBox 3">
            <a:extLst>
              <a:ext uri="{FF2B5EF4-FFF2-40B4-BE49-F238E27FC236}">
                <a16:creationId xmlns:a16="http://schemas.microsoft.com/office/drawing/2014/main" id="{447C4BB7-7112-F211-B153-93D3425596DC}"/>
              </a:ext>
            </a:extLst>
          </p:cNvPr>
          <p:cNvSpPr txBox="1"/>
          <p:nvPr/>
        </p:nvSpPr>
        <p:spPr>
          <a:xfrm>
            <a:off x="8568909" y="4338528"/>
            <a:ext cx="3305263" cy="2123658"/>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rtlCol="0" anchor="t">
            <a:spAutoFit/>
          </a:bodyPr>
          <a:lstStyle/>
          <a:p>
            <a:r>
              <a:rPr lang="en-GB" sz="1200" dirty="0"/>
              <a:t>Gall </a:t>
            </a:r>
            <a:r>
              <a:rPr lang="en-GB" sz="1200" dirty="0" err="1"/>
              <a:t>anawsterau</a:t>
            </a:r>
            <a:r>
              <a:rPr lang="en-GB" sz="1200" dirty="0"/>
              <a:t> </a:t>
            </a:r>
            <a:r>
              <a:rPr lang="en-GB" sz="1200" dirty="0" err="1"/>
              <a:t>gyda</a:t>
            </a:r>
            <a:r>
              <a:rPr lang="en-GB" sz="1200" dirty="0"/>
              <a:t> </a:t>
            </a:r>
            <a:r>
              <a:rPr lang="en-GB" sz="1200" dirty="0" err="1"/>
              <a:t>sylw</a:t>
            </a:r>
            <a:r>
              <a:rPr lang="en-GB" sz="1200" dirty="0"/>
              <a:t> a </a:t>
            </a:r>
            <a:r>
              <a:rPr lang="en-GB" sz="1200" dirty="0" err="1"/>
              <a:t>gwrando</a:t>
            </a:r>
            <a:r>
              <a:rPr lang="en-GB" sz="1200" dirty="0"/>
              <a:t> </a:t>
            </a:r>
            <a:r>
              <a:rPr lang="en-GB" sz="1200" dirty="0" err="1"/>
              <a:t>effeithio</a:t>
            </a:r>
            <a:r>
              <a:rPr lang="en-GB" sz="1200" dirty="0"/>
              <a:t> </a:t>
            </a:r>
            <a:r>
              <a:rPr lang="en-GB" sz="1200" dirty="0" err="1"/>
              <a:t>ar</a:t>
            </a:r>
            <a:r>
              <a:rPr lang="en-GB" sz="1200" dirty="0"/>
              <a:t> bob </a:t>
            </a:r>
            <a:r>
              <a:rPr lang="en-GB" sz="1200" dirty="0" err="1"/>
              <a:t>maes</a:t>
            </a:r>
            <a:r>
              <a:rPr lang="en-GB" sz="1200" dirty="0"/>
              <a:t> </a:t>
            </a:r>
            <a:r>
              <a:rPr lang="en-GB" sz="1200" dirty="0" err="1"/>
              <a:t>dysgu</a:t>
            </a:r>
            <a:r>
              <a:rPr lang="en-GB" sz="1200" dirty="0"/>
              <a:t>.</a:t>
            </a:r>
          </a:p>
          <a:p>
            <a:endParaRPr lang="en-GB" sz="1200" dirty="0"/>
          </a:p>
          <a:p>
            <a:r>
              <a:rPr lang="en-GB" sz="1200" dirty="0"/>
              <a:t>Mae </a:t>
            </a:r>
            <a:r>
              <a:rPr lang="en-GB" sz="1200" dirty="0" err="1"/>
              <a:t>angen</a:t>
            </a:r>
            <a:r>
              <a:rPr lang="en-GB" sz="1200" dirty="0"/>
              <a:t> </a:t>
            </a:r>
            <a:r>
              <a:rPr lang="en-GB" sz="1200" dirty="0" err="1"/>
              <a:t>i</a:t>
            </a:r>
            <a:r>
              <a:rPr lang="en-GB" sz="1200" dirty="0"/>
              <a:t> </a:t>
            </a:r>
            <a:r>
              <a:rPr lang="en-GB" sz="1200" dirty="0" err="1"/>
              <a:t>blant</a:t>
            </a:r>
            <a:r>
              <a:rPr lang="en-GB" sz="1200" dirty="0"/>
              <a:t> </a:t>
            </a:r>
            <a:r>
              <a:rPr lang="en-GB" sz="1200" dirty="0" err="1"/>
              <a:t>ddatblygu’r</a:t>
            </a:r>
            <a:r>
              <a:rPr lang="en-GB" sz="1200" dirty="0"/>
              <a:t> </a:t>
            </a:r>
            <a:r>
              <a:rPr lang="en-GB" sz="1200" dirty="0" err="1"/>
              <a:t>sgiliau</a:t>
            </a:r>
            <a:r>
              <a:rPr lang="en-GB" sz="1200" dirty="0"/>
              <a:t> </a:t>
            </a:r>
            <a:r>
              <a:rPr lang="en-GB" sz="1200" dirty="0" err="1"/>
              <a:t>hanfodol</a:t>
            </a:r>
            <a:r>
              <a:rPr lang="en-GB" sz="1200" dirty="0"/>
              <a:t> </a:t>
            </a:r>
            <a:r>
              <a:rPr lang="en-GB" sz="1200" dirty="0" err="1"/>
              <a:t>hyn</a:t>
            </a:r>
            <a:r>
              <a:rPr lang="en-GB" sz="1200" dirty="0"/>
              <a:t> er </a:t>
            </a:r>
            <a:r>
              <a:rPr lang="en-GB" sz="1200" dirty="0" err="1"/>
              <a:t>mwyn</a:t>
            </a:r>
            <a:r>
              <a:rPr lang="en-GB" sz="1200" dirty="0"/>
              <a:t>:</a:t>
            </a:r>
          </a:p>
          <a:p>
            <a:endParaRPr lang="en-GB" sz="1200" dirty="0"/>
          </a:p>
          <a:p>
            <a:r>
              <a:rPr lang="en-GB" sz="1200" dirty="0" err="1"/>
              <a:t>Deall</a:t>
            </a:r>
            <a:r>
              <a:rPr lang="en-GB" sz="1200" dirty="0"/>
              <a:t> y </a:t>
            </a:r>
            <a:r>
              <a:rPr lang="en-GB" sz="1200" dirty="0" err="1"/>
              <a:t>byd</a:t>
            </a:r>
            <a:r>
              <a:rPr lang="en-GB" sz="1200" dirty="0"/>
              <a:t> </a:t>
            </a:r>
            <a:r>
              <a:rPr lang="en-GB" sz="1200" dirty="0" err="1"/>
              <a:t>o'u</a:t>
            </a:r>
            <a:r>
              <a:rPr lang="en-GB" sz="1200" dirty="0"/>
              <a:t> </a:t>
            </a:r>
            <a:r>
              <a:rPr lang="en-GB" sz="1200" dirty="0" err="1"/>
              <a:t>cwmpas</a:t>
            </a:r>
            <a:endParaRPr lang="en-GB" sz="1200" dirty="0"/>
          </a:p>
          <a:p>
            <a:r>
              <a:rPr lang="en-GB" sz="1200" dirty="0" err="1"/>
              <a:t>Datblygu</a:t>
            </a:r>
            <a:r>
              <a:rPr lang="en-GB" sz="1200" dirty="0"/>
              <a:t> </a:t>
            </a:r>
            <a:r>
              <a:rPr lang="en-GB" sz="1200" dirty="0" err="1"/>
              <a:t>sgiliau</a:t>
            </a:r>
            <a:r>
              <a:rPr lang="en-GB" sz="1200" dirty="0"/>
              <a:t> </a:t>
            </a:r>
            <a:r>
              <a:rPr lang="en-GB" sz="1200" dirty="0" err="1"/>
              <a:t>cymdeithasol</a:t>
            </a:r>
            <a:endParaRPr lang="en-GB" sz="1200" dirty="0"/>
          </a:p>
          <a:p>
            <a:r>
              <a:rPr lang="en-GB" sz="1200" dirty="0" err="1"/>
              <a:t>Deall</a:t>
            </a:r>
            <a:r>
              <a:rPr lang="en-GB" sz="1200" dirty="0"/>
              <a:t> </a:t>
            </a:r>
            <a:r>
              <a:rPr lang="en-GB" sz="1200" dirty="0" err="1"/>
              <a:t>arferion</a:t>
            </a:r>
            <a:endParaRPr lang="en-GB" sz="1200" dirty="0"/>
          </a:p>
          <a:p>
            <a:r>
              <a:rPr lang="en-GB" sz="1200" dirty="0" err="1"/>
              <a:t>Dysgu</a:t>
            </a:r>
            <a:r>
              <a:rPr lang="en-GB" sz="1200" dirty="0"/>
              <a:t> </a:t>
            </a:r>
            <a:r>
              <a:rPr lang="en-GB" sz="1200" dirty="0" err="1"/>
              <a:t>geiriau</a:t>
            </a:r>
            <a:r>
              <a:rPr lang="en-GB" sz="1200" dirty="0"/>
              <a:t> </a:t>
            </a:r>
            <a:r>
              <a:rPr lang="en-GB" sz="1200" dirty="0" err="1"/>
              <a:t>newydd</a:t>
            </a:r>
            <a:endParaRPr lang="en-GB" sz="1200" dirty="0"/>
          </a:p>
          <a:p>
            <a:r>
              <a:rPr lang="en-GB" sz="1200" dirty="0" err="1"/>
              <a:t>Datblygu</a:t>
            </a:r>
            <a:r>
              <a:rPr lang="en-GB" sz="1200" dirty="0"/>
              <a:t> </a:t>
            </a:r>
            <a:r>
              <a:rPr lang="en-GB" sz="1200" dirty="0" err="1"/>
              <a:t>synau</a:t>
            </a:r>
            <a:r>
              <a:rPr lang="en-GB" sz="1200" dirty="0"/>
              <a:t> </a:t>
            </a:r>
            <a:r>
              <a:rPr lang="en-GB" sz="1200" dirty="0" err="1"/>
              <a:t>lleferydd</a:t>
            </a:r>
            <a:r>
              <a:rPr lang="en-GB" sz="1200" dirty="0"/>
              <a:t>.</a:t>
            </a:r>
            <a:endParaRPr lang="en-GB" sz="1400" dirty="0"/>
          </a:p>
        </p:txBody>
      </p:sp>
    </p:spTree>
    <p:extLst>
      <p:ext uri="{BB962C8B-B14F-4D97-AF65-F5344CB8AC3E}">
        <p14:creationId xmlns:p14="http://schemas.microsoft.com/office/powerpoint/2010/main" val="1515061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81192" y="702156"/>
            <a:ext cx="5440667" cy="1013800"/>
          </a:xfrm>
        </p:spPr>
        <p:txBody>
          <a:bodyPr/>
          <a:lstStyle/>
          <a:p>
            <a:r>
              <a:rPr lang="en-GB"/>
              <a:t>ATTENTION AND LISTENING</a:t>
            </a:r>
          </a:p>
        </p:txBody>
      </p:sp>
      <p:cxnSp>
        <p:nvCxnSpPr>
          <p:cNvPr id="6" name="Straight Connector 5"/>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7"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TALU SYLW A GWRANDO</a:t>
            </a:r>
          </a:p>
        </p:txBody>
      </p:sp>
      <p:pic>
        <p:nvPicPr>
          <p:cNvPr id="9" name="Picture 8" descr="A cartoon of kids sitting at a table&#10;&#10;Description automatically generated">
            <a:extLst>
              <a:ext uri="{FF2B5EF4-FFF2-40B4-BE49-F238E27FC236}">
                <a16:creationId xmlns:a16="http://schemas.microsoft.com/office/drawing/2014/main" id="{36C635E4-6096-48D3-EB93-D5D0FFA394C3}"/>
              </a:ext>
            </a:extLst>
          </p:cNvPr>
          <p:cNvPicPr>
            <a:picLocks noChangeAspect="1"/>
          </p:cNvPicPr>
          <p:nvPr/>
        </p:nvPicPr>
        <p:blipFill>
          <a:blip r:embed="rId3"/>
          <a:stretch>
            <a:fillRect/>
          </a:stretch>
        </p:blipFill>
        <p:spPr>
          <a:xfrm>
            <a:off x="1922326" y="1875877"/>
            <a:ext cx="8217388" cy="4847210"/>
          </a:xfrm>
          <a:prstGeom prst="rect">
            <a:avLst/>
          </a:prstGeom>
        </p:spPr>
      </p:pic>
      <p:sp>
        <p:nvSpPr>
          <p:cNvPr id="10" name="Rectangle 9"/>
          <p:cNvSpPr/>
          <p:nvPr/>
        </p:nvSpPr>
        <p:spPr>
          <a:xfrm>
            <a:off x="26898" y="6517616"/>
            <a:ext cx="5658687" cy="338554"/>
          </a:xfrm>
          <a:prstGeom prst="rect">
            <a:avLst/>
          </a:prstGeom>
        </p:spPr>
        <p:txBody>
          <a:bodyPr wrap="square">
            <a:spAutoFit/>
          </a:bodyPr>
          <a:lstStyle/>
          <a:p>
            <a:r>
              <a:rPr lang="en-GB" sz="800"/>
              <a:t>Images taken from Talk with Me SLC guidance – </a:t>
            </a:r>
          </a:p>
          <a:p>
            <a:r>
              <a:rPr lang="en-GB" sz="800"/>
              <a:t>available here www.gov.wales/speech-language-and-communication-guidance</a:t>
            </a:r>
          </a:p>
        </p:txBody>
      </p:sp>
      <p:pic>
        <p:nvPicPr>
          <p:cNvPr id="2" name="Picture 1"/>
          <p:cNvPicPr>
            <a:picLocks noChangeAspect="1"/>
          </p:cNvPicPr>
          <p:nvPr/>
        </p:nvPicPr>
        <p:blipFill>
          <a:blip r:embed="rId4"/>
          <a:stretch>
            <a:fillRect/>
          </a:stretch>
        </p:blipFill>
        <p:spPr>
          <a:xfrm>
            <a:off x="27786" y="47743"/>
            <a:ext cx="1147872" cy="993721"/>
          </a:xfrm>
          <a:prstGeom prst="rect">
            <a:avLst/>
          </a:prstGeom>
          <a:ln w="19050">
            <a:solidFill>
              <a:schemeClr val="accent3"/>
            </a:solidFill>
          </a:ln>
        </p:spPr>
      </p:pic>
    </p:spTree>
    <p:extLst>
      <p:ext uri="{BB962C8B-B14F-4D97-AF65-F5344CB8AC3E}">
        <p14:creationId xmlns:p14="http://schemas.microsoft.com/office/powerpoint/2010/main" val="1510530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81192" y="702156"/>
            <a:ext cx="5440667" cy="1013800"/>
          </a:xfrm>
        </p:spPr>
        <p:txBody>
          <a:bodyPr/>
          <a:lstStyle/>
          <a:p>
            <a:r>
              <a:rPr lang="en-GB"/>
              <a:t>Play and interaction</a:t>
            </a:r>
          </a:p>
        </p:txBody>
      </p:sp>
      <p:cxnSp>
        <p:nvCxnSpPr>
          <p:cNvPr id="6" name="Straight Connector 5"/>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7"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err="1"/>
              <a:t>Chwarae</a:t>
            </a:r>
            <a:r>
              <a:rPr lang="en-GB"/>
              <a:t> a </a:t>
            </a:r>
            <a:r>
              <a:rPr lang="en-GB" err="1"/>
              <a:t>rhyngweithio</a:t>
            </a:r>
            <a:endParaRPr lang="en-GB"/>
          </a:p>
        </p:txBody>
      </p:sp>
      <p:pic>
        <p:nvPicPr>
          <p:cNvPr id="2" name="Picture 1"/>
          <p:cNvPicPr>
            <a:picLocks noChangeAspect="1"/>
          </p:cNvPicPr>
          <p:nvPr/>
        </p:nvPicPr>
        <p:blipFill>
          <a:blip r:embed="rId3"/>
          <a:stretch>
            <a:fillRect/>
          </a:stretch>
        </p:blipFill>
        <p:spPr>
          <a:xfrm>
            <a:off x="130509" y="5683827"/>
            <a:ext cx="1914525" cy="1065116"/>
          </a:xfrm>
          <a:prstGeom prst="rect">
            <a:avLst/>
          </a:prstGeom>
        </p:spPr>
      </p:pic>
      <p:pic>
        <p:nvPicPr>
          <p:cNvPr id="3" name="Picture 2"/>
          <p:cNvPicPr>
            <a:picLocks noChangeAspect="1"/>
          </p:cNvPicPr>
          <p:nvPr/>
        </p:nvPicPr>
        <p:blipFill>
          <a:blip r:embed="rId4"/>
          <a:stretch>
            <a:fillRect/>
          </a:stretch>
        </p:blipFill>
        <p:spPr>
          <a:xfrm>
            <a:off x="2692743" y="5683827"/>
            <a:ext cx="1960306" cy="1047519"/>
          </a:xfrm>
          <a:prstGeom prst="rect">
            <a:avLst/>
          </a:prstGeom>
        </p:spPr>
      </p:pic>
      <p:pic>
        <p:nvPicPr>
          <p:cNvPr id="4" name="Picture 3"/>
          <p:cNvPicPr>
            <a:picLocks noChangeAspect="1"/>
          </p:cNvPicPr>
          <p:nvPr/>
        </p:nvPicPr>
        <p:blipFill>
          <a:blip r:embed="rId5"/>
          <a:stretch>
            <a:fillRect/>
          </a:stretch>
        </p:blipFill>
        <p:spPr>
          <a:xfrm>
            <a:off x="5299843" y="5683827"/>
            <a:ext cx="1592311" cy="1065116"/>
          </a:xfrm>
          <a:prstGeom prst="rect">
            <a:avLst/>
          </a:prstGeom>
        </p:spPr>
      </p:pic>
      <p:pic>
        <p:nvPicPr>
          <p:cNvPr id="11" name="Picture 10"/>
          <p:cNvPicPr>
            <a:picLocks noChangeAspect="1"/>
          </p:cNvPicPr>
          <p:nvPr/>
        </p:nvPicPr>
        <p:blipFill>
          <a:blip r:embed="rId6"/>
          <a:stretch>
            <a:fillRect/>
          </a:stretch>
        </p:blipFill>
        <p:spPr>
          <a:xfrm>
            <a:off x="7538948" y="5683826"/>
            <a:ext cx="2185415" cy="1137197"/>
          </a:xfrm>
          <a:prstGeom prst="rect">
            <a:avLst/>
          </a:prstGeom>
        </p:spPr>
      </p:pic>
      <p:pic>
        <p:nvPicPr>
          <p:cNvPr id="14" name="Picture 13"/>
          <p:cNvPicPr>
            <a:picLocks noChangeAspect="1"/>
          </p:cNvPicPr>
          <p:nvPr/>
        </p:nvPicPr>
        <p:blipFill>
          <a:blip r:embed="rId7"/>
          <a:stretch>
            <a:fillRect/>
          </a:stretch>
        </p:blipFill>
        <p:spPr>
          <a:xfrm>
            <a:off x="10371157" y="5683826"/>
            <a:ext cx="1746864" cy="1087126"/>
          </a:xfrm>
          <a:prstGeom prst="rect">
            <a:avLst/>
          </a:prstGeom>
        </p:spPr>
      </p:pic>
      <p:sp>
        <p:nvSpPr>
          <p:cNvPr id="17" name="TextBox 16"/>
          <p:cNvSpPr txBox="1"/>
          <p:nvPr/>
        </p:nvSpPr>
        <p:spPr>
          <a:xfrm>
            <a:off x="581192" y="2037848"/>
            <a:ext cx="3724363" cy="160043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lvl="0" indent="-285750">
              <a:buSzPts val="1400"/>
              <a:buFont typeface="Arial" panose="020B0604020202020204" pitchFamily="34" charset="0"/>
              <a:buChar char="•"/>
            </a:pPr>
            <a:r>
              <a:rPr lang="en-GB" sz="1400" dirty="0">
                <a:solidFill>
                  <a:schemeClr val="tx2"/>
                </a:solidFill>
                <a:latin typeface="Arial"/>
                <a:ea typeface="Arial"/>
                <a:cs typeface="Arial"/>
                <a:sym typeface="Arial"/>
              </a:rPr>
              <a:t>Play is how children make sense of the world and it is crucial to support brain development in the early years. </a:t>
            </a:r>
          </a:p>
          <a:p>
            <a:pPr marL="285750" lvl="0" indent="-285750">
              <a:buSzPts val="1400"/>
              <a:buFont typeface="Arial" panose="020B0604020202020204" pitchFamily="34" charset="0"/>
              <a:buChar char="•"/>
            </a:pPr>
            <a:r>
              <a:rPr lang="en-GB" sz="1400" dirty="0">
                <a:solidFill>
                  <a:schemeClr val="tx2"/>
                </a:solidFill>
                <a:latin typeface="Arial"/>
                <a:ea typeface="Arial"/>
                <a:cs typeface="Arial"/>
                <a:sym typeface="Arial"/>
              </a:rPr>
              <a:t>Through play, children develop and learn to use their SLC skills.  </a:t>
            </a:r>
          </a:p>
          <a:p>
            <a:pPr marL="285750" lvl="0" indent="-285750">
              <a:buSzPts val="1400"/>
              <a:buFont typeface="Arial" panose="020B0604020202020204" pitchFamily="34" charset="0"/>
              <a:buChar char="•"/>
            </a:pPr>
            <a:r>
              <a:rPr lang="en-GB" sz="1400" dirty="0">
                <a:solidFill>
                  <a:schemeClr val="tx2"/>
                </a:solidFill>
                <a:latin typeface="Arial"/>
                <a:ea typeface="Arial"/>
                <a:cs typeface="Arial"/>
                <a:sym typeface="Arial"/>
              </a:rPr>
              <a:t>Play is the essential context for learning about social skills. </a:t>
            </a:r>
            <a:endParaRPr lang="en-GB" sz="1400" dirty="0">
              <a:solidFill>
                <a:schemeClr val="tx2"/>
              </a:solidFill>
            </a:endParaRPr>
          </a:p>
        </p:txBody>
      </p:sp>
      <p:pic>
        <p:nvPicPr>
          <p:cNvPr id="8" name="Picture 7"/>
          <p:cNvPicPr>
            <a:picLocks noChangeAspect="1"/>
          </p:cNvPicPr>
          <p:nvPr/>
        </p:nvPicPr>
        <p:blipFill>
          <a:blip r:embed="rId8"/>
          <a:stretch>
            <a:fillRect/>
          </a:stretch>
        </p:blipFill>
        <p:spPr>
          <a:xfrm>
            <a:off x="73011" y="112155"/>
            <a:ext cx="1255045" cy="1094375"/>
          </a:xfrm>
          <a:prstGeom prst="rect">
            <a:avLst/>
          </a:prstGeom>
          <a:ln w="19050">
            <a:solidFill>
              <a:schemeClr val="accent3"/>
            </a:solidFill>
          </a:ln>
        </p:spPr>
      </p:pic>
      <p:sp>
        <p:nvSpPr>
          <p:cNvPr id="10" name="TextBox 9">
            <a:extLst>
              <a:ext uri="{FF2B5EF4-FFF2-40B4-BE49-F238E27FC236}">
                <a16:creationId xmlns:a16="http://schemas.microsoft.com/office/drawing/2014/main" id="{7A06C80B-DFC8-000F-C5ED-D7BEDA855A53}"/>
              </a:ext>
            </a:extLst>
          </p:cNvPr>
          <p:cNvSpPr txBox="1"/>
          <p:nvPr/>
        </p:nvSpPr>
        <p:spPr>
          <a:xfrm>
            <a:off x="4901040" y="1991682"/>
            <a:ext cx="7039063" cy="1692771"/>
          </a:xfrm>
          <a:prstGeom prst="rect">
            <a:avLst/>
          </a:prstGeom>
        </p:spPr>
        <p:style>
          <a:lnRef idx="2">
            <a:schemeClr val="accent1"/>
          </a:lnRef>
          <a:fillRef idx="1">
            <a:schemeClr val="lt1"/>
          </a:fillRef>
          <a:effectRef idx="0">
            <a:schemeClr val="accent1"/>
          </a:effectRef>
          <a:fontRef idx="minor">
            <a:schemeClr val="dk1"/>
          </a:fontRef>
        </p:style>
        <p:txBody>
          <a:bodyPr wrap="square" lIns="91440" tIns="45720" rIns="91440" bIns="45720" rtlCol="0" anchor="t">
            <a:spAutoFit/>
          </a:bodyPr>
          <a:lstStyle/>
          <a:p>
            <a:pPr marL="285750" indent="-285750">
              <a:buFont typeface="Arial" panose="020B0604020202020204" pitchFamily="34" charset="0"/>
              <a:buChar char="•"/>
            </a:pPr>
            <a:r>
              <a:rPr lang="en-GB" sz="1400" dirty="0">
                <a:solidFill>
                  <a:schemeClr val="tx2"/>
                </a:solidFill>
              </a:rPr>
              <a:t>Adult responsiveness in play:</a:t>
            </a:r>
            <a:endParaRPr lang="en-US" dirty="0">
              <a:solidFill>
                <a:schemeClr val="tx2"/>
              </a:solidFill>
            </a:endParaRPr>
          </a:p>
          <a:p>
            <a:pPr marL="742950" lvl="1" indent="-285750">
              <a:buFont typeface="Courier New" panose="020B0604020202020204" pitchFamily="34" charset="0"/>
              <a:buChar char="o"/>
            </a:pPr>
            <a:r>
              <a:rPr lang="en-GB" dirty="0"/>
              <a:t>Children are constantly learning from adults in play. </a:t>
            </a:r>
          </a:p>
          <a:p>
            <a:pPr marL="742950" lvl="1" indent="-285750">
              <a:buFont typeface="Courier New" panose="020B0604020202020204" pitchFamily="34" charset="0"/>
              <a:buChar char="o"/>
            </a:pPr>
            <a:r>
              <a:rPr lang="en-GB" dirty="0"/>
              <a:t>When an adult is at the child's level, face to face with them this develops skills such as:</a:t>
            </a:r>
          </a:p>
          <a:p>
            <a:pPr marL="1200150" lvl="2" indent="-285750">
              <a:buFont typeface="Wingdings" panose="020B0604020202020204" pitchFamily="34" charset="0"/>
              <a:buChar char="§"/>
            </a:pPr>
            <a:r>
              <a:rPr lang="en-GB" dirty="0"/>
              <a:t>Turn taking</a:t>
            </a:r>
          </a:p>
          <a:p>
            <a:pPr marL="1200150" lvl="2" indent="-285750">
              <a:buFont typeface="Wingdings" panose="020B0604020202020204" pitchFamily="34" charset="0"/>
              <a:buChar char="§"/>
            </a:pPr>
            <a:r>
              <a:rPr lang="en-GB" dirty="0"/>
              <a:t>Social interaction</a:t>
            </a:r>
          </a:p>
        </p:txBody>
      </p:sp>
      <p:sp>
        <p:nvSpPr>
          <p:cNvPr id="12" name="TextBox 11">
            <a:extLst>
              <a:ext uri="{FF2B5EF4-FFF2-40B4-BE49-F238E27FC236}">
                <a16:creationId xmlns:a16="http://schemas.microsoft.com/office/drawing/2014/main" id="{AC0F8D6E-02C8-AFE6-E3AA-CDE6E7660FFF}"/>
              </a:ext>
            </a:extLst>
          </p:cNvPr>
          <p:cNvSpPr txBox="1"/>
          <p:nvPr/>
        </p:nvSpPr>
        <p:spPr>
          <a:xfrm>
            <a:off x="584199" y="3746500"/>
            <a:ext cx="4068849" cy="1815882"/>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400" dirty="0" err="1">
                <a:latin typeface="Arial"/>
                <a:cs typeface="Arial"/>
              </a:rPr>
              <a:t>Chwarae</a:t>
            </a:r>
            <a:r>
              <a:rPr lang="en-GB" sz="1400" dirty="0">
                <a:latin typeface="Arial"/>
                <a:cs typeface="Arial"/>
              </a:rPr>
              <a:t> </a:t>
            </a:r>
            <a:r>
              <a:rPr lang="en-GB" sz="1400" dirty="0" err="1">
                <a:latin typeface="Arial"/>
                <a:cs typeface="Arial"/>
              </a:rPr>
              <a:t>yw</a:t>
            </a:r>
            <a:r>
              <a:rPr lang="en-GB" sz="1400" dirty="0">
                <a:latin typeface="Arial"/>
                <a:cs typeface="Arial"/>
              </a:rPr>
              <a:t> </a:t>
            </a:r>
            <a:r>
              <a:rPr lang="en-GB" sz="1400" dirty="0" err="1">
                <a:latin typeface="Arial"/>
                <a:cs typeface="Arial"/>
              </a:rPr>
              <a:t>sut</a:t>
            </a:r>
            <a:r>
              <a:rPr lang="en-GB" sz="1400" dirty="0">
                <a:latin typeface="Arial"/>
                <a:cs typeface="Arial"/>
              </a:rPr>
              <a:t> </a:t>
            </a:r>
            <a:r>
              <a:rPr lang="en-GB" sz="1400" dirty="0" err="1">
                <a:latin typeface="Arial"/>
                <a:cs typeface="Arial"/>
              </a:rPr>
              <a:t>mae</a:t>
            </a:r>
            <a:r>
              <a:rPr lang="en-GB" sz="1400" dirty="0">
                <a:latin typeface="Arial"/>
                <a:cs typeface="Arial"/>
              </a:rPr>
              <a:t> plant </a:t>
            </a:r>
            <a:r>
              <a:rPr lang="en-GB" sz="1400" dirty="0" err="1">
                <a:latin typeface="Arial"/>
                <a:cs typeface="Arial"/>
              </a:rPr>
              <a:t>yn</a:t>
            </a:r>
            <a:r>
              <a:rPr lang="en-GB" sz="1400" dirty="0">
                <a:latin typeface="Arial"/>
                <a:cs typeface="Arial"/>
              </a:rPr>
              <a:t> </a:t>
            </a:r>
            <a:r>
              <a:rPr lang="en-GB" sz="1400" dirty="0" err="1">
                <a:latin typeface="Arial"/>
                <a:cs typeface="Arial"/>
              </a:rPr>
              <a:t>gwneud</a:t>
            </a:r>
            <a:r>
              <a:rPr lang="en-GB" sz="1400" dirty="0">
                <a:latin typeface="Arial"/>
                <a:cs typeface="Arial"/>
              </a:rPr>
              <a:t> </a:t>
            </a:r>
            <a:r>
              <a:rPr lang="en-GB" sz="1400" dirty="0" err="1">
                <a:latin typeface="Arial"/>
                <a:cs typeface="Arial"/>
              </a:rPr>
              <a:t>synnwyr</a:t>
            </a:r>
            <a:r>
              <a:rPr lang="en-GB" sz="1400" dirty="0">
                <a:latin typeface="Arial"/>
                <a:cs typeface="Arial"/>
              </a:rPr>
              <a:t> </a:t>
            </a:r>
            <a:r>
              <a:rPr lang="en-GB" sz="1400" dirty="0" err="1">
                <a:latin typeface="Arial"/>
                <a:cs typeface="Arial"/>
              </a:rPr>
              <a:t>o’r</a:t>
            </a:r>
            <a:r>
              <a:rPr lang="en-GB" sz="1400" dirty="0">
                <a:latin typeface="Arial"/>
                <a:cs typeface="Arial"/>
              </a:rPr>
              <a:t> </a:t>
            </a:r>
            <a:r>
              <a:rPr lang="en-GB" sz="1400" dirty="0" err="1">
                <a:latin typeface="Arial"/>
                <a:cs typeface="Arial"/>
              </a:rPr>
              <a:t>byd</a:t>
            </a:r>
            <a:r>
              <a:rPr lang="en-GB" sz="1400" dirty="0">
                <a:latin typeface="Arial"/>
                <a:cs typeface="Arial"/>
              </a:rPr>
              <a:t> ac </a:t>
            </a:r>
            <a:r>
              <a:rPr lang="en-GB" sz="1400" dirty="0" err="1">
                <a:latin typeface="Arial"/>
                <a:cs typeface="Arial"/>
              </a:rPr>
              <a:t>mae’n</a:t>
            </a:r>
            <a:r>
              <a:rPr lang="en-GB" sz="1400" dirty="0">
                <a:latin typeface="Arial"/>
                <a:cs typeface="Arial"/>
              </a:rPr>
              <a:t> </a:t>
            </a:r>
            <a:r>
              <a:rPr lang="en-GB" sz="1400" dirty="0" err="1">
                <a:latin typeface="Arial"/>
                <a:cs typeface="Arial"/>
              </a:rPr>
              <a:t>hollbwysig</a:t>
            </a:r>
            <a:r>
              <a:rPr lang="en-GB" sz="1400" dirty="0">
                <a:latin typeface="Arial"/>
                <a:cs typeface="Arial"/>
              </a:rPr>
              <a:t> </a:t>
            </a:r>
            <a:r>
              <a:rPr lang="en-GB" sz="1400" dirty="0" err="1">
                <a:latin typeface="Arial"/>
                <a:cs typeface="Arial"/>
              </a:rPr>
              <a:t>cefnogi</a:t>
            </a:r>
            <a:r>
              <a:rPr lang="en-GB" sz="1400" dirty="0">
                <a:latin typeface="Arial"/>
                <a:cs typeface="Arial"/>
              </a:rPr>
              <a:t> </a:t>
            </a:r>
            <a:r>
              <a:rPr lang="en-GB" sz="1400" dirty="0" err="1">
                <a:latin typeface="Arial"/>
                <a:cs typeface="Arial"/>
              </a:rPr>
              <a:t>datblygiad</a:t>
            </a:r>
            <a:r>
              <a:rPr lang="en-GB" sz="1400" dirty="0">
                <a:latin typeface="Arial"/>
                <a:cs typeface="Arial"/>
              </a:rPr>
              <a:t> </a:t>
            </a:r>
            <a:r>
              <a:rPr lang="en-GB" sz="1400" dirty="0" err="1">
                <a:latin typeface="Arial"/>
                <a:cs typeface="Arial"/>
              </a:rPr>
              <a:t>yr</a:t>
            </a:r>
            <a:r>
              <a:rPr lang="en-GB" sz="1400" dirty="0">
                <a:latin typeface="Arial"/>
                <a:cs typeface="Arial"/>
              </a:rPr>
              <a:t> </a:t>
            </a:r>
            <a:r>
              <a:rPr lang="en-GB" sz="1400" dirty="0" err="1">
                <a:latin typeface="Arial"/>
                <a:cs typeface="Arial"/>
              </a:rPr>
              <a:t>ymennydd</a:t>
            </a:r>
            <a:r>
              <a:rPr lang="en-GB" sz="1400" dirty="0">
                <a:latin typeface="Arial"/>
                <a:cs typeface="Arial"/>
              </a:rPr>
              <a:t> </a:t>
            </a:r>
            <a:r>
              <a:rPr lang="en-GB" sz="1400" dirty="0" err="1">
                <a:latin typeface="Arial"/>
                <a:cs typeface="Arial"/>
              </a:rPr>
              <a:t>yn</a:t>
            </a:r>
            <a:r>
              <a:rPr lang="en-GB" sz="1400" dirty="0">
                <a:latin typeface="Arial"/>
                <a:cs typeface="Arial"/>
              </a:rPr>
              <a:t> y </a:t>
            </a:r>
            <a:r>
              <a:rPr lang="en-GB" sz="1400" dirty="0" err="1">
                <a:latin typeface="Arial"/>
                <a:cs typeface="Arial"/>
              </a:rPr>
              <a:t>blynyddoedd</a:t>
            </a:r>
            <a:r>
              <a:rPr lang="en-GB" sz="1400" dirty="0">
                <a:latin typeface="Arial"/>
                <a:cs typeface="Arial"/>
              </a:rPr>
              <a:t> </a:t>
            </a:r>
            <a:r>
              <a:rPr lang="en-GB" sz="1400" dirty="0" err="1">
                <a:latin typeface="Arial"/>
                <a:cs typeface="Arial"/>
              </a:rPr>
              <a:t>cynnar</a:t>
            </a:r>
            <a:r>
              <a:rPr lang="en-GB" sz="1400" dirty="0">
                <a:latin typeface="Arial"/>
                <a:cs typeface="Arial"/>
              </a:rPr>
              <a:t>.</a:t>
            </a:r>
          </a:p>
          <a:p>
            <a:pPr marL="285750" indent="-285750">
              <a:buFont typeface="Arial,Sans-Serif"/>
              <a:buChar char="•"/>
            </a:pPr>
            <a:r>
              <a:rPr lang="en-GB" sz="1400" dirty="0" err="1">
                <a:latin typeface="Arial"/>
                <a:cs typeface="Arial"/>
              </a:rPr>
              <a:t>Trwy</a:t>
            </a:r>
            <a:r>
              <a:rPr lang="en-GB" sz="1400" dirty="0">
                <a:latin typeface="Arial"/>
                <a:cs typeface="Arial"/>
              </a:rPr>
              <a:t> </a:t>
            </a:r>
            <a:r>
              <a:rPr lang="en-GB" sz="1400" dirty="0" err="1">
                <a:latin typeface="Arial"/>
                <a:cs typeface="Arial"/>
              </a:rPr>
              <a:t>chwarae</a:t>
            </a:r>
            <a:r>
              <a:rPr lang="en-GB" sz="1400" dirty="0">
                <a:latin typeface="Arial"/>
                <a:cs typeface="Arial"/>
              </a:rPr>
              <a:t>, </a:t>
            </a:r>
            <a:r>
              <a:rPr lang="en-GB" sz="1400" dirty="0" err="1">
                <a:latin typeface="Arial"/>
                <a:cs typeface="Arial"/>
              </a:rPr>
              <a:t>mae</a:t>
            </a:r>
            <a:r>
              <a:rPr lang="en-GB" sz="1400" dirty="0">
                <a:latin typeface="Arial"/>
                <a:cs typeface="Arial"/>
              </a:rPr>
              <a:t> plant </a:t>
            </a:r>
            <a:r>
              <a:rPr lang="en-GB" sz="1400" dirty="0" err="1">
                <a:latin typeface="Arial"/>
                <a:cs typeface="Arial"/>
              </a:rPr>
              <a:t>yn</a:t>
            </a:r>
            <a:r>
              <a:rPr lang="en-GB" sz="1400" dirty="0">
                <a:latin typeface="Arial"/>
                <a:cs typeface="Arial"/>
              </a:rPr>
              <a:t> </a:t>
            </a:r>
            <a:r>
              <a:rPr lang="en-GB" sz="1400" dirty="0" err="1">
                <a:latin typeface="Arial"/>
                <a:cs typeface="Arial"/>
              </a:rPr>
              <a:t>datblygu</a:t>
            </a:r>
            <a:r>
              <a:rPr lang="en-GB" sz="1400" dirty="0">
                <a:latin typeface="Arial"/>
                <a:cs typeface="Arial"/>
              </a:rPr>
              <a:t> ac </a:t>
            </a:r>
            <a:r>
              <a:rPr lang="en-GB" sz="1400" dirty="0" err="1">
                <a:latin typeface="Arial"/>
                <a:cs typeface="Arial"/>
              </a:rPr>
              <a:t>yn</a:t>
            </a:r>
            <a:r>
              <a:rPr lang="en-GB" sz="1400" dirty="0">
                <a:latin typeface="Arial"/>
                <a:cs typeface="Arial"/>
              </a:rPr>
              <a:t> </a:t>
            </a:r>
            <a:r>
              <a:rPr lang="en-GB" sz="1400" dirty="0" err="1">
                <a:latin typeface="Arial"/>
                <a:cs typeface="Arial"/>
              </a:rPr>
              <a:t>dysgu</a:t>
            </a:r>
            <a:r>
              <a:rPr lang="en-GB" sz="1400" dirty="0">
                <a:latin typeface="Arial"/>
                <a:cs typeface="Arial"/>
              </a:rPr>
              <a:t> </a:t>
            </a:r>
            <a:r>
              <a:rPr lang="en-GB" sz="1400" dirty="0" err="1">
                <a:latin typeface="Arial"/>
                <a:cs typeface="Arial"/>
              </a:rPr>
              <a:t>defnyddio</a:t>
            </a:r>
            <a:r>
              <a:rPr lang="en-GB" sz="1400" dirty="0">
                <a:latin typeface="Arial"/>
                <a:cs typeface="Arial"/>
              </a:rPr>
              <a:t> </a:t>
            </a:r>
            <a:r>
              <a:rPr lang="en-GB" sz="1400" dirty="0" err="1">
                <a:latin typeface="Arial"/>
                <a:cs typeface="Arial"/>
              </a:rPr>
              <a:t>eu</a:t>
            </a:r>
            <a:r>
              <a:rPr lang="en-GB" sz="1400" dirty="0">
                <a:latin typeface="Arial"/>
                <a:cs typeface="Arial"/>
              </a:rPr>
              <a:t> </a:t>
            </a:r>
            <a:r>
              <a:rPr lang="en-GB" sz="1400" dirty="0" err="1">
                <a:latin typeface="Arial"/>
                <a:cs typeface="Arial"/>
              </a:rPr>
              <a:t>sgiliau</a:t>
            </a:r>
            <a:r>
              <a:rPr lang="en-GB" sz="1400" dirty="0">
                <a:latin typeface="Arial"/>
                <a:cs typeface="Arial"/>
              </a:rPr>
              <a:t> SLC. </a:t>
            </a:r>
          </a:p>
          <a:p>
            <a:pPr marL="285750" indent="-285750">
              <a:buFont typeface="Arial,Sans-Serif"/>
              <a:buChar char="•"/>
            </a:pPr>
            <a:r>
              <a:rPr lang="en-GB" sz="1400" dirty="0" err="1">
                <a:latin typeface="Arial"/>
                <a:cs typeface="Arial"/>
              </a:rPr>
              <a:t>Chwarae</a:t>
            </a:r>
            <a:r>
              <a:rPr lang="en-GB" sz="1400" dirty="0">
                <a:latin typeface="Arial"/>
                <a:cs typeface="Arial"/>
              </a:rPr>
              <a:t> </a:t>
            </a:r>
            <a:r>
              <a:rPr lang="en-GB" sz="1400" dirty="0" err="1">
                <a:latin typeface="Arial"/>
                <a:cs typeface="Arial"/>
              </a:rPr>
              <a:t>yw'r</a:t>
            </a:r>
            <a:r>
              <a:rPr lang="en-GB" sz="1400" dirty="0">
                <a:latin typeface="Arial"/>
                <a:cs typeface="Arial"/>
              </a:rPr>
              <a:t> </a:t>
            </a:r>
            <a:r>
              <a:rPr lang="en-GB" sz="1400" dirty="0" err="1">
                <a:latin typeface="Arial"/>
                <a:cs typeface="Arial"/>
              </a:rPr>
              <a:t>cyd-destun</a:t>
            </a:r>
            <a:r>
              <a:rPr lang="en-GB" sz="1400" dirty="0">
                <a:latin typeface="Arial"/>
                <a:cs typeface="Arial"/>
              </a:rPr>
              <a:t> </a:t>
            </a:r>
            <a:r>
              <a:rPr lang="en-GB" sz="1400" dirty="0" err="1">
                <a:latin typeface="Arial"/>
                <a:cs typeface="Arial"/>
              </a:rPr>
              <a:t>hanfodol</a:t>
            </a:r>
            <a:r>
              <a:rPr lang="en-GB" sz="1400" dirty="0">
                <a:latin typeface="Arial"/>
                <a:cs typeface="Arial"/>
              </a:rPr>
              <a:t> </a:t>
            </a:r>
            <a:r>
              <a:rPr lang="en-GB" sz="1400" dirty="0" err="1">
                <a:latin typeface="Arial"/>
                <a:cs typeface="Arial"/>
              </a:rPr>
              <a:t>ar</a:t>
            </a:r>
            <a:r>
              <a:rPr lang="en-GB" sz="1400" dirty="0">
                <a:latin typeface="Arial"/>
                <a:cs typeface="Arial"/>
              </a:rPr>
              <a:t> </a:t>
            </a:r>
            <a:r>
              <a:rPr lang="en-GB" sz="1400" dirty="0" err="1">
                <a:latin typeface="Arial"/>
                <a:cs typeface="Arial"/>
              </a:rPr>
              <a:t>gyfer</a:t>
            </a:r>
            <a:r>
              <a:rPr lang="en-GB" sz="1400" dirty="0">
                <a:latin typeface="Arial"/>
                <a:cs typeface="Arial"/>
              </a:rPr>
              <a:t> </a:t>
            </a:r>
            <a:r>
              <a:rPr lang="en-GB" sz="1400" dirty="0" err="1">
                <a:latin typeface="Arial"/>
                <a:cs typeface="Arial"/>
              </a:rPr>
              <a:t>dysgu</a:t>
            </a:r>
            <a:r>
              <a:rPr lang="en-GB" sz="1400" dirty="0">
                <a:latin typeface="Arial"/>
                <a:cs typeface="Arial"/>
              </a:rPr>
              <a:t> am </a:t>
            </a:r>
            <a:r>
              <a:rPr lang="en-GB" sz="1400" dirty="0" err="1">
                <a:latin typeface="Arial"/>
                <a:cs typeface="Arial"/>
              </a:rPr>
              <a:t>sgiliau</a:t>
            </a:r>
            <a:r>
              <a:rPr lang="en-GB" sz="1400" dirty="0">
                <a:latin typeface="Arial"/>
                <a:cs typeface="Arial"/>
              </a:rPr>
              <a:t> </a:t>
            </a:r>
            <a:r>
              <a:rPr lang="en-GB" sz="1400" dirty="0" err="1">
                <a:latin typeface="Arial"/>
                <a:cs typeface="Arial"/>
              </a:rPr>
              <a:t>cymdeithasol</a:t>
            </a:r>
            <a:r>
              <a:rPr lang="en-GB" sz="1400" dirty="0">
                <a:latin typeface="Arial"/>
                <a:cs typeface="Arial"/>
              </a:rPr>
              <a:t>.</a:t>
            </a:r>
          </a:p>
        </p:txBody>
      </p:sp>
      <p:sp>
        <p:nvSpPr>
          <p:cNvPr id="19" name="TextBox 18">
            <a:extLst>
              <a:ext uri="{FF2B5EF4-FFF2-40B4-BE49-F238E27FC236}">
                <a16:creationId xmlns:a16="http://schemas.microsoft.com/office/drawing/2014/main" id="{E03C02CD-4274-5C30-C968-368D49B1163C}"/>
              </a:ext>
            </a:extLst>
          </p:cNvPr>
          <p:cNvSpPr txBox="1"/>
          <p:nvPr/>
        </p:nvSpPr>
        <p:spPr>
          <a:xfrm>
            <a:off x="4902200" y="3848100"/>
            <a:ext cx="7035800" cy="1384995"/>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400" dirty="0" err="1">
                <a:cs typeface="Arial"/>
              </a:rPr>
              <a:t>Ymatebolrwydd</a:t>
            </a:r>
            <a:r>
              <a:rPr lang="en-GB" sz="1400" dirty="0">
                <a:cs typeface="Arial"/>
              </a:rPr>
              <a:t> </a:t>
            </a:r>
            <a:r>
              <a:rPr lang="en-GB" sz="1400" dirty="0" err="1">
                <a:cs typeface="Arial"/>
              </a:rPr>
              <a:t>oedolion</a:t>
            </a:r>
            <a:r>
              <a:rPr lang="en-GB" sz="1400" dirty="0">
                <a:cs typeface="Arial"/>
              </a:rPr>
              <a:t> </a:t>
            </a:r>
            <a:r>
              <a:rPr lang="en-GB" sz="1400" dirty="0" err="1">
                <a:cs typeface="Arial"/>
              </a:rPr>
              <a:t>mewn</a:t>
            </a:r>
            <a:r>
              <a:rPr lang="en-GB" sz="1400" dirty="0">
                <a:cs typeface="Arial"/>
              </a:rPr>
              <a:t> </a:t>
            </a:r>
            <a:r>
              <a:rPr lang="en-GB" sz="1400" dirty="0" err="1">
                <a:cs typeface="Arial"/>
              </a:rPr>
              <a:t>chwarae</a:t>
            </a:r>
            <a:r>
              <a:rPr lang="en-GB" sz="1400" dirty="0">
                <a:cs typeface="Arial"/>
              </a:rPr>
              <a:t>:​</a:t>
            </a:r>
          </a:p>
          <a:p>
            <a:pPr marL="742950" lvl="1" indent="-285750">
              <a:buFont typeface="Courier New" panose="02070309020205020404" pitchFamily="49" charset="0"/>
              <a:buChar char="o"/>
            </a:pPr>
            <a:r>
              <a:rPr lang="en-GB" sz="1400" dirty="0">
                <a:cs typeface="Arial"/>
              </a:rPr>
              <a:t>Mae plant </a:t>
            </a:r>
            <a:r>
              <a:rPr lang="en-GB" sz="1400" dirty="0" err="1">
                <a:cs typeface="Arial"/>
              </a:rPr>
              <a:t>yn</a:t>
            </a:r>
            <a:r>
              <a:rPr lang="en-GB" sz="1400" dirty="0">
                <a:cs typeface="Arial"/>
              </a:rPr>
              <a:t> </a:t>
            </a:r>
            <a:r>
              <a:rPr lang="en-GB" sz="1400" dirty="0" err="1">
                <a:cs typeface="Arial"/>
              </a:rPr>
              <a:t>dysgu</a:t>
            </a:r>
            <a:r>
              <a:rPr lang="en-GB" sz="1400" dirty="0">
                <a:cs typeface="Arial"/>
              </a:rPr>
              <a:t> </a:t>
            </a:r>
            <a:r>
              <a:rPr lang="en-GB" sz="1400" dirty="0" err="1">
                <a:cs typeface="Arial"/>
              </a:rPr>
              <a:t>yn</a:t>
            </a:r>
            <a:r>
              <a:rPr lang="en-GB" sz="1400" dirty="0">
                <a:cs typeface="Arial"/>
              </a:rPr>
              <a:t> </a:t>
            </a:r>
            <a:r>
              <a:rPr lang="en-GB" sz="1400" dirty="0" err="1">
                <a:cs typeface="Arial"/>
              </a:rPr>
              <a:t>gyson</a:t>
            </a:r>
            <a:r>
              <a:rPr lang="en-GB" sz="1400" dirty="0">
                <a:cs typeface="Arial"/>
              </a:rPr>
              <a:t> </a:t>
            </a:r>
            <a:r>
              <a:rPr lang="en-GB" sz="1400" dirty="0" err="1">
                <a:cs typeface="Arial"/>
              </a:rPr>
              <a:t>wrth</a:t>
            </a:r>
            <a:r>
              <a:rPr lang="en-GB" sz="1400" dirty="0">
                <a:cs typeface="Arial"/>
              </a:rPr>
              <a:t> </a:t>
            </a:r>
            <a:r>
              <a:rPr lang="en-GB" sz="1400" dirty="0" err="1">
                <a:cs typeface="Arial"/>
              </a:rPr>
              <a:t>chwarae</a:t>
            </a:r>
            <a:r>
              <a:rPr lang="en-GB" sz="1400" dirty="0">
                <a:cs typeface="Arial"/>
              </a:rPr>
              <a:t> </a:t>
            </a:r>
            <a:r>
              <a:rPr lang="en-GB" sz="1400" dirty="0" err="1">
                <a:cs typeface="Arial"/>
              </a:rPr>
              <a:t>gan</a:t>
            </a:r>
            <a:r>
              <a:rPr lang="en-GB" sz="1400" dirty="0">
                <a:cs typeface="Arial"/>
              </a:rPr>
              <a:t> </a:t>
            </a:r>
            <a:r>
              <a:rPr lang="en-GB" sz="1400" dirty="0" err="1">
                <a:cs typeface="Arial"/>
              </a:rPr>
              <a:t>oedolion</a:t>
            </a:r>
            <a:r>
              <a:rPr lang="en-GB" sz="1400" dirty="0">
                <a:cs typeface="Arial"/>
              </a:rPr>
              <a:t>. </a:t>
            </a:r>
          </a:p>
          <a:p>
            <a:pPr marL="742950" lvl="1" indent="-285750">
              <a:buFont typeface="Courier New" panose="02070309020205020404" pitchFamily="49" charset="0"/>
              <a:buChar char="o"/>
            </a:pPr>
            <a:r>
              <a:rPr lang="en-GB" sz="1400" dirty="0">
                <a:cs typeface="Arial"/>
              </a:rPr>
              <a:t>Pan </a:t>
            </a:r>
            <a:r>
              <a:rPr lang="en-GB" sz="1400" dirty="0" err="1">
                <a:cs typeface="Arial"/>
              </a:rPr>
              <a:t>fydd</a:t>
            </a:r>
            <a:r>
              <a:rPr lang="en-GB" sz="1400" dirty="0">
                <a:cs typeface="Arial"/>
              </a:rPr>
              <a:t> </a:t>
            </a:r>
            <a:r>
              <a:rPr lang="en-GB" sz="1400" dirty="0" err="1">
                <a:cs typeface="Arial"/>
              </a:rPr>
              <a:t>oedolyn</a:t>
            </a:r>
            <a:r>
              <a:rPr lang="en-GB" sz="1400" dirty="0">
                <a:cs typeface="Arial"/>
              </a:rPr>
              <a:t> </a:t>
            </a:r>
            <a:r>
              <a:rPr lang="en-GB" sz="1400" dirty="0" err="1">
                <a:cs typeface="Arial"/>
              </a:rPr>
              <a:t>ar</a:t>
            </a:r>
            <a:r>
              <a:rPr lang="en-GB" sz="1400" dirty="0">
                <a:cs typeface="Arial"/>
              </a:rPr>
              <a:t> </a:t>
            </a:r>
            <a:r>
              <a:rPr lang="en-GB" sz="1400" dirty="0" err="1">
                <a:cs typeface="Arial"/>
              </a:rPr>
              <a:t>lefel</a:t>
            </a:r>
            <a:r>
              <a:rPr lang="en-GB" sz="1400" dirty="0">
                <a:cs typeface="Arial"/>
              </a:rPr>
              <a:t> y </a:t>
            </a:r>
            <a:r>
              <a:rPr lang="en-GB" sz="1400" dirty="0" err="1">
                <a:cs typeface="Arial"/>
              </a:rPr>
              <a:t>plentyn</a:t>
            </a:r>
            <a:r>
              <a:rPr lang="en-GB" sz="1400" dirty="0">
                <a:cs typeface="Arial"/>
              </a:rPr>
              <a:t>, </a:t>
            </a:r>
            <a:r>
              <a:rPr lang="en-GB" sz="1400" dirty="0" err="1">
                <a:cs typeface="Arial"/>
              </a:rPr>
              <a:t>wyneb</a:t>
            </a:r>
            <a:r>
              <a:rPr lang="en-GB" sz="1400" dirty="0">
                <a:cs typeface="Arial"/>
              </a:rPr>
              <a:t> </a:t>
            </a:r>
            <a:r>
              <a:rPr lang="en-GB" sz="1400" dirty="0" err="1">
                <a:cs typeface="Arial"/>
              </a:rPr>
              <a:t>yn</a:t>
            </a:r>
            <a:r>
              <a:rPr lang="en-GB" sz="1400" dirty="0">
                <a:cs typeface="Arial"/>
              </a:rPr>
              <a:t> </a:t>
            </a:r>
            <a:r>
              <a:rPr lang="en-GB" sz="1400" dirty="0" err="1">
                <a:cs typeface="Arial"/>
              </a:rPr>
              <a:t>wyneb</a:t>
            </a:r>
            <a:r>
              <a:rPr lang="en-GB" sz="1400" dirty="0">
                <a:cs typeface="Arial"/>
              </a:rPr>
              <a:t> â </a:t>
            </a:r>
            <a:r>
              <a:rPr lang="en-GB" sz="1400" dirty="0" err="1">
                <a:cs typeface="Arial"/>
              </a:rPr>
              <a:t>nhw</a:t>
            </a:r>
            <a:r>
              <a:rPr lang="en-GB" sz="1400" dirty="0">
                <a:cs typeface="Arial"/>
              </a:rPr>
              <a:t> </a:t>
            </a:r>
            <a:r>
              <a:rPr lang="en-GB" sz="1400" dirty="0" err="1">
                <a:cs typeface="Arial"/>
              </a:rPr>
              <a:t>mae</a:t>
            </a:r>
            <a:r>
              <a:rPr lang="en-GB" sz="1400" dirty="0">
                <a:cs typeface="Arial"/>
              </a:rPr>
              <a:t> </a:t>
            </a:r>
            <a:r>
              <a:rPr lang="en-GB" sz="1400" dirty="0" err="1">
                <a:cs typeface="Arial"/>
              </a:rPr>
              <a:t>hyn</a:t>
            </a:r>
            <a:r>
              <a:rPr lang="en-GB" sz="1400" dirty="0">
                <a:cs typeface="Arial"/>
              </a:rPr>
              <a:t> </a:t>
            </a:r>
            <a:r>
              <a:rPr lang="en-GB" sz="1400" dirty="0" err="1">
                <a:cs typeface="Arial"/>
              </a:rPr>
              <a:t>yn</a:t>
            </a:r>
            <a:r>
              <a:rPr lang="en-GB" sz="1400" dirty="0">
                <a:cs typeface="Arial"/>
              </a:rPr>
              <a:t> </a:t>
            </a:r>
            <a:r>
              <a:rPr lang="en-GB" sz="1400" dirty="0" err="1">
                <a:cs typeface="Arial"/>
              </a:rPr>
              <a:t>datblygu</a:t>
            </a:r>
            <a:r>
              <a:rPr lang="en-GB" sz="1400" dirty="0">
                <a:cs typeface="Arial"/>
              </a:rPr>
              <a:t> </a:t>
            </a:r>
            <a:r>
              <a:rPr lang="en-GB" sz="1400" dirty="0" err="1">
                <a:cs typeface="Arial"/>
              </a:rPr>
              <a:t>sgiliau</a:t>
            </a:r>
            <a:r>
              <a:rPr lang="en-GB" sz="1400" dirty="0">
                <a:cs typeface="Arial"/>
              </a:rPr>
              <a:t> </a:t>
            </a:r>
            <a:r>
              <a:rPr lang="en-GB" sz="1400" dirty="0" err="1">
                <a:cs typeface="Arial"/>
              </a:rPr>
              <a:t>fel</a:t>
            </a:r>
            <a:r>
              <a:rPr lang="en-GB" sz="1400" dirty="0">
                <a:cs typeface="Arial"/>
              </a:rPr>
              <a:t>:​</a:t>
            </a:r>
          </a:p>
          <a:p>
            <a:pPr marL="1200150" lvl="2" indent="-285750">
              <a:buFont typeface="Wingdings" panose="05000000000000000000" pitchFamily="2" charset="2"/>
              <a:buChar char="§"/>
            </a:pPr>
            <a:r>
              <a:rPr lang="en-GB" sz="1400" dirty="0" err="1">
                <a:cs typeface="Arial"/>
              </a:rPr>
              <a:t>Cymryd</a:t>
            </a:r>
            <a:r>
              <a:rPr lang="en-GB" sz="1400" dirty="0">
                <a:cs typeface="Arial"/>
              </a:rPr>
              <a:t> </a:t>
            </a:r>
            <a:r>
              <a:rPr lang="en-GB" sz="1400" dirty="0" err="1">
                <a:cs typeface="Arial"/>
              </a:rPr>
              <a:t>tro</a:t>
            </a:r>
            <a:endParaRPr lang="en-GB" sz="1400" dirty="0">
              <a:cs typeface="Arial"/>
            </a:endParaRPr>
          </a:p>
          <a:p>
            <a:pPr marL="1200150" lvl="2" indent="-285750">
              <a:buFont typeface="Wingdings" panose="05000000000000000000" pitchFamily="2" charset="2"/>
              <a:buChar char="§"/>
            </a:pPr>
            <a:r>
              <a:rPr lang="en-GB" sz="1400" dirty="0" err="1">
                <a:cs typeface="Arial"/>
              </a:rPr>
              <a:t>Rhyngweithio</a:t>
            </a:r>
            <a:r>
              <a:rPr lang="en-GB" sz="1400" dirty="0">
                <a:cs typeface="Arial"/>
              </a:rPr>
              <a:t> </a:t>
            </a:r>
            <a:r>
              <a:rPr lang="en-GB" sz="1400" dirty="0" err="1">
                <a:cs typeface="Arial"/>
              </a:rPr>
              <a:t>cymdeithasol</a:t>
            </a:r>
            <a:endParaRPr lang="en-US" dirty="0">
              <a:cs typeface="Arial"/>
            </a:endParaRPr>
          </a:p>
        </p:txBody>
      </p:sp>
    </p:spTree>
    <p:extLst>
      <p:ext uri="{BB962C8B-B14F-4D97-AF65-F5344CB8AC3E}">
        <p14:creationId xmlns:p14="http://schemas.microsoft.com/office/powerpoint/2010/main" val="20548721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81192" y="702156"/>
            <a:ext cx="5440667" cy="1013800"/>
          </a:xfrm>
        </p:spPr>
        <p:txBody>
          <a:bodyPr/>
          <a:lstStyle/>
          <a:p>
            <a:r>
              <a:rPr lang="en-GB"/>
              <a:t>Play and interaction</a:t>
            </a:r>
          </a:p>
        </p:txBody>
      </p:sp>
      <p:cxnSp>
        <p:nvCxnSpPr>
          <p:cNvPr id="6" name="Straight Connector 5"/>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7"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err="1"/>
              <a:t>Chwarae</a:t>
            </a:r>
            <a:r>
              <a:rPr lang="en-GB"/>
              <a:t> a </a:t>
            </a:r>
            <a:r>
              <a:rPr lang="en-GB" err="1"/>
              <a:t>rhyngweithio</a:t>
            </a:r>
            <a:endParaRPr lang="en-GB"/>
          </a:p>
        </p:txBody>
      </p:sp>
      <p:pic>
        <p:nvPicPr>
          <p:cNvPr id="15" name="Picture 14"/>
          <p:cNvPicPr>
            <a:picLocks noChangeAspect="1"/>
          </p:cNvPicPr>
          <p:nvPr/>
        </p:nvPicPr>
        <p:blipFill>
          <a:blip r:embed="rId3"/>
          <a:stretch>
            <a:fillRect/>
          </a:stretch>
        </p:blipFill>
        <p:spPr>
          <a:xfrm>
            <a:off x="2092452" y="1956404"/>
            <a:ext cx="7856558" cy="4751246"/>
          </a:xfrm>
          <a:prstGeom prst="rect">
            <a:avLst/>
          </a:prstGeom>
        </p:spPr>
      </p:pic>
      <p:sp>
        <p:nvSpPr>
          <p:cNvPr id="16" name="Rectangle 15"/>
          <p:cNvSpPr/>
          <p:nvPr/>
        </p:nvSpPr>
        <p:spPr>
          <a:xfrm>
            <a:off x="-4682" y="6524320"/>
            <a:ext cx="3372687" cy="338554"/>
          </a:xfrm>
          <a:prstGeom prst="rect">
            <a:avLst/>
          </a:prstGeom>
        </p:spPr>
        <p:txBody>
          <a:bodyPr wrap="square">
            <a:spAutoFit/>
          </a:bodyPr>
          <a:lstStyle/>
          <a:p>
            <a:r>
              <a:rPr lang="en-GB" sz="800"/>
              <a:t>Images taken from Talk with Me SLC guidance – </a:t>
            </a:r>
          </a:p>
          <a:p>
            <a:r>
              <a:rPr lang="en-GB" sz="800"/>
              <a:t>available here www.gov.wales/speech-language-and-communication-guidance</a:t>
            </a:r>
          </a:p>
        </p:txBody>
      </p:sp>
      <p:pic>
        <p:nvPicPr>
          <p:cNvPr id="8" name="Picture 7"/>
          <p:cNvPicPr>
            <a:picLocks noChangeAspect="1"/>
          </p:cNvPicPr>
          <p:nvPr/>
        </p:nvPicPr>
        <p:blipFill>
          <a:blip r:embed="rId4"/>
          <a:stretch>
            <a:fillRect/>
          </a:stretch>
        </p:blipFill>
        <p:spPr>
          <a:xfrm>
            <a:off x="73011" y="112155"/>
            <a:ext cx="1255045" cy="1094375"/>
          </a:xfrm>
          <a:prstGeom prst="rect">
            <a:avLst/>
          </a:prstGeom>
          <a:ln w="19050">
            <a:solidFill>
              <a:schemeClr val="accent3"/>
            </a:solidFill>
          </a:ln>
        </p:spPr>
      </p:pic>
    </p:spTree>
    <p:extLst>
      <p:ext uri="{BB962C8B-B14F-4D97-AF65-F5344CB8AC3E}">
        <p14:creationId xmlns:p14="http://schemas.microsoft.com/office/powerpoint/2010/main" val="25535184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79557" y="1968137"/>
            <a:ext cx="5845631" cy="4720046"/>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 name="Rectangle 1"/>
          <p:cNvSpPr/>
          <p:nvPr/>
        </p:nvSpPr>
        <p:spPr>
          <a:xfrm>
            <a:off x="6085112" y="1968137"/>
            <a:ext cx="5845631" cy="4720046"/>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3" name="Content Placeholder 2"/>
          <p:cNvSpPr>
            <a:spLocks noGrp="1"/>
          </p:cNvSpPr>
          <p:nvPr>
            <p:ph idx="1"/>
          </p:nvPr>
        </p:nvSpPr>
        <p:spPr>
          <a:xfrm>
            <a:off x="170407" y="2196602"/>
            <a:ext cx="5760602" cy="4956987"/>
          </a:xfrm>
        </p:spPr>
        <p:txBody>
          <a:bodyPr>
            <a:normAutofit/>
          </a:bodyPr>
          <a:lstStyle/>
          <a:p>
            <a:pPr marL="0" indent="0">
              <a:buNone/>
            </a:pPr>
            <a:r>
              <a:rPr lang="en-GB"/>
              <a:t>Understanding is essential for children to make sense of the world.  It includes understanding of:</a:t>
            </a:r>
          </a:p>
          <a:p>
            <a:pPr marL="629920" lvl="1" indent="-305435"/>
            <a:r>
              <a:rPr lang="en-GB"/>
              <a:t>Words</a:t>
            </a:r>
          </a:p>
          <a:p>
            <a:pPr marL="629920" lvl="1" indent="-305435"/>
            <a:r>
              <a:rPr lang="en-GB"/>
              <a:t>Sentences </a:t>
            </a:r>
          </a:p>
          <a:p>
            <a:pPr marL="629920" lvl="1" indent="-305435"/>
            <a:r>
              <a:rPr lang="en-GB"/>
              <a:t>Non-verbal communication </a:t>
            </a:r>
          </a:p>
          <a:p>
            <a:pPr marL="629920" lvl="1" indent="-305435"/>
            <a:endParaRPr lang="en-GB"/>
          </a:p>
          <a:p>
            <a:pPr marL="305435" indent="-305435"/>
            <a:r>
              <a:rPr lang="en-GB">
                <a:solidFill>
                  <a:srgbClr val="3D3D3D"/>
                </a:solidFill>
              </a:rPr>
              <a:t>Receptive vocabulary precedes expression </a:t>
            </a:r>
            <a:r>
              <a:rPr lang="en-GB">
                <a:solidFill>
                  <a:srgbClr val="3D3D3D"/>
                </a:solidFill>
                <a:ea typeface="+mn-lt"/>
                <a:cs typeface="+mn-lt"/>
              </a:rPr>
              <a:t>(Reznick and Goldfield, 1992).</a:t>
            </a:r>
          </a:p>
          <a:p>
            <a:pPr marL="305435" indent="-305435"/>
            <a:endParaRPr lang="en-GB">
              <a:solidFill>
                <a:srgbClr val="3D3D3D"/>
              </a:solidFill>
            </a:endParaRPr>
          </a:p>
          <a:p>
            <a:pPr marL="0" indent="0" algn="just">
              <a:buNone/>
            </a:pPr>
            <a:r>
              <a:rPr lang="en-GB">
                <a:solidFill>
                  <a:schemeClr val="tx1"/>
                </a:solidFill>
              </a:rPr>
              <a:t>Most children learn to develop an understanding of words and sentences in stages:</a:t>
            </a:r>
          </a:p>
          <a:p>
            <a:pPr marL="0" indent="0" algn="just">
              <a:buNone/>
            </a:pPr>
            <a:endParaRPr lang="en-GB">
              <a:solidFill>
                <a:schemeClr val="tx1"/>
              </a:solidFill>
            </a:endParaRPr>
          </a:p>
          <a:p>
            <a:pPr marL="0" indent="0" algn="just">
              <a:buNone/>
            </a:pPr>
            <a:endParaRPr lang="en-GB">
              <a:solidFill>
                <a:schemeClr val="tx1"/>
              </a:solidFill>
            </a:endParaRPr>
          </a:p>
          <a:p>
            <a:pPr marL="0" indent="0" algn="just">
              <a:buNone/>
            </a:pPr>
            <a:endParaRPr lang="en-GB">
              <a:solidFill>
                <a:schemeClr val="tx1"/>
              </a:solidFill>
            </a:endParaRPr>
          </a:p>
          <a:p>
            <a:pPr marL="0" indent="0" algn="just">
              <a:buNone/>
            </a:pPr>
            <a:endParaRPr lang="en-GB">
              <a:solidFill>
                <a:schemeClr val="tx1"/>
              </a:solidFill>
            </a:endParaRPr>
          </a:p>
        </p:txBody>
      </p:sp>
      <p:sp>
        <p:nvSpPr>
          <p:cNvPr id="4" name="Title 1"/>
          <p:cNvSpPr>
            <a:spLocks noGrp="1"/>
          </p:cNvSpPr>
          <p:nvPr>
            <p:ph type="title"/>
          </p:nvPr>
        </p:nvSpPr>
        <p:spPr>
          <a:xfrm>
            <a:off x="581192" y="702156"/>
            <a:ext cx="5440667" cy="1013800"/>
          </a:xfrm>
        </p:spPr>
        <p:txBody>
          <a:bodyPr/>
          <a:lstStyle/>
          <a:p>
            <a:r>
              <a:rPr lang="en-GB"/>
              <a:t>LANGUAGE DEVELOPMENT: Understanding</a:t>
            </a:r>
          </a:p>
        </p:txBody>
      </p:sp>
      <p:cxnSp>
        <p:nvCxnSpPr>
          <p:cNvPr id="5" name="Straight Connector 4"/>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6"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DATBLYGIAD IAITH: </a:t>
            </a:r>
            <a:r>
              <a:rPr lang="en-GB" err="1"/>
              <a:t>dealltwriaeth</a:t>
            </a:r>
            <a:endParaRPr lang="en-GB"/>
          </a:p>
        </p:txBody>
      </p:sp>
      <p:pic>
        <p:nvPicPr>
          <p:cNvPr id="7" name="Picture 6"/>
          <p:cNvPicPr>
            <a:picLocks noChangeAspect="1"/>
          </p:cNvPicPr>
          <p:nvPr/>
        </p:nvPicPr>
        <p:blipFill>
          <a:blip r:embed="rId3"/>
          <a:stretch>
            <a:fillRect/>
          </a:stretch>
        </p:blipFill>
        <p:spPr>
          <a:xfrm>
            <a:off x="48363" y="29410"/>
            <a:ext cx="956797" cy="834897"/>
          </a:xfrm>
          <a:prstGeom prst="rect">
            <a:avLst/>
          </a:prstGeom>
          <a:ln w="19050">
            <a:solidFill>
              <a:schemeClr val="accent3"/>
            </a:solidFill>
          </a:ln>
        </p:spPr>
      </p:pic>
      <p:graphicFrame>
        <p:nvGraphicFramePr>
          <p:cNvPr id="10" name="Diagram 9"/>
          <p:cNvGraphicFramePr/>
          <p:nvPr>
            <p:extLst>
              <p:ext uri="{D42A27DB-BD31-4B8C-83A1-F6EECF244321}">
                <p14:modId xmlns:p14="http://schemas.microsoft.com/office/powerpoint/2010/main" val="2952324199"/>
              </p:ext>
            </p:extLst>
          </p:nvPr>
        </p:nvGraphicFramePr>
        <p:xfrm>
          <a:off x="167443" y="3935975"/>
          <a:ext cx="5391392" cy="44401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Content Placeholder 2"/>
          <p:cNvSpPr txBox="1">
            <a:spLocks/>
          </p:cNvSpPr>
          <p:nvPr/>
        </p:nvSpPr>
        <p:spPr>
          <a:xfrm>
            <a:off x="6085112" y="2196601"/>
            <a:ext cx="5760602" cy="4956987"/>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Font typeface="Wingdings 2" panose="05020102010507070707" pitchFamily="18" charset="2"/>
              <a:buNone/>
            </a:pPr>
            <a:r>
              <a:rPr lang="en-GB" dirty="0">
                <a:solidFill>
                  <a:schemeClr val="tx1"/>
                </a:solidFill>
              </a:rPr>
              <a:t>Mae </a:t>
            </a:r>
            <a:r>
              <a:rPr lang="en-GB" dirty="0" err="1">
                <a:solidFill>
                  <a:schemeClr val="tx1"/>
                </a:solidFill>
              </a:rPr>
              <a:t>dealltwriaeth</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hanfodol</a:t>
            </a:r>
            <a:r>
              <a:rPr lang="en-GB" dirty="0">
                <a:solidFill>
                  <a:schemeClr val="tx1"/>
                </a:solidFill>
              </a:rPr>
              <a:t> er </a:t>
            </a:r>
            <a:r>
              <a:rPr lang="en-GB" dirty="0" err="1">
                <a:solidFill>
                  <a:schemeClr val="tx1"/>
                </a:solidFill>
              </a:rPr>
              <a:t>mwyn</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blant</a:t>
            </a:r>
            <a:r>
              <a:rPr lang="en-GB" dirty="0">
                <a:solidFill>
                  <a:schemeClr val="tx1"/>
                </a:solidFill>
              </a:rPr>
              <a:t> </a:t>
            </a:r>
            <a:r>
              <a:rPr lang="en-GB" dirty="0" err="1">
                <a:solidFill>
                  <a:schemeClr val="tx1"/>
                </a:solidFill>
              </a:rPr>
              <a:t>wneud</a:t>
            </a:r>
            <a:r>
              <a:rPr lang="en-GB" dirty="0">
                <a:solidFill>
                  <a:schemeClr val="tx1"/>
                </a:solidFill>
              </a:rPr>
              <a:t> </a:t>
            </a:r>
            <a:r>
              <a:rPr lang="en-GB" dirty="0" err="1">
                <a:solidFill>
                  <a:schemeClr val="tx1"/>
                </a:solidFill>
              </a:rPr>
              <a:t>synnwyr</a:t>
            </a:r>
            <a:r>
              <a:rPr lang="en-GB" dirty="0">
                <a:solidFill>
                  <a:schemeClr val="tx1"/>
                </a:solidFill>
              </a:rPr>
              <a:t> </a:t>
            </a:r>
            <a:r>
              <a:rPr lang="en-GB" dirty="0" err="1">
                <a:solidFill>
                  <a:schemeClr val="tx1"/>
                </a:solidFill>
              </a:rPr>
              <a:t>o'r</a:t>
            </a:r>
            <a:r>
              <a:rPr lang="en-GB" dirty="0">
                <a:solidFill>
                  <a:schemeClr val="tx1"/>
                </a:solidFill>
              </a:rPr>
              <a:t> </a:t>
            </a:r>
            <a:r>
              <a:rPr lang="en-GB" dirty="0" err="1">
                <a:solidFill>
                  <a:schemeClr val="tx1"/>
                </a:solidFill>
              </a:rPr>
              <a:t>byd</a:t>
            </a:r>
            <a:r>
              <a:rPr lang="en-GB" dirty="0">
                <a:solidFill>
                  <a:schemeClr val="tx1"/>
                </a:solidFill>
              </a:rPr>
              <a:t>. </a:t>
            </a:r>
            <a:r>
              <a:rPr lang="en-GB" dirty="0" err="1">
                <a:solidFill>
                  <a:schemeClr val="tx1"/>
                </a:solidFill>
              </a:rPr>
              <a:t>Mae’n</a:t>
            </a:r>
            <a:r>
              <a:rPr lang="en-GB" dirty="0">
                <a:solidFill>
                  <a:schemeClr val="tx1"/>
                </a:solidFill>
              </a:rPr>
              <a:t> </a:t>
            </a:r>
            <a:r>
              <a:rPr lang="en-GB" dirty="0" err="1">
                <a:solidFill>
                  <a:schemeClr val="tx1"/>
                </a:solidFill>
              </a:rPr>
              <a:t>cynnwys</a:t>
            </a:r>
            <a:r>
              <a:rPr lang="en-GB" dirty="0">
                <a:solidFill>
                  <a:schemeClr val="tx1"/>
                </a:solidFill>
              </a:rPr>
              <a:t> </a:t>
            </a:r>
            <a:r>
              <a:rPr lang="en-GB" dirty="0" err="1">
                <a:solidFill>
                  <a:schemeClr val="tx1"/>
                </a:solidFill>
              </a:rPr>
              <a:t>dealltwriaeth</a:t>
            </a:r>
            <a:r>
              <a:rPr lang="en-GB" dirty="0">
                <a:solidFill>
                  <a:schemeClr val="tx1"/>
                </a:solidFill>
              </a:rPr>
              <a:t> o:</a:t>
            </a:r>
          </a:p>
          <a:p>
            <a:pPr marL="0" indent="0">
              <a:buFont typeface="Wingdings 2" panose="05020102010507070707" pitchFamily="18" charset="2"/>
              <a:buNone/>
            </a:pPr>
            <a:r>
              <a:rPr lang="en-GB" dirty="0" err="1">
                <a:solidFill>
                  <a:schemeClr val="tx1"/>
                </a:solidFill>
              </a:rPr>
              <a:t>Geiriau</a:t>
            </a:r>
            <a:endParaRPr lang="en-GB" dirty="0">
              <a:solidFill>
                <a:schemeClr val="tx1"/>
              </a:solidFill>
            </a:endParaRPr>
          </a:p>
          <a:p>
            <a:pPr marL="0" indent="0">
              <a:buFont typeface="Wingdings 2" panose="05020102010507070707" pitchFamily="18" charset="2"/>
              <a:buNone/>
            </a:pPr>
            <a:r>
              <a:rPr lang="en-GB" dirty="0" err="1">
                <a:solidFill>
                  <a:schemeClr val="tx1"/>
                </a:solidFill>
              </a:rPr>
              <a:t>Brawddegau</a:t>
            </a:r>
            <a:endParaRPr lang="en-GB" dirty="0">
              <a:solidFill>
                <a:schemeClr val="tx1"/>
              </a:solidFill>
            </a:endParaRPr>
          </a:p>
          <a:p>
            <a:pPr marL="0" indent="0">
              <a:buFont typeface="Wingdings 2" panose="05020102010507070707" pitchFamily="18" charset="2"/>
              <a:buNone/>
            </a:pPr>
            <a:r>
              <a:rPr lang="en-GB" dirty="0" err="1">
                <a:solidFill>
                  <a:schemeClr val="tx1"/>
                </a:solidFill>
              </a:rPr>
              <a:t>Cyfathrebu</a:t>
            </a:r>
            <a:r>
              <a:rPr lang="en-GB" dirty="0">
                <a:solidFill>
                  <a:schemeClr val="tx1"/>
                </a:solidFill>
              </a:rPr>
              <a:t> di-</a:t>
            </a:r>
            <a:r>
              <a:rPr lang="en-GB" dirty="0" err="1">
                <a:solidFill>
                  <a:schemeClr val="tx1"/>
                </a:solidFill>
              </a:rPr>
              <a:t>eiriau</a:t>
            </a:r>
            <a:endParaRPr lang="en-GB" dirty="0">
              <a:solidFill>
                <a:schemeClr val="tx1"/>
              </a:solidFill>
            </a:endParaRPr>
          </a:p>
          <a:p>
            <a:pPr marL="305435" indent="-305435"/>
            <a:r>
              <a:rPr lang="en-GB" dirty="0">
                <a:solidFill>
                  <a:schemeClr val="tx1"/>
                </a:solidFill>
              </a:rPr>
              <a:t>Receptive vocabulary precedes expression (Reznick and Goldfield, 1992).</a:t>
            </a:r>
            <a:endParaRPr lang="en-US" dirty="0">
              <a:solidFill>
                <a:schemeClr val="tx1"/>
              </a:solidFill>
            </a:endParaRPr>
          </a:p>
          <a:p>
            <a:pPr marL="305435" indent="-305435"/>
            <a:endParaRPr lang="en-GB" dirty="0">
              <a:solidFill>
                <a:schemeClr val="tx1"/>
              </a:solidFill>
            </a:endParaRPr>
          </a:p>
          <a:p>
            <a:pPr marL="0" indent="0" algn="just">
              <a:buFont typeface="Wingdings 2" panose="05020102010507070707" pitchFamily="18" charset="2"/>
              <a:buNone/>
            </a:pPr>
            <a:r>
              <a:rPr lang="en-GB" dirty="0" err="1">
                <a:solidFill>
                  <a:schemeClr val="tx1"/>
                </a:solidFill>
              </a:rPr>
              <a:t>Mae’r</a:t>
            </a:r>
            <a:r>
              <a:rPr lang="en-GB" dirty="0">
                <a:solidFill>
                  <a:schemeClr val="tx1"/>
                </a:solidFill>
              </a:rPr>
              <a:t> </a:t>
            </a:r>
            <a:r>
              <a:rPr lang="en-GB" dirty="0" err="1">
                <a:solidFill>
                  <a:schemeClr val="tx1"/>
                </a:solidFill>
              </a:rPr>
              <a:t>rhan</a:t>
            </a:r>
            <a:r>
              <a:rPr lang="en-GB" dirty="0">
                <a:solidFill>
                  <a:schemeClr val="tx1"/>
                </a:solidFill>
              </a:rPr>
              <a:t> </a:t>
            </a:r>
            <a:r>
              <a:rPr lang="en-GB" dirty="0" err="1">
                <a:solidFill>
                  <a:schemeClr val="tx1"/>
                </a:solidFill>
              </a:rPr>
              <a:t>fwyaf</a:t>
            </a:r>
            <a:r>
              <a:rPr lang="en-GB" dirty="0">
                <a:solidFill>
                  <a:schemeClr val="tx1"/>
                </a:solidFill>
              </a:rPr>
              <a:t> o </a:t>
            </a:r>
            <a:r>
              <a:rPr lang="en-GB" dirty="0" err="1">
                <a:solidFill>
                  <a:schemeClr val="tx1"/>
                </a:solidFill>
              </a:rPr>
              <a:t>blant</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dysgu</a:t>
            </a:r>
            <a:r>
              <a:rPr lang="en-GB" dirty="0">
                <a:solidFill>
                  <a:schemeClr val="tx1"/>
                </a:solidFill>
              </a:rPr>
              <a:t> </a:t>
            </a:r>
            <a:r>
              <a:rPr lang="en-GB" dirty="0" err="1">
                <a:solidFill>
                  <a:schemeClr val="tx1"/>
                </a:solidFill>
              </a:rPr>
              <a:t>datblygu</a:t>
            </a:r>
            <a:r>
              <a:rPr lang="en-GB" dirty="0">
                <a:solidFill>
                  <a:schemeClr val="tx1"/>
                </a:solidFill>
              </a:rPr>
              <a:t> </a:t>
            </a:r>
            <a:r>
              <a:rPr lang="en-GB" dirty="0" err="1">
                <a:solidFill>
                  <a:schemeClr val="tx1"/>
                </a:solidFill>
              </a:rPr>
              <a:t>dealltwriaeth</a:t>
            </a:r>
            <a:r>
              <a:rPr lang="en-GB" dirty="0">
                <a:solidFill>
                  <a:schemeClr val="tx1"/>
                </a:solidFill>
              </a:rPr>
              <a:t> o </a:t>
            </a:r>
            <a:r>
              <a:rPr lang="en-GB" dirty="0" err="1">
                <a:solidFill>
                  <a:schemeClr val="tx1"/>
                </a:solidFill>
              </a:rPr>
              <a:t>eiriau</a:t>
            </a:r>
            <a:r>
              <a:rPr lang="en-GB" dirty="0">
                <a:solidFill>
                  <a:schemeClr val="tx1"/>
                </a:solidFill>
              </a:rPr>
              <a:t> a </a:t>
            </a:r>
            <a:r>
              <a:rPr lang="en-GB" dirty="0" err="1">
                <a:solidFill>
                  <a:schemeClr val="tx1"/>
                </a:solidFill>
              </a:rPr>
              <a:t>brawddegau</a:t>
            </a:r>
            <a:r>
              <a:rPr lang="en-GB" dirty="0">
                <a:solidFill>
                  <a:schemeClr val="tx1"/>
                </a:solidFill>
              </a:rPr>
              <a:t> </a:t>
            </a:r>
            <a:r>
              <a:rPr lang="en-GB" dirty="0" err="1">
                <a:solidFill>
                  <a:schemeClr val="tx1"/>
                </a:solidFill>
              </a:rPr>
              <a:t>fesul</a:t>
            </a:r>
            <a:r>
              <a:rPr lang="en-GB" dirty="0">
                <a:solidFill>
                  <a:schemeClr val="tx1"/>
                </a:solidFill>
              </a:rPr>
              <a:t> cam:</a:t>
            </a:r>
          </a:p>
          <a:p>
            <a:pPr marL="0" indent="0" algn="just">
              <a:buFont typeface="Wingdings 2" panose="05020102010507070707" pitchFamily="18" charset="2"/>
              <a:buNone/>
            </a:pPr>
            <a:endParaRPr lang="en-GB" dirty="0">
              <a:solidFill>
                <a:schemeClr val="tx1"/>
              </a:solidFill>
            </a:endParaRPr>
          </a:p>
          <a:p>
            <a:pPr marL="0" indent="0" algn="just">
              <a:buFont typeface="Wingdings 2" panose="05020102010507070707" pitchFamily="18" charset="2"/>
              <a:buNone/>
            </a:pPr>
            <a:endParaRPr lang="en-GB" dirty="0">
              <a:solidFill>
                <a:schemeClr val="tx1"/>
              </a:solidFill>
            </a:endParaRPr>
          </a:p>
          <a:p>
            <a:pPr marL="0" indent="0" algn="just">
              <a:buFont typeface="Wingdings 2" panose="05020102010507070707" pitchFamily="18" charset="2"/>
              <a:buNone/>
            </a:pPr>
            <a:endParaRPr lang="en-GB" dirty="0">
              <a:solidFill>
                <a:schemeClr val="tx1"/>
              </a:solidFill>
            </a:endParaRPr>
          </a:p>
        </p:txBody>
      </p:sp>
      <p:graphicFrame>
        <p:nvGraphicFramePr>
          <p:cNvPr id="12" name="Diagram 11"/>
          <p:cNvGraphicFramePr/>
          <p:nvPr>
            <p:extLst>
              <p:ext uri="{D42A27DB-BD31-4B8C-83A1-F6EECF244321}">
                <p14:modId xmlns:p14="http://schemas.microsoft.com/office/powerpoint/2010/main" val="3354589535"/>
              </p:ext>
            </p:extLst>
          </p:nvPr>
        </p:nvGraphicFramePr>
        <p:xfrm>
          <a:off x="6269717" y="3935974"/>
          <a:ext cx="5391392" cy="444016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19605449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1257" y="1934757"/>
            <a:ext cx="5760602" cy="4519381"/>
          </a:xfrm>
        </p:spPr>
        <p:style>
          <a:lnRef idx="2">
            <a:schemeClr val="accent1"/>
          </a:lnRef>
          <a:fillRef idx="1">
            <a:schemeClr val="lt1"/>
          </a:fillRef>
          <a:effectRef idx="0">
            <a:schemeClr val="accent1"/>
          </a:effectRef>
          <a:fontRef idx="minor">
            <a:schemeClr val="dk1"/>
          </a:fontRef>
        </p:style>
        <p:txBody>
          <a:bodyPr>
            <a:normAutofit fontScale="62500" lnSpcReduction="20000"/>
          </a:bodyPr>
          <a:lstStyle/>
          <a:p>
            <a:r>
              <a:rPr lang="en-GB" b="1" u="sng" dirty="0"/>
              <a:t>In typical development: </a:t>
            </a:r>
          </a:p>
          <a:p>
            <a:r>
              <a:rPr lang="en-GB" dirty="0"/>
              <a:t> By 18 months, most children can understand the names of things around them, such as ‘ball’, ‘teddy’ and ‘mummy’, as well as other simple action words like ‘kiss’ and ‘sleep’.  </a:t>
            </a:r>
          </a:p>
          <a:p>
            <a:r>
              <a:rPr lang="en-GB" dirty="0"/>
              <a:t>At 3 years, children start to understand more complicated words like ‘big’ and ‘little’.   </a:t>
            </a:r>
          </a:p>
          <a:p>
            <a:r>
              <a:rPr lang="en-GB" dirty="0"/>
              <a:t>By 3 years, children will also usually understand longer sentences such as ‘find your shoes and put them in the bag’.  </a:t>
            </a:r>
          </a:p>
          <a:p>
            <a:r>
              <a:rPr lang="en-GB" dirty="0"/>
              <a:t>At 4 years, most children will understand sentences containing more complicated words such as time, colour and number words. For example, ‘tomorrow’, ‘purple’ and ‘three’.  </a:t>
            </a:r>
          </a:p>
          <a:p>
            <a:r>
              <a:rPr lang="en-GB" dirty="0"/>
              <a:t>By 5 years, most children will understand words like ‘first and ‘next’ in a sentence, for example, ‘first we’ll put our coats on, then we’ll go outside to play’. They will usually also understand words to describe position such as ‘above’, ‘below’, ‘between’.  </a:t>
            </a:r>
          </a:p>
          <a:p>
            <a:r>
              <a:rPr lang="en-GB" dirty="0"/>
              <a:t>By 7 years, children will generally understand requests with lots of steps. For example, ‘put the books back in the cupboard, go to your pegs and find your swimming things’. They may also understand that different words have the same meaning, for example ‘minus’, ‘subtract’ and ‘take away’. </a:t>
            </a:r>
          </a:p>
          <a:p>
            <a:pPr marL="0" indent="0">
              <a:buNone/>
            </a:pPr>
            <a:endParaRPr lang="en-GB" dirty="0"/>
          </a:p>
          <a:p>
            <a:pPr marL="0" indent="0">
              <a:buNone/>
            </a:pPr>
            <a:r>
              <a:rPr lang="en-GB" dirty="0"/>
              <a:t>Children’s understanding of questions will develop over time: </a:t>
            </a:r>
          </a:p>
          <a:p>
            <a:r>
              <a:rPr lang="en-GB" dirty="0"/>
              <a:t>By two years, most children understand simple questions like ‘where’s teddy?’. </a:t>
            </a:r>
          </a:p>
          <a:p>
            <a:r>
              <a:rPr lang="en-GB" dirty="0"/>
              <a:t>By three years, most children are able to understand what, where, who questions. </a:t>
            </a:r>
          </a:p>
          <a:p>
            <a:r>
              <a:rPr lang="en-GB" dirty="0"/>
              <a:t>By four years old, most children understand more complicated ‘why ...?’ or ‘what would you do if …?’ questions.</a:t>
            </a:r>
          </a:p>
        </p:txBody>
      </p:sp>
      <p:sp>
        <p:nvSpPr>
          <p:cNvPr id="4" name="Title 1"/>
          <p:cNvSpPr>
            <a:spLocks noGrp="1"/>
          </p:cNvSpPr>
          <p:nvPr>
            <p:ph type="title"/>
          </p:nvPr>
        </p:nvSpPr>
        <p:spPr>
          <a:xfrm>
            <a:off x="581192" y="702156"/>
            <a:ext cx="5440667" cy="1013800"/>
          </a:xfrm>
        </p:spPr>
        <p:txBody>
          <a:bodyPr/>
          <a:lstStyle/>
          <a:p>
            <a:r>
              <a:rPr lang="en-GB"/>
              <a:t>LANGUAGE DEVELOPMENT: Understanding</a:t>
            </a:r>
          </a:p>
        </p:txBody>
      </p:sp>
      <p:cxnSp>
        <p:nvCxnSpPr>
          <p:cNvPr id="5" name="Straight Connector 4"/>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6"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DATBLYGIAD IAITH: </a:t>
            </a:r>
            <a:r>
              <a:rPr lang="en-GB" err="1"/>
              <a:t>dealltwriaeth</a:t>
            </a:r>
            <a:endParaRPr lang="en-GB"/>
          </a:p>
        </p:txBody>
      </p:sp>
      <p:pic>
        <p:nvPicPr>
          <p:cNvPr id="7" name="Picture 6"/>
          <p:cNvPicPr>
            <a:picLocks noChangeAspect="1"/>
          </p:cNvPicPr>
          <p:nvPr/>
        </p:nvPicPr>
        <p:blipFill>
          <a:blip r:embed="rId3"/>
          <a:stretch>
            <a:fillRect/>
          </a:stretch>
        </p:blipFill>
        <p:spPr>
          <a:xfrm>
            <a:off x="48363" y="29410"/>
            <a:ext cx="956797" cy="834897"/>
          </a:xfrm>
          <a:prstGeom prst="rect">
            <a:avLst/>
          </a:prstGeom>
          <a:ln w="19050">
            <a:solidFill>
              <a:schemeClr val="accent3"/>
            </a:solidFill>
          </a:ln>
        </p:spPr>
      </p:pic>
      <p:sp>
        <p:nvSpPr>
          <p:cNvPr id="8" name="Content Placeholder 2"/>
          <p:cNvSpPr txBox="1">
            <a:spLocks/>
          </p:cNvSpPr>
          <p:nvPr/>
        </p:nvSpPr>
        <p:spPr>
          <a:xfrm>
            <a:off x="6170140" y="1934758"/>
            <a:ext cx="5760602" cy="4457334"/>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fontScale="62500" lnSpcReduction="2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b="1" u="sng" dirty="0" err="1">
                <a:solidFill>
                  <a:schemeClr val="tx1"/>
                </a:solidFill>
              </a:rPr>
              <a:t>Datblygiad</a:t>
            </a:r>
            <a:r>
              <a:rPr lang="en-GB" b="1" u="sng" dirty="0">
                <a:solidFill>
                  <a:schemeClr val="tx1"/>
                </a:solidFill>
              </a:rPr>
              <a:t> </a:t>
            </a:r>
            <a:r>
              <a:rPr lang="en-GB" b="1" u="sng" dirty="0" err="1">
                <a:solidFill>
                  <a:schemeClr val="tx1"/>
                </a:solidFill>
              </a:rPr>
              <a:t>Nodweddiadol</a:t>
            </a:r>
            <a:r>
              <a:rPr lang="en-GB" b="1" u="sng" dirty="0">
                <a:solidFill>
                  <a:schemeClr val="tx1"/>
                </a:solidFill>
              </a:rPr>
              <a:t>: </a:t>
            </a:r>
          </a:p>
          <a:p>
            <a:r>
              <a:rPr lang="en-GB" dirty="0">
                <a:solidFill>
                  <a:schemeClr val="tx1"/>
                </a:solidFill>
              </a:rPr>
              <a:t> </a:t>
            </a:r>
            <a:r>
              <a:rPr lang="en-GB" dirty="0" err="1">
                <a:solidFill>
                  <a:schemeClr val="tx1"/>
                </a:solidFill>
              </a:rPr>
              <a:t>Erbyn</a:t>
            </a:r>
            <a:r>
              <a:rPr lang="en-GB" dirty="0">
                <a:solidFill>
                  <a:schemeClr val="tx1"/>
                </a:solidFill>
              </a:rPr>
              <a:t> 18 mis, </a:t>
            </a:r>
            <a:r>
              <a:rPr lang="en-GB" dirty="0" err="1">
                <a:solidFill>
                  <a:schemeClr val="tx1"/>
                </a:solidFill>
              </a:rPr>
              <a:t>mae’r</a:t>
            </a:r>
            <a:r>
              <a:rPr lang="en-GB" dirty="0">
                <a:solidFill>
                  <a:schemeClr val="tx1"/>
                </a:solidFill>
              </a:rPr>
              <a:t> </a:t>
            </a:r>
            <a:r>
              <a:rPr lang="en-GB" dirty="0" err="1">
                <a:solidFill>
                  <a:schemeClr val="tx1"/>
                </a:solidFill>
              </a:rPr>
              <a:t>rhan</a:t>
            </a:r>
            <a:r>
              <a:rPr lang="en-GB" dirty="0">
                <a:solidFill>
                  <a:schemeClr val="tx1"/>
                </a:solidFill>
              </a:rPr>
              <a:t> </a:t>
            </a:r>
            <a:r>
              <a:rPr lang="en-GB" dirty="0" err="1">
                <a:solidFill>
                  <a:schemeClr val="tx1"/>
                </a:solidFill>
              </a:rPr>
              <a:t>fwyaf</a:t>
            </a:r>
            <a:r>
              <a:rPr lang="en-GB" dirty="0">
                <a:solidFill>
                  <a:schemeClr val="tx1"/>
                </a:solidFill>
              </a:rPr>
              <a:t> o </a:t>
            </a:r>
            <a:r>
              <a:rPr lang="en-GB" dirty="0" err="1">
                <a:solidFill>
                  <a:schemeClr val="tx1"/>
                </a:solidFill>
              </a:rPr>
              <a:t>blant</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gallu</a:t>
            </a:r>
            <a:r>
              <a:rPr lang="en-GB" dirty="0">
                <a:solidFill>
                  <a:schemeClr val="tx1"/>
                </a:solidFill>
              </a:rPr>
              <a:t> </a:t>
            </a:r>
            <a:r>
              <a:rPr lang="en-GB" dirty="0" err="1">
                <a:solidFill>
                  <a:schemeClr val="tx1"/>
                </a:solidFill>
              </a:rPr>
              <a:t>deall</a:t>
            </a:r>
            <a:r>
              <a:rPr lang="en-GB" dirty="0">
                <a:solidFill>
                  <a:schemeClr val="tx1"/>
                </a:solidFill>
              </a:rPr>
              <a:t> </a:t>
            </a:r>
            <a:r>
              <a:rPr lang="en-GB" dirty="0" err="1">
                <a:solidFill>
                  <a:schemeClr val="tx1"/>
                </a:solidFill>
              </a:rPr>
              <a:t>enwau</a:t>
            </a:r>
            <a:r>
              <a:rPr lang="en-GB" dirty="0">
                <a:solidFill>
                  <a:schemeClr val="tx1"/>
                </a:solidFill>
              </a:rPr>
              <a:t> </a:t>
            </a:r>
            <a:r>
              <a:rPr lang="en-GB" dirty="0" err="1">
                <a:solidFill>
                  <a:schemeClr val="tx1"/>
                </a:solidFill>
              </a:rPr>
              <a:t>pethau</a:t>
            </a:r>
            <a:r>
              <a:rPr lang="en-GB" dirty="0">
                <a:solidFill>
                  <a:schemeClr val="tx1"/>
                </a:solidFill>
              </a:rPr>
              <a:t> </a:t>
            </a:r>
            <a:r>
              <a:rPr lang="en-GB" dirty="0" err="1">
                <a:solidFill>
                  <a:schemeClr val="tx1"/>
                </a:solidFill>
              </a:rPr>
              <a:t>o’u</a:t>
            </a:r>
            <a:r>
              <a:rPr lang="en-GB" dirty="0">
                <a:solidFill>
                  <a:schemeClr val="tx1"/>
                </a:solidFill>
              </a:rPr>
              <a:t> </a:t>
            </a:r>
            <a:r>
              <a:rPr lang="en-GB" dirty="0" err="1">
                <a:solidFill>
                  <a:schemeClr val="tx1"/>
                </a:solidFill>
              </a:rPr>
              <a:t>cwmpas</a:t>
            </a:r>
            <a:r>
              <a:rPr lang="en-GB" dirty="0">
                <a:solidFill>
                  <a:schemeClr val="tx1"/>
                </a:solidFill>
              </a:rPr>
              <a:t>, </a:t>
            </a:r>
            <a:r>
              <a:rPr lang="en-GB" dirty="0" err="1">
                <a:solidFill>
                  <a:schemeClr val="tx1"/>
                </a:solidFill>
              </a:rPr>
              <a:t>fel</a:t>
            </a:r>
            <a:r>
              <a:rPr lang="en-GB" dirty="0">
                <a:solidFill>
                  <a:schemeClr val="tx1"/>
                </a:solidFill>
              </a:rPr>
              <a:t> ‘</a:t>
            </a:r>
            <a:r>
              <a:rPr lang="en-GB" dirty="0" err="1">
                <a:solidFill>
                  <a:schemeClr val="tx1"/>
                </a:solidFill>
              </a:rPr>
              <a:t>pêl</a:t>
            </a:r>
            <a:r>
              <a:rPr lang="en-GB" dirty="0">
                <a:solidFill>
                  <a:schemeClr val="tx1"/>
                </a:solidFill>
              </a:rPr>
              <a:t>’, ‘</a:t>
            </a:r>
            <a:r>
              <a:rPr lang="en-GB" dirty="0" err="1">
                <a:solidFill>
                  <a:schemeClr val="tx1"/>
                </a:solidFill>
              </a:rPr>
              <a:t>tedi</a:t>
            </a:r>
            <a:r>
              <a:rPr lang="en-GB" dirty="0">
                <a:solidFill>
                  <a:schemeClr val="tx1"/>
                </a:solidFill>
              </a:rPr>
              <a:t>’ a ‘mam’, </a:t>
            </a:r>
            <a:r>
              <a:rPr lang="en-GB" dirty="0" err="1">
                <a:solidFill>
                  <a:schemeClr val="tx1"/>
                </a:solidFill>
              </a:rPr>
              <a:t>yn</a:t>
            </a:r>
            <a:r>
              <a:rPr lang="en-GB" dirty="0">
                <a:solidFill>
                  <a:schemeClr val="tx1"/>
                </a:solidFill>
              </a:rPr>
              <a:t> </a:t>
            </a:r>
            <a:r>
              <a:rPr lang="en-GB" dirty="0" err="1">
                <a:solidFill>
                  <a:schemeClr val="tx1"/>
                </a:solidFill>
              </a:rPr>
              <a:t>ogystal</a:t>
            </a:r>
            <a:r>
              <a:rPr lang="en-GB" dirty="0">
                <a:solidFill>
                  <a:schemeClr val="tx1"/>
                </a:solidFill>
              </a:rPr>
              <a:t> â </a:t>
            </a:r>
            <a:r>
              <a:rPr lang="en-GB" dirty="0" err="1">
                <a:solidFill>
                  <a:schemeClr val="tx1"/>
                </a:solidFill>
              </a:rPr>
              <a:t>geiriau</a:t>
            </a:r>
            <a:r>
              <a:rPr lang="en-GB" dirty="0">
                <a:solidFill>
                  <a:schemeClr val="tx1"/>
                </a:solidFill>
              </a:rPr>
              <a:t> </a:t>
            </a:r>
            <a:r>
              <a:rPr lang="en-GB" dirty="0" err="1">
                <a:solidFill>
                  <a:schemeClr val="tx1"/>
                </a:solidFill>
              </a:rPr>
              <a:t>gweithredu</a:t>
            </a:r>
            <a:r>
              <a:rPr lang="en-GB" dirty="0">
                <a:solidFill>
                  <a:schemeClr val="tx1"/>
                </a:solidFill>
              </a:rPr>
              <a:t> </a:t>
            </a:r>
            <a:r>
              <a:rPr lang="en-GB" dirty="0" err="1">
                <a:solidFill>
                  <a:schemeClr val="tx1"/>
                </a:solidFill>
              </a:rPr>
              <a:t>syml</a:t>
            </a:r>
            <a:r>
              <a:rPr lang="en-GB" dirty="0">
                <a:solidFill>
                  <a:schemeClr val="tx1"/>
                </a:solidFill>
              </a:rPr>
              <a:t> </a:t>
            </a:r>
            <a:r>
              <a:rPr lang="en-GB" dirty="0" err="1">
                <a:solidFill>
                  <a:schemeClr val="tx1"/>
                </a:solidFill>
              </a:rPr>
              <a:t>eraill</a:t>
            </a:r>
            <a:r>
              <a:rPr lang="en-GB" dirty="0">
                <a:solidFill>
                  <a:schemeClr val="tx1"/>
                </a:solidFill>
              </a:rPr>
              <a:t> </a:t>
            </a:r>
            <a:r>
              <a:rPr lang="en-GB" dirty="0" err="1">
                <a:solidFill>
                  <a:schemeClr val="tx1"/>
                </a:solidFill>
              </a:rPr>
              <a:t>fel</a:t>
            </a:r>
            <a:r>
              <a:rPr lang="en-GB" dirty="0">
                <a:solidFill>
                  <a:schemeClr val="tx1"/>
                </a:solidFill>
              </a:rPr>
              <a:t> ‘</a:t>
            </a:r>
            <a:r>
              <a:rPr lang="en-GB" dirty="0" err="1">
                <a:solidFill>
                  <a:schemeClr val="tx1"/>
                </a:solidFill>
              </a:rPr>
              <a:t>cusan</a:t>
            </a:r>
            <a:r>
              <a:rPr lang="en-GB" dirty="0">
                <a:solidFill>
                  <a:schemeClr val="tx1"/>
                </a:solidFill>
              </a:rPr>
              <a:t>’ a ‘</a:t>
            </a:r>
            <a:r>
              <a:rPr lang="en-GB" dirty="0" err="1">
                <a:solidFill>
                  <a:schemeClr val="tx1"/>
                </a:solidFill>
              </a:rPr>
              <a:t>chysgu</a:t>
            </a:r>
            <a:r>
              <a:rPr lang="en-GB" dirty="0">
                <a:solidFill>
                  <a:schemeClr val="tx1"/>
                </a:solidFill>
              </a:rPr>
              <a:t>’.</a:t>
            </a:r>
          </a:p>
          <a:p>
            <a:r>
              <a:rPr lang="en-GB" dirty="0">
                <a:solidFill>
                  <a:schemeClr val="tx1"/>
                </a:solidFill>
              </a:rPr>
              <a:t>Yn 3 </a:t>
            </a:r>
            <a:r>
              <a:rPr lang="en-GB" dirty="0" err="1">
                <a:solidFill>
                  <a:schemeClr val="tx1"/>
                </a:solidFill>
              </a:rPr>
              <a:t>oed</a:t>
            </a:r>
            <a:r>
              <a:rPr lang="en-GB" dirty="0">
                <a:solidFill>
                  <a:schemeClr val="tx1"/>
                </a:solidFill>
              </a:rPr>
              <a:t>, </a:t>
            </a:r>
            <a:r>
              <a:rPr lang="en-GB" dirty="0" err="1">
                <a:solidFill>
                  <a:schemeClr val="tx1"/>
                </a:solidFill>
              </a:rPr>
              <a:t>mae</a:t>
            </a:r>
            <a:r>
              <a:rPr lang="en-GB" dirty="0">
                <a:solidFill>
                  <a:schemeClr val="tx1"/>
                </a:solidFill>
              </a:rPr>
              <a:t> plant </a:t>
            </a:r>
            <a:r>
              <a:rPr lang="en-GB" dirty="0" err="1">
                <a:solidFill>
                  <a:schemeClr val="tx1"/>
                </a:solidFill>
              </a:rPr>
              <a:t>yn</a:t>
            </a:r>
            <a:r>
              <a:rPr lang="en-GB" dirty="0">
                <a:solidFill>
                  <a:schemeClr val="tx1"/>
                </a:solidFill>
              </a:rPr>
              <a:t> </a:t>
            </a:r>
            <a:r>
              <a:rPr lang="en-GB" dirty="0" err="1">
                <a:solidFill>
                  <a:schemeClr val="tx1"/>
                </a:solidFill>
              </a:rPr>
              <a:t>dechrau</a:t>
            </a:r>
            <a:r>
              <a:rPr lang="en-GB" dirty="0">
                <a:solidFill>
                  <a:schemeClr val="tx1"/>
                </a:solidFill>
              </a:rPr>
              <a:t> </a:t>
            </a:r>
            <a:r>
              <a:rPr lang="en-GB" dirty="0" err="1">
                <a:solidFill>
                  <a:schemeClr val="tx1"/>
                </a:solidFill>
              </a:rPr>
              <a:t>deall</a:t>
            </a:r>
            <a:r>
              <a:rPr lang="en-GB" dirty="0">
                <a:solidFill>
                  <a:schemeClr val="tx1"/>
                </a:solidFill>
              </a:rPr>
              <a:t> </a:t>
            </a:r>
            <a:r>
              <a:rPr lang="en-GB" dirty="0" err="1">
                <a:solidFill>
                  <a:schemeClr val="tx1"/>
                </a:solidFill>
              </a:rPr>
              <a:t>geiriau</a:t>
            </a:r>
            <a:r>
              <a:rPr lang="en-GB" dirty="0">
                <a:solidFill>
                  <a:schemeClr val="tx1"/>
                </a:solidFill>
              </a:rPr>
              <a:t> </a:t>
            </a:r>
            <a:r>
              <a:rPr lang="en-GB" dirty="0" err="1">
                <a:solidFill>
                  <a:schemeClr val="tx1"/>
                </a:solidFill>
              </a:rPr>
              <a:t>mwy</a:t>
            </a:r>
            <a:r>
              <a:rPr lang="en-GB" dirty="0">
                <a:solidFill>
                  <a:schemeClr val="tx1"/>
                </a:solidFill>
              </a:rPr>
              <a:t> </a:t>
            </a:r>
            <a:r>
              <a:rPr lang="en-GB" dirty="0" err="1">
                <a:solidFill>
                  <a:schemeClr val="tx1"/>
                </a:solidFill>
              </a:rPr>
              <a:t>cymhleth</a:t>
            </a:r>
            <a:r>
              <a:rPr lang="en-GB" dirty="0">
                <a:solidFill>
                  <a:schemeClr val="tx1"/>
                </a:solidFill>
              </a:rPr>
              <a:t> </a:t>
            </a:r>
            <a:r>
              <a:rPr lang="en-GB" dirty="0" err="1">
                <a:solidFill>
                  <a:schemeClr val="tx1"/>
                </a:solidFill>
              </a:rPr>
              <a:t>fel</a:t>
            </a:r>
            <a:r>
              <a:rPr lang="en-GB" dirty="0">
                <a:solidFill>
                  <a:schemeClr val="tx1"/>
                </a:solidFill>
              </a:rPr>
              <a:t> ‘</a:t>
            </a:r>
            <a:r>
              <a:rPr lang="en-GB" dirty="0" err="1">
                <a:solidFill>
                  <a:schemeClr val="tx1"/>
                </a:solidFill>
              </a:rPr>
              <a:t>mawr</a:t>
            </a:r>
            <a:r>
              <a:rPr lang="en-GB" dirty="0">
                <a:solidFill>
                  <a:schemeClr val="tx1"/>
                </a:solidFill>
              </a:rPr>
              <a:t>’ a ‘</a:t>
            </a:r>
            <a:r>
              <a:rPr lang="en-GB" dirty="0" err="1">
                <a:solidFill>
                  <a:schemeClr val="tx1"/>
                </a:solidFill>
              </a:rPr>
              <a:t>bach</a:t>
            </a:r>
            <a:r>
              <a:rPr lang="en-GB" dirty="0">
                <a:solidFill>
                  <a:schemeClr val="tx1"/>
                </a:solidFill>
              </a:rPr>
              <a:t>’.</a:t>
            </a:r>
          </a:p>
          <a:p>
            <a:r>
              <a:rPr lang="en-GB" dirty="0" err="1">
                <a:solidFill>
                  <a:schemeClr val="tx1"/>
                </a:solidFill>
              </a:rPr>
              <a:t>Erbyn</a:t>
            </a:r>
            <a:r>
              <a:rPr lang="en-GB" dirty="0">
                <a:solidFill>
                  <a:schemeClr val="tx1"/>
                </a:solidFill>
              </a:rPr>
              <a:t> 3 </a:t>
            </a:r>
            <a:r>
              <a:rPr lang="en-GB" dirty="0" err="1">
                <a:solidFill>
                  <a:schemeClr val="tx1"/>
                </a:solidFill>
              </a:rPr>
              <a:t>oed</a:t>
            </a:r>
            <a:r>
              <a:rPr lang="en-GB" dirty="0">
                <a:solidFill>
                  <a:schemeClr val="tx1"/>
                </a:solidFill>
              </a:rPr>
              <a:t>, </a:t>
            </a:r>
            <a:r>
              <a:rPr lang="en-GB" dirty="0" err="1">
                <a:solidFill>
                  <a:schemeClr val="tx1"/>
                </a:solidFill>
              </a:rPr>
              <a:t>bydd</a:t>
            </a:r>
            <a:r>
              <a:rPr lang="en-GB" dirty="0">
                <a:solidFill>
                  <a:schemeClr val="tx1"/>
                </a:solidFill>
              </a:rPr>
              <a:t> plant </a:t>
            </a:r>
            <a:r>
              <a:rPr lang="en-GB" dirty="0" err="1">
                <a:solidFill>
                  <a:schemeClr val="tx1"/>
                </a:solidFill>
              </a:rPr>
              <a:t>hefyd</a:t>
            </a:r>
            <a:r>
              <a:rPr lang="en-GB" dirty="0">
                <a:solidFill>
                  <a:schemeClr val="tx1"/>
                </a:solidFill>
              </a:rPr>
              <a:t> </a:t>
            </a:r>
            <a:r>
              <a:rPr lang="en-GB" dirty="0" err="1">
                <a:solidFill>
                  <a:schemeClr val="tx1"/>
                </a:solidFill>
              </a:rPr>
              <a:t>fel</a:t>
            </a:r>
            <a:r>
              <a:rPr lang="en-GB" dirty="0">
                <a:solidFill>
                  <a:schemeClr val="tx1"/>
                </a:solidFill>
              </a:rPr>
              <a:t> </a:t>
            </a:r>
            <a:r>
              <a:rPr lang="en-GB" dirty="0" err="1">
                <a:solidFill>
                  <a:schemeClr val="tx1"/>
                </a:solidFill>
              </a:rPr>
              <a:t>arfer</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deall</a:t>
            </a:r>
            <a:r>
              <a:rPr lang="en-GB" dirty="0">
                <a:solidFill>
                  <a:schemeClr val="tx1"/>
                </a:solidFill>
              </a:rPr>
              <a:t> </a:t>
            </a:r>
            <a:r>
              <a:rPr lang="en-GB" dirty="0" err="1">
                <a:solidFill>
                  <a:schemeClr val="tx1"/>
                </a:solidFill>
              </a:rPr>
              <a:t>brawddegau</a:t>
            </a:r>
            <a:r>
              <a:rPr lang="en-GB" dirty="0">
                <a:solidFill>
                  <a:schemeClr val="tx1"/>
                </a:solidFill>
              </a:rPr>
              <a:t> </a:t>
            </a:r>
            <a:r>
              <a:rPr lang="en-GB" dirty="0" err="1">
                <a:solidFill>
                  <a:schemeClr val="tx1"/>
                </a:solidFill>
              </a:rPr>
              <a:t>hirach</a:t>
            </a:r>
            <a:r>
              <a:rPr lang="en-GB" dirty="0">
                <a:solidFill>
                  <a:schemeClr val="tx1"/>
                </a:solidFill>
              </a:rPr>
              <a:t> </a:t>
            </a:r>
            <a:r>
              <a:rPr lang="en-GB" dirty="0" err="1">
                <a:solidFill>
                  <a:schemeClr val="tx1"/>
                </a:solidFill>
              </a:rPr>
              <a:t>fel</a:t>
            </a:r>
            <a:r>
              <a:rPr lang="en-GB" dirty="0">
                <a:solidFill>
                  <a:schemeClr val="tx1"/>
                </a:solidFill>
              </a:rPr>
              <a:t> ‘</a:t>
            </a:r>
            <a:r>
              <a:rPr lang="en-GB" dirty="0" err="1">
                <a:solidFill>
                  <a:schemeClr val="tx1"/>
                </a:solidFill>
              </a:rPr>
              <a:t>dod</a:t>
            </a:r>
            <a:r>
              <a:rPr lang="en-GB" dirty="0">
                <a:solidFill>
                  <a:schemeClr val="tx1"/>
                </a:solidFill>
              </a:rPr>
              <a:t> o </a:t>
            </a:r>
            <a:r>
              <a:rPr lang="en-GB" dirty="0" err="1">
                <a:solidFill>
                  <a:schemeClr val="tx1"/>
                </a:solidFill>
              </a:rPr>
              <a:t>hyd</a:t>
            </a:r>
            <a:r>
              <a:rPr lang="en-GB" dirty="0">
                <a:solidFill>
                  <a:schemeClr val="tx1"/>
                </a:solidFill>
              </a:rPr>
              <a:t> </a:t>
            </a:r>
            <a:r>
              <a:rPr lang="en-GB" dirty="0" err="1">
                <a:solidFill>
                  <a:schemeClr val="tx1"/>
                </a:solidFill>
              </a:rPr>
              <a:t>i’ch</a:t>
            </a:r>
            <a:r>
              <a:rPr lang="en-GB" dirty="0">
                <a:solidFill>
                  <a:schemeClr val="tx1"/>
                </a:solidFill>
              </a:rPr>
              <a:t> </a:t>
            </a:r>
            <a:r>
              <a:rPr lang="en-GB" dirty="0" err="1">
                <a:solidFill>
                  <a:schemeClr val="tx1"/>
                </a:solidFill>
              </a:rPr>
              <a:t>esgidiau</a:t>
            </a:r>
            <a:r>
              <a:rPr lang="en-GB" dirty="0">
                <a:solidFill>
                  <a:schemeClr val="tx1"/>
                </a:solidFill>
              </a:rPr>
              <a:t> </a:t>
            </a:r>
            <a:r>
              <a:rPr lang="en-GB" dirty="0" err="1">
                <a:solidFill>
                  <a:schemeClr val="tx1"/>
                </a:solidFill>
              </a:rPr>
              <a:t>a’u</a:t>
            </a:r>
            <a:r>
              <a:rPr lang="en-GB" dirty="0">
                <a:solidFill>
                  <a:schemeClr val="tx1"/>
                </a:solidFill>
              </a:rPr>
              <a:t> </a:t>
            </a:r>
            <a:r>
              <a:rPr lang="en-GB" dirty="0" err="1">
                <a:solidFill>
                  <a:schemeClr val="tx1"/>
                </a:solidFill>
              </a:rPr>
              <a:t>rhoi</a:t>
            </a:r>
            <a:r>
              <a:rPr lang="en-GB" dirty="0">
                <a:solidFill>
                  <a:schemeClr val="tx1"/>
                </a:solidFill>
              </a:rPr>
              <a:t> </a:t>
            </a:r>
            <a:r>
              <a:rPr lang="en-GB" dirty="0" err="1">
                <a:solidFill>
                  <a:schemeClr val="tx1"/>
                </a:solidFill>
              </a:rPr>
              <a:t>yn</a:t>
            </a:r>
            <a:r>
              <a:rPr lang="en-GB" dirty="0">
                <a:solidFill>
                  <a:schemeClr val="tx1"/>
                </a:solidFill>
              </a:rPr>
              <a:t> y bag’.</a:t>
            </a:r>
          </a:p>
          <a:p>
            <a:r>
              <a:rPr lang="en-GB" dirty="0">
                <a:solidFill>
                  <a:schemeClr val="tx1"/>
                </a:solidFill>
              </a:rPr>
              <a:t>Yn 4 </a:t>
            </a:r>
            <a:r>
              <a:rPr lang="en-GB" dirty="0" err="1">
                <a:solidFill>
                  <a:schemeClr val="tx1"/>
                </a:solidFill>
              </a:rPr>
              <a:t>oed</a:t>
            </a:r>
            <a:r>
              <a:rPr lang="en-GB" dirty="0">
                <a:solidFill>
                  <a:schemeClr val="tx1"/>
                </a:solidFill>
              </a:rPr>
              <a:t>, </a:t>
            </a:r>
            <a:r>
              <a:rPr lang="en-GB" dirty="0" err="1">
                <a:solidFill>
                  <a:schemeClr val="tx1"/>
                </a:solidFill>
              </a:rPr>
              <a:t>bydd</a:t>
            </a:r>
            <a:r>
              <a:rPr lang="en-GB" dirty="0">
                <a:solidFill>
                  <a:schemeClr val="tx1"/>
                </a:solidFill>
              </a:rPr>
              <a:t> y </a:t>
            </a:r>
            <a:r>
              <a:rPr lang="en-GB" dirty="0" err="1">
                <a:solidFill>
                  <a:schemeClr val="tx1"/>
                </a:solidFill>
              </a:rPr>
              <a:t>rhan</a:t>
            </a:r>
            <a:r>
              <a:rPr lang="en-GB" dirty="0">
                <a:solidFill>
                  <a:schemeClr val="tx1"/>
                </a:solidFill>
              </a:rPr>
              <a:t> </a:t>
            </a:r>
            <a:r>
              <a:rPr lang="en-GB" dirty="0" err="1">
                <a:solidFill>
                  <a:schemeClr val="tx1"/>
                </a:solidFill>
              </a:rPr>
              <a:t>fwyaf</a:t>
            </a:r>
            <a:r>
              <a:rPr lang="en-GB" dirty="0">
                <a:solidFill>
                  <a:schemeClr val="tx1"/>
                </a:solidFill>
              </a:rPr>
              <a:t> o </a:t>
            </a:r>
            <a:r>
              <a:rPr lang="en-GB" dirty="0" err="1">
                <a:solidFill>
                  <a:schemeClr val="tx1"/>
                </a:solidFill>
              </a:rPr>
              <a:t>blant</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deall</a:t>
            </a:r>
            <a:r>
              <a:rPr lang="en-GB" dirty="0">
                <a:solidFill>
                  <a:schemeClr val="tx1"/>
                </a:solidFill>
              </a:rPr>
              <a:t> </a:t>
            </a:r>
            <a:r>
              <a:rPr lang="en-GB" dirty="0" err="1">
                <a:solidFill>
                  <a:schemeClr val="tx1"/>
                </a:solidFill>
              </a:rPr>
              <a:t>brawddegau</a:t>
            </a:r>
            <a:r>
              <a:rPr lang="en-GB" dirty="0">
                <a:solidFill>
                  <a:schemeClr val="tx1"/>
                </a:solidFill>
              </a:rPr>
              <a:t> </a:t>
            </a:r>
            <a:r>
              <a:rPr lang="en-GB" dirty="0" err="1">
                <a:solidFill>
                  <a:schemeClr val="tx1"/>
                </a:solidFill>
              </a:rPr>
              <a:t>sy’n</a:t>
            </a:r>
            <a:r>
              <a:rPr lang="en-GB" dirty="0">
                <a:solidFill>
                  <a:schemeClr val="tx1"/>
                </a:solidFill>
              </a:rPr>
              <a:t> </a:t>
            </a:r>
            <a:r>
              <a:rPr lang="en-GB" dirty="0" err="1">
                <a:solidFill>
                  <a:schemeClr val="tx1"/>
                </a:solidFill>
              </a:rPr>
              <a:t>cynnwys</a:t>
            </a:r>
            <a:r>
              <a:rPr lang="en-GB" dirty="0">
                <a:solidFill>
                  <a:schemeClr val="tx1"/>
                </a:solidFill>
              </a:rPr>
              <a:t> </a:t>
            </a:r>
            <a:r>
              <a:rPr lang="en-GB" dirty="0" err="1">
                <a:solidFill>
                  <a:schemeClr val="tx1"/>
                </a:solidFill>
              </a:rPr>
              <a:t>geiriau</a:t>
            </a:r>
            <a:r>
              <a:rPr lang="en-GB" dirty="0">
                <a:solidFill>
                  <a:schemeClr val="tx1"/>
                </a:solidFill>
              </a:rPr>
              <a:t> </a:t>
            </a:r>
            <a:r>
              <a:rPr lang="en-GB" dirty="0" err="1">
                <a:solidFill>
                  <a:schemeClr val="tx1"/>
                </a:solidFill>
              </a:rPr>
              <a:t>mwy</a:t>
            </a:r>
            <a:r>
              <a:rPr lang="en-GB" dirty="0">
                <a:solidFill>
                  <a:schemeClr val="tx1"/>
                </a:solidFill>
              </a:rPr>
              <a:t> </a:t>
            </a:r>
            <a:r>
              <a:rPr lang="en-GB" dirty="0" err="1">
                <a:solidFill>
                  <a:schemeClr val="tx1"/>
                </a:solidFill>
              </a:rPr>
              <a:t>cymhleth</a:t>
            </a:r>
            <a:r>
              <a:rPr lang="en-GB" dirty="0">
                <a:solidFill>
                  <a:schemeClr val="tx1"/>
                </a:solidFill>
              </a:rPr>
              <a:t> </a:t>
            </a:r>
            <a:r>
              <a:rPr lang="en-GB" dirty="0" err="1">
                <a:solidFill>
                  <a:schemeClr val="tx1"/>
                </a:solidFill>
              </a:rPr>
              <a:t>fel</a:t>
            </a:r>
            <a:r>
              <a:rPr lang="en-GB" dirty="0">
                <a:solidFill>
                  <a:schemeClr val="tx1"/>
                </a:solidFill>
              </a:rPr>
              <a:t> </a:t>
            </a:r>
            <a:r>
              <a:rPr lang="en-GB" dirty="0" err="1">
                <a:solidFill>
                  <a:schemeClr val="tx1"/>
                </a:solidFill>
              </a:rPr>
              <a:t>amser</a:t>
            </a:r>
            <a:r>
              <a:rPr lang="en-GB" dirty="0">
                <a:solidFill>
                  <a:schemeClr val="tx1"/>
                </a:solidFill>
              </a:rPr>
              <a:t>, </a:t>
            </a:r>
            <a:r>
              <a:rPr lang="en-GB" dirty="0" err="1">
                <a:solidFill>
                  <a:schemeClr val="tx1"/>
                </a:solidFill>
              </a:rPr>
              <a:t>lliw</a:t>
            </a:r>
            <a:r>
              <a:rPr lang="en-GB" dirty="0">
                <a:solidFill>
                  <a:schemeClr val="tx1"/>
                </a:solidFill>
              </a:rPr>
              <a:t> a </a:t>
            </a:r>
            <a:r>
              <a:rPr lang="en-GB" dirty="0" err="1">
                <a:solidFill>
                  <a:schemeClr val="tx1"/>
                </a:solidFill>
              </a:rPr>
              <a:t>geiriau</a:t>
            </a:r>
            <a:r>
              <a:rPr lang="en-GB" dirty="0">
                <a:solidFill>
                  <a:schemeClr val="tx1"/>
                </a:solidFill>
              </a:rPr>
              <a:t> </a:t>
            </a:r>
            <a:r>
              <a:rPr lang="en-GB" dirty="0" err="1">
                <a:solidFill>
                  <a:schemeClr val="tx1"/>
                </a:solidFill>
              </a:rPr>
              <a:t>rhif</a:t>
            </a:r>
            <a:r>
              <a:rPr lang="en-GB" dirty="0">
                <a:solidFill>
                  <a:schemeClr val="tx1"/>
                </a:solidFill>
              </a:rPr>
              <a:t>. Er </a:t>
            </a:r>
            <a:r>
              <a:rPr lang="en-GB" dirty="0" err="1">
                <a:solidFill>
                  <a:schemeClr val="tx1"/>
                </a:solidFill>
              </a:rPr>
              <a:t>enghraifft</a:t>
            </a:r>
            <a:r>
              <a:rPr lang="en-GB" dirty="0">
                <a:solidFill>
                  <a:schemeClr val="tx1"/>
                </a:solidFill>
              </a:rPr>
              <a:t>, ‘</a:t>
            </a:r>
            <a:r>
              <a:rPr lang="en-GB" dirty="0" err="1">
                <a:solidFill>
                  <a:schemeClr val="tx1"/>
                </a:solidFill>
              </a:rPr>
              <a:t>yfory</a:t>
            </a:r>
            <a:r>
              <a:rPr lang="en-GB" dirty="0">
                <a:solidFill>
                  <a:schemeClr val="tx1"/>
                </a:solidFill>
              </a:rPr>
              <a:t>’, ‘</a:t>
            </a:r>
            <a:r>
              <a:rPr lang="en-GB" dirty="0" err="1">
                <a:solidFill>
                  <a:schemeClr val="tx1"/>
                </a:solidFill>
              </a:rPr>
              <a:t>porffor</a:t>
            </a:r>
            <a:r>
              <a:rPr lang="en-GB" dirty="0">
                <a:solidFill>
                  <a:schemeClr val="tx1"/>
                </a:solidFill>
              </a:rPr>
              <a:t>’ a ‘tri’.</a:t>
            </a:r>
          </a:p>
          <a:p>
            <a:r>
              <a:rPr lang="en-GB" dirty="0" err="1">
                <a:solidFill>
                  <a:schemeClr val="tx1"/>
                </a:solidFill>
              </a:rPr>
              <a:t>Erbyn</a:t>
            </a:r>
            <a:r>
              <a:rPr lang="en-GB" dirty="0">
                <a:solidFill>
                  <a:schemeClr val="tx1"/>
                </a:solidFill>
              </a:rPr>
              <a:t> 5 </a:t>
            </a:r>
            <a:r>
              <a:rPr lang="en-GB" dirty="0" err="1">
                <a:solidFill>
                  <a:schemeClr val="tx1"/>
                </a:solidFill>
              </a:rPr>
              <a:t>mlwydd</a:t>
            </a:r>
            <a:r>
              <a:rPr lang="en-GB" dirty="0">
                <a:solidFill>
                  <a:schemeClr val="tx1"/>
                </a:solidFill>
              </a:rPr>
              <a:t> </a:t>
            </a:r>
            <a:r>
              <a:rPr lang="en-GB" dirty="0" err="1">
                <a:solidFill>
                  <a:schemeClr val="tx1"/>
                </a:solidFill>
              </a:rPr>
              <a:t>oed</a:t>
            </a:r>
            <a:r>
              <a:rPr lang="en-GB" dirty="0">
                <a:solidFill>
                  <a:schemeClr val="tx1"/>
                </a:solidFill>
              </a:rPr>
              <a:t>, </a:t>
            </a:r>
            <a:r>
              <a:rPr lang="en-GB" dirty="0" err="1">
                <a:solidFill>
                  <a:schemeClr val="tx1"/>
                </a:solidFill>
              </a:rPr>
              <a:t>bydd</a:t>
            </a:r>
            <a:r>
              <a:rPr lang="en-GB" dirty="0">
                <a:solidFill>
                  <a:schemeClr val="tx1"/>
                </a:solidFill>
              </a:rPr>
              <a:t> y </a:t>
            </a:r>
            <a:r>
              <a:rPr lang="en-GB" dirty="0" err="1">
                <a:solidFill>
                  <a:schemeClr val="tx1"/>
                </a:solidFill>
              </a:rPr>
              <a:t>rhan</a:t>
            </a:r>
            <a:r>
              <a:rPr lang="en-GB" dirty="0">
                <a:solidFill>
                  <a:schemeClr val="tx1"/>
                </a:solidFill>
              </a:rPr>
              <a:t> </a:t>
            </a:r>
            <a:r>
              <a:rPr lang="en-GB" dirty="0" err="1">
                <a:solidFill>
                  <a:schemeClr val="tx1"/>
                </a:solidFill>
              </a:rPr>
              <a:t>fwyaf</a:t>
            </a:r>
            <a:r>
              <a:rPr lang="en-GB" dirty="0">
                <a:solidFill>
                  <a:schemeClr val="tx1"/>
                </a:solidFill>
              </a:rPr>
              <a:t> o </a:t>
            </a:r>
            <a:r>
              <a:rPr lang="en-GB" dirty="0" err="1">
                <a:solidFill>
                  <a:schemeClr val="tx1"/>
                </a:solidFill>
              </a:rPr>
              <a:t>blant</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deall</a:t>
            </a:r>
            <a:r>
              <a:rPr lang="en-GB" dirty="0">
                <a:solidFill>
                  <a:schemeClr val="tx1"/>
                </a:solidFill>
              </a:rPr>
              <a:t> </a:t>
            </a:r>
            <a:r>
              <a:rPr lang="en-GB" dirty="0" err="1">
                <a:solidFill>
                  <a:schemeClr val="tx1"/>
                </a:solidFill>
              </a:rPr>
              <a:t>geiriau</a:t>
            </a:r>
            <a:r>
              <a:rPr lang="en-GB" dirty="0">
                <a:solidFill>
                  <a:schemeClr val="tx1"/>
                </a:solidFill>
              </a:rPr>
              <a:t> </a:t>
            </a:r>
            <a:r>
              <a:rPr lang="en-GB" dirty="0" err="1">
                <a:solidFill>
                  <a:schemeClr val="tx1"/>
                </a:solidFill>
              </a:rPr>
              <a:t>fel</a:t>
            </a:r>
            <a:r>
              <a:rPr lang="en-GB" dirty="0">
                <a:solidFill>
                  <a:schemeClr val="tx1"/>
                </a:solidFill>
              </a:rPr>
              <a:t> ‘</a:t>
            </a:r>
            <a:r>
              <a:rPr lang="en-GB" dirty="0" err="1">
                <a:solidFill>
                  <a:schemeClr val="tx1"/>
                </a:solidFill>
              </a:rPr>
              <a:t>cyntaf</a:t>
            </a:r>
            <a:r>
              <a:rPr lang="en-GB" dirty="0">
                <a:solidFill>
                  <a:schemeClr val="tx1"/>
                </a:solidFill>
              </a:rPr>
              <a:t> a ‘</a:t>
            </a:r>
            <a:r>
              <a:rPr lang="en-GB" dirty="0" err="1">
                <a:solidFill>
                  <a:schemeClr val="tx1"/>
                </a:solidFill>
              </a:rPr>
              <a:t>nesaf</a:t>
            </a:r>
            <a:r>
              <a:rPr lang="en-GB" dirty="0">
                <a:solidFill>
                  <a:schemeClr val="tx1"/>
                </a:solidFill>
              </a:rPr>
              <a:t>’ </a:t>
            </a:r>
            <a:r>
              <a:rPr lang="en-GB" dirty="0" err="1">
                <a:solidFill>
                  <a:schemeClr val="tx1"/>
                </a:solidFill>
              </a:rPr>
              <a:t>mewn</a:t>
            </a:r>
            <a:r>
              <a:rPr lang="en-GB" dirty="0">
                <a:solidFill>
                  <a:schemeClr val="tx1"/>
                </a:solidFill>
              </a:rPr>
              <a:t> </a:t>
            </a:r>
            <a:r>
              <a:rPr lang="en-GB" dirty="0" err="1">
                <a:solidFill>
                  <a:schemeClr val="tx1"/>
                </a:solidFill>
              </a:rPr>
              <a:t>brawddeg</a:t>
            </a:r>
            <a:r>
              <a:rPr lang="en-GB" dirty="0">
                <a:solidFill>
                  <a:schemeClr val="tx1"/>
                </a:solidFill>
              </a:rPr>
              <a:t>, er </a:t>
            </a:r>
            <a:r>
              <a:rPr lang="en-GB" dirty="0" err="1">
                <a:solidFill>
                  <a:schemeClr val="tx1"/>
                </a:solidFill>
              </a:rPr>
              <a:t>enghraifft</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gyntaf</a:t>
            </a:r>
            <a:r>
              <a:rPr lang="en-GB" dirty="0">
                <a:solidFill>
                  <a:schemeClr val="tx1"/>
                </a:solidFill>
              </a:rPr>
              <a:t> </a:t>
            </a:r>
            <a:r>
              <a:rPr lang="en-GB" dirty="0" err="1">
                <a:solidFill>
                  <a:schemeClr val="tx1"/>
                </a:solidFill>
              </a:rPr>
              <a:t>byddwn</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gwisgo</a:t>
            </a:r>
            <a:r>
              <a:rPr lang="en-GB" dirty="0">
                <a:solidFill>
                  <a:schemeClr val="tx1"/>
                </a:solidFill>
              </a:rPr>
              <a:t> </a:t>
            </a:r>
            <a:r>
              <a:rPr lang="en-GB" dirty="0" err="1">
                <a:solidFill>
                  <a:schemeClr val="tx1"/>
                </a:solidFill>
              </a:rPr>
              <a:t>ein</a:t>
            </a:r>
            <a:r>
              <a:rPr lang="en-GB" dirty="0">
                <a:solidFill>
                  <a:schemeClr val="tx1"/>
                </a:solidFill>
              </a:rPr>
              <a:t> </a:t>
            </a:r>
            <a:r>
              <a:rPr lang="en-GB" dirty="0" err="1">
                <a:solidFill>
                  <a:schemeClr val="tx1"/>
                </a:solidFill>
              </a:rPr>
              <a:t>cotiau</a:t>
            </a:r>
            <a:r>
              <a:rPr lang="en-GB" dirty="0">
                <a:solidFill>
                  <a:schemeClr val="tx1"/>
                </a:solidFill>
              </a:rPr>
              <a:t>, </a:t>
            </a:r>
            <a:r>
              <a:rPr lang="en-GB" dirty="0" err="1">
                <a:solidFill>
                  <a:schemeClr val="tx1"/>
                </a:solidFill>
              </a:rPr>
              <a:t>yna</a:t>
            </a:r>
            <a:r>
              <a:rPr lang="en-GB" dirty="0">
                <a:solidFill>
                  <a:schemeClr val="tx1"/>
                </a:solidFill>
              </a:rPr>
              <a:t> </a:t>
            </a:r>
            <a:r>
              <a:rPr lang="en-GB" dirty="0" err="1">
                <a:solidFill>
                  <a:schemeClr val="tx1"/>
                </a:solidFill>
              </a:rPr>
              <a:t>byddwn</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mynd</a:t>
            </a:r>
            <a:r>
              <a:rPr lang="en-GB" dirty="0">
                <a:solidFill>
                  <a:schemeClr val="tx1"/>
                </a:solidFill>
              </a:rPr>
              <a:t> </a:t>
            </a:r>
            <a:r>
              <a:rPr lang="en-GB" dirty="0" err="1">
                <a:solidFill>
                  <a:schemeClr val="tx1"/>
                </a:solidFill>
              </a:rPr>
              <a:t>allan</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chwarae</a:t>
            </a:r>
            <a:r>
              <a:rPr lang="en-GB" dirty="0">
                <a:solidFill>
                  <a:schemeClr val="tx1"/>
                </a:solidFill>
              </a:rPr>
              <a:t>’. </a:t>
            </a:r>
            <a:r>
              <a:rPr lang="en-GB" dirty="0" err="1">
                <a:solidFill>
                  <a:schemeClr val="tx1"/>
                </a:solidFill>
              </a:rPr>
              <a:t>Fel</a:t>
            </a:r>
            <a:r>
              <a:rPr lang="en-GB" dirty="0">
                <a:solidFill>
                  <a:schemeClr val="tx1"/>
                </a:solidFill>
              </a:rPr>
              <a:t> </a:t>
            </a:r>
            <a:r>
              <a:rPr lang="en-GB" dirty="0" err="1">
                <a:solidFill>
                  <a:schemeClr val="tx1"/>
                </a:solidFill>
              </a:rPr>
              <a:t>arfer</a:t>
            </a:r>
            <a:r>
              <a:rPr lang="en-GB" dirty="0">
                <a:solidFill>
                  <a:schemeClr val="tx1"/>
                </a:solidFill>
              </a:rPr>
              <a:t> </a:t>
            </a:r>
            <a:r>
              <a:rPr lang="en-GB" dirty="0" err="1">
                <a:solidFill>
                  <a:schemeClr val="tx1"/>
                </a:solidFill>
              </a:rPr>
              <a:t>byddant</a:t>
            </a:r>
            <a:r>
              <a:rPr lang="en-GB" dirty="0">
                <a:solidFill>
                  <a:schemeClr val="tx1"/>
                </a:solidFill>
              </a:rPr>
              <a:t> </a:t>
            </a:r>
            <a:r>
              <a:rPr lang="en-GB" dirty="0" err="1">
                <a:solidFill>
                  <a:schemeClr val="tx1"/>
                </a:solidFill>
              </a:rPr>
              <a:t>hefyd</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deall</a:t>
            </a:r>
            <a:r>
              <a:rPr lang="en-GB" dirty="0">
                <a:solidFill>
                  <a:schemeClr val="tx1"/>
                </a:solidFill>
              </a:rPr>
              <a:t> </a:t>
            </a:r>
            <a:r>
              <a:rPr lang="en-GB" dirty="0" err="1">
                <a:solidFill>
                  <a:schemeClr val="tx1"/>
                </a:solidFill>
              </a:rPr>
              <a:t>geiriau</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ddisgrifio</a:t>
            </a:r>
            <a:r>
              <a:rPr lang="en-GB" dirty="0">
                <a:solidFill>
                  <a:schemeClr val="tx1"/>
                </a:solidFill>
              </a:rPr>
              <a:t> </a:t>
            </a:r>
            <a:r>
              <a:rPr lang="en-GB" dirty="0" err="1">
                <a:solidFill>
                  <a:schemeClr val="tx1"/>
                </a:solidFill>
              </a:rPr>
              <a:t>safle</a:t>
            </a:r>
            <a:r>
              <a:rPr lang="en-GB" dirty="0">
                <a:solidFill>
                  <a:schemeClr val="tx1"/>
                </a:solidFill>
              </a:rPr>
              <a:t> </a:t>
            </a:r>
            <a:r>
              <a:rPr lang="en-GB" dirty="0" err="1">
                <a:solidFill>
                  <a:schemeClr val="tx1"/>
                </a:solidFill>
              </a:rPr>
              <a:t>fel</a:t>
            </a:r>
            <a:r>
              <a:rPr lang="en-GB" dirty="0">
                <a:solidFill>
                  <a:schemeClr val="tx1"/>
                </a:solidFill>
              </a:rPr>
              <a:t> ‘</a:t>
            </a:r>
            <a:r>
              <a:rPr lang="en-GB" dirty="0" err="1">
                <a:solidFill>
                  <a:schemeClr val="tx1"/>
                </a:solidFill>
              </a:rPr>
              <a:t>uchod</a:t>
            </a:r>
            <a:r>
              <a:rPr lang="en-GB" dirty="0">
                <a:solidFill>
                  <a:schemeClr val="tx1"/>
                </a:solidFill>
              </a:rPr>
              <a:t>’, ‘</a:t>
            </a:r>
            <a:r>
              <a:rPr lang="en-GB" dirty="0" err="1">
                <a:solidFill>
                  <a:schemeClr val="tx1"/>
                </a:solidFill>
              </a:rPr>
              <a:t>isod</a:t>
            </a:r>
            <a:r>
              <a:rPr lang="en-GB" dirty="0">
                <a:solidFill>
                  <a:schemeClr val="tx1"/>
                </a:solidFill>
              </a:rPr>
              <a:t>’, ‘</a:t>
            </a:r>
            <a:r>
              <a:rPr lang="en-GB" dirty="0" err="1">
                <a:solidFill>
                  <a:schemeClr val="tx1"/>
                </a:solidFill>
              </a:rPr>
              <a:t>rhwng</a:t>
            </a:r>
            <a:r>
              <a:rPr lang="en-GB" dirty="0">
                <a:solidFill>
                  <a:schemeClr val="tx1"/>
                </a:solidFill>
              </a:rPr>
              <a:t>’.</a:t>
            </a:r>
          </a:p>
          <a:p>
            <a:r>
              <a:rPr lang="en-GB" dirty="0" err="1">
                <a:solidFill>
                  <a:schemeClr val="tx1"/>
                </a:solidFill>
              </a:rPr>
              <a:t>Erbyn</a:t>
            </a:r>
            <a:r>
              <a:rPr lang="en-GB" dirty="0">
                <a:solidFill>
                  <a:schemeClr val="tx1"/>
                </a:solidFill>
              </a:rPr>
              <a:t> 7 </a:t>
            </a:r>
            <a:r>
              <a:rPr lang="en-GB" dirty="0" err="1">
                <a:solidFill>
                  <a:schemeClr val="tx1"/>
                </a:solidFill>
              </a:rPr>
              <a:t>oed</a:t>
            </a:r>
            <a:r>
              <a:rPr lang="en-GB" dirty="0">
                <a:solidFill>
                  <a:schemeClr val="tx1"/>
                </a:solidFill>
              </a:rPr>
              <a:t>, </a:t>
            </a:r>
            <a:r>
              <a:rPr lang="en-GB" dirty="0" err="1">
                <a:solidFill>
                  <a:schemeClr val="tx1"/>
                </a:solidFill>
              </a:rPr>
              <a:t>bydd</a:t>
            </a:r>
            <a:r>
              <a:rPr lang="en-GB" dirty="0">
                <a:solidFill>
                  <a:schemeClr val="tx1"/>
                </a:solidFill>
              </a:rPr>
              <a:t> plant </a:t>
            </a:r>
            <a:r>
              <a:rPr lang="en-GB" dirty="0" err="1">
                <a:solidFill>
                  <a:schemeClr val="tx1"/>
                </a:solidFill>
              </a:rPr>
              <a:t>yn</a:t>
            </a:r>
            <a:r>
              <a:rPr lang="en-GB" dirty="0">
                <a:solidFill>
                  <a:schemeClr val="tx1"/>
                </a:solidFill>
              </a:rPr>
              <a:t> </a:t>
            </a:r>
            <a:r>
              <a:rPr lang="en-GB" dirty="0" err="1">
                <a:solidFill>
                  <a:schemeClr val="tx1"/>
                </a:solidFill>
              </a:rPr>
              <a:t>gyffredinol</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deall</a:t>
            </a:r>
            <a:r>
              <a:rPr lang="en-GB" dirty="0">
                <a:solidFill>
                  <a:schemeClr val="tx1"/>
                </a:solidFill>
              </a:rPr>
              <a:t> </a:t>
            </a:r>
            <a:r>
              <a:rPr lang="en-GB" dirty="0" err="1">
                <a:solidFill>
                  <a:schemeClr val="tx1"/>
                </a:solidFill>
              </a:rPr>
              <a:t>ceisiadau</a:t>
            </a:r>
            <a:r>
              <a:rPr lang="en-GB" dirty="0">
                <a:solidFill>
                  <a:schemeClr val="tx1"/>
                </a:solidFill>
              </a:rPr>
              <a:t> </a:t>
            </a:r>
            <a:r>
              <a:rPr lang="en-GB" dirty="0" err="1">
                <a:solidFill>
                  <a:schemeClr val="tx1"/>
                </a:solidFill>
              </a:rPr>
              <a:t>gyda</a:t>
            </a:r>
            <a:r>
              <a:rPr lang="en-GB" dirty="0">
                <a:solidFill>
                  <a:schemeClr val="tx1"/>
                </a:solidFill>
              </a:rPr>
              <a:t> </a:t>
            </a:r>
            <a:r>
              <a:rPr lang="en-GB" dirty="0" err="1">
                <a:solidFill>
                  <a:schemeClr val="tx1"/>
                </a:solidFill>
              </a:rPr>
              <a:t>llawer</a:t>
            </a:r>
            <a:r>
              <a:rPr lang="en-GB" dirty="0">
                <a:solidFill>
                  <a:schemeClr val="tx1"/>
                </a:solidFill>
              </a:rPr>
              <a:t> o </a:t>
            </a:r>
            <a:r>
              <a:rPr lang="en-GB" dirty="0" err="1">
                <a:solidFill>
                  <a:schemeClr val="tx1"/>
                </a:solidFill>
              </a:rPr>
              <a:t>gamau</a:t>
            </a:r>
            <a:r>
              <a:rPr lang="en-GB" dirty="0">
                <a:solidFill>
                  <a:schemeClr val="tx1"/>
                </a:solidFill>
              </a:rPr>
              <a:t>. Er </a:t>
            </a:r>
            <a:r>
              <a:rPr lang="en-GB" dirty="0" err="1">
                <a:solidFill>
                  <a:schemeClr val="tx1"/>
                </a:solidFill>
              </a:rPr>
              <a:t>enghraifft</a:t>
            </a:r>
            <a:r>
              <a:rPr lang="en-GB" dirty="0">
                <a:solidFill>
                  <a:schemeClr val="tx1"/>
                </a:solidFill>
              </a:rPr>
              <a:t>, ‘</a:t>
            </a:r>
            <a:r>
              <a:rPr lang="en-GB" dirty="0" err="1">
                <a:solidFill>
                  <a:schemeClr val="tx1"/>
                </a:solidFill>
              </a:rPr>
              <a:t>rhowch</a:t>
            </a:r>
            <a:r>
              <a:rPr lang="en-GB" dirty="0">
                <a:solidFill>
                  <a:schemeClr val="tx1"/>
                </a:solidFill>
              </a:rPr>
              <a:t> y </a:t>
            </a:r>
            <a:r>
              <a:rPr lang="en-GB" dirty="0" err="1">
                <a:solidFill>
                  <a:schemeClr val="tx1"/>
                </a:solidFill>
              </a:rPr>
              <a:t>llyfrau</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ôl</a:t>
            </a:r>
            <a:r>
              <a:rPr lang="en-GB" dirty="0">
                <a:solidFill>
                  <a:schemeClr val="tx1"/>
                </a:solidFill>
              </a:rPr>
              <a:t> </a:t>
            </a:r>
            <a:r>
              <a:rPr lang="en-GB" dirty="0" err="1">
                <a:solidFill>
                  <a:schemeClr val="tx1"/>
                </a:solidFill>
              </a:rPr>
              <a:t>yn</a:t>
            </a:r>
            <a:r>
              <a:rPr lang="en-GB" dirty="0">
                <a:solidFill>
                  <a:schemeClr val="tx1"/>
                </a:solidFill>
              </a:rPr>
              <a:t> y </a:t>
            </a:r>
            <a:r>
              <a:rPr lang="en-GB" dirty="0" err="1">
                <a:solidFill>
                  <a:schemeClr val="tx1"/>
                </a:solidFill>
              </a:rPr>
              <a:t>cwpwrdd</a:t>
            </a:r>
            <a:r>
              <a:rPr lang="en-GB" dirty="0">
                <a:solidFill>
                  <a:schemeClr val="tx1"/>
                </a:solidFill>
              </a:rPr>
              <a:t>, </a:t>
            </a:r>
            <a:r>
              <a:rPr lang="en-GB" dirty="0" err="1">
                <a:solidFill>
                  <a:schemeClr val="tx1"/>
                </a:solidFill>
              </a:rPr>
              <a:t>ewch</a:t>
            </a:r>
            <a:r>
              <a:rPr lang="en-GB" dirty="0">
                <a:solidFill>
                  <a:schemeClr val="tx1"/>
                </a:solidFill>
              </a:rPr>
              <a:t> at </a:t>
            </a:r>
            <a:r>
              <a:rPr lang="en-GB" dirty="0" err="1">
                <a:solidFill>
                  <a:schemeClr val="tx1"/>
                </a:solidFill>
              </a:rPr>
              <a:t>eich</a:t>
            </a:r>
            <a:r>
              <a:rPr lang="en-GB" dirty="0">
                <a:solidFill>
                  <a:schemeClr val="tx1"/>
                </a:solidFill>
              </a:rPr>
              <a:t> </a:t>
            </a:r>
            <a:r>
              <a:rPr lang="en-GB" dirty="0" err="1">
                <a:solidFill>
                  <a:schemeClr val="tx1"/>
                </a:solidFill>
              </a:rPr>
              <a:t>pegiau</a:t>
            </a:r>
            <a:r>
              <a:rPr lang="en-GB" dirty="0">
                <a:solidFill>
                  <a:schemeClr val="tx1"/>
                </a:solidFill>
              </a:rPr>
              <a:t> a </a:t>
            </a:r>
            <a:r>
              <a:rPr lang="en-GB" dirty="0" err="1">
                <a:solidFill>
                  <a:schemeClr val="tx1"/>
                </a:solidFill>
              </a:rPr>
              <a:t>dewch</a:t>
            </a:r>
            <a:r>
              <a:rPr lang="en-GB" dirty="0">
                <a:solidFill>
                  <a:schemeClr val="tx1"/>
                </a:solidFill>
              </a:rPr>
              <a:t> o </a:t>
            </a:r>
            <a:r>
              <a:rPr lang="en-GB" dirty="0" err="1">
                <a:solidFill>
                  <a:schemeClr val="tx1"/>
                </a:solidFill>
              </a:rPr>
              <a:t>hyd</a:t>
            </a:r>
            <a:r>
              <a:rPr lang="en-GB" dirty="0">
                <a:solidFill>
                  <a:schemeClr val="tx1"/>
                </a:solidFill>
              </a:rPr>
              <a:t> </a:t>
            </a:r>
            <a:r>
              <a:rPr lang="en-GB" dirty="0" err="1">
                <a:solidFill>
                  <a:schemeClr val="tx1"/>
                </a:solidFill>
              </a:rPr>
              <a:t>i’ch</a:t>
            </a:r>
            <a:r>
              <a:rPr lang="en-GB" dirty="0">
                <a:solidFill>
                  <a:schemeClr val="tx1"/>
                </a:solidFill>
              </a:rPr>
              <a:t> </a:t>
            </a:r>
            <a:r>
              <a:rPr lang="en-GB" dirty="0" err="1">
                <a:solidFill>
                  <a:schemeClr val="tx1"/>
                </a:solidFill>
              </a:rPr>
              <a:t>pethau</a:t>
            </a:r>
            <a:r>
              <a:rPr lang="en-GB" dirty="0">
                <a:solidFill>
                  <a:schemeClr val="tx1"/>
                </a:solidFill>
              </a:rPr>
              <a:t> </a:t>
            </a:r>
            <a:r>
              <a:rPr lang="en-GB" dirty="0" err="1">
                <a:solidFill>
                  <a:schemeClr val="tx1"/>
                </a:solidFill>
              </a:rPr>
              <a:t>nofio</a:t>
            </a:r>
            <a:r>
              <a:rPr lang="en-GB" dirty="0">
                <a:solidFill>
                  <a:schemeClr val="tx1"/>
                </a:solidFill>
              </a:rPr>
              <a:t>’. </a:t>
            </a:r>
            <a:r>
              <a:rPr lang="en-GB" dirty="0" err="1">
                <a:solidFill>
                  <a:schemeClr val="tx1"/>
                </a:solidFill>
              </a:rPr>
              <a:t>Efallai</a:t>
            </a:r>
            <a:r>
              <a:rPr lang="en-GB" dirty="0">
                <a:solidFill>
                  <a:schemeClr val="tx1"/>
                </a:solidFill>
              </a:rPr>
              <a:t> y </a:t>
            </a:r>
            <a:r>
              <a:rPr lang="en-GB" dirty="0" err="1">
                <a:solidFill>
                  <a:schemeClr val="tx1"/>
                </a:solidFill>
              </a:rPr>
              <a:t>byddan</a:t>
            </a:r>
            <a:r>
              <a:rPr lang="en-GB" dirty="0">
                <a:solidFill>
                  <a:schemeClr val="tx1"/>
                </a:solidFill>
              </a:rPr>
              <a:t> </a:t>
            </a:r>
            <a:r>
              <a:rPr lang="en-GB" dirty="0" err="1">
                <a:solidFill>
                  <a:schemeClr val="tx1"/>
                </a:solidFill>
              </a:rPr>
              <a:t>nhw</a:t>
            </a:r>
            <a:r>
              <a:rPr lang="en-GB" dirty="0">
                <a:solidFill>
                  <a:schemeClr val="tx1"/>
                </a:solidFill>
              </a:rPr>
              <a:t> </a:t>
            </a:r>
            <a:r>
              <a:rPr lang="en-GB" dirty="0" err="1">
                <a:solidFill>
                  <a:schemeClr val="tx1"/>
                </a:solidFill>
              </a:rPr>
              <a:t>hefyd</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deall</a:t>
            </a:r>
            <a:r>
              <a:rPr lang="en-GB" dirty="0">
                <a:solidFill>
                  <a:schemeClr val="tx1"/>
                </a:solidFill>
              </a:rPr>
              <a:t> bod </a:t>
            </a:r>
            <a:r>
              <a:rPr lang="en-GB" dirty="0" err="1">
                <a:solidFill>
                  <a:schemeClr val="tx1"/>
                </a:solidFill>
              </a:rPr>
              <a:t>yr</a:t>
            </a:r>
            <a:r>
              <a:rPr lang="en-GB" dirty="0">
                <a:solidFill>
                  <a:schemeClr val="tx1"/>
                </a:solidFill>
              </a:rPr>
              <a:t> un </a:t>
            </a:r>
            <a:r>
              <a:rPr lang="en-GB" dirty="0" err="1">
                <a:solidFill>
                  <a:schemeClr val="tx1"/>
                </a:solidFill>
              </a:rPr>
              <a:t>ystyr</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eiriau</a:t>
            </a:r>
            <a:r>
              <a:rPr lang="en-GB" dirty="0">
                <a:solidFill>
                  <a:schemeClr val="tx1"/>
                </a:solidFill>
              </a:rPr>
              <a:t> </a:t>
            </a:r>
            <a:r>
              <a:rPr lang="en-GB" dirty="0" err="1">
                <a:solidFill>
                  <a:schemeClr val="tx1"/>
                </a:solidFill>
              </a:rPr>
              <a:t>gwahanol</a:t>
            </a:r>
            <a:r>
              <a:rPr lang="en-GB" dirty="0">
                <a:solidFill>
                  <a:schemeClr val="tx1"/>
                </a:solidFill>
              </a:rPr>
              <a:t>, er </a:t>
            </a:r>
            <a:r>
              <a:rPr lang="en-GB" dirty="0" err="1">
                <a:solidFill>
                  <a:schemeClr val="tx1"/>
                </a:solidFill>
              </a:rPr>
              <a:t>enghraifft</a:t>
            </a:r>
            <a:r>
              <a:rPr lang="en-GB" dirty="0">
                <a:solidFill>
                  <a:schemeClr val="tx1"/>
                </a:solidFill>
              </a:rPr>
              <a:t> ‘</a:t>
            </a:r>
            <a:r>
              <a:rPr lang="en-GB" dirty="0" err="1">
                <a:solidFill>
                  <a:schemeClr val="tx1"/>
                </a:solidFill>
              </a:rPr>
              <a:t>minws</a:t>
            </a:r>
            <a:r>
              <a:rPr lang="en-GB" dirty="0">
                <a:solidFill>
                  <a:schemeClr val="tx1"/>
                </a:solidFill>
              </a:rPr>
              <a:t>’, ‘</a:t>
            </a:r>
            <a:r>
              <a:rPr lang="en-GB" dirty="0" err="1">
                <a:solidFill>
                  <a:schemeClr val="tx1"/>
                </a:solidFill>
              </a:rPr>
              <a:t>tynnu</a:t>
            </a:r>
            <a:r>
              <a:rPr lang="en-GB" dirty="0">
                <a:solidFill>
                  <a:schemeClr val="tx1"/>
                </a:solidFill>
              </a:rPr>
              <a:t>’.</a:t>
            </a:r>
          </a:p>
          <a:p>
            <a:pPr marL="0" indent="0">
              <a:buFont typeface="Wingdings 2" panose="05020102010507070707" pitchFamily="18" charset="2"/>
              <a:buNone/>
            </a:pPr>
            <a:endParaRPr lang="en-GB" dirty="0">
              <a:solidFill>
                <a:schemeClr val="tx1"/>
              </a:solidFill>
            </a:endParaRPr>
          </a:p>
          <a:p>
            <a:pPr marL="0" indent="0">
              <a:buFont typeface="Wingdings 2" panose="05020102010507070707" pitchFamily="18" charset="2"/>
              <a:buNone/>
            </a:pPr>
            <a:r>
              <a:rPr lang="en-GB" dirty="0" err="1">
                <a:solidFill>
                  <a:schemeClr val="tx1"/>
                </a:solidFill>
              </a:rPr>
              <a:t>Bydd</a:t>
            </a:r>
            <a:r>
              <a:rPr lang="en-GB" dirty="0">
                <a:solidFill>
                  <a:schemeClr val="tx1"/>
                </a:solidFill>
              </a:rPr>
              <a:t> </a:t>
            </a:r>
            <a:r>
              <a:rPr lang="en-GB" dirty="0" err="1">
                <a:solidFill>
                  <a:schemeClr val="tx1"/>
                </a:solidFill>
              </a:rPr>
              <a:t>dealltwriaeth</a:t>
            </a:r>
            <a:r>
              <a:rPr lang="en-GB" dirty="0">
                <a:solidFill>
                  <a:schemeClr val="tx1"/>
                </a:solidFill>
              </a:rPr>
              <a:t> plant o </a:t>
            </a:r>
            <a:r>
              <a:rPr lang="en-GB" dirty="0" err="1">
                <a:solidFill>
                  <a:schemeClr val="tx1"/>
                </a:solidFill>
              </a:rPr>
              <a:t>gwestiynau</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datblygu</a:t>
            </a:r>
            <a:r>
              <a:rPr lang="en-GB" dirty="0">
                <a:solidFill>
                  <a:schemeClr val="tx1"/>
                </a:solidFill>
              </a:rPr>
              <a:t> </a:t>
            </a:r>
            <a:r>
              <a:rPr lang="en-GB" dirty="0" err="1">
                <a:solidFill>
                  <a:schemeClr val="tx1"/>
                </a:solidFill>
              </a:rPr>
              <a:t>dros</a:t>
            </a:r>
            <a:r>
              <a:rPr lang="en-GB" dirty="0">
                <a:solidFill>
                  <a:schemeClr val="tx1"/>
                </a:solidFill>
              </a:rPr>
              <a:t> </a:t>
            </a:r>
            <a:r>
              <a:rPr lang="en-GB" dirty="0" err="1">
                <a:solidFill>
                  <a:schemeClr val="tx1"/>
                </a:solidFill>
              </a:rPr>
              <a:t>amser</a:t>
            </a:r>
            <a:r>
              <a:rPr lang="en-GB" dirty="0">
                <a:solidFill>
                  <a:schemeClr val="tx1"/>
                </a:solidFill>
              </a:rPr>
              <a:t>:</a:t>
            </a:r>
          </a:p>
          <a:p>
            <a:pPr marL="0" indent="0">
              <a:buFont typeface="Wingdings 2" panose="05020102010507070707" pitchFamily="18" charset="2"/>
              <a:buNone/>
            </a:pPr>
            <a:r>
              <a:rPr lang="en-GB" dirty="0" err="1">
                <a:solidFill>
                  <a:schemeClr val="tx1"/>
                </a:solidFill>
              </a:rPr>
              <a:t>Erbyn</a:t>
            </a:r>
            <a:r>
              <a:rPr lang="en-GB" dirty="0">
                <a:solidFill>
                  <a:schemeClr val="tx1"/>
                </a:solidFill>
              </a:rPr>
              <a:t> </a:t>
            </a:r>
            <a:r>
              <a:rPr lang="en-GB" dirty="0" err="1">
                <a:solidFill>
                  <a:schemeClr val="tx1"/>
                </a:solidFill>
              </a:rPr>
              <a:t>dwy</a:t>
            </a:r>
            <a:r>
              <a:rPr lang="en-GB" dirty="0">
                <a:solidFill>
                  <a:schemeClr val="tx1"/>
                </a:solidFill>
              </a:rPr>
              <a:t> </a:t>
            </a:r>
            <a:r>
              <a:rPr lang="en-GB" dirty="0" err="1">
                <a:solidFill>
                  <a:schemeClr val="tx1"/>
                </a:solidFill>
              </a:rPr>
              <a:t>flwydd</a:t>
            </a:r>
            <a:r>
              <a:rPr lang="en-GB" dirty="0">
                <a:solidFill>
                  <a:schemeClr val="tx1"/>
                </a:solidFill>
              </a:rPr>
              <a:t> </a:t>
            </a:r>
            <a:r>
              <a:rPr lang="en-GB" dirty="0" err="1">
                <a:solidFill>
                  <a:schemeClr val="tx1"/>
                </a:solidFill>
              </a:rPr>
              <a:t>oed</a:t>
            </a:r>
            <a:r>
              <a:rPr lang="en-GB" dirty="0">
                <a:solidFill>
                  <a:schemeClr val="tx1"/>
                </a:solidFill>
              </a:rPr>
              <a:t>, </a:t>
            </a:r>
            <a:r>
              <a:rPr lang="en-GB" dirty="0" err="1">
                <a:solidFill>
                  <a:schemeClr val="tx1"/>
                </a:solidFill>
              </a:rPr>
              <a:t>mae’r</a:t>
            </a:r>
            <a:r>
              <a:rPr lang="en-GB" dirty="0">
                <a:solidFill>
                  <a:schemeClr val="tx1"/>
                </a:solidFill>
              </a:rPr>
              <a:t> </a:t>
            </a:r>
            <a:r>
              <a:rPr lang="en-GB" dirty="0" err="1">
                <a:solidFill>
                  <a:schemeClr val="tx1"/>
                </a:solidFill>
              </a:rPr>
              <a:t>rhan</a:t>
            </a:r>
            <a:r>
              <a:rPr lang="en-GB" dirty="0">
                <a:solidFill>
                  <a:schemeClr val="tx1"/>
                </a:solidFill>
              </a:rPr>
              <a:t> </a:t>
            </a:r>
            <a:r>
              <a:rPr lang="en-GB" dirty="0" err="1">
                <a:solidFill>
                  <a:schemeClr val="tx1"/>
                </a:solidFill>
              </a:rPr>
              <a:t>fwyaf</a:t>
            </a:r>
            <a:r>
              <a:rPr lang="en-GB" dirty="0">
                <a:solidFill>
                  <a:schemeClr val="tx1"/>
                </a:solidFill>
              </a:rPr>
              <a:t> o </a:t>
            </a:r>
            <a:r>
              <a:rPr lang="en-GB" dirty="0" err="1">
                <a:solidFill>
                  <a:schemeClr val="tx1"/>
                </a:solidFill>
              </a:rPr>
              <a:t>blant</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deall</a:t>
            </a:r>
            <a:r>
              <a:rPr lang="en-GB" dirty="0">
                <a:solidFill>
                  <a:schemeClr val="tx1"/>
                </a:solidFill>
              </a:rPr>
              <a:t> </a:t>
            </a:r>
            <a:r>
              <a:rPr lang="en-GB" dirty="0" err="1">
                <a:solidFill>
                  <a:schemeClr val="tx1"/>
                </a:solidFill>
              </a:rPr>
              <a:t>cwestiynau</a:t>
            </a:r>
            <a:r>
              <a:rPr lang="en-GB" dirty="0">
                <a:solidFill>
                  <a:schemeClr val="tx1"/>
                </a:solidFill>
              </a:rPr>
              <a:t> </a:t>
            </a:r>
            <a:r>
              <a:rPr lang="en-GB" dirty="0" err="1">
                <a:solidFill>
                  <a:schemeClr val="tx1"/>
                </a:solidFill>
              </a:rPr>
              <a:t>syml</a:t>
            </a:r>
            <a:r>
              <a:rPr lang="en-GB" dirty="0">
                <a:solidFill>
                  <a:schemeClr val="tx1"/>
                </a:solidFill>
              </a:rPr>
              <a:t> </a:t>
            </a:r>
            <a:r>
              <a:rPr lang="en-GB" dirty="0" err="1">
                <a:solidFill>
                  <a:schemeClr val="tx1"/>
                </a:solidFill>
              </a:rPr>
              <a:t>fel</a:t>
            </a:r>
            <a:r>
              <a:rPr lang="en-GB" dirty="0">
                <a:solidFill>
                  <a:schemeClr val="tx1"/>
                </a:solidFill>
              </a:rPr>
              <a:t> ‘</a:t>
            </a:r>
            <a:r>
              <a:rPr lang="en-GB" dirty="0" err="1">
                <a:solidFill>
                  <a:schemeClr val="tx1"/>
                </a:solidFill>
              </a:rPr>
              <a:t>ble</a:t>
            </a:r>
            <a:r>
              <a:rPr lang="en-GB" dirty="0">
                <a:solidFill>
                  <a:schemeClr val="tx1"/>
                </a:solidFill>
              </a:rPr>
              <a:t> </a:t>
            </a:r>
            <a:r>
              <a:rPr lang="en-GB" dirty="0" err="1">
                <a:solidFill>
                  <a:schemeClr val="tx1"/>
                </a:solidFill>
              </a:rPr>
              <a:t>mae</a:t>
            </a:r>
            <a:r>
              <a:rPr lang="en-GB" dirty="0">
                <a:solidFill>
                  <a:schemeClr val="tx1"/>
                </a:solidFill>
              </a:rPr>
              <a:t> </a:t>
            </a:r>
            <a:r>
              <a:rPr lang="en-GB" dirty="0" err="1">
                <a:solidFill>
                  <a:schemeClr val="tx1"/>
                </a:solidFill>
              </a:rPr>
              <a:t>tedi</a:t>
            </a:r>
            <a:r>
              <a:rPr lang="en-GB" dirty="0">
                <a:solidFill>
                  <a:schemeClr val="tx1"/>
                </a:solidFill>
              </a:rPr>
              <a:t>?’.</a:t>
            </a:r>
          </a:p>
          <a:p>
            <a:pPr marL="0" indent="0">
              <a:buFont typeface="Wingdings 2" panose="05020102010507070707" pitchFamily="18" charset="2"/>
              <a:buNone/>
            </a:pPr>
            <a:r>
              <a:rPr lang="en-GB" dirty="0" err="1">
                <a:solidFill>
                  <a:schemeClr val="tx1"/>
                </a:solidFill>
              </a:rPr>
              <a:t>Erbyn</a:t>
            </a:r>
            <a:r>
              <a:rPr lang="en-GB" dirty="0">
                <a:solidFill>
                  <a:schemeClr val="tx1"/>
                </a:solidFill>
              </a:rPr>
              <a:t> </a:t>
            </a:r>
            <a:r>
              <a:rPr lang="en-GB" dirty="0" err="1">
                <a:solidFill>
                  <a:schemeClr val="tx1"/>
                </a:solidFill>
              </a:rPr>
              <a:t>tair</a:t>
            </a:r>
            <a:r>
              <a:rPr lang="en-GB" dirty="0">
                <a:solidFill>
                  <a:schemeClr val="tx1"/>
                </a:solidFill>
              </a:rPr>
              <a:t> </a:t>
            </a:r>
            <a:r>
              <a:rPr lang="en-GB" dirty="0" err="1">
                <a:solidFill>
                  <a:schemeClr val="tx1"/>
                </a:solidFill>
              </a:rPr>
              <a:t>mlwydd</a:t>
            </a:r>
            <a:r>
              <a:rPr lang="en-GB" dirty="0">
                <a:solidFill>
                  <a:schemeClr val="tx1"/>
                </a:solidFill>
              </a:rPr>
              <a:t> </a:t>
            </a:r>
            <a:r>
              <a:rPr lang="en-GB" dirty="0" err="1">
                <a:solidFill>
                  <a:schemeClr val="tx1"/>
                </a:solidFill>
              </a:rPr>
              <a:t>oed</a:t>
            </a:r>
            <a:r>
              <a:rPr lang="en-GB" dirty="0">
                <a:solidFill>
                  <a:schemeClr val="tx1"/>
                </a:solidFill>
              </a:rPr>
              <a:t>, </a:t>
            </a:r>
            <a:r>
              <a:rPr lang="en-GB" dirty="0" err="1">
                <a:solidFill>
                  <a:schemeClr val="tx1"/>
                </a:solidFill>
              </a:rPr>
              <a:t>mae'r</a:t>
            </a:r>
            <a:r>
              <a:rPr lang="en-GB" dirty="0">
                <a:solidFill>
                  <a:schemeClr val="tx1"/>
                </a:solidFill>
              </a:rPr>
              <a:t> </a:t>
            </a:r>
            <a:r>
              <a:rPr lang="en-GB" dirty="0" err="1">
                <a:solidFill>
                  <a:schemeClr val="tx1"/>
                </a:solidFill>
              </a:rPr>
              <a:t>rhan</a:t>
            </a:r>
            <a:r>
              <a:rPr lang="en-GB" dirty="0">
                <a:solidFill>
                  <a:schemeClr val="tx1"/>
                </a:solidFill>
              </a:rPr>
              <a:t> </a:t>
            </a:r>
            <a:r>
              <a:rPr lang="en-GB" dirty="0" err="1">
                <a:solidFill>
                  <a:schemeClr val="tx1"/>
                </a:solidFill>
              </a:rPr>
              <a:t>fwyaf</a:t>
            </a:r>
            <a:r>
              <a:rPr lang="en-GB" dirty="0">
                <a:solidFill>
                  <a:schemeClr val="tx1"/>
                </a:solidFill>
              </a:rPr>
              <a:t> o </a:t>
            </a:r>
            <a:r>
              <a:rPr lang="en-GB" dirty="0" err="1">
                <a:solidFill>
                  <a:schemeClr val="tx1"/>
                </a:solidFill>
              </a:rPr>
              <a:t>blant</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gallu</a:t>
            </a:r>
            <a:r>
              <a:rPr lang="en-GB" dirty="0">
                <a:solidFill>
                  <a:schemeClr val="tx1"/>
                </a:solidFill>
              </a:rPr>
              <a:t> </a:t>
            </a:r>
            <a:r>
              <a:rPr lang="en-GB" dirty="0" err="1">
                <a:solidFill>
                  <a:schemeClr val="tx1"/>
                </a:solidFill>
              </a:rPr>
              <a:t>deall</a:t>
            </a:r>
            <a:r>
              <a:rPr lang="en-GB" dirty="0">
                <a:solidFill>
                  <a:schemeClr val="tx1"/>
                </a:solidFill>
              </a:rPr>
              <a:t> </a:t>
            </a:r>
            <a:r>
              <a:rPr lang="en-GB" dirty="0" err="1">
                <a:solidFill>
                  <a:schemeClr val="tx1"/>
                </a:solidFill>
              </a:rPr>
              <a:t>beth</a:t>
            </a:r>
            <a:r>
              <a:rPr lang="en-GB" dirty="0">
                <a:solidFill>
                  <a:schemeClr val="tx1"/>
                </a:solidFill>
              </a:rPr>
              <a:t>, </a:t>
            </a:r>
            <a:r>
              <a:rPr lang="en-GB" dirty="0" err="1">
                <a:solidFill>
                  <a:schemeClr val="tx1"/>
                </a:solidFill>
              </a:rPr>
              <a:t>ble</a:t>
            </a:r>
            <a:r>
              <a:rPr lang="en-GB" dirty="0">
                <a:solidFill>
                  <a:schemeClr val="tx1"/>
                </a:solidFill>
              </a:rPr>
              <a:t>, </a:t>
            </a:r>
            <a:r>
              <a:rPr lang="en-GB" dirty="0" err="1">
                <a:solidFill>
                  <a:schemeClr val="tx1"/>
                </a:solidFill>
              </a:rPr>
              <a:t>pwy</a:t>
            </a:r>
            <a:r>
              <a:rPr lang="en-GB" dirty="0">
                <a:solidFill>
                  <a:schemeClr val="tx1"/>
                </a:solidFill>
              </a:rPr>
              <a:t> </a:t>
            </a:r>
            <a:r>
              <a:rPr lang="en-GB" dirty="0" err="1">
                <a:solidFill>
                  <a:schemeClr val="tx1"/>
                </a:solidFill>
              </a:rPr>
              <a:t>sy'n</a:t>
            </a:r>
            <a:r>
              <a:rPr lang="en-GB" dirty="0">
                <a:solidFill>
                  <a:schemeClr val="tx1"/>
                </a:solidFill>
              </a:rPr>
              <a:t> </a:t>
            </a:r>
            <a:r>
              <a:rPr lang="en-GB" dirty="0" err="1">
                <a:solidFill>
                  <a:schemeClr val="tx1"/>
                </a:solidFill>
              </a:rPr>
              <a:t>cwestiynu</a:t>
            </a:r>
            <a:r>
              <a:rPr lang="en-GB" dirty="0">
                <a:solidFill>
                  <a:schemeClr val="tx1"/>
                </a:solidFill>
              </a:rPr>
              <a:t>.</a:t>
            </a:r>
          </a:p>
          <a:p>
            <a:pPr marL="0" indent="0">
              <a:buFont typeface="Wingdings 2" panose="05020102010507070707" pitchFamily="18" charset="2"/>
              <a:buNone/>
            </a:pPr>
            <a:r>
              <a:rPr lang="en-GB" dirty="0" err="1">
                <a:solidFill>
                  <a:schemeClr val="tx1"/>
                </a:solidFill>
              </a:rPr>
              <a:t>Erbyn</a:t>
            </a:r>
            <a:r>
              <a:rPr lang="en-GB" dirty="0">
                <a:solidFill>
                  <a:schemeClr val="tx1"/>
                </a:solidFill>
              </a:rPr>
              <a:t> </a:t>
            </a:r>
            <a:r>
              <a:rPr lang="en-GB" dirty="0" err="1">
                <a:solidFill>
                  <a:schemeClr val="tx1"/>
                </a:solidFill>
              </a:rPr>
              <a:t>pedair</a:t>
            </a:r>
            <a:r>
              <a:rPr lang="en-GB" dirty="0">
                <a:solidFill>
                  <a:schemeClr val="tx1"/>
                </a:solidFill>
              </a:rPr>
              <a:t> </a:t>
            </a:r>
            <a:r>
              <a:rPr lang="en-GB" dirty="0" err="1">
                <a:solidFill>
                  <a:schemeClr val="tx1"/>
                </a:solidFill>
              </a:rPr>
              <a:t>oed</a:t>
            </a:r>
            <a:r>
              <a:rPr lang="en-GB" dirty="0">
                <a:solidFill>
                  <a:schemeClr val="tx1"/>
                </a:solidFill>
              </a:rPr>
              <a:t>, </a:t>
            </a:r>
            <a:r>
              <a:rPr lang="en-GB" dirty="0" err="1">
                <a:solidFill>
                  <a:schemeClr val="tx1"/>
                </a:solidFill>
              </a:rPr>
              <a:t>mae’r</a:t>
            </a:r>
            <a:r>
              <a:rPr lang="en-GB" dirty="0">
                <a:solidFill>
                  <a:schemeClr val="tx1"/>
                </a:solidFill>
              </a:rPr>
              <a:t> </a:t>
            </a:r>
            <a:r>
              <a:rPr lang="en-GB" dirty="0" err="1">
                <a:solidFill>
                  <a:schemeClr val="tx1"/>
                </a:solidFill>
              </a:rPr>
              <a:t>rhan</a:t>
            </a:r>
            <a:r>
              <a:rPr lang="en-GB" dirty="0">
                <a:solidFill>
                  <a:schemeClr val="tx1"/>
                </a:solidFill>
              </a:rPr>
              <a:t> </a:t>
            </a:r>
            <a:r>
              <a:rPr lang="en-GB" dirty="0" err="1">
                <a:solidFill>
                  <a:schemeClr val="tx1"/>
                </a:solidFill>
              </a:rPr>
              <a:t>fwyaf</a:t>
            </a:r>
            <a:r>
              <a:rPr lang="en-GB" dirty="0">
                <a:solidFill>
                  <a:schemeClr val="tx1"/>
                </a:solidFill>
              </a:rPr>
              <a:t> o </a:t>
            </a:r>
            <a:r>
              <a:rPr lang="en-GB" dirty="0" err="1">
                <a:solidFill>
                  <a:schemeClr val="tx1"/>
                </a:solidFill>
              </a:rPr>
              <a:t>blant</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deall</a:t>
            </a:r>
            <a:r>
              <a:rPr lang="en-GB" dirty="0">
                <a:solidFill>
                  <a:schemeClr val="tx1"/>
                </a:solidFill>
              </a:rPr>
              <a:t> </a:t>
            </a:r>
            <a:r>
              <a:rPr lang="en-GB" dirty="0" err="1">
                <a:solidFill>
                  <a:schemeClr val="tx1"/>
                </a:solidFill>
              </a:rPr>
              <a:t>cwestiynau</a:t>
            </a:r>
            <a:r>
              <a:rPr lang="en-GB" dirty="0">
                <a:solidFill>
                  <a:schemeClr val="tx1"/>
                </a:solidFill>
              </a:rPr>
              <a:t> </a:t>
            </a:r>
            <a:r>
              <a:rPr lang="en-GB" dirty="0" err="1">
                <a:solidFill>
                  <a:schemeClr val="tx1"/>
                </a:solidFill>
              </a:rPr>
              <a:t>mwy</a:t>
            </a:r>
            <a:r>
              <a:rPr lang="en-GB" dirty="0">
                <a:solidFill>
                  <a:schemeClr val="tx1"/>
                </a:solidFill>
              </a:rPr>
              <a:t> </a:t>
            </a:r>
            <a:r>
              <a:rPr lang="en-GB" dirty="0" err="1">
                <a:solidFill>
                  <a:schemeClr val="tx1"/>
                </a:solidFill>
              </a:rPr>
              <a:t>cymhleth</a:t>
            </a:r>
            <a:r>
              <a:rPr lang="en-GB" dirty="0">
                <a:solidFill>
                  <a:schemeClr val="tx1"/>
                </a:solidFill>
              </a:rPr>
              <a:t> ‘pam...?’ neu ‘</a:t>
            </a:r>
            <a:r>
              <a:rPr lang="en-GB" dirty="0" err="1">
                <a:solidFill>
                  <a:schemeClr val="tx1"/>
                </a:solidFill>
              </a:rPr>
              <a:t>beth</a:t>
            </a:r>
            <a:r>
              <a:rPr lang="en-GB" dirty="0">
                <a:solidFill>
                  <a:schemeClr val="tx1"/>
                </a:solidFill>
              </a:rPr>
              <a:t> </a:t>
            </a:r>
            <a:r>
              <a:rPr lang="en-GB" dirty="0" err="1">
                <a:solidFill>
                  <a:schemeClr val="tx1"/>
                </a:solidFill>
              </a:rPr>
              <a:t>fyddech</a:t>
            </a:r>
            <a:r>
              <a:rPr lang="en-GB" dirty="0">
                <a:solidFill>
                  <a:schemeClr val="tx1"/>
                </a:solidFill>
              </a:rPr>
              <a:t> </a:t>
            </a:r>
            <a:r>
              <a:rPr lang="en-GB" dirty="0" err="1">
                <a:solidFill>
                  <a:schemeClr val="tx1"/>
                </a:solidFill>
              </a:rPr>
              <a:t>chi’n</a:t>
            </a:r>
            <a:r>
              <a:rPr lang="en-GB" dirty="0">
                <a:solidFill>
                  <a:schemeClr val="tx1"/>
                </a:solidFill>
              </a:rPr>
              <a:t> </a:t>
            </a:r>
            <a:r>
              <a:rPr lang="en-GB" dirty="0" err="1">
                <a:solidFill>
                  <a:schemeClr val="tx1"/>
                </a:solidFill>
              </a:rPr>
              <a:t>ei</a:t>
            </a:r>
            <a:r>
              <a:rPr lang="en-GB" dirty="0">
                <a:solidFill>
                  <a:schemeClr val="tx1"/>
                </a:solidFill>
              </a:rPr>
              <a:t> </a:t>
            </a:r>
            <a:r>
              <a:rPr lang="en-GB" dirty="0" err="1">
                <a:solidFill>
                  <a:schemeClr val="tx1"/>
                </a:solidFill>
              </a:rPr>
              <a:t>wneud</a:t>
            </a:r>
            <a:r>
              <a:rPr lang="en-GB" dirty="0">
                <a:solidFill>
                  <a:schemeClr val="tx1"/>
                </a:solidFill>
              </a:rPr>
              <a:t> pe bai …?’.</a:t>
            </a:r>
          </a:p>
        </p:txBody>
      </p:sp>
    </p:spTree>
    <p:extLst>
      <p:ext uri="{BB962C8B-B14F-4D97-AF65-F5344CB8AC3E}">
        <p14:creationId xmlns:p14="http://schemas.microsoft.com/office/powerpoint/2010/main" val="5027622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81192" y="702156"/>
            <a:ext cx="5440667" cy="1013800"/>
          </a:xfrm>
        </p:spPr>
        <p:txBody>
          <a:bodyPr/>
          <a:lstStyle/>
          <a:p>
            <a:r>
              <a:rPr lang="en-GB"/>
              <a:t>LANGUAGE DEVELOPMENT: Understanding</a:t>
            </a:r>
          </a:p>
        </p:txBody>
      </p:sp>
      <p:cxnSp>
        <p:nvCxnSpPr>
          <p:cNvPr id="5" name="Straight Connector 4"/>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6"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DATBLYGIAD IAITH: </a:t>
            </a:r>
            <a:r>
              <a:rPr lang="en-GB" err="1"/>
              <a:t>dealltwriaeth</a:t>
            </a:r>
            <a:endParaRPr lang="en-GB"/>
          </a:p>
        </p:txBody>
      </p:sp>
      <p:pic>
        <p:nvPicPr>
          <p:cNvPr id="7" name="Picture 6"/>
          <p:cNvPicPr>
            <a:picLocks noChangeAspect="1"/>
          </p:cNvPicPr>
          <p:nvPr/>
        </p:nvPicPr>
        <p:blipFill>
          <a:blip r:embed="rId3"/>
          <a:stretch>
            <a:fillRect/>
          </a:stretch>
        </p:blipFill>
        <p:spPr>
          <a:xfrm>
            <a:off x="48363" y="29410"/>
            <a:ext cx="956797" cy="834897"/>
          </a:xfrm>
          <a:prstGeom prst="rect">
            <a:avLst/>
          </a:prstGeom>
          <a:ln w="19050">
            <a:solidFill>
              <a:schemeClr val="accent3"/>
            </a:solidFill>
          </a:ln>
        </p:spPr>
      </p:pic>
      <p:pic>
        <p:nvPicPr>
          <p:cNvPr id="8" name="Picture 7" descr="A group of children sitting on a circle&#10;&#10;Description automatically generated">
            <a:extLst>
              <a:ext uri="{FF2B5EF4-FFF2-40B4-BE49-F238E27FC236}">
                <a16:creationId xmlns:a16="http://schemas.microsoft.com/office/drawing/2014/main" id="{6EC18DDC-FFE5-65D5-A5B1-215603EE5A54}"/>
              </a:ext>
            </a:extLst>
          </p:cNvPr>
          <p:cNvPicPr>
            <a:picLocks noChangeAspect="1"/>
          </p:cNvPicPr>
          <p:nvPr/>
        </p:nvPicPr>
        <p:blipFill>
          <a:blip r:embed="rId4"/>
          <a:stretch>
            <a:fillRect/>
          </a:stretch>
        </p:blipFill>
        <p:spPr>
          <a:xfrm>
            <a:off x="2433069" y="2031642"/>
            <a:ext cx="7321740" cy="4350736"/>
          </a:xfrm>
          <a:prstGeom prst="rect">
            <a:avLst/>
          </a:prstGeom>
        </p:spPr>
      </p:pic>
    </p:spTree>
    <p:extLst>
      <p:ext uri="{BB962C8B-B14F-4D97-AF65-F5344CB8AC3E}">
        <p14:creationId xmlns:p14="http://schemas.microsoft.com/office/powerpoint/2010/main" val="29084915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81192" y="702156"/>
            <a:ext cx="5440667" cy="1013800"/>
          </a:xfrm>
        </p:spPr>
        <p:txBody>
          <a:bodyPr/>
          <a:lstStyle/>
          <a:p>
            <a:r>
              <a:rPr lang="en-GB"/>
              <a:t>LANGUAGE DEVELOPMENT: expressive (use)</a:t>
            </a:r>
          </a:p>
        </p:txBody>
      </p:sp>
      <p:cxnSp>
        <p:nvCxnSpPr>
          <p:cNvPr id="5" name="Straight Connector 4"/>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6"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DATBLYGIAD IAITH: </a:t>
            </a:r>
          </a:p>
          <a:p>
            <a:pPr algn="r"/>
            <a:r>
              <a:rPr lang="en-GB" err="1"/>
              <a:t>mynegiant</a:t>
            </a:r>
            <a:r>
              <a:rPr lang="en-GB"/>
              <a:t> (</a:t>
            </a:r>
            <a:r>
              <a:rPr lang="en-GB" err="1"/>
              <a:t>defnyddio</a:t>
            </a:r>
            <a:r>
              <a:rPr lang="en-GB"/>
              <a:t>)</a:t>
            </a:r>
          </a:p>
        </p:txBody>
      </p:sp>
      <p:pic>
        <p:nvPicPr>
          <p:cNvPr id="2" name="Picture 1"/>
          <p:cNvPicPr>
            <a:picLocks noChangeAspect="1"/>
          </p:cNvPicPr>
          <p:nvPr/>
        </p:nvPicPr>
        <p:blipFill>
          <a:blip r:embed="rId2"/>
          <a:stretch>
            <a:fillRect/>
          </a:stretch>
        </p:blipFill>
        <p:spPr>
          <a:xfrm>
            <a:off x="86738" y="102493"/>
            <a:ext cx="840628" cy="734786"/>
          </a:xfrm>
          <a:prstGeom prst="rect">
            <a:avLst/>
          </a:prstGeom>
          <a:ln w="19050">
            <a:solidFill>
              <a:schemeClr val="accent3"/>
            </a:solidFill>
          </a:ln>
        </p:spPr>
      </p:pic>
      <p:sp>
        <p:nvSpPr>
          <p:cNvPr id="11" name="TextBox 10">
            <a:extLst>
              <a:ext uri="{FF2B5EF4-FFF2-40B4-BE49-F238E27FC236}">
                <a16:creationId xmlns:a16="http://schemas.microsoft.com/office/drawing/2014/main" id="{CBD7AB08-8B75-821F-0E5B-23C2DF586D9E}"/>
              </a:ext>
            </a:extLst>
          </p:cNvPr>
          <p:cNvSpPr txBox="1"/>
          <p:nvPr/>
        </p:nvSpPr>
        <p:spPr>
          <a:xfrm>
            <a:off x="584200" y="1955800"/>
            <a:ext cx="5435600" cy="4247317"/>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Using spoken language (expressive language) is the ability to recall words and information and use language, gesture and body language appropriately. </a:t>
            </a:r>
          </a:p>
          <a:p>
            <a:endParaRPr lang="en-US" dirty="0"/>
          </a:p>
          <a:p>
            <a:r>
              <a:rPr lang="en-US" dirty="0"/>
              <a:t>Expressive language is used for a range of functions, including: </a:t>
            </a:r>
          </a:p>
          <a:p>
            <a:pPr marL="285750" indent="-285750">
              <a:buFont typeface="Arial"/>
              <a:buChar char="•"/>
            </a:pPr>
            <a:r>
              <a:rPr lang="en-US" dirty="0"/>
              <a:t>Social greetings</a:t>
            </a:r>
          </a:p>
          <a:p>
            <a:pPr marL="285750" indent="-285750">
              <a:buFont typeface="Arial"/>
              <a:buChar char="•"/>
            </a:pPr>
            <a:r>
              <a:rPr lang="en-US" dirty="0"/>
              <a:t>Labelling / naming objects</a:t>
            </a:r>
          </a:p>
          <a:p>
            <a:pPr marL="285750" indent="-285750">
              <a:buFont typeface="Arial"/>
              <a:buChar char="•"/>
            </a:pPr>
            <a:r>
              <a:rPr lang="en-US" dirty="0"/>
              <a:t>Describe actions / events</a:t>
            </a:r>
          </a:p>
          <a:p>
            <a:pPr marL="285750" indent="-285750">
              <a:buFont typeface="Arial"/>
              <a:buChar char="•"/>
            </a:pPr>
            <a:r>
              <a:rPr lang="en-US" dirty="0"/>
              <a:t>Ask and answer questions</a:t>
            </a:r>
          </a:p>
          <a:p>
            <a:pPr marL="285750" indent="-285750">
              <a:buFont typeface="Arial"/>
              <a:buChar char="•"/>
            </a:pPr>
            <a:r>
              <a:rPr lang="en-US" dirty="0"/>
              <a:t>Re-tell a story</a:t>
            </a:r>
          </a:p>
          <a:p>
            <a:pPr marL="285750" indent="-285750">
              <a:buFont typeface="Arial"/>
              <a:buChar char="•"/>
            </a:pPr>
            <a:endParaRPr lang="en-US" dirty="0"/>
          </a:p>
          <a:p>
            <a:r>
              <a:rPr lang="en-US" dirty="0"/>
              <a:t>A good vocabulary is essential for children to express thoughts, feelings, needs and wants. </a:t>
            </a:r>
          </a:p>
          <a:p>
            <a:endParaRPr lang="en-US" dirty="0"/>
          </a:p>
        </p:txBody>
      </p:sp>
      <p:sp>
        <p:nvSpPr>
          <p:cNvPr id="14" name="TextBox 13">
            <a:extLst>
              <a:ext uri="{FF2B5EF4-FFF2-40B4-BE49-F238E27FC236}">
                <a16:creationId xmlns:a16="http://schemas.microsoft.com/office/drawing/2014/main" id="{2F03A765-8117-15AE-AA3D-B59FFC5A0F74}"/>
              </a:ext>
            </a:extLst>
          </p:cNvPr>
          <p:cNvSpPr txBox="1"/>
          <p:nvPr/>
        </p:nvSpPr>
        <p:spPr>
          <a:xfrm>
            <a:off x="6159500" y="1955800"/>
            <a:ext cx="5435600" cy="3970318"/>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t>Defnyddio</a:t>
            </a:r>
            <a:r>
              <a:rPr lang="en-US" dirty="0"/>
              <a:t> </a:t>
            </a:r>
            <a:r>
              <a:rPr lang="en-US" dirty="0" err="1"/>
              <a:t>iaith</a:t>
            </a:r>
            <a:r>
              <a:rPr lang="en-US" dirty="0"/>
              <a:t> </a:t>
            </a:r>
            <a:r>
              <a:rPr lang="en-US" dirty="0" err="1"/>
              <a:t>lafar</a:t>
            </a:r>
            <a:r>
              <a:rPr lang="en-US" dirty="0"/>
              <a:t> (</a:t>
            </a:r>
            <a:r>
              <a:rPr lang="en-US" dirty="0" err="1"/>
              <a:t>iaith</a:t>
            </a:r>
            <a:r>
              <a:rPr lang="en-US" dirty="0"/>
              <a:t> </a:t>
            </a:r>
            <a:r>
              <a:rPr lang="en-US" dirty="0" err="1"/>
              <a:t>fynegiannol</a:t>
            </a:r>
            <a:r>
              <a:rPr lang="en-US" dirty="0"/>
              <a:t>) </a:t>
            </a:r>
            <a:r>
              <a:rPr lang="en-US" dirty="0" err="1"/>
              <a:t>yw'r</a:t>
            </a:r>
            <a:r>
              <a:rPr lang="en-US" dirty="0"/>
              <a:t> </a:t>
            </a:r>
            <a:r>
              <a:rPr lang="en-US" dirty="0" err="1"/>
              <a:t>gallu</a:t>
            </a:r>
            <a:r>
              <a:rPr lang="en-US" dirty="0"/>
              <a:t> </a:t>
            </a:r>
            <a:r>
              <a:rPr lang="en-US" dirty="0" err="1"/>
              <a:t>i</a:t>
            </a:r>
            <a:r>
              <a:rPr lang="en-US" dirty="0"/>
              <a:t> </a:t>
            </a:r>
            <a:r>
              <a:rPr lang="en-US" dirty="0" err="1"/>
              <a:t>adalw</a:t>
            </a:r>
            <a:r>
              <a:rPr lang="en-US" dirty="0"/>
              <a:t> </a:t>
            </a:r>
            <a:r>
              <a:rPr lang="en-US" dirty="0" err="1"/>
              <a:t>geiriau</a:t>
            </a:r>
            <a:r>
              <a:rPr lang="en-US" dirty="0"/>
              <a:t> a </a:t>
            </a:r>
            <a:r>
              <a:rPr lang="en-US" dirty="0" err="1"/>
              <a:t>gwybodaeth</a:t>
            </a:r>
            <a:r>
              <a:rPr lang="en-US" dirty="0"/>
              <a:t> a </a:t>
            </a:r>
            <a:r>
              <a:rPr lang="en-US" dirty="0" err="1"/>
              <a:t>defnyddio</a:t>
            </a:r>
            <a:r>
              <a:rPr lang="en-US" dirty="0"/>
              <a:t> </a:t>
            </a:r>
            <a:r>
              <a:rPr lang="en-US" dirty="0" err="1"/>
              <a:t>iaith</a:t>
            </a:r>
            <a:r>
              <a:rPr lang="en-US" dirty="0"/>
              <a:t>, </a:t>
            </a:r>
            <a:r>
              <a:rPr lang="en-US" dirty="0" err="1"/>
              <a:t>ystum</a:t>
            </a:r>
            <a:r>
              <a:rPr lang="en-US" dirty="0"/>
              <a:t> ac </a:t>
            </a:r>
            <a:r>
              <a:rPr lang="en-US" dirty="0" err="1"/>
              <a:t>iaith</a:t>
            </a:r>
            <a:r>
              <a:rPr lang="en-US" dirty="0"/>
              <a:t> y </a:t>
            </a:r>
            <a:r>
              <a:rPr lang="en-US" dirty="0" err="1"/>
              <a:t>corff</a:t>
            </a:r>
            <a:r>
              <a:rPr lang="en-US" dirty="0"/>
              <a:t> </a:t>
            </a:r>
            <a:r>
              <a:rPr lang="en-US" dirty="0" err="1"/>
              <a:t>yn</a:t>
            </a:r>
            <a:r>
              <a:rPr lang="en-US" dirty="0"/>
              <a:t> </a:t>
            </a:r>
            <a:r>
              <a:rPr lang="en-US" dirty="0" err="1"/>
              <a:t>briodol</a:t>
            </a:r>
            <a:r>
              <a:rPr lang="en-US" dirty="0"/>
              <a:t>.</a:t>
            </a:r>
          </a:p>
          <a:p>
            <a:endParaRPr lang="en-US" dirty="0"/>
          </a:p>
          <a:p>
            <a:r>
              <a:rPr lang="en-US" dirty="0" err="1"/>
              <a:t>Defnyddir</a:t>
            </a:r>
            <a:r>
              <a:rPr lang="en-US" dirty="0"/>
              <a:t> </a:t>
            </a:r>
            <a:r>
              <a:rPr lang="en-US" dirty="0" err="1"/>
              <a:t>iaith</a:t>
            </a:r>
            <a:r>
              <a:rPr lang="en-US" dirty="0"/>
              <a:t> </a:t>
            </a:r>
            <a:r>
              <a:rPr lang="en-US" dirty="0" err="1"/>
              <a:t>fynegiannol</a:t>
            </a:r>
            <a:r>
              <a:rPr lang="en-US" dirty="0"/>
              <a:t> </a:t>
            </a:r>
            <a:r>
              <a:rPr lang="en-US" dirty="0" err="1"/>
              <a:t>ar</a:t>
            </a:r>
            <a:r>
              <a:rPr lang="en-US" dirty="0"/>
              <a:t> </a:t>
            </a:r>
            <a:r>
              <a:rPr lang="en-US" dirty="0" err="1"/>
              <a:t>gyfer</a:t>
            </a:r>
            <a:r>
              <a:rPr lang="en-US" dirty="0"/>
              <a:t> </a:t>
            </a:r>
            <a:r>
              <a:rPr lang="en-US" dirty="0" err="1"/>
              <a:t>ystod</a:t>
            </a:r>
            <a:r>
              <a:rPr lang="en-US" dirty="0"/>
              <a:t> o </a:t>
            </a:r>
            <a:r>
              <a:rPr lang="en-US" dirty="0" err="1"/>
              <a:t>swyddogaethau</a:t>
            </a:r>
            <a:r>
              <a:rPr lang="en-US" dirty="0"/>
              <a:t>, </a:t>
            </a:r>
            <a:r>
              <a:rPr lang="en-US" dirty="0" err="1"/>
              <a:t>gan</a:t>
            </a:r>
            <a:r>
              <a:rPr lang="en-US" dirty="0"/>
              <a:t> </a:t>
            </a:r>
            <a:r>
              <a:rPr lang="en-US" dirty="0" err="1"/>
              <a:t>gynnwys</a:t>
            </a:r>
            <a:r>
              <a:rPr lang="en-US" dirty="0"/>
              <a:t>:</a:t>
            </a:r>
          </a:p>
          <a:p>
            <a:pPr marL="285750" indent="-285750">
              <a:buFont typeface="Arial" panose="020B0604020202020204" pitchFamily="34" charset="0"/>
              <a:buChar char="•"/>
            </a:pPr>
            <a:r>
              <a:rPr lang="en-US" dirty="0" err="1"/>
              <a:t>Cyfarchion</a:t>
            </a:r>
            <a:r>
              <a:rPr lang="en-US" dirty="0"/>
              <a:t> </a:t>
            </a:r>
            <a:r>
              <a:rPr lang="en-US" dirty="0" err="1"/>
              <a:t>cymdeithasol</a:t>
            </a:r>
            <a:endParaRPr lang="en-US" dirty="0"/>
          </a:p>
          <a:p>
            <a:pPr marL="285750" indent="-285750">
              <a:buFont typeface="Arial" panose="020B0604020202020204" pitchFamily="34" charset="0"/>
              <a:buChar char="•"/>
            </a:pPr>
            <a:r>
              <a:rPr lang="en-US" dirty="0" err="1"/>
              <a:t>Labelu</a:t>
            </a:r>
            <a:r>
              <a:rPr lang="en-US" dirty="0"/>
              <a:t> / </a:t>
            </a:r>
            <a:r>
              <a:rPr lang="en-US" dirty="0" err="1"/>
              <a:t>enwi</a:t>
            </a:r>
            <a:r>
              <a:rPr lang="en-US" dirty="0"/>
              <a:t> </a:t>
            </a:r>
            <a:r>
              <a:rPr lang="en-US" dirty="0" err="1"/>
              <a:t>gwrthrychau</a:t>
            </a:r>
            <a:endParaRPr lang="en-US" dirty="0"/>
          </a:p>
          <a:p>
            <a:pPr marL="285750" indent="-285750">
              <a:buFont typeface="Arial" panose="020B0604020202020204" pitchFamily="34" charset="0"/>
              <a:buChar char="•"/>
            </a:pPr>
            <a:r>
              <a:rPr lang="en-US" dirty="0" err="1"/>
              <a:t>Disgrifio</a:t>
            </a:r>
            <a:r>
              <a:rPr lang="en-US" dirty="0"/>
              <a:t> </a:t>
            </a:r>
            <a:r>
              <a:rPr lang="en-US" dirty="0" err="1"/>
              <a:t>gweithredoedd</a:t>
            </a:r>
            <a:r>
              <a:rPr lang="en-US" dirty="0"/>
              <a:t> / </a:t>
            </a:r>
            <a:r>
              <a:rPr lang="en-US" dirty="0" err="1"/>
              <a:t>digwyddiadau</a:t>
            </a:r>
            <a:endParaRPr lang="en-US" dirty="0"/>
          </a:p>
          <a:p>
            <a:pPr marL="285750" indent="-285750">
              <a:buFont typeface="Arial" panose="020B0604020202020204" pitchFamily="34" charset="0"/>
              <a:buChar char="•"/>
            </a:pPr>
            <a:r>
              <a:rPr lang="en-US" dirty="0" err="1"/>
              <a:t>Gofyn</a:t>
            </a:r>
            <a:r>
              <a:rPr lang="en-US" dirty="0"/>
              <a:t> ac </a:t>
            </a:r>
            <a:r>
              <a:rPr lang="en-US" dirty="0" err="1"/>
              <a:t>ateb</a:t>
            </a:r>
            <a:r>
              <a:rPr lang="en-US" dirty="0"/>
              <a:t> </a:t>
            </a:r>
            <a:r>
              <a:rPr lang="en-US" dirty="0" err="1"/>
              <a:t>cwestiynau</a:t>
            </a:r>
            <a:endParaRPr lang="en-US" dirty="0"/>
          </a:p>
          <a:p>
            <a:pPr marL="285750" indent="-285750">
              <a:buFont typeface="Arial" panose="020B0604020202020204" pitchFamily="34" charset="0"/>
              <a:buChar char="•"/>
            </a:pPr>
            <a:r>
              <a:rPr lang="en-US" dirty="0"/>
              <a:t>Ail-</a:t>
            </a:r>
            <a:r>
              <a:rPr lang="en-US" dirty="0" err="1"/>
              <a:t>ddweud</a:t>
            </a:r>
            <a:r>
              <a:rPr lang="en-US" dirty="0"/>
              <a:t> </a:t>
            </a:r>
            <a:r>
              <a:rPr lang="en-US" dirty="0" err="1"/>
              <a:t>stori</a:t>
            </a:r>
            <a:endParaRPr lang="en-US" dirty="0"/>
          </a:p>
          <a:p>
            <a:endParaRPr lang="en-US" dirty="0"/>
          </a:p>
          <a:p>
            <a:r>
              <a:rPr lang="en-US" dirty="0"/>
              <a:t>Mae </a:t>
            </a:r>
            <a:r>
              <a:rPr lang="en-US" dirty="0" err="1"/>
              <a:t>geirfa</a:t>
            </a:r>
            <a:r>
              <a:rPr lang="en-US" dirty="0"/>
              <a:t> dda </a:t>
            </a:r>
            <a:r>
              <a:rPr lang="en-US" dirty="0" err="1"/>
              <a:t>yn</a:t>
            </a:r>
            <a:r>
              <a:rPr lang="en-US" dirty="0"/>
              <a:t> </a:t>
            </a:r>
            <a:r>
              <a:rPr lang="en-US" dirty="0" err="1"/>
              <a:t>hanfodol</a:t>
            </a:r>
            <a:r>
              <a:rPr lang="en-US" dirty="0"/>
              <a:t> </a:t>
            </a:r>
            <a:r>
              <a:rPr lang="en-US" dirty="0" err="1"/>
              <a:t>i</a:t>
            </a:r>
            <a:r>
              <a:rPr lang="en-US" dirty="0"/>
              <a:t> </a:t>
            </a:r>
            <a:r>
              <a:rPr lang="en-US" dirty="0" err="1"/>
              <a:t>blant</a:t>
            </a:r>
            <a:r>
              <a:rPr lang="en-US" dirty="0"/>
              <a:t> </a:t>
            </a:r>
            <a:r>
              <a:rPr lang="en-US" dirty="0" err="1"/>
              <a:t>fynegi</a:t>
            </a:r>
            <a:r>
              <a:rPr lang="en-US" dirty="0"/>
              <a:t> </a:t>
            </a:r>
            <a:r>
              <a:rPr lang="en-US" dirty="0" err="1"/>
              <a:t>meddyliau</a:t>
            </a:r>
            <a:r>
              <a:rPr lang="en-US" dirty="0"/>
              <a:t>, </a:t>
            </a:r>
            <a:r>
              <a:rPr lang="en-US" dirty="0" err="1"/>
              <a:t>teimladau</a:t>
            </a:r>
            <a:r>
              <a:rPr lang="en-US" dirty="0"/>
              <a:t>, </a:t>
            </a:r>
            <a:r>
              <a:rPr lang="en-US" dirty="0" err="1"/>
              <a:t>anghenion</a:t>
            </a:r>
            <a:r>
              <a:rPr lang="en-US" dirty="0"/>
              <a:t> a </a:t>
            </a:r>
            <a:r>
              <a:rPr lang="en-US" dirty="0" err="1"/>
              <a:t>dymuniadau</a:t>
            </a:r>
            <a:r>
              <a:rPr lang="en-US" dirty="0"/>
              <a:t>.</a:t>
            </a:r>
          </a:p>
        </p:txBody>
      </p:sp>
    </p:spTree>
    <p:extLst>
      <p:ext uri="{BB962C8B-B14F-4D97-AF65-F5344CB8AC3E}">
        <p14:creationId xmlns:p14="http://schemas.microsoft.com/office/powerpoint/2010/main" val="23777158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81192" y="702156"/>
            <a:ext cx="5440667" cy="1013800"/>
          </a:xfrm>
        </p:spPr>
        <p:txBody>
          <a:bodyPr/>
          <a:lstStyle/>
          <a:p>
            <a:r>
              <a:rPr lang="en-GB"/>
              <a:t>LANGUAGE DEVELOPMENT: expressive (use)</a:t>
            </a:r>
          </a:p>
        </p:txBody>
      </p:sp>
      <p:cxnSp>
        <p:nvCxnSpPr>
          <p:cNvPr id="5" name="Straight Connector 4"/>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6"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DATBLYGIAD IAITH: </a:t>
            </a:r>
          </a:p>
          <a:p>
            <a:pPr algn="r"/>
            <a:r>
              <a:rPr lang="en-GB" err="1"/>
              <a:t>mynegiant</a:t>
            </a:r>
            <a:r>
              <a:rPr lang="en-GB"/>
              <a:t> (</a:t>
            </a:r>
            <a:r>
              <a:rPr lang="en-GB" err="1"/>
              <a:t>defnyddio</a:t>
            </a:r>
            <a:r>
              <a:rPr lang="en-GB"/>
              <a:t>)</a:t>
            </a:r>
          </a:p>
        </p:txBody>
      </p:sp>
      <p:pic>
        <p:nvPicPr>
          <p:cNvPr id="2" name="Picture 1"/>
          <p:cNvPicPr>
            <a:picLocks noChangeAspect="1"/>
          </p:cNvPicPr>
          <p:nvPr/>
        </p:nvPicPr>
        <p:blipFill>
          <a:blip r:embed="rId2"/>
          <a:stretch>
            <a:fillRect/>
          </a:stretch>
        </p:blipFill>
        <p:spPr>
          <a:xfrm>
            <a:off x="86738" y="102493"/>
            <a:ext cx="840628" cy="734786"/>
          </a:xfrm>
          <a:prstGeom prst="rect">
            <a:avLst/>
          </a:prstGeom>
          <a:ln w="19050">
            <a:solidFill>
              <a:schemeClr val="accent3"/>
            </a:solidFill>
          </a:ln>
        </p:spPr>
      </p:pic>
      <p:sp>
        <p:nvSpPr>
          <p:cNvPr id="10" name="Content Placeholder 2">
            <a:extLst>
              <a:ext uri="{FF2B5EF4-FFF2-40B4-BE49-F238E27FC236}">
                <a16:creationId xmlns:a16="http://schemas.microsoft.com/office/drawing/2014/main" id="{1814A964-BCF7-A5C0-C82D-E7D72481CEEA}"/>
              </a:ext>
            </a:extLst>
          </p:cNvPr>
          <p:cNvSpPr txBox="1">
            <a:spLocks/>
          </p:cNvSpPr>
          <p:nvPr/>
        </p:nvSpPr>
        <p:spPr>
          <a:xfrm>
            <a:off x="249535" y="1938695"/>
            <a:ext cx="5760602" cy="4745972"/>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fontScale="92500" lnSpcReduction="2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GB" sz="2000" b="1" u="sng" dirty="0">
                <a:solidFill>
                  <a:srgbClr val="000000"/>
                </a:solidFill>
                <a:ea typeface="+mn-lt"/>
                <a:cs typeface="+mn-lt"/>
              </a:rPr>
              <a:t>In typical development: </a:t>
            </a:r>
            <a:endParaRPr lang="en-US" sz="2000" b="1" u="sng" dirty="0"/>
          </a:p>
          <a:p>
            <a:pPr marL="305435" indent="-305435"/>
            <a:r>
              <a:rPr lang="en-GB" sz="1600" dirty="0">
                <a:solidFill>
                  <a:srgbClr val="000000"/>
                </a:solidFill>
                <a:ea typeface="+mn-lt"/>
                <a:cs typeface="+mn-lt"/>
              </a:rPr>
              <a:t>Children say their first words about the age of one (although they understand some words for some time before this). </a:t>
            </a:r>
            <a:endParaRPr lang="en-GB" sz="1600" dirty="0"/>
          </a:p>
          <a:p>
            <a:pPr marL="305435" indent="-305435"/>
            <a:r>
              <a:rPr lang="en-GB" sz="1600" dirty="0">
                <a:solidFill>
                  <a:srgbClr val="000000"/>
                </a:solidFill>
                <a:ea typeface="+mn-lt"/>
                <a:cs typeface="+mn-lt"/>
              </a:rPr>
              <a:t>By about 18 months, children might use about 20 words, but they’ll understand more. </a:t>
            </a:r>
            <a:endParaRPr lang="en-GB" sz="1600" dirty="0"/>
          </a:p>
          <a:p>
            <a:pPr marL="629920" lvl="1" indent="-305435">
              <a:buFont typeface="Courier New" panose="05020102010507070707" pitchFamily="18" charset="2"/>
              <a:buChar char="o"/>
            </a:pPr>
            <a:r>
              <a:rPr lang="en-GB" sz="1400" dirty="0">
                <a:solidFill>
                  <a:srgbClr val="000000"/>
                </a:solidFill>
                <a:ea typeface="+mn-lt"/>
                <a:cs typeface="+mn-lt"/>
              </a:rPr>
              <a:t>Vocabulary </a:t>
            </a:r>
            <a:r>
              <a:rPr lang="en-GB" sz="1400" dirty="0" err="1">
                <a:solidFill>
                  <a:srgbClr val="000000"/>
                </a:solidFill>
                <a:ea typeface="+mn-lt"/>
                <a:cs typeface="+mn-lt"/>
              </a:rPr>
              <a:t>splurt</a:t>
            </a:r>
            <a:r>
              <a:rPr lang="en-GB" sz="1400" dirty="0">
                <a:solidFill>
                  <a:srgbClr val="000000"/>
                </a:solidFill>
                <a:ea typeface="+mn-lt"/>
                <a:cs typeface="+mn-lt"/>
              </a:rPr>
              <a:t> / word explosion between 18 and 24 months (Samuelson &amp; McMurray, 2017)</a:t>
            </a:r>
          </a:p>
          <a:p>
            <a:pPr marL="305435" indent="-305435"/>
            <a:r>
              <a:rPr lang="en-GB" sz="1600" dirty="0">
                <a:solidFill>
                  <a:srgbClr val="000000"/>
                </a:solidFill>
                <a:ea typeface="+mn-lt"/>
                <a:cs typeface="+mn-lt"/>
              </a:rPr>
              <a:t>By two years old, most children can say 50 words and understand between 200 and 500. </a:t>
            </a:r>
            <a:endParaRPr lang="en-GB" sz="1600" dirty="0"/>
          </a:p>
          <a:p>
            <a:pPr marL="305435" indent="-305435"/>
            <a:r>
              <a:rPr lang="en-GB" sz="1600" dirty="0">
                <a:solidFill>
                  <a:srgbClr val="000000"/>
                </a:solidFill>
                <a:ea typeface="+mn-lt"/>
                <a:cs typeface="+mn-lt"/>
              </a:rPr>
              <a:t>By three years old, most children can say about 300 words. </a:t>
            </a:r>
            <a:endParaRPr lang="en-GB" sz="1600" dirty="0"/>
          </a:p>
          <a:p>
            <a:pPr marL="305435" indent="-305435"/>
            <a:r>
              <a:rPr lang="en-GB" sz="1600" dirty="0">
                <a:solidFill>
                  <a:srgbClr val="000000"/>
                </a:solidFill>
                <a:ea typeface="+mn-lt"/>
                <a:cs typeface="+mn-lt"/>
              </a:rPr>
              <a:t>By the time a child reaches five years old, they’ll know and use as many as 2,500 words – including nouns, verbs and adjectives.</a:t>
            </a:r>
            <a:endParaRPr lang="en-GB" sz="1600" dirty="0"/>
          </a:p>
          <a:p>
            <a:pPr marL="305435" indent="-305435"/>
            <a:r>
              <a:rPr lang="en-GB" sz="1600" dirty="0">
                <a:solidFill>
                  <a:srgbClr val="000000"/>
                </a:solidFill>
                <a:ea typeface="+mn-lt"/>
                <a:cs typeface="+mn-lt"/>
              </a:rPr>
              <a:t>Between five and eleven years, children start to learn more complicated words like ‘honesty’ or ‘escalate’. As they get older, they learn technical words like ‘thermometer’ and ‘climate’. They will also learn more words to describe their feelings, like ‘surprised’ or ‘confused’.  </a:t>
            </a:r>
            <a:endParaRPr lang="en-GB" sz="1600" dirty="0"/>
          </a:p>
          <a:p>
            <a:pPr marL="305435" indent="-305435"/>
            <a:r>
              <a:rPr lang="en-GB" sz="1600" dirty="0">
                <a:solidFill>
                  <a:srgbClr val="000000"/>
                </a:solidFill>
                <a:ea typeface="+mn-lt"/>
                <a:cs typeface="+mn-lt"/>
              </a:rPr>
              <a:t>Children learn new words by hearing them over and over again in different situations. </a:t>
            </a:r>
            <a:endParaRPr lang="en-GB" sz="1600" dirty="0"/>
          </a:p>
          <a:p>
            <a:pPr marL="305435" indent="-305435"/>
            <a:endParaRPr lang="en-GB" b="1" u="sng" dirty="0">
              <a:solidFill>
                <a:srgbClr val="3D3D3D"/>
              </a:solidFill>
            </a:endParaRPr>
          </a:p>
        </p:txBody>
      </p:sp>
      <p:sp>
        <p:nvSpPr>
          <p:cNvPr id="3" name="Content Placeholder 2">
            <a:extLst>
              <a:ext uri="{FF2B5EF4-FFF2-40B4-BE49-F238E27FC236}">
                <a16:creationId xmlns:a16="http://schemas.microsoft.com/office/drawing/2014/main" id="{D9AC0CF8-1484-2ED2-31AF-D22814953538}"/>
              </a:ext>
            </a:extLst>
          </p:cNvPr>
          <p:cNvSpPr txBox="1">
            <a:spLocks/>
          </p:cNvSpPr>
          <p:nvPr/>
        </p:nvSpPr>
        <p:spPr>
          <a:xfrm>
            <a:off x="6099350" y="1938694"/>
            <a:ext cx="5760602" cy="4745972"/>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fontScale="85000" lnSpcReduction="2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GB" sz="2000" b="1" u="sng" dirty="0" err="1">
                <a:solidFill>
                  <a:schemeClr val="tx1"/>
                </a:solidFill>
                <a:ea typeface="+mn-lt"/>
                <a:cs typeface="+mn-lt"/>
              </a:rPr>
              <a:t>Datblygiad</a:t>
            </a:r>
            <a:r>
              <a:rPr lang="en-GB" sz="2000" b="1" u="sng" dirty="0">
                <a:solidFill>
                  <a:schemeClr val="tx1"/>
                </a:solidFill>
                <a:ea typeface="+mn-lt"/>
                <a:cs typeface="+mn-lt"/>
              </a:rPr>
              <a:t> </a:t>
            </a:r>
            <a:r>
              <a:rPr lang="en-GB" sz="2000" b="1" u="sng" dirty="0" err="1">
                <a:solidFill>
                  <a:schemeClr val="tx1"/>
                </a:solidFill>
                <a:ea typeface="+mn-lt"/>
                <a:cs typeface="+mn-lt"/>
              </a:rPr>
              <a:t>Nodweddiadol</a:t>
            </a:r>
            <a:r>
              <a:rPr lang="en-GB" sz="2000" b="1" u="sng" dirty="0">
                <a:solidFill>
                  <a:schemeClr val="tx1"/>
                </a:solidFill>
                <a:ea typeface="+mn-lt"/>
                <a:cs typeface="+mn-lt"/>
              </a:rPr>
              <a:t>: </a:t>
            </a:r>
            <a:endParaRPr lang="en-US" sz="2000" b="1" u="sng" dirty="0">
              <a:solidFill>
                <a:schemeClr val="tx1"/>
              </a:solidFill>
            </a:endParaRPr>
          </a:p>
          <a:p>
            <a:pPr marL="305435" indent="-305435"/>
            <a:r>
              <a:rPr lang="cy-GB" sz="1600" dirty="0">
                <a:solidFill>
                  <a:schemeClr val="tx1"/>
                </a:solidFill>
                <a:ea typeface="+mn-lt"/>
                <a:cs typeface="+mn-lt"/>
              </a:rPr>
              <a:t>Mae plant yn dweud eu geiriau cyntaf am flwydd oed (er eu bod yn deall rhai geiriau am beth amser cyn hyn).</a:t>
            </a:r>
          </a:p>
          <a:p>
            <a:pPr marL="305435" indent="-305435"/>
            <a:r>
              <a:rPr lang="cy-GB" sz="1600" dirty="0">
                <a:solidFill>
                  <a:schemeClr val="tx1"/>
                </a:solidFill>
                <a:ea typeface="+mn-lt"/>
                <a:cs typeface="+mn-lt"/>
              </a:rPr>
              <a:t>Erbyn tua 18 mis, efallai y bydd plant yn defnyddio tua 20 gair, ond byddant yn deall mwy.</a:t>
            </a:r>
          </a:p>
          <a:p>
            <a:pPr marL="305435" indent="-305435"/>
            <a:r>
              <a:rPr lang="cy-GB" sz="1600" dirty="0">
                <a:solidFill>
                  <a:schemeClr val="tx1"/>
                </a:solidFill>
                <a:ea typeface="+mn-lt"/>
                <a:cs typeface="+mn-lt"/>
              </a:rPr>
              <a:t>Geirfa </a:t>
            </a:r>
            <a:r>
              <a:rPr lang="cy-GB" sz="1600" dirty="0" err="1">
                <a:solidFill>
                  <a:schemeClr val="tx1"/>
                </a:solidFill>
                <a:ea typeface="+mn-lt"/>
                <a:cs typeface="+mn-lt"/>
              </a:rPr>
              <a:t>splurt</a:t>
            </a:r>
            <a:r>
              <a:rPr lang="cy-GB" sz="1600" dirty="0">
                <a:solidFill>
                  <a:schemeClr val="tx1"/>
                </a:solidFill>
                <a:ea typeface="+mn-lt"/>
                <a:cs typeface="+mn-lt"/>
              </a:rPr>
              <a:t> / ffrwydrad geiriau rhwng 18 a 24 mis (</a:t>
            </a:r>
            <a:r>
              <a:rPr lang="cy-GB" sz="1600" dirty="0" err="1">
                <a:solidFill>
                  <a:schemeClr val="tx1"/>
                </a:solidFill>
                <a:ea typeface="+mn-lt"/>
                <a:cs typeface="+mn-lt"/>
              </a:rPr>
              <a:t>Samuelson</a:t>
            </a:r>
            <a:r>
              <a:rPr lang="cy-GB" sz="1600" dirty="0">
                <a:solidFill>
                  <a:schemeClr val="tx1"/>
                </a:solidFill>
                <a:ea typeface="+mn-lt"/>
                <a:cs typeface="+mn-lt"/>
              </a:rPr>
              <a:t> &amp; </a:t>
            </a:r>
            <a:r>
              <a:rPr lang="cy-GB" sz="1600" dirty="0" err="1">
                <a:solidFill>
                  <a:schemeClr val="tx1"/>
                </a:solidFill>
                <a:ea typeface="+mn-lt"/>
                <a:cs typeface="+mn-lt"/>
              </a:rPr>
              <a:t>McMurray</a:t>
            </a:r>
            <a:r>
              <a:rPr lang="cy-GB" sz="1600" dirty="0">
                <a:solidFill>
                  <a:schemeClr val="tx1"/>
                </a:solidFill>
                <a:ea typeface="+mn-lt"/>
                <a:cs typeface="+mn-lt"/>
              </a:rPr>
              <a:t>, 2017)</a:t>
            </a:r>
          </a:p>
          <a:p>
            <a:pPr marL="305435" indent="-305435"/>
            <a:r>
              <a:rPr lang="cy-GB" sz="1600" dirty="0">
                <a:solidFill>
                  <a:schemeClr val="tx1"/>
                </a:solidFill>
                <a:ea typeface="+mn-lt"/>
                <a:cs typeface="+mn-lt"/>
              </a:rPr>
              <a:t>Erbyn dwy flwydd oed, gall y rhan fwyaf o blant ddweud 50 gair a deall rhwng 200 a 500.</a:t>
            </a:r>
          </a:p>
          <a:p>
            <a:pPr marL="305435" indent="-305435"/>
            <a:r>
              <a:rPr lang="cy-GB" sz="1600" dirty="0">
                <a:solidFill>
                  <a:schemeClr val="tx1"/>
                </a:solidFill>
                <a:ea typeface="+mn-lt"/>
                <a:cs typeface="+mn-lt"/>
              </a:rPr>
              <a:t>Erbyn tair blwydd oed, gall y rhan fwyaf o blant ddweud tua 300 o eiriau.</a:t>
            </a:r>
          </a:p>
          <a:p>
            <a:pPr marL="305435" indent="-305435"/>
            <a:r>
              <a:rPr lang="cy-GB" sz="1600" dirty="0">
                <a:solidFill>
                  <a:schemeClr val="tx1"/>
                </a:solidFill>
                <a:ea typeface="+mn-lt"/>
                <a:cs typeface="+mn-lt"/>
              </a:rPr>
              <a:t>Erbyn i blentyn gyrraedd pump oed, bydd yn gwybod ac yn defnyddio cymaint â 2,500 o eiriau – gan gynnwys enwau, berfau ac ansoddeiriau.</a:t>
            </a:r>
          </a:p>
          <a:p>
            <a:pPr marL="305435" indent="-305435"/>
            <a:r>
              <a:rPr lang="cy-GB" sz="1600" dirty="0">
                <a:solidFill>
                  <a:schemeClr val="tx1"/>
                </a:solidFill>
                <a:ea typeface="+mn-lt"/>
                <a:cs typeface="+mn-lt"/>
              </a:rPr>
              <a:t>Rhwng pump ac un ar ddeg oed, mae plant yn dechrau dysgu geiriau mwy cymhleth fel ‘gonestrwydd’ neu ‘</a:t>
            </a:r>
            <a:r>
              <a:rPr lang="cy-GB" sz="1600" dirty="0" err="1">
                <a:solidFill>
                  <a:schemeClr val="tx1"/>
                </a:solidFill>
                <a:ea typeface="+mn-lt"/>
                <a:cs typeface="+mn-lt"/>
              </a:rPr>
              <a:t>uwchgyfeirio</a:t>
            </a:r>
            <a:r>
              <a:rPr lang="cy-GB" sz="1600" dirty="0">
                <a:solidFill>
                  <a:schemeClr val="tx1"/>
                </a:solidFill>
                <a:ea typeface="+mn-lt"/>
                <a:cs typeface="+mn-lt"/>
              </a:rPr>
              <a:t>’. Wrth iddyn nhw fynd yn hŷn, maen nhw’n dysgu geiriau technegol fel ‘thermomedr’ a ‘hinsawdd’. Byddant hefyd yn dysgu mwy o eiriau i ddisgrifio eu teimladau, fel ‘syndod’ neu ‘ddryslyd’.</a:t>
            </a:r>
          </a:p>
          <a:p>
            <a:pPr marL="305435" indent="-305435"/>
            <a:r>
              <a:rPr lang="cy-GB" sz="1600" dirty="0">
                <a:solidFill>
                  <a:schemeClr val="tx1"/>
                </a:solidFill>
                <a:ea typeface="+mn-lt"/>
                <a:cs typeface="+mn-lt"/>
              </a:rPr>
              <a:t>Mae plant yn dysgu geiriau newydd trwy eu clywed dro ar ôl tro mewn gwahanol sefyllfaoedd.</a:t>
            </a:r>
          </a:p>
          <a:p>
            <a:pPr marL="305435" indent="-305435"/>
            <a:endParaRPr lang="en-GB" b="1" u="sng" dirty="0">
              <a:solidFill>
                <a:srgbClr val="3D3D3D"/>
              </a:solidFill>
            </a:endParaRPr>
          </a:p>
        </p:txBody>
      </p:sp>
    </p:spTree>
    <p:extLst>
      <p:ext uri="{BB962C8B-B14F-4D97-AF65-F5344CB8AC3E}">
        <p14:creationId xmlns:p14="http://schemas.microsoft.com/office/powerpoint/2010/main" val="23045215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81192" y="702156"/>
            <a:ext cx="5440667" cy="1013800"/>
          </a:xfrm>
        </p:spPr>
        <p:txBody>
          <a:bodyPr/>
          <a:lstStyle/>
          <a:p>
            <a:r>
              <a:rPr lang="en-GB"/>
              <a:t>LANGUAGE DEVELOPMENT: expressive (use)</a:t>
            </a:r>
          </a:p>
        </p:txBody>
      </p:sp>
      <p:cxnSp>
        <p:nvCxnSpPr>
          <p:cNvPr id="5" name="Straight Connector 4"/>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6"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DATBLYGIAD IAITH: </a:t>
            </a:r>
          </a:p>
          <a:p>
            <a:pPr algn="r"/>
            <a:r>
              <a:rPr lang="en-GB" err="1"/>
              <a:t>mynegiant</a:t>
            </a:r>
            <a:r>
              <a:rPr lang="en-GB"/>
              <a:t> (</a:t>
            </a:r>
            <a:r>
              <a:rPr lang="en-GB" err="1"/>
              <a:t>defnyddio</a:t>
            </a:r>
            <a:r>
              <a:rPr lang="en-GB"/>
              <a:t>)</a:t>
            </a:r>
          </a:p>
        </p:txBody>
      </p:sp>
      <p:pic>
        <p:nvPicPr>
          <p:cNvPr id="2" name="Picture 1"/>
          <p:cNvPicPr>
            <a:picLocks noChangeAspect="1"/>
          </p:cNvPicPr>
          <p:nvPr/>
        </p:nvPicPr>
        <p:blipFill>
          <a:blip r:embed="rId2"/>
          <a:stretch>
            <a:fillRect/>
          </a:stretch>
        </p:blipFill>
        <p:spPr>
          <a:xfrm>
            <a:off x="86738" y="102493"/>
            <a:ext cx="840628" cy="734786"/>
          </a:xfrm>
          <a:prstGeom prst="rect">
            <a:avLst/>
          </a:prstGeom>
          <a:ln w="19050">
            <a:solidFill>
              <a:schemeClr val="accent3"/>
            </a:solidFill>
          </a:ln>
        </p:spPr>
      </p:pic>
      <p:pic>
        <p:nvPicPr>
          <p:cNvPr id="7" name="Picture 6" descr="A cartoon of a child and child sitting at a table&#10;&#10;Description automatically generated">
            <a:extLst>
              <a:ext uri="{FF2B5EF4-FFF2-40B4-BE49-F238E27FC236}">
                <a16:creationId xmlns:a16="http://schemas.microsoft.com/office/drawing/2014/main" id="{7F40EB44-DADD-383C-8B25-A657634ABEDE}"/>
              </a:ext>
            </a:extLst>
          </p:cNvPr>
          <p:cNvPicPr>
            <a:picLocks noChangeAspect="1"/>
          </p:cNvPicPr>
          <p:nvPr/>
        </p:nvPicPr>
        <p:blipFill>
          <a:blip r:embed="rId3"/>
          <a:stretch>
            <a:fillRect/>
          </a:stretch>
        </p:blipFill>
        <p:spPr>
          <a:xfrm>
            <a:off x="2147887" y="1929546"/>
            <a:ext cx="7896225" cy="4733925"/>
          </a:xfrm>
          <a:prstGeom prst="rect">
            <a:avLst/>
          </a:prstGeom>
        </p:spPr>
      </p:pic>
    </p:spTree>
    <p:extLst>
      <p:ext uri="{BB962C8B-B14F-4D97-AF65-F5344CB8AC3E}">
        <p14:creationId xmlns:p14="http://schemas.microsoft.com/office/powerpoint/2010/main" val="31178338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81192" y="702156"/>
            <a:ext cx="5440667" cy="1013800"/>
          </a:xfrm>
        </p:spPr>
        <p:txBody>
          <a:bodyPr/>
          <a:lstStyle/>
          <a:p>
            <a:r>
              <a:rPr lang="en-GB"/>
              <a:t>SPEECH DEVELOPMENT</a:t>
            </a:r>
          </a:p>
        </p:txBody>
      </p:sp>
      <p:cxnSp>
        <p:nvCxnSpPr>
          <p:cNvPr id="5" name="Straight Connector 4"/>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6"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DATBLYGIAD LLEFERYDD</a:t>
            </a:r>
          </a:p>
        </p:txBody>
      </p:sp>
      <p:pic>
        <p:nvPicPr>
          <p:cNvPr id="2" name="Picture 1"/>
          <p:cNvPicPr>
            <a:picLocks noChangeAspect="1"/>
          </p:cNvPicPr>
          <p:nvPr/>
        </p:nvPicPr>
        <p:blipFill>
          <a:blip r:embed="rId2"/>
          <a:stretch>
            <a:fillRect/>
          </a:stretch>
        </p:blipFill>
        <p:spPr>
          <a:xfrm>
            <a:off x="120889" y="109026"/>
            <a:ext cx="1038098" cy="903345"/>
          </a:xfrm>
          <a:prstGeom prst="rect">
            <a:avLst/>
          </a:prstGeom>
          <a:ln w="19050">
            <a:solidFill>
              <a:schemeClr val="accent3"/>
            </a:solidFill>
          </a:ln>
        </p:spPr>
      </p:pic>
      <p:sp>
        <p:nvSpPr>
          <p:cNvPr id="13" name="TextBox 12">
            <a:extLst>
              <a:ext uri="{FF2B5EF4-FFF2-40B4-BE49-F238E27FC236}">
                <a16:creationId xmlns:a16="http://schemas.microsoft.com/office/drawing/2014/main" id="{1E85E5BF-D7F4-9E72-3B04-C4841C8F7A58}"/>
              </a:ext>
            </a:extLst>
          </p:cNvPr>
          <p:cNvSpPr txBox="1"/>
          <p:nvPr/>
        </p:nvSpPr>
        <p:spPr>
          <a:xfrm>
            <a:off x="468923" y="1992923"/>
            <a:ext cx="5439507" cy="1754326"/>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Gill Sans MT"/>
              </a:rPr>
              <a:t>Speech sounds are the sounds we use for talking. </a:t>
            </a:r>
            <a:endParaRPr lang="en-US" dirty="0"/>
          </a:p>
          <a:p>
            <a:pPr marL="285750" indent="-285750">
              <a:buFont typeface="Arial"/>
              <a:buChar char="•"/>
            </a:pPr>
            <a:r>
              <a:rPr lang="en-US" dirty="0">
                <a:latin typeface="Gill Sans MT"/>
              </a:rPr>
              <a:t>We use our tongue, lips, teeth, and other parts of our mouth to create different speech sounds. </a:t>
            </a:r>
          </a:p>
          <a:p>
            <a:pPr marL="285750" indent="-285750">
              <a:buFont typeface="Arial"/>
              <a:buChar char="•"/>
            </a:pPr>
            <a:r>
              <a:rPr lang="en-US" dirty="0">
                <a:latin typeface="Gill Sans MT"/>
              </a:rPr>
              <a:t>Speech sounds are not the same as letters.  For example, the word ‘sheep’ has five letters, but only three sounds: ‘</a:t>
            </a:r>
            <a:r>
              <a:rPr lang="en-US" dirty="0" err="1">
                <a:latin typeface="Gill Sans MT"/>
              </a:rPr>
              <a:t>sh</a:t>
            </a:r>
            <a:r>
              <a:rPr lang="en-US" dirty="0">
                <a:latin typeface="Gill Sans MT"/>
              </a:rPr>
              <a:t>’ ‘</a:t>
            </a:r>
            <a:r>
              <a:rPr lang="en-US" dirty="0" err="1">
                <a:latin typeface="Gill Sans MT"/>
              </a:rPr>
              <a:t>ee</a:t>
            </a:r>
            <a:r>
              <a:rPr lang="en-US" dirty="0">
                <a:latin typeface="Gill Sans MT"/>
              </a:rPr>
              <a:t>’ ‘p’. </a:t>
            </a:r>
            <a:endParaRPr lang="en-US" dirty="0"/>
          </a:p>
        </p:txBody>
      </p:sp>
      <p:sp>
        <p:nvSpPr>
          <p:cNvPr id="14" name="TextBox 13">
            <a:extLst>
              <a:ext uri="{FF2B5EF4-FFF2-40B4-BE49-F238E27FC236}">
                <a16:creationId xmlns:a16="http://schemas.microsoft.com/office/drawing/2014/main" id="{B8BA21AF-A6B7-DFF0-6C8C-C5B784277B22}"/>
              </a:ext>
            </a:extLst>
          </p:cNvPr>
          <p:cNvSpPr txBox="1"/>
          <p:nvPr/>
        </p:nvSpPr>
        <p:spPr>
          <a:xfrm>
            <a:off x="6021859" y="1858204"/>
            <a:ext cx="6044953" cy="1477328"/>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err="1">
                <a:latin typeface="Gill Sans MT"/>
              </a:rPr>
              <a:t>Seiniau</a:t>
            </a:r>
            <a:r>
              <a:rPr lang="en-US" dirty="0">
                <a:latin typeface="Gill Sans MT"/>
              </a:rPr>
              <a:t> </a:t>
            </a:r>
            <a:r>
              <a:rPr lang="en-US" dirty="0" err="1">
                <a:latin typeface="Gill Sans MT"/>
              </a:rPr>
              <a:t>lleferydd</a:t>
            </a:r>
            <a:r>
              <a:rPr lang="en-US" dirty="0">
                <a:latin typeface="Gill Sans MT"/>
              </a:rPr>
              <a:t> </a:t>
            </a:r>
            <a:r>
              <a:rPr lang="en-US" dirty="0" err="1">
                <a:latin typeface="Gill Sans MT"/>
              </a:rPr>
              <a:t>yw'r</a:t>
            </a:r>
            <a:r>
              <a:rPr lang="en-US" dirty="0">
                <a:latin typeface="Gill Sans MT"/>
              </a:rPr>
              <a:t> </a:t>
            </a:r>
            <a:r>
              <a:rPr lang="en-US" dirty="0" err="1">
                <a:latin typeface="Gill Sans MT"/>
              </a:rPr>
              <a:t>synau</a:t>
            </a:r>
            <a:r>
              <a:rPr lang="en-US" dirty="0">
                <a:latin typeface="Gill Sans MT"/>
              </a:rPr>
              <a:t> </a:t>
            </a:r>
            <a:r>
              <a:rPr lang="en-US" dirty="0" err="1">
                <a:latin typeface="Gill Sans MT"/>
              </a:rPr>
              <a:t>rydyn</a:t>
            </a:r>
            <a:r>
              <a:rPr lang="en-US" dirty="0">
                <a:latin typeface="Gill Sans MT"/>
              </a:rPr>
              <a:t> </a:t>
            </a:r>
            <a:r>
              <a:rPr lang="en-US" dirty="0" err="1">
                <a:latin typeface="Gill Sans MT"/>
              </a:rPr>
              <a:t>ni'n</a:t>
            </a:r>
            <a:r>
              <a:rPr lang="en-US" dirty="0">
                <a:latin typeface="Gill Sans MT"/>
              </a:rPr>
              <a:t> </a:t>
            </a:r>
            <a:r>
              <a:rPr lang="en-US" dirty="0" err="1">
                <a:latin typeface="Gill Sans MT"/>
              </a:rPr>
              <a:t>eu</a:t>
            </a:r>
            <a:r>
              <a:rPr lang="en-US" dirty="0">
                <a:latin typeface="Gill Sans MT"/>
              </a:rPr>
              <a:t> </a:t>
            </a:r>
            <a:r>
              <a:rPr lang="en-US" dirty="0" err="1">
                <a:latin typeface="Gill Sans MT"/>
              </a:rPr>
              <a:t>defnyddio</a:t>
            </a:r>
            <a:r>
              <a:rPr lang="en-US" dirty="0">
                <a:latin typeface="Gill Sans MT"/>
              </a:rPr>
              <a:t> </a:t>
            </a:r>
            <a:r>
              <a:rPr lang="en-US" dirty="0" err="1">
                <a:latin typeface="Gill Sans MT"/>
              </a:rPr>
              <a:t>ar</a:t>
            </a:r>
            <a:r>
              <a:rPr lang="en-US" dirty="0">
                <a:latin typeface="Gill Sans MT"/>
              </a:rPr>
              <a:t> </a:t>
            </a:r>
            <a:r>
              <a:rPr lang="en-US" dirty="0" err="1">
                <a:latin typeface="Gill Sans MT"/>
              </a:rPr>
              <a:t>gyfer</a:t>
            </a:r>
            <a:r>
              <a:rPr lang="en-US" dirty="0">
                <a:latin typeface="Gill Sans MT"/>
              </a:rPr>
              <a:t> </a:t>
            </a:r>
            <a:r>
              <a:rPr lang="en-US" dirty="0" err="1">
                <a:latin typeface="Gill Sans MT"/>
              </a:rPr>
              <a:t>siarad</a:t>
            </a:r>
            <a:r>
              <a:rPr lang="en-US" dirty="0">
                <a:latin typeface="Gill Sans MT"/>
              </a:rPr>
              <a:t>.</a:t>
            </a:r>
          </a:p>
          <a:p>
            <a:pPr marL="285750" indent="-285750">
              <a:buFont typeface="Arial"/>
              <a:buChar char="•"/>
            </a:pPr>
            <a:r>
              <a:rPr lang="en-US" dirty="0" err="1">
                <a:latin typeface="Gill Sans MT"/>
              </a:rPr>
              <a:t>Rydym</a:t>
            </a:r>
            <a:r>
              <a:rPr lang="en-US" dirty="0">
                <a:latin typeface="Gill Sans MT"/>
              </a:rPr>
              <a:t> </a:t>
            </a:r>
            <a:r>
              <a:rPr lang="en-US" dirty="0" err="1">
                <a:latin typeface="Gill Sans MT"/>
              </a:rPr>
              <a:t>yn</a:t>
            </a:r>
            <a:r>
              <a:rPr lang="en-US" dirty="0">
                <a:latin typeface="Gill Sans MT"/>
              </a:rPr>
              <a:t> </a:t>
            </a:r>
            <a:r>
              <a:rPr lang="en-US" dirty="0" err="1">
                <a:latin typeface="Gill Sans MT"/>
              </a:rPr>
              <a:t>defnyddio</a:t>
            </a:r>
            <a:r>
              <a:rPr lang="en-US" dirty="0">
                <a:latin typeface="Gill Sans MT"/>
              </a:rPr>
              <a:t> </a:t>
            </a:r>
            <a:r>
              <a:rPr lang="en-US" dirty="0" err="1">
                <a:latin typeface="Gill Sans MT"/>
              </a:rPr>
              <a:t>ein</a:t>
            </a:r>
            <a:r>
              <a:rPr lang="en-US" dirty="0">
                <a:latin typeface="Gill Sans MT"/>
              </a:rPr>
              <a:t> </a:t>
            </a:r>
            <a:r>
              <a:rPr lang="en-US" dirty="0" err="1">
                <a:latin typeface="Gill Sans MT"/>
              </a:rPr>
              <a:t>tafod</a:t>
            </a:r>
            <a:r>
              <a:rPr lang="en-US" dirty="0">
                <a:latin typeface="Gill Sans MT"/>
              </a:rPr>
              <a:t>, </a:t>
            </a:r>
            <a:r>
              <a:rPr lang="en-US" dirty="0" err="1">
                <a:latin typeface="Gill Sans MT"/>
              </a:rPr>
              <a:t>gwefusau</a:t>
            </a:r>
            <a:r>
              <a:rPr lang="en-US" dirty="0">
                <a:latin typeface="Gill Sans MT"/>
              </a:rPr>
              <a:t>, </a:t>
            </a:r>
            <a:r>
              <a:rPr lang="en-US" dirty="0" err="1">
                <a:latin typeface="Gill Sans MT"/>
              </a:rPr>
              <a:t>dannedd</a:t>
            </a:r>
            <a:r>
              <a:rPr lang="en-US" dirty="0">
                <a:latin typeface="Gill Sans MT"/>
              </a:rPr>
              <a:t>, a </a:t>
            </a:r>
            <a:r>
              <a:rPr lang="en-US" dirty="0" err="1">
                <a:latin typeface="Gill Sans MT"/>
              </a:rPr>
              <a:t>rhannau</a:t>
            </a:r>
            <a:r>
              <a:rPr lang="en-US" dirty="0">
                <a:latin typeface="Gill Sans MT"/>
              </a:rPr>
              <a:t> </a:t>
            </a:r>
            <a:r>
              <a:rPr lang="en-US" dirty="0" err="1">
                <a:latin typeface="Gill Sans MT"/>
              </a:rPr>
              <a:t>eraill</a:t>
            </a:r>
            <a:r>
              <a:rPr lang="en-US" dirty="0">
                <a:latin typeface="Gill Sans MT"/>
              </a:rPr>
              <a:t> </a:t>
            </a:r>
            <a:r>
              <a:rPr lang="en-US" dirty="0" err="1">
                <a:latin typeface="Gill Sans MT"/>
              </a:rPr>
              <a:t>o'n</a:t>
            </a:r>
            <a:r>
              <a:rPr lang="en-US" dirty="0">
                <a:latin typeface="Gill Sans MT"/>
              </a:rPr>
              <a:t> </a:t>
            </a:r>
            <a:r>
              <a:rPr lang="en-US" dirty="0" err="1">
                <a:latin typeface="Gill Sans MT"/>
              </a:rPr>
              <a:t>ceg</a:t>
            </a:r>
            <a:r>
              <a:rPr lang="en-US" dirty="0">
                <a:latin typeface="Gill Sans MT"/>
              </a:rPr>
              <a:t> </a:t>
            </a:r>
            <a:r>
              <a:rPr lang="en-US" dirty="0" err="1">
                <a:latin typeface="Gill Sans MT"/>
              </a:rPr>
              <a:t>i</a:t>
            </a:r>
            <a:r>
              <a:rPr lang="en-US" dirty="0">
                <a:latin typeface="Gill Sans MT"/>
              </a:rPr>
              <a:t> </a:t>
            </a:r>
            <a:r>
              <a:rPr lang="en-US" dirty="0" err="1">
                <a:latin typeface="Gill Sans MT"/>
              </a:rPr>
              <a:t>greu</a:t>
            </a:r>
            <a:r>
              <a:rPr lang="en-US" dirty="0">
                <a:latin typeface="Gill Sans MT"/>
              </a:rPr>
              <a:t> </a:t>
            </a:r>
            <a:r>
              <a:rPr lang="en-US" dirty="0" err="1">
                <a:latin typeface="Gill Sans MT"/>
              </a:rPr>
              <a:t>synau</a:t>
            </a:r>
            <a:r>
              <a:rPr lang="en-US" dirty="0">
                <a:latin typeface="Gill Sans MT"/>
              </a:rPr>
              <a:t> </a:t>
            </a:r>
            <a:r>
              <a:rPr lang="en-US" dirty="0" err="1">
                <a:latin typeface="Gill Sans MT"/>
              </a:rPr>
              <a:t>lleferydd</a:t>
            </a:r>
            <a:r>
              <a:rPr lang="en-US" dirty="0">
                <a:latin typeface="Gill Sans MT"/>
              </a:rPr>
              <a:t> </a:t>
            </a:r>
            <a:r>
              <a:rPr lang="en-US" dirty="0" err="1">
                <a:latin typeface="Gill Sans MT"/>
              </a:rPr>
              <a:t>gwahanol</a:t>
            </a:r>
            <a:r>
              <a:rPr lang="en-US" dirty="0">
                <a:latin typeface="Gill Sans MT"/>
              </a:rPr>
              <a:t>.</a:t>
            </a:r>
          </a:p>
          <a:p>
            <a:pPr marL="285750" indent="-285750">
              <a:buFont typeface="Arial"/>
              <a:buChar char="•"/>
            </a:pPr>
            <a:r>
              <a:rPr lang="en-US" dirty="0" err="1">
                <a:latin typeface="Gill Sans MT"/>
              </a:rPr>
              <a:t>Nid</a:t>
            </a:r>
            <a:r>
              <a:rPr lang="en-US" dirty="0">
                <a:latin typeface="Gill Sans MT"/>
              </a:rPr>
              <a:t> </a:t>
            </a:r>
            <a:r>
              <a:rPr lang="en-US" dirty="0" err="1">
                <a:latin typeface="Gill Sans MT"/>
              </a:rPr>
              <a:t>yw</a:t>
            </a:r>
            <a:r>
              <a:rPr lang="en-US" dirty="0">
                <a:latin typeface="Gill Sans MT"/>
              </a:rPr>
              <a:t> </a:t>
            </a:r>
            <a:r>
              <a:rPr lang="en-US" dirty="0" err="1">
                <a:latin typeface="Gill Sans MT"/>
              </a:rPr>
              <a:t>synau</a:t>
            </a:r>
            <a:r>
              <a:rPr lang="en-US" dirty="0">
                <a:latin typeface="Gill Sans MT"/>
              </a:rPr>
              <a:t> </a:t>
            </a:r>
            <a:r>
              <a:rPr lang="en-US" dirty="0" err="1">
                <a:latin typeface="Gill Sans MT"/>
              </a:rPr>
              <a:t>lleferydd</a:t>
            </a:r>
            <a:r>
              <a:rPr lang="en-US" dirty="0">
                <a:latin typeface="Gill Sans MT"/>
              </a:rPr>
              <a:t> </a:t>
            </a:r>
            <a:r>
              <a:rPr lang="en-US" dirty="0" err="1">
                <a:latin typeface="Gill Sans MT"/>
              </a:rPr>
              <a:t>yr</a:t>
            </a:r>
            <a:r>
              <a:rPr lang="en-US" dirty="0">
                <a:latin typeface="Gill Sans MT"/>
              </a:rPr>
              <a:t> un </a:t>
            </a:r>
            <a:r>
              <a:rPr lang="en-US" dirty="0" err="1">
                <a:latin typeface="Gill Sans MT"/>
              </a:rPr>
              <a:t>peth</a:t>
            </a:r>
            <a:r>
              <a:rPr lang="en-US" dirty="0">
                <a:latin typeface="Gill Sans MT"/>
              </a:rPr>
              <a:t> â </a:t>
            </a:r>
            <a:r>
              <a:rPr lang="en-US" dirty="0" err="1">
                <a:latin typeface="Gill Sans MT"/>
              </a:rPr>
              <a:t>llythrennau</a:t>
            </a:r>
            <a:r>
              <a:rPr lang="en-US" dirty="0">
                <a:latin typeface="Gill Sans MT"/>
              </a:rPr>
              <a:t>. </a:t>
            </a:r>
            <a:endParaRPr lang="en-US" dirty="0"/>
          </a:p>
        </p:txBody>
      </p:sp>
      <p:pic>
        <p:nvPicPr>
          <p:cNvPr id="3" name="Picture 2" descr="A blue and white chart with text&#10;&#10;Description automatically generated">
            <a:extLst>
              <a:ext uri="{FF2B5EF4-FFF2-40B4-BE49-F238E27FC236}">
                <a16:creationId xmlns:a16="http://schemas.microsoft.com/office/drawing/2014/main" id="{6AB66442-8770-988F-1F7A-51B6AE7507A7}"/>
              </a:ext>
            </a:extLst>
          </p:cNvPr>
          <p:cNvPicPr>
            <a:picLocks noChangeAspect="1"/>
          </p:cNvPicPr>
          <p:nvPr/>
        </p:nvPicPr>
        <p:blipFill>
          <a:blip r:embed="rId3"/>
          <a:stretch>
            <a:fillRect/>
          </a:stretch>
        </p:blipFill>
        <p:spPr>
          <a:xfrm>
            <a:off x="2037618" y="3889497"/>
            <a:ext cx="8233997" cy="2818669"/>
          </a:xfrm>
          <a:prstGeom prst="rect">
            <a:avLst/>
          </a:prstGeom>
        </p:spPr>
      </p:pic>
    </p:spTree>
    <p:extLst>
      <p:ext uri="{BB962C8B-B14F-4D97-AF65-F5344CB8AC3E}">
        <p14:creationId xmlns:p14="http://schemas.microsoft.com/office/powerpoint/2010/main" val="23980399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81192" y="702156"/>
            <a:ext cx="5440667" cy="1013800"/>
          </a:xfrm>
        </p:spPr>
        <p:txBody>
          <a:bodyPr/>
          <a:lstStyle/>
          <a:p>
            <a:r>
              <a:rPr lang="en-GB"/>
              <a:t>SPEECH DEVELOPMENT</a:t>
            </a:r>
          </a:p>
        </p:txBody>
      </p:sp>
      <p:cxnSp>
        <p:nvCxnSpPr>
          <p:cNvPr id="5" name="Straight Connector 4"/>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6"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DATBLYGIAD LLEFERYDD</a:t>
            </a:r>
          </a:p>
        </p:txBody>
      </p:sp>
      <p:pic>
        <p:nvPicPr>
          <p:cNvPr id="2" name="Picture 1"/>
          <p:cNvPicPr>
            <a:picLocks noChangeAspect="1"/>
          </p:cNvPicPr>
          <p:nvPr/>
        </p:nvPicPr>
        <p:blipFill>
          <a:blip r:embed="rId3"/>
          <a:stretch>
            <a:fillRect/>
          </a:stretch>
        </p:blipFill>
        <p:spPr>
          <a:xfrm>
            <a:off x="120889" y="109026"/>
            <a:ext cx="1038098" cy="903345"/>
          </a:xfrm>
          <a:prstGeom prst="rect">
            <a:avLst/>
          </a:prstGeom>
          <a:ln w="19050">
            <a:solidFill>
              <a:schemeClr val="accent3"/>
            </a:solidFill>
          </a:ln>
        </p:spPr>
      </p:pic>
      <p:sp>
        <p:nvSpPr>
          <p:cNvPr id="14" name="TextBox 13">
            <a:extLst>
              <a:ext uri="{FF2B5EF4-FFF2-40B4-BE49-F238E27FC236}">
                <a16:creationId xmlns:a16="http://schemas.microsoft.com/office/drawing/2014/main" id="{B8BA21AF-A6B7-DFF0-6C8C-C5B784277B22}"/>
              </a:ext>
            </a:extLst>
          </p:cNvPr>
          <p:cNvSpPr txBox="1"/>
          <p:nvPr/>
        </p:nvSpPr>
        <p:spPr>
          <a:xfrm>
            <a:off x="6330460" y="1992922"/>
            <a:ext cx="5439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US" dirty="0">
              <a:solidFill>
                <a:srgbClr val="FF0000"/>
              </a:solidFill>
            </a:endParaRPr>
          </a:p>
        </p:txBody>
      </p:sp>
      <p:pic>
        <p:nvPicPr>
          <p:cNvPr id="3" name="Picture 2">
            <a:extLst>
              <a:ext uri="{FF2B5EF4-FFF2-40B4-BE49-F238E27FC236}">
                <a16:creationId xmlns:a16="http://schemas.microsoft.com/office/drawing/2014/main" id="{267B6FBE-31CE-72EC-027A-75F428E7FE0B}"/>
              </a:ext>
            </a:extLst>
          </p:cNvPr>
          <p:cNvPicPr>
            <a:picLocks noChangeAspect="1"/>
          </p:cNvPicPr>
          <p:nvPr/>
        </p:nvPicPr>
        <p:blipFill>
          <a:blip r:embed="rId4"/>
          <a:stretch>
            <a:fillRect/>
          </a:stretch>
        </p:blipFill>
        <p:spPr>
          <a:xfrm>
            <a:off x="931618" y="1992557"/>
            <a:ext cx="10176363" cy="4654794"/>
          </a:xfrm>
          <a:prstGeom prst="rect">
            <a:avLst/>
          </a:prstGeom>
        </p:spPr>
      </p:pic>
    </p:spTree>
    <p:extLst>
      <p:ext uri="{BB962C8B-B14F-4D97-AF65-F5344CB8AC3E}">
        <p14:creationId xmlns:p14="http://schemas.microsoft.com/office/powerpoint/2010/main" val="36575977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81192" y="702156"/>
            <a:ext cx="5440667" cy="1013800"/>
          </a:xfrm>
        </p:spPr>
        <p:txBody>
          <a:bodyPr/>
          <a:lstStyle/>
          <a:p>
            <a:r>
              <a:rPr lang="en-GB"/>
              <a:t>SPEECH DEVELOPMENT</a:t>
            </a:r>
          </a:p>
        </p:txBody>
      </p:sp>
      <p:cxnSp>
        <p:nvCxnSpPr>
          <p:cNvPr id="5" name="Straight Connector 4"/>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6"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DATBLYGIAD LLEFERYDD</a:t>
            </a:r>
          </a:p>
        </p:txBody>
      </p:sp>
      <p:pic>
        <p:nvPicPr>
          <p:cNvPr id="2" name="Picture 1"/>
          <p:cNvPicPr>
            <a:picLocks noChangeAspect="1"/>
          </p:cNvPicPr>
          <p:nvPr/>
        </p:nvPicPr>
        <p:blipFill>
          <a:blip r:embed="rId2"/>
          <a:stretch>
            <a:fillRect/>
          </a:stretch>
        </p:blipFill>
        <p:spPr>
          <a:xfrm>
            <a:off x="120889" y="109026"/>
            <a:ext cx="1038098" cy="903345"/>
          </a:xfrm>
          <a:prstGeom prst="rect">
            <a:avLst/>
          </a:prstGeom>
          <a:ln w="19050">
            <a:solidFill>
              <a:schemeClr val="accent3"/>
            </a:solidFill>
          </a:ln>
        </p:spPr>
      </p:pic>
      <p:sp>
        <p:nvSpPr>
          <p:cNvPr id="14" name="TextBox 13">
            <a:extLst>
              <a:ext uri="{FF2B5EF4-FFF2-40B4-BE49-F238E27FC236}">
                <a16:creationId xmlns:a16="http://schemas.microsoft.com/office/drawing/2014/main" id="{B8BA21AF-A6B7-DFF0-6C8C-C5B784277B22}"/>
              </a:ext>
            </a:extLst>
          </p:cNvPr>
          <p:cNvSpPr txBox="1"/>
          <p:nvPr/>
        </p:nvSpPr>
        <p:spPr>
          <a:xfrm>
            <a:off x="6330460" y="1992922"/>
            <a:ext cx="5439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US" dirty="0">
              <a:solidFill>
                <a:srgbClr val="FF0000"/>
              </a:solidFill>
            </a:endParaRPr>
          </a:p>
        </p:txBody>
      </p:sp>
      <p:pic>
        <p:nvPicPr>
          <p:cNvPr id="7" name="Picture 6" descr="A cartoon of a child holding a sign&#10;&#10;Description automatically generated">
            <a:extLst>
              <a:ext uri="{FF2B5EF4-FFF2-40B4-BE49-F238E27FC236}">
                <a16:creationId xmlns:a16="http://schemas.microsoft.com/office/drawing/2014/main" id="{016AE6A6-D3AA-BA14-20B5-FC6436B21BA0}"/>
              </a:ext>
            </a:extLst>
          </p:cNvPr>
          <p:cNvPicPr>
            <a:picLocks noChangeAspect="1"/>
          </p:cNvPicPr>
          <p:nvPr/>
        </p:nvPicPr>
        <p:blipFill>
          <a:blip r:embed="rId3"/>
          <a:stretch>
            <a:fillRect/>
          </a:stretch>
        </p:blipFill>
        <p:spPr>
          <a:xfrm>
            <a:off x="1921487" y="1995854"/>
            <a:ext cx="8360752" cy="4730262"/>
          </a:xfrm>
          <a:prstGeom prst="rect">
            <a:avLst/>
          </a:prstGeom>
        </p:spPr>
      </p:pic>
    </p:spTree>
    <p:extLst>
      <p:ext uri="{BB962C8B-B14F-4D97-AF65-F5344CB8AC3E}">
        <p14:creationId xmlns:p14="http://schemas.microsoft.com/office/powerpoint/2010/main" val="32997678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chain activity</a:t>
            </a:r>
          </a:p>
        </p:txBody>
      </p:sp>
      <p:sp>
        <p:nvSpPr>
          <p:cNvPr id="3" name="Text Placeholder 2"/>
          <p:cNvSpPr>
            <a:spLocks noGrp="1"/>
          </p:cNvSpPr>
          <p:nvPr>
            <p:ph type="body" idx="1"/>
          </p:nvPr>
        </p:nvSpPr>
        <p:spPr/>
        <p:txBody>
          <a:bodyPr/>
          <a:lstStyle/>
          <a:p>
            <a:r>
              <a:rPr lang="en-GB" dirty="0"/>
              <a:t>GWEITHGAREDD CADWYN GYFATHREBU</a:t>
            </a:r>
          </a:p>
        </p:txBody>
      </p:sp>
    </p:spTree>
    <p:extLst>
      <p:ext uri="{BB962C8B-B14F-4D97-AF65-F5344CB8AC3E}">
        <p14:creationId xmlns:p14="http://schemas.microsoft.com/office/powerpoint/2010/main" val="40298000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323850" lvl="1" indent="0">
              <a:buNone/>
            </a:pPr>
            <a:r>
              <a:rPr lang="en-GB" dirty="0"/>
              <a:t>Norms and Developmental Stages:</a:t>
            </a:r>
            <a:endParaRPr lang="en-US" dirty="0"/>
          </a:p>
          <a:p>
            <a:pPr marL="629920" lvl="1" indent="-305435"/>
            <a:r>
              <a:rPr lang="en-GB" dirty="0">
                <a:hlinkClick r:id="rId2"/>
              </a:rPr>
              <a:t>https://speechandlanguage.org.uk/educators-and-professionals/ages-and-stages/</a:t>
            </a:r>
            <a:r>
              <a:rPr lang="en-GB" dirty="0"/>
              <a:t> </a:t>
            </a:r>
          </a:p>
          <a:p>
            <a:pPr marL="323850" lvl="1" indent="0">
              <a:buNone/>
            </a:pPr>
            <a:endParaRPr lang="en-GB"/>
          </a:p>
          <a:p>
            <a:pPr marL="323850" lvl="1" indent="0">
              <a:buNone/>
            </a:pPr>
            <a:r>
              <a:rPr lang="en-GB" dirty="0"/>
              <a:t>Resources and Advice</a:t>
            </a:r>
          </a:p>
          <a:p>
            <a:pPr marL="629920" lvl="1" indent="-305435"/>
            <a:r>
              <a:rPr lang="en-GB" dirty="0">
                <a:hlinkClick r:id="rId3"/>
              </a:rPr>
              <a:t>https://speechandlanguage.org.uk/educators-and-professionals/resource-library-for-educators/</a:t>
            </a:r>
            <a:r>
              <a:rPr lang="en-GB" dirty="0"/>
              <a:t> </a:t>
            </a:r>
          </a:p>
          <a:p>
            <a:pPr marL="629920" lvl="1" indent="-305435"/>
            <a:r>
              <a:rPr lang="en-GB" dirty="0">
                <a:ea typeface="+mn-lt"/>
                <a:cs typeface="+mn-lt"/>
                <a:hlinkClick r:id="rId4"/>
              </a:rPr>
              <a:t>Learning to talk 3 to 5 years - NHS</a:t>
            </a:r>
            <a:endParaRPr lang="en-GB" dirty="0">
              <a:ea typeface="+mn-lt"/>
              <a:cs typeface="+mn-lt"/>
            </a:endParaRPr>
          </a:p>
          <a:p>
            <a:pPr marL="629920" lvl="1" indent="-305435"/>
            <a:r>
              <a:rPr lang="en-GB" dirty="0">
                <a:ea typeface="+mn-lt"/>
                <a:cs typeface="+mn-lt"/>
                <a:hlinkClick r:id="rId5"/>
              </a:rPr>
              <a:t>BBC Tiny Happy People</a:t>
            </a:r>
            <a:endParaRPr lang="en-GB" dirty="0"/>
          </a:p>
          <a:p>
            <a:pPr marL="629920" lvl="1" indent="-305435"/>
            <a:r>
              <a:rPr lang="en-GB" dirty="0"/>
              <a:t>Talk with Me – Welsh Government</a:t>
            </a:r>
          </a:p>
          <a:p>
            <a:pPr marL="629920" lvl="1" indent="-305435"/>
            <a:r>
              <a:rPr lang="en-GB" dirty="0" err="1"/>
              <a:t>Prosiect</a:t>
            </a:r>
            <a:r>
              <a:rPr lang="en-GB" dirty="0"/>
              <a:t> </a:t>
            </a:r>
            <a:r>
              <a:rPr lang="en-GB" dirty="0" err="1"/>
              <a:t>Pengwin</a:t>
            </a:r>
            <a:r>
              <a:rPr lang="en-GB" dirty="0"/>
              <a:t> /  PROSPER</a:t>
            </a:r>
          </a:p>
          <a:p>
            <a:pPr marL="629920" lvl="1" indent="-305435"/>
            <a:endParaRPr lang="en-GB"/>
          </a:p>
          <a:p>
            <a:pPr marL="629920" lvl="1" indent="-305435"/>
            <a:endParaRPr lang="en-GB"/>
          </a:p>
          <a:p>
            <a:pPr marL="629920" lvl="1" indent="-305435"/>
            <a:endParaRPr lang="en-GB"/>
          </a:p>
        </p:txBody>
      </p:sp>
      <p:sp>
        <p:nvSpPr>
          <p:cNvPr id="4" name="Title 1"/>
          <p:cNvSpPr>
            <a:spLocks noGrp="1"/>
          </p:cNvSpPr>
          <p:nvPr>
            <p:ph type="title"/>
          </p:nvPr>
        </p:nvSpPr>
        <p:spPr>
          <a:xfrm>
            <a:off x="581192" y="702156"/>
            <a:ext cx="5440667" cy="1013800"/>
          </a:xfrm>
        </p:spPr>
        <p:txBody>
          <a:bodyPr/>
          <a:lstStyle/>
          <a:p>
            <a:r>
              <a:rPr lang="en-GB"/>
              <a:t>FURTHER READING</a:t>
            </a:r>
          </a:p>
        </p:txBody>
      </p:sp>
      <p:cxnSp>
        <p:nvCxnSpPr>
          <p:cNvPr id="5" name="Straight Connector 4"/>
          <p:cNvCxnSpPr/>
          <p:nvPr/>
        </p:nvCxnSpPr>
        <p:spPr>
          <a:xfrm>
            <a:off x="6095999" y="702156"/>
            <a:ext cx="0" cy="1013800"/>
          </a:xfrm>
          <a:prstGeom prst="line">
            <a:avLst/>
          </a:prstGeom>
        </p:spPr>
        <p:style>
          <a:lnRef idx="1">
            <a:schemeClr val="accent3"/>
          </a:lnRef>
          <a:fillRef idx="0">
            <a:schemeClr val="accent3"/>
          </a:fillRef>
          <a:effectRef idx="0">
            <a:schemeClr val="accent3"/>
          </a:effectRef>
          <a:fontRef idx="minor">
            <a:schemeClr val="tx1"/>
          </a:fontRef>
        </p:style>
      </p:cxnSp>
      <p:sp>
        <p:nvSpPr>
          <p:cNvPr id="6" name="Title 1"/>
          <p:cNvSpPr txBox="1">
            <a:spLocks/>
          </p:cNvSpPr>
          <p:nvPr/>
        </p:nvSpPr>
        <p:spPr>
          <a:xfrm>
            <a:off x="6170140" y="702156"/>
            <a:ext cx="5440667" cy="1013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DARLLEN PELLACH</a:t>
            </a:r>
          </a:p>
        </p:txBody>
      </p:sp>
    </p:spTree>
    <p:extLst>
      <p:ext uri="{BB962C8B-B14F-4D97-AF65-F5344CB8AC3E}">
        <p14:creationId xmlns:p14="http://schemas.microsoft.com/office/powerpoint/2010/main" val="737391897"/>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e8746d6-0e70-4dab-b276-28e422542d2f"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3754C74FB1700449A1D2EC2E5A77D80" ma:contentTypeVersion="15" ma:contentTypeDescription="Create a new document." ma:contentTypeScope="" ma:versionID="8328bce6ef08af633740aba5d81ca620">
  <xsd:schema xmlns:xsd="http://www.w3.org/2001/XMLSchema" xmlns:xs="http://www.w3.org/2001/XMLSchema" xmlns:p="http://schemas.microsoft.com/office/2006/metadata/properties" xmlns:ns3="ee8746d6-0e70-4dab-b276-28e422542d2f" xmlns:ns4="c8c88429-e1a5-4fcd-9b6a-57468ba8afe4" targetNamespace="http://schemas.microsoft.com/office/2006/metadata/properties" ma:root="true" ma:fieldsID="8b719a0ca884e542465c76e010c6d98b" ns3:_="" ns4:_="">
    <xsd:import namespace="ee8746d6-0e70-4dab-b276-28e422542d2f"/>
    <xsd:import namespace="c8c88429-e1a5-4fcd-9b6a-57468ba8afe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ObjectDetectorVersions" minOccurs="0"/>
                <xsd:element ref="ns3:MediaServiceAutoTags" minOccurs="0"/>
                <xsd:element ref="ns3:MediaLengthInSeconds" minOccurs="0"/>
                <xsd:element ref="ns3:MediaServiceGenerationTime" minOccurs="0"/>
                <xsd:element ref="ns3:MediaServiceEventHashCode" minOccurs="0"/>
                <xsd:element ref="ns3:MediaServiceDateTaken" minOccurs="0"/>
                <xsd:element ref="ns3:MediaServiceOCR" minOccurs="0"/>
                <xsd:element ref="ns3:_activity" minOccurs="0"/>
                <xsd:element ref="ns3:MediaServiceSystemTag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8746d6-0e70-4dab-b276-28e422542d2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_activity" ma:index="20" nillable="true" ma:displayName="_activity" ma:hidden="true" ma:internalName="_activity">
      <xsd:simpleType>
        <xsd:restriction base="dms:Note"/>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8c88429-e1a5-4fcd-9b6a-57468ba8afe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3D68B1F-57B0-4479-AC24-67F42B13517B}">
  <ds:schemaRefs>
    <ds:schemaRef ds:uri="http://purl.org/dc/terms/"/>
    <ds:schemaRef ds:uri="http://schemas.openxmlformats.org/package/2006/metadata/core-properties"/>
    <ds:schemaRef ds:uri="http://purl.org/dc/dcmitype/"/>
    <ds:schemaRef ds:uri="ee8746d6-0e70-4dab-b276-28e422542d2f"/>
    <ds:schemaRef ds:uri="http://schemas.microsoft.com/office/2006/documentManagement/types"/>
    <ds:schemaRef ds:uri="http://purl.org/dc/elements/1.1/"/>
    <ds:schemaRef ds:uri="http://schemas.microsoft.com/office/2006/metadata/properties"/>
    <ds:schemaRef ds:uri="http://schemas.microsoft.com/office/infopath/2007/PartnerControls"/>
    <ds:schemaRef ds:uri="c8c88429-e1a5-4fcd-9b6a-57468ba8afe4"/>
    <ds:schemaRef ds:uri="http://www.w3.org/XML/1998/namespace"/>
  </ds:schemaRefs>
</ds:datastoreItem>
</file>

<file path=customXml/itemProps2.xml><?xml version="1.0" encoding="utf-8"?>
<ds:datastoreItem xmlns:ds="http://schemas.openxmlformats.org/officeDocument/2006/customXml" ds:itemID="{AFCD304A-2A7B-4C3F-8F62-6291E2CA604B}">
  <ds:schemaRefs>
    <ds:schemaRef ds:uri="c8c88429-e1a5-4fcd-9b6a-57468ba8afe4"/>
    <ds:schemaRef ds:uri="ee8746d6-0e70-4dab-b276-28e422542d2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B4FCBFD-D937-4CB1-BCFF-0250D23EAA5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TM03457464[[fn=Dividend]]</Template>
  <TotalTime>80</TotalTime>
  <Words>3102</Words>
  <Application>Microsoft Office PowerPoint</Application>
  <PresentationFormat>Widescreen</PresentationFormat>
  <Paragraphs>340</Paragraphs>
  <Slides>26</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Arial,Sans-Serif</vt:lpstr>
      <vt:lpstr>Calibri</vt:lpstr>
      <vt:lpstr>Courier New</vt:lpstr>
      <vt:lpstr>Gill Sans MT</vt:lpstr>
      <vt:lpstr>Wingdings</vt:lpstr>
      <vt:lpstr>Wingdings 2</vt:lpstr>
      <vt:lpstr>Dividend</vt:lpstr>
      <vt:lpstr>From birth to 7: speech, language &amp; communication DEVELOPMENT O ENEDIGAETH I 7: DATBLYGIAD LLEFERYDD, IAITH A CHYFATHREBU</vt:lpstr>
      <vt:lpstr>AIMS</vt:lpstr>
      <vt:lpstr>SPEECH AND LANGUAGE THERAPY:  WHO ARE WE?</vt:lpstr>
      <vt:lpstr>SPEECH AND LANGUAGE THERAPY:  OUR ROLE</vt:lpstr>
      <vt:lpstr>WHY ARE WE HERE TODAY?</vt:lpstr>
      <vt:lpstr>RESEARCH AND STATISTICS</vt:lpstr>
      <vt:lpstr>MORE…</vt:lpstr>
      <vt:lpstr>MORE…</vt:lpstr>
      <vt:lpstr>definitions</vt:lpstr>
      <vt:lpstr>activity</vt:lpstr>
      <vt:lpstr>Building blocks of Speech, language, communication development</vt:lpstr>
      <vt:lpstr>ATTENTION AND LISTENING</vt:lpstr>
      <vt:lpstr>ATTENTION AND LISTENING</vt:lpstr>
      <vt:lpstr>Play and interaction</vt:lpstr>
      <vt:lpstr>Play and interaction</vt:lpstr>
      <vt:lpstr>LANGUAGE DEVELOPMENT: Understanding</vt:lpstr>
      <vt:lpstr>LANGUAGE DEVELOPMENT: Understanding</vt:lpstr>
      <vt:lpstr>LANGUAGE DEVELOPMENT: Understanding</vt:lpstr>
      <vt:lpstr>LANGUAGE DEVELOPMENT: expressive (use)</vt:lpstr>
      <vt:lpstr>LANGUAGE DEVELOPMENT: expressive (use)</vt:lpstr>
      <vt:lpstr>LANGUAGE DEVELOPMENT: expressive (use)</vt:lpstr>
      <vt:lpstr>SPEECH DEVELOPMENT</vt:lpstr>
      <vt:lpstr>SPEECH DEVELOPMENT</vt:lpstr>
      <vt:lpstr>SPEECH DEVELOPMENT</vt:lpstr>
      <vt:lpstr>Communication chain activity</vt:lpstr>
      <vt:lpstr>FURTHER READING</vt:lpstr>
    </vt:vector>
  </TitlesOfParts>
  <Company>Hywel Dda University Health Board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birth to 7: speech, language &amp; communication DEVELOPMENT O ENEDIGAETH I 7: DATBLYGIAD LLEFERYDD, IAITH A CHYFATHREBU</dc:title>
  <dc:creator>Catrin Rowlands (Hywel Dda UHB - Speech and Language Therapy))</dc:creator>
  <cp:lastModifiedBy>Catrin Rowlands (Hywel Dda UHB - Speech and Language Therapy))</cp:lastModifiedBy>
  <cp:revision>216</cp:revision>
  <dcterms:created xsi:type="dcterms:W3CDTF">2024-10-29T13:59:51Z</dcterms:created>
  <dcterms:modified xsi:type="dcterms:W3CDTF">2024-11-04T13:22:58Z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0x010100B3754C74FB1700449A1D2EC2E5A77D80</vt:lpwstr>
  </property>
</Properties>
</file>