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4"/>
  </p:notesMasterIdLst>
  <p:handoutMasterIdLst>
    <p:handoutMasterId r:id="rId65"/>
  </p:handoutMasterIdLst>
  <p:sldIdLst>
    <p:sldId id="277" r:id="rId2"/>
    <p:sldId id="396" r:id="rId3"/>
    <p:sldId id="438" r:id="rId4"/>
    <p:sldId id="397" r:id="rId5"/>
    <p:sldId id="398" r:id="rId6"/>
    <p:sldId id="399" r:id="rId7"/>
    <p:sldId id="400" r:id="rId8"/>
    <p:sldId id="401" r:id="rId9"/>
    <p:sldId id="402" r:id="rId10"/>
    <p:sldId id="403" r:id="rId11"/>
    <p:sldId id="404" r:id="rId12"/>
    <p:sldId id="405" r:id="rId13"/>
    <p:sldId id="406" r:id="rId14"/>
    <p:sldId id="407" r:id="rId15"/>
    <p:sldId id="408" r:id="rId16"/>
    <p:sldId id="409" r:id="rId17"/>
    <p:sldId id="410" r:id="rId18"/>
    <p:sldId id="411" r:id="rId19"/>
    <p:sldId id="412" r:id="rId20"/>
    <p:sldId id="413" r:id="rId21"/>
    <p:sldId id="414" r:id="rId22"/>
    <p:sldId id="415" r:id="rId23"/>
    <p:sldId id="416" r:id="rId24"/>
    <p:sldId id="417" r:id="rId25"/>
    <p:sldId id="418" r:id="rId26"/>
    <p:sldId id="439" r:id="rId27"/>
    <p:sldId id="419" r:id="rId28"/>
    <p:sldId id="440" r:id="rId29"/>
    <p:sldId id="420" r:id="rId30"/>
    <p:sldId id="421" r:id="rId31"/>
    <p:sldId id="422" r:id="rId32"/>
    <p:sldId id="423" r:id="rId33"/>
    <p:sldId id="424" r:id="rId34"/>
    <p:sldId id="425" r:id="rId35"/>
    <p:sldId id="426" r:id="rId36"/>
    <p:sldId id="427" r:id="rId37"/>
    <p:sldId id="428" r:id="rId38"/>
    <p:sldId id="429" r:id="rId39"/>
    <p:sldId id="430" r:id="rId40"/>
    <p:sldId id="431" r:id="rId41"/>
    <p:sldId id="432" r:id="rId42"/>
    <p:sldId id="433" r:id="rId43"/>
    <p:sldId id="434" r:id="rId44"/>
    <p:sldId id="435" r:id="rId45"/>
    <p:sldId id="436" r:id="rId46"/>
    <p:sldId id="437" r:id="rId47"/>
    <p:sldId id="394" r:id="rId48"/>
    <p:sldId id="386" r:id="rId49"/>
    <p:sldId id="355" r:id="rId50"/>
    <p:sldId id="356" r:id="rId51"/>
    <p:sldId id="357" r:id="rId52"/>
    <p:sldId id="358" r:id="rId53"/>
    <p:sldId id="359" r:id="rId54"/>
    <p:sldId id="360" r:id="rId55"/>
    <p:sldId id="387" r:id="rId56"/>
    <p:sldId id="388" r:id="rId57"/>
    <p:sldId id="389" r:id="rId58"/>
    <p:sldId id="390" r:id="rId59"/>
    <p:sldId id="391" r:id="rId60"/>
    <p:sldId id="392" r:id="rId61"/>
    <p:sldId id="393" r:id="rId62"/>
    <p:sldId id="352" r:id="rId6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3433" autoAdjust="0"/>
  </p:normalViewPr>
  <p:slideViewPr>
    <p:cSldViewPr>
      <p:cViewPr varScale="1">
        <p:scale>
          <a:sx n="68" d="100"/>
          <a:sy n="68" d="100"/>
        </p:scale>
        <p:origin x="135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spect="1" noChangeArrowheads="1" noTextEdit="1"/>
          </p:cNvSpPr>
          <p:nvPr>
            <p:ph type="sldImg"/>
          </p:nvPr>
        </p:nvSpPr>
        <p:spPr>
          <a:xfrm>
            <a:off x="1150938" y="692150"/>
            <a:ext cx="4556125" cy="3416300"/>
          </a:xfrm>
          <a:ln cap="flat"/>
        </p:spPr>
      </p:sp>
      <p:sp>
        <p:nvSpPr>
          <p:cNvPr id="11267"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648192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a:xfrm>
            <a:off x="1150938" y="692150"/>
            <a:ext cx="4556125" cy="3416300"/>
          </a:xfrm>
          <a:ln cap="flat"/>
        </p:spPr>
      </p:sp>
      <p:sp>
        <p:nvSpPr>
          <p:cNvPr id="100355"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2290466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Rot="1" noChangeAspect="1" noChangeArrowheads="1" noTextEdit="1"/>
          </p:cNvSpPr>
          <p:nvPr>
            <p:ph type="sldImg"/>
          </p:nvPr>
        </p:nvSpPr>
        <p:spPr>
          <a:xfrm>
            <a:off x="1150938" y="692150"/>
            <a:ext cx="4556125" cy="3416300"/>
          </a:xfrm>
          <a:ln cap="flat"/>
        </p:spPr>
      </p:sp>
      <p:sp>
        <p:nvSpPr>
          <p:cNvPr id="104451"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735586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Rot="1" noChangeAspect="1" noChangeArrowheads="1" noTextEdit="1"/>
          </p:cNvSpPr>
          <p:nvPr>
            <p:ph type="sldImg"/>
          </p:nvPr>
        </p:nvSpPr>
        <p:spPr>
          <a:xfrm>
            <a:off x="1150938" y="692150"/>
            <a:ext cx="4556125" cy="3416300"/>
          </a:xfrm>
          <a:ln cap="flat"/>
        </p:spPr>
      </p:sp>
      <p:sp>
        <p:nvSpPr>
          <p:cNvPr id="106499"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8637409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1026"/>
          <p:cNvSpPr>
            <a:spLocks noGrp="1" noRot="1" noChangeAspect="1" noChangeArrowheads="1" noTextEdit="1"/>
          </p:cNvSpPr>
          <p:nvPr>
            <p:ph type="sldImg"/>
          </p:nvPr>
        </p:nvSpPr>
        <p:spPr>
          <a:xfrm>
            <a:off x="1150938" y="692150"/>
            <a:ext cx="4556125" cy="3416300"/>
          </a:xfrm>
          <a:ln cap="flat"/>
        </p:spPr>
      </p:sp>
      <p:sp>
        <p:nvSpPr>
          <p:cNvPr id="108547" name="Rectangle 1027"/>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41935002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1026"/>
          <p:cNvSpPr>
            <a:spLocks noGrp="1" noRot="1" noChangeAspect="1" noChangeArrowheads="1" noTextEdit="1"/>
          </p:cNvSpPr>
          <p:nvPr>
            <p:ph type="sldImg"/>
          </p:nvPr>
        </p:nvSpPr>
        <p:spPr>
          <a:xfrm>
            <a:off x="1150938" y="692150"/>
            <a:ext cx="4556125" cy="3416300"/>
          </a:xfrm>
          <a:ln cap="flat"/>
        </p:spPr>
      </p:sp>
      <p:sp>
        <p:nvSpPr>
          <p:cNvPr id="110595" name="Rectangle 1027"/>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5964370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spect="1" noChangeArrowheads="1" noTextEdit="1"/>
          </p:cNvSpPr>
          <p:nvPr>
            <p:ph type="sldImg"/>
          </p:nvPr>
        </p:nvSpPr>
        <p:spPr>
          <a:xfrm>
            <a:off x="1150938" y="692150"/>
            <a:ext cx="4556125" cy="3416300"/>
          </a:xfrm>
          <a:ln cap="flat"/>
        </p:spPr>
      </p:sp>
      <p:sp>
        <p:nvSpPr>
          <p:cNvPr id="114691"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1281862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Rot="1" noChangeAspect="1" noChangeArrowheads="1" noTextEdit="1"/>
          </p:cNvSpPr>
          <p:nvPr>
            <p:ph type="sldImg"/>
          </p:nvPr>
        </p:nvSpPr>
        <p:spPr>
          <a:xfrm>
            <a:off x="1150938" y="692150"/>
            <a:ext cx="4556125" cy="3416300"/>
          </a:xfrm>
          <a:ln cap="flat"/>
        </p:spPr>
      </p:sp>
      <p:sp>
        <p:nvSpPr>
          <p:cNvPr id="116739"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80684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spect="1" noChangeArrowheads="1" noTextEdit="1"/>
          </p:cNvSpPr>
          <p:nvPr>
            <p:ph type="sldImg"/>
          </p:nvPr>
        </p:nvSpPr>
        <p:spPr>
          <a:xfrm>
            <a:off x="1150938" y="692150"/>
            <a:ext cx="4556125" cy="3416300"/>
          </a:xfrm>
          <a:ln cap="flat"/>
        </p:spPr>
      </p:sp>
      <p:sp>
        <p:nvSpPr>
          <p:cNvPr id="118787"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7983476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Rot="1" noChangeAspect="1" noChangeArrowheads="1" noTextEdit="1"/>
          </p:cNvSpPr>
          <p:nvPr>
            <p:ph type="sldImg"/>
          </p:nvPr>
        </p:nvSpPr>
        <p:spPr>
          <a:xfrm>
            <a:off x="1150938" y="692150"/>
            <a:ext cx="4556125" cy="3416300"/>
          </a:xfrm>
          <a:ln cap="flat"/>
        </p:spPr>
      </p:sp>
      <p:sp>
        <p:nvSpPr>
          <p:cNvPr id="120835"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7131981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Rot="1" noChangeAspect="1" noChangeArrowheads="1" noTextEdit="1"/>
          </p:cNvSpPr>
          <p:nvPr>
            <p:ph type="sldImg"/>
          </p:nvPr>
        </p:nvSpPr>
        <p:spPr>
          <a:xfrm>
            <a:off x="1150938" y="692150"/>
            <a:ext cx="4556125" cy="3416300"/>
          </a:xfrm>
          <a:ln cap="flat"/>
        </p:spPr>
      </p:sp>
      <p:sp>
        <p:nvSpPr>
          <p:cNvPr id="124931"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40724130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Rot="1" noChangeAspect="1" noChangeArrowheads="1" noTextEdit="1"/>
          </p:cNvSpPr>
          <p:nvPr>
            <p:ph type="sldImg"/>
          </p:nvPr>
        </p:nvSpPr>
        <p:spPr>
          <a:xfrm>
            <a:off x="1150938" y="692150"/>
            <a:ext cx="4556125" cy="3416300"/>
          </a:xfrm>
          <a:ln cap="flat"/>
        </p:spPr>
      </p:sp>
      <p:sp>
        <p:nvSpPr>
          <p:cNvPr id="126979"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4334797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Rot="1" noChangeAspect="1" noChangeArrowheads="1" noTextEdit="1"/>
          </p:cNvSpPr>
          <p:nvPr>
            <p:ph type="sldImg"/>
          </p:nvPr>
        </p:nvSpPr>
        <p:spPr>
          <a:xfrm>
            <a:off x="1150938" y="692150"/>
            <a:ext cx="4556125" cy="3416300"/>
          </a:xfrm>
          <a:ln cap="flat"/>
        </p:spPr>
      </p:sp>
      <p:sp>
        <p:nvSpPr>
          <p:cNvPr id="131075"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184892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1150938" y="692150"/>
            <a:ext cx="4556125" cy="3416300"/>
          </a:xfrm>
          <a:ln cap="flat"/>
        </p:spPr>
      </p:sp>
      <p:sp>
        <p:nvSpPr>
          <p:cNvPr id="133123"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1966496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1026"/>
          <p:cNvSpPr>
            <a:spLocks noGrp="1" noRot="1" noChangeAspect="1" noChangeArrowheads="1" noTextEdit="1"/>
          </p:cNvSpPr>
          <p:nvPr>
            <p:ph type="sldImg"/>
          </p:nvPr>
        </p:nvSpPr>
        <p:spPr>
          <a:xfrm>
            <a:off x="1150938" y="692150"/>
            <a:ext cx="4556125" cy="3416300"/>
          </a:xfrm>
          <a:ln cap="flat"/>
        </p:spPr>
      </p:sp>
      <p:sp>
        <p:nvSpPr>
          <p:cNvPr id="135171" name="Rectangle 1027"/>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7253628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1026"/>
          <p:cNvSpPr>
            <a:spLocks noGrp="1" noRot="1" noChangeAspect="1" noChangeArrowheads="1" noTextEdit="1"/>
          </p:cNvSpPr>
          <p:nvPr>
            <p:ph type="sldImg"/>
          </p:nvPr>
        </p:nvSpPr>
        <p:spPr>
          <a:xfrm>
            <a:off x="1150938" y="692150"/>
            <a:ext cx="4556125" cy="3416300"/>
          </a:xfrm>
          <a:ln cap="flat"/>
        </p:spPr>
      </p:sp>
      <p:sp>
        <p:nvSpPr>
          <p:cNvPr id="139267" name="Rectangle 1027"/>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40613061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Rot="1" noChangeAspect="1" noChangeArrowheads="1" noTextEdit="1"/>
          </p:cNvSpPr>
          <p:nvPr>
            <p:ph type="sldImg"/>
          </p:nvPr>
        </p:nvSpPr>
        <p:spPr>
          <a:xfrm>
            <a:off x="1150938" y="692150"/>
            <a:ext cx="4556125" cy="3416300"/>
          </a:xfrm>
          <a:ln cap="flat"/>
        </p:spPr>
      </p:sp>
      <p:sp>
        <p:nvSpPr>
          <p:cNvPr id="142339"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1871265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Rot="1" noChangeAspect="1" noChangeArrowheads="1" noTextEdit="1"/>
          </p:cNvSpPr>
          <p:nvPr>
            <p:ph type="sldImg"/>
          </p:nvPr>
        </p:nvSpPr>
        <p:spPr>
          <a:xfrm>
            <a:off x="1150938" y="692150"/>
            <a:ext cx="4556125" cy="3416300"/>
          </a:xfrm>
          <a:ln cap="flat"/>
        </p:spPr>
      </p:sp>
      <p:sp>
        <p:nvSpPr>
          <p:cNvPr id="144387"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9551018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59</a:t>
            </a:fld>
            <a:endParaRPr lang="en-GB" altLang="en-US"/>
          </a:p>
        </p:txBody>
      </p:sp>
    </p:spTree>
    <p:extLst>
      <p:ext uri="{BB962C8B-B14F-4D97-AF65-F5344CB8AC3E}">
        <p14:creationId xmlns:p14="http://schemas.microsoft.com/office/powerpoint/2010/main" val="23787232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21/11/2021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21/11/2021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21/11/2021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21/11/2021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21/11/2021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ww.youtube.com/embed/mVbvPUUUgbY"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4.emf"/></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pwcglobal.com/" TargetMode="External"/><Relationship Id="rId2" Type="http://schemas.openxmlformats.org/officeDocument/2006/relationships/hyperlink" Target="http://www.bloomberg.com/" TargetMode="External"/><Relationship Id="rId1" Type="http://schemas.openxmlformats.org/officeDocument/2006/relationships/slideLayout" Target="../slideLayouts/slideLayout2.xml"/><Relationship Id="rId6" Type="http://schemas.openxmlformats.org/officeDocument/2006/relationships/hyperlink" Target="http://biz.yahoo.com/ifc/" TargetMode="External"/><Relationship Id="rId5" Type="http://schemas.openxmlformats.org/officeDocument/2006/relationships/hyperlink" Target="http://www.worldbank.org/data/" TargetMode="External"/><Relationship Id="rId4" Type="http://schemas.openxmlformats.org/officeDocument/2006/relationships/hyperlink" Target="http://www.morganstanley.com/gef/"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ww.youtube.com/embed/0inqw9cCJnM"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ww.youtube.com/embed/V7YbVzRP-8Q"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5.wmf"/></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ww.youtube.com/embed/7JBwhhrwUCk"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LCBB6002</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Financial Management</a:t>
            </a:r>
          </a:p>
          <a:p>
            <a:pPr eaLnBrk="1" hangingPunct="1"/>
            <a:r>
              <a:rPr lang="en-GB" altLang="en-US" dirty="0">
                <a:solidFill>
                  <a:schemeClr val="accent2"/>
                </a:solidFill>
              </a:rPr>
              <a:t>Week 7</a:t>
            </a:r>
          </a:p>
          <a:p>
            <a:pPr eaLnBrk="1" hangingPunct="1"/>
            <a:endParaRPr lang="en-GB" altLang="en-US" dirty="0">
              <a:solidFill>
                <a:schemeClr val="accent2"/>
              </a:solidFill>
            </a:endParaRPr>
          </a:p>
          <a:p>
            <a:pPr eaLnBrk="1" hangingPunct="1"/>
            <a:r>
              <a:rPr lang="en-GB" altLang="en-US" b="1" dirty="0" smtClean="0">
                <a:solidFill>
                  <a:schemeClr val="accent2"/>
                </a:solidFill>
              </a:rPr>
              <a:t>Lecture 7.1&amp; 7.2   </a:t>
            </a:r>
          </a:p>
          <a:p>
            <a:pPr eaLnBrk="1" hangingPunct="1"/>
            <a:r>
              <a:rPr lang="en-US" altLang="en-US" b="1" dirty="0" smtClean="0">
                <a:solidFill>
                  <a:srgbClr val="FFFF00"/>
                </a:solidFill>
              </a:rPr>
              <a:t>(MNCs </a:t>
            </a:r>
            <a:r>
              <a:rPr lang="en-US" altLang="en-US" b="1" dirty="0">
                <a:solidFill>
                  <a:srgbClr val="FFFF00"/>
                </a:solidFill>
              </a:rPr>
              <a:t>Cost of </a:t>
            </a:r>
            <a:r>
              <a:rPr lang="en-US" altLang="en-US" b="1" dirty="0" smtClean="0">
                <a:solidFill>
                  <a:srgbClr val="FFFF00"/>
                </a:solidFill>
              </a:rPr>
              <a:t>Capital &amp; </a:t>
            </a:r>
            <a:r>
              <a:rPr lang="en-US" altLang="en-US" b="1" dirty="0">
                <a:solidFill>
                  <a:srgbClr val="FFFF00"/>
                </a:solidFill>
              </a:rPr>
              <a:t>Capital </a:t>
            </a:r>
            <a:r>
              <a:rPr lang="en-US" altLang="en-US" b="1" dirty="0" smtClean="0">
                <a:solidFill>
                  <a:srgbClr val="FFFF00"/>
                </a:solidFill>
              </a:rPr>
              <a:t>Structure)</a:t>
            </a:r>
            <a:endParaRPr lang="en-GB" altLang="en-US" b="1" dirty="0">
              <a:solidFill>
                <a:srgbClr val="FFFF00"/>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6" name="Rectangle 6"/>
          <p:cNvSpPr>
            <a:spLocks noGrp="1" noChangeArrowheads="1"/>
          </p:cNvSpPr>
          <p:nvPr>
            <p:ph type="title"/>
          </p:nvPr>
        </p:nvSpPr>
        <p:spPr>
          <a:xfrm>
            <a:off x="755576" y="188640"/>
            <a:ext cx="6629400" cy="731168"/>
          </a:xfrm>
        </p:spPr>
        <p:txBody>
          <a:bodyPr/>
          <a:lstStyle/>
          <a:p>
            <a:r>
              <a:rPr lang="en-US" altLang="en-US" sz="3200" dirty="0" smtClean="0"/>
              <a:t>Session </a:t>
            </a:r>
            <a:r>
              <a:rPr lang="en-US" altLang="en-US" sz="3200" dirty="0"/>
              <a:t>Objectives</a:t>
            </a:r>
          </a:p>
        </p:txBody>
      </p:sp>
      <p:sp>
        <p:nvSpPr>
          <p:cNvPr id="10247" name="Rectangle 7"/>
          <p:cNvSpPr>
            <a:spLocks noGrp="1" noChangeArrowheads="1"/>
          </p:cNvSpPr>
          <p:nvPr>
            <p:ph type="body" idx="1"/>
          </p:nvPr>
        </p:nvSpPr>
        <p:spPr>
          <a:xfrm>
            <a:off x="467544" y="1052736"/>
            <a:ext cx="8229600" cy="4392488"/>
          </a:xfrm>
        </p:spPr>
        <p:txBody>
          <a:bodyPr/>
          <a:lstStyle/>
          <a:p>
            <a:pPr>
              <a:buFont typeface="Wingdings" panose="05000000000000000000" pitchFamily="2" charset="2"/>
              <a:buChar char="§"/>
            </a:pPr>
            <a:r>
              <a:rPr lang="en-US" altLang="en-US" dirty="0"/>
              <a:t>To explain how corporate and 	</a:t>
            </a:r>
            <a:r>
              <a:rPr lang="en-US" altLang="en-US" dirty="0" smtClean="0"/>
              <a:t>country </a:t>
            </a:r>
            <a:r>
              <a:rPr lang="en-US" altLang="en-US" dirty="0"/>
              <a:t>characteristics influence an MNC’s cost of capital;</a:t>
            </a:r>
          </a:p>
          <a:p>
            <a:pPr>
              <a:buFont typeface="Wingdings" panose="05000000000000000000" pitchFamily="2" charset="2"/>
              <a:buChar char="§"/>
            </a:pPr>
            <a:r>
              <a:rPr lang="en-US" altLang="en-US" dirty="0"/>
              <a:t>To explain why there are differences in the costs of capital across countries; and</a:t>
            </a:r>
          </a:p>
          <a:p>
            <a:pPr>
              <a:buFont typeface="Wingdings" panose="05000000000000000000" pitchFamily="2" charset="2"/>
              <a:buChar char="§"/>
            </a:pPr>
            <a:r>
              <a:rPr lang="en-US" altLang="en-US" dirty="0"/>
              <a:t>To explain how corporate and country characteristics are considered by an MNC when it establishes its capital structure.</a:t>
            </a:r>
          </a:p>
        </p:txBody>
      </p:sp>
    </p:spTree>
    <p:extLst>
      <p:ext uri="{BB962C8B-B14F-4D97-AF65-F5344CB8AC3E}">
        <p14:creationId xmlns:p14="http://schemas.microsoft.com/office/powerpoint/2010/main" val="41064692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47">
                                            <p:txEl>
                                              <p:pRg st="0" end="0"/>
                                            </p:txEl>
                                          </p:spTgt>
                                        </p:tgtEl>
                                        <p:attrNameLst>
                                          <p:attrName>style.visibility</p:attrName>
                                        </p:attrNameLst>
                                      </p:cBhvr>
                                      <p:to>
                                        <p:strVal val="visible"/>
                                      </p:to>
                                    </p:set>
                                    <p:animEffect transition="in" filter="wipe(left)">
                                      <p:cBhvr>
                                        <p:cTn id="7" dur="500"/>
                                        <p:tgtEl>
                                          <p:spTgt spid="102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47">
                                            <p:txEl>
                                              <p:pRg st="1" end="1"/>
                                            </p:txEl>
                                          </p:spTgt>
                                        </p:tgtEl>
                                        <p:attrNameLst>
                                          <p:attrName>style.visibility</p:attrName>
                                        </p:attrNameLst>
                                      </p:cBhvr>
                                      <p:to>
                                        <p:strVal val="visible"/>
                                      </p:to>
                                    </p:set>
                                    <p:animEffect transition="in" filter="wipe(left)">
                                      <p:cBhvr>
                                        <p:cTn id="12" dur="500"/>
                                        <p:tgtEl>
                                          <p:spTgt spid="102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47">
                                            <p:txEl>
                                              <p:pRg st="2" end="2"/>
                                            </p:txEl>
                                          </p:spTgt>
                                        </p:tgtEl>
                                        <p:attrNameLst>
                                          <p:attrName>style.visibility</p:attrName>
                                        </p:attrNameLst>
                                      </p:cBhvr>
                                      <p:to>
                                        <p:strVal val="visible"/>
                                      </p:to>
                                    </p:set>
                                    <p:animEffect transition="in" filter="wipe(left)">
                                      <p:cBhvr>
                                        <p:cTn id="17" dur="500"/>
                                        <p:tgtEl>
                                          <p:spTgt spid="102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7"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4930"/>
            <a:ext cx="8229600" cy="249734"/>
          </a:xfrm>
        </p:spPr>
        <p:txBody>
          <a:bodyPr/>
          <a:lstStyle/>
          <a:p>
            <a:r>
              <a:rPr lang="en-GB" sz="1200" dirty="0" smtClean="0">
                <a:solidFill>
                  <a:srgbClr val="FF0000"/>
                </a:solidFill>
              </a:rPr>
              <a:t>Watch the video clip on this slide and explain what the cost of capital is (10 Minutes)</a:t>
            </a:r>
            <a:endParaRPr lang="en-GB" sz="1200" dirty="0">
              <a:solidFill>
                <a:srgbClr val="FF0000"/>
              </a:solidFill>
            </a:endParaRPr>
          </a:p>
        </p:txBody>
      </p:sp>
      <p:pic>
        <p:nvPicPr>
          <p:cNvPr id="6" name="mVbvPUUUgbY"/>
          <p:cNvPicPr>
            <a:picLocks noGrp="1" noRot="1" noChangeAspect="1"/>
          </p:cNvPicPr>
          <p:nvPr>
            <p:ph idx="1"/>
            <a:videoFile r:link="rId1"/>
          </p:nvPr>
        </p:nvPicPr>
        <p:blipFill>
          <a:blip r:embed="rId3"/>
          <a:stretch>
            <a:fillRect/>
          </a:stretch>
        </p:blipFill>
        <p:spPr>
          <a:xfrm>
            <a:off x="0" y="404664"/>
            <a:ext cx="9144000" cy="5328592"/>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348217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3" name="Rectangle 5"/>
          <p:cNvSpPr>
            <a:spLocks noGrp="1" noChangeArrowheads="1"/>
          </p:cNvSpPr>
          <p:nvPr>
            <p:ph type="title"/>
          </p:nvPr>
        </p:nvSpPr>
        <p:spPr>
          <a:xfrm>
            <a:off x="827584" y="332656"/>
            <a:ext cx="6629400" cy="720080"/>
          </a:xfrm>
        </p:spPr>
        <p:txBody>
          <a:bodyPr/>
          <a:lstStyle/>
          <a:p>
            <a:r>
              <a:rPr lang="en-US" altLang="en-US" sz="3200" dirty="0"/>
              <a:t>Cost of Capital</a:t>
            </a:r>
          </a:p>
        </p:txBody>
      </p:sp>
      <p:sp>
        <p:nvSpPr>
          <p:cNvPr id="99334" name="Rectangle 6"/>
          <p:cNvSpPr>
            <a:spLocks noGrp="1" noChangeArrowheads="1"/>
          </p:cNvSpPr>
          <p:nvPr>
            <p:ph type="body" idx="1"/>
          </p:nvPr>
        </p:nvSpPr>
        <p:spPr>
          <a:xfrm>
            <a:off x="467544" y="1179240"/>
            <a:ext cx="8229600" cy="4187551"/>
          </a:xfrm>
        </p:spPr>
        <p:txBody>
          <a:bodyPr/>
          <a:lstStyle/>
          <a:p>
            <a:pPr>
              <a:buFont typeface="Wingdings" panose="05000000000000000000" pitchFamily="2" charset="2"/>
              <a:buChar char="§"/>
            </a:pPr>
            <a:r>
              <a:rPr lang="en-US" altLang="en-US" sz="2800" dirty="0"/>
              <a:t>A firm’s </a:t>
            </a:r>
            <a:r>
              <a:rPr lang="en-US" altLang="en-US" sz="2800" i="1" dirty="0">
                <a:solidFill>
                  <a:srgbClr val="CC0000"/>
                </a:solidFill>
              </a:rPr>
              <a:t>capital</a:t>
            </a:r>
            <a:r>
              <a:rPr lang="en-US" altLang="en-US" sz="2800" dirty="0"/>
              <a:t> consists of </a:t>
            </a:r>
            <a:r>
              <a:rPr lang="en-US" altLang="en-US" sz="2800" i="1" dirty="0">
                <a:solidFill>
                  <a:srgbClr val="CC0000"/>
                </a:solidFill>
              </a:rPr>
              <a:t>equity</a:t>
            </a:r>
            <a:r>
              <a:rPr lang="en-US" altLang="en-US" sz="2800" dirty="0"/>
              <a:t> (retained earnings and funds obtained by issuing stock) and </a:t>
            </a:r>
            <a:r>
              <a:rPr lang="en-US" altLang="en-US" sz="2800" i="1" dirty="0">
                <a:solidFill>
                  <a:srgbClr val="CC0000"/>
                </a:solidFill>
              </a:rPr>
              <a:t>debt</a:t>
            </a:r>
            <a:r>
              <a:rPr lang="en-US" altLang="en-US" sz="2800" dirty="0"/>
              <a:t> (borrowed funds). </a:t>
            </a:r>
          </a:p>
          <a:p>
            <a:pPr>
              <a:buFont typeface="Wingdings" panose="05000000000000000000" pitchFamily="2" charset="2"/>
              <a:buChar char="§"/>
            </a:pPr>
            <a:r>
              <a:rPr lang="en-US" altLang="en-US" sz="2800" dirty="0"/>
              <a:t>The cost of equity reflects an opportunity cost, while the cost of debt is reflected in interest expenses.</a:t>
            </a:r>
          </a:p>
          <a:p>
            <a:pPr>
              <a:buFont typeface="Wingdings" panose="05000000000000000000" pitchFamily="2" charset="2"/>
              <a:buChar char="§"/>
            </a:pPr>
            <a:r>
              <a:rPr lang="en-US" altLang="en-US" sz="2800" dirty="0"/>
              <a:t>Firms want a capital structure that will minimize their cost of capital, and hence the required rate of return on projects.</a:t>
            </a:r>
          </a:p>
        </p:txBody>
      </p:sp>
      <p:sp>
        <p:nvSpPr>
          <p:cNvPr id="5" name="Text Box 167"/>
          <p:cNvSpPr txBox="1">
            <a:spLocks noChangeArrowheads="1"/>
          </p:cNvSpPr>
          <p:nvPr/>
        </p:nvSpPr>
        <p:spPr bwMode="auto">
          <a:xfrm>
            <a:off x="5166676" y="5661248"/>
            <a:ext cx="354908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spcBef>
                <a:spcPct val="50000"/>
              </a:spcBef>
            </a:pPr>
            <a:r>
              <a:rPr lang="en-US" altLang="en-US" sz="1400" b="0" i="1" dirty="0" smtClean="0"/>
              <a:t>(South-Western/Thomson </a:t>
            </a:r>
            <a:r>
              <a:rPr lang="en-US" altLang="en-US" sz="1400" b="0" i="1" dirty="0"/>
              <a:t>Learning </a:t>
            </a:r>
            <a:r>
              <a:rPr lang="en-US" altLang="en-US" sz="1400" b="0" i="1" dirty="0" smtClean="0"/>
              <a:t> 2003)</a:t>
            </a:r>
            <a:endParaRPr lang="en-US" altLang="en-US" sz="1400" b="0" dirty="0">
              <a:latin typeface="Times New Roman" panose="02020603050405020304" pitchFamily="18" charset="0"/>
            </a:endParaRPr>
          </a:p>
        </p:txBody>
      </p:sp>
    </p:spTree>
    <p:extLst>
      <p:ext uri="{BB962C8B-B14F-4D97-AF65-F5344CB8AC3E}">
        <p14:creationId xmlns:p14="http://schemas.microsoft.com/office/powerpoint/2010/main" val="117384477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9334">
                                            <p:txEl>
                                              <p:pRg st="0" end="0"/>
                                            </p:txEl>
                                          </p:spTgt>
                                        </p:tgtEl>
                                        <p:attrNameLst>
                                          <p:attrName>style.visibility</p:attrName>
                                        </p:attrNameLst>
                                      </p:cBhvr>
                                      <p:to>
                                        <p:strVal val="visible"/>
                                      </p:to>
                                    </p:set>
                                    <p:animEffect transition="in" filter="wipe(left)">
                                      <p:cBhvr>
                                        <p:cTn id="7" dur="500"/>
                                        <p:tgtEl>
                                          <p:spTgt spid="99334">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9334">
                                            <p:txEl>
                                              <p:pRg st="1" end="1"/>
                                            </p:txEl>
                                          </p:spTgt>
                                        </p:tgtEl>
                                        <p:attrNameLst>
                                          <p:attrName>style.visibility</p:attrName>
                                        </p:attrNameLst>
                                      </p:cBhvr>
                                      <p:to>
                                        <p:strVal val="visible"/>
                                      </p:to>
                                    </p:set>
                                    <p:animEffect transition="in" filter="wipe(left)">
                                      <p:cBhvr>
                                        <p:cTn id="12" dur="500"/>
                                        <p:tgtEl>
                                          <p:spTgt spid="99334">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99334">
                                            <p:txEl>
                                              <p:pRg st="2" end="2"/>
                                            </p:txEl>
                                          </p:spTgt>
                                        </p:tgtEl>
                                        <p:attrNameLst>
                                          <p:attrName>style.visibility</p:attrName>
                                        </p:attrNameLst>
                                      </p:cBhvr>
                                      <p:to>
                                        <p:strVal val="visible"/>
                                      </p:to>
                                    </p:set>
                                    <p:animEffect transition="in" filter="wipe(left)">
                                      <p:cBhvr>
                                        <p:cTn id="17" dur="500"/>
                                        <p:tgtEl>
                                          <p:spTgt spid="9933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4"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5" name="Rectangle 3"/>
          <p:cNvSpPr>
            <a:spLocks noGrp="1" noChangeArrowheads="1"/>
          </p:cNvSpPr>
          <p:nvPr>
            <p:ph type="body" idx="1"/>
          </p:nvPr>
        </p:nvSpPr>
        <p:spPr>
          <a:xfrm>
            <a:off x="467544" y="1268760"/>
            <a:ext cx="8229600" cy="4205063"/>
          </a:xfrm>
        </p:spPr>
        <p:txBody>
          <a:bodyPr/>
          <a:lstStyle/>
          <a:p>
            <a:pPr marL="0" indent="0">
              <a:buSzPct val="120000"/>
              <a:buNone/>
              <a:tabLst>
                <a:tab pos="1771650" algn="ctr"/>
                <a:tab pos="2057400" algn="l"/>
              </a:tabLst>
            </a:pPr>
            <a:r>
              <a:rPr lang="en-US" altLang="en-US" dirty="0"/>
              <a:t>A firm’s weighted average cost of capital</a:t>
            </a:r>
          </a:p>
          <a:p>
            <a:pPr lvl="1">
              <a:lnSpc>
                <a:spcPct val="90000"/>
              </a:lnSpc>
              <a:spcBef>
                <a:spcPct val="30000"/>
              </a:spcBef>
              <a:buFontTx/>
              <a:buNone/>
              <a:tabLst>
                <a:tab pos="1771650" algn="ctr"/>
                <a:tab pos="2057400" algn="l"/>
              </a:tabLst>
            </a:pPr>
            <a:r>
              <a:rPr lang="en-US" altLang="en-US" sz="4800" b="1" i="1" baseline="-24000" dirty="0"/>
              <a:t>  k</a:t>
            </a:r>
            <a:r>
              <a:rPr lang="en-US" altLang="en-US" sz="3600" b="1" i="1" baseline="-56000" dirty="0"/>
              <a:t>c</a:t>
            </a:r>
            <a:r>
              <a:rPr lang="en-US" altLang="en-US" sz="4800" b="1" baseline="-24000" dirty="0"/>
              <a:t>  =  (</a:t>
            </a:r>
            <a:r>
              <a:rPr lang="en-US" altLang="en-US" b="1" u="sng" dirty="0"/>
              <a:t>   D   </a:t>
            </a:r>
            <a:r>
              <a:rPr lang="en-US" altLang="en-US" sz="4800" b="1" baseline="-24000" dirty="0"/>
              <a:t>)</a:t>
            </a:r>
            <a:r>
              <a:rPr lang="en-US" altLang="en-US" sz="3200" b="1" baseline="-24000" dirty="0"/>
              <a:t> </a:t>
            </a:r>
            <a:r>
              <a:rPr lang="en-US" altLang="en-US" sz="4800" b="1" i="1" baseline="-24000" dirty="0" err="1"/>
              <a:t>k</a:t>
            </a:r>
            <a:r>
              <a:rPr lang="en-US" altLang="en-US" sz="3600" b="1" i="1" baseline="-56000" dirty="0" err="1"/>
              <a:t>d</a:t>
            </a:r>
            <a:r>
              <a:rPr lang="en-US" altLang="en-US" sz="4800" b="1" baseline="-24000" dirty="0"/>
              <a:t> (</a:t>
            </a:r>
            <a:r>
              <a:rPr lang="en-US" altLang="en-US" sz="1000" b="1" dirty="0"/>
              <a:t> </a:t>
            </a:r>
            <a:r>
              <a:rPr lang="en-US" altLang="en-US" sz="4800" b="1" baseline="-24000" dirty="0"/>
              <a:t>1</a:t>
            </a:r>
            <a:r>
              <a:rPr lang="en-US" altLang="en-US" sz="1800" b="1" dirty="0"/>
              <a:t> </a:t>
            </a:r>
            <a:r>
              <a:rPr lang="en-US" altLang="en-US" sz="4000" b="1" baseline="6000" dirty="0"/>
              <a:t>_</a:t>
            </a:r>
            <a:r>
              <a:rPr lang="en-US" altLang="en-US" sz="1800" b="1" dirty="0"/>
              <a:t> </a:t>
            </a:r>
            <a:r>
              <a:rPr lang="en-US" altLang="en-US" sz="4800" b="1" i="1" baseline="-24000" dirty="0"/>
              <a:t>t</a:t>
            </a:r>
            <a:r>
              <a:rPr lang="en-US" altLang="en-US" sz="1800" b="1" dirty="0"/>
              <a:t> </a:t>
            </a:r>
            <a:r>
              <a:rPr lang="en-US" altLang="en-US" sz="4800" b="1" baseline="-24000" dirty="0"/>
              <a:t>) </a:t>
            </a:r>
            <a:r>
              <a:rPr lang="en-US" altLang="en-US" sz="2000" b="1" baseline="-24000" dirty="0"/>
              <a:t>  </a:t>
            </a:r>
            <a:r>
              <a:rPr lang="en-US" altLang="en-US" sz="4800" b="1" baseline="-24000" dirty="0"/>
              <a:t>+ </a:t>
            </a:r>
            <a:r>
              <a:rPr lang="en-US" altLang="en-US" sz="2000" b="1" baseline="-24000" dirty="0"/>
              <a:t>  </a:t>
            </a:r>
            <a:r>
              <a:rPr lang="en-US" altLang="en-US" sz="4800" b="1" baseline="-24000" dirty="0"/>
              <a:t>(</a:t>
            </a:r>
            <a:r>
              <a:rPr lang="en-US" altLang="en-US" b="1" u="sng" dirty="0"/>
              <a:t>   E   </a:t>
            </a:r>
            <a:r>
              <a:rPr lang="en-US" altLang="en-US" sz="4800" b="1" baseline="-24000" dirty="0"/>
              <a:t>)</a:t>
            </a:r>
            <a:r>
              <a:rPr lang="en-US" altLang="en-US" sz="3200" b="1" baseline="-24000" dirty="0"/>
              <a:t> </a:t>
            </a:r>
            <a:r>
              <a:rPr lang="en-US" altLang="en-US" sz="4800" b="1" i="1" baseline="-24000" dirty="0" err="1"/>
              <a:t>k</a:t>
            </a:r>
            <a:r>
              <a:rPr lang="en-US" altLang="en-US" sz="3600" b="1" i="1" baseline="-56000" dirty="0" err="1"/>
              <a:t>e</a:t>
            </a:r>
            <a:endParaRPr lang="en-US" altLang="en-US" b="1" dirty="0"/>
          </a:p>
          <a:p>
            <a:pPr lvl="1">
              <a:lnSpc>
                <a:spcPct val="90000"/>
              </a:lnSpc>
              <a:spcBef>
                <a:spcPct val="0"/>
              </a:spcBef>
              <a:buFontTx/>
              <a:buNone/>
              <a:tabLst>
                <a:tab pos="1771650" algn="ctr"/>
                <a:tab pos="2057400" algn="l"/>
              </a:tabLst>
            </a:pPr>
            <a:r>
              <a:rPr lang="en-US" altLang="en-US" b="1" dirty="0"/>
              <a:t>               D</a:t>
            </a:r>
            <a:r>
              <a:rPr lang="en-US" altLang="en-US" sz="800" b="1" dirty="0"/>
              <a:t> </a:t>
            </a:r>
            <a:r>
              <a:rPr lang="en-US" altLang="en-US" b="1" dirty="0"/>
              <a:t>+</a:t>
            </a:r>
            <a:r>
              <a:rPr lang="en-US" altLang="en-US" sz="800" b="1" dirty="0"/>
              <a:t> </a:t>
            </a:r>
            <a:r>
              <a:rPr lang="en-US" altLang="en-US" b="1" dirty="0"/>
              <a:t>E                           D</a:t>
            </a:r>
            <a:r>
              <a:rPr lang="en-US" altLang="en-US" sz="800" b="1" dirty="0"/>
              <a:t> </a:t>
            </a:r>
            <a:r>
              <a:rPr lang="en-US" altLang="en-US" b="1" dirty="0"/>
              <a:t>+</a:t>
            </a:r>
            <a:r>
              <a:rPr lang="en-US" altLang="en-US" sz="800" b="1" dirty="0"/>
              <a:t> </a:t>
            </a:r>
            <a:r>
              <a:rPr lang="en-US" altLang="en-US" b="1" dirty="0"/>
              <a:t>E</a:t>
            </a:r>
          </a:p>
          <a:p>
            <a:pPr lvl="1">
              <a:lnSpc>
                <a:spcPct val="90000"/>
              </a:lnSpc>
              <a:spcBef>
                <a:spcPct val="40000"/>
              </a:spcBef>
              <a:buFontTx/>
              <a:buNone/>
              <a:tabLst>
                <a:tab pos="1771650" algn="ctr"/>
                <a:tab pos="2057400" algn="l"/>
              </a:tabLst>
            </a:pPr>
            <a:r>
              <a:rPr lang="en-US" altLang="en-US" dirty="0"/>
              <a:t>where	D	is the amount of debt of the firm</a:t>
            </a:r>
          </a:p>
          <a:p>
            <a:pPr lvl="1">
              <a:lnSpc>
                <a:spcPct val="90000"/>
              </a:lnSpc>
              <a:spcBef>
                <a:spcPct val="20000"/>
              </a:spcBef>
              <a:buFontTx/>
              <a:buNone/>
              <a:tabLst>
                <a:tab pos="1771650" algn="ctr"/>
                <a:tab pos="2057400" algn="l"/>
              </a:tabLst>
            </a:pPr>
            <a:r>
              <a:rPr lang="en-US" altLang="en-US" dirty="0"/>
              <a:t>		E	is the equity of the firm</a:t>
            </a:r>
          </a:p>
          <a:p>
            <a:pPr lvl="1">
              <a:lnSpc>
                <a:spcPct val="90000"/>
              </a:lnSpc>
              <a:spcBef>
                <a:spcPct val="20000"/>
              </a:spcBef>
              <a:buFontTx/>
              <a:buNone/>
              <a:tabLst>
                <a:tab pos="1771650" algn="ctr"/>
                <a:tab pos="2057400" algn="l"/>
              </a:tabLst>
            </a:pPr>
            <a:r>
              <a:rPr lang="en-US" altLang="en-US" dirty="0"/>
              <a:t>		</a:t>
            </a:r>
            <a:r>
              <a:rPr lang="en-US" altLang="en-US" i="1" dirty="0" err="1"/>
              <a:t>k</a:t>
            </a:r>
            <a:r>
              <a:rPr lang="en-US" altLang="en-US" i="1" baseline="-12000" dirty="0" err="1"/>
              <a:t>d</a:t>
            </a:r>
            <a:r>
              <a:rPr lang="en-US" altLang="en-US" i="1" baseline="-12000" dirty="0"/>
              <a:t>	</a:t>
            </a:r>
            <a:r>
              <a:rPr lang="en-US" altLang="en-US" dirty="0"/>
              <a:t>is the before-tax cost of its debt</a:t>
            </a:r>
          </a:p>
          <a:p>
            <a:pPr lvl="1">
              <a:lnSpc>
                <a:spcPct val="90000"/>
              </a:lnSpc>
              <a:spcBef>
                <a:spcPct val="20000"/>
              </a:spcBef>
              <a:buFontTx/>
              <a:buNone/>
              <a:tabLst>
                <a:tab pos="1771650" algn="ctr"/>
                <a:tab pos="2057400" algn="l"/>
              </a:tabLst>
            </a:pPr>
            <a:r>
              <a:rPr lang="en-US" altLang="en-US" dirty="0"/>
              <a:t>		</a:t>
            </a:r>
            <a:r>
              <a:rPr lang="en-US" altLang="en-US" i="1" dirty="0"/>
              <a:t>t	</a:t>
            </a:r>
            <a:r>
              <a:rPr lang="en-US" altLang="en-US" dirty="0"/>
              <a:t>is the corporate tax rate</a:t>
            </a:r>
          </a:p>
          <a:p>
            <a:pPr lvl="1">
              <a:lnSpc>
                <a:spcPct val="90000"/>
              </a:lnSpc>
              <a:spcBef>
                <a:spcPct val="20000"/>
              </a:spcBef>
              <a:buFontTx/>
              <a:buNone/>
              <a:tabLst>
                <a:tab pos="1771650" algn="ctr"/>
                <a:tab pos="2057400" algn="l"/>
              </a:tabLst>
            </a:pPr>
            <a:r>
              <a:rPr lang="en-US" altLang="en-US" dirty="0"/>
              <a:t>		</a:t>
            </a:r>
            <a:r>
              <a:rPr lang="en-US" altLang="en-US" i="1" dirty="0" err="1"/>
              <a:t>k</a:t>
            </a:r>
            <a:r>
              <a:rPr lang="en-US" altLang="en-US" i="1" baseline="-12000" dirty="0" err="1"/>
              <a:t>e</a:t>
            </a:r>
            <a:r>
              <a:rPr lang="en-US" altLang="en-US" dirty="0"/>
              <a:t>	is the cost of financing with equity</a:t>
            </a:r>
            <a:endParaRPr lang="en-US" altLang="en-US" sz="2600" b="1" dirty="0"/>
          </a:p>
        </p:txBody>
      </p:sp>
      <p:sp>
        <p:nvSpPr>
          <p:cNvPr id="141316" name="Rectangle 4"/>
          <p:cNvSpPr>
            <a:spLocks noGrp="1" noChangeArrowheads="1"/>
          </p:cNvSpPr>
          <p:nvPr>
            <p:ph type="title"/>
          </p:nvPr>
        </p:nvSpPr>
        <p:spPr>
          <a:xfrm>
            <a:off x="755576" y="332656"/>
            <a:ext cx="6629400" cy="659160"/>
          </a:xfrm>
          <a:noFill/>
          <a:ln/>
        </p:spPr>
        <p:txBody>
          <a:bodyPr/>
          <a:lstStyle/>
          <a:p>
            <a:r>
              <a:rPr lang="en-US" altLang="en-US" sz="3200" dirty="0"/>
              <a:t>Cost of Capital</a:t>
            </a:r>
          </a:p>
        </p:txBody>
      </p:sp>
    </p:spTree>
    <p:extLst>
      <p:ext uri="{BB962C8B-B14F-4D97-AF65-F5344CB8AC3E}">
        <p14:creationId xmlns:p14="http://schemas.microsoft.com/office/powerpoint/2010/main" val="2341205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3" name="Rectangle 3"/>
          <p:cNvSpPr>
            <a:spLocks noGrp="1" noChangeArrowheads="1"/>
          </p:cNvSpPr>
          <p:nvPr>
            <p:ph type="body" idx="1"/>
          </p:nvPr>
        </p:nvSpPr>
        <p:spPr>
          <a:xfrm>
            <a:off x="179512" y="1063824"/>
            <a:ext cx="8712968" cy="4093368"/>
          </a:xfrm>
        </p:spPr>
        <p:txBody>
          <a:bodyPr/>
          <a:lstStyle/>
          <a:p>
            <a:pPr>
              <a:buFont typeface="Wingdings" panose="05000000000000000000" pitchFamily="2" charset="2"/>
              <a:buChar char="§"/>
            </a:pPr>
            <a:r>
              <a:rPr lang="en-US" altLang="en-US" dirty="0"/>
              <a:t>The interest payments on debt are tax deductible. However, as interest expenses increase, the probability of bankruptcy will increase too.</a:t>
            </a:r>
          </a:p>
          <a:p>
            <a:pPr>
              <a:buFont typeface="Wingdings" panose="05000000000000000000" pitchFamily="2" charset="2"/>
              <a:buChar char="§"/>
            </a:pPr>
            <a:r>
              <a:rPr lang="en-US" altLang="en-US" dirty="0"/>
              <a:t>It is favorable to increase the use of debt financing until the point at which the bankruptcy probability becomes large enough to offset the tax advantage of using debt.</a:t>
            </a:r>
          </a:p>
        </p:txBody>
      </p:sp>
      <p:sp>
        <p:nvSpPr>
          <p:cNvPr id="143364" name="Rectangle 4"/>
          <p:cNvSpPr>
            <a:spLocks noGrp="1" noChangeArrowheads="1"/>
          </p:cNvSpPr>
          <p:nvPr>
            <p:ph type="title"/>
          </p:nvPr>
        </p:nvSpPr>
        <p:spPr>
          <a:xfrm>
            <a:off x="827584" y="188640"/>
            <a:ext cx="6629400" cy="875184"/>
          </a:xfrm>
          <a:noFill/>
          <a:ln/>
        </p:spPr>
        <p:txBody>
          <a:bodyPr/>
          <a:lstStyle/>
          <a:p>
            <a:r>
              <a:rPr lang="en-US" altLang="en-US" sz="3200" dirty="0"/>
              <a:t>Cost of Capital</a:t>
            </a:r>
          </a:p>
        </p:txBody>
      </p:sp>
    </p:spTree>
    <p:extLst>
      <p:ext uri="{BB962C8B-B14F-4D97-AF65-F5344CB8AC3E}">
        <p14:creationId xmlns:p14="http://schemas.microsoft.com/office/powerpoint/2010/main" val="2230873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3438" name="Rectangle 14"/>
          <p:cNvSpPr>
            <a:spLocks noGrp="1" noChangeArrowheads="1"/>
          </p:cNvSpPr>
          <p:nvPr>
            <p:ph type="body" idx="1"/>
          </p:nvPr>
        </p:nvSpPr>
        <p:spPr>
          <a:xfrm>
            <a:off x="810816" y="1371600"/>
            <a:ext cx="7772400" cy="762000"/>
          </a:xfrm>
        </p:spPr>
        <p:txBody>
          <a:bodyPr/>
          <a:lstStyle/>
          <a:p>
            <a:pPr algn="ctr">
              <a:buFontTx/>
              <a:buNone/>
            </a:pPr>
            <a:r>
              <a:rPr lang="en-US" altLang="en-US" i="1" dirty="0"/>
              <a:t>Debt’s Tradeoff</a:t>
            </a:r>
          </a:p>
        </p:txBody>
      </p:sp>
      <p:sp>
        <p:nvSpPr>
          <p:cNvPr id="103440" name="Rectangle 16"/>
          <p:cNvSpPr>
            <a:spLocks noGrp="1" noChangeArrowheads="1"/>
          </p:cNvSpPr>
          <p:nvPr>
            <p:ph type="title"/>
          </p:nvPr>
        </p:nvSpPr>
        <p:spPr>
          <a:xfrm>
            <a:off x="1115616" y="381000"/>
            <a:ext cx="6629400" cy="838200"/>
          </a:xfrm>
          <a:noFill/>
          <a:ln/>
        </p:spPr>
        <p:txBody>
          <a:bodyPr/>
          <a:lstStyle/>
          <a:p>
            <a:r>
              <a:rPr lang="en-US" altLang="en-US" sz="3200" dirty="0"/>
              <a:t>Cost of Capital</a:t>
            </a:r>
          </a:p>
        </p:txBody>
      </p:sp>
      <p:grpSp>
        <p:nvGrpSpPr>
          <p:cNvPr id="103454" name="Group 30"/>
          <p:cNvGrpSpPr>
            <a:grpSpLocks/>
          </p:cNvGrpSpPr>
          <p:nvPr/>
        </p:nvGrpSpPr>
        <p:grpSpPr bwMode="auto">
          <a:xfrm>
            <a:off x="2123728" y="2283194"/>
            <a:ext cx="4800600" cy="3065463"/>
            <a:chOff x="1248" y="1776"/>
            <a:chExt cx="3024" cy="1931"/>
          </a:xfrm>
        </p:grpSpPr>
        <p:sp>
          <p:nvSpPr>
            <p:cNvPr id="103431" name="Rectangle 7"/>
            <p:cNvSpPr>
              <a:spLocks noChangeArrowheads="1"/>
            </p:cNvSpPr>
            <p:nvPr/>
          </p:nvSpPr>
          <p:spPr bwMode="auto">
            <a:xfrm rot="16200000">
              <a:off x="599" y="2425"/>
              <a:ext cx="1584"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US" altLang="en-US"/>
                <a:t>Cost of Capital</a:t>
              </a:r>
            </a:p>
          </p:txBody>
        </p:sp>
        <p:sp>
          <p:nvSpPr>
            <p:cNvPr id="103432" name="Rectangle 8"/>
            <p:cNvSpPr>
              <a:spLocks noChangeArrowheads="1"/>
            </p:cNvSpPr>
            <p:nvPr/>
          </p:nvSpPr>
          <p:spPr bwMode="auto">
            <a:xfrm>
              <a:off x="1584" y="3421"/>
              <a:ext cx="2688"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US" altLang="en-US"/>
                <a:t>Debt Ratio</a:t>
              </a:r>
            </a:p>
          </p:txBody>
        </p:sp>
        <p:grpSp>
          <p:nvGrpSpPr>
            <p:cNvPr id="103450" name="Group 26"/>
            <p:cNvGrpSpPr>
              <a:grpSpLocks/>
            </p:cNvGrpSpPr>
            <p:nvPr/>
          </p:nvGrpSpPr>
          <p:grpSpPr bwMode="auto">
            <a:xfrm>
              <a:off x="2064" y="2256"/>
              <a:ext cx="1680" cy="528"/>
              <a:chOff x="2136" y="1674"/>
              <a:chExt cx="1818" cy="528"/>
            </a:xfrm>
          </p:grpSpPr>
          <p:sp>
            <p:nvSpPr>
              <p:cNvPr id="103448" name="Freeform 24"/>
              <p:cNvSpPr>
                <a:spLocks/>
              </p:cNvSpPr>
              <p:nvPr/>
            </p:nvSpPr>
            <p:spPr bwMode="auto">
              <a:xfrm>
                <a:off x="2136" y="1674"/>
                <a:ext cx="912" cy="528"/>
              </a:xfrm>
              <a:custGeom>
                <a:avLst/>
                <a:gdLst>
                  <a:gd name="T0" fmla="*/ 0 w 912"/>
                  <a:gd name="T1" fmla="*/ 0 h 528"/>
                  <a:gd name="T2" fmla="*/ 306 w 912"/>
                  <a:gd name="T3" fmla="*/ 348 h 528"/>
                  <a:gd name="T4" fmla="*/ 582 w 912"/>
                  <a:gd name="T5" fmla="*/ 480 h 528"/>
                  <a:gd name="T6" fmla="*/ 912 w 912"/>
                  <a:gd name="T7" fmla="*/ 528 h 528"/>
                </a:gdLst>
                <a:ahLst/>
                <a:cxnLst>
                  <a:cxn ang="0">
                    <a:pos x="T0" y="T1"/>
                  </a:cxn>
                  <a:cxn ang="0">
                    <a:pos x="T2" y="T3"/>
                  </a:cxn>
                  <a:cxn ang="0">
                    <a:pos x="T4" y="T5"/>
                  </a:cxn>
                  <a:cxn ang="0">
                    <a:pos x="T6" y="T7"/>
                  </a:cxn>
                </a:cxnLst>
                <a:rect l="0" t="0" r="r" b="b"/>
                <a:pathLst>
                  <a:path w="912" h="528">
                    <a:moveTo>
                      <a:pt x="0" y="0"/>
                    </a:moveTo>
                    <a:cubicBezTo>
                      <a:pt x="104" y="134"/>
                      <a:pt x="209" y="268"/>
                      <a:pt x="306" y="348"/>
                    </a:cubicBezTo>
                    <a:cubicBezTo>
                      <a:pt x="403" y="428"/>
                      <a:pt x="481" y="450"/>
                      <a:pt x="582" y="480"/>
                    </a:cubicBezTo>
                    <a:cubicBezTo>
                      <a:pt x="683" y="510"/>
                      <a:pt x="797" y="519"/>
                      <a:pt x="912" y="528"/>
                    </a:cubicBezTo>
                  </a:path>
                </a:pathLst>
              </a:custGeom>
              <a:noFill/>
              <a:ln w="38100" cap="flat" cmpd="sng">
                <a:solidFill>
                  <a:srgbClr val="000000"/>
                </a:solidFill>
                <a:prstDash val="solid"/>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3449" name="Freeform 25"/>
              <p:cNvSpPr>
                <a:spLocks/>
              </p:cNvSpPr>
              <p:nvPr/>
            </p:nvSpPr>
            <p:spPr bwMode="auto">
              <a:xfrm flipH="1">
                <a:off x="3042" y="1674"/>
                <a:ext cx="912" cy="528"/>
              </a:xfrm>
              <a:custGeom>
                <a:avLst/>
                <a:gdLst>
                  <a:gd name="T0" fmla="*/ 0 w 912"/>
                  <a:gd name="T1" fmla="*/ 0 h 528"/>
                  <a:gd name="T2" fmla="*/ 306 w 912"/>
                  <a:gd name="T3" fmla="*/ 348 h 528"/>
                  <a:gd name="T4" fmla="*/ 582 w 912"/>
                  <a:gd name="T5" fmla="*/ 480 h 528"/>
                  <a:gd name="T6" fmla="*/ 912 w 912"/>
                  <a:gd name="T7" fmla="*/ 528 h 528"/>
                </a:gdLst>
                <a:ahLst/>
                <a:cxnLst>
                  <a:cxn ang="0">
                    <a:pos x="T0" y="T1"/>
                  </a:cxn>
                  <a:cxn ang="0">
                    <a:pos x="T2" y="T3"/>
                  </a:cxn>
                  <a:cxn ang="0">
                    <a:pos x="T4" y="T5"/>
                  </a:cxn>
                  <a:cxn ang="0">
                    <a:pos x="T6" y="T7"/>
                  </a:cxn>
                </a:cxnLst>
                <a:rect l="0" t="0" r="r" b="b"/>
                <a:pathLst>
                  <a:path w="912" h="528">
                    <a:moveTo>
                      <a:pt x="0" y="0"/>
                    </a:moveTo>
                    <a:cubicBezTo>
                      <a:pt x="104" y="134"/>
                      <a:pt x="209" y="268"/>
                      <a:pt x="306" y="348"/>
                    </a:cubicBezTo>
                    <a:cubicBezTo>
                      <a:pt x="403" y="428"/>
                      <a:pt x="481" y="450"/>
                      <a:pt x="582" y="480"/>
                    </a:cubicBezTo>
                    <a:cubicBezTo>
                      <a:pt x="683" y="510"/>
                      <a:pt x="797" y="519"/>
                      <a:pt x="912" y="528"/>
                    </a:cubicBezTo>
                  </a:path>
                </a:pathLst>
              </a:custGeom>
              <a:noFill/>
              <a:ln w="38100" cap="flat" cmpd="sng">
                <a:solidFill>
                  <a:srgbClr val="000000"/>
                </a:solidFill>
                <a:prstDash val="solid"/>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03451" name="Line 27"/>
            <p:cNvSpPr>
              <a:spLocks noChangeShapeType="1"/>
            </p:cNvSpPr>
            <p:nvPr/>
          </p:nvSpPr>
          <p:spPr bwMode="auto">
            <a:xfrm>
              <a:off x="1584" y="1776"/>
              <a:ext cx="0" cy="1584"/>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3452" name="Line 28"/>
            <p:cNvSpPr>
              <a:spLocks noChangeShapeType="1"/>
            </p:cNvSpPr>
            <p:nvPr/>
          </p:nvSpPr>
          <p:spPr bwMode="auto">
            <a:xfrm>
              <a:off x="1584" y="3360"/>
              <a:ext cx="2688"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3453" name="Line 29"/>
            <p:cNvSpPr>
              <a:spLocks noChangeShapeType="1"/>
            </p:cNvSpPr>
            <p:nvPr/>
          </p:nvSpPr>
          <p:spPr bwMode="auto">
            <a:xfrm>
              <a:off x="2898" y="2784"/>
              <a:ext cx="0" cy="576"/>
            </a:xfrm>
            <a:prstGeom prst="line">
              <a:avLst/>
            </a:prstGeom>
            <a:noFill/>
            <a:ln w="12700">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92411558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03438">
                                            <p:txEl>
                                              <p:pRg st="0" end="0"/>
                                            </p:txEl>
                                          </p:spTgt>
                                        </p:tgtEl>
                                        <p:attrNameLst>
                                          <p:attrName>style.visibility</p:attrName>
                                        </p:attrNameLst>
                                      </p:cBhvr>
                                      <p:to>
                                        <p:strVal val="visible"/>
                                      </p:to>
                                    </p:set>
                                    <p:animEffect transition="in" filter="wipe(up)">
                                      <p:cBhvr>
                                        <p:cTn id="7" dur="500"/>
                                        <p:tgtEl>
                                          <p:spTgt spid="103438">
                                            <p:txEl>
                                              <p:pRg st="0" end="0"/>
                                            </p:txEl>
                                          </p:spTgt>
                                        </p:tgtEl>
                                      </p:cBhvr>
                                    </p:animEffect>
                                  </p:childTnLst>
                                </p:cTn>
                              </p:par>
                            </p:childTnLst>
                          </p:cTn>
                        </p:par>
                        <p:par>
                          <p:cTn id="8" fill="hold" nodeType="afterGroup">
                            <p:stCondLst>
                              <p:cond delay="500"/>
                            </p:stCondLst>
                            <p:childTnLst>
                              <p:par>
                                <p:cTn id="9" presetID="22" presetClass="entr" presetSubtype="1" fill="hold" nodeType="afterEffect">
                                  <p:stCondLst>
                                    <p:cond delay="0"/>
                                  </p:stCondLst>
                                  <p:childTnLst>
                                    <p:set>
                                      <p:cBhvr>
                                        <p:cTn id="10" dur="1" fill="hold">
                                          <p:stCondLst>
                                            <p:cond delay="0"/>
                                          </p:stCondLst>
                                        </p:cTn>
                                        <p:tgtEl>
                                          <p:spTgt spid="103454"/>
                                        </p:tgtEl>
                                        <p:attrNameLst>
                                          <p:attrName>style.visibility</p:attrName>
                                        </p:attrNameLst>
                                      </p:cBhvr>
                                      <p:to>
                                        <p:strVal val="visible"/>
                                      </p:to>
                                    </p:set>
                                    <p:animEffect transition="in" filter="wipe(up)">
                                      <p:cBhvr>
                                        <p:cTn id="11" dur="500"/>
                                        <p:tgtEl>
                                          <p:spTgt spid="1034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38"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755576" y="260648"/>
            <a:ext cx="6400800" cy="803176"/>
          </a:xfrm>
        </p:spPr>
        <p:txBody>
          <a:bodyPr/>
          <a:lstStyle/>
          <a:p>
            <a:r>
              <a:rPr lang="en-US" altLang="en-US" sz="3200" dirty="0"/>
              <a:t>Cost of Capital for MNCs</a:t>
            </a:r>
          </a:p>
        </p:txBody>
      </p:sp>
      <p:sp>
        <p:nvSpPr>
          <p:cNvPr id="145411" name="Rectangle 3"/>
          <p:cNvSpPr>
            <a:spLocks noGrp="1" noChangeArrowheads="1"/>
          </p:cNvSpPr>
          <p:nvPr>
            <p:ph type="body" idx="1"/>
          </p:nvPr>
        </p:nvSpPr>
        <p:spPr>
          <a:xfrm>
            <a:off x="467544" y="1088907"/>
            <a:ext cx="8229600" cy="3917032"/>
          </a:xfrm>
        </p:spPr>
        <p:txBody>
          <a:bodyPr/>
          <a:lstStyle/>
          <a:p>
            <a:pPr marL="0" indent="0">
              <a:buNone/>
            </a:pPr>
            <a:r>
              <a:rPr lang="en-US" altLang="en-US" dirty="0"/>
              <a:t>The cost of capital for MNCs may differ from that for domestic firms because of the following differences.</a:t>
            </a:r>
          </a:p>
          <a:p>
            <a:pPr>
              <a:buSzPct val="90000"/>
              <a:buFont typeface="Wingdings" panose="05000000000000000000" pitchFamily="2" charset="2"/>
              <a:buChar char=""/>
            </a:pPr>
            <a:r>
              <a:rPr lang="en-US" altLang="en-US" i="1" dirty="0"/>
              <a:t>Size of Firm.</a:t>
            </a:r>
            <a:r>
              <a:rPr lang="en-US" altLang="en-US" dirty="0"/>
              <a:t> Because of their size, MNCs are often given preferential treatment by creditors. They can usually achieve smaller per unit flotation costs too.</a:t>
            </a:r>
          </a:p>
        </p:txBody>
      </p:sp>
    </p:spTree>
    <p:extLst>
      <p:ext uri="{BB962C8B-B14F-4D97-AF65-F5344CB8AC3E}">
        <p14:creationId xmlns:p14="http://schemas.microsoft.com/office/powerpoint/2010/main" val="94807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5478" name="Rectangle 6"/>
          <p:cNvSpPr>
            <a:spLocks noGrp="1" noChangeArrowheads="1"/>
          </p:cNvSpPr>
          <p:nvPr>
            <p:ph type="body" idx="1"/>
          </p:nvPr>
        </p:nvSpPr>
        <p:spPr>
          <a:xfrm>
            <a:off x="467544" y="1196752"/>
            <a:ext cx="8229600" cy="4248472"/>
          </a:xfrm>
        </p:spPr>
        <p:txBody>
          <a:bodyPr/>
          <a:lstStyle/>
          <a:p>
            <a:pPr>
              <a:buSzPct val="90000"/>
              <a:buFont typeface="Wingdings" panose="05000000000000000000" pitchFamily="2" charset="2"/>
              <a:buChar char=""/>
            </a:pPr>
            <a:r>
              <a:rPr lang="en-US" altLang="en-US" i="1" dirty="0" smtClean="0"/>
              <a:t>Access </a:t>
            </a:r>
            <a:r>
              <a:rPr lang="en-US" altLang="en-US" i="1" dirty="0"/>
              <a:t>to International Capital Markets.</a:t>
            </a:r>
            <a:r>
              <a:rPr lang="en-US" altLang="en-US" dirty="0"/>
              <a:t> MNCs are normally able to obtain funds through international capital markets, where the cost of funds may be lower.</a:t>
            </a:r>
          </a:p>
          <a:p>
            <a:pPr>
              <a:buSzPct val="90000"/>
              <a:buFont typeface="Wingdings" panose="05000000000000000000" pitchFamily="2" charset="2"/>
              <a:buChar char=""/>
            </a:pPr>
            <a:r>
              <a:rPr lang="en-US" altLang="en-US" i="1" dirty="0"/>
              <a:t>International Diversification.</a:t>
            </a:r>
            <a:r>
              <a:rPr lang="en-US" altLang="en-US" dirty="0"/>
              <a:t> M</a:t>
            </a:r>
            <a:r>
              <a:rPr lang="en-US" altLang="en-US" sz="400" dirty="0"/>
              <a:t> </a:t>
            </a:r>
            <a:r>
              <a:rPr lang="en-US" altLang="en-US" dirty="0"/>
              <a:t>NCs may have more stable cash inflows due to international diversification, such that their probability of bankruptcy may be lower.</a:t>
            </a:r>
          </a:p>
        </p:txBody>
      </p:sp>
      <p:sp>
        <p:nvSpPr>
          <p:cNvPr id="105480" name="Rectangle 8"/>
          <p:cNvSpPr>
            <a:spLocks noGrp="1" noChangeArrowheads="1"/>
          </p:cNvSpPr>
          <p:nvPr>
            <p:ph type="title"/>
          </p:nvPr>
        </p:nvSpPr>
        <p:spPr>
          <a:xfrm>
            <a:off x="1043608" y="116632"/>
            <a:ext cx="6400800" cy="739551"/>
          </a:xfrm>
          <a:noFill/>
          <a:ln/>
        </p:spPr>
        <p:txBody>
          <a:bodyPr/>
          <a:lstStyle/>
          <a:p>
            <a:r>
              <a:rPr lang="en-US" altLang="en-US" sz="3200" dirty="0"/>
              <a:t>Cost of Capital for MNCs</a:t>
            </a:r>
          </a:p>
        </p:txBody>
      </p:sp>
    </p:spTree>
    <p:extLst>
      <p:ext uri="{BB962C8B-B14F-4D97-AF65-F5344CB8AC3E}">
        <p14:creationId xmlns:p14="http://schemas.microsoft.com/office/powerpoint/2010/main" val="5056009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5478">
                                            <p:txEl>
                                              <p:pRg st="0" end="0"/>
                                            </p:txEl>
                                          </p:spTgt>
                                        </p:tgtEl>
                                        <p:attrNameLst>
                                          <p:attrName>style.visibility</p:attrName>
                                        </p:attrNameLst>
                                      </p:cBhvr>
                                      <p:to>
                                        <p:strVal val="visible"/>
                                      </p:to>
                                    </p:set>
                                    <p:animEffect transition="in" filter="wipe(left)">
                                      <p:cBhvr>
                                        <p:cTn id="7" dur="500"/>
                                        <p:tgtEl>
                                          <p:spTgt spid="10547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5478">
                                            <p:txEl>
                                              <p:pRg st="1" end="1"/>
                                            </p:txEl>
                                          </p:spTgt>
                                        </p:tgtEl>
                                        <p:attrNameLst>
                                          <p:attrName>style.visibility</p:attrName>
                                        </p:attrNameLst>
                                      </p:cBhvr>
                                      <p:to>
                                        <p:strVal val="visible"/>
                                      </p:to>
                                    </p:set>
                                    <p:animEffect transition="in" filter="wipe(left)">
                                      <p:cBhvr>
                                        <p:cTn id="12" dur="500"/>
                                        <p:tgtEl>
                                          <p:spTgt spid="10547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478"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436" name="Rectangle 4"/>
          <p:cNvSpPr>
            <a:spLocks noGrp="1" noChangeArrowheads="1"/>
          </p:cNvSpPr>
          <p:nvPr>
            <p:ph type="body" idx="1"/>
          </p:nvPr>
        </p:nvSpPr>
        <p:spPr>
          <a:xfrm>
            <a:off x="179512" y="1052736"/>
            <a:ext cx="8683352" cy="4608512"/>
          </a:xfrm>
          <a:noFill/>
          <a:ln/>
        </p:spPr>
        <p:txBody>
          <a:bodyPr/>
          <a:lstStyle/>
          <a:p>
            <a:pPr>
              <a:buSzPct val="90000"/>
              <a:buFont typeface="Wingdings" panose="05000000000000000000" pitchFamily="2" charset="2"/>
              <a:buChar char=""/>
            </a:pPr>
            <a:r>
              <a:rPr lang="en-US" altLang="en-US" i="1" dirty="0"/>
              <a:t>Exposure to Exchange Rate Risk.</a:t>
            </a:r>
            <a:r>
              <a:rPr lang="en-US" altLang="en-US" dirty="0"/>
              <a:t> MNCs may be more exposed to exchange rate fluctuations, such that their cash flows may be more uncertain and their probability of bankruptcy higher.</a:t>
            </a:r>
          </a:p>
          <a:p>
            <a:pPr>
              <a:buSzPct val="90000"/>
              <a:buFont typeface="Wingdings" panose="05000000000000000000" pitchFamily="2" charset="2"/>
              <a:buChar char=""/>
            </a:pPr>
            <a:r>
              <a:rPr lang="en-US" altLang="en-US" i="1" dirty="0"/>
              <a:t>Exposure to Country Risk.</a:t>
            </a:r>
            <a:r>
              <a:rPr lang="en-US" altLang="en-US" dirty="0"/>
              <a:t> M</a:t>
            </a:r>
            <a:r>
              <a:rPr lang="en-US" altLang="en-US" sz="400" dirty="0"/>
              <a:t> </a:t>
            </a:r>
            <a:r>
              <a:rPr lang="en-US" altLang="en-US" dirty="0"/>
              <a:t>NCs that have a higher percentage of assets invested in foreign countries are more exposed to country risk.</a:t>
            </a:r>
          </a:p>
        </p:txBody>
      </p:sp>
      <p:sp>
        <p:nvSpPr>
          <p:cNvPr id="146437" name="Rectangle 5"/>
          <p:cNvSpPr>
            <a:spLocks noGrp="1" noChangeArrowheads="1"/>
          </p:cNvSpPr>
          <p:nvPr>
            <p:ph type="title"/>
          </p:nvPr>
        </p:nvSpPr>
        <p:spPr>
          <a:xfrm>
            <a:off x="1547664" y="116632"/>
            <a:ext cx="6400800" cy="731168"/>
          </a:xfrm>
          <a:noFill/>
          <a:ln/>
        </p:spPr>
        <p:txBody>
          <a:bodyPr/>
          <a:lstStyle/>
          <a:p>
            <a:r>
              <a:rPr lang="en-US" altLang="en-US" sz="3200" dirty="0"/>
              <a:t>Cost of Capital for MNCs</a:t>
            </a:r>
          </a:p>
        </p:txBody>
      </p:sp>
    </p:spTree>
    <p:extLst>
      <p:ext uri="{BB962C8B-B14F-4D97-AF65-F5344CB8AC3E}">
        <p14:creationId xmlns:p14="http://schemas.microsoft.com/office/powerpoint/2010/main" val="40188302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6436">
                                            <p:txEl>
                                              <p:pRg st="0" end="0"/>
                                            </p:txEl>
                                          </p:spTgt>
                                        </p:tgtEl>
                                        <p:attrNameLst>
                                          <p:attrName>style.visibility</p:attrName>
                                        </p:attrNameLst>
                                      </p:cBhvr>
                                      <p:to>
                                        <p:strVal val="visible"/>
                                      </p:to>
                                    </p:set>
                                    <p:animEffect transition="in" filter="wipe(left)">
                                      <p:cBhvr>
                                        <p:cTn id="7" dur="500"/>
                                        <p:tgtEl>
                                          <p:spTgt spid="14643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6436">
                                            <p:txEl>
                                              <p:pRg st="1" end="1"/>
                                            </p:txEl>
                                          </p:spTgt>
                                        </p:tgtEl>
                                        <p:attrNameLst>
                                          <p:attrName>style.visibility</p:attrName>
                                        </p:attrNameLst>
                                      </p:cBhvr>
                                      <p:to>
                                        <p:strVal val="visible"/>
                                      </p:to>
                                    </p:set>
                                    <p:animEffect transition="in" filter="wipe(left)">
                                      <p:cBhvr>
                                        <p:cTn id="12" dur="500"/>
                                        <p:tgtEl>
                                          <p:spTgt spid="14643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436"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85" name="Rectangle 29"/>
          <p:cNvSpPr>
            <a:spLocks noGrp="1" noChangeArrowheads="1"/>
          </p:cNvSpPr>
          <p:nvPr>
            <p:ph type="title"/>
          </p:nvPr>
        </p:nvSpPr>
        <p:spPr>
          <a:xfrm>
            <a:off x="683568" y="147639"/>
            <a:ext cx="7772400" cy="571500"/>
          </a:xfrm>
        </p:spPr>
        <p:txBody>
          <a:bodyPr/>
          <a:lstStyle/>
          <a:p>
            <a:r>
              <a:rPr lang="en-US" altLang="en-US" sz="3200" dirty="0"/>
              <a:t>Cost of Capital for MNCs</a:t>
            </a:r>
          </a:p>
        </p:txBody>
      </p:sp>
      <p:grpSp>
        <p:nvGrpSpPr>
          <p:cNvPr id="147512" name="Group 56"/>
          <p:cNvGrpSpPr>
            <a:grpSpLocks/>
          </p:cNvGrpSpPr>
          <p:nvPr/>
        </p:nvGrpSpPr>
        <p:grpSpPr bwMode="auto">
          <a:xfrm>
            <a:off x="457200" y="1001713"/>
            <a:ext cx="8229600" cy="5334000"/>
            <a:chOff x="288" y="768"/>
            <a:chExt cx="5184" cy="3360"/>
          </a:xfrm>
        </p:grpSpPr>
        <p:sp>
          <p:nvSpPr>
            <p:cNvPr id="147469" name="Rectangle 13"/>
            <p:cNvSpPr>
              <a:spLocks noChangeArrowheads="1"/>
            </p:cNvSpPr>
            <p:nvPr/>
          </p:nvSpPr>
          <p:spPr bwMode="auto">
            <a:xfrm>
              <a:off x="2352" y="1655"/>
              <a:ext cx="1584" cy="937"/>
            </a:xfrm>
            <a:prstGeom prst="rect">
              <a:avLst/>
            </a:prstGeom>
            <a:solidFill>
              <a:schemeClr val="folHlink"/>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70" name="Rectangle 14"/>
            <p:cNvSpPr>
              <a:spLocks noChangeArrowheads="1"/>
            </p:cNvSpPr>
            <p:nvPr/>
          </p:nvSpPr>
          <p:spPr bwMode="auto">
            <a:xfrm>
              <a:off x="2400" y="1703"/>
              <a:ext cx="1584" cy="937"/>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71" name="Text Box 15"/>
            <p:cNvSpPr txBox="1">
              <a:spLocks noChangeArrowheads="1"/>
            </p:cNvSpPr>
            <p:nvPr/>
          </p:nvSpPr>
          <p:spPr bwMode="auto">
            <a:xfrm>
              <a:off x="2400" y="1728"/>
              <a:ext cx="1584" cy="88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90000"/>
                </a:lnSpc>
              </a:pPr>
              <a:r>
                <a:rPr lang="en-US" altLang="en-US"/>
                <a:t>Possible access to low-cost foreign financing</a:t>
              </a:r>
            </a:p>
          </p:txBody>
        </p:sp>
        <p:sp>
          <p:nvSpPr>
            <p:cNvPr id="147472" name="Rectangle 16"/>
            <p:cNvSpPr>
              <a:spLocks noChangeArrowheads="1"/>
            </p:cNvSpPr>
            <p:nvPr/>
          </p:nvSpPr>
          <p:spPr bwMode="auto">
            <a:xfrm>
              <a:off x="2352" y="768"/>
              <a:ext cx="1584" cy="743"/>
            </a:xfrm>
            <a:prstGeom prst="rect">
              <a:avLst/>
            </a:prstGeom>
            <a:solidFill>
              <a:schemeClr val="folHlink"/>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73" name="Rectangle 17"/>
            <p:cNvSpPr>
              <a:spLocks noChangeArrowheads="1"/>
            </p:cNvSpPr>
            <p:nvPr/>
          </p:nvSpPr>
          <p:spPr bwMode="auto">
            <a:xfrm>
              <a:off x="2400" y="816"/>
              <a:ext cx="1584" cy="743"/>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74" name="Text Box 18"/>
            <p:cNvSpPr txBox="1">
              <a:spLocks noChangeArrowheads="1"/>
            </p:cNvSpPr>
            <p:nvPr/>
          </p:nvSpPr>
          <p:spPr bwMode="auto">
            <a:xfrm>
              <a:off x="2400" y="864"/>
              <a:ext cx="1589" cy="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90000"/>
                </a:lnSpc>
              </a:pPr>
              <a:r>
                <a:rPr lang="en-US" altLang="en-US"/>
                <a:t>Preferential treatment from creditors</a:t>
              </a:r>
            </a:p>
          </p:txBody>
        </p:sp>
        <p:grpSp>
          <p:nvGrpSpPr>
            <p:cNvPr id="147465" name="Group 9"/>
            <p:cNvGrpSpPr>
              <a:grpSpLocks/>
            </p:cNvGrpSpPr>
            <p:nvPr/>
          </p:nvGrpSpPr>
          <p:grpSpPr bwMode="auto">
            <a:xfrm>
              <a:off x="288" y="1248"/>
              <a:ext cx="1637" cy="768"/>
              <a:chOff x="1392" y="2400"/>
              <a:chExt cx="1637" cy="768"/>
            </a:xfrm>
          </p:grpSpPr>
          <p:sp>
            <p:nvSpPr>
              <p:cNvPr id="147464" name="Rectangle 8"/>
              <p:cNvSpPr>
                <a:spLocks noChangeArrowheads="1"/>
              </p:cNvSpPr>
              <p:nvPr/>
            </p:nvSpPr>
            <p:spPr bwMode="auto">
              <a:xfrm>
                <a:off x="1392" y="2400"/>
                <a:ext cx="1584" cy="720"/>
              </a:xfrm>
              <a:prstGeom prst="rect">
                <a:avLst/>
              </a:prstGeom>
              <a:solidFill>
                <a:schemeClr val="folHlink"/>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63" name="Rectangle 7"/>
              <p:cNvSpPr>
                <a:spLocks noChangeArrowheads="1"/>
              </p:cNvSpPr>
              <p:nvPr/>
            </p:nvSpPr>
            <p:spPr bwMode="auto">
              <a:xfrm>
                <a:off x="1440" y="2448"/>
                <a:ext cx="1584"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62" name="Text Box 6"/>
              <p:cNvSpPr txBox="1">
                <a:spLocks noChangeArrowheads="1"/>
              </p:cNvSpPr>
              <p:nvPr/>
            </p:nvSpPr>
            <p:spPr bwMode="auto">
              <a:xfrm>
                <a:off x="1440" y="2473"/>
                <a:ext cx="1589" cy="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90000"/>
                  </a:lnSpc>
                </a:pPr>
                <a:r>
                  <a:rPr lang="en-US" altLang="en-US"/>
                  <a:t>Greater access to international capital markets</a:t>
                </a:r>
              </a:p>
            </p:txBody>
          </p:sp>
        </p:grpSp>
        <p:sp>
          <p:nvSpPr>
            <p:cNvPr id="147466" name="Rectangle 10"/>
            <p:cNvSpPr>
              <a:spLocks noChangeArrowheads="1"/>
            </p:cNvSpPr>
            <p:nvPr/>
          </p:nvSpPr>
          <p:spPr bwMode="auto">
            <a:xfrm>
              <a:off x="288" y="768"/>
              <a:ext cx="1584" cy="336"/>
            </a:xfrm>
            <a:prstGeom prst="rect">
              <a:avLst/>
            </a:prstGeom>
            <a:solidFill>
              <a:schemeClr val="folHlink"/>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67" name="Rectangle 11"/>
            <p:cNvSpPr>
              <a:spLocks noChangeArrowheads="1"/>
            </p:cNvSpPr>
            <p:nvPr/>
          </p:nvSpPr>
          <p:spPr bwMode="auto">
            <a:xfrm>
              <a:off x="336" y="816"/>
              <a:ext cx="1584" cy="336"/>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68" name="Text Box 12"/>
            <p:cNvSpPr txBox="1">
              <a:spLocks noChangeArrowheads="1"/>
            </p:cNvSpPr>
            <p:nvPr/>
          </p:nvSpPr>
          <p:spPr bwMode="auto">
            <a:xfrm>
              <a:off x="336" y="864"/>
              <a:ext cx="1589" cy="2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90000"/>
                </a:lnSpc>
              </a:pPr>
              <a:r>
                <a:rPr lang="en-US" altLang="en-US"/>
                <a:t>Larger size</a:t>
              </a:r>
            </a:p>
          </p:txBody>
        </p:sp>
        <p:sp>
          <p:nvSpPr>
            <p:cNvPr id="147475" name="Rectangle 19"/>
            <p:cNvSpPr>
              <a:spLocks noChangeArrowheads="1"/>
            </p:cNvSpPr>
            <p:nvPr/>
          </p:nvSpPr>
          <p:spPr bwMode="auto">
            <a:xfrm>
              <a:off x="288" y="2087"/>
              <a:ext cx="1584" cy="505"/>
            </a:xfrm>
            <a:prstGeom prst="rect">
              <a:avLst/>
            </a:prstGeom>
            <a:solidFill>
              <a:schemeClr val="folHlink"/>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76" name="Rectangle 20"/>
            <p:cNvSpPr>
              <a:spLocks noChangeArrowheads="1"/>
            </p:cNvSpPr>
            <p:nvPr/>
          </p:nvSpPr>
          <p:spPr bwMode="auto">
            <a:xfrm>
              <a:off x="336" y="2135"/>
              <a:ext cx="1584" cy="505"/>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77" name="Text Box 21"/>
            <p:cNvSpPr txBox="1">
              <a:spLocks noChangeArrowheads="1"/>
            </p:cNvSpPr>
            <p:nvPr/>
          </p:nvSpPr>
          <p:spPr bwMode="auto">
            <a:xfrm>
              <a:off x="336" y="2160"/>
              <a:ext cx="1589" cy="47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90000"/>
                </a:lnSpc>
              </a:pPr>
              <a:r>
                <a:rPr lang="en-US" altLang="en-US"/>
                <a:t>International diversification</a:t>
              </a:r>
            </a:p>
          </p:txBody>
        </p:sp>
        <p:sp>
          <p:nvSpPr>
            <p:cNvPr id="147478" name="Rectangle 22"/>
            <p:cNvSpPr>
              <a:spLocks noChangeArrowheads="1"/>
            </p:cNvSpPr>
            <p:nvPr/>
          </p:nvSpPr>
          <p:spPr bwMode="auto">
            <a:xfrm>
              <a:off x="288" y="2711"/>
              <a:ext cx="1584" cy="720"/>
            </a:xfrm>
            <a:prstGeom prst="rect">
              <a:avLst/>
            </a:prstGeom>
            <a:solidFill>
              <a:schemeClr val="folHlink"/>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79" name="Rectangle 23"/>
            <p:cNvSpPr>
              <a:spLocks noChangeArrowheads="1"/>
            </p:cNvSpPr>
            <p:nvPr/>
          </p:nvSpPr>
          <p:spPr bwMode="auto">
            <a:xfrm>
              <a:off x="336" y="2759"/>
              <a:ext cx="1584" cy="720"/>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80" name="Text Box 24"/>
            <p:cNvSpPr txBox="1">
              <a:spLocks noChangeArrowheads="1"/>
            </p:cNvSpPr>
            <p:nvPr/>
          </p:nvSpPr>
          <p:spPr bwMode="auto">
            <a:xfrm>
              <a:off x="336" y="2784"/>
              <a:ext cx="1589" cy="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90000"/>
                </a:lnSpc>
              </a:pPr>
              <a:r>
                <a:rPr lang="en-US" altLang="en-US"/>
                <a:t>Exposure to exchange rate risk</a:t>
              </a:r>
            </a:p>
          </p:txBody>
        </p:sp>
        <p:sp>
          <p:nvSpPr>
            <p:cNvPr id="147481" name="Rectangle 25"/>
            <p:cNvSpPr>
              <a:spLocks noChangeArrowheads="1"/>
            </p:cNvSpPr>
            <p:nvPr/>
          </p:nvSpPr>
          <p:spPr bwMode="auto">
            <a:xfrm>
              <a:off x="288" y="3575"/>
              <a:ext cx="1584" cy="505"/>
            </a:xfrm>
            <a:prstGeom prst="rect">
              <a:avLst/>
            </a:prstGeom>
            <a:solidFill>
              <a:schemeClr val="folHlink"/>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82" name="Rectangle 26"/>
            <p:cNvSpPr>
              <a:spLocks noChangeArrowheads="1"/>
            </p:cNvSpPr>
            <p:nvPr/>
          </p:nvSpPr>
          <p:spPr bwMode="auto">
            <a:xfrm>
              <a:off x="336" y="3623"/>
              <a:ext cx="1584" cy="505"/>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83" name="Text Box 27"/>
            <p:cNvSpPr txBox="1">
              <a:spLocks noChangeArrowheads="1"/>
            </p:cNvSpPr>
            <p:nvPr/>
          </p:nvSpPr>
          <p:spPr bwMode="auto">
            <a:xfrm>
              <a:off x="336" y="3648"/>
              <a:ext cx="1589" cy="47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90000"/>
                </a:lnSpc>
              </a:pPr>
              <a:r>
                <a:rPr lang="en-US" altLang="en-US"/>
                <a:t>Exposure to country risk</a:t>
              </a:r>
            </a:p>
          </p:txBody>
        </p:sp>
        <p:sp>
          <p:nvSpPr>
            <p:cNvPr id="147487" name="Rectangle 31"/>
            <p:cNvSpPr>
              <a:spLocks noChangeArrowheads="1"/>
            </p:cNvSpPr>
            <p:nvPr/>
          </p:nvSpPr>
          <p:spPr bwMode="auto">
            <a:xfrm>
              <a:off x="4416" y="1847"/>
              <a:ext cx="1008" cy="601"/>
            </a:xfrm>
            <a:prstGeom prst="rect">
              <a:avLst/>
            </a:prstGeom>
            <a:solidFill>
              <a:schemeClr val="folHlink"/>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88" name="Rectangle 32"/>
            <p:cNvSpPr>
              <a:spLocks noChangeArrowheads="1"/>
            </p:cNvSpPr>
            <p:nvPr/>
          </p:nvSpPr>
          <p:spPr bwMode="auto">
            <a:xfrm>
              <a:off x="4464" y="1895"/>
              <a:ext cx="1008" cy="601"/>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89" name="Text Box 33"/>
            <p:cNvSpPr txBox="1">
              <a:spLocks noChangeArrowheads="1"/>
            </p:cNvSpPr>
            <p:nvPr/>
          </p:nvSpPr>
          <p:spPr bwMode="auto">
            <a:xfrm>
              <a:off x="4512" y="1968"/>
              <a:ext cx="912" cy="47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90000"/>
                </a:lnSpc>
              </a:pPr>
              <a:r>
                <a:rPr lang="en-US" altLang="en-US"/>
                <a:t>Cost of capital</a:t>
              </a:r>
            </a:p>
          </p:txBody>
        </p:sp>
        <p:sp>
          <p:nvSpPr>
            <p:cNvPr id="147490" name="Rectangle 34"/>
            <p:cNvSpPr>
              <a:spLocks noChangeArrowheads="1"/>
            </p:cNvSpPr>
            <p:nvPr/>
          </p:nvSpPr>
          <p:spPr bwMode="auto">
            <a:xfrm>
              <a:off x="2352" y="2784"/>
              <a:ext cx="1584" cy="601"/>
            </a:xfrm>
            <a:prstGeom prst="rect">
              <a:avLst/>
            </a:prstGeom>
            <a:solidFill>
              <a:schemeClr val="folHlink"/>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91" name="Rectangle 35"/>
            <p:cNvSpPr>
              <a:spLocks noChangeArrowheads="1"/>
            </p:cNvSpPr>
            <p:nvPr/>
          </p:nvSpPr>
          <p:spPr bwMode="auto">
            <a:xfrm>
              <a:off x="2400" y="2832"/>
              <a:ext cx="1584" cy="601"/>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92" name="Text Box 36"/>
            <p:cNvSpPr txBox="1">
              <a:spLocks noChangeArrowheads="1"/>
            </p:cNvSpPr>
            <p:nvPr/>
          </p:nvSpPr>
          <p:spPr bwMode="auto">
            <a:xfrm>
              <a:off x="2400" y="2905"/>
              <a:ext cx="1589" cy="47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nSpc>
                  <a:spcPct val="90000"/>
                </a:lnSpc>
              </a:pPr>
              <a:r>
                <a:rPr lang="en-US" altLang="en-US"/>
                <a:t>Probability of bankruptcy</a:t>
              </a:r>
            </a:p>
          </p:txBody>
        </p:sp>
        <p:sp>
          <p:nvSpPr>
            <p:cNvPr id="147494" name="Line 38"/>
            <p:cNvSpPr>
              <a:spLocks noChangeShapeType="1"/>
            </p:cNvSpPr>
            <p:nvPr/>
          </p:nvSpPr>
          <p:spPr bwMode="auto">
            <a:xfrm>
              <a:off x="1920" y="1008"/>
              <a:ext cx="432"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95" name="Line 39"/>
            <p:cNvSpPr>
              <a:spLocks noChangeShapeType="1"/>
            </p:cNvSpPr>
            <p:nvPr/>
          </p:nvSpPr>
          <p:spPr bwMode="auto">
            <a:xfrm>
              <a:off x="1920" y="1728"/>
              <a:ext cx="432"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96" name="Line 40"/>
            <p:cNvSpPr>
              <a:spLocks noChangeShapeType="1"/>
            </p:cNvSpPr>
            <p:nvPr/>
          </p:nvSpPr>
          <p:spPr bwMode="auto">
            <a:xfrm>
              <a:off x="1920" y="3120"/>
              <a:ext cx="432"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97" name="Line 41"/>
            <p:cNvSpPr>
              <a:spLocks noChangeShapeType="1"/>
            </p:cNvSpPr>
            <p:nvPr/>
          </p:nvSpPr>
          <p:spPr bwMode="auto">
            <a:xfrm>
              <a:off x="2112" y="2400"/>
              <a:ext cx="0" cy="528"/>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98" name="Line 42"/>
            <p:cNvSpPr>
              <a:spLocks noChangeShapeType="1"/>
            </p:cNvSpPr>
            <p:nvPr/>
          </p:nvSpPr>
          <p:spPr bwMode="auto">
            <a:xfrm flipH="1">
              <a:off x="1920" y="2400"/>
              <a:ext cx="192" cy="0"/>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499" name="Line 43"/>
            <p:cNvSpPr>
              <a:spLocks noChangeShapeType="1"/>
            </p:cNvSpPr>
            <p:nvPr/>
          </p:nvSpPr>
          <p:spPr bwMode="auto">
            <a:xfrm>
              <a:off x="2112" y="3312"/>
              <a:ext cx="0" cy="528"/>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500" name="Line 44"/>
            <p:cNvSpPr>
              <a:spLocks noChangeShapeType="1"/>
            </p:cNvSpPr>
            <p:nvPr/>
          </p:nvSpPr>
          <p:spPr bwMode="auto">
            <a:xfrm>
              <a:off x="2112" y="2928"/>
              <a:ext cx="24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501" name="Line 45"/>
            <p:cNvSpPr>
              <a:spLocks noChangeShapeType="1"/>
            </p:cNvSpPr>
            <p:nvPr/>
          </p:nvSpPr>
          <p:spPr bwMode="auto">
            <a:xfrm>
              <a:off x="2112" y="3312"/>
              <a:ext cx="24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503" name="Line 47"/>
            <p:cNvSpPr>
              <a:spLocks noChangeShapeType="1"/>
            </p:cNvSpPr>
            <p:nvPr/>
          </p:nvSpPr>
          <p:spPr bwMode="auto">
            <a:xfrm>
              <a:off x="1920" y="3840"/>
              <a:ext cx="192" cy="0"/>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505" name="Line 49"/>
            <p:cNvSpPr>
              <a:spLocks noChangeShapeType="1"/>
            </p:cNvSpPr>
            <p:nvPr/>
          </p:nvSpPr>
          <p:spPr bwMode="auto">
            <a:xfrm>
              <a:off x="3984" y="2160"/>
              <a:ext cx="432"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506" name="Line 50"/>
            <p:cNvSpPr>
              <a:spLocks noChangeShapeType="1"/>
            </p:cNvSpPr>
            <p:nvPr/>
          </p:nvSpPr>
          <p:spPr bwMode="auto">
            <a:xfrm>
              <a:off x="4176" y="1200"/>
              <a:ext cx="0" cy="768"/>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507" name="Line 51"/>
            <p:cNvSpPr>
              <a:spLocks noChangeShapeType="1"/>
            </p:cNvSpPr>
            <p:nvPr/>
          </p:nvSpPr>
          <p:spPr bwMode="auto">
            <a:xfrm flipH="1">
              <a:off x="3984" y="1200"/>
              <a:ext cx="192" cy="0"/>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508" name="Line 52"/>
            <p:cNvSpPr>
              <a:spLocks noChangeShapeType="1"/>
            </p:cNvSpPr>
            <p:nvPr/>
          </p:nvSpPr>
          <p:spPr bwMode="auto">
            <a:xfrm>
              <a:off x="4176" y="2352"/>
              <a:ext cx="0" cy="768"/>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509" name="Line 53"/>
            <p:cNvSpPr>
              <a:spLocks noChangeShapeType="1"/>
            </p:cNvSpPr>
            <p:nvPr/>
          </p:nvSpPr>
          <p:spPr bwMode="auto">
            <a:xfrm>
              <a:off x="4176" y="1968"/>
              <a:ext cx="24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510" name="Line 54"/>
            <p:cNvSpPr>
              <a:spLocks noChangeShapeType="1"/>
            </p:cNvSpPr>
            <p:nvPr/>
          </p:nvSpPr>
          <p:spPr bwMode="auto">
            <a:xfrm>
              <a:off x="4176" y="2352"/>
              <a:ext cx="240" cy="0"/>
            </a:xfrm>
            <a:prstGeom prst="line">
              <a:avLst/>
            </a:prstGeom>
            <a:noFill/>
            <a:ln w="38100">
              <a:solidFill>
                <a:srgbClr val="006B6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7511" name="Line 55"/>
            <p:cNvSpPr>
              <a:spLocks noChangeShapeType="1"/>
            </p:cNvSpPr>
            <p:nvPr/>
          </p:nvSpPr>
          <p:spPr bwMode="auto">
            <a:xfrm>
              <a:off x="3984" y="3120"/>
              <a:ext cx="192" cy="0"/>
            </a:xfrm>
            <a:prstGeom prst="line">
              <a:avLst/>
            </a:prstGeom>
            <a:noFill/>
            <a:ln w="38100">
              <a:solidFill>
                <a:srgbClr val="006B6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2885173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147512"/>
                                        </p:tgtEl>
                                        <p:attrNameLst>
                                          <p:attrName>style.visibility</p:attrName>
                                        </p:attrNameLst>
                                      </p:cBhvr>
                                      <p:to>
                                        <p:strVal val="visible"/>
                                      </p:to>
                                    </p:set>
                                    <p:animEffect transition="in" filter="wipe(left)">
                                      <p:cBhvr>
                                        <p:cTn id="7" dur="500"/>
                                        <p:tgtEl>
                                          <p:spTgt spid="1475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3" name="Rectangle 3"/>
          <p:cNvSpPr>
            <a:spLocks noGrp="1" noChangeArrowheads="1"/>
          </p:cNvSpPr>
          <p:nvPr>
            <p:ph type="body" idx="1"/>
          </p:nvPr>
        </p:nvSpPr>
        <p:spPr>
          <a:xfrm>
            <a:off x="345232" y="919808"/>
            <a:ext cx="8547248" cy="4813448"/>
          </a:xfrm>
        </p:spPr>
        <p:txBody>
          <a:bodyPr/>
          <a:lstStyle/>
          <a:p>
            <a:pPr>
              <a:buFont typeface="Wingdings" panose="05000000000000000000" pitchFamily="2" charset="2"/>
              <a:buChar char="§"/>
              <a:tabLst>
                <a:tab pos="1771650" algn="ctr"/>
                <a:tab pos="2114550" algn="l"/>
                <a:tab pos="2457450" algn="l"/>
              </a:tabLst>
            </a:pPr>
            <a:r>
              <a:rPr lang="en-US" altLang="en-US" dirty="0"/>
              <a:t>The capital asset pricing model (CAPM) can be used to assess how the required rates of return of MNCs differ from those of purely domestic firms.</a:t>
            </a:r>
          </a:p>
          <a:p>
            <a:pPr>
              <a:buFont typeface="Wingdings" panose="05000000000000000000" pitchFamily="2" charset="2"/>
              <a:buChar char="§"/>
              <a:tabLst>
                <a:tab pos="1771650" algn="ctr"/>
                <a:tab pos="2114550" algn="l"/>
                <a:tab pos="2457450" algn="l"/>
              </a:tabLst>
            </a:pPr>
            <a:r>
              <a:rPr lang="en-US" altLang="en-US" dirty="0"/>
              <a:t>According to CAPM, </a:t>
            </a:r>
            <a:r>
              <a:rPr lang="en-US" altLang="en-US" i="1" dirty="0" err="1"/>
              <a:t>k</a:t>
            </a:r>
            <a:r>
              <a:rPr lang="en-US" altLang="en-US" sz="3200" i="1" baseline="-25000" dirty="0" err="1"/>
              <a:t>e</a:t>
            </a:r>
            <a:r>
              <a:rPr lang="en-US" altLang="en-US" dirty="0"/>
              <a:t> = </a:t>
            </a:r>
            <a:r>
              <a:rPr lang="en-US" altLang="en-US" i="1" dirty="0" err="1"/>
              <a:t>R</a:t>
            </a:r>
            <a:r>
              <a:rPr lang="en-US" altLang="en-US" sz="3200" i="1" baseline="-25000" dirty="0" err="1"/>
              <a:t>f</a:t>
            </a:r>
            <a:r>
              <a:rPr lang="en-US" altLang="en-US" dirty="0"/>
              <a:t> + </a:t>
            </a:r>
            <a:r>
              <a:rPr lang="en-US" altLang="en-US" dirty="0">
                <a:latin typeface="Symbol" panose="05050102010706020507" pitchFamily="18" charset="2"/>
              </a:rPr>
              <a:t>b</a:t>
            </a:r>
            <a:r>
              <a:rPr lang="en-US" altLang="en-US" sz="1200" dirty="0">
                <a:latin typeface="Symbol" panose="05050102010706020507" pitchFamily="18" charset="2"/>
              </a:rPr>
              <a:t> </a:t>
            </a:r>
            <a:r>
              <a:rPr lang="en-US" altLang="en-US" dirty="0"/>
              <a:t>(</a:t>
            </a:r>
            <a:r>
              <a:rPr lang="en-US" altLang="en-US" i="1" dirty="0"/>
              <a:t>R</a:t>
            </a:r>
            <a:r>
              <a:rPr lang="en-US" altLang="en-US" sz="3200" i="1" baseline="-25000" dirty="0"/>
              <a:t>m</a:t>
            </a:r>
            <a:r>
              <a:rPr lang="en-US" altLang="en-US" dirty="0"/>
              <a:t> – </a:t>
            </a:r>
            <a:r>
              <a:rPr lang="en-US" altLang="en-US" i="1" dirty="0" err="1"/>
              <a:t>R</a:t>
            </a:r>
            <a:r>
              <a:rPr lang="en-US" altLang="en-US" sz="3200" i="1" baseline="-25000" dirty="0" err="1"/>
              <a:t>f</a:t>
            </a:r>
            <a:r>
              <a:rPr lang="en-US" altLang="en-US" sz="1200" i="1" baseline="-25000" dirty="0"/>
              <a:t> </a:t>
            </a:r>
            <a:r>
              <a:rPr lang="en-US" altLang="en-US" dirty="0"/>
              <a:t>)</a:t>
            </a:r>
          </a:p>
          <a:p>
            <a:pPr lvl="1">
              <a:buFontTx/>
              <a:buNone/>
              <a:tabLst>
                <a:tab pos="1771650" algn="ctr"/>
                <a:tab pos="2114550" algn="l"/>
                <a:tab pos="2457450" algn="l"/>
              </a:tabLst>
            </a:pPr>
            <a:r>
              <a:rPr lang="en-US" altLang="en-US" dirty="0"/>
              <a:t>where	</a:t>
            </a:r>
            <a:r>
              <a:rPr lang="en-US" altLang="en-US" i="1" dirty="0" err="1"/>
              <a:t>k</a:t>
            </a:r>
            <a:r>
              <a:rPr lang="en-US" altLang="en-US" sz="3200" i="1" baseline="-25000" dirty="0" err="1"/>
              <a:t>e</a:t>
            </a:r>
            <a:r>
              <a:rPr lang="en-US" altLang="en-US" dirty="0"/>
              <a:t>	=	the required return on a stock</a:t>
            </a:r>
          </a:p>
          <a:p>
            <a:pPr lvl="1">
              <a:buFontTx/>
              <a:buNone/>
              <a:tabLst>
                <a:tab pos="1771650" algn="ctr"/>
                <a:tab pos="2114550" algn="l"/>
                <a:tab pos="2457450" algn="l"/>
              </a:tabLst>
            </a:pPr>
            <a:r>
              <a:rPr lang="en-US" altLang="en-US" dirty="0"/>
              <a:t>		</a:t>
            </a:r>
            <a:r>
              <a:rPr lang="en-US" altLang="en-US" i="1" dirty="0" err="1"/>
              <a:t>R</a:t>
            </a:r>
            <a:r>
              <a:rPr lang="en-US" altLang="en-US" sz="3200" i="1" baseline="-25000" dirty="0" err="1"/>
              <a:t>f</a:t>
            </a:r>
            <a:r>
              <a:rPr lang="en-US" altLang="en-US" dirty="0"/>
              <a:t>	=	risk-free rate of return</a:t>
            </a:r>
          </a:p>
          <a:p>
            <a:pPr lvl="1">
              <a:buFontTx/>
              <a:buNone/>
              <a:tabLst>
                <a:tab pos="1771650" algn="ctr"/>
                <a:tab pos="2114550" algn="l"/>
                <a:tab pos="2457450" algn="l"/>
              </a:tabLst>
            </a:pPr>
            <a:r>
              <a:rPr lang="en-US" altLang="en-US" dirty="0"/>
              <a:t>		</a:t>
            </a:r>
            <a:r>
              <a:rPr lang="en-US" altLang="en-US" i="1" dirty="0"/>
              <a:t>R</a:t>
            </a:r>
            <a:r>
              <a:rPr lang="en-US" altLang="en-US" sz="3200" i="1" baseline="-25000" dirty="0"/>
              <a:t>m</a:t>
            </a:r>
            <a:r>
              <a:rPr lang="en-US" altLang="en-US" dirty="0"/>
              <a:t>	=	market return</a:t>
            </a:r>
          </a:p>
          <a:p>
            <a:pPr lvl="1">
              <a:buFontTx/>
              <a:buNone/>
              <a:tabLst>
                <a:tab pos="1771650" algn="ctr"/>
                <a:tab pos="2114550" algn="l"/>
                <a:tab pos="2457450" algn="l"/>
              </a:tabLst>
            </a:pPr>
            <a:r>
              <a:rPr lang="en-US" altLang="en-US" dirty="0"/>
              <a:t>		</a:t>
            </a:r>
            <a:r>
              <a:rPr lang="en-US" altLang="en-US" dirty="0">
                <a:latin typeface="Symbol" panose="05050102010706020507" pitchFamily="18" charset="2"/>
              </a:rPr>
              <a:t>b</a:t>
            </a:r>
            <a:r>
              <a:rPr lang="en-US" altLang="en-US" dirty="0"/>
              <a:t>	=	the beta of the stock</a:t>
            </a:r>
          </a:p>
        </p:txBody>
      </p:sp>
      <p:sp>
        <p:nvSpPr>
          <p:cNvPr id="148484" name="Rectangle 4"/>
          <p:cNvSpPr>
            <a:spLocks noGrp="1" noChangeArrowheads="1"/>
          </p:cNvSpPr>
          <p:nvPr>
            <p:ph type="title"/>
          </p:nvPr>
        </p:nvSpPr>
        <p:spPr>
          <a:xfrm>
            <a:off x="1259632" y="188640"/>
            <a:ext cx="6400800" cy="504056"/>
          </a:xfrm>
          <a:noFill/>
          <a:ln/>
        </p:spPr>
        <p:txBody>
          <a:bodyPr/>
          <a:lstStyle/>
          <a:p>
            <a:r>
              <a:rPr lang="en-US" altLang="en-US" sz="3200" dirty="0"/>
              <a:t>Cost of Capital for MNCs</a:t>
            </a:r>
          </a:p>
        </p:txBody>
      </p:sp>
    </p:spTree>
    <p:extLst>
      <p:ext uri="{BB962C8B-B14F-4D97-AF65-F5344CB8AC3E}">
        <p14:creationId xmlns:p14="http://schemas.microsoft.com/office/powerpoint/2010/main" val="212026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7526" name="Rectangle 6"/>
          <p:cNvSpPr>
            <a:spLocks noGrp="1" noChangeArrowheads="1"/>
          </p:cNvSpPr>
          <p:nvPr>
            <p:ph type="body" idx="1"/>
          </p:nvPr>
        </p:nvSpPr>
        <p:spPr>
          <a:xfrm>
            <a:off x="457200" y="1124744"/>
            <a:ext cx="8229600" cy="3917032"/>
          </a:xfrm>
        </p:spPr>
        <p:txBody>
          <a:bodyPr/>
          <a:lstStyle/>
          <a:p>
            <a:pPr>
              <a:buFont typeface="Wingdings" panose="05000000000000000000" pitchFamily="2" charset="2"/>
              <a:buChar char="§"/>
            </a:pPr>
            <a:r>
              <a:rPr lang="en-US" altLang="en-US" dirty="0"/>
              <a:t>A stock’s beta represents the sensitivity of the stock’s returns to market returns, just as a project’s beta represents the sensitivity of the project’s cash flows to market conditions.</a:t>
            </a:r>
          </a:p>
          <a:p>
            <a:pPr>
              <a:buFont typeface="Wingdings" panose="05000000000000000000" pitchFamily="2" charset="2"/>
              <a:buChar char="§"/>
            </a:pPr>
            <a:r>
              <a:rPr lang="en-US" altLang="en-US" dirty="0"/>
              <a:t>The lower a project’s beta, the lower its systematic risk, and the lower its required rate of return, if its unsystematic risk can be diversified away.</a:t>
            </a:r>
          </a:p>
        </p:txBody>
      </p:sp>
      <p:sp>
        <p:nvSpPr>
          <p:cNvPr id="107528" name="Rectangle 8"/>
          <p:cNvSpPr>
            <a:spLocks noGrp="1" noChangeArrowheads="1"/>
          </p:cNvSpPr>
          <p:nvPr>
            <p:ph type="title"/>
          </p:nvPr>
        </p:nvSpPr>
        <p:spPr>
          <a:xfrm>
            <a:off x="1371600" y="188640"/>
            <a:ext cx="6400800" cy="731168"/>
          </a:xfrm>
          <a:noFill/>
          <a:ln/>
        </p:spPr>
        <p:txBody>
          <a:bodyPr/>
          <a:lstStyle/>
          <a:p>
            <a:r>
              <a:rPr lang="en-US" altLang="en-US" sz="3200" dirty="0"/>
              <a:t>Cost of Capital for MNCs</a:t>
            </a:r>
          </a:p>
        </p:txBody>
      </p:sp>
    </p:spTree>
    <p:extLst>
      <p:ext uri="{BB962C8B-B14F-4D97-AF65-F5344CB8AC3E}">
        <p14:creationId xmlns:p14="http://schemas.microsoft.com/office/powerpoint/2010/main" val="8996193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7526">
                                            <p:txEl>
                                              <p:pRg st="0" end="0"/>
                                            </p:txEl>
                                          </p:spTgt>
                                        </p:tgtEl>
                                        <p:attrNameLst>
                                          <p:attrName>style.visibility</p:attrName>
                                        </p:attrNameLst>
                                      </p:cBhvr>
                                      <p:to>
                                        <p:strVal val="visible"/>
                                      </p:to>
                                    </p:set>
                                    <p:animEffect transition="in" filter="wipe(left)">
                                      <p:cBhvr>
                                        <p:cTn id="7" dur="500"/>
                                        <p:tgtEl>
                                          <p:spTgt spid="10752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7526">
                                            <p:txEl>
                                              <p:pRg st="1" end="1"/>
                                            </p:txEl>
                                          </p:spTgt>
                                        </p:tgtEl>
                                        <p:attrNameLst>
                                          <p:attrName>style.visibility</p:attrName>
                                        </p:attrNameLst>
                                      </p:cBhvr>
                                      <p:to>
                                        <p:strVal val="visible"/>
                                      </p:to>
                                    </p:set>
                                    <p:animEffect transition="in" filter="wipe(left)">
                                      <p:cBhvr>
                                        <p:cTn id="12" dur="500"/>
                                        <p:tgtEl>
                                          <p:spTgt spid="10752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6"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7" name="Rectangle 3"/>
          <p:cNvSpPr>
            <a:spLocks noGrp="1" noChangeArrowheads="1"/>
          </p:cNvSpPr>
          <p:nvPr>
            <p:ph type="body" idx="1"/>
          </p:nvPr>
        </p:nvSpPr>
        <p:spPr>
          <a:xfrm>
            <a:off x="457200" y="1196752"/>
            <a:ext cx="8229600" cy="3917032"/>
          </a:xfrm>
        </p:spPr>
        <p:txBody>
          <a:bodyPr/>
          <a:lstStyle/>
          <a:p>
            <a:pPr>
              <a:buFont typeface="Wingdings" panose="05000000000000000000" pitchFamily="2" charset="2"/>
              <a:buChar char="§"/>
            </a:pPr>
            <a:r>
              <a:rPr lang="en-US" altLang="en-US" dirty="0"/>
              <a:t>An MNC that increases its foreign sales may be able to reduce its stock’s beta, and hence the return required by investors. This translates into a lower overall cost of capital.</a:t>
            </a:r>
          </a:p>
          <a:p>
            <a:pPr>
              <a:buFont typeface="Wingdings" panose="05000000000000000000" pitchFamily="2" charset="2"/>
              <a:buChar char="§"/>
            </a:pPr>
            <a:r>
              <a:rPr lang="en-US" altLang="en-US" dirty="0"/>
              <a:t>However, MNCs may consider unsystematic risk as an important factor when determining a foreign project’s required rate of return.</a:t>
            </a:r>
          </a:p>
        </p:txBody>
      </p:sp>
      <p:sp>
        <p:nvSpPr>
          <p:cNvPr id="149508" name="Rectangle 4"/>
          <p:cNvSpPr>
            <a:spLocks noGrp="1" noChangeArrowheads="1"/>
          </p:cNvSpPr>
          <p:nvPr>
            <p:ph type="title"/>
          </p:nvPr>
        </p:nvSpPr>
        <p:spPr>
          <a:xfrm>
            <a:off x="1371600" y="188640"/>
            <a:ext cx="6400800" cy="731168"/>
          </a:xfrm>
          <a:noFill/>
          <a:ln/>
        </p:spPr>
        <p:txBody>
          <a:bodyPr/>
          <a:lstStyle/>
          <a:p>
            <a:r>
              <a:rPr lang="en-US" altLang="en-US" sz="3200" dirty="0"/>
              <a:t>Cost of Capital for MNCs</a:t>
            </a:r>
          </a:p>
        </p:txBody>
      </p:sp>
    </p:spTree>
    <p:extLst>
      <p:ext uri="{BB962C8B-B14F-4D97-AF65-F5344CB8AC3E}">
        <p14:creationId xmlns:p14="http://schemas.microsoft.com/office/powerpoint/2010/main" val="2281438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1" name="Rectangle 3"/>
          <p:cNvSpPr>
            <a:spLocks noGrp="1" noChangeArrowheads="1"/>
          </p:cNvSpPr>
          <p:nvPr>
            <p:ph type="body" idx="1"/>
          </p:nvPr>
        </p:nvSpPr>
        <p:spPr/>
        <p:txBody>
          <a:bodyPr/>
          <a:lstStyle/>
          <a:p>
            <a:pPr marL="0" indent="0">
              <a:buNone/>
            </a:pPr>
            <a:r>
              <a:rPr lang="en-US" altLang="en-US" dirty="0"/>
              <a:t>Hence, we cannot be certain if an MNC will have a lower cost of capital than a purely domestic firm in the same industry.</a:t>
            </a:r>
          </a:p>
        </p:txBody>
      </p:sp>
      <p:sp>
        <p:nvSpPr>
          <p:cNvPr id="150532" name="Rectangle 4"/>
          <p:cNvSpPr>
            <a:spLocks noGrp="1" noChangeArrowheads="1"/>
          </p:cNvSpPr>
          <p:nvPr>
            <p:ph type="title"/>
          </p:nvPr>
        </p:nvSpPr>
        <p:spPr>
          <a:xfrm>
            <a:off x="1371600" y="260648"/>
            <a:ext cx="6400800" cy="720080"/>
          </a:xfrm>
          <a:noFill/>
          <a:ln/>
        </p:spPr>
        <p:txBody>
          <a:bodyPr/>
          <a:lstStyle/>
          <a:p>
            <a:r>
              <a:rPr lang="en-US" altLang="en-US" sz="3200" dirty="0"/>
              <a:t>Cost of Capital for MNCs</a:t>
            </a:r>
          </a:p>
        </p:txBody>
      </p:sp>
    </p:spTree>
    <p:extLst>
      <p:ext uri="{BB962C8B-B14F-4D97-AF65-F5344CB8AC3E}">
        <p14:creationId xmlns:p14="http://schemas.microsoft.com/office/powerpoint/2010/main" val="1449100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1554" name="Rectangle 1026"/>
          <p:cNvSpPr>
            <a:spLocks noGrp="1" noChangeArrowheads="1"/>
          </p:cNvSpPr>
          <p:nvPr>
            <p:ph type="title"/>
          </p:nvPr>
        </p:nvSpPr>
        <p:spPr>
          <a:xfrm>
            <a:off x="457200" y="274638"/>
            <a:ext cx="8229600" cy="634082"/>
          </a:xfrm>
        </p:spPr>
        <p:txBody>
          <a:bodyPr/>
          <a:lstStyle/>
          <a:p>
            <a:r>
              <a:rPr lang="en-US" altLang="en-US" sz="3200" dirty="0"/>
              <a:t>Costs of Capital Across Countries</a:t>
            </a:r>
          </a:p>
        </p:txBody>
      </p:sp>
      <p:sp>
        <p:nvSpPr>
          <p:cNvPr id="151555" name="Rectangle 1027"/>
          <p:cNvSpPr>
            <a:spLocks noGrp="1" noChangeArrowheads="1"/>
          </p:cNvSpPr>
          <p:nvPr>
            <p:ph type="body" idx="1"/>
          </p:nvPr>
        </p:nvSpPr>
        <p:spPr>
          <a:xfrm>
            <a:off x="251520" y="1124744"/>
            <a:ext cx="8589640" cy="4464496"/>
          </a:xfrm>
        </p:spPr>
        <p:txBody>
          <a:bodyPr/>
          <a:lstStyle/>
          <a:p>
            <a:pPr marL="0" indent="0">
              <a:buNone/>
            </a:pPr>
            <a:r>
              <a:rPr lang="en-US" altLang="en-US" dirty="0"/>
              <a:t>The cost of capital may vary across countries, such that:</a:t>
            </a:r>
          </a:p>
          <a:p>
            <a:pPr marL="800100" lvl="1" indent="-342900">
              <a:buSzPct val="90000"/>
              <a:buFont typeface="Wingdings" panose="05000000000000000000" pitchFamily="2" charset="2"/>
              <a:buChar char=""/>
            </a:pPr>
            <a:r>
              <a:rPr lang="en-US" altLang="en-US" dirty="0"/>
              <a:t>MNCs based in some countries may have a competitive advantage over others;</a:t>
            </a:r>
          </a:p>
          <a:p>
            <a:pPr marL="800100" lvl="1" indent="-342900">
              <a:buSzPct val="90000"/>
              <a:buFont typeface="Wingdings" panose="05000000000000000000" pitchFamily="2" charset="2"/>
              <a:buChar char=""/>
            </a:pPr>
            <a:r>
              <a:rPr lang="en-US" altLang="en-US" dirty="0"/>
              <a:t>MNCs may be able to adjust their international operations and sources of funds to capitalize on the differences; and</a:t>
            </a:r>
          </a:p>
          <a:p>
            <a:pPr marL="800100" lvl="1" indent="-342900">
              <a:buSzPct val="90000"/>
              <a:buFont typeface="Wingdings" panose="05000000000000000000" pitchFamily="2" charset="2"/>
              <a:buChar char=""/>
            </a:pPr>
            <a:r>
              <a:rPr lang="en-US" altLang="en-US" dirty="0"/>
              <a:t>MNCs based in some countries may have a more debt-intensive capital structure.</a:t>
            </a:r>
          </a:p>
        </p:txBody>
      </p:sp>
    </p:spTree>
    <p:extLst>
      <p:ext uri="{BB962C8B-B14F-4D97-AF65-F5344CB8AC3E}">
        <p14:creationId xmlns:p14="http://schemas.microsoft.com/office/powerpoint/2010/main" val="28849800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1555">
                                            <p:txEl>
                                              <p:pRg st="0" end="0"/>
                                            </p:txEl>
                                          </p:spTgt>
                                        </p:tgtEl>
                                        <p:attrNameLst>
                                          <p:attrName>style.visibility</p:attrName>
                                        </p:attrNameLst>
                                      </p:cBhvr>
                                      <p:to>
                                        <p:strVal val="visible"/>
                                      </p:to>
                                    </p:set>
                                    <p:animEffect transition="in" filter="wipe(left)">
                                      <p:cBhvr>
                                        <p:cTn id="7" dur="500"/>
                                        <p:tgtEl>
                                          <p:spTgt spid="151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51555">
                                            <p:txEl>
                                              <p:pRg st="1" end="1"/>
                                            </p:txEl>
                                          </p:spTgt>
                                        </p:tgtEl>
                                        <p:attrNameLst>
                                          <p:attrName>style.visibility</p:attrName>
                                        </p:attrNameLst>
                                      </p:cBhvr>
                                      <p:to>
                                        <p:strVal val="visible"/>
                                      </p:to>
                                    </p:set>
                                    <p:animEffect transition="in" filter="wipe(left)">
                                      <p:cBhvr>
                                        <p:cTn id="12" dur="500"/>
                                        <p:tgtEl>
                                          <p:spTgt spid="151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51555">
                                            <p:txEl>
                                              <p:pRg st="2" end="2"/>
                                            </p:txEl>
                                          </p:spTgt>
                                        </p:tgtEl>
                                        <p:attrNameLst>
                                          <p:attrName>style.visibility</p:attrName>
                                        </p:attrNameLst>
                                      </p:cBhvr>
                                      <p:to>
                                        <p:strVal val="visible"/>
                                      </p:to>
                                    </p:set>
                                    <p:animEffect transition="in" filter="wipe(left)">
                                      <p:cBhvr>
                                        <p:cTn id="17" dur="500"/>
                                        <p:tgtEl>
                                          <p:spTgt spid="151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51555">
                                            <p:txEl>
                                              <p:pRg st="3" end="3"/>
                                            </p:txEl>
                                          </p:spTgt>
                                        </p:tgtEl>
                                        <p:attrNameLst>
                                          <p:attrName>style.visibility</p:attrName>
                                        </p:attrNameLst>
                                      </p:cBhvr>
                                      <p:to>
                                        <p:strVal val="visible"/>
                                      </p:to>
                                    </p:set>
                                    <p:animEffect transition="in" filter="wipe(left)">
                                      <p:cBhvr>
                                        <p:cTn id="22" dur="500"/>
                                        <p:tgtEl>
                                          <p:spTgt spid="1515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1555" grpId="0" build="p" bldLvl="2"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9572" name="Rectangle 4"/>
          <p:cNvSpPr>
            <a:spLocks noGrp="1" noChangeArrowheads="1"/>
          </p:cNvSpPr>
          <p:nvPr>
            <p:ph type="title"/>
          </p:nvPr>
        </p:nvSpPr>
        <p:spPr>
          <a:xfrm>
            <a:off x="457200" y="274638"/>
            <a:ext cx="8229600" cy="850106"/>
          </a:xfrm>
        </p:spPr>
        <p:txBody>
          <a:bodyPr/>
          <a:lstStyle/>
          <a:p>
            <a:r>
              <a:rPr lang="en-US" altLang="en-US" sz="3200" dirty="0"/>
              <a:t>Costs of Capital Across Countries</a:t>
            </a:r>
          </a:p>
        </p:txBody>
      </p:sp>
      <p:sp>
        <p:nvSpPr>
          <p:cNvPr id="109573" name="Rectangle 5"/>
          <p:cNvSpPr>
            <a:spLocks noGrp="1" noChangeArrowheads="1"/>
          </p:cNvSpPr>
          <p:nvPr>
            <p:ph type="body" idx="1"/>
          </p:nvPr>
        </p:nvSpPr>
        <p:spPr>
          <a:xfrm>
            <a:off x="251520" y="1120022"/>
            <a:ext cx="8435280" cy="4613234"/>
          </a:xfrm>
        </p:spPr>
        <p:txBody>
          <a:bodyPr/>
          <a:lstStyle/>
          <a:p>
            <a:pPr>
              <a:buFont typeface="Wingdings" panose="05000000000000000000" pitchFamily="2" charset="2"/>
              <a:buChar char="§"/>
            </a:pPr>
            <a:r>
              <a:rPr lang="en-US" altLang="en-US" dirty="0"/>
              <a:t>The cost of debt to a firm is primarily determined by </a:t>
            </a:r>
            <a:r>
              <a:rPr lang="en-US" altLang="en-US" sz="2400" b="0" dirty="0">
                <a:sym typeface="Wingdings" panose="05000000000000000000" pitchFamily="2" charset="2"/>
              </a:rPr>
              <a:t></a:t>
            </a:r>
            <a:r>
              <a:rPr lang="en-US" altLang="en-US" dirty="0">
                <a:sym typeface="Wingdings" panose="05000000000000000000" pitchFamily="2" charset="2"/>
              </a:rPr>
              <a:t> </a:t>
            </a:r>
            <a:r>
              <a:rPr lang="en-US" altLang="en-US" dirty="0"/>
              <a:t>the prevailing risk-free interest rate of the borrowed currency and </a:t>
            </a:r>
            <a:r>
              <a:rPr lang="en-US" altLang="en-US" sz="2400" b="0" dirty="0">
                <a:sym typeface="Wingdings" panose="05000000000000000000" pitchFamily="2" charset="2"/>
              </a:rPr>
              <a:t></a:t>
            </a:r>
            <a:r>
              <a:rPr lang="en-US" altLang="en-US" dirty="0">
                <a:sym typeface="Wingdings" panose="05000000000000000000" pitchFamily="2" charset="2"/>
              </a:rPr>
              <a:t> </a:t>
            </a:r>
            <a:r>
              <a:rPr lang="en-US" altLang="en-US" dirty="0"/>
              <a:t>the risk premium required by creditors.</a:t>
            </a:r>
          </a:p>
          <a:p>
            <a:pPr>
              <a:buFont typeface="Wingdings" panose="05000000000000000000" pitchFamily="2" charset="2"/>
              <a:buChar char="§"/>
            </a:pPr>
            <a:r>
              <a:rPr lang="en-US" altLang="en-US" dirty="0"/>
              <a:t>The risk-free rate is determined by the interaction of the supply and demand for funds. It may vary due to different tax laws, demographics, monetary policies, and economic conditions.</a:t>
            </a:r>
          </a:p>
        </p:txBody>
      </p:sp>
    </p:spTree>
    <p:extLst>
      <p:ext uri="{BB962C8B-B14F-4D97-AF65-F5344CB8AC3E}">
        <p14:creationId xmlns:p14="http://schemas.microsoft.com/office/powerpoint/2010/main" val="143575731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9573">
                                            <p:txEl>
                                              <p:pRg st="0" end="0"/>
                                            </p:txEl>
                                          </p:spTgt>
                                        </p:tgtEl>
                                        <p:attrNameLst>
                                          <p:attrName>style.visibility</p:attrName>
                                        </p:attrNameLst>
                                      </p:cBhvr>
                                      <p:to>
                                        <p:strVal val="visible"/>
                                      </p:to>
                                    </p:set>
                                    <p:animEffect transition="in" filter="wipe(left)">
                                      <p:cBhvr>
                                        <p:cTn id="7" dur="500"/>
                                        <p:tgtEl>
                                          <p:spTgt spid="10957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9573">
                                            <p:txEl>
                                              <p:pRg st="1" end="1"/>
                                            </p:txEl>
                                          </p:spTgt>
                                        </p:tgtEl>
                                        <p:attrNameLst>
                                          <p:attrName>style.visibility</p:attrName>
                                        </p:attrNameLst>
                                      </p:cBhvr>
                                      <p:to>
                                        <p:strVal val="visible"/>
                                      </p:to>
                                    </p:set>
                                    <p:animEffect transition="in" filter="wipe(left)">
                                      <p:cBhvr>
                                        <p:cTn id="12" dur="500"/>
                                        <p:tgtEl>
                                          <p:spTgt spid="10957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3"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04" name="Rectangle 4"/>
          <p:cNvSpPr>
            <a:spLocks noGrp="1" noChangeArrowheads="1"/>
          </p:cNvSpPr>
          <p:nvPr>
            <p:ph type="title"/>
          </p:nvPr>
        </p:nvSpPr>
        <p:spPr>
          <a:xfrm>
            <a:off x="457200" y="274638"/>
            <a:ext cx="8229600" cy="850106"/>
          </a:xfrm>
          <a:noFill/>
          <a:ln/>
        </p:spPr>
        <p:txBody>
          <a:bodyPr/>
          <a:lstStyle/>
          <a:p>
            <a:r>
              <a:rPr lang="en-US" altLang="en-US" sz="3200" dirty="0"/>
              <a:t>Costs of Capital Across Countries</a:t>
            </a:r>
          </a:p>
        </p:txBody>
      </p:sp>
      <p:sp>
        <p:nvSpPr>
          <p:cNvPr id="153605" name="Rectangle 5"/>
          <p:cNvSpPr>
            <a:spLocks noGrp="1" noChangeArrowheads="1"/>
          </p:cNvSpPr>
          <p:nvPr>
            <p:ph type="body" idx="1"/>
          </p:nvPr>
        </p:nvSpPr>
        <p:spPr>
          <a:xfrm>
            <a:off x="179512" y="1268760"/>
            <a:ext cx="8507288" cy="4176464"/>
          </a:xfrm>
          <a:noFill/>
          <a:ln/>
        </p:spPr>
        <p:txBody>
          <a:bodyPr/>
          <a:lstStyle/>
          <a:p>
            <a:pPr>
              <a:buFont typeface="Wingdings" panose="05000000000000000000" pitchFamily="2" charset="2"/>
              <a:buChar char="§"/>
            </a:pPr>
            <a:r>
              <a:rPr lang="en-US" altLang="en-US" dirty="0"/>
              <a:t>The risk premium compensates creditors for the risk that the borrower may be unable to meet its payment obligations.</a:t>
            </a:r>
          </a:p>
          <a:p>
            <a:pPr>
              <a:buFont typeface="Wingdings" panose="05000000000000000000" pitchFamily="2" charset="2"/>
              <a:buChar char="§"/>
            </a:pPr>
            <a:r>
              <a:rPr lang="en-US" altLang="en-US" dirty="0"/>
              <a:t>The risk premium may vary due to different economic conditions, relationships between corporations and creditors, government intervention, and degrees of financial leverage.</a:t>
            </a:r>
          </a:p>
        </p:txBody>
      </p:sp>
    </p:spTree>
    <p:extLst>
      <p:ext uri="{BB962C8B-B14F-4D97-AF65-F5344CB8AC3E}">
        <p14:creationId xmlns:p14="http://schemas.microsoft.com/office/powerpoint/2010/main" val="30385894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3605">
                                            <p:txEl>
                                              <p:pRg st="0" end="0"/>
                                            </p:txEl>
                                          </p:spTgt>
                                        </p:tgtEl>
                                        <p:attrNameLst>
                                          <p:attrName>style.visibility</p:attrName>
                                        </p:attrNameLst>
                                      </p:cBhvr>
                                      <p:to>
                                        <p:strVal val="visible"/>
                                      </p:to>
                                    </p:set>
                                    <p:animEffect transition="in" filter="wipe(left)">
                                      <p:cBhvr>
                                        <p:cTn id="7" dur="500"/>
                                        <p:tgtEl>
                                          <p:spTgt spid="15360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53605">
                                            <p:txEl>
                                              <p:pRg st="1" end="1"/>
                                            </p:txEl>
                                          </p:spTgt>
                                        </p:tgtEl>
                                        <p:attrNameLst>
                                          <p:attrName>style.visibility</p:attrName>
                                        </p:attrNameLst>
                                      </p:cBhvr>
                                      <p:to>
                                        <p:strVal val="visible"/>
                                      </p:to>
                                    </p:set>
                                    <p:animEffect transition="in" filter="wipe(left)">
                                      <p:cBhvr>
                                        <p:cTn id="12" dur="500"/>
                                        <p:tgtEl>
                                          <p:spTgt spid="15360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5"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ChangeArrowheads="1"/>
          </p:cNvSpPr>
          <p:nvPr>
            <p:ph type="title"/>
          </p:nvPr>
        </p:nvSpPr>
        <p:spPr>
          <a:xfrm>
            <a:off x="457200" y="274638"/>
            <a:ext cx="8229600" cy="850106"/>
          </a:xfrm>
        </p:spPr>
        <p:txBody>
          <a:bodyPr/>
          <a:lstStyle/>
          <a:p>
            <a:r>
              <a:rPr lang="en-US" altLang="en-US" sz="3200" dirty="0"/>
              <a:t>Costs of Capital Across Countries</a:t>
            </a:r>
          </a:p>
        </p:txBody>
      </p:sp>
      <p:sp>
        <p:nvSpPr>
          <p:cNvPr id="152579" name="Rectangle 3"/>
          <p:cNvSpPr>
            <a:spLocks noGrp="1" noChangeArrowheads="1"/>
          </p:cNvSpPr>
          <p:nvPr>
            <p:ph type="body" idx="1"/>
          </p:nvPr>
        </p:nvSpPr>
        <p:spPr>
          <a:xfrm>
            <a:off x="685800" y="1981200"/>
            <a:ext cx="7772400" cy="2133600"/>
          </a:xfrm>
        </p:spPr>
        <p:txBody>
          <a:bodyPr/>
          <a:lstStyle/>
          <a:p>
            <a:pPr marL="0" indent="0">
              <a:buNone/>
            </a:pPr>
            <a:r>
              <a:rPr lang="en-US" altLang="en-US" dirty="0"/>
              <a:t>Although the cost of debt may vary across countries, there is some positive correlation among country cost-of-debt levels over time.</a:t>
            </a:r>
          </a:p>
        </p:txBody>
      </p:sp>
    </p:spTree>
    <p:extLst>
      <p:ext uri="{BB962C8B-B14F-4D97-AF65-F5344CB8AC3E}">
        <p14:creationId xmlns:p14="http://schemas.microsoft.com/office/powerpoint/2010/main" val="21451791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p:txBody>
          <a:bodyPr/>
          <a:lstStyle/>
          <a:p>
            <a:r>
              <a:rPr lang="en-US" altLang="en-US" sz="3200" dirty="0"/>
              <a:t>Costs of Capital Across Countries</a:t>
            </a:r>
          </a:p>
        </p:txBody>
      </p:sp>
      <p:grpSp>
        <p:nvGrpSpPr>
          <p:cNvPr id="154634" name="Group 10"/>
          <p:cNvGrpSpPr>
            <a:grpSpLocks/>
          </p:cNvGrpSpPr>
          <p:nvPr/>
        </p:nvGrpSpPr>
        <p:grpSpPr bwMode="auto">
          <a:xfrm>
            <a:off x="914400" y="1417638"/>
            <a:ext cx="7315200" cy="4315618"/>
            <a:chOff x="528" y="1056"/>
            <a:chExt cx="4608" cy="2898"/>
          </a:xfrm>
        </p:grpSpPr>
        <p:graphicFrame>
          <p:nvGraphicFramePr>
            <p:cNvPr id="154628" name="Object 4"/>
            <p:cNvGraphicFramePr>
              <a:graphicFrameLocks noChangeAspect="1"/>
            </p:cNvGraphicFramePr>
            <p:nvPr/>
          </p:nvGraphicFramePr>
          <p:xfrm>
            <a:off x="672" y="1056"/>
            <a:ext cx="4464" cy="2898"/>
          </p:xfrm>
          <a:graphic>
            <a:graphicData uri="http://schemas.openxmlformats.org/presentationml/2006/ole">
              <mc:AlternateContent xmlns:mc="http://schemas.openxmlformats.org/markup-compatibility/2006">
                <mc:Choice xmlns:v="urn:schemas-microsoft-com:vml" Requires="v">
                  <p:oleObj spid="_x0000_s1036" name="Worksheet" r:id="rId3" imgW="4267561" imgH="2772137" progId="Excel.Sheet.8">
                    <p:embed/>
                  </p:oleObj>
                </mc:Choice>
                <mc:Fallback>
                  <p:oleObj name="Worksheet" r:id="rId3" imgW="4267561" imgH="2772137" progId="Excel.Sheet.8">
                    <p:embed/>
                    <p:pic>
                      <p:nvPicPr>
                        <p:cNvPr id="15462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2" y="1056"/>
                          <a:ext cx="4464" cy="289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54629" name="Text Box 5"/>
            <p:cNvSpPr txBox="1">
              <a:spLocks noChangeArrowheads="1"/>
            </p:cNvSpPr>
            <p:nvPr/>
          </p:nvSpPr>
          <p:spPr bwMode="auto">
            <a:xfrm>
              <a:off x="1440" y="1440"/>
              <a:ext cx="810"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a:t>Canada</a:t>
              </a:r>
            </a:p>
          </p:txBody>
        </p:sp>
        <p:sp>
          <p:nvSpPr>
            <p:cNvPr id="154630" name="Text Box 6"/>
            <p:cNvSpPr txBox="1">
              <a:spLocks noChangeArrowheads="1"/>
            </p:cNvSpPr>
            <p:nvPr/>
          </p:nvSpPr>
          <p:spPr bwMode="auto">
            <a:xfrm>
              <a:off x="3984" y="1920"/>
              <a:ext cx="489"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a:solidFill>
                    <a:srgbClr val="FF0000"/>
                  </a:solidFill>
                </a:rPr>
                <a:t>U.S.</a:t>
              </a:r>
            </a:p>
          </p:txBody>
        </p:sp>
        <p:sp>
          <p:nvSpPr>
            <p:cNvPr id="154631" name="Text Box 7"/>
            <p:cNvSpPr txBox="1">
              <a:spLocks noChangeArrowheads="1"/>
            </p:cNvSpPr>
            <p:nvPr/>
          </p:nvSpPr>
          <p:spPr bwMode="auto">
            <a:xfrm>
              <a:off x="4032" y="2784"/>
              <a:ext cx="949"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a:solidFill>
                    <a:srgbClr val="6600FF"/>
                  </a:solidFill>
                </a:rPr>
                <a:t>Germany</a:t>
              </a:r>
            </a:p>
          </p:txBody>
        </p:sp>
        <p:sp>
          <p:nvSpPr>
            <p:cNvPr id="154632" name="Text Box 8"/>
            <p:cNvSpPr txBox="1">
              <a:spLocks noChangeArrowheads="1"/>
            </p:cNvSpPr>
            <p:nvPr/>
          </p:nvSpPr>
          <p:spPr bwMode="auto">
            <a:xfrm>
              <a:off x="2112" y="2928"/>
              <a:ext cx="671"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a:solidFill>
                    <a:srgbClr val="009900"/>
                  </a:solidFill>
                </a:rPr>
                <a:t>Japan</a:t>
              </a:r>
            </a:p>
          </p:txBody>
        </p:sp>
        <p:sp>
          <p:nvSpPr>
            <p:cNvPr id="154633" name="Text Box 9"/>
            <p:cNvSpPr txBox="1">
              <a:spLocks noChangeArrowheads="1"/>
            </p:cNvSpPr>
            <p:nvPr/>
          </p:nvSpPr>
          <p:spPr bwMode="auto">
            <a:xfrm rot="-5400000">
              <a:off x="-384" y="2252"/>
              <a:ext cx="2112"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b="0"/>
                <a:t>Costs of Debt (%)</a:t>
              </a:r>
            </a:p>
          </p:txBody>
        </p:sp>
      </p:grpSp>
    </p:spTree>
    <p:extLst>
      <p:ext uri="{BB962C8B-B14F-4D97-AF65-F5344CB8AC3E}">
        <p14:creationId xmlns:p14="http://schemas.microsoft.com/office/powerpoint/2010/main" val="23961598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54634"/>
                                        </p:tgtEl>
                                        <p:attrNameLst>
                                          <p:attrName>style.visibility</p:attrName>
                                        </p:attrNameLst>
                                      </p:cBhvr>
                                      <p:to>
                                        <p:strVal val="visible"/>
                                      </p:to>
                                    </p:set>
                                    <p:animEffect transition="in" filter="wipe(up)">
                                      <p:cBhvr>
                                        <p:cTn id="7" dur="500"/>
                                        <p:tgtEl>
                                          <p:spTgt spid="1546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8" name="Rectangle 4"/>
          <p:cNvSpPr>
            <a:spLocks noGrp="1" noChangeArrowheads="1"/>
          </p:cNvSpPr>
          <p:nvPr>
            <p:ph type="title"/>
          </p:nvPr>
        </p:nvSpPr>
        <p:spPr>
          <a:xfrm>
            <a:off x="457200" y="274638"/>
            <a:ext cx="8229600" cy="922114"/>
          </a:xfrm>
        </p:spPr>
        <p:txBody>
          <a:bodyPr/>
          <a:lstStyle/>
          <a:p>
            <a:r>
              <a:rPr lang="en-US" altLang="en-US" sz="3200" dirty="0"/>
              <a:t>Costs of Capital Across Countries</a:t>
            </a:r>
          </a:p>
        </p:txBody>
      </p:sp>
      <p:sp>
        <p:nvSpPr>
          <p:cNvPr id="113669" name="Rectangle 5"/>
          <p:cNvSpPr>
            <a:spLocks noGrp="1" noChangeArrowheads="1"/>
          </p:cNvSpPr>
          <p:nvPr>
            <p:ph type="body" idx="1"/>
          </p:nvPr>
        </p:nvSpPr>
        <p:spPr>
          <a:xfrm>
            <a:off x="323528" y="1340768"/>
            <a:ext cx="8363272" cy="3917032"/>
          </a:xfrm>
        </p:spPr>
        <p:txBody>
          <a:bodyPr/>
          <a:lstStyle/>
          <a:p>
            <a:pPr>
              <a:buFont typeface="Wingdings" panose="05000000000000000000" pitchFamily="2" charset="2"/>
              <a:buChar char="§"/>
            </a:pPr>
            <a:r>
              <a:rPr lang="en-US" altLang="en-US" dirty="0"/>
              <a:t>A country’s cost of equity represents an opportunity cost – what the shareholders could have earned on investments with similar risk if the equity funds had been distributed to them.</a:t>
            </a:r>
          </a:p>
          <a:p>
            <a:pPr>
              <a:buFont typeface="Wingdings" panose="05000000000000000000" pitchFamily="2" charset="2"/>
              <a:buChar char="§"/>
            </a:pPr>
            <a:r>
              <a:rPr lang="en-US" altLang="en-US" dirty="0"/>
              <a:t>The return on equity can be measured by the risk-free interest rate plus a premium that reflects the risk of the firm.</a:t>
            </a:r>
          </a:p>
        </p:txBody>
      </p:sp>
    </p:spTree>
    <p:extLst>
      <p:ext uri="{BB962C8B-B14F-4D97-AF65-F5344CB8AC3E}">
        <p14:creationId xmlns:p14="http://schemas.microsoft.com/office/powerpoint/2010/main" val="18241684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3669">
                                            <p:txEl>
                                              <p:pRg st="0" end="0"/>
                                            </p:txEl>
                                          </p:spTgt>
                                        </p:tgtEl>
                                        <p:attrNameLst>
                                          <p:attrName>style.visibility</p:attrName>
                                        </p:attrNameLst>
                                      </p:cBhvr>
                                      <p:to>
                                        <p:strVal val="visible"/>
                                      </p:to>
                                    </p:set>
                                    <p:animEffect transition="in" filter="wipe(left)">
                                      <p:cBhvr>
                                        <p:cTn id="7" dur="500"/>
                                        <p:tgtEl>
                                          <p:spTgt spid="11366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13669">
                                            <p:txEl>
                                              <p:pRg st="1" end="1"/>
                                            </p:txEl>
                                          </p:spTgt>
                                        </p:tgtEl>
                                        <p:attrNameLst>
                                          <p:attrName>style.visibility</p:attrName>
                                        </p:attrNameLst>
                                      </p:cBhvr>
                                      <p:to>
                                        <p:strVal val="visible"/>
                                      </p:to>
                                    </p:set>
                                    <p:animEffect transition="in" filter="wipe(left)">
                                      <p:cBhvr>
                                        <p:cTn id="12" dur="500"/>
                                        <p:tgtEl>
                                          <p:spTgt spid="11366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9"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1026"/>
          <p:cNvSpPr>
            <a:spLocks noGrp="1" noChangeArrowheads="1"/>
          </p:cNvSpPr>
          <p:nvPr>
            <p:ph type="title"/>
          </p:nvPr>
        </p:nvSpPr>
        <p:spPr>
          <a:xfrm>
            <a:off x="457200" y="274638"/>
            <a:ext cx="8229600" cy="706090"/>
          </a:xfrm>
        </p:spPr>
        <p:txBody>
          <a:bodyPr/>
          <a:lstStyle/>
          <a:p>
            <a:r>
              <a:rPr lang="en-US" altLang="en-US" sz="3200" dirty="0"/>
              <a:t>Costs of Capital Across Countries</a:t>
            </a:r>
          </a:p>
        </p:txBody>
      </p:sp>
      <p:sp>
        <p:nvSpPr>
          <p:cNvPr id="155651" name="Rectangle 1027"/>
          <p:cNvSpPr>
            <a:spLocks noGrp="1" noChangeArrowheads="1"/>
          </p:cNvSpPr>
          <p:nvPr>
            <p:ph type="body" idx="1"/>
          </p:nvPr>
        </p:nvSpPr>
        <p:spPr>
          <a:xfrm>
            <a:off x="323528" y="1124744"/>
            <a:ext cx="8661648" cy="3917032"/>
          </a:xfrm>
        </p:spPr>
        <p:txBody>
          <a:bodyPr/>
          <a:lstStyle/>
          <a:p>
            <a:pPr>
              <a:buFont typeface="Wingdings" panose="05000000000000000000" pitchFamily="2" charset="2"/>
              <a:buChar char="§"/>
            </a:pPr>
            <a:r>
              <a:rPr lang="en-US" altLang="en-US" dirty="0"/>
              <a:t>A country’s cost of equity can also be estimated by applying the price/earnings multiple to a given stream of earnings.</a:t>
            </a:r>
          </a:p>
          <a:p>
            <a:pPr>
              <a:buFont typeface="Wingdings" panose="05000000000000000000" pitchFamily="2" charset="2"/>
              <a:buChar char="§"/>
            </a:pPr>
            <a:r>
              <a:rPr lang="en-US" altLang="en-US" dirty="0"/>
              <a:t>A high price/earnings multiple implies that the firm receives a high price when selling new stock for a given level of earnings. So, the cost of equity financing is low.</a:t>
            </a:r>
          </a:p>
        </p:txBody>
      </p:sp>
    </p:spTree>
    <p:extLst>
      <p:ext uri="{BB962C8B-B14F-4D97-AF65-F5344CB8AC3E}">
        <p14:creationId xmlns:p14="http://schemas.microsoft.com/office/powerpoint/2010/main" val="833726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1026"/>
          <p:cNvSpPr>
            <a:spLocks noGrp="1" noChangeArrowheads="1"/>
          </p:cNvSpPr>
          <p:nvPr>
            <p:ph type="title"/>
          </p:nvPr>
        </p:nvSpPr>
        <p:spPr>
          <a:xfrm>
            <a:off x="457200" y="274638"/>
            <a:ext cx="8229600" cy="778098"/>
          </a:xfrm>
        </p:spPr>
        <p:txBody>
          <a:bodyPr/>
          <a:lstStyle/>
          <a:p>
            <a:r>
              <a:rPr lang="en-US" altLang="en-US" sz="3200" dirty="0"/>
              <a:t>Costs of Capital Across Countries</a:t>
            </a:r>
          </a:p>
        </p:txBody>
      </p:sp>
      <p:sp>
        <p:nvSpPr>
          <p:cNvPr id="156675" name="Rectangle 1027"/>
          <p:cNvSpPr>
            <a:spLocks noGrp="1" noChangeArrowheads="1"/>
          </p:cNvSpPr>
          <p:nvPr>
            <p:ph type="body" idx="1"/>
          </p:nvPr>
        </p:nvSpPr>
        <p:spPr>
          <a:xfrm>
            <a:off x="486758" y="1340768"/>
            <a:ext cx="8229600" cy="3917032"/>
          </a:xfrm>
        </p:spPr>
        <p:txBody>
          <a:bodyPr/>
          <a:lstStyle/>
          <a:p>
            <a:pPr marL="0" indent="0">
              <a:buNone/>
            </a:pPr>
            <a:r>
              <a:rPr lang="en-US" altLang="en-US" dirty="0"/>
              <a:t>The costs of debt and equity can be combined, using the relative proportions of debt and equity as weights, to derive an overall cost of capital.</a:t>
            </a:r>
          </a:p>
        </p:txBody>
      </p:sp>
    </p:spTree>
    <p:extLst>
      <p:ext uri="{BB962C8B-B14F-4D97-AF65-F5344CB8AC3E}">
        <p14:creationId xmlns:p14="http://schemas.microsoft.com/office/powerpoint/2010/main" val="17907664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9" name="Rectangle 3"/>
          <p:cNvSpPr>
            <a:spLocks noGrp="1" noChangeArrowheads="1"/>
          </p:cNvSpPr>
          <p:nvPr>
            <p:ph type="body" idx="1"/>
          </p:nvPr>
        </p:nvSpPr>
        <p:spPr>
          <a:xfrm>
            <a:off x="457200" y="1844823"/>
            <a:ext cx="8229600" cy="3672409"/>
          </a:xfrm>
        </p:spPr>
        <p:txBody>
          <a:bodyPr/>
          <a:lstStyle/>
          <a:p>
            <a:pPr marL="0" indent="0">
              <a:buNone/>
            </a:pPr>
            <a:r>
              <a:rPr lang="en-US" altLang="en-US" dirty="0"/>
              <a:t>For country-specific information, visit:</a:t>
            </a:r>
          </a:p>
          <a:p>
            <a:pPr lvl="1">
              <a:spcBef>
                <a:spcPct val="25000"/>
              </a:spcBef>
            </a:pPr>
            <a:r>
              <a:rPr lang="en-US" altLang="en-US" dirty="0">
                <a:hlinkClick r:id="rId2"/>
              </a:rPr>
              <a:t>http://www.bloomberg.com/</a:t>
            </a:r>
            <a:endParaRPr lang="en-US" altLang="en-US" dirty="0"/>
          </a:p>
          <a:p>
            <a:pPr lvl="1">
              <a:spcBef>
                <a:spcPct val="25000"/>
              </a:spcBef>
            </a:pPr>
            <a:r>
              <a:rPr lang="en-US" altLang="en-US" dirty="0">
                <a:hlinkClick r:id="rId3"/>
              </a:rPr>
              <a:t>http://www.pwcglobal.com</a:t>
            </a:r>
            <a:endParaRPr lang="en-US" altLang="en-US" dirty="0"/>
          </a:p>
          <a:p>
            <a:pPr lvl="1">
              <a:spcBef>
                <a:spcPct val="25000"/>
              </a:spcBef>
            </a:pPr>
            <a:r>
              <a:rPr lang="en-US" altLang="en-US" dirty="0">
                <a:hlinkClick r:id="rId4"/>
              </a:rPr>
              <a:t>http://www.morganstanley.com/gef/</a:t>
            </a:r>
            <a:endParaRPr lang="en-US" altLang="en-US" dirty="0"/>
          </a:p>
          <a:p>
            <a:pPr lvl="1">
              <a:spcBef>
                <a:spcPct val="25000"/>
              </a:spcBef>
            </a:pPr>
            <a:r>
              <a:rPr lang="en-US" altLang="en-US" dirty="0">
                <a:hlinkClick r:id="rId5"/>
              </a:rPr>
              <a:t>http://www.worldbank.org/data/</a:t>
            </a:r>
            <a:endParaRPr lang="en-US" altLang="en-US" dirty="0"/>
          </a:p>
          <a:p>
            <a:pPr lvl="1">
              <a:spcBef>
                <a:spcPct val="25000"/>
              </a:spcBef>
            </a:pPr>
            <a:r>
              <a:rPr lang="en-US" altLang="en-US" dirty="0">
                <a:hlinkClick r:id="rId6"/>
              </a:rPr>
              <a:t>http://biz.yahoo.com/ifc/</a:t>
            </a:r>
            <a:endParaRPr lang="en-US" altLang="en-US" dirty="0"/>
          </a:p>
        </p:txBody>
      </p:sp>
      <p:sp>
        <p:nvSpPr>
          <p:cNvPr id="167940" name="Rectangle 4"/>
          <p:cNvSpPr>
            <a:spLocks noGrp="1" noChangeArrowheads="1"/>
          </p:cNvSpPr>
          <p:nvPr>
            <p:ph type="title"/>
          </p:nvPr>
        </p:nvSpPr>
        <p:spPr>
          <a:xfrm>
            <a:off x="685800" y="609600"/>
            <a:ext cx="6172200" cy="1143000"/>
          </a:xfrm>
          <a:noFill/>
          <a:ln/>
        </p:spPr>
        <p:txBody>
          <a:bodyPr/>
          <a:lstStyle/>
          <a:p>
            <a:r>
              <a:rPr lang="en-US" altLang="en-US"/>
              <a:t>Online Application</a:t>
            </a:r>
          </a:p>
        </p:txBody>
      </p:sp>
    </p:spTree>
    <p:extLst>
      <p:ext uri="{BB962C8B-B14F-4D97-AF65-F5344CB8AC3E}">
        <p14:creationId xmlns:p14="http://schemas.microsoft.com/office/powerpoint/2010/main" val="2265137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5716" name="Rectangle 4"/>
          <p:cNvSpPr>
            <a:spLocks noGrp="1" noChangeArrowheads="1"/>
          </p:cNvSpPr>
          <p:nvPr>
            <p:ph type="title"/>
          </p:nvPr>
        </p:nvSpPr>
        <p:spPr/>
        <p:txBody>
          <a:bodyPr/>
          <a:lstStyle/>
          <a:p>
            <a:pPr>
              <a:lnSpc>
                <a:spcPct val="90000"/>
              </a:lnSpc>
            </a:pPr>
            <a:r>
              <a:rPr lang="en-US" altLang="en-US" sz="3200" dirty="0"/>
              <a:t>Using the Cost of </a:t>
            </a:r>
            <a:r>
              <a:rPr lang="en-US" altLang="en-US" sz="3200" dirty="0" smtClean="0"/>
              <a:t>Capital for </a:t>
            </a:r>
            <a:r>
              <a:rPr lang="en-US" altLang="en-US" sz="3200" dirty="0"/>
              <a:t>Assessing Foreign Projects</a:t>
            </a:r>
          </a:p>
        </p:txBody>
      </p:sp>
      <p:sp>
        <p:nvSpPr>
          <p:cNvPr id="115717" name="Rectangle 5"/>
          <p:cNvSpPr>
            <a:spLocks noGrp="1" noChangeArrowheads="1"/>
          </p:cNvSpPr>
          <p:nvPr>
            <p:ph type="body" idx="1"/>
          </p:nvPr>
        </p:nvSpPr>
        <p:spPr/>
        <p:txBody>
          <a:bodyPr/>
          <a:lstStyle/>
          <a:p>
            <a:pPr>
              <a:buFont typeface="Wingdings" panose="05000000000000000000" pitchFamily="2" charset="2"/>
              <a:buChar char="§"/>
            </a:pPr>
            <a:r>
              <a:rPr lang="en-US" altLang="en-US" dirty="0"/>
              <a:t>Foreign projects may have risk levels different from that of the MNC, such that the MNC’s weighted average cost of capital (WACC) may not be the appropriate required rate of return.</a:t>
            </a:r>
          </a:p>
          <a:p>
            <a:pPr>
              <a:buFont typeface="Wingdings" panose="05000000000000000000" pitchFamily="2" charset="2"/>
              <a:buChar char="§"/>
            </a:pPr>
            <a:r>
              <a:rPr lang="en-US" altLang="en-US" dirty="0"/>
              <a:t>There are various ways to account for this risk differential in the capital budgeting process. </a:t>
            </a:r>
          </a:p>
        </p:txBody>
      </p:sp>
    </p:spTree>
    <p:extLst>
      <p:ext uri="{BB962C8B-B14F-4D97-AF65-F5344CB8AC3E}">
        <p14:creationId xmlns:p14="http://schemas.microsoft.com/office/powerpoint/2010/main" val="206792233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5717">
                                            <p:txEl>
                                              <p:pRg st="0" end="0"/>
                                            </p:txEl>
                                          </p:spTgt>
                                        </p:tgtEl>
                                        <p:attrNameLst>
                                          <p:attrName>style.visibility</p:attrName>
                                        </p:attrNameLst>
                                      </p:cBhvr>
                                      <p:to>
                                        <p:strVal val="visible"/>
                                      </p:to>
                                    </p:set>
                                    <p:animEffect transition="in" filter="wipe(left)">
                                      <p:cBhvr>
                                        <p:cTn id="7" dur="500"/>
                                        <p:tgtEl>
                                          <p:spTgt spid="11571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15717">
                                            <p:txEl>
                                              <p:pRg st="1" end="1"/>
                                            </p:txEl>
                                          </p:spTgt>
                                        </p:tgtEl>
                                        <p:attrNameLst>
                                          <p:attrName>style.visibility</p:attrName>
                                        </p:attrNameLst>
                                      </p:cBhvr>
                                      <p:to>
                                        <p:strVal val="visible"/>
                                      </p:to>
                                    </p:set>
                                    <p:animEffect transition="in" filter="wipe(left)">
                                      <p:cBhvr>
                                        <p:cTn id="12" dur="500"/>
                                        <p:tgtEl>
                                          <p:spTgt spid="11571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717"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666" y="154930"/>
            <a:ext cx="8229600" cy="321742"/>
          </a:xfrm>
        </p:spPr>
        <p:txBody>
          <a:bodyPr/>
          <a:lstStyle/>
          <a:p>
            <a:r>
              <a:rPr lang="en-GB" sz="1200" dirty="0" smtClean="0">
                <a:solidFill>
                  <a:srgbClr val="FF0000"/>
                </a:solidFill>
              </a:rPr>
              <a:t>Watch the video clip on this slide and discuss what the weighted average cost of capital is (10 minutes)</a:t>
            </a:r>
            <a:endParaRPr lang="en-GB" sz="1200" dirty="0">
              <a:solidFill>
                <a:srgbClr val="FF0000"/>
              </a:solidFill>
            </a:endParaRPr>
          </a:p>
        </p:txBody>
      </p:sp>
      <p:pic>
        <p:nvPicPr>
          <p:cNvPr id="6" name="0inqw9cCJnM"/>
          <p:cNvPicPr>
            <a:picLocks noGrp="1" noRot="1" noChangeAspect="1"/>
          </p:cNvPicPr>
          <p:nvPr>
            <p:ph idx="1"/>
            <a:videoFile r:link="rId1"/>
          </p:nvPr>
        </p:nvPicPr>
        <p:blipFill>
          <a:blip r:embed="rId3"/>
          <a:stretch>
            <a:fillRect/>
          </a:stretch>
        </p:blipFill>
        <p:spPr>
          <a:xfrm>
            <a:off x="0" y="476672"/>
            <a:ext cx="9144000" cy="5256584"/>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4540645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7702" name="Rectangle 6"/>
          <p:cNvSpPr>
            <a:spLocks noGrp="1" noChangeArrowheads="1"/>
          </p:cNvSpPr>
          <p:nvPr>
            <p:ph type="title"/>
          </p:nvPr>
        </p:nvSpPr>
        <p:spPr/>
        <p:txBody>
          <a:bodyPr/>
          <a:lstStyle/>
          <a:p>
            <a:pPr>
              <a:lnSpc>
                <a:spcPct val="90000"/>
              </a:lnSpc>
            </a:pPr>
            <a:r>
              <a:rPr lang="en-US" altLang="en-US" sz="3200" dirty="0"/>
              <a:t>Using the Cost of Capital</a:t>
            </a:r>
            <a:br>
              <a:rPr lang="en-US" altLang="en-US" sz="3200" dirty="0"/>
            </a:br>
            <a:r>
              <a:rPr lang="en-US" altLang="en-US" sz="3200" dirty="0"/>
              <a:t> for Assessing Foreign Projects</a:t>
            </a:r>
          </a:p>
        </p:txBody>
      </p:sp>
      <p:sp>
        <p:nvSpPr>
          <p:cNvPr id="157703" name="Rectangle 7"/>
          <p:cNvSpPr>
            <a:spLocks noGrp="1" noChangeArrowheads="1"/>
          </p:cNvSpPr>
          <p:nvPr>
            <p:ph type="body" idx="1"/>
          </p:nvPr>
        </p:nvSpPr>
        <p:spPr>
          <a:xfrm>
            <a:off x="215516" y="1417638"/>
            <a:ext cx="8712968" cy="4205063"/>
          </a:xfrm>
        </p:spPr>
        <p:txBody>
          <a:bodyPr/>
          <a:lstStyle/>
          <a:p>
            <a:pPr>
              <a:buSzPct val="90000"/>
              <a:buFont typeface="Wingdings" panose="05000000000000000000" pitchFamily="2" charset="2"/>
              <a:buChar char=""/>
            </a:pPr>
            <a:r>
              <a:rPr lang="en-US" altLang="en-US" dirty="0"/>
              <a:t>Derive NPVs based on the WACC.</a:t>
            </a:r>
          </a:p>
          <a:p>
            <a:pPr lvl="1"/>
            <a:r>
              <a:rPr lang="en-US" altLang="en-US" dirty="0"/>
              <a:t>The probability distribution of NPVs can be computed to determine the probability that the foreign project will generate a return that is at least equal to the firm’s WACC.</a:t>
            </a:r>
          </a:p>
          <a:p>
            <a:pPr>
              <a:buSzPct val="90000"/>
              <a:buFont typeface="Wingdings" panose="05000000000000000000" pitchFamily="2" charset="2"/>
              <a:buChar char=""/>
            </a:pPr>
            <a:r>
              <a:rPr lang="en-US" altLang="en-US" dirty="0"/>
              <a:t>Adjust the WACC for the risk differential. </a:t>
            </a:r>
          </a:p>
          <a:p>
            <a:pPr lvl="1"/>
            <a:r>
              <a:rPr lang="en-US" altLang="en-US" dirty="0"/>
              <a:t>The MNC may estimate the cost of equity and the after-tax cost of debt of the funds needed to finance the project.</a:t>
            </a:r>
          </a:p>
        </p:txBody>
      </p:sp>
    </p:spTree>
    <p:extLst>
      <p:ext uri="{BB962C8B-B14F-4D97-AF65-F5344CB8AC3E}">
        <p14:creationId xmlns:p14="http://schemas.microsoft.com/office/powerpoint/2010/main" val="30962709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7703">
                                            <p:txEl>
                                              <p:pRg st="0" end="0"/>
                                            </p:txEl>
                                          </p:spTgt>
                                        </p:tgtEl>
                                        <p:attrNameLst>
                                          <p:attrName>style.visibility</p:attrName>
                                        </p:attrNameLst>
                                      </p:cBhvr>
                                      <p:to>
                                        <p:strVal val="visible"/>
                                      </p:to>
                                    </p:set>
                                    <p:animEffect transition="in" filter="wipe(left)">
                                      <p:cBhvr>
                                        <p:cTn id="7" dur="500"/>
                                        <p:tgtEl>
                                          <p:spTgt spid="15770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57703">
                                            <p:txEl>
                                              <p:pRg st="1" end="1"/>
                                            </p:txEl>
                                          </p:spTgt>
                                        </p:tgtEl>
                                        <p:attrNameLst>
                                          <p:attrName>style.visibility</p:attrName>
                                        </p:attrNameLst>
                                      </p:cBhvr>
                                      <p:to>
                                        <p:strVal val="visible"/>
                                      </p:to>
                                    </p:set>
                                    <p:animEffect transition="in" filter="wipe(left)">
                                      <p:cBhvr>
                                        <p:cTn id="10" dur="500"/>
                                        <p:tgtEl>
                                          <p:spTgt spid="157703">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57703">
                                            <p:txEl>
                                              <p:pRg st="2" end="2"/>
                                            </p:txEl>
                                          </p:spTgt>
                                        </p:tgtEl>
                                        <p:attrNameLst>
                                          <p:attrName>style.visibility</p:attrName>
                                        </p:attrNameLst>
                                      </p:cBhvr>
                                      <p:to>
                                        <p:strVal val="visible"/>
                                      </p:to>
                                    </p:set>
                                    <p:animEffect transition="in" filter="wipe(left)">
                                      <p:cBhvr>
                                        <p:cTn id="15" dur="500"/>
                                        <p:tgtEl>
                                          <p:spTgt spid="157703">
                                            <p:txEl>
                                              <p:pRg st="2" end="2"/>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57703">
                                            <p:txEl>
                                              <p:pRg st="3" end="3"/>
                                            </p:txEl>
                                          </p:spTgt>
                                        </p:tgtEl>
                                        <p:attrNameLst>
                                          <p:attrName>style.visibility</p:attrName>
                                        </p:attrNameLst>
                                      </p:cBhvr>
                                      <p:to>
                                        <p:strVal val="visible"/>
                                      </p:to>
                                    </p:set>
                                    <p:animEffect transition="in" filter="wipe(left)">
                                      <p:cBhvr>
                                        <p:cTn id="18" dur="500"/>
                                        <p:tgtEl>
                                          <p:spTgt spid="1577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7703"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1763"/>
            <a:ext cx="8229600" cy="272901"/>
          </a:xfrm>
        </p:spPr>
        <p:txBody>
          <a:bodyPr/>
          <a:lstStyle/>
          <a:p>
            <a:r>
              <a:rPr lang="en-GB" sz="1200" dirty="0" smtClean="0">
                <a:solidFill>
                  <a:srgbClr val="FF0000"/>
                </a:solidFill>
              </a:rPr>
              <a:t>Watch the video clip on this slide and discuss what the capital structure is (10 minutes)</a:t>
            </a:r>
            <a:endParaRPr lang="en-GB" sz="1200" dirty="0">
              <a:solidFill>
                <a:srgbClr val="FF0000"/>
              </a:solidFill>
            </a:endParaRPr>
          </a:p>
        </p:txBody>
      </p:sp>
      <p:pic>
        <p:nvPicPr>
          <p:cNvPr id="6" name="V7YbVzRP-8Q"/>
          <p:cNvPicPr>
            <a:picLocks noGrp="1" noRot="1" noChangeAspect="1"/>
          </p:cNvPicPr>
          <p:nvPr>
            <p:ph idx="1"/>
            <a:videoFile r:link="rId1"/>
          </p:nvPr>
        </p:nvPicPr>
        <p:blipFill>
          <a:blip r:embed="rId3"/>
          <a:stretch>
            <a:fillRect/>
          </a:stretch>
        </p:blipFill>
        <p:spPr>
          <a:xfrm>
            <a:off x="0" y="404664"/>
            <a:ext cx="9144000" cy="5328592"/>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25560400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064" name="Rectangle 304"/>
          <p:cNvSpPr>
            <a:spLocks noGrp="1" noChangeArrowheads="1"/>
          </p:cNvSpPr>
          <p:nvPr>
            <p:ph type="title"/>
          </p:nvPr>
        </p:nvSpPr>
        <p:spPr>
          <a:xfrm>
            <a:off x="683568" y="116632"/>
            <a:ext cx="7920880" cy="1143000"/>
          </a:xfrm>
        </p:spPr>
        <p:txBody>
          <a:bodyPr/>
          <a:lstStyle/>
          <a:p>
            <a:pPr>
              <a:lnSpc>
                <a:spcPct val="90000"/>
              </a:lnSpc>
            </a:pPr>
            <a:r>
              <a:rPr lang="en-US" altLang="en-US" dirty="0"/>
              <a:t>The </a:t>
            </a:r>
            <a:r>
              <a:rPr lang="en-US" altLang="en-US" dirty="0" smtClean="0"/>
              <a:t>MNCs’</a:t>
            </a:r>
            <a:r>
              <a:rPr lang="en-US" altLang="en-US" dirty="0"/>
              <a:t/>
            </a:r>
            <a:br>
              <a:rPr lang="en-US" altLang="en-US" dirty="0"/>
            </a:br>
            <a:r>
              <a:rPr lang="en-US" altLang="en-US" dirty="0"/>
              <a:t>Capital Structure Decision</a:t>
            </a:r>
          </a:p>
        </p:txBody>
      </p:sp>
      <p:sp>
        <p:nvSpPr>
          <p:cNvPr id="118065" name="Rectangle 305"/>
          <p:cNvSpPr>
            <a:spLocks noGrp="1" noChangeArrowheads="1"/>
          </p:cNvSpPr>
          <p:nvPr>
            <p:ph type="body" idx="1"/>
          </p:nvPr>
        </p:nvSpPr>
        <p:spPr>
          <a:xfrm>
            <a:off x="251520" y="1340768"/>
            <a:ext cx="8435280" cy="4176465"/>
          </a:xfrm>
        </p:spPr>
        <p:txBody>
          <a:bodyPr/>
          <a:lstStyle/>
          <a:p>
            <a:pPr>
              <a:buFont typeface="Wingdings" panose="05000000000000000000" pitchFamily="2" charset="2"/>
              <a:buChar char="§"/>
            </a:pPr>
            <a:r>
              <a:rPr lang="en-US" altLang="en-US" dirty="0"/>
              <a:t>The overall capital structure of an MNC is essentially a combination of the capital structures of the parent body and its subsidiaries. </a:t>
            </a:r>
          </a:p>
          <a:p>
            <a:pPr>
              <a:buFont typeface="Wingdings" panose="05000000000000000000" pitchFamily="2" charset="2"/>
              <a:buChar char="§"/>
            </a:pPr>
            <a:r>
              <a:rPr lang="en-US" altLang="en-US" dirty="0"/>
              <a:t>The capital structure decision involves the choice of debt versus equity financing, and is influenced by both corporate and country characteristics.</a:t>
            </a:r>
          </a:p>
        </p:txBody>
      </p:sp>
    </p:spTree>
    <p:extLst>
      <p:ext uri="{BB962C8B-B14F-4D97-AF65-F5344CB8AC3E}">
        <p14:creationId xmlns:p14="http://schemas.microsoft.com/office/powerpoint/2010/main" val="370694610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18065">
                                            <p:txEl>
                                              <p:pRg st="0" end="0"/>
                                            </p:txEl>
                                          </p:spTgt>
                                        </p:tgtEl>
                                        <p:attrNameLst>
                                          <p:attrName>style.visibility</p:attrName>
                                        </p:attrNameLst>
                                      </p:cBhvr>
                                      <p:to>
                                        <p:strVal val="visible"/>
                                      </p:to>
                                    </p:set>
                                    <p:animEffect transition="in" filter="wipe(left)">
                                      <p:cBhvr>
                                        <p:cTn id="7" dur="500"/>
                                        <p:tgtEl>
                                          <p:spTgt spid="11806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18065">
                                            <p:txEl>
                                              <p:pRg st="1" end="1"/>
                                            </p:txEl>
                                          </p:spTgt>
                                        </p:tgtEl>
                                        <p:attrNameLst>
                                          <p:attrName>style.visibility</p:attrName>
                                        </p:attrNameLst>
                                      </p:cBhvr>
                                      <p:to>
                                        <p:strVal val="visible"/>
                                      </p:to>
                                    </p:set>
                                    <p:animEffect transition="in" filter="wipe(left)">
                                      <p:cBhvr>
                                        <p:cTn id="12" dur="500"/>
                                        <p:tgtEl>
                                          <p:spTgt spid="11806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065"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8724" name="Rectangle 4"/>
          <p:cNvSpPr>
            <a:spLocks noGrp="1" noChangeArrowheads="1"/>
          </p:cNvSpPr>
          <p:nvPr>
            <p:ph type="title"/>
          </p:nvPr>
        </p:nvSpPr>
        <p:spPr>
          <a:xfrm>
            <a:off x="683568" y="188640"/>
            <a:ext cx="8003232" cy="1143000"/>
          </a:xfrm>
          <a:noFill/>
          <a:ln/>
        </p:spPr>
        <p:txBody>
          <a:bodyPr/>
          <a:lstStyle/>
          <a:p>
            <a:pPr>
              <a:lnSpc>
                <a:spcPct val="90000"/>
              </a:lnSpc>
            </a:pPr>
            <a:r>
              <a:rPr lang="en-US" altLang="en-US" dirty="0"/>
              <a:t>The MNC’s</a:t>
            </a:r>
            <a:br>
              <a:rPr lang="en-US" altLang="en-US" dirty="0"/>
            </a:br>
            <a:r>
              <a:rPr lang="en-US" altLang="en-US" dirty="0"/>
              <a:t>Capital Structure Decision</a:t>
            </a:r>
          </a:p>
        </p:txBody>
      </p:sp>
      <p:sp>
        <p:nvSpPr>
          <p:cNvPr id="158725" name="Rectangle 5"/>
          <p:cNvSpPr>
            <a:spLocks noGrp="1" noChangeArrowheads="1"/>
          </p:cNvSpPr>
          <p:nvPr>
            <p:ph type="body" idx="1"/>
          </p:nvPr>
        </p:nvSpPr>
        <p:spPr>
          <a:xfrm>
            <a:off x="107504" y="1484784"/>
            <a:ext cx="8856984" cy="4320480"/>
          </a:xfrm>
          <a:noFill/>
          <a:ln/>
        </p:spPr>
        <p:txBody>
          <a:bodyPr/>
          <a:lstStyle/>
          <a:p>
            <a:pPr>
              <a:buFontTx/>
              <a:buNone/>
            </a:pPr>
            <a:r>
              <a:rPr lang="en-US" altLang="en-US" i="1" dirty="0"/>
              <a:t>Corporate Characteristics</a:t>
            </a:r>
            <a:endParaRPr lang="en-US" altLang="en-US" dirty="0"/>
          </a:p>
          <a:p>
            <a:pPr>
              <a:buFont typeface="Wingdings" panose="05000000000000000000" pitchFamily="2" charset="2"/>
              <a:buChar char="§"/>
            </a:pPr>
            <a:r>
              <a:rPr lang="en-US" altLang="en-US" i="1" dirty="0"/>
              <a:t>Stability of cash flows.</a:t>
            </a:r>
            <a:r>
              <a:rPr lang="en-US" altLang="en-US" dirty="0"/>
              <a:t> MNCs with more stable cash flows can handle more debt.</a:t>
            </a:r>
          </a:p>
          <a:p>
            <a:pPr>
              <a:buFont typeface="Wingdings" panose="05000000000000000000" pitchFamily="2" charset="2"/>
              <a:buChar char="§"/>
            </a:pPr>
            <a:r>
              <a:rPr lang="en-US" altLang="en-US" i="1" dirty="0"/>
              <a:t>Credit risk.</a:t>
            </a:r>
            <a:r>
              <a:rPr lang="en-US" altLang="en-US" dirty="0"/>
              <a:t> MNCs that have lower credit risk have more access to credit.</a:t>
            </a:r>
          </a:p>
          <a:p>
            <a:pPr>
              <a:buFont typeface="Wingdings" panose="05000000000000000000" pitchFamily="2" charset="2"/>
              <a:buChar char="§"/>
            </a:pPr>
            <a:r>
              <a:rPr lang="en-US" altLang="en-US" i="1" dirty="0"/>
              <a:t>Access to retained earnings.</a:t>
            </a:r>
            <a:r>
              <a:rPr lang="en-US" altLang="en-US" dirty="0"/>
              <a:t> Profitable MNCs and MNCs with less growth may be able to finance most of their investment with retained earnings.</a:t>
            </a:r>
          </a:p>
        </p:txBody>
      </p:sp>
    </p:spTree>
    <p:extLst>
      <p:ext uri="{BB962C8B-B14F-4D97-AF65-F5344CB8AC3E}">
        <p14:creationId xmlns:p14="http://schemas.microsoft.com/office/powerpoint/2010/main" val="20433173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58725">
                                            <p:txEl>
                                              <p:pRg st="0" end="0"/>
                                            </p:txEl>
                                          </p:spTgt>
                                        </p:tgtEl>
                                        <p:attrNameLst>
                                          <p:attrName>style.visibility</p:attrName>
                                        </p:attrNameLst>
                                      </p:cBhvr>
                                      <p:to>
                                        <p:strVal val="visible"/>
                                      </p:to>
                                    </p:set>
                                    <p:animEffect transition="in" filter="wipe(left)">
                                      <p:cBhvr>
                                        <p:cTn id="7" dur="500"/>
                                        <p:tgtEl>
                                          <p:spTgt spid="15872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58725">
                                            <p:txEl>
                                              <p:pRg st="1" end="1"/>
                                            </p:txEl>
                                          </p:spTgt>
                                        </p:tgtEl>
                                        <p:attrNameLst>
                                          <p:attrName>style.visibility</p:attrName>
                                        </p:attrNameLst>
                                      </p:cBhvr>
                                      <p:to>
                                        <p:strVal val="visible"/>
                                      </p:to>
                                    </p:set>
                                    <p:animEffect transition="in" filter="wipe(left)">
                                      <p:cBhvr>
                                        <p:cTn id="12" dur="500"/>
                                        <p:tgtEl>
                                          <p:spTgt spid="15872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58725">
                                            <p:txEl>
                                              <p:pRg st="2" end="2"/>
                                            </p:txEl>
                                          </p:spTgt>
                                        </p:tgtEl>
                                        <p:attrNameLst>
                                          <p:attrName>style.visibility</p:attrName>
                                        </p:attrNameLst>
                                      </p:cBhvr>
                                      <p:to>
                                        <p:strVal val="visible"/>
                                      </p:to>
                                    </p:set>
                                    <p:animEffect transition="in" filter="wipe(left)">
                                      <p:cBhvr>
                                        <p:cTn id="17" dur="500"/>
                                        <p:tgtEl>
                                          <p:spTgt spid="15872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58725">
                                            <p:txEl>
                                              <p:pRg st="3" end="3"/>
                                            </p:txEl>
                                          </p:spTgt>
                                        </p:tgtEl>
                                        <p:attrNameLst>
                                          <p:attrName>style.visibility</p:attrName>
                                        </p:attrNameLst>
                                      </p:cBhvr>
                                      <p:to>
                                        <p:strVal val="visible"/>
                                      </p:to>
                                    </p:set>
                                    <p:animEffect transition="in" filter="wipe(left)">
                                      <p:cBhvr>
                                        <p:cTn id="22" dur="500"/>
                                        <p:tgtEl>
                                          <p:spTgt spid="15872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725"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9748" name="Rectangle 1028"/>
          <p:cNvSpPr>
            <a:spLocks noGrp="1" noChangeArrowheads="1"/>
          </p:cNvSpPr>
          <p:nvPr>
            <p:ph type="title"/>
          </p:nvPr>
        </p:nvSpPr>
        <p:spPr>
          <a:xfrm>
            <a:off x="685800" y="609600"/>
            <a:ext cx="6781800" cy="1143000"/>
          </a:xfrm>
          <a:noFill/>
          <a:ln/>
        </p:spPr>
        <p:txBody>
          <a:bodyPr/>
          <a:lstStyle/>
          <a:p>
            <a:pPr>
              <a:lnSpc>
                <a:spcPct val="90000"/>
              </a:lnSpc>
            </a:pPr>
            <a:r>
              <a:rPr lang="en-US" altLang="en-US"/>
              <a:t>The MNC’s</a:t>
            </a:r>
            <a:br>
              <a:rPr lang="en-US" altLang="en-US"/>
            </a:br>
            <a:r>
              <a:rPr lang="en-US" altLang="en-US"/>
              <a:t>Capital Structure Decision</a:t>
            </a:r>
          </a:p>
        </p:txBody>
      </p:sp>
      <p:sp>
        <p:nvSpPr>
          <p:cNvPr id="159749" name="Rectangle 1029"/>
          <p:cNvSpPr>
            <a:spLocks noGrp="1" noChangeArrowheads="1"/>
          </p:cNvSpPr>
          <p:nvPr>
            <p:ph type="body" idx="1"/>
          </p:nvPr>
        </p:nvSpPr>
        <p:spPr>
          <a:xfrm>
            <a:off x="685800" y="4038600"/>
            <a:ext cx="7772400" cy="1694656"/>
          </a:xfrm>
          <a:noFill/>
          <a:ln/>
        </p:spPr>
        <p:txBody>
          <a:bodyPr/>
          <a:lstStyle/>
          <a:p>
            <a:pPr>
              <a:buFont typeface="Wingdings" panose="05000000000000000000" pitchFamily="2" charset="2"/>
              <a:buChar char="§"/>
            </a:pPr>
            <a:r>
              <a:rPr lang="en-US" altLang="en-US" i="1" dirty="0"/>
              <a:t>Agency problems.</a:t>
            </a:r>
            <a:r>
              <a:rPr lang="en-US" altLang="en-US" dirty="0"/>
              <a:t> Host country shareholders may monitor a subsidiary, though not from the parent’s perspective.</a:t>
            </a:r>
          </a:p>
        </p:txBody>
      </p:sp>
      <p:sp>
        <p:nvSpPr>
          <p:cNvPr id="159751" name="Rectangle 1031"/>
          <p:cNvSpPr>
            <a:spLocks noChangeArrowheads="1"/>
          </p:cNvSpPr>
          <p:nvPr/>
        </p:nvSpPr>
        <p:spPr bwMode="auto">
          <a:xfrm>
            <a:off x="685800" y="2590800"/>
            <a:ext cx="7772400" cy="16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a:lnSpc>
                <a:spcPct val="105000"/>
              </a:lnSpc>
              <a:spcBef>
                <a:spcPct val="30000"/>
              </a:spcBef>
              <a:buSzPct val="119000"/>
              <a:buChar char="•"/>
              <a:defRPr sz="2800" b="1">
                <a:solidFill>
                  <a:schemeClr val="tx1"/>
                </a:solidFill>
                <a:latin typeface="Arial" panose="020B0604020202020204" pitchFamily="34" charset="0"/>
              </a:defRPr>
            </a:lvl1pPr>
            <a:lvl2pPr marL="742950" indent="-285750" algn="l">
              <a:lnSpc>
                <a:spcPct val="105000"/>
              </a:lnSpc>
              <a:spcBef>
                <a:spcPct val="5000"/>
              </a:spcBef>
              <a:buSzPct val="79000"/>
              <a:buChar char="¤"/>
              <a:defRPr sz="2800">
                <a:solidFill>
                  <a:schemeClr val="tx1"/>
                </a:solidFill>
                <a:latin typeface="Arial" panose="020B0604020202020204" pitchFamily="34" charset="0"/>
              </a:defRPr>
            </a:lvl2pPr>
            <a:lvl3pPr marL="1143000" indent="-228600" algn="l">
              <a:lnSpc>
                <a:spcPct val="105000"/>
              </a:lnSpc>
              <a:spcBef>
                <a:spcPct val="5000"/>
              </a:spcBef>
              <a:buSzPct val="119000"/>
              <a:buChar char="­"/>
              <a:defRPr sz="2800">
                <a:solidFill>
                  <a:schemeClr val="tx1"/>
                </a:solidFill>
                <a:latin typeface="Arial" panose="020B0604020202020204" pitchFamily="34" charset="0"/>
              </a:defRPr>
            </a:lvl3pPr>
            <a:lvl4pPr marL="1600200" indent="-228600" algn="l">
              <a:lnSpc>
                <a:spcPct val="105000"/>
              </a:lnSpc>
              <a:spcBef>
                <a:spcPct val="5000"/>
              </a:spcBef>
              <a:buChar char="»"/>
              <a:defRPr sz="2400">
                <a:solidFill>
                  <a:schemeClr val="tx1"/>
                </a:solidFill>
                <a:latin typeface="Arial" panose="020B0604020202020204" pitchFamily="34" charset="0"/>
              </a:defRPr>
            </a:lvl4pPr>
            <a:lvl5pPr marL="2057400" indent="-228600" algn="l">
              <a:lnSpc>
                <a:spcPct val="105000"/>
              </a:lnSpc>
              <a:spcBef>
                <a:spcPct val="5000"/>
              </a:spcBef>
              <a:buChar char="»"/>
              <a:defRPr sz="2400">
                <a:solidFill>
                  <a:schemeClr val="tx1"/>
                </a:solidFill>
                <a:latin typeface="Arial" panose="020B0604020202020204" pitchFamily="34" charset="0"/>
              </a:defRPr>
            </a:lvl5pPr>
            <a:lvl6pPr marL="25146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9pPr>
          </a:lstStyle>
          <a:p>
            <a:pPr>
              <a:buFont typeface="Wingdings" panose="05000000000000000000" pitchFamily="2" charset="2"/>
              <a:buChar char="§"/>
            </a:pPr>
            <a:r>
              <a:rPr lang="en-US" altLang="en-US" i="1" dirty="0"/>
              <a:t>Guarantees on debt.</a:t>
            </a:r>
            <a:r>
              <a:rPr lang="en-US" altLang="en-US" dirty="0"/>
              <a:t> If the parent backs the subsidiary’s debt, the subsidiary may be able to borrow more.</a:t>
            </a:r>
          </a:p>
        </p:txBody>
      </p:sp>
      <p:sp>
        <p:nvSpPr>
          <p:cNvPr id="159752" name="Rectangle 1032"/>
          <p:cNvSpPr>
            <a:spLocks noChangeArrowheads="1"/>
          </p:cNvSpPr>
          <p:nvPr/>
        </p:nvSpPr>
        <p:spPr bwMode="auto">
          <a:xfrm>
            <a:off x="685800" y="1981200"/>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a:lnSpc>
                <a:spcPct val="105000"/>
              </a:lnSpc>
              <a:spcBef>
                <a:spcPct val="30000"/>
              </a:spcBef>
              <a:buSzPct val="119000"/>
              <a:buChar char="•"/>
              <a:defRPr sz="2800" b="1">
                <a:solidFill>
                  <a:schemeClr val="tx1"/>
                </a:solidFill>
                <a:latin typeface="Arial" panose="020B0604020202020204" pitchFamily="34" charset="0"/>
              </a:defRPr>
            </a:lvl1pPr>
            <a:lvl2pPr marL="742950" indent="-285750" algn="l">
              <a:lnSpc>
                <a:spcPct val="105000"/>
              </a:lnSpc>
              <a:spcBef>
                <a:spcPct val="5000"/>
              </a:spcBef>
              <a:buSzPct val="79000"/>
              <a:buChar char="¤"/>
              <a:defRPr sz="2800">
                <a:solidFill>
                  <a:schemeClr val="tx1"/>
                </a:solidFill>
                <a:latin typeface="Arial" panose="020B0604020202020204" pitchFamily="34" charset="0"/>
              </a:defRPr>
            </a:lvl2pPr>
            <a:lvl3pPr marL="1143000" indent="-228600" algn="l">
              <a:lnSpc>
                <a:spcPct val="105000"/>
              </a:lnSpc>
              <a:spcBef>
                <a:spcPct val="5000"/>
              </a:spcBef>
              <a:buSzPct val="119000"/>
              <a:buChar char="­"/>
              <a:defRPr sz="2800">
                <a:solidFill>
                  <a:schemeClr val="tx1"/>
                </a:solidFill>
                <a:latin typeface="Arial" panose="020B0604020202020204" pitchFamily="34" charset="0"/>
              </a:defRPr>
            </a:lvl3pPr>
            <a:lvl4pPr marL="1600200" indent="-228600" algn="l">
              <a:lnSpc>
                <a:spcPct val="105000"/>
              </a:lnSpc>
              <a:spcBef>
                <a:spcPct val="5000"/>
              </a:spcBef>
              <a:buChar char="»"/>
              <a:defRPr sz="2400">
                <a:solidFill>
                  <a:schemeClr val="tx1"/>
                </a:solidFill>
                <a:latin typeface="Arial" panose="020B0604020202020204" pitchFamily="34" charset="0"/>
              </a:defRPr>
            </a:lvl4pPr>
            <a:lvl5pPr marL="2057400" indent="-228600" algn="l">
              <a:lnSpc>
                <a:spcPct val="105000"/>
              </a:lnSpc>
              <a:spcBef>
                <a:spcPct val="5000"/>
              </a:spcBef>
              <a:buChar char="»"/>
              <a:defRPr sz="2400">
                <a:solidFill>
                  <a:schemeClr val="tx1"/>
                </a:solidFill>
                <a:latin typeface="Arial" panose="020B0604020202020204" pitchFamily="34" charset="0"/>
              </a:defRPr>
            </a:lvl5pPr>
            <a:lvl6pPr marL="25146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9pPr>
          </a:lstStyle>
          <a:p>
            <a:pPr>
              <a:buFontTx/>
              <a:buNone/>
            </a:pPr>
            <a:r>
              <a:rPr lang="en-US" altLang="en-US" i="1"/>
              <a:t>Corporate Characteristics</a:t>
            </a:r>
            <a:endParaRPr lang="en-US" altLang="en-US"/>
          </a:p>
        </p:txBody>
      </p:sp>
    </p:spTree>
    <p:extLst>
      <p:ext uri="{BB962C8B-B14F-4D97-AF65-F5344CB8AC3E}">
        <p14:creationId xmlns:p14="http://schemas.microsoft.com/office/powerpoint/2010/main" val="15978269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59751">
                                            <p:txEl>
                                              <p:pRg st="0" end="0"/>
                                            </p:txEl>
                                          </p:spTgt>
                                        </p:tgtEl>
                                        <p:attrNameLst>
                                          <p:attrName>style.visibility</p:attrName>
                                        </p:attrNameLst>
                                      </p:cBhvr>
                                      <p:to>
                                        <p:strVal val="visible"/>
                                      </p:to>
                                    </p:set>
                                    <p:animEffect transition="in" filter="wipe(left)">
                                      <p:cBhvr>
                                        <p:cTn id="7" dur="500"/>
                                        <p:tgtEl>
                                          <p:spTgt spid="1597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59749">
                                            <p:txEl>
                                              <p:pRg st="0" end="0"/>
                                            </p:txEl>
                                          </p:spTgt>
                                        </p:tgtEl>
                                        <p:attrNameLst>
                                          <p:attrName>style.visibility</p:attrName>
                                        </p:attrNameLst>
                                      </p:cBhvr>
                                      <p:to>
                                        <p:strVal val="visible"/>
                                      </p:to>
                                    </p:set>
                                    <p:animEffect transition="in" filter="wipe(left)">
                                      <p:cBhvr>
                                        <p:cTn id="12" dur="500"/>
                                        <p:tgtEl>
                                          <p:spTgt spid="15974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9749" grpId="0" build="p" autoUpdateAnimBg="0"/>
      <p:bldP spid="159751" grpId="0" build="p" autoUpdateAnimBg="0" advAuto="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113" name="Rectangle 305"/>
          <p:cNvSpPr>
            <a:spLocks noGrp="1" noChangeArrowheads="1"/>
          </p:cNvSpPr>
          <p:nvPr>
            <p:ph type="body" idx="1"/>
          </p:nvPr>
        </p:nvSpPr>
        <p:spPr>
          <a:xfrm>
            <a:off x="179512" y="1600201"/>
            <a:ext cx="8784976" cy="3917031"/>
          </a:xfrm>
        </p:spPr>
        <p:txBody>
          <a:bodyPr/>
          <a:lstStyle/>
          <a:p>
            <a:pPr>
              <a:buFontTx/>
              <a:buNone/>
            </a:pPr>
            <a:r>
              <a:rPr lang="en-US" altLang="en-US" i="1" dirty="0"/>
              <a:t>Country Characteristics</a:t>
            </a:r>
            <a:endParaRPr lang="en-US" altLang="en-US" dirty="0"/>
          </a:p>
          <a:p>
            <a:pPr>
              <a:buFont typeface="Wingdings" panose="05000000000000000000" pitchFamily="2" charset="2"/>
              <a:buChar char="§"/>
            </a:pPr>
            <a:r>
              <a:rPr lang="en-US" altLang="en-US" i="1" dirty="0"/>
              <a:t>Stock restrictions.</a:t>
            </a:r>
            <a:r>
              <a:rPr lang="en-US" altLang="en-US" dirty="0"/>
              <a:t> MNCs in countries where investors have less investment opportunities may be able to raise equity at a lower cost.</a:t>
            </a:r>
          </a:p>
          <a:p>
            <a:pPr>
              <a:buFont typeface="Wingdings" panose="05000000000000000000" pitchFamily="2" charset="2"/>
              <a:buChar char="§"/>
            </a:pPr>
            <a:r>
              <a:rPr lang="en-US" altLang="en-US" i="1" dirty="0"/>
              <a:t>Interest rates.</a:t>
            </a:r>
            <a:r>
              <a:rPr lang="en-US" altLang="en-US" dirty="0"/>
              <a:t> MNCs may be able to obtain loanable funds (debt) at a lower cost in some countries.</a:t>
            </a:r>
          </a:p>
        </p:txBody>
      </p:sp>
      <p:sp>
        <p:nvSpPr>
          <p:cNvPr id="120115" name="Rectangle 307"/>
          <p:cNvSpPr>
            <a:spLocks noGrp="1" noChangeArrowheads="1"/>
          </p:cNvSpPr>
          <p:nvPr>
            <p:ph type="title"/>
          </p:nvPr>
        </p:nvSpPr>
        <p:spPr>
          <a:xfrm>
            <a:off x="1181100" y="260648"/>
            <a:ext cx="6781800" cy="1143000"/>
          </a:xfrm>
          <a:noFill/>
          <a:ln/>
        </p:spPr>
        <p:txBody>
          <a:bodyPr/>
          <a:lstStyle/>
          <a:p>
            <a:pPr>
              <a:lnSpc>
                <a:spcPct val="90000"/>
              </a:lnSpc>
            </a:pPr>
            <a:r>
              <a:rPr lang="en-US" altLang="en-US" sz="3200" dirty="0"/>
              <a:t>The MNC’s</a:t>
            </a:r>
            <a:br>
              <a:rPr lang="en-US" altLang="en-US" sz="3200" dirty="0"/>
            </a:br>
            <a:r>
              <a:rPr lang="en-US" altLang="en-US" sz="3200" dirty="0"/>
              <a:t>Capital Structure Decision</a:t>
            </a:r>
          </a:p>
        </p:txBody>
      </p:sp>
    </p:spTree>
    <p:extLst>
      <p:ext uri="{BB962C8B-B14F-4D97-AF65-F5344CB8AC3E}">
        <p14:creationId xmlns:p14="http://schemas.microsoft.com/office/powerpoint/2010/main" val="415775953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0113">
                                            <p:txEl>
                                              <p:pRg st="0" end="0"/>
                                            </p:txEl>
                                          </p:spTgt>
                                        </p:tgtEl>
                                        <p:attrNameLst>
                                          <p:attrName>style.visibility</p:attrName>
                                        </p:attrNameLst>
                                      </p:cBhvr>
                                      <p:to>
                                        <p:strVal val="visible"/>
                                      </p:to>
                                    </p:set>
                                    <p:animEffect transition="in" filter="wipe(left)">
                                      <p:cBhvr>
                                        <p:cTn id="7" dur="500"/>
                                        <p:tgtEl>
                                          <p:spTgt spid="12011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0113">
                                            <p:txEl>
                                              <p:pRg st="1" end="1"/>
                                            </p:txEl>
                                          </p:spTgt>
                                        </p:tgtEl>
                                        <p:attrNameLst>
                                          <p:attrName>style.visibility</p:attrName>
                                        </p:attrNameLst>
                                      </p:cBhvr>
                                      <p:to>
                                        <p:strVal val="visible"/>
                                      </p:to>
                                    </p:set>
                                    <p:animEffect transition="in" filter="wipe(left)">
                                      <p:cBhvr>
                                        <p:cTn id="12" dur="500"/>
                                        <p:tgtEl>
                                          <p:spTgt spid="12011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20113">
                                            <p:txEl>
                                              <p:pRg st="2" end="2"/>
                                            </p:txEl>
                                          </p:spTgt>
                                        </p:tgtEl>
                                        <p:attrNameLst>
                                          <p:attrName>style.visibility</p:attrName>
                                        </p:attrNameLst>
                                      </p:cBhvr>
                                      <p:to>
                                        <p:strVal val="visible"/>
                                      </p:to>
                                    </p:set>
                                    <p:animEffect transition="in" filter="wipe(left)">
                                      <p:cBhvr>
                                        <p:cTn id="17" dur="500"/>
                                        <p:tgtEl>
                                          <p:spTgt spid="12011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0113"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0772" name="Rectangle 4"/>
          <p:cNvSpPr>
            <a:spLocks noGrp="1" noChangeArrowheads="1"/>
          </p:cNvSpPr>
          <p:nvPr>
            <p:ph type="body" idx="1"/>
          </p:nvPr>
        </p:nvSpPr>
        <p:spPr>
          <a:xfrm>
            <a:off x="717028" y="4293096"/>
            <a:ext cx="7772400" cy="1600200"/>
          </a:xfrm>
          <a:noFill/>
          <a:ln/>
        </p:spPr>
        <p:txBody>
          <a:bodyPr/>
          <a:lstStyle/>
          <a:p>
            <a:pPr>
              <a:buFont typeface="Wingdings" panose="05000000000000000000" pitchFamily="2" charset="2"/>
              <a:buChar char="§"/>
            </a:pPr>
            <a:r>
              <a:rPr lang="en-US" altLang="en-US" i="1" dirty="0"/>
              <a:t>Country risk.</a:t>
            </a:r>
            <a:r>
              <a:rPr lang="en-US" altLang="en-US" dirty="0"/>
              <a:t> If the host government is likely to block funds or confiscate assets, the subsidiary may prefer debt financing. </a:t>
            </a:r>
          </a:p>
        </p:txBody>
      </p:sp>
      <p:sp>
        <p:nvSpPr>
          <p:cNvPr id="160773" name="Rectangle 5"/>
          <p:cNvSpPr>
            <a:spLocks noGrp="1" noChangeArrowheads="1"/>
          </p:cNvSpPr>
          <p:nvPr>
            <p:ph type="title"/>
          </p:nvPr>
        </p:nvSpPr>
        <p:spPr>
          <a:xfrm>
            <a:off x="971600" y="260648"/>
            <a:ext cx="6781800" cy="1143000"/>
          </a:xfrm>
          <a:noFill/>
          <a:ln/>
        </p:spPr>
        <p:txBody>
          <a:bodyPr/>
          <a:lstStyle/>
          <a:p>
            <a:pPr>
              <a:lnSpc>
                <a:spcPct val="90000"/>
              </a:lnSpc>
            </a:pPr>
            <a:r>
              <a:rPr lang="en-US" altLang="en-US" sz="3200" dirty="0"/>
              <a:t>The MNC’s</a:t>
            </a:r>
            <a:br>
              <a:rPr lang="en-US" altLang="en-US" sz="3200" dirty="0"/>
            </a:br>
            <a:r>
              <a:rPr lang="en-US" altLang="en-US" sz="3200" dirty="0"/>
              <a:t>Capital Structure Decision</a:t>
            </a:r>
          </a:p>
        </p:txBody>
      </p:sp>
      <p:sp>
        <p:nvSpPr>
          <p:cNvPr id="160775" name="Rectangle 7"/>
          <p:cNvSpPr>
            <a:spLocks noChangeArrowheads="1"/>
          </p:cNvSpPr>
          <p:nvPr/>
        </p:nvSpPr>
        <p:spPr bwMode="auto">
          <a:xfrm>
            <a:off x="717028" y="2420888"/>
            <a:ext cx="7772400" cy="1600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a:lnSpc>
                <a:spcPct val="105000"/>
              </a:lnSpc>
              <a:spcBef>
                <a:spcPct val="30000"/>
              </a:spcBef>
              <a:buSzPct val="119000"/>
              <a:buChar char="•"/>
              <a:defRPr sz="2800" b="1">
                <a:solidFill>
                  <a:schemeClr val="tx1"/>
                </a:solidFill>
                <a:latin typeface="Arial" panose="020B0604020202020204" pitchFamily="34" charset="0"/>
              </a:defRPr>
            </a:lvl1pPr>
            <a:lvl2pPr marL="742950" indent="-285750" algn="l">
              <a:lnSpc>
                <a:spcPct val="105000"/>
              </a:lnSpc>
              <a:spcBef>
                <a:spcPct val="5000"/>
              </a:spcBef>
              <a:buSzPct val="79000"/>
              <a:buChar char="¤"/>
              <a:defRPr sz="2800">
                <a:solidFill>
                  <a:schemeClr val="tx1"/>
                </a:solidFill>
                <a:latin typeface="Arial" panose="020B0604020202020204" pitchFamily="34" charset="0"/>
              </a:defRPr>
            </a:lvl2pPr>
            <a:lvl3pPr marL="1143000" indent="-228600" algn="l">
              <a:lnSpc>
                <a:spcPct val="105000"/>
              </a:lnSpc>
              <a:spcBef>
                <a:spcPct val="5000"/>
              </a:spcBef>
              <a:buSzPct val="119000"/>
              <a:buChar char="­"/>
              <a:defRPr sz="2800">
                <a:solidFill>
                  <a:schemeClr val="tx1"/>
                </a:solidFill>
                <a:latin typeface="Arial" panose="020B0604020202020204" pitchFamily="34" charset="0"/>
              </a:defRPr>
            </a:lvl3pPr>
            <a:lvl4pPr marL="1600200" indent="-228600" algn="l">
              <a:lnSpc>
                <a:spcPct val="105000"/>
              </a:lnSpc>
              <a:spcBef>
                <a:spcPct val="5000"/>
              </a:spcBef>
              <a:buChar char="»"/>
              <a:defRPr sz="2400">
                <a:solidFill>
                  <a:schemeClr val="tx1"/>
                </a:solidFill>
                <a:latin typeface="Arial" panose="020B0604020202020204" pitchFamily="34" charset="0"/>
              </a:defRPr>
            </a:lvl4pPr>
            <a:lvl5pPr marL="2057400" indent="-228600" algn="l">
              <a:lnSpc>
                <a:spcPct val="105000"/>
              </a:lnSpc>
              <a:spcBef>
                <a:spcPct val="5000"/>
              </a:spcBef>
              <a:buChar char="»"/>
              <a:defRPr sz="2400">
                <a:solidFill>
                  <a:schemeClr val="tx1"/>
                </a:solidFill>
                <a:latin typeface="Arial" panose="020B0604020202020204" pitchFamily="34" charset="0"/>
              </a:defRPr>
            </a:lvl5pPr>
            <a:lvl6pPr marL="25146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9pPr>
          </a:lstStyle>
          <a:p>
            <a:pPr>
              <a:buFont typeface="Wingdings" panose="05000000000000000000" pitchFamily="2" charset="2"/>
              <a:buChar char="§"/>
            </a:pPr>
            <a:r>
              <a:rPr lang="en-US" altLang="en-US" i="1" dirty="0">
                <a:latin typeface="+mj-lt"/>
              </a:rPr>
              <a:t>Strength of currencies.</a:t>
            </a:r>
            <a:r>
              <a:rPr lang="en-US" altLang="en-US" dirty="0">
                <a:latin typeface="+mj-lt"/>
              </a:rPr>
              <a:t> MNCs tend to borrow the host country currency if they expect it to weaken, so as to reduce their exposure to exchange rate risk. </a:t>
            </a:r>
            <a:endParaRPr lang="en-US" altLang="en-US" i="1" dirty="0">
              <a:latin typeface="+mj-lt"/>
            </a:endParaRPr>
          </a:p>
        </p:txBody>
      </p:sp>
      <p:sp>
        <p:nvSpPr>
          <p:cNvPr id="160776" name="Rectangle 8"/>
          <p:cNvSpPr>
            <a:spLocks noChangeArrowheads="1"/>
          </p:cNvSpPr>
          <p:nvPr/>
        </p:nvSpPr>
        <p:spPr bwMode="auto">
          <a:xfrm>
            <a:off x="717028" y="1676400"/>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a:lnSpc>
                <a:spcPct val="105000"/>
              </a:lnSpc>
              <a:spcBef>
                <a:spcPct val="30000"/>
              </a:spcBef>
              <a:buSzPct val="119000"/>
              <a:buChar char="•"/>
              <a:defRPr sz="2800" b="1">
                <a:solidFill>
                  <a:schemeClr val="tx1"/>
                </a:solidFill>
                <a:latin typeface="Arial" panose="020B0604020202020204" pitchFamily="34" charset="0"/>
              </a:defRPr>
            </a:lvl1pPr>
            <a:lvl2pPr marL="742950" indent="-285750" algn="l">
              <a:lnSpc>
                <a:spcPct val="105000"/>
              </a:lnSpc>
              <a:spcBef>
                <a:spcPct val="5000"/>
              </a:spcBef>
              <a:buSzPct val="79000"/>
              <a:buChar char="¤"/>
              <a:defRPr sz="2800">
                <a:solidFill>
                  <a:schemeClr val="tx1"/>
                </a:solidFill>
                <a:latin typeface="Arial" panose="020B0604020202020204" pitchFamily="34" charset="0"/>
              </a:defRPr>
            </a:lvl2pPr>
            <a:lvl3pPr marL="1143000" indent="-228600" algn="l">
              <a:lnSpc>
                <a:spcPct val="105000"/>
              </a:lnSpc>
              <a:spcBef>
                <a:spcPct val="5000"/>
              </a:spcBef>
              <a:buSzPct val="119000"/>
              <a:buChar char="­"/>
              <a:defRPr sz="2800">
                <a:solidFill>
                  <a:schemeClr val="tx1"/>
                </a:solidFill>
                <a:latin typeface="Arial" panose="020B0604020202020204" pitchFamily="34" charset="0"/>
              </a:defRPr>
            </a:lvl3pPr>
            <a:lvl4pPr marL="1600200" indent="-228600" algn="l">
              <a:lnSpc>
                <a:spcPct val="105000"/>
              </a:lnSpc>
              <a:spcBef>
                <a:spcPct val="5000"/>
              </a:spcBef>
              <a:buChar char="»"/>
              <a:defRPr sz="2400">
                <a:solidFill>
                  <a:schemeClr val="tx1"/>
                </a:solidFill>
                <a:latin typeface="Arial" panose="020B0604020202020204" pitchFamily="34" charset="0"/>
              </a:defRPr>
            </a:lvl4pPr>
            <a:lvl5pPr marL="2057400" indent="-228600" algn="l">
              <a:lnSpc>
                <a:spcPct val="105000"/>
              </a:lnSpc>
              <a:spcBef>
                <a:spcPct val="5000"/>
              </a:spcBef>
              <a:buChar char="»"/>
              <a:defRPr sz="2400">
                <a:solidFill>
                  <a:schemeClr val="tx1"/>
                </a:solidFill>
                <a:latin typeface="Arial" panose="020B0604020202020204" pitchFamily="34" charset="0"/>
              </a:defRPr>
            </a:lvl5pPr>
            <a:lvl6pPr marL="25146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9pPr>
          </a:lstStyle>
          <a:p>
            <a:pPr>
              <a:buFontTx/>
              <a:buNone/>
            </a:pPr>
            <a:r>
              <a:rPr lang="en-US" altLang="en-US" i="1" dirty="0"/>
              <a:t>Country Characteristics</a:t>
            </a:r>
          </a:p>
        </p:txBody>
      </p:sp>
    </p:spTree>
    <p:extLst>
      <p:ext uri="{BB962C8B-B14F-4D97-AF65-F5344CB8AC3E}">
        <p14:creationId xmlns:p14="http://schemas.microsoft.com/office/powerpoint/2010/main" val="26942192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60775">
                                            <p:txEl>
                                              <p:pRg st="0" end="0"/>
                                            </p:txEl>
                                          </p:spTgt>
                                        </p:tgtEl>
                                        <p:attrNameLst>
                                          <p:attrName>style.visibility</p:attrName>
                                        </p:attrNameLst>
                                      </p:cBhvr>
                                      <p:to>
                                        <p:strVal val="visible"/>
                                      </p:to>
                                    </p:set>
                                    <p:animEffect transition="in" filter="wipe(left)">
                                      <p:cBhvr>
                                        <p:cTn id="7" dur="500"/>
                                        <p:tgtEl>
                                          <p:spTgt spid="1607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0772">
                                            <p:txEl>
                                              <p:pRg st="0" end="0"/>
                                            </p:txEl>
                                          </p:spTgt>
                                        </p:tgtEl>
                                        <p:attrNameLst>
                                          <p:attrName>style.visibility</p:attrName>
                                        </p:attrNameLst>
                                      </p:cBhvr>
                                      <p:to>
                                        <p:strVal val="visible"/>
                                      </p:to>
                                    </p:set>
                                    <p:animEffect transition="in" filter="wipe(left)">
                                      <p:cBhvr>
                                        <p:cTn id="12" dur="500"/>
                                        <p:tgtEl>
                                          <p:spTgt spid="16077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772" grpId="0" build="p" autoUpdateAnimBg="0"/>
      <p:bldP spid="160775" grpId="0" build="p" autoUpdateAnimBg="0" advAuto="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1796" name="Rectangle 4"/>
          <p:cNvSpPr>
            <a:spLocks noGrp="1" noChangeArrowheads="1"/>
          </p:cNvSpPr>
          <p:nvPr>
            <p:ph type="body" idx="1"/>
          </p:nvPr>
        </p:nvSpPr>
        <p:spPr>
          <a:xfrm>
            <a:off x="685800" y="2590800"/>
            <a:ext cx="7772400" cy="3505200"/>
          </a:xfrm>
          <a:noFill/>
          <a:ln/>
        </p:spPr>
        <p:txBody>
          <a:bodyPr/>
          <a:lstStyle/>
          <a:p>
            <a:pPr>
              <a:buFont typeface="Wingdings" panose="05000000000000000000" pitchFamily="2" charset="2"/>
              <a:buChar char="§"/>
            </a:pPr>
            <a:r>
              <a:rPr lang="en-US" altLang="en-US" i="1" dirty="0"/>
              <a:t>Tax laws.</a:t>
            </a:r>
            <a:r>
              <a:rPr lang="en-US" altLang="en-US" dirty="0"/>
              <a:t> MNCs may use more local debt financing if the local tax rates (corporate tax rate, withholding tax rate, etc.) are higher.</a:t>
            </a:r>
          </a:p>
        </p:txBody>
      </p:sp>
      <p:sp>
        <p:nvSpPr>
          <p:cNvPr id="161797" name="Rectangle 5"/>
          <p:cNvSpPr>
            <a:spLocks noGrp="1" noChangeArrowheads="1"/>
          </p:cNvSpPr>
          <p:nvPr>
            <p:ph type="title"/>
          </p:nvPr>
        </p:nvSpPr>
        <p:spPr>
          <a:xfrm>
            <a:off x="685800" y="609600"/>
            <a:ext cx="6781800" cy="1143000"/>
          </a:xfrm>
          <a:noFill/>
          <a:ln/>
        </p:spPr>
        <p:txBody>
          <a:bodyPr/>
          <a:lstStyle/>
          <a:p>
            <a:pPr>
              <a:lnSpc>
                <a:spcPct val="90000"/>
              </a:lnSpc>
            </a:pPr>
            <a:r>
              <a:rPr lang="en-US" altLang="en-US" dirty="0"/>
              <a:t>The MNC’s</a:t>
            </a:r>
            <a:br>
              <a:rPr lang="en-US" altLang="en-US" dirty="0"/>
            </a:br>
            <a:r>
              <a:rPr lang="en-US" altLang="en-US" dirty="0"/>
              <a:t>Capital Structure Decision</a:t>
            </a:r>
          </a:p>
        </p:txBody>
      </p:sp>
      <p:sp>
        <p:nvSpPr>
          <p:cNvPr id="161799" name="Rectangle 7"/>
          <p:cNvSpPr>
            <a:spLocks noChangeArrowheads="1"/>
          </p:cNvSpPr>
          <p:nvPr/>
        </p:nvSpPr>
        <p:spPr bwMode="auto">
          <a:xfrm>
            <a:off x="685800" y="1981200"/>
            <a:ext cx="77724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a:lnSpc>
                <a:spcPct val="105000"/>
              </a:lnSpc>
              <a:spcBef>
                <a:spcPct val="30000"/>
              </a:spcBef>
              <a:buSzPct val="119000"/>
              <a:buChar char="•"/>
              <a:defRPr sz="2800" b="1">
                <a:solidFill>
                  <a:schemeClr val="tx1"/>
                </a:solidFill>
                <a:latin typeface="Arial" panose="020B0604020202020204" pitchFamily="34" charset="0"/>
              </a:defRPr>
            </a:lvl1pPr>
            <a:lvl2pPr marL="742950" indent="-285750" algn="l">
              <a:lnSpc>
                <a:spcPct val="105000"/>
              </a:lnSpc>
              <a:spcBef>
                <a:spcPct val="5000"/>
              </a:spcBef>
              <a:buSzPct val="79000"/>
              <a:buChar char="¤"/>
              <a:defRPr sz="2800">
                <a:solidFill>
                  <a:schemeClr val="tx1"/>
                </a:solidFill>
                <a:latin typeface="Arial" panose="020B0604020202020204" pitchFamily="34" charset="0"/>
              </a:defRPr>
            </a:lvl2pPr>
            <a:lvl3pPr marL="1143000" indent="-228600" algn="l">
              <a:lnSpc>
                <a:spcPct val="105000"/>
              </a:lnSpc>
              <a:spcBef>
                <a:spcPct val="5000"/>
              </a:spcBef>
              <a:buSzPct val="119000"/>
              <a:buChar char="­"/>
              <a:defRPr sz="2800">
                <a:solidFill>
                  <a:schemeClr val="tx1"/>
                </a:solidFill>
                <a:latin typeface="Arial" panose="020B0604020202020204" pitchFamily="34" charset="0"/>
              </a:defRPr>
            </a:lvl3pPr>
            <a:lvl4pPr marL="1600200" indent="-228600" algn="l">
              <a:lnSpc>
                <a:spcPct val="105000"/>
              </a:lnSpc>
              <a:spcBef>
                <a:spcPct val="5000"/>
              </a:spcBef>
              <a:buChar char="»"/>
              <a:defRPr sz="2400">
                <a:solidFill>
                  <a:schemeClr val="tx1"/>
                </a:solidFill>
                <a:latin typeface="Arial" panose="020B0604020202020204" pitchFamily="34" charset="0"/>
              </a:defRPr>
            </a:lvl4pPr>
            <a:lvl5pPr marL="2057400" indent="-228600" algn="l">
              <a:lnSpc>
                <a:spcPct val="105000"/>
              </a:lnSpc>
              <a:spcBef>
                <a:spcPct val="5000"/>
              </a:spcBef>
              <a:buChar char="»"/>
              <a:defRPr sz="2400">
                <a:solidFill>
                  <a:schemeClr val="tx1"/>
                </a:solidFill>
                <a:latin typeface="Arial" panose="020B0604020202020204" pitchFamily="34" charset="0"/>
              </a:defRPr>
            </a:lvl5pPr>
            <a:lvl6pPr marL="25146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9pPr>
          </a:lstStyle>
          <a:p>
            <a:pPr>
              <a:buFontTx/>
              <a:buNone/>
            </a:pPr>
            <a:r>
              <a:rPr lang="en-US" altLang="en-US" i="1"/>
              <a:t>Country Characteristics</a:t>
            </a:r>
          </a:p>
        </p:txBody>
      </p:sp>
    </p:spTree>
    <p:extLst>
      <p:ext uri="{BB962C8B-B14F-4D97-AF65-F5344CB8AC3E}">
        <p14:creationId xmlns:p14="http://schemas.microsoft.com/office/powerpoint/2010/main" val="22294534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61796">
                                            <p:txEl>
                                              <p:pRg st="0" end="0"/>
                                            </p:txEl>
                                          </p:spTgt>
                                        </p:tgtEl>
                                        <p:attrNameLst>
                                          <p:attrName>style.visibility</p:attrName>
                                        </p:attrNameLst>
                                      </p:cBhvr>
                                      <p:to>
                                        <p:strVal val="visible"/>
                                      </p:to>
                                    </p:set>
                                    <p:animEffect transition="in" filter="wipe(left)">
                                      <p:cBhvr>
                                        <p:cTn id="7" dur="500"/>
                                        <p:tgtEl>
                                          <p:spTgt spid="16179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796" grpId="0" build="p" autoUpdateAnimBg="0" advAuto="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3908" name="Rectangle 4"/>
          <p:cNvSpPr>
            <a:spLocks noGrp="1" noChangeArrowheads="1"/>
          </p:cNvSpPr>
          <p:nvPr>
            <p:ph type="title"/>
          </p:nvPr>
        </p:nvSpPr>
        <p:spPr/>
        <p:txBody>
          <a:bodyPr/>
          <a:lstStyle/>
          <a:p>
            <a:pPr>
              <a:lnSpc>
                <a:spcPct val="90000"/>
              </a:lnSpc>
            </a:pPr>
            <a:r>
              <a:rPr lang="en-US" altLang="en-US" dirty="0"/>
              <a:t>Interaction Between Subsidiary and Parent Financing Decisions</a:t>
            </a:r>
          </a:p>
        </p:txBody>
      </p:sp>
      <p:sp>
        <p:nvSpPr>
          <p:cNvPr id="123909" name="Rectangle 5"/>
          <p:cNvSpPr>
            <a:spLocks noGrp="1" noChangeArrowheads="1"/>
          </p:cNvSpPr>
          <p:nvPr>
            <p:ph type="body" idx="1"/>
          </p:nvPr>
        </p:nvSpPr>
        <p:spPr/>
        <p:txBody>
          <a:bodyPr/>
          <a:lstStyle/>
          <a:p>
            <a:pPr>
              <a:buFontTx/>
              <a:buNone/>
            </a:pPr>
            <a:r>
              <a:rPr lang="en-US" altLang="en-US" i="1" dirty="0"/>
              <a:t>Increased debt financing by the subsidiary</a:t>
            </a:r>
          </a:p>
          <a:p>
            <a:pPr>
              <a:buSzPct val="80000"/>
              <a:buFont typeface="Symbol" panose="05050102010706020507" pitchFamily="18" charset="2"/>
              <a:buChar char="Þ"/>
            </a:pPr>
            <a:r>
              <a:rPr lang="en-US" altLang="en-US" sz="2800" dirty="0"/>
              <a:t>A larger amount of internal funds may be available to the parent.</a:t>
            </a:r>
          </a:p>
          <a:p>
            <a:pPr>
              <a:buSzPct val="80000"/>
              <a:buFont typeface="Symbol" panose="05050102010706020507" pitchFamily="18" charset="2"/>
              <a:buChar char="Þ"/>
            </a:pPr>
            <a:r>
              <a:rPr lang="en-US" altLang="en-US" sz="2800" dirty="0"/>
              <a:t>The need for debt financing by the parent may be reduced.</a:t>
            </a:r>
          </a:p>
          <a:p>
            <a:pPr>
              <a:buFont typeface="Wingdings" panose="05000000000000000000" pitchFamily="2" charset="2"/>
              <a:buChar char="§"/>
            </a:pPr>
            <a:r>
              <a:rPr lang="en-US" altLang="en-US" sz="2800" dirty="0"/>
              <a:t>The revised composition of debt financing may affect the interest charged on debt as well as the MNC’s overall exposure to exchange rate risk.</a:t>
            </a:r>
          </a:p>
        </p:txBody>
      </p:sp>
    </p:spTree>
    <p:extLst>
      <p:ext uri="{BB962C8B-B14F-4D97-AF65-F5344CB8AC3E}">
        <p14:creationId xmlns:p14="http://schemas.microsoft.com/office/powerpoint/2010/main" val="134999595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3909">
                                            <p:txEl>
                                              <p:pRg st="0" end="0"/>
                                            </p:txEl>
                                          </p:spTgt>
                                        </p:tgtEl>
                                        <p:attrNameLst>
                                          <p:attrName>style.visibility</p:attrName>
                                        </p:attrNameLst>
                                      </p:cBhvr>
                                      <p:to>
                                        <p:strVal val="visible"/>
                                      </p:to>
                                    </p:set>
                                    <p:animEffect transition="in" filter="wipe(left)">
                                      <p:cBhvr>
                                        <p:cTn id="7" dur="500"/>
                                        <p:tgtEl>
                                          <p:spTgt spid="12390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3909">
                                            <p:txEl>
                                              <p:pRg st="1" end="1"/>
                                            </p:txEl>
                                          </p:spTgt>
                                        </p:tgtEl>
                                        <p:attrNameLst>
                                          <p:attrName>style.visibility</p:attrName>
                                        </p:attrNameLst>
                                      </p:cBhvr>
                                      <p:to>
                                        <p:strVal val="visible"/>
                                      </p:to>
                                    </p:set>
                                    <p:animEffect transition="in" filter="wipe(left)">
                                      <p:cBhvr>
                                        <p:cTn id="12" dur="500"/>
                                        <p:tgtEl>
                                          <p:spTgt spid="12390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23909">
                                            <p:txEl>
                                              <p:pRg st="2" end="2"/>
                                            </p:txEl>
                                          </p:spTgt>
                                        </p:tgtEl>
                                        <p:attrNameLst>
                                          <p:attrName>style.visibility</p:attrName>
                                        </p:attrNameLst>
                                      </p:cBhvr>
                                      <p:to>
                                        <p:strVal val="visible"/>
                                      </p:to>
                                    </p:set>
                                    <p:animEffect transition="in" filter="wipe(left)">
                                      <p:cBhvr>
                                        <p:cTn id="17" dur="500"/>
                                        <p:tgtEl>
                                          <p:spTgt spid="12390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23909">
                                            <p:txEl>
                                              <p:pRg st="3" end="3"/>
                                            </p:txEl>
                                          </p:spTgt>
                                        </p:tgtEl>
                                        <p:attrNameLst>
                                          <p:attrName>style.visibility</p:attrName>
                                        </p:attrNameLst>
                                      </p:cBhvr>
                                      <p:to>
                                        <p:strVal val="visible"/>
                                      </p:to>
                                    </p:set>
                                    <p:animEffect transition="in" filter="wipe(left)">
                                      <p:cBhvr>
                                        <p:cTn id="22" dur="500"/>
                                        <p:tgtEl>
                                          <p:spTgt spid="12390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09"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2820" name="Rectangle 4"/>
          <p:cNvSpPr>
            <a:spLocks noGrp="1" noChangeArrowheads="1"/>
          </p:cNvSpPr>
          <p:nvPr>
            <p:ph type="title"/>
          </p:nvPr>
        </p:nvSpPr>
        <p:spPr>
          <a:noFill/>
          <a:ln/>
        </p:spPr>
        <p:txBody>
          <a:bodyPr/>
          <a:lstStyle/>
          <a:p>
            <a:pPr>
              <a:lnSpc>
                <a:spcPct val="90000"/>
              </a:lnSpc>
            </a:pPr>
            <a:r>
              <a:rPr lang="en-US" altLang="en-US" dirty="0"/>
              <a:t>Interaction Between Subsidiary and Parent Financing Decisions</a:t>
            </a:r>
          </a:p>
        </p:txBody>
      </p:sp>
      <p:sp>
        <p:nvSpPr>
          <p:cNvPr id="162821" name="Rectangle 5"/>
          <p:cNvSpPr>
            <a:spLocks noGrp="1" noChangeArrowheads="1"/>
          </p:cNvSpPr>
          <p:nvPr>
            <p:ph type="body" idx="1"/>
          </p:nvPr>
        </p:nvSpPr>
        <p:spPr>
          <a:xfrm>
            <a:off x="457200" y="1600200"/>
            <a:ext cx="8229600" cy="4637111"/>
          </a:xfrm>
          <a:noFill/>
          <a:ln/>
        </p:spPr>
        <p:txBody>
          <a:bodyPr/>
          <a:lstStyle/>
          <a:p>
            <a:pPr>
              <a:buFontTx/>
              <a:buNone/>
            </a:pPr>
            <a:r>
              <a:rPr lang="en-US" altLang="en-US" i="1" dirty="0"/>
              <a:t>Reduced debt financing by the subsidiary</a:t>
            </a:r>
          </a:p>
          <a:p>
            <a:pPr>
              <a:buSzPct val="80000"/>
              <a:buFont typeface="Symbol" panose="05050102010706020507" pitchFamily="18" charset="2"/>
              <a:buChar char="Þ"/>
            </a:pPr>
            <a:r>
              <a:rPr lang="en-US" altLang="en-US" sz="2800" dirty="0"/>
              <a:t>A smaller amount of internal funds may be available to the parent.</a:t>
            </a:r>
          </a:p>
          <a:p>
            <a:pPr>
              <a:buSzPct val="80000"/>
              <a:buFont typeface="Symbol" panose="05050102010706020507" pitchFamily="18" charset="2"/>
              <a:buChar char="Þ"/>
            </a:pPr>
            <a:r>
              <a:rPr lang="en-US" altLang="en-US" sz="2800" dirty="0"/>
              <a:t>The need for debt financing by the parent may be increased.</a:t>
            </a:r>
          </a:p>
          <a:p>
            <a:pPr>
              <a:buFont typeface="Wingdings" panose="05000000000000000000" pitchFamily="2" charset="2"/>
              <a:buChar char="§"/>
            </a:pPr>
            <a:r>
              <a:rPr lang="en-US" altLang="en-US" sz="2800" dirty="0"/>
              <a:t>The revised composition of debt financing may affect the interest charged on debt as well as the MNC’s overall exposure to exchange rate risk.</a:t>
            </a:r>
          </a:p>
        </p:txBody>
      </p:sp>
    </p:spTree>
    <p:extLst>
      <p:ext uri="{BB962C8B-B14F-4D97-AF65-F5344CB8AC3E}">
        <p14:creationId xmlns:p14="http://schemas.microsoft.com/office/powerpoint/2010/main" val="14485800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2821">
                                            <p:txEl>
                                              <p:pRg st="0" end="0"/>
                                            </p:txEl>
                                          </p:spTgt>
                                        </p:tgtEl>
                                        <p:attrNameLst>
                                          <p:attrName>style.visibility</p:attrName>
                                        </p:attrNameLst>
                                      </p:cBhvr>
                                      <p:to>
                                        <p:strVal val="visible"/>
                                      </p:to>
                                    </p:set>
                                    <p:animEffect transition="in" filter="wipe(left)">
                                      <p:cBhvr>
                                        <p:cTn id="7" dur="500"/>
                                        <p:tgtEl>
                                          <p:spTgt spid="16282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2821">
                                            <p:txEl>
                                              <p:pRg st="1" end="1"/>
                                            </p:txEl>
                                          </p:spTgt>
                                        </p:tgtEl>
                                        <p:attrNameLst>
                                          <p:attrName>style.visibility</p:attrName>
                                        </p:attrNameLst>
                                      </p:cBhvr>
                                      <p:to>
                                        <p:strVal val="visible"/>
                                      </p:to>
                                    </p:set>
                                    <p:animEffect transition="in" filter="wipe(left)">
                                      <p:cBhvr>
                                        <p:cTn id="12" dur="500"/>
                                        <p:tgtEl>
                                          <p:spTgt spid="16282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62821">
                                            <p:txEl>
                                              <p:pRg st="2" end="2"/>
                                            </p:txEl>
                                          </p:spTgt>
                                        </p:tgtEl>
                                        <p:attrNameLst>
                                          <p:attrName>style.visibility</p:attrName>
                                        </p:attrNameLst>
                                      </p:cBhvr>
                                      <p:to>
                                        <p:strVal val="visible"/>
                                      </p:to>
                                    </p:set>
                                    <p:animEffect transition="in" filter="wipe(left)">
                                      <p:cBhvr>
                                        <p:cTn id="17" dur="500"/>
                                        <p:tgtEl>
                                          <p:spTgt spid="16282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62821">
                                            <p:txEl>
                                              <p:pRg st="3" end="3"/>
                                            </p:txEl>
                                          </p:spTgt>
                                        </p:tgtEl>
                                        <p:attrNameLst>
                                          <p:attrName>style.visibility</p:attrName>
                                        </p:attrNameLst>
                                      </p:cBhvr>
                                      <p:to>
                                        <p:strVal val="visible"/>
                                      </p:to>
                                    </p:set>
                                    <p:animEffect transition="in" filter="wipe(left)">
                                      <p:cBhvr>
                                        <p:cTn id="22" dur="500"/>
                                        <p:tgtEl>
                                          <p:spTgt spid="16282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2821"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43" name="Rectangle 3"/>
          <p:cNvSpPr>
            <a:spLocks noGrp="1" noChangeArrowheads="1"/>
          </p:cNvSpPr>
          <p:nvPr>
            <p:ph type="body" idx="1"/>
          </p:nvPr>
        </p:nvSpPr>
        <p:spPr>
          <a:xfrm>
            <a:off x="304800" y="1417638"/>
            <a:ext cx="8534400" cy="4114800"/>
          </a:xfrm>
        </p:spPr>
        <p:txBody>
          <a:bodyPr/>
          <a:lstStyle/>
          <a:p>
            <a:pPr marL="0" indent="0">
              <a:lnSpc>
                <a:spcPct val="90000"/>
              </a:lnSpc>
              <a:spcBef>
                <a:spcPct val="0"/>
              </a:spcBef>
              <a:buFontTx/>
              <a:buNone/>
              <a:tabLst>
                <a:tab pos="4000500" algn="ctr"/>
                <a:tab pos="5772150" algn="ctr"/>
                <a:tab pos="7543800" algn="ctr"/>
              </a:tabLst>
            </a:pPr>
            <a:r>
              <a:rPr lang="en-US" altLang="en-US" sz="2400" dirty="0"/>
              <a:t>	Amount of	Internal	Amount of</a:t>
            </a:r>
          </a:p>
          <a:p>
            <a:pPr marL="0" indent="0">
              <a:lnSpc>
                <a:spcPct val="90000"/>
              </a:lnSpc>
              <a:spcBef>
                <a:spcPct val="0"/>
              </a:spcBef>
              <a:buFontTx/>
              <a:buNone/>
              <a:tabLst>
                <a:tab pos="4000500" algn="ctr"/>
                <a:tab pos="5772150" algn="ctr"/>
                <a:tab pos="7543800" algn="ctr"/>
              </a:tabLst>
            </a:pPr>
            <a:r>
              <a:rPr lang="en-US" altLang="en-US" sz="2400" dirty="0"/>
              <a:t>	Local Debt	Funds	Debt</a:t>
            </a:r>
          </a:p>
          <a:p>
            <a:pPr marL="0" indent="0">
              <a:lnSpc>
                <a:spcPct val="90000"/>
              </a:lnSpc>
              <a:spcBef>
                <a:spcPct val="0"/>
              </a:spcBef>
              <a:buFontTx/>
              <a:buNone/>
              <a:tabLst>
                <a:tab pos="4000500" algn="ctr"/>
                <a:tab pos="5772150" algn="ctr"/>
                <a:tab pos="7543800" algn="ctr"/>
              </a:tabLst>
            </a:pPr>
            <a:r>
              <a:rPr lang="en-US" altLang="en-US" sz="2400" dirty="0"/>
              <a:t>Host Country	Financed by	Available	Financed</a:t>
            </a:r>
          </a:p>
          <a:p>
            <a:pPr marL="0" indent="0">
              <a:lnSpc>
                <a:spcPct val="90000"/>
              </a:lnSpc>
              <a:spcBef>
                <a:spcPct val="0"/>
              </a:spcBef>
              <a:spcAft>
                <a:spcPct val="20000"/>
              </a:spcAft>
              <a:buFontTx/>
              <a:buNone/>
              <a:tabLst>
                <a:tab pos="4000500" algn="ctr"/>
                <a:tab pos="5772150" algn="ctr"/>
                <a:tab pos="7543800" algn="ctr"/>
              </a:tabLst>
            </a:pPr>
            <a:r>
              <a:rPr lang="en-US" altLang="en-US" sz="2400" dirty="0"/>
              <a:t>Conditions	Subsidiary	to Parent	by Parent</a:t>
            </a:r>
          </a:p>
          <a:p>
            <a:pPr marL="0" indent="0">
              <a:lnSpc>
                <a:spcPct val="100000"/>
              </a:lnSpc>
              <a:spcBef>
                <a:spcPct val="20000"/>
              </a:spcBef>
              <a:buFontTx/>
              <a:buNone/>
              <a:tabLst>
                <a:tab pos="4000500" algn="ctr"/>
                <a:tab pos="5772150" algn="ctr"/>
                <a:tab pos="7543800" algn="ctr"/>
              </a:tabLst>
            </a:pPr>
            <a:r>
              <a:rPr lang="en-US" altLang="en-US" sz="2400" dirty="0"/>
              <a:t>Higher Country Risk	Higher	Higher	Lower</a:t>
            </a:r>
          </a:p>
          <a:p>
            <a:pPr marL="0" indent="0">
              <a:lnSpc>
                <a:spcPct val="100000"/>
              </a:lnSpc>
              <a:spcBef>
                <a:spcPct val="20000"/>
              </a:spcBef>
              <a:buFontTx/>
              <a:buNone/>
              <a:tabLst>
                <a:tab pos="4000500" algn="ctr"/>
                <a:tab pos="5772150" algn="ctr"/>
                <a:tab pos="7543800" algn="ctr"/>
              </a:tabLst>
            </a:pPr>
            <a:r>
              <a:rPr lang="en-US" altLang="en-US" sz="2400" dirty="0"/>
              <a:t>Lower Interest Rates	Higher	Higher	Lower</a:t>
            </a:r>
          </a:p>
          <a:p>
            <a:pPr marL="0" indent="0">
              <a:lnSpc>
                <a:spcPct val="100000"/>
              </a:lnSpc>
              <a:spcBef>
                <a:spcPct val="20000"/>
              </a:spcBef>
              <a:buFontTx/>
              <a:buNone/>
              <a:tabLst>
                <a:tab pos="4000500" algn="ctr"/>
                <a:tab pos="5772150" algn="ctr"/>
                <a:tab pos="7543800" algn="ctr"/>
              </a:tabLst>
            </a:pPr>
            <a:r>
              <a:rPr lang="en-US" altLang="en-US" sz="2400" dirty="0"/>
              <a:t>Expected Weakness	</a:t>
            </a:r>
            <a:r>
              <a:rPr lang="en-US" altLang="en-US" sz="3600" baseline="-25000" dirty="0"/>
              <a:t>Higher	Higher	Lower</a:t>
            </a:r>
            <a:endParaRPr lang="en-US" altLang="en-US" sz="2400" dirty="0"/>
          </a:p>
          <a:p>
            <a:pPr marL="0" indent="0">
              <a:lnSpc>
                <a:spcPct val="90000"/>
              </a:lnSpc>
              <a:spcBef>
                <a:spcPct val="0"/>
              </a:spcBef>
              <a:buFontTx/>
              <a:buNone/>
              <a:tabLst>
                <a:tab pos="4000500" algn="ctr"/>
                <a:tab pos="5772150" algn="ctr"/>
                <a:tab pos="7543800" algn="ctr"/>
              </a:tabLst>
            </a:pPr>
            <a:r>
              <a:rPr lang="en-US" altLang="en-US" sz="2400" dirty="0"/>
              <a:t>of Local Currency</a:t>
            </a:r>
          </a:p>
          <a:p>
            <a:pPr marL="0" indent="0">
              <a:lnSpc>
                <a:spcPct val="100000"/>
              </a:lnSpc>
              <a:spcBef>
                <a:spcPct val="20000"/>
              </a:spcBef>
              <a:buFontTx/>
              <a:buNone/>
              <a:tabLst>
                <a:tab pos="4000500" algn="ctr"/>
                <a:tab pos="5772150" algn="ctr"/>
                <a:tab pos="7543800" algn="ctr"/>
              </a:tabLst>
            </a:pPr>
            <a:r>
              <a:rPr lang="en-US" altLang="en-US" sz="2400" dirty="0"/>
              <a:t>Blockage of Funds	Higher	Higher	Lower</a:t>
            </a:r>
          </a:p>
          <a:p>
            <a:pPr marL="0" indent="0">
              <a:lnSpc>
                <a:spcPct val="100000"/>
              </a:lnSpc>
              <a:spcBef>
                <a:spcPct val="20000"/>
              </a:spcBef>
              <a:buFontTx/>
              <a:buNone/>
              <a:tabLst>
                <a:tab pos="4000500" algn="ctr"/>
                <a:tab pos="5772150" algn="ctr"/>
                <a:tab pos="7543800" algn="ctr"/>
              </a:tabLst>
            </a:pPr>
            <a:r>
              <a:rPr lang="en-US" altLang="en-US" sz="2400" dirty="0"/>
              <a:t>Higher Taxes	Higher	Higher	Lower</a:t>
            </a:r>
          </a:p>
        </p:txBody>
      </p:sp>
      <p:sp>
        <p:nvSpPr>
          <p:cNvPr id="163844" name="Rectangle 4"/>
          <p:cNvSpPr>
            <a:spLocks noGrp="1" noChangeArrowheads="1"/>
          </p:cNvSpPr>
          <p:nvPr>
            <p:ph type="title"/>
          </p:nvPr>
        </p:nvSpPr>
        <p:spPr>
          <a:noFill/>
          <a:ln/>
        </p:spPr>
        <p:txBody>
          <a:bodyPr/>
          <a:lstStyle/>
          <a:p>
            <a:pPr>
              <a:lnSpc>
                <a:spcPct val="90000"/>
              </a:lnSpc>
            </a:pPr>
            <a:r>
              <a:rPr lang="en-US" altLang="en-US" dirty="0"/>
              <a:t>Interaction Between Subsidiary and Parent Financing Decisions</a:t>
            </a:r>
          </a:p>
        </p:txBody>
      </p:sp>
      <p:sp>
        <p:nvSpPr>
          <p:cNvPr id="163845" name="Line 5"/>
          <p:cNvSpPr>
            <a:spLocks noChangeShapeType="1"/>
          </p:cNvSpPr>
          <p:nvPr/>
        </p:nvSpPr>
        <p:spPr bwMode="auto">
          <a:xfrm>
            <a:off x="304800" y="3429000"/>
            <a:ext cx="8534400"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Tree>
    <p:extLst>
      <p:ext uri="{BB962C8B-B14F-4D97-AF65-F5344CB8AC3E}">
        <p14:creationId xmlns:p14="http://schemas.microsoft.com/office/powerpoint/2010/main" val="17379085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63845"/>
                                        </p:tgtEl>
                                        <p:attrNameLst>
                                          <p:attrName>style.visibility</p:attrName>
                                        </p:attrNameLst>
                                      </p:cBhvr>
                                      <p:to>
                                        <p:strVal val="visible"/>
                                      </p:to>
                                    </p:set>
                                  </p:childTnLst>
                                </p:cTn>
                              </p:par>
                            </p:childTnLst>
                          </p:cTn>
                        </p:par>
                        <p:par>
                          <p:cTn id="7" fill="hold" nodeType="afterGroup">
                            <p:stCondLst>
                              <p:cond delay="500"/>
                            </p:stCondLst>
                            <p:childTnLst>
                              <p:par>
                                <p:cTn id="8" presetID="22" presetClass="entr" presetSubtype="1" fill="hold" grpId="0" nodeType="afterEffect">
                                  <p:stCondLst>
                                    <p:cond delay="0"/>
                                  </p:stCondLst>
                                  <p:childTnLst>
                                    <p:set>
                                      <p:cBhvr>
                                        <p:cTn id="9" dur="1" fill="hold">
                                          <p:stCondLst>
                                            <p:cond delay="0"/>
                                          </p:stCondLst>
                                        </p:cTn>
                                        <p:tgtEl>
                                          <p:spTgt spid="163843"/>
                                        </p:tgtEl>
                                        <p:attrNameLst>
                                          <p:attrName>style.visibility</p:attrName>
                                        </p:attrNameLst>
                                      </p:cBhvr>
                                      <p:to>
                                        <p:strVal val="visible"/>
                                      </p:to>
                                    </p:set>
                                    <p:animEffect transition="in" filter="wipe(up)">
                                      <p:cBhvr>
                                        <p:cTn id="10" dur="500"/>
                                        <p:tgtEl>
                                          <p:spTgt spid="1638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43" grpId="0"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6" name="Rectangle 4"/>
          <p:cNvSpPr>
            <a:spLocks noGrp="1" noChangeArrowheads="1"/>
          </p:cNvSpPr>
          <p:nvPr>
            <p:ph type="title"/>
          </p:nvPr>
        </p:nvSpPr>
        <p:spPr/>
        <p:txBody>
          <a:bodyPr/>
          <a:lstStyle/>
          <a:p>
            <a:r>
              <a:rPr lang="en-US" altLang="en-US"/>
              <a:t>Using a Target Capital Structure on a Local versus Global Basis</a:t>
            </a:r>
          </a:p>
        </p:txBody>
      </p:sp>
      <p:sp>
        <p:nvSpPr>
          <p:cNvPr id="125957" name="Rectangle 5"/>
          <p:cNvSpPr>
            <a:spLocks noGrp="1" noChangeArrowheads="1"/>
          </p:cNvSpPr>
          <p:nvPr>
            <p:ph type="body" idx="1"/>
          </p:nvPr>
        </p:nvSpPr>
        <p:spPr/>
        <p:txBody>
          <a:bodyPr/>
          <a:lstStyle/>
          <a:p>
            <a:pPr>
              <a:buFont typeface="Wingdings" panose="05000000000000000000" pitchFamily="2" charset="2"/>
              <a:buChar char="§"/>
            </a:pPr>
            <a:r>
              <a:rPr lang="en-US" altLang="en-US" sz="2800" dirty="0"/>
              <a:t>An MNC may deviate from its “local” target capital structure as necessitated by local conditions.</a:t>
            </a:r>
          </a:p>
          <a:p>
            <a:pPr>
              <a:buFont typeface="Wingdings" panose="05000000000000000000" pitchFamily="2" charset="2"/>
              <a:buChar char="§"/>
            </a:pPr>
            <a:r>
              <a:rPr lang="en-US" altLang="en-US" sz="2800" dirty="0"/>
              <a:t>However, the proportions of debt and equity financing in one subsidiary may be adjusted to offset an abnormal degree of financial leverage in another subsidiary.</a:t>
            </a:r>
          </a:p>
          <a:p>
            <a:pPr>
              <a:buFont typeface="Wingdings" panose="05000000000000000000" pitchFamily="2" charset="2"/>
              <a:buChar char="§"/>
            </a:pPr>
            <a:r>
              <a:rPr lang="en-US" altLang="en-US" sz="2800" dirty="0"/>
              <a:t>Hence, the MNC may still achieve its “global” target capital structure.</a:t>
            </a:r>
          </a:p>
        </p:txBody>
      </p:sp>
    </p:spTree>
    <p:extLst>
      <p:ext uri="{BB962C8B-B14F-4D97-AF65-F5344CB8AC3E}">
        <p14:creationId xmlns:p14="http://schemas.microsoft.com/office/powerpoint/2010/main" val="352514968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25957">
                                            <p:txEl>
                                              <p:pRg st="0" end="0"/>
                                            </p:txEl>
                                          </p:spTgt>
                                        </p:tgtEl>
                                        <p:attrNameLst>
                                          <p:attrName>style.visibility</p:attrName>
                                        </p:attrNameLst>
                                      </p:cBhvr>
                                      <p:to>
                                        <p:strVal val="visible"/>
                                      </p:to>
                                    </p:set>
                                    <p:animEffect transition="in" filter="wipe(left)">
                                      <p:cBhvr>
                                        <p:cTn id="7" dur="500"/>
                                        <p:tgtEl>
                                          <p:spTgt spid="12595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25957">
                                            <p:txEl>
                                              <p:pRg st="1" end="1"/>
                                            </p:txEl>
                                          </p:spTgt>
                                        </p:tgtEl>
                                        <p:attrNameLst>
                                          <p:attrName>style.visibility</p:attrName>
                                        </p:attrNameLst>
                                      </p:cBhvr>
                                      <p:to>
                                        <p:strVal val="visible"/>
                                      </p:to>
                                    </p:set>
                                    <p:animEffect transition="in" filter="wipe(left)">
                                      <p:cBhvr>
                                        <p:cTn id="12" dur="500"/>
                                        <p:tgtEl>
                                          <p:spTgt spid="12595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25957">
                                            <p:txEl>
                                              <p:pRg st="2" end="2"/>
                                            </p:txEl>
                                          </p:spTgt>
                                        </p:tgtEl>
                                        <p:attrNameLst>
                                          <p:attrName>style.visibility</p:attrName>
                                        </p:attrNameLst>
                                      </p:cBhvr>
                                      <p:to>
                                        <p:strVal val="visible"/>
                                      </p:to>
                                    </p:set>
                                    <p:animEffect transition="in" filter="wipe(left)">
                                      <p:cBhvr>
                                        <p:cTn id="17" dur="500"/>
                                        <p:tgtEl>
                                          <p:spTgt spid="12595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7"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4868" name="Rectangle 4"/>
          <p:cNvSpPr>
            <a:spLocks noGrp="1" noChangeArrowheads="1"/>
          </p:cNvSpPr>
          <p:nvPr>
            <p:ph type="title"/>
          </p:nvPr>
        </p:nvSpPr>
        <p:spPr>
          <a:noFill/>
          <a:ln/>
        </p:spPr>
        <p:txBody>
          <a:bodyPr/>
          <a:lstStyle/>
          <a:p>
            <a:r>
              <a:rPr lang="en-US" altLang="en-US"/>
              <a:t>Using a Target Capital Structure on a Local versus Global Basis</a:t>
            </a:r>
          </a:p>
        </p:txBody>
      </p:sp>
      <p:sp>
        <p:nvSpPr>
          <p:cNvPr id="164869" name="Rectangle 5"/>
          <p:cNvSpPr>
            <a:spLocks noGrp="1" noChangeArrowheads="1"/>
          </p:cNvSpPr>
          <p:nvPr>
            <p:ph type="body" idx="1"/>
          </p:nvPr>
        </p:nvSpPr>
        <p:spPr>
          <a:noFill/>
          <a:ln/>
        </p:spPr>
        <p:txBody>
          <a:bodyPr/>
          <a:lstStyle/>
          <a:p>
            <a:pPr>
              <a:buFont typeface="Wingdings" panose="05000000000000000000" pitchFamily="2" charset="2"/>
              <a:buChar char="§"/>
            </a:pPr>
            <a:r>
              <a:rPr lang="en-US" altLang="en-US" dirty="0"/>
              <a:t>Note that a capital structure revision may result in a higher cost of capital.</a:t>
            </a:r>
          </a:p>
          <a:p>
            <a:pPr>
              <a:buFont typeface="Wingdings" panose="05000000000000000000" pitchFamily="2" charset="2"/>
              <a:buChar char="§"/>
            </a:pPr>
            <a:r>
              <a:rPr lang="en-US" altLang="en-US" dirty="0"/>
              <a:t>Hence, an unusually high or low degree of financial leverage should only be adopted if the benefits outweigh the overall costs.</a:t>
            </a:r>
          </a:p>
        </p:txBody>
      </p:sp>
    </p:spTree>
    <p:extLst>
      <p:ext uri="{BB962C8B-B14F-4D97-AF65-F5344CB8AC3E}">
        <p14:creationId xmlns:p14="http://schemas.microsoft.com/office/powerpoint/2010/main" val="10857746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64869">
                                            <p:txEl>
                                              <p:pRg st="0" end="0"/>
                                            </p:txEl>
                                          </p:spTgt>
                                        </p:tgtEl>
                                        <p:attrNameLst>
                                          <p:attrName>style.visibility</p:attrName>
                                        </p:attrNameLst>
                                      </p:cBhvr>
                                      <p:to>
                                        <p:strVal val="visible"/>
                                      </p:to>
                                    </p:set>
                                    <p:animEffect transition="in" filter="wipe(left)">
                                      <p:cBhvr>
                                        <p:cTn id="7" dur="500"/>
                                        <p:tgtEl>
                                          <p:spTgt spid="16486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64869">
                                            <p:txEl>
                                              <p:pRg st="1" end="1"/>
                                            </p:txEl>
                                          </p:spTgt>
                                        </p:tgtEl>
                                        <p:attrNameLst>
                                          <p:attrName>style.visibility</p:attrName>
                                        </p:attrNameLst>
                                      </p:cBhvr>
                                      <p:to>
                                        <p:strVal val="visible"/>
                                      </p:to>
                                    </p:set>
                                    <p:animEffect transition="in" filter="wipe(left)">
                                      <p:cBhvr>
                                        <p:cTn id="12" dur="500"/>
                                        <p:tgtEl>
                                          <p:spTgt spid="16486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4869" grpId="0" build="p"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1" name="Rectangle 2051"/>
          <p:cNvSpPr>
            <a:spLocks noGrp="1" noChangeArrowheads="1"/>
          </p:cNvSpPr>
          <p:nvPr>
            <p:ph type="body" idx="1"/>
          </p:nvPr>
        </p:nvSpPr>
        <p:spPr/>
        <p:txBody>
          <a:bodyPr/>
          <a:lstStyle/>
          <a:p>
            <a:pPr>
              <a:buFont typeface="Wingdings" panose="05000000000000000000" pitchFamily="2" charset="2"/>
              <a:buChar char="§"/>
            </a:pPr>
            <a:r>
              <a:rPr lang="en-US" altLang="en-US" sz="2800" dirty="0"/>
              <a:t>The volumes of debt and equity issued in financial markets vary across countries, indicating that firms in some countries (such as Japan) have a higher degree of financial leverage on average.</a:t>
            </a:r>
          </a:p>
          <a:p>
            <a:pPr>
              <a:buFont typeface="Wingdings" panose="05000000000000000000" pitchFamily="2" charset="2"/>
              <a:buChar char="§"/>
            </a:pPr>
            <a:r>
              <a:rPr lang="en-US" altLang="en-US" sz="2800" dirty="0"/>
              <a:t>However, conditions may change over time. In Germany for example, firms are shifting from local bank loans to the use of debt security and equity markets. </a:t>
            </a:r>
          </a:p>
        </p:txBody>
      </p:sp>
      <p:sp>
        <p:nvSpPr>
          <p:cNvPr id="165892" name="Rectangle 2052"/>
          <p:cNvSpPr>
            <a:spLocks noGrp="1" noChangeArrowheads="1"/>
          </p:cNvSpPr>
          <p:nvPr>
            <p:ph type="title"/>
          </p:nvPr>
        </p:nvSpPr>
        <p:spPr>
          <a:noFill/>
          <a:ln/>
        </p:spPr>
        <p:txBody>
          <a:bodyPr/>
          <a:lstStyle/>
          <a:p>
            <a:r>
              <a:rPr lang="en-US" altLang="en-US"/>
              <a:t>Using a Target Capital Structure on a Local versus Global Basis</a:t>
            </a:r>
          </a:p>
        </p:txBody>
      </p:sp>
    </p:spTree>
    <p:extLst>
      <p:ext uri="{BB962C8B-B14F-4D97-AF65-F5344CB8AC3E}">
        <p14:creationId xmlns:p14="http://schemas.microsoft.com/office/powerpoint/2010/main" val="10785550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6" name="Rectangle 2052"/>
          <p:cNvSpPr>
            <a:spLocks noGrp="1" noChangeArrowheads="1"/>
          </p:cNvSpPr>
          <p:nvPr>
            <p:ph type="title"/>
          </p:nvPr>
        </p:nvSpPr>
        <p:spPr>
          <a:xfrm>
            <a:off x="0" y="304800"/>
            <a:ext cx="9144000" cy="990600"/>
          </a:xfrm>
          <a:noFill/>
          <a:ln/>
        </p:spPr>
        <p:txBody>
          <a:bodyPr/>
          <a:lstStyle/>
          <a:p>
            <a:pPr>
              <a:lnSpc>
                <a:spcPct val="90000"/>
              </a:lnSpc>
            </a:pPr>
            <a:r>
              <a:rPr lang="en-US" altLang="en-US" sz="3200"/>
              <a:t>Impact of Multinational Capital Structure Decisions on an MNC’s Value</a:t>
            </a:r>
            <a:endParaRPr lang="en-US" altLang="en-US" sz="3200" b="0"/>
          </a:p>
        </p:txBody>
      </p:sp>
      <p:grpSp>
        <p:nvGrpSpPr>
          <p:cNvPr id="166917" name="Group 2053"/>
          <p:cNvGrpSpPr>
            <a:grpSpLocks/>
          </p:cNvGrpSpPr>
          <p:nvPr/>
        </p:nvGrpSpPr>
        <p:grpSpPr bwMode="auto">
          <a:xfrm>
            <a:off x="990600" y="1447800"/>
            <a:ext cx="7467600" cy="5194300"/>
            <a:chOff x="624" y="912"/>
            <a:chExt cx="4704" cy="3272"/>
          </a:xfrm>
        </p:grpSpPr>
        <p:grpSp>
          <p:nvGrpSpPr>
            <p:cNvPr id="166918" name="Group 2054"/>
            <p:cNvGrpSpPr>
              <a:grpSpLocks/>
            </p:cNvGrpSpPr>
            <p:nvPr/>
          </p:nvGrpSpPr>
          <p:grpSpPr bwMode="auto">
            <a:xfrm>
              <a:off x="816" y="1632"/>
              <a:ext cx="4128" cy="1416"/>
              <a:chOff x="816" y="1680"/>
              <a:chExt cx="4128" cy="1416"/>
            </a:xfrm>
          </p:grpSpPr>
          <p:sp>
            <p:nvSpPr>
              <p:cNvPr id="166919" name="Rectangle 2055"/>
              <p:cNvSpPr>
                <a:spLocks noChangeArrowheads="1"/>
              </p:cNvSpPr>
              <p:nvPr/>
            </p:nvSpPr>
            <p:spPr bwMode="auto">
              <a:xfrm>
                <a:off x="816" y="1680"/>
                <a:ext cx="4080" cy="1344"/>
              </a:xfrm>
              <a:prstGeom prst="rect">
                <a:avLst/>
              </a:prstGeom>
              <a:solidFill>
                <a:srgbClr val="006B61"/>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66920" name="Rectangle 2056"/>
              <p:cNvSpPr>
                <a:spLocks noChangeArrowheads="1"/>
              </p:cNvSpPr>
              <p:nvPr/>
            </p:nvSpPr>
            <p:spPr bwMode="auto">
              <a:xfrm>
                <a:off x="864" y="1728"/>
                <a:ext cx="4080" cy="1344"/>
              </a:xfrm>
              <a:prstGeom prst="rect">
                <a:avLst/>
              </a:prstGeom>
              <a:solidFill>
                <a:srgbClr val="FFFFFF"/>
              </a:solidFill>
              <a:ln w="9525">
                <a:solidFill>
                  <a:srgbClr val="006B6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aphicFrame>
            <p:nvGraphicFramePr>
              <p:cNvPr id="166921" name="Object 2057">
                <a:hlinkClick r:id="" action="ppaction://ole?verb=0"/>
              </p:cNvPr>
              <p:cNvGraphicFramePr>
                <a:graphicFrameLocks/>
              </p:cNvGraphicFramePr>
              <p:nvPr/>
            </p:nvGraphicFramePr>
            <p:xfrm>
              <a:off x="1056" y="1728"/>
              <a:ext cx="3648" cy="1368"/>
            </p:xfrm>
            <a:graphic>
              <a:graphicData uri="http://schemas.openxmlformats.org/presentationml/2006/ole">
                <mc:AlternateContent xmlns:mc="http://schemas.openxmlformats.org/markup-compatibility/2006">
                  <mc:Choice xmlns:v="urn:schemas-microsoft-com:vml" Requires="v">
                    <p:oleObj spid="_x0000_s2059" name="Equation" r:id="rId3" imgW="2438280" imgH="914400" progId="Equation.3">
                      <p:embed/>
                    </p:oleObj>
                  </mc:Choice>
                  <mc:Fallback>
                    <p:oleObj name="Equation" r:id="rId3" imgW="2438280" imgH="914400" progId="Equation.3">
                      <p:embed/>
                      <p:pic>
                        <p:nvPicPr>
                          <p:cNvPr id="166921" name="Object 2057">
                            <a:hlinkClick r:id="" action="ppaction://ole?verb=0"/>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6" y="1728"/>
                            <a:ext cx="3648" cy="1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166922" name="Rectangle 2058"/>
            <p:cNvSpPr>
              <a:spLocks noChangeArrowheads="1"/>
            </p:cNvSpPr>
            <p:nvPr/>
          </p:nvSpPr>
          <p:spPr bwMode="auto">
            <a:xfrm>
              <a:off x="624" y="3168"/>
              <a:ext cx="4704" cy="10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marL="1314450" indent="-1314450" algn="l">
                <a:tabLst>
                  <a:tab pos="514350" algn="ctr"/>
                  <a:tab pos="1085850" algn="l"/>
                  <a:tab pos="1314450" algn="l"/>
                </a:tabLst>
                <a:defRPr sz="2400">
                  <a:solidFill>
                    <a:schemeClr val="tx1"/>
                  </a:solidFill>
                  <a:latin typeface="Times New Roman" panose="02020603050405020304" pitchFamily="18" charset="0"/>
                </a:defRPr>
              </a:lvl1pPr>
              <a:lvl2pPr marL="1485900" algn="l">
                <a:tabLst>
                  <a:tab pos="514350" algn="ctr"/>
                  <a:tab pos="1085850" algn="l"/>
                  <a:tab pos="1314450" algn="l"/>
                </a:tabLst>
                <a:defRPr sz="2400">
                  <a:solidFill>
                    <a:schemeClr val="tx1"/>
                  </a:solidFill>
                  <a:latin typeface="Times New Roman" panose="02020603050405020304" pitchFamily="18" charset="0"/>
                </a:defRPr>
              </a:lvl2pPr>
              <a:lvl3pPr marL="1600200" algn="l">
                <a:tabLst>
                  <a:tab pos="514350" algn="ctr"/>
                  <a:tab pos="1085850" algn="l"/>
                  <a:tab pos="1314450" algn="l"/>
                </a:tabLst>
                <a:defRPr sz="2400">
                  <a:solidFill>
                    <a:schemeClr val="tx1"/>
                  </a:solidFill>
                  <a:latin typeface="Times New Roman" panose="02020603050405020304" pitchFamily="18" charset="0"/>
                </a:defRPr>
              </a:lvl3pPr>
              <a:lvl4pPr marL="1714500" algn="l">
                <a:tabLst>
                  <a:tab pos="514350" algn="ctr"/>
                  <a:tab pos="1085850" algn="l"/>
                  <a:tab pos="1314450" algn="l"/>
                </a:tabLst>
                <a:defRPr sz="2400">
                  <a:solidFill>
                    <a:schemeClr val="tx1"/>
                  </a:solidFill>
                  <a:latin typeface="Times New Roman" panose="02020603050405020304" pitchFamily="18" charset="0"/>
                </a:defRPr>
              </a:lvl4pPr>
              <a:lvl5pPr algn="l">
                <a:tabLst>
                  <a:tab pos="514350" algn="ctr"/>
                  <a:tab pos="1085850" algn="l"/>
                  <a:tab pos="1314450" algn="l"/>
                </a:tabLst>
                <a:defRPr sz="2400">
                  <a:solidFill>
                    <a:schemeClr val="tx1"/>
                  </a:solidFill>
                  <a:latin typeface="Times New Roman" panose="02020603050405020304" pitchFamily="18" charset="0"/>
                </a:defRPr>
              </a:lvl5pPr>
              <a:lvl6pPr eaLnBrk="0" fontAlgn="base" hangingPunct="0">
                <a:spcBef>
                  <a:spcPct val="0"/>
                </a:spcBef>
                <a:spcAft>
                  <a:spcPct val="0"/>
                </a:spcAft>
                <a:tabLst>
                  <a:tab pos="514350" algn="ctr"/>
                  <a:tab pos="1085850" algn="l"/>
                  <a:tab pos="1314450" algn="l"/>
                </a:tabLst>
                <a:defRPr sz="2400">
                  <a:solidFill>
                    <a:schemeClr val="tx1"/>
                  </a:solidFill>
                  <a:latin typeface="Times New Roman" panose="02020603050405020304" pitchFamily="18" charset="0"/>
                </a:defRPr>
              </a:lvl6pPr>
              <a:lvl7pPr eaLnBrk="0" fontAlgn="base" hangingPunct="0">
                <a:spcBef>
                  <a:spcPct val="0"/>
                </a:spcBef>
                <a:spcAft>
                  <a:spcPct val="0"/>
                </a:spcAft>
                <a:tabLst>
                  <a:tab pos="514350" algn="ctr"/>
                  <a:tab pos="1085850" algn="l"/>
                  <a:tab pos="1314450" algn="l"/>
                </a:tabLst>
                <a:defRPr sz="2400">
                  <a:solidFill>
                    <a:schemeClr val="tx1"/>
                  </a:solidFill>
                  <a:latin typeface="Times New Roman" panose="02020603050405020304" pitchFamily="18" charset="0"/>
                </a:defRPr>
              </a:lvl7pPr>
              <a:lvl8pPr eaLnBrk="0" fontAlgn="base" hangingPunct="0">
                <a:spcBef>
                  <a:spcPct val="0"/>
                </a:spcBef>
                <a:spcAft>
                  <a:spcPct val="0"/>
                </a:spcAft>
                <a:tabLst>
                  <a:tab pos="514350" algn="ctr"/>
                  <a:tab pos="1085850" algn="l"/>
                  <a:tab pos="1314450" algn="l"/>
                </a:tabLst>
                <a:defRPr sz="2400">
                  <a:solidFill>
                    <a:schemeClr val="tx1"/>
                  </a:solidFill>
                  <a:latin typeface="Times New Roman" panose="02020603050405020304" pitchFamily="18" charset="0"/>
                </a:defRPr>
              </a:lvl8pPr>
              <a:lvl9pPr eaLnBrk="0" fontAlgn="base" hangingPunct="0">
                <a:spcBef>
                  <a:spcPct val="0"/>
                </a:spcBef>
                <a:spcAft>
                  <a:spcPct val="0"/>
                </a:spcAft>
                <a:tabLst>
                  <a:tab pos="514350" algn="ctr"/>
                  <a:tab pos="1085850" algn="l"/>
                  <a:tab pos="1314450" algn="l"/>
                </a:tabLst>
                <a:defRPr sz="2400">
                  <a:solidFill>
                    <a:schemeClr val="tx1"/>
                  </a:solidFill>
                  <a:latin typeface="Times New Roman" panose="02020603050405020304" pitchFamily="18" charset="0"/>
                </a:defRPr>
              </a:lvl9pPr>
            </a:lstStyle>
            <a:p>
              <a:r>
                <a:rPr lang="en-US" altLang="en-US" sz="2000">
                  <a:latin typeface="Arial" panose="020B0604020202020204" pitchFamily="34" charset="0"/>
                </a:rPr>
                <a:t>	E (CF</a:t>
              </a:r>
              <a:r>
                <a:rPr lang="en-US" altLang="en-US" sz="2000" i="1" baseline="-25000">
                  <a:latin typeface="Arial" panose="020B0604020202020204" pitchFamily="34" charset="0"/>
                </a:rPr>
                <a:t>j,t </a:t>
              </a:r>
              <a:r>
                <a:rPr lang="en-US" altLang="en-US" sz="2000">
                  <a:latin typeface="Arial" panose="020B0604020202020204" pitchFamily="34" charset="0"/>
                </a:rPr>
                <a:t>)	=	expected cash flows in currency </a:t>
              </a:r>
              <a:r>
                <a:rPr lang="en-US" altLang="en-US" sz="2000" i="1">
                  <a:latin typeface="Arial" panose="020B0604020202020204" pitchFamily="34" charset="0"/>
                </a:rPr>
                <a:t>j</a:t>
              </a:r>
              <a:r>
                <a:rPr lang="en-US" altLang="en-US" sz="2000">
                  <a:latin typeface="Arial" panose="020B0604020202020204" pitchFamily="34" charset="0"/>
                </a:rPr>
                <a:t> to be received by the U.S. parent at the end of period </a:t>
              </a:r>
              <a:r>
                <a:rPr lang="en-US" altLang="en-US" sz="2000" i="1">
                  <a:latin typeface="Arial" panose="020B0604020202020204" pitchFamily="34" charset="0"/>
                </a:rPr>
                <a:t>t</a:t>
              </a:r>
              <a:endParaRPr lang="en-US" altLang="en-US" sz="2000">
                <a:latin typeface="Arial" panose="020B0604020202020204" pitchFamily="34" charset="0"/>
              </a:endParaRPr>
            </a:p>
            <a:p>
              <a:r>
                <a:rPr lang="en-US" altLang="en-US" sz="2000">
                  <a:latin typeface="Arial" panose="020B0604020202020204" pitchFamily="34" charset="0"/>
                </a:rPr>
                <a:t>	E (ER</a:t>
              </a:r>
              <a:r>
                <a:rPr lang="en-US" altLang="en-US" sz="2000" i="1" baseline="-25000">
                  <a:latin typeface="Arial" panose="020B0604020202020204" pitchFamily="34" charset="0"/>
                </a:rPr>
                <a:t>j,t </a:t>
              </a:r>
              <a:r>
                <a:rPr lang="en-US" altLang="en-US" sz="2000">
                  <a:latin typeface="Arial" panose="020B0604020202020204" pitchFamily="34" charset="0"/>
                </a:rPr>
                <a:t>)	=	expected exchange rate at which currency </a:t>
              </a:r>
              <a:r>
                <a:rPr lang="en-US" altLang="en-US" sz="2000" i="1">
                  <a:latin typeface="Arial" panose="020B0604020202020204" pitchFamily="34" charset="0"/>
                </a:rPr>
                <a:t>j</a:t>
              </a:r>
              <a:r>
                <a:rPr lang="en-US" altLang="en-US" sz="2000">
                  <a:latin typeface="Arial" panose="020B0604020202020204" pitchFamily="34" charset="0"/>
                </a:rPr>
                <a:t> can be converted to dollars at the end of period </a:t>
              </a:r>
              <a:r>
                <a:rPr lang="en-US" altLang="en-US" sz="2000" i="1">
                  <a:latin typeface="Arial" panose="020B0604020202020204" pitchFamily="34" charset="0"/>
                </a:rPr>
                <a:t>t</a:t>
              </a:r>
              <a:endParaRPr lang="en-US" altLang="en-US" sz="2000">
                <a:latin typeface="Arial" panose="020B0604020202020204" pitchFamily="34" charset="0"/>
              </a:endParaRPr>
            </a:p>
            <a:p>
              <a:r>
                <a:rPr lang="en-US" altLang="en-US" sz="2000" i="1">
                  <a:latin typeface="Arial" panose="020B0604020202020204" pitchFamily="34" charset="0"/>
                </a:rPr>
                <a:t>	k	</a:t>
              </a:r>
              <a:r>
                <a:rPr lang="en-US" altLang="en-US" sz="2000">
                  <a:latin typeface="Arial" panose="020B0604020202020204" pitchFamily="34" charset="0"/>
                </a:rPr>
                <a:t>=	weighted average cost of capital of the parent</a:t>
              </a:r>
            </a:p>
          </p:txBody>
        </p:sp>
        <p:grpSp>
          <p:nvGrpSpPr>
            <p:cNvPr id="166923" name="Group 2059"/>
            <p:cNvGrpSpPr>
              <a:grpSpLocks/>
            </p:cNvGrpSpPr>
            <p:nvPr/>
          </p:nvGrpSpPr>
          <p:grpSpPr bwMode="auto">
            <a:xfrm>
              <a:off x="1776" y="912"/>
              <a:ext cx="2592" cy="528"/>
              <a:chOff x="144" y="720"/>
              <a:chExt cx="2592" cy="528"/>
            </a:xfrm>
          </p:grpSpPr>
          <p:sp>
            <p:nvSpPr>
              <p:cNvPr id="166924" name="Rectangle 2060"/>
              <p:cNvSpPr>
                <a:spLocks noChangeArrowheads="1"/>
              </p:cNvSpPr>
              <p:nvPr/>
            </p:nvSpPr>
            <p:spPr bwMode="auto">
              <a:xfrm>
                <a:off x="144" y="720"/>
                <a:ext cx="2544" cy="480"/>
              </a:xfrm>
              <a:prstGeom prst="rect">
                <a:avLst/>
              </a:prstGeom>
              <a:solidFill>
                <a:srgbClr val="006B61"/>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925" name="Rectangle 2061"/>
              <p:cNvSpPr>
                <a:spLocks noChangeArrowheads="1"/>
              </p:cNvSpPr>
              <p:nvPr/>
            </p:nvSpPr>
            <p:spPr bwMode="auto">
              <a:xfrm>
                <a:off x="192" y="768"/>
                <a:ext cx="2544" cy="480"/>
              </a:xfrm>
              <a:prstGeom prst="rect">
                <a:avLst/>
              </a:prstGeom>
              <a:solidFill>
                <a:srgbClr val="FFFFFF"/>
              </a:solidFill>
              <a:ln w="12700">
                <a:solidFill>
                  <a:srgbClr val="006B6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6926" name="Rectangle 2062"/>
              <p:cNvSpPr>
                <a:spLocks noChangeArrowheads="1"/>
              </p:cNvSpPr>
              <p:nvPr/>
            </p:nvSpPr>
            <p:spPr bwMode="auto">
              <a:xfrm>
                <a:off x="192" y="816"/>
                <a:ext cx="2544" cy="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90000"/>
                  </a:lnSpc>
                </a:pPr>
                <a:r>
                  <a:rPr lang="en-US" altLang="en-US" sz="2000"/>
                  <a:t>Parent’s Capital Structure Decisions</a:t>
                </a:r>
              </a:p>
            </p:txBody>
          </p:sp>
        </p:grpSp>
        <p:sp>
          <p:nvSpPr>
            <p:cNvPr id="166927" name="Line 2063"/>
            <p:cNvSpPr>
              <a:spLocks noChangeShapeType="1"/>
            </p:cNvSpPr>
            <p:nvPr/>
          </p:nvSpPr>
          <p:spPr bwMode="auto">
            <a:xfrm>
              <a:off x="3072" y="1440"/>
              <a:ext cx="0" cy="384"/>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66928" name="Line 2064"/>
            <p:cNvSpPr>
              <a:spLocks noChangeShapeType="1"/>
            </p:cNvSpPr>
            <p:nvPr/>
          </p:nvSpPr>
          <p:spPr bwMode="auto">
            <a:xfrm flipV="1">
              <a:off x="3504" y="2640"/>
              <a:ext cx="0" cy="192"/>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66929" name="Line 2065"/>
            <p:cNvSpPr>
              <a:spLocks noChangeShapeType="1"/>
            </p:cNvSpPr>
            <p:nvPr/>
          </p:nvSpPr>
          <p:spPr bwMode="auto">
            <a:xfrm>
              <a:off x="3504" y="2832"/>
              <a:ext cx="1680" cy="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66930" name="Line 2066"/>
            <p:cNvSpPr>
              <a:spLocks noChangeShapeType="1"/>
            </p:cNvSpPr>
            <p:nvPr/>
          </p:nvSpPr>
          <p:spPr bwMode="auto">
            <a:xfrm>
              <a:off x="4368" y="1200"/>
              <a:ext cx="816" cy="0"/>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66931" name="Line 2067"/>
            <p:cNvSpPr>
              <a:spLocks noChangeShapeType="1"/>
            </p:cNvSpPr>
            <p:nvPr/>
          </p:nvSpPr>
          <p:spPr bwMode="auto">
            <a:xfrm>
              <a:off x="5184" y="1200"/>
              <a:ext cx="0" cy="1632"/>
            </a:xfrm>
            <a:prstGeom prst="line">
              <a:avLst/>
            </a:prstGeom>
            <a:noFill/>
            <a:ln w="381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4122375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66917"/>
                                        </p:tgtEl>
                                        <p:attrNameLst>
                                          <p:attrName>style.visibility</p:attrName>
                                        </p:attrNameLst>
                                      </p:cBhvr>
                                      <p:to>
                                        <p:strVal val="visible"/>
                                      </p:to>
                                    </p:set>
                                    <p:animEffect transition="in" filter="wipe(up)">
                                      <p:cBhvr>
                                        <p:cTn id="7" dur="500"/>
                                        <p:tgtEl>
                                          <p:spTgt spid="1669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0054" name="Rectangle 6"/>
          <p:cNvSpPr>
            <a:spLocks noGrp="1" noChangeArrowheads="1"/>
          </p:cNvSpPr>
          <p:nvPr>
            <p:ph type="body" idx="1"/>
          </p:nvPr>
        </p:nvSpPr>
        <p:spPr/>
        <p:txBody>
          <a:bodyPr/>
          <a:lstStyle/>
          <a:p>
            <a:r>
              <a:rPr lang="en-US" altLang="en-US"/>
              <a:t>Introduction to the Cost of Capital</a:t>
            </a:r>
          </a:p>
          <a:p>
            <a:pPr lvl="1"/>
            <a:r>
              <a:rPr lang="en-US" altLang="en-US"/>
              <a:t>Comparing the Costs of Equity and Debt</a:t>
            </a:r>
          </a:p>
          <a:p>
            <a:r>
              <a:rPr lang="en-US" altLang="en-US"/>
              <a:t>Cost of Capital for MNCs</a:t>
            </a:r>
          </a:p>
          <a:p>
            <a:pPr lvl="2"/>
            <a:r>
              <a:rPr lang="en-US" altLang="en-US"/>
              <a:t>Size of Firm</a:t>
            </a:r>
          </a:p>
          <a:p>
            <a:pPr lvl="2"/>
            <a:r>
              <a:rPr lang="en-US" altLang="en-US"/>
              <a:t>Access to International Capital Markets</a:t>
            </a:r>
          </a:p>
          <a:p>
            <a:pPr lvl="2"/>
            <a:r>
              <a:rPr lang="en-US" altLang="en-US"/>
              <a:t>International Diversification</a:t>
            </a:r>
          </a:p>
          <a:p>
            <a:pPr lvl="2"/>
            <a:r>
              <a:rPr lang="en-US" altLang="en-US"/>
              <a:t>Exposure to Exchange Rate Risk</a:t>
            </a:r>
          </a:p>
          <a:p>
            <a:pPr lvl="2"/>
            <a:r>
              <a:rPr lang="en-US" altLang="en-US"/>
              <a:t>Exposure to Country Risk</a:t>
            </a:r>
          </a:p>
        </p:txBody>
      </p:sp>
      <p:grpSp>
        <p:nvGrpSpPr>
          <p:cNvPr id="130056" name="Group 8"/>
          <p:cNvGrpSpPr>
            <a:grpSpLocks/>
          </p:cNvGrpSpPr>
          <p:nvPr/>
        </p:nvGrpSpPr>
        <p:grpSpPr bwMode="auto">
          <a:xfrm flipH="1">
            <a:off x="7010400" y="228600"/>
            <a:ext cx="1144588" cy="2052638"/>
            <a:chOff x="4513" y="192"/>
            <a:chExt cx="721" cy="1293"/>
          </a:xfrm>
        </p:grpSpPr>
        <p:sp>
          <p:nvSpPr>
            <p:cNvPr id="130057" name="Freeform 9"/>
            <p:cNvSpPr>
              <a:spLocks/>
            </p:cNvSpPr>
            <p:nvPr/>
          </p:nvSpPr>
          <p:spPr bwMode="auto">
            <a:xfrm>
              <a:off x="4560" y="779"/>
              <a:ext cx="192" cy="643"/>
            </a:xfrm>
            <a:custGeom>
              <a:avLst/>
              <a:gdLst>
                <a:gd name="T0" fmla="*/ 33 w 192"/>
                <a:gd name="T1" fmla="*/ 6 h 643"/>
                <a:gd name="T2" fmla="*/ 17 w 192"/>
                <a:gd name="T3" fmla="*/ 19 h 643"/>
                <a:gd name="T4" fmla="*/ 4 w 192"/>
                <a:gd name="T5" fmla="*/ 37 h 643"/>
                <a:gd name="T6" fmla="*/ 0 w 192"/>
                <a:gd name="T7" fmla="*/ 60 h 643"/>
                <a:gd name="T8" fmla="*/ 5 w 192"/>
                <a:gd name="T9" fmla="*/ 82 h 643"/>
                <a:gd name="T10" fmla="*/ 16 w 192"/>
                <a:gd name="T11" fmla="*/ 104 h 643"/>
                <a:gd name="T12" fmla="*/ 29 w 192"/>
                <a:gd name="T13" fmla="*/ 127 h 643"/>
                <a:gd name="T14" fmla="*/ 40 w 192"/>
                <a:gd name="T15" fmla="*/ 145 h 643"/>
                <a:gd name="T16" fmla="*/ 47 w 192"/>
                <a:gd name="T17" fmla="*/ 159 h 643"/>
                <a:gd name="T18" fmla="*/ 64 w 192"/>
                <a:gd name="T19" fmla="*/ 194 h 643"/>
                <a:gd name="T20" fmla="*/ 84 w 192"/>
                <a:gd name="T21" fmla="*/ 238 h 643"/>
                <a:gd name="T22" fmla="*/ 101 w 192"/>
                <a:gd name="T23" fmla="*/ 274 h 643"/>
                <a:gd name="T24" fmla="*/ 110 w 192"/>
                <a:gd name="T25" fmla="*/ 294 h 643"/>
                <a:gd name="T26" fmla="*/ 116 w 192"/>
                <a:gd name="T27" fmla="*/ 317 h 643"/>
                <a:gd name="T28" fmla="*/ 114 w 192"/>
                <a:gd name="T29" fmla="*/ 327 h 643"/>
                <a:gd name="T30" fmla="*/ 106 w 192"/>
                <a:gd name="T31" fmla="*/ 344 h 643"/>
                <a:gd name="T32" fmla="*/ 95 w 192"/>
                <a:gd name="T33" fmla="*/ 369 h 643"/>
                <a:gd name="T34" fmla="*/ 85 w 192"/>
                <a:gd name="T35" fmla="*/ 392 h 643"/>
                <a:gd name="T36" fmla="*/ 81 w 192"/>
                <a:gd name="T37" fmla="*/ 432 h 643"/>
                <a:gd name="T38" fmla="*/ 87 w 192"/>
                <a:gd name="T39" fmla="*/ 489 h 643"/>
                <a:gd name="T40" fmla="*/ 89 w 192"/>
                <a:gd name="T41" fmla="*/ 526 h 643"/>
                <a:gd name="T42" fmla="*/ 87 w 192"/>
                <a:gd name="T43" fmla="*/ 593 h 643"/>
                <a:gd name="T44" fmla="*/ 94 w 192"/>
                <a:gd name="T45" fmla="*/ 629 h 643"/>
                <a:gd name="T46" fmla="*/ 103 w 192"/>
                <a:gd name="T47" fmla="*/ 642 h 643"/>
                <a:gd name="T48" fmla="*/ 112 w 192"/>
                <a:gd name="T49" fmla="*/ 641 h 643"/>
                <a:gd name="T50" fmla="*/ 116 w 192"/>
                <a:gd name="T51" fmla="*/ 629 h 643"/>
                <a:gd name="T52" fmla="*/ 121 w 192"/>
                <a:gd name="T53" fmla="*/ 597 h 643"/>
                <a:gd name="T54" fmla="*/ 140 w 192"/>
                <a:gd name="T55" fmla="*/ 510 h 643"/>
                <a:gd name="T56" fmla="*/ 151 w 192"/>
                <a:gd name="T57" fmla="*/ 468 h 643"/>
                <a:gd name="T58" fmla="*/ 161 w 192"/>
                <a:gd name="T59" fmla="*/ 425 h 643"/>
                <a:gd name="T60" fmla="*/ 167 w 192"/>
                <a:gd name="T61" fmla="*/ 393 h 643"/>
                <a:gd name="T62" fmla="*/ 172 w 192"/>
                <a:gd name="T63" fmla="*/ 365 h 643"/>
                <a:gd name="T64" fmla="*/ 179 w 192"/>
                <a:gd name="T65" fmla="*/ 346 h 643"/>
                <a:gd name="T66" fmla="*/ 191 w 192"/>
                <a:gd name="T67" fmla="*/ 320 h 643"/>
                <a:gd name="T68" fmla="*/ 188 w 192"/>
                <a:gd name="T69" fmla="*/ 287 h 643"/>
                <a:gd name="T70" fmla="*/ 177 w 192"/>
                <a:gd name="T71" fmla="*/ 227 h 643"/>
                <a:gd name="T72" fmla="*/ 170 w 192"/>
                <a:gd name="T73" fmla="*/ 182 h 643"/>
                <a:gd name="T74" fmla="*/ 161 w 192"/>
                <a:gd name="T75" fmla="*/ 135 h 643"/>
                <a:gd name="T76" fmla="*/ 144 w 192"/>
                <a:gd name="T77" fmla="*/ 81 h 643"/>
                <a:gd name="T78" fmla="*/ 118 w 192"/>
                <a:gd name="T79" fmla="*/ 33 h 643"/>
                <a:gd name="T80" fmla="*/ 89 w 192"/>
                <a:gd name="T81" fmla="*/ 7 h 643"/>
                <a:gd name="T82" fmla="*/ 57 w 192"/>
                <a:gd name="T83" fmla="*/ 0 h 6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92" h="643">
                  <a:moveTo>
                    <a:pt x="41" y="3"/>
                  </a:moveTo>
                  <a:lnTo>
                    <a:pt x="33" y="6"/>
                  </a:lnTo>
                  <a:lnTo>
                    <a:pt x="25" y="12"/>
                  </a:lnTo>
                  <a:lnTo>
                    <a:pt x="17" y="19"/>
                  </a:lnTo>
                  <a:lnTo>
                    <a:pt x="10" y="27"/>
                  </a:lnTo>
                  <a:lnTo>
                    <a:pt x="4" y="37"/>
                  </a:lnTo>
                  <a:lnTo>
                    <a:pt x="1" y="48"/>
                  </a:lnTo>
                  <a:lnTo>
                    <a:pt x="0" y="60"/>
                  </a:lnTo>
                  <a:lnTo>
                    <a:pt x="2" y="73"/>
                  </a:lnTo>
                  <a:lnTo>
                    <a:pt x="5" y="82"/>
                  </a:lnTo>
                  <a:lnTo>
                    <a:pt x="10" y="92"/>
                  </a:lnTo>
                  <a:lnTo>
                    <a:pt x="16" y="104"/>
                  </a:lnTo>
                  <a:lnTo>
                    <a:pt x="23" y="115"/>
                  </a:lnTo>
                  <a:lnTo>
                    <a:pt x="29" y="127"/>
                  </a:lnTo>
                  <a:lnTo>
                    <a:pt x="35" y="137"/>
                  </a:lnTo>
                  <a:lnTo>
                    <a:pt x="40" y="145"/>
                  </a:lnTo>
                  <a:lnTo>
                    <a:pt x="43" y="151"/>
                  </a:lnTo>
                  <a:lnTo>
                    <a:pt x="47" y="159"/>
                  </a:lnTo>
                  <a:lnTo>
                    <a:pt x="54" y="174"/>
                  </a:lnTo>
                  <a:lnTo>
                    <a:pt x="64" y="194"/>
                  </a:lnTo>
                  <a:lnTo>
                    <a:pt x="74" y="216"/>
                  </a:lnTo>
                  <a:lnTo>
                    <a:pt x="84" y="238"/>
                  </a:lnTo>
                  <a:lnTo>
                    <a:pt x="94" y="258"/>
                  </a:lnTo>
                  <a:lnTo>
                    <a:pt x="101" y="274"/>
                  </a:lnTo>
                  <a:lnTo>
                    <a:pt x="105" y="283"/>
                  </a:lnTo>
                  <a:lnTo>
                    <a:pt x="110" y="294"/>
                  </a:lnTo>
                  <a:lnTo>
                    <a:pt x="114" y="306"/>
                  </a:lnTo>
                  <a:lnTo>
                    <a:pt x="116" y="317"/>
                  </a:lnTo>
                  <a:lnTo>
                    <a:pt x="116" y="323"/>
                  </a:lnTo>
                  <a:lnTo>
                    <a:pt x="114" y="327"/>
                  </a:lnTo>
                  <a:lnTo>
                    <a:pt x="111" y="334"/>
                  </a:lnTo>
                  <a:lnTo>
                    <a:pt x="106" y="344"/>
                  </a:lnTo>
                  <a:lnTo>
                    <a:pt x="100" y="356"/>
                  </a:lnTo>
                  <a:lnTo>
                    <a:pt x="95" y="369"/>
                  </a:lnTo>
                  <a:lnTo>
                    <a:pt x="90" y="381"/>
                  </a:lnTo>
                  <a:lnTo>
                    <a:pt x="85" y="392"/>
                  </a:lnTo>
                  <a:lnTo>
                    <a:pt x="83" y="402"/>
                  </a:lnTo>
                  <a:lnTo>
                    <a:pt x="81" y="432"/>
                  </a:lnTo>
                  <a:lnTo>
                    <a:pt x="83" y="463"/>
                  </a:lnTo>
                  <a:lnTo>
                    <a:pt x="87" y="489"/>
                  </a:lnTo>
                  <a:lnTo>
                    <a:pt x="89" y="503"/>
                  </a:lnTo>
                  <a:lnTo>
                    <a:pt x="89" y="526"/>
                  </a:lnTo>
                  <a:lnTo>
                    <a:pt x="88" y="559"/>
                  </a:lnTo>
                  <a:lnTo>
                    <a:pt x="87" y="593"/>
                  </a:lnTo>
                  <a:lnTo>
                    <a:pt x="89" y="616"/>
                  </a:lnTo>
                  <a:lnTo>
                    <a:pt x="94" y="629"/>
                  </a:lnTo>
                  <a:lnTo>
                    <a:pt x="99" y="637"/>
                  </a:lnTo>
                  <a:lnTo>
                    <a:pt x="103" y="642"/>
                  </a:lnTo>
                  <a:lnTo>
                    <a:pt x="109" y="643"/>
                  </a:lnTo>
                  <a:lnTo>
                    <a:pt x="112" y="641"/>
                  </a:lnTo>
                  <a:lnTo>
                    <a:pt x="114" y="635"/>
                  </a:lnTo>
                  <a:lnTo>
                    <a:pt x="116" y="629"/>
                  </a:lnTo>
                  <a:lnTo>
                    <a:pt x="117" y="621"/>
                  </a:lnTo>
                  <a:lnTo>
                    <a:pt x="121" y="597"/>
                  </a:lnTo>
                  <a:lnTo>
                    <a:pt x="130" y="554"/>
                  </a:lnTo>
                  <a:lnTo>
                    <a:pt x="140" y="510"/>
                  </a:lnTo>
                  <a:lnTo>
                    <a:pt x="146" y="484"/>
                  </a:lnTo>
                  <a:lnTo>
                    <a:pt x="151" y="468"/>
                  </a:lnTo>
                  <a:lnTo>
                    <a:pt x="156" y="446"/>
                  </a:lnTo>
                  <a:lnTo>
                    <a:pt x="161" y="425"/>
                  </a:lnTo>
                  <a:lnTo>
                    <a:pt x="165" y="408"/>
                  </a:lnTo>
                  <a:lnTo>
                    <a:pt x="167" y="393"/>
                  </a:lnTo>
                  <a:lnTo>
                    <a:pt x="170" y="378"/>
                  </a:lnTo>
                  <a:lnTo>
                    <a:pt x="172" y="365"/>
                  </a:lnTo>
                  <a:lnTo>
                    <a:pt x="175" y="355"/>
                  </a:lnTo>
                  <a:lnTo>
                    <a:pt x="179" y="346"/>
                  </a:lnTo>
                  <a:lnTo>
                    <a:pt x="186" y="333"/>
                  </a:lnTo>
                  <a:lnTo>
                    <a:pt x="191" y="320"/>
                  </a:lnTo>
                  <a:lnTo>
                    <a:pt x="192" y="306"/>
                  </a:lnTo>
                  <a:lnTo>
                    <a:pt x="188" y="287"/>
                  </a:lnTo>
                  <a:lnTo>
                    <a:pt x="182" y="258"/>
                  </a:lnTo>
                  <a:lnTo>
                    <a:pt x="177" y="227"/>
                  </a:lnTo>
                  <a:lnTo>
                    <a:pt x="173" y="203"/>
                  </a:lnTo>
                  <a:lnTo>
                    <a:pt x="170" y="182"/>
                  </a:lnTo>
                  <a:lnTo>
                    <a:pt x="166" y="159"/>
                  </a:lnTo>
                  <a:lnTo>
                    <a:pt x="161" y="135"/>
                  </a:lnTo>
                  <a:lnTo>
                    <a:pt x="155" y="112"/>
                  </a:lnTo>
                  <a:lnTo>
                    <a:pt x="144" y="81"/>
                  </a:lnTo>
                  <a:lnTo>
                    <a:pt x="132" y="54"/>
                  </a:lnTo>
                  <a:lnTo>
                    <a:pt x="118" y="33"/>
                  </a:lnTo>
                  <a:lnTo>
                    <a:pt x="104" y="18"/>
                  </a:lnTo>
                  <a:lnTo>
                    <a:pt x="89" y="7"/>
                  </a:lnTo>
                  <a:lnTo>
                    <a:pt x="73" y="2"/>
                  </a:lnTo>
                  <a:lnTo>
                    <a:pt x="57" y="0"/>
                  </a:lnTo>
                  <a:lnTo>
                    <a:pt x="41" y="3"/>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58" name="Freeform 10"/>
            <p:cNvSpPr>
              <a:spLocks/>
            </p:cNvSpPr>
            <p:nvPr/>
          </p:nvSpPr>
          <p:spPr bwMode="auto">
            <a:xfrm>
              <a:off x="4610" y="813"/>
              <a:ext cx="16" cy="17"/>
            </a:xfrm>
            <a:custGeom>
              <a:avLst/>
              <a:gdLst>
                <a:gd name="T0" fmla="*/ 10 w 16"/>
                <a:gd name="T1" fmla="*/ 17 h 17"/>
                <a:gd name="T2" fmla="*/ 13 w 16"/>
                <a:gd name="T3" fmla="*/ 15 h 17"/>
                <a:gd name="T4" fmla="*/ 15 w 16"/>
                <a:gd name="T5" fmla="*/ 13 h 17"/>
                <a:gd name="T6" fmla="*/ 16 w 16"/>
                <a:gd name="T7" fmla="*/ 10 h 17"/>
                <a:gd name="T8" fmla="*/ 16 w 16"/>
                <a:gd name="T9" fmla="*/ 6 h 17"/>
                <a:gd name="T10" fmla="*/ 15 w 16"/>
                <a:gd name="T11" fmla="*/ 3 h 17"/>
                <a:gd name="T12" fmla="*/ 12 w 16"/>
                <a:gd name="T13" fmla="*/ 1 h 17"/>
                <a:gd name="T14" fmla="*/ 9 w 16"/>
                <a:gd name="T15" fmla="*/ 0 h 17"/>
                <a:gd name="T16" fmla="*/ 6 w 16"/>
                <a:gd name="T17" fmla="*/ 1 h 17"/>
                <a:gd name="T18" fmla="*/ 3 w 16"/>
                <a:gd name="T19" fmla="*/ 2 h 17"/>
                <a:gd name="T20" fmla="*/ 1 w 16"/>
                <a:gd name="T21" fmla="*/ 5 h 17"/>
                <a:gd name="T22" fmla="*/ 0 w 16"/>
                <a:gd name="T23" fmla="*/ 8 h 17"/>
                <a:gd name="T24" fmla="*/ 0 w 16"/>
                <a:gd name="T25" fmla="*/ 11 h 17"/>
                <a:gd name="T26" fmla="*/ 1 w 16"/>
                <a:gd name="T27" fmla="*/ 14 h 17"/>
                <a:gd name="T28" fmla="*/ 4 w 16"/>
                <a:gd name="T29" fmla="*/ 16 h 17"/>
                <a:gd name="T30" fmla="*/ 7 w 16"/>
                <a:gd name="T31" fmla="*/ 17 h 17"/>
                <a:gd name="T32" fmla="*/ 10 w 16"/>
                <a:gd name="T33"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 h="17">
                  <a:moveTo>
                    <a:pt x="10" y="17"/>
                  </a:moveTo>
                  <a:lnTo>
                    <a:pt x="13" y="15"/>
                  </a:lnTo>
                  <a:lnTo>
                    <a:pt x="15" y="13"/>
                  </a:lnTo>
                  <a:lnTo>
                    <a:pt x="16" y="10"/>
                  </a:lnTo>
                  <a:lnTo>
                    <a:pt x="16" y="6"/>
                  </a:lnTo>
                  <a:lnTo>
                    <a:pt x="15" y="3"/>
                  </a:lnTo>
                  <a:lnTo>
                    <a:pt x="12" y="1"/>
                  </a:lnTo>
                  <a:lnTo>
                    <a:pt x="9" y="0"/>
                  </a:lnTo>
                  <a:lnTo>
                    <a:pt x="6" y="1"/>
                  </a:lnTo>
                  <a:lnTo>
                    <a:pt x="3" y="2"/>
                  </a:lnTo>
                  <a:lnTo>
                    <a:pt x="1" y="5"/>
                  </a:lnTo>
                  <a:lnTo>
                    <a:pt x="0" y="8"/>
                  </a:lnTo>
                  <a:lnTo>
                    <a:pt x="0" y="11"/>
                  </a:lnTo>
                  <a:lnTo>
                    <a:pt x="1" y="14"/>
                  </a:lnTo>
                  <a:lnTo>
                    <a:pt x="4" y="16"/>
                  </a:lnTo>
                  <a:lnTo>
                    <a:pt x="7" y="17"/>
                  </a:lnTo>
                  <a:lnTo>
                    <a:pt x="10" y="17"/>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59" name="Freeform 11"/>
            <p:cNvSpPr>
              <a:spLocks/>
            </p:cNvSpPr>
            <p:nvPr/>
          </p:nvSpPr>
          <p:spPr bwMode="auto">
            <a:xfrm>
              <a:off x="4655" y="1380"/>
              <a:ext cx="17" cy="17"/>
            </a:xfrm>
            <a:custGeom>
              <a:avLst/>
              <a:gdLst>
                <a:gd name="T0" fmla="*/ 11 w 17"/>
                <a:gd name="T1" fmla="*/ 16 h 17"/>
                <a:gd name="T2" fmla="*/ 14 w 17"/>
                <a:gd name="T3" fmla="*/ 15 h 17"/>
                <a:gd name="T4" fmla="*/ 16 w 17"/>
                <a:gd name="T5" fmla="*/ 12 h 17"/>
                <a:gd name="T6" fmla="*/ 17 w 17"/>
                <a:gd name="T7" fmla="*/ 9 h 17"/>
                <a:gd name="T8" fmla="*/ 17 w 17"/>
                <a:gd name="T9" fmla="*/ 6 h 17"/>
                <a:gd name="T10" fmla="*/ 16 w 17"/>
                <a:gd name="T11" fmla="*/ 3 h 17"/>
                <a:gd name="T12" fmla="*/ 13 w 17"/>
                <a:gd name="T13" fmla="*/ 1 h 17"/>
                <a:gd name="T14" fmla="*/ 10 w 17"/>
                <a:gd name="T15" fmla="*/ 0 h 17"/>
                <a:gd name="T16" fmla="*/ 6 w 17"/>
                <a:gd name="T17" fmla="*/ 0 h 17"/>
                <a:gd name="T18" fmla="*/ 3 w 17"/>
                <a:gd name="T19" fmla="*/ 2 h 17"/>
                <a:gd name="T20" fmla="*/ 1 w 17"/>
                <a:gd name="T21" fmla="*/ 4 h 17"/>
                <a:gd name="T22" fmla="*/ 0 w 17"/>
                <a:gd name="T23" fmla="*/ 7 h 17"/>
                <a:gd name="T24" fmla="*/ 1 w 17"/>
                <a:gd name="T25" fmla="*/ 11 h 17"/>
                <a:gd name="T26" fmla="*/ 2 w 17"/>
                <a:gd name="T27" fmla="*/ 14 h 17"/>
                <a:gd name="T28" fmla="*/ 5 w 17"/>
                <a:gd name="T29" fmla="*/ 16 h 17"/>
                <a:gd name="T30" fmla="*/ 8 w 17"/>
                <a:gd name="T31" fmla="*/ 17 h 17"/>
                <a:gd name="T32" fmla="*/ 11 w 17"/>
                <a:gd name="T33" fmla="*/ 1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7">
                  <a:moveTo>
                    <a:pt x="11" y="16"/>
                  </a:moveTo>
                  <a:lnTo>
                    <a:pt x="14" y="15"/>
                  </a:lnTo>
                  <a:lnTo>
                    <a:pt x="16" y="12"/>
                  </a:lnTo>
                  <a:lnTo>
                    <a:pt x="17" y="9"/>
                  </a:lnTo>
                  <a:lnTo>
                    <a:pt x="17" y="6"/>
                  </a:lnTo>
                  <a:lnTo>
                    <a:pt x="16" y="3"/>
                  </a:lnTo>
                  <a:lnTo>
                    <a:pt x="13" y="1"/>
                  </a:lnTo>
                  <a:lnTo>
                    <a:pt x="10" y="0"/>
                  </a:lnTo>
                  <a:lnTo>
                    <a:pt x="6" y="0"/>
                  </a:lnTo>
                  <a:lnTo>
                    <a:pt x="3" y="2"/>
                  </a:lnTo>
                  <a:lnTo>
                    <a:pt x="1" y="4"/>
                  </a:lnTo>
                  <a:lnTo>
                    <a:pt x="0" y="7"/>
                  </a:lnTo>
                  <a:lnTo>
                    <a:pt x="1" y="11"/>
                  </a:lnTo>
                  <a:lnTo>
                    <a:pt x="2" y="14"/>
                  </a:lnTo>
                  <a:lnTo>
                    <a:pt x="5" y="16"/>
                  </a:lnTo>
                  <a:lnTo>
                    <a:pt x="8" y="17"/>
                  </a:lnTo>
                  <a:lnTo>
                    <a:pt x="11" y="16"/>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60" name="Freeform 12"/>
            <p:cNvSpPr>
              <a:spLocks/>
            </p:cNvSpPr>
            <p:nvPr/>
          </p:nvSpPr>
          <p:spPr bwMode="auto">
            <a:xfrm>
              <a:off x="4634" y="1370"/>
              <a:ext cx="152" cy="79"/>
            </a:xfrm>
            <a:custGeom>
              <a:avLst/>
              <a:gdLst>
                <a:gd name="T0" fmla="*/ 24 w 152"/>
                <a:gd name="T1" fmla="*/ 0 h 79"/>
                <a:gd name="T2" fmla="*/ 21 w 152"/>
                <a:gd name="T3" fmla="*/ 2 h 79"/>
                <a:gd name="T4" fmla="*/ 17 w 152"/>
                <a:gd name="T5" fmla="*/ 6 h 79"/>
                <a:gd name="T6" fmla="*/ 13 w 152"/>
                <a:gd name="T7" fmla="*/ 11 h 79"/>
                <a:gd name="T8" fmla="*/ 10 w 152"/>
                <a:gd name="T9" fmla="*/ 18 h 79"/>
                <a:gd name="T10" fmla="*/ 6 w 152"/>
                <a:gd name="T11" fmla="*/ 27 h 79"/>
                <a:gd name="T12" fmla="*/ 3 w 152"/>
                <a:gd name="T13" fmla="*/ 36 h 79"/>
                <a:gd name="T14" fmla="*/ 0 w 152"/>
                <a:gd name="T15" fmla="*/ 45 h 79"/>
                <a:gd name="T16" fmla="*/ 0 w 152"/>
                <a:gd name="T17" fmla="*/ 55 h 79"/>
                <a:gd name="T18" fmla="*/ 1 w 152"/>
                <a:gd name="T19" fmla="*/ 63 h 79"/>
                <a:gd name="T20" fmla="*/ 1 w 152"/>
                <a:gd name="T21" fmla="*/ 67 h 79"/>
                <a:gd name="T22" fmla="*/ 2 w 152"/>
                <a:gd name="T23" fmla="*/ 70 h 79"/>
                <a:gd name="T24" fmla="*/ 6 w 152"/>
                <a:gd name="T25" fmla="*/ 71 h 79"/>
                <a:gd name="T26" fmla="*/ 10 w 152"/>
                <a:gd name="T27" fmla="*/ 71 h 79"/>
                <a:gd name="T28" fmla="*/ 16 w 152"/>
                <a:gd name="T29" fmla="*/ 70 h 79"/>
                <a:gd name="T30" fmla="*/ 23 w 152"/>
                <a:gd name="T31" fmla="*/ 71 h 79"/>
                <a:gd name="T32" fmla="*/ 32 w 152"/>
                <a:gd name="T33" fmla="*/ 72 h 79"/>
                <a:gd name="T34" fmla="*/ 38 w 152"/>
                <a:gd name="T35" fmla="*/ 73 h 79"/>
                <a:gd name="T36" fmla="*/ 46 w 152"/>
                <a:gd name="T37" fmla="*/ 74 h 79"/>
                <a:gd name="T38" fmla="*/ 55 w 152"/>
                <a:gd name="T39" fmla="*/ 76 h 79"/>
                <a:gd name="T40" fmla="*/ 65 w 152"/>
                <a:gd name="T41" fmla="*/ 77 h 79"/>
                <a:gd name="T42" fmla="*/ 75 w 152"/>
                <a:gd name="T43" fmla="*/ 78 h 79"/>
                <a:gd name="T44" fmla="*/ 85 w 152"/>
                <a:gd name="T45" fmla="*/ 79 h 79"/>
                <a:gd name="T46" fmla="*/ 95 w 152"/>
                <a:gd name="T47" fmla="*/ 79 h 79"/>
                <a:gd name="T48" fmla="*/ 104 w 152"/>
                <a:gd name="T49" fmla="*/ 79 h 79"/>
                <a:gd name="T50" fmla="*/ 112 w 152"/>
                <a:gd name="T51" fmla="*/ 78 h 79"/>
                <a:gd name="T52" fmla="*/ 121 w 152"/>
                <a:gd name="T53" fmla="*/ 78 h 79"/>
                <a:gd name="T54" fmla="*/ 129 w 152"/>
                <a:gd name="T55" fmla="*/ 77 h 79"/>
                <a:gd name="T56" fmla="*/ 136 w 152"/>
                <a:gd name="T57" fmla="*/ 76 h 79"/>
                <a:gd name="T58" fmla="*/ 143 w 152"/>
                <a:gd name="T59" fmla="*/ 75 h 79"/>
                <a:gd name="T60" fmla="*/ 148 w 152"/>
                <a:gd name="T61" fmla="*/ 73 h 79"/>
                <a:gd name="T62" fmla="*/ 151 w 152"/>
                <a:gd name="T63" fmla="*/ 71 h 79"/>
                <a:gd name="T64" fmla="*/ 152 w 152"/>
                <a:gd name="T65" fmla="*/ 69 h 79"/>
                <a:gd name="T66" fmla="*/ 150 w 152"/>
                <a:gd name="T67" fmla="*/ 66 h 79"/>
                <a:gd name="T68" fmla="*/ 145 w 152"/>
                <a:gd name="T69" fmla="*/ 63 h 79"/>
                <a:gd name="T70" fmla="*/ 138 w 152"/>
                <a:gd name="T71" fmla="*/ 59 h 79"/>
                <a:gd name="T72" fmla="*/ 130 w 152"/>
                <a:gd name="T73" fmla="*/ 56 h 79"/>
                <a:gd name="T74" fmla="*/ 121 w 152"/>
                <a:gd name="T75" fmla="*/ 53 h 79"/>
                <a:gd name="T76" fmla="*/ 113 w 152"/>
                <a:gd name="T77" fmla="*/ 49 h 79"/>
                <a:gd name="T78" fmla="*/ 106 w 152"/>
                <a:gd name="T79" fmla="*/ 47 h 79"/>
                <a:gd name="T80" fmla="*/ 101 w 152"/>
                <a:gd name="T81" fmla="*/ 45 h 79"/>
                <a:gd name="T82" fmla="*/ 92 w 152"/>
                <a:gd name="T83" fmla="*/ 39 h 79"/>
                <a:gd name="T84" fmla="*/ 82 w 152"/>
                <a:gd name="T85" fmla="*/ 31 h 79"/>
                <a:gd name="T86" fmla="*/ 71 w 152"/>
                <a:gd name="T87" fmla="*/ 23 h 79"/>
                <a:gd name="T88" fmla="*/ 59 w 152"/>
                <a:gd name="T89" fmla="*/ 15 h 79"/>
                <a:gd name="T90" fmla="*/ 48 w 152"/>
                <a:gd name="T91" fmla="*/ 8 h 79"/>
                <a:gd name="T92" fmla="*/ 38 w 152"/>
                <a:gd name="T93" fmla="*/ 3 h 79"/>
                <a:gd name="T94" fmla="*/ 30 w 152"/>
                <a:gd name="T95" fmla="*/ 0 h 79"/>
                <a:gd name="T96" fmla="*/ 24 w 152"/>
                <a:gd name="T97" fmla="*/ 0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52" h="79">
                  <a:moveTo>
                    <a:pt x="24" y="0"/>
                  </a:moveTo>
                  <a:lnTo>
                    <a:pt x="21" y="2"/>
                  </a:lnTo>
                  <a:lnTo>
                    <a:pt x="17" y="6"/>
                  </a:lnTo>
                  <a:lnTo>
                    <a:pt x="13" y="11"/>
                  </a:lnTo>
                  <a:lnTo>
                    <a:pt x="10" y="18"/>
                  </a:lnTo>
                  <a:lnTo>
                    <a:pt x="6" y="27"/>
                  </a:lnTo>
                  <a:lnTo>
                    <a:pt x="3" y="36"/>
                  </a:lnTo>
                  <a:lnTo>
                    <a:pt x="0" y="45"/>
                  </a:lnTo>
                  <a:lnTo>
                    <a:pt x="0" y="55"/>
                  </a:lnTo>
                  <a:lnTo>
                    <a:pt x="1" y="63"/>
                  </a:lnTo>
                  <a:lnTo>
                    <a:pt x="1" y="67"/>
                  </a:lnTo>
                  <a:lnTo>
                    <a:pt x="2" y="70"/>
                  </a:lnTo>
                  <a:lnTo>
                    <a:pt x="6" y="71"/>
                  </a:lnTo>
                  <a:lnTo>
                    <a:pt x="10" y="71"/>
                  </a:lnTo>
                  <a:lnTo>
                    <a:pt x="16" y="70"/>
                  </a:lnTo>
                  <a:lnTo>
                    <a:pt x="23" y="71"/>
                  </a:lnTo>
                  <a:lnTo>
                    <a:pt x="32" y="72"/>
                  </a:lnTo>
                  <a:lnTo>
                    <a:pt x="38" y="73"/>
                  </a:lnTo>
                  <a:lnTo>
                    <a:pt x="46" y="74"/>
                  </a:lnTo>
                  <a:lnTo>
                    <a:pt x="55" y="76"/>
                  </a:lnTo>
                  <a:lnTo>
                    <a:pt x="65" y="77"/>
                  </a:lnTo>
                  <a:lnTo>
                    <a:pt x="75" y="78"/>
                  </a:lnTo>
                  <a:lnTo>
                    <a:pt x="85" y="79"/>
                  </a:lnTo>
                  <a:lnTo>
                    <a:pt x="95" y="79"/>
                  </a:lnTo>
                  <a:lnTo>
                    <a:pt x="104" y="79"/>
                  </a:lnTo>
                  <a:lnTo>
                    <a:pt x="112" y="78"/>
                  </a:lnTo>
                  <a:lnTo>
                    <a:pt x="121" y="78"/>
                  </a:lnTo>
                  <a:lnTo>
                    <a:pt x="129" y="77"/>
                  </a:lnTo>
                  <a:lnTo>
                    <a:pt x="136" y="76"/>
                  </a:lnTo>
                  <a:lnTo>
                    <a:pt x="143" y="75"/>
                  </a:lnTo>
                  <a:lnTo>
                    <a:pt x="148" y="73"/>
                  </a:lnTo>
                  <a:lnTo>
                    <a:pt x="151" y="71"/>
                  </a:lnTo>
                  <a:lnTo>
                    <a:pt x="152" y="69"/>
                  </a:lnTo>
                  <a:lnTo>
                    <a:pt x="150" y="66"/>
                  </a:lnTo>
                  <a:lnTo>
                    <a:pt x="145" y="63"/>
                  </a:lnTo>
                  <a:lnTo>
                    <a:pt x="138" y="59"/>
                  </a:lnTo>
                  <a:lnTo>
                    <a:pt x="130" y="56"/>
                  </a:lnTo>
                  <a:lnTo>
                    <a:pt x="121" y="53"/>
                  </a:lnTo>
                  <a:lnTo>
                    <a:pt x="113" y="49"/>
                  </a:lnTo>
                  <a:lnTo>
                    <a:pt x="106" y="47"/>
                  </a:lnTo>
                  <a:lnTo>
                    <a:pt x="101" y="45"/>
                  </a:lnTo>
                  <a:lnTo>
                    <a:pt x="92" y="39"/>
                  </a:lnTo>
                  <a:lnTo>
                    <a:pt x="82" y="31"/>
                  </a:lnTo>
                  <a:lnTo>
                    <a:pt x="71" y="23"/>
                  </a:lnTo>
                  <a:lnTo>
                    <a:pt x="59" y="15"/>
                  </a:lnTo>
                  <a:lnTo>
                    <a:pt x="48" y="8"/>
                  </a:lnTo>
                  <a:lnTo>
                    <a:pt x="38" y="3"/>
                  </a:lnTo>
                  <a:lnTo>
                    <a:pt x="30" y="0"/>
                  </a:lnTo>
                  <a:lnTo>
                    <a:pt x="24" y="0"/>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61" name="Freeform 13"/>
            <p:cNvSpPr>
              <a:spLocks/>
            </p:cNvSpPr>
            <p:nvPr/>
          </p:nvSpPr>
          <p:spPr bwMode="auto">
            <a:xfrm>
              <a:off x="4655" y="1380"/>
              <a:ext cx="17" cy="17"/>
            </a:xfrm>
            <a:custGeom>
              <a:avLst/>
              <a:gdLst>
                <a:gd name="T0" fmla="*/ 12 w 17"/>
                <a:gd name="T1" fmla="*/ 16 h 17"/>
                <a:gd name="T2" fmla="*/ 15 w 17"/>
                <a:gd name="T3" fmla="*/ 14 h 17"/>
                <a:gd name="T4" fmla="*/ 16 w 17"/>
                <a:gd name="T5" fmla="*/ 12 h 17"/>
                <a:gd name="T6" fmla="*/ 17 w 17"/>
                <a:gd name="T7" fmla="*/ 9 h 17"/>
                <a:gd name="T8" fmla="*/ 17 w 17"/>
                <a:gd name="T9" fmla="*/ 5 h 17"/>
                <a:gd name="T10" fmla="*/ 15 w 17"/>
                <a:gd name="T11" fmla="*/ 2 h 17"/>
                <a:gd name="T12" fmla="*/ 12 w 17"/>
                <a:gd name="T13" fmla="*/ 1 h 17"/>
                <a:gd name="T14" fmla="*/ 9 w 17"/>
                <a:gd name="T15" fmla="*/ 0 h 17"/>
                <a:gd name="T16" fmla="*/ 6 w 17"/>
                <a:gd name="T17" fmla="*/ 0 h 17"/>
                <a:gd name="T18" fmla="*/ 3 w 17"/>
                <a:gd name="T19" fmla="*/ 2 h 17"/>
                <a:gd name="T20" fmla="*/ 1 w 17"/>
                <a:gd name="T21" fmla="*/ 5 h 17"/>
                <a:gd name="T22" fmla="*/ 0 w 17"/>
                <a:gd name="T23" fmla="*/ 8 h 17"/>
                <a:gd name="T24" fmla="*/ 1 w 17"/>
                <a:gd name="T25" fmla="*/ 11 h 17"/>
                <a:gd name="T26" fmla="*/ 3 w 17"/>
                <a:gd name="T27" fmla="*/ 14 h 17"/>
                <a:gd name="T28" fmla="*/ 6 w 17"/>
                <a:gd name="T29" fmla="*/ 16 h 17"/>
                <a:gd name="T30" fmla="*/ 9 w 17"/>
                <a:gd name="T31" fmla="*/ 17 h 17"/>
                <a:gd name="T32" fmla="*/ 12 w 17"/>
                <a:gd name="T33" fmla="*/ 1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7">
                  <a:moveTo>
                    <a:pt x="12" y="16"/>
                  </a:moveTo>
                  <a:lnTo>
                    <a:pt x="15" y="14"/>
                  </a:lnTo>
                  <a:lnTo>
                    <a:pt x="16" y="12"/>
                  </a:lnTo>
                  <a:lnTo>
                    <a:pt x="17" y="9"/>
                  </a:lnTo>
                  <a:lnTo>
                    <a:pt x="17" y="5"/>
                  </a:lnTo>
                  <a:lnTo>
                    <a:pt x="15" y="2"/>
                  </a:lnTo>
                  <a:lnTo>
                    <a:pt x="12" y="1"/>
                  </a:lnTo>
                  <a:lnTo>
                    <a:pt x="9" y="0"/>
                  </a:lnTo>
                  <a:lnTo>
                    <a:pt x="6" y="0"/>
                  </a:lnTo>
                  <a:lnTo>
                    <a:pt x="3" y="2"/>
                  </a:lnTo>
                  <a:lnTo>
                    <a:pt x="1" y="5"/>
                  </a:lnTo>
                  <a:lnTo>
                    <a:pt x="0" y="8"/>
                  </a:lnTo>
                  <a:lnTo>
                    <a:pt x="1" y="11"/>
                  </a:lnTo>
                  <a:lnTo>
                    <a:pt x="3" y="14"/>
                  </a:lnTo>
                  <a:lnTo>
                    <a:pt x="6" y="16"/>
                  </a:lnTo>
                  <a:lnTo>
                    <a:pt x="9" y="17"/>
                  </a:lnTo>
                  <a:lnTo>
                    <a:pt x="12" y="16"/>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62" name="Freeform 14"/>
            <p:cNvSpPr>
              <a:spLocks/>
            </p:cNvSpPr>
            <p:nvPr/>
          </p:nvSpPr>
          <p:spPr bwMode="auto">
            <a:xfrm>
              <a:off x="4631" y="1386"/>
              <a:ext cx="157" cy="65"/>
            </a:xfrm>
            <a:custGeom>
              <a:avLst/>
              <a:gdLst>
                <a:gd name="T0" fmla="*/ 9 w 157"/>
                <a:gd name="T1" fmla="*/ 5 h 65"/>
                <a:gd name="T2" fmla="*/ 7 w 157"/>
                <a:gd name="T3" fmla="*/ 9 h 65"/>
                <a:gd name="T4" fmla="*/ 4 w 157"/>
                <a:gd name="T5" fmla="*/ 17 h 65"/>
                <a:gd name="T6" fmla="*/ 1 w 157"/>
                <a:gd name="T7" fmla="*/ 26 h 65"/>
                <a:gd name="T8" fmla="*/ 0 w 157"/>
                <a:gd name="T9" fmla="*/ 35 h 65"/>
                <a:gd name="T10" fmla="*/ 0 w 157"/>
                <a:gd name="T11" fmla="*/ 38 h 65"/>
                <a:gd name="T12" fmla="*/ 0 w 157"/>
                <a:gd name="T13" fmla="*/ 43 h 65"/>
                <a:gd name="T14" fmla="*/ 0 w 157"/>
                <a:gd name="T15" fmla="*/ 49 h 65"/>
                <a:gd name="T16" fmla="*/ 2 w 157"/>
                <a:gd name="T17" fmla="*/ 52 h 65"/>
                <a:gd name="T18" fmla="*/ 5 w 157"/>
                <a:gd name="T19" fmla="*/ 53 h 65"/>
                <a:gd name="T20" fmla="*/ 9 w 157"/>
                <a:gd name="T21" fmla="*/ 53 h 65"/>
                <a:gd name="T22" fmla="*/ 16 w 157"/>
                <a:gd name="T23" fmla="*/ 54 h 65"/>
                <a:gd name="T24" fmla="*/ 23 w 157"/>
                <a:gd name="T25" fmla="*/ 55 h 65"/>
                <a:gd name="T26" fmla="*/ 30 w 157"/>
                <a:gd name="T27" fmla="*/ 56 h 65"/>
                <a:gd name="T28" fmla="*/ 37 w 157"/>
                <a:gd name="T29" fmla="*/ 56 h 65"/>
                <a:gd name="T30" fmla="*/ 43 w 157"/>
                <a:gd name="T31" fmla="*/ 57 h 65"/>
                <a:gd name="T32" fmla="*/ 48 w 157"/>
                <a:gd name="T33" fmla="*/ 58 h 65"/>
                <a:gd name="T34" fmla="*/ 63 w 157"/>
                <a:gd name="T35" fmla="*/ 61 h 65"/>
                <a:gd name="T36" fmla="*/ 76 w 157"/>
                <a:gd name="T37" fmla="*/ 63 h 65"/>
                <a:gd name="T38" fmla="*/ 88 w 157"/>
                <a:gd name="T39" fmla="*/ 64 h 65"/>
                <a:gd name="T40" fmla="*/ 99 w 157"/>
                <a:gd name="T41" fmla="*/ 65 h 65"/>
                <a:gd name="T42" fmla="*/ 110 w 157"/>
                <a:gd name="T43" fmla="*/ 65 h 65"/>
                <a:gd name="T44" fmla="*/ 120 w 157"/>
                <a:gd name="T45" fmla="*/ 65 h 65"/>
                <a:gd name="T46" fmla="*/ 130 w 157"/>
                <a:gd name="T47" fmla="*/ 64 h 65"/>
                <a:gd name="T48" fmla="*/ 140 w 157"/>
                <a:gd name="T49" fmla="*/ 63 h 65"/>
                <a:gd name="T50" fmla="*/ 148 w 157"/>
                <a:gd name="T51" fmla="*/ 62 h 65"/>
                <a:gd name="T52" fmla="*/ 154 w 157"/>
                <a:gd name="T53" fmla="*/ 60 h 65"/>
                <a:gd name="T54" fmla="*/ 157 w 157"/>
                <a:gd name="T55" fmla="*/ 57 h 65"/>
                <a:gd name="T56" fmla="*/ 157 w 157"/>
                <a:gd name="T57" fmla="*/ 52 h 65"/>
                <a:gd name="T58" fmla="*/ 154 w 157"/>
                <a:gd name="T59" fmla="*/ 49 h 65"/>
                <a:gd name="T60" fmla="*/ 148 w 157"/>
                <a:gd name="T61" fmla="*/ 45 h 65"/>
                <a:gd name="T62" fmla="*/ 141 w 157"/>
                <a:gd name="T63" fmla="*/ 41 h 65"/>
                <a:gd name="T64" fmla="*/ 132 w 157"/>
                <a:gd name="T65" fmla="*/ 37 h 65"/>
                <a:gd name="T66" fmla="*/ 123 w 157"/>
                <a:gd name="T67" fmla="*/ 33 h 65"/>
                <a:gd name="T68" fmla="*/ 115 w 157"/>
                <a:gd name="T69" fmla="*/ 30 h 65"/>
                <a:gd name="T70" fmla="*/ 109 w 157"/>
                <a:gd name="T71" fmla="*/ 28 h 65"/>
                <a:gd name="T72" fmla="*/ 105 w 157"/>
                <a:gd name="T73" fmla="*/ 26 h 65"/>
                <a:gd name="T74" fmla="*/ 99 w 157"/>
                <a:gd name="T75" fmla="*/ 22 h 65"/>
                <a:gd name="T76" fmla="*/ 91 w 157"/>
                <a:gd name="T77" fmla="*/ 17 h 65"/>
                <a:gd name="T78" fmla="*/ 83 w 157"/>
                <a:gd name="T79" fmla="*/ 11 h 65"/>
                <a:gd name="T80" fmla="*/ 79 w 157"/>
                <a:gd name="T81" fmla="*/ 8 h 65"/>
                <a:gd name="T82" fmla="*/ 76 w 157"/>
                <a:gd name="T83" fmla="*/ 6 h 65"/>
                <a:gd name="T84" fmla="*/ 72 w 157"/>
                <a:gd name="T85" fmla="*/ 5 h 65"/>
                <a:gd name="T86" fmla="*/ 68 w 157"/>
                <a:gd name="T87" fmla="*/ 8 h 65"/>
                <a:gd name="T88" fmla="*/ 65 w 157"/>
                <a:gd name="T89" fmla="*/ 16 h 65"/>
                <a:gd name="T90" fmla="*/ 60 w 157"/>
                <a:gd name="T91" fmla="*/ 18 h 65"/>
                <a:gd name="T92" fmla="*/ 54 w 157"/>
                <a:gd name="T93" fmla="*/ 19 h 65"/>
                <a:gd name="T94" fmla="*/ 48 w 157"/>
                <a:gd name="T95" fmla="*/ 18 h 65"/>
                <a:gd name="T96" fmla="*/ 42 w 157"/>
                <a:gd name="T97" fmla="*/ 17 h 65"/>
                <a:gd name="T98" fmla="*/ 36 w 157"/>
                <a:gd name="T99" fmla="*/ 15 h 65"/>
                <a:gd name="T100" fmla="*/ 30 w 157"/>
                <a:gd name="T101" fmla="*/ 12 h 65"/>
                <a:gd name="T102" fmla="*/ 24 w 157"/>
                <a:gd name="T103" fmla="*/ 9 h 65"/>
                <a:gd name="T104" fmla="*/ 19 w 157"/>
                <a:gd name="T105" fmla="*/ 6 h 65"/>
                <a:gd name="T106" fmla="*/ 17 w 157"/>
                <a:gd name="T107" fmla="*/ 4 h 65"/>
                <a:gd name="T108" fmla="*/ 14 w 157"/>
                <a:gd name="T109" fmla="*/ 1 h 65"/>
                <a:gd name="T110" fmla="*/ 12 w 157"/>
                <a:gd name="T111" fmla="*/ 0 h 65"/>
                <a:gd name="T112" fmla="*/ 11 w 157"/>
                <a:gd name="T113" fmla="*/ 1 h 65"/>
                <a:gd name="T114" fmla="*/ 10 w 157"/>
                <a:gd name="T115" fmla="*/ 2 h 65"/>
                <a:gd name="T116" fmla="*/ 10 w 157"/>
                <a:gd name="T117" fmla="*/ 3 h 65"/>
                <a:gd name="T118" fmla="*/ 10 w 157"/>
                <a:gd name="T119" fmla="*/ 4 h 65"/>
                <a:gd name="T120" fmla="*/ 9 w 157"/>
                <a:gd name="T121" fmla="*/ 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57" h="65">
                  <a:moveTo>
                    <a:pt x="9" y="5"/>
                  </a:moveTo>
                  <a:lnTo>
                    <a:pt x="7" y="9"/>
                  </a:lnTo>
                  <a:lnTo>
                    <a:pt x="4" y="17"/>
                  </a:lnTo>
                  <a:lnTo>
                    <a:pt x="1" y="26"/>
                  </a:lnTo>
                  <a:lnTo>
                    <a:pt x="0" y="35"/>
                  </a:lnTo>
                  <a:lnTo>
                    <a:pt x="0" y="38"/>
                  </a:lnTo>
                  <a:lnTo>
                    <a:pt x="0" y="43"/>
                  </a:lnTo>
                  <a:lnTo>
                    <a:pt x="0" y="49"/>
                  </a:lnTo>
                  <a:lnTo>
                    <a:pt x="2" y="52"/>
                  </a:lnTo>
                  <a:lnTo>
                    <a:pt x="5" y="53"/>
                  </a:lnTo>
                  <a:lnTo>
                    <a:pt x="9" y="53"/>
                  </a:lnTo>
                  <a:lnTo>
                    <a:pt x="16" y="54"/>
                  </a:lnTo>
                  <a:lnTo>
                    <a:pt x="23" y="55"/>
                  </a:lnTo>
                  <a:lnTo>
                    <a:pt x="30" y="56"/>
                  </a:lnTo>
                  <a:lnTo>
                    <a:pt x="37" y="56"/>
                  </a:lnTo>
                  <a:lnTo>
                    <a:pt x="43" y="57"/>
                  </a:lnTo>
                  <a:lnTo>
                    <a:pt x="48" y="58"/>
                  </a:lnTo>
                  <a:lnTo>
                    <a:pt x="63" y="61"/>
                  </a:lnTo>
                  <a:lnTo>
                    <a:pt x="76" y="63"/>
                  </a:lnTo>
                  <a:lnTo>
                    <a:pt x="88" y="64"/>
                  </a:lnTo>
                  <a:lnTo>
                    <a:pt x="99" y="65"/>
                  </a:lnTo>
                  <a:lnTo>
                    <a:pt x="110" y="65"/>
                  </a:lnTo>
                  <a:lnTo>
                    <a:pt x="120" y="65"/>
                  </a:lnTo>
                  <a:lnTo>
                    <a:pt x="130" y="64"/>
                  </a:lnTo>
                  <a:lnTo>
                    <a:pt x="140" y="63"/>
                  </a:lnTo>
                  <a:lnTo>
                    <a:pt x="148" y="62"/>
                  </a:lnTo>
                  <a:lnTo>
                    <a:pt x="154" y="60"/>
                  </a:lnTo>
                  <a:lnTo>
                    <a:pt x="157" y="57"/>
                  </a:lnTo>
                  <a:lnTo>
                    <a:pt x="157" y="52"/>
                  </a:lnTo>
                  <a:lnTo>
                    <a:pt x="154" y="49"/>
                  </a:lnTo>
                  <a:lnTo>
                    <a:pt x="148" y="45"/>
                  </a:lnTo>
                  <a:lnTo>
                    <a:pt x="141" y="41"/>
                  </a:lnTo>
                  <a:lnTo>
                    <a:pt x="132" y="37"/>
                  </a:lnTo>
                  <a:lnTo>
                    <a:pt x="123" y="33"/>
                  </a:lnTo>
                  <a:lnTo>
                    <a:pt x="115" y="30"/>
                  </a:lnTo>
                  <a:lnTo>
                    <a:pt x="109" y="28"/>
                  </a:lnTo>
                  <a:lnTo>
                    <a:pt x="105" y="26"/>
                  </a:lnTo>
                  <a:lnTo>
                    <a:pt x="99" y="22"/>
                  </a:lnTo>
                  <a:lnTo>
                    <a:pt x="91" y="17"/>
                  </a:lnTo>
                  <a:lnTo>
                    <a:pt x="83" y="11"/>
                  </a:lnTo>
                  <a:lnTo>
                    <a:pt x="79" y="8"/>
                  </a:lnTo>
                  <a:lnTo>
                    <a:pt x="76" y="6"/>
                  </a:lnTo>
                  <a:lnTo>
                    <a:pt x="72" y="5"/>
                  </a:lnTo>
                  <a:lnTo>
                    <a:pt x="68" y="8"/>
                  </a:lnTo>
                  <a:lnTo>
                    <a:pt x="65" y="16"/>
                  </a:lnTo>
                  <a:lnTo>
                    <a:pt x="60" y="18"/>
                  </a:lnTo>
                  <a:lnTo>
                    <a:pt x="54" y="19"/>
                  </a:lnTo>
                  <a:lnTo>
                    <a:pt x="48" y="18"/>
                  </a:lnTo>
                  <a:lnTo>
                    <a:pt x="42" y="17"/>
                  </a:lnTo>
                  <a:lnTo>
                    <a:pt x="36" y="15"/>
                  </a:lnTo>
                  <a:lnTo>
                    <a:pt x="30" y="12"/>
                  </a:lnTo>
                  <a:lnTo>
                    <a:pt x="24" y="9"/>
                  </a:lnTo>
                  <a:lnTo>
                    <a:pt x="19" y="6"/>
                  </a:lnTo>
                  <a:lnTo>
                    <a:pt x="17" y="4"/>
                  </a:lnTo>
                  <a:lnTo>
                    <a:pt x="14" y="1"/>
                  </a:lnTo>
                  <a:lnTo>
                    <a:pt x="12" y="0"/>
                  </a:lnTo>
                  <a:lnTo>
                    <a:pt x="11" y="1"/>
                  </a:lnTo>
                  <a:lnTo>
                    <a:pt x="10" y="2"/>
                  </a:lnTo>
                  <a:lnTo>
                    <a:pt x="10" y="3"/>
                  </a:lnTo>
                  <a:lnTo>
                    <a:pt x="10" y="4"/>
                  </a:lnTo>
                  <a:lnTo>
                    <a:pt x="9" y="5"/>
                  </a:lnTo>
                  <a:close/>
                </a:path>
              </a:pathLst>
            </a:custGeom>
            <a:solidFill>
              <a:srgbClr val="3D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63" name="Freeform 15"/>
            <p:cNvSpPr>
              <a:spLocks/>
            </p:cNvSpPr>
            <p:nvPr/>
          </p:nvSpPr>
          <p:spPr bwMode="auto">
            <a:xfrm>
              <a:off x="4632" y="1438"/>
              <a:ext cx="157" cy="17"/>
            </a:xfrm>
            <a:custGeom>
              <a:avLst/>
              <a:gdLst>
                <a:gd name="T0" fmla="*/ 1 w 157"/>
                <a:gd name="T1" fmla="*/ 0 h 17"/>
                <a:gd name="T2" fmla="*/ 4 w 157"/>
                <a:gd name="T3" fmla="*/ 1 h 17"/>
                <a:gd name="T4" fmla="*/ 8 w 157"/>
                <a:gd name="T5" fmla="*/ 1 h 17"/>
                <a:gd name="T6" fmla="*/ 15 w 157"/>
                <a:gd name="T7" fmla="*/ 2 h 17"/>
                <a:gd name="T8" fmla="*/ 22 w 157"/>
                <a:gd name="T9" fmla="*/ 3 h 17"/>
                <a:gd name="T10" fmla="*/ 29 w 157"/>
                <a:gd name="T11" fmla="*/ 4 h 17"/>
                <a:gd name="T12" fmla="*/ 36 w 157"/>
                <a:gd name="T13" fmla="*/ 4 h 17"/>
                <a:gd name="T14" fmla="*/ 42 w 157"/>
                <a:gd name="T15" fmla="*/ 5 h 17"/>
                <a:gd name="T16" fmla="*/ 47 w 157"/>
                <a:gd name="T17" fmla="*/ 6 h 17"/>
                <a:gd name="T18" fmla="*/ 62 w 157"/>
                <a:gd name="T19" fmla="*/ 9 h 17"/>
                <a:gd name="T20" fmla="*/ 75 w 157"/>
                <a:gd name="T21" fmla="*/ 11 h 17"/>
                <a:gd name="T22" fmla="*/ 87 w 157"/>
                <a:gd name="T23" fmla="*/ 12 h 17"/>
                <a:gd name="T24" fmla="*/ 98 w 157"/>
                <a:gd name="T25" fmla="*/ 13 h 17"/>
                <a:gd name="T26" fmla="*/ 109 w 157"/>
                <a:gd name="T27" fmla="*/ 13 h 17"/>
                <a:gd name="T28" fmla="*/ 119 w 157"/>
                <a:gd name="T29" fmla="*/ 13 h 17"/>
                <a:gd name="T30" fmla="*/ 129 w 157"/>
                <a:gd name="T31" fmla="*/ 12 h 17"/>
                <a:gd name="T32" fmla="*/ 139 w 157"/>
                <a:gd name="T33" fmla="*/ 11 h 17"/>
                <a:gd name="T34" fmla="*/ 143 w 157"/>
                <a:gd name="T35" fmla="*/ 10 h 17"/>
                <a:gd name="T36" fmla="*/ 147 w 157"/>
                <a:gd name="T37" fmla="*/ 9 h 17"/>
                <a:gd name="T38" fmla="*/ 151 w 157"/>
                <a:gd name="T39" fmla="*/ 8 h 17"/>
                <a:gd name="T40" fmla="*/ 154 w 157"/>
                <a:gd name="T41" fmla="*/ 7 h 17"/>
                <a:gd name="T42" fmla="*/ 156 w 157"/>
                <a:gd name="T43" fmla="*/ 7 h 17"/>
                <a:gd name="T44" fmla="*/ 157 w 157"/>
                <a:gd name="T45" fmla="*/ 8 h 17"/>
                <a:gd name="T46" fmla="*/ 157 w 157"/>
                <a:gd name="T47" fmla="*/ 9 h 17"/>
                <a:gd name="T48" fmla="*/ 156 w 157"/>
                <a:gd name="T49" fmla="*/ 11 h 17"/>
                <a:gd name="T50" fmla="*/ 153 w 157"/>
                <a:gd name="T51" fmla="*/ 12 h 17"/>
                <a:gd name="T52" fmla="*/ 147 w 157"/>
                <a:gd name="T53" fmla="*/ 13 h 17"/>
                <a:gd name="T54" fmla="*/ 138 w 157"/>
                <a:gd name="T55" fmla="*/ 14 h 17"/>
                <a:gd name="T56" fmla="*/ 128 w 157"/>
                <a:gd name="T57" fmla="*/ 15 h 17"/>
                <a:gd name="T58" fmla="*/ 117 w 157"/>
                <a:gd name="T59" fmla="*/ 16 h 17"/>
                <a:gd name="T60" fmla="*/ 106 w 157"/>
                <a:gd name="T61" fmla="*/ 17 h 17"/>
                <a:gd name="T62" fmla="*/ 96 w 157"/>
                <a:gd name="T63" fmla="*/ 17 h 17"/>
                <a:gd name="T64" fmla="*/ 88 w 157"/>
                <a:gd name="T65" fmla="*/ 16 h 17"/>
                <a:gd name="T66" fmla="*/ 81 w 157"/>
                <a:gd name="T67" fmla="*/ 15 h 17"/>
                <a:gd name="T68" fmla="*/ 74 w 157"/>
                <a:gd name="T69" fmla="*/ 14 h 17"/>
                <a:gd name="T70" fmla="*/ 67 w 157"/>
                <a:gd name="T71" fmla="*/ 13 h 17"/>
                <a:gd name="T72" fmla="*/ 61 w 157"/>
                <a:gd name="T73" fmla="*/ 11 h 17"/>
                <a:gd name="T74" fmla="*/ 56 w 157"/>
                <a:gd name="T75" fmla="*/ 10 h 17"/>
                <a:gd name="T76" fmla="*/ 51 w 157"/>
                <a:gd name="T77" fmla="*/ 9 h 17"/>
                <a:gd name="T78" fmla="*/ 48 w 157"/>
                <a:gd name="T79" fmla="*/ 8 h 17"/>
                <a:gd name="T80" fmla="*/ 46 w 157"/>
                <a:gd name="T81" fmla="*/ 7 h 17"/>
                <a:gd name="T82" fmla="*/ 46 w 157"/>
                <a:gd name="T83" fmla="*/ 10 h 17"/>
                <a:gd name="T84" fmla="*/ 46 w 157"/>
                <a:gd name="T85" fmla="*/ 11 h 17"/>
                <a:gd name="T86" fmla="*/ 46 w 157"/>
                <a:gd name="T87" fmla="*/ 13 h 17"/>
                <a:gd name="T88" fmla="*/ 45 w 157"/>
                <a:gd name="T89" fmla="*/ 13 h 17"/>
                <a:gd name="T90" fmla="*/ 43 w 157"/>
                <a:gd name="T91" fmla="*/ 13 h 17"/>
                <a:gd name="T92" fmla="*/ 39 w 157"/>
                <a:gd name="T93" fmla="*/ 14 h 17"/>
                <a:gd name="T94" fmla="*/ 34 w 157"/>
                <a:gd name="T95" fmla="*/ 14 h 17"/>
                <a:gd name="T96" fmla="*/ 27 w 157"/>
                <a:gd name="T97" fmla="*/ 14 h 17"/>
                <a:gd name="T98" fmla="*/ 19 w 157"/>
                <a:gd name="T99" fmla="*/ 14 h 17"/>
                <a:gd name="T100" fmla="*/ 12 w 157"/>
                <a:gd name="T101" fmla="*/ 13 h 17"/>
                <a:gd name="T102" fmla="*/ 6 w 157"/>
                <a:gd name="T103" fmla="*/ 12 h 17"/>
                <a:gd name="T104" fmla="*/ 1 w 157"/>
                <a:gd name="T105" fmla="*/ 10 h 17"/>
                <a:gd name="T106" fmla="*/ 0 w 157"/>
                <a:gd name="T107" fmla="*/ 7 h 17"/>
                <a:gd name="T108" fmla="*/ 0 w 157"/>
                <a:gd name="T109" fmla="*/ 3 h 17"/>
                <a:gd name="T110" fmla="*/ 0 w 157"/>
                <a:gd name="T111" fmla="*/ 1 h 17"/>
                <a:gd name="T112" fmla="*/ 1 w 157"/>
                <a:gd name="T113" fmla="*/ 0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57" h="17">
                  <a:moveTo>
                    <a:pt x="1" y="0"/>
                  </a:moveTo>
                  <a:lnTo>
                    <a:pt x="4" y="1"/>
                  </a:lnTo>
                  <a:lnTo>
                    <a:pt x="8" y="1"/>
                  </a:lnTo>
                  <a:lnTo>
                    <a:pt x="15" y="2"/>
                  </a:lnTo>
                  <a:lnTo>
                    <a:pt x="22" y="3"/>
                  </a:lnTo>
                  <a:lnTo>
                    <a:pt x="29" y="4"/>
                  </a:lnTo>
                  <a:lnTo>
                    <a:pt x="36" y="4"/>
                  </a:lnTo>
                  <a:lnTo>
                    <a:pt x="42" y="5"/>
                  </a:lnTo>
                  <a:lnTo>
                    <a:pt x="47" y="6"/>
                  </a:lnTo>
                  <a:lnTo>
                    <a:pt x="62" y="9"/>
                  </a:lnTo>
                  <a:lnTo>
                    <a:pt x="75" y="11"/>
                  </a:lnTo>
                  <a:lnTo>
                    <a:pt x="87" y="12"/>
                  </a:lnTo>
                  <a:lnTo>
                    <a:pt x="98" y="13"/>
                  </a:lnTo>
                  <a:lnTo>
                    <a:pt x="109" y="13"/>
                  </a:lnTo>
                  <a:lnTo>
                    <a:pt x="119" y="13"/>
                  </a:lnTo>
                  <a:lnTo>
                    <a:pt x="129" y="12"/>
                  </a:lnTo>
                  <a:lnTo>
                    <a:pt x="139" y="11"/>
                  </a:lnTo>
                  <a:lnTo>
                    <a:pt x="143" y="10"/>
                  </a:lnTo>
                  <a:lnTo>
                    <a:pt x="147" y="9"/>
                  </a:lnTo>
                  <a:lnTo>
                    <a:pt x="151" y="8"/>
                  </a:lnTo>
                  <a:lnTo>
                    <a:pt x="154" y="7"/>
                  </a:lnTo>
                  <a:lnTo>
                    <a:pt x="156" y="7"/>
                  </a:lnTo>
                  <a:lnTo>
                    <a:pt x="157" y="8"/>
                  </a:lnTo>
                  <a:lnTo>
                    <a:pt x="157" y="9"/>
                  </a:lnTo>
                  <a:lnTo>
                    <a:pt x="156" y="11"/>
                  </a:lnTo>
                  <a:lnTo>
                    <a:pt x="153" y="12"/>
                  </a:lnTo>
                  <a:lnTo>
                    <a:pt x="147" y="13"/>
                  </a:lnTo>
                  <a:lnTo>
                    <a:pt x="138" y="14"/>
                  </a:lnTo>
                  <a:lnTo>
                    <a:pt x="128" y="15"/>
                  </a:lnTo>
                  <a:lnTo>
                    <a:pt x="117" y="16"/>
                  </a:lnTo>
                  <a:lnTo>
                    <a:pt x="106" y="17"/>
                  </a:lnTo>
                  <a:lnTo>
                    <a:pt x="96" y="17"/>
                  </a:lnTo>
                  <a:lnTo>
                    <a:pt x="88" y="16"/>
                  </a:lnTo>
                  <a:lnTo>
                    <a:pt x="81" y="15"/>
                  </a:lnTo>
                  <a:lnTo>
                    <a:pt x="74" y="14"/>
                  </a:lnTo>
                  <a:lnTo>
                    <a:pt x="67" y="13"/>
                  </a:lnTo>
                  <a:lnTo>
                    <a:pt x="61" y="11"/>
                  </a:lnTo>
                  <a:lnTo>
                    <a:pt x="56" y="10"/>
                  </a:lnTo>
                  <a:lnTo>
                    <a:pt x="51" y="9"/>
                  </a:lnTo>
                  <a:lnTo>
                    <a:pt x="48" y="8"/>
                  </a:lnTo>
                  <a:lnTo>
                    <a:pt x="46" y="7"/>
                  </a:lnTo>
                  <a:lnTo>
                    <a:pt x="46" y="10"/>
                  </a:lnTo>
                  <a:lnTo>
                    <a:pt x="46" y="11"/>
                  </a:lnTo>
                  <a:lnTo>
                    <a:pt x="46" y="13"/>
                  </a:lnTo>
                  <a:lnTo>
                    <a:pt x="45" y="13"/>
                  </a:lnTo>
                  <a:lnTo>
                    <a:pt x="43" y="13"/>
                  </a:lnTo>
                  <a:lnTo>
                    <a:pt x="39" y="14"/>
                  </a:lnTo>
                  <a:lnTo>
                    <a:pt x="34" y="14"/>
                  </a:lnTo>
                  <a:lnTo>
                    <a:pt x="27" y="14"/>
                  </a:lnTo>
                  <a:lnTo>
                    <a:pt x="19" y="14"/>
                  </a:lnTo>
                  <a:lnTo>
                    <a:pt x="12" y="13"/>
                  </a:lnTo>
                  <a:lnTo>
                    <a:pt x="6" y="12"/>
                  </a:lnTo>
                  <a:lnTo>
                    <a:pt x="1" y="10"/>
                  </a:lnTo>
                  <a:lnTo>
                    <a:pt x="0" y="7"/>
                  </a:lnTo>
                  <a:lnTo>
                    <a:pt x="0" y="3"/>
                  </a:lnTo>
                  <a:lnTo>
                    <a:pt x="0" y="1"/>
                  </a:lnTo>
                  <a:lnTo>
                    <a:pt x="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64" name="Freeform 16"/>
            <p:cNvSpPr>
              <a:spLocks/>
            </p:cNvSpPr>
            <p:nvPr/>
          </p:nvSpPr>
          <p:spPr bwMode="auto">
            <a:xfrm>
              <a:off x="4553" y="775"/>
              <a:ext cx="204" cy="642"/>
            </a:xfrm>
            <a:custGeom>
              <a:avLst/>
              <a:gdLst>
                <a:gd name="T0" fmla="*/ 73 w 204"/>
                <a:gd name="T1" fmla="*/ 639 h 642"/>
                <a:gd name="T2" fmla="*/ 97 w 204"/>
                <a:gd name="T3" fmla="*/ 642 h 642"/>
                <a:gd name="T4" fmla="*/ 128 w 204"/>
                <a:gd name="T5" fmla="*/ 640 h 642"/>
                <a:gd name="T6" fmla="*/ 154 w 204"/>
                <a:gd name="T7" fmla="*/ 631 h 642"/>
                <a:gd name="T8" fmla="*/ 160 w 204"/>
                <a:gd name="T9" fmla="*/ 607 h 642"/>
                <a:gd name="T10" fmla="*/ 157 w 204"/>
                <a:gd name="T11" fmla="*/ 550 h 642"/>
                <a:gd name="T12" fmla="*/ 167 w 204"/>
                <a:gd name="T13" fmla="*/ 484 h 642"/>
                <a:gd name="T14" fmla="*/ 182 w 204"/>
                <a:gd name="T15" fmla="*/ 415 h 642"/>
                <a:gd name="T16" fmla="*/ 184 w 204"/>
                <a:gd name="T17" fmla="*/ 391 h 642"/>
                <a:gd name="T18" fmla="*/ 187 w 204"/>
                <a:gd name="T19" fmla="*/ 377 h 642"/>
                <a:gd name="T20" fmla="*/ 194 w 204"/>
                <a:gd name="T21" fmla="*/ 359 h 642"/>
                <a:gd name="T22" fmla="*/ 202 w 204"/>
                <a:gd name="T23" fmla="*/ 334 h 642"/>
                <a:gd name="T24" fmla="*/ 203 w 204"/>
                <a:gd name="T25" fmla="*/ 308 h 642"/>
                <a:gd name="T26" fmla="*/ 196 w 204"/>
                <a:gd name="T27" fmla="*/ 259 h 642"/>
                <a:gd name="T28" fmla="*/ 184 w 204"/>
                <a:gd name="T29" fmla="*/ 196 h 642"/>
                <a:gd name="T30" fmla="*/ 173 w 204"/>
                <a:gd name="T31" fmla="*/ 142 h 642"/>
                <a:gd name="T32" fmla="*/ 156 w 204"/>
                <a:gd name="T33" fmla="*/ 91 h 642"/>
                <a:gd name="T34" fmla="*/ 133 w 204"/>
                <a:gd name="T35" fmla="*/ 41 h 642"/>
                <a:gd name="T36" fmla="*/ 110 w 204"/>
                <a:gd name="T37" fmla="*/ 13 h 642"/>
                <a:gd name="T38" fmla="*/ 82 w 204"/>
                <a:gd name="T39" fmla="*/ 1 h 642"/>
                <a:gd name="T40" fmla="*/ 48 w 204"/>
                <a:gd name="T41" fmla="*/ 2 h 642"/>
                <a:gd name="T42" fmla="*/ 20 w 204"/>
                <a:gd name="T43" fmla="*/ 20 h 642"/>
                <a:gd name="T44" fmla="*/ 3 w 204"/>
                <a:gd name="T45" fmla="*/ 48 h 642"/>
                <a:gd name="T46" fmla="*/ 1 w 204"/>
                <a:gd name="T47" fmla="*/ 83 h 642"/>
                <a:gd name="T48" fmla="*/ 12 w 204"/>
                <a:gd name="T49" fmla="*/ 112 h 642"/>
                <a:gd name="T50" fmla="*/ 37 w 204"/>
                <a:gd name="T51" fmla="*/ 163 h 642"/>
                <a:gd name="T52" fmla="*/ 69 w 204"/>
                <a:gd name="T53" fmla="*/ 229 h 642"/>
                <a:gd name="T54" fmla="*/ 95 w 204"/>
                <a:gd name="T55" fmla="*/ 283 h 642"/>
                <a:gd name="T56" fmla="*/ 106 w 204"/>
                <a:gd name="T57" fmla="*/ 308 h 642"/>
                <a:gd name="T58" fmla="*/ 111 w 204"/>
                <a:gd name="T59" fmla="*/ 319 h 642"/>
                <a:gd name="T60" fmla="*/ 116 w 204"/>
                <a:gd name="T61" fmla="*/ 321 h 642"/>
                <a:gd name="T62" fmla="*/ 115 w 204"/>
                <a:gd name="T63" fmla="*/ 327 h 642"/>
                <a:gd name="T64" fmla="*/ 107 w 204"/>
                <a:gd name="T65" fmla="*/ 329 h 642"/>
                <a:gd name="T66" fmla="*/ 104 w 204"/>
                <a:gd name="T67" fmla="*/ 336 h 642"/>
                <a:gd name="T68" fmla="*/ 100 w 204"/>
                <a:gd name="T69" fmla="*/ 353 h 642"/>
                <a:gd name="T70" fmla="*/ 84 w 204"/>
                <a:gd name="T71" fmla="*/ 403 h 642"/>
                <a:gd name="T72" fmla="*/ 78 w 204"/>
                <a:gd name="T73" fmla="*/ 462 h 642"/>
                <a:gd name="T74" fmla="*/ 69 w 204"/>
                <a:gd name="T75" fmla="*/ 597 h 6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04" h="642">
                  <a:moveTo>
                    <a:pt x="67" y="637"/>
                  </a:moveTo>
                  <a:lnTo>
                    <a:pt x="73" y="639"/>
                  </a:lnTo>
                  <a:lnTo>
                    <a:pt x="84" y="641"/>
                  </a:lnTo>
                  <a:lnTo>
                    <a:pt x="97" y="642"/>
                  </a:lnTo>
                  <a:lnTo>
                    <a:pt x="112" y="641"/>
                  </a:lnTo>
                  <a:lnTo>
                    <a:pt x="128" y="640"/>
                  </a:lnTo>
                  <a:lnTo>
                    <a:pt x="142" y="637"/>
                  </a:lnTo>
                  <a:lnTo>
                    <a:pt x="154" y="631"/>
                  </a:lnTo>
                  <a:lnTo>
                    <a:pt x="163" y="624"/>
                  </a:lnTo>
                  <a:lnTo>
                    <a:pt x="160" y="607"/>
                  </a:lnTo>
                  <a:lnTo>
                    <a:pt x="157" y="581"/>
                  </a:lnTo>
                  <a:lnTo>
                    <a:pt x="157" y="550"/>
                  </a:lnTo>
                  <a:lnTo>
                    <a:pt x="160" y="519"/>
                  </a:lnTo>
                  <a:lnTo>
                    <a:pt x="167" y="484"/>
                  </a:lnTo>
                  <a:lnTo>
                    <a:pt x="175" y="447"/>
                  </a:lnTo>
                  <a:lnTo>
                    <a:pt x="182" y="415"/>
                  </a:lnTo>
                  <a:lnTo>
                    <a:pt x="184" y="398"/>
                  </a:lnTo>
                  <a:lnTo>
                    <a:pt x="184" y="391"/>
                  </a:lnTo>
                  <a:lnTo>
                    <a:pt x="185" y="385"/>
                  </a:lnTo>
                  <a:lnTo>
                    <a:pt x="187" y="377"/>
                  </a:lnTo>
                  <a:lnTo>
                    <a:pt x="190" y="369"/>
                  </a:lnTo>
                  <a:lnTo>
                    <a:pt x="194" y="359"/>
                  </a:lnTo>
                  <a:lnTo>
                    <a:pt x="199" y="347"/>
                  </a:lnTo>
                  <a:lnTo>
                    <a:pt x="202" y="334"/>
                  </a:lnTo>
                  <a:lnTo>
                    <a:pt x="204" y="320"/>
                  </a:lnTo>
                  <a:lnTo>
                    <a:pt x="203" y="308"/>
                  </a:lnTo>
                  <a:lnTo>
                    <a:pt x="200" y="286"/>
                  </a:lnTo>
                  <a:lnTo>
                    <a:pt x="196" y="259"/>
                  </a:lnTo>
                  <a:lnTo>
                    <a:pt x="190" y="227"/>
                  </a:lnTo>
                  <a:lnTo>
                    <a:pt x="184" y="196"/>
                  </a:lnTo>
                  <a:lnTo>
                    <a:pt x="178" y="166"/>
                  </a:lnTo>
                  <a:lnTo>
                    <a:pt x="173" y="142"/>
                  </a:lnTo>
                  <a:lnTo>
                    <a:pt x="168" y="126"/>
                  </a:lnTo>
                  <a:lnTo>
                    <a:pt x="156" y="91"/>
                  </a:lnTo>
                  <a:lnTo>
                    <a:pt x="144" y="62"/>
                  </a:lnTo>
                  <a:lnTo>
                    <a:pt x="133" y="41"/>
                  </a:lnTo>
                  <a:lnTo>
                    <a:pt x="122" y="24"/>
                  </a:lnTo>
                  <a:lnTo>
                    <a:pt x="110" y="13"/>
                  </a:lnTo>
                  <a:lnTo>
                    <a:pt x="97" y="5"/>
                  </a:lnTo>
                  <a:lnTo>
                    <a:pt x="82" y="1"/>
                  </a:lnTo>
                  <a:lnTo>
                    <a:pt x="65" y="0"/>
                  </a:lnTo>
                  <a:lnTo>
                    <a:pt x="48" y="2"/>
                  </a:lnTo>
                  <a:lnTo>
                    <a:pt x="33" y="9"/>
                  </a:lnTo>
                  <a:lnTo>
                    <a:pt x="20" y="20"/>
                  </a:lnTo>
                  <a:lnTo>
                    <a:pt x="10" y="33"/>
                  </a:lnTo>
                  <a:lnTo>
                    <a:pt x="3" y="48"/>
                  </a:lnTo>
                  <a:lnTo>
                    <a:pt x="0" y="66"/>
                  </a:lnTo>
                  <a:lnTo>
                    <a:pt x="1" y="83"/>
                  </a:lnTo>
                  <a:lnTo>
                    <a:pt x="7" y="101"/>
                  </a:lnTo>
                  <a:lnTo>
                    <a:pt x="12" y="112"/>
                  </a:lnTo>
                  <a:lnTo>
                    <a:pt x="23" y="134"/>
                  </a:lnTo>
                  <a:lnTo>
                    <a:pt x="37" y="163"/>
                  </a:lnTo>
                  <a:lnTo>
                    <a:pt x="53" y="196"/>
                  </a:lnTo>
                  <a:lnTo>
                    <a:pt x="69" y="229"/>
                  </a:lnTo>
                  <a:lnTo>
                    <a:pt x="84" y="259"/>
                  </a:lnTo>
                  <a:lnTo>
                    <a:pt x="95" y="283"/>
                  </a:lnTo>
                  <a:lnTo>
                    <a:pt x="101" y="296"/>
                  </a:lnTo>
                  <a:lnTo>
                    <a:pt x="106" y="308"/>
                  </a:lnTo>
                  <a:lnTo>
                    <a:pt x="109" y="315"/>
                  </a:lnTo>
                  <a:lnTo>
                    <a:pt x="111" y="319"/>
                  </a:lnTo>
                  <a:lnTo>
                    <a:pt x="113" y="320"/>
                  </a:lnTo>
                  <a:lnTo>
                    <a:pt x="116" y="321"/>
                  </a:lnTo>
                  <a:lnTo>
                    <a:pt x="116" y="324"/>
                  </a:lnTo>
                  <a:lnTo>
                    <a:pt x="115" y="327"/>
                  </a:lnTo>
                  <a:lnTo>
                    <a:pt x="111" y="328"/>
                  </a:lnTo>
                  <a:lnTo>
                    <a:pt x="107" y="329"/>
                  </a:lnTo>
                  <a:lnTo>
                    <a:pt x="105" y="332"/>
                  </a:lnTo>
                  <a:lnTo>
                    <a:pt x="104" y="336"/>
                  </a:lnTo>
                  <a:lnTo>
                    <a:pt x="104" y="340"/>
                  </a:lnTo>
                  <a:lnTo>
                    <a:pt x="100" y="353"/>
                  </a:lnTo>
                  <a:lnTo>
                    <a:pt x="92" y="377"/>
                  </a:lnTo>
                  <a:lnTo>
                    <a:pt x="84" y="403"/>
                  </a:lnTo>
                  <a:lnTo>
                    <a:pt x="80" y="424"/>
                  </a:lnTo>
                  <a:lnTo>
                    <a:pt x="78" y="462"/>
                  </a:lnTo>
                  <a:lnTo>
                    <a:pt x="74" y="529"/>
                  </a:lnTo>
                  <a:lnTo>
                    <a:pt x="69" y="597"/>
                  </a:lnTo>
                  <a:lnTo>
                    <a:pt x="67" y="637"/>
                  </a:lnTo>
                  <a:close/>
                </a:path>
              </a:pathLst>
            </a:custGeom>
            <a:solidFill>
              <a:srgbClr val="00B2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65" name="Freeform 17"/>
            <p:cNvSpPr>
              <a:spLocks/>
            </p:cNvSpPr>
            <p:nvPr/>
          </p:nvSpPr>
          <p:spPr bwMode="auto">
            <a:xfrm>
              <a:off x="4755" y="263"/>
              <a:ext cx="93" cy="60"/>
            </a:xfrm>
            <a:custGeom>
              <a:avLst/>
              <a:gdLst>
                <a:gd name="T0" fmla="*/ 0 w 93"/>
                <a:gd name="T1" fmla="*/ 44 h 60"/>
                <a:gd name="T2" fmla="*/ 1 w 93"/>
                <a:gd name="T3" fmla="*/ 49 h 60"/>
                <a:gd name="T4" fmla="*/ 3 w 93"/>
                <a:gd name="T5" fmla="*/ 53 h 60"/>
                <a:gd name="T6" fmla="*/ 7 w 93"/>
                <a:gd name="T7" fmla="*/ 56 h 60"/>
                <a:gd name="T8" fmla="*/ 11 w 93"/>
                <a:gd name="T9" fmla="*/ 57 h 60"/>
                <a:gd name="T10" fmla="*/ 14 w 93"/>
                <a:gd name="T11" fmla="*/ 57 h 60"/>
                <a:gd name="T12" fmla="*/ 18 w 93"/>
                <a:gd name="T13" fmla="*/ 57 h 60"/>
                <a:gd name="T14" fmla="*/ 22 w 93"/>
                <a:gd name="T15" fmla="*/ 57 h 60"/>
                <a:gd name="T16" fmla="*/ 27 w 93"/>
                <a:gd name="T17" fmla="*/ 57 h 60"/>
                <a:gd name="T18" fmla="*/ 31 w 93"/>
                <a:gd name="T19" fmla="*/ 57 h 60"/>
                <a:gd name="T20" fmla="*/ 36 w 93"/>
                <a:gd name="T21" fmla="*/ 57 h 60"/>
                <a:gd name="T22" fmla="*/ 40 w 93"/>
                <a:gd name="T23" fmla="*/ 57 h 60"/>
                <a:gd name="T24" fmla="*/ 43 w 93"/>
                <a:gd name="T25" fmla="*/ 57 h 60"/>
                <a:gd name="T26" fmla="*/ 47 w 93"/>
                <a:gd name="T27" fmla="*/ 57 h 60"/>
                <a:gd name="T28" fmla="*/ 52 w 93"/>
                <a:gd name="T29" fmla="*/ 57 h 60"/>
                <a:gd name="T30" fmla="*/ 57 w 93"/>
                <a:gd name="T31" fmla="*/ 57 h 60"/>
                <a:gd name="T32" fmla="*/ 62 w 93"/>
                <a:gd name="T33" fmla="*/ 57 h 60"/>
                <a:gd name="T34" fmla="*/ 67 w 93"/>
                <a:gd name="T35" fmla="*/ 58 h 60"/>
                <a:gd name="T36" fmla="*/ 72 w 93"/>
                <a:gd name="T37" fmla="*/ 58 h 60"/>
                <a:gd name="T38" fmla="*/ 75 w 93"/>
                <a:gd name="T39" fmla="*/ 58 h 60"/>
                <a:gd name="T40" fmla="*/ 78 w 93"/>
                <a:gd name="T41" fmla="*/ 58 h 60"/>
                <a:gd name="T42" fmla="*/ 82 w 93"/>
                <a:gd name="T43" fmla="*/ 59 h 60"/>
                <a:gd name="T44" fmla="*/ 87 w 93"/>
                <a:gd name="T45" fmla="*/ 60 h 60"/>
                <a:gd name="T46" fmla="*/ 91 w 93"/>
                <a:gd name="T47" fmla="*/ 59 h 60"/>
                <a:gd name="T48" fmla="*/ 93 w 93"/>
                <a:gd name="T49" fmla="*/ 54 h 60"/>
                <a:gd name="T50" fmla="*/ 91 w 93"/>
                <a:gd name="T51" fmla="*/ 43 h 60"/>
                <a:gd name="T52" fmla="*/ 86 w 93"/>
                <a:gd name="T53" fmla="*/ 26 h 60"/>
                <a:gd name="T54" fmla="*/ 80 w 93"/>
                <a:gd name="T55" fmla="*/ 11 h 60"/>
                <a:gd name="T56" fmla="*/ 75 w 93"/>
                <a:gd name="T57" fmla="*/ 3 h 60"/>
                <a:gd name="T58" fmla="*/ 71 w 93"/>
                <a:gd name="T59" fmla="*/ 1 h 60"/>
                <a:gd name="T60" fmla="*/ 67 w 93"/>
                <a:gd name="T61" fmla="*/ 0 h 60"/>
                <a:gd name="T62" fmla="*/ 62 w 93"/>
                <a:gd name="T63" fmla="*/ 0 h 60"/>
                <a:gd name="T64" fmla="*/ 58 w 93"/>
                <a:gd name="T65" fmla="*/ 2 h 60"/>
                <a:gd name="T66" fmla="*/ 54 w 93"/>
                <a:gd name="T67" fmla="*/ 4 h 60"/>
                <a:gd name="T68" fmla="*/ 49 w 93"/>
                <a:gd name="T69" fmla="*/ 7 h 60"/>
                <a:gd name="T70" fmla="*/ 41 w 93"/>
                <a:gd name="T71" fmla="*/ 11 h 60"/>
                <a:gd name="T72" fmla="*/ 34 w 93"/>
                <a:gd name="T73" fmla="*/ 16 h 60"/>
                <a:gd name="T74" fmla="*/ 26 w 93"/>
                <a:gd name="T75" fmla="*/ 21 h 60"/>
                <a:gd name="T76" fmla="*/ 19 w 93"/>
                <a:gd name="T77" fmla="*/ 25 h 60"/>
                <a:gd name="T78" fmla="*/ 13 w 93"/>
                <a:gd name="T79" fmla="*/ 28 h 60"/>
                <a:gd name="T80" fmla="*/ 10 w 93"/>
                <a:gd name="T81" fmla="*/ 30 h 60"/>
                <a:gd name="T82" fmla="*/ 7 w 93"/>
                <a:gd name="T83" fmla="*/ 33 h 60"/>
                <a:gd name="T84" fmla="*/ 4 w 93"/>
                <a:gd name="T85" fmla="*/ 36 h 60"/>
                <a:gd name="T86" fmla="*/ 1 w 93"/>
                <a:gd name="T87" fmla="*/ 40 h 60"/>
                <a:gd name="T88" fmla="*/ 0 w 93"/>
                <a:gd name="T89" fmla="*/ 4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93" h="60">
                  <a:moveTo>
                    <a:pt x="0" y="44"/>
                  </a:moveTo>
                  <a:lnTo>
                    <a:pt x="1" y="49"/>
                  </a:lnTo>
                  <a:lnTo>
                    <a:pt x="3" y="53"/>
                  </a:lnTo>
                  <a:lnTo>
                    <a:pt x="7" y="56"/>
                  </a:lnTo>
                  <a:lnTo>
                    <a:pt x="11" y="57"/>
                  </a:lnTo>
                  <a:lnTo>
                    <a:pt x="14" y="57"/>
                  </a:lnTo>
                  <a:lnTo>
                    <a:pt x="18" y="57"/>
                  </a:lnTo>
                  <a:lnTo>
                    <a:pt x="22" y="57"/>
                  </a:lnTo>
                  <a:lnTo>
                    <a:pt x="27" y="57"/>
                  </a:lnTo>
                  <a:lnTo>
                    <a:pt x="31" y="57"/>
                  </a:lnTo>
                  <a:lnTo>
                    <a:pt x="36" y="57"/>
                  </a:lnTo>
                  <a:lnTo>
                    <a:pt x="40" y="57"/>
                  </a:lnTo>
                  <a:lnTo>
                    <a:pt x="43" y="57"/>
                  </a:lnTo>
                  <a:lnTo>
                    <a:pt x="47" y="57"/>
                  </a:lnTo>
                  <a:lnTo>
                    <a:pt x="52" y="57"/>
                  </a:lnTo>
                  <a:lnTo>
                    <a:pt x="57" y="57"/>
                  </a:lnTo>
                  <a:lnTo>
                    <a:pt x="62" y="57"/>
                  </a:lnTo>
                  <a:lnTo>
                    <a:pt x="67" y="58"/>
                  </a:lnTo>
                  <a:lnTo>
                    <a:pt x="72" y="58"/>
                  </a:lnTo>
                  <a:lnTo>
                    <a:pt x="75" y="58"/>
                  </a:lnTo>
                  <a:lnTo>
                    <a:pt x="78" y="58"/>
                  </a:lnTo>
                  <a:lnTo>
                    <a:pt x="82" y="59"/>
                  </a:lnTo>
                  <a:lnTo>
                    <a:pt x="87" y="60"/>
                  </a:lnTo>
                  <a:lnTo>
                    <a:pt x="91" y="59"/>
                  </a:lnTo>
                  <a:lnTo>
                    <a:pt x="93" y="54"/>
                  </a:lnTo>
                  <a:lnTo>
                    <a:pt x="91" y="43"/>
                  </a:lnTo>
                  <a:lnTo>
                    <a:pt x="86" y="26"/>
                  </a:lnTo>
                  <a:lnTo>
                    <a:pt x="80" y="11"/>
                  </a:lnTo>
                  <a:lnTo>
                    <a:pt x="75" y="3"/>
                  </a:lnTo>
                  <a:lnTo>
                    <a:pt x="71" y="1"/>
                  </a:lnTo>
                  <a:lnTo>
                    <a:pt x="67" y="0"/>
                  </a:lnTo>
                  <a:lnTo>
                    <a:pt x="62" y="0"/>
                  </a:lnTo>
                  <a:lnTo>
                    <a:pt x="58" y="2"/>
                  </a:lnTo>
                  <a:lnTo>
                    <a:pt x="54" y="4"/>
                  </a:lnTo>
                  <a:lnTo>
                    <a:pt x="49" y="7"/>
                  </a:lnTo>
                  <a:lnTo>
                    <a:pt x="41" y="11"/>
                  </a:lnTo>
                  <a:lnTo>
                    <a:pt x="34" y="16"/>
                  </a:lnTo>
                  <a:lnTo>
                    <a:pt x="26" y="21"/>
                  </a:lnTo>
                  <a:lnTo>
                    <a:pt x="19" y="25"/>
                  </a:lnTo>
                  <a:lnTo>
                    <a:pt x="13" y="28"/>
                  </a:lnTo>
                  <a:lnTo>
                    <a:pt x="10" y="30"/>
                  </a:lnTo>
                  <a:lnTo>
                    <a:pt x="7" y="33"/>
                  </a:lnTo>
                  <a:lnTo>
                    <a:pt x="4" y="36"/>
                  </a:lnTo>
                  <a:lnTo>
                    <a:pt x="1" y="40"/>
                  </a:lnTo>
                  <a:lnTo>
                    <a:pt x="0" y="44"/>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66" name="Freeform 18"/>
            <p:cNvSpPr>
              <a:spLocks/>
            </p:cNvSpPr>
            <p:nvPr/>
          </p:nvSpPr>
          <p:spPr bwMode="auto">
            <a:xfrm>
              <a:off x="4758" y="300"/>
              <a:ext cx="17" cy="17"/>
            </a:xfrm>
            <a:custGeom>
              <a:avLst/>
              <a:gdLst>
                <a:gd name="T0" fmla="*/ 17 w 17"/>
                <a:gd name="T1" fmla="*/ 9 h 17"/>
                <a:gd name="T2" fmla="*/ 16 w 17"/>
                <a:gd name="T3" fmla="*/ 5 h 17"/>
                <a:gd name="T4" fmla="*/ 15 w 17"/>
                <a:gd name="T5" fmla="*/ 3 h 17"/>
                <a:gd name="T6" fmla="*/ 12 w 17"/>
                <a:gd name="T7" fmla="*/ 1 h 17"/>
                <a:gd name="T8" fmla="*/ 9 w 17"/>
                <a:gd name="T9" fmla="*/ 0 h 17"/>
                <a:gd name="T10" fmla="*/ 5 w 17"/>
                <a:gd name="T11" fmla="*/ 1 h 17"/>
                <a:gd name="T12" fmla="*/ 3 w 17"/>
                <a:gd name="T13" fmla="*/ 2 h 17"/>
                <a:gd name="T14" fmla="*/ 1 w 17"/>
                <a:gd name="T15" fmla="*/ 5 h 17"/>
                <a:gd name="T16" fmla="*/ 0 w 17"/>
                <a:gd name="T17" fmla="*/ 8 h 17"/>
                <a:gd name="T18" fmla="*/ 1 w 17"/>
                <a:gd name="T19" fmla="*/ 11 h 17"/>
                <a:gd name="T20" fmla="*/ 2 w 17"/>
                <a:gd name="T21" fmla="*/ 14 h 17"/>
                <a:gd name="T22" fmla="*/ 5 w 17"/>
                <a:gd name="T23" fmla="*/ 16 h 17"/>
                <a:gd name="T24" fmla="*/ 8 w 17"/>
                <a:gd name="T25" fmla="*/ 17 h 17"/>
                <a:gd name="T26" fmla="*/ 11 w 17"/>
                <a:gd name="T27" fmla="*/ 16 h 17"/>
                <a:gd name="T28" fmla="*/ 14 w 17"/>
                <a:gd name="T29" fmla="*/ 15 h 17"/>
                <a:gd name="T30" fmla="*/ 16 w 17"/>
                <a:gd name="T31" fmla="*/ 12 h 17"/>
                <a:gd name="T32" fmla="*/ 17 w 17"/>
                <a:gd name="T33" fmla="*/ 9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7">
                  <a:moveTo>
                    <a:pt x="17" y="9"/>
                  </a:moveTo>
                  <a:lnTo>
                    <a:pt x="16" y="5"/>
                  </a:lnTo>
                  <a:lnTo>
                    <a:pt x="15" y="3"/>
                  </a:lnTo>
                  <a:lnTo>
                    <a:pt x="12" y="1"/>
                  </a:lnTo>
                  <a:lnTo>
                    <a:pt x="9" y="0"/>
                  </a:lnTo>
                  <a:lnTo>
                    <a:pt x="5" y="1"/>
                  </a:lnTo>
                  <a:lnTo>
                    <a:pt x="3" y="2"/>
                  </a:lnTo>
                  <a:lnTo>
                    <a:pt x="1" y="5"/>
                  </a:lnTo>
                  <a:lnTo>
                    <a:pt x="0" y="8"/>
                  </a:lnTo>
                  <a:lnTo>
                    <a:pt x="1" y="11"/>
                  </a:lnTo>
                  <a:lnTo>
                    <a:pt x="2" y="14"/>
                  </a:lnTo>
                  <a:lnTo>
                    <a:pt x="5" y="16"/>
                  </a:lnTo>
                  <a:lnTo>
                    <a:pt x="8" y="17"/>
                  </a:lnTo>
                  <a:lnTo>
                    <a:pt x="11" y="16"/>
                  </a:lnTo>
                  <a:lnTo>
                    <a:pt x="14" y="15"/>
                  </a:lnTo>
                  <a:lnTo>
                    <a:pt x="16" y="12"/>
                  </a:lnTo>
                  <a:lnTo>
                    <a:pt x="17" y="9"/>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67" name="Freeform 19"/>
            <p:cNvSpPr>
              <a:spLocks/>
            </p:cNvSpPr>
            <p:nvPr/>
          </p:nvSpPr>
          <p:spPr bwMode="auto">
            <a:xfrm>
              <a:off x="4553" y="298"/>
              <a:ext cx="241" cy="232"/>
            </a:xfrm>
            <a:custGeom>
              <a:avLst/>
              <a:gdLst>
                <a:gd name="T0" fmla="*/ 5 w 241"/>
                <a:gd name="T1" fmla="*/ 159 h 232"/>
                <a:gd name="T2" fmla="*/ 13 w 241"/>
                <a:gd name="T3" fmla="*/ 172 h 232"/>
                <a:gd name="T4" fmla="*/ 25 w 241"/>
                <a:gd name="T5" fmla="*/ 182 h 232"/>
                <a:gd name="T6" fmla="*/ 37 w 241"/>
                <a:gd name="T7" fmla="*/ 189 h 232"/>
                <a:gd name="T8" fmla="*/ 52 w 241"/>
                <a:gd name="T9" fmla="*/ 193 h 232"/>
                <a:gd name="T10" fmla="*/ 70 w 241"/>
                <a:gd name="T11" fmla="*/ 197 h 232"/>
                <a:gd name="T12" fmla="*/ 85 w 241"/>
                <a:gd name="T13" fmla="*/ 200 h 232"/>
                <a:gd name="T14" fmla="*/ 97 w 241"/>
                <a:gd name="T15" fmla="*/ 203 h 232"/>
                <a:gd name="T16" fmla="*/ 103 w 241"/>
                <a:gd name="T17" fmla="*/ 205 h 232"/>
                <a:gd name="T18" fmla="*/ 113 w 241"/>
                <a:gd name="T19" fmla="*/ 210 h 232"/>
                <a:gd name="T20" fmla="*/ 125 w 241"/>
                <a:gd name="T21" fmla="*/ 215 h 232"/>
                <a:gd name="T22" fmla="*/ 136 w 241"/>
                <a:gd name="T23" fmla="*/ 219 h 232"/>
                <a:gd name="T24" fmla="*/ 145 w 241"/>
                <a:gd name="T25" fmla="*/ 221 h 232"/>
                <a:gd name="T26" fmla="*/ 154 w 241"/>
                <a:gd name="T27" fmla="*/ 223 h 232"/>
                <a:gd name="T28" fmla="*/ 164 w 241"/>
                <a:gd name="T29" fmla="*/ 225 h 232"/>
                <a:gd name="T30" fmla="*/ 172 w 241"/>
                <a:gd name="T31" fmla="*/ 228 h 232"/>
                <a:gd name="T32" fmla="*/ 180 w 241"/>
                <a:gd name="T33" fmla="*/ 230 h 232"/>
                <a:gd name="T34" fmla="*/ 195 w 241"/>
                <a:gd name="T35" fmla="*/ 232 h 232"/>
                <a:gd name="T36" fmla="*/ 214 w 241"/>
                <a:gd name="T37" fmla="*/ 232 h 232"/>
                <a:gd name="T38" fmla="*/ 229 w 241"/>
                <a:gd name="T39" fmla="*/ 231 h 232"/>
                <a:gd name="T40" fmla="*/ 236 w 241"/>
                <a:gd name="T41" fmla="*/ 218 h 232"/>
                <a:gd name="T42" fmla="*/ 240 w 241"/>
                <a:gd name="T43" fmla="*/ 174 h 232"/>
                <a:gd name="T44" fmla="*/ 239 w 241"/>
                <a:gd name="T45" fmla="*/ 112 h 232"/>
                <a:gd name="T46" fmla="*/ 228 w 241"/>
                <a:gd name="T47" fmla="*/ 28 h 232"/>
                <a:gd name="T48" fmla="*/ 221 w 241"/>
                <a:gd name="T49" fmla="*/ 4 h 232"/>
                <a:gd name="T50" fmla="*/ 214 w 241"/>
                <a:gd name="T51" fmla="*/ 0 h 232"/>
                <a:gd name="T52" fmla="*/ 206 w 241"/>
                <a:gd name="T53" fmla="*/ 2 h 232"/>
                <a:gd name="T54" fmla="*/ 203 w 241"/>
                <a:gd name="T55" fmla="*/ 9 h 232"/>
                <a:gd name="T56" fmla="*/ 200 w 241"/>
                <a:gd name="T57" fmla="*/ 26 h 232"/>
                <a:gd name="T58" fmla="*/ 192 w 241"/>
                <a:gd name="T59" fmla="*/ 79 h 232"/>
                <a:gd name="T60" fmla="*/ 186 w 241"/>
                <a:gd name="T61" fmla="*/ 105 h 232"/>
                <a:gd name="T62" fmla="*/ 181 w 241"/>
                <a:gd name="T63" fmla="*/ 138 h 232"/>
                <a:gd name="T64" fmla="*/ 175 w 241"/>
                <a:gd name="T65" fmla="*/ 155 h 232"/>
                <a:gd name="T66" fmla="*/ 163 w 241"/>
                <a:gd name="T67" fmla="*/ 153 h 232"/>
                <a:gd name="T68" fmla="*/ 153 w 241"/>
                <a:gd name="T69" fmla="*/ 148 h 232"/>
                <a:gd name="T70" fmla="*/ 142 w 241"/>
                <a:gd name="T71" fmla="*/ 143 h 232"/>
                <a:gd name="T72" fmla="*/ 130 w 241"/>
                <a:gd name="T73" fmla="*/ 138 h 232"/>
                <a:gd name="T74" fmla="*/ 112 w 241"/>
                <a:gd name="T75" fmla="*/ 132 h 232"/>
                <a:gd name="T76" fmla="*/ 92 w 241"/>
                <a:gd name="T77" fmla="*/ 124 h 232"/>
                <a:gd name="T78" fmla="*/ 75 w 241"/>
                <a:gd name="T79" fmla="*/ 116 h 232"/>
                <a:gd name="T80" fmla="*/ 64 w 241"/>
                <a:gd name="T81" fmla="*/ 109 h 232"/>
                <a:gd name="T82" fmla="*/ 51 w 241"/>
                <a:gd name="T83" fmla="*/ 104 h 232"/>
                <a:gd name="T84" fmla="*/ 38 w 241"/>
                <a:gd name="T85" fmla="*/ 103 h 232"/>
                <a:gd name="T86" fmla="*/ 26 w 241"/>
                <a:gd name="T87" fmla="*/ 103 h 232"/>
                <a:gd name="T88" fmla="*/ 12 w 241"/>
                <a:gd name="T89" fmla="*/ 109 h 232"/>
                <a:gd name="T90" fmla="*/ 0 w 241"/>
                <a:gd name="T91" fmla="*/ 134 h 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41" h="232">
                  <a:moveTo>
                    <a:pt x="2" y="152"/>
                  </a:moveTo>
                  <a:lnTo>
                    <a:pt x="5" y="159"/>
                  </a:lnTo>
                  <a:lnTo>
                    <a:pt x="8" y="166"/>
                  </a:lnTo>
                  <a:lnTo>
                    <a:pt x="13" y="172"/>
                  </a:lnTo>
                  <a:lnTo>
                    <a:pt x="19" y="177"/>
                  </a:lnTo>
                  <a:lnTo>
                    <a:pt x="25" y="182"/>
                  </a:lnTo>
                  <a:lnTo>
                    <a:pt x="31" y="186"/>
                  </a:lnTo>
                  <a:lnTo>
                    <a:pt x="37" y="189"/>
                  </a:lnTo>
                  <a:lnTo>
                    <a:pt x="43" y="191"/>
                  </a:lnTo>
                  <a:lnTo>
                    <a:pt x="52" y="193"/>
                  </a:lnTo>
                  <a:lnTo>
                    <a:pt x="61" y="196"/>
                  </a:lnTo>
                  <a:lnTo>
                    <a:pt x="70" y="197"/>
                  </a:lnTo>
                  <a:lnTo>
                    <a:pt x="78" y="199"/>
                  </a:lnTo>
                  <a:lnTo>
                    <a:pt x="85" y="200"/>
                  </a:lnTo>
                  <a:lnTo>
                    <a:pt x="92" y="202"/>
                  </a:lnTo>
                  <a:lnTo>
                    <a:pt x="97" y="203"/>
                  </a:lnTo>
                  <a:lnTo>
                    <a:pt x="100" y="204"/>
                  </a:lnTo>
                  <a:lnTo>
                    <a:pt x="103" y="205"/>
                  </a:lnTo>
                  <a:lnTo>
                    <a:pt x="108" y="207"/>
                  </a:lnTo>
                  <a:lnTo>
                    <a:pt x="113" y="210"/>
                  </a:lnTo>
                  <a:lnTo>
                    <a:pt x="119" y="212"/>
                  </a:lnTo>
                  <a:lnTo>
                    <a:pt x="125" y="215"/>
                  </a:lnTo>
                  <a:lnTo>
                    <a:pt x="131" y="217"/>
                  </a:lnTo>
                  <a:lnTo>
                    <a:pt x="136" y="219"/>
                  </a:lnTo>
                  <a:lnTo>
                    <a:pt x="141" y="220"/>
                  </a:lnTo>
                  <a:lnTo>
                    <a:pt x="145" y="221"/>
                  </a:lnTo>
                  <a:lnTo>
                    <a:pt x="150" y="222"/>
                  </a:lnTo>
                  <a:lnTo>
                    <a:pt x="154" y="223"/>
                  </a:lnTo>
                  <a:lnTo>
                    <a:pt x="159" y="224"/>
                  </a:lnTo>
                  <a:lnTo>
                    <a:pt x="164" y="225"/>
                  </a:lnTo>
                  <a:lnTo>
                    <a:pt x="168" y="227"/>
                  </a:lnTo>
                  <a:lnTo>
                    <a:pt x="172" y="228"/>
                  </a:lnTo>
                  <a:lnTo>
                    <a:pt x="175" y="229"/>
                  </a:lnTo>
                  <a:lnTo>
                    <a:pt x="180" y="230"/>
                  </a:lnTo>
                  <a:lnTo>
                    <a:pt x="187" y="231"/>
                  </a:lnTo>
                  <a:lnTo>
                    <a:pt x="195" y="232"/>
                  </a:lnTo>
                  <a:lnTo>
                    <a:pt x="205" y="232"/>
                  </a:lnTo>
                  <a:lnTo>
                    <a:pt x="214" y="232"/>
                  </a:lnTo>
                  <a:lnTo>
                    <a:pt x="223" y="232"/>
                  </a:lnTo>
                  <a:lnTo>
                    <a:pt x="229" y="231"/>
                  </a:lnTo>
                  <a:lnTo>
                    <a:pt x="232" y="229"/>
                  </a:lnTo>
                  <a:lnTo>
                    <a:pt x="236" y="218"/>
                  </a:lnTo>
                  <a:lnTo>
                    <a:pt x="238" y="197"/>
                  </a:lnTo>
                  <a:lnTo>
                    <a:pt x="240" y="174"/>
                  </a:lnTo>
                  <a:lnTo>
                    <a:pt x="241" y="154"/>
                  </a:lnTo>
                  <a:lnTo>
                    <a:pt x="239" y="112"/>
                  </a:lnTo>
                  <a:lnTo>
                    <a:pt x="234" y="66"/>
                  </a:lnTo>
                  <a:lnTo>
                    <a:pt x="228" y="28"/>
                  </a:lnTo>
                  <a:lnTo>
                    <a:pt x="223" y="8"/>
                  </a:lnTo>
                  <a:lnTo>
                    <a:pt x="221" y="4"/>
                  </a:lnTo>
                  <a:lnTo>
                    <a:pt x="218" y="1"/>
                  </a:lnTo>
                  <a:lnTo>
                    <a:pt x="214" y="0"/>
                  </a:lnTo>
                  <a:lnTo>
                    <a:pt x="210" y="0"/>
                  </a:lnTo>
                  <a:lnTo>
                    <a:pt x="206" y="2"/>
                  </a:lnTo>
                  <a:lnTo>
                    <a:pt x="204" y="5"/>
                  </a:lnTo>
                  <a:lnTo>
                    <a:pt x="203" y="9"/>
                  </a:lnTo>
                  <a:lnTo>
                    <a:pt x="202" y="12"/>
                  </a:lnTo>
                  <a:lnTo>
                    <a:pt x="200" y="26"/>
                  </a:lnTo>
                  <a:lnTo>
                    <a:pt x="196" y="52"/>
                  </a:lnTo>
                  <a:lnTo>
                    <a:pt x="192" y="79"/>
                  </a:lnTo>
                  <a:lnTo>
                    <a:pt x="189" y="95"/>
                  </a:lnTo>
                  <a:lnTo>
                    <a:pt x="186" y="105"/>
                  </a:lnTo>
                  <a:lnTo>
                    <a:pt x="183" y="120"/>
                  </a:lnTo>
                  <a:lnTo>
                    <a:pt x="181" y="138"/>
                  </a:lnTo>
                  <a:lnTo>
                    <a:pt x="182" y="155"/>
                  </a:lnTo>
                  <a:lnTo>
                    <a:pt x="175" y="155"/>
                  </a:lnTo>
                  <a:lnTo>
                    <a:pt x="169" y="154"/>
                  </a:lnTo>
                  <a:lnTo>
                    <a:pt x="163" y="153"/>
                  </a:lnTo>
                  <a:lnTo>
                    <a:pt x="158" y="151"/>
                  </a:lnTo>
                  <a:lnTo>
                    <a:pt x="153" y="148"/>
                  </a:lnTo>
                  <a:lnTo>
                    <a:pt x="148" y="146"/>
                  </a:lnTo>
                  <a:lnTo>
                    <a:pt x="142" y="143"/>
                  </a:lnTo>
                  <a:lnTo>
                    <a:pt x="137" y="141"/>
                  </a:lnTo>
                  <a:lnTo>
                    <a:pt x="130" y="138"/>
                  </a:lnTo>
                  <a:lnTo>
                    <a:pt x="121" y="135"/>
                  </a:lnTo>
                  <a:lnTo>
                    <a:pt x="112" y="132"/>
                  </a:lnTo>
                  <a:lnTo>
                    <a:pt x="102" y="128"/>
                  </a:lnTo>
                  <a:lnTo>
                    <a:pt x="92" y="124"/>
                  </a:lnTo>
                  <a:lnTo>
                    <a:pt x="82" y="120"/>
                  </a:lnTo>
                  <a:lnTo>
                    <a:pt x="75" y="116"/>
                  </a:lnTo>
                  <a:lnTo>
                    <a:pt x="69" y="112"/>
                  </a:lnTo>
                  <a:lnTo>
                    <a:pt x="64" y="109"/>
                  </a:lnTo>
                  <a:lnTo>
                    <a:pt x="58" y="106"/>
                  </a:lnTo>
                  <a:lnTo>
                    <a:pt x="51" y="104"/>
                  </a:lnTo>
                  <a:lnTo>
                    <a:pt x="45" y="103"/>
                  </a:lnTo>
                  <a:lnTo>
                    <a:pt x="38" y="103"/>
                  </a:lnTo>
                  <a:lnTo>
                    <a:pt x="31" y="103"/>
                  </a:lnTo>
                  <a:lnTo>
                    <a:pt x="26" y="103"/>
                  </a:lnTo>
                  <a:lnTo>
                    <a:pt x="21" y="104"/>
                  </a:lnTo>
                  <a:lnTo>
                    <a:pt x="12" y="109"/>
                  </a:lnTo>
                  <a:lnTo>
                    <a:pt x="4" y="119"/>
                  </a:lnTo>
                  <a:lnTo>
                    <a:pt x="0" y="134"/>
                  </a:lnTo>
                  <a:lnTo>
                    <a:pt x="2" y="152"/>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68" name="Freeform 20"/>
            <p:cNvSpPr>
              <a:spLocks/>
            </p:cNvSpPr>
            <p:nvPr/>
          </p:nvSpPr>
          <p:spPr bwMode="auto">
            <a:xfrm>
              <a:off x="4758" y="300"/>
              <a:ext cx="17" cy="17"/>
            </a:xfrm>
            <a:custGeom>
              <a:avLst/>
              <a:gdLst>
                <a:gd name="T0" fmla="*/ 16 w 17"/>
                <a:gd name="T1" fmla="*/ 6 h 17"/>
                <a:gd name="T2" fmla="*/ 15 w 17"/>
                <a:gd name="T3" fmla="*/ 3 h 17"/>
                <a:gd name="T4" fmla="*/ 12 w 17"/>
                <a:gd name="T5" fmla="*/ 1 h 17"/>
                <a:gd name="T6" fmla="*/ 9 w 17"/>
                <a:gd name="T7" fmla="*/ 0 h 17"/>
                <a:gd name="T8" fmla="*/ 6 w 17"/>
                <a:gd name="T9" fmla="*/ 0 h 17"/>
                <a:gd name="T10" fmla="*/ 3 w 17"/>
                <a:gd name="T11" fmla="*/ 2 h 17"/>
                <a:gd name="T12" fmla="*/ 1 w 17"/>
                <a:gd name="T13" fmla="*/ 4 h 17"/>
                <a:gd name="T14" fmla="*/ 0 w 17"/>
                <a:gd name="T15" fmla="*/ 7 h 17"/>
                <a:gd name="T16" fmla="*/ 0 w 17"/>
                <a:gd name="T17" fmla="*/ 11 h 17"/>
                <a:gd name="T18" fmla="*/ 2 w 17"/>
                <a:gd name="T19" fmla="*/ 14 h 17"/>
                <a:gd name="T20" fmla="*/ 4 w 17"/>
                <a:gd name="T21" fmla="*/ 16 h 17"/>
                <a:gd name="T22" fmla="*/ 7 w 17"/>
                <a:gd name="T23" fmla="*/ 17 h 17"/>
                <a:gd name="T24" fmla="*/ 11 w 17"/>
                <a:gd name="T25" fmla="*/ 16 h 17"/>
                <a:gd name="T26" fmla="*/ 14 w 17"/>
                <a:gd name="T27" fmla="*/ 15 h 17"/>
                <a:gd name="T28" fmla="*/ 16 w 17"/>
                <a:gd name="T29" fmla="*/ 12 h 17"/>
                <a:gd name="T30" fmla="*/ 17 w 17"/>
                <a:gd name="T31" fmla="*/ 9 h 17"/>
                <a:gd name="T32" fmla="*/ 16 w 17"/>
                <a:gd name="T33" fmla="*/ 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7">
                  <a:moveTo>
                    <a:pt x="16" y="6"/>
                  </a:moveTo>
                  <a:lnTo>
                    <a:pt x="15" y="3"/>
                  </a:lnTo>
                  <a:lnTo>
                    <a:pt x="12" y="1"/>
                  </a:lnTo>
                  <a:lnTo>
                    <a:pt x="9" y="0"/>
                  </a:lnTo>
                  <a:lnTo>
                    <a:pt x="6" y="0"/>
                  </a:lnTo>
                  <a:lnTo>
                    <a:pt x="3" y="2"/>
                  </a:lnTo>
                  <a:lnTo>
                    <a:pt x="1" y="4"/>
                  </a:lnTo>
                  <a:lnTo>
                    <a:pt x="0" y="7"/>
                  </a:lnTo>
                  <a:lnTo>
                    <a:pt x="0" y="11"/>
                  </a:lnTo>
                  <a:lnTo>
                    <a:pt x="2" y="14"/>
                  </a:lnTo>
                  <a:lnTo>
                    <a:pt x="4" y="16"/>
                  </a:lnTo>
                  <a:lnTo>
                    <a:pt x="7" y="17"/>
                  </a:lnTo>
                  <a:lnTo>
                    <a:pt x="11" y="16"/>
                  </a:lnTo>
                  <a:lnTo>
                    <a:pt x="14" y="15"/>
                  </a:lnTo>
                  <a:lnTo>
                    <a:pt x="16" y="12"/>
                  </a:lnTo>
                  <a:lnTo>
                    <a:pt x="17" y="9"/>
                  </a:lnTo>
                  <a:lnTo>
                    <a:pt x="16" y="6"/>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69" name="Freeform 21"/>
            <p:cNvSpPr>
              <a:spLocks/>
            </p:cNvSpPr>
            <p:nvPr/>
          </p:nvSpPr>
          <p:spPr bwMode="auto">
            <a:xfrm>
              <a:off x="4585" y="438"/>
              <a:ext cx="17" cy="16"/>
            </a:xfrm>
            <a:custGeom>
              <a:avLst/>
              <a:gdLst>
                <a:gd name="T0" fmla="*/ 16 w 17"/>
                <a:gd name="T1" fmla="*/ 6 h 16"/>
                <a:gd name="T2" fmla="*/ 15 w 17"/>
                <a:gd name="T3" fmla="*/ 3 h 16"/>
                <a:gd name="T4" fmla="*/ 13 w 17"/>
                <a:gd name="T5" fmla="*/ 1 h 16"/>
                <a:gd name="T6" fmla="*/ 10 w 17"/>
                <a:gd name="T7" fmla="*/ 0 h 16"/>
                <a:gd name="T8" fmla="*/ 6 w 17"/>
                <a:gd name="T9" fmla="*/ 0 h 16"/>
                <a:gd name="T10" fmla="*/ 3 w 17"/>
                <a:gd name="T11" fmla="*/ 1 h 16"/>
                <a:gd name="T12" fmla="*/ 1 w 17"/>
                <a:gd name="T13" fmla="*/ 4 h 16"/>
                <a:gd name="T14" fmla="*/ 0 w 17"/>
                <a:gd name="T15" fmla="*/ 7 h 16"/>
                <a:gd name="T16" fmla="*/ 0 w 17"/>
                <a:gd name="T17" fmla="*/ 10 h 16"/>
                <a:gd name="T18" fmla="*/ 2 w 17"/>
                <a:gd name="T19" fmla="*/ 13 h 16"/>
                <a:gd name="T20" fmla="*/ 4 w 17"/>
                <a:gd name="T21" fmla="*/ 15 h 16"/>
                <a:gd name="T22" fmla="*/ 7 w 17"/>
                <a:gd name="T23" fmla="*/ 16 h 16"/>
                <a:gd name="T24" fmla="*/ 11 w 17"/>
                <a:gd name="T25" fmla="*/ 16 h 16"/>
                <a:gd name="T26" fmla="*/ 14 w 17"/>
                <a:gd name="T27" fmla="*/ 15 h 16"/>
                <a:gd name="T28" fmla="*/ 16 w 17"/>
                <a:gd name="T29" fmla="*/ 12 h 16"/>
                <a:gd name="T30" fmla="*/ 17 w 17"/>
                <a:gd name="T31" fmla="*/ 9 h 16"/>
                <a:gd name="T32" fmla="*/ 16 w 17"/>
                <a:gd name="T33" fmla="*/ 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6">
                  <a:moveTo>
                    <a:pt x="16" y="6"/>
                  </a:moveTo>
                  <a:lnTo>
                    <a:pt x="15" y="3"/>
                  </a:lnTo>
                  <a:lnTo>
                    <a:pt x="13" y="1"/>
                  </a:lnTo>
                  <a:lnTo>
                    <a:pt x="10" y="0"/>
                  </a:lnTo>
                  <a:lnTo>
                    <a:pt x="6" y="0"/>
                  </a:lnTo>
                  <a:lnTo>
                    <a:pt x="3" y="1"/>
                  </a:lnTo>
                  <a:lnTo>
                    <a:pt x="1" y="4"/>
                  </a:lnTo>
                  <a:lnTo>
                    <a:pt x="0" y="7"/>
                  </a:lnTo>
                  <a:lnTo>
                    <a:pt x="0" y="10"/>
                  </a:lnTo>
                  <a:lnTo>
                    <a:pt x="2" y="13"/>
                  </a:lnTo>
                  <a:lnTo>
                    <a:pt x="4" y="15"/>
                  </a:lnTo>
                  <a:lnTo>
                    <a:pt x="7" y="16"/>
                  </a:lnTo>
                  <a:lnTo>
                    <a:pt x="11" y="16"/>
                  </a:lnTo>
                  <a:lnTo>
                    <a:pt x="14" y="15"/>
                  </a:lnTo>
                  <a:lnTo>
                    <a:pt x="16" y="12"/>
                  </a:lnTo>
                  <a:lnTo>
                    <a:pt x="17" y="9"/>
                  </a:lnTo>
                  <a:lnTo>
                    <a:pt x="16" y="6"/>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70" name="Freeform 22"/>
            <p:cNvSpPr>
              <a:spLocks/>
            </p:cNvSpPr>
            <p:nvPr/>
          </p:nvSpPr>
          <p:spPr bwMode="auto">
            <a:xfrm>
              <a:off x="4546" y="321"/>
              <a:ext cx="261" cy="219"/>
            </a:xfrm>
            <a:custGeom>
              <a:avLst/>
              <a:gdLst>
                <a:gd name="T0" fmla="*/ 147 w 261"/>
                <a:gd name="T1" fmla="*/ 212 h 219"/>
                <a:gd name="T2" fmla="*/ 178 w 261"/>
                <a:gd name="T3" fmla="*/ 216 h 219"/>
                <a:gd name="T4" fmla="*/ 212 w 261"/>
                <a:gd name="T5" fmla="*/ 219 h 219"/>
                <a:gd name="T6" fmla="*/ 237 w 261"/>
                <a:gd name="T7" fmla="*/ 218 h 219"/>
                <a:gd name="T8" fmla="*/ 246 w 261"/>
                <a:gd name="T9" fmla="*/ 214 h 219"/>
                <a:gd name="T10" fmla="*/ 251 w 261"/>
                <a:gd name="T11" fmla="*/ 204 h 219"/>
                <a:gd name="T12" fmla="*/ 254 w 261"/>
                <a:gd name="T13" fmla="*/ 191 h 219"/>
                <a:gd name="T14" fmla="*/ 259 w 261"/>
                <a:gd name="T15" fmla="*/ 176 h 219"/>
                <a:gd name="T16" fmla="*/ 258 w 261"/>
                <a:gd name="T17" fmla="*/ 162 h 219"/>
                <a:gd name="T18" fmla="*/ 255 w 261"/>
                <a:gd name="T19" fmla="*/ 146 h 219"/>
                <a:gd name="T20" fmla="*/ 254 w 261"/>
                <a:gd name="T21" fmla="*/ 130 h 219"/>
                <a:gd name="T22" fmla="*/ 257 w 261"/>
                <a:gd name="T23" fmla="*/ 110 h 219"/>
                <a:gd name="T24" fmla="*/ 261 w 261"/>
                <a:gd name="T25" fmla="*/ 90 h 219"/>
                <a:gd name="T26" fmla="*/ 258 w 261"/>
                <a:gd name="T27" fmla="*/ 58 h 219"/>
                <a:gd name="T28" fmla="*/ 251 w 261"/>
                <a:gd name="T29" fmla="*/ 41 h 219"/>
                <a:gd name="T30" fmla="*/ 244 w 261"/>
                <a:gd name="T31" fmla="*/ 32 h 219"/>
                <a:gd name="T32" fmla="*/ 244 w 261"/>
                <a:gd name="T33" fmla="*/ 23 h 219"/>
                <a:gd name="T34" fmla="*/ 246 w 261"/>
                <a:gd name="T35" fmla="*/ 15 h 219"/>
                <a:gd name="T36" fmla="*/ 242 w 261"/>
                <a:gd name="T37" fmla="*/ 11 h 219"/>
                <a:gd name="T38" fmla="*/ 231 w 261"/>
                <a:gd name="T39" fmla="*/ 5 h 219"/>
                <a:gd name="T40" fmla="*/ 219 w 261"/>
                <a:gd name="T41" fmla="*/ 1 h 219"/>
                <a:gd name="T42" fmla="*/ 210 w 261"/>
                <a:gd name="T43" fmla="*/ 0 h 219"/>
                <a:gd name="T44" fmla="*/ 204 w 261"/>
                <a:gd name="T45" fmla="*/ 11 h 219"/>
                <a:gd name="T46" fmla="*/ 201 w 261"/>
                <a:gd name="T47" fmla="*/ 28 h 219"/>
                <a:gd name="T48" fmla="*/ 196 w 261"/>
                <a:gd name="T49" fmla="*/ 38 h 219"/>
                <a:gd name="T50" fmla="*/ 192 w 261"/>
                <a:gd name="T51" fmla="*/ 45 h 219"/>
                <a:gd name="T52" fmla="*/ 190 w 261"/>
                <a:gd name="T53" fmla="*/ 61 h 219"/>
                <a:gd name="T54" fmla="*/ 187 w 261"/>
                <a:gd name="T55" fmla="*/ 87 h 219"/>
                <a:gd name="T56" fmla="*/ 183 w 261"/>
                <a:gd name="T57" fmla="*/ 99 h 219"/>
                <a:gd name="T58" fmla="*/ 180 w 261"/>
                <a:gd name="T59" fmla="*/ 113 h 219"/>
                <a:gd name="T60" fmla="*/ 181 w 261"/>
                <a:gd name="T61" fmla="*/ 122 h 219"/>
                <a:gd name="T62" fmla="*/ 180 w 261"/>
                <a:gd name="T63" fmla="*/ 127 h 219"/>
                <a:gd name="T64" fmla="*/ 171 w 261"/>
                <a:gd name="T65" fmla="*/ 121 h 219"/>
                <a:gd name="T66" fmla="*/ 166 w 261"/>
                <a:gd name="T67" fmla="*/ 118 h 219"/>
                <a:gd name="T68" fmla="*/ 160 w 261"/>
                <a:gd name="T69" fmla="*/ 117 h 219"/>
                <a:gd name="T70" fmla="*/ 150 w 261"/>
                <a:gd name="T71" fmla="*/ 115 h 219"/>
                <a:gd name="T72" fmla="*/ 136 w 261"/>
                <a:gd name="T73" fmla="*/ 111 h 219"/>
                <a:gd name="T74" fmla="*/ 124 w 261"/>
                <a:gd name="T75" fmla="*/ 108 h 219"/>
                <a:gd name="T76" fmla="*/ 115 w 261"/>
                <a:gd name="T77" fmla="*/ 104 h 219"/>
                <a:gd name="T78" fmla="*/ 102 w 261"/>
                <a:gd name="T79" fmla="*/ 97 h 219"/>
                <a:gd name="T80" fmla="*/ 85 w 261"/>
                <a:gd name="T81" fmla="*/ 88 h 219"/>
                <a:gd name="T82" fmla="*/ 70 w 261"/>
                <a:gd name="T83" fmla="*/ 80 h 219"/>
                <a:gd name="T84" fmla="*/ 57 w 261"/>
                <a:gd name="T85" fmla="*/ 76 h 219"/>
                <a:gd name="T86" fmla="*/ 44 w 261"/>
                <a:gd name="T87" fmla="*/ 75 h 219"/>
                <a:gd name="T88" fmla="*/ 30 w 261"/>
                <a:gd name="T89" fmla="*/ 76 h 219"/>
                <a:gd name="T90" fmla="*/ 20 w 261"/>
                <a:gd name="T91" fmla="*/ 79 h 219"/>
                <a:gd name="T92" fmla="*/ 9 w 261"/>
                <a:gd name="T93" fmla="*/ 90 h 219"/>
                <a:gd name="T94" fmla="*/ 1 w 261"/>
                <a:gd name="T95" fmla="*/ 113 h 219"/>
                <a:gd name="T96" fmla="*/ 3 w 261"/>
                <a:gd name="T97" fmla="*/ 138 h 219"/>
                <a:gd name="T98" fmla="*/ 18 w 261"/>
                <a:gd name="T99" fmla="*/ 159 h 219"/>
                <a:gd name="T100" fmla="*/ 40 w 261"/>
                <a:gd name="T101" fmla="*/ 169 h 219"/>
                <a:gd name="T102" fmla="*/ 68 w 261"/>
                <a:gd name="T103" fmla="*/ 181 h 219"/>
                <a:gd name="T104" fmla="*/ 101 w 261"/>
                <a:gd name="T105" fmla="*/ 195 h 219"/>
                <a:gd name="T106" fmla="*/ 128 w 261"/>
                <a:gd name="T107" fmla="*/ 206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61" h="219">
                  <a:moveTo>
                    <a:pt x="136" y="209"/>
                  </a:moveTo>
                  <a:lnTo>
                    <a:pt x="147" y="212"/>
                  </a:lnTo>
                  <a:lnTo>
                    <a:pt x="161" y="214"/>
                  </a:lnTo>
                  <a:lnTo>
                    <a:pt x="178" y="216"/>
                  </a:lnTo>
                  <a:lnTo>
                    <a:pt x="195" y="217"/>
                  </a:lnTo>
                  <a:lnTo>
                    <a:pt x="212" y="219"/>
                  </a:lnTo>
                  <a:lnTo>
                    <a:pt x="226" y="219"/>
                  </a:lnTo>
                  <a:lnTo>
                    <a:pt x="237" y="218"/>
                  </a:lnTo>
                  <a:lnTo>
                    <a:pt x="242" y="217"/>
                  </a:lnTo>
                  <a:lnTo>
                    <a:pt x="246" y="214"/>
                  </a:lnTo>
                  <a:lnTo>
                    <a:pt x="249" y="209"/>
                  </a:lnTo>
                  <a:lnTo>
                    <a:pt x="251" y="204"/>
                  </a:lnTo>
                  <a:lnTo>
                    <a:pt x="252" y="198"/>
                  </a:lnTo>
                  <a:lnTo>
                    <a:pt x="254" y="191"/>
                  </a:lnTo>
                  <a:lnTo>
                    <a:pt x="257" y="183"/>
                  </a:lnTo>
                  <a:lnTo>
                    <a:pt x="259" y="176"/>
                  </a:lnTo>
                  <a:lnTo>
                    <a:pt x="259" y="169"/>
                  </a:lnTo>
                  <a:lnTo>
                    <a:pt x="258" y="162"/>
                  </a:lnTo>
                  <a:lnTo>
                    <a:pt x="256" y="154"/>
                  </a:lnTo>
                  <a:lnTo>
                    <a:pt x="255" y="146"/>
                  </a:lnTo>
                  <a:lnTo>
                    <a:pt x="254" y="138"/>
                  </a:lnTo>
                  <a:lnTo>
                    <a:pt x="254" y="130"/>
                  </a:lnTo>
                  <a:lnTo>
                    <a:pt x="255" y="120"/>
                  </a:lnTo>
                  <a:lnTo>
                    <a:pt x="257" y="110"/>
                  </a:lnTo>
                  <a:lnTo>
                    <a:pt x="259" y="102"/>
                  </a:lnTo>
                  <a:lnTo>
                    <a:pt x="261" y="90"/>
                  </a:lnTo>
                  <a:lnTo>
                    <a:pt x="260" y="74"/>
                  </a:lnTo>
                  <a:lnTo>
                    <a:pt x="258" y="58"/>
                  </a:lnTo>
                  <a:lnTo>
                    <a:pt x="256" y="48"/>
                  </a:lnTo>
                  <a:lnTo>
                    <a:pt x="251" y="41"/>
                  </a:lnTo>
                  <a:lnTo>
                    <a:pt x="247" y="36"/>
                  </a:lnTo>
                  <a:lnTo>
                    <a:pt x="244" y="32"/>
                  </a:lnTo>
                  <a:lnTo>
                    <a:pt x="243" y="28"/>
                  </a:lnTo>
                  <a:lnTo>
                    <a:pt x="244" y="23"/>
                  </a:lnTo>
                  <a:lnTo>
                    <a:pt x="245" y="19"/>
                  </a:lnTo>
                  <a:lnTo>
                    <a:pt x="246" y="15"/>
                  </a:lnTo>
                  <a:lnTo>
                    <a:pt x="247" y="14"/>
                  </a:lnTo>
                  <a:lnTo>
                    <a:pt x="242" y="11"/>
                  </a:lnTo>
                  <a:lnTo>
                    <a:pt x="237" y="8"/>
                  </a:lnTo>
                  <a:lnTo>
                    <a:pt x="231" y="5"/>
                  </a:lnTo>
                  <a:lnTo>
                    <a:pt x="225" y="3"/>
                  </a:lnTo>
                  <a:lnTo>
                    <a:pt x="219" y="1"/>
                  </a:lnTo>
                  <a:lnTo>
                    <a:pt x="214" y="0"/>
                  </a:lnTo>
                  <a:lnTo>
                    <a:pt x="210" y="0"/>
                  </a:lnTo>
                  <a:lnTo>
                    <a:pt x="206" y="1"/>
                  </a:lnTo>
                  <a:lnTo>
                    <a:pt x="204" y="11"/>
                  </a:lnTo>
                  <a:lnTo>
                    <a:pt x="202" y="20"/>
                  </a:lnTo>
                  <a:lnTo>
                    <a:pt x="201" y="28"/>
                  </a:lnTo>
                  <a:lnTo>
                    <a:pt x="200" y="34"/>
                  </a:lnTo>
                  <a:lnTo>
                    <a:pt x="196" y="38"/>
                  </a:lnTo>
                  <a:lnTo>
                    <a:pt x="193" y="41"/>
                  </a:lnTo>
                  <a:lnTo>
                    <a:pt x="192" y="45"/>
                  </a:lnTo>
                  <a:lnTo>
                    <a:pt x="191" y="51"/>
                  </a:lnTo>
                  <a:lnTo>
                    <a:pt x="190" y="61"/>
                  </a:lnTo>
                  <a:lnTo>
                    <a:pt x="188" y="74"/>
                  </a:lnTo>
                  <a:lnTo>
                    <a:pt x="187" y="87"/>
                  </a:lnTo>
                  <a:lnTo>
                    <a:pt x="185" y="94"/>
                  </a:lnTo>
                  <a:lnTo>
                    <a:pt x="183" y="99"/>
                  </a:lnTo>
                  <a:lnTo>
                    <a:pt x="181" y="106"/>
                  </a:lnTo>
                  <a:lnTo>
                    <a:pt x="180" y="113"/>
                  </a:lnTo>
                  <a:lnTo>
                    <a:pt x="180" y="118"/>
                  </a:lnTo>
                  <a:lnTo>
                    <a:pt x="181" y="122"/>
                  </a:lnTo>
                  <a:lnTo>
                    <a:pt x="182" y="126"/>
                  </a:lnTo>
                  <a:lnTo>
                    <a:pt x="180" y="127"/>
                  </a:lnTo>
                  <a:lnTo>
                    <a:pt x="176" y="125"/>
                  </a:lnTo>
                  <a:lnTo>
                    <a:pt x="171" y="121"/>
                  </a:lnTo>
                  <a:lnTo>
                    <a:pt x="168" y="119"/>
                  </a:lnTo>
                  <a:lnTo>
                    <a:pt x="166" y="118"/>
                  </a:lnTo>
                  <a:lnTo>
                    <a:pt x="163" y="118"/>
                  </a:lnTo>
                  <a:lnTo>
                    <a:pt x="160" y="117"/>
                  </a:lnTo>
                  <a:lnTo>
                    <a:pt x="155" y="116"/>
                  </a:lnTo>
                  <a:lnTo>
                    <a:pt x="150" y="115"/>
                  </a:lnTo>
                  <a:lnTo>
                    <a:pt x="143" y="113"/>
                  </a:lnTo>
                  <a:lnTo>
                    <a:pt x="136" y="111"/>
                  </a:lnTo>
                  <a:lnTo>
                    <a:pt x="129" y="109"/>
                  </a:lnTo>
                  <a:lnTo>
                    <a:pt x="124" y="108"/>
                  </a:lnTo>
                  <a:lnTo>
                    <a:pt x="119" y="106"/>
                  </a:lnTo>
                  <a:lnTo>
                    <a:pt x="115" y="104"/>
                  </a:lnTo>
                  <a:lnTo>
                    <a:pt x="109" y="101"/>
                  </a:lnTo>
                  <a:lnTo>
                    <a:pt x="102" y="97"/>
                  </a:lnTo>
                  <a:lnTo>
                    <a:pt x="94" y="92"/>
                  </a:lnTo>
                  <a:lnTo>
                    <a:pt x="85" y="88"/>
                  </a:lnTo>
                  <a:lnTo>
                    <a:pt x="77" y="84"/>
                  </a:lnTo>
                  <a:lnTo>
                    <a:pt x="70" y="80"/>
                  </a:lnTo>
                  <a:lnTo>
                    <a:pt x="63" y="78"/>
                  </a:lnTo>
                  <a:lnTo>
                    <a:pt x="57" y="76"/>
                  </a:lnTo>
                  <a:lnTo>
                    <a:pt x="50" y="75"/>
                  </a:lnTo>
                  <a:lnTo>
                    <a:pt x="44" y="75"/>
                  </a:lnTo>
                  <a:lnTo>
                    <a:pt x="37" y="75"/>
                  </a:lnTo>
                  <a:lnTo>
                    <a:pt x="30" y="76"/>
                  </a:lnTo>
                  <a:lnTo>
                    <a:pt x="25" y="77"/>
                  </a:lnTo>
                  <a:lnTo>
                    <a:pt x="20" y="79"/>
                  </a:lnTo>
                  <a:lnTo>
                    <a:pt x="16" y="82"/>
                  </a:lnTo>
                  <a:lnTo>
                    <a:pt x="9" y="90"/>
                  </a:lnTo>
                  <a:lnTo>
                    <a:pt x="4" y="101"/>
                  </a:lnTo>
                  <a:lnTo>
                    <a:pt x="1" y="113"/>
                  </a:lnTo>
                  <a:lnTo>
                    <a:pt x="0" y="126"/>
                  </a:lnTo>
                  <a:lnTo>
                    <a:pt x="3" y="138"/>
                  </a:lnTo>
                  <a:lnTo>
                    <a:pt x="8" y="150"/>
                  </a:lnTo>
                  <a:lnTo>
                    <a:pt x="18" y="159"/>
                  </a:lnTo>
                  <a:lnTo>
                    <a:pt x="31" y="166"/>
                  </a:lnTo>
                  <a:lnTo>
                    <a:pt x="40" y="169"/>
                  </a:lnTo>
                  <a:lnTo>
                    <a:pt x="53" y="175"/>
                  </a:lnTo>
                  <a:lnTo>
                    <a:pt x="68" y="181"/>
                  </a:lnTo>
                  <a:lnTo>
                    <a:pt x="85" y="188"/>
                  </a:lnTo>
                  <a:lnTo>
                    <a:pt x="101" y="195"/>
                  </a:lnTo>
                  <a:lnTo>
                    <a:pt x="116" y="201"/>
                  </a:lnTo>
                  <a:lnTo>
                    <a:pt x="128" y="206"/>
                  </a:lnTo>
                  <a:lnTo>
                    <a:pt x="136" y="209"/>
                  </a:lnTo>
                  <a:close/>
                </a:path>
              </a:pathLst>
            </a:custGeom>
            <a:solidFill>
              <a:srgbClr val="B2D6D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71" name="Freeform 23"/>
            <p:cNvSpPr>
              <a:spLocks/>
            </p:cNvSpPr>
            <p:nvPr/>
          </p:nvSpPr>
          <p:spPr bwMode="auto">
            <a:xfrm>
              <a:off x="4559" y="204"/>
              <a:ext cx="132" cy="225"/>
            </a:xfrm>
            <a:custGeom>
              <a:avLst/>
              <a:gdLst>
                <a:gd name="T0" fmla="*/ 64 w 132"/>
                <a:gd name="T1" fmla="*/ 2 h 225"/>
                <a:gd name="T2" fmla="*/ 80 w 132"/>
                <a:gd name="T3" fmla="*/ 0 h 225"/>
                <a:gd name="T4" fmla="*/ 97 w 132"/>
                <a:gd name="T5" fmla="*/ 4 h 225"/>
                <a:gd name="T6" fmla="*/ 114 w 132"/>
                <a:gd name="T7" fmla="*/ 15 h 225"/>
                <a:gd name="T8" fmla="*/ 127 w 132"/>
                <a:gd name="T9" fmla="*/ 36 h 225"/>
                <a:gd name="T10" fmla="*/ 130 w 132"/>
                <a:gd name="T11" fmla="*/ 50 h 225"/>
                <a:gd name="T12" fmla="*/ 130 w 132"/>
                <a:gd name="T13" fmla="*/ 57 h 225"/>
                <a:gd name="T14" fmla="*/ 130 w 132"/>
                <a:gd name="T15" fmla="*/ 67 h 225"/>
                <a:gd name="T16" fmla="*/ 132 w 132"/>
                <a:gd name="T17" fmla="*/ 79 h 225"/>
                <a:gd name="T18" fmla="*/ 129 w 132"/>
                <a:gd name="T19" fmla="*/ 93 h 225"/>
                <a:gd name="T20" fmla="*/ 125 w 132"/>
                <a:gd name="T21" fmla="*/ 100 h 225"/>
                <a:gd name="T22" fmla="*/ 123 w 132"/>
                <a:gd name="T23" fmla="*/ 108 h 225"/>
                <a:gd name="T24" fmla="*/ 123 w 132"/>
                <a:gd name="T25" fmla="*/ 115 h 225"/>
                <a:gd name="T26" fmla="*/ 121 w 132"/>
                <a:gd name="T27" fmla="*/ 124 h 225"/>
                <a:gd name="T28" fmla="*/ 115 w 132"/>
                <a:gd name="T29" fmla="*/ 133 h 225"/>
                <a:gd name="T30" fmla="*/ 112 w 132"/>
                <a:gd name="T31" fmla="*/ 139 h 225"/>
                <a:gd name="T32" fmla="*/ 111 w 132"/>
                <a:gd name="T33" fmla="*/ 144 h 225"/>
                <a:gd name="T34" fmla="*/ 107 w 132"/>
                <a:gd name="T35" fmla="*/ 150 h 225"/>
                <a:gd name="T36" fmla="*/ 104 w 132"/>
                <a:gd name="T37" fmla="*/ 154 h 225"/>
                <a:gd name="T38" fmla="*/ 102 w 132"/>
                <a:gd name="T39" fmla="*/ 159 h 225"/>
                <a:gd name="T40" fmla="*/ 99 w 132"/>
                <a:gd name="T41" fmla="*/ 165 h 225"/>
                <a:gd name="T42" fmla="*/ 87 w 132"/>
                <a:gd name="T43" fmla="*/ 170 h 225"/>
                <a:gd name="T44" fmla="*/ 76 w 132"/>
                <a:gd name="T45" fmla="*/ 178 h 225"/>
                <a:gd name="T46" fmla="*/ 69 w 132"/>
                <a:gd name="T47" fmla="*/ 196 h 225"/>
                <a:gd name="T48" fmla="*/ 57 w 132"/>
                <a:gd name="T49" fmla="*/ 213 h 225"/>
                <a:gd name="T50" fmla="*/ 43 w 132"/>
                <a:gd name="T51" fmla="*/ 223 h 225"/>
                <a:gd name="T52" fmla="*/ 26 w 132"/>
                <a:gd name="T53" fmla="*/ 224 h 225"/>
                <a:gd name="T54" fmla="*/ 12 w 132"/>
                <a:gd name="T55" fmla="*/ 217 h 225"/>
                <a:gd name="T56" fmla="*/ 3 w 132"/>
                <a:gd name="T57" fmla="*/ 206 h 225"/>
                <a:gd name="T58" fmla="*/ 0 w 132"/>
                <a:gd name="T59" fmla="*/ 193 h 225"/>
                <a:gd name="T60" fmla="*/ 7 w 132"/>
                <a:gd name="T61" fmla="*/ 173 h 225"/>
                <a:gd name="T62" fmla="*/ 15 w 132"/>
                <a:gd name="T63" fmla="*/ 144 h 225"/>
                <a:gd name="T64" fmla="*/ 16 w 132"/>
                <a:gd name="T65" fmla="*/ 114 h 225"/>
                <a:gd name="T66" fmla="*/ 21 w 132"/>
                <a:gd name="T67" fmla="*/ 71 h 225"/>
                <a:gd name="T68" fmla="*/ 26 w 132"/>
                <a:gd name="T69" fmla="*/ 45 h 225"/>
                <a:gd name="T70" fmla="*/ 30 w 132"/>
                <a:gd name="T71" fmla="*/ 31 h 225"/>
                <a:gd name="T72" fmla="*/ 38 w 132"/>
                <a:gd name="T73" fmla="*/ 19 h 225"/>
                <a:gd name="T74" fmla="*/ 49 w 132"/>
                <a:gd name="T75" fmla="*/ 9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32" h="225">
                  <a:moveTo>
                    <a:pt x="57" y="5"/>
                  </a:moveTo>
                  <a:lnTo>
                    <a:pt x="64" y="2"/>
                  </a:lnTo>
                  <a:lnTo>
                    <a:pt x="71" y="1"/>
                  </a:lnTo>
                  <a:lnTo>
                    <a:pt x="80" y="0"/>
                  </a:lnTo>
                  <a:lnTo>
                    <a:pt x="89" y="1"/>
                  </a:lnTo>
                  <a:lnTo>
                    <a:pt x="97" y="4"/>
                  </a:lnTo>
                  <a:lnTo>
                    <a:pt x="106" y="9"/>
                  </a:lnTo>
                  <a:lnTo>
                    <a:pt x="114" y="15"/>
                  </a:lnTo>
                  <a:lnTo>
                    <a:pt x="121" y="25"/>
                  </a:lnTo>
                  <a:lnTo>
                    <a:pt x="127" y="36"/>
                  </a:lnTo>
                  <a:lnTo>
                    <a:pt x="129" y="44"/>
                  </a:lnTo>
                  <a:lnTo>
                    <a:pt x="130" y="50"/>
                  </a:lnTo>
                  <a:lnTo>
                    <a:pt x="130" y="54"/>
                  </a:lnTo>
                  <a:lnTo>
                    <a:pt x="130" y="57"/>
                  </a:lnTo>
                  <a:lnTo>
                    <a:pt x="130" y="62"/>
                  </a:lnTo>
                  <a:lnTo>
                    <a:pt x="130" y="67"/>
                  </a:lnTo>
                  <a:lnTo>
                    <a:pt x="131" y="71"/>
                  </a:lnTo>
                  <a:lnTo>
                    <a:pt x="132" y="79"/>
                  </a:lnTo>
                  <a:lnTo>
                    <a:pt x="131" y="87"/>
                  </a:lnTo>
                  <a:lnTo>
                    <a:pt x="129" y="93"/>
                  </a:lnTo>
                  <a:lnTo>
                    <a:pt x="127" y="97"/>
                  </a:lnTo>
                  <a:lnTo>
                    <a:pt x="125" y="100"/>
                  </a:lnTo>
                  <a:lnTo>
                    <a:pt x="124" y="104"/>
                  </a:lnTo>
                  <a:lnTo>
                    <a:pt x="123" y="108"/>
                  </a:lnTo>
                  <a:lnTo>
                    <a:pt x="123" y="111"/>
                  </a:lnTo>
                  <a:lnTo>
                    <a:pt x="123" y="115"/>
                  </a:lnTo>
                  <a:lnTo>
                    <a:pt x="122" y="119"/>
                  </a:lnTo>
                  <a:lnTo>
                    <a:pt x="121" y="124"/>
                  </a:lnTo>
                  <a:lnTo>
                    <a:pt x="118" y="129"/>
                  </a:lnTo>
                  <a:lnTo>
                    <a:pt x="115" y="133"/>
                  </a:lnTo>
                  <a:lnTo>
                    <a:pt x="114" y="136"/>
                  </a:lnTo>
                  <a:lnTo>
                    <a:pt x="112" y="139"/>
                  </a:lnTo>
                  <a:lnTo>
                    <a:pt x="112" y="141"/>
                  </a:lnTo>
                  <a:lnTo>
                    <a:pt x="111" y="144"/>
                  </a:lnTo>
                  <a:lnTo>
                    <a:pt x="109" y="147"/>
                  </a:lnTo>
                  <a:lnTo>
                    <a:pt x="107" y="150"/>
                  </a:lnTo>
                  <a:lnTo>
                    <a:pt x="105" y="152"/>
                  </a:lnTo>
                  <a:lnTo>
                    <a:pt x="104" y="154"/>
                  </a:lnTo>
                  <a:lnTo>
                    <a:pt x="103" y="156"/>
                  </a:lnTo>
                  <a:lnTo>
                    <a:pt x="102" y="159"/>
                  </a:lnTo>
                  <a:lnTo>
                    <a:pt x="102" y="161"/>
                  </a:lnTo>
                  <a:lnTo>
                    <a:pt x="99" y="165"/>
                  </a:lnTo>
                  <a:lnTo>
                    <a:pt x="94" y="168"/>
                  </a:lnTo>
                  <a:lnTo>
                    <a:pt x="87" y="170"/>
                  </a:lnTo>
                  <a:lnTo>
                    <a:pt x="78" y="169"/>
                  </a:lnTo>
                  <a:lnTo>
                    <a:pt x="76" y="178"/>
                  </a:lnTo>
                  <a:lnTo>
                    <a:pt x="73" y="187"/>
                  </a:lnTo>
                  <a:lnTo>
                    <a:pt x="69" y="196"/>
                  </a:lnTo>
                  <a:lnTo>
                    <a:pt x="64" y="205"/>
                  </a:lnTo>
                  <a:lnTo>
                    <a:pt x="57" y="213"/>
                  </a:lnTo>
                  <a:lnTo>
                    <a:pt x="50" y="219"/>
                  </a:lnTo>
                  <a:lnTo>
                    <a:pt x="43" y="223"/>
                  </a:lnTo>
                  <a:lnTo>
                    <a:pt x="34" y="225"/>
                  </a:lnTo>
                  <a:lnTo>
                    <a:pt x="26" y="224"/>
                  </a:lnTo>
                  <a:lnTo>
                    <a:pt x="19" y="221"/>
                  </a:lnTo>
                  <a:lnTo>
                    <a:pt x="12" y="217"/>
                  </a:lnTo>
                  <a:lnTo>
                    <a:pt x="7" y="212"/>
                  </a:lnTo>
                  <a:lnTo>
                    <a:pt x="3" y="206"/>
                  </a:lnTo>
                  <a:lnTo>
                    <a:pt x="1" y="200"/>
                  </a:lnTo>
                  <a:lnTo>
                    <a:pt x="0" y="193"/>
                  </a:lnTo>
                  <a:lnTo>
                    <a:pt x="2" y="186"/>
                  </a:lnTo>
                  <a:lnTo>
                    <a:pt x="7" y="173"/>
                  </a:lnTo>
                  <a:lnTo>
                    <a:pt x="12" y="158"/>
                  </a:lnTo>
                  <a:lnTo>
                    <a:pt x="15" y="144"/>
                  </a:lnTo>
                  <a:lnTo>
                    <a:pt x="16" y="132"/>
                  </a:lnTo>
                  <a:lnTo>
                    <a:pt x="16" y="114"/>
                  </a:lnTo>
                  <a:lnTo>
                    <a:pt x="18" y="93"/>
                  </a:lnTo>
                  <a:lnTo>
                    <a:pt x="21" y="71"/>
                  </a:lnTo>
                  <a:lnTo>
                    <a:pt x="24" y="53"/>
                  </a:lnTo>
                  <a:lnTo>
                    <a:pt x="26" y="45"/>
                  </a:lnTo>
                  <a:lnTo>
                    <a:pt x="28" y="38"/>
                  </a:lnTo>
                  <a:lnTo>
                    <a:pt x="30" y="31"/>
                  </a:lnTo>
                  <a:lnTo>
                    <a:pt x="33" y="25"/>
                  </a:lnTo>
                  <a:lnTo>
                    <a:pt x="38" y="19"/>
                  </a:lnTo>
                  <a:lnTo>
                    <a:pt x="43" y="14"/>
                  </a:lnTo>
                  <a:lnTo>
                    <a:pt x="49" y="9"/>
                  </a:lnTo>
                  <a:lnTo>
                    <a:pt x="57" y="5"/>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72" name="Freeform 24"/>
            <p:cNvSpPr>
              <a:spLocks/>
            </p:cNvSpPr>
            <p:nvPr/>
          </p:nvSpPr>
          <p:spPr bwMode="auto">
            <a:xfrm>
              <a:off x="4618" y="218"/>
              <a:ext cx="17" cy="16"/>
            </a:xfrm>
            <a:custGeom>
              <a:avLst/>
              <a:gdLst>
                <a:gd name="T0" fmla="*/ 6 w 17"/>
                <a:gd name="T1" fmla="*/ 16 h 16"/>
                <a:gd name="T2" fmla="*/ 9 w 17"/>
                <a:gd name="T3" fmla="*/ 16 h 16"/>
                <a:gd name="T4" fmla="*/ 12 w 17"/>
                <a:gd name="T5" fmla="*/ 15 h 16"/>
                <a:gd name="T6" fmla="*/ 15 w 17"/>
                <a:gd name="T7" fmla="*/ 14 h 16"/>
                <a:gd name="T8" fmla="*/ 16 w 17"/>
                <a:gd name="T9" fmla="*/ 11 h 16"/>
                <a:gd name="T10" fmla="*/ 17 w 17"/>
                <a:gd name="T11" fmla="*/ 7 h 16"/>
                <a:gd name="T12" fmla="*/ 16 w 17"/>
                <a:gd name="T13" fmla="*/ 4 h 16"/>
                <a:gd name="T14" fmla="*/ 14 w 17"/>
                <a:gd name="T15" fmla="*/ 1 h 16"/>
                <a:gd name="T16" fmla="*/ 11 w 17"/>
                <a:gd name="T17" fmla="*/ 0 h 16"/>
                <a:gd name="T18" fmla="*/ 7 w 17"/>
                <a:gd name="T19" fmla="*/ 0 h 16"/>
                <a:gd name="T20" fmla="*/ 4 w 17"/>
                <a:gd name="T21" fmla="*/ 1 h 16"/>
                <a:gd name="T22" fmla="*/ 1 w 17"/>
                <a:gd name="T23" fmla="*/ 3 h 16"/>
                <a:gd name="T24" fmla="*/ 0 w 17"/>
                <a:gd name="T25" fmla="*/ 6 h 16"/>
                <a:gd name="T26" fmla="*/ 0 w 17"/>
                <a:gd name="T27" fmla="*/ 9 h 16"/>
                <a:gd name="T28" fmla="*/ 1 w 17"/>
                <a:gd name="T29" fmla="*/ 12 h 16"/>
                <a:gd name="T30" fmla="*/ 3 w 17"/>
                <a:gd name="T31" fmla="*/ 15 h 16"/>
                <a:gd name="T32" fmla="*/ 6 w 17"/>
                <a:gd name="T33"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6">
                  <a:moveTo>
                    <a:pt x="6" y="16"/>
                  </a:moveTo>
                  <a:lnTo>
                    <a:pt x="9" y="16"/>
                  </a:lnTo>
                  <a:lnTo>
                    <a:pt x="12" y="15"/>
                  </a:lnTo>
                  <a:lnTo>
                    <a:pt x="15" y="14"/>
                  </a:lnTo>
                  <a:lnTo>
                    <a:pt x="16" y="11"/>
                  </a:lnTo>
                  <a:lnTo>
                    <a:pt x="17" y="7"/>
                  </a:lnTo>
                  <a:lnTo>
                    <a:pt x="16" y="4"/>
                  </a:lnTo>
                  <a:lnTo>
                    <a:pt x="14" y="1"/>
                  </a:lnTo>
                  <a:lnTo>
                    <a:pt x="11" y="0"/>
                  </a:lnTo>
                  <a:lnTo>
                    <a:pt x="7" y="0"/>
                  </a:lnTo>
                  <a:lnTo>
                    <a:pt x="4" y="1"/>
                  </a:lnTo>
                  <a:lnTo>
                    <a:pt x="1" y="3"/>
                  </a:lnTo>
                  <a:lnTo>
                    <a:pt x="0" y="6"/>
                  </a:lnTo>
                  <a:lnTo>
                    <a:pt x="0" y="9"/>
                  </a:lnTo>
                  <a:lnTo>
                    <a:pt x="1" y="12"/>
                  </a:lnTo>
                  <a:lnTo>
                    <a:pt x="3" y="15"/>
                  </a:lnTo>
                  <a:lnTo>
                    <a:pt x="6" y="16"/>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73" name="Freeform 25"/>
            <p:cNvSpPr>
              <a:spLocks/>
            </p:cNvSpPr>
            <p:nvPr/>
          </p:nvSpPr>
          <p:spPr bwMode="auto">
            <a:xfrm>
              <a:off x="4588" y="374"/>
              <a:ext cx="17" cy="16"/>
            </a:xfrm>
            <a:custGeom>
              <a:avLst/>
              <a:gdLst>
                <a:gd name="T0" fmla="*/ 6 w 17"/>
                <a:gd name="T1" fmla="*/ 16 h 16"/>
                <a:gd name="T2" fmla="*/ 9 w 17"/>
                <a:gd name="T3" fmla="*/ 16 h 16"/>
                <a:gd name="T4" fmla="*/ 12 w 17"/>
                <a:gd name="T5" fmla="*/ 15 h 16"/>
                <a:gd name="T6" fmla="*/ 15 w 17"/>
                <a:gd name="T7" fmla="*/ 14 h 16"/>
                <a:gd name="T8" fmla="*/ 17 w 17"/>
                <a:gd name="T9" fmla="*/ 11 h 16"/>
                <a:gd name="T10" fmla="*/ 17 w 17"/>
                <a:gd name="T11" fmla="*/ 7 h 16"/>
                <a:gd name="T12" fmla="*/ 16 w 17"/>
                <a:gd name="T13" fmla="*/ 4 h 16"/>
                <a:gd name="T14" fmla="*/ 14 w 17"/>
                <a:gd name="T15" fmla="*/ 1 h 16"/>
                <a:gd name="T16" fmla="*/ 11 w 17"/>
                <a:gd name="T17" fmla="*/ 0 h 16"/>
                <a:gd name="T18" fmla="*/ 8 w 17"/>
                <a:gd name="T19" fmla="*/ 0 h 16"/>
                <a:gd name="T20" fmla="*/ 5 w 17"/>
                <a:gd name="T21" fmla="*/ 1 h 16"/>
                <a:gd name="T22" fmla="*/ 2 w 17"/>
                <a:gd name="T23" fmla="*/ 3 h 16"/>
                <a:gd name="T24" fmla="*/ 0 w 17"/>
                <a:gd name="T25" fmla="*/ 6 h 16"/>
                <a:gd name="T26" fmla="*/ 0 w 17"/>
                <a:gd name="T27" fmla="*/ 9 h 16"/>
                <a:gd name="T28" fmla="*/ 1 w 17"/>
                <a:gd name="T29" fmla="*/ 12 h 16"/>
                <a:gd name="T30" fmla="*/ 3 w 17"/>
                <a:gd name="T31" fmla="*/ 15 h 16"/>
                <a:gd name="T32" fmla="*/ 6 w 17"/>
                <a:gd name="T33"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6">
                  <a:moveTo>
                    <a:pt x="6" y="16"/>
                  </a:moveTo>
                  <a:lnTo>
                    <a:pt x="9" y="16"/>
                  </a:lnTo>
                  <a:lnTo>
                    <a:pt x="12" y="15"/>
                  </a:lnTo>
                  <a:lnTo>
                    <a:pt x="15" y="14"/>
                  </a:lnTo>
                  <a:lnTo>
                    <a:pt x="17" y="11"/>
                  </a:lnTo>
                  <a:lnTo>
                    <a:pt x="17" y="7"/>
                  </a:lnTo>
                  <a:lnTo>
                    <a:pt x="16" y="4"/>
                  </a:lnTo>
                  <a:lnTo>
                    <a:pt x="14" y="1"/>
                  </a:lnTo>
                  <a:lnTo>
                    <a:pt x="11" y="0"/>
                  </a:lnTo>
                  <a:lnTo>
                    <a:pt x="8" y="0"/>
                  </a:lnTo>
                  <a:lnTo>
                    <a:pt x="5" y="1"/>
                  </a:lnTo>
                  <a:lnTo>
                    <a:pt x="2" y="3"/>
                  </a:lnTo>
                  <a:lnTo>
                    <a:pt x="0" y="6"/>
                  </a:lnTo>
                  <a:lnTo>
                    <a:pt x="0" y="9"/>
                  </a:lnTo>
                  <a:lnTo>
                    <a:pt x="1" y="12"/>
                  </a:lnTo>
                  <a:lnTo>
                    <a:pt x="3" y="15"/>
                  </a:lnTo>
                  <a:lnTo>
                    <a:pt x="6" y="16"/>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74" name="Freeform 26"/>
            <p:cNvSpPr>
              <a:spLocks/>
            </p:cNvSpPr>
            <p:nvPr/>
          </p:nvSpPr>
          <p:spPr bwMode="auto">
            <a:xfrm>
              <a:off x="4652" y="326"/>
              <a:ext cx="16" cy="5"/>
            </a:xfrm>
            <a:custGeom>
              <a:avLst/>
              <a:gdLst>
                <a:gd name="T0" fmla="*/ 1 w 16"/>
                <a:gd name="T1" fmla="*/ 0 h 5"/>
                <a:gd name="T2" fmla="*/ 2 w 16"/>
                <a:gd name="T3" fmla="*/ 0 h 5"/>
                <a:gd name="T4" fmla="*/ 4 w 16"/>
                <a:gd name="T5" fmla="*/ 0 h 5"/>
                <a:gd name="T6" fmla="*/ 5 w 16"/>
                <a:gd name="T7" fmla="*/ 0 h 5"/>
                <a:gd name="T8" fmla="*/ 6 w 16"/>
                <a:gd name="T9" fmla="*/ 1 h 5"/>
                <a:gd name="T10" fmla="*/ 8 w 16"/>
                <a:gd name="T11" fmla="*/ 3 h 5"/>
                <a:gd name="T12" fmla="*/ 10 w 16"/>
                <a:gd name="T13" fmla="*/ 4 h 5"/>
                <a:gd name="T14" fmla="*/ 12 w 16"/>
                <a:gd name="T15" fmla="*/ 4 h 5"/>
                <a:gd name="T16" fmla="*/ 15 w 16"/>
                <a:gd name="T17" fmla="*/ 2 h 5"/>
                <a:gd name="T18" fmla="*/ 16 w 16"/>
                <a:gd name="T19" fmla="*/ 2 h 5"/>
                <a:gd name="T20" fmla="*/ 16 w 16"/>
                <a:gd name="T21" fmla="*/ 3 h 5"/>
                <a:gd name="T22" fmla="*/ 16 w 16"/>
                <a:gd name="T23" fmla="*/ 4 h 5"/>
                <a:gd name="T24" fmla="*/ 14 w 16"/>
                <a:gd name="T25" fmla="*/ 5 h 5"/>
                <a:gd name="T26" fmla="*/ 12 w 16"/>
                <a:gd name="T27" fmla="*/ 5 h 5"/>
                <a:gd name="T28" fmla="*/ 10 w 16"/>
                <a:gd name="T29" fmla="*/ 5 h 5"/>
                <a:gd name="T30" fmla="*/ 8 w 16"/>
                <a:gd name="T31" fmla="*/ 4 h 5"/>
                <a:gd name="T32" fmla="*/ 6 w 16"/>
                <a:gd name="T33" fmla="*/ 3 h 5"/>
                <a:gd name="T34" fmla="*/ 5 w 16"/>
                <a:gd name="T35" fmla="*/ 2 h 5"/>
                <a:gd name="T36" fmla="*/ 4 w 16"/>
                <a:gd name="T37" fmla="*/ 2 h 5"/>
                <a:gd name="T38" fmla="*/ 3 w 16"/>
                <a:gd name="T39" fmla="*/ 1 h 5"/>
                <a:gd name="T40" fmla="*/ 2 w 16"/>
                <a:gd name="T41" fmla="*/ 1 h 5"/>
                <a:gd name="T42" fmla="*/ 2 w 16"/>
                <a:gd name="T43" fmla="*/ 1 h 5"/>
                <a:gd name="T44" fmla="*/ 1 w 16"/>
                <a:gd name="T45" fmla="*/ 1 h 5"/>
                <a:gd name="T46" fmla="*/ 0 w 16"/>
                <a:gd name="T47" fmla="*/ 1 h 5"/>
                <a:gd name="T48" fmla="*/ 1 w 16"/>
                <a:gd name="T4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6" h="5">
                  <a:moveTo>
                    <a:pt x="1" y="0"/>
                  </a:moveTo>
                  <a:lnTo>
                    <a:pt x="2" y="0"/>
                  </a:lnTo>
                  <a:lnTo>
                    <a:pt x="4" y="0"/>
                  </a:lnTo>
                  <a:lnTo>
                    <a:pt x="5" y="0"/>
                  </a:lnTo>
                  <a:lnTo>
                    <a:pt x="6" y="1"/>
                  </a:lnTo>
                  <a:lnTo>
                    <a:pt x="8" y="3"/>
                  </a:lnTo>
                  <a:lnTo>
                    <a:pt x="10" y="4"/>
                  </a:lnTo>
                  <a:lnTo>
                    <a:pt x="12" y="4"/>
                  </a:lnTo>
                  <a:lnTo>
                    <a:pt x="15" y="2"/>
                  </a:lnTo>
                  <a:lnTo>
                    <a:pt x="16" y="2"/>
                  </a:lnTo>
                  <a:lnTo>
                    <a:pt x="16" y="3"/>
                  </a:lnTo>
                  <a:lnTo>
                    <a:pt x="16" y="4"/>
                  </a:lnTo>
                  <a:lnTo>
                    <a:pt x="14" y="5"/>
                  </a:lnTo>
                  <a:lnTo>
                    <a:pt x="12" y="5"/>
                  </a:lnTo>
                  <a:lnTo>
                    <a:pt x="10" y="5"/>
                  </a:lnTo>
                  <a:lnTo>
                    <a:pt x="8" y="4"/>
                  </a:lnTo>
                  <a:lnTo>
                    <a:pt x="6" y="3"/>
                  </a:lnTo>
                  <a:lnTo>
                    <a:pt x="5" y="2"/>
                  </a:lnTo>
                  <a:lnTo>
                    <a:pt x="4" y="2"/>
                  </a:lnTo>
                  <a:lnTo>
                    <a:pt x="3" y="1"/>
                  </a:lnTo>
                  <a:lnTo>
                    <a:pt x="2" y="1"/>
                  </a:lnTo>
                  <a:lnTo>
                    <a:pt x="2" y="1"/>
                  </a:lnTo>
                  <a:lnTo>
                    <a:pt x="1" y="1"/>
                  </a:lnTo>
                  <a:lnTo>
                    <a:pt x="0" y="1"/>
                  </a:lnTo>
                  <a:lnTo>
                    <a:pt x="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75" name="Freeform 27"/>
            <p:cNvSpPr>
              <a:spLocks/>
            </p:cNvSpPr>
            <p:nvPr/>
          </p:nvSpPr>
          <p:spPr bwMode="auto">
            <a:xfrm>
              <a:off x="4635" y="295"/>
              <a:ext cx="21" cy="8"/>
            </a:xfrm>
            <a:custGeom>
              <a:avLst/>
              <a:gdLst>
                <a:gd name="T0" fmla="*/ 15 w 21"/>
                <a:gd name="T1" fmla="*/ 1 h 8"/>
                <a:gd name="T2" fmla="*/ 11 w 21"/>
                <a:gd name="T3" fmla="*/ 0 h 8"/>
                <a:gd name="T4" fmla="*/ 7 w 21"/>
                <a:gd name="T5" fmla="*/ 0 h 8"/>
                <a:gd name="T6" fmla="*/ 4 w 21"/>
                <a:gd name="T7" fmla="*/ 0 h 8"/>
                <a:gd name="T8" fmla="*/ 2 w 21"/>
                <a:gd name="T9" fmla="*/ 0 h 8"/>
                <a:gd name="T10" fmla="*/ 1 w 21"/>
                <a:gd name="T11" fmla="*/ 0 h 8"/>
                <a:gd name="T12" fmla="*/ 0 w 21"/>
                <a:gd name="T13" fmla="*/ 1 h 8"/>
                <a:gd name="T14" fmla="*/ 0 w 21"/>
                <a:gd name="T15" fmla="*/ 1 h 8"/>
                <a:gd name="T16" fmla="*/ 1 w 21"/>
                <a:gd name="T17" fmla="*/ 2 h 8"/>
                <a:gd name="T18" fmla="*/ 3 w 21"/>
                <a:gd name="T19" fmla="*/ 3 h 8"/>
                <a:gd name="T20" fmla="*/ 6 w 21"/>
                <a:gd name="T21" fmla="*/ 4 h 8"/>
                <a:gd name="T22" fmla="*/ 8 w 21"/>
                <a:gd name="T23" fmla="*/ 5 h 8"/>
                <a:gd name="T24" fmla="*/ 9 w 21"/>
                <a:gd name="T25" fmla="*/ 6 h 8"/>
                <a:gd name="T26" fmla="*/ 10 w 21"/>
                <a:gd name="T27" fmla="*/ 7 h 8"/>
                <a:gd name="T28" fmla="*/ 11 w 21"/>
                <a:gd name="T29" fmla="*/ 7 h 8"/>
                <a:gd name="T30" fmla="*/ 12 w 21"/>
                <a:gd name="T31" fmla="*/ 7 h 8"/>
                <a:gd name="T32" fmla="*/ 13 w 21"/>
                <a:gd name="T33" fmla="*/ 7 h 8"/>
                <a:gd name="T34" fmla="*/ 15 w 21"/>
                <a:gd name="T35" fmla="*/ 7 h 8"/>
                <a:gd name="T36" fmla="*/ 17 w 21"/>
                <a:gd name="T37" fmla="*/ 7 h 8"/>
                <a:gd name="T38" fmla="*/ 18 w 21"/>
                <a:gd name="T39" fmla="*/ 8 h 8"/>
                <a:gd name="T40" fmla="*/ 19 w 21"/>
                <a:gd name="T41" fmla="*/ 8 h 8"/>
                <a:gd name="T42" fmla="*/ 20 w 21"/>
                <a:gd name="T43" fmla="*/ 8 h 8"/>
                <a:gd name="T44" fmla="*/ 21 w 21"/>
                <a:gd name="T45" fmla="*/ 8 h 8"/>
                <a:gd name="T46" fmla="*/ 21 w 21"/>
                <a:gd name="T47" fmla="*/ 7 h 8"/>
                <a:gd name="T48" fmla="*/ 19 w 21"/>
                <a:gd name="T49" fmla="*/ 6 h 8"/>
                <a:gd name="T50" fmla="*/ 18 w 21"/>
                <a:gd name="T51" fmla="*/ 5 h 8"/>
                <a:gd name="T52" fmla="*/ 17 w 21"/>
                <a:gd name="T53" fmla="*/ 3 h 8"/>
                <a:gd name="T54" fmla="*/ 16 w 21"/>
                <a:gd name="T55" fmla="*/ 2 h 8"/>
                <a:gd name="T56" fmla="*/ 15 w 21"/>
                <a:gd name="T57" fmla="*/ 1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1" h="8">
                  <a:moveTo>
                    <a:pt x="15" y="1"/>
                  </a:moveTo>
                  <a:lnTo>
                    <a:pt x="11" y="0"/>
                  </a:lnTo>
                  <a:lnTo>
                    <a:pt x="7" y="0"/>
                  </a:lnTo>
                  <a:lnTo>
                    <a:pt x="4" y="0"/>
                  </a:lnTo>
                  <a:lnTo>
                    <a:pt x="2" y="0"/>
                  </a:lnTo>
                  <a:lnTo>
                    <a:pt x="1" y="0"/>
                  </a:lnTo>
                  <a:lnTo>
                    <a:pt x="0" y="1"/>
                  </a:lnTo>
                  <a:lnTo>
                    <a:pt x="0" y="1"/>
                  </a:lnTo>
                  <a:lnTo>
                    <a:pt x="1" y="2"/>
                  </a:lnTo>
                  <a:lnTo>
                    <a:pt x="3" y="3"/>
                  </a:lnTo>
                  <a:lnTo>
                    <a:pt x="6" y="4"/>
                  </a:lnTo>
                  <a:lnTo>
                    <a:pt x="8" y="5"/>
                  </a:lnTo>
                  <a:lnTo>
                    <a:pt x="9" y="6"/>
                  </a:lnTo>
                  <a:lnTo>
                    <a:pt x="10" y="7"/>
                  </a:lnTo>
                  <a:lnTo>
                    <a:pt x="11" y="7"/>
                  </a:lnTo>
                  <a:lnTo>
                    <a:pt x="12" y="7"/>
                  </a:lnTo>
                  <a:lnTo>
                    <a:pt x="13" y="7"/>
                  </a:lnTo>
                  <a:lnTo>
                    <a:pt x="15" y="7"/>
                  </a:lnTo>
                  <a:lnTo>
                    <a:pt x="17" y="7"/>
                  </a:lnTo>
                  <a:lnTo>
                    <a:pt x="18" y="8"/>
                  </a:lnTo>
                  <a:lnTo>
                    <a:pt x="19" y="8"/>
                  </a:lnTo>
                  <a:lnTo>
                    <a:pt x="20" y="8"/>
                  </a:lnTo>
                  <a:lnTo>
                    <a:pt x="21" y="8"/>
                  </a:lnTo>
                  <a:lnTo>
                    <a:pt x="21" y="7"/>
                  </a:lnTo>
                  <a:lnTo>
                    <a:pt x="19" y="6"/>
                  </a:lnTo>
                  <a:lnTo>
                    <a:pt x="18" y="5"/>
                  </a:lnTo>
                  <a:lnTo>
                    <a:pt x="17" y="3"/>
                  </a:lnTo>
                  <a:lnTo>
                    <a:pt x="16" y="2"/>
                  </a:lnTo>
                  <a:lnTo>
                    <a:pt x="15"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76" name="Freeform 28"/>
            <p:cNvSpPr>
              <a:spLocks/>
            </p:cNvSpPr>
            <p:nvPr/>
          </p:nvSpPr>
          <p:spPr bwMode="auto">
            <a:xfrm>
              <a:off x="4669" y="303"/>
              <a:ext cx="15" cy="6"/>
            </a:xfrm>
            <a:custGeom>
              <a:avLst/>
              <a:gdLst>
                <a:gd name="T0" fmla="*/ 1 w 15"/>
                <a:gd name="T1" fmla="*/ 1 h 6"/>
                <a:gd name="T2" fmla="*/ 2 w 15"/>
                <a:gd name="T3" fmla="*/ 1 h 6"/>
                <a:gd name="T4" fmla="*/ 4 w 15"/>
                <a:gd name="T5" fmla="*/ 0 h 6"/>
                <a:gd name="T6" fmla="*/ 6 w 15"/>
                <a:gd name="T7" fmla="*/ 0 h 6"/>
                <a:gd name="T8" fmla="*/ 7 w 15"/>
                <a:gd name="T9" fmla="*/ 0 h 6"/>
                <a:gd name="T10" fmla="*/ 8 w 15"/>
                <a:gd name="T11" fmla="*/ 0 h 6"/>
                <a:gd name="T12" fmla="*/ 9 w 15"/>
                <a:gd name="T13" fmla="*/ 0 h 6"/>
                <a:gd name="T14" fmla="*/ 10 w 15"/>
                <a:gd name="T15" fmla="*/ 0 h 6"/>
                <a:gd name="T16" fmla="*/ 11 w 15"/>
                <a:gd name="T17" fmla="*/ 0 h 6"/>
                <a:gd name="T18" fmla="*/ 12 w 15"/>
                <a:gd name="T19" fmla="*/ 1 h 6"/>
                <a:gd name="T20" fmla="*/ 13 w 15"/>
                <a:gd name="T21" fmla="*/ 1 h 6"/>
                <a:gd name="T22" fmla="*/ 14 w 15"/>
                <a:gd name="T23" fmla="*/ 2 h 6"/>
                <a:gd name="T24" fmla="*/ 15 w 15"/>
                <a:gd name="T25" fmla="*/ 3 h 6"/>
                <a:gd name="T26" fmla="*/ 15 w 15"/>
                <a:gd name="T27" fmla="*/ 4 h 6"/>
                <a:gd name="T28" fmla="*/ 15 w 15"/>
                <a:gd name="T29" fmla="*/ 4 h 6"/>
                <a:gd name="T30" fmla="*/ 14 w 15"/>
                <a:gd name="T31" fmla="*/ 5 h 6"/>
                <a:gd name="T32" fmla="*/ 14 w 15"/>
                <a:gd name="T33" fmla="*/ 6 h 6"/>
                <a:gd name="T34" fmla="*/ 13 w 15"/>
                <a:gd name="T35" fmla="*/ 6 h 6"/>
                <a:gd name="T36" fmla="*/ 12 w 15"/>
                <a:gd name="T37" fmla="*/ 5 h 6"/>
                <a:gd name="T38" fmla="*/ 11 w 15"/>
                <a:gd name="T39" fmla="*/ 5 h 6"/>
                <a:gd name="T40" fmla="*/ 10 w 15"/>
                <a:gd name="T41" fmla="*/ 5 h 6"/>
                <a:gd name="T42" fmla="*/ 9 w 15"/>
                <a:gd name="T43" fmla="*/ 5 h 6"/>
                <a:gd name="T44" fmla="*/ 9 w 15"/>
                <a:gd name="T45" fmla="*/ 5 h 6"/>
                <a:gd name="T46" fmla="*/ 8 w 15"/>
                <a:gd name="T47" fmla="*/ 5 h 6"/>
                <a:gd name="T48" fmla="*/ 7 w 15"/>
                <a:gd name="T49" fmla="*/ 5 h 6"/>
                <a:gd name="T50" fmla="*/ 6 w 15"/>
                <a:gd name="T51" fmla="*/ 4 h 6"/>
                <a:gd name="T52" fmla="*/ 5 w 15"/>
                <a:gd name="T53" fmla="*/ 4 h 6"/>
                <a:gd name="T54" fmla="*/ 3 w 15"/>
                <a:gd name="T55" fmla="*/ 4 h 6"/>
                <a:gd name="T56" fmla="*/ 2 w 15"/>
                <a:gd name="T57" fmla="*/ 4 h 6"/>
                <a:gd name="T58" fmla="*/ 1 w 15"/>
                <a:gd name="T59" fmla="*/ 4 h 6"/>
                <a:gd name="T60" fmla="*/ 0 w 15"/>
                <a:gd name="T61" fmla="*/ 3 h 6"/>
                <a:gd name="T62" fmla="*/ 0 w 15"/>
                <a:gd name="T63" fmla="*/ 2 h 6"/>
                <a:gd name="T64" fmla="*/ 1 w 15"/>
                <a:gd name="T65" fmla="*/ 1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5" h="6">
                  <a:moveTo>
                    <a:pt x="1" y="1"/>
                  </a:moveTo>
                  <a:lnTo>
                    <a:pt x="2" y="1"/>
                  </a:lnTo>
                  <a:lnTo>
                    <a:pt x="4" y="0"/>
                  </a:lnTo>
                  <a:lnTo>
                    <a:pt x="6" y="0"/>
                  </a:lnTo>
                  <a:lnTo>
                    <a:pt x="7" y="0"/>
                  </a:lnTo>
                  <a:lnTo>
                    <a:pt x="8" y="0"/>
                  </a:lnTo>
                  <a:lnTo>
                    <a:pt x="9" y="0"/>
                  </a:lnTo>
                  <a:lnTo>
                    <a:pt x="10" y="0"/>
                  </a:lnTo>
                  <a:lnTo>
                    <a:pt x="11" y="0"/>
                  </a:lnTo>
                  <a:lnTo>
                    <a:pt x="12" y="1"/>
                  </a:lnTo>
                  <a:lnTo>
                    <a:pt x="13" y="1"/>
                  </a:lnTo>
                  <a:lnTo>
                    <a:pt x="14" y="2"/>
                  </a:lnTo>
                  <a:lnTo>
                    <a:pt x="15" y="3"/>
                  </a:lnTo>
                  <a:lnTo>
                    <a:pt x="15" y="4"/>
                  </a:lnTo>
                  <a:lnTo>
                    <a:pt x="15" y="4"/>
                  </a:lnTo>
                  <a:lnTo>
                    <a:pt x="14" y="5"/>
                  </a:lnTo>
                  <a:lnTo>
                    <a:pt x="14" y="6"/>
                  </a:lnTo>
                  <a:lnTo>
                    <a:pt x="13" y="6"/>
                  </a:lnTo>
                  <a:lnTo>
                    <a:pt x="12" y="5"/>
                  </a:lnTo>
                  <a:lnTo>
                    <a:pt x="11" y="5"/>
                  </a:lnTo>
                  <a:lnTo>
                    <a:pt x="10" y="5"/>
                  </a:lnTo>
                  <a:lnTo>
                    <a:pt x="9" y="5"/>
                  </a:lnTo>
                  <a:lnTo>
                    <a:pt x="9" y="5"/>
                  </a:lnTo>
                  <a:lnTo>
                    <a:pt x="8" y="5"/>
                  </a:lnTo>
                  <a:lnTo>
                    <a:pt x="7" y="5"/>
                  </a:lnTo>
                  <a:lnTo>
                    <a:pt x="6" y="4"/>
                  </a:lnTo>
                  <a:lnTo>
                    <a:pt x="5" y="4"/>
                  </a:lnTo>
                  <a:lnTo>
                    <a:pt x="3" y="4"/>
                  </a:lnTo>
                  <a:lnTo>
                    <a:pt x="2" y="4"/>
                  </a:lnTo>
                  <a:lnTo>
                    <a:pt x="1" y="4"/>
                  </a:lnTo>
                  <a:lnTo>
                    <a:pt x="0" y="3"/>
                  </a:lnTo>
                  <a:lnTo>
                    <a:pt x="0" y="2"/>
                  </a:lnTo>
                  <a:lnTo>
                    <a:pt x="1"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77" name="Freeform 29"/>
            <p:cNvSpPr>
              <a:spLocks/>
            </p:cNvSpPr>
            <p:nvPr/>
          </p:nvSpPr>
          <p:spPr bwMode="auto">
            <a:xfrm>
              <a:off x="4627" y="281"/>
              <a:ext cx="33" cy="10"/>
            </a:xfrm>
            <a:custGeom>
              <a:avLst/>
              <a:gdLst>
                <a:gd name="T0" fmla="*/ 16 w 33"/>
                <a:gd name="T1" fmla="*/ 1 h 10"/>
                <a:gd name="T2" fmla="*/ 19 w 33"/>
                <a:gd name="T3" fmla="*/ 2 h 10"/>
                <a:gd name="T4" fmla="*/ 23 w 33"/>
                <a:gd name="T5" fmla="*/ 3 h 10"/>
                <a:gd name="T6" fmla="*/ 27 w 33"/>
                <a:gd name="T7" fmla="*/ 5 h 10"/>
                <a:gd name="T8" fmla="*/ 29 w 33"/>
                <a:gd name="T9" fmla="*/ 5 h 10"/>
                <a:gd name="T10" fmla="*/ 32 w 33"/>
                <a:gd name="T11" fmla="*/ 6 h 10"/>
                <a:gd name="T12" fmla="*/ 33 w 33"/>
                <a:gd name="T13" fmla="*/ 7 h 10"/>
                <a:gd name="T14" fmla="*/ 33 w 33"/>
                <a:gd name="T15" fmla="*/ 9 h 10"/>
                <a:gd name="T16" fmla="*/ 31 w 33"/>
                <a:gd name="T17" fmla="*/ 10 h 10"/>
                <a:gd name="T18" fmla="*/ 28 w 33"/>
                <a:gd name="T19" fmla="*/ 10 h 10"/>
                <a:gd name="T20" fmla="*/ 26 w 33"/>
                <a:gd name="T21" fmla="*/ 10 h 10"/>
                <a:gd name="T22" fmla="*/ 24 w 33"/>
                <a:gd name="T23" fmla="*/ 9 h 10"/>
                <a:gd name="T24" fmla="*/ 22 w 33"/>
                <a:gd name="T25" fmla="*/ 8 h 10"/>
                <a:gd name="T26" fmla="*/ 20 w 33"/>
                <a:gd name="T27" fmla="*/ 7 h 10"/>
                <a:gd name="T28" fmla="*/ 15 w 33"/>
                <a:gd name="T29" fmla="*/ 5 h 10"/>
                <a:gd name="T30" fmla="*/ 10 w 33"/>
                <a:gd name="T31" fmla="*/ 4 h 10"/>
                <a:gd name="T32" fmla="*/ 4 w 33"/>
                <a:gd name="T33" fmla="*/ 4 h 10"/>
                <a:gd name="T34" fmla="*/ 2 w 33"/>
                <a:gd name="T35" fmla="*/ 4 h 10"/>
                <a:gd name="T36" fmla="*/ 0 w 33"/>
                <a:gd name="T37" fmla="*/ 4 h 10"/>
                <a:gd name="T38" fmla="*/ 0 w 33"/>
                <a:gd name="T39" fmla="*/ 3 h 10"/>
                <a:gd name="T40" fmla="*/ 2 w 33"/>
                <a:gd name="T41" fmla="*/ 2 h 10"/>
                <a:gd name="T42" fmla="*/ 6 w 33"/>
                <a:gd name="T43" fmla="*/ 1 h 10"/>
                <a:gd name="T44" fmla="*/ 9 w 33"/>
                <a:gd name="T45" fmla="*/ 0 h 10"/>
                <a:gd name="T46" fmla="*/ 13 w 33"/>
                <a:gd name="T47" fmla="*/ 0 h 10"/>
                <a:gd name="T48" fmla="*/ 16 w 33"/>
                <a:gd name="T49" fmla="*/ 1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3" h="10">
                  <a:moveTo>
                    <a:pt x="16" y="1"/>
                  </a:moveTo>
                  <a:lnTo>
                    <a:pt x="19" y="2"/>
                  </a:lnTo>
                  <a:lnTo>
                    <a:pt x="23" y="3"/>
                  </a:lnTo>
                  <a:lnTo>
                    <a:pt x="27" y="5"/>
                  </a:lnTo>
                  <a:lnTo>
                    <a:pt x="29" y="5"/>
                  </a:lnTo>
                  <a:lnTo>
                    <a:pt x="32" y="6"/>
                  </a:lnTo>
                  <a:lnTo>
                    <a:pt x="33" y="7"/>
                  </a:lnTo>
                  <a:lnTo>
                    <a:pt x="33" y="9"/>
                  </a:lnTo>
                  <a:lnTo>
                    <a:pt x="31" y="10"/>
                  </a:lnTo>
                  <a:lnTo>
                    <a:pt x="28" y="10"/>
                  </a:lnTo>
                  <a:lnTo>
                    <a:pt x="26" y="10"/>
                  </a:lnTo>
                  <a:lnTo>
                    <a:pt x="24" y="9"/>
                  </a:lnTo>
                  <a:lnTo>
                    <a:pt x="22" y="8"/>
                  </a:lnTo>
                  <a:lnTo>
                    <a:pt x="20" y="7"/>
                  </a:lnTo>
                  <a:lnTo>
                    <a:pt x="15" y="5"/>
                  </a:lnTo>
                  <a:lnTo>
                    <a:pt x="10" y="4"/>
                  </a:lnTo>
                  <a:lnTo>
                    <a:pt x="4" y="4"/>
                  </a:lnTo>
                  <a:lnTo>
                    <a:pt x="2" y="4"/>
                  </a:lnTo>
                  <a:lnTo>
                    <a:pt x="0" y="4"/>
                  </a:lnTo>
                  <a:lnTo>
                    <a:pt x="0" y="3"/>
                  </a:lnTo>
                  <a:lnTo>
                    <a:pt x="2" y="2"/>
                  </a:lnTo>
                  <a:lnTo>
                    <a:pt x="6" y="1"/>
                  </a:lnTo>
                  <a:lnTo>
                    <a:pt x="9" y="0"/>
                  </a:lnTo>
                  <a:lnTo>
                    <a:pt x="13" y="0"/>
                  </a:lnTo>
                  <a:lnTo>
                    <a:pt x="16"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78" name="Freeform 30"/>
            <p:cNvSpPr>
              <a:spLocks/>
            </p:cNvSpPr>
            <p:nvPr/>
          </p:nvSpPr>
          <p:spPr bwMode="auto">
            <a:xfrm>
              <a:off x="4676" y="292"/>
              <a:ext cx="13" cy="7"/>
            </a:xfrm>
            <a:custGeom>
              <a:avLst/>
              <a:gdLst>
                <a:gd name="T0" fmla="*/ 2 w 13"/>
                <a:gd name="T1" fmla="*/ 1 h 7"/>
                <a:gd name="T2" fmla="*/ 5 w 13"/>
                <a:gd name="T3" fmla="*/ 0 h 7"/>
                <a:gd name="T4" fmla="*/ 8 w 13"/>
                <a:gd name="T5" fmla="*/ 0 h 7"/>
                <a:gd name="T6" fmla="*/ 11 w 13"/>
                <a:gd name="T7" fmla="*/ 0 h 7"/>
                <a:gd name="T8" fmla="*/ 13 w 13"/>
                <a:gd name="T9" fmla="*/ 1 h 7"/>
                <a:gd name="T10" fmla="*/ 13 w 13"/>
                <a:gd name="T11" fmla="*/ 2 h 7"/>
                <a:gd name="T12" fmla="*/ 12 w 13"/>
                <a:gd name="T13" fmla="*/ 4 h 7"/>
                <a:gd name="T14" fmla="*/ 12 w 13"/>
                <a:gd name="T15" fmla="*/ 6 h 7"/>
                <a:gd name="T16" fmla="*/ 11 w 13"/>
                <a:gd name="T17" fmla="*/ 7 h 7"/>
                <a:gd name="T18" fmla="*/ 9 w 13"/>
                <a:gd name="T19" fmla="*/ 6 h 7"/>
                <a:gd name="T20" fmla="*/ 8 w 13"/>
                <a:gd name="T21" fmla="*/ 5 h 7"/>
                <a:gd name="T22" fmla="*/ 6 w 13"/>
                <a:gd name="T23" fmla="*/ 4 h 7"/>
                <a:gd name="T24" fmla="*/ 4 w 13"/>
                <a:gd name="T25" fmla="*/ 4 h 7"/>
                <a:gd name="T26" fmla="*/ 2 w 13"/>
                <a:gd name="T27" fmla="*/ 4 h 7"/>
                <a:gd name="T28" fmla="*/ 0 w 13"/>
                <a:gd name="T29" fmla="*/ 4 h 7"/>
                <a:gd name="T30" fmla="*/ 0 w 13"/>
                <a:gd name="T31" fmla="*/ 2 h 7"/>
                <a:gd name="T32" fmla="*/ 2 w 13"/>
                <a:gd name="T33" fmla="*/ 1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3" h="7">
                  <a:moveTo>
                    <a:pt x="2" y="1"/>
                  </a:moveTo>
                  <a:lnTo>
                    <a:pt x="5" y="0"/>
                  </a:lnTo>
                  <a:lnTo>
                    <a:pt x="8" y="0"/>
                  </a:lnTo>
                  <a:lnTo>
                    <a:pt x="11" y="0"/>
                  </a:lnTo>
                  <a:lnTo>
                    <a:pt x="13" y="1"/>
                  </a:lnTo>
                  <a:lnTo>
                    <a:pt x="13" y="2"/>
                  </a:lnTo>
                  <a:lnTo>
                    <a:pt x="12" y="4"/>
                  </a:lnTo>
                  <a:lnTo>
                    <a:pt x="12" y="6"/>
                  </a:lnTo>
                  <a:lnTo>
                    <a:pt x="11" y="7"/>
                  </a:lnTo>
                  <a:lnTo>
                    <a:pt x="9" y="6"/>
                  </a:lnTo>
                  <a:lnTo>
                    <a:pt x="8" y="5"/>
                  </a:lnTo>
                  <a:lnTo>
                    <a:pt x="6" y="4"/>
                  </a:lnTo>
                  <a:lnTo>
                    <a:pt x="4" y="4"/>
                  </a:lnTo>
                  <a:lnTo>
                    <a:pt x="2" y="4"/>
                  </a:lnTo>
                  <a:lnTo>
                    <a:pt x="0" y="4"/>
                  </a:lnTo>
                  <a:lnTo>
                    <a:pt x="0" y="2"/>
                  </a:lnTo>
                  <a:lnTo>
                    <a:pt x="2"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79" name="Freeform 31"/>
            <p:cNvSpPr>
              <a:spLocks/>
            </p:cNvSpPr>
            <p:nvPr/>
          </p:nvSpPr>
          <p:spPr bwMode="auto">
            <a:xfrm>
              <a:off x="4649" y="348"/>
              <a:ext cx="11" cy="4"/>
            </a:xfrm>
            <a:custGeom>
              <a:avLst/>
              <a:gdLst>
                <a:gd name="T0" fmla="*/ 10 w 11"/>
                <a:gd name="T1" fmla="*/ 2 h 4"/>
                <a:gd name="T2" fmla="*/ 11 w 11"/>
                <a:gd name="T3" fmla="*/ 2 h 4"/>
                <a:gd name="T4" fmla="*/ 11 w 11"/>
                <a:gd name="T5" fmla="*/ 3 h 4"/>
                <a:gd name="T6" fmla="*/ 10 w 11"/>
                <a:gd name="T7" fmla="*/ 4 h 4"/>
                <a:gd name="T8" fmla="*/ 9 w 11"/>
                <a:gd name="T9" fmla="*/ 4 h 4"/>
                <a:gd name="T10" fmla="*/ 8 w 11"/>
                <a:gd name="T11" fmla="*/ 4 h 4"/>
                <a:gd name="T12" fmla="*/ 6 w 11"/>
                <a:gd name="T13" fmla="*/ 3 h 4"/>
                <a:gd name="T14" fmla="*/ 5 w 11"/>
                <a:gd name="T15" fmla="*/ 3 h 4"/>
                <a:gd name="T16" fmla="*/ 3 w 11"/>
                <a:gd name="T17" fmla="*/ 3 h 4"/>
                <a:gd name="T18" fmla="*/ 1 w 11"/>
                <a:gd name="T19" fmla="*/ 2 h 4"/>
                <a:gd name="T20" fmla="*/ 0 w 11"/>
                <a:gd name="T21" fmla="*/ 1 h 4"/>
                <a:gd name="T22" fmla="*/ 1 w 11"/>
                <a:gd name="T23" fmla="*/ 0 h 4"/>
                <a:gd name="T24" fmla="*/ 2 w 11"/>
                <a:gd name="T25" fmla="*/ 0 h 4"/>
                <a:gd name="T26" fmla="*/ 4 w 11"/>
                <a:gd name="T27" fmla="*/ 1 h 4"/>
                <a:gd name="T28" fmla="*/ 6 w 11"/>
                <a:gd name="T29" fmla="*/ 1 h 4"/>
                <a:gd name="T30" fmla="*/ 8 w 11"/>
                <a:gd name="T31" fmla="*/ 2 h 4"/>
                <a:gd name="T32" fmla="*/ 10 w 11"/>
                <a:gd name="T33" fmla="*/ 2 h 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4">
                  <a:moveTo>
                    <a:pt x="10" y="2"/>
                  </a:moveTo>
                  <a:lnTo>
                    <a:pt x="11" y="2"/>
                  </a:lnTo>
                  <a:lnTo>
                    <a:pt x="11" y="3"/>
                  </a:lnTo>
                  <a:lnTo>
                    <a:pt x="10" y="4"/>
                  </a:lnTo>
                  <a:lnTo>
                    <a:pt x="9" y="4"/>
                  </a:lnTo>
                  <a:lnTo>
                    <a:pt x="8" y="4"/>
                  </a:lnTo>
                  <a:lnTo>
                    <a:pt x="6" y="3"/>
                  </a:lnTo>
                  <a:lnTo>
                    <a:pt x="5" y="3"/>
                  </a:lnTo>
                  <a:lnTo>
                    <a:pt x="3" y="3"/>
                  </a:lnTo>
                  <a:lnTo>
                    <a:pt x="1" y="2"/>
                  </a:lnTo>
                  <a:lnTo>
                    <a:pt x="0" y="1"/>
                  </a:lnTo>
                  <a:lnTo>
                    <a:pt x="1" y="0"/>
                  </a:lnTo>
                  <a:lnTo>
                    <a:pt x="2" y="0"/>
                  </a:lnTo>
                  <a:lnTo>
                    <a:pt x="4" y="1"/>
                  </a:lnTo>
                  <a:lnTo>
                    <a:pt x="6" y="1"/>
                  </a:lnTo>
                  <a:lnTo>
                    <a:pt x="8" y="2"/>
                  </a:lnTo>
                  <a:lnTo>
                    <a:pt x="10"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80" name="Freeform 32"/>
            <p:cNvSpPr>
              <a:spLocks/>
            </p:cNvSpPr>
            <p:nvPr/>
          </p:nvSpPr>
          <p:spPr bwMode="auto">
            <a:xfrm>
              <a:off x="4636" y="336"/>
              <a:ext cx="32" cy="7"/>
            </a:xfrm>
            <a:custGeom>
              <a:avLst/>
              <a:gdLst>
                <a:gd name="T0" fmla="*/ 5 w 32"/>
                <a:gd name="T1" fmla="*/ 2 h 7"/>
                <a:gd name="T2" fmla="*/ 8 w 32"/>
                <a:gd name="T3" fmla="*/ 2 h 7"/>
                <a:gd name="T4" fmla="*/ 11 w 32"/>
                <a:gd name="T5" fmla="*/ 3 h 7"/>
                <a:gd name="T6" fmla="*/ 15 w 32"/>
                <a:gd name="T7" fmla="*/ 4 h 7"/>
                <a:gd name="T8" fmla="*/ 17 w 32"/>
                <a:gd name="T9" fmla="*/ 5 h 7"/>
                <a:gd name="T10" fmla="*/ 18 w 32"/>
                <a:gd name="T11" fmla="*/ 6 h 7"/>
                <a:gd name="T12" fmla="*/ 20 w 32"/>
                <a:gd name="T13" fmla="*/ 6 h 7"/>
                <a:gd name="T14" fmla="*/ 21 w 32"/>
                <a:gd name="T15" fmla="*/ 6 h 7"/>
                <a:gd name="T16" fmla="*/ 22 w 32"/>
                <a:gd name="T17" fmla="*/ 6 h 7"/>
                <a:gd name="T18" fmla="*/ 24 w 32"/>
                <a:gd name="T19" fmla="*/ 6 h 7"/>
                <a:gd name="T20" fmla="*/ 26 w 32"/>
                <a:gd name="T21" fmla="*/ 5 h 7"/>
                <a:gd name="T22" fmla="*/ 28 w 32"/>
                <a:gd name="T23" fmla="*/ 5 h 7"/>
                <a:gd name="T24" fmla="*/ 30 w 32"/>
                <a:gd name="T25" fmla="*/ 5 h 7"/>
                <a:gd name="T26" fmla="*/ 30 w 32"/>
                <a:gd name="T27" fmla="*/ 4 h 7"/>
                <a:gd name="T28" fmla="*/ 31 w 32"/>
                <a:gd name="T29" fmla="*/ 4 h 7"/>
                <a:gd name="T30" fmla="*/ 32 w 32"/>
                <a:gd name="T31" fmla="*/ 4 h 7"/>
                <a:gd name="T32" fmla="*/ 32 w 32"/>
                <a:gd name="T33" fmla="*/ 4 h 7"/>
                <a:gd name="T34" fmla="*/ 32 w 32"/>
                <a:gd name="T35" fmla="*/ 5 h 7"/>
                <a:gd name="T36" fmla="*/ 31 w 32"/>
                <a:gd name="T37" fmla="*/ 7 h 7"/>
                <a:gd name="T38" fmla="*/ 31 w 32"/>
                <a:gd name="T39" fmla="*/ 7 h 7"/>
                <a:gd name="T40" fmla="*/ 30 w 32"/>
                <a:gd name="T41" fmla="*/ 7 h 7"/>
                <a:gd name="T42" fmla="*/ 30 w 32"/>
                <a:gd name="T43" fmla="*/ 7 h 7"/>
                <a:gd name="T44" fmla="*/ 30 w 32"/>
                <a:gd name="T45" fmla="*/ 7 h 7"/>
                <a:gd name="T46" fmla="*/ 30 w 32"/>
                <a:gd name="T47" fmla="*/ 7 h 7"/>
                <a:gd name="T48" fmla="*/ 30 w 32"/>
                <a:gd name="T49" fmla="*/ 6 h 7"/>
                <a:gd name="T50" fmla="*/ 28 w 32"/>
                <a:gd name="T51" fmla="*/ 7 h 7"/>
                <a:gd name="T52" fmla="*/ 26 w 32"/>
                <a:gd name="T53" fmla="*/ 7 h 7"/>
                <a:gd name="T54" fmla="*/ 23 w 32"/>
                <a:gd name="T55" fmla="*/ 7 h 7"/>
                <a:gd name="T56" fmla="*/ 22 w 32"/>
                <a:gd name="T57" fmla="*/ 7 h 7"/>
                <a:gd name="T58" fmla="*/ 21 w 32"/>
                <a:gd name="T59" fmla="*/ 7 h 7"/>
                <a:gd name="T60" fmla="*/ 20 w 32"/>
                <a:gd name="T61" fmla="*/ 7 h 7"/>
                <a:gd name="T62" fmla="*/ 18 w 32"/>
                <a:gd name="T63" fmla="*/ 7 h 7"/>
                <a:gd name="T64" fmla="*/ 17 w 32"/>
                <a:gd name="T65" fmla="*/ 7 h 7"/>
                <a:gd name="T66" fmla="*/ 15 w 32"/>
                <a:gd name="T67" fmla="*/ 6 h 7"/>
                <a:gd name="T68" fmla="*/ 11 w 32"/>
                <a:gd name="T69" fmla="*/ 5 h 7"/>
                <a:gd name="T70" fmla="*/ 7 w 32"/>
                <a:gd name="T71" fmla="*/ 3 h 7"/>
                <a:gd name="T72" fmla="*/ 5 w 32"/>
                <a:gd name="T73" fmla="*/ 3 h 7"/>
                <a:gd name="T74" fmla="*/ 4 w 32"/>
                <a:gd name="T75" fmla="*/ 3 h 7"/>
                <a:gd name="T76" fmla="*/ 3 w 32"/>
                <a:gd name="T77" fmla="*/ 3 h 7"/>
                <a:gd name="T78" fmla="*/ 3 w 32"/>
                <a:gd name="T79" fmla="*/ 3 h 7"/>
                <a:gd name="T80" fmla="*/ 2 w 32"/>
                <a:gd name="T81" fmla="*/ 4 h 7"/>
                <a:gd name="T82" fmla="*/ 2 w 32"/>
                <a:gd name="T83" fmla="*/ 4 h 7"/>
                <a:gd name="T84" fmla="*/ 1 w 32"/>
                <a:gd name="T85" fmla="*/ 4 h 7"/>
                <a:gd name="T86" fmla="*/ 0 w 32"/>
                <a:gd name="T87" fmla="*/ 3 h 7"/>
                <a:gd name="T88" fmla="*/ 0 w 32"/>
                <a:gd name="T89" fmla="*/ 2 h 7"/>
                <a:gd name="T90" fmla="*/ 1 w 32"/>
                <a:gd name="T91" fmla="*/ 1 h 7"/>
                <a:gd name="T92" fmla="*/ 2 w 32"/>
                <a:gd name="T93" fmla="*/ 1 h 7"/>
                <a:gd name="T94" fmla="*/ 3 w 32"/>
                <a:gd name="T95" fmla="*/ 0 h 7"/>
                <a:gd name="T96" fmla="*/ 4 w 32"/>
                <a:gd name="T97" fmla="*/ 0 h 7"/>
                <a:gd name="T98" fmla="*/ 5 w 32"/>
                <a:gd name="T99" fmla="*/ 0 h 7"/>
                <a:gd name="T100" fmla="*/ 5 w 32"/>
                <a:gd name="T101" fmla="*/ 0 h 7"/>
                <a:gd name="T102" fmla="*/ 5 w 32"/>
                <a:gd name="T103" fmla="*/ 1 h 7"/>
                <a:gd name="T104" fmla="*/ 5 w 32"/>
                <a:gd name="T105" fmla="*/ 2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2" h="7">
                  <a:moveTo>
                    <a:pt x="5" y="2"/>
                  </a:moveTo>
                  <a:lnTo>
                    <a:pt x="8" y="2"/>
                  </a:lnTo>
                  <a:lnTo>
                    <a:pt x="11" y="3"/>
                  </a:lnTo>
                  <a:lnTo>
                    <a:pt x="15" y="4"/>
                  </a:lnTo>
                  <a:lnTo>
                    <a:pt x="17" y="5"/>
                  </a:lnTo>
                  <a:lnTo>
                    <a:pt x="18" y="6"/>
                  </a:lnTo>
                  <a:lnTo>
                    <a:pt x="20" y="6"/>
                  </a:lnTo>
                  <a:lnTo>
                    <a:pt x="21" y="6"/>
                  </a:lnTo>
                  <a:lnTo>
                    <a:pt x="22" y="6"/>
                  </a:lnTo>
                  <a:lnTo>
                    <a:pt x="24" y="6"/>
                  </a:lnTo>
                  <a:lnTo>
                    <a:pt x="26" y="5"/>
                  </a:lnTo>
                  <a:lnTo>
                    <a:pt x="28" y="5"/>
                  </a:lnTo>
                  <a:lnTo>
                    <a:pt x="30" y="5"/>
                  </a:lnTo>
                  <a:lnTo>
                    <a:pt x="30" y="4"/>
                  </a:lnTo>
                  <a:lnTo>
                    <a:pt x="31" y="4"/>
                  </a:lnTo>
                  <a:lnTo>
                    <a:pt x="32" y="4"/>
                  </a:lnTo>
                  <a:lnTo>
                    <a:pt x="32" y="4"/>
                  </a:lnTo>
                  <a:lnTo>
                    <a:pt x="32" y="5"/>
                  </a:lnTo>
                  <a:lnTo>
                    <a:pt x="31" y="7"/>
                  </a:lnTo>
                  <a:lnTo>
                    <a:pt x="31" y="7"/>
                  </a:lnTo>
                  <a:lnTo>
                    <a:pt x="30" y="7"/>
                  </a:lnTo>
                  <a:lnTo>
                    <a:pt x="30" y="7"/>
                  </a:lnTo>
                  <a:lnTo>
                    <a:pt x="30" y="7"/>
                  </a:lnTo>
                  <a:lnTo>
                    <a:pt x="30" y="7"/>
                  </a:lnTo>
                  <a:lnTo>
                    <a:pt x="30" y="6"/>
                  </a:lnTo>
                  <a:lnTo>
                    <a:pt x="28" y="7"/>
                  </a:lnTo>
                  <a:lnTo>
                    <a:pt x="26" y="7"/>
                  </a:lnTo>
                  <a:lnTo>
                    <a:pt x="23" y="7"/>
                  </a:lnTo>
                  <a:lnTo>
                    <a:pt x="22" y="7"/>
                  </a:lnTo>
                  <a:lnTo>
                    <a:pt x="21" y="7"/>
                  </a:lnTo>
                  <a:lnTo>
                    <a:pt x="20" y="7"/>
                  </a:lnTo>
                  <a:lnTo>
                    <a:pt x="18" y="7"/>
                  </a:lnTo>
                  <a:lnTo>
                    <a:pt x="17" y="7"/>
                  </a:lnTo>
                  <a:lnTo>
                    <a:pt x="15" y="6"/>
                  </a:lnTo>
                  <a:lnTo>
                    <a:pt x="11" y="5"/>
                  </a:lnTo>
                  <a:lnTo>
                    <a:pt x="7" y="3"/>
                  </a:lnTo>
                  <a:lnTo>
                    <a:pt x="5" y="3"/>
                  </a:lnTo>
                  <a:lnTo>
                    <a:pt x="4" y="3"/>
                  </a:lnTo>
                  <a:lnTo>
                    <a:pt x="3" y="3"/>
                  </a:lnTo>
                  <a:lnTo>
                    <a:pt x="3" y="3"/>
                  </a:lnTo>
                  <a:lnTo>
                    <a:pt x="2" y="4"/>
                  </a:lnTo>
                  <a:lnTo>
                    <a:pt x="2" y="4"/>
                  </a:lnTo>
                  <a:lnTo>
                    <a:pt x="1" y="4"/>
                  </a:lnTo>
                  <a:lnTo>
                    <a:pt x="0" y="3"/>
                  </a:lnTo>
                  <a:lnTo>
                    <a:pt x="0" y="2"/>
                  </a:lnTo>
                  <a:lnTo>
                    <a:pt x="1" y="1"/>
                  </a:lnTo>
                  <a:lnTo>
                    <a:pt x="2" y="1"/>
                  </a:lnTo>
                  <a:lnTo>
                    <a:pt x="3" y="0"/>
                  </a:lnTo>
                  <a:lnTo>
                    <a:pt x="4" y="0"/>
                  </a:lnTo>
                  <a:lnTo>
                    <a:pt x="5" y="0"/>
                  </a:lnTo>
                  <a:lnTo>
                    <a:pt x="5" y="0"/>
                  </a:lnTo>
                  <a:lnTo>
                    <a:pt x="5" y="1"/>
                  </a:lnTo>
                  <a:lnTo>
                    <a:pt x="5"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81" name="Freeform 33"/>
            <p:cNvSpPr>
              <a:spLocks/>
            </p:cNvSpPr>
            <p:nvPr/>
          </p:nvSpPr>
          <p:spPr bwMode="auto">
            <a:xfrm>
              <a:off x="4619" y="363"/>
              <a:ext cx="18" cy="12"/>
            </a:xfrm>
            <a:custGeom>
              <a:avLst/>
              <a:gdLst>
                <a:gd name="T0" fmla="*/ 18 w 18"/>
                <a:gd name="T1" fmla="*/ 10 h 12"/>
                <a:gd name="T2" fmla="*/ 15 w 18"/>
                <a:gd name="T3" fmla="*/ 8 h 12"/>
                <a:gd name="T4" fmla="*/ 10 w 18"/>
                <a:gd name="T5" fmla="*/ 6 h 12"/>
                <a:gd name="T6" fmla="*/ 5 w 18"/>
                <a:gd name="T7" fmla="*/ 3 h 12"/>
                <a:gd name="T8" fmla="*/ 2 w 18"/>
                <a:gd name="T9" fmla="*/ 1 h 12"/>
                <a:gd name="T10" fmla="*/ 1 w 18"/>
                <a:gd name="T11" fmla="*/ 0 h 12"/>
                <a:gd name="T12" fmla="*/ 0 w 18"/>
                <a:gd name="T13" fmla="*/ 0 h 12"/>
                <a:gd name="T14" fmla="*/ 0 w 18"/>
                <a:gd name="T15" fmla="*/ 1 h 12"/>
                <a:gd name="T16" fmla="*/ 1 w 18"/>
                <a:gd name="T17" fmla="*/ 2 h 12"/>
                <a:gd name="T18" fmla="*/ 3 w 18"/>
                <a:gd name="T19" fmla="*/ 4 h 12"/>
                <a:gd name="T20" fmla="*/ 8 w 18"/>
                <a:gd name="T21" fmla="*/ 7 h 12"/>
                <a:gd name="T22" fmla="*/ 13 w 18"/>
                <a:gd name="T23" fmla="*/ 10 h 12"/>
                <a:gd name="T24" fmla="*/ 18 w 18"/>
                <a:gd name="T25" fmla="*/ 12 h 12"/>
                <a:gd name="T26" fmla="*/ 18 w 18"/>
                <a:gd name="T27" fmla="*/ 11 h 12"/>
                <a:gd name="T28" fmla="*/ 18 w 18"/>
                <a:gd name="T29" fmla="*/ 11 h 12"/>
                <a:gd name="T30" fmla="*/ 18 w 18"/>
                <a:gd name="T31" fmla="*/ 11 h 12"/>
                <a:gd name="T32" fmla="*/ 18 w 18"/>
                <a:gd name="T33" fmla="*/ 1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 h="12">
                  <a:moveTo>
                    <a:pt x="18" y="10"/>
                  </a:moveTo>
                  <a:lnTo>
                    <a:pt x="15" y="8"/>
                  </a:lnTo>
                  <a:lnTo>
                    <a:pt x="10" y="6"/>
                  </a:lnTo>
                  <a:lnTo>
                    <a:pt x="5" y="3"/>
                  </a:lnTo>
                  <a:lnTo>
                    <a:pt x="2" y="1"/>
                  </a:lnTo>
                  <a:lnTo>
                    <a:pt x="1" y="0"/>
                  </a:lnTo>
                  <a:lnTo>
                    <a:pt x="0" y="0"/>
                  </a:lnTo>
                  <a:lnTo>
                    <a:pt x="0" y="1"/>
                  </a:lnTo>
                  <a:lnTo>
                    <a:pt x="1" y="2"/>
                  </a:lnTo>
                  <a:lnTo>
                    <a:pt x="3" y="4"/>
                  </a:lnTo>
                  <a:lnTo>
                    <a:pt x="8" y="7"/>
                  </a:lnTo>
                  <a:lnTo>
                    <a:pt x="13" y="10"/>
                  </a:lnTo>
                  <a:lnTo>
                    <a:pt x="18" y="12"/>
                  </a:lnTo>
                  <a:lnTo>
                    <a:pt x="18" y="11"/>
                  </a:lnTo>
                  <a:lnTo>
                    <a:pt x="18" y="11"/>
                  </a:lnTo>
                  <a:lnTo>
                    <a:pt x="18" y="11"/>
                  </a:lnTo>
                  <a:lnTo>
                    <a:pt x="18" y="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82" name="Freeform 34"/>
            <p:cNvSpPr>
              <a:spLocks/>
            </p:cNvSpPr>
            <p:nvPr/>
          </p:nvSpPr>
          <p:spPr bwMode="auto">
            <a:xfrm>
              <a:off x="4617" y="218"/>
              <a:ext cx="17" cy="16"/>
            </a:xfrm>
            <a:custGeom>
              <a:avLst/>
              <a:gdLst>
                <a:gd name="T0" fmla="*/ 9 w 17"/>
                <a:gd name="T1" fmla="*/ 16 h 16"/>
                <a:gd name="T2" fmla="*/ 12 w 17"/>
                <a:gd name="T3" fmla="*/ 15 h 16"/>
                <a:gd name="T4" fmla="*/ 15 w 17"/>
                <a:gd name="T5" fmla="*/ 14 h 16"/>
                <a:gd name="T6" fmla="*/ 16 w 17"/>
                <a:gd name="T7" fmla="*/ 11 h 16"/>
                <a:gd name="T8" fmla="*/ 17 w 17"/>
                <a:gd name="T9" fmla="*/ 8 h 16"/>
                <a:gd name="T10" fmla="*/ 16 w 17"/>
                <a:gd name="T11" fmla="*/ 5 h 16"/>
                <a:gd name="T12" fmla="*/ 15 w 17"/>
                <a:gd name="T13" fmla="*/ 2 h 16"/>
                <a:gd name="T14" fmla="*/ 12 w 17"/>
                <a:gd name="T15" fmla="*/ 1 h 16"/>
                <a:gd name="T16" fmla="*/ 9 w 17"/>
                <a:gd name="T17" fmla="*/ 0 h 16"/>
                <a:gd name="T18" fmla="*/ 5 w 17"/>
                <a:gd name="T19" fmla="*/ 1 h 16"/>
                <a:gd name="T20" fmla="*/ 3 w 17"/>
                <a:gd name="T21" fmla="*/ 2 h 16"/>
                <a:gd name="T22" fmla="*/ 1 w 17"/>
                <a:gd name="T23" fmla="*/ 5 h 16"/>
                <a:gd name="T24" fmla="*/ 0 w 17"/>
                <a:gd name="T25" fmla="*/ 8 h 16"/>
                <a:gd name="T26" fmla="*/ 1 w 17"/>
                <a:gd name="T27" fmla="*/ 11 h 16"/>
                <a:gd name="T28" fmla="*/ 3 w 17"/>
                <a:gd name="T29" fmla="*/ 14 h 16"/>
                <a:gd name="T30" fmla="*/ 5 w 17"/>
                <a:gd name="T31" fmla="*/ 15 h 16"/>
                <a:gd name="T32" fmla="*/ 9 w 17"/>
                <a:gd name="T33"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6">
                  <a:moveTo>
                    <a:pt x="9" y="16"/>
                  </a:moveTo>
                  <a:lnTo>
                    <a:pt x="12" y="15"/>
                  </a:lnTo>
                  <a:lnTo>
                    <a:pt x="15" y="14"/>
                  </a:lnTo>
                  <a:lnTo>
                    <a:pt x="16" y="11"/>
                  </a:lnTo>
                  <a:lnTo>
                    <a:pt x="17" y="8"/>
                  </a:lnTo>
                  <a:lnTo>
                    <a:pt x="16" y="5"/>
                  </a:lnTo>
                  <a:lnTo>
                    <a:pt x="15" y="2"/>
                  </a:lnTo>
                  <a:lnTo>
                    <a:pt x="12" y="1"/>
                  </a:lnTo>
                  <a:lnTo>
                    <a:pt x="9" y="0"/>
                  </a:lnTo>
                  <a:lnTo>
                    <a:pt x="5" y="1"/>
                  </a:lnTo>
                  <a:lnTo>
                    <a:pt x="3" y="2"/>
                  </a:lnTo>
                  <a:lnTo>
                    <a:pt x="1" y="5"/>
                  </a:lnTo>
                  <a:lnTo>
                    <a:pt x="0" y="8"/>
                  </a:lnTo>
                  <a:lnTo>
                    <a:pt x="1" y="11"/>
                  </a:lnTo>
                  <a:lnTo>
                    <a:pt x="3" y="14"/>
                  </a:lnTo>
                  <a:lnTo>
                    <a:pt x="5" y="15"/>
                  </a:lnTo>
                  <a:lnTo>
                    <a:pt x="9"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83" name="Freeform 35"/>
            <p:cNvSpPr>
              <a:spLocks/>
            </p:cNvSpPr>
            <p:nvPr/>
          </p:nvSpPr>
          <p:spPr bwMode="auto">
            <a:xfrm>
              <a:off x="4569" y="192"/>
              <a:ext cx="135" cy="106"/>
            </a:xfrm>
            <a:custGeom>
              <a:avLst/>
              <a:gdLst>
                <a:gd name="T0" fmla="*/ 10 w 135"/>
                <a:gd name="T1" fmla="*/ 103 h 106"/>
                <a:gd name="T2" fmla="*/ 15 w 135"/>
                <a:gd name="T3" fmla="*/ 97 h 106"/>
                <a:gd name="T4" fmla="*/ 18 w 135"/>
                <a:gd name="T5" fmla="*/ 89 h 106"/>
                <a:gd name="T6" fmla="*/ 21 w 135"/>
                <a:gd name="T7" fmla="*/ 79 h 106"/>
                <a:gd name="T8" fmla="*/ 23 w 135"/>
                <a:gd name="T9" fmla="*/ 74 h 106"/>
                <a:gd name="T10" fmla="*/ 27 w 135"/>
                <a:gd name="T11" fmla="*/ 72 h 106"/>
                <a:gd name="T12" fmla="*/ 31 w 135"/>
                <a:gd name="T13" fmla="*/ 74 h 106"/>
                <a:gd name="T14" fmla="*/ 37 w 135"/>
                <a:gd name="T15" fmla="*/ 72 h 106"/>
                <a:gd name="T16" fmla="*/ 41 w 135"/>
                <a:gd name="T17" fmla="*/ 64 h 106"/>
                <a:gd name="T18" fmla="*/ 45 w 135"/>
                <a:gd name="T19" fmla="*/ 59 h 106"/>
                <a:gd name="T20" fmla="*/ 54 w 135"/>
                <a:gd name="T21" fmla="*/ 61 h 106"/>
                <a:gd name="T22" fmla="*/ 63 w 135"/>
                <a:gd name="T23" fmla="*/ 60 h 106"/>
                <a:gd name="T24" fmla="*/ 69 w 135"/>
                <a:gd name="T25" fmla="*/ 56 h 106"/>
                <a:gd name="T26" fmla="*/ 77 w 135"/>
                <a:gd name="T27" fmla="*/ 56 h 106"/>
                <a:gd name="T28" fmla="*/ 83 w 135"/>
                <a:gd name="T29" fmla="*/ 58 h 106"/>
                <a:gd name="T30" fmla="*/ 90 w 135"/>
                <a:gd name="T31" fmla="*/ 57 h 106"/>
                <a:gd name="T32" fmla="*/ 96 w 135"/>
                <a:gd name="T33" fmla="*/ 56 h 106"/>
                <a:gd name="T34" fmla="*/ 100 w 135"/>
                <a:gd name="T35" fmla="*/ 57 h 106"/>
                <a:gd name="T36" fmla="*/ 103 w 135"/>
                <a:gd name="T37" fmla="*/ 59 h 106"/>
                <a:gd name="T38" fmla="*/ 108 w 135"/>
                <a:gd name="T39" fmla="*/ 59 h 106"/>
                <a:gd name="T40" fmla="*/ 112 w 135"/>
                <a:gd name="T41" fmla="*/ 58 h 106"/>
                <a:gd name="T42" fmla="*/ 116 w 135"/>
                <a:gd name="T43" fmla="*/ 62 h 106"/>
                <a:gd name="T44" fmla="*/ 119 w 135"/>
                <a:gd name="T45" fmla="*/ 66 h 106"/>
                <a:gd name="T46" fmla="*/ 122 w 135"/>
                <a:gd name="T47" fmla="*/ 65 h 106"/>
                <a:gd name="T48" fmla="*/ 126 w 135"/>
                <a:gd name="T49" fmla="*/ 61 h 106"/>
                <a:gd name="T50" fmla="*/ 127 w 135"/>
                <a:gd name="T51" fmla="*/ 57 h 106"/>
                <a:gd name="T52" fmla="*/ 127 w 135"/>
                <a:gd name="T53" fmla="*/ 53 h 106"/>
                <a:gd name="T54" fmla="*/ 130 w 135"/>
                <a:gd name="T55" fmla="*/ 51 h 106"/>
                <a:gd name="T56" fmla="*/ 134 w 135"/>
                <a:gd name="T57" fmla="*/ 48 h 106"/>
                <a:gd name="T58" fmla="*/ 135 w 135"/>
                <a:gd name="T59" fmla="*/ 41 h 106"/>
                <a:gd name="T60" fmla="*/ 130 w 135"/>
                <a:gd name="T61" fmla="*/ 33 h 106"/>
                <a:gd name="T62" fmla="*/ 125 w 135"/>
                <a:gd name="T63" fmla="*/ 23 h 106"/>
                <a:gd name="T64" fmla="*/ 124 w 135"/>
                <a:gd name="T65" fmla="*/ 16 h 106"/>
                <a:gd name="T66" fmla="*/ 119 w 135"/>
                <a:gd name="T67" fmla="*/ 12 h 106"/>
                <a:gd name="T68" fmla="*/ 111 w 135"/>
                <a:gd name="T69" fmla="*/ 8 h 106"/>
                <a:gd name="T70" fmla="*/ 105 w 135"/>
                <a:gd name="T71" fmla="*/ 5 h 106"/>
                <a:gd name="T72" fmla="*/ 101 w 135"/>
                <a:gd name="T73" fmla="*/ 2 h 106"/>
                <a:gd name="T74" fmla="*/ 92 w 135"/>
                <a:gd name="T75" fmla="*/ 2 h 106"/>
                <a:gd name="T76" fmla="*/ 84 w 135"/>
                <a:gd name="T77" fmla="*/ 4 h 106"/>
                <a:gd name="T78" fmla="*/ 76 w 135"/>
                <a:gd name="T79" fmla="*/ 3 h 106"/>
                <a:gd name="T80" fmla="*/ 70 w 135"/>
                <a:gd name="T81" fmla="*/ 1 h 106"/>
                <a:gd name="T82" fmla="*/ 61 w 135"/>
                <a:gd name="T83" fmla="*/ 1 h 106"/>
                <a:gd name="T84" fmla="*/ 56 w 135"/>
                <a:gd name="T85" fmla="*/ 3 h 106"/>
                <a:gd name="T86" fmla="*/ 47 w 135"/>
                <a:gd name="T87" fmla="*/ 4 h 106"/>
                <a:gd name="T88" fmla="*/ 38 w 135"/>
                <a:gd name="T89" fmla="*/ 2 h 106"/>
                <a:gd name="T90" fmla="*/ 34 w 135"/>
                <a:gd name="T91" fmla="*/ 4 h 106"/>
                <a:gd name="T92" fmla="*/ 31 w 135"/>
                <a:gd name="T93" fmla="*/ 6 h 106"/>
                <a:gd name="T94" fmla="*/ 26 w 135"/>
                <a:gd name="T95" fmla="*/ 7 h 106"/>
                <a:gd name="T96" fmla="*/ 19 w 135"/>
                <a:gd name="T97" fmla="*/ 8 h 106"/>
                <a:gd name="T98" fmla="*/ 7 w 135"/>
                <a:gd name="T99" fmla="*/ 17 h 106"/>
                <a:gd name="T100" fmla="*/ 4 w 135"/>
                <a:gd name="T101" fmla="*/ 31 h 106"/>
                <a:gd name="T102" fmla="*/ 1 w 135"/>
                <a:gd name="T103" fmla="*/ 42 h 106"/>
                <a:gd name="T104" fmla="*/ 0 w 135"/>
                <a:gd name="T105" fmla="*/ 51 h 106"/>
                <a:gd name="T106" fmla="*/ 0 w 135"/>
                <a:gd name="T107" fmla="*/ 62 h 106"/>
                <a:gd name="T108" fmla="*/ 0 w 135"/>
                <a:gd name="T109" fmla="*/ 68 h 106"/>
                <a:gd name="T110" fmla="*/ 2 w 135"/>
                <a:gd name="T111" fmla="*/ 73 h 106"/>
                <a:gd name="T112" fmla="*/ 2 w 135"/>
                <a:gd name="T113" fmla="*/ 77 h 106"/>
                <a:gd name="T114" fmla="*/ 1 w 135"/>
                <a:gd name="T115" fmla="*/ 84 h 106"/>
                <a:gd name="T116" fmla="*/ 2 w 135"/>
                <a:gd name="T117" fmla="*/ 88 h 106"/>
                <a:gd name="T118" fmla="*/ 5 w 135"/>
                <a:gd name="T119" fmla="*/ 93 h 106"/>
                <a:gd name="T120" fmla="*/ 5 w 135"/>
                <a:gd name="T121" fmla="*/ 98 h 106"/>
                <a:gd name="T122" fmla="*/ 6 w 135"/>
                <a:gd name="T123" fmla="*/ 105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35" h="106">
                  <a:moveTo>
                    <a:pt x="8" y="106"/>
                  </a:moveTo>
                  <a:lnTo>
                    <a:pt x="10" y="103"/>
                  </a:lnTo>
                  <a:lnTo>
                    <a:pt x="12" y="100"/>
                  </a:lnTo>
                  <a:lnTo>
                    <a:pt x="15" y="97"/>
                  </a:lnTo>
                  <a:lnTo>
                    <a:pt x="18" y="95"/>
                  </a:lnTo>
                  <a:lnTo>
                    <a:pt x="18" y="89"/>
                  </a:lnTo>
                  <a:lnTo>
                    <a:pt x="19" y="84"/>
                  </a:lnTo>
                  <a:lnTo>
                    <a:pt x="21" y="79"/>
                  </a:lnTo>
                  <a:lnTo>
                    <a:pt x="22" y="76"/>
                  </a:lnTo>
                  <a:lnTo>
                    <a:pt x="23" y="74"/>
                  </a:lnTo>
                  <a:lnTo>
                    <a:pt x="25" y="73"/>
                  </a:lnTo>
                  <a:lnTo>
                    <a:pt x="27" y="72"/>
                  </a:lnTo>
                  <a:lnTo>
                    <a:pt x="29" y="73"/>
                  </a:lnTo>
                  <a:lnTo>
                    <a:pt x="31" y="74"/>
                  </a:lnTo>
                  <a:lnTo>
                    <a:pt x="34" y="74"/>
                  </a:lnTo>
                  <a:lnTo>
                    <a:pt x="37" y="72"/>
                  </a:lnTo>
                  <a:lnTo>
                    <a:pt x="39" y="68"/>
                  </a:lnTo>
                  <a:lnTo>
                    <a:pt x="41" y="64"/>
                  </a:lnTo>
                  <a:lnTo>
                    <a:pt x="43" y="60"/>
                  </a:lnTo>
                  <a:lnTo>
                    <a:pt x="45" y="59"/>
                  </a:lnTo>
                  <a:lnTo>
                    <a:pt x="49" y="60"/>
                  </a:lnTo>
                  <a:lnTo>
                    <a:pt x="54" y="61"/>
                  </a:lnTo>
                  <a:lnTo>
                    <a:pt x="59" y="61"/>
                  </a:lnTo>
                  <a:lnTo>
                    <a:pt x="63" y="60"/>
                  </a:lnTo>
                  <a:lnTo>
                    <a:pt x="66" y="58"/>
                  </a:lnTo>
                  <a:lnTo>
                    <a:pt x="69" y="56"/>
                  </a:lnTo>
                  <a:lnTo>
                    <a:pt x="73" y="56"/>
                  </a:lnTo>
                  <a:lnTo>
                    <a:pt x="77" y="56"/>
                  </a:lnTo>
                  <a:lnTo>
                    <a:pt x="80" y="57"/>
                  </a:lnTo>
                  <a:lnTo>
                    <a:pt x="83" y="58"/>
                  </a:lnTo>
                  <a:lnTo>
                    <a:pt x="87" y="58"/>
                  </a:lnTo>
                  <a:lnTo>
                    <a:pt x="90" y="57"/>
                  </a:lnTo>
                  <a:lnTo>
                    <a:pt x="93" y="56"/>
                  </a:lnTo>
                  <a:lnTo>
                    <a:pt x="96" y="56"/>
                  </a:lnTo>
                  <a:lnTo>
                    <a:pt x="98" y="56"/>
                  </a:lnTo>
                  <a:lnTo>
                    <a:pt x="100" y="57"/>
                  </a:lnTo>
                  <a:lnTo>
                    <a:pt x="102" y="58"/>
                  </a:lnTo>
                  <a:lnTo>
                    <a:pt x="103" y="59"/>
                  </a:lnTo>
                  <a:lnTo>
                    <a:pt x="105" y="59"/>
                  </a:lnTo>
                  <a:lnTo>
                    <a:pt x="108" y="59"/>
                  </a:lnTo>
                  <a:lnTo>
                    <a:pt x="110" y="58"/>
                  </a:lnTo>
                  <a:lnTo>
                    <a:pt x="112" y="58"/>
                  </a:lnTo>
                  <a:lnTo>
                    <a:pt x="114" y="59"/>
                  </a:lnTo>
                  <a:lnTo>
                    <a:pt x="116" y="62"/>
                  </a:lnTo>
                  <a:lnTo>
                    <a:pt x="117" y="64"/>
                  </a:lnTo>
                  <a:lnTo>
                    <a:pt x="119" y="66"/>
                  </a:lnTo>
                  <a:lnTo>
                    <a:pt x="120" y="66"/>
                  </a:lnTo>
                  <a:lnTo>
                    <a:pt x="122" y="65"/>
                  </a:lnTo>
                  <a:lnTo>
                    <a:pt x="124" y="63"/>
                  </a:lnTo>
                  <a:lnTo>
                    <a:pt x="126" y="61"/>
                  </a:lnTo>
                  <a:lnTo>
                    <a:pt x="127" y="59"/>
                  </a:lnTo>
                  <a:lnTo>
                    <a:pt x="127" y="57"/>
                  </a:lnTo>
                  <a:lnTo>
                    <a:pt x="127" y="54"/>
                  </a:lnTo>
                  <a:lnTo>
                    <a:pt x="127" y="53"/>
                  </a:lnTo>
                  <a:lnTo>
                    <a:pt x="128" y="52"/>
                  </a:lnTo>
                  <a:lnTo>
                    <a:pt x="130" y="51"/>
                  </a:lnTo>
                  <a:lnTo>
                    <a:pt x="132" y="50"/>
                  </a:lnTo>
                  <a:lnTo>
                    <a:pt x="134" y="48"/>
                  </a:lnTo>
                  <a:lnTo>
                    <a:pt x="135" y="45"/>
                  </a:lnTo>
                  <a:lnTo>
                    <a:pt x="135" y="41"/>
                  </a:lnTo>
                  <a:lnTo>
                    <a:pt x="132" y="37"/>
                  </a:lnTo>
                  <a:lnTo>
                    <a:pt x="130" y="33"/>
                  </a:lnTo>
                  <a:lnTo>
                    <a:pt x="127" y="28"/>
                  </a:lnTo>
                  <a:lnTo>
                    <a:pt x="125" y="23"/>
                  </a:lnTo>
                  <a:lnTo>
                    <a:pt x="125" y="19"/>
                  </a:lnTo>
                  <a:lnTo>
                    <a:pt x="124" y="16"/>
                  </a:lnTo>
                  <a:lnTo>
                    <a:pt x="123" y="14"/>
                  </a:lnTo>
                  <a:lnTo>
                    <a:pt x="119" y="12"/>
                  </a:lnTo>
                  <a:lnTo>
                    <a:pt x="114" y="10"/>
                  </a:lnTo>
                  <a:lnTo>
                    <a:pt x="111" y="8"/>
                  </a:lnTo>
                  <a:lnTo>
                    <a:pt x="108" y="7"/>
                  </a:lnTo>
                  <a:lnTo>
                    <a:pt x="105" y="5"/>
                  </a:lnTo>
                  <a:lnTo>
                    <a:pt x="103" y="3"/>
                  </a:lnTo>
                  <a:lnTo>
                    <a:pt x="101" y="2"/>
                  </a:lnTo>
                  <a:lnTo>
                    <a:pt x="97" y="1"/>
                  </a:lnTo>
                  <a:lnTo>
                    <a:pt x="92" y="2"/>
                  </a:lnTo>
                  <a:lnTo>
                    <a:pt x="88" y="3"/>
                  </a:lnTo>
                  <a:lnTo>
                    <a:pt x="84" y="4"/>
                  </a:lnTo>
                  <a:lnTo>
                    <a:pt x="80" y="4"/>
                  </a:lnTo>
                  <a:lnTo>
                    <a:pt x="76" y="3"/>
                  </a:lnTo>
                  <a:lnTo>
                    <a:pt x="73" y="2"/>
                  </a:lnTo>
                  <a:lnTo>
                    <a:pt x="70" y="1"/>
                  </a:lnTo>
                  <a:lnTo>
                    <a:pt x="65" y="0"/>
                  </a:lnTo>
                  <a:lnTo>
                    <a:pt x="61" y="1"/>
                  </a:lnTo>
                  <a:lnTo>
                    <a:pt x="58" y="2"/>
                  </a:lnTo>
                  <a:lnTo>
                    <a:pt x="56" y="3"/>
                  </a:lnTo>
                  <a:lnTo>
                    <a:pt x="52" y="4"/>
                  </a:lnTo>
                  <a:lnTo>
                    <a:pt x="47" y="4"/>
                  </a:lnTo>
                  <a:lnTo>
                    <a:pt x="42" y="3"/>
                  </a:lnTo>
                  <a:lnTo>
                    <a:pt x="38" y="2"/>
                  </a:lnTo>
                  <a:lnTo>
                    <a:pt x="36" y="2"/>
                  </a:lnTo>
                  <a:lnTo>
                    <a:pt x="34" y="4"/>
                  </a:lnTo>
                  <a:lnTo>
                    <a:pt x="32" y="5"/>
                  </a:lnTo>
                  <a:lnTo>
                    <a:pt x="31" y="6"/>
                  </a:lnTo>
                  <a:lnTo>
                    <a:pt x="29" y="7"/>
                  </a:lnTo>
                  <a:lnTo>
                    <a:pt x="26" y="7"/>
                  </a:lnTo>
                  <a:lnTo>
                    <a:pt x="23" y="7"/>
                  </a:lnTo>
                  <a:lnTo>
                    <a:pt x="19" y="8"/>
                  </a:lnTo>
                  <a:lnTo>
                    <a:pt x="13" y="12"/>
                  </a:lnTo>
                  <a:lnTo>
                    <a:pt x="7" y="17"/>
                  </a:lnTo>
                  <a:lnTo>
                    <a:pt x="5" y="24"/>
                  </a:lnTo>
                  <a:lnTo>
                    <a:pt x="4" y="31"/>
                  </a:lnTo>
                  <a:lnTo>
                    <a:pt x="2" y="37"/>
                  </a:lnTo>
                  <a:lnTo>
                    <a:pt x="1" y="42"/>
                  </a:lnTo>
                  <a:lnTo>
                    <a:pt x="0" y="46"/>
                  </a:lnTo>
                  <a:lnTo>
                    <a:pt x="0" y="51"/>
                  </a:lnTo>
                  <a:lnTo>
                    <a:pt x="0" y="57"/>
                  </a:lnTo>
                  <a:lnTo>
                    <a:pt x="0" y="62"/>
                  </a:lnTo>
                  <a:lnTo>
                    <a:pt x="0" y="65"/>
                  </a:lnTo>
                  <a:lnTo>
                    <a:pt x="0" y="68"/>
                  </a:lnTo>
                  <a:lnTo>
                    <a:pt x="1" y="70"/>
                  </a:lnTo>
                  <a:lnTo>
                    <a:pt x="2" y="73"/>
                  </a:lnTo>
                  <a:lnTo>
                    <a:pt x="2" y="75"/>
                  </a:lnTo>
                  <a:lnTo>
                    <a:pt x="2" y="77"/>
                  </a:lnTo>
                  <a:lnTo>
                    <a:pt x="2" y="80"/>
                  </a:lnTo>
                  <a:lnTo>
                    <a:pt x="1" y="84"/>
                  </a:lnTo>
                  <a:lnTo>
                    <a:pt x="1" y="86"/>
                  </a:lnTo>
                  <a:lnTo>
                    <a:pt x="2" y="88"/>
                  </a:lnTo>
                  <a:lnTo>
                    <a:pt x="3" y="91"/>
                  </a:lnTo>
                  <a:lnTo>
                    <a:pt x="5" y="93"/>
                  </a:lnTo>
                  <a:lnTo>
                    <a:pt x="5" y="95"/>
                  </a:lnTo>
                  <a:lnTo>
                    <a:pt x="5" y="98"/>
                  </a:lnTo>
                  <a:lnTo>
                    <a:pt x="5" y="102"/>
                  </a:lnTo>
                  <a:lnTo>
                    <a:pt x="6" y="105"/>
                  </a:lnTo>
                  <a:lnTo>
                    <a:pt x="8" y="10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84" name="Freeform 36"/>
            <p:cNvSpPr>
              <a:spLocks/>
            </p:cNvSpPr>
            <p:nvPr/>
          </p:nvSpPr>
          <p:spPr bwMode="auto">
            <a:xfrm>
              <a:off x="4517" y="364"/>
              <a:ext cx="176" cy="514"/>
            </a:xfrm>
            <a:custGeom>
              <a:avLst/>
              <a:gdLst>
                <a:gd name="T0" fmla="*/ 13 w 176"/>
                <a:gd name="T1" fmla="*/ 407 h 514"/>
                <a:gd name="T2" fmla="*/ 29 w 176"/>
                <a:gd name="T3" fmla="*/ 342 h 514"/>
                <a:gd name="T4" fmla="*/ 37 w 176"/>
                <a:gd name="T5" fmla="*/ 311 h 514"/>
                <a:gd name="T6" fmla="*/ 37 w 176"/>
                <a:gd name="T7" fmla="*/ 291 h 514"/>
                <a:gd name="T8" fmla="*/ 35 w 176"/>
                <a:gd name="T9" fmla="*/ 275 h 514"/>
                <a:gd name="T10" fmla="*/ 28 w 176"/>
                <a:gd name="T11" fmla="*/ 239 h 514"/>
                <a:gd name="T12" fmla="*/ 20 w 176"/>
                <a:gd name="T13" fmla="*/ 214 h 514"/>
                <a:gd name="T14" fmla="*/ 3 w 176"/>
                <a:gd name="T15" fmla="*/ 163 h 514"/>
                <a:gd name="T16" fmla="*/ 2 w 176"/>
                <a:gd name="T17" fmla="*/ 106 h 514"/>
                <a:gd name="T18" fmla="*/ 18 w 176"/>
                <a:gd name="T19" fmla="*/ 61 h 514"/>
                <a:gd name="T20" fmla="*/ 42 w 176"/>
                <a:gd name="T21" fmla="*/ 24 h 514"/>
                <a:gd name="T22" fmla="*/ 68 w 176"/>
                <a:gd name="T23" fmla="*/ 3 h 514"/>
                <a:gd name="T24" fmla="*/ 86 w 176"/>
                <a:gd name="T25" fmla="*/ 1 h 514"/>
                <a:gd name="T26" fmla="*/ 96 w 176"/>
                <a:gd name="T27" fmla="*/ 9 h 514"/>
                <a:gd name="T28" fmla="*/ 105 w 176"/>
                <a:gd name="T29" fmla="*/ 22 h 514"/>
                <a:gd name="T30" fmla="*/ 111 w 176"/>
                <a:gd name="T31" fmla="*/ 35 h 514"/>
                <a:gd name="T32" fmla="*/ 115 w 176"/>
                <a:gd name="T33" fmla="*/ 47 h 514"/>
                <a:gd name="T34" fmla="*/ 122 w 176"/>
                <a:gd name="T35" fmla="*/ 59 h 514"/>
                <a:gd name="T36" fmla="*/ 131 w 176"/>
                <a:gd name="T37" fmla="*/ 72 h 514"/>
                <a:gd name="T38" fmla="*/ 140 w 176"/>
                <a:gd name="T39" fmla="*/ 84 h 514"/>
                <a:gd name="T40" fmla="*/ 152 w 176"/>
                <a:gd name="T41" fmla="*/ 103 h 514"/>
                <a:gd name="T42" fmla="*/ 166 w 176"/>
                <a:gd name="T43" fmla="*/ 137 h 514"/>
                <a:gd name="T44" fmla="*/ 173 w 176"/>
                <a:gd name="T45" fmla="*/ 165 h 514"/>
                <a:gd name="T46" fmla="*/ 170 w 176"/>
                <a:gd name="T47" fmla="*/ 191 h 514"/>
                <a:gd name="T48" fmla="*/ 167 w 176"/>
                <a:gd name="T49" fmla="*/ 205 h 514"/>
                <a:gd name="T50" fmla="*/ 170 w 176"/>
                <a:gd name="T51" fmla="*/ 225 h 514"/>
                <a:gd name="T52" fmla="*/ 172 w 176"/>
                <a:gd name="T53" fmla="*/ 244 h 514"/>
                <a:gd name="T54" fmla="*/ 169 w 176"/>
                <a:gd name="T55" fmla="*/ 269 h 514"/>
                <a:gd name="T56" fmla="*/ 167 w 176"/>
                <a:gd name="T57" fmla="*/ 291 h 514"/>
                <a:gd name="T58" fmla="*/ 173 w 176"/>
                <a:gd name="T59" fmla="*/ 326 h 514"/>
                <a:gd name="T60" fmla="*/ 176 w 176"/>
                <a:gd name="T61" fmla="*/ 355 h 514"/>
                <a:gd name="T62" fmla="*/ 175 w 176"/>
                <a:gd name="T63" fmla="*/ 380 h 514"/>
                <a:gd name="T64" fmla="*/ 173 w 176"/>
                <a:gd name="T65" fmla="*/ 397 h 514"/>
                <a:gd name="T66" fmla="*/ 173 w 176"/>
                <a:gd name="T67" fmla="*/ 420 h 514"/>
                <a:gd name="T68" fmla="*/ 169 w 176"/>
                <a:gd name="T69" fmla="*/ 449 h 514"/>
                <a:gd name="T70" fmla="*/ 158 w 176"/>
                <a:gd name="T71" fmla="*/ 480 h 514"/>
                <a:gd name="T72" fmla="*/ 141 w 176"/>
                <a:gd name="T73" fmla="*/ 499 h 514"/>
                <a:gd name="T74" fmla="*/ 124 w 176"/>
                <a:gd name="T75" fmla="*/ 509 h 514"/>
                <a:gd name="T76" fmla="*/ 103 w 176"/>
                <a:gd name="T77" fmla="*/ 514 h 514"/>
                <a:gd name="T78" fmla="*/ 77 w 176"/>
                <a:gd name="T79" fmla="*/ 512 h 514"/>
                <a:gd name="T80" fmla="*/ 53 w 176"/>
                <a:gd name="T81" fmla="*/ 503 h 514"/>
                <a:gd name="T82" fmla="*/ 34 w 176"/>
                <a:gd name="T83" fmla="*/ 489 h 514"/>
                <a:gd name="T84" fmla="*/ 19 w 176"/>
                <a:gd name="T85" fmla="*/ 469 h 514"/>
                <a:gd name="T86" fmla="*/ 10 w 176"/>
                <a:gd name="T87" fmla="*/ 450 h 5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76" h="514">
                  <a:moveTo>
                    <a:pt x="9" y="442"/>
                  </a:moveTo>
                  <a:lnTo>
                    <a:pt x="13" y="407"/>
                  </a:lnTo>
                  <a:lnTo>
                    <a:pt x="21" y="372"/>
                  </a:lnTo>
                  <a:lnTo>
                    <a:pt x="29" y="342"/>
                  </a:lnTo>
                  <a:lnTo>
                    <a:pt x="35" y="323"/>
                  </a:lnTo>
                  <a:lnTo>
                    <a:pt x="37" y="311"/>
                  </a:lnTo>
                  <a:lnTo>
                    <a:pt x="38" y="300"/>
                  </a:lnTo>
                  <a:lnTo>
                    <a:pt x="37" y="291"/>
                  </a:lnTo>
                  <a:lnTo>
                    <a:pt x="37" y="285"/>
                  </a:lnTo>
                  <a:lnTo>
                    <a:pt x="35" y="275"/>
                  </a:lnTo>
                  <a:lnTo>
                    <a:pt x="32" y="257"/>
                  </a:lnTo>
                  <a:lnTo>
                    <a:pt x="28" y="239"/>
                  </a:lnTo>
                  <a:lnTo>
                    <a:pt x="25" y="227"/>
                  </a:lnTo>
                  <a:lnTo>
                    <a:pt x="20" y="214"/>
                  </a:lnTo>
                  <a:lnTo>
                    <a:pt x="11" y="192"/>
                  </a:lnTo>
                  <a:lnTo>
                    <a:pt x="3" y="163"/>
                  </a:lnTo>
                  <a:lnTo>
                    <a:pt x="0" y="130"/>
                  </a:lnTo>
                  <a:lnTo>
                    <a:pt x="2" y="106"/>
                  </a:lnTo>
                  <a:lnTo>
                    <a:pt x="8" y="83"/>
                  </a:lnTo>
                  <a:lnTo>
                    <a:pt x="18" y="61"/>
                  </a:lnTo>
                  <a:lnTo>
                    <a:pt x="29" y="41"/>
                  </a:lnTo>
                  <a:lnTo>
                    <a:pt x="42" y="24"/>
                  </a:lnTo>
                  <a:lnTo>
                    <a:pt x="55" y="11"/>
                  </a:lnTo>
                  <a:lnTo>
                    <a:pt x="68" y="3"/>
                  </a:lnTo>
                  <a:lnTo>
                    <a:pt x="80" y="0"/>
                  </a:lnTo>
                  <a:lnTo>
                    <a:pt x="86" y="1"/>
                  </a:lnTo>
                  <a:lnTo>
                    <a:pt x="91" y="4"/>
                  </a:lnTo>
                  <a:lnTo>
                    <a:pt x="96" y="9"/>
                  </a:lnTo>
                  <a:lnTo>
                    <a:pt x="101" y="15"/>
                  </a:lnTo>
                  <a:lnTo>
                    <a:pt x="105" y="22"/>
                  </a:lnTo>
                  <a:lnTo>
                    <a:pt x="108" y="29"/>
                  </a:lnTo>
                  <a:lnTo>
                    <a:pt x="111" y="35"/>
                  </a:lnTo>
                  <a:lnTo>
                    <a:pt x="113" y="41"/>
                  </a:lnTo>
                  <a:lnTo>
                    <a:pt x="115" y="47"/>
                  </a:lnTo>
                  <a:lnTo>
                    <a:pt x="119" y="53"/>
                  </a:lnTo>
                  <a:lnTo>
                    <a:pt x="122" y="59"/>
                  </a:lnTo>
                  <a:lnTo>
                    <a:pt x="127" y="65"/>
                  </a:lnTo>
                  <a:lnTo>
                    <a:pt x="131" y="72"/>
                  </a:lnTo>
                  <a:lnTo>
                    <a:pt x="136" y="78"/>
                  </a:lnTo>
                  <a:lnTo>
                    <a:pt x="140" y="84"/>
                  </a:lnTo>
                  <a:lnTo>
                    <a:pt x="144" y="90"/>
                  </a:lnTo>
                  <a:lnTo>
                    <a:pt x="152" y="103"/>
                  </a:lnTo>
                  <a:lnTo>
                    <a:pt x="160" y="120"/>
                  </a:lnTo>
                  <a:lnTo>
                    <a:pt x="166" y="137"/>
                  </a:lnTo>
                  <a:lnTo>
                    <a:pt x="171" y="152"/>
                  </a:lnTo>
                  <a:lnTo>
                    <a:pt x="173" y="165"/>
                  </a:lnTo>
                  <a:lnTo>
                    <a:pt x="172" y="179"/>
                  </a:lnTo>
                  <a:lnTo>
                    <a:pt x="170" y="191"/>
                  </a:lnTo>
                  <a:lnTo>
                    <a:pt x="168" y="199"/>
                  </a:lnTo>
                  <a:lnTo>
                    <a:pt x="167" y="205"/>
                  </a:lnTo>
                  <a:lnTo>
                    <a:pt x="168" y="215"/>
                  </a:lnTo>
                  <a:lnTo>
                    <a:pt x="170" y="225"/>
                  </a:lnTo>
                  <a:lnTo>
                    <a:pt x="172" y="234"/>
                  </a:lnTo>
                  <a:lnTo>
                    <a:pt x="172" y="244"/>
                  </a:lnTo>
                  <a:lnTo>
                    <a:pt x="171" y="256"/>
                  </a:lnTo>
                  <a:lnTo>
                    <a:pt x="169" y="269"/>
                  </a:lnTo>
                  <a:lnTo>
                    <a:pt x="167" y="279"/>
                  </a:lnTo>
                  <a:lnTo>
                    <a:pt x="167" y="291"/>
                  </a:lnTo>
                  <a:lnTo>
                    <a:pt x="170" y="308"/>
                  </a:lnTo>
                  <a:lnTo>
                    <a:pt x="173" y="326"/>
                  </a:lnTo>
                  <a:lnTo>
                    <a:pt x="175" y="341"/>
                  </a:lnTo>
                  <a:lnTo>
                    <a:pt x="176" y="355"/>
                  </a:lnTo>
                  <a:lnTo>
                    <a:pt x="176" y="368"/>
                  </a:lnTo>
                  <a:lnTo>
                    <a:pt x="175" y="380"/>
                  </a:lnTo>
                  <a:lnTo>
                    <a:pt x="174" y="390"/>
                  </a:lnTo>
                  <a:lnTo>
                    <a:pt x="173" y="397"/>
                  </a:lnTo>
                  <a:lnTo>
                    <a:pt x="173" y="407"/>
                  </a:lnTo>
                  <a:lnTo>
                    <a:pt x="173" y="420"/>
                  </a:lnTo>
                  <a:lnTo>
                    <a:pt x="172" y="434"/>
                  </a:lnTo>
                  <a:lnTo>
                    <a:pt x="169" y="449"/>
                  </a:lnTo>
                  <a:lnTo>
                    <a:pt x="165" y="465"/>
                  </a:lnTo>
                  <a:lnTo>
                    <a:pt x="158" y="480"/>
                  </a:lnTo>
                  <a:lnTo>
                    <a:pt x="147" y="494"/>
                  </a:lnTo>
                  <a:lnTo>
                    <a:pt x="141" y="499"/>
                  </a:lnTo>
                  <a:lnTo>
                    <a:pt x="133" y="504"/>
                  </a:lnTo>
                  <a:lnTo>
                    <a:pt x="124" y="509"/>
                  </a:lnTo>
                  <a:lnTo>
                    <a:pt x="114" y="512"/>
                  </a:lnTo>
                  <a:lnTo>
                    <a:pt x="103" y="514"/>
                  </a:lnTo>
                  <a:lnTo>
                    <a:pt x="90" y="514"/>
                  </a:lnTo>
                  <a:lnTo>
                    <a:pt x="77" y="512"/>
                  </a:lnTo>
                  <a:lnTo>
                    <a:pt x="63" y="508"/>
                  </a:lnTo>
                  <a:lnTo>
                    <a:pt x="53" y="503"/>
                  </a:lnTo>
                  <a:lnTo>
                    <a:pt x="43" y="497"/>
                  </a:lnTo>
                  <a:lnTo>
                    <a:pt x="34" y="489"/>
                  </a:lnTo>
                  <a:lnTo>
                    <a:pt x="26" y="480"/>
                  </a:lnTo>
                  <a:lnTo>
                    <a:pt x="19" y="469"/>
                  </a:lnTo>
                  <a:lnTo>
                    <a:pt x="14" y="460"/>
                  </a:lnTo>
                  <a:lnTo>
                    <a:pt x="10" y="450"/>
                  </a:lnTo>
                  <a:lnTo>
                    <a:pt x="9" y="442"/>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85" name="Freeform 37"/>
            <p:cNvSpPr>
              <a:spLocks/>
            </p:cNvSpPr>
            <p:nvPr/>
          </p:nvSpPr>
          <p:spPr bwMode="auto">
            <a:xfrm>
              <a:off x="4588" y="374"/>
              <a:ext cx="17" cy="16"/>
            </a:xfrm>
            <a:custGeom>
              <a:avLst/>
              <a:gdLst>
                <a:gd name="T0" fmla="*/ 8 w 17"/>
                <a:gd name="T1" fmla="*/ 16 h 16"/>
                <a:gd name="T2" fmla="*/ 12 w 17"/>
                <a:gd name="T3" fmla="*/ 16 h 16"/>
                <a:gd name="T4" fmla="*/ 14 w 17"/>
                <a:gd name="T5" fmla="*/ 14 h 16"/>
                <a:gd name="T6" fmla="*/ 16 w 17"/>
                <a:gd name="T7" fmla="*/ 11 h 16"/>
                <a:gd name="T8" fmla="*/ 17 w 17"/>
                <a:gd name="T9" fmla="*/ 8 h 16"/>
                <a:gd name="T10" fmla="*/ 16 w 17"/>
                <a:gd name="T11" fmla="*/ 5 h 16"/>
                <a:gd name="T12" fmla="*/ 15 w 17"/>
                <a:gd name="T13" fmla="*/ 2 h 16"/>
                <a:gd name="T14" fmla="*/ 12 w 17"/>
                <a:gd name="T15" fmla="*/ 1 h 16"/>
                <a:gd name="T16" fmla="*/ 9 w 17"/>
                <a:gd name="T17" fmla="*/ 0 h 16"/>
                <a:gd name="T18" fmla="*/ 5 w 17"/>
                <a:gd name="T19" fmla="*/ 1 h 16"/>
                <a:gd name="T20" fmla="*/ 3 w 17"/>
                <a:gd name="T21" fmla="*/ 2 h 16"/>
                <a:gd name="T22" fmla="*/ 1 w 17"/>
                <a:gd name="T23" fmla="*/ 5 h 16"/>
                <a:gd name="T24" fmla="*/ 0 w 17"/>
                <a:gd name="T25" fmla="*/ 8 h 16"/>
                <a:gd name="T26" fmla="*/ 1 w 17"/>
                <a:gd name="T27" fmla="*/ 11 h 16"/>
                <a:gd name="T28" fmla="*/ 3 w 17"/>
                <a:gd name="T29" fmla="*/ 14 h 16"/>
                <a:gd name="T30" fmla="*/ 5 w 17"/>
                <a:gd name="T31" fmla="*/ 15 h 16"/>
                <a:gd name="T32" fmla="*/ 8 w 17"/>
                <a:gd name="T33"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6">
                  <a:moveTo>
                    <a:pt x="8" y="16"/>
                  </a:moveTo>
                  <a:lnTo>
                    <a:pt x="12" y="16"/>
                  </a:lnTo>
                  <a:lnTo>
                    <a:pt x="14" y="14"/>
                  </a:lnTo>
                  <a:lnTo>
                    <a:pt x="16" y="11"/>
                  </a:lnTo>
                  <a:lnTo>
                    <a:pt x="17" y="8"/>
                  </a:lnTo>
                  <a:lnTo>
                    <a:pt x="16" y="5"/>
                  </a:lnTo>
                  <a:lnTo>
                    <a:pt x="15" y="2"/>
                  </a:lnTo>
                  <a:lnTo>
                    <a:pt x="12" y="1"/>
                  </a:lnTo>
                  <a:lnTo>
                    <a:pt x="9" y="0"/>
                  </a:lnTo>
                  <a:lnTo>
                    <a:pt x="5" y="1"/>
                  </a:lnTo>
                  <a:lnTo>
                    <a:pt x="3" y="2"/>
                  </a:lnTo>
                  <a:lnTo>
                    <a:pt x="1" y="5"/>
                  </a:lnTo>
                  <a:lnTo>
                    <a:pt x="0" y="8"/>
                  </a:lnTo>
                  <a:lnTo>
                    <a:pt x="1" y="11"/>
                  </a:lnTo>
                  <a:lnTo>
                    <a:pt x="3" y="14"/>
                  </a:lnTo>
                  <a:lnTo>
                    <a:pt x="5" y="15"/>
                  </a:lnTo>
                  <a:lnTo>
                    <a:pt x="8" y="16"/>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86" name="Freeform 38"/>
            <p:cNvSpPr>
              <a:spLocks/>
            </p:cNvSpPr>
            <p:nvPr/>
          </p:nvSpPr>
          <p:spPr bwMode="auto">
            <a:xfrm>
              <a:off x="4585" y="438"/>
              <a:ext cx="17" cy="16"/>
            </a:xfrm>
            <a:custGeom>
              <a:avLst/>
              <a:gdLst>
                <a:gd name="T0" fmla="*/ 8 w 17"/>
                <a:gd name="T1" fmla="*/ 16 h 16"/>
                <a:gd name="T2" fmla="*/ 12 w 17"/>
                <a:gd name="T3" fmla="*/ 15 h 16"/>
                <a:gd name="T4" fmla="*/ 14 w 17"/>
                <a:gd name="T5" fmla="*/ 14 h 16"/>
                <a:gd name="T6" fmla="*/ 16 w 17"/>
                <a:gd name="T7" fmla="*/ 11 h 16"/>
                <a:gd name="T8" fmla="*/ 17 w 17"/>
                <a:gd name="T9" fmla="*/ 8 h 16"/>
                <a:gd name="T10" fmla="*/ 16 w 17"/>
                <a:gd name="T11" fmla="*/ 5 h 16"/>
                <a:gd name="T12" fmla="*/ 15 w 17"/>
                <a:gd name="T13" fmla="*/ 2 h 16"/>
                <a:gd name="T14" fmla="*/ 12 w 17"/>
                <a:gd name="T15" fmla="*/ 1 h 16"/>
                <a:gd name="T16" fmla="*/ 9 w 17"/>
                <a:gd name="T17" fmla="*/ 0 h 16"/>
                <a:gd name="T18" fmla="*/ 5 w 17"/>
                <a:gd name="T19" fmla="*/ 0 h 16"/>
                <a:gd name="T20" fmla="*/ 3 w 17"/>
                <a:gd name="T21" fmla="*/ 2 h 16"/>
                <a:gd name="T22" fmla="*/ 1 w 17"/>
                <a:gd name="T23" fmla="*/ 4 h 16"/>
                <a:gd name="T24" fmla="*/ 0 w 17"/>
                <a:gd name="T25" fmla="*/ 8 h 16"/>
                <a:gd name="T26" fmla="*/ 1 w 17"/>
                <a:gd name="T27" fmla="*/ 11 h 16"/>
                <a:gd name="T28" fmla="*/ 3 w 17"/>
                <a:gd name="T29" fmla="*/ 13 h 16"/>
                <a:gd name="T30" fmla="*/ 5 w 17"/>
                <a:gd name="T31" fmla="*/ 15 h 16"/>
                <a:gd name="T32" fmla="*/ 8 w 17"/>
                <a:gd name="T33"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6">
                  <a:moveTo>
                    <a:pt x="8" y="16"/>
                  </a:moveTo>
                  <a:lnTo>
                    <a:pt x="12" y="15"/>
                  </a:lnTo>
                  <a:lnTo>
                    <a:pt x="14" y="14"/>
                  </a:lnTo>
                  <a:lnTo>
                    <a:pt x="16" y="11"/>
                  </a:lnTo>
                  <a:lnTo>
                    <a:pt x="17" y="8"/>
                  </a:lnTo>
                  <a:lnTo>
                    <a:pt x="16" y="5"/>
                  </a:lnTo>
                  <a:lnTo>
                    <a:pt x="15" y="2"/>
                  </a:lnTo>
                  <a:lnTo>
                    <a:pt x="12" y="1"/>
                  </a:lnTo>
                  <a:lnTo>
                    <a:pt x="9" y="0"/>
                  </a:lnTo>
                  <a:lnTo>
                    <a:pt x="5" y="0"/>
                  </a:lnTo>
                  <a:lnTo>
                    <a:pt x="3" y="2"/>
                  </a:lnTo>
                  <a:lnTo>
                    <a:pt x="1" y="4"/>
                  </a:lnTo>
                  <a:lnTo>
                    <a:pt x="0" y="8"/>
                  </a:lnTo>
                  <a:lnTo>
                    <a:pt x="1" y="11"/>
                  </a:lnTo>
                  <a:lnTo>
                    <a:pt x="3" y="13"/>
                  </a:lnTo>
                  <a:lnTo>
                    <a:pt x="5" y="15"/>
                  </a:lnTo>
                  <a:lnTo>
                    <a:pt x="8" y="16"/>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87" name="Freeform 39"/>
            <p:cNvSpPr>
              <a:spLocks/>
            </p:cNvSpPr>
            <p:nvPr/>
          </p:nvSpPr>
          <p:spPr bwMode="auto">
            <a:xfrm>
              <a:off x="4610" y="813"/>
              <a:ext cx="16" cy="17"/>
            </a:xfrm>
            <a:custGeom>
              <a:avLst/>
              <a:gdLst>
                <a:gd name="T0" fmla="*/ 8 w 16"/>
                <a:gd name="T1" fmla="*/ 17 h 17"/>
                <a:gd name="T2" fmla="*/ 11 w 16"/>
                <a:gd name="T3" fmla="*/ 16 h 17"/>
                <a:gd name="T4" fmla="*/ 14 w 16"/>
                <a:gd name="T5" fmla="*/ 14 h 17"/>
                <a:gd name="T6" fmla="*/ 15 w 16"/>
                <a:gd name="T7" fmla="*/ 12 h 17"/>
                <a:gd name="T8" fmla="*/ 16 w 16"/>
                <a:gd name="T9" fmla="*/ 9 h 17"/>
                <a:gd name="T10" fmla="*/ 15 w 16"/>
                <a:gd name="T11" fmla="*/ 5 h 17"/>
                <a:gd name="T12" fmla="*/ 14 w 16"/>
                <a:gd name="T13" fmla="*/ 3 h 17"/>
                <a:gd name="T14" fmla="*/ 11 w 16"/>
                <a:gd name="T15" fmla="*/ 1 h 17"/>
                <a:gd name="T16" fmla="*/ 8 w 16"/>
                <a:gd name="T17" fmla="*/ 0 h 17"/>
                <a:gd name="T18" fmla="*/ 5 w 16"/>
                <a:gd name="T19" fmla="*/ 1 h 17"/>
                <a:gd name="T20" fmla="*/ 2 w 16"/>
                <a:gd name="T21" fmla="*/ 3 h 17"/>
                <a:gd name="T22" fmla="*/ 1 w 16"/>
                <a:gd name="T23" fmla="*/ 5 h 17"/>
                <a:gd name="T24" fmla="*/ 0 w 16"/>
                <a:gd name="T25" fmla="*/ 9 h 17"/>
                <a:gd name="T26" fmla="*/ 0 w 16"/>
                <a:gd name="T27" fmla="*/ 12 h 17"/>
                <a:gd name="T28" fmla="*/ 2 w 16"/>
                <a:gd name="T29" fmla="*/ 14 h 17"/>
                <a:gd name="T30" fmla="*/ 5 w 16"/>
                <a:gd name="T31" fmla="*/ 16 h 17"/>
                <a:gd name="T32" fmla="*/ 8 w 16"/>
                <a:gd name="T33"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 h="17">
                  <a:moveTo>
                    <a:pt x="8" y="17"/>
                  </a:moveTo>
                  <a:lnTo>
                    <a:pt x="11" y="16"/>
                  </a:lnTo>
                  <a:lnTo>
                    <a:pt x="14" y="14"/>
                  </a:lnTo>
                  <a:lnTo>
                    <a:pt x="15" y="12"/>
                  </a:lnTo>
                  <a:lnTo>
                    <a:pt x="16" y="9"/>
                  </a:lnTo>
                  <a:lnTo>
                    <a:pt x="15" y="5"/>
                  </a:lnTo>
                  <a:lnTo>
                    <a:pt x="14" y="3"/>
                  </a:lnTo>
                  <a:lnTo>
                    <a:pt x="11" y="1"/>
                  </a:lnTo>
                  <a:lnTo>
                    <a:pt x="8" y="0"/>
                  </a:lnTo>
                  <a:lnTo>
                    <a:pt x="5" y="1"/>
                  </a:lnTo>
                  <a:lnTo>
                    <a:pt x="2" y="3"/>
                  </a:lnTo>
                  <a:lnTo>
                    <a:pt x="1" y="5"/>
                  </a:lnTo>
                  <a:lnTo>
                    <a:pt x="0" y="9"/>
                  </a:lnTo>
                  <a:lnTo>
                    <a:pt x="0" y="12"/>
                  </a:lnTo>
                  <a:lnTo>
                    <a:pt x="2" y="14"/>
                  </a:lnTo>
                  <a:lnTo>
                    <a:pt x="5" y="16"/>
                  </a:lnTo>
                  <a:lnTo>
                    <a:pt x="8" y="17"/>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88" name="Freeform 40"/>
            <p:cNvSpPr>
              <a:spLocks/>
            </p:cNvSpPr>
            <p:nvPr/>
          </p:nvSpPr>
          <p:spPr bwMode="auto">
            <a:xfrm>
              <a:off x="4523" y="672"/>
              <a:ext cx="179" cy="214"/>
            </a:xfrm>
            <a:custGeom>
              <a:avLst/>
              <a:gdLst>
                <a:gd name="T0" fmla="*/ 2 w 179"/>
                <a:gd name="T1" fmla="*/ 142 h 214"/>
                <a:gd name="T2" fmla="*/ 13 w 179"/>
                <a:gd name="T3" fmla="*/ 167 h 214"/>
                <a:gd name="T4" fmla="*/ 18 w 179"/>
                <a:gd name="T5" fmla="*/ 180 h 214"/>
                <a:gd name="T6" fmla="*/ 21 w 179"/>
                <a:gd name="T7" fmla="*/ 191 h 214"/>
                <a:gd name="T8" fmla="*/ 28 w 179"/>
                <a:gd name="T9" fmla="*/ 198 h 214"/>
                <a:gd name="T10" fmla="*/ 39 w 179"/>
                <a:gd name="T11" fmla="*/ 204 h 214"/>
                <a:gd name="T12" fmla="*/ 57 w 179"/>
                <a:gd name="T13" fmla="*/ 210 h 214"/>
                <a:gd name="T14" fmla="*/ 83 w 179"/>
                <a:gd name="T15" fmla="*/ 214 h 214"/>
                <a:gd name="T16" fmla="*/ 117 w 179"/>
                <a:gd name="T17" fmla="*/ 212 h 214"/>
                <a:gd name="T18" fmla="*/ 142 w 179"/>
                <a:gd name="T19" fmla="*/ 202 h 214"/>
                <a:gd name="T20" fmla="*/ 158 w 179"/>
                <a:gd name="T21" fmla="*/ 187 h 214"/>
                <a:gd name="T22" fmla="*/ 167 w 179"/>
                <a:gd name="T23" fmla="*/ 170 h 214"/>
                <a:gd name="T24" fmla="*/ 172 w 179"/>
                <a:gd name="T25" fmla="*/ 145 h 214"/>
                <a:gd name="T26" fmla="*/ 178 w 179"/>
                <a:gd name="T27" fmla="*/ 125 h 214"/>
                <a:gd name="T28" fmla="*/ 179 w 179"/>
                <a:gd name="T29" fmla="*/ 103 h 214"/>
                <a:gd name="T30" fmla="*/ 178 w 179"/>
                <a:gd name="T31" fmla="*/ 47 h 214"/>
                <a:gd name="T32" fmla="*/ 175 w 179"/>
                <a:gd name="T33" fmla="*/ 26 h 214"/>
                <a:gd name="T34" fmla="*/ 171 w 179"/>
                <a:gd name="T35" fmla="*/ 21 h 214"/>
                <a:gd name="T36" fmla="*/ 169 w 179"/>
                <a:gd name="T37" fmla="*/ 5 h 214"/>
                <a:gd name="T38" fmla="*/ 157 w 179"/>
                <a:gd name="T39" fmla="*/ 6 h 214"/>
                <a:gd name="T40" fmla="*/ 150 w 179"/>
                <a:gd name="T41" fmla="*/ 6 h 214"/>
                <a:gd name="T42" fmla="*/ 146 w 179"/>
                <a:gd name="T43" fmla="*/ 6 h 214"/>
                <a:gd name="T44" fmla="*/ 142 w 179"/>
                <a:gd name="T45" fmla="*/ 5 h 214"/>
                <a:gd name="T46" fmla="*/ 128 w 179"/>
                <a:gd name="T47" fmla="*/ 2 h 214"/>
                <a:gd name="T48" fmla="*/ 117 w 179"/>
                <a:gd name="T49" fmla="*/ 0 h 214"/>
                <a:gd name="T50" fmla="*/ 112 w 179"/>
                <a:gd name="T51" fmla="*/ 2 h 214"/>
                <a:gd name="T52" fmla="*/ 103 w 179"/>
                <a:gd name="T53" fmla="*/ 4 h 214"/>
                <a:gd name="T54" fmla="*/ 94 w 179"/>
                <a:gd name="T55" fmla="*/ 7 h 214"/>
                <a:gd name="T56" fmla="*/ 85 w 179"/>
                <a:gd name="T57" fmla="*/ 8 h 214"/>
                <a:gd name="T58" fmla="*/ 80 w 179"/>
                <a:gd name="T59" fmla="*/ 8 h 214"/>
                <a:gd name="T60" fmla="*/ 74 w 179"/>
                <a:gd name="T61" fmla="*/ 8 h 214"/>
                <a:gd name="T62" fmla="*/ 63 w 179"/>
                <a:gd name="T63" fmla="*/ 8 h 214"/>
                <a:gd name="T64" fmla="*/ 51 w 179"/>
                <a:gd name="T65" fmla="*/ 8 h 214"/>
                <a:gd name="T66" fmla="*/ 40 w 179"/>
                <a:gd name="T67" fmla="*/ 7 h 214"/>
                <a:gd name="T68" fmla="*/ 30 w 179"/>
                <a:gd name="T69" fmla="*/ 4 h 214"/>
                <a:gd name="T70" fmla="*/ 22 w 179"/>
                <a:gd name="T71" fmla="*/ 21 h 214"/>
                <a:gd name="T72" fmla="*/ 17 w 179"/>
                <a:gd name="T73" fmla="*/ 28 h 214"/>
                <a:gd name="T74" fmla="*/ 13 w 179"/>
                <a:gd name="T75" fmla="*/ 47 h 214"/>
                <a:gd name="T76" fmla="*/ 2 w 179"/>
                <a:gd name="T77" fmla="*/ 106 h 2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79" h="214">
                  <a:moveTo>
                    <a:pt x="0" y="131"/>
                  </a:moveTo>
                  <a:lnTo>
                    <a:pt x="2" y="142"/>
                  </a:lnTo>
                  <a:lnTo>
                    <a:pt x="7" y="155"/>
                  </a:lnTo>
                  <a:lnTo>
                    <a:pt x="13" y="167"/>
                  </a:lnTo>
                  <a:lnTo>
                    <a:pt x="16" y="175"/>
                  </a:lnTo>
                  <a:lnTo>
                    <a:pt x="18" y="180"/>
                  </a:lnTo>
                  <a:lnTo>
                    <a:pt x="19" y="186"/>
                  </a:lnTo>
                  <a:lnTo>
                    <a:pt x="21" y="191"/>
                  </a:lnTo>
                  <a:lnTo>
                    <a:pt x="25" y="195"/>
                  </a:lnTo>
                  <a:lnTo>
                    <a:pt x="28" y="198"/>
                  </a:lnTo>
                  <a:lnTo>
                    <a:pt x="33" y="201"/>
                  </a:lnTo>
                  <a:lnTo>
                    <a:pt x="39" y="204"/>
                  </a:lnTo>
                  <a:lnTo>
                    <a:pt x="47" y="207"/>
                  </a:lnTo>
                  <a:lnTo>
                    <a:pt x="57" y="210"/>
                  </a:lnTo>
                  <a:lnTo>
                    <a:pt x="69" y="212"/>
                  </a:lnTo>
                  <a:lnTo>
                    <a:pt x="83" y="214"/>
                  </a:lnTo>
                  <a:lnTo>
                    <a:pt x="100" y="214"/>
                  </a:lnTo>
                  <a:lnTo>
                    <a:pt x="117" y="212"/>
                  </a:lnTo>
                  <a:lnTo>
                    <a:pt x="130" y="208"/>
                  </a:lnTo>
                  <a:lnTo>
                    <a:pt x="142" y="202"/>
                  </a:lnTo>
                  <a:lnTo>
                    <a:pt x="151" y="195"/>
                  </a:lnTo>
                  <a:lnTo>
                    <a:pt x="158" y="187"/>
                  </a:lnTo>
                  <a:lnTo>
                    <a:pt x="163" y="178"/>
                  </a:lnTo>
                  <a:lnTo>
                    <a:pt x="167" y="170"/>
                  </a:lnTo>
                  <a:lnTo>
                    <a:pt x="169" y="160"/>
                  </a:lnTo>
                  <a:lnTo>
                    <a:pt x="172" y="145"/>
                  </a:lnTo>
                  <a:lnTo>
                    <a:pt x="176" y="134"/>
                  </a:lnTo>
                  <a:lnTo>
                    <a:pt x="178" y="125"/>
                  </a:lnTo>
                  <a:lnTo>
                    <a:pt x="179" y="119"/>
                  </a:lnTo>
                  <a:lnTo>
                    <a:pt x="179" y="103"/>
                  </a:lnTo>
                  <a:lnTo>
                    <a:pt x="179" y="75"/>
                  </a:lnTo>
                  <a:lnTo>
                    <a:pt x="178" y="47"/>
                  </a:lnTo>
                  <a:lnTo>
                    <a:pt x="177" y="31"/>
                  </a:lnTo>
                  <a:lnTo>
                    <a:pt x="175" y="26"/>
                  </a:lnTo>
                  <a:lnTo>
                    <a:pt x="173" y="23"/>
                  </a:lnTo>
                  <a:lnTo>
                    <a:pt x="171" y="21"/>
                  </a:lnTo>
                  <a:lnTo>
                    <a:pt x="170" y="20"/>
                  </a:lnTo>
                  <a:lnTo>
                    <a:pt x="169" y="5"/>
                  </a:lnTo>
                  <a:lnTo>
                    <a:pt x="162" y="6"/>
                  </a:lnTo>
                  <a:lnTo>
                    <a:pt x="157" y="6"/>
                  </a:lnTo>
                  <a:lnTo>
                    <a:pt x="153" y="6"/>
                  </a:lnTo>
                  <a:lnTo>
                    <a:pt x="150" y="6"/>
                  </a:lnTo>
                  <a:lnTo>
                    <a:pt x="148" y="6"/>
                  </a:lnTo>
                  <a:lnTo>
                    <a:pt x="146" y="6"/>
                  </a:lnTo>
                  <a:lnTo>
                    <a:pt x="144" y="6"/>
                  </a:lnTo>
                  <a:lnTo>
                    <a:pt x="142" y="5"/>
                  </a:lnTo>
                  <a:lnTo>
                    <a:pt x="135" y="3"/>
                  </a:lnTo>
                  <a:lnTo>
                    <a:pt x="128" y="2"/>
                  </a:lnTo>
                  <a:lnTo>
                    <a:pt x="122" y="0"/>
                  </a:lnTo>
                  <a:lnTo>
                    <a:pt x="117" y="0"/>
                  </a:lnTo>
                  <a:lnTo>
                    <a:pt x="115" y="1"/>
                  </a:lnTo>
                  <a:lnTo>
                    <a:pt x="112" y="2"/>
                  </a:lnTo>
                  <a:lnTo>
                    <a:pt x="108" y="3"/>
                  </a:lnTo>
                  <a:lnTo>
                    <a:pt x="103" y="4"/>
                  </a:lnTo>
                  <a:lnTo>
                    <a:pt x="98" y="6"/>
                  </a:lnTo>
                  <a:lnTo>
                    <a:pt x="94" y="7"/>
                  </a:lnTo>
                  <a:lnTo>
                    <a:pt x="89" y="8"/>
                  </a:lnTo>
                  <a:lnTo>
                    <a:pt x="85" y="8"/>
                  </a:lnTo>
                  <a:lnTo>
                    <a:pt x="83" y="8"/>
                  </a:lnTo>
                  <a:lnTo>
                    <a:pt x="80" y="8"/>
                  </a:lnTo>
                  <a:lnTo>
                    <a:pt x="77" y="8"/>
                  </a:lnTo>
                  <a:lnTo>
                    <a:pt x="74" y="8"/>
                  </a:lnTo>
                  <a:lnTo>
                    <a:pt x="69" y="8"/>
                  </a:lnTo>
                  <a:lnTo>
                    <a:pt x="63" y="8"/>
                  </a:lnTo>
                  <a:lnTo>
                    <a:pt x="57" y="8"/>
                  </a:lnTo>
                  <a:lnTo>
                    <a:pt x="51" y="8"/>
                  </a:lnTo>
                  <a:lnTo>
                    <a:pt x="45" y="8"/>
                  </a:lnTo>
                  <a:lnTo>
                    <a:pt x="40" y="7"/>
                  </a:lnTo>
                  <a:lnTo>
                    <a:pt x="35" y="6"/>
                  </a:lnTo>
                  <a:lnTo>
                    <a:pt x="30" y="4"/>
                  </a:lnTo>
                  <a:lnTo>
                    <a:pt x="26" y="18"/>
                  </a:lnTo>
                  <a:lnTo>
                    <a:pt x="22" y="21"/>
                  </a:lnTo>
                  <a:lnTo>
                    <a:pt x="19" y="24"/>
                  </a:lnTo>
                  <a:lnTo>
                    <a:pt x="17" y="28"/>
                  </a:lnTo>
                  <a:lnTo>
                    <a:pt x="16" y="32"/>
                  </a:lnTo>
                  <a:lnTo>
                    <a:pt x="13" y="47"/>
                  </a:lnTo>
                  <a:lnTo>
                    <a:pt x="7" y="75"/>
                  </a:lnTo>
                  <a:lnTo>
                    <a:pt x="2" y="106"/>
                  </a:lnTo>
                  <a:lnTo>
                    <a:pt x="0" y="131"/>
                  </a:lnTo>
                  <a:close/>
                </a:path>
              </a:pathLst>
            </a:custGeom>
            <a:solidFill>
              <a:srgbClr val="00B2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89" name="Freeform 41"/>
            <p:cNvSpPr>
              <a:spLocks/>
            </p:cNvSpPr>
            <p:nvPr/>
          </p:nvSpPr>
          <p:spPr bwMode="auto">
            <a:xfrm>
              <a:off x="4549" y="676"/>
              <a:ext cx="48" cy="16"/>
            </a:xfrm>
            <a:custGeom>
              <a:avLst/>
              <a:gdLst>
                <a:gd name="T0" fmla="*/ 48 w 48"/>
                <a:gd name="T1" fmla="*/ 4 h 16"/>
                <a:gd name="T2" fmla="*/ 43 w 48"/>
                <a:gd name="T3" fmla="*/ 4 h 16"/>
                <a:gd name="T4" fmla="*/ 37 w 48"/>
                <a:gd name="T5" fmla="*/ 4 h 16"/>
                <a:gd name="T6" fmla="*/ 31 w 48"/>
                <a:gd name="T7" fmla="*/ 4 h 16"/>
                <a:gd name="T8" fmla="*/ 25 w 48"/>
                <a:gd name="T9" fmla="*/ 4 h 16"/>
                <a:gd name="T10" fmla="*/ 19 w 48"/>
                <a:gd name="T11" fmla="*/ 4 h 16"/>
                <a:gd name="T12" fmla="*/ 14 w 48"/>
                <a:gd name="T13" fmla="*/ 3 h 16"/>
                <a:gd name="T14" fmla="*/ 9 w 48"/>
                <a:gd name="T15" fmla="*/ 2 h 16"/>
                <a:gd name="T16" fmla="*/ 4 w 48"/>
                <a:gd name="T17" fmla="*/ 0 h 16"/>
                <a:gd name="T18" fmla="*/ 0 w 48"/>
                <a:gd name="T19" fmla="*/ 14 h 16"/>
                <a:gd name="T20" fmla="*/ 8 w 48"/>
                <a:gd name="T21" fmla="*/ 15 h 16"/>
                <a:gd name="T22" fmla="*/ 16 w 48"/>
                <a:gd name="T23" fmla="*/ 16 h 16"/>
                <a:gd name="T24" fmla="*/ 24 w 48"/>
                <a:gd name="T25" fmla="*/ 16 h 16"/>
                <a:gd name="T26" fmla="*/ 31 w 48"/>
                <a:gd name="T27" fmla="*/ 16 h 16"/>
                <a:gd name="T28" fmla="*/ 37 w 48"/>
                <a:gd name="T29" fmla="*/ 16 h 16"/>
                <a:gd name="T30" fmla="*/ 42 w 48"/>
                <a:gd name="T31" fmla="*/ 16 h 16"/>
                <a:gd name="T32" fmla="*/ 46 w 48"/>
                <a:gd name="T33" fmla="*/ 16 h 16"/>
                <a:gd name="T34" fmla="*/ 48 w 48"/>
                <a:gd name="T35" fmla="*/ 16 h 16"/>
                <a:gd name="T36" fmla="*/ 48 w 48"/>
                <a:gd name="T37" fmla="*/ 4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8" h="16">
                  <a:moveTo>
                    <a:pt x="48" y="4"/>
                  </a:moveTo>
                  <a:lnTo>
                    <a:pt x="43" y="4"/>
                  </a:lnTo>
                  <a:lnTo>
                    <a:pt x="37" y="4"/>
                  </a:lnTo>
                  <a:lnTo>
                    <a:pt x="31" y="4"/>
                  </a:lnTo>
                  <a:lnTo>
                    <a:pt x="25" y="4"/>
                  </a:lnTo>
                  <a:lnTo>
                    <a:pt x="19" y="4"/>
                  </a:lnTo>
                  <a:lnTo>
                    <a:pt x="14" y="3"/>
                  </a:lnTo>
                  <a:lnTo>
                    <a:pt x="9" y="2"/>
                  </a:lnTo>
                  <a:lnTo>
                    <a:pt x="4" y="0"/>
                  </a:lnTo>
                  <a:lnTo>
                    <a:pt x="0" y="14"/>
                  </a:lnTo>
                  <a:lnTo>
                    <a:pt x="8" y="15"/>
                  </a:lnTo>
                  <a:lnTo>
                    <a:pt x="16" y="16"/>
                  </a:lnTo>
                  <a:lnTo>
                    <a:pt x="24" y="16"/>
                  </a:lnTo>
                  <a:lnTo>
                    <a:pt x="31" y="16"/>
                  </a:lnTo>
                  <a:lnTo>
                    <a:pt x="37" y="16"/>
                  </a:lnTo>
                  <a:lnTo>
                    <a:pt x="42" y="16"/>
                  </a:lnTo>
                  <a:lnTo>
                    <a:pt x="46" y="16"/>
                  </a:lnTo>
                  <a:lnTo>
                    <a:pt x="48" y="16"/>
                  </a:lnTo>
                  <a:lnTo>
                    <a:pt x="48"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90" name="Freeform 42"/>
            <p:cNvSpPr>
              <a:spLocks/>
            </p:cNvSpPr>
            <p:nvPr/>
          </p:nvSpPr>
          <p:spPr bwMode="auto">
            <a:xfrm>
              <a:off x="4608" y="672"/>
              <a:ext cx="57" cy="19"/>
            </a:xfrm>
            <a:custGeom>
              <a:avLst/>
              <a:gdLst>
                <a:gd name="T0" fmla="*/ 57 w 57"/>
                <a:gd name="T1" fmla="*/ 5 h 19"/>
                <a:gd name="T2" fmla="*/ 50 w 57"/>
                <a:gd name="T3" fmla="*/ 3 h 19"/>
                <a:gd name="T4" fmla="*/ 43 w 57"/>
                <a:gd name="T5" fmla="*/ 2 h 19"/>
                <a:gd name="T6" fmla="*/ 37 w 57"/>
                <a:gd name="T7" fmla="*/ 0 h 19"/>
                <a:gd name="T8" fmla="*/ 32 w 57"/>
                <a:gd name="T9" fmla="*/ 0 h 19"/>
                <a:gd name="T10" fmla="*/ 30 w 57"/>
                <a:gd name="T11" fmla="*/ 1 h 19"/>
                <a:gd name="T12" fmla="*/ 27 w 57"/>
                <a:gd name="T13" fmla="*/ 2 h 19"/>
                <a:gd name="T14" fmla="*/ 23 w 57"/>
                <a:gd name="T15" fmla="*/ 3 h 19"/>
                <a:gd name="T16" fmla="*/ 18 w 57"/>
                <a:gd name="T17" fmla="*/ 4 h 19"/>
                <a:gd name="T18" fmla="*/ 13 w 57"/>
                <a:gd name="T19" fmla="*/ 6 h 19"/>
                <a:gd name="T20" fmla="*/ 9 w 57"/>
                <a:gd name="T21" fmla="*/ 7 h 19"/>
                <a:gd name="T22" fmla="*/ 4 w 57"/>
                <a:gd name="T23" fmla="*/ 8 h 19"/>
                <a:gd name="T24" fmla="*/ 0 w 57"/>
                <a:gd name="T25" fmla="*/ 8 h 19"/>
                <a:gd name="T26" fmla="*/ 0 w 57"/>
                <a:gd name="T27" fmla="*/ 11 h 19"/>
                <a:gd name="T28" fmla="*/ 0 w 57"/>
                <a:gd name="T29" fmla="*/ 15 h 19"/>
                <a:gd name="T30" fmla="*/ 0 w 57"/>
                <a:gd name="T31" fmla="*/ 18 h 19"/>
                <a:gd name="T32" fmla="*/ 0 w 57"/>
                <a:gd name="T33" fmla="*/ 19 h 19"/>
                <a:gd name="T34" fmla="*/ 7 w 57"/>
                <a:gd name="T35" fmla="*/ 19 h 19"/>
                <a:gd name="T36" fmla="*/ 15 w 57"/>
                <a:gd name="T37" fmla="*/ 19 h 19"/>
                <a:gd name="T38" fmla="*/ 24 w 57"/>
                <a:gd name="T39" fmla="*/ 19 h 19"/>
                <a:gd name="T40" fmla="*/ 33 w 57"/>
                <a:gd name="T41" fmla="*/ 18 h 19"/>
                <a:gd name="T42" fmla="*/ 41 w 57"/>
                <a:gd name="T43" fmla="*/ 18 h 19"/>
                <a:gd name="T44" fmla="*/ 48 w 57"/>
                <a:gd name="T45" fmla="*/ 18 h 19"/>
                <a:gd name="T46" fmla="*/ 54 w 57"/>
                <a:gd name="T47" fmla="*/ 18 h 19"/>
                <a:gd name="T48" fmla="*/ 57 w 57"/>
                <a:gd name="T49" fmla="*/ 18 h 19"/>
                <a:gd name="T50" fmla="*/ 57 w 57"/>
                <a:gd name="T51" fmla="*/ 5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7" h="19">
                  <a:moveTo>
                    <a:pt x="57" y="5"/>
                  </a:moveTo>
                  <a:lnTo>
                    <a:pt x="50" y="3"/>
                  </a:lnTo>
                  <a:lnTo>
                    <a:pt x="43" y="2"/>
                  </a:lnTo>
                  <a:lnTo>
                    <a:pt x="37" y="0"/>
                  </a:lnTo>
                  <a:lnTo>
                    <a:pt x="32" y="0"/>
                  </a:lnTo>
                  <a:lnTo>
                    <a:pt x="30" y="1"/>
                  </a:lnTo>
                  <a:lnTo>
                    <a:pt x="27" y="2"/>
                  </a:lnTo>
                  <a:lnTo>
                    <a:pt x="23" y="3"/>
                  </a:lnTo>
                  <a:lnTo>
                    <a:pt x="18" y="4"/>
                  </a:lnTo>
                  <a:lnTo>
                    <a:pt x="13" y="6"/>
                  </a:lnTo>
                  <a:lnTo>
                    <a:pt x="9" y="7"/>
                  </a:lnTo>
                  <a:lnTo>
                    <a:pt x="4" y="8"/>
                  </a:lnTo>
                  <a:lnTo>
                    <a:pt x="0" y="8"/>
                  </a:lnTo>
                  <a:lnTo>
                    <a:pt x="0" y="11"/>
                  </a:lnTo>
                  <a:lnTo>
                    <a:pt x="0" y="15"/>
                  </a:lnTo>
                  <a:lnTo>
                    <a:pt x="0" y="18"/>
                  </a:lnTo>
                  <a:lnTo>
                    <a:pt x="0" y="19"/>
                  </a:lnTo>
                  <a:lnTo>
                    <a:pt x="7" y="19"/>
                  </a:lnTo>
                  <a:lnTo>
                    <a:pt x="15" y="19"/>
                  </a:lnTo>
                  <a:lnTo>
                    <a:pt x="24" y="19"/>
                  </a:lnTo>
                  <a:lnTo>
                    <a:pt x="33" y="18"/>
                  </a:lnTo>
                  <a:lnTo>
                    <a:pt x="41" y="18"/>
                  </a:lnTo>
                  <a:lnTo>
                    <a:pt x="48" y="18"/>
                  </a:lnTo>
                  <a:lnTo>
                    <a:pt x="54" y="18"/>
                  </a:lnTo>
                  <a:lnTo>
                    <a:pt x="57" y="18"/>
                  </a:lnTo>
                  <a:lnTo>
                    <a:pt x="57"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91" name="Freeform 43"/>
            <p:cNvSpPr>
              <a:spLocks/>
            </p:cNvSpPr>
            <p:nvPr/>
          </p:nvSpPr>
          <p:spPr bwMode="auto">
            <a:xfrm>
              <a:off x="4673" y="677"/>
              <a:ext cx="20" cy="15"/>
            </a:xfrm>
            <a:custGeom>
              <a:avLst/>
              <a:gdLst>
                <a:gd name="T0" fmla="*/ 20 w 20"/>
                <a:gd name="T1" fmla="*/ 15 h 15"/>
                <a:gd name="T2" fmla="*/ 19 w 20"/>
                <a:gd name="T3" fmla="*/ 0 h 15"/>
                <a:gd name="T4" fmla="*/ 12 w 20"/>
                <a:gd name="T5" fmla="*/ 1 h 15"/>
                <a:gd name="T6" fmla="*/ 7 w 20"/>
                <a:gd name="T7" fmla="*/ 1 h 15"/>
                <a:gd name="T8" fmla="*/ 3 w 20"/>
                <a:gd name="T9" fmla="*/ 1 h 15"/>
                <a:gd name="T10" fmla="*/ 0 w 20"/>
                <a:gd name="T11" fmla="*/ 1 h 15"/>
                <a:gd name="T12" fmla="*/ 0 w 20"/>
                <a:gd name="T13" fmla="*/ 14 h 15"/>
                <a:gd name="T14" fmla="*/ 5 w 20"/>
                <a:gd name="T15" fmla="*/ 14 h 15"/>
                <a:gd name="T16" fmla="*/ 10 w 20"/>
                <a:gd name="T17" fmla="*/ 14 h 15"/>
                <a:gd name="T18" fmla="*/ 15 w 20"/>
                <a:gd name="T19" fmla="*/ 14 h 15"/>
                <a:gd name="T20" fmla="*/ 20 w 20"/>
                <a:gd name="T21" fmla="*/ 15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 h="15">
                  <a:moveTo>
                    <a:pt x="20" y="15"/>
                  </a:moveTo>
                  <a:lnTo>
                    <a:pt x="19" y="0"/>
                  </a:lnTo>
                  <a:lnTo>
                    <a:pt x="12" y="1"/>
                  </a:lnTo>
                  <a:lnTo>
                    <a:pt x="7" y="1"/>
                  </a:lnTo>
                  <a:lnTo>
                    <a:pt x="3" y="1"/>
                  </a:lnTo>
                  <a:lnTo>
                    <a:pt x="0" y="1"/>
                  </a:lnTo>
                  <a:lnTo>
                    <a:pt x="0" y="14"/>
                  </a:lnTo>
                  <a:lnTo>
                    <a:pt x="5" y="14"/>
                  </a:lnTo>
                  <a:lnTo>
                    <a:pt x="10" y="14"/>
                  </a:lnTo>
                  <a:lnTo>
                    <a:pt x="15" y="14"/>
                  </a:lnTo>
                  <a:lnTo>
                    <a:pt x="20" y="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92" name="Freeform 44"/>
            <p:cNvSpPr>
              <a:spLocks/>
            </p:cNvSpPr>
            <p:nvPr/>
          </p:nvSpPr>
          <p:spPr bwMode="auto">
            <a:xfrm>
              <a:off x="4513" y="342"/>
              <a:ext cx="190" cy="338"/>
            </a:xfrm>
            <a:custGeom>
              <a:avLst/>
              <a:gdLst>
                <a:gd name="T0" fmla="*/ 45 w 190"/>
                <a:gd name="T1" fmla="*/ 336 h 338"/>
                <a:gd name="T2" fmla="*/ 55 w 190"/>
                <a:gd name="T3" fmla="*/ 338 h 338"/>
                <a:gd name="T4" fmla="*/ 67 w 190"/>
                <a:gd name="T5" fmla="*/ 338 h 338"/>
                <a:gd name="T6" fmla="*/ 79 w 190"/>
                <a:gd name="T7" fmla="*/ 338 h 338"/>
                <a:gd name="T8" fmla="*/ 87 w 190"/>
                <a:gd name="T9" fmla="*/ 338 h 338"/>
                <a:gd name="T10" fmla="*/ 93 w 190"/>
                <a:gd name="T11" fmla="*/ 338 h 338"/>
                <a:gd name="T12" fmla="*/ 99 w 190"/>
                <a:gd name="T13" fmla="*/ 338 h 338"/>
                <a:gd name="T14" fmla="*/ 108 w 190"/>
                <a:gd name="T15" fmla="*/ 336 h 338"/>
                <a:gd name="T16" fmla="*/ 118 w 190"/>
                <a:gd name="T17" fmla="*/ 333 h 338"/>
                <a:gd name="T18" fmla="*/ 125 w 190"/>
                <a:gd name="T19" fmla="*/ 331 h 338"/>
                <a:gd name="T20" fmla="*/ 132 w 190"/>
                <a:gd name="T21" fmla="*/ 330 h 338"/>
                <a:gd name="T22" fmla="*/ 145 w 190"/>
                <a:gd name="T23" fmla="*/ 333 h 338"/>
                <a:gd name="T24" fmla="*/ 154 w 190"/>
                <a:gd name="T25" fmla="*/ 336 h 338"/>
                <a:gd name="T26" fmla="*/ 158 w 190"/>
                <a:gd name="T27" fmla="*/ 336 h 338"/>
                <a:gd name="T28" fmla="*/ 163 w 190"/>
                <a:gd name="T29" fmla="*/ 336 h 338"/>
                <a:gd name="T30" fmla="*/ 172 w 190"/>
                <a:gd name="T31" fmla="*/ 336 h 338"/>
                <a:gd name="T32" fmla="*/ 183 w 190"/>
                <a:gd name="T33" fmla="*/ 333 h 338"/>
                <a:gd name="T34" fmla="*/ 188 w 190"/>
                <a:gd name="T35" fmla="*/ 328 h 338"/>
                <a:gd name="T36" fmla="*/ 189 w 190"/>
                <a:gd name="T37" fmla="*/ 318 h 338"/>
                <a:gd name="T38" fmla="*/ 190 w 190"/>
                <a:gd name="T39" fmla="*/ 300 h 338"/>
                <a:gd name="T40" fmla="*/ 190 w 190"/>
                <a:gd name="T41" fmla="*/ 282 h 338"/>
                <a:gd name="T42" fmla="*/ 190 w 190"/>
                <a:gd name="T43" fmla="*/ 243 h 338"/>
                <a:gd name="T44" fmla="*/ 188 w 190"/>
                <a:gd name="T45" fmla="*/ 227 h 338"/>
                <a:gd name="T46" fmla="*/ 185 w 190"/>
                <a:gd name="T47" fmla="*/ 213 h 338"/>
                <a:gd name="T48" fmla="*/ 185 w 190"/>
                <a:gd name="T49" fmla="*/ 199 h 338"/>
                <a:gd name="T50" fmla="*/ 183 w 190"/>
                <a:gd name="T51" fmla="*/ 174 h 338"/>
                <a:gd name="T52" fmla="*/ 178 w 190"/>
                <a:gd name="T53" fmla="*/ 160 h 338"/>
                <a:gd name="T54" fmla="*/ 167 w 190"/>
                <a:gd name="T55" fmla="*/ 137 h 338"/>
                <a:gd name="T56" fmla="*/ 152 w 190"/>
                <a:gd name="T57" fmla="*/ 108 h 338"/>
                <a:gd name="T58" fmla="*/ 135 w 190"/>
                <a:gd name="T59" fmla="*/ 82 h 338"/>
                <a:gd name="T60" fmla="*/ 129 w 190"/>
                <a:gd name="T61" fmla="*/ 68 h 338"/>
                <a:gd name="T62" fmla="*/ 131 w 190"/>
                <a:gd name="T63" fmla="*/ 57 h 338"/>
                <a:gd name="T64" fmla="*/ 129 w 190"/>
                <a:gd name="T65" fmla="*/ 51 h 338"/>
                <a:gd name="T66" fmla="*/ 117 w 190"/>
                <a:gd name="T67" fmla="*/ 37 h 338"/>
                <a:gd name="T68" fmla="*/ 98 w 190"/>
                <a:gd name="T69" fmla="*/ 19 h 338"/>
                <a:gd name="T70" fmla="*/ 75 w 190"/>
                <a:gd name="T71" fmla="*/ 4 h 338"/>
                <a:gd name="T72" fmla="*/ 56 w 190"/>
                <a:gd name="T73" fmla="*/ 9 h 338"/>
                <a:gd name="T74" fmla="*/ 45 w 190"/>
                <a:gd name="T75" fmla="*/ 28 h 338"/>
                <a:gd name="T76" fmla="*/ 43 w 190"/>
                <a:gd name="T77" fmla="*/ 39 h 338"/>
                <a:gd name="T78" fmla="*/ 41 w 190"/>
                <a:gd name="T79" fmla="*/ 44 h 338"/>
                <a:gd name="T80" fmla="*/ 36 w 190"/>
                <a:gd name="T81" fmla="*/ 51 h 338"/>
                <a:gd name="T82" fmla="*/ 24 w 190"/>
                <a:gd name="T83" fmla="*/ 68 h 338"/>
                <a:gd name="T84" fmla="*/ 16 w 190"/>
                <a:gd name="T85" fmla="*/ 87 h 338"/>
                <a:gd name="T86" fmla="*/ 7 w 190"/>
                <a:gd name="T87" fmla="*/ 115 h 338"/>
                <a:gd name="T88" fmla="*/ 0 w 190"/>
                <a:gd name="T89" fmla="*/ 155 h 338"/>
                <a:gd name="T90" fmla="*/ 1 w 190"/>
                <a:gd name="T91" fmla="*/ 170 h 338"/>
                <a:gd name="T92" fmla="*/ 3 w 190"/>
                <a:gd name="T93" fmla="*/ 188 h 338"/>
                <a:gd name="T94" fmla="*/ 12 w 190"/>
                <a:gd name="T95" fmla="*/ 231 h 338"/>
                <a:gd name="T96" fmla="*/ 18 w 190"/>
                <a:gd name="T97" fmla="*/ 280 h 338"/>
                <a:gd name="T98" fmla="*/ 18 w 190"/>
                <a:gd name="T99" fmla="*/ 310 h 338"/>
                <a:gd name="T100" fmla="*/ 23 w 190"/>
                <a:gd name="T101" fmla="*/ 329 h 338"/>
                <a:gd name="T102" fmla="*/ 33 w 190"/>
                <a:gd name="T103" fmla="*/ 333 h 338"/>
                <a:gd name="T104" fmla="*/ 40 w 190"/>
                <a:gd name="T105" fmla="*/ 334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0" h="338">
                  <a:moveTo>
                    <a:pt x="40" y="334"/>
                  </a:moveTo>
                  <a:lnTo>
                    <a:pt x="45" y="336"/>
                  </a:lnTo>
                  <a:lnTo>
                    <a:pt x="50" y="337"/>
                  </a:lnTo>
                  <a:lnTo>
                    <a:pt x="55" y="338"/>
                  </a:lnTo>
                  <a:lnTo>
                    <a:pt x="61" y="338"/>
                  </a:lnTo>
                  <a:lnTo>
                    <a:pt x="67" y="338"/>
                  </a:lnTo>
                  <a:lnTo>
                    <a:pt x="73" y="338"/>
                  </a:lnTo>
                  <a:lnTo>
                    <a:pt x="79" y="338"/>
                  </a:lnTo>
                  <a:lnTo>
                    <a:pt x="84" y="338"/>
                  </a:lnTo>
                  <a:lnTo>
                    <a:pt x="87" y="338"/>
                  </a:lnTo>
                  <a:lnTo>
                    <a:pt x="90" y="338"/>
                  </a:lnTo>
                  <a:lnTo>
                    <a:pt x="93" y="338"/>
                  </a:lnTo>
                  <a:lnTo>
                    <a:pt x="95" y="338"/>
                  </a:lnTo>
                  <a:lnTo>
                    <a:pt x="99" y="338"/>
                  </a:lnTo>
                  <a:lnTo>
                    <a:pt x="104" y="337"/>
                  </a:lnTo>
                  <a:lnTo>
                    <a:pt x="108" y="336"/>
                  </a:lnTo>
                  <a:lnTo>
                    <a:pt x="113" y="334"/>
                  </a:lnTo>
                  <a:lnTo>
                    <a:pt x="118" y="333"/>
                  </a:lnTo>
                  <a:lnTo>
                    <a:pt x="122" y="332"/>
                  </a:lnTo>
                  <a:lnTo>
                    <a:pt x="125" y="331"/>
                  </a:lnTo>
                  <a:lnTo>
                    <a:pt x="127" y="330"/>
                  </a:lnTo>
                  <a:lnTo>
                    <a:pt x="132" y="330"/>
                  </a:lnTo>
                  <a:lnTo>
                    <a:pt x="138" y="332"/>
                  </a:lnTo>
                  <a:lnTo>
                    <a:pt x="145" y="333"/>
                  </a:lnTo>
                  <a:lnTo>
                    <a:pt x="152" y="335"/>
                  </a:lnTo>
                  <a:lnTo>
                    <a:pt x="154" y="336"/>
                  </a:lnTo>
                  <a:lnTo>
                    <a:pt x="156" y="336"/>
                  </a:lnTo>
                  <a:lnTo>
                    <a:pt x="158" y="336"/>
                  </a:lnTo>
                  <a:lnTo>
                    <a:pt x="160" y="336"/>
                  </a:lnTo>
                  <a:lnTo>
                    <a:pt x="163" y="336"/>
                  </a:lnTo>
                  <a:lnTo>
                    <a:pt x="167" y="336"/>
                  </a:lnTo>
                  <a:lnTo>
                    <a:pt x="172" y="336"/>
                  </a:lnTo>
                  <a:lnTo>
                    <a:pt x="179" y="335"/>
                  </a:lnTo>
                  <a:lnTo>
                    <a:pt x="183" y="333"/>
                  </a:lnTo>
                  <a:lnTo>
                    <a:pt x="186" y="331"/>
                  </a:lnTo>
                  <a:lnTo>
                    <a:pt x="188" y="328"/>
                  </a:lnTo>
                  <a:lnTo>
                    <a:pt x="189" y="324"/>
                  </a:lnTo>
                  <a:lnTo>
                    <a:pt x="189" y="318"/>
                  </a:lnTo>
                  <a:lnTo>
                    <a:pt x="190" y="309"/>
                  </a:lnTo>
                  <a:lnTo>
                    <a:pt x="190" y="300"/>
                  </a:lnTo>
                  <a:lnTo>
                    <a:pt x="190" y="293"/>
                  </a:lnTo>
                  <a:lnTo>
                    <a:pt x="190" y="282"/>
                  </a:lnTo>
                  <a:lnTo>
                    <a:pt x="190" y="262"/>
                  </a:lnTo>
                  <a:lnTo>
                    <a:pt x="190" y="243"/>
                  </a:lnTo>
                  <a:lnTo>
                    <a:pt x="189" y="232"/>
                  </a:lnTo>
                  <a:lnTo>
                    <a:pt x="188" y="227"/>
                  </a:lnTo>
                  <a:lnTo>
                    <a:pt x="187" y="221"/>
                  </a:lnTo>
                  <a:lnTo>
                    <a:pt x="185" y="213"/>
                  </a:lnTo>
                  <a:lnTo>
                    <a:pt x="185" y="207"/>
                  </a:lnTo>
                  <a:lnTo>
                    <a:pt x="185" y="199"/>
                  </a:lnTo>
                  <a:lnTo>
                    <a:pt x="184" y="186"/>
                  </a:lnTo>
                  <a:lnTo>
                    <a:pt x="183" y="174"/>
                  </a:lnTo>
                  <a:lnTo>
                    <a:pt x="180" y="165"/>
                  </a:lnTo>
                  <a:lnTo>
                    <a:pt x="178" y="160"/>
                  </a:lnTo>
                  <a:lnTo>
                    <a:pt x="173" y="150"/>
                  </a:lnTo>
                  <a:lnTo>
                    <a:pt x="167" y="137"/>
                  </a:lnTo>
                  <a:lnTo>
                    <a:pt x="160" y="123"/>
                  </a:lnTo>
                  <a:lnTo>
                    <a:pt x="152" y="108"/>
                  </a:lnTo>
                  <a:lnTo>
                    <a:pt x="143" y="94"/>
                  </a:lnTo>
                  <a:lnTo>
                    <a:pt x="135" y="82"/>
                  </a:lnTo>
                  <a:lnTo>
                    <a:pt x="128" y="73"/>
                  </a:lnTo>
                  <a:lnTo>
                    <a:pt x="129" y="68"/>
                  </a:lnTo>
                  <a:lnTo>
                    <a:pt x="130" y="62"/>
                  </a:lnTo>
                  <a:lnTo>
                    <a:pt x="131" y="57"/>
                  </a:lnTo>
                  <a:lnTo>
                    <a:pt x="131" y="54"/>
                  </a:lnTo>
                  <a:lnTo>
                    <a:pt x="129" y="51"/>
                  </a:lnTo>
                  <a:lnTo>
                    <a:pt x="124" y="45"/>
                  </a:lnTo>
                  <a:lnTo>
                    <a:pt x="117" y="37"/>
                  </a:lnTo>
                  <a:lnTo>
                    <a:pt x="109" y="28"/>
                  </a:lnTo>
                  <a:lnTo>
                    <a:pt x="98" y="19"/>
                  </a:lnTo>
                  <a:lnTo>
                    <a:pt x="87" y="11"/>
                  </a:lnTo>
                  <a:lnTo>
                    <a:pt x="75" y="4"/>
                  </a:lnTo>
                  <a:lnTo>
                    <a:pt x="62" y="0"/>
                  </a:lnTo>
                  <a:lnTo>
                    <a:pt x="56" y="9"/>
                  </a:lnTo>
                  <a:lnTo>
                    <a:pt x="50" y="19"/>
                  </a:lnTo>
                  <a:lnTo>
                    <a:pt x="45" y="28"/>
                  </a:lnTo>
                  <a:lnTo>
                    <a:pt x="43" y="33"/>
                  </a:lnTo>
                  <a:lnTo>
                    <a:pt x="43" y="39"/>
                  </a:lnTo>
                  <a:lnTo>
                    <a:pt x="42" y="41"/>
                  </a:lnTo>
                  <a:lnTo>
                    <a:pt x="41" y="44"/>
                  </a:lnTo>
                  <a:lnTo>
                    <a:pt x="38" y="48"/>
                  </a:lnTo>
                  <a:lnTo>
                    <a:pt x="36" y="51"/>
                  </a:lnTo>
                  <a:lnTo>
                    <a:pt x="30" y="58"/>
                  </a:lnTo>
                  <a:lnTo>
                    <a:pt x="24" y="68"/>
                  </a:lnTo>
                  <a:lnTo>
                    <a:pt x="19" y="79"/>
                  </a:lnTo>
                  <a:lnTo>
                    <a:pt x="16" y="87"/>
                  </a:lnTo>
                  <a:lnTo>
                    <a:pt x="12" y="97"/>
                  </a:lnTo>
                  <a:lnTo>
                    <a:pt x="7" y="115"/>
                  </a:lnTo>
                  <a:lnTo>
                    <a:pt x="2" y="135"/>
                  </a:lnTo>
                  <a:lnTo>
                    <a:pt x="0" y="155"/>
                  </a:lnTo>
                  <a:lnTo>
                    <a:pt x="0" y="162"/>
                  </a:lnTo>
                  <a:lnTo>
                    <a:pt x="1" y="170"/>
                  </a:lnTo>
                  <a:lnTo>
                    <a:pt x="1" y="179"/>
                  </a:lnTo>
                  <a:lnTo>
                    <a:pt x="3" y="188"/>
                  </a:lnTo>
                  <a:lnTo>
                    <a:pt x="7" y="204"/>
                  </a:lnTo>
                  <a:lnTo>
                    <a:pt x="12" y="231"/>
                  </a:lnTo>
                  <a:lnTo>
                    <a:pt x="16" y="260"/>
                  </a:lnTo>
                  <a:lnTo>
                    <a:pt x="18" y="280"/>
                  </a:lnTo>
                  <a:lnTo>
                    <a:pt x="18" y="295"/>
                  </a:lnTo>
                  <a:lnTo>
                    <a:pt x="18" y="310"/>
                  </a:lnTo>
                  <a:lnTo>
                    <a:pt x="19" y="322"/>
                  </a:lnTo>
                  <a:lnTo>
                    <a:pt x="23" y="329"/>
                  </a:lnTo>
                  <a:lnTo>
                    <a:pt x="29" y="332"/>
                  </a:lnTo>
                  <a:lnTo>
                    <a:pt x="33" y="333"/>
                  </a:lnTo>
                  <a:lnTo>
                    <a:pt x="37" y="334"/>
                  </a:lnTo>
                  <a:lnTo>
                    <a:pt x="40" y="334"/>
                  </a:lnTo>
                  <a:close/>
                </a:path>
              </a:pathLst>
            </a:custGeom>
            <a:solidFill>
              <a:srgbClr val="B2D6D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93" name="Freeform 45"/>
            <p:cNvSpPr>
              <a:spLocks/>
            </p:cNvSpPr>
            <p:nvPr/>
          </p:nvSpPr>
          <p:spPr bwMode="auto">
            <a:xfrm>
              <a:off x="4641" y="399"/>
              <a:ext cx="76" cy="313"/>
            </a:xfrm>
            <a:custGeom>
              <a:avLst/>
              <a:gdLst>
                <a:gd name="T0" fmla="*/ 61 w 76"/>
                <a:gd name="T1" fmla="*/ 257 h 313"/>
                <a:gd name="T2" fmla="*/ 62 w 76"/>
                <a:gd name="T3" fmla="*/ 242 h 313"/>
                <a:gd name="T4" fmla="*/ 62 w 76"/>
                <a:gd name="T5" fmla="*/ 225 h 313"/>
                <a:gd name="T6" fmla="*/ 62 w 76"/>
                <a:gd name="T7" fmla="*/ 186 h 313"/>
                <a:gd name="T8" fmla="*/ 60 w 76"/>
                <a:gd name="T9" fmla="*/ 170 h 313"/>
                <a:gd name="T10" fmla="*/ 57 w 76"/>
                <a:gd name="T11" fmla="*/ 156 h 313"/>
                <a:gd name="T12" fmla="*/ 57 w 76"/>
                <a:gd name="T13" fmla="*/ 142 h 313"/>
                <a:gd name="T14" fmla="*/ 55 w 76"/>
                <a:gd name="T15" fmla="*/ 117 h 313"/>
                <a:gd name="T16" fmla="*/ 50 w 76"/>
                <a:gd name="T17" fmla="*/ 103 h 313"/>
                <a:gd name="T18" fmla="*/ 39 w 76"/>
                <a:gd name="T19" fmla="*/ 80 h 313"/>
                <a:gd name="T20" fmla="*/ 24 w 76"/>
                <a:gd name="T21" fmla="*/ 51 h 313"/>
                <a:gd name="T22" fmla="*/ 7 w 76"/>
                <a:gd name="T23" fmla="*/ 25 h 313"/>
                <a:gd name="T24" fmla="*/ 0 w 76"/>
                <a:gd name="T25" fmla="*/ 12 h 313"/>
                <a:gd name="T26" fmla="*/ 3 w 76"/>
                <a:gd name="T27" fmla="*/ 4 h 313"/>
                <a:gd name="T28" fmla="*/ 8 w 76"/>
                <a:gd name="T29" fmla="*/ 2 h 313"/>
                <a:gd name="T30" fmla="*/ 16 w 76"/>
                <a:gd name="T31" fmla="*/ 9 h 313"/>
                <a:gd name="T32" fmla="*/ 17 w 76"/>
                <a:gd name="T33" fmla="*/ 15 h 313"/>
                <a:gd name="T34" fmla="*/ 17 w 76"/>
                <a:gd name="T35" fmla="*/ 22 h 313"/>
                <a:gd name="T36" fmla="*/ 20 w 76"/>
                <a:gd name="T37" fmla="*/ 28 h 313"/>
                <a:gd name="T38" fmla="*/ 33 w 76"/>
                <a:gd name="T39" fmla="*/ 48 h 313"/>
                <a:gd name="T40" fmla="*/ 50 w 76"/>
                <a:gd name="T41" fmla="*/ 76 h 313"/>
                <a:gd name="T42" fmla="*/ 62 w 76"/>
                <a:gd name="T43" fmla="*/ 100 h 313"/>
                <a:gd name="T44" fmla="*/ 67 w 76"/>
                <a:gd name="T45" fmla="*/ 133 h 313"/>
                <a:gd name="T46" fmla="*/ 74 w 76"/>
                <a:gd name="T47" fmla="*/ 224 h 313"/>
                <a:gd name="T48" fmla="*/ 75 w 76"/>
                <a:gd name="T49" fmla="*/ 279 h 313"/>
                <a:gd name="T50" fmla="*/ 71 w 76"/>
                <a:gd name="T51" fmla="*/ 308 h 313"/>
                <a:gd name="T52" fmla="*/ 68 w 76"/>
                <a:gd name="T53" fmla="*/ 311 h 313"/>
                <a:gd name="T54" fmla="*/ 63 w 76"/>
                <a:gd name="T55" fmla="*/ 300 h 313"/>
                <a:gd name="T56" fmla="*/ 58 w 76"/>
                <a:gd name="T57" fmla="*/ 290 h 313"/>
                <a:gd name="T58" fmla="*/ 55 w 76"/>
                <a:gd name="T59" fmla="*/ 281 h 313"/>
                <a:gd name="T60" fmla="*/ 56 w 76"/>
                <a:gd name="T61" fmla="*/ 275 h 313"/>
                <a:gd name="T62" fmla="*/ 60 w 76"/>
                <a:gd name="T63" fmla="*/ 271 h 3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76" h="313">
                  <a:moveTo>
                    <a:pt x="61" y="267"/>
                  </a:moveTo>
                  <a:lnTo>
                    <a:pt x="61" y="257"/>
                  </a:lnTo>
                  <a:lnTo>
                    <a:pt x="62" y="249"/>
                  </a:lnTo>
                  <a:lnTo>
                    <a:pt x="62" y="242"/>
                  </a:lnTo>
                  <a:lnTo>
                    <a:pt x="62" y="236"/>
                  </a:lnTo>
                  <a:lnTo>
                    <a:pt x="62" y="225"/>
                  </a:lnTo>
                  <a:lnTo>
                    <a:pt x="62" y="205"/>
                  </a:lnTo>
                  <a:lnTo>
                    <a:pt x="62" y="186"/>
                  </a:lnTo>
                  <a:lnTo>
                    <a:pt x="61" y="175"/>
                  </a:lnTo>
                  <a:lnTo>
                    <a:pt x="60" y="170"/>
                  </a:lnTo>
                  <a:lnTo>
                    <a:pt x="59" y="164"/>
                  </a:lnTo>
                  <a:lnTo>
                    <a:pt x="57" y="156"/>
                  </a:lnTo>
                  <a:lnTo>
                    <a:pt x="57" y="150"/>
                  </a:lnTo>
                  <a:lnTo>
                    <a:pt x="57" y="142"/>
                  </a:lnTo>
                  <a:lnTo>
                    <a:pt x="56" y="129"/>
                  </a:lnTo>
                  <a:lnTo>
                    <a:pt x="55" y="117"/>
                  </a:lnTo>
                  <a:lnTo>
                    <a:pt x="52" y="108"/>
                  </a:lnTo>
                  <a:lnTo>
                    <a:pt x="50" y="103"/>
                  </a:lnTo>
                  <a:lnTo>
                    <a:pt x="45" y="93"/>
                  </a:lnTo>
                  <a:lnTo>
                    <a:pt x="39" y="80"/>
                  </a:lnTo>
                  <a:lnTo>
                    <a:pt x="32" y="66"/>
                  </a:lnTo>
                  <a:lnTo>
                    <a:pt x="24" y="51"/>
                  </a:lnTo>
                  <a:lnTo>
                    <a:pt x="15" y="37"/>
                  </a:lnTo>
                  <a:lnTo>
                    <a:pt x="7" y="25"/>
                  </a:lnTo>
                  <a:lnTo>
                    <a:pt x="0" y="16"/>
                  </a:lnTo>
                  <a:lnTo>
                    <a:pt x="0" y="12"/>
                  </a:lnTo>
                  <a:lnTo>
                    <a:pt x="2" y="8"/>
                  </a:lnTo>
                  <a:lnTo>
                    <a:pt x="3" y="4"/>
                  </a:lnTo>
                  <a:lnTo>
                    <a:pt x="3" y="0"/>
                  </a:lnTo>
                  <a:lnTo>
                    <a:pt x="8" y="2"/>
                  </a:lnTo>
                  <a:lnTo>
                    <a:pt x="13" y="6"/>
                  </a:lnTo>
                  <a:lnTo>
                    <a:pt x="16" y="9"/>
                  </a:lnTo>
                  <a:lnTo>
                    <a:pt x="17" y="12"/>
                  </a:lnTo>
                  <a:lnTo>
                    <a:pt x="17" y="15"/>
                  </a:lnTo>
                  <a:lnTo>
                    <a:pt x="17" y="19"/>
                  </a:lnTo>
                  <a:lnTo>
                    <a:pt x="17" y="22"/>
                  </a:lnTo>
                  <a:lnTo>
                    <a:pt x="18" y="24"/>
                  </a:lnTo>
                  <a:lnTo>
                    <a:pt x="20" y="28"/>
                  </a:lnTo>
                  <a:lnTo>
                    <a:pt x="25" y="36"/>
                  </a:lnTo>
                  <a:lnTo>
                    <a:pt x="33" y="48"/>
                  </a:lnTo>
                  <a:lnTo>
                    <a:pt x="41" y="61"/>
                  </a:lnTo>
                  <a:lnTo>
                    <a:pt x="50" y="76"/>
                  </a:lnTo>
                  <a:lnTo>
                    <a:pt x="57" y="89"/>
                  </a:lnTo>
                  <a:lnTo>
                    <a:pt x="62" y="100"/>
                  </a:lnTo>
                  <a:lnTo>
                    <a:pt x="65" y="108"/>
                  </a:lnTo>
                  <a:lnTo>
                    <a:pt x="67" y="133"/>
                  </a:lnTo>
                  <a:lnTo>
                    <a:pt x="71" y="177"/>
                  </a:lnTo>
                  <a:lnTo>
                    <a:pt x="74" y="224"/>
                  </a:lnTo>
                  <a:lnTo>
                    <a:pt x="76" y="258"/>
                  </a:lnTo>
                  <a:lnTo>
                    <a:pt x="75" y="279"/>
                  </a:lnTo>
                  <a:lnTo>
                    <a:pt x="73" y="296"/>
                  </a:lnTo>
                  <a:lnTo>
                    <a:pt x="71" y="308"/>
                  </a:lnTo>
                  <a:lnTo>
                    <a:pt x="70" y="313"/>
                  </a:lnTo>
                  <a:lnTo>
                    <a:pt x="68" y="311"/>
                  </a:lnTo>
                  <a:lnTo>
                    <a:pt x="65" y="306"/>
                  </a:lnTo>
                  <a:lnTo>
                    <a:pt x="63" y="300"/>
                  </a:lnTo>
                  <a:lnTo>
                    <a:pt x="60" y="294"/>
                  </a:lnTo>
                  <a:lnTo>
                    <a:pt x="58" y="290"/>
                  </a:lnTo>
                  <a:lnTo>
                    <a:pt x="57" y="285"/>
                  </a:lnTo>
                  <a:lnTo>
                    <a:pt x="55" y="281"/>
                  </a:lnTo>
                  <a:lnTo>
                    <a:pt x="54" y="277"/>
                  </a:lnTo>
                  <a:lnTo>
                    <a:pt x="56" y="275"/>
                  </a:lnTo>
                  <a:lnTo>
                    <a:pt x="58" y="273"/>
                  </a:lnTo>
                  <a:lnTo>
                    <a:pt x="60" y="271"/>
                  </a:lnTo>
                  <a:lnTo>
                    <a:pt x="61" y="267"/>
                  </a:lnTo>
                  <a:close/>
                </a:path>
              </a:pathLst>
            </a:custGeom>
            <a:solidFill>
              <a:srgbClr val="00B2B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94" name="Freeform 46"/>
            <p:cNvSpPr>
              <a:spLocks/>
            </p:cNvSpPr>
            <p:nvPr/>
          </p:nvSpPr>
          <p:spPr bwMode="auto">
            <a:xfrm>
              <a:off x="4641" y="399"/>
              <a:ext cx="18" cy="24"/>
            </a:xfrm>
            <a:custGeom>
              <a:avLst/>
              <a:gdLst>
                <a:gd name="T0" fmla="*/ 0 w 18"/>
                <a:gd name="T1" fmla="*/ 16 h 24"/>
                <a:gd name="T2" fmla="*/ 0 w 18"/>
                <a:gd name="T3" fmla="*/ 12 h 24"/>
                <a:gd name="T4" fmla="*/ 2 w 18"/>
                <a:gd name="T5" fmla="*/ 8 h 24"/>
                <a:gd name="T6" fmla="*/ 3 w 18"/>
                <a:gd name="T7" fmla="*/ 4 h 24"/>
                <a:gd name="T8" fmla="*/ 3 w 18"/>
                <a:gd name="T9" fmla="*/ 0 h 24"/>
                <a:gd name="T10" fmla="*/ 8 w 18"/>
                <a:gd name="T11" fmla="*/ 2 h 24"/>
                <a:gd name="T12" fmla="*/ 13 w 18"/>
                <a:gd name="T13" fmla="*/ 6 h 24"/>
                <a:gd name="T14" fmla="*/ 16 w 18"/>
                <a:gd name="T15" fmla="*/ 9 h 24"/>
                <a:gd name="T16" fmla="*/ 17 w 18"/>
                <a:gd name="T17" fmla="*/ 12 h 24"/>
                <a:gd name="T18" fmla="*/ 17 w 18"/>
                <a:gd name="T19" fmla="*/ 15 h 24"/>
                <a:gd name="T20" fmla="*/ 17 w 18"/>
                <a:gd name="T21" fmla="*/ 19 h 24"/>
                <a:gd name="T22" fmla="*/ 17 w 18"/>
                <a:gd name="T23" fmla="*/ 22 h 24"/>
                <a:gd name="T24" fmla="*/ 18 w 18"/>
                <a:gd name="T25" fmla="*/ 24 h 24"/>
                <a:gd name="T26" fmla="*/ 13 w 18"/>
                <a:gd name="T27" fmla="*/ 21 h 24"/>
                <a:gd name="T28" fmla="*/ 8 w 18"/>
                <a:gd name="T29" fmla="*/ 18 h 24"/>
                <a:gd name="T30" fmla="*/ 4 w 18"/>
                <a:gd name="T31" fmla="*/ 17 h 24"/>
                <a:gd name="T32" fmla="*/ 0 w 18"/>
                <a:gd name="T33" fmla="*/ 16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 h="24">
                  <a:moveTo>
                    <a:pt x="0" y="16"/>
                  </a:moveTo>
                  <a:lnTo>
                    <a:pt x="0" y="12"/>
                  </a:lnTo>
                  <a:lnTo>
                    <a:pt x="2" y="8"/>
                  </a:lnTo>
                  <a:lnTo>
                    <a:pt x="3" y="4"/>
                  </a:lnTo>
                  <a:lnTo>
                    <a:pt x="3" y="0"/>
                  </a:lnTo>
                  <a:lnTo>
                    <a:pt x="8" y="2"/>
                  </a:lnTo>
                  <a:lnTo>
                    <a:pt x="13" y="6"/>
                  </a:lnTo>
                  <a:lnTo>
                    <a:pt x="16" y="9"/>
                  </a:lnTo>
                  <a:lnTo>
                    <a:pt x="17" y="12"/>
                  </a:lnTo>
                  <a:lnTo>
                    <a:pt x="17" y="15"/>
                  </a:lnTo>
                  <a:lnTo>
                    <a:pt x="17" y="19"/>
                  </a:lnTo>
                  <a:lnTo>
                    <a:pt x="17" y="22"/>
                  </a:lnTo>
                  <a:lnTo>
                    <a:pt x="18" y="24"/>
                  </a:lnTo>
                  <a:lnTo>
                    <a:pt x="13" y="21"/>
                  </a:lnTo>
                  <a:lnTo>
                    <a:pt x="8" y="18"/>
                  </a:lnTo>
                  <a:lnTo>
                    <a:pt x="4" y="17"/>
                  </a:lnTo>
                  <a:lnTo>
                    <a:pt x="0" y="16"/>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95" name="Freeform 47"/>
            <p:cNvSpPr>
              <a:spLocks/>
            </p:cNvSpPr>
            <p:nvPr/>
          </p:nvSpPr>
          <p:spPr bwMode="auto">
            <a:xfrm>
              <a:off x="4701" y="681"/>
              <a:ext cx="15" cy="31"/>
            </a:xfrm>
            <a:custGeom>
              <a:avLst/>
              <a:gdLst>
                <a:gd name="T0" fmla="*/ 10 w 15"/>
                <a:gd name="T1" fmla="*/ 31 h 31"/>
                <a:gd name="T2" fmla="*/ 8 w 15"/>
                <a:gd name="T3" fmla="*/ 29 h 31"/>
                <a:gd name="T4" fmla="*/ 5 w 15"/>
                <a:gd name="T5" fmla="*/ 24 h 31"/>
                <a:gd name="T6" fmla="*/ 3 w 15"/>
                <a:gd name="T7" fmla="*/ 18 h 31"/>
                <a:gd name="T8" fmla="*/ 0 w 15"/>
                <a:gd name="T9" fmla="*/ 12 h 31"/>
                <a:gd name="T10" fmla="*/ 4 w 15"/>
                <a:gd name="T11" fmla="*/ 9 h 31"/>
                <a:gd name="T12" fmla="*/ 8 w 15"/>
                <a:gd name="T13" fmla="*/ 6 h 31"/>
                <a:gd name="T14" fmla="*/ 12 w 15"/>
                <a:gd name="T15" fmla="*/ 3 h 31"/>
                <a:gd name="T16" fmla="*/ 15 w 15"/>
                <a:gd name="T17" fmla="*/ 0 h 31"/>
                <a:gd name="T18" fmla="*/ 15 w 15"/>
                <a:gd name="T19" fmla="*/ 6 h 31"/>
                <a:gd name="T20" fmla="*/ 13 w 15"/>
                <a:gd name="T21" fmla="*/ 15 h 31"/>
                <a:gd name="T22" fmla="*/ 12 w 15"/>
                <a:gd name="T23" fmla="*/ 24 h 31"/>
                <a:gd name="T24" fmla="*/ 10 w 15"/>
                <a:gd name="T25" fmla="*/ 31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 h="31">
                  <a:moveTo>
                    <a:pt x="10" y="31"/>
                  </a:moveTo>
                  <a:lnTo>
                    <a:pt x="8" y="29"/>
                  </a:lnTo>
                  <a:lnTo>
                    <a:pt x="5" y="24"/>
                  </a:lnTo>
                  <a:lnTo>
                    <a:pt x="3" y="18"/>
                  </a:lnTo>
                  <a:lnTo>
                    <a:pt x="0" y="12"/>
                  </a:lnTo>
                  <a:lnTo>
                    <a:pt x="4" y="9"/>
                  </a:lnTo>
                  <a:lnTo>
                    <a:pt x="8" y="6"/>
                  </a:lnTo>
                  <a:lnTo>
                    <a:pt x="12" y="3"/>
                  </a:lnTo>
                  <a:lnTo>
                    <a:pt x="15" y="0"/>
                  </a:lnTo>
                  <a:lnTo>
                    <a:pt x="15" y="6"/>
                  </a:lnTo>
                  <a:lnTo>
                    <a:pt x="13" y="15"/>
                  </a:lnTo>
                  <a:lnTo>
                    <a:pt x="12" y="24"/>
                  </a:lnTo>
                  <a:lnTo>
                    <a:pt x="10" y="31"/>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96" name="Freeform 48"/>
            <p:cNvSpPr>
              <a:spLocks/>
            </p:cNvSpPr>
            <p:nvPr/>
          </p:nvSpPr>
          <p:spPr bwMode="auto">
            <a:xfrm>
              <a:off x="4702" y="628"/>
              <a:ext cx="14" cy="32"/>
            </a:xfrm>
            <a:custGeom>
              <a:avLst/>
              <a:gdLst>
                <a:gd name="T0" fmla="*/ 0 w 14"/>
                <a:gd name="T1" fmla="*/ 32 h 32"/>
                <a:gd name="T2" fmla="*/ 4 w 14"/>
                <a:gd name="T3" fmla="*/ 28 h 32"/>
                <a:gd name="T4" fmla="*/ 9 w 14"/>
                <a:gd name="T5" fmla="*/ 23 h 32"/>
                <a:gd name="T6" fmla="*/ 12 w 14"/>
                <a:gd name="T7" fmla="*/ 19 h 32"/>
                <a:gd name="T8" fmla="*/ 14 w 14"/>
                <a:gd name="T9" fmla="*/ 17 h 32"/>
                <a:gd name="T10" fmla="*/ 13 w 14"/>
                <a:gd name="T11" fmla="*/ 0 h 32"/>
                <a:gd name="T12" fmla="*/ 1 w 14"/>
                <a:gd name="T13" fmla="*/ 9 h 32"/>
                <a:gd name="T14" fmla="*/ 1 w 14"/>
                <a:gd name="T15" fmla="*/ 12 h 32"/>
                <a:gd name="T16" fmla="*/ 0 w 14"/>
                <a:gd name="T17" fmla="*/ 19 h 32"/>
                <a:gd name="T18" fmla="*/ 0 w 14"/>
                <a:gd name="T19" fmla="*/ 27 h 32"/>
                <a:gd name="T20" fmla="*/ 0 w 14"/>
                <a:gd name="T21" fmla="*/ 32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32">
                  <a:moveTo>
                    <a:pt x="0" y="32"/>
                  </a:moveTo>
                  <a:lnTo>
                    <a:pt x="4" y="28"/>
                  </a:lnTo>
                  <a:lnTo>
                    <a:pt x="9" y="23"/>
                  </a:lnTo>
                  <a:lnTo>
                    <a:pt x="12" y="19"/>
                  </a:lnTo>
                  <a:lnTo>
                    <a:pt x="14" y="17"/>
                  </a:lnTo>
                  <a:lnTo>
                    <a:pt x="13" y="0"/>
                  </a:lnTo>
                  <a:lnTo>
                    <a:pt x="1" y="9"/>
                  </a:lnTo>
                  <a:lnTo>
                    <a:pt x="1" y="12"/>
                  </a:lnTo>
                  <a:lnTo>
                    <a:pt x="0" y="19"/>
                  </a:lnTo>
                  <a:lnTo>
                    <a:pt x="0" y="27"/>
                  </a:lnTo>
                  <a:lnTo>
                    <a:pt x="0" y="32"/>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97" name="Freeform 49"/>
            <p:cNvSpPr>
              <a:spLocks/>
            </p:cNvSpPr>
            <p:nvPr/>
          </p:nvSpPr>
          <p:spPr bwMode="auto">
            <a:xfrm>
              <a:off x="4703" y="578"/>
              <a:ext cx="10" cy="30"/>
            </a:xfrm>
            <a:custGeom>
              <a:avLst/>
              <a:gdLst>
                <a:gd name="T0" fmla="*/ 0 w 10"/>
                <a:gd name="T1" fmla="*/ 30 h 30"/>
                <a:gd name="T2" fmla="*/ 10 w 10"/>
                <a:gd name="T3" fmla="*/ 17 h 30"/>
                <a:gd name="T4" fmla="*/ 9 w 10"/>
                <a:gd name="T5" fmla="*/ 0 h 30"/>
                <a:gd name="T6" fmla="*/ 0 w 10"/>
                <a:gd name="T7" fmla="*/ 10 h 30"/>
                <a:gd name="T8" fmla="*/ 0 w 10"/>
                <a:gd name="T9" fmla="*/ 30 h 30"/>
              </a:gdLst>
              <a:ahLst/>
              <a:cxnLst>
                <a:cxn ang="0">
                  <a:pos x="T0" y="T1"/>
                </a:cxn>
                <a:cxn ang="0">
                  <a:pos x="T2" y="T3"/>
                </a:cxn>
                <a:cxn ang="0">
                  <a:pos x="T4" y="T5"/>
                </a:cxn>
                <a:cxn ang="0">
                  <a:pos x="T6" y="T7"/>
                </a:cxn>
                <a:cxn ang="0">
                  <a:pos x="T8" y="T9"/>
                </a:cxn>
              </a:cxnLst>
              <a:rect l="0" t="0" r="r" b="b"/>
              <a:pathLst>
                <a:path w="10" h="30">
                  <a:moveTo>
                    <a:pt x="0" y="30"/>
                  </a:moveTo>
                  <a:lnTo>
                    <a:pt x="10" y="17"/>
                  </a:lnTo>
                  <a:lnTo>
                    <a:pt x="9" y="0"/>
                  </a:lnTo>
                  <a:lnTo>
                    <a:pt x="0" y="10"/>
                  </a:lnTo>
                  <a:lnTo>
                    <a:pt x="0" y="30"/>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98" name="Freeform 50"/>
            <p:cNvSpPr>
              <a:spLocks/>
            </p:cNvSpPr>
            <p:nvPr/>
          </p:nvSpPr>
          <p:spPr bwMode="auto">
            <a:xfrm>
              <a:off x="4698" y="539"/>
              <a:ext cx="12" cy="26"/>
            </a:xfrm>
            <a:custGeom>
              <a:avLst/>
              <a:gdLst>
                <a:gd name="T0" fmla="*/ 0 w 12"/>
                <a:gd name="T1" fmla="*/ 10 h 26"/>
                <a:gd name="T2" fmla="*/ 5 w 12"/>
                <a:gd name="T3" fmla="*/ 6 h 26"/>
                <a:gd name="T4" fmla="*/ 8 w 12"/>
                <a:gd name="T5" fmla="*/ 3 h 26"/>
                <a:gd name="T6" fmla="*/ 10 w 12"/>
                <a:gd name="T7" fmla="*/ 1 h 26"/>
                <a:gd name="T8" fmla="*/ 11 w 12"/>
                <a:gd name="T9" fmla="*/ 0 h 26"/>
                <a:gd name="T10" fmla="*/ 12 w 12"/>
                <a:gd name="T11" fmla="*/ 16 h 26"/>
                <a:gd name="T12" fmla="*/ 2 w 12"/>
                <a:gd name="T13" fmla="*/ 26 h 26"/>
                <a:gd name="T14" fmla="*/ 1 w 12"/>
                <a:gd name="T15" fmla="*/ 20 h 26"/>
                <a:gd name="T16" fmla="*/ 1 w 12"/>
                <a:gd name="T17" fmla="*/ 16 h 26"/>
                <a:gd name="T18" fmla="*/ 0 w 12"/>
                <a:gd name="T19" fmla="*/ 12 h 26"/>
                <a:gd name="T20" fmla="*/ 0 w 12"/>
                <a:gd name="T21" fmla="*/ 1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 h="26">
                  <a:moveTo>
                    <a:pt x="0" y="10"/>
                  </a:moveTo>
                  <a:lnTo>
                    <a:pt x="5" y="6"/>
                  </a:lnTo>
                  <a:lnTo>
                    <a:pt x="8" y="3"/>
                  </a:lnTo>
                  <a:lnTo>
                    <a:pt x="10" y="1"/>
                  </a:lnTo>
                  <a:lnTo>
                    <a:pt x="11" y="0"/>
                  </a:lnTo>
                  <a:lnTo>
                    <a:pt x="12" y="16"/>
                  </a:lnTo>
                  <a:lnTo>
                    <a:pt x="2" y="26"/>
                  </a:lnTo>
                  <a:lnTo>
                    <a:pt x="1" y="20"/>
                  </a:lnTo>
                  <a:lnTo>
                    <a:pt x="1" y="16"/>
                  </a:lnTo>
                  <a:lnTo>
                    <a:pt x="0" y="12"/>
                  </a:lnTo>
                  <a:lnTo>
                    <a:pt x="0" y="10"/>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099" name="Freeform 51"/>
            <p:cNvSpPr>
              <a:spLocks/>
            </p:cNvSpPr>
            <p:nvPr/>
          </p:nvSpPr>
          <p:spPr bwMode="auto">
            <a:xfrm>
              <a:off x="4690" y="489"/>
              <a:ext cx="14" cy="27"/>
            </a:xfrm>
            <a:custGeom>
              <a:avLst/>
              <a:gdLst>
                <a:gd name="T0" fmla="*/ 6 w 14"/>
                <a:gd name="T1" fmla="*/ 27 h 27"/>
                <a:gd name="T2" fmla="*/ 9 w 14"/>
                <a:gd name="T3" fmla="*/ 23 h 27"/>
                <a:gd name="T4" fmla="*/ 11 w 14"/>
                <a:gd name="T5" fmla="*/ 19 h 27"/>
                <a:gd name="T6" fmla="*/ 13 w 14"/>
                <a:gd name="T7" fmla="*/ 15 h 27"/>
                <a:gd name="T8" fmla="*/ 14 w 14"/>
                <a:gd name="T9" fmla="*/ 12 h 27"/>
                <a:gd name="T10" fmla="*/ 8 w 14"/>
                <a:gd name="T11" fmla="*/ 0 h 27"/>
                <a:gd name="T12" fmla="*/ 0 w 14"/>
                <a:gd name="T13" fmla="*/ 11 h 27"/>
                <a:gd name="T14" fmla="*/ 2 w 14"/>
                <a:gd name="T15" fmla="*/ 15 h 27"/>
                <a:gd name="T16" fmla="*/ 4 w 14"/>
                <a:gd name="T17" fmla="*/ 18 h 27"/>
                <a:gd name="T18" fmla="*/ 5 w 14"/>
                <a:gd name="T19" fmla="*/ 22 h 27"/>
                <a:gd name="T20" fmla="*/ 6 w 14"/>
                <a:gd name="T21" fmla="*/ 27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27">
                  <a:moveTo>
                    <a:pt x="6" y="27"/>
                  </a:moveTo>
                  <a:lnTo>
                    <a:pt x="9" y="23"/>
                  </a:lnTo>
                  <a:lnTo>
                    <a:pt x="11" y="19"/>
                  </a:lnTo>
                  <a:lnTo>
                    <a:pt x="13" y="15"/>
                  </a:lnTo>
                  <a:lnTo>
                    <a:pt x="14" y="12"/>
                  </a:lnTo>
                  <a:lnTo>
                    <a:pt x="8" y="0"/>
                  </a:lnTo>
                  <a:lnTo>
                    <a:pt x="0" y="11"/>
                  </a:lnTo>
                  <a:lnTo>
                    <a:pt x="2" y="15"/>
                  </a:lnTo>
                  <a:lnTo>
                    <a:pt x="4" y="18"/>
                  </a:lnTo>
                  <a:lnTo>
                    <a:pt x="5" y="22"/>
                  </a:lnTo>
                  <a:lnTo>
                    <a:pt x="6" y="27"/>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00" name="Freeform 52"/>
            <p:cNvSpPr>
              <a:spLocks/>
            </p:cNvSpPr>
            <p:nvPr/>
          </p:nvSpPr>
          <p:spPr bwMode="auto">
            <a:xfrm>
              <a:off x="4668" y="445"/>
              <a:ext cx="13" cy="29"/>
            </a:xfrm>
            <a:custGeom>
              <a:avLst/>
              <a:gdLst>
                <a:gd name="T0" fmla="*/ 9 w 13"/>
                <a:gd name="T1" fmla="*/ 29 h 29"/>
                <a:gd name="T2" fmla="*/ 13 w 13"/>
                <a:gd name="T3" fmla="*/ 14 h 29"/>
                <a:gd name="T4" fmla="*/ 5 w 13"/>
                <a:gd name="T5" fmla="*/ 0 h 29"/>
                <a:gd name="T6" fmla="*/ 0 w 13"/>
                <a:gd name="T7" fmla="*/ 11 h 29"/>
                <a:gd name="T8" fmla="*/ 9 w 13"/>
                <a:gd name="T9" fmla="*/ 29 h 29"/>
              </a:gdLst>
              <a:ahLst/>
              <a:cxnLst>
                <a:cxn ang="0">
                  <a:pos x="T0" y="T1"/>
                </a:cxn>
                <a:cxn ang="0">
                  <a:pos x="T2" y="T3"/>
                </a:cxn>
                <a:cxn ang="0">
                  <a:pos x="T4" y="T5"/>
                </a:cxn>
                <a:cxn ang="0">
                  <a:pos x="T6" y="T7"/>
                </a:cxn>
                <a:cxn ang="0">
                  <a:pos x="T8" y="T9"/>
                </a:cxn>
              </a:cxnLst>
              <a:rect l="0" t="0" r="r" b="b"/>
              <a:pathLst>
                <a:path w="13" h="29">
                  <a:moveTo>
                    <a:pt x="9" y="29"/>
                  </a:moveTo>
                  <a:lnTo>
                    <a:pt x="13" y="14"/>
                  </a:lnTo>
                  <a:lnTo>
                    <a:pt x="5" y="0"/>
                  </a:lnTo>
                  <a:lnTo>
                    <a:pt x="0" y="11"/>
                  </a:lnTo>
                  <a:lnTo>
                    <a:pt x="9" y="29"/>
                  </a:lnTo>
                  <a:close/>
                </a:path>
              </a:pathLst>
            </a:custGeom>
            <a:solidFill>
              <a:srgbClr val="FFE5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01" name="Freeform 53"/>
            <p:cNvSpPr>
              <a:spLocks/>
            </p:cNvSpPr>
            <p:nvPr/>
          </p:nvSpPr>
          <p:spPr bwMode="auto">
            <a:xfrm>
              <a:off x="4546" y="782"/>
              <a:ext cx="143" cy="643"/>
            </a:xfrm>
            <a:custGeom>
              <a:avLst/>
              <a:gdLst>
                <a:gd name="T0" fmla="*/ 58 w 143"/>
                <a:gd name="T1" fmla="*/ 1 h 643"/>
                <a:gd name="T2" fmla="*/ 39 w 143"/>
                <a:gd name="T3" fmla="*/ 12 h 643"/>
                <a:gd name="T4" fmla="*/ 25 w 143"/>
                <a:gd name="T5" fmla="*/ 30 h 643"/>
                <a:gd name="T6" fmla="*/ 17 w 143"/>
                <a:gd name="T7" fmla="*/ 51 h 643"/>
                <a:gd name="T8" fmla="*/ 17 w 143"/>
                <a:gd name="T9" fmla="*/ 79 h 643"/>
                <a:gd name="T10" fmla="*/ 22 w 143"/>
                <a:gd name="T11" fmla="*/ 133 h 643"/>
                <a:gd name="T12" fmla="*/ 24 w 143"/>
                <a:gd name="T13" fmla="*/ 167 h 643"/>
                <a:gd name="T14" fmla="*/ 26 w 143"/>
                <a:gd name="T15" fmla="*/ 197 h 643"/>
                <a:gd name="T16" fmla="*/ 29 w 143"/>
                <a:gd name="T17" fmla="*/ 222 h 643"/>
                <a:gd name="T18" fmla="*/ 32 w 143"/>
                <a:gd name="T19" fmla="*/ 263 h 643"/>
                <a:gd name="T20" fmla="*/ 31 w 143"/>
                <a:gd name="T21" fmla="*/ 304 h 643"/>
                <a:gd name="T22" fmla="*/ 28 w 143"/>
                <a:gd name="T23" fmla="*/ 328 h 643"/>
                <a:gd name="T24" fmla="*/ 19 w 143"/>
                <a:gd name="T25" fmla="*/ 354 h 643"/>
                <a:gd name="T26" fmla="*/ 3 w 143"/>
                <a:gd name="T27" fmla="*/ 405 h 643"/>
                <a:gd name="T28" fmla="*/ 2 w 143"/>
                <a:gd name="T29" fmla="*/ 455 h 643"/>
                <a:gd name="T30" fmla="*/ 12 w 143"/>
                <a:gd name="T31" fmla="*/ 515 h 643"/>
                <a:gd name="T32" fmla="*/ 16 w 143"/>
                <a:gd name="T33" fmla="*/ 560 h 643"/>
                <a:gd name="T34" fmla="*/ 17 w 143"/>
                <a:gd name="T35" fmla="*/ 598 h 643"/>
                <a:gd name="T36" fmla="*/ 23 w 143"/>
                <a:gd name="T37" fmla="*/ 622 h 643"/>
                <a:gd name="T38" fmla="*/ 36 w 143"/>
                <a:gd name="T39" fmla="*/ 640 h 643"/>
                <a:gd name="T40" fmla="*/ 45 w 143"/>
                <a:gd name="T41" fmla="*/ 640 h 643"/>
                <a:gd name="T42" fmla="*/ 53 w 143"/>
                <a:gd name="T43" fmla="*/ 625 h 643"/>
                <a:gd name="T44" fmla="*/ 56 w 143"/>
                <a:gd name="T45" fmla="*/ 599 h 643"/>
                <a:gd name="T46" fmla="*/ 60 w 143"/>
                <a:gd name="T47" fmla="*/ 536 h 643"/>
                <a:gd name="T48" fmla="*/ 70 w 143"/>
                <a:gd name="T49" fmla="*/ 479 h 643"/>
                <a:gd name="T50" fmla="*/ 82 w 143"/>
                <a:gd name="T51" fmla="*/ 399 h 643"/>
                <a:gd name="T52" fmla="*/ 90 w 143"/>
                <a:gd name="T53" fmla="*/ 366 h 643"/>
                <a:gd name="T54" fmla="*/ 101 w 143"/>
                <a:gd name="T55" fmla="*/ 339 h 643"/>
                <a:gd name="T56" fmla="*/ 107 w 143"/>
                <a:gd name="T57" fmla="*/ 312 h 643"/>
                <a:gd name="T58" fmla="*/ 114 w 143"/>
                <a:gd name="T59" fmla="*/ 273 h 643"/>
                <a:gd name="T60" fmla="*/ 124 w 143"/>
                <a:gd name="T61" fmla="*/ 233 h 643"/>
                <a:gd name="T62" fmla="*/ 139 w 143"/>
                <a:gd name="T63" fmla="*/ 162 h 643"/>
                <a:gd name="T64" fmla="*/ 142 w 143"/>
                <a:gd name="T65" fmla="*/ 99 h 643"/>
                <a:gd name="T66" fmla="*/ 132 w 143"/>
                <a:gd name="T67" fmla="*/ 45 h 643"/>
                <a:gd name="T68" fmla="*/ 113 w 143"/>
                <a:gd name="T69" fmla="*/ 15 h 643"/>
                <a:gd name="T70" fmla="*/ 86 w 143"/>
                <a:gd name="T71" fmla="*/ 2 h 6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43" h="643">
                  <a:moveTo>
                    <a:pt x="70" y="0"/>
                  </a:moveTo>
                  <a:lnTo>
                    <a:pt x="58" y="1"/>
                  </a:lnTo>
                  <a:lnTo>
                    <a:pt x="48" y="5"/>
                  </a:lnTo>
                  <a:lnTo>
                    <a:pt x="39" y="12"/>
                  </a:lnTo>
                  <a:lnTo>
                    <a:pt x="31" y="20"/>
                  </a:lnTo>
                  <a:lnTo>
                    <a:pt x="25" y="30"/>
                  </a:lnTo>
                  <a:lnTo>
                    <a:pt x="20" y="40"/>
                  </a:lnTo>
                  <a:lnTo>
                    <a:pt x="17" y="51"/>
                  </a:lnTo>
                  <a:lnTo>
                    <a:pt x="16" y="62"/>
                  </a:lnTo>
                  <a:lnTo>
                    <a:pt x="17" y="79"/>
                  </a:lnTo>
                  <a:lnTo>
                    <a:pt x="20" y="105"/>
                  </a:lnTo>
                  <a:lnTo>
                    <a:pt x="22" y="133"/>
                  </a:lnTo>
                  <a:lnTo>
                    <a:pt x="23" y="152"/>
                  </a:lnTo>
                  <a:lnTo>
                    <a:pt x="24" y="167"/>
                  </a:lnTo>
                  <a:lnTo>
                    <a:pt x="25" y="182"/>
                  </a:lnTo>
                  <a:lnTo>
                    <a:pt x="26" y="197"/>
                  </a:lnTo>
                  <a:lnTo>
                    <a:pt x="28" y="209"/>
                  </a:lnTo>
                  <a:lnTo>
                    <a:pt x="29" y="222"/>
                  </a:lnTo>
                  <a:lnTo>
                    <a:pt x="31" y="241"/>
                  </a:lnTo>
                  <a:lnTo>
                    <a:pt x="32" y="263"/>
                  </a:lnTo>
                  <a:lnTo>
                    <a:pt x="32" y="285"/>
                  </a:lnTo>
                  <a:lnTo>
                    <a:pt x="31" y="304"/>
                  </a:lnTo>
                  <a:lnTo>
                    <a:pt x="30" y="317"/>
                  </a:lnTo>
                  <a:lnTo>
                    <a:pt x="28" y="328"/>
                  </a:lnTo>
                  <a:lnTo>
                    <a:pt x="25" y="338"/>
                  </a:lnTo>
                  <a:lnTo>
                    <a:pt x="19" y="354"/>
                  </a:lnTo>
                  <a:lnTo>
                    <a:pt x="11" y="378"/>
                  </a:lnTo>
                  <a:lnTo>
                    <a:pt x="3" y="405"/>
                  </a:lnTo>
                  <a:lnTo>
                    <a:pt x="0" y="429"/>
                  </a:lnTo>
                  <a:lnTo>
                    <a:pt x="2" y="455"/>
                  </a:lnTo>
                  <a:lnTo>
                    <a:pt x="7" y="485"/>
                  </a:lnTo>
                  <a:lnTo>
                    <a:pt x="12" y="515"/>
                  </a:lnTo>
                  <a:lnTo>
                    <a:pt x="15" y="539"/>
                  </a:lnTo>
                  <a:lnTo>
                    <a:pt x="16" y="560"/>
                  </a:lnTo>
                  <a:lnTo>
                    <a:pt x="17" y="581"/>
                  </a:lnTo>
                  <a:lnTo>
                    <a:pt x="17" y="598"/>
                  </a:lnTo>
                  <a:lnTo>
                    <a:pt x="18" y="608"/>
                  </a:lnTo>
                  <a:lnTo>
                    <a:pt x="23" y="622"/>
                  </a:lnTo>
                  <a:lnTo>
                    <a:pt x="30" y="633"/>
                  </a:lnTo>
                  <a:lnTo>
                    <a:pt x="36" y="640"/>
                  </a:lnTo>
                  <a:lnTo>
                    <a:pt x="41" y="643"/>
                  </a:lnTo>
                  <a:lnTo>
                    <a:pt x="45" y="640"/>
                  </a:lnTo>
                  <a:lnTo>
                    <a:pt x="49" y="634"/>
                  </a:lnTo>
                  <a:lnTo>
                    <a:pt x="53" y="625"/>
                  </a:lnTo>
                  <a:lnTo>
                    <a:pt x="55" y="617"/>
                  </a:lnTo>
                  <a:lnTo>
                    <a:pt x="56" y="599"/>
                  </a:lnTo>
                  <a:lnTo>
                    <a:pt x="58" y="568"/>
                  </a:lnTo>
                  <a:lnTo>
                    <a:pt x="60" y="536"/>
                  </a:lnTo>
                  <a:lnTo>
                    <a:pt x="63" y="513"/>
                  </a:lnTo>
                  <a:lnTo>
                    <a:pt x="70" y="479"/>
                  </a:lnTo>
                  <a:lnTo>
                    <a:pt x="76" y="437"/>
                  </a:lnTo>
                  <a:lnTo>
                    <a:pt x="82" y="399"/>
                  </a:lnTo>
                  <a:lnTo>
                    <a:pt x="86" y="377"/>
                  </a:lnTo>
                  <a:lnTo>
                    <a:pt x="90" y="366"/>
                  </a:lnTo>
                  <a:lnTo>
                    <a:pt x="96" y="352"/>
                  </a:lnTo>
                  <a:lnTo>
                    <a:pt x="101" y="339"/>
                  </a:lnTo>
                  <a:lnTo>
                    <a:pt x="105" y="327"/>
                  </a:lnTo>
                  <a:lnTo>
                    <a:pt x="107" y="312"/>
                  </a:lnTo>
                  <a:lnTo>
                    <a:pt x="110" y="293"/>
                  </a:lnTo>
                  <a:lnTo>
                    <a:pt x="114" y="273"/>
                  </a:lnTo>
                  <a:lnTo>
                    <a:pt x="118" y="256"/>
                  </a:lnTo>
                  <a:lnTo>
                    <a:pt x="124" y="233"/>
                  </a:lnTo>
                  <a:lnTo>
                    <a:pt x="132" y="198"/>
                  </a:lnTo>
                  <a:lnTo>
                    <a:pt x="139" y="162"/>
                  </a:lnTo>
                  <a:lnTo>
                    <a:pt x="143" y="135"/>
                  </a:lnTo>
                  <a:lnTo>
                    <a:pt x="142" y="99"/>
                  </a:lnTo>
                  <a:lnTo>
                    <a:pt x="139" y="69"/>
                  </a:lnTo>
                  <a:lnTo>
                    <a:pt x="132" y="45"/>
                  </a:lnTo>
                  <a:lnTo>
                    <a:pt x="124" y="28"/>
                  </a:lnTo>
                  <a:lnTo>
                    <a:pt x="113" y="15"/>
                  </a:lnTo>
                  <a:lnTo>
                    <a:pt x="100" y="6"/>
                  </a:lnTo>
                  <a:lnTo>
                    <a:pt x="86" y="2"/>
                  </a:lnTo>
                  <a:lnTo>
                    <a:pt x="70" y="0"/>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02" name="Freeform 54"/>
            <p:cNvSpPr>
              <a:spLocks/>
            </p:cNvSpPr>
            <p:nvPr/>
          </p:nvSpPr>
          <p:spPr bwMode="auto">
            <a:xfrm>
              <a:off x="4610" y="813"/>
              <a:ext cx="16" cy="17"/>
            </a:xfrm>
            <a:custGeom>
              <a:avLst/>
              <a:gdLst>
                <a:gd name="T0" fmla="*/ 8 w 16"/>
                <a:gd name="T1" fmla="*/ 17 h 17"/>
                <a:gd name="T2" fmla="*/ 11 w 16"/>
                <a:gd name="T3" fmla="*/ 16 h 17"/>
                <a:gd name="T4" fmla="*/ 14 w 16"/>
                <a:gd name="T5" fmla="*/ 15 h 17"/>
                <a:gd name="T6" fmla="*/ 15 w 16"/>
                <a:gd name="T7" fmla="*/ 12 h 17"/>
                <a:gd name="T8" fmla="*/ 16 w 16"/>
                <a:gd name="T9" fmla="*/ 9 h 17"/>
                <a:gd name="T10" fmla="*/ 15 w 16"/>
                <a:gd name="T11" fmla="*/ 5 h 17"/>
                <a:gd name="T12" fmla="*/ 14 w 16"/>
                <a:gd name="T13" fmla="*/ 3 h 17"/>
                <a:gd name="T14" fmla="*/ 11 w 16"/>
                <a:gd name="T15" fmla="*/ 1 h 17"/>
                <a:gd name="T16" fmla="*/ 8 w 16"/>
                <a:gd name="T17" fmla="*/ 0 h 17"/>
                <a:gd name="T18" fmla="*/ 5 w 16"/>
                <a:gd name="T19" fmla="*/ 1 h 17"/>
                <a:gd name="T20" fmla="*/ 2 w 16"/>
                <a:gd name="T21" fmla="*/ 3 h 17"/>
                <a:gd name="T22" fmla="*/ 1 w 16"/>
                <a:gd name="T23" fmla="*/ 5 h 17"/>
                <a:gd name="T24" fmla="*/ 0 w 16"/>
                <a:gd name="T25" fmla="*/ 9 h 17"/>
                <a:gd name="T26" fmla="*/ 0 w 16"/>
                <a:gd name="T27" fmla="*/ 12 h 17"/>
                <a:gd name="T28" fmla="*/ 2 w 16"/>
                <a:gd name="T29" fmla="*/ 14 h 17"/>
                <a:gd name="T30" fmla="*/ 5 w 16"/>
                <a:gd name="T31" fmla="*/ 16 h 17"/>
                <a:gd name="T32" fmla="*/ 8 w 16"/>
                <a:gd name="T33"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 h="17">
                  <a:moveTo>
                    <a:pt x="8" y="17"/>
                  </a:moveTo>
                  <a:lnTo>
                    <a:pt x="11" y="16"/>
                  </a:lnTo>
                  <a:lnTo>
                    <a:pt x="14" y="15"/>
                  </a:lnTo>
                  <a:lnTo>
                    <a:pt x="15" y="12"/>
                  </a:lnTo>
                  <a:lnTo>
                    <a:pt x="16" y="9"/>
                  </a:lnTo>
                  <a:lnTo>
                    <a:pt x="15" y="5"/>
                  </a:lnTo>
                  <a:lnTo>
                    <a:pt x="14" y="3"/>
                  </a:lnTo>
                  <a:lnTo>
                    <a:pt x="11" y="1"/>
                  </a:lnTo>
                  <a:lnTo>
                    <a:pt x="8" y="0"/>
                  </a:lnTo>
                  <a:lnTo>
                    <a:pt x="5" y="1"/>
                  </a:lnTo>
                  <a:lnTo>
                    <a:pt x="2" y="3"/>
                  </a:lnTo>
                  <a:lnTo>
                    <a:pt x="1" y="5"/>
                  </a:lnTo>
                  <a:lnTo>
                    <a:pt x="0" y="9"/>
                  </a:lnTo>
                  <a:lnTo>
                    <a:pt x="0" y="12"/>
                  </a:lnTo>
                  <a:lnTo>
                    <a:pt x="2" y="14"/>
                  </a:lnTo>
                  <a:lnTo>
                    <a:pt x="5" y="16"/>
                  </a:lnTo>
                  <a:lnTo>
                    <a:pt x="8" y="17"/>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03" name="Freeform 55"/>
            <p:cNvSpPr>
              <a:spLocks/>
            </p:cNvSpPr>
            <p:nvPr/>
          </p:nvSpPr>
          <p:spPr bwMode="auto">
            <a:xfrm>
              <a:off x="4577" y="1388"/>
              <a:ext cx="17" cy="17"/>
            </a:xfrm>
            <a:custGeom>
              <a:avLst/>
              <a:gdLst>
                <a:gd name="T0" fmla="*/ 9 w 17"/>
                <a:gd name="T1" fmla="*/ 17 h 17"/>
                <a:gd name="T2" fmla="*/ 12 w 17"/>
                <a:gd name="T3" fmla="*/ 16 h 17"/>
                <a:gd name="T4" fmla="*/ 15 w 17"/>
                <a:gd name="T5" fmla="*/ 15 h 17"/>
                <a:gd name="T6" fmla="*/ 16 w 17"/>
                <a:gd name="T7" fmla="*/ 12 h 17"/>
                <a:gd name="T8" fmla="*/ 17 w 17"/>
                <a:gd name="T9" fmla="*/ 9 h 17"/>
                <a:gd name="T10" fmla="*/ 16 w 17"/>
                <a:gd name="T11" fmla="*/ 6 h 17"/>
                <a:gd name="T12" fmla="*/ 15 w 17"/>
                <a:gd name="T13" fmla="*/ 3 h 17"/>
                <a:gd name="T14" fmla="*/ 12 w 17"/>
                <a:gd name="T15" fmla="*/ 1 h 17"/>
                <a:gd name="T16" fmla="*/ 9 w 17"/>
                <a:gd name="T17" fmla="*/ 0 h 17"/>
                <a:gd name="T18" fmla="*/ 6 w 17"/>
                <a:gd name="T19" fmla="*/ 1 h 17"/>
                <a:gd name="T20" fmla="*/ 3 w 17"/>
                <a:gd name="T21" fmla="*/ 3 h 17"/>
                <a:gd name="T22" fmla="*/ 1 w 17"/>
                <a:gd name="T23" fmla="*/ 5 h 17"/>
                <a:gd name="T24" fmla="*/ 0 w 17"/>
                <a:gd name="T25" fmla="*/ 9 h 17"/>
                <a:gd name="T26" fmla="*/ 1 w 17"/>
                <a:gd name="T27" fmla="*/ 12 h 17"/>
                <a:gd name="T28" fmla="*/ 3 w 17"/>
                <a:gd name="T29" fmla="*/ 14 h 17"/>
                <a:gd name="T30" fmla="*/ 5 w 17"/>
                <a:gd name="T31" fmla="*/ 16 h 17"/>
                <a:gd name="T32" fmla="*/ 9 w 17"/>
                <a:gd name="T33"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7">
                  <a:moveTo>
                    <a:pt x="9" y="17"/>
                  </a:moveTo>
                  <a:lnTo>
                    <a:pt x="12" y="16"/>
                  </a:lnTo>
                  <a:lnTo>
                    <a:pt x="15" y="15"/>
                  </a:lnTo>
                  <a:lnTo>
                    <a:pt x="16" y="12"/>
                  </a:lnTo>
                  <a:lnTo>
                    <a:pt x="17" y="9"/>
                  </a:lnTo>
                  <a:lnTo>
                    <a:pt x="16" y="6"/>
                  </a:lnTo>
                  <a:lnTo>
                    <a:pt x="15" y="3"/>
                  </a:lnTo>
                  <a:lnTo>
                    <a:pt x="12" y="1"/>
                  </a:lnTo>
                  <a:lnTo>
                    <a:pt x="9" y="0"/>
                  </a:lnTo>
                  <a:lnTo>
                    <a:pt x="6" y="1"/>
                  </a:lnTo>
                  <a:lnTo>
                    <a:pt x="3" y="3"/>
                  </a:lnTo>
                  <a:lnTo>
                    <a:pt x="1" y="5"/>
                  </a:lnTo>
                  <a:lnTo>
                    <a:pt x="0" y="9"/>
                  </a:lnTo>
                  <a:lnTo>
                    <a:pt x="1" y="12"/>
                  </a:lnTo>
                  <a:lnTo>
                    <a:pt x="3" y="14"/>
                  </a:lnTo>
                  <a:lnTo>
                    <a:pt x="5" y="16"/>
                  </a:lnTo>
                  <a:lnTo>
                    <a:pt x="9" y="17"/>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04" name="Freeform 56"/>
            <p:cNvSpPr>
              <a:spLocks/>
            </p:cNvSpPr>
            <p:nvPr/>
          </p:nvSpPr>
          <p:spPr bwMode="auto">
            <a:xfrm>
              <a:off x="4559" y="1371"/>
              <a:ext cx="106" cy="102"/>
            </a:xfrm>
            <a:custGeom>
              <a:avLst/>
              <a:gdLst>
                <a:gd name="T0" fmla="*/ 31 w 106"/>
                <a:gd name="T1" fmla="*/ 0 h 102"/>
                <a:gd name="T2" fmla="*/ 26 w 106"/>
                <a:gd name="T3" fmla="*/ 1 h 102"/>
                <a:gd name="T4" fmla="*/ 21 w 106"/>
                <a:gd name="T5" fmla="*/ 5 h 102"/>
                <a:gd name="T6" fmla="*/ 16 w 106"/>
                <a:gd name="T7" fmla="*/ 10 h 102"/>
                <a:gd name="T8" fmla="*/ 13 w 106"/>
                <a:gd name="T9" fmla="*/ 15 h 102"/>
                <a:gd name="T10" fmla="*/ 11 w 106"/>
                <a:gd name="T11" fmla="*/ 20 h 102"/>
                <a:gd name="T12" fmla="*/ 10 w 106"/>
                <a:gd name="T13" fmla="*/ 24 h 102"/>
                <a:gd name="T14" fmla="*/ 8 w 106"/>
                <a:gd name="T15" fmla="*/ 29 h 102"/>
                <a:gd name="T16" fmla="*/ 6 w 106"/>
                <a:gd name="T17" fmla="*/ 34 h 102"/>
                <a:gd name="T18" fmla="*/ 3 w 106"/>
                <a:gd name="T19" fmla="*/ 41 h 102"/>
                <a:gd name="T20" fmla="*/ 1 w 106"/>
                <a:gd name="T21" fmla="*/ 50 h 102"/>
                <a:gd name="T22" fmla="*/ 0 w 106"/>
                <a:gd name="T23" fmla="*/ 59 h 102"/>
                <a:gd name="T24" fmla="*/ 3 w 106"/>
                <a:gd name="T25" fmla="*/ 64 h 102"/>
                <a:gd name="T26" fmla="*/ 9 w 106"/>
                <a:gd name="T27" fmla="*/ 66 h 102"/>
                <a:gd name="T28" fmla="*/ 14 w 106"/>
                <a:gd name="T29" fmla="*/ 68 h 102"/>
                <a:gd name="T30" fmla="*/ 19 w 106"/>
                <a:gd name="T31" fmla="*/ 70 h 102"/>
                <a:gd name="T32" fmla="*/ 25 w 106"/>
                <a:gd name="T33" fmla="*/ 74 h 102"/>
                <a:gd name="T34" fmla="*/ 28 w 106"/>
                <a:gd name="T35" fmla="*/ 77 h 102"/>
                <a:gd name="T36" fmla="*/ 33 w 106"/>
                <a:gd name="T37" fmla="*/ 81 h 102"/>
                <a:gd name="T38" fmla="*/ 38 w 106"/>
                <a:gd name="T39" fmla="*/ 85 h 102"/>
                <a:gd name="T40" fmla="*/ 43 w 106"/>
                <a:gd name="T41" fmla="*/ 90 h 102"/>
                <a:gd name="T42" fmla="*/ 49 w 106"/>
                <a:gd name="T43" fmla="*/ 95 h 102"/>
                <a:gd name="T44" fmla="*/ 56 w 106"/>
                <a:gd name="T45" fmla="*/ 98 h 102"/>
                <a:gd name="T46" fmla="*/ 61 w 106"/>
                <a:gd name="T47" fmla="*/ 101 h 102"/>
                <a:gd name="T48" fmla="*/ 67 w 106"/>
                <a:gd name="T49" fmla="*/ 102 h 102"/>
                <a:gd name="T50" fmla="*/ 73 w 106"/>
                <a:gd name="T51" fmla="*/ 102 h 102"/>
                <a:gd name="T52" fmla="*/ 79 w 106"/>
                <a:gd name="T53" fmla="*/ 102 h 102"/>
                <a:gd name="T54" fmla="*/ 85 w 106"/>
                <a:gd name="T55" fmla="*/ 102 h 102"/>
                <a:gd name="T56" fmla="*/ 91 w 106"/>
                <a:gd name="T57" fmla="*/ 101 h 102"/>
                <a:gd name="T58" fmla="*/ 96 w 106"/>
                <a:gd name="T59" fmla="*/ 100 h 102"/>
                <a:gd name="T60" fmla="*/ 100 w 106"/>
                <a:gd name="T61" fmla="*/ 99 h 102"/>
                <a:gd name="T62" fmla="*/ 103 w 106"/>
                <a:gd name="T63" fmla="*/ 98 h 102"/>
                <a:gd name="T64" fmla="*/ 105 w 106"/>
                <a:gd name="T65" fmla="*/ 96 h 102"/>
                <a:gd name="T66" fmla="*/ 106 w 106"/>
                <a:gd name="T67" fmla="*/ 92 h 102"/>
                <a:gd name="T68" fmla="*/ 105 w 106"/>
                <a:gd name="T69" fmla="*/ 87 h 102"/>
                <a:gd name="T70" fmla="*/ 102 w 106"/>
                <a:gd name="T71" fmla="*/ 83 h 102"/>
                <a:gd name="T72" fmla="*/ 99 w 106"/>
                <a:gd name="T73" fmla="*/ 79 h 102"/>
                <a:gd name="T74" fmla="*/ 95 w 106"/>
                <a:gd name="T75" fmla="*/ 75 h 102"/>
                <a:gd name="T76" fmla="*/ 90 w 106"/>
                <a:gd name="T77" fmla="*/ 70 h 102"/>
                <a:gd name="T78" fmla="*/ 84 w 106"/>
                <a:gd name="T79" fmla="*/ 65 h 102"/>
                <a:gd name="T80" fmla="*/ 78 w 106"/>
                <a:gd name="T81" fmla="*/ 61 h 102"/>
                <a:gd name="T82" fmla="*/ 71 w 106"/>
                <a:gd name="T83" fmla="*/ 56 h 102"/>
                <a:gd name="T84" fmla="*/ 63 w 106"/>
                <a:gd name="T85" fmla="*/ 50 h 102"/>
                <a:gd name="T86" fmla="*/ 56 w 106"/>
                <a:gd name="T87" fmla="*/ 44 h 102"/>
                <a:gd name="T88" fmla="*/ 52 w 106"/>
                <a:gd name="T89" fmla="*/ 38 h 102"/>
                <a:gd name="T90" fmla="*/ 50 w 106"/>
                <a:gd name="T91" fmla="*/ 29 h 102"/>
                <a:gd name="T92" fmla="*/ 46 w 106"/>
                <a:gd name="T93" fmla="*/ 17 h 102"/>
                <a:gd name="T94" fmla="*/ 39 w 106"/>
                <a:gd name="T95" fmla="*/ 6 h 102"/>
                <a:gd name="T96" fmla="*/ 31 w 106"/>
                <a:gd name="T97"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06" h="102">
                  <a:moveTo>
                    <a:pt x="31" y="0"/>
                  </a:moveTo>
                  <a:lnTo>
                    <a:pt x="26" y="1"/>
                  </a:lnTo>
                  <a:lnTo>
                    <a:pt x="21" y="5"/>
                  </a:lnTo>
                  <a:lnTo>
                    <a:pt x="16" y="10"/>
                  </a:lnTo>
                  <a:lnTo>
                    <a:pt x="13" y="15"/>
                  </a:lnTo>
                  <a:lnTo>
                    <a:pt x="11" y="20"/>
                  </a:lnTo>
                  <a:lnTo>
                    <a:pt x="10" y="24"/>
                  </a:lnTo>
                  <a:lnTo>
                    <a:pt x="8" y="29"/>
                  </a:lnTo>
                  <a:lnTo>
                    <a:pt x="6" y="34"/>
                  </a:lnTo>
                  <a:lnTo>
                    <a:pt x="3" y="41"/>
                  </a:lnTo>
                  <a:lnTo>
                    <a:pt x="1" y="50"/>
                  </a:lnTo>
                  <a:lnTo>
                    <a:pt x="0" y="59"/>
                  </a:lnTo>
                  <a:lnTo>
                    <a:pt x="3" y="64"/>
                  </a:lnTo>
                  <a:lnTo>
                    <a:pt x="9" y="66"/>
                  </a:lnTo>
                  <a:lnTo>
                    <a:pt x="14" y="68"/>
                  </a:lnTo>
                  <a:lnTo>
                    <a:pt x="19" y="70"/>
                  </a:lnTo>
                  <a:lnTo>
                    <a:pt x="25" y="74"/>
                  </a:lnTo>
                  <a:lnTo>
                    <a:pt x="28" y="77"/>
                  </a:lnTo>
                  <a:lnTo>
                    <a:pt x="33" y="81"/>
                  </a:lnTo>
                  <a:lnTo>
                    <a:pt x="38" y="85"/>
                  </a:lnTo>
                  <a:lnTo>
                    <a:pt x="43" y="90"/>
                  </a:lnTo>
                  <a:lnTo>
                    <a:pt x="49" y="95"/>
                  </a:lnTo>
                  <a:lnTo>
                    <a:pt x="56" y="98"/>
                  </a:lnTo>
                  <a:lnTo>
                    <a:pt x="61" y="101"/>
                  </a:lnTo>
                  <a:lnTo>
                    <a:pt x="67" y="102"/>
                  </a:lnTo>
                  <a:lnTo>
                    <a:pt x="73" y="102"/>
                  </a:lnTo>
                  <a:lnTo>
                    <a:pt x="79" y="102"/>
                  </a:lnTo>
                  <a:lnTo>
                    <a:pt x="85" y="102"/>
                  </a:lnTo>
                  <a:lnTo>
                    <a:pt x="91" y="101"/>
                  </a:lnTo>
                  <a:lnTo>
                    <a:pt x="96" y="100"/>
                  </a:lnTo>
                  <a:lnTo>
                    <a:pt x="100" y="99"/>
                  </a:lnTo>
                  <a:lnTo>
                    <a:pt x="103" y="98"/>
                  </a:lnTo>
                  <a:lnTo>
                    <a:pt x="105" y="96"/>
                  </a:lnTo>
                  <a:lnTo>
                    <a:pt x="106" y="92"/>
                  </a:lnTo>
                  <a:lnTo>
                    <a:pt x="105" y="87"/>
                  </a:lnTo>
                  <a:lnTo>
                    <a:pt x="102" y="83"/>
                  </a:lnTo>
                  <a:lnTo>
                    <a:pt x="99" y="79"/>
                  </a:lnTo>
                  <a:lnTo>
                    <a:pt x="95" y="75"/>
                  </a:lnTo>
                  <a:lnTo>
                    <a:pt x="90" y="70"/>
                  </a:lnTo>
                  <a:lnTo>
                    <a:pt x="84" y="65"/>
                  </a:lnTo>
                  <a:lnTo>
                    <a:pt x="78" y="61"/>
                  </a:lnTo>
                  <a:lnTo>
                    <a:pt x="71" y="56"/>
                  </a:lnTo>
                  <a:lnTo>
                    <a:pt x="63" y="50"/>
                  </a:lnTo>
                  <a:lnTo>
                    <a:pt x="56" y="44"/>
                  </a:lnTo>
                  <a:lnTo>
                    <a:pt x="52" y="38"/>
                  </a:lnTo>
                  <a:lnTo>
                    <a:pt x="50" y="29"/>
                  </a:lnTo>
                  <a:lnTo>
                    <a:pt x="46" y="17"/>
                  </a:lnTo>
                  <a:lnTo>
                    <a:pt x="39" y="6"/>
                  </a:lnTo>
                  <a:lnTo>
                    <a:pt x="31" y="0"/>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05" name="Freeform 57"/>
            <p:cNvSpPr>
              <a:spLocks/>
            </p:cNvSpPr>
            <p:nvPr/>
          </p:nvSpPr>
          <p:spPr bwMode="auto">
            <a:xfrm>
              <a:off x="4577" y="1388"/>
              <a:ext cx="17" cy="17"/>
            </a:xfrm>
            <a:custGeom>
              <a:avLst/>
              <a:gdLst>
                <a:gd name="T0" fmla="*/ 9 w 17"/>
                <a:gd name="T1" fmla="*/ 17 h 17"/>
                <a:gd name="T2" fmla="*/ 12 w 17"/>
                <a:gd name="T3" fmla="*/ 16 h 17"/>
                <a:gd name="T4" fmla="*/ 15 w 17"/>
                <a:gd name="T5" fmla="*/ 15 h 17"/>
                <a:gd name="T6" fmla="*/ 16 w 17"/>
                <a:gd name="T7" fmla="*/ 12 h 17"/>
                <a:gd name="T8" fmla="*/ 17 w 17"/>
                <a:gd name="T9" fmla="*/ 9 h 17"/>
                <a:gd name="T10" fmla="*/ 16 w 17"/>
                <a:gd name="T11" fmla="*/ 6 h 17"/>
                <a:gd name="T12" fmla="*/ 15 w 17"/>
                <a:gd name="T13" fmla="*/ 3 h 17"/>
                <a:gd name="T14" fmla="*/ 12 w 17"/>
                <a:gd name="T15" fmla="*/ 1 h 17"/>
                <a:gd name="T16" fmla="*/ 9 w 17"/>
                <a:gd name="T17" fmla="*/ 0 h 17"/>
                <a:gd name="T18" fmla="*/ 6 w 17"/>
                <a:gd name="T19" fmla="*/ 1 h 17"/>
                <a:gd name="T20" fmla="*/ 3 w 17"/>
                <a:gd name="T21" fmla="*/ 3 h 17"/>
                <a:gd name="T22" fmla="*/ 1 w 17"/>
                <a:gd name="T23" fmla="*/ 5 h 17"/>
                <a:gd name="T24" fmla="*/ 0 w 17"/>
                <a:gd name="T25" fmla="*/ 9 h 17"/>
                <a:gd name="T26" fmla="*/ 1 w 17"/>
                <a:gd name="T27" fmla="*/ 12 h 17"/>
                <a:gd name="T28" fmla="*/ 3 w 17"/>
                <a:gd name="T29" fmla="*/ 14 h 17"/>
                <a:gd name="T30" fmla="*/ 5 w 17"/>
                <a:gd name="T31" fmla="*/ 16 h 17"/>
                <a:gd name="T32" fmla="*/ 9 w 17"/>
                <a:gd name="T33" fmla="*/ 17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7">
                  <a:moveTo>
                    <a:pt x="9" y="17"/>
                  </a:moveTo>
                  <a:lnTo>
                    <a:pt x="12" y="16"/>
                  </a:lnTo>
                  <a:lnTo>
                    <a:pt x="15" y="15"/>
                  </a:lnTo>
                  <a:lnTo>
                    <a:pt x="16" y="12"/>
                  </a:lnTo>
                  <a:lnTo>
                    <a:pt x="17" y="9"/>
                  </a:lnTo>
                  <a:lnTo>
                    <a:pt x="16" y="6"/>
                  </a:lnTo>
                  <a:lnTo>
                    <a:pt x="15" y="3"/>
                  </a:lnTo>
                  <a:lnTo>
                    <a:pt x="12" y="1"/>
                  </a:lnTo>
                  <a:lnTo>
                    <a:pt x="9" y="0"/>
                  </a:lnTo>
                  <a:lnTo>
                    <a:pt x="6" y="1"/>
                  </a:lnTo>
                  <a:lnTo>
                    <a:pt x="3" y="3"/>
                  </a:lnTo>
                  <a:lnTo>
                    <a:pt x="1" y="5"/>
                  </a:lnTo>
                  <a:lnTo>
                    <a:pt x="0" y="9"/>
                  </a:lnTo>
                  <a:lnTo>
                    <a:pt x="1" y="12"/>
                  </a:lnTo>
                  <a:lnTo>
                    <a:pt x="3" y="14"/>
                  </a:lnTo>
                  <a:lnTo>
                    <a:pt x="5" y="16"/>
                  </a:lnTo>
                  <a:lnTo>
                    <a:pt x="9" y="17"/>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06" name="Freeform 58"/>
            <p:cNvSpPr>
              <a:spLocks/>
            </p:cNvSpPr>
            <p:nvPr/>
          </p:nvSpPr>
          <p:spPr bwMode="auto">
            <a:xfrm>
              <a:off x="4557" y="1395"/>
              <a:ext cx="124" cy="86"/>
            </a:xfrm>
            <a:custGeom>
              <a:avLst/>
              <a:gdLst>
                <a:gd name="T0" fmla="*/ 7 w 124"/>
                <a:gd name="T1" fmla="*/ 0 h 86"/>
                <a:gd name="T2" fmla="*/ 4 w 124"/>
                <a:gd name="T3" fmla="*/ 9 h 86"/>
                <a:gd name="T4" fmla="*/ 2 w 124"/>
                <a:gd name="T5" fmla="*/ 19 h 86"/>
                <a:gd name="T6" fmla="*/ 0 w 124"/>
                <a:gd name="T7" fmla="*/ 29 h 86"/>
                <a:gd name="T8" fmla="*/ 0 w 124"/>
                <a:gd name="T9" fmla="*/ 40 h 86"/>
                <a:gd name="T10" fmla="*/ 1 w 124"/>
                <a:gd name="T11" fmla="*/ 42 h 86"/>
                <a:gd name="T12" fmla="*/ 3 w 124"/>
                <a:gd name="T13" fmla="*/ 44 h 86"/>
                <a:gd name="T14" fmla="*/ 6 w 124"/>
                <a:gd name="T15" fmla="*/ 46 h 86"/>
                <a:gd name="T16" fmla="*/ 9 w 124"/>
                <a:gd name="T17" fmla="*/ 47 h 86"/>
                <a:gd name="T18" fmla="*/ 12 w 124"/>
                <a:gd name="T19" fmla="*/ 48 h 86"/>
                <a:gd name="T20" fmla="*/ 15 w 124"/>
                <a:gd name="T21" fmla="*/ 50 h 86"/>
                <a:gd name="T22" fmla="*/ 20 w 124"/>
                <a:gd name="T23" fmla="*/ 52 h 86"/>
                <a:gd name="T24" fmla="*/ 25 w 124"/>
                <a:gd name="T25" fmla="*/ 55 h 86"/>
                <a:gd name="T26" fmla="*/ 31 w 124"/>
                <a:gd name="T27" fmla="*/ 59 h 86"/>
                <a:gd name="T28" fmla="*/ 36 w 124"/>
                <a:gd name="T29" fmla="*/ 63 h 86"/>
                <a:gd name="T30" fmla="*/ 40 w 124"/>
                <a:gd name="T31" fmla="*/ 66 h 86"/>
                <a:gd name="T32" fmla="*/ 44 w 124"/>
                <a:gd name="T33" fmla="*/ 70 h 86"/>
                <a:gd name="T34" fmla="*/ 48 w 124"/>
                <a:gd name="T35" fmla="*/ 73 h 86"/>
                <a:gd name="T36" fmla="*/ 53 w 124"/>
                <a:gd name="T37" fmla="*/ 76 h 86"/>
                <a:gd name="T38" fmla="*/ 58 w 124"/>
                <a:gd name="T39" fmla="*/ 79 h 86"/>
                <a:gd name="T40" fmla="*/ 65 w 124"/>
                <a:gd name="T41" fmla="*/ 81 h 86"/>
                <a:gd name="T42" fmla="*/ 71 w 124"/>
                <a:gd name="T43" fmla="*/ 83 h 86"/>
                <a:gd name="T44" fmla="*/ 77 w 124"/>
                <a:gd name="T45" fmla="*/ 84 h 86"/>
                <a:gd name="T46" fmla="*/ 83 w 124"/>
                <a:gd name="T47" fmla="*/ 85 h 86"/>
                <a:gd name="T48" fmla="*/ 88 w 124"/>
                <a:gd name="T49" fmla="*/ 86 h 86"/>
                <a:gd name="T50" fmla="*/ 93 w 124"/>
                <a:gd name="T51" fmla="*/ 86 h 86"/>
                <a:gd name="T52" fmla="*/ 99 w 124"/>
                <a:gd name="T53" fmla="*/ 86 h 86"/>
                <a:gd name="T54" fmla="*/ 106 w 124"/>
                <a:gd name="T55" fmla="*/ 86 h 86"/>
                <a:gd name="T56" fmla="*/ 112 w 124"/>
                <a:gd name="T57" fmla="*/ 84 h 86"/>
                <a:gd name="T58" fmla="*/ 118 w 124"/>
                <a:gd name="T59" fmla="*/ 83 h 86"/>
                <a:gd name="T60" fmla="*/ 122 w 124"/>
                <a:gd name="T61" fmla="*/ 81 h 86"/>
                <a:gd name="T62" fmla="*/ 124 w 124"/>
                <a:gd name="T63" fmla="*/ 78 h 86"/>
                <a:gd name="T64" fmla="*/ 124 w 124"/>
                <a:gd name="T65" fmla="*/ 74 h 86"/>
                <a:gd name="T66" fmla="*/ 119 w 124"/>
                <a:gd name="T67" fmla="*/ 66 h 86"/>
                <a:gd name="T68" fmla="*/ 113 w 124"/>
                <a:gd name="T69" fmla="*/ 59 h 86"/>
                <a:gd name="T70" fmla="*/ 106 w 124"/>
                <a:gd name="T71" fmla="*/ 53 h 86"/>
                <a:gd name="T72" fmla="*/ 99 w 124"/>
                <a:gd name="T73" fmla="*/ 47 h 86"/>
                <a:gd name="T74" fmla="*/ 95 w 124"/>
                <a:gd name="T75" fmla="*/ 44 h 86"/>
                <a:gd name="T76" fmla="*/ 90 w 124"/>
                <a:gd name="T77" fmla="*/ 40 h 86"/>
                <a:gd name="T78" fmla="*/ 85 w 124"/>
                <a:gd name="T79" fmla="*/ 36 h 86"/>
                <a:gd name="T80" fmla="*/ 80 w 124"/>
                <a:gd name="T81" fmla="*/ 32 h 86"/>
                <a:gd name="T82" fmla="*/ 74 w 124"/>
                <a:gd name="T83" fmla="*/ 28 h 86"/>
                <a:gd name="T84" fmla="*/ 70 w 124"/>
                <a:gd name="T85" fmla="*/ 24 h 86"/>
                <a:gd name="T86" fmla="*/ 66 w 124"/>
                <a:gd name="T87" fmla="*/ 21 h 86"/>
                <a:gd name="T88" fmla="*/ 64 w 124"/>
                <a:gd name="T89" fmla="*/ 19 h 86"/>
                <a:gd name="T90" fmla="*/ 61 w 124"/>
                <a:gd name="T91" fmla="*/ 15 h 86"/>
                <a:gd name="T92" fmla="*/ 58 w 124"/>
                <a:gd name="T93" fmla="*/ 12 h 86"/>
                <a:gd name="T94" fmla="*/ 55 w 124"/>
                <a:gd name="T95" fmla="*/ 10 h 86"/>
                <a:gd name="T96" fmla="*/ 50 w 124"/>
                <a:gd name="T97" fmla="*/ 10 h 86"/>
                <a:gd name="T98" fmla="*/ 45 w 124"/>
                <a:gd name="T99" fmla="*/ 13 h 86"/>
                <a:gd name="T100" fmla="*/ 41 w 124"/>
                <a:gd name="T101" fmla="*/ 17 h 86"/>
                <a:gd name="T102" fmla="*/ 38 w 124"/>
                <a:gd name="T103" fmla="*/ 20 h 86"/>
                <a:gd name="T104" fmla="*/ 37 w 124"/>
                <a:gd name="T105" fmla="*/ 22 h 86"/>
                <a:gd name="T106" fmla="*/ 32 w 124"/>
                <a:gd name="T107" fmla="*/ 19 h 86"/>
                <a:gd name="T108" fmla="*/ 28 w 124"/>
                <a:gd name="T109" fmla="*/ 17 h 86"/>
                <a:gd name="T110" fmla="*/ 23 w 124"/>
                <a:gd name="T111" fmla="*/ 14 h 86"/>
                <a:gd name="T112" fmla="*/ 19 w 124"/>
                <a:gd name="T113" fmla="*/ 11 h 86"/>
                <a:gd name="T114" fmla="*/ 15 w 124"/>
                <a:gd name="T115" fmla="*/ 9 h 86"/>
                <a:gd name="T116" fmla="*/ 12 w 124"/>
                <a:gd name="T117" fmla="*/ 6 h 86"/>
                <a:gd name="T118" fmla="*/ 9 w 124"/>
                <a:gd name="T119" fmla="*/ 3 h 86"/>
                <a:gd name="T120" fmla="*/ 7 w 124"/>
                <a:gd name="T121"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4" h="86">
                  <a:moveTo>
                    <a:pt x="7" y="0"/>
                  </a:moveTo>
                  <a:lnTo>
                    <a:pt x="4" y="9"/>
                  </a:lnTo>
                  <a:lnTo>
                    <a:pt x="2" y="19"/>
                  </a:lnTo>
                  <a:lnTo>
                    <a:pt x="0" y="29"/>
                  </a:lnTo>
                  <a:lnTo>
                    <a:pt x="0" y="40"/>
                  </a:lnTo>
                  <a:lnTo>
                    <a:pt x="1" y="42"/>
                  </a:lnTo>
                  <a:lnTo>
                    <a:pt x="3" y="44"/>
                  </a:lnTo>
                  <a:lnTo>
                    <a:pt x="6" y="46"/>
                  </a:lnTo>
                  <a:lnTo>
                    <a:pt x="9" y="47"/>
                  </a:lnTo>
                  <a:lnTo>
                    <a:pt x="12" y="48"/>
                  </a:lnTo>
                  <a:lnTo>
                    <a:pt x="15" y="50"/>
                  </a:lnTo>
                  <a:lnTo>
                    <a:pt x="20" y="52"/>
                  </a:lnTo>
                  <a:lnTo>
                    <a:pt x="25" y="55"/>
                  </a:lnTo>
                  <a:lnTo>
                    <a:pt x="31" y="59"/>
                  </a:lnTo>
                  <a:lnTo>
                    <a:pt x="36" y="63"/>
                  </a:lnTo>
                  <a:lnTo>
                    <a:pt x="40" y="66"/>
                  </a:lnTo>
                  <a:lnTo>
                    <a:pt x="44" y="70"/>
                  </a:lnTo>
                  <a:lnTo>
                    <a:pt x="48" y="73"/>
                  </a:lnTo>
                  <a:lnTo>
                    <a:pt x="53" y="76"/>
                  </a:lnTo>
                  <a:lnTo>
                    <a:pt x="58" y="79"/>
                  </a:lnTo>
                  <a:lnTo>
                    <a:pt x="65" y="81"/>
                  </a:lnTo>
                  <a:lnTo>
                    <a:pt x="71" y="83"/>
                  </a:lnTo>
                  <a:lnTo>
                    <a:pt x="77" y="84"/>
                  </a:lnTo>
                  <a:lnTo>
                    <a:pt x="83" y="85"/>
                  </a:lnTo>
                  <a:lnTo>
                    <a:pt x="88" y="86"/>
                  </a:lnTo>
                  <a:lnTo>
                    <a:pt x="93" y="86"/>
                  </a:lnTo>
                  <a:lnTo>
                    <a:pt x="99" y="86"/>
                  </a:lnTo>
                  <a:lnTo>
                    <a:pt x="106" y="86"/>
                  </a:lnTo>
                  <a:lnTo>
                    <a:pt x="112" y="84"/>
                  </a:lnTo>
                  <a:lnTo>
                    <a:pt x="118" y="83"/>
                  </a:lnTo>
                  <a:lnTo>
                    <a:pt x="122" y="81"/>
                  </a:lnTo>
                  <a:lnTo>
                    <a:pt x="124" y="78"/>
                  </a:lnTo>
                  <a:lnTo>
                    <a:pt x="124" y="74"/>
                  </a:lnTo>
                  <a:lnTo>
                    <a:pt x="119" y="66"/>
                  </a:lnTo>
                  <a:lnTo>
                    <a:pt x="113" y="59"/>
                  </a:lnTo>
                  <a:lnTo>
                    <a:pt x="106" y="53"/>
                  </a:lnTo>
                  <a:lnTo>
                    <a:pt x="99" y="47"/>
                  </a:lnTo>
                  <a:lnTo>
                    <a:pt x="95" y="44"/>
                  </a:lnTo>
                  <a:lnTo>
                    <a:pt x="90" y="40"/>
                  </a:lnTo>
                  <a:lnTo>
                    <a:pt x="85" y="36"/>
                  </a:lnTo>
                  <a:lnTo>
                    <a:pt x="80" y="32"/>
                  </a:lnTo>
                  <a:lnTo>
                    <a:pt x="74" y="28"/>
                  </a:lnTo>
                  <a:lnTo>
                    <a:pt x="70" y="24"/>
                  </a:lnTo>
                  <a:lnTo>
                    <a:pt x="66" y="21"/>
                  </a:lnTo>
                  <a:lnTo>
                    <a:pt x="64" y="19"/>
                  </a:lnTo>
                  <a:lnTo>
                    <a:pt x="61" y="15"/>
                  </a:lnTo>
                  <a:lnTo>
                    <a:pt x="58" y="12"/>
                  </a:lnTo>
                  <a:lnTo>
                    <a:pt x="55" y="10"/>
                  </a:lnTo>
                  <a:lnTo>
                    <a:pt x="50" y="10"/>
                  </a:lnTo>
                  <a:lnTo>
                    <a:pt x="45" y="13"/>
                  </a:lnTo>
                  <a:lnTo>
                    <a:pt x="41" y="17"/>
                  </a:lnTo>
                  <a:lnTo>
                    <a:pt x="38" y="20"/>
                  </a:lnTo>
                  <a:lnTo>
                    <a:pt x="37" y="22"/>
                  </a:lnTo>
                  <a:lnTo>
                    <a:pt x="32" y="19"/>
                  </a:lnTo>
                  <a:lnTo>
                    <a:pt x="28" y="17"/>
                  </a:lnTo>
                  <a:lnTo>
                    <a:pt x="23" y="14"/>
                  </a:lnTo>
                  <a:lnTo>
                    <a:pt x="19" y="11"/>
                  </a:lnTo>
                  <a:lnTo>
                    <a:pt x="15" y="9"/>
                  </a:lnTo>
                  <a:lnTo>
                    <a:pt x="12" y="6"/>
                  </a:lnTo>
                  <a:lnTo>
                    <a:pt x="9" y="3"/>
                  </a:lnTo>
                  <a:lnTo>
                    <a:pt x="7" y="0"/>
                  </a:lnTo>
                  <a:close/>
                </a:path>
              </a:pathLst>
            </a:custGeom>
            <a:solidFill>
              <a:srgbClr val="3D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07" name="Freeform 59"/>
            <p:cNvSpPr>
              <a:spLocks/>
            </p:cNvSpPr>
            <p:nvPr/>
          </p:nvSpPr>
          <p:spPr bwMode="auto">
            <a:xfrm>
              <a:off x="4560" y="1440"/>
              <a:ext cx="123" cy="45"/>
            </a:xfrm>
            <a:custGeom>
              <a:avLst/>
              <a:gdLst>
                <a:gd name="T0" fmla="*/ 121 w 123"/>
                <a:gd name="T1" fmla="*/ 29 h 45"/>
                <a:gd name="T2" fmla="*/ 121 w 123"/>
                <a:gd name="T3" fmla="*/ 33 h 45"/>
                <a:gd name="T4" fmla="*/ 119 w 123"/>
                <a:gd name="T5" fmla="*/ 36 h 45"/>
                <a:gd name="T6" fmla="*/ 115 w 123"/>
                <a:gd name="T7" fmla="*/ 38 h 45"/>
                <a:gd name="T8" fmla="*/ 109 w 123"/>
                <a:gd name="T9" fmla="*/ 39 h 45"/>
                <a:gd name="T10" fmla="*/ 103 w 123"/>
                <a:gd name="T11" fmla="*/ 41 h 45"/>
                <a:gd name="T12" fmla="*/ 96 w 123"/>
                <a:gd name="T13" fmla="*/ 41 h 45"/>
                <a:gd name="T14" fmla="*/ 90 w 123"/>
                <a:gd name="T15" fmla="*/ 41 h 45"/>
                <a:gd name="T16" fmla="*/ 85 w 123"/>
                <a:gd name="T17" fmla="*/ 41 h 45"/>
                <a:gd name="T18" fmla="*/ 80 w 123"/>
                <a:gd name="T19" fmla="*/ 40 h 45"/>
                <a:gd name="T20" fmla="*/ 74 w 123"/>
                <a:gd name="T21" fmla="*/ 39 h 45"/>
                <a:gd name="T22" fmla="*/ 68 w 123"/>
                <a:gd name="T23" fmla="*/ 38 h 45"/>
                <a:gd name="T24" fmla="*/ 62 w 123"/>
                <a:gd name="T25" fmla="*/ 36 h 45"/>
                <a:gd name="T26" fmla="*/ 55 w 123"/>
                <a:gd name="T27" fmla="*/ 34 h 45"/>
                <a:gd name="T28" fmla="*/ 50 w 123"/>
                <a:gd name="T29" fmla="*/ 31 h 45"/>
                <a:gd name="T30" fmla="*/ 45 w 123"/>
                <a:gd name="T31" fmla="*/ 28 h 45"/>
                <a:gd name="T32" fmla="*/ 41 w 123"/>
                <a:gd name="T33" fmla="*/ 25 h 45"/>
                <a:gd name="T34" fmla="*/ 37 w 123"/>
                <a:gd name="T35" fmla="*/ 21 h 45"/>
                <a:gd name="T36" fmla="*/ 33 w 123"/>
                <a:gd name="T37" fmla="*/ 18 h 45"/>
                <a:gd name="T38" fmla="*/ 28 w 123"/>
                <a:gd name="T39" fmla="*/ 14 h 45"/>
                <a:gd name="T40" fmla="*/ 22 w 123"/>
                <a:gd name="T41" fmla="*/ 10 h 45"/>
                <a:gd name="T42" fmla="*/ 17 w 123"/>
                <a:gd name="T43" fmla="*/ 7 h 45"/>
                <a:gd name="T44" fmla="*/ 12 w 123"/>
                <a:gd name="T45" fmla="*/ 5 h 45"/>
                <a:gd name="T46" fmla="*/ 9 w 123"/>
                <a:gd name="T47" fmla="*/ 3 h 45"/>
                <a:gd name="T48" fmla="*/ 6 w 123"/>
                <a:gd name="T49" fmla="*/ 2 h 45"/>
                <a:gd name="T50" fmla="*/ 5 w 123"/>
                <a:gd name="T51" fmla="*/ 1 h 45"/>
                <a:gd name="T52" fmla="*/ 4 w 123"/>
                <a:gd name="T53" fmla="*/ 1 h 45"/>
                <a:gd name="T54" fmla="*/ 2 w 123"/>
                <a:gd name="T55" fmla="*/ 1 h 45"/>
                <a:gd name="T56" fmla="*/ 1 w 123"/>
                <a:gd name="T57" fmla="*/ 0 h 45"/>
                <a:gd name="T58" fmla="*/ 0 w 123"/>
                <a:gd name="T59" fmla="*/ 2 h 45"/>
                <a:gd name="T60" fmla="*/ 0 w 123"/>
                <a:gd name="T61" fmla="*/ 3 h 45"/>
                <a:gd name="T62" fmla="*/ 0 w 123"/>
                <a:gd name="T63" fmla="*/ 7 h 45"/>
                <a:gd name="T64" fmla="*/ 0 w 123"/>
                <a:gd name="T65" fmla="*/ 10 h 45"/>
                <a:gd name="T66" fmla="*/ 1 w 123"/>
                <a:gd name="T67" fmla="*/ 12 h 45"/>
                <a:gd name="T68" fmla="*/ 3 w 123"/>
                <a:gd name="T69" fmla="*/ 13 h 45"/>
                <a:gd name="T70" fmla="*/ 6 w 123"/>
                <a:gd name="T71" fmla="*/ 15 h 45"/>
                <a:gd name="T72" fmla="*/ 11 w 123"/>
                <a:gd name="T73" fmla="*/ 17 h 45"/>
                <a:gd name="T74" fmla="*/ 17 w 123"/>
                <a:gd name="T75" fmla="*/ 20 h 45"/>
                <a:gd name="T76" fmla="*/ 22 w 123"/>
                <a:gd name="T77" fmla="*/ 22 h 45"/>
                <a:gd name="T78" fmla="*/ 27 w 123"/>
                <a:gd name="T79" fmla="*/ 24 h 45"/>
                <a:gd name="T80" fmla="*/ 31 w 123"/>
                <a:gd name="T81" fmla="*/ 26 h 45"/>
                <a:gd name="T82" fmla="*/ 33 w 123"/>
                <a:gd name="T83" fmla="*/ 26 h 45"/>
                <a:gd name="T84" fmla="*/ 35 w 123"/>
                <a:gd name="T85" fmla="*/ 25 h 45"/>
                <a:gd name="T86" fmla="*/ 37 w 123"/>
                <a:gd name="T87" fmla="*/ 25 h 45"/>
                <a:gd name="T88" fmla="*/ 38 w 123"/>
                <a:gd name="T89" fmla="*/ 24 h 45"/>
                <a:gd name="T90" fmla="*/ 39 w 123"/>
                <a:gd name="T91" fmla="*/ 24 h 45"/>
                <a:gd name="T92" fmla="*/ 44 w 123"/>
                <a:gd name="T93" fmla="*/ 29 h 45"/>
                <a:gd name="T94" fmla="*/ 49 w 123"/>
                <a:gd name="T95" fmla="*/ 33 h 45"/>
                <a:gd name="T96" fmla="*/ 54 w 123"/>
                <a:gd name="T97" fmla="*/ 37 h 45"/>
                <a:gd name="T98" fmla="*/ 60 w 123"/>
                <a:gd name="T99" fmla="*/ 39 h 45"/>
                <a:gd name="T100" fmla="*/ 64 w 123"/>
                <a:gd name="T101" fmla="*/ 40 h 45"/>
                <a:gd name="T102" fmla="*/ 69 w 123"/>
                <a:gd name="T103" fmla="*/ 42 h 45"/>
                <a:gd name="T104" fmla="*/ 75 w 123"/>
                <a:gd name="T105" fmla="*/ 43 h 45"/>
                <a:gd name="T106" fmla="*/ 82 w 123"/>
                <a:gd name="T107" fmla="*/ 44 h 45"/>
                <a:gd name="T108" fmla="*/ 89 w 123"/>
                <a:gd name="T109" fmla="*/ 45 h 45"/>
                <a:gd name="T110" fmla="*/ 97 w 123"/>
                <a:gd name="T111" fmla="*/ 45 h 45"/>
                <a:gd name="T112" fmla="*/ 103 w 123"/>
                <a:gd name="T113" fmla="*/ 44 h 45"/>
                <a:gd name="T114" fmla="*/ 109 w 123"/>
                <a:gd name="T115" fmla="*/ 43 h 45"/>
                <a:gd name="T116" fmla="*/ 117 w 123"/>
                <a:gd name="T117" fmla="*/ 40 h 45"/>
                <a:gd name="T118" fmla="*/ 121 w 123"/>
                <a:gd name="T119" fmla="*/ 36 h 45"/>
                <a:gd name="T120" fmla="*/ 123 w 123"/>
                <a:gd name="T121" fmla="*/ 33 h 45"/>
                <a:gd name="T122" fmla="*/ 121 w 123"/>
                <a:gd name="T123" fmla="*/ 29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3" h="45">
                  <a:moveTo>
                    <a:pt x="121" y="29"/>
                  </a:moveTo>
                  <a:lnTo>
                    <a:pt x="121" y="33"/>
                  </a:lnTo>
                  <a:lnTo>
                    <a:pt x="119" y="36"/>
                  </a:lnTo>
                  <a:lnTo>
                    <a:pt x="115" y="38"/>
                  </a:lnTo>
                  <a:lnTo>
                    <a:pt x="109" y="39"/>
                  </a:lnTo>
                  <a:lnTo>
                    <a:pt x="103" y="41"/>
                  </a:lnTo>
                  <a:lnTo>
                    <a:pt x="96" y="41"/>
                  </a:lnTo>
                  <a:lnTo>
                    <a:pt x="90" y="41"/>
                  </a:lnTo>
                  <a:lnTo>
                    <a:pt x="85" y="41"/>
                  </a:lnTo>
                  <a:lnTo>
                    <a:pt x="80" y="40"/>
                  </a:lnTo>
                  <a:lnTo>
                    <a:pt x="74" y="39"/>
                  </a:lnTo>
                  <a:lnTo>
                    <a:pt x="68" y="38"/>
                  </a:lnTo>
                  <a:lnTo>
                    <a:pt x="62" y="36"/>
                  </a:lnTo>
                  <a:lnTo>
                    <a:pt x="55" y="34"/>
                  </a:lnTo>
                  <a:lnTo>
                    <a:pt x="50" y="31"/>
                  </a:lnTo>
                  <a:lnTo>
                    <a:pt x="45" y="28"/>
                  </a:lnTo>
                  <a:lnTo>
                    <a:pt x="41" y="25"/>
                  </a:lnTo>
                  <a:lnTo>
                    <a:pt x="37" y="21"/>
                  </a:lnTo>
                  <a:lnTo>
                    <a:pt x="33" y="18"/>
                  </a:lnTo>
                  <a:lnTo>
                    <a:pt x="28" y="14"/>
                  </a:lnTo>
                  <a:lnTo>
                    <a:pt x="22" y="10"/>
                  </a:lnTo>
                  <a:lnTo>
                    <a:pt x="17" y="7"/>
                  </a:lnTo>
                  <a:lnTo>
                    <a:pt x="12" y="5"/>
                  </a:lnTo>
                  <a:lnTo>
                    <a:pt x="9" y="3"/>
                  </a:lnTo>
                  <a:lnTo>
                    <a:pt x="6" y="2"/>
                  </a:lnTo>
                  <a:lnTo>
                    <a:pt x="5" y="1"/>
                  </a:lnTo>
                  <a:lnTo>
                    <a:pt x="4" y="1"/>
                  </a:lnTo>
                  <a:lnTo>
                    <a:pt x="2" y="1"/>
                  </a:lnTo>
                  <a:lnTo>
                    <a:pt x="1" y="0"/>
                  </a:lnTo>
                  <a:lnTo>
                    <a:pt x="0" y="2"/>
                  </a:lnTo>
                  <a:lnTo>
                    <a:pt x="0" y="3"/>
                  </a:lnTo>
                  <a:lnTo>
                    <a:pt x="0" y="7"/>
                  </a:lnTo>
                  <a:lnTo>
                    <a:pt x="0" y="10"/>
                  </a:lnTo>
                  <a:lnTo>
                    <a:pt x="1" y="12"/>
                  </a:lnTo>
                  <a:lnTo>
                    <a:pt x="3" y="13"/>
                  </a:lnTo>
                  <a:lnTo>
                    <a:pt x="6" y="15"/>
                  </a:lnTo>
                  <a:lnTo>
                    <a:pt x="11" y="17"/>
                  </a:lnTo>
                  <a:lnTo>
                    <a:pt x="17" y="20"/>
                  </a:lnTo>
                  <a:lnTo>
                    <a:pt x="22" y="22"/>
                  </a:lnTo>
                  <a:lnTo>
                    <a:pt x="27" y="24"/>
                  </a:lnTo>
                  <a:lnTo>
                    <a:pt x="31" y="26"/>
                  </a:lnTo>
                  <a:lnTo>
                    <a:pt x="33" y="26"/>
                  </a:lnTo>
                  <a:lnTo>
                    <a:pt x="35" y="25"/>
                  </a:lnTo>
                  <a:lnTo>
                    <a:pt x="37" y="25"/>
                  </a:lnTo>
                  <a:lnTo>
                    <a:pt x="38" y="24"/>
                  </a:lnTo>
                  <a:lnTo>
                    <a:pt x="39" y="24"/>
                  </a:lnTo>
                  <a:lnTo>
                    <a:pt x="44" y="29"/>
                  </a:lnTo>
                  <a:lnTo>
                    <a:pt x="49" y="33"/>
                  </a:lnTo>
                  <a:lnTo>
                    <a:pt x="54" y="37"/>
                  </a:lnTo>
                  <a:lnTo>
                    <a:pt x="60" y="39"/>
                  </a:lnTo>
                  <a:lnTo>
                    <a:pt x="64" y="40"/>
                  </a:lnTo>
                  <a:lnTo>
                    <a:pt x="69" y="42"/>
                  </a:lnTo>
                  <a:lnTo>
                    <a:pt x="75" y="43"/>
                  </a:lnTo>
                  <a:lnTo>
                    <a:pt x="82" y="44"/>
                  </a:lnTo>
                  <a:lnTo>
                    <a:pt x="89" y="45"/>
                  </a:lnTo>
                  <a:lnTo>
                    <a:pt x="97" y="45"/>
                  </a:lnTo>
                  <a:lnTo>
                    <a:pt x="103" y="44"/>
                  </a:lnTo>
                  <a:lnTo>
                    <a:pt x="109" y="43"/>
                  </a:lnTo>
                  <a:lnTo>
                    <a:pt x="117" y="40"/>
                  </a:lnTo>
                  <a:lnTo>
                    <a:pt x="121" y="36"/>
                  </a:lnTo>
                  <a:lnTo>
                    <a:pt x="123" y="33"/>
                  </a:lnTo>
                  <a:lnTo>
                    <a:pt x="121" y="2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08" name="Freeform 60"/>
            <p:cNvSpPr>
              <a:spLocks/>
            </p:cNvSpPr>
            <p:nvPr/>
          </p:nvSpPr>
          <p:spPr bwMode="auto">
            <a:xfrm>
              <a:off x="4527" y="775"/>
              <a:ext cx="168" cy="654"/>
            </a:xfrm>
            <a:custGeom>
              <a:avLst/>
              <a:gdLst>
                <a:gd name="T0" fmla="*/ 6 w 168"/>
                <a:gd name="T1" fmla="*/ 647 h 654"/>
                <a:gd name="T2" fmla="*/ 24 w 168"/>
                <a:gd name="T3" fmla="*/ 651 h 654"/>
                <a:gd name="T4" fmla="*/ 43 w 168"/>
                <a:gd name="T5" fmla="*/ 654 h 654"/>
                <a:gd name="T6" fmla="*/ 58 w 168"/>
                <a:gd name="T7" fmla="*/ 654 h 654"/>
                <a:gd name="T8" fmla="*/ 72 w 168"/>
                <a:gd name="T9" fmla="*/ 651 h 654"/>
                <a:gd name="T10" fmla="*/ 86 w 168"/>
                <a:gd name="T11" fmla="*/ 640 h 654"/>
                <a:gd name="T12" fmla="*/ 92 w 168"/>
                <a:gd name="T13" fmla="*/ 636 h 654"/>
                <a:gd name="T14" fmla="*/ 92 w 168"/>
                <a:gd name="T15" fmla="*/ 629 h 654"/>
                <a:gd name="T16" fmla="*/ 90 w 168"/>
                <a:gd name="T17" fmla="*/ 613 h 654"/>
                <a:gd name="T18" fmla="*/ 89 w 168"/>
                <a:gd name="T19" fmla="*/ 564 h 654"/>
                <a:gd name="T20" fmla="*/ 92 w 168"/>
                <a:gd name="T21" fmla="*/ 516 h 654"/>
                <a:gd name="T22" fmla="*/ 102 w 168"/>
                <a:gd name="T23" fmla="*/ 431 h 654"/>
                <a:gd name="T24" fmla="*/ 112 w 168"/>
                <a:gd name="T25" fmla="*/ 386 h 654"/>
                <a:gd name="T26" fmla="*/ 123 w 168"/>
                <a:gd name="T27" fmla="*/ 356 h 654"/>
                <a:gd name="T28" fmla="*/ 131 w 168"/>
                <a:gd name="T29" fmla="*/ 328 h 654"/>
                <a:gd name="T30" fmla="*/ 143 w 168"/>
                <a:gd name="T31" fmla="*/ 274 h 654"/>
                <a:gd name="T32" fmla="*/ 158 w 168"/>
                <a:gd name="T33" fmla="*/ 201 h 654"/>
                <a:gd name="T34" fmla="*/ 167 w 168"/>
                <a:gd name="T35" fmla="*/ 134 h 654"/>
                <a:gd name="T36" fmla="*/ 166 w 168"/>
                <a:gd name="T37" fmla="*/ 90 h 654"/>
                <a:gd name="T38" fmla="*/ 157 w 168"/>
                <a:gd name="T39" fmla="*/ 50 h 654"/>
                <a:gd name="T40" fmla="*/ 139 w 168"/>
                <a:gd name="T41" fmla="*/ 19 h 654"/>
                <a:gd name="T42" fmla="*/ 109 w 168"/>
                <a:gd name="T43" fmla="*/ 2 h 654"/>
                <a:gd name="T44" fmla="*/ 75 w 168"/>
                <a:gd name="T45" fmla="*/ 2 h 654"/>
                <a:gd name="T46" fmla="*/ 52 w 168"/>
                <a:gd name="T47" fmla="*/ 14 h 654"/>
                <a:gd name="T48" fmla="*/ 36 w 168"/>
                <a:gd name="T49" fmla="*/ 38 h 654"/>
                <a:gd name="T50" fmla="*/ 29 w 168"/>
                <a:gd name="T51" fmla="*/ 76 h 654"/>
                <a:gd name="T52" fmla="*/ 28 w 168"/>
                <a:gd name="T53" fmla="*/ 101 h 654"/>
                <a:gd name="T54" fmla="*/ 25 w 168"/>
                <a:gd name="T55" fmla="*/ 109 h 654"/>
                <a:gd name="T56" fmla="*/ 28 w 168"/>
                <a:gd name="T57" fmla="*/ 116 h 654"/>
                <a:gd name="T58" fmla="*/ 31 w 168"/>
                <a:gd name="T59" fmla="*/ 125 h 654"/>
                <a:gd name="T60" fmla="*/ 33 w 168"/>
                <a:gd name="T61" fmla="*/ 152 h 654"/>
                <a:gd name="T62" fmla="*/ 37 w 168"/>
                <a:gd name="T63" fmla="*/ 247 h 654"/>
                <a:gd name="T64" fmla="*/ 37 w 168"/>
                <a:gd name="T65" fmla="*/ 283 h 654"/>
                <a:gd name="T66" fmla="*/ 36 w 168"/>
                <a:gd name="T67" fmla="*/ 307 h 654"/>
                <a:gd name="T68" fmla="*/ 31 w 168"/>
                <a:gd name="T69" fmla="*/ 328 h 654"/>
                <a:gd name="T70" fmla="*/ 16 w 168"/>
                <a:gd name="T71" fmla="*/ 383 h 654"/>
                <a:gd name="T72" fmla="*/ 8 w 168"/>
                <a:gd name="T73" fmla="*/ 475 h 654"/>
                <a:gd name="T74" fmla="*/ 1 w 168"/>
                <a:gd name="T75" fmla="*/ 605 h 6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68" h="654">
                  <a:moveTo>
                    <a:pt x="0" y="644"/>
                  </a:moveTo>
                  <a:lnTo>
                    <a:pt x="6" y="647"/>
                  </a:lnTo>
                  <a:lnTo>
                    <a:pt x="14" y="649"/>
                  </a:lnTo>
                  <a:lnTo>
                    <a:pt x="24" y="651"/>
                  </a:lnTo>
                  <a:lnTo>
                    <a:pt x="33" y="652"/>
                  </a:lnTo>
                  <a:lnTo>
                    <a:pt x="43" y="654"/>
                  </a:lnTo>
                  <a:lnTo>
                    <a:pt x="51" y="654"/>
                  </a:lnTo>
                  <a:lnTo>
                    <a:pt x="58" y="654"/>
                  </a:lnTo>
                  <a:lnTo>
                    <a:pt x="63" y="654"/>
                  </a:lnTo>
                  <a:lnTo>
                    <a:pt x="72" y="651"/>
                  </a:lnTo>
                  <a:lnTo>
                    <a:pt x="79" y="645"/>
                  </a:lnTo>
                  <a:lnTo>
                    <a:pt x="86" y="640"/>
                  </a:lnTo>
                  <a:lnTo>
                    <a:pt x="91" y="637"/>
                  </a:lnTo>
                  <a:lnTo>
                    <a:pt x="92" y="636"/>
                  </a:lnTo>
                  <a:lnTo>
                    <a:pt x="93" y="632"/>
                  </a:lnTo>
                  <a:lnTo>
                    <a:pt x="92" y="629"/>
                  </a:lnTo>
                  <a:lnTo>
                    <a:pt x="91" y="625"/>
                  </a:lnTo>
                  <a:lnTo>
                    <a:pt x="90" y="613"/>
                  </a:lnTo>
                  <a:lnTo>
                    <a:pt x="89" y="590"/>
                  </a:lnTo>
                  <a:lnTo>
                    <a:pt x="89" y="564"/>
                  </a:lnTo>
                  <a:lnTo>
                    <a:pt x="90" y="544"/>
                  </a:lnTo>
                  <a:lnTo>
                    <a:pt x="92" y="516"/>
                  </a:lnTo>
                  <a:lnTo>
                    <a:pt x="97" y="474"/>
                  </a:lnTo>
                  <a:lnTo>
                    <a:pt x="102" y="431"/>
                  </a:lnTo>
                  <a:lnTo>
                    <a:pt x="107" y="402"/>
                  </a:lnTo>
                  <a:lnTo>
                    <a:pt x="112" y="386"/>
                  </a:lnTo>
                  <a:lnTo>
                    <a:pt x="118" y="371"/>
                  </a:lnTo>
                  <a:lnTo>
                    <a:pt x="123" y="356"/>
                  </a:lnTo>
                  <a:lnTo>
                    <a:pt x="128" y="341"/>
                  </a:lnTo>
                  <a:lnTo>
                    <a:pt x="131" y="328"/>
                  </a:lnTo>
                  <a:lnTo>
                    <a:pt x="137" y="304"/>
                  </a:lnTo>
                  <a:lnTo>
                    <a:pt x="143" y="274"/>
                  </a:lnTo>
                  <a:lnTo>
                    <a:pt x="151" y="238"/>
                  </a:lnTo>
                  <a:lnTo>
                    <a:pt x="158" y="201"/>
                  </a:lnTo>
                  <a:lnTo>
                    <a:pt x="163" y="166"/>
                  </a:lnTo>
                  <a:lnTo>
                    <a:pt x="167" y="134"/>
                  </a:lnTo>
                  <a:lnTo>
                    <a:pt x="168" y="110"/>
                  </a:lnTo>
                  <a:lnTo>
                    <a:pt x="166" y="90"/>
                  </a:lnTo>
                  <a:lnTo>
                    <a:pt x="163" y="70"/>
                  </a:lnTo>
                  <a:lnTo>
                    <a:pt x="157" y="50"/>
                  </a:lnTo>
                  <a:lnTo>
                    <a:pt x="149" y="33"/>
                  </a:lnTo>
                  <a:lnTo>
                    <a:pt x="139" y="19"/>
                  </a:lnTo>
                  <a:lnTo>
                    <a:pt x="125" y="9"/>
                  </a:lnTo>
                  <a:lnTo>
                    <a:pt x="109" y="2"/>
                  </a:lnTo>
                  <a:lnTo>
                    <a:pt x="89" y="0"/>
                  </a:lnTo>
                  <a:lnTo>
                    <a:pt x="75" y="2"/>
                  </a:lnTo>
                  <a:lnTo>
                    <a:pt x="62" y="7"/>
                  </a:lnTo>
                  <a:lnTo>
                    <a:pt x="52" y="14"/>
                  </a:lnTo>
                  <a:lnTo>
                    <a:pt x="43" y="25"/>
                  </a:lnTo>
                  <a:lnTo>
                    <a:pt x="36" y="38"/>
                  </a:lnTo>
                  <a:lnTo>
                    <a:pt x="31" y="55"/>
                  </a:lnTo>
                  <a:lnTo>
                    <a:pt x="29" y="76"/>
                  </a:lnTo>
                  <a:lnTo>
                    <a:pt x="29" y="99"/>
                  </a:lnTo>
                  <a:lnTo>
                    <a:pt x="28" y="101"/>
                  </a:lnTo>
                  <a:lnTo>
                    <a:pt x="26" y="105"/>
                  </a:lnTo>
                  <a:lnTo>
                    <a:pt x="25" y="109"/>
                  </a:lnTo>
                  <a:lnTo>
                    <a:pt x="26" y="113"/>
                  </a:lnTo>
                  <a:lnTo>
                    <a:pt x="28" y="116"/>
                  </a:lnTo>
                  <a:lnTo>
                    <a:pt x="30" y="120"/>
                  </a:lnTo>
                  <a:lnTo>
                    <a:pt x="31" y="125"/>
                  </a:lnTo>
                  <a:lnTo>
                    <a:pt x="32" y="129"/>
                  </a:lnTo>
                  <a:lnTo>
                    <a:pt x="33" y="152"/>
                  </a:lnTo>
                  <a:lnTo>
                    <a:pt x="35" y="199"/>
                  </a:lnTo>
                  <a:lnTo>
                    <a:pt x="37" y="247"/>
                  </a:lnTo>
                  <a:lnTo>
                    <a:pt x="37" y="273"/>
                  </a:lnTo>
                  <a:lnTo>
                    <a:pt x="37" y="283"/>
                  </a:lnTo>
                  <a:lnTo>
                    <a:pt x="36" y="295"/>
                  </a:lnTo>
                  <a:lnTo>
                    <a:pt x="36" y="307"/>
                  </a:lnTo>
                  <a:lnTo>
                    <a:pt x="35" y="316"/>
                  </a:lnTo>
                  <a:lnTo>
                    <a:pt x="31" y="328"/>
                  </a:lnTo>
                  <a:lnTo>
                    <a:pt x="24" y="351"/>
                  </a:lnTo>
                  <a:lnTo>
                    <a:pt x="16" y="383"/>
                  </a:lnTo>
                  <a:lnTo>
                    <a:pt x="11" y="421"/>
                  </a:lnTo>
                  <a:lnTo>
                    <a:pt x="8" y="475"/>
                  </a:lnTo>
                  <a:lnTo>
                    <a:pt x="4" y="543"/>
                  </a:lnTo>
                  <a:lnTo>
                    <a:pt x="1" y="605"/>
                  </a:lnTo>
                  <a:lnTo>
                    <a:pt x="0" y="644"/>
                  </a:lnTo>
                  <a:close/>
                </a:path>
              </a:pathLst>
            </a:custGeom>
            <a:solidFill>
              <a:srgbClr val="00B299"/>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09" name="Freeform 61"/>
            <p:cNvSpPr>
              <a:spLocks/>
            </p:cNvSpPr>
            <p:nvPr/>
          </p:nvSpPr>
          <p:spPr bwMode="auto">
            <a:xfrm>
              <a:off x="4970" y="240"/>
              <a:ext cx="23" cy="68"/>
            </a:xfrm>
            <a:custGeom>
              <a:avLst/>
              <a:gdLst>
                <a:gd name="T0" fmla="*/ 0 w 23"/>
                <a:gd name="T1" fmla="*/ 68 h 68"/>
                <a:gd name="T2" fmla="*/ 0 w 23"/>
                <a:gd name="T3" fmla="*/ 58 h 68"/>
                <a:gd name="T4" fmla="*/ 0 w 23"/>
                <a:gd name="T5" fmla="*/ 39 h 68"/>
                <a:gd name="T6" fmla="*/ 0 w 23"/>
                <a:gd name="T7" fmla="*/ 18 h 68"/>
                <a:gd name="T8" fmla="*/ 0 w 23"/>
                <a:gd name="T9" fmla="*/ 0 h 68"/>
                <a:gd name="T10" fmla="*/ 23 w 23"/>
                <a:gd name="T11" fmla="*/ 0 h 68"/>
                <a:gd name="T12" fmla="*/ 23 w 23"/>
                <a:gd name="T13" fmla="*/ 18 h 68"/>
                <a:gd name="T14" fmla="*/ 23 w 23"/>
                <a:gd name="T15" fmla="*/ 39 h 68"/>
                <a:gd name="T16" fmla="*/ 23 w 23"/>
                <a:gd name="T17" fmla="*/ 58 h 68"/>
                <a:gd name="T18" fmla="*/ 23 w 23"/>
                <a:gd name="T19" fmla="*/ 68 h 68"/>
                <a:gd name="T20" fmla="*/ 0 w 23"/>
                <a:gd name="T21" fmla="*/ 68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3" h="68">
                  <a:moveTo>
                    <a:pt x="0" y="68"/>
                  </a:moveTo>
                  <a:lnTo>
                    <a:pt x="0" y="58"/>
                  </a:lnTo>
                  <a:lnTo>
                    <a:pt x="0" y="39"/>
                  </a:lnTo>
                  <a:lnTo>
                    <a:pt x="0" y="18"/>
                  </a:lnTo>
                  <a:lnTo>
                    <a:pt x="0" y="0"/>
                  </a:lnTo>
                  <a:lnTo>
                    <a:pt x="23" y="0"/>
                  </a:lnTo>
                  <a:lnTo>
                    <a:pt x="23" y="18"/>
                  </a:lnTo>
                  <a:lnTo>
                    <a:pt x="23" y="39"/>
                  </a:lnTo>
                  <a:lnTo>
                    <a:pt x="23" y="58"/>
                  </a:lnTo>
                  <a:lnTo>
                    <a:pt x="23" y="68"/>
                  </a:lnTo>
                  <a:lnTo>
                    <a:pt x="0" y="68"/>
                  </a:lnTo>
                  <a:close/>
                </a:path>
              </a:pathLst>
            </a:custGeom>
            <a:solidFill>
              <a:srgbClr val="B266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10" name="Freeform 62"/>
            <p:cNvSpPr>
              <a:spLocks/>
            </p:cNvSpPr>
            <p:nvPr/>
          </p:nvSpPr>
          <p:spPr bwMode="auto">
            <a:xfrm>
              <a:off x="4977" y="240"/>
              <a:ext cx="10" cy="68"/>
            </a:xfrm>
            <a:custGeom>
              <a:avLst/>
              <a:gdLst>
                <a:gd name="T0" fmla="*/ 0 w 10"/>
                <a:gd name="T1" fmla="*/ 68 h 68"/>
                <a:gd name="T2" fmla="*/ 0 w 10"/>
                <a:gd name="T3" fmla="*/ 58 h 68"/>
                <a:gd name="T4" fmla="*/ 0 w 10"/>
                <a:gd name="T5" fmla="*/ 39 h 68"/>
                <a:gd name="T6" fmla="*/ 0 w 10"/>
                <a:gd name="T7" fmla="*/ 18 h 68"/>
                <a:gd name="T8" fmla="*/ 0 w 10"/>
                <a:gd name="T9" fmla="*/ 0 h 68"/>
                <a:gd name="T10" fmla="*/ 10 w 10"/>
                <a:gd name="T11" fmla="*/ 0 h 68"/>
                <a:gd name="T12" fmla="*/ 10 w 10"/>
                <a:gd name="T13" fmla="*/ 18 h 68"/>
                <a:gd name="T14" fmla="*/ 10 w 10"/>
                <a:gd name="T15" fmla="*/ 39 h 68"/>
                <a:gd name="T16" fmla="*/ 10 w 10"/>
                <a:gd name="T17" fmla="*/ 58 h 68"/>
                <a:gd name="T18" fmla="*/ 10 w 10"/>
                <a:gd name="T19" fmla="*/ 68 h 68"/>
                <a:gd name="T20" fmla="*/ 0 w 10"/>
                <a:gd name="T21" fmla="*/ 68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 h="68">
                  <a:moveTo>
                    <a:pt x="0" y="68"/>
                  </a:moveTo>
                  <a:lnTo>
                    <a:pt x="0" y="58"/>
                  </a:lnTo>
                  <a:lnTo>
                    <a:pt x="0" y="39"/>
                  </a:lnTo>
                  <a:lnTo>
                    <a:pt x="0" y="18"/>
                  </a:lnTo>
                  <a:lnTo>
                    <a:pt x="0" y="0"/>
                  </a:lnTo>
                  <a:lnTo>
                    <a:pt x="10" y="0"/>
                  </a:lnTo>
                  <a:lnTo>
                    <a:pt x="10" y="18"/>
                  </a:lnTo>
                  <a:lnTo>
                    <a:pt x="10" y="39"/>
                  </a:lnTo>
                  <a:lnTo>
                    <a:pt x="10" y="58"/>
                  </a:lnTo>
                  <a:lnTo>
                    <a:pt x="10" y="68"/>
                  </a:lnTo>
                  <a:lnTo>
                    <a:pt x="0" y="68"/>
                  </a:lnTo>
                  <a:close/>
                </a:path>
              </a:pathLst>
            </a:custGeom>
            <a:solidFill>
              <a:srgbClr val="FFB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11" name="Rectangle 63"/>
            <p:cNvSpPr>
              <a:spLocks noChangeArrowheads="1"/>
            </p:cNvSpPr>
            <p:nvPr/>
          </p:nvSpPr>
          <p:spPr bwMode="auto">
            <a:xfrm>
              <a:off x="4789" y="308"/>
              <a:ext cx="385" cy="499"/>
            </a:xfrm>
            <a:prstGeom prst="rect">
              <a:avLst/>
            </a:prstGeom>
            <a:solidFill>
              <a:srgbClr val="FFE5B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130112" name="Rectangle 64"/>
            <p:cNvSpPr>
              <a:spLocks noChangeArrowheads="1"/>
            </p:cNvSpPr>
            <p:nvPr/>
          </p:nvSpPr>
          <p:spPr bwMode="auto">
            <a:xfrm>
              <a:off x="4818" y="700"/>
              <a:ext cx="327" cy="16"/>
            </a:xfrm>
            <a:prstGeom prst="rect">
              <a:avLst/>
            </a:prstGeom>
            <a:solidFill>
              <a:srgbClr val="3F3F3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130113" name="Rectangle 65"/>
            <p:cNvSpPr>
              <a:spLocks noChangeArrowheads="1"/>
            </p:cNvSpPr>
            <p:nvPr/>
          </p:nvSpPr>
          <p:spPr bwMode="auto">
            <a:xfrm>
              <a:off x="4938" y="731"/>
              <a:ext cx="87" cy="12"/>
            </a:xfrm>
            <a:prstGeom prst="rect">
              <a:avLst/>
            </a:prstGeom>
            <a:solidFill>
              <a:srgbClr val="3F3F3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130114" name="Freeform 66"/>
            <p:cNvSpPr>
              <a:spLocks/>
            </p:cNvSpPr>
            <p:nvPr/>
          </p:nvSpPr>
          <p:spPr bwMode="auto">
            <a:xfrm>
              <a:off x="4730" y="785"/>
              <a:ext cx="504" cy="617"/>
            </a:xfrm>
            <a:custGeom>
              <a:avLst/>
              <a:gdLst>
                <a:gd name="T0" fmla="*/ 263 w 504"/>
                <a:gd name="T1" fmla="*/ 531 h 617"/>
                <a:gd name="T2" fmla="*/ 263 w 504"/>
                <a:gd name="T3" fmla="*/ 453 h 617"/>
                <a:gd name="T4" fmla="*/ 263 w 504"/>
                <a:gd name="T5" fmla="*/ 285 h 617"/>
                <a:gd name="T6" fmla="*/ 263 w 504"/>
                <a:gd name="T7" fmla="*/ 115 h 617"/>
                <a:gd name="T8" fmla="*/ 263 w 504"/>
                <a:gd name="T9" fmla="*/ 29 h 617"/>
                <a:gd name="T10" fmla="*/ 336 w 504"/>
                <a:gd name="T11" fmla="*/ 29 h 617"/>
                <a:gd name="T12" fmla="*/ 342 w 504"/>
                <a:gd name="T13" fmla="*/ 53 h 617"/>
                <a:gd name="T14" fmla="*/ 359 w 504"/>
                <a:gd name="T15" fmla="*/ 119 h 617"/>
                <a:gd name="T16" fmla="*/ 382 w 504"/>
                <a:gd name="T17" fmla="*/ 210 h 617"/>
                <a:gd name="T18" fmla="*/ 410 w 504"/>
                <a:gd name="T19" fmla="*/ 316 h 617"/>
                <a:gd name="T20" fmla="*/ 437 w 504"/>
                <a:gd name="T21" fmla="*/ 422 h 617"/>
                <a:gd name="T22" fmla="*/ 461 w 504"/>
                <a:gd name="T23" fmla="*/ 515 h 617"/>
                <a:gd name="T24" fmla="*/ 478 w 504"/>
                <a:gd name="T25" fmla="*/ 583 h 617"/>
                <a:gd name="T26" fmla="*/ 486 w 504"/>
                <a:gd name="T27" fmla="*/ 612 h 617"/>
                <a:gd name="T28" fmla="*/ 490 w 504"/>
                <a:gd name="T29" fmla="*/ 616 h 617"/>
                <a:gd name="T30" fmla="*/ 496 w 504"/>
                <a:gd name="T31" fmla="*/ 617 h 617"/>
                <a:gd name="T32" fmla="*/ 502 w 504"/>
                <a:gd name="T33" fmla="*/ 615 h 617"/>
                <a:gd name="T34" fmla="*/ 504 w 504"/>
                <a:gd name="T35" fmla="*/ 611 h 617"/>
                <a:gd name="T36" fmla="*/ 354 w 504"/>
                <a:gd name="T37" fmla="*/ 29 h 617"/>
                <a:gd name="T38" fmla="*/ 388 w 504"/>
                <a:gd name="T39" fmla="*/ 29 h 617"/>
                <a:gd name="T40" fmla="*/ 388 w 504"/>
                <a:gd name="T41" fmla="*/ 0 h 617"/>
                <a:gd name="T42" fmla="*/ 290 w 504"/>
                <a:gd name="T43" fmla="*/ 0 h 617"/>
                <a:gd name="T44" fmla="*/ 115 w 504"/>
                <a:gd name="T45" fmla="*/ 0 h 617"/>
                <a:gd name="T46" fmla="*/ 115 w 504"/>
                <a:gd name="T47" fmla="*/ 29 h 617"/>
                <a:gd name="T48" fmla="*/ 150 w 504"/>
                <a:gd name="T49" fmla="*/ 29 h 617"/>
                <a:gd name="T50" fmla="*/ 0 w 504"/>
                <a:gd name="T51" fmla="*/ 611 h 617"/>
                <a:gd name="T52" fmla="*/ 2 w 504"/>
                <a:gd name="T53" fmla="*/ 615 h 617"/>
                <a:gd name="T54" fmla="*/ 7 w 504"/>
                <a:gd name="T55" fmla="*/ 617 h 617"/>
                <a:gd name="T56" fmla="*/ 13 w 504"/>
                <a:gd name="T57" fmla="*/ 616 h 617"/>
                <a:gd name="T58" fmla="*/ 17 w 504"/>
                <a:gd name="T59" fmla="*/ 612 h 617"/>
                <a:gd name="T60" fmla="*/ 25 w 504"/>
                <a:gd name="T61" fmla="*/ 583 h 617"/>
                <a:gd name="T62" fmla="*/ 42 w 504"/>
                <a:gd name="T63" fmla="*/ 515 h 617"/>
                <a:gd name="T64" fmla="*/ 66 w 504"/>
                <a:gd name="T65" fmla="*/ 422 h 617"/>
                <a:gd name="T66" fmla="*/ 94 w 504"/>
                <a:gd name="T67" fmla="*/ 316 h 617"/>
                <a:gd name="T68" fmla="*/ 121 w 504"/>
                <a:gd name="T69" fmla="*/ 210 h 617"/>
                <a:gd name="T70" fmla="*/ 145 w 504"/>
                <a:gd name="T71" fmla="*/ 119 h 617"/>
                <a:gd name="T72" fmla="*/ 162 w 504"/>
                <a:gd name="T73" fmla="*/ 53 h 617"/>
                <a:gd name="T74" fmla="*/ 168 w 504"/>
                <a:gd name="T75" fmla="*/ 29 h 617"/>
                <a:gd name="T76" fmla="*/ 240 w 504"/>
                <a:gd name="T77" fmla="*/ 29 h 617"/>
                <a:gd name="T78" fmla="*/ 240 w 504"/>
                <a:gd name="T79" fmla="*/ 115 h 617"/>
                <a:gd name="T80" fmla="*/ 240 w 504"/>
                <a:gd name="T81" fmla="*/ 285 h 617"/>
                <a:gd name="T82" fmla="*/ 240 w 504"/>
                <a:gd name="T83" fmla="*/ 453 h 617"/>
                <a:gd name="T84" fmla="*/ 240 w 504"/>
                <a:gd name="T85" fmla="*/ 531 h 617"/>
                <a:gd name="T86" fmla="*/ 244 w 504"/>
                <a:gd name="T87" fmla="*/ 535 h 617"/>
                <a:gd name="T88" fmla="*/ 252 w 504"/>
                <a:gd name="T89" fmla="*/ 536 h 617"/>
                <a:gd name="T90" fmla="*/ 259 w 504"/>
                <a:gd name="T91" fmla="*/ 535 h 617"/>
                <a:gd name="T92" fmla="*/ 263 w 504"/>
                <a:gd name="T93" fmla="*/ 531 h 6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504" h="617">
                  <a:moveTo>
                    <a:pt x="263" y="531"/>
                  </a:moveTo>
                  <a:lnTo>
                    <a:pt x="263" y="453"/>
                  </a:lnTo>
                  <a:lnTo>
                    <a:pt x="263" y="285"/>
                  </a:lnTo>
                  <a:lnTo>
                    <a:pt x="263" y="115"/>
                  </a:lnTo>
                  <a:lnTo>
                    <a:pt x="263" y="29"/>
                  </a:lnTo>
                  <a:lnTo>
                    <a:pt x="336" y="29"/>
                  </a:lnTo>
                  <a:lnTo>
                    <a:pt x="342" y="53"/>
                  </a:lnTo>
                  <a:lnTo>
                    <a:pt x="359" y="119"/>
                  </a:lnTo>
                  <a:lnTo>
                    <a:pt x="382" y="210"/>
                  </a:lnTo>
                  <a:lnTo>
                    <a:pt x="410" y="316"/>
                  </a:lnTo>
                  <a:lnTo>
                    <a:pt x="437" y="422"/>
                  </a:lnTo>
                  <a:lnTo>
                    <a:pt x="461" y="515"/>
                  </a:lnTo>
                  <a:lnTo>
                    <a:pt x="478" y="583"/>
                  </a:lnTo>
                  <a:lnTo>
                    <a:pt x="486" y="612"/>
                  </a:lnTo>
                  <a:lnTo>
                    <a:pt x="490" y="616"/>
                  </a:lnTo>
                  <a:lnTo>
                    <a:pt x="496" y="617"/>
                  </a:lnTo>
                  <a:lnTo>
                    <a:pt x="502" y="615"/>
                  </a:lnTo>
                  <a:lnTo>
                    <a:pt x="504" y="611"/>
                  </a:lnTo>
                  <a:lnTo>
                    <a:pt x="354" y="29"/>
                  </a:lnTo>
                  <a:lnTo>
                    <a:pt x="388" y="29"/>
                  </a:lnTo>
                  <a:lnTo>
                    <a:pt x="388" y="0"/>
                  </a:lnTo>
                  <a:lnTo>
                    <a:pt x="290" y="0"/>
                  </a:lnTo>
                  <a:lnTo>
                    <a:pt x="115" y="0"/>
                  </a:lnTo>
                  <a:lnTo>
                    <a:pt x="115" y="29"/>
                  </a:lnTo>
                  <a:lnTo>
                    <a:pt x="150" y="29"/>
                  </a:lnTo>
                  <a:lnTo>
                    <a:pt x="0" y="611"/>
                  </a:lnTo>
                  <a:lnTo>
                    <a:pt x="2" y="615"/>
                  </a:lnTo>
                  <a:lnTo>
                    <a:pt x="7" y="617"/>
                  </a:lnTo>
                  <a:lnTo>
                    <a:pt x="13" y="616"/>
                  </a:lnTo>
                  <a:lnTo>
                    <a:pt x="17" y="612"/>
                  </a:lnTo>
                  <a:lnTo>
                    <a:pt x="25" y="583"/>
                  </a:lnTo>
                  <a:lnTo>
                    <a:pt x="42" y="515"/>
                  </a:lnTo>
                  <a:lnTo>
                    <a:pt x="66" y="422"/>
                  </a:lnTo>
                  <a:lnTo>
                    <a:pt x="94" y="316"/>
                  </a:lnTo>
                  <a:lnTo>
                    <a:pt x="121" y="210"/>
                  </a:lnTo>
                  <a:lnTo>
                    <a:pt x="145" y="119"/>
                  </a:lnTo>
                  <a:lnTo>
                    <a:pt x="162" y="53"/>
                  </a:lnTo>
                  <a:lnTo>
                    <a:pt x="168" y="29"/>
                  </a:lnTo>
                  <a:lnTo>
                    <a:pt x="240" y="29"/>
                  </a:lnTo>
                  <a:lnTo>
                    <a:pt x="240" y="115"/>
                  </a:lnTo>
                  <a:lnTo>
                    <a:pt x="240" y="285"/>
                  </a:lnTo>
                  <a:lnTo>
                    <a:pt x="240" y="453"/>
                  </a:lnTo>
                  <a:lnTo>
                    <a:pt x="240" y="531"/>
                  </a:lnTo>
                  <a:lnTo>
                    <a:pt x="244" y="535"/>
                  </a:lnTo>
                  <a:lnTo>
                    <a:pt x="252" y="536"/>
                  </a:lnTo>
                  <a:lnTo>
                    <a:pt x="259" y="535"/>
                  </a:lnTo>
                  <a:lnTo>
                    <a:pt x="263" y="531"/>
                  </a:lnTo>
                  <a:close/>
                </a:path>
              </a:pathLst>
            </a:custGeom>
            <a:solidFill>
              <a:srgbClr val="B76B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15" name="Freeform 67"/>
            <p:cNvSpPr>
              <a:spLocks/>
            </p:cNvSpPr>
            <p:nvPr/>
          </p:nvSpPr>
          <p:spPr bwMode="auto">
            <a:xfrm>
              <a:off x="4830" y="431"/>
              <a:ext cx="70" cy="120"/>
            </a:xfrm>
            <a:custGeom>
              <a:avLst/>
              <a:gdLst>
                <a:gd name="T0" fmla="*/ 8 w 70"/>
                <a:gd name="T1" fmla="*/ 120 h 120"/>
                <a:gd name="T2" fmla="*/ 70 w 70"/>
                <a:gd name="T3" fmla="*/ 3 h 120"/>
                <a:gd name="T4" fmla="*/ 65 w 70"/>
                <a:gd name="T5" fmla="*/ 0 h 120"/>
                <a:gd name="T6" fmla="*/ 0 w 70"/>
                <a:gd name="T7" fmla="*/ 116 h 120"/>
                <a:gd name="T8" fmla="*/ 8 w 70"/>
                <a:gd name="T9" fmla="*/ 120 h 120"/>
              </a:gdLst>
              <a:ahLst/>
              <a:cxnLst>
                <a:cxn ang="0">
                  <a:pos x="T0" y="T1"/>
                </a:cxn>
                <a:cxn ang="0">
                  <a:pos x="T2" y="T3"/>
                </a:cxn>
                <a:cxn ang="0">
                  <a:pos x="T4" y="T5"/>
                </a:cxn>
                <a:cxn ang="0">
                  <a:pos x="T6" y="T7"/>
                </a:cxn>
                <a:cxn ang="0">
                  <a:pos x="T8" y="T9"/>
                </a:cxn>
              </a:cxnLst>
              <a:rect l="0" t="0" r="r" b="b"/>
              <a:pathLst>
                <a:path w="70" h="120">
                  <a:moveTo>
                    <a:pt x="8" y="120"/>
                  </a:moveTo>
                  <a:lnTo>
                    <a:pt x="70" y="3"/>
                  </a:lnTo>
                  <a:lnTo>
                    <a:pt x="65" y="0"/>
                  </a:lnTo>
                  <a:lnTo>
                    <a:pt x="0" y="116"/>
                  </a:lnTo>
                  <a:lnTo>
                    <a:pt x="8" y="120"/>
                  </a:lnTo>
                  <a:close/>
                </a:path>
              </a:pathLst>
            </a:custGeom>
            <a:solidFill>
              <a:srgbClr val="006B6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16" name="Freeform 68"/>
            <p:cNvSpPr>
              <a:spLocks/>
            </p:cNvSpPr>
            <p:nvPr/>
          </p:nvSpPr>
          <p:spPr bwMode="auto">
            <a:xfrm>
              <a:off x="4770" y="535"/>
              <a:ext cx="89" cy="65"/>
            </a:xfrm>
            <a:custGeom>
              <a:avLst/>
              <a:gdLst>
                <a:gd name="T0" fmla="*/ 1 w 89"/>
                <a:gd name="T1" fmla="*/ 22 h 65"/>
                <a:gd name="T2" fmla="*/ 0 w 89"/>
                <a:gd name="T3" fmla="*/ 27 h 65"/>
                <a:gd name="T4" fmla="*/ 2 w 89"/>
                <a:gd name="T5" fmla="*/ 32 h 65"/>
                <a:gd name="T6" fmla="*/ 4 w 89"/>
                <a:gd name="T7" fmla="*/ 36 h 65"/>
                <a:gd name="T8" fmla="*/ 8 w 89"/>
                <a:gd name="T9" fmla="*/ 38 h 65"/>
                <a:gd name="T10" fmla="*/ 11 w 89"/>
                <a:gd name="T11" fmla="*/ 39 h 65"/>
                <a:gd name="T12" fmla="*/ 14 w 89"/>
                <a:gd name="T13" fmla="*/ 40 h 65"/>
                <a:gd name="T14" fmla="*/ 18 w 89"/>
                <a:gd name="T15" fmla="*/ 42 h 65"/>
                <a:gd name="T16" fmla="*/ 22 w 89"/>
                <a:gd name="T17" fmla="*/ 43 h 65"/>
                <a:gd name="T18" fmla="*/ 27 w 89"/>
                <a:gd name="T19" fmla="*/ 44 h 65"/>
                <a:gd name="T20" fmla="*/ 31 w 89"/>
                <a:gd name="T21" fmla="*/ 46 h 65"/>
                <a:gd name="T22" fmla="*/ 35 w 89"/>
                <a:gd name="T23" fmla="*/ 47 h 65"/>
                <a:gd name="T24" fmla="*/ 38 w 89"/>
                <a:gd name="T25" fmla="*/ 48 h 65"/>
                <a:gd name="T26" fmla="*/ 42 w 89"/>
                <a:gd name="T27" fmla="*/ 50 h 65"/>
                <a:gd name="T28" fmla="*/ 46 w 89"/>
                <a:gd name="T29" fmla="*/ 51 h 65"/>
                <a:gd name="T30" fmla="*/ 51 w 89"/>
                <a:gd name="T31" fmla="*/ 53 h 65"/>
                <a:gd name="T32" fmla="*/ 56 w 89"/>
                <a:gd name="T33" fmla="*/ 55 h 65"/>
                <a:gd name="T34" fmla="*/ 60 w 89"/>
                <a:gd name="T35" fmla="*/ 56 h 65"/>
                <a:gd name="T36" fmla="*/ 64 w 89"/>
                <a:gd name="T37" fmla="*/ 58 h 65"/>
                <a:gd name="T38" fmla="*/ 68 w 89"/>
                <a:gd name="T39" fmla="*/ 59 h 65"/>
                <a:gd name="T40" fmla="*/ 70 w 89"/>
                <a:gd name="T41" fmla="*/ 60 h 65"/>
                <a:gd name="T42" fmla="*/ 74 w 89"/>
                <a:gd name="T43" fmla="*/ 63 h 65"/>
                <a:gd name="T44" fmla="*/ 79 w 89"/>
                <a:gd name="T45" fmla="*/ 65 h 65"/>
                <a:gd name="T46" fmla="*/ 83 w 89"/>
                <a:gd name="T47" fmla="*/ 65 h 65"/>
                <a:gd name="T48" fmla="*/ 86 w 89"/>
                <a:gd name="T49" fmla="*/ 61 h 65"/>
                <a:gd name="T50" fmla="*/ 88 w 89"/>
                <a:gd name="T51" fmla="*/ 50 h 65"/>
                <a:gd name="T52" fmla="*/ 89 w 89"/>
                <a:gd name="T53" fmla="*/ 32 h 65"/>
                <a:gd name="T54" fmla="*/ 87 w 89"/>
                <a:gd name="T55" fmla="*/ 16 h 65"/>
                <a:gd name="T56" fmla="*/ 85 w 89"/>
                <a:gd name="T57" fmla="*/ 6 h 65"/>
                <a:gd name="T58" fmla="*/ 82 w 89"/>
                <a:gd name="T59" fmla="*/ 3 h 65"/>
                <a:gd name="T60" fmla="*/ 79 w 89"/>
                <a:gd name="T61" fmla="*/ 1 h 65"/>
                <a:gd name="T62" fmla="*/ 74 w 89"/>
                <a:gd name="T63" fmla="*/ 0 h 65"/>
                <a:gd name="T64" fmla="*/ 69 w 89"/>
                <a:gd name="T65" fmla="*/ 0 h 65"/>
                <a:gd name="T66" fmla="*/ 65 w 89"/>
                <a:gd name="T67" fmla="*/ 1 h 65"/>
                <a:gd name="T68" fmla="*/ 59 w 89"/>
                <a:gd name="T69" fmla="*/ 2 h 65"/>
                <a:gd name="T70" fmla="*/ 51 w 89"/>
                <a:gd name="T71" fmla="*/ 4 h 65"/>
                <a:gd name="T72" fmla="*/ 42 w 89"/>
                <a:gd name="T73" fmla="*/ 6 h 65"/>
                <a:gd name="T74" fmla="*/ 33 w 89"/>
                <a:gd name="T75" fmla="*/ 8 h 65"/>
                <a:gd name="T76" fmla="*/ 25 w 89"/>
                <a:gd name="T77" fmla="*/ 10 h 65"/>
                <a:gd name="T78" fmla="*/ 19 w 89"/>
                <a:gd name="T79" fmla="*/ 11 h 65"/>
                <a:gd name="T80" fmla="*/ 15 w 89"/>
                <a:gd name="T81" fmla="*/ 12 h 65"/>
                <a:gd name="T82" fmla="*/ 11 w 89"/>
                <a:gd name="T83" fmla="*/ 14 h 65"/>
                <a:gd name="T84" fmla="*/ 7 w 89"/>
                <a:gd name="T85" fmla="*/ 16 h 65"/>
                <a:gd name="T86" fmla="*/ 3 w 89"/>
                <a:gd name="T87" fmla="*/ 19 h 65"/>
                <a:gd name="T88" fmla="*/ 1 w 89"/>
                <a:gd name="T89" fmla="*/ 22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9" h="65">
                  <a:moveTo>
                    <a:pt x="1" y="22"/>
                  </a:moveTo>
                  <a:lnTo>
                    <a:pt x="0" y="27"/>
                  </a:lnTo>
                  <a:lnTo>
                    <a:pt x="2" y="32"/>
                  </a:lnTo>
                  <a:lnTo>
                    <a:pt x="4" y="36"/>
                  </a:lnTo>
                  <a:lnTo>
                    <a:pt x="8" y="38"/>
                  </a:lnTo>
                  <a:lnTo>
                    <a:pt x="11" y="39"/>
                  </a:lnTo>
                  <a:lnTo>
                    <a:pt x="14" y="40"/>
                  </a:lnTo>
                  <a:lnTo>
                    <a:pt x="18" y="42"/>
                  </a:lnTo>
                  <a:lnTo>
                    <a:pt x="22" y="43"/>
                  </a:lnTo>
                  <a:lnTo>
                    <a:pt x="27" y="44"/>
                  </a:lnTo>
                  <a:lnTo>
                    <a:pt x="31" y="46"/>
                  </a:lnTo>
                  <a:lnTo>
                    <a:pt x="35" y="47"/>
                  </a:lnTo>
                  <a:lnTo>
                    <a:pt x="38" y="48"/>
                  </a:lnTo>
                  <a:lnTo>
                    <a:pt x="42" y="50"/>
                  </a:lnTo>
                  <a:lnTo>
                    <a:pt x="46" y="51"/>
                  </a:lnTo>
                  <a:lnTo>
                    <a:pt x="51" y="53"/>
                  </a:lnTo>
                  <a:lnTo>
                    <a:pt x="56" y="55"/>
                  </a:lnTo>
                  <a:lnTo>
                    <a:pt x="60" y="56"/>
                  </a:lnTo>
                  <a:lnTo>
                    <a:pt x="64" y="58"/>
                  </a:lnTo>
                  <a:lnTo>
                    <a:pt x="68" y="59"/>
                  </a:lnTo>
                  <a:lnTo>
                    <a:pt x="70" y="60"/>
                  </a:lnTo>
                  <a:lnTo>
                    <a:pt x="74" y="63"/>
                  </a:lnTo>
                  <a:lnTo>
                    <a:pt x="79" y="65"/>
                  </a:lnTo>
                  <a:lnTo>
                    <a:pt x="83" y="65"/>
                  </a:lnTo>
                  <a:lnTo>
                    <a:pt x="86" y="61"/>
                  </a:lnTo>
                  <a:lnTo>
                    <a:pt x="88" y="50"/>
                  </a:lnTo>
                  <a:lnTo>
                    <a:pt x="89" y="32"/>
                  </a:lnTo>
                  <a:lnTo>
                    <a:pt x="87" y="16"/>
                  </a:lnTo>
                  <a:lnTo>
                    <a:pt x="85" y="6"/>
                  </a:lnTo>
                  <a:lnTo>
                    <a:pt x="82" y="3"/>
                  </a:lnTo>
                  <a:lnTo>
                    <a:pt x="79" y="1"/>
                  </a:lnTo>
                  <a:lnTo>
                    <a:pt x="74" y="0"/>
                  </a:lnTo>
                  <a:lnTo>
                    <a:pt x="69" y="0"/>
                  </a:lnTo>
                  <a:lnTo>
                    <a:pt x="65" y="1"/>
                  </a:lnTo>
                  <a:lnTo>
                    <a:pt x="59" y="2"/>
                  </a:lnTo>
                  <a:lnTo>
                    <a:pt x="51" y="4"/>
                  </a:lnTo>
                  <a:lnTo>
                    <a:pt x="42" y="6"/>
                  </a:lnTo>
                  <a:lnTo>
                    <a:pt x="33" y="8"/>
                  </a:lnTo>
                  <a:lnTo>
                    <a:pt x="25" y="10"/>
                  </a:lnTo>
                  <a:lnTo>
                    <a:pt x="19" y="11"/>
                  </a:lnTo>
                  <a:lnTo>
                    <a:pt x="15" y="12"/>
                  </a:lnTo>
                  <a:lnTo>
                    <a:pt x="11" y="14"/>
                  </a:lnTo>
                  <a:lnTo>
                    <a:pt x="7" y="16"/>
                  </a:lnTo>
                  <a:lnTo>
                    <a:pt x="3" y="19"/>
                  </a:lnTo>
                  <a:lnTo>
                    <a:pt x="1" y="22"/>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17" name="Freeform 69"/>
            <p:cNvSpPr>
              <a:spLocks/>
            </p:cNvSpPr>
            <p:nvPr/>
          </p:nvSpPr>
          <p:spPr bwMode="auto">
            <a:xfrm>
              <a:off x="4773" y="554"/>
              <a:ext cx="17" cy="17"/>
            </a:xfrm>
            <a:custGeom>
              <a:avLst/>
              <a:gdLst>
                <a:gd name="T0" fmla="*/ 16 w 17"/>
                <a:gd name="T1" fmla="*/ 11 h 17"/>
                <a:gd name="T2" fmla="*/ 17 w 17"/>
                <a:gd name="T3" fmla="*/ 8 h 17"/>
                <a:gd name="T4" fmla="*/ 16 w 17"/>
                <a:gd name="T5" fmla="*/ 5 h 17"/>
                <a:gd name="T6" fmla="*/ 15 w 17"/>
                <a:gd name="T7" fmla="*/ 2 h 17"/>
                <a:gd name="T8" fmla="*/ 12 w 17"/>
                <a:gd name="T9" fmla="*/ 0 h 17"/>
                <a:gd name="T10" fmla="*/ 8 w 17"/>
                <a:gd name="T11" fmla="*/ 0 h 17"/>
                <a:gd name="T12" fmla="*/ 5 w 17"/>
                <a:gd name="T13" fmla="*/ 1 h 17"/>
                <a:gd name="T14" fmla="*/ 2 w 17"/>
                <a:gd name="T15" fmla="*/ 2 h 17"/>
                <a:gd name="T16" fmla="*/ 1 w 17"/>
                <a:gd name="T17" fmla="*/ 5 h 17"/>
                <a:gd name="T18" fmla="*/ 0 w 17"/>
                <a:gd name="T19" fmla="*/ 8 h 17"/>
                <a:gd name="T20" fmla="*/ 1 w 17"/>
                <a:gd name="T21" fmla="*/ 11 h 17"/>
                <a:gd name="T22" fmla="*/ 2 w 17"/>
                <a:gd name="T23" fmla="*/ 14 h 17"/>
                <a:gd name="T24" fmla="*/ 5 w 17"/>
                <a:gd name="T25" fmla="*/ 16 h 17"/>
                <a:gd name="T26" fmla="*/ 9 w 17"/>
                <a:gd name="T27" fmla="*/ 17 h 17"/>
                <a:gd name="T28" fmla="*/ 12 w 17"/>
                <a:gd name="T29" fmla="*/ 16 h 17"/>
                <a:gd name="T30" fmla="*/ 14 w 17"/>
                <a:gd name="T31" fmla="*/ 14 h 17"/>
                <a:gd name="T32" fmla="*/ 16 w 17"/>
                <a:gd name="T33" fmla="*/ 11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7">
                  <a:moveTo>
                    <a:pt x="16" y="11"/>
                  </a:moveTo>
                  <a:lnTo>
                    <a:pt x="17" y="8"/>
                  </a:lnTo>
                  <a:lnTo>
                    <a:pt x="16" y="5"/>
                  </a:lnTo>
                  <a:lnTo>
                    <a:pt x="15" y="2"/>
                  </a:lnTo>
                  <a:lnTo>
                    <a:pt x="12" y="0"/>
                  </a:lnTo>
                  <a:lnTo>
                    <a:pt x="8" y="0"/>
                  </a:lnTo>
                  <a:lnTo>
                    <a:pt x="5" y="1"/>
                  </a:lnTo>
                  <a:lnTo>
                    <a:pt x="2" y="2"/>
                  </a:lnTo>
                  <a:lnTo>
                    <a:pt x="1" y="5"/>
                  </a:lnTo>
                  <a:lnTo>
                    <a:pt x="0" y="8"/>
                  </a:lnTo>
                  <a:lnTo>
                    <a:pt x="1" y="11"/>
                  </a:lnTo>
                  <a:lnTo>
                    <a:pt x="2" y="14"/>
                  </a:lnTo>
                  <a:lnTo>
                    <a:pt x="5" y="16"/>
                  </a:lnTo>
                  <a:lnTo>
                    <a:pt x="9" y="17"/>
                  </a:lnTo>
                  <a:lnTo>
                    <a:pt x="12" y="16"/>
                  </a:lnTo>
                  <a:lnTo>
                    <a:pt x="14" y="14"/>
                  </a:lnTo>
                  <a:lnTo>
                    <a:pt x="16" y="11"/>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18" name="Freeform 70"/>
            <p:cNvSpPr>
              <a:spLocks/>
            </p:cNvSpPr>
            <p:nvPr/>
          </p:nvSpPr>
          <p:spPr bwMode="auto">
            <a:xfrm>
              <a:off x="4554" y="401"/>
              <a:ext cx="238" cy="253"/>
            </a:xfrm>
            <a:custGeom>
              <a:avLst/>
              <a:gdLst>
                <a:gd name="T0" fmla="*/ 11 w 238"/>
                <a:gd name="T1" fmla="*/ 21 h 253"/>
                <a:gd name="T2" fmla="*/ 1 w 238"/>
                <a:gd name="T3" fmla="*/ 49 h 253"/>
                <a:gd name="T4" fmla="*/ 2 w 238"/>
                <a:gd name="T5" fmla="*/ 81 h 253"/>
                <a:gd name="T6" fmla="*/ 6 w 238"/>
                <a:gd name="T7" fmla="*/ 111 h 253"/>
                <a:gd name="T8" fmla="*/ 6 w 238"/>
                <a:gd name="T9" fmla="*/ 129 h 253"/>
                <a:gd name="T10" fmla="*/ 4 w 238"/>
                <a:gd name="T11" fmla="*/ 154 h 253"/>
                <a:gd name="T12" fmla="*/ 6 w 238"/>
                <a:gd name="T13" fmla="*/ 173 h 253"/>
                <a:gd name="T14" fmla="*/ 8 w 238"/>
                <a:gd name="T15" fmla="*/ 191 h 253"/>
                <a:gd name="T16" fmla="*/ 10 w 238"/>
                <a:gd name="T17" fmla="*/ 211 h 253"/>
                <a:gd name="T18" fmla="*/ 22 w 238"/>
                <a:gd name="T19" fmla="*/ 245 h 253"/>
                <a:gd name="T20" fmla="*/ 32 w 238"/>
                <a:gd name="T21" fmla="*/ 253 h 253"/>
                <a:gd name="T22" fmla="*/ 49 w 238"/>
                <a:gd name="T23" fmla="*/ 250 h 253"/>
                <a:gd name="T24" fmla="*/ 71 w 238"/>
                <a:gd name="T25" fmla="*/ 245 h 253"/>
                <a:gd name="T26" fmla="*/ 93 w 238"/>
                <a:gd name="T27" fmla="*/ 239 h 253"/>
                <a:gd name="T28" fmla="*/ 120 w 238"/>
                <a:gd name="T29" fmla="*/ 229 h 253"/>
                <a:gd name="T30" fmla="*/ 161 w 238"/>
                <a:gd name="T31" fmla="*/ 209 h 253"/>
                <a:gd name="T32" fmla="*/ 200 w 238"/>
                <a:gd name="T33" fmla="*/ 189 h 253"/>
                <a:gd name="T34" fmla="*/ 227 w 238"/>
                <a:gd name="T35" fmla="*/ 173 h 253"/>
                <a:gd name="T36" fmla="*/ 236 w 238"/>
                <a:gd name="T37" fmla="*/ 165 h 253"/>
                <a:gd name="T38" fmla="*/ 238 w 238"/>
                <a:gd name="T39" fmla="*/ 159 h 253"/>
                <a:gd name="T40" fmla="*/ 233 w 238"/>
                <a:gd name="T41" fmla="*/ 152 h 253"/>
                <a:gd name="T42" fmla="*/ 225 w 238"/>
                <a:gd name="T43" fmla="*/ 150 h 253"/>
                <a:gd name="T44" fmla="*/ 217 w 238"/>
                <a:gd name="T45" fmla="*/ 152 h 253"/>
                <a:gd name="T46" fmla="*/ 196 w 238"/>
                <a:gd name="T47" fmla="*/ 156 h 253"/>
                <a:gd name="T48" fmla="*/ 168 w 238"/>
                <a:gd name="T49" fmla="*/ 161 h 253"/>
                <a:gd name="T50" fmla="*/ 145 w 238"/>
                <a:gd name="T51" fmla="*/ 166 h 253"/>
                <a:gd name="T52" fmla="*/ 135 w 238"/>
                <a:gd name="T53" fmla="*/ 167 h 253"/>
                <a:gd name="T54" fmla="*/ 121 w 238"/>
                <a:gd name="T55" fmla="*/ 169 h 253"/>
                <a:gd name="T56" fmla="*/ 105 w 238"/>
                <a:gd name="T57" fmla="*/ 171 h 253"/>
                <a:gd name="T58" fmla="*/ 88 w 238"/>
                <a:gd name="T59" fmla="*/ 176 h 253"/>
                <a:gd name="T60" fmla="*/ 77 w 238"/>
                <a:gd name="T61" fmla="*/ 168 h 253"/>
                <a:gd name="T62" fmla="*/ 78 w 238"/>
                <a:gd name="T63" fmla="*/ 145 h 253"/>
                <a:gd name="T64" fmla="*/ 78 w 238"/>
                <a:gd name="T65" fmla="*/ 116 h 253"/>
                <a:gd name="T66" fmla="*/ 80 w 238"/>
                <a:gd name="T67" fmla="*/ 74 h 253"/>
                <a:gd name="T68" fmla="*/ 85 w 238"/>
                <a:gd name="T69" fmla="*/ 47 h 253"/>
                <a:gd name="T70" fmla="*/ 79 w 238"/>
                <a:gd name="T71" fmla="*/ 21 h 253"/>
                <a:gd name="T72" fmla="*/ 71 w 238"/>
                <a:gd name="T73" fmla="*/ 8 h 253"/>
                <a:gd name="T74" fmla="*/ 61 w 238"/>
                <a:gd name="T75" fmla="*/ 2 h 253"/>
                <a:gd name="T76" fmla="*/ 47 w 238"/>
                <a:gd name="T77" fmla="*/ 0 h 253"/>
                <a:gd name="T78" fmla="*/ 31 w 238"/>
                <a:gd name="T79" fmla="*/ 5 h 2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238" h="253">
                  <a:moveTo>
                    <a:pt x="22" y="10"/>
                  </a:moveTo>
                  <a:lnTo>
                    <a:pt x="11" y="21"/>
                  </a:lnTo>
                  <a:lnTo>
                    <a:pt x="5" y="34"/>
                  </a:lnTo>
                  <a:lnTo>
                    <a:pt x="1" y="49"/>
                  </a:lnTo>
                  <a:lnTo>
                    <a:pt x="0" y="62"/>
                  </a:lnTo>
                  <a:lnTo>
                    <a:pt x="2" y="81"/>
                  </a:lnTo>
                  <a:lnTo>
                    <a:pt x="4" y="98"/>
                  </a:lnTo>
                  <a:lnTo>
                    <a:pt x="6" y="111"/>
                  </a:lnTo>
                  <a:lnTo>
                    <a:pt x="7" y="120"/>
                  </a:lnTo>
                  <a:lnTo>
                    <a:pt x="6" y="129"/>
                  </a:lnTo>
                  <a:lnTo>
                    <a:pt x="5" y="141"/>
                  </a:lnTo>
                  <a:lnTo>
                    <a:pt x="4" y="154"/>
                  </a:lnTo>
                  <a:lnTo>
                    <a:pt x="5" y="164"/>
                  </a:lnTo>
                  <a:lnTo>
                    <a:pt x="6" y="173"/>
                  </a:lnTo>
                  <a:lnTo>
                    <a:pt x="8" y="182"/>
                  </a:lnTo>
                  <a:lnTo>
                    <a:pt x="8" y="191"/>
                  </a:lnTo>
                  <a:lnTo>
                    <a:pt x="8" y="199"/>
                  </a:lnTo>
                  <a:lnTo>
                    <a:pt x="10" y="211"/>
                  </a:lnTo>
                  <a:lnTo>
                    <a:pt x="15" y="228"/>
                  </a:lnTo>
                  <a:lnTo>
                    <a:pt x="22" y="245"/>
                  </a:lnTo>
                  <a:lnTo>
                    <a:pt x="28" y="253"/>
                  </a:lnTo>
                  <a:lnTo>
                    <a:pt x="32" y="253"/>
                  </a:lnTo>
                  <a:lnTo>
                    <a:pt x="40" y="252"/>
                  </a:lnTo>
                  <a:lnTo>
                    <a:pt x="49" y="250"/>
                  </a:lnTo>
                  <a:lnTo>
                    <a:pt x="60" y="248"/>
                  </a:lnTo>
                  <a:lnTo>
                    <a:pt x="71" y="245"/>
                  </a:lnTo>
                  <a:lnTo>
                    <a:pt x="83" y="242"/>
                  </a:lnTo>
                  <a:lnTo>
                    <a:pt x="93" y="239"/>
                  </a:lnTo>
                  <a:lnTo>
                    <a:pt x="101" y="236"/>
                  </a:lnTo>
                  <a:lnTo>
                    <a:pt x="120" y="229"/>
                  </a:lnTo>
                  <a:lnTo>
                    <a:pt x="140" y="219"/>
                  </a:lnTo>
                  <a:lnTo>
                    <a:pt x="161" y="209"/>
                  </a:lnTo>
                  <a:lnTo>
                    <a:pt x="182" y="199"/>
                  </a:lnTo>
                  <a:lnTo>
                    <a:pt x="200" y="189"/>
                  </a:lnTo>
                  <a:lnTo>
                    <a:pt x="216" y="180"/>
                  </a:lnTo>
                  <a:lnTo>
                    <a:pt x="227" y="173"/>
                  </a:lnTo>
                  <a:lnTo>
                    <a:pt x="233" y="169"/>
                  </a:lnTo>
                  <a:lnTo>
                    <a:pt x="236" y="165"/>
                  </a:lnTo>
                  <a:lnTo>
                    <a:pt x="238" y="162"/>
                  </a:lnTo>
                  <a:lnTo>
                    <a:pt x="238" y="159"/>
                  </a:lnTo>
                  <a:lnTo>
                    <a:pt x="236" y="155"/>
                  </a:lnTo>
                  <a:lnTo>
                    <a:pt x="233" y="152"/>
                  </a:lnTo>
                  <a:lnTo>
                    <a:pt x="229" y="150"/>
                  </a:lnTo>
                  <a:lnTo>
                    <a:pt x="225" y="150"/>
                  </a:lnTo>
                  <a:lnTo>
                    <a:pt x="221" y="151"/>
                  </a:lnTo>
                  <a:lnTo>
                    <a:pt x="217" y="152"/>
                  </a:lnTo>
                  <a:lnTo>
                    <a:pt x="208" y="153"/>
                  </a:lnTo>
                  <a:lnTo>
                    <a:pt x="196" y="156"/>
                  </a:lnTo>
                  <a:lnTo>
                    <a:pt x="182" y="159"/>
                  </a:lnTo>
                  <a:lnTo>
                    <a:pt x="168" y="161"/>
                  </a:lnTo>
                  <a:lnTo>
                    <a:pt x="155" y="164"/>
                  </a:lnTo>
                  <a:lnTo>
                    <a:pt x="145" y="166"/>
                  </a:lnTo>
                  <a:lnTo>
                    <a:pt x="139" y="167"/>
                  </a:lnTo>
                  <a:lnTo>
                    <a:pt x="135" y="167"/>
                  </a:lnTo>
                  <a:lnTo>
                    <a:pt x="129" y="168"/>
                  </a:lnTo>
                  <a:lnTo>
                    <a:pt x="121" y="169"/>
                  </a:lnTo>
                  <a:lnTo>
                    <a:pt x="113" y="170"/>
                  </a:lnTo>
                  <a:lnTo>
                    <a:pt x="105" y="171"/>
                  </a:lnTo>
                  <a:lnTo>
                    <a:pt x="96" y="173"/>
                  </a:lnTo>
                  <a:lnTo>
                    <a:pt x="88" y="176"/>
                  </a:lnTo>
                  <a:lnTo>
                    <a:pt x="80" y="180"/>
                  </a:lnTo>
                  <a:lnTo>
                    <a:pt x="77" y="168"/>
                  </a:lnTo>
                  <a:lnTo>
                    <a:pt x="77" y="156"/>
                  </a:lnTo>
                  <a:lnTo>
                    <a:pt x="78" y="145"/>
                  </a:lnTo>
                  <a:lnTo>
                    <a:pt x="78" y="133"/>
                  </a:lnTo>
                  <a:lnTo>
                    <a:pt x="78" y="116"/>
                  </a:lnTo>
                  <a:lnTo>
                    <a:pt x="79" y="95"/>
                  </a:lnTo>
                  <a:lnTo>
                    <a:pt x="80" y="74"/>
                  </a:lnTo>
                  <a:lnTo>
                    <a:pt x="83" y="59"/>
                  </a:lnTo>
                  <a:lnTo>
                    <a:pt x="85" y="47"/>
                  </a:lnTo>
                  <a:lnTo>
                    <a:pt x="83" y="33"/>
                  </a:lnTo>
                  <a:lnTo>
                    <a:pt x="79" y="21"/>
                  </a:lnTo>
                  <a:lnTo>
                    <a:pt x="74" y="11"/>
                  </a:lnTo>
                  <a:lnTo>
                    <a:pt x="71" y="8"/>
                  </a:lnTo>
                  <a:lnTo>
                    <a:pt x="66" y="5"/>
                  </a:lnTo>
                  <a:lnTo>
                    <a:pt x="61" y="2"/>
                  </a:lnTo>
                  <a:lnTo>
                    <a:pt x="54" y="1"/>
                  </a:lnTo>
                  <a:lnTo>
                    <a:pt x="47" y="0"/>
                  </a:lnTo>
                  <a:lnTo>
                    <a:pt x="39" y="2"/>
                  </a:lnTo>
                  <a:lnTo>
                    <a:pt x="31" y="5"/>
                  </a:lnTo>
                  <a:lnTo>
                    <a:pt x="22" y="10"/>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19" name="Freeform 71"/>
            <p:cNvSpPr>
              <a:spLocks/>
            </p:cNvSpPr>
            <p:nvPr/>
          </p:nvSpPr>
          <p:spPr bwMode="auto">
            <a:xfrm>
              <a:off x="4773" y="554"/>
              <a:ext cx="17" cy="17"/>
            </a:xfrm>
            <a:custGeom>
              <a:avLst/>
              <a:gdLst>
                <a:gd name="T0" fmla="*/ 13 w 17"/>
                <a:gd name="T1" fmla="*/ 15 h 17"/>
                <a:gd name="T2" fmla="*/ 15 w 17"/>
                <a:gd name="T3" fmla="*/ 12 h 17"/>
                <a:gd name="T4" fmla="*/ 17 w 17"/>
                <a:gd name="T5" fmla="*/ 9 h 17"/>
                <a:gd name="T6" fmla="*/ 17 w 17"/>
                <a:gd name="T7" fmla="*/ 6 h 17"/>
                <a:gd name="T8" fmla="*/ 15 w 17"/>
                <a:gd name="T9" fmla="*/ 3 h 17"/>
                <a:gd name="T10" fmla="*/ 12 w 17"/>
                <a:gd name="T11" fmla="*/ 1 h 17"/>
                <a:gd name="T12" fmla="*/ 9 w 17"/>
                <a:gd name="T13" fmla="*/ 0 h 17"/>
                <a:gd name="T14" fmla="*/ 6 w 17"/>
                <a:gd name="T15" fmla="*/ 0 h 17"/>
                <a:gd name="T16" fmla="*/ 3 w 17"/>
                <a:gd name="T17" fmla="*/ 1 h 17"/>
                <a:gd name="T18" fmla="*/ 1 w 17"/>
                <a:gd name="T19" fmla="*/ 4 h 17"/>
                <a:gd name="T20" fmla="*/ 0 w 17"/>
                <a:gd name="T21" fmla="*/ 7 h 17"/>
                <a:gd name="T22" fmla="*/ 0 w 17"/>
                <a:gd name="T23" fmla="*/ 10 h 17"/>
                <a:gd name="T24" fmla="*/ 2 w 17"/>
                <a:gd name="T25" fmla="*/ 13 h 17"/>
                <a:gd name="T26" fmla="*/ 4 w 17"/>
                <a:gd name="T27" fmla="*/ 15 h 17"/>
                <a:gd name="T28" fmla="*/ 7 w 17"/>
                <a:gd name="T29" fmla="*/ 17 h 17"/>
                <a:gd name="T30" fmla="*/ 10 w 17"/>
                <a:gd name="T31" fmla="*/ 17 h 17"/>
                <a:gd name="T32" fmla="*/ 13 w 17"/>
                <a:gd name="T33" fmla="*/ 15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7">
                  <a:moveTo>
                    <a:pt x="13" y="15"/>
                  </a:moveTo>
                  <a:lnTo>
                    <a:pt x="15" y="12"/>
                  </a:lnTo>
                  <a:lnTo>
                    <a:pt x="17" y="9"/>
                  </a:lnTo>
                  <a:lnTo>
                    <a:pt x="17" y="6"/>
                  </a:lnTo>
                  <a:lnTo>
                    <a:pt x="15" y="3"/>
                  </a:lnTo>
                  <a:lnTo>
                    <a:pt x="12" y="1"/>
                  </a:lnTo>
                  <a:lnTo>
                    <a:pt x="9" y="0"/>
                  </a:lnTo>
                  <a:lnTo>
                    <a:pt x="6" y="0"/>
                  </a:lnTo>
                  <a:lnTo>
                    <a:pt x="3" y="1"/>
                  </a:lnTo>
                  <a:lnTo>
                    <a:pt x="1" y="4"/>
                  </a:lnTo>
                  <a:lnTo>
                    <a:pt x="0" y="7"/>
                  </a:lnTo>
                  <a:lnTo>
                    <a:pt x="0" y="10"/>
                  </a:lnTo>
                  <a:lnTo>
                    <a:pt x="2" y="13"/>
                  </a:lnTo>
                  <a:lnTo>
                    <a:pt x="4" y="15"/>
                  </a:lnTo>
                  <a:lnTo>
                    <a:pt x="7" y="17"/>
                  </a:lnTo>
                  <a:lnTo>
                    <a:pt x="10" y="17"/>
                  </a:lnTo>
                  <a:lnTo>
                    <a:pt x="13" y="15"/>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20" name="Freeform 72"/>
            <p:cNvSpPr>
              <a:spLocks/>
            </p:cNvSpPr>
            <p:nvPr/>
          </p:nvSpPr>
          <p:spPr bwMode="auto">
            <a:xfrm>
              <a:off x="4585" y="437"/>
              <a:ext cx="17" cy="17"/>
            </a:xfrm>
            <a:custGeom>
              <a:avLst/>
              <a:gdLst>
                <a:gd name="T0" fmla="*/ 13 w 17"/>
                <a:gd name="T1" fmla="*/ 16 h 17"/>
                <a:gd name="T2" fmla="*/ 15 w 17"/>
                <a:gd name="T3" fmla="*/ 13 h 17"/>
                <a:gd name="T4" fmla="*/ 17 w 17"/>
                <a:gd name="T5" fmla="*/ 10 h 17"/>
                <a:gd name="T6" fmla="*/ 17 w 17"/>
                <a:gd name="T7" fmla="*/ 7 h 17"/>
                <a:gd name="T8" fmla="*/ 15 w 17"/>
                <a:gd name="T9" fmla="*/ 4 h 17"/>
                <a:gd name="T10" fmla="*/ 12 w 17"/>
                <a:gd name="T11" fmla="*/ 2 h 17"/>
                <a:gd name="T12" fmla="*/ 9 w 17"/>
                <a:gd name="T13" fmla="*/ 0 h 17"/>
                <a:gd name="T14" fmla="*/ 6 w 17"/>
                <a:gd name="T15" fmla="*/ 0 h 17"/>
                <a:gd name="T16" fmla="*/ 3 w 17"/>
                <a:gd name="T17" fmla="*/ 2 h 17"/>
                <a:gd name="T18" fmla="*/ 1 w 17"/>
                <a:gd name="T19" fmla="*/ 5 h 17"/>
                <a:gd name="T20" fmla="*/ 0 w 17"/>
                <a:gd name="T21" fmla="*/ 8 h 17"/>
                <a:gd name="T22" fmla="*/ 0 w 17"/>
                <a:gd name="T23" fmla="*/ 11 h 17"/>
                <a:gd name="T24" fmla="*/ 2 w 17"/>
                <a:gd name="T25" fmla="*/ 14 h 17"/>
                <a:gd name="T26" fmla="*/ 4 w 17"/>
                <a:gd name="T27" fmla="*/ 16 h 17"/>
                <a:gd name="T28" fmla="*/ 7 w 17"/>
                <a:gd name="T29" fmla="*/ 17 h 17"/>
                <a:gd name="T30" fmla="*/ 10 w 17"/>
                <a:gd name="T31" fmla="*/ 17 h 17"/>
                <a:gd name="T32" fmla="*/ 13 w 17"/>
                <a:gd name="T33" fmla="*/ 16 h 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7" h="17">
                  <a:moveTo>
                    <a:pt x="13" y="16"/>
                  </a:moveTo>
                  <a:lnTo>
                    <a:pt x="15" y="13"/>
                  </a:lnTo>
                  <a:lnTo>
                    <a:pt x="17" y="10"/>
                  </a:lnTo>
                  <a:lnTo>
                    <a:pt x="17" y="7"/>
                  </a:lnTo>
                  <a:lnTo>
                    <a:pt x="15" y="4"/>
                  </a:lnTo>
                  <a:lnTo>
                    <a:pt x="12" y="2"/>
                  </a:lnTo>
                  <a:lnTo>
                    <a:pt x="9" y="0"/>
                  </a:lnTo>
                  <a:lnTo>
                    <a:pt x="6" y="0"/>
                  </a:lnTo>
                  <a:lnTo>
                    <a:pt x="3" y="2"/>
                  </a:lnTo>
                  <a:lnTo>
                    <a:pt x="1" y="5"/>
                  </a:lnTo>
                  <a:lnTo>
                    <a:pt x="0" y="8"/>
                  </a:lnTo>
                  <a:lnTo>
                    <a:pt x="0" y="11"/>
                  </a:lnTo>
                  <a:lnTo>
                    <a:pt x="2" y="14"/>
                  </a:lnTo>
                  <a:lnTo>
                    <a:pt x="4" y="16"/>
                  </a:lnTo>
                  <a:lnTo>
                    <a:pt x="7" y="17"/>
                  </a:lnTo>
                  <a:lnTo>
                    <a:pt x="10" y="17"/>
                  </a:lnTo>
                  <a:lnTo>
                    <a:pt x="13" y="16"/>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21" name="Freeform 73"/>
            <p:cNvSpPr>
              <a:spLocks/>
            </p:cNvSpPr>
            <p:nvPr/>
          </p:nvSpPr>
          <p:spPr bwMode="auto">
            <a:xfrm>
              <a:off x="4548" y="398"/>
              <a:ext cx="248" cy="264"/>
            </a:xfrm>
            <a:custGeom>
              <a:avLst/>
              <a:gdLst>
                <a:gd name="T0" fmla="*/ 95 w 248"/>
                <a:gd name="T1" fmla="*/ 44 h 264"/>
                <a:gd name="T2" fmla="*/ 92 w 248"/>
                <a:gd name="T3" fmla="*/ 28 h 264"/>
                <a:gd name="T4" fmla="*/ 84 w 248"/>
                <a:gd name="T5" fmla="*/ 13 h 264"/>
                <a:gd name="T6" fmla="*/ 68 w 248"/>
                <a:gd name="T7" fmla="*/ 2 h 264"/>
                <a:gd name="T8" fmla="*/ 44 w 248"/>
                <a:gd name="T9" fmla="*/ 1 h 264"/>
                <a:gd name="T10" fmla="*/ 23 w 248"/>
                <a:gd name="T11" fmla="*/ 12 h 264"/>
                <a:gd name="T12" fmla="*/ 8 w 248"/>
                <a:gd name="T13" fmla="*/ 30 h 264"/>
                <a:gd name="T14" fmla="*/ 1 w 248"/>
                <a:gd name="T15" fmla="*/ 52 h 264"/>
                <a:gd name="T16" fmla="*/ 1 w 248"/>
                <a:gd name="T17" fmla="*/ 88 h 264"/>
                <a:gd name="T18" fmla="*/ 5 w 248"/>
                <a:gd name="T19" fmla="*/ 144 h 264"/>
                <a:gd name="T20" fmla="*/ 8 w 248"/>
                <a:gd name="T21" fmla="*/ 186 h 264"/>
                <a:gd name="T22" fmla="*/ 20 w 248"/>
                <a:gd name="T23" fmla="*/ 241 h 264"/>
                <a:gd name="T24" fmla="*/ 35 w 248"/>
                <a:gd name="T25" fmla="*/ 263 h 264"/>
                <a:gd name="T26" fmla="*/ 48 w 248"/>
                <a:gd name="T27" fmla="*/ 264 h 264"/>
                <a:gd name="T28" fmla="*/ 63 w 248"/>
                <a:gd name="T29" fmla="*/ 262 h 264"/>
                <a:gd name="T30" fmla="*/ 86 w 248"/>
                <a:gd name="T31" fmla="*/ 257 h 264"/>
                <a:gd name="T32" fmla="*/ 114 w 248"/>
                <a:gd name="T33" fmla="*/ 250 h 264"/>
                <a:gd name="T34" fmla="*/ 143 w 248"/>
                <a:gd name="T35" fmla="*/ 242 h 264"/>
                <a:gd name="T36" fmla="*/ 172 w 248"/>
                <a:gd name="T37" fmla="*/ 233 h 264"/>
                <a:gd name="T38" fmla="*/ 197 w 248"/>
                <a:gd name="T39" fmla="*/ 225 h 264"/>
                <a:gd name="T40" fmla="*/ 217 w 248"/>
                <a:gd name="T41" fmla="*/ 217 h 264"/>
                <a:gd name="T42" fmla="*/ 229 w 248"/>
                <a:gd name="T43" fmla="*/ 211 h 264"/>
                <a:gd name="T44" fmla="*/ 232 w 248"/>
                <a:gd name="T45" fmla="*/ 204 h 264"/>
                <a:gd name="T46" fmla="*/ 233 w 248"/>
                <a:gd name="T47" fmla="*/ 197 h 264"/>
                <a:gd name="T48" fmla="*/ 239 w 248"/>
                <a:gd name="T49" fmla="*/ 196 h 264"/>
                <a:gd name="T50" fmla="*/ 246 w 248"/>
                <a:gd name="T51" fmla="*/ 191 h 264"/>
                <a:gd name="T52" fmla="*/ 248 w 248"/>
                <a:gd name="T53" fmla="*/ 179 h 264"/>
                <a:gd name="T54" fmla="*/ 242 w 248"/>
                <a:gd name="T55" fmla="*/ 156 h 264"/>
                <a:gd name="T56" fmla="*/ 224 w 248"/>
                <a:gd name="T57" fmla="*/ 150 h 264"/>
                <a:gd name="T58" fmla="*/ 195 w 248"/>
                <a:gd name="T59" fmla="*/ 156 h 264"/>
                <a:gd name="T60" fmla="*/ 159 w 248"/>
                <a:gd name="T61" fmla="*/ 163 h 264"/>
                <a:gd name="T62" fmla="*/ 130 w 248"/>
                <a:gd name="T63" fmla="*/ 169 h 264"/>
                <a:gd name="T64" fmla="*/ 112 w 248"/>
                <a:gd name="T65" fmla="*/ 170 h 264"/>
                <a:gd name="T66" fmla="*/ 100 w 248"/>
                <a:gd name="T67" fmla="*/ 171 h 264"/>
                <a:gd name="T68" fmla="*/ 94 w 248"/>
                <a:gd name="T69" fmla="*/ 174 h 264"/>
                <a:gd name="T70" fmla="*/ 90 w 248"/>
                <a:gd name="T71" fmla="*/ 171 h 264"/>
                <a:gd name="T72" fmla="*/ 94 w 248"/>
                <a:gd name="T73" fmla="*/ 162 h 264"/>
                <a:gd name="T74" fmla="*/ 97 w 248"/>
                <a:gd name="T75" fmla="*/ 151 h 264"/>
                <a:gd name="T76" fmla="*/ 95 w 248"/>
                <a:gd name="T77" fmla="*/ 136 h 264"/>
                <a:gd name="T78" fmla="*/ 92 w 248"/>
                <a:gd name="T79" fmla="*/ 99 h 264"/>
                <a:gd name="T80" fmla="*/ 94 w 248"/>
                <a:gd name="T81" fmla="*/ 74 h 264"/>
                <a:gd name="T82" fmla="*/ 95 w 248"/>
                <a:gd name="T83" fmla="*/ 57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48" h="264">
                  <a:moveTo>
                    <a:pt x="95" y="51"/>
                  </a:moveTo>
                  <a:lnTo>
                    <a:pt x="95" y="44"/>
                  </a:lnTo>
                  <a:lnTo>
                    <a:pt x="94" y="37"/>
                  </a:lnTo>
                  <a:lnTo>
                    <a:pt x="92" y="28"/>
                  </a:lnTo>
                  <a:lnTo>
                    <a:pt x="89" y="20"/>
                  </a:lnTo>
                  <a:lnTo>
                    <a:pt x="84" y="13"/>
                  </a:lnTo>
                  <a:lnTo>
                    <a:pt x="77" y="7"/>
                  </a:lnTo>
                  <a:lnTo>
                    <a:pt x="68" y="2"/>
                  </a:lnTo>
                  <a:lnTo>
                    <a:pt x="56" y="0"/>
                  </a:lnTo>
                  <a:lnTo>
                    <a:pt x="44" y="1"/>
                  </a:lnTo>
                  <a:lnTo>
                    <a:pt x="32" y="5"/>
                  </a:lnTo>
                  <a:lnTo>
                    <a:pt x="23" y="12"/>
                  </a:lnTo>
                  <a:lnTo>
                    <a:pt x="15" y="21"/>
                  </a:lnTo>
                  <a:lnTo>
                    <a:pt x="8" y="30"/>
                  </a:lnTo>
                  <a:lnTo>
                    <a:pt x="4" y="41"/>
                  </a:lnTo>
                  <a:lnTo>
                    <a:pt x="1" y="52"/>
                  </a:lnTo>
                  <a:lnTo>
                    <a:pt x="0" y="63"/>
                  </a:lnTo>
                  <a:lnTo>
                    <a:pt x="1" y="88"/>
                  </a:lnTo>
                  <a:lnTo>
                    <a:pt x="3" y="117"/>
                  </a:lnTo>
                  <a:lnTo>
                    <a:pt x="5" y="144"/>
                  </a:lnTo>
                  <a:lnTo>
                    <a:pt x="6" y="165"/>
                  </a:lnTo>
                  <a:lnTo>
                    <a:pt x="8" y="186"/>
                  </a:lnTo>
                  <a:lnTo>
                    <a:pt x="12" y="214"/>
                  </a:lnTo>
                  <a:lnTo>
                    <a:pt x="20" y="241"/>
                  </a:lnTo>
                  <a:lnTo>
                    <a:pt x="30" y="260"/>
                  </a:lnTo>
                  <a:lnTo>
                    <a:pt x="35" y="263"/>
                  </a:lnTo>
                  <a:lnTo>
                    <a:pt x="41" y="264"/>
                  </a:lnTo>
                  <a:lnTo>
                    <a:pt x="48" y="264"/>
                  </a:lnTo>
                  <a:lnTo>
                    <a:pt x="54" y="264"/>
                  </a:lnTo>
                  <a:lnTo>
                    <a:pt x="63" y="262"/>
                  </a:lnTo>
                  <a:lnTo>
                    <a:pt x="74" y="260"/>
                  </a:lnTo>
                  <a:lnTo>
                    <a:pt x="86" y="257"/>
                  </a:lnTo>
                  <a:lnTo>
                    <a:pt x="100" y="254"/>
                  </a:lnTo>
                  <a:lnTo>
                    <a:pt x="114" y="250"/>
                  </a:lnTo>
                  <a:lnTo>
                    <a:pt x="129" y="246"/>
                  </a:lnTo>
                  <a:lnTo>
                    <a:pt x="143" y="242"/>
                  </a:lnTo>
                  <a:lnTo>
                    <a:pt x="158" y="238"/>
                  </a:lnTo>
                  <a:lnTo>
                    <a:pt x="172" y="233"/>
                  </a:lnTo>
                  <a:lnTo>
                    <a:pt x="185" y="229"/>
                  </a:lnTo>
                  <a:lnTo>
                    <a:pt x="197" y="225"/>
                  </a:lnTo>
                  <a:lnTo>
                    <a:pt x="208" y="221"/>
                  </a:lnTo>
                  <a:lnTo>
                    <a:pt x="217" y="217"/>
                  </a:lnTo>
                  <a:lnTo>
                    <a:pt x="224" y="214"/>
                  </a:lnTo>
                  <a:lnTo>
                    <a:pt x="229" y="211"/>
                  </a:lnTo>
                  <a:lnTo>
                    <a:pt x="231" y="209"/>
                  </a:lnTo>
                  <a:lnTo>
                    <a:pt x="232" y="204"/>
                  </a:lnTo>
                  <a:lnTo>
                    <a:pt x="233" y="200"/>
                  </a:lnTo>
                  <a:lnTo>
                    <a:pt x="233" y="197"/>
                  </a:lnTo>
                  <a:lnTo>
                    <a:pt x="233" y="196"/>
                  </a:lnTo>
                  <a:lnTo>
                    <a:pt x="239" y="196"/>
                  </a:lnTo>
                  <a:lnTo>
                    <a:pt x="243" y="194"/>
                  </a:lnTo>
                  <a:lnTo>
                    <a:pt x="246" y="191"/>
                  </a:lnTo>
                  <a:lnTo>
                    <a:pt x="247" y="187"/>
                  </a:lnTo>
                  <a:lnTo>
                    <a:pt x="248" y="179"/>
                  </a:lnTo>
                  <a:lnTo>
                    <a:pt x="247" y="168"/>
                  </a:lnTo>
                  <a:lnTo>
                    <a:pt x="242" y="156"/>
                  </a:lnTo>
                  <a:lnTo>
                    <a:pt x="233" y="149"/>
                  </a:lnTo>
                  <a:lnTo>
                    <a:pt x="224" y="150"/>
                  </a:lnTo>
                  <a:lnTo>
                    <a:pt x="211" y="153"/>
                  </a:lnTo>
                  <a:lnTo>
                    <a:pt x="195" y="156"/>
                  </a:lnTo>
                  <a:lnTo>
                    <a:pt x="177" y="160"/>
                  </a:lnTo>
                  <a:lnTo>
                    <a:pt x="159" y="163"/>
                  </a:lnTo>
                  <a:lnTo>
                    <a:pt x="143" y="167"/>
                  </a:lnTo>
                  <a:lnTo>
                    <a:pt x="130" y="169"/>
                  </a:lnTo>
                  <a:lnTo>
                    <a:pt x="121" y="170"/>
                  </a:lnTo>
                  <a:lnTo>
                    <a:pt x="112" y="170"/>
                  </a:lnTo>
                  <a:lnTo>
                    <a:pt x="105" y="170"/>
                  </a:lnTo>
                  <a:lnTo>
                    <a:pt x="100" y="171"/>
                  </a:lnTo>
                  <a:lnTo>
                    <a:pt x="97" y="173"/>
                  </a:lnTo>
                  <a:lnTo>
                    <a:pt x="94" y="174"/>
                  </a:lnTo>
                  <a:lnTo>
                    <a:pt x="91" y="173"/>
                  </a:lnTo>
                  <a:lnTo>
                    <a:pt x="90" y="171"/>
                  </a:lnTo>
                  <a:lnTo>
                    <a:pt x="91" y="167"/>
                  </a:lnTo>
                  <a:lnTo>
                    <a:pt x="94" y="162"/>
                  </a:lnTo>
                  <a:lnTo>
                    <a:pt x="96" y="156"/>
                  </a:lnTo>
                  <a:lnTo>
                    <a:pt x="97" y="151"/>
                  </a:lnTo>
                  <a:lnTo>
                    <a:pt x="96" y="146"/>
                  </a:lnTo>
                  <a:lnTo>
                    <a:pt x="95" y="136"/>
                  </a:lnTo>
                  <a:lnTo>
                    <a:pt x="93" y="118"/>
                  </a:lnTo>
                  <a:lnTo>
                    <a:pt x="92" y="99"/>
                  </a:lnTo>
                  <a:lnTo>
                    <a:pt x="93" y="84"/>
                  </a:lnTo>
                  <a:lnTo>
                    <a:pt x="94" y="74"/>
                  </a:lnTo>
                  <a:lnTo>
                    <a:pt x="95" y="65"/>
                  </a:lnTo>
                  <a:lnTo>
                    <a:pt x="95" y="57"/>
                  </a:lnTo>
                  <a:lnTo>
                    <a:pt x="95" y="51"/>
                  </a:lnTo>
                  <a:close/>
                </a:path>
              </a:pathLst>
            </a:custGeom>
            <a:solidFill>
              <a:srgbClr val="B2D6D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0122" name="Line 74"/>
            <p:cNvSpPr>
              <a:spLocks noChangeShapeType="1"/>
            </p:cNvSpPr>
            <p:nvPr/>
          </p:nvSpPr>
          <p:spPr bwMode="auto">
            <a:xfrm>
              <a:off x="4944" y="432"/>
              <a:ext cx="144" cy="0"/>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0123" name="Line 75"/>
            <p:cNvSpPr>
              <a:spLocks noChangeShapeType="1"/>
            </p:cNvSpPr>
            <p:nvPr/>
          </p:nvSpPr>
          <p:spPr bwMode="auto">
            <a:xfrm>
              <a:off x="4944" y="480"/>
              <a:ext cx="144" cy="0"/>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0124" name="Line 76"/>
            <p:cNvSpPr>
              <a:spLocks noChangeShapeType="1"/>
            </p:cNvSpPr>
            <p:nvPr/>
          </p:nvSpPr>
          <p:spPr bwMode="auto">
            <a:xfrm>
              <a:off x="4896" y="528"/>
              <a:ext cx="192" cy="0"/>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0125" name="Line 77"/>
            <p:cNvSpPr>
              <a:spLocks noChangeShapeType="1"/>
            </p:cNvSpPr>
            <p:nvPr/>
          </p:nvSpPr>
          <p:spPr bwMode="auto">
            <a:xfrm>
              <a:off x="4896" y="576"/>
              <a:ext cx="192" cy="0"/>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0126" name="Line 78"/>
            <p:cNvSpPr>
              <a:spLocks noChangeShapeType="1"/>
            </p:cNvSpPr>
            <p:nvPr/>
          </p:nvSpPr>
          <p:spPr bwMode="auto">
            <a:xfrm>
              <a:off x="4896" y="624"/>
              <a:ext cx="192" cy="0"/>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0127" name="Line 79"/>
            <p:cNvSpPr>
              <a:spLocks noChangeShapeType="1"/>
            </p:cNvSpPr>
            <p:nvPr/>
          </p:nvSpPr>
          <p:spPr bwMode="auto">
            <a:xfrm>
              <a:off x="4848" y="672"/>
              <a:ext cx="240" cy="0"/>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0128" name="Line 80"/>
            <p:cNvSpPr>
              <a:spLocks noChangeShapeType="1"/>
            </p:cNvSpPr>
            <p:nvPr/>
          </p:nvSpPr>
          <p:spPr bwMode="auto">
            <a:xfrm>
              <a:off x="4848" y="384"/>
              <a:ext cx="240" cy="0"/>
            </a:xfrm>
            <a:prstGeom prst="line">
              <a:avLst/>
            </a:prstGeom>
            <a:noFill/>
            <a:ln w="9525">
              <a:solidFill>
                <a:srgbClr val="000000"/>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30129" name="Rectangle 81"/>
          <p:cNvSpPr>
            <a:spLocks noGrp="1" noChangeArrowheads="1"/>
          </p:cNvSpPr>
          <p:nvPr>
            <p:ph type="title"/>
          </p:nvPr>
        </p:nvSpPr>
        <p:spPr>
          <a:xfrm>
            <a:off x="685800" y="609600"/>
            <a:ext cx="6629400" cy="1143000"/>
          </a:xfrm>
          <a:noFill/>
          <a:ln/>
        </p:spPr>
        <p:txBody>
          <a:bodyPr/>
          <a:lstStyle/>
          <a:p>
            <a:r>
              <a:rPr lang="en-US" altLang="en-US" dirty="0" smtClean="0"/>
              <a:t>Session </a:t>
            </a:r>
            <a:r>
              <a:rPr lang="en-US" altLang="en-US" dirty="0"/>
              <a:t>Review</a:t>
            </a:r>
          </a:p>
        </p:txBody>
      </p:sp>
    </p:spTree>
    <p:extLst>
      <p:ext uri="{BB962C8B-B14F-4D97-AF65-F5344CB8AC3E}">
        <p14:creationId xmlns:p14="http://schemas.microsoft.com/office/powerpoint/2010/main" val="21958038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0054">
                                            <p:txEl>
                                              <p:pRg st="0" end="0"/>
                                            </p:txEl>
                                          </p:spTgt>
                                        </p:tgtEl>
                                        <p:attrNameLst>
                                          <p:attrName>style.visibility</p:attrName>
                                        </p:attrNameLst>
                                      </p:cBhvr>
                                      <p:to>
                                        <p:strVal val="visible"/>
                                      </p:to>
                                    </p:set>
                                    <p:animEffect transition="in" filter="wipe(left)">
                                      <p:cBhvr>
                                        <p:cTn id="7" dur="500"/>
                                        <p:tgtEl>
                                          <p:spTgt spid="130054">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30054">
                                            <p:txEl>
                                              <p:pRg st="1" end="1"/>
                                            </p:txEl>
                                          </p:spTgt>
                                        </p:tgtEl>
                                        <p:attrNameLst>
                                          <p:attrName>style.visibility</p:attrName>
                                        </p:attrNameLst>
                                      </p:cBhvr>
                                      <p:to>
                                        <p:strVal val="visible"/>
                                      </p:to>
                                    </p:set>
                                    <p:animEffect transition="in" filter="wipe(left)">
                                      <p:cBhvr>
                                        <p:cTn id="10" dur="500"/>
                                        <p:tgtEl>
                                          <p:spTgt spid="130054">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130054">
                                            <p:txEl>
                                              <p:pRg st="2" end="2"/>
                                            </p:txEl>
                                          </p:spTgt>
                                        </p:tgtEl>
                                        <p:attrNameLst>
                                          <p:attrName>style.visibility</p:attrName>
                                        </p:attrNameLst>
                                      </p:cBhvr>
                                      <p:to>
                                        <p:strVal val="visible"/>
                                      </p:to>
                                    </p:set>
                                    <p:animEffect transition="in" filter="wipe(left)">
                                      <p:cBhvr>
                                        <p:cTn id="15" dur="500"/>
                                        <p:tgtEl>
                                          <p:spTgt spid="130054">
                                            <p:txEl>
                                              <p:pRg st="2" end="2"/>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130054">
                                            <p:txEl>
                                              <p:pRg st="3" end="3"/>
                                            </p:txEl>
                                          </p:spTgt>
                                        </p:tgtEl>
                                        <p:attrNameLst>
                                          <p:attrName>style.visibility</p:attrName>
                                        </p:attrNameLst>
                                      </p:cBhvr>
                                      <p:to>
                                        <p:strVal val="visible"/>
                                      </p:to>
                                    </p:set>
                                    <p:animEffect transition="in" filter="wipe(left)">
                                      <p:cBhvr>
                                        <p:cTn id="18" dur="500"/>
                                        <p:tgtEl>
                                          <p:spTgt spid="130054">
                                            <p:txEl>
                                              <p:pRg st="3" end="3"/>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30054">
                                            <p:txEl>
                                              <p:pRg st="4" end="4"/>
                                            </p:txEl>
                                          </p:spTgt>
                                        </p:tgtEl>
                                        <p:attrNameLst>
                                          <p:attrName>style.visibility</p:attrName>
                                        </p:attrNameLst>
                                      </p:cBhvr>
                                      <p:to>
                                        <p:strVal val="visible"/>
                                      </p:to>
                                    </p:set>
                                    <p:animEffect transition="in" filter="wipe(left)">
                                      <p:cBhvr>
                                        <p:cTn id="21" dur="500"/>
                                        <p:tgtEl>
                                          <p:spTgt spid="130054">
                                            <p:txEl>
                                              <p:pRg st="4" end="4"/>
                                            </p:tx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130054">
                                            <p:txEl>
                                              <p:pRg st="5" end="5"/>
                                            </p:txEl>
                                          </p:spTgt>
                                        </p:tgtEl>
                                        <p:attrNameLst>
                                          <p:attrName>style.visibility</p:attrName>
                                        </p:attrNameLst>
                                      </p:cBhvr>
                                      <p:to>
                                        <p:strVal val="visible"/>
                                      </p:to>
                                    </p:set>
                                    <p:animEffect transition="in" filter="wipe(left)">
                                      <p:cBhvr>
                                        <p:cTn id="24" dur="500"/>
                                        <p:tgtEl>
                                          <p:spTgt spid="130054">
                                            <p:txEl>
                                              <p:pRg st="5" end="5"/>
                                            </p:txEl>
                                          </p:spTgt>
                                        </p:tgtEl>
                                      </p:cBhvr>
                                    </p:animEffect>
                                  </p:childTnLst>
                                </p:cTn>
                              </p:par>
                              <p:par>
                                <p:cTn id="25" presetID="22" presetClass="entr" presetSubtype="8" fill="hold" grpId="0" nodeType="withEffect">
                                  <p:stCondLst>
                                    <p:cond delay="0"/>
                                  </p:stCondLst>
                                  <p:childTnLst>
                                    <p:set>
                                      <p:cBhvr>
                                        <p:cTn id="26" dur="1" fill="hold">
                                          <p:stCondLst>
                                            <p:cond delay="0"/>
                                          </p:stCondLst>
                                        </p:cTn>
                                        <p:tgtEl>
                                          <p:spTgt spid="130054">
                                            <p:txEl>
                                              <p:pRg st="6" end="6"/>
                                            </p:txEl>
                                          </p:spTgt>
                                        </p:tgtEl>
                                        <p:attrNameLst>
                                          <p:attrName>style.visibility</p:attrName>
                                        </p:attrNameLst>
                                      </p:cBhvr>
                                      <p:to>
                                        <p:strVal val="visible"/>
                                      </p:to>
                                    </p:set>
                                    <p:animEffect transition="in" filter="wipe(left)">
                                      <p:cBhvr>
                                        <p:cTn id="27" dur="500"/>
                                        <p:tgtEl>
                                          <p:spTgt spid="130054">
                                            <p:txEl>
                                              <p:pRg st="6" end="6"/>
                                            </p:txEl>
                                          </p:spTgt>
                                        </p:tgtEl>
                                      </p:cBhvr>
                                    </p:animEffect>
                                  </p:childTnLst>
                                </p:cTn>
                              </p:par>
                              <p:par>
                                <p:cTn id="28" presetID="22" presetClass="entr" presetSubtype="8" fill="hold" grpId="0" nodeType="withEffect">
                                  <p:stCondLst>
                                    <p:cond delay="0"/>
                                  </p:stCondLst>
                                  <p:childTnLst>
                                    <p:set>
                                      <p:cBhvr>
                                        <p:cTn id="29" dur="1" fill="hold">
                                          <p:stCondLst>
                                            <p:cond delay="0"/>
                                          </p:stCondLst>
                                        </p:cTn>
                                        <p:tgtEl>
                                          <p:spTgt spid="130054">
                                            <p:txEl>
                                              <p:pRg st="7" end="7"/>
                                            </p:txEl>
                                          </p:spTgt>
                                        </p:tgtEl>
                                        <p:attrNameLst>
                                          <p:attrName>style.visibility</p:attrName>
                                        </p:attrNameLst>
                                      </p:cBhvr>
                                      <p:to>
                                        <p:strVal val="visible"/>
                                      </p:to>
                                    </p:set>
                                    <p:animEffect transition="in" filter="wipe(left)">
                                      <p:cBhvr>
                                        <p:cTn id="30" dur="500"/>
                                        <p:tgtEl>
                                          <p:spTgt spid="13005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4"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p:txBody>
          <a:bodyPr/>
          <a:lstStyle/>
          <a:p>
            <a:r>
              <a:rPr lang="en-US" altLang="en-US" dirty="0" smtClean="0"/>
              <a:t>Session </a:t>
            </a:r>
            <a:r>
              <a:rPr lang="en-US" altLang="en-US" dirty="0"/>
              <a:t>Review</a:t>
            </a:r>
          </a:p>
        </p:txBody>
      </p:sp>
      <p:sp>
        <p:nvSpPr>
          <p:cNvPr id="144387" name="Rectangle 3"/>
          <p:cNvSpPr>
            <a:spLocks noGrp="1" noChangeArrowheads="1"/>
          </p:cNvSpPr>
          <p:nvPr>
            <p:ph type="body" idx="1"/>
          </p:nvPr>
        </p:nvSpPr>
        <p:spPr/>
        <p:txBody>
          <a:bodyPr/>
          <a:lstStyle/>
          <a:p>
            <a:r>
              <a:rPr lang="en-US" altLang="en-US"/>
              <a:t>Cost of Capital for MNCs </a:t>
            </a:r>
            <a:r>
              <a:rPr lang="en-US" altLang="en-US" sz="2400" b="0"/>
              <a:t>… continued</a:t>
            </a:r>
            <a:endParaRPr lang="en-US" altLang="en-US"/>
          </a:p>
          <a:p>
            <a:pPr lvl="1"/>
            <a:r>
              <a:rPr lang="en-US" altLang="en-US"/>
              <a:t>Cost of Capital Comparison Using the CAPM</a:t>
            </a:r>
          </a:p>
          <a:p>
            <a:pPr lvl="1"/>
            <a:r>
              <a:rPr lang="en-US" altLang="en-US"/>
              <a:t>Implications of the CAPM for an MNC’s Risk</a:t>
            </a:r>
          </a:p>
        </p:txBody>
      </p:sp>
    </p:spTree>
    <p:extLst>
      <p:ext uri="{BB962C8B-B14F-4D97-AF65-F5344CB8AC3E}">
        <p14:creationId xmlns:p14="http://schemas.microsoft.com/office/powerpoint/2010/main" val="41096349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2100" name="Rectangle 4"/>
          <p:cNvSpPr>
            <a:spLocks noGrp="1" noChangeArrowheads="1"/>
          </p:cNvSpPr>
          <p:nvPr>
            <p:ph type="title"/>
          </p:nvPr>
        </p:nvSpPr>
        <p:spPr/>
        <p:txBody>
          <a:bodyPr/>
          <a:lstStyle/>
          <a:p>
            <a:r>
              <a:rPr lang="en-US" altLang="en-US" dirty="0" smtClean="0"/>
              <a:t>Session </a:t>
            </a:r>
            <a:r>
              <a:rPr lang="en-US" altLang="en-US" dirty="0"/>
              <a:t>Review</a:t>
            </a:r>
          </a:p>
        </p:txBody>
      </p:sp>
      <p:sp>
        <p:nvSpPr>
          <p:cNvPr id="132101" name="Rectangle 5"/>
          <p:cNvSpPr>
            <a:spLocks noGrp="1" noChangeArrowheads="1"/>
          </p:cNvSpPr>
          <p:nvPr>
            <p:ph type="body" idx="1"/>
          </p:nvPr>
        </p:nvSpPr>
        <p:spPr/>
        <p:txBody>
          <a:bodyPr/>
          <a:lstStyle/>
          <a:p>
            <a:pPr>
              <a:buFont typeface="Wingdings" panose="05000000000000000000" pitchFamily="2" charset="2"/>
              <a:buChar char="§"/>
            </a:pPr>
            <a:r>
              <a:rPr lang="en-US" altLang="en-US" dirty="0"/>
              <a:t>Costs of Capital Across Countries</a:t>
            </a:r>
          </a:p>
          <a:p>
            <a:pPr lvl="1"/>
            <a:r>
              <a:rPr lang="en-US" altLang="en-US" dirty="0"/>
              <a:t>Country Differences in the Cost of Debt</a:t>
            </a:r>
          </a:p>
          <a:p>
            <a:pPr lvl="1"/>
            <a:r>
              <a:rPr lang="en-US" altLang="en-US" dirty="0"/>
              <a:t>Country Differences in the Cost of Equity</a:t>
            </a:r>
          </a:p>
          <a:p>
            <a:pPr lvl="1"/>
            <a:r>
              <a:rPr lang="en-US" altLang="en-US" dirty="0"/>
              <a:t>Combining the Costs of Debt and Equity </a:t>
            </a:r>
          </a:p>
          <a:p>
            <a:pPr>
              <a:buFont typeface="Wingdings" panose="05000000000000000000" pitchFamily="2" charset="2"/>
              <a:buChar char="§"/>
            </a:pPr>
            <a:r>
              <a:rPr lang="en-US" altLang="en-US" dirty="0"/>
              <a:t>Using the Cost of Capital for Assessing Foreign Projects</a:t>
            </a:r>
          </a:p>
          <a:p>
            <a:pPr lvl="1"/>
            <a:r>
              <a:rPr lang="en-US" altLang="en-US" dirty="0"/>
              <a:t>Derive NPVs Based on the WACC</a:t>
            </a:r>
          </a:p>
          <a:p>
            <a:pPr lvl="1"/>
            <a:r>
              <a:rPr lang="en-US" altLang="en-US" dirty="0"/>
              <a:t>Adjust the WACC for the Risk Differential</a:t>
            </a:r>
          </a:p>
        </p:txBody>
      </p:sp>
    </p:spTree>
    <p:extLst>
      <p:ext uri="{BB962C8B-B14F-4D97-AF65-F5344CB8AC3E}">
        <p14:creationId xmlns:p14="http://schemas.microsoft.com/office/powerpoint/2010/main" val="1822464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2101">
                                            <p:txEl>
                                              <p:pRg st="0" end="0"/>
                                            </p:txEl>
                                          </p:spTgt>
                                        </p:tgtEl>
                                        <p:attrNameLst>
                                          <p:attrName>style.visibility</p:attrName>
                                        </p:attrNameLst>
                                      </p:cBhvr>
                                      <p:to>
                                        <p:strVal val="visible"/>
                                      </p:to>
                                    </p:set>
                                    <p:animEffect transition="in" filter="wipe(left)">
                                      <p:cBhvr>
                                        <p:cTn id="7" dur="500"/>
                                        <p:tgtEl>
                                          <p:spTgt spid="132101">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32101">
                                            <p:txEl>
                                              <p:pRg st="1" end="1"/>
                                            </p:txEl>
                                          </p:spTgt>
                                        </p:tgtEl>
                                        <p:attrNameLst>
                                          <p:attrName>style.visibility</p:attrName>
                                        </p:attrNameLst>
                                      </p:cBhvr>
                                      <p:to>
                                        <p:strVal val="visible"/>
                                      </p:to>
                                    </p:set>
                                    <p:animEffect transition="in" filter="wipe(left)">
                                      <p:cBhvr>
                                        <p:cTn id="10" dur="500"/>
                                        <p:tgtEl>
                                          <p:spTgt spid="132101">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32101">
                                            <p:txEl>
                                              <p:pRg st="2" end="2"/>
                                            </p:txEl>
                                          </p:spTgt>
                                        </p:tgtEl>
                                        <p:attrNameLst>
                                          <p:attrName>style.visibility</p:attrName>
                                        </p:attrNameLst>
                                      </p:cBhvr>
                                      <p:to>
                                        <p:strVal val="visible"/>
                                      </p:to>
                                    </p:set>
                                    <p:animEffect transition="in" filter="wipe(left)">
                                      <p:cBhvr>
                                        <p:cTn id="13" dur="500"/>
                                        <p:tgtEl>
                                          <p:spTgt spid="132101">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32101">
                                            <p:txEl>
                                              <p:pRg st="3" end="3"/>
                                            </p:txEl>
                                          </p:spTgt>
                                        </p:tgtEl>
                                        <p:attrNameLst>
                                          <p:attrName>style.visibility</p:attrName>
                                        </p:attrNameLst>
                                      </p:cBhvr>
                                      <p:to>
                                        <p:strVal val="visible"/>
                                      </p:to>
                                    </p:set>
                                    <p:animEffect transition="in" filter="wipe(left)">
                                      <p:cBhvr>
                                        <p:cTn id="16" dur="500"/>
                                        <p:tgtEl>
                                          <p:spTgt spid="132101">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132101">
                                            <p:txEl>
                                              <p:pRg st="4" end="4"/>
                                            </p:txEl>
                                          </p:spTgt>
                                        </p:tgtEl>
                                        <p:attrNameLst>
                                          <p:attrName>style.visibility</p:attrName>
                                        </p:attrNameLst>
                                      </p:cBhvr>
                                      <p:to>
                                        <p:strVal val="visible"/>
                                      </p:to>
                                    </p:set>
                                    <p:animEffect transition="in" filter="wipe(left)">
                                      <p:cBhvr>
                                        <p:cTn id="21" dur="500"/>
                                        <p:tgtEl>
                                          <p:spTgt spid="132101">
                                            <p:txEl>
                                              <p:pRg st="4" end="4"/>
                                            </p:tx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132101">
                                            <p:txEl>
                                              <p:pRg st="5" end="5"/>
                                            </p:txEl>
                                          </p:spTgt>
                                        </p:tgtEl>
                                        <p:attrNameLst>
                                          <p:attrName>style.visibility</p:attrName>
                                        </p:attrNameLst>
                                      </p:cBhvr>
                                      <p:to>
                                        <p:strVal val="visible"/>
                                      </p:to>
                                    </p:set>
                                    <p:animEffect transition="in" filter="wipe(left)">
                                      <p:cBhvr>
                                        <p:cTn id="24" dur="500"/>
                                        <p:tgtEl>
                                          <p:spTgt spid="132101">
                                            <p:txEl>
                                              <p:pRg st="5" end="5"/>
                                            </p:txEl>
                                          </p:spTgt>
                                        </p:tgtEl>
                                      </p:cBhvr>
                                    </p:animEffect>
                                  </p:childTnLst>
                                </p:cTn>
                              </p:par>
                              <p:par>
                                <p:cTn id="25" presetID="22" presetClass="entr" presetSubtype="8" fill="hold" grpId="0" nodeType="withEffect">
                                  <p:stCondLst>
                                    <p:cond delay="0"/>
                                  </p:stCondLst>
                                  <p:childTnLst>
                                    <p:set>
                                      <p:cBhvr>
                                        <p:cTn id="26" dur="1" fill="hold">
                                          <p:stCondLst>
                                            <p:cond delay="0"/>
                                          </p:stCondLst>
                                        </p:cTn>
                                        <p:tgtEl>
                                          <p:spTgt spid="132101">
                                            <p:txEl>
                                              <p:pRg st="6" end="6"/>
                                            </p:txEl>
                                          </p:spTgt>
                                        </p:tgtEl>
                                        <p:attrNameLst>
                                          <p:attrName>style.visibility</p:attrName>
                                        </p:attrNameLst>
                                      </p:cBhvr>
                                      <p:to>
                                        <p:strVal val="visible"/>
                                      </p:to>
                                    </p:set>
                                    <p:animEffect transition="in" filter="wipe(left)">
                                      <p:cBhvr>
                                        <p:cTn id="27" dur="500"/>
                                        <p:tgtEl>
                                          <p:spTgt spid="13210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101"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4148" name="Rectangle 4"/>
          <p:cNvSpPr>
            <a:spLocks noGrp="1" noChangeArrowheads="1"/>
          </p:cNvSpPr>
          <p:nvPr>
            <p:ph type="title"/>
          </p:nvPr>
        </p:nvSpPr>
        <p:spPr/>
        <p:txBody>
          <a:bodyPr/>
          <a:lstStyle/>
          <a:p>
            <a:r>
              <a:rPr lang="en-US" altLang="en-US" dirty="0" smtClean="0"/>
              <a:t>Session </a:t>
            </a:r>
            <a:r>
              <a:rPr lang="en-US" altLang="en-US" dirty="0"/>
              <a:t>Review</a:t>
            </a:r>
          </a:p>
        </p:txBody>
      </p:sp>
      <p:sp>
        <p:nvSpPr>
          <p:cNvPr id="134149" name="Rectangle 5"/>
          <p:cNvSpPr>
            <a:spLocks noGrp="1" noChangeArrowheads="1"/>
          </p:cNvSpPr>
          <p:nvPr>
            <p:ph type="body" idx="1"/>
          </p:nvPr>
        </p:nvSpPr>
        <p:spPr>
          <a:xfrm>
            <a:off x="179512" y="1387655"/>
            <a:ext cx="8640960" cy="4536504"/>
          </a:xfrm>
        </p:spPr>
        <p:txBody>
          <a:bodyPr/>
          <a:lstStyle/>
          <a:p>
            <a:pPr>
              <a:buFont typeface="Wingdings" panose="05000000000000000000" pitchFamily="2" charset="2"/>
              <a:buChar char="§"/>
            </a:pPr>
            <a:r>
              <a:rPr lang="en-US" altLang="en-US" dirty="0"/>
              <a:t>The MNC’s Capital Structure Decision</a:t>
            </a:r>
          </a:p>
          <a:p>
            <a:pPr lvl="1"/>
            <a:r>
              <a:rPr lang="en-US" altLang="en-US" dirty="0"/>
              <a:t>Influence of Corporate Characteristics </a:t>
            </a:r>
          </a:p>
          <a:p>
            <a:pPr lvl="1"/>
            <a:r>
              <a:rPr lang="en-US" altLang="en-US" dirty="0"/>
              <a:t>Influence of Country Characteristics</a:t>
            </a:r>
          </a:p>
          <a:p>
            <a:pPr>
              <a:buFont typeface="Wingdings" panose="05000000000000000000" pitchFamily="2" charset="2"/>
              <a:buChar char="§"/>
            </a:pPr>
            <a:r>
              <a:rPr lang="en-US" altLang="en-US" dirty="0"/>
              <a:t>Interaction Between Subsidiary and Parent Financing Decisions</a:t>
            </a:r>
          </a:p>
          <a:p>
            <a:pPr lvl="1"/>
            <a:r>
              <a:rPr lang="en-US" altLang="en-US" dirty="0"/>
              <a:t>Impact of Increased Debt Financing by the Subsidiary</a:t>
            </a:r>
          </a:p>
          <a:p>
            <a:pPr lvl="1"/>
            <a:r>
              <a:rPr lang="en-US" altLang="en-US" dirty="0"/>
              <a:t>Impact of Reduced Debt Financing by the Subsidiary</a:t>
            </a:r>
          </a:p>
        </p:txBody>
      </p:sp>
    </p:spTree>
    <p:extLst>
      <p:ext uri="{BB962C8B-B14F-4D97-AF65-F5344CB8AC3E}">
        <p14:creationId xmlns:p14="http://schemas.microsoft.com/office/powerpoint/2010/main" val="350042947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4149">
                                            <p:txEl>
                                              <p:pRg st="0" end="0"/>
                                            </p:txEl>
                                          </p:spTgt>
                                        </p:tgtEl>
                                        <p:attrNameLst>
                                          <p:attrName>style.visibility</p:attrName>
                                        </p:attrNameLst>
                                      </p:cBhvr>
                                      <p:to>
                                        <p:strVal val="visible"/>
                                      </p:to>
                                    </p:set>
                                    <p:animEffect transition="in" filter="wipe(left)">
                                      <p:cBhvr>
                                        <p:cTn id="7" dur="500"/>
                                        <p:tgtEl>
                                          <p:spTgt spid="134149">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34149">
                                            <p:txEl>
                                              <p:pRg st="1" end="1"/>
                                            </p:txEl>
                                          </p:spTgt>
                                        </p:tgtEl>
                                        <p:attrNameLst>
                                          <p:attrName>style.visibility</p:attrName>
                                        </p:attrNameLst>
                                      </p:cBhvr>
                                      <p:to>
                                        <p:strVal val="visible"/>
                                      </p:to>
                                    </p:set>
                                    <p:animEffect transition="in" filter="wipe(left)">
                                      <p:cBhvr>
                                        <p:cTn id="10" dur="500"/>
                                        <p:tgtEl>
                                          <p:spTgt spid="134149">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34149">
                                            <p:txEl>
                                              <p:pRg st="2" end="2"/>
                                            </p:txEl>
                                          </p:spTgt>
                                        </p:tgtEl>
                                        <p:attrNameLst>
                                          <p:attrName>style.visibility</p:attrName>
                                        </p:attrNameLst>
                                      </p:cBhvr>
                                      <p:to>
                                        <p:strVal val="visible"/>
                                      </p:to>
                                    </p:set>
                                    <p:animEffect transition="in" filter="wipe(left)">
                                      <p:cBhvr>
                                        <p:cTn id="13" dur="500"/>
                                        <p:tgtEl>
                                          <p:spTgt spid="134149">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134149">
                                            <p:txEl>
                                              <p:pRg st="3" end="3"/>
                                            </p:txEl>
                                          </p:spTgt>
                                        </p:tgtEl>
                                        <p:attrNameLst>
                                          <p:attrName>style.visibility</p:attrName>
                                        </p:attrNameLst>
                                      </p:cBhvr>
                                      <p:to>
                                        <p:strVal val="visible"/>
                                      </p:to>
                                    </p:set>
                                    <p:animEffect transition="in" filter="wipe(left)">
                                      <p:cBhvr>
                                        <p:cTn id="18" dur="500"/>
                                        <p:tgtEl>
                                          <p:spTgt spid="134149">
                                            <p:txEl>
                                              <p:pRg st="3" end="3"/>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134149">
                                            <p:txEl>
                                              <p:pRg st="4" end="4"/>
                                            </p:txEl>
                                          </p:spTgt>
                                        </p:tgtEl>
                                        <p:attrNameLst>
                                          <p:attrName>style.visibility</p:attrName>
                                        </p:attrNameLst>
                                      </p:cBhvr>
                                      <p:to>
                                        <p:strVal val="visible"/>
                                      </p:to>
                                    </p:set>
                                    <p:animEffect transition="in" filter="wipe(left)">
                                      <p:cBhvr>
                                        <p:cTn id="21" dur="500"/>
                                        <p:tgtEl>
                                          <p:spTgt spid="134149">
                                            <p:txEl>
                                              <p:pRg st="4" end="4"/>
                                            </p:tx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134149">
                                            <p:txEl>
                                              <p:pRg st="5" end="5"/>
                                            </p:txEl>
                                          </p:spTgt>
                                        </p:tgtEl>
                                        <p:attrNameLst>
                                          <p:attrName>style.visibility</p:attrName>
                                        </p:attrNameLst>
                                      </p:cBhvr>
                                      <p:to>
                                        <p:strVal val="visible"/>
                                      </p:to>
                                    </p:set>
                                    <p:animEffect transition="in" filter="wipe(left)">
                                      <p:cBhvr>
                                        <p:cTn id="24" dur="500"/>
                                        <p:tgtEl>
                                          <p:spTgt spid="13414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9"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8246" name="Rectangle 1030"/>
          <p:cNvSpPr>
            <a:spLocks noGrp="1" noChangeArrowheads="1"/>
          </p:cNvSpPr>
          <p:nvPr>
            <p:ph type="title"/>
          </p:nvPr>
        </p:nvSpPr>
        <p:spPr/>
        <p:txBody>
          <a:bodyPr/>
          <a:lstStyle/>
          <a:p>
            <a:r>
              <a:rPr lang="en-US" altLang="en-US" dirty="0" smtClean="0"/>
              <a:t>Session </a:t>
            </a:r>
            <a:r>
              <a:rPr lang="en-US" altLang="en-US" dirty="0"/>
              <a:t>Review</a:t>
            </a:r>
          </a:p>
        </p:txBody>
      </p:sp>
      <p:sp>
        <p:nvSpPr>
          <p:cNvPr id="138247" name="Rectangle 1031"/>
          <p:cNvSpPr>
            <a:spLocks noGrp="1" noChangeArrowheads="1"/>
          </p:cNvSpPr>
          <p:nvPr>
            <p:ph type="body" idx="1"/>
          </p:nvPr>
        </p:nvSpPr>
        <p:spPr>
          <a:xfrm>
            <a:off x="323528" y="1398848"/>
            <a:ext cx="8363272" cy="4334408"/>
          </a:xfrm>
        </p:spPr>
        <p:txBody>
          <a:bodyPr/>
          <a:lstStyle/>
          <a:p>
            <a:pPr>
              <a:buFont typeface="Wingdings" panose="05000000000000000000" pitchFamily="2" charset="2"/>
              <a:buChar char="§"/>
            </a:pPr>
            <a:r>
              <a:rPr lang="en-US" altLang="en-US" sz="2800" dirty="0"/>
              <a:t>Using a Target Capital Structure on a Local versus Global Basis</a:t>
            </a:r>
          </a:p>
          <a:p>
            <a:pPr lvl="1">
              <a:buFont typeface="Wingdings" panose="05000000000000000000" pitchFamily="2" charset="2"/>
              <a:buChar char="§"/>
            </a:pPr>
            <a:r>
              <a:rPr lang="en-US" altLang="en-US" dirty="0"/>
              <a:t>Offsetting a Subsidiary’s Abnormal Degree of Financial Leverage</a:t>
            </a:r>
          </a:p>
          <a:p>
            <a:pPr lvl="1">
              <a:buFont typeface="Wingdings" panose="05000000000000000000" pitchFamily="2" charset="2"/>
              <a:buChar char="§"/>
            </a:pPr>
            <a:r>
              <a:rPr lang="en-US" altLang="en-US" dirty="0"/>
              <a:t>Limitations of Offsets</a:t>
            </a:r>
          </a:p>
          <a:p>
            <a:pPr lvl="1">
              <a:buFont typeface="Wingdings" panose="05000000000000000000" pitchFamily="2" charset="2"/>
              <a:buChar char="§"/>
            </a:pPr>
            <a:r>
              <a:rPr lang="en-US" altLang="en-US" dirty="0"/>
              <a:t>Differences in Financing Tendencies Among Countries</a:t>
            </a:r>
          </a:p>
          <a:p>
            <a:pPr>
              <a:buFont typeface="Wingdings" panose="05000000000000000000" pitchFamily="2" charset="2"/>
              <a:buChar char="§"/>
            </a:pPr>
            <a:r>
              <a:rPr lang="en-US" altLang="en-US" sz="2800" dirty="0"/>
              <a:t>Impact of Capital Structure Decisions on an MNC’s Value</a:t>
            </a:r>
          </a:p>
        </p:txBody>
      </p:sp>
    </p:spTree>
    <p:extLst>
      <p:ext uri="{BB962C8B-B14F-4D97-AF65-F5344CB8AC3E}">
        <p14:creationId xmlns:p14="http://schemas.microsoft.com/office/powerpoint/2010/main" val="55953612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8247">
                                            <p:txEl>
                                              <p:pRg st="0" end="0"/>
                                            </p:txEl>
                                          </p:spTgt>
                                        </p:tgtEl>
                                        <p:attrNameLst>
                                          <p:attrName>style.visibility</p:attrName>
                                        </p:attrNameLst>
                                      </p:cBhvr>
                                      <p:to>
                                        <p:strVal val="visible"/>
                                      </p:to>
                                    </p:set>
                                    <p:animEffect transition="in" filter="wipe(left)">
                                      <p:cBhvr>
                                        <p:cTn id="7" dur="500"/>
                                        <p:tgtEl>
                                          <p:spTgt spid="138247">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138247">
                                            <p:txEl>
                                              <p:pRg st="1" end="1"/>
                                            </p:txEl>
                                          </p:spTgt>
                                        </p:tgtEl>
                                        <p:attrNameLst>
                                          <p:attrName>style.visibility</p:attrName>
                                        </p:attrNameLst>
                                      </p:cBhvr>
                                      <p:to>
                                        <p:strVal val="visible"/>
                                      </p:to>
                                    </p:set>
                                    <p:animEffect transition="in" filter="wipe(left)">
                                      <p:cBhvr>
                                        <p:cTn id="10" dur="500"/>
                                        <p:tgtEl>
                                          <p:spTgt spid="138247">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138247">
                                            <p:txEl>
                                              <p:pRg st="2" end="2"/>
                                            </p:txEl>
                                          </p:spTgt>
                                        </p:tgtEl>
                                        <p:attrNameLst>
                                          <p:attrName>style.visibility</p:attrName>
                                        </p:attrNameLst>
                                      </p:cBhvr>
                                      <p:to>
                                        <p:strVal val="visible"/>
                                      </p:to>
                                    </p:set>
                                    <p:animEffect transition="in" filter="wipe(left)">
                                      <p:cBhvr>
                                        <p:cTn id="13" dur="500"/>
                                        <p:tgtEl>
                                          <p:spTgt spid="138247">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138247">
                                            <p:txEl>
                                              <p:pRg st="3" end="3"/>
                                            </p:txEl>
                                          </p:spTgt>
                                        </p:tgtEl>
                                        <p:attrNameLst>
                                          <p:attrName>style.visibility</p:attrName>
                                        </p:attrNameLst>
                                      </p:cBhvr>
                                      <p:to>
                                        <p:strVal val="visible"/>
                                      </p:to>
                                    </p:set>
                                    <p:animEffect transition="in" filter="wipe(left)">
                                      <p:cBhvr>
                                        <p:cTn id="16" dur="500"/>
                                        <p:tgtEl>
                                          <p:spTgt spid="138247">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138247">
                                            <p:txEl>
                                              <p:pRg st="4" end="4"/>
                                            </p:txEl>
                                          </p:spTgt>
                                        </p:tgtEl>
                                        <p:attrNameLst>
                                          <p:attrName>style.visibility</p:attrName>
                                        </p:attrNameLst>
                                      </p:cBhvr>
                                      <p:to>
                                        <p:strVal val="visible"/>
                                      </p:to>
                                    </p:set>
                                    <p:animEffect transition="in" filter="wipe(left)">
                                      <p:cBhvr>
                                        <p:cTn id="21" dur="500"/>
                                        <p:tgtEl>
                                          <p:spTgt spid="1382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8247" grpId="0" build="p"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125"/>
            <a:ext cx="8229600" cy="467684"/>
          </a:xfrm>
        </p:spPr>
        <p:txBody>
          <a:bodyPr/>
          <a:lstStyle/>
          <a:p>
            <a:r>
              <a:rPr lang="en-GB" sz="1400" dirty="0" smtClean="0">
                <a:solidFill>
                  <a:srgbClr val="FF0000"/>
                </a:solidFill>
              </a:rPr>
              <a:t>Discussion- Watch the video clip on this slide and explain what working capital is (10 Minutes)</a:t>
            </a:r>
            <a:endParaRPr lang="en-GB" sz="1400" dirty="0">
              <a:solidFill>
                <a:srgbClr val="FF0000"/>
              </a:solidFill>
            </a:endParaRPr>
          </a:p>
        </p:txBody>
      </p:sp>
      <p:pic>
        <p:nvPicPr>
          <p:cNvPr id="6" name="7JBwhhrwUCk"/>
          <p:cNvPicPr>
            <a:picLocks noGrp="1" noRot="1" noChangeAspect="1"/>
          </p:cNvPicPr>
          <p:nvPr>
            <p:ph idx="1"/>
            <a:videoFile r:link="rId1"/>
          </p:nvPr>
        </p:nvPicPr>
        <p:blipFill>
          <a:blip r:embed="rId3"/>
          <a:stretch>
            <a:fillRect/>
          </a:stretch>
        </p:blipFill>
        <p:spPr>
          <a:xfrm>
            <a:off x="0" y="592809"/>
            <a:ext cx="9144000" cy="5140447"/>
          </a:xfrm>
          <a:prstGeom prst="rect">
            <a:avLst/>
          </a:prstGeo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47</a:t>
            </a:fld>
            <a:endParaRPr lang="en-GB" altLang="en-US"/>
          </a:p>
        </p:txBody>
      </p:sp>
    </p:spTree>
    <p:extLst>
      <p:ext uri="{BB962C8B-B14F-4D97-AF65-F5344CB8AC3E}">
        <p14:creationId xmlns:p14="http://schemas.microsoft.com/office/powerpoint/2010/main" val="33170415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GB" sz="3200" dirty="0" smtClean="0"/>
              <a:t>Working Capital Management</a:t>
            </a:r>
            <a:endParaRPr lang="en-GB" sz="3200" dirty="0"/>
          </a:p>
        </p:txBody>
      </p:sp>
      <p:sp>
        <p:nvSpPr>
          <p:cNvPr id="3" name="Content Placeholder 2"/>
          <p:cNvSpPr>
            <a:spLocks noGrp="1"/>
          </p:cNvSpPr>
          <p:nvPr>
            <p:ph idx="1"/>
          </p:nvPr>
        </p:nvSpPr>
        <p:spPr>
          <a:xfrm>
            <a:off x="250825" y="1196752"/>
            <a:ext cx="8713663" cy="4392488"/>
          </a:xfrm>
        </p:spPr>
        <p:txBody>
          <a:bodyPr/>
          <a:lstStyle/>
          <a:p>
            <a:pPr>
              <a:buFont typeface="Wingdings" panose="05000000000000000000" pitchFamily="2" charset="2"/>
              <a:buChar char="§"/>
            </a:pPr>
            <a:r>
              <a:rPr lang="en-GB" sz="2800" dirty="0" smtClean="0"/>
              <a:t>Working </a:t>
            </a:r>
            <a:r>
              <a:rPr lang="en-GB" sz="2800" dirty="0"/>
              <a:t>capital </a:t>
            </a:r>
            <a:r>
              <a:rPr lang="en-GB" sz="2800" dirty="0" smtClean="0"/>
              <a:t>is concerned </a:t>
            </a:r>
            <a:r>
              <a:rPr lang="en-GB" sz="2800" dirty="0"/>
              <a:t>with short-term </a:t>
            </a:r>
          </a:p>
          <a:p>
            <a:pPr marL="0" indent="0">
              <a:buNone/>
            </a:pPr>
            <a:r>
              <a:rPr lang="en-GB" sz="2800" dirty="0"/>
              <a:t>resources and short-term funding</a:t>
            </a:r>
          </a:p>
          <a:p>
            <a:pPr marL="0" indent="0">
              <a:buNone/>
            </a:pPr>
            <a:r>
              <a:rPr lang="en-GB" sz="2800" dirty="0" smtClean="0">
                <a:solidFill>
                  <a:srgbClr val="FF0000"/>
                </a:solidFill>
              </a:rPr>
              <a:t>Net </a:t>
            </a:r>
            <a:r>
              <a:rPr lang="en-GB" sz="2800" dirty="0">
                <a:solidFill>
                  <a:srgbClr val="FF0000"/>
                </a:solidFill>
              </a:rPr>
              <a:t>working capital </a:t>
            </a:r>
            <a:r>
              <a:rPr lang="en-GB" sz="2800" dirty="0" smtClean="0">
                <a:solidFill>
                  <a:srgbClr val="FF0000"/>
                </a:solidFill>
              </a:rPr>
              <a:t>= Current </a:t>
            </a:r>
            <a:r>
              <a:rPr lang="en-GB" sz="2800" dirty="0">
                <a:solidFill>
                  <a:srgbClr val="FF0000"/>
                </a:solidFill>
              </a:rPr>
              <a:t>Assets less Current Liabilities</a:t>
            </a:r>
          </a:p>
          <a:p>
            <a:pPr marL="0" indent="0">
              <a:buNone/>
            </a:pPr>
            <a:r>
              <a:rPr lang="en-GB" sz="2800" dirty="0"/>
              <a:t>(inventory plus receivables less trade payables)</a:t>
            </a:r>
          </a:p>
          <a:p>
            <a:pPr marL="0" indent="0">
              <a:buNone/>
            </a:pPr>
            <a:endParaRPr lang="en-GB" sz="2800" dirty="0" smtClean="0"/>
          </a:p>
          <a:p>
            <a:pPr>
              <a:buFont typeface="Wingdings" panose="05000000000000000000" pitchFamily="2" charset="2"/>
              <a:buChar char="§"/>
            </a:pPr>
            <a:r>
              <a:rPr lang="en-GB" sz="2800" dirty="0" smtClean="0"/>
              <a:t>The </a:t>
            </a:r>
            <a:r>
              <a:rPr lang="en-GB" sz="2800" dirty="0"/>
              <a:t>need for liquidity must be balanced </a:t>
            </a:r>
          </a:p>
          <a:p>
            <a:pPr marL="0" indent="0">
              <a:buNone/>
            </a:pPr>
            <a:r>
              <a:rPr lang="en-GB" sz="2800" dirty="0"/>
              <a:t>against the need for </a:t>
            </a:r>
            <a:r>
              <a:rPr lang="en-GB" sz="2800" dirty="0" smtClean="0"/>
              <a:t>profitability</a:t>
            </a:r>
          </a:p>
          <a:p>
            <a:pPr marL="0" indent="0">
              <a:buNone/>
            </a:pPr>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48</a:t>
            </a:fld>
            <a:endParaRPr lang="en-GB" altLang="en-US"/>
          </a:p>
        </p:txBody>
      </p:sp>
      <p:sp>
        <p:nvSpPr>
          <p:cNvPr id="6" name="TextBox 5"/>
          <p:cNvSpPr txBox="1"/>
          <p:nvPr/>
        </p:nvSpPr>
        <p:spPr>
          <a:xfrm>
            <a:off x="250825" y="5450740"/>
            <a:ext cx="8893175" cy="276999"/>
          </a:xfrm>
          <a:prstGeom prst="rect">
            <a:avLst/>
          </a:prstGeom>
          <a:noFill/>
        </p:spPr>
        <p:txBody>
          <a:bodyPr wrap="square" rtlCol="0">
            <a:spAutoFit/>
          </a:bodyPr>
          <a:lstStyle/>
          <a:p>
            <a:r>
              <a:rPr lang="en-GB" sz="1200" dirty="0" err="1">
                <a:latin typeface="+mj-lt"/>
              </a:rPr>
              <a:t>Denzil</a:t>
            </a:r>
            <a:r>
              <a:rPr lang="en-GB" sz="1200" dirty="0">
                <a:latin typeface="+mj-lt"/>
              </a:rPr>
              <a:t> Watson and Antony Head, Corporate Finance: Principles and Practice, 5th Edition, © Pearson Education </a:t>
            </a:r>
            <a:r>
              <a:rPr lang="en-GB" sz="1200" dirty="0" smtClean="0">
                <a:latin typeface="+mj-lt"/>
              </a:rPr>
              <a:t>Limited</a:t>
            </a:r>
            <a:endParaRPr lang="en-GB" sz="1200" dirty="0">
              <a:latin typeface="+mj-lt"/>
            </a:endParaRPr>
          </a:p>
        </p:txBody>
      </p:sp>
    </p:spTree>
    <p:extLst>
      <p:ext uri="{BB962C8B-B14F-4D97-AF65-F5344CB8AC3E}">
        <p14:creationId xmlns:p14="http://schemas.microsoft.com/office/powerpoint/2010/main" val="9197214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1318" name="Rectangle 6"/>
          <p:cNvSpPr>
            <a:spLocks noGrp="1" noChangeArrowheads="1"/>
          </p:cNvSpPr>
          <p:nvPr>
            <p:ph type="title"/>
          </p:nvPr>
        </p:nvSpPr>
        <p:spPr>
          <a:xfrm>
            <a:off x="749984" y="221247"/>
            <a:ext cx="7422415" cy="990601"/>
          </a:xfrm>
        </p:spPr>
        <p:txBody>
          <a:bodyPr/>
          <a:lstStyle/>
          <a:p>
            <a:pPr>
              <a:lnSpc>
                <a:spcPct val="90000"/>
              </a:lnSpc>
            </a:pPr>
            <a:r>
              <a:rPr lang="en-US" altLang="en-US" sz="3200" dirty="0" smtClean="0"/>
              <a:t>Working Capital Policies</a:t>
            </a:r>
            <a:endParaRPr lang="en-US" altLang="en-US" sz="3200" dirty="0"/>
          </a:p>
        </p:txBody>
      </p:sp>
      <p:sp>
        <p:nvSpPr>
          <p:cNvPr id="141319" name="Rectangle 7"/>
          <p:cNvSpPr>
            <a:spLocks noGrp="1" noChangeArrowheads="1"/>
          </p:cNvSpPr>
          <p:nvPr>
            <p:ph type="body" idx="1"/>
          </p:nvPr>
        </p:nvSpPr>
        <p:spPr/>
        <p:txBody>
          <a:bodyPr/>
          <a:lstStyle/>
          <a:p>
            <a:pPr>
              <a:buFont typeface="Wingdings" panose="05000000000000000000" pitchFamily="2" charset="2"/>
              <a:buChar char="§"/>
            </a:pPr>
            <a:r>
              <a:rPr lang="en-GB" dirty="0"/>
              <a:t>Policies cover level of investment in working capital and its components, and financing of working capital. </a:t>
            </a:r>
            <a:r>
              <a:rPr lang="en-GB" dirty="0" smtClean="0"/>
              <a:t> </a:t>
            </a:r>
          </a:p>
          <a:p>
            <a:pPr marL="0" indent="0">
              <a:buNone/>
            </a:pPr>
            <a:endParaRPr lang="en-GB" dirty="0" smtClean="0"/>
          </a:p>
          <a:p>
            <a:pPr>
              <a:buFont typeface="Wingdings" panose="05000000000000000000" pitchFamily="2" charset="2"/>
              <a:buChar char="§"/>
            </a:pPr>
            <a:r>
              <a:rPr lang="en-GB" dirty="0" smtClean="0"/>
              <a:t>Policies </a:t>
            </a:r>
            <a:r>
              <a:rPr lang="en-GB" dirty="0"/>
              <a:t>should take account of nature of business, credit policy, seasonal factors and manufacturing period</a:t>
            </a:r>
            <a:endParaRPr lang="en-US" altLang="en-US" dirty="0"/>
          </a:p>
        </p:txBody>
      </p:sp>
      <p:sp>
        <p:nvSpPr>
          <p:cNvPr id="5" name="Text Box 167"/>
          <p:cNvSpPr txBox="1">
            <a:spLocks noChangeArrowheads="1"/>
          </p:cNvSpPr>
          <p:nvPr/>
        </p:nvSpPr>
        <p:spPr bwMode="auto">
          <a:xfrm>
            <a:off x="4572000" y="5661248"/>
            <a:ext cx="47783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US" altLang="en-US" sz="1400" b="0" i="1" dirty="0" smtClean="0"/>
              <a:t>(South-Western/Thomson </a:t>
            </a:r>
            <a:r>
              <a:rPr lang="en-US" altLang="en-US" sz="1400" b="0" i="1" dirty="0"/>
              <a:t>Learning </a:t>
            </a:r>
            <a:r>
              <a:rPr lang="en-US" altLang="en-US" sz="1400" b="0" i="1" dirty="0" smtClean="0"/>
              <a:t>2003)</a:t>
            </a:r>
            <a:endParaRPr lang="en-US" altLang="en-US" sz="1400" b="0" dirty="0">
              <a:latin typeface="Times New Roman" panose="02020603050405020304" pitchFamily="18" charset="0"/>
            </a:endParaRPr>
          </a:p>
        </p:txBody>
      </p:sp>
    </p:spTree>
    <p:extLst>
      <p:ext uri="{BB962C8B-B14F-4D97-AF65-F5344CB8AC3E}">
        <p14:creationId xmlns:p14="http://schemas.microsoft.com/office/powerpoint/2010/main" val="8467842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1319">
                                            <p:txEl>
                                              <p:pRg st="0" end="0"/>
                                            </p:txEl>
                                          </p:spTgt>
                                        </p:tgtEl>
                                        <p:attrNameLst>
                                          <p:attrName>style.visibility</p:attrName>
                                        </p:attrNameLst>
                                      </p:cBhvr>
                                      <p:to>
                                        <p:strVal val="visible"/>
                                      </p:to>
                                    </p:set>
                                    <p:animEffect transition="in" filter="wipe(left)">
                                      <p:cBhvr>
                                        <p:cTn id="7" dur="500"/>
                                        <p:tgtEl>
                                          <p:spTgt spid="1413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1319">
                                            <p:txEl>
                                              <p:pRg st="2" end="2"/>
                                            </p:txEl>
                                          </p:spTgt>
                                        </p:tgtEl>
                                        <p:attrNameLst>
                                          <p:attrName>style.visibility</p:attrName>
                                        </p:attrNameLst>
                                      </p:cBhvr>
                                      <p:to>
                                        <p:strVal val="visible"/>
                                      </p:to>
                                    </p:set>
                                    <p:animEffect transition="in" filter="wipe(left)">
                                      <p:cBhvr>
                                        <p:cTn id="12" dur="500"/>
                                        <p:tgtEl>
                                          <p:spTgt spid="1413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1319" grpId="0" build="p"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7" name="Rectangle 3"/>
          <p:cNvSpPr>
            <a:spLocks noGrp="1" noChangeArrowheads="1"/>
          </p:cNvSpPr>
          <p:nvPr>
            <p:ph type="body" idx="1"/>
          </p:nvPr>
        </p:nvSpPr>
        <p:spPr>
          <a:xfrm>
            <a:off x="179512" y="1328588"/>
            <a:ext cx="8507288" cy="4692700"/>
          </a:xfrm>
        </p:spPr>
        <p:txBody>
          <a:bodyPr/>
          <a:lstStyle/>
          <a:p>
            <a:pPr>
              <a:buFont typeface="Wingdings" panose="05000000000000000000" pitchFamily="2" charset="2"/>
              <a:buChar char="§"/>
            </a:pPr>
            <a:r>
              <a:rPr lang="en-GB" dirty="0"/>
              <a:t>Aggressive policy on level of working capital will have lower levels of investment than a conservative policy. </a:t>
            </a:r>
            <a:endParaRPr lang="en-GB" dirty="0" smtClean="0"/>
          </a:p>
          <a:p>
            <a:pPr>
              <a:buFont typeface="Wingdings" panose="05000000000000000000" pitchFamily="2" charset="2"/>
              <a:buChar char="§"/>
            </a:pPr>
            <a:r>
              <a:rPr lang="en-GB" dirty="0" smtClean="0"/>
              <a:t>Aggressive </a:t>
            </a:r>
            <a:r>
              <a:rPr lang="en-GB" dirty="0"/>
              <a:t>policy will have higher risk and higher profitability. </a:t>
            </a:r>
            <a:endParaRPr lang="en-GB" dirty="0" smtClean="0"/>
          </a:p>
          <a:p>
            <a:pPr>
              <a:buFont typeface="Wingdings" panose="05000000000000000000" pitchFamily="2" charset="2"/>
              <a:buChar char="§"/>
            </a:pPr>
            <a:r>
              <a:rPr lang="en-GB" dirty="0" smtClean="0"/>
              <a:t>Conservative </a:t>
            </a:r>
            <a:r>
              <a:rPr lang="en-GB" dirty="0"/>
              <a:t>policy will have lower risk and lower profitability</a:t>
            </a:r>
            <a:endParaRPr lang="en-US" altLang="en-US" dirty="0"/>
          </a:p>
        </p:txBody>
      </p:sp>
      <p:sp>
        <p:nvSpPr>
          <p:cNvPr id="185349" name="Rectangle 5"/>
          <p:cNvSpPr>
            <a:spLocks noGrp="1" noChangeArrowheads="1"/>
          </p:cNvSpPr>
          <p:nvPr>
            <p:ph type="title"/>
          </p:nvPr>
        </p:nvSpPr>
        <p:spPr>
          <a:xfrm>
            <a:off x="792696" y="188640"/>
            <a:ext cx="7558608" cy="720080"/>
          </a:xfrm>
          <a:noFill/>
          <a:ln/>
        </p:spPr>
        <p:txBody>
          <a:bodyPr/>
          <a:lstStyle/>
          <a:p>
            <a:pPr>
              <a:lnSpc>
                <a:spcPct val="90000"/>
              </a:lnSpc>
            </a:pPr>
            <a:r>
              <a:rPr lang="en-US" altLang="en-US" sz="3200" dirty="0" smtClean="0"/>
              <a:t>Level of Investment</a:t>
            </a:r>
            <a:endParaRPr lang="en-US" altLang="en-US" sz="3200" dirty="0"/>
          </a:p>
        </p:txBody>
      </p:sp>
    </p:spTree>
    <p:extLst>
      <p:ext uri="{BB962C8B-B14F-4D97-AF65-F5344CB8AC3E}">
        <p14:creationId xmlns:p14="http://schemas.microsoft.com/office/powerpoint/2010/main" val="13532929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1" name="Rectangle 3"/>
          <p:cNvSpPr>
            <a:spLocks noGrp="1" noChangeArrowheads="1"/>
          </p:cNvSpPr>
          <p:nvPr>
            <p:ph type="body" idx="1"/>
          </p:nvPr>
        </p:nvSpPr>
        <p:spPr>
          <a:xfrm>
            <a:off x="318356" y="1135832"/>
            <a:ext cx="8507288" cy="4536504"/>
          </a:xfrm>
        </p:spPr>
        <p:txBody>
          <a:bodyPr/>
          <a:lstStyle/>
          <a:p>
            <a:pPr>
              <a:buFont typeface="Wingdings" panose="05000000000000000000" pitchFamily="2" charset="2"/>
              <a:buChar char="§"/>
            </a:pPr>
            <a:r>
              <a:rPr lang="en-GB" altLang="en-US" dirty="0"/>
              <a:t>Overdraft</a:t>
            </a:r>
          </a:p>
          <a:p>
            <a:pPr>
              <a:buFont typeface="Wingdings" panose="05000000000000000000" pitchFamily="2" charset="2"/>
              <a:buChar char="§"/>
            </a:pPr>
            <a:r>
              <a:rPr lang="en-GB" altLang="en-US" dirty="0" smtClean="0"/>
              <a:t>Short-term </a:t>
            </a:r>
            <a:r>
              <a:rPr lang="en-GB" altLang="en-US" dirty="0"/>
              <a:t>loan</a:t>
            </a:r>
          </a:p>
          <a:p>
            <a:pPr>
              <a:buFont typeface="Wingdings" panose="05000000000000000000" pitchFamily="2" charset="2"/>
              <a:buChar char="§"/>
            </a:pPr>
            <a:r>
              <a:rPr lang="en-GB" altLang="en-US" dirty="0" smtClean="0"/>
              <a:t>Trade </a:t>
            </a:r>
            <a:r>
              <a:rPr lang="en-GB" altLang="en-US" dirty="0"/>
              <a:t>credit</a:t>
            </a:r>
          </a:p>
          <a:p>
            <a:pPr>
              <a:buFont typeface="Wingdings" panose="05000000000000000000" pitchFamily="2" charset="2"/>
              <a:buChar char="§"/>
            </a:pPr>
            <a:r>
              <a:rPr lang="en-GB" altLang="en-US" dirty="0" smtClean="0"/>
              <a:t>Short-term </a:t>
            </a:r>
            <a:r>
              <a:rPr lang="en-GB" altLang="en-US" dirty="0"/>
              <a:t>finance is cheaper than </a:t>
            </a:r>
            <a:r>
              <a:rPr lang="en-GB" altLang="en-US" dirty="0" smtClean="0"/>
              <a:t>long-term </a:t>
            </a:r>
            <a:r>
              <a:rPr lang="en-GB" altLang="en-US" dirty="0"/>
              <a:t>finance (yield curve)</a:t>
            </a:r>
          </a:p>
          <a:p>
            <a:pPr>
              <a:buFont typeface="Wingdings" panose="05000000000000000000" pitchFamily="2" charset="2"/>
              <a:buChar char="§"/>
            </a:pPr>
            <a:r>
              <a:rPr lang="en-GB" altLang="en-US" dirty="0" smtClean="0"/>
              <a:t>Short-term </a:t>
            </a:r>
            <a:r>
              <a:rPr lang="en-GB" altLang="en-US" dirty="0"/>
              <a:t>finance is riskier than long-term </a:t>
            </a:r>
          </a:p>
          <a:p>
            <a:pPr>
              <a:buFont typeface="Wingdings" panose="05000000000000000000" pitchFamily="2" charset="2"/>
              <a:buChar char="§"/>
            </a:pPr>
            <a:r>
              <a:rPr lang="en-GB" altLang="en-US" dirty="0"/>
              <a:t>finance.  </a:t>
            </a:r>
            <a:r>
              <a:rPr lang="en-GB" altLang="en-US" dirty="0" smtClean="0"/>
              <a:t>(</a:t>
            </a:r>
            <a:r>
              <a:rPr lang="en-GB" altLang="en-US" dirty="0"/>
              <a:t>from the perspective of a </a:t>
            </a:r>
            <a:r>
              <a:rPr lang="en-GB" altLang="en-US" dirty="0" smtClean="0"/>
              <a:t>borrower</a:t>
            </a:r>
            <a:r>
              <a:rPr lang="en-GB" altLang="en-US" dirty="0"/>
              <a:t>)</a:t>
            </a:r>
          </a:p>
          <a:p>
            <a:pPr>
              <a:buFontTx/>
              <a:buNone/>
            </a:pPr>
            <a:endParaRPr lang="en-US" altLang="en-US" dirty="0"/>
          </a:p>
        </p:txBody>
      </p:sp>
      <p:sp>
        <p:nvSpPr>
          <p:cNvPr id="186373" name="Rectangle 5"/>
          <p:cNvSpPr>
            <a:spLocks noGrp="1" noChangeArrowheads="1"/>
          </p:cNvSpPr>
          <p:nvPr>
            <p:ph type="title"/>
          </p:nvPr>
        </p:nvSpPr>
        <p:spPr>
          <a:xfrm>
            <a:off x="756692" y="260648"/>
            <a:ext cx="7630616" cy="875184"/>
          </a:xfrm>
          <a:noFill/>
          <a:ln/>
        </p:spPr>
        <p:txBody>
          <a:bodyPr/>
          <a:lstStyle/>
          <a:p>
            <a:pPr>
              <a:lnSpc>
                <a:spcPct val="90000"/>
              </a:lnSpc>
            </a:pPr>
            <a:r>
              <a:rPr lang="en-US" altLang="en-US" sz="3200" dirty="0" smtClean="0"/>
              <a:t>Short-term Finance</a:t>
            </a:r>
            <a:endParaRPr lang="en-US" altLang="en-US" sz="3200" dirty="0"/>
          </a:p>
        </p:txBody>
      </p:sp>
    </p:spTree>
    <p:extLst>
      <p:ext uri="{BB962C8B-B14F-4D97-AF65-F5344CB8AC3E}">
        <p14:creationId xmlns:p14="http://schemas.microsoft.com/office/powerpoint/2010/main" val="41137318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5" name="Rectangle 1027"/>
          <p:cNvSpPr>
            <a:spLocks noGrp="1" noChangeArrowheads="1"/>
          </p:cNvSpPr>
          <p:nvPr>
            <p:ph type="body" idx="1"/>
          </p:nvPr>
        </p:nvSpPr>
        <p:spPr>
          <a:xfrm>
            <a:off x="179512" y="1043046"/>
            <a:ext cx="8784976" cy="4680520"/>
          </a:xfrm>
        </p:spPr>
        <p:txBody>
          <a:bodyPr/>
          <a:lstStyle/>
          <a:p>
            <a:pPr>
              <a:buFont typeface="Wingdings" panose="05000000000000000000" pitchFamily="2" charset="2"/>
              <a:buChar char="§"/>
            </a:pPr>
            <a:r>
              <a:rPr lang="en-GB" altLang="en-US" i="1" dirty="0"/>
              <a:t>Inventory conversion period plus receivables </a:t>
            </a:r>
          </a:p>
          <a:p>
            <a:pPr>
              <a:buFontTx/>
              <a:buNone/>
            </a:pPr>
            <a:r>
              <a:rPr lang="en-GB" altLang="en-US" i="1" dirty="0"/>
              <a:t>conversion period less payables deferral </a:t>
            </a:r>
          </a:p>
          <a:p>
            <a:pPr>
              <a:buFontTx/>
              <a:buNone/>
            </a:pPr>
            <a:r>
              <a:rPr lang="en-GB" altLang="en-US" i="1" dirty="0"/>
              <a:t>period.</a:t>
            </a:r>
          </a:p>
          <a:p>
            <a:pPr>
              <a:buFont typeface="Wingdings" panose="05000000000000000000" pitchFamily="2" charset="2"/>
              <a:buChar char="§"/>
            </a:pPr>
            <a:r>
              <a:rPr lang="en-GB" altLang="en-US" i="1" dirty="0" smtClean="0"/>
              <a:t>Cash </a:t>
            </a:r>
            <a:r>
              <a:rPr lang="en-GB" altLang="en-US" i="1" dirty="0"/>
              <a:t>conversion cycle is the average time </a:t>
            </a:r>
          </a:p>
          <a:p>
            <a:pPr>
              <a:buFontTx/>
              <a:buNone/>
            </a:pPr>
            <a:r>
              <a:rPr lang="en-GB" altLang="en-US" i="1" dirty="0"/>
              <a:t>between paying for inputs and receiving </a:t>
            </a:r>
          </a:p>
          <a:p>
            <a:pPr>
              <a:buFontTx/>
              <a:buNone/>
            </a:pPr>
            <a:r>
              <a:rPr lang="en-GB" altLang="en-US" i="1" dirty="0"/>
              <a:t>cash from sales.</a:t>
            </a:r>
          </a:p>
          <a:p>
            <a:pPr>
              <a:buFont typeface="Wingdings" panose="05000000000000000000" pitchFamily="2" charset="2"/>
              <a:buChar char="§"/>
            </a:pPr>
            <a:r>
              <a:rPr lang="en-GB" altLang="en-US" i="1" dirty="0" smtClean="0"/>
              <a:t>Length </a:t>
            </a:r>
            <a:r>
              <a:rPr lang="en-GB" altLang="en-US" i="1" dirty="0"/>
              <a:t>of cash conversion cycle helps </a:t>
            </a:r>
          </a:p>
          <a:p>
            <a:pPr>
              <a:buFontTx/>
              <a:buNone/>
            </a:pPr>
            <a:r>
              <a:rPr lang="en-GB" altLang="en-US" i="1" dirty="0"/>
              <a:t>determine the level of working capital.</a:t>
            </a:r>
          </a:p>
        </p:txBody>
      </p:sp>
      <p:sp>
        <p:nvSpPr>
          <p:cNvPr id="187397" name="Rectangle 1029"/>
          <p:cNvSpPr>
            <a:spLocks noGrp="1" noChangeArrowheads="1"/>
          </p:cNvSpPr>
          <p:nvPr>
            <p:ph type="title"/>
          </p:nvPr>
        </p:nvSpPr>
        <p:spPr>
          <a:xfrm>
            <a:off x="720688" y="260648"/>
            <a:ext cx="7702624" cy="803176"/>
          </a:xfrm>
          <a:noFill/>
          <a:ln/>
        </p:spPr>
        <p:txBody>
          <a:bodyPr/>
          <a:lstStyle/>
          <a:p>
            <a:pPr>
              <a:lnSpc>
                <a:spcPct val="90000"/>
              </a:lnSpc>
            </a:pPr>
            <a:r>
              <a:rPr lang="en-US" altLang="en-US" sz="3200" dirty="0"/>
              <a:t>Cash </a:t>
            </a:r>
            <a:r>
              <a:rPr lang="en-US" altLang="en-US" sz="3200" dirty="0" smtClean="0"/>
              <a:t>Conversion Cycle</a:t>
            </a:r>
            <a:endParaRPr lang="en-US" altLang="en-US" sz="3200" dirty="0"/>
          </a:p>
        </p:txBody>
      </p:sp>
    </p:spTree>
    <p:extLst>
      <p:ext uri="{BB962C8B-B14F-4D97-AF65-F5344CB8AC3E}">
        <p14:creationId xmlns:p14="http://schemas.microsoft.com/office/powerpoint/2010/main" val="1429126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9" name="Rectangle 3075"/>
          <p:cNvSpPr>
            <a:spLocks noGrp="1" noChangeArrowheads="1"/>
          </p:cNvSpPr>
          <p:nvPr>
            <p:ph type="body" idx="1"/>
          </p:nvPr>
        </p:nvSpPr>
        <p:spPr>
          <a:xfrm>
            <a:off x="107504" y="865846"/>
            <a:ext cx="8856984" cy="4795402"/>
          </a:xfrm>
        </p:spPr>
        <p:txBody>
          <a:bodyPr/>
          <a:lstStyle/>
          <a:p>
            <a:pPr>
              <a:buFont typeface="Wingdings" panose="05000000000000000000" pitchFamily="2" charset="2"/>
              <a:buChar char="§"/>
            </a:pPr>
            <a:r>
              <a:rPr lang="en-GB" altLang="en-US" sz="2400" dirty="0"/>
              <a:t>Overtrading occurs when capital base is too </a:t>
            </a:r>
          </a:p>
          <a:p>
            <a:pPr>
              <a:buFontTx/>
              <a:buNone/>
            </a:pPr>
            <a:r>
              <a:rPr lang="en-GB" altLang="en-US" sz="2400" dirty="0"/>
              <a:t>small to support volume of trade.</a:t>
            </a:r>
          </a:p>
          <a:p>
            <a:pPr>
              <a:buFontTx/>
              <a:buNone/>
            </a:pPr>
            <a:r>
              <a:rPr lang="en-GB" altLang="en-US" sz="2400" dirty="0" smtClean="0"/>
              <a:t>- accepts </a:t>
            </a:r>
            <a:r>
              <a:rPr lang="en-GB" altLang="en-US" sz="2400" dirty="0"/>
              <a:t>larger work, but finds that </a:t>
            </a:r>
            <a:r>
              <a:rPr lang="en-GB" altLang="en-US" sz="2400" dirty="0" smtClean="0"/>
              <a:t>fulfilment </a:t>
            </a:r>
            <a:endParaRPr lang="en-GB" altLang="en-US" sz="2400" dirty="0"/>
          </a:p>
          <a:p>
            <a:pPr>
              <a:buFontTx/>
              <a:buNone/>
            </a:pPr>
            <a:r>
              <a:rPr lang="en-GB" altLang="en-US" sz="2400" dirty="0"/>
              <a:t>requires more resources</a:t>
            </a:r>
          </a:p>
          <a:p>
            <a:pPr>
              <a:buFont typeface="Wingdings" panose="05000000000000000000" pitchFamily="2" charset="2"/>
              <a:buChar char="§"/>
            </a:pPr>
            <a:r>
              <a:rPr lang="en-GB" altLang="en-US" sz="2400" dirty="0" smtClean="0"/>
              <a:t>May </a:t>
            </a:r>
            <a:r>
              <a:rPr lang="en-GB" altLang="en-US" sz="2400" dirty="0"/>
              <a:t>be caused by rapid growth in turnover or </a:t>
            </a:r>
          </a:p>
          <a:p>
            <a:pPr>
              <a:buFontTx/>
              <a:buNone/>
            </a:pPr>
            <a:r>
              <a:rPr lang="en-GB" altLang="en-US" sz="2400" dirty="0"/>
              <a:t>erosion of capital base.</a:t>
            </a:r>
          </a:p>
          <a:p>
            <a:pPr>
              <a:buFont typeface="Wingdings" panose="05000000000000000000" pitchFamily="2" charset="2"/>
              <a:buChar char="§"/>
            </a:pPr>
            <a:r>
              <a:rPr lang="en-GB" altLang="en-US" sz="2400" dirty="0" smtClean="0"/>
              <a:t>Overtrading </a:t>
            </a:r>
            <a:r>
              <a:rPr lang="en-GB" altLang="en-US" sz="2400" dirty="0"/>
              <a:t>can be indicated by:</a:t>
            </a:r>
          </a:p>
          <a:p>
            <a:pPr>
              <a:buFontTx/>
              <a:buNone/>
            </a:pPr>
            <a:r>
              <a:rPr lang="en-GB" altLang="en-US" sz="2400" dirty="0"/>
              <a:t>– deterioration in key financial ratios</a:t>
            </a:r>
          </a:p>
          <a:p>
            <a:pPr>
              <a:buFontTx/>
              <a:buNone/>
            </a:pPr>
            <a:r>
              <a:rPr lang="en-GB" altLang="en-US" sz="2400" dirty="0"/>
              <a:t>– decreasing liquid resources</a:t>
            </a:r>
          </a:p>
          <a:p>
            <a:pPr>
              <a:buFontTx/>
              <a:buNone/>
            </a:pPr>
            <a:r>
              <a:rPr lang="en-GB" altLang="en-US" sz="2400" dirty="0"/>
              <a:t>– increasing reliance on short-term finance.</a:t>
            </a:r>
          </a:p>
        </p:txBody>
      </p:sp>
      <p:sp>
        <p:nvSpPr>
          <p:cNvPr id="188421" name="Rectangle 3077"/>
          <p:cNvSpPr>
            <a:spLocks noGrp="1" noChangeArrowheads="1"/>
          </p:cNvSpPr>
          <p:nvPr>
            <p:ph type="title"/>
          </p:nvPr>
        </p:nvSpPr>
        <p:spPr>
          <a:xfrm>
            <a:off x="720688" y="188640"/>
            <a:ext cx="7702624" cy="648072"/>
          </a:xfrm>
          <a:noFill/>
          <a:ln/>
        </p:spPr>
        <p:txBody>
          <a:bodyPr/>
          <a:lstStyle/>
          <a:p>
            <a:pPr>
              <a:lnSpc>
                <a:spcPct val="90000"/>
              </a:lnSpc>
            </a:pPr>
            <a:r>
              <a:rPr lang="en-US" altLang="en-US" sz="3200" dirty="0" smtClean="0"/>
              <a:t>Overtrading</a:t>
            </a:r>
            <a:endParaRPr lang="en-US" altLang="en-US" sz="3200" dirty="0"/>
          </a:p>
        </p:txBody>
      </p:sp>
    </p:spTree>
    <p:extLst>
      <p:ext uri="{BB962C8B-B14F-4D97-AF65-F5344CB8AC3E}">
        <p14:creationId xmlns:p14="http://schemas.microsoft.com/office/powerpoint/2010/main" val="418504031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64" name="Rectangle 4"/>
          <p:cNvSpPr>
            <a:spLocks noGrp="1" noChangeArrowheads="1"/>
          </p:cNvSpPr>
          <p:nvPr>
            <p:ph type="title"/>
          </p:nvPr>
        </p:nvSpPr>
        <p:spPr>
          <a:xfrm>
            <a:off x="457200" y="188640"/>
            <a:ext cx="8229600" cy="634082"/>
          </a:xfrm>
        </p:spPr>
        <p:txBody>
          <a:bodyPr/>
          <a:lstStyle/>
          <a:p>
            <a:r>
              <a:rPr lang="en-US" altLang="en-US" sz="3200" dirty="0" smtClean="0"/>
              <a:t>Overtrading Continued</a:t>
            </a:r>
            <a:endParaRPr lang="en-US" altLang="en-US" sz="3200" dirty="0"/>
          </a:p>
        </p:txBody>
      </p:sp>
      <p:sp>
        <p:nvSpPr>
          <p:cNvPr id="143365" name="Rectangle 5"/>
          <p:cNvSpPr>
            <a:spLocks noGrp="1" noChangeArrowheads="1"/>
          </p:cNvSpPr>
          <p:nvPr>
            <p:ph type="body" idx="1"/>
          </p:nvPr>
        </p:nvSpPr>
        <p:spPr>
          <a:xfrm>
            <a:off x="215516" y="1124744"/>
            <a:ext cx="8712968" cy="4392488"/>
          </a:xfrm>
        </p:spPr>
        <p:txBody>
          <a:bodyPr/>
          <a:lstStyle/>
          <a:p>
            <a:pPr>
              <a:buFont typeface="Wingdings" panose="05000000000000000000" pitchFamily="2" charset="2"/>
              <a:buChar char="§"/>
            </a:pPr>
            <a:r>
              <a:rPr lang="en-GB" altLang="en-US" dirty="0"/>
              <a:t>Solutions seek to bring capital base and </a:t>
            </a:r>
          </a:p>
          <a:p>
            <a:pPr marL="0" indent="0">
              <a:buNone/>
            </a:pPr>
            <a:r>
              <a:rPr lang="en-GB" altLang="en-US" dirty="0"/>
              <a:t>trade volume back into balance</a:t>
            </a:r>
          </a:p>
          <a:p>
            <a:pPr marL="0" indent="0">
              <a:buNone/>
            </a:pPr>
            <a:r>
              <a:rPr lang="en-GB" altLang="en-US" dirty="0"/>
              <a:t>– introduce new capital</a:t>
            </a:r>
          </a:p>
          <a:p>
            <a:pPr marL="0" indent="0">
              <a:buNone/>
            </a:pPr>
            <a:r>
              <a:rPr lang="en-GB" altLang="en-US" dirty="0"/>
              <a:t>– consolidate business activity</a:t>
            </a:r>
          </a:p>
          <a:p>
            <a:pPr marL="0" indent="0">
              <a:buNone/>
            </a:pPr>
            <a:r>
              <a:rPr lang="en-GB" altLang="en-US" dirty="0"/>
              <a:t>– better working capital management.</a:t>
            </a:r>
          </a:p>
          <a:p>
            <a:pPr>
              <a:buFont typeface="Wingdings" panose="05000000000000000000" pitchFamily="2" charset="2"/>
              <a:buChar char="§"/>
            </a:pPr>
            <a:r>
              <a:rPr lang="en-GB" altLang="en-US" dirty="0" smtClean="0"/>
              <a:t>Note </a:t>
            </a:r>
            <a:r>
              <a:rPr lang="en-GB" altLang="en-US" dirty="0"/>
              <a:t>that overtrading can result from </a:t>
            </a:r>
            <a:r>
              <a:rPr lang="en-GB" altLang="en-US" dirty="0" smtClean="0"/>
              <a:t>aggressive </a:t>
            </a:r>
            <a:r>
              <a:rPr lang="en-GB" altLang="en-US" dirty="0"/>
              <a:t>working capital policies.</a:t>
            </a:r>
            <a:endParaRPr lang="en-US" altLang="en-US" dirty="0"/>
          </a:p>
        </p:txBody>
      </p:sp>
    </p:spTree>
    <p:extLst>
      <p:ext uri="{BB962C8B-B14F-4D97-AF65-F5344CB8AC3E}">
        <p14:creationId xmlns:p14="http://schemas.microsoft.com/office/powerpoint/2010/main" val="368790639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3365">
                                            <p:txEl>
                                              <p:pRg st="0" end="0"/>
                                            </p:txEl>
                                          </p:spTgt>
                                        </p:tgtEl>
                                        <p:attrNameLst>
                                          <p:attrName>style.visibility</p:attrName>
                                        </p:attrNameLst>
                                      </p:cBhvr>
                                      <p:to>
                                        <p:strVal val="visible"/>
                                      </p:to>
                                    </p:set>
                                    <p:animEffect transition="in" filter="wipe(left)">
                                      <p:cBhvr>
                                        <p:cTn id="7" dur="500"/>
                                        <p:tgtEl>
                                          <p:spTgt spid="14336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43365">
                                            <p:txEl>
                                              <p:pRg st="1" end="1"/>
                                            </p:txEl>
                                          </p:spTgt>
                                        </p:tgtEl>
                                        <p:attrNameLst>
                                          <p:attrName>style.visibility</p:attrName>
                                        </p:attrNameLst>
                                      </p:cBhvr>
                                      <p:to>
                                        <p:strVal val="visible"/>
                                      </p:to>
                                    </p:set>
                                    <p:animEffect transition="in" filter="wipe(left)">
                                      <p:cBhvr>
                                        <p:cTn id="12" dur="500"/>
                                        <p:tgtEl>
                                          <p:spTgt spid="14336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43365">
                                            <p:txEl>
                                              <p:pRg st="2" end="2"/>
                                            </p:txEl>
                                          </p:spTgt>
                                        </p:tgtEl>
                                        <p:attrNameLst>
                                          <p:attrName>style.visibility</p:attrName>
                                        </p:attrNameLst>
                                      </p:cBhvr>
                                      <p:to>
                                        <p:strVal val="visible"/>
                                      </p:to>
                                    </p:set>
                                    <p:animEffect transition="in" filter="wipe(left)">
                                      <p:cBhvr>
                                        <p:cTn id="17" dur="500"/>
                                        <p:tgtEl>
                                          <p:spTgt spid="14336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43365">
                                            <p:txEl>
                                              <p:pRg st="3" end="3"/>
                                            </p:txEl>
                                          </p:spTgt>
                                        </p:tgtEl>
                                        <p:attrNameLst>
                                          <p:attrName>style.visibility</p:attrName>
                                        </p:attrNameLst>
                                      </p:cBhvr>
                                      <p:to>
                                        <p:strVal val="visible"/>
                                      </p:to>
                                    </p:set>
                                    <p:animEffect transition="in" filter="wipe(left)">
                                      <p:cBhvr>
                                        <p:cTn id="22" dur="500"/>
                                        <p:tgtEl>
                                          <p:spTgt spid="14336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43365">
                                            <p:txEl>
                                              <p:pRg st="4" end="4"/>
                                            </p:txEl>
                                          </p:spTgt>
                                        </p:tgtEl>
                                        <p:attrNameLst>
                                          <p:attrName>style.visibility</p:attrName>
                                        </p:attrNameLst>
                                      </p:cBhvr>
                                      <p:to>
                                        <p:strVal val="visible"/>
                                      </p:to>
                                    </p:set>
                                    <p:animEffect transition="in" filter="wipe(left)">
                                      <p:cBhvr>
                                        <p:cTn id="27" dur="500"/>
                                        <p:tgtEl>
                                          <p:spTgt spid="14336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43365">
                                            <p:txEl>
                                              <p:pRg st="5" end="5"/>
                                            </p:txEl>
                                          </p:spTgt>
                                        </p:tgtEl>
                                        <p:attrNameLst>
                                          <p:attrName>style.visibility</p:attrName>
                                        </p:attrNameLst>
                                      </p:cBhvr>
                                      <p:to>
                                        <p:strVal val="visible"/>
                                      </p:to>
                                    </p:set>
                                    <p:animEffect transition="in" filter="wipe(left)">
                                      <p:cBhvr>
                                        <p:cTn id="32" dur="500"/>
                                        <p:tgtEl>
                                          <p:spTgt spid="14336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65" grpId="0" build="p" autoUpdateAnimBg="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7756"/>
            <a:ext cx="8229600" cy="661752"/>
          </a:xfrm>
        </p:spPr>
        <p:txBody>
          <a:bodyPr/>
          <a:lstStyle/>
          <a:p>
            <a:r>
              <a:rPr lang="en-GB" dirty="0" smtClean="0"/>
              <a:t>Cash Management</a:t>
            </a:r>
            <a:endParaRPr lang="en-GB" dirty="0"/>
          </a:p>
        </p:txBody>
      </p:sp>
      <p:sp>
        <p:nvSpPr>
          <p:cNvPr id="3" name="Content Placeholder 2"/>
          <p:cNvSpPr>
            <a:spLocks noGrp="1"/>
          </p:cNvSpPr>
          <p:nvPr>
            <p:ph idx="1"/>
          </p:nvPr>
        </p:nvSpPr>
        <p:spPr>
          <a:xfrm>
            <a:off x="250825" y="852283"/>
            <a:ext cx="8641655" cy="5120489"/>
          </a:xfrm>
        </p:spPr>
        <p:txBody>
          <a:bodyPr/>
          <a:lstStyle/>
          <a:p>
            <a:pPr>
              <a:buFont typeface="Wingdings" panose="05000000000000000000" pitchFamily="2" charset="2"/>
              <a:buChar char="§"/>
            </a:pPr>
            <a:r>
              <a:rPr lang="en-GB" sz="2400" dirty="0"/>
              <a:t>Reasons for having reserves of cash:</a:t>
            </a:r>
          </a:p>
          <a:p>
            <a:pPr marL="0" indent="0">
              <a:buNone/>
            </a:pPr>
            <a:r>
              <a:rPr lang="en-GB" sz="2400" dirty="0"/>
              <a:t>– The transactions motive for holding cash is the </a:t>
            </a:r>
          </a:p>
          <a:p>
            <a:pPr marL="0" indent="0">
              <a:buNone/>
            </a:pPr>
            <a:r>
              <a:rPr lang="en-GB" sz="2400" dirty="0"/>
              <a:t>need to have a cash reserve to balance </a:t>
            </a:r>
            <a:r>
              <a:rPr lang="en-GB" sz="2400" dirty="0" smtClean="0"/>
              <a:t>short-term </a:t>
            </a:r>
            <a:r>
              <a:rPr lang="en-GB" sz="2400" dirty="0"/>
              <a:t>cash inflows and outflows </a:t>
            </a:r>
          </a:p>
          <a:p>
            <a:pPr marL="0" indent="0">
              <a:buNone/>
            </a:pPr>
            <a:r>
              <a:rPr lang="en-GB" sz="2400" dirty="0"/>
              <a:t>– The precautionary motive for holding cash </a:t>
            </a:r>
          </a:p>
          <a:p>
            <a:pPr marL="0" indent="0">
              <a:buNone/>
            </a:pPr>
            <a:r>
              <a:rPr lang="en-GB" sz="2400" dirty="0"/>
              <a:t>refers to the fact that a company may choose to </a:t>
            </a:r>
          </a:p>
          <a:p>
            <a:pPr marL="0" indent="0">
              <a:buNone/>
            </a:pPr>
            <a:r>
              <a:rPr lang="en-GB" sz="2400" dirty="0"/>
              <a:t>have cash reserves in order to meet </a:t>
            </a:r>
          </a:p>
          <a:p>
            <a:pPr marL="0" indent="0">
              <a:buNone/>
            </a:pPr>
            <a:r>
              <a:rPr lang="en-GB" sz="2400" dirty="0"/>
              <a:t>unexpected demands. </a:t>
            </a:r>
          </a:p>
          <a:p>
            <a:pPr marL="0" indent="0">
              <a:buNone/>
            </a:pPr>
            <a:r>
              <a:rPr lang="en-GB" sz="2400" dirty="0"/>
              <a:t>– Companies may also build up cash reserves to </a:t>
            </a:r>
          </a:p>
          <a:p>
            <a:pPr marL="0" indent="0">
              <a:buNone/>
            </a:pPr>
            <a:r>
              <a:rPr lang="en-GB" sz="2400" dirty="0"/>
              <a:t>take advantage of investment opportunities that </a:t>
            </a:r>
          </a:p>
          <a:p>
            <a:pPr marL="0" indent="0">
              <a:buNone/>
            </a:pPr>
            <a:r>
              <a:rPr lang="en-GB" sz="2400" dirty="0"/>
              <a:t>may occur: this is the speculative motive for </a:t>
            </a:r>
          </a:p>
          <a:p>
            <a:pPr marL="0" indent="0">
              <a:buNone/>
            </a:pPr>
            <a:r>
              <a:rPr lang="en-GB" sz="2400" dirty="0"/>
              <a:t>holding cash</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55</a:t>
            </a:fld>
            <a:endParaRPr lang="en-GB" altLang="en-US"/>
          </a:p>
        </p:txBody>
      </p:sp>
    </p:spTree>
    <p:extLst>
      <p:ext uri="{BB962C8B-B14F-4D97-AF65-F5344CB8AC3E}">
        <p14:creationId xmlns:p14="http://schemas.microsoft.com/office/powerpoint/2010/main" val="108702397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Cash </a:t>
            </a:r>
            <a:r>
              <a:rPr lang="en-GB" dirty="0" smtClean="0"/>
              <a:t>Management </a:t>
            </a:r>
            <a:r>
              <a:rPr lang="en-GB" dirty="0"/>
              <a:t>(Continued)</a:t>
            </a:r>
            <a:br>
              <a:rPr lang="en-GB" dirty="0"/>
            </a:br>
            <a:endParaRPr lang="en-GB" dirty="0"/>
          </a:p>
        </p:txBody>
      </p:sp>
      <p:sp>
        <p:nvSpPr>
          <p:cNvPr id="3" name="Content Placeholder 2"/>
          <p:cNvSpPr>
            <a:spLocks noGrp="1"/>
          </p:cNvSpPr>
          <p:nvPr>
            <p:ph idx="1"/>
          </p:nvPr>
        </p:nvSpPr>
        <p:spPr>
          <a:xfrm>
            <a:off x="457200" y="846138"/>
            <a:ext cx="8229600" cy="4671094"/>
          </a:xfrm>
        </p:spPr>
        <p:txBody>
          <a:bodyPr/>
          <a:lstStyle/>
          <a:p>
            <a:pPr>
              <a:buFont typeface="Wingdings" panose="05000000000000000000" pitchFamily="2" charset="2"/>
              <a:buChar char="§"/>
            </a:pPr>
            <a:r>
              <a:rPr lang="en-GB" sz="2800" dirty="0"/>
              <a:t>Holding cash for short-term needs will incur </a:t>
            </a:r>
          </a:p>
          <a:p>
            <a:pPr marL="0" indent="0">
              <a:buNone/>
            </a:pPr>
            <a:r>
              <a:rPr lang="en-GB" sz="2800" dirty="0"/>
              <a:t>opportunity cost of lost profit.</a:t>
            </a:r>
          </a:p>
          <a:p>
            <a:pPr>
              <a:buFont typeface="Wingdings" panose="05000000000000000000" pitchFamily="2" charset="2"/>
              <a:buChar char="§"/>
            </a:pPr>
            <a:r>
              <a:rPr lang="en-GB" sz="2800" dirty="0" smtClean="0"/>
              <a:t>Cash </a:t>
            </a:r>
            <a:r>
              <a:rPr lang="en-GB" sz="2800" dirty="0"/>
              <a:t>flow shortages can be eased by </a:t>
            </a:r>
          </a:p>
          <a:p>
            <a:pPr marL="0" indent="0">
              <a:buNone/>
            </a:pPr>
            <a:r>
              <a:rPr lang="en-GB" sz="2800" dirty="0"/>
              <a:t>postponing expenditure, accelerating </a:t>
            </a:r>
          </a:p>
          <a:p>
            <a:pPr marL="0" indent="0">
              <a:buNone/>
            </a:pPr>
            <a:r>
              <a:rPr lang="en-GB" sz="2800" dirty="0"/>
              <a:t>income and finding new cash resources.</a:t>
            </a:r>
          </a:p>
          <a:p>
            <a:pPr>
              <a:buFont typeface="Wingdings" panose="05000000000000000000" pitchFamily="2" charset="2"/>
              <a:buChar char="§"/>
            </a:pPr>
            <a:r>
              <a:rPr lang="en-GB" sz="2800" dirty="0" smtClean="0"/>
              <a:t>Optimum </a:t>
            </a:r>
            <a:r>
              <a:rPr lang="en-GB" sz="2800" dirty="0"/>
              <a:t>cash levels reflect liquidity needs</a:t>
            </a:r>
          </a:p>
          <a:p>
            <a:pPr marL="0" indent="0">
              <a:buNone/>
            </a:pPr>
            <a:r>
              <a:rPr lang="en-GB" sz="2800" dirty="0"/>
              <a:t>– future cash needs and borrowing capability</a:t>
            </a:r>
          </a:p>
          <a:p>
            <a:pPr marL="0" indent="0">
              <a:buNone/>
            </a:pPr>
            <a:r>
              <a:rPr lang="en-GB" sz="2800" dirty="0"/>
              <a:t>– efficiency of cash management</a:t>
            </a:r>
          </a:p>
          <a:p>
            <a:pPr marL="0" indent="0">
              <a:buNone/>
            </a:pPr>
            <a:r>
              <a:rPr lang="en-GB" sz="2800" dirty="0"/>
              <a:t>– tolerance of risk.</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56</a:t>
            </a:fld>
            <a:endParaRPr lang="en-GB" altLang="en-US"/>
          </a:p>
        </p:txBody>
      </p:sp>
    </p:spTree>
    <p:extLst>
      <p:ext uri="{BB962C8B-B14F-4D97-AF65-F5344CB8AC3E}">
        <p14:creationId xmlns:p14="http://schemas.microsoft.com/office/powerpoint/2010/main" val="78081976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08112"/>
          </a:xfrm>
        </p:spPr>
        <p:txBody>
          <a:bodyPr/>
          <a:lstStyle/>
          <a:p>
            <a:r>
              <a:rPr lang="en-GB" sz="3200" dirty="0"/>
              <a:t>Cash </a:t>
            </a:r>
            <a:r>
              <a:rPr lang="en-GB" sz="3200" dirty="0" smtClean="0"/>
              <a:t>Management </a:t>
            </a:r>
            <a:r>
              <a:rPr lang="en-GB" sz="3200" dirty="0"/>
              <a:t>(Continued)</a:t>
            </a:r>
            <a:br>
              <a:rPr lang="en-GB" sz="3200" dirty="0"/>
            </a:br>
            <a:endParaRPr lang="en-GB" sz="3200" dirty="0"/>
          </a:p>
        </p:txBody>
      </p:sp>
      <p:sp>
        <p:nvSpPr>
          <p:cNvPr id="3" name="Content Placeholder 2"/>
          <p:cNvSpPr>
            <a:spLocks noGrp="1"/>
          </p:cNvSpPr>
          <p:nvPr>
            <p:ph idx="1"/>
          </p:nvPr>
        </p:nvSpPr>
        <p:spPr>
          <a:xfrm>
            <a:off x="458942" y="980728"/>
            <a:ext cx="8505546" cy="4752528"/>
          </a:xfrm>
        </p:spPr>
        <p:txBody>
          <a:bodyPr/>
          <a:lstStyle/>
          <a:p>
            <a:pPr>
              <a:buFont typeface="Wingdings" panose="05000000000000000000" pitchFamily="2" charset="2"/>
              <a:buChar char="§"/>
            </a:pPr>
            <a:r>
              <a:rPr lang="en-GB" sz="2800" dirty="0"/>
              <a:t>Invest short-term cash surpluses in </a:t>
            </a:r>
          </a:p>
          <a:p>
            <a:pPr marL="0" indent="0">
              <a:buNone/>
            </a:pPr>
            <a:r>
              <a:rPr lang="en-GB" sz="2800" dirty="0"/>
              <a:t>appropriate short-term instruments.</a:t>
            </a:r>
          </a:p>
          <a:p>
            <a:pPr>
              <a:buFont typeface="Wingdings" panose="05000000000000000000" pitchFamily="2" charset="2"/>
              <a:buChar char="§"/>
            </a:pPr>
            <a:r>
              <a:rPr lang="en-GB" sz="2800" dirty="0" smtClean="0"/>
              <a:t>Must </a:t>
            </a:r>
            <a:r>
              <a:rPr lang="en-GB" sz="2800" dirty="0"/>
              <a:t>be no risk of capital loss.</a:t>
            </a:r>
          </a:p>
          <a:p>
            <a:pPr>
              <a:buFont typeface="Wingdings" panose="05000000000000000000" pitchFamily="2" charset="2"/>
              <a:buChar char="§"/>
            </a:pPr>
            <a:r>
              <a:rPr lang="en-GB" sz="2800" dirty="0" smtClean="0"/>
              <a:t>Choice </a:t>
            </a:r>
            <a:r>
              <a:rPr lang="en-GB" sz="2800" dirty="0"/>
              <a:t>of investment depends on:</a:t>
            </a:r>
          </a:p>
          <a:p>
            <a:pPr marL="0" indent="0">
              <a:buNone/>
            </a:pPr>
            <a:r>
              <a:rPr lang="en-GB" sz="2800" dirty="0"/>
              <a:t>– size of the cash surplus</a:t>
            </a:r>
          </a:p>
          <a:p>
            <a:pPr marL="0" indent="0">
              <a:buNone/>
            </a:pPr>
            <a:r>
              <a:rPr lang="en-GB" sz="2800" dirty="0"/>
              <a:t>– maturity of the short-term asset</a:t>
            </a:r>
          </a:p>
          <a:p>
            <a:pPr marL="0" indent="0">
              <a:buNone/>
            </a:pPr>
            <a:r>
              <a:rPr lang="en-GB" sz="2800" dirty="0"/>
              <a:t>– yield required</a:t>
            </a:r>
          </a:p>
          <a:p>
            <a:pPr marL="0" indent="0">
              <a:buNone/>
            </a:pPr>
            <a:r>
              <a:rPr lang="en-GB" sz="2800" dirty="0"/>
              <a:t>– any penalties for early encashment / </a:t>
            </a:r>
          </a:p>
          <a:p>
            <a:pPr marL="0" indent="0">
              <a:buNone/>
            </a:pPr>
            <a:r>
              <a:rPr lang="en-GB" sz="2800" dirty="0"/>
              <a:t>withdrawal.</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57</a:t>
            </a:fld>
            <a:endParaRPr lang="en-GB" altLang="en-US"/>
          </a:p>
        </p:txBody>
      </p:sp>
    </p:spTree>
    <p:extLst>
      <p:ext uri="{BB962C8B-B14F-4D97-AF65-F5344CB8AC3E}">
        <p14:creationId xmlns:p14="http://schemas.microsoft.com/office/powerpoint/2010/main" val="144783221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008112"/>
          </a:xfrm>
        </p:spPr>
        <p:txBody>
          <a:bodyPr/>
          <a:lstStyle/>
          <a:p>
            <a:r>
              <a:rPr lang="en-GB" sz="3200" dirty="0"/>
              <a:t>Cash </a:t>
            </a:r>
            <a:r>
              <a:rPr lang="en-GB" sz="3200" dirty="0" smtClean="0"/>
              <a:t>Management </a:t>
            </a:r>
            <a:r>
              <a:rPr lang="en-GB" sz="3200" dirty="0"/>
              <a:t>(Continued)</a:t>
            </a:r>
            <a:br>
              <a:rPr lang="en-GB" sz="3200" dirty="0"/>
            </a:br>
            <a:endParaRPr lang="en-GB" sz="3200"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a:t>Appropriate short-term instruments:</a:t>
            </a:r>
          </a:p>
          <a:p>
            <a:pPr marL="0" indent="0">
              <a:buNone/>
            </a:pPr>
            <a:r>
              <a:rPr lang="en-GB" dirty="0"/>
              <a:t>– term deposits</a:t>
            </a:r>
          </a:p>
          <a:p>
            <a:pPr marL="0" indent="0">
              <a:buNone/>
            </a:pPr>
            <a:r>
              <a:rPr lang="en-GB" dirty="0"/>
              <a:t>– treasury bills and short-dated gilts</a:t>
            </a:r>
          </a:p>
          <a:p>
            <a:pPr marL="0" indent="0">
              <a:buNone/>
            </a:pPr>
            <a:r>
              <a:rPr lang="en-GB" dirty="0"/>
              <a:t>– bank certificates of deposit</a:t>
            </a:r>
          </a:p>
          <a:p>
            <a:pPr marL="0" indent="0">
              <a:buNone/>
            </a:pPr>
            <a:r>
              <a:rPr lang="en-GB" dirty="0"/>
              <a:t>– local authority bonds.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58</a:t>
            </a:fld>
            <a:endParaRPr lang="en-GB" altLang="en-US"/>
          </a:p>
        </p:txBody>
      </p:sp>
    </p:spTree>
    <p:extLst>
      <p:ext uri="{BB962C8B-B14F-4D97-AF65-F5344CB8AC3E}">
        <p14:creationId xmlns:p14="http://schemas.microsoft.com/office/powerpoint/2010/main" val="391438022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200" dirty="0"/>
              <a:t>Working </a:t>
            </a:r>
            <a:r>
              <a:rPr lang="en-GB" sz="3200" dirty="0" smtClean="0"/>
              <a:t>Capital Management</a:t>
            </a:r>
            <a:endParaRPr lang="en-GB" sz="3200" dirty="0"/>
          </a:p>
        </p:txBody>
      </p:sp>
      <p:sp>
        <p:nvSpPr>
          <p:cNvPr id="3" name="Content Placeholder 2"/>
          <p:cNvSpPr>
            <a:spLocks noGrp="1"/>
          </p:cNvSpPr>
          <p:nvPr>
            <p:ph idx="1"/>
          </p:nvPr>
        </p:nvSpPr>
        <p:spPr>
          <a:xfrm>
            <a:off x="250825" y="1110644"/>
            <a:ext cx="8713663" cy="4622612"/>
          </a:xfrm>
        </p:spPr>
        <p:txBody>
          <a:bodyPr/>
          <a:lstStyle/>
          <a:p>
            <a:pPr>
              <a:buFont typeface="Wingdings" panose="05000000000000000000" pitchFamily="2" charset="2"/>
              <a:buChar char="§"/>
            </a:pPr>
            <a:r>
              <a:rPr lang="en-GB" dirty="0"/>
              <a:t>Can overall level of WC be optimised?</a:t>
            </a:r>
          </a:p>
          <a:p>
            <a:pPr marL="0" indent="0">
              <a:buNone/>
            </a:pPr>
            <a:r>
              <a:rPr lang="en-GB" dirty="0"/>
              <a:t>– by minimising cash conversion cycle?</a:t>
            </a:r>
          </a:p>
          <a:p>
            <a:pPr marL="0" indent="0">
              <a:buNone/>
            </a:pPr>
            <a:r>
              <a:rPr lang="en-GB" dirty="0"/>
              <a:t>– by adopting aggressive policies?</a:t>
            </a:r>
          </a:p>
          <a:p>
            <a:pPr marL="0" indent="0">
              <a:buNone/>
            </a:pPr>
            <a:r>
              <a:rPr lang="en-GB" dirty="0"/>
              <a:t>– optimal compared to what?</a:t>
            </a:r>
          </a:p>
          <a:p>
            <a:pPr marL="0" indent="0">
              <a:buNone/>
            </a:pPr>
            <a:r>
              <a:rPr lang="en-GB" dirty="0"/>
              <a:t>– or just the individual components?</a:t>
            </a:r>
          </a:p>
          <a:p>
            <a:pPr>
              <a:buFont typeface="Wingdings" panose="05000000000000000000" pitchFamily="2" charset="2"/>
              <a:buChar char="§"/>
            </a:pPr>
            <a:r>
              <a:rPr lang="en-GB" dirty="0" smtClean="0"/>
              <a:t>How </a:t>
            </a:r>
            <a:r>
              <a:rPr lang="en-GB" dirty="0"/>
              <a:t>can each component be optimised?</a:t>
            </a:r>
          </a:p>
          <a:p>
            <a:pPr marL="0" indent="0">
              <a:buNone/>
            </a:pPr>
            <a:r>
              <a:rPr lang="en-GB" dirty="0"/>
              <a:t>– just-in-time inventory management?</a:t>
            </a:r>
          </a:p>
          <a:p>
            <a:pPr marL="0" indent="0">
              <a:buNone/>
            </a:pPr>
            <a:r>
              <a:rPr lang="en-GB" dirty="0"/>
              <a:t>– offering discounts for cash payments?</a:t>
            </a:r>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59</a:t>
            </a:fld>
            <a:endParaRPr lang="en-GB" altLang="en-US"/>
          </a:p>
        </p:txBody>
      </p:sp>
    </p:spTree>
    <p:extLst>
      <p:ext uri="{BB962C8B-B14F-4D97-AF65-F5344CB8AC3E}">
        <p14:creationId xmlns:p14="http://schemas.microsoft.com/office/powerpoint/2010/main" val="22921822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smtClean="0">
                <a:solidFill>
                  <a:srgbClr val="FF0000"/>
                </a:solidFill>
              </a:rPr>
              <a:t>Task 1:</a:t>
            </a:r>
            <a:r>
              <a:rPr lang="en-GB" sz="2400" dirty="0">
                <a:solidFill>
                  <a:srgbClr val="FF0000"/>
                </a:solidFill>
              </a:rPr>
              <a:t> </a:t>
            </a:r>
            <a:r>
              <a:rPr lang="en-GB" sz="2400" dirty="0" smtClean="0">
                <a:solidFill>
                  <a:srgbClr val="FF0000"/>
                </a:solidFill>
              </a:rPr>
              <a:t>Read the extract on this slide and calculate the total working capital requirement for the firm.</a:t>
            </a:r>
            <a:r>
              <a:rPr lang="en-GB" sz="2400" dirty="0">
                <a:solidFill>
                  <a:srgbClr val="FF0000"/>
                </a:solidFill>
              </a:rPr>
              <a:t/>
            </a:r>
            <a:br>
              <a:rPr lang="en-GB" sz="2400" dirty="0">
                <a:solidFill>
                  <a:srgbClr val="FF0000"/>
                </a:solidFill>
              </a:rPr>
            </a:br>
            <a:endParaRPr lang="en-GB" sz="2400" dirty="0">
              <a:solidFill>
                <a:srgbClr val="FF0000"/>
              </a:solidFill>
            </a:endParaRPr>
          </a:p>
        </p:txBody>
      </p:sp>
      <p:sp>
        <p:nvSpPr>
          <p:cNvPr id="3" name="Content Placeholder 2"/>
          <p:cNvSpPr>
            <a:spLocks noGrp="1"/>
          </p:cNvSpPr>
          <p:nvPr>
            <p:ph idx="1"/>
          </p:nvPr>
        </p:nvSpPr>
        <p:spPr/>
        <p:txBody>
          <a:bodyPr/>
          <a:lstStyle/>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60</a:t>
            </a:fld>
            <a:endParaRPr lang="en-GB" altLang="en-US"/>
          </a:p>
        </p:txBody>
      </p:sp>
      <p:grpSp>
        <p:nvGrpSpPr>
          <p:cNvPr id="6" name="Group 5"/>
          <p:cNvGrpSpPr/>
          <p:nvPr/>
        </p:nvGrpSpPr>
        <p:grpSpPr>
          <a:xfrm>
            <a:off x="247206" y="980728"/>
            <a:ext cx="8643514" cy="5040560"/>
            <a:chOff x="-4571" y="-2610"/>
            <a:chExt cx="8644128" cy="5231383"/>
          </a:xfrm>
        </p:grpSpPr>
        <p:pic>
          <p:nvPicPr>
            <p:cNvPr id="7" name="Picture 6"/>
            <p:cNvPicPr/>
            <p:nvPr/>
          </p:nvPicPr>
          <p:blipFill>
            <a:blip r:embed="rId2"/>
            <a:stretch>
              <a:fillRect/>
            </a:stretch>
          </p:blipFill>
          <p:spPr>
            <a:xfrm>
              <a:off x="68580" y="-2610"/>
              <a:ext cx="8570976" cy="3279648"/>
            </a:xfrm>
            <a:prstGeom prst="rect">
              <a:avLst/>
            </a:prstGeom>
          </p:spPr>
        </p:pic>
        <p:pic>
          <p:nvPicPr>
            <p:cNvPr id="8" name="Picture 7"/>
            <p:cNvPicPr/>
            <p:nvPr/>
          </p:nvPicPr>
          <p:blipFill>
            <a:blip r:embed="rId3"/>
            <a:stretch>
              <a:fillRect/>
            </a:stretch>
          </p:blipFill>
          <p:spPr>
            <a:xfrm>
              <a:off x="-4571" y="3153085"/>
              <a:ext cx="8644128" cy="2075688"/>
            </a:xfrm>
            <a:prstGeom prst="rect">
              <a:avLst/>
            </a:prstGeom>
          </p:spPr>
        </p:pic>
      </p:grpSp>
    </p:spTree>
    <p:extLst>
      <p:ext uri="{BB962C8B-B14F-4D97-AF65-F5344CB8AC3E}">
        <p14:creationId xmlns:p14="http://schemas.microsoft.com/office/powerpoint/2010/main" val="149458355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21/11/2021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61</a:t>
            </a:fld>
            <a:endParaRPr lang="en-GB" altLang="en-US"/>
          </a:p>
        </p:txBody>
      </p:sp>
      <p:pic>
        <p:nvPicPr>
          <p:cNvPr id="6" name="Content Placeholder 5"/>
          <p:cNvPicPr>
            <a:picLocks noGrp="1"/>
          </p:cNvPicPr>
          <p:nvPr>
            <p:ph idx="1"/>
          </p:nvPr>
        </p:nvPicPr>
        <p:blipFill>
          <a:blip r:embed="rId2"/>
          <a:stretch>
            <a:fillRect/>
          </a:stretch>
        </p:blipFill>
        <p:spPr>
          <a:xfrm>
            <a:off x="0" y="0"/>
            <a:ext cx="9144000" cy="5733256"/>
          </a:xfrm>
          <a:prstGeom prst="rect">
            <a:avLst/>
          </a:prstGeom>
        </p:spPr>
      </p:pic>
    </p:spTree>
    <p:extLst>
      <p:ext uri="{BB962C8B-B14F-4D97-AF65-F5344CB8AC3E}">
        <p14:creationId xmlns:p14="http://schemas.microsoft.com/office/powerpoint/2010/main" val="279077645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1485900" y="1063228"/>
            <a:ext cx="6172200" cy="475562"/>
          </a:xfrm>
        </p:spPr>
        <p:txBody>
          <a:bodyPr/>
          <a:lstStyle/>
          <a:p>
            <a:r>
              <a:rPr lang="en-US" dirty="0" smtClean="0">
                <a:solidFill>
                  <a:srgbClr val="FFC000"/>
                </a:solidFill>
              </a:rPr>
              <a:t>Any Questions?</a:t>
            </a:r>
            <a:endParaRPr lang="en-US" dirty="0">
              <a:solidFill>
                <a:srgbClr val="FFC000"/>
              </a:solidFill>
            </a:endParaRP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1485899" y="4471127"/>
            <a:ext cx="6172200" cy="561510"/>
          </a:xfrm>
        </p:spPr>
        <p:txBody>
          <a:bodyPr/>
          <a:lstStyle/>
          <a:p>
            <a:pPr marL="0" indent="0" algn="ctr">
              <a:buNone/>
            </a:pPr>
            <a:r>
              <a:rPr lang="en-GB" sz="3300" dirty="0">
                <a:solidFill>
                  <a:srgbClr val="FFC000"/>
                </a:solidFill>
                <a:ea typeface="+mn-lt"/>
                <a:cs typeface="+mn-lt"/>
              </a:rPr>
              <a:t>Thank you!</a:t>
            </a:r>
            <a:endParaRPr lang="en-US" sz="33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a:defRPr/>
            </a:pPr>
            <a:fld id="{2303D31F-598B-47EE-BA37-93F097A3D676}" type="datetime1">
              <a:rPr lang="en-GB" altLang="en-US">
                <a:solidFill>
                  <a:prstClr val="black">
                    <a:tint val="75000"/>
                  </a:prstClr>
                </a:solidFill>
                <a:latin typeface="Myriad Pro"/>
              </a:rPr>
              <a:pPr>
                <a:defRPr/>
              </a:pPr>
              <a:t>21/11/2021</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62</a:t>
            </a:fld>
            <a:endParaRPr lang="en-GB" altLang="en-US">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 y="857250"/>
            <a:ext cx="9143999" cy="3407899"/>
          </a:xfrm>
          <a:prstGeom prst="rect">
            <a:avLst/>
          </a:prstGeom>
        </p:spPr>
      </p:pic>
    </p:spTree>
    <p:extLst>
      <p:ext uri="{BB962C8B-B14F-4D97-AF65-F5344CB8AC3E}">
        <p14:creationId xmlns:p14="http://schemas.microsoft.com/office/powerpoint/2010/main" val="38520025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2567</TotalTime>
  <Words>2716</Words>
  <Application>Microsoft Office PowerPoint</Application>
  <PresentationFormat>On-screen Show (4:3)</PresentationFormat>
  <Paragraphs>334</Paragraphs>
  <Slides>62</Slides>
  <Notes>19</Notes>
  <HiddenSlides>0</HiddenSlides>
  <MMClips>4</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62</vt:i4>
      </vt:variant>
    </vt:vector>
  </HeadingPairs>
  <TitlesOfParts>
    <vt:vector size="71" baseType="lpstr">
      <vt:lpstr>Arial</vt:lpstr>
      <vt:lpstr>Myriad Pro</vt:lpstr>
      <vt:lpstr>Symbol</vt:lpstr>
      <vt:lpstr>Times New Roman</vt:lpstr>
      <vt:lpstr>Verdana</vt:lpstr>
      <vt:lpstr>Wingdings</vt:lpstr>
      <vt:lpstr>20140311PresentationUWTSDTemplate</vt:lpstr>
      <vt:lpstr>Worksheet</vt:lpstr>
      <vt:lpstr>Equation</vt:lpstr>
      <vt:lpstr>LCBB6002</vt:lpstr>
      <vt:lpstr>Session Objectives</vt:lpstr>
      <vt:lpstr>Watch the video clip on this slide and explain what the cost of capital is (10 Minutes)</vt:lpstr>
      <vt:lpstr>Cost of Capital</vt:lpstr>
      <vt:lpstr>Cost of Capital</vt:lpstr>
      <vt:lpstr>Cost of Capital</vt:lpstr>
      <vt:lpstr>Cost of Capital</vt:lpstr>
      <vt:lpstr>Cost of Capital for MNCs</vt:lpstr>
      <vt:lpstr>Cost of Capital for MNCs</vt:lpstr>
      <vt:lpstr>Cost of Capital for MNCs</vt:lpstr>
      <vt:lpstr>Cost of Capital for MNCs</vt:lpstr>
      <vt:lpstr>Cost of Capital for MNCs</vt:lpstr>
      <vt:lpstr>Cost of Capital for MNCs</vt:lpstr>
      <vt:lpstr>Cost of Capital for MNCs</vt:lpstr>
      <vt:lpstr>Cost of Capital for MNCs</vt:lpstr>
      <vt:lpstr>Costs of Capital Across Countries</vt:lpstr>
      <vt:lpstr>Costs of Capital Across Countries</vt:lpstr>
      <vt:lpstr>Costs of Capital Across Countries</vt:lpstr>
      <vt:lpstr>Costs of Capital Across Countries</vt:lpstr>
      <vt:lpstr>Costs of Capital Across Countries</vt:lpstr>
      <vt:lpstr>Costs of Capital Across Countries</vt:lpstr>
      <vt:lpstr>Costs of Capital Across Countries</vt:lpstr>
      <vt:lpstr>Costs of Capital Across Countries</vt:lpstr>
      <vt:lpstr>Online Application</vt:lpstr>
      <vt:lpstr>Using the Cost of Capital for Assessing Foreign Projects</vt:lpstr>
      <vt:lpstr>Watch the video clip on this slide and discuss what the weighted average cost of capital is (10 minutes)</vt:lpstr>
      <vt:lpstr>Using the Cost of Capital  for Assessing Foreign Projects</vt:lpstr>
      <vt:lpstr>Watch the video clip on this slide and discuss what the capital structure is (10 minutes)</vt:lpstr>
      <vt:lpstr>The MNCs’ Capital Structure Decision</vt:lpstr>
      <vt:lpstr>The MNC’s Capital Structure Decision</vt:lpstr>
      <vt:lpstr>The MNC’s Capital Structure Decision</vt:lpstr>
      <vt:lpstr>The MNC’s Capital Structure Decision</vt:lpstr>
      <vt:lpstr>The MNC’s Capital Structure Decision</vt:lpstr>
      <vt:lpstr>The MNC’s Capital Structure Decision</vt:lpstr>
      <vt:lpstr>Interaction Between Subsidiary and Parent Financing Decisions</vt:lpstr>
      <vt:lpstr>Interaction Between Subsidiary and Parent Financing Decisions</vt:lpstr>
      <vt:lpstr>Interaction Between Subsidiary and Parent Financing Decisions</vt:lpstr>
      <vt:lpstr>Using a Target Capital Structure on a Local versus Global Basis</vt:lpstr>
      <vt:lpstr>Using a Target Capital Structure on a Local versus Global Basis</vt:lpstr>
      <vt:lpstr>Using a Target Capital Structure on a Local versus Global Basis</vt:lpstr>
      <vt:lpstr>Impact of Multinational Capital Structure Decisions on an MNC’s Value</vt:lpstr>
      <vt:lpstr>Session Review</vt:lpstr>
      <vt:lpstr>Session Review</vt:lpstr>
      <vt:lpstr>Session Review</vt:lpstr>
      <vt:lpstr>Session Review</vt:lpstr>
      <vt:lpstr>Session Review</vt:lpstr>
      <vt:lpstr>Discussion- Watch the video clip on this slide and explain what working capital is (10 Minutes)</vt:lpstr>
      <vt:lpstr>Working Capital Management</vt:lpstr>
      <vt:lpstr>Working Capital Policies</vt:lpstr>
      <vt:lpstr>Level of Investment</vt:lpstr>
      <vt:lpstr>Short-term Finance</vt:lpstr>
      <vt:lpstr>Cash Conversion Cycle</vt:lpstr>
      <vt:lpstr>Overtrading</vt:lpstr>
      <vt:lpstr>Overtrading Continued</vt:lpstr>
      <vt:lpstr>Cash Management</vt:lpstr>
      <vt:lpstr>Cash Management (Continued) </vt:lpstr>
      <vt:lpstr>Cash Management (Continued) </vt:lpstr>
      <vt:lpstr>Cash Management (Continued) </vt:lpstr>
      <vt:lpstr>Working Capital Management</vt:lpstr>
      <vt:lpstr>Task 1: Read the extract on this slide and calculate the total working capital requirement for the firm. </vt:lpstr>
      <vt:lpstr>PowerPoint Presentation</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Administrator</cp:lastModifiedBy>
  <cp:revision>201</cp:revision>
  <cp:lastPrinted>2018-07-09T15:27:01Z</cp:lastPrinted>
  <dcterms:created xsi:type="dcterms:W3CDTF">2002-10-07T19:43:58Z</dcterms:created>
  <dcterms:modified xsi:type="dcterms:W3CDTF">2021-11-21T10:03:14Z</dcterms:modified>
</cp:coreProperties>
</file>