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65" r:id="rId1"/>
  </p:sldMasterIdLst>
  <p:sldIdLst>
    <p:sldId id="324"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13"/>
  </p:normalViewPr>
  <p:slideViewPr>
    <p:cSldViewPr snapToGrid="0">
      <p:cViewPr varScale="1">
        <p:scale>
          <a:sx n="68" d="100"/>
          <a:sy n="68" d="100"/>
        </p:scale>
        <p:origin x="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pPr lvl="0"/>
            <a:fld id="{C6683E9E-06CB-4745-B843-170CB967EE52}" type="datetime1">
              <a:rPr lang="en-GB" smtClean="0"/>
              <a:pPr lvl="0"/>
              <a:t>02/08/2023</a:t>
            </a:fld>
            <a:endParaRPr lang="en-GB"/>
          </a:p>
        </p:txBody>
      </p:sp>
      <p:sp>
        <p:nvSpPr>
          <p:cNvPr id="5" name="Footer Placeholder 4"/>
          <p:cNvSpPr>
            <a:spLocks noGrp="1"/>
          </p:cNvSpPr>
          <p:nvPr>
            <p:ph type="ftr" sz="quarter" idx="11"/>
          </p:nvPr>
        </p:nvSpPr>
        <p:spPr>
          <a:xfrm>
            <a:off x="1371600" y="4323845"/>
            <a:ext cx="6400800" cy="365125"/>
          </a:xfrm>
        </p:spPr>
        <p:txBody>
          <a:bodyPr/>
          <a:lstStyle/>
          <a:p>
            <a:pPr lvl="0"/>
            <a:endParaRPr lang="en-GB"/>
          </a:p>
        </p:txBody>
      </p:sp>
      <p:sp>
        <p:nvSpPr>
          <p:cNvPr id="6" name="Slide Number Placeholder 5"/>
          <p:cNvSpPr>
            <a:spLocks noGrp="1"/>
          </p:cNvSpPr>
          <p:nvPr>
            <p:ph type="sldNum" sz="quarter" idx="12"/>
          </p:nvPr>
        </p:nvSpPr>
        <p:spPr>
          <a:xfrm>
            <a:off x="8077200" y="1430866"/>
            <a:ext cx="2743200" cy="365125"/>
          </a:xfrm>
        </p:spPr>
        <p:txBody>
          <a:bodyPr/>
          <a:lstStyle/>
          <a:p>
            <a:pPr lvl="0"/>
            <a:fld id="{60B503BC-3AE4-D542-95AF-8E954CCB332E}" type="slidenum">
              <a:rPr lang="en-GB" smtClean="0"/>
              <a:t>‹#›</a:t>
            </a:fld>
            <a:endParaRPr lang="en-GB"/>
          </a:p>
        </p:txBody>
      </p:sp>
    </p:spTree>
    <p:extLst>
      <p:ext uri="{BB962C8B-B14F-4D97-AF65-F5344CB8AC3E}">
        <p14:creationId xmlns:p14="http://schemas.microsoft.com/office/powerpoint/2010/main" val="3460069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EFF341C-633B-6640-9213-E0B8D740C09D}" type="datetime1">
              <a:rPr lang="en-GB" smtClean="0"/>
              <a:pPr lvl="0"/>
              <a:t>02/08/2023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2F20224-CF53-2644-8EF4-E7A5BF0C99B1}" type="slidenum">
              <a:rPr lang="en-GB" smtClean="0"/>
              <a:t>‹#›</a:t>
            </a:fld>
            <a:endParaRPr lang="en-GB"/>
          </a:p>
        </p:txBody>
      </p:sp>
    </p:spTree>
    <p:extLst>
      <p:ext uri="{BB962C8B-B14F-4D97-AF65-F5344CB8AC3E}">
        <p14:creationId xmlns:p14="http://schemas.microsoft.com/office/powerpoint/2010/main" val="1913631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pPr lvl="0"/>
            <a:fld id="{90A7445F-972D-5848-81DE-0AE6A4842881}" type="datetime1">
              <a:rPr lang="en-GB" smtClean="0"/>
              <a:pPr lvl="0"/>
              <a:t>02/08/2023</a:t>
            </a:fld>
            <a:endParaRPr lang="en-GB"/>
          </a:p>
        </p:txBody>
      </p:sp>
      <p:sp>
        <p:nvSpPr>
          <p:cNvPr id="5" name="Footer Placeholder 4"/>
          <p:cNvSpPr>
            <a:spLocks noGrp="1"/>
          </p:cNvSpPr>
          <p:nvPr>
            <p:ph type="ftr" sz="quarter" idx="11"/>
          </p:nvPr>
        </p:nvSpPr>
        <p:spPr>
          <a:xfrm>
            <a:off x="685800" y="381001"/>
            <a:ext cx="6991492" cy="364065"/>
          </a:xfrm>
        </p:spPr>
        <p:txBody>
          <a:bodyPr/>
          <a:lstStyle/>
          <a:p>
            <a:pPr lvl="0"/>
            <a:endParaRPr lang="en-GB"/>
          </a:p>
        </p:txBody>
      </p:sp>
      <p:sp>
        <p:nvSpPr>
          <p:cNvPr id="6" name="Slide Number Placeholder 5"/>
          <p:cNvSpPr>
            <a:spLocks noGrp="1"/>
          </p:cNvSpPr>
          <p:nvPr>
            <p:ph type="sldNum" sz="quarter" idx="12"/>
          </p:nvPr>
        </p:nvSpPr>
        <p:spPr>
          <a:xfrm>
            <a:off x="10862452" y="381000"/>
            <a:ext cx="643748" cy="365125"/>
          </a:xfrm>
        </p:spPr>
        <p:txBody>
          <a:bodyPr/>
          <a:lstStyle/>
          <a:p>
            <a:pPr lvl="0"/>
            <a:fld id="{3D018D61-D9F1-4A4A-957A-CF20DCFD424E}" type="slidenum">
              <a:rPr lang="en-GB" smtClean="0"/>
              <a:t>‹#›</a:t>
            </a:fld>
            <a:endParaRPr lang="en-GB"/>
          </a:p>
        </p:txBody>
      </p:sp>
    </p:spTree>
    <p:extLst>
      <p:ext uri="{BB962C8B-B14F-4D97-AF65-F5344CB8AC3E}">
        <p14:creationId xmlns:p14="http://schemas.microsoft.com/office/powerpoint/2010/main" val="3012559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2870E049-6D12-8644-848A-E64F43C7596B}" type="datetime1">
              <a:rPr lang="en-GB" smtClean="0"/>
              <a:pPr lvl="0"/>
              <a:t>02/08/2023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2EBEDD96-50D3-BA46-9496-DE6D86DD002D}" type="slidenum">
              <a:rPr lang="en-GB" smtClean="0"/>
              <a:t>‹#›</a:t>
            </a:fld>
            <a:endParaRPr lang="en-GB"/>
          </a:p>
        </p:txBody>
      </p:sp>
    </p:spTree>
    <p:extLst>
      <p:ext uri="{BB962C8B-B14F-4D97-AF65-F5344CB8AC3E}">
        <p14:creationId xmlns:p14="http://schemas.microsoft.com/office/powerpoint/2010/main" val="1553536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36B39D76-226E-674F-BAA6-757A4E143F44}" type="datetime1">
              <a:rPr lang="en-GB" smtClean="0"/>
              <a:pPr lvl="0"/>
              <a:t>02/08/2023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4133955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ACEC9238-E355-D64A-B345-E75B175B9492}" type="datetime1">
              <a:rPr lang="en-GB" smtClean="0"/>
              <a:pPr lvl="0"/>
              <a:t>02/08/2023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61B0BD4-0557-7747-BCE2-3A26708C537B}" type="slidenum">
              <a:rPr lang="en-GB" smtClean="0"/>
              <a:t>‹#›</a:t>
            </a:fld>
            <a:endParaRPr lang="en-GB"/>
          </a:p>
        </p:txBody>
      </p:sp>
    </p:spTree>
    <p:extLst>
      <p:ext uri="{BB962C8B-B14F-4D97-AF65-F5344CB8AC3E}">
        <p14:creationId xmlns:p14="http://schemas.microsoft.com/office/powerpoint/2010/main" val="220341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46705B0B-DDD7-9341-9953-C1B4181CE36F}" type="datetime1">
              <a:rPr lang="en-GB" smtClean="0"/>
              <a:pPr lvl="0"/>
              <a:t>02/08/2023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95AF04BC-D7C3-F34C-B2ED-6136DD805CC9}" type="slidenum">
              <a:rPr lang="en-GB" smtClean="0"/>
              <a:t>‹#›</a:t>
            </a:fld>
            <a:endParaRPr lang="en-GB"/>
          </a:p>
        </p:txBody>
      </p:sp>
    </p:spTree>
    <p:extLst>
      <p:ext uri="{BB962C8B-B14F-4D97-AF65-F5344CB8AC3E}">
        <p14:creationId xmlns:p14="http://schemas.microsoft.com/office/powerpoint/2010/main" val="23524967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FF4FA3F-E763-AC41-98BB-E5B1F89755E8}" type="datetime1">
              <a:rPr lang="en-GB" smtClean="0"/>
              <a:pPr lvl="0"/>
              <a:t>02/08/2023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4ED920DE-FEA0-F242-AAB6-78233A162ED4}" type="slidenum">
              <a:rPr lang="en-GB" smtClean="0"/>
              <a:t>‹#›</a:t>
            </a:fld>
            <a:endParaRPr lang="en-GB"/>
          </a:p>
        </p:txBody>
      </p:sp>
    </p:spTree>
    <p:extLst>
      <p:ext uri="{BB962C8B-B14F-4D97-AF65-F5344CB8AC3E}">
        <p14:creationId xmlns:p14="http://schemas.microsoft.com/office/powerpoint/2010/main" val="4183814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FF01C12-51F0-214C-81F5-CAC82BE9EF9E}" type="datetime1">
              <a:rPr lang="en-GB" smtClean="0"/>
              <a:pPr lvl="0"/>
              <a:t>02/08/2023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8BE2266D-DEC8-6A44-B901-9165C3C2F364}" type="slidenum">
              <a:rPr lang="en-GB" smtClean="0"/>
              <a:t>‹#›</a:t>
            </a:fld>
            <a:endParaRPr lang="en-GB"/>
          </a:p>
        </p:txBody>
      </p:sp>
    </p:spTree>
    <p:extLst>
      <p:ext uri="{BB962C8B-B14F-4D97-AF65-F5344CB8AC3E}">
        <p14:creationId xmlns:p14="http://schemas.microsoft.com/office/powerpoint/2010/main" val="453206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36B39D76-226E-674F-BAA6-757A4E143F44}" type="datetime1">
              <a:rPr lang="en-GB" smtClean="0"/>
              <a:pPr lvl="0"/>
              <a:t>02/08/2023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1387769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lvl="0"/>
            <a:fld id="{36B39D76-226E-674F-BAA6-757A4E143F44}" type="datetime1">
              <a:rPr lang="en-GB" smtClean="0"/>
              <a:pPr lvl="0"/>
              <a:t>02/08/2023</a:t>
            </a:fld>
            <a:endParaRPr lang="en-GB"/>
          </a:p>
        </p:txBody>
      </p:sp>
      <p:sp>
        <p:nvSpPr>
          <p:cNvPr id="6" name="Footer Placeholder 5"/>
          <p:cNvSpPr>
            <a:spLocks noGrp="1"/>
          </p:cNvSpPr>
          <p:nvPr>
            <p:ph type="ftr" sz="quarter" idx="11"/>
          </p:nvPr>
        </p:nvSpPr>
        <p:spPr>
          <a:xfrm>
            <a:off x="685800" y="379941"/>
            <a:ext cx="6991492" cy="365125"/>
          </a:xfrm>
        </p:spPr>
        <p:txBody>
          <a:bodyPr/>
          <a:lstStyle/>
          <a:p>
            <a:pPr lvl="0"/>
            <a:endParaRPr lang="en-GB"/>
          </a:p>
        </p:txBody>
      </p:sp>
      <p:sp>
        <p:nvSpPr>
          <p:cNvPr id="7" name="Slide Number Placeholder 6"/>
          <p:cNvSpPr>
            <a:spLocks noGrp="1"/>
          </p:cNvSpPr>
          <p:nvPr>
            <p:ph type="sldNum" sz="quarter" idx="12"/>
          </p:nvPr>
        </p:nvSpPr>
        <p:spPr>
          <a:xfrm>
            <a:off x="10862452" y="381000"/>
            <a:ext cx="643748" cy="365125"/>
          </a:xfrm>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2760690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lvl="0"/>
            <a:fld id="{36B39D76-226E-674F-BAA6-757A4E143F44}" type="datetime1">
              <a:rPr lang="en-GB" smtClean="0"/>
              <a:pPr lvl="0"/>
              <a:t>02/08/2023</a:t>
            </a:fld>
            <a:endParaRPr lang="en-GB"/>
          </a:p>
        </p:txBody>
      </p:sp>
      <p:sp>
        <p:nvSpPr>
          <p:cNvPr id="6" name="Footer Placeholder 5"/>
          <p:cNvSpPr>
            <a:spLocks noGrp="1"/>
          </p:cNvSpPr>
          <p:nvPr>
            <p:ph type="ftr" sz="quarter" idx="11"/>
          </p:nvPr>
        </p:nvSpPr>
        <p:spPr>
          <a:xfrm>
            <a:off x="685800" y="379941"/>
            <a:ext cx="6991492" cy="365125"/>
          </a:xfrm>
        </p:spPr>
        <p:txBody>
          <a:bodyPr/>
          <a:lstStyle/>
          <a:p>
            <a:pPr lvl="0"/>
            <a:endParaRPr lang="en-GB"/>
          </a:p>
        </p:txBody>
      </p:sp>
      <p:sp>
        <p:nvSpPr>
          <p:cNvPr id="7" name="Slide Number Placeholder 6"/>
          <p:cNvSpPr>
            <a:spLocks noGrp="1"/>
          </p:cNvSpPr>
          <p:nvPr>
            <p:ph type="sldNum" sz="quarter" idx="12"/>
          </p:nvPr>
        </p:nvSpPr>
        <p:spPr>
          <a:xfrm>
            <a:off x="10862452" y="381000"/>
            <a:ext cx="643748" cy="365125"/>
          </a:xfrm>
        </p:spPr>
        <p:txBody>
          <a:bodyPr/>
          <a:lstStyle/>
          <a:p>
            <a:pPr lvl="0"/>
            <a:fld id="{A080B9E7-71CE-4E4D-A42A-BD3C35A0091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820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lvl="0"/>
            <a:fld id="{36B39D76-226E-674F-BAA6-757A4E143F44}" type="datetime1">
              <a:rPr lang="en-GB" smtClean="0"/>
              <a:pPr lvl="0"/>
              <a:t>02/08/2023</a:t>
            </a:fld>
            <a:endParaRPr lang="en-GB"/>
          </a:p>
        </p:txBody>
      </p:sp>
      <p:sp>
        <p:nvSpPr>
          <p:cNvPr id="6" name="Footer Placeholder 5"/>
          <p:cNvSpPr>
            <a:spLocks noGrp="1"/>
          </p:cNvSpPr>
          <p:nvPr>
            <p:ph type="ftr" sz="quarter" idx="11"/>
          </p:nvPr>
        </p:nvSpPr>
        <p:spPr>
          <a:xfrm>
            <a:off x="685800" y="378883"/>
            <a:ext cx="6991492" cy="365125"/>
          </a:xfrm>
        </p:spPr>
        <p:txBody>
          <a:bodyPr/>
          <a:lstStyle/>
          <a:p>
            <a:pPr lvl="0"/>
            <a:endParaRPr lang="en-GB"/>
          </a:p>
        </p:txBody>
      </p:sp>
      <p:sp>
        <p:nvSpPr>
          <p:cNvPr id="7" name="Slide Number Placeholder 6"/>
          <p:cNvSpPr>
            <a:spLocks noGrp="1"/>
          </p:cNvSpPr>
          <p:nvPr>
            <p:ph type="sldNum" sz="quarter" idx="12"/>
          </p:nvPr>
        </p:nvSpPr>
        <p:spPr>
          <a:xfrm>
            <a:off x="10862452" y="381000"/>
            <a:ext cx="643748" cy="365125"/>
          </a:xfrm>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2419906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36B39D76-226E-674F-BAA6-757A4E143F44}" type="datetime1">
              <a:rPr lang="en-GB" smtClean="0"/>
              <a:pPr lvl="0"/>
              <a:t>02/08/2023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3189757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36B39D76-226E-674F-BAA6-757A4E143F44}" type="datetime1">
              <a:rPr lang="en-GB" smtClean="0"/>
              <a:pPr lvl="0"/>
              <a:t>02/08/2023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A080B9E7-71CE-4E4D-A42A-BD3C35A00913}" type="slidenum">
              <a:rPr lang="en-GB" smtClean="0"/>
              <a:t>‹#›</a:t>
            </a:fld>
            <a:endParaRPr lang="en-GB"/>
          </a:p>
        </p:txBody>
      </p:sp>
    </p:spTree>
    <p:extLst>
      <p:ext uri="{BB962C8B-B14F-4D97-AF65-F5344CB8AC3E}">
        <p14:creationId xmlns:p14="http://schemas.microsoft.com/office/powerpoint/2010/main" val="752432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8F315668-EBD9-4C49-BD98-CD8A264ED981}" type="datetime1">
              <a:rPr lang="en-GB" smtClean="0"/>
              <a:pPr lvl="0"/>
              <a:t>02/08/2023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463CB94-CD85-7B4F-BD70-6BEEB8732425}" type="slidenum">
              <a:rPr lang="en-GB" smtClean="0"/>
              <a:t>‹#›</a:t>
            </a:fld>
            <a:endParaRPr lang="en-GB"/>
          </a:p>
        </p:txBody>
      </p:sp>
    </p:spTree>
    <p:extLst>
      <p:ext uri="{BB962C8B-B14F-4D97-AF65-F5344CB8AC3E}">
        <p14:creationId xmlns:p14="http://schemas.microsoft.com/office/powerpoint/2010/main" val="1211595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pPr lvl="0"/>
            <a:fld id="{AAF4C850-0F62-1149-AC5E-5D51EE94B18A}" type="datetime1">
              <a:rPr lang="en-GB" smtClean="0"/>
              <a:pPr lvl="0"/>
              <a:t>02/08/2023</a:t>
            </a:fld>
            <a:endParaRPr lang="en-GB"/>
          </a:p>
        </p:txBody>
      </p:sp>
      <p:sp>
        <p:nvSpPr>
          <p:cNvPr id="5" name="Footer Placeholder 4"/>
          <p:cNvSpPr>
            <a:spLocks noGrp="1"/>
          </p:cNvSpPr>
          <p:nvPr>
            <p:ph type="ftr" sz="quarter" idx="11"/>
          </p:nvPr>
        </p:nvSpPr>
        <p:spPr>
          <a:xfrm>
            <a:off x="685800" y="381000"/>
            <a:ext cx="6991492" cy="365125"/>
          </a:xfrm>
        </p:spPr>
        <p:txBody>
          <a:bodyPr/>
          <a:lstStyle/>
          <a:p>
            <a:pPr lvl="0"/>
            <a:endParaRPr lang="en-GB"/>
          </a:p>
        </p:txBody>
      </p:sp>
      <p:sp>
        <p:nvSpPr>
          <p:cNvPr id="6" name="Slide Number Placeholder 5"/>
          <p:cNvSpPr>
            <a:spLocks noGrp="1"/>
          </p:cNvSpPr>
          <p:nvPr>
            <p:ph type="sldNum" sz="quarter" idx="12"/>
          </p:nvPr>
        </p:nvSpPr>
        <p:spPr>
          <a:xfrm>
            <a:off x="10862452" y="381000"/>
            <a:ext cx="643748" cy="365125"/>
          </a:xfrm>
        </p:spPr>
        <p:txBody>
          <a:bodyPr/>
          <a:lstStyle/>
          <a:p>
            <a:pPr lvl="0"/>
            <a:fld id="{4BC56043-D69D-4044-842D-DDE6F8D08B17}" type="slidenum">
              <a:rPr lang="en-GB" smtClean="0"/>
              <a:t>‹#›</a:t>
            </a:fld>
            <a:endParaRPr lang="en-GB"/>
          </a:p>
        </p:txBody>
      </p:sp>
    </p:spTree>
    <p:extLst>
      <p:ext uri="{BB962C8B-B14F-4D97-AF65-F5344CB8AC3E}">
        <p14:creationId xmlns:p14="http://schemas.microsoft.com/office/powerpoint/2010/main" val="2252043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lvl="0"/>
            <a:fld id="{36B39D76-226E-674F-BAA6-757A4E143F44}" type="datetime1">
              <a:rPr lang="en-GB" smtClean="0"/>
              <a:pPr lvl="0"/>
              <a:t>02/08/2023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lvl="0"/>
            <a:fld id="{A080B9E7-71CE-4E4D-A42A-BD3C35A00913}" type="slidenum">
              <a:rPr lang="en-GB" smtClean="0"/>
              <a:t>‹#›</a:t>
            </a:fld>
            <a:endParaRPr lang="en-GB"/>
          </a:p>
        </p:txBody>
      </p:sp>
    </p:spTree>
    <p:extLst>
      <p:ext uri="{BB962C8B-B14F-4D97-AF65-F5344CB8AC3E}">
        <p14:creationId xmlns:p14="http://schemas.microsoft.com/office/powerpoint/2010/main" val="3442679798"/>
      </p:ext>
    </p:extLst>
  </p:cSld>
  <p:clrMap bg1="dk1" tx1="lt1" bg2="dk2" tx2="lt2" accent1="accent1" accent2="accent2" accent3="accent3" accent4="accent4" accent5="accent5" accent6="accent6" hlink="hlink" folHlink="folHlink"/>
  <p:sldLayoutIdLst>
    <p:sldLayoutId id="2147483966" r:id="rId1"/>
    <p:sldLayoutId id="2147483967" r:id="rId2"/>
    <p:sldLayoutId id="2147483968" r:id="rId3"/>
    <p:sldLayoutId id="2147483969" r:id="rId4"/>
    <p:sldLayoutId id="2147483970" r:id="rId5"/>
    <p:sldLayoutId id="2147483971" r:id="rId6"/>
    <p:sldLayoutId id="2147483972" r:id="rId7"/>
    <p:sldLayoutId id="2147483973" r:id="rId8"/>
    <p:sldLayoutId id="2147483974" r:id="rId9"/>
    <p:sldLayoutId id="2147483975" r:id="rId10"/>
    <p:sldLayoutId id="2147483976" r:id="rId11"/>
    <p:sldLayoutId id="2147483977" r:id="rId12"/>
    <p:sldLayoutId id="2147483978" r:id="rId13"/>
    <p:sldLayoutId id="2147483979" r:id="rId14"/>
    <p:sldLayoutId id="2147483980" r:id="rId15"/>
    <p:sldLayoutId id="2147483981" r:id="rId16"/>
    <p:sldLayoutId id="2147483982"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9FCACF00-0F60-5AAA-56CC-416A6296BB89}"/>
              </a:ext>
            </a:extLst>
          </p:cNvPr>
          <p:cNvPicPr>
            <a:picLocks noChangeAspect="1"/>
          </p:cNvPicPr>
          <p:nvPr/>
        </p:nvPicPr>
        <p:blipFill>
          <a:blip r:embed="rId2"/>
          <a:stretch>
            <a:fillRect/>
          </a:stretch>
        </p:blipFill>
        <p:spPr>
          <a:xfrm>
            <a:off x="6443031" y="3899869"/>
            <a:ext cx="2066494" cy="1653195"/>
          </a:xfrm>
          <a:prstGeom prst="rect">
            <a:avLst/>
          </a:prstGeom>
        </p:spPr>
      </p:pic>
      <p:pic>
        <p:nvPicPr>
          <p:cNvPr id="37" name="Picture 36">
            <a:extLst>
              <a:ext uri="{FF2B5EF4-FFF2-40B4-BE49-F238E27FC236}">
                <a16:creationId xmlns:a16="http://schemas.microsoft.com/office/drawing/2014/main" id="{49B56AAB-1EDB-DA95-CA5E-E4F1B1BDB397}"/>
              </a:ext>
            </a:extLst>
          </p:cNvPr>
          <p:cNvPicPr>
            <a:picLocks noChangeAspect="1"/>
          </p:cNvPicPr>
          <p:nvPr/>
        </p:nvPicPr>
        <p:blipFill>
          <a:blip r:embed="rId3"/>
          <a:stretch>
            <a:fillRect/>
          </a:stretch>
        </p:blipFill>
        <p:spPr>
          <a:xfrm>
            <a:off x="3637135" y="1393261"/>
            <a:ext cx="1675167" cy="1184402"/>
          </a:xfrm>
          <a:prstGeom prst="rect">
            <a:avLst/>
          </a:prstGeom>
        </p:spPr>
      </p:pic>
      <p:sp>
        <p:nvSpPr>
          <p:cNvPr id="36" name="Flowchart: Punched Tape 35">
            <a:extLst>
              <a:ext uri="{FF2B5EF4-FFF2-40B4-BE49-F238E27FC236}">
                <a16:creationId xmlns:a16="http://schemas.microsoft.com/office/drawing/2014/main" id="{A55453E7-4B0B-7382-EE12-CAA108B49AF7}"/>
              </a:ext>
            </a:extLst>
          </p:cNvPr>
          <p:cNvSpPr/>
          <p:nvPr/>
        </p:nvSpPr>
        <p:spPr>
          <a:xfrm>
            <a:off x="4126147" y="2373854"/>
            <a:ext cx="3137095" cy="1661833"/>
          </a:xfrm>
          <a:prstGeom prst="flowChartPunchedTape">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 name="Rectangle 5">
            <a:extLst>
              <a:ext uri="{FF2B5EF4-FFF2-40B4-BE49-F238E27FC236}">
                <a16:creationId xmlns:a16="http://schemas.microsoft.com/office/drawing/2014/main" id="{2788E1F2-363F-D16D-8DFE-90473D51C932}"/>
              </a:ext>
            </a:extLst>
          </p:cNvPr>
          <p:cNvSpPr/>
          <p:nvPr/>
        </p:nvSpPr>
        <p:spPr>
          <a:xfrm>
            <a:off x="101050" y="602644"/>
            <a:ext cx="1530220" cy="264215"/>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a:solidFill>
                  <a:srgbClr val="FFFFFF"/>
                </a:solidFill>
                <a:latin typeface="Calibri"/>
              </a:rPr>
              <a:t>Luscious Paws</a:t>
            </a:r>
            <a:endParaRPr lang="en-US" sz="1800" b="0" i="0" u="none" strike="noStrike" kern="1200" cap="none" spc="0" baseline="0" dirty="0">
              <a:solidFill>
                <a:srgbClr val="FFFFFF"/>
              </a:solidFill>
              <a:uFillTx/>
              <a:latin typeface="Calibri"/>
            </a:endParaRPr>
          </a:p>
        </p:txBody>
      </p:sp>
      <p:sp>
        <p:nvSpPr>
          <p:cNvPr id="4" name="Rectangle 6">
            <a:extLst>
              <a:ext uri="{FF2B5EF4-FFF2-40B4-BE49-F238E27FC236}">
                <a16:creationId xmlns:a16="http://schemas.microsoft.com/office/drawing/2014/main" id="{AC2DB151-ED42-A19D-47EC-92F37867936E}"/>
              </a:ext>
            </a:extLst>
          </p:cNvPr>
          <p:cNvSpPr/>
          <p:nvPr/>
        </p:nvSpPr>
        <p:spPr>
          <a:xfrm>
            <a:off x="1887806" y="102476"/>
            <a:ext cx="1074886" cy="434586"/>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a:rPr>
              <a:t>New product opening</a:t>
            </a:r>
            <a:endParaRPr lang="en-US" sz="1100" b="0" i="0" u="none" strike="noStrike" kern="1200" cap="none" spc="0" baseline="0">
              <a:solidFill>
                <a:srgbClr val="FFFFFF"/>
              </a:solidFill>
              <a:uFillTx/>
              <a:latin typeface="Calibri"/>
            </a:endParaRPr>
          </a:p>
        </p:txBody>
      </p:sp>
      <p:sp>
        <p:nvSpPr>
          <p:cNvPr id="5" name="Rectangle 8">
            <a:extLst>
              <a:ext uri="{FF2B5EF4-FFF2-40B4-BE49-F238E27FC236}">
                <a16:creationId xmlns:a16="http://schemas.microsoft.com/office/drawing/2014/main" id="{E3FEFD91-FA8C-F492-F558-1E5E0BA8194D}"/>
              </a:ext>
            </a:extLst>
          </p:cNvPr>
          <p:cNvSpPr/>
          <p:nvPr/>
        </p:nvSpPr>
        <p:spPr>
          <a:xfrm rot="10800009" flipV="1">
            <a:off x="1960482" y="809883"/>
            <a:ext cx="1074886" cy="227777"/>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Services</a:t>
            </a:r>
            <a:endParaRPr lang="en-US" sz="1800" b="0" i="0" u="none" strike="noStrike" kern="1200" cap="none" spc="0" baseline="0">
              <a:solidFill>
                <a:srgbClr val="FFFFFF"/>
              </a:solidFill>
              <a:uFillTx/>
              <a:latin typeface="Calibri"/>
            </a:endParaRPr>
          </a:p>
        </p:txBody>
      </p:sp>
      <p:sp>
        <p:nvSpPr>
          <p:cNvPr id="6" name="Rectangle: Diagonal Corners Snipped 9">
            <a:extLst>
              <a:ext uri="{FF2B5EF4-FFF2-40B4-BE49-F238E27FC236}">
                <a16:creationId xmlns:a16="http://schemas.microsoft.com/office/drawing/2014/main" id="{9DA65BC8-C74B-1A1E-43CE-659445554027}"/>
              </a:ext>
            </a:extLst>
          </p:cNvPr>
          <p:cNvSpPr/>
          <p:nvPr/>
        </p:nvSpPr>
        <p:spPr>
          <a:xfrm>
            <a:off x="3437842" y="8860"/>
            <a:ext cx="1156624"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Find Location</a:t>
            </a:r>
            <a:endParaRPr lang="en-US" sz="900" b="0" i="0" u="none" strike="noStrike" kern="1200" cap="none" spc="0" baseline="0">
              <a:solidFill>
                <a:srgbClr val="FFFFFF"/>
              </a:solidFill>
              <a:uFillTx/>
              <a:latin typeface="Calibri"/>
            </a:endParaRPr>
          </a:p>
        </p:txBody>
      </p:sp>
      <p:sp>
        <p:nvSpPr>
          <p:cNvPr id="7" name="Rectangle: Diagonal Corners Snipped 10">
            <a:extLst>
              <a:ext uri="{FF2B5EF4-FFF2-40B4-BE49-F238E27FC236}">
                <a16:creationId xmlns:a16="http://schemas.microsoft.com/office/drawing/2014/main" id="{FE913FF1-74BE-3510-9B02-FE5C7B33B9A6}"/>
              </a:ext>
            </a:extLst>
          </p:cNvPr>
          <p:cNvSpPr/>
          <p:nvPr/>
        </p:nvSpPr>
        <p:spPr>
          <a:xfrm>
            <a:off x="5117375" y="26718"/>
            <a:ext cx="1275203"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Research the market</a:t>
            </a:r>
            <a:endParaRPr lang="en-US" sz="900" b="0" i="0" u="none" strike="noStrike" kern="1200" cap="none" spc="0" baseline="0">
              <a:solidFill>
                <a:srgbClr val="FFFFFF"/>
              </a:solidFill>
              <a:uFillTx/>
              <a:latin typeface="Calibri"/>
            </a:endParaRPr>
          </a:p>
        </p:txBody>
      </p:sp>
      <p:sp>
        <p:nvSpPr>
          <p:cNvPr id="8" name="Rectangle: Diagonal Corners Snipped 12">
            <a:extLst>
              <a:ext uri="{FF2B5EF4-FFF2-40B4-BE49-F238E27FC236}">
                <a16:creationId xmlns:a16="http://schemas.microsoft.com/office/drawing/2014/main" id="{26F185CA-F7E5-F1E5-67CA-4292F7307D5C}"/>
              </a:ext>
            </a:extLst>
          </p:cNvPr>
          <p:cNvSpPr/>
          <p:nvPr/>
        </p:nvSpPr>
        <p:spPr>
          <a:xfrm>
            <a:off x="7921876" y="22823"/>
            <a:ext cx="1212604" cy="176963"/>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Do advertising </a:t>
            </a:r>
          </a:p>
        </p:txBody>
      </p:sp>
      <p:sp>
        <p:nvSpPr>
          <p:cNvPr id="9" name="Rectangle: Diagonal Corners Snipped 13">
            <a:extLst>
              <a:ext uri="{FF2B5EF4-FFF2-40B4-BE49-F238E27FC236}">
                <a16:creationId xmlns:a16="http://schemas.microsoft.com/office/drawing/2014/main" id="{A1F2B609-D48C-85C5-7DEA-90BB28885C0A}"/>
              </a:ext>
            </a:extLst>
          </p:cNvPr>
          <p:cNvSpPr/>
          <p:nvPr/>
        </p:nvSpPr>
        <p:spPr>
          <a:xfrm>
            <a:off x="3417652" y="343037"/>
            <a:ext cx="1620435"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Identify possible customers </a:t>
            </a:r>
            <a:endParaRPr lang="en-US" sz="900" b="0" i="0" u="none" strike="noStrike" kern="1200" cap="none" spc="0" baseline="0">
              <a:solidFill>
                <a:srgbClr val="FFFFFF"/>
              </a:solidFill>
              <a:uFillTx/>
              <a:latin typeface="Calibri"/>
            </a:endParaRPr>
          </a:p>
        </p:txBody>
      </p:sp>
      <p:sp>
        <p:nvSpPr>
          <p:cNvPr id="10" name="Rectangle: Diagonal Corners Snipped 14">
            <a:extLst>
              <a:ext uri="{FF2B5EF4-FFF2-40B4-BE49-F238E27FC236}">
                <a16:creationId xmlns:a16="http://schemas.microsoft.com/office/drawing/2014/main" id="{15FBDC94-4F2E-0F5C-AEA5-009E5840E58D}"/>
              </a:ext>
            </a:extLst>
          </p:cNvPr>
          <p:cNvSpPr/>
          <p:nvPr/>
        </p:nvSpPr>
        <p:spPr>
          <a:xfrm>
            <a:off x="5164412" y="334130"/>
            <a:ext cx="1530220"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Rearrange the location </a:t>
            </a:r>
            <a:endParaRPr lang="en-US" sz="900" b="0" i="0" u="none" strike="noStrike" kern="1200" cap="none" spc="0" baseline="0">
              <a:solidFill>
                <a:srgbClr val="FFFFFF"/>
              </a:solidFill>
              <a:uFillTx/>
              <a:latin typeface="Calibri"/>
            </a:endParaRPr>
          </a:p>
        </p:txBody>
      </p:sp>
      <p:sp>
        <p:nvSpPr>
          <p:cNvPr id="11" name="Rectangle: Diagonal Corners Snipped 15">
            <a:extLst>
              <a:ext uri="{FF2B5EF4-FFF2-40B4-BE49-F238E27FC236}">
                <a16:creationId xmlns:a16="http://schemas.microsoft.com/office/drawing/2014/main" id="{323ACE96-8767-A93C-B437-7FFDA1A45DDF}"/>
              </a:ext>
            </a:extLst>
          </p:cNvPr>
          <p:cNvSpPr/>
          <p:nvPr/>
        </p:nvSpPr>
        <p:spPr>
          <a:xfrm>
            <a:off x="6840077" y="323514"/>
            <a:ext cx="1789928"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Create  business plan</a:t>
            </a:r>
            <a:endParaRPr lang="en-US" sz="900" b="0" i="0" u="none" strike="noStrike" kern="1200" cap="none" spc="0" baseline="0">
              <a:solidFill>
                <a:srgbClr val="FFFFFF"/>
              </a:solidFill>
              <a:uFillTx/>
              <a:latin typeface="Calibri"/>
            </a:endParaRPr>
          </a:p>
        </p:txBody>
      </p:sp>
      <p:sp>
        <p:nvSpPr>
          <p:cNvPr id="12" name="Rectangle: Diagonal Corners Snipped 16">
            <a:extLst>
              <a:ext uri="{FF2B5EF4-FFF2-40B4-BE49-F238E27FC236}">
                <a16:creationId xmlns:a16="http://schemas.microsoft.com/office/drawing/2014/main" id="{2A9D5EE4-F20E-5E32-03EC-CB7E592843C7}"/>
              </a:ext>
            </a:extLst>
          </p:cNvPr>
          <p:cNvSpPr/>
          <p:nvPr/>
        </p:nvSpPr>
        <p:spPr>
          <a:xfrm>
            <a:off x="6465274" y="20052"/>
            <a:ext cx="1249929"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Hire Staff</a:t>
            </a:r>
            <a:endParaRPr lang="en-US" sz="900" b="0" i="0" u="none" strike="noStrike" kern="1200" cap="none" spc="0" baseline="0">
              <a:solidFill>
                <a:srgbClr val="FFFFFF"/>
              </a:solidFill>
              <a:uFillTx/>
              <a:latin typeface="Calibri"/>
            </a:endParaRPr>
          </a:p>
        </p:txBody>
      </p:sp>
      <p:sp>
        <p:nvSpPr>
          <p:cNvPr id="13" name="Rectangle: Diagonal Corners Snipped 18">
            <a:extLst>
              <a:ext uri="{FF2B5EF4-FFF2-40B4-BE49-F238E27FC236}">
                <a16:creationId xmlns:a16="http://schemas.microsoft.com/office/drawing/2014/main" id="{1CDD4011-16FB-6520-700F-0A28B1DBE2F9}"/>
              </a:ext>
            </a:extLst>
          </p:cNvPr>
          <p:cNvSpPr/>
          <p:nvPr/>
        </p:nvSpPr>
        <p:spPr>
          <a:xfrm>
            <a:off x="8775441" y="322353"/>
            <a:ext cx="1713741" cy="194337"/>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Find  the needed funds</a:t>
            </a:r>
            <a:endParaRPr lang="en-US" sz="900" b="0" i="0" u="none" strike="noStrike" kern="1200" cap="none" spc="0" baseline="0">
              <a:solidFill>
                <a:srgbClr val="FFFFFF"/>
              </a:solidFill>
              <a:uFillTx/>
              <a:latin typeface="Calibri"/>
            </a:endParaRPr>
          </a:p>
        </p:txBody>
      </p:sp>
      <p:sp>
        <p:nvSpPr>
          <p:cNvPr id="14" name="Rectangle: Diagonal Corners Snipped 19">
            <a:extLst>
              <a:ext uri="{FF2B5EF4-FFF2-40B4-BE49-F238E27FC236}">
                <a16:creationId xmlns:a16="http://schemas.microsoft.com/office/drawing/2014/main" id="{52C72C63-8491-5EC5-662B-AD33188CB693}"/>
              </a:ext>
            </a:extLst>
          </p:cNvPr>
          <p:cNvSpPr/>
          <p:nvPr/>
        </p:nvSpPr>
        <p:spPr>
          <a:xfrm>
            <a:off x="9368119" y="7434"/>
            <a:ext cx="1553199" cy="221650"/>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Purchase equipment </a:t>
            </a:r>
            <a:endParaRPr lang="en-US" sz="900" b="0" i="0" u="none" strike="noStrike" kern="1200" cap="none" spc="0" baseline="0">
              <a:solidFill>
                <a:srgbClr val="FFFFFF"/>
              </a:solidFill>
              <a:uFillTx/>
              <a:latin typeface="Calibri"/>
            </a:endParaRPr>
          </a:p>
        </p:txBody>
      </p:sp>
      <p:sp>
        <p:nvSpPr>
          <p:cNvPr id="15" name="Rectangle: Diagonal Corners Snipped 20">
            <a:extLst>
              <a:ext uri="{FF2B5EF4-FFF2-40B4-BE49-F238E27FC236}">
                <a16:creationId xmlns:a16="http://schemas.microsoft.com/office/drawing/2014/main" id="{3EF869BC-F3E0-D2B2-CC91-0C7C49F8686E}"/>
              </a:ext>
            </a:extLst>
          </p:cNvPr>
          <p:cNvSpPr/>
          <p:nvPr/>
        </p:nvSpPr>
        <p:spPr>
          <a:xfrm>
            <a:off x="3417652" y="679627"/>
            <a:ext cx="1620435" cy="197025"/>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Hair cutting</a:t>
            </a:r>
            <a:endParaRPr lang="en-US" sz="900" b="0" i="0" u="none" strike="noStrike" kern="1200" cap="none" spc="0" baseline="0">
              <a:solidFill>
                <a:srgbClr val="FFFFFF"/>
              </a:solidFill>
              <a:uFillTx/>
              <a:latin typeface="Calibri"/>
            </a:endParaRPr>
          </a:p>
        </p:txBody>
      </p:sp>
      <p:sp>
        <p:nvSpPr>
          <p:cNvPr id="16" name="Rectangle: Diagonal Corners Snipped 21">
            <a:extLst>
              <a:ext uri="{FF2B5EF4-FFF2-40B4-BE49-F238E27FC236}">
                <a16:creationId xmlns:a16="http://schemas.microsoft.com/office/drawing/2014/main" id="{9E2098C7-3D81-454A-0D3C-C41900263B38}"/>
              </a:ext>
            </a:extLst>
          </p:cNvPr>
          <p:cNvSpPr/>
          <p:nvPr/>
        </p:nvSpPr>
        <p:spPr>
          <a:xfrm>
            <a:off x="3605607" y="994638"/>
            <a:ext cx="1353211" cy="197025"/>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Advices</a:t>
            </a:r>
            <a:endParaRPr lang="en-US" sz="900" b="0" i="0" u="none" strike="noStrike" kern="1200" cap="none" spc="0" baseline="0">
              <a:solidFill>
                <a:srgbClr val="FFFFFF"/>
              </a:solidFill>
              <a:uFillTx/>
              <a:latin typeface="Calibri"/>
            </a:endParaRPr>
          </a:p>
        </p:txBody>
      </p:sp>
      <p:sp>
        <p:nvSpPr>
          <p:cNvPr id="17" name="Rectangle: Diagonal Corners Snipped 22">
            <a:extLst>
              <a:ext uri="{FF2B5EF4-FFF2-40B4-BE49-F238E27FC236}">
                <a16:creationId xmlns:a16="http://schemas.microsoft.com/office/drawing/2014/main" id="{BEE1FDDA-07A5-51A7-D92E-3349E2B8DBA4}"/>
              </a:ext>
            </a:extLst>
          </p:cNvPr>
          <p:cNvSpPr/>
          <p:nvPr/>
        </p:nvSpPr>
        <p:spPr>
          <a:xfrm>
            <a:off x="5164412" y="679627"/>
            <a:ext cx="1509427"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Cost drying </a:t>
            </a:r>
            <a:endParaRPr lang="en-US" sz="900" b="0" i="0" u="none" strike="noStrike" kern="1200" cap="none" spc="0" baseline="0">
              <a:solidFill>
                <a:srgbClr val="FFFFFF"/>
              </a:solidFill>
              <a:uFillTx/>
              <a:latin typeface="Calibri"/>
            </a:endParaRPr>
          </a:p>
        </p:txBody>
      </p:sp>
      <p:sp>
        <p:nvSpPr>
          <p:cNvPr id="18" name="Rectangle: Diagonal Corners Snipped 24">
            <a:extLst>
              <a:ext uri="{FF2B5EF4-FFF2-40B4-BE49-F238E27FC236}">
                <a16:creationId xmlns:a16="http://schemas.microsoft.com/office/drawing/2014/main" id="{B4C639E3-60C3-92AA-FD90-7541979E9BA2}"/>
              </a:ext>
            </a:extLst>
          </p:cNvPr>
          <p:cNvSpPr/>
          <p:nvPr/>
        </p:nvSpPr>
        <p:spPr>
          <a:xfrm>
            <a:off x="5111422" y="989453"/>
            <a:ext cx="1562416"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Bathing</a:t>
            </a:r>
            <a:endParaRPr lang="en-US" sz="900" b="0" i="0" u="none" strike="noStrike" kern="1200" cap="none" spc="0" baseline="0">
              <a:solidFill>
                <a:srgbClr val="FFFFFF"/>
              </a:solidFill>
              <a:uFillTx/>
              <a:latin typeface="Calibri"/>
            </a:endParaRPr>
          </a:p>
        </p:txBody>
      </p:sp>
      <p:sp>
        <p:nvSpPr>
          <p:cNvPr id="19" name="Rectangle: Diagonal Corners Snipped 25">
            <a:extLst>
              <a:ext uri="{FF2B5EF4-FFF2-40B4-BE49-F238E27FC236}">
                <a16:creationId xmlns:a16="http://schemas.microsoft.com/office/drawing/2014/main" id="{503F981C-B2C4-3A17-8D5E-DDCF3B575F47}"/>
              </a:ext>
            </a:extLst>
          </p:cNvPr>
          <p:cNvSpPr/>
          <p:nvPr/>
        </p:nvSpPr>
        <p:spPr>
          <a:xfrm>
            <a:off x="6788167" y="679627"/>
            <a:ext cx="1491788" cy="187232"/>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Nail Trimming</a:t>
            </a:r>
            <a:endParaRPr lang="en-US" sz="900" b="0" i="0" u="none" strike="noStrike" kern="1200" cap="none" spc="0" baseline="0">
              <a:solidFill>
                <a:srgbClr val="FFFFFF"/>
              </a:solidFill>
              <a:uFillTx/>
              <a:latin typeface="Calibri"/>
            </a:endParaRPr>
          </a:p>
        </p:txBody>
      </p:sp>
      <p:sp>
        <p:nvSpPr>
          <p:cNvPr id="20" name="Rectangle: Diagonal Corners Snipped 26">
            <a:extLst>
              <a:ext uri="{FF2B5EF4-FFF2-40B4-BE49-F238E27FC236}">
                <a16:creationId xmlns:a16="http://schemas.microsoft.com/office/drawing/2014/main" id="{E5E70363-B84E-B113-60D8-0DAE6587D082}"/>
              </a:ext>
            </a:extLst>
          </p:cNvPr>
          <p:cNvSpPr/>
          <p:nvPr/>
        </p:nvSpPr>
        <p:spPr>
          <a:xfrm>
            <a:off x="6749826" y="987497"/>
            <a:ext cx="1491788" cy="185403"/>
          </a:xfrm>
          <a:custGeom>
            <a:avLst/>
            <a:gdLst>
              <a:gd name="f0" fmla="val w"/>
              <a:gd name="f1" fmla="val h"/>
              <a:gd name="f2" fmla="val ss"/>
              <a:gd name="f3" fmla="val 0"/>
              <a:gd name="f4" fmla="val 50000"/>
              <a:gd name="f5" fmla="abs f0"/>
              <a:gd name="f6" fmla="abs f1"/>
              <a:gd name="f7" fmla="abs f2"/>
              <a:gd name="f8" fmla="?: f5 f0 1"/>
              <a:gd name="f9" fmla="?: f6 f1 1"/>
              <a:gd name="f10" fmla="?: f7 f2 1"/>
              <a:gd name="f11" fmla="*/ f8 1 21600"/>
              <a:gd name="f12" fmla="*/ f9 1 21600"/>
              <a:gd name="f13" fmla="*/ 21600 f8 1"/>
              <a:gd name="f14" fmla="*/ 21600 f9 1"/>
              <a:gd name="f15" fmla="min f12 f11"/>
              <a:gd name="f16" fmla="*/ f13 1 f10"/>
              <a:gd name="f17" fmla="*/ f14 1 f10"/>
              <a:gd name="f18" fmla="val f16"/>
              <a:gd name="f19" fmla="val f17"/>
              <a:gd name="f20" fmla="*/ f3 f15 1"/>
              <a:gd name="f21" fmla="+- f19 0 f3"/>
              <a:gd name="f22" fmla="+- f18 0 f3"/>
              <a:gd name="f23" fmla="*/ f18 f15 1"/>
              <a:gd name="f24" fmla="*/ f19 f15 1"/>
              <a:gd name="f25" fmla="min f22 f21"/>
              <a:gd name="f26" fmla="*/ f25 f3 1"/>
              <a:gd name="f27" fmla="*/ f25 f4 1"/>
              <a:gd name="f28" fmla="*/ f26 1 100000"/>
              <a:gd name="f29" fmla="*/ f27 1 100000"/>
              <a:gd name="f30" fmla="+- f18 0 f28"/>
              <a:gd name="f31" fmla="+- f19 0 f28"/>
              <a:gd name="f32" fmla="+- f18 0 f29"/>
              <a:gd name="f33" fmla="+- f19 0 f29"/>
              <a:gd name="f34" fmla="+- f28 0 f29"/>
              <a:gd name="f35" fmla="*/ f28 f15 1"/>
              <a:gd name="f36" fmla="*/ f29 f15 1"/>
              <a:gd name="f37" fmla="?: f34 f28 f29"/>
              <a:gd name="f38" fmla="*/ f32 f15 1"/>
              <a:gd name="f39" fmla="*/ f31 f15 1"/>
              <a:gd name="f40" fmla="*/ f30 f15 1"/>
              <a:gd name="f41" fmla="*/ f33 f15 1"/>
              <a:gd name="f42" fmla="*/ f37 1 2"/>
              <a:gd name="f43" fmla="+- f18 0 f42"/>
              <a:gd name="f44" fmla="+- f19 0 f42"/>
              <a:gd name="f45" fmla="*/ f42 f15 1"/>
              <a:gd name="f46" fmla="*/ f43 f15 1"/>
              <a:gd name="f47" fmla="*/ f44 f15 1"/>
            </a:gdLst>
            <a:ahLst/>
            <a:cxnLst>
              <a:cxn ang="3cd4">
                <a:pos x="hc" y="t"/>
              </a:cxn>
              <a:cxn ang="0">
                <a:pos x="r" y="vc"/>
              </a:cxn>
              <a:cxn ang="cd4">
                <a:pos x="hc" y="b"/>
              </a:cxn>
              <a:cxn ang="cd2">
                <a:pos x="l" y="vc"/>
              </a:cxn>
            </a:cxnLst>
            <a:rect l="f45" t="f45" r="f46" b="f47"/>
            <a:pathLst>
              <a:path>
                <a:moveTo>
                  <a:pt x="f35" y="f20"/>
                </a:moveTo>
                <a:lnTo>
                  <a:pt x="f38" y="f20"/>
                </a:lnTo>
                <a:lnTo>
                  <a:pt x="f23" y="f36"/>
                </a:lnTo>
                <a:lnTo>
                  <a:pt x="f23" y="f39"/>
                </a:lnTo>
                <a:lnTo>
                  <a:pt x="f40" y="f24"/>
                </a:lnTo>
                <a:lnTo>
                  <a:pt x="f36" y="f24"/>
                </a:lnTo>
                <a:lnTo>
                  <a:pt x="f20" y="f41"/>
                </a:lnTo>
                <a:lnTo>
                  <a:pt x="f20" y="f35"/>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alibri"/>
              </a:rPr>
              <a:t>Dying  Services</a:t>
            </a:r>
            <a:endParaRPr lang="en-US" sz="900" b="0" i="0" u="none" strike="noStrike" kern="1200" cap="none" spc="0" baseline="0">
              <a:solidFill>
                <a:srgbClr val="FFFFFF"/>
              </a:solidFill>
              <a:uFillTx/>
              <a:latin typeface="Calibri"/>
            </a:endParaRPr>
          </a:p>
        </p:txBody>
      </p:sp>
      <p:pic>
        <p:nvPicPr>
          <p:cNvPr id="21" name="Ink 1">
            <a:extLst>
              <a:ext uri="{FF2B5EF4-FFF2-40B4-BE49-F238E27FC236}">
                <a16:creationId xmlns:a16="http://schemas.microsoft.com/office/drawing/2014/main" id="{E67AD2E9-05F9-6CE7-E2F6-35ED4A919294}"/>
              </a:ext>
            </a:extLst>
          </p:cNvPr>
          <p:cNvPicPr>
            <a:picLocks noChangeAspect="1"/>
          </p:cNvPicPr>
          <p:nvPr/>
        </p:nvPicPr>
        <p:blipFill>
          <a:blip r:embed="rId4"/>
          <a:stretch>
            <a:fillRect/>
          </a:stretch>
        </p:blipFill>
        <p:spPr>
          <a:xfrm rot="20316568">
            <a:off x="1726891" y="807614"/>
            <a:ext cx="138010" cy="138010"/>
          </a:xfrm>
          <a:prstGeom prst="rect">
            <a:avLst/>
          </a:prstGeom>
          <a:noFill/>
          <a:ln cap="flat">
            <a:noFill/>
          </a:ln>
        </p:spPr>
      </p:pic>
      <p:pic>
        <p:nvPicPr>
          <p:cNvPr id="22" name="Ink 2">
            <a:extLst>
              <a:ext uri="{FF2B5EF4-FFF2-40B4-BE49-F238E27FC236}">
                <a16:creationId xmlns:a16="http://schemas.microsoft.com/office/drawing/2014/main" id="{762E6AE7-5A5D-9C50-9E94-BEAFA39A68F3}"/>
              </a:ext>
            </a:extLst>
          </p:cNvPr>
          <p:cNvPicPr>
            <a:picLocks noChangeAspect="1"/>
          </p:cNvPicPr>
          <p:nvPr/>
        </p:nvPicPr>
        <p:blipFill>
          <a:blip r:embed="rId5"/>
          <a:stretch>
            <a:fillRect/>
          </a:stretch>
        </p:blipFill>
        <p:spPr>
          <a:xfrm>
            <a:off x="1643487" y="1506711"/>
            <a:ext cx="356" cy="356"/>
          </a:xfrm>
          <a:prstGeom prst="rect">
            <a:avLst/>
          </a:prstGeom>
          <a:noFill/>
          <a:ln cap="flat">
            <a:noFill/>
          </a:ln>
        </p:spPr>
      </p:pic>
      <p:pic>
        <p:nvPicPr>
          <p:cNvPr id="23" name="Ink 33">
            <a:extLst>
              <a:ext uri="{FF2B5EF4-FFF2-40B4-BE49-F238E27FC236}">
                <a16:creationId xmlns:a16="http://schemas.microsoft.com/office/drawing/2014/main" id="{A13FCD64-A3A8-EC2B-A979-70B5C6D49496}"/>
              </a:ext>
            </a:extLst>
          </p:cNvPr>
          <p:cNvPicPr>
            <a:picLocks noChangeAspect="1"/>
          </p:cNvPicPr>
          <p:nvPr/>
        </p:nvPicPr>
        <p:blipFill>
          <a:blip r:embed="rId6"/>
          <a:stretch>
            <a:fillRect/>
          </a:stretch>
        </p:blipFill>
        <p:spPr>
          <a:xfrm>
            <a:off x="1661455" y="510747"/>
            <a:ext cx="178838" cy="75959"/>
          </a:xfrm>
          <a:prstGeom prst="rect">
            <a:avLst/>
          </a:prstGeom>
          <a:noFill/>
          <a:ln cap="flat">
            <a:noFill/>
          </a:ln>
        </p:spPr>
      </p:pic>
      <p:pic>
        <p:nvPicPr>
          <p:cNvPr id="24" name="Ink 35">
            <a:extLst>
              <a:ext uri="{FF2B5EF4-FFF2-40B4-BE49-F238E27FC236}">
                <a16:creationId xmlns:a16="http://schemas.microsoft.com/office/drawing/2014/main" id="{0286A184-9B27-3837-0C62-A238149EB15D}"/>
              </a:ext>
            </a:extLst>
          </p:cNvPr>
          <p:cNvPicPr>
            <a:picLocks noChangeAspect="1"/>
          </p:cNvPicPr>
          <p:nvPr/>
        </p:nvPicPr>
        <p:blipFill>
          <a:blip r:embed="rId7"/>
          <a:stretch>
            <a:fillRect/>
          </a:stretch>
        </p:blipFill>
        <p:spPr>
          <a:xfrm>
            <a:off x="2995738" y="413025"/>
            <a:ext cx="388866" cy="55001"/>
          </a:xfrm>
          <a:prstGeom prst="rect">
            <a:avLst/>
          </a:prstGeom>
          <a:noFill/>
          <a:ln cap="flat">
            <a:noFill/>
          </a:ln>
        </p:spPr>
      </p:pic>
      <p:pic>
        <p:nvPicPr>
          <p:cNvPr id="25" name="Ink 36">
            <a:extLst>
              <a:ext uri="{FF2B5EF4-FFF2-40B4-BE49-F238E27FC236}">
                <a16:creationId xmlns:a16="http://schemas.microsoft.com/office/drawing/2014/main" id="{D22D0903-EA07-9EDD-DF9F-1EABDC1680BA}"/>
              </a:ext>
            </a:extLst>
          </p:cNvPr>
          <p:cNvPicPr>
            <a:picLocks noChangeAspect="1"/>
          </p:cNvPicPr>
          <p:nvPr/>
        </p:nvPicPr>
        <p:blipFill>
          <a:blip r:embed="rId8"/>
          <a:stretch>
            <a:fillRect/>
          </a:stretch>
        </p:blipFill>
        <p:spPr>
          <a:xfrm>
            <a:off x="3035396" y="161409"/>
            <a:ext cx="402445" cy="115534"/>
          </a:xfrm>
          <a:prstGeom prst="rect">
            <a:avLst/>
          </a:prstGeom>
          <a:noFill/>
          <a:ln cap="flat">
            <a:noFill/>
          </a:ln>
        </p:spPr>
      </p:pic>
      <p:pic>
        <p:nvPicPr>
          <p:cNvPr id="26" name="Ink 37">
            <a:extLst>
              <a:ext uri="{FF2B5EF4-FFF2-40B4-BE49-F238E27FC236}">
                <a16:creationId xmlns:a16="http://schemas.microsoft.com/office/drawing/2014/main" id="{36FF67D0-24B4-D363-7434-3CC8E2D078BE}"/>
              </a:ext>
            </a:extLst>
          </p:cNvPr>
          <p:cNvPicPr>
            <a:picLocks noChangeAspect="1"/>
          </p:cNvPicPr>
          <p:nvPr/>
        </p:nvPicPr>
        <p:blipFill>
          <a:blip r:embed="rId9"/>
          <a:stretch>
            <a:fillRect/>
          </a:stretch>
        </p:blipFill>
        <p:spPr>
          <a:xfrm>
            <a:off x="3090388" y="829753"/>
            <a:ext cx="327263" cy="94018"/>
          </a:xfrm>
          <a:prstGeom prst="rect">
            <a:avLst/>
          </a:prstGeom>
          <a:noFill/>
          <a:ln cap="flat">
            <a:noFill/>
          </a:ln>
        </p:spPr>
      </p:pic>
      <p:pic>
        <p:nvPicPr>
          <p:cNvPr id="27" name="Ink 38">
            <a:extLst>
              <a:ext uri="{FF2B5EF4-FFF2-40B4-BE49-F238E27FC236}">
                <a16:creationId xmlns:a16="http://schemas.microsoft.com/office/drawing/2014/main" id="{4F717EFE-EBFD-D86F-DB76-90AEE822BC05}"/>
              </a:ext>
            </a:extLst>
          </p:cNvPr>
          <p:cNvPicPr>
            <a:picLocks noChangeAspect="1"/>
          </p:cNvPicPr>
          <p:nvPr/>
        </p:nvPicPr>
        <p:blipFill>
          <a:blip r:embed="rId10"/>
          <a:stretch>
            <a:fillRect/>
          </a:stretch>
        </p:blipFill>
        <p:spPr>
          <a:xfrm>
            <a:off x="3135678" y="982861"/>
            <a:ext cx="388866" cy="75931"/>
          </a:xfrm>
          <a:prstGeom prst="rect">
            <a:avLst/>
          </a:prstGeom>
          <a:noFill/>
          <a:ln cap="flat">
            <a:noFill/>
          </a:ln>
        </p:spPr>
      </p:pic>
      <p:pic>
        <p:nvPicPr>
          <p:cNvPr id="28" name="Ink 41">
            <a:extLst>
              <a:ext uri="{FF2B5EF4-FFF2-40B4-BE49-F238E27FC236}">
                <a16:creationId xmlns:a16="http://schemas.microsoft.com/office/drawing/2014/main" id="{CDC8D304-EA53-9E93-47C5-1AE940645FD9}"/>
              </a:ext>
            </a:extLst>
          </p:cNvPr>
          <p:cNvPicPr>
            <a:picLocks noChangeAspect="1"/>
          </p:cNvPicPr>
          <p:nvPr/>
        </p:nvPicPr>
        <p:blipFill>
          <a:blip r:embed="rId5"/>
          <a:stretch>
            <a:fillRect/>
          </a:stretch>
        </p:blipFill>
        <p:spPr>
          <a:xfrm>
            <a:off x="2211211" y="4347825"/>
            <a:ext cx="356" cy="356"/>
          </a:xfrm>
          <a:prstGeom prst="rect">
            <a:avLst/>
          </a:prstGeom>
          <a:noFill/>
          <a:ln cap="flat">
            <a:noFill/>
          </a:ln>
        </p:spPr>
      </p:pic>
      <p:sp>
        <p:nvSpPr>
          <p:cNvPr id="29" name="TextBox 47">
            <a:extLst>
              <a:ext uri="{FF2B5EF4-FFF2-40B4-BE49-F238E27FC236}">
                <a16:creationId xmlns:a16="http://schemas.microsoft.com/office/drawing/2014/main" id="{47F39EA2-55D8-39CB-3D5B-22CC2A40FFF0}"/>
              </a:ext>
            </a:extLst>
          </p:cNvPr>
          <p:cNvSpPr txBox="1"/>
          <p:nvPr/>
        </p:nvSpPr>
        <p:spPr>
          <a:xfrm>
            <a:off x="3323506" y="4341728"/>
            <a:ext cx="4480578" cy="246221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none" strike="noStrike" kern="1200" cap="none" spc="0" baseline="0" dirty="0">
                <a:uFillTx/>
                <a:latin typeface="Arial" pitchFamily="34"/>
                <a:cs typeface="Arial" pitchFamily="34"/>
              </a:rPr>
              <a:t>The scope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1:Research the market demand in the area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2:Identify target audience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3:Create a business plan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4:secure funding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5:Find the location for the service.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6:purchasing equipment and supplies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7:Obtain necessary insurance and licenses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8: Hire qualified staff with a passion for working with animals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9: Establish relationships with local vets and pet related businesses to build customer base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10: Build website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11:advertise business using social media platform</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uFillTx/>
                <a:latin typeface="Arial" pitchFamily="34"/>
                <a:cs typeface="Arial" pitchFamily="34"/>
              </a:rPr>
              <a:t>Step 12: Launch referral campaign </a:t>
            </a:r>
          </a:p>
        </p:txBody>
      </p:sp>
      <p:sp>
        <p:nvSpPr>
          <p:cNvPr id="31" name="Rectangle 51">
            <a:extLst>
              <a:ext uri="{FF2B5EF4-FFF2-40B4-BE49-F238E27FC236}">
                <a16:creationId xmlns:a16="http://schemas.microsoft.com/office/drawing/2014/main" id="{18D04F64-EE05-7E3C-2350-EB56D1156352}"/>
              </a:ext>
            </a:extLst>
          </p:cNvPr>
          <p:cNvSpPr/>
          <p:nvPr/>
        </p:nvSpPr>
        <p:spPr>
          <a:xfrm>
            <a:off x="4003376" y="2711781"/>
            <a:ext cx="3309113" cy="1077218"/>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dirty="0">
                <a:solidFill>
                  <a:srgbClr val="262626"/>
                </a:solidFill>
                <a:effectLst>
                  <a:outerShdw dist="38096" dir="2700000">
                    <a:srgbClr val="5B9BD5"/>
                  </a:outerShdw>
                </a:effectLst>
                <a:latin typeface="Calibri"/>
              </a:rPr>
              <a:t>Luscious</a:t>
            </a:r>
            <a:r>
              <a:rPr lang="en-US" sz="3200" b="1" i="0" u="none" strike="noStrike" kern="1200" cap="none" spc="0" baseline="0" dirty="0">
                <a:solidFill>
                  <a:srgbClr val="262626"/>
                </a:solidFill>
                <a:effectLst>
                  <a:outerShdw dist="38096" dir="2700000">
                    <a:srgbClr val="5B9BD5"/>
                  </a:outerShdw>
                </a:effectLst>
                <a:uFillTx/>
                <a:latin typeface="Calibri"/>
              </a:rPr>
              <a:t> Paws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dirty="0">
                <a:solidFill>
                  <a:srgbClr val="262626"/>
                </a:solidFill>
                <a:effectLst>
                  <a:outerShdw dist="38096" dir="2700000">
                    <a:srgbClr val="5B9BD5"/>
                  </a:outerShdw>
                </a:effectLst>
                <a:uFillTx/>
                <a:latin typeface="Calibri"/>
              </a:rPr>
              <a:t>Dog Grooming </a:t>
            </a:r>
          </a:p>
        </p:txBody>
      </p:sp>
      <p:sp>
        <p:nvSpPr>
          <p:cNvPr id="32" name="TextBox 53">
            <a:extLst>
              <a:ext uri="{FF2B5EF4-FFF2-40B4-BE49-F238E27FC236}">
                <a16:creationId xmlns:a16="http://schemas.microsoft.com/office/drawing/2014/main" id="{84290C23-6A13-3057-3D63-19907B959D52}"/>
              </a:ext>
            </a:extLst>
          </p:cNvPr>
          <p:cNvSpPr txBox="1"/>
          <p:nvPr/>
        </p:nvSpPr>
        <p:spPr>
          <a:xfrm>
            <a:off x="-26682" y="1725629"/>
            <a:ext cx="3645155" cy="5078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Introducing our premier dog grooming service luscious paws! where your furry companion will be pampered and groomed to perfection! Our team of experienced and passionate groomers is dedicated to providing a top-quality grooming experience that goes beyond just a haircut. We understand that dogs are not just pets, but beloved members of your family, and we treat them with the utmost care and respect.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Our comprehensive dog grooming service covers every aspect of your pet's grooming needs. From luxurious baths using gentle, hypoallergenic shampoos to coat conditioning and detangling, we strive to maintain your dog's coat in optimal condition. Our skilled groomers are equipped with the latest techniques and tools to ensure that your dog's fur is beautifully trimmed, styled, and shaped according to your preferences.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Nail clipping and paw care are essential to a dog's overall health, and we take extra care to provide gentle and precise nail trims, ensuring the safety and comfort of your furry friend. We also offer ear cleaning to maintain good ear hygiene and teeth brushing to promote dental health, giving your dog a fresh and clean smile.</a:t>
            </a:r>
            <a:endParaRPr lang="en-GB" sz="1200" b="0" i="0" u="none" strike="noStrike" kern="1200" cap="none" spc="0" baseline="0" dirty="0">
              <a:solidFill>
                <a:srgbClr val="000000"/>
              </a:solidFill>
              <a:uFillTx/>
              <a:latin typeface="Arial" pitchFamily="34"/>
              <a:cs typeface="Arial" pitchFamily="34"/>
            </a:endParaRPr>
          </a:p>
        </p:txBody>
      </p:sp>
      <p:graphicFrame>
        <p:nvGraphicFramePr>
          <p:cNvPr id="34" name="Table 4">
            <a:extLst>
              <a:ext uri="{FF2B5EF4-FFF2-40B4-BE49-F238E27FC236}">
                <a16:creationId xmlns:a16="http://schemas.microsoft.com/office/drawing/2014/main" id="{6D4B0AF9-C9C7-74CE-F52C-1EA2E6B02DB5}"/>
              </a:ext>
            </a:extLst>
          </p:cNvPr>
          <p:cNvGraphicFramePr>
            <a:graphicFrameLocks noGrp="1"/>
          </p:cNvGraphicFramePr>
          <p:nvPr>
            <p:extLst>
              <p:ext uri="{D42A27DB-BD31-4B8C-83A1-F6EECF244321}">
                <p14:modId xmlns:p14="http://schemas.microsoft.com/office/powerpoint/2010/main" val="2606390578"/>
              </p:ext>
            </p:extLst>
          </p:nvPr>
        </p:nvGraphicFramePr>
        <p:xfrm>
          <a:off x="8528179" y="1409748"/>
          <a:ext cx="3645163" cy="4852528"/>
        </p:xfrm>
        <a:graphic>
          <a:graphicData uri="http://schemas.openxmlformats.org/drawingml/2006/table">
            <a:tbl>
              <a:tblPr firstRow="1" bandRow="1">
                <a:effectLst/>
                <a:tableStyleId>{5C22544A-7EE6-4342-B048-85BDC9FD1C3A}</a:tableStyleId>
              </a:tblPr>
              <a:tblGrid>
                <a:gridCol w="1891168">
                  <a:extLst>
                    <a:ext uri="{9D8B030D-6E8A-4147-A177-3AD203B41FA5}">
                      <a16:colId xmlns:a16="http://schemas.microsoft.com/office/drawing/2014/main" val="691692275"/>
                    </a:ext>
                  </a:extLst>
                </a:gridCol>
                <a:gridCol w="1753995">
                  <a:extLst>
                    <a:ext uri="{9D8B030D-6E8A-4147-A177-3AD203B41FA5}">
                      <a16:colId xmlns:a16="http://schemas.microsoft.com/office/drawing/2014/main" val="869368917"/>
                    </a:ext>
                  </a:extLst>
                </a:gridCol>
              </a:tblGrid>
              <a:tr h="2068025">
                <a:tc>
                  <a:txBody>
                    <a:bodyPr/>
                    <a:lstStyle/>
                    <a:p>
                      <a:pPr lvl="0"/>
                      <a:r>
                        <a:rPr lang="en-US" sz="1100" b="1" dirty="0">
                          <a:latin typeface="Arial" pitchFamily="34"/>
                          <a:cs typeface="Arial" pitchFamily="34"/>
                        </a:rPr>
                        <a:t>Purpose</a:t>
                      </a:r>
                    </a:p>
                    <a:p>
                      <a:pPr lvl="0" algn="ctr"/>
                      <a:r>
                        <a:rPr lang="en-US" sz="1100" b="1" dirty="0">
                          <a:latin typeface="Arial" pitchFamily="34"/>
                          <a:cs typeface="Arial" pitchFamily="34"/>
                        </a:rPr>
                        <a:t>To provide a service that promotes the wellbeing and good care of dogs in the area </a:t>
                      </a:r>
                    </a:p>
                    <a:p>
                      <a:pPr lvl="0"/>
                      <a:r>
                        <a:rPr lang="en-US" sz="1100" b="1" dirty="0">
                          <a:latin typeface="Arial" pitchFamily="34"/>
                          <a:cs typeface="Arial" pitchFamily="34"/>
                        </a:rPr>
                        <a:t>Educate owners on how to take care of their pet’s coat and aspect </a:t>
                      </a:r>
                    </a:p>
                    <a:p>
                      <a:pPr lvl="0"/>
                      <a:r>
                        <a:rPr lang="en-US" sz="1100" b="1" dirty="0">
                          <a:latin typeface="Arial" pitchFamily="34"/>
                          <a:cs typeface="Arial" pitchFamily="34"/>
                        </a:rPr>
                        <a:t>Better educated dog owners </a:t>
                      </a:r>
                    </a:p>
                  </a:txBody>
                  <a:tcPr/>
                </a:tc>
                <a:tc>
                  <a:txBody>
                    <a:bodyPr/>
                    <a:lstStyle/>
                    <a:p>
                      <a:pPr lvl="0"/>
                      <a:r>
                        <a:rPr lang="en-US" sz="1100" dirty="0"/>
                        <a:t>Stakeholders</a:t>
                      </a:r>
                    </a:p>
                    <a:p>
                      <a:pPr lvl="0"/>
                      <a:r>
                        <a:rPr lang="en-US" sz="1100" dirty="0"/>
                        <a:t>For : dog owners in the area</a:t>
                      </a:r>
                    </a:p>
                    <a:p>
                      <a:pPr lvl="0"/>
                      <a:r>
                        <a:rPr lang="en-US" sz="1100" dirty="0"/>
                        <a:t>It will benefit : Dogs in the neighborhood, dog owners, groomers seeking employment, dog product sellers   </a:t>
                      </a:r>
                    </a:p>
                    <a:p>
                      <a:pPr lvl="0"/>
                      <a:r>
                        <a:rPr lang="en-US" sz="1100" dirty="0"/>
                        <a:t>Involve: customers with dogs, suppliers, groomers</a:t>
                      </a:r>
                    </a:p>
                  </a:txBody>
                  <a:tcPr/>
                </a:tc>
                <a:extLst>
                  <a:ext uri="{0D108BD9-81ED-4DB2-BD59-A6C34878D82A}">
                    <a16:rowId xmlns:a16="http://schemas.microsoft.com/office/drawing/2014/main" val="2362892493"/>
                  </a:ext>
                </a:extLst>
              </a:tr>
              <a:tr h="2784503">
                <a:tc>
                  <a:txBody>
                    <a:bodyPr/>
                    <a:lstStyle/>
                    <a:p>
                      <a:pPr lvl="0"/>
                      <a:r>
                        <a:rPr lang="en-US" sz="1100" dirty="0"/>
                        <a:t>Desired and Result</a:t>
                      </a:r>
                    </a:p>
                    <a:p>
                      <a:pPr lvl="0"/>
                      <a:r>
                        <a:rPr lang="en-US" sz="1100" dirty="0"/>
                        <a:t>Opening the business in an area with a higher volume of dog owners </a:t>
                      </a:r>
                    </a:p>
                    <a:p>
                      <a:pPr lvl="0"/>
                      <a:r>
                        <a:rPr lang="en-US" sz="1100" dirty="0"/>
                        <a:t>Offering services with transportation for out of area customers </a:t>
                      </a:r>
                    </a:p>
                    <a:p>
                      <a:pPr lvl="0"/>
                      <a:r>
                        <a:rPr lang="en-US" sz="1100" dirty="0"/>
                        <a:t>Expanding the business by promoting and selling dog accessories and seminar courses on carrying for your dog’s coat </a:t>
                      </a:r>
                    </a:p>
                    <a:p>
                      <a:pPr lvl="0"/>
                      <a:r>
                        <a:rPr lang="en-US" sz="1100" dirty="0"/>
                        <a:t>Goal : a large client base and opportunity to grow </a:t>
                      </a:r>
                    </a:p>
                  </a:txBody>
                  <a:tcPr/>
                </a:tc>
                <a:tc>
                  <a:txBody>
                    <a:bodyPr/>
                    <a:lstStyle/>
                    <a:p>
                      <a:pPr lvl="0"/>
                      <a:r>
                        <a:rPr lang="en-US" sz="1100" dirty="0"/>
                        <a:t>Measure success</a:t>
                      </a:r>
                    </a:p>
                    <a:p>
                      <a:pPr lvl="0"/>
                      <a:r>
                        <a:rPr lang="en-US" sz="1100" dirty="0"/>
                        <a:t>An established client base </a:t>
                      </a:r>
                    </a:p>
                    <a:p>
                      <a:pPr lvl="0"/>
                      <a:r>
                        <a:rPr lang="en-US" sz="1100" dirty="0"/>
                        <a:t>Smooth running of the business </a:t>
                      </a:r>
                    </a:p>
                    <a:p>
                      <a:pPr lvl="0"/>
                      <a:r>
                        <a:rPr lang="en-US" sz="1100" dirty="0"/>
                        <a:t>A satisfying business model</a:t>
                      </a:r>
                    </a:p>
                  </a:txBody>
                  <a:tcPr/>
                </a:tc>
                <a:extLst>
                  <a:ext uri="{0D108BD9-81ED-4DB2-BD59-A6C34878D82A}">
                    <a16:rowId xmlns:a16="http://schemas.microsoft.com/office/drawing/2014/main" val="832318858"/>
                  </a:ext>
                </a:extLst>
              </a:tr>
            </a:tbl>
          </a:graphicData>
        </a:graphic>
      </p:graphicFrame>
      <p:graphicFrame>
        <p:nvGraphicFramePr>
          <p:cNvPr id="35" name="Table 5">
            <a:extLst>
              <a:ext uri="{FF2B5EF4-FFF2-40B4-BE49-F238E27FC236}">
                <a16:creationId xmlns:a16="http://schemas.microsoft.com/office/drawing/2014/main" id="{E5AD6B08-FCD9-5832-C57D-07FB9F04E197}"/>
              </a:ext>
            </a:extLst>
          </p:cNvPr>
          <p:cNvGraphicFramePr>
            <a:graphicFrameLocks noGrp="1"/>
          </p:cNvGraphicFramePr>
          <p:nvPr>
            <p:extLst>
              <p:ext uri="{D42A27DB-BD31-4B8C-83A1-F6EECF244321}">
                <p14:modId xmlns:p14="http://schemas.microsoft.com/office/powerpoint/2010/main" val="562367503"/>
              </p:ext>
            </p:extLst>
          </p:nvPr>
        </p:nvGraphicFramePr>
        <p:xfrm>
          <a:off x="8546841" y="1043988"/>
          <a:ext cx="3645155" cy="365760"/>
        </p:xfrm>
        <a:graphic>
          <a:graphicData uri="http://schemas.openxmlformats.org/drawingml/2006/table">
            <a:tbl>
              <a:tblPr firstRow="1" bandRow="1">
                <a:effectLst/>
                <a:tableStyleId>{5C22544A-7EE6-4342-B048-85BDC9FD1C3A}</a:tableStyleId>
              </a:tblPr>
              <a:tblGrid>
                <a:gridCol w="3645155">
                  <a:extLst>
                    <a:ext uri="{9D8B030D-6E8A-4147-A177-3AD203B41FA5}">
                      <a16:colId xmlns:a16="http://schemas.microsoft.com/office/drawing/2014/main" val="2294544858"/>
                    </a:ext>
                  </a:extLst>
                </a:gridCol>
              </a:tblGrid>
              <a:tr h="263109">
                <a:tc>
                  <a:txBody>
                    <a:bodyPr/>
                    <a:lstStyle/>
                    <a:p>
                      <a:pPr lvl="0"/>
                      <a:r>
                        <a:rPr lang="en-US"/>
                        <a:t>                  </a:t>
                      </a:r>
                      <a:r>
                        <a:rPr lang="en-US" sz="1100"/>
                        <a:t>QUAD CHART</a:t>
                      </a:r>
                    </a:p>
                  </a:txBody>
                  <a:tcPr/>
                </a:tc>
                <a:extLst>
                  <a:ext uri="{0D108BD9-81ED-4DB2-BD59-A6C34878D82A}">
                    <a16:rowId xmlns:a16="http://schemas.microsoft.com/office/drawing/2014/main" val="2122991992"/>
                  </a:ext>
                </a:extLst>
              </a:tr>
            </a:tbl>
          </a:graphicData>
        </a:graphic>
      </p:graphicFrame>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26574</TotalTime>
  <Words>491</Words>
  <Application>Microsoft Office PowerPoint</Application>
  <PresentationFormat>Widescreen</PresentationFormat>
  <Paragraphs>56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Century Gothic</vt:lpstr>
      <vt:lpstr>Vapor Trail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Dalina Popov</dc:creator>
  <cp:lastModifiedBy>Khadjha Wilson (2020812)</cp:lastModifiedBy>
  <cp:revision>4</cp:revision>
  <dcterms:created xsi:type="dcterms:W3CDTF">2023-03-15T17:17:40Z</dcterms:created>
  <dcterms:modified xsi:type="dcterms:W3CDTF">2023-08-02T19:11:08Z</dcterms:modified>
</cp:coreProperties>
</file>