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903" autoAdjust="0"/>
  </p:normalViewPr>
  <p:slideViewPr>
    <p:cSldViewPr snapToGrid="0">
      <p:cViewPr varScale="1">
        <p:scale>
          <a:sx n="42" d="100"/>
          <a:sy n="42" d="100"/>
        </p:scale>
        <p:origin x="1508" y="2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470703-D179-447A-A429-1E3616B47C35}" type="datetimeFigureOut">
              <a:rPr lang="en-IN" smtClean="0"/>
              <a:t>06-12-2025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2B23E6-EA2B-4EFF-B068-88B16F609F47}" type="slidenum">
              <a:rPr lang="en-IN" smtClean="0"/>
              <a:t>‹#›</a:t>
            </a:fld>
            <a:endParaRPr lang="en-IN"/>
          </a:p>
        </p:txBody>
      </p:sp>
    </p:spTree>
    <p:extLst>
      <p:ext uri="{BB962C8B-B14F-4D97-AF65-F5344CB8AC3E}">
        <p14:creationId xmlns:p14="http://schemas.microsoft.com/office/powerpoint/2010/main" val="1981975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1</a:t>
            </a:fld>
            <a:endParaRPr lang="en-IN"/>
          </a:p>
        </p:txBody>
      </p:sp>
    </p:spTree>
    <p:extLst>
      <p:ext uri="{BB962C8B-B14F-4D97-AF65-F5344CB8AC3E}">
        <p14:creationId xmlns:p14="http://schemas.microsoft.com/office/powerpoint/2010/main" val="937473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Hello, Good morning. This presentation aims to offer a planning model to deliver the digital health promotion intervention by focusing on obesity in teenage groups and poor food choices. The digital interventions will monitor physical activity and diet plans of young populations, which will provide knowledge about the reductions in weight status. These technological advances will provide real-time information through a certain app named </a:t>
            </a:r>
            <a:r>
              <a:rPr lang="en-GB" sz="1200" b="1" kern="1200" dirty="0" err="1">
                <a:solidFill>
                  <a:schemeClr val="tx1"/>
                </a:solidFill>
                <a:effectLst/>
                <a:latin typeface="+mn-lt"/>
                <a:ea typeface="+mn-ea"/>
                <a:cs typeface="+mn-cs"/>
              </a:rPr>
              <a:t>FoodScan</a:t>
            </a:r>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2</a:t>
            </a:fld>
            <a:endParaRPr lang="en-IN"/>
          </a:p>
        </p:txBody>
      </p:sp>
    </p:spTree>
    <p:extLst>
      <p:ext uri="{BB962C8B-B14F-4D97-AF65-F5344CB8AC3E}">
        <p14:creationId xmlns:p14="http://schemas.microsoft.com/office/powerpoint/2010/main" val="2521496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Due to a high consumption of junk foods, a poor diet and inactivity, the issue of obesity has become a growing concern for teenagers. Hence, this presentation targeted the teenage population. In addition, for the digital intervention through </a:t>
            </a:r>
            <a:r>
              <a:rPr lang="en-GB" sz="1200" b="1" kern="1200" dirty="0" err="1">
                <a:solidFill>
                  <a:schemeClr val="tx1"/>
                </a:solidFill>
                <a:effectLst/>
                <a:latin typeface="+mn-lt"/>
                <a:ea typeface="+mn-ea"/>
                <a:cs typeface="+mn-cs"/>
              </a:rPr>
              <a:t>FoodScan</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it will target the </a:t>
            </a:r>
            <a:r>
              <a:rPr lang="en-GB" sz="1200" kern="1200" dirty="0" err="1">
                <a:solidFill>
                  <a:schemeClr val="tx1"/>
                </a:solidFill>
                <a:effectLst/>
                <a:latin typeface="+mn-lt"/>
                <a:ea typeface="+mn-ea"/>
                <a:cs typeface="+mn-cs"/>
              </a:rPr>
              <a:t>tennerages</a:t>
            </a:r>
            <a:r>
              <a:rPr lang="en-GB" sz="1200" kern="1200" dirty="0">
                <a:solidFill>
                  <a:schemeClr val="tx1"/>
                </a:solidFill>
                <a:effectLst/>
                <a:latin typeface="+mn-lt"/>
                <a:ea typeface="+mn-ea"/>
                <a:cs typeface="+mn-cs"/>
              </a:rPr>
              <a:t> who are interested in purchasing retail items through supermarkets independently. </a:t>
            </a:r>
          </a:p>
        </p:txBody>
      </p:sp>
      <p:sp>
        <p:nvSpPr>
          <p:cNvPr id="4" name="Slide Number Placeholder 3"/>
          <p:cNvSpPr>
            <a:spLocks noGrp="1"/>
          </p:cNvSpPr>
          <p:nvPr>
            <p:ph type="sldNum" sz="quarter" idx="5"/>
          </p:nvPr>
        </p:nvSpPr>
        <p:spPr/>
        <p:txBody>
          <a:bodyPr/>
          <a:lstStyle/>
          <a:p>
            <a:fld id="{EA2B23E6-EA2B-4EFF-B068-88B16F609F47}" type="slidenum">
              <a:rPr lang="en-IN" smtClean="0"/>
              <a:t>3</a:t>
            </a:fld>
            <a:endParaRPr lang="en-IN"/>
          </a:p>
        </p:txBody>
      </p:sp>
    </p:spTree>
    <p:extLst>
      <p:ext uri="{BB962C8B-B14F-4D97-AF65-F5344CB8AC3E}">
        <p14:creationId xmlns:p14="http://schemas.microsoft.com/office/powerpoint/2010/main" val="2812334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err="1">
                <a:solidFill>
                  <a:schemeClr val="tx1"/>
                </a:solidFill>
                <a:effectLst/>
                <a:latin typeface="+mn-lt"/>
                <a:ea typeface="+mn-ea"/>
                <a:cs typeface="+mn-cs"/>
              </a:rPr>
              <a:t>FoodScan</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is a mostly AR-based phone app to give nutrition education for teen shoppers. It will scan food and provide a health score, offer instant nutritional information, and highlight health risks. These AR-based nutrition applications can be applied to examine consumption throughout the day, focusing on the identified foods that viewers consumed. Such mobile applications can be easily accessible and provide detailed real-time data about the food taken. Hence, it will change the capabilities of making informed choices for users and improve their overall nutrition. </a:t>
            </a:r>
          </a:p>
          <a:p>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4</a:t>
            </a:fld>
            <a:endParaRPr lang="en-IN"/>
          </a:p>
        </p:txBody>
      </p:sp>
    </p:spTree>
    <p:extLst>
      <p:ext uri="{BB962C8B-B14F-4D97-AF65-F5344CB8AC3E}">
        <p14:creationId xmlns:p14="http://schemas.microsoft.com/office/powerpoint/2010/main" val="17111041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intervention mapping will work as a planning model that focuses on evidence-based digital health expertise and connects the public health objectives with digital technology. By tracking the regular diet and spotting great choices, such an app will address certain items that need to be avoided for obesity. The interactive presentation of AR allows people to fully know the results of their food choices; hence, it inspires users to maintain a healthier lifestyle. </a:t>
            </a:r>
          </a:p>
          <a:p>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5</a:t>
            </a:fld>
            <a:endParaRPr lang="en-IN"/>
          </a:p>
        </p:txBody>
      </p:sp>
    </p:spTree>
    <p:extLst>
      <p:ext uri="{BB962C8B-B14F-4D97-AF65-F5344CB8AC3E}">
        <p14:creationId xmlns:p14="http://schemas.microsoft.com/office/powerpoint/2010/main" val="95388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stages provide the work process of intervention mapping. Aligning it with a health belief model, this app can address the perceptions to change people’s modified behaviour, such as managing chronic conditions and others. For example, a sudden increase in low-sodium food purchases may address perceived high blood pressure risks that may help to predict future health issues. </a:t>
            </a:r>
          </a:p>
        </p:txBody>
      </p:sp>
      <p:sp>
        <p:nvSpPr>
          <p:cNvPr id="4" name="Slide Number Placeholder 3"/>
          <p:cNvSpPr>
            <a:spLocks noGrp="1"/>
          </p:cNvSpPr>
          <p:nvPr>
            <p:ph type="sldNum" sz="quarter" idx="5"/>
          </p:nvPr>
        </p:nvSpPr>
        <p:spPr/>
        <p:txBody>
          <a:bodyPr/>
          <a:lstStyle/>
          <a:p>
            <a:fld id="{EA2B23E6-EA2B-4EFF-B068-88B16F609F47}" type="slidenum">
              <a:rPr lang="en-IN" smtClean="0"/>
              <a:t>6</a:t>
            </a:fld>
            <a:endParaRPr lang="en-IN"/>
          </a:p>
        </p:txBody>
      </p:sp>
    </p:spTree>
    <p:extLst>
      <p:ext uri="{BB962C8B-B14F-4D97-AF65-F5344CB8AC3E}">
        <p14:creationId xmlns:p14="http://schemas.microsoft.com/office/powerpoint/2010/main" val="3051588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Focusing on the six core beliefs, such as perceived susceptibility, perceived severity, perceived benefits, perceived barriers, self-efficacy, and cues to action, it will address users' beliefs. Which is effective and motivates preventive behaviours. On the other hand, social cognitive theory will give real-time feedback for increasing the self-efficacy of users. </a:t>
            </a:r>
          </a:p>
          <a:p>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7</a:t>
            </a:fld>
            <a:endParaRPr lang="en-IN"/>
          </a:p>
        </p:txBody>
      </p:sp>
    </p:spTree>
    <p:extLst>
      <p:ext uri="{BB962C8B-B14F-4D97-AF65-F5344CB8AC3E}">
        <p14:creationId xmlns:p14="http://schemas.microsoft.com/office/powerpoint/2010/main" val="980858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core health promotion principles depend on the participation of the community, partnerships, equity and empowerment. Based on it, this digital health intervention aspect aims to provide an affordable and free user-friendly app that is suitable for all kinds of people. By focusing on digital health disparities through exceptional design, it will ensure equity. Through rapid engagement, long-term changes in user behaviour are proof of higher sustainability. </a:t>
            </a:r>
          </a:p>
          <a:p>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8</a:t>
            </a:fld>
            <a:endParaRPr lang="en-IN"/>
          </a:p>
        </p:txBody>
      </p:sp>
    </p:spTree>
    <p:extLst>
      <p:ext uri="{BB962C8B-B14F-4D97-AF65-F5344CB8AC3E}">
        <p14:creationId xmlns:p14="http://schemas.microsoft.com/office/powerpoint/2010/main" val="161113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the app, the AR will help users to visualise the food labels in real time and display the digital nutritional aspects and information of ingredients to make more informed decisions while product buying. By scanning products, QR codes and barcodes, it will endorse the information about product packaging and the amount of proteins, sugar and other aspects in the products. </a:t>
            </a:r>
          </a:p>
          <a:p>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9</a:t>
            </a:fld>
            <a:endParaRPr lang="en-IN"/>
          </a:p>
        </p:txBody>
      </p:sp>
    </p:spTree>
    <p:extLst>
      <p:ext uri="{BB962C8B-B14F-4D97-AF65-F5344CB8AC3E}">
        <p14:creationId xmlns:p14="http://schemas.microsoft.com/office/powerpoint/2010/main" val="39981930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app will be implemented by maintaining a partnership with local retailers and supermarket companies. By training local retail companies to use such innovation, it will help teenage customers in their shopping. By adopting real-time analytics, it will achieve seamless results for a satisfying user experience. The app may offer users information about certain health concerns and significant dietary needs and goals of weight management. Hence, customised according to the users' data, this app may provide knowledge of whether their purchased product is appropriate for their health or not, according to their health plan. </a:t>
            </a:r>
          </a:p>
        </p:txBody>
      </p:sp>
      <p:sp>
        <p:nvSpPr>
          <p:cNvPr id="4" name="Slide Number Placeholder 3"/>
          <p:cNvSpPr>
            <a:spLocks noGrp="1"/>
          </p:cNvSpPr>
          <p:nvPr>
            <p:ph type="sldNum" sz="quarter" idx="5"/>
          </p:nvPr>
        </p:nvSpPr>
        <p:spPr/>
        <p:txBody>
          <a:bodyPr/>
          <a:lstStyle/>
          <a:p>
            <a:fld id="{EA2B23E6-EA2B-4EFF-B068-88B16F609F47}" type="slidenum">
              <a:rPr lang="en-IN" smtClean="0"/>
              <a:t>10</a:t>
            </a:fld>
            <a:endParaRPr lang="en-IN"/>
          </a:p>
        </p:txBody>
      </p:sp>
    </p:spTree>
    <p:extLst>
      <p:ext uri="{BB962C8B-B14F-4D97-AF65-F5344CB8AC3E}">
        <p14:creationId xmlns:p14="http://schemas.microsoft.com/office/powerpoint/2010/main" val="26533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By analysing the disparity practices of users, the app will develop its primary information about users. For use in low-bandwidth connectivity zones, the app has offline features, and it ensures data governance ethically to protect user data. By fostering health food purchase through AR technologies, users can get real-time and personalised data and health warnings at the point-of-purchase towards healthier food choices. </a:t>
            </a:r>
          </a:p>
          <a:p>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11</a:t>
            </a:fld>
            <a:endParaRPr lang="en-IN"/>
          </a:p>
        </p:txBody>
      </p:sp>
    </p:spTree>
    <p:extLst>
      <p:ext uri="{BB962C8B-B14F-4D97-AF65-F5344CB8AC3E}">
        <p14:creationId xmlns:p14="http://schemas.microsoft.com/office/powerpoint/2010/main" val="4270382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summary, the AR technology facilitates the access of nutritional facts from the packaged retail foods and fosters more awareness among customers. Not only can it bring nutritional information to the foreground, but it also offers available information about the food quality. Hence, it reduces information clutter during shopping and allows users to choose only the consistent food according to their needs. For example, low glycaemic index food is only suitable for a certain customer according to the suggestions of the app. Hence, it aims to reduce the fault in the purchasing choices of teenagers</a:t>
            </a:r>
            <a:endParaRPr lang="en-GB" dirty="0"/>
          </a:p>
          <a:p>
            <a:endParaRPr lang="en-IN" dirty="0"/>
          </a:p>
        </p:txBody>
      </p:sp>
      <p:sp>
        <p:nvSpPr>
          <p:cNvPr id="4" name="Slide Number Placeholder 3"/>
          <p:cNvSpPr>
            <a:spLocks noGrp="1"/>
          </p:cNvSpPr>
          <p:nvPr>
            <p:ph type="sldNum" sz="quarter" idx="5"/>
          </p:nvPr>
        </p:nvSpPr>
        <p:spPr/>
        <p:txBody>
          <a:bodyPr/>
          <a:lstStyle/>
          <a:p>
            <a:fld id="{EA2B23E6-EA2B-4EFF-B068-88B16F609F47}" type="slidenum">
              <a:rPr lang="en-IN" smtClean="0"/>
              <a:t>12</a:t>
            </a:fld>
            <a:endParaRPr lang="en-IN"/>
          </a:p>
        </p:txBody>
      </p:sp>
    </p:spTree>
    <p:extLst>
      <p:ext uri="{BB962C8B-B14F-4D97-AF65-F5344CB8AC3E}">
        <p14:creationId xmlns:p14="http://schemas.microsoft.com/office/powerpoint/2010/main" val="694317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C9A48-1130-911A-7DB5-A2442603A07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IN"/>
          </a:p>
        </p:txBody>
      </p:sp>
      <p:sp>
        <p:nvSpPr>
          <p:cNvPr id="3" name="Subtitle 2">
            <a:extLst>
              <a:ext uri="{FF2B5EF4-FFF2-40B4-BE49-F238E27FC236}">
                <a16:creationId xmlns:a16="http://schemas.microsoft.com/office/drawing/2014/main" id="{62A3F5F0-C110-571D-B133-9175070F27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IN"/>
          </a:p>
        </p:txBody>
      </p:sp>
      <p:sp>
        <p:nvSpPr>
          <p:cNvPr id="4" name="Date Placeholder 3">
            <a:extLst>
              <a:ext uri="{FF2B5EF4-FFF2-40B4-BE49-F238E27FC236}">
                <a16:creationId xmlns:a16="http://schemas.microsoft.com/office/drawing/2014/main" id="{CF5A7EF1-F178-B03D-4C32-684347578375}"/>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5" name="Footer Placeholder 4">
            <a:extLst>
              <a:ext uri="{FF2B5EF4-FFF2-40B4-BE49-F238E27FC236}">
                <a16:creationId xmlns:a16="http://schemas.microsoft.com/office/drawing/2014/main" id="{32377897-F254-9DEA-E06D-8A16FCFE5D1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925CEF7-AC5F-4225-9CB3-2BA883DD11BD}"/>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3700837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5D28C-2DAD-3F61-B643-E70F2D53FF50}"/>
              </a:ext>
            </a:extLst>
          </p:cNvPr>
          <p:cNvSpPr>
            <a:spLocks noGrp="1"/>
          </p:cNvSpPr>
          <p:nvPr>
            <p:ph type="title"/>
          </p:nvPr>
        </p:nvSpPr>
        <p:spPr/>
        <p:txBody>
          <a:bodyPr/>
          <a:lstStyle/>
          <a:p>
            <a:r>
              <a:rPr lang="en-GB"/>
              <a:t>Click to edit Master title style</a:t>
            </a:r>
            <a:endParaRPr lang="en-IN"/>
          </a:p>
        </p:txBody>
      </p:sp>
      <p:sp>
        <p:nvSpPr>
          <p:cNvPr id="3" name="Content Placeholder 2">
            <a:extLst>
              <a:ext uri="{FF2B5EF4-FFF2-40B4-BE49-F238E27FC236}">
                <a16:creationId xmlns:a16="http://schemas.microsoft.com/office/drawing/2014/main" id="{1B448AEF-FC0F-B48D-83DE-BBA5760BBD8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4" name="Date Placeholder 3">
            <a:extLst>
              <a:ext uri="{FF2B5EF4-FFF2-40B4-BE49-F238E27FC236}">
                <a16:creationId xmlns:a16="http://schemas.microsoft.com/office/drawing/2014/main" id="{680914B4-A1A5-92E4-FBC9-7BEF3D5C2EF9}"/>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5" name="Footer Placeholder 4">
            <a:extLst>
              <a:ext uri="{FF2B5EF4-FFF2-40B4-BE49-F238E27FC236}">
                <a16:creationId xmlns:a16="http://schemas.microsoft.com/office/drawing/2014/main" id="{412AC036-EB87-811D-B4DD-CC2D1A812DC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1EA2C83-0522-25D5-EAD8-675EFF1C429D}"/>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2106104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80E14-CF66-5111-F048-576A7871DCC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IN"/>
          </a:p>
        </p:txBody>
      </p:sp>
      <p:sp>
        <p:nvSpPr>
          <p:cNvPr id="3" name="Text Placeholder 2">
            <a:extLst>
              <a:ext uri="{FF2B5EF4-FFF2-40B4-BE49-F238E27FC236}">
                <a16:creationId xmlns:a16="http://schemas.microsoft.com/office/drawing/2014/main" id="{FF416EFB-66EC-760D-0A54-B669433C242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A47025E-F5C1-E7D3-4558-382FC636F836}"/>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5" name="Footer Placeholder 4">
            <a:extLst>
              <a:ext uri="{FF2B5EF4-FFF2-40B4-BE49-F238E27FC236}">
                <a16:creationId xmlns:a16="http://schemas.microsoft.com/office/drawing/2014/main" id="{A80883A0-9D97-EDAF-8112-5ADC1EC6555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4B952FC-ABBF-BE01-AA69-12F0AFA2D69D}"/>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3420572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9C429-3556-0DB1-F3D5-76D2C9E78C49}"/>
              </a:ext>
            </a:extLst>
          </p:cNvPr>
          <p:cNvSpPr>
            <a:spLocks noGrp="1"/>
          </p:cNvSpPr>
          <p:nvPr>
            <p:ph type="title"/>
          </p:nvPr>
        </p:nvSpPr>
        <p:spPr/>
        <p:txBody>
          <a:bodyPr/>
          <a:lstStyle/>
          <a:p>
            <a:r>
              <a:rPr lang="en-GB"/>
              <a:t>Click to edit Master title style</a:t>
            </a:r>
            <a:endParaRPr lang="en-IN"/>
          </a:p>
        </p:txBody>
      </p:sp>
      <p:sp>
        <p:nvSpPr>
          <p:cNvPr id="3" name="Content Placeholder 2">
            <a:extLst>
              <a:ext uri="{FF2B5EF4-FFF2-40B4-BE49-F238E27FC236}">
                <a16:creationId xmlns:a16="http://schemas.microsoft.com/office/drawing/2014/main" id="{AB8622D5-1163-6666-AE35-DAC0BAF9E63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4" name="Content Placeholder 3">
            <a:extLst>
              <a:ext uri="{FF2B5EF4-FFF2-40B4-BE49-F238E27FC236}">
                <a16:creationId xmlns:a16="http://schemas.microsoft.com/office/drawing/2014/main" id="{FF78EBA0-C286-5FA6-0ED0-BF5EC3C7539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5" name="Date Placeholder 4">
            <a:extLst>
              <a:ext uri="{FF2B5EF4-FFF2-40B4-BE49-F238E27FC236}">
                <a16:creationId xmlns:a16="http://schemas.microsoft.com/office/drawing/2014/main" id="{B8BF1276-6C8D-C3B6-D003-09458A1A00E5}"/>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6" name="Footer Placeholder 5">
            <a:extLst>
              <a:ext uri="{FF2B5EF4-FFF2-40B4-BE49-F238E27FC236}">
                <a16:creationId xmlns:a16="http://schemas.microsoft.com/office/drawing/2014/main" id="{AB2C8F4E-C616-5ED2-1023-B9E208F290A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9640BB3B-4504-ECBD-065C-24FA782879B2}"/>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2658952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FB862-F72F-F51E-41FF-3C3EF6D648EA}"/>
              </a:ext>
            </a:extLst>
          </p:cNvPr>
          <p:cNvSpPr>
            <a:spLocks noGrp="1"/>
          </p:cNvSpPr>
          <p:nvPr>
            <p:ph type="title"/>
          </p:nvPr>
        </p:nvSpPr>
        <p:spPr>
          <a:xfrm>
            <a:off x="839788" y="365125"/>
            <a:ext cx="10515600" cy="1325563"/>
          </a:xfrm>
        </p:spPr>
        <p:txBody>
          <a:bodyPr/>
          <a:lstStyle/>
          <a:p>
            <a:r>
              <a:rPr lang="en-GB"/>
              <a:t>Click to edit Master title style</a:t>
            </a:r>
            <a:endParaRPr lang="en-IN"/>
          </a:p>
        </p:txBody>
      </p:sp>
      <p:sp>
        <p:nvSpPr>
          <p:cNvPr id="3" name="Text Placeholder 2">
            <a:extLst>
              <a:ext uri="{FF2B5EF4-FFF2-40B4-BE49-F238E27FC236}">
                <a16:creationId xmlns:a16="http://schemas.microsoft.com/office/drawing/2014/main" id="{69A08CC3-85E7-CD44-DF98-258A409C9B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2280FDC-B200-0CEF-469B-ACF2F2790EA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5" name="Text Placeholder 4">
            <a:extLst>
              <a:ext uri="{FF2B5EF4-FFF2-40B4-BE49-F238E27FC236}">
                <a16:creationId xmlns:a16="http://schemas.microsoft.com/office/drawing/2014/main" id="{D9B1EDD5-1220-DB03-91BD-978538A640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1A1C505-2827-C897-01EA-E90CB1D485F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7" name="Date Placeholder 6">
            <a:extLst>
              <a:ext uri="{FF2B5EF4-FFF2-40B4-BE49-F238E27FC236}">
                <a16:creationId xmlns:a16="http://schemas.microsoft.com/office/drawing/2014/main" id="{03A53833-7E1E-6D57-6157-B3F49889A8AE}"/>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8" name="Footer Placeholder 7">
            <a:extLst>
              <a:ext uri="{FF2B5EF4-FFF2-40B4-BE49-F238E27FC236}">
                <a16:creationId xmlns:a16="http://schemas.microsoft.com/office/drawing/2014/main" id="{18EC39B8-2A6F-D897-DE0A-EB57439520A6}"/>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E513D530-3951-5109-8A64-4C67023D58A5}"/>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2787699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C11FE-06FE-4387-AAB1-03A5C7A4F66C}"/>
              </a:ext>
            </a:extLst>
          </p:cNvPr>
          <p:cNvSpPr>
            <a:spLocks noGrp="1"/>
          </p:cNvSpPr>
          <p:nvPr>
            <p:ph type="title"/>
          </p:nvPr>
        </p:nvSpPr>
        <p:spPr/>
        <p:txBody>
          <a:bodyPr/>
          <a:lstStyle/>
          <a:p>
            <a:r>
              <a:rPr lang="en-GB"/>
              <a:t>Click to edit Master title style</a:t>
            </a:r>
            <a:endParaRPr lang="en-IN"/>
          </a:p>
        </p:txBody>
      </p:sp>
      <p:sp>
        <p:nvSpPr>
          <p:cNvPr id="3" name="Date Placeholder 2">
            <a:extLst>
              <a:ext uri="{FF2B5EF4-FFF2-40B4-BE49-F238E27FC236}">
                <a16:creationId xmlns:a16="http://schemas.microsoft.com/office/drawing/2014/main" id="{8112E8CA-6AB9-2D39-DB68-C822FBC3E098}"/>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4" name="Footer Placeholder 3">
            <a:extLst>
              <a:ext uri="{FF2B5EF4-FFF2-40B4-BE49-F238E27FC236}">
                <a16:creationId xmlns:a16="http://schemas.microsoft.com/office/drawing/2014/main" id="{3F7B2FF9-336F-47F3-C178-973501F36C8A}"/>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0EFE7EF7-2C42-CC10-A35A-23DFB79B4AFA}"/>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3321750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5ECA18-1363-83CF-877C-C581AE569607}"/>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3" name="Footer Placeholder 2">
            <a:extLst>
              <a:ext uri="{FF2B5EF4-FFF2-40B4-BE49-F238E27FC236}">
                <a16:creationId xmlns:a16="http://schemas.microsoft.com/office/drawing/2014/main" id="{1B580E26-FA7B-7523-8171-FE2CF9A489FA}"/>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013157F8-27F1-F2F3-DBC2-1D7109AB26D7}"/>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2782719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53F55-A8DE-E64A-BBF2-C001D1B2F7B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IN"/>
          </a:p>
        </p:txBody>
      </p:sp>
      <p:sp>
        <p:nvSpPr>
          <p:cNvPr id="3" name="Content Placeholder 2">
            <a:extLst>
              <a:ext uri="{FF2B5EF4-FFF2-40B4-BE49-F238E27FC236}">
                <a16:creationId xmlns:a16="http://schemas.microsoft.com/office/drawing/2014/main" id="{DF3B3C40-25CB-D7CB-2BBB-0D1F26B47A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4" name="Text Placeholder 3">
            <a:extLst>
              <a:ext uri="{FF2B5EF4-FFF2-40B4-BE49-F238E27FC236}">
                <a16:creationId xmlns:a16="http://schemas.microsoft.com/office/drawing/2014/main" id="{EEB1ED14-81B0-747C-35FE-58CF9ABFE1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F89E19-65A8-A5BA-6DF6-27213FF140CB}"/>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6" name="Footer Placeholder 5">
            <a:extLst>
              <a:ext uri="{FF2B5EF4-FFF2-40B4-BE49-F238E27FC236}">
                <a16:creationId xmlns:a16="http://schemas.microsoft.com/office/drawing/2014/main" id="{4CA17DFB-9CB3-E2FC-11F8-0C5B3E2BCD6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4BC8531-332E-A12B-71FF-FF891B09FFEC}"/>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2526796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A5C18-D1DE-0A20-DB2B-76208025216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IN"/>
          </a:p>
        </p:txBody>
      </p:sp>
      <p:sp>
        <p:nvSpPr>
          <p:cNvPr id="3" name="Picture Placeholder 2">
            <a:extLst>
              <a:ext uri="{FF2B5EF4-FFF2-40B4-BE49-F238E27FC236}">
                <a16:creationId xmlns:a16="http://schemas.microsoft.com/office/drawing/2014/main" id="{99F5B3C7-57BF-A145-0B84-E90F4C1AAC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8D1E44F-F91A-92E8-6225-3DFB41064C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1D9B8C4-155B-1A6B-1F81-40674935114C}"/>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6" name="Footer Placeholder 5">
            <a:extLst>
              <a:ext uri="{FF2B5EF4-FFF2-40B4-BE49-F238E27FC236}">
                <a16:creationId xmlns:a16="http://schemas.microsoft.com/office/drawing/2014/main" id="{39046585-A606-C380-32BE-DA16B0D75ED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2990764-BA8F-8311-0F19-9B26EB225B2A}"/>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141281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17907-A285-70CB-788C-FAE3B2643DE0}"/>
              </a:ext>
            </a:extLst>
          </p:cNvPr>
          <p:cNvSpPr>
            <a:spLocks noGrp="1"/>
          </p:cNvSpPr>
          <p:nvPr>
            <p:ph type="title"/>
          </p:nvPr>
        </p:nvSpPr>
        <p:spPr/>
        <p:txBody>
          <a:bodyPr/>
          <a:lstStyle/>
          <a:p>
            <a:r>
              <a:rPr lang="en-GB"/>
              <a:t>Click to edit Master title style</a:t>
            </a:r>
            <a:endParaRPr lang="en-IN"/>
          </a:p>
        </p:txBody>
      </p:sp>
      <p:sp>
        <p:nvSpPr>
          <p:cNvPr id="3" name="Vertical Text Placeholder 2">
            <a:extLst>
              <a:ext uri="{FF2B5EF4-FFF2-40B4-BE49-F238E27FC236}">
                <a16:creationId xmlns:a16="http://schemas.microsoft.com/office/drawing/2014/main" id="{9B9A917E-0AC1-34AF-DF6B-AC401DC1D43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4" name="Date Placeholder 3">
            <a:extLst>
              <a:ext uri="{FF2B5EF4-FFF2-40B4-BE49-F238E27FC236}">
                <a16:creationId xmlns:a16="http://schemas.microsoft.com/office/drawing/2014/main" id="{6A7EC613-338E-CBE3-00B1-6BD248B79655}"/>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5" name="Footer Placeholder 4">
            <a:extLst>
              <a:ext uri="{FF2B5EF4-FFF2-40B4-BE49-F238E27FC236}">
                <a16:creationId xmlns:a16="http://schemas.microsoft.com/office/drawing/2014/main" id="{0782A54E-C4D1-3EB1-0712-62F45776D2E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D1CF83F-46BF-C151-3A0F-EF0B88C8CBD2}"/>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668585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0D09C9-E82D-683D-C96D-2D458BF0BAA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IN"/>
          </a:p>
        </p:txBody>
      </p:sp>
      <p:sp>
        <p:nvSpPr>
          <p:cNvPr id="3" name="Vertical Text Placeholder 2">
            <a:extLst>
              <a:ext uri="{FF2B5EF4-FFF2-40B4-BE49-F238E27FC236}">
                <a16:creationId xmlns:a16="http://schemas.microsoft.com/office/drawing/2014/main" id="{EA89EA10-CD6A-0E85-2CDA-798ED96455F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4" name="Date Placeholder 3">
            <a:extLst>
              <a:ext uri="{FF2B5EF4-FFF2-40B4-BE49-F238E27FC236}">
                <a16:creationId xmlns:a16="http://schemas.microsoft.com/office/drawing/2014/main" id="{77427AEF-AFCA-4DDB-B91D-460D74187EB5}"/>
              </a:ext>
            </a:extLst>
          </p:cNvPr>
          <p:cNvSpPr>
            <a:spLocks noGrp="1"/>
          </p:cNvSpPr>
          <p:nvPr>
            <p:ph type="dt" sz="half" idx="10"/>
          </p:nvPr>
        </p:nvSpPr>
        <p:spPr/>
        <p:txBody>
          <a:bodyPr/>
          <a:lstStyle/>
          <a:p>
            <a:fld id="{E8BCB483-CBA8-456B-B19A-C6C4FD70D8CE}" type="datetimeFigureOut">
              <a:rPr lang="en-IN" smtClean="0"/>
              <a:t>06-12-2025</a:t>
            </a:fld>
            <a:endParaRPr lang="en-IN"/>
          </a:p>
        </p:txBody>
      </p:sp>
      <p:sp>
        <p:nvSpPr>
          <p:cNvPr id="5" name="Footer Placeholder 4">
            <a:extLst>
              <a:ext uri="{FF2B5EF4-FFF2-40B4-BE49-F238E27FC236}">
                <a16:creationId xmlns:a16="http://schemas.microsoft.com/office/drawing/2014/main" id="{C4501C4E-2C9E-D891-E7CA-2C3D292220B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2E001CE-61D6-CAA3-A7A9-C060FC65D7F6}"/>
              </a:ext>
            </a:extLst>
          </p:cNvPr>
          <p:cNvSpPr>
            <a:spLocks noGrp="1"/>
          </p:cNvSpPr>
          <p:nvPr>
            <p:ph type="sldNum" sz="quarter" idx="12"/>
          </p:nvPr>
        </p:nvSpPr>
        <p:spPr/>
        <p:txBody>
          <a:bodyPr/>
          <a:lstStyle/>
          <a:p>
            <a:fld id="{DAD25665-F3AD-4E05-9D9C-FED08EEC6A8A}" type="slidenum">
              <a:rPr lang="en-IN" smtClean="0"/>
              <a:t>‹#›</a:t>
            </a:fld>
            <a:endParaRPr lang="en-IN"/>
          </a:p>
        </p:txBody>
      </p:sp>
    </p:spTree>
    <p:extLst>
      <p:ext uri="{BB962C8B-B14F-4D97-AF65-F5344CB8AC3E}">
        <p14:creationId xmlns:p14="http://schemas.microsoft.com/office/powerpoint/2010/main" val="2945365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8D0F55-CC00-9FEC-C3AC-1C22D8E9D8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IN"/>
          </a:p>
        </p:txBody>
      </p:sp>
      <p:sp>
        <p:nvSpPr>
          <p:cNvPr id="3" name="Text Placeholder 2">
            <a:extLst>
              <a:ext uri="{FF2B5EF4-FFF2-40B4-BE49-F238E27FC236}">
                <a16:creationId xmlns:a16="http://schemas.microsoft.com/office/drawing/2014/main" id="{D078BCB8-8C06-E826-A833-21CDBB07A7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4" name="Date Placeholder 3">
            <a:extLst>
              <a:ext uri="{FF2B5EF4-FFF2-40B4-BE49-F238E27FC236}">
                <a16:creationId xmlns:a16="http://schemas.microsoft.com/office/drawing/2014/main" id="{A65A237F-153D-A116-2A82-10F013A81E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8BCB483-CBA8-456B-B19A-C6C4FD70D8CE}" type="datetimeFigureOut">
              <a:rPr lang="en-IN" smtClean="0"/>
              <a:t>06-12-2025</a:t>
            </a:fld>
            <a:endParaRPr lang="en-IN"/>
          </a:p>
        </p:txBody>
      </p:sp>
      <p:sp>
        <p:nvSpPr>
          <p:cNvPr id="5" name="Footer Placeholder 4">
            <a:extLst>
              <a:ext uri="{FF2B5EF4-FFF2-40B4-BE49-F238E27FC236}">
                <a16:creationId xmlns:a16="http://schemas.microsoft.com/office/drawing/2014/main" id="{8EB42AAC-B736-23F0-3BA7-AE8E19B174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a:extLst>
              <a:ext uri="{FF2B5EF4-FFF2-40B4-BE49-F238E27FC236}">
                <a16:creationId xmlns:a16="http://schemas.microsoft.com/office/drawing/2014/main" id="{8FED8B0F-650A-2BD8-DCED-15717E6B19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AD25665-F3AD-4E05-9D9C-FED08EEC6A8A}" type="slidenum">
              <a:rPr lang="en-IN" smtClean="0"/>
              <a:t>‹#›</a:t>
            </a:fld>
            <a:endParaRPr lang="en-IN"/>
          </a:p>
        </p:txBody>
      </p:sp>
    </p:spTree>
    <p:extLst>
      <p:ext uri="{BB962C8B-B14F-4D97-AF65-F5344CB8AC3E}">
        <p14:creationId xmlns:p14="http://schemas.microsoft.com/office/powerpoint/2010/main" val="1464581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A441EE-93DF-B5D1-EAC7-4B495A204BF5}"/>
              </a:ext>
            </a:extLst>
          </p:cNvPr>
          <p:cNvSpPr>
            <a:spLocks noGrp="1"/>
          </p:cNvSpPr>
          <p:nvPr>
            <p:ph type="ctrTitle"/>
          </p:nvPr>
        </p:nvSpPr>
        <p:spPr>
          <a:xfrm>
            <a:off x="890338" y="640080"/>
            <a:ext cx="3734014" cy="3566160"/>
          </a:xfrm>
        </p:spPr>
        <p:txBody>
          <a:bodyPr anchor="b">
            <a:normAutofit/>
          </a:bodyPr>
          <a:lstStyle/>
          <a:p>
            <a:pPr algn="l"/>
            <a:r>
              <a:rPr lang="en-US" sz="3400">
                <a:ln w="12700">
                  <a:solidFill>
                    <a:schemeClr val="tx2">
                      <a:satMod val="155000"/>
                    </a:schemeClr>
                  </a:solidFill>
                  <a:prstDash val="solid"/>
                </a:ln>
                <a:latin typeface="Times New Roman" panose="02020603050405020304" pitchFamily="18" charset="0"/>
                <a:cs typeface="Times New Roman" panose="02020603050405020304" pitchFamily="18" charset="0"/>
              </a:rPr>
              <a:t>FoodScan</a:t>
            </a:r>
            <a:br>
              <a:rPr lang="en-US" sz="3400">
                <a:ln w="12700">
                  <a:solidFill>
                    <a:schemeClr val="tx2">
                      <a:satMod val="155000"/>
                    </a:schemeClr>
                  </a:solidFill>
                  <a:prstDash val="solid"/>
                </a:ln>
                <a:latin typeface="Times New Roman" panose="02020603050405020304" pitchFamily="18" charset="0"/>
                <a:cs typeface="Times New Roman" panose="02020603050405020304" pitchFamily="18" charset="0"/>
              </a:rPr>
            </a:br>
            <a:r>
              <a:rPr lang="en-US" sz="3400">
                <a:ln w="12700">
                  <a:solidFill>
                    <a:schemeClr val="tx2">
                      <a:satMod val="155000"/>
                    </a:schemeClr>
                  </a:solidFill>
                  <a:prstDash val="solid"/>
                </a:ln>
                <a:latin typeface="Times New Roman" panose="02020603050405020304" pitchFamily="18" charset="0"/>
                <a:cs typeface="Times New Roman" panose="02020603050405020304" pitchFamily="18" charset="0"/>
              </a:rPr>
              <a:t>AR Nutrition Education for Teen Shoppers</a:t>
            </a:r>
            <a:br>
              <a:rPr lang="en-US" sz="3400">
                <a:ln w="12700">
                  <a:solidFill>
                    <a:schemeClr val="tx2">
                      <a:satMod val="155000"/>
                    </a:schemeClr>
                  </a:solidFill>
                  <a:prstDash val="solid"/>
                </a:ln>
                <a:latin typeface="Times New Roman" panose="02020603050405020304" pitchFamily="18" charset="0"/>
                <a:cs typeface="Times New Roman" panose="02020603050405020304" pitchFamily="18" charset="0"/>
              </a:rPr>
            </a:br>
            <a:r>
              <a:rPr lang="en-US" sz="3400">
                <a:ln w="12700">
                  <a:solidFill>
                    <a:schemeClr val="tx2">
                      <a:satMod val="155000"/>
                    </a:schemeClr>
                  </a:solidFill>
                  <a:prstDash val="solid"/>
                </a:ln>
                <a:latin typeface="Times New Roman" panose="02020603050405020304" pitchFamily="18" charset="0"/>
                <a:cs typeface="Times New Roman" panose="02020603050405020304" pitchFamily="18" charset="0"/>
              </a:rPr>
              <a:t>A Digital Health Promotion Intervention</a:t>
            </a:r>
            <a:endParaRPr lang="en-IN" sz="340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F7477864-C4A0-3522-0A2A-4473E5DA7EB9}"/>
              </a:ext>
            </a:extLst>
          </p:cNvPr>
          <p:cNvSpPr>
            <a:spLocks noGrp="1"/>
          </p:cNvSpPr>
          <p:nvPr>
            <p:ph type="subTitle" idx="1"/>
          </p:nvPr>
        </p:nvSpPr>
        <p:spPr>
          <a:xfrm>
            <a:off x="890339" y="4636008"/>
            <a:ext cx="3734014" cy="1572768"/>
          </a:xfrm>
        </p:spPr>
        <p:txBody>
          <a:bodyPr>
            <a:normAutofit/>
          </a:bodyPr>
          <a:lstStyle/>
          <a:p>
            <a:pPr algn="l"/>
            <a:r>
              <a:rPr lang="en-US" i="1" dirty="0">
                <a:latin typeface="Times New Roman" panose="02020603050405020304" pitchFamily="18" charset="0"/>
                <a:cs typeface="Times New Roman" panose="02020603050405020304" pitchFamily="18" charset="0"/>
              </a:rPr>
              <a:t>Group Member 2 </a:t>
            </a:r>
            <a:br>
              <a:rPr lang="en-US" i="1" dirty="0">
                <a:latin typeface="Times New Roman" panose="02020603050405020304" pitchFamily="18" charset="0"/>
                <a:cs typeface="Times New Roman" panose="02020603050405020304" pitchFamily="18" charset="0"/>
              </a:rPr>
            </a:br>
            <a:r>
              <a:rPr lang="en-US" i="1" dirty="0">
                <a:latin typeface="Times New Roman" panose="02020603050405020304" pitchFamily="18" charset="0"/>
                <a:cs typeface="Times New Roman" panose="02020603050405020304" pitchFamily="18" charset="0"/>
              </a:rPr>
              <a:t>Digital Health Promotion</a:t>
            </a:r>
            <a:endParaRPr lang="en-GB" i="1">
              <a:latin typeface="Times New Roman" panose="02020603050405020304" pitchFamily="18" charset="0"/>
              <a:cs typeface="Times New Roman" panose="02020603050405020304" pitchFamily="18" charset="0"/>
            </a:endParaRPr>
          </a:p>
          <a:p>
            <a:pPr algn="l"/>
            <a:endParaRPr lang="en-IN">
              <a:latin typeface="Times New Roman" panose="02020603050405020304" pitchFamily="18" charset="0"/>
              <a:cs typeface="Times New Roman" panose="02020603050405020304" pitchFamily="18" charset="0"/>
            </a:endParaRP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Evaluation Framework for Digital Health Interventions funded by Health  Promotion Switzerland – CDHI">
            <a:extLst>
              <a:ext uri="{FF2B5EF4-FFF2-40B4-BE49-F238E27FC236}">
                <a16:creationId xmlns:a16="http://schemas.microsoft.com/office/drawing/2014/main" id="{27260510-6067-C751-D061-82ACB5FDA5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9945" r="9843" b="1"/>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140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4A5ED-E5F4-96DA-361F-585DE365D685}"/>
              </a:ext>
            </a:extLst>
          </p:cNvPr>
          <p:cNvSpPr>
            <a:spLocks noGrp="1"/>
          </p:cNvSpPr>
          <p:nvPr>
            <p:ph type="title"/>
          </p:nvPr>
        </p:nvSpPr>
        <p:spPr>
          <a:xfrm>
            <a:off x="876694" y="741391"/>
            <a:ext cx="3549649" cy="1616203"/>
          </a:xfrm>
        </p:spPr>
        <p:txBody>
          <a:bodyPr anchor="b">
            <a:normAutofit/>
          </a:bodyPr>
          <a:lstStyle/>
          <a:p>
            <a:r>
              <a:rPr lang="en-GB" sz="3200">
                <a:latin typeface="Times New Roman" panose="02020603050405020304" pitchFamily="18" charset="0"/>
                <a:cs typeface="Times New Roman" panose="02020603050405020304" pitchFamily="18" charset="0"/>
              </a:rPr>
              <a:t>Public health issues</a:t>
            </a:r>
            <a:endParaRPr lang="en-IN"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723BDBC-D9E8-8C70-13BF-922225E13AF7}"/>
              </a:ext>
            </a:extLst>
          </p:cNvPr>
          <p:cNvSpPr>
            <a:spLocks noGrp="1"/>
          </p:cNvSpPr>
          <p:nvPr>
            <p:ph idx="1"/>
          </p:nvPr>
        </p:nvSpPr>
        <p:spPr>
          <a:xfrm>
            <a:off x="876693" y="2533476"/>
            <a:ext cx="3346964" cy="3447832"/>
          </a:xfrm>
        </p:spPr>
        <p:txBody>
          <a:bodyPr anchor="t">
            <a:normAutofit/>
          </a:bodyPr>
          <a:lstStyle/>
          <a:p>
            <a:pPr marL="342900" indent="-342900"/>
            <a:r>
              <a:rPr lang="en-GB" sz="2000">
                <a:latin typeface="Times New Roman" panose="02020603050405020304" pitchFamily="18" charset="0"/>
                <a:cs typeface="Times New Roman" panose="02020603050405020304" pitchFamily="18" charset="0"/>
              </a:rPr>
              <a:t>Poor food choices</a:t>
            </a:r>
          </a:p>
          <a:p>
            <a:pPr marL="342900" indent="-342900"/>
            <a:r>
              <a:rPr lang="en-GB" sz="2000">
                <a:latin typeface="Times New Roman" panose="02020603050405020304" pitchFamily="18" charset="0"/>
                <a:cs typeface="Times New Roman" panose="02020603050405020304" pitchFamily="18" charset="0"/>
              </a:rPr>
              <a:t>Obesity in teenage groups (Luca et al., 2025)</a:t>
            </a:r>
          </a:p>
          <a:p>
            <a:pPr marL="342900" indent="-342900"/>
            <a:r>
              <a:rPr lang="en-GB" sz="2000">
                <a:latin typeface="Times New Roman" panose="02020603050405020304" pitchFamily="18" charset="0"/>
                <a:cs typeface="Times New Roman" panose="02020603050405020304" pitchFamily="18" charset="0"/>
              </a:rPr>
              <a:t>Lack of knowledge of food labels at the point of purchase </a:t>
            </a:r>
          </a:p>
          <a:p>
            <a:pPr marL="342900" indent="-342900"/>
            <a:endParaRPr lang="en-GB" sz="2000">
              <a:latin typeface="Times New Roman" panose="02020603050405020304" pitchFamily="18" charset="0"/>
              <a:cs typeface="Times New Roman" panose="02020603050405020304" pitchFamily="18" charset="0"/>
            </a:endParaRPr>
          </a:p>
          <a:p>
            <a:endParaRPr lang="en-IN" sz="2000">
              <a:latin typeface="Times New Roman" panose="02020603050405020304" pitchFamily="18" charset="0"/>
              <a:cs typeface="Times New Roman" panose="02020603050405020304" pitchFamily="18" charset="0"/>
            </a:endParaRPr>
          </a:p>
        </p:txBody>
      </p:sp>
      <p:pic>
        <p:nvPicPr>
          <p:cNvPr id="4" name="Picture 2" descr="What are the Potential Effects of Obesity in the Workplace?">
            <a:extLst>
              <a:ext uri="{FF2B5EF4-FFF2-40B4-BE49-F238E27FC236}">
                <a16:creationId xmlns:a16="http://schemas.microsoft.com/office/drawing/2014/main" id="{06363C88-8AE7-38CE-A912-B8871928D19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0098" r="16484" b="-2"/>
          <a:stretch>
            <a:fillRect/>
          </a:stretch>
        </p:blipFill>
        <p:spPr bwMode="auto">
          <a:xfrm>
            <a:off x="5089243" y="877413"/>
            <a:ext cx="6222628" cy="5043096"/>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3AFCAD34-1AFC-BC1A-F6B2-C34C63912E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89243" y="5858828"/>
            <a:ext cx="6226463" cy="123363"/>
            <a:chOff x="7015162" y="5858828"/>
            <a:chExt cx="4300544" cy="123363"/>
          </a:xfrm>
        </p:grpSpPr>
        <p:sp>
          <p:nvSpPr>
            <p:cNvPr id="14" name="Rectangle 13">
              <a:extLst>
                <a:ext uri="{FF2B5EF4-FFF2-40B4-BE49-F238E27FC236}">
                  <a16:creationId xmlns:a16="http://schemas.microsoft.com/office/drawing/2014/main" id="{1129F4A2-3705-CF87-3DDA-AF9CE9389B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891B1028-FC76-5583-3A1F-5815A7DCF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25819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0" name="Rectangle 9">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pSp>
      <p:sp>
        <p:nvSpPr>
          <p:cNvPr id="2" name="Title 1">
            <a:extLst>
              <a:ext uri="{FF2B5EF4-FFF2-40B4-BE49-F238E27FC236}">
                <a16:creationId xmlns:a16="http://schemas.microsoft.com/office/drawing/2014/main" id="{4CACC29C-3F05-3330-2641-D6E64D55066F}"/>
              </a:ext>
            </a:extLst>
          </p:cNvPr>
          <p:cNvSpPr>
            <a:spLocks noGrp="1"/>
          </p:cNvSpPr>
          <p:nvPr>
            <p:ph type="title"/>
          </p:nvPr>
        </p:nvSpPr>
        <p:spPr>
          <a:xfrm>
            <a:off x="755484" y="739835"/>
            <a:ext cx="3702580" cy="1616203"/>
          </a:xfrm>
        </p:spPr>
        <p:txBody>
          <a:bodyPr anchor="b">
            <a:normAutofit/>
          </a:bodyPr>
          <a:lstStyle/>
          <a:p>
            <a:r>
              <a:rPr lang="en-GB" sz="3200">
                <a:solidFill>
                  <a:srgbClr val="FFFFFF"/>
                </a:solidFill>
                <a:effectLst/>
                <a:latin typeface="Times New Roman" panose="02020603050405020304" pitchFamily="18" charset="0"/>
                <a:cs typeface="Times New Roman" panose="02020603050405020304" pitchFamily="18" charset="0"/>
              </a:rPr>
              <a:t>Target group</a:t>
            </a:r>
            <a:endParaRPr lang="en-IN" sz="320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650ABDA-851D-4B42-FB7C-B714AAEB3843}"/>
              </a:ext>
            </a:extLst>
          </p:cNvPr>
          <p:cNvSpPr>
            <a:spLocks noGrp="1"/>
          </p:cNvSpPr>
          <p:nvPr>
            <p:ph idx="1"/>
          </p:nvPr>
        </p:nvSpPr>
        <p:spPr>
          <a:xfrm>
            <a:off x="755484" y="2459116"/>
            <a:ext cx="3702579" cy="3524823"/>
          </a:xfrm>
        </p:spPr>
        <p:txBody>
          <a:bodyPr>
            <a:normAutofit/>
          </a:bodyPr>
          <a:lstStyle/>
          <a:p>
            <a:pPr marL="285750" indent="-285750"/>
            <a:r>
              <a:rPr lang="en-GB" sz="2000">
                <a:solidFill>
                  <a:srgbClr val="FFFFFF"/>
                </a:solidFill>
                <a:latin typeface="Times New Roman" panose="02020603050405020304" pitchFamily="18" charset="0"/>
                <a:cs typeface="Times New Roman" panose="02020603050405020304" pitchFamily="18" charset="0"/>
              </a:rPr>
              <a:t>Teenagers (13-18) years old shopping in supermarkets </a:t>
            </a:r>
          </a:p>
          <a:p>
            <a:pPr marL="285750" indent="-285750"/>
            <a:r>
              <a:rPr lang="en-GB" sz="2000">
                <a:solidFill>
                  <a:srgbClr val="FFFFFF"/>
                </a:solidFill>
                <a:latin typeface="Times New Roman" panose="02020603050405020304" pitchFamily="18" charset="0"/>
                <a:cs typeface="Times New Roman" panose="02020603050405020304" pitchFamily="18" charset="0"/>
              </a:rPr>
              <a:t>Environments of retail supermarkets </a:t>
            </a:r>
          </a:p>
          <a:p>
            <a:pPr marL="285750" indent="-285750"/>
            <a:r>
              <a:rPr lang="en-GB" sz="2000">
                <a:solidFill>
                  <a:srgbClr val="FFFFFF"/>
                </a:solidFill>
                <a:latin typeface="Times New Roman" panose="02020603050405020304" pitchFamily="18" charset="0"/>
                <a:cs typeface="Times New Roman" panose="02020603050405020304" pitchFamily="18" charset="0"/>
              </a:rPr>
              <a:t>High engagement during shopping independently </a:t>
            </a:r>
          </a:p>
        </p:txBody>
      </p:sp>
      <p:pic>
        <p:nvPicPr>
          <p:cNvPr id="4" name="Picture 2" descr="Five Tips to Prevent Obesity in Children">
            <a:extLst>
              <a:ext uri="{FF2B5EF4-FFF2-40B4-BE49-F238E27FC236}">
                <a16:creationId xmlns:a16="http://schemas.microsoft.com/office/drawing/2014/main" id="{11E18F40-EB99-8468-8181-9B5265C3BE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692" r="16255" b="1"/>
          <a:stretch>
            <a:fillRect/>
          </a:stretch>
        </p:blipFill>
        <p:spPr bwMode="auto">
          <a:xfrm>
            <a:off x="6005304" y="958395"/>
            <a:ext cx="5407002" cy="4941209"/>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6827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12E66-7F5F-1EA6-6A4C-438BF0980FDE}"/>
              </a:ext>
            </a:extLst>
          </p:cNvPr>
          <p:cNvSpPr>
            <a:spLocks noGrp="1"/>
          </p:cNvSpPr>
          <p:nvPr>
            <p:ph type="title"/>
          </p:nvPr>
        </p:nvSpPr>
        <p:spPr>
          <a:xfrm>
            <a:off x="6823878" y="741391"/>
            <a:ext cx="4491821" cy="1616203"/>
          </a:xfrm>
        </p:spPr>
        <p:txBody>
          <a:bodyPr anchor="b">
            <a:normAutofit/>
          </a:bodyPr>
          <a:lstStyle/>
          <a:p>
            <a:r>
              <a:rPr lang="en-GB" sz="3200">
                <a:effectLst/>
                <a:latin typeface="Times New Roman" panose="02020603050405020304" pitchFamily="18" charset="0"/>
                <a:cs typeface="Times New Roman" panose="02020603050405020304" pitchFamily="18" charset="0"/>
              </a:rPr>
              <a:t> Intervention of FoodScan</a:t>
            </a:r>
            <a:endParaRPr lang="en-IN" sz="3200">
              <a:latin typeface="Times New Roman" panose="02020603050405020304" pitchFamily="18" charset="0"/>
              <a:cs typeface="Times New Roman" panose="02020603050405020304" pitchFamily="18" charset="0"/>
            </a:endParaRPr>
          </a:p>
        </p:txBody>
      </p:sp>
      <p:pic>
        <p:nvPicPr>
          <p:cNvPr id="4" name="Picture 4" descr="FoodScan AR nutrition app mockup in supermarket.">
            <a:extLst>
              <a:ext uri="{FF2B5EF4-FFF2-40B4-BE49-F238E27FC236}">
                <a16:creationId xmlns:a16="http://schemas.microsoft.com/office/drawing/2014/main" id="{3AF6CB96-917B-558E-60AE-C50EB81C27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331" r="27779" b="-1"/>
          <a:stretch>
            <a:fillRect/>
          </a:stretch>
        </p:blipFill>
        <p:spPr bwMode="auto">
          <a:xfrm>
            <a:off x="20" y="10"/>
            <a:ext cx="6095980" cy="6857990"/>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pSp>
      <p:sp>
        <p:nvSpPr>
          <p:cNvPr id="3" name="Content Placeholder 2">
            <a:extLst>
              <a:ext uri="{FF2B5EF4-FFF2-40B4-BE49-F238E27FC236}">
                <a16:creationId xmlns:a16="http://schemas.microsoft.com/office/drawing/2014/main" id="{14E60F02-A32F-F287-4F95-5BACBBEDE62D}"/>
              </a:ext>
            </a:extLst>
          </p:cNvPr>
          <p:cNvSpPr>
            <a:spLocks noGrp="1"/>
          </p:cNvSpPr>
          <p:nvPr>
            <p:ph idx="1"/>
          </p:nvPr>
        </p:nvSpPr>
        <p:spPr>
          <a:xfrm>
            <a:off x="6823878" y="2533476"/>
            <a:ext cx="4491820" cy="3447832"/>
          </a:xfrm>
        </p:spPr>
        <p:txBody>
          <a:bodyPr anchor="t">
            <a:normAutofit/>
          </a:bodyPr>
          <a:lstStyle/>
          <a:p>
            <a:pPr marL="285750" indent="-285750"/>
            <a:r>
              <a:rPr lang="en-GB" sz="2000">
                <a:latin typeface="Times New Roman" panose="02020603050405020304" pitchFamily="18" charset="0"/>
                <a:cs typeface="Times New Roman" panose="02020603050405020304" pitchFamily="18" charset="0"/>
              </a:rPr>
              <a:t>AR-based phone app to give nutrition education for teen shoppers </a:t>
            </a:r>
          </a:p>
          <a:p>
            <a:pPr marL="285750" indent="-285750"/>
            <a:r>
              <a:rPr lang="en-GB" sz="2000">
                <a:latin typeface="Times New Roman" panose="02020603050405020304" pitchFamily="18" charset="0"/>
                <a:cs typeface="Times New Roman" panose="02020603050405020304" pitchFamily="18" charset="0"/>
              </a:rPr>
              <a:t>It will scan food and provide a health score </a:t>
            </a:r>
          </a:p>
          <a:p>
            <a:pPr marL="285750" indent="-285750"/>
            <a:r>
              <a:rPr lang="en-GB" sz="2000">
                <a:latin typeface="Times New Roman" panose="02020603050405020304" pitchFamily="18" charset="0"/>
                <a:cs typeface="Times New Roman" panose="02020603050405020304" pitchFamily="18" charset="0"/>
              </a:rPr>
              <a:t>Offers instant nutritional information and highlights health risks (Augmentedrealityity, 2017) </a:t>
            </a:r>
          </a:p>
          <a:p>
            <a:pPr marL="342900" indent="-342900"/>
            <a:endParaRPr lang="en-GB" sz="2000">
              <a:latin typeface="Times New Roman" panose="02020603050405020304" pitchFamily="18" charset="0"/>
              <a:cs typeface="Times New Roman" panose="02020603050405020304" pitchFamily="18" charset="0"/>
            </a:endParaRPr>
          </a:p>
          <a:p>
            <a:endParaRPr lang="en-IN"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594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DE35A-DEFE-E5DE-CE17-550EA2416142}"/>
              </a:ext>
            </a:extLst>
          </p:cNvPr>
          <p:cNvSpPr>
            <a:spLocks noGrp="1"/>
          </p:cNvSpPr>
          <p:nvPr>
            <p:ph type="title"/>
          </p:nvPr>
        </p:nvSpPr>
        <p:spPr>
          <a:xfrm>
            <a:off x="876692" y="741391"/>
            <a:ext cx="5479719" cy="1616203"/>
          </a:xfrm>
        </p:spPr>
        <p:txBody>
          <a:bodyPr anchor="b">
            <a:normAutofit/>
          </a:bodyPr>
          <a:lstStyle/>
          <a:p>
            <a:r>
              <a:rPr lang="en-GB" sz="3200">
                <a:latin typeface="Times New Roman" panose="02020603050405020304" pitchFamily="18" charset="0"/>
                <a:cs typeface="Times New Roman" panose="02020603050405020304" pitchFamily="18" charset="0"/>
              </a:rPr>
              <a:t>Planning model: intervention mapping</a:t>
            </a:r>
            <a:endParaRPr lang="en-IN"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732A157-5C4C-2B24-E98B-B4FD55757C78}"/>
              </a:ext>
            </a:extLst>
          </p:cNvPr>
          <p:cNvSpPr>
            <a:spLocks noGrp="1"/>
          </p:cNvSpPr>
          <p:nvPr>
            <p:ph idx="1"/>
          </p:nvPr>
        </p:nvSpPr>
        <p:spPr>
          <a:xfrm>
            <a:off x="876692" y="2533476"/>
            <a:ext cx="5479719" cy="3447832"/>
          </a:xfrm>
        </p:spPr>
        <p:txBody>
          <a:bodyPr anchor="t">
            <a:normAutofit/>
          </a:bodyPr>
          <a:lstStyle/>
          <a:p>
            <a:pPr marL="285750" indent="-285750"/>
            <a:r>
              <a:rPr lang="en-GB" sz="2000">
                <a:latin typeface="Times New Roman" panose="02020603050405020304" pitchFamily="18" charset="0"/>
                <a:cs typeface="Times New Roman" panose="02020603050405020304" pitchFamily="18" charset="0"/>
              </a:rPr>
              <a:t>Systematic framework that focuses on evidence-based digital health expertise </a:t>
            </a:r>
          </a:p>
          <a:p>
            <a:pPr marL="285750" indent="-285750"/>
            <a:r>
              <a:rPr lang="en-GB" sz="2000">
                <a:latin typeface="Times New Roman" panose="02020603050405020304" pitchFamily="18" charset="0"/>
                <a:cs typeface="Times New Roman" panose="02020603050405020304" pitchFamily="18" charset="0"/>
              </a:rPr>
              <a:t>Connects the objectives of public health and digital technology </a:t>
            </a:r>
          </a:p>
          <a:p>
            <a:pPr marL="285750" indent="-285750"/>
            <a:r>
              <a:rPr lang="en-GB" sz="2000">
                <a:latin typeface="Times New Roman" panose="02020603050405020304" pitchFamily="18" charset="0"/>
                <a:cs typeface="Times New Roman" panose="02020603050405020304" pitchFamily="18" charset="0"/>
              </a:rPr>
              <a:t>Offers critical evaluation and sustainability, aligning with health promotion principles (Augmentedreality, 2017)</a:t>
            </a:r>
          </a:p>
        </p:txBody>
      </p:sp>
      <p:pic>
        <p:nvPicPr>
          <p:cNvPr id="4" name="Picture 2" descr="Nutrition - Augmented Reality">
            <a:extLst>
              <a:ext uri="{FF2B5EF4-FFF2-40B4-BE49-F238E27FC236}">
                <a16:creationId xmlns:a16="http://schemas.microsoft.com/office/drawing/2014/main" id="{A473B0BA-5743-4453-62E3-8BB11EA688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28902" r="31810"/>
          <a:stretch>
            <a:fillRect/>
          </a:stretch>
        </p:blipFill>
        <p:spPr bwMode="auto">
          <a:xfrm>
            <a:off x="7270812" y="10"/>
            <a:ext cx="4921187"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4" name="Rectangle 13">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490276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F1AA0-8EED-C2E8-91CF-478478CC15D7}"/>
              </a:ext>
            </a:extLst>
          </p:cNvPr>
          <p:cNvSpPr>
            <a:spLocks noGrp="1"/>
          </p:cNvSpPr>
          <p:nvPr>
            <p:ph type="title"/>
          </p:nvPr>
        </p:nvSpPr>
        <p:spPr>
          <a:xfrm>
            <a:off x="876693" y="741391"/>
            <a:ext cx="4597747" cy="1616203"/>
          </a:xfrm>
        </p:spPr>
        <p:txBody>
          <a:bodyPr anchor="b">
            <a:normAutofit/>
          </a:bodyPr>
          <a:lstStyle/>
          <a:p>
            <a:r>
              <a:rPr lang="en-GB" sz="3200">
                <a:latin typeface="Times New Roman" panose="02020603050405020304" pitchFamily="18" charset="0"/>
                <a:cs typeface="Times New Roman" panose="02020603050405020304" pitchFamily="18" charset="0"/>
              </a:rPr>
              <a:t>Stages of intervention mapping</a:t>
            </a:r>
            <a:endParaRPr lang="en-IN"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2743BFF-2B41-AC6C-8BE0-839E74DF34FA}"/>
              </a:ext>
            </a:extLst>
          </p:cNvPr>
          <p:cNvSpPr>
            <a:spLocks noGrp="1"/>
          </p:cNvSpPr>
          <p:nvPr>
            <p:ph idx="1"/>
          </p:nvPr>
        </p:nvSpPr>
        <p:spPr>
          <a:xfrm>
            <a:off x="876693" y="2533476"/>
            <a:ext cx="4597746" cy="3447832"/>
          </a:xfrm>
        </p:spPr>
        <p:txBody>
          <a:bodyPr anchor="t">
            <a:normAutofit/>
          </a:bodyPr>
          <a:lstStyle/>
          <a:p>
            <a:pPr marL="285750" indent="-285750"/>
            <a:r>
              <a:rPr lang="en-GB" sz="1900">
                <a:latin typeface="Times New Roman" panose="02020603050405020304" pitchFamily="18" charset="0"/>
                <a:cs typeface="Times New Roman" panose="02020603050405020304" pitchFamily="18" charset="0"/>
              </a:rPr>
              <a:t>Stage 1: Regular assessments and identification of health issues </a:t>
            </a:r>
          </a:p>
          <a:p>
            <a:pPr marL="285750" indent="-285750"/>
            <a:r>
              <a:rPr lang="en-GB" sz="1900">
                <a:latin typeface="Times New Roman" panose="02020603050405020304" pitchFamily="18" charset="0"/>
                <a:cs typeface="Times New Roman" panose="02020603050405020304" pitchFamily="18" charset="0"/>
              </a:rPr>
              <a:t>Stage 2: Addresses behavioural objectives and logic models </a:t>
            </a:r>
          </a:p>
          <a:p>
            <a:pPr marL="285750" indent="-285750"/>
            <a:r>
              <a:rPr lang="en-GB" sz="1900">
                <a:latin typeface="Times New Roman" panose="02020603050405020304" pitchFamily="18" charset="0"/>
                <a:cs typeface="Times New Roman" panose="02020603050405020304" pitchFamily="18" charset="0"/>
              </a:rPr>
              <a:t>Stage 3: Creation of health content based on the </a:t>
            </a:r>
            <a:r>
              <a:rPr lang="en-GB" sz="1900" b="1" i="1">
                <a:latin typeface="Times New Roman" panose="02020603050405020304" pitchFamily="18" charset="0"/>
                <a:cs typeface="Times New Roman" panose="02020603050405020304" pitchFamily="18" charset="0"/>
              </a:rPr>
              <a:t>health belief model (HBM)</a:t>
            </a:r>
            <a:r>
              <a:rPr lang="en-GB" sz="1900" b="1">
                <a:latin typeface="Times New Roman" panose="02020603050405020304" pitchFamily="18" charset="0"/>
                <a:cs typeface="Times New Roman" panose="02020603050405020304" pitchFamily="18" charset="0"/>
              </a:rPr>
              <a:t> </a:t>
            </a:r>
            <a:r>
              <a:rPr lang="en-GB" sz="1900">
                <a:latin typeface="Times New Roman" panose="02020603050405020304" pitchFamily="18" charset="0"/>
                <a:cs typeface="Times New Roman" panose="02020603050405020304" pitchFamily="18" charset="0"/>
              </a:rPr>
              <a:t>(Urich, 2020)</a:t>
            </a:r>
          </a:p>
          <a:p>
            <a:pPr marL="285750" indent="-285750"/>
            <a:r>
              <a:rPr lang="en-GB" sz="1900">
                <a:latin typeface="Times New Roman" panose="02020603050405020304" pitchFamily="18" charset="0"/>
                <a:cs typeface="Times New Roman" panose="02020603050405020304" pitchFamily="18" charset="0"/>
              </a:rPr>
              <a:t>Stage 4: Development of an action plan by focusing on the health-related decisions of a person during retail shopping </a:t>
            </a:r>
          </a:p>
        </p:txBody>
      </p:sp>
      <p:pic>
        <p:nvPicPr>
          <p:cNvPr id="4" name="image2.png">
            <a:extLst>
              <a:ext uri="{FF2B5EF4-FFF2-40B4-BE49-F238E27FC236}">
                <a16:creationId xmlns:a16="http://schemas.microsoft.com/office/drawing/2014/main" id="{8AC5AA59-B8A1-B8ED-ABB0-91D4F59CAFCD}"/>
              </a:ext>
            </a:extLst>
          </p:cNvPr>
          <p:cNvPicPr/>
          <p:nvPr/>
        </p:nvPicPr>
        <p:blipFill>
          <a:blip r:embed="rId3"/>
          <a:stretch>
            <a:fillRect/>
          </a:stretch>
        </p:blipFill>
        <p:spPr>
          <a:xfrm>
            <a:off x="6096001" y="1336971"/>
            <a:ext cx="5319062" cy="4108975"/>
          </a:xfrm>
          <a:prstGeom prst="rect">
            <a:avLst/>
          </a:prstGeom>
        </p:spPr>
      </p:pic>
      <p:grpSp>
        <p:nvGrpSpPr>
          <p:cNvPr id="9" name="Group 8">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pSp>
      <p:sp>
        <p:nvSpPr>
          <p:cNvPr id="5" name="Rectangle 4">
            <a:extLst>
              <a:ext uri="{FF2B5EF4-FFF2-40B4-BE49-F238E27FC236}">
                <a16:creationId xmlns:a16="http://schemas.microsoft.com/office/drawing/2014/main" id="{6B86320A-7BB2-B78A-1E63-457C9C883668}"/>
              </a:ext>
            </a:extLst>
          </p:cNvPr>
          <p:cNvSpPr/>
          <p:nvPr/>
        </p:nvSpPr>
        <p:spPr>
          <a:xfrm>
            <a:off x="8034822" y="5261280"/>
            <a:ext cx="1441420" cy="369332"/>
          </a:xfrm>
          <a:prstGeom prst="rect">
            <a:avLst/>
          </a:prstGeom>
        </p:spPr>
        <p:txBody>
          <a:bodyPr wrap="none">
            <a:spAutoFit/>
          </a:bodyPr>
          <a:lstStyle/>
          <a:p>
            <a:pPr lvl="0" algn="just"/>
            <a:r>
              <a:rPr lang="en-GB" dirty="0">
                <a:latin typeface="Times New Roman" panose="02020603050405020304" pitchFamily="18" charset="0"/>
                <a:cs typeface="Times New Roman" panose="02020603050405020304" pitchFamily="18" charset="0"/>
              </a:rPr>
              <a:t>(</a:t>
            </a:r>
            <a:r>
              <a:rPr lang="en-GB" dirty="0" err="1">
                <a:latin typeface="Times New Roman" panose="02020603050405020304" pitchFamily="18" charset="0"/>
                <a:cs typeface="Times New Roman" panose="02020603050405020304" pitchFamily="18" charset="0"/>
              </a:rPr>
              <a:t>Urich</a:t>
            </a:r>
            <a:r>
              <a:rPr lang="en-GB" dirty="0">
                <a:latin typeface="Times New Roman" panose="02020603050405020304" pitchFamily="18" charset="0"/>
                <a:cs typeface="Times New Roman" panose="02020603050405020304" pitchFamily="18" charset="0"/>
              </a:rPr>
              <a:t>, 2020)</a:t>
            </a:r>
          </a:p>
        </p:txBody>
      </p:sp>
    </p:spTree>
    <p:extLst>
      <p:ext uri="{BB962C8B-B14F-4D97-AF65-F5344CB8AC3E}">
        <p14:creationId xmlns:p14="http://schemas.microsoft.com/office/powerpoint/2010/main" val="860686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A0538-60D5-72EB-54F1-6E4AA73F162F}"/>
              </a:ext>
            </a:extLst>
          </p:cNvPr>
          <p:cNvSpPr>
            <a:spLocks noGrp="1"/>
          </p:cNvSpPr>
          <p:nvPr>
            <p:ph type="title"/>
          </p:nvPr>
        </p:nvSpPr>
        <p:spPr>
          <a:xfrm>
            <a:off x="876693" y="741391"/>
            <a:ext cx="3455821" cy="1616203"/>
          </a:xfrm>
        </p:spPr>
        <p:txBody>
          <a:bodyPr anchor="b">
            <a:normAutofit/>
          </a:bodyPr>
          <a:lstStyle/>
          <a:p>
            <a:r>
              <a:rPr lang="en-GB" sz="3200">
                <a:latin typeface="Times New Roman" panose="02020603050405020304" pitchFamily="18" charset="0"/>
                <a:cs typeface="Times New Roman" panose="02020603050405020304" pitchFamily="18" charset="0"/>
              </a:rPr>
              <a:t>Applied behavioural change theories</a:t>
            </a:r>
            <a:endParaRPr lang="en-IN"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9E0847C-51F0-EFA9-BF5F-EE4C2164E55B}"/>
              </a:ext>
            </a:extLst>
          </p:cNvPr>
          <p:cNvSpPr>
            <a:spLocks noGrp="1"/>
          </p:cNvSpPr>
          <p:nvPr>
            <p:ph idx="1"/>
          </p:nvPr>
        </p:nvSpPr>
        <p:spPr>
          <a:xfrm>
            <a:off x="876693" y="2533476"/>
            <a:ext cx="3455821" cy="3447832"/>
          </a:xfrm>
        </p:spPr>
        <p:txBody>
          <a:bodyPr anchor="t">
            <a:normAutofit/>
          </a:bodyPr>
          <a:lstStyle/>
          <a:p>
            <a:pPr marL="285750" indent="-285750"/>
            <a:r>
              <a:rPr lang="en-GB" sz="2000" b="1">
                <a:latin typeface="Times New Roman" panose="02020603050405020304" pitchFamily="18" charset="0"/>
                <a:cs typeface="Times New Roman" panose="02020603050405020304" pitchFamily="18" charset="0"/>
              </a:rPr>
              <a:t>Health belief model: </a:t>
            </a:r>
            <a:r>
              <a:rPr lang="en-GB" sz="2000">
                <a:latin typeface="Times New Roman" panose="02020603050405020304" pitchFamily="18" charset="0"/>
                <a:cs typeface="Times New Roman" panose="02020603050405020304" pitchFamily="18" charset="0"/>
              </a:rPr>
              <a:t>perceived sustainability of poor nutrition (Urich, 2020)</a:t>
            </a:r>
          </a:p>
          <a:p>
            <a:pPr marL="285750" indent="-285750"/>
            <a:r>
              <a:rPr lang="en-GB" sz="2000" b="1">
                <a:latin typeface="Times New Roman" panose="02020603050405020304" pitchFamily="18" charset="0"/>
                <a:cs typeface="Times New Roman" panose="02020603050405020304" pitchFamily="18" charset="0"/>
              </a:rPr>
              <a:t>Social cognitive theory: </a:t>
            </a:r>
            <a:r>
              <a:rPr lang="en-GB" sz="2000">
                <a:latin typeface="Times New Roman" panose="02020603050405020304" pitchFamily="18" charset="0"/>
                <a:cs typeface="Times New Roman" panose="02020603050405020304" pitchFamily="18" charset="0"/>
              </a:rPr>
              <a:t>Increase of self-efficacy via real-time feedback (Luszczynska and Schwarzer, 2015)</a:t>
            </a:r>
          </a:p>
        </p:txBody>
      </p:sp>
      <p:pic>
        <p:nvPicPr>
          <p:cNvPr id="4" name="image1.png">
            <a:extLst>
              <a:ext uri="{FF2B5EF4-FFF2-40B4-BE49-F238E27FC236}">
                <a16:creationId xmlns:a16="http://schemas.microsoft.com/office/drawing/2014/main" id="{DC006790-BBCF-5F0D-6CEC-AD34F2B8EEA0}"/>
              </a:ext>
            </a:extLst>
          </p:cNvPr>
          <p:cNvPicPr/>
          <p:nvPr/>
        </p:nvPicPr>
        <p:blipFill>
          <a:blip r:embed="rId3"/>
          <a:stretch>
            <a:fillRect/>
          </a:stretch>
        </p:blipFill>
        <p:spPr>
          <a:xfrm>
            <a:off x="4987672" y="1173424"/>
            <a:ext cx="6389346" cy="4520461"/>
          </a:xfrm>
          <a:prstGeom prst="rect">
            <a:avLst/>
          </a:prstGeom>
        </p:spPr>
      </p:pic>
      <p:grpSp>
        <p:nvGrpSpPr>
          <p:cNvPr id="16" name="Group 15">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7" name="Rectangle 16">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pSp>
      <p:sp>
        <p:nvSpPr>
          <p:cNvPr id="5" name="Rectangle 4">
            <a:extLst>
              <a:ext uri="{FF2B5EF4-FFF2-40B4-BE49-F238E27FC236}">
                <a16:creationId xmlns:a16="http://schemas.microsoft.com/office/drawing/2014/main" id="{A4F85B7E-7D4A-9F3F-2065-6FD586F2B6B2}"/>
              </a:ext>
            </a:extLst>
          </p:cNvPr>
          <p:cNvSpPr/>
          <p:nvPr/>
        </p:nvSpPr>
        <p:spPr>
          <a:xfrm>
            <a:off x="5024134" y="5755285"/>
            <a:ext cx="6389346" cy="452046"/>
          </a:xfrm>
          <a:prstGeom prst="rect">
            <a:avLst/>
          </a:prstGeom>
          <a:solidFill>
            <a:srgbClr val="000000">
              <a:alpha val="50000"/>
            </a:srgbClr>
          </a:solidFill>
          <a:ln>
            <a:noFill/>
          </a:ln>
        </p:spPr>
        <p:txBody>
          <a:bodyPr wrap="square">
            <a:noAutofit/>
          </a:bodyPr>
          <a:lstStyle/>
          <a:p>
            <a:pPr algn="ctr">
              <a:spcAft>
                <a:spcPts val="600"/>
              </a:spcAft>
            </a:pPr>
            <a:r>
              <a:rPr lang="en-GB" sz="1300">
                <a:solidFill>
                  <a:srgbClr val="FFFFFF"/>
                </a:solidFill>
                <a:latin typeface="Times New Roman" panose="02020603050405020304" pitchFamily="18" charset="0"/>
                <a:cs typeface="Times New Roman" panose="02020603050405020304" pitchFamily="18" charset="0"/>
              </a:rPr>
              <a:t>(</a:t>
            </a:r>
            <a:r>
              <a:rPr lang="en-GB" sz="1300" err="1">
                <a:solidFill>
                  <a:srgbClr val="FFFFFF"/>
                </a:solidFill>
                <a:latin typeface="Times New Roman" panose="02020603050405020304" pitchFamily="18" charset="0"/>
                <a:cs typeface="Times New Roman" panose="02020603050405020304" pitchFamily="18" charset="0"/>
              </a:rPr>
              <a:t>Luszczynska</a:t>
            </a:r>
            <a:r>
              <a:rPr lang="en-GB" sz="1300">
                <a:solidFill>
                  <a:srgbClr val="FFFFFF"/>
                </a:solidFill>
                <a:latin typeface="Times New Roman" panose="02020603050405020304" pitchFamily="18" charset="0"/>
                <a:cs typeface="Times New Roman" panose="02020603050405020304" pitchFamily="18" charset="0"/>
              </a:rPr>
              <a:t> and </a:t>
            </a:r>
            <a:r>
              <a:rPr lang="en-GB" sz="1300" err="1">
                <a:solidFill>
                  <a:srgbClr val="FFFFFF"/>
                </a:solidFill>
                <a:latin typeface="Times New Roman" panose="02020603050405020304" pitchFamily="18" charset="0"/>
                <a:cs typeface="Times New Roman" panose="02020603050405020304" pitchFamily="18" charset="0"/>
              </a:rPr>
              <a:t>Schwarzer</a:t>
            </a:r>
            <a:r>
              <a:rPr lang="en-GB" sz="1300">
                <a:solidFill>
                  <a:srgbClr val="FFFFFF"/>
                </a:solidFill>
                <a:latin typeface="Times New Roman" panose="02020603050405020304" pitchFamily="18" charset="0"/>
                <a:cs typeface="Times New Roman" panose="02020603050405020304" pitchFamily="18" charset="0"/>
              </a:rPr>
              <a:t>, 2015)</a:t>
            </a:r>
          </a:p>
        </p:txBody>
      </p:sp>
    </p:spTree>
    <p:extLst>
      <p:ext uri="{BB962C8B-B14F-4D97-AF65-F5344CB8AC3E}">
        <p14:creationId xmlns:p14="http://schemas.microsoft.com/office/powerpoint/2010/main" val="3567521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How Augmented Reality And 3D Tech Is Changing The Food Game | ARPost">
            <a:extLst>
              <a:ext uri="{FF2B5EF4-FFF2-40B4-BE49-F238E27FC236}">
                <a16:creationId xmlns:a16="http://schemas.microsoft.com/office/drawing/2014/main" id="{136F8798-3A4B-39E2-6AAC-2CB0102387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24549" r="22792" b="-2"/>
          <a:stretch>
            <a:fillRect/>
          </a:stretch>
        </p:blipFill>
        <p:spPr bwMode="auto">
          <a:xfrm>
            <a:off x="-1" y="-2"/>
            <a:ext cx="5410198" cy="6858002"/>
          </a:xfrm>
          <a:prstGeom prst="rect">
            <a:avLst/>
          </a:prstGeom>
          <a:noFill/>
          <a:extLst>
            <a:ext uri="{909E8E84-426E-40DD-AFC4-6F175D3DCCD1}">
              <a14:hiddenFill xmlns:a14="http://schemas.microsoft.com/office/drawing/2010/main">
                <a:solidFill>
                  <a:srgbClr val="FFFFFF"/>
                </a:solidFill>
              </a14:hiddenFill>
            </a:ext>
          </a:extLst>
        </p:spPr>
      </p:pic>
      <p:sp useBgFill="1">
        <p:nvSpPr>
          <p:cNvPr id="18" name="Rectangle 17">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3C4098-B64E-3C96-9B23-49E5A69A1A03}"/>
              </a:ext>
            </a:extLst>
          </p:cNvPr>
          <p:cNvSpPr>
            <a:spLocks noGrp="1"/>
          </p:cNvSpPr>
          <p:nvPr>
            <p:ph type="title"/>
          </p:nvPr>
        </p:nvSpPr>
        <p:spPr>
          <a:xfrm>
            <a:off x="6115317" y="405685"/>
            <a:ext cx="5464968" cy="1559301"/>
          </a:xfrm>
        </p:spPr>
        <p:txBody>
          <a:bodyPr>
            <a:normAutofit/>
          </a:bodyPr>
          <a:lstStyle/>
          <a:p>
            <a:r>
              <a:rPr lang="en-GB" sz="4000">
                <a:latin typeface="Times New Roman" panose="02020603050405020304" pitchFamily="18" charset="0"/>
                <a:cs typeface="Times New Roman" panose="02020603050405020304" pitchFamily="18" charset="0"/>
              </a:rPr>
              <a:t>Principles and values of health promotion </a:t>
            </a:r>
            <a:endParaRPr lang="en-IN" sz="40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0895BB5-9411-921F-7389-A74C36276E74}"/>
              </a:ext>
            </a:extLst>
          </p:cNvPr>
          <p:cNvSpPr>
            <a:spLocks noGrp="1"/>
          </p:cNvSpPr>
          <p:nvPr>
            <p:ph idx="1"/>
          </p:nvPr>
        </p:nvSpPr>
        <p:spPr>
          <a:xfrm>
            <a:off x="6115317" y="2743200"/>
            <a:ext cx="5247340" cy="3496878"/>
          </a:xfrm>
        </p:spPr>
        <p:txBody>
          <a:bodyPr anchor="ctr">
            <a:normAutofit/>
          </a:bodyPr>
          <a:lstStyle/>
          <a:p>
            <a:pPr marL="285750" indent="-285750"/>
            <a:r>
              <a:rPr lang="en-GB" sz="2000" b="1">
                <a:latin typeface="Times New Roman" panose="02020603050405020304" pitchFamily="18" charset="0"/>
                <a:cs typeface="Times New Roman" panose="02020603050405020304" pitchFamily="18" charset="0"/>
              </a:rPr>
              <a:t>Increase accessibility: </a:t>
            </a:r>
            <a:r>
              <a:rPr lang="en-GB" sz="2000">
                <a:latin typeface="Times New Roman" panose="02020603050405020304" pitchFamily="18" charset="0"/>
                <a:cs typeface="Times New Roman" panose="02020603050405020304" pitchFamily="18" charset="0"/>
              </a:rPr>
              <a:t>A free and affordable user-friendly app suitable for all kinds of people </a:t>
            </a:r>
          </a:p>
          <a:p>
            <a:pPr marL="285750" indent="-285750"/>
            <a:r>
              <a:rPr lang="en-GB" sz="2000" b="1">
                <a:latin typeface="Times New Roman" panose="02020603050405020304" pitchFamily="18" charset="0"/>
                <a:cs typeface="Times New Roman" panose="02020603050405020304" pitchFamily="18" charset="0"/>
              </a:rPr>
              <a:t>Focus on empowerment: </a:t>
            </a:r>
            <a:r>
              <a:rPr lang="en-GB" sz="2000">
                <a:latin typeface="Times New Roman" panose="02020603050405020304" pitchFamily="18" charset="0"/>
                <a:cs typeface="Times New Roman" panose="02020603050405020304" pitchFamily="18" charset="0"/>
              </a:rPr>
              <a:t>Teenagers can make informed decisions and make independent food choices (WHO, 2023)</a:t>
            </a:r>
          </a:p>
          <a:p>
            <a:pPr marL="285750" indent="-285750"/>
            <a:r>
              <a:rPr lang="en-GB" sz="2000" b="1">
                <a:latin typeface="Times New Roman" panose="02020603050405020304" pitchFamily="18" charset="0"/>
                <a:cs typeface="Times New Roman" panose="02020603050405020304" pitchFamily="18" charset="0"/>
              </a:rPr>
              <a:t>Higher sustainability: </a:t>
            </a:r>
            <a:r>
              <a:rPr lang="en-GB" sz="2000">
                <a:latin typeface="Times New Roman" panose="02020603050405020304" pitchFamily="18" charset="0"/>
                <a:cs typeface="Times New Roman" panose="02020603050405020304" pitchFamily="18" charset="0"/>
              </a:rPr>
              <a:t>long-term change in behaviour via rapid engagement (WHO, 2023)</a:t>
            </a:r>
          </a:p>
          <a:p>
            <a:pPr marL="285750" indent="-285750"/>
            <a:r>
              <a:rPr lang="en-GB" sz="2000" b="1">
                <a:latin typeface="Times New Roman" panose="02020603050405020304" pitchFamily="18" charset="0"/>
                <a:cs typeface="Times New Roman" panose="02020603050405020304" pitchFamily="18" charset="0"/>
              </a:rPr>
              <a:t>Equity: </a:t>
            </a:r>
            <a:r>
              <a:rPr lang="en-GB" sz="2000">
                <a:latin typeface="Times New Roman" panose="02020603050405020304" pitchFamily="18" charset="0"/>
                <a:cs typeface="Times New Roman" panose="02020603050405020304" pitchFamily="18" charset="0"/>
              </a:rPr>
              <a:t>focus on disparities of digital health via exceptional design </a:t>
            </a:r>
          </a:p>
        </p:txBody>
      </p:sp>
    </p:spTree>
    <p:extLst>
      <p:ext uri="{BB962C8B-B14F-4D97-AF65-F5344CB8AC3E}">
        <p14:creationId xmlns:p14="http://schemas.microsoft.com/office/powerpoint/2010/main" val="1673579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5" name="Rectangle 14">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pSp>
      <p:sp>
        <p:nvSpPr>
          <p:cNvPr id="2" name="Title 1">
            <a:extLst>
              <a:ext uri="{FF2B5EF4-FFF2-40B4-BE49-F238E27FC236}">
                <a16:creationId xmlns:a16="http://schemas.microsoft.com/office/drawing/2014/main" id="{E4C81209-2E90-CCDB-9FDA-4612BA4CD534}"/>
              </a:ext>
            </a:extLst>
          </p:cNvPr>
          <p:cNvSpPr>
            <a:spLocks noGrp="1"/>
          </p:cNvSpPr>
          <p:nvPr>
            <p:ph type="title"/>
          </p:nvPr>
        </p:nvSpPr>
        <p:spPr>
          <a:xfrm>
            <a:off x="755484" y="739835"/>
            <a:ext cx="3702580" cy="1616203"/>
          </a:xfrm>
        </p:spPr>
        <p:txBody>
          <a:bodyPr anchor="b">
            <a:normAutofit/>
          </a:bodyPr>
          <a:lstStyle/>
          <a:p>
            <a:r>
              <a:rPr lang="en-GB" sz="3200">
                <a:solidFill>
                  <a:srgbClr val="FFFFFF"/>
                </a:solidFill>
                <a:latin typeface="Times New Roman" panose="02020603050405020304" pitchFamily="18" charset="0"/>
                <a:cs typeface="Times New Roman" panose="02020603050405020304" pitchFamily="18" charset="0"/>
              </a:rPr>
              <a:t>Integration of digital technologies </a:t>
            </a:r>
            <a:endParaRPr lang="en-IN" sz="320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1EF9E98-3336-95BE-34BE-AD3D6F52841A}"/>
              </a:ext>
            </a:extLst>
          </p:cNvPr>
          <p:cNvSpPr>
            <a:spLocks noGrp="1"/>
          </p:cNvSpPr>
          <p:nvPr>
            <p:ph idx="1"/>
          </p:nvPr>
        </p:nvSpPr>
        <p:spPr>
          <a:xfrm>
            <a:off x="755484" y="2459116"/>
            <a:ext cx="3702579" cy="3524823"/>
          </a:xfrm>
        </p:spPr>
        <p:txBody>
          <a:bodyPr>
            <a:normAutofit/>
          </a:bodyPr>
          <a:lstStyle/>
          <a:p>
            <a:pPr marL="285750" indent="-285750"/>
            <a:r>
              <a:rPr lang="en-GB" sz="1900">
                <a:solidFill>
                  <a:srgbClr val="FFFFFF"/>
                </a:solidFill>
                <a:latin typeface="Times New Roman" panose="02020603050405020304" pitchFamily="18" charset="0"/>
                <a:cs typeface="Times New Roman" panose="02020603050405020304" pitchFamily="18" charset="0"/>
              </a:rPr>
              <a:t>AR technology applied for the visualisation of food labels in real time (Juan et al., 2019)</a:t>
            </a:r>
          </a:p>
          <a:p>
            <a:pPr marL="285750" indent="-285750"/>
            <a:r>
              <a:rPr lang="en-GB" sz="1900">
                <a:solidFill>
                  <a:srgbClr val="FFFFFF"/>
                </a:solidFill>
                <a:latin typeface="Times New Roman" panose="02020603050405020304" pitchFamily="18" charset="0"/>
                <a:cs typeface="Times New Roman" panose="02020603050405020304" pitchFamily="18" charset="0"/>
              </a:rPr>
              <a:t>Wearable features to track health aspects </a:t>
            </a:r>
          </a:p>
          <a:p>
            <a:pPr marL="285750" indent="-285750"/>
            <a:r>
              <a:rPr lang="en-GB" sz="1900">
                <a:solidFill>
                  <a:srgbClr val="FFFFFF"/>
                </a:solidFill>
                <a:latin typeface="Times New Roman" panose="02020603050405020304" pitchFamily="18" charset="0"/>
                <a:cs typeface="Times New Roman" panose="02020603050405020304" pitchFamily="18" charset="0"/>
              </a:rPr>
              <a:t>The big data will track trends in nutrition and focus on dietary patterns. </a:t>
            </a:r>
          </a:p>
          <a:p>
            <a:pPr marL="285750" indent="-285750"/>
            <a:r>
              <a:rPr lang="en-GB" sz="1900">
                <a:solidFill>
                  <a:srgbClr val="FFFFFF"/>
                </a:solidFill>
                <a:latin typeface="Times New Roman" panose="02020603050405020304" pitchFamily="18" charset="0"/>
                <a:cs typeface="Times New Roman" panose="02020603050405020304" pitchFamily="18" charset="0"/>
              </a:rPr>
              <a:t>Integrating with health records will give detailed health information. </a:t>
            </a:r>
          </a:p>
        </p:txBody>
      </p:sp>
      <p:pic>
        <p:nvPicPr>
          <p:cNvPr id="4" name="Picture 3" descr="A phone screen with food on it&#10;&#10;AI-generated content may be incorrect.">
            <a:extLst>
              <a:ext uri="{FF2B5EF4-FFF2-40B4-BE49-F238E27FC236}">
                <a16:creationId xmlns:a16="http://schemas.microsoft.com/office/drawing/2014/main" id="{2DA7AAF7-A233-8480-6F16-3A93572C519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05304" y="1590619"/>
            <a:ext cx="5407002" cy="3676761"/>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343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FoodScan AR nutrition scoring app in supermarket.">
            <a:extLst>
              <a:ext uri="{FF2B5EF4-FFF2-40B4-BE49-F238E27FC236}">
                <a16:creationId xmlns:a16="http://schemas.microsoft.com/office/drawing/2014/main" id="{619FC9AE-B20E-9A13-7176-D9A3A4C76BB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5572" r="49265" b="1"/>
          <a:stretch>
            <a:fillRect/>
          </a:stretch>
        </p:blipFill>
        <p:spPr bwMode="auto">
          <a:xfrm>
            <a:off x="-1" y="-2"/>
            <a:ext cx="5410198" cy="6858002"/>
          </a:xfrm>
          <a:prstGeom prst="rect">
            <a:avLst/>
          </a:prstGeom>
          <a:noFill/>
          <a:extLst>
            <a:ext uri="{909E8E84-426E-40DD-AFC4-6F175D3DCCD1}">
              <a14:hiddenFill xmlns:a14="http://schemas.microsoft.com/office/drawing/2010/main">
                <a:solidFill>
                  <a:srgbClr val="FFFFFF"/>
                </a:solidFill>
              </a14:hiddenFill>
            </a:ext>
          </a:extLst>
        </p:spPr>
      </p:pic>
      <p:sp useBgFill="1">
        <p:nvSpPr>
          <p:cNvPr id="24" name="Rectangle 23">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B6FCED-2953-31BA-FAA4-F0D898F3C200}"/>
              </a:ext>
            </a:extLst>
          </p:cNvPr>
          <p:cNvSpPr>
            <a:spLocks noGrp="1"/>
          </p:cNvSpPr>
          <p:nvPr>
            <p:ph type="title"/>
          </p:nvPr>
        </p:nvSpPr>
        <p:spPr>
          <a:xfrm>
            <a:off x="6115317" y="405685"/>
            <a:ext cx="5464968" cy="1559301"/>
          </a:xfrm>
        </p:spPr>
        <p:txBody>
          <a:bodyPr>
            <a:normAutofit/>
          </a:bodyPr>
          <a:lstStyle/>
          <a:p>
            <a:r>
              <a:rPr lang="en-GB" sz="4000">
                <a:latin typeface="Times New Roman" panose="02020603050405020304" pitchFamily="18" charset="0"/>
                <a:cs typeface="Times New Roman" panose="02020603050405020304" pitchFamily="18" charset="0"/>
              </a:rPr>
              <a:t>Implementation Strategies </a:t>
            </a:r>
            <a:endParaRPr lang="en-IN" sz="40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9BDE3F3-692E-5FF0-A764-94E111C466AE}"/>
              </a:ext>
            </a:extLst>
          </p:cNvPr>
          <p:cNvSpPr>
            <a:spLocks noGrp="1"/>
          </p:cNvSpPr>
          <p:nvPr>
            <p:ph idx="1"/>
          </p:nvPr>
        </p:nvSpPr>
        <p:spPr>
          <a:xfrm>
            <a:off x="6115317" y="2743200"/>
            <a:ext cx="5247340" cy="3496878"/>
          </a:xfrm>
        </p:spPr>
        <p:txBody>
          <a:bodyPr anchor="ctr">
            <a:normAutofit/>
          </a:bodyPr>
          <a:lstStyle/>
          <a:p>
            <a:pPr marL="285750" indent="-285750"/>
            <a:r>
              <a:rPr lang="en-GB" sz="2000">
                <a:latin typeface="Times New Roman" panose="02020603050405020304" pitchFamily="18" charset="0"/>
                <a:cs typeface="Times New Roman" panose="02020603050405020304" pitchFamily="18" charset="0"/>
              </a:rPr>
              <a:t>Apply rollout by maintaining a partnership with local supermarket chains </a:t>
            </a:r>
          </a:p>
          <a:p>
            <a:pPr marL="285750" indent="-285750"/>
            <a:r>
              <a:rPr lang="en-GB" sz="2000">
                <a:latin typeface="Times New Roman" panose="02020603050405020304" pitchFamily="18" charset="0"/>
                <a:cs typeface="Times New Roman" panose="02020603050405020304" pitchFamily="18" charset="0"/>
              </a:rPr>
              <a:t>Give education and training to local retail companies to use such innovation and help teenage customers in their shopping </a:t>
            </a:r>
          </a:p>
          <a:p>
            <a:pPr marL="285750" indent="-285750"/>
            <a:r>
              <a:rPr lang="en-GB" sz="2000">
                <a:latin typeface="Times New Roman" panose="02020603050405020304" pitchFamily="18" charset="0"/>
                <a:cs typeface="Times New Roman" panose="02020603050405020304" pitchFamily="18" charset="0"/>
              </a:rPr>
              <a:t>Monitoring expertise by adopting real-time analytics and highlighting effectiveness (Pini et al., 2023)</a:t>
            </a:r>
          </a:p>
        </p:txBody>
      </p:sp>
    </p:spTree>
    <p:extLst>
      <p:ext uri="{BB962C8B-B14F-4D97-AF65-F5344CB8AC3E}">
        <p14:creationId xmlns:p14="http://schemas.microsoft.com/office/powerpoint/2010/main" val="1184007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2" name="Rectangle 21">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B4E5AC-5359-356E-5F54-B3525199C5F9}"/>
              </a:ext>
            </a:extLst>
          </p:cNvPr>
          <p:cNvSpPr>
            <a:spLocks noGrp="1"/>
          </p:cNvSpPr>
          <p:nvPr>
            <p:ph type="title"/>
          </p:nvPr>
        </p:nvSpPr>
        <p:spPr>
          <a:xfrm>
            <a:off x="761803" y="350196"/>
            <a:ext cx="4646904" cy="1624520"/>
          </a:xfrm>
        </p:spPr>
        <p:txBody>
          <a:bodyPr anchor="ctr">
            <a:normAutofit fontScale="90000"/>
          </a:bodyPr>
          <a:lstStyle/>
          <a:p>
            <a:r>
              <a:rPr lang="en-GB" sz="3700" b="1">
                <a:latin typeface="Times New Roman" panose="02020603050405020304" pitchFamily="18" charset="0"/>
                <a:cs typeface="Times New Roman" panose="02020603050405020304" pitchFamily="18" charset="0"/>
              </a:rPr>
              <a:t>Focusing on digital inequalities and the application of big data </a:t>
            </a:r>
            <a:endParaRPr lang="en-IN" sz="3700" b="1">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F3D76E8-F5A9-651B-8A49-C6FC7B240EA1}"/>
              </a:ext>
            </a:extLst>
          </p:cNvPr>
          <p:cNvSpPr>
            <a:spLocks noGrp="1"/>
          </p:cNvSpPr>
          <p:nvPr>
            <p:ph idx="1"/>
          </p:nvPr>
        </p:nvSpPr>
        <p:spPr>
          <a:xfrm>
            <a:off x="761802" y="2743200"/>
            <a:ext cx="4646905" cy="3613149"/>
          </a:xfrm>
        </p:spPr>
        <p:txBody>
          <a:bodyPr anchor="ctr">
            <a:normAutofit/>
          </a:bodyPr>
          <a:lstStyle/>
          <a:p>
            <a:pPr marL="285750" indent="-285750"/>
            <a:r>
              <a:rPr lang="en-GB" sz="2000">
                <a:latin typeface="Times New Roman" panose="02020603050405020304" pitchFamily="18" charset="0"/>
                <a:cs typeface="Times New Roman" panose="02020603050405020304" pitchFamily="18" charset="0"/>
              </a:rPr>
              <a:t>Has an offline feature for use in low-connectivity zones </a:t>
            </a:r>
          </a:p>
          <a:p>
            <a:pPr marL="285750" indent="-285750"/>
            <a:r>
              <a:rPr lang="en-GB" sz="2000">
                <a:latin typeface="Times New Roman" panose="02020603050405020304" pitchFamily="18" charset="0"/>
                <a:cs typeface="Times New Roman" panose="02020603050405020304" pitchFamily="18" charset="0"/>
              </a:rPr>
              <a:t>To address dietary disparities in communities, apply big data analytics (Lutz, 2019)</a:t>
            </a:r>
          </a:p>
          <a:p>
            <a:pPr marL="285750" indent="-285750"/>
            <a:r>
              <a:rPr lang="en-GB" sz="2000">
                <a:latin typeface="Times New Roman" panose="02020603050405020304" pitchFamily="18" charset="0"/>
                <a:cs typeface="Times New Roman" panose="02020603050405020304" pitchFamily="18" charset="0"/>
              </a:rPr>
              <a:t>Ensure data governance is ethical to protect user information while using</a:t>
            </a:r>
          </a:p>
        </p:txBody>
      </p:sp>
      <p:pic>
        <p:nvPicPr>
          <p:cNvPr id="4" name="Picture 2" descr="Enhancing Data Protection in Dynamic Consent Management Systems:  Formalizing Privacy and Security Definitions with Differential Privacy,  Decentralization, and Zero-Knowledge Proofs">
            <a:extLst>
              <a:ext uri="{FF2B5EF4-FFF2-40B4-BE49-F238E27FC236}">
                <a16:creationId xmlns:a16="http://schemas.microsoft.com/office/drawing/2014/main" id="{E37855D1-CF93-B6B1-D096-80E544D7F2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4082" r="21179"/>
          <a:stretch>
            <a:fillRect/>
          </a:stretch>
        </p:blipFill>
        <p:spPr bwMode="auto">
          <a:xfrm>
            <a:off x="6096000" y="1"/>
            <a:ext cx="6102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98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32CA5E-FD94-B867-5893-F7B89E55FED7}"/>
              </a:ext>
            </a:extLst>
          </p:cNvPr>
          <p:cNvSpPr>
            <a:spLocks noGrp="1"/>
          </p:cNvSpPr>
          <p:nvPr>
            <p:ph type="title"/>
          </p:nvPr>
        </p:nvSpPr>
        <p:spPr>
          <a:xfrm>
            <a:off x="761803" y="350196"/>
            <a:ext cx="4646904" cy="1624520"/>
          </a:xfrm>
        </p:spPr>
        <p:txBody>
          <a:bodyPr anchor="ctr">
            <a:normAutofit/>
          </a:bodyPr>
          <a:lstStyle/>
          <a:p>
            <a:r>
              <a:rPr lang="en-GB" sz="4000">
                <a:latin typeface="Times New Roman" panose="02020603050405020304" pitchFamily="18" charset="0"/>
                <a:cs typeface="Times New Roman" panose="02020603050405020304" pitchFamily="18" charset="0"/>
              </a:rPr>
              <a:t>Summary</a:t>
            </a:r>
            <a:endParaRPr lang="en-IN" sz="40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519B46C-1C38-04EA-7118-FFDBFB19283A}"/>
              </a:ext>
            </a:extLst>
          </p:cNvPr>
          <p:cNvSpPr>
            <a:spLocks noGrp="1"/>
          </p:cNvSpPr>
          <p:nvPr>
            <p:ph idx="1"/>
          </p:nvPr>
        </p:nvSpPr>
        <p:spPr>
          <a:xfrm>
            <a:off x="761802" y="2743200"/>
            <a:ext cx="4646905" cy="3613149"/>
          </a:xfrm>
        </p:spPr>
        <p:txBody>
          <a:bodyPr anchor="ctr">
            <a:normAutofit/>
          </a:bodyPr>
          <a:lstStyle/>
          <a:p>
            <a:pPr marL="285750" indent="-285750"/>
            <a:r>
              <a:rPr lang="en-GB" sz="2000">
                <a:latin typeface="Times New Roman" panose="02020603050405020304" pitchFamily="18" charset="0"/>
                <a:cs typeface="Times New Roman" panose="02020603050405020304" pitchFamily="18" charset="0"/>
              </a:rPr>
              <a:t>Follow health promotion principles </a:t>
            </a:r>
          </a:p>
          <a:p>
            <a:pPr marL="285750" indent="-285750"/>
            <a:r>
              <a:rPr lang="en-GB" sz="2000">
                <a:latin typeface="Times New Roman" panose="02020603050405020304" pitchFamily="18" charset="0"/>
                <a:cs typeface="Times New Roman" panose="02020603050405020304" pitchFamily="18" charset="0"/>
              </a:rPr>
              <a:t>A model of systematic planning </a:t>
            </a:r>
          </a:p>
          <a:p>
            <a:pPr marL="285750" indent="-285750"/>
            <a:r>
              <a:rPr lang="en-GB" sz="2000">
                <a:latin typeface="Times New Roman" panose="02020603050405020304" pitchFamily="18" charset="0"/>
                <a:cs typeface="Times New Roman" panose="02020603050405020304" pitchFamily="18" charset="0"/>
              </a:rPr>
              <a:t>Ensure digital equity and data protection of users </a:t>
            </a:r>
          </a:p>
        </p:txBody>
      </p:sp>
      <p:pic>
        <p:nvPicPr>
          <p:cNvPr id="4" name="Picture 2" descr="How to Build a Diet Planning App in the USA: GeekyAnts' Ultimate AI  Nutrition Coaching Guide - GeekyAnts">
            <a:extLst>
              <a:ext uri="{FF2B5EF4-FFF2-40B4-BE49-F238E27FC236}">
                <a16:creationId xmlns:a16="http://schemas.microsoft.com/office/drawing/2014/main" id="{D320585B-7303-D9FF-CC79-5898B2215E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27360" r="22584"/>
          <a:stretch>
            <a:fillRect/>
          </a:stretch>
        </p:blipFill>
        <p:spPr bwMode="auto">
          <a:xfrm>
            <a:off x="6096000" y="1"/>
            <a:ext cx="6102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093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9A434-3497-4C13-8104-BF6D53B3F3E9}"/>
              </a:ext>
            </a:extLst>
          </p:cNvPr>
          <p:cNvSpPr>
            <a:spLocks noGrp="1"/>
          </p:cNvSpPr>
          <p:nvPr>
            <p:ph type="title"/>
          </p:nvPr>
        </p:nvSpPr>
        <p:spPr>
          <a:xfrm>
            <a:off x="686834" y="1153572"/>
            <a:ext cx="3200400" cy="4461163"/>
          </a:xfrm>
        </p:spPr>
        <p:txBody>
          <a:bodyPr>
            <a:normAutofit/>
          </a:bodyPr>
          <a:lstStyle/>
          <a:p>
            <a:r>
              <a:rPr lang="en-GB">
                <a:solidFill>
                  <a:srgbClr val="FFFFFF"/>
                </a:solidFill>
                <a:latin typeface="Times New Roman" panose="02020603050405020304" pitchFamily="18" charset="0"/>
                <a:cs typeface="Times New Roman" panose="02020603050405020304" pitchFamily="18" charset="0"/>
              </a:rPr>
              <a:t>References</a:t>
            </a:r>
            <a:endParaRPr lang="en-IN">
              <a:solidFill>
                <a:srgbClr val="FFFFFF"/>
              </a:solidFill>
              <a:latin typeface="Times New Roman" panose="02020603050405020304" pitchFamily="18" charset="0"/>
              <a:cs typeface="Times New Roman" panose="02020603050405020304" pitchFamily="18" charset="0"/>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6CDDE7F-03E2-95E5-B6C9-5B7D40125621}"/>
              </a:ext>
            </a:extLst>
          </p:cNvPr>
          <p:cNvSpPr>
            <a:spLocks noGrp="1"/>
          </p:cNvSpPr>
          <p:nvPr>
            <p:ph idx="1"/>
          </p:nvPr>
        </p:nvSpPr>
        <p:spPr>
          <a:xfrm>
            <a:off x="4447308" y="591344"/>
            <a:ext cx="6906491" cy="5585619"/>
          </a:xfrm>
        </p:spPr>
        <p:txBody>
          <a:bodyPr anchor="ctr">
            <a:normAutofit/>
          </a:bodyPr>
          <a:lstStyle/>
          <a:p>
            <a:pPr marL="285750" indent="-285750"/>
            <a:r>
              <a:rPr lang="en-GB" sz="1100">
                <a:latin typeface="Times New Roman" panose="02020603050405020304" pitchFamily="18" charset="0"/>
                <a:cs typeface="Times New Roman" panose="02020603050405020304" pitchFamily="18" charset="0"/>
              </a:rPr>
              <a:t>A. </a:t>
            </a:r>
            <a:r>
              <a:rPr lang="en-GB" sz="1100" err="1">
                <a:latin typeface="Times New Roman" panose="02020603050405020304" pitchFamily="18" charset="0"/>
                <a:cs typeface="Times New Roman" panose="02020603050405020304" pitchFamily="18" charset="0"/>
              </a:rPr>
              <a:t>Luszczynska</a:t>
            </a:r>
            <a:r>
              <a:rPr lang="en-GB" sz="1100">
                <a:latin typeface="Times New Roman" panose="02020603050405020304" pitchFamily="18" charset="0"/>
                <a:cs typeface="Times New Roman" panose="02020603050405020304" pitchFamily="18" charset="0"/>
              </a:rPr>
              <a:t> and Schwarzer, R. (2015). </a:t>
            </a:r>
            <a:r>
              <a:rPr lang="en-GB" sz="1100" i="1">
                <a:latin typeface="Times New Roman" panose="02020603050405020304" pitchFamily="18" charset="0"/>
                <a:cs typeface="Times New Roman" panose="02020603050405020304" pitchFamily="18" charset="0"/>
              </a:rPr>
              <a:t>Social Cognitive Theory</a:t>
            </a:r>
            <a:r>
              <a:rPr lang="en-GB" sz="1100">
                <a:latin typeface="Times New Roman" panose="02020603050405020304" pitchFamily="18" charset="0"/>
                <a:cs typeface="Times New Roman" panose="02020603050405020304" pitchFamily="18" charset="0"/>
              </a:rPr>
              <a:t>. [online] Available at: https://www.researchgate.net/publication/284667057_Social_Cognitive_Theory?_tp=eyJjb250ZXh0Ijp7ImZpcnN0UGFnZSI6Il9kaXJlY3QiLCJwYWdlIjoiX2RpcmVjdCJ9fQ [Accessed 6 Dec. 2025].</a:t>
            </a:r>
          </a:p>
          <a:p>
            <a:pPr marL="285750" indent="-285750"/>
            <a:r>
              <a:rPr lang="en-GB" sz="1100" err="1">
                <a:latin typeface="Times New Roman" panose="02020603050405020304" pitchFamily="18" charset="0"/>
                <a:cs typeface="Times New Roman" panose="02020603050405020304" pitchFamily="18" charset="0"/>
              </a:rPr>
              <a:t>Augmentedreality</a:t>
            </a:r>
            <a:r>
              <a:rPr lang="en-GB" sz="1100">
                <a:latin typeface="Times New Roman" panose="02020603050405020304" pitchFamily="18" charset="0"/>
                <a:cs typeface="Times New Roman" panose="02020603050405020304" pitchFamily="18" charset="0"/>
              </a:rPr>
              <a:t> (2017). </a:t>
            </a:r>
            <a:r>
              <a:rPr lang="en-GB" sz="1100" i="1" err="1">
                <a:latin typeface="Times New Roman" panose="02020603050405020304" pitchFamily="18" charset="0"/>
                <a:cs typeface="Times New Roman" panose="02020603050405020304" pitchFamily="18" charset="0"/>
              </a:rPr>
              <a:t>AugmentedReality.health</a:t>
            </a:r>
            <a:r>
              <a:rPr lang="en-GB" sz="1100">
                <a:latin typeface="Times New Roman" panose="02020603050405020304" pitchFamily="18" charset="0"/>
                <a:cs typeface="Times New Roman" panose="02020603050405020304" pitchFamily="18" charset="0"/>
              </a:rPr>
              <a:t>. [online] </a:t>
            </a:r>
            <a:r>
              <a:rPr lang="en-GB" sz="1100" err="1">
                <a:latin typeface="Times New Roman" panose="02020603050405020304" pitchFamily="18" charset="0"/>
                <a:cs typeface="Times New Roman" panose="02020603050405020304" pitchFamily="18" charset="0"/>
              </a:rPr>
              <a:t>AugmentedReality.health</a:t>
            </a:r>
            <a:r>
              <a:rPr lang="en-GB" sz="1100">
                <a:latin typeface="Times New Roman" panose="02020603050405020304" pitchFamily="18" charset="0"/>
                <a:cs typeface="Times New Roman" panose="02020603050405020304" pitchFamily="18" charset="0"/>
              </a:rPr>
              <a:t>. Available at: https://augmentedreality.health/nutrition.cfm [Accessed 6 Dec. 2025].</a:t>
            </a:r>
          </a:p>
          <a:p>
            <a:pPr marL="285750" indent="-285750"/>
            <a:r>
              <a:rPr lang="en-GB" sz="1100">
                <a:latin typeface="Times New Roman" panose="02020603050405020304" pitchFamily="18" charset="0"/>
                <a:cs typeface="Times New Roman" panose="02020603050405020304" pitchFamily="18" charset="0"/>
              </a:rPr>
              <a:t>Juan, M.-C., Charco, J.L., García-García, I. and </a:t>
            </a:r>
            <a:r>
              <a:rPr lang="en-GB" sz="1100" err="1">
                <a:latin typeface="Times New Roman" panose="02020603050405020304" pitchFamily="18" charset="0"/>
                <a:cs typeface="Times New Roman" panose="02020603050405020304" pitchFamily="18" charset="0"/>
              </a:rPr>
              <a:t>Mollá</a:t>
            </a:r>
            <a:r>
              <a:rPr lang="en-GB" sz="1100">
                <a:latin typeface="Times New Roman" panose="02020603050405020304" pitchFamily="18" charset="0"/>
                <a:cs typeface="Times New Roman" panose="02020603050405020304" pitchFamily="18" charset="0"/>
              </a:rPr>
              <a:t>, R. (2019). An Augmented Reality App to Learn to Interpret the Nutritional Information on Labels of Real Packaged Foods. </a:t>
            </a:r>
            <a:r>
              <a:rPr lang="en-GB" sz="1100" i="1">
                <a:latin typeface="Times New Roman" panose="02020603050405020304" pitchFamily="18" charset="0"/>
                <a:cs typeface="Times New Roman" panose="02020603050405020304" pitchFamily="18" charset="0"/>
              </a:rPr>
              <a:t>Frontiers in Computer Science</a:t>
            </a:r>
            <a:r>
              <a:rPr lang="en-GB" sz="1100">
                <a:latin typeface="Times New Roman" panose="02020603050405020304" pitchFamily="18" charset="0"/>
                <a:cs typeface="Times New Roman" panose="02020603050405020304" pitchFamily="18" charset="0"/>
              </a:rPr>
              <a:t>, [online] 1. </a:t>
            </a:r>
            <a:r>
              <a:rPr lang="en-GB" sz="1100" err="1">
                <a:latin typeface="Times New Roman" panose="02020603050405020304" pitchFamily="18" charset="0"/>
                <a:cs typeface="Times New Roman" panose="02020603050405020304" pitchFamily="18" charset="0"/>
              </a:rPr>
              <a:t>doi:https</a:t>
            </a:r>
            <a:r>
              <a:rPr lang="en-GB" sz="1100">
                <a:latin typeface="Times New Roman" panose="02020603050405020304" pitchFamily="18" charset="0"/>
                <a:cs typeface="Times New Roman" panose="02020603050405020304" pitchFamily="18" charset="0"/>
              </a:rPr>
              <a:t>://doi.org/10.3389/fcomp.2019.00001.</a:t>
            </a:r>
          </a:p>
          <a:p>
            <a:pPr marL="285750" indent="-285750"/>
            <a:r>
              <a:rPr lang="en-GB" sz="1100">
                <a:latin typeface="Times New Roman" panose="02020603050405020304" pitchFamily="18" charset="0"/>
                <a:cs typeface="Times New Roman" panose="02020603050405020304" pitchFamily="18" charset="0"/>
              </a:rPr>
              <a:t>Luca, V.D., </a:t>
            </a:r>
            <a:r>
              <a:rPr lang="en-GB" sz="1100" err="1">
                <a:latin typeface="Times New Roman" panose="02020603050405020304" pitchFamily="18" charset="0"/>
                <a:cs typeface="Times New Roman" panose="02020603050405020304" pitchFamily="18" charset="0"/>
              </a:rPr>
              <a:t>Virgolesi</a:t>
            </a:r>
            <a:r>
              <a:rPr lang="en-GB" sz="1100">
                <a:latin typeface="Times New Roman" panose="02020603050405020304" pitchFamily="18" charset="0"/>
                <a:cs typeface="Times New Roman" panose="02020603050405020304" pitchFamily="18" charset="0"/>
              </a:rPr>
              <a:t>, M., </a:t>
            </a:r>
            <a:r>
              <a:rPr lang="en-GB" sz="1100" err="1">
                <a:latin typeface="Times New Roman" panose="02020603050405020304" pitchFamily="18" charset="0"/>
                <a:cs typeface="Times New Roman" panose="02020603050405020304" pitchFamily="18" charset="0"/>
              </a:rPr>
              <a:t>Vetrani</a:t>
            </a:r>
            <a:r>
              <a:rPr lang="en-GB" sz="1100">
                <a:latin typeface="Times New Roman" panose="02020603050405020304" pitchFamily="18" charset="0"/>
                <a:cs typeface="Times New Roman" panose="02020603050405020304" pitchFamily="18" charset="0"/>
              </a:rPr>
              <a:t>, C., </a:t>
            </a:r>
            <a:r>
              <a:rPr lang="en-GB" sz="1100" err="1">
                <a:latin typeface="Times New Roman" panose="02020603050405020304" pitchFamily="18" charset="0"/>
                <a:cs typeface="Times New Roman" panose="02020603050405020304" pitchFamily="18" charset="0"/>
              </a:rPr>
              <a:t>Aprano</a:t>
            </a:r>
            <a:r>
              <a:rPr lang="en-GB" sz="1100">
                <a:latin typeface="Times New Roman" panose="02020603050405020304" pitchFamily="18" charset="0"/>
                <a:cs typeface="Times New Roman" panose="02020603050405020304" pitchFamily="18" charset="0"/>
              </a:rPr>
              <a:t>, S., Cantelli, F., Martino, A.D., Mercurio, L., Iaccarino, G., </a:t>
            </a:r>
            <a:r>
              <a:rPr lang="en-GB" sz="1100" err="1">
                <a:latin typeface="Times New Roman" panose="02020603050405020304" pitchFamily="18" charset="0"/>
                <a:cs typeface="Times New Roman" panose="02020603050405020304" pitchFamily="18" charset="0"/>
              </a:rPr>
              <a:t>Isgrò</a:t>
            </a:r>
            <a:r>
              <a:rPr lang="en-GB" sz="1100">
                <a:latin typeface="Times New Roman" panose="02020603050405020304" pitchFamily="18" charset="0"/>
                <a:cs typeface="Times New Roman" panose="02020603050405020304" pitchFamily="18" charset="0"/>
              </a:rPr>
              <a:t>, F., Arpaia, P., Colao, A. and Maddalena </a:t>
            </a:r>
            <a:r>
              <a:rPr lang="en-GB" sz="1100" err="1">
                <a:latin typeface="Times New Roman" panose="02020603050405020304" pitchFamily="18" charset="0"/>
                <a:cs typeface="Times New Roman" panose="02020603050405020304" pitchFamily="18" charset="0"/>
              </a:rPr>
              <a:t>Illario</a:t>
            </a:r>
            <a:r>
              <a:rPr lang="en-GB" sz="1100">
                <a:latin typeface="Times New Roman" panose="02020603050405020304" pitchFamily="18" charset="0"/>
                <a:cs typeface="Times New Roman" panose="02020603050405020304" pitchFamily="18" charset="0"/>
              </a:rPr>
              <a:t> (2025). Digital interventions for weight control to prevent obesity in adolescents: a systematic review. </a:t>
            </a:r>
            <a:r>
              <a:rPr lang="en-GB" sz="1100" i="1">
                <a:latin typeface="Times New Roman" panose="02020603050405020304" pitchFamily="18" charset="0"/>
                <a:cs typeface="Times New Roman" panose="02020603050405020304" pitchFamily="18" charset="0"/>
              </a:rPr>
              <a:t>Frontiers in Public Health</a:t>
            </a:r>
            <a:r>
              <a:rPr lang="en-GB" sz="1100">
                <a:latin typeface="Times New Roman" panose="02020603050405020304" pitchFamily="18" charset="0"/>
                <a:cs typeface="Times New Roman" panose="02020603050405020304" pitchFamily="18" charset="0"/>
              </a:rPr>
              <a:t>, [online] 13. </a:t>
            </a:r>
            <a:r>
              <a:rPr lang="en-GB" sz="1100" err="1">
                <a:latin typeface="Times New Roman" panose="02020603050405020304" pitchFamily="18" charset="0"/>
                <a:cs typeface="Times New Roman" panose="02020603050405020304" pitchFamily="18" charset="0"/>
              </a:rPr>
              <a:t>doi:https</a:t>
            </a:r>
            <a:r>
              <a:rPr lang="en-GB" sz="1100">
                <a:latin typeface="Times New Roman" panose="02020603050405020304" pitchFamily="18" charset="0"/>
                <a:cs typeface="Times New Roman" panose="02020603050405020304" pitchFamily="18" charset="0"/>
              </a:rPr>
              <a:t>://doi.org/10.3389/fpubh.2025.1584595.</a:t>
            </a:r>
          </a:p>
          <a:p>
            <a:pPr marL="285750" indent="-285750"/>
            <a:r>
              <a:rPr lang="en-GB" sz="1100">
                <a:latin typeface="Times New Roman" panose="02020603050405020304" pitchFamily="18" charset="0"/>
                <a:cs typeface="Times New Roman" panose="02020603050405020304" pitchFamily="18" charset="0"/>
              </a:rPr>
              <a:t>Lutz, C. (2019). Digital inequalities in the age of artificial intelligence and big data. </a:t>
            </a:r>
            <a:r>
              <a:rPr lang="en-GB" sz="1100" i="1">
                <a:latin typeface="Times New Roman" panose="02020603050405020304" pitchFamily="18" charset="0"/>
                <a:cs typeface="Times New Roman" panose="02020603050405020304" pitchFamily="18" charset="0"/>
              </a:rPr>
              <a:t>Human Behaviour and Emerging Technologies</a:t>
            </a:r>
            <a:r>
              <a:rPr lang="en-GB" sz="1100">
                <a:latin typeface="Times New Roman" panose="02020603050405020304" pitchFamily="18" charset="0"/>
                <a:cs typeface="Times New Roman" panose="02020603050405020304" pitchFamily="18" charset="0"/>
              </a:rPr>
              <a:t>, [online] 1(2), pp.141–148. </a:t>
            </a:r>
            <a:r>
              <a:rPr lang="en-GB" sz="1100" err="1">
                <a:latin typeface="Times New Roman" panose="02020603050405020304" pitchFamily="18" charset="0"/>
                <a:cs typeface="Times New Roman" panose="02020603050405020304" pitchFamily="18" charset="0"/>
              </a:rPr>
              <a:t>doi:https</a:t>
            </a:r>
            <a:r>
              <a:rPr lang="en-GB" sz="1100">
                <a:latin typeface="Times New Roman" panose="02020603050405020304" pitchFamily="18" charset="0"/>
                <a:cs typeface="Times New Roman" panose="02020603050405020304" pitchFamily="18" charset="0"/>
              </a:rPr>
              <a:t>://doi.org/10.1002/hbe2.140.</a:t>
            </a:r>
          </a:p>
          <a:p>
            <a:pPr marL="285750" indent="-285750"/>
            <a:r>
              <a:rPr lang="en-GB" sz="1100">
                <a:latin typeface="Times New Roman" panose="02020603050405020304" pitchFamily="18" charset="0"/>
                <a:cs typeface="Times New Roman" panose="02020603050405020304" pitchFamily="18" charset="0"/>
              </a:rPr>
              <a:t>Pini, V., Orso, V., Pluchino, P. and Gamberini, L. (2023). Augmented grocery shopping: fostering healthier food purchases through AR. </a:t>
            </a:r>
            <a:r>
              <a:rPr lang="en-GB" sz="1100" i="1">
                <a:latin typeface="Times New Roman" panose="02020603050405020304" pitchFamily="18" charset="0"/>
                <a:cs typeface="Times New Roman" panose="02020603050405020304" pitchFamily="18" charset="0"/>
              </a:rPr>
              <a:t>Virtual Reality</a:t>
            </a:r>
            <a:r>
              <a:rPr lang="en-GB" sz="1100">
                <a:latin typeface="Times New Roman" panose="02020603050405020304" pitchFamily="18" charset="0"/>
                <a:cs typeface="Times New Roman" panose="02020603050405020304" pitchFamily="18" charset="0"/>
              </a:rPr>
              <a:t>. [online] </a:t>
            </a:r>
            <a:r>
              <a:rPr lang="en-GB" sz="1100" err="1">
                <a:latin typeface="Times New Roman" panose="02020603050405020304" pitchFamily="18" charset="0"/>
                <a:cs typeface="Times New Roman" panose="02020603050405020304" pitchFamily="18" charset="0"/>
              </a:rPr>
              <a:t>doi:https</a:t>
            </a:r>
            <a:r>
              <a:rPr lang="en-GB" sz="1100">
                <a:latin typeface="Times New Roman" panose="02020603050405020304" pitchFamily="18" charset="0"/>
                <a:cs typeface="Times New Roman" panose="02020603050405020304" pitchFamily="18" charset="0"/>
              </a:rPr>
              <a:t>://doi.org/10.1007/s10055-023-00792-1.</a:t>
            </a:r>
          </a:p>
          <a:p>
            <a:pPr marL="285750" indent="-285750"/>
            <a:r>
              <a:rPr lang="en-GB" sz="1100">
                <a:latin typeface="Times New Roman" panose="02020603050405020304" pitchFamily="18" charset="0"/>
                <a:cs typeface="Times New Roman" panose="02020603050405020304" pitchFamily="18" charset="0"/>
              </a:rPr>
              <a:t>Urich, A. (2020). </a:t>
            </a:r>
            <a:r>
              <a:rPr lang="en-GB" sz="1100" i="1">
                <a:latin typeface="Times New Roman" panose="02020603050405020304" pitchFamily="18" charset="0"/>
                <a:cs typeface="Times New Roman" panose="02020603050405020304" pitchFamily="18" charset="0"/>
              </a:rPr>
              <a:t>The Health Belief Model</a:t>
            </a:r>
            <a:r>
              <a:rPr lang="en-GB" sz="1100">
                <a:latin typeface="Times New Roman" panose="02020603050405020304" pitchFamily="18" charset="0"/>
                <a:cs typeface="Times New Roman" panose="02020603050405020304" pitchFamily="18" charset="0"/>
              </a:rPr>
              <a:t>. [online] </a:t>
            </a:r>
            <a:r>
              <a:rPr lang="en-GB" sz="1100" err="1">
                <a:latin typeface="Times New Roman" panose="02020603050405020304" pitchFamily="18" charset="0"/>
                <a:cs typeface="Times New Roman" panose="02020603050405020304" pitchFamily="18" charset="0"/>
              </a:rPr>
              <a:t>PennState</a:t>
            </a:r>
            <a:r>
              <a:rPr lang="en-GB" sz="1100">
                <a:latin typeface="Times New Roman" panose="02020603050405020304" pitchFamily="18" charset="0"/>
                <a:cs typeface="Times New Roman" panose="02020603050405020304" pitchFamily="18" charset="0"/>
              </a:rPr>
              <a:t>. Available at: https://psu.pb.unizin.org/kines082/chapter/the-health-belief-model/ [Accessed 6 Dec. 2025].</a:t>
            </a:r>
          </a:p>
          <a:p>
            <a:pPr marL="285750" indent="-285750"/>
            <a:r>
              <a:rPr lang="en-GB" sz="1100">
                <a:latin typeface="Times New Roman" panose="02020603050405020304" pitchFamily="18" charset="0"/>
                <a:cs typeface="Times New Roman" panose="02020603050405020304" pitchFamily="18" charset="0"/>
              </a:rPr>
              <a:t>WHO (2023). </a:t>
            </a:r>
            <a:r>
              <a:rPr lang="en-GB" sz="1100" i="1">
                <a:latin typeface="Times New Roman" panose="02020603050405020304" pitchFamily="18" charset="0"/>
                <a:cs typeface="Times New Roman" panose="02020603050405020304" pitchFamily="18" charset="0"/>
              </a:rPr>
              <a:t>Health promotion</a:t>
            </a:r>
            <a:r>
              <a:rPr lang="en-GB" sz="1100">
                <a:latin typeface="Times New Roman" panose="02020603050405020304" pitchFamily="18" charset="0"/>
                <a:cs typeface="Times New Roman" panose="02020603050405020304" pitchFamily="18" charset="0"/>
              </a:rPr>
              <a:t>. [online] www.who.int. Available at: https://www.who.int/health-topics/health-promotion [Accessed 6 Dec. 2025].</a:t>
            </a:r>
          </a:p>
          <a:p>
            <a:pPr marL="342900" indent="-342900"/>
            <a:endParaRPr lang="en-GB" sz="1100">
              <a:latin typeface="Times New Roman" panose="02020603050405020304" pitchFamily="18" charset="0"/>
              <a:cs typeface="Times New Roman" panose="02020603050405020304" pitchFamily="18" charset="0"/>
            </a:endParaRPr>
          </a:p>
          <a:p>
            <a:pPr marL="0" indent="0">
              <a:buNone/>
            </a:pPr>
            <a:endParaRPr lang="en-IN" sz="11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7623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21FDCCC3-920F-43F6-DD97-D9B99452029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622"/>
            <a:ext cx="12192000" cy="6894986"/>
            <a:chOff x="0" y="-7622"/>
            <a:chExt cx="12192000" cy="6894986"/>
          </a:xfrm>
        </p:grpSpPr>
        <p:sp>
          <p:nvSpPr>
            <p:cNvPr id="8" name="Rectangle 7">
              <a:extLst>
                <a:ext uri="{FF2B5EF4-FFF2-40B4-BE49-F238E27FC236}">
                  <a16:creationId xmlns:a16="http://schemas.microsoft.com/office/drawing/2014/main" id="{59990802-8CAD-3410-772E-766C38FBF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7621"/>
              <a:ext cx="12192000" cy="6887364"/>
            </a:xfrm>
            <a:prstGeom prst="rect">
              <a:avLst/>
            </a:prstGeom>
            <a:gradFill>
              <a:gsLst>
                <a:gs pos="800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9CF0F51-7220-9933-BAEE-8EDE4FE1F4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9" y="0"/>
              <a:ext cx="8216919" cy="6887364"/>
            </a:xfrm>
            <a:prstGeom prst="rect">
              <a:avLst/>
            </a:prstGeom>
            <a:gradFill flip="none" rotWithShape="1">
              <a:gsLst>
                <a:gs pos="0">
                  <a:schemeClr val="accent5">
                    <a:lumMod val="75000"/>
                    <a:alpha val="79000"/>
                  </a:schemeClr>
                </a:gs>
                <a:gs pos="40000">
                  <a:schemeClr val="accent5">
                    <a:lumMod val="60000"/>
                    <a:lumOff val="40000"/>
                    <a:alpha val="0"/>
                  </a:schemeClr>
                </a:gs>
              </a:gsLst>
              <a:lin ang="19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A21669C9-C34A-0613-D0DF-E0B0A749F8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39978" y="-7622"/>
              <a:ext cx="8451623" cy="6887367"/>
            </a:xfrm>
            <a:prstGeom prst="rect">
              <a:avLst/>
            </a:prstGeom>
            <a:gradFill>
              <a:gsLst>
                <a:gs pos="0">
                  <a:schemeClr val="accent5">
                    <a:lumMod val="75000"/>
                    <a:alpha val="67000"/>
                  </a:schemeClr>
                </a:gs>
                <a:gs pos="60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1055A15-F7E5-A04E-DAAA-5E98309075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9127281" y="7060"/>
              <a:ext cx="3064320" cy="6872683"/>
            </a:xfrm>
            <a:prstGeom prst="rect">
              <a:avLst/>
            </a:prstGeom>
            <a:gradFill flip="none" rotWithShape="1">
              <a:gsLst>
                <a:gs pos="0">
                  <a:schemeClr val="accent2">
                    <a:alpha val="58000"/>
                  </a:schemeClr>
                </a:gs>
                <a:gs pos="41000">
                  <a:schemeClr val="accent2">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latin typeface="Times New Roman" panose="02020603050405020304" pitchFamily="18" charset="0"/>
                <a:cs typeface="Times New Roman" panose="02020603050405020304" pitchFamily="18" charset="0"/>
              </a:endParaRPr>
            </a:p>
          </p:txBody>
        </p:sp>
      </p:grpSp>
      <p:sp>
        <p:nvSpPr>
          <p:cNvPr id="2" name="Title 1">
            <a:extLst>
              <a:ext uri="{FF2B5EF4-FFF2-40B4-BE49-F238E27FC236}">
                <a16:creationId xmlns:a16="http://schemas.microsoft.com/office/drawing/2014/main" id="{14E33ED5-9AA3-1C49-BEC1-D4DE768E5C65}"/>
              </a:ext>
            </a:extLst>
          </p:cNvPr>
          <p:cNvSpPr>
            <a:spLocks noGrp="1"/>
          </p:cNvSpPr>
          <p:nvPr>
            <p:ph type="title"/>
          </p:nvPr>
        </p:nvSpPr>
        <p:spPr>
          <a:xfrm>
            <a:off x="2940140" y="1536180"/>
            <a:ext cx="6351568" cy="2085740"/>
          </a:xfrm>
        </p:spPr>
        <p:txBody>
          <a:bodyPr vert="horz" lIns="91440" tIns="45720" rIns="91440" bIns="45720" rtlCol="0" anchor="b">
            <a:normAutofit/>
          </a:bodyPr>
          <a:lstStyle/>
          <a:p>
            <a:pPr algn="ctr"/>
            <a:r>
              <a:rPr lang="en-US" sz="4000" kern="1200">
                <a:solidFill>
                  <a:srgbClr val="FFFFFF"/>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7469384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TotalTime>
  <Words>1771</Words>
  <Application>Microsoft Office PowerPoint</Application>
  <PresentationFormat>Widescreen</PresentationFormat>
  <Paragraphs>83</Paragraphs>
  <Slides>14</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Times New Roman</vt:lpstr>
      <vt:lpstr>Office Theme</vt:lpstr>
      <vt:lpstr>FoodScan AR Nutrition Education for Teen Shoppers A Digital Health Promotion Intervention</vt:lpstr>
      <vt:lpstr>Public health issues</vt:lpstr>
      <vt:lpstr>Target group</vt:lpstr>
      <vt:lpstr> Intervention of FoodScan</vt:lpstr>
      <vt:lpstr>Planning model: intervention mapping</vt:lpstr>
      <vt:lpstr>Stages of intervention mapping</vt:lpstr>
      <vt:lpstr>Applied behavioural change theories</vt:lpstr>
      <vt:lpstr>Principles and values of health promotion </vt:lpstr>
      <vt:lpstr>Integration of digital technologies </vt:lpstr>
      <vt:lpstr>Implementation Strategies </vt:lpstr>
      <vt:lpstr>Focusing on digital inequalities and the application of big data </vt:lpstr>
      <vt:lpstr>Summary</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USER</cp:lastModifiedBy>
  <cp:revision>4</cp:revision>
  <dcterms:created xsi:type="dcterms:W3CDTF">2025-12-06T16:50:33Z</dcterms:created>
  <dcterms:modified xsi:type="dcterms:W3CDTF">2025-12-06T17:09:14Z</dcterms:modified>
</cp:coreProperties>
</file>