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529" r:id="rId5"/>
    <p:sldId id="434" r:id="rId6"/>
    <p:sldId id="435" r:id="rId7"/>
    <p:sldId id="283" r:id="rId8"/>
    <p:sldId id="408" r:id="rId9"/>
    <p:sldId id="428" r:id="rId10"/>
    <p:sldId id="455" r:id="rId11"/>
    <p:sldId id="478" r:id="rId12"/>
    <p:sldId id="464" r:id="rId13"/>
    <p:sldId id="456" r:id="rId14"/>
    <p:sldId id="479" r:id="rId15"/>
    <p:sldId id="458" r:id="rId16"/>
    <p:sldId id="457" r:id="rId17"/>
    <p:sldId id="500" r:id="rId18"/>
    <p:sldId id="449" r:id="rId19"/>
    <p:sldId id="400" r:id="rId20"/>
    <p:sldId id="481" r:id="rId21"/>
    <p:sldId id="459" r:id="rId22"/>
    <p:sldId id="460" r:id="rId23"/>
    <p:sldId id="461" r:id="rId24"/>
    <p:sldId id="462" r:id="rId25"/>
    <p:sldId id="463" r:id="rId26"/>
    <p:sldId id="483" r:id="rId27"/>
    <p:sldId id="485" r:id="rId28"/>
    <p:sldId id="480" r:id="rId29"/>
    <p:sldId id="482" r:id="rId30"/>
    <p:sldId id="465" r:id="rId31"/>
    <p:sldId id="484" r:id="rId32"/>
    <p:sldId id="516" r:id="rId33"/>
    <p:sldId id="499" r:id="rId34"/>
    <p:sldId id="466" r:id="rId35"/>
    <p:sldId id="477" r:id="rId36"/>
    <p:sldId id="507" r:id="rId37"/>
    <p:sldId id="508" r:id="rId38"/>
    <p:sldId id="509" r:id="rId39"/>
    <p:sldId id="426" r:id="rId40"/>
    <p:sldId id="439" r:id="rId41"/>
    <p:sldId id="424"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395" autoAdjust="0"/>
    <p:restoredTop sz="73440" autoAdjust="0"/>
  </p:normalViewPr>
  <p:slideViewPr>
    <p:cSldViewPr>
      <p:cViewPr varScale="1">
        <p:scale>
          <a:sx n="81" d="100"/>
          <a:sy n="81" d="100"/>
        </p:scale>
        <p:origin x="1736"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44211D-FA15-492D-B5ED-4FEFDABFF7A2}" type="doc">
      <dgm:prSet loTypeId="urn:microsoft.com/office/officeart/2005/8/layout/hProcess9" loCatId="process" qsTypeId="urn:microsoft.com/office/officeart/2005/8/quickstyle/simple3" qsCatId="simple" csTypeId="urn:microsoft.com/office/officeart/2005/8/colors/accent1_2" csCatId="accent1" phldr="1"/>
      <dgm:spPr/>
      <dgm:t>
        <a:bodyPr/>
        <a:lstStyle/>
        <a:p>
          <a:endParaRPr lang="en-GB"/>
        </a:p>
      </dgm:t>
    </dgm:pt>
    <dgm:pt modelId="{8E23578F-2F57-4F4C-98DC-72269D9618A2}">
      <dgm:prSet/>
      <dgm:spPr/>
      <dgm:t>
        <a:bodyPr/>
        <a:lstStyle/>
        <a:p>
          <a:r>
            <a:rPr lang="en-GB" b="1" dirty="0"/>
            <a:t>Aims</a:t>
          </a:r>
          <a:endParaRPr lang="en-GB" dirty="0"/>
        </a:p>
      </dgm:t>
    </dgm:pt>
    <dgm:pt modelId="{48C2B2EE-36E2-47EC-AC6E-4810166D1F1A}" type="parTrans" cxnId="{CCABEBA3-EE56-4E92-8E82-B8C8491D451E}">
      <dgm:prSet/>
      <dgm:spPr/>
      <dgm:t>
        <a:bodyPr/>
        <a:lstStyle/>
        <a:p>
          <a:endParaRPr lang="en-GB"/>
        </a:p>
      </dgm:t>
    </dgm:pt>
    <dgm:pt modelId="{35715298-81ED-409B-86AA-02D18A7AEECE}" type="sibTrans" cxnId="{CCABEBA3-EE56-4E92-8E82-B8C8491D451E}">
      <dgm:prSet/>
      <dgm:spPr/>
      <dgm:t>
        <a:bodyPr/>
        <a:lstStyle/>
        <a:p>
          <a:endParaRPr lang="en-GB"/>
        </a:p>
      </dgm:t>
    </dgm:pt>
    <dgm:pt modelId="{ACEE632C-9DCF-4203-B448-DC041A5A6796}">
      <dgm:prSet/>
      <dgm:spPr/>
      <dgm:t>
        <a:bodyPr/>
        <a:lstStyle/>
        <a:p>
          <a:r>
            <a:rPr lang="en-GB" dirty="0"/>
            <a:t>To provide you with the broad information around why understanding of the assessment process is important in the H &amp; SC sector. </a:t>
          </a:r>
        </a:p>
      </dgm:t>
    </dgm:pt>
    <dgm:pt modelId="{791AEE24-929E-4C45-8630-2142C0C5220A}" type="sibTrans" cxnId="{0B5D67C7-D4EF-446C-AE71-846C3DB70B94}">
      <dgm:prSet/>
      <dgm:spPr/>
      <dgm:t>
        <a:bodyPr/>
        <a:lstStyle/>
        <a:p>
          <a:endParaRPr lang="en-GB"/>
        </a:p>
      </dgm:t>
    </dgm:pt>
    <dgm:pt modelId="{83F809AA-EABA-4898-ACD9-56F4EAA09652}" type="parTrans" cxnId="{0B5D67C7-D4EF-446C-AE71-846C3DB70B94}">
      <dgm:prSet/>
      <dgm:spPr/>
      <dgm:t>
        <a:bodyPr/>
        <a:lstStyle/>
        <a:p>
          <a:endParaRPr lang="en-GB"/>
        </a:p>
      </dgm:t>
    </dgm:pt>
    <dgm:pt modelId="{87E00E2A-5035-426C-BE69-CDADC827C543}">
      <dgm:prSet/>
      <dgm:spPr/>
      <dgm:t>
        <a:bodyPr/>
        <a:lstStyle/>
        <a:p>
          <a:r>
            <a:rPr lang="en-GB" dirty="0"/>
            <a:t>To provide you with information about the types of assessments.</a:t>
          </a:r>
        </a:p>
      </dgm:t>
    </dgm:pt>
    <dgm:pt modelId="{AC3B4235-916B-446F-92D5-82A4DF37A3B4}" type="parTrans" cxnId="{E21D3282-5099-4D4C-B228-AE4854E1B6E2}">
      <dgm:prSet/>
      <dgm:spPr/>
      <dgm:t>
        <a:bodyPr/>
        <a:lstStyle/>
        <a:p>
          <a:endParaRPr lang="en-GB"/>
        </a:p>
      </dgm:t>
    </dgm:pt>
    <dgm:pt modelId="{FE5B7015-8BCF-4A64-839D-87480D6F3075}" type="sibTrans" cxnId="{E21D3282-5099-4D4C-B228-AE4854E1B6E2}">
      <dgm:prSet/>
      <dgm:spPr/>
      <dgm:t>
        <a:bodyPr/>
        <a:lstStyle/>
        <a:p>
          <a:endParaRPr lang="en-GB"/>
        </a:p>
      </dgm:t>
    </dgm:pt>
    <dgm:pt modelId="{7FFB71A2-7D7E-46C0-ACA2-3A6F988FC592}">
      <dgm:prSet/>
      <dgm:spPr/>
      <dgm:t>
        <a:bodyPr/>
        <a:lstStyle/>
        <a:p>
          <a:r>
            <a:rPr lang="en-GB" dirty="0"/>
            <a:t>To revisit the Care Act 2014 relating to the assessment process. </a:t>
          </a:r>
        </a:p>
      </dgm:t>
    </dgm:pt>
    <dgm:pt modelId="{04D2D599-FB6D-4311-8D07-6287C7722B9F}" type="parTrans" cxnId="{F1EB77B2-E395-4F35-A403-EA554D3883A2}">
      <dgm:prSet/>
      <dgm:spPr/>
      <dgm:t>
        <a:bodyPr/>
        <a:lstStyle/>
        <a:p>
          <a:endParaRPr lang="en-GB"/>
        </a:p>
      </dgm:t>
    </dgm:pt>
    <dgm:pt modelId="{D230F216-A498-40A7-9966-9B7D3955A55D}" type="sibTrans" cxnId="{F1EB77B2-E395-4F35-A403-EA554D3883A2}">
      <dgm:prSet/>
      <dgm:spPr/>
      <dgm:t>
        <a:bodyPr/>
        <a:lstStyle/>
        <a:p>
          <a:endParaRPr lang="en-GB"/>
        </a:p>
      </dgm:t>
    </dgm:pt>
    <dgm:pt modelId="{9C73B998-0FB9-4126-96FA-6993DAD7E047}">
      <dgm:prSet/>
      <dgm:spPr/>
      <dgm:t>
        <a:bodyPr/>
        <a:lstStyle/>
        <a:p>
          <a:r>
            <a:rPr lang="en-GB" dirty="0"/>
            <a:t>To run a workshop on the 2</a:t>
          </a:r>
          <a:r>
            <a:rPr lang="en-GB" baseline="30000" dirty="0"/>
            <a:t>nd</a:t>
          </a:r>
          <a:r>
            <a:rPr lang="en-GB" dirty="0"/>
            <a:t> assignment. </a:t>
          </a:r>
        </a:p>
      </dgm:t>
    </dgm:pt>
    <dgm:pt modelId="{829F7990-83C4-4A94-B467-332A43DA70F8}" type="parTrans" cxnId="{697A2250-B28F-4072-8A3E-9E34D4294879}">
      <dgm:prSet/>
      <dgm:spPr/>
      <dgm:t>
        <a:bodyPr/>
        <a:lstStyle/>
        <a:p>
          <a:endParaRPr lang="en-GB"/>
        </a:p>
      </dgm:t>
    </dgm:pt>
    <dgm:pt modelId="{75E55FC4-2E5B-4117-989A-64E56BDB2797}" type="sibTrans" cxnId="{697A2250-B28F-4072-8A3E-9E34D4294879}">
      <dgm:prSet/>
      <dgm:spPr/>
      <dgm:t>
        <a:bodyPr/>
        <a:lstStyle/>
        <a:p>
          <a:endParaRPr lang="en-GB"/>
        </a:p>
      </dgm:t>
    </dgm:pt>
    <dgm:pt modelId="{339394B7-55F1-4168-B963-0F60F58E7490}" type="pres">
      <dgm:prSet presAssocID="{B744211D-FA15-492D-B5ED-4FEFDABFF7A2}" presName="CompostProcess" presStyleCnt="0">
        <dgm:presLayoutVars>
          <dgm:dir/>
          <dgm:resizeHandles val="exact"/>
        </dgm:presLayoutVars>
      </dgm:prSet>
      <dgm:spPr/>
    </dgm:pt>
    <dgm:pt modelId="{9F090A6A-2EE5-404D-9D4A-048969AB2C10}" type="pres">
      <dgm:prSet presAssocID="{B744211D-FA15-492D-B5ED-4FEFDABFF7A2}" presName="arrow" presStyleLbl="bgShp" presStyleIdx="0" presStyleCnt="1"/>
      <dgm:spPr/>
    </dgm:pt>
    <dgm:pt modelId="{B0D7E2C8-628B-4165-9EB5-090124F0C232}" type="pres">
      <dgm:prSet presAssocID="{B744211D-FA15-492D-B5ED-4FEFDABFF7A2}" presName="linearProcess" presStyleCnt="0"/>
      <dgm:spPr/>
    </dgm:pt>
    <dgm:pt modelId="{ADCA2153-40AE-4FAC-86E8-AE6B1E256646}" type="pres">
      <dgm:prSet presAssocID="{8E23578F-2F57-4F4C-98DC-72269D9618A2}" presName="textNode" presStyleLbl="node1" presStyleIdx="0" presStyleCnt="1" custScaleX="107304" custScaleY="250000">
        <dgm:presLayoutVars>
          <dgm:bulletEnabled val="1"/>
        </dgm:presLayoutVars>
      </dgm:prSet>
      <dgm:spPr/>
    </dgm:pt>
  </dgm:ptLst>
  <dgm:cxnLst>
    <dgm:cxn modelId="{41FF3C0D-9335-435B-8473-0584DE3CC533}" type="presOf" srcId="{8E23578F-2F57-4F4C-98DC-72269D9618A2}" destId="{ADCA2153-40AE-4FAC-86E8-AE6B1E256646}" srcOrd="0" destOrd="0" presId="urn:microsoft.com/office/officeart/2005/8/layout/hProcess9"/>
    <dgm:cxn modelId="{9013B849-88D2-47C7-8E2F-A45ECD0E8133}" type="presOf" srcId="{7FFB71A2-7D7E-46C0-ACA2-3A6F988FC592}" destId="{ADCA2153-40AE-4FAC-86E8-AE6B1E256646}" srcOrd="0" destOrd="3" presId="urn:microsoft.com/office/officeart/2005/8/layout/hProcess9"/>
    <dgm:cxn modelId="{697A2250-B28F-4072-8A3E-9E34D4294879}" srcId="{8E23578F-2F57-4F4C-98DC-72269D9618A2}" destId="{9C73B998-0FB9-4126-96FA-6993DAD7E047}" srcOrd="3" destOrd="0" parTransId="{829F7990-83C4-4A94-B467-332A43DA70F8}" sibTransId="{75E55FC4-2E5B-4117-989A-64E56BDB2797}"/>
    <dgm:cxn modelId="{91D37F6D-601B-4BC2-94E3-90FD626BB4F1}" type="presOf" srcId="{87E00E2A-5035-426C-BE69-CDADC827C543}" destId="{ADCA2153-40AE-4FAC-86E8-AE6B1E256646}" srcOrd="0" destOrd="2" presId="urn:microsoft.com/office/officeart/2005/8/layout/hProcess9"/>
    <dgm:cxn modelId="{5A462170-DED7-4B71-9C60-9518373DB335}" type="presOf" srcId="{ACEE632C-9DCF-4203-B448-DC041A5A6796}" destId="{ADCA2153-40AE-4FAC-86E8-AE6B1E256646}" srcOrd="0" destOrd="1" presId="urn:microsoft.com/office/officeart/2005/8/layout/hProcess9"/>
    <dgm:cxn modelId="{E21D3282-5099-4D4C-B228-AE4854E1B6E2}" srcId="{8E23578F-2F57-4F4C-98DC-72269D9618A2}" destId="{87E00E2A-5035-426C-BE69-CDADC827C543}" srcOrd="1" destOrd="0" parTransId="{AC3B4235-916B-446F-92D5-82A4DF37A3B4}" sibTransId="{FE5B7015-8BCF-4A64-839D-87480D6F3075}"/>
    <dgm:cxn modelId="{EE5B9485-ADDB-49BD-AACC-F63E452D7DA9}" type="presOf" srcId="{9C73B998-0FB9-4126-96FA-6993DAD7E047}" destId="{ADCA2153-40AE-4FAC-86E8-AE6B1E256646}" srcOrd="0" destOrd="4" presId="urn:microsoft.com/office/officeart/2005/8/layout/hProcess9"/>
    <dgm:cxn modelId="{F8B57487-5F67-4DA7-BE78-CB13DCA79D08}" type="presOf" srcId="{B744211D-FA15-492D-B5ED-4FEFDABFF7A2}" destId="{339394B7-55F1-4168-B963-0F60F58E7490}" srcOrd="0" destOrd="0" presId="urn:microsoft.com/office/officeart/2005/8/layout/hProcess9"/>
    <dgm:cxn modelId="{CCABEBA3-EE56-4E92-8E82-B8C8491D451E}" srcId="{B744211D-FA15-492D-B5ED-4FEFDABFF7A2}" destId="{8E23578F-2F57-4F4C-98DC-72269D9618A2}" srcOrd="0" destOrd="0" parTransId="{48C2B2EE-36E2-47EC-AC6E-4810166D1F1A}" sibTransId="{35715298-81ED-409B-86AA-02D18A7AEECE}"/>
    <dgm:cxn modelId="{F1EB77B2-E395-4F35-A403-EA554D3883A2}" srcId="{8E23578F-2F57-4F4C-98DC-72269D9618A2}" destId="{7FFB71A2-7D7E-46C0-ACA2-3A6F988FC592}" srcOrd="2" destOrd="0" parTransId="{04D2D599-FB6D-4311-8D07-6287C7722B9F}" sibTransId="{D230F216-A498-40A7-9966-9B7D3955A55D}"/>
    <dgm:cxn modelId="{0B5D67C7-D4EF-446C-AE71-846C3DB70B94}" srcId="{8E23578F-2F57-4F4C-98DC-72269D9618A2}" destId="{ACEE632C-9DCF-4203-B448-DC041A5A6796}" srcOrd="0" destOrd="0" parTransId="{83F809AA-EABA-4898-ACD9-56F4EAA09652}" sibTransId="{791AEE24-929E-4C45-8630-2142C0C5220A}"/>
    <dgm:cxn modelId="{6810AE2B-2341-4740-A4CA-A43CDB9FD491}" type="presParOf" srcId="{339394B7-55F1-4168-B963-0F60F58E7490}" destId="{9F090A6A-2EE5-404D-9D4A-048969AB2C10}" srcOrd="0" destOrd="0" presId="urn:microsoft.com/office/officeart/2005/8/layout/hProcess9"/>
    <dgm:cxn modelId="{907AEC5A-822B-4F47-B318-A6A49AC07FBF}" type="presParOf" srcId="{339394B7-55F1-4168-B963-0F60F58E7490}" destId="{B0D7E2C8-628B-4165-9EB5-090124F0C232}" srcOrd="1" destOrd="0" presId="urn:microsoft.com/office/officeart/2005/8/layout/hProcess9"/>
    <dgm:cxn modelId="{DF737186-F3BF-467C-A5B5-9CC95F71B043}" type="presParOf" srcId="{B0D7E2C8-628B-4165-9EB5-090124F0C232}" destId="{ADCA2153-40AE-4FAC-86E8-AE6B1E256646}" srcOrd="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C17E0-6AE4-452A-A246-564DBDAE8379}"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710AA29B-1615-45F4-B7F4-18EC7711BA0F}">
      <dgm:prSet/>
      <dgm:spPr/>
      <dgm:t>
        <a:bodyPr/>
        <a:lstStyle/>
        <a:p>
          <a:r>
            <a:rPr lang="en-GB" b="1" dirty="0"/>
            <a:t>Objectives</a:t>
          </a:r>
          <a:endParaRPr lang="en-GB" dirty="0"/>
        </a:p>
      </dgm:t>
    </dgm:pt>
    <dgm:pt modelId="{1D5A6F2B-BAEA-4077-B0AF-D35B4295643F}" type="parTrans" cxnId="{91229CA4-4C0C-447D-A5C6-18E61222E0EB}">
      <dgm:prSet/>
      <dgm:spPr/>
      <dgm:t>
        <a:bodyPr/>
        <a:lstStyle/>
        <a:p>
          <a:endParaRPr lang="en-GB"/>
        </a:p>
      </dgm:t>
    </dgm:pt>
    <dgm:pt modelId="{8823B164-7388-4117-BC0C-ED664DEBE26E}" type="sibTrans" cxnId="{91229CA4-4C0C-447D-A5C6-18E61222E0EB}">
      <dgm:prSet/>
      <dgm:spPr/>
      <dgm:t>
        <a:bodyPr/>
        <a:lstStyle/>
        <a:p>
          <a:endParaRPr lang="en-GB"/>
        </a:p>
      </dgm:t>
    </dgm:pt>
    <dgm:pt modelId="{CFC3150A-09AE-4227-8A2C-ABF109020383}">
      <dgm:prSet/>
      <dgm:spPr/>
      <dgm:t>
        <a:bodyPr/>
        <a:lstStyle/>
        <a:p>
          <a:r>
            <a:rPr lang="en-GB" dirty="0"/>
            <a:t>By the end of the session, you should have an insight of why the assessment process is an influencing factor in the delivery of health and social care services and how this relates to your role within the sector.  </a:t>
          </a:r>
        </a:p>
      </dgm:t>
    </dgm:pt>
    <dgm:pt modelId="{E97C6014-C2A0-44D0-8139-2DA78BC5C1E8}" type="parTrans" cxnId="{90588497-7C15-442A-9E8B-EF46819B00ED}">
      <dgm:prSet/>
      <dgm:spPr/>
      <dgm:t>
        <a:bodyPr/>
        <a:lstStyle/>
        <a:p>
          <a:endParaRPr lang="en-GB"/>
        </a:p>
      </dgm:t>
    </dgm:pt>
    <dgm:pt modelId="{527BC3A8-39E1-4F2B-820A-689363C18C5A}" type="sibTrans" cxnId="{90588497-7C15-442A-9E8B-EF46819B00ED}">
      <dgm:prSet/>
      <dgm:spPr/>
      <dgm:t>
        <a:bodyPr/>
        <a:lstStyle/>
        <a:p>
          <a:endParaRPr lang="en-GB"/>
        </a:p>
      </dgm:t>
    </dgm:pt>
    <dgm:pt modelId="{8D2684D6-D348-480C-8BB9-4F46479C1791}">
      <dgm:prSet/>
      <dgm:spPr/>
      <dgm:t>
        <a:bodyPr/>
        <a:lstStyle/>
        <a:p>
          <a:r>
            <a:rPr lang="en-GB" dirty="0"/>
            <a:t>You should be able to have a broader insight to how you can approach the second assignment question. </a:t>
          </a:r>
        </a:p>
      </dgm:t>
    </dgm:pt>
    <dgm:pt modelId="{8C40CBB9-836D-4A39-9604-40444C33DE66}" type="parTrans" cxnId="{E14CB5DF-0A67-408A-A186-C3CFC29ACE6D}">
      <dgm:prSet/>
      <dgm:spPr/>
      <dgm:t>
        <a:bodyPr/>
        <a:lstStyle/>
        <a:p>
          <a:endParaRPr lang="en-GB"/>
        </a:p>
      </dgm:t>
    </dgm:pt>
    <dgm:pt modelId="{1A598F4D-8D37-4AFD-888D-A9A84C2A29A0}" type="sibTrans" cxnId="{E14CB5DF-0A67-408A-A186-C3CFC29ACE6D}">
      <dgm:prSet/>
      <dgm:spPr/>
      <dgm:t>
        <a:bodyPr/>
        <a:lstStyle/>
        <a:p>
          <a:endParaRPr lang="en-GB"/>
        </a:p>
      </dgm:t>
    </dgm:pt>
    <dgm:pt modelId="{B4908C4C-569E-496E-B243-374EB16BC202}" type="pres">
      <dgm:prSet presAssocID="{DDFC17E0-6AE4-452A-A246-564DBDAE8379}" presName="CompostProcess" presStyleCnt="0">
        <dgm:presLayoutVars>
          <dgm:dir/>
          <dgm:resizeHandles val="exact"/>
        </dgm:presLayoutVars>
      </dgm:prSet>
      <dgm:spPr/>
    </dgm:pt>
    <dgm:pt modelId="{A77D0EBC-D68D-490C-966C-CACE1F5EFB2F}" type="pres">
      <dgm:prSet presAssocID="{DDFC17E0-6AE4-452A-A246-564DBDAE8379}" presName="arrow" presStyleLbl="bgShp" presStyleIdx="0" presStyleCnt="1"/>
      <dgm:spPr/>
    </dgm:pt>
    <dgm:pt modelId="{103E5224-7FB8-46EE-A2D5-B000932B8CDB}" type="pres">
      <dgm:prSet presAssocID="{DDFC17E0-6AE4-452A-A246-564DBDAE8379}" presName="linearProcess" presStyleCnt="0"/>
      <dgm:spPr/>
    </dgm:pt>
    <dgm:pt modelId="{92CD4DDA-491C-4435-A76D-8375A73536CA}" type="pres">
      <dgm:prSet presAssocID="{710AA29B-1615-45F4-B7F4-18EC7711BA0F}" presName="textNode" presStyleLbl="node1" presStyleIdx="0" presStyleCnt="1" custScaleX="112281" custScaleY="250000">
        <dgm:presLayoutVars>
          <dgm:bulletEnabled val="1"/>
        </dgm:presLayoutVars>
      </dgm:prSet>
      <dgm:spPr/>
    </dgm:pt>
  </dgm:ptLst>
  <dgm:cxnLst>
    <dgm:cxn modelId="{94AB4878-85FE-4B02-855B-991586D80F13}" type="presOf" srcId="{8D2684D6-D348-480C-8BB9-4F46479C1791}" destId="{92CD4DDA-491C-4435-A76D-8375A73536CA}" srcOrd="0" destOrd="2" presId="urn:microsoft.com/office/officeart/2005/8/layout/hProcess9"/>
    <dgm:cxn modelId="{90588497-7C15-442A-9E8B-EF46819B00ED}" srcId="{710AA29B-1615-45F4-B7F4-18EC7711BA0F}" destId="{CFC3150A-09AE-4227-8A2C-ABF109020383}" srcOrd="0" destOrd="0" parTransId="{E97C6014-C2A0-44D0-8139-2DA78BC5C1E8}" sibTransId="{527BC3A8-39E1-4F2B-820A-689363C18C5A}"/>
    <dgm:cxn modelId="{91229CA4-4C0C-447D-A5C6-18E61222E0EB}" srcId="{DDFC17E0-6AE4-452A-A246-564DBDAE8379}" destId="{710AA29B-1615-45F4-B7F4-18EC7711BA0F}" srcOrd="0" destOrd="0" parTransId="{1D5A6F2B-BAEA-4077-B0AF-D35B4295643F}" sibTransId="{8823B164-7388-4117-BC0C-ED664DEBE26E}"/>
    <dgm:cxn modelId="{172AB6AC-83BF-4599-A55A-3557D92558FD}" type="presOf" srcId="{DDFC17E0-6AE4-452A-A246-564DBDAE8379}" destId="{B4908C4C-569E-496E-B243-374EB16BC202}" srcOrd="0" destOrd="0" presId="urn:microsoft.com/office/officeart/2005/8/layout/hProcess9"/>
    <dgm:cxn modelId="{0BD53BC5-9DB5-4CD8-841A-EDCAE572B3CC}" type="presOf" srcId="{710AA29B-1615-45F4-B7F4-18EC7711BA0F}" destId="{92CD4DDA-491C-4435-A76D-8375A73536CA}" srcOrd="0" destOrd="0" presId="urn:microsoft.com/office/officeart/2005/8/layout/hProcess9"/>
    <dgm:cxn modelId="{E14CB5DF-0A67-408A-A186-C3CFC29ACE6D}" srcId="{710AA29B-1615-45F4-B7F4-18EC7711BA0F}" destId="{8D2684D6-D348-480C-8BB9-4F46479C1791}" srcOrd="1" destOrd="0" parTransId="{8C40CBB9-836D-4A39-9604-40444C33DE66}" sibTransId="{1A598F4D-8D37-4AFD-888D-A9A84C2A29A0}"/>
    <dgm:cxn modelId="{DE2106FB-2645-4E68-AC3D-45710F351F39}" type="presOf" srcId="{CFC3150A-09AE-4227-8A2C-ABF109020383}" destId="{92CD4DDA-491C-4435-A76D-8375A73536CA}" srcOrd="0" destOrd="1" presId="urn:microsoft.com/office/officeart/2005/8/layout/hProcess9"/>
    <dgm:cxn modelId="{57E92FB4-FD97-4B5F-8935-1B8067321346}" type="presParOf" srcId="{B4908C4C-569E-496E-B243-374EB16BC202}" destId="{A77D0EBC-D68D-490C-966C-CACE1F5EFB2F}" srcOrd="0" destOrd="0" presId="urn:microsoft.com/office/officeart/2005/8/layout/hProcess9"/>
    <dgm:cxn modelId="{F75F5182-E07F-483D-B409-C640B7434868}" type="presParOf" srcId="{B4908C4C-569E-496E-B243-374EB16BC202}" destId="{103E5224-7FB8-46EE-A2D5-B000932B8CDB}" srcOrd="1" destOrd="0" presId="urn:microsoft.com/office/officeart/2005/8/layout/hProcess9"/>
    <dgm:cxn modelId="{1247B613-CA82-4CF8-9716-4FB9ECCB366C}" type="presParOf" srcId="{103E5224-7FB8-46EE-A2D5-B000932B8CDB}" destId="{92CD4DDA-491C-4435-A76D-8375A73536CA}"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6A0129-F8AA-44E6-8069-0F8DC714851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C82CACDD-6BC8-4EEF-9501-8B97F0BE899B}">
      <dgm:prSet custT="1"/>
      <dgm:spPr/>
      <dgm:t>
        <a:bodyPr/>
        <a:lstStyle/>
        <a:p>
          <a:br>
            <a:rPr lang="en-US" sz="2400" b="1" dirty="0"/>
          </a:br>
          <a:r>
            <a:rPr lang="en-GB" sz="2000" b="1" dirty="0"/>
            <a:t>The context of the health and social  care sector looking at the types and stages of assessments, who is involved, and how assessments are carried out </a:t>
          </a:r>
          <a:endParaRPr lang="en-GB" sz="2000" dirty="0"/>
        </a:p>
      </dgm:t>
    </dgm:pt>
    <dgm:pt modelId="{08B2AF47-23E7-441B-8133-C36C8D6A8B96}" type="parTrans" cxnId="{ACBCF363-757C-44D3-BAE0-69212EC82973}">
      <dgm:prSet/>
      <dgm:spPr/>
      <dgm:t>
        <a:bodyPr/>
        <a:lstStyle/>
        <a:p>
          <a:endParaRPr lang="en-GB"/>
        </a:p>
      </dgm:t>
    </dgm:pt>
    <dgm:pt modelId="{8F8784A2-DECD-486D-B3C0-91D64C5733F1}" type="sibTrans" cxnId="{ACBCF363-757C-44D3-BAE0-69212EC82973}">
      <dgm:prSet/>
      <dgm:spPr/>
      <dgm:t>
        <a:bodyPr/>
        <a:lstStyle/>
        <a:p>
          <a:endParaRPr lang="en-GB"/>
        </a:p>
      </dgm:t>
    </dgm:pt>
    <dgm:pt modelId="{82B053C1-524F-4D73-A24D-669FDA011459}">
      <dgm:prSet custT="1"/>
      <dgm:spPr>
        <a:solidFill>
          <a:schemeClr val="accent1">
            <a:lumMod val="20000"/>
            <a:lumOff val="80000"/>
            <a:alpha val="90000"/>
          </a:schemeClr>
        </a:solidFill>
      </dgm:spPr>
      <dgm:t>
        <a:bodyPr/>
        <a:lstStyle/>
        <a:p>
          <a:r>
            <a:rPr lang="en-GB" sz="2400" b="1" dirty="0"/>
            <a:t>The context of the health and social care sector to look at the assessment process</a:t>
          </a:r>
        </a:p>
      </dgm:t>
    </dgm:pt>
    <dgm:pt modelId="{D5F5B86A-241A-4E34-B9A8-B6D537387559}" type="parTrans" cxnId="{1004B868-28DA-4F7B-B987-22E1814C4FBB}">
      <dgm:prSet/>
      <dgm:spPr/>
      <dgm:t>
        <a:bodyPr/>
        <a:lstStyle/>
        <a:p>
          <a:endParaRPr lang="en-GB"/>
        </a:p>
      </dgm:t>
    </dgm:pt>
    <dgm:pt modelId="{314D4261-24EE-4247-9375-69EA3C839045}" type="sibTrans" cxnId="{1004B868-28DA-4F7B-B987-22E1814C4FBB}">
      <dgm:prSet/>
      <dgm:spPr/>
      <dgm:t>
        <a:bodyPr/>
        <a:lstStyle/>
        <a:p>
          <a:endParaRPr lang="en-GB"/>
        </a:p>
      </dgm:t>
    </dgm:pt>
    <dgm:pt modelId="{0BD77C5C-F58A-4399-8190-F1EF84322780}">
      <dgm:prSet custT="1"/>
      <dgm:spPr>
        <a:solidFill>
          <a:schemeClr val="accent1">
            <a:lumMod val="20000"/>
            <a:lumOff val="80000"/>
            <a:alpha val="90000"/>
          </a:schemeClr>
        </a:solidFill>
      </dgm:spPr>
      <dgm:t>
        <a:bodyPr/>
        <a:lstStyle/>
        <a:p>
          <a:r>
            <a:rPr lang="en-GB" sz="2400" b="1" dirty="0"/>
            <a:t>To consider who is involved within the assessment and why this is an essential part of the process</a:t>
          </a:r>
        </a:p>
      </dgm:t>
    </dgm:pt>
    <dgm:pt modelId="{02AF5B23-F5DF-4EEA-86B5-E6D4A660D305}" type="parTrans" cxnId="{53BEC9A4-4A66-4935-A9AD-12045C087F73}">
      <dgm:prSet/>
      <dgm:spPr/>
      <dgm:t>
        <a:bodyPr/>
        <a:lstStyle/>
        <a:p>
          <a:endParaRPr lang="en-GB"/>
        </a:p>
      </dgm:t>
    </dgm:pt>
    <dgm:pt modelId="{5763B8FC-F657-43CA-9691-288C45F83007}" type="sibTrans" cxnId="{53BEC9A4-4A66-4935-A9AD-12045C087F73}">
      <dgm:prSet/>
      <dgm:spPr/>
      <dgm:t>
        <a:bodyPr/>
        <a:lstStyle/>
        <a:p>
          <a:endParaRPr lang="en-GB"/>
        </a:p>
      </dgm:t>
    </dgm:pt>
    <dgm:pt modelId="{2277B438-BD03-462A-BE73-7E0916424552}">
      <dgm:prSet custT="1"/>
      <dgm:spPr>
        <a:solidFill>
          <a:schemeClr val="accent1">
            <a:lumMod val="20000"/>
            <a:lumOff val="80000"/>
            <a:alpha val="90000"/>
          </a:schemeClr>
        </a:solidFill>
      </dgm:spPr>
      <dgm:t>
        <a:bodyPr/>
        <a:lstStyle/>
        <a:p>
          <a:r>
            <a:rPr lang="en-GB" sz="2400" b="1" dirty="0"/>
            <a:t>Read contents of pages 161 to 180 in Glasby (2017)</a:t>
          </a:r>
        </a:p>
      </dgm:t>
    </dgm:pt>
    <dgm:pt modelId="{4F52C0F3-AD15-48E0-ADA6-64B03F1C27FE}" type="parTrans" cxnId="{BFA611AB-DBAE-4DD0-8F23-F18B73947C76}">
      <dgm:prSet/>
      <dgm:spPr/>
      <dgm:t>
        <a:bodyPr/>
        <a:lstStyle/>
        <a:p>
          <a:endParaRPr lang="en-GB"/>
        </a:p>
      </dgm:t>
    </dgm:pt>
    <dgm:pt modelId="{9CC37497-2DDE-4348-B9BE-1FB1111B24DE}" type="sibTrans" cxnId="{BFA611AB-DBAE-4DD0-8F23-F18B73947C76}">
      <dgm:prSet/>
      <dgm:spPr/>
      <dgm:t>
        <a:bodyPr/>
        <a:lstStyle/>
        <a:p>
          <a:endParaRPr lang="en-GB"/>
        </a:p>
      </dgm:t>
    </dgm:pt>
    <dgm:pt modelId="{C647934F-198F-4305-924A-F779B3A6F11D}" type="pres">
      <dgm:prSet presAssocID="{866A0129-F8AA-44E6-8069-0F8DC7148517}" presName="linearFlow" presStyleCnt="0">
        <dgm:presLayoutVars>
          <dgm:dir/>
          <dgm:animLvl val="lvl"/>
          <dgm:resizeHandles val="exact"/>
        </dgm:presLayoutVars>
      </dgm:prSet>
      <dgm:spPr/>
    </dgm:pt>
    <dgm:pt modelId="{77A51015-9CA2-49BD-9481-5BF2ABC1794C}" type="pres">
      <dgm:prSet presAssocID="{C82CACDD-6BC8-4EEF-9501-8B97F0BE899B}" presName="composite" presStyleCnt="0"/>
      <dgm:spPr/>
    </dgm:pt>
    <dgm:pt modelId="{3D96A167-A2AF-4CD7-8E2D-42C7DD281C71}" type="pres">
      <dgm:prSet presAssocID="{C82CACDD-6BC8-4EEF-9501-8B97F0BE899B}" presName="parentText" presStyleLbl="alignNode1" presStyleIdx="0" presStyleCnt="1">
        <dgm:presLayoutVars>
          <dgm:chMax val="1"/>
          <dgm:bulletEnabled val="1"/>
        </dgm:presLayoutVars>
      </dgm:prSet>
      <dgm:spPr/>
    </dgm:pt>
    <dgm:pt modelId="{1C181BAF-10A3-4A94-9238-D1793AA5CAF9}" type="pres">
      <dgm:prSet presAssocID="{C82CACDD-6BC8-4EEF-9501-8B97F0BE899B}" presName="descendantText" presStyleLbl="alignAcc1" presStyleIdx="0" presStyleCnt="1" custScaleX="100562" custScaleY="100000" custLinFactNeighborX="281" custLinFactNeighborY="3818">
        <dgm:presLayoutVars>
          <dgm:bulletEnabled val="1"/>
        </dgm:presLayoutVars>
      </dgm:prSet>
      <dgm:spPr/>
    </dgm:pt>
  </dgm:ptLst>
  <dgm:cxnLst>
    <dgm:cxn modelId="{4DFE921B-0248-4B1D-A87C-10730E1CF5B9}" type="presOf" srcId="{866A0129-F8AA-44E6-8069-0F8DC7148517}" destId="{C647934F-198F-4305-924A-F779B3A6F11D}" srcOrd="0" destOrd="0" presId="urn:microsoft.com/office/officeart/2005/8/layout/chevron2"/>
    <dgm:cxn modelId="{ACBCF363-757C-44D3-BAE0-69212EC82973}" srcId="{866A0129-F8AA-44E6-8069-0F8DC7148517}" destId="{C82CACDD-6BC8-4EEF-9501-8B97F0BE899B}" srcOrd="0" destOrd="0" parTransId="{08B2AF47-23E7-441B-8133-C36C8D6A8B96}" sibTransId="{8F8784A2-DECD-486D-B3C0-91D64C5733F1}"/>
    <dgm:cxn modelId="{1004B868-28DA-4F7B-B987-22E1814C4FBB}" srcId="{C82CACDD-6BC8-4EEF-9501-8B97F0BE899B}" destId="{82B053C1-524F-4D73-A24D-669FDA011459}" srcOrd="0" destOrd="0" parTransId="{D5F5B86A-241A-4E34-B9A8-B6D537387559}" sibTransId="{314D4261-24EE-4247-9375-69EA3C839045}"/>
    <dgm:cxn modelId="{BAF3F869-263B-4709-B603-90308A8513E3}" type="presOf" srcId="{0BD77C5C-F58A-4399-8190-F1EF84322780}" destId="{1C181BAF-10A3-4A94-9238-D1793AA5CAF9}" srcOrd="0" destOrd="1" presId="urn:microsoft.com/office/officeart/2005/8/layout/chevron2"/>
    <dgm:cxn modelId="{1F8C1872-C235-42AE-8263-F403F73A9EC3}" type="presOf" srcId="{82B053C1-524F-4D73-A24D-669FDA011459}" destId="{1C181BAF-10A3-4A94-9238-D1793AA5CAF9}" srcOrd="0" destOrd="0" presId="urn:microsoft.com/office/officeart/2005/8/layout/chevron2"/>
    <dgm:cxn modelId="{C6D85A92-6E3A-4D3E-9EEC-2F2DE6762FE9}" type="presOf" srcId="{2277B438-BD03-462A-BE73-7E0916424552}" destId="{1C181BAF-10A3-4A94-9238-D1793AA5CAF9}" srcOrd="0" destOrd="2" presId="urn:microsoft.com/office/officeart/2005/8/layout/chevron2"/>
    <dgm:cxn modelId="{53BEC9A4-4A66-4935-A9AD-12045C087F73}" srcId="{C82CACDD-6BC8-4EEF-9501-8B97F0BE899B}" destId="{0BD77C5C-F58A-4399-8190-F1EF84322780}" srcOrd="1" destOrd="0" parTransId="{02AF5B23-F5DF-4EEA-86B5-E6D4A660D305}" sibTransId="{5763B8FC-F657-43CA-9691-288C45F83007}"/>
    <dgm:cxn modelId="{BFA611AB-DBAE-4DD0-8F23-F18B73947C76}" srcId="{C82CACDD-6BC8-4EEF-9501-8B97F0BE899B}" destId="{2277B438-BD03-462A-BE73-7E0916424552}" srcOrd="2" destOrd="0" parTransId="{4F52C0F3-AD15-48E0-ADA6-64B03F1C27FE}" sibTransId="{9CC37497-2DDE-4348-B9BE-1FB1111B24DE}"/>
    <dgm:cxn modelId="{080A7DC2-AE0A-40EC-8F00-39C0E2798DBA}" type="presOf" srcId="{C82CACDD-6BC8-4EEF-9501-8B97F0BE899B}" destId="{3D96A167-A2AF-4CD7-8E2D-42C7DD281C71}" srcOrd="0" destOrd="0" presId="urn:microsoft.com/office/officeart/2005/8/layout/chevron2"/>
    <dgm:cxn modelId="{CFB4D440-577D-4B85-8C36-994589D1FDB5}" type="presParOf" srcId="{C647934F-198F-4305-924A-F779B3A6F11D}" destId="{77A51015-9CA2-49BD-9481-5BF2ABC1794C}" srcOrd="0" destOrd="0" presId="urn:microsoft.com/office/officeart/2005/8/layout/chevron2"/>
    <dgm:cxn modelId="{B25A5FDF-C492-46F1-A33A-9876BEF01004}" type="presParOf" srcId="{77A51015-9CA2-49BD-9481-5BF2ABC1794C}" destId="{3D96A167-A2AF-4CD7-8E2D-42C7DD281C71}" srcOrd="0" destOrd="0" presId="urn:microsoft.com/office/officeart/2005/8/layout/chevron2"/>
    <dgm:cxn modelId="{EBCE6F90-1D19-4422-B424-6908707C8CA8}" type="presParOf" srcId="{77A51015-9CA2-49BD-9481-5BF2ABC1794C}" destId="{1C181BAF-10A3-4A94-9238-D1793AA5CAF9}"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0A6A-2EE5-404D-9D4A-048969AB2C10}">
      <dsp:nvSpPr>
        <dsp:cNvPr id="0" name=""/>
        <dsp:cNvSpPr/>
      </dsp:nvSpPr>
      <dsp:spPr>
        <a:xfrm>
          <a:off x="318635" y="0"/>
          <a:ext cx="3611201" cy="4896543"/>
        </a:xfrm>
        <a:prstGeom prst="rightArrow">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ADCA2153-40AE-4FAC-86E8-AE6B1E256646}">
      <dsp:nvSpPr>
        <dsp:cNvPr id="0" name=""/>
        <dsp:cNvSpPr/>
      </dsp:nvSpPr>
      <dsp:spPr>
        <a:xfrm>
          <a:off x="44292" y="0"/>
          <a:ext cx="4159887" cy="4896543"/>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Aims</a:t>
          </a:r>
          <a:endParaRPr lang="en-GB" sz="2300" kern="1200" dirty="0"/>
        </a:p>
        <a:p>
          <a:pPr marL="171450" lvl="1" indent="-171450" algn="l" defTabSz="800100">
            <a:lnSpc>
              <a:spcPct val="90000"/>
            </a:lnSpc>
            <a:spcBef>
              <a:spcPct val="0"/>
            </a:spcBef>
            <a:spcAft>
              <a:spcPct val="15000"/>
            </a:spcAft>
            <a:buChar char="•"/>
          </a:pPr>
          <a:r>
            <a:rPr lang="en-GB" sz="1800" kern="1200" dirty="0"/>
            <a:t>To provide you with the broad information around why understanding of the assessment process is important in the H &amp; SC sector. </a:t>
          </a:r>
        </a:p>
        <a:p>
          <a:pPr marL="171450" lvl="1" indent="-171450" algn="l" defTabSz="800100">
            <a:lnSpc>
              <a:spcPct val="90000"/>
            </a:lnSpc>
            <a:spcBef>
              <a:spcPct val="0"/>
            </a:spcBef>
            <a:spcAft>
              <a:spcPct val="15000"/>
            </a:spcAft>
            <a:buChar char="•"/>
          </a:pPr>
          <a:r>
            <a:rPr lang="en-GB" sz="1800" kern="1200" dirty="0"/>
            <a:t>To provide you with information about the types of assessments.</a:t>
          </a:r>
        </a:p>
        <a:p>
          <a:pPr marL="171450" lvl="1" indent="-171450" algn="l" defTabSz="800100">
            <a:lnSpc>
              <a:spcPct val="90000"/>
            </a:lnSpc>
            <a:spcBef>
              <a:spcPct val="0"/>
            </a:spcBef>
            <a:spcAft>
              <a:spcPct val="15000"/>
            </a:spcAft>
            <a:buChar char="•"/>
          </a:pPr>
          <a:r>
            <a:rPr lang="en-GB" sz="1800" kern="1200" dirty="0"/>
            <a:t>To revisit the Care Act 2014 relating to the assessment process. </a:t>
          </a:r>
        </a:p>
        <a:p>
          <a:pPr marL="171450" lvl="1" indent="-171450" algn="l" defTabSz="800100">
            <a:lnSpc>
              <a:spcPct val="90000"/>
            </a:lnSpc>
            <a:spcBef>
              <a:spcPct val="0"/>
            </a:spcBef>
            <a:spcAft>
              <a:spcPct val="15000"/>
            </a:spcAft>
            <a:buChar char="•"/>
          </a:pPr>
          <a:r>
            <a:rPr lang="en-GB" sz="1800" kern="1200" dirty="0"/>
            <a:t>To run a workshop on the 2</a:t>
          </a:r>
          <a:r>
            <a:rPr lang="en-GB" sz="1800" kern="1200" baseline="30000" dirty="0"/>
            <a:t>nd</a:t>
          </a:r>
          <a:r>
            <a:rPr lang="en-GB" sz="1800" kern="1200" dirty="0"/>
            <a:t> assignment. </a:t>
          </a:r>
        </a:p>
      </dsp:txBody>
      <dsp:txXfrm>
        <a:off x="247361" y="203069"/>
        <a:ext cx="3753749" cy="44904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D0EBC-D68D-490C-966C-CACE1F5EFB2F}">
      <dsp:nvSpPr>
        <dsp:cNvPr id="0" name=""/>
        <dsp:cNvSpPr/>
      </dsp:nvSpPr>
      <dsp:spPr>
        <a:xfrm>
          <a:off x="329436" y="0"/>
          <a:ext cx="3733614" cy="489654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D4DDA-491C-4435-A76D-8375A73536CA}">
      <dsp:nvSpPr>
        <dsp:cNvPr id="0" name=""/>
        <dsp:cNvSpPr/>
      </dsp:nvSpPr>
      <dsp:spPr>
        <a:xfrm>
          <a:off x="2402" y="0"/>
          <a:ext cx="4387683" cy="489654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Objectives</a:t>
          </a:r>
          <a:endParaRPr lang="en-GB" sz="2600" kern="1200" dirty="0"/>
        </a:p>
        <a:p>
          <a:pPr marL="228600" lvl="1" indent="-228600" algn="l" defTabSz="889000">
            <a:lnSpc>
              <a:spcPct val="90000"/>
            </a:lnSpc>
            <a:spcBef>
              <a:spcPct val="0"/>
            </a:spcBef>
            <a:spcAft>
              <a:spcPct val="15000"/>
            </a:spcAft>
            <a:buChar char="•"/>
          </a:pPr>
          <a:r>
            <a:rPr lang="en-GB" sz="2000" kern="1200" dirty="0"/>
            <a:t>By the end of the session, you should have an insight of why the assessment process is an influencing factor in the delivery of health and social care services and how this relates to your role within the sector.  </a:t>
          </a:r>
        </a:p>
        <a:p>
          <a:pPr marL="228600" lvl="1" indent="-228600" algn="l" defTabSz="889000">
            <a:lnSpc>
              <a:spcPct val="90000"/>
            </a:lnSpc>
            <a:spcBef>
              <a:spcPct val="0"/>
            </a:spcBef>
            <a:spcAft>
              <a:spcPct val="15000"/>
            </a:spcAft>
            <a:buChar char="•"/>
          </a:pPr>
          <a:r>
            <a:rPr lang="en-GB" sz="2000" kern="1200" dirty="0"/>
            <a:t>You should be able to have a broader insight to how you can approach the second assignment question. </a:t>
          </a:r>
        </a:p>
      </dsp:txBody>
      <dsp:txXfrm>
        <a:off x="216591" y="214189"/>
        <a:ext cx="3959305" cy="44681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6A167-A2AF-4CD7-8E2D-42C7DD281C71}">
      <dsp:nvSpPr>
        <dsp:cNvPr id="0" name=""/>
        <dsp:cNvSpPr/>
      </dsp:nvSpPr>
      <dsp:spPr>
        <a:xfrm rot="5400000">
          <a:off x="-1060329" y="1058517"/>
          <a:ext cx="5533791" cy="342758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br>
            <a:rPr lang="en-US" sz="2400" b="1" kern="1200" dirty="0"/>
          </a:br>
          <a:r>
            <a:rPr lang="en-GB" sz="2000" b="1" kern="1200" dirty="0"/>
            <a:t>The context of the health and social  care sector looking at the types and stages of assessments, who is involved, and how assessments are carried out </a:t>
          </a:r>
          <a:endParaRPr lang="en-GB" sz="2000" kern="1200" dirty="0"/>
        </a:p>
      </dsp:txBody>
      <dsp:txXfrm rot="-5400000">
        <a:off x="-7223" y="1719201"/>
        <a:ext cx="3427580" cy="2106211"/>
      </dsp:txXfrm>
    </dsp:sp>
    <dsp:sp modelId="{1C181BAF-10A3-4A94-9238-D1793AA5CAF9}">
      <dsp:nvSpPr>
        <dsp:cNvPr id="0" name=""/>
        <dsp:cNvSpPr/>
      </dsp:nvSpPr>
      <dsp:spPr>
        <a:xfrm rot="5400000">
          <a:off x="4080205" y="-522971"/>
          <a:ext cx="3821675" cy="5170265"/>
        </a:xfrm>
        <a:prstGeom prst="round2SameRect">
          <a:avLst/>
        </a:prstGeom>
        <a:solidFill>
          <a:schemeClr val="accent1">
            <a:lumMod val="20000"/>
            <a:lumOff val="80000"/>
            <a:alpha val="9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b="1" kern="1200" dirty="0"/>
            <a:t>The context of the health and social care sector to look at the assessment process</a:t>
          </a:r>
        </a:p>
        <a:p>
          <a:pPr marL="228600" lvl="1" indent="-228600" algn="l" defTabSz="1066800">
            <a:lnSpc>
              <a:spcPct val="90000"/>
            </a:lnSpc>
            <a:spcBef>
              <a:spcPct val="0"/>
            </a:spcBef>
            <a:spcAft>
              <a:spcPct val="15000"/>
            </a:spcAft>
            <a:buChar char="•"/>
          </a:pPr>
          <a:r>
            <a:rPr lang="en-GB" sz="2400" b="1" kern="1200" dirty="0"/>
            <a:t>To consider who is involved within the assessment and why this is an essential part of the process</a:t>
          </a:r>
        </a:p>
        <a:p>
          <a:pPr marL="228600" lvl="1" indent="-228600" algn="l" defTabSz="1066800">
            <a:lnSpc>
              <a:spcPct val="90000"/>
            </a:lnSpc>
            <a:spcBef>
              <a:spcPct val="0"/>
            </a:spcBef>
            <a:spcAft>
              <a:spcPct val="15000"/>
            </a:spcAft>
            <a:buChar char="•"/>
          </a:pPr>
          <a:r>
            <a:rPr lang="en-GB" sz="2400" b="1" kern="1200" dirty="0"/>
            <a:t>Read contents of pages 161 to 180 in Glasby (2017)</a:t>
          </a:r>
        </a:p>
      </dsp:txBody>
      <dsp:txXfrm rot="-5400000">
        <a:off x="3405911" y="337882"/>
        <a:ext cx="4983706" cy="3448557"/>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2/3/26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arersuk.org/help-and-advice/practical-support/getting-care-and-support/carers-assessment"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highspeedtraining.co.uk/hub/what-is-safeguarding-vulnerable-adults/"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highspeedtraining.co.uk/hub/what-is-safeguarding-vulnerable-adult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cie.org.uk/care-act-2014/assessment-and-eligibility/assessment-needs#:~:text=Section%209%20of%20the%20Care%20Act%202014%20informs,wellbeing%2C%20and%20the%20outcomes%20they%20want%20to%20achiev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highspeedtraining.co.uk/hub/what-is-safeguarding-vulnerable-adult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proceduresonline.com/resources/careact/p_leg_req_needs_assess.html"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gov.uk/government/publications/care-act-statutory-guidance/care-and-support-statutory-guidance"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proceduresonline.com/resources/careact/p_leg_req_needs_assess.html"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proceduresonline.com/resources/careact/p_leg_req_needs_assess.html"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proceduresonline.com/resources/careact/p_leg_req_needs_assess.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youtube.com/watch?v=qkwykULIJlY"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highspeedtraining.co.uk/hub/what-is-safeguarding-vulnerable-adult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highspeedtraining.co.uk/hub/what-is-safeguarding-vulnerable-adult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600"/>
              </a:spcBef>
              <a:spcAft>
                <a:spcPts val="600"/>
              </a:spcAft>
              <a:buFont typeface="+mj-lt"/>
              <a:buNone/>
            </a:pPr>
            <a:r>
              <a:rPr lang="en-GB" sz="1800" b="1" dirty="0">
                <a:solidFill>
                  <a:schemeClr val="tx1"/>
                </a:solidFill>
                <a:effectLst/>
                <a:latin typeface="Arial" panose="020B0604020202020204" pitchFamily="34" charset="0"/>
                <a:ea typeface="Times New Roman" panose="02020603050405020304" pitchFamily="18" charset="0"/>
              </a:rPr>
              <a:t>Consider adding ‘Lecturer’ name and email to slide</a:t>
            </a: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0" indent="0">
              <a:spcBef>
                <a:spcPts val="600"/>
              </a:spcBef>
              <a:spcAft>
                <a:spcPts val="600"/>
              </a:spcAft>
              <a:buFont typeface="+mj-lt"/>
              <a:buNone/>
            </a:pPr>
            <a:endParaRPr lang="en-GB" sz="1800" b="1" dirty="0">
              <a:solidFill>
                <a:schemeClr val="tx1"/>
              </a:solidFill>
              <a:effectLst/>
              <a:latin typeface="Arial" panose="020B0604020202020204" pitchFamily="34" charset="0"/>
              <a:ea typeface="Times New Roman" panose="02020603050405020304" pitchFamily="18" charset="0"/>
            </a:endParaRPr>
          </a:p>
          <a:p>
            <a:pPr marL="342900" indent="-342900">
              <a:spcBef>
                <a:spcPts val="600"/>
              </a:spcBef>
              <a:spcAft>
                <a:spcPts val="600"/>
              </a:spcAft>
              <a:buFont typeface="+mj-lt"/>
              <a:buAutoNum type="arabicPeriod"/>
            </a:pPr>
            <a:endParaRPr lang="en-GB" sz="1800" b="1" dirty="0">
              <a:solidFill>
                <a:schemeClr val="tx1"/>
              </a:solidFill>
              <a:effectLst/>
              <a:latin typeface="Arial" panose="020B0604020202020204" pitchFamily="34" charset="0"/>
              <a:ea typeface="Times New Roman" panose="02020603050405020304" pitchFamily="18" charset="0"/>
            </a:endParaRPr>
          </a:p>
          <a:p>
            <a:pPr>
              <a:spcBef>
                <a:spcPts val="600"/>
              </a:spcBef>
              <a:spcAft>
                <a:spcPts val="600"/>
              </a:spcAft>
            </a:pPr>
            <a:endParaRPr lang="en-GB" sz="1800" b="1" dirty="0">
              <a:solidFill>
                <a:schemeClr val="tx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80702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460930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647047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2738038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886203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hlinkClick r:id="rId3"/>
              </a:rPr>
              <a:t>Carer's Assessment - Carers UK</a:t>
            </a:r>
            <a:r>
              <a:rPr lang="en-GB" b="1" dirty="0"/>
              <a:t> </a:t>
            </a:r>
          </a:p>
          <a:p>
            <a:pPr marL="228600" indent="-228600">
              <a:buFont typeface="+mj-lt"/>
              <a:buAutoNum type="arabicPeriod"/>
            </a:pPr>
            <a:endParaRPr lang="en-GB" b="1" dirty="0"/>
          </a:p>
          <a:p>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Images from </a:t>
            </a:r>
            <a:r>
              <a:rPr lang="en-GB"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What is Safeguarding Vulnerable Adults? | High Speed Training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03076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Images from </a:t>
            </a:r>
            <a:r>
              <a:rPr lang="en-GB"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What is Safeguarding Vulnerable Adults? | High Speed Training</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b="1" i="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sz="1800" b="1" i="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2815427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i="0" dirty="0">
                <a:solidFill>
                  <a:srgbClr val="303030"/>
                </a:solidFill>
                <a:effectLst/>
                <a:latin typeface="Arial" panose="020B0604020202020204" pitchFamily="34" charset="0"/>
                <a:cs typeface="Arial" panose="020B0604020202020204" pitchFamily="34" charset="0"/>
              </a:rPr>
              <a:t>From: </a:t>
            </a:r>
            <a:r>
              <a:rPr lang="en-GB" dirty="0">
                <a:latin typeface="Arial" panose="020B0604020202020204" pitchFamily="34" charset="0"/>
                <a:cs typeface="Arial" panose="020B0604020202020204" pitchFamily="34" charset="0"/>
                <a:hlinkClick r:id="rId3"/>
              </a:rPr>
              <a:t>Assessment of needs under the Care Act 2014 | SCIE</a:t>
            </a: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137132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811784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3279832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4070871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marR="0" lvl="0" indent="-514350" algn="l" defTabSz="457200" rtl="0" eaLnBrk="1" fontAlgn="auto" latinLnBrk="0" hangingPunct="1">
              <a:lnSpc>
                <a:spcPct val="100000"/>
              </a:lnSpc>
              <a:spcBef>
                <a:spcPts val="0"/>
              </a:spcBef>
              <a:spcAft>
                <a:spcPts val="0"/>
              </a:spcAft>
              <a:buClrTx/>
              <a:buSzTx/>
              <a:buFont typeface="+mj-lt"/>
              <a:buAutoNum type="arabicPeriod"/>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Images from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What is Safeguarding Vulnerable Adults? | High Speed Training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5948091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3"/>
              </a:rPr>
              <a:t>Legal Requirements of a Needs Assessment (proceduresonline.com)</a:t>
            </a:r>
            <a:r>
              <a:rPr lang="en-GB" b="1" dirty="0"/>
              <a:t> [2</a:t>
            </a:r>
            <a:r>
              <a:rPr lang="en-GB" b="1" baseline="30000" dirty="0"/>
              <a:t>nd</a:t>
            </a:r>
            <a:r>
              <a:rPr lang="en-GB" b="1" dirty="0"/>
              <a:t> November 2022]</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dirty="0">
                <a:hlinkClick r:id="rId4"/>
              </a:rPr>
              <a:t>Care and support statutory guidance - GOV.UK (www.gov.uk)</a:t>
            </a:r>
            <a:r>
              <a:rPr lang="en-GB" b="1" dirty="0"/>
              <a:t> – Statutory guidance for LA can be found here within the care and support and wellbeing provision.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28657019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hlinkClick r:id="rId3"/>
              </a:rPr>
              <a:t>Legal Requirements of a Needs Assessment (proceduresonline.com)</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7371937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7510576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hlinkClick r:id="rId3"/>
              </a:rPr>
              <a:t>Legal Requirements of a Needs Assessment (proceduresonline.com)</a:t>
            </a:r>
            <a:r>
              <a:rPr lang="en-GB" dirty="0"/>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4143000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hlinkClick r:id="rId3"/>
              </a:rPr>
              <a:t>Legal Requirements of a Needs Assessment (proceduresonline.com)</a:t>
            </a: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9808935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29577446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hlinkClick r:id="rId3"/>
              </a:rPr>
              <a:t>(44) Care Needs Assessment for social care funding in England – YouTube</a:t>
            </a:r>
            <a:r>
              <a:rPr lang="en-GB" dirty="0"/>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i="0" dirty="0">
              <a:solidFill>
                <a:srgbClr val="0F0F0F"/>
              </a:solidFill>
              <a:effectLst/>
              <a:latin typeface="YouTube San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31526238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11123137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38274833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Images from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What is Safeguarding Vulnerable Adults? | High Speed Training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November 2022]</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31313955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Images from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What is Safeguarding Vulnerable Adults? | High Speed Training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November 2022]</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18445651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D443DD-0D5D-349E-8042-7E799B3998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456DFB-A54C-113F-5E0E-FCD117C54C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8E96DD-4E3C-2451-BB36-7578E6B84E5D}"/>
              </a:ext>
            </a:extLst>
          </p:cNvPr>
          <p:cNvSpPr>
            <a:spLocks noGrp="1"/>
          </p:cNvSpPr>
          <p:nvPr>
            <p:ph type="body" idx="1"/>
          </p:nvPr>
        </p:nvSpPr>
        <p:spPr/>
        <p:txBody>
          <a:bodyPr/>
          <a:lstStyle/>
          <a:p>
            <a:pPr marL="228600" indent="-228600">
              <a:buFont typeface="+mj-lt"/>
              <a:buAutoNum type="arabicPeriod"/>
            </a:pPr>
            <a:r>
              <a:rPr lang="en-GB" b="1" dirty="0"/>
              <a:t>Each week allow 15 minutes* for students to access their </a:t>
            </a:r>
            <a:r>
              <a:rPr lang="en-GB" b="1" dirty="0" err="1"/>
              <a:t>Infoskills</a:t>
            </a:r>
            <a:r>
              <a:rPr lang="en-GB" b="1" dirty="0"/>
              <a:t> online course</a:t>
            </a:r>
          </a:p>
          <a:p>
            <a:pPr marL="228600" indent="-228600">
              <a:buFont typeface="+mj-lt"/>
              <a:buAutoNum type="arabicPeriod"/>
            </a:pPr>
            <a:r>
              <a:rPr lang="en-GB" b="1" dirty="0"/>
              <a:t>Students should be enrolled on the </a:t>
            </a:r>
            <a:r>
              <a:rPr lang="en-GB" b="1" dirty="0" err="1"/>
              <a:t>infoskills</a:t>
            </a:r>
            <a:r>
              <a:rPr lang="en-GB" b="1" dirty="0"/>
              <a:t> module and have already completed 4 units in Term 1</a:t>
            </a:r>
          </a:p>
          <a:p>
            <a:pPr marL="228600" indent="-228600">
              <a:buFont typeface="+mj-lt"/>
              <a:buAutoNum type="arabicPeriod"/>
            </a:pPr>
            <a:r>
              <a:rPr lang="en-GB" b="1" dirty="0"/>
              <a:t>If they are not enrolled, show them how to do this </a:t>
            </a:r>
          </a:p>
          <a:p>
            <a:pPr marL="228600" indent="-228600">
              <a:buFont typeface="+mj-lt"/>
              <a:buAutoNum type="arabicPeriod"/>
            </a:pPr>
            <a:r>
              <a:rPr lang="en-GB" b="1" dirty="0"/>
              <a:t>&gt; Moodle &gt; Academic &amp; </a:t>
            </a:r>
            <a:r>
              <a:rPr lang="en-GB" b="1" dirty="0" err="1"/>
              <a:t>Infoskills</a:t>
            </a:r>
            <a:endParaRPr lang="en-GB" b="1" dirty="0"/>
          </a:p>
          <a:p>
            <a:pPr marL="228600" indent="-228600">
              <a:buFont typeface="+mj-lt"/>
              <a:buAutoNum type="arabicPeriod"/>
            </a:pPr>
            <a:r>
              <a:rPr lang="en-GB" b="1" dirty="0"/>
              <a:t>In weeks 1 – 4 students can review units 1-4 (from term 1) or complete them if they have now</a:t>
            </a:r>
          </a:p>
          <a:p>
            <a:pPr marL="228600" indent="-228600">
              <a:buFont typeface="+mj-lt"/>
              <a:buAutoNum type="arabicPeriod"/>
            </a:pPr>
            <a:r>
              <a:rPr lang="en-GB" b="1" dirty="0"/>
              <a:t>Weeks 6-10 complete further units (See </a:t>
            </a:r>
            <a:r>
              <a:rPr lang="en-GB" b="1" dirty="0" err="1"/>
              <a:t>Infoskills</a:t>
            </a:r>
            <a:r>
              <a:rPr lang="en-GB" b="1" dirty="0"/>
              <a:t> Suggested Outline document on Moodle Week 1)</a:t>
            </a:r>
          </a:p>
          <a:p>
            <a:pPr marL="228600" indent="-228600">
              <a:buFont typeface="+mj-lt"/>
              <a:buAutoNum type="arabicPeriod"/>
            </a:pPr>
            <a:endParaRPr lang="en-GB" b="1" dirty="0"/>
          </a:p>
          <a:p>
            <a:pPr marL="228600" indent="-228600">
              <a:buFont typeface="+mj-lt"/>
              <a:buAutoNum type="arabicPeriod"/>
            </a:pPr>
            <a:endParaRPr lang="en-GB" b="1" dirty="0"/>
          </a:p>
          <a:p>
            <a:pPr marL="0" indent="0">
              <a:buFont typeface="+mj-lt"/>
              <a:buNone/>
            </a:pPr>
            <a:r>
              <a:rPr lang="en-GB" b="1" dirty="0"/>
              <a:t>*This may not be sufficient time for all students to complete the unit. There can complete in their own time.</a:t>
            </a:r>
          </a:p>
          <a:p>
            <a:pPr marL="228600" indent="-228600">
              <a:buFont typeface="+mj-lt"/>
              <a:buAutoNum type="arabicPeriod"/>
            </a:pPr>
            <a:endParaRPr lang="en-GB" b="1" dirty="0"/>
          </a:p>
          <a:p>
            <a:pPr marL="228600" indent="-228600">
              <a:buFont typeface="+mj-lt"/>
              <a:buAutoNum type="arabicPeriod"/>
            </a:pPr>
            <a:endParaRPr lang="en-GB" b="1" dirty="0"/>
          </a:p>
        </p:txBody>
      </p:sp>
      <p:sp>
        <p:nvSpPr>
          <p:cNvPr id="4" name="Slide Number Placeholder 3">
            <a:extLst>
              <a:ext uri="{FF2B5EF4-FFF2-40B4-BE49-F238E27FC236}">
                <a16:creationId xmlns:a16="http://schemas.microsoft.com/office/drawing/2014/main" id="{A305B582-3150-93BD-5BED-378F68BD772E}"/>
              </a:ext>
            </a:extLst>
          </p:cNvPr>
          <p:cNvSpPr>
            <a:spLocks noGrp="1"/>
          </p:cNvSpPr>
          <p:nvPr>
            <p:ph type="sldNum" sz="quarter" idx="5"/>
          </p:nvPr>
        </p:nvSpPr>
        <p:spPr/>
        <p:txBody>
          <a:bodyPr/>
          <a:lstStyle/>
          <a:p>
            <a:fld id="{6936E1E2-17D2-5E4C-B96D-EEDAC0EF77DB}" type="slidenum">
              <a:rPr lang="en-US" smtClean="0"/>
              <a:t>29</a:t>
            </a:fld>
            <a:endParaRPr lang="en-US"/>
          </a:p>
        </p:txBody>
      </p:sp>
    </p:spTree>
    <p:extLst>
      <p:ext uri="{BB962C8B-B14F-4D97-AF65-F5344CB8AC3E}">
        <p14:creationId xmlns:p14="http://schemas.microsoft.com/office/powerpoint/2010/main" val="28748298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3048411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5568908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Use this session as you see fit for your students</a:t>
            </a:r>
          </a:p>
          <a:p>
            <a:pPr marL="228600" indent="-228600">
              <a:buFont typeface="+mj-lt"/>
              <a:buAutoNum type="arabicPeriod"/>
            </a:pPr>
            <a:r>
              <a:rPr lang="en-GB" b="1" dirty="0"/>
              <a:t>You could use this session to look at student’s draft work (if they have any)</a:t>
            </a:r>
          </a:p>
          <a:p>
            <a:pPr marL="228600" indent="-228600">
              <a:buFont typeface="+mj-lt"/>
              <a:buAutoNum type="arabicPeriod"/>
            </a:pPr>
            <a:r>
              <a:rPr lang="en-GB" b="1" dirty="0"/>
              <a:t>Students can also use this time to work on their draft</a:t>
            </a:r>
          </a:p>
          <a:p>
            <a:pPr marL="228600" indent="-228600">
              <a:buFont typeface="+mj-lt"/>
              <a:buAutoNum type="arabicPeriod"/>
            </a:pPr>
            <a:r>
              <a:rPr lang="en-GB" b="1" dirty="0"/>
              <a:t>Alternatively, you could start with this 20 minute activity if students need ore </a:t>
            </a:r>
            <a:r>
              <a:rPr lang="en-GB" b="1" dirty="0" err="1"/>
              <a:t>guidsnce</a:t>
            </a:r>
            <a:r>
              <a:rPr lang="en-GB" b="1" dirty="0"/>
              <a:t> of where to start (depending on what your students need)</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17758628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33</a:t>
            </a:fld>
            <a:endParaRPr lang="en-US"/>
          </a:p>
        </p:txBody>
      </p:sp>
    </p:spTree>
    <p:extLst>
      <p:ext uri="{BB962C8B-B14F-4D97-AF65-F5344CB8AC3E}">
        <p14:creationId xmlns:p14="http://schemas.microsoft.com/office/powerpoint/2010/main" val="40235072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Show the students how to access the module feedback survey on Moodle</a:t>
            </a:r>
          </a:p>
          <a:p>
            <a:pPr marL="228600" indent="-228600">
              <a:buFont typeface="+mj-lt"/>
              <a:buAutoNum type="arabicPeriod"/>
            </a:pPr>
            <a:r>
              <a:rPr lang="en-GB" b="1" dirty="0"/>
              <a:t>Give them 15 minutes to complete it </a:t>
            </a:r>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36238357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39027200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37958196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38</a:t>
            </a:fld>
            <a:endParaRPr lang="en-US"/>
          </a:p>
        </p:txBody>
      </p:sp>
    </p:spTree>
    <p:extLst>
      <p:ext uri="{BB962C8B-B14F-4D97-AF65-F5344CB8AC3E}">
        <p14:creationId xmlns:p14="http://schemas.microsoft.com/office/powerpoint/2010/main" val="3752264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h.parson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cie.org.uk/care-act-2014/assessment-and-eligibility/assessment-needs#:~:text=Section%209%20of%20the%20Care%20Act%202014%20informs,wellbeing%2C%20and%20the%20outcomes%20they%20want%20to%20achiev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arersuk.org/help-and-advice/practical-support/getting-care-and-support/carers-assessment"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scie.org.uk/care-act-2014/assessment-and-eligibility/assessment-needs#:~:text=Section%209%20of%20the%20Care%20Act%202014%20informs,wellbeing%2C%20and%20the%20outcomes%20they%20want%20to%20achiev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roceduresonline.com/resources/careact/p_leg_req_needs_assess.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s://www.proceduresonline.com/resources/careact/p_leg_req_needs_assess.html"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care-act-statutory-guidance/care-and-support-statutory-guidanc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roceduresonline.com/resources/careact/p_leg_req_needs_assess.html"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youtube.com/watch?v=qkwykULIJlY"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www.gov.uk/government/organisations/healthcare-uk" TargetMode="External"/><Relationship Id="rId3" Type="http://schemas.openxmlformats.org/officeDocument/2006/relationships/hyperlink" Target="https://www.highspeedtraining.co.uk/hub/principles-of-the-care-act-2014/" TargetMode="External"/><Relationship Id="rId7" Type="http://schemas.openxmlformats.org/officeDocument/2006/relationships/hyperlink" Target="https://www.carersuk.org/help-and-advice/practical-support/getting-care-and-support/carers-assessment" TargetMode="External"/><Relationship Id="rId12" Type="http://schemas.openxmlformats.org/officeDocument/2006/relationships/hyperlink" Target="https://www.youtube.com/watch?v=o9wNJ78S2GY"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www.youtube.com/watch?v=qkwykULIJlY" TargetMode="External"/><Relationship Id="rId11" Type="http://schemas.openxmlformats.org/officeDocument/2006/relationships/hyperlink" Target="https://www.bbc.co.uk/bitesize/guides/zt4hvcw/revision/2" TargetMode="External"/><Relationship Id="rId5" Type="http://schemas.openxmlformats.org/officeDocument/2006/relationships/hyperlink" Target="https://www.carersuk.org/images/Factsheets/2022-23_factsheets/Assessments_-_England_April_2022-23.pdf" TargetMode="External"/><Relationship Id="rId10" Type="http://schemas.openxmlformats.org/officeDocument/2006/relationships/hyperlink" Target="https://www.highspeedtraining.co.uk/hub/what-is-safeguarding-vulnerable-adults/" TargetMode="External"/><Relationship Id="rId4" Type="http://schemas.openxmlformats.org/officeDocument/2006/relationships/hyperlink" Target="https://www.gov.uk/government/publications/care-act-statutory-guidance/care-and-support-statutory-guidance" TargetMode="External"/><Relationship Id="rId9" Type="http://schemas.openxmlformats.org/officeDocument/2006/relationships/hyperlink" Target="https://www.proceduresonline.com/resources/careact/p_leg_req_needs_asses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573016"/>
            <a:ext cx="7560840" cy="24482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0" y="332656"/>
            <a:ext cx="9144000" cy="6120680"/>
          </a:xfrm>
        </p:spPr>
        <p:txBody>
          <a:bodyPr>
            <a:normAutofit/>
          </a:bodyPr>
          <a:lstStyle/>
          <a:p>
            <a:br>
              <a:rPr lang="en-GB" sz="3600" b="1" dirty="0">
                <a:solidFill>
                  <a:schemeClr val="bg1"/>
                </a:solidFill>
              </a:rPr>
            </a:br>
            <a:r>
              <a:rPr lang="en-GB" sz="3600" b="1" dirty="0">
                <a:solidFill>
                  <a:schemeClr val="bg1"/>
                </a:solidFill>
              </a:rPr>
              <a:t>Module </a:t>
            </a: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LCHS4003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Introduction to </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Health and Social Care</a:t>
            </a: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br>
              <a:rPr lang="en-GB" sz="36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bg1"/>
                </a:solidFill>
                <a:latin typeface="Arial" panose="020B0604020202020204" pitchFamily="34" charset="0"/>
                <a:ea typeface="Calibri" panose="020F0502020204030204" pitchFamily="34" charset="0"/>
                <a:cs typeface="Times New Roman" panose="02020603050405020304" pitchFamily="18" charset="0"/>
              </a:rPr>
              <a:t>WEEK 9</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1800" b="1" dirty="0">
                <a:solidFill>
                  <a:schemeClr val="accent2">
                    <a:lumMod val="20000"/>
                    <a:lumOff val="80000"/>
                  </a:schemeClr>
                </a:solidFill>
              </a:rPr>
              <a:t>Module Leader Dr Helen Parsons: </a:t>
            </a:r>
            <a:r>
              <a:rPr lang="en-GB" sz="1800" b="1" dirty="0">
                <a:solidFill>
                  <a:schemeClr val="accent2">
                    <a:lumMod val="20000"/>
                    <a:lumOff val="80000"/>
                  </a:schemeClr>
                </a:solidFill>
                <a:hlinkClick r:id="rId3"/>
              </a:rPr>
              <a:t>h.parsons@uwtsd.ac.uk</a:t>
            </a:r>
            <a:br>
              <a:rPr lang="en-GB" sz="1800" b="1" dirty="0">
                <a:solidFill>
                  <a:schemeClr val="accent2">
                    <a:lumMod val="20000"/>
                    <a:lumOff val="80000"/>
                  </a:schemeClr>
                </a:solidFill>
              </a:rPr>
            </a:br>
            <a:r>
              <a:rPr lang="en-GB" sz="1800" b="1" dirty="0">
                <a:solidFill>
                  <a:schemeClr val="accent2">
                    <a:lumMod val="20000"/>
                    <a:lumOff val="80000"/>
                  </a:schemeClr>
                </a:solidFill>
              </a:rPr>
              <a:t>Lecturer: [please insert name here]</a:t>
            </a:r>
            <a:br>
              <a:rPr lang="en-GB" sz="1800" b="1" dirty="0">
                <a:solidFill>
                  <a:schemeClr val="accent2">
                    <a:lumMod val="20000"/>
                    <a:lumOff val="80000"/>
                  </a:schemeClr>
                </a:solidFill>
              </a:rPr>
            </a:br>
            <a:endParaRPr lang="en-GB" altLang="en-US" sz="1800" b="1" dirty="0">
              <a:solidFill>
                <a:schemeClr val="accent2">
                  <a:lumMod val="20000"/>
                  <a:lumOff val="80000"/>
                </a:schemeClr>
              </a:solidFill>
            </a:endParaRPr>
          </a:p>
        </p:txBody>
      </p:sp>
    </p:spTree>
    <p:extLst>
      <p:ext uri="{BB962C8B-B14F-4D97-AF65-F5344CB8AC3E}">
        <p14:creationId xmlns:p14="http://schemas.microsoft.com/office/powerpoint/2010/main" val="2022749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10653-C890-73CC-7910-C3EF70626ECB}"/>
              </a:ext>
            </a:extLst>
          </p:cNvPr>
          <p:cNvSpPr>
            <a:spLocks noGrp="1"/>
          </p:cNvSpPr>
          <p:nvPr>
            <p:ph type="title"/>
          </p:nvPr>
        </p:nvSpPr>
        <p:spPr>
          <a:xfrm>
            <a:off x="457200" y="260648"/>
            <a:ext cx="8229600" cy="1872209"/>
          </a:xfrm>
        </p:spPr>
        <p:txBody>
          <a:bodyPr>
            <a:noAutofit/>
          </a:bodyPr>
          <a:lstStyle/>
          <a:p>
            <a:r>
              <a:rPr lang="en-GB" sz="6000" dirty="0">
                <a:solidFill>
                  <a:srgbClr val="FFFF00"/>
                </a:solidFill>
                <a:latin typeface="Amasis MT Pro Black" panose="02040A04050005020304" pitchFamily="18" charset="0"/>
              </a:rPr>
              <a:t>WELCOME</a:t>
            </a:r>
          </a:p>
        </p:txBody>
      </p:sp>
      <p:sp>
        <p:nvSpPr>
          <p:cNvPr id="3" name="Title 1">
            <a:extLst>
              <a:ext uri="{FF2B5EF4-FFF2-40B4-BE49-F238E27FC236}">
                <a16:creationId xmlns:a16="http://schemas.microsoft.com/office/drawing/2014/main" id="{5F68ADB2-D8C9-3186-1DB4-C8C295594253}"/>
              </a:ext>
            </a:extLst>
          </p:cNvPr>
          <p:cNvSpPr txBox="1">
            <a:spLocks/>
          </p:cNvSpPr>
          <p:nvPr/>
        </p:nvSpPr>
        <p:spPr>
          <a:xfrm>
            <a:off x="457200" y="1556791"/>
            <a:ext cx="8229600" cy="187220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a:solidFill>
                  <a:srgbClr val="FFFF00"/>
                </a:solidFill>
                <a:latin typeface="Amasis MT Pro Black" panose="02040A04050005020304" pitchFamily="18" charset="0"/>
              </a:rPr>
              <a:t>Record the Session</a:t>
            </a:r>
            <a:endParaRPr lang="en-GB" sz="6000" dirty="0">
              <a:solidFill>
                <a:srgbClr val="FFFF00"/>
              </a:solidFill>
              <a:latin typeface="Amasis MT Pro Black" panose="02040A04050005020304" pitchFamily="18" charset="0"/>
            </a:endParaRPr>
          </a:p>
        </p:txBody>
      </p:sp>
    </p:spTree>
    <p:extLst>
      <p:ext uri="{BB962C8B-B14F-4D97-AF65-F5344CB8AC3E}">
        <p14:creationId xmlns:p14="http://schemas.microsoft.com/office/powerpoint/2010/main" val="2378116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C398327-F51A-811B-6FDE-0B08C397B8AC}"/>
              </a:ext>
            </a:extLst>
          </p:cNvPr>
          <p:cNvSpPr>
            <a:spLocks noGrp="1"/>
          </p:cNvSpPr>
          <p:nvPr>
            <p:ph type="title"/>
          </p:nvPr>
        </p:nvSpPr>
        <p:spPr>
          <a:xfrm>
            <a:off x="457200" y="274638"/>
            <a:ext cx="8229600" cy="1143000"/>
          </a:xfrm>
        </p:spPr>
        <p:txBody>
          <a:bodyPr>
            <a:normAutofit/>
          </a:bodyPr>
          <a:lstStyle/>
          <a:p>
            <a:r>
              <a:rPr lang="en-GB" sz="4800" dirty="0">
                <a:solidFill>
                  <a:srgbClr val="0070C0"/>
                </a:solidFill>
                <a:latin typeface="Amasis MT Pro Black" panose="02040A04050005020304" pitchFamily="18" charset="0"/>
              </a:rPr>
              <a:t>Ice Breaker</a:t>
            </a:r>
            <a:endParaRPr lang="en-US" sz="4800" dirty="0">
              <a:solidFill>
                <a:srgbClr val="0070C0"/>
              </a:solidFill>
              <a:latin typeface="Amasis MT Pro Black" panose="02040A04050005020304" pitchFamily="18" charset="0"/>
            </a:endParaRPr>
          </a:p>
        </p:txBody>
      </p:sp>
      <p:pic>
        <p:nvPicPr>
          <p:cNvPr id="5" name="Content Placeholder 4" descr="Glowing iceberg">
            <a:extLst>
              <a:ext uri="{FF2B5EF4-FFF2-40B4-BE49-F238E27FC236}">
                <a16:creationId xmlns:a16="http://schemas.microsoft.com/office/drawing/2014/main" id="{F164B077-1605-9C11-D704-36A7350E9D0F}"/>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3309" b="15117"/>
          <a:stretch/>
        </p:blipFill>
        <p:spPr>
          <a:xfrm>
            <a:off x="457200" y="1600201"/>
            <a:ext cx="8229600" cy="3917032"/>
          </a:xfrm>
          <a:noFill/>
        </p:spPr>
      </p:pic>
    </p:spTree>
    <p:extLst>
      <p:ext uri="{BB962C8B-B14F-4D97-AF65-F5344CB8AC3E}">
        <p14:creationId xmlns:p14="http://schemas.microsoft.com/office/powerpoint/2010/main" val="2361138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14463"/>
            <a:ext cx="8229600" cy="778098"/>
          </a:xfrm>
        </p:spPr>
        <p:txBody>
          <a:bodyPr/>
          <a:lstStyle/>
          <a:p>
            <a:r>
              <a:rPr lang="en-GB" b="1" dirty="0">
                <a:latin typeface="Arial" panose="020B0604020202020204" pitchFamily="34" charset="0"/>
                <a:cs typeface="Arial" panose="020B0604020202020204" pitchFamily="34" charset="0"/>
              </a:rPr>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143508" y="792561"/>
            <a:ext cx="8856984" cy="5040560"/>
          </a:xfrm>
        </p:spPr>
        <p:txBody>
          <a:bodyPr>
            <a:normAutofit/>
          </a:bodyPr>
          <a:lstStyle/>
          <a:p>
            <a:r>
              <a:rPr lang="en-GB" dirty="0"/>
              <a:t>Look at the service user's assessment process within the health and social care sector. </a:t>
            </a:r>
          </a:p>
          <a:p>
            <a:r>
              <a:rPr lang="en-GB" dirty="0"/>
              <a:t>Revisit the Care Act 2014 relating to assessment and the different types of assessments. </a:t>
            </a:r>
          </a:p>
          <a:p>
            <a:r>
              <a:rPr lang="en-GB" dirty="0"/>
              <a:t>Provide time to work on the second assignment brief.  </a:t>
            </a:r>
          </a:p>
          <a:p>
            <a:r>
              <a:rPr lang="en-GB" dirty="0"/>
              <a:t>Complete the module evaluation process. </a:t>
            </a:r>
          </a:p>
          <a:p>
            <a:endParaRPr lang="en-GB" dirty="0"/>
          </a:p>
        </p:txBody>
      </p:sp>
    </p:spTree>
    <p:extLst>
      <p:ext uri="{BB962C8B-B14F-4D97-AF65-F5344CB8AC3E}">
        <p14:creationId xmlns:p14="http://schemas.microsoft.com/office/powerpoint/2010/main" val="1983398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A391-2E12-4F0B-960C-F199F4F01876}"/>
              </a:ext>
            </a:extLst>
          </p:cNvPr>
          <p:cNvSpPr>
            <a:spLocks noGrp="1"/>
          </p:cNvSpPr>
          <p:nvPr>
            <p:ph type="title"/>
          </p:nvPr>
        </p:nvSpPr>
        <p:spPr>
          <a:xfrm>
            <a:off x="179512" y="130623"/>
            <a:ext cx="8784976" cy="634082"/>
          </a:xfrm>
        </p:spPr>
        <p:txBody>
          <a:bodyPr>
            <a:normAutofit fontScale="90000"/>
          </a:bodyPr>
          <a:lstStyle/>
          <a:p>
            <a:r>
              <a:rPr lang="en-GB" b="1" dirty="0">
                <a:latin typeface="Arial" panose="020B0604020202020204" pitchFamily="34" charset="0"/>
                <a:cs typeface="Arial" panose="020B0604020202020204" pitchFamily="34" charset="0"/>
              </a:rPr>
              <a:t>Aims and Objectives of the session</a:t>
            </a:r>
          </a:p>
        </p:txBody>
      </p:sp>
      <p:graphicFrame>
        <p:nvGraphicFramePr>
          <p:cNvPr id="5" name="Content Placeholder 4">
            <a:extLst>
              <a:ext uri="{FF2B5EF4-FFF2-40B4-BE49-F238E27FC236}">
                <a16:creationId xmlns:a16="http://schemas.microsoft.com/office/drawing/2014/main" id="{764D6880-EB51-19FB-51CA-791CD2F64F7C}"/>
              </a:ext>
            </a:extLst>
          </p:cNvPr>
          <p:cNvGraphicFramePr>
            <a:graphicFrameLocks noGrp="1"/>
          </p:cNvGraphicFramePr>
          <p:nvPr>
            <p:ph idx="1"/>
            <p:extLst>
              <p:ext uri="{D42A27DB-BD31-4B8C-83A1-F6EECF244321}">
                <p14:modId xmlns:p14="http://schemas.microsoft.com/office/powerpoint/2010/main" val="3626998954"/>
              </p:ext>
            </p:extLst>
          </p:nvPr>
        </p:nvGraphicFramePr>
        <p:xfrm>
          <a:off x="179512" y="764705"/>
          <a:ext cx="4248472" cy="48965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0F3E583A-65D6-1C7A-A8F8-9263A9574092}"/>
              </a:ext>
            </a:extLst>
          </p:cNvPr>
          <p:cNvGraphicFramePr/>
          <p:nvPr>
            <p:extLst>
              <p:ext uri="{D42A27DB-BD31-4B8C-83A1-F6EECF244321}">
                <p14:modId xmlns:p14="http://schemas.microsoft.com/office/powerpoint/2010/main" val="3023244539"/>
              </p:ext>
            </p:extLst>
          </p:nvPr>
        </p:nvGraphicFramePr>
        <p:xfrm>
          <a:off x="4572000" y="764705"/>
          <a:ext cx="4392488" cy="489654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27067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47361"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3600" b="1" kern="1200" dirty="0"/>
                <a:t>Session 1 </a:t>
              </a:r>
            </a:p>
            <a:p>
              <a:pPr marL="0" lvl="0" indent="0" algn="ctr" defTabSz="1377950">
                <a:lnSpc>
                  <a:spcPct val="90000"/>
                </a:lnSpc>
                <a:spcBef>
                  <a:spcPct val="0"/>
                </a:spcBef>
                <a:spcAft>
                  <a:spcPct val="35000"/>
                </a:spcAft>
                <a:buNone/>
              </a:pPr>
              <a:r>
                <a:rPr lang="en-GB" sz="3600" b="1" kern="1200" dirty="0"/>
                <a:t>Setting the context and brainstorming </a:t>
              </a:r>
            </a:p>
          </p:txBody>
        </p:sp>
      </p:grpSp>
    </p:spTree>
    <p:extLst>
      <p:ext uri="{BB962C8B-B14F-4D97-AF65-F5344CB8AC3E}">
        <p14:creationId xmlns:p14="http://schemas.microsoft.com/office/powerpoint/2010/main" val="2564936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0FFCB-BA13-8E40-4790-1355746D8540}"/>
              </a:ext>
            </a:extLst>
          </p:cNvPr>
          <p:cNvSpPr>
            <a:spLocks noGrp="1"/>
          </p:cNvSpPr>
          <p:nvPr>
            <p:ph type="title"/>
          </p:nvPr>
        </p:nvSpPr>
        <p:spPr>
          <a:xfrm>
            <a:off x="457200" y="332656"/>
            <a:ext cx="8229600" cy="634082"/>
          </a:xfrm>
        </p:spPr>
        <p:txBody>
          <a:bodyPr>
            <a:normAutofit fontScale="90000"/>
          </a:bodyPr>
          <a:lstStyle/>
          <a:p>
            <a:r>
              <a:rPr lang="en-GB" b="1" dirty="0">
                <a:latin typeface="Arial" panose="020B0604020202020204" pitchFamily="34" charset="0"/>
                <a:cs typeface="Arial" panose="020B0604020202020204" pitchFamily="34" charset="0"/>
              </a:rPr>
              <a:t>Why is assessment important?</a:t>
            </a:r>
          </a:p>
        </p:txBody>
      </p:sp>
      <p:sp>
        <p:nvSpPr>
          <p:cNvPr id="3" name="Content Placeholder 2">
            <a:extLst>
              <a:ext uri="{FF2B5EF4-FFF2-40B4-BE49-F238E27FC236}">
                <a16:creationId xmlns:a16="http://schemas.microsoft.com/office/drawing/2014/main" id="{0D73C62A-15E0-E895-BDF2-CDCDC1D12BC2}"/>
              </a:ext>
            </a:extLst>
          </p:cNvPr>
          <p:cNvSpPr>
            <a:spLocks noGrp="1"/>
          </p:cNvSpPr>
          <p:nvPr>
            <p:ph idx="1"/>
          </p:nvPr>
        </p:nvSpPr>
        <p:spPr>
          <a:xfrm>
            <a:off x="234380" y="1268760"/>
            <a:ext cx="8892480" cy="4485591"/>
          </a:xfrm>
        </p:spPr>
        <p:txBody>
          <a:bodyPr>
            <a:normAutofit fontScale="92500" lnSpcReduction="20000"/>
          </a:bodyPr>
          <a:lstStyle/>
          <a:p>
            <a:r>
              <a:rPr lang="en-GB" dirty="0"/>
              <a:t>To take individuals as they are and to assess them regardless of the complexity of their needs.</a:t>
            </a:r>
          </a:p>
          <a:p>
            <a:r>
              <a:rPr lang="en-GB" dirty="0"/>
              <a:t>To include and involve the individual and their carers (with consent) in the assessment process.  </a:t>
            </a:r>
          </a:p>
          <a:p>
            <a:r>
              <a:rPr lang="en-GB" dirty="0"/>
              <a:t>To take into consideration the individual’s wishes and feelings.</a:t>
            </a:r>
          </a:p>
          <a:p>
            <a:r>
              <a:rPr lang="en-GB" dirty="0"/>
              <a:t>To be flexible about how long the assessment process might take to provide clarity.</a:t>
            </a:r>
          </a:p>
          <a:p>
            <a:r>
              <a:rPr lang="en-GB" dirty="0">
                <a:hlinkClick r:id="rId3"/>
              </a:rPr>
              <a:t>Assessment of needs under the Care Act 2014 | SCIE</a:t>
            </a:r>
            <a:r>
              <a:rPr lang="en-GB" dirty="0"/>
              <a:t>  (This link will provide all the details of the assessment process).  </a:t>
            </a:r>
          </a:p>
        </p:txBody>
      </p:sp>
    </p:spTree>
    <p:extLst>
      <p:ext uri="{BB962C8B-B14F-4D97-AF65-F5344CB8AC3E}">
        <p14:creationId xmlns:p14="http://schemas.microsoft.com/office/powerpoint/2010/main" val="210797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ECE0D7-04A6-6B17-3BF1-0F183B773432}"/>
              </a:ext>
            </a:extLst>
          </p:cNvPr>
          <p:cNvSpPr>
            <a:spLocks noGrp="1"/>
          </p:cNvSpPr>
          <p:nvPr>
            <p:ph idx="1"/>
          </p:nvPr>
        </p:nvSpPr>
        <p:spPr>
          <a:xfrm>
            <a:off x="323528" y="188640"/>
            <a:ext cx="8496944" cy="5328593"/>
          </a:xfrm>
        </p:spPr>
        <p:txBody>
          <a:bodyPr/>
          <a:lstStyle/>
          <a:p>
            <a:r>
              <a:rPr lang="en-GB" dirty="0"/>
              <a:t>To undertake the assessment which takes account of the persons needs and the impact of these needs in their daily lives. </a:t>
            </a:r>
          </a:p>
          <a:p>
            <a:r>
              <a:rPr lang="en-GB" dirty="0"/>
              <a:t>To meet the legal requirement for undertaking an assessment. To decline an assessment would be unlawful under the Care Act 2014. </a:t>
            </a:r>
            <a:r>
              <a:rPr lang="en-GB" dirty="0">
                <a:hlinkClick r:id="rId3"/>
              </a:rPr>
              <a:t>Carer's Assessment - Carers UK</a:t>
            </a:r>
            <a:r>
              <a:rPr lang="en-GB" dirty="0"/>
              <a:t> </a:t>
            </a:r>
          </a:p>
          <a:p>
            <a:endParaRPr lang="en-GB" dirty="0"/>
          </a:p>
          <a:p>
            <a:endParaRPr lang="en-GB" dirty="0"/>
          </a:p>
          <a:p>
            <a:endParaRPr lang="en-GB" dirty="0"/>
          </a:p>
        </p:txBody>
      </p:sp>
      <p:pic>
        <p:nvPicPr>
          <p:cNvPr id="4" name="Picture 3" descr="A nurse supporting a patient">
            <a:extLst>
              <a:ext uri="{FF2B5EF4-FFF2-40B4-BE49-F238E27FC236}">
                <a16:creationId xmlns:a16="http://schemas.microsoft.com/office/drawing/2014/main" id="{54DF535D-E2F4-BFA8-69DC-DA82EFA70AE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8144" y="3789040"/>
            <a:ext cx="3096344" cy="1836667"/>
          </a:xfrm>
          <a:prstGeom prst="rect">
            <a:avLst/>
          </a:prstGeom>
          <a:noFill/>
          <a:ln>
            <a:noFill/>
          </a:ln>
        </p:spPr>
      </p:pic>
      <p:pic>
        <p:nvPicPr>
          <p:cNvPr id="5" name="Picture 4" descr="Graphical user interface, text&#10;&#10;Description automatically generated">
            <a:extLst>
              <a:ext uri="{FF2B5EF4-FFF2-40B4-BE49-F238E27FC236}">
                <a16:creationId xmlns:a16="http://schemas.microsoft.com/office/drawing/2014/main" id="{AF438CD8-838E-1E75-552D-0088F8478371}"/>
              </a:ext>
            </a:extLst>
          </p:cNvPr>
          <p:cNvPicPr>
            <a:picLocks noChangeAspect="1"/>
          </p:cNvPicPr>
          <p:nvPr/>
        </p:nvPicPr>
        <p:blipFill rotWithShape="1">
          <a:blip r:embed="rId5"/>
          <a:srcRect l="12639" t="44237" r="70720" b="32130"/>
          <a:stretch/>
        </p:blipFill>
        <p:spPr bwMode="auto">
          <a:xfrm>
            <a:off x="454292" y="3789040"/>
            <a:ext cx="2664296" cy="1836667"/>
          </a:xfrm>
          <a:prstGeom prst="rect">
            <a:avLst/>
          </a:prstGeom>
          <a:ln>
            <a:noFill/>
          </a:ln>
          <a:extLst>
            <a:ext uri="{53640926-AAD7-44D8-BBD7-CCE9431645EC}">
              <a14:shadowObscured xmlns:a14="http://schemas.microsoft.com/office/drawing/2010/main"/>
            </a:ext>
          </a:extLst>
        </p:spPr>
      </p:pic>
      <p:pic>
        <p:nvPicPr>
          <p:cNvPr id="2" name="Picture 1" descr="Graphical user interface, text&#10;&#10;Description automatically generated">
            <a:extLst>
              <a:ext uri="{FF2B5EF4-FFF2-40B4-BE49-F238E27FC236}">
                <a16:creationId xmlns:a16="http://schemas.microsoft.com/office/drawing/2014/main" id="{21161241-D34C-D034-AB77-2BF9EB0DCFD5}"/>
              </a:ext>
            </a:extLst>
          </p:cNvPr>
          <p:cNvPicPr>
            <a:picLocks noChangeAspect="1"/>
          </p:cNvPicPr>
          <p:nvPr/>
        </p:nvPicPr>
        <p:blipFill rotWithShape="1">
          <a:blip r:embed="rId5"/>
          <a:srcRect l="31847" t="43730" r="51731" b="32130"/>
          <a:stretch/>
        </p:blipFill>
        <p:spPr bwMode="auto">
          <a:xfrm>
            <a:off x="3275857" y="3789040"/>
            <a:ext cx="2457286" cy="183666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30806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2B048-85DD-A08A-81A4-2315952F8476}"/>
              </a:ext>
            </a:extLst>
          </p:cNvPr>
          <p:cNvSpPr>
            <a:spLocks noGrp="1"/>
          </p:cNvSpPr>
          <p:nvPr>
            <p:ph type="title"/>
          </p:nvPr>
        </p:nvSpPr>
        <p:spPr>
          <a:xfrm>
            <a:off x="457200" y="274638"/>
            <a:ext cx="8229600" cy="1143000"/>
          </a:xfrm>
        </p:spPr>
        <p:txBody>
          <a:bodyPr anchor="ctr">
            <a:normAutofit fontScale="90000"/>
          </a:bodyPr>
          <a:lstStyle/>
          <a:p>
            <a:pPr>
              <a:lnSpc>
                <a:spcPct val="90000"/>
              </a:lnSpc>
            </a:pPr>
            <a:r>
              <a:rPr lang="en-GB" sz="3400" b="1" dirty="0">
                <a:latin typeface="Arial" panose="020B0604020202020204" pitchFamily="34" charset="0"/>
                <a:cs typeface="Arial" panose="020B0604020202020204" pitchFamily="34" charset="0"/>
              </a:rPr>
              <a:t>The six principles of the Care Act 2014 of safeguarding service users:</a:t>
            </a:r>
            <a:br>
              <a:rPr lang="en-GB" sz="3400" b="1" dirty="0">
                <a:latin typeface="Arial" panose="020B0604020202020204" pitchFamily="34" charset="0"/>
                <a:cs typeface="Arial" panose="020B0604020202020204" pitchFamily="34" charset="0"/>
              </a:rPr>
            </a:br>
            <a:endParaRPr lang="en-GB" sz="3400" dirty="0">
              <a:latin typeface="Arial" panose="020B0604020202020204" pitchFamily="34" charset="0"/>
              <a:cs typeface="Arial" panose="020B0604020202020204" pitchFamily="34" charset="0"/>
            </a:endParaRPr>
          </a:p>
        </p:txBody>
      </p:sp>
      <p:pic>
        <p:nvPicPr>
          <p:cNvPr id="4" name="Picture 3" descr="An abused vulnerable adult feeling detached from their care and unwilling to report concerns">
            <a:extLst>
              <a:ext uri="{FF2B5EF4-FFF2-40B4-BE49-F238E27FC236}">
                <a16:creationId xmlns:a16="http://schemas.microsoft.com/office/drawing/2014/main" id="{3C2DBF84-D61A-5E32-C81C-529A040A4A4B}"/>
              </a:ext>
            </a:extLst>
          </p:cNvPr>
          <p:cNvPicPr>
            <a:picLocks noChangeAspect="1"/>
          </p:cNvPicPr>
          <p:nvPr/>
        </p:nvPicPr>
        <p:blipFill rotWithShape="1">
          <a:blip r:embed="rId3">
            <a:extLst>
              <a:ext uri="{28A0092B-C50C-407E-A947-70E740481C1C}">
                <a14:useLocalDpi xmlns:a14="http://schemas.microsoft.com/office/drawing/2010/main" val="0"/>
              </a:ext>
            </a:extLst>
          </a:blip>
          <a:srcRect l="34128" r="22337"/>
          <a:stretch/>
        </p:blipFill>
        <p:spPr bwMode="auto">
          <a:xfrm>
            <a:off x="492561" y="1417638"/>
            <a:ext cx="4038600" cy="3989040"/>
          </a:xfrm>
          <a:prstGeom prst="rect">
            <a:avLst/>
          </a:prstGeom>
          <a:noFill/>
          <a:ln>
            <a:noFill/>
          </a:ln>
        </p:spPr>
      </p:pic>
      <p:sp>
        <p:nvSpPr>
          <p:cNvPr id="3" name="Content Placeholder 2">
            <a:extLst>
              <a:ext uri="{FF2B5EF4-FFF2-40B4-BE49-F238E27FC236}">
                <a16:creationId xmlns:a16="http://schemas.microsoft.com/office/drawing/2014/main" id="{91ACFF48-D93B-E67D-887B-B85391FC326C}"/>
              </a:ext>
            </a:extLst>
          </p:cNvPr>
          <p:cNvSpPr>
            <a:spLocks noGrp="1"/>
          </p:cNvSpPr>
          <p:nvPr>
            <p:ph sz="half" idx="2"/>
          </p:nvPr>
        </p:nvSpPr>
        <p:spPr>
          <a:xfrm>
            <a:off x="5004048" y="1600201"/>
            <a:ext cx="3682752" cy="3989040"/>
          </a:xfrm>
        </p:spPr>
        <p:txBody>
          <a:bodyPr>
            <a:normAutofit/>
          </a:bodyPr>
          <a:lstStyle/>
          <a:p>
            <a:pPr>
              <a:buFont typeface="+mj-lt"/>
              <a:buAutoNum type="arabicPeriod"/>
            </a:pPr>
            <a:r>
              <a:rPr lang="en-GB" b="1" i="0" dirty="0">
                <a:effectLst/>
              </a:rPr>
              <a:t>Empowerment.</a:t>
            </a:r>
          </a:p>
          <a:p>
            <a:pPr>
              <a:buFont typeface="+mj-lt"/>
              <a:buAutoNum type="arabicPeriod"/>
            </a:pPr>
            <a:r>
              <a:rPr lang="en-GB" b="1" i="0" dirty="0">
                <a:effectLst/>
              </a:rPr>
              <a:t>Protection.</a:t>
            </a:r>
          </a:p>
          <a:p>
            <a:pPr>
              <a:buFont typeface="+mj-lt"/>
              <a:buAutoNum type="arabicPeriod"/>
            </a:pPr>
            <a:r>
              <a:rPr lang="en-GB" b="1" i="0" dirty="0">
                <a:effectLst/>
              </a:rPr>
              <a:t>Prevention.</a:t>
            </a:r>
          </a:p>
          <a:p>
            <a:pPr>
              <a:buFont typeface="+mj-lt"/>
              <a:buAutoNum type="arabicPeriod"/>
            </a:pPr>
            <a:r>
              <a:rPr lang="en-GB" b="1" i="0" dirty="0">
                <a:effectLst/>
              </a:rPr>
              <a:t>Proportionality.</a:t>
            </a:r>
          </a:p>
          <a:p>
            <a:pPr>
              <a:buFont typeface="+mj-lt"/>
              <a:buAutoNum type="arabicPeriod"/>
            </a:pPr>
            <a:r>
              <a:rPr lang="en-GB" b="1" i="0" dirty="0">
                <a:effectLst/>
              </a:rPr>
              <a:t>Partnership.</a:t>
            </a:r>
          </a:p>
          <a:p>
            <a:pPr>
              <a:buFont typeface="+mj-lt"/>
              <a:buAutoNum type="arabicPeriod"/>
            </a:pPr>
            <a:r>
              <a:rPr lang="en-GB" b="1" i="0" dirty="0">
                <a:effectLst/>
              </a:rPr>
              <a:t>Accountability. </a:t>
            </a:r>
          </a:p>
          <a:p>
            <a:pPr marL="0" indent="0">
              <a:buNone/>
            </a:pPr>
            <a:endParaRPr lang="en-GB" sz="1600" dirty="0"/>
          </a:p>
          <a:p>
            <a:pPr marL="0" indent="0">
              <a:buNone/>
            </a:pPr>
            <a:r>
              <a:rPr lang="en-GB" sz="1600" b="1" i="0" dirty="0">
                <a:effectLst/>
              </a:rPr>
              <a:t>(</a:t>
            </a:r>
            <a:r>
              <a:rPr lang="en-GB" sz="1600" b="1" dirty="0"/>
              <a:t>Burton-Hughes, 2017).</a:t>
            </a:r>
            <a:endParaRPr lang="en-GB" sz="1600" b="1" i="0" dirty="0">
              <a:effectLst/>
            </a:endParaRPr>
          </a:p>
          <a:p>
            <a:endParaRPr lang="en-GB" dirty="0"/>
          </a:p>
        </p:txBody>
      </p:sp>
    </p:spTree>
    <p:extLst>
      <p:ext uri="{BB962C8B-B14F-4D97-AF65-F5344CB8AC3E}">
        <p14:creationId xmlns:p14="http://schemas.microsoft.com/office/powerpoint/2010/main" val="1015764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F7F82-A838-7DDA-4B17-56C13C9EB81D}"/>
              </a:ext>
            </a:extLst>
          </p:cNvPr>
          <p:cNvSpPr>
            <a:spLocks noGrp="1"/>
          </p:cNvSpPr>
          <p:nvPr>
            <p:ph type="title"/>
          </p:nvPr>
        </p:nvSpPr>
        <p:spPr>
          <a:xfrm>
            <a:off x="457200" y="188640"/>
            <a:ext cx="8229600" cy="634082"/>
          </a:xfrm>
        </p:spPr>
        <p:txBody>
          <a:bodyPr>
            <a:noAutofit/>
          </a:bodyPr>
          <a:lstStyle/>
          <a:p>
            <a:r>
              <a:rPr lang="en-GB" sz="3600" b="1" i="0" dirty="0">
                <a:effectLst/>
                <a:latin typeface="Arial" panose="020B0604020202020204" pitchFamily="34" charset="0"/>
                <a:cs typeface="Arial" panose="020B0604020202020204" pitchFamily="34" charset="0"/>
              </a:rPr>
              <a:t>Needs Assessment </a:t>
            </a:r>
            <a:br>
              <a:rPr lang="en-GB" sz="3600" b="1" i="0" dirty="0">
                <a:effectLst/>
                <a:latin typeface="Arial" panose="020B0604020202020204" pitchFamily="34" charset="0"/>
                <a:cs typeface="Arial" panose="020B0604020202020204" pitchFamily="34" charset="0"/>
              </a:rPr>
            </a:br>
            <a:r>
              <a:rPr lang="en-GB" sz="3600" b="1" i="0" dirty="0">
                <a:effectLst/>
                <a:latin typeface="Arial" panose="020B0604020202020204" pitchFamily="34" charset="0"/>
                <a:cs typeface="Arial" panose="020B0604020202020204" pitchFamily="34" charset="0"/>
              </a:rPr>
              <a:t>Under the Care Act 2014</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E0CF28-22B2-DD8B-C91E-4B2AE72450E7}"/>
              </a:ext>
            </a:extLst>
          </p:cNvPr>
          <p:cNvSpPr>
            <a:spLocks noGrp="1"/>
          </p:cNvSpPr>
          <p:nvPr>
            <p:ph idx="1"/>
          </p:nvPr>
        </p:nvSpPr>
        <p:spPr>
          <a:xfrm>
            <a:off x="215516" y="1196752"/>
            <a:ext cx="8712968" cy="4406788"/>
          </a:xfrm>
        </p:spPr>
        <p:txBody>
          <a:bodyPr>
            <a:normAutofit fontScale="92500" lnSpcReduction="10000"/>
          </a:bodyPr>
          <a:lstStyle/>
          <a:p>
            <a:r>
              <a:rPr lang="en-GB" dirty="0"/>
              <a:t>Under the Care Act 2014 section 9 an assessment should be carried out if an individual requests an assessment due to a care and or support need (</a:t>
            </a:r>
            <a:r>
              <a:rPr lang="en-GB" dirty="0">
                <a:latin typeface="Arial" panose="020B0604020202020204" pitchFamily="34" charset="0"/>
                <a:cs typeface="Arial" panose="020B0604020202020204" pitchFamily="34" charset="0"/>
                <a:hlinkClick r:id="rId3"/>
              </a:rPr>
              <a:t>Assessment of needs under the Care Act 2014 | SCIE</a:t>
            </a:r>
            <a:r>
              <a:rPr lang="en-GB" dirty="0">
                <a:latin typeface="Arial" panose="020B0604020202020204" pitchFamily="34" charset="0"/>
                <a:cs typeface="Arial" panose="020B0604020202020204" pitchFamily="34" charset="0"/>
              </a:rPr>
              <a:t>).</a:t>
            </a:r>
            <a:endParaRPr lang="en-GB" dirty="0"/>
          </a:p>
          <a:p>
            <a:r>
              <a:rPr lang="en-GB" dirty="0"/>
              <a:t>As part of the process the individual being assessed should be an active partner.  This is because people are seen as best placed to judge and make decisions about their own wellbeing in their lives and the type of care they may need. </a:t>
            </a:r>
          </a:p>
          <a:p>
            <a:endParaRPr lang="en-GB" dirty="0"/>
          </a:p>
        </p:txBody>
      </p:sp>
    </p:spTree>
    <p:extLst>
      <p:ext uri="{BB962C8B-B14F-4D97-AF65-F5344CB8AC3E}">
        <p14:creationId xmlns:p14="http://schemas.microsoft.com/office/powerpoint/2010/main" val="1276079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E42E87-5705-D78F-24A2-4CD12683969C}"/>
              </a:ext>
            </a:extLst>
          </p:cNvPr>
          <p:cNvSpPr>
            <a:spLocks noGrp="1"/>
          </p:cNvSpPr>
          <p:nvPr>
            <p:ph idx="1"/>
          </p:nvPr>
        </p:nvSpPr>
        <p:spPr>
          <a:xfrm>
            <a:off x="395536" y="332656"/>
            <a:ext cx="8568952" cy="5184577"/>
          </a:xfrm>
        </p:spPr>
        <p:txBody>
          <a:bodyPr>
            <a:normAutofit fontScale="92500" lnSpcReduction="20000"/>
          </a:bodyPr>
          <a:lstStyle/>
          <a:p>
            <a:r>
              <a:rPr lang="en-GB" dirty="0"/>
              <a:t>The LA must ensure that service users involvement maximises their value for inclusion, so that the individual remains central to the process about any decision made or affecting them. </a:t>
            </a:r>
          </a:p>
          <a:p>
            <a:r>
              <a:rPr lang="en-GB" sz="3200" dirty="0"/>
              <a:t>Milner &amp; O’Byrne (2002) confirm that “whatever the service user group, it seems generally accepted that assessment is more than a one-off event” (p.51).</a:t>
            </a:r>
            <a:endParaRPr lang="en-GB" b="0" i="0" dirty="0">
              <a:solidFill>
                <a:srgbClr val="333333"/>
              </a:solidFill>
              <a:effectLst/>
              <a:latin typeface="Lato" panose="020F0502020204030203" pitchFamily="34" charset="0"/>
            </a:endParaRPr>
          </a:p>
          <a:p>
            <a:r>
              <a:rPr lang="en-GB" b="0" i="0" dirty="0">
                <a:solidFill>
                  <a:srgbClr val="333333"/>
                </a:solidFill>
                <a:effectLst/>
                <a:latin typeface="Lato" panose="020F0502020204030203" pitchFamily="34" charset="0"/>
              </a:rPr>
              <a:t>Having a duty to ensure involvement is maximised does not mean that every person being assessed must be involved in the exact same way.</a:t>
            </a:r>
          </a:p>
          <a:p>
            <a:endParaRPr lang="en-GB" dirty="0"/>
          </a:p>
          <a:p>
            <a:endParaRPr lang="en-GB" dirty="0"/>
          </a:p>
        </p:txBody>
      </p:sp>
    </p:spTree>
    <p:extLst>
      <p:ext uri="{BB962C8B-B14F-4D97-AF65-F5344CB8AC3E}">
        <p14:creationId xmlns:p14="http://schemas.microsoft.com/office/powerpoint/2010/main" val="2528406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B62FAE-F4F7-F995-10BD-FC9816F7650D}"/>
              </a:ext>
            </a:extLst>
          </p:cNvPr>
          <p:cNvSpPr>
            <a:spLocks noGrp="1"/>
          </p:cNvSpPr>
          <p:nvPr>
            <p:ph idx="1"/>
          </p:nvPr>
        </p:nvSpPr>
        <p:spPr>
          <a:xfrm>
            <a:off x="178030" y="151770"/>
            <a:ext cx="8601416" cy="5205238"/>
          </a:xfrm>
        </p:spPr>
        <p:txBody>
          <a:bodyPr>
            <a:normAutofit/>
          </a:bodyPr>
          <a:lstStyle/>
          <a:p>
            <a:r>
              <a:rPr lang="en-GB" dirty="0">
                <a:solidFill>
                  <a:srgbClr val="333333"/>
                </a:solidFill>
                <a:latin typeface="Lato" panose="020F0502020204030203" pitchFamily="34" charset="0"/>
              </a:rPr>
              <a:t>T</a:t>
            </a:r>
            <a:r>
              <a:rPr lang="en-GB" b="0" i="0" dirty="0">
                <a:solidFill>
                  <a:srgbClr val="333333"/>
                </a:solidFill>
                <a:effectLst/>
                <a:latin typeface="Lato" panose="020F0502020204030203" pitchFamily="34" charset="0"/>
              </a:rPr>
              <a:t>he approach to assessment must be person-centred, supporting the individual to have as much choice and control over the nature and level of their involvement as possible. </a:t>
            </a:r>
          </a:p>
          <a:p>
            <a:r>
              <a:rPr lang="en-GB" dirty="0"/>
              <a:t>It is essential that the individual is able to express their wishes and feelings, so that options are offered in making decisions no matter how complex the individual’s need might be. </a:t>
            </a:r>
          </a:p>
          <a:p>
            <a:endParaRPr lang="en-GB" dirty="0"/>
          </a:p>
        </p:txBody>
      </p:sp>
      <p:sp>
        <p:nvSpPr>
          <p:cNvPr id="4" name="TextBox 3">
            <a:extLst>
              <a:ext uri="{FF2B5EF4-FFF2-40B4-BE49-F238E27FC236}">
                <a16:creationId xmlns:a16="http://schemas.microsoft.com/office/drawing/2014/main" id="{E2F053BF-61A1-5FFD-08D0-BA2E014C0317}"/>
              </a:ext>
            </a:extLst>
          </p:cNvPr>
          <p:cNvSpPr txBox="1"/>
          <p:nvPr/>
        </p:nvSpPr>
        <p:spPr>
          <a:xfrm>
            <a:off x="4170862" y="4869160"/>
            <a:ext cx="4629916" cy="646331"/>
          </a:xfrm>
          <a:prstGeom prst="rect">
            <a:avLst/>
          </a:prstGeom>
          <a:noFill/>
        </p:spPr>
        <p:txBody>
          <a:bodyPr wrap="square">
            <a:spAutoFit/>
          </a:bodyPr>
          <a:lstStyle/>
          <a:p>
            <a:r>
              <a:rPr lang="en-GB" dirty="0">
                <a:hlinkClick r:id="rId3"/>
              </a:rPr>
              <a:t>Legal Requirements of a Needs Assessment (proceduresonline.com)</a:t>
            </a:r>
            <a:r>
              <a:rPr lang="en-GB" dirty="0"/>
              <a:t> </a:t>
            </a:r>
          </a:p>
        </p:txBody>
      </p:sp>
    </p:spTree>
    <p:extLst>
      <p:ext uri="{BB962C8B-B14F-4D97-AF65-F5344CB8AC3E}">
        <p14:creationId xmlns:p14="http://schemas.microsoft.com/office/powerpoint/2010/main" val="1268479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73A1F-3C69-47CA-90B4-E61CA1ED4962}"/>
              </a:ext>
            </a:extLst>
          </p:cNvPr>
          <p:cNvSpPr>
            <a:spLocks noGrp="1"/>
          </p:cNvSpPr>
          <p:nvPr>
            <p:ph type="title"/>
          </p:nvPr>
        </p:nvSpPr>
        <p:spPr>
          <a:xfrm>
            <a:off x="456952" y="82109"/>
            <a:ext cx="8229600" cy="901452"/>
          </a:xfrm>
        </p:spPr>
        <p:txBody>
          <a:bodyPr/>
          <a:lstStyle/>
          <a:p>
            <a:r>
              <a:rPr lang="en-GB" b="1" dirty="0">
                <a:latin typeface="Arial" panose="020B0604020202020204" pitchFamily="34" charset="0"/>
                <a:cs typeface="Arial" panose="020B0604020202020204" pitchFamily="34" charset="0"/>
              </a:rPr>
              <a:t>Important to know…</a:t>
            </a:r>
          </a:p>
        </p:txBody>
      </p:sp>
      <p:pic>
        <p:nvPicPr>
          <p:cNvPr id="4" name="Content Placeholder 3" descr="Graphical user interface, text, application, Word&#10;&#10;Description automatically generated">
            <a:extLst>
              <a:ext uri="{FF2B5EF4-FFF2-40B4-BE49-F238E27FC236}">
                <a16:creationId xmlns:a16="http://schemas.microsoft.com/office/drawing/2014/main" id="{D2467649-F5A1-F127-E6A3-C9B73E365F12}"/>
              </a:ext>
            </a:extLst>
          </p:cNvPr>
          <p:cNvPicPr>
            <a:picLocks noGrp="1" noChangeAspect="1"/>
          </p:cNvPicPr>
          <p:nvPr>
            <p:ph idx="1"/>
          </p:nvPr>
        </p:nvPicPr>
        <p:blipFill rotWithShape="1">
          <a:blip r:embed="rId3"/>
          <a:srcRect l="22241" t="25831" r="20592" b="45801"/>
          <a:stretch/>
        </p:blipFill>
        <p:spPr bwMode="auto">
          <a:xfrm>
            <a:off x="374131" y="2600900"/>
            <a:ext cx="8539753" cy="2556291"/>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333F9E98-5004-3C24-24C4-33C2126471D8}"/>
              </a:ext>
            </a:extLst>
          </p:cNvPr>
          <p:cNvSpPr txBox="1"/>
          <p:nvPr/>
        </p:nvSpPr>
        <p:spPr>
          <a:xfrm>
            <a:off x="374131" y="5035579"/>
            <a:ext cx="8395737" cy="369332"/>
          </a:xfrm>
          <a:prstGeom prst="rect">
            <a:avLst/>
          </a:prstGeom>
          <a:noFill/>
        </p:spPr>
        <p:txBody>
          <a:bodyPr wrap="square">
            <a:spAutoFit/>
          </a:bodyPr>
          <a:lstStyle/>
          <a:p>
            <a:r>
              <a:rPr lang="en-GB" dirty="0">
                <a:hlinkClick r:id="rId4"/>
              </a:rPr>
              <a:t>Legal Requirements of a Needs Assessment (proceduresonline.com)</a:t>
            </a:r>
            <a:r>
              <a:rPr lang="en-GB" dirty="0"/>
              <a:t> </a:t>
            </a:r>
          </a:p>
        </p:txBody>
      </p:sp>
      <p:pic>
        <p:nvPicPr>
          <p:cNvPr id="7" name="Picture 6" descr="Graphical user interface, text, application, email&#10;&#10;Description automatically generated">
            <a:extLst>
              <a:ext uri="{FF2B5EF4-FFF2-40B4-BE49-F238E27FC236}">
                <a16:creationId xmlns:a16="http://schemas.microsoft.com/office/drawing/2014/main" id="{593CD733-3B8C-1378-6D54-B0CFC7DB21D5}"/>
              </a:ext>
            </a:extLst>
          </p:cNvPr>
          <p:cNvPicPr>
            <a:picLocks noChangeAspect="1"/>
          </p:cNvPicPr>
          <p:nvPr/>
        </p:nvPicPr>
        <p:blipFill rotWithShape="1">
          <a:blip r:embed="rId5"/>
          <a:srcRect l="22054" t="59610" r="21338" b="29227"/>
          <a:stretch/>
        </p:blipFill>
        <p:spPr bwMode="auto">
          <a:xfrm>
            <a:off x="374132" y="1179166"/>
            <a:ext cx="8395736" cy="129614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6944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519544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4400" b="1" kern="1200" dirty="0"/>
            </a:p>
            <a:p>
              <a:pPr marL="0" lvl="0" indent="0" algn="ctr" defTabSz="1377950">
                <a:lnSpc>
                  <a:spcPct val="90000"/>
                </a:lnSpc>
                <a:spcBef>
                  <a:spcPct val="0"/>
                </a:spcBef>
                <a:spcAft>
                  <a:spcPct val="35000"/>
                </a:spcAft>
                <a:buNone/>
              </a:pPr>
              <a:endParaRPr lang="en-GB" sz="1100" b="1" dirty="0"/>
            </a:p>
            <a:p>
              <a:pPr marL="0" lvl="0" indent="0" algn="ctr" defTabSz="1377950">
                <a:lnSpc>
                  <a:spcPct val="90000"/>
                </a:lnSpc>
                <a:spcBef>
                  <a:spcPct val="0"/>
                </a:spcBef>
                <a:spcAft>
                  <a:spcPct val="35000"/>
                </a:spcAft>
                <a:buNone/>
              </a:pPr>
              <a:r>
                <a:rPr lang="en-GB" sz="4400" b="1" kern="1200" dirty="0"/>
                <a:t>Session 2 </a:t>
              </a:r>
            </a:p>
            <a:p>
              <a:pPr marL="0" lvl="0" indent="0" algn="ctr" defTabSz="1377950">
                <a:lnSpc>
                  <a:spcPct val="90000"/>
                </a:lnSpc>
                <a:spcBef>
                  <a:spcPct val="0"/>
                </a:spcBef>
                <a:spcAft>
                  <a:spcPct val="35000"/>
                </a:spcAft>
                <a:buNone/>
              </a:pPr>
              <a:r>
                <a:rPr lang="en-GB" sz="4400" b="1" dirty="0"/>
                <a:t>Presentation of Ideas</a:t>
              </a:r>
              <a:endParaRPr lang="en-GB" sz="4400" b="1" kern="1200" dirty="0"/>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136256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B809925-FD1A-E774-9FF0-5CCA1697B79B}"/>
              </a:ext>
            </a:extLst>
          </p:cNvPr>
          <p:cNvGraphicFramePr/>
          <p:nvPr>
            <p:extLst>
              <p:ext uri="{D42A27DB-BD31-4B8C-83A1-F6EECF244321}">
                <p14:modId xmlns:p14="http://schemas.microsoft.com/office/powerpoint/2010/main" val="3792655535"/>
              </p:ext>
            </p:extLst>
          </p:nvPr>
        </p:nvGraphicFramePr>
        <p:xfrm>
          <a:off x="287524" y="116632"/>
          <a:ext cx="8568952" cy="5544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39868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3B23-40A5-C25A-5702-305CB9752866}"/>
              </a:ext>
            </a:extLst>
          </p:cNvPr>
          <p:cNvSpPr>
            <a:spLocks noGrp="1"/>
          </p:cNvSpPr>
          <p:nvPr>
            <p:ph type="title"/>
          </p:nvPr>
        </p:nvSpPr>
        <p:spPr>
          <a:xfrm>
            <a:off x="457200" y="274638"/>
            <a:ext cx="8229600" cy="1143000"/>
          </a:xfrm>
        </p:spPr>
        <p:txBody>
          <a:bodyPr anchor="ctr">
            <a:normAutofit fontScale="90000"/>
          </a:bodyPr>
          <a:lstStyle/>
          <a:p>
            <a:r>
              <a:rPr lang="en-GB" b="1" dirty="0"/>
              <a:t>Types and approaches to Assessment </a:t>
            </a:r>
          </a:p>
        </p:txBody>
      </p:sp>
      <p:sp>
        <p:nvSpPr>
          <p:cNvPr id="3" name="Content Placeholder 2">
            <a:extLst>
              <a:ext uri="{FF2B5EF4-FFF2-40B4-BE49-F238E27FC236}">
                <a16:creationId xmlns:a16="http://schemas.microsoft.com/office/drawing/2014/main" id="{3A7A39C3-051A-A1A9-3151-F0A735A4CCA1}"/>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400"/>
              <a:t>Milner &amp; O’Byrne (2002, pp 52 and 53) confirm that there are three different models of assessments:</a:t>
            </a:r>
          </a:p>
          <a:p>
            <a:pPr marL="514350" indent="-514350">
              <a:lnSpc>
                <a:spcPct val="90000"/>
              </a:lnSpc>
              <a:buFont typeface="+mj-lt"/>
              <a:buAutoNum type="arabicPeriod"/>
            </a:pPr>
            <a:r>
              <a:rPr lang="en-GB" sz="2400"/>
              <a:t>The questioning model of assessment.</a:t>
            </a:r>
          </a:p>
          <a:p>
            <a:pPr marL="514350" indent="-514350">
              <a:lnSpc>
                <a:spcPct val="90000"/>
              </a:lnSpc>
              <a:buFont typeface="+mj-lt"/>
              <a:buAutoNum type="arabicPeriod"/>
            </a:pPr>
            <a:r>
              <a:rPr lang="en-GB" sz="2400"/>
              <a:t>The procedural model of assessment.</a:t>
            </a:r>
          </a:p>
          <a:p>
            <a:pPr marL="514350" indent="-514350">
              <a:lnSpc>
                <a:spcPct val="90000"/>
              </a:lnSpc>
              <a:buFont typeface="+mj-lt"/>
              <a:buAutoNum type="arabicPeriod"/>
            </a:pPr>
            <a:r>
              <a:rPr lang="en-GB" sz="2400"/>
              <a:t>The exchange model of assessment. </a:t>
            </a:r>
          </a:p>
        </p:txBody>
      </p:sp>
      <p:pic>
        <p:nvPicPr>
          <p:cNvPr id="4" name="Picture 3" descr="A nurse empowering a patient by involving them in their care">
            <a:extLst>
              <a:ext uri="{FF2B5EF4-FFF2-40B4-BE49-F238E27FC236}">
                <a16:creationId xmlns:a16="http://schemas.microsoft.com/office/drawing/2014/main" id="{0E54478F-5D44-C31C-F4D8-A188CC71CCD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483" r="40982"/>
          <a:stretch/>
        </p:blipFill>
        <p:spPr bwMode="auto">
          <a:xfrm>
            <a:off x="4932040" y="1701432"/>
            <a:ext cx="3600400" cy="3599823"/>
          </a:xfrm>
          <a:prstGeom prst="rect">
            <a:avLst/>
          </a:prstGeom>
          <a:noFill/>
          <a:ln>
            <a:noFill/>
          </a:ln>
        </p:spPr>
      </p:pic>
    </p:spTree>
    <p:extLst>
      <p:ext uri="{BB962C8B-B14F-4D97-AF65-F5344CB8AC3E}">
        <p14:creationId xmlns:p14="http://schemas.microsoft.com/office/powerpoint/2010/main" val="372964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4DAAC-BCAB-CCF7-EA4D-202865DA1BE1}"/>
              </a:ext>
            </a:extLst>
          </p:cNvPr>
          <p:cNvSpPr>
            <a:spLocks noGrp="1"/>
          </p:cNvSpPr>
          <p:nvPr>
            <p:ph type="title"/>
          </p:nvPr>
        </p:nvSpPr>
        <p:spPr>
          <a:xfrm>
            <a:off x="457200" y="418653"/>
            <a:ext cx="8229600" cy="922114"/>
          </a:xfrm>
        </p:spPr>
        <p:txBody>
          <a:bodyPr>
            <a:noAutofit/>
          </a:bodyPr>
          <a:lstStyle/>
          <a:p>
            <a:r>
              <a:rPr lang="en-GB" sz="3600" b="1" dirty="0">
                <a:latin typeface="Arial" panose="020B0604020202020204" pitchFamily="34" charset="0"/>
                <a:cs typeface="Arial" panose="020B0604020202020204" pitchFamily="34" charset="0"/>
              </a:rPr>
              <a:t>Involving the person in the assessment process </a:t>
            </a:r>
            <a:br>
              <a:rPr lang="en-GB" sz="3600" b="1" dirty="0"/>
            </a:br>
            <a:endParaRPr lang="en-GB" sz="3600" b="1" dirty="0"/>
          </a:p>
        </p:txBody>
      </p:sp>
      <p:sp>
        <p:nvSpPr>
          <p:cNvPr id="3" name="Content Placeholder 2">
            <a:extLst>
              <a:ext uri="{FF2B5EF4-FFF2-40B4-BE49-F238E27FC236}">
                <a16:creationId xmlns:a16="http://schemas.microsoft.com/office/drawing/2014/main" id="{3041D6B7-7291-06DB-BBD4-4D1CD8A04E45}"/>
              </a:ext>
            </a:extLst>
          </p:cNvPr>
          <p:cNvSpPr>
            <a:spLocks noGrp="1"/>
          </p:cNvSpPr>
          <p:nvPr>
            <p:ph idx="1"/>
          </p:nvPr>
        </p:nvSpPr>
        <p:spPr>
          <a:xfrm>
            <a:off x="251520" y="1484784"/>
            <a:ext cx="8640960" cy="4680520"/>
          </a:xfrm>
        </p:spPr>
        <p:txBody>
          <a:bodyPr>
            <a:normAutofit fontScale="70000" lnSpcReduction="20000"/>
          </a:bodyPr>
          <a:lstStyle/>
          <a:p>
            <a:r>
              <a:rPr lang="en-GB" b="0" i="0" dirty="0">
                <a:solidFill>
                  <a:srgbClr val="333333"/>
                </a:solidFill>
                <a:effectLst/>
                <a:latin typeface="Arial" panose="020B0604020202020204" pitchFamily="34" charset="0"/>
                <a:cs typeface="Arial" panose="020B0604020202020204" pitchFamily="34" charset="0"/>
              </a:rPr>
              <a:t>Local Authority must encourage the person to be as involved as they can be and be flexible in their approach to assessment in order to facilitate this.</a:t>
            </a:r>
          </a:p>
          <a:p>
            <a:r>
              <a:rPr lang="en-GB" b="0" i="0" dirty="0">
                <a:solidFill>
                  <a:srgbClr val="333333"/>
                </a:solidFill>
                <a:effectLst/>
                <a:latin typeface="Arial" panose="020B0604020202020204" pitchFamily="34" charset="0"/>
                <a:cs typeface="Arial" panose="020B0604020202020204" pitchFamily="34" charset="0"/>
              </a:rPr>
              <a:t>In regard to flexibility the statutory guidance (</a:t>
            </a:r>
            <a:r>
              <a:rPr lang="en-GB" dirty="0">
                <a:latin typeface="Arial" panose="020B0604020202020204" pitchFamily="34" charset="0"/>
                <a:cs typeface="Arial" panose="020B0604020202020204" pitchFamily="34" charset="0"/>
                <a:hlinkClick r:id="rId3"/>
              </a:rPr>
              <a:t>Care and support statutory guidance - GOV.UK (www.gov.uk)</a:t>
            </a:r>
            <a:r>
              <a:rPr lang="en-GB" b="1" dirty="0">
                <a:latin typeface="Arial" panose="020B0604020202020204" pitchFamily="34" charset="0"/>
                <a:cs typeface="Arial" panose="020B0604020202020204" pitchFamily="34" charset="0"/>
              </a:rPr>
              <a:t>) </a:t>
            </a:r>
            <a:r>
              <a:rPr lang="en-GB" b="0" i="0" dirty="0">
                <a:solidFill>
                  <a:srgbClr val="333333"/>
                </a:solidFill>
                <a:effectLst/>
                <a:latin typeface="Arial" panose="020B0604020202020204" pitchFamily="34" charset="0"/>
                <a:cs typeface="Arial" panose="020B0604020202020204" pitchFamily="34" charset="0"/>
              </a:rPr>
              <a:t>states that the Local Authority should be prepared to:</a:t>
            </a:r>
          </a:p>
          <a:p>
            <a:pPr algn="l">
              <a:buFont typeface="+mj-lt"/>
              <a:buAutoNum type="arabicPeriod"/>
            </a:pPr>
            <a:r>
              <a:rPr lang="en-GB" b="1" i="0" dirty="0">
                <a:solidFill>
                  <a:srgbClr val="333333"/>
                </a:solidFill>
                <a:effectLst/>
                <a:latin typeface="Arial" panose="020B0604020202020204" pitchFamily="34" charset="0"/>
                <a:cs typeface="Arial" panose="020B0604020202020204" pitchFamily="34" charset="0"/>
              </a:rPr>
              <a:t>Adapt the format, style and nature of the assessment;</a:t>
            </a:r>
          </a:p>
          <a:p>
            <a:pPr algn="l">
              <a:buFont typeface="+mj-lt"/>
              <a:buAutoNum type="arabicPeriod"/>
            </a:pPr>
            <a:r>
              <a:rPr lang="en-GB" b="1" i="0" dirty="0">
                <a:solidFill>
                  <a:srgbClr val="333333"/>
                </a:solidFill>
                <a:effectLst/>
                <a:latin typeface="Arial" panose="020B0604020202020204" pitchFamily="34" charset="0"/>
                <a:cs typeface="Arial" panose="020B0604020202020204" pitchFamily="34" charset="0"/>
              </a:rPr>
              <a:t>Adapt communication, including providing interpreters where needed;</a:t>
            </a:r>
          </a:p>
          <a:p>
            <a:pPr algn="l">
              <a:buFont typeface="+mj-lt"/>
              <a:buAutoNum type="arabicPeriod"/>
            </a:pPr>
            <a:r>
              <a:rPr lang="en-GB" b="1" i="0" dirty="0">
                <a:solidFill>
                  <a:srgbClr val="333333"/>
                </a:solidFill>
                <a:effectLst/>
                <a:latin typeface="Arial" panose="020B0604020202020204" pitchFamily="34" charset="0"/>
                <a:cs typeface="Arial" panose="020B0604020202020204" pitchFamily="34" charset="0"/>
              </a:rPr>
              <a:t>Be flexible about how long the assessment may take; and</a:t>
            </a:r>
          </a:p>
          <a:p>
            <a:pPr algn="l">
              <a:buFont typeface="+mj-lt"/>
              <a:buAutoNum type="arabicPeriod"/>
            </a:pPr>
            <a:r>
              <a:rPr lang="en-GB" b="1" i="0" dirty="0">
                <a:solidFill>
                  <a:srgbClr val="333333"/>
                </a:solidFill>
                <a:effectLst/>
                <a:latin typeface="Arial" panose="020B0604020202020204" pitchFamily="34" charset="0"/>
                <a:cs typeface="Arial" panose="020B0604020202020204" pitchFamily="34" charset="0"/>
              </a:rPr>
              <a:t>Consider making available an advocate to support the person to be involved.</a:t>
            </a:r>
          </a:p>
          <a:p>
            <a:endParaRPr lang="en-GB" dirty="0"/>
          </a:p>
        </p:txBody>
      </p:sp>
    </p:spTree>
    <p:extLst>
      <p:ext uri="{BB962C8B-B14F-4D97-AF65-F5344CB8AC3E}">
        <p14:creationId xmlns:p14="http://schemas.microsoft.com/office/powerpoint/2010/main" val="4143419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AD324-353D-959F-29EB-615AA3CA1181}"/>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Who should be involved in the assessment process?</a:t>
            </a:r>
          </a:p>
        </p:txBody>
      </p:sp>
      <p:sp>
        <p:nvSpPr>
          <p:cNvPr id="3" name="Content Placeholder 2">
            <a:extLst>
              <a:ext uri="{FF2B5EF4-FFF2-40B4-BE49-F238E27FC236}">
                <a16:creationId xmlns:a16="http://schemas.microsoft.com/office/drawing/2014/main" id="{7F68AE68-293C-1A63-7EAF-DB175287331E}"/>
              </a:ext>
            </a:extLst>
          </p:cNvPr>
          <p:cNvSpPr>
            <a:spLocks noGrp="1"/>
          </p:cNvSpPr>
          <p:nvPr>
            <p:ph idx="1"/>
          </p:nvPr>
        </p:nvSpPr>
        <p:spPr>
          <a:xfrm>
            <a:off x="323528" y="1600201"/>
            <a:ext cx="8640960" cy="3917032"/>
          </a:xfrm>
        </p:spPr>
        <p:txBody>
          <a:bodyPr>
            <a:normAutofit fontScale="92500" lnSpcReduction="20000"/>
          </a:bodyPr>
          <a:lstStyle/>
          <a:p>
            <a:pPr marL="0" indent="0" algn="l">
              <a:buNone/>
            </a:pPr>
            <a:r>
              <a:rPr lang="en-GB" b="0" i="0" dirty="0">
                <a:solidFill>
                  <a:srgbClr val="333333"/>
                </a:solidFill>
                <a:effectLst/>
                <a:latin typeface="Lato" panose="020F0502020204030203" pitchFamily="34" charset="0"/>
              </a:rPr>
              <a:t>The Local Authority, in carrying out a needs assessment, must involve:</a:t>
            </a:r>
          </a:p>
          <a:p>
            <a:pPr algn="l">
              <a:buFont typeface="+mj-lt"/>
              <a:buAutoNum type="arabicPeriod"/>
            </a:pPr>
            <a:r>
              <a:rPr lang="en-GB" b="0" i="0" dirty="0">
                <a:solidFill>
                  <a:srgbClr val="333333"/>
                </a:solidFill>
                <a:effectLst/>
                <a:latin typeface="Lato" panose="020F0502020204030203" pitchFamily="34" charset="0"/>
              </a:rPr>
              <a:t>The person;</a:t>
            </a:r>
          </a:p>
          <a:p>
            <a:pPr algn="l">
              <a:buFont typeface="+mj-lt"/>
              <a:buAutoNum type="arabicPeriod"/>
            </a:pPr>
            <a:r>
              <a:rPr lang="en-GB" b="0" i="0" dirty="0">
                <a:solidFill>
                  <a:srgbClr val="333333"/>
                </a:solidFill>
                <a:effectLst/>
                <a:latin typeface="Lato" panose="020F0502020204030203" pitchFamily="34" charset="0"/>
              </a:rPr>
              <a:t>Any carer that the person has;</a:t>
            </a:r>
          </a:p>
          <a:p>
            <a:pPr algn="l">
              <a:buFont typeface="+mj-lt"/>
              <a:buAutoNum type="arabicPeriod"/>
            </a:pPr>
            <a:r>
              <a:rPr lang="en-GB" b="0" i="0" dirty="0">
                <a:solidFill>
                  <a:srgbClr val="333333"/>
                </a:solidFill>
                <a:effectLst/>
                <a:latin typeface="Lato" panose="020F0502020204030203" pitchFamily="34" charset="0"/>
              </a:rPr>
              <a:t>Anyone else that the person asks the Local Authority to involve; and</a:t>
            </a:r>
          </a:p>
          <a:p>
            <a:pPr algn="l">
              <a:buFont typeface="+mj-lt"/>
              <a:buAutoNum type="arabicPeriod"/>
            </a:pPr>
            <a:r>
              <a:rPr lang="en-GB" b="0" i="0" dirty="0">
                <a:solidFill>
                  <a:srgbClr val="333333"/>
                </a:solidFill>
                <a:effectLst/>
                <a:latin typeface="Lato" panose="020F0502020204030203" pitchFamily="34" charset="0"/>
              </a:rPr>
              <a:t>Where the person lacks capacity, any person who appears to the Local Authority to be interested in their welfare.</a:t>
            </a:r>
          </a:p>
          <a:p>
            <a:endParaRPr lang="en-GB" dirty="0"/>
          </a:p>
        </p:txBody>
      </p:sp>
    </p:spTree>
    <p:extLst>
      <p:ext uri="{BB962C8B-B14F-4D97-AF65-F5344CB8AC3E}">
        <p14:creationId xmlns:p14="http://schemas.microsoft.com/office/powerpoint/2010/main" val="42745213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AEAF2-DFC1-70B3-8FA0-23729573CD42}"/>
              </a:ext>
            </a:extLst>
          </p:cNvPr>
          <p:cNvSpPr>
            <a:spLocks noGrp="1"/>
          </p:cNvSpPr>
          <p:nvPr>
            <p:ph type="title"/>
          </p:nvPr>
        </p:nvSpPr>
        <p:spPr>
          <a:xfrm>
            <a:off x="179512" y="274638"/>
            <a:ext cx="8784976" cy="706090"/>
          </a:xfrm>
        </p:spPr>
        <p:txBody>
          <a:bodyPr>
            <a:normAutofit fontScale="90000"/>
          </a:bodyPr>
          <a:lstStyle/>
          <a:p>
            <a:r>
              <a:rPr lang="en-GB" b="1" dirty="0">
                <a:latin typeface="Arial" panose="020B0604020202020204" pitchFamily="34" charset="0"/>
                <a:cs typeface="Arial" panose="020B0604020202020204" pitchFamily="34" charset="0"/>
              </a:rPr>
              <a:t>What the assessment must include</a:t>
            </a:r>
          </a:p>
        </p:txBody>
      </p:sp>
      <p:sp>
        <p:nvSpPr>
          <p:cNvPr id="3" name="Content Placeholder 2">
            <a:extLst>
              <a:ext uri="{FF2B5EF4-FFF2-40B4-BE49-F238E27FC236}">
                <a16:creationId xmlns:a16="http://schemas.microsoft.com/office/drawing/2014/main" id="{7BB52BB5-D336-969A-17C6-8C67806024E9}"/>
              </a:ext>
            </a:extLst>
          </p:cNvPr>
          <p:cNvSpPr>
            <a:spLocks noGrp="1"/>
          </p:cNvSpPr>
          <p:nvPr>
            <p:ph idx="1"/>
          </p:nvPr>
        </p:nvSpPr>
        <p:spPr>
          <a:xfrm>
            <a:off x="172886" y="980728"/>
            <a:ext cx="8784976" cy="4176464"/>
          </a:xfrm>
        </p:spPr>
        <p:txBody>
          <a:bodyPr>
            <a:normAutofit fontScale="92500"/>
          </a:bodyPr>
          <a:lstStyle/>
          <a:p>
            <a:pPr marL="0" indent="0" algn="l">
              <a:buNone/>
            </a:pPr>
            <a:r>
              <a:rPr lang="en-GB" b="0" i="0" dirty="0">
                <a:solidFill>
                  <a:srgbClr val="333333"/>
                </a:solidFill>
                <a:effectLst/>
                <a:latin typeface="Lato" panose="020F0502020204030203" pitchFamily="34" charset="0"/>
              </a:rPr>
              <a:t>A needs assessment </a:t>
            </a:r>
            <a:r>
              <a:rPr lang="en-GB" b="1" i="0" dirty="0">
                <a:solidFill>
                  <a:srgbClr val="000000"/>
                </a:solidFill>
                <a:effectLst/>
                <a:latin typeface="Lato" panose="020F0502020204030203" pitchFamily="34" charset="0"/>
              </a:rPr>
              <a:t>must</a:t>
            </a:r>
            <a:r>
              <a:rPr lang="en-GB" b="0" i="0" dirty="0">
                <a:solidFill>
                  <a:srgbClr val="333333"/>
                </a:solidFill>
                <a:effectLst/>
                <a:latin typeface="Lato" panose="020F0502020204030203" pitchFamily="34" charset="0"/>
              </a:rPr>
              <a:t> include:</a:t>
            </a:r>
          </a:p>
          <a:p>
            <a:pPr algn="l">
              <a:buFont typeface="+mj-lt"/>
              <a:buAutoNum type="arabicPeriod"/>
            </a:pPr>
            <a:r>
              <a:rPr lang="en-GB" b="0" i="0" dirty="0">
                <a:solidFill>
                  <a:srgbClr val="333333"/>
                </a:solidFill>
                <a:effectLst/>
                <a:latin typeface="Lato" panose="020F0502020204030203" pitchFamily="34" charset="0"/>
              </a:rPr>
              <a:t>The impact of the person's needs for care and support on their wellbeing;</a:t>
            </a:r>
          </a:p>
          <a:p>
            <a:pPr algn="l">
              <a:buFont typeface="+mj-lt"/>
              <a:buAutoNum type="arabicPeriod"/>
            </a:pPr>
            <a:r>
              <a:rPr lang="en-GB" b="0" i="0" dirty="0">
                <a:solidFill>
                  <a:srgbClr val="333333"/>
                </a:solidFill>
                <a:effectLst/>
                <a:latin typeface="Lato" panose="020F0502020204030203" pitchFamily="34" charset="0"/>
              </a:rPr>
              <a:t>The outcomes that the person wishes to achieve in day-to-day life; and</a:t>
            </a:r>
          </a:p>
          <a:p>
            <a:pPr algn="l">
              <a:buFont typeface="+mj-lt"/>
              <a:buAutoNum type="arabicPeriod"/>
            </a:pPr>
            <a:r>
              <a:rPr lang="en-GB" b="0" i="0" dirty="0">
                <a:solidFill>
                  <a:srgbClr val="333333"/>
                </a:solidFill>
                <a:effectLst/>
                <a:latin typeface="Lato" panose="020F0502020204030203" pitchFamily="34" charset="0"/>
              </a:rPr>
              <a:t>Whether, and if so to what extent, the provision of care and support could contribute to the achievement of those outcomes.</a:t>
            </a:r>
          </a:p>
          <a:p>
            <a:endParaRPr lang="en-GB" dirty="0"/>
          </a:p>
        </p:txBody>
      </p:sp>
      <p:sp>
        <p:nvSpPr>
          <p:cNvPr id="8" name="TextBox 7">
            <a:extLst>
              <a:ext uri="{FF2B5EF4-FFF2-40B4-BE49-F238E27FC236}">
                <a16:creationId xmlns:a16="http://schemas.microsoft.com/office/drawing/2014/main" id="{C6BEA6FE-A884-C27D-BBEC-FF6F45E6697F}"/>
              </a:ext>
            </a:extLst>
          </p:cNvPr>
          <p:cNvSpPr txBox="1"/>
          <p:nvPr/>
        </p:nvSpPr>
        <p:spPr>
          <a:xfrm>
            <a:off x="374131" y="5035579"/>
            <a:ext cx="8395737" cy="369332"/>
          </a:xfrm>
          <a:prstGeom prst="rect">
            <a:avLst/>
          </a:prstGeom>
          <a:noFill/>
        </p:spPr>
        <p:txBody>
          <a:bodyPr wrap="square">
            <a:spAutoFit/>
          </a:bodyPr>
          <a:lstStyle/>
          <a:p>
            <a:r>
              <a:rPr lang="en-GB" dirty="0">
                <a:hlinkClick r:id="rId3"/>
              </a:rPr>
              <a:t>Legal Requirements of a Needs Assessment (proceduresonline.com)</a:t>
            </a:r>
            <a:endParaRPr lang="en-GB" dirty="0"/>
          </a:p>
        </p:txBody>
      </p:sp>
    </p:spTree>
    <p:extLst>
      <p:ext uri="{BB962C8B-B14F-4D97-AF65-F5344CB8AC3E}">
        <p14:creationId xmlns:p14="http://schemas.microsoft.com/office/powerpoint/2010/main" val="185599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C064-40C7-6A08-A96F-CDB3C2C88307}"/>
              </a:ext>
            </a:extLst>
          </p:cNvPr>
          <p:cNvSpPr>
            <a:spLocks noGrp="1"/>
          </p:cNvSpPr>
          <p:nvPr>
            <p:ph type="title"/>
          </p:nvPr>
        </p:nvSpPr>
        <p:spPr>
          <a:xfrm>
            <a:off x="251520" y="274638"/>
            <a:ext cx="8712968" cy="778098"/>
          </a:xfrm>
        </p:spPr>
        <p:txBody>
          <a:bodyPr>
            <a:normAutofit/>
          </a:bodyPr>
          <a:lstStyle/>
          <a:p>
            <a:r>
              <a:rPr lang="en-GB" sz="3600" b="1" i="0" dirty="0">
                <a:solidFill>
                  <a:srgbClr val="333333"/>
                </a:solidFill>
                <a:effectLst/>
                <a:latin typeface="Arial" panose="020B0604020202020204" pitchFamily="34" charset="0"/>
                <a:cs typeface="Arial" panose="020B0604020202020204" pitchFamily="34" charset="0"/>
              </a:rPr>
              <a:t>The Local Authority </a:t>
            </a:r>
            <a:r>
              <a:rPr lang="en-GB" sz="3600" b="1" i="0" dirty="0">
                <a:solidFill>
                  <a:srgbClr val="000000"/>
                </a:solidFill>
                <a:effectLst/>
                <a:latin typeface="Arial" panose="020B0604020202020204" pitchFamily="34" charset="0"/>
                <a:cs typeface="Arial" panose="020B0604020202020204" pitchFamily="34" charset="0"/>
              </a:rPr>
              <a:t>must</a:t>
            </a:r>
            <a:r>
              <a:rPr lang="en-GB" sz="3600" b="1" i="0" dirty="0">
                <a:solidFill>
                  <a:srgbClr val="333333"/>
                </a:solidFill>
                <a:effectLst/>
                <a:latin typeface="Arial" panose="020B0604020202020204" pitchFamily="34" charset="0"/>
                <a:cs typeface="Arial" panose="020B0604020202020204" pitchFamily="34" charset="0"/>
              </a:rPr>
              <a:t> consider:</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59F4D9-680A-8FCB-6033-25E09331E7E2}"/>
              </a:ext>
            </a:extLst>
          </p:cNvPr>
          <p:cNvSpPr>
            <a:spLocks noGrp="1"/>
          </p:cNvSpPr>
          <p:nvPr>
            <p:ph idx="1"/>
          </p:nvPr>
        </p:nvSpPr>
        <p:spPr>
          <a:xfrm>
            <a:off x="251520" y="1075781"/>
            <a:ext cx="8507288" cy="4464496"/>
          </a:xfrm>
        </p:spPr>
        <p:txBody>
          <a:bodyPr>
            <a:normAutofit fontScale="85000" lnSpcReduction="10000"/>
          </a:bodyPr>
          <a:lstStyle/>
          <a:p>
            <a:pPr algn="l">
              <a:buFont typeface="+mj-lt"/>
              <a:buAutoNum type="arabicPeriod"/>
            </a:pPr>
            <a:r>
              <a:rPr lang="en-GB" b="0" i="0" dirty="0">
                <a:solidFill>
                  <a:srgbClr val="333333"/>
                </a:solidFill>
                <a:effectLst/>
                <a:latin typeface="Lato" panose="020F0502020204030203" pitchFamily="34" charset="0"/>
              </a:rPr>
              <a:t>Whether, and if so to what extent, matters other than the provision of care and support could contribute to the achievement of the outcomes that the person wishes to achieve in day-to-day life;</a:t>
            </a:r>
          </a:p>
          <a:p>
            <a:pPr algn="l">
              <a:buFont typeface="+mj-lt"/>
              <a:buAutoNum type="arabicPeriod"/>
            </a:pPr>
            <a:r>
              <a:rPr lang="en-GB" b="0" i="0" dirty="0">
                <a:solidFill>
                  <a:srgbClr val="333333"/>
                </a:solidFill>
                <a:effectLst/>
                <a:latin typeface="Lato" panose="020F0502020204030203" pitchFamily="34" charset="0"/>
              </a:rPr>
              <a:t>Whether the person would benefit from the provision of information and advice;</a:t>
            </a:r>
          </a:p>
          <a:p>
            <a:pPr algn="l">
              <a:buFont typeface="+mj-lt"/>
              <a:buAutoNum type="arabicPeriod"/>
            </a:pPr>
            <a:r>
              <a:rPr lang="en-GB" b="0" i="0" dirty="0">
                <a:solidFill>
                  <a:srgbClr val="333333"/>
                </a:solidFill>
                <a:effectLst/>
                <a:latin typeface="Lato" panose="020F0502020204030203" pitchFamily="34" charset="0"/>
              </a:rPr>
              <a:t>Whether the person would benefit from support or services that would prevent, reduce or delay the need for care and support; and</a:t>
            </a:r>
          </a:p>
          <a:p>
            <a:pPr algn="l">
              <a:buFont typeface="+mj-lt"/>
              <a:buAutoNum type="arabicPeriod"/>
            </a:pPr>
            <a:r>
              <a:rPr lang="en-GB" b="0" i="0" dirty="0">
                <a:solidFill>
                  <a:srgbClr val="333333"/>
                </a:solidFill>
                <a:effectLst/>
                <a:latin typeface="Lato" panose="020F0502020204030203" pitchFamily="34" charset="0"/>
              </a:rPr>
              <a:t>Whether the person would benefit from anything which may be available in the community.</a:t>
            </a:r>
          </a:p>
          <a:p>
            <a:endParaRPr lang="en-GB" dirty="0"/>
          </a:p>
        </p:txBody>
      </p:sp>
    </p:spTree>
    <p:extLst>
      <p:ext uri="{BB962C8B-B14F-4D97-AF65-F5344CB8AC3E}">
        <p14:creationId xmlns:p14="http://schemas.microsoft.com/office/powerpoint/2010/main" val="2812532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CC94-AAF1-F3FF-E07E-A1F50E7A0382}"/>
              </a:ext>
            </a:extLst>
          </p:cNvPr>
          <p:cNvSpPr>
            <a:spLocks noGrp="1"/>
          </p:cNvSpPr>
          <p:nvPr>
            <p:ph type="title"/>
          </p:nvPr>
        </p:nvSpPr>
        <p:spPr>
          <a:xfrm>
            <a:off x="457200" y="274638"/>
            <a:ext cx="8229600" cy="634082"/>
          </a:xfrm>
        </p:spPr>
        <p:txBody>
          <a:bodyPr>
            <a:noAutofit/>
          </a:bodyPr>
          <a:lstStyle/>
          <a:p>
            <a:r>
              <a:rPr lang="en-GB" sz="3600" b="1" dirty="0">
                <a:latin typeface="Arial" panose="020B0604020202020204" pitchFamily="34" charset="0"/>
                <a:cs typeface="Arial" panose="020B0604020202020204" pitchFamily="34" charset="0"/>
              </a:rPr>
              <a:t>The Assessment Process </a:t>
            </a:r>
          </a:p>
        </p:txBody>
      </p:sp>
      <p:sp>
        <p:nvSpPr>
          <p:cNvPr id="3" name="Content Placeholder 2">
            <a:extLst>
              <a:ext uri="{FF2B5EF4-FFF2-40B4-BE49-F238E27FC236}">
                <a16:creationId xmlns:a16="http://schemas.microsoft.com/office/drawing/2014/main" id="{8071ACED-4164-84E4-309F-1B0E417382E4}"/>
              </a:ext>
            </a:extLst>
          </p:cNvPr>
          <p:cNvSpPr>
            <a:spLocks noGrp="1"/>
          </p:cNvSpPr>
          <p:nvPr>
            <p:ph idx="1"/>
          </p:nvPr>
        </p:nvSpPr>
        <p:spPr>
          <a:xfrm>
            <a:off x="251520" y="1052736"/>
            <a:ext cx="8892480" cy="4608512"/>
          </a:xfrm>
        </p:spPr>
        <p:txBody>
          <a:bodyPr>
            <a:normAutofit fontScale="85000" lnSpcReduction="20000"/>
          </a:bodyPr>
          <a:lstStyle/>
          <a:p>
            <a:pPr marL="0" indent="0" algn="l">
              <a:buNone/>
            </a:pPr>
            <a:r>
              <a:rPr lang="en-GB" b="0" i="0" dirty="0">
                <a:solidFill>
                  <a:srgbClr val="333333"/>
                </a:solidFill>
                <a:effectLst/>
                <a:latin typeface="Lato" panose="020F0502020204030203" pitchFamily="34" charset="0"/>
              </a:rPr>
              <a:t>The assessment process in all cases must be transparent and understandable so that the person is able to:</a:t>
            </a:r>
          </a:p>
          <a:p>
            <a:pPr algn="l">
              <a:buFont typeface="+mj-lt"/>
              <a:buAutoNum type="arabicPeriod"/>
            </a:pPr>
            <a:r>
              <a:rPr lang="en-GB" b="0" i="0" dirty="0">
                <a:solidFill>
                  <a:srgbClr val="333333"/>
                </a:solidFill>
                <a:effectLst/>
                <a:latin typeface="Lato" panose="020F0502020204030203" pitchFamily="34" charset="0"/>
              </a:rPr>
              <a:t>Develop an understanding of it;</a:t>
            </a:r>
          </a:p>
          <a:p>
            <a:pPr algn="l">
              <a:buFont typeface="+mj-lt"/>
              <a:buAutoNum type="arabicPeriod"/>
            </a:pPr>
            <a:r>
              <a:rPr lang="en-GB" b="0" i="0" dirty="0">
                <a:solidFill>
                  <a:srgbClr val="333333"/>
                </a:solidFill>
                <a:effectLst/>
                <a:latin typeface="Lato" panose="020F0502020204030203" pitchFamily="34" charset="0"/>
              </a:rPr>
              <a:t>Develop an understanding of the implications of it on their condition(s) and situation;</a:t>
            </a:r>
          </a:p>
          <a:p>
            <a:pPr algn="l">
              <a:buFont typeface="+mj-lt"/>
              <a:buAutoNum type="arabicPeriod"/>
            </a:pPr>
            <a:r>
              <a:rPr lang="en-GB" b="0" i="0" dirty="0">
                <a:solidFill>
                  <a:srgbClr val="333333"/>
                </a:solidFill>
                <a:effectLst/>
                <a:latin typeface="Lato" panose="020F0502020204030203" pitchFamily="34" charset="0"/>
              </a:rPr>
              <a:t>Understand their own needs, the outcomes they want to achieve and the impact of their needs on their own wellbeing;</a:t>
            </a:r>
          </a:p>
          <a:p>
            <a:pPr algn="l">
              <a:buFont typeface="+mj-lt"/>
              <a:buAutoNum type="arabicPeriod"/>
            </a:pPr>
            <a:r>
              <a:rPr lang="en-GB" b="0" i="0" dirty="0">
                <a:solidFill>
                  <a:srgbClr val="333333"/>
                </a:solidFill>
                <a:effectLst/>
                <a:latin typeface="Lato" panose="020F0502020204030203" pitchFamily="34" charset="0"/>
              </a:rPr>
              <a:t>Start to identify the options that are available to them to meet those outcomes and to support their independence and wellbeing; and</a:t>
            </a:r>
          </a:p>
          <a:p>
            <a:pPr algn="l">
              <a:buFont typeface="+mj-lt"/>
              <a:buAutoNum type="arabicPeriod"/>
            </a:pPr>
            <a:r>
              <a:rPr lang="en-GB" b="0" i="0" dirty="0">
                <a:solidFill>
                  <a:srgbClr val="333333"/>
                </a:solidFill>
                <a:effectLst/>
                <a:latin typeface="Lato" panose="020F0502020204030203" pitchFamily="34" charset="0"/>
              </a:rPr>
              <a:t>Understand the basis on which decisions are reached.</a:t>
            </a:r>
          </a:p>
          <a:p>
            <a:endParaRPr lang="en-GB" dirty="0"/>
          </a:p>
        </p:txBody>
      </p:sp>
    </p:spTree>
    <p:extLst>
      <p:ext uri="{BB962C8B-B14F-4D97-AF65-F5344CB8AC3E}">
        <p14:creationId xmlns:p14="http://schemas.microsoft.com/office/powerpoint/2010/main" val="1881686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5441-3F86-D7B5-8A43-4F2101D32954}"/>
              </a:ext>
            </a:extLst>
          </p:cNvPr>
          <p:cNvSpPr>
            <a:spLocks noGrp="1"/>
          </p:cNvSpPr>
          <p:nvPr>
            <p:ph type="title"/>
          </p:nvPr>
        </p:nvSpPr>
        <p:spPr>
          <a:xfrm>
            <a:off x="457200" y="274638"/>
            <a:ext cx="8229600" cy="778098"/>
          </a:xfrm>
        </p:spPr>
        <p:txBody>
          <a:bodyPr/>
          <a:lstStyle/>
          <a:p>
            <a:r>
              <a:rPr lang="en-GB" b="1" dirty="0">
                <a:latin typeface="Arial" panose="020B0604020202020204" pitchFamily="34" charset="0"/>
                <a:cs typeface="Arial" panose="020B0604020202020204" pitchFamily="34" charset="0"/>
              </a:rPr>
              <a:t>Assessment of need</a:t>
            </a:r>
          </a:p>
        </p:txBody>
      </p:sp>
      <p:pic>
        <p:nvPicPr>
          <p:cNvPr id="4" name="Content Placeholder 3" descr="Chart, bubble chart&#10;&#10;Description automatically generated">
            <a:extLst>
              <a:ext uri="{FF2B5EF4-FFF2-40B4-BE49-F238E27FC236}">
                <a16:creationId xmlns:a16="http://schemas.microsoft.com/office/drawing/2014/main" id="{3275CD4E-FBCE-ECDF-0C28-51567FA12286}"/>
              </a:ext>
            </a:extLst>
          </p:cNvPr>
          <p:cNvPicPr>
            <a:picLocks noGrp="1" noChangeAspect="1"/>
          </p:cNvPicPr>
          <p:nvPr>
            <p:ph idx="1"/>
          </p:nvPr>
        </p:nvPicPr>
        <p:blipFill rotWithShape="1">
          <a:blip r:embed="rId3"/>
          <a:srcRect l="26119" t="9961" r="30102" b="7300"/>
          <a:stretch/>
        </p:blipFill>
        <p:spPr bwMode="auto">
          <a:xfrm>
            <a:off x="1331640" y="1074057"/>
            <a:ext cx="6336704" cy="444250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830292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16EF5-AD7B-DFF7-7753-D26548E6AA84}"/>
              </a:ext>
            </a:extLst>
          </p:cNvPr>
          <p:cNvSpPr>
            <a:spLocks noGrp="1"/>
          </p:cNvSpPr>
          <p:nvPr>
            <p:ph type="title"/>
          </p:nvPr>
        </p:nvSpPr>
        <p:spPr>
          <a:xfrm>
            <a:off x="457200" y="274638"/>
            <a:ext cx="8229600" cy="778098"/>
          </a:xfrm>
        </p:spPr>
        <p:txBody>
          <a:bodyPr>
            <a:normAutofit fontScale="90000"/>
          </a:bodyPr>
          <a:lstStyle/>
          <a:p>
            <a:r>
              <a:rPr lang="en-GB" b="1" dirty="0">
                <a:latin typeface="Arial" panose="020B0604020202020204" pitchFamily="34" charset="0"/>
                <a:cs typeface="Arial" panose="020B0604020202020204" pitchFamily="34" charset="0"/>
              </a:rPr>
              <a:t>The Assessment should cover…</a:t>
            </a:r>
          </a:p>
        </p:txBody>
      </p:sp>
      <p:pic>
        <p:nvPicPr>
          <p:cNvPr id="4" name="Content Placeholder 3" descr="A screenshot of a computer&#10;&#10;Description automatically generated with medium confidence">
            <a:extLst>
              <a:ext uri="{FF2B5EF4-FFF2-40B4-BE49-F238E27FC236}">
                <a16:creationId xmlns:a16="http://schemas.microsoft.com/office/drawing/2014/main" id="{3041F471-5A0E-60FB-6F9C-3862939F960E}"/>
              </a:ext>
            </a:extLst>
          </p:cNvPr>
          <p:cNvPicPr>
            <a:picLocks noGrp="1" noChangeAspect="1"/>
          </p:cNvPicPr>
          <p:nvPr>
            <p:ph idx="1"/>
          </p:nvPr>
        </p:nvPicPr>
        <p:blipFill rotWithShape="1">
          <a:blip r:embed="rId3"/>
          <a:srcRect l="21938" t="22454" r="48245" b="29092"/>
          <a:stretch/>
        </p:blipFill>
        <p:spPr bwMode="auto">
          <a:xfrm>
            <a:off x="755577" y="1196753"/>
            <a:ext cx="7931223" cy="3816424"/>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6224F36F-7602-FB83-3ED8-DFE171CAC92A}"/>
              </a:ext>
            </a:extLst>
          </p:cNvPr>
          <p:cNvSpPr txBox="1"/>
          <p:nvPr/>
        </p:nvSpPr>
        <p:spPr>
          <a:xfrm>
            <a:off x="251520" y="5157194"/>
            <a:ext cx="8640960" cy="369332"/>
          </a:xfrm>
          <a:prstGeom prst="rect">
            <a:avLst/>
          </a:prstGeom>
          <a:noFill/>
        </p:spPr>
        <p:txBody>
          <a:bodyPr wrap="square">
            <a:spAutoFit/>
          </a:bodyPr>
          <a:lstStyle/>
          <a:p>
            <a:r>
              <a:rPr lang="en-GB" dirty="0">
                <a:hlinkClick r:id="rId4"/>
              </a:rPr>
              <a:t>(44) Care Needs Assessment for social care funding in England - YouTube</a:t>
            </a:r>
            <a:endParaRPr lang="en-GB" dirty="0"/>
          </a:p>
        </p:txBody>
      </p:sp>
    </p:spTree>
    <p:extLst>
      <p:ext uri="{BB962C8B-B14F-4D97-AF65-F5344CB8AC3E}">
        <p14:creationId xmlns:p14="http://schemas.microsoft.com/office/powerpoint/2010/main" val="2593869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C26F2-1C51-41B7-26B0-30C96CBBB317}"/>
              </a:ext>
            </a:extLst>
          </p:cNvPr>
          <p:cNvSpPr>
            <a:spLocks noGrp="1"/>
          </p:cNvSpPr>
          <p:nvPr>
            <p:ph type="title"/>
          </p:nvPr>
        </p:nvSpPr>
        <p:spPr>
          <a:xfrm>
            <a:off x="457200" y="274638"/>
            <a:ext cx="8229600" cy="562074"/>
          </a:xfrm>
        </p:spPr>
        <p:txBody>
          <a:bodyPr>
            <a:normAutofit fontScale="90000"/>
          </a:bodyPr>
          <a:lstStyle/>
          <a:p>
            <a:r>
              <a:rPr lang="en-GB" b="1" dirty="0">
                <a:latin typeface="Arial" panose="020B0604020202020204" pitchFamily="34" charset="0"/>
                <a:cs typeface="Arial" panose="020B0604020202020204" pitchFamily="34" charset="0"/>
              </a:rPr>
              <a:t>Stages of Assessment </a:t>
            </a:r>
          </a:p>
        </p:txBody>
      </p:sp>
      <p:sp>
        <p:nvSpPr>
          <p:cNvPr id="3" name="Content Placeholder 2">
            <a:extLst>
              <a:ext uri="{FF2B5EF4-FFF2-40B4-BE49-F238E27FC236}">
                <a16:creationId xmlns:a16="http://schemas.microsoft.com/office/drawing/2014/main" id="{F7F8179E-7A00-13C9-D8DB-81931B55BAA9}"/>
              </a:ext>
            </a:extLst>
          </p:cNvPr>
          <p:cNvSpPr>
            <a:spLocks noGrp="1"/>
          </p:cNvSpPr>
          <p:nvPr>
            <p:ph idx="1"/>
          </p:nvPr>
        </p:nvSpPr>
        <p:spPr>
          <a:xfrm>
            <a:off x="107504" y="1268760"/>
            <a:ext cx="8784976" cy="4680520"/>
          </a:xfrm>
        </p:spPr>
        <p:txBody>
          <a:bodyPr>
            <a:normAutofit fontScale="77500" lnSpcReduction="20000"/>
          </a:bodyPr>
          <a:lstStyle/>
          <a:p>
            <a:r>
              <a:rPr lang="en-GB" sz="3200" dirty="0"/>
              <a:t>Milner &amp; O’Byrne (2002, pp 61-63) confirm that there are stages of assessments:</a:t>
            </a:r>
            <a:endParaRPr lang="en-GB" dirty="0"/>
          </a:p>
          <a:p>
            <a:r>
              <a:rPr lang="en-GB" b="1" dirty="0"/>
              <a:t>Preparation</a:t>
            </a:r>
            <a:r>
              <a:rPr lang="en-GB" dirty="0"/>
              <a:t> – making a list of key information needed and who should be involved, preparing a schedule for collecting information. </a:t>
            </a:r>
          </a:p>
          <a:p>
            <a:r>
              <a:rPr lang="en-GB" b="1" dirty="0"/>
              <a:t>Data collection </a:t>
            </a:r>
            <a:r>
              <a:rPr lang="en-GB" dirty="0"/>
              <a:t>– look at a list of documents to be viewed, or people to see, check data authenticity and factual accuracy.</a:t>
            </a:r>
          </a:p>
          <a:p>
            <a:r>
              <a:rPr lang="en-GB" b="1" dirty="0"/>
              <a:t>Weighing the data </a:t>
            </a:r>
            <a:r>
              <a:rPr lang="en-GB" dirty="0"/>
              <a:t>– consider the service users situation, identify any persistent themes or patterns, priorities in rank of importance, identify any gaps, see who can support or help, ensure people are consulted. </a:t>
            </a:r>
          </a:p>
          <a:p>
            <a:r>
              <a:rPr lang="en-GB" dirty="0"/>
              <a:t> </a:t>
            </a:r>
          </a:p>
        </p:txBody>
      </p:sp>
    </p:spTree>
    <p:extLst>
      <p:ext uri="{BB962C8B-B14F-4D97-AF65-F5344CB8AC3E}">
        <p14:creationId xmlns:p14="http://schemas.microsoft.com/office/powerpoint/2010/main" val="1607582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0AB79-65A3-EEB6-0C81-E41846218071}"/>
              </a:ext>
            </a:extLst>
          </p:cNvPr>
          <p:cNvSpPr>
            <a:spLocks noGrp="1"/>
          </p:cNvSpPr>
          <p:nvPr>
            <p:ph idx="1"/>
          </p:nvPr>
        </p:nvSpPr>
        <p:spPr>
          <a:xfrm>
            <a:off x="251520" y="188640"/>
            <a:ext cx="8640960" cy="5544616"/>
          </a:xfrm>
        </p:spPr>
        <p:txBody>
          <a:bodyPr>
            <a:normAutofit fontScale="85000" lnSpcReduction="10000"/>
          </a:bodyPr>
          <a:lstStyle/>
          <a:p>
            <a:r>
              <a:rPr lang="en-GB" b="1" dirty="0"/>
              <a:t>Analysing the data </a:t>
            </a:r>
            <a:r>
              <a:rPr lang="en-GB" dirty="0"/>
              <a:t>– develop a hypothesis about what might be going on, and what might be needed to meet the goals and good outcomes for the service user. </a:t>
            </a:r>
          </a:p>
          <a:p>
            <a:r>
              <a:rPr lang="en-GB" b="1" dirty="0"/>
              <a:t>Utilising the analysis </a:t>
            </a:r>
            <a:r>
              <a:rPr lang="en-GB" dirty="0"/>
              <a:t>– what help is needed by the service user, who by and list the outcomes which is needed to be achieved. Clearly explain how the assessment has been carried out and decisions made, create an intervention plan of action to support the service user, prepare a final report. </a:t>
            </a:r>
          </a:p>
          <a:p>
            <a:r>
              <a:rPr lang="en-GB" b="1" dirty="0"/>
              <a:t>Review</a:t>
            </a:r>
            <a:r>
              <a:rPr lang="en-GB" dirty="0"/>
              <a:t> </a:t>
            </a:r>
            <a:r>
              <a:rPr lang="en-GB" b="1" dirty="0"/>
              <a:t>and evaluation </a:t>
            </a:r>
            <a:r>
              <a:rPr lang="en-GB" dirty="0"/>
              <a:t>– obtain feedback on the final report and revise it, note any discrepancies or disagreements and seek independent oversight (normally the line manager). </a:t>
            </a:r>
          </a:p>
        </p:txBody>
      </p:sp>
    </p:spTree>
    <p:extLst>
      <p:ext uri="{BB962C8B-B14F-4D97-AF65-F5344CB8AC3E}">
        <p14:creationId xmlns:p14="http://schemas.microsoft.com/office/powerpoint/2010/main" val="312086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3064-F78B-AB74-BCDF-475D0EE98808}"/>
              </a:ext>
            </a:extLst>
          </p:cNvPr>
          <p:cNvSpPr>
            <a:spLocks noGrp="1"/>
          </p:cNvSpPr>
          <p:nvPr>
            <p:ph type="title"/>
          </p:nvPr>
        </p:nvSpPr>
        <p:spPr>
          <a:xfrm>
            <a:off x="457200" y="116632"/>
            <a:ext cx="8229600" cy="536476"/>
          </a:xfrm>
        </p:spPr>
        <p:txBody>
          <a:bodyPr anchor="ctr">
            <a:normAutofit fontScale="90000"/>
          </a:bodyPr>
          <a:lstStyle/>
          <a:p>
            <a:r>
              <a:rPr lang="en-GB" b="1" dirty="0"/>
              <a:t>Assessments for Carers</a:t>
            </a:r>
          </a:p>
        </p:txBody>
      </p:sp>
      <p:sp>
        <p:nvSpPr>
          <p:cNvPr id="3" name="Content Placeholder 2">
            <a:extLst>
              <a:ext uri="{FF2B5EF4-FFF2-40B4-BE49-F238E27FC236}">
                <a16:creationId xmlns:a16="http://schemas.microsoft.com/office/drawing/2014/main" id="{50230CD1-7E53-F508-374D-A5296D3A54C2}"/>
              </a:ext>
            </a:extLst>
          </p:cNvPr>
          <p:cNvSpPr>
            <a:spLocks noGrp="1"/>
          </p:cNvSpPr>
          <p:nvPr>
            <p:ph sz="half" idx="1"/>
          </p:nvPr>
        </p:nvSpPr>
        <p:spPr>
          <a:xfrm>
            <a:off x="179512" y="653108"/>
            <a:ext cx="5184576" cy="5182068"/>
          </a:xfrm>
        </p:spPr>
        <p:txBody>
          <a:bodyPr>
            <a:normAutofit fontScale="92500"/>
          </a:bodyPr>
          <a:lstStyle/>
          <a:p>
            <a:pPr>
              <a:lnSpc>
                <a:spcPct val="90000"/>
              </a:lnSpc>
            </a:pPr>
            <a:r>
              <a:rPr lang="en-GB" sz="2400" dirty="0"/>
              <a:t>The contribution of carers is a growing recognition of a carers needs (Glasby, 2017).</a:t>
            </a:r>
          </a:p>
          <a:p>
            <a:pPr>
              <a:lnSpc>
                <a:spcPct val="90000"/>
              </a:lnSpc>
            </a:pPr>
            <a:r>
              <a:rPr lang="en-GB" sz="2400" dirty="0"/>
              <a:t>There are different groups of people who can be viewed as carers. E.g., Adult Carers, Young Carers or Child Carers. (young carers and older carers). </a:t>
            </a:r>
          </a:p>
          <a:p>
            <a:pPr>
              <a:lnSpc>
                <a:spcPct val="90000"/>
              </a:lnSpc>
            </a:pPr>
            <a:r>
              <a:rPr lang="en-GB" sz="2400" dirty="0"/>
              <a:t>A carer can be friends, neighbours, family members who provide support often on an “unpaid basis” (Glasby, 2017, p. 161). </a:t>
            </a:r>
          </a:p>
          <a:p>
            <a:pPr>
              <a:lnSpc>
                <a:spcPct val="90000"/>
              </a:lnSpc>
            </a:pPr>
            <a:r>
              <a:rPr lang="en-GB" sz="2400" dirty="0"/>
              <a:t>Glasby (2017) suggests that often carers are neglected and can be a negative experience without adequate support. </a:t>
            </a:r>
          </a:p>
          <a:p>
            <a:pPr marL="0" indent="0">
              <a:lnSpc>
                <a:spcPct val="90000"/>
              </a:lnSpc>
              <a:buNone/>
            </a:pPr>
            <a:endParaRPr lang="en-GB" sz="1500" dirty="0"/>
          </a:p>
          <a:p>
            <a:pPr marL="0" indent="0">
              <a:lnSpc>
                <a:spcPct val="90000"/>
              </a:lnSpc>
              <a:buNone/>
            </a:pPr>
            <a:endParaRPr lang="en-GB" sz="1500" dirty="0"/>
          </a:p>
        </p:txBody>
      </p:sp>
      <p:pic>
        <p:nvPicPr>
          <p:cNvPr id="4" name="Picture 3" descr="Vulnerable adults cooking at home">
            <a:extLst>
              <a:ext uri="{FF2B5EF4-FFF2-40B4-BE49-F238E27FC236}">
                <a16:creationId xmlns:a16="http://schemas.microsoft.com/office/drawing/2014/main" id="{2FE2E182-CF90-7150-9D7F-E6D7F947625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7733" r="8733"/>
          <a:stretch/>
        </p:blipFill>
        <p:spPr bwMode="auto">
          <a:xfrm flipH="1">
            <a:off x="5551986" y="1607524"/>
            <a:ext cx="3134814" cy="3096345"/>
          </a:xfrm>
          <a:prstGeom prst="rect">
            <a:avLst/>
          </a:prstGeom>
          <a:noFill/>
          <a:ln>
            <a:noFill/>
          </a:ln>
        </p:spPr>
      </p:pic>
    </p:spTree>
    <p:extLst>
      <p:ext uri="{BB962C8B-B14F-4D97-AF65-F5344CB8AC3E}">
        <p14:creationId xmlns:p14="http://schemas.microsoft.com/office/powerpoint/2010/main" val="181979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urse and patient walking in care home">
            <a:extLst>
              <a:ext uri="{FF2B5EF4-FFF2-40B4-BE49-F238E27FC236}">
                <a16:creationId xmlns:a16="http://schemas.microsoft.com/office/drawing/2014/main" id="{B2DB4C48-4E72-6487-C563-A55E2FC05B7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1617" r="24848"/>
          <a:stretch/>
        </p:blipFill>
        <p:spPr bwMode="auto">
          <a:xfrm>
            <a:off x="611560" y="232545"/>
            <a:ext cx="3236168" cy="2692399"/>
          </a:xfrm>
          <a:prstGeom prst="rect">
            <a:avLst/>
          </a:prstGeom>
          <a:noFill/>
          <a:ln>
            <a:noFill/>
          </a:ln>
        </p:spPr>
      </p:pic>
      <p:sp>
        <p:nvSpPr>
          <p:cNvPr id="3" name="Content Placeholder 2">
            <a:extLst>
              <a:ext uri="{FF2B5EF4-FFF2-40B4-BE49-F238E27FC236}">
                <a16:creationId xmlns:a16="http://schemas.microsoft.com/office/drawing/2014/main" id="{0FC121CB-ACB2-E8CB-98EB-8313BE20DA55}"/>
              </a:ext>
            </a:extLst>
          </p:cNvPr>
          <p:cNvSpPr>
            <a:spLocks noGrp="1"/>
          </p:cNvSpPr>
          <p:nvPr>
            <p:ph sz="half" idx="2"/>
          </p:nvPr>
        </p:nvSpPr>
        <p:spPr>
          <a:xfrm>
            <a:off x="4139952" y="201217"/>
            <a:ext cx="4752528" cy="5388024"/>
          </a:xfrm>
        </p:spPr>
        <p:txBody>
          <a:bodyPr>
            <a:normAutofit lnSpcReduction="10000"/>
          </a:bodyPr>
          <a:lstStyle/>
          <a:p>
            <a:pPr marL="0" indent="0">
              <a:lnSpc>
                <a:spcPct val="90000"/>
              </a:lnSpc>
              <a:buNone/>
            </a:pPr>
            <a:r>
              <a:rPr lang="en-GB" sz="2000" b="1" dirty="0"/>
              <a:t>A carers assessment should cover</a:t>
            </a:r>
            <a:r>
              <a:rPr lang="en-GB" sz="2000" dirty="0"/>
              <a:t>: </a:t>
            </a:r>
            <a:endParaRPr lang="en-GB" sz="2000" b="0" i="0" dirty="0">
              <a:effectLst/>
            </a:endParaRPr>
          </a:p>
          <a:p>
            <a:pPr marL="514350" indent="-514350">
              <a:lnSpc>
                <a:spcPct val="90000"/>
              </a:lnSpc>
              <a:buFont typeface="+mj-lt"/>
              <a:buAutoNum type="arabicPeriod"/>
            </a:pPr>
            <a:r>
              <a:rPr lang="en-GB" sz="2000" b="0" i="0" dirty="0">
                <a:effectLst/>
              </a:rPr>
              <a:t>The caring role and how it affects their life and wellbeing.</a:t>
            </a:r>
          </a:p>
          <a:p>
            <a:pPr marL="514350" indent="-514350">
              <a:lnSpc>
                <a:spcPct val="90000"/>
              </a:lnSpc>
              <a:buFont typeface="+mj-lt"/>
              <a:buAutoNum type="arabicPeriod"/>
            </a:pPr>
            <a:r>
              <a:rPr lang="en-GB" sz="2000" b="0" i="0" dirty="0">
                <a:effectLst/>
              </a:rPr>
              <a:t>The carers health – physical, mental and emotional issues.</a:t>
            </a:r>
          </a:p>
          <a:p>
            <a:pPr marL="514350" indent="-514350">
              <a:lnSpc>
                <a:spcPct val="90000"/>
              </a:lnSpc>
              <a:buFont typeface="+mj-lt"/>
              <a:buAutoNum type="arabicPeriod"/>
            </a:pPr>
            <a:r>
              <a:rPr lang="en-GB" sz="2000" b="0" i="0" dirty="0">
                <a:effectLst/>
              </a:rPr>
              <a:t>The carers feelings and choices about caring</a:t>
            </a:r>
            <a:r>
              <a:rPr lang="en-GB" sz="2000" dirty="0"/>
              <a:t>.</a:t>
            </a:r>
            <a:endParaRPr lang="en-GB" sz="2000" b="0" i="0" dirty="0">
              <a:effectLst/>
            </a:endParaRPr>
          </a:p>
          <a:p>
            <a:pPr marL="514350" indent="-514350">
              <a:lnSpc>
                <a:spcPct val="90000"/>
              </a:lnSpc>
              <a:buFont typeface="+mj-lt"/>
              <a:buAutoNum type="arabicPeriod"/>
            </a:pPr>
            <a:r>
              <a:rPr lang="en-GB" sz="2000" dirty="0"/>
              <a:t>The Carers work commitments, </a:t>
            </a:r>
            <a:r>
              <a:rPr lang="en-GB" sz="2000" b="0" i="0" dirty="0">
                <a:effectLst/>
              </a:rPr>
              <a:t>study, training, and or leisure</a:t>
            </a:r>
            <a:r>
              <a:rPr lang="en-GB" sz="2000" dirty="0"/>
              <a:t> activities. </a:t>
            </a:r>
            <a:endParaRPr lang="en-GB" sz="2000" b="0" i="0" dirty="0">
              <a:effectLst/>
            </a:endParaRPr>
          </a:p>
          <a:p>
            <a:pPr marL="514350" indent="-514350">
              <a:lnSpc>
                <a:spcPct val="90000"/>
              </a:lnSpc>
              <a:buFont typeface="+mj-lt"/>
              <a:buAutoNum type="arabicPeriod"/>
            </a:pPr>
            <a:r>
              <a:rPr lang="en-GB" sz="2000" b="0" i="0" dirty="0">
                <a:effectLst/>
              </a:rPr>
              <a:t>The carers relationships, social activities and their goals.</a:t>
            </a:r>
          </a:p>
          <a:p>
            <a:pPr marL="514350" indent="-514350">
              <a:lnSpc>
                <a:spcPct val="90000"/>
              </a:lnSpc>
              <a:buFont typeface="+mj-lt"/>
              <a:buAutoNum type="arabicPeriod"/>
            </a:pPr>
            <a:r>
              <a:rPr lang="en-GB" sz="2000" b="0" i="0" dirty="0">
                <a:effectLst/>
              </a:rPr>
              <a:t>The carers housing situation. </a:t>
            </a:r>
          </a:p>
          <a:p>
            <a:pPr marL="514350" indent="-514350">
              <a:lnSpc>
                <a:spcPct val="90000"/>
              </a:lnSpc>
              <a:buFont typeface="+mj-lt"/>
              <a:buAutoNum type="arabicPeriod"/>
            </a:pPr>
            <a:r>
              <a:rPr lang="en-GB" sz="2000" b="0" i="0" dirty="0">
                <a:effectLst/>
              </a:rPr>
              <a:t>Any planning for emergencies (such as a Carer Emergency Scheme) – the local council should be able to tell the carer about what they can do to help them plan for an emergencies. </a:t>
            </a:r>
          </a:p>
          <a:p>
            <a:pPr>
              <a:lnSpc>
                <a:spcPct val="90000"/>
              </a:lnSpc>
            </a:pPr>
            <a:endParaRPr lang="en-GB" sz="1500" dirty="0"/>
          </a:p>
        </p:txBody>
      </p:sp>
      <p:pic>
        <p:nvPicPr>
          <p:cNvPr id="4" name="Picture 3" descr="A nurse ensuring her patient is content with their care">
            <a:extLst>
              <a:ext uri="{FF2B5EF4-FFF2-40B4-BE49-F238E27FC236}">
                <a16:creationId xmlns:a16="http://schemas.microsoft.com/office/drawing/2014/main" id="{EFE71670-B2EB-4131-4669-05DC88650DB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622443" y="3429000"/>
            <a:ext cx="3225281" cy="2160241"/>
          </a:xfrm>
          <a:prstGeom prst="rect">
            <a:avLst/>
          </a:prstGeom>
          <a:noFill/>
          <a:ln>
            <a:noFill/>
          </a:ln>
        </p:spPr>
      </p:pic>
    </p:spTree>
    <p:extLst>
      <p:ext uri="{BB962C8B-B14F-4D97-AF65-F5344CB8AC3E}">
        <p14:creationId xmlns:p14="http://schemas.microsoft.com/office/powerpoint/2010/main" val="172046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620D6-96A0-6B44-1522-FD6ED752BD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B527BC-32CA-2F0B-CC00-D74AF479F729}"/>
              </a:ext>
            </a:extLst>
          </p:cNvPr>
          <p:cNvSpPr>
            <a:spLocks noGrp="1"/>
          </p:cNvSpPr>
          <p:nvPr>
            <p:ph type="title"/>
          </p:nvPr>
        </p:nvSpPr>
        <p:spPr>
          <a:xfrm>
            <a:off x="457200" y="697259"/>
            <a:ext cx="8229600" cy="1143000"/>
          </a:xfrm>
        </p:spPr>
        <p:txBody>
          <a:bodyPr vert="horz" lIns="91440" tIns="45720" rIns="91440" bIns="45720" rtlCol="0" anchor="ctr">
            <a:normAutofit fontScale="90000"/>
          </a:bodyPr>
          <a:lstStyle/>
          <a:p>
            <a:r>
              <a:rPr lang="en-GB" b="1" dirty="0" err="1"/>
              <a:t>InfoSkills</a:t>
            </a:r>
            <a:r>
              <a:rPr lang="en-GB" b="1" dirty="0"/>
              <a:t> Gym</a:t>
            </a:r>
            <a:br>
              <a:rPr lang="en-GB" b="1" dirty="0"/>
            </a:br>
            <a:r>
              <a:rPr lang="en-US" dirty="0"/>
              <a:t>Build up your academic skill base </a:t>
            </a:r>
            <a:br>
              <a:rPr lang="en-US" dirty="0"/>
            </a:br>
            <a:endParaRPr lang="en-GB" b="1" dirty="0"/>
          </a:p>
        </p:txBody>
      </p:sp>
      <p:sp>
        <p:nvSpPr>
          <p:cNvPr id="3" name="Content Placeholder 2">
            <a:extLst>
              <a:ext uri="{FF2B5EF4-FFF2-40B4-BE49-F238E27FC236}">
                <a16:creationId xmlns:a16="http://schemas.microsoft.com/office/drawing/2014/main" id="{0ECC0B35-2059-3157-7D03-922A041387D3}"/>
              </a:ext>
            </a:extLst>
          </p:cNvPr>
          <p:cNvSpPr txBox="1">
            <a:spLocks/>
          </p:cNvSpPr>
          <p:nvPr/>
        </p:nvSpPr>
        <p:spPr>
          <a:xfrm>
            <a:off x="169168" y="1851718"/>
            <a:ext cx="4479032"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sz="2200" dirty="0"/>
              <a:t>Access Academic &amp; </a:t>
            </a:r>
            <a:r>
              <a:rPr lang="en-US" sz="2200" dirty="0" err="1"/>
              <a:t>Infoskill</a:t>
            </a:r>
            <a:r>
              <a:rPr lang="en-US" sz="2200" dirty="0"/>
              <a:t> via Moodle</a:t>
            </a:r>
          </a:p>
          <a:p>
            <a:pPr>
              <a:lnSpc>
                <a:spcPct val="90000"/>
              </a:lnSpc>
            </a:pPr>
            <a:endParaRPr lang="en-US" sz="2200" dirty="0"/>
          </a:p>
          <a:p>
            <a:pPr>
              <a:lnSpc>
                <a:spcPct val="90000"/>
              </a:lnSpc>
            </a:pPr>
            <a:r>
              <a:rPr lang="en-US" sz="2200" dirty="0" err="1"/>
              <a:t>Enrol</a:t>
            </a:r>
            <a:r>
              <a:rPr lang="en-US" sz="2200" dirty="0"/>
              <a:t> if you have not already</a:t>
            </a:r>
          </a:p>
          <a:p>
            <a:pPr>
              <a:lnSpc>
                <a:spcPct val="90000"/>
              </a:lnSpc>
            </a:pPr>
            <a:endParaRPr lang="en-US" sz="2200" dirty="0"/>
          </a:p>
          <a:p>
            <a:pPr>
              <a:lnSpc>
                <a:spcPct val="90000"/>
              </a:lnSpc>
            </a:pPr>
            <a:r>
              <a:rPr lang="en-US" sz="2200" dirty="0"/>
              <a:t>Week 9: </a:t>
            </a:r>
          </a:p>
          <a:p>
            <a:pPr marL="0" indent="0">
              <a:lnSpc>
                <a:spcPct val="90000"/>
              </a:lnSpc>
              <a:buNone/>
            </a:pPr>
            <a:r>
              <a:rPr lang="en-US" sz="2200" dirty="0"/>
              <a:t>Complete any sections outstanding</a:t>
            </a:r>
          </a:p>
          <a:p>
            <a:pPr marL="0" indent="0">
              <a:lnSpc>
                <a:spcPct val="90000"/>
              </a:lnSpc>
              <a:buNone/>
            </a:pPr>
            <a:endParaRPr lang="en-US" sz="2200" dirty="0"/>
          </a:p>
          <a:p>
            <a:pPr marL="0" indent="0">
              <a:lnSpc>
                <a:spcPct val="90000"/>
              </a:lnSpc>
              <a:buNone/>
            </a:pPr>
            <a:r>
              <a:rPr lang="en-US" sz="2200" dirty="0"/>
              <a:t>15 minutes individual activity</a:t>
            </a:r>
          </a:p>
          <a:p>
            <a:pPr>
              <a:lnSpc>
                <a:spcPct val="90000"/>
              </a:lnSpc>
            </a:pPr>
            <a:endParaRPr lang="en-US" sz="2200" dirty="0"/>
          </a:p>
        </p:txBody>
      </p:sp>
      <p:pic>
        <p:nvPicPr>
          <p:cNvPr id="6" name="Picture 5" descr="A screenshot of a web page&#10;&#10;AI-generated content may be incorrect.">
            <a:extLst>
              <a:ext uri="{FF2B5EF4-FFF2-40B4-BE49-F238E27FC236}">
                <a16:creationId xmlns:a16="http://schemas.microsoft.com/office/drawing/2014/main" id="{A9AAEF18-36FE-3AC0-8BAD-49A34E294C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150921"/>
            <a:ext cx="4038600" cy="2887599"/>
          </a:xfrm>
          <a:prstGeom prst="rect">
            <a:avLst/>
          </a:prstGeom>
          <a:noFill/>
        </p:spPr>
      </p:pic>
    </p:spTree>
    <p:extLst>
      <p:ext uri="{BB962C8B-B14F-4D97-AF65-F5344CB8AC3E}">
        <p14:creationId xmlns:p14="http://schemas.microsoft.com/office/powerpoint/2010/main" val="21215912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chemeClr val="accent6">
                <a:lumMod val="60000"/>
                <a:lumOff val="40000"/>
              </a:schemeClr>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l" defTabSz="1377950">
                <a:lnSpc>
                  <a:spcPct val="90000"/>
                </a:lnSpc>
                <a:spcBef>
                  <a:spcPct val="0"/>
                </a:spcBef>
                <a:spcAft>
                  <a:spcPct val="35000"/>
                </a:spcAft>
                <a:buNone/>
              </a:pPr>
              <a:endParaRPr lang="en-GB" sz="3100" b="1" dirty="0"/>
            </a:p>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r>
                <a:rPr lang="en-GB" sz="3600" b="1" kern="1200" dirty="0"/>
                <a:t>Refreshment Break</a:t>
              </a:r>
            </a:p>
          </p:txBody>
        </p:sp>
      </p:grpSp>
    </p:spTree>
    <p:extLst>
      <p:ext uri="{BB962C8B-B14F-4D97-AF65-F5344CB8AC3E}">
        <p14:creationId xmlns:p14="http://schemas.microsoft.com/office/powerpoint/2010/main" val="18024137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600" b="1" kern="1200" dirty="0"/>
            </a:p>
            <a:p>
              <a:pPr marL="0" lvl="0" indent="0" algn="ctr" defTabSz="1377950">
                <a:lnSpc>
                  <a:spcPct val="90000"/>
                </a:lnSpc>
                <a:spcBef>
                  <a:spcPct val="0"/>
                </a:spcBef>
                <a:spcAft>
                  <a:spcPct val="35000"/>
                </a:spcAft>
                <a:buNone/>
              </a:pPr>
              <a:endParaRPr lang="en-GB" sz="1100" b="1" kern="1200" dirty="0"/>
            </a:p>
            <a:p>
              <a:pPr marL="0" lvl="0" indent="0" algn="ctr" defTabSz="1377950">
                <a:lnSpc>
                  <a:spcPct val="90000"/>
                </a:lnSpc>
                <a:spcBef>
                  <a:spcPct val="0"/>
                </a:spcBef>
                <a:spcAft>
                  <a:spcPct val="35000"/>
                </a:spcAft>
                <a:buNone/>
              </a:pPr>
              <a:r>
                <a:rPr lang="en-GB" sz="4400" b="1" kern="1200" dirty="0"/>
                <a:t>Session 3 </a:t>
              </a:r>
            </a:p>
            <a:p>
              <a:pPr marL="0" lvl="0" indent="0" algn="ctr" defTabSz="1377950">
                <a:lnSpc>
                  <a:spcPct val="90000"/>
                </a:lnSpc>
                <a:spcBef>
                  <a:spcPct val="0"/>
                </a:spcBef>
                <a:spcAft>
                  <a:spcPct val="35000"/>
                </a:spcAft>
                <a:buNone/>
              </a:pPr>
              <a:r>
                <a:rPr lang="en-GB" sz="4400" b="1" kern="1200" dirty="0"/>
                <a:t>Assignment 2 Workshop</a:t>
              </a:r>
            </a:p>
            <a:p>
              <a:pPr marL="0" lvl="0" indent="0" algn="ctr" defTabSz="1377950">
                <a:lnSpc>
                  <a:spcPct val="90000"/>
                </a:lnSpc>
                <a:spcBef>
                  <a:spcPct val="0"/>
                </a:spcBef>
                <a:spcAft>
                  <a:spcPct val="35000"/>
                </a:spcAft>
                <a:buNone/>
              </a:pPr>
              <a:endParaRPr lang="en-GB" sz="4400" b="1" kern="1200" dirty="0"/>
            </a:p>
          </p:txBody>
        </p:sp>
      </p:grpSp>
    </p:spTree>
    <p:extLst>
      <p:ext uri="{BB962C8B-B14F-4D97-AF65-F5344CB8AC3E}">
        <p14:creationId xmlns:p14="http://schemas.microsoft.com/office/powerpoint/2010/main" val="2400420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A3145-C519-9E97-B7C9-46CF1F7B457B}"/>
              </a:ext>
            </a:extLst>
          </p:cNvPr>
          <p:cNvSpPr>
            <a:spLocks noGrp="1"/>
          </p:cNvSpPr>
          <p:nvPr>
            <p:ph type="title"/>
          </p:nvPr>
        </p:nvSpPr>
        <p:spPr>
          <a:xfrm>
            <a:off x="457200" y="116632"/>
            <a:ext cx="8229600" cy="504056"/>
          </a:xfrm>
        </p:spPr>
        <p:txBody>
          <a:bodyPr>
            <a:normAutofit fontScale="90000"/>
          </a:bodyPr>
          <a:lstStyle/>
          <a:p>
            <a:r>
              <a:rPr lang="en-GB" b="1" dirty="0"/>
              <a:t>Assignment Brief Activities</a:t>
            </a:r>
          </a:p>
        </p:txBody>
      </p:sp>
      <p:sp>
        <p:nvSpPr>
          <p:cNvPr id="3" name="Content Placeholder 2">
            <a:extLst>
              <a:ext uri="{FF2B5EF4-FFF2-40B4-BE49-F238E27FC236}">
                <a16:creationId xmlns:a16="http://schemas.microsoft.com/office/drawing/2014/main" id="{48FAFA75-F927-EF4B-C090-0E4F4826FD91}"/>
              </a:ext>
            </a:extLst>
          </p:cNvPr>
          <p:cNvSpPr>
            <a:spLocks noGrp="1"/>
          </p:cNvSpPr>
          <p:nvPr>
            <p:ph idx="1"/>
          </p:nvPr>
        </p:nvSpPr>
        <p:spPr>
          <a:xfrm>
            <a:off x="179512" y="692696"/>
            <a:ext cx="8784976" cy="5198566"/>
          </a:xfrm>
        </p:spPr>
        <p:txBody>
          <a:bodyPr>
            <a:normAutofit fontScale="85000" lnSpcReduction="10000"/>
          </a:bodyPr>
          <a:lstStyle/>
          <a:p>
            <a:pPr marL="0" indent="0">
              <a:buNone/>
            </a:pPr>
            <a:r>
              <a:rPr lang="en-GB" sz="2400" b="1" dirty="0">
                <a:latin typeface="Arial" panose="020B0604020202020204" pitchFamily="34" charset="0"/>
                <a:cs typeface="Arial" panose="020B0604020202020204" pitchFamily="34" charset="0"/>
              </a:rPr>
              <a:t>This exercise will last for 20 minutes. You are to work in pairs as part of peer assisted learning environment to consider the following sections of the assignment brief:</a:t>
            </a:r>
          </a:p>
          <a:p>
            <a:r>
              <a:rPr lang="en-GB" sz="2400" dirty="0">
                <a:latin typeface="Arial" panose="020B0604020202020204" pitchFamily="34" charset="0"/>
                <a:cs typeface="Arial" panose="020B0604020202020204" pitchFamily="34" charset="0"/>
              </a:rPr>
              <a:t>Consider the importance of working collaboratively with other professionals involved in Mrs Mann’s care, such as the physiotherapist, GP, and care workers. Consider different approaches and strategies you could use to overcome overcome common challenges encountered in multi-agency working (300 words).  </a:t>
            </a:r>
          </a:p>
          <a:p>
            <a:r>
              <a:rPr lang="en-GB" sz="2400" dirty="0">
                <a:effectLst/>
                <a:latin typeface="Arial" panose="020B0604020202020204" pitchFamily="34" charset="0"/>
                <a:cs typeface="Arial" panose="020B0604020202020204" pitchFamily="34" charset="0"/>
              </a:rPr>
              <a:t>Consider what you might include in the conclusion section of your assignment to complete your piece of work.</a:t>
            </a:r>
          </a:p>
          <a:p>
            <a:r>
              <a:rPr lang="en-GB" sz="2400" dirty="0">
                <a:effectLst/>
                <a:latin typeface="Arial" panose="020B0604020202020204" pitchFamily="34" charset="0"/>
                <a:cs typeface="Arial" panose="020B0604020202020204" pitchFamily="34" charset="0"/>
              </a:rPr>
              <a:t>Look at </a:t>
            </a:r>
            <a:r>
              <a:rPr lang="en-GB" sz="2400" dirty="0">
                <a:latin typeface="Arial" panose="020B0604020202020204" pitchFamily="34" charset="0"/>
                <a:cs typeface="Arial" panose="020B0604020202020204" pitchFamily="34" charset="0"/>
              </a:rPr>
              <a:t>what might be contained within the r</a:t>
            </a:r>
            <a:r>
              <a:rPr lang="en-GB" sz="2400" dirty="0">
                <a:effectLst/>
                <a:latin typeface="Arial" panose="020B0604020202020204" pitchFamily="34" charset="0"/>
                <a:cs typeface="Arial" panose="020B0604020202020204" pitchFamily="34" charset="0"/>
              </a:rPr>
              <a:t>eference list – consider what you might include into the reference list, which has at least 6 credible academic reference sources </a:t>
            </a:r>
            <a:r>
              <a:rPr lang="en-GB" sz="2400" dirty="0">
                <a:latin typeface="Arial" panose="020B0604020202020204" pitchFamily="34" charset="0"/>
                <a:cs typeface="Arial" panose="020B0604020202020204" pitchFamily="34" charset="0"/>
              </a:rPr>
              <a:t>from the essential reading list, supporting teaching materials, academic books, articles, and or journals. Look at the </a:t>
            </a:r>
            <a:r>
              <a:rPr lang="en-GB" sz="2400" dirty="0">
                <a:effectLst/>
                <a:latin typeface="Arial" panose="020B0604020202020204" pitchFamily="34" charset="0"/>
                <a:cs typeface="Arial" panose="020B0604020202020204" pitchFamily="34" charset="0"/>
              </a:rPr>
              <a:t>university’s Harvard requirements and guidance.  </a:t>
            </a:r>
          </a:p>
          <a:p>
            <a:r>
              <a:rPr lang="en-GB" sz="2400" dirty="0">
                <a:latin typeface="Arial" panose="020B0604020202020204" pitchFamily="34" charset="0"/>
                <a:cs typeface="Arial" panose="020B0604020202020204" pitchFamily="34" charset="0"/>
              </a:rPr>
              <a:t>What actions do you need to undertake before you submit your work in Turnitin?</a:t>
            </a:r>
          </a:p>
        </p:txBody>
      </p:sp>
    </p:spTree>
    <p:extLst>
      <p:ext uri="{BB962C8B-B14F-4D97-AF65-F5344CB8AC3E}">
        <p14:creationId xmlns:p14="http://schemas.microsoft.com/office/powerpoint/2010/main" val="3429473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277180" y="332656"/>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FFC00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p:txBody>
        </p:sp>
      </p:grpSp>
      <p:sp>
        <p:nvSpPr>
          <p:cNvPr id="3" name="TextBox 2">
            <a:extLst>
              <a:ext uri="{FF2B5EF4-FFF2-40B4-BE49-F238E27FC236}">
                <a16:creationId xmlns:a16="http://schemas.microsoft.com/office/drawing/2014/main" id="{763295C4-84FB-82C1-BDFD-80654D4D61F4}"/>
              </a:ext>
            </a:extLst>
          </p:cNvPr>
          <p:cNvSpPr txBox="1"/>
          <p:nvPr/>
        </p:nvSpPr>
        <p:spPr>
          <a:xfrm>
            <a:off x="2286000" y="1734406"/>
            <a:ext cx="4572000" cy="1311128"/>
          </a:xfrm>
          <a:prstGeom prst="rect">
            <a:avLst/>
          </a:prstGeom>
          <a:noFill/>
        </p:spPr>
        <p:txBody>
          <a:bodyPr wrap="square">
            <a:spAutoFit/>
          </a:bodyPr>
          <a:lstStyle/>
          <a:p>
            <a:pPr marL="0" lvl="0" indent="0" algn="ctr" defTabSz="1377950">
              <a:lnSpc>
                <a:spcPct val="90000"/>
              </a:lnSpc>
              <a:spcBef>
                <a:spcPct val="0"/>
              </a:spcBef>
              <a:spcAft>
                <a:spcPct val="35000"/>
              </a:spcAft>
              <a:buNone/>
            </a:pPr>
            <a:r>
              <a:rPr lang="en-GB" sz="4400" b="1" kern="1200" dirty="0"/>
              <a:t>Module Evaluation </a:t>
            </a:r>
          </a:p>
        </p:txBody>
      </p:sp>
    </p:spTree>
    <p:extLst>
      <p:ext uri="{BB962C8B-B14F-4D97-AF65-F5344CB8AC3E}">
        <p14:creationId xmlns:p14="http://schemas.microsoft.com/office/powerpoint/2010/main" val="2169847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35EA6-2094-851C-AC26-750404902CE6}"/>
              </a:ext>
            </a:extLst>
          </p:cNvPr>
          <p:cNvSpPr>
            <a:spLocks noGrp="1"/>
          </p:cNvSpPr>
          <p:nvPr>
            <p:ph type="title"/>
          </p:nvPr>
        </p:nvSpPr>
        <p:spPr/>
        <p:txBody>
          <a:bodyPr>
            <a:normAutofit fontScale="90000"/>
          </a:bodyPr>
          <a:lstStyle/>
          <a:p>
            <a:r>
              <a:rPr lang="en-GB" b="1" dirty="0"/>
              <a:t>Module Feedback Questionnaire</a:t>
            </a:r>
          </a:p>
        </p:txBody>
      </p:sp>
      <p:sp>
        <p:nvSpPr>
          <p:cNvPr id="6" name="TextBox 5">
            <a:extLst>
              <a:ext uri="{FF2B5EF4-FFF2-40B4-BE49-F238E27FC236}">
                <a16:creationId xmlns:a16="http://schemas.microsoft.com/office/drawing/2014/main" id="{B5F823A3-DA75-B793-5901-403DD438B4D3}"/>
              </a:ext>
            </a:extLst>
          </p:cNvPr>
          <p:cNvSpPr txBox="1"/>
          <p:nvPr/>
        </p:nvSpPr>
        <p:spPr>
          <a:xfrm>
            <a:off x="390364" y="1149338"/>
            <a:ext cx="8363272" cy="1200329"/>
          </a:xfrm>
          <a:prstGeom prst="rect">
            <a:avLst/>
          </a:prstGeom>
          <a:noFill/>
        </p:spPr>
        <p:txBody>
          <a:bodyPr wrap="square">
            <a:spAutoFit/>
          </a:bodyPr>
          <a:lstStyle/>
          <a:p>
            <a:pPr marR="0" lvl="0" algn="l" defTabSz="457200" rtl="0" eaLnBrk="1" fontAlgn="auto" latinLnBrk="0" hangingPunct="1">
              <a:lnSpc>
                <a:spcPct val="100000"/>
              </a:lnSpc>
              <a:spcBef>
                <a:spcPts val="0"/>
              </a:spcBef>
              <a:spcAft>
                <a:spcPts val="0"/>
              </a:spcAft>
              <a:buClrTx/>
              <a:buSzTx/>
              <a:tabLst/>
              <a:defRPr/>
            </a:pPr>
            <a:r>
              <a:rPr lang="en-GB" sz="2400" b="1" dirty="0">
                <a:latin typeface="Arial" panose="020B0604020202020204" pitchFamily="34" charset="0"/>
                <a:cs typeface="Arial" panose="020B0604020202020204" pitchFamily="34" charset="0"/>
              </a:rPr>
              <a:t>Access the module feedback questionnaire on Moodle </a:t>
            </a:r>
          </a:p>
          <a:p>
            <a:pPr marR="0" lvl="0" algn="l" defTabSz="457200" rtl="0" eaLnBrk="1" fontAlgn="auto" latinLnBrk="0" hangingPunct="1">
              <a:lnSpc>
                <a:spcPct val="100000"/>
              </a:lnSpc>
              <a:spcBef>
                <a:spcPts val="0"/>
              </a:spcBef>
              <a:spcAft>
                <a:spcPts val="0"/>
              </a:spcAft>
              <a:buClrTx/>
              <a:buSzTx/>
              <a:tabLst/>
              <a:defRPr/>
            </a:pPr>
            <a:r>
              <a:rPr lang="en-GB" sz="2400" b="1" dirty="0">
                <a:latin typeface="Arial" panose="020B0604020202020204" pitchFamily="34" charset="0"/>
                <a:cs typeface="Arial" panose="020B0604020202020204" pitchFamily="34" charset="0"/>
              </a:rPr>
              <a:t>You will be given 15 minutes to complete the module evaluation. </a:t>
            </a:r>
            <a:endParaRPr lang="en-GB" sz="2400" dirty="0"/>
          </a:p>
        </p:txBody>
      </p:sp>
      <p:pic>
        <p:nvPicPr>
          <p:cNvPr id="8" name="Content Placeholder 7" descr="A screenshot of a computer&#10;&#10;AI-generated content may be incorrect.">
            <a:extLst>
              <a:ext uri="{FF2B5EF4-FFF2-40B4-BE49-F238E27FC236}">
                <a16:creationId xmlns:a16="http://schemas.microsoft.com/office/drawing/2014/main" id="{BD4B31A4-38FA-782F-3D28-6F71EFD0579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9502" y="2550152"/>
            <a:ext cx="7964996" cy="3916363"/>
          </a:xfrm>
        </p:spPr>
      </p:pic>
      <p:sp>
        <p:nvSpPr>
          <p:cNvPr id="9" name="Down Arrow 8">
            <a:extLst>
              <a:ext uri="{FF2B5EF4-FFF2-40B4-BE49-F238E27FC236}">
                <a16:creationId xmlns:a16="http://schemas.microsoft.com/office/drawing/2014/main" id="{86C29AB2-DEC5-3959-9567-95FAB1D27C14}"/>
              </a:ext>
            </a:extLst>
          </p:cNvPr>
          <p:cNvSpPr/>
          <p:nvPr/>
        </p:nvSpPr>
        <p:spPr>
          <a:xfrm rot="1998679">
            <a:off x="8463018" y="2272258"/>
            <a:ext cx="581236" cy="86409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11175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535EAA7-64D4-B01D-96E2-B2E8C971E280}"/>
              </a:ext>
            </a:extLst>
          </p:cNvPr>
          <p:cNvGrpSpPr/>
          <p:nvPr/>
        </p:nvGrpSpPr>
        <p:grpSpPr>
          <a:xfrm>
            <a:off x="302840" y="260648"/>
            <a:ext cx="8589640" cy="5112569"/>
            <a:chOff x="44292" y="-481628"/>
            <a:chExt cx="4159887" cy="5378171"/>
          </a:xfrm>
          <a:scene3d>
            <a:camera prst="orthographicFront"/>
            <a:lightRig rig="flat" dir="t"/>
          </a:scene3d>
        </p:grpSpPr>
        <p:sp>
          <p:nvSpPr>
            <p:cNvPr id="5" name="Rectangle: Rounded Corners 4">
              <a:extLst>
                <a:ext uri="{FF2B5EF4-FFF2-40B4-BE49-F238E27FC236}">
                  <a16:creationId xmlns:a16="http://schemas.microsoft.com/office/drawing/2014/main" id="{66E8D002-7809-4259-E70C-71C8EEDBAC15}"/>
                </a:ext>
              </a:extLst>
            </p:cNvPr>
            <p:cNvSpPr/>
            <p:nvPr/>
          </p:nvSpPr>
          <p:spPr>
            <a:xfrm>
              <a:off x="44292" y="0"/>
              <a:ext cx="4159887" cy="4896543"/>
            </a:xfrm>
            <a:prstGeom prst="roundRect">
              <a:avLst/>
            </a:prstGeom>
            <a:solidFill>
              <a:srgbClr val="00B050"/>
            </a:solidFill>
            <a:sp3d prstMaterial="dkEdge">
              <a:bevelT w="8200" h="38100"/>
            </a:sp3d>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lstStyle/>
            <a:p>
              <a:endParaRPr lang="en-GB"/>
            </a:p>
          </p:txBody>
        </p:sp>
        <p:sp>
          <p:nvSpPr>
            <p:cNvPr id="6" name="Rectangle: Rounded Corners 4">
              <a:extLst>
                <a:ext uri="{FF2B5EF4-FFF2-40B4-BE49-F238E27FC236}">
                  <a16:creationId xmlns:a16="http://schemas.microsoft.com/office/drawing/2014/main" id="{2FE00586-7512-37C9-93ED-E6FB88D38A83}"/>
                </a:ext>
              </a:extLst>
            </p:cNvPr>
            <p:cNvSpPr txBox="1"/>
            <p:nvPr/>
          </p:nvSpPr>
          <p:spPr>
            <a:xfrm>
              <a:off x="234934" y="-481628"/>
              <a:ext cx="3753749" cy="5175102"/>
            </a:xfrm>
            <a:prstGeom prst="rect">
              <a:avLst/>
            </a:prstGeom>
            <a:sp3d/>
          </p:spPr>
          <p:style>
            <a:lnRef idx="0">
              <a:scrgbClr r="0" g="0" b="0"/>
            </a:lnRef>
            <a:fillRef idx="0">
              <a:scrgbClr r="0" g="0" b="0"/>
            </a:fillRef>
            <a:effectRef idx="0">
              <a:scrgbClr r="0" g="0" b="0"/>
            </a:effectRef>
            <a:fontRef idx="minor">
              <a:schemeClr val="dk1"/>
            </a:fontRef>
          </p:style>
          <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GB" sz="3100" b="1" kern="1200" dirty="0"/>
            </a:p>
            <a:p>
              <a:pPr marL="0" lvl="0" indent="0" algn="ctr" defTabSz="1377950">
                <a:lnSpc>
                  <a:spcPct val="90000"/>
                </a:lnSpc>
                <a:spcBef>
                  <a:spcPct val="0"/>
                </a:spcBef>
                <a:spcAft>
                  <a:spcPct val="35000"/>
                </a:spcAft>
                <a:buNone/>
              </a:pPr>
              <a:endParaRPr lang="en-GB" sz="3200" b="1" kern="1200" dirty="0"/>
            </a:p>
            <a:p>
              <a:pPr marL="0" lvl="0" indent="0" algn="ctr" defTabSz="1377950">
                <a:lnSpc>
                  <a:spcPct val="90000"/>
                </a:lnSpc>
                <a:spcBef>
                  <a:spcPct val="0"/>
                </a:spcBef>
                <a:spcAft>
                  <a:spcPct val="35000"/>
                </a:spcAft>
                <a:buNone/>
              </a:pPr>
              <a:r>
                <a:rPr lang="en-GB" sz="3200" b="1" kern="1200" dirty="0"/>
                <a:t>Session 4</a:t>
              </a:r>
            </a:p>
            <a:p>
              <a:pPr marL="0" lvl="0" indent="0" algn="ctr" defTabSz="1377950">
                <a:lnSpc>
                  <a:spcPct val="90000"/>
                </a:lnSpc>
                <a:spcBef>
                  <a:spcPct val="0"/>
                </a:spcBef>
                <a:spcAft>
                  <a:spcPct val="35000"/>
                </a:spcAft>
                <a:buNone/>
              </a:pPr>
              <a:r>
                <a:rPr lang="en-GB" sz="3200" b="1" kern="1200" dirty="0"/>
                <a:t>Recap and Final Reflection Point </a:t>
              </a:r>
            </a:p>
            <a:p>
              <a:pPr marL="0" lvl="0" indent="0" algn="l" defTabSz="1377950">
                <a:lnSpc>
                  <a:spcPct val="90000"/>
                </a:lnSpc>
                <a:spcBef>
                  <a:spcPct val="0"/>
                </a:spcBef>
                <a:spcAft>
                  <a:spcPct val="35000"/>
                </a:spcAft>
                <a:buNone/>
              </a:pPr>
              <a:endParaRPr lang="en-GB" sz="3100" b="1" dirty="0"/>
            </a:p>
          </p:txBody>
        </p:sp>
      </p:grpSp>
      <p:pic>
        <p:nvPicPr>
          <p:cNvPr id="2" name="Content Placeholder 3">
            <a:extLst>
              <a:ext uri="{FF2B5EF4-FFF2-40B4-BE49-F238E27FC236}">
                <a16:creationId xmlns:a16="http://schemas.microsoft.com/office/drawing/2014/main" id="{BF264B0E-D177-BDD2-D232-CF627D96A09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8468"/>
          <a:stretch/>
        </p:blipFill>
        <p:spPr>
          <a:xfrm>
            <a:off x="3491880" y="3040794"/>
            <a:ext cx="2232248" cy="2075335"/>
          </a:xfrm>
          <a:prstGeom prst="rect">
            <a:avLst/>
          </a:prstGeom>
          <a:noFill/>
        </p:spPr>
      </p:pic>
    </p:spTree>
    <p:extLst>
      <p:ext uri="{BB962C8B-B14F-4D97-AF65-F5344CB8AC3E}">
        <p14:creationId xmlns:p14="http://schemas.microsoft.com/office/powerpoint/2010/main" val="2885361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97C9C8-6222-8C13-B220-A2D9D7CF10F6}"/>
              </a:ext>
            </a:extLst>
          </p:cNvPr>
          <p:cNvSpPr>
            <a:spLocks noGrp="1"/>
          </p:cNvSpPr>
          <p:nvPr>
            <p:ph type="title"/>
          </p:nvPr>
        </p:nvSpPr>
        <p:spPr>
          <a:xfrm>
            <a:off x="457200" y="274638"/>
            <a:ext cx="8229600" cy="634082"/>
          </a:xfrm>
        </p:spPr>
        <p:txBody>
          <a:bodyPr>
            <a:normAutofit fontScale="90000"/>
          </a:bodyPr>
          <a:lstStyle/>
          <a:p>
            <a:r>
              <a:rPr lang="en-US" b="1" dirty="0"/>
              <a:t>Questions? </a:t>
            </a:r>
          </a:p>
        </p:txBody>
      </p:sp>
      <p:pic>
        <p:nvPicPr>
          <p:cNvPr id="4" name="Picture 3">
            <a:extLst>
              <a:ext uri="{FF2B5EF4-FFF2-40B4-BE49-F238E27FC236}">
                <a16:creationId xmlns:a16="http://schemas.microsoft.com/office/drawing/2014/main" id="{EFDA2473-FD3D-78A0-1D18-DE52B24E8E1C}"/>
              </a:ext>
            </a:extLst>
          </p:cNvPr>
          <p:cNvPicPr>
            <a:picLocks noChangeAspect="1"/>
          </p:cNvPicPr>
          <p:nvPr/>
        </p:nvPicPr>
        <p:blipFill rotWithShape="1">
          <a:blip r:embed="rId2">
            <a:extLst>
              <a:ext uri="{28A0092B-C50C-407E-A947-70E740481C1C}">
                <a14:useLocalDpi xmlns:a14="http://schemas.microsoft.com/office/drawing/2010/main" val="0"/>
              </a:ext>
            </a:extLst>
          </a:blip>
          <a:srcRect b="5966"/>
          <a:stretch/>
        </p:blipFill>
        <p:spPr>
          <a:xfrm>
            <a:off x="457201" y="1124744"/>
            <a:ext cx="8229600" cy="4392489"/>
          </a:xfrm>
          <a:prstGeom prst="rect">
            <a:avLst/>
          </a:prstGeom>
          <a:noFill/>
        </p:spPr>
      </p:pic>
    </p:spTree>
    <p:extLst>
      <p:ext uri="{BB962C8B-B14F-4D97-AF65-F5344CB8AC3E}">
        <p14:creationId xmlns:p14="http://schemas.microsoft.com/office/powerpoint/2010/main" val="8700470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E3F61B02-9089-DC65-BDCC-E81172F679A3}"/>
              </a:ext>
            </a:extLst>
          </p:cNvPr>
          <p:cNvPicPr>
            <a:picLocks noGrp="1" noChangeAspect="1"/>
          </p:cNvPicPr>
          <p:nvPr>
            <p:ph idx="1"/>
          </p:nvPr>
        </p:nvPicPr>
        <p:blipFill rotWithShape="1">
          <a:blip r:embed="rId3"/>
          <a:srcRect l="20474" t="23163" r="47219" b="40910"/>
          <a:stretch/>
        </p:blipFill>
        <p:spPr bwMode="auto">
          <a:xfrm>
            <a:off x="323528" y="116632"/>
            <a:ext cx="8712968" cy="528965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620965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B1D84-0FDB-4D5F-91F6-691914B02A0D}"/>
              </a:ext>
            </a:extLst>
          </p:cNvPr>
          <p:cNvSpPr>
            <a:spLocks noGrp="1"/>
          </p:cNvSpPr>
          <p:nvPr>
            <p:ph type="title"/>
          </p:nvPr>
        </p:nvSpPr>
        <p:spPr>
          <a:xfrm>
            <a:off x="457200" y="12540"/>
            <a:ext cx="8229600" cy="392124"/>
          </a:xfrm>
        </p:spPr>
        <p:txBody>
          <a:bodyPr>
            <a:normAutofit fontScale="90000"/>
          </a:bodyPr>
          <a:lstStyle/>
          <a:p>
            <a:r>
              <a:rPr lang="en-GB" sz="2800" b="1" dirty="0"/>
              <a:t>References </a:t>
            </a:r>
          </a:p>
        </p:txBody>
      </p:sp>
      <p:sp>
        <p:nvSpPr>
          <p:cNvPr id="3" name="Content Placeholder 2">
            <a:extLst>
              <a:ext uri="{FF2B5EF4-FFF2-40B4-BE49-F238E27FC236}">
                <a16:creationId xmlns:a16="http://schemas.microsoft.com/office/drawing/2014/main" id="{A6B6EC08-C835-4949-9E8E-1335B0D9AD6E}"/>
              </a:ext>
            </a:extLst>
          </p:cNvPr>
          <p:cNvSpPr>
            <a:spLocks noGrp="1"/>
          </p:cNvSpPr>
          <p:nvPr>
            <p:ph idx="1"/>
          </p:nvPr>
        </p:nvSpPr>
        <p:spPr>
          <a:xfrm>
            <a:off x="179512" y="415189"/>
            <a:ext cx="8856984" cy="6192688"/>
          </a:xfrm>
        </p:spPr>
        <p:txBody>
          <a:bodyPr>
            <a:normAutofit fontScale="70000" lnSpcReduction="20000"/>
          </a:bodyPr>
          <a:lstStyle/>
          <a:p>
            <a:r>
              <a:rPr lang="en-GB" sz="2300" dirty="0">
                <a:latin typeface="Arial" panose="020B0604020202020204" pitchFamily="34" charset="0"/>
                <a:ea typeface="Calibri" panose="020F0502020204030204" pitchFamily="34" charset="0"/>
                <a:cs typeface="Times New Roman" panose="02020603050405020304" pitchFamily="18" charset="0"/>
              </a:rPr>
              <a:t>Burton-Hughes, L. (2017)  </a:t>
            </a:r>
            <a:r>
              <a:rPr lang="en-GB" sz="2300" i="1" dirty="0">
                <a:latin typeface="Arial" panose="020B0604020202020204" pitchFamily="34" charset="0"/>
                <a:ea typeface="Calibri" panose="020F0502020204030204" pitchFamily="34" charset="0"/>
                <a:cs typeface="Times New Roman" panose="02020603050405020304" pitchFamily="18" charset="0"/>
              </a:rPr>
              <a:t>What are the 6 Principles of the Care Act 2014? </a:t>
            </a:r>
            <a:r>
              <a:rPr lang="en-GB" sz="2300"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Principles of the Care Act 2014 | Safeguarding Information for Caregivers (highspeedtraining.co.uk)</a:t>
            </a:r>
            <a:r>
              <a:rPr lang="en-GB" sz="2300" dirty="0">
                <a:latin typeface="Arial" panose="020B0604020202020204" pitchFamily="34" charset="0"/>
                <a:ea typeface="Calibri" panose="020F0502020204030204" pitchFamily="34" charset="0"/>
                <a:cs typeface="Times New Roman" panose="02020603050405020304" pitchFamily="18" charset="0"/>
              </a:rPr>
              <a:t> [Access 2</a:t>
            </a:r>
            <a:r>
              <a:rPr lang="en-GB" sz="2300" baseline="30000" dirty="0">
                <a:latin typeface="Arial" panose="020B0604020202020204" pitchFamily="34" charset="0"/>
                <a:ea typeface="Calibri" panose="020F0502020204030204" pitchFamily="34" charset="0"/>
                <a:cs typeface="Times New Roman" panose="02020603050405020304" pitchFamily="18" charset="0"/>
              </a:rPr>
              <a:t>nd</a:t>
            </a:r>
            <a:r>
              <a:rPr lang="en-GB" sz="2300" dirty="0">
                <a:latin typeface="Arial" panose="020B0604020202020204" pitchFamily="34" charset="0"/>
                <a:ea typeface="Calibri" panose="020F0502020204030204" pitchFamily="34" charset="0"/>
                <a:cs typeface="Times New Roman" panose="02020603050405020304" pitchFamily="18" charset="0"/>
              </a:rPr>
              <a:t> November 2022] </a:t>
            </a:r>
          </a:p>
          <a:p>
            <a:r>
              <a:rPr lang="en-GB" sz="2400" dirty="0">
                <a:hlinkClick r:id="rId4"/>
              </a:rPr>
              <a:t>Care and support statutory guidance - GOV.UK (www.gov.uk)</a:t>
            </a:r>
            <a:r>
              <a:rPr lang="en-GB" sz="2400" dirty="0"/>
              <a:t> </a:t>
            </a:r>
            <a:r>
              <a:rPr lang="en-GB" sz="2400" dirty="0">
                <a:hlinkClick r:id="rId5"/>
              </a:rPr>
              <a:t>)</a:t>
            </a:r>
            <a:r>
              <a:rPr lang="en-GB" sz="2400" dirty="0"/>
              <a:t> [2</a:t>
            </a:r>
            <a:r>
              <a:rPr lang="en-GB" sz="2400" baseline="30000" dirty="0"/>
              <a:t>nd</a:t>
            </a:r>
            <a:r>
              <a:rPr lang="en-GB" sz="2400" dirty="0"/>
              <a:t> November 2022]</a:t>
            </a:r>
            <a:endParaRPr lang="en-GB" sz="2300" dirty="0">
              <a:latin typeface="Arial" panose="020B0604020202020204" pitchFamily="34" charset="0"/>
              <a:ea typeface="Calibri" panose="020F0502020204030204" pitchFamily="34" charset="0"/>
              <a:cs typeface="Times New Roman" panose="02020603050405020304" pitchFamily="18" charset="0"/>
            </a:endParaRPr>
          </a:p>
          <a:p>
            <a:r>
              <a:rPr lang="en-GB" sz="2600" dirty="0">
                <a:hlinkClick r:id="rId6"/>
              </a:rPr>
              <a:t>Care Needs Assessment for social care funding in England – YouTube</a:t>
            </a:r>
            <a:r>
              <a:rPr lang="en-GB" sz="2600" dirty="0"/>
              <a:t> [2</a:t>
            </a:r>
            <a:r>
              <a:rPr lang="en-GB" sz="2600" baseline="30000" dirty="0"/>
              <a:t>nd</a:t>
            </a:r>
            <a:r>
              <a:rPr lang="en-GB" sz="2600" dirty="0"/>
              <a:t> November 2022]</a:t>
            </a:r>
            <a:endParaRPr lang="en-GB" sz="2600" dirty="0">
              <a:latin typeface="Arial" panose="020B0604020202020204" pitchFamily="34" charset="0"/>
              <a:ea typeface="Calibri" panose="020F0502020204030204" pitchFamily="34" charset="0"/>
              <a:cs typeface="Times New Roman" panose="02020603050405020304" pitchFamily="18" charset="0"/>
            </a:endParaRPr>
          </a:p>
          <a:p>
            <a:r>
              <a:rPr lang="en-GB" sz="2300" dirty="0" err="1">
                <a:latin typeface="Arial" panose="020B0604020202020204" pitchFamily="34" charset="0"/>
                <a:cs typeface="Times New Roman" panose="02020603050405020304" pitchFamily="18" charset="0"/>
              </a:rPr>
              <a:t>CarersUK</a:t>
            </a:r>
            <a:r>
              <a:rPr lang="en-GB" sz="2300" dirty="0">
                <a:latin typeface="Arial" panose="020B0604020202020204" pitchFamily="34" charset="0"/>
                <a:cs typeface="Times New Roman" panose="02020603050405020304" pitchFamily="18" charset="0"/>
              </a:rPr>
              <a:t> (2022).  Assessments – Your guide to getting help and support in England. </a:t>
            </a:r>
            <a:r>
              <a:rPr lang="en-GB" sz="2300" dirty="0">
                <a:hlinkClick r:id="rId5"/>
              </a:rPr>
              <a:t>Assessments_-_England_April_2022-23.pdf (carersuk.org)</a:t>
            </a:r>
            <a:r>
              <a:rPr lang="en-GB" sz="2300" dirty="0"/>
              <a:t> [2</a:t>
            </a:r>
            <a:r>
              <a:rPr lang="en-GB" sz="2300" baseline="30000" dirty="0"/>
              <a:t>nd</a:t>
            </a:r>
            <a:r>
              <a:rPr lang="en-GB" sz="2300" dirty="0"/>
              <a:t> November 2022]</a:t>
            </a:r>
          </a:p>
          <a:p>
            <a:r>
              <a:rPr lang="en-GB" sz="2600" dirty="0">
                <a:hlinkClick r:id="rId7"/>
              </a:rPr>
              <a:t>Carer's Assessment - Carers UK</a:t>
            </a:r>
            <a:r>
              <a:rPr lang="en-GB" sz="2600" dirty="0"/>
              <a:t> [2</a:t>
            </a:r>
            <a:r>
              <a:rPr lang="en-GB" sz="2600" baseline="30000" dirty="0"/>
              <a:t>nd</a:t>
            </a:r>
            <a:r>
              <a:rPr lang="en-GB" sz="2600" dirty="0"/>
              <a:t> November 2022]</a:t>
            </a:r>
          </a:p>
          <a:p>
            <a:r>
              <a:rPr lang="en-GB" sz="2600" dirty="0">
                <a:effectLst/>
                <a:latin typeface="Arial" panose="020B0604020202020204" pitchFamily="34" charset="0"/>
                <a:ea typeface="Times New Roman" panose="02020603050405020304" pitchFamily="18" charset="0"/>
                <a:cs typeface="Arial" panose="020B0604020202020204" pitchFamily="34" charset="0"/>
              </a:rPr>
              <a:t>Chambers</a:t>
            </a:r>
            <a:r>
              <a:rPr lang="en-GB" sz="2300" dirty="0">
                <a:effectLst/>
                <a:latin typeface="Arial" panose="020B0604020202020204" pitchFamily="34" charset="0"/>
                <a:ea typeface="Times New Roman" panose="02020603050405020304" pitchFamily="18" charset="0"/>
                <a:cs typeface="Arial" panose="020B0604020202020204" pitchFamily="34" charset="0"/>
              </a:rPr>
              <a:t>, D. , Cantrell, A. and Booth, A. (2021) </a:t>
            </a:r>
            <a:r>
              <a:rPr lang="en-GB" sz="2300" i="1" dirty="0">
                <a:effectLst/>
                <a:latin typeface="Arial" panose="020B0604020202020204" pitchFamily="34" charset="0"/>
                <a:ea typeface="Times New Roman" panose="02020603050405020304" pitchFamily="18" charset="0"/>
                <a:cs typeface="Arial" panose="020B0604020202020204" pitchFamily="34" charset="0"/>
              </a:rPr>
              <a:t>Rapid evidence review : challenges to implementing digital and data-driven technologies in health and social care. Report</a:t>
            </a:r>
            <a:r>
              <a:rPr lang="en-GB" sz="2300" dirty="0">
                <a:effectLst/>
                <a:latin typeface="Arial" panose="020B0604020202020204" pitchFamily="34" charset="0"/>
                <a:ea typeface="Times New Roman" panose="02020603050405020304" pitchFamily="18" charset="0"/>
                <a:cs typeface="Arial" panose="020B0604020202020204" pitchFamily="34" charset="0"/>
              </a:rPr>
              <a:t>. The University of Sheffield , Sheffield.</a:t>
            </a:r>
          </a:p>
          <a:p>
            <a:r>
              <a:rPr lang="en-US" sz="2300" dirty="0">
                <a:effectLst/>
                <a:latin typeface="Arial" panose="020B0604020202020204" pitchFamily="34" charset="0"/>
                <a:ea typeface="Calibri" panose="020F0502020204030204" pitchFamily="34" charset="0"/>
                <a:cs typeface="Arial" panose="020B0604020202020204" pitchFamily="34" charset="0"/>
              </a:rPr>
              <a:t>Glasby, J. (2017) </a:t>
            </a:r>
            <a:r>
              <a:rPr lang="en-US" sz="2300" i="1" dirty="0">
                <a:effectLst/>
                <a:latin typeface="Arial" panose="020B0604020202020204" pitchFamily="34" charset="0"/>
                <a:ea typeface="Calibri" panose="020F0502020204030204" pitchFamily="34" charset="0"/>
                <a:cs typeface="Arial" panose="020B0604020202020204" pitchFamily="34" charset="0"/>
              </a:rPr>
              <a:t>Understanding health and social care </a:t>
            </a:r>
            <a:r>
              <a:rPr lang="en-US" sz="2300" dirty="0">
                <a:effectLst/>
                <a:latin typeface="Arial" panose="020B0604020202020204" pitchFamily="34" charset="0"/>
                <a:ea typeface="Calibri" panose="020F0502020204030204" pitchFamily="34" charset="0"/>
                <a:cs typeface="Arial" panose="020B0604020202020204" pitchFamily="34" charset="0"/>
              </a:rPr>
              <a:t>(3</a:t>
            </a:r>
            <a:r>
              <a:rPr lang="en-US" sz="2300" baseline="30000" dirty="0">
                <a:effectLst/>
                <a:latin typeface="Arial" panose="020B0604020202020204" pitchFamily="34" charset="0"/>
                <a:ea typeface="Calibri" panose="020F0502020204030204" pitchFamily="34" charset="0"/>
                <a:cs typeface="Arial" panose="020B0604020202020204" pitchFamily="34" charset="0"/>
              </a:rPr>
              <a:t>rd</a:t>
            </a:r>
            <a:r>
              <a:rPr lang="en-US" sz="2300" dirty="0">
                <a:effectLst/>
                <a:latin typeface="Arial" panose="020B0604020202020204" pitchFamily="34" charset="0"/>
                <a:ea typeface="Calibri" panose="020F0502020204030204" pitchFamily="34" charset="0"/>
                <a:cs typeface="Arial" panose="020B0604020202020204" pitchFamily="34" charset="0"/>
              </a:rPr>
              <a:t> edition) Bristol: The Policy Press.</a:t>
            </a:r>
          </a:p>
          <a:p>
            <a:r>
              <a:rPr lang="en-GB" sz="2300" dirty="0">
                <a:latin typeface="Arial" panose="020B0604020202020204" pitchFamily="34" charset="0"/>
                <a:ea typeface="Times New Roman" panose="02020603050405020304" pitchFamily="18" charset="0"/>
                <a:cs typeface="Arial" panose="020B0604020202020204" pitchFamily="34" charset="0"/>
              </a:rPr>
              <a:t>Glasby, J. (2017) </a:t>
            </a:r>
            <a:r>
              <a:rPr lang="en-GB" sz="2300" i="1" dirty="0">
                <a:latin typeface="Arial" panose="020B0604020202020204" pitchFamily="34" charset="0"/>
                <a:ea typeface="Times New Roman" panose="02020603050405020304" pitchFamily="18" charset="0"/>
                <a:cs typeface="Arial" panose="020B0604020202020204" pitchFamily="34" charset="0"/>
              </a:rPr>
              <a:t>Understanding Health and Social Care </a:t>
            </a:r>
            <a:r>
              <a:rPr lang="en-GB" sz="2300" dirty="0">
                <a:latin typeface="Arial" panose="020B0604020202020204" pitchFamily="34" charset="0"/>
                <a:ea typeface="Times New Roman" panose="02020603050405020304" pitchFamily="18" charset="0"/>
                <a:cs typeface="Arial" panose="020B0604020202020204" pitchFamily="34" charset="0"/>
              </a:rPr>
              <a:t>(3</a:t>
            </a:r>
            <a:r>
              <a:rPr lang="en-GB" sz="2300" baseline="30000" dirty="0">
                <a:latin typeface="Arial" panose="020B0604020202020204" pitchFamily="34" charset="0"/>
                <a:ea typeface="Times New Roman" panose="02020603050405020304" pitchFamily="18" charset="0"/>
                <a:cs typeface="Arial" panose="020B0604020202020204" pitchFamily="34" charset="0"/>
              </a:rPr>
              <a:t>rd</a:t>
            </a:r>
            <a:r>
              <a:rPr lang="en-GB" sz="2300" dirty="0">
                <a:latin typeface="Arial" panose="020B0604020202020204" pitchFamily="34" charset="0"/>
                <a:ea typeface="Times New Roman" panose="02020603050405020304" pitchFamily="18" charset="0"/>
                <a:cs typeface="Arial" panose="020B0604020202020204" pitchFamily="34" charset="0"/>
              </a:rPr>
              <a:t> Ed.). Bristol: Policy Press. </a:t>
            </a:r>
          </a:p>
          <a:p>
            <a:r>
              <a:rPr lang="en-GB" sz="2300" dirty="0">
                <a:effectLst/>
                <a:latin typeface="Arial" panose="020B0604020202020204" pitchFamily="34" charset="0"/>
                <a:ea typeface="Times New Roman" panose="02020603050405020304" pitchFamily="18" charset="0"/>
                <a:cs typeface="Arial" panose="020B0604020202020204" pitchFamily="34" charset="0"/>
              </a:rPr>
              <a:t>Glasby, J. &amp; Dickinson, H. (2014) </a:t>
            </a:r>
            <a:r>
              <a:rPr lang="en-GB" sz="2300" i="1" dirty="0">
                <a:effectLst/>
                <a:latin typeface="Arial" panose="020B0604020202020204" pitchFamily="34" charset="0"/>
                <a:ea typeface="Times New Roman" panose="02020603050405020304" pitchFamily="18" charset="0"/>
                <a:cs typeface="Arial" panose="020B0604020202020204" pitchFamily="34" charset="0"/>
              </a:rPr>
              <a:t>Partnership working in health and social care: what is integrated care and how can we deliver it? </a:t>
            </a:r>
            <a:r>
              <a:rPr lang="en-GB" sz="2300" dirty="0">
                <a:effectLst/>
                <a:latin typeface="Arial" panose="020B0604020202020204" pitchFamily="34" charset="0"/>
                <a:ea typeface="Times New Roman" panose="02020603050405020304" pitchFamily="18" charset="0"/>
                <a:cs typeface="Arial" panose="020B0604020202020204" pitchFamily="34" charset="0"/>
              </a:rPr>
              <a:t>Bristol:  The Policy Press.</a:t>
            </a:r>
          </a:p>
          <a:p>
            <a:r>
              <a:rPr lang="en-GB" sz="2300" dirty="0">
                <a:latin typeface="Arial" panose="020B0604020202020204" pitchFamily="34" charset="0"/>
                <a:cs typeface="Arial" panose="020B0604020202020204" pitchFamily="34" charset="0"/>
                <a:hlinkClick r:id="rId8"/>
              </a:rPr>
              <a:t>Healthcare UK - GOV.UK (www.gov.uk)</a:t>
            </a:r>
            <a:r>
              <a:rPr lang="en-GB" sz="2300" dirty="0">
                <a:latin typeface="Arial" panose="020B0604020202020204" pitchFamily="34" charset="0"/>
                <a:cs typeface="Arial" panose="020B0604020202020204" pitchFamily="34" charset="0"/>
              </a:rPr>
              <a:t> [Access August 2022]</a:t>
            </a:r>
          </a:p>
          <a:p>
            <a:r>
              <a:rPr lang="en-GB" sz="2300" dirty="0">
                <a:hlinkClick r:id="rId9"/>
              </a:rPr>
              <a:t>Legal Requirements of a Needs Assessment (proceduresonline.com)</a:t>
            </a:r>
            <a:r>
              <a:rPr lang="en-GB" sz="2300" dirty="0"/>
              <a:t> [2</a:t>
            </a:r>
            <a:r>
              <a:rPr lang="en-GB" sz="2300" baseline="30000" dirty="0"/>
              <a:t>nd</a:t>
            </a:r>
            <a:r>
              <a:rPr lang="en-GB" sz="2300" dirty="0"/>
              <a:t> November 2022]</a:t>
            </a:r>
          </a:p>
          <a:p>
            <a:r>
              <a:rPr lang="en-GB" sz="2300" dirty="0"/>
              <a:t>Milner, J. &amp; O’Byrne, P. (2002) Assessment in Social Work (2</a:t>
            </a:r>
            <a:r>
              <a:rPr lang="en-GB" sz="2300" baseline="30000" dirty="0"/>
              <a:t>nd</a:t>
            </a:r>
            <a:r>
              <a:rPr lang="en-GB" sz="2300" dirty="0"/>
              <a:t> Ed.) Basingstoke: Palgrave MacMillian.</a:t>
            </a:r>
          </a:p>
          <a:p>
            <a:r>
              <a:rPr lang="en-GB" sz="23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10"/>
              </a:rPr>
              <a:t>What is Safeguarding Vulnerable Adults? | High Speed Training</a:t>
            </a:r>
            <a:r>
              <a:rPr lang="en-GB" sz="23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 </a:t>
            </a:r>
            <a:r>
              <a:rPr lang="en-GB" sz="2300" dirty="0">
                <a:effectLst/>
                <a:latin typeface="Calibri" panose="020F0502020204030204" pitchFamily="34" charset="0"/>
                <a:ea typeface="Calibri" panose="020F0502020204030204" pitchFamily="34" charset="0"/>
                <a:cs typeface="Times New Roman" panose="02020603050405020304" pitchFamily="18" charset="0"/>
              </a:rPr>
              <a:t> </a:t>
            </a:r>
            <a:r>
              <a:rPr lang="en-GB" sz="2300" dirty="0">
                <a:latin typeface="Calibri" panose="020F0502020204030204" pitchFamily="34" charset="0"/>
                <a:ea typeface="Calibri" panose="020F0502020204030204" pitchFamily="34" charset="0"/>
                <a:cs typeface="Times New Roman" panose="02020603050405020304" pitchFamily="18" charset="0"/>
              </a:rPr>
              <a:t>(pictures/images from this website. [</a:t>
            </a:r>
            <a:r>
              <a:rPr lang="en-GB" sz="2300" dirty="0">
                <a:effectLst/>
                <a:latin typeface="Calibri" panose="020F0502020204030204" pitchFamily="34" charset="0"/>
                <a:ea typeface="Calibri" panose="020F0502020204030204" pitchFamily="34" charset="0"/>
                <a:cs typeface="Times New Roman" panose="02020603050405020304" pitchFamily="18" charset="0"/>
              </a:rPr>
              <a:t>2</a:t>
            </a:r>
            <a:r>
              <a:rPr lang="en-GB" sz="23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2300" dirty="0">
                <a:effectLst/>
                <a:latin typeface="Calibri" panose="020F0502020204030204" pitchFamily="34" charset="0"/>
                <a:ea typeface="Calibri" panose="020F0502020204030204" pitchFamily="34" charset="0"/>
                <a:cs typeface="Times New Roman" panose="02020603050405020304" pitchFamily="18" charset="0"/>
              </a:rPr>
              <a:t> November 2022]</a:t>
            </a:r>
            <a:endParaRPr lang="en-GB" sz="2100" dirty="0"/>
          </a:p>
          <a:p>
            <a:endParaRPr lang="en-GB" sz="2200" dirty="0"/>
          </a:p>
          <a:p>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endParaRPr lang="en-GB" sz="2400" u="sng" dirty="0">
              <a:solidFill>
                <a:srgbClr val="000000"/>
              </a:solidFill>
              <a:latin typeface="Arial" panose="020B0604020202020204" pitchFamily="34" charset="0"/>
              <a:ea typeface="Calibri" panose="020F0502020204030204" pitchFamily="34" charset="0"/>
              <a:cs typeface="Arial" panose="020B0604020202020204" pitchFamily="34" charset="0"/>
              <a:hlinkClick r:id="rId11"/>
            </a:endParaRPr>
          </a:p>
          <a:p>
            <a:endParaRPr lang="en-GB" sz="2400" dirty="0">
              <a:hlinkClick r:id="rId12"/>
            </a:endParaRPr>
          </a:p>
          <a:p>
            <a:endParaRPr lang="en-GB" sz="2400" dirty="0">
              <a:effectLst/>
              <a:latin typeface="Arial" panose="020B0604020202020204" pitchFamily="34" charset="0"/>
              <a:ea typeface="Times New Roman" panose="02020603050405020304" pitchFamily="18" charset="0"/>
            </a:endParaRPr>
          </a:p>
          <a:p>
            <a:endParaRPr lang="en-GB" sz="2400" dirty="0">
              <a:effectLst/>
              <a:latin typeface="Arial" panose="020B0604020202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44457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8A0C572-12CD-4983-B493-0C046FD3354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62114</TotalTime>
  <Words>2688</Words>
  <Application>Microsoft Macintosh PowerPoint</Application>
  <PresentationFormat>On-screen Show (4:3)</PresentationFormat>
  <Paragraphs>249</Paragraphs>
  <Slides>38</Slides>
  <Notes>34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Amasis MT Pro Black</vt:lpstr>
      <vt:lpstr>Arial</vt:lpstr>
      <vt:lpstr>Calibri</vt:lpstr>
      <vt:lpstr>Lato</vt:lpstr>
      <vt:lpstr>Myriad Pro</vt:lpstr>
      <vt:lpstr>Times New Roman</vt:lpstr>
      <vt:lpstr>YouTube Sans</vt:lpstr>
      <vt:lpstr>20140311PresentationUWTSDTemplate</vt:lpstr>
      <vt:lpstr> Module LCHS4003  Introduction to  Health and Social Care  WEEK 9  Module Leader Dr Helen Parsons: h.parsons@uwtsd.ac.uk Lecturer: [please insert name here] </vt:lpstr>
      <vt:lpstr>WELCOME</vt:lpstr>
      <vt:lpstr>Ice Breaker</vt:lpstr>
      <vt:lpstr>Today we will…</vt:lpstr>
      <vt:lpstr>Aims and Objectives of the session</vt:lpstr>
      <vt:lpstr>PowerPoint Presentation</vt:lpstr>
      <vt:lpstr>Why is assessment important?</vt:lpstr>
      <vt:lpstr>PowerPoint Presentation</vt:lpstr>
      <vt:lpstr>The six principles of the Care Act 2014 of safeguarding service users: </vt:lpstr>
      <vt:lpstr>Needs Assessment  Under the Care Act 2014</vt:lpstr>
      <vt:lpstr>PowerPoint Presentation</vt:lpstr>
      <vt:lpstr>PowerPoint Presentation</vt:lpstr>
      <vt:lpstr>Important to know…</vt:lpstr>
      <vt:lpstr>PowerPoint Presentation</vt:lpstr>
      <vt:lpstr>PowerPoint Presentation</vt:lpstr>
      <vt:lpstr>PowerPoint Presentation</vt:lpstr>
      <vt:lpstr>Types and approaches to Assessment </vt:lpstr>
      <vt:lpstr>Involving the person in the assessment process  </vt:lpstr>
      <vt:lpstr>Who should be involved in the assessment process?</vt:lpstr>
      <vt:lpstr>What the assessment must include</vt:lpstr>
      <vt:lpstr>The Local Authority must consider:</vt:lpstr>
      <vt:lpstr>The Assessment Process </vt:lpstr>
      <vt:lpstr>Assessment of need</vt:lpstr>
      <vt:lpstr>The Assessment should cover…</vt:lpstr>
      <vt:lpstr>Stages of Assessment </vt:lpstr>
      <vt:lpstr>PowerPoint Presentation</vt:lpstr>
      <vt:lpstr>Assessments for Carers</vt:lpstr>
      <vt:lpstr>PowerPoint Presentation</vt:lpstr>
      <vt:lpstr>InfoSkills Gym Build up your academic skill base  </vt:lpstr>
      <vt:lpstr>PowerPoint Presentation</vt:lpstr>
      <vt:lpstr>PowerPoint Presentation</vt:lpstr>
      <vt:lpstr>Assignment Brief Activities</vt:lpstr>
      <vt:lpstr>PowerPoint Presentation</vt:lpstr>
      <vt:lpstr>Module Feedback Questionnaire</vt:lpstr>
      <vt:lpstr>PowerPoint Presentation</vt:lpstr>
      <vt:lpstr>Questions?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Helen Parsons</cp:lastModifiedBy>
  <cp:revision>64</cp:revision>
  <dcterms:created xsi:type="dcterms:W3CDTF">2021-02-07T21:31:18Z</dcterms:created>
  <dcterms:modified xsi:type="dcterms:W3CDTF">2026-02-03T14:43:54Z</dcterms:modified>
</cp:coreProperties>
</file>