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A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34"/>
    <p:restoredTop sz="93717"/>
  </p:normalViewPr>
  <p:slideViewPr>
    <p:cSldViewPr snapToGrid="0">
      <p:cViewPr>
        <p:scale>
          <a:sx n="70" d="100"/>
          <a:sy n="70" d="100"/>
        </p:scale>
        <p:origin x="2856" y="1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A1A41C-ADCB-0B4A-997D-B7FC03FDBE0A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06046-148A-E749-B256-2F765F170555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6841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E" dirty="0"/>
              <a:t>Talk about what the power point will be talking through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06046-148A-E749-B256-2F765F170555}" type="slidenum">
              <a:rPr lang="en-AE" smtClean="0"/>
              <a:t>1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950451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7517B-F49B-A46A-2712-F14318550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A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07723E-1C87-0D3D-ADC9-7848C18099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A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F9F48-52FE-30FE-DCF6-42A4D5639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E274-2252-6143-A0BF-B32291479164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C2419-0EE3-5117-D550-5E143A14E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7A733-7457-B2D6-6CB2-3C4E9F607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C1F8-3492-0443-B268-B07D85492C36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178359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B2C0D-8363-42CD-B295-58B3D3C84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DE4D4-CA4A-A3C4-BAE7-3FB29EF89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1EBE6E-4A2F-2EAF-3798-190D299AB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E274-2252-6143-A0BF-B32291479164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DE702-1F3A-1AF6-845D-D595CFB55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82AE0D-9AB5-E275-79C5-76C9EE960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C1F8-3492-0443-B268-B07D85492C36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299598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FE8FC-41E8-12A0-F2CA-19ED0FD71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A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213DD3-3465-F8CE-8AE7-40D9849587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5AB54-8461-3969-FE05-663A7FA9F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E274-2252-6143-A0BF-B32291479164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AE8C1C-BE7C-4FA7-4D11-CCD9170E39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56DA8-AB23-9DB5-23BC-5316E85A6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C1F8-3492-0443-B268-B07D85492C36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525438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702A8-E1F7-5772-CFA3-DDEE59905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0FE73-80CA-90B0-BDF4-33B5B3958D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0CA0C-49F2-BA43-2858-0304C7BBFE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2F06FF-C6BC-0E01-552D-ADAEC11F4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E274-2252-6143-A0BF-B32291479164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408C36-0129-7C88-6591-F31CBD35E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407094-A41E-D6BF-6E35-9A80BEF24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C1F8-3492-0443-B268-B07D85492C36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308208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3A7B3-E6FC-D1FC-7186-53ED73F6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0D15F2-A39A-763F-D707-CE2E317DE0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F86809-E2EB-28E5-FA3C-C878E6E66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6CC4AE-D238-2A78-8D81-D11343FDD6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CB2DC2-C141-A412-8BEB-C61B4C8C69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7512DA-2E18-9B5B-66BD-C5B5E6C03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E274-2252-6143-A0BF-B32291479164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CCA9DE-3441-16D3-0C90-746F8FA5D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6B3212-F3EA-EFFF-0A8D-343A3F532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C1F8-3492-0443-B268-B07D85492C36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2181303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B4A49-ECAC-1B4F-2BBC-99D0EAFEE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D71FB7-AE29-F494-F445-93CF2DEC8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E274-2252-6143-A0BF-B32291479164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ACB660-500A-3D5B-080D-C16EC45E3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01C22A-0D69-4855-51C3-8948378DE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C1F8-3492-0443-B268-B07D85492C36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1901071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21763F-2A0A-2EBD-3F96-6500D8886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E274-2252-6143-A0BF-B32291479164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31066A-1544-A2BE-2446-EF379F15B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E6CFEC-1799-2B94-8261-36C1571E5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C1F8-3492-0443-B268-B07D85492C36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4153846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CFAC6-5E90-31A8-C433-0BC31AB82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A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CC6B2-D8F7-B9DB-CE06-8413253A2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0942E-CBA4-53F7-73E8-1A90C3C711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B05FA6-B3A4-C516-CEB9-FE68880CA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E274-2252-6143-A0BF-B32291479164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DF4F37-DE6D-B31B-2536-63A82D62C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B81276-D3D4-B00C-1349-1D57394D0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C1F8-3492-0443-B268-B07D85492C36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4274894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DE390-46B5-D177-8B71-87D11CD5D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A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F2EE6B-6A52-106A-24B3-4FE472E877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A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63D03A-DF41-5EC5-117D-7AD56C346D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FFA94-7295-6E89-921F-6A152CBFA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E274-2252-6143-A0BF-B32291479164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34A4D9-92EF-24E6-AE85-0EAE2ADD6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47420E-FE63-141C-B105-A7F983DA6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C1F8-3492-0443-B268-B07D85492C36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719461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5DE86-1F05-FFDE-2C26-5B9A87445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E105BE-F558-53C2-532D-567E9E2311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F2177A-2DFD-3C81-7387-5C0068D7F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E274-2252-6143-A0BF-B32291479164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A5811D-3E07-A703-0559-8FAACAC170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35B72A-F66C-26DF-0013-2447FC3D9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C1F8-3492-0443-B268-B07D85492C36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688750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30A548-281E-1F38-1FA9-2A733C24DC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E8813B-EDD6-F3BA-0902-CEDBB2A92E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E733A-1009-BB15-697A-C32759771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6E274-2252-6143-A0BF-B32291479164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88C85B-3E87-9038-F797-D26948291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7B91D-0089-3A1B-E8FE-A87154FFE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C1F8-3492-0443-B268-B07D85492C36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3590633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3E40BB-3E4F-60BF-A216-EAA841A48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A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FEF394-956F-42CA-D1F2-C383DEA0FB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F7CEF-27BC-1BAC-9CD0-207FE87B52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06E274-2252-6143-A0BF-B32291479164}" type="datetimeFigureOut">
              <a:rPr lang="en-AE" smtClean="0"/>
              <a:t>06/04/2025</a:t>
            </a:fld>
            <a:endParaRPr lang="en-A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DB3C8E-8555-9A1D-F2B0-FE282C2422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A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D0A822-8392-FDBB-C20B-65F9B770EA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13C1F8-3492-0443-B268-B07D85492C36}" type="slidenum">
              <a:rPr lang="en-AE" smtClean="0"/>
              <a:t>‹#›</a:t>
            </a:fld>
            <a:endParaRPr lang="en-AE"/>
          </a:p>
        </p:txBody>
      </p:sp>
    </p:spTree>
    <p:extLst>
      <p:ext uri="{BB962C8B-B14F-4D97-AF65-F5344CB8AC3E}">
        <p14:creationId xmlns:p14="http://schemas.microsoft.com/office/powerpoint/2010/main" val="3614586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A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microsoft.com/office/2007/relationships/hdphoto" Target="../media/hdphoto2.wdp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microsoft.com/office/2007/relationships/hdphoto" Target="../media/hdphoto4.wdp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microsoft.com/office/2007/relationships/hdphoto" Target="../media/hdphoto6.wdp"/><Relationship Id="rId5" Type="http://schemas.microsoft.com/office/2007/relationships/hdphoto" Target="../media/hdphoto5.wdp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microsoft.com/office/2007/relationships/hdphoto" Target="../media/hdphoto8.wdp"/><Relationship Id="rId5" Type="http://schemas.microsoft.com/office/2007/relationships/hdphoto" Target="../media/hdphoto7.wdp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mspa.co.uk/education-training/professional-standards/?utm_source=chatgpt.com" TargetMode="External"/><Relationship Id="rId2" Type="http://schemas.openxmlformats.org/officeDocument/2006/relationships/hyperlink" Target="https://www.society-of-sports-therapists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A166A57-E278-499B-B01C-277E80E7727B}"/>
              </a:ext>
            </a:extLst>
          </p:cNvPr>
          <p:cNvSpPr txBox="1"/>
          <p:nvPr/>
        </p:nvSpPr>
        <p:spPr>
          <a:xfrm>
            <a:off x="2362200" y="2883656"/>
            <a:ext cx="7467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2400" dirty="0"/>
              <a:t>Learning in the digital era </a:t>
            </a:r>
          </a:p>
          <a:p>
            <a:pPr algn="ctr"/>
            <a:r>
              <a:rPr lang="en-AE" sz="2400" dirty="0"/>
              <a:t>BMSS4008</a:t>
            </a:r>
          </a:p>
          <a:p>
            <a:pPr algn="ctr"/>
            <a:r>
              <a:rPr lang="en-AE" sz="2400" dirty="0"/>
              <a:t>2422515</a:t>
            </a:r>
          </a:p>
          <a:p>
            <a:pPr algn="ctr"/>
            <a:r>
              <a:rPr lang="en-AE" sz="2400" dirty="0"/>
              <a:t>Lauren Evans</a:t>
            </a:r>
          </a:p>
        </p:txBody>
      </p:sp>
      <p:pic>
        <p:nvPicPr>
          <p:cNvPr id="1028" name="Picture 4" descr="Woman Much Work: Over 676 Royalty-Free Licensable Stock Illustrations &amp;  Drawings | Shutterstock">
            <a:extLst>
              <a:ext uri="{FF2B5EF4-FFF2-40B4-BE49-F238E27FC236}">
                <a16:creationId xmlns:a16="http://schemas.microsoft.com/office/drawing/2014/main" id="{81947EF7-B775-7044-2CBB-BEAB5D058A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28"/>
          <a:stretch/>
        </p:blipFill>
        <p:spPr bwMode="auto">
          <a:xfrm>
            <a:off x="8398328" y="4213829"/>
            <a:ext cx="3624944" cy="2416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Overworked Cartoon Images – Browse 17,524 Stock Photos, Vectors, and Video  | Adobe Stock">
            <a:extLst>
              <a:ext uri="{FF2B5EF4-FFF2-40B4-BE49-F238E27FC236}">
                <a16:creationId xmlns:a16="http://schemas.microsoft.com/office/drawing/2014/main" id="{ACC1E1DB-4C6C-0B58-7336-10DE756A27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328" y="227540"/>
            <a:ext cx="3624942" cy="2416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poster Syndrome Vector Design Images, Imposter Syndrome Mask Psychology  Sad, Cartoon, Flat, Drama PNG Image For Free Download">
            <a:extLst>
              <a:ext uri="{FF2B5EF4-FFF2-40B4-BE49-F238E27FC236}">
                <a16:creationId xmlns:a16="http://schemas.microsoft.com/office/drawing/2014/main" id="{4A8D906C-6B62-CFAD-6FA5-735B7E7317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88" y="4213829"/>
            <a:ext cx="3741624" cy="264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poster Syndrome Photos and Images &amp; Pictures | Shutterstock">
            <a:extLst>
              <a:ext uri="{FF2B5EF4-FFF2-40B4-BE49-F238E27FC236}">
                <a16:creationId xmlns:a16="http://schemas.microsoft.com/office/drawing/2014/main" id="{C0625B02-E90D-1097-9C9B-82E1DEA673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959"/>
          <a:stretch/>
        </p:blipFill>
        <p:spPr bwMode="auto">
          <a:xfrm>
            <a:off x="110388" y="227539"/>
            <a:ext cx="3440793" cy="2416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Bevel 6">
            <a:extLst>
              <a:ext uri="{FF2B5EF4-FFF2-40B4-BE49-F238E27FC236}">
                <a16:creationId xmlns:a16="http://schemas.microsoft.com/office/drawing/2014/main" id="{048B40D2-BCB7-A9E1-D8A3-9373740FB0C3}"/>
              </a:ext>
            </a:extLst>
          </p:cNvPr>
          <p:cNvSpPr/>
          <p:nvPr/>
        </p:nvSpPr>
        <p:spPr>
          <a:xfrm>
            <a:off x="5473192" y="4945350"/>
            <a:ext cx="1245616" cy="1181128"/>
          </a:xfrm>
          <a:prstGeom prst="beve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pic>
        <p:nvPicPr>
          <p:cNvPr id="6" name="Audio Recording 9 Apr 2025 at 12:24:59">
            <a:hlinkClick r:id="" action="ppaction://media"/>
            <a:extLst>
              <a:ext uri="{FF2B5EF4-FFF2-40B4-BE49-F238E27FC236}">
                <a16:creationId xmlns:a16="http://schemas.microsoft.com/office/drawing/2014/main" id="{0D34EA53-A3BF-4C67-5268-67E4BC9D2C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511184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99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6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FF4198-A6C6-1012-FA13-C236346D1C79}"/>
              </a:ext>
            </a:extLst>
          </p:cNvPr>
          <p:cNvSpPr txBox="1"/>
          <p:nvPr/>
        </p:nvSpPr>
        <p:spPr>
          <a:xfrm>
            <a:off x="3685768" y="326571"/>
            <a:ext cx="50509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E" sz="3600" u="sng" dirty="0">
                <a:latin typeface="Arial" panose="020B0604020202020204" pitchFamily="34" charset="0"/>
                <a:cs typeface="Arial" panose="020B0604020202020204" pitchFamily="34" charset="0"/>
              </a:rPr>
              <a:t>Imposter Thoughts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FF12F9E-EAFB-4EB5-E49D-C0E07E5680DA}"/>
              </a:ext>
            </a:extLst>
          </p:cNvPr>
          <p:cNvSpPr txBox="1"/>
          <p:nvPr/>
        </p:nvSpPr>
        <p:spPr>
          <a:xfrm>
            <a:off x="4528458" y="634676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</a:rPr>
              <a:t>(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Society of Sports Therapists</a:t>
            </a:r>
            <a:r>
              <a:rPr lang="en-US" i="1" dirty="0">
                <a:latin typeface="Times New Roman" panose="02020603050405020304" pitchFamily="18" charset="0"/>
              </a:rPr>
              <a:t>)</a:t>
            </a:r>
            <a:endParaRPr lang="en-AE" dirty="0"/>
          </a:p>
        </p:txBody>
      </p:sp>
      <p:pic>
        <p:nvPicPr>
          <p:cNvPr id="2050" name="Picture 2" descr="Roman Columns PNG Image, Cartoon Roman Column Free Illustration, European  Roman Column, Cartoon Pattern, Cartoon Illustration PNG Image For Free  Download">
            <a:extLst>
              <a:ext uri="{FF2B5EF4-FFF2-40B4-BE49-F238E27FC236}">
                <a16:creationId xmlns:a16="http://schemas.microsoft.com/office/drawing/2014/main" id="{862DA66E-5C24-E8E9-6F46-A1E870A679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22" b="90000" l="10000" r="90000">
                        <a14:foregroundMark x1="44078" y1="7945" x2="49722" y2="6111"/>
                        <a14:foregroundMark x1="49722" y1="6111" x2="59722" y2="9722"/>
                        <a14:foregroundMark x1="59722" y1="9722" x2="58333" y2="10556"/>
                        <a14:backgroundMark x1="39444" y1="8889" x2="40833" y2="1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4933" y="1302265"/>
            <a:ext cx="4641334" cy="5413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Roman Columns PNG Image, Cartoon Roman Column Free Illustration, European  Roman Column, Cartoon Pattern, Cartoon Illustration PNG Image For Free  Download">
            <a:extLst>
              <a:ext uri="{FF2B5EF4-FFF2-40B4-BE49-F238E27FC236}">
                <a16:creationId xmlns:a16="http://schemas.microsoft.com/office/drawing/2014/main" id="{97D61011-CA1D-BFBF-1C81-44B75A9D53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22" b="90000" l="10000" r="90000">
                        <a14:foregroundMark x1="44078" y1="7945" x2="49722" y2="6111"/>
                        <a14:foregroundMark x1="49722" y1="6111" x2="59722" y2="9722"/>
                        <a14:foregroundMark x1="59722" y1="9722" x2="58333" y2="10556"/>
                        <a14:backgroundMark x1="39444" y1="8889" x2="40833" y2="1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16" y="1319043"/>
            <a:ext cx="4454101" cy="5380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2CB1C59-01A1-6A11-EAE7-7990F3114168}"/>
              </a:ext>
            </a:extLst>
          </p:cNvPr>
          <p:cNvSpPr txBox="1"/>
          <p:nvPr/>
        </p:nvSpPr>
        <p:spPr>
          <a:xfrm rot="16200000">
            <a:off x="-362146" y="3295879"/>
            <a:ext cx="30780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Professionalism</a:t>
            </a:r>
            <a:endParaRPr lang="en-AE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FEC4C1B-256B-2C58-F130-83E9434F3965}"/>
              </a:ext>
            </a:extLst>
          </p:cNvPr>
          <p:cNvSpPr txBox="1"/>
          <p:nvPr/>
        </p:nvSpPr>
        <p:spPr>
          <a:xfrm rot="16200000">
            <a:off x="1853614" y="3295878"/>
            <a:ext cx="13019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Ethics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698DD08-E788-AC13-A556-B0D08154C224}"/>
              </a:ext>
            </a:extLst>
          </p:cNvPr>
          <p:cNvSpPr txBox="1"/>
          <p:nvPr/>
        </p:nvSpPr>
        <p:spPr>
          <a:xfrm>
            <a:off x="3477067" y="2382560"/>
            <a:ext cx="859401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Taught different things 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in my previous course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oining this course late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Continual professional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ll knowledge is valuable 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Bevel 20">
            <a:extLst>
              <a:ext uri="{FF2B5EF4-FFF2-40B4-BE49-F238E27FC236}">
                <a16:creationId xmlns:a16="http://schemas.microsoft.com/office/drawing/2014/main" id="{402E74A2-78FD-ED74-216C-864D8F7C77DA}"/>
              </a:ext>
            </a:extLst>
          </p:cNvPr>
          <p:cNvSpPr/>
          <p:nvPr/>
        </p:nvSpPr>
        <p:spPr>
          <a:xfrm>
            <a:off x="9151641" y="4819494"/>
            <a:ext cx="1245616" cy="1181128"/>
          </a:xfrm>
          <a:prstGeom prst="beve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pic>
        <p:nvPicPr>
          <p:cNvPr id="20" name="Audio Recording 9 Apr 2025 at 12:28:31">
            <a:hlinkClick r:id="" action="ppaction://media"/>
            <a:extLst>
              <a:ext uri="{FF2B5EF4-FFF2-40B4-BE49-F238E27FC236}">
                <a16:creationId xmlns:a16="http://schemas.microsoft.com/office/drawing/2014/main" id="{5B95B01B-6EA8-DA3D-9AEE-084CCDE8E8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368049" y="508475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624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60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79B49F-6FBB-8E5A-B639-FBDDEC6E86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A579541-58F6-900B-CE25-BA7349E1C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E007F66-164D-BD3F-BC45-E179813F8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29E2D58-F96E-9BA0-F854-AA9C51D45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350EF1F-CDD4-6C83-E39C-6C2EAA217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41B645-5E9B-E33D-52D5-EAB723B8F29A}"/>
              </a:ext>
            </a:extLst>
          </p:cNvPr>
          <p:cNvSpPr txBox="1"/>
          <p:nvPr/>
        </p:nvSpPr>
        <p:spPr>
          <a:xfrm>
            <a:off x="4023220" y="283028"/>
            <a:ext cx="50509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E" sz="3600" u="sng" dirty="0">
                <a:latin typeface="Arial" panose="020B0604020202020204" pitchFamily="34" charset="0"/>
                <a:cs typeface="Arial" panose="020B0604020202020204" pitchFamily="34" charset="0"/>
              </a:rPr>
              <a:t>Imposter Thoughts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C1ECEA-8254-0F26-D50D-E7C6F6726156}"/>
              </a:ext>
            </a:extLst>
          </p:cNvPr>
          <p:cNvSpPr txBox="1"/>
          <p:nvPr/>
        </p:nvSpPr>
        <p:spPr>
          <a:xfrm>
            <a:off x="4528458" y="634676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</a:rPr>
              <a:t>(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Society of Sports Therapists</a:t>
            </a:r>
            <a:r>
              <a:rPr lang="en-US" i="1" dirty="0">
                <a:latin typeface="Times New Roman" panose="02020603050405020304" pitchFamily="18" charset="0"/>
              </a:rPr>
              <a:t>)</a:t>
            </a:r>
            <a:endParaRPr lang="en-AE" dirty="0"/>
          </a:p>
        </p:txBody>
      </p:sp>
      <p:pic>
        <p:nvPicPr>
          <p:cNvPr id="4" name="Picture 2" descr="Roman Columns PNG Image, Cartoon Roman Column Free Illustration, European  Roman Column, Cartoon Pattern, Cartoon Illustration PNG Image For Free  Download">
            <a:extLst>
              <a:ext uri="{FF2B5EF4-FFF2-40B4-BE49-F238E27FC236}">
                <a16:creationId xmlns:a16="http://schemas.microsoft.com/office/drawing/2014/main" id="{9CC5399C-4137-AB3A-9731-0604AFF90A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22" b="90000" l="10000" r="90000">
                        <a14:foregroundMark x1="44078" y1="7945" x2="49722" y2="6111"/>
                        <a14:foregroundMark x1="49722" y1="6111" x2="59722" y2="9722"/>
                        <a14:foregroundMark x1="59722" y1="9722" x2="58333" y2="10556"/>
                        <a14:backgroundMark x1="39444" y1="8889" x2="40833" y2="1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54974" y="1058101"/>
            <a:ext cx="4454101" cy="5380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Roman Columns PNG Image, Cartoon Roman Column Free Illustration, European  Roman Column, Cartoon Pattern, Cartoon Illustration PNG Image For Free  Download">
            <a:extLst>
              <a:ext uri="{FF2B5EF4-FFF2-40B4-BE49-F238E27FC236}">
                <a16:creationId xmlns:a16="http://schemas.microsoft.com/office/drawing/2014/main" id="{0F572EFB-3CCC-C163-981C-E1AFF7673A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22" b="90000" l="10000" r="90000">
                        <a14:foregroundMark x1="44078" y1="7945" x2="49722" y2="6111"/>
                        <a14:foregroundMark x1="49722" y1="6111" x2="59722" y2="9722"/>
                        <a14:foregroundMark x1="59722" y1="9722" x2="58333" y2="10556"/>
                        <a14:backgroundMark x1="39444" y1="8889" x2="40833" y2="1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84" y="1058100"/>
            <a:ext cx="4454101" cy="5380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0A9804-0C4C-FE85-2E0B-B4ADA0550AB8}"/>
              </a:ext>
            </a:extLst>
          </p:cNvPr>
          <p:cNvSpPr txBox="1"/>
          <p:nvPr/>
        </p:nvSpPr>
        <p:spPr>
          <a:xfrm rot="16200000">
            <a:off x="1273934" y="3149754"/>
            <a:ext cx="285206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0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849ECC-1417-7250-A839-8B5217C9103F}"/>
              </a:ext>
            </a:extLst>
          </p:cNvPr>
          <p:cNvSpPr txBox="1"/>
          <p:nvPr/>
        </p:nvSpPr>
        <p:spPr>
          <a:xfrm rot="16200000">
            <a:off x="-549334" y="3167390"/>
            <a:ext cx="3042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2800" dirty="0">
                <a:latin typeface="Arial" panose="020B0604020202020204" pitchFamily="34" charset="0"/>
                <a:cs typeface="Arial" panose="020B0604020202020204" pitchFamily="34" charset="0"/>
              </a:rPr>
              <a:t>Health and Safety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15A54A-8F5F-F00B-98C4-30122627AF06}"/>
              </a:ext>
            </a:extLst>
          </p:cNvPr>
          <p:cNvSpPr txBox="1"/>
          <p:nvPr/>
        </p:nvSpPr>
        <p:spPr>
          <a:xfrm>
            <a:off x="4419524" y="2149480"/>
            <a:ext cx="7207422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esitant using techniques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autious when asking 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pending time gaining confidence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ersonal safety not just client safety. </a:t>
            </a:r>
          </a:p>
        </p:txBody>
      </p:sp>
      <p:sp>
        <p:nvSpPr>
          <p:cNvPr id="12" name="Bevel 11">
            <a:extLst>
              <a:ext uri="{FF2B5EF4-FFF2-40B4-BE49-F238E27FC236}">
                <a16:creationId xmlns:a16="http://schemas.microsoft.com/office/drawing/2014/main" id="{B8E2D357-0FF5-B16E-C6A3-C577264713C5}"/>
              </a:ext>
            </a:extLst>
          </p:cNvPr>
          <p:cNvSpPr/>
          <p:nvPr/>
        </p:nvSpPr>
        <p:spPr>
          <a:xfrm>
            <a:off x="9151641" y="5015356"/>
            <a:ext cx="1245616" cy="1181128"/>
          </a:xfrm>
          <a:prstGeom prst="beve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pic>
        <p:nvPicPr>
          <p:cNvPr id="10" name="Audio Recording 9 Apr 2025 at 12:30:26">
            <a:hlinkClick r:id="" action="ppaction://media"/>
            <a:extLst>
              <a:ext uri="{FF2B5EF4-FFF2-40B4-BE49-F238E27FC236}">
                <a16:creationId xmlns:a16="http://schemas.microsoft.com/office/drawing/2014/main" id="{71186FB0-4D28-0C88-CAD2-4E77348B38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368049" y="516479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28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22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194C71-AF80-50CA-4690-91D6B9CC1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2797E2-E1DF-F41B-1872-483B4B866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2B533DD-43E8-F363-BAA4-C7F31E613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62EF287-6CD2-E16B-2864-486CF9F58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68CFF51-B493-C0E5-683D-09963C4EA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93F941-08F5-55EB-30AB-1359992631EE}"/>
              </a:ext>
            </a:extLst>
          </p:cNvPr>
          <p:cNvSpPr txBox="1"/>
          <p:nvPr/>
        </p:nvSpPr>
        <p:spPr>
          <a:xfrm>
            <a:off x="3143102" y="296810"/>
            <a:ext cx="59041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u="sng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AE" sz="3600" u="sng" dirty="0">
                <a:latin typeface="Arial" panose="020B0604020202020204" pitchFamily="34" charset="0"/>
                <a:cs typeface="Arial" panose="020B0604020202020204" pitchFamily="34" charset="0"/>
              </a:rPr>
              <a:t>ental and physical fatigue </a:t>
            </a:r>
          </a:p>
        </p:txBody>
      </p:sp>
      <p:pic>
        <p:nvPicPr>
          <p:cNvPr id="3" name="Picture 2" descr="Roman Columns PNG Image, Cartoon Roman Column Free Illustration, European  Roman Column, Cartoon Pattern, Cartoon Illustration PNG Image For Free  Download">
            <a:extLst>
              <a:ext uri="{FF2B5EF4-FFF2-40B4-BE49-F238E27FC236}">
                <a16:creationId xmlns:a16="http://schemas.microsoft.com/office/drawing/2014/main" id="{5F4DAE70-65AD-1CF4-6B0E-EB72188470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22" b="90000" l="10000" r="90000">
                        <a14:foregroundMark x1="44078" y1="7945" x2="49722" y2="6111"/>
                        <a14:foregroundMark x1="49722" y1="6111" x2="59722" y2="9722"/>
                        <a14:foregroundMark x1="59722" y1="9722" x2="58333" y2="10556"/>
                        <a14:backgroundMark x1="39444" y1="8889" x2="40833" y2="1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41207" y="1017382"/>
            <a:ext cx="4454101" cy="5380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Roman Columns PNG Image, Cartoon Roman Column Free Illustration, European  Roman Column, Cartoon Pattern, Cartoon Illustration PNG Image For Free  Download">
            <a:extLst>
              <a:ext uri="{FF2B5EF4-FFF2-40B4-BE49-F238E27FC236}">
                <a16:creationId xmlns:a16="http://schemas.microsoft.com/office/drawing/2014/main" id="{D127839C-D21D-F0FD-E877-72144729D3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22" b="90000" l="10000" r="90000">
                        <a14:foregroundMark x1="44078" y1="7945" x2="49722" y2="6111"/>
                        <a14:foregroundMark x1="49722" y1="6111" x2="59722" y2="9722"/>
                        <a14:foregroundMark x1="59722" y1="9722" x2="58333" y2="10556"/>
                        <a14:backgroundMark x1="39444" y1="8889" x2="40833" y2="1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23" y="1017382"/>
            <a:ext cx="4454101" cy="5380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C4BECB-CF55-11D6-4BA1-743DD71CD413}"/>
              </a:ext>
            </a:extLst>
          </p:cNvPr>
          <p:cNvSpPr txBox="1"/>
          <p:nvPr/>
        </p:nvSpPr>
        <p:spPr>
          <a:xfrm>
            <a:off x="4528458" y="634676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>
                <a:effectLst/>
                <a:latin typeface="Times New Roman" panose="02020603050405020304" pitchFamily="18" charset="0"/>
              </a:rPr>
              <a:t>(</a:t>
            </a:r>
            <a:r>
              <a:rPr lang="en-US" sz="1800" i="1">
                <a:effectLst/>
                <a:latin typeface="Times New Roman" panose="02020603050405020304" pitchFamily="18" charset="0"/>
              </a:rPr>
              <a:t>The Society of Sports Therapists</a:t>
            </a:r>
            <a:r>
              <a:rPr lang="en-US" i="1">
                <a:latin typeface="Times New Roman" panose="02020603050405020304" pitchFamily="18" charset="0"/>
              </a:rPr>
              <a:t>)</a:t>
            </a:r>
            <a:endParaRPr lang="en-AE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5AE187-AE36-818C-04E9-AC7CE3931560}"/>
              </a:ext>
            </a:extLst>
          </p:cNvPr>
          <p:cNvSpPr txBox="1"/>
          <p:nvPr/>
        </p:nvSpPr>
        <p:spPr>
          <a:xfrm rot="16200000">
            <a:off x="-558150" y="3060825"/>
            <a:ext cx="3259226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400" dirty="0">
                <a:latin typeface="Arial" panose="020B0604020202020204" pitchFamily="34" charset="0"/>
                <a:cs typeface="Arial" panose="020B0604020202020204" pitchFamily="34" charset="0"/>
              </a:rPr>
              <a:t>Professionalism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B3D718-6FA3-32DD-CB4F-9556306D6A51}"/>
              </a:ext>
            </a:extLst>
          </p:cNvPr>
          <p:cNvSpPr txBox="1"/>
          <p:nvPr/>
        </p:nvSpPr>
        <p:spPr>
          <a:xfrm rot="16200000">
            <a:off x="1898414" y="3060824"/>
            <a:ext cx="1492716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AE" sz="3400" dirty="0">
                <a:latin typeface="Arial" panose="020B0604020202020204" pitchFamily="34" charset="0"/>
                <a:cs typeface="Arial" panose="020B0604020202020204" pitchFamily="34" charset="0"/>
              </a:rPr>
              <a:t>thics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C0C5BA-1676-264E-5D69-432AA880B975}"/>
              </a:ext>
            </a:extLst>
          </p:cNvPr>
          <p:cNvSpPr txBox="1"/>
          <p:nvPr/>
        </p:nvSpPr>
        <p:spPr>
          <a:xfrm>
            <a:off x="3657452" y="1944129"/>
            <a:ext cx="873989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orking with 3 different rugby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aving deadlines and assignments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Learning how to prioritse university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ncorperating university in with day to day life </a:t>
            </a:r>
          </a:p>
          <a:p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       around my placement\work</a:t>
            </a:r>
          </a:p>
        </p:txBody>
      </p:sp>
      <p:sp>
        <p:nvSpPr>
          <p:cNvPr id="12" name="Bevel 11">
            <a:extLst>
              <a:ext uri="{FF2B5EF4-FFF2-40B4-BE49-F238E27FC236}">
                <a16:creationId xmlns:a16="http://schemas.microsoft.com/office/drawing/2014/main" id="{52FC1AFC-75B6-5706-6254-0C17D602D761}"/>
              </a:ext>
            </a:extLst>
          </p:cNvPr>
          <p:cNvSpPr/>
          <p:nvPr/>
        </p:nvSpPr>
        <p:spPr>
          <a:xfrm>
            <a:off x="8734178" y="5078376"/>
            <a:ext cx="1245616" cy="1181128"/>
          </a:xfrm>
          <a:prstGeom prst="beve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pic>
        <p:nvPicPr>
          <p:cNvPr id="10" name="Audio Recording 9 Apr 2025 at 12:33:20">
            <a:hlinkClick r:id="" action="ppaction://media"/>
            <a:extLst>
              <a:ext uri="{FF2B5EF4-FFF2-40B4-BE49-F238E27FC236}">
                <a16:creationId xmlns:a16="http://schemas.microsoft.com/office/drawing/2014/main" id="{D198C947-ED66-31CB-9D53-7A27B4F12B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961649" y="526254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982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75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494B5A-1E6A-8A12-23D5-F0809E61D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8A812EB-EF3F-135E-C8B1-BE3560399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DBE3CB2-781E-B09E-532D-FD6FED3D2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50A167F-A591-B382-AE70-81E29939B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9DC5028-BEF7-FC1F-EDD6-000EB753B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5C016F-BE57-7F26-0C15-F389A3671531}"/>
              </a:ext>
            </a:extLst>
          </p:cNvPr>
          <p:cNvSpPr txBox="1"/>
          <p:nvPr/>
        </p:nvSpPr>
        <p:spPr>
          <a:xfrm>
            <a:off x="3207222" y="233869"/>
            <a:ext cx="5775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600" u="sng" dirty="0">
                <a:latin typeface="Arial" panose="020B0604020202020204" pitchFamily="34" charset="0"/>
                <a:cs typeface="Arial" panose="020B0604020202020204" pitchFamily="34" charset="0"/>
              </a:rPr>
              <a:t>Mental and physical fatigue</a:t>
            </a:r>
          </a:p>
        </p:txBody>
      </p:sp>
      <p:pic>
        <p:nvPicPr>
          <p:cNvPr id="3" name="Picture 2" descr="Roman Columns PNG Image, Cartoon Roman Column Free Illustration, European  Roman Column, Cartoon Pattern, Cartoon Illustration PNG Image For Free  Download">
            <a:extLst>
              <a:ext uri="{FF2B5EF4-FFF2-40B4-BE49-F238E27FC236}">
                <a16:creationId xmlns:a16="http://schemas.microsoft.com/office/drawing/2014/main" id="{D6749F2D-68F1-D2B5-8B6B-C13D25AC51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22" b="90000" l="10000" r="90000">
                        <a14:foregroundMark x1="44078" y1="7945" x2="49722" y2="6111"/>
                        <a14:foregroundMark x1="49722" y1="6111" x2="59722" y2="9722"/>
                        <a14:foregroundMark x1="59722" y1="9722" x2="58333" y2="10556"/>
                        <a14:backgroundMark x1="39444" y1="8889" x2="40833" y2="1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41207" y="1017382"/>
            <a:ext cx="4454101" cy="5380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Roman Columns PNG Image, Cartoon Roman Column Free Illustration, European  Roman Column, Cartoon Pattern, Cartoon Illustration PNG Image For Free  Download">
            <a:extLst>
              <a:ext uri="{FF2B5EF4-FFF2-40B4-BE49-F238E27FC236}">
                <a16:creationId xmlns:a16="http://schemas.microsoft.com/office/drawing/2014/main" id="{21A78691-E09E-A46E-B78B-E87C33D9D2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22" b="90000" l="10000" r="90000">
                        <a14:foregroundMark x1="44078" y1="7945" x2="49722" y2="6111"/>
                        <a14:foregroundMark x1="49722" y1="6111" x2="59722" y2="9722"/>
                        <a14:foregroundMark x1="59722" y1="9722" x2="58333" y2="10556"/>
                        <a14:backgroundMark x1="39444" y1="8889" x2="40833" y2="14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23" y="1017382"/>
            <a:ext cx="4454101" cy="5380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75415A-35A5-D66E-D495-4B3158550A60}"/>
              </a:ext>
            </a:extLst>
          </p:cNvPr>
          <p:cNvSpPr txBox="1"/>
          <p:nvPr/>
        </p:nvSpPr>
        <p:spPr>
          <a:xfrm>
            <a:off x="4528458" y="634676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>
                <a:effectLst/>
                <a:latin typeface="Times New Roman" panose="02020603050405020304" pitchFamily="18" charset="0"/>
              </a:rPr>
              <a:t>(</a:t>
            </a:r>
            <a:r>
              <a:rPr lang="en-US" sz="1800" i="1">
                <a:effectLst/>
                <a:latin typeface="Times New Roman" panose="02020603050405020304" pitchFamily="18" charset="0"/>
              </a:rPr>
              <a:t>The Society of Sports Therapists</a:t>
            </a:r>
            <a:r>
              <a:rPr lang="en-US" i="1">
                <a:latin typeface="Times New Roman" panose="02020603050405020304" pitchFamily="18" charset="0"/>
              </a:rPr>
              <a:t>)</a:t>
            </a:r>
            <a:endParaRPr lang="en-AE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932A45-2A41-4DF2-DBE7-21550AE64FB2}"/>
              </a:ext>
            </a:extLst>
          </p:cNvPr>
          <p:cNvSpPr txBox="1"/>
          <p:nvPr/>
        </p:nvSpPr>
        <p:spPr>
          <a:xfrm rot="16200000">
            <a:off x="349952" y="3060825"/>
            <a:ext cx="1443024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400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DC6B77-FD08-01A3-DD4F-E5146CA9C352}"/>
              </a:ext>
            </a:extLst>
          </p:cNvPr>
          <p:cNvSpPr txBox="1"/>
          <p:nvPr/>
        </p:nvSpPr>
        <p:spPr>
          <a:xfrm rot="16200000">
            <a:off x="1934482" y="3060824"/>
            <a:ext cx="1420582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Safety</a:t>
            </a:r>
            <a:endParaRPr lang="en-AE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5501EFE-C23E-A099-7E77-2CFC2F1C19A2}"/>
              </a:ext>
            </a:extLst>
          </p:cNvPr>
          <p:cNvSpPr txBox="1"/>
          <p:nvPr/>
        </p:nvSpPr>
        <p:spPr>
          <a:xfrm>
            <a:off x="3179757" y="2089987"/>
            <a:ext cx="921758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Full scheudle leading to reduced alertness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verwhelmed – not being able to explain things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dress strain over over comminting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educe risk of burnout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AE" sz="3200" dirty="0">
                <a:latin typeface="Arial" panose="020B0604020202020204" pitchFamily="34" charset="0"/>
                <a:cs typeface="Arial" panose="020B0604020202020204" pitchFamily="34" charset="0"/>
              </a:rPr>
              <a:t>elf care and time management  </a:t>
            </a:r>
          </a:p>
        </p:txBody>
      </p:sp>
      <p:sp>
        <p:nvSpPr>
          <p:cNvPr id="14" name="Bevel 13">
            <a:extLst>
              <a:ext uri="{FF2B5EF4-FFF2-40B4-BE49-F238E27FC236}">
                <a16:creationId xmlns:a16="http://schemas.microsoft.com/office/drawing/2014/main" id="{22CAF7D3-3691-1D85-FDD6-21E6AF5FD29C}"/>
              </a:ext>
            </a:extLst>
          </p:cNvPr>
          <p:cNvSpPr/>
          <p:nvPr/>
        </p:nvSpPr>
        <p:spPr>
          <a:xfrm>
            <a:off x="9330818" y="5023730"/>
            <a:ext cx="1245616" cy="1181128"/>
          </a:xfrm>
          <a:prstGeom prst="beve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pic>
        <p:nvPicPr>
          <p:cNvPr id="12" name="Audio Recording 9 Apr 2025 at 12:35:49">
            <a:hlinkClick r:id="" action="ppaction://media"/>
            <a:extLst>
              <a:ext uri="{FF2B5EF4-FFF2-40B4-BE49-F238E27FC236}">
                <a16:creationId xmlns:a16="http://schemas.microsoft.com/office/drawing/2014/main" id="{38B7A697-CBF8-DCE9-F0BE-16D85BCC0A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547226" y="518468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467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35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B9896C-5DBE-C779-88B9-83B01B824F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B9BA941-E3E1-67DD-3C41-2C1B62C9F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FAA6EA1-660B-63D0-ABED-4B19B4318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CCC18FC-3AF5-7095-F166-B84F854FF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549C1C5-0D1A-F4B6-D6EA-B58B28FC4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D5B5ED-F418-1D4E-9B82-187476FA7D0F}"/>
              </a:ext>
            </a:extLst>
          </p:cNvPr>
          <p:cNvSpPr txBox="1"/>
          <p:nvPr/>
        </p:nvSpPr>
        <p:spPr>
          <a:xfrm>
            <a:off x="4528458" y="634676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>
                <a:effectLst/>
                <a:latin typeface="Times New Roman" panose="02020603050405020304" pitchFamily="18" charset="0"/>
              </a:rPr>
              <a:t>(</a:t>
            </a:r>
            <a:r>
              <a:rPr lang="en-US" sz="1800" i="1">
                <a:effectLst/>
                <a:latin typeface="Times New Roman" panose="02020603050405020304" pitchFamily="18" charset="0"/>
              </a:rPr>
              <a:t>The Society of Sports Therapists</a:t>
            </a:r>
            <a:r>
              <a:rPr lang="en-US" i="1">
                <a:latin typeface="Times New Roman" panose="02020603050405020304" pitchFamily="18" charset="0"/>
              </a:rPr>
              <a:t>)</a:t>
            </a:r>
            <a:endParaRPr lang="en-AE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28297A-5AAE-8CA9-5A4D-B820FAF2375A}"/>
              </a:ext>
            </a:extLst>
          </p:cNvPr>
          <p:cNvSpPr txBox="1"/>
          <p:nvPr/>
        </p:nvSpPr>
        <p:spPr>
          <a:xfrm>
            <a:off x="4528458" y="141905"/>
            <a:ext cx="24673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600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7" name="Bevel 16">
            <a:extLst>
              <a:ext uri="{FF2B5EF4-FFF2-40B4-BE49-F238E27FC236}">
                <a16:creationId xmlns:a16="http://schemas.microsoft.com/office/drawing/2014/main" id="{477A407C-DD4E-979C-838C-8E58C116295F}"/>
              </a:ext>
            </a:extLst>
          </p:cNvPr>
          <p:cNvSpPr/>
          <p:nvPr/>
        </p:nvSpPr>
        <p:spPr>
          <a:xfrm>
            <a:off x="10080487" y="2838436"/>
            <a:ext cx="1245616" cy="1181128"/>
          </a:xfrm>
          <a:prstGeom prst="beve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pic>
        <p:nvPicPr>
          <p:cNvPr id="14" name="Audio Recording 9 Apr 2025 at 12:36:35">
            <a:hlinkClick r:id="" action="ppaction://media"/>
            <a:extLst>
              <a:ext uri="{FF2B5EF4-FFF2-40B4-BE49-F238E27FC236}">
                <a16:creationId xmlns:a16="http://schemas.microsoft.com/office/drawing/2014/main" id="{8B001C9F-84D5-FC47-10DD-CDF04B5C84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96895" y="3022600"/>
            <a:ext cx="812800" cy="8128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A1E4437-8A23-E012-4B65-1AF9956BBB92}"/>
              </a:ext>
            </a:extLst>
          </p:cNvPr>
          <p:cNvSpPr txBox="1"/>
          <p:nvPr/>
        </p:nvSpPr>
        <p:spPr>
          <a:xfrm>
            <a:off x="278119" y="1250077"/>
            <a:ext cx="9802368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Addressing imposter thoughts and overcommitting outside of university has been key to my growth as a sports therapist.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Improving confidence, time management, and prioritization has helped align my practice with the professionalism and ethics, health and safety, and communication pillars.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has enhanced both my academic performance and clinical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Moving forward, maintaining balance will ensure high-quality care and support my ongoing development throughout my degree and future career.</a:t>
            </a:r>
          </a:p>
          <a:p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2720539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F86B90-8C2E-6058-6DEB-6714BD8132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4FAAF-32A3-6DFE-23B1-15A345996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9FFE059-F062-0953-1A72-73DAA32AB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F0CC3A0-674B-D87D-DF4D-B41310DE8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0328AFC-67D8-A363-5826-9479C5BF9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413895-7471-E84F-9350-9593391BB2EA}"/>
              </a:ext>
            </a:extLst>
          </p:cNvPr>
          <p:cNvSpPr txBox="1"/>
          <p:nvPr/>
        </p:nvSpPr>
        <p:spPr>
          <a:xfrm>
            <a:off x="4528458" y="634676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>
                <a:effectLst/>
                <a:latin typeface="Times New Roman" panose="02020603050405020304" pitchFamily="18" charset="0"/>
              </a:rPr>
              <a:t>(</a:t>
            </a:r>
            <a:r>
              <a:rPr lang="en-US" sz="1800" i="1">
                <a:effectLst/>
                <a:latin typeface="Times New Roman" panose="02020603050405020304" pitchFamily="18" charset="0"/>
              </a:rPr>
              <a:t>The Society of Sports Therapists</a:t>
            </a:r>
            <a:r>
              <a:rPr lang="en-US" i="1">
                <a:latin typeface="Times New Roman" panose="02020603050405020304" pitchFamily="18" charset="0"/>
              </a:rPr>
              <a:t>)</a:t>
            </a:r>
            <a:endParaRPr lang="en-AE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2C8BFB-584C-D65C-5058-F6C8D4BC2367}"/>
              </a:ext>
            </a:extLst>
          </p:cNvPr>
          <p:cNvSpPr txBox="1"/>
          <p:nvPr/>
        </p:nvSpPr>
        <p:spPr>
          <a:xfrm>
            <a:off x="4528458" y="141905"/>
            <a:ext cx="3134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600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1E125A-161C-A38C-043D-F8F5DE7A13CE}"/>
              </a:ext>
            </a:extLst>
          </p:cNvPr>
          <p:cNvSpPr txBox="1"/>
          <p:nvPr/>
        </p:nvSpPr>
        <p:spPr>
          <a:xfrm>
            <a:off x="256032" y="1627632"/>
            <a:ext cx="115031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Society of Sports Therapists (SST)</a:t>
            </a:r>
            <a:r>
              <a:rPr lang="en-US" dirty="0"/>
              <a:t>, 2025. </a:t>
            </a:r>
            <a:r>
              <a:rPr lang="en-US" i="1" dirty="0"/>
              <a:t>Competency Framework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https://www.society-of-sports-therapists.org</a:t>
            </a:r>
            <a:r>
              <a:rPr lang="en-US" dirty="0"/>
              <a:t> [Accessed 7 April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CIMSPA Professional Standards</a:t>
            </a:r>
            <a:r>
              <a:rPr lang="en-US" dirty="0"/>
              <a:t>, n.d. </a:t>
            </a:r>
            <a:r>
              <a:rPr lang="en-US" i="1" dirty="0"/>
              <a:t>Chartered Institute for the Management of Sport and Physical Activity</a:t>
            </a:r>
            <a:r>
              <a:rPr lang="en-US" dirty="0"/>
              <a:t>. Available at: </a:t>
            </a:r>
            <a:r>
              <a:rPr lang="en-US" dirty="0">
                <a:hlinkClick r:id="rId3"/>
              </a:rPr>
              <a:t>cimspa.co.uk</a:t>
            </a:r>
            <a:r>
              <a:rPr lang="en-US" dirty="0"/>
              <a:t> [Accessed 9 April 2025].</a:t>
            </a:r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42739292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3764</TotalTime>
  <Words>334</Words>
  <Application>Microsoft Macintosh PowerPoint</Application>
  <PresentationFormat>Widescreen</PresentationFormat>
  <Paragraphs>57</Paragraphs>
  <Slides>7</Slides>
  <Notes>1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Meiryo</vt:lpstr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EVA18839159 (Lauren Evans)</dc:creator>
  <cp:lastModifiedBy>EVA18839159 (Lauren Evans)</cp:lastModifiedBy>
  <cp:revision>1</cp:revision>
  <dcterms:created xsi:type="dcterms:W3CDTF">2025-04-06T20:57:28Z</dcterms:created>
  <dcterms:modified xsi:type="dcterms:W3CDTF">2025-04-09T11:42:03Z</dcterms:modified>
</cp:coreProperties>
</file>