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9" r:id="rId6"/>
    <p:sldId id="258" r:id="rId7"/>
    <p:sldId id="257" r:id="rId8"/>
    <p:sldId id="259" r:id="rId9"/>
    <p:sldId id="276" r:id="rId10"/>
    <p:sldId id="271" r:id="rId11"/>
    <p:sldId id="266" r:id="rId12"/>
    <p:sldId id="267" r:id="rId13"/>
    <p:sldId id="274" r:id="rId14"/>
    <p:sldId id="275" r:id="rId15"/>
    <p:sldId id="263" r:id="rId16"/>
    <p:sldId id="268" r:id="rId17"/>
    <p:sldId id="264" r:id="rId18"/>
    <p:sldId id="265" r:id="rId19"/>
    <p:sldId id="2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CFCF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6" autoAdjust="0"/>
    <p:restoredTop sz="94660"/>
  </p:normalViewPr>
  <p:slideViewPr>
    <p:cSldViewPr snapToGrid="0">
      <p:cViewPr varScale="1">
        <p:scale>
          <a:sx n="58" d="100"/>
          <a:sy n="58" d="100"/>
        </p:scale>
        <p:origin x="98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009BBC-8C4E-4995-AAA6-E2599F53D92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FD34BA3-3059-41F2-B7AF-07324D248E29}">
      <dgm:prSet custT="1"/>
      <dgm:spPr/>
      <dgm:t>
        <a:bodyPr/>
        <a:lstStyle/>
        <a:p>
          <a:pPr>
            <a:lnSpc>
              <a:spcPct val="150000"/>
            </a:lnSpc>
          </a:pPr>
          <a:r>
            <a:rPr lang="en-GB" sz="1400" dirty="0">
              <a:latin typeface="Arial" panose="020B0604020202020204" pitchFamily="34" charset="0"/>
              <a:cs typeface="Arial" panose="020B0604020202020204" pitchFamily="34" charset="0"/>
            </a:rPr>
            <a:t>Good afternoon, ladies and gentlemen. Today, we gather here to engage in a spirited debate on the topic of whether remaining in your own home is the best option for everyone. This is a topic that is particularly relevant today, as more and more people are choosing to stay in their homes for longer periods of time. In this debate, we will explore the various arguments for and against staying in one’s own home, and hopefully come to a better understanding of what is truly best for individuals in our modern world.</a:t>
          </a:r>
          <a:endParaRPr lang="en-US" sz="1400" dirty="0">
            <a:latin typeface="Arial" panose="020B0604020202020204" pitchFamily="34" charset="0"/>
            <a:cs typeface="Arial" panose="020B0604020202020204" pitchFamily="34" charset="0"/>
          </a:endParaRPr>
        </a:p>
      </dgm:t>
    </dgm:pt>
    <dgm:pt modelId="{2EC17BC1-EF9C-4B87-AE73-94CC6C41DE78}" type="parTrans" cxnId="{BDAF37BB-B4D0-49FE-B379-4BB840322110}">
      <dgm:prSet/>
      <dgm:spPr/>
      <dgm:t>
        <a:bodyPr/>
        <a:lstStyle/>
        <a:p>
          <a:endParaRPr lang="en-US"/>
        </a:p>
      </dgm:t>
    </dgm:pt>
    <dgm:pt modelId="{708D9373-4A34-447D-A945-92AC7B3822B1}" type="sibTrans" cxnId="{BDAF37BB-B4D0-49FE-B379-4BB840322110}">
      <dgm:prSet/>
      <dgm:spPr/>
      <dgm:t>
        <a:bodyPr/>
        <a:lstStyle/>
        <a:p>
          <a:pPr>
            <a:lnSpc>
              <a:spcPct val="100000"/>
            </a:lnSpc>
          </a:pPr>
          <a:endParaRPr lang="en-US"/>
        </a:p>
      </dgm:t>
    </dgm:pt>
    <dgm:pt modelId="{AF282722-13F9-4A1A-B196-92DCACFFA765}">
      <dgm:prSet custT="1"/>
      <dgm:spPr/>
      <dgm:t>
        <a:bodyPr/>
        <a:lstStyle/>
        <a:p>
          <a:pPr>
            <a:lnSpc>
              <a:spcPct val="150000"/>
            </a:lnSpc>
          </a:pPr>
          <a:r>
            <a:rPr lang="en-GB" sz="1400" dirty="0">
              <a:latin typeface="Arial" panose="020B0604020202020204" pitchFamily="34" charset="0"/>
              <a:cs typeface="Arial" panose="020B0604020202020204" pitchFamily="34" charset="0"/>
            </a:rPr>
            <a:t>The concept of remaining in one’s home versus seeking alternative living arrangements is a topic that has sparked a lively debate in recent years. While some argue that staying in your home is the optimal choice for everyone, others believe that different circumstances with different solutions.</a:t>
          </a:r>
          <a:endParaRPr lang="en-US" sz="1400" dirty="0">
            <a:latin typeface="Arial" panose="020B0604020202020204" pitchFamily="34" charset="0"/>
            <a:cs typeface="Arial" panose="020B0604020202020204" pitchFamily="34" charset="0"/>
          </a:endParaRPr>
        </a:p>
      </dgm:t>
    </dgm:pt>
    <dgm:pt modelId="{C1BA767D-280F-400F-89BB-22E46C6C4CE4}" type="parTrans" cxnId="{14BA2A1C-2446-40C5-A94B-9065D27775E9}">
      <dgm:prSet/>
      <dgm:spPr/>
      <dgm:t>
        <a:bodyPr/>
        <a:lstStyle/>
        <a:p>
          <a:endParaRPr lang="en-US"/>
        </a:p>
      </dgm:t>
    </dgm:pt>
    <dgm:pt modelId="{3F80BE16-7ACD-4400-BDB8-EDBC78197DCA}" type="sibTrans" cxnId="{14BA2A1C-2446-40C5-A94B-9065D27775E9}">
      <dgm:prSet/>
      <dgm:spPr/>
      <dgm:t>
        <a:bodyPr/>
        <a:lstStyle/>
        <a:p>
          <a:pPr>
            <a:lnSpc>
              <a:spcPct val="100000"/>
            </a:lnSpc>
          </a:pPr>
          <a:endParaRPr lang="en-US"/>
        </a:p>
      </dgm:t>
    </dgm:pt>
    <dgm:pt modelId="{86A1E5D2-76B0-4966-8298-ECF0867139D0}">
      <dgm:prSet custT="1"/>
      <dgm:spPr/>
      <dgm:t>
        <a:bodyPr/>
        <a:lstStyle/>
        <a:p>
          <a:pPr>
            <a:lnSpc>
              <a:spcPct val="150000"/>
            </a:lnSpc>
          </a:pPr>
          <a:r>
            <a:rPr lang="en-GB" sz="1400" dirty="0">
              <a:latin typeface="Arial" panose="020B0604020202020204" pitchFamily="34" charset="0"/>
              <a:cs typeface="Arial" panose="020B0604020202020204" pitchFamily="34" charset="0"/>
            </a:rPr>
            <a:t>The debate surrounding whether staying in one’s home is best for everyone considering some factors like comfort, independence, cost, and well-being .This debate with be covered with some area like the definition of domiciliary care band care residential care, what are the funding options in UK, end of life the gap between need and palliative care , legislation , policy , theories of age and the benefits and finally  the disadvantages of both approaches to care for the older person.</a:t>
          </a:r>
          <a:endParaRPr lang="en-US" sz="1400" dirty="0">
            <a:latin typeface="Arial" panose="020B0604020202020204" pitchFamily="34" charset="0"/>
            <a:cs typeface="Arial" panose="020B0604020202020204" pitchFamily="34" charset="0"/>
          </a:endParaRPr>
        </a:p>
      </dgm:t>
    </dgm:pt>
    <dgm:pt modelId="{A0D3F316-B744-4276-AEF0-D2AB605FA739}" type="parTrans" cxnId="{A6BA5106-CB8C-4BE1-9182-B95EF939FED5}">
      <dgm:prSet/>
      <dgm:spPr/>
      <dgm:t>
        <a:bodyPr/>
        <a:lstStyle/>
        <a:p>
          <a:endParaRPr lang="en-US"/>
        </a:p>
      </dgm:t>
    </dgm:pt>
    <dgm:pt modelId="{05B8CF64-C5A1-491A-8857-44BFAD34FEF8}" type="sibTrans" cxnId="{A6BA5106-CB8C-4BE1-9182-B95EF939FED5}">
      <dgm:prSet/>
      <dgm:spPr/>
      <dgm:t>
        <a:bodyPr/>
        <a:lstStyle/>
        <a:p>
          <a:pPr>
            <a:lnSpc>
              <a:spcPct val="100000"/>
            </a:lnSpc>
          </a:pPr>
          <a:endParaRPr lang="en-US"/>
        </a:p>
      </dgm:t>
    </dgm:pt>
    <dgm:pt modelId="{0EE21AC3-3DAC-4644-AC37-B8FEC35F649C}">
      <dgm:prSet custT="1"/>
      <dgm:spPr/>
      <dgm:t>
        <a:bodyPr/>
        <a:lstStyle/>
        <a:p>
          <a:pPr>
            <a:lnSpc>
              <a:spcPct val="100000"/>
            </a:lnSpc>
          </a:pPr>
          <a:r>
            <a:rPr lang="en-GB" sz="1400" dirty="0">
              <a:latin typeface="Arial" panose="020B0604020202020204" pitchFamily="34" charset="0"/>
              <a:cs typeface="Arial" panose="020B0604020202020204" pitchFamily="34" charset="0"/>
            </a:rPr>
            <a:t>By </a:t>
          </a:r>
          <a:r>
            <a:rPr lang="en-GB" sz="1400" dirty="0" err="1">
              <a:latin typeface="Arial" panose="020B0604020202020204" pitchFamily="34" charset="0"/>
              <a:cs typeface="Arial" panose="020B0604020202020204" pitchFamily="34" charset="0"/>
            </a:rPr>
            <a:t>Athari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Mejbel</a:t>
          </a:r>
          <a:endParaRPr lang="en-US" sz="1400" dirty="0">
            <a:latin typeface="Arial" panose="020B0604020202020204" pitchFamily="34" charset="0"/>
            <a:cs typeface="Arial" panose="020B0604020202020204" pitchFamily="34" charset="0"/>
          </a:endParaRPr>
        </a:p>
      </dgm:t>
    </dgm:pt>
    <dgm:pt modelId="{B20C5339-A6DB-4889-9E14-F15614EDFFDC}" type="parTrans" cxnId="{96C53CDF-0863-4508-A3FD-AAC740F7390F}">
      <dgm:prSet/>
      <dgm:spPr/>
      <dgm:t>
        <a:bodyPr/>
        <a:lstStyle/>
        <a:p>
          <a:endParaRPr lang="en-US"/>
        </a:p>
      </dgm:t>
    </dgm:pt>
    <dgm:pt modelId="{F4B72EB0-0C4E-4725-9414-05023AEDDF3E}" type="sibTrans" cxnId="{96C53CDF-0863-4508-A3FD-AAC740F7390F}">
      <dgm:prSet/>
      <dgm:spPr/>
      <dgm:t>
        <a:bodyPr/>
        <a:lstStyle/>
        <a:p>
          <a:endParaRPr lang="en-US"/>
        </a:p>
      </dgm:t>
    </dgm:pt>
    <dgm:pt modelId="{1F78703B-CF52-4BA7-8313-573111671BC2}" type="pres">
      <dgm:prSet presAssocID="{9D009BBC-8C4E-4995-AAA6-E2599F53D92D}" presName="vert0" presStyleCnt="0">
        <dgm:presLayoutVars>
          <dgm:dir/>
          <dgm:animOne val="branch"/>
          <dgm:animLvl val="lvl"/>
        </dgm:presLayoutVars>
      </dgm:prSet>
      <dgm:spPr/>
    </dgm:pt>
    <dgm:pt modelId="{1984B7D5-7E98-47B0-9F25-26833C04AD41}" type="pres">
      <dgm:prSet presAssocID="{1FD34BA3-3059-41F2-B7AF-07324D248E29}" presName="thickLine" presStyleLbl="alignNode1" presStyleIdx="0" presStyleCnt="4"/>
      <dgm:spPr/>
    </dgm:pt>
    <dgm:pt modelId="{90D52C11-2ACA-43BD-AB69-DB5EDADF9226}" type="pres">
      <dgm:prSet presAssocID="{1FD34BA3-3059-41F2-B7AF-07324D248E29}" presName="horz1" presStyleCnt="0"/>
      <dgm:spPr/>
    </dgm:pt>
    <dgm:pt modelId="{1A3953FD-AB1C-4180-BA10-9C18326A2056}" type="pres">
      <dgm:prSet presAssocID="{1FD34BA3-3059-41F2-B7AF-07324D248E29}" presName="tx1" presStyleLbl="revTx" presStyleIdx="0" presStyleCnt="4" custScaleY="145191"/>
      <dgm:spPr/>
    </dgm:pt>
    <dgm:pt modelId="{792B8DD7-F44B-43D5-8F60-277BFEA71A45}" type="pres">
      <dgm:prSet presAssocID="{1FD34BA3-3059-41F2-B7AF-07324D248E29}" presName="vert1" presStyleCnt="0"/>
      <dgm:spPr/>
    </dgm:pt>
    <dgm:pt modelId="{99AF7EB9-2424-4516-A033-105D17C1B478}" type="pres">
      <dgm:prSet presAssocID="{AF282722-13F9-4A1A-B196-92DCACFFA765}" presName="thickLine" presStyleLbl="alignNode1" presStyleIdx="1" presStyleCnt="4"/>
      <dgm:spPr/>
    </dgm:pt>
    <dgm:pt modelId="{46DD2377-F87D-4FB5-90B4-6719E8497316}" type="pres">
      <dgm:prSet presAssocID="{AF282722-13F9-4A1A-B196-92DCACFFA765}" presName="horz1" presStyleCnt="0"/>
      <dgm:spPr/>
    </dgm:pt>
    <dgm:pt modelId="{E8CFF870-44D3-4495-9A91-6E07E693A3CE}" type="pres">
      <dgm:prSet presAssocID="{AF282722-13F9-4A1A-B196-92DCACFFA765}" presName="tx1" presStyleLbl="revTx" presStyleIdx="1" presStyleCnt="4"/>
      <dgm:spPr/>
    </dgm:pt>
    <dgm:pt modelId="{1EB9B835-6D22-4021-BFF0-78C4AD754A6C}" type="pres">
      <dgm:prSet presAssocID="{AF282722-13F9-4A1A-B196-92DCACFFA765}" presName="vert1" presStyleCnt="0"/>
      <dgm:spPr/>
    </dgm:pt>
    <dgm:pt modelId="{35DD1603-A34C-4EF9-9CFE-5D8A0928F1DF}" type="pres">
      <dgm:prSet presAssocID="{86A1E5D2-76B0-4966-8298-ECF0867139D0}" presName="thickLine" presStyleLbl="alignNode1" presStyleIdx="2" presStyleCnt="4"/>
      <dgm:spPr/>
    </dgm:pt>
    <dgm:pt modelId="{0CC697E5-7A15-413F-85EA-C233C44D53A6}" type="pres">
      <dgm:prSet presAssocID="{86A1E5D2-76B0-4966-8298-ECF0867139D0}" presName="horz1" presStyleCnt="0"/>
      <dgm:spPr/>
    </dgm:pt>
    <dgm:pt modelId="{4A23A6A0-AEBA-47E7-B3A4-FADAA9AA0B00}" type="pres">
      <dgm:prSet presAssocID="{86A1E5D2-76B0-4966-8298-ECF0867139D0}" presName="tx1" presStyleLbl="revTx" presStyleIdx="2" presStyleCnt="4" custScaleY="167831"/>
      <dgm:spPr/>
    </dgm:pt>
    <dgm:pt modelId="{27BC2D21-ED87-4E5C-8E4F-DA829DBC6FE6}" type="pres">
      <dgm:prSet presAssocID="{86A1E5D2-76B0-4966-8298-ECF0867139D0}" presName="vert1" presStyleCnt="0"/>
      <dgm:spPr/>
    </dgm:pt>
    <dgm:pt modelId="{6ABCB1AC-3D90-4257-B2F8-D24D48554AC3}" type="pres">
      <dgm:prSet presAssocID="{0EE21AC3-3DAC-4644-AC37-B8FEC35F649C}" presName="thickLine" presStyleLbl="alignNode1" presStyleIdx="3" presStyleCnt="4"/>
      <dgm:spPr/>
    </dgm:pt>
    <dgm:pt modelId="{A7690F48-C934-4B3F-BA43-75F77CD60E84}" type="pres">
      <dgm:prSet presAssocID="{0EE21AC3-3DAC-4644-AC37-B8FEC35F649C}" presName="horz1" presStyleCnt="0"/>
      <dgm:spPr/>
    </dgm:pt>
    <dgm:pt modelId="{3CC3BFAF-F1F7-4E85-8ED6-BCB4FDD08D3D}" type="pres">
      <dgm:prSet presAssocID="{0EE21AC3-3DAC-4644-AC37-B8FEC35F649C}" presName="tx1" presStyleLbl="revTx" presStyleIdx="3" presStyleCnt="4"/>
      <dgm:spPr/>
    </dgm:pt>
    <dgm:pt modelId="{11C08109-47A4-4C42-B5E1-0FEB413F18DD}" type="pres">
      <dgm:prSet presAssocID="{0EE21AC3-3DAC-4644-AC37-B8FEC35F649C}" presName="vert1" presStyleCnt="0"/>
      <dgm:spPr/>
    </dgm:pt>
  </dgm:ptLst>
  <dgm:cxnLst>
    <dgm:cxn modelId="{A6BA5106-CB8C-4BE1-9182-B95EF939FED5}" srcId="{9D009BBC-8C4E-4995-AAA6-E2599F53D92D}" destId="{86A1E5D2-76B0-4966-8298-ECF0867139D0}" srcOrd="2" destOrd="0" parTransId="{A0D3F316-B744-4276-AEF0-D2AB605FA739}" sibTransId="{05B8CF64-C5A1-491A-8857-44BFAD34FEF8}"/>
    <dgm:cxn modelId="{13AC8410-17AC-4D9F-AAEF-5114F3D74540}" type="presOf" srcId="{1FD34BA3-3059-41F2-B7AF-07324D248E29}" destId="{1A3953FD-AB1C-4180-BA10-9C18326A2056}" srcOrd="0" destOrd="0" presId="urn:microsoft.com/office/officeart/2008/layout/LinedList"/>
    <dgm:cxn modelId="{9A8C2614-35C5-4B82-8975-149120059BC7}" type="presOf" srcId="{0EE21AC3-3DAC-4644-AC37-B8FEC35F649C}" destId="{3CC3BFAF-F1F7-4E85-8ED6-BCB4FDD08D3D}" srcOrd="0" destOrd="0" presId="urn:microsoft.com/office/officeart/2008/layout/LinedList"/>
    <dgm:cxn modelId="{14BA2A1C-2446-40C5-A94B-9065D27775E9}" srcId="{9D009BBC-8C4E-4995-AAA6-E2599F53D92D}" destId="{AF282722-13F9-4A1A-B196-92DCACFFA765}" srcOrd="1" destOrd="0" parTransId="{C1BA767D-280F-400F-89BB-22E46C6C4CE4}" sibTransId="{3F80BE16-7ACD-4400-BDB8-EDBC78197DCA}"/>
    <dgm:cxn modelId="{A228FF20-F677-4FF6-8CA7-2C1C0362DA11}" type="presOf" srcId="{AF282722-13F9-4A1A-B196-92DCACFFA765}" destId="{E8CFF870-44D3-4495-9A91-6E07E693A3CE}" srcOrd="0" destOrd="0" presId="urn:microsoft.com/office/officeart/2008/layout/LinedList"/>
    <dgm:cxn modelId="{22F15C7A-6D11-4D31-AB47-70D8CFFB1AB7}" type="presOf" srcId="{9D009BBC-8C4E-4995-AAA6-E2599F53D92D}" destId="{1F78703B-CF52-4BA7-8313-573111671BC2}" srcOrd="0" destOrd="0" presId="urn:microsoft.com/office/officeart/2008/layout/LinedList"/>
    <dgm:cxn modelId="{BDAF37BB-B4D0-49FE-B379-4BB840322110}" srcId="{9D009BBC-8C4E-4995-AAA6-E2599F53D92D}" destId="{1FD34BA3-3059-41F2-B7AF-07324D248E29}" srcOrd="0" destOrd="0" parTransId="{2EC17BC1-EF9C-4B87-AE73-94CC6C41DE78}" sibTransId="{708D9373-4A34-447D-A945-92AC7B3822B1}"/>
    <dgm:cxn modelId="{EE03C9C8-385B-46BA-93CB-5B12C815B9DC}" type="presOf" srcId="{86A1E5D2-76B0-4966-8298-ECF0867139D0}" destId="{4A23A6A0-AEBA-47E7-B3A4-FADAA9AA0B00}" srcOrd="0" destOrd="0" presId="urn:microsoft.com/office/officeart/2008/layout/LinedList"/>
    <dgm:cxn modelId="{96C53CDF-0863-4508-A3FD-AAC740F7390F}" srcId="{9D009BBC-8C4E-4995-AAA6-E2599F53D92D}" destId="{0EE21AC3-3DAC-4644-AC37-B8FEC35F649C}" srcOrd="3" destOrd="0" parTransId="{B20C5339-A6DB-4889-9E14-F15614EDFFDC}" sibTransId="{F4B72EB0-0C4E-4725-9414-05023AEDDF3E}"/>
    <dgm:cxn modelId="{0E2B399D-9DCC-4C4B-98D7-3500202A7257}" type="presParOf" srcId="{1F78703B-CF52-4BA7-8313-573111671BC2}" destId="{1984B7D5-7E98-47B0-9F25-26833C04AD41}" srcOrd="0" destOrd="0" presId="urn:microsoft.com/office/officeart/2008/layout/LinedList"/>
    <dgm:cxn modelId="{34DE5CA5-BA6B-4F8E-BAA8-430B41C3EBB1}" type="presParOf" srcId="{1F78703B-CF52-4BA7-8313-573111671BC2}" destId="{90D52C11-2ACA-43BD-AB69-DB5EDADF9226}" srcOrd="1" destOrd="0" presId="urn:microsoft.com/office/officeart/2008/layout/LinedList"/>
    <dgm:cxn modelId="{430C4646-8212-449B-B346-1ADEB8015107}" type="presParOf" srcId="{90D52C11-2ACA-43BD-AB69-DB5EDADF9226}" destId="{1A3953FD-AB1C-4180-BA10-9C18326A2056}" srcOrd="0" destOrd="0" presId="urn:microsoft.com/office/officeart/2008/layout/LinedList"/>
    <dgm:cxn modelId="{683181DB-E02A-458A-8BFE-D4165DD64EEE}" type="presParOf" srcId="{90D52C11-2ACA-43BD-AB69-DB5EDADF9226}" destId="{792B8DD7-F44B-43D5-8F60-277BFEA71A45}" srcOrd="1" destOrd="0" presId="urn:microsoft.com/office/officeart/2008/layout/LinedList"/>
    <dgm:cxn modelId="{6E549482-F0E3-49C3-960A-9FA4598E795E}" type="presParOf" srcId="{1F78703B-CF52-4BA7-8313-573111671BC2}" destId="{99AF7EB9-2424-4516-A033-105D17C1B478}" srcOrd="2" destOrd="0" presId="urn:microsoft.com/office/officeart/2008/layout/LinedList"/>
    <dgm:cxn modelId="{891A01ED-CBA1-431E-BEE8-7047A85FFC37}" type="presParOf" srcId="{1F78703B-CF52-4BA7-8313-573111671BC2}" destId="{46DD2377-F87D-4FB5-90B4-6719E8497316}" srcOrd="3" destOrd="0" presId="urn:microsoft.com/office/officeart/2008/layout/LinedList"/>
    <dgm:cxn modelId="{A77A7989-4095-4F69-8D80-0DEE726C95F3}" type="presParOf" srcId="{46DD2377-F87D-4FB5-90B4-6719E8497316}" destId="{E8CFF870-44D3-4495-9A91-6E07E693A3CE}" srcOrd="0" destOrd="0" presId="urn:microsoft.com/office/officeart/2008/layout/LinedList"/>
    <dgm:cxn modelId="{E796D9B5-D413-44C8-8B3F-B11F138473C8}" type="presParOf" srcId="{46DD2377-F87D-4FB5-90B4-6719E8497316}" destId="{1EB9B835-6D22-4021-BFF0-78C4AD754A6C}" srcOrd="1" destOrd="0" presId="urn:microsoft.com/office/officeart/2008/layout/LinedList"/>
    <dgm:cxn modelId="{C52F83EA-AB27-476E-923D-47CD12F9443A}" type="presParOf" srcId="{1F78703B-CF52-4BA7-8313-573111671BC2}" destId="{35DD1603-A34C-4EF9-9CFE-5D8A0928F1DF}" srcOrd="4" destOrd="0" presId="urn:microsoft.com/office/officeart/2008/layout/LinedList"/>
    <dgm:cxn modelId="{A744EC71-E21B-43B6-9027-4B59B54F9AC9}" type="presParOf" srcId="{1F78703B-CF52-4BA7-8313-573111671BC2}" destId="{0CC697E5-7A15-413F-85EA-C233C44D53A6}" srcOrd="5" destOrd="0" presId="urn:microsoft.com/office/officeart/2008/layout/LinedList"/>
    <dgm:cxn modelId="{287756BE-30DF-456A-ACE8-BF81A4816CC1}" type="presParOf" srcId="{0CC697E5-7A15-413F-85EA-C233C44D53A6}" destId="{4A23A6A0-AEBA-47E7-B3A4-FADAA9AA0B00}" srcOrd="0" destOrd="0" presId="urn:microsoft.com/office/officeart/2008/layout/LinedList"/>
    <dgm:cxn modelId="{80F35B4B-3CF6-4725-B5E7-3E222D50D950}" type="presParOf" srcId="{0CC697E5-7A15-413F-85EA-C233C44D53A6}" destId="{27BC2D21-ED87-4E5C-8E4F-DA829DBC6FE6}" srcOrd="1" destOrd="0" presId="urn:microsoft.com/office/officeart/2008/layout/LinedList"/>
    <dgm:cxn modelId="{695F5B4A-E6FF-49EF-9ABF-5709DDE48361}" type="presParOf" srcId="{1F78703B-CF52-4BA7-8313-573111671BC2}" destId="{6ABCB1AC-3D90-4257-B2F8-D24D48554AC3}" srcOrd="6" destOrd="0" presId="urn:microsoft.com/office/officeart/2008/layout/LinedList"/>
    <dgm:cxn modelId="{91885651-3EA3-4564-9FFC-ACFFAF92627F}" type="presParOf" srcId="{1F78703B-CF52-4BA7-8313-573111671BC2}" destId="{A7690F48-C934-4B3F-BA43-75F77CD60E84}" srcOrd="7" destOrd="0" presId="urn:microsoft.com/office/officeart/2008/layout/LinedList"/>
    <dgm:cxn modelId="{66836ECD-D2FD-45C1-A888-1BBC4277E9B6}" type="presParOf" srcId="{A7690F48-C934-4B3F-BA43-75F77CD60E84}" destId="{3CC3BFAF-F1F7-4E85-8ED6-BCB4FDD08D3D}" srcOrd="0" destOrd="0" presId="urn:microsoft.com/office/officeart/2008/layout/LinedList"/>
    <dgm:cxn modelId="{2AEBFC09-02A5-470B-AA5C-66A24C0646D6}" type="presParOf" srcId="{A7690F48-C934-4B3F-BA43-75F77CD60E84}" destId="{11C08109-47A4-4C42-B5E1-0FEB413F18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74B942-37AB-4528-832B-0CBCF42663E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BC9984E-2604-4EB5-BF8A-E1C17A7D13B6}">
      <dgm:prSet custT="1"/>
      <dgm:spPr/>
      <dgm:t>
        <a:bodyPr/>
        <a:lstStyle/>
        <a:p>
          <a:r>
            <a:rPr lang="en-GB" sz="2000" b="0" i="0" dirty="0">
              <a:latin typeface="Arial" panose="020B0604020202020204" pitchFamily="34" charset="0"/>
              <a:cs typeface="Arial" panose="020B0604020202020204" pitchFamily="34" charset="0"/>
            </a:rPr>
            <a:t>1)NHS continuing care                                           8) Home reversion plan</a:t>
          </a:r>
          <a:endParaRPr lang="en-US" sz="2000" dirty="0">
            <a:latin typeface="Arial" panose="020B0604020202020204" pitchFamily="34" charset="0"/>
            <a:cs typeface="Arial" panose="020B0604020202020204" pitchFamily="34" charset="0"/>
          </a:endParaRPr>
        </a:p>
      </dgm:t>
    </dgm:pt>
    <dgm:pt modelId="{94E36607-17C7-4CD8-BAB2-3C7364498E26}" type="parTrans" cxnId="{F9CF5B17-4A00-4EF3-87C3-1FB5AF8A215B}">
      <dgm:prSet/>
      <dgm:spPr/>
      <dgm:t>
        <a:bodyPr/>
        <a:lstStyle/>
        <a:p>
          <a:endParaRPr lang="en-US"/>
        </a:p>
      </dgm:t>
    </dgm:pt>
    <dgm:pt modelId="{6B8DBA15-3987-4BEC-993D-338A9D629588}" type="sibTrans" cxnId="{F9CF5B17-4A00-4EF3-87C3-1FB5AF8A215B}">
      <dgm:prSet/>
      <dgm:spPr/>
      <dgm:t>
        <a:bodyPr/>
        <a:lstStyle/>
        <a:p>
          <a:endParaRPr lang="en-US"/>
        </a:p>
      </dgm:t>
    </dgm:pt>
    <dgm:pt modelId="{CBA7F306-11F4-4710-8041-8797E831DCD4}">
      <dgm:prSet custT="1"/>
      <dgm:spPr/>
      <dgm:t>
        <a:bodyPr/>
        <a:lstStyle/>
        <a:p>
          <a:r>
            <a:rPr lang="en-GB" sz="2000" b="0" i="0" dirty="0">
              <a:latin typeface="Arial" panose="020B0604020202020204" pitchFamily="34" charset="0"/>
              <a:cs typeface="Arial" panose="020B0604020202020204" pitchFamily="34" charset="0"/>
            </a:rPr>
            <a:t>2)Government funding                                            9) Self-funding</a:t>
          </a:r>
          <a:endParaRPr lang="en-US" sz="2000" dirty="0">
            <a:latin typeface="Arial" panose="020B0604020202020204" pitchFamily="34" charset="0"/>
            <a:cs typeface="Arial" panose="020B0604020202020204" pitchFamily="34" charset="0"/>
          </a:endParaRPr>
        </a:p>
      </dgm:t>
    </dgm:pt>
    <dgm:pt modelId="{BE321532-CC0C-4388-80F7-D345D25B98E4}" type="parTrans" cxnId="{73E28230-83AB-4136-A3A7-F8D004FFE3D1}">
      <dgm:prSet/>
      <dgm:spPr/>
      <dgm:t>
        <a:bodyPr/>
        <a:lstStyle/>
        <a:p>
          <a:endParaRPr lang="en-US"/>
        </a:p>
      </dgm:t>
    </dgm:pt>
    <dgm:pt modelId="{734B7C5A-AE10-49C6-BE50-595BB0A7D75C}" type="sibTrans" cxnId="{73E28230-83AB-4136-A3A7-F8D004FFE3D1}">
      <dgm:prSet/>
      <dgm:spPr/>
      <dgm:t>
        <a:bodyPr/>
        <a:lstStyle/>
        <a:p>
          <a:endParaRPr lang="en-US"/>
        </a:p>
      </dgm:t>
    </dgm:pt>
    <dgm:pt modelId="{C50D1FA7-4431-46B5-B6C5-710C09367895}">
      <dgm:prSet custT="1"/>
      <dgm:spPr/>
      <dgm:t>
        <a:bodyPr/>
        <a:lstStyle/>
        <a:p>
          <a:r>
            <a:rPr lang="en-GB" sz="2000" b="0" i="0" dirty="0">
              <a:latin typeface="Arial" panose="020B0604020202020204" pitchFamily="34" charset="0"/>
              <a:cs typeface="Arial" panose="020B0604020202020204" pitchFamily="34" charset="0"/>
            </a:rPr>
            <a:t>3)Local authority funding                                        10) NHS funding</a:t>
          </a:r>
          <a:endParaRPr lang="en-US" sz="2000" dirty="0">
            <a:latin typeface="Arial" panose="020B0604020202020204" pitchFamily="34" charset="0"/>
            <a:cs typeface="Arial" panose="020B0604020202020204" pitchFamily="34" charset="0"/>
          </a:endParaRPr>
        </a:p>
      </dgm:t>
    </dgm:pt>
    <dgm:pt modelId="{7B8DB3AE-979E-46D1-A902-A34455BC33BB}" type="parTrans" cxnId="{653B44A1-5801-47B0-8E11-C99C77C3F77B}">
      <dgm:prSet/>
      <dgm:spPr/>
      <dgm:t>
        <a:bodyPr/>
        <a:lstStyle/>
        <a:p>
          <a:endParaRPr lang="en-US"/>
        </a:p>
      </dgm:t>
    </dgm:pt>
    <dgm:pt modelId="{3B8EB49C-3A0E-4615-BE36-E1C3E7BA7A6E}" type="sibTrans" cxnId="{653B44A1-5801-47B0-8E11-C99C77C3F77B}">
      <dgm:prSet/>
      <dgm:spPr/>
      <dgm:t>
        <a:bodyPr/>
        <a:lstStyle/>
        <a:p>
          <a:endParaRPr lang="en-US"/>
        </a:p>
      </dgm:t>
    </dgm:pt>
    <dgm:pt modelId="{354C6294-25D4-46F7-9237-7535C1781E67}">
      <dgm:prSet custT="1"/>
      <dgm:spPr/>
      <dgm:t>
        <a:bodyPr/>
        <a:lstStyle/>
        <a:p>
          <a:r>
            <a:rPr lang="en-GB" sz="2000" b="0" i="0" dirty="0">
              <a:latin typeface="Arial" panose="020B0604020202020204" pitchFamily="34" charset="0"/>
              <a:cs typeface="Arial" panose="020B0604020202020204" pitchFamily="34" charset="0"/>
            </a:rPr>
            <a:t>4)Funding your own care                                        11) Equity release</a:t>
          </a:r>
          <a:endParaRPr lang="en-US" sz="2000" dirty="0">
            <a:latin typeface="Arial" panose="020B0604020202020204" pitchFamily="34" charset="0"/>
            <a:cs typeface="Arial" panose="020B0604020202020204" pitchFamily="34" charset="0"/>
          </a:endParaRPr>
        </a:p>
      </dgm:t>
    </dgm:pt>
    <dgm:pt modelId="{771075A4-E7CD-4EB1-9915-DBB0DADEB157}" type="parTrans" cxnId="{80AE4D7C-0E5A-45E7-8F27-CC44BCFDCB19}">
      <dgm:prSet/>
      <dgm:spPr/>
      <dgm:t>
        <a:bodyPr/>
        <a:lstStyle/>
        <a:p>
          <a:endParaRPr lang="en-US"/>
        </a:p>
      </dgm:t>
    </dgm:pt>
    <dgm:pt modelId="{F8FE678E-F841-4094-ADBF-078BBED87A52}" type="sibTrans" cxnId="{80AE4D7C-0E5A-45E7-8F27-CC44BCFDCB19}">
      <dgm:prSet/>
      <dgm:spPr/>
      <dgm:t>
        <a:bodyPr/>
        <a:lstStyle/>
        <a:p>
          <a:endParaRPr lang="en-US"/>
        </a:p>
      </dgm:t>
    </dgm:pt>
    <dgm:pt modelId="{C3ADA153-F643-4DE5-9C84-50A15CCBC0D1}">
      <dgm:prSet custT="1"/>
      <dgm:spPr/>
      <dgm:t>
        <a:bodyPr/>
        <a:lstStyle/>
        <a:p>
          <a:r>
            <a:rPr lang="en-GB" sz="2000" b="0" i="0" dirty="0">
              <a:latin typeface="Arial" panose="020B0604020202020204" pitchFamily="34" charset="0"/>
              <a:cs typeface="Arial" panose="020B0604020202020204" pitchFamily="34" charset="0"/>
            </a:rPr>
            <a:t>5)Social care funding                                              12) Benefits</a:t>
          </a:r>
          <a:endParaRPr lang="en-US" sz="2000" dirty="0">
            <a:latin typeface="Arial" panose="020B0604020202020204" pitchFamily="34" charset="0"/>
            <a:cs typeface="Arial" panose="020B0604020202020204" pitchFamily="34" charset="0"/>
          </a:endParaRPr>
        </a:p>
      </dgm:t>
    </dgm:pt>
    <dgm:pt modelId="{2CA106DB-4F22-4065-8AC9-D0862EC1DF52}" type="parTrans" cxnId="{8D914640-0E32-4C01-B299-FE0180DCB1F1}">
      <dgm:prSet/>
      <dgm:spPr/>
      <dgm:t>
        <a:bodyPr/>
        <a:lstStyle/>
        <a:p>
          <a:endParaRPr lang="en-US"/>
        </a:p>
      </dgm:t>
    </dgm:pt>
    <dgm:pt modelId="{4E110727-E40E-4AE0-918D-753FBA1231DD}" type="sibTrans" cxnId="{8D914640-0E32-4C01-B299-FE0180DCB1F1}">
      <dgm:prSet/>
      <dgm:spPr/>
      <dgm:t>
        <a:bodyPr/>
        <a:lstStyle/>
        <a:p>
          <a:endParaRPr lang="en-US"/>
        </a:p>
      </dgm:t>
    </dgm:pt>
    <dgm:pt modelId="{DB177AE2-43F5-4E76-AC70-23E2620677EA}">
      <dgm:prSet custT="1"/>
      <dgm:spPr/>
      <dgm:t>
        <a:bodyPr/>
        <a:lstStyle/>
        <a:p>
          <a:r>
            <a:rPr lang="en-GB" sz="2000" b="0" i="0" dirty="0">
              <a:latin typeface="Arial" panose="020B0604020202020204" pitchFamily="34" charset="0"/>
              <a:cs typeface="Arial" panose="020B0604020202020204" pitchFamily="34" charset="0"/>
            </a:rPr>
            <a:t>6)Direct payments                                                   13) Council Tax</a:t>
          </a:r>
          <a:endParaRPr lang="en-US" sz="2000" dirty="0">
            <a:latin typeface="Arial" panose="020B0604020202020204" pitchFamily="34" charset="0"/>
            <a:cs typeface="Arial" panose="020B0604020202020204" pitchFamily="34" charset="0"/>
          </a:endParaRPr>
        </a:p>
      </dgm:t>
    </dgm:pt>
    <dgm:pt modelId="{0FFD42D4-3D53-4090-9CF6-20C772B27BA0}" type="parTrans" cxnId="{C5903074-9596-4134-B55D-5C57C091963A}">
      <dgm:prSet/>
      <dgm:spPr/>
      <dgm:t>
        <a:bodyPr/>
        <a:lstStyle/>
        <a:p>
          <a:endParaRPr lang="en-US"/>
        </a:p>
      </dgm:t>
    </dgm:pt>
    <dgm:pt modelId="{AAFA5B26-2241-4C27-8CE2-ACCE61C396CB}" type="sibTrans" cxnId="{C5903074-9596-4134-B55D-5C57C091963A}">
      <dgm:prSet/>
      <dgm:spPr/>
      <dgm:t>
        <a:bodyPr/>
        <a:lstStyle/>
        <a:p>
          <a:endParaRPr lang="en-US"/>
        </a:p>
      </dgm:t>
    </dgm:pt>
    <dgm:pt modelId="{013AB423-9BD6-45FA-8817-8883E94879A6}">
      <dgm:prSet custT="1"/>
      <dgm:spPr/>
      <dgm:t>
        <a:bodyPr/>
        <a:lstStyle/>
        <a:p>
          <a:r>
            <a:rPr lang="en-GB" sz="2000" dirty="0">
              <a:latin typeface="Arial" panose="020B0604020202020204" pitchFamily="34" charset="0"/>
              <a:cs typeface="Arial" panose="020B0604020202020204" pitchFamily="34" charset="0"/>
            </a:rPr>
            <a:t>7)Pension Credit                                                      14) Independent Living Fund</a:t>
          </a:r>
          <a:endParaRPr lang="en-US" sz="2000" dirty="0">
            <a:latin typeface="Arial" panose="020B0604020202020204" pitchFamily="34" charset="0"/>
            <a:cs typeface="Arial" panose="020B0604020202020204" pitchFamily="34" charset="0"/>
          </a:endParaRPr>
        </a:p>
      </dgm:t>
    </dgm:pt>
    <dgm:pt modelId="{E613D020-76AF-49BD-9992-4ED36305A2DF}" type="parTrans" cxnId="{4A8D7E90-999E-4CC6-A963-ECD708CE972A}">
      <dgm:prSet/>
      <dgm:spPr/>
      <dgm:t>
        <a:bodyPr/>
        <a:lstStyle/>
        <a:p>
          <a:endParaRPr lang="en-US"/>
        </a:p>
      </dgm:t>
    </dgm:pt>
    <dgm:pt modelId="{6523656C-B239-4875-A126-A3563AFEA8B4}" type="sibTrans" cxnId="{4A8D7E90-999E-4CC6-A963-ECD708CE972A}">
      <dgm:prSet/>
      <dgm:spPr/>
      <dgm:t>
        <a:bodyPr/>
        <a:lstStyle/>
        <a:p>
          <a:endParaRPr lang="en-US"/>
        </a:p>
      </dgm:t>
    </dgm:pt>
    <dgm:pt modelId="{16B5FF61-07C2-45E2-947B-A4136FA8132A}">
      <dgm:prSet custT="1"/>
      <dgm:spPr/>
      <dgm:t>
        <a:bodyPr/>
        <a:lstStyle/>
        <a:p>
          <a:r>
            <a:rPr lang="en-GB" sz="2000" dirty="0">
              <a:latin typeface="Arial" panose="020B0604020202020204" pitchFamily="34" charset="0"/>
              <a:cs typeface="Arial" panose="020B0604020202020204" pitchFamily="34" charset="0"/>
            </a:rPr>
            <a:t>By </a:t>
          </a:r>
          <a:r>
            <a:rPr lang="en-GB" sz="2000" dirty="0" err="1">
              <a:latin typeface="Arial" panose="020B0604020202020204" pitchFamily="34" charset="0"/>
              <a:cs typeface="Arial" panose="020B0604020202020204" pitchFamily="34" charset="0"/>
            </a:rPr>
            <a:t>O.Jarmusevica</a:t>
          </a:r>
          <a:endParaRPr lang="en-US" sz="2000" dirty="0">
            <a:latin typeface="Arial" panose="020B0604020202020204" pitchFamily="34" charset="0"/>
            <a:cs typeface="Arial" panose="020B0604020202020204" pitchFamily="34" charset="0"/>
          </a:endParaRPr>
        </a:p>
      </dgm:t>
    </dgm:pt>
    <dgm:pt modelId="{5A92371E-B65A-4EB6-BBB3-32546696FDF1}" type="parTrans" cxnId="{7A35AF92-D17E-4C8A-A707-F4A14B5D9D93}">
      <dgm:prSet/>
      <dgm:spPr/>
      <dgm:t>
        <a:bodyPr/>
        <a:lstStyle/>
        <a:p>
          <a:endParaRPr lang="en-US"/>
        </a:p>
      </dgm:t>
    </dgm:pt>
    <dgm:pt modelId="{57076396-F8D8-437B-827D-1057B495FBEE}" type="sibTrans" cxnId="{7A35AF92-D17E-4C8A-A707-F4A14B5D9D93}">
      <dgm:prSet/>
      <dgm:spPr/>
      <dgm:t>
        <a:bodyPr/>
        <a:lstStyle/>
        <a:p>
          <a:endParaRPr lang="en-US"/>
        </a:p>
      </dgm:t>
    </dgm:pt>
    <dgm:pt modelId="{74AB3737-BB4A-4F45-A42B-C2D1DF6816FA}" type="pres">
      <dgm:prSet presAssocID="{8C74B942-37AB-4528-832B-0CBCF42663E3}" presName="vert0" presStyleCnt="0">
        <dgm:presLayoutVars>
          <dgm:dir/>
          <dgm:animOne val="branch"/>
          <dgm:animLvl val="lvl"/>
        </dgm:presLayoutVars>
      </dgm:prSet>
      <dgm:spPr/>
    </dgm:pt>
    <dgm:pt modelId="{F949EE58-9E6C-48E6-9090-485DD4F914CA}" type="pres">
      <dgm:prSet presAssocID="{BBC9984E-2604-4EB5-BF8A-E1C17A7D13B6}" presName="thickLine" presStyleLbl="alignNode1" presStyleIdx="0" presStyleCnt="8"/>
      <dgm:spPr/>
    </dgm:pt>
    <dgm:pt modelId="{3FE7EDF5-E1ED-41B3-AA37-C18EA973EEC1}" type="pres">
      <dgm:prSet presAssocID="{BBC9984E-2604-4EB5-BF8A-E1C17A7D13B6}" presName="horz1" presStyleCnt="0"/>
      <dgm:spPr/>
    </dgm:pt>
    <dgm:pt modelId="{4BE82CD7-8A5B-4A15-974C-F342E133B8A6}" type="pres">
      <dgm:prSet presAssocID="{BBC9984E-2604-4EB5-BF8A-E1C17A7D13B6}" presName="tx1" presStyleLbl="revTx" presStyleIdx="0" presStyleCnt="8"/>
      <dgm:spPr/>
    </dgm:pt>
    <dgm:pt modelId="{437B1D05-5056-4A3C-9A84-57D301BAF0A3}" type="pres">
      <dgm:prSet presAssocID="{BBC9984E-2604-4EB5-BF8A-E1C17A7D13B6}" presName="vert1" presStyleCnt="0"/>
      <dgm:spPr/>
    </dgm:pt>
    <dgm:pt modelId="{40075463-9377-44FE-8F1B-F9F0969C86F8}" type="pres">
      <dgm:prSet presAssocID="{CBA7F306-11F4-4710-8041-8797E831DCD4}" presName="thickLine" presStyleLbl="alignNode1" presStyleIdx="1" presStyleCnt="8"/>
      <dgm:spPr/>
    </dgm:pt>
    <dgm:pt modelId="{75479A38-C80A-41C3-9494-F7B2D24BD661}" type="pres">
      <dgm:prSet presAssocID="{CBA7F306-11F4-4710-8041-8797E831DCD4}" presName="horz1" presStyleCnt="0"/>
      <dgm:spPr/>
    </dgm:pt>
    <dgm:pt modelId="{E8FDCE4D-D93C-467F-9133-61B9B1285BF4}" type="pres">
      <dgm:prSet presAssocID="{CBA7F306-11F4-4710-8041-8797E831DCD4}" presName="tx1" presStyleLbl="revTx" presStyleIdx="1" presStyleCnt="8"/>
      <dgm:spPr/>
    </dgm:pt>
    <dgm:pt modelId="{1FA2FCF1-2B05-4602-B829-EA6746AB721E}" type="pres">
      <dgm:prSet presAssocID="{CBA7F306-11F4-4710-8041-8797E831DCD4}" presName="vert1" presStyleCnt="0"/>
      <dgm:spPr/>
    </dgm:pt>
    <dgm:pt modelId="{715C378B-C126-4999-A1D0-33844E923F67}" type="pres">
      <dgm:prSet presAssocID="{C50D1FA7-4431-46B5-B6C5-710C09367895}" presName="thickLine" presStyleLbl="alignNode1" presStyleIdx="2" presStyleCnt="8"/>
      <dgm:spPr/>
    </dgm:pt>
    <dgm:pt modelId="{5B1966CC-6C28-406A-944A-B3EE555E67A9}" type="pres">
      <dgm:prSet presAssocID="{C50D1FA7-4431-46B5-B6C5-710C09367895}" presName="horz1" presStyleCnt="0"/>
      <dgm:spPr/>
    </dgm:pt>
    <dgm:pt modelId="{E9E95EB1-631E-4B06-A813-0C4D256E9225}" type="pres">
      <dgm:prSet presAssocID="{C50D1FA7-4431-46B5-B6C5-710C09367895}" presName="tx1" presStyleLbl="revTx" presStyleIdx="2" presStyleCnt="8"/>
      <dgm:spPr/>
    </dgm:pt>
    <dgm:pt modelId="{B2A4A59C-8E6D-4B04-83EE-57DFEDCD4696}" type="pres">
      <dgm:prSet presAssocID="{C50D1FA7-4431-46B5-B6C5-710C09367895}" presName="vert1" presStyleCnt="0"/>
      <dgm:spPr/>
    </dgm:pt>
    <dgm:pt modelId="{7F5C7E1A-1EDF-43A6-86AD-997FA5FE184D}" type="pres">
      <dgm:prSet presAssocID="{354C6294-25D4-46F7-9237-7535C1781E67}" presName="thickLine" presStyleLbl="alignNode1" presStyleIdx="3" presStyleCnt="8"/>
      <dgm:spPr/>
    </dgm:pt>
    <dgm:pt modelId="{B02DE98B-844D-4482-BB83-49C4AEE3DF92}" type="pres">
      <dgm:prSet presAssocID="{354C6294-25D4-46F7-9237-7535C1781E67}" presName="horz1" presStyleCnt="0"/>
      <dgm:spPr/>
    </dgm:pt>
    <dgm:pt modelId="{0E1E0185-0AA6-4EAE-A69E-0A0B9757B7F5}" type="pres">
      <dgm:prSet presAssocID="{354C6294-25D4-46F7-9237-7535C1781E67}" presName="tx1" presStyleLbl="revTx" presStyleIdx="3" presStyleCnt="8"/>
      <dgm:spPr/>
    </dgm:pt>
    <dgm:pt modelId="{1515D69D-F82F-4869-9A84-E0D3E7FFBDF4}" type="pres">
      <dgm:prSet presAssocID="{354C6294-25D4-46F7-9237-7535C1781E67}" presName="vert1" presStyleCnt="0"/>
      <dgm:spPr/>
    </dgm:pt>
    <dgm:pt modelId="{4A7F1062-A796-467A-BCA4-1F5FBAA3E899}" type="pres">
      <dgm:prSet presAssocID="{C3ADA153-F643-4DE5-9C84-50A15CCBC0D1}" presName="thickLine" presStyleLbl="alignNode1" presStyleIdx="4" presStyleCnt="8"/>
      <dgm:spPr/>
    </dgm:pt>
    <dgm:pt modelId="{784D366E-97C3-4AA8-BEA7-35C3A20EFD75}" type="pres">
      <dgm:prSet presAssocID="{C3ADA153-F643-4DE5-9C84-50A15CCBC0D1}" presName="horz1" presStyleCnt="0"/>
      <dgm:spPr/>
    </dgm:pt>
    <dgm:pt modelId="{6E686072-5D9E-497D-8321-487ACAE3EDD0}" type="pres">
      <dgm:prSet presAssocID="{C3ADA153-F643-4DE5-9C84-50A15CCBC0D1}" presName="tx1" presStyleLbl="revTx" presStyleIdx="4" presStyleCnt="8"/>
      <dgm:spPr/>
    </dgm:pt>
    <dgm:pt modelId="{D6AD4A27-5C9D-4FBB-AE01-13E9158ADA91}" type="pres">
      <dgm:prSet presAssocID="{C3ADA153-F643-4DE5-9C84-50A15CCBC0D1}" presName="vert1" presStyleCnt="0"/>
      <dgm:spPr/>
    </dgm:pt>
    <dgm:pt modelId="{B2520839-D1D2-4A4D-8EC2-579565276309}" type="pres">
      <dgm:prSet presAssocID="{DB177AE2-43F5-4E76-AC70-23E2620677EA}" presName="thickLine" presStyleLbl="alignNode1" presStyleIdx="5" presStyleCnt="8"/>
      <dgm:spPr/>
    </dgm:pt>
    <dgm:pt modelId="{95C94454-A087-4488-9286-57D426AD8A29}" type="pres">
      <dgm:prSet presAssocID="{DB177AE2-43F5-4E76-AC70-23E2620677EA}" presName="horz1" presStyleCnt="0"/>
      <dgm:spPr/>
    </dgm:pt>
    <dgm:pt modelId="{C757A4E2-2B86-4708-BA76-2BE6678AA43B}" type="pres">
      <dgm:prSet presAssocID="{DB177AE2-43F5-4E76-AC70-23E2620677EA}" presName="tx1" presStyleLbl="revTx" presStyleIdx="5" presStyleCnt="8"/>
      <dgm:spPr/>
    </dgm:pt>
    <dgm:pt modelId="{81A9C10B-8859-496B-9942-F3A2E7B902AD}" type="pres">
      <dgm:prSet presAssocID="{DB177AE2-43F5-4E76-AC70-23E2620677EA}" presName="vert1" presStyleCnt="0"/>
      <dgm:spPr/>
    </dgm:pt>
    <dgm:pt modelId="{FA3E64D7-E336-41B3-8623-C631C7156C27}" type="pres">
      <dgm:prSet presAssocID="{013AB423-9BD6-45FA-8817-8883E94879A6}" presName="thickLine" presStyleLbl="alignNode1" presStyleIdx="6" presStyleCnt="8"/>
      <dgm:spPr/>
    </dgm:pt>
    <dgm:pt modelId="{1C7B5865-65E1-4DD2-879F-76D259AE54AF}" type="pres">
      <dgm:prSet presAssocID="{013AB423-9BD6-45FA-8817-8883E94879A6}" presName="horz1" presStyleCnt="0"/>
      <dgm:spPr/>
    </dgm:pt>
    <dgm:pt modelId="{DE242C5B-6953-4CF8-8E46-93CFF8D3505B}" type="pres">
      <dgm:prSet presAssocID="{013AB423-9BD6-45FA-8817-8883E94879A6}" presName="tx1" presStyleLbl="revTx" presStyleIdx="6" presStyleCnt="8"/>
      <dgm:spPr/>
    </dgm:pt>
    <dgm:pt modelId="{B788EE05-C5B1-441B-A173-094F91DF27B1}" type="pres">
      <dgm:prSet presAssocID="{013AB423-9BD6-45FA-8817-8883E94879A6}" presName="vert1" presStyleCnt="0"/>
      <dgm:spPr/>
    </dgm:pt>
    <dgm:pt modelId="{CF290F2D-EF03-4373-9BB0-BF732CBAE686}" type="pres">
      <dgm:prSet presAssocID="{16B5FF61-07C2-45E2-947B-A4136FA8132A}" presName="thickLine" presStyleLbl="alignNode1" presStyleIdx="7" presStyleCnt="8"/>
      <dgm:spPr/>
    </dgm:pt>
    <dgm:pt modelId="{1F8A7FCB-B683-4A9E-BF21-F368D345EC84}" type="pres">
      <dgm:prSet presAssocID="{16B5FF61-07C2-45E2-947B-A4136FA8132A}" presName="horz1" presStyleCnt="0"/>
      <dgm:spPr/>
    </dgm:pt>
    <dgm:pt modelId="{99B5A2B4-47AA-4344-BB7F-BCB147B06E4E}" type="pres">
      <dgm:prSet presAssocID="{16B5FF61-07C2-45E2-947B-A4136FA8132A}" presName="tx1" presStyleLbl="revTx" presStyleIdx="7" presStyleCnt="8"/>
      <dgm:spPr/>
    </dgm:pt>
    <dgm:pt modelId="{4293CB90-462E-41CA-90DC-DF61098E8E36}" type="pres">
      <dgm:prSet presAssocID="{16B5FF61-07C2-45E2-947B-A4136FA8132A}" presName="vert1" presStyleCnt="0"/>
      <dgm:spPr/>
    </dgm:pt>
  </dgm:ptLst>
  <dgm:cxnLst>
    <dgm:cxn modelId="{F9CF5B17-4A00-4EF3-87C3-1FB5AF8A215B}" srcId="{8C74B942-37AB-4528-832B-0CBCF42663E3}" destId="{BBC9984E-2604-4EB5-BF8A-E1C17A7D13B6}" srcOrd="0" destOrd="0" parTransId="{94E36607-17C7-4CD8-BAB2-3C7364498E26}" sibTransId="{6B8DBA15-3987-4BEC-993D-338A9D629588}"/>
    <dgm:cxn modelId="{4FD5A421-00F5-45AB-89C9-1722BB62764C}" type="presOf" srcId="{354C6294-25D4-46F7-9237-7535C1781E67}" destId="{0E1E0185-0AA6-4EAE-A69E-0A0B9757B7F5}" srcOrd="0" destOrd="0" presId="urn:microsoft.com/office/officeart/2008/layout/LinedList"/>
    <dgm:cxn modelId="{73E28230-83AB-4136-A3A7-F8D004FFE3D1}" srcId="{8C74B942-37AB-4528-832B-0CBCF42663E3}" destId="{CBA7F306-11F4-4710-8041-8797E831DCD4}" srcOrd="1" destOrd="0" parTransId="{BE321532-CC0C-4388-80F7-D345D25B98E4}" sibTransId="{734B7C5A-AE10-49C6-BE50-595BB0A7D75C}"/>
    <dgm:cxn modelId="{8D914640-0E32-4C01-B299-FE0180DCB1F1}" srcId="{8C74B942-37AB-4528-832B-0CBCF42663E3}" destId="{C3ADA153-F643-4DE5-9C84-50A15CCBC0D1}" srcOrd="4" destOrd="0" parTransId="{2CA106DB-4F22-4065-8AC9-D0862EC1DF52}" sibTransId="{4E110727-E40E-4AE0-918D-753FBA1231DD}"/>
    <dgm:cxn modelId="{0FE31B47-EB83-472E-857F-67C58689C2C1}" type="presOf" srcId="{BBC9984E-2604-4EB5-BF8A-E1C17A7D13B6}" destId="{4BE82CD7-8A5B-4A15-974C-F342E133B8A6}" srcOrd="0" destOrd="0" presId="urn:microsoft.com/office/officeart/2008/layout/LinedList"/>
    <dgm:cxn modelId="{C5903074-9596-4134-B55D-5C57C091963A}" srcId="{8C74B942-37AB-4528-832B-0CBCF42663E3}" destId="{DB177AE2-43F5-4E76-AC70-23E2620677EA}" srcOrd="5" destOrd="0" parTransId="{0FFD42D4-3D53-4090-9CF6-20C772B27BA0}" sibTransId="{AAFA5B26-2241-4C27-8CE2-ACCE61C396CB}"/>
    <dgm:cxn modelId="{80AE4D7C-0E5A-45E7-8F27-CC44BCFDCB19}" srcId="{8C74B942-37AB-4528-832B-0CBCF42663E3}" destId="{354C6294-25D4-46F7-9237-7535C1781E67}" srcOrd="3" destOrd="0" parTransId="{771075A4-E7CD-4EB1-9915-DBB0DADEB157}" sibTransId="{F8FE678E-F841-4094-ADBF-078BBED87A52}"/>
    <dgm:cxn modelId="{403C4F84-2DCB-441B-8654-4418D6145E38}" type="presOf" srcId="{013AB423-9BD6-45FA-8817-8883E94879A6}" destId="{DE242C5B-6953-4CF8-8E46-93CFF8D3505B}" srcOrd="0" destOrd="0" presId="urn:microsoft.com/office/officeart/2008/layout/LinedList"/>
    <dgm:cxn modelId="{E46C3786-9501-4B29-B58D-B576AB99466B}" type="presOf" srcId="{C3ADA153-F643-4DE5-9C84-50A15CCBC0D1}" destId="{6E686072-5D9E-497D-8321-487ACAE3EDD0}" srcOrd="0" destOrd="0" presId="urn:microsoft.com/office/officeart/2008/layout/LinedList"/>
    <dgm:cxn modelId="{F9B03E88-173B-4056-A2A5-82A76F0464ED}" type="presOf" srcId="{C50D1FA7-4431-46B5-B6C5-710C09367895}" destId="{E9E95EB1-631E-4B06-A813-0C4D256E9225}" srcOrd="0" destOrd="0" presId="urn:microsoft.com/office/officeart/2008/layout/LinedList"/>
    <dgm:cxn modelId="{C9FAAC88-FBA8-45D8-B492-8579E6F07B44}" type="presOf" srcId="{16B5FF61-07C2-45E2-947B-A4136FA8132A}" destId="{99B5A2B4-47AA-4344-BB7F-BCB147B06E4E}" srcOrd="0" destOrd="0" presId="urn:microsoft.com/office/officeart/2008/layout/LinedList"/>
    <dgm:cxn modelId="{6282488B-325C-4AE2-B0BA-160EBCD74047}" type="presOf" srcId="{DB177AE2-43F5-4E76-AC70-23E2620677EA}" destId="{C757A4E2-2B86-4708-BA76-2BE6678AA43B}" srcOrd="0" destOrd="0" presId="urn:microsoft.com/office/officeart/2008/layout/LinedList"/>
    <dgm:cxn modelId="{4A8D7E90-999E-4CC6-A963-ECD708CE972A}" srcId="{8C74B942-37AB-4528-832B-0CBCF42663E3}" destId="{013AB423-9BD6-45FA-8817-8883E94879A6}" srcOrd="6" destOrd="0" parTransId="{E613D020-76AF-49BD-9992-4ED36305A2DF}" sibTransId="{6523656C-B239-4875-A126-A3563AFEA8B4}"/>
    <dgm:cxn modelId="{7A35AF92-D17E-4C8A-A707-F4A14B5D9D93}" srcId="{8C74B942-37AB-4528-832B-0CBCF42663E3}" destId="{16B5FF61-07C2-45E2-947B-A4136FA8132A}" srcOrd="7" destOrd="0" parTransId="{5A92371E-B65A-4EB6-BBB3-32546696FDF1}" sibTransId="{57076396-F8D8-437B-827D-1057B495FBEE}"/>
    <dgm:cxn modelId="{653B44A1-5801-47B0-8E11-C99C77C3F77B}" srcId="{8C74B942-37AB-4528-832B-0CBCF42663E3}" destId="{C50D1FA7-4431-46B5-B6C5-710C09367895}" srcOrd="2" destOrd="0" parTransId="{7B8DB3AE-979E-46D1-A902-A34455BC33BB}" sibTransId="{3B8EB49C-3A0E-4615-BE36-E1C3E7BA7A6E}"/>
    <dgm:cxn modelId="{B35519B5-804E-4764-8D04-CE3B698963B8}" type="presOf" srcId="{8C74B942-37AB-4528-832B-0CBCF42663E3}" destId="{74AB3737-BB4A-4F45-A42B-C2D1DF6816FA}" srcOrd="0" destOrd="0" presId="urn:microsoft.com/office/officeart/2008/layout/LinedList"/>
    <dgm:cxn modelId="{9643E3EE-B4BE-4EBF-843B-2BE33DC27B3B}" type="presOf" srcId="{CBA7F306-11F4-4710-8041-8797E831DCD4}" destId="{E8FDCE4D-D93C-467F-9133-61B9B1285BF4}" srcOrd="0" destOrd="0" presId="urn:microsoft.com/office/officeart/2008/layout/LinedList"/>
    <dgm:cxn modelId="{9005C4FB-B3A0-4CDA-BE1B-666AA36CF16E}" type="presParOf" srcId="{74AB3737-BB4A-4F45-A42B-C2D1DF6816FA}" destId="{F949EE58-9E6C-48E6-9090-485DD4F914CA}" srcOrd="0" destOrd="0" presId="urn:microsoft.com/office/officeart/2008/layout/LinedList"/>
    <dgm:cxn modelId="{FE4D4F5E-1685-437B-A1B9-EE7A54F6DF13}" type="presParOf" srcId="{74AB3737-BB4A-4F45-A42B-C2D1DF6816FA}" destId="{3FE7EDF5-E1ED-41B3-AA37-C18EA973EEC1}" srcOrd="1" destOrd="0" presId="urn:microsoft.com/office/officeart/2008/layout/LinedList"/>
    <dgm:cxn modelId="{55B82126-382F-4191-8932-B0B40591AA47}" type="presParOf" srcId="{3FE7EDF5-E1ED-41B3-AA37-C18EA973EEC1}" destId="{4BE82CD7-8A5B-4A15-974C-F342E133B8A6}" srcOrd="0" destOrd="0" presId="urn:microsoft.com/office/officeart/2008/layout/LinedList"/>
    <dgm:cxn modelId="{0651BBDF-61BF-4ABD-95C5-C6D03EEE78CF}" type="presParOf" srcId="{3FE7EDF5-E1ED-41B3-AA37-C18EA973EEC1}" destId="{437B1D05-5056-4A3C-9A84-57D301BAF0A3}" srcOrd="1" destOrd="0" presId="urn:microsoft.com/office/officeart/2008/layout/LinedList"/>
    <dgm:cxn modelId="{07225233-ECD5-4A11-A3B1-DB948FF65744}" type="presParOf" srcId="{74AB3737-BB4A-4F45-A42B-C2D1DF6816FA}" destId="{40075463-9377-44FE-8F1B-F9F0969C86F8}" srcOrd="2" destOrd="0" presId="urn:microsoft.com/office/officeart/2008/layout/LinedList"/>
    <dgm:cxn modelId="{4E274D2B-9605-446B-B7AA-353C55FA8F55}" type="presParOf" srcId="{74AB3737-BB4A-4F45-A42B-C2D1DF6816FA}" destId="{75479A38-C80A-41C3-9494-F7B2D24BD661}" srcOrd="3" destOrd="0" presId="urn:microsoft.com/office/officeart/2008/layout/LinedList"/>
    <dgm:cxn modelId="{0B0E544C-970C-4C04-80DB-ED7D5A0AFAA6}" type="presParOf" srcId="{75479A38-C80A-41C3-9494-F7B2D24BD661}" destId="{E8FDCE4D-D93C-467F-9133-61B9B1285BF4}" srcOrd="0" destOrd="0" presId="urn:microsoft.com/office/officeart/2008/layout/LinedList"/>
    <dgm:cxn modelId="{3AB62DB8-E334-4012-B3D6-885A202FEA6F}" type="presParOf" srcId="{75479A38-C80A-41C3-9494-F7B2D24BD661}" destId="{1FA2FCF1-2B05-4602-B829-EA6746AB721E}" srcOrd="1" destOrd="0" presId="urn:microsoft.com/office/officeart/2008/layout/LinedList"/>
    <dgm:cxn modelId="{CAFDA4B7-DDDE-4692-AE63-664AF653DFDE}" type="presParOf" srcId="{74AB3737-BB4A-4F45-A42B-C2D1DF6816FA}" destId="{715C378B-C126-4999-A1D0-33844E923F67}" srcOrd="4" destOrd="0" presId="urn:microsoft.com/office/officeart/2008/layout/LinedList"/>
    <dgm:cxn modelId="{29A45686-6C41-4B31-AF4E-9DA024B8A475}" type="presParOf" srcId="{74AB3737-BB4A-4F45-A42B-C2D1DF6816FA}" destId="{5B1966CC-6C28-406A-944A-B3EE555E67A9}" srcOrd="5" destOrd="0" presId="urn:microsoft.com/office/officeart/2008/layout/LinedList"/>
    <dgm:cxn modelId="{DB60A6BE-8F9C-4679-832A-0F90B68A9BF4}" type="presParOf" srcId="{5B1966CC-6C28-406A-944A-B3EE555E67A9}" destId="{E9E95EB1-631E-4B06-A813-0C4D256E9225}" srcOrd="0" destOrd="0" presId="urn:microsoft.com/office/officeart/2008/layout/LinedList"/>
    <dgm:cxn modelId="{B4DE76E7-AC6A-4C84-B482-BAB23B7F5DA2}" type="presParOf" srcId="{5B1966CC-6C28-406A-944A-B3EE555E67A9}" destId="{B2A4A59C-8E6D-4B04-83EE-57DFEDCD4696}" srcOrd="1" destOrd="0" presId="urn:microsoft.com/office/officeart/2008/layout/LinedList"/>
    <dgm:cxn modelId="{48B33E57-9B39-49DB-BACD-48962150D25F}" type="presParOf" srcId="{74AB3737-BB4A-4F45-A42B-C2D1DF6816FA}" destId="{7F5C7E1A-1EDF-43A6-86AD-997FA5FE184D}" srcOrd="6" destOrd="0" presId="urn:microsoft.com/office/officeart/2008/layout/LinedList"/>
    <dgm:cxn modelId="{899504D9-BA0A-4489-9E98-257DFF72A373}" type="presParOf" srcId="{74AB3737-BB4A-4F45-A42B-C2D1DF6816FA}" destId="{B02DE98B-844D-4482-BB83-49C4AEE3DF92}" srcOrd="7" destOrd="0" presId="urn:microsoft.com/office/officeart/2008/layout/LinedList"/>
    <dgm:cxn modelId="{CCA18751-DAA1-4AD5-974D-7C1216CFF0D6}" type="presParOf" srcId="{B02DE98B-844D-4482-BB83-49C4AEE3DF92}" destId="{0E1E0185-0AA6-4EAE-A69E-0A0B9757B7F5}" srcOrd="0" destOrd="0" presId="urn:microsoft.com/office/officeart/2008/layout/LinedList"/>
    <dgm:cxn modelId="{34ACFCBB-9EFF-4DE7-85A3-36FAAB684842}" type="presParOf" srcId="{B02DE98B-844D-4482-BB83-49C4AEE3DF92}" destId="{1515D69D-F82F-4869-9A84-E0D3E7FFBDF4}" srcOrd="1" destOrd="0" presId="urn:microsoft.com/office/officeart/2008/layout/LinedList"/>
    <dgm:cxn modelId="{8E96935B-85CA-4DBD-9BEC-8A1ED860A6BB}" type="presParOf" srcId="{74AB3737-BB4A-4F45-A42B-C2D1DF6816FA}" destId="{4A7F1062-A796-467A-BCA4-1F5FBAA3E899}" srcOrd="8" destOrd="0" presId="urn:microsoft.com/office/officeart/2008/layout/LinedList"/>
    <dgm:cxn modelId="{0648F9CB-D77C-402C-84F3-BF3AD7614962}" type="presParOf" srcId="{74AB3737-BB4A-4F45-A42B-C2D1DF6816FA}" destId="{784D366E-97C3-4AA8-BEA7-35C3A20EFD75}" srcOrd="9" destOrd="0" presId="urn:microsoft.com/office/officeart/2008/layout/LinedList"/>
    <dgm:cxn modelId="{79D761D3-431D-40B3-9741-6C2975CDE6B9}" type="presParOf" srcId="{784D366E-97C3-4AA8-BEA7-35C3A20EFD75}" destId="{6E686072-5D9E-497D-8321-487ACAE3EDD0}" srcOrd="0" destOrd="0" presId="urn:microsoft.com/office/officeart/2008/layout/LinedList"/>
    <dgm:cxn modelId="{DE7D3A2C-5FED-4442-B6F8-EEDF037514AF}" type="presParOf" srcId="{784D366E-97C3-4AA8-BEA7-35C3A20EFD75}" destId="{D6AD4A27-5C9D-4FBB-AE01-13E9158ADA91}" srcOrd="1" destOrd="0" presId="urn:microsoft.com/office/officeart/2008/layout/LinedList"/>
    <dgm:cxn modelId="{343D1397-B683-41E0-A872-F481826E5713}" type="presParOf" srcId="{74AB3737-BB4A-4F45-A42B-C2D1DF6816FA}" destId="{B2520839-D1D2-4A4D-8EC2-579565276309}" srcOrd="10" destOrd="0" presId="urn:microsoft.com/office/officeart/2008/layout/LinedList"/>
    <dgm:cxn modelId="{B893571D-D51F-4924-9C2C-2802931D1E0C}" type="presParOf" srcId="{74AB3737-BB4A-4F45-A42B-C2D1DF6816FA}" destId="{95C94454-A087-4488-9286-57D426AD8A29}" srcOrd="11" destOrd="0" presId="urn:microsoft.com/office/officeart/2008/layout/LinedList"/>
    <dgm:cxn modelId="{DB4C3E49-47AC-40B3-803F-38AE7499BA8A}" type="presParOf" srcId="{95C94454-A087-4488-9286-57D426AD8A29}" destId="{C757A4E2-2B86-4708-BA76-2BE6678AA43B}" srcOrd="0" destOrd="0" presId="urn:microsoft.com/office/officeart/2008/layout/LinedList"/>
    <dgm:cxn modelId="{6095D6B9-96B0-484C-9CAD-84021FE00163}" type="presParOf" srcId="{95C94454-A087-4488-9286-57D426AD8A29}" destId="{81A9C10B-8859-496B-9942-F3A2E7B902AD}" srcOrd="1" destOrd="0" presId="urn:microsoft.com/office/officeart/2008/layout/LinedList"/>
    <dgm:cxn modelId="{7FFE7840-9CB6-4440-9D44-9FF6D5F4B237}" type="presParOf" srcId="{74AB3737-BB4A-4F45-A42B-C2D1DF6816FA}" destId="{FA3E64D7-E336-41B3-8623-C631C7156C27}" srcOrd="12" destOrd="0" presId="urn:microsoft.com/office/officeart/2008/layout/LinedList"/>
    <dgm:cxn modelId="{75543614-F4F6-4D51-9E90-50D5FA979B60}" type="presParOf" srcId="{74AB3737-BB4A-4F45-A42B-C2D1DF6816FA}" destId="{1C7B5865-65E1-4DD2-879F-76D259AE54AF}" srcOrd="13" destOrd="0" presId="urn:microsoft.com/office/officeart/2008/layout/LinedList"/>
    <dgm:cxn modelId="{E6E113E1-516D-415A-8E00-CA863B43FDDC}" type="presParOf" srcId="{1C7B5865-65E1-4DD2-879F-76D259AE54AF}" destId="{DE242C5B-6953-4CF8-8E46-93CFF8D3505B}" srcOrd="0" destOrd="0" presId="urn:microsoft.com/office/officeart/2008/layout/LinedList"/>
    <dgm:cxn modelId="{549CB460-C250-4976-A7C7-335A0954FA7F}" type="presParOf" srcId="{1C7B5865-65E1-4DD2-879F-76D259AE54AF}" destId="{B788EE05-C5B1-441B-A173-094F91DF27B1}" srcOrd="1" destOrd="0" presId="urn:microsoft.com/office/officeart/2008/layout/LinedList"/>
    <dgm:cxn modelId="{842A3B82-2BD9-4943-ADEF-1D2EB0B8BC1F}" type="presParOf" srcId="{74AB3737-BB4A-4F45-A42B-C2D1DF6816FA}" destId="{CF290F2D-EF03-4373-9BB0-BF732CBAE686}" srcOrd="14" destOrd="0" presId="urn:microsoft.com/office/officeart/2008/layout/LinedList"/>
    <dgm:cxn modelId="{4CFAA1CC-8BFB-4CC8-90A4-6FEED818676E}" type="presParOf" srcId="{74AB3737-BB4A-4F45-A42B-C2D1DF6816FA}" destId="{1F8A7FCB-B683-4A9E-BF21-F368D345EC84}" srcOrd="15" destOrd="0" presId="urn:microsoft.com/office/officeart/2008/layout/LinedList"/>
    <dgm:cxn modelId="{67BDDE2E-8510-4AE5-AA59-C2C402A015C5}" type="presParOf" srcId="{1F8A7FCB-B683-4A9E-BF21-F368D345EC84}" destId="{99B5A2B4-47AA-4344-BB7F-BCB147B06E4E}" srcOrd="0" destOrd="0" presId="urn:microsoft.com/office/officeart/2008/layout/LinedList"/>
    <dgm:cxn modelId="{553A99DD-FC3E-4343-AD9D-242D7BB1CBBF}" type="presParOf" srcId="{1F8A7FCB-B683-4A9E-BF21-F368D345EC84}" destId="{4293CB90-462E-41CA-90DC-DF61098E8E3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9E78BE-3DDD-4560-B2AF-334636760DC3}" type="doc">
      <dgm:prSet loTypeId="urn:microsoft.com/office/officeart/2008/layout/LinedList" loCatId="list" qsTypeId="urn:microsoft.com/office/officeart/2005/8/quickstyle/simple1" qsCatId="simple" csTypeId="urn:microsoft.com/office/officeart/2005/8/colors/accent5_2" csCatId="accent5"/>
      <dgm:spPr/>
      <dgm:t>
        <a:bodyPr/>
        <a:lstStyle/>
        <a:p>
          <a:endParaRPr lang="en-US"/>
        </a:p>
      </dgm:t>
    </dgm:pt>
    <dgm:pt modelId="{03B36424-1F7A-497C-8B15-B4A439BAEA6B}">
      <dgm:prSet/>
      <dgm:spPr/>
      <dgm:t>
        <a:bodyPr/>
        <a:lstStyle/>
        <a:p>
          <a:r>
            <a:rPr lang="en-GB" dirty="0">
              <a:latin typeface="Arial" panose="020B0604020202020204" pitchFamily="34" charset="0"/>
              <a:cs typeface="Arial" panose="020B0604020202020204" pitchFamily="34" charset="0"/>
            </a:rPr>
            <a:t>Nifast. (2013). Care Skills &amp; Care Support: FETAC Level 5. Gill &amp; Macmillan Ltd.</a:t>
          </a:r>
          <a:endParaRPr lang="en-US" dirty="0">
            <a:latin typeface="Arial" panose="020B0604020202020204" pitchFamily="34" charset="0"/>
            <a:cs typeface="Arial" panose="020B0604020202020204" pitchFamily="34" charset="0"/>
          </a:endParaRPr>
        </a:p>
      </dgm:t>
    </dgm:pt>
    <dgm:pt modelId="{BF5DBDD4-293A-4A98-B6B2-997E5CFAD71F}" type="parTrans" cxnId="{6235F9DD-C372-4ABA-A848-DEF16A2CFEE2}">
      <dgm:prSet/>
      <dgm:spPr/>
      <dgm:t>
        <a:bodyPr/>
        <a:lstStyle/>
        <a:p>
          <a:endParaRPr lang="en-US"/>
        </a:p>
      </dgm:t>
    </dgm:pt>
    <dgm:pt modelId="{AA271CCC-F449-4489-8801-22EF50361AE7}" type="sibTrans" cxnId="{6235F9DD-C372-4ABA-A848-DEF16A2CFEE2}">
      <dgm:prSet/>
      <dgm:spPr/>
      <dgm:t>
        <a:bodyPr/>
        <a:lstStyle/>
        <a:p>
          <a:endParaRPr lang="en-US"/>
        </a:p>
      </dgm:t>
    </dgm:pt>
    <dgm:pt modelId="{1E5A51C6-16B4-4395-9D99-DBDA7259726A}">
      <dgm:prSet/>
      <dgm:spPr/>
      <dgm:t>
        <a:bodyPr/>
        <a:lstStyle/>
        <a:p>
          <a:r>
            <a:rPr lang="en-GB" dirty="0">
              <a:latin typeface="Arial" panose="020B0604020202020204" pitchFamily="34" charset="0"/>
              <a:cs typeface="Arial" panose="020B0604020202020204" pitchFamily="34" charset="0"/>
            </a:rPr>
            <a:t>Mr. Victor E. K. Muriithi. (2022). Health and Social Care Legislation (UK): Students’ Guide. Independently published.</a:t>
          </a:r>
          <a:endParaRPr lang="en-US" dirty="0">
            <a:latin typeface="Arial" panose="020B0604020202020204" pitchFamily="34" charset="0"/>
            <a:cs typeface="Arial" panose="020B0604020202020204" pitchFamily="34" charset="0"/>
          </a:endParaRPr>
        </a:p>
      </dgm:t>
    </dgm:pt>
    <dgm:pt modelId="{2BBAD2E6-EB24-40CA-842A-13653786BFB7}" type="parTrans" cxnId="{AB0BF743-6D51-4BF7-B534-6736BC075899}">
      <dgm:prSet/>
      <dgm:spPr/>
      <dgm:t>
        <a:bodyPr/>
        <a:lstStyle/>
        <a:p>
          <a:endParaRPr lang="en-US"/>
        </a:p>
      </dgm:t>
    </dgm:pt>
    <dgm:pt modelId="{4F212F9A-E644-48C2-BB08-B63CBE1B1BC0}" type="sibTrans" cxnId="{AB0BF743-6D51-4BF7-B534-6736BC075899}">
      <dgm:prSet/>
      <dgm:spPr/>
      <dgm:t>
        <a:bodyPr/>
        <a:lstStyle/>
        <a:p>
          <a:endParaRPr lang="en-US"/>
        </a:p>
      </dgm:t>
    </dgm:pt>
    <dgm:pt modelId="{9D730D9E-E29D-432A-B628-C31D02A2E357}">
      <dgm:prSet/>
      <dgm:spPr/>
      <dgm:t>
        <a:bodyPr/>
        <a:lstStyle/>
        <a:p>
          <a:r>
            <a:rPr lang="en-GB" dirty="0">
              <a:latin typeface="Arial" panose="020B0604020202020204" pitchFamily="34" charset="0"/>
              <a:cs typeface="Arial" panose="020B0604020202020204" pitchFamily="34" charset="0"/>
            </a:rPr>
            <a:t>Suzy Braye. (2019). The Care Act 2014: Wellbeing in Practice. Learning Matters.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Edition.</a:t>
          </a:r>
          <a:endParaRPr lang="en-US" dirty="0">
            <a:latin typeface="Arial" panose="020B0604020202020204" pitchFamily="34" charset="0"/>
            <a:cs typeface="Arial" panose="020B0604020202020204" pitchFamily="34" charset="0"/>
          </a:endParaRPr>
        </a:p>
      </dgm:t>
    </dgm:pt>
    <dgm:pt modelId="{10495A70-5852-4FE5-BCF0-6BA813F6279D}" type="parTrans" cxnId="{6610A300-CE45-4084-9486-E920375D7139}">
      <dgm:prSet/>
      <dgm:spPr/>
      <dgm:t>
        <a:bodyPr/>
        <a:lstStyle/>
        <a:p>
          <a:endParaRPr lang="en-US"/>
        </a:p>
      </dgm:t>
    </dgm:pt>
    <dgm:pt modelId="{5AC833A3-8EE6-444D-9118-3DAB46AF4DAF}" type="sibTrans" cxnId="{6610A300-CE45-4084-9486-E920375D7139}">
      <dgm:prSet/>
      <dgm:spPr/>
      <dgm:t>
        <a:bodyPr/>
        <a:lstStyle/>
        <a:p>
          <a:endParaRPr lang="en-US"/>
        </a:p>
      </dgm:t>
    </dgm:pt>
    <dgm:pt modelId="{949DEE9A-C857-4E38-A52E-25FF15D49CFF}">
      <dgm:prSet/>
      <dgm:spPr/>
      <dgm:t>
        <a:bodyPr/>
        <a:lstStyle/>
        <a:p>
          <a:r>
            <a:rPr lang="en-GB" dirty="0">
              <a:latin typeface="Arial" panose="020B0604020202020204" pitchFamily="34" charset="0"/>
              <a:cs typeface="Arial" panose="020B0604020202020204" pitchFamily="34" charset="0"/>
            </a:rPr>
            <a:t>Vern L. Bengtson. (2016). Handbook of Theories of Aging. Springer Publishing Co Inc.</a:t>
          </a:r>
          <a:endParaRPr lang="en-US" dirty="0">
            <a:latin typeface="Arial" panose="020B0604020202020204" pitchFamily="34" charset="0"/>
            <a:cs typeface="Arial" panose="020B0604020202020204" pitchFamily="34" charset="0"/>
          </a:endParaRPr>
        </a:p>
      </dgm:t>
    </dgm:pt>
    <dgm:pt modelId="{63F87C05-C490-4272-B084-A59184E7D4D7}" type="parTrans" cxnId="{B718EBCC-C41B-4EAB-8C1F-454E26F6B69C}">
      <dgm:prSet/>
      <dgm:spPr/>
      <dgm:t>
        <a:bodyPr/>
        <a:lstStyle/>
        <a:p>
          <a:endParaRPr lang="en-US"/>
        </a:p>
      </dgm:t>
    </dgm:pt>
    <dgm:pt modelId="{13547B45-3EB0-443D-A864-E2A23648EC39}" type="sibTrans" cxnId="{B718EBCC-C41B-4EAB-8C1F-454E26F6B69C}">
      <dgm:prSet/>
      <dgm:spPr/>
      <dgm:t>
        <a:bodyPr/>
        <a:lstStyle/>
        <a:p>
          <a:endParaRPr lang="en-US"/>
        </a:p>
      </dgm:t>
    </dgm:pt>
    <dgm:pt modelId="{880F1448-32F6-456B-8557-04E50F5ADF77}" type="pres">
      <dgm:prSet presAssocID="{AF9E78BE-3DDD-4560-B2AF-334636760DC3}" presName="vert0" presStyleCnt="0">
        <dgm:presLayoutVars>
          <dgm:dir/>
          <dgm:animOne val="branch"/>
          <dgm:animLvl val="lvl"/>
        </dgm:presLayoutVars>
      </dgm:prSet>
      <dgm:spPr/>
    </dgm:pt>
    <dgm:pt modelId="{3ABAC5F7-CECE-423F-9994-CEECE1A57526}" type="pres">
      <dgm:prSet presAssocID="{03B36424-1F7A-497C-8B15-B4A439BAEA6B}" presName="thickLine" presStyleLbl="alignNode1" presStyleIdx="0" presStyleCnt="4"/>
      <dgm:spPr/>
    </dgm:pt>
    <dgm:pt modelId="{03257D19-0F56-4C74-97A3-F52EB3AAA7FF}" type="pres">
      <dgm:prSet presAssocID="{03B36424-1F7A-497C-8B15-B4A439BAEA6B}" presName="horz1" presStyleCnt="0"/>
      <dgm:spPr/>
    </dgm:pt>
    <dgm:pt modelId="{1DF7C155-1E56-483E-9A8D-92BF42988AD7}" type="pres">
      <dgm:prSet presAssocID="{03B36424-1F7A-497C-8B15-B4A439BAEA6B}" presName="tx1" presStyleLbl="revTx" presStyleIdx="0" presStyleCnt="4"/>
      <dgm:spPr/>
    </dgm:pt>
    <dgm:pt modelId="{A0D119DB-78E8-401E-A03C-A36D403537E6}" type="pres">
      <dgm:prSet presAssocID="{03B36424-1F7A-497C-8B15-B4A439BAEA6B}" presName="vert1" presStyleCnt="0"/>
      <dgm:spPr/>
    </dgm:pt>
    <dgm:pt modelId="{F86A0A3D-AE2B-490E-AA23-17BBB28E7634}" type="pres">
      <dgm:prSet presAssocID="{1E5A51C6-16B4-4395-9D99-DBDA7259726A}" presName="thickLine" presStyleLbl="alignNode1" presStyleIdx="1" presStyleCnt="4"/>
      <dgm:spPr/>
    </dgm:pt>
    <dgm:pt modelId="{D1B0031C-1851-42CF-98B8-C0E25C88AC6A}" type="pres">
      <dgm:prSet presAssocID="{1E5A51C6-16B4-4395-9D99-DBDA7259726A}" presName="horz1" presStyleCnt="0"/>
      <dgm:spPr/>
    </dgm:pt>
    <dgm:pt modelId="{D7CF654D-DDC9-419E-A752-F77B536EE9EE}" type="pres">
      <dgm:prSet presAssocID="{1E5A51C6-16B4-4395-9D99-DBDA7259726A}" presName="tx1" presStyleLbl="revTx" presStyleIdx="1" presStyleCnt="4"/>
      <dgm:spPr/>
    </dgm:pt>
    <dgm:pt modelId="{15225C71-BA9C-45E6-B710-9CC9DDC00038}" type="pres">
      <dgm:prSet presAssocID="{1E5A51C6-16B4-4395-9D99-DBDA7259726A}" presName="vert1" presStyleCnt="0"/>
      <dgm:spPr/>
    </dgm:pt>
    <dgm:pt modelId="{FC877B46-B9A5-4131-9601-6242B0F814F9}" type="pres">
      <dgm:prSet presAssocID="{9D730D9E-E29D-432A-B628-C31D02A2E357}" presName="thickLine" presStyleLbl="alignNode1" presStyleIdx="2" presStyleCnt="4"/>
      <dgm:spPr/>
    </dgm:pt>
    <dgm:pt modelId="{7D970B8C-959A-47B0-8F8B-AF74BA52BE2D}" type="pres">
      <dgm:prSet presAssocID="{9D730D9E-E29D-432A-B628-C31D02A2E357}" presName="horz1" presStyleCnt="0"/>
      <dgm:spPr/>
    </dgm:pt>
    <dgm:pt modelId="{080F2F6C-7D5D-4D4B-9D12-5B905FCA2537}" type="pres">
      <dgm:prSet presAssocID="{9D730D9E-E29D-432A-B628-C31D02A2E357}" presName="tx1" presStyleLbl="revTx" presStyleIdx="2" presStyleCnt="4"/>
      <dgm:spPr/>
    </dgm:pt>
    <dgm:pt modelId="{DC2A3A8D-6FBC-47E6-A770-918BF4F210FB}" type="pres">
      <dgm:prSet presAssocID="{9D730D9E-E29D-432A-B628-C31D02A2E357}" presName="vert1" presStyleCnt="0"/>
      <dgm:spPr/>
    </dgm:pt>
    <dgm:pt modelId="{F8DBBE43-816E-4AEC-9093-BFDAEE555EB6}" type="pres">
      <dgm:prSet presAssocID="{949DEE9A-C857-4E38-A52E-25FF15D49CFF}" presName="thickLine" presStyleLbl="alignNode1" presStyleIdx="3" presStyleCnt="4"/>
      <dgm:spPr/>
    </dgm:pt>
    <dgm:pt modelId="{1071C6EC-653D-4906-A0C2-F00A5C64903F}" type="pres">
      <dgm:prSet presAssocID="{949DEE9A-C857-4E38-A52E-25FF15D49CFF}" presName="horz1" presStyleCnt="0"/>
      <dgm:spPr/>
    </dgm:pt>
    <dgm:pt modelId="{1944FA93-8023-42FD-883D-9EA2A7302340}" type="pres">
      <dgm:prSet presAssocID="{949DEE9A-C857-4E38-A52E-25FF15D49CFF}" presName="tx1" presStyleLbl="revTx" presStyleIdx="3" presStyleCnt="4"/>
      <dgm:spPr/>
    </dgm:pt>
    <dgm:pt modelId="{12609189-FEE9-48E6-88F8-2565312B6740}" type="pres">
      <dgm:prSet presAssocID="{949DEE9A-C857-4E38-A52E-25FF15D49CFF}" presName="vert1" presStyleCnt="0"/>
      <dgm:spPr/>
    </dgm:pt>
  </dgm:ptLst>
  <dgm:cxnLst>
    <dgm:cxn modelId="{6610A300-CE45-4084-9486-E920375D7139}" srcId="{AF9E78BE-3DDD-4560-B2AF-334636760DC3}" destId="{9D730D9E-E29D-432A-B628-C31D02A2E357}" srcOrd="2" destOrd="0" parTransId="{10495A70-5852-4FE5-BCF0-6BA813F6279D}" sibTransId="{5AC833A3-8EE6-444D-9118-3DAB46AF4DAF}"/>
    <dgm:cxn modelId="{2D3F0804-FBE5-401C-9ED2-E220F8D8B5AA}" type="presOf" srcId="{AF9E78BE-3DDD-4560-B2AF-334636760DC3}" destId="{880F1448-32F6-456B-8557-04E50F5ADF77}" srcOrd="0" destOrd="0" presId="urn:microsoft.com/office/officeart/2008/layout/LinedList"/>
    <dgm:cxn modelId="{A2CD0127-7B99-4B0E-9431-5500B355E630}" type="presOf" srcId="{949DEE9A-C857-4E38-A52E-25FF15D49CFF}" destId="{1944FA93-8023-42FD-883D-9EA2A7302340}" srcOrd="0" destOrd="0" presId="urn:microsoft.com/office/officeart/2008/layout/LinedList"/>
    <dgm:cxn modelId="{AB0BF743-6D51-4BF7-B534-6736BC075899}" srcId="{AF9E78BE-3DDD-4560-B2AF-334636760DC3}" destId="{1E5A51C6-16B4-4395-9D99-DBDA7259726A}" srcOrd="1" destOrd="0" parTransId="{2BBAD2E6-EB24-40CA-842A-13653786BFB7}" sibTransId="{4F212F9A-E644-48C2-BB08-B63CBE1B1BC0}"/>
    <dgm:cxn modelId="{CC6C78A0-7D0C-42CF-A062-EB91468032CF}" type="presOf" srcId="{9D730D9E-E29D-432A-B628-C31D02A2E357}" destId="{080F2F6C-7D5D-4D4B-9D12-5B905FCA2537}" srcOrd="0" destOrd="0" presId="urn:microsoft.com/office/officeart/2008/layout/LinedList"/>
    <dgm:cxn modelId="{B718EBCC-C41B-4EAB-8C1F-454E26F6B69C}" srcId="{AF9E78BE-3DDD-4560-B2AF-334636760DC3}" destId="{949DEE9A-C857-4E38-A52E-25FF15D49CFF}" srcOrd="3" destOrd="0" parTransId="{63F87C05-C490-4272-B084-A59184E7D4D7}" sibTransId="{13547B45-3EB0-443D-A864-E2A23648EC39}"/>
    <dgm:cxn modelId="{B65D52D0-B1E0-49F0-8728-C85E9A159477}" type="presOf" srcId="{03B36424-1F7A-497C-8B15-B4A439BAEA6B}" destId="{1DF7C155-1E56-483E-9A8D-92BF42988AD7}" srcOrd="0" destOrd="0" presId="urn:microsoft.com/office/officeart/2008/layout/LinedList"/>
    <dgm:cxn modelId="{6235F9DD-C372-4ABA-A848-DEF16A2CFEE2}" srcId="{AF9E78BE-3DDD-4560-B2AF-334636760DC3}" destId="{03B36424-1F7A-497C-8B15-B4A439BAEA6B}" srcOrd="0" destOrd="0" parTransId="{BF5DBDD4-293A-4A98-B6B2-997E5CFAD71F}" sibTransId="{AA271CCC-F449-4489-8801-22EF50361AE7}"/>
    <dgm:cxn modelId="{E486BDF8-8F62-4613-8DB9-530A8A4A3239}" type="presOf" srcId="{1E5A51C6-16B4-4395-9D99-DBDA7259726A}" destId="{D7CF654D-DDC9-419E-A752-F77B536EE9EE}" srcOrd="0" destOrd="0" presId="urn:microsoft.com/office/officeart/2008/layout/LinedList"/>
    <dgm:cxn modelId="{2AC74720-8275-4993-878D-26333B40CAC2}" type="presParOf" srcId="{880F1448-32F6-456B-8557-04E50F5ADF77}" destId="{3ABAC5F7-CECE-423F-9994-CEECE1A57526}" srcOrd="0" destOrd="0" presId="urn:microsoft.com/office/officeart/2008/layout/LinedList"/>
    <dgm:cxn modelId="{145C4E1D-66E2-452C-ACEC-13D1D38EBE39}" type="presParOf" srcId="{880F1448-32F6-456B-8557-04E50F5ADF77}" destId="{03257D19-0F56-4C74-97A3-F52EB3AAA7FF}" srcOrd="1" destOrd="0" presId="urn:microsoft.com/office/officeart/2008/layout/LinedList"/>
    <dgm:cxn modelId="{5FB8B405-0B9A-4426-AE74-E16A72F5C6DE}" type="presParOf" srcId="{03257D19-0F56-4C74-97A3-F52EB3AAA7FF}" destId="{1DF7C155-1E56-483E-9A8D-92BF42988AD7}" srcOrd="0" destOrd="0" presId="urn:microsoft.com/office/officeart/2008/layout/LinedList"/>
    <dgm:cxn modelId="{C5086133-897E-47FB-AF9E-AD0753EB0591}" type="presParOf" srcId="{03257D19-0F56-4C74-97A3-F52EB3AAA7FF}" destId="{A0D119DB-78E8-401E-A03C-A36D403537E6}" srcOrd="1" destOrd="0" presId="urn:microsoft.com/office/officeart/2008/layout/LinedList"/>
    <dgm:cxn modelId="{1B3B7C5A-391E-4B08-84A0-6DC8F3857A81}" type="presParOf" srcId="{880F1448-32F6-456B-8557-04E50F5ADF77}" destId="{F86A0A3D-AE2B-490E-AA23-17BBB28E7634}" srcOrd="2" destOrd="0" presId="urn:microsoft.com/office/officeart/2008/layout/LinedList"/>
    <dgm:cxn modelId="{9E919A21-CDDC-4D5F-AB0E-33988DE4AB7E}" type="presParOf" srcId="{880F1448-32F6-456B-8557-04E50F5ADF77}" destId="{D1B0031C-1851-42CF-98B8-C0E25C88AC6A}" srcOrd="3" destOrd="0" presId="urn:microsoft.com/office/officeart/2008/layout/LinedList"/>
    <dgm:cxn modelId="{D982B356-CAD1-497D-9561-5A0E58EF0652}" type="presParOf" srcId="{D1B0031C-1851-42CF-98B8-C0E25C88AC6A}" destId="{D7CF654D-DDC9-419E-A752-F77B536EE9EE}" srcOrd="0" destOrd="0" presId="urn:microsoft.com/office/officeart/2008/layout/LinedList"/>
    <dgm:cxn modelId="{0869A877-E142-4E50-8994-A4D6B4BF4A78}" type="presParOf" srcId="{D1B0031C-1851-42CF-98B8-C0E25C88AC6A}" destId="{15225C71-BA9C-45E6-B710-9CC9DDC00038}" srcOrd="1" destOrd="0" presId="urn:microsoft.com/office/officeart/2008/layout/LinedList"/>
    <dgm:cxn modelId="{D7FBBADE-0B8D-4821-B20B-5D2B7C4F6C73}" type="presParOf" srcId="{880F1448-32F6-456B-8557-04E50F5ADF77}" destId="{FC877B46-B9A5-4131-9601-6242B0F814F9}" srcOrd="4" destOrd="0" presId="urn:microsoft.com/office/officeart/2008/layout/LinedList"/>
    <dgm:cxn modelId="{9A0B5F59-5327-4A67-A1A7-56934001EDB1}" type="presParOf" srcId="{880F1448-32F6-456B-8557-04E50F5ADF77}" destId="{7D970B8C-959A-47B0-8F8B-AF74BA52BE2D}" srcOrd="5" destOrd="0" presId="urn:microsoft.com/office/officeart/2008/layout/LinedList"/>
    <dgm:cxn modelId="{76B949C0-7AEC-47C5-AC7B-D4E44A0FBBA9}" type="presParOf" srcId="{7D970B8C-959A-47B0-8F8B-AF74BA52BE2D}" destId="{080F2F6C-7D5D-4D4B-9D12-5B905FCA2537}" srcOrd="0" destOrd="0" presId="urn:microsoft.com/office/officeart/2008/layout/LinedList"/>
    <dgm:cxn modelId="{F3934EB1-1DFA-4901-BF9F-28F7C8F3BF60}" type="presParOf" srcId="{7D970B8C-959A-47B0-8F8B-AF74BA52BE2D}" destId="{DC2A3A8D-6FBC-47E6-A770-918BF4F210FB}" srcOrd="1" destOrd="0" presId="urn:microsoft.com/office/officeart/2008/layout/LinedList"/>
    <dgm:cxn modelId="{242E4769-9F67-4284-8D57-C64219130A7C}" type="presParOf" srcId="{880F1448-32F6-456B-8557-04E50F5ADF77}" destId="{F8DBBE43-816E-4AEC-9093-BFDAEE555EB6}" srcOrd="6" destOrd="0" presId="urn:microsoft.com/office/officeart/2008/layout/LinedList"/>
    <dgm:cxn modelId="{11ED5E0D-17C6-4671-9275-FC677C0310CE}" type="presParOf" srcId="{880F1448-32F6-456B-8557-04E50F5ADF77}" destId="{1071C6EC-653D-4906-A0C2-F00A5C64903F}" srcOrd="7" destOrd="0" presId="urn:microsoft.com/office/officeart/2008/layout/LinedList"/>
    <dgm:cxn modelId="{C1B91AE9-CC66-4F8F-B977-D4C2E1E6F283}" type="presParOf" srcId="{1071C6EC-653D-4906-A0C2-F00A5C64903F}" destId="{1944FA93-8023-42FD-883D-9EA2A7302340}" srcOrd="0" destOrd="0" presId="urn:microsoft.com/office/officeart/2008/layout/LinedList"/>
    <dgm:cxn modelId="{37FD92EA-407E-4A57-A9BC-0E2FF5E0CC69}" type="presParOf" srcId="{1071C6EC-653D-4906-A0C2-F00A5C64903F}" destId="{12609189-FEE9-48E6-88F8-2565312B674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4B7D5-7E98-47B0-9F25-26833C04AD41}">
      <dsp:nvSpPr>
        <dsp:cNvPr id="0" name=""/>
        <dsp:cNvSpPr/>
      </dsp:nvSpPr>
      <dsp:spPr>
        <a:xfrm>
          <a:off x="0" y="137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3953FD-AB1C-4180-BA10-9C18326A2056}">
      <dsp:nvSpPr>
        <dsp:cNvPr id="0" name=""/>
        <dsp:cNvSpPr/>
      </dsp:nvSpPr>
      <dsp:spPr>
        <a:xfrm>
          <a:off x="0" y="1379"/>
          <a:ext cx="10505330" cy="1533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Good afternoon, ladies and gentlemen. Today, we gather here to engage in a spirited debate on the topic of whether remaining in your own home is the best option for everyone. This is a topic that is particularly relevant today, as more and more people are choosing to stay in their homes for longer periods of time. In this debate, we will explore the various arguments for and against staying in one’s own home, and hopefully come to a better understanding of what is truly best for individuals in our modern world.</a:t>
          </a:r>
          <a:endParaRPr lang="en-US" sz="1400" kern="1200" dirty="0">
            <a:latin typeface="Arial" panose="020B0604020202020204" pitchFamily="34" charset="0"/>
            <a:cs typeface="Arial" panose="020B0604020202020204" pitchFamily="34" charset="0"/>
          </a:endParaRPr>
        </a:p>
      </dsp:txBody>
      <dsp:txXfrm>
        <a:off x="0" y="1379"/>
        <a:ext cx="10505330" cy="1533224"/>
      </dsp:txXfrm>
    </dsp:sp>
    <dsp:sp modelId="{99AF7EB9-2424-4516-A033-105D17C1B478}">
      <dsp:nvSpPr>
        <dsp:cNvPr id="0" name=""/>
        <dsp:cNvSpPr/>
      </dsp:nvSpPr>
      <dsp:spPr>
        <a:xfrm>
          <a:off x="0" y="153460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CFF870-44D3-4495-9A91-6E07E693A3CE}">
      <dsp:nvSpPr>
        <dsp:cNvPr id="0" name=""/>
        <dsp:cNvSpPr/>
      </dsp:nvSpPr>
      <dsp:spPr>
        <a:xfrm>
          <a:off x="0" y="1534604"/>
          <a:ext cx="10515600" cy="1056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The concept of remaining in one’s home versus seeking alternative living arrangements is a topic that has sparked a lively debate in recent years. While some argue that staying in your home is the optimal choice for everyone, others believe that different circumstances with different solutions.</a:t>
          </a:r>
          <a:endParaRPr lang="en-US" sz="1400" kern="1200" dirty="0">
            <a:latin typeface="Arial" panose="020B0604020202020204" pitchFamily="34" charset="0"/>
            <a:cs typeface="Arial" panose="020B0604020202020204" pitchFamily="34" charset="0"/>
          </a:endParaRPr>
        </a:p>
      </dsp:txBody>
      <dsp:txXfrm>
        <a:off x="0" y="1534604"/>
        <a:ext cx="10515600" cy="1056005"/>
      </dsp:txXfrm>
    </dsp:sp>
    <dsp:sp modelId="{35DD1603-A34C-4EF9-9CFE-5D8A0928F1DF}">
      <dsp:nvSpPr>
        <dsp:cNvPr id="0" name=""/>
        <dsp:cNvSpPr/>
      </dsp:nvSpPr>
      <dsp:spPr>
        <a:xfrm>
          <a:off x="0" y="259060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23A6A0-AEBA-47E7-B3A4-FADAA9AA0B00}">
      <dsp:nvSpPr>
        <dsp:cNvPr id="0" name=""/>
        <dsp:cNvSpPr/>
      </dsp:nvSpPr>
      <dsp:spPr>
        <a:xfrm>
          <a:off x="0" y="2590609"/>
          <a:ext cx="10505330" cy="1772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The debate surrounding whether staying in one’s home is best for everyone considering some factors like comfort, independence, cost, and well-being .This debate with be covered with some area like the definition of domiciliary care band care residential care, what are the funding options in UK, end of life the gap between need and palliative care , legislation , policy , theories of age and the benefits and finally  the disadvantages of both approaches to care for the older person.</a:t>
          </a:r>
          <a:endParaRPr lang="en-US" sz="1400" kern="1200" dirty="0">
            <a:latin typeface="Arial" panose="020B0604020202020204" pitchFamily="34" charset="0"/>
            <a:cs typeface="Arial" panose="020B0604020202020204" pitchFamily="34" charset="0"/>
          </a:endParaRPr>
        </a:p>
      </dsp:txBody>
      <dsp:txXfrm>
        <a:off x="0" y="2590609"/>
        <a:ext cx="10505330" cy="1772304"/>
      </dsp:txXfrm>
    </dsp:sp>
    <dsp:sp modelId="{6ABCB1AC-3D90-4257-B2F8-D24D48554AC3}">
      <dsp:nvSpPr>
        <dsp:cNvPr id="0" name=""/>
        <dsp:cNvSpPr/>
      </dsp:nvSpPr>
      <dsp:spPr>
        <a:xfrm>
          <a:off x="0" y="436291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C3BFAF-F1F7-4E85-8ED6-BCB4FDD08D3D}">
      <dsp:nvSpPr>
        <dsp:cNvPr id="0" name=""/>
        <dsp:cNvSpPr/>
      </dsp:nvSpPr>
      <dsp:spPr>
        <a:xfrm>
          <a:off x="0" y="4362914"/>
          <a:ext cx="10515600" cy="1056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By </a:t>
          </a:r>
          <a:r>
            <a:rPr lang="en-GB" sz="1400" kern="1200" dirty="0" err="1">
              <a:latin typeface="Arial" panose="020B0604020202020204" pitchFamily="34" charset="0"/>
              <a:cs typeface="Arial" panose="020B0604020202020204" pitchFamily="34" charset="0"/>
            </a:rPr>
            <a:t>Athari</a:t>
          </a:r>
          <a:r>
            <a:rPr lang="en-GB" sz="1400" kern="1200" dirty="0">
              <a:latin typeface="Arial" panose="020B0604020202020204" pitchFamily="34" charset="0"/>
              <a:cs typeface="Arial" panose="020B0604020202020204" pitchFamily="34" charset="0"/>
            </a:rPr>
            <a:t> </a:t>
          </a:r>
          <a:r>
            <a:rPr lang="en-GB" sz="1400" kern="1200" dirty="0" err="1">
              <a:latin typeface="Arial" panose="020B0604020202020204" pitchFamily="34" charset="0"/>
              <a:cs typeface="Arial" panose="020B0604020202020204" pitchFamily="34" charset="0"/>
            </a:rPr>
            <a:t>Mejbel</a:t>
          </a:r>
          <a:endParaRPr lang="en-US" sz="1400" kern="1200" dirty="0">
            <a:latin typeface="Arial" panose="020B0604020202020204" pitchFamily="34" charset="0"/>
            <a:cs typeface="Arial" panose="020B0604020202020204" pitchFamily="34" charset="0"/>
          </a:endParaRPr>
        </a:p>
      </dsp:txBody>
      <dsp:txXfrm>
        <a:off x="0" y="4362914"/>
        <a:ext cx="10515600" cy="10560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49EE58-9E6C-48E6-9090-485DD4F914CA}">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E82CD7-8A5B-4A15-974C-F342E133B8A6}">
      <dsp:nvSpPr>
        <dsp:cNvPr id="0" name=""/>
        <dsp:cNvSpPr/>
      </dsp:nvSpPr>
      <dsp:spPr>
        <a:xfrm>
          <a:off x="0" y="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1)NHS continuing care                                           8) Home reversion plan</a:t>
          </a:r>
          <a:endParaRPr lang="en-US" sz="2000" kern="1200" dirty="0">
            <a:latin typeface="Arial" panose="020B0604020202020204" pitchFamily="34" charset="0"/>
            <a:cs typeface="Arial" panose="020B0604020202020204" pitchFamily="34" charset="0"/>
          </a:endParaRPr>
        </a:p>
      </dsp:txBody>
      <dsp:txXfrm>
        <a:off x="0" y="0"/>
        <a:ext cx="10515600" cy="543917"/>
      </dsp:txXfrm>
    </dsp:sp>
    <dsp:sp modelId="{40075463-9377-44FE-8F1B-F9F0969C86F8}">
      <dsp:nvSpPr>
        <dsp:cNvPr id="0" name=""/>
        <dsp:cNvSpPr/>
      </dsp:nvSpPr>
      <dsp:spPr>
        <a:xfrm>
          <a:off x="0" y="54391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FDCE4D-D93C-467F-9133-61B9B1285BF4}">
      <dsp:nvSpPr>
        <dsp:cNvPr id="0" name=""/>
        <dsp:cNvSpPr/>
      </dsp:nvSpPr>
      <dsp:spPr>
        <a:xfrm>
          <a:off x="0" y="543917"/>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2)Government funding                                            9) Self-funding</a:t>
          </a:r>
          <a:endParaRPr lang="en-US" sz="2000" kern="1200" dirty="0">
            <a:latin typeface="Arial" panose="020B0604020202020204" pitchFamily="34" charset="0"/>
            <a:cs typeface="Arial" panose="020B0604020202020204" pitchFamily="34" charset="0"/>
          </a:endParaRPr>
        </a:p>
      </dsp:txBody>
      <dsp:txXfrm>
        <a:off x="0" y="543917"/>
        <a:ext cx="10515600" cy="543917"/>
      </dsp:txXfrm>
    </dsp:sp>
    <dsp:sp modelId="{715C378B-C126-4999-A1D0-33844E923F67}">
      <dsp:nvSpPr>
        <dsp:cNvPr id="0" name=""/>
        <dsp:cNvSpPr/>
      </dsp:nvSpPr>
      <dsp:spPr>
        <a:xfrm>
          <a:off x="0" y="108783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E95EB1-631E-4B06-A813-0C4D256E9225}">
      <dsp:nvSpPr>
        <dsp:cNvPr id="0" name=""/>
        <dsp:cNvSpPr/>
      </dsp:nvSpPr>
      <dsp:spPr>
        <a:xfrm>
          <a:off x="0" y="1087834"/>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3)Local authority funding                                        10) NHS funding</a:t>
          </a:r>
          <a:endParaRPr lang="en-US" sz="2000" kern="1200" dirty="0">
            <a:latin typeface="Arial" panose="020B0604020202020204" pitchFamily="34" charset="0"/>
            <a:cs typeface="Arial" panose="020B0604020202020204" pitchFamily="34" charset="0"/>
          </a:endParaRPr>
        </a:p>
      </dsp:txBody>
      <dsp:txXfrm>
        <a:off x="0" y="1087834"/>
        <a:ext cx="10515600" cy="543917"/>
      </dsp:txXfrm>
    </dsp:sp>
    <dsp:sp modelId="{7F5C7E1A-1EDF-43A6-86AD-997FA5FE184D}">
      <dsp:nvSpPr>
        <dsp:cNvPr id="0" name=""/>
        <dsp:cNvSpPr/>
      </dsp:nvSpPr>
      <dsp:spPr>
        <a:xfrm>
          <a:off x="0" y="1631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1E0185-0AA6-4EAE-A69E-0A0B9757B7F5}">
      <dsp:nvSpPr>
        <dsp:cNvPr id="0" name=""/>
        <dsp:cNvSpPr/>
      </dsp:nvSpPr>
      <dsp:spPr>
        <a:xfrm>
          <a:off x="0" y="1631751"/>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4)Funding your own care                                        11) Equity release</a:t>
          </a:r>
          <a:endParaRPr lang="en-US" sz="2000" kern="1200" dirty="0">
            <a:latin typeface="Arial" panose="020B0604020202020204" pitchFamily="34" charset="0"/>
            <a:cs typeface="Arial" panose="020B0604020202020204" pitchFamily="34" charset="0"/>
          </a:endParaRPr>
        </a:p>
      </dsp:txBody>
      <dsp:txXfrm>
        <a:off x="0" y="1631751"/>
        <a:ext cx="10515600" cy="543917"/>
      </dsp:txXfrm>
    </dsp:sp>
    <dsp:sp modelId="{4A7F1062-A796-467A-BCA4-1F5FBAA3E899}">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686072-5D9E-497D-8321-487ACAE3EDD0}">
      <dsp:nvSpPr>
        <dsp:cNvPr id="0" name=""/>
        <dsp:cNvSpPr/>
      </dsp:nvSpPr>
      <dsp:spPr>
        <a:xfrm>
          <a:off x="0" y="2175669"/>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5)Social care funding                                              12) Benefits</a:t>
          </a:r>
          <a:endParaRPr lang="en-US" sz="2000" kern="1200" dirty="0">
            <a:latin typeface="Arial" panose="020B0604020202020204" pitchFamily="34" charset="0"/>
            <a:cs typeface="Arial" panose="020B0604020202020204" pitchFamily="34" charset="0"/>
          </a:endParaRPr>
        </a:p>
      </dsp:txBody>
      <dsp:txXfrm>
        <a:off x="0" y="2175669"/>
        <a:ext cx="10515600" cy="543917"/>
      </dsp:txXfrm>
    </dsp:sp>
    <dsp:sp modelId="{B2520839-D1D2-4A4D-8EC2-579565276309}">
      <dsp:nvSpPr>
        <dsp:cNvPr id="0" name=""/>
        <dsp:cNvSpPr/>
      </dsp:nvSpPr>
      <dsp:spPr>
        <a:xfrm>
          <a:off x="0" y="2719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57A4E2-2B86-4708-BA76-2BE6678AA43B}">
      <dsp:nvSpPr>
        <dsp:cNvPr id="0" name=""/>
        <dsp:cNvSpPr/>
      </dsp:nvSpPr>
      <dsp:spPr>
        <a:xfrm>
          <a:off x="0" y="2719586"/>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6)Direct payments                                                   13) Council Tax</a:t>
          </a:r>
          <a:endParaRPr lang="en-US" sz="2000" kern="1200" dirty="0">
            <a:latin typeface="Arial" panose="020B0604020202020204" pitchFamily="34" charset="0"/>
            <a:cs typeface="Arial" panose="020B0604020202020204" pitchFamily="34" charset="0"/>
          </a:endParaRPr>
        </a:p>
      </dsp:txBody>
      <dsp:txXfrm>
        <a:off x="0" y="2719586"/>
        <a:ext cx="10515600" cy="543917"/>
      </dsp:txXfrm>
    </dsp:sp>
    <dsp:sp modelId="{FA3E64D7-E336-41B3-8623-C631C7156C27}">
      <dsp:nvSpPr>
        <dsp:cNvPr id="0" name=""/>
        <dsp:cNvSpPr/>
      </dsp:nvSpPr>
      <dsp:spPr>
        <a:xfrm>
          <a:off x="0" y="326350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242C5B-6953-4CF8-8E46-93CFF8D3505B}">
      <dsp:nvSpPr>
        <dsp:cNvPr id="0" name=""/>
        <dsp:cNvSpPr/>
      </dsp:nvSpPr>
      <dsp:spPr>
        <a:xfrm>
          <a:off x="0" y="3263503"/>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7)Pension Credit                                                      14) Independent Living Fund</a:t>
          </a:r>
          <a:endParaRPr lang="en-US" sz="2000" kern="1200" dirty="0">
            <a:latin typeface="Arial" panose="020B0604020202020204" pitchFamily="34" charset="0"/>
            <a:cs typeface="Arial" panose="020B0604020202020204" pitchFamily="34" charset="0"/>
          </a:endParaRPr>
        </a:p>
      </dsp:txBody>
      <dsp:txXfrm>
        <a:off x="0" y="3263503"/>
        <a:ext cx="10515600" cy="543917"/>
      </dsp:txXfrm>
    </dsp:sp>
    <dsp:sp modelId="{CF290F2D-EF03-4373-9BB0-BF732CBAE686}">
      <dsp:nvSpPr>
        <dsp:cNvPr id="0" name=""/>
        <dsp:cNvSpPr/>
      </dsp:nvSpPr>
      <dsp:spPr>
        <a:xfrm>
          <a:off x="0" y="380742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B5A2B4-47AA-4344-BB7F-BCB147B06E4E}">
      <dsp:nvSpPr>
        <dsp:cNvPr id="0" name=""/>
        <dsp:cNvSpPr/>
      </dsp:nvSpPr>
      <dsp:spPr>
        <a:xfrm>
          <a:off x="0" y="380742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By </a:t>
          </a:r>
          <a:r>
            <a:rPr lang="en-GB" sz="2000" kern="1200" dirty="0" err="1">
              <a:latin typeface="Arial" panose="020B0604020202020204" pitchFamily="34" charset="0"/>
              <a:cs typeface="Arial" panose="020B0604020202020204" pitchFamily="34" charset="0"/>
            </a:rPr>
            <a:t>O.Jarmusevica</a:t>
          </a:r>
          <a:endParaRPr lang="en-US" sz="2000" kern="1200" dirty="0">
            <a:latin typeface="Arial" panose="020B0604020202020204" pitchFamily="34" charset="0"/>
            <a:cs typeface="Arial" panose="020B0604020202020204" pitchFamily="34" charset="0"/>
          </a:endParaRPr>
        </a:p>
      </dsp:txBody>
      <dsp:txXfrm>
        <a:off x="0" y="3807420"/>
        <a:ext cx="10515600" cy="5439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AC5F7-CECE-423F-9994-CEECE1A57526}">
      <dsp:nvSpPr>
        <dsp:cNvPr id="0" name=""/>
        <dsp:cNvSpPr/>
      </dsp:nvSpPr>
      <dsp:spPr>
        <a:xfrm>
          <a:off x="0" y="0"/>
          <a:ext cx="464690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F7C155-1E56-483E-9A8D-92BF42988AD7}">
      <dsp:nvSpPr>
        <dsp:cNvPr id="0" name=""/>
        <dsp:cNvSpPr/>
      </dsp:nvSpPr>
      <dsp:spPr>
        <a:xfrm>
          <a:off x="0" y="0"/>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Nifast. (2013). Care Skills &amp; Care Support: FETAC Level 5. Gill &amp; Macmillan Ltd.</a:t>
          </a:r>
          <a:endParaRPr lang="en-US" sz="1800" kern="1200" dirty="0">
            <a:latin typeface="Arial" panose="020B0604020202020204" pitchFamily="34" charset="0"/>
            <a:cs typeface="Arial" panose="020B0604020202020204" pitchFamily="34" charset="0"/>
          </a:endParaRPr>
        </a:p>
      </dsp:txBody>
      <dsp:txXfrm>
        <a:off x="0" y="0"/>
        <a:ext cx="4646905" cy="903287"/>
      </dsp:txXfrm>
    </dsp:sp>
    <dsp:sp modelId="{F86A0A3D-AE2B-490E-AA23-17BBB28E7634}">
      <dsp:nvSpPr>
        <dsp:cNvPr id="0" name=""/>
        <dsp:cNvSpPr/>
      </dsp:nvSpPr>
      <dsp:spPr>
        <a:xfrm>
          <a:off x="0" y="903287"/>
          <a:ext cx="464690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CF654D-DDC9-419E-A752-F77B536EE9EE}">
      <dsp:nvSpPr>
        <dsp:cNvPr id="0" name=""/>
        <dsp:cNvSpPr/>
      </dsp:nvSpPr>
      <dsp:spPr>
        <a:xfrm>
          <a:off x="0" y="903287"/>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Mr. Victor E. K. Muriithi. (2022). Health and Social Care Legislation (UK): Students’ Guide. Independently published.</a:t>
          </a:r>
          <a:endParaRPr lang="en-US" sz="1800" kern="1200" dirty="0">
            <a:latin typeface="Arial" panose="020B0604020202020204" pitchFamily="34" charset="0"/>
            <a:cs typeface="Arial" panose="020B0604020202020204" pitchFamily="34" charset="0"/>
          </a:endParaRPr>
        </a:p>
      </dsp:txBody>
      <dsp:txXfrm>
        <a:off x="0" y="903287"/>
        <a:ext cx="4646905" cy="903287"/>
      </dsp:txXfrm>
    </dsp:sp>
    <dsp:sp modelId="{FC877B46-B9A5-4131-9601-6242B0F814F9}">
      <dsp:nvSpPr>
        <dsp:cNvPr id="0" name=""/>
        <dsp:cNvSpPr/>
      </dsp:nvSpPr>
      <dsp:spPr>
        <a:xfrm>
          <a:off x="0" y="1806574"/>
          <a:ext cx="464690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0F2F6C-7D5D-4D4B-9D12-5B905FCA2537}">
      <dsp:nvSpPr>
        <dsp:cNvPr id="0" name=""/>
        <dsp:cNvSpPr/>
      </dsp:nvSpPr>
      <dsp:spPr>
        <a:xfrm>
          <a:off x="0" y="1806574"/>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Suzy Braye. (2019). The Care Act 2014: Wellbeing in Practice. Learning Matters. 1</a:t>
          </a:r>
          <a:r>
            <a:rPr lang="en-GB" sz="1800" kern="1200" baseline="30000" dirty="0">
              <a:latin typeface="Arial" panose="020B0604020202020204" pitchFamily="34" charset="0"/>
              <a:cs typeface="Arial" panose="020B0604020202020204" pitchFamily="34" charset="0"/>
            </a:rPr>
            <a:t>st</a:t>
          </a:r>
          <a:r>
            <a:rPr lang="en-GB" sz="1800" kern="1200" dirty="0">
              <a:latin typeface="Arial" panose="020B0604020202020204" pitchFamily="34" charset="0"/>
              <a:cs typeface="Arial" panose="020B0604020202020204" pitchFamily="34" charset="0"/>
            </a:rPr>
            <a:t> Edition.</a:t>
          </a:r>
          <a:endParaRPr lang="en-US" sz="1800" kern="1200" dirty="0">
            <a:latin typeface="Arial" panose="020B0604020202020204" pitchFamily="34" charset="0"/>
            <a:cs typeface="Arial" panose="020B0604020202020204" pitchFamily="34" charset="0"/>
          </a:endParaRPr>
        </a:p>
      </dsp:txBody>
      <dsp:txXfrm>
        <a:off x="0" y="1806574"/>
        <a:ext cx="4646905" cy="903287"/>
      </dsp:txXfrm>
    </dsp:sp>
    <dsp:sp modelId="{F8DBBE43-816E-4AEC-9093-BFDAEE555EB6}">
      <dsp:nvSpPr>
        <dsp:cNvPr id="0" name=""/>
        <dsp:cNvSpPr/>
      </dsp:nvSpPr>
      <dsp:spPr>
        <a:xfrm>
          <a:off x="0" y="2709861"/>
          <a:ext cx="464690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44FA93-8023-42FD-883D-9EA2A7302340}">
      <dsp:nvSpPr>
        <dsp:cNvPr id="0" name=""/>
        <dsp:cNvSpPr/>
      </dsp:nvSpPr>
      <dsp:spPr>
        <a:xfrm>
          <a:off x="0" y="2709861"/>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Vern L. Bengtson. (2016). Handbook of Theories of Aging. Springer Publishing Co Inc.</a:t>
          </a:r>
          <a:endParaRPr lang="en-US" sz="1800" kern="1200" dirty="0">
            <a:latin typeface="Arial" panose="020B0604020202020204" pitchFamily="34" charset="0"/>
            <a:cs typeface="Arial" panose="020B0604020202020204" pitchFamily="34" charset="0"/>
          </a:endParaRPr>
        </a:p>
      </dsp:txBody>
      <dsp:txXfrm>
        <a:off x="0" y="2709861"/>
        <a:ext cx="4646905" cy="9032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6E514-829F-88D8-1F53-019809B57B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260FBDF-91A6-4B9A-29C0-049872D77D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98B1EE-D74A-A5D4-16E9-862181088357}"/>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5" name="Footer Placeholder 4">
            <a:extLst>
              <a:ext uri="{FF2B5EF4-FFF2-40B4-BE49-F238E27FC236}">
                <a16:creationId xmlns:a16="http://schemas.microsoft.com/office/drawing/2014/main" id="{51FC1719-DB00-B7DF-430E-C380988AE0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B33D9E-7E45-133E-F245-3AAEB9B7D517}"/>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238560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7B7D2-72BA-F440-3445-12FB2079A4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F5F201-50DA-784A-0AF8-614D04410C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D02E53-EC4E-44C9-27F9-7B058F12CC51}"/>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5" name="Footer Placeholder 4">
            <a:extLst>
              <a:ext uri="{FF2B5EF4-FFF2-40B4-BE49-F238E27FC236}">
                <a16:creationId xmlns:a16="http://schemas.microsoft.com/office/drawing/2014/main" id="{970687A0-7D09-8418-DB7C-5AF468B06C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07278F-D8F5-DFE8-0556-F586228DE4A4}"/>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3474994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42613-7B38-AA19-4CBB-EF9F0276EA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51B991-8115-2BD9-9F07-4B67DB648D2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734161-51A0-492C-9E5A-7AC25CABA613}"/>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5" name="Footer Placeholder 4">
            <a:extLst>
              <a:ext uri="{FF2B5EF4-FFF2-40B4-BE49-F238E27FC236}">
                <a16:creationId xmlns:a16="http://schemas.microsoft.com/office/drawing/2014/main" id="{1D4CBFA7-3AC0-DF14-289B-CD77AB3E6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B075A2-B945-5640-661D-85A2B06B6AD9}"/>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1373951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74FC0-2691-9E17-B633-0431E4E1DB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480BF9-ECCE-BB1D-71C4-04F2F5FE80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AF5101-0F4D-3C25-AA2A-417E71B102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E21600-D4E0-A2BB-B7D6-AC8F793601B6}"/>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6" name="Footer Placeholder 5">
            <a:extLst>
              <a:ext uri="{FF2B5EF4-FFF2-40B4-BE49-F238E27FC236}">
                <a16:creationId xmlns:a16="http://schemas.microsoft.com/office/drawing/2014/main" id="{CE070500-13B5-3651-875A-7170540305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455B2-512A-E96B-6C57-C80421892818}"/>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335675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9AA1B-F82C-AD6B-BF90-3B605B0B6B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313145-2A17-5400-6A6F-D35F3EBD69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3A1670-06FC-D9B9-29B4-FC9BB44E01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201429-5118-B8C5-C287-A31446F444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3FBA04-1C24-27CB-A5E6-C03A1168F0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B3CA85-C88D-A3DC-1F36-B93AC6E5FD5C}"/>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8" name="Footer Placeholder 7">
            <a:extLst>
              <a:ext uri="{FF2B5EF4-FFF2-40B4-BE49-F238E27FC236}">
                <a16:creationId xmlns:a16="http://schemas.microsoft.com/office/drawing/2014/main" id="{59430F8A-A6C6-61E0-F27D-427992D6A8B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36284A-BC20-E233-F3CB-D100203C9136}"/>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4011193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8FEC6-3C3D-C70F-B492-0E32B5B0339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4A5B45-4DE3-6C72-E62D-6E1ADA74E64A}"/>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4" name="Footer Placeholder 3">
            <a:extLst>
              <a:ext uri="{FF2B5EF4-FFF2-40B4-BE49-F238E27FC236}">
                <a16:creationId xmlns:a16="http://schemas.microsoft.com/office/drawing/2014/main" id="{C3C2715E-5D65-3755-DD7B-3F935C09EC3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AA40BC-298E-5EBF-00BF-110509D08F86}"/>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3971590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3D73DC-545A-7709-6EA6-482D689F3506}"/>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3" name="Footer Placeholder 2">
            <a:extLst>
              <a:ext uri="{FF2B5EF4-FFF2-40B4-BE49-F238E27FC236}">
                <a16:creationId xmlns:a16="http://schemas.microsoft.com/office/drawing/2014/main" id="{9D0006B1-7681-0B51-590B-D71427B084C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DE7C77-9981-535E-14E2-95570D58B198}"/>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1547316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918EC-6952-B1B0-6EB3-39B626B4F5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055A0B-4FC1-AB37-2DD1-0FC46EEEF6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71C9B9-BD50-2DE1-12F0-B2164F8445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CCA05E-AC44-A6C6-A528-FB5577C25535}"/>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6" name="Footer Placeholder 5">
            <a:extLst>
              <a:ext uri="{FF2B5EF4-FFF2-40B4-BE49-F238E27FC236}">
                <a16:creationId xmlns:a16="http://schemas.microsoft.com/office/drawing/2014/main" id="{09FAB6A6-7AC1-70E4-450A-DD02202D1B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1DC39E-8A65-63BE-5A84-AD8DC7F00D1E}"/>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2360511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DB4E2-DD19-E962-0B4C-B149BA4961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8D84B4-09AD-28E2-9C53-6DB5B76138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705BE3-A596-4E9A-96DD-263A553BAD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193D44-3C03-771F-6897-D3273469D4F5}"/>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6" name="Footer Placeholder 5">
            <a:extLst>
              <a:ext uri="{FF2B5EF4-FFF2-40B4-BE49-F238E27FC236}">
                <a16:creationId xmlns:a16="http://schemas.microsoft.com/office/drawing/2014/main" id="{E091F63C-D1AF-17C4-E816-8BA5D1A8D6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7FEF42-6BCF-8B66-EBD9-3A802C794D90}"/>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3401773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5C85-21C3-D810-20C6-8C6ADC0AEF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F4282C-4A8B-751F-7B90-4A6E29ABF99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BD8481-6B18-C8BA-A68A-BFEA304B3BE0}"/>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5" name="Footer Placeholder 4">
            <a:extLst>
              <a:ext uri="{FF2B5EF4-FFF2-40B4-BE49-F238E27FC236}">
                <a16:creationId xmlns:a16="http://schemas.microsoft.com/office/drawing/2014/main" id="{888ACFAB-0987-693A-5246-C95C0E524C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DAD373-7500-3291-2884-365D8437AE26}"/>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779043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30BD73-174D-6146-B04D-408FBB4C4B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83B80D-7CA4-751B-81EA-0EE37F782A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EBE6E4-7963-07FB-A039-B9545233AD5D}"/>
              </a:ext>
            </a:extLst>
          </p:cNvPr>
          <p:cNvSpPr>
            <a:spLocks noGrp="1"/>
          </p:cNvSpPr>
          <p:nvPr>
            <p:ph type="dt" sz="half" idx="10"/>
          </p:nvPr>
        </p:nvSpPr>
        <p:spPr/>
        <p:txBody>
          <a:bodyPr/>
          <a:lstStyle/>
          <a:p>
            <a:fld id="{D9C65A61-412A-4C6C-8850-E4E3B66F17F8}" type="datetimeFigureOut">
              <a:rPr lang="en-GB" smtClean="0"/>
              <a:t>19/02/2024</a:t>
            </a:fld>
            <a:endParaRPr lang="en-GB"/>
          </a:p>
        </p:txBody>
      </p:sp>
      <p:sp>
        <p:nvSpPr>
          <p:cNvPr id="5" name="Footer Placeholder 4">
            <a:extLst>
              <a:ext uri="{FF2B5EF4-FFF2-40B4-BE49-F238E27FC236}">
                <a16:creationId xmlns:a16="http://schemas.microsoft.com/office/drawing/2014/main" id="{ADC755CE-58A0-8DE3-5DAB-B065BFDA5B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700356-F3FC-CB78-255D-B18B3D90EE32}"/>
              </a:ext>
            </a:extLst>
          </p:cNvPr>
          <p:cNvSpPr>
            <a:spLocks noGrp="1"/>
          </p:cNvSpPr>
          <p:nvPr>
            <p:ph type="sldNum" sz="quarter" idx="12"/>
          </p:nvPr>
        </p:nvSpPr>
        <p:spPr/>
        <p:txBody>
          <a:bodyPr/>
          <a:lstStyle/>
          <a:p>
            <a:fld id="{DD5B94F0-5A6D-468B-A341-3272BB62D089}" type="slidenum">
              <a:rPr lang="en-GB" smtClean="0"/>
              <a:t>‹#›</a:t>
            </a:fld>
            <a:endParaRPr lang="en-GB"/>
          </a:p>
        </p:txBody>
      </p:sp>
    </p:spTree>
    <p:extLst>
      <p:ext uri="{BB962C8B-B14F-4D97-AF65-F5344CB8AC3E}">
        <p14:creationId xmlns:p14="http://schemas.microsoft.com/office/powerpoint/2010/main" val="2950246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A7ACF1-3397-5292-D8C7-EB28D84308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D9AA8F-EEE9-244B-23E6-5A5C374B19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E5A3C0-05E4-7720-03A5-999275FB34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C65A61-412A-4C6C-8850-E4E3B66F17F8}" type="datetimeFigureOut">
              <a:rPr lang="en-GB" smtClean="0"/>
              <a:t>19/02/2024</a:t>
            </a:fld>
            <a:endParaRPr lang="en-GB"/>
          </a:p>
        </p:txBody>
      </p:sp>
      <p:sp>
        <p:nvSpPr>
          <p:cNvPr id="5" name="Footer Placeholder 4">
            <a:extLst>
              <a:ext uri="{FF2B5EF4-FFF2-40B4-BE49-F238E27FC236}">
                <a16:creationId xmlns:a16="http://schemas.microsoft.com/office/drawing/2014/main" id="{49B17F19-F3F7-2A5E-26C9-8885914BB5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5275EFD-07B2-0E95-399C-0976B9C6AB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D5B94F0-5A6D-468B-A341-3272BB62D089}" type="slidenum">
              <a:rPr lang="en-GB" smtClean="0"/>
              <a:t>‹#›</a:t>
            </a:fld>
            <a:endParaRPr lang="en-GB"/>
          </a:p>
        </p:txBody>
      </p:sp>
    </p:spTree>
    <p:extLst>
      <p:ext uri="{BB962C8B-B14F-4D97-AF65-F5344CB8AC3E}">
        <p14:creationId xmlns:p14="http://schemas.microsoft.com/office/powerpoint/2010/main" val="9137796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health.harvard.edu/aging/aging-in-place-growing-older-at-home" TargetMode="External"/><Relationship Id="rId2" Type="http://schemas.openxmlformats.org/officeDocument/2006/relationships/hyperlink" Target="https://www.nia.nih.gov/news/aging-place-growing-older-home" TargetMode="Externa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hyperlink" Target="https://www.aarp.org/livable-communities/info-2014/aging-in-place-facts.htm" TargetMode="Externa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D20FC-023F-1E4A-269B-70921BBE4D3F}"/>
              </a:ext>
            </a:extLst>
          </p:cNvPr>
          <p:cNvSpPr>
            <a:spLocks noGrp="1"/>
          </p:cNvSpPr>
          <p:nvPr>
            <p:ph type="ctrTitle"/>
          </p:nvPr>
        </p:nvSpPr>
        <p:spPr>
          <a:xfrm>
            <a:off x="1524000" y="947452"/>
            <a:ext cx="9144000" cy="3712684"/>
          </a:xfrm>
        </p:spPr>
        <p:txBody>
          <a:bodyPr>
            <a:normAutofit fontScale="90000"/>
          </a:bodyPr>
          <a:lstStyle/>
          <a:p>
            <a:pPr>
              <a:lnSpc>
                <a:spcPct val="150000"/>
              </a:lnSpc>
            </a:pPr>
            <a:r>
              <a:rPr lang="en-GB" sz="3600" dirty="0">
                <a:latin typeface="Algerian" panose="04020705040A02060702" pitchFamily="82" charset="0"/>
              </a:rPr>
              <a:t>Remaining in your own home is best for everyone</a:t>
            </a:r>
            <a:br>
              <a:rPr lang="en-GB" sz="2700" dirty="0">
                <a:latin typeface="Algerian" panose="04020705040A02060702" pitchFamily="82" charset="0"/>
              </a:rPr>
            </a:br>
            <a:r>
              <a:rPr lang="en-GB" sz="2700" dirty="0">
                <a:latin typeface="Algerian" panose="04020705040A02060702" pitchFamily="82" charset="0"/>
              </a:rPr>
              <a:t>BMHP6009</a:t>
            </a:r>
            <a:br>
              <a:rPr lang="en-GB" sz="2700" dirty="0">
                <a:latin typeface="Algerian" panose="04020705040A02060702" pitchFamily="82" charset="0"/>
              </a:rPr>
            </a:br>
            <a:r>
              <a:rPr lang="en-GB" sz="2700" dirty="0">
                <a:latin typeface="Algerian" panose="04020705040A02060702" pitchFamily="82" charset="0"/>
              </a:rPr>
              <a:t>Rebecca Stewart</a:t>
            </a:r>
            <a:br>
              <a:rPr lang="en-GB" sz="1600" dirty="0"/>
            </a:br>
            <a:endParaRPr lang="en-GB" sz="4400" dirty="0">
              <a:latin typeface="Algerian" panose="04020705040A02060702" pitchFamily="82" charset="0"/>
            </a:endParaRPr>
          </a:p>
        </p:txBody>
      </p:sp>
      <p:sp>
        <p:nvSpPr>
          <p:cNvPr id="3" name="Subtitle 2">
            <a:extLst>
              <a:ext uri="{FF2B5EF4-FFF2-40B4-BE49-F238E27FC236}">
                <a16:creationId xmlns:a16="http://schemas.microsoft.com/office/drawing/2014/main" id="{827EEC7D-7684-D5A1-1034-9D95F7850E76}"/>
              </a:ext>
            </a:extLst>
          </p:cNvPr>
          <p:cNvSpPr>
            <a:spLocks noGrp="1"/>
          </p:cNvSpPr>
          <p:nvPr>
            <p:ph type="subTitle" idx="1"/>
          </p:nvPr>
        </p:nvSpPr>
        <p:spPr>
          <a:xfrm>
            <a:off x="1524000" y="3657600"/>
            <a:ext cx="9144000" cy="2666082"/>
          </a:xfrm>
        </p:spPr>
        <p:txBody>
          <a:bodyPr>
            <a:normAutofit/>
          </a:bodyPr>
          <a:lstStyle/>
          <a:p>
            <a:endParaRPr lang="en-GB" dirty="0"/>
          </a:p>
          <a:p>
            <a:pPr>
              <a:lnSpc>
                <a:spcPct val="150000"/>
              </a:lnSpc>
            </a:pPr>
            <a:r>
              <a:rPr lang="en-GB" sz="2000" dirty="0" err="1">
                <a:latin typeface="Algerian" panose="04020705040A02060702" pitchFamily="82" charset="0"/>
              </a:rPr>
              <a:t>Athari</a:t>
            </a:r>
            <a:r>
              <a:rPr lang="en-GB" sz="2000" dirty="0">
                <a:latin typeface="Algerian" panose="04020705040A02060702" pitchFamily="82" charset="0"/>
              </a:rPr>
              <a:t> mejbel-2118582</a:t>
            </a:r>
          </a:p>
          <a:p>
            <a:pPr>
              <a:lnSpc>
                <a:spcPct val="150000"/>
              </a:lnSpc>
            </a:pPr>
            <a:r>
              <a:rPr lang="en-GB" sz="2000" dirty="0">
                <a:latin typeface="Algerian" panose="04020705040A02060702" pitchFamily="82" charset="0"/>
              </a:rPr>
              <a:t>Shefali Begum-1918219</a:t>
            </a:r>
          </a:p>
          <a:p>
            <a:pPr>
              <a:lnSpc>
                <a:spcPct val="150000"/>
              </a:lnSpc>
            </a:pPr>
            <a:r>
              <a:rPr lang="en-GB" sz="2000" dirty="0">
                <a:latin typeface="Algerian" panose="04020705040A02060702" pitchFamily="82" charset="0"/>
              </a:rPr>
              <a:t>Olga Jarmusevica-2115871</a:t>
            </a:r>
          </a:p>
        </p:txBody>
      </p:sp>
      <p:pic>
        <p:nvPicPr>
          <p:cNvPr id="5" name="Picture 4" descr="A nurse giving a clown nose to an old person&#10;&#10;Description automatically generated">
            <a:extLst>
              <a:ext uri="{FF2B5EF4-FFF2-40B4-BE49-F238E27FC236}">
                <a16:creationId xmlns:a16="http://schemas.microsoft.com/office/drawing/2014/main" id="{30C4A6FA-EFD9-C62E-6401-B31A43323D3D}"/>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488544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C7692-83C0-CF0D-9374-7713E551FA84}"/>
              </a:ext>
            </a:extLst>
          </p:cNvPr>
          <p:cNvSpPr>
            <a:spLocks noGrp="1"/>
          </p:cNvSpPr>
          <p:nvPr>
            <p:ph type="title"/>
          </p:nvPr>
        </p:nvSpPr>
        <p:spPr>
          <a:xfrm>
            <a:off x="838200" y="1"/>
            <a:ext cx="10515600" cy="1244905"/>
          </a:xfrm>
          <a:solidFill>
            <a:srgbClr val="DCFCF0"/>
          </a:solidFill>
        </p:spPr>
        <p:txBody>
          <a:bodyPr>
            <a:normAutofit/>
          </a:bodyPr>
          <a:lstStyle/>
          <a:p>
            <a:r>
              <a:rPr lang="en-GB" sz="3200" b="1" dirty="0">
                <a:latin typeface="Arial" panose="020B0604020202020204" pitchFamily="34" charset="0"/>
                <a:cs typeface="Arial" panose="020B0604020202020204" pitchFamily="34" charset="0"/>
              </a:rPr>
              <a:t>Introduction:</a:t>
            </a:r>
          </a:p>
        </p:txBody>
      </p:sp>
      <p:graphicFrame>
        <p:nvGraphicFramePr>
          <p:cNvPr id="10" name="Content Placeholder 2">
            <a:extLst>
              <a:ext uri="{FF2B5EF4-FFF2-40B4-BE49-F238E27FC236}">
                <a16:creationId xmlns:a16="http://schemas.microsoft.com/office/drawing/2014/main" id="{02CA7A78-EA3E-75B1-994F-56E4D71A5585}"/>
              </a:ext>
            </a:extLst>
          </p:cNvPr>
          <p:cNvGraphicFramePr>
            <a:graphicFrameLocks noGrp="1"/>
          </p:cNvGraphicFramePr>
          <p:nvPr>
            <p:ph idx="1"/>
            <p:extLst>
              <p:ext uri="{D42A27DB-BD31-4B8C-83A1-F6EECF244321}">
                <p14:modId xmlns:p14="http://schemas.microsoft.com/office/powerpoint/2010/main" val="2174613866"/>
              </p:ext>
            </p:extLst>
          </p:nvPr>
        </p:nvGraphicFramePr>
        <p:xfrm>
          <a:off x="838200" y="1244906"/>
          <a:ext cx="10515600" cy="5420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2509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40319DD-79E4-07E5-D664-53B069EA690B}"/>
              </a:ext>
            </a:extLst>
          </p:cNvPr>
          <p:cNvSpPr>
            <a:spLocks noGrp="1"/>
          </p:cNvSpPr>
          <p:nvPr>
            <p:ph type="title"/>
          </p:nvPr>
        </p:nvSpPr>
        <p:spPr>
          <a:xfrm>
            <a:off x="1179226" y="1178806"/>
            <a:ext cx="9833548" cy="1079818"/>
          </a:xfrm>
        </p:spPr>
        <p:txBody>
          <a:bodyPr anchor="b">
            <a:normAutofit/>
          </a:bodyPr>
          <a:lstStyle/>
          <a:p>
            <a:pPr algn="ctr"/>
            <a:r>
              <a:rPr lang="en-GB" sz="3200" b="1" dirty="0">
                <a:solidFill>
                  <a:schemeClr val="tx2"/>
                </a:solidFill>
                <a:latin typeface="Arial" panose="020B0604020202020204" pitchFamily="34" charset="0"/>
                <a:cs typeface="Arial" panose="020B0604020202020204" pitchFamily="34" charset="0"/>
              </a:rPr>
              <a:t>Definition:</a:t>
            </a:r>
          </a:p>
        </p:txBody>
      </p:sp>
      <p:grpSp>
        <p:nvGrpSpPr>
          <p:cNvPr id="26" name="Group 25">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27" name="Freeform: Shape 26">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FCE7F2D-BC42-18A4-96E8-2507215CFC05}"/>
              </a:ext>
            </a:extLst>
          </p:cNvPr>
          <p:cNvSpPr>
            <a:spLocks noGrp="1"/>
          </p:cNvSpPr>
          <p:nvPr>
            <p:ph idx="1"/>
          </p:nvPr>
        </p:nvSpPr>
        <p:spPr>
          <a:xfrm>
            <a:off x="1179226" y="2510865"/>
            <a:ext cx="9833548" cy="4088239"/>
          </a:xfrm>
        </p:spPr>
        <p:txBody>
          <a:bodyPr>
            <a:normAutofit/>
          </a:bodyPr>
          <a:lstStyle/>
          <a:p>
            <a:pPr>
              <a:lnSpc>
                <a:spcPct val="150000"/>
              </a:lnSpc>
            </a:pPr>
            <a:r>
              <a:rPr lang="en-GB" sz="1400" dirty="0">
                <a:solidFill>
                  <a:schemeClr val="tx2"/>
                </a:solidFill>
                <a:latin typeface="Arial" panose="020B0604020202020204" pitchFamily="34" charset="0"/>
                <a:cs typeface="Arial" panose="020B0604020202020204" pitchFamily="34" charset="0"/>
              </a:rPr>
              <a:t>Domiciliary  care </a:t>
            </a:r>
            <a:r>
              <a:rPr lang="en-US" sz="1400" b="0" i="0" dirty="0">
                <a:solidFill>
                  <a:schemeClr val="tx2"/>
                </a:solidFill>
                <a:effectLst/>
                <a:latin typeface="Arial" panose="020B0604020202020204" pitchFamily="34" charset="0"/>
                <a:cs typeface="Arial" panose="020B0604020202020204" pitchFamily="34" charset="0"/>
              </a:rPr>
              <a:t>is defined as the range of services put in place to support an individual in their own home. Domiciliary carers, also known as home carers or private carers, are professionals who help people live independently in their own homes through daily visits or live-in care. Their role is focused on assisting with household tasks, medication, and other activities that help to maintain quality of life.</a:t>
            </a:r>
          </a:p>
          <a:p>
            <a:pPr>
              <a:lnSpc>
                <a:spcPct val="150000"/>
              </a:lnSpc>
            </a:pPr>
            <a:r>
              <a:rPr lang="en-US" sz="1400" dirty="0">
                <a:solidFill>
                  <a:schemeClr val="tx2"/>
                </a:solidFill>
                <a:latin typeface="Arial" panose="020B0604020202020204" pitchFamily="34" charset="0"/>
                <a:cs typeface="Arial" panose="020B0604020202020204" pitchFamily="34" charset="0"/>
              </a:rPr>
              <a:t>Residential care</a:t>
            </a:r>
            <a:r>
              <a:rPr lang="en-US" sz="1400" b="0" i="0" dirty="0">
                <a:solidFill>
                  <a:schemeClr val="tx2"/>
                </a:solidFill>
                <a:effectLst/>
                <a:latin typeface="Arial" panose="020B0604020202020204" pitchFamily="34" charset="0"/>
                <a:cs typeface="Arial" panose="020B0604020202020204" pitchFamily="34" charset="0"/>
              </a:rPr>
              <a:t> means long-term care provided in a care home. It’s for people who need substantial help with their personal care. There are two main types of care home: </a:t>
            </a:r>
          </a:p>
          <a:p>
            <a:pPr marL="0" indent="0">
              <a:lnSpc>
                <a:spcPct val="150000"/>
              </a:lnSpc>
              <a:buNone/>
            </a:pPr>
            <a:r>
              <a:rPr lang="en-US" sz="1400" b="0" i="0" dirty="0">
                <a:solidFill>
                  <a:schemeClr val="tx2"/>
                </a:solidFill>
                <a:effectLst/>
                <a:latin typeface="Arial" panose="020B0604020202020204" pitchFamily="34" charset="0"/>
                <a:cs typeface="Arial" panose="020B0604020202020204" pitchFamily="34" charset="0"/>
              </a:rPr>
              <a:t>     - Residential - they offer personal care, such as help with washing, dressing, going to the toilet and taking medication. </a:t>
            </a:r>
          </a:p>
          <a:p>
            <a:pPr marL="0" indent="0">
              <a:lnSpc>
                <a:spcPct val="150000"/>
              </a:lnSpc>
              <a:buNone/>
            </a:pPr>
            <a:r>
              <a:rPr lang="en-US" sz="1400" b="0" i="0" dirty="0">
                <a:solidFill>
                  <a:schemeClr val="tx2"/>
                </a:solidFill>
                <a:effectLst/>
                <a:latin typeface="Arial" panose="020B0604020202020204" pitchFamily="34" charset="0"/>
                <a:cs typeface="Arial" panose="020B0604020202020204" pitchFamily="34" charset="0"/>
              </a:rPr>
              <a:t>     - Nursing - they provide personal care and also have qualified nurses on duty at all times. They can be suitable for people who require frequent medical attention.</a:t>
            </a:r>
          </a:p>
          <a:p>
            <a:pPr>
              <a:lnSpc>
                <a:spcPct val="150000"/>
              </a:lnSpc>
            </a:pPr>
            <a:r>
              <a:rPr lang="en-GB" sz="1400" dirty="0">
                <a:solidFill>
                  <a:schemeClr val="tx2"/>
                </a:solidFill>
                <a:latin typeface="Arial" panose="020B0604020202020204" pitchFamily="34" charset="0"/>
                <a:cs typeface="Arial" panose="020B0604020202020204" pitchFamily="34" charset="0"/>
              </a:rPr>
              <a:t>By </a:t>
            </a:r>
            <a:r>
              <a:rPr lang="en-GB" sz="1400" dirty="0" err="1">
                <a:solidFill>
                  <a:schemeClr val="tx2"/>
                </a:solidFill>
                <a:latin typeface="Arial" panose="020B0604020202020204" pitchFamily="34" charset="0"/>
                <a:cs typeface="Arial" panose="020B0604020202020204" pitchFamily="34" charset="0"/>
              </a:rPr>
              <a:t>O.Jarmusevica</a:t>
            </a:r>
            <a:endParaRPr lang="en-GB" sz="1400" dirty="0">
              <a:solidFill>
                <a:schemeClr val="tx2"/>
              </a:solidFill>
              <a:latin typeface="Arial" panose="020B0604020202020204" pitchFamily="34" charset="0"/>
              <a:cs typeface="Arial" panose="020B0604020202020204" pitchFamily="34" charset="0"/>
            </a:endParaRPr>
          </a:p>
        </p:txBody>
      </p:sp>
      <p:grpSp>
        <p:nvGrpSpPr>
          <p:cNvPr id="32" name="Group 31">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33" name="Freeform: Shape 32">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98845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4A5D854-152D-45D1-6493-7C7B798A8690}"/>
              </a:ext>
            </a:extLst>
          </p:cNvPr>
          <p:cNvSpPr>
            <a:spLocks noGrp="1"/>
          </p:cNvSpPr>
          <p:nvPr>
            <p:ph type="title"/>
          </p:nvPr>
        </p:nvSpPr>
        <p:spPr>
          <a:xfrm>
            <a:off x="1179226" y="661013"/>
            <a:ext cx="9833548" cy="1244905"/>
          </a:xfrm>
        </p:spPr>
        <p:txBody>
          <a:bodyPr anchor="b">
            <a:normAutofit/>
          </a:bodyPr>
          <a:lstStyle/>
          <a:p>
            <a:pPr algn="ctr"/>
            <a:r>
              <a:rPr lang="en-GB" sz="3200" b="1" dirty="0">
                <a:solidFill>
                  <a:schemeClr val="tx2"/>
                </a:solidFill>
                <a:latin typeface="Arial" panose="020B0604020202020204" pitchFamily="34" charset="0"/>
                <a:cs typeface="Arial" panose="020B0604020202020204" pitchFamily="34" charset="0"/>
              </a:rPr>
              <a:t>Domiciliary care:</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9B49B42-F716-4F8B-E791-A4E17D445903}"/>
              </a:ext>
            </a:extLst>
          </p:cNvPr>
          <p:cNvSpPr>
            <a:spLocks noGrp="1"/>
          </p:cNvSpPr>
          <p:nvPr>
            <p:ph idx="1"/>
          </p:nvPr>
        </p:nvSpPr>
        <p:spPr>
          <a:xfrm>
            <a:off x="1179226" y="2606242"/>
            <a:ext cx="9833548" cy="3904727"/>
          </a:xfrm>
        </p:spPr>
        <p:txBody>
          <a:bodyPr>
            <a:normAutofit/>
          </a:bodyPr>
          <a:lstStyle/>
          <a:p>
            <a:pPr>
              <a:lnSpc>
                <a:spcPct val="150000"/>
              </a:lnSpc>
            </a:pPr>
            <a:r>
              <a:rPr lang="en-GB" sz="1800" dirty="0">
                <a:solidFill>
                  <a:schemeClr val="tx2"/>
                </a:solidFill>
                <a:latin typeface="Arial" panose="020B0604020202020204" pitchFamily="34" charset="0"/>
                <a:cs typeface="Arial" panose="020B0604020202020204" pitchFamily="34" charset="0"/>
              </a:rPr>
              <a:t>Domiciliary care, also known as a home care or in home care refers to the provision of professional assistance and support to individuals in their own homes.</a:t>
            </a:r>
          </a:p>
          <a:p>
            <a:pPr>
              <a:lnSpc>
                <a:spcPct val="150000"/>
              </a:lnSpc>
            </a:pPr>
            <a:r>
              <a:rPr lang="en-GB" sz="1800" dirty="0">
                <a:solidFill>
                  <a:schemeClr val="tx2"/>
                </a:solidFill>
                <a:latin typeface="Arial" panose="020B0604020202020204" pitchFamily="34" charset="0"/>
                <a:cs typeface="Arial" panose="020B0604020202020204" pitchFamily="34" charset="0"/>
              </a:rPr>
              <a:t>This type of care is typically provided by trained caregivers  nurses, or other healthcare professionals who visit the client's home regularly o9r in scheduled basis.</a:t>
            </a:r>
          </a:p>
          <a:p>
            <a:pPr>
              <a:lnSpc>
                <a:spcPct val="150000"/>
              </a:lnSpc>
            </a:pPr>
            <a:r>
              <a:rPr lang="en-GB" sz="1800" dirty="0">
                <a:solidFill>
                  <a:schemeClr val="tx2"/>
                </a:solidFill>
                <a:latin typeface="Arial" panose="020B0604020202020204" pitchFamily="34" charset="0"/>
                <a:cs typeface="Arial" panose="020B0604020202020204" pitchFamily="34" charset="0"/>
              </a:rPr>
              <a:t>Domiciliary care aims to enable individuals to continue living independently in their familiar environment while receiving the necessary  assistance with activities of daily living such as bathing, dressing, medication management, meal preparation, and companionship.</a:t>
            </a:r>
          </a:p>
          <a:p>
            <a:pPr>
              <a:lnSpc>
                <a:spcPct val="150000"/>
              </a:lnSpc>
            </a:pPr>
            <a:r>
              <a:rPr lang="en-GB" sz="1800" dirty="0">
                <a:solidFill>
                  <a:schemeClr val="tx2"/>
                </a:solidFill>
                <a:latin typeface="Arial" panose="020B0604020202020204" pitchFamily="34" charset="0"/>
                <a:cs typeface="Arial" panose="020B0604020202020204" pitchFamily="34" charset="0"/>
              </a:rPr>
              <a:t>By </a:t>
            </a:r>
            <a:r>
              <a:rPr lang="en-GB" sz="1800" dirty="0" err="1">
                <a:solidFill>
                  <a:schemeClr val="tx2"/>
                </a:solidFill>
                <a:latin typeface="Arial" panose="020B0604020202020204" pitchFamily="34" charset="0"/>
                <a:cs typeface="Arial" panose="020B0604020202020204" pitchFamily="34" charset="0"/>
              </a:rPr>
              <a:t>Athari</a:t>
            </a:r>
            <a:r>
              <a:rPr lang="en-GB" sz="1800" dirty="0">
                <a:solidFill>
                  <a:schemeClr val="tx2"/>
                </a:solidFill>
                <a:latin typeface="Arial" panose="020B0604020202020204" pitchFamily="34" charset="0"/>
                <a:cs typeface="Arial" panose="020B0604020202020204" pitchFamily="34" charset="0"/>
              </a:rPr>
              <a:t> </a:t>
            </a:r>
            <a:r>
              <a:rPr lang="en-GB" sz="1800" dirty="0" err="1">
                <a:solidFill>
                  <a:schemeClr val="tx2"/>
                </a:solidFill>
                <a:latin typeface="Arial" panose="020B0604020202020204" pitchFamily="34" charset="0"/>
                <a:cs typeface="Arial" panose="020B0604020202020204" pitchFamily="34" charset="0"/>
              </a:rPr>
              <a:t>mejbel</a:t>
            </a:r>
            <a:endParaRPr lang="en-GB" sz="1800" dirty="0">
              <a:solidFill>
                <a:schemeClr val="tx2"/>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6008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DE6C6-608D-8EAB-14D7-8D1B075F4D30}"/>
              </a:ext>
            </a:extLst>
          </p:cNvPr>
          <p:cNvSpPr>
            <a:spLocks noGrp="1"/>
          </p:cNvSpPr>
          <p:nvPr>
            <p:ph type="title"/>
          </p:nvPr>
        </p:nvSpPr>
        <p:spPr/>
        <p:txBody>
          <a:bodyPr>
            <a:normAutofit/>
          </a:bodyPr>
          <a:lstStyle/>
          <a:p>
            <a:r>
              <a:rPr lang="en-GB" sz="3200" b="1">
                <a:latin typeface="Arial" panose="020B0604020202020204" pitchFamily="34" charset="0"/>
                <a:cs typeface="Arial" panose="020B0604020202020204" pitchFamily="34" charset="0"/>
              </a:rPr>
              <a:t>Funding options:</a:t>
            </a:r>
            <a:endParaRPr lang="en-GB" sz="3200" b="1"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42A0E166-D52F-4B21-4193-F1931E11A8E9}"/>
              </a:ext>
            </a:extLst>
          </p:cNvPr>
          <p:cNvGraphicFramePr>
            <a:graphicFrameLocks noGrp="1"/>
          </p:cNvGraphicFramePr>
          <p:nvPr>
            <p:ph idx="1"/>
            <p:extLst>
              <p:ext uri="{D42A27DB-BD31-4B8C-83A1-F6EECF244321}">
                <p14:modId xmlns:p14="http://schemas.microsoft.com/office/powerpoint/2010/main" val="2705740687"/>
              </p:ext>
            </p:extLst>
          </p:nvPr>
        </p:nvGraphicFramePr>
        <p:xfrm>
          <a:off x="838200" y="1869693"/>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6028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8" name="Rectangle 17">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BEC535B3-5B94-75CE-E2C2-0A3FED707BF9}"/>
              </a:ext>
            </a:extLst>
          </p:cNvPr>
          <p:cNvSpPr>
            <a:spLocks noGrp="1"/>
          </p:cNvSpPr>
          <p:nvPr>
            <p:ph type="title"/>
          </p:nvPr>
        </p:nvSpPr>
        <p:spPr>
          <a:xfrm>
            <a:off x="725684" y="905012"/>
            <a:ext cx="4095838" cy="1551750"/>
          </a:xfrm>
        </p:spPr>
        <p:txBody>
          <a:bodyPr anchor="b">
            <a:normAutofit/>
          </a:bodyPr>
          <a:lstStyle/>
          <a:p>
            <a:r>
              <a:rPr lang="en-US" sz="3200" b="1" i="0" dirty="0">
                <a:effectLst/>
                <a:latin typeface="Arial" panose="020B0604020202020204" pitchFamily="34" charset="0"/>
                <a:cs typeface="Arial" panose="020B0604020202020204" pitchFamily="34" charset="0"/>
              </a:rPr>
              <a:t>Funding:</a:t>
            </a:r>
            <a:br>
              <a:rPr lang="en-US" sz="1200" b="0" i="0" dirty="0">
                <a:effectLst/>
                <a:latin typeface="Arial" panose="020B0604020202020204" pitchFamily="34" charset="0"/>
                <a:cs typeface="Arial" panose="020B0604020202020204" pitchFamily="34" charset="0"/>
              </a:rPr>
            </a:br>
            <a:br>
              <a:rPr lang="en-US" sz="1200" b="0" i="0" dirty="0">
                <a:effectLst/>
                <a:latin typeface="Arial" panose="020B0604020202020204" pitchFamily="34" charset="0"/>
                <a:cs typeface="Arial" panose="020B0604020202020204" pitchFamily="34" charset="0"/>
              </a:rPr>
            </a:br>
            <a:endParaRPr lang="en-GB" sz="1200" dirty="0"/>
          </a:p>
        </p:txBody>
      </p:sp>
      <p:sp>
        <p:nvSpPr>
          <p:cNvPr id="9" name="Content Placeholder 8">
            <a:extLst>
              <a:ext uri="{FF2B5EF4-FFF2-40B4-BE49-F238E27FC236}">
                <a16:creationId xmlns:a16="http://schemas.microsoft.com/office/drawing/2014/main" id="{263E48FD-CF8E-75E0-FD56-8B524221A261}"/>
              </a:ext>
            </a:extLst>
          </p:cNvPr>
          <p:cNvSpPr>
            <a:spLocks noGrp="1"/>
          </p:cNvSpPr>
          <p:nvPr>
            <p:ph idx="1"/>
          </p:nvPr>
        </p:nvSpPr>
        <p:spPr>
          <a:xfrm>
            <a:off x="725684" y="2965592"/>
            <a:ext cx="4095838" cy="2987397"/>
          </a:xfrm>
        </p:spPr>
        <p:txBody>
          <a:bodyPr>
            <a:normAutofit/>
          </a:bodyPr>
          <a:lstStyle/>
          <a:p>
            <a:pPr>
              <a:lnSpc>
                <a:spcPct val="150000"/>
              </a:lnSpc>
            </a:pPr>
            <a:r>
              <a:rPr lang="en-US" sz="1600" b="0" i="0" dirty="0">
                <a:effectLst/>
                <a:latin typeface="Arial" panose="020B0604020202020204" pitchFamily="34" charset="0"/>
                <a:cs typeface="Arial" panose="020B0604020202020204" pitchFamily="34" charset="0"/>
              </a:rPr>
              <a:t>In 2019, the UK spent £3,055 per person, 18% below the EU14 average. Over the decade, only four countries in the EU14 spent less per head of population: Greece, Portugal, Spain and Italy. Finland had very similar spending per head to the UK.</a:t>
            </a:r>
            <a:endParaRPr lang="en-US" sz="1600" dirty="0"/>
          </a:p>
        </p:txBody>
      </p:sp>
      <p:pic>
        <p:nvPicPr>
          <p:cNvPr id="5" name="Content Placeholder 4" descr="A graph with green and red dots&#10;&#10;Description automatically generated">
            <a:extLst>
              <a:ext uri="{FF2B5EF4-FFF2-40B4-BE49-F238E27FC236}">
                <a16:creationId xmlns:a16="http://schemas.microsoft.com/office/drawing/2014/main" id="{1A50E560-7F47-6B1D-1558-D90D3008AD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1521" y="905011"/>
            <a:ext cx="6644796" cy="4955962"/>
          </a:xfrm>
          <a:prstGeom prst="rect">
            <a:avLst/>
          </a:prstGeom>
        </p:spPr>
      </p:pic>
    </p:spTree>
    <p:extLst>
      <p:ext uri="{BB962C8B-B14F-4D97-AF65-F5344CB8AC3E}">
        <p14:creationId xmlns:p14="http://schemas.microsoft.com/office/powerpoint/2010/main" val="3820391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517D3D7-CC38-3916-FA62-71CF5C4B883A}"/>
              </a:ext>
            </a:extLst>
          </p:cNvPr>
          <p:cNvSpPr>
            <a:spLocks noGrp="1"/>
          </p:cNvSpPr>
          <p:nvPr>
            <p:ph type="title"/>
          </p:nvPr>
        </p:nvSpPr>
        <p:spPr>
          <a:xfrm>
            <a:off x="550863" y="365125"/>
            <a:ext cx="11090274" cy="1325563"/>
          </a:xfrm>
        </p:spPr>
        <p:txBody>
          <a:bodyPr vert="horz" lIns="91440" tIns="45720" rIns="91440" bIns="45720" rtlCol="0" anchor="ctr">
            <a:normAutofit/>
          </a:bodyPr>
          <a:lstStyle/>
          <a:p>
            <a:r>
              <a:rPr lang="en-US" sz="4000" b="1" kern="1200">
                <a:solidFill>
                  <a:schemeClr val="tx1"/>
                </a:solidFill>
                <a:latin typeface="+mj-lt"/>
                <a:ea typeface="+mj-ea"/>
                <a:cs typeface="+mj-cs"/>
              </a:rPr>
              <a:t>End of life and Palliative care:</a:t>
            </a:r>
          </a:p>
        </p:txBody>
      </p:sp>
      <p:sp>
        <p:nvSpPr>
          <p:cNvPr id="3" name="Text Placeholder 2">
            <a:extLst>
              <a:ext uri="{FF2B5EF4-FFF2-40B4-BE49-F238E27FC236}">
                <a16:creationId xmlns:a16="http://schemas.microsoft.com/office/drawing/2014/main" id="{3083D1CF-2A1C-BEFF-8333-262D3CD3BB62}"/>
              </a:ext>
            </a:extLst>
          </p:cNvPr>
          <p:cNvSpPr>
            <a:spLocks/>
          </p:cNvSpPr>
          <p:nvPr/>
        </p:nvSpPr>
        <p:spPr>
          <a:xfrm>
            <a:off x="1245757" y="2133600"/>
            <a:ext cx="4756426" cy="759798"/>
          </a:xfrm>
          <a:prstGeom prst="rect">
            <a:avLst/>
          </a:prstGeom>
        </p:spPr>
        <p:txBody>
          <a:bodyPr/>
          <a:lstStyle/>
          <a:p>
            <a:pPr defTabSz="841248">
              <a:spcAft>
                <a:spcPts val="600"/>
              </a:spcAft>
            </a:pPr>
            <a:r>
              <a:rPr lang="en-GB" sz="1656" kern="1200">
                <a:solidFill>
                  <a:schemeClr val="tx1"/>
                </a:solidFill>
                <a:latin typeface="Arial" panose="020B0604020202020204" pitchFamily="34" charset="0"/>
                <a:ea typeface="+mn-ea"/>
                <a:cs typeface="Arial" panose="020B0604020202020204" pitchFamily="34" charset="0"/>
              </a:rPr>
              <a:t>Homecare: </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87ACF3C-43C1-958D-E714-355BCC7277F1}"/>
              </a:ext>
            </a:extLst>
          </p:cNvPr>
          <p:cNvSpPr>
            <a:spLocks/>
          </p:cNvSpPr>
          <p:nvPr/>
        </p:nvSpPr>
        <p:spPr>
          <a:xfrm>
            <a:off x="1245757" y="2893398"/>
            <a:ext cx="4756426" cy="3397866"/>
          </a:xfrm>
          <a:prstGeom prst="rect">
            <a:avLst/>
          </a:prstGeom>
        </p:spPr>
        <p:txBody>
          <a:bodyPr>
            <a:normAutofit/>
          </a:bodyPr>
          <a:lstStyle/>
          <a:p>
            <a:pPr defTabSz="841248">
              <a:lnSpc>
                <a:spcPct val="150000"/>
              </a:lnSpc>
              <a:spcAft>
                <a:spcPts val="600"/>
              </a:spcAft>
            </a:pPr>
            <a:r>
              <a:rPr lang="en-GB" sz="1104" kern="1200">
                <a:solidFill>
                  <a:schemeClr val="tx1"/>
                </a:solidFill>
                <a:latin typeface="Arial" panose="020B0604020202020204" pitchFamily="34" charset="0"/>
                <a:ea typeface="+mn-ea"/>
                <a:cs typeface="Arial" panose="020B0604020202020204" pitchFamily="34" charset="0"/>
              </a:rPr>
              <a:t>Personalised care:</a:t>
            </a:r>
          </a:p>
          <a:p>
            <a:pPr defTabSz="841248">
              <a:lnSpc>
                <a:spcPct val="150000"/>
              </a:lnSpc>
              <a:spcAft>
                <a:spcPts val="600"/>
              </a:spcAft>
            </a:pPr>
            <a:r>
              <a:rPr lang="en-GB" sz="1104" kern="1200">
                <a:solidFill>
                  <a:schemeClr val="tx1"/>
                </a:solidFill>
                <a:latin typeface="Arial" panose="020B0604020202020204" pitchFamily="34" charset="0"/>
                <a:ea typeface="+mn-lt"/>
                <a:cs typeface="Arial" panose="020B0604020202020204" pitchFamily="34" charset="0"/>
              </a:rPr>
              <a:t>Home care enables individualised care plans that cater to each patient's requirements and preferences, which can improve the quality of life for patients nearing the end of their lives </a:t>
            </a:r>
            <a:r>
              <a:rPr lang="en-GB" sz="1104" kern="1200">
                <a:solidFill>
                  <a:srgbClr val="0D0D0D"/>
                </a:solidFill>
                <a:latin typeface="Arial" panose="020B0604020202020204" pitchFamily="34" charset="0"/>
                <a:ea typeface="+mn-lt"/>
                <a:cs typeface="Arial" panose="020B0604020202020204" pitchFamily="34" charset="0"/>
              </a:rPr>
              <a:t>(Brown &amp; White, 2019).</a:t>
            </a:r>
          </a:p>
          <a:p>
            <a:pPr marL="262890" indent="-262890" defTabSz="841248">
              <a:lnSpc>
                <a:spcPct val="150000"/>
              </a:lnSpc>
              <a:spcAft>
                <a:spcPts val="600"/>
              </a:spcAft>
            </a:pPr>
            <a:r>
              <a:rPr lang="en-GB" sz="1104" kern="1200">
                <a:solidFill>
                  <a:srgbClr val="0D0D0D"/>
                </a:solidFill>
                <a:latin typeface="Arial" panose="020B0604020202020204" pitchFamily="34" charset="0"/>
                <a:ea typeface="+mn-ea"/>
                <a:cs typeface="Arial" panose="020B0604020202020204" pitchFamily="34" charset="0"/>
              </a:rPr>
              <a:t>Enhanced quality of life:</a:t>
            </a:r>
          </a:p>
          <a:p>
            <a:pPr defTabSz="841248">
              <a:lnSpc>
                <a:spcPct val="150000"/>
              </a:lnSpc>
              <a:spcAft>
                <a:spcPts val="600"/>
              </a:spcAft>
            </a:pPr>
            <a:r>
              <a:rPr lang="en-GB" sz="1104" kern="1200">
                <a:solidFill>
                  <a:srgbClr val="0D0D0D"/>
                </a:solidFill>
                <a:latin typeface="Arial" panose="020B0604020202020204" pitchFamily="34" charset="0"/>
                <a:ea typeface="+mn-lt"/>
                <a:cs typeface="Arial" panose="020B0604020202020204" pitchFamily="34" charset="0"/>
              </a:rPr>
              <a:t>Home care improves a person's quality of life in their last days by placing a high priority on comfort, dignity, and emotional well-being (Miller &amp; Davis, 2016).</a:t>
            </a:r>
          </a:p>
          <a:p>
            <a:pPr defTabSz="841248">
              <a:lnSpc>
                <a:spcPct val="150000"/>
              </a:lnSpc>
              <a:spcAft>
                <a:spcPts val="600"/>
              </a:spcAft>
            </a:pPr>
            <a:r>
              <a:rPr lang="en-GB" sz="1104" kern="1200">
                <a:solidFill>
                  <a:srgbClr val="0D0D0D"/>
                </a:solidFill>
                <a:latin typeface="Arial" panose="020B0604020202020204" pitchFamily="34" charset="0"/>
                <a:ea typeface="+mn-ea"/>
                <a:cs typeface="Arial" panose="020B0604020202020204" pitchFamily="34" charset="0"/>
              </a:rPr>
              <a:t>By Shefali Begum</a:t>
            </a:r>
          </a:p>
          <a:p>
            <a:pPr marL="0" indent="0">
              <a:spcAft>
                <a:spcPts val="600"/>
              </a:spcAft>
              <a:buNone/>
            </a:pPr>
            <a:endParaRPr lang="en-GB"/>
          </a:p>
        </p:txBody>
      </p:sp>
      <p:sp>
        <p:nvSpPr>
          <p:cNvPr id="5" name="Text Placeholder 4">
            <a:extLst>
              <a:ext uri="{FF2B5EF4-FFF2-40B4-BE49-F238E27FC236}">
                <a16:creationId xmlns:a16="http://schemas.microsoft.com/office/drawing/2014/main" id="{2BAFEABE-C65D-2493-A6CD-5DF247A61F65}"/>
              </a:ext>
            </a:extLst>
          </p:cNvPr>
          <p:cNvSpPr>
            <a:spLocks/>
          </p:cNvSpPr>
          <p:nvPr/>
        </p:nvSpPr>
        <p:spPr>
          <a:xfrm>
            <a:off x="6163219" y="2133600"/>
            <a:ext cx="4779850" cy="759798"/>
          </a:xfrm>
          <a:prstGeom prst="rect">
            <a:avLst/>
          </a:prstGeom>
        </p:spPr>
        <p:txBody>
          <a:bodyPr/>
          <a:lstStyle/>
          <a:p>
            <a:pPr defTabSz="841248">
              <a:spcAft>
                <a:spcPts val="600"/>
              </a:spcAft>
            </a:pPr>
            <a:r>
              <a:rPr lang="en-GB" sz="1656" kern="1200" err="1">
                <a:solidFill>
                  <a:schemeClr val="tx1"/>
                </a:solidFill>
                <a:latin typeface="Arial" panose="020B0604020202020204" pitchFamily="34" charset="0"/>
                <a:ea typeface="+mn-ea"/>
                <a:cs typeface="Arial" panose="020B0604020202020204" pitchFamily="34" charset="0"/>
              </a:rPr>
              <a:t>Carehome</a:t>
            </a:r>
            <a:r>
              <a:rPr lang="en-GB" sz="1656" kern="1200">
                <a:solidFill>
                  <a:schemeClr val="tx1"/>
                </a:solidFill>
                <a:latin typeface="Arial" panose="020B0604020202020204" pitchFamily="34" charset="0"/>
                <a:ea typeface="+mn-ea"/>
                <a:cs typeface="Arial" panose="020B0604020202020204" pitchFamily="34" charset="0"/>
              </a:rPr>
              <a:t>:</a:t>
            </a:r>
            <a:endParaRPr lang="en-GB">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A4FC4602-B49E-E4C1-F25A-8088153E2CB4}"/>
              </a:ext>
            </a:extLst>
          </p:cNvPr>
          <p:cNvSpPr>
            <a:spLocks/>
          </p:cNvSpPr>
          <p:nvPr/>
        </p:nvSpPr>
        <p:spPr>
          <a:xfrm>
            <a:off x="6163219" y="2893398"/>
            <a:ext cx="4779850" cy="3397866"/>
          </a:xfrm>
          <a:prstGeom prst="rect">
            <a:avLst/>
          </a:prstGeom>
        </p:spPr>
        <p:txBody>
          <a:bodyPr>
            <a:normAutofit/>
          </a:bodyPr>
          <a:lstStyle/>
          <a:p>
            <a:pPr defTabSz="841248">
              <a:lnSpc>
                <a:spcPct val="150000"/>
              </a:lnSpc>
              <a:spcAft>
                <a:spcPts val="600"/>
              </a:spcAft>
            </a:pPr>
            <a:r>
              <a:rPr lang="en-GB" sz="1288" kern="1200">
                <a:solidFill>
                  <a:schemeClr val="tx1"/>
                </a:solidFill>
                <a:latin typeface="Arial" panose="020B0604020202020204" pitchFamily="34" charset="0"/>
                <a:ea typeface="+mn-ea"/>
                <a:cs typeface="Arial" panose="020B0604020202020204" pitchFamily="34" charset="0"/>
              </a:rPr>
              <a:t>You can get end of life care in Care home as well as at home. There must be trained personal  who takes care at day and night. They could provide the same type of care as at home, such as help with washing, dressing and providing meals. </a:t>
            </a:r>
          </a:p>
          <a:p>
            <a:pPr defTabSz="841248">
              <a:lnSpc>
                <a:spcPct val="150000"/>
              </a:lnSpc>
              <a:spcAft>
                <a:spcPts val="600"/>
              </a:spcAft>
            </a:pPr>
            <a:r>
              <a:rPr lang="en-GB" sz="1288" kern="1200">
                <a:solidFill>
                  <a:schemeClr val="tx1"/>
                </a:solidFill>
                <a:latin typeface="Arial" panose="020B0604020202020204" pitchFamily="34" charset="0"/>
                <a:ea typeface="+mn-ea"/>
                <a:cs typeface="Arial" panose="020B0604020202020204" pitchFamily="34" charset="0"/>
              </a:rPr>
              <a:t>Some care homes provide skilled nursing care to residents when they need it. This care homes are suitable for people who have a disability or serious long-term condition.</a:t>
            </a:r>
          </a:p>
          <a:p>
            <a:pPr defTabSz="841248">
              <a:lnSpc>
                <a:spcPct val="150000"/>
              </a:lnSpc>
              <a:spcAft>
                <a:spcPts val="600"/>
              </a:spcAft>
            </a:pPr>
            <a:r>
              <a:rPr lang="en-GB" sz="1288" kern="1200">
                <a:solidFill>
                  <a:schemeClr val="tx1"/>
                </a:solidFill>
                <a:latin typeface="Arial" panose="020B0604020202020204" pitchFamily="34" charset="0"/>
                <a:ea typeface="+mn-ea"/>
                <a:cs typeface="Arial" panose="020B0604020202020204" pitchFamily="34" charset="0"/>
              </a:rPr>
              <a:t>By Olga Jarmusevica</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2110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4AE2C05-A3FA-0E4E-0AC2-F01936C37812}"/>
              </a:ext>
            </a:extLst>
          </p:cNvPr>
          <p:cNvSpPr>
            <a:spLocks noGrp="1"/>
          </p:cNvSpPr>
          <p:nvPr>
            <p:ph type="title"/>
          </p:nvPr>
        </p:nvSpPr>
        <p:spPr>
          <a:xfrm>
            <a:off x="550863" y="365125"/>
            <a:ext cx="11090274" cy="1325563"/>
          </a:xfrm>
        </p:spPr>
        <p:txBody>
          <a:bodyPr vert="horz" lIns="91440" tIns="45720" rIns="91440" bIns="45720" rtlCol="0" anchor="ctr">
            <a:normAutofit/>
          </a:bodyPr>
          <a:lstStyle/>
          <a:p>
            <a:r>
              <a:rPr lang="en-US" sz="4000" b="1" kern="1200">
                <a:solidFill>
                  <a:schemeClr val="tx1"/>
                </a:solidFill>
                <a:latin typeface="+mj-lt"/>
                <a:ea typeface="+mj-ea"/>
                <a:cs typeface="+mj-cs"/>
              </a:rPr>
              <a:t>Remaining in your own home:</a:t>
            </a:r>
          </a:p>
        </p:txBody>
      </p:sp>
      <p:sp>
        <p:nvSpPr>
          <p:cNvPr id="3" name="Text Placeholder 2">
            <a:extLst>
              <a:ext uri="{FF2B5EF4-FFF2-40B4-BE49-F238E27FC236}">
                <a16:creationId xmlns:a16="http://schemas.microsoft.com/office/drawing/2014/main" id="{478572A6-C06E-8B4E-B716-C1A2254C2682}"/>
              </a:ext>
            </a:extLst>
          </p:cNvPr>
          <p:cNvSpPr>
            <a:spLocks/>
          </p:cNvSpPr>
          <p:nvPr/>
        </p:nvSpPr>
        <p:spPr>
          <a:xfrm>
            <a:off x="1245757" y="2133600"/>
            <a:ext cx="4756426" cy="759798"/>
          </a:xfrm>
          <a:prstGeom prst="rect">
            <a:avLst/>
          </a:prstGeom>
        </p:spPr>
        <p:txBody>
          <a:bodyPr/>
          <a:lstStyle/>
          <a:p>
            <a:pPr defTabSz="841248">
              <a:spcAft>
                <a:spcPts val="600"/>
              </a:spcAft>
            </a:pPr>
            <a:r>
              <a:rPr lang="en-GB" sz="1656" kern="1200">
                <a:solidFill>
                  <a:schemeClr val="tx1"/>
                </a:solidFill>
                <a:latin typeface="Arial" panose="020B0604020202020204" pitchFamily="34" charset="0"/>
                <a:ea typeface="+mn-ea"/>
                <a:cs typeface="Arial" panose="020B0604020202020204" pitchFamily="34" charset="0"/>
              </a:rPr>
              <a:t> +</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28E4C0D-AFBA-F744-4FA0-8EEF8DF868F1}"/>
              </a:ext>
            </a:extLst>
          </p:cNvPr>
          <p:cNvSpPr>
            <a:spLocks/>
          </p:cNvSpPr>
          <p:nvPr/>
        </p:nvSpPr>
        <p:spPr>
          <a:xfrm>
            <a:off x="1245757" y="2893398"/>
            <a:ext cx="4756426" cy="3397866"/>
          </a:xfrm>
          <a:prstGeom prst="rect">
            <a:avLst/>
          </a:prstGeom>
        </p:spPr>
        <p:txBody>
          <a:bodyPr>
            <a:normAutofit/>
          </a:bodyPr>
          <a:lstStyle/>
          <a:p>
            <a:pPr defTabSz="841248">
              <a:lnSpc>
                <a:spcPct val="90000"/>
              </a:lnSpc>
              <a:spcAft>
                <a:spcPts val="600"/>
              </a:spcAft>
            </a:pPr>
            <a:r>
              <a:rPr lang="en-GB" sz="1500" kern="1200">
                <a:solidFill>
                  <a:schemeClr val="tx1"/>
                </a:solidFill>
                <a:latin typeface="Arial"/>
                <a:ea typeface="+mn-ea"/>
                <a:cs typeface="Arial"/>
              </a:rPr>
              <a:t>Family members can visit at any time.</a:t>
            </a:r>
          </a:p>
          <a:p>
            <a:pPr defTabSz="841248">
              <a:lnSpc>
                <a:spcPct val="90000"/>
              </a:lnSpc>
              <a:spcAft>
                <a:spcPts val="600"/>
              </a:spcAft>
            </a:pPr>
            <a:r>
              <a:rPr lang="en-GB" sz="1500" kern="1200">
                <a:solidFill>
                  <a:schemeClr val="tx1"/>
                </a:solidFill>
                <a:latin typeface="Arial"/>
                <a:ea typeface="+mn-ea"/>
                <a:cs typeface="Arial"/>
              </a:rPr>
              <a:t>Not need to overpay for care home.</a:t>
            </a:r>
          </a:p>
          <a:p>
            <a:pPr defTabSz="841248">
              <a:lnSpc>
                <a:spcPct val="90000"/>
              </a:lnSpc>
              <a:spcAft>
                <a:spcPts val="600"/>
              </a:spcAft>
            </a:pPr>
            <a:r>
              <a:rPr lang="en-GB" sz="1500" kern="1200">
                <a:solidFill>
                  <a:schemeClr val="tx1"/>
                </a:solidFill>
                <a:latin typeface="Arial"/>
                <a:ea typeface="+mn-ea"/>
                <a:cs typeface="Arial"/>
              </a:rPr>
              <a:t>Emotional  and constant support from family </a:t>
            </a:r>
          </a:p>
          <a:p>
            <a:pPr defTabSz="841248">
              <a:lnSpc>
                <a:spcPct val="90000"/>
              </a:lnSpc>
              <a:spcAft>
                <a:spcPts val="600"/>
              </a:spcAft>
            </a:pPr>
            <a:r>
              <a:rPr lang="en-GB" sz="1500" kern="1200">
                <a:solidFill>
                  <a:schemeClr val="tx1"/>
                </a:solidFill>
                <a:latin typeface="Arial"/>
                <a:ea typeface="+mn-ea"/>
                <a:cs typeface="Arial"/>
              </a:rPr>
              <a:t>More comfort at own home </a:t>
            </a:r>
          </a:p>
          <a:p>
            <a:pPr defTabSz="841248">
              <a:lnSpc>
                <a:spcPct val="90000"/>
              </a:lnSpc>
              <a:spcAft>
                <a:spcPts val="600"/>
              </a:spcAft>
            </a:pPr>
            <a:r>
              <a:rPr lang="en-GB" sz="1500" kern="1200">
                <a:solidFill>
                  <a:schemeClr val="tx1"/>
                </a:solidFill>
                <a:latin typeface="Arial"/>
                <a:ea typeface="+mn-lt"/>
                <a:cs typeface="+mn-lt"/>
              </a:rPr>
              <a:t>People may be less at risk of infection in their homes.</a:t>
            </a:r>
            <a:endParaRPr lang="en-GB" sz="1500" kern="1200">
              <a:solidFill>
                <a:schemeClr val="tx1"/>
              </a:solidFill>
              <a:latin typeface="Arial"/>
              <a:ea typeface="+mn-ea"/>
              <a:cs typeface="Arial"/>
            </a:endParaRPr>
          </a:p>
          <a:p>
            <a:pPr defTabSz="841248">
              <a:lnSpc>
                <a:spcPct val="90000"/>
              </a:lnSpc>
              <a:spcAft>
                <a:spcPts val="600"/>
              </a:spcAft>
            </a:pPr>
            <a:r>
              <a:rPr lang="en-GB" sz="1500" kern="1200">
                <a:solidFill>
                  <a:schemeClr val="tx1"/>
                </a:solidFill>
                <a:latin typeface="Arial"/>
                <a:ea typeface="+mn-ea"/>
                <a:cs typeface="Arial"/>
              </a:rPr>
              <a:t>     By Shefali Begum</a:t>
            </a:r>
          </a:p>
          <a:p>
            <a:pPr defTabSz="841248">
              <a:lnSpc>
                <a:spcPct val="90000"/>
              </a:lnSpc>
              <a:spcAft>
                <a:spcPts val="600"/>
              </a:spcAft>
            </a:pPr>
            <a:endParaRPr lang="en-GB" sz="1500" kern="1200">
              <a:solidFill>
                <a:schemeClr val="tx1"/>
              </a:solidFill>
              <a:latin typeface="+mn-lt"/>
              <a:ea typeface="+mn-ea"/>
              <a:cs typeface="+mn-cs"/>
            </a:endParaRPr>
          </a:p>
          <a:p>
            <a:pPr>
              <a:lnSpc>
                <a:spcPct val="90000"/>
              </a:lnSpc>
              <a:spcAft>
                <a:spcPts val="600"/>
              </a:spcAft>
            </a:pPr>
            <a:endParaRPr lang="en-GB" sz="1500"/>
          </a:p>
        </p:txBody>
      </p:sp>
      <p:sp>
        <p:nvSpPr>
          <p:cNvPr id="5" name="Text Placeholder 4">
            <a:extLst>
              <a:ext uri="{FF2B5EF4-FFF2-40B4-BE49-F238E27FC236}">
                <a16:creationId xmlns:a16="http://schemas.microsoft.com/office/drawing/2014/main" id="{55E2C236-ED67-21AD-5203-2A0C0765F3CE}"/>
              </a:ext>
            </a:extLst>
          </p:cNvPr>
          <p:cNvSpPr>
            <a:spLocks/>
          </p:cNvSpPr>
          <p:nvPr/>
        </p:nvSpPr>
        <p:spPr>
          <a:xfrm>
            <a:off x="6163219" y="2133600"/>
            <a:ext cx="4779850" cy="759798"/>
          </a:xfrm>
          <a:prstGeom prst="rect">
            <a:avLst/>
          </a:prstGeom>
        </p:spPr>
        <p:txBody>
          <a:bodyPr/>
          <a:lstStyle/>
          <a:p>
            <a:pPr defTabSz="841248">
              <a:spcAft>
                <a:spcPts val="600"/>
              </a:spcAft>
            </a:pPr>
            <a:r>
              <a:rPr lang="en-GB" sz="1656" kern="1200">
                <a:solidFill>
                  <a:schemeClr val="tx1"/>
                </a:solidFill>
                <a:latin typeface="Arial" panose="020B0604020202020204" pitchFamily="34" charset="0"/>
                <a:ea typeface="+mn-ea"/>
                <a:cs typeface="Arial" panose="020B0604020202020204" pitchFamily="34" charset="0"/>
              </a:rPr>
              <a:t>-</a:t>
            </a:r>
            <a:endParaRPr lang="en-GB">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304CB398-9595-60D3-6C4F-31D6E1D93E41}"/>
              </a:ext>
            </a:extLst>
          </p:cNvPr>
          <p:cNvSpPr>
            <a:spLocks/>
          </p:cNvSpPr>
          <p:nvPr/>
        </p:nvSpPr>
        <p:spPr>
          <a:xfrm>
            <a:off x="6163219" y="2893398"/>
            <a:ext cx="4779850" cy="3397866"/>
          </a:xfrm>
          <a:prstGeom prst="rect">
            <a:avLst/>
          </a:prstGeom>
        </p:spPr>
        <p:txBody>
          <a:bodyPr>
            <a:normAutofit/>
          </a:bodyPr>
          <a:lstStyle/>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They often busy at work or with their personal life.</a:t>
            </a:r>
          </a:p>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There is no constant surveillance of person.</a:t>
            </a:r>
          </a:p>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Support from medical staff and qualified doctors.</a:t>
            </a:r>
          </a:p>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Memory, stress.</a:t>
            </a:r>
          </a:p>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They have a regular health check.</a:t>
            </a:r>
          </a:p>
          <a:p>
            <a:pPr defTabSz="841248">
              <a:lnSpc>
                <a:spcPct val="90000"/>
              </a:lnSpc>
              <a:spcAft>
                <a:spcPts val="600"/>
              </a:spcAft>
            </a:pPr>
            <a:endParaRPr lang="en-GB" sz="1700" kern="1200">
              <a:solidFill>
                <a:schemeClr val="tx1"/>
              </a:solidFill>
              <a:latin typeface="Arial" panose="020B0604020202020204" pitchFamily="34" charset="0"/>
              <a:ea typeface="+mn-ea"/>
              <a:cs typeface="Arial" panose="020B0604020202020204" pitchFamily="34" charset="0"/>
            </a:endParaRPr>
          </a:p>
          <a:p>
            <a:pPr defTabSz="841248">
              <a:lnSpc>
                <a:spcPct val="90000"/>
              </a:lnSpc>
              <a:spcAft>
                <a:spcPts val="600"/>
              </a:spcAft>
            </a:pPr>
            <a:r>
              <a:rPr lang="en-GB" sz="1700" kern="1200">
                <a:solidFill>
                  <a:schemeClr val="tx1"/>
                </a:solidFill>
                <a:latin typeface="Arial" panose="020B0604020202020204" pitchFamily="34" charset="0"/>
                <a:ea typeface="+mn-ea"/>
                <a:cs typeface="Arial" panose="020B0604020202020204" pitchFamily="34" charset="0"/>
              </a:rPr>
              <a:t> By Olga Jarmusevica</a:t>
            </a:r>
          </a:p>
          <a:p>
            <a:pPr marL="0" indent="0">
              <a:lnSpc>
                <a:spcPct val="90000"/>
              </a:lnSpc>
              <a:spcAft>
                <a:spcPts val="600"/>
              </a:spcAft>
              <a:buNone/>
            </a:pPr>
            <a:endParaRPr lang="en-GB" sz="1700"/>
          </a:p>
        </p:txBody>
      </p:sp>
    </p:spTree>
    <p:extLst>
      <p:ext uri="{BB962C8B-B14F-4D97-AF65-F5344CB8AC3E}">
        <p14:creationId xmlns:p14="http://schemas.microsoft.com/office/powerpoint/2010/main" val="2212854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D4464D8-FD41-4EA2-9094-791BB1112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8" name="Rectangle 17">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514A1B69-F82D-4322-9669-42AC0CB70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8" y="0"/>
            <a:ext cx="11145980" cy="6870723"/>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A3E9BFF6-38AC-BF93-44A2-942D65FABF5F}"/>
              </a:ext>
            </a:extLst>
          </p:cNvPr>
          <p:cNvSpPr>
            <a:spLocks noGrp="1"/>
          </p:cNvSpPr>
          <p:nvPr>
            <p:ph type="title"/>
          </p:nvPr>
        </p:nvSpPr>
        <p:spPr>
          <a:xfrm>
            <a:off x="1191965" y="549265"/>
            <a:ext cx="9792707" cy="1679489"/>
          </a:xfrm>
        </p:spPr>
        <p:txBody>
          <a:bodyPr vert="horz" lIns="91440" tIns="45720" rIns="91440" bIns="45720" rtlCol="0" anchor="b">
            <a:normAutofit/>
          </a:bodyPr>
          <a:lstStyle/>
          <a:p>
            <a:pPr algn="ctr"/>
            <a:r>
              <a:rPr lang="en-US" sz="3200" b="1" kern="1200" dirty="0">
                <a:solidFill>
                  <a:schemeClr val="tx1"/>
                </a:solidFill>
                <a:latin typeface="Arial" panose="020B0604020202020204" pitchFamily="34" charset="0"/>
                <a:cs typeface="Arial" panose="020B0604020202020204" pitchFamily="34" charset="0"/>
              </a:rPr>
              <a:t>Residential care:</a:t>
            </a:r>
          </a:p>
        </p:txBody>
      </p:sp>
      <p:sp>
        <p:nvSpPr>
          <p:cNvPr id="3" name="Text Placeholder 2">
            <a:extLst>
              <a:ext uri="{FF2B5EF4-FFF2-40B4-BE49-F238E27FC236}">
                <a16:creationId xmlns:a16="http://schemas.microsoft.com/office/drawing/2014/main" id="{D79AF3D4-BDAD-410C-B7D9-5FFD27993C15}"/>
              </a:ext>
            </a:extLst>
          </p:cNvPr>
          <p:cNvSpPr>
            <a:spLocks/>
          </p:cNvSpPr>
          <p:nvPr/>
        </p:nvSpPr>
        <p:spPr>
          <a:xfrm>
            <a:off x="1192822" y="2422509"/>
            <a:ext cx="4809024" cy="768200"/>
          </a:xfrm>
          <a:prstGeom prst="rect">
            <a:avLst/>
          </a:prstGeom>
        </p:spPr>
        <p:txBody>
          <a:bodyPr/>
          <a:lstStyle/>
          <a:p>
            <a:pPr defTabSz="850392">
              <a:spcAft>
                <a:spcPts val="600"/>
              </a:spcAft>
            </a:pPr>
            <a:r>
              <a:rPr lang="en-GB" sz="1674" kern="1200">
                <a:solidFill>
                  <a:schemeClr val="tx1"/>
                </a:solidFill>
                <a:latin typeface="Arial" panose="020B0604020202020204" pitchFamily="34" charset="0"/>
                <a:ea typeface="+mn-ea"/>
                <a:cs typeface="Arial" panose="020B0604020202020204" pitchFamily="34" charset="0"/>
              </a:rPr>
              <a:t>+</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2C3652B-36E4-F76E-A9D7-82FC2D03E3BE}"/>
              </a:ext>
            </a:extLst>
          </p:cNvPr>
          <p:cNvSpPr>
            <a:spLocks/>
          </p:cNvSpPr>
          <p:nvPr/>
        </p:nvSpPr>
        <p:spPr>
          <a:xfrm>
            <a:off x="1192822" y="3190709"/>
            <a:ext cx="4809024" cy="3435441"/>
          </a:xfrm>
          <a:prstGeom prst="rect">
            <a:avLst/>
          </a:prstGeom>
        </p:spPr>
        <p:txBody>
          <a:bodyPr>
            <a:normAutofit/>
          </a:bodyPr>
          <a:lstStyle/>
          <a:p>
            <a:pPr defTabSz="850392">
              <a:lnSpc>
                <a:spcPct val="150000"/>
              </a:lnSpc>
              <a:spcAft>
                <a:spcPts val="600"/>
              </a:spcAft>
            </a:pPr>
            <a:r>
              <a:rPr lang="en-GB" sz="2000" kern="1200" dirty="0">
                <a:solidFill>
                  <a:schemeClr val="tx1"/>
                </a:solidFill>
                <a:latin typeface="Arial" panose="020B0604020202020204" pitchFamily="34" charset="0"/>
                <a:ea typeface="+mn-ea"/>
                <a:cs typeface="Arial" panose="020B0604020202020204" pitchFamily="34" charset="0"/>
              </a:rPr>
              <a:t>There is always customer supervision.</a:t>
            </a:r>
          </a:p>
          <a:p>
            <a:pPr defTabSz="850392">
              <a:lnSpc>
                <a:spcPct val="150000"/>
              </a:lnSpc>
              <a:spcAft>
                <a:spcPts val="600"/>
              </a:spcAft>
            </a:pPr>
            <a:r>
              <a:rPr lang="en-GB" sz="2000" kern="1200" dirty="0">
                <a:solidFill>
                  <a:schemeClr val="tx1"/>
                </a:solidFill>
                <a:latin typeface="Arial" panose="020B0604020202020204" pitchFamily="34" charset="0"/>
                <a:ea typeface="+mn-ea"/>
                <a:cs typeface="Arial" panose="020B0604020202020204" pitchFamily="34" charset="0"/>
              </a:rPr>
              <a:t>There is always help with personal care.</a:t>
            </a:r>
          </a:p>
          <a:p>
            <a:pPr defTabSz="850392">
              <a:lnSpc>
                <a:spcPct val="150000"/>
              </a:lnSpc>
              <a:spcAft>
                <a:spcPts val="600"/>
              </a:spcAft>
            </a:pPr>
            <a:r>
              <a:rPr lang="en-GB" sz="2000" kern="1200" dirty="0">
                <a:solidFill>
                  <a:schemeClr val="tx1"/>
                </a:solidFill>
                <a:latin typeface="Arial" panose="020B0604020202020204" pitchFamily="34" charset="0"/>
                <a:ea typeface="+mn-ea"/>
                <a:cs typeface="Arial" panose="020B0604020202020204" pitchFamily="34" charset="0"/>
              </a:rPr>
              <a:t>Regular pills</a:t>
            </a:r>
          </a:p>
          <a:p>
            <a:pPr defTabSz="850392">
              <a:lnSpc>
                <a:spcPct val="150000"/>
              </a:lnSpc>
              <a:spcAft>
                <a:spcPts val="600"/>
              </a:spcAft>
            </a:pPr>
            <a:r>
              <a:rPr lang="en-GB" sz="2000" kern="1200" dirty="0">
                <a:solidFill>
                  <a:schemeClr val="tx1"/>
                </a:solidFill>
                <a:latin typeface="Arial" panose="020B0604020202020204" pitchFamily="34" charset="0"/>
                <a:ea typeface="+mn-ea"/>
                <a:cs typeface="Arial" panose="020B0604020202020204" pitchFamily="34" charset="0"/>
              </a:rPr>
              <a:t>Constant monitoring in case of emergency.</a:t>
            </a:r>
          </a:p>
          <a:p>
            <a:pPr marL="0" indent="0">
              <a:lnSpc>
                <a:spcPct val="150000"/>
              </a:lnSpc>
              <a:spcAft>
                <a:spcPts val="600"/>
              </a:spcAft>
              <a:buNone/>
            </a:pPr>
            <a:endParaRPr lang="en-GB" sz="24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AE78F4A3-70EF-1510-FA94-428826F6B1D1}"/>
              </a:ext>
            </a:extLst>
          </p:cNvPr>
          <p:cNvSpPr>
            <a:spLocks/>
          </p:cNvSpPr>
          <p:nvPr/>
        </p:nvSpPr>
        <p:spPr>
          <a:xfrm>
            <a:off x="6164663" y="2422509"/>
            <a:ext cx="4832708" cy="768200"/>
          </a:xfrm>
          <a:prstGeom prst="rect">
            <a:avLst/>
          </a:prstGeom>
        </p:spPr>
        <p:txBody>
          <a:bodyPr/>
          <a:lstStyle/>
          <a:p>
            <a:pPr defTabSz="850392">
              <a:spcAft>
                <a:spcPts val="600"/>
              </a:spcAft>
            </a:pPr>
            <a:r>
              <a:rPr lang="en-GB" sz="1674" kern="1200">
                <a:solidFill>
                  <a:schemeClr val="tx1"/>
                </a:solidFill>
                <a:latin typeface="Arial" panose="020B0604020202020204" pitchFamily="34" charset="0"/>
                <a:ea typeface="+mn-ea"/>
                <a:cs typeface="Arial" panose="020B0604020202020204" pitchFamily="34" charset="0"/>
              </a:rPr>
              <a:t>-</a:t>
            </a:r>
            <a:endParaRPr lang="en-GB">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5A546076-47BB-2881-1697-0070511C2221}"/>
              </a:ext>
            </a:extLst>
          </p:cNvPr>
          <p:cNvSpPr>
            <a:spLocks/>
          </p:cNvSpPr>
          <p:nvPr/>
        </p:nvSpPr>
        <p:spPr>
          <a:xfrm>
            <a:off x="6164663" y="3190709"/>
            <a:ext cx="4832708" cy="3435441"/>
          </a:xfrm>
          <a:prstGeom prst="rect">
            <a:avLst/>
          </a:prstGeom>
        </p:spPr>
        <p:txBody>
          <a:bodyPr>
            <a:normAutofit/>
          </a:bodyPr>
          <a:lstStyle/>
          <a:p>
            <a:pPr defTabSz="850392">
              <a:lnSpc>
                <a:spcPct val="150000"/>
              </a:lnSpc>
              <a:spcAft>
                <a:spcPts val="600"/>
              </a:spcAft>
            </a:pPr>
            <a:r>
              <a:rPr lang="en-GB" kern="1200" dirty="0">
                <a:solidFill>
                  <a:schemeClr val="tx1"/>
                </a:solidFill>
                <a:latin typeface="Arial" panose="020B0604020202020204" pitchFamily="34" charset="0"/>
                <a:ea typeface="+mn-ea"/>
                <a:cs typeface="Arial" panose="020B0604020202020204" pitchFamily="34" charset="0"/>
              </a:rPr>
              <a:t>They could live with family members.</a:t>
            </a:r>
          </a:p>
          <a:p>
            <a:pPr defTabSz="850392">
              <a:lnSpc>
                <a:spcPct val="150000"/>
              </a:lnSpc>
              <a:spcAft>
                <a:spcPts val="600"/>
              </a:spcAft>
            </a:pPr>
            <a:r>
              <a:rPr lang="en-GB" kern="1200" dirty="0">
                <a:solidFill>
                  <a:schemeClr val="tx1"/>
                </a:solidFill>
                <a:latin typeface="Arial" panose="020B0604020202020204" pitchFamily="34" charset="0"/>
                <a:ea typeface="+mn-ea"/>
                <a:cs typeface="Arial" panose="020B0604020202020204" pitchFamily="34" charset="0"/>
              </a:rPr>
              <a:t>The private carer can come to your home at specific time.</a:t>
            </a:r>
          </a:p>
          <a:p>
            <a:pPr defTabSz="850392">
              <a:lnSpc>
                <a:spcPct val="150000"/>
              </a:lnSpc>
              <a:spcAft>
                <a:spcPts val="600"/>
              </a:spcAft>
            </a:pPr>
            <a:r>
              <a:rPr lang="en-GB" kern="1200" dirty="0">
                <a:solidFill>
                  <a:schemeClr val="tx1"/>
                </a:solidFill>
                <a:latin typeface="Arial" panose="020B0604020202020204" pitchFamily="34" charset="0"/>
                <a:ea typeface="+mn-ea"/>
                <a:cs typeface="Arial" panose="020B0604020202020204" pitchFamily="34" charset="0"/>
              </a:rPr>
              <a:t>They can arrange a blister pack, or special pills divided boxes.</a:t>
            </a:r>
          </a:p>
          <a:p>
            <a:pPr defTabSz="850392">
              <a:lnSpc>
                <a:spcPct val="150000"/>
              </a:lnSpc>
              <a:spcAft>
                <a:spcPts val="600"/>
              </a:spcAft>
            </a:pPr>
            <a:r>
              <a:rPr lang="en-GB" kern="1200" dirty="0">
                <a:solidFill>
                  <a:schemeClr val="tx1"/>
                </a:solidFill>
                <a:latin typeface="Arial" panose="020B0604020202020204" pitchFamily="34" charset="0"/>
                <a:ea typeface="+mn-ea"/>
                <a:cs typeface="Arial" panose="020B0604020202020204" pitchFamily="34" charset="0"/>
              </a:rPr>
              <a:t>They have a button watch or pendant on their can for emergency help.</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395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3"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567D5439-DB16-3F76-BBD2-982F704F4784}"/>
              </a:ext>
            </a:extLst>
          </p:cNvPr>
          <p:cNvSpPr>
            <a:spLocks noGrp="1"/>
          </p:cNvSpPr>
          <p:nvPr>
            <p:ph type="title"/>
          </p:nvPr>
        </p:nvSpPr>
        <p:spPr>
          <a:xfrm>
            <a:off x="550864" y="365125"/>
            <a:ext cx="11090274" cy="1325563"/>
          </a:xfrm>
        </p:spPr>
        <p:txBody>
          <a:bodyPr vert="horz" lIns="91440" tIns="45720" rIns="91440" bIns="45720" rtlCol="0" anchor="ctr">
            <a:normAutofit/>
          </a:bodyPr>
          <a:lstStyle/>
          <a:p>
            <a:r>
              <a:rPr lang="en-US" sz="3200" b="1" kern="1200" dirty="0">
                <a:solidFill>
                  <a:schemeClr val="tx1"/>
                </a:solidFill>
                <a:latin typeface="Arial" panose="020B0604020202020204" pitchFamily="34" charset="0"/>
                <a:cs typeface="Arial" panose="020B0604020202020204" pitchFamily="34" charset="0"/>
              </a:rPr>
              <a:t>Need and availability</a:t>
            </a:r>
            <a:r>
              <a:rPr lang="en-US" sz="4000" b="1" kern="1200" dirty="0">
                <a:solidFill>
                  <a:schemeClr val="tx1"/>
                </a:solidFill>
                <a:latin typeface="+mj-lt"/>
                <a:ea typeface="+mj-ea"/>
                <a:cs typeface="+mj-cs"/>
              </a:rPr>
              <a:t>:</a:t>
            </a:r>
          </a:p>
        </p:txBody>
      </p:sp>
      <p:sp>
        <p:nvSpPr>
          <p:cNvPr id="3" name="Text Placeholder 2">
            <a:extLst>
              <a:ext uri="{FF2B5EF4-FFF2-40B4-BE49-F238E27FC236}">
                <a16:creationId xmlns:a16="http://schemas.microsoft.com/office/drawing/2014/main" id="{4E81BC2A-0642-4A45-F537-9C1E305F0224}"/>
              </a:ext>
            </a:extLst>
          </p:cNvPr>
          <p:cNvSpPr>
            <a:spLocks/>
          </p:cNvSpPr>
          <p:nvPr/>
        </p:nvSpPr>
        <p:spPr>
          <a:xfrm>
            <a:off x="1245757" y="2133600"/>
            <a:ext cx="4756426" cy="759798"/>
          </a:xfrm>
          <a:prstGeom prst="rect">
            <a:avLst/>
          </a:prstGeom>
        </p:spPr>
        <p:txBody>
          <a:bodyPr/>
          <a:lstStyle/>
          <a:p>
            <a:pPr defTabSz="841248">
              <a:spcAft>
                <a:spcPts val="600"/>
              </a:spcAft>
            </a:pPr>
            <a:r>
              <a:rPr lang="en-GB" sz="1656" kern="1200" dirty="0">
                <a:solidFill>
                  <a:schemeClr val="tx1"/>
                </a:solidFill>
                <a:latin typeface="Arial" panose="020B0604020202020204" pitchFamily="34" charset="0"/>
                <a:ea typeface="+mn-ea"/>
                <a:cs typeface="Arial" panose="020B0604020202020204" pitchFamily="34" charset="0"/>
              </a:rPr>
              <a:t>Homecare:</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A97CF46-7457-D084-8CC7-F6BCD981DD7B}"/>
              </a:ext>
            </a:extLst>
          </p:cNvPr>
          <p:cNvSpPr>
            <a:spLocks/>
          </p:cNvSpPr>
          <p:nvPr/>
        </p:nvSpPr>
        <p:spPr>
          <a:xfrm>
            <a:off x="638978" y="3141663"/>
            <a:ext cx="5363205" cy="3600659"/>
          </a:xfrm>
          <a:prstGeom prst="rect">
            <a:avLst/>
          </a:prstGeom>
        </p:spPr>
        <p:txBody>
          <a:bodyPr>
            <a:normAutofit/>
          </a:bodyPr>
          <a:lstStyle/>
          <a:p>
            <a:pPr defTabSz="841248">
              <a:lnSpc>
                <a:spcPct val="150000"/>
              </a:lnSpc>
              <a:spcAft>
                <a:spcPts val="600"/>
              </a:spcAft>
            </a:pPr>
            <a:r>
              <a:rPr lang="en-GB" sz="1400" kern="1200" dirty="0">
                <a:solidFill>
                  <a:schemeClr val="tx1"/>
                </a:solidFill>
                <a:latin typeface="Arial"/>
                <a:ea typeface="+mn-lt"/>
                <a:cs typeface="+mn-lt"/>
              </a:rPr>
              <a:t>Preference for independence: Home care services that support independent living are necessary since older individuals frequently show a strong desire to live in their homes for as long as possible.</a:t>
            </a:r>
          </a:p>
          <a:p>
            <a:pPr defTabSz="841248">
              <a:lnSpc>
                <a:spcPct val="150000"/>
              </a:lnSpc>
              <a:spcAft>
                <a:spcPts val="600"/>
              </a:spcAft>
            </a:pPr>
            <a:r>
              <a:rPr lang="en-GB" sz="1400" kern="1200" dirty="0">
                <a:solidFill>
                  <a:schemeClr val="tx1"/>
                </a:solidFill>
                <a:latin typeface="Arial"/>
                <a:ea typeface="+mn-lt"/>
                <a:cs typeface="+mn-lt"/>
              </a:rPr>
              <a:t>Hospital avoidance: By offering care and monitoring to people with complex medical requirements in their homes, home care can lessen the load on hospitals and prevent needless hospital stays.</a:t>
            </a:r>
          </a:p>
          <a:p>
            <a:pPr defTabSz="841248">
              <a:lnSpc>
                <a:spcPct val="150000"/>
              </a:lnSpc>
              <a:spcAft>
                <a:spcPts val="600"/>
              </a:spcAft>
            </a:pPr>
            <a:r>
              <a:rPr lang="en-GB" sz="1400" kern="1200" dirty="0">
                <a:solidFill>
                  <a:schemeClr val="tx1"/>
                </a:solidFill>
                <a:latin typeface="Arial"/>
                <a:ea typeface="+mn-ea"/>
                <a:cs typeface="+mn-cs"/>
              </a:rPr>
              <a:t>By Shefali Begum</a:t>
            </a:r>
          </a:p>
          <a:p>
            <a:pPr>
              <a:spcAft>
                <a:spcPts val="600"/>
              </a:spcAft>
            </a:pPr>
            <a:endParaRPr lang="en-GB" dirty="0"/>
          </a:p>
        </p:txBody>
      </p:sp>
      <p:sp>
        <p:nvSpPr>
          <p:cNvPr id="5" name="Text Placeholder 4">
            <a:extLst>
              <a:ext uri="{FF2B5EF4-FFF2-40B4-BE49-F238E27FC236}">
                <a16:creationId xmlns:a16="http://schemas.microsoft.com/office/drawing/2014/main" id="{5CCD29CE-492B-A0BE-4531-C88080910714}"/>
              </a:ext>
            </a:extLst>
          </p:cNvPr>
          <p:cNvSpPr>
            <a:spLocks/>
          </p:cNvSpPr>
          <p:nvPr/>
        </p:nvSpPr>
        <p:spPr>
          <a:xfrm>
            <a:off x="6163219" y="2133600"/>
            <a:ext cx="4779850" cy="759798"/>
          </a:xfrm>
          <a:prstGeom prst="rect">
            <a:avLst/>
          </a:prstGeom>
        </p:spPr>
        <p:txBody>
          <a:bodyPr/>
          <a:lstStyle/>
          <a:p>
            <a:pPr defTabSz="841248">
              <a:spcAft>
                <a:spcPts val="600"/>
              </a:spcAft>
            </a:pPr>
            <a:r>
              <a:rPr lang="en-GB" sz="1656" kern="1200" err="1">
                <a:solidFill>
                  <a:schemeClr val="tx1"/>
                </a:solidFill>
                <a:latin typeface="Arial" panose="020B0604020202020204" pitchFamily="34" charset="0"/>
                <a:ea typeface="+mn-ea"/>
                <a:cs typeface="Arial" panose="020B0604020202020204" pitchFamily="34" charset="0"/>
              </a:rPr>
              <a:t>Carehome</a:t>
            </a:r>
            <a:r>
              <a:rPr lang="en-GB" sz="1656" kern="1200">
                <a:solidFill>
                  <a:schemeClr val="tx1"/>
                </a:solidFill>
                <a:latin typeface="Arial" panose="020B0604020202020204" pitchFamily="34" charset="0"/>
                <a:ea typeface="+mn-ea"/>
                <a:cs typeface="Arial" panose="020B0604020202020204" pitchFamily="34" charset="0"/>
              </a:rPr>
              <a:t>:</a:t>
            </a:r>
            <a:endParaRPr lang="en-GB">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749D43CF-3C06-C8D7-603F-00BDF6D29510}"/>
              </a:ext>
            </a:extLst>
          </p:cNvPr>
          <p:cNvSpPr>
            <a:spLocks/>
          </p:cNvSpPr>
          <p:nvPr/>
        </p:nvSpPr>
        <p:spPr>
          <a:xfrm>
            <a:off x="6163219" y="3141662"/>
            <a:ext cx="5250256" cy="3600659"/>
          </a:xfrm>
          <a:prstGeom prst="rect">
            <a:avLst/>
          </a:prstGeom>
        </p:spPr>
        <p:txBody>
          <a:bodyPr>
            <a:normAutofit/>
          </a:bodyPr>
          <a:lstStyle/>
          <a:p>
            <a:pPr defTabSz="841248">
              <a:lnSpc>
                <a:spcPct val="150000"/>
              </a:lnSpc>
              <a:spcAft>
                <a:spcPts val="600"/>
              </a:spcAft>
            </a:pPr>
            <a:r>
              <a:rPr lang="en-US" sz="1600" kern="1200" dirty="0">
                <a:solidFill>
                  <a:srgbClr val="4D5156"/>
                </a:solidFill>
                <a:latin typeface="Arial" panose="020B0604020202020204" pitchFamily="34" charset="0"/>
                <a:ea typeface="+mn-ea"/>
                <a:cs typeface="Arial" panose="020B0604020202020204" pitchFamily="34" charset="0"/>
              </a:rPr>
              <a:t>These are physiological (food, drink, clothing, sleep), safety (emotional security, physical safety, health), love and belonging (friendships, community), esteem (respect, dignity) and self-</a:t>
            </a:r>
            <a:r>
              <a:rPr lang="en-US" sz="1600" kern="1200" dirty="0" err="1">
                <a:solidFill>
                  <a:srgbClr val="4D5156"/>
                </a:solidFill>
                <a:latin typeface="Arial" panose="020B0604020202020204" pitchFamily="34" charset="0"/>
                <a:ea typeface="+mn-ea"/>
                <a:cs typeface="Arial" panose="020B0604020202020204" pitchFamily="34" charset="0"/>
              </a:rPr>
              <a:t>actualisation</a:t>
            </a:r>
            <a:r>
              <a:rPr lang="en-US" sz="1600" kern="1200" dirty="0">
                <a:solidFill>
                  <a:srgbClr val="4D5156"/>
                </a:solidFill>
                <a:latin typeface="Arial" panose="020B0604020202020204" pitchFamily="34" charset="0"/>
                <a:ea typeface="+mn-ea"/>
                <a:cs typeface="Arial" panose="020B0604020202020204" pitchFamily="34" charset="0"/>
              </a:rPr>
              <a:t> (accomplishment, personal development)</a:t>
            </a:r>
          </a:p>
          <a:p>
            <a:pPr defTabSz="841248">
              <a:lnSpc>
                <a:spcPct val="150000"/>
              </a:lnSpc>
              <a:spcAft>
                <a:spcPts val="600"/>
              </a:spcAft>
            </a:pPr>
            <a:endParaRPr lang="en-GB" sz="1600" kern="1200" dirty="0">
              <a:solidFill>
                <a:schemeClr val="tx1"/>
              </a:solidFill>
              <a:latin typeface="Arial" panose="020B0604020202020204" pitchFamily="34" charset="0"/>
              <a:ea typeface="+mn-ea"/>
              <a:cs typeface="Arial" panose="020B0604020202020204" pitchFamily="34" charset="0"/>
            </a:endParaRPr>
          </a:p>
          <a:p>
            <a:pPr defTabSz="841248">
              <a:lnSpc>
                <a:spcPct val="150000"/>
              </a:lnSpc>
              <a:spcAft>
                <a:spcPts val="600"/>
              </a:spcAft>
            </a:pPr>
            <a:r>
              <a:rPr lang="en-GB" sz="1600" kern="1200" dirty="0">
                <a:solidFill>
                  <a:schemeClr val="tx1"/>
                </a:solidFill>
                <a:latin typeface="Arial" panose="020B0604020202020204" pitchFamily="34" charset="0"/>
                <a:ea typeface="+mn-ea"/>
                <a:cs typeface="Arial" panose="020B0604020202020204" pitchFamily="34" charset="0"/>
              </a:rPr>
              <a:t>By Olga Jarmusevica</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0970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6754A27-0E1E-49BC-32C8-AB8FD32FABB3}"/>
              </a:ext>
            </a:extLst>
          </p:cNvPr>
          <p:cNvSpPr>
            <a:spLocks noGrp="1"/>
          </p:cNvSpPr>
          <p:nvPr>
            <p:ph type="title"/>
          </p:nvPr>
        </p:nvSpPr>
        <p:spPr>
          <a:xfrm>
            <a:off x="550863" y="365125"/>
            <a:ext cx="11090274" cy="1325563"/>
          </a:xfrm>
        </p:spPr>
        <p:txBody>
          <a:bodyPr vert="horz" lIns="91440" tIns="45720" rIns="91440" bIns="45720" rtlCol="0" anchor="ctr">
            <a:normAutofit/>
          </a:bodyPr>
          <a:lstStyle/>
          <a:p>
            <a:r>
              <a:rPr lang="en-US" sz="3200" b="1" kern="1200" dirty="0">
                <a:solidFill>
                  <a:schemeClr val="tx1"/>
                </a:solidFill>
                <a:latin typeface="Arial" panose="020B0604020202020204" pitchFamily="34" charset="0"/>
                <a:cs typeface="Arial" panose="020B0604020202020204" pitchFamily="34" charset="0"/>
              </a:rPr>
              <a:t>Legislation, policy and theories of ageing:</a:t>
            </a:r>
          </a:p>
        </p:txBody>
      </p:sp>
      <p:sp>
        <p:nvSpPr>
          <p:cNvPr id="3" name="Text Placeholder 2">
            <a:extLst>
              <a:ext uri="{FF2B5EF4-FFF2-40B4-BE49-F238E27FC236}">
                <a16:creationId xmlns:a16="http://schemas.microsoft.com/office/drawing/2014/main" id="{12952ADE-8B2E-EAB5-9CBF-D03A4CE17F62}"/>
              </a:ext>
            </a:extLst>
          </p:cNvPr>
          <p:cNvSpPr>
            <a:spLocks/>
          </p:cNvSpPr>
          <p:nvPr/>
        </p:nvSpPr>
        <p:spPr>
          <a:xfrm>
            <a:off x="1245757" y="2133600"/>
            <a:ext cx="4756426" cy="759798"/>
          </a:xfrm>
          <a:prstGeom prst="rect">
            <a:avLst/>
          </a:prstGeom>
        </p:spPr>
        <p:txBody>
          <a:bodyPr/>
          <a:lstStyle/>
          <a:p>
            <a:pPr defTabSz="841248">
              <a:spcAft>
                <a:spcPts val="600"/>
              </a:spcAft>
            </a:pPr>
            <a:r>
              <a:rPr lang="en-GB" sz="1656" kern="1200" dirty="0">
                <a:solidFill>
                  <a:schemeClr val="tx1"/>
                </a:solidFill>
                <a:latin typeface="Arial" panose="020B0604020202020204" pitchFamily="34" charset="0"/>
                <a:ea typeface="+mn-ea"/>
                <a:cs typeface="Arial" panose="020B0604020202020204" pitchFamily="34" charset="0"/>
              </a:rPr>
              <a:t>Homecare:</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CEB727C-C423-B022-11C9-F6A1A527623A}"/>
              </a:ext>
            </a:extLst>
          </p:cNvPr>
          <p:cNvSpPr>
            <a:spLocks/>
          </p:cNvSpPr>
          <p:nvPr/>
        </p:nvSpPr>
        <p:spPr>
          <a:xfrm>
            <a:off x="1245757" y="2893398"/>
            <a:ext cx="4756426" cy="3397866"/>
          </a:xfrm>
          <a:prstGeom prst="rect">
            <a:avLst/>
          </a:prstGeom>
        </p:spPr>
        <p:txBody>
          <a:bodyPr>
            <a:normAutofit/>
          </a:bodyPr>
          <a:lstStyle/>
          <a:p>
            <a:pPr defTabSz="841248">
              <a:lnSpc>
                <a:spcPct val="150000"/>
              </a:lnSpc>
              <a:spcAft>
                <a:spcPts val="600"/>
              </a:spcAft>
            </a:pPr>
            <a:r>
              <a:rPr lang="en-GB" sz="1200" kern="1200" dirty="0">
                <a:solidFill>
                  <a:schemeClr val="tx1"/>
                </a:solidFill>
                <a:latin typeface="Arial" panose="020B0604020202020204" pitchFamily="34" charset="0"/>
                <a:ea typeface="+mn-ea"/>
                <a:cs typeface="Arial" panose="020B0604020202020204" pitchFamily="34" charset="0"/>
              </a:rPr>
              <a:t>Legislation supporting home care :</a:t>
            </a:r>
          </a:p>
          <a:p>
            <a:pPr defTabSz="841248">
              <a:lnSpc>
                <a:spcPct val="150000"/>
              </a:lnSpc>
              <a:spcAft>
                <a:spcPts val="600"/>
              </a:spcAft>
            </a:pPr>
            <a:r>
              <a:rPr lang="en-GB" sz="1200" kern="1200" dirty="0">
                <a:solidFill>
                  <a:schemeClr val="tx1"/>
                </a:solidFill>
                <a:latin typeface="Arial" panose="020B0604020202020204" pitchFamily="34" charset="0"/>
                <a:ea typeface="+mn-lt"/>
                <a:cs typeface="Arial" panose="020B0604020202020204" pitchFamily="34" charset="0"/>
              </a:rPr>
              <a:t>The Home and Community Care Act (HCCA), among other pieces of legislation, establishes the legal foundation for providing older individuals with home care services </a:t>
            </a:r>
            <a:r>
              <a:rPr lang="en-GB" sz="1200" kern="1200" dirty="0">
                <a:solidFill>
                  <a:srgbClr val="0D0D0D"/>
                </a:solidFill>
                <a:latin typeface="Arial" panose="020B0604020202020204" pitchFamily="34" charset="0"/>
                <a:ea typeface="+mn-lt"/>
                <a:cs typeface="Arial" panose="020B0604020202020204" pitchFamily="34" charset="0"/>
              </a:rPr>
              <a:t>(Smith &amp; Jones, 2017).</a:t>
            </a:r>
          </a:p>
          <a:p>
            <a:pPr defTabSz="841248">
              <a:lnSpc>
                <a:spcPct val="150000"/>
              </a:lnSpc>
              <a:spcAft>
                <a:spcPts val="600"/>
              </a:spcAft>
            </a:pPr>
            <a:r>
              <a:rPr lang="en-GB" sz="1200" kern="1200" dirty="0">
                <a:solidFill>
                  <a:srgbClr val="0D0D0D"/>
                </a:solidFill>
                <a:latin typeface="Arial" panose="020B0604020202020204" pitchFamily="34" charset="0"/>
                <a:ea typeface="+mn-ea"/>
                <a:cs typeface="Arial" panose="020B0604020202020204" pitchFamily="34" charset="0"/>
              </a:rPr>
              <a:t>Policy initiatives for home care :</a:t>
            </a:r>
          </a:p>
          <a:p>
            <a:pPr defTabSz="841248">
              <a:lnSpc>
                <a:spcPct val="150000"/>
              </a:lnSpc>
              <a:spcAft>
                <a:spcPts val="600"/>
              </a:spcAft>
            </a:pPr>
            <a:r>
              <a:rPr lang="en-GB" sz="1200" kern="1200" dirty="0">
                <a:solidFill>
                  <a:srgbClr val="0D0D0D"/>
                </a:solidFill>
                <a:latin typeface="Arial" panose="020B0604020202020204" pitchFamily="34" charset="0"/>
                <a:ea typeface="+mn-lt"/>
                <a:cs typeface="Arial" panose="020B0604020202020204" pitchFamily="34" charset="0"/>
              </a:rPr>
              <a:t>By providing resources and services for home care, government initiatives such as the Ageing in Place project prioritise aiding older individuals in staying in their homes (Brown et al., 2019).</a:t>
            </a:r>
          </a:p>
          <a:p>
            <a:pPr defTabSz="841248">
              <a:lnSpc>
                <a:spcPct val="150000"/>
              </a:lnSpc>
              <a:spcAft>
                <a:spcPts val="600"/>
              </a:spcAft>
            </a:pPr>
            <a:r>
              <a:rPr lang="en-GB" sz="1200" kern="1200" dirty="0">
                <a:solidFill>
                  <a:srgbClr val="0D0D0D"/>
                </a:solidFill>
                <a:latin typeface="Arial" panose="020B0604020202020204" pitchFamily="34" charset="0"/>
                <a:ea typeface="+mn-ea"/>
                <a:cs typeface="Arial" panose="020B0604020202020204" pitchFamily="34" charset="0"/>
              </a:rPr>
              <a:t>By Shefali Begum</a:t>
            </a:r>
          </a:p>
          <a:p>
            <a:pPr marL="0" indent="0">
              <a:spcAft>
                <a:spcPts val="600"/>
              </a:spcAft>
              <a:buNone/>
            </a:pPr>
            <a:endParaRPr lang="en-GB" dirty="0"/>
          </a:p>
        </p:txBody>
      </p:sp>
      <p:sp>
        <p:nvSpPr>
          <p:cNvPr id="5" name="Text Placeholder 4">
            <a:extLst>
              <a:ext uri="{FF2B5EF4-FFF2-40B4-BE49-F238E27FC236}">
                <a16:creationId xmlns:a16="http://schemas.microsoft.com/office/drawing/2014/main" id="{DA895CF4-E93B-76C7-78EB-D60CFD341631}"/>
              </a:ext>
            </a:extLst>
          </p:cNvPr>
          <p:cNvSpPr>
            <a:spLocks/>
          </p:cNvSpPr>
          <p:nvPr/>
        </p:nvSpPr>
        <p:spPr>
          <a:xfrm>
            <a:off x="6163219" y="2133600"/>
            <a:ext cx="4779850" cy="759798"/>
          </a:xfrm>
          <a:prstGeom prst="rect">
            <a:avLst/>
          </a:prstGeom>
        </p:spPr>
        <p:txBody>
          <a:bodyPr/>
          <a:lstStyle/>
          <a:p>
            <a:pPr defTabSz="841248">
              <a:spcAft>
                <a:spcPts val="600"/>
              </a:spcAft>
            </a:pPr>
            <a:r>
              <a:rPr lang="en-GB" sz="1656" kern="1200" dirty="0">
                <a:solidFill>
                  <a:schemeClr val="tx1"/>
                </a:solidFill>
                <a:latin typeface="Arial" panose="020B0604020202020204" pitchFamily="34" charset="0"/>
                <a:ea typeface="+mn-ea"/>
                <a:cs typeface="Arial" panose="020B0604020202020204" pitchFamily="34" charset="0"/>
              </a:rPr>
              <a:t>Care home:</a:t>
            </a: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FE268581-0C03-A441-F086-417BFBAF3AB7}"/>
              </a:ext>
            </a:extLst>
          </p:cNvPr>
          <p:cNvSpPr>
            <a:spLocks/>
          </p:cNvSpPr>
          <p:nvPr/>
        </p:nvSpPr>
        <p:spPr>
          <a:xfrm>
            <a:off x="6163219" y="2893398"/>
            <a:ext cx="4779850" cy="3397866"/>
          </a:xfrm>
          <a:prstGeom prst="rect">
            <a:avLst/>
          </a:prstGeom>
        </p:spPr>
        <p:txBody>
          <a:bodyPr>
            <a:noAutofit/>
          </a:bodyPr>
          <a:lstStyle/>
          <a:p>
            <a:pPr defTabSz="841248">
              <a:lnSpc>
                <a:spcPct val="150000"/>
              </a:lnSpc>
              <a:spcAft>
                <a:spcPts val="600"/>
              </a:spcAft>
            </a:pPr>
            <a:r>
              <a:rPr lang="en-GB" sz="1200" kern="1200" dirty="0">
                <a:solidFill>
                  <a:schemeClr val="tx1"/>
                </a:solidFill>
                <a:latin typeface="Arial" panose="020B0604020202020204" pitchFamily="34" charset="0"/>
                <a:ea typeface="+mn-ea"/>
                <a:cs typeface="Arial" panose="020B0604020202020204" pitchFamily="34" charset="0"/>
              </a:rPr>
              <a:t>Legislation for care homes is intended to ensure that residents receive the support and care they need to live safely and comfortably in a residential care setting. Care home staff must be familiar with and compliant with the relevant laws and regulations to provide the best care for residents.</a:t>
            </a:r>
          </a:p>
          <a:p>
            <a:pPr defTabSz="841248">
              <a:lnSpc>
                <a:spcPct val="150000"/>
              </a:lnSpc>
              <a:spcAft>
                <a:spcPts val="600"/>
              </a:spcAft>
            </a:pPr>
            <a:r>
              <a:rPr lang="en-GB" sz="1200" kern="1200" dirty="0">
                <a:solidFill>
                  <a:schemeClr val="tx1"/>
                </a:solidFill>
                <a:latin typeface="Arial" panose="020B0604020202020204" pitchFamily="34" charset="0"/>
                <a:ea typeface="+mn-ea"/>
                <a:cs typeface="Arial" panose="020B0604020202020204" pitchFamily="34" charset="0"/>
              </a:rPr>
              <a:t>Care home legislation typically outlines the rights of residents living in care facilities, such as the right to privacy, dignity, autonomy, and freedom from abuse and neglect. Care homes are required to protect and uphold these rights for all residents</a:t>
            </a:r>
            <a:r>
              <a:rPr lang="en-GB" sz="1288" kern="1200" dirty="0">
                <a:solidFill>
                  <a:schemeClr val="tx1"/>
                </a:solidFill>
                <a:latin typeface="Arial" panose="020B0604020202020204" pitchFamily="34" charset="0"/>
                <a:ea typeface="+mn-ea"/>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4343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DF9EEC1-2031-6FF6-5C38-BABE1616AA85}"/>
              </a:ext>
            </a:extLst>
          </p:cNvPr>
          <p:cNvSpPr>
            <a:spLocks noGrp="1"/>
          </p:cNvSpPr>
          <p:nvPr>
            <p:ph type="title"/>
          </p:nvPr>
        </p:nvSpPr>
        <p:spPr>
          <a:xfrm>
            <a:off x="1143000" y="1676400"/>
            <a:ext cx="3810000" cy="3505200"/>
          </a:xfrm>
        </p:spPr>
        <p:txBody>
          <a:bodyPr anchor="t">
            <a:normAutofit/>
          </a:bodyPr>
          <a:lstStyle/>
          <a:p>
            <a:pPr>
              <a:lnSpc>
                <a:spcPct val="150000"/>
              </a:lnSpc>
            </a:pPr>
            <a:r>
              <a:rPr lang="en-GB" sz="3200" b="1" dirty="0">
                <a:latin typeface="Arial" panose="020B0604020202020204" pitchFamily="34" charset="0"/>
                <a:cs typeface="Arial" panose="020B0604020202020204" pitchFamily="34" charset="0"/>
              </a:rPr>
              <a:t>The benefits and disadvantages:</a:t>
            </a:r>
          </a:p>
        </p:txBody>
      </p:sp>
      <p:sp>
        <p:nvSpPr>
          <p:cNvPr id="3" name="Content Placeholder 2">
            <a:extLst>
              <a:ext uri="{FF2B5EF4-FFF2-40B4-BE49-F238E27FC236}">
                <a16:creationId xmlns:a16="http://schemas.microsoft.com/office/drawing/2014/main" id="{1676B83A-0C26-B844-75C2-21445E1249C1}"/>
              </a:ext>
            </a:extLst>
          </p:cNvPr>
          <p:cNvSpPr>
            <a:spLocks noGrp="1"/>
          </p:cNvSpPr>
          <p:nvPr>
            <p:ph idx="1"/>
          </p:nvPr>
        </p:nvSpPr>
        <p:spPr>
          <a:xfrm>
            <a:off x="5181604" y="1344058"/>
            <a:ext cx="5638796" cy="4296578"/>
          </a:xfrm>
        </p:spPr>
        <p:txBody>
          <a:bodyPr>
            <a:normAutofit/>
          </a:bodyPr>
          <a:lstStyle/>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Independence and familiarity domiciliary care allows individuals to remain in comfort of their own homes , surrounding, possessions, and memories.</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Personalized care: domiciliary care can be tailored to meet the specific needs and preferences of each individual . Caregivers can provide one-on-one attention and focus on individual's requirements, ensuring a higher level of personalized care compared to residential care settings.</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Cost effectiveness, in many cases domiciliary  care can be more a cost-effective option compared to residential care.</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Emotional and social support: staying in one’s own home allows individuals to maintain their social connections, relationships, and community involvement. This can help prevent feelings of isolation, loneliness, and depression that can sometimes occur in residential care settings.</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By </a:t>
            </a:r>
            <a:r>
              <a:rPr lang="en-GB" sz="1200" dirty="0" err="1">
                <a:solidFill>
                  <a:schemeClr val="tx1">
                    <a:alpha val="55000"/>
                  </a:schemeClr>
                </a:solidFill>
                <a:latin typeface="Arial" panose="020B0604020202020204" pitchFamily="34" charset="0"/>
                <a:cs typeface="Arial" panose="020B0604020202020204" pitchFamily="34" charset="0"/>
              </a:rPr>
              <a:t>Athari</a:t>
            </a:r>
            <a:r>
              <a:rPr lang="en-GB" sz="1200" dirty="0">
                <a:solidFill>
                  <a:schemeClr val="tx1">
                    <a:alpha val="55000"/>
                  </a:schemeClr>
                </a:solidFill>
                <a:latin typeface="Arial" panose="020B0604020202020204" pitchFamily="34" charset="0"/>
                <a:cs typeface="Arial" panose="020B0604020202020204" pitchFamily="34" charset="0"/>
              </a:rPr>
              <a:t> </a:t>
            </a:r>
            <a:r>
              <a:rPr lang="en-GB" sz="1200" dirty="0" err="1">
                <a:solidFill>
                  <a:schemeClr val="tx1">
                    <a:alpha val="55000"/>
                  </a:schemeClr>
                </a:solidFill>
                <a:latin typeface="Arial" panose="020B0604020202020204" pitchFamily="34" charset="0"/>
                <a:cs typeface="Arial" panose="020B0604020202020204" pitchFamily="34" charset="0"/>
              </a:rPr>
              <a:t>mejbel</a:t>
            </a:r>
            <a:r>
              <a:rPr lang="en-GB" sz="1200" dirty="0">
                <a:solidFill>
                  <a:schemeClr val="tx1">
                    <a:alpha val="55000"/>
                  </a:schemeClr>
                </a:solidFill>
                <a:latin typeface="Arial" panose="020B0604020202020204" pitchFamily="34" charset="0"/>
                <a:cs typeface="Arial" panose="020B0604020202020204" pitchFamily="34" charset="0"/>
              </a:rPr>
              <a:t> </a:t>
            </a:r>
          </a:p>
          <a:p>
            <a:pPr marL="0" indent="0">
              <a:buNone/>
            </a:pPr>
            <a:endParaRPr lang="en-GB" sz="1300" dirty="0">
              <a:solidFill>
                <a:schemeClr val="tx1">
                  <a:alpha val="55000"/>
                </a:schemeClr>
              </a:solidFill>
            </a:endParaRPr>
          </a:p>
          <a:p>
            <a:endParaRPr lang="en-GB" sz="1300" dirty="0">
              <a:solidFill>
                <a:schemeClr val="tx1">
                  <a:alpha val="55000"/>
                </a:schemeClr>
              </a:solidFill>
            </a:endParaRPr>
          </a:p>
          <a:p>
            <a:endParaRPr lang="en-GB" sz="1300" dirty="0">
              <a:solidFill>
                <a:schemeClr val="tx1">
                  <a:alpha val="55000"/>
                </a:schemeClr>
              </a:solidFill>
            </a:endParaRPr>
          </a:p>
          <a:p>
            <a:endParaRPr lang="en-GB" sz="1300" dirty="0">
              <a:solidFill>
                <a:schemeClr val="tx1">
                  <a:alpha val="55000"/>
                </a:schemeClr>
              </a:solidFill>
            </a:endParaRPr>
          </a:p>
          <a:p>
            <a:endParaRPr lang="en-GB" sz="1300" dirty="0">
              <a:solidFill>
                <a:schemeClr val="tx1">
                  <a:alpha val="55000"/>
                </a:schemeClr>
              </a:solidFill>
            </a:endParaRPr>
          </a:p>
        </p:txBody>
      </p:sp>
    </p:spTree>
    <p:extLst>
      <p:ext uri="{BB962C8B-B14F-4D97-AF65-F5344CB8AC3E}">
        <p14:creationId xmlns:p14="http://schemas.microsoft.com/office/powerpoint/2010/main" val="2564275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0" name="Group 1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1" name="Rectangle 2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4" name="Freeform: Shape 2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6" name="Rectangle 2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FA6D8D3-2DFC-4655-E637-2DEFC775C14D}"/>
              </a:ext>
            </a:extLst>
          </p:cNvPr>
          <p:cNvSpPr>
            <a:spLocks noGrp="1"/>
          </p:cNvSpPr>
          <p:nvPr>
            <p:ph type="title"/>
          </p:nvPr>
        </p:nvSpPr>
        <p:spPr>
          <a:xfrm>
            <a:off x="1143000" y="1676400"/>
            <a:ext cx="3810000" cy="3505200"/>
          </a:xfrm>
        </p:spPr>
        <p:txBody>
          <a:bodyPr anchor="t">
            <a:normAutofit/>
          </a:bodyPr>
          <a:lstStyle/>
          <a:p>
            <a:pPr>
              <a:lnSpc>
                <a:spcPct val="150000"/>
              </a:lnSpc>
            </a:pPr>
            <a:r>
              <a:rPr lang="en-GB" sz="3200" b="1" dirty="0">
                <a:latin typeface="Arial" panose="020B0604020202020204" pitchFamily="34" charset="0"/>
                <a:cs typeface="Arial" panose="020B0604020202020204" pitchFamily="34" charset="0"/>
              </a:rPr>
              <a:t>The benefits and disadvantages:</a:t>
            </a:r>
          </a:p>
        </p:txBody>
      </p:sp>
      <p:sp>
        <p:nvSpPr>
          <p:cNvPr id="3" name="Content Placeholder 2">
            <a:extLst>
              <a:ext uri="{FF2B5EF4-FFF2-40B4-BE49-F238E27FC236}">
                <a16:creationId xmlns:a16="http://schemas.microsoft.com/office/drawing/2014/main" id="{F28771C3-F9A1-9D2F-1D67-17935EB24680}"/>
              </a:ext>
            </a:extLst>
          </p:cNvPr>
          <p:cNvSpPr>
            <a:spLocks noGrp="1"/>
          </p:cNvSpPr>
          <p:nvPr>
            <p:ph idx="1"/>
          </p:nvPr>
        </p:nvSpPr>
        <p:spPr>
          <a:xfrm>
            <a:off x="5181604" y="1676400"/>
            <a:ext cx="5638796" cy="3505200"/>
          </a:xfrm>
        </p:spPr>
        <p:txBody>
          <a:bodyPr>
            <a:normAutofit/>
          </a:bodyPr>
          <a:lstStyle/>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Residential care facilities provide 24/7 support , ensuring the individuals receive immediate assistance whenever needed.</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This can be crucial for individuals with complex medical conditions, mobility issues or cognitive impairments that require constant monitoring and care.</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The disadvantages the person’s safety could be at a risk being alone </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Lack of privacy </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Afraid to ask for help </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Depression and isolation</a:t>
            </a:r>
          </a:p>
          <a:p>
            <a:pPr>
              <a:lnSpc>
                <a:spcPct val="150000"/>
              </a:lnSpc>
            </a:pPr>
            <a:r>
              <a:rPr lang="en-GB" sz="1200" dirty="0">
                <a:solidFill>
                  <a:schemeClr val="tx1">
                    <a:alpha val="55000"/>
                  </a:schemeClr>
                </a:solidFill>
                <a:latin typeface="Arial" panose="020B0604020202020204" pitchFamily="34" charset="0"/>
                <a:cs typeface="Arial" panose="020B0604020202020204" pitchFamily="34" charset="0"/>
              </a:rPr>
              <a:t>By </a:t>
            </a:r>
            <a:r>
              <a:rPr lang="en-GB" sz="1200" dirty="0" err="1">
                <a:solidFill>
                  <a:schemeClr val="tx1">
                    <a:alpha val="55000"/>
                  </a:schemeClr>
                </a:solidFill>
                <a:latin typeface="Arial" panose="020B0604020202020204" pitchFamily="34" charset="0"/>
                <a:cs typeface="Arial" panose="020B0604020202020204" pitchFamily="34" charset="0"/>
              </a:rPr>
              <a:t>Athari</a:t>
            </a:r>
            <a:r>
              <a:rPr lang="en-GB" sz="1200" dirty="0">
                <a:solidFill>
                  <a:schemeClr val="tx1">
                    <a:alpha val="55000"/>
                  </a:schemeClr>
                </a:solidFill>
                <a:latin typeface="Arial" panose="020B0604020202020204" pitchFamily="34" charset="0"/>
                <a:cs typeface="Arial" panose="020B0604020202020204" pitchFamily="34" charset="0"/>
              </a:rPr>
              <a:t> </a:t>
            </a:r>
            <a:r>
              <a:rPr lang="en-GB" sz="1200" dirty="0" err="1">
                <a:solidFill>
                  <a:schemeClr val="tx1">
                    <a:alpha val="55000"/>
                  </a:schemeClr>
                </a:solidFill>
                <a:latin typeface="Arial" panose="020B0604020202020204" pitchFamily="34" charset="0"/>
                <a:cs typeface="Arial" panose="020B0604020202020204" pitchFamily="34" charset="0"/>
              </a:rPr>
              <a:t>mejbel</a:t>
            </a:r>
            <a:endParaRPr lang="en-GB" sz="1200" dirty="0">
              <a:solidFill>
                <a:schemeClr val="tx1">
                  <a:alpha val="5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3690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idsection of a person holding a miniature house">
            <a:extLst>
              <a:ext uri="{FF2B5EF4-FFF2-40B4-BE49-F238E27FC236}">
                <a16:creationId xmlns:a16="http://schemas.microsoft.com/office/drawing/2014/main" id="{5EFE8171-4B72-E9F1-7CBB-7F303321C396}"/>
              </a:ext>
            </a:extLst>
          </p:cNvPr>
          <p:cNvPicPr>
            <a:picLocks noChangeAspect="1"/>
          </p:cNvPicPr>
          <p:nvPr/>
        </p:nvPicPr>
        <p:blipFill rotWithShape="1">
          <a:blip r:embed="rId2"/>
          <a:srcRect l="22867" r="21197"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BDC7F5-0630-519F-8BA7-2715D55C4216}"/>
              </a:ext>
            </a:extLst>
          </p:cNvPr>
          <p:cNvSpPr>
            <a:spLocks noGrp="1"/>
          </p:cNvSpPr>
          <p:nvPr>
            <p:ph type="title"/>
          </p:nvPr>
        </p:nvSpPr>
        <p:spPr>
          <a:xfrm>
            <a:off x="761801" y="328512"/>
            <a:ext cx="4778387" cy="1628970"/>
          </a:xfrm>
        </p:spPr>
        <p:txBody>
          <a:bodyPr anchor="ctr">
            <a:normAutofit/>
          </a:bodyPr>
          <a:lstStyle/>
          <a:p>
            <a:r>
              <a:rPr lang="en-GB" sz="4000" b="1">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3C32F828-7026-BA86-7284-DBFA37709744}"/>
              </a:ext>
            </a:extLst>
          </p:cNvPr>
          <p:cNvSpPr>
            <a:spLocks noGrp="1"/>
          </p:cNvSpPr>
          <p:nvPr>
            <p:ph idx="1"/>
          </p:nvPr>
        </p:nvSpPr>
        <p:spPr>
          <a:xfrm>
            <a:off x="761801" y="2884929"/>
            <a:ext cx="4659756" cy="3374137"/>
          </a:xfrm>
        </p:spPr>
        <p:txBody>
          <a:bodyPr anchor="ctr">
            <a:normAutofit/>
          </a:bodyPr>
          <a:lstStyle/>
          <a:p>
            <a:pPr>
              <a:lnSpc>
                <a:spcPct val="150000"/>
              </a:lnSpc>
            </a:pPr>
            <a:r>
              <a:rPr lang="en-GB" sz="1600" dirty="0">
                <a:latin typeface="Arial"/>
                <a:ea typeface="+mn-lt"/>
                <a:cs typeface="+mn-lt"/>
              </a:rPr>
              <a:t>In conclusion, home care improves the general well-being and quality of life for those receiving care in their own homes. It also offers several advantages that put comfort, individualised care, emotional support, and dignity first.</a:t>
            </a:r>
            <a:endParaRPr lang="en-US" sz="1600" dirty="0">
              <a:latin typeface="Arial"/>
            </a:endParaRPr>
          </a:p>
          <a:p>
            <a:pPr marL="0" indent="0">
              <a:buNone/>
            </a:pPr>
            <a:endParaRPr lang="en-GB" sz="2000" dirty="0"/>
          </a:p>
        </p:txBody>
      </p:sp>
    </p:spTree>
    <p:extLst>
      <p:ext uri="{BB962C8B-B14F-4D97-AF65-F5344CB8AC3E}">
        <p14:creationId xmlns:p14="http://schemas.microsoft.com/office/powerpoint/2010/main" val="282034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3A68A-57DC-38EE-1C62-40207AF85D93}"/>
              </a:ext>
            </a:extLst>
          </p:cNvPr>
          <p:cNvSpPr>
            <a:spLocks noGrp="1"/>
          </p:cNvSpPr>
          <p:nvPr>
            <p:ph type="title"/>
          </p:nvPr>
        </p:nvSpPr>
        <p:spPr>
          <a:xfrm>
            <a:off x="572493" y="238539"/>
            <a:ext cx="11018520" cy="1249632"/>
          </a:xfrm>
        </p:spPr>
        <p:txBody>
          <a:bodyPr anchor="b">
            <a:normAutofit/>
          </a:bodyPr>
          <a:lstStyle/>
          <a:p>
            <a:r>
              <a:rPr lang="en-GB" sz="3200" b="1" dirty="0">
                <a:latin typeface="Arial" panose="020B0604020202020204" pitchFamily="34" charset="0"/>
                <a:cs typeface="Arial" panose="020B0604020202020204" pitchFamily="34" charset="0"/>
              </a:rPr>
              <a:t>Reference List:</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926E85-B6E4-B672-6535-A055D8E4F392}"/>
              </a:ext>
            </a:extLst>
          </p:cNvPr>
          <p:cNvSpPr>
            <a:spLocks noGrp="1"/>
          </p:cNvSpPr>
          <p:nvPr>
            <p:ph idx="1"/>
          </p:nvPr>
        </p:nvSpPr>
        <p:spPr>
          <a:xfrm>
            <a:off x="572493" y="1726711"/>
            <a:ext cx="6713552" cy="4892749"/>
          </a:xfrm>
        </p:spPr>
        <p:txBody>
          <a:bodyPr anchor="t">
            <a:normAutofit fontScale="92500" lnSpcReduction="10000"/>
          </a:bodyPr>
          <a:lstStyle/>
          <a:p>
            <a:pPr>
              <a:lnSpc>
                <a:spcPct val="150000"/>
              </a:lnSpc>
            </a:pPr>
            <a:r>
              <a:rPr lang="en-GB" sz="1200" dirty="0">
                <a:latin typeface="Arial" panose="020B0604020202020204" pitchFamily="34" charset="0"/>
                <a:cs typeface="Arial" panose="020B0604020202020204" pitchFamily="34" charset="0"/>
              </a:rPr>
              <a:t>Foster A, Airlie J, Ellwood A, et al.</a:t>
            </a:r>
          </a:p>
          <a:p>
            <a:pPr rtl="0" fontAlgn="base">
              <a:lnSpc>
                <a:spcPct val="150000"/>
              </a:lnSpc>
              <a:buFont typeface="Arial" panose="020B0604020202020204" pitchFamily="34" charset="0"/>
              <a:buChar char="•"/>
            </a:pPr>
            <a:r>
              <a:rPr lang="en-GB" sz="1200" b="0" i="0" u="none" strike="noStrike" dirty="0">
                <a:effectLst/>
                <a:latin typeface="Arial" panose="020B0604020202020204" pitchFamily="34" charset="0"/>
                <a:cs typeface="Arial" panose="020B0604020202020204" pitchFamily="34" charset="0"/>
              </a:rPr>
              <a:t>Brown, A., &amp; White, B. (2019). Personalized care in home settings for end-of-life patients. Journal of Advanced Nursing, 75(6), 1265-1273.</a:t>
            </a:r>
            <a:r>
              <a:rPr lang="en-GB" sz="1200" b="0" i="0" dirty="0">
                <a:effectLst/>
                <a:latin typeface="Arial" panose="020B0604020202020204" pitchFamily="34" charset="0"/>
                <a:cs typeface="Arial" panose="020B0604020202020204" pitchFamily="34" charset="0"/>
              </a:rPr>
              <a:t>​</a:t>
            </a:r>
          </a:p>
          <a:p>
            <a:pPr rtl="0" fontAlgn="base">
              <a:lnSpc>
                <a:spcPct val="150000"/>
              </a:lnSpc>
              <a:buFont typeface="Arial" panose="020B0604020202020204" pitchFamily="34" charset="0"/>
              <a:buChar char="•"/>
            </a:pPr>
            <a:r>
              <a:rPr lang="en-GB" sz="1200" b="0" i="0" u="none" strike="noStrike" dirty="0">
                <a:effectLst/>
                <a:latin typeface="Arial" panose="020B0604020202020204" pitchFamily="34" charset="0"/>
                <a:cs typeface="Arial" panose="020B0604020202020204" pitchFamily="34" charset="0"/>
              </a:rPr>
              <a:t>Brown, A., et al. (2019). Aging in Place policies and programs: An overview. Journal of Aging &amp; Social Policy, 31(1), 1-15.</a:t>
            </a:r>
            <a:r>
              <a:rPr lang="en-GB" sz="1200" b="0" i="0" dirty="0">
                <a:effectLst/>
                <a:latin typeface="Arial" panose="020B0604020202020204" pitchFamily="34" charset="0"/>
                <a:cs typeface="Arial" panose="020B0604020202020204" pitchFamily="34" charset="0"/>
              </a:rPr>
              <a:t>​</a:t>
            </a:r>
          </a:p>
          <a:p>
            <a:pPr rtl="0" fontAlgn="base">
              <a:lnSpc>
                <a:spcPct val="150000"/>
              </a:lnSpc>
              <a:buFont typeface="Arial" panose="020B0604020202020204" pitchFamily="34" charset="0"/>
              <a:buChar char="•"/>
            </a:pPr>
            <a:r>
              <a:rPr lang="en-GB" sz="1200" b="0" i="0" u="none" strike="noStrike" dirty="0">
                <a:effectLst/>
                <a:latin typeface="Arial" panose="020B0604020202020204" pitchFamily="34" charset="0"/>
                <a:cs typeface="Arial" panose="020B0604020202020204" pitchFamily="34" charset="0"/>
              </a:rPr>
              <a:t>Smith, J., &amp; Jones, R. (2017). The impact of legislative changes on home care services for older adults. Journal of Aging &amp; Social Policy, 29(4), 328-343.</a:t>
            </a:r>
            <a:r>
              <a:rPr lang="en-GB" sz="1200" b="0" i="0" dirty="0">
                <a:effectLst/>
                <a:latin typeface="Arial" panose="020B0604020202020204" pitchFamily="34" charset="0"/>
                <a:cs typeface="Arial" panose="020B0604020202020204" pitchFamily="34" charset="0"/>
              </a:rPr>
              <a:t>​</a:t>
            </a:r>
          </a:p>
          <a:p>
            <a:pPr rtl="0" fontAlgn="base">
              <a:lnSpc>
                <a:spcPct val="150000"/>
              </a:lnSpc>
              <a:buFont typeface="Arial" panose="020B0604020202020204" pitchFamily="34" charset="0"/>
              <a:buChar char="•"/>
            </a:pPr>
            <a:r>
              <a:rPr lang="en-GB" sz="1200" b="0" i="0" u="none" strike="noStrike" dirty="0">
                <a:effectLst/>
                <a:latin typeface="Arial" panose="020B0604020202020204" pitchFamily="34" charset="0"/>
                <a:cs typeface="Arial" panose="020B0604020202020204" pitchFamily="34" charset="0"/>
              </a:rPr>
              <a:t>Miller, P., &amp; Davis, R. (2016). Enhancing quality of life through home-based end-of-life care. Journal of Palliative Care, 31(3), 181-186.</a:t>
            </a:r>
          </a:p>
          <a:p>
            <a:pPr rtl="0" fontAlgn="base">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National Institute on Aging. (2017). Aging in Place: Growing Older at Home.</a:t>
            </a:r>
          </a:p>
          <a:p>
            <a:pPr marL="0" indent="0" rtl="0" fontAlgn="base">
              <a:lnSpc>
                <a:spcPct val="150000"/>
              </a:lnSpc>
              <a:buNone/>
            </a:pPr>
            <a:r>
              <a:rPr lang="en-GB" sz="1200" b="0" i="0" dirty="0">
                <a:effectLst/>
                <a:latin typeface="Arial" panose="020B0604020202020204" pitchFamily="34" charset="0"/>
                <a:cs typeface="Arial" panose="020B0604020202020204" pitchFamily="34" charset="0"/>
              </a:rPr>
              <a:t> Retrieved from: </a:t>
            </a:r>
            <a:r>
              <a:rPr lang="en-GB" sz="1200" b="0" i="0" dirty="0">
                <a:effectLst/>
                <a:latin typeface="Arial" panose="020B0604020202020204" pitchFamily="34" charset="0"/>
                <a:cs typeface="Arial" panose="020B0604020202020204" pitchFamily="34" charset="0"/>
                <a:hlinkClick r:id="rId2"/>
              </a:rPr>
              <a:t>https://www.nia.nih.gov/news/aging-place-growing-older-home</a:t>
            </a:r>
            <a:endParaRPr lang="en-GB" sz="1200" b="0" i="0" dirty="0">
              <a:effectLst/>
              <a:latin typeface="Arial" panose="020B0604020202020204" pitchFamily="34" charset="0"/>
              <a:cs typeface="Arial" panose="020B0604020202020204" pitchFamily="34" charset="0"/>
            </a:endParaRPr>
          </a:p>
          <a:p>
            <a:pPr fontAlgn="base">
              <a:lnSpc>
                <a:spcPct val="150000"/>
              </a:lnSpc>
            </a:pPr>
            <a:r>
              <a:rPr lang="en-GB" sz="1200" dirty="0">
                <a:latin typeface="Arial" panose="020B0604020202020204" pitchFamily="34" charset="0"/>
                <a:cs typeface="Arial" panose="020B0604020202020204" pitchFamily="34" charset="0"/>
              </a:rPr>
              <a:t>Harvard Health Publishing. (2018). Aging in place: Growing older at home.</a:t>
            </a:r>
          </a:p>
          <a:p>
            <a:pPr marL="0" indent="0" fontAlgn="base">
              <a:lnSpc>
                <a:spcPct val="150000"/>
              </a:lnSpc>
              <a:buNone/>
            </a:pPr>
            <a:r>
              <a:rPr lang="en-GB" sz="1200" b="0" i="0" dirty="0">
                <a:effectLst/>
                <a:latin typeface="Arial" panose="020B0604020202020204" pitchFamily="34" charset="0"/>
                <a:cs typeface="Arial" panose="020B0604020202020204" pitchFamily="34" charset="0"/>
              </a:rPr>
              <a:t> Retrieved from: </a:t>
            </a:r>
            <a:r>
              <a:rPr lang="en-GB" sz="1200" b="0" i="0" dirty="0">
                <a:effectLst/>
                <a:latin typeface="Arial" panose="020B0604020202020204" pitchFamily="34" charset="0"/>
                <a:cs typeface="Arial" panose="020B0604020202020204" pitchFamily="34" charset="0"/>
                <a:hlinkClick r:id="rId3"/>
              </a:rPr>
              <a:t>https://www.health.harvard.ed</a:t>
            </a:r>
            <a:r>
              <a:rPr lang="en-GB" sz="1200" dirty="0">
                <a:latin typeface="Arial" panose="020B0604020202020204" pitchFamily="34" charset="0"/>
                <a:cs typeface="Arial" panose="020B0604020202020204" pitchFamily="34" charset="0"/>
                <a:hlinkClick r:id="rId3"/>
              </a:rPr>
              <a:t>u/aging/aging-in-place-growing-older-at-home</a:t>
            </a:r>
            <a:endParaRPr lang="en-GB" sz="1200" dirty="0">
              <a:latin typeface="Arial" panose="020B0604020202020204" pitchFamily="34" charset="0"/>
              <a:cs typeface="Arial" panose="020B0604020202020204" pitchFamily="34" charset="0"/>
            </a:endParaRPr>
          </a:p>
          <a:p>
            <a:pPr fontAlgn="base">
              <a:lnSpc>
                <a:spcPct val="150000"/>
              </a:lnSpc>
            </a:pPr>
            <a:r>
              <a:rPr lang="en-GB" sz="1200" dirty="0">
                <a:latin typeface="Arial" panose="020B0604020202020204" pitchFamily="34" charset="0"/>
                <a:cs typeface="Arial" panose="020B0604020202020204" pitchFamily="34" charset="0"/>
              </a:rPr>
              <a:t>AARP. (2021). The Benefits of Aging in Place.</a:t>
            </a:r>
          </a:p>
          <a:p>
            <a:pPr marL="0" indent="0" fontAlgn="base">
              <a:lnSpc>
                <a:spcPct val="150000"/>
              </a:lnSpc>
              <a:buNone/>
            </a:pPr>
            <a:r>
              <a:rPr lang="en-GB" sz="1200" dirty="0">
                <a:latin typeface="Arial" panose="020B0604020202020204" pitchFamily="34" charset="0"/>
                <a:cs typeface="Arial" panose="020B0604020202020204" pitchFamily="34" charset="0"/>
              </a:rPr>
              <a:t> Retrieved from: </a:t>
            </a:r>
            <a:r>
              <a:rPr lang="en-GB" sz="1200" dirty="0">
                <a:latin typeface="Arial" panose="020B0604020202020204" pitchFamily="34" charset="0"/>
                <a:cs typeface="Arial" panose="020B0604020202020204" pitchFamily="34" charset="0"/>
                <a:hlinkClick r:id="rId4"/>
              </a:rPr>
              <a:t>https://www.aarp.org/livable-communities/info-2014/aging-in-place-facts.htm</a:t>
            </a:r>
            <a:endParaRPr lang="en-GB" sz="1200" dirty="0">
              <a:latin typeface="Arial" panose="020B0604020202020204" pitchFamily="34" charset="0"/>
              <a:cs typeface="Arial" panose="020B0604020202020204" pitchFamily="34" charset="0"/>
            </a:endParaRPr>
          </a:p>
          <a:p>
            <a:pPr marL="0" indent="0" fontAlgn="base">
              <a:buNone/>
            </a:pPr>
            <a:endParaRPr lang="en-GB" sz="1200" dirty="0">
              <a:latin typeface="Arial" panose="020B0604020202020204" pitchFamily="34" charset="0"/>
              <a:cs typeface="Arial" panose="020B0604020202020204" pitchFamily="34" charset="0"/>
            </a:endParaRPr>
          </a:p>
          <a:p>
            <a:pPr fontAlgn="base"/>
            <a:endParaRPr lang="en-GB" sz="1200" dirty="0">
              <a:latin typeface="Arial" panose="020B0604020202020204" pitchFamily="34" charset="0"/>
              <a:cs typeface="Arial" panose="020B0604020202020204" pitchFamily="34" charset="0"/>
            </a:endParaRPr>
          </a:p>
          <a:p>
            <a:pPr fontAlgn="base"/>
            <a:endParaRPr lang="en-GB" sz="1200" dirty="0">
              <a:latin typeface="Arial" panose="020B0604020202020204" pitchFamily="34" charset="0"/>
              <a:cs typeface="Arial" panose="020B0604020202020204" pitchFamily="34" charset="0"/>
            </a:endParaRPr>
          </a:p>
          <a:p>
            <a:pPr fontAlgn="base"/>
            <a:endParaRPr lang="en-GB" sz="1200" dirty="0">
              <a:latin typeface="Arial" panose="020B0604020202020204" pitchFamily="34" charset="0"/>
              <a:cs typeface="Arial" panose="020B0604020202020204" pitchFamily="34" charset="0"/>
            </a:endParaRPr>
          </a:p>
          <a:p>
            <a:pPr marL="0" indent="0" fontAlgn="base">
              <a:buNone/>
            </a:pPr>
            <a:endParaRPr lang="en-GB" sz="1200" dirty="0">
              <a:latin typeface="Arial" panose="020B0604020202020204" pitchFamily="34" charset="0"/>
              <a:cs typeface="Arial" panose="020B0604020202020204" pitchFamily="34" charset="0"/>
            </a:endParaRPr>
          </a:p>
          <a:p>
            <a:pPr fontAlgn="base"/>
            <a:endParaRPr lang="en-GB" sz="1200" dirty="0">
              <a:latin typeface="Arial" panose="020B0604020202020204" pitchFamily="34" charset="0"/>
              <a:cs typeface="Arial" panose="020B0604020202020204" pitchFamily="34" charset="0"/>
            </a:endParaRPr>
          </a:p>
          <a:p>
            <a:pPr fontAlgn="base"/>
            <a:endParaRPr lang="en-GB" sz="1200" dirty="0">
              <a:latin typeface="Arial" panose="020B0604020202020204" pitchFamily="34" charset="0"/>
              <a:cs typeface="Arial" panose="020B0604020202020204" pitchFamily="34" charset="0"/>
            </a:endParaRPr>
          </a:p>
          <a:p>
            <a:pPr marL="0" indent="0" fontAlgn="base">
              <a:buNone/>
            </a:pPr>
            <a:endParaRPr lang="en-GB" sz="1200" dirty="0">
              <a:latin typeface="Arial" panose="020B0604020202020204" pitchFamily="34" charset="0"/>
              <a:cs typeface="Arial" panose="020B0604020202020204" pitchFamily="34" charset="0"/>
            </a:endParaRPr>
          </a:p>
          <a:p>
            <a:pPr marL="0" indent="0" fontAlgn="base">
              <a:buNone/>
            </a:pPr>
            <a:endParaRPr lang="en-GB" sz="1200" dirty="0">
              <a:latin typeface="Arial" panose="020B0604020202020204" pitchFamily="34" charset="0"/>
              <a:cs typeface="Arial" panose="020B0604020202020204" pitchFamily="34" charset="0"/>
            </a:endParaRPr>
          </a:p>
          <a:p>
            <a:pPr marL="0" indent="0" fontAlgn="base">
              <a:buNone/>
            </a:pPr>
            <a:endParaRPr lang="en-GB" sz="1200" b="0" i="0" dirty="0">
              <a:effectLst/>
              <a:latin typeface="Arial" panose="020B0604020202020204" pitchFamily="34" charset="0"/>
              <a:cs typeface="Arial" panose="020B0604020202020204" pitchFamily="34" charset="0"/>
            </a:endParaRPr>
          </a:p>
          <a:p>
            <a:pPr marL="0" indent="0">
              <a:buNone/>
            </a:pPr>
            <a:endParaRPr lang="en-GB" sz="1200" dirty="0"/>
          </a:p>
        </p:txBody>
      </p:sp>
      <p:pic>
        <p:nvPicPr>
          <p:cNvPr id="16" name="Picture 15" descr="Desk with stethoscope and computer keyboard">
            <a:extLst>
              <a:ext uri="{FF2B5EF4-FFF2-40B4-BE49-F238E27FC236}">
                <a16:creationId xmlns:a16="http://schemas.microsoft.com/office/drawing/2014/main" id="{E0A471FC-6C59-8DEA-B48E-F454861CD7A6}"/>
              </a:ext>
            </a:extLst>
          </p:cNvPr>
          <p:cNvPicPr>
            <a:picLocks noChangeAspect="1"/>
          </p:cNvPicPr>
          <p:nvPr/>
        </p:nvPicPr>
        <p:blipFill rotWithShape="1">
          <a:blip r:embed="rId5"/>
          <a:srcRect l="35782" r="2" b="2"/>
          <a:stretch/>
        </p:blipFill>
        <p:spPr>
          <a:xfrm>
            <a:off x="7675658" y="2093976"/>
            <a:ext cx="3941064" cy="4096512"/>
          </a:xfrm>
          <a:prstGeom prst="rect">
            <a:avLst/>
          </a:prstGeom>
        </p:spPr>
      </p:pic>
    </p:spTree>
    <p:extLst>
      <p:ext uri="{BB962C8B-B14F-4D97-AF65-F5344CB8AC3E}">
        <p14:creationId xmlns:p14="http://schemas.microsoft.com/office/powerpoint/2010/main" val="3012764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C9424A-CEDF-87EB-250F-EA8AD2216F4A}"/>
              </a:ext>
            </a:extLst>
          </p:cNvPr>
          <p:cNvSpPr>
            <a:spLocks noGrp="1"/>
          </p:cNvSpPr>
          <p:nvPr>
            <p:ph type="title"/>
          </p:nvPr>
        </p:nvSpPr>
        <p:spPr>
          <a:xfrm>
            <a:off x="761803" y="350196"/>
            <a:ext cx="4646904" cy="1624520"/>
          </a:xfrm>
        </p:spPr>
        <p:txBody>
          <a:bodyPr anchor="ctr">
            <a:normAutofit/>
          </a:bodyPr>
          <a:lstStyle/>
          <a:p>
            <a:r>
              <a:rPr lang="en-GB" sz="3200" b="1" dirty="0">
                <a:latin typeface="Arial" panose="020B0604020202020204" pitchFamily="34" charset="0"/>
                <a:cs typeface="Arial" panose="020B0604020202020204" pitchFamily="34" charset="0"/>
              </a:rPr>
              <a:t>Reference List:</a:t>
            </a:r>
          </a:p>
        </p:txBody>
      </p:sp>
      <p:pic>
        <p:nvPicPr>
          <p:cNvPr id="6" name="Picture 5">
            <a:extLst>
              <a:ext uri="{FF2B5EF4-FFF2-40B4-BE49-F238E27FC236}">
                <a16:creationId xmlns:a16="http://schemas.microsoft.com/office/drawing/2014/main" id="{D50F9EF8-715B-57FF-480C-1FA65E93EF86}"/>
              </a:ext>
            </a:extLst>
          </p:cNvPr>
          <p:cNvPicPr>
            <a:picLocks noChangeAspect="1"/>
          </p:cNvPicPr>
          <p:nvPr/>
        </p:nvPicPr>
        <p:blipFill rotWithShape="1">
          <a:blip r:embed="rId2"/>
          <a:srcRect l="34641" r="175" b="-1"/>
          <a:stretch/>
        </p:blipFill>
        <p:spPr>
          <a:xfrm>
            <a:off x="6096000" y="1"/>
            <a:ext cx="6102825" cy="6858000"/>
          </a:xfrm>
          <a:prstGeom prst="rect">
            <a:avLst/>
          </a:prstGeom>
        </p:spPr>
      </p:pic>
      <p:graphicFrame>
        <p:nvGraphicFramePr>
          <p:cNvPr id="5" name="Content Placeholder 2">
            <a:extLst>
              <a:ext uri="{FF2B5EF4-FFF2-40B4-BE49-F238E27FC236}">
                <a16:creationId xmlns:a16="http://schemas.microsoft.com/office/drawing/2014/main" id="{88A62430-C10E-5F06-D56B-B7FA8A02AF05}"/>
              </a:ext>
            </a:extLst>
          </p:cNvPr>
          <p:cNvGraphicFramePr>
            <a:graphicFrameLocks noGrp="1"/>
          </p:cNvGraphicFramePr>
          <p:nvPr>
            <p:ph idx="1"/>
            <p:extLst>
              <p:ext uri="{D42A27DB-BD31-4B8C-83A1-F6EECF244321}">
                <p14:modId xmlns:p14="http://schemas.microsoft.com/office/powerpoint/2010/main" val="1790782458"/>
              </p:ext>
            </p:extLst>
          </p:nvPr>
        </p:nvGraphicFramePr>
        <p:xfrm>
          <a:off x="761802" y="2743200"/>
          <a:ext cx="4646905" cy="3613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7186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0" ma:contentTypeDescription="Create a new document." ma:contentTypeScope="" ma:versionID="60554dec4c6605efb6a05889e9aacea4">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5533fdd1600005501d01ea3d0800fee"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74F5740-6E5E-4B92-907E-A1D57E15D865}">
  <ds:schemaRefs>
    <ds:schemaRef ds:uri="http://schemas.microsoft.com/sharepoint/v3/contenttype/forms"/>
  </ds:schemaRefs>
</ds:datastoreItem>
</file>

<file path=customXml/itemProps2.xml><?xml version="1.0" encoding="utf-8"?>
<ds:datastoreItem xmlns:ds="http://schemas.openxmlformats.org/officeDocument/2006/customXml" ds:itemID="{8E1C46C4-54E3-46DA-99C2-E5EBD7BD32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C9DDB3D-040C-4634-B11E-A7506BAD2AB8}">
  <ds:schemaRefs>
    <ds:schemaRef ds:uri="http://schemas.microsoft.com/office/2006/documentManagement/types"/>
    <ds:schemaRef ds:uri="0e7fbce4-8ae7-4085-8b0a-9efa4c7cae6d"/>
    <ds:schemaRef ds:uri="http://www.w3.org/XML/1998/namespace"/>
    <ds:schemaRef ds:uri="4eb0a523-77d0-454a-93a8-50ca111d3c44"/>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1608</TotalTime>
  <Words>1900</Words>
  <Application>Microsoft Office PowerPoint</Application>
  <PresentationFormat>Widescreen</PresentationFormat>
  <Paragraphs>134</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Remaining in your own home is best for everyone BMHP6009 Rebecca Stewart </vt:lpstr>
      <vt:lpstr>Introduction:</vt:lpstr>
      <vt:lpstr>Definition:</vt:lpstr>
      <vt:lpstr>Domiciliary care:</vt:lpstr>
      <vt:lpstr>Funding options:</vt:lpstr>
      <vt:lpstr>Funding:  </vt:lpstr>
      <vt:lpstr>End of life and Palliative care:</vt:lpstr>
      <vt:lpstr>Remaining in your own home:</vt:lpstr>
      <vt:lpstr>Residential care:</vt:lpstr>
      <vt:lpstr>Need and availability:</vt:lpstr>
      <vt:lpstr>Legislation, policy and theories of ageing:</vt:lpstr>
      <vt:lpstr>The benefits and disadvantages:</vt:lpstr>
      <vt:lpstr>The benefits and disadvantages:</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Olga Jarmusevica</dc:creator>
  <cp:lastModifiedBy>Olga Jarmusevica (2115871)</cp:lastModifiedBy>
  <cp:revision>7</cp:revision>
  <dcterms:created xsi:type="dcterms:W3CDTF">2024-02-15T23:06:32Z</dcterms:created>
  <dcterms:modified xsi:type="dcterms:W3CDTF">2024-02-19T11:14:07Z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