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3289084" y="2487866"/>
            <a:ext cx="2565831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1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565999" y="3706862"/>
            <a:ext cx="6012001" cy="12439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bg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535940" y="1538122"/>
            <a:ext cx="3778885" cy="361251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8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9144000" cy="6857999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30788" y="249338"/>
            <a:ext cx="6682422" cy="124396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0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069330" y="1511300"/>
            <a:ext cx="7686040" cy="176974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chemeClr val="tx1"/>
                </a:solidFill>
                <a:latin typeface="Arial Black"/>
                <a:cs typeface="Arial Black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9/22/2023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abetes.org.uk/About_us/News/Gary-Mabbutt-I-almost-had-a-leg-amputated-because-of-diabetes/" TargetMode="External"/><Relationship Id="rId2" Type="http://schemas.openxmlformats.org/officeDocument/2006/relationships/hyperlink" Target="http://www.nhs.uk/Conditions/diabetes-type2/Pages/steveredgrave.asp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englandrugby.com/news/features/real-rugby-stories-tackling-diabetes/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iabetes-exercise.org/" TargetMode="External"/><Relationship Id="rId2" Type="http://schemas.openxmlformats.org/officeDocument/2006/relationships/hyperlink" Target="http://www.diabetes.org.uk/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g"/><Relationship Id="rId3" Type="http://schemas.openxmlformats.org/officeDocument/2006/relationships/hyperlink" Target="http://info.cancerresearchuk.org/cancerstats/faqs/#How" TargetMode="External"/><Relationship Id="rId7" Type="http://schemas.openxmlformats.org/officeDocument/2006/relationships/hyperlink" Target="http://www.qub.ac.uk/nicr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www.isdscotland.org/cancer" TargetMode="External"/><Relationship Id="rId5" Type="http://schemas.openxmlformats.org/officeDocument/2006/relationships/hyperlink" Target="http://www.wcisu.wales.nhs.uk/" TargetMode="External"/><Relationship Id="rId4" Type="http://schemas.openxmlformats.org/officeDocument/2006/relationships/hyperlink" Target="http://www.ons.gov.uk/ons/search/index.html?newquery=series%2Bmb1" TargetMode="Externa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5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29235">
              <a:lnSpc>
                <a:spcPct val="100000"/>
              </a:lnSpc>
              <a:spcBef>
                <a:spcPts val="95"/>
              </a:spcBef>
            </a:pPr>
            <a:r>
              <a:rPr spc="-220" dirty="0"/>
              <a:t>BMST4004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subTitle" idx="4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840864" marR="5080" indent="-1614170">
              <a:lnSpc>
                <a:spcPct val="100000"/>
              </a:lnSpc>
              <a:spcBef>
                <a:spcPts val="95"/>
              </a:spcBef>
            </a:pPr>
            <a:r>
              <a:rPr spc="-450" dirty="0"/>
              <a:t>Metabolic </a:t>
            </a:r>
            <a:r>
              <a:rPr spc="-434" dirty="0"/>
              <a:t>Conditions </a:t>
            </a:r>
            <a:r>
              <a:rPr spc="-459" dirty="0"/>
              <a:t>and  </a:t>
            </a:r>
            <a:r>
              <a:rPr spc="-470" dirty="0"/>
              <a:t>Cancer/HIV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14400" y="304800"/>
            <a:ext cx="7632179" cy="5212067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30224" y="345947"/>
            <a:ext cx="8113776" cy="502766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27532" y="423672"/>
            <a:ext cx="7949183" cy="516483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85800" y="457200"/>
            <a:ext cx="8185391" cy="513130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911352" y="859536"/>
            <a:ext cx="7731252" cy="47228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72921" y="214528"/>
            <a:ext cx="697420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480" dirty="0"/>
              <a:t>Physiological </a:t>
            </a:r>
            <a:r>
              <a:rPr spc="-585" dirty="0"/>
              <a:t>Effects </a:t>
            </a:r>
            <a:r>
              <a:rPr spc="-355" dirty="0"/>
              <a:t>of</a:t>
            </a:r>
            <a:r>
              <a:rPr spc="-370" dirty="0"/>
              <a:t> </a:t>
            </a:r>
            <a:r>
              <a:rPr spc="-470" dirty="0"/>
              <a:t>Obesity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38200" y="1143000"/>
            <a:ext cx="8305800" cy="430099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687233" y="82829"/>
            <a:ext cx="550354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985645" marR="5080" indent="-1973580">
              <a:lnSpc>
                <a:spcPct val="100000"/>
              </a:lnSpc>
              <a:spcBef>
                <a:spcPts val="100"/>
              </a:spcBef>
            </a:pPr>
            <a:r>
              <a:rPr sz="3600" spc="-420" dirty="0"/>
              <a:t>Obesity </a:t>
            </a:r>
            <a:r>
              <a:rPr sz="3600" spc="-405" dirty="0"/>
              <a:t>and </a:t>
            </a:r>
            <a:r>
              <a:rPr sz="3600" spc="-470" dirty="0"/>
              <a:t>Cardiovascular  </a:t>
            </a:r>
            <a:r>
              <a:rPr sz="3600" spc="-515" dirty="0"/>
              <a:t>Disease</a:t>
            </a:r>
            <a:endParaRPr sz="360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050036" y="1764792"/>
            <a:ext cx="7412735" cy="382371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281912" y="365582"/>
            <a:ext cx="6737350" cy="13677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135380" marR="5080" indent="-1123315">
              <a:lnSpc>
                <a:spcPct val="100000"/>
              </a:lnSpc>
              <a:spcBef>
                <a:spcPts val="105"/>
              </a:spcBef>
            </a:pPr>
            <a:r>
              <a:rPr sz="4400" spc="-509" dirty="0"/>
              <a:t>Obesity </a:t>
            </a:r>
            <a:r>
              <a:rPr sz="4400" spc="-610" dirty="0"/>
              <a:t>is </a:t>
            </a:r>
            <a:r>
              <a:rPr sz="4400" spc="-695" dirty="0"/>
              <a:t>a </a:t>
            </a:r>
            <a:r>
              <a:rPr sz="4400" spc="-595" dirty="0"/>
              <a:t>risk </a:t>
            </a:r>
            <a:r>
              <a:rPr sz="4400" spc="-535" dirty="0"/>
              <a:t>factor </a:t>
            </a:r>
            <a:r>
              <a:rPr sz="4400" spc="-665" dirty="0"/>
              <a:t>Type  </a:t>
            </a:r>
            <a:r>
              <a:rPr sz="4400" spc="-545" dirty="0"/>
              <a:t>II </a:t>
            </a:r>
            <a:r>
              <a:rPr sz="4400" spc="-550" dirty="0"/>
              <a:t>Diabetes </a:t>
            </a:r>
            <a:r>
              <a:rPr sz="4400" spc="-425" dirty="0"/>
              <a:t>in</a:t>
            </a:r>
            <a:r>
              <a:rPr sz="4400" spc="235" dirty="0"/>
              <a:t> </a:t>
            </a:r>
            <a:r>
              <a:rPr sz="4400" spc="-425" dirty="0"/>
              <a:t>Men</a:t>
            </a:r>
            <a:endParaRPr sz="440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38683" y="516445"/>
            <a:ext cx="786384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475" dirty="0"/>
              <a:t>Guidelines </a:t>
            </a:r>
            <a:r>
              <a:rPr spc="-345" dirty="0"/>
              <a:t>for </a:t>
            </a:r>
            <a:r>
              <a:rPr spc="-665" dirty="0"/>
              <a:t>Exercise </a:t>
            </a:r>
            <a:r>
              <a:rPr spc="-459" dirty="0"/>
              <a:t>and</a:t>
            </a:r>
            <a:r>
              <a:rPr spc="-100" dirty="0"/>
              <a:t> </a:t>
            </a:r>
            <a:r>
              <a:rPr spc="-470" dirty="0"/>
              <a:t>Obesity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76832"/>
            <a:ext cx="8021320" cy="3728720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355600" marR="710565" indent="-342900">
              <a:lnSpc>
                <a:spcPts val="324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85" dirty="0">
                <a:latin typeface="Arial Black"/>
                <a:cs typeface="Arial Black"/>
              </a:rPr>
              <a:t>30 </a:t>
            </a:r>
            <a:r>
              <a:rPr sz="3000" spc="-380" dirty="0">
                <a:latin typeface="Arial Black"/>
                <a:cs typeface="Arial Black"/>
              </a:rPr>
              <a:t>minutes </a:t>
            </a:r>
            <a:r>
              <a:rPr sz="3000" spc="-365" dirty="0">
                <a:latin typeface="Arial Black"/>
                <a:cs typeface="Arial Black"/>
              </a:rPr>
              <a:t>moderate </a:t>
            </a:r>
            <a:r>
              <a:rPr sz="3000" spc="-355" dirty="0">
                <a:latin typeface="Arial Black"/>
                <a:cs typeface="Arial Black"/>
              </a:rPr>
              <a:t>intensity </a:t>
            </a:r>
            <a:r>
              <a:rPr sz="3000" spc="-385" dirty="0">
                <a:latin typeface="Arial Black"/>
                <a:cs typeface="Arial Black"/>
              </a:rPr>
              <a:t>5 </a:t>
            </a:r>
            <a:r>
              <a:rPr sz="3000" spc="-415" dirty="0">
                <a:latin typeface="Arial Black"/>
                <a:cs typeface="Arial Black"/>
              </a:rPr>
              <a:t>days </a:t>
            </a:r>
            <a:r>
              <a:rPr sz="3000" spc="-320" dirty="0">
                <a:latin typeface="Arial Black"/>
                <a:cs typeface="Arial Black"/>
              </a:rPr>
              <a:t>per  </a:t>
            </a:r>
            <a:r>
              <a:rPr sz="3000" spc="-515" dirty="0">
                <a:latin typeface="Arial Black"/>
                <a:cs typeface="Arial Black"/>
              </a:rPr>
              <a:t>week</a:t>
            </a:r>
            <a:endParaRPr sz="30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80" dirty="0">
                <a:latin typeface="Arial Black"/>
                <a:cs typeface="Arial Black"/>
              </a:rPr>
              <a:t>10,000 </a:t>
            </a:r>
            <a:r>
              <a:rPr sz="3000" spc="-430" dirty="0">
                <a:latin typeface="Arial Black"/>
                <a:cs typeface="Arial Black"/>
              </a:rPr>
              <a:t>steps </a:t>
            </a:r>
            <a:r>
              <a:rPr sz="3000" spc="-320" dirty="0">
                <a:latin typeface="Arial Black"/>
                <a:cs typeface="Arial Black"/>
              </a:rPr>
              <a:t>per</a:t>
            </a:r>
            <a:r>
              <a:rPr sz="3000" spc="-335" dirty="0">
                <a:latin typeface="Arial Black"/>
                <a:cs typeface="Arial Black"/>
              </a:rPr>
              <a:t> </a:t>
            </a:r>
            <a:r>
              <a:rPr sz="3000" spc="-370" dirty="0">
                <a:latin typeface="Arial Black"/>
                <a:cs typeface="Arial Black"/>
              </a:rPr>
              <a:t>day</a:t>
            </a:r>
            <a:endParaRPr sz="3000">
              <a:latin typeface="Arial Black"/>
              <a:cs typeface="Arial Black"/>
            </a:endParaRPr>
          </a:p>
          <a:p>
            <a:pPr marL="355600" marR="412115" indent="-342900">
              <a:lnSpc>
                <a:spcPts val="324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30" dirty="0">
                <a:latin typeface="Arial Black"/>
                <a:cs typeface="Arial Black"/>
              </a:rPr>
              <a:t>Combination </a:t>
            </a:r>
            <a:r>
              <a:rPr sz="3000" spc="-265" dirty="0">
                <a:latin typeface="Arial Black"/>
                <a:cs typeface="Arial Black"/>
              </a:rPr>
              <a:t>of </a:t>
            </a:r>
            <a:r>
              <a:rPr sz="3000" spc="-405" dirty="0">
                <a:latin typeface="Arial Black"/>
                <a:cs typeface="Arial Black"/>
              </a:rPr>
              <a:t>cardiovascular </a:t>
            </a:r>
            <a:r>
              <a:rPr sz="3000" spc="-470" dirty="0">
                <a:latin typeface="Arial Black"/>
                <a:cs typeface="Arial Black"/>
              </a:rPr>
              <a:t>exercise </a:t>
            </a:r>
            <a:r>
              <a:rPr sz="3000" spc="-430" dirty="0">
                <a:latin typeface="Arial Black"/>
                <a:cs typeface="Arial Black"/>
              </a:rPr>
              <a:t>(Fat  </a:t>
            </a:r>
            <a:r>
              <a:rPr sz="3000" spc="-385" dirty="0">
                <a:latin typeface="Arial Black"/>
                <a:cs typeface="Arial Black"/>
              </a:rPr>
              <a:t>Burn?)</a:t>
            </a:r>
            <a:endParaRPr sz="3000">
              <a:latin typeface="Arial Black"/>
              <a:cs typeface="Arial Black"/>
            </a:endParaRPr>
          </a:p>
          <a:p>
            <a:pPr marL="355600" marR="5080" indent="-342900">
              <a:lnSpc>
                <a:spcPts val="3240"/>
              </a:lnSpc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80" dirty="0">
                <a:latin typeface="Arial Black"/>
                <a:cs typeface="Arial Black"/>
              </a:rPr>
              <a:t>Strength/Resistance </a:t>
            </a:r>
            <a:r>
              <a:rPr sz="3000" spc="-310" dirty="0">
                <a:latin typeface="Arial Black"/>
                <a:cs typeface="Arial Black"/>
              </a:rPr>
              <a:t>training </a:t>
            </a:r>
            <a:r>
              <a:rPr sz="3000" spc="-450" dirty="0">
                <a:latin typeface="Arial Black"/>
                <a:cs typeface="Arial Black"/>
              </a:rPr>
              <a:t>aswell </a:t>
            </a:r>
            <a:r>
              <a:rPr sz="3000" spc="-395" dirty="0">
                <a:latin typeface="Arial Black"/>
                <a:cs typeface="Arial Black"/>
              </a:rPr>
              <a:t>(increased  </a:t>
            </a:r>
            <a:r>
              <a:rPr sz="3000" spc="-440" dirty="0">
                <a:latin typeface="Arial Black"/>
                <a:cs typeface="Arial Black"/>
              </a:rPr>
              <a:t>muscle </a:t>
            </a:r>
            <a:r>
              <a:rPr sz="3000" spc="-545" dirty="0">
                <a:latin typeface="Arial Black"/>
                <a:cs typeface="Arial Black"/>
              </a:rPr>
              <a:t>% </a:t>
            </a:r>
            <a:r>
              <a:rPr sz="3000" spc="70" dirty="0">
                <a:latin typeface="Arial Black"/>
                <a:cs typeface="Arial Black"/>
              </a:rPr>
              <a:t>= </a:t>
            </a:r>
            <a:r>
              <a:rPr sz="3000" spc="-409" dirty="0">
                <a:latin typeface="Arial Black"/>
                <a:cs typeface="Arial Black"/>
              </a:rPr>
              <a:t>increased</a:t>
            </a:r>
            <a:r>
              <a:rPr sz="3000" spc="-245" dirty="0">
                <a:latin typeface="Arial Black"/>
                <a:cs typeface="Arial Black"/>
              </a:rPr>
              <a:t> </a:t>
            </a:r>
            <a:r>
              <a:rPr sz="3000" spc="-395" dirty="0">
                <a:latin typeface="Arial Black"/>
                <a:cs typeface="Arial Black"/>
              </a:rPr>
              <a:t>BMR)</a:t>
            </a:r>
            <a:endParaRPr sz="30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35" dirty="0">
                <a:latin typeface="Arial Black"/>
                <a:cs typeface="Arial Black"/>
              </a:rPr>
              <a:t>Suitability </a:t>
            </a:r>
            <a:r>
              <a:rPr sz="3000" spc="-265" dirty="0">
                <a:latin typeface="Arial Black"/>
                <a:cs typeface="Arial Black"/>
              </a:rPr>
              <a:t>of</a:t>
            </a:r>
            <a:r>
              <a:rPr sz="3000" spc="-60" dirty="0">
                <a:latin typeface="Arial Black"/>
                <a:cs typeface="Arial Black"/>
              </a:rPr>
              <a:t> </a:t>
            </a:r>
            <a:r>
              <a:rPr sz="3000" spc="-470" dirty="0">
                <a:latin typeface="Arial Black"/>
                <a:cs typeface="Arial Black"/>
              </a:rPr>
              <a:t>exercise</a:t>
            </a:r>
            <a:endParaRPr sz="30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26017" y="239344"/>
            <a:ext cx="378079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665" dirty="0"/>
              <a:t>Type </a:t>
            </a:r>
            <a:r>
              <a:rPr sz="4400" spc="-545" dirty="0"/>
              <a:t>I</a:t>
            </a:r>
            <a:r>
              <a:rPr sz="4400" spc="-745" dirty="0"/>
              <a:t> </a:t>
            </a:r>
            <a:r>
              <a:rPr sz="4400" spc="-550" dirty="0"/>
              <a:t>Diabetes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78739" y="997711"/>
            <a:ext cx="8681720" cy="1790064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ts val="251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220" dirty="0">
                <a:latin typeface="Arial Black"/>
                <a:cs typeface="Arial Black"/>
              </a:rPr>
              <a:t>Millions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45" dirty="0">
                <a:latin typeface="Arial Black"/>
                <a:cs typeface="Arial Black"/>
              </a:rPr>
              <a:t>individuals </a:t>
            </a:r>
            <a:r>
              <a:rPr sz="2200" spc="-275" dirty="0">
                <a:latin typeface="Arial Black"/>
                <a:cs typeface="Arial Black"/>
              </a:rPr>
              <a:t>worldwide </a:t>
            </a:r>
            <a:r>
              <a:rPr sz="2200" spc="-305" dirty="0">
                <a:latin typeface="Arial Black"/>
                <a:cs typeface="Arial Black"/>
              </a:rPr>
              <a:t>have </a:t>
            </a:r>
            <a:r>
              <a:rPr sz="2200" spc="-254" dirty="0">
                <a:latin typeface="Arial Black"/>
                <a:cs typeface="Arial Black"/>
              </a:rPr>
              <a:t>type </a:t>
            </a:r>
            <a:r>
              <a:rPr sz="2200" spc="-285" dirty="0">
                <a:latin typeface="Arial Black"/>
                <a:cs typeface="Arial Black"/>
              </a:rPr>
              <a:t>1 </a:t>
            </a:r>
            <a:r>
              <a:rPr sz="2200" spc="-280" dirty="0">
                <a:latin typeface="Arial Black"/>
                <a:cs typeface="Arial Black"/>
              </a:rPr>
              <a:t>diabetes</a:t>
            </a:r>
            <a:r>
              <a:rPr sz="2200" spc="-50" dirty="0">
                <a:latin typeface="Arial Black"/>
                <a:cs typeface="Arial Black"/>
              </a:rPr>
              <a:t> </a:t>
            </a:r>
            <a:r>
              <a:rPr sz="2200" spc="-265" dirty="0">
                <a:latin typeface="Arial Black"/>
                <a:cs typeface="Arial Black"/>
              </a:rPr>
              <a:t>mellitus</a:t>
            </a:r>
            <a:endParaRPr sz="2200">
              <a:latin typeface="Arial Black"/>
              <a:cs typeface="Arial Black"/>
            </a:endParaRPr>
          </a:p>
          <a:p>
            <a:pPr marL="355600" indent="-342900">
              <a:lnSpc>
                <a:spcPts val="235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350" dirty="0">
                <a:latin typeface="Arial Black"/>
                <a:cs typeface="Arial Black"/>
              </a:rPr>
              <a:t>Pancreas </a:t>
            </a:r>
            <a:r>
              <a:rPr sz="2200" spc="-275" dirty="0">
                <a:latin typeface="Arial Black"/>
                <a:cs typeface="Arial Black"/>
              </a:rPr>
              <a:t>produces </a:t>
            </a:r>
            <a:r>
              <a:rPr sz="2200" spc="-250" dirty="0">
                <a:latin typeface="Arial Black"/>
                <a:cs typeface="Arial Black"/>
              </a:rPr>
              <a:t>far </a:t>
            </a:r>
            <a:r>
              <a:rPr sz="2200" spc="-204" dirty="0">
                <a:latin typeface="Arial Black"/>
                <a:cs typeface="Arial Black"/>
              </a:rPr>
              <a:t>too </a:t>
            </a:r>
            <a:r>
              <a:rPr sz="2200" spc="-240" dirty="0">
                <a:latin typeface="Arial Black"/>
                <a:cs typeface="Arial Black"/>
              </a:rPr>
              <a:t>little </a:t>
            </a:r>
            <a:r>
              <a:rPr sz="2200" spc="-245" dirty="0">
                <a:latin typeface="Arial Black"/>
                <a:cs typeface="Arial Black"/>
              </a:rPr>
              <a:t>insulin </a:t>
            </a:r>
            <a:r>
              <a:rPr sz="2200" spc="-200" dirty="0">
                <a:latin typeface="Arial Black"/>
                <a:cs typeface="Arial Black"/>
              </a:rPr>
              <a:t>or </a:t>
            </a:r>
            <a:r>
              <a:rPr sz="2200" spc="-240" dirty="0">
                <a:latin typeface="Arial Black"/>
                <a:cs typeface="Arial Black"/>
              </a:rPr>
              <a:t>none</a:t>
            </a:r>
            <a:r>
              <a:rPr sz="2200" spc="150" dirty="0">
                <a:latin typeface="Arial Black"/>
                <a:cs typeface="Arial Black"/>
              </a:rPr>
              <a:t> </a:t>
            </a:r>
            <a:r>
              <a:rPr sz="2200" spc="-295" dirty="0">
                <a:latin typeface="Arial Black"/>
                <a:cs typeface="Arial Black"/>
              </a:rPr>
              <a:t>at </a:t>
            </a:r>
            <a:r>
              <a:rPr sz="2200" spc="-260" dirty="0">
                <a:latin typeface="Arial Black"/>
                <a:cs typeface="Arial Black"/>
              </a:rPr>
              <a:t>all.</a:t>
            </a:r>
            <a:endParaRPr sz="2200">
              <a:latin typeface="Arial Black"/>
              <a:cs typeface="Arial Black"/>
            </a:endParaRPr>
          </a:p>
          <a:p>
            <a:pPr marL="469900">
              <a:lnSpc>
                <a:spcPts val="2830"/>
              </a:lnSpc>
            </a:pPr>
            <a:r>
              <a:rPr sz="2600" dirty="0">
                <a:latin typeface="Arial"/>
                <a:cs typeface="Arial"/>
              </a:rPr>
              <a:t>– </a:t>
            </a:r>
            <a:r>
              <a:rPr sz="2600" spc="-295" dirty="0">
                <a:latin typeface="Arial Black"/>
                <a:cs typeface="Arial Black"/>
              </a:rPr>
              <a:t>Insulin </a:t>
            </a:r>
            <a:r>
              <a:rPr sz="2600" spc="-315" dirty="0">
                <a:latin typeface="Arial Black"/>
                <a:cs typeface="Arial Black"/>
              </a:rPr>
              <a:t>controls </a:t>
            </a:r>
            <a:r>
              <a:rPr sz="2600" spc="-300" dirty="0">
                <a:latin typeface="Arial Black"/>
                <a:cs typeface="Arial Black"/>
              </a:rPr>
              <a:t>the </a:t>
            </a:r>
            <a:r>
              <a:rPr sz="2600" spc="-215" dirty="0">
                <a:latin typeface="Arial Black"/>
                <a:cs typeface="Arial Black"/>
              </a:rPr>
              <a:t>blood </a:t>
            </a:r>
            <a:r>
              <a:rPr sz="2600" spc="-330" dirty="0">
                <a:latin typeface="Arial Black"/>
                <a:cs typeface="Arial Black"/>
              </a:rPr>
              <a:t>glucose</a:t>
            </a:r>
            <a:r>
              <a:rPr sz="2600" spc="-250" dirty="0">
                <a:latin typeface="Arial Black"/>
                <a:cs typeface="Arial Black"/>
              </a:rPr>
              <a:t> </a:t>
            </a:r>
            <a:r>
              <a:rPr sz="2600" spc="-345" dirty="0">
                <a:latin typeface="Arial Black"/>
                <a:cs typeface="Arial Black"/>
              </a:rPr>
              <a:t>levels.</a:t>
            </a:r>
            <a:endParaRPr sz="2600">
              <a:latin typeface="Arial Black"/>
              <a:cs typeface="Arial Black"/>
            </a:endParaRPr>
          </a:p>
          <a:p>
            <a:pPr marL="355600" indent="-342900">
              <a:lnSpc>
                <a:spcPts val="2115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330" dirty="0">
                <a:latin typeface="Arial Black"/>
                <a:cs typeface="Arial Black"/>
              </a:rPr>
              <a:t>The </a:t>
            </a:r>
            <a:r>
              <a:rPr sz="2200" spc="-240" dirty="0">
                <a:latin typeface="Arial Black"/>
                <a:cs typeface="Arial Black"/>
              </a:rPr>
              <a:t>disorder </a:t>
            </a:r>
            <a:r>
              <a:rPr sz="2200" spc="-275" dirty="0">
                <a:latin typeface="Arial Black"/>
                <a:cs typeface="Arial Black"/>
              </a:rPr>
              <a:t>usually </a:t>
            </a:r>
            <a:r>
              <a:rPr sz="2200" spc="-265" dirty="0">
                <a:latin typeface="Arial Black"/>
                <a:cs typeface="Arial Black"/>
              </a:rPr>
              <a:t>develops </a:t>
            </a:r>
            <a:r>
              <a:rPr sz="2200" spc="-254" dirty="0">
                <a:latin typeface="Arial Black"/>
                <a:cs typeface="Arial Black"/>
              </a:rPr>
              <a:t>suddenly </a:t>
            </a:r>
            <a:r>
              <a:rPr sz="2200" spc="-220" dirty="0">
                <a:latin typeface="Arial Black"/>
                <a:cs typeface="Arial Black"/>
              </a:rPr>
              <a:t>in </a:t>
            </a:r>
            <a:r>
              <a:rPr sz="2200" spc="-229" dirty="0">
                <a:latin typeface="Arial Black"/>
                <a:cs typeface="Arial Black"/>
              </a:rPr>
              <a:t>childhood</a:t>
            </a:r>
            <a:r>
              <a:rPr sz="2200" spc="-110" dirty="0">
                <a:latin typeface="Arial Black"/>
                <a:cs typeface="Arial Black"/>
              </a:rPr>
              <a:t> </a:t>
            </a:r>
            <a:r>
              <a:rPr sz="2200" spc="-200" dirty="0">
                <a:latin typeface="Arial Black"/>
                <a:cs typeface="Arial Black"/>
              </a:rPr>
              <a:t>or</a:t>
            </a:r>
            <a:endParaRPr sz="2200">
              <a:latin typeface="Arial Black"/>
              <a:cs typeface="Arial Black"/>
            </a:endParaRPr>
          </a:p>
          <a:p>
            <a:pPr marL="354965" marR="5080">
              <a:lnSpc>
                <a:spcPct val="70000"/>
              </a:lnSpc>
              <a:spcBef>
                <a:spcPts val="395"/>
              </a:spcBef>
            </a:pPr>
            <a:r>
              <a:rPr sz="2200" spc="-315" dirty="0">
                <a:latin typeface="Arial Black"/>
                <a:cs typeface="Arial Black"/>
              </a:rPr>
              <a:t>adolescence </a:t>
            </a:r>
            <a:r>
              <a:rPr sz="2200" spc="-254" dirty="0">
                <a:latin typeface="Arial Black"/>
                <a:cs typeface="Arial Black"/>
              </a:rPr>
              <a:t>and </a:t>
            </a:r>
            <a:r>
              <a:rPr sz="2200" spc="-295" dirty="0">
                <a:latin typeface="Arial Black"/>
                <a:cs typeface="Arial Black"/>
              </a:rPr>
              <a:t>results </a:t>
            </a:r>
            <a:r>
              <a:rPr sz="2200" spc="-220" dirty="0">
                <a:latin typeface="Arial Black"/>
                <a:cs typeface="Arial Black"/>
              </a:rPr>
              <a:t>in </a:t>
            </a:r>
            <a:r>
              <a:rPr sz="2200" spc="-280" dirty="0">
                <a:latin typeface="Arial Black"/>
                <a:cs typeface="Arial Black"/>
              </a:rPr>
              <a:t>hyperglycaemia </a:t>
            </a:r>
            <a:r>
              <a:rPr sz="2200" spc="145" dirty="0">
                <a:latin typeface="Arial Black"/>
                <a:cs typeface="Arial Black"/>
              </a:rPr>
              <a:t>- </a:t>
            </a:r>
            <a:r>
              <a:rPr sz="2200" spc="-254" dirty="0">
                <a:latin typeface="Arial Black"/>
                <a:cs typeface="Arial Black"/>
              </a:rPr>
              <a:t>abnormally </a:t>
            </a:r>
            <a:r>
              <a:rPr sz="2200" spc="-210" dirty="0">
                <a:latin typeface="Arial Black"/>
                <a:cs typeface="Arial Black"/>
              </a:rPr>
              <a:t>high </a:t>
            </a:r>
            <a:r>
              <a:rPr sz="2200" spc="-190" dirty="0">
                <a:latin typeface="Arial Black"/>
                <a:cs typeface="Arial Black"/>
              </a:rPr>
              <a:t>blood  </a:t>
            </a:r>
            <a:r>
              <a:rPr sz="2200" spc="-285" dirty="0">
                <a:latin typeface="Arial Black"/>
                <a:cs typeface="Arial Black"/>
              </a:rPr>
              <a:t>glucose</a:t>
            </a:r>
            <a:r>
              <a:rPr sz="2200" spc="-125" dirty="0">
                <a:latin typeface="Arial Black"/>
                <a:cs typeface="Arial Black"/>
              </a:rPr>
              <a:t> </a:t>
            </a:r>
            <a:r>
              <a:rPr sz="2200" spc="-290" dirty="0">
                <a:latin typeface="Arial Black"/>
                <a:cs typeface="Arial Black"/>
              </a:rPr>
              <a:t>levels.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21640" y="2963803"/>
            <a:ext cx="641540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305" dirty="0">
                <a:latin typeface="Arial Black"/>
                <a:cs typeface="Arial Black"/>
              </a:rPr>
              <a:t>sources) </a:t>
            </a:r>
            <a:r>
              <a:rPr sz="2200" spc="-245" dirty="0">
                <a:latin typeface="Arial Black"/>
                <a:cs typeface="Arial Black"/>
              </a:rPr>
              <a:t>insulin </a:t>
            </a:r>
            <a:r>
              <a:rPr sz="2200" spc="-215" dirty="0">
                <a:latin typeface="Arial Black"/>
                <a:cs typeface="Arial Black"/>
              </a:rPr>
              <a:t>to </a:t>
            </a:r>
            <a:r>
              <a:rPr sz="2200" spc="-250" dirty="0">
                <a:latin typeface="Arial Black"/>
                <a:cs typeface="Arial Black"/>
              </a:rPr>
              <a:t>control </a:t>
            </a:r>
            <a:r>
              <a:rPr sz="2200" spc="-240" dirty="0">
                <a:latin typeface="Arial Black"/>
                <a:cs typeface="Arial Black"/>
              </a:rPr>
              <a:t>their </a:t>
            </a:r>
            <a:r>
              <a:rPr sz="2200" spc="-190" dirty="0">
                <a:latin typeface="Arial Black"/>
                <a:cs typeface="Arial Black"/>
              </a:rPr>
              <a:t>blood </a:t>
            </a:r>
            <a:r>
              <a:rPr sz="2200" spc="-285" dirty="0">
                <a:latin typeface="Arial Black"/>
                <a:cs typeface="Arial Black"/>
              </a:rPr>
              <a:t>glucose</a:t>
            </a:r>
            <a:r>
              <a:rPr sz="2200" spc="145" dirty="0">
                <a:latin typeface="Arial Black"/>
                <a:cs typeface="Arial Black"/>
              </a:rPr>
              <a:t> </a:t>
            </a:r>
            <a:r>
              <a:rPr sz="2200" spc="-295" dirty="0">
                <a:latin typeface="Arial Black"/>
                <a:cs typeface="Arial Black"/>
              </a:rPr>
              <a:t>levels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39" y="2728976"/>
            <a:ext cx="8380730" cy="89661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250" dirty="0">
                <a:latin typeface="Arial Black"/>
                <a:cs typeface="Arial Black"/>
              </a:rPr>
              <a:t>Individuals</a:t>
            </a:r>
            <a:r>
              <a:rPr sz="2200" spc="-90" dirty="0">
                <a:latin typeface="Arial Black"/>
                <a:cs typeface="Arial Black"/>
              </a:rPr>
              <a:t> </a:t>
            </a:r>
            <a:r>
              <a:rPr sz="2200" spc="-295" dirty="0">
                <a:latin typeface="Arial Black"/>
                <a:cs typeface="Arial Black"/>
              </a:rPr>
              <a:t>with</a:t>
            </a:r>
            <a:r>
              <a:rPr sz="2200" spc="-120" dirty="0">
                <a:latin typeface="Arial Black"/>
                <a:cs typeface="Arial Black"/>
              </a:rPr>
              <a:t> </a:t>
            </a:r>
            <a:r>
              <a:rPr sz="2200" spc="-254" dirty="0">
                <a:latin typeface="Arial Black"/>
                <a:cs typeface="Arial Black"/>
              </a:rPr>
              <a:t>type</a:t>
            </a:r>
            <a:r>
              <a:rPr sz="2200" spc="-130" dirty="0">
                <a:latin typeface="Arial Black"/>
                <a:cs typeface="Arial Black"/>
              </a:rPr>
              <a:t> </a:t>
            </a:r>
            <a:r>
              <a:rPr sz="2200" spc="-285" dirty="0">
                <a:latin typeface="Arial Black"/>
                <a:cs typeface="Arial Black"/>
              </a:rPr>
              <a:t>1</a:t>
            </a:r>
            <a:r>
              <a:rPr sz="2200" spc="-130" dirty="0">
                <a:latin typeface="Arial Black"/>
                <a:cs typeface="Arial Black"/>
              </a:rPr>
              <a:t> </a:t>
            </a:r>
            <a:r>
              <a:rPr sz="2200" spc="-280" dirty="0">
                <a:latin typeface="Arial Black"/>
                <a:cs typeface="Arial Black"/>
              </a:rPr>
              <a:t>diabetes</a:t>
            </a:r>
            <a:r>
              <a:rPr sz="2200" spc="-120" dirty="0">
                <a:latin typeface="Arial Black"/>
                <a:cs typeface="Arial Black"/>
              </a:rPr>
              <a:t> </a:t>
            </a:r>
            <a:r>
              <a:rPr sz="2200" spc="-295" dirty="0">
                <a:latin typeface="Arial Black"/>
                <a:cs typeface="Arial Black"/>
              </a:rPr>
              <a:t>must</a:t>
            </a:r>
            <a:r>
              <a:rPr sz="2200" spc="-125" dirty="0">
                <a:latin typeface="Arial Black"/>
                <a:cs typeface="Arial Black"/>
              </a:rPr>
              <a:t> </a:t>
            </a:r>
            <a:r>
              <a:rPr sz="2200" spc="-320" dirty="0">
                <a:latin typeface="Arial Black"/>
                <a:cs typeface="Arial Black"/>
              </a:rPr>
              <a:t>use</a:t>
            </a:r>
            <a:r>
              <a:rPr sz="2200" spc="-130" dirty="0">
                <a:latin typeface="Arial Black"/>
                <a:cs typeface="Arial Black"/>
              </a:rPr>
              <a:t> </a:t>
            </a:r>
            <a:r>
              <a:rPr sz="2200" spc="-280" dirty="0">
                <a:latin typeface="Arial Black"/>
                <a:cs typeface="Arial Black"/>
              </a:rPr>
              <a:t>exogenous</a:t>
            </a:r>
            <a:r>
              <a:rPr sz="2200" spc="-120" dirty="0">
                <a:latin typeface="Arial Black"/>
                <a:cs typeface="Arial Black"/>
              </a:rPr>
              <a:t> </a:t>
            </a:r>
            <a:r>
              <a:rPr sz="2200" spc="-285" dirty="0">
                <a:latin typeface="Arial Black"/>
                <a:cs typeface="Arial Black"/>
              </a:rPr>
              <a:t>(external</a:t>
            </a:r>
            <a:endParaRPr sz="2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15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285" dirty="0">
                <a:latin typeface="Arial Black"/>
                <a:cs typeface="Arial Black"/>
              </a:rPr>
              <a:t>Their </a:t>
            </a:r>
            <a:r>
              <a:rPr sz="2200" spc="-310" dirty="0">
                <a:latin typeface="Arial Black"/>
                <a:cs typeface="Arial Black"/>
              </a:rPr>
              <a:t>glycaemic </a:t>
            </a:r>
            <a:r>
              <a:rPr sz="2200" spc="-250" dirty="0">
                <a:latin typeface="Arial Black"/>
                <a:cs typeface="Arial Black"/>
              </a:rPr>
              <a:t>control </a:t>
            </a:r>
            <a:r>
              <a:rPr sz="2200" spc="-310" dirty="0">
                <a:latin typeface="Arial Black"/>
                <a:cs typeface="Arial Black"/>
              </a:rPr>
              <a:t>is </a:t>
            </a:r>
            <a:r>
              <a:rPr sz="2200" spc="-290" dirty="0">
                <a:latin typeface="Arial Black"/>
                <a:cs typeface="Arial Black"/>
              </a:rPr>
              <a:t>an </a:t>
            </a:r>
            <a:r>
              <a:rPr sz="2200" spc="-225" dirty="0">
                <a:latin typeface="Arial Black"/>
                <a:cs typeface="Arial Black"/>
              </a:rPr>
              <a:t>hourly </a:t>
            </a:r>
            <a:r>
              <a:rPr sz="2200" spc="-275" dirty="0">
                <a:latin typeface="Arial Black"/>
                <a:cs typeface="Arial Black"/>
              </a:rPr>
              <a:t>challenge, </a:t>
            </a:r>
            <a:r>
              <a:rPr sz="2200" spc="-220" dirty="0">
                <a:latin typeface="Arial Black"/>
                <a:cs typeface="Arial Black"/>
              </a:rPr>
              <a:t>requiring</a:t>
            </a:r>
            <a:r>
              <a:rPr sz="2200" spc="175" dirty="0">
                <a:latin typeface="Arial Black"/>
                <a:cs typeface="Arial Black"/>
              </a:rPr>
              <a:t> </a:t>
            </a:r>
            <a:r>
              <a:rPr sz="2200" spc="-295" dirty="0">
                <a:latin typeface="Arial Black"/>
                <a:cs typeface="Arial Black"/>
              </a:rPr>
              <a:t>constant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21640" y="3500252"/>
            <a:ext cx="7887970" cy="594995"/>
          </a:xfrm>
          <a:prstGeom prst="rect">
            <a:avLst/>
          </a:prstGeom>
        </p:spPr>
        <p:txBody>
          <a:bodyPr vert="horz" wrap="square" lIns="0" tIns="112395" rIns="0" bIns="0" rtlCol="0">
            <a:spAutoFit/>
          </a:bodyPr>
          <a:lstStyle/>
          <a:p>
            <a:pPr marL="12700" marR="5080">
              <a:lnSpc>
                <a:spcPct val="70000"/>
              </a:lnSpc>
              <a:spcBef>
                <a:spcPts val="885"/>
              </a:spcBef>
            </a:pPr>
            <a:r>
              <a:rPr sz="2200" spc="-250" dirty="0">
                <a:latin typeface="Arial Black"/>
                <a:cs typeface="Arial Black"/>
              </a:rPr>
              <a:t>attention </a:t>
            </a:r>
            <a:r>
              <a:rPr sz="2200" spc="-215" dirty="0">
                <a:latin typeface="Arial Black"/>
                <a:cs typeface="Arial Black"/>
              </a:rPr>
              <a:t>to </a:t>
            </a:r>
            <a:r>
              <a:rPr sz="2200" spc="-190" dirty="0">
                <a:latin typeface="Arial Black"/>
                <a:cs typeface="Arial Black"/>
              </a:rPr>
              <a:t>blood </a:t>
            </a:r>
            <a:r>
              <a:rPr sz="2200" spc="-285" dirty="0">
                <a:latin typeface="Arial Black"/>
                <a:cs typeface="Arial Black"/>
              </a:rPr>
              <a:t>glucose </a:t>
            </a:r>
            <a:r>
              <a:rPr sz="2200" spc="-225" dirty="0">
                <a:latin typeface="Arial Black"/>
                <a:cs typeface="Arial Black"/>
              </a:rPr>
              <a:t>monitoring, </a:t>
            </a:r>
            <a:r>
              <a:rPr sz="2200" spc="-270" dirty="0">
                <a:latin typeface="Arial Black"/>
                <a:cs typeface="Arial Black"/>
              </a:rPr>
              <a:t>carbohydrate </a:t>
            </a:r>
            <a:r>
              <a:rPr sz="2200" spc="-295" dirty="0">
                <a:latin typeface="Arial Black"/>
                <a:cs typeface="Arial Black"/>
              </a:rPr>
              <a:t>intake </a:t>
            </a:r>
            <a:r>
              <a:rPr sz="2200" spc="-254" dirty="0">
                <a:latin typeface="Arial Black"/>
                <a:cs typeface="Arial Black"/>
              </a:rPr>
              <a:t>and  </a:t>
            </a:r>
            <a:r>
              <a:rPr sz="2200" spc="-290" dirty="0">
                <a:latin typeface="Arial Black"/>
                <a:cs typeface="Arial Black"/>
              </a:rPr>
              <a:t>physical</a:t>
            </a:r>
            <a:r>
              <a:rPr sz="2200" spc="-130" dirty="0">
                <a:latin typeface="Arial Black"/>
                <a:cs typeface="Arial Black"/>
              </a:rPr>
              <a:t> </a:t>
            </a:r>
            <a:r>
              <a:rPr sz="2200" spc="-295" dirty="0">
                <a:latin typeface="Arial Black"/>
                <a:cs typeface="Arial Black"/>
              </a:rPr>
              <a:t>activity.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21640" y="4271397"/>
            <a:ext cx="623062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280" dirty="0">
                <a:latin typeface="Arial Black"/>
                <a:cs typeface="Arial Black"/>
              </a:rPr>
              <a:t>diabetes </a:t>
            </a:r>
            <a:r>
              <a:rPr sz="2200" spc="-285" dirty="0">
                <a:latin typeface="Arial Black"/>
                <a:cs typeface="Arial Black"/>
              </a:rPr>
              <a:t>management </a:t>
            </a:r>
            <a:r>
              <a:rPr sz="2200" spc="-345" dirty="0">
                <a:latin typeface="Arial Black"/>
                <a:cs typeface="Arial Black"/>
              </a:rPr>
              <a:t>can </a:t>
            </a:r>
            <a:r>
              <a:rPr sz="2200" spc="-250" dirty="0">
                <a:latin typeface="Arial Black"/>
                <a:cs typeface="Arial Black"/>
              </a:rPr>
              <a:t>be </a:t>
            </a:r>
            <a:r>
              <a:rPr sz="2200" spc="-295" dirty="0">
                <a:latin typeface="Arial Black"/>
                <a:cs typeface="Arial Black"/>
              </a:rPr>
              <a:t>even </a:t>
            </a:r>
            <a:r>
              <a:rPr sz="2200" spc="-265" dirty="0">
                <a:latin typeface="Arial Black"/>
                <a:cs typeface="Arial Black"/>
              </a:rPr>
              <a:t>more</a:t>
            </a:r>
            <a:r>
              <a:rPr sz="2200" spc="-125" dirty="0">
                <a:latin typeface="Arial Black"/>
                <a:cs typeface="Arial Black"/>
              </a:rPr>
              <a:t> </a:t>
            </a:r>
            <a:r>
              <a:rPr sz="2200" spc="-300" dirty="0">
                <a:latin typeface="Arial Black"/>
                <a:cs typeface="Arial Black"/>
              </a:rPr>
              <a:t>complex.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8739" y="4036570"/>
            <a:ext cx="8571865" cy="896619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204" dirty="0">
                <a:latin typeface="Arial Black"/>
                <a:cs typeface="Arial Black"/>
              </a:rPr>
              <a:t>With </a:t>
            </a:r>
            <a:r>
              <a:rPr sz="2200" spc="-345" dirty="0">
                <a:latin typeface="Arial Black"/>
                <a:cs typeface="Arial Black"/>
              </a:rPr>
              <a:t>exercise </a:t>
            </a:r>
            <a:r>
              <a:rPr sz="2200" spc="-385" dirty="0">
                <a:latin typeface="Arial Black"/>
                <a:cs typeface="Arial Black"/>
              </a:rPr>
              <a:t>as </a:t>
            </a:r>
            <a:r>
              <a:rPr sz="2200" spc="-290" dirty="0">
                <a:latin typeface="Arial Black"/>
                <a:cs typeface="Arial Black"/>
              </a:rPr>
              <a:t>an </a:t>
            </a:r>
            <a:r>
              <a:rPr sz="2200" spc="-245" dirty="0">
                <a:latin typeface="Arial Black"/>
                <a:cs typeface="Arial Black"/>
              </a:rPr>
              <a:t>added, </a:t>
            </a:r>
            <a:r>
              <a:rPr sz="2200" spc="-254" dirty="0">
                <a:latin typeface="Arial Black"/>
                <a:cs typeface="Arial Black"/>
              </a:rPr>
              <a:t>and </a:t>
            </a:r>
            <a:r>
              <a:rPr sz="2200" spc="-235" dirty="0">
                <a:latin typeface="Arial Black"/>
                <a:cs typeface="Arial Black"/>
              </a:rPr>
              <a:t>often </a:t>
            </a:r>
            <a:r>
              <a:rPr sz="2200" spc="-254" dirty="0">
                <a:latin typeface="Arial Black"/>
                <a:cs typeface="Arial Black"/>
              </a:rPr>
              <a:t>unpredictable,</a:t>
            </a:r>
            <a:r>
              <a:rPr sz="2200" spc="-215" dirty="0">
                <a:latin typeface="Arial Black"/>
                <a:cs typeface="Arial Black"/>
              </a:rPr>
              <a:t> </a:t>
            </a:r>
            <a:r>
              <a:rPr sz="2200" spc="-270" dirty="0">
                <a:latin typeface="Arial Black"/>
                <a:cs typeface="Arial Black"/>
              </a:rPr>
              <a:t>variable,</a:t>
            </a:r>
            <a:endParaRPr sz="2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15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305" dirty="0">
                <a:latin typeface="Arial Black"/>
                <a:cs typeface="Arial Black"/>
              </a:rPr>
              <a:t>However </a:t>
            </a:r>
            <a:r>
              <a:rPr sz="2200" spc="-220" dirty="0">
                <a:latin typeface="Arial Black"/>
                <a:cs typeface="Arial Black"/>
              </a:rPr>
              <a:t>it </a:t>
            </a:r>
            <a:r>
              <a:rPr sz="2200" spc="-260" dirty="0">
                <a:latin typeface="Arial Black"/>
                <a:cs typeface="Arial Black"/>
              </a:rPr>
              <a:t>need </a:t>
            </a:r>
            <a:r>
              <a:rPr sz="2200" spc="-215" dirty="0">
                <a:latin typeface="Arial Black"/>
                <a:cs typeface="Arial Black"/>
              </a:rPr>
              <a:t>not </a:t>
            </a:r>
            <a:r>
              <a:rPr sz="2200" spc="-250" dirty="0">
                <a:latin typeface="Arial Black"/>
                <a:cs typeface="Arial Black"/>
              </a:rPr>
              <a:t>be </a:t>
            </a:r>
            <a:r>
              <a:rPr sz="2200" spc="-355" dirty="0">
                <a:latin typeface="Arial Black"/>
                <a:cs typeface="Arial Black"/>
              </a:rPr>
              <a:t>a </a:t>
            </a:r>
            <a:r>
              <a:rPr sz="2200" spc="-245" dirty="0">
                <a:latin typeface="Arial Black"/>
                <a:cs typeface="Arial Black"/>
              </a:rPr>
              <a:t>barrier </a:t>
            </a:r>
            <a:r>
              <a:rPr sz="2200" spc="-215" dirty="0">
                <a:latin typeface="Arial Black"/>
                <a:cs typeface="Arial Black"/>
              </a:rPr>
              <a:t>to </a:t>
            </a:r>
            <a:r>
              <a:rPr sz="2200" spc="-285" dirty="0">
                <a:latin typeface="Arial Black"/>
                <a:cs typeface="Arial Black"/>
              </a:rPr>
              <a:t>fitness </a:t>
            </a:r>
            <a:r>
              <a:rPr sz="2200" spc="-254" dirty="0">
                <a:latin typeface="Arial Black"/>
                <a:cs typeface="Arial Black"/>
              </a:rPr>
              <a:t>and </a:t>
            </a:r>
            <a:r>
              <a:rPr sz="2200" spc="-310" dirty="0">
                <a:latin typeface="Arial Black"/>
                <a:cs typeface="Arial Black"/>
              </a:rPr>
              <a:t>reveals </a:t>
            </a:r>
            <a:r>
              <a:rPr sz="2200" spc="-265" dirty="0">
                <a:latin typeface="Arial Black"/>
                <a:cs typeface="Arial Black"/>
              </a:rPr>
              <a:t>the</a:t>
            </a:r>
            <a:r>
              <a:rPr sz="2200" spc="-310" dirty="0">
                <a:latin typeface="Arial Black"/>
                <a:cs typeface="Arial Black"/>
              </a:rPr>
              <a:t> </a:t>
            </a:r>
            <a:r>
              <a:rPr sz="2200" spc="-260" dirty="0">
                <a:latin typeface="Arial Black"/>
                <a:cs typeface="Arial Black"/>
              </a:rPr>
              <a:t>benefits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21640" y="4807846"/>
            <a:ext cx="7734300" cy="594995"/>
          </a:xfrm>
          <a:prstGeom prst="rect">
            <a:avLst/>
          </a:prstGeom>
        </p:spPr>
        <p:txBody>
          <a:bodyPr vert="horz" wrap="square" lIns="0" tIns="112395" rIns="0" bIns="0" rtlCol="0">
            <a:spAutoFit/>
          </a:bodyPr>
          <a:lstStyle/>
          <a:p>
            <a:pPr marL="12700" marR="5080">
              <a:lnSpc>
                <a:spcPct val="70000"/>
              </a:lnSpc>
              <a:spcBef>
                <a:spcPts val="885"/>
              </a:spcBef>
            </a:pP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345" dirty="0">
                <a:latin typeface="Arial Black"/>
                <a:cs typeface="Arial Black"/>
              </a:rPr>
              <a:t>exercise </a:t>
            </a:r>
            <a:r>
              <a:rPr sz="2200" spc="-254" dirty="0">
                <a:latin typeface="Arial Black"/>
                <a:cs typeface="Arial Black"/>
              </a:rPr>
              <a:t>and </a:t>
            </a:r>
            <a:r>
              <a:rPr sz="2200" spc="-265" dirty="0">
                <a:latin typeface="Arial Black"/>
                <a:cs typeface="Arial Black"/>
              </a:rPr>
              <a:t>the </a:t>
            </a:r>
            <a:r>
              <a:rPr sz="2200" spc="-285" dirty="0">
                <a:latin typeface="Arial Black"/>
                <a:cs typeface="Arial Black"/>
              </a:rPr>
              <a:t>variables </a:t>
            </a:r>
            <a:r>
              <a:rPr sz="2200" spc="-265" dirty="0">
                <a:latin typeface="Arial Black"/>
                <a:cs typeface="Arial Black"/>
              </a:rPr>
              <a:t>that </a:t>
            </a:r>
            <a:r>
              <a:rPr sz="2200" spc="-235" dirty="0">
                <a:latin typeface="Arial Black"/>
                <a:cs typeface="Arial Black"/>
              </a:rPr>
              <a:t>people </a:t>
            </a:r>
            <a:r>
              <a:rPr sz="2200" spc="-295" dirty="0">
                <a:latin typeface="Arial Black"/>
                <a:cs typeface="Arial Black"/>
              </a:rPr>
              <a:t>with </a:t>
            </a:r>
            <a:r>
              <a:rPr sz="2200" spc="-280" dirty="0">
                <a:latin typeface="Arial Black"/>
                <a:cs typeface="Arial Black"/>
              </a:rPr>
              <a:t>diabetes </a:t>
            </a:r>
            <a:r>
              <a:rPr sz="2200" spc="-260" dirty="0">
                <a:latin typeface="Arial Black"/>
                <a:cs typeface="Arial Black"/>
              </a:rPr>
              <a:t>need </a:t>
            </a:r>
            <a:r>
              <a:rPr sz="2200" spc="-215" dirty="0">
                <a:latin typeface="Arial Black"/>
                <a:cs typeface="Arial Black"/>
              </a:rPr>
              <a:t>to  </a:t>
            </a:r>
            <a:r>
              <a:rPr sz="2200" spc="-290" dirty="0">
                <a:latin typeface="Arial Black"/>
                <a:cs typeface="Arial Black"/>
              </a:rPr>
              <a:t>manage </a:t>
            </a:r>
            <a:r>
              <a:rPr sz="2200" spc="-320" dirty="0">
                <a:latin typeface="Arial Black"/>
                <a:cs typeface="Arial Black"/>
              </a:rPr>
              <a:t>when</a:t>
            </a:r>
            <a:r>
              <a:rPr sz="2200" spc="-390" dirty="0">
                <a:latin typeface="Arial Black"/>
                <a:cs typeface="Arial Black"/>
              </a:rPr>
              <a:t> </a:t>
            </a:r>
            <a:r>
              <a:rPr sz="2200" spc="-300" dirty="0">
                <a:latin typeface="Arial Black"/>
                <a:cs typeface="Arial Black"/>
              </a:rPr>
              <a:t>exercising.</a:t>
            </a:r>
            <a:endParaRPr sz="2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86244" y="1393951"/>
            <a:ext cx="7825105" cy="441515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3200" spc="-475" dirty="0">
                <a:latin typeface="Arial Black"/>
                <a:cs typeface="Arial Black"/>
              </a:rPr>
              <a:t>The </a:t>
            </a:r>
            <a:r>
              <a:rPr sz="3200" spc="-395" dirty="0">
                <a:latin typeface="Arial Black"/>
                <a:cs typeface="Arial Black"/>
              </a:rPr>
              <a:t>main </a:t>
            </a:r>
            <a:r>
              <a:rPr sz="3200" spc="-425" dirty="0">
                <a:latin typeface="Arial Black"/>
                <a:cs typeface="Arial Black"/>
              </a:rPr>
              <a:t>symptoms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400" dirty="0">
                <a:latin typeface="Arial Black"/>
                <a:cs typeface="Arial Black"/>
              </a:rPr>
              <a:t>diabetes</a:t>
            </a:r>
            <a:r>
              <a:rPr sz="3200" spc="-630" dirty="0">
                <a:latin typeface="Arial Black"/>
                <a:cs typeface="Arial Black"/>
              </a:rPr>
              <a:t> </a:t>
            </a:r>
            <a:r>
              <a:rPr sz="3200" spc="-434" dirty="0">
                <a:latin typeface="Arial Black"/>
                <a:cs typeface="Arial Black"/>
              </a:rPr>
              <a:t>are</a:t>
            </a:r>
            <a:endParaRPr sz="3200">
              <a:latin typeface="Arial Black"/>
              <a:cs typeface="Arial Black"/>
            </a:endParaRPr>
          </a:p>
          <a:p>
            <a:pPr marL="635635" indent="-166370">
              <a:lnSpc>
                <a:spcPct val="100000"/>
              </a:lnSpc>
              <a:buSzPct val="96875"/>
              <a:buChar char="•"/>
              <a:tabLst>
                <a:tab pos="636270" algn="l"/>
              </a:tabLst>
            </a:pPr>
            <a:r>
              <a:rPr sz="3200" spc="-434" dirty="0">
                <a:latin typeface="Arial Black"/>
                <a:cs typeface="Arial Black"/>
              </a:rPr>
              <a:t>increased</a:t>
            </a:r>
            <a:r>
              <a:rPr sz="3200" spc="-225" dirty="0">
                <a:latin typeface="Arial Black"/>
                <a:cs typeface="Arial Black"/>
              </a:rPr>
              <a:t> </a:t>
            </a:r>
            <a:r>
              <a:rPr sz="3200" spc="-365" dirty="0">
                <a:latin typeface="Arial Black"/>
                <a:cs typeface="Arial Black"/>
              </a:rPr>
              <a:t>thirst</a:t>
            </a:r>
            <a:endParaRPr sz="3200">
              <a:latin typeface="Arial Black"/>
              <a:cs typeface="Arial Black"/>
            </a:endParaRPr>
          </a:p>
          <a:p>
            <a:pPr marL="469900" marR="5080" indent="-635">
              <a:lnSpc>
                <a:spcPct val="100000"/>
              </a:lnSpc>
              <a:buSzPct val="96875"/>
              <a:buChar char="•"/>
              <a:tabLst>
                <a:tab pos="636270" algn="l"/>
              </a:tabLst>
            </a:pPr>
            <a:r>
              <a:rPr sz="3200" spc="-280" dirty="0">
                <a:latin typeface="Arial Black"/>
                <a:cs typeface="Arial Black"/>
              </a:rPr>
              <a:t>going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380" dirty="0">
                <a:latin typeface="Arial Black"/>
                <a:cs typeface="Arial Black"/>
              </a:rPr>
              <a:t>the </a:t>
            </a:r>
            <a:r>
              <a:rPr sz="3200" spc="-275" dirty="0">
                <a:latin typeface="Arial Black"/>
                <a:cs typeface="Arial Black"/>
              </a:rPr>
              <a:t>loo </a:t>
            </a:r>
            <a:r>
              <a:rPr sz="3200" spc="-365" dirty="0">
                <a:latin typeface="Arial Black"/>
                <a:cs typeface="Arial Black"/>
              </a:rPr>
              <a:t>all </a:t>
            </a:r>
            <a:r>
              <a:rPr sz="3200" spc="-380" dirty="0">
                <a:latin typeface="Arial Black"/>
                <a:cs typeface="Arial Black"/>
              </a:rPr>
              <a:t>the </a:t>
            </a:r>
            <a:r>
              <a:rPr sz="3200" spc="-385" dirty="0">
                <a:latin typeface="Arial Black"/>
                <a:cs typeface="Arial Black"/>
              </a:rPr>
              <a:t>time </a:t>
            </a:r>
            <a:r>
              <a:rPr sz="3200" dirty="0">
                <a:latin typeface="Arial Black"/>
                <a:cs typeface="Arial Black"/>
              </a:rPr>
              <a:t>– </a:t>
            </a:r>
            <a:r>
              <a:rPr sz="3200" spc="-425" dirty="0">
                <a:latin typeface="Arial Black"/>
                <a:cs typeface="Arial Black"/>
              </a:rPr>
              <a:t>especially  </a:t>
            </a:r>
            <a:r>
              <a:rPr sz="3200" spc="-420" dirty="0">
                <a:latin typeface="Arial Black"/>
                <a:cs typeface="Arial Black"/>
              </a:rPr>
              <a:t>at</a:t>
            </a:r>
            <a:r>
              <a:rPr sz="3200" spc="-204" dirty="0">
                <a:latin typeface="Arial Black"/>
                <a:cs typeface="Arial Black"/>
              </a:rPr>
              <a:t> </a:t>
            </a:r>
            <a:r>
              <a:rPr sz="3200" spc="-305" dirty="0">
                <a:latin typeface="Arial Black"/>
                <a:cs typeface="Arial Black"/>
              </a:rPr>
              <a:t>night</a:t>
            </a:r>
            <a:endParaRPr sz="3200">
              <a:latin typeface="Arial Black"/>
              <a:cs typeface="Arial Black"/>
            </a:endParaRPr>
          </a:p>
          <a:p>
            <a:pPr marL="635635" indent="-166370">
              <a:lnSpc>
                <a:spcPct val="100000"/>
              </a:lnSpc>
              <a:buSzPct val="96875"/>
              <a:buChar char="•"/>
              <a:tabLst>
                <a:tab pos="636270" algn="l"/>
              </a:tabLst>
            </a:pPr>
            <a:r>
              <a:rPr sz="3200" spc="-455" dirty="0">
                <a:latin typeface="Arial Black"/>
                <a:cs typeface="Arial Black"/>
              </a:rPr>
              <a:t>extreme</a:t>
            </a:r>
            <a:r>
              <a:rPr sz="3200" spc="-204" dirty="0">
                <a:latin typeface="Arial Black"/>
                <a:cs typeface="Arial Black"/>
              </a:rPr>
              <a:t> </a:t>
            </a:r>
            <a:r>
              <a:rPr sz="3200" spc="-409" dirty="0">
                <a:latin typeface="Arial Black"/>
                <a:cs typeface="Arial Black"/>
              </a:rPr>
              <a:t>tiredness</a:t>
            </a:r>
            <a:endParaRPr sz="3200">
              <a:latin typeface="Arial Black"/>
              <a:cs typeface="Arial Black"/>
            </a:endParaRPr>
          </a:p>
          <a:p>
            <a:pPr marL="635635" indent="-166370">
              <a:lnSpc>
                <a:spcPct val="100000"/>
              </a:lnSpc>
              <a:buSzPct val="96875"/>
              <a:buChar char="•"/>
              <a:tabLst>
                <a:tab pos="636270" algn="l"/>
              </a:tabLst>
            </a:pPr>
            <a:r>
              <a:rPr sz="3200" spc="-400" dirty="0">
                <a:latin typeface="Arial Black"/>
                <a:cs typeface="Arial Black"/>
              </a:rPr>
              <a:t>weight</a:t>
            </a:r>
            <a:r>
              <a:rPr sz="3200" spc="-215" dirty="0">
                <a:latin typeface="Arial Black"/>
                <a:cs typeface="Arial Black"/>
              </a:rPr>
              <a:t> </a:t>
            </a:r>
            <a:r>
              <a:rPr sz="3200" spc="-445" dirty="0">
                <a:latin typeface="Arial Black"/>
                <a:cs typeface="Arial Black"/>
              </a:rPr>
              <a:t>loss</a:t>
            </a:r>
            <a:endParaRPr sz="3200">
              <a:latin typeface="Arial Black"/>
              <a:cs typeface="Arial Black"/>
            </a:endParaRPr>
          </a:p>
          <a:p>
            <a:pPr marL="469900" marR="598805" indent="-635">
              <a:lnSpc>
                <a:spcPct val="100000"/>
              </a:lnSpc>
              <a:buSzPct val="96875"/>
              <a:buChar char="•"/>
              <a:tabLst>
                <a:tab pos="636270" algn="l"/>
              </a:tabLst>
            </a:pPr>
            <a:r>
              <a:rPr sz="3200" spc="-355" dirty="0">
                <a:latin typeface="Arial Black"/>
                <a:cs typeface="Arial Black"/>
              </a:rPr>
              <a:t>genital </a:t>
            </a:r>
            <a:r>
              <a:rPr sz="3200" spc="-360" dirty="0">
                <a:latin typeface="Arial Black"/>
                <a:cs typeface="Arial Black"/>
              </a:rPr>
              <a:t>itching </a:t>
            </a:r>
            <a:r>
              <a:rPr sz="3200" spc="-290" dirty="0">
                <a:latin typeface="Arial Black"/>
                <a:cs typeface="Arial Black"/>
              </a:rPr>
              <a:t>or </a:t>
            </a:r>
            <a:r>
              <a:rPr sz="3200" spc="-355" dirty="0">
                <a:latin typeface="Arial Black"/>
                <a:cs typeface="Arial Black"/>
              </a:rPr>
              <a:t>regular </a:t>
            </a:r>
            <a:r>
              <a:rPr sz="3200" spc="-400" dirty="0">
                <a:latin typeface="Arial Black"/>
                <a:cs typeface="Arial Black"/>
              </a:rPr>
              <a:t>episodes </a:t>
            </a:r>
            <a:r>
              <a:rPr sz="3200" spc="-285" dirty="0">
                <a:latin typeface="Arial Black"/>
                <a:cs typeface="Arial Black"/>
              </a:rPr>
              <a:t>of  </a:t>
            </a:r>
            <a:r>
              <a:rPr sz="3200" spc="-370" dirty="0">
                <a:latin typeface="Arial Black"/>
                <a:cs typeface="Arial Black"/>
              </a:rPr>
              <a:t>thrush</a:t>
            </a:r>
            <a:endParaRPr sz="3200">
              <a:latin typeface="Arial Black"/>
              <a:cs typeface="Arial Black"/>
            </a:endParaRPr>
          </a:p>
          <a:p>
            <a:pPr marL="635635" indent="-166370">
              <a:lnSpc>
                <a:spcPct val="100000"/>
              </a:lnSpc>
              <a:buSzPct val="96875"/>
              <a:buChar char="•"/>
              <a:tabLst>
                <a:tab pos="636270" algn="l"/>
              </a:tabLst>
            </a:pPr>
            <a:r>
              <a:rPr sz="3200" spc="-320" dirty="0">
                <a:latin typeface="Arial Black"/>
                <a:cs typeface="Arial Black"/>
              </a:rPr>
              <a:t>blurred</a:t>
            </a:r>
            <a:r>
              <a:rPr sz="3200" spc="-210" dirty="0">
                <a:latin typeface="Arial Black"/>
                <a:cs typeface="Arial Black"/>
              </a:rPr>
              <a:t> </a:t>
            </a:r>
            <a:r>
              <a:rPr sz="3200" spc="-370" dirty="0">
                <a:latin typeface="Arial Black"/>
                <a:cs typeface="Arial Black"/>
              </a:rPr>
              <a:t>vision.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1379" rIns="0" bIns="0" rtlCol="0">
            <a:spAutoFit/>
          </a:bodyPr>
          <a:lstStyle/>
          <a:p>
            <a:pPr marL="2301875" marR="5080" indent="-1710055">
              <a:lnSpc>
                <a:spcPct val="100000"/>
              </a:lnSpc>
              <a:spcBef>
                <a:spcPts val="100"/>
              </a:spcBef>
            </a:pPr>
            <a:r>
              <a:rPr sz="3600" spc="-390" dirty="0"/>
              <a:t>What </a:t>
            </a:r>
            <a:r>
              <a:rPr sz="3600" spc="-500" dirty="0"/>
              <a:t>are </a:t>
            </a:r>
            <a:r>
              <a:rPr sz="3600" spc="-425" dirty="0"/>
              <a:t>the </a:t>
            </a:r>
            <a:r>
              <a:rPr sz="3600" spc="-490" dirty="0"/>
              <a:t>Symptoms </a:t>
            </a:r>
            <a:r>
              <a:rPr sz="3600" spc="-315" dirty="0"/>
              <a:t>of  </a:t>
            </a:r>
            <a:r>
              <a:rPr sz="3600" spc="-465" dirty="0"/>
              <a:t>Diabetes?</a:t>
            </a:r>
            <a:endParaRPr sz="360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74013" y="241058"/>
            <a:ext cx="586041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635" dirty="0"/>
              <a:t>Causes </a:t>
            </a:r>
            <a:r>
              <a:rPr spc="-355" dirty="0"/>
              <a:t>of </a:t>
            </a:r>
            <a:r>
              <a:rPr spc="-610" dirty="0"/>
              <a:t>Type </a:t>
            </a:r>
            <a:r>
              <a:rPr spc="-515" dirty="0"/>
              <a:t>1</a:t>
            </a:r>
            <a:r>
              <a:rPr spc="-750" dirty="0"/>
              <a:t> </a:t>
            </a:r>
            <a:r>
              <a:rPr spc="-505" dirty="0"/>
              <a:t>Diabetes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39" y="1007617"/>
            <a:ext cx="8476615" cy="4115435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355600" marR="295275" indent="-342900">
              <a:lnSpc>
                <a:spcPts val="2110"/>
              </a:lnSpc>
              <a:spcBef>
                <a:spcPts val="6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335" dirty="0">
                <a:latin typeface="Arial Black"/>
                <a:cs typeface="Arial Black"/>
              </a:rPr>
              <a:t>Type </a:t>
            </a:r>
            <a:r>
              <a:rPr sz="2200" spc="-285" dirty="0">
                <a:latin typeface="Arial Black"/>
                <a:cs typeface="Arial Black"/>
              </a:rPr>
              <a:t>1 </a:t>
            </a:r>
            <a:r>
              <a:rPr sz="2200" spc="-280" dirty="0">
                <a:latin typeface="Arial Black"/>
                <a:cs typeface="Arial Black"/>
              </a:rPr>
              <a:t>diabetes </a:t>
            </a:r>
            <a:r>
              <a:rPr sz="2200" spc="-310" dirty="0">
                <a:latin typeface="Arial Black"/>
                <a:cs typeface="Arial Black"/>
              </a:rPr>
              <a:t>is </a:t>
            </a:r>
            <a:r>
              <a:rPr sz="2200" spc="-275" dirty="0">
                <a:latin typeface="Arial Black"/>
                <a:cs typeface="Arial Black"/>
              </a:rPr>
              <a:t>usually </a:t>
            </a:r>
            <a:r>
              <a:rPr sz="2200" spc="-325" dirty="0">
                <a:latin typeface="Arial Black"/>
                <a:cs typeface="Arial Black"/>
              </a:rPr>
              <a:t>caused </a:t>
            </a:r>
            <a:r>
              <a:rPr sz="2200" spc="-229" dirty="0">
                <a:latin typeface="Arial Black"/>
                <a:cs typeface="Arial Black"/>
              </a:rPr>
              <a:t>by </a:t>
            </a:r>
            <a:r>
              <a:rPr sz="2200" spc="-290" dirty="0">
                <a:latin typeface="Arial Black"/>
                <a:cs typeface="Arial Black"/>
              </a:rPr>
              <a:t>an </a:t>
            </a:r>
            <a:r>
              <a:rPr sz="2200" spc="-254" dirty="0">
                <a:latin typeface="Arial Black"/>
                <a:cs typeface="Arial Black"/>
              </a:rPr>
              <a:t>abnormal </a:t>
            </a:r>
            <a:r>
              <a:rPr sz="2200" spc="-280" dirty="0">
                <a:latin typeface="Arial Black"/>
                <a:cs typeface="Arial Black"/>
              </a:rPr>
              <a:t>reaction </a:t>
            </a:r>
            <a:r>
              <a:rPr sz="2200" spc="-220" dirty="0">
                <a:latin typeface="Arial Black"/>
                <a:cs typeface="Arial Black"/>
              </a:rPr>
              <a:t>in  </a:t>
            </a:r>
            <a:r>
              <a:rPr sz="2200" spc="-325" dirty="0">
                <a:latin typeface="Arial Black"/>
                <a:cs typeface="Arial Black"/>
              </a:rPr>
              <a:t>which </a:t>
            </a:r>
            <a:r>
              <a:rPr sz="2200" spc="-265" dirty="0">
                <a:latin typeface="Arial Black"/>
                <a:cs typeface="Arial Black"/>
              </a:rPr>
              <a:t>the </a:t>
            </a:r>
            <a:r>
              <a:rPr sz="2200" spc="-270" dirty="0">
                <a:latin typeface="Arial Black"/>
                <a:cs typeface="Arial Black"/>
              </a:rPr>
              <a:t>immune </a:t>
            </a:r>
            <a:r>
              <a:rPr sz="2200" spc="-330" dirty="0">
                <a:latin typeface="Arial Black"/>
                <a:cs typeface="Arial Black"/>
              </a:rPr>
              <a:t>system </a:t>
            </a:r>
            <a:r>
              <a:rPr sz="2200" spc="-285" dirty="0">
                <a:latin typeface="Arial Black"/>
                <a:cs typeface="Arial Black"/>
              </a:rPr>
              <a:t>destroys </a:t>
            </a:r>
            <a:r>
              <a:rPr sz="2200" spc="-245" dirty="0">
                <a:latin typeface="Arial Black"/>
                <a:cs typeface="Arial Black"/>
              </a:rPr>
              <a:t>insulin-secreting </a:t>
            </a:r>
            <a:r>
              <a:rPr sz="2200" spc="-320" dirty="0">
                <a:latin typeface="Arial Black"/>
                <a:cs typeface="Arial Black"/>
              </a:rPr>
              <a:t>cells </a:t>
            </a:r>
            <a:r>
              <a:rPr sz="2200" spc="-220" dirty="0">
                <a:latin typeface="Arial Black"/>
                <a:cs typeface="Arial Black"/>
              </a:rPr>
              <a:t>in </a:t>
            </a:r>
            <a:r>
              <a:rPr sz="2200" spc="-265" dirty="0">
                <a:latin typeface="Arial Black"/>
                <a:cs typeface="Arial Black"/>
              </a:rPr>
              <a:t>the  </a:t>
            </a:r>
            <a:r>
              <a:rPr sz="2200" spc="-315" dirty="0">
                <a:latin typeface="Arial Black"/>
                <a:cs typeface="Arial Black"/>
              </a:rPr>
              <a:t>pancreas.</a:t>
            </a:r>
            <a:endParaRPr sz="2200">
              <a:latin typeface="Arial Black"/>
              <a:cs typeface="Arial Black"/>
            </a:endParaRPr>
          </a:p>
          <a:p>
            <a:pPr marL="355600" marR="219075" indent="-342900">
              <a:lnSpc>
                <a:spcPts val="2110"/>
              </a:lnSpc>
              <a:spcBef>
                <a:spcPts val="5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330" dirty="0">
                <a:latin typeface="Arial Black"/>
                <a:cs typeface="Arial Black"/>
              </a:rPr>
              <a:t>The </a:t>
            </a:r>
            <a:r>
              <a:rPr sz="2200" spc="-290" dirty="0">
                <a:latin typeface="Arial Black"/>
                <a:cs typeface="Arial Black"/>
              </a:rPr>
              <a:t>demise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305" dirty="0">
                <a:latin typeface="Arial Black"/>
                <a:cs typeface="Arial Black"/>
              </a:rPr>
              <a:t>these </a:t>
            </a:r>
            <a:r>
              <a:rPr sz="2200" spc="-320" dirty="0">
                <a:latin typeface="Arial Black"/>
                <a:cs typeface="Arial Black"/>
              </a:rPr>
              <a:t>cells leaves </a:t>
            </a:r>
            <a:r>
              <a:rPr sz="2200" spc="-265" dirty="0">
                <a:latin typeface="Arial Black"/>
                <a:cs typeface="Arial Black"/>
              </a:rPr>
              <a:t>the </a:t>
            </a:r>
            <a:r>
              <a:rPr sz="2200" spc="-229" dirty="0">
                <a:latin typeface="Arial Black"/>
                <a:cs typeface="Arial Black"/>
              </a:rPr>
              <a:t>individual </a:t>
            </a:r>
            <a:r>
              <a:rPr sz="2200" spc="-254" dirty="0">
                <a:latin typeface="Arial Black"/>
                <a:cs typeface="Arial Black"/>
              </a:rPr>
              <a:t>unable </a:t>
            </a:r>
            <a:r>
              <a:rPr sz="2200" spc="-215" dirty="0">
                <a:latin typeface="Arial Black"/>
                <a:cs typeface="Arial Black"/>
              </a:rPr>
              <a:t>to  </a:t>
            </a:r>
            <a:r>
              <a:rPr sz="2200" spc="-285" dirty="0">
                <a:latin typeface="Arial Black"/>
                <a:cs typeface="Arial Black"/>
              </a:rPr>
              <a:t>manufacture </a:t>
            </a:r>
            <a:r>
              <a:rPr sz="2200" spc="-245" dirty="0">
                <a:latin typeface="Arial Black"/>
                <a:cs typeface="Arial Black"/>
              </a:rPr>
              <a:t>insulin, </a:t>
            </a:r>
            <a:r>
              <a:rPr sz="2200" spc="-355" dirty="0">
                <a:latin typeface="Arial Black"/>
                <a:cs typeface="Arial Black"/>
              </a:rPr>
              <a:t>a </a:t>
            </a:r>
            <a:r>
              <a:rPr sz="2200" spc="-240" dirty="0">
                <a:latin typeface="Arial Black"/>
                <a:cs typeface="Arial Black"/>
              </a:rPr>
              <a:t>hormone </a:t>
            </a:r>
            <a:r>
              <a:rPr sz="2200" spc="-300" dirty="0">
                <a:latin typeface="Arial Black"/>
                <a:cs typeface="Arial Black"/>
              </a:rPr>
              <a:t>essential </a:t>
            </a:r>
            <a:r>
              <a:rPr sz="2200" spc="-195" dirty="0">
                <a:latin typeface="Arial Black"/>
                <a:cs typeface="Arial Black"/>
              </a:rPr>
              <a:t>for </a:t>
            </a:r>
            <a:r>
              <a:rPr sz="2200" spc="-265" dirty="0">
                <a:latin typeface="Arial Black"/>
                <a:cs typeface="Arial Black"/>
              </a:rPr>
              <a:t>the </a:t>
            </a:r>
            <a:r>
              <a:rPr sz="2200" spc="-285" dirty="0">
                <a:latin typeface="Arial Black"/>
                <a:cs typeface="Arial Black"/>
              </a:rPr>
              <a:t>glucose </a:t>
            </a:r>
            <a:r>
              <a:rPr sz="2200" spc="-290" dirty="0">
                <a:latin typeface="Arial Black"/>
                <a:cs typeface="Arial Black"/>
              </a:rPr>
              <a:t>uptake  </a:t>
            </a:r>
            <a:r>
              <a:rPr sz="2200" spc="-215" dirty="0">
                <a:latin typeface="Arial Black"/>
                <a:cs typeface="Arial Black"/>
              </a:rPr>
              <a:t>into </a:t>
            </a:r>
            <a:r>
              <a:rPr sz="2200" spc="-295" dirty="0">
                <a:latin typeface="Arial Black"/>
                <a:cs typeface="Arial Black"/>
              </a:rPr>
              <a:t>many</a:t>
            </a:r>
            <a:r>
              <a:rPr sz="2200" spc="-35" dirty="0">
                <a:latin typeface="Arial Black"/>
                <a:cs typeface="Arial Black"/>
              </a:rPr>
              <a:t> </a:t>
            </a:r>
            <a:r>
              <a:rPr sz="2200" spc="-310" dirty="0">
                <a:latin typeface="Arial Black"/>
                <a:cs typeface="Arial Black"/>
              </a:rPr>
              <a:t>cells.</a:t>
            </a:r>
            <a:endParaRPr sz="2200">
              <a:latin typeface="Arial Black"/>
              <a:cs typeface="Arial Black"/>
            </a:endParaRPr>
          </a:p>
          <a:p>
            <a:pPr marL="355600" marR="132715" indent="-342900">
              <a:lnSpc>
                <a:spcPts val="2110"/>
              </a:lnSpc>
              <a:spcBef>
                <a:spcPts val="5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330" dirty="0">
                <a:latin typeface="Arial Black"/>
                <a:cs typeface="Arial Black"/>
              </a:rPr>
              <a:t>The </a:t>
            </a:r>
            <a:r>
              <a:rPr sz="2200" spc="-355" dirty="0">
                <a:latin typeface="Arial Black"/>
                <a:cs typeface="Arial Black"/>
              </a:rPr>
              <a:t>cause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70" dirty="0">
                <a:latin typeface="Arial Black"/>
                <a:cs typeface="Arial Black"/>
              </a:rPr>
              <a:t>this </a:t>
            </a:r>
            <a:r>
              <a:rPr sz="2200" spc="-280" dirty="0">
                <a:latin typeface="Arial Black"/>
                <a:cs typeface="Arial Black"/>
              </a:rPr>
              <a:t>reaction </a:t>
            </a:r>
            <a:r>
              <a:rPr sz="2200" spc="-310" dirty="0">
                <a:latin typeface="Arial Black"/>
                <a:cs typeface="Arial Black"/>
              </a:rPr>
              <a:t>is </a:t>
            </a:r>
            <a:r>
              <a:rPr sz="2200" spc="-280" dirty="0">
                <a:latin typeface="Arial Black"/>
                <a:cs typeface="Arial Black"/>
              </a:rPr>
              <a:t>unknown, </a:t>
            </a:r>
            <a:r>
              <a:rPr sz="2200" spc="-215" dirty="0">
                <a:latin typeface="Arial Black"/>
                <a:cs typeface="Arial Black"/>
              </a:rPr>
              <a:t>but </a:t>
            </a:r>
            <a:r>
              <a:rPr sz="2200" spc="-220" dirty="0">
                <a:latin typeface="Arial Black"/>
                <a:cs typeface="Arial Black"/>
              </a:rPr>
              <a:t>it </a:t>
            </a:r>
            <a:r>
              <a:rPr sz="2200" spc="-315" dirty="0">
                <a:latin typeface="Arial Black"/>
                <a:cs typeface="Arial Black"/>
              </a:rPr>
              <a:t>may </a:t>
            </a:r>
            <a:r>
              <a:rPr sz="2200" spc="-250" dirty="0">
                <a:latin typeface="Arial Black"/>
                <a:cs typeface="Arial Black"/>
              </a:rPr>
              <a:t>be </a:t>
            </a:r>
            <a:r>
              <a:rPr sz="2200" spc="-229" dirty="0">
                <a:latin typeface="Arial Black"/>
                <a:cs typeface="Arial Black"/>
              </a:rPr>
              <a:t>triggered by  </a:t>
            </a:r>
            <a:r>
              <a:rPr sz="2200" spc="-355" dirty="0">
                <a:latin typeface="Arial Black"/>
                <a:cs typeface="Arial Black"/>
              </a:rPr>
              <a:t>a </a:t>
            </a:r>
            <a:r>
              <a:rPr sz="2200" spc="-254" dirty="0">
                <a:latin typeface="Arial Black"/>
                <a:cs typeface="Arial Black"/>
              </a:rPr>
              <a:t>viral</a:t>
            </a:r>
            <a:r>
              <a:rPr sz="2200" spc="-280" dirty="0">
                <a:latin typeface="Arial Black"/>
                <a:cs typeface="Arial Black"/>
              </a:rPr>
              <a:t> </a:t>
            </a:r>
            <a:r>
              <a:rPr sz="2200" spc="-250" dirty="0">
                <a:latin typeface="Arial Black"/>
                <a:cs typeface="Arial Black"/>
              </a:rPr>
              <a:t>infection.</a:t>
            </a:r>
            <a:endParaRPr sz="2200">
              <a:latin typeface="Arial Black"/>
              <a:cs typeface="Arial Black"/>
            </a:endParaRPr>
          </a:p>
          <a:p>
            <a:pPr marL="355600" marR="562610" indent="-342900" algn="just">
              <a:lnSpc>
                <a:spcPts val="2110"/>
              </a:lnSpc>
              <a:spcBef>
                <a:spcPts val="530"/>
              </a:spcBef>
              <a:buFont typeface="Arial"/>
              <a:buChar char="•"/>
              <a:tabLst>
                <a:tab pos="355600" algn="l"/>
              </a:tabLst>
            </a:pPr>
            <a:r>
              <a:rPr sz="2200" spc="-365" dirty="0">
                <a:latin typeface="Arial Black"/>
                <a:cs typeface="Arial Black"/>
              </a:rPr>
              <a:t>Because </a:t>
            </a:r>
            <a:r>
              <a:rPr sz="2200" spc="-275" dirty="0">
                <a:latin typeface="Arial Black"/>
                <a:cs typeface="Arial Black"/>
              </a:rPr>
              <a:t>patients </a:t>
            </a:r>
            <a:r>
              <a:rPr sz="2200" spc="-295" dirty="0">
                <a:latin typeface="Arial Black"/>
                <a:cs typeface="Arial Black"/>
              </a:rPr>
              <a:t>with </a:t>
            </a:r>
            <a:r>
              <a:rPr sz="2200" spc="-280" dirty="0">
                <a:latin typeface="Arial Black"/>
                <a:cs typeface="Arial Black"/>
              </a:rPr>
              <a:t>diabetes </a:t>
            </a:r>
            <a:r>
              <a:rPr sz="2200" spc="-305" dirty="0">
                <a:latin typeface="Arial Black"/>
                <a:cs typeface="Arial Black"/>
              </a:rPr>
              <a:t>have </a:t>
            </a:r>
            <a:r>
              <a:rPr sz="2200" spc="-215" dirty="0">
                <a:latin typeface="Arial Black"/>
                <a:cs typeface="Arial Black"/>
              </a:rPr>
              <a:t>to </a:t>
            </a:r>
            <a:r>
              <a:rPr sz="2200" spc="-275" dirty="0">
                <a:latin typeface="Arial Black"/>
                <a:cs typeface="Arial Black"/>
              </a:rPr>
              <a:t>manually </a:t>
            </a:r>
            <a:r>
              <a:rPr sz="2200" spc="-250" dirty="0">
                <a:latin typeface="Arial Black"/>
                <a:cs typeface="Arial Black"/>
              </a:rPr>
              <a:t>control </a:t>
            </a:r>
            <a:r>
              <a:rPr sz="2200" spc="-240" dirty="0">
                <a:latin typeface="Arial Black"/>
                <a:cs typeface="Arial Black"/>
              </a:rPr>
              <a:t>their  </a:t>
            </a:r>
            <a:r>
              <a:rPr sz="2200" spc="-190" dirty="0">
                <a:latin typeface="Arial Black"/>
                <a:cs typeface="Arial Black"/>
              </a:rPr>
              <a:t>blood </a:t>
            </a:r>
            <a:r>
              <a:rPr sz="2200" spc="-285" dirty="0">
                <a:latin typeface="Arial Black"/>
                <a:cs typeface="Arial Black"/>
              </a:rPr>
              <a:t>glucose </a:t>
            </a:r>
            <a:r>
              <a:rPr sz="2200" spc="-295" dirty="0">
                <a:latin typeface="Arial Black"/>
                <a:cs typeface="Arial Black"/>
              </a:rPr>
              <a:t>levels </a:t>
            </a:r>
            <a:r>
              <a:rPr sz="2200" spc="-215" dirty="0">
                <a:latin typeface="Arial Black"/>
                <a:cs typeface="Arial Black"/>
              </a:rPr>
              <a:t>through </a:t>
            </a:r>
            <a:r>
              <a:rPr sz="2200" spc="-265" dirty="0">
                <a:latin typeface="Arial Black"/>
                <a:cs typeface="Arial Black"/>
              </a:rPr>
              <a:t>the </a:t>
            </a:r>
            <a:r>
              <a:rPr sz="2200" spc="-320" dirty="0">
                <a:latin typeface="Arial Black"/>
                <a:cs typeface="Arial Black"/>
              </a:rPr>
              <a:t>use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45" dirty="0">
                <a:latin typeface="Arial Black"/>
                <a:cs typeface="Arial Black"/>
              </a:rPr>
              <a:t>insulin </a:t>
            </a:r>
            <a:r>
              <a:rPr sz="2200" spc="-270" dirty="0">
                <a:latin typeface="Arial Black"/>
                <a:cs typeface="Arial Black"/>
              </a:rPr>
              <a:t>injections this  </a:t>
            </a:r>
            <a:r>
              <a:rPr sz="2200" spc="-325" dirty="0">
                <a:latin typeface="Arial Black"/>
                <a:cs typeface="Arial Black"/>
              </a:rPr>
              <a:t>means </a:t>
            </a:r>
            <a:r>
              <a:rPr sz="2200" spc="-270" dirty="0">
                <a:latin typeface="Arial Black"/>
                <a:cs typeface="Arial Black"/>
              </a:rPr>
              <a:t>they </a:t>
            </a:r>
            <a:r>
              <a:rPr sz="2200" spc="-305" dirty="0">
                <a:latin typeface="Arial Black"/>
                <a:cs typeface="Arial Black"/>
              </a:rPr>
              <a:t>have </a:t>
            </a:r>
            <a:r>
              <a:rPr sz="2200" spc="-215" dirty="0">
                <a:latin typeface="Arial Black"/>
                <a:cs typeface="Arial Black"/>
              </a:rPr>
              <a:t>to </a:t>
            </a:r>
            <a:r>
              <a:rPr sz="2200" spc="-250" dirty="0">
                <a:latin typeface="Arial Black"/>
                <a:cs typeface="Arial Black"/>
              </a:rPr>
              <a:t>be </a:t>
            </a:r>
            <a:r>
              <a:rPr sz="2200" spc="-235" dirty="0">
                <a:latin typeface="Arial Black"/>
                <a:cs typeface="Arial Black"/>
              </a:rPr>
              <a:t>finely </a:t>
            </a:r>
            <a:r>
              <a:rPr sz="2200" spc="-240" dirty="0">
                <a:latin typeface="Arial Black"/>
                <a:cs typeface="Arial Black"/>
              </a:rPr>
              <a:t>tuned </a:t>
            </a:r>
            <a:r>
              <a:rPr sz="2200" spc="-295" dirty="0">
                <a:latin typeface="Arial Black"/>
                <a:cs typeface="Arial Black"/>
              </a:rPr>
              <a:t>at </a:t>
            </a:r>
            <a:r>
              <a:rPr sz="2200" spc="-245" dirty="0">
                <a:latin typeface="Arial Black"/>
                <a:cs typeface="Arial Black"/>
              </a:rPr>
              <a:t>predicting </a:t>
            </a:r>
            <a:r>
              <a:rPr sz="2200" spc="-240" dirty="0">
                <a:latin typeface="Arial Black"/>
                <a:cs typeface="Arial Black"/>
              </a:rPr>
              <a:t>their </a:t>
            </a:r>
            <a:r>
              <a:rPr sz="2200" spc="-245" dirty="0">
                <a:latin typeface="Arial Black"/>
                <a:cs typeface="Arial Black"/>
              </a:rPr>
              <a:t>body’s  </a:t>
            </a:r>
            <a:r>
              <a:rPr sz="2200" spc="-270" dirty="0">
                <a:latin typeface="Arial Black"/>
                <a:cs typeface="Arial Black"/>
              </a:rPr>
              <a:t>requirements.</a:t>
            </a:r>
            <a:endParaRPr sz="2200">
              <a:latin typeface="Arial Black"/>
              <a:cs typeface="Arial Black"/>
            </a:endParaRPr>
          </a:p>
          <a:p>
            <a:pPr marL="355600" marR="5080" indent="-342900" algn="just">
              <a:lnSpc>
                <a:spcPts val="2110"/>
              </a:lnSpc>
              <a:spcBef>
                <a:spcPts val="535"/>
              </a:spcBef>
              <a:buFont typeface="Arial"/>
              <a:buChar char="•"/>
              <a:tabLst>
                <a:tab pos="355600" algn="l"/>
              </a:tabLst>
            </a:pPr>
            <a:r>
              <a:rPr sz="2200" spc="-290" dirty="0">
                <a:latin typeface="Arial Black"/>
                <a:cs typeface="Arial Black"/>
              </a:rPr>
              <a:t>Incorrect </a:t>
            </a:r>
            <a:r>
              <a:rPr sz="2200" spc="-295" dirty="0">
                <a:latin typeface="Arial Black"/>
                <a:cs typeface="Arial Black"/>
              </a:rPr>
              <a:t>intake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45" dirty="0">
                <a:latin typeface="Arial Black"/>
                <a:cs typeface="Arial Black"/>
              </a:rPr>
              <a:t>insulin </a:t>
            </a:r>
            <a:r>
              <a:rPr sz="2200" spc="-345" dirty="0">
                <a:latin typeface="Arial Black"/>
                <a:cs typeface="Arial Black"/>
              </a:rPr>
              <a:t>can </a:t>
            </a:r>
            <a:r>
              <a:rPr sz="2200" spc="-265" dirty="0">
                <a:latin typeface="Arial Black"/>
                <a:cs typeface="Arial Black"/>
              </a:rPr>
              <a:t>lead </a:t>
            </a:r>
            <a:r>
              <a:rPr sz="2200" spc="-215" dirty="0">
                <a:latin typeface="Arial Black"/>
                <a:cs typeface="Arial Black"/>
              </a:rPr>
              <a:t>to </a:t>
            </a:r>
            <a:r>
              <a:rPr sz="2200" spc="-254" dirty="0">
                <a:latin typeface="Arial Black"/>
                <a:cs typeface="Arial Black"/>
              </a:rPr>
              <a:t>either </a:t>
            </a:r>
            <a:r>
              <a:rPr sz="2200" spc="-180" dirty="0">
                <a:latin typeface="Arial Black"/>
                <a:cs typeface="Arial Black"/>
              </a:rPr>
              <a:t>hyper- </a:t>
            </a:r>
            <a:r>
              <a:rPr sz="2200" spc="-300" dirty="0">
                <a:latin typeface="Arial Black"/>
                <a:cs typeface="Arial Black"/>
              </a:rPr>
              <a:t>glycaemia </a:t>
            </a:r>
            <a:r>
              <a:rPr sz="2200" spc="-204" dirty="0">
                <a:latin typeface="Arial Black"/>
                <a:cs typeface="Arial Black"/>
              </a:rPr>
              <a:t>(too  </a:t>
            </a:r>
            <a:r>
              <a:rPr sz="2200" spc="-305" dirty="0">
                <a:latin typeface="Arial Black"/>
                <a:cs typeface="Arial Black"/>
              </a:rPr>
              <a:t>much </a:t>
            </a:r>
            <a:r>
              <a:rPr sz="2200" spc="-190" dirty="0">
                <a:latin typeface="Arial Black"/>
                <a:cs typeface="Arial Black"/>
              </a:rPr>
              <a:t>blood </a:t>
            </a:r>
            <a:r>
              <a:rPr sz="2200" spc="-275" dirty="0">
                <a:latin typeface="Arial Black"/>
                <a:cs typeface="Arial Black"/>
              </a:rPr>
              <a:t>glucose) </a:t>
            </a:r>
            <a:r>
              <a:rPr sz="2200" spc="-200" dirty="0">
                <a:latin typeface="Arial Black"/>
                <a:cs typeface="Arial Black"/>
              </a:rPr>
              <a:t>or </a:t>
            </a:r>
            <a:r>
              <a:rPr sz="2200" spc="-275" dirty="0">
                <a:latin typeface="Arial Black"/>
                <a:cs typeface="Arial Black"/>
              </a:rPr>
              <a:t>hypoglycaemia </a:t>
            </a:r>
            <a:r>
              <a:rPr sz="2200" spc="-204" dirty="0">
                <a:latin typeface="Arial Black"/>
                <a:cs typeface="Arial Black"/>
              </a:rPr>
              <a:t>(too </a:t>
            </a:r>
            <a:r>
              <a:rPr sz="2200" spc="-240" dirty="0">
                <a:latin typeface="Arial Black"/>
                <a:cs typeface="Arial Black"/>
              </a:rPr>
              <a:t>little </a:t>
            </a:r>
            <a:r>
              <a:rPr sz="2200" spc="-190" dirty="0">
                <a:latin typeface="Arial Black"/>
                <a:cs typeface="Arial Black"/>
              </a:rPr>
              <a:t>blood</a:t>
            </a:r>
            <a:r>
              <a:rPr sz="2200" spc="-105" dirty="0">
                <a:latin typeface="Arial Black"/>
                <a:cs typeface="Arial Black"/>
              </a:rPr>
              <a:t> </a:t>
            </a:r>
            <a:r>
              <a:rPr sz="2200" spc="-270" dirty="0">
                <a:latin typeface="Arial Black"/>
                <a:cs typeface="Arial Black"/>
              </a:rPr>
              <a:t>glucose).</a:t>
            </a:r>
            <a:endParaRPr sz="2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58542" y="277444"/>
            <a:ext cx="397002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565" dirty="0"/>
              <a:t>Hyperglycaemia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258251" y="1233932"/>
            <a:ext cx="8051165" cy="85216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ts val="2295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95" dirty="0">
                <a:latin typeface="Arial Black"/>
                <a:cs typeface="Arial Black"/>
              </a:rPr>
              <a:t>This </a:t>
            </a:r>
            <a:r>
              <a:rPr sz="2000" spc="-290" dirty="0">
                <a:latin typeface="Arial Black"/>
                <a:cs typeface="Arial Black"/>
              </a:rPr>
              <a:t>occurs </a:t>
            </a:r>
            <a:r>
              <a:rPr sz="2000" spc="-285" dirty="0">
                <a:latin typeface="Arial Black"/>
                <a:cs typeface="Arial Black"/>
              </a:rPr>
              <a:t>when </a:t>
            </a:r>
            <a:r>
              <a:rPr sz="2000" spc="-240" dirty="0">
                <a:latin typeface="Arial Black"/>
                <a:cs typeface="Arial Black"/>
              </a:rPr>
              <a:t>there </a:t>
            </a:r>
            <a:r>
              <a:rPr sz="2000" spc="-285" dirty="0">
                <a:latin typeface="Arial Black"/>
                <a:cs typeface="Arial Black"/>
              </a:rPr>
              <a:t>is </a:t>
            </a:r>
            <a:r>
              <a:rPr sz="2000" spc="-229" dirty="0">
                <a:latin typeface="Arial Black"/>
                <a:cs typeface="Arial Black"/>
              </a:rPr>
              <a:t>abnormally </a:t>
            </a:r>
            <a:r>
              <a:rPr sz="2000" spc="-190" dirty="0">
                <a:latin typeface="Arial Black"/>
                <a:cs typeface="Arial Black"/>
              </a:rPr>
              <a:t>high </a:t>
            </a:r>
            <a:r>
              <a:rPr sz="2000" spc="-165" dirty="0">
                <a:latin typeface="Arial Black"/>
                <a:cs typeface="Arial Black"/>
              </a:rPr>
              <a:t>blood</a:t>
            </a:r>
            <a:r>
              <a:rPr sz="2000" spc="-475" dirty="0">
                <a:latin typeface="Arial Black"/>
                <a:cs typeface="Arial Black"/>
              </a:rPr>
              <a:t> </a:t>
            </a:r>
            <a:r>
              <a:rPr sz="2000" spc="-254" dirty="0">
                <a:latin typeface="Arial Black"/>
                <a:cs typeface="Arial Black"/>
              </a:rPr>
              <a:t>glucose </a:t>
            </a:r>
            <a:r>
              <a:rPr sz="2000" spc="-265" dirty="0">
                <a:latin typeface="Arial Black"/>
                <a:cs typeface="Arial Black"/>
              </a:rPr>
              <a:t>levels.</a:t>
            </a:r>
            <a:endParaRPr sz="2000">
              <a:latin typeface="Arial Black"/>
              <a:cs typeface="Arial Black"/>
            </a:endParaRPr>
          </a:p>
          <a:p>
            <a:pPr marL="469900">
              <a:lnSpc>
                <a:spcPts val="1930"/>
              </a:lnSpc>
              <a:tabLst>
                <a:tab pos="756285" algn="l"/>
              </a:tabLst>
            </a:pPr>
            <a:r>
              <a:rPr sz="1800" dirty="0">
                <a:latin typeface="Arial"/>
                <a:cs typeface="Arial"/>
              </a:rPr>
              <a:t>–	</a:t>
            </a:r>
            <a:r>
              <a:rPr sz="1800" spc="-200" dirty="0">
                <a:latin typeface="Arial Black"/>
                <a:cs typeface="Arial Black"/>
              </a:rPr>
              <a:t>Normal </a:t>
            </a:r>
            <a:r>
              <a:rPr sz="1800" spc="-150" dirty="0">
                <a:latin typeface="Arial Black"/>
                <a:cs typeface="Arial Black"/>
              </a:rPr>
              <a:t>blood </a:t>
            </a:r>
            <a:r>
              <a:rPr sz="1800" spc="-235" dirty="0">
                <a:latin typeface="Arial Black"/>
                <a:cs typeface="Arial Black"/>
              </a:rPr>
              <a:t>glucose </a:t>
            </a:r>
            <a:r>
              <a:rPr sz="1800" spc="-220" dirty="0">
                <a:latin typeface="Arial Black"/>
                <a:cs typeface="Arial Black"/>
              </a:rPr>
              <a:t>within</a:t>
            </a:r>
            <a:r>
              <a:rPr sz="1800" spc="130" dirty="0">
                <a:latin typeface="Arial Black"/>
                <a:cs typeface="Arial Black"/>
              </a:rPr>
              <a:t> </a:t>
            </a:r>
            <a:r>
              <a:rPr sz="1800" spc="-130" dirty="0">
                <a:latin typeface="Arial Black"/>
                <a:cs typeface="Arial Black"/>
              </a:rPr>
              <a:t>4-7mmol/l</a:t>
            </a:r>
            <a:endParaRPr sz="1800">
              <a:latin typeface="Arial Black"/>
              <a:cs typeface="Arial Black"/>
            </a:endParaRPr>
          </a:p>
          <a:p>
            <a:pPr marL="355600" indent="-342900">
              <a:lnSpc>
                <a:spcPts val="2275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29" dirty="0">
                <a:latin typeface="Arial Black"/>
                <a:cs typeface="Arial Black"/>
              </a:rPr>
              <a:t>Insulin </a:t>
            </a:r>
            <a:r>
              <a:rPr sz="2000" spc="-285" dirty="0">
                <a:latin typeface="Arial Black"/>
                <a:cs typeface="Arial Black"/>
              </a:rPr>
              <a:t>is </a:t>
            </a:r>
            <a:r>
              <a:rPr sz="2000" spc="-215" dirty="0">
                <a:latin typeface="Arial Black"/>
                <a:cs typeface="Arial Black"/>
              </a:rPr>
              <a:t>required </a:t>
            </a:r>
            <a:r>
              <a:rPr sz="2000" spc="-190" dirty="0">
                <a:latin typeface="Arial Black"/>
                <a:cs typeface="Arial Black"/>
              </a:rPr>
              <a:t>to </a:t>
            </a:r>
            <a:r>
              <a:rPr sz="2000" spc="-220" dirty="0">
                <a:latin typeface="Arial Black"/>
                <a:cs typeface="Arial Black"/>
              </a:rPr>
              <a:t>transport </a:t>
            </a:r>
            <a:r>
              <a:rPr sz="2000" spc="-254" dirty="0">
                <a:latin typeface="Arial Black"/>
                <a:cs typeface="Arial Black"/>
              </a:rPr>
              <a:t>glucose </a:t>
            </a:r>
            <a:r>
              <a:rPr sz="2000" spc="-204" dirty="0">
                <a:latin typeface="Arial Black"/>
                <a:cs typeface="Arial Black"/>
              </a:rPr>
              <a:t>from </a:t>
            </a:r>
            <a:r>
              <a:rPr sz="2000" spc="-229" dirty="0">
                <a:latin typeface="Arial Black"/>
                <a:cs typeface="Arial Black"/>
              </a:rPr>
              <a:t>the </a:t>
            </a:r>
            <a:r>
              <a:rPr sz="2000" spc="-165" dirty="0">
                <a:latin typeface="Arial Black"/>
                <a:cs typeface="Arial Black"/>
              </a:rPr>
              <a:t>blood </a:t>
            </a:r>
            <a:r>
              <a:rPr sz="2000" spc="-190" dirty="0">
                <a:latin typeface="Arial Black"/>
                <a:cs typeface="Arial Black"/>
              </a:rPr>
              <a:t>to </a:t>
            </a:r>
            <a:r>
              <a:rPr sz="2000" spc="-229" dirty="0">
                <a:latin typeface="Arial Black"/>
                <a:cs typeface="Arial Black"/>
              </a:rPr>
              <a:t>the</a:t>
            </a:r>
            <a:r>
              <a:rPr sz="2000" spc="60" dirty="0">
                <a:latin typeface="Arial Black"/>
                <a:cs typeface="Arial Black"/>
              </a:rPr>
              <a:t> </a:t>
            </a:r>
            <a:r>
              <a:rPr sz="2000" spc="-290" dirty="0">
                <a:latin typeface="Arial Black"/>
                <a:cs typeface="Arial Black"/>
              </a:rPr>
              <a:t>muscle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1153" y="1968417"/>
            <a:ext cx="7172325" cy="5791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ts val="2295"/>
              </a:lnSpc>
              <a:spcBef>
                <a:spcPts val="105"/>
              </a:spcBef>
            </a:pPr>
            <a:r>
              <a:rPr sz="2000" spc="-270" dirty="0">
                <a:latin typeface="Arial Black"/>
                <a:cs typeface="Arial Black"/>
              </a:rPr>
              <a:t>so </a:t>
            </a:r>
            <a:r>
              <a:rPr sz="2000" spc="-200" dirty="0">
                <a:latin typeface="Arial Black"/>
                <a:cs typeface="Arial Black"/>
              </a:rPr>
              <a:t>it </a:t>
            </a:r>
            <a:r>
              <a:rPr sz="2000" spc="-310" dirty="0">
                <a:latin typeface="Arial Black"/>
                <a:cs typeface="Arial Black"/>
              </a:rPr>
              <a:t>can </a:t>
            </a:r>
            <a:r>
              <a:rPr sz="2000" spc="-225" dirty="0">
                <a:latin typeface="Arial Black"/>
                <a:cs typeface="Arial Black"/>
              </a:rPr>
              <a:t>be </a:t>
            </a:r>
            <a:r>
              <a:rPr sz="2000" spc="-254" dirty="0">
                <a:latin typeface="Arial Black"/>
                <a:cs typeface="Arial Black"/>
              </a:rPr>
              <a:t>used </a:t>
            </a:r>
            <a:r>
              <a:rPr sz="2000" spc="-210" dirty="0">
                <a:latin typeface="Arial Black"/>
                <a:cs typeface="Arial Black"/>
              </a:rPr>
              <a:t>by </a:t>
            </a:r>
            <a:r>
              <a:rPr sz="2000" spc="-229" dirty="0">
                <a:latin typeface="Arial Black"/>
                <a:cs typeface="Arial Black"/>
              </a:rPr>
              <a:t>the </a:t>
            </a:r>
            <a:r>
              <a:rPr sz="2000" spc="-290" dirty="0">
                <a:latin typeface="Arial Black"/>
                <a:cs typeface="Arial Black"/>
              </a:rPr>
              <a:t>muscle </a:t>
            </a:r>
            <a:r>
              <a:rPr sz="2000" spc="-345" dirty="0">
                <a:latin typeface="Arial Black"/>
                <a:cs typeface="Arial Black"/>
              </a:rPr>
              <a:t>as </a:t>
            </a:r>
            <a:r>
              <a:rPr sz="2000" spc="-210" dirty="0">
                <a:latin typeface="Arial Black"/>
                <a:cs typeface="Arial Black"/>
              </a:rPr>
              <a:t>fuel </a:t>
            </a:r>
            <a:r>
              <a:rPr sz="2000" spc="-190" dirty="0">
                <a:latin typeface="Arial Black"/>
                <a:cs typeface="Arial Black"/>
              </a:rPr>
              <a:t>to </a:t>
            </a:r>
            <a:r>
              <a:rPr sz="2000" spc="-260" dirty="0">
                <a:latin typeface="Arial Black"/>
                <a:cs typeface="Arial Black"/>
              </a:rPr>
              <a:t>carry </a:t>
            </a:r>
            <a:r>
              <a:rPr sz="2000" spc="-190" dirty="0">
                <a:latin typeface="Arial Black"/>
                <a:cs typeface="Arial Black"/>
              </a:rPr>
              <a:t>out</a:t>
            </a:r>
            <a:r>
              <a:rPr sz="2000" spc="-35" dirty="0">
                <a:latin typeface="Arial Black"/>
                <a:cs typeface="Arial Black"/>
              </a:rPr>
              <a:t> </a:t>
            </a:r>
            <a:r>
              <a:rPr sz="2000" spc="-254" dirty="0">
                <a:latin typeface="Arial Black"/>
                <a:cs typeface="Arial Black"/>
              </a:rPr>
              <a:t>contractions</a:t>
            </a:r>
            <a:endParaRPr sz="2000">
              <a:latin typeface="Arial Black"/>
              <a:cs typeface="Arial Black"/>
            </a:endParaRPr>
          </a:p>
          <a:p>
            <a:pPr marL="126364">
              <a:lnSpc>
                <a:spcPts val="2055"/>
              </a:lnSpc>
              <a:tabLst>
                <a:tab pos="413384" algn="l"/>
              </a:tabLst>
            </a:pPr>
            <a:r>
              <a:rPr sz="1800" dirty="0">
                <a:latin typeface="Arial"/>
                <a:cs typeface="Arial"/>
              </a:rPr>
              <a:t>–	</a:t>
            </a:r>
            <a:r>
              <a:rPr sz="1800" spc="-220" dirty="0">
                <a:latin typeface="Arial Black"/>
                <a:cs typeface="Arial Black"/>
              </a:rPr>
              <a:t>this </a:t>
            </a:r>
            <a:r>
              <a:rPr sz="1800" spc="-254" dirty="0">
                <a:latin typeface="Arial Black"/>
                <a:cs typeface="Arial Black"/>
              </a:rPr>
              <a:t>is </a:t>
            </a:r>
            <a:r>
              <a:rPr sz="1800" spc="-245" dirty="0">
                <a:latin typeface="Arial Black"/>
                <a:cs typeface="Arial Black"/>
              </a:rPr>
              <a:t>how </a:t>
            </a:r>
            <a:r>
              <a:rPr sz="1800" spc="-200" dirty="0">
                <a:latin typeface="Arial Black"/>
                <a:cs typeface="Arial Black"/>
              </a:rPr>
              <a:t>insulin </a:t>
            </a:r>
            <a:r>
              <a:rPr sz="1800" spc="-265" dirty="0">
                <a:latin typeface="Arial Black"/>
                <a:cs typeface="Arial Black"/>
              </a:rPr>
              <a:t>exerts </a:t>
            </a:r>
            <a:r>
              <a:rPr sz="1800" spc="-235" dirty="0">
                <a:latin typeface="Arial Black"/>
                <a:cs typeface="Arial Black"/>
              </a:rPr>
              <a:t>its </a:t>
            </a:r>
            <a:r>
              <a:rPr sz="1800" spc="-229" dirty="0">
                <a:latin typeface="Arial Black"/>
                <a:cs typeface="Arial Black"/>
              </a:rPr>
              <a:t>glucose </a:t>
            </a:r>
            <a:r>
              <a:rPr sz="1800" spc="-210" dirty="0">
                <a:latin typeface="Arial Black"/>
                <a:cs typeface="Arial Black"/>
              </a:rPr>
              <a:t>lowering </a:t>
            </a:r>
            <a:r>
              <a:rPr sz="1800" spc="-229" dirty="0">
                <a:latin typeface="Arial Black"/>
                <a:cs typeface="Arial Black"/>
              </a:rPr>
              <a:t>effect </a:t>
            </a:r>
            <a:r>
              <a:rPr sz="1800" spc="-165" dirty="0">
                <a:latin typeface="Arial Black"/>
                <a:cs typeface="Arial Black"/>
              </a:rPr>
              <a:t>on </a:t>
            </a:r>
            <a:r>
              <a:rPr sz="1800" spc="-150" dirty="0">
                <a:latin typeface="Arial Black"/>
                <a:cs typeface="Arial Black"/>
              </a:rPr>
              <a:t>blood</a:t>
            </a:r>
            <a:r>
              <a:rPr sz="1800" spc="285" dirty="0">
                <a:latin typeface="Arial Black"/>
                <a:cs typeface="Arial Black"/>
              </a:rPr>
              <a:t> </a:t>
            </a:r>
            <a:r>
              <a:rPr sz="1800" spc="-245" dirty="0">
                <a:latin typeface="Arial Black"/>
                <a:cs typeface="Arial Black"/>
              </a:rPr>
              <a:t>levels</a:t>
            </a:r>
            <a:endParaRPr sz="18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58251" y="2489707"/>
            <a:ext cx="7675880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04" dirty="0">
                <a:latin typeface="Arial Black"/>
                <a:cs typeface="Arial Black"/>
              </a:rPr>
              <a:t>If </a:t>
            </a:r>
            <a:r>
              <a:rPr sz="2000" spc="-240" dirty="0">
                <a:latin typeface="Arial Black"/>
                <a:cs typeface="Arial Black"/>
              </a:rPr>
              <a:t>there </a:t>
            </a:r>
            <a:r>
              <a:rPr sz="2000" spc="-285" dirty="0">
                <a:latin typeface="Arial Black"/>
                <a:cs typeface="Arial Black"/>
              </a:rPr>
              <a:t>is </a:t>
            </a:r>
            <a:r>
              <a:rPr sz="2000" spc="-190" dirty="0">
                <a:latin typeface="Arial Black"/>
                <a:cs typeface="Arial Black"/>
              </a:rPr>
              <a:t>not </a:t>
            </a:r>
            <a:r>
              <a:rPr sz="2000" spc="-200" dirty="0">
                <a:latin typeface="Arial Black"/>
                <a:cs typeface="Arial Black"/>
              </a:rPr>
              <a:t>enough </a:t>
            </a:r>
            <a:r>
              <a:rPr sz="2000" spc="-220" dirty="0">
                <a:latin typeface="Arial Black"/>
                <a:cs typeface="Arial Black"/>
              </a:rPr>
              <a:t>insulin </a:t>
            </a:r>
            <a:r>
              <a:rPr sz="2000" spc="-190" dirty="0">
                <a:latin typeface="Arial Black"/>
                <a:cs typeface="Arial Black"/>
              </a:rPr>
              <a:t>to </a:t>
            </a:r>
            <a:r>
              <a:rPr sz="2000" spc="-260" dirty="0">
                <a:latin typeface="Arial Black"/>
                <a:cs typeface="Arial Black"/>
              </a:rPr>
              <a:t>carry </a:t>
            </a:r>
            <a:r>
              <a:rPr sz="2000" spc="-240" dirty="0">
                <a:latin typeface="Arial Black"/>
                <a:cs typeface="Arial Black"/>
              </a:rPr>
              <a:t>this </a:t>
            </a:r>
            <a:r>
              <a:rPr sz="2000" spc="-254" dirty="0">
                <a:latin typeface="Arial Black"/>
                <a:cs typeface="Arial Black"/>
              </a:rPr>
              <a:t>glucose </a:t>
            </a:r>
            <a:r>
              <a:rPr sz="2000" spc="-190" dirty="0">
                <a:latin typeface="Arial Black"/>
                <a:cs typeface="Arial Black"/>
              </a:rPr>
              <a:t>to </a:t>
            </a:r>
            <a:r>
              <a:rPr sz="2000" spc="-229" dirty="0">
                <a:latin typeface="Arial Black"/>
                <a:cs typeface="Arial Black"/>
              </a:rPr>
              <a:t>the</a:t>
            </a:r>
            <a:r>
              <a:rPr sz="2000" spc="-220" dirty="0">
                <a:latin typeface="Arial Black"/>
                <a:cs typeface="Arial Black"/>
              </a:rPr>
              <a:t> </a:t>
            </a:r>
            <a:r>
              <a:rPr sz="2000" spc="-295" dirty="0">
                <a:latin typeface="Arial Black"/>
                <a:cs typeface="Arial Black"/>
              </a:rPr>
              <a:t>muscles,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01153" y="2702985"/>
            <a:ext cx="7330440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285" dirty="0">
                <a:latin typeface="Arial Black"/>
                <a:cs typeface="Arial Black"/>
              </a:rPr>
              <a:t>chemical </a:t>
            </a:r>
            <a:r>
              <a:rPr sz="2000" spc="-280" dirty="0">
                <a:latin typeface="Arial Black"/>
                <a:cs typeface="Arial Black"/>
              </a:rPr>
              <a:t>messengers </a:t>
            </a:r>
            <a:r>
              <a:rPr sz="2000" spc="-200" dirty="0">
                <a:latin typeface="Arial Black"/>
                <a:cs typeface="Arial Black"/>
              </a:rPr>
              <a:t>in </a:t>
            </a:r>
            <a:r>
              <a:rPr sz="2000" spc="-229" dirty="0">
                <a:latin typeface="Arial Black"/>
                <a:cs typeface="Arial Black"/>
              </a:rPr>
              <a:t>the </a:t>
            </a:r>
            <a:r>
              <a:rPr sz="2000" spc="-290" dirty="0">
                <a:latin typeface="Arial Black"/>
                <a:cs typeface="Arial Black"/>
              </a:rPr>
              <a:t>muscle </a:t>
            </a:r>
            <a:r>
              <a:rPr sz="2000" spc="-235" dirty="0">
                <a:latin typeface="Arial Black"/>
                <a:cs typeface="Arial Black"/>
              </a:rPr>
              <a:t>continue </a:t>
            </a:r>
            <a:r>
              <a:rPr sz="2000" spc="-190" dirty="0">
                <a:latin typeface="Arial Black"/>
                <a:cs typeface="Arial Black"/>
              </a:rPr>
              <a:t>to </a:t>
            </a:r>
            <a:r>
              <a:rPr sz="2000" spc="-254" dirty="0">
                <a:latin typeface="Arial Black"/>
                <a:cs typeface="Arial Black"/>
              </a:rPr>
              <a:t>relay </a:t>
            </a:r>
            <a:r>
              <a:rPr sz="2000" spc="-265" dirty="0">
                <a:latin typeface="Arial Black"/>
                <a:cs typeface="Arial Black"/>
              </a:rPr>
              <a:t>requests</a:t>
            </a:r>
            <a:r>
              <a:rPr sz="2000" spc="-240" dirty="0">
                <a:latin typeface="Arial Black"/>
                <a:cs typeface="Arial Black"/>
              </a:rPr>
              <a:t> </a:t>
            </a:r>
            <a:r>
              <a:rPr sz="2000" spc="-170" dirty="0">
                <a:latin typeface="Arial Black"/>
                <a:cs typeface="Arial Black"/>
              </a:rPr>
              <a:t>for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1153" y="2916263"/>
            <a:ext cx="7490459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254" dirty="0">
                <a:latin typeface="Arial Black"/>
                <a:cs typeface="Arial Black"/>
              </a:rPr>
              <a:t>glucose </a:t>
            </a:r>
            <a:r>
              <a:rPr sz="2000" spc="-190" dirty="0">
                <a:latin typeface="Arial Black"/>
                <a:cs typeface="Arial Black"/>
              </a:rPr>
              <a:t>to </a:t>
            </a:r>
            <a:r>
              <a:rPr sz="2000" spc="-210" dirty="0">
                <a:latin typeface="Arial Black"/>
                <a:cs typeface="Arial Black"/>
              </a:rPr>
              <a:t>fuel </a:t>
            </a:r>
            <a:r>
              <a:rPr sz="2000" spc="-220" dirty="0">
                <a:latin typeface="Arial Black"/>
                <a:cs typeface="Arial Black"/>
              </a:rPr>
              <a:t>their </a:t>
            </a:r>
            <a:r>
              <a:rPr sz="2000" spc="-285" dirty="0">
                <a:latin typeface="Arial Black"/>
                <a:cs typeface="Arial Black"/>
              </a:rPr>
              <a:t>work </a:t>
            </a:r>
            <a:r>
              <a:rPr sz="2000" spc="-225" dirty="0">
                <a:latin typeface="Arial Black"/>
                <a:cs typeface="Arial Black"/>
              </a:rPr>
              <a:t>and </a:t>
            </a:r>
            <a:r>
              <a:rPr sz="2000" spc="-260" dirty="0">
                <a:latin typeface="Arial Black"/>
                <a:cs typeface="Arial Black"/>
              </a:rPr>
              <a:t>with </a:t>
            </a:r>
            <a:r>
              <a:rPr sz="2000" spc="-180" dirty="0">
                <a:latin typeface="Arial Black"/>
                <a:cs typeface="Arial Black"/>
              </a:rPr>
              <a:t>no </a:t>
            </a:r>
            <a:r>
              <a:rPr sz="2000" spc="-265" dirty="0">
                <a:latin typeface="Arial Black"/>
                <a:cs typeface="Arial Black"/>
              </a:rPr>
              <a:t>vehicle </a:t>
            </a:r>
            <a:r>
              <a:rPr sz="2000" spc="-210" dirty="0">
                <a:latin typeface="Arial Black"/>
                <a:cs typeface="Arial Black"/>
              </a:rPr>
              <a:t>(insulin) </a:t>
            </a:r>
            <a:r>
              <a:rPr sz="2000" spc="-190" dirty="0">
                <a:latin typeface="Arial Black"/>
                <a:cs typeface="Arial Black"/>
              </a:rPr>
              <a:t>to</a:t>
            </a:r>
            <a:r>
              <a:rPr sz="2000" spc="245" dirty="0">
                <a:latin typeface="Arial Black"/>
                <a:cs typeface="Arial Black"/>
              </a:rPr>
              <a:t> </a:t>
            </a:r>
            <a:r>
              <a:rPr sz="2000" spc="-220" dirty="0">
                <a:latin typeface="Arial Black"/>
                <a:cs typeface="Arial Black"/>
              </a:rPr>
              <a:t>transport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01153" y="3129541"/>
            <a:ext cx="747204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229" dirty="0">
                <a:latin typeface="Arial Black"/>
                <a:cs typeface="Arial Black"/>
              </a:rPr>
              <a:t>the </a:t>
            </a:r>
            <a:r>
              <a:rPr sz="2000" spc="-254" dirty="0">
                <a:latin typeface="Arial Black"/>
                <a:cs typeface="Arial Black"/>
              </a:rPr>
              <a:t>glucose </a:t>
            </a:r>
            <a:r>
              <a:rPr sz="2000" spc="-190" dirty="0">
                <a:latin typeface="Arial Black"/>
                <a:cs typeface="Arial Black"/>
              </a:rPr>
              <a:t>out </a:t>
            </a:r>
            <a:r>
              <a:rPr sz="2000" spc="-175" dirty="0">
                <a:latin typeface="Arial Black"/>
                <a:cs typeface="Arial Black"/>
              </a:rPr>
              <a:t>of </a:t>
            </a:r>
            <a:r>
              <a:rPr sz="2000" spc="-229" dirty="0">
                <a:latin typeface="Arial Black"/>
                <a:cs typeface="Arial Black"/>
              </a:rPr>
              <a:t>the </a:t>
            </a:r>
            <a:r>
              <a:rPr sz="2000" spc="-165" dirty="0">
                <a:latin typeface="Arial Black"/>
                <a:cs typeface="Arial Black"/>
              </a:rPr>
              <a:t>blood </a:t>
            </a:r>
            <a:r>
              <a:rPr sz="2000" spc="-190" dirty="0">
                <a:latin typeface="Arial Black"/>
                <a:cs typeface="Arial Black"/>
              </a:rPr>
              <a:t>to </a:t>
            </a:r>
            <a:r>
              <a:rPr sz="2000" spc="-229" dirty="0">
                <a:latin typeface="Arial Black"/>
                <a:cs typeface="Arial Black"/>
              </a:rPr>
              <a:t>the </a:t>
            </a:r>
            <a:r>
              <a:rPr sz="2000" spc="-285" dirty="0">
                <a:latin typeface="Arial Black"/>
                <a:cs typeface="Arial Black"/>
              </a:rPr>
              <a:t>muscle, </a:t>
            </a:r>
            <a:r>
              <a:rPr sz="2000" spc="-270" dirty="0">
                <a:latin typeface="Arial Black"/>
                <a:cs typeface="Arial Black"/>
              </a:rPr>
              <a:t>levels </a:t>
            </a:r>
            <a:r>
              <a:rPr sz="2000" spc="-200" dirty="0">
                <a:latin typeface="Arial Black"/>
                <a:cs typeface="Arial Black"/>
              </a:rPr>
              <a:t>in </a:t>
            </a:r>
            <a:r>
              <a:rPr sz="2000" spc="-229" dirty="0">
                <a:latin typeface="Arial Black"/>
                <a:cs typeface="Arial Black"/>
              </a:rPr>
              <a:t>the </a:t>
            </a:r>
            <a:r>
              <a:rPr sz="2000" spc="-165" dirty="0">
                <a:latin typeface="Arial Black"/>
                <a:cs typeface="Arial Black"/>
              </a:rPr>
              <a:t>blood</a:t>
            </a:r>
            <a:r>
              <a:rPr sz="2000" spc="-114" dirty="0">
                <a:latin typeface="Arial Black"/>
                <a:cs typeface="Arial Black"/>
              </a:rPr>
              <a:t> </a:t>
            </a:r>
            <a:r>
              <a:rPr sz="2000" spc="-245" dirty="0">
                <a:latin typeface="Arial Black"/>
                <a:cs typeface="Arial Black"/>
              </a:rPr>
              <a:t>just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01153" y="3342818"/>
            <a:ext cx="1824355" cy="3308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000" spc="-235" dirty="0">
                <a:latin typeface="Arial Black"/>
                <a:cs typeface="Arial Black"/>
              </a:rPr>
              <a:t>continue </a:t>
            </a:r>
            <a:r>
              <a:rPr sz="2000" spc="-190" dirty="0">
                <a:latin typeface="Arial Black"/>
                <a:cs typeface="Arial Black"/>
              </a:rPr>
              <a:t>to</a:t>
            </a:r>
            <a:r>
              <a:rPr sz="2000" spc="-65" dirty="0">
                <a:latin typeface="Arial Black"/>
                <a:cs typeface="Arial Black"/>
              </a:rPr>
              <a:t> </a:t>
            </a:r>
            <a:r>
              <a:rPr sz="2000" spc="-260" dirty="0">
                <a:latin typeface="Arial Black"/>
                <a:cs typeface="Arial Black"/>
              </a:rPr>
              <a:t>rise.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15451" y="3622040"/>
            <a:ext cx="7543165" cy="492125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299085" marR="5080" indent="-287020">
              <a:lnSpc>
                <a:spcPct val="70000"/>
              </a:lnSpc>
              <a:spcBef>
                <a:spcPts val="745"/>
              </a:spcBef>
              <a:tabLst>
                <a:tab pos="299085" algn="l"/>
              </a:tabLst>
            </a:pPr>
            <a:r>
              <a:rPr sz="1800" dirty="0">
                <a:latin typeface="Arial"/>
                <a:cs typeface="Arial"/>
              </a:rPr>
              <a:t>–	</a:t>
            </a:r>
            <a:r>
              <a:rPr sz="1800" spc="-210" dirty="0">
                <a:latin typeface="Arial Black"/>
                <a:cs typeface="Arial Black"/>
              </a:rPr>
              <a:t>It </a:t>
            </a:r>
            <a:r>
              <a:rPr sz="1800" spc="-254" dirty="0">
                <a:latin typeface="Arial Black"/>
                <a:cs typeface="Arial Black"/>
              </a:rPr>
              <a:t>is </a:t>
            </a:r>
            <a:r>
              <a:rPr sz="1800" spc="-190" dirty="0">
                <a:latin typeface="Arial Black"/>
                <a:cs typeface="Arial Black"/>
              </a:rPr>
              <a:t>important </a:t>
            </a:r>
            <a:r>
              <a:rPr sz="1800" spc="-175" dirty="0">
                <a:latin typeface="Arial Black"/>
                <a:cs typeface="Arial Black"/>
              </a:rPr>
              <a:t>to </a:t>
            </a:r>
            <a:r>
              <a:rPr sz="1800" spc="-235" dirty="0">
                <a:latin typeface="Arial Black"/>
                <a:cs typeface="Arial Black"/>
              </a:rPr>
              <a:t>remember </a:t>
            </a:r>
            <a:r>
              <a:rPr sz="1800" spc="-215" dirty="0">
                <a:latin typeface="Arial Black"/>
                <a:cs typeface="Arial Black"/>
              </a:rPr>
              <a:t>that </a:t>
            </a:r>
            <a:r>
              <a:rPr sz="1800" spc="-250" dirty="0">
                <a:latin typeface="Arial Black"/>
                <a:cs typeface="Arial Black"/>
              </a:rPr>
              <a:t>these </a:t>
            </a:r>
            <a:r>
              <a:rPr sz="1800" spc="-280" dirty="0">
                <a:latin typeface="Arial Black"/>
                <a:cs typeface="Arial Black"/>
              </a:rPr>
              <a:t>messages </a:t>
            </a:r>
            <a:r>
              <a:rPr sz="1800" spc="-254" dirty="0">
                <a:latin typeface="Arial Black"/>
                <a:cs typeface="Arial Black"/>
              </a:rPr>
              <a:t>are </a:t>
            </a:r>
            <a:r>
              <a:rPr sz="1800" spc="-245" dirty="0">
                <a:latin typeface="Arial Black"/>
                <a:cs typeface="Arial Black"/>
              </a:rPr>
              <a:t>sent </a:t>
            </a:r>
            <a:r>
              <a:rPr sz="1800" spc="-235" dirty="0">
                <a:latin typeface="Arial Black"/>
                <a:cs typeface="Arial Black"/>
              </a:rPr>
              <a:t>irrespective </a:t>
            </a:r>
            <a:r>
              <a:rPr sz="1800" spc="-160" dirty="0">
                <a:latin typeface="Arial Black"/>
                <a:cs typeface="Arial Black"/>
              </a:rPr>
              <a:t>of  </a:t>
            </a:r>
            <a:r>
              <a:rPr sz="1800" spc="-245" dirty="0">
                <a:latin typeface="Arial Black"/>
                <a:cs typeface="Arial Black"/>
              </a:rPr>
              <a:t>how </a:t>
            </a:r>
            <a:r>
              <a:rPr sz="1800" spc="-250" dirty="0">
                <a:latin typeface="Arial Black"/>
                <a:cs typeface="Arial Black"/>
              </a:rPr>
              <a:t>much </a:t>
            </a:r>
            <a:r>
              <a:rPr sz="1800" spc="-200" dirty="0">
                <a:latin typeface="Arial Black"/>
                <a:cs typeface="Arial Black"/>
              </a:rPr>
              <a:t>insulin </a:t>
            </a:r>
            <a:r>
              <a:rPr sz="1800" spc="-254" dirty="0">
                <a:latin typeface="Arial Black"/>
                <a:cs typeface="Arial Black"/>
              </a:rPr>
              <a:t>is</a:t>
            </a:r>
            <a:r>
              <a:rPr sz="1800" spc="-145" dirty="0">
                <a:latin typeface="Arial Black"/>
                <a:cs typeface="Arial Black"/>
              </a:rPr>
              <a:t> </a:t>
            </a:r>
            <a:r>
              <a:rPr sz="1800" spc="-229" dirty="0">
                <a:latin typeface="Arial Black"/>
                <a:cs typeface="Arial Black"/>
              </a:rPr>
              <a:t>available.</a:t>
            </a:r>
            <a:endParaRPr sz="1800">
              <a:latin typeface="Arial Black"/>
              <a:cs typeface="Arial Black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58251" y="4056379"/>
            <a:ext cx="808291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04" dirty="0">
                <a:latin typeface="Arial Black"/>
                <a:cs typeface="Arial Black"/>
              </a:rPr>
              <a:t>If </a:t>
            </a:r>
            <a:r>
              <a:rPr sz="2000" spc="-229" dirty="0">
                <a:latin typeface="Arial Black"/>
                <a:cs typeface="Arial Black"/>
              </a:rPr>
              <a:t>the </a:t>
            </a:r>
            <a:r>
              <a:rPr sz="2000" spc="-254" dirty="0">
                <a:latin typeface="Arial Black"/>
                <a:cs typeface="Arial Black"/>
              </a:rPr>
              <a:t>activity </a:t>
            </a:r>
            <a:r>
              <a:rPr sz="2000" spc="-285" dirty="0">
                <a:latin typeface="Arial Black"/>
                <a:cs typeface="Arial Black"/>
              </a:rPr>
              <a:t>is </a:t>
            </a:r>
            <a:r>
              <a:rPr sz="2000" spc="-190" dirty="0">
                <a:latin typeface="Arial Black"/>
                <a:cs typeface="Arial Black"/>
              </a:rPr>
              <a:t>prolonged </a:t>
            </a:r>
            <a:r>
              <a:rPr sz="2000" spc="-180" dirty="0">
                <a:latin typeface="Arial Black"/>
                <a:cs typeface="Arial Black"/>
              </a:rPr>
              <a:t>or </a:t>
            </a:r>
            <a:r>
              <a:rPr sz="2000" spc="-250" dirty="0">
                <a:latin typeface="Arial Black"/>
                <a:cs typeface="Arial Black"/>
              </a:rPr>
              <a:t>intense, </a:t>
            </a:r>
            <a:r>
              <a:rPr sz="2000" spc="-235" dirty="0">
                <a:latin typeface="Arial Black"/>
                <a:cs typeface="Arial Black"/>
              </a:rPr>
              <a:t>more </a:t>
            </a:r>
            <a:r>
              <a:rPr sz="2000" spc="-310" dirty="0">
                <a:latin typeface="Arial Black"/>
                <a:cs typeface="Arial Black"/>
              </a:rPr>
              <a:t>messages </a:t>
            </a:r>
            <a:r>
              <a:rPr sz="2000" spc="-170" dirty="0">
                <a:latin typeface="Arial Black"/>
                <a:cs typeface="Arial Black"/>
              </a:rPr>
              <a:t>for </a:t>
            </a:r>
            <a:r>
              <a:rPr sz="2000" spc="-254" dirty="0">
                <a:latin typeface="Arial Black"/>
                <a:cs typeface="Arial Black"/>
              </a:rPr>
              <a:t>glucose</a:t>
            </a:r>
            <a:r>
              <a:rPr sz="2000" spc="-120" dirty="0">
                <a:latin typeface="Arial Black"/>
                <a:cs typeface="Arial Black"/>
              </a:rPr>
              <a:t> </a:t>
            </a:r>
            <a:r>
              <a:rPr sz="2000" spc="-275" dirty="0">
                <a:latin typeface="Arial Black"/>
                <a:cs typeface="Arial Black"/>
              </a:rPr>
              <a:t>are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01153" y="4269657"/>
            <a:ext cx="781304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225" dirty="0">
                <a:latin typeface="Arial Black"/>
                <a:cs typeface="Arial Black"/>
              </a:rPr>
              <a:t>then </a:t>
            </a:r>
            <a:r>
              <a:rPr sz="2000" spc="-245" dirty="0">
                <a:latin typeface="Arial Black"/>
                <a:cs typeface="Arial Black"/>
              </a:rPr>
              <a:t>translated </a:t>
            </a:r>
            <a:r>
              <a:rPr sz="2000" spc="-195" dirty="0">
                <a:latin typeface="Arial Black"/>
                <a:cs typeface="Arial Black"/>
              </a:rPr>
              <a:t>into </a:t>
            </a:r>
            <a:r>
              <a:rPr sz="2000" spc="-315" dirty="0">
                <a:latin typeface="Arial Black"/>
                <a:cs typeface="Arial Black"/>
              </a:rPr>
              <a:t>a </a:t>
            </a:r>
            <a:r>
              <a:rPr sz="2000" spc="-235" dirty="0">
                <a:latin typeface="Arial Black"/>
                <a:cs typeface="Arial Black"/>
              </a:rPr>
              <a:t>need </a:t>
            </a:r>
            <a:r>
              <a:rPr sz="2000" spc="-190" dirty="0">
                <a:latin typeface="Arial Black"/>
                <a:cs typeface="Arial Black"/>
              </a:rPr>
              <a:t>to </a:t>
            </a:r>
            <a:r>
              <a:rPr sz="2000" spc="-265" dirty="0">
                <a:latin typeface="Arial Black"/>
                <a:cs typeface="Arial Black"/>
              </a:rPr>
              <a:t>break </a:t>
            </a:r>
            <a:r>
              <a:rPr sz="2000" spc="-240" dirty="0">
                <a:latin typeface="Arial Black"/>
                <a:cs typeface="Arial Black"/>
              </a:rPr>
              <a:t>down </a:t>
            </a:r>
            <a:r>
              <a:rPr sz="2000" spc="-229" dirty="0">
                <a:latin typeface="Arial Black"/>
                <a:cs typeface="Arial Black"/>
              </a:rPr>
              <a:t>glycogen </a:t>
            </a:r>
            <a:r>
              <a:rPr sz="2000" spc="-245" dirty="0">
                <a:latin typeface="Arial Black"/>
                <a:cs typeface="Arial Black"/>
              </a:rPr>
              <a:t>(glucose </a:t>
            </a:r>
            <a:r>
              <a:rPr sz="2000" spc="-290" dirty="0">
                <a:latin typeface="Arial Black"/>
                <a:cs typeface="Arial Black"/>
              </a:rPr>
              <a:t>which</a:t>
            </a:r>
            <a:r>
              <a:rPr sz="2000" spc="-110" dirty="0">
                <a:latin typeface="Arial Black"/>
                <a:cs typeface="Arial Black"/>
              </a:rPr>
              <a:t> </a:t>
            </a:r>
            <a:r>
              <a:rPr sz="2000" spc="-285" dirty="0">
                <a:latin typeface="Arial Black"/>
                <a:cs typeface="Arial Black"/>
              </a:rPr>
              <a:t>is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01153" y="4482935"/>
            <a:ext cx="210947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240" dirty="0">
                <a:latin typeface="Arial Black"/>
                <a:cs typeface="Arial Black"/>
              </a:rPr>
              <a:t>stored </a:t>
            </a:r>
            <a:r>
              <a:rPr sz="2000" spc="-200" dirty="0">
                <a:latin typeface="Arial Black"/>
                <a:cs typeface="Arial Black"/>
              </a:rPr>
              <a:t>in </a:t>
            </a:r>
            <a:r>
              <a:rPr sz="2000" spc="-229" dirty="0">
                <a:latin typeface="Arial Black"/>
                <a:cs typeface="Arial Black"/>
              </a:rPr>
              <a:t>the</a:t>
            </a:r>
            <a:r>
              <a:rPr sz="2000" spc="35" dirty="0">
                <a:latin typeface="Arial Black"/>
                <a:cs typeface="Arial Black"/>
              </a:rPr>
              <a:t> </a:t>
            </a:r>
            <a:r>
              <a:rPr sz="2000" spc="-225" dirty="0">
                <a:latin typeface="Arial Black"/>
                <a:cs typeface="Arial Black"/>
              </a:rPr>
              <a:t>liver).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258251" y="4757419"/>
            <a:ext cx="748474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95" dirty="0">
                <a:latin typeface="Arial Black"/>
                <a:cs typeface="Arial Black"/>
              </a:rPr>
              <a:t>This </a:t>
            </a:r>
            <a:r>
              <a:rPr sz="2000" spc="-285" dirty="0">
                <a:latin typeface="Arial Black"/>
                <a:cs typeface="Arial Black"/>
              </a:rPr>
              <a:t>is </a:t>
            </a:r>
            <a:r>
              <a:rPr sz="2000" spc="-300" dirty="0">
                <a:latin typeface="Arial Black"/>
                <a:cs typeface="Arial Black"/>
              </a:rPr>
              <a:t>why </a:t>
            </a:r>
            <a:r>
              <a:rPr sz="2000" spc="-200" dirty="0">
                <a:latin typeface="Arial Black"/>
                <a:cs typeface="Arial Black"/>
              </a:rPr>
              <a:t>it </a:t>
            </a:r>
            <a:r>
              <a:rPr sz="2000" spc="-285" dirty="0">
                <a:latin typeface="Arial Black"/>
                <a:cs typeface="Arial Black"/>
              </a:rPr>
              <a:t>is </a:t>
            </a:r>
            <a:r>
              <a:rPr sz="2000" spc="-270" dirty="0">
                <a:latin typeface="Arial Black"/>
                <a:cs typeface="Arial Black"/>
              </a:rPr>
              <a:t>extremely </a:t>
            </a:r>
            <a:r>
              <a:rPr sz="2000" spc="-210" dirty="0">
                <a:latin typeface="Arial Black"/>
                <a:cs typeface="Arial Black"/>
              </a:rPr>
              <a:t>important </a:t>
            </a:r>
            <a:r>
              <a:rPr sz="2000" spc="-170" dirty="0">
                <a:latin typeface="Arial Black"/>
                <a:cs typeface="Arial Black"/>
              </a:rPr>
              <a:t>for </a:t>
            </a:r>
            <a:r>
              <a:rPr sz="2000" spc="-210" dirty="0">
                <a:latin typeface="Arial Black"/>
                <a:cs typeface="Arial Black"/>
              </a:rPr>
              <a:t>people </a:t>
            </a:r>
            <a:r>
              <a:rPr sz="2000" spc="-260" dirty="0">
                <a:latin typeface="Arial Black"/>
                <a:cs typeface="Arial Black"/>
              </a:rPr>
              <a:t>with </a:t>
            </a:r>
            <a:r>
              <a:rPr sz="2000" spc="-250" dirty="0">
                <a:latin typeface="Arial Black"/>
                <a:cs typeface="Arial Black"/>
              </a:rPr>
              <a:t>diabetes</a:t>
            </a:r>
            <a:r>
              <a:rPr sz="2000" spc="-315" dirty="0">
                <a:latin typeface="Arial Black"/>
                <a:cs typeface="Arial Black"/>
              </a:rPr>
              <a:t> </a:t>
            </a:r>
            <a:r>
              <a:rPr sz="2000" spc="-190" dirty="0">
                <a:latin typeface="Arial Black"/>
                <a:cs typeface="Arial Black"/>
              </a:rPr>
              <a:t>to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601153" y="4970697"/>
            <a:ext cx="6405245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250" dirty="0">
                <a:latin typeface="Arial Black"/>
                <a:cs typeface="Arial Black"/>
              </a:rPr>
              <a:t>carefully </a:t>
            </a:r>
            <a:r>
              <a:rPr sz="2000" spc="-220" dirty="0">
                <a:latin typeface="Arial Black"/>
                <a:cs typeface="Arial Black"/>
              </a:rPr>
              <a:t>control their insulin </a:t>
            </a:r>
            <a:r>
              <a:rPr sz="2000" spc="-270" dirty="0">
                <a:latin typeface="Arial Black"/>
                <a:cs typeface="Arial Black"/>
              </a:rPr>
              <a:t>levels </a:t>
            </a:r>
            <a:r>
              <a:rPr sz="2000" spc="-190" dirty="0">
                <a:latin typeface="Arial Black"/>
                <a:cs typeface="Arial Black"/>
              </a:rPr>
              <a:t>to </a:t>
            </a:r>
            <a:r>
              <a:rPr sz="2000" spc="-265" dirty="0">
                <a:latin typeface="Arial Black"/>
                <a:cs typeface="Arial Black"/>
              </a:rPr>
              <a:t>satisfy </a:t>
            </a:r>
            <a:r>
              <a:rPr sz="2000" spc="-220" dirty="0">
                <a:latin typeface="Arial Black"/>
                <a:cs typeface="Arial Black"/>
              </a:rPr>
              <a:t>their</a:t>
            </a:r>
            <a:r>
              <a:rPr sz="2000" spc="-114" dirty="0">
                <a:latin typeface="Arial Black"/>
                <a:cs typeface="Arial Black"/>
              </a:rPr>
              <a:t> </a:t>
            </a:r>
            <a:r>
              <a:rPr sz="2000" spc="-254" dirty="0">
                <a:latin typeface="Arial Black"/>
                <a:cs typeface="Arial Black"/>
              </a:rPr>
              <a:t>activity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601153" y="5183975"/>
            <a:ext cx="1508760" cy="3308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245" dirty="0">
                <a:latin typeface="Arial Black"/>
                <a:cs typeface="Arial Black"/>
              </a:rPr>
              <a:t>requirements</a:t>
            </a:r>
            <a:endParaRPr sz="20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99080" y="353453"/>
            <a:ext cx="416306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595" dirty="0"/>
              <a:t>Hypoglycaemia</a:t>
            </a:r>
            <a:endParaRPr sz="4800"/>
          </a:p>
        </p:txBody>
      </p:sp>
      <p:sp>
        <p:nvSpPr>
          <p:cNvPr id="3" name="object 3"/>
          <p:cNvSpPr txBox="1"/>
          <p:nvPr/>
        </p:nvSpPr>
        <p:spPr>
          <a:xfrm>
            <a:off x="258251" y="1113955"/>
            <a:ext cx="5569585" cy="5473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ts val="2175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900" spc="-280" dirty="0">
                <a:latin typeface="Arial Black"/>
                <a:cs typeface="Arial Black"/>
              </a:rPr>
              <a:t>This occurs </a:t>
            </a:r>
            <a:r>
              <a:rPr sz="1900" spc="-275" dirty="0">
                <a:latin typeface="Arial Black"/>
                <a:cs typeface="Arial Black"/>
              </a:rPr>
              <a:t>when </a:t>
            </a:r>
            <a:r>
              <a:rPr sz="1900" spc="-235" dirty="0">
                <a:latin typeface="Arial Black"/>
                <a:cs typeface="Arial Black"/>
              </a:rPr>
              <a:t>there </a:t>
            </a:r>
            <a:r>
              <a:rPr sz="1900" spc="-270" dirty="0">
                <a:latin typeface="Arial Black"/>
                <a:cs typeface="Arial Black"/>
              </a:rPr>
              <a:t>is </a:t>
            </a:r>
            <a:r>
              <a:rPr sz="1900" spc="-175" dirty="0">
                <a:latin typeface="Arial Black"/>
                <a:cs typeface="Arial Black"/>
              </a:rPr>
              <a:t>too </a:t>
            </a:r>
            <a:r>
              <a:rPr sz="1900" spc="-204" dirty="0">
                <a:latin typeface="Arial Black"/>
                <a:cs typeface="Arial Black"/>
              </a:rPr>
              <a:t>little </a:t>
            </a:r>
            <a:r>
              <a:rPr sz="1900" spc="-160" dirty="0">
                <a:latin typeface="Arial Black"/>
                <a:cs typeface="Arial Black"/>
              </a:rPr>
              <a:t>blood</a:t>
            </a:r>
            <a:r>
              <a:rPr sz="1900" spc="160" dirty="0">
                <a:latin typeface="Arial Black"/>
                <a:cs typeface="Arial Black"/>
              </a:rPr>
              <a:t> </a:t>
            </a:r>
            <a:r>
              <a:rPr sz="1900" spc="-245" dirty="0">
                <a:latin typeface="Arial Black"/>
                <a:cs typeface="Arial Black"/>
              </a:rPr>
              <a:t>glucose</a:t>
            </a:r>
            <a:endParaRPr sz="1900">
              <a:latin typeface="Arial Black"/>
              <a:cs typeface="Arial Black"/>
            </a:endParaRPr>
          </a:p>
          <a:p>
            <a:pPr marL="469900">
              <a:lnSpc>
                <a:spcPts val="1935"/>
              </a:lnSpc>
              <a:tabLst>
                <a:tab pos="756285" algn="l"/>
              </a:tabLst>
            </a:pPr>
            <a:r>
              <a:rPr sz="1700" dirty="0">
                <a:latin typeface="Arial"/>
                <a:cs typeface="Arial"/>
              </a:rPr>
              <a:t>–	</a:t>
            </a:r>
            <a:r>
              <a:rPr sz="1700" spc="-225" dirty="0">
                <a:latin typeface="Arial Black"/>
                <a:cs typeface="Arial Black"/>
              </a:rPr>
              <a:t>an </a:t>
            </a:r>
            <a:r>
              <a:rPr sz="1700" spc="-195" dirty="0">
                <a:latin typeface="Arial Black"/>
                <a:cs typeface="Arial Black"/>
              </a:rPr>
              <a:t>injection </a:t>
            </a:r>
            <a:r>
              <a:rPr sz="1700" spc="-155" dirty="0">
                <a:latin typeface="Arial Black"/>
                <a:cs typeface="Arial Black"/>
              </a:rPr>
              <a:t>of </a:t>
            </a:r>
            <a:r>
              <a:rPr sz="1700" spc="-160" dirty="0">
                <a:latin typeface="Arial Black"/>
                <a:cs typeface="Arial Black"/>
              </a:rPr>
              <a:t>too </a:t>
            </a:r>
            <a:r>
              <a:rPr sz="1700" spc="-235" dirty="0">
                <a:latin typeface="Arial Black"/>
                <a:cs typeface="Arial Black"/>
              </a:rPr>
              <a:t>much </a:t>
            </a:r>
            <a:r>
              <a:rPr sz="1700" spc="-190" dirty="0">
                <a:latin typeface="Arial Black"/>
                <a:cs typeface="Arial Black"/>
              </a:rPr>
              <a:t>insulin</a:t>
            </a:r>
            <a:r>
              <a:rPr sz="1700" spc="-310" dirty="0">
                <a:latin typeface="Arial Black"/>
                <a:cs typeface="Arial Black"/>
              </a:rPr>
              <a:t> </a:t>
            </a:r>
            <a:r>
              <a:rPr sz="1700" spc="-120" dirty="0">
                <a:latin typeface="Arial Black"/>
                <a:cs typeface="Arial Black"/>
              </a:rPr>
              <a:t>and/or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15451" y="1609254"/>
            <a:ext cx="7811770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  <a:tabLst>
                <a:tab pos="299085" algn="l"/>
              </a:tabLst>
            </a:pPr>
            <a:r>
              <a:rPr sz="1700" dirty="0">
                <a:latin typeface="Arial"/>
                <a:cs typeface="Arial"/>
              </a:rPr>
              <a:t>–	</a:t>
            </a:r>
            <a:r>
              <a:rPr sz="1700" spc="-200" dirty="0">
                <a:latin typeface="Arial Black"/>
                <a:cs typeface="Arial Black"/>
              </a:rPr>
              <a:t>insufficient </a:t>
            </a:r>
            <a:r>
              <a:rPr sz="1700" spc="-229" dirty="0">
                <a:latin typeface="Arial Black"/>
                <a:cs typeface="Arial Black"/>
              </a:rPr>
              <a:t>intake </a:t>
            </a:r>
            <a:r>
              <a:rPr sz="1700" spc="-155" dirty="0">
                <a:latin typeface="Arial Black"/>
                <a:cs typeface="Arial Black"/>
              </a:rPr>
              <a:t>of </a:t>
            </a:r>
            <a:r>
              <a:rPr sz="1700" spc="-215" dirty="0">
                <a:latin typeface="Arial Black"/>
                <a:cs typeface="Arial Black"/>
              </a:rPr>
              <a:t>carbohydrates </a:t>
            </a:r>
            <a:r>
              <a:rPr sz="1700" spc="-200" dirty="0">
                <a:latin typeface="Arial Black"/>
                <a:cs typeface="Arial Black"/>
              </a:rPr>
              <a:t>meaning </a:t>
            </a:r>
            <a:r>
              <a:rPr sz="1700" spc="-210" dirty="0">
                <a:latin typeface="Arial Black"/>
                <a:cs typeface="Arial Black"/>
              </a:rPr>
              <a:t>there </a:t>
            </a:r>
            <a:r>
              <a:rPr sz="1700" spc="-240" dirty="0">
                <a:latin typeface="Arial Black"/>
                <a:cs typeface="Arial Black"/>
              </a:rPr>
              <a:t>is </a:t>
            </a:r>
            <a:r>
              <a:rPr sz="1700" spc="-155" dirty="0">
                <a:latin typeface="Arial Black"/>
                <a:cs typeface="Arial Black"/>
              </a:rPr>
              <a:t>no </a:t>
            </a:r>
            <a:r>
              <a:rPr sz="1700" spc="-220" dirty="0">
                <a:latin typeface="Arial Black"/>
                <a:cs typeface="Arial Black"/>
              </a:rPr>
              <a:t>glucose </a:t>
            </a:r>
            <a:r>
              <a:rPr sz="1700" spc="-165" dirty="0">
                <a:latin typeface="Arial Black"/>
                <a:cs typeface="Arial Black"/>
              </a:rPr>
              <a:t>to </a:t>
            </a:r>
            <a:r>
              <a:rPr sz="1700" spc="-195" dirty="0">
                <a:latin typeface="Arial Black"/>
                <a:cs typeface="Arial Black"/>
              </a:rPr>
              <a:t>be</a:t>
            </a:r>
            <a:r>
              <a:rPr sz="1700" spc="-140" dirty="0">
                <a:latin typeface="Arial Black"/>
                <a:cs typeface="Arial Black"/>
              </a:rPr>
              <a:t> </a:t>
            </a:r>
            <a:r>
              <a:rPr sz="1700" spc="-185" dirty="0">
                <a:latin typeface="Arial Black"/>
                <a:cs typeface="Arial Black"/>
              </a:rPr>
              <a:t>supplied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001963" y="1790604"/>
            <a:ext cx="1450975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spc="-165" dirty="0">
                <a:latin typeface="Arial Black"/>
                <a:cs typeface="Arial Black"/>
              </a:rPr>
              <a:t>to </a:t>
            </a:r>
            <a:r>
              <a:rPr sz="1700" spc="-200" dirty="0">
                <a:latin typeface="Arial Black"/>
                <a:cs typeface="Arial Black"/>
              </a:rPr>
              <a:t>the</a:t>
            </a:r>
            <a:r>
              <a:rPr sz="1700" spc="-114" dirty="0">
                <a:latin typeface="Arial Black"/>
                <a:cs typeface="Arial Black"/>
              </a:rPr>
              <a:t> </a:t>
            </a:r>
            <a:r>
              <a:rPr sz="1700" spc="-254" dirty="0">
                <a:latin typeface="Arial Black"/>
                <a:cs typeface="Arial Black"/>
              </a:rPr>
              <a:t>muscles.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58251" y="2022258"/>
            <a:ext cx="8200390" cy="22548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ts val="1939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900" spc="-285" dirty="0">
                <a:latin typeface="Arial Black"/>
                <a:cs typeface="Arial Black"/>
              </a:rPr>
              <a:t>The </a:t>
            </a:r>
            <a:r>
              <a:rPr sz="1900" spc="-260" dirty="0">
                <a:latin typeface="Arial Black"/>
                <a:cs typeface="Arial Black"/>
              </a:rPr>
              <a:t>correct </a:t>
            </a:r>
            <a:r>
              <a:rPr sz="1900" spc="-250" dirty="0">
                <a:latin typeface="Arial Black"/>
                <a:cs typeface="Arial Black"/>
              </a:rPr>
              <a:t>response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305" dirty="0">
                <a:latin typeface="Arial Black"/>
                <a:cs typeface="Arial Black"/>
              </a:rPr>
              <a:t>a </a:t>
            </a:r>
            <a:r>
              <a:rPr sz="1900" spc="-245" dirty="0">
                <a:latin typeface="Arial Black"/>
                <a:cs typeface="Arial Black"/>
              </a:rPr>
              <a:t>hypoglycaemic </a:t>
            </a:r>
            <a:r>
              <a:rPr sz="1900" spc="-290" dirty="0">
                <a:latin typeface="Arial Black"/>
                <a:cs typeface="Arial Black"/>
              </a:rPr>
              <a:t>attack </a:t>
            </a:r>
            <a:r>
              <a:rPr sz="1900" spc="-270" dirty="0">
                <a:latin typeface="Arial Black"/>
                <a:cs typeface="Arial Black"/>
              </a:rPr>
              <a:t>is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265" dirty="0">
                <a:latin typeface="Arial Black"/>
                <a:cs typeface="Arial Black"/>
              </a:rPr>
              <a:t>eat</a:t>
            </a:r>
            <a:r>
              <a:rPr sz="1900" spc="-175" dirty="0">
                <a:latin typeface="Arial Black"/>
                <a:cs typeface="Arial Black"/>
              </a:rPr>
              <a:t> </a:t>
            </a:r>
            <a:r>
              <a:rPr sz="1900" spc="-215" dirty="0">
                <a:latin typeface="Arial Black"/>
                <a:cs typeface="Arial Black"/>
              </a:rPr>
              <a:t>fast-acting</a:t>
            </a:r>
            <a:endParaRPr sz="1900">
              <a:latin typeface="Arial Black"/>
              <a:cs typeface="Arial Black"/>
            </a:endParaRPr>
          </a:p>
          <a:p>
            <a:pPr marL="355600" marR="782320">
              <a:lnSpc>
                <a:spcPct val="70000"/>
              </a:lnSpc>
              <a:spcBef>
                <a:spcPts val="340"/>
              </a:spcBef>
            </a:pPr>
            <a:r>
              <a:rPr sz="1900" spc="-235" dirty="0">
                <a:latin typeface="Arial Black"/>
                <a:cs typeface="Arial Black"/>
              </a:rPr>
              <a:t>carbohydrate </a:t>
            </a:r>
            <a:r>
              <a:rPr sz="1900" spc="-290" dirty="0">
                <a:latin typeface="Arial Black"/>
                <a:cs typeface="Arial Black"/>
              </a:rPr>
              <a:t>such </a:t>
            </a:r>
            <a:r>
              <a:rPr sz="1900" spc="-335" dirty="0">
                <a:latin typeface="Arial Black"/>
                <a:cs typeface="Arial Black"/>
              </a:rPr>
              <a:t>as </a:t>
            </a:r>
            <a:r>
              <a:rPr sz="1900" spc="-305" dirty="0">
                <a:latin typeface="Arial Black"/>
                <a:cs typeface="Arial Black"/>
              </a:rPr>
              <a:t>a </a:t>
            </a:r>
            <a:r>
              <a:rPr sz="1900" spc="-254" dirty="0">
                <a:latin typeface="Arial Black"/>
                <a:cs typeface="Arial Black"/>
              </a:rPr>
              <a:t>chocolate </a:t>
            </a:r>
            <a:r>
              <a:rPr sz="1900" spc="-225" dirty="0">
                <a:latin typeface="Arial Black"/>
                <a:cs typeface="Arial Black"/>
              </a:rPr>
              <a:t>bar </a:t>
            </a:r>
            <a:r>
              <a:rPr sz="1900" spc="-215" dirty="0">
                <a:latin typeface="Arial Black"/>
                <a:cs typeface="Arial Black"/>
              </a:rPr>
              <a:t>followed </a:t>
            </a:r>
            <a:r>
              <a:rPr sz="1900" spc="-200" dirty="0">
                <a:latin typeface="Arial Black"/>
                <a:cs typeface="Arial Black"/>
              </a:rPr>
              <a:t>by </a:t>
            </a:r>
            <a:r>
              <a:rPr sz="1900" spc="-229" dirty="0">
                <a:latin typeface="Arial Black"/>
                <a:cs typeface="Arial Black"/>
              </a:rPr>
              <a:t>slower-releasing  </a:t>
            </a:r>
            <a:r>
              <a:rPr sz="1900" spc="-235" dirty="0">
                <a:latin typeface="Arial Black"/>
                <a:cs typeface="Arial Black"/>
              </a:rPr>
              <a:t>carbohydrate.</a:t>
            </a:r>
            <a:endParaRPr sz="1900">
              <a:latin typeface="Arial Black"/>
              <a:cs typeface="Arial Black"/>
            </a:endParaRPr>
          </a:p>
          <a:p>
            <a:pPr marL="355600" indent="-342900">
              <a:lnSpc>
                <a:spcPts val="171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900" spc="-275" dirty="0">
                <a:latin typeface="Arial Black"/>
                <a:cs typeface="Arial Black"/>
              </a:rPr>
              <a:t>However, </a:t>
            </a:r>
            <a:r>
              <a:rPr sz="1900" spc="-305" dirty="0">
                <a:latin typeface="Arial Black"/>
                <a:cs typeface="Arial Black"/>
              </a:rPr>
              <a:t>a </a:t>
            </a:r>
            <a:r>
              <a:rPr sz="1900" spc="-225" dirty="0">
                <a:latin typeface="Arial Black"/>
                <a:cs typeface="Arial Black"/>
              </a:rPr>
              <a:t>natural </a:t>
            </a:r>
            <a:r>
              <a:rPr sz="1900" spc="-250" dirty="0">
                <a:latin typeface="Arial Black"/>
                <a:cs typeface="Arial Black"/>
              </a:rPr>
              <a:t>response </a:t>
            </a:r>
            <a:r>
              <a:rPr sz="1900" spc="-270" dirty="0">
                <a:latin typeface="Arial Black"/>
                <a:cs typeface="Arial Black"/>
              </a:rPr>
              <a:t>is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265" dirty="0">
                <a:latin typeface="Arial Black"/>
                <a:cs typeface="Arial Black"/>
              </a:rPr>
              <a:t>eat </a:t>
            </a:r>
            <a:r>
              <a:rPr sz="1900" spc="-190" dirty="0">
                <a:latin typeface="Arial Black"/>
                <a:cs typeface="Arial Black"/>
              </a:rPr>
              <a:t>until </a:t>
            </a:r>
            <a:r>
              <a:rPr sz="1900" spc="-225" dirty="0">
                <a:latin typeface="Arial Black"/>
                <a:cs typeface="Arial Black"/>
              </a:rPr>
              <a:t>the </a:t>
            </a:r>
            <a:r>
              <a:rPr sz="1900" spc="-254" dirty="0">
                <a:latin typeface="Arial Black"/>
                <a:cs typeface="Arial Black"/>
              </a:rPr>
              <a:t>symptoms </a:t>
            </a:r>
            <a:r>
              <a:rPr sz="1900" spc="-225" dirty="0">
                <a:latin typeface="Arial Black"/>
                <a:cs typeface="Arial Black"/>
              </a:rPr>
              <a:t>disappear;</a:t>
            </a:r>
            <a:r>
              <a:rPr sz="1900" spc="-165" dirty="0">
                <a:latin typeface="Arial Black"/>
                <a:cs typeface="Arial Black"/>
              </a:rPr>
              <a:t> </a:t>
            </a:r>
            <a:r>
              <a:rPr sz="1900" spc="-235" dirty="0">
                <a:latin typeface="Arial Black"/>
                <a:cs typeface="Arial Black"/>
              </a:rPr>
              <a:t>this</a:t>
            </a:r>
            <a:endParaRPr sz="1900">
              <a:latin typeface="Arial Black"/>
              <a:cs typeface="Arial Black"/>
            </a:endParaRPr>
          </a:p>
          <a:p>
            <a:pPr marL="354965" marR="299720">
              <a:lnSpc>
                <a:spcPct val="70000"/>
              </a:lnSpc>
              <a:spcBef>
                <a:spcPts val="345"/>
              </a:spcBef>
            </a:pPr>
            <a:r>
              <a:rPr sz="1900" spc="-275" dirty="0">
                <a:latin typeface="Arial Black"/>
                <a:cs typeface="Arial Black"/>
              </a:rPr>
              <a:t>may </a:t>
            </a:r>
            <a:r>
              <a:rPr sz="1900" spc="-215" dirty="0">
                <a:latin typeface="Arial Black"/>
                <a:cs typeface="Arial Black"/>
              </a:rPr>
              <a:t>be </a:t>
            </a:r>
            <a:r>
              <a:rPr sz="1900" spc="-305" dirty="0">
                <a:latin typeface="Arial Black"/>
                <a:cs typeface="Arial Black"/>
              </a:rPr>
              <a:t>a </a:t>
            </a:r>
            <a:r>
              <a:rPr sz="1900" spc="-180" dirty="0">
                <a:latin typeface="Arial Black"/>
                <a:cs typeface="Arial Black"/>
              </a:rPr>
              <a:t>lot </a:t>
            </a:r>
            <a:r>
              <a:rPr sz="1900" spc="-229" dirty="0">
                <a:latin typeface="Arial Black"/>
                <a:cs typeface="Arial Black"/>
              </a:rPr>
              <a:t>more </a:t>
            </a:r>
            <a:r>
              <a:rPr sz="1900" spc="-155" dirty="0">
                <a:latin typeface="Arial Black"/>
                <a:cs typeface="Arial Black"/>
              </a:rPr>
              <a:t>food </a:t>
            </a:r>
            <a:r>
              <a:rPr sz="1900" spc="-229" dirty="0">
                <a:latin typeface="Arial Black"/>
                <a:cs typeface="Arial Black"/>
              </a:rPr>
              <a:t>than </a:t>
            </a:r>
            <a:r>
              <a:rPr sz="1900" spc="-270" dirty="0">
                <a:latin typeface="Arial Black"/>
                <a:cs typeface="Arial Black"/>
              </a:rPr>
              <a:t>is </a:t>
            </a:r>
            <a:r>
              <a:rPr sz="1900" spc="-210" dirty="0">
                <a:latin typeface="Arial Black"/>
                <a:cs typeface="Arial Black"/>
              </a:rPr>
              <a:t>required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235" dirty="0">
                <a:latin typeface="Arial Black"/>
                <a:cs typeface="Arial Black"/>
              </a:rPr>
              <a:t>counter </a:t>
            </a:r>
            <a:r>
              <a:rPr sz="1900" spc="-229" dirty="0">
                <a:latin typeface="Arial Black"/>
                <a:cs typeface="Arial Black"/>
              </a:rPr>
              <a:t>the </a:t>
            </a:r>
            <a:r>
              <a:rPr sz="1900" spc="-240" dirty="0">
                <a:latin typeface="Arial Black"/>
                <a:cs typeface="Arial Black"/>
              </a:rPr>
              <a:t>hypoglycaemia,  </a:t>
            </a:r>
            <a:r>
              <a:rPr sz="1900" spc="-254" dirty="0">
                <a:latin typeface="Arial Black"/>
                <a:cs typeface="Arial Black"/>
              </a:rPr>
              <a:t>especially </a:t>
            </a:r>
            <a:r>
              <a:rPr sz="1900" spc="-180" dirty="0">
                <a:latin typeface="Arial Black"/>
                <a:cs typeface="Arial Black"/>
              </a:rPr>
              <a:t>during </a:t>
            </a:r>
            <a:r>
              <a:rPr sz="1900" spc="-245" dirty="0">
                <a:latin typeface="Arial Black"/>
                <a:cs typeface="Arial Black"/>
              </a:rPr>
              <a:t>activity </a:t>
            </a:r>
            <a:r>
              <a:rPr sz="1900" spc="-165" dirty="0">
                <a:latin typeface="Arial Black"/>
                <a:cs typeface="Arial Black"/>
              </a:rPr>
              <a:t>if </a:t>
            </a:r>
            <a:r>
              <a:rPr sz="1900" spc="-204" dirty="0">
                <a:latin typeface="Arial Black"/>
                <a:cs typeface="Arial Black"/>
              </a:rPr>
              <a:t>you </a:t>
            </a:r>
            <a:r>
              <a:rPr sz="1900" spc="-270" dirty="0">
                <a:latin typeface="Arial Black"/>
                <a:cs typeface="Arial Black"/>
              </a:rPr>
              <a:t>are </a:t>
            </a:r>
            <a:r>
              <a:rPr sz="1900" spc="-220" dirty="0">
                <a:latin typeface="Arial Black"/>
                <a:cs typeface="Arial Black"/>
              </a:rPr>
              <a:t>eating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215" dirty="0">
                <a:latin typeface="Arial Black"/>
                <a:cs typeface="Arial Black"/>
              </a:rPr>
              <a:t>get </a:t>
            </a:r>
            <a:r>
              <a:rPr sz="1900" spc="-200" dirty="0">
                <a:latin typeface="Arial Black"/>
                <a:cs typeface="Arial Black"/>
              </a:rPr>
              <a:t>enough </a:t>
            </a:r>
            <a:r>
              <a:rPr sz="1900" spc="-204" dirty="0">
                <a:latin typeface="Arial Black"/>
                <a:cs typeface="Arial Black"/>
              </a:rPr>
              <a:t>fuel </a:t>
            </a:r>
            <a:r>
              <a:rPr sz="1900" spc="-185" dirty="0">
                <a:latin typeface="Arial Black"/>
                <a:cs typeface="Arial Black"/>
              </a:rPr>
              <a:t>to</a:t>
            </a:r>
            <a:r>
              <a:rPr sz="1900" spc="40" dirty="0">
                <a:latin typeface="Arial Black"/>
                <a:cs typeface="Arial Black"/>
              </a:rPr>
              <a:t> </a:t>
            </a:r>
            <a:r>
              <a:rPr sz="1900" spc="-220" dirty="0">
                <a:latin typeface="Arial Black"/>
                <a:cs typeface="Arial Black"/>
              </a:rPr>
              <a:t>finish.</a:t>
            </a:r>
            <a:endParaRPr sz="1900">
              <a:latin typeface="Arial Black"/>
              <a:cs typeface="Arial Black"/>
            </a:endParaRPr>
          </a:p>
          <a:p>
            <a:pPr marL="355600" indent="-342900">
              <a:lnSpc>
                <a:spcPts val="171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900" spc="-245" dirty="0">
                <a:latin typeface="Arial Black"/>
                <a:cs typeface="Arial Black"/>
              </a:rPr>
              <a:t>Hypoglycaemia </a:t>
            </a:r>
            <a:r>
              <a:rPr sz="1900" spc="-275" dirty="0">
                <a:latin typeface="Arial Black"/>
                <a:cs typeface="Arial Black"/>
              </a:rPr>
              <a:t>may </a:t>
            </a:r>
            <a:r>
              <a:rPr sz="1900" spc="-254" dirty="0">
                <a:latin typeface="Arial Black"/>
                <a:cs typeface="Arial Black"/>
              </a:rPr>
              <a:t>also </a:t>
            </a:r>
            <a:r>
              <a:rPr sz="1900" spc="-220" dirty="0">
                <a:latin typeface="Arial Black"/>
                <a:cs typeface="Arial Black"/>
              </a:rPr>
              <a:t>impair </a:t>
            </a:r>
            <a:r>
              <a:rPr sz="1900" spc="-200" dirty="0">
                <a:latin typeface="Arial Black"/>
                <a:cs typeface="Arial Black"/>
              </a:rPr>
              <a:t>your </a:t>
            </a:r>
            <a:r>
              <a:rPr sz="1900" spc="-215" dirty="0">
                <a:latin typeface="Arial Black"/>
                <a:cs typeface="Arial Black"/>
              </a:rPr>
              <a:t>judgement </a:t>
            </a:r>
            <a:r>
              <a:rPr sz="1900" spc="-170" dirty="0">
                <a:latin typeface="Arial Black"/>
                <a:cs typeface="Arial Black"/>
              </a:rPr>
              <a:t>of </a:t>
            </a:r>
            <a:r>
              <a:rPr sz="1900" spc="-260" dirty="0">
                <a:latin typeface="Arial Black"/>
                <a:cs typeface="Arial Black"/>
              </a:rPr>
              <a:t>how </a:t>
            </a:r>
            <a:r>
              <a:rPr sz="1900" spc="-265" dirty="0">
                <a:latin typeface="Arial Black"/>
                <a:cs typeface="Arial Black"/>
              </a:rPr>
              <a:t>much </a:t>
            </a:r>
            <a:r>
              <a:rPr sz="1900" spc="-225" dirty="0">
                <a:latin typeface="Arial Black"/>
                <a:cs typeface="Arial Black"/>
              </a:rPr>
              <a:t>and</a:t>
            </a:r>
            <a:r>
              <a:rPr sz="1900" spc="-275" dirty="0">
                <a:latin typeface="Arial Black"/>
                <a:cs typeface="Arial Black"/>
              </a:rPr>
              <a:t> </a:t>
            </a:r>
            <a:r>
              <a:rPr sz="1900" spc="-285" dirty="0">
                <a:latin typeface="Arial Black"/>
                <a:cs typeface="Arial Black"/>
              </a:rPr>
              <a:t>what</a:t>
            </a:r>
            <a:endParaRPr sz="1900">
              <a:latin typeface="Arial Black"/>
              <a:cs typeface="Arial Black"/>
            </a:endParaRPr>
          </a:p>
          <a:p>
            <a:pPr marL="354965">
              <a:lnSpc>
                <a:spcPts val="1595"/>
              </a:lnSpc>
            </a:pPr>
            <a:r>
              <a:rPr sz="1900" spc="-210" dirty="0">
                <a:latin typeface="Arial Black"/>
                <a:cs typeface="Arial Black"/>
              </a:rPr>
              <a:t>sort </a:t>
            </a:r>
            <a:r>
              <a:rPr sz="1900" spc="-170" dirty="0">
                <a:latin typeface="Arial Black"/>
                <a:cs typeface="Arial Black"/>
              </a:rPr>
              <a:t>of </a:t>
            </a:r>
            <a:r>
              <a:rPr sz="1900" spc="-155" dirty="0">
                <a:latin typeface="Arial Black"/>
                <a:cs typeface="Arial Black"/>
              </a:rPr>
              <a:t>food </a:t>
            </a:r>
            <a:r>
              <a:rPr sz="1900" spc="-204" dirty="0">
                <a:latin typeface="Arial Black"/>
                <a:cs typeface="Arial Black"/>
              </a:rPr>
              <a:t>you </a:t>
            </a:r>
            <a:r>
              <a:rPr sz="1900" spc="-229" dirty="0">
                <a:latin typeface="Arial Black"/>
                <a:cs typeface="Arial Black"/>
              </a:rPr>
              <a:t>need. </a:t>
            </a:r>
            <a:r>
              <a:rPr sz="1900" spc="-210" dirty="0">
                <a:latin typeface="Arial Black"/>
                <a:cs typeface="Arial Black"/>
              </a:rPr>
              <a:t>After </a:t>
            </a:r>
            <a:r>
              <a:rPr sz="1900" spc="-245" dirty="0">
                <a:latin typeface="Arial Black"/>
                <a:cs typeface="Arial Black"/>
              </a:rPr>
              <a:t>intense </a:t>
            </a:r>
            <a:r>
              <a:rPr sz="1900" spc="-254" dirty="0">
                <a:latin typeface="Arial Black"/>
                <a:cs typeface="Arial Black"/>
              </a:rPr>
              <a:t>activity, </a:t>
            </a:r>
            <a:r>
              <a:rPr sz="1900" spc="-160" dirty="0">
                <a:latin typeface="Arial Black"/>
                <a:cs typeface="Arial Black"/>
              </a:rPr>
              <a:t>blood </a:t>
            </a:r>
            <a:r>
              <a:rPr sz="1900" spc="-250" dirty="0">
                <a:latin typeface="Arial Black"/>
                <a:cs typeface="Arial Black"/>
              </a:rPr>
              <a:t>glucose </a:t>
            </a:r>
            <a:r>
              <a:rPr sz="1900" spc="-254" dirty="0">
                <a:latin typeface="Arial Black"/>
                <a:cs typeface="Arial Black"/>
              </a:rPr>
              <a:t>levels </a:t>
            </a:r>
            <a:r>
              <a:rPr sz="1900" spc="-300" dirty="0">
                <a:latin typeface="Arial Black"/>
                <a:cs typeface="Arial Black"/>
              </a:rPr>
              <a:t>can</a:t>
            </a:r>
            <a:r>
              <a:rPr sz="1900" spc="-390" dirty="0">
                <a:latin typeface="Arial Black"/>
                <a:cs typeface="Arial Black"/>
              </a:rPr>
              <a:t> </a:t>
            </a:r>
            <a:r>
              <a:rPr sz="1900" spc="-285" dirty="0">
                <a:latin typeface="Arial Black"/>
                <a:cs typeface="Arial Black"/>
              </a:rPr>
              <a:t>take</a:t>
            </a:r>
            <a:endParaRPr sz="1900">
              <a:latin typeface="Arial Black"/>
              <a:cs typeface="Arial Black"/>
            </a:endParaRPr>
          </a:p>
          <a:p>
            <a:pPr marL="354965" marR="46990">
              <a:lnSpc>
                <a:spcPct val="70000"/>
              </a:lnSpc>
              <a:spcBef>
                <a:spcPts val="340"/>
              </a:spcBef>
            </a:pPr>
            <a:r>
              <a:rPr sz="1900" spc="-180" dirty="0">
                <a:latin typeface="Arial Black"/>
                <a:cs typeface="Arial Black"/>
              </a:rPr>
              <a:t>up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250" dirty="0">
                <a:latin typeface="Arial Black"/>
                <a:cs typeface="Arial Black"/>
              </a:rPr>
              <a:t>36 </a:t>
            </a:r>
            <a:r>
              <a:rPr sz="1900" spc="-220" dirty="0">
                <a:latin typeface="Arial Black"/>
                <a:cs typeface="Arial Black"/>
              </a:rPr>
              <a:t>hours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215" dirty="0">
                <a:latin typeface="Arial Black"/>
                <a:cs typeface="Arial Black"/>
              </a:rPr>
              <a:t>be </a:t>
            </a:r>
            <a:r>
              <a:rPr sz="1900" spc="-225" dirty="0">
                <a:latin typeface="Arial Black"/>
                <a:cs typeface="Arial Black"/>
              </a:rPr>
              <a:t>predictable </a:t>
            </a:r>
            <a:r>
              <a:rPr sz="1900" spc="-335" dirty="0">
                <a:latin typeface="Arial Black"/>
                <a:cs typeface="Arial Black"/>
              </a:rPr>
              <a:t>as </a:t>
            </a:r>
            <a:r>
              <a:rPr sz="1900" spc="-225" dirty="0">
                <a:latin typeface="Arial Black"/>
                <a:cs typeface="Arial Black"/>
              </a:rPr>
              <a:t>the </a:t>
            </a:r>
            <a:r>
              <a:rPr sz="1900" spc="-295" dirty="0">
                <a:latin typeface="Arial Black"/>
                <a:cs typeface="Arial Black"/>
              </a:rPr>
              <a:t>muscles </a:t>
            </a:r>
            <a:r>
              <a:rPr sz="1900" spc="-220" dirty="0">
                <a:latin typeface="Arial Black"/>
                <a:cs typeface="Arial Black"/>
              </a:rPr>
              <a:t>and liver </a:t>
            </a:r>
            <a:r>
              <a:rPr sz="1900" spc="-265" dirty="0">
                <a:latin typeface="Arial Black"/>
                <a:cs typeface="Arial Black"/>
              </a:rPr>
              <a:t>are </a:t>
            </a:r>
            <a:r>
              <a:rPr sz="1900" spc="-215" dirty="0">
                <a:latin typeface="Arial Black"/>
                <a:cs typeface="Arial Black"/>
              </a:rPr>
              <a:t>replenishing  </a:t>
            </a:r>
            <a:r>
              <a:rPr sz="1900" spc="-210" dirty="0">
                <a:latin typeface="Arial Black"/>
                <a:cs typeface="Arial Black"/>
              </a:rPr>
              <a:t>their</a:t>
            </a:r>
            <a:r>
              <a:rPr sz="1900" spc="-100" dirty="0">
                <a:latin typeface="Arial Black"/>
                <a:cs typeface="Arial Black"/>
              </a:rPr>
              <a:t> </a:t>
            </a:r>
            <a:r>
              <a:rPr sz="1900" spc="-260" dirty="0">
                <a:latin typeface="Arial Black"/>
                <a:cs typeface="Arial Black"/>
              </a:rPr>
              <a:t>stores.</a:t>
            </a:r>
            <a:endParaRPr sz="19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1151" y="4425662"/>
            <a:ext cx="2550160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spc="-229" dirty="0">
                <a:latin typeface="Arial Black"/>
                <a:cs typeface="Arial Black"/>
              </a:rPr>
              <a:t>need </a:t>
            </a:r>
            <a:r>
              <a:rPr sz="1900" spc="-165" dirty="0">
                <a:latin typeface="Arial Black"/>
                <a:cs typeface="Arial Black"/>
              </a:rPr>
              <a:t>for</a:t>
            </a:r>
            <a:r>
              <a:rPr sz="1900" dirty="0">
                <a:latin typeface="Arial Black"/>
                <a:cs typeface="Arial Black"/>
              </a:rPr>
              <a:t> </a:t>
            </a:r>
            <a:r>
              <a:rPr sz="1900" spc="-245" dirty="0">
                <a:latin typeface="Arial Black"/>
                <a:cs typeface="Arial Black"/>
              </a:rPr>
              <a:t>carbohydrates.</a:t>
            </a:r>
            <a:endParaRPr sz="19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58251" y="4222915"/>
            <a:ext cx="8340725" cy="124142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900" spc="-245" dirty="0">
                <a:latin typeface="Arial Black"/>
                <a:cs typeface="Arial Black"/>
              </a:rPr>
              <a:t>Hypoglycaemia </a:t>
            </a:r>
            <a:r>
              <a:rPr sz="1900" spc="-270" dirty="0">
                <a:latin typeface="Arial Black"/>
                <a:cs typeface="Arial Black"/>
              </a:rPr>
              <a:t>is </a:t>
            </a:r>
            <a:r>
              <a:rPr sz="1900" spc="-229" dirty="0">
                <a:latin typeface="Arial Black"/>
                <a:cs typeface="Arial Black"/>
              </a:rPr>
              <a:t>more </a:t>
            </a:r>
            <a:r>
              <a:rPr sz="1900" spc="-240" dirty="0">
                <a:latin typeface="Arial Black"/>
                <a:cs typeface="Arial Black"/>
              </a:rPr>
              <a:t>likely </a:t>
            </a:r>
            <a:r>
              <a:rPr sz="1900" spc="-180" dirty="0">
                <a:latin typeface="Arial Black"/>
                <a:cs typeface="Arial Black"/>
              </a:rPr>
              <a:t>during </a:t>
            </a:r>
            <a:r>
              <a:rPr sz="1900" spc="-235" dirty="0">
                <a:latin typeface="Arial Black"/>
                <a:cs typeface="Arial Black"/>
              </a:rPr>
              <a:t>this </a:t>
            </a:r>
            <a:r>
              <a:rPr sz="1900" spc="-185" dirty="0">
                <a:latin typeface="Arial Black"/>
                <a:cs typeface="Arial Black"/>
              </a:rPr>
              <a:t>period </a:t>
            </a:r>
            <a:r>
              <a:rPr sz="1900" spc="-285" dirty="0">
                <a:latin typeface="Arial Black"/>
                <a:cs typeface="Arial Black"/>
              </a:rPr>
              <a:t>because </a:t>
            </a:r>
            <a:r>
              <a:rPr sz="1900" spc="-170" dirty="0">
                <a:latin typeface="Arial Black"/>
                <a:cs typeface="Arial Black"/>
              </a:rPr>
              <a:t>of </a:t>
            </a:r>
            <a:r>
              <a:rPr sz="1900" spc="-225" dirty="0">
                <a:latin typeface="Arial Black"/>
                <a:cs typeface="Arial Black"/>
              </a:rPr>
              <a:t>the</a:t>
            </a:r>
            <a:r>
              <a:rPr sz="1900" spc="20" dirty="0">
                <a:latin typeface="Arial Black"/>
                <a:cs typeface="Arial Black"/>
              </a:rPr>
              <a:t> </a:t>
            </a:r>
            <a:r>
              <a:rPr sz="1900" spc="-265" dirty="0">
                <a:latin typeface="Arial Black"/>
                <a:cs typeface="Arial Black"/>
              </a:rPr>
              <a:t>increased</a:t>
            </a:r>
            <a:endParaRPr sz="1900">
              <a:latin typeface="Arial Black"/>
              <a:cs typeface="Arial Black"/>
            </a:endParaRPr>
          </a:p>
          <a:p>
            <a:pPr marL="354965" marR="5080" indent="-342900">
              <a:lnSpc>
                <a:spcPct val="70000"/>
              </a:lnSpc>
              <a:spcBef>
                <a:spcPts val="20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900" spc="-275" dirty="0">
                <a:latin typeface="Arial Black"/>
                <a:cs typeface="Arial Black"/>
              </a:rPr>
              <a:t>However, </a:t>
            </a:r>
            <a:r>
              <a:rPr sz="1900" spc="-204" dirty="0">
                <a:latin typeface="Arial Black"/>
                <a:cs typeface="Arial Black"/>
              </a:rPr>
              <a:t>additional </a:t>
            </a:r>
            <a:r>
              <a:rPr sz="1900" spc="-235" dirty="0">
                <a:latin typeface="Arial Black"/>
                <a:cs typeface="Arial Black"/>
              </a:rPr>
              <a:t>carbohydrate </a:t>
            </a:r>
            <a:r>
              <a:rPr sz="1900" spc="-254" dirty="0">
                <a:latin typeface="Arial Black"/>
                <a:cs typeface="Arial Black"/>
              </a:rPr>
              <a:t>needs </a:t>
            </a:r>
            <a:r>
              <a:rPr sz="1900" spc="-215" dirty="0">
                <a:latin typeface="Arial Black"/>
                <a:cs typeface="Arial Black"/>
              </a:rPr>
              <a:t>insulin </a:t>
            </a:r>
            <a:r>
              <a:rPr sz="1900" spc="-165" dirty="0">
                <a:latin typeface="Arial Black"/>
                <a:cs typeface="Arial Black"/>
              </a:rPr>
              <a:t>for </a:t>
            </a:r>
            <a:r>
              <a:rPr sz="1900" spc="-229" dirty="0">
                <a:latin typeface="Arial Black"/>
                <a:cs typeface="Arial Black"/>
              </a:rPr>
              <a:t>the </a:t>
            </a:r>
            <a:r>
              <a:rPr sz="1900" spc="-235" dirty="0">
                <a:latin typeface="Arial Black"/>
                <a:cs typeface="Arial Black"/>
              </a:rPr>
              <a:t>transfer </a:t>
            </a:r>
            <a:r>
              <a:rPr sz="1900" spc="-190" dirty="0">
                <a:latin typeface="Arial Black"/>
                <a:cs typeface="Arial Black"/>
              </a:rPr>
              <a:t>but not </a:t>
            </a:r>
            <a:r>
              <a:rPr sz="1900" spc="-175" dirty="0">
                <a:latin typeface="Arial Black"/>
                <a:cs typeface="Arial Black"/>
              </a:rPr>
              <a:t>too  </a:t>
            </a:r>
            <a:r>
              <a:rPr sz="1900" spc="-265" dirty="0">
                <a:latin typeface="Arial Black"/>
                <a:cs typeface="Arial Black"/>
              </a:rPr>
              <a:t>much.</a:t>
            </a:r>
            <a:endParaRPr sz="1900">
              <a:latin typeface="Arial Black"/>
              <a:cs typeface="Arial Black"/>
            </a:endParaRPr>
          </a:p>
          <a:p>
            <a:pPr marL="355600" indent="-342900">
              <a:lnSpc>
                <a:spcPts val="205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900" spc="-290" dirty="0">
                <a:latin typeface="Arial Black"/>
                <a:cs typeface="Arial Black"/>
              </a:rPr>
              <a:t>The </a:t>
            </a:r>
            <a:r>
              <a:rPr sz="1900" spc="-195" dirty="0">
                <a:latin typeface="Arial Black"/>
                <a:cs typeface="Arial Black"/>
              </a:rPr>
              <a:t>only </a:t>
            </a:r>
            <a:r>
              <a:rPr sz="1900" spc="-330" dirty="0">
                <a:latin typeface="Arial Black"/>
                <a:cs typeface="Arial Black"/>
              </a:rPr>
              <a:t>way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275" dirty="0">
                <a:latin typeface="Arial Black"/>
                <a:cs typeface="Arial Black"/>
              </a:rPr>
              <a:t>know </a:t>
            </a:r>
            <a:r>
              <a:rPr sz="1900" spc="-270" dirty="0">
                <a:latin typeface="Arial Black"/>
                <a:cs typeface="Arial Black"/>
              </a:rPr>
              <a:t>is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195" dirty="0">
                <a:latin typeface="Arial Black"/>
                <a:cs typeface="Arial Black"/>
              </a:rPr>
              <a:t>monitor </a:t>
            </a:r>
            <a:r>
              <a:rPr sz="1900" spc="-160" dirty="0">
                <a:latin typeface="Arial Black"/>
                <a:cs typeface="Arial Black"/>
              </a:rPr>
              <a:t>blood </a:t>
            </a:r>
            <a:r>
              <a:rPr sz="1900" spc="-250" dirty="0">
                <a:latin typeface="Arial Black"/>
                <a:cs typeface="Arial Black"/>
              </a:rPr>
              <a:t>glucose</a:t>
            </a:r>
            <a:r>
              <a:rPr sz="1900" spc="-315" dirty="0">
                <a:latin typeface="Arial Black"/>
                <a:cs typeface="Arial Black"/>
              </a:rPr>
              <a:t> </a:t>
            </a:r>
            <a:r>
              <a:rPr sz="1900" spc="-254" dirty="0">
                <a:latin typeface="Arial Black"/>
                <a:cs typeface="Arial Black"/>
              </a:rPr>
              <a:t>levels.</a:t>
            </a:r>
            <a:endParaRPr sz="19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70125" y="205054"/>
            <a:ext cx="429704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30" dirty="0"/>
              <a:t>Benefits </a:t>
            </a:r>
            <a:r>
              <a:rPr spc="-355" dirty="0"/>
              <a:t>of</a:t>
            </a:r>
            <a:r>
              <a:rPr spc="5" dirty="0"/>
              <a:t> </a:t>
            </a:r>
            <a:r>
              <a:rPr spc="-630" dirty="0"/>
              <a:t>exercise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74276" y="1328419"/>
            <a:ext cx="799719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280" dirty="0">
                <a:latin typeface="Arial Black"/>
                <a:cs typeface="Arial Black"/>
              </a:rPr>
              <a:t>Regular </a:t>
            </a:r>
            <a:r>
              <a:rPr sz="2200" spc="-345" dirty="0">
                <a:latin typeface="Arial Black"/>
                <a:cs typeface="Arial Black"/>
              </a:rPr>
              <a:t>exercise </a:t>
            </a:r>
            <a:r>
              <a:rPr sz="2200" spc="-245" dirty="0">
                <a:latin typeface="Arial Black"/>
                <a:cs typeface="Arial Black"/>
              </a:rPr>
              <a:t>affords individuals </a:t>
            </a:r>
            <a:r>
              <a:rPr sz="2200" spc="-295" dirty="0">
                <a:latin typeface="Arial Black"/>
                <a:cs typeface="Arial Black"/>
              </a:rPr>
              <a:t>with </a:t>
            </a:r>
            <a:r>
              <a:rPr sz="2200" spc="-254" dirty="0">
                <a:latin typeface="Arial Black"/>
                <a:cs typeface="Arial Black"/>
              </a:rPr>
              <a:t>type </a:t>
            </a:r>
            <a:r>
              <a:rPr sz="2200" spc="-285" dirty="0">
                <a:latin typeface="Arial Black"/>
                <a:cs typeface="Arial Black"/>
              </a:rPr>
              <a:t>1 </a:t>
            </a:r>
            <a:r>
              <a:rPr sz="2200" spc="-280" dirty="0">
                <a:latin typeface="Arial Black"/>
                <a:cs typeface="Arial Black"/>
              </a:rPr>
              <a:t>diabetes</a:t>
            </a:r>
            <a:r>
              <a:rPr sz="2200" spc="170" dirty="0">
                <a:latin typeface="Arial Black"/>
                <a:cs typeface="Arial Black"/>
              </a:rPr>
              <a:t> </a:t>
            </a:r>
            <a:r>
              <a:rPr sz="2200" spc="-295" dirty="0">
                <a:latin typeface="Arial Black"/>
                <a:cs typeface="Arial Black"/>
              </a:rPr>
              <a:t>many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17176" y="1529501"/>
            <a:ext cx="680402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65" dirty="0">
                <a:latin typeface="Arial Black"/>
                <a:cs typeface="Arial Black"/>
              </a:rPr>
              <a:t>the </a:t>
            </a:r>
            <a:r>
              <a:rPr sz="2200" spc="-350" dirty="0">
                <a:latin typeface="Arial Black"/>
                <a:cs typeface="Arial Black"/>
              </a:rPr>
              <a:t>same </a:t>
            </a:r>
            <a:r>
              <a:rPr sz="2200" spc="-260" dirty="0">
                <a:latin typeface="Arial Black"/>
                <a:cs typeface="Arial Black"/>
              </a:rPr>
              <a:t>benefits </a:t>
            </a:r>
            <a:r>
              <a:rPr sz="2200" spc="-385" dirty="0">
                <a:latin typeface="Arial Black"/>
                <a:cs typeface="Arial Black"/>
              </a:rPr>
              <a:t>as </a:t>
            </a:r>
            <a:r>
              <a:rPr sz="2200" spc="-240" dirty="0">
                <a:latin typeface="Arial Black"/>
                <a:cs typeface="Arial Black"/>
              </a:rPr>
              <a:t>their </a:t>
            </a:r>
            <a:r>
              <a:rPr sz="2200" spc="-220" dirty="0">
                <a:latin typeface="Arial Black"/>
                <a:cs typeface="Arial Black"/>
              </a:rPr>
              <a:t>non-diabetic</a:t>
            </a:r>
            <a:r>
              <a:rPr sz="2200" spc="90" dirty="0">
                <a:latin typeface="Arial Black"/>
                <a:cs typeface="Arial Black"/>
              </a:rPr>
              <a:t> </a:t>
            </a:r>
            <a:r>
              <a:rPr sz="2200" spc="-270" dirty="0">
                <a:latin typeface="Arial Black"/>
                <a:cs typeface="Arial Black"/>
              </a:rPr>
              <a:t>counterparts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17176" y="1730582"/>
            <a:ext cx="748665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235" dirty="0">
                <a:latin typeface="Arial Black"/>
                <a:cs typeface="Arial Black"/>
              </a:rPr>
              <a:t>including </a:t>
            </a:r>
            <a:r>
              <a:rPr sz="2200" spc="-355" dirty="0">
                <a:latin typeface="Arial Black"/>
                <a:cs typeface="Arial Black"/>
              </a:rPr>
              <a:t>a </a:t>
            </a:r>
            <a:r>
              <a:rPr sz="2200" spc="-290" dirty="0">
                <a:latin typeface="Arial Black"/>
                <a:cs typeface="Arial Black"/>
              </a:rPr>
              <a:t>lower </a:t>
            </a:r>
            <a:r>
              <a:rPr sz="2200" spc="-305" dirty="0">
                <a:latin typeface="Arial Black"/>
                <a:cs typeface="Arial Black"/>
              </a:rPr>
              <a:t>risk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75" dirty="0">
                <a:latin typeface="Arial Black"/>
                <a:cs typeface="Arial Black"/>
              </a:rPr>
              <a:t>obesity, </a:t>
            </a:r>
            <a:r>
              <a:rPr sz="2200" spc="-250" dirty="0">
                <a:latin typeface="Arial Black"/>
                <a:cs typeface="Arial Black"/>
              </a:rPr>
              <a:t>hypertension, </a:t>
            </a:r>
            <a:r>
              <a:rPr sz="2200" spc="-260" dirty="0">
                <a:latin typeface="Arial Black"/>
                <a:cs typeface="Arial Black"/>
              </a:rPr>
              <a:t>heart</a:t>
            </a:r>
            <a:r>
              <a:rPr sz="2200" spc="-305" dirty="0">
                <a:latin typeface="Arial Black"/>
                <a:cs typeface="Arial Black"/>
              </a:rPr>
              <a:t> </a:t>
            </a:r>
            <a:r>
              <a:rPr sz="2200" spc="-310" dirty="0">
                <a:latin typeface="Arial Black"/>
                <a:cs typeface="Arial Black"/>
              </a:rPr>
              <a:t>disease,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17176" y="1931663"/>
            <a:ext cx="364109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280" dirty="0">
                <a:latin typeface="Arial Black"/>
                <a:cs typeface="Arial Black"/>
              </a:rPr>
              <a:t>certain </a:t>
            </a:r>
            <a:r>
              <a:rPr sz="2200" spc="-345" dirty="0">
                <a:latin typeface="Arial Black"/>
                <a:cs typeface="Arial Black"/>
              </a:rPr>
              <a:t>cancers </a:t>
            </a:r>
            <a:r>
              <a:rPr sz="2200" spc="-254" dirty="0">
                <a:latin typeface="Arial Black"/>
                <a:cs typeface="Arial Black"/>
              </a:rPr>
              <a:t>and</a:t>
            </a:r>
            <a:r>
              <a:rPr sz="2200" spc="-165" dirty="0">
                <a:latin typeface="Arial Black"/>
                <a:cs typeface="Arial Black"/>
              </a:rPr>
              <a:t> </a:t>
            </a:r>
            <a:r>
              <a:rPr sz="2200" spc="-260" dirty="0">
                <a:latin typeface="Arial Black"/>
                <a:cs typeface="Arial Black"/>
              </a:rPr>
              <a:t>mortality.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7176" y="2401229"/>
            <a:ext cx="769620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235" dirty="0">
                <a:latin typeface="Arial Black"/>
                <a:cs typeface="Arial Black"/>
              </a:rPr>
              <a:t>health-related </a:t>
            </a:r>
            <a:r>
              <a:rPr sz="2200" spc="-245" dirty="0">
                <a:latin typeface="Arial Black"/>
                <a:cs typeface="Arial Black"/>
              </a:rPr>
              <a:t>quality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29" dirty="0">
                <a:latin typeface="Arial Black"/>
                <a:cs typeface="Arial Black"/>
              </a:rPr>
              <a:t>life </a:t>
            </a:r>
            <a:r>
              <a:rPr sz="2200" spc="-220" dirty="0">
                <a:latin typeface="Arial Black"/>
                <a:cs typeface="Arial Black"/>
              </a:rPr>
              <a:t>in </a:t>
            </a:r>
            <a:r>
              <a:rPr sz="2200" spc="-245" dirty="0">
                <a:latin typeface="Arial Black"/>
                <a:cs typeface="Arial Black"/>
              </a:rPr>
              <a:t>individuals</a:t>
            </a:r>
            <a:r>
              <a:rPr sz="2200" spc="30" dirty="0">
                <a:latin typeface="Arial Black"/>
                <a:cs typeface="Arial Black"/>
              </a:rPr>
              <a:t> </a:t>
            </a:r>
            <a:r>
              <a:rPr sz="2200" spc="-295" dirty="0">
                <a:latin typeface="Arial Black"/>
                <a:cs typeface="Arial Black"/>
              </a:rPr>
              <a:t>with </a:t>
            </a:r>
            <a:r>
              <a:rPr sz="2200" spc="-254" dirty="0">
                <a:latin typeface="Arial Black"/>
                <a:cs typeface="Arial Black"/>
              </a:rPr>
              <a:t>type </a:t>
            </a:r>
            <a:r>
              <a:rPr sz="2200" spc="-285" dirty="0">
                <a:latin typeface="Arial Black"/>
                <a:cs typeface="Arial Black"/>
              </a:rPr>
              <a:t>1 </a:t>
            </a:r>
            <a:r>
              <a:rPr sz="2200" spc="-280" dirty="0">
                <a:latin typeface="Arial Black"/>
                <a:cs typeface="Arial Black"/>
              </a:rPr>
              <a:t>diabetes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17176" y="2870621"/>
            <a:ext cx="122745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280" dirty="0">
                <a:latin typeface="Arial Black"/>
                <a:cs typeface="Arial Black"/>
              </a:rPr>
              <a:t>sensitivity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74276" y="2065426"/>
            <a:ext cx="8087995" cy="1433830"/>
          </a:xfrm>
          <a:prstGeom prst="rect">
            <a:avLst/>
          </a:prstGeom>
        </p:spPr>
        <p:txBody>
          <a:bodyPr vert="horz" wrap="square" lIns="0" tIns="14668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15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350" dirty="0">
                <a:latin typeface="Arial Black"/>
                <a:cs typeface="Arial Black"/>
              </a:rPr>
              <a:t>Research </a:t>
            </a:r>
            <a:r>
              <a:rPr sz="2200" spc="-335" dirty="0">
                <a:latin typeface="Arial Black"/>
                <a:cs typeface="Arial Black"/>
              </a:rPr>
              <a:t>has </a:t>
            </a:r>
            <a:r>
              <a:rPr sz="2200" spc="-290" dirty="0">
                <a:latin typeface="Arial Black"/>
                <a:cs typeface="Arial Black"/>
              </a:rPr>
              <a:t>also </a:t>
            </a:r>
            <a:r>
              <a:rPr sz="2200" spc="-310" dirty="0">
                <a:latin typeface="Arial Black"/>
                <a:cs typeface="Arial Black"/>
              </a:rPr>
              <a:t>shown </a:t>
            </a:r>
            <a:r>
              <a:rPr sz="2200" spc="-265" dirty="0">
                <a:latin typeface="Arial Black"/>
                <a:cs typeface="Arial Black"/>
              </a:rPr>
              <a:t>that </a:t>
            </a:r>
            <a:r>
              <a:rPr sz="2200" spc="-345" dirty="0">
                <a:latin typeface="Arial Black"/>
                <a:cs typeface="Arial Black"/>
              </a:rPr>
              <a:t>exercise </a:t>
            </a:r>
            <a:r>
              <a:rPr sz="2200" spc="-229" dirty="0">
                <a:latin typeface="Arial Black"/>
                <a:cs typeface="Arial Black"/>
              </a:rPr>
              <a:t>training</a:t>
            </a:r>
            <a:r>
              <a:rPr sz="2200" spc="-130" dirty="0">
                <a:latin typeface="Arial Black"/>
                <a:cs typeface="Arial Black"/>
              </a:rPr>
              <a:t> </a:t>
            </a:r>
            <a:r>
              <a:rPr sz="2200" spc="-330" dirty="0">
                <a:latin typeface="Arial Black"/>
                <a:cs typeface="Arial Black"/>
              </a:rPr>
              <a:t>increases</a:t>
            </a:r>
            <a:endParaRPr sz="2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105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245" dirty="0">
                <a:latin typeface="Arial Black"/>
                <a:cs typeface="Arial Black"/>
              </a:rPr>
              <a:t>Another </a:t>
            </a:r>
            <a:r>
              <a:rPr sz="2200" spc="-240" dirty="0">
                <a:latin typeface="Arial Black"/>
                <a:cs typeface="Arial Black"/>
              </a:rPr>
              <a:t>benefit </a:t>
            </a:r>
            <a:r>
              <a:rPr sz="2200" spc="-275" dirty="0">
                <a:latin typeface="Arial Black"/>
                <a:cs typeface="Arial Black"/>
              </a:rPr>
              <a:t>usually </a:t>
            </a:r>
            <a:r>
              <a:rPr sz="2200" spc="-290" dirty="0">
                <a:latin typeface="Arial Black"/>
                <a:cs typeface="Arial Black"/>
              </a:rPr>
              <a:t>experienced </a:t>
            </a:r>
            <a:r>
              <a:rPr sz="2200" spc="-310" dirty="0">
                <a:latin typeface="Arial Black"/>
                <a:cs typeface="Arial Black"/>
              </a:rPr>
              <a:t>is</a:t>
            </a:r>
            <a:r>
              <a:rPr sz="2200" spc="-250" dirty="0">
                <a:latin typeface="Arial Black"/>
                <a:cs typeface="Arial Black"/>
              </a:rPr>
              <a:t> </a:t>
            </a:r>
            <a:r>
              <a:rPr sz="2200" spc="-270" dirty="0">
                <a:latin typeface="Arial Black"/>
                <a:cs typeface="Arial Black"/>
              </a:rPr>
              <a:t>improvements </a:t>
            </a:r>
            <a:r>
              <a:rPr sz="2200" spc="-220" dirty="0">
                <a:latin typeface="Arial Black"/>
                <a:cs typeface="Arial Black"/>
              </a:rPr>
              <a:t>in </a:t>
            </a:r>
            <a:r>
              <a:rPr sz="2200" spc="-245" dirty="0">
                <a:latin typeface="Arial Black"/>
                <a:cs typeface="Arial Black"/>
              </a:rPr>
              <a:t>insulin</a:t>
            </a:r>
            <a:endParaRPr sz="2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105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335" dirty="0">
                <a:latin typeface="Arial Black"/>
                <a:cs typeface="Arial Black"/>
              </a:rPr>
              <a:t>Type </a:t>
            </a:r>
            <a:r>
              <a:rPr sz="2200" spc="-285" dirty="0">
                <a:latin typeface="Arial Black"/>
                <a:cs typeface="Arial Black"/>
              </a:rPr>
              <a:t>1 </a:t>
            </a:r>
            <a:r>
              <a:rPr sz="2200" spc="-280" dirty="0">
                <a:latin typeface="Arial Black"/>
                <a:cs typeface="Arial Black"/>
              </a:rPr>
              <a:t>diabetes cannot </a:t>
            </a:r>
            <a:r>
              <a:rPr sz="2200" spc="-250" dirty="0">
                <a:latin typeface="Arial Black"/>
                <a:cs typeface="Arial Black"/>
              </a:rPr>
              <a:t>be </a:t>
            </a:r>
            <a:r>
              <a:rPr sz="2200" spc="-260" dirty="0">
                <a:latin typeface="Arial Black"/>
                <a:cs typeface="Arial Black"/>
              </a:rPr>
              <a:t>prevented </a:t>
            </a:r>
            <a:r>
              <a:rPr sz="2200" spc="-200" dirty="0">
                <a:latin typeface="Arial Black"/>
                <a:cs typeface="Arial Black"/>
              </a:rPr>
              <a:t>or </a:t>
            </a:r>
            <a:r>
              <a:rPr sz="2200" spc="-285" dirty="0">
                <a:latin typeface="Arial Black"/>
                <a:cs typeface="Arial Black"/>
              </a:rPr>
              <a:t>reversed</a:t>
            </a:r>
            <a:r>
              <a:rPr sz="2200" spc="145" dirty="0">
                <a:latin typeface="Arial Black"/>
                <a:cs typeface="Arial Black"/>
              </a:rPr>
              <a:t> </a:t>
            </a:r>
            <a:r>
              <a:rPr sz="2200" spc="-295" dirty="0">
                <a:latin typeface="Arial Black"/>
                <a:cs typeface="Arial Black"/>
              </a:rPr>
              <a:t>with </a:t>
            </a:r>
            <a:r>
              <a:rPr sz="2200" spc="-345" dirty="0">
                <a:latin typeface="Arial Black"/>
                <a:cs typeface="Arial Black"/>
              </a:rPr>
              <a:t>exercise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17176" y="3340013"/>
            <a:ext cx="730123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215" dirty="0">
                <a:latin typeface="Arial Black"/>
                <a:cs typeface="Arial Black"/>
              </a:rPr>
              <a:t>but </a:t>
            </a:r>
            <a:r>
              <a:rPr sz="2200" spc="-290" dirty="0">
                <a:latin typeface="Arial Black"/>
                <a:cs typeface="Arial Black"/>
              </a:rPr>
              <a:t>enhanced </a:t>
            </a:r>
            <a:r>
              <a:rPr sz="2200" spc="-280" dirty="0">
                <a:latin typeface="Arial Black"/>
                <a:cs typeface="Arial Black"/>
              </a:rPr>
              <a:t>sensitivity </a:t>
            </a:r>
            <a:r>
              <a:rPr sz="2200" spc="-215" dirty="0">
                <a:latin typeface="Arial Black"/>
                <a:cs typeface="Arial Black"/>
              </a:rPr>
              <a:t>to </a:t>
            </a:r>
            <a:r>
              <a:rPr sz="2200" spc="-265" dirty="0">
                <a:latin typeface="Arial Black"/>
                <a:cs typeface="Arial Black"/>
              </a:rPr>
              <a:t>the </a:t>
            </a:r>
            <a:r>
              <a:rPr sz="2200" spc="-300" dirty="0">
                <a:latin typeface="Arial Black"/>
                <a:cs typeface="Arial Black"/>
              </a:rPr>
              <a:t>effects </a:t>
            </a:r>
            <a:r>
              <a:rPr sz="2200" spc="-195" dirty="0">
                <a:latin typeface="Arial Black"/>
                <a:cs typeface="Arial Black"/>
              </a:rPr>
              <a:t>of</a:t>
            </a:r>
            <a:r>
              <a:rPr sz="2200" spc="-550" dirty="0">
                <a:latin typeface="Arial Black"/>
                <a:cs typeface="Arial Black"/>
              </a:rPr>
              <a:t> </a:t>
            </a:r>
            <a:r>
              <a:rPr sz="2200" spc="-240" dirty="0">
                <a:latin typeface="Arial Black"/>
                <a:cs typeface="Arial Black"/>
              </a:rPr>
              <a:t>insulin-stimulated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17176" y="3541094"/>
            <a:ext cx="780732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285" dirty="0">
                <a:latin typeface="Arial Black"/>
                <a:cs typeface="Arial Black"/>
              </a:rPr>
              <a:t>glucose </a:t>
            </a:r>
            <a:r>
              <a:rPr sz="2200" spc="-290" dirty="0">
                <a:latin typeface="Arial Black"/>
                <a:cs typeface="Arial Black"/>
              </a:rPr>
              <a:t>uptake </a:t>
            </a:r>
            <a:r>
              <a:rPr sz="2200" spc="-345" dirty="0">
                <a:latin typeface="Arial Black"/>
                <a:cs typeface="Arial Black"/>
              </a:rPr>
              <a:t>can </a:t>
            </a:r>
            <a:r>
              <a:rPr sz="2200" spc="-275" dirty="0">
                <a:latin typeface="Arial Black"/>
                <a:cs typeface="Arial Black"/>
              </a:rPr>
              <a:t>result </a:t>
            </a:r>
            <a:r>
              <a:rPr sz="2200" spc="-220" dirty="0">
                <a:latin typeface="Arial Black"/>
                <a:cs typeface="Arial Black"/>
              </a:rPr>
              <a:t>in </a:t>
            </a:r>
            <a:r>
              <a:rPr sz="2200" spc="-290" dirty="0">
                <a:latin typeface="Arial Black"/>
                <a:cs typeface="Arial Black"/>
              </a:rPr>
              <a:t>lower </a:t>
            </a:r>
            <a:r>
              <a:rPr sz="2200" spc="-245" dirty="0">
                <a:latin typeface="Arial Black"/>
                <a:cs typeface="Arial Black"/>
              </a:rPr>
              <a:t>insulin </a:t>
            </a:r>
            <a:r>
              <a:rPr sz="2200" spc="-270" dirty="0">
                <a:latin typeface="Arial Black"/>
                <a:cs typeface="Arial Black"/>
              </a:rPr>
              <a:t>requirements, </a:t>
            </a:r>
            <a:r>
              <a:rPr sz="2200" spc="-254" dirty="0">
                <a:latin typeface="Arial Black"/>
                <a:cs typeface="Arial Black"/>
              </a:rPr>
              <a:t>leaving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17176" y="3742175"/>
            <a:ext cx="3411854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340" dirty="0">
                <a:latin typeface="Arial Black"/>
                <a:cs typeface="Arial Black"/>
              </a:rPr>
              <a:t>less </a:t>
            </a:r>
            <a:r>
              <a:rPr sz="2200" spc="-229" dirty="0">
                <a:latin typeface="Arial Black"/>
                <a:cs typeface="Arial Black"/>
              </a:rPr>
              <a:t>room </a:t>
            </a:r>
            <a:r>
              <a:rPr sz="2200" spc="-195" dirty="0">
                <a:latin typeface="Arial Black"/>
                <a:cs typeface="Arial Black"/>
              </a:rPr>
              <a:t>for </a:t>
            </a:r>
            <a:r>
              <a:rPr sz="2200" spc="-229" dirty="0">
                <a:latin typeface="Arial Black"/>
                <a:cs typeface="Arial Black"/>
              </a:rPr>
              <a:t>dosing</a:t>
            </a:r>
            <a:r>
              <a:rPr sz="2200" spc="-155" dirty="0">
                <a:latin typeface="Arial Black"/>
                <a:cs typeface="Arial Black"/>
              </a:rPr>
              <a:t> </a:t>
            </a:r>
            <a:r>
              <a:rPr sz="2200" spc="-265" dirty="0">
                <a:latin typeface="Arial Black"/>
                <a:cs typeface="Arial Black"/>
              </a:rPr>
              <a:t>errors.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74276" y="4010659"/>
            <a:ext cx="769493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280" dirty="0">
                <a:latin typeface="Arial Black"/>
                <a:cs typeface="Arial Black"/>
              </a:rPr>
              <a:t>Regular </a:t>
            </a:r>
            <a:r>
              <a:rPr sz="2200" spc="-345" dirty="0">
                <a:latin typeface="Arial Black"/>
                <a:cs typeface="Arial Black"/>
              </a:rPr>
              <a:t>exercise can </a:t>
            </a:r>
            <a:r>
              <a:rPr sz="2200" spc="-290" dirty="0">
                <a:latin typeface="Arial Black"/>
                <a:cs typeface="Arial Black"/>
              </a:rPr>
              <a:t>also </a:t>
            </a:r>
            <a:r>
              <a:rPr sz="2200" spc="-275" dirty="0">
                <a:latin typeface="Arial Black"/>
                <a:cs typeface="Arial Black"/>
              </a:rPr>
              <a:t>result </a:t>
            </a:r>
            <a:r>
              <a:rPr sz="2200" spc="-220" dirty="0">
                <a:latin typeface="Arial Black"/>
                <a:cs typeface="Arial Black"/>
              </a:rPr>
              <a:t>in </a:t>
            </a:r>
            <a:r>
              <a:rPr sz="2200" spc="-290" dirty="0">
                <a:latin typeface="Arial Black"/>
                <a:cs typeface="Arial Black"/>
              </a:rPr>
              <a:t>an </a:t>
            </a:r>
            <a:r>
              <a:rPr sz="2200" spc="-260" dirty="0">
                <a:latin typeface="Arial Black"/>
                <a:cs typeface="Arial Black"/>
              </a:rPr>
              <a:t>improvement </a:t>
            </a:r>
            <a:r>
              <a:rPr sz="2200" spc="-220" dirty="0">
                <a:latin typeface="Arial Black"/>
                <a:cs typeface="Arial Black"/>
              </a:rPr>
              <a:t>in</a:t>
            </a:r>
            <a:r>
              <a:rPr sz="2200" spc="-80" dirty="0">
                <a:latin typeface="Arial Black"/>
                <a:cs typeface="Arial Black"/>
              </a:rPr>
              <a:t> </a:t>
            </a:r>
            <a:r>
              <a:rPr sz="2200" spc="-190" dirty="0">
                <a:latin typeface="Arial Black"/>
                <a:cs typeface="Arial Black"/>
              </a:rPr>
              <a:t>blood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17176" y="4211740"/>
            <a:ext cx="7561580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285" dirty="0">
                <a:latin typeface="Arial Black"/>
                <a:cs typeface="Arial Black"/>
              </a:rPr>
              <a:t>glucose </a:t>
            </a:r>
            <a:r>
              <a:rPr sz="2200" spc="-240" dirty="0">
                <a:latin typeface="Arial Black"/>
                <a:cs typeface="Arial Black"/>
              </a:rPr>
              <a:t>regulation </a:t>
            </a:r>
            <a:r>
              <a:rPr sz="2200" spc="-215" dirty="0">
                <a:latin typeface="Arial Black"/>
                <a:cs typeface="Arial Black"/>
              </a:rPr>
              <a:t>but </a:t>
            </a:r>
            <a:r>
              <a:rPr sz="2200" spc="-225" dirty="0">
                <a:latin typeface="Arial Black"/>
                <a:cs typeface="Arial Black"/>
              </a:rPr>
              <a:t>only </a:t>
            </a:r>
            <a:r>
              <a:rPr sz="2200" spc="-385" dirty="0">
                <a:latin typeface="Arial Black"/>
                <a:cs typeface="Arial Black"/>
              </a:rPr>
              <a:t>as </a:t>
            </a:r>
            <a:r>
              <a:rPr sz="2200" spc="-200" dirty="0">
                <a:latin typeface="Arial Black"/>
                <a:cs typeface="Arial Black"/>
              </a:rPr>
              <a:t>long </a:t>
            </a:r>
            <a:r>
              <a:rPr sz="2200" spc="-385" dirty="0">
                <a:latin typeface="Arial Black"/>
                <a:cs typeface="Arial Black"/>
              </a:rPr>
              <a:t>as </a:t>
            </a:r>
            <a:r>
              <a:rPr sz="2200" spc="-254" dirty="0">
                <a:latin typeface="Arial Black"/>
                <a:cs typeface="Arial Black"/>
              </a:rPr>
              <a:t>type </a:t>
            </a:r>
            <a:r>
              <a:rPr sz="2200" spc="-285" dirty="0">
                <a:latin typeface="Arial Black"/>
                <a:cs typeface="Arial Black"/>
              </a:rPr>
              <a:t>1 </a:t>
            </a:r>
            <a:r>
              <a:rPr sz="2200" spc="-335" dirty="0">
                <a:latin typeface="Arial Black"/>
                <a:cs typeface="Arial Black"/>
              </a:rPr>
              <a:t>exercisers</a:t>
            </a:r>
            <a:r>
              <a:rPr sz="2200" spc="-325" dirty="0">
                <a:latin typeface="Arial Black"/>
                <a:cs typeface="Arial Black"/>
              </a:rPr>
              <a:t> </a:t>
            </a:r>
            <a:r>
              <a:rPr sz="2200" spc="-355" dirty="0">
                <a:latin typeface="Arial Black"/>
                <a:cs typeface="Arial Black"/>
              </a:rPr>
              <a:t>make</a:t>
            </a:r>
            <a:endParaRPr sz="2200">
              <a:latin typeface="Arial Black"/>
              <a:cs typeface="Arial Black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17176" y="4412822"/>
            <a:ext cx="6241415" cy="3606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200" spc="-245" dirty="0">
                <a:latin typeface="Arial Black"/>
                <a:cs typeface="Arial Black"/>
              </a:rPr>
              <a:t>appropriate </a:t>
            </a:r>
            <a:r>
              <a:rPr sz="2200" spc="-254" dirty="0">
                <a:latin typeface="Arial Black"/>
                <a:cs typeface="Arial Black"/>
              </a:rPr>
              <a:t>regimen </a:t>
            </a:r>
            <a:r>
              <a:rPr sz="2200" spc="-310" dirty="0">
                <a:latin typeface="Arial Black"/>
                <a:cs typeface="Arial Black"/>
              </a:rPr>
              <a:t>changes </a:t>
            </a:r>
            <a:r>
              <a:rPr sz="2200" spc="-215" dirty="0">
                <a:latin typeface="Arial Black"/>
                <a:cs typeface="Arial Black"/>
              </a:rPr>
              <a:t>to </a:t>
            </a:r>
            <a:r>
              <a:rPr sz="2200" spc="-250" dirty="0">
                <a:latin typeface="Arial Black"/>
                <a:cs typeface="Arial Black"/>
              </a:rPr>
              <a:t>control</a:t>
            </a:r>
            <a:r>
              <a:rPr sz="2200" spc="-40" dirty="0">
                <a:latin typeface="Arial Black"/>
                <a:cs typeface="Arial Black"/>
              </a:rPr>
              <a:t> </a:t>
            </a:r>
            <a:r>
              <a:rPr sz="2200" spc="-300" dirty="0">
                <a:latin typeface="Arial Black"/>
                <a:cs typeface="Arial Black"/>
              </a:rPr>
              <a:t>glycaemia</a:t>
            </a:r>
            <a:endParaRPr sz="2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24860" y="166954"/>
            <a:ext cx="303403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665" dirty="0"/>
              <a:t>Exercise</a:t>
            </a:r>
            <a:r>
              <a:rPr spc="-275" dirty="0"/>
              <a:t> </a:t>
            </a:r>
            <a:r>
              <a:rPr spc="-660" dirty="0"/>
              <a:t>Risks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258251" y="947369"/>
            <a:ext cx="8397875" cy="438404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355600" marR="120014" indent="-342900">
              <a:lnSpc>
                <a:spcPts val="2110"/>
              </a:lnSpc>
              <a:spcBef>
                <a:spcPts val="6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235" dirty="0">
                <a:latin typeface="Arial Black"/>
                <a:cs typeface="Arial Black"/>
              </a:rPr>
              <a:t>Most </a:t>
            </a:r>
            <a:r>
              <a:rPr sz="2200" spc="-280" dirty="0">
                <a:latin typeface="Arial Black"/>
                <a:cs typeface="Arial Black"/>
              </a:rPr>
              <a:t>precautions </a:t>
            </a:r>
            <a:r>
              <a:rPr sz="2200" spc="-270" dirty="0">
                <a:latin typeface="Arial Black"/>
                <a:cs typeface="Arial Black"/>
              </a:rPr>
              <a:t>revolve </a:t>
            </a:r>
            <a:r>
              <a:rPr sz="2200" spc="-235" dirty="0">
                <a:latin typeface="Arial Black"/>
                <a:cs typeface="Arial Black"/>
              </a:rPr>
              <a:t>around </a:t>
            </a:r>
            <a:r>
              <a:rPr sz="2200" spc="-265" dirty="0">
                <a:latin typeface="Arial Black"/>
                <a:cs typeface="Arial Black"/>
              </a:rPr>
              <a:t>the </a:t>
            </a:r>
            <a:r>
              <a:rPr sz="2200" spc="-260" dirty="0">
                <a:latin typeface="Arial Black"/>
                <a:cs typeface="Arial Black"/>
              </a:rPr>
              <a:t>need </a:t>
            </a:r>
            <a:r>
              <a:rPr sz="2200" spc="-195" dirty="0">
                <a:latin typeface="Arial Black"/>
                <a:cs typeface="Arial Black"/>
              </a:rPr>
              <a:t>for </a:t>
            </a:r>
            <a:r>
              <a:rPr sz="2200" spc="-320" dirty="0">
                <a:latin typeface="Arial Black"/>
                <a:cs typeface="Arial Black"/>
              </a:rPr>
              <a:t>acute </a:t>
            </a:r>
            <a:r>
              <a:rPr sz="2200" spc="-254" dirty="0">
                <a:latin typeface="Arial Black"/>
                <a:cs typeface="Arial Black"/>
              </a:rPr>
              <a:t>and </a:t>
            </a:r>
            <a:r>
              <a:rPr sz="2200" spc="-285" dirty="0">
                <a:latin typeface="Arial Black"/>
                <a:cs typeface="Arial Black"/>
              </a:rPr>
              <a:t>chronic  </a:t>
            </a:r>
            <a:r>
              <a:rPr sz="2200" spc="-310" dirty="0">
                <a:latin typeface="Arial Black"/>
                <a:cs typeface="Arial Black"/>
              </a:rPr>
              <a:t>glycaemic </a:t>
            </a:r>
            <a:r>
              <a:rPr sz="2200" spc="-285" dirty="0">
                <a:latin typeface="Arial Black"/>
                <a:cs typeface="Arial Black"/>
              </a:rPr>
              <a:t>management</a:t>
            </a:r>
            <a:r>
              <a:rPr sz="2200" spc="-340" dirty="0">
                <a:latin typeface="Arial Black"/>
                <a:cs typeface="Arial Black"/>
              </a:rPr>
              <a:t> </a:t>
            </a:r>
            <a:r>
              <a:rPr sz="2200" spc="-260" dirty="0">
                <a:latin typeface="Arial Black"/>
                <a:cs typeface="Arial Black"/>
              </a:rPr>
              <a:t>.</a:t>
            </a:r>
            <a:endParaRPr sz="2200">
              <a:latin typeface="Arial Black"/>
              <a:cs typeface="Arial Black"/>
            </a:endParaRPr>
          </a:p>
          <a:p>
            <a:pPr marL="355600" marR="260350" indent="-342900">
              <a:lnSpc>
                <a:spcPts val="2110"/>
              </a:lnSpc>
              <a:spcBef>
                <a:spcPts val="5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270" dirty="0">
                <a:latin typeface="Arial Black"/>
                <a:cs typeface="Arial Black"/>
              </a:rPr>
              <a:t>For </a:t>
            </a:r>
            <a:r>
              <a:rPr sz="2200" spc="-300" dirty="0">
                <a:latin typeface="Arial Black"/>
                <a:cs typeface="Arial Black"/>
              </a:rPr>
              <a:t>example, </a:t>
            </a:r>
            <a:r>
              <a:rPr sz="2200" spc="-320" dirty="0">
                <a:latin typeface="Arial Black"/>
                <a:cs typeface="Arial Black"/>
              </a:rPr>
              <a:t>when </a:t>
            </a:r>
            <a:r>
              <a:rPr sz="2200" spc="-345" dirty="0">
                <a:latin typeface="Arial Black"/>
                <a:cs typeface="Arial Black"/>
              </a:rPr>
              <a:t>exercise </a:t>
            </a:r>
            <a:r>
              <a:rPr sz="2200" spc="-310" dirty="0">
                <a:latin typeface="Arial Black"/>
                <a:cs typeface="Arial Black"/>
              </a:rPr>
              <a:t>is </a:t>
            </a:r>
            <a:r>
              <a:rPr sz="2200" spc="-270" dirty="0">
                <a:latin typeface="Arial Black"/>
                <a:cs typeface="Arial Black"/>
              </a:rPr>
              <a:t>undertaken </a:t>
            </a:r>
            <a:r>
              <a:rPr sz="2200" spc="-235" dirty="0">
                <a:latin typeface="Arial Black"/>
                <a:cs typeface="Arial Black"/>
              </a:rPr>
              <a:t>under </a:t>
            </a:r>
            <a:r>
              <a:rPr sz="2200" spc="-280" dirty="0">
                <a:latin typeface="Arial Black"/>
                <a:cs typeface="Arial Black"/>
              </a:rPr>
              <a:t>certain  </a:t>
            </a:r>
            <a:r>
              <a:rPr sz="2200" spc="-290" dirty="0">
                <a:latin typeface="Arial Black"/>
                <a:cs typeface="Arial Black"/>
              </a:rPr>
              <a:t>hyperglycaemic </a:t>
            </a:r>
            <a:r>
              <a:rPr sz="2200" spc="-210" dirty="0">
                <a:latin typeface="Arial Black"/>
                <a:cs typeface="Arial Black"/>
              </a:rPr>
              <a:t>(high </a:t>
            </a:r>
            <a:r>
              <a:rPr sz="2200" spc="-190" dirty="0">
                <a:latin typeface="Arial Black"/>
                <a:cs typeface="Arial Black"/>
              </a:rPr>
              <a:t>blood </a:t>
            </a:r>
            <a:r>
              <a:rPr sz="2200" spc="-275" dirty="0">
                <a:latin typeface="Arial Black"/>
                <a:cs typeface="Arial Black"/>
              </a:rPr>
              <a:t>glucose) </a:t>
            </a:r>
            <a:r>
              <a:rPr sz="2200" spc="-254" dirty="0">
                <a:latin typeface="Arial Black"/>
                <a:cs typeface="Arial Black"/>
              </a:rPr>
              <a:t>conditions </a:t>
            </a:r>
            <a:r>
              <a:rPr sz="2200" spc="-220" dirty="0">
                <a:latin typeface="Arial Black"/>
                <a:cs typeface="Arial Black"/>
              </a:rPr>
              <a:t>it </a:t>
            </a:r>
            <a:r>
              <a:rPr sz="2200" spc="-345" dirty="0">
                <a:latin typeface="Arial Black"/>
                <a:cs typeface="Arial Black"/>
              </a:rPr>
              <a:t>can </a:t>
            </a:r>
            <a:r>
              <a:rPr sz="2200" spc="-290" dirty="0">
                <a:latin typeface="Arial Black"/>
                <a:cs typeface="Arial Black"/>
              </a:rPr>
              <a:t>actually  </a:t>
            </a:r>
            <a:r>
              <a:rPr sz="2200" spc="-310" dirty="0">
                <a:latin typeface="Arial Black"/>
                <a:cs typeface="Arial Black"/>
              </a:rPr>
              <a:t>worsen </a:t>
            </a:r>
            <a:r>
              <a:rPr sz="2200" spc="-275" dirty="0">
                <a:latin typeface="Arial Black"/>
                <a:cs typeface="Arial Black"/>
              </a:rPr>
              <a:t>metabolic </a:t>
            </a:r>
            <a:r>
              <a:rPr sz="2200" spc="-250" dirty="0">
                <a:latin typeface="Arial Black"/>
                <a:cs typeface="Arial Black"/>
              </a:rPr>
              <a:t>control </a:t>
            </a:r>
            <a:r>
              <a:rPr sz="2200" spc="-240" dirty="0">
                <a:latin typeface="Arial Black"/>
                <a:cs typeface="Arial Black"/>
              </a:rPr>
              <a:t>leading </a:t>
            </a:r>
            <a:r>
              <a:rPr sz="2200" spc="-215" dirty="0">
                <a:latin typeface="Arial Black"/>
                <a:cs typeface="Arial Black"/>
              </a:rPr>
              <a:t>to </a:t>
            </a:r>
            <a:r>
              <a:rPr sz="2200" spc="-355" dirty="0">
                <a:latin typeface="Arial Black"/>
                <a:cs typeface="Arial Black"/>
              </a:rPr>
              <a:t>a </a:t>
            </a:r>
            <a:r>
              <a:rPr sz="2200" spc="-225" dirty="0">
                <a:latin typeface="Arial Black"/>
                <a:cs typeface="Arial Black"/>
              </a:rPr>
              <a:t>further </a:t>
            </a:r>
            <a:r>
              <a:rPr sz="2200" spc="-320" dirty="0">
                <a:latin typeface="Arial Black"/>
                <a:cs typeface="Arial Black"/>
              </a:rPr>
              <a:t>increase </a:t>
            </a:r>
            <a:r>
              <a:rPr sz="2200" spc="-220" dirty="0">
                <a:latin typeface="Arial Black"/>
                <a:cs typeface="Arial Black"/>
              </a:rPr>
              <a:t>in </a:t>
            </a:r>
            <a:r>
              <a:rPr sz="2200" spc="-190" dirty="0">
                <a:latin typeface="Arial Black"/>
                <a:cs typeface="Arial Black"/>
              </a:rPr>
              <a:t>blood  </a:t>
            </a:r>
            <a:r>
              <a:rPr sz="2200" spc="-285" dirty="0">
                <a:latin typeface="Arial Black"/>
                <a:cs typeface="Arial Black"/>
              </a:rPr>
              <a:t>glucose</a:t>
            </a:r>
            <a:r>
              <a:rPr sz="2200" spc="-125" dirty="0">
                <a:latin typeface="Arial Black"/>
                <a:cs typeface="Arial Black"/>
              </a:rPr>
              <a:t> </a:t>
            </a:r>
            <a:r>
              <a:rPr sz="2200" spc="-295" dirty="0">
                <a:latin typeface="Arial Black"/>
                <a:cs typeface="Arial Black"/>
              </a:rPr>
              <a:t>levels</a:t>
            </a:r>
            <a:endParaRPr sz="2200">
              <a:latin typeface="Arial Black"/>
              <a:cs typeface="Arial Black"/>
            </a:endParaRPr>
          </a:p>
          <a:p>
            <a:pPr marL="355600" marR="27305" indent="-342900">
              <a:lnSpc>
                <a:spcPts val="2110"/>
              </a:lnSpc>
              <a:spcBef>
                <a:spcPts val="5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295" dirty="0">
                <a:latin typeface="Arial Black"/>
                <a:cs typeface="Arial Black"/>
              </a:rPr>
              <a:t>A </a:t>
            </a:r>
            <a:r>
              <a:rPr sz="2200" spc="-270" dirty="0">
                <a:latin typeface="Arial Black"/>
                <a:cs typeface="Arial Black"/>
              </a:rPr>
              <a:t>greater </a:t>
            </a:r>
            <a:r>
              <a:rPr sz="2200" spc="-275" dirty="0">
                <a:latin typeface="Arial Black"/>
                <a:cs typeface="Arial Black"/>
              </a:rPr>
              <a:t>immediate </a:t>
            </a:r>
            <a:r>
              <a:rPr sz="2200" spc="-300" dirty="0">
                <a:latin typeface="Arial Black"/>
                <a:cs typeface="Arial Black"/>
              </a:rPr>
              <a:t>concern </a:t>
            </a:r>
            <a:r>
              <a:rPr sz="2200" spc="-310" dirty="0">
                <a:latin typeface="Arial Black"/>
                <a:cs typeface="Arial Black"/>
              </a:rPr>
              <a:t>is </a:t>
            </a:r>
            <a:r>
              <a:rPr sz="2200" spc="-265" dirty="0">
                <a:latin typeface="Arial Black"/>
                <a:cs typeface="Arial Black"/>
              </a:rPr>
              <a:t>the </a:t>
            </a:r>
            <a:r>
              <a:rPr sz="2200" spc="-305" dirty="0">
                <a:latin typeface="Arial Black"/>
                <a:cs typeface="Arial Black"/>
              </a:rPr>
              <a:t>risk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75" dirty="0">
                <a:latin typeface="Arial Black"/>
                <a:cs typeface="Arial Black"/>
              </a:rPr>
              <a:t>hypoglycaemia </a:t>
            </a:r>
            <a:r>
              <a:rPr sz="2200" spc="145" dirty="0">
                <a:latin typeface="Arial Black"/>
                <a:cs typeface="Arial Black"/>
              </a:rPr>
              <a:t>- </a:t>
            </a:r>
            <a:r>
              <a:rPr sz="2200" spc="-320" dirty="0">
                <a:latin typeface="Arial Black"/>
                <a:cs typeface="Arial Black"/>
              </a:rPr>
              <a:t>when  </a:t>
            </a:r>
            <a:r>
              <a:rPr sz="2200" spc="-190" dirty="0">
                <a:latin typeface="Arial Black"/>
                <a:cs typeface="Arial Black"/>
              </a:rPr>
              <a:t>blood </a:t>
            </a:r>
            <a:r>
              <a:rPr sz="2200" spc="-285" dirty="0">
                <a:latin typeface="Arial Black"/>
                <a:cs typeface="Arial Black"/>
              </a:rPr>
              <a:t>glucose </a:t>
            </a:r>
            <a:r>
              <a:rPr sz="2200" spc="-295" dirty="0">
                <a:latin typeface="Arial Black"/>
                <a:cs typeface="Arial Black"/>
              </a:rPr>
              <a:t>levels </a:t>
            </a:r>
            <a:r>
              <a:rPr sz="2200" spc="-235" dirty="0">
                <a:latin typeface="Arial Black"/>
                <a:cs typeface="Arial Black"/>
              </a:rPr>
              <a:t>fall </a:t>
            </a:r>
            <a:r>
              <a:rPr sz="2200" spc="-215" dirty="0">
                <a:latin typeface="Arial Black"/>
                <a:cs typeface="Arial Black"/>
              </a:rPr>
              <a:t>to </a:t>
            </a:r>
            <a:r>
              <a:rPr sz="2200" spc="-290" dirty="0">
                <a:latin typeface="Arial Black"/>
                <a:cs typeface="Arial Black"/>
              </a:rPr>
              <a:t>an </a:t>
            </a:r>
            <a:r>
              <a:rPr sz="2200" spc="-254" dirty="0">
                <a:latin typeface="Arial Black"/>
                <a:cs typeface="Arial Black"/>
              </a:rPr>
              <a:t>abnormally </a:t>
            </a:r>
            <a:r>
              <a:rPr sz="2200" spc="-295" dirty="0">
                <a:latin typeface="Arial Black"/>
                <a:cs typeface="Arial Black"/>
              </a:rPr>
              <a:t>low </a:t>
            </a:r>
            <a:r>
              <a:rPr sz="2200" spc="-270" dirty="0">
                <a:latin typeface="Arial Black"/>
                <a:cs typeface="Arial Black"/>
              </a:rPr>
              <a:t>level </a:t>
            </a:r>
            <a:r>
              <a:rPr sz="2200" spc="-190" dirty="0">
                <a:latin typeface="Arial Black"/>
                <a:cs typeface="Arial Black"/>
              </a:rPr>
              <a:t>(blood  </a:t>
            </a:r>
            <a:r>
              <a:rPr sz="2200" spc="-285" dirty="0">
                <a:latin typeface="Arial Black"/>
                <a:cs typeface="Arial Black"/>
              </a:rPr>
              <a:t>glucose </a:t>
            </a:r>
            <a:r>
              <a:rPr sz="2200" spc="-270" dirty="0">
                <a:latin typeface="Arial Black"/>
                <a:cs typeface="Arial Black"/>
              </a:rPr>
              <a:t>level </a:t>
            </a:r>
            <a:r>
              <a:rPr sz="2200" spc="45" dirty="0">
                <a:latin typeface="Arial Black"/>
                <a:cs typeface="Arial Black"/>
              </a:rPr>
              <a:t>&lt; </a:t>
            </a:r>
            <a:r>
              <a:rPr sz="2200" spc="-275" dirty="0">
                <a:latin typeface="Arial Black"/>
                <a:cs typeface="Arial Black"/>
              </a:rPr>
              <a:t>3.6</a:t>
            </a:r>
            <a:r>
              <a:rPr sz="2200" spc="-475" dirty="0">
                <a:latin typeface="Arial Black"/>
                <a:cs typeface="Arial Black"/>
              </a:rPr>
              <a:t> </a:t>
            </a:r>
            <a:r>
              <a:rPr sz="2200" spc="-210" dirty="0">
                <a:latin typeface="Arial Black"/>
                <a:cs typeface="Arial Black"/>
              </a:rPr>
              <a:t>mmol/L).</a:t>
            </a:r>
            <a:endParaRPr sz="2200">
              <a:latin typeface="Arial Black"/>
              <a:cs typeface="Arial Black"/>
            </a:endParaRPr>
          </a:p>
          <a:p>
            <a:pPr marL="355600" marR="5080" indent="-342900">
              <a:lnSpc>
                <a:spcPts val="2110"/>
              </a:lnSpc>
              <a:spcBef>
                <a:spcPts val="5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305" dirty="0">
                <a:latin typeface="Arial Black"/>
                <a:cs typeface="Arial Black"/>
              </a:rPr>
              <a:t>Elevated </a:t>
            </a:r>
            <a:r>
              <a:rPr sz="2200" spc="-295" dirty="0">
                <a:latin typeface="Arial Black"/>
                <a:cs typeface="Arial Black"/>
              </a:rPr>
              <a:t>levels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305" dirty="0">
                <a:latin typeface="Arial Black"/>
                <a:cs typeface="Arial Black"/>
              </a:rPr>
              <a:t>plasma </a:t>
            </a:r>
            <a:r>
              <a:rPr sz="2200" spc="-245" dirty="0">
                <a:latin typeface="Arial Black"/>
                <a:cs typeface="Arial Black"/>
              </a:rPr>
              <a:t>insulin, </a:t>
            </a:r>
            <a:r>
              <a:rPr sz="2200" spc="-240" dirty="0">
                <a:latin typeface="Arial Black"/>
                <a:cs typeface="Arial Black"/>
              </a:rPr>
              <a:t>due </a:t>
            </a:r>
            <a:r>
              <a:rPr sz="2200" spc="-215" dirty="0">
                <a:latin typeface="Arial Black"/>
                <a:cs typeface="Arial Black"/>
              </a:rPr>
              <a:t>to </a:t>
            </a:r>
            <a:r>
              <a:rPr sz="2200" spc="-265" dirty="0">
                <a:latin typeface="Arial Black"/>
                <a:cs typeface="Arial Black"/>
              </a:rPr>
              <a:t>the </a:t>
            </a:r>
            <a:r>
              <a:rPr sz="2200" spc="-245" dirty="0">
                <a:latin typeface="Arial Black"/>
                <a:cs typeface="Arial Black"/>
              </a:rPr>
              <a:t>mobilisation </a:t>
            </a:r>
            <a:r>
              <a:rPr sz="2200" spc="-195" dirty="0">
                <a:latin typeface="Arial Black"/>
                <a:cs typeface="Arial Black"/>
              </a:rPr>
              <a:t>of  </a:t>
            </a:r>
            <a:r>
              <a:rPr sz="2200" spc="-270" dirty="0">
                <a:latin typeface="Arial Black"/>
                <a:cs typeface="Arial Black"/>
              </a:rPr>
              <a:t>injected </a:t>
            </a:r>
            <a:r>
              <a:rPr sz="2200" spc="-245" dirty="0">
                <a:latin typeface="Arial Black"/>
                <a:cs typeface="Arial Black"/>
              </a:rPr>
              <a:t>insulin, </a:t>
            </a:r>
            <a:r>
              <a:rPr sz="2200" spc="-345" dirty="0">
                <a:latin typeface="Arial Black"/>
                <a:cs typeface="Arial Black"/>
              </a:rPr>
              <a:t>can </a:t>
            </a:r>
            <a:r>
              <a:rPr sz="2200" spc="-285" dirty="0">
                <a:latin typeface="Arial Black"/>
                <a:cs typeface="Arial Black"/>
              </a:rPr>
              <a:t>attenuate </a:t>
            </a:r>
            <a:r>
              <a:rPr sz="2200" spc="-200" dirty="0">
                <a:latin typeface="Arial Black"/>
                <a:cs typeface="Arial Black"/>
              </a:rPr>
              <a:t>or </a:t>
            </a:r>
            <a:r>
              <a:rPr sz="2200" spc="-260" dirty="0">
                <a:latin typeface="Arial Black"/>
                <a:cs typeface="Arial Black"/>
              </a:rPr>
              <a:t>prevent </a:t>
            </a:r>
            <a:r>
              <a:rPr sz="2200" spc="-265" dirty="0">
                <a:latin typeface="Arial Black"/>
                <a:cs typeface="Arial Black"/>
              </a:rPr>
              <a:t>the </a:t>
            </a:r>
            <a:r>
              <a:rPr sz="2200" spc="-250" dirty="0">
                <a:latin typeface="Arial Black"/>
                <a:cs typeface="Arial Black"/>
              </a:rPr>
              <a:t>normal </a:t>
            </a:r>
            <a:r>
              <a:rPr sz="2200" spc="-245" dirty="0">
                <a:latin typeface="Arial Black"/>
                <a:cs typeface="Arial Black"/>
              </a:rPr>
              <a:t>mobilisation 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85" dirty="0">
                <a:latin typeface="Arial Black"/>
                <a:cs typeface="Arial Black"/>
              </a:rPr>
              <a:t>glucose </a:t>
            </a:r>
            <a:r>
              <a:rPr sz="2200" spc="-254" dirty="0">
                <a:latin typeface="Arial Black"/>
                <a:cs typeface="Arial Black"/>
              </a:rPr>
              <a:t>and </a:t>
            </a:r>
            <a:r>
              <a:rPr sz="2200" spc="-240" dirty="0">
                <a:latin typeface="Arial Black"/>
                <a:cs typeface="Arial Black"/>
              </a:rPr>
              <a:t>other </a:t>
            </a:r>
            <a:r>
              <a:rPr sz="2200" spc="-305" dirty="0">
                <a:latin typeface="Arial Black"/>
                <a:cs typeface="Arial Black"/>
              </a:rPr>
              <a:t>substrates </a:t>
            </a:r>
            <a:r>
              <a:rPr sz="2200" spc="-254" dirty="0">
                <a:latin typeface="Arial Black"/>
                <a:cs typeface="Arial Black"/>
              </a:rPr>
              <a:t>and </a:t>
            </a:r>
            <a:r>
              <a:rPr sz="2200" spc="-320" dirty="0">
                <a:latin typeface="Arial Black"/>
                <a:cs typeface="Arial Black"/>
              </a:rPr>
              <a:t>increase </a:t>
            </a:r>
            <a:r>
              <a:rPr sz="2200" spc="-325" dirty="0">
                <a:latin typeface="Arial Black"/>
                <a:cs typeface="Arial Black"/>
              </a:rPr>
              <a:t>muscle </a:t>
            </a:r>
            <a:r>
              <a:rPr sz="2200" spc="-290" dirty="0">
                <a:latin typeface="Arial Black"/>
                <a:cs typeface="Arial Black"/>
              </a:rPr>
              <a:t>uptake </a:t>
            </a:r>
            <a:r>
              <a:rPr sz="2200" spc="-195" dirty="0">
                <a:latin typeface="Arial Black"/>
                <a:cs typeface="Arial Black"/>
              </a:rPr>
              <a:t>of  </a:t>
            </a:r>
            <a:r>
              <a:rPr sz="2200" spc="-280" dirty="0">
                <a:latin typeface="Arial Black"/>
                <a:cs typeface="Arial Black"/>
              </a:rPr>
              <a:t>glucose.</a:t>
            </a:r>
            <a:endParaRPr sz="2200">
              <a:latin typeface="Arial Black"/>
              <a:cs typeface="Arial Black"/>
            </a:endParaRPr>
          </a:p>
          <a:p>
            <a:pPr marL="355600" marR="1071880" indent="-342900">
              <a:lnSpc>
                <a:spcPts val="2110"/>
              </a:lnSpc>
              <a:spcBef>
                <a:spcPts val="5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200" spc="-330" dirty="0">
                <a:latin typeface="Arial Black"/>
                <a:cs typeface="Arial Black"/>
              </a:rPr>
              <a:t>The </a:t>
            </a:r>
            <a:r>
              <a:rPr sz="2200" spc="-305" dirty="0">
                <a:latin typeface="Arial Black"/>
                <a:cs typeface="Arial Black"/>
              </a:rPr>
              <a:t>risk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75" dirty="0">
                <a:latin typeface="Arial Black"/>
                <a:cs typeface="Arial Black"/>
              </a:rPr>
              <a:t>hypoglycaemia </a:t>
            </a:r>
            <a:r>
              <a:rPr sz="2200" spc="-204" dirty="0">
                <a:latin typeface="Arial Black"/>
                <a:cs typeface="Arial Black"/>
              </a:rPr>
              <a:t>during </a:t>
            </a:r>
            <a:r>
              <a:rPr sz="2200" spc="-200" dirty="0">
                <a:latin typeface="Arial Black"/>
                <a:cs typeface="Arial Black"/>
              </a:rPr>
              <a:t>or </a:t>
            </a:r>
            <a:r>
              <a:rPr sz="2200" spc="-229" dirty="0">
                <a:latin typeface="Arial Black"/>
                <a:cs typeface="Arial Black"/>
              </a:rPr>
              <a:t>following </a:t>
            </a:r>
            <a:r>
              <a:rPr sz="2200" spc="-345" dirty="0">
                <a:latin typeface="Arial Black"/>
                <a:cs typeface="Arial Black"/>
              </a:rPr>
              <a:t>exercise </a:t>
            </a:r>
            <a:r>
              <a:rPr sz="2200" spc="-310" dirty="0">
                <a:latin typeface="Arial Black"/>
                <a:cs typeface="Arial Black"/>
              </a:rPr>
              <a:t>is  </a:t>
            </a:r>
            <a:r>
              <a:rPr sz="2200" spc="-280" dirty="0">
                <a:latin typeface="Arial Black"/>
                <a:cs typeface="Arial Black"/>
              </a:rPr>
              <a:t>substantial </a:t>
            </a:r>
            <a:r>
              <a:rPr sz="2200" spc="-320" dirty="0">
                <a:latin typeface="Arial Black"/>
                <a:cs typeface="Arial Black"/>
              </a:rPr>
              <a:t>when </a:t>
            </a:r>
            <a:r>
              <a:rPr sz="2200" spc="-245" dirty="0">
                <a:latin typeface="Arial Black"/>
                <a:cs typeface="Arial Black"/>
              </a:rPr>
              <a:t>appropriate </a:t>
            </a:r>
            <a:r>
              <a:rPr sz="2200" spc="-280" dirty="0">
                <a:latin typeface="Arial Black"/>
                <a:cs typeface="Arial Black"/>
              </a:rPr>
              <a:t>precautions </a:t>
            </a:r>
            <a:r>
              <a:rPr sz="2200" spc="-305" dirty="0">
                <a:latin typeface="Arial Black"/>
                <a:cs typeface="Arial Black"/>
              </a:rPr>
              <a:t>are </a:t>
            </a:r>
            <a:r>
              <a:rPr sz="2200" spc="-215" dirty="0">
                <a:latin typeface="Arial Black"/>
                <a:cs typeface="Arial Black"/>
              </a:rPr>
              <a:t>not</a:t>
            </a:r>
            <a:r>
              <a:rPr sz="2200" spc="-540" dirty="0">
                <a:latin typeface="Arial Black"/>
                <a:cs typeface="Arial Black"/>
              </a:rPr>
              <a:t> </a:t>
            </a:r>
            <a:r>
              <a:rPr sz="2200" spc="-305" dirty="0">
                <a:latin typeface="Arial Black"/>
                <a:cs typeface="Arial Black"/>
              </a:rPr>
              <a:t>taken.</a:t>
            </a:r>
            <a:endParaRPr sz="2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61379" rIns="0" bIns="0" rtlCol="0">
            <a:spAutoFit/>
          </a:bodyPr>
          <a:lstStyle/>
          <a:p>
            <a:pPr marL="2544445" marR="5080" indent="-2339975">
              <a:lnSpc>
                <a:spcPct val="100000"/>
              </a:lnSpc>
              <a:spcBef>
                <a:spcPts val="100"/>
              </a:spcBef>
            </a:pPr>
            <a:r>
              <a:rPr sz="3600" spc="-415" dirty="0"/>
              <a:t>Insulin, </a:t>
            </a:r>
            <a:r>
              <a:rPr sz="3600" spc="-450" dirty="0"/>
              <a:t>regimens </a:t>
            </a:r>
            <a:r>
              <a:rPr sz="3600" spc="-405" dirty="0"/>
              <a:t>and </a:t>
            </a:r>
            <a:r>
              <a:rPr sz="3600" spc="-560" dirty="0"/>
              <a:t>exercise  </a:t>
            </a:r>
            <a:r>
              <a:rPr sz="3600" spc="-484" dirty="0"/>
              <a:t>effects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916939" y="1323847"/>
            <a:ext cx="7385684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700" spc="-280" dirty="0">
                <a:latin typeface="Arial Black"/>
                <a:cs typeface="Arial Black"/>
              </a:rPr>
              <a:t>Because </a:t>
            </a:r>
            <a:r>
              <a:rPr sz="1700" spc="-190" dirty="0">
                <a:latin typeface="Arial Black"/>
                <a:cs typeface="Arial Black"/>
              </a:rPr>
              <a:t>insulin </a:t>
            </a:r>
            <a:r>
              <a:rPr sz="1700" spc="-195" dirty="0">
                <a:latin typeface="Arial Black"/>
                <a:cs typeface="Arial Black"/>
              </a:rPr>
              <a:t>and </a:t>
            </a:r>
            <a:r>
              <a:rPr sz="1700" spc="-270" dirty="0">
                <a:latin typeface="Arial Black"/>
                <a:cs typeface="Arial Black"/>
              </a:rPr>
              <a:t>exercise </a:t>
            </a:r>
            <a:r>
              <a:rPr sz="1700" spc="-245" dirty="0">
                <a:latin typeface="Arial Black"/>
                <a:cs typeface="Arial Black"/>
              </a:rPr>
              <a:t>increase </a:t>
            </a:r>
            <a:r>
              <a:rPr sz="1700" spc="-250" dirty="0">
                <a:latin typeface="Arial Black"/>
                <a:cs typeface="Arial Black"/>
              </a:rPr>
              <a:t>muscle </a:t>
            </a:r>
            <a:r>
              <a:rPr sz="1700" spc="-220" dirty="0">
                <a:latin typeface="Arial Black"/>
                <a:cs typeface="Arial Black"/>
              </a:rPr>
              <a:t>glucose uptake, </a:t>
            </a:r>
            <a:r>
              <a:rPr sz="1700" spc="-190" dirty="0">
                <a:latin typeface="Arial Black"/>
                <a:cs typeface="Arial Black"/>
              </a:rPr>
              <a:t>insulin</a:t>
            </a:r>
            <a:r>
              <a:rPr sz="1700" spc="-245" dirty="0">
                <a:latin typeface="Arial Black"/>
                <a:cs typeface="Arial Black"/>
              </a:rPr>
              <a:t> </a:t>
            </a:r>
            <a:r>
              <a:rPr sz="1700" spc="-225" dirty="0">
                <a:latin typeface="Arial Black"/>
                <a:cs typeface="Arial Black"/>
              </a:rPr>
              <a:t>types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259840" y="1505197"/>
            <a:ext cx="7103109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spc="-195" dirty="0">
                <a:latin typeface="Arial Black"/>
                <a:cs typeface="Arial Black"/>
              </a:rPr>
              <a:t>and </a:t>
            </a:r>
            <a:r>
              <a:rPr sz="1700" spc="-200" dirty="0">
                <a:latin typeface="Arial Black"/>
                <a:cs typeface="Arial Black"/>
              </a:rPr>
              <a:t>the </a:t>
            </a:r>
            <a:r>
              <a:rPr sz="1700" spc="-175" dirty="0">
                <a:latin typeface="Arial Black"/>
                <a:cs typeface="Arial Black"/>
              </a:rPr>
              <a:t>timing </a:t>
            </a:r>
            <a:r>
              <a:rPr sz="1700" spc="-155" dirty="0">
                <a:latin typeface="Arial Black"/>
                <a:cs typeface="Arial Black"/>
              </a:rPr>
              <a:t>of </a:t>
            </a:r>
            <a:r>
              <a:rPr sz="1700" spc="-185" dirty="0">
                <a:latin typeface="Arial Black"/>
                <a:cs typeface="Arial Black"/>
              </a:rPr>
              <a:t>their </a:t>
            </a:r>
            <a:r>
              <a:rPr sz="1700" spc="-195" dirty="0">
                <a:latin typeface="Arial Black"/>
                <a:cs typeface="Arial Black"/>
              </a:rPr>
              <a:t>injection </a:t>
            </a:r>
            <a:r>
              <a:rPr sz="1700" spc="-265" dirty="0">
                <a:latin typeface="Arial Black"/>
                <a:cs typeface="Arial Black"/>
              </a:rPr>
              <a:t>can </a:t>
            </a:r>
            <a:r>
              <a:rPr sz="1700" spc="-235" dirty="0">
                <a:latin typeface="Arial Black"/>
                <a:cs typeface="Arial Black"/>
              </a:rPr>
              <a:t>have </a:t>
            </a:r>
            <a:r>
              <a:rPr sz="1700" spc="-270" dirty="0">
                <a:latin typeface="Arial Black"/>
                <a:cs typeface="Arial Black"/>
              </a:rPr>
              <a:t>a </a:t>
            </a:r>
            <a:r>
              <a:rPr sz="1700" spc="-145" dirty="0">
                <a:latin typeface="Arial Black"/>
                <a:cs typeface="Arial Black"/>
              </a:rPr>
              <a:t>big </a:t>
            </a:r>
            <a:r>
              <a:rPr sz="1700" spc="-220" dirty="0">
                <a:latin typeface="Arial Black"/>
                <a:cs typeface="Arial Black"/>
              </a:rPr>
              <a:t>effect </a:t>
            </a:r>
            <a:r>
              <a:rPr sz="1700" spc="-155" dirty="0">
                <a:latin typeface="Arial Black"/>
                <a:cs typeface="Arial Black"/>
              </a:rPr>
              <a:t>on </a:t>
            </a:r>
            <a:r>
              <a:rPr sz="1700" spc="-240" dirty="0">
                <a:latin typeface="Arial Black"/>
                <a:cs typeface="Arial Black"/>
              </a:rPr>
              <a:t>glycaemic</a:t>
            </a:r>
            <a:r>
              <a:rPr sz="1700" spc="-190" dirty="0">
                <a:latin typeface="Arial Black"/>
                <a:cs typeface="Arial Black"/>
              </a:rPr>
              <a:t> </a:t>
            </a:r>
            <a:r>
              <a:rPr sz="1700" spc="-195" dirty="0">
                <a:latin typeface="Arial Black"/>
                <a:cs typeface="Arial Black"/>
              </a:rPr>
              <a:t>control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259840" y="1686548"/>
            <a:ext cx="1507490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spc="-160" dirty="0">
                <a:latin typeface="Arial Black"/>
                <a:cs typeface="Arial Black"/>
              </a:rPr>
              <a:t>during</a:t>
            </a:r>
            <a:r>
              <a:rPr sz="1700" spc="-165" dirty="0">
                <a:latin typeface="Arial Black"/>
                <a:cs typeface="Arial Black"/>
              </a:rPr>
              <a:t> </a:t>
            </a:r>
            <a:r>
              <a:rPr sz="1700" spc="-260" dirty="0">
                <a:latin typeface="Arial Black"/>
                <a:cs typeface="Arial Black"/>
              </a:rPr>
              <a:t>exercise.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259840" y="2101081"/>
            <a:ext cx="4751705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spc="-210" dirty="0">
                <a:latin typeface="Arial Black"/>
                <a:cs typeface="Arial Black"/>
              </a:rPr>
              <a:t>injections </a:t>
            </a:r>
            <a:r>
              <a:rPr sz="1700" spc="-190" dirty="0">
                <a:latin typeface="Arial Black"/>
                <a:cs typeface="Arial Black"/>
              </a:rPr>
              <a:t>given </a:t>
            </a:r>
            <a:r>
              <a:rPr sz="1700" spc="-235" dirty="0">
                <a:latin typeface="Arial Black"/>
                <a:cs typeface="Arial Black"/>
              </a:rPr>
              <a:t>two </a:t>
            </a:r>
            <a:r>
              <a:rPr sz="1700" spc="-165" dirty="0">
                <a:latin typeface="Arial Black"/>
                <a:cs typeface="Arial Black"/>
              </a:rPr>
              <a:t>to </a:t>
            </a:r>
            <a:r>
              <a:rPr sz="1700" spc="-155" dirty="0">
                <a:latin typeface="Arial Black"/>
                <a:cs typeface="Arial Black"/>
              </a:rPr>
              <a:t>four </a:t>
            </a:r>
            <a:r>
              <a:rPr sz="1700" spc="-150" dirty="0">
                <a:latin typeface="Arial Black"/>
                <a:cs typeface="Arial Black"/>
              </a:rPr>
              <a:t>(or </a:t>
            </a:r>
            <a:r>
              <a:rPr sz="1700" spc="-195" dirty="0">
                <a:latin typeface="Arial Black"/>
                <a:cs typeface="Arial Black"/>
              </a:rPr>
              <a:t>more) </a:t>
            </a:r>
            <a:r>
              <a:rPr sz="1700" spc="-229" dirty="0">
                <a:latin typeface="Arial Black"/>
                <a:cs typeface="Arial Black"/>
              </a:rPr>
              <a:t>times </a:t>
            </a:r>
            <a:r>
              <a:rPr sz="1700" spc="-270" dirty="0">
                <a:latin typeface="Arial Black"/>
                <a:cs typeface="Arial Black"/>
              </a:rPr>
              <a:t>a</a:t>
            </a:r>
            <a:r>
              <a:rPr sz="1700" spc="-80" dirty="0">
                <a:latin typeface="Arial Black"/>
                <a:cs typeface="Arial Black"/>
              </a:rPr>
              <a:t> </a:t>
            </a:r>
            <a:r>
              <a:rPr sz="1700" spc="-229" dirty="0">
                <a:latin typeface="Arial Black"/>
                <a:cs typeface="Arial Black"/>
              </a:rPr>
              <a:t>day.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259840" y="2515609"/>
            <a:ext cx="1514475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spc="-200" dirty="0">
                <a:latin typeface="Arial Black"/>
                <a:cs typeface="Arial Black"/>
              </a:rPr>
              <a:t>effect’ </a:t>
            </a:r>
            <a:r>
              <a:rPr sz="1700" spc="-250" dirty="0">
                <a:latin typeface="Arial Black"/>
                <a:cs typeface="Arial Black"/>
              </a:rPr>
              <a:t>(Table</a:t>
            </a:r>
            <a:r>
              <a:rPr sz="1700" spc="-65" dirty="0">
                <a:latin typeface="Arial Black"/>
                <a:cs typeface="Arial Black"/>
              </a:rPr>
              <a:t> </a:t>
            </a:r>
            <a:r>
              <a:rPr sz="1700" spc="-185" dirty="0">
                <a:latin typeface="Arial Black"/>
                <a:cs typeface="Arial Black"/>
              </a:rPr>
              <a:t>1).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916939" y="1919731"/>
            <a:ext cx="7538720" cy="11144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700" spc="-180" dirty="0">
                <a:latin typeface="Arial Black"/>
                <a:cs typeface="Arial Black"/>
              </a:rPr>
              <a:t>Most </a:t>
            </a:r>
            <a:r>
              <a:rPr sz="1700" spc="-190" dirty="0">
                <a:latin typeface="Arial Black"/>
                <a:cs typeface="Arial Black"/>
              </a:rPr>
              <a:t>individuals </a:t>
            </a:r>
            <a:r>
              <a:rPr sz="1700" spc="-250" dirty="0">
                <a:latin typeface="Arial Black"/>
                <a:cs typeface="Arial Black"/>
              </a:rPr>
              <a:t>use </a:t>
            </a:r>
            <a:r>
              <a:rPr sz="1700" spc="-270" dirty="0">
                <a:latin typeface="Arial Black"/>
                <a:cs typeface="Arial Black"/>
              </a:rPr>
              <a:t>a </a:t>
            </a:r>
            <a:r>
              <a:rPr sz="1700" spc="-195" dirty="0">
                <a:latin typeface="Arial Black"/>
                <a:cs typeface="Arial Black"/>
              </a:rPr>
              <a:t>combination </a:t>
            </a:r>
            <a:r>
              <a:rPr sz="1700" spc="-155" dirty="0">
                <a:latin typeface="Arial Black"/>
                <a:cs typeface="Arial Black"/>
              </a:rPr>
              <a:t>of </a:t>
            </a:r>
            <a:r>
              <a:rPr sz="1700" spc="-140" dirty="0">
                <a:latin typeface="Arial Black"/>
                <a:cs typeface="Arial Black"/>
              </a:rPr>
              <a:t>short- </a:t>
            </a:r>
            <a:r>
              <a:rPr sz="1700" spc="-195" dirty="0">
                <a:latin typeface="Arial Black"/>
                <a:cs typeface="Arial Black"/>
              </a:rPr>
              <a:t>and </a:t>
            </a:r>
            <a:r>
              <a:rPr sz="1700" spc="-170" dirty="0">
                <a:latin typeface="Arial Black"/>
                <a:cs typeface="Arial Black"/>
              </a:rPr>
              <a:t>longer-acting</a:t>
            </a:r>
            <a:r>
              <a:rPr sz="1700" spc="50" dirty="0">
                <a:latin typeface="Arial Black"/>
                <a:cs typeface="Arial Black"/>
              </a:rPr>
              <a:t> </a:t>
            </a:r>
            <a:r>
              <a:rPr sz="1700" spc="-190" dirty="0">
                <a:latin typeface="Arial Black"/>
                <a:cs typeface="Arial Black"/>
              </a:rPr>
              <a:t>insulin</a:t>
            </a:r>
            <a:endParaRPr sz="17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12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700" spc="-254" dirty="0">
                <a:latin typeface="Arial Black"/>
                <a:cs typeface="Arial Black"/>
              </a:rPr>
              <a:t>The </a:t>
            </a:r>
            <a:r>
              <a:rPr sz="1700" spc="-225" dirty="0">
                <a:latin typeface="Arial Black"/>
                <a:cs typeface="Arial Black"/>
              </a:rPr>
              <a:t>types </a:t>
            </a:r>
            <a:r>
              <a:rPr sz="1700" spc="-155" dirty="0">
                <a:latin typeface="Arial Black"/>
                <a:cs typeface="Arial Black"/>
              </a:rPr>
              <a:t>of </a:t>
            </a:r>
            <a:r>
              <a:rPr sz="1700" spc="-190" dirty="0">
                <a:latin typeface="Arial Black"/>
                <a:cs typeface="Arial Black"/>
              </a:rPr>
              <a:t>insulin </a:t>
            </a:r>
            <a:r>
              <a:rPr sz="1700" spc="-220" dirty="0">
                <a:latin typeface="Arial Black"/>
                <a:cs typeface="Arial Black"/>
              </a:rPr>
              <a:t>used </a:t>
            </a:r>
            <a:r>
              <a:rPr sz="1700" spc="-215" dirty="0">
                <a:latin typeface="Arial Black"/>
                <a:cs typeface="Arial Black"/>
              </a:rPr>
              <a:t>vary </a:t>
            </a:r>
            <a:r>
              <a:rPr sz="1700" spc="-180" dirty="0">
                <a:latin typeface="Arial Black"/>
                <a:cs typeface="Arial Black"/>
              </a:rPr>
              <a:t>by ‘time </a:t>
            </a:r>
            <a:r>
              <a:rPr sz="1700" spc="-165" dirty="0">
                <a:latin typeface="Arial Black"/>
                <a:cs typeface="Arial Black"/>
              </a:rPr>
              <a:t>to </a:t>
            </a:r>
            <a:r>
              <a:rPr sz="1700" spc="-240" dirty="0">
                <a:latin typeface="Arial Black"/>
                <a:cs typeface="Arial Black"/>
              </a:rPr>
              <a:t>peak </a:t>
            </a:r>
            <a:r>
              <a:rPr sz="1700" spc="-195" dirty="0">
                <a:latin typeface="Arial Black"/>
                <a:cs typeface="Arial Black"/>
              </a:rPr>
              <a:t>action’ and </a:t>
            </a:r>
            <a:r>
              <a:rPr sz="1700" spc="-170" dirty="0">
                <a:latin typeface="Arial Black"/>
                <a:cs typeface="Arial Black"/>
              </a:rPr>
              <a:t>‘total </a:t>
            </a:r>
            <a:r>
              <a:rPr sz="1700" spc="-175" dirty="0">
                <a:latin typeface="Arial Black"/>
                <a:cs typeface="Arial Black"/>
              </a:rPr>
              <a:t>duration</a:t>
            </a:r>
            <a:r>
              <a:rPr sz="1700" spc="-185" dirty="0">
                <a:latin typeface="Arial Black"/>
                <a:cs typeface="Arial Black"/>
              </a:rPr>
              <a:t> </a:t>
            </a:r>
            <a:r>
              <a:rPr sz="1700" spc="-155" dirty="0">
                <a:latin typeface="Arial Black"/>
                <a:cs typeface="Arial Black"/>
              </a:rPr>
              <a:t>of</a:t>
            </a:r>
            <a:endParaRPr sz="17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12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700" spc="-185" dirty="0">
                <a:latin typeface="Arial Black"/>
                <a:cs typeface="Arial Black"/>
              </a:rPr>
              <a:t>Other </a:t>
            </a:r>
            <a:r>
              <a:rPr sz="1700" spc="-190" dirty="0">
                <a:latin typeface="Arial Black"/>
                <a:cs typeface="Arial Black"/>
              </a:rPr>
              <a:t>individuals </a:t>
            </a:r>
            <a:r>
              <a:rPr sz="1700" spc="-240" dirty="0">
                <a:latin typeface="Arial Black"/>
                <a:cs typeface="Arial Black"/>
              </a:rPr>
              <a:t>receive </a:t>
            </a:r>
            <a:r>
              <a:rPr sz="1700" spc="-270" dirty="0">
                <a:latin typeface="Arial Black"/>
                <a:cs typeface="Arial Black"/>
              </a:rPr>
              <a:t>a </a:t>
            </a:r>
            <a:r>
              <a:rPr sz="1700" spc="-200" dirty="0">
                <a:latin typeface="Arial Black"/>
                <a:cs typeface="Arial Black"/>
              </a:rPr>
              <a:t>continuous </a:t>
            </a:r>
            <a:r>
              <a:rPr sz="1700" spc="-190" dirty="0">
                <a:latin typeface="Arial Black"/>
                <a:cs typeface="Arial Black"/>
              </a:rPr>
              <a:t>insulin </a:t>
            </a:r>
            <a:r>
              <a:rPr sz="1700" spc="-180" dirty="0">
                <a:latin typeface="Arial Black"/>
                <a:cs typeface="Arial Black"/>
              </a:rPr>
              <a:t>infusion </a:t>
            </a:r>
            <a:r>
              <a:rPr sz="1700" spc="-170" dirty="0">
                <a:latin typeface="Arial Black"/>
                <a:cs typeface="Arial Black"/>
              </a:rPr>
              <a:t>through </a:t>
            </a:r>
            <a:r>
              <a:rPr sz="1700" spc="-270" dirty="0">
                <a:latin typeface="Arial Black"/>
                <a:cs typeface="Arial Black"/>
              </a:rPr>
              <a:t>a</a:t>
            </a:r>
            <a:r>
              <a:rPr sz="1700" spc="-140" dirty="0">
                <a:latin typeface="Arial Black"/>
                <a:cs typeface="Arial Black"/>
              </a:rPr>
              <a:t> </a:t>
            </a:r>
            <a:r>
              <a:rPr sz="1700" spc="-180" dirty="0">
                <a:latin typeface="Arial Black"/>
                <a:cs typeface="Arial Black"/>
              </a:rPr>
              <a:t>portable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259840" y="2930136"/>
            <a:ext cx="7203440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spc="-190" dirty="0">
                <a:latin typeface="Arial Black"/>
                <a:cs typeface="Arial Black"/>
              </a:rPr>
              <a:t>insulin </a:t>
            </a:r>
            <a:r>
              <a:rPr sz="1700" spc="-180" dirty="0">
                <a:latin typeface="Arial Black"/>
                <a:cs typeface="Arial Black"/>
              </a:rPr>
              <a:t>pump, </a:t>
            </a:r>
            <a:r>
              <a:rPr sz="1700" spc="-245" dirty="0">
                <a:latin typeface="Arial Black"/>
                <a:cs typeface="Arial Black"/>
              </a:rPr>
              <a:t>which </a:t>
            </a:r>
            <a:r>
              <a:rPr sz="1700" spc="-210" dirty="0">
                <a:latin typeface="Arial Black"/>
                <a:cs typeface="Arial Black"/>
              </a:rPr>
              <a:t>delivers </a:t>
            </a:r>
            <a:r>
              <a:rPr sz="1700" spc="-180" dirty="0">
                <a:latin typeface="Arial Black"/>
                <a:cs typeface="Arial Black"/>
              </a:rPr>
              <a:t>self-programmed </a:t>
            </a:r>
            <a:r>
              <a:rPr sz="1700" spc="-240" dirty="0">
                <a:latin typeface="Arial Black"/>
                <a:cs typeface="Arial Black"/>
              </a:rPr>
              <a:t>basal </a:t>
            </a:r>
            <a:r>
              <a:rPr sz="1700" spc="-215" dirty="0">
                <a:latin typeface="Arial Black"/>
                <a:cs typeface="Arial Black"/>
              </a:rPr>
              <a:t>amounts </a:t>
            </a:r>
            <a:r>
              <a:rPr sz="1700" spc="-155" dirty="0">
                <a:latin typeface="Arial Black"/>
                <a:cs typeface="Arial Black"/>
              </a:rPr>
              <a:t>of </a:t>
            </a:r>
            <a:r>
              <a:rPr sz="1700" spc="-190" dirty="0">
                <a:latin typeface="Arial Black"/>
                <a:cs typeface="Arial Black"/>
              </a:rPr>
              <a:t>insulin</a:t>
            </a:r>
            <a:r>
              <a:rPr sz="1700" spc="135" dirty="0">
                <a:latin typeface="Arial Black"/>
                <a:cs typeface="Arial Black"/>
              </a:rPr>
              <a:t> </a:t>
            </a:r>
            <a:r>
              <a:rPr sz="1700" spc="-195" dirty="0">
                <a:latin typeface="Arial Black"/>
                <a:cs typeface="Arial Black"/>
              </a:rPr>
              <a:t>and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259840" y="3111486"/>
            <a:ext cx="3996054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spc="-140" dirty="0">
                <a:latin typeface="Arial Black"/>
                <a:cs typeface="Arial Black"/>
              </a:rPr>
              <a:t>food </a:t>
            </a:r>
            <a:r>
              <a:rPr sz="1700" spc="-215" dirty="0">
                <a:latin typeface="Arial Black"/>
                <a:cs typeface="Arial Black"/>
              </a:rPr>
              <a:t>boluses </a:t>
            </a:r>
            <a:r>
              <a:rPr sz="1700" spc="-220" dirty="0">
                <a:latin typeface="Arial Black"/>
                <a:cs typeface="Arial Black"/>
              </a:rPr>
              <a:t>via </a:t>
            </a:r>
            <a:r>
              <a:rPr sz="1700" spc="-270" dirty="0">
                <a:latin typeface="Arial Black"/>
                <a:cs typeface="Arial Black"/>
              </a:rPr>
              <a:t>a </a:t>
            </a:r>
            <a:r>
              <a:rPr sz="1700" spc="-225" dirty="0">
                <a:latin typeface="Arial Black"/>
                <a:cs typeface="Arial Black"/>
              </a:rPr>
              <a:t>subcutaneous</a:t>
            </a:r>
            <a:r>
              <a:rPr sz="1700" spc="-300" dirty="0">
                <a:latin typeface="Arial Black"/>
                <a:cs typeface="Arial Black"/>
              </a:rPr>
              <a:t> </a:t>
            </a:r>
            <a:r>
              <a:rPr sz="1700" spc="-245" dirty="0">
                <a:latin typeface="Arial Black"/>
                <a:cs typeface="Arial Black"/>
              </a:rPr>
              <a:t>catheter.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1259840" y="3526020"/>
            <a:ext cx="6299200" cy="28511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700" spc="-190" dirty="0">
                <a:latin typeface="Arial Black"/>
                <a:cs typeface="Arial Black"/>
              </a:rPr>
              <a:t>insulin </a:t>
            </a:r>
            <a:r>
              <a:rPr sz="1700" spc="-235" dirty="0">
                <a:latin typeface="Arial Black"/>
                <a:cs typeface="Arial Black"/>
              </a:rPr>
              <a:t>doses </a:t>
            </a:r>
            <a:r>
              <a:rPr sz="1700" spc="-240" dirty="0">
                <a:latin typeface="Arial Black"/>
                <a:cs typeface="Arial Black"/>
              </a:rPr>
              <a:t>are </a:t>
            </a:r>
            <a:r>
              <a:rPr sz="1700" spc="-210" dirty="0">
                <a:latin typeface="Arial Black"/>
                <a:cs typeface="Arial Black"/>
              </a:rPr>
              <a:t>reduced </a:t>
            </a:r>
            <a:r>
              <a:rPr sz="1700" spc="-120" dirty="0">
                <a:latin typeface="Arial Black"/>
                <a:cs typeface="Arial Black"/>
              </a:rPr>
              <a:t>and/or </a:t>
            </a:r>
            <a:r>
              <a:rPr sz="1700" spc="-210" dirty="0">
                <a:latin typeface="Arial Black"/>
                <a:cs typeface="Arial Black"/>
              </a:rPr>
              <a:t>carbohydrate </a:t>
            </a:r>
            <a:r>
              <a:rPr sz="1700" spc="-229" dirty="0">
                <a:latin typeface="Arial Black"/>
                <a:cs typeface="Arial Black"/>
              </a:rPr>
              <a:t>intake </a:t>
            </a:r>
            <a:r>
              <a:rPr sz="1700" spc="-240" dirty="0">
                <a:latin typeface="Arial Black"/>
                <a:cs typeface="Arial Black"/>
              </a:rPr>
              <a:t>is</a:t>
            </a:r>
            <a:r>
              <a:rPr sz="1700" spc="-345" dirty="0">
                <a:latin typeface="Arial Black"/>
                <a:cs typeface="Arial Black"/>
              </a:rPr>
              <a:t> </a:t>
            </a:r>
            <a:r>
              <a:rPr sz="1700" spc="-229" dirty="0">
                <a:latin typeface="Arial Black"/>
                <a:cs typeface="Arial Black"/>
              </a:rPr>
              <a:t>increased.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259840" y="3940547"/>
            <a:ext cx="7211695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spc="-215" dirty="0">
                <a:latin typeface="Arial Black"/>
                <a:cs typeface="Arial Black"/>
              </a:rPr>
              <a:t>will </a:t>
            </a:r>
            <a:r>
              <a:rPr sz="1700" spc="-170" dirty="0">
                <a:latin typeface="Arial Black"/>
                <a:cs typeface="Arial Black"/>
              </a:rPr>
              <a:t>begin </a:t>
            </a:r>
            <a:r>
              <a:rPr sz="1700" spc="-204" dirty="0">
                <a:latin typeface="Arial Black"/>
                <a:cs typeface="Arial Black"/>
              </a:rPr>
              <a:t>peaking </a:t>
            </a:r>
            <a:r>
              <a:rPr sz="1700" spc="-185" dirty="0">
                <a:latin typeface="Arial Black"/>
                <a:cs typeface="Arial Black"/>
              </a:rPr>
              <a:t>around </a:t>
            </a:r>
            <a:r>
              <a:rPr sz="1700" spc="-160" dirty="0">
                <a:latin typeface="Arial Black"/>
                <a:cs typeface="Arial Black"/>
              </a:rPr>
              <a:t>noon </a:t>
            </a:r>
            <a:r>
              <a:rPr sz="1700" spc="-195" dirty="0">
                <a:latin typeface="Arial Black"/>
                <a:cs typeface="Arial Black"/>
              </a:rPr>
              <a:t>and </a:t>
            </a:r>
            <a:r>
              <a:rPr sz="1700" spc="-235" dirty="0">
                <a:latin typeface="Arial Black"/>
                <a:cs typeface="Arial Black"/>
              </a:rPr>
              <a:t>exert </a:t>
            </a:r>
            <a:r>
              <a:rPr sz="1700" spc="-220" dirty="0">
                <a:latin typeface="Arial Black"/>
                <a:cs typeface="Arial Black"/>
              </a:rPr>
              <a:t>its </a:t>
            </a:r>
            <a:r>
              <a:rPr sz="1700" spc="-235" dirty="0">
                <a:latin typeface="Arial Black"/>
                <a:cs typeface="Arial Black"/>
              </a:rPr>
              <a:t>effects </a:t>
            </a:r>
            <a:r>
              <a:rPr sz="1700" spc="-220" dirty="0">
                <a:latin typeface="Arial Black"/>
                <a:cs typeface="Arial Black"/>
              </a:rPr>
              <a:t>late </a:t>
            </a:r>
            <a:r>
              <a:rPr sz="1700" spc="-170" dirty="0">
                <a:latin typeface="Arial Black"/>
                <a:cs typeface="Arial Black"/>
              </a:rPr>
              <a:t>into </a:t>
            </a:r>
            <a:r>
              <a:rPr sz="1700" spc="-200" dirty="0">
                <a:latin typeface="Arial Black"/>
                <a:cs typeface="Arial Black"/>
              </a:rPr>
              <a:t>the</a:t>
            </a:r>
            <a:r>
              <a:rPr sz="1700" spc="-295" dirty="0">
                <a:latin typeface="Arial Black"/>
                <a:cs typeface="Arial Black"/>
              </a:rPr>
              <a:t> </a:t>
            </a:r>
            <a:r>
              <a:rPr sz="1700" spc="-185" dirty="0">
                <a:latin typeface="Arial Black"/>
                <a:cs typeface="Arial Black"/>
              </a:rPr>
              <a:t>afternoon.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916939" y="3344670"/>
            <a:ext cx="7759065" cy="111442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700" spc="-285" dirty="0">
                <a:latin typeface="Arial Black"/>
                <a:cs typeface="Arial Black"/>
              </a:rPr>
              <a:t>Exercise </a:t>
            </a:r>
            <a:r>
              <a:rPr sz="1700" spc="-160" dirty="0">
                <a:latin typeface="Arial Black"/>
                <a:cs typeface="Arial Black"/>
              </a:rPr>
              <a:t>during </a:t>
            </a:r>
            <a:r>
              <a:rPr sz="1700" spc="-190" dirty="0">
                <a:latin typeface="Arial Black"/>
                <a:cs typeface="Arial Black"/>
              </a:rPr>
              <a:t>insulin </a:t>
            </a:r>
            <a:r>
              <a:rPr sz="1700" spc="-240" dirty="0">
                <a:latin typeface="Arial Black"/>
                <a:cs typeface="Arial Black"/>
              </a:rPr>
              <a:t>peak </a:t>
            </a:r>
            <a:r>
              <a:rPr sz="1700" spc="-229" dirty="0">
                <a:latin typeface="Arial Black"/>
                <a:cs typeface="Arial Black"/>
              </a:rPr>
              <a:t>times </a:t>
            </a:r>
            <a:r>
              <a:rPr sz="1700" spc="-254" dirty="0">
                <a:latin typeface="Arial Black"/>
                <a:cs typeface="Arial Black"/>
              </a:rPr>
              <a:t>increases </a:t>
            </a:r>
            <a:r>
              <a:rPr sz="1700" spc="-200" dirty="0">
                <a:latin typeface="Arial Black"/>
                <a:cs typeface="Arial Black"/>
              </a:rPr>
              <a:t>the </a:t>
            </a:r>
            <a:r>
              <a:rPr sz="1700" spc="-235" dirty="0">
                <a:latin typeface="Arial Black"/>
                <a:cs typeface="Arial Black"/>
              </a:rPr>
              <a:t>risk </a:t>
            </a:r>
            <a:r>
              <a:rPr sz="1700" spc="-150" dirty="0">
                <a:latin typeface="Arial Black"/>
                <a:cs typeface="Arial Black"/>
              </a:rPr>
              <a:t>for </a:t>
            </a:r>
            <a:r>
              <a:rPr sz="1700" spc="-210" dirty="0">
                <a:latin typeface="Arial Black"/>
                <a:cs typeface="Arial Black"/>
              </a:rPr>
              <a:t>hypoglycaemia,</a:t>
            </a:r>
            <a:r>
              <a:rPr sz="1700" spc="-270" dirty="0">
                <a:latin typeface="Arial Black"/>
                <a:cs typeface="Arial Black"/>
              </a:rPr>
              <a:t> </a:t>
            </a:r>
            <a:r>
              <a:rPr sz="1700" spc="-235" dirty="0">
                <a:latin typeface="Arial Black"/>
                <a:cs typeface="Arial Black"/>
              </a:rPr>
              <a:t>unless</a:t>
            </a:r>
            <a:endParaRPr sz="17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12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700" spc="-204" dirty="0">
                <a:latin typeface="Arial Black"/>
                <a:cs typeface="Arial Black"/>
              </a:rPr>
              <a:t>For </a:t>
            </a:r>
            <a:r>
              <a:rPr sz="1700" spc="-235" dirty="0">
                <a:latin typeface="Arial Black"/>
                <a:cs typeface="Arial Black"/>
              </a:rPr>
              <a:t>example, </a:t>
            </a:r>
            <a:r>
              <a:rPr sz="1700" spc="-210" dirty="0">
                <a:latin typeface="Arial Black"/>
                <a:cs typeface="Arial Black"/>
              </a:rPr>
              <a:t>NPH </a:t>
            </a:r>
            <a:r>
              <a:rPr sz="1700" spc="-240" dirty="0">
                <a:latin typeface="Arial Black"/>
                <a:cs typeface="Arial Black"/>
              </a:rPr>
              <a:t>is </a:t>
            </a:r>
            <a:r>
              <a:rPr sz="1700" spc="-225" dirty="0">
                <a:latin typeface="Arial Black"/>
                <a:cs typeface="Arial Black"/>
              </a:rPr>
              <a:t>an </a:t>
            </a:r>
            <a:r>
              <a:rPr sz="1700" spc="-190" dirty="0">
                <a:latin typeface="Arial Black"/>
                <a:cs typeface="Arial Black"/>
              </a:rPr>
              <a:t>intermediate-acting insulin, </a:t>
            </a:r>
            <a:r>
              <a:rPr sz="1700" spc="-229" dirty="0">
                <a:latin typeface="Arial Black"/>
                <a:cs typeface="Arial Black"/>
              </a:rPr>
              <a:t>so </a:t>
            </a:r>
            <a:r>
              <a:rPr sz="1700" spc="-145" dirty="0">
                <a:latin typeface="Arial Black"/>
                <a:cs typeface="Arial Black"/>
              </a:rPr>
              <a:t>if </a:t>
            </a:r>
            <a:r>
              <a:rPr sz="1700" spc="-190" dirty="0">
                <a:latin typeface="Arial Black"/>
                <a:cs typeface="Arial Black"/>
              </a:rPr>
              <a:t>given </a:t>
            </a:r>
            <a:r>
              <a:rPr sz="1700" spc="-225" dirty="0">
                <a:latin typeface="Arial Black"/>
                <a:cs typeface="Arial Black"/>
              </a:rPr>
              <a:t>at </a:t>
            </a:r>
            <a:r>
              <a:rPr sz="1700" spc="-229" dirty="0">
                <a:latin typeface="Arial Black"/>
                <a:cs typeface="Arial Black"/>
              </a:rPr>
              <a:t>breakfast</a:t>
            </a:r>
            <a:r>
              <a:rPr sz="1700" spc="40" dirty="0">
                <a:latin typeface="Arial Black"/>
                <a:cs typeface="Arial Black"/>
              </a:rPr>
              <a:t> </a:t>
            </a:r>
            <a:r>
              <a:rPr sz="1700" spc="-170" dirty="0">
                <a:latin typeface="Arial Black"/>
                <a:cs typeface="Arial Black"/>
              </a:rPr>
              <a:t>it</a:t>
            </a:r>
            <a:endParaRPr sz="1700">
              <a:latin typeface="Arial Black"/>
              <a:cs typeface="Arial Black"/>
            </a:endParaRPr>
          </a:p>
          <a:p>
            <a:pPr marL="12700">
              <a:lnSpc>
                <a:spcPct val="100000"/>
              </a:lnSpc>
              <a:spcBef>
                <a:spcPts val="1225"/>
              </a:spcBef>
            </a:pPr>
            <a:r>
              <a:rPr sz="1700" dirty="0">
                <a:latin typeface="Arial"/>
                <a:cs typeface="Arial"/>
              </a:rPr>
              <a:t>•</a:t>
            </a:r>
            <a:endParaRPr sz="17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259840" y="4173725"/>
            <a:ext cx="7077075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spc="-190" dirty="0">
                <a:latin typeface="Arial Black"/>
                <a:cs typeface="Arial Black"/>
              </a:rPr>
              <a:t>In </a:t>
            </a:r>
            <a:r>
              <a:rPr sz="1700" spc="-225" dirty="0">
                <a:latin typeface="Arial Black"/>
                <a:cs typeface="Arial Black"/>
              </a:rPr>
              <a:t>contrast </a:t>
            </a:r>
            <a:r>
              <a:rPr sz="1700" spc="-245" dirty="0">
                <a:latin typeface="Arial Black"/>
                <a:cs typeface="Arial Black"/>
              </a:rPr>
              <a:t>Lantus </a:t>
            </a:r>
            <a:r>
              <a:rPr sz="1700" spc="-210" dirty="0">
                <a:latin typeface="Arial Black"/>
                <a:cs typeface="Arial Black"/>
              </a:rPr>
              <a:t>(a </a:t>
            </a:r>
            <a:r>
              <a:rPr sz="1700" spc="-160" dirty="0">
                <a:latin typeface="Arial Black"/>
                <a:cs typeface="Arial Black"/>
              </a:rPr>
              <a:t>long-acting </a:t>
            </a:r>
            <a:r>
              <a:rPr sz="1700" spc="-185" dirty="0">
                <a:latin typeface="Arial Black"/>
                <a:cs typeface="Arial Black"/>
              </a:rPr>
              <a:t>insulin) </a:t>
            </a:r>
            <a:r>
              <a:rPr sz="1700" spc="-195" dirty="0">
                <a:latin typeface="Arial Black"/>
                <a:cs typeface="Arial Black"/>
              </a:rPr>
              <a:t>provides </a:t>
            </a:r>
            <a:r>
              <a:rPr sz="1700" spc="-240" dirty="0">
                <a:latin typeface="Arial Black"/>
                <a:cs typeface="Arial Black"/>
              </a:rPr>
              <a:t>basal </a:t>
            </a:r>
            <a:r>
              <a:rPr sz="1700" spc="-190" dirty="0">
                <a:latin typeface="Arial Black"/>
                <a:cs typeface="Arial Black"/>
              </a:rPr>
              <a:t>insulin </a:t>
            </a:r>
            <a:r>
              <a:rPr sz="1700" spc="-225" dirty="0">
                <a:latin typeface="Arial Black"/>
                <a:cs typeface="Arial Black"/>
              </a:rPr>
              <a:t>coverage;</a:t>
            </a:r>
            <a:r>
              <a:rPr sz="1700" spc="-145" dirty="0">
                <a:latin typeface="Arial Black"/>
                <a:cs typeface="Arial Black"/>
              </a:rPr>
              <a:t> </a:t>
            </a:r>
            <a:r>
              <a:rPr sz="1700" spc="-270" dirty="0">
                <a:latin typeface="Arial Black"/>
                <a:cs typeface="Arial Black"/>
              </a:rPr>
              <a:t>a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1259840" y="4355074"/>
            <a:ext cx="7132320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spc="-240" dirty="0">
                <a:latin typeface="Arial Black"/>
                <a:cs typeface="Arial Black"/>
              </a:rPr>
              <a:t>separate </a:t>
            </a:r>
            <a:r>
              <a:rPr sz="1700" spc="-210" dirty="0">
                <a:latin typeface="Arial Black"/>
                <a:cs typeface="Arial Black"/>
              </a:rPr>
              <a:t>dose </a:t>
            </a:r>
            <a:r>
              <a:rPr sz="1700" spc="-155" dirty="0">
                <a:latin typeface="Arial Black"/>
                <a:cs typeface="Arial Black"/>
              </a:rPr>
              <a:t>of </a:t>
            </a:r>
            <a:r>
              <a:rPr sz="1700" spc="-175" dirty="0">
                <a:latin typeface="Arial Black"/>
                <a:cs typeface="Arial Black"/>
              </a:rPr>
              <a:t>short-acting </a:t>
            </a:r>
            <a:r>
              <a:rPr sz="1700" spc="-190" dirty="0">
                <a:latin typeface="Arial Black"/>
                <a:cs typeface="Arial Black"/>
              </a:rPr>
              <a:t>insulin </a:t>
            </a:r>
            <a:r>
              <a:rPr sz="1700" spc="-229" dirty="0">
                <a:latin typeface="Arial Black"/>
                <a:cs typeface="Arial Black"/>
              </a:rPr>
              <a:t>must </a:t>
            </a:r>
            <a:r>
              <a:rPr sz="1700" spc="-195" dirty="0">
                <a:latin typeface="Arial Black"/>
                <a:cs typeface="Arial Black"/>
              </a:rPr>
              <a:t>be </a:t>
            </a:r>
            <a:r>
              <a:rPr sz="1700" spc="-240" dirty="0">
                <a:latin typeface="Arial Black"/>
                <a:cs typeface="Arial Black"/>
              </a:rPr>
              <a:t>taken </a:t>
            </a:r>
            <a:r>
              <a:rPr sz="1700" spc="-150" dirty="0">
                <a:latin typeface="Arial Black"/>
                <a:cs typeface="Arial Black"/>
              </a:rPr>
              <a:t>for </a:t>
            </a:r>
            <a:r>
              <a:rPr sz="1700" spc="-200" dirty="0">
                <a:latin typeface="Arial Black"/>
                <a:cs typeface="Arial Black"/>
              </a:rPr>
              <a:t>the </a:t>
            </a:r>
            <a:r>
              <a:rPr sz="1700" spc="-160" dirty="0">
                <a:latin typeface="Arial Black"/>
                <a:cs typeface="Arial Black"/>
              </a:rPr>
              <a:t>noon </a:t>
            </a:r>
            <a:r>
              <a:rPr sz="1700" spc="-225" dirty="0">
                <a:latin typeface="Arial Black"/>
                <a:cs typeface="Arial Black"/>
              </a:rPr>
              <a:t>meal.</a:t>
            </a:r>
            <a:r>
              <a:rPr sz="1700" spc="-45" dirty="0">
                <a:latin typeface="Arial Black"/>
                <a:cs typeface="Arial Black"/>
              </a:rPr>
              <a:t> </a:t>
            </a:r>
            <a:r>
              <a:rPr sz="1700" spc="-254" dirty="0">
                <a:latin typeface="Arial Black"/>
                <a:cs typeface="Arial Black"/>
              </a:rPr>
              <a:t>The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259840" y="4536424"/>
            <a:ext cx="7395209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spc="-180" dirty="0">
                <a:latin typeface="Arial Black"/>
                <a:cs typeface="Arial Black"/>
              </a:rPr>
              <a:t>NPH-user </a:t>
            </a:r>
            <a:r>
              <a:rPr sz="1700" spc="-240" dirty="0">
                <a:latin typeface="Arial Black"/>
                <a:cs typeface="Arial Black"/>
              </a:rPr>
              <a:t>is </a:t>
            </a:r>
            <a:r>
              <a:rPr sz="1700" spc="-235" dirty="0">
                <a:latin typeface="Arial Black"/>
                <a:cs typeface="Arial Black"/>
              </a:rPr>
              <a:t>much </a:t>
            </a:r>
            <a:r>
              <a:rPr sz="1700" spc="-204" dirty="0">
                <a:latin typeface="Arial Black"/>
                <a:cs typeface="Arial Black"/>
              </a:rPr>
              <a:t>more </a:t>
            </a:r>
            <a:r>
              <a:rPr sz="1700" spc="-210" dirty="0">
                <a:latin typeface="Arial Black"/>
                <a:cs typeface="Arial Black"/>
              </a:rPr>
              <a:t>likely </a:t>
            </a:r>
            <a:r>
              <a:rPr sz="1700" spc="-165" dirty="0">
                <a:latin typeface="Arial Black"/>
                <a:cs typeface="Arial Black"/>
              </a:rPr>
              <a:t>to </a:t>
            </a:r>
            <a:r>
              <a:rPr sz="1700" spc="-235" dirty="0">
                <a:latin typeface="Arial Black"/>
                <a:cs typeface="Arial Black"/>
              </a:rPr>
              <a:t>experience </a:t>
            </a:r>
            <a:r>
              <a:rPr sz="1700" spc="-210" dirty="0">
                <a:latin typeface="Arial Black"/>
                <a:cs typeface="Arial Black"/>
              </a:rPr>
              <a:t>hypoglycaemia </a:t>
            </a:r>
            <a:r>
              <a:rPr sz="1700" spc="-160" dirty="0">
                <a:latin typeface="Arial Black"/>
                <a:cs typeface="Arial Black"/>
              </a:rPr>
              <a:t>during</a:t>
            </a:r>
            <a:r>
              <a:rPr sz="1700" spc="-114" dirty="0">
                <a:latin typeface="Arial Black"/>
                <a:cs typeface="Arial Black"/>
              </a:rPr>
              <a:t> </a:t>
            </a:r>
            <a:r>
              <a:rPr sz="1700" spc="-270" dirty="0">
                <a:latin typeface="Arial Black"/>
                <a:cs typeface="Arial Black"/>
              </a:rPr>
              <a:t>exercise </a:t>
            </a:r>
            <a:r>
              <a:rPr sz="1700" spc="-165" dirty="0">
                <a:latin typeface="Arial Black"/>
                <a:cs typeface="Arial Black"/>
              </a:rPr>
              <a:t>in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259624" y="4717774"/>
            <a:ext cx="6628130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spc="-200" dirty="0">
                <a:latin typeface="Arial Black"/>
                <a:cs typeface="Arial Black"/>
              </a:rPr>
              <a:t>the </a:t>
            </a:r>
            <a:r>
              <a:rPr sz="1700" spc="-220" dirty="0">
                <a:latin typeface="Arial Black"/>
                <a:cs typeface="Arial Black"/>
              </a:rPr>
              <a:t>late </a:t>
            </a:r>
            <a:r>
              <a:rPr sz="1700" spc="-170" dirty="0">
                <a:latin typeface="Arial Black"/>
                <a:cs typeface="Arial Black"/>
              </a:rPr>
              <a:t>morning </a:t>
            </a:r>
            <a:r>
              <a:rPr sz="1700" spc="-220" dirty="0">
                <a:latin typeface="Arial Black"/>
                <a:cs typeface="Arial Black"/>
              </a:rPr>
              <a:t>compared </a:t>
            </a:r>
            <a:r>
              <a:rPr sz="1700" spc="-165" dirty="0">
                <a:latin typeface="Arial Black"/>
                <a:cs typeface="Arial Black"/>
              </a:rPr>
              <a:t>to </a:t>
            </a:r>
            <a:r>
              <a:rPr sz="1700" spc="-270" dirty="0">
                <a:latin typeface="Arial Black"/>
                <a:cs typeface="Arial Black"/>
              </a:rPr>
              <a:t>a </a:t>
            </a:r>
            <a:r>
              <a:rPr sz="1700" spc="-229" dirty="0">
                <a:latin typeface="Arial Black"/>
                <a:cs typeface="Arial Black"/>
              </a:rPr>
              <a:t>user </a:t>
            </a:r>
            <a:r>
              <a:rPr sz="1700" spc="-155" dirty="0">
                <a:latin typeface="Arial Black"/>
                <a:cs typeface="Arial Black"/>
              </a:rPr>
              <a:t>of </a:t>
            </a:r>
            <a:r>
              <a:rPr sz="1700" spc="-200" dirty="0">
                <a:latin typeface="Arial Black"/>
                <a:cs typeface="Arial Black"/>
              </a:rPr>
              <a:t>the </a:t>
            </a:r>
            <a:r>
              <a:rPr sz="1700" spc="-160" dirty="0">
                <a:latin typeface="Arial Black"/>
                <a:cs typeface="Arial Black"/>
              </a:rPr>
              <a:t>long-acting </a:t>
            </a:r>
            <a:r>
              <a:rPr sz="1700" spc="-190" dirty="0">
                <a:latin typeface="Arial Black"/>
                <a:cs typeface="Arial Black"/>
              </a:rPr>
              <a:t>insulin</a:t>
            </a:r>
            <a:r>
              <a:rPr sz="1700" spc="-140" dirty="0">
                <a:latin typeface="Arial Black"/>
                <a:cs typeface="Arial Black"/>
              </a:rPr>
              <a:t> </a:t>
            </a:r>
            <a:r>
              <a:rPr sz="1700" spc="-254" dirty="0">
                <a:latin typeface="Arial Black"/>
                <a:cs typeface="Arial Black"/>
              </a:rPr>
              <a:t>whose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1259407" y="4899124"/>
            <a:ext cx="7081520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spc="-229" dirty="0">
                <a:latin typeface="Arial Black"/>
                <a:cs typeface="Arial Black"/>
              </a:rPr>
              <a:t>breakfast </a:t>
            </a:r>
            <a:r>
              <a:rPr sz="1700" spc="-175" dirty="0">
                <a:latin typeface="Arial Black"/>
                <a:cs typeface="Arial Black"/>
              </a:rPr>
              <a:t>short-acting </a:t>
            </a:r>
            <a:r>
              <a:rPr sz="1700" spc="-190" dirty="0">
                <a:latin typeface="Arial Black"/>
                <a:cs typeface="Arial Black"/>
              </a:rPr>
              <a:t>insulin </a:t>
            </a:r>
            <a:r>
              <a:rPr sz="1700" spc="-229" dirty="0">
                <a:latin typeface="Arial Black"/>
                <a:cs typeface="Arial Black"/>
              </a:rPr>
              <a:t>peaked </a:t>
            </a:r>
            <a:r>
              <a:rPr sz="1700" spc="-195" dirty="0">
                <a:latin typeface="Arial Black"/>
                <a:cs typeface="Arial Black"/>
              </a:rPr>
              <a:t>and </a:t>
            </a:r>
            <a:r>
              <a:rPr sz="1700" spc="-240" dirty="0">
                <a:latin typeface="Arial Black"/>
                <a:cs typeface="Arial Black"/>
              </a:rPr>
              <a:t>waned </a:t>
            </a:r>
            <a:r>
              <a:rPr sz="1700" spc="-185" dirty="0">
                <a:latin typeface="Arial Black"/>
                <a:cs typeface="Arial Black"/>
              </a:rPr>
              <a:t>before </a:t>
            </a:r>
            <a:r>
              <a:rPr sz="1700" spc="-195" dirty="0">
                <a:latin typeface="Arial Black"/>
                <a:cs typeface="Arial Black"/>
              </a:rPr>
              <a:t>then </a:t>
            </a:r>
            <a:r>
              <a:rPr sz="1700" spc="-240" dirty="0">
                <a:latin typeface="Arial Black"/>
                <a:cs typeface="Arial Black"/>
              </a:rPr>
              <a:t>(see </a:t>
            </a:r>
            <a:r>
              <a:rPr sz="1700" spc="-200" dirty="0">
                <a:latin typeface="Arial Black"/>
                <a:cs typeface="Arial Black"/>
              </a:rPr>
              <a:t>table</a:t>
            </a:r>
            <a:r>
              <a:rPr sz="1700" spc="-190" dirty="0">
                <a:latin typeface="Arial Black"/>
                <a:cs typeface="Arial Black"/>
              </a:rPr>
              <a:t> </a:t>
            </a:r>
            <a:r>
              <a:rPr sz="1700" spc="-185" dirty="0">
                <a:latin typeface="Arial Black"/>
                <a:cs typeface="Arial Black"/>
              </a:rPr>
              <a:t>1).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916939" y="5132321"/>
            <a:ext cx="6538595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700" spc="-170" dirty="0">
                <a:latin typeface="Arial Black"/>
                <a:cs typeface="Arial Black"/>
              </a:rPr>
              <a:t>If </a:t>
            </a:r>
            <a:r>
              <a:rPr sz="1700" spc="-175" dirty="0">
                <a:latin typeface="Arial Black"/>
                <a:cs typeface="Arial Black"/>
              </a:rPr>
              <a:t>only </a:t>
            </a:r>
            <a:r>
              <a:rPr sz="1700" spc="-240" dirty="0">
                <a:latin typeface="Arial Black"/>
                <a:cs typeface="Arial Black"/>
              </a:rPr>
              <a:t>basal </a:t>
            </a:r>
            <a:r>
              <a:rPr sz="1700" spc="-235" dirty="0">
                <a:latin typeface="Arial Black"/>
                <a:cs typeface="Arial Black"/>
              </a:rPr>
              <a:t>doses </a:t>
            </a:r>
            <a:r>
              <a:rPr sz="1700" spc="-155" dirty="0">
                <a:latin typeface="Arial Black"/>
                <a:cs typeface="Arial Black"/>
              </a:rPr>
              <a:t>of </a:t>
            </a:r>
            <a:r>
              <a:rPr sz="1700" spc="-190" dirty="0">
                <a:latin typeface="Arial Black"/>
                <a:cs typeface="Arial Black"/>
              </a:rPr>
              <a:t>insulin </a:t>
            </a:r>
            <a:r>
              <a:rPr sz="1700" spc="-240" dirty="0">
                <a:latin typeface="Arial Black"/>
                <a:cs typeface="Arial Black"/>
              </a:rPr>
              <a:t>are </a:t>
            </a:r>
            <a:r>
              <a:rPr sz="1700" spc="-210" dirty="0">
                <a:latin typeface="Arial Black"/>
                <a:cs typeface="Arial Black"/>
              </a:rPr>
              <a:t>circulating </a:t>
            </a:r>
            <a:r>
              <a:rPr sz="1700" spc="-160" dirty="0">
                <a:latin typeface="Arial Black"/>
                <a:cs typeface="Arial Black"/>
              </a:rPr>
              <a:t>during </a:t>
            </a:r>
            <a:r>
              <a:rPr sz="1700" spc="-225" dirty="0">
                <a:latin typeface="Arial Black"/>
                <a:cs typeface="Arial Black"/>
              </a:rPr>
              <a:t>an activity,</a:t>
            </a:r>
            <a:r>
              <a:rPr sz="1700" spc="-430" dirty="0">
                <a:latin typeface="Arial Black"/>
                <a:cs typeface="Arial Black"/>
              </a:rPr>
              <a:t> </a:t>
            </a:r>
            <a:r>
              <a:rPr sz="1700" spc="-200" dirty="0">
                <a:latin typeface="Arial Black"/>
                <a:cs typeface="Arial Black"/>
              </a:rPr>
              <a:t>the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1259840" y="5313671"/>
            <a:ext cx="7023100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spc="-195" dirty="0">
                <a:latin typeface="Arial Black"/>
                <a:cs typeface="Arial Black"/>
              </a:rPr>
              <a:t>physiological </a:t>
            </a:r>
            <a:r>
              <a:rPr sz="1700" spc="-225" dirty="0">
                <a:latin typeface="Arial Black"/>
                <a:cs typeface="Arial Black"/>
              </a:rPr>
              <a:t>response </a:t>
            </a:r>
            <a:r>
              <a:rPr sz="1700" spc="-240" dirty="0">
                <a:latin typeface="Arial Black"/>
                <a:cs typeface="Arial Black"/>
              </a:rPr>
              <a:t>is </a:t>
            </a:r>
            <a:r>
              <a:rPr sz="1700" spc="-204" dirty="0">
                <a:latin typeface="Arial Black"/>
                <a:cs typeface="Arial Black"/>
              </a:rPr>
              <a:t>more </a:t>
            </a:r>
            <a:r>
              <a:rPr sz="1700" spc="-210" dirty="0">
                <a:latin typeface="Arial Black"/>
                <a:cs typeface="Arial Black"/>
              </a:rPr>
              <a:t>similar </a:t>
            </a:r>
            <a:r>
              <a:rPr sz="1700" spc="-165" dirty="0">
                <a:latin typeface="Arial Black"/>
                <a:cs typeface="Arial Black"/>
              </a:rPr>
              <a:t>to </a:t>
            </a:r>
            <a:r>
              <a:rPr sz="1700" spc="-270" dirty="0">
                <a:latin typeface="Arial Black"/>
                <a:cs typeface="Arial Black"/>
              </a:rPr>
              <a:t>a </a:t>
            </a:r>
            <a:r>
              <a:rPr sz="1700" spc="-170" dirty="0">
                <a:latin typeface="Arial Black"/>
                <a:cs typeface="Arial Black"/>
              </a:rPr>
              <a:t>non-diabetic </a:t>
            </a:r>
            <a:r>
              <a:rPr sz="1700" spc="-180" dirty="0">
                <a:latin typeface="Arial Black"/>
                <a:cs typeface="Arial Black"/>
              </a:rPr>
              <a:t>individual.</a:t>
            </a:r>
            <a:r>
              <a:rPr sz="1700" spc="-165" dirty="0">
                <a:latin typeface="Arial Black"/>
                <a:cs typeface="Arial Black"/>
              </a:rPr>
              <a:t> </a:t>
            </a:r>
            <a:r>
              <a:rPr sz="1700" spc="-200" dirty="0">
                <a:latin typeface="Arial Black"/>
                <a:cs typeface="Arial Black"/>
              </a:rPr>
              <a:t>Insulin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259840" y="5495021"/>
            <a:ext cx="6899275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spc="-175" dirty="0">
                <a:latin typeface="Arial Black"/>
                <a:cs typeface="Arial Black"/>
              </a:rPr>
              <a:t>pump </a:t>
            </a:r>
            <a:r>
              <a:rPr sz="1700" spc="-245" dirty="0">
                <a:latin typeface="Arial Black"/>
                <a:cs typeface="Arial Black"/>
              </a:rPr>
              <a:t>users </a:t>
            </a:r>
            <a:r>
              <a:rPr sz="1700" spc="-265" dirty="0">
                <a:latin typeface="Arial Black"/>
                <a:cs typeface="Arial Black"/>
              </a:rPr>
              <a:t>can </a:t>
            </a:r>
            <a:r>
              <a:rPr sz="1700" spc="-235" dirty="0">
                <a:latin typeface="Arial Black"/>
                <a:cs typeface="Arial Black"/>
              </a:rPr>
              <a:t>have </a:t>
            </a:r>
            <a:r>
              <a:rPr sz="1700" spc="-200" dirty="0">
                <a:latin typeface="Arial Black"/>
                <a:cs typeface="Arial Black"/>
              </a:rPr>
              <a:t>the </a:t>
            </a:r>
            <a:r>
              <a:rPr sz="1700" spc="-220" dirty="0">
                <a:latin typeface="Arial Black"/>
                <a:cs typeface="Arial Black"/>
              </a:rPr>
              <a:t>most </a:t>
            </a:r>
            <a:r>
              <a:rPr sz="1700" spc="-195" dirty="0">
                <a:latin typeface="Arial Black"/>
                <a:cs typeface="Arial Black"/>
              </a:rPr>
              <a:t>normal </a:t>
            </a:r>
            <a:r>
              <a:rPr sz="1700" spc="-225" dirty="0">
                <a:latin typeface="Arial Black"/>
                <a:cs typeface="Arial Black"/>
              </a:rPr>
              <a:t>response </a:t>
            </a:r>
            <a:r>
              <a:rPr sz="1700" spc="-165" dirty="0">
                <a:latin typeface="Arial Black"/>
                <a:cs typeface="Arial Black"/>
              </a:rPr>
              <a:t>to </a:t>
            </a:r>
            <a:r>
              <a:rPr sz="1700" spc="-260" dirty="0">
                <a:latin typeface="Arial Black"/>
                <a:cs typeface="Arial Black"/>
              </a:rPr>
              <a:t>exercise, </a:t>
            </a:r>
            <a:r>
              <a:rPr sz="1700" spc="-250" dirty="0">
                <a:latin typeface="Arial Black"/>
                <a:cs typeface="Arial Black"/>
              </a:rPr>
              <a:t>because</a:t>
            </a:r>
            <a:r>
              <a:rPr sz="1700" spc="-220" dirty="0">
                <a:latin typeface="Arial Black"/>
                <a:cs typeface="Arial Black"/>
              </a:rPr>
              <a:t> </a:t>
            </a:r>
            <a:r>
              <a:rPr sz="1700" spc="-200" dirty="0">
                <a:latin typeface="Arial Black"/>
                <a:cs typeface="Arial Black"/>
              </a:rPr>
              <a:t>the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259840" y="5676371"/>
            <a:ext cx="7142480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spc="-175" dirty="0">
                <a:latin typeface="Arial Black"/>
                <a:cs typeface="Arial Black"/>
              </a:rPr>
              <a:t>pump </a:t>
            </a:r>
            <a:r>
              <a:rPr sz="1700" spc="-265" dirty="0">
                <a:latin typeface="Arial Black"/>
                <a:cs typeface="Arial Black"/>
              </a:rPr>
              <a:t>can </a:t>
            </a:r>
            <a:r>
              <a:rPr sz="1700" spc="-200" dirty="0">
                <a:latin typeface="Arial Black"/>
                <a:cs typeface="Arial Black"/>
              </a:rPr>
              <a:t>either </a:t>
            </a:r>
            <a:r>
              <a:rPr sz="1700" spc="-195" dirty="0">
                <a:latin typeface="Arial Black"/>
                <a:cs typeface="Arial Black"/>
              </a:rPr>
              <a:t>be </a:t>
            </a:r>
            <a:r>
              <a:rPr sz="1700" spc="-220" dirty="0">
                <a:latin typeface="Arial Black"/>
                <a:cs typeface="Arial Black"/>
              </a:rPr>
              <a:t>disconnected </a:t>
            </a:r>
            <a:r>
              <a:rPr sz="1700" spc="-155" dirty="0">
                <a:latin typeface="Arial Black"/>
                <a:cs typeface="Arial Black"/>
              </a:rPr>
              <a:t>or </a:t>
            </a:r>
            <a:r>
              <a:rPr sz="1700" spc="-200" dirty="0">
                <a:latin typeface="Arial Black"/>
                <a:cs typeface="Arial Black"/>
              </a:rPr>
              <a:t>the </a:t>
            </a:r>
            <a:r>
              <a:rPr sz="1700" spc="-240" dirty="0">
                <a:latin typeface="Arial Black"/>
                <a:cs typeface="Arial Black"/>
              </a:rPr>
              <a:t>basal </a:t>
            </a:r>
            <a:r>
              <a:rPr sz="1700" spc="-220" dirty="0">
                <a:latin typeface="Arial Black"/>
                <a:cs typeface="Arial Black"/>
              </a:rPr>
              <a:t>rate </a:t>
            </a:r>
            <a:r>
              <a:rPr sz="1700" spc="-210" dirty="0">
                <a:latin typeface="Arial Black"/>
                <a:cs typeface="Arial Black"/>
              </a:rPr>
              <a:t>reduced </a:t>
            </a:r>
            <a:r>
              <a:rPr sz="1700" spc="-160" dirty="0">
                <a:latin typeface="Arial Black"/>
                <a:cs typeface="Arial Black"/>
              </a:rPr>
              <a:t>during</a:t>
            </a:r>
            <a:r>
              <a:rPr sz="1700" spc="-114" dirty="0">
                <a:latin typeface="Arial Black"/>
                <a:cs typeface="Arial Black"/>
              </a:rPr>
              <a:t> </a:t>
            </a:r>
            <a:r>
              <a:rPr sz="1700" spc="-225" dirty="0">
                <a:latin typeface="Arial Black"/>
                <a:cs typeface="Arial Black"/>
              </a:rPr>
              <a:t>physical</a:t>
            </a:r>
            <a:endParaRPr sz="1700">
              <a:latin typeface="Arial Black"/>
              <a:cs typeface="Arial Black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1259840" y="5857721"/>
            <a:ext cx="727710" cy="2851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700" spc="-229" dirty="0">
                <a:latin typeface="Arial Black"/>
                <a:cs typeface="Arial Black"/>
              </a:rPr>
              <a:t>activity.</a:t>
            </a:r>
            <a:endParaRPr sz="17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684288" y="405384"/>
            <a:ext cx="8305787" cy="518312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866515" y="272605"/>
            <a:ext cx="140906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425" dirty="0"/>
              <a:t>Timing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878841" y="1718599"/>
            <a:ext cx="296989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340" dirty="0">
                <a:latin typeface="Arial Black"/>
                <a:cs typeface="Arial Black"/>
              </a:rPr>
              <a:t>response </a:t>
            </a:r>
            <a:r>
              <a:rPr sz="2600" spc="-250" dirty="0">
                <a:latin typeface="Arial Black"/>
                <a:cs typeface="Arial Black"/>
              </a:rPr>
              <a:t>to</a:t>
            </a:r>
            <a:r>
              <a:rPr sz="2600" spc="-25" dirty="0">
                <a:latin typeface="Arial Black"/>
                <a:cs typeface="Arial Black"/>
              </a:rPr>
              <a:t> </a:t>
            </a:r>
            <a:r>
              <a:rPr sz="2600" spc="-409" dirty="0">
                <a:latin typeface="Arial Black"/>
                <a:cs typeface="Arial Black"/>
              </a:rPr>
              <a:t>exercise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1322934"/>
            <a:ext cx="7597140" cy="1135380"/>
          </a:xfrm>
          <a:prstGeom prst="rect">
            <a:avLst/>
          </a:prstGeom>
        </p:spPr>
        <p:txBody>
          <a:bodyPr vert="horz" wrap="square" lIns="0" tIns="17081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3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280" dirty="0">
                <a:latin typeface="Arial Black"/>
                <a:cs typeface="Arial Black"/>
              </a:rPr>
              <a:t>Many </a:t>
            </a:r>
            <a:r>
              <a:rPr sz="2600" spc="-275" dirty="0">
                <a:latin typeface="Arial Black"/>
                <a:cs typeface="Arial Black"/>
              </a:rPr>
              <a:t>other </a:t>
            </a:r>
            <a:r>
              <a:rPr sz="2600" spc="-335" dirty="0">
                <a:latin typeface="Arial Black"/>
                <a:cs typeface="Arial Black"/>
              </a:rPr>
              <a:t>variables </a:t>
            </a:r>
            <a:r>
              <a:rPr sz="2600" spc="-405" dirty="0">
                <a:latin typeface="Arial Black"/>
                <a:cs typeface="Arial Black"/>
              </a:rPr>
              <a:t>can </a:t>
            </a:r>
            <a:r>
              <a:rPr sz="2600" spc="-270" dirty="0">
                <a:latin typeface="Arial Black"/>
                <a:cs typeface="Arial Black"/>
              </a:rPr>
              <a:t>confound </a:t>
            </a:r>
            <a:r>
              <a:rPr sz="2600" spc="-300" dirty="0">
                <a:latin typeface="Arial Black"/>
                <a:cs typeface="Arial Black"/>
              </a:rPr>
              <a:t>the</a:t>
            </a:r>
            <a:r>
              <a:rPr sz="2600" spc="90" dirty="0">
                <a:latin typeface="Arial Black"/>
                <a:cs typeface="Arial Black"/>
              </a:rPr>
              <a:t> </a:t>
            </a:r>
            <a:r>
              <a:rPr sz="2600" spc="-360" dirty="0">
                <a:latin typeface="Arial Black"/>
                <a:cs typeface="Arial Black"/>
              </a:rPr>
              <a:t>glycaemic</a:t>
            </a:r>
            <a:endParaRPr sz="26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12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10" dirty="0">
                <a:latin typeface="Arial Black"/>
                <a:cs typeface="Arial Black"/>
              </a:rPr>
              <a:t>For </a:t>
            </a:r>
            <a:r>
              <a:rPr sz="2600" spc="-355" dirty="0">
                <a:latin typeface="Arial Black"/>
                <a:cs typeface="Arial Black"/>
              </a:rPr>
              <a:t>example, </a:t>
            </a:r>
            <a:r>
              <a:rPr sz="2600" spc="-254" dirty="0">
                <a:latin typeface="Arial Black"/>
                <a:cs typeface="Arial Black"/>
              </a:rPr>
              <a:t>morning </a:t>
            </a:r>
            <a:r>
              <a:rPr sz="2600" spc="-400" dirty="0">
                <a:latin typeface="Arial Black"/>
                <a:cs typeface="Arial Black"/>
              </a:rPr>
              <a:t>exercise, </a:t>
            </a:r>
            <a:r>
              <a:rPr sz="2600" spc="-345" dirty="0">
                <a:latin typeface="Arial Black"/>
                <a:cs typeface="Arial Black"/>
              </a:rPr>
              <a:t>especially </a:t>
            </a:r>
            <a:r>
              <a:rPr sz="2600" spc="-215" dirty="0">
                <a:latin typeface="Arial Black"/>
                <a:cs typeface="Arial Black"/>
              </a:rPr>
              <a:t>if</a:t>
            </a:r>
            <a:r>
              <a:rPr sz="2600" spc="180" dirty="0">
                <a:latin typeface="Arial Black"/>
                <a:cs typeface="Arial Black"/>
              </a:rPr>
              <a:t> </a:t>
            </a:r>
            <a:r>
              <a:rPr sz="2600" spc="-265" dirty="0">
                <a:latin typeface="Arial Black"/>
                <a:cs typeface="Arial Black"/>
              </a:rPr>
              <a:t>done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78841" y="2273335"/>
            <a:ext cx="695325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280" dirty="0">
                <a:latin typeface="Arial Black"/>
                <a:cs typeface="Arial Black"/>
              </a:rPr>
              <a:t>before </a:t>
            </a:r>
            <a:r>
              <a:rPr sz="2600" spc="-335" dirty="0">
                <a:latin typeface="Arial Black"/>
                <a:cs typeface="Arial Black"/>
              </a:rPr>
              <a:t>any </a:t>
            </a:r>
            <a:r>
              <a:rPr sz="2600" spc="-285" dirty="0">
                <a:latin typeface="Arial Black"/>
                <a:cs typeface="Arial Black"/>
              </a:rPr>
              <a:t>insulin </a:t>
            </a:r>
            <a:r>
              <a:rPr sz="2600" spc="-295" dirty="0">
                <a:latin typeface="Arial Black"/>
                <a:cs typeface="Arial Black"/>
              </a:rPr>
              <a:t>injection, </a:t>
            </a:r>
            <a:r>
              <a:rPr sz="2600" spc="-320" dirty="0">
                <a:latin typeface="Arial Black"/>
                <a:cs typeface="Arial Black"/>
              </a:rPr>
              <a:t>usually </a:t>
            </a:r>
            <a:r>
              <a:rPr sz="2600" spc="-390" dirty="0">
                <a:latin typeface="Arial Black"/>
                <a:cs typeface="Arial Black"/>
              </a:rPr>
              <a:t>has </a:t>
            </a:r>
            <a:r>
              <a:rPr sz="2600" spc="-400" dirty="0">
                <a:latin typeface="Arial Black"/>
                <a:cs typeface="Arial Black"/>
              </a:rPr>
              <a:t>less </a:t>
            </a:r>
            <a:r>
              <a:rPr sz="2600" spc="-229" dirty="0">
                <a:latin typeface="Arial Black"/>
                <a:cs typeface="Arial Black"/>
              </a:rPr>
              <a:t>of</a:t>
            </a:r>
            <a:r>
              <a:rPr sz="2600" spc="-520" dirty="0">
                <a:latin typeface="Arial Black"/>
                <a:cs typeface="Arial Black"/>
              </a:rPr>
              <a:t> </a:t>
            </a:r>
            <a:r>
              <a:rPr sz="2600" spc="-409" dirty="0">
                <a:latin typeface="Arial Black"/>
                <a:cs typeface="Arial Black"/>
              </a:rPr>
              <a:t>a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78841" y="2511113"/>
            <a:ext cx="654875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215" dirty="0">
                <a:latin typeface="Arial Black"/>
                <a:cs typeface="Arial Black"/>
              </a:rPr>
              <a:t>blood </a:t>
            </a:r>
            <a:r>
              <a:rPr sz="2600" spc="-285" dirty="0">
                <a:latin typeface="Arial Black"/>
                <a:cs typeface="Arial Black"/>
              </a:rPr>
              <a:t>glucose-lowering </a:t>
            </a:r>
            <a:r>
              <a:rPr sz="2600" spc="-330" dirty="0">
                <a:latin typeface="Arial Black"/>
                <a:cs typeface="Arial Black"/>
              </a:rPr>
              <a:t>effect </a:t>
            </a:r>
            <a:r>
              <a:rPr sz="2600" spc="-305" dirty="0">
                <a:latin typeface="Arial Black"/>
                <a:cs typeface="Arial Black"/>
              </a:rPr>
              <a:t>than </a:t>
            </a:r>
            <a:r>
              <a:rPr sz="2600" spc="-300" dirty="0">
                <a:latin typeface="Arial Black"/>
                <a:cs typeface="Arial Black"/>
              </a:rPr>
              <a:t>the</a:t>
            </a:r>
            <a:r>
              <a:rPr sz="2600" spc="-295" dirty="0">
                <a:latin typeface="Arial Black"/>
                <a:cs typeface="Arial Black"/>
              </a:rPr>
              <a:t> </a:t>
            </a:r>
            <a:r>
              <a:rPr sz="2600" spc="-409" dirty="0">
                <a:latin typeface="Arial Black"/>
                <a:cs typeface="Arial Black"/>
              </a:rPr>
              <a:t>same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78841" y="2748893"/>
            <a:ext cx="762635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409" dirty="0">
                <a:latin typeface="Arial Black"/>
                <a:cs typeface="Arial Black"/>
              </a:rPr>
              <a:t>exercise </a:t>
            </a:r>
            <a:r>
              <a:rPr sz="2600" spc="-265" dirty="0">
                <a:latin typeface="Arial Black"/>
                <a:cs typeface="Arial Black"/>
              </a:rPr>
              <a:t>done </a:t>
            </a:r>
            <a:r>
              <a:rPr sz="2600" spc="-315" dirty="0">
                <a:latin typeface="Arial Black"/>
                <a:cs typeface="Arial Black"/>
              </a:rPr>
              <a:t>later </a:t>
            </a:r>
            <a:r>
              <a:rPr sz="2600" spc="-250" dirty="0">
                <a:latin typeface="Arial Black"/>
                <a:cs typeface="Arial Black"/>
              </a:rPr>
              <a:t>in </a:t>
            </a:r>
            <a:r>
              <a:rPr sz="2600" spc="-300" dirty="0">
                <a:latin typeface="Arial Black"/>
                <a:cs typeface="Arial Black"/>
              </a:rPr>
              <a:t>the </a:t>
            </a:r>
            <a:r>
              <a:rPr sz="2600" spc="-315" dirty="0">
                <a:latin typeface="Arial Black"/>
                <a:cs typeface="Arial Black"/>
              </a:rPr>
              <a:t>day </a:t>
            </a:r>
            <a:r>
              <a:rPr sz="2600" spc="-280" dirty="0">
                <a:latin typeface="Arial Black"/>
                <a:cs typeface="Arial Black"/>
              </a:rPr>
              <a:t>due </a:t>
            </a:r>
            <a:r>
              <a:rPr sz="2600" spc="-250" dirty="0">
                <a:latin typeface="Arial Black"/>
                <a:cs typeface="Arial Black"/>
              </a:rPr>
              <a:t>to</a:t>
            </a:r>
            <a:r>
              <a:rPr sz="2600" spc="-245" dirty="0">
                <a:latin typeface="Arial Black"/>
                <a:cs typeface="Arial Black"/>
              </a:rPr>
              <a:t> </a:t>
            </a:r>
            <a:r>
              <a:rPr sz="2600" spc="-285" dirty="0">
                <a:latin typeface="Arial Black"/>
                <a:cs typeface="Arial Black"/>
              </a:rPr>
              <a:t>glucose-raising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878841" y="2986672"/>
            <a:ext cx="6671945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305" dirty="0">
                <a:latin typeface="Arial Black"/>
                <a:cs typeface="Arial Black"/>
              </a:rPr>
              <a:t>hormones </a:t>
            </a:r>
            <a:r>
              <a:rPr sz="2600" spc="-325" dirty="0">
                <a:latin typeface="Arial Black"/>
                <a:cs typeface="Arial Black"/>
              </a:rPr>
              <a:t>present </a:t>
            </a:r>
            <a:r>
              <a:rPr sz="2600" spc="-300" dirty="0">
                <a:latin typeface="Arial Black"/>
                <a:cs typeface="Arial Black"/>
              </a:rPr>
              <a:t>after </a:t>
            </a:r>
            <a:r>
              <a:rPr sz="2600" spc="-295" dirty="0">
                <a:latin typeface="Arial Black"/>
                <a:cs typeface="Arial Black"/>
              </a:rPr>
              <a:t>fasting </a:t>
            </a:r>
            <a:r>
              <a:rPr sz="2600" spc="-275" dirty="0">
                <a:latin typeface="Arial Black"/>
                <a:cs typeface="Arial Black"/>
              </a:rPr>
              <a:t>overnight</a:t>
            </a:r>
            <a:r>
              <a:rPr sz="2600" spc="-250" dirty="0">
                <a:latin typeface="Arial Black"/>
                <a:cs typeface="Arial Black"/>
              </a:rPr>
              <a:t> </a:t>
            </a:r>
            <a:r>
              <a:rPr sz="2600" spc="-305" dirty="0">
                <a:latin typeface="Arial Black"/>
                <a:cs typeface="Arial Black"/>
              </a:rPr>
              <a:t>that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78841" y="3224451"/>
            <a:ext cx="3837304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375" dirty="0">
                <a:latin typeface="Arial Black"/>
                <a:cs typeface="Arial Black"/>
              </a:rPr>
              <a:t>increase </a:t>
            </a:r>
            <a:r>
              <a:rPr sz="2600" spc="-285" dirty="0">
                <a:latin typeface="Arial Black"/>
                <a:cs typeface="Arial Black"/>
              </a:rPr>
              <a:t>insulin</a:t>
            </a:r>
            <a:r>
              <a:rPr sz="2600" spc="-500" dirty="0">
                <a:latin typeface="Arial Black"/>
                <a:cs typeface="Arial Black"/>
              </a:rPr>
              <a:t> </a:t>
            </a:r>
            <a:r>
              <a:rPr sz="2600" spc="-370" dirty="0">
                <a:latin typeface="Arial Black"/>
                <a:cs typeface="Arial Black"/>
              </a:rPr>
              <a:t>resistance.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5940" y="3541267"/>
            <a:ext cx="686943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55" dirty="0">
                <a:latin typeface="Arial Black"/>
                <a:cs typeface="Arial Black"/>
              </a:rPr>
              <a:t>So </a:t>
            </a:r>
            <a:r>
              <a:rPr sz="2600" spc="-340" dirty="0">
                <a:latin typeface="Arial Black"/>
                <a:cs typeface="Arial Black"/>
              </a:rPr>
              <a:t>an </a:t>
            </a:r>
            <a:r>
              <a:rPr sz="2600" spc="-330" dirty="0">
                <a:latin typeface="Arial Black"/>
                <a:cs typeface="Arial Black"/>
              </a:rPr>
              <a:t>activity </a:t>
            </a:r>
            <a:r>
              <a:rPr sz="2600" spc="-370" dirty="0">
                <a:latin typeface="Arial Black"/>
                <a:cs typeface="Arial Black"/>
              </a:rPr>
              <a:t>may </a:t>
            </a:r>
            <a:r>
              <a:rPr sz="2600" spc="-295" dirty="0">
                <a:latin typeface="Arial Black"/>
                <a:cs typeface="Arial Black"/>
              </a:rPr>
              <a:t>still require </a:t>
            </a:r>
            <a:r>
              <a:rPr sz="2600" spc="-360" dirty="0">
                <a:latin typeface="Arial Black"/>
                <a:cs typeface="Arial Black"/>
              </a:rPr>
              <a:t>some</a:t>
            </a:r>
            <a:r>
              <a:rPr sz="2600" spc="-180" dirty="0">
                <a:latin typeface="Arial Black"/>
                <a:cs typeface="Arial Black"/>
              </a:rPr>
              <a:t> </a:t>
            </a:r>
            <a:r>
              <a:rPr sz="2600" spc="-305" dirty="0">
                <a:latin typeface="Arial Black"/>
                <a:cs typeface="Arial Black"/>
              </a:rPr>
              <a:t>regimen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78841" y="3779046"/>
            <a:ext cx="721868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spc="-365" dirty="0">
                <a:latin typeface="Arial Black"/>
                <a:cs typeface="Arial Black"/>
              </a:rPr>
              <a:t>changes </a:t>
            </a:r>
            <a:r>
              <a:rPr sz="2600" spc="-245" dirty="0">
                <a:latin typeface="Arial Black"/>
                <a:cs typeface="Arial Black"/>
              </a:rPr>
              <a:t>but </a:t>
            </a:r>
            <a:r>
              <a:rPr sz="2600" spc="-320" dirty="0">
                <a:latin typeface="Arial Black"/>
                <a:cs typeface="Arial Black"/>
              </a:rPr>
              <a:t>usually </a:t>
            </a:r>
            <a:r>
              <a:rPr sz="2600" spc="-370" dirty="0">
                <a:latin typeface="Arial Black"/>
                <a:cs typeface="Arial Black"/>
              </a:rPr>
              <a:t>lesser </a:t>
            </a:r>
            <a:r>
              <a:rPr sz="2600" spc="-335" dirty="0">
                <a:latin typeface="Arial Black"/>
                <a:cs typeface="Arial Black"/>
              </a:rPr>
              <a:t>ones </a:t>
            </a:r>
            <a:r>
              <a:rPr sz="2600" spc="-220" dirty="0">
                <a:latin typeface="Arial Black"/>
                <a:cs typeface="Arial Black"/>
              </a:rPr>
              <a:t>for </a:t>
            </a:r>
            <a:r>
              <a:rPr sz="2600" spc="-325" dirty="0">
                <a:latin typeface="Arial Black"/>
                <a:cs typeface="Arial Black"/>
              </a:rPr>
              <a:t>early </a:t>
            </a:r>
            <a:r>
              <a:rPr sz="2600" spc="-254" dirty="0">
                <a:latin typeface="Arial Black"/>
                <a:cs typeface="Arial Black"/>
              </a:rPr>
              <a:t>morning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78841" y="4016825"/>
            <a:ext cx="124587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spc="-400" dirty="0">
                <a:latin typeface="Arial Black"/>
                <a:cs typeface="Arial Black"/>
              </a:rPr>
              <a:t>exercise.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35940" y="4333747"/>
            <a:ext cx="7741284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25" dirty="0">
                <a:latin typeface="Arial Black"/>
                <a:cs typeface="Arial Black"/>
              </a:rPr>
              <a:t>Evening </a:t>
            </a:r>
            <a:r>
              <a:rPr sz="2600" spc="-409" dirty="0">
                <a:latin typeface="Arial Black"/>
                <a:cs typeface="Arial Black"/>
              </a:rPr>
              <a:t>exercise </a:t>
            </a:r>
            <a:r>
              <a:rPr sz="2600" spc="-300" dirty="0">
                <a:latin typeface="Arial Black"/>
                <a:cs typeface="Arial Black"/>
              </a:rPr>
              <a:t>generally </a:t>
            </a:r>
            <a:r>
              <a:rPr sz="2600" spc="-370" dirty="0">
                <a:latin typeface="Arial Black"/>
                <a:cs typeface="Arial Black"/>
              </a:rPr>
              <a:t>conveys </a:t>
            </a:r>
            <a:r>
              <a:rPr sz="2600" spc="-300" dirty="0">
                <a:latin typeface="Arial Black"/>
                <a:cs typeface="Arial Black"/>
              </a:rPr>
              <a:t>the highest</a:t>
            </a:r>
            <a:r>
              <a:rPr sz="2600" spc="-254" dirty="0">
                <a:latin typeface="Arial Black"/>
                <a:cs typeface="Arial Black"/>
              </a:rPr>
              <a:t> </a:t>
            </a:r>
            <a:r>
              <a:rPr sz="2600" spc="-355" dirty="0">
                <a:latin typeface="Arial Black"/>
                <a:cs typeface="Arial Black"/>
              </a:rPr>
              <a:t>risk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78841" y="4571526"/>
            <a:ext cx="7357109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spc="-229" dirty="0">
                <a:latin typeface="Arial Black"/>
                <a:cs typeface="Arial Black"/>
              </a:rPr>
              <a:t>of </a:t>
            </a:r>
            <a:r>
              <a:rPr sz="2600" spc="-320" dirty="0">
                <a:latin typeface="Arial Black"/>
                <a:cs typeface="Arial Black"/>
              </a:rPr>
              <a:t>hypoglycaemia, </a:t>
            </a:r>
            <a:r>
              <a:rPr sz="2600" spc="-345" dirty="0">
                <a:latin typeface="Arial Black"/>
                <a:cs typeface="Arial Black"/>
              </a:rPr>
              <a:t>especially </a:t>
            </a:r>
            <a:r>
              <a:rPr sz="2600" spc="-275" dirty="0">
                <a:latin typeface="Arial Black"/>
                <a:cs typeface="Arial Black"/>
              </a:rPr>
              <a:t>overnight, </a:t>
            </a:r>
            <a:r>
              <a:rPr sz="2600" spc="-245" dirty="0">
                <a:latin typeface="Arial Black"/>
                <a:cs typeface="Arial Black"/>
              </a:rPr>
              <a:t>but </a:t>
            </a:r>
            <a:r>
              <a:rPr sz="2600" spc="-405" dirty="0">
                <a:latin typeface="Arial Black"/>
                <a:cs typeface="Arial Black"/>
              </a:rPr>
              <a:t>can</a:t>
            </a:r>
            <a:r>
              <a:rPr sz="2600" spc="-114" dirty="0">
                <a:latin typeface="Arial Black"/>
                <a:cs typeface="Arial Black"/>
              </a:rPr>
              <a:t> </a:t>
            </a:r>
            <a:r>
              <a:rPr sz="2600" spc="-285" dirty="0">
                <a:latin typeface="Arial Black"/>
                <a:cs typeface="Arial Black"/>
              </a:rPr>
              <a:t>be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878841" y="4809305"/>
            <a:ext cx="7120890" cy="4222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600" spc="-265" dirty="0">
                <a:latin typeface="Arial Black"/>
                <a:cs typeface="Arial Black"/>
              </a:rPr>
              <a:t>done </a:t>
            </a:r>
            <a:r>
              <a:rPr sz="2600" spc="-340" dirty="0">
                <a:latin typeface="Arial Black"/>
                <a:cs typeface="Arial Black"/>
              </a:rPr>
              <a:t>safely </a:t>
            </a:r>
            <a:r>
              <a:rPr sz="2600" spc="-215" dirty="0">
                <a:latin typeface="Arial Black"/>
                <a:cs typeface="Arial Black"/>
              </a:rPr>
              <a:t>if </a:t>
            </a:r>
            <a:r>
              <a:rPr sz="2600" spc="-325" dirty="0">
                <a:latin typeface="Arial Black"/>
                <a:cs typeface="Arial Black"/>
              </a:rPr>
              <a:t>precautions </a:t>
            </a:r>
            <a:r>
              <a:rPr sz="2600" spc="-365" dirty="0">
                <a:latin typeface="Arial Black"/>
                <a:cs typeface="Arial Black"/>
              </a:rPr>
              <a:t>are taken </a:t>
            </a:r>
            <a:r>
              <a:rPr sz="2600" spc="-250" dirty="0">
                <a:latin typeface="Arial Black"/>
                <a:cs typeface="Arial Black"/>
              </a:rPr>
              <a:t>to </a:t>
            </a:r>
            <a:r>
              <a:rPr sz="2600" spc="-310" dirty="0">
                <a:latin typeface="Arial Black"/>
                <a:cs typeface="Arial Black"/>
              </a:rPr>
              <a:t>prevent</a:t>
            </a:r>
            <a:r>
              <a:rPr sz="2600" spc="-254" dirty="0">
                <a:latin typeface="Arial Black"/>
                <a:cs typeface="Arial Black"/>
              </a:rPr>
              <a:t> </a:t>
            </a:r>
            <a:r>
              <a:rPr sz="2600" spc="-270" dirty="0">
                <a:latin typeface="Arial Black"/>
                <a:cs typeface="Arial Black"/>
              </a:rPr>
              <a:t>it.</a:t>
            </a:r>
            <a:endParaRPr sz="26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34258" y="367030"/>
            <a:ext cx="249174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50" dirty="0"/>
              <a:t>Sensitivity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739933" y="1481010"/>
            <a:ext cx="7522845" cy="287845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marR="154305" indent="-342900">
              <a:lnSpc>
                <a:spcPct val="80000"/>
              </a:lnSpc>
              <a:spcBef>
                <a:spcPts val="6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30" dirty="0">
                <a:latin typeface="Arial Black"/>
                <a:cs typeface="Arial Black"/>
              </a:rPr>
              <a:t>Trained </a:t>
            </a:r>
            <a:r>
              <a:rPr sz="2400" spc="-265" dirty="0">
                <a:latin typeface="Arial Black"/>
                <a:cs typeface="Arial Black"/>
              </a:rPr>
              <a:t>individuals </a:t>
            </a:r>
            <a:r>
              <a:rPr sz="2400" spc="-315" dirty="0">
                <a:latin typeface="Arial Black"/>
                <a:cs typeface="Arial Black"/>
              </a:rPr>
              <a:t>also </a:t>
            </a:r>
            <a:r>
              <a:rPr sz="2400" spc="-280" dirty="0">
                <a:latin typeface="Arial Black"/>
                <a:cs typeface="Arial Black"/>
              </a:rPr>
              <a:t>generally </a:t>
            </a:r>
            <a:r>
              <a:rPr sz="2400" spc="-325" dirty="0">
                <a:latin typeface="Arial Black"/>
                <a:cs typeface="Arial Black"/>
              </a:rPr>
              <a:t>have </a:t>
            </a:r>
            <a:r>
              <a:rPr sz="2400" spc="-380" dirty="0">
                <a:latin typeface="Arial Black"/>
                <a:cs typeface="Arial Black"/>
              </a:rPr>
              <a:t>a </a:t>
            </a:r>
            <a:r>
              <a:rPr sz="2400" spc="-270" dirty="0">
                <a:latin typeface="Arial Black"/>
                <a:cs typeface="Arial Black"/>
              </a:rPr>
              <a:t>heightened  </a:t>
            </a:r>
            <a:r>
              <a:rPr sz="2400" spc="-300" dirty="0">
                <a:latin typeface="Arial Black"/>
                <a:cs typeface="Arial Black"/>
              </a:rPr>
              <a:t>sensitivity </a:t>
            </a:r>
            <a:r>
              <a:rPr sz="2400" spc="-240" dirty="0">
                <a:latin typeface="Arial Black"/>
                <a:cs typeface="Arial Black"/>
              </a:rPr>
              <a:t>to </a:t>
            </a:r>
            <a:r>
              <a:rPr sz="2400" spc="-270" dirty="0">
                <a:latin typeface="Arial Black"/>
                <a:cs typeface="Arial Black"/>
              </a:rPr>
              <a:t>insulin, </a:t>
            </a:r>
            <a:r>
              <a:rPr sz="2400" spc="-350" dirty="0">
                <a:latin typeface="Arial Black"/>
                <a:cs typeface="Arial Black"/>
              </a:rPr>
              <a:t>which </a:t>
            </a:r>
            <a:r>
              <a:rPr sz="2400" spc="-335" dirty="0">
                <a:latin typeface="Arial Black"/>
                <a:cs typeface="Arial Black"/>
              </a:rPr>
              <a:t>allows </a:t>
            </a:r>
            <a:r>
              <a:rPr sz="2400" spc="-310" dirty="0">
                <a:latin typeface="Arial Black"/>
                <a:cs typeface="Arial Black"/>
              </a:rPr>
              <a:t>glucose </a:t>
            </a:r>
            <a:r>
              <a:rPr sz="2400" spc="-240" dirty="0">
                <a:latin typeface="Arial Black"/>
                <a:cs typeface="Arial Black"/>
              </a:rPr>
              <a:t>to </a:t>
            </a:r>
            <a:r>
              <a:rPr sz="2400" spc="-290" dirty="0">
                <a:latin typeface="Arial Black"/>
                <a:cs typeface="Arial Black"/>
              </a:rPr>
              <a:t>enter  </a:t>
            </a:r>
            <a:r>
              <a:rPr sz="2400" spc="-350" dirty="0">
                <a:latin typeface="Arial Black"/>
                <a:cs typeface="Arial Black"/>
              </a:rPr>
              <a:t>muscle cells </a:t>
            </a:r>
            <a:r>
              <a:rPr sz="2400" spc="-290" dirty="0">
                <a:latin typeface="Arial Black"/>
                <a:cs typeface="Arial Black"/>
              </a:rPr>
              <a:t>more efficiently, </a:t>
            </a:r>
            <a:r>
              <a:rPr sz="2400" spc="-220" dirty="0">
                <a:latin typeface="Arial Black"/>
                <a:cs typeface="Arial Black"/>
              </a:rPr>
              <a:t>both </a:t>
            </a:r>
            <a:r>
              <a:rPr sz="2400" spc="-330" dirty="0">
                <a:latin typeface="Arial Black"/>
                <a:cs typeface="Arial Black"/>
              </a:rPr>
              <a:t>acutely </a:t>
            </a:r>
            <a:r>
              <a:rPr sz="2400" spc="-275" dirty="0">
                <a:latin typeface="Arial Black"/>
                <a:cs typeface="Arial Black"/>
              </a:rPr>
              <a:t>and  </a:t>
            </a:r>
            <a:r>
              <a:rPr sz="2400" spc="-305" dirty="0">
                <a:latin typeface="Arial Black"/>
                <a:cs typeface="Arial Black"/>
              </a:rPr>
              <a:t>chronically </a:t>
            </a:r>
            <a:r>
              <a:rPr sz="2400" spc="-315" dirty="0">
                <a:latin typeface="Arial Black"/>
                <a:cs typeface="Arial Black"/>
              </a:rPr>
              <a:t>with</a:t>
            </a:r>
            <a:r>
              <a:rPr sz="2400" spc="-395" dirty="0">
                <a:latin typeface="Arial Black"/>
                <a:cs typeface="Arial Black"/>
              </a:rPr>
              <a:t> </a:t>
            </a:r>
            <a:r>
              <a:rPr sz="2400" spc="-375" dirty="0">
                <a:latin typeface="Arial Black"/>
                <a:cs typeface="Arial Black"/>
              </a:rPr>
              <a:t>exercise</a:t>
            </a:r>
            <a:endParaRPr sz="2400">
              <a:latin typeface="Arial Black"/>
              <a:cs typeface="Arial Black"/>
            </a:endParaRPr>
          </a:p>
          <a:p>
            <a:pPr marL="355600" marR="33655" indent="-342900">
              <a:lnSpc>
                <a:spcPts val="2300"/>
              </a:lnSpc>
              <a:spcBef>
                <a:spcPts val="560"/>
              </a:spcBef>
              <a:buFont typeface="Arial"/>
              <a:buChar char="•"/>
              <a:tabLst>
                <a:tab pos="354965" algn="l"/>
                <a:tab pos="355600" algn="l"/>
                <a:tab pos="2299970" algn="l"/>
              </a:tabLst>
            </a:pPr>
            <a:r>
              <a:rPr sz="2400" spc="-305" dirty="0">
                <a:latin typeface="Arial Black"/>
                <a:cs typeface="Arial Black"/>
              </a:rPr>
              <a:t>Training </a:t>
            </a:r>
            <a:r>
              <a:rPr sz="2400" spc="-285" dirty="0">
                <a:latin typeface="Arial Black"/>
                <a:cs typeface="Arial Black"/>
              </a:rPr>
              <a:t>adaptations </a:t>
            </a:r>
            <a:r>
              <a:rPr sz="2400" spc="-300" dirty="0">
                <a:latin typeface="Arial Black"/>
                <a:cs typeface="Arial Black"/>
              </a:rPr>
              <a:t>usually result </a:t>
            </a:r>
            <a:r>
              <a:rPr sz="2400" spc="-240" dirty="0">
                <a:latin typeface="Arial Black"/>
                <a:cs typeface="Arial Black"/>
              </a:rPr>
              <a:t>in </a:t>
            </a:r>
            <a:r>
              <a:rPr sz="2400" spc="-310" dirty="0">
                <a:latin typeface="Arial Black"/>
                <a:cs typeface="Arial Black"/>
              </a:rPr>
              <a:t>lower </a:t>
            </a:r>
            <a:r>
              <a:rPr sz="2400" spc="-270" dirty="0">
                <a:latin typeface="Arial Black"/>
                <a:cs typeface="Arial Black"/>
              </a:rPr>
              <a:t>insulin  </a:t>
            </a:r>
            <a:r>
              <a:rPr sz="2400" spc="-315" dirty="0">
                <a:latin typeface="Arial Black"/>
                <a:cs typeface="Arial Black"/>
              </a:rPr>
              <a:t>needs</a:t>
            </a:r>
            <a:r>
              <a:rPr sz="2400" spc="-165" dirty="0">
                <a:latin typeface="Arial Black"/>
                <a:cs typeface="Arial Black"/>
              </a:rPr>
              <a:t> </a:t>
            </a:r>
            <a:r>
              <a:rPr sz="2400" spc="-275" dirty="0">
                <a:latin typeface="Arial Black"/>
                <a:cs typeface="Arial Black"/>
              </a:rPr>
              <a:t>overall	</a:t>
            </a:r>
            <a:r>
              <a:rPr sz="2400" spc="-310" dirty="0">
                <a:latin typeface="Arial Black"/>
                <a:cs typeface="Arial Black"/>
              </a:rPr>
              <a:t>regardless </a:t>
            </a:r>
            <a:r>
              <a:rPr sz="2400" spc="-220" dirty="0">
                <a:latin typeface="Arial Black"/>
                <a:cs typeface="Arial Black"/>
              </a:rPr>
              <a:t>of </a:t>
            </a:r>
            <a:r>
              <a:rPr sz="2400" spc="-285" dirty="0">
                <a:latin typeface="Arial Black"/>
                <a:cs typeface="Arial Black"/>
              </a:rPr>
              <a:t>the </a:t>
            </a:r>
            <a:r>
              <a:rPr sz="2400" spc="-270" dirty="0">
                <a:latin typeface="Arial Black"/>
                <a:cs typeface="Arial Black"/>
              </a:rPr>
              <a:t>insulin </a:t>
            </a:r>
            <a:r>
              <a:rPr sz="2400" spc="-280" dirty="0">
                <a:latin typeface="Arial Black"/>
                <a:cs typeface="Arial Black"/>
              </a:rPr>
              <a:t>regimen</a:t>
            </a:r>
            <a:r>
              <a:rPr sz="2400" spc="-145" dirty="0">
                <a:latin typeface="Arial Black"/>
                <a:cs typeface="Arial Black"/>
              </a:rPr>
              <a:t> </a:t>
            </a:r>
            <a:r>
              <a:rPr sz="2400" spc="-305" dirty="0">
                <a:latin typeface="Arial Black"/>
                <a:cs typeface="Arial Black"/>
              </a:rPr>
              <a:t>used.</a:t>
            </a:r>
            <a:endParaRPr sz="2400">
              <a:latin typeface="Arial Black"/>
              <a:cs typeface="Arial Black"/>
            </a:endParaRPr>
          </a:p>
          <a:p>
            <a:pPr marL="355600" marR="5080" indent="-342900">
              <a:lnSpc>
                <a:spcPts val="2300"/>
              </a:lnSpc>
              <a:spcBef>
                <a:spcPts val="5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400" dirty="0">
                <a:latin typeface="Arial Black"/>
                <a:cs typeface="Arial Black"/>
              </a:rPr>
              <a:t>Exercise </a:t>
            </a:r>
            <a:r>
              <a:rPr sz="2400" spc="-325" dirty="0">
                <a:latin typeface="Arial Black"/>
                <a:cs typeface="Arial Black"/>
              </a:rPr>
              <a:t>must </a:t>
            </a:r>
            <a:r>
              <a:rPr sz="2400" spc="-270" dirty="0">
                <a:latin typeface="Arial Black"/>
                <a:cs typeface="Arial Black"/>
              </a:rPr>
              <a:t>be </a:t>
            </a:r>
            <a:r>
              <a:rPr sz="2400" spc="-320" dirty="0">
                <a:latin typeface="Arial Black"/>
                <a:cs typeface="Arial Black"/>
              </a:rPr>
              <a:t>consistent, </a:t>
            </a:r>
            <a:r>
              <a:rPr sz="2400" spc="-240" dirty="0">
                <a:latin typeface="Arial Black"/>
                <a:cs typeface="Arial Black"/>
              </a:rPr>
              <a:t>though, </a:t>
            </a:r>
            <a:r>
              <a:rPr sz="2400" spc="-415" dirty="0">
                <a:latin typeface="Arial Black"/>
                <a:cs typeface="Arial Black"/>
              </a:rPr>
              <a:t>as </a:t>
            </a:r>
            <a:r>
              <a:rPr sz="2400" spc="-360" dirty="0">
                <a:latin typeface="Arial Black"/>
                <a:cs typeface="Arial Black"/>
              </a:rPr>
              <a:t>increases </a:t>
            </a:r>
            <a:r>
              <a:rPr sz="2400" spc="-240" dirty="0">
                <a:latin typeface="Arial Black"/>
                <a:cs typeface="Arial Black"/>
              </a:rPr>
              <a:t>in  </a:t>
            </a:r>
            <a:r>
              <a:rPr sz="2400" spc="-270" dirty="0">
                <a:latin typeface="Arial Black"/>
                <a:cs typeface="Arial Black"/>
              </a:rPr>
              <a:t>insulin </a:t>
            </a:r>
            <a:r>
              <a:rPr sz="2400" spc="-300" dirty="0">
                <a:latin typeface="Arial Black"/>
                <a:cs typeface="Arial Black"/>
              </a:rPr>
              <a:t>sensitivity </a:t>
            </a:r>
            <a:r>
              <a:rPr sz="2400" spc="-335" dirty="0">
                <a:latin typeface="Arial Black"/>
                <a:cs typeface="Arial Black"/>
              </a:rPr>
              <a:t>are </a:t>
            </a:r>
            <a:r>
              <a:rPr sz="2400" spc="-225" dirty="0">
                <a:latin typeface="Arial Black"/>
                <a:cs typeface="Arial Black"/>
              </a:rPr>
              <a:t>short-lived </a:t>
            </a:r>
            <a:r>
              <a:rPr sz="2400" spc="-275" dirty="0">
                <a:latin typeface="Arial Black"/>
                <a:cs typeface="Arial Black"/>
              </a:rPr>
              <a:t>and </a:t>
            </a:r>
            <a:r>
              <a:rPr sz="2400" spc="-240" dirty="0">
                <a:latin typeface="Arial Black"/>
                <a:cs typeface="Arial Black"/>
              </a:rPr>
              <a:t>begin to </a:t>
            </a:r>
            <a:r>
              <a:rPr sz="2400" spc="-300" dirty="0">
                <a:latin typeface="Arial Black"/>
                <a:cs typeface="Arial Black"/>
              </a:rPr>
              <a:t>decline  </a:t>
            </a:r>
            <a:r>
              <a:rPr sz="2400" spc="-240" dirty="0">
                <a:latin typeface="Arial Black"/>
                <a:cs typeface="Arial Black"/>
              </a:rPr>
              <a:t>in </a:t>
            </a:r>
            <a:r>
              <a:rPr sz="2400" spc="-245" dirty="0">
                <a:latin typeface="Arial Black"/>
                <a:cs typeface="Arial Black"/>
              </a:rPr>
              <a:t>only </a:t>
            </a:r>
            <a:r>
              <a:rPr sz="2400" spc="-155" dirty="0">
                <a:latin typeface="Arial Black"/>
                <a:cs typeface="Arial Black"/>
              </a:rPr>
              <a:t>1-2</a:t>
            </a:r>
            <a:r>
              <a:rPr sz="2400" spc="114" dirty="0">
                <a:latin typeface="Arial Black"/>
                <a:cs typeface="Arial Black"/>
              </a:rPr>
              <a:t> </a:t>
            </a:r>
            <a:r>
              <a:rPr sz="2400" spc="-330" dirty="0">
                <a:latin typeface="Arial Black"/>
                <a:cs typeface="Arial Black"/>
              </a:rPr>
              <a:t>days</a:t>
            </a:r>
            <a:endParaRPr sz="2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6491" y="272605"/>
            <a:ext cx="7887970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649095" marR="5080" indent="-1637030">
              <a:lnSpc>
                <a:spcPct val="100000"/>
              </a:lnSpc>
              <a:spcBef>
                <a:spcPts val="100"/>
              </a:spcBef>
            </a:pPr>
            <a:r>
              <a:rPr sz="3600" spc="-500" dirty="0"/>
              <a:t>Variables </a:t>
            </a:r>
            <a:r>
              <a:rPr sz="3600" spc="-415" dirty="0"/>
              <a:t>affecting </a:t>
            </a:r>
            <a:r>
              <a:rPr sz="3600" spc="-500" dirty="0"/>
              <a:t>glycaemic </a:t>
            </a:r>
            <a:r>
              <a:rPr sz="3600" spc="-400" dirty="0"/>
              <a:t>control </a:t>
            </a:r>
            <a:r>
              <a:rPr sz="3600" spc="-350" dirty="0"/>
              <a:t>in  </a:t>
            </a:r>
            <a:r>
              <a:rPr sz="3600" spc="-520" dirty="0"/>
              <a:t>acute </a:t>
            </a:r>
            <a:r>
              <a:rPr sz="3600" spc="-560" dirty="0"/>
              <a:t>exercise</a:t>
            </a:r>
            <a:r>
              <a:rPr sz="3600" spc="-610" dirty="0"/>
              <a:t> </a:t>
            </a:r>
            <a:r>
              <a:rPr sz="3600" spc="-530" dirty="0"/>
              <a:t>sessions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35940" y="1544827"/>
            <a:ext cx="6741795" cy="3805554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75" dirty="0">
                <a:latin typeface="Arial Black"/>
                <a:cs typeface="Arial Black"/>
              </a:rPr>
              <a:t>Type, </a:t>
            </a:r>
            <a:r>
              <a:rPr sz="2600" spc="-320" dirty="0">
                <a:latin typeface="Arial Black"/>
                <a:cs typeface="Arial Black"/>
              </a:rPr>
              <a:t>intensity, </a:t>
            </a:r>
            <a:r>
              <a:rPr sz="2600" spc="-295" dirty="0">
                <a:latin typeface="Arial Black"/>
                <a:cs typeface="Arial Black"/>
              </a:rPr>
              <a:t>and </a:t>
            </a:r>
            <a:r>
              <a:rPr sz="2600" spc="-265" dirty="0">
                <a:latin typeface="Arial Black"/>
                <a:cs typeface="Arial Black"/>
              </a:rPr>
              <a:t>duration </a:t>
            </a:r>
            <a:r>
              <a:rPr sz="2600" spc="-229" dirty="0">
                <a:latin typeface="Arial Black"/>
                <a:cs typeface="Arial Black"/>
              </a:rPr>
              <a:t>of</a:t>
            </a:r>
            <a:r>
              <a:rPr sz="2600" spc="-100" dirty="0">
                <a:latin typeface="Arial Black"/>
                <a:cs typeface="Arial Black"/>
              </a:rPr>
              <a:t> </a:t>
            </a:r>
            <a:r>
              <a:rPr sz="2600" spc="-330" dirty="0">
                <a:latin typeface="Arial Black"/>
                <a:cs typeface="Arial Black"/>
              </a:rPr>
              <a:t>activity</a:t>
            </a:r>
            <a:endParaRPr sz="26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05" dirty="0">
                <a:latin typeface="Arial Black"/>
                <a:cs typeface="Arial Black"/>
              </a:rPr>
              <a:t>Starting </a:t>
            </a:r>
            <a:r>
              <a:rPr sz="2600" spc="-215" dirty="0">
                <a:latin typeface="Arial Black"/>
                <a:cs typeface="Arial Black"/>
              </a:rPr>
              <a:t>blood </a:t>
            </a:r>
            <a:r>
              <a:rPr sz="2600" spc="-330" dirty="0">
                <a:latin typeface="Arial Black"/>
                <a:cs typeface="Arial Black"/>
              </a:rPr>
              <a:t>glucose</a:t>
            </a:r>
            <a:r>
              <a:rPr sz="2600" spc="-45" dirty="0">
                <a:latin typeface="Arial Black"/>
                <a:cs typeface="Arial Black"/>
              </a:rPr>
              <a:t> </a:t>
            </a:r>
            <a:r>
              <a:rPr sz="2600" spc="-320" dirty="0">
                <a:latin typeface="Arial Black"/>
                <a:cs typeface="Arial Black"/>
              </a:rPr>
              <a:t>level</a:t>
            </a:r>
            <a:endParaRPr sz="26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05" dirty="0">
                <a:latin typeface="Arial Black"/>
                <a:cs typeface="Arial Black"/>
              </a:rPr>
              <a:t>Circulating </a:t>
            </a:r>
            <a:r>
              <a:rPr sz="2600" spc="-285" dirty="0">
                <a:latin typeface="Arial Black"/>
                <a:cs typeface="Arial Black"/>
              </a:rPr>
              <a:t>insulin </a:t>
            </a:r>
            <a:r>
              <a:rPr sz="2600" spc="-345" dirty="0">
                <a:latin typeface="Arial Black"/>
                <a:cs typeface="Arial Black"/>
              </a:rPr>
              <a:t>levels, </a:t>
            </a:r>
            <a:r>
              <a:rPr sz="2600" spc="-300" dirty="0">
                <a:latin typeface="Arial Black"/>
                <a:cs typeface="Arial Black"/>
              </a:rPr>
              <a:t>determined</a:t>
            </a:r>
            <a:r>
              <a:rPr sz="2600" spc="-340" dirty="0">
                <a:latin typeface="Arial Black"/>
                <a:cs typeface="Arial Black"/>
              </a:rPr>
              <a:t> </a:t>
            </a:r>
            <a:r>
              <a:rPr sz="2600" spc="-280" dirty="0">
                <a:latin typeface="Arial Black"/>
                <a:cs typeface="Arial Black"/>
              </a:rPr>
              <a:t>by:</a:t>
            </a:r>
            <a:endParaRPr sz="26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1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200" spc="145" dirty="0">
                <a:latin typeface="Arial Black"/>
                <a:cs typeface="Arial Black"/>
              </a:rPr>
              <a:t>- </a:t>
            </a:r>
            <a:r>
              <a:rPr sz="2200" spc="-350" dirty="0">
                <a:latin typeface="Arial Black"/>
                <a:cs typeface="Arial Black"/>
              </a:rPr>
              <a:t>Types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254" dirty="0">
                <a:latin typeface="Arial Black"/>
                <a:cs typeface="Arial Black"/>
              </a:rPr>
              <a:t>insulin(s)</a:t>
            </a:r>
            <a:r>
              <a:rPr sz="2200" spc="-520" dirty="0">
                <a:latin typeface="Arial Black"/>
                <a:cs typeface="Arial Black"/>
              </a:rPr>
              <a:t> </a:t>
            </a:r>
            <a:r>
              <a:rPr sz="2200" spc="-285" dirty="0">
                <a:latin typeface="Arial Black"/>
                <a:cs typeface="Arial Black"/>
              </a:rPr>
              <a:t>used</a:t>
            </a:r>
            <a:endParaRPr sz="22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200" spc="145" dirty="0">
                <a:latin typeface="Arial Black"/>
                <a:cs typeface="Arial Black"/>
              </a:rPr>
              <a:t>- </a:t>
            </a:r>
            <a:r>
              <a:rPr sz="2200" spc="-260" dirty="0">
                <a:latin typeface="Arial Black"/>
                <a:cs typeface="Arial Black"/>
              </a:rPr>
              <a:t>Timing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305" dirty="0">
                <a:latin typeface="Arial Black"/>
                <a:cs typeface="Arial Black"/>
              </a:rPr>
              <a:t>last </a:t>
            </a:r>
            <a:r>
              <a:rPr sz="2200" spc="-245" dirty="0">
                <a:latin typeface="Arial Black"/>
                <a:cs typeface="Arial Black"/>
              </a:rPr>
              <a:t>insulin </a:t>
            </a:r>
            <a:r>
              <a:rPr sz="2200" spc="-254" dirty="0">
                <a:latin typeface="Arial Black"/>
                <a:cs typeface="Arial Black"/>
              </a:rPr>
              <a:t>injection </a:t>
            </a:r>
            <a:r>
              <a:rPr sz="2200" spc="-200" dirty="0">
                <a:latin typeface="Arial Black"/>
                <a:cs typeface="Arial Black"/>
              </a:rPr>
              <a:t>or</a:t>
            </a:r>
            <a:r>
              <a:rPr sz="2200" spc="-140" dirty="0">
                <a:latin typeface="Arial Black"/>
                <a:cs typeface="Arial Black"/>
              </a:rPr>
              <a:t> </a:t>
            </a:r>
            <a:r>
              <a:rPr sz="2200" spc="-245" dirty="0">
                <a:latin typeface="Arial Black"/>
                <a:cs typeface="Arial Black"/>
              </a:rPr>
              <a:t>bolus</a:t>
            </a:r>
            <a:endParaRPr sz="2200">
              <a:latin typeface="Arial Black"/>
              <a:cs typeface="Arial Black"/>
            </a:endParaRPr>
          </a:p>
          <a:p>
            <a:pPr marL="756285" lvl="1" indent="-287655">
              <a:lnSpc>
                <a:spcPts val="263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200" spc="145" dirty="0">
                <a:latin typeface="Arial Black"/>
                <a:cs typeface="Arial Black"/>
              </a:rPr>
              <a:t>- </a:t>
            </a:r>
            <a:r>
              <a:rPr sz="2200" spc="-254" dirty="0">
                <a:latin typeface="Arial Black"/>
                <a:cs typeface="Arial Black"/>
              </a:rPr>
              <a:t>Insulin </a:t>
            </a:r>
            <a:r>
              <a:rPr sz="2200" spc="-270" dirty="0">
                <a:latin typeface="Arial Black"/>
                <a:cs typeface="Arial Black"/>
              </a:rPr>
              <a:t>dosage</a:t>
            </a:r>
            <a:r>
              <a:rPr sz="2200" spc="-254" dirty="0">
                <a:latin typeface="Arial Black"/>
                <a:cs typeface="Arial Black"/>
              </a:rPr>
              <a:t> </a:t>
            </a:r>
            <a:r>
              <a:rPr sz="2200" spc="-250" dirty="0">
                <a:latin typeface="Arial Black"/>
                <a:cs typeface="Arial Black"/>
              </a:rPr>
              <a:t>given</a:t>
            </a:r>
            <a:endParaRPr sz="2200">
              <a:latin typeface="Arial Black"/>
              <a:cs typeface="Arial Black"/>
            </a:endParaRPr>
          </a:p>
          <a:p>
            <a:pPr marL="355600" indent="-342900">
              <a:lnSpc>
                <a:spcPts val="311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95" dirty="0">
                <a:latin typeface="Arial Black"/>
                <a:cs typeface="Arial Black"/>
              </a:rPr>
              <a:t>New </a:t>
            </a:r>
            <a:r>
              <a:rPr sz="2600" spc="-235" dirty="0">
                <a:latin typeface="Arial Black"/>
                <a:cs typeface="Arial Black"/>
              </a:rPr>
              <a:t>or </a:t>
            </a:r>
            <a:r>
              <a:rPr sz="2600" spc="-355" dirty="0">
                <a:latin typeface="Arial Black"/>
                <a:cs typeface="Arial Black"/>
              </a:rPr>
              <a:t>unaccustomed </a:t>
            </a:r>
            <a:r>
              <a:rPr sz="2600" spc="-370" dirty="0">
                <a:latin typeface="Arial Black"/>
                <a:cs typeface="Arial Black"/>
              </a:rPr>
              <a:t>versus </a:t>
            </a:r>
            <a:r>
              <a:rPr sz="2600" spc="-335" dirty="0">
                <a:latin typeface="Arial Black"/>
                <a:cs typeface="Arial Black"/>
              </a:rPr>
              <a:t>usual</a:t>
            </a:r>
            <a:r>
              <a:rPr sz="2600" spc="-390" dirty="0">
                <a:latin typeface="Arial Black"/>
                <a:cs typeface="Arial Black"/>
              </a:rPr>
              <a:t> </a:t>
            </a:r>
            <a:r>
              <a:rPr sz="2600" spc="-409" dirty="0">
                <a:latin typeface="Arial Black"/>
                <a:cs typeface="Arial Black"/>
              </a:rPr>
              <a:t>exercise</a:t>
            </a:r>
            <a:endParaRPr sz="26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05" dirty="0">
                <a:latin typeface="Arial Black"/>
                <a:cs typeface="Arial Black"/>
              </a:rPr>
              <a:t>Carbohydrate </a:t>
            </a:r>
            <a:r>
              <a:rPr sz="2600" spc="-285" dirty="0">
                <a:latin typeface="Arial Black"/>
                <a:cs typeface="Arial Black"/>
              </a:rPr>
              <a:t>ingestion </a:t>
            </a:r>
            <a:r>
              <a:rPr sz="2600" spc="-280" dirty="0">
                <a:latin typeface="Arial Black"/>
                <a:cs typeface="Arial Black"/>
              </a:rPr>
              <a:t>before</a:t>
            </a:r>
            <a:r>
              <a:rPr sz="2600" spc="65" dirty="0">
                <a:latin typeface="Arial Black"/>
                <a:cs typeface="Arial Black"/>
              </a:rPr>
              <a:t> </a:t>
            </a:r>
            <a:r>
              <a:rPr sz="2600" spc="-295" dirty="0">
                <a:latin typeface="Arial Black"/>
                <a:cs typeface="Arial Black"/>
              </a:rPr>
              <a:t>and</a:t>
            </a:r>
            <a:endParaRPr sz="26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70" dirty="0">
                <a:latin typeface="Arial Black"/>
                <a:cs typeface="Arial Black"/>
              </a:rPr>
              <a:t>Time </a:t>
            </a:r>
            <a:r>
              <a:rPr sz="2600" spc="-229" dirty="0">
                <a:latin typeface="Arial Black"/>
                <a:cs typeface="Arial Black"/>
              </a:rPr>
              <a:t>of </a:t>
            </a:r>
            <a:r>
              <a:rPr sz="2600" spc="-315" dirty="0">
                <a:latin typeface="Arial Black"/>
                <a:cs typeface="Arial Black"/>
              </a:rPr>
              <a:t>day </a:t>
            </a:r>
            <a:r>
              <a:rPr sz="2600" spc="-409" dirty="0">
                <a:latin typeface="Arial Black"/>
                <a:cs typeface="Arial Black"/>
              </a:rPr>
              <a:t>exercise </a:t>
            </a:r>
            <a:r>
              <a:rPr sz="2600" spc="-360" dirty="0">
                <a:latin typeface="Arial Black"/>
                <a:cs typeface="Arial Black"/>
              </a:rPr>
              <a:t>is</a:t>
            </a:r>
            <a:r>
              <a:rPr sz="2600" spc="-459" dirty="0">
                <a:latin typeface="Arial Black"/>
                <a:cs typeface="Arial Black"/>
              </a:rPr>
              <a:t> </a:t>
            </a:r>
            <a:r>
              <a:rPr sz="2600" spc="-265" dirty="0">
                <a:latin typeface="Arial Black"/>
                <a:cs typeface="Arial Black"/>
              </a:rPr>
              <a:t>done</a:t>
            </a:r>
            <a:endParaRPr sz="26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30" dirty="0">
                <a:latin typeface="Arial Black"/>
                <a:cs typeface="Arial Black"/>
              </a:rPr>
              <a:t>Previous </a:t>
            </a:r>
            <a:r>
              <a:rPr sz="2600" spc="-355" dirty="0">
                <a:latin typeface="Arial Black"/>
                <a:cs typeface="Arial Black"/>
              </a:rPr>
              <a:t>recent</a:t>
            </a:r>
            <a:r>
              <a:rPr sz="2600" spc="-5" dirty="0">
                <a:latin typeface="Arial Black"/>
                <a:cs typeface="Arial Black"/>
              </a:rPr>
              <a:t> </a:t>
            </a:r>
            <a:r>
              <a:rPr sz="2600" spc="-409" dirty="0">
                <a:latin typeface="Arial Black"/>
                <a:cs typeface="Arial Black"/>
              </a:rPr>
              <a:t>exercise</a:t>
            </a:r>
            <a:endParaRPr sz="26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40866" y="474217"/>
            <a:ext cx="6946265" cy="11226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51815">
              <a:lnSpc>
                <a:spcPct val="100000"/>
              </a:lnSpc>
              <a:spcBef>
                <a:spcPts val="100"/>
              </a:spcBef>
            </a:pPr>
            <a:r>
              <a:rPr sz="3600" spc="-500" dirty="0"/>
              <a:t>Variables </a:t>
            </a:r>
            <a:r>
              <a:rPr sz="3600" spc="-415" dirty="0"/>
              <a:t>affecting </a:t>
            </a:r>
            <a:r>
              <a:rPr sz="3600" spc="-500" dirty="0"/>
              <a:t>glycaemic  </a:t>
            </a:r>
            <a:r>
              <a:rPr sz="3600" spc="-400" dirty="0"/>
              <a:t>control </a:t>
            </a:r>
            <a:r>
              <a:rPr sz="3600" spc="-350" dirty="0"/>
              <a:t>in </a:t>
            </a:r>
            <a:r>
              <a:rPr sz="3600" spc="-465" dirty="0"/>
              <a:t>chronic </a:t>
            </a:r>
            <a:r>
              <a:rPr sz="3600" spc="-560" dirty="0"/>
              <a:t>exercise</a:t>
            </a:r>
            <a:r>
              <a:rPr sz="3600" spc="-315" dirty="0"/>
              <a:t> </a:t>
            </a:r>
            <a:r>
              <a:rPr sz="3600" spc="-375" dirty="0"/>
              <a:t>training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78739" y="1552447"/>
            <a:ext cx="8880475" cy="3317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65" dirty="0">
                <a:latin typeface="Arial Black"/>
                <a:cs typeface="Arial Black"/>
              </a:rPr>
              <a:t>Type </a:t>
            </a:r>
            <a:r>
              <a:rPr sz="2400" spc="-220" dirty="0">
                <a:latin typeface="Arial Black"/>
                <a:cs typeface="Arial Black"/>
              </a:rPr>
              <a:t>of </a:t>
            </a:r>
            <a:r>
              <a:rPr sz="2400" spc="-250" dirty="0">
                <a:latin typeface="Arial Black"/>
                <a:cs typeface="Arial Black"/>
              </a:rPr>
              <a:t>training done </a:t>
            </a:r>
            <a:r>
              <a:rPr sz="2400" spc="-280" dirty="0">
                <a:latin typeface="Arial Black"/>
                <a:cs typeface="Arial Black"/>
              </a:rPr>
              <a:t>(mainly </a:t>
            </a:r>
            <a:r>
              <a:rPr sz="2400" spc="-300" dirty="0">
                <a:latin typeface="Arial Black"/>
                <a:cs typeface="Arial Black"/>
              </a:rPr>
              <a:t>aerobic </a:t>
            </a:r>
            <a:r>
              <a:rPr sz="2400" spc="-340" dirty="0">
                <a:latin typeface="Arial Black"/>
                <a:cs typeface="Arial Black"/>
              </a:rPr>
              <a:t>versus</a:t>
            </a:r>
            <a:r>
              <a:rPr sz="2400" spc="-140" dirty="0">
                <a:latin typeface="Arial Black"/>
                <a:cs typeface="Arial Black"/>
              </a:rPr>
              <a:t> </a:t>
            </a:r>
            <a:r>
              <a:rPr sz="2400" spc="-295" dirty="0">
                <a:latin typeface="Arial Black"/>
                <a:cs typeface="Arial Black"/>
              </a:rPr>
              <a:t>anaerobic)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45" dirty="0">
                <a:latin typeface="Arial Black"/>
                <a:cs typeface="Arial Black"/>
              </a:rPr>
              <a:t>Fitness </a:t>
            </a:r>
            <a:r>
              <a:rPr sz="2400" spc="-204" dirty="0">
                <a:latin typeface="Arial Black"/>
                <a:cs typeface="Arial Black"/>
              </a:rPr>
              <a:t>for </a:t>
            </a:r>
            <a:r>
              <a:rPr sz="2400" spc="-380" dirty="0">
                <a:latin typeface="Arial Black"/>
                <a:cs typeface="Arial Black"/>
              </a:rPr>
              <a:t>a </a:t>
            </a:r>
            <a:r>
              <a:rPr sz="2400" spc="-265" dirty="0">
                <a:latin typeface="Arial Black"/>
                <a:cs typeface="Arial Black"/>
              </a:rPr>
              <a:t>given </a:t>
            </a:r>
            <a:r>
              <a:rPr sz="2400" spc="-315" dirty="0">
                <a:latin typeface="Arial Black"/>
                <a:cs typeface="Arial Black"/>
              </a:rPr>
              <a:t>physical</a:t>
            </a:r>
            <a:r>
              <a:rPr sz="2400" spc="-370" dirty="0">
                <a:latin typeface="Arial Black"/>
                <a:cs typeface="Arial Black"/>
              </a:rPr>
              <a:t> </a:t>
            </a:r>
            <a:r>
              <a:rPr sz="2400" spc="-310" dirty="0">
                <a:latin typeface="Arial Black"/>
                <a:cs typeface="Arial Black"/>
              </a:rPr>
              <a:t>activity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275" dirty="0">
                <a:latin typeface="Arial Black"/>
                <a:cs typeface="Arial Black"/>
              </a:rPr>
              <a:t>Heightened </a:t>
            </a:r>
            <a:r>
              <a:rPr sz="2400" spc="-270" dirty="0">
                <a:latin typeface="Arial Black"/>
                <a:cs typeface="Arial Black"/>
              </a:rPr>
              <a:t>insulin</a:t>
            </a:r>
            <a:r>
              <a:rPr sz="2400" spc="25" dirty="0">
                <a:latin typeface="Arial Black"/>
                <a:cs typeface="Arial Black"/>
              </a:rPr>
              <a:t> </a:t>
            </a:r>
            <a:r>
              <a:rPr sz="2400" spc="-300" dirty="0">
                <a:latin typeface="Arial Black"/>
                <a:cs typeface="Arial Black"/>
              </a:rPr>
              <a:t>sensitivity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20" dirty="0">
                <a:latin typeface="Arial Black"/>
                <a:cs typeface="Arial Black"/>
              </a:rPr>
              <a:t>Reductions </a:t>
            </a:r>
            <a:r>
              <a:rPr sz="2400" spc="-240" dirty="0">
                <a:latin typeface="Arial Black"/>
                <a:cs typeface="Arial Black"/>
              </a:rPr>
              <a:t>in </a:t>
            </a:r>
            <a:r>
              <a:rPr sz="2400" spc="-275" dirty="0">
                <a:latin typeface="Arial Black"/>
                <a:cs typeface="Arial Black"/>
              </a:rPr>
              <a:t>overall </a:t>
            </a:r>
            <a:r>
              <a:rPr sz="2400" spc="-270" dirty="0">
                <a:latin typeface="Arial Black"/>
                <a:cs typeface="Arial Black"/>
              </a:rPr>
              <a:t>insulin</a:t>
            </a:r>
            <a:r>
              <a:rPr sz="2400" spc="-110" dirty="0">
                <a:latin typeface="Arial Black"/>
                <a:cs typeface="Arial Black"/>
              </a:rPr>
              <a:t> </a:t>
            </a:r>
            <a:r>
              <a:rPr sz="2400" spc="-330" dirty="0">
                <a:latin typeface="Arial Black"/>
                <a:cs typeface="Arial Black"/>
              </a:rPr>
              <a:t>doses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00" dirty="0">
                <a:latin typeface="Arial Black"/>
                <a:cs typeface="Arial Black"/>
              </a:rPr>
              <a:t>Change </a:t>
            </a:r>
            <a:r>
              <a:rPr sz="2400" spc="-240" dirty="0">
                <a:latin typeface="Arial Black"/>
                <a:cs typeface="Arial Black"/>
              </a:rPr>
              <a:t>in </a:t>
            </a:r>
            <a:r>
              <a:rPr sz="2400" spc="-250" dirty="0">
                <a:latin typeface="Arial Black"/>
                <a:cs typeface="Arial Black"/>
              </a:rPr>
              <a:t>fuel </a:t>
            </a:r>
            <a:r>
              <a:rPr sz="2400" spc="-270" dirty="0">
                <a:latin typeface="Arial Black"/>
                <a:cs typeface="Arial Black"/>
              </a:rPr>
              <a:t>utilisation </a:t>
            </a:r>
            <a:r>
              <a:rPr sz="2400" spc="-240" dirty="0">
                <a:latin typeface="Arial Black"/>
                <a:cs typeface="Arial Black"/>
              </a:rPr>
              <a:t>(from </a:t>
            </a:r>
            <a:r>
              <a:rPr sz="2400" spc="-290" dirty="0">
                <a:latin typeface="Arial Black"/>
                <a:cs typeface="Arial Black"/>
              </a:rPr>
              <a:t>carbohydrate </a:t>
            </a:r>
            <a:r>
              <a:rPr sz="2400" spc="-240" dirty="0">
                <a:latin typeface="Arial Black"/>
                <a:cs typeface="Arial Black"/>
              </a:rPr>
              <a:t>to </a:t>
            </a:r>
            <a:r>
              <a:rPr sz="2400" spc="-295" dirty="0">
                <a:latin typeface="Arial Black"/>
                <a:cs typeface="Arial Black"/>
              </a:rPr>
              <a:t>greater </a:t>
            </a:r>
            <a:r>
              <a:rPr sz="2400" spc="-275" dirty="0">
                <a:latin typeface="Arial Black"/>
                <a:cs typeface="Arial Black"/>
              </a:rPr>
              <a:t>fat</a:t>
            </a:r>
            <a:r>
              <a:rPr sz="2400" spc="-90" dirty="0">
                <a:latin typeface="Arial Black"/>
                <a:cs typeface="Arial Black"/>
              </a:rPr>
              <a:t> </a:t>
            </a:r>
            <a:r>
              <a:rPr sz="2400" spc="-315" dirty="0">
                <a:latin typeface="Arial Black"/>
                <a:cs typeface="Arial Black"/>
              </a:rPr>
              <a:t>use)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265" dirty="0">
                <a:latin typeface="Arial Black"/>
                <a:cs typeface="Arial Black"/>
              </a:rPr>
              <a:t>Dietary </a:t>
            </a:r>
            <a:r>
              <a:rPr sz="2400" spc="-340" dirty="0">
                <a:latin typeface="Arial Black"/>
                <a:cs typeface="Arial Black"/>
              </a:rPr>
              <a:t>status </a:t>
            </a:r>
            <a:r>
              <a:rPr sz="2400" spc="-275" dirty="0">
                <a:latin typeface="Arial Black"/>
                <a:cs typeface="Arial Black"/>
              </a:rPr>
              <a:t>(energy </a:t>
            </a:r>
            <a:r>
              <a:rPr sz="2400" spc="-325" dirty="0">
                <a:latin typeface="Arial Black"/>
                <a:cs typeface="Arial Black"/>
              </a:rPr>
              <a:t>balance, </a:t>
            </a:r>
            <a:r>
              <a:rPr sz="2400" spc="-290" dirty="0">
                <a:latin typeface="Arial Black"/>
                <a:cs typeface="Arial Black"/>
              </a:rPr>
              <a:t>carbohydrate </a:t>
            </a:r>
            <a:r>
              <a:rPr sz="2400" spc="-275" dirty="0">
                <a:latin typeface="Arial Black"/>
                <a:cs typeface="Arial Black"/>
              </a:rPr>
              <a:t>and fat</a:t>
            </a:r>
            <a:r>
              <a:rPr sz="2400" spc="-120" dirty="0">
                <a:latin typeface="Arial Black"/>
                <a:cs typeface="Arial Black"/>
              </a:rPr>
              <a:t> </a:t>
            </a:r>
            <a:r>
              <a:rPr sz="2400" spc="-305" dirty="0">
                <a:latin typeface="Arial Black"/>
                <a:cs typeface="Arial Black"/>
              </a:rPr>
              <a:t>intake)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00" dirty="0">
                <a:latin typeface="Arial Black"/>
                <a:cs typeface="Arial Black"/>
              </a:rPr>
              <a:t>Body </a:t>
            </a:r>
            <a:r>
              <a:rPr sz="2400" spc="-275" dirty="0">
                <a:latin typeface="Arial Black"/>
                <a:cs typeface="Arial Black"/>
              </a:rPr>
              <a:t>composition </a:t>
            </a:r>
            <a:r>
              <a:rPr sz="2400" spc="-340" dirty="0">
                <a:latin typeface="Arial Black"/>
                <a:cs typeface="Arial Black"/>
              </a:rPr>
              <a:t>changes </a:t>
            </a:r>
            <a:r>
              <a:rPr sz="2400" spc="-280" dirty="0">
                <a:latin typeface="Arial Black"/>
                <a:cs typeface="Arial Black"/>
              </a:rPr>
              <a:t>(metabolically-active </a:t>
            </a:r>
            <a:r>
              <a:rPr sz="2400" spc="-355" dirty="0">
                <a:latin typeface="Arial Black"/>
                <a:cs typeface="Arial Black"/>
              </a:rPr>
              <a:t>muscle</a:t>
            </a:r>
            <a:r>
              <a:rPr sz="2400" spc="-380" dirty="0">
                <a:latin typeface="Arial Black"/>
                <a:cs typeface="Arial Black"/>
              </a:rPr>
              <a:t> </a:t>
            </a:r>
            <a:r>
              <a:rPr sz="2400" spc="-365" dirty="0">
                <a:latin typeface="Arial Black"/>
                <a:cs typeface="Arial Black"/>
              </a:rPr>
              <a:t>mass)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20" dirty="0">
                <a:latin typeface="Arial Black"/>
                <a:cs typeface="Arial Black"/>
              </a:rPr>
              <a:t>Frequency </a:t>
            </a:r>
            <a:r>
              <a:rPr sz="2400" spc="-220" dirty="0">
                <a:latin typeface="Arial Black"/>
                <a:cs typeface="Arial Black"/>
              </a:rPr>
              <a:t>of </a:t>
            </a:r>
            <a:r>
              <a:rPr sz="2400" spc="-240" dirty="0">
                <a:latin typeface="Arial Black"/>
                <a:cs typeface="Arial Black"/>
              </a:rPr>
              <a:t>glycogen-depleting</a:t>
            </a:r>
            <a:r>
              <a:rPr sz="2400" spc="-340" dirty="0">
                <a:latin typeface="Arial Black"/>
                <a:cs typeface="Arial Black"/>
              </a:rPr>
              <a:t> </a:t>
            </a:r>
            <a:r>
              <a:rPr sz="2400" spc="-375" dirty="0">
                <a:latin typeface="Arial Black"/>
                <a:cs typeface="Arial Black"/>
              </a:rPr>
              <a:t>exercise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280" dirty="0">
                <a:latin typeface="Arial Black"/>
                <a:cs typeface="Arial Black"/>
              </a:rPr>
              <a:t>Attenuation </a:t>
            </a:r>
            <a:r>
              <a:rPr sz="2400" spc="-220" dirty="0">
                <a:latin typeface="Arial Black"/>
                <a:cs typeface="Arial Black"/>
              </a:rPr>
              <a:t>of </a:t>
            </a:r>
            <a:r>
              <a:rPr sz="2400" spc="-260" dirty="0">
                <a:latin typeface="Arial Black"/>
                <a:cs typeface="Arial Black"/>
              </a:rPr>
              <a:t>hormonal </a:t>
            </a:r>
            <a:r>
              <a:rPr sz="2400" spc="-315" dirty="0">
                <a:latin typeface="Arial Black"/>
                <a:cs typeface="Arial Black"/>
              </a:rPr>
              <a:t>response </a:t>
            </a:r>
            <a:r>
              <a:rPr sz="2400" spc="-240" dirty="0">
                <a:latin typeface="Arial Black"/>
                <a:cs typeface="Arial Black"/>
              </a:rPr>
              <a:t>to</a:t>
            </a:r>
            <a:r>
              <a:rPr sz="2400" spc="204" dirty="0">
                <a:latin typeface="Arial Black"/>
                <a:cs typeface="Arial Black"/>
              </a:rPr>
              <a:t> </a:t>
            </a:r>
            <a:r>
              <a:rPr sz="2400" spc="-330" dirty="0">
                <a:latin typeface="Arial Black"/>
                <a:cs typeface="Arial Black"/>
              </a:rPr>
              <a:t>submaximal </a:t>
            </a:r>
            <a:r>
              <a:rPr sz="2400" spc="-320" dirty="0">
                <a:latin typeface="Arial Black"/>
                <a:cs typeface="Arial Black"/>
              </a:rPr>
              <a:t>workloads</a:t>
            </a:r>
            <a:endParaRPr sz="2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05471" y="274967"/>
            <a:ext cx="600075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475" dirty="0"/>
              <a:t>Current</a:t>
            </a:r>
            <a:r>
              <a:rPr spc="-275" dirty="0"/>
              <a:t> </a:t>
            </a:r>
            <a:r>
              <a:rPr spc="-530" dirty="0"/>
              <a:t>Recommendations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02268" y="1293685"/>
            <a:ext cx="8273415" cy="3683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spc="10" dirty="0">
                <a:latin typeface="Arial"/>
                <a:cs typeface="Arial"/>
              </a:rPr>
              <a:t>1. </a:t>
            </a:r>
            <a:r>
              <a:rPr sz="2400" b="1" spc="20" dirty="0">
                <a:latin typeface="Arial"/>
                <a:cs typeface="Arial"/>
              </a:rPr>
              <a:t>Metabolic </a:t>
            </a:r>
            <a:r>
              <a:rPr sz="2400" b="1" spc="-10" dirty="0">
                <a:latin typeface="Arial"/>
                <a:cs typeface="Arial"/>
              </a:rPr>
              <a:t>control </a:t>
            </a:r>
            <a:r>
              <a:rPr sz="2400" b="1" spc="10" dirty="0">
                <a:latin typeface="Arial"/>
                <a:cs typeface="Arial"/>
              </a:rPr>
              <a:t>before</a:t>
            </a:r>
            <a:r>
              <a:rPr sz="2400" b="1" spc="-60" dirty="0">
                <a:latin typeface="Arial"/>
                <a:cs typeface="Arial"/>
              </a:rPr>
              <a:t> </a:t>
            </a:r>
            <a:r>
              <a:rPr sz="2400" b="1" spc="-80" dirty="0">
                <a:latin typeface="Arial"/>
                <a:cs typeface="Arial"/>
              </a:rPr>
              <a:t>exercise</a:t>
            </a:r>
            <a:endParaRPr sz="2400">
              <a:latin typeface="Arial"/>
              <a:cs typeface="Arial"/>
            </a:endParaRPr>
          </a:p>
          <a:p>
            <a:pPr marL="756285" marR="5080" lvl="1" indent="-287020">
              <a:lnSpc>
                <a:spcPct val="8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20" dirty="0">
                <a:latin typeface="Arial Black"/>
                <a:cs typeface="Arial Black"/>
              </a:rPr>
              <a:t>Avoid </a:t>
            </a:r>
            <a:r>
              <a:rPr sz="2000" spc="-275" dirty="0">
                <a:latin typeface="Arial Black"/>
                <a:cs typeface="Arial Black"/>
              </a:rPr>
              <a:t>exercising </a:t>
            </a:r>
            <a:r>
              <a:rPr sz="2000" spc="-170" dirty="0">
                <a:latin typeface="Arial Black"/>
                <a:cs typeface="Arial Black"/>
              </a:rPr>
              <a:t>if </a:t>
            </a:r>
            <a:r>
              <a:rPr sz="2000" spc="-229" dirty="0">
                <a:latin typeface="Arial Black"/>
                <a:cs typeface="Arial Black"/>
              </a:rPr>
              <a:t>fasting </a:t>
            </a:r>
            <a:r>
              <a:rPr sz="2000" spc="-254" dirty="0">
                <a:latin typeface="Arial Black"/>
                <a:cs typeface="Arial Black"/>
              </a:rPr>
              <a:t>glucose </a:t>
            </a:r>
            <a:r>
              <a:rPr sz="2000" spc="-270" dirty="0">
                <a:latin typeface="Arial Black"/>
                <a:cs typeface="Arial Black"/>
              </a:rPr>
              <a:t>levels </a:t>
            </a:r>
            <a:r>
              <a:rPr sz="2000" spc="-275" dirty="0">
                <a:latin typeface="Arial Black"/>
                <a:cs typeface="Arial Black"/>
              </a:rPr>
              <a:t>are </a:t>
            </a:r>
            <a:r>
              <a:rPr sz="2000" spc="-260" dirty="0">
                <a:latin typeface="Arial Black"/>
                <a:cs typeface="Arial Black"/>
              </a:rPr>
              <a:t>14 </a:t>
            </a:r>
            <a:r>
              <a:rPr sz="2000" spc="-180" dirty="0">
                <a:latin typeface="Arial Black"/>
                <a:cs typeface="Arial Black"/>
              </a:rPr>
              <a:t>mmol/L </a:t>
            </a:r>
            <a:r>
              <a:rPr sz="2000" spc="-225" dirty="0">
                <a:latin typeface="Arial Black"/>
                <a:cs typeface="Arial Black"/>
              </a:rPr>
              <a:t>and </a:t>
            </a:r>
            <a:r>
              <a:rPr sz="2000" spc="-285" dirty="0">
                <a:latin typeface="Arial Black"/>
                <a:cs typeface="Arial Black"/>
              </a:rPr>
              <a:t>ketosis  is </a:t>
            </a:r>
            <a:r>
              <a:rPr sz="2000" spc="-250" dirty="0">
                <a:latin typeface="Arial Black"/>
                <a:cs typeface="Arial Black"/>
              </a:rPr>
              <a:t>present, </a:t>
            </a:r>
            <a:r>
              <a:rPr sz="2000" spc="-180" dirty="0">
                <a:latin typeface="Arial Black"/>
                <a:cs typeface="Arial Black"/>
              </a:rPr>
              <a:t>or </a:t>
            </a:r>
            <a:r>
              <a:rPr sz="2000" spc="-175" dirty="0">
                <a:latin typeface="Arial Black"/>
                <a:cs typeface="Arial Black"/>
              </a:rPr>
              <a:t>if </a:t>
            </a:r>
            <a:r>
              <a:rPr sz="2000" spc="-254" dirty="0">
                <a:latin typeface="Arial Black"/>
                <a:cs typeface="Arial Black"/>
              </a:rPr>
              <a:t>glucose </a:t>
            </a:r>
            <a:r>
              <a:rPr sz="2000" spc="-270" dirty="0">
                <a:latin typeface="Arial Black"/>
                <a:cs typeface="Arial Black"/>
              </a:rPr>
              <a:t>levels </a:t>
            </a:r>
            <a:r>
              <a:rPr sz="2000" spc="-275" dirty="0">
                <a:latin typeface="Arial Black"/>
                <a:cs typeface="Arial Black"/>
              </a:rPr>
              <a:t>are </a:t>
            </a:r>
            <a:r>
              <a:rPr sz="2000" spc="-160" dirty="0">
                <a:latin typeface="Arial Black"/>
                <a:cs typeface="Arial Black"/>
              </a:rPr>
              <a:t>&gt;17 </a:t>
            </a:r>
            <a:r>
              <a:rPr sz="2000" spc="-185" dirty="0">
                <a:latin typeface="Arial Black"/>
                <a:cs typeface="Arial Black"/>
              </a:rPr>
              <a:t>mmol/L, </a:t>
            </a:r>
            <a:r>
              <a:rPr sz="2000" spc="-260" dirty="0">
                <a:latin typeface="Arial Black"/>
                <a:cs typeface="Arial Black"/>
              </a:rPr>
              <a:t>irrespective </a:t>
            </a:r>
            <a:r>
              <a:rPr sz="2000" spc="-175" dirty="0">
                <a:latin typeface="Arial Black"/>
                <a:cs typeface="Arial Black"/>
              </a:rPr>
              <a:t>of  </a:t>
            </a:r>
            <a:r>
              <a:rPr sz="2000" spc="-260" dirty="0">
                <a:latin typeface="Arial Black"/>
                <a:cs typeface="Arial Black"/>
              </a:rPr>
              <a:t>whether </a:t>
            </a:r>
            <a:r>
              <a:rPr sz="2000" spc="-285" dirty="0">
                <a:latin typeface="Arial Black"/>
                <a:cs typeface="Arial Black"/>
              </a:rPr>
              <a:t>ketosis is</a:t>
            </a:r>
            <a:r>
              <a:rPr sz="2000" spc="-195" dirty="0">
                <a:latin typeface="Arial Black"/>
                <a:cs typeface="Arial Black"/>
              </a:rPr>
              <a:t> </a:t>
            </a:r>
            <a:r>
              <a:rPr sz="2000" spc="-250" dirty="0">
                <a:latin typeface="Arial Black"/>
                <a:cs typeface="Arial Black"/>
              </a:rPr>
              <a:t>present</a:t>
            </a:r>
            <a:endParaRPr sz="2000">
              <a:latin typeface="Arial Black"/>
              <a:cs typeface="Arial Black"/>
            </a:endParaRPr>
          </a:p>
          <a:p>
            <a:pPr marL="756285" lvl="1" indent="-287020">
              <a:lnSpc>
                <a:spcPts val="2400"/>
              </a:lnSpc>
              <a:spcBef>
                <a:spcPts val="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50" dirty="0">
                <a:latin typeface="Arial Black"/>
                <a:cs typeface="Arial Black"/>
              </a:rPr>
              <a:t>Ingest </a:t>
            </a:r>
            <a:r>
              <a:rPr sz="2000" spc="-220" dirty="0">
                <a:latin typeface="Arial Black"/>
                <a:cs typeface="Arial Black"/>
              </a:rPr>
              <a:t>added </a:t>
            </a:r>
            <a:r>
              <a:rPr sz="2000" spc="-254" dirty="0">
                <a:latin typeface="Arial Black"/>
                <a:cs typeface="Arial Black"/>
              </a:rPr>
              <a:t>carbohydrates </a:t>
            </a:r>
            <a:r>
              <a:rPr sz="2000" spc="-170" dirty="0">
                <a:latin typeface="Arial Black"/>
                <a:cs typeface="Arial Black"/>
              </a:rPr>
              <a:t>if </a:t>
            </a:r>
            <a:r>
              <a:rPr sz="2000" spc="-254" dirty="0">
                <a:latin typeface="Arial Black"/>
                <a:cs typeface="Arial Black"/>
              </a:rPr>
              <a:t>glucose </a:t>
            </a:r>
            <a:r>
              <a:rPr sz="2000" spc="-270" dirty="0">
                <a:latin typeface="Arial Black"/>
                <a:cs typeface="Arial Black"/>
              </a:rPr>
              <a:t>levels </a:t>
            </a:r>
            <a:r>
              <a:rPr sz="2000" spc="-275" dirty="0">
                <a:latin typeface="Arial Black"/>
                <a:cs typeface="Arial Black"/>
              </a:rPr>
              <a:t>are </a:t>
            </a:r>
            <a:r>
              <a:rPr sz="2000" spc="-180" dirty="0">
                <a:latin typeface="Arial Black"/>
                <a:cs typeface="Arial Black"/>
              </a:rPr>
              <a:t>&lt;5.5</a:t>
            </a:r>
            <a:r>
              <a:rPr sz="2000" spc="-440" dirty="0">
                <a:latin typeface="Arial Black"/>
                <a:cs typeface="Arial Black"/>
              </a:rPr>
              <a:t> </a:t>
            </a:r>
            <a:r>
              <a:rPr sz="2000" spc="-185" dirty="0">
                <a:latin typeface="Arial Black"/>
                <a:cs typeface="Arial Black"/>
              </a:rPr>
              <a:t>mmol/L.</a:t>
            </a:r>
            <a:endParaRPr sz="2000">
              <a:latin typeface="Arial Black"/>
              <a:cs typeface="Arial Black"/>
            </a:endParaRPr>
          </a:p>
          <a:p>
            <a:pPr marL="355600" indent="-342900">
              <a:lnSpc>
                <a:spcPts val="288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spc="10" dirty="0">
                <a:latin typeface="Arial"/>
                <a:cs typeface="Arial"/>
              </a:rPr>
              <a:t>2. </a:t>
            </a:r>
            <a:r>
              <a:rPr sz="2400" b="1" spc="-35" dirty="0">
                <a:latin typeface="Arial"/>
                <a:cs typeface="Arial"/>
              </a:rPr>
              <a:t>Blood </a:t>
            </a:r>
            <a:r>
              <a:rPr sz="2400" b="1" spc="-70" dirty="0">
                <a:latin typeface="Arial"/>
                <a:cs typeface="Arial"/>
              </a:rPr>
              <a:t>glucose </a:t>
            </a:r>
            <a:r>
              <a:rPr sz="2400" b="1" spc="20" dirty="0">
                <a:latin typeface="Arial"/>
                <a:cs typeface="Arial"/>
              </a:rPr>
              <a:t>monitoring </a:t>
            </a:r>
            <a:r>
              <a:rPr sz="2400" b="1" spc="10" dirty="0">
                <a:latin typeface="Arial"/>
                <a:cs typeface="Arial"/>
              </a:rPr>
              <a:t>before </a:t>
            </a:r>
            <a:r>
              <a:rPr sz="2400" b="1" spc="-15" dirty="0">
                <a:latin typeface="Arial"/>
                <a:cs typeface="Arial"/>
              </a:rPr>
              <a:t>and </a:t>
            </a:r>
            <a:r>
              <a:rPr sz="2400" b="1" spc="45" dirty="0">
                <a:latin typeface="Arial"/>
                <a:cs typeface="Arial"/>
              </a:rPr>
              <a:t>after</a:t>
            </a:r>
            <a:r>
              <a:rPr sz="2400" b="1" spc="5" dirty="0">
                <a:latin typeface="Arial"/>
                <a:cs typeface="Arial"/>
              </a:rPr>
              <a:t> </a:t>
            </a:r>
            <a:r>
              <a:rPr sz="2400" b="1" spc="-80" dirty="0">
                <a:latin typeface="Arial"/>
                <a:cs typeface="Arial"/>
              </a:rPr>
              <a:t>exercise</a:t>
            </a:r>
            <a:endParaRPr sz="2400">
              <a:latin typeface="Arial"/>
              <a:cs typeface="Arial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10" dirty="0">
                <a:latin typeface="Arial Black"/>
                <a:cs typeface="Arial Black"/>
              </a:rPr>
              <a:t>Identify </a:t>
            </a:r>
            <a:r>
              <a:rPr sz="2000" spc="-285" dirty="0">
                <a:latin typeface="Arial Black"/>
                <a:cs typeface="Arial Black"/>
              </a:rPr>
              <a:t>when </a:t>
            </a:r>
            <a:r>
              <a:rPr sz="2000" spc="-280" dirty="0">
                <a:latin typeface="Arial Black"/>
                <a:cs typeface="Arial Black"/>
              </a:rPr>
              <a:t>changes </a:t>
            </a:r>
            <a:r>
              <a:rPr sz="2000" spc="-200" dirty="0">
                <a:latin typeface="Arial Black"/>
                <a:cs typeface="Arial Black"/>
              </a:rPr>
              <a:t>in </a:t>
            </a:r>
            <a:r>
              <a:rPr sz="2000" spc="-220" dirty="0">
                <a:latin typeface="Arial Black"/>
                <a:cs typeface="Arial Black"/>
              </a:rPr>
              <a:t>insulin </a:t>
            </a:r>
            <a:r>
              <a:rPr sz="2000" spc="-180" dirty="0">
                <a:latin typeface="Arial Black"/>
                <a:cs typeface="Arial Black"/>
              </a:rPr>
              <a:t>or </a:t>
            </a:r>
            <a:r>
              <a:rPr sz="2000" spc="-160" dirty="0">
                <a:latin typeface="Arial Black"/>
                <a:cs typeface="Arial Black"/>
              </a:rPr>
              <a:t>food </a:t>
            </a:r>
            <a:r>
              <a:rPr sz="2000" spc="-265" dirty="0">
                <a:latin typeface="Arial Black"/>
                <a:cs typeface="Arial Black"/>
              </a:rPr>
              <a:t>intake </a:t>
            </a:r>
            <a:r>
              <a:rPr sz="2000" spc="-275" dirty="0">
                <a:latin typeface="Arial Black"/>
                <a:cs typeface="Arial Black"/>
              </a:rPr>
              <a:t>are</a:t>
            </a:r>
            <a:r>
              <a:rPr sz="2000" spc="-430" dirty="0">
                <a:latin typeface="Arial Black"/>
                <a:cs typeface="Arial Black"/>
              </a:rPr>
              <a:t> </a:t>
            </a:r>
            <a:r>
              <a:rPr sz="2000" spc="-290" dirty="0">
                <a:latin typeface="Arial Black"/>
                <a:cs typeface="Arial Black"/>
              </a:rPr>
              <a:t>necessary</a:t>
            </a:r>
            <a:endParaRPr sz="2000">
              <a:latin typeface="Arial Black"/>
              <a:cs typeface="Arial Black"/>
            </a:endParaRPr>
          </a:p>
          <a:p>
            <a:pPr marL="756285" lvl="1" indent="-287020">
              <a:lnSpc>
                <a:spcPts val="24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80" dirty="0">
                <a:latin typeface="Arial Black"/>
                <a:cs typeface="Arial Black"/>
              </a:rPr>
              <a:t>Learn </a:t>
            </a:r>
            <a:r>
              <a:rPr sz="2000" spc="-229" dirty="0">
                <a:latin typeface="Arial Black"/>
                <a:cs typeface="Arial Black"/>
              </a:rPr>
              <a:t>the </a:t>
            </a:r>
            <a:r>
              <a:rPr sz="2000" spc="-280" dirty="0">
                <a:latin typeface="Arial Black"/>
                <a:cs typeface="Arial Black"/>
              </a:rPr>
              <a:t>glycaemic </a:t>
            </a:r>
            <a:r>
              <a:rPr sz="2000" spc="-260" dirty="0">
                <a:latin typeface="Arial Black"/>
                <a:cs typeface="Arial Black"/>
              </a:rPr>
              <a:t>response </a:t>
            </a:r>
            <a:r>
              <a:rPr sz="2000" spc="-190" dirty="0">
                <a:latin typeface="Arial Black"/>
                <a:cs typeface="Arial Black"/>
              </a:rPr>
              <a:t>to </a:t>
            </a:r>
            <a:r>
              <a:rPr sz="2000" spc="-210" dirty="0">
                <a:latin typeface="Arial Black"/>
                <a:cs typeface="Arial Black"/>
              </a:rPr>
              <a:t>different </a:t>
            </a:r>
            <a:r>
              <a:rPr sz="2000" spc="-315" dirty="0">
                <a:latin typeface="Arial Black"/>
                <a:cs typeface="Arial Black"/>
              </a:rPr>
              <a:t>exercise</a:t>
            </a:r>
            <a:r>
              <a:rPr sz="2000" spc="-120" dirty="0">
                <a:latin typeface="Arial Black"/>
                <a:cs typeface="Arial Black"/>
              </a:rPr>
              <a:t> </a:t>
            </a:r>
            <a:r>
              <a:rPr sz="2000" spc="-225" dirty="0">
                <a:latin typeface="Arial Black"/>
                <a:cs typeface="Arial Black"/>
              </a:rPr>
              <a:t>conditions</a:t>
            </a:r>
            <a:endParaRPr sz="2000">
              <a:latin typeface="Arial Black"/>
              <a:cs typeface="Arial Black"/>
            </a:endParaRPr>
          </a:p>
          <a:p>
            <a:pPr marL="355600" indent="-342900">
              <a:lnSpc>
                <a:spcPts val="288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b="1" spc="10" dirty="0">
                <a:latin typeface="Arial"/>
                <a:cs typeface="Arial"/>
              </a:rPr>
              <a:t>3. </a:t>
            </a:r>
            <a:r>
              <a:rPr sz="2400" b="1" spc="-55" dirty="0">
                <a:latin typeface="Arial"/>
                <a:cs typeface="Arial"/>
              </a:rPr>
              <a:t>Food</a:t>
            </a:r>
            <a:r>
              <a:rPr sz="2400" b="1" spc="-30" dirty="0">
                <a:latin typeface="Arial"/>
                <a:cs typeface="Arial"/>
              </a:rPr>
              <a:t> </a:t>
            </a:r>
            <a:r>
              <a:rPr sz="2400" b="1" dirty="0">
                <a:latin typeface="Arial"/>
                <a:cs typeface="Arial"/>
              </a:rPr>
              <a:t>intake</a:t>
            </a:r>
            <a:endParaRPr sz="2400">
              <a:latin typeface="Arial"/>
              <a:cs typeface="Arial"/>
            </a:endParaRPr>
          </a:p>
          <a:p>
            <a:pPr marL="756285" lvl="1" indent="-287020">
              <a:lnSpc>
                <a:spcPct val="100000"/>
              </a:lnSpc>
              <a:spcBef>
                <a:spcPts val="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60" dirty="0">
                <a:latin typeface="Arial Black"/>
                <a:cs typeface="Arial Black"/>
              </a:rPr>
              <a:t>Consume </a:t>
            </a:r>
            <a:r>
              <a:rPr sz="2000" spc="-220" dirty="0">
                <a:latin typeface="Arial Black"/>
                <a:cs typeface="Arial Black"/>
              </a:rPr>
              <a:t>added </a:t>
            </a:r>
            <a:r>
              <a:rPr sz="2000" spc="-240" dirty="0">
                <a:latin typeface="Arial Black"/>
                <a:cs typeface="Arial Black"/>
              </a:rPr>
              <a:t>carbohydrate </a:t>
            </a:r>
            <a:r>
              <a:rPr sz="2000" spc="-345" dirty="0">
                <a:latin typeface="Arial Black"/>
                <a:cs typeface="Arial Black"/>
              </a:rPr>
              <a:t>as </a:t>
            </a:r>
            <a:r>
              <a:rPr sz="2000" spc="-235" dirty="0">
                <a:latin typeface="Arial Black"/>
                <a:cs typeface="Arial Black"/>
              </a:rPr>
              <a:t>needed </a:t>
            </a:r>
            <a:r>
              <a:rPr sz="2000" spc="-190" dirty="0">
                <a:latin typeface="Arial Black"/>
                <a:cs typeface="Arial Black"/>
              </a:rPr>
              <a:t>to </a:t>
            </a:r>
            <a:r>
              <a:rPr sz="2000" spc="-220" dirty="0">
                <a:latin typeface="Arial Black"/>
                <a:cs typeface="Arial Black"/>
              </a:rPr>
              <a:t>avoid</a:t>
            </a:r>
            <a:r>
              <a:rPr sz="2000" spc="-145" dirty="0">
                <a:latin typeface="Arial Black"/>
                <a:cs typeface="Arial Black"/>
              </a:rPr>
              <a:t> </a:t>
            </a:r>
            <a:r>
              <a:rPr sz="2000" spc="-240" dirty="0">
                <a:latin typeface="Arial Black"/>
                <a:cs typeface="Arial Black"/>
              </a:rPr>
              <a:t>hypoglycemia</a:t>
            </a:r>
            <a:endParaRPr sz="2000">
              <a:latin typeface="Arial Black"/>
              <a:cs typeface="Arial Black"/>
            </a:endParaRPr>
          </a:p>
          <a:p>
            <a:pPr marL="756285" marR="179070" lvl="1" indent="-287020">
              <a:lnSpc>
                <a:spcPct val="80000"/>
              </a:lnSpc>
              <a:spcBef>
                <a:spcPts val="4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25" dirty="0">
                <a:latin typeface="Arial Black"/>
                <a:cs typeface="Arial Black"/>
              </a:rPr>
              <a:t>Carbohydrate-based </a:t>
            </a:r>
            <a:r>
              <a:rPr sz="2000" spc="-204" dirty="0">
                <a:latin typeface="Arial Black"/>
                <a:cs typeface="Arial Black"/>
              </a:rPr>
              <a:t>foods </a:t>
            </a:r>
            <a:r>
              <a:rPr sz="2000" spc="-215" dirty="0">
                <a:latin typeface="Arial Black"/>
                <a:cs typeface="Arial Black"/>
              </a:rPr>
              <a:t>should </a:t>
            </a:r>
            <a:r>
              <a:rPr sz="2000" spc="-225" dirty="0">
                <a:latin typeface="Arial Black"/>
                <a:cs typeface="Arial Black"/>
              </a:rPr>
              <a:t>be </a:t>
            </a:r>
            <a:r>
              <a:rPr sz="2000" spc="-229" dirty="0">
                <a:latin typeface="Arial Black"/>
                <a:cs typeface="Arial Black"/>
              </a:rPr>
              <a:t>readily </a:t>
            </a:r>
            <a:r>
              <a:rPr sz="2000" spc="-254" dirty="0">
                <a:latin typeface="Arial Black"/>
                <a:cs typeface="Arial Black"/>
              </a:rPr>
              <a:t>available </a:t>
            </a:r>
            <a:r>
              <a:rPr sz="2000" spc="-185" dirty="0">
                <a:latin typeface="Arial Black"/>
                <a:cs typeface="Arial Black"/>
              </a:rPr>
              <a:t>during </a:t>
            </a:r>
            <a:r>
              <a:rPr sz="2000" spc="-225" dirty="0">
                <a:latin typeface="Arial Black"/>
                <a:cs typeface="Arial Black"/>
              </a:rPr>
              <a:t>and  </a:t>
            </a:r>
            <a:r>
              <a:rPr sz="2000" spc="-229" dirty="0">
                <a:latin typeface="Arial Black"/>
                <a:cs typeface="Arial Black"/>
              </a:rPr>
              <a:t>after</a:t>
            </a:r>
            <a:r>
              <a:rPr sz="2000" spc="-135" dirty="0">
                <a:latin typeface="Arial Black"/>
                <a:cs typeface="Arial Black"/>
              </a:rPr>
              <a:t> </a:t>
            </a:r>
            <a:r>
              <a:rPr sz="2000" spc="-305" dirty="0">
                <a:latin typeface="Arial Black"/>
                <a:cs typeface="Arial Black"/>
              </a:rPr>
              <a:t>exercise.</a:t>
            </a:r>
            <a:endParaRPr sz="20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31391" y="275361"/>
            <a:ext cx="604520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spc="-465" dirty="0"/>
              <a:t>Other</a:t>
            </a:r>
            <a:r>
              <a:rPr sz="4400" spc="-335" dirty="0"/>
              <a:t> </a:t>
            </a:r>
            <a:r>
              <a:rPr sz="4400" spc="-550" dirty="0"/>
              <a:t>recommendations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330259" y="1095159"/>
            <a:ext cx="7696200" cy="422656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405" dirty="0">
                <a:latin typeface="Arial Black"/>
                <a:cs typeface="Arial Black"/>
              </a:rPr>
              <a:t>These </a:t>
            </a:r>
            <a:r>
              <a:rPr sz="2600" spc="-365" dirty="0">
                <a:latin typeface="Arial Black"/>
                <a:cs typeface="Arial Black"/>
              </a:rPr>
              <a:t>are </a:t>
            </a:r>
            <a:r>
              <a:rPr sz="2600" spc="-275" dirty="0">
                <a:latin typeface="Arial Black"/>
                <a:cs typeface="Arial Black"/>
              </a:rPr>
              <a:t>quite </a:t>
            </a:r>
            <a:r>
              <a:rPr sz="2600" spc="-310" dirty="0">
                <a:latin typeface="Arial Black"/>
                <a:cs typeface="Arial Black"/>
              </a:rPr>
              <a:t>general </a:t>
            </a:r>
            <a:r>
              <a:rPr sz="2600" spc="-295" dirty="0">
                <a:latin typeface="Arial Black"/>
                <a:cs typeface="Arial Black"/>
              </a:rPr>
              <a:t>and</a:t>
            </a:r>
            <a:r>
              <a:rPr sz="2600" spc="-425" dirty="0">
                <a:latin typeface="Arial Black"/>
                <a:cs typeface="Arial Black"/>
              </a:rPr>
              <a:t> </a:t>
            </a:r>
            <a:r>
              <a:rPr sz="2600" spc="-285" dirty="0">
                <a:latin typeface="Arial Black"/>
                <a:cs typeface="Arial Black"/>
              </a:rPr>
              <a:t>intuitive:</a:t>
            </a:r>
            <a:endParaRPr sz="2600">
              <a:latin typeface="Arial Black"/>
              <a:cs typeface="Arial Black"/>
            </a:endParaRPr>
          </a:p>
          <a:p>
            <a:pPr marL="355600" marR="337185" indent="-342900">
              <a:lnSpc>
                <a:spcPts val="25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10" dirty="0">
                <a:latin typeface="Arial Black"/>
                <a:cs typeface="Arial Black"/>
              </a:rPr>
              <a:t>Prevention </a:t>
            </a:r>
            <a:r>
              <a:rPr sz="2600" spc="-229" dirty="0">
                <a:latin typeface="Arial Black"/>
                <a:cs typeface="Arial Black"/>
              </a:rPr>
              <a:t>of </a:t>
            </a:r>
            <a:r>
              <a:rPr sz="2600" spc="-320" dirty="0">
                <a:latin typeface="Arial Black"/>
                <a:cs typeface="Arial Black"/>
              </a:rPr>
              <a:t>hypoglycaemia </a:t>
            </a:r>
            <a:r>
              <a:rPr sz="2600" spc="-235" dirty="0">
                <a:latin typeface="Arial Black"/>
                <a:cs typeface="Arial Black"/>
              </a:rPr>
              <a:t>or </a:t>
            </a:r>
            <a:r>
              <a:rPr sz="2600" spc="-330" dirty="0">
                <a:latin typeface="Arial Black"/>
                <a:cs typeface="Arial Black"/>
              </a:rPr>
              <a:t>hyperglycaemia  </a:t>
            </a:r>
            <a:r>
              <a:rPr sz="2600" spc="-235" dirty="0">
                <a:latin typeface="Arial Black"/>
                <a:cs typeface="Arial Black"/>
              </a:rPr>
              <a:t>during </a:t>
            </a:r>
            <a:r>
              <a:rPr sz="2600" spc="-409" dirty="0">
                <a:latin typeface="Arial Black"/>
                <a:cs typeface="Arial Black"/>
              </a:rPr>
              <a:t>exercise </a:t>
            </a:r>
            <a:r>
              <a:rPr sz="2600" spc="-360" dirty="0">
                <a:latin typeface="Arial Black"/>
                <a:cs typeface="Arial Black"/>
              </a:rPr>
              <a:t>is </a:t>
            </a:r>
            <a:r>
              <a:rPr sz="2600" spc="-350" dirty="0">
                <a:latin typeface="Arial Black"/>
                <a:cs typeface="Arial Black"/>
              </a:rPr>
              <a:t>essential </a:t>
            </a:r>
            <a:r>
              <a:rPr sz="2600" spc="-220" dirty="0">
                <a:latin typeface="Arial Black"/>
                <a:cs typeface="Arial Black"/>
              </a:rPr>
              <a:t>for </a:t>
            </a:r>
            <a:r>
              <a:rPr sz="2600" spc="-275" dirty="0">
                <a:latin typeface="Arial Black"/>
                <a:cs typeface="Arial Black"/>
              </a:rPr>
              <a:t>optimal </a:t>
            </a:r>
            <a:r>
              <a:rPr sz="2600" spc="-409" dirty="0">
                <a:latin typeface="Arial Black"/>
                <a:cs typeface="Arial Black"/>
              </a:rPr>
              <a:t>exercise  </a:t>
            </a:r>
            <a:r>
              <a:rPr sz="2600" spc="-310" dirty="0">
                <a:latin typeface="Arial Black"/>
                <a:cs typeface="Arial Black"/>
              </a:rPr>
              <a:t>performance</a:t>
            </a:r>
            <a:endParaRPr sz="2600">
              <a:latin typeface="Arial Black"/>
              <a:cs typeface="Arial Black"/>
            </a:endParaRPr>
          </a:p>
          <a:p>
            <a:pPr marL="355600" marR="372745" indent="-342900">
              <a:lnSpc>
                <a:spcPts val="2500"/>
              </a:lnSpc>
              <a:spcBef>
                <a:spcPts val="61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85" dirty="0">
                <a:latin typeface="Arial Black"/>
                <a:cs typeface="Arial Black"/>
              </a:rPr>
              <a:t>The </a:t>
            </a:r>
            <a:r>
              <a:rPr sz="2600" spc="-405" dirty="0">
                <a:latin typeface="Arial Black"/>
                <a:cs typeface="Arial Black"/>
              </a:rPr>
              <a:t>key </a:t>
            </a:r>
            <a:r>
              <a:rPr sz="2600" spc="-250" dirty="0">
                <a:latin typeface="Arial Black"/>
                <a:cs typeface="Arial Black"/>
              </a:rPr>
              <a:t>to </a:t>
            </a:r>
            <a:r>
              <a:rPr sz="2600" spc="-285" dirty="0">
                <a:latin typeface="Arial Black"/>
                <a:cs typeface="Arial Black"/>
              </a:rPr>
              <a:t>prevention </a:t>
            </a:r>
            <a:r>
              <a:rPr sz="2600" spc="-360" dirty="0">
                <a:latin typeface="Arial Black"/>
                <a:cs typeface="Arial Black"/>
              </a:rPr>
              <a:t>is </a:t>
            </a:r>
            <a:r>
              <a:rPr sz="2600" spc="-285" dirty="0">
                <a:latin typeface="Arial Black"/>
                <a:cs typeface="Arial Black"/>
              </a:rPr>
              <a:t>frequent </a:t>
            </a:r>
            <a:r>
              <a:rPr sz="2600" spc="-215" dirty="0">
                <a:latin typeface="Arial Black"/>
                <a:cs typeface="Arial Black"/>
              </a:rPr>
              <a:t>blood </a:t>
            </a:r>
            <a:r>
              <a:rPr sz="2600" spc="-330" dirty="0">
                <a:latin typeface="Arial Black"/>
                <a:cs typeface="Arial Black"/>
              </a:rPr>
              <a:t>glucose  </a:t>
            </a:r>
            <a:r>
              <a:rPr sz="2600" spc="-254" dirty="0">
                <a:latin typeface="Arial Black"/>
                <a:cs typeface="Arial Black"/>
              </a:rPr>
              <a:t>monitoring </a:t>
            </a:r>
            <a:r>
              <a:rPr sz="2600" spc="-295" dirty="0">
                <a:latin typeface="Arial Black"/>
                <a:cs typeface="Arial Black"/>
              </a:rPr>
              <a:t>and </a:t>
            </a:r>
            <a:r>
              <a:rPr sz="2600" spc="-280" dirty="0">
                <a:latin typeface="Arial Black"/>
                <a:cs typeface="Arial Black"/>
              </a:rPr>
              <a:t>appropriate </a:t>
            </a:r>
            <a:r>
              <a:rPr sz="2600" spc="-345" dirty="0">
                <a:latin typeface="Arial Black"/>
                <a:cs typeface="Arial Black"/>
              </a:rPr>
              <a:t>corrective</a:t>
            </a:r>
            <a:r>
              <a:rPr sz="2600" spc="75" dirty="0">
                <a:latin typeface="Arial Black"/>
                <a:cs typeface="Arial Black"/>
              </a:rPr>
              <a:t> </a:t>
            </a:r>
            <a:r>
              <a:rPr sz="2600" spc="-345" dirty="0">
                <a:latin typeface="Arial Black"/>
                <a:cs typeface="Arial Black"/>
              </a:rPr>
              <a:t>actions</a:t>
            </a:r>
            <a:endParaRPr sz="2600">
              <a:latin typeface="Arial Black"/>
              <a:cs typeface="Arial Black"/>
            </a:endParaRPr>
          </a:p>
          <a:p>
            <a:pPr marL="355600" marR="5080" indent="-342900">
              <a:lnSpc>
                <a:spcPts val="2500"/>
              </a:lnSpc>
              <a:spcBef>
                <a:spcPts val="6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10" dirty="0">
                <a:latin typeface="Arial Black"/>
                <a:cs typeface="Arial Black"/>
              </a:rPr>
              <a:t>For </a:t>
            </a:r>
            <a:r>
              <a:rPr sz="2600" spc="-405" dirty="0">
                <a:latin typeface="Arial Black"/>
                <a:cs typeface="Arial Black"/>
              </a:rPr>
              <a:t>new </a:t>
            </a:r>
            <a:r>
              <a:rPr sz="2600" spc="-235" dirty="0">
                <a:latin typeface="Arial Black"/>
                <a:cs typeface="Arial Black"/>
              </a:rPr>
              <a:t>or </a:t>
            </a:r>
            <a:r>
              <a:rPr sz="2600" spc="-315" dirty="0">
                <a:latin typeface="Arial Black"/>
                <a:cs typeface="Arial Black"/>
              </a:rPr>
              <a:t>unusual </a:t>
            </a:r>
            <a:r>
              <a:rPr sz="2600" spc="-340" dirty="0">
                <a:latin typeface="Arial Black"/>
                <a:cs typeface="Arial Black"/>
              </a:rPr>
              <a:t>activities, </a:t>
            </a:r>
            <a:r>
              <a:rPr sz="2600" spc="-310" dirty="0">
                <a:latin typeface="Arial Black"/>
                <a:cs typeface="Arial Black"/>
              </a:rPr>
              <a:t>more </a:t>
            </a:r>
            <a:r>
              <a:rPr sz="2600" spc="-285" dirty="0">
                <a:latin typeface="Arial Black"/>
                <a:cs typeface="Arial Black"/>
              </a:rPr>
              <a:t>frequent </a:t>
            </a:r>
            <a:r>
              <a:rPr sz="2600" spc="-215" dirty="0">
                <a:latin typeface="Arial Black"/>
                <a:cs typeface="Arial Black"/>
              </a:rPr>
              <a:t>blood  </a:t>
            </a:r>
            <a:r>
              <a:rPr sz="2600" spc="-330" dirty="0">
                <a:latin typeface="Arial Black"/>
                <a:cs typeface="Arial Black"/>
              </a:rPr>
              <a:t>glucose </a:t>
            </a:r>
            <a:r>
              <a:rPr sz="2600" spc="-254" dirty="0">
                <a:latin typeface="Arial Black"/>
                <a:cs typeface="Arial Black"/>
              </a:rPr>
              <a:t>monitoring </a:t>
            </a:r>
            <a:r>
              <a:rPr sz="2600" spc="-370" dirty="0">
                <a:latin typeface="Arial Black"/>
                <a:cs typeface="Arial Black"/>
              </a:rPr>
              <a:t>may </a:t>
            </a:r>
            <a:r>
              <a:rPr sz="2600" spc="-290" dirty="0">
                <a:latin typeface="Arial Black"/>
                <a:cs typeface="Arial Black"/>
              </a:rPr>
              <a:t>be </a:t>
            </a:r>
            <a:r>
              <a:rPr sz="2600" spc="-305" dirty="0">
                <a:latin typeface="Arial Black"/>
                <a:cs typeface="Arial Black"/>
              </a:rPr>
              <a:t>needed </a:t>
            </a:r>
            <a:r>
              <a:rPr sz="2600" spc="-250" dirty="0">
                <a:latin typeface="Arial Black"/>
                <a:cs typeface="Arial Black"/>
              </a:rPr>
              <a:t>to </a:t>
            </a:r>
            <a:r>
              <a:rPr sz="2600" spc="-330" dirty="0">
                <a:latin typeface="Arial Black"/>
                <a:cs typeface="Arial Black"/>
              </a:rPr>
              <a:t>establish </a:t>
            </a:r>
            <a:r>
              <a:rPr sz="2600" spc="-409" dirty="0">
                <a:latin typeface="Arial Black"/>
                <a:cs typeface="Arial Black"/>
              </a:rPr>
              <a:t>a  </a:t>
            </a:r>
            <a:r>
              <a:rPr sz="2600" spc="-340" dirty="0">
                <a:latin typeface="Arial Black"/>
                <a:cs typeface="Arial Black"/>
              </a:rPr>
              <a:t>response</a:t>
            </a:r>
            <a:r>
              <a:rPr sz="2600" spc="-170" dirty="0">
                <a:latin typeface="Arial Black"/>
                <a:cs typeface="Arial Black"/>
              </a:rPr>
              <a:t> </a:t>
            </a:r>
            <a:r>
              <a:rPr sz="2600" spc="-305" dirty="0">
                <a:latin typeface="Arial Black"/>
                <a:cs typeface="Arial Black"/>
              </a:rPr>
              <a:t>pattern</a:t>
            </a:r>
            <a:endParaRPr sz="2600">
              <a:latin typeface="Arial Black"/>
              <a:cs typeface="Arial Black"/>
            </a:endParaRPr>
          </a:p>
          <a:p>
            <a:pPr marL="355600" marR="19685" indent="-342900">
              <a:lnSpc>
                <a:spcPts val="2500"/>
              </a:lnSpc>
              <a:spcBef>
                <a:spcPts val="6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spc="-315" dirty="0">
                <a:latin typeface="Arial Black"/>
                <a:cs typeface="Arial Black"/>
              </a:rPr>
              <a:t>Frequent </a:t>
            </a:r>
            <a:r>
              <a:rPr sz="2600" spc="-305" dirty="0">
                <a:latin typeface="Arial Black"/>
                <a:cs typeface="Arial Black"/>
              </a:rPr>
              <a:t>testing </a:t>
            </a:r>
            <a:r>
              <a:rPr sz="2600" spc="-290" dirty="0">
                <a:latin typeface="Arial Black"/>
                <a:cs typeface="Arial Black"/>
              </a:rPr>
              <a:t>among </a:t>
            </a:r>
            <a:r>
              <a:rPr sz="2600" spc="-340" dirty="0">
                <a:latin typeface="Arial Black"/>
                <a:cs typeface="Arial Black"/>
              </a:rPr>
              <a:t>athletes </a:t>
            </a:r>
            <a:r>
              <a:rPr sz="2600" spc="-335" dirty="0">
                <a:latin typeface="Arial Black"/>
                <a:cs typeface="Arial Black"/>
              </a:rPr>
              <a:t>with </a:t>
            </a:r>
            <a:r>
              <a:rPr sz="2600" spc="-325" dirty="0">
                <a:latin typeface="Arial Black"/>
                <a:cs typeface="Arial Black"/>
              </a:rPr>
              <a:t>diabetes  </a:t>
            </a:r>
            <a:r>
              <a:rPr sz="2600" spc="-280" dirty="0">
                <a:latin typeface="Arial Black"/>
                <a:cs typeface="Arial Black"/>
              </a:rPr>
              <a:t>(before, </a:t>
            </a:r>
            <a:r>
              <a:rPr sz="2600" spc="-245" dirty="0">
                <a:latin typeface="Arial Black"/>
                <a:cs typeface="Arial Black"/>
              </a:rPr>
              <a:t>during, </a:t>
            </a:r>
            <a:r>
              <a:rPr sz="2600" spc="-295" dirty="0">
                <a:latin typeface="Arial Black"/>
                <a:cs typeface="Arial Black"/>
              </a:rPr>
              <a:t>and </a:t>
            </a:r>
            <a:r>
              <a:rPr sz="2600" spc="-290" dirty="0">
                <a:latin typeface="Arial Black"/>
                <a:cs typeface="Arial Black"/>
              </a:rPr>
              <a:t>after) </a:t>
            </a:r>
            <a:r>
              <a:rPr sz="2600" spc="-360" dirty="0">
                <a:latin typeface="Arial Black"/>
                <a:cs typeface="Arial Black"/>
              </a:rPr>
              <a:t>is </a:t>
            </a:r>
            <a:r>
              <a:rPr sz="2600" spc="-325" dirty="0">
                <a:latin typeface="Arial Black"/>
                <a:cs typeface="Arial Black"/>
              </a:rPr>
              <a:t>common </a:t>
            </a:r>
            <a:r>
              <a:rPr sz="2600" spc="-295" dirty="0">
                <a:latin typeface="Arial Black"/>
                <a:cs typeface="Arial Black"/>
              </a:rPr>
              <a:t>and </a:t>
            </a:r>
            <a:r>
              <a:rPr sz="2600" spc="-345" dirty="0">
                <a:latin typeface="Arial Black"/>
                <a:cs typeface="Arial Black"/>
              </a:rPr>
              <a:t>leads </a:t>
            </a:r>
            <a:r>
              <a:rPr sz="2600" spc="-250" dirty="0">
                <a:latin typeface="Arial Black"/>
                <a:cs typeface="Arial Black"/>
              </a:rPr>
              <a:t>to  </a:t>
            </a:r>
            <a:r>
              <a:rPr sz="2600" spc="-345" dirty="0">
                <a:latin typeface="Arial Black"/>
                <a:cs typeface="Arial Black"/>
              </a:rPr>
              <a:t>corrective </a:t>
            </a:r>
            <a:r>
              <a:rPr sz="2600" spc="-305" dirty="0">
                <a:latin typeface="Arial Black"/>
                <a:cs typeface="Arial Black"/>
              </a:rPr>
              <a:t>regimen</a:t>
            </a:r>
            <a:r>
              <a:rPr sz="2600" spc="5" dirty="0">
                <a:latin typeface="Arial Black"/>
                <a:cs typeface="Arial Black"/>
              </a:rPr>
              <a:t> </a:t>
            </a:r>
            <a:r>
              <a:rPr sz="2600" spc="-365" dirty="0">
                <a:latin typeface="Arial Black"/>
                <a:cs typeface="Arial Black"/>
              </a:rPr>
              <a:t>changes</a:t>
            </a:r>
            <a:endParaRPr sz="26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522499" y="565658"/>
            <a:ext cx="5830570" cy="12439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911225">
              <a:lnSpc>
                <a:spcPct val="100000"/>
              </a:lnSpc>
              <a:spcBef>
                <a:spcPts val="95"/>
              </a:spcBef>
            </a:pPr>
            <a:r>
              <a:rPr spc="-475" dirty="0"/>
              <a:t>Common </a:t>
            </a:r>
            <a:r>
              <a:rPr spc="-625" dirty="0"/>
              <a:t>exercise  </a:t>
            </a:r>
            <a:r>
              <a:rPr spc="-509" dirty="0"/>
              <a:t>hypoglycaemic</a:t>
            </a:r>
            <a:r>
              <a:rPr spc="-220" dirty="0"/>
              <a:t> </a:t>
            </a:r>
            <a:r>
              <a:rPr spc="-535" dirty="0"/>
              <a:t>symptoms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16939" y="2434844"/>
            <a:ext cx="4710430" cy="32753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ts val="2965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b="1" spc="5" dirty="0">
                <a:latin typeface="Arial"/>
                <a:cs typeface="Arial"/>
              </a:rPr>
              <a:t>Double </a:t>
            </a:r>
            <a:r>
              <a:rPr sz="2600" b="1" spc="10" dirty="0">
                <a:latin typeface="Arial"/>
                <a:cs typeface="Arial"/>
              </a:rPr>
              <a:t>or </a:t>
            </a:r>
            <a:r>
              <a:rPr sz="2600" b="1" dirty="0">
                <a:latin typeface="Arial"/>
                <a:cs typeface="Arial"/>
              </a:rPr>
              <a:t>blurred</a:t>
            </a:r>
            <a:r>
              <a:rPr sz="2600" b="1" spc="-80" dirty="0">
                <a:latin typeface="Arial"/>
                <a:cs typeface="Arial"/>
              </a:rPr>
              <a:t> </a:t>
            </a:r>
            <a:r>
              <a:rPr sz="2600" b="1" spc="-55" dirty="0">
                <a:latin typeface="Arial"/>
                <a:cs typeface="Arial"/>
              </a:rPr>
              <a:t>vision</a:t>
            </a:r>
            <a:endParaRPr sz="2600">
              <a:latin typeface="Arial"/>
              <a:cs typeface="Arial"/>
            </a:endParaRPr>
          </a:p>
          <a:p>
            <a:pPr marL="355600" indent="-342900">
              <a:lnSpc>
                <a:spcPts val="281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b="1" spc="60" dirty="0">
                <a:latin typeface="Arial"/>
                <a:cs typeface="Arial"/>
              </a:rPr>
              <a:t>Mental</a:t>
            </a:r>
            <a:r>
              <a:rPr sz="2600" b="1" spc="-20" dirty="0">
                <a:latin typeface="Arial"/>
                <a:cs typeface="Arial"/>
              </a:rPr>
              <a:t> </a:t>
            </a:r>
            <a:r>
              <a:rPr sz="2600" b="1" spc="-45" dirty="0">
                <a:latin typeface="Arial"/>
                <a:cs typeface="Arial"/>
              </a:rPr>
              <a:t>confusion</a:t>
            </a:r>
            <a:endParaRPr sz="2600">
              <a:latin typeface="Arial"/>
              <a:cs typeface="Arial"/>
            </a:endParaRPr>
          </a:p>
          <a:p>
            <a:pPr marL="355600" indent="-342900">
              <a:lnSpc>
                <a:spcPts val="281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b="1" spc="-90" dirty="0">
                <a:latin typeface="Arial"/>
                <a:cs typeface="Arial"/>
              </a:rPr>
              <a:t>Weakness</a:t>
            </a:r>
            <a:endParaRPr sz="2600">
              <a:latin typeface="Arial"/>
              <a:cs typeface="Arial"/>
            </a:endParaRPr>
          </a:p>
          <a:p>
            <a:pPr marL="355600" indent="-342900">
              <a:lnSpc>
                <a:spcPts val="281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b="1" spc="-35" dirty="0">
                <a:latin typeface="Arial"/>
                <a:cs typeface="Arial"/>
              </a:rPr>
              <a:t>Fatigue</a:t>
            </a:r>
            <a:endParaRPr sz="2600">
              <a:latin typeface="Arial"/>
              <a:cs typeface="Arial"/>
            </a:endParaRPr>
          </a:p>
          <a:p>
            <a:pPr marL="355600" indent="-342900">
              <a:lnSpc>
                <a:spcPts val="281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b="1" spc="-5" dirty="0">
                <a:latin typeface="Arial"/>
                <a:cs typeface="Arial"/>
              </a:rPr>
              <a:t>Tingling </a:t>
            </a:r>
            <a:r>
              <a:rPr sz="2600" b="1" spc="50" dirty="0">
                <a:latin typeface="Arial"/>
                <a:cs typeface="Arial"/>
              </a:rPr>
              <a:t>of </a:t>
            </a:r>
            <a:r>
              <a:rPr sz="2600" b="1" spc="-75" dirty="0">
                <a:latin typeface="Arial"/>
                <a:cs typeface="Arial"/>
              </a:rPr>
              <a:t>hands </a:t>
            </a:r>
            <a:r>
              <a:rPr sz="2600" b="1" spc="10" dirty="0">
                <a:latin typeface="Arial"/>
                <a:cs typeface="Arial"/>
              </a:rPr>
              <a:t>or</a:t>
            </a:r>
            <a:r>
              <a:rPr sz="2600" b="1" spc="-85" dirty="0">
                <a:latin typeface="Arial"/>
                <a:cs typeface="Arial"/>
              </a:rPr>
              <a:t> </a:t>
            </a:r>
            <a:r>
              <a:rPr sz="2600" b="1" spc="10" dirty="0">
                <a:latin typeface="Arial"/>
                <a:cs typeface="Arial"/>
              </a:rPr>
              <a:t>tongue</a:t>
            </a:r>
            <a:endParaRPr sz="2600">
              <a:latin typeface="Arial"/>
              <a:cs typeface="Arial"/>
            </a:endParaRPr>
          </a:p>
          <a:p>
            <a:pPr marL="355600" indent="-342900">
              <a:lnSpc>
                <a:spcPts val="281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b="1" spc="15" dirty="0">
                <a:latin typeface="Arial"/>
                <a:cs typeface="Arial"/>
              </a:rPr>
              <a:t>Hand</a:t>
            </a:r>
            <a:r>
              <a:rPr sz="2600" b="1" spc="-30" dirty="0">
                <a:latin typeface="Arial"/>
                <a:cs typeface="Arial"/>
              </a:rPr>
              <a:t> </a:t>
            </a:r>
            <a:r>
              <a:rPr sz="2600" b="1" spc="-45" dirty="0">
                <a:latin typeface="Arial"/>
                <a:cs typeface="Arial"/>
              </a:rPr>
              <a:t>tremors/shakiness</a:t>
            </a:r>
            <a:endParaRPr sz="2600">
              <a:latin typeface="Arial"/>
              <a:cs typeface="Arial"/>
            </a:endParaRPr>
          </a:p>
          <a:p>
            <a:pPr marL="355600" indent="-342900">
              <a:lnSpc>
                <a:spcPts val="281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b="1" dirty="0">
                <a:latin typeface="Arial"/>
                <a:cs typeface="Arial"/>
              </a:rPr>
              <a:t>Abnormally </a:t>
            </a:r>
            <a:r>
              <a:rPr sz="2600" b="1" spc="-10" dirty="0">
                <a:latin typeface="Arial"/>
                <a:cs typeface="Arial"/>
              </a:rPr>
              <a:t>elevated</a:t>
            </a:r>
            <a:r>
              <a:rPr sz="2600" b="1" spc="-80" dirty="0">
                <a:latin typeface="Arial"/>
                <a:cs typeface="Arial"/>
              </a:rPr>
              <a:t> </a:t>
            </a:r>
            <a:r>
              <a:rPr sz="2600" b="1" spc="-65" dirty="0">
                <a:latin typeface="Arial"/>
                <a:cs typeface="Arial"/>
              </a:rPr>
              <a:t>pulse</a:t>
            </a:r>
            <a:endParaRPr sz="2600">
              <a:latin typeface="Arial"/>
              <a:cs typeface="Arial"/>
            </a:endParaRPr>
          </a:p>
          <a:p>
            <a:pPr marL="355600" indent="-342900">
              <a:lnSpc>
                <a:spcPts val="281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b="1" spc="-50" dirty="0">
                <a:latin typeface="Arial"/>
                <a:cs typeface="Arial"/>
              </a:rPr>
              <a:t>Poor </a:t>
            </a:r>
            <a:r>
              <a:rPr sz="2600" b="1" spc="-70" dirty="0">
                <a:latin typeface="Arial"/>
                <a:cs typeface="Arial"/>
              </a:rPr>
              <a:t>physical</a:t>
            </a:r>
            <a:r>
              <a:rPr sz="2600" b="1" spc="-25" dirty="0">
                <a:latin typeface="Arial"/>
                <a:cs typeface="Arial"/>
              </a:rPr>
              <a:t> </a:t>
            </a:r>
            <a:r>
              <a:rPr sz="2600" b="1" spc="-10" dirty="0">
                <a:latin typeface="Arial"/>
                <a:cs typeface="Arial"/>
              </a:rPr>
              <a:t>coordination</a:t>
            </a:r>
            <a:endParaRPr sz="2600">
              <a:latin typeface="Arial"/>
              <a:cs typeface="Arial"/>
            </a:endParaRPr>
          </a:p>
          <a:p>
            <a:pPr marL="355600" indent="-342900">
              <a:lnSpc>
                <a:spcPts val="2965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600" b="1" spc="-35" dirty="0">
                <a:latin typeface="Arial"/>
                <a:cs typeface="Arial"/>
              </a:rPr>
              <a:t>Headache</a:t>
            </a:r>
            <a:endParaRPr sz="2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080194" y="238963"/>
            <a:ext cx="261810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35" dirty="0"/>
              <a:t>Precautions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78739" y="1318869"/>
            <a:ext cx="8855075" cy="20523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ts val="1939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900" spc="-240" dirty="0">
                <a:latin typeface="Arial Black"/>
                <a:cs typeface="Arial Black"/>
              </a:rPr>
              <a:t>Hypoglycaemia, </a:t>
            </a:r>
            <a:r>
              <a:rPr sz="1900" spc="-175" dirty="0">
                <a:latin typeface="Arial Black"/>
                <a:cs typeface="Arial Black"/>
              </a:rPr>
              <a:t>both </a:t>
            </a:r>
            <a:r>
              <a:rPr sz="1900" spc="-180" dirty="0">
                <a:latin typeface="Arial Black"/>
                <a:cs typeface="Arial Black"/>
              </a:rPr>
              <a:t>during </a:t>
            </a:r>
            <a:r>
              <a:rPr sz="1900" spc="-220" dirty="0">
                <a:latin typeface="Arial Black"/>
                <a:cs typeface="Arial Black"/>
              </a:rPr>
              <a:t>and </a:t>
            </a:r>
            <a:r>
              <a:rPr sz="1900" spc="-200" dirty="0">
                <a:latin typeface="Arial Black"/>
                <a:cs typeface="Arial Black"/>
              </a:rPr>
              <a:t>following </a:t>
            </a:r>
            <a:r>
              <a:rPr sz="1900" spc="-290" dirty="0">
                <a:latin typeface="Arial Black"/>
                <a:cs typeface="Arial Black"/>
              </a:rPr>
              <a:t>exercise, </a:t>
            </a:r>
            <a:r>
              <a:rPr sz="1900" spc="-210" dirty="0">
                <a:latin typeface="Arial Black"/>
                <a:cs typeface="Arial Black"/>
              </a:rPr>
              <a:t>should </a:t>
            </a:r>
            <a:r>
              <a:rPr sz="1900" spc="-215" dirty="0">
                <a:latin typeface="Arial Black"/>
                <a:cs typeface="Arial Black"/>
              </a:rPr>
              <a:t>be </a:t>
            </a:r>
            <a:r>
              <a:rPr sz="1900" spc="-225" dirty="0">
                <a:latin typeface="Arial Black"/>
                <a:cs typeface="Arial Black"/>
              </a:rPr>
              <a:t>prevented,</a:t>
            </a:r>
            <a:r>
              <a:rPr sz="1900" spc="100" dirty="0">
                <a:latin typeface="Arial Black"/>
                <a:cs typeface="Arial Black"/>
              </a:rPr>
              <a:t> </a:t>
            </a:r>
            <a:r>
              <a:rPr sz="1900" spc="-165" dirty="0">
                <a:latin typeface="Arial Black"/>
                <a:cs typeface="Arial Black"/>
              </a:rPr>
              <a:t>if</a:t>
            </a:r>
            <a:endParaRPr sz="1900">
              <a:latin typeface="Arial Black"/>
              <a:cs typeface="Arial Black"/>
            </a:endParaRPr>
          </a:p>
          <a:p>
            <a:pPr marL="354965" marR="490220">
              <a:lnSpc>
                <a:spcPct val="70000"/>
              </a:lnSpc>
              <a:spcBef>
                <a:spcPts val="340"/>
              </a:spcBef>
            </a:pPr>
            <a:r>
              <a:rPr sz="1900" spc="-229" dirty="0">
                <a:latin typeface="Arial Black"/>
                <a:cs typeface="Arial Black"/>
              </a:rPr>
              <a:t>possible </a:t>
            </a:r>
            <a:r>
              <a:rPr sz="1900" spc="125" dirty="0">
                <a:latin typeface="Arial Black"/>
                <a:cs typeface="Arial Black"/>
              </a:rPr>
              <a:t>- </a:t>
            </a:r>
            <a:r>
              <a:rPr sz="1900" spc="-220" dirty="0">
                <a:latin typeface="Arial Black"/>
                <a:cs typeface="Arial Black"/>
              </a:rPr>
              <a:t>stop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265" dirty="0">
                <a:latin typeface="Arial Black"/>
                <a:cs typeface="Arial Black"/>
              </a:rPr>
              <a:t>test </a:t>
            </a:r>
            <a:r>
              <a:rPr sz="1900" spc="-160" dirty="0">
                <a:latin typeface="Arial Black"/>
                <a:cs typeface="Arial Black"/>
              </a:rPr>
              <a:t>blood </a:t>
            </a:r>
            <a:r>
              <a:rPr sz="1900" spc="-245" dirty="0">
                <a:latin typeface="Arial Black"/>
                <a:cs typeface="Arial Black"/>
              </a:rPr>
              <a:t>glucose </a:t>
            </a:r>
            <a:r>
              <a:rPr sz="1900" spc="-254" dirty="0">
                <a:latin typeface="Arial Black"/>
                <a:cs typeface="Arial Black"/>
              </a:rPr>
              <a:t>levels </a:t>
            </a:r>
            <a:r>
              <a:rPr sz="1900" spc="-165" dirty="0">
                <a:latin typeface="Arial Black"/>
                <a:cs typeface="Arial Black"/>
              </a:rPr>
              <a:t>if </a:t>
            </a:r>
            <a:r>
              <a:rPr sz="1900" spc="-250" dirty="0">
                <a:latin typeface="Arial Black"/>
                <a:cs typeface="Arial Black"/>
              </a:rPr>
              <a:t>any </a:t>
            </a:r>
            <a:r>
              <a:rPr sz="1900" spc="-254" dirty="0">
                <a:latin typeface="Arial Black"/>
                <a:cs typeface="Arial Black"/>
              </a:rPr>
              <a:t>symptoms </a:t>
            </a:r>
            <a:r>
              <a:rPr sz="1900" spc="-265" dirty="0">
                <a:latin typeface="Arial Black"/>
                <a:cs typeface="Arial Black"/>
              </a:rPr>
              <a:t>arise </a:t>
            </a:r>
            <a:r>
              <a:rPr sz="1900" spc="-180" dirty="0">
                <a:latin typeface="Arial Black"/>
                <a:cs typeface="Arial Black"/>
              </a:rPr>
              <a:t>during </a:t>
            </a:r>
            <a:r>
              <a:rPr sz="1900" spc="-254" dirty="0">
                <a:latin typeface="Arial Black"/>
                <a:cs typeface="Arial Black"/>
              </a:rPr>
              <a:t>an  </a:t>
            </a:r>
            <a:r>
              <a:rPr sz="1900" spc="-245" dirty="0">
                <a:latin typeface="Arial Black"/>
                <a:cs typeface="Arial Black"/>
              </a:rPr>
              <a:t>activity </a:t>
            </a:r>
            <a:r>
              <a:rPr sz="1900" spc="-270" dirty="0">
                <a:latin typeface="Arial Black"/>
                <a:cs typeface="Arial Black"/>
              </a:rPr>
              <a:t>(see </a:t>
            </a:r>
            <a:r>
              <a:rPr sz="1900" spc="-225" dirty="0">
                <a:latin typeface="Arial Black"/>
                <a:cs typeface="Arial Black"/>
              </a:rPr>
              <a:t>table </a:t>
            </a:r>
            <a:r>
              <a:rPr sz="1900" spc="-210" dirty="0">
                <a:latin typeface="Arial Black"/>
                <a:cs typeface="Arial Black"/>
              </a:rPr>
              <a:t>3)</a:t>
            </a:r>
            <a:endParaRPr sz="1900">
              <a:latin typeface="Arial Black"/>
              <a:cs typeface="Arial Black"/>
            </a:endParaRPr>
          </a:p>
          <a:p>
            <a:pPr marL="355600" indent="-342900">
              <a:lnSpc>
                <a:spcPts val="171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900" spc="-220" dirty="0">
                <a:latin typeface="Arial Black"/>
                <a:cs typeface="Arial Black"/>
              </a:rPr>
              <a:t>Individuals </a:t>
            </a:r>
            <a:r>
              <a:rPr sz="1900" spc="-250" dirty="0">
                <a:latin typeface="Arial Black"/>
                <a:cs typeface="Arial Black"/>
              </a:rPr>
              <a:t>with </a:t>
            </a:r>
            <a:r>
              <a:rPr sz="1900" spc="-240" dirty="0">
                <a:latin typeface="Arial Black"/>
                <a:cs typeface="Arial Black"/>
              </a:rPr>
              <a:t>diabetes </a:t>
            </a:r>
            <a:r>
              <a:rPr sz="1900" spc="-190" dirty="0">
                <a:latin typeface="Arial Black"/>
                <a:cs typeface="Arial Black"/>
              </a:rPr>
              <a:t>longer </a:t>
            </a:r>
            <a:r>
              <a:rPr sz="1900" spc="-225" dirty="0">
                <a:latin typeface="Arial Black"/>
                <a:cs typeface="Arial Black"/>
              </a:rPr>
              <a:t>than </a:t>
            </a:r>
            <a:r>
              <a:rPr sz="1900" spc="-250" dirty="0">
                <a:latin typeface="Arial Black"/>
                <a:cs typeface="Arial Black"/>
              </a:rPr>
              <a:t>15 </a:t>
            </a:r>
            <a:r>
              <a:rPr sz="1900" spc="-270" dirty="0">
                <a:latin typeface="Arial Black"/>
                <a:cs typeface="Arial Black"/>
              </a:rPr>
              <a:t>years, </a:t>
            </a:r>
            <a:r>
              <a:rPr sz="1900" spc="-170" dirty="0">
                <a:latin typeface="Arial Black"/>
                <a:cs typeface="Arial Black"/>
              </a:rPr>
              <a:t>or </a:t>
            </a:r>
            <a:r>
              <a:rPr sz="1900" spc="-240" dirty="0">
                <a:latin typeface="Arial Black"/>
                <a:cs typeface="Arial Black"/>
              </a:rPr>
              <a:t>those </a:t>
            </a:r>
            <a:r>
              <a:rPr sz="1900" spc="-220" dirty="0">
                <a:latin typeface="Arial Black"/>
                <a:cs typeface="Arial Black"/>
              </a:rPr>
              <a:t>over </a:t>
            </a:r>
            <a:r>
              <a:rPr sz="1900" spc="-250" dirty="0">
                <a:latin typeface="Arial Black"/>
                <a:cs typeface="Arial Black"/>
              </a:rPr>
              <a:t>35</a:t>
            </a:r>
            <a:r>
              <a:rPr sz="1900" spc="-400" dirty="0">
                <a:latin typeface="Arial Black"/>
                <a:cs typeface="Arial Black"/>
              </a:rPr>
              <a:t> </a:t>
            </a:r>
            <a:r>
              <a:rPr sz="1900" spc="-210" dirty="0">
                <a:latin typeface="Arial Black"/>
                <a:cs typeface="Arial Black"/>
              </a:rPr>
              <a:t>should </a:t>
            </a:r>
            <a:r>
              <a:rPr sz="1900" spc="-305" dirty="0">
                <a:latin typeface="Arial Black"/>
                <a:cs typeface="Arial Black"/>
              </a:rPr>
              <a:t>see </a:t>
            </a:r>
            <a:r>
              <a:rPr sz="1900" spc="-210" dirty="0">
                <a:latin typeface="Arial Black"/>
                <a:cs typeface="Arial Black"/>
              </a:rPr>
              <a:t>their</a:t>
            </a:r>
            <a:endParaRPr sz="1900">
              <a:latin typeface="Arial Black"/>
              <a:cs typeface="Arial Black"/>
            </a:endParaRPr>
          </a:p>
          <a:p>
            <a:pPr marL="354965" marR="764540">
              <a:lnSpc>
                <a:spcPct val="70000"/>
              </a:lnSpc>
              <a:spcBef>
                <a:spcPts val="345"/>
              </a:spcBef>
            </a:pPr>
            <a:r>
              <a:rPr sz="1900" spc="-300" dirty="0">
                <a:latin typeface="Arial Black"/>
                <a:cs typeface="Arial Black"/>
              </a:rPr>
              <a:t>GP </a:t>
            </a:r>
            <a:r>
              <a:rPr sz="1900" spc="-220" dirty="0">
                <a:latin typeface="Arial Black"/>
                <a:cs typeface="Arial Black"/>
              </a:rPr>
              <a:t>and, </a:t>
            </a:r>
            <a:r>
              <a:rPr sz="1900" spc="-225" dirty="0">
                <a:latin typeface="Arial Black"/>
                <a:cs typeface="Arial Black"/>
              </a:rPr>
              <a:t>preferably, </a:t>
            </a:r>
            <a:r>
              <a:rPr sz="1900" spc="-285" dirty="0">
                <a:latin typeface="Arial Black"/>
                <a:cs typeface="Arial Black"/>
              </a:rPr>
              <a:t>take </a:t>
            </a:r>
            <a:r>
              <a:rPr sz="1900" spc="-305" dirty="0">
                <a:latin typeface="Arial Black"/>
                <a:cs typeface="Arial Black"/>
              </a:rPr>
              <a:t>a </a:t>
            </a:r>
            <a:r>
              <a:rPr sz="1900" spc="-204" dirty="0">
                <a:latin typeface="Arial Black"/>
                <a:cs typeface="Arial Black"/>
              </a:rPr>
              <a:t>graded </a:t>
            </a:r>
            <a:r>
              <a:rPr sz="1900" spc="-300" dirty="0">
                <a:latin typeface="Arial Black"/>
                <a:cs typeface="Arial Black"/>
              </a:rPr>
              <a:t>exercise </a:t>
            </a:r>
            <a:r>
              <a:rPr sz="1900" spc="-265" dirty="0">
                <a:latin typeface="Arial Black"/>
                <a:cs typeface="Arial Black"/>
              </a:rPr>
              <a:t>test </a:t>
            </a:r>
            <a:r>
              <a:rPr sz="1900" spc="-204" dirty="0">
                <a:latin typeface="Arial Black"/>
                <a:cs typeface="Arial Black"/>
              </a:rPr>
              <a:t>before </a:t>
            </a:r>
            <a:r>
              <a:rPr sz="1900" spc="-170" dirty="0">
                <a:latin typeface="Arial Black"/>
                <a:cs typeface="Arial Black"/>
              </a:rPr>
              <a:t>doing </a:t>
            </a:r>
            <a:r>
              <a:rPr sz="1900" spc="-229" dirty="0">
                <a:latin typeface="Arial Black"/>
                <a:cs typeface="Arial Black"/>
              </a:rPr>
              <a:t>moderate </a:t>
            </a:r>
            <a:r>
              <a:rPr sz="1900" spc="-170" dirty="0">
                <a:latin typeface="Arial Black"/>
                <a:cs typeface="Arial Black"/>
              </a:rPr>
              <a:t>or  </a:t>
            </a:r>
            <a:r>
              <a:rPr sz="1900" spc="-210" dirty="0">
                <a:latin typeface="Arial Black"/>
                <a:cs typeface="Arial Black"/>
              </a:rPr>
              <a:t>vigorous </a:t>
            </a:r>
            <a:r>
              <a:rPr sz="1900" spc="-300" dirty="0">
                <a:latin typeface="Arial Black"/>
                <a:cs typeface="Arial Black"/>
              </a:rPr>
              <a:t>exercise </a:t>
            </a:r>
            <a:r>
              <a:rPr sz="1900" spc="-200" dirty="0">
                <a:latin typeface="Arial Black"/>
                <a:cs typeface="Arial Black"/>
              </a:rPr>
              <a:t>training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210" dirty="0">
                <a:latin typeface="Arial Black"/>
                <a:cs typeface="Arial Black"/>
              </a:rPr>
              <a:t>rule </a:t>
            </a:r>
            <a:r>
              <a:rPr sz="1900" spc="-185" dirty="0">
                <a:latin typeface="Arial Black"/>
                <a:cs typeface="Arial Black"/>
              </a:rPr>
              <a:t>out </a:t>
            </a:r>
            <a:r>
              <a:rPr sz="1900" spc="-260" dirty="0">
                <a:latin typeface="Arial Black"/>
                <a:cs typeface="Arial Black"/>
              </a:rPr>
              <a:t>cardiovascular</a:t>
            </a:r>
            <a:r>
              <a:rPr sz="1900" spc="-105" dirty="0">
                <a:latin typeface="Arial Black"/>
                <a:cs typeface="Arial Black"/>
              </a:rPr>
              <a:t> </a:t>
            </a:r>
            <a:r>
              <a:rPr sz="1900" spc="-220" dirty="0">
                <a:latin typeface="Arial Black"/>
                <a:cs typeface="Arial Black"/>
              </a:rPr>
              <a:t>problems</a:t>
            </a:r>
            <a:endParaRPr sz="1900">
              <a:latin typeface="Arial Black"/>
              <a:cs typeface="Arial Black"/>
            </a:endParaRPr>
          </a:p>
          <a:p>
            <a:pPr marL="355600" indent="-342900">
              <a:lnSpc>
                <a:spcPts val="171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900" spc="-220" dirty="0">
                <a:latin typeface="Arial Black"/>
                <a:cs typeface="Arial Black"/>
              </a:rPr>
              <a:t>Individuals </a:t>
            </a:r>
            <a:r>
              <a:rPr sz="1900" spc="-250" dirty="0">
                <a:latin typeface="Arial Black"/>
                <a:cs typeface="Arial Black"/>
              </a:rPr>
              <a:t>with </a:t>
            </a:r>
            <a:r>
              <a:rPr sz="1900" spc="-210" dirty="0">
                <a:latin typeface="Arial Black"/>
                <a:cs typeface="Arial Black"/>
              </a:rPr>
              <a:t>proliferative </a:t>
            </a:r>
            <a:r>
              <a:rPr sz="1900" spc="-215" dirty="0">
                <a:latin typeface="Arial Black"/>
                <a:cs typeface="Arial Black"/>
              </a:rPr>
              <a:t>retinopathy </a:t>
            </a:r>
            <a:r>
              <a:rPr sz="1900" spc="-250" dirty="0">
                <a:latin typeface="Arial Black"/>
                <a:cs typeface="Arial Black"/>
              </a:rPr>
              <a:t>(eye </a:t>
            </a:r>
            <a:r>
              <a:rPr sz="1900" spc="-265" dirty="0">
                <a:latin typeface="Arial Black"/>
                <a:cs typeface="Arial Black"/>
              </a:rPr>
              <a:t>disease) </a:t>
            </a:r>
            <a:r>
              <a:rPr sz="1900" spc="-210" dirty="0">
                <a:latin typeface="Arial Black"/>
                <a:cs typeface="Arial Black"/>
              </a:rPr>
              <a:t>should </a:t>
            </a:r>
            <a:r>
              <a:rPr sz="1900" spc="-215" dirty="0">
                <a:latin typeface="Arial Black"/>
                <a:cs typeface="Arial Black"/>
              </a:rPr>
              <a:t>avoid </a:t>
            </a:r>
            <a:r>
              <a:rPr sz="1900" spc="-250" dirty="0">
                <a:latin typeface="Arial Black"/>
                <a:cs typeface="Arial Black"/>
              </a:rPr>
              <a:t>any</a:t>
            </a:r>
            <a:r>
              <a:rPr sz="1900" spc="-465" dirty="0">
                <a:latin typeface="Arial Black"/>
                <a:cs typeface="Arial Black"/>
              </a:rPr>
              <a:t> </a:t>
            </a:r>
            <a:r>
              <a:rPr sz="1900" spc="-300" dirty="0">
                <a:latin typeface="Arial Black"/>
                <a:cs typeface="Arial Black"/>
              </a:rPr>
              <a:t>exercise</a:t>
            </a:r>
            <a:endParaRPr sz="1900">
              <a:latin typeface="Arial Black"/>
              <a:cs typeface="Arial Black"/>
            </a:endParaRPr>
          </a:p>
          <a:p>
            <a:pPr marL="354965" marR="303530">
              <a:lnSpc>
                <a:spcPct val="70000"/>
              </a:lnSpc>
              <a:spcBef>
                <a:spcPts val="340"/>
              </a:spcBef>
            </a:pPr>
            <a:r>
              <a:rPr sz="1900" spc="-229" dirty="0">
                <a:latin typeface="Arial Black"/>
                <a:cs typeface="Arial Black"/>
              </a:rPr>
              <a:t>that </a:t>
            </a:r>
            <a:r>
              <a:rPr sz="1900" spc="-285" dirty="0">
                <a:latin typeface="Arial Black"/>
                <a:cs typeface="Arial Black"/>
              </a:rPr>
              <a:t>increases </a:t>
            </a:r>
            <a:r>
              <a:rPr sz="1900" spc="-160" dirty="0">
                <a:latin typeface="Arial Black"/>
                <a:cs typeface="Arial Black"/>
              </a:rPr>
              <a:t>blood </a:t>
            </a:r>
            <a:r>
              <a:rPr sz="1900" spc="-260" dirty="0">
                <a:latin typeface="Arial Black"/>
                <a:cs typeface="Arial Black"/>
              </a:rPr>
              <a:t>pressure </a:t>
            </a:r>
            <a:r>
              <a:rPr sz="1900" spc="-225" dirty="0">
                <a:latin typeface="Arial Black"/>
                <a:cs typeface="Arial Black"/>
              </a:rPr>
              <a:t>significantly </a:t>
            </a:r>
            <a:r>
              <a:rPr sz="1900" spc="-204" dirty="0">
                <a:latin typeface="Arial Black"/>
                <a:cs typeface="Arial Black"/>
              </a:rPr>
              <a:t>(eg. </a:t>
            </a:r>
            <a:r>
              <a:rPr sz="1900" spc="-260" dirty="0">
                <a:latin typeface="Arial Black"/>
                <a:cs typeface="Arial Black"/>
              </a:rPr>
              <a:t>heavy </a:t>
            </a:r>
            <a:r>
              <a:rPr sz="1900" spc="-245" dirty="0">
                <a:latin typeface="Arial Black"/>
                <a:cs typeface="Arial Black"/>
              </a:rPr>
              <a:t>weight </a:t>
            </a:r>
            <a:r>
              <a:rPr sz="1900" spc="-175" dirty="0">
                <a:latin typeface="Arial Black"/>
                <a:cs typeface="Arial Black"/>
              </a:rPr>
              <a:t>lifting) </a:t>
            </a:r>
            <a:r>
              <a:rPr sz="1900" spc="-335" dirty="0">
                <a:latin typeface="Arial Black"/>
                <a:cs typeface="Arial Black"/>
              </a:rPr>
              <a:t>as </a:t>
            </a:r>
            <a:r>
              <a:rPr sz="1900" spc="-270" dirty="0">
                <a:latin typeface="Arial Black"/>
                <a:cs typeface="Arial Black"/>
              </a:rPr>
              <a:t>well </a:t>
            </a:r>
            <a:r>
              <a:rPr sz="1900" spc="-335" dirty="0">
                <a:latin typeface="Arial Black"/>
                <a:cs typeface="Arial Black"/>
              </a:rPr>
              <a:t>as  </a:t>
            </a:r>
            <a:r>
              <a:rPr sz="1900" spc="-200" dirty="0">
                <a:latin typeface="Arial Black"/>
                <a:cs typeface="Arial Black"/>
              </a:rPr>
              <a:t>jumping, jarring </a:t>
            </a:r>
            <a:r>
              <a:rPr sz="1900" spc="-170" dirty="0">
                <a:latin typeface="Arial Black"/>
                <a:cs typeface="Arial Black"/>
              </a:rPr>
              <a:t>or </a:t>
            </a:r>
            <a:r>
              <a:rPr sz="1900" spc="-210" dirty="0">
                <a:latin typeface="Arial Black"/>
                <a:cs typeface="Arial Black"/>
              </a:rPr>
              <a:t>head-lowered</a:t>
            </a:r>
            <a:r>
              <a:rPr sz="1900" spc="-204" dirty="0">
                <a:latin typeface="Arial Black"/>
                <a:cs typeface="Arial Black"/>
              </a:rPr>
              <a:t> </a:t>
            </a:r>
            <a:r>
              <a:rPr sz="1900" spc="-254" dirty="0">
                <a:latin typeface="Arial Black"/>
                <a:cs typeface="Arial Black"/>
              </a:rPr>
              <a:t>activities</a:t>
            </a:r>
            <a:endParaRPr sz="19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21868" y="3519578"/>
            <a:ext cx="1108075" cy="314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1900" spc="-275" dirty="0">
                <a:latin typeface="Arial Black"/>
                <a:cs typeface="Arial Black"/>
              </a:rPr>
              <a:t>m</a:t>
            </a:r>
            <a:r>
              <a:rPr sz="1900" spc="-155" dirty="0">
                <a:latin typeface="Arial Black"/>
                <a:cs typeface="Arial Black"/>
              </a:rPr>
              <a:t>o</a:t>
            </a:r>
            <a:r>
              <a:rPr sz="1900" spc="-160" dirty="0">
                <a:latin typeface="Arial Black"/>
                <a:cs typeface="Arial Black"/>
              </a:rPr>
              <a:t>d</a:t>
            </a:r>
            <a:r>
              <a:rPr sz="1900" spc="-280" dirty="0">
                <a:latin typeface="Arial Black"/>
                <a:cs typeface="Arial Black"/>
              </a:rPr>
              <a:t>e</a:t>
            </a:r>
            <a:r>
              <a:rPr sz="1900" spc="-185" dirty="0">
                <a:latin typeface="Arial Black"/>
                <a:cs typeface="Arial Black"/>
              </a:rPr>
              <a:t>r</a:t>
            </a:r>
            <a:r>
              <a:rPr sz="1900" spc="-310" dirty="0">
                <a:latin typeface="Arial Black"/>
                <a:cs typeface="Arial Black"/>
              </a:rPr>
              <a:t>a</a:t>
            </a:r>
            <a:r>
              <a:rPr sz="1900" spc="-215" dirty="0">
                <a:latin typeface="Arial Black"/>
                <a:cs typeface="Arial Black"/>
              </a:rPr>
              <a:t>t</a:t>
            </a:r>
            <a:r>
              <a:rPr sz="1900" spc="-280" dirty="0">
                <a:latin typeface="Arial Black"/>
                <a:cs typeface="Arial Black"/>
              </a:rPr>
              <a:t>e</a:t>
            </a:r>
            <a:r>
              <a:rPr sz="1900" spc="-225" dirty="0">
                <a:latin typeface="Arial Black"/>
                <a:cs typeface="Arial Black"/>
              </a:rPr>
              <a:t>.</a:t>
            </a:r>
            <a:endParaRPr sz="19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27" y="3316831"/>
            <a:ext cx="8550275" cy="77787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900" spc="-195" dirty="0">
                <a:latin typeface="Arial Black"/>
                <a:cs typeface="Arial Black"/>
              </a:rPr>
              <a:t>If </a:t>
            </a:r>
            <a:r>
              <a:rPr sz="1900" spc="-204" dirty="0">
                <a:latin typeface="Arial Black"/>
                <a:cs typeface="Arial Black"/>
              </a:rPr>
              <a:t>end-stage </a:t>
            </a:r>
            <a:r>
              <a:rPr sz="1900" spc="-235" dirty="0">
                <a:latin typeface="Arial Black"/>
                <a:cs typeface="Arial Black"/>
              </a:rPr>
              <a:t>renal </a:t>
            </a:r>
            <a:r>
              <a:rPr sz="1900" spc="-275" dirty="0">
                <a:latin typeface="Arial Black"/>
                <a:cs typeface="Arial Black"/>
              </a:rPr>
              <a:t>disease </a:t>
            </a:r>
            <a:r>
              <a:rPr sz="1900" spc="-270" dirty="0">
                <a:latin typeface="Arial Black"/>
                <a:cs typeface="Arial Black"/>
              </a:rPr>
              <a:t>is </a:t>
            </a:r>
            <a:r>
              <a:rPr sz="1900" spc="-240" dirty="0">
                <a:latin typeface="Arial Black"/>
                <a:cs typeface="Arial Black"/>
              </a:rPr>
              <a:t>present, </a:t>
            </a:r>
            <a:r>
              <a:rPr sz="1900" spc="-300" dirty="0">
                <a:latin typeface="Arial Black"/>
                <a:cs typeface="Arial Black"/>
              </a:rPr>
              <a:t>exercise </a:t>
            </a:r>
            <a:r>
              <a:rPr sz="1900" spc="-270" dirty="0">
                <a:latin typeface="Arial Black"/>
                <a:cs typeface="Arial Black"/>
              </a:rPr>
              <a:t>is </a:t>
            </a:r>
            <a:r>
              <a:rPr sz="1900" spc="-240" dirty="0">
                <a:latin typeface="Arial Black"/>
                <a:cs typeface="Arial Black"/>
              </a:rPr>
              <a:t>allowed, </a:t>
            </a:r>
            <a:r>
              <a:rPr sz="1900" spc="-185" dirty="0">
                <a:latin typeface="Arial Black"/>
                <a:cs typeface="Arial Black"/>
              </a:rPr>
              <a:t>but </a:t>
            </a:r>
            <a:r>
              <a:rPr sz="1900" spc="-210" dirty="0">
                <a:latin typeface="Arial Black"/>
                <a:cs typeface="Arial Black"/>
              </a:rPr>
              <a:t>should</a:t>
            </a:r>
            <a:r>
              <a:rPr sz="1900" spc="-160" dirty="0">
                <a:latin typeface="Arial Black"/>
                <a:cs typeface="Arial Black"/>
              </a:rPr>
              <a:t> </a:t>
            </a:r>
            <a:r>
              <a:rPr sz="1900" spc="-215" dirty="0">
                <a:latin typeface="Arial Black"/>
                <a:cs typeface="Arial Black"/>
              </a:rPr>
              <a:t>be</a:t>
            </a:r>
            <a:endParaRPr sz="19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13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900" spc="-305" dirty="0">
                <a:latin typeface="Arial Black"/>
                <a:cs typeface="Arial Black"/>
              </a:rPr>
              <a:t>Exercisers </a:t>
            </a:r>
            <a:r>
              <a:rPr sz="1900" spc="-250" dirty="0">
                <a:latin typeface="Arial Black"/>
                <a:cs typeface="Arial Black"/>
              </a:rPr>
              <a:t>with </a:t>
            </a:r>
            <a:r>
              <a:rPr sz="1900" spc="-210" dirty="0">
                <a:latin typeface="Arial Black"/>
                <a:cs typeface="Arial Black"/>
              </a:rPr>
              <a:t>peripheral </a:t>
            </a:r>
            <a:r>
              <a:rPr sz="1900" spc="-220" dirty="0">
                <a:latin typeface="Arial Black"/>
                <a:cs typeface="Arial Black"/>
              </a:rPr>
              <a:t>neuropathy (nerve </a:t>
            </a:r>
            <a:r>
              <a:rPr sz="1900" spc="-235" dirty="0">
                <a:latin typeface="Arial Black"/>
                <a:cs typeface="Arial Black"/>
              </a:rPr>
              <a:t>damage) </a:t>
            </a:r>
            <a:r>
              <a:rPr sz="1900" spc="-210" dirty="0">
                <a:latin typeface="Arial Black"/>
                <a:cs typeface="Arial Black"/>
              </a:rPr>
              <a:t>should </a:t>
            </a:r>
            <a:r>
              <a:rPr sz="1900" spc="-254" dirty="0">
                <a:latin typeface="Arial Black"/>
                <a:cs typeface="Arial Black"/>
              </a:rPr>
              <a:t>also </a:t>
            </a:r>
            <a:r>
              <a:rPr sz="1900" spc="-215" dirty="0">
                <a:latin typeface="Arial Black"/>
                <a:cs typeface="Arial Black"/>
              </a:rPr>
              <a:t>be </a:t>
            </a:r>
            <a:r>
              <a:rPr sz="1900" spc="-275" dirty="0">
                <a:latin typeface="Arial Black"/>
                <a:cs typeface="Arial Black"/>
              </a:rPr>
              <a:t>wary</a:t>
            </a:r>
            <a:r>
              <a:rPr sz="1900" spc="-365" dirty="0">
                <a:latin typeface="Arial Black"/>
                <a:cs typeface="Arial Black"/>
              </a:rPr>
              <a:t> </a:t>
            </a:r>
            <a:r>
              <a:rPr sz="1900" spc="-335" dirty="0">
                <a:latin typeface="Arial Black"/>
                <a:cs typeface="Arial Black"/>
              </a:rPr>
              <a:t>as</a:t>
            </a:r>
            <a:endParaRPr sz="1900">
              <a:latin typeface="Arial Black"/>
              <a:cs typeface="Arial Black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78727" y="3982874"/>
            <a:ext cx="8716010" cy="158877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>
              <a:lnSpc>
                <a:spcPts val="1939"/>
              </a:lnSpc>
              <a:spcBef>
                <a:spcPts val="95"/>
              </a:spcBef>
            </a:pPr>
            <a:r>
              <a:rPr sz="1900" spc="-229" dirty="0">
                <a:latin typeface="Arial Black"/>
                <a:cs typeface="Arial Black"/>
              </a:rPr>
              <a:t>the </a:t>
            </a:r>
            <a:r>
              <a:rPr sz="1900" spc="-265" dirty="0">
                <a:latin typeface="Arial Black"/>
                <a:cs typeface="Arial Black"/>
              </a:rPr>
              <a:t>loss </a:t>
            </a:r>
            <a:r>
              <a:rPr sz="1900" spc="-170" dirty="0">
                <a:latin typeface="Arial Black"/>
                <a:cs typeface="Arial Black"/>
              </a:rPr>
              <a:t>of </a:t>
            </a:r>
            <a:r>
              <a:rPr sz="1900" spc="-250" dirty="0">
                <a:latin typeface="Arial Black"/>
                <a:cs typeface="Arial Black"/>
              </a:rPr>
              <a:t>sensation </a:t>
            </a:r>
            <a:r>
              <a:rPr sz="1900" spc="-190" dirty="0">
                <a:latin typeface="Arial Black"/>
                <a:cs typeface="Arial Black"/>
              </a:rPr>
              <a:t>in </a:t>
            </a:r>
            <a:r>
              <a:rPr sz="1900" spc="-229" dirty="0">
                <a:latin typeface="Arial Black"/>
                <a:cs typeface="Arial Black"/>
              </a:rPr>
              <a:t>the feet </a:t>
            </a:r>
            <a:r>
              <a:rPr sz="1900" spc="-300" dirty="0">
                <a:latin typeface="Arial Black"/>
                <a:cs typeface="Arial Black"/>
              </a:rPr>
              <a:t>can </a:t>
            </a:r>
            <a:r>
              <a:rPr sz="1900" spc="-229" dirty="0">
                <a:latin typeface="Arial Black"/>
                <a:cs typeface="Arial Black"/>
              </a:rPr>
              <a:t>lead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240" dirty="0">
                <a:latin typeface="Arial Black"/>
                <a:cs typeface="Arial Black"/>
              </a:rPr>
              <a:t>undetected </a:t>
            </a:r>
            <a:r>
              <a:rPr sz="1900" spc="-235" dirty="0">
                <a:latin typeface="Arial Black"/>
                <a:cs typeface="Arial Black"/>
              </a:rPr>
              <a:t>blisters, </a:t>
            </a:r>
            <a:r>
              <a:rPr sz="1900" spc="-280" dirty="0">
                <a:latin typeface="Arial Black"/>
                <a:cs typeface="Arial Black"/>
              </a:rPr>
              <a:t>calluses,</a:t>
            </a:r>
            <a:r>
              <a:rPr sz="1900" spc="-35" dirty="0">
                <a:latin typeface="Arial Black"/>
                <a:cs typeface="Arial Black"/>
              </a:rPr>
              <a:t> </a:t>
            </a:r>
            <a:r>
              <a:rPr sz="1900" spc="-170" dirty="0">
                <a:latin typeface="Arial Black"/>
                <a:cs typeface="Arial Black"/>
              </a:rPr>
              <a:t>or</a:t>
            </a:r>
            <a:endParaRPr sz="1900">
              <a:latin typeface="Arial Black"/>
              <a:cs typeface="Arial Black"/>
            </a:endParaRPr>
          </a:p>
          <a:p>
            <a:pPr marL="354965">
              <a:lnSpc>
                <a:spcPts val="1595"/>
              </a:lnSpc>
            </a:pPr>
            <a:r>
              <a:rPr sz="1900" spc="-220" dirty="0">
                <a:latin typeface="Arial Black"/>
                <a:cs typeface="Arial Black"/>
              </a:rPr>
              <a:t>injuries. </a:t>
            </a:r>
            <a:r>
              <a:rPr sz="1900" spc="-305" dirty="0">
                <a:latin typeface="Arial Black"/>
                <a:cs typeface="Arial Black"/>
              </a:rPr>
              <a:t>Use </a:t>
            </a:r>
            <a:r>
              <a:rPr sz="1900" spc="-170" dirty="0">
                <a:latin typeface="Arial Black"/>
                <a:cs typeface="Arial Black"/>
              </a:rPr>
              <a:t>of </a:t>
            </a:r>
            <a:r>
              <a:rPr sz="1900" spc="-190" dirty="0">
                <a:latin typeface="Arial Black"/>
                <a:cs typeface="Arial Black"/>
              </a:rPr>
              <a:t>proper </a:t>
            </a:r>
            <a:r>
              <a:rPr sz="1900" spc="-320" dirty="0">
                <a:latin typeface="Arial Black"/>
                <a:cs typeface="Arial Black"/>
              </a:rPr>
              <a:t>socks </a:t>
            </a:r>
            <a:r>
              <a:rPr sz="1900" spc="-220" dirty="0">
                <a:latin typeface="Arial Black"/>
                <a:cs typeface="Arial Black"/>
              </a:rPr>
              <a:t>and </a:t>
            </a:r>
            <a:r>
              <a:rPr sz="1900" spc="-235" dirty="0">
                <a:latin typeface="Arial Black"/>
                <a:cs typeface="Arial Black"/>
              </a:rPr>
              <a:t>footwear </a:t>
            </a:r>
            <a:r>
              <a:rPr sz="1900" spc="-270" dirty="0">
                <a:latin typeface="Arial Black"/>
                <a:cs typeface="Arial Black"/>
              </a:rPr>
              <a:t>is </a:t>
            </a:r>
            <a:r>
              <a:rPr sz="1900" spc="-240" dirty="0">
                <a:latin typeface="Arial Black"/>
                <a:cs typeface="Arial Black"/>
              </a:rPr>
              <a:t>recommended </a:t>
            </a:r>
            <a:r>
              <a:rPr sz="1900" spc="-220" dirty="0">
                <a:latin typeface="Arial Black"/>
                <a:cs typeface="Arial Black"/>
              </a:rPr>
              <a:t>and</a:t>
            </a:r>
            <a:r>
              <a:rPr sz="1900" spc="100" dirty="0">
                <a:latin typeface="Arial Black"/>
                <a:cs typeface="Arial Black"/>
              </a:rPr>
              <a:t> </a:t>
            </a:r>
            <a:r>
              <a:rPr sz="1900" spc="-190" dirty="0">
                <a:latin typeface="Arial Black"/>
                <a:cs typeface="Arial Black"/>
              </a:rPr>
              <a:t>non-weight</a:t>
            </a:r>
            <a:endParaRPr sz="1900">
              <a:latin typeface="Arial Black"/>
              <a:cs typeface="Arial Black"/>
            </a:endParaRPr>
          </a:p>
          <a:p>
            <a:pPr marL="354965" marR="5080">
              <a:lnSpc>
                <a:spcPct val="70000"/>
              </a:lnSpc>
              <a:spcBef>
                <a:spcPts val="340"/>
              </a:spcBef>
            </a:pPr>
            <a:r>
              <a:rPr sz="1900" spc="-210" dirty="0">
                <a:latin typeface="Arial Black"/>
                <a:cs typeface="Arial Black"/>
              </a:rPr>
              <a:t>bearing </a:t>
            </a:r>
            <a:r>
              <a:rPr sz="1900" spc="-254" dirty="0">
                <a:latin typeface="Arial Black"/>
                <a:cs typeface="Arial Black"/>
              </a:rPr>
              <a:t>activities </a:t>
            </a:r>
            <a:r>
              <a:rPr sz="1900" spc="-290" dirty="0">
                <a:latin typeface="Arial Black"/>
                <a:cs typeface="Arial Black"/>
              </a:rPr>
              <a:t>such </a:t>
            </a:r>
            <a:r>
              <a:rPr sz="1900" spc="-254" dirty="0">
                <a:latin typeface="Arial Black"/>
                <a:cs typeface="Arial Black"/>
              </a:rPr>
              <a:t>cycling </a:t>
            </a:r>
            <a:r>
              <a:rPr sz="1900" spc="-170" dirty="0">
                <a:latin typeface="Arial Black"/>
                <a:cs typeface="Arial Black"/>
              </a:rPr>
              <a:t>or </a:t>
            </a:r>
            <a:r>
              <a:rPr sz="1900" spc="-260" dirty="0">
                <a:latin typeface="Arial Black"/>
                <a:cs typeface="Arial Black"/>
              </a:rPr>
              <a:t>swimming </a:t>
            </a:r>
            <a:r>
              <a:rPr sz="1900" spc="-275" dirty="0">
                <a:latin typeface="Arial Black"/>
                <a:cs typeface="Arial Black"/>
              </a:rPr>
              <a:t>may </a:t>
            </a:r>
            <a:r>
              <a:rPr sz="1900" spc="-215" dirty="0">
                <a:latin typeface="Arial Black"/>
                <a:cs typeface="Arial Black"/>
              </a:rPr>
              <a:t>be </a:t>
            </a:r>
            <a:r>
              <a:rPr sz="1900" spc="-220" dirty="0">
                <a:latin typeface="Arial Black"/>
                <a:cs typeface="Arial Black"/>
              </a:rPr>
              <a:t>preferable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215" dirty="0">
                <a:latin typeface="Arial Black"/>
                <a:cs typeface="Arial Black"/>
              </a:rPr>
              <a:t>avoid </a:t>
            </a:r>
            <a:r>
              <a:rPr sz="1900" spc="-245" dirty="0">
                <a:latin typeface="Arial Black"/>
                <a:cs typeface="Arial Black"/>
              </a:rPr>
              <a:t>trauma 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229" dirty="0">
                <a:latin typeface="Arial Black"/>
                <a:cs typeface="Arial Black"/>
              </a:rPr>
              <a:t>the </a:t>
            </a:r>
            <a:r>
              <a:rPr sz="1900" spc="-250" dirty="0">
                <a:latin typeface="Arial Black"/>
                <a:cs typeface="Arial Black"/>
              </a:rPr>
              <a:t>lower</a:t>
            </a:r>
            <a:r>
              <a:rPr sz="1900" spc="85" dirty="0">
                <a:latin typeface="Arial Black"/>
                <a:cs typeface="Arial Black"/>
              </a:rPr>
              <a:t> </a:t>
            </a:r>
            <a:r>
              <a:rPr sz="1900" spc="-254" dirty="0">
                <a:latin typeface="Arial Black"/>
                <a:cs typeface="Arial Black"/>
              </a:rPr>
              <a:t>extremities</a:t>
            </a:r>
            <a:endParaRPr sz="1900">
              <a:latin typeface="Arial Black"/>
              <a:cs typeface="Arial Black"/>
            </a:endParaRPr>
          </a:p>
          <a:p>
            <a:pPr marL="355600" indent="-342900">
              <a:lnSpc>
                <a:spcPts val="171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900" spc="-220" dirty="0">
                <a:latin typeface="Arial Black"/>
                <a:cs typeface="Arial Black"/>
              </a:rPr>
              <a:t>Individuals </a:t>
            </a:r>
            <a:r>
              <a:rPr sz="1900" spc="-250" dirty="0">
                <a:latin typeface="Arial Black"/>
                <a:cs typeface="Arial Black"/>
              </a:rPr>
              <a:t>with central </a:t>
            </a:r>
            <a:r>
              <a:rPr sz="1900" spc="-225" dirty="0">
                <a:latin typeface="Arial Black"/>
                <a:cs typeface="Arial Black"/>
              </a:rPr>
              <a:t>nervous </a:t>
            </a:r>
            <a:r>
              <a:rPr sz="1900" spc="-290" dirty="0">
                <a:latin typeface="Arial Black"/>
                <a:cs typeface="Arial Black"/>
              </a:rPr>
              <a:t>system </a:t>
            </a:r>
            <a:r>
              <a:rPr sz="1900" spc="-220" dirty="0">
                <a:latin typeface="Arial Black"/>
                <a:cs typeface="Arial Black"/>
              </a:rPr>
              <a:t>(autonomic) neuropathy </a:t>
            </a:r>
            <a:r>
              <a:rPr sz="1900" spc="-275" dirty="0">
                <a:latin typeface="Arial Black"/>
                <a:cs typeface="Arial Black"/>
              </a:rPr>
              <a:t>may </a:t>
            </a:r>
            <a:r>
              <a:rPr sz="1900" spc="-215" dirty="0">
                <a:latin typeface="Arial Black"/>
                <a:cs typeface="Arial Black"/>
              </a:rPr>
              <a:t>be</a:t>
            </a:r>
            <a:r>
              <a:rPr sz="1900" spc="-60" dirty="0">
                <a:latin typeface="Arial Black"/>
                <a:cs typeface="Arial Black"/>
              </a:rPr>
              <a:t> </a:t>
            </a:r>
            <a:r>
              <a:rPr sz="1900" spc="-229" dirty="0">
                <a:latin typeface="Arial Black"/>
                <a:cs typeface="Arial Black"/>
              </a:rPr>
              <a:t>more</a:t>
            </a:r>
            <a:endParaRPr sz="1900">
              <a:latin typeface="Arial Black"/>
              <a:cs typeface="Arial Black"/>
            </a:endParaRPr>
          </a:p>
          <a:p>
            <a:pPr marL="354965" marR="877569">
              <a:lnSpc>
                <a:spcPct val="70000"/>
              </a:lnSpc>
              <a:spcBef>
                <a:spcPts val="345"/>
              </a:spcBef>
            </a:pPr>
            <a:r>
              <a:rPr sz="1900" spc="-200" dirty="0">
                <a:latin typeface="Arial Black"/>
                <a:cs typeface="Arial Black"/>
              </a:rPr>
              <a:t>prone </a:t>
            </a:r>
            <a:r>
              <a:rPr sz="1900" spc="-185" dirty="0">
                <a:latin typeface="Arial Black"/>
                <a:cs typeface="Arial Black"/>
              </a:rPr>
              <a:t>to </a:t>
            </a:r>
            <a:r>
              <a:rPr sz="1900" spc="-240" dirty="0">
                <a:latin typeface="Arial Black"/>
                <a:cs typeface="Arial Black"/>
              </a:rPr>
              <a:t>post-exercise </a:t>
            </a:r>
            <a:r>
              <a:rPr sz="1900" spc="-215" dirty="0">
                <a:latin typeface="Arial Black"/>
                <a:cs typeface="Arial Black"/>
              </a:rPr>
              <a:t>hypotension </a:t>
            </a:r>
            <a:r>
              <a:rPr sz="1900" spc="-235" dirty="0">
                <a:latin typeface="Arial Black"/>
                <a:cs typeface="Arial Black"/>
              </a:rPr>
              <a:t>(low </a:t>
            </a:r>
            <a:r>
              <a:rPr sz="1900" spc="-160" dirty="0">
                <a:latin typeface="Arial Black"/>
                <a:cs typeface="Arial Black"/>
              </a:rPr>
              <a:t>blood </a:t>
            </a:r>
            <a:r>
              <a:rPr sz="1900" spc="-250" dirty="0">
                <a:latin typeface="Arial Black"/>
                <a:cs typeface="Arial Black"/>
              </a:rPr>
              <a:t>pressure) </a:t>
            </a:r>
            <a:r>
              <a:rPr sz="1900" spc="-225" dirty="0">
                <a:latin typeface="Arial Black"/>
                <a:cs typeface="Arial Black"/>
              </a:rPr>
              <a:t>and </a:t>
            </a:r>
            <a:r>
              <a:rPr sz="1900" spc="-220" dirty="0">
                <a:latin typeface="Arial Black"/>
                <a:cs typeface="Arial Black"/>
              </a:rPr>
              <a:t>impaired  </a:t>
            </a:r>
            <a:r>
              <a:rPr sz="1900" spc="-235" dirty="0">
                <a:latin typeface="Arial Black"/>
                <a:cs typeface="Arial Black"/>
              </a:rPr>
              <a:t>temperature</a:t>
            </a:r>
            <a:r>
              <a:rPr sz="1900" spc="-120" dirty="0">
                <a:latin typeface="Arial Black"/>
                <a:cs typeface="Arial Black"/>
              </a:rPr>
              <a:t> </a:t>
            </a:r>
            <a:r>
              <a:rPr sz="1900" spc="-210" dirty="0">
                <a:latin typeface="Arial Black"/>
                <a:cs typeface="Arial Black"/>
              </a:rPr>
              <a:t>regulation.</a:t>
            </a:r>
            <a:endParaRPr sz="19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838200" y="472440"/>
            <a:ext cx="8001000" cy="59817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450339" y="554228"/>
            <a:ext cx="1701164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635" dirty="0"/>
              <a:t>STORIES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1221741" y="1779523"/>
            <a:ext cx="6551295" cy="249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2494915">
              <a:lnSpc>
                <a:spcPct val="100000"/>
              </a:lnSpc>
              <a:spcBef>
                <a:spcPts val="100"/>
              </a:spcBef>
            </a:pPr>
            <a:r>
              <a:rPr sz="1800" u="heavy" spc="-18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Black"/>
                <a:cs typeface="Arial Black"/>
                <a:hlinkClick r:id="rId2"/>
              </a:rPr>
              <a:t>http://www.nhs.uk/Conditions/diabetes- </a:t>
            </a:r>
            <a:r>
              <a:rPr sz="1800" spc="-180" dirty="0">
                <a:solidFill>
                  <a:srgbClr val="0000FF"/>
                </a:solidFill>
                <a:latin typeface="Arial Black"/>
                <a:cs typeface="Arial Black"/>
                <a:hlinkClick r:id="rId2"/>
              </a:rPr>
              <a:t> </a:t>
            </a:r>
            <a:r>
              <a:rPr sz="1800" u="heavy" spc="-22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Black"/>
                <a:cs typeface="Arial Black"/>
                <a:hlinkClick r:id="rId2"/>
              </a:rPr>
              <a:t>type2/Pages/steveredgrave.aspx</a:t>
            </a:r>
            <a:endParaRPr sz="18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1500">
              <a:latin typeface="Arial Black"/>
              <a:cs typeface="Arial Black"/>
            </a:endParaRPr>
          </a:p>
          <a:p>
            <a:pPr marL="12700" marR="269875">
              <a:lnSpc>
                <a:spcPct val="100000"/>
              </a:lnSpc>
              <a:spcBef>
                <a:spcPts val="5"/>
              </a:spcBef>
            </a:pPr>
            <a:r>
              <a:rPr sz="1800" u="heavy" spc="-17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Black"/>
                <a:cs typeface="Arial Black"/>
                <a:hlinkClick r:id="rId3"/>
              </a:rPr>
              <a:t>https://www.diabetes.org.uk/About_us/News/Gary-Mabbutt-I- </a:t>
            </a:r>
            <a:r>
              <a:rPr sz="1800" spc="-175" dirty="0">
                <a:solidFill>
                  <a:srgbClr val="0000FF"/>
                </a:solidFill>
                <a:latin typeface="Arial Black"/>
                <a:cs typeface="Arial Black"/>
                <a:hlinkClick r:id="rId3"/>
              </a:rPr>
              <a:t> </a:t>
            </a:r>
            <a:r>
              <a:rPr sz="1800" u="heavy" spc="-17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Black"/>
                <a:cs typeface="Arial Black"/>
                <a:hlinkClick r:id="rId3"/>
              </a:rPr>
              <a:t>almost-had-a-leg-amputated-because-of-diabetes/</a:t>
            </a:r>
            <a:endParaRPr sz="1800">
              <a:latin typeface="Arial Black"/>
              <a:cs typeface="Arial Black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050">
              <a:latin typeface="Arial Black"/>
              <a:cs typeface="Arial Black"/>
            </a:endParaRPr>
          </a:p>
          <a:p>
            <a:pPr marL="12700" marR="5080">
              <a:lnSpc>
                <a:spcPct val="100000"/>
              </a:lnSpc>
            </a:pPr>
            <a:r>
              <a:rPr sz="1800" u="heavy" spc="-18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Black"/>
                <a:cs typeface="Arial Black"/>
                <a:hlinkClick r:id="rId4"/>
              </a:rPr>
              <a:t>http://www.englandrugby.com/news/features/real-rugby-stories- </a:t>
            </a:r>
            <a:r>
              <a:rPr sz="1800" spc="-180" dirty="0">
                <a:solidFill>
                  <a:srgbClr val="0000FF"/>
                </a:solidFill>
                <a:latin typeface="Arial Black"/>
                <a:cs typeface="Arial Black"/>
                <a:hlinkClick r:id="rId4"/>
              </a:rPr>
              <a:t> </a:t>
            </a:r>
            <a:r>
              <a:rPr sz="1800" u="heavy" spc="-18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 Black"/>
                <a:cs typeface="Arial Black"/>
                <a:hlinkClick r:id="rId4"/>
              </a:rPr>
              <a:t>tackling-diabetes/#</a:t>
            </a:r>
            <a:endParaRPr sz="18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26460" y="482917"/>
            <a:ext cx="268986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45" dirty="0"/>
              <a:t>References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2551"/>
            <a:ext cx="7425690" cy="30499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242570" indent="-34353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40" dirty="0">
                <a:latin typeface="Arial Black"/>
                <a:cs typeface="Arial Black"/>
              </a:rPr>
              <a:t>Colberg </a:t>
            </a:r>
            <a:r>
              <a:rPr sz="3200" spc="-490" dirty="0">
                <a:latin typeface="Arial Black"/>
                <a:cs typeface="Arial Black"/>
              </a:rPr>
              <a:t>S. </a:t>
            </a:r>
            <a:r>
              <a:rPr sz="3200" spc="-370" dirty="0">
                <a:latin typeface="Arial Black"/>
                <a:cs typeface="Arial Black"/>
              </a:rPr>
              <a:t>(2001) </a:t>
            </a:r>
            <a:r>
              <a:rPr sz="3200" i="1" spc="-165" dirty="0">
                <a:latin typeface="Arial"/>
                <a:cs typeface="Arial"/>
              </a:rPr>
              <a:t>The </a:t>
            </a:r>
            <a:r>
              <a:rPr sz="3200" i="1" spc="-25" dirty="0">
                <a:latin typeface="Arial"/>
                <a:cs typeface="Arial"/>
              </a:rPr>
              <a:t>Diabetic </a:t>
            </a:r>
            <a:r>
              <a:rPr sz="3200" i="1" spc="-70" dirty="0">
                <a:latin typeface="Arial"/>
                <a:cs typeface="Arial"/>
              </a:rPr>
              <a:t>Athlete</a:t>
            </a:r>
            <a:r>
              <a:rPr sz="3200" spc="-70" dirty="0">
                <a:latin typeface="Arial Black"/>
                <a:cs typeface="Arial Black"/>
              </a:rPr>
              <a:t>.  </a:t>
            </a:r>
            <a:r>
              <a:rPr sz="3200" spc="-385" dirty="0">
                <a:latin typeface="Arial Black"/>
                <a:cs typeface="Arial Black"/>
              </a:rPr>
              <a:t>Champaign, </a:t>
            </a:r>
            <a:r>
              <a:rPr sz="3200" spc="-465" dirty="0">
                <a:latin typeface="Arial Black"/>
                <a:cs typeface="Arial Black"/>
              </a:rPr>
              <a:t>IL: </a:t>
            </a:r>
            <a:r>
              <a:rPr sz="3200" spc="-400" dirty="0">
                <a:latin typeface="Arial Black"/>
                <a:cs typeface="Arial Black"/>
              </a:rPr>
              <a:t>Human</a:t>
            </a:r>
            <a:r>
              <a:rPr sz="3200" spc="-360" dirty="0">
                <a:latin typeface="Arial Black"/>
                <a:cs typeface="Arial Black"/>
              </a:rPr>
              <a:t> </a:t>
            </a:r>
            <a:r>
              <a:rPr sz="3200" spc="-475" dirty="0">
                <a:latin typeface="Arial Black"/>
                <a:cs typeface="Arial Black"/>
              </a:rPr>
              <a:t>Kinetics</a:t>
            </a:r>
            <a:endParaRPr sz="3200">
              <a:latin typeface="Arial Black"/>
              <a:cs typeface="Arial Black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30" dirty="0">
                <a:latin typeface="Arial Black"/>
                <a:cs typeface="Arial Black"/>
              </a:rPr>
              <a:t>American </a:t>
            </a:r>
            <a:r>
              <a:rPr sz="3200" spc="-400" dirty="0">
                <a:latin typeface="Arial Black"/>
                <a:cs typeface="Arial Black"/>
              </a:rPr>
              <a:t>Diabetes </a:t>
            </a:r>
            <a:r>
              <a:rPr sz="3200" spc="-415" dirty="0">
                <a:latin typeface="Arial Black"/>
                <a:cs typeface="Arial Black"/>
              </a:rPr>
              <a:t>Association: </a:t>
            </a:r>
            <a:r>
              <a:rPr sz="3200" spc="-395" dirty="0">
                <a:latin typeface="Arial Black"/>
                <a:cs typeface="Arial Black"/>
              </a:rPr>
              <a:t>Clinical  </a:t>
            </a:r>
            <a:r>
              <a:rPr sz="3200" spc="-470" dirty="0">
                <a:latin typeface="Arial Black"/>
                <a:cs typeface="Arial Black"/>
              </a:rPr>
              <a:t>Practice </a:t>
            </a:r>
            <a:r>
              <a:rPr sz="3200" spc="-420" dirty="0">
                <a:latin typeface="Arial Black"/>
                <a:cs typeface="Arial Black"/>
              </a:rPr>
              <a:t>Recommendations </a:t>
            </a:r>
            <a:r>
              <a:rPr sz="3200" spc="-370" dirty="0">
                <a:latin typeface="Arial Black"/>
                <a:cs typeface="Arial Black"/>
              </a:rPr>
              <a:t>(2001).  </a:t>
            </a:r>
            <a:r>
              <a:rPr sz="3200" spc="-400" dirty="0">
                <a:latin typeface="Arial Black"/>
                <a:cs typeface="Arial Black"/>
              </a:rPr>
              <a:t>Diabetes </a:t>
            </a:r>
            <a:r>
              <a:rPr sz="3200" spc="-345" dirty="0">
                <a:latin typeface="Arial Black"/>
                <a:cs typeface="Arial Black"/>
              </a:rPr>
              <a:t>Mellitus </a:t>
            </a:r>
            <a:r>
              <a:rPr sz="3200" spc="-360" dirty="0">
                <a:latin typeface="Arial Black"/>
                <a:cs typeface="Arial Black"/>
              </a:rPr>
              <a:t>and </a:t>
            </a:r>
            <a:r>
              <a:rPr sz="3200" spc="-525" dirty="0">
                <a:latin typeface="Arial Black"/>
                <a:cs typeface="Arial Black"/>
              </a:rPr>
              <a:t>Exercise </a:t>
            </a:r>
            <a:r>
              <a:rPr sz="3200" spc="-370" dirty="0">
                <a:latin typeface="Arial Black"/>
                <a:cs typeface="Arial Black"/>
              </a:rPr>
              <a:t>(Position  </a:t>
            </a:r>
            <a:r>
              <a:rPr sz="3200" spc="-420" dirty="0">
                <a:latin typeface="Arial Black"/>
                <a:cs typeface="Arial Black"/>
              </a:rPr>
              <a:t>Statement). </a:t>
            </a:r>
            <a:r>
              <a:rPr sz="3200" i="1" spc="-80" dirty="0">
                <a:latin typeface="Arial"/>
                <a:cs typeface="Arial"/>
              </a:rPr>
              <a:t>Diabetes </a:t>
            </a:r>
            <a:r>
              <a:rPr sz="3200" i="1" spc="-114" dirty="0">
                <a:latin typeface="Arial"/>
                <a:cs typeface="Arial"/>
              </a:rPr>
              <a:t>Care</a:t>
            </a:r>
            <a:r>
              <a:rPr sz="3200" i="1" spc="-395" dirty="0">
                <a:latin typeface="Arial"/>
                <a:cs typeface="Arial"/>
              </a:rPr>
              <a:t> </a:t>
            </a:r>
            <a:r>
              <a:rPr sz="3200" spc="-360" dirty="0">
                <a:latin typeface="Arial Black"/>
                <a:cs typeface="Arial Black"/>
              </a:rPr>
              <a:t>;24(Suppl.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78840" y="4646167"/>
            <a:ext cx="1930400" cy="51371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375" dirty="0">
                <a:latin typeface="Arial Black"/>
                <a:cs typeface="Arial Black"/>
              </a:rPr>
              <a:t>1):S51-S55</a:t>
            </a:r>
            <a:endParaRPr sz="32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714635" y="4725187"/>
            <a:ext cx="400177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37160" indent="-124460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SzPct val="95833"/>
              <a:buFont typeface="Arial Black"/>
              <a:buChar char="•"/>
              <a:tabLst>
                <a:tab pos="137160" algn="l"/>
              </a:tabLst>
            </a:pPr>
            <a:r>
              <a:rPr sz="2400" b="1" u="heavy" spc="-1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2"/>
              </a:rPr>
              <a:t>www.diabetes.org.uk</a:t>
            </a:r>
            <a:endParaRPr sz="2400">
              <a:latin typeface="Arial"/>
              <a:cs typeface="Arial"/>
            </a:endParaRPr>
          </a:p>
          <a:p>
            <a:pPr marL="137160" indent="-124460">
              <a:lnSpc>
                <a:spcPct val="100000"/>
              </a:lnSpc>
              <a:buClr>
                <a:srgbClr val="000000"/>
              </a:buClr>
              <a:buSzPct val="95833"/>
              <a:buFont typeface="Arial Black"/>
              <a:buChar char="•"/>
              <a:tabLst>
                <a:tab pos="137160" algn="l"/>
              </a:tabLst>
            </a:pPr>
            <a:r>
              <a:rPr sz="2400" b="1" u="heavy" spc="-3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www.diabetes-exercise.org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56384" y="482917"/>
            <a:ext cx="542988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65" dirty="0"/>
              <a:t>Type </a:t>
            </a:r>
            <a:r>
              <a:rPr sz="4400" spc="-545" dirty="0"/>
              <a:t>II </a:t>
            </a:r>
            <a:r>
              <a:rPr sz="4400" spc="-550" dirty="0"/>
              <a:t>Diabetes</a:t>
            </a:r>
            <a:r>
              <a:rPr sz="4400" spc="-490" dirty="0"/>
              <a:t> </a:t>
            </a:r>
            <a:r>
              <a:rPr sz="4400" spc="-400" dirty="0"/>
              <a:t>NIDD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1194356" y="1462963"/>
            <a:ext cx="6979284" cy="39027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65" dirty="0">
                <a:latin typeface="Arial Black"/>
                <a:cs typeface="Arial Black"/>
              </a:rPr>
              <a:t>Type </a:t>
            </a:r>
            <a:r>
              <a:rPr sz="2400" spc="-300" dirty="0">
                <a:latin typeface="Arial Black"/>
                <a:cs typeface="Arial Black"/>
              </a:rPr>
              <a:t>II diabetes </a:t>
            </a:r>
            <a:r>
              <a:rPr sz="2400" spc="-340" dirty="0">
                <a:latin typeface="Arial Black"/>
                <a:cs typeface="Arial Black"/>
              </a:rPr>
              <a:t>is </a:t>
            </a:r>
            <a:r>
              <a:rPr sz="2400" spc="-380" dirty="0">
                <a:latin typeface="Arial Black"/>
                <a:cs typeface="Arial Black"/>
              </a:rPr>
              <a:t>a </a:t>
            </a:r>
            <a:r>
              <a:rPr sz="2400" spc="-295" dirty="0">
                <a:latin typeface="Arial Black"/>
                <a:cs typeface="Arial Black"/>
              </a:rPr>
              <a:t>metabolic </a:t>
            </a:r>
            <a:r>
              <a:rPr sz="2400" spc="-265" dirty="0">
                <a:latin typeface="Arial Black"/>
                <a:cs typeface="Arial Black"/>
              </a:rPr>
              <a:t>disorder </a:t>
            </a:r>
            <a:r>
              <a:rPr sz="2400" spc="-240" dirty="0">
                <a:latin typeface="Arial Black"/>
                <a:cs typeface="Arial Black"/>
              </a:rPr>
              <a:t>in </a:t>
            </a:r>
            <a:r>
              <a:rPr sz="2400" spc="-350" dirty="0">
                <a:latin typeface="Arial Black"/>
                <a:cs typeface="Arial Black"/>
              </a:rPr>
              <a:t>which  </a:t>
            </a:r>
            <a:r>
              <a:rPr sz="2400" spc="-285" dirty="0">
                <a:latin typeface="Arial Black"/>
                <a:cs typeface="Arial Black"/>
              </a:rPr>
              <a:t>the </a:t>
            </a:r>
            <a:r>
              <a:rPr sz="2400" spc="-280" dirty="0">
                <a:latin typeface="Arial Black"/>
                <a:cs typeface="Arial Black"/>
              </a:rPr>
              <a:t>amount </a:t>
            </a:r>
            <a:r>
              <a:rPr sz="2400" spc="-220" dirty="0">
                <a:latin typeface="Arial Black"/>
                <a:cs typeface="Arial Black"/>
              </a:rPr>
              <a:t>of </a:t>
            </a:r>
            <a:r>
              <a:rPr sz="2400" spc="-200" dirty="0">
                <a:latin typeface="Arial Black"/>
                <a:cs typeface="Arial Black"/>
              </a:rPr>
              <a:t>blood </a:t>
            </a:r>
            <a:r>
              <a:rPr sz="2400" spc="-310" dirty="0">
                <a:latin typeface="Arial Black"/>
                <a:cs typeface="Arial Black"/>
              </a:rPr>
              <a:t>glucose </a:t>
            </a:r>
            <a:r>
              <a:rPr sz="2400" spc="-340" dirty="0">
                <a:latin typeface="Arial Black"/>
                <a:cs typeface="Arial Black"/>
              </a:rPr>
              <a:t>is </a:t>
            </a:r>
            <a:r>
              <a:rPr sz="2400" spc="-225" dirty="0">
                <a:latin typeface="Arial Black"/>
                <a:cs typeface="Arial Black"/>
              </a:rPr>
              <a:t>too </a:t>
            </a:r>
            <a:r>
              <a:rPr sz="2400" spc="-229" dirty="0">
                <a:latin typeface="Arial Black"/>
                <a:cs typeface="Arial Black"/>
              </a:rPr>
              <a:t>high </a:t>
            </a:r>
            <a:r>
              <a:rPr sz="2400" spc="-350" dirty="0">
                <a:latin typeface="Arial Black"/>
                <a:cs typeface="Arial Black"/>
              </a:rPr>
              <a:t>because  </a:t>
            </a:r>
            <a:r>
              <a:rPr sz="2400" spc="-285" dirty="0">
                <a:latin typeface="Arial Black"/>
                <a:cs typeface="Arial Black"/>
              </a:rPr>
              <a:t>the </a:t>
            </a:r>
            <a:r>
              <a:rPr sz="2400" spc="-220" dirty="0">
                <a:latin typeface="Arial Black"/>
                <a:cs typeface="Arial Black"/>
              </a:rPr>
              <a:t>body </a:t>
            </a:r>
            <a:r>
              <a:rPr sz="2400" spc="-305" dirty="0">
                <a:latin typeface="Arial Black"/>
                <a:cs typeface="Arial Black"/>
              </a:rPr>
              <a:t>cannot </a:t>
            </a:r>
            <a:r>
              <a:rPr sz="2400" i="1" spc="-150" dirty="0">
                <a:solidFill>
                  <a:srgbClr val="FF0000"/>
                </a:solidFill>
                <a:latin typeface="Arial"/>
                <a:cs typeface="Arial"/>
              </a:rPr>
              <a:t>use </a:t>
            </a:r>
            <a:r>
              <a:rPr sz="2400" spc="-270" dirty="0">
                <a:latin typeface="Arial Black"/>
                <a:cs typeface="Arial Black"/>
              </a:rPr>
              <a:t>insulin</a:t>
            </a:r>
            <a:r>
              <a:rPr sz="2400" spc="-50" dirty="0">
                <a:latin typeface="Arial Black"/>
                <a:cs typeface="Arial Black"/>
              </a:rPr>
              <a:t> </a:t>
            </a:r>
            <a:r>
              <a:rPr sz="2400" spc="-300" dirty="0">
                <a:latin typeface="Arial Black"/>
                <a:cs typeface="Arial Black"/>
              </a:rPr>
              <a:t>effectively</a:t>
            </a:r>
            <a:endParaRPr sz="2400">
              <a:latin typeface="Arial Black"/>
              <a:cs typeface="Arial Black"/>
            </a:endParaRPr>
          </a:p>
          <a:p>
            <a:pPr marL="355600" marR="1170305" indent="-342900">
              <a:lnSpc>
                <a:spcPct val="100000"/>
              </a:lnSpc>
              <a:spcBef>
                <a:spcPts val="5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60" dirty="0">
                <a:latin typeface="Arial Black"/>
                <a:cs typeface="Arial Black"/>
              </a:rPr>
              <a:t>The </a:t>
            </a:r>
            <a:r>
              <a:rPr sz="2400" spc="-220" dirty="0">
                <a:latin typeface="Arial Black"/>
                <a:cs typeface="Arial Black"/>
              </a:rPr>
              <a:t>body </a:t>
            </a:r>
            <a:r>
              <a:rPr sz="2400" spc="-395" dirty="0">
                <a:latin typeface="Arial Black"/>
                <a:cs typeface="Arial Black"/>
              </a:rPr>
              <a:t>makes </a:t>
            </a:r>
            <a:r>
              <a:rPr sz="2400" spc="-275" dirty="0">
                <a:latin typeface="Arial Black"/>
                <a:cs typeface="Arial Black"/>
              </a:rPr>
              <a:t>and </a:t>
            </a:r>
            <a:r>
              <a:rPr sz="2400" spc="-375" dirty="0">
                <a:latin typeface="Arial Black"/>
                <a:cs typeface="Arial Black"/>
              </a:rPr>
              <a:t>secretes </a:t>
            </a:r>
            <a:r>
              <a:rPr sz="2400" spc="-270" dirty="0">
                <a:latin typeface="Arial Black"/>
                <a:cs typeface="Arial Black"/>
              </a:rPr>
              <a:t>insulin </a:t>
            </a:r>
            <a:r>
              <a:rPr sz="2400" spc="-229" dirty="0">
                <a:latin typeface="Arial Black"/>
                <a:cs typeface="Arial Black"/>
              </a:rPr>
              <a:t>but  </a:t>
            </a:r>
            <a:r>
              <a:rPr sz="2400" spc="-340" dirty="0">
                <a:latin typeface="Arial Black"/>
                <a:cs typeface="Arial Black"/>
              </a:rPr>
              <a:t>becomes </a:t>
            </a:r>
            <a:r>
              <a:rPr sz="2400" spc="-305" dirty="0">
                <a:latin typeface="Arial Black"/>
                <a:cs typeface="Arial Black"/>
              </a:rPr>
              <a:t>insensitive </a:t>
            </a:r>
            <a:r>
              <a:rPr sz="2400" spc="-240" dirty="0">
                <a:latin typeface="Arial Black"/>
                <a:cs typeface="Arial Black"/>
              </a:rPr>
              <a:t>to </a:t>
            </a:r>
            <a:r>
              <a:rPr sz="2400" spc="-310" dirty="0">
                <a:latin typeface="Arial Black"/>
                <a:cs typeface="Arial Black"/>
              </a:rPr>
              <a:t>its</a:t>
            </a:r>
            <a:r>
              <a:rPr sz="2400" spc="-165" dirty="0">
                <a:latin typeface="Arial Black"/>
                <a:cs typeface="Arial Black"/>
              </a:rPr>
              <a:t> </a:t>
            </a:r>
            <a:r>
              <a:rPr sz="2400" spc="-325" dirty="0">
                <a:latin typeface="Arial Black"/>
                <a:cs typeface="Arial Black"/>
              </a:rPr>
              <a:t>effects</a:t>
            </a:r>
            <a:endParaRPr sz="2400">
              <a:latin typeface="Arial Black"/>
              <a:cs typeface="Arial Black"/>
            </a:endParaRPr>
          </a:p>
          <a:p>
            <a:pPr marL="355600" marR="57150" indent="-342900">
              <a:lnSpc>
                <a:spcPct val="100000"/>
              </a:lnSpc>
              <a:spcBef>
                <a:spcPts val="5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60" dirty="0">
                <a:latin typeface="Arial Black"/>
                <a:cs typeface="Arial Black"/>
              </a:rPr>
              <a:t>Today </a:t>
            </a:r>
            <a:r>
              <a:rPr sz="2400" spc="-295" dirty="0">
                <a:latin typeface="Arial Black"/>
                <a:cs typeface="Arial Black"/>
              </a:rPr>
              <a:t>there </a:t>
            </a:r>
            <a:r>
              <a:rPr sz="2400" spc="-335" dirty="0">
                <a:latin typeface="Arial Black"/>
                <a:cs typeface="Arial Black"/>
              </a:rPr>
              <a:t>are </a:t>
            </a:r>
            <a:r>
              <a:rPr sz="2400" spc="-275" dirty="0">
                <a:latin typeface="Arial Black"/>
                <a:cs typeface="Arial Black"/>
              </a:rPr>
              <a:t>over </a:t>
            </a:r>
            <a:r>
              <a:rPr sz="2400" spc="-300" dirty="0">
                <a:latin typeface="Arial Black"/>
                <a:cs typeface="Arial Black"/>
              </a:rPr>
              <a:t>1.8 </a:t>
            </a:r>
            <a:r>
              <a:rPr sz="2400" spc="-245" dirty="0">
                <a:latin typeface="Arial Black"/>
                <a:cs typeface="Arial Black"/>
              </a:rPr>
              <a:t>million </a:t>
            </a:r>
            <a:r>
              <a:rPr sz="2400" spc="-250" dirty="0">
                <a:latin typeface="Arial Black"/>
                <a:cs typeface="Arial Black"/>
              </a:rPr>
              <a:t>people </a:t>
            </a:r>
            <a:r>
              <a:rPr sz="2400" spc="-240" dirty="0">
                <a:latin typeface="Arial Black"/>
                <a:cs typeface="Arial Black"/>
              </a:rPr>
              <a:t>in </a:t>
            </a:r>
            <a:r>
              <a:rPr sz="2400" spc="-285" dirty="0">
                <a:latin typeface="Arial Black"/>
                <a:cs typeface="Arial Black"/>
              </a:rPr>
              <a:t>the </a:t>
            </a:r>
            <a:r>
              <a:rPr sz="2400" spc="-484" dirty="0">
                <a:latin typeface="Arial Black"/>
                <a:cs typeface="Arial Black"/>
              </a:rPr>
              <a:t>UK  </a:t>
            </a:r>
            <a:r>
              <a:rPr sz="2400" spc="-325" dirty="0">
                <a:latin typeface="Arial Black"/>
                <a:cs typeface="Arial Black"/>
              </a:rPr>
              <a:t>who </a:t>
            </a:r>
            <a:r>
              <a:rPr sz="2400" spc="-335" dirty="0">
                <a:latin typeface="Arial Black"/>
                <a:cs typeface="Arial Black"/>
              </a:rPr>
              <a:t>are </a:t>
            </a:r>
            <a:r>
              <a:rPr sz="2400" spc="-270" dirty="0">
                <a:latin typeface="Arial Black"/>
                <a:cs typeface="Arial Black"/>
              </a:rPr>
              <a:t>diagnosed </a:t>
            </a:r>
            <a:r>
              <a:rPr sz="2400" spc="-415" dirty="0">
                <a:latin typeface="Arial Black"/>
                <a:cs typeface="Arial Black"/>
              </a:rPr>
              <a:t>as </a:t>
            </a:r>
            <a:r>
              <a:rPr sz="2400" spc="-270" dirty="0">
                <a:latin typeface="Arial Black"/>
                <a:cs typeface="Arial Black"/>
              </a:rPr>
              <a:t>having</a:t>
            </a:r>
            <a:r>
              <a:rPr sz="2400" spc="-180" dirty="0">
                <a:latin typeface="Arial Black"/>
                <a:cs typeface="Arial Black"/>
              </a:rPr>
              <a:t> </a:t>
            </a:r>
            <a:r>
              <a:rPr sz="2400" spc="-300" dirty="0">
                <a:latin typeface="Arial Black"/>
                <a:cs typeface="Arial Black"/>
              </a:rPr>
              <a:t>diabetes.</a:t>
            </a:r>
            <a:endParaRPr sz="2400">
              <a:latin typeface="Arial Black"/>
              <a:cs typeface="Arial Black"/>
            </a:endParaRPr>
          </a:p>
          <a:p>
            <a:pPr marL="355600" marR="171450" indent="-342900">
              <a:lnSpc>
                <a:spcPct val="100000"/>
              </a:lnSpc>
              <a:spcBef>
                <a:spcPts val="5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45" dirty="0">
                <a:latin typeface="Arial Black"/>
                <a:cs typeface="Arial Black"/>
              </a:rPr>
              <a:t>However, </a:t>
            </a:r>
            <a:r>
              <a:rPr sz="2400" spc="-240" dirty="0">
                <a:latin typeface="Arial Black"/>
                <a:cs typeface="Arial Black"/>
              </a:rPr>
              <a:t>it </a:t>
            </a:r>
            <a:r>
              <a:rPr sz="2400" spc="-340" dirty="0">
                <a:latin typeface="Arial Black"/>
                <a:cs typeface="Arial Black"/>
              </a:rPr>
              <a:t>is </a:t>
            </a:r>
            <a:r>
              <a:rPr sz="2400" spc="-280" dirty="0">
                <a:latin typeface="Arial Black"/>
                <a:cs typeface="Arial Black"/>
              </a:rPr>
              <a:t>predicted </a:t>
            </a:r>
            <a:r>
              <a:rPr sz="2400" spc="-285" dirty="0">
                <a:latin typeface="Arial Black"/>
                <a:cs typeface="Arial Black"/>
              </a:rPr>
              <a:t>that </a:t>
            </a:r>
            <a:r>
              <a:rPr sz="2400" spc="-295" dirty="0">
                <a:latin typeface="Arial Black"/>
                <a:cs typeface="Arial Black"/>
              </a:rPr>
              <a:t>there </a:t>
            </a:r>
            <a:r>
              <a:rPr sz="2400" spc="-335" dirty="0">
                <a:latin typeface="Arial Black"/>
                <a:cs typeface="Arial Black"/>
              </a:rPr>
              <a:t>are </a:t>
            </a:r>
            <a:r>
              <a:rPr sz="2400" spc="-320" dirty="0">
                <a:latin typeface="Arial Black"/>
                <a:cs typeface="Arial Black"/>
              </a:rPr>
              <a:t>at </a:t>
            </a:r>
            <a:r>
              <a:rPr sz="2400" spc="-335" dirty="0">
                <a:latin typeface="Arial Black"/>
                <a:cs typeface="Arial Black"/>
              </a:rPr>
              <a:t>least  </a:t>
            </a:r>
            <a:r>
              <a:rPr sz="2400" spc="-275" dirty="0">
                <a:latin typeface="Arial Black"/>
                <a:cs typeface="Arial Black"/>
              </a:rPr>
              <a:t>another </a:t>
            </a:r>
            <a:r>
              <a:rPr sz="2400" spc="-310" dirty="0">
                <a:latin typeface="Arial Black"/>
                <a:cs typeface="Arial Black"/>
              </a:rPr>
              <a:t>1 </a:t>
            </a:r>
            <a:r>
              <a:rPr sz="2400" spc="-245" dirty="0">
                <a:latin typeface="Arial Black"/>
                <a:cs typeface="Arial Black"/>
              </a:rPr>
              <a:t>million </a:t>
            </a:r>
            <a:r>
              <a:rPr sz="2400" spc="-250" dirty="0">
                <a:latin typeface="Arial Black"/>
                <a:cs typeface="Arial Black"/>
              </a:rPr>
              <a:t>people </a:t>
            </a:r>
            <a:r>
              <a:rPr sz="2400" spc="-325" dirty="0">
                <a:latin typeface="Arial Black"/>
                <a:cs typeface="Arial Black"/>
              </a:rPr>
              <a:t>who have </a:t>
            </a:r>
            <a:r>
              <a:rPr sz="2400" spc="-300" dirty="0">
                <a:latin typeface="Arial Black"/>
                <a:cs typeface="Arial Black"/>
              </a:rPr>
              <a:t>diabetes </a:t>
            </a:r>
            <a:r>
              <a:rPr sz="2400" spc="-229" dirty="0">
                <a:latin typeface="Arial Black"/>
                <a:cs typeface="Arial Black"/>
              </a:rPr>
              <a:t>but  </a:t>
            </a:r>
            <a:r>
              <a:rPr sz="2400" spc="-335" dirty="0">
                <a:latin typeface="Arial Black"/>
                <a:cs typeface="Arial Black"/>
              </a:rPr>
              <a:t>are </a:t>
            </a:r>
            <a:r>
              <a:rPr sz="2400" spc="-345" dirty="0">
                <a:latin typeface="Arial Black"/>
                <a:cs typeface="Arial Black"/>
              </a:rPr>
              <a:t>unaware </a:t>
            </a:r>
            <a:r>
              <a:rPr sz="2400" spc="-220" dirty="0">
                <a:latin typeface="Arial Black"/>
                <a:cs typeface="Arial Black"/>
              </a:rPr>
              <a:t>of</a:t>
            </a:r>
            <a:r>
              <a:rPr sz="2400" spc="270" dirty="0">
                <a:latin typeface="Arial Black"/>
                <a:cs typeface="Arial Black"/>
              </a:rPr>
              <a:t> </a:t>
            </a:r>
            <a:r>
              <a:rPr sz="2400" spc="-254" dirty="0">
                <a:latin typeface="Arial Black"/>
                <a:cs typeface="Arial Black"/>
              </a:rPr>
              <a:t>it.</a:t>
            </a:r>
            <a:endParaRPr sz="2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43330" marR="5080" indent="-892175">
              <a:lnSpc>
                <a:spcPct val="100000"/>
              </a:lnSpc>
              <a:spcBef>
                <a:spcPts val="95"/>
              </a:spcBef>
            </a:pPr>
            <a:r>
              <a:rPr spc="-500" dirty="0"/>
              <a:t>People </a:t>
            </a:r>
            <a:r>
              <a:rPr spc="-535" dirty="0"/>
              <a:t>at </a:t>
            </a:r>
            <a:r>
              <a:rPr spc="-550" dirty="0"/>
              <a:t>risk </a:t>
            </a:r>
            <a:r>
              <a:rPr spc="-355" dirty="0"/>
              <a:t>of </a:t>
            </a:r>
            <a:r>
              <a:rPr spc="-415" dirty="0"/>
              <a:t>developing  </a:t>
            </a:r>
            <a:r>
              <a:rPr spc="-610" dirty="0"/>
              <a:t>Type </a:t>
            </a:r>
            <a:r>
              <a:rPr spc="-515" dirty="0"/>
              <a:t>2 </a:t>
            </a:r>
            <a:r>
              <a:rPr spc="-505" dirty="0"/>
              <a:t>diabetes</a:t>
            </a:r>
            <a:r>
              <a:rPr spc="-300" dirty="0"/>
              <a:t> </a:t>
            </a:r>
            <a:r>
              <a:rPr spc="-535" dirty="0"/>
              <a:t>are: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461570" y="1744472"/>
            <a:ext cx="8455660" cy="39274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68300" indent="-343535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67665" algn="l"/>
                <a:tab pos="368935" algn="l"/>
              </a:tabLst>
            </a:pPr>
            <a:r>
              <a:rPr sz="2000" spc="-204" dirty="0">
                <a:latin typeface="Arial Black"/>
                <a:cs typeface="Arial Black"/>
              </a:rPr>
              <a:t>White </a:t>
            </a:r>
            <a:r>
              <a:rPr sz="2000" spc="-210" dirty="0">
                <a:latin typeface="Arial Black"/>
                <a:cs typeface="Arial Black"/>
              </a:rPr>
              <a:t>people </a:t>
            </a:r>
            <a:r>
              <a:rPr sz="2000" spc="-229" dirty="0">
                <a:latin typeface="Arial Black"/>
                <a:cs typeface="Arial Black"/>
              </a:rPr>
              <a:t>aged over</a:t>
            </a:r>
            <a:r>
              <a:rPr sz="2000" spc="170" dirty="0">
                <a:latin typeface="Arial Black"/>
                <a:cs typeface="Arial Black"/>
              </a:rPr>
              <a:t> </a:t>
            </a:r>
            <a:r>
              <a:rPr sz="2000" spc="-260" dirty="0">
                <a:latin typeface="Arial Black"/>
                <a:cs typeface="Arial Black"/>
              </a:rPr>
              <a:t>40</a:t>
            </a:r>
            <a:endParaRPr sz="2000">
              <a:latin typeface="Arial Black"/>
              <a:cs typeface="Arial Black"/>
            </a:endParaRPr>
          </a:p>
          <a:p>
            <a:pPr marL="368300" indent="-343535">
              <a:lnSpc>
                <a:spcPct val="100000"/>
              </a:lnSpc>
              <a:buFont typeface="Arial"/>
              <a:buChar char="•"/>
              <a:tabLst>
                <a:tab pos="367665" algn="l"/>
                <a:tab pos="368935" algn="l"/>
              </a:tabLst>
            </a:pPr>
            <a:r>
              <a:rPr sz="2000" spc="-250" dirty="0">
                <a:latin typeface="Arial Black"/>
                <a:cs typeface="Arial Black"/>
              </a:rPr>
              <a:t>People </a:t>
            </a:r>
            <a:r>
              <a:rPr sz="2000" spc="-204" dirty="0">
                <a:latin typeface="Arial Black"/>
                <a:cs typeface="Arial Black"/>
              </a:rPr>
              <a:t>from </a:t>
            </a:r>
            <a:r>
              <a:rPr sz="2000" spc="-285" dirty="0">
                <a:latin typeface="Arial Black"/>
                <a:cs typeface="Arial Black"/>
              </a:rPr>
              <a:t>black </a:t>
            </a:r>
            <a:r>
              <a:rPr sz="2000" spc="-225" dirty="0">
                <a:latin typeface="Arial Black"/>
                <a:cs typeface="Arial Black"/>
              </a:rPr>
              <a:t>and </a:t>
            </a:r>
            <a:r>
              <a:rPr sz="2000" spc="-210" dirty="0">
                <a:latin typeface="Arial Black"/>
                <a:cs typeface="Arial Black"/>
              </a:rPr>
              <a:t>minority </a:t>
            </a:r>
            <a:r>
              <a:rPr sz="2000" spc="-250" dirty="0">
                <a:latin typeface="Arial Black"/>
                <a:cs typeface="Arial Black"/>
              </a:rPr>
              <a:t>ethnic </a:t>
            </a:r>
            <a:r>
              <a:rPr sz="2000" spc="-215" dirty="0">
                <a:latin typeface="Arial Black"/>
                <a:cs typeface="Arial Black"/>
              </a:rPr>
              <a:t>groups </a:t>
            </a:r>
            <a:r>
              <a:rPr sz="2000" spc="-229" dirty="0">
                <a:latin typeface="Arial Black"/>
                <a:cs typeface="Arial Black"/>
              </a:rPr>
              <a:t>aged over </a:t>
            </a:r>
            <a:r>
              <a:rPr sz="2000" spc="-260" dirty="0">
                <a:latin typeface="Arial Black"/>
                <a:cs typeface="Arial Black"/>
              </a:rPr>
              <a:t>25</a:t>
            </a:r>
            <a:r>
              <a:rPr sz="2000" spc="-105" dirty="0">
                <a:latin typeface="Arial Black"/>
                <a:cs typeface="Arial Black"/>
              </a:rPr>
              <a:t> </a:t>
            </a:r>
            <a:r>
              <a:rPr sz="2000" spc="-285" dirty="0">
                <a:latin typeface="Arial Black"/>
                <a:cs typeface="Arial Black"/>
              </a:rPr>
              <a:t>years </a:t>
            </a:r>
            <a:r>
              <a:rPr sz="2000" spc="-254" dirty="0">
                <a:latin typeface="Arial Black"/>
                <a:cs typeface="Arial Black"/>
              </a:rPr>
              <a:t>with:</a:t>
            </a:r>
            <a:endParaRPr sz="2000">
              <a:latin typeface="Arial Black"/>
              <a:cs typeface="Arial Black"/>
            </a:endParaRPr>
          </a:p>
          <a:p>
            <a:pPr marL="368300" indent="-343535">
              <a:lnSpc>
                <a:spcPct val="100000"/>
              </a:lnSpc>
              <a:buFont typeface="Arial"/>
              <a:buChar char="•"/>
              <a:tabLst>
                <a:tab pos="367665" algn="l"/>
                <a:tab pos="368935" algn="l"/>
              </a:tabLst>
            </a:pPr>
            <a:r>
              <a:rPr sz="2000" spc="-265" dirty="0">
                <a:latin typeface="Arial Black"/>
                <a:cs typeface="Arial Black"/>
              </a:rPr>
              <a:t>A </a:t>
            </a:r>
            <a:r>
              <a:rPr sz="2000" spc="-225" dirty="0">
                <a:latin typeface="Arial Black"/>
                <a:cs typeface="Arial Black"/>
              </a:rPr>
              <a:t>first </a:t>
            </a:r>
            <a:r>
              <a:rPr sz="2000" spc="-235" dirty="0">
                <a:latin typeface="Arial Black"/>
                <a:cs typeface="Arial Black"/>
              </a:rPr>
              <a:t>degree </a:t>
            </a:r>
            <a:r>
              <a:rPr sz="2000" spc="-229" dirty="0">
                <a:latin typeface="Arial Black"/>
                <a:cs typeface="Arial Black"/>
              </a:rPr>
              <a:t>family </a:t>
            </a:r>
            <a:r>
              <a:rPr sz="2000" spc="-215" dirty="0">
                <a:latin typeface="Arial Black"/>
                <a:cs typeface="Arial Black"/>
              </a:rPr>
              <a:t>history </a:t>
            </a:r>
            <a:r>
              <a:rPr sz="2000" spc="-175" dirty="0">
                <a:latin typeface="Arial Black"/>
                <a:cs typeface="Arial Black"/>
              </a:rPr>
              <a:t>of </a:t>
            </a:r>
            <a:r>
              <a:rPr sz="2000" spc="-250" dirty="0">
                <a:latin typeface="Arial Black"/>
                <a:cs typeface="Arial Black"/>
              </a:rPr>
              <a:t>diabetes </a:t>
            </a:r>
            <a:r>
              <a:rPr sz="2000" spc="-240" dirty="0">
                <a:latin typeface="Arial Black"/>
                <a:cs typeface="Arial Black"/>
              </a:rPr>
              <a:t>(mother, </a:t>
            </a:r>
            <a:r>
              <a:rPr sz="2000" spc="-229" dirty="0">
                <a:latin typeface="Arial Black"/>
                <a:cs typeface="Arial Black"/>
              </a:rPr>
              <a:t>father</a:t>
            </a:r>
            <a:r>
              <a:rPr sz="2000" spc="-15" dirty="0">
                <a:latin typeface="Arial Black"/>
                <a:cs typeface="Arial Black"/>
              </a:rPr>
              <a:t> </a:t>
            </a:r>
            <a:r>
              <a:rPr sz="2000" spc="-180" dirty="0">
                <a:latin typeface="Arial Black"/>
                <a:cs typeface="Arial Black"/>
              </a:rPr>
              <a:t>or </a:t>
            </a:r>
            <a:r>
              <a:rPr sz="2000" spc="-204" dirty="0">
                <a:latin typeface="Arial Black"/>
                <a:cs typeface="Arial Black"/>
              </a:rPr>
              <a:t>sibling)</a:t>
            </a:r>
            <a:endParaRPr sz="2000">
              <a:latin typeface="Arial Black"/>
              <a:cs typeface="Arial Black"/>
            </a:endParaRPr>
          </a:p>
          <a:p>
            <a:pPr marL="367665" marR="258445" indent="-342900">
              <a:lnSpc>
                <a:spcPct val="80000"/>
              </a:lnSpc>
              <a:spcBef>
                <a:spcPts val="475"/>
              </a:spcBef>
              <a:buFont typeface="Arial"/>
              <a:buChar char="•"/>
              <a:tabLst>
                <a:tab pos="367665" algn="l"/>
                <a:tab pos="368935" algn="l"/>
              </a:tabLst>
            </a:pPr>
            <a:r>
              <a:rPr sz="2000" spc="-250" dirty="0">
                <a:latin typeface="Arial Black"/>
                <a:cs typeface="Arial Black"/>
              </a:rPr>
              <a:t>People </a:t>
            </a:r>
            <a:r>
              <a:rPr sz="2000" spc="-265" dirty="0">
                <a:latin typeface="Arial Black"/>
                <a:cs typeface="Arial Black"/>
              </a:rPr>
              <a:t>who </a:t>
            </a:r>
            <a:r>
              <a:rPr sz="2000" spc="-275" dirty="0">
                <a:latin typeface="Arial Black"/>
                <a:cs typeface="Arial Black"/>
              </a:rPr>
              <a:t>are </a:t>
            </a:r>
            <a:r>
              <a:rPr sz="2000" spc="-235" dirty="0">
                <a:latin typeface="Arial Black"/>
                <a:cs typeface="Arial Black"/>
              </a:rPr>
              <a:t>overweight </a:t>
            </a:r>
            <a:r>
              <a:rPr sz="2000" spc="-229" dirty="0">
                <a:latin typeface="Arial Black"/>
                <a:cs typeface="Arial Black"/>
              </a:rPr>
              <a:t>(BMI </a:t>
            </a:r>
            <a:r>
              <a:rPr sz="2000" spc="-175" dirty="0">
                <a:latin typeface="Arial Black"/>
                <a:cs typeface="Arial Black"/>
              </a:rPr>
              <a:t>of </a:t>
            </a:r>
            <a:r>
              <a:rPr sz="2000" spc="-180" dirty="0">
                <a:latin typeface="Arial Black"/>
                <a:cs typeface="Arial Black"/>
              </a:rPr>
              <a:t>25-30 </a:t>
            </a:r>
            <a:r>
              <a:rPr sz="2000" spc="-150" dirty="0">
                <a:latin typeface="Arial Black"/>
                <a:cs typeface="Arial Black"/>
              </a:rPr>
              <a:t>kg/m</a:t>
            </a:r>
            <a:r>
              <a:rPr sz="1950" spc="-225" baseline="25641" dirty="0">
                <a:latin typeface="Arial Black"/>
                <a:cs typeface="Arial Black"/>
              </a:rPr>
              <a:t>2 </a:t>
            </a:r>
            <a:r>
              <a:rPr sz="2000" spc="-225" dirty="0">
                <a:latin typeface="Arial Black"/>
                <a:cs typeface="Arial Black"/>
              </a:rPr>
              <a:t>and </a:t>
            </a:r>
            <a:r>
              <a:rPr sz="2000" spc="-235" dirty="0">
                <a:latin typeface="Arial Black"/>
                <a:cs typeface="Arial Black"/>
              </a:rPr>
              <a:t>above), </a:t>
            </a:r>
            <a:r>
              <a:rPr sz="2000" spc="-225" dirty="0">
                <a:latin typeface="Arial Black"/>
                <a:cs typeface="Arial Black"/>
              </a:rPr>
              <a:t>and </a:t>
            </a:r>
            <a:r>
              <a:rPr sz="2000" spc="-265" dirty="0">
                <a:latin typeface="Arial Black"/>
                <a:cs typeface="Arial Black"/>
              </a:rPr>
              <a:t>who  </a:t>
            </a:r>
            <a:r>
              <a:rPr sz="2000" spc="-270" dirty="0">
                <a:latin typeface="Arial Black"/>
                <a:cs typeface="Arial Black"/>
              </a:rPr>
              <a:t>have </a:t>
            </a:r>
            <a:r>
              <a:rPr sz="2000" spc="-315" dirty="0">
                <a:latin typeface="Arial Black"/>
                <a:cs typeface="Arial Black"/>
              </a:rPr>
              <a:t>a </a:t>
            </a:r>
            <a:r>
              <a:rPr sz="2000" spc="-245" dirty="0">
                <a:latin typeface="Arial Black"/>
                <a:cs typeface="Arial Black"/>
              </a:rPr>
              <a:t>sedentary</a:t>
            </a:r>
            <a:r>
              <a:rPr sz="2000" spc="-160" dirty="0">
                <a:latin typeface="Arial Black"/>
                <a:cs typeface="Arial Black"/>
              </a:rPr>
              <a:t> </a:t>
            </a:r>
            <a:r>
              <a:rPr sz="2000" spc="-240" dirty="0">
                <a:latin typeface="Arial Black"/>
                <a:cs typeface="Arial Black"/>
              </a:rPr>
              <a:t>lifestyle</a:t>
            </a:r>
            <a:endParaRPr sz="2000">
              <a:latin typeface="Arial Black"/>
              <a:cs typeface="Arial Black"/>
            </a:endParaRPr>
          </a:p>
          <a:p>
            <a:pPr marL="368300" marR="287655" indent="-342900">
              <a:lnSpc>
                <a:spcPct val="80000"/>
              </a:lnSpc>
              <a:spcBef>
                <a:spcPts val="484"/>
              </a:spcBef>
              <a:buFont typeface="Arial"/>
              <a:buChar char="•"/>
              <a:tabLst>
                <a:tab pos="367665" algn="l"/>
                <a:tab pos="368935" algn="l"/>
              </a:tabLst>
            </a:pPr>
            <a:r>
              <a:rPr sz="2000" spc="-250" dirty="0">
                <a:latin typeface="Arial Black"/>
                <a:cs typeface="Arial Black"/>
              </a:rPr>
              <a:t>People </a:t>
            </a:r>
            <a:r>
              <a:rPr sz="2000" spc="-265" dirty="0">
                <a:latin typeface="Arial Black"/>
                <a:cs typeface="Arial Black"/>
              </a:rPr>
              <a:t>who </a:t>
            </a:r>
            <a:r>
              <a:rPr sz="2000" spc="-270" dirty="0">
                <a:latin typeface="Arial Black"/>
                <a:cs typeface="Arial Black"/>
              </a:rPr>
              <a:t>have </a:t>
            </a:r>
            <a:r>
              <a:rPr sz="2000" spc="-295" dirty="0">
                <a:latin typeface="Arial Black"/>
                <a:cs typeface="Arial Black"/>
              </a:rPr>
              <a:t>ischaemic </a:t>
            </a:r>
            <a:r>
              <a:rPr sz="2000" spc="-229" dirty="0">
                <a:latin typeface="Arial Black"/>
                <a:cs typeface="Arial Black"/>
              </a:rPr>
              <a:t>heart </a:t>
            </a:r>
            <a:r>
              <a:rPr sz="2000" spc="-280" dirty="0">
                <a:latin typeface="Arial Black"/>
                <a:cs typeface="Arial Black"/>
              </a:rPr>
              <a:t>disease, </a:t>
            </a:r>
            <a:r>
              <a:rPr sz="2000" spc="-270" dirty="0">
                <a:latin typeface="Arial Black"/>
                <a:cs typeface="Arial Black"/>
              </a:rPr>
              <a:t>cerebrovascular </a:t>
            </a:r>
            <a:r>
              <a:rPr sz="2000" spc="-280" dirty="0">
                <a:latin typeface="Arial Black"/>
                <a:cs typeface="Arial Black"/>
              </a:rPr>
              <a:t>disease,  </a:t>
            </a:r>
            <a:r>
              <a:rPr sz="2000" spc="-220" dirty="0">
                <a:latin typeface="Arial Black"/>
                <a:cs typeface="Arial Black"/>
              </a:rPr>
              <a:t>peripheral </a:t>
            </a:r>
            <a:r>
              <a:rPr sz="2000" spc="-290" dirty="0">
                <a:latin typeface="Arial Black"/>
                <a:cs typeface="Arial Black"/>
              </a:rPr>
              <a:t>vascular </a:t>
            </a:r>
            <a:r>
              <a:rPr sz="2000" spc="-285" dirty="0">
                <a:latin typeface="Arial Black"/>
                <a:cs typeface="Arial Black"/>
              </a:rPr>
              <a:t>disease </a:t>
            </a:r>
            <a:r>
              <a:rPr sz="2000" spc="-225" dirty="0">
                <a:latin typeface="Arial Black"/>
                <a:cs typeface="Arial Black"/>
              </a:rPr>
              <a:t>(problems </a:t>
            </a:r>
            <a:r>
              <a:rPr sz="2000" spc="-260" dirty="0">
                <a:latin typeface="Arial Black"/>
                <a:cs typeface="Arial Black"/>
              </a:rPr>
              <a:t>with </a:t>
            </a:r>
            <a:r>
              <a:rPr sz="2000" spc="-245" dirty="0">
                <a:latin typeface="Arial Black"/>
                <a:cs typeface="Arial Black"/>
              </a:rPr>
              <a:t>circulation, </a:t>
            </a:r>
            <a:r>
              <a:rPr sz="2000" spc="-210" dirty="0">
                <a:latin typeface="Arial Black"/>
                <a:cs typeface="Arial Black"/>
              </a:rPr>
              <a:t>including </a:t>
            </a:r>
            <a:r>
              <a:rPr sz="2000" spc="-229" dirty="0">
                <a:latin typeface="Arial Black"/>
                <a:cs typeface="Arial Black"/>
              </a:rPr>
              <a:t>heart  </a:t>
            </a:r>
            <a:r>
              <a:rPr sz="2000" spc="-300" dirty="0">
                <a:latin typeface="Arial Black"/>
                <a:cs typeface="Arial Black"/>
              </a:rPr>
              <a:t>attack </a:t>
            </a:r>
            <a:r>
              <a:rPr sz="2000" spc="-180" dirty="0">
                <a:latin typeface="Arial Black"/>
                <a:cs typeface="Arial Black"/>
              </a:rPr>
              <a:t>or </a:t>
            </a:r>
            <a:r>
              <a:rPr sz="2000" spc="-260" dirty="0">
                <a:latin typeface="Arial Black"/>
                <a:cs typeface="Arial Black"/>
              </a:rPr>
              <a:t>stroke) </a:t>
            </a:r>
            <a:r>
              <a:rPr sz="2000" spc="-180" dirty="0">
                <a:latin typeface="Arial Black"/>
                <a:cs typeface="Arial Black"/>
              </a:rPr>
              <a:t>or </a:t>
            </a:r>
            <a:r>
              <a:rPr sz="2000" spc="-225" dirty="0">
                <a:latin typeface="Arial Black"/>
                <a:cs typeface="Arial Black"/>
              </a:rPr>
              <a:t>hypertension </a:t>
            </a:r>
            <a:r>
              <a:rPr sz="2000" spc="-185" dirty="0">
                <a:latin typeface="Arial Black"/>
                <a:cs typeface="Arial Black"/>
              </a:rPr>
              <a:t>(high </a:t>
            </a:r>
            <a:r>
              <a:rPr sz="2000" spc="-165" dirty="0">
                <a:latin typeface="Arial Black"/>
                <a:cs typeface="Arial Black"/>
              </a:rPr>
              <a:t>blood</a:t>
            </a:r>
            <a:r>
              <a:rPr sz="2000" spc="90" dirty="0">
                <a:latin typeface="Arial Black"/>
                <a:cs typeface="Arial Black"/>
              </a:rPr>
              <a:t> </a:t>
            </a:r>
            <a:r>
              <a:rPr sz="2000" spc="-254" dirty="0">
                <a:latin typeface="Arial Black"/>
                <a:cs typeface="Arial Black"/>
              </a:rPr>
              <a:t>pressure)</a:t>
            </a:r>
            <a:endParaRPr sz="2000">
              <a:latin typeface="Arial Black"/>
              <a:cs typeface="Arial Black"/>
            </a:endParaRPr>
          </a:p>
          <a:p>
            <a:pPr marL="368300" indent="-342900">
              <a:lnSpc>
                <a:spcPts val="2160"/>
              </a:lnSpc>
              <a:buFont typeface="Arial"/>
              <a:buChar char="•"/>
              <a:tabLst>
                <a:tab pos="367665" algn="l"/>
                <a:tab pos="368300" algn="l"/>
              </a:tabLst>
            </a:pPr>
            <a:r>
              <a:rPr sz="2000" spc="-225" dirty="0">
                <a:latin typeface="Arial Black"/>
                <a:cs typeface="Arial Black"/>
              </a:rPr>
              <a:t>Women </a:t>
            </a:r>
            <a:r>
              <a:rPr sz="2000" spc="-265" dirty="0">
                <a:latin typeface="Arial Black"/>
                <a:cs typeface="Arial Black"/>
              </a:rPr>
              <a:t>who </a:t>
            </a:r>
            <a:r>
              <a:rPr sz="2000" spc="-270" dirty="0">
                <a:latin typeface="Arial Black"/>
                <a:cs typeface="Arial Black"/>
              </a:rPr>
              <a:t>have </a:t>
            </a:r>
            <a:r>
              <a:rPr sz="2000" spc="-225" dirty="0">
                <a:latin typeface="Arial Black"/>
                <a:cs typeface="Arial Black"/>
              </a:rPr>
              <a:t>had </a:t>
            </a:r>
            <a:r>
              <a:rPr sz="2000" spc="-240" dirty="0">
                <a:latin typeface="Arial Black"/>
                <a:cs typeface="Arial Black"/>
              </a:rPr>
              <a:t>gestational </a:t>
            </a:r>
            <a:r>
              <a:rPr sz="2000" spc="-250" dirty="0">
                <a:latin typeface="Arial Black"/>
                <a:cs typeface="Arial Black"/>
              </a:rPr>
              <a:t>diabetes </a:t>
            </a:r>
            <a:r>
              <a:rPr sz="2000" spc="-245" dirty="0">
                <a:latin typeface="Arial Black"/>
                <a:cs typeface="Arial Black"/>
              </a:rPr>
              <a:t>(diabetes </a:t>
            </a:r>
            <a:r>
              <a:rPr sz="2000" spc="-185" dirty="0">
                <a:latin typeface="Arial Black"/>
                <a:cs typeface="Arial Black"/>
              </a:rPr>
              <a:t>during</a:t>
            </a:r>
            <a:r>
              <a:rPr sz="2000" spc="-434" dirty="0">
                <a:latin typeface="Arial Black"/>
                <a:cs typeface="Arial Black"/>
              </a:rPr>
              <a:t> </a:t>
            </a:r>
            <a:r>
              <a:rPr sz="2000" spc="-240" dirty="0">
                <a:latin typeface="Arial Black"/>
                <a:cs typeface="Arial Black"/>
              </a:rPr>
              <a:t>pregnancy)</a:t>
            </a:r>
            <a:endParaRPr sz="2000">
              <a:latin typeface="Arial Black"/>
              <a:cs typeface="Arial Black"/>
            </a:endParaRPr>
          </a:p>
          <a:p>
            <a:pPr marL="368300" marR="507365">
              <a:lnSpc>
                <a:spcPct val="80000"/>
              </a:lnSpc>
              <a:spcBef>
                <a:spcPts val="240"/>
              </a:spcBef>
            </a:pPr>
            <a:r>
              <a:rPr sz="2000" spc="135" dirty="0">
                <a:latin typeface="Arial Black"/>
                <a:cs typeface="Arial Black"/>
              </a:rPr>
              <a:t>- </a:t>
            </a:r>
            <a:r>
              <a:rPr sz="2000" spc="-250" dirty="0">
                <a:latin typeface="Arial Black"/>
                <a:cs typeface="Arial Black"/>
              </a:rPr>
              <a:t>Diabetes </a:t>
            </a:r>
            <a:r>
              <a:rPr sz="2000" spc="-400" dirty="0">
                <a:latin typeface="Arial Black"/>
                <a:cs typeface="Arial Black"/>
              </a:rPr>
              <a:t>UK </a:t>
            </a:r>
            <a:r>
              <a:rPr sz="2000" spc="-265" dirty="0">
                <a:latin typeface="Arial Black"/>
                <a:cs typeface="Arial Black"/>
              </a:rPr>
              <a:t>recommends </a:t>
            </a:r>
            <a:r>
              <a:rPr sz="2000" spc="-260" dirty="0">
                <a:latin typeface="Arial Black"/>
                <a:cs typeface="Arial Black"/>
              </a:rPr>
              <a:t>screening </a:t>
            </a:r>
            <a:r>
              <a:rPr sz="2000" spc="-265" dirty="0">
                <a:latin typeface="Arial Black"/>
                <a:cs typeface="Arial Black"/>
              </a:rPr>
              <a:t>at </a:t>
            </a:r>
            <a:r>
              <a:rPr sz="2000" spc="-215" dirty="0">
                <a:latin typeface="Arial Black"/>
                <a:cs typeface="Arial Black"/>
              </a:rPr>
              <a:t>one </a:t>
            </a:r>
            <a:r>
              <a:rPr sz="2000" spc="-265" dirty="0">
                <a:latin typeface="Arial Black"/>
                <a:cs typeface="Arial Black"/>
              </a:rPr>
              <a:t>year </a:t>
            </a:r>
            <a:r>
              <a:rPr sz="2000" spc="-229" dirty="0">
                <a:latin typeface="Arial Black"/>
                <a:cs typeface="Arial Black"/>
              </a:rPr>
              <a:t>after </a:t>
            </a:r>
            <a:r>
              <a:rPr sz="2000" spc="-220" dirty="0">
                <a:latin typeface="Arial Black"/>
                <a:cs typeface="Arial Black"/>
              </a:rPr>
              <a:t>delivery </a:t>
            </a:r>
            <a:r>
              <a:rPr sz="2000" spc="-225" dirty="0">
                <a:latin typeface="Arial Black"/>
                <a:cs typeface="Arial Black"/>
              </a:rPr>
              <a:t>and  then </a:t>
            </a:r>
            <a:r>
              <a:rPr sz="2000" spc="-240" dirty="0">
                <a:latin typeface="Arial Black"/>
                <a:cs typeface="Arial Black"/>
              </a:rPr>
              <a:t>three</a:t>
            </a:r>
            <a:r>
              <a:rPr sz="2000" spc="-25" dirty="0">
                <a:latin typeface="Arial Black"/>
                <a:cs typeface="Arial Black"/>
              </a:rPr>
              <a:t> </a:t>
            </a:r>
            <a:r>
              <a:rPr sz="2000" spc="-254" dirty="0">
                <a:latin typeface="Arial Black"/>
                <a:cs typeface="Arial Black"/>
              </a:rPr>
              <a:t>yearly</a:t>
            </a:r>
            <a:endParaRPr sz="2000">
              <a:latin typeface="Arial Black"/>
              <a:cs typeface="Arial Black"/>
            </a:endParaRPr>
          </a:p>
          <a:p>
            <a:pPr marL="368300" indent="-342900">
              <a:lnSpc>
                <a:spcPct val="100000"/>
              </a:lnSpc>
              <a:buFont typeface="Arial"/>
              <a:buChar char="•"/>
              <a:tabLst>
                <a:tab pos="367665" algn="l"/>
                <a:tab pos="368300" algn="l"/>
              </a:tabLst>
            </a:pPr>
            <a:r>
              <a:rPr sz="2000" spc="-225" dirty="0">
                <a:latin typeface="Arial Black"/>
                <a:cs typeface="Arial Black"/>
              </a:rPr>
              <a:t>Women </a:t>
            </a:r>
            <a:r>
              <a:rPr sz="2000" spc="-260" dirty="0">
                <a:latin typeface="Arial Black"/>
                <a:cs typeface="Arial Black"/>
              </a:rPr>
              <a:t>with </a:t>
            </a:r>
            <a:r>
              <a:rPr sz="2000" spc="-265" dirty="0">
                <a:latin typeface="Arial Black"/>
                <a:cs typeface="Arial Black"/>
              </a:rPr>
              <a:t>polycystic </a:t>
            </a:r>
            <a:r>
              <a:rPr sz="2000" spc="-229" dirty="0">
                <a:latin typeface="Arial Black"/>
                <a:cs typeface="Arial Black"/>
              </a:rPr>
              <a:t>ovary </a:t>
            </a:r>
            <a:r>
              <a:rPr sz="2000" spc="-240" dirty="0">
                <a:latin typeface="Arial Black"/>
                <a:cs typeface="Arial Black"/>
              </a:rPr>
              <a:t>syndrome </a:t>
            </a:r>
            <a:r>
              <a:rPr sz="2000" spc="-265" dirty="0">
                <a:latin typeface="Arial Black"/>
                <a:cs typeface="Arial Black"/>
              </a:rPr>
              <a:t>who </a:t>
            </a:r>
            <a:r>
              <a:rPr sz="2000" spc="-275" dirty="0">
                <a:latin typeface="Arial Black"/>
                <a:cs typeface="Arial Black"/>
              </a:rPr>
              <a:t>are</a:t>
            </a:r>
            <a:r>
              <a:rPr sz="2000" spc="-195" dirty="0">
                <a:latin typeface="Arial Black"/>
                <a:cs typeface="Arial Black"/>
              </a:rPr>
              <a:t> </a:t>
            </a:r>
            <a:r>
              <a:rPr sz="2000" spc="-254" dirty="0">
                <a:latin typeface="Arial Black"/>
                <a:cs typeface="Arial Black"/>
              </a:rPr>
              <a:t>obese</a:t>
            </a:r>
            <a:endParaRPr sz="2000">
              <a:latin typeface="Arial Black"/>
              <a:cs typeface="Arial Black"/>
            </a:endParaRPr>
          </a:p>
          <a:p>
            <a:pPr marL="368300" marR="399415" indent="-342900">
              <a:lnSpc>
                <a:spcPct val="80000"/>
              </a:lnSpc>
              <a:spcBef>
                <a:spcPts val="480"/>
              </a:spcBef>
              <a:buFont typeface="Arial"/>
              <a:buChar char="•"/>
              <a:tabLst>
                <a:tab pos="367665" algn="l"/>
                <a:tab pos="368935" algn="l"/>
              </a:tabLst>
            </a:pPr>
            <a:r>
              <a:rPr sz="2000" spc="-285" dirty="0">
                <a:latin typeface="Arial Black"/>
                <a:cs typeface="Arial Black"/>
              </a:rPr>
              <a:t>Those </a:t>
            </a:r>
            <a:r>
              <a:rPr sz="2000" spc="-270" dirty="0">
                <a:latin typeface="Arial Black"/>
                <a:cs typeface="Arial Black"/>
              </a:rPr>
              <a:t>known </a:t>
            </a:r>
            <a:r>
              <a:rPr sz="2000" spc="-190" dirty="0">
                <a:latin typeface="Arial Black"/>
                <a:cs typeface="Arial Black"/>
              </a:rPr>
              <a:t>to </a:t>
            </a:r>
            <a:r>
              <a:rPr sz="2000" spc="-270" dirty="0">
                <a:latin typeface="Arial Black"/>
                <a:cs typeface="Arial Black"/>
              </a:rPr>
              <a:t>have </a:t>
            </a:r>
            <a:r>
              <a:rPr sz="2000" spc="-229" dirty="0">
                <a:latin typeface="Arial Black"/>
                <a:cs typeface="Arial Black"/>
              </a:rPr>
              <a:t>impaired </a:t>
            </a:r>
            <a:r>
              <a:rPr sz="2000" spc="-254" dirty="0">
                <a:latin typeface="Arial Black"/>
                <a:cs typeface="Arial Black"/>
              </a:rPr>
              <a:t>glucose tolerance </a:t>
            </a:r>
            <a:r>
              <a:rPr sz="2000" spc="-180" dirty="0">
                <a:latin typeface="Arial Black"/>
                <a:cs typeface="Arial Black"/>
              </a:rPr>
              <a:t>or </a:t>
            </a:r>
            <a:r>
              <a:rPr sz="2000" spc="-229" dirty="0">
                <a:latin typeface="Arial Black"/>
                <a:cs typeface="Arial Black"/>
              </a:rPr>
              <a:t>impaired fasting  </a:t>
            </a:r>
            <a:r>
              <a:rPr sz="2000" spc="-265" dirty="0">
                <a:latin typeface="Arial Black"/>
                <a:cs typeface="Arial Black"/>
              </a:rPr>
              <a:t>glycaemia.</a:t>
            </a:r>
            <a:endParaRPr sz="20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317115" marR="5080" indent="-2185670">
              <a:lnSpc>
                <a:spcPct val="100000"/>
              </a:lnSpc>
              <a:spcBef>
                <a:spcPts val="95"/>
              </a:spcBef>
            </a:pPr>
            <a:r>
              <a:rPr spc="-535" dirty="0"/>
              <a:t>Benefits </a:t>
            </a:r>
            <a:r>
              <a:rPr spc="-355" dirty="0"/>
              <a:t>of </a:t>
            </a:r>
            <a:r>
              <a:rPr spc="-665" dirty="0"/>
              <a:t>Exercise </a:t>
            </a:r>
            <a:r>
              <a:rPr spc="-390" dirty="0"/>
              <a:t>in </a:t>
            </a:r>
            <a:r>
              <a:rPr spc="-610" dirty="0"/>
              <a:t>Type </a:t>
            </a:r>
            <a:r>
              <a:rPr spc="-495" dirty="0"/>
              <a:t>II  </a:t>
            </a:r>
            <a:r>
              <a:rPr spc="-509" dirty="0"/>
              <a:t>Diabetics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31111"/>
            <a:ext cx="8069580" cy="3591560"/>
          </a:xfrm>
          <a:prstGeom prst="rect">
            <a:avLst/>
          </a:prstGeom>
        </p:spPr>
        <p:txBody>
          <a:bodyPr vert="horz" wrap="square" lIns="0" tIns="100965" rIns="0" bIns="0" rtlCol="0">
            <a:spAutoFit/>
          </a:bodyPr>
          <a:lstStyle/>
          <a:p>
            <a:pPr marL="355600" marR="5080" indent="-342900">
              <a:lnSpc>
                <a:spcPts val="2880"/>
              </a:lnSpc>
              <a:spcBef>
                <a:spcPts val="7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425" dirty="0">
                <a:latin typeface="Arial Black"/>
                <a:cs typeface="Arial Black"/>
              </a:rPr>
              <a:t>Physical </a:t>
            </a:r>
            <a:r>
              <a:rPr sz="3000" spc="-385" dirty="0">
                <a:latin typeface="Arial Black"/>
                <a:cs typeface="Arial Black"/>
              </a:rPr>
              <a:t>activity </a:t>
            </a:r>
            <a:r>
              <a:rPr sz="3000" spc="-415" dirty="0">
                <a:latin typeface="Arial Black"/>
                <a:cs typeface="Arial Black"/>
              </a:rPr>
              <a:t>is </a:t>
            </a:r>
            <a:r>
              <a:rPr sz="3000" spc="-475" dirty="0">
                <a:latin typeface="Arial Black"/>
                <a:cs typeface="Arial Black"/>
              </a:rPr>
              <a:t>a </a:t>
            </a:r>
            <a:r>
              <a:rPr sz="3000" spc="-375" dirty="0">
                <a:latin typeface="Arial Black"/>
                <a:cs typeface="Arial Black"/>
              </a:rPr>
              <a:t>cornerstone treatment  </a:t>
            </a:r>
            <a:r>
              <a:rPr sz="3000" spc="-260" dirty="0">
                <a:latin typeface="Arial Black"/>
                <a:cs typeface="Arial Black"/>
              </a:rPr>
              <a:t>for </a:t>
            </a:r>
            <a:r>
              <a:rPr sz="3000" spc="-355" dirty="0">
                <a:latin typeface="Arial Black"/>
                <a:cs typeface="Arial Black"/>
              </a:rPr>
              <a:t>the </a:t>
            </a:r>
            <a:r>
              <a:rPr sz="3000" spc="-330" dirty="0">
                <a:latin typeface="Arial Black"/>
                <a:cs typeface="Arial Black"/>
              </a:rPr>
              <a:t>prevention </a:t>
            </a:r>
            <a:r>
              <a:rPr sz="3000" spc="-345" dirty="0">
                <a:latin typeface="Arial Black"/>
                <a:cs typeface="Arial Black"/>
              </a:rPr>
              <a:t>and </a:t>
            </a:r>
            <a:r>
              <a:rPr sz="3000" spc="-385" dirty="0">
                <a:latin typeface="Arial Black"/>
                <a:cs typeface="Arial Black"/>
              </a:rPr>
              <a:t>management </a:t>
            </a:r>
            <a:r>
              <a:rPr sz="3000" spc="-265" dirty="0">
                <a:latin typeface="Arial Black"/>
                <a:cs typeface="Arial Black"/>
              </a:rPr>
              <a:t>of </a:t>
            </a:r>
            <a:r>
              <a:rPr sz="3000" spc="-345" dirty="0">
                <a:latin typeface="Arial Black"/>
                <a:cs typeface="Arial Black"/>
              </a:rPr>
              <a:t>type </a:t>
            </a:r>
            <a:r>
              <a:rPr sz="3000" spc="-385" dirty="0">
                <a:latin typeface="Arial Black"/>
                <a:cs typeface="Arial Black"/>
              </a:rPr>
              <a:t>2  </a:t>
            </a:r>
            <a:r>
              <a:rPr sz="3000" spc="-375" dirty="0">
                <a:latin typeface="Arial Black"/>
                <a:cs typeface="Arial Black"/>
              </a:rPr>
              <a:t>diabetes</a:t>
            </a:r>
            <a:endParaRPr sz="3000">
              <a:latin typeface="Arial Black"/>
              <a:cs typeface="Arial Black"/>
            </a:endParaRPr>
          </a:p>
          <a:p>
            <a:pPr marL="355600" marR="127000" indent="-342900">
              <a:lnSpc>
                <a:spcPct val="80000"/>
              </a:lnSpc>
              <a:spcBef>
                <a:spcPts val="74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450" dirty="0">
                <a:latin typeface="Arial Black"/>
                <a:cs typeface="Arial Black"/>
              </a:rPr>
              <a:t>DPPRG </a:t>
            </a:r>
            <a:r>
              <a:rPr sz="3000" spc="-345" dirty="0">
                <a:latin typeface="Arial Black"/>
                <a:cs typeface="Arial Black"/>
              </a:rPr>
              <a:t>(2002) among </a:t>
            </a:r>
            <a:r>
              <a:rPr sz="3000" spc="-330" dirty="0">
                <a:latin typeface="Arial Black"/>
                <a:cs typeface="Arial Black"/>
              </a:rPr>
              <a:t>individuals </a:t>
            </a:r>
            <a:r>
              <a:rPr sz="3000" spc="-400" dirty="0">
                <a:latin typeface="Arial Black"/>
                <a:cs typeface="Arial Black"/>
              </a:rPr>
              <a:t>at </a:t>
            </a:r>
            <a:r>
              <a:rPr sz="3000" spc="-409" dirty="0">
                <a:latin typeface="Arial Black"/>
                <a:cs typeface="Arial Black"/>
              </a:rPr>
              <a:t>risk </a:t>
            </a:r>
            <a:r>
              <a:rPr sz="3000" spc="-265" dirty="0">
                <a:latin typeface="Arial Black"/>
                <a:cs typeface="Arial Black"/>
              </a:rPr>
              <a:t>of  </a:t>
            </a:r>
            <a:r>
              <a:rPr sz="3000" spc="-375" dirty="0">
                <a:latin typeface="Arial Black"/>
                <a:cs typeface="Arial Black"/>
              </a:rPr>
              <a:t>diabetes, </a:t>
            </a:r>
            <a:r>
              <a:rPr sz="3000" spc="-475" dirty="0">
                <a:latin typeface="Arial Black"/>
                <a:cs typeface="Arial Black"/>
              </a:rPr>
              <a:t>a </a:t>
            </a:r>
            <a:r>
              <a:rPr sz="3000" spc="-355" dirty="0">
                <a:latin typeface="Arial Black"/>
                <a:cs typeface="Arial Black"/>
              </a:rPr>
              <a:t>lifestyle </a:t>
            </a:r>
            <a:r>
              <a:rPr sz="3000" spc="-345" dirty="0">
                <a:latin typeface="Arial Black"/>
                <a:cs typeface="Arial Black"/>
              </a:rPr>
              <a:t>programme </a:t>
            </a:r>
            <a:r>
              <a:rPr sz="3000" spc="-360" dirty="0">
                <a:latin typeface="Arial Black"/>
                <a:cs typeface="Arial Black"/>
              </a:rPr>
              <a:t>that </a:t>
            </a:r>
            <a:r>
              <a:rPr sz="3000" spc="-340" dirty="0">
                <a:latin typeface="Arial Black"/>
                <a:cs typeface="Arial Black"/>
              </a:rPr>
              <a:t>included  </a:t>
            </a:r>
            <a:r>
              <a:rPr sz="3000" spc="-385" dirty="0">
                <a:latin typeface="Arial Black"/>
                <a:cs typeface="Arial Black"/>
              </a:rPr>
              <a:t>30 </a:t>
            </a:r>
            <a:r>
              <a:rPr sz="3000" spc="-380" dirty="0">
                <a:latin typeface="Arial Black"/>
                <a:cs typeface="Arial Black"/>
              </a:rPr>
              <a:t>minutes </a:t>
            </a:r>
            <a:r>
              <a:rPr sz="3000" spc="-265" dirty="0">
                <a:latin typeface="Arial Black"/>
                <a:cs typeface="Arial Black"/>
              </a:rPr>
              <a:t>of </a:t>
            </a:r>
            <a:r>
              <a:rPr sz="3000" spc="-365" dirty="0">
                <a:latin typeface="Arial Black"/>
                <a:cs typeface="Arial Black"/>
              </a:rPr>
              <a:t>moderate </a:t>
            </a:r>
            <a:r>
              <a:rPr sz="3000" spc="-385" dirty="0">
                <a:latin typeface="Arial Black"/>
                <a:cs typeface="Arial Black"/>
              </a:rPr>
              <a:t>activity </a:t>
            </a:r>
            <a:r>
              <a:rPr sz="3000" spc="-365" dirty="0">
                <a:latin typeface="Arial Black"/>
                <a:cs typeface="Arial Black"/>
              </a:rPr>
              <a:t>every </a:t>
            </a:r>
            <a:r>
              <a:rPr sz="3000" spc="-400" dirty="0">
                <a:latin typeface="Arial Black"/>
                <a:cs typeface="Arial Black"/>
              </a:rPr>
              <a:t>day,  </a:t>
            </a:r>
            <a:r>
              <a:rPr sz="3000" spc="-375" dirty="0">
                <a:latin typeface="Arial Black"/>
                <a:cs typeface="Arial Black"/>
              </a:rPr>
              <a:t>reduced </a:t>
            </a:r>
            <a:r>
              <a:rPr sz="3000" spc="-409" dirty="0">
                <a:latin typeface="Arial Black"/>
                <a:cs typeface="Arial Black"/>
              </a:rPr>
              <a:t>risk </a:t>
            </a:r>
            <a:r>
              <a:rPr sz="3000" spc="-310" dirty="0">
                <a:latin typeface="Arial Black"/>
                <a:cs typeface="Arial Black"/>
              </a:rPr>
              <a:t>by</a:t>
            </a:r>
            <a:r>
              <a:rPr sz="3000" spc="-355" dirty="0">
                <a:latin typeface="Arial Black"/>
                <a:cs typeface="Arial Black"/>
              </a:rPr>
              <a:t> </a:t>
            </a:r>
            <a:r>
              <a:rPr sz="3000" spc="-440" dirty="0">
                <a:latin typeface="Arial Black"/>
                <a:cs typeface="Arial Black"/>
              </a:rPr>
              <a:t>58%</a:t>
            </a:r>
            <a:endParaRPr sz="3000">
              <a:latin typeface="Arial Black"/>
              <a:cs typeface="Arial Black"/>
            </a:endParaRPr>
          </a:p>
          <a:p>
            <a:pPr marL="355600" marR="286385" indent="-342900">
              <a:lnSpc>
                <a:spcPts val="2880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35" dirty="0">
                <a:latin typeface="Arial Black"/>
                <a:cs typeface="Arial Black"/>
              </a:rPr>
              <a:t>In </a:t>
            </a:r>
            <a:r>
              <a:rPr sz="3000" spc="-375" dirty="0">
                <a:latin typeface="Arial Black"/>
                <a:cs typeface="Arial Black"/>
              </a:rPr>
              <a:t>comparison, </a:t>
            </a:r>
            <a:r>
              <a:rPr sz="3000" spc="-270" dirty="0">
                <a:latin typeface="Arial Black"/>
                <a:cs typeface="Arial Black"/>
              </a:rPr>
              <a:t>drug </a:t>
            </a:r>
            <a:r>
              <a:rPr sz="3000" spc="-350" dirty="0">
                <a:latin typeface="Arial Black"/>
                <a:cs typeface="Arial Black"/>
              </a:rPr>
              <a:t>therapy </a:t>
            </a:r>
            <a:r>
              <a:rPr sz="3000" spc="-375" dirty="0">
                <a:latin typeface="Arial Black"/>
                <a:cs typeface="Arial Black"/>
              </a:rPr>
              <a:t>reduced </a:t>
            </a:r>
            <a:r>
              <a:rPr sz="3000" spc="-409" dirty="0">
                <a:latin typeface="Arial Black"/>
                <a:cs typeface="Arial Black"/>
              </a:rPr>
              <a:t>risk </a:t>
            </a:r>
            <a:r>
              <a:rPr sz="3000" spc="-310" dirty="0">
                <a:latin typeface="Arial Black"/>
                <a:cs typeface="Arial Black"/>
              </a:rPr>
              <a:t>by  </a:t>
            </a:r>
            <a:r>
              <a:rPr sz="3000" spc="-440" dirty="0">
                <a:latin typeface="Arial Black"/>
                <a:cs typeface="Arial Black"/>
              </a:rPr>
              <a:t>31%</a:t>
            </a:r>
            <a:endParaRPr sz="30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366010" marR="5080" indent="-2345690">
              <a:lnSpc>
                <a:spcPct val="100000"/>
              </a:lnSpc>
              <a:spcBef>
                <a:spcPts val="95"/>
              </a:spcBef>
            </a:pPr>
            <a:r>
              <a:rPr spc="-535" dirty="0"/>
              <a:t>Benefits </a:t>
            </a:r>
            <a:r>
              <a:rPr spc="-355" dirty="0"/>
              <a:t>of </a:t>
            </a:r>
            <a:r>
              <a:rPr spc="-660" dirty="0"/>
              <a:t>Exercise </a:t>
            </a:r>
            <a:r>
              <a:rPr spc="-345" dirty="0"/>
              <a:t>for </a:t>
            </a:r>
            <a:r>
              <a:rPr spc="-610" dirty="0"/>
              <a:t>Type </a:t>
            </a:r>
            <a:r>
              <a:rPr spc="-495" dirty="0"/>
              <a:t>II  </a:t>
            </a:r>
            <a:r>
              <a:rPr spc="-505" dirty="0"/>
              <a:t>Diabetes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73783"/>
            <a:ext cx="7931784" cy="3775710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355600" marR="626745" indent="-342900">
              <a:lnSpc>
                <a:spcPts val="3460"/>
              </a:lnSpc>
              <a:spcBef>
                <a:spcPts val="5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85" dirty="0">
                <a:latin typeface="Arial Black"/>
                <a:cs typeface="Arial Black"/>
              </a:rPr>
              <a:t>ADA </a:t>
            </a:r>
            <a:r>
              <a:rPr sz="3200" spc="-360" dirty="0">
                <a:latin typeface="Arial Black"/>
                <a:cs typeface="Arial Black"/>
              </a:rPr>
              <a:t>and </a:t>
            </a:r>
            <a:r>
              <a:rPr sz="3200" spc="-434" dirty="0">
                <a:latin typeface="Arial Black"/>
                <a:cs typeface="Arial Black"/>
              </a:rPr>
              <a:t>ACSM </a:t>
            </a:r>
            <a:r>
              <a:rPr sz="3200" spc="-490" dirty="0">
                <a:latin typeface="Arial Black"/>
                <a:cs typeface="Arial Black"/>
              </a:rPr>
              <a:t>each </a:t>
            </a:r>
            <a:r>
              <a:rPr sz="3200" spc="-345" dirty="0">
                <a:latin typeface="Arial Black"/>
                <a:cs typeface="Arial Black"/>
              </a:rPr>
              <a:t>promote </a:t>
            </a:r>
            <a:r>
              <a:rPr sz="3200" spc="-420" dirty="0">
                <a:latin typeface="Arial Black"/>
                <a:cs typeface="Arial Black"/>
              </a:rPr>
              <a:t>physical  </a:t>
            </a:r>
            <a:r>
              <a:rPr sz="3200" spc="-409" dirty="0">
                <a:latin typeface="Arial Black"/>
                <a:cs typeface="Arial Black"/>
              </a:rPr>
              <a:t>activity</a:t>
            </a:r>
            <a:r>
              <a:rPr sz="3200" spc="-200" dirty="0">
                <a:latin typeface="Arial Black"/>
                <a:cs typeface="Arial Black"/>
              </a:rPr>
              <a:t> </a:t>
            </a:r>
            <a:r>
              <a:rPr sz="3200" spc="-335" dirty="0">
                <a:latin typeface="Arial Black"/>
                <a:cs typeface="Arial Black"/>
              </a:rPr>
              <a:t>including</a:t>
            </a:r>
            <a:endParaRPr sz="32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28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340" dirty="0">
                <a:latin typeface="Arial Black"/>
                <a:cs typeface="Arial Black"/>
              </a:rPr>
              <a:t>Aerobic</a:t>
            </a:r>
            <a:endParaRPr sz="28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33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380" dirty="0">
                <a:latin typeface="Arial Black"/>
                <a:cs typeface="Arial Black"/>
              </a:rPr>
              <a:t>Endurance</a:t>
            </a:r>
            <a:endParaRPr sz="28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33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434" dirty="0">
                <a:latin typeface="Arial Black"/>
                <a:cs typeface="Arial Black"/>
              </a:rPr>
              <a:t>Resistance</a:t>
            </a:r>
            <a:r>
              <a:rPr sz="2800" spc="-180" dirty="0">
                <a:latin typeface="Arial Black"/>
                <a:cs typeface="Arial Black"/>
              </a:rPr>
              <a:t> </a:t>
            </a:r>
            <a:r>
              <a:rPr sz="2800" spc="-295" dirty="0">
                <a:latin typeface="Arial Black"/>
                <a:cs typeface="Arial Black"/>
              </a:rPr>
              <a:t>training</a:t>
            </a:r>
            <a:endParaRPr sz="2800">
              <a:latin typeface="Arial Black"/>
              <a:cs typeface="Arial Black"/>
            </a:endParaRPr>
          </a:p>
          <a:p>
            <a:pPr marL="355600" marR="5080" indent="-342900">
              <a:lnSpc>
                <a:spcPts val="3460"/>
              </a:lnSpc>
              <a:spcBef>
                <a:spcPts val="8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40" dirty="0">
                <a:latin typeface="Arial Black"/>
                <a:cs typeface="Arial Black"/>
              </a:rPr>
              <a:t>Estimated </a:t>
            </a:r>
            <a:r>
              <a:rPr sz="3200" spc="-380" dirty="0">
                <a:latin typeface="Arial Black"/>
                <a:cs typeface="Arial Black"/>
              </a:rPr>
              <a:t>that </a:t>
            </a:r>
            <a:r>
              <a:rPr sz="3200" spc="-409" dirty="0">
                <a:latin typeface="Arial Black"/>
                <a:cs typeface="Arial Black"/>
              </a:rPr>
              <a:t>1 </a:t>
            </a:r>
            <a:r>
              <a:rPr sz="3200" spc="-380" dirty="0">
                <a:latin typeface="Arial Black"/>
                <a:cs typeface="Arial Black"/>
              </a:rPr>
              <a:t>death </a:t>
            </a:r>
            <a:r>
              <a:rPr sz="3200" spc="-310" dirty="0">
                <a:latin typeface="Arial Black"/>
                <a:cs typeface="Arial Black"/>
              </a:rPr>
              <a:t>in </a:t>
            </a:r>
            <a:r>
              <a:rPr sz="3200" spc="-409" dirty="0">
                <a:latin typeface="Arial Black"/>
                <a:cs typeface="Arial Black"/>
              </a:rPr>
              <a:t>61 </a:t>
            </a:r>
            <a:r>
              <a:rPr sz="3200" spc="-390" dirty="0">
                <a:latin typeface="Arial Black"/>
                <a:cs typeface="Arial Black"/>
              </a:rPr>
              <a:t>every </a:t>
            </a:r>
            <a:r>
              <a:rPr sz="3200" spc="-425" dirty="0">
                <a:latin typeface="Arial Black"/>
                <a:cs typeface="Arial Black"/>
              </a:rPr>
              <a:t>year  </a:t>
            </a:r>
            <a:r>
              <a:rPr sz="3200" spc="-360" dirty="0">
                <a:latin typeface="Arial Black"/>
                <a:cs typeface="Arial Black"/>
              </a:rPr>
              <a:t>could </a:t>
            </a:r>
            <a:r>
              <a:rPr sz="3200" spc="-355" dirty="0">
                <a:latin typeface="Arial Black"/>
                <a:cs typeface="Arial Black"/>
              </a:rPr>
              <a:t>be </a:t>
            </a:r>
            <a:r>
              <a:rPr sz="3200" spc="-375" dirty="0">
                <a:latin typeface="Arial Black"/>
                <a:cs typeface="Arial Black"/>
              </a:rPr>
              <a:t>prevented </a:t>
            </a:r>
            <a:r>
              <a:rPr sz="3200" spc="-275" dirty="0">
                <a:latin typeface="Arial Black"/>
                <a:cs typeface="Arial Black"/>
              </a:rPr>
              <a:t>for </a:t>
            </a:r>
            <a:r>
              <a:rPr sz="3200" spc="-330" dirty="0">
                <a:latin typeface="Arial Black"/>
                <a:cs typeface="Arial Black"/>
              </a:rPr>
              <a:t>people </a:t>
            </a:r>
            <a:r>
              <a:rPr sz="3200" spc="-430" dirty="0">
                <a:latin typeface="Arial Black"/>
                <a:cs typeface="Arial Black"/>
              </a:rPr>
              <a:t>who </a:t>
            </a:r>
            <a:r>
              <a:rPr sz="3200" spc="-515" dirty="0">
                <a:latin typeface="Arial Black"/>
                <a:cs typeface="Arial Black"/>
              </a:rPr>
              <a:t>walk </a:t>
            </a:r>
            <a:r>
              <a:rPr sz="3200" spc="-409" dirty="0">
                <a:latin typeface="Arial Black"/>
                <a:cs typeface="Arial Black"/>
              </a:rPr>
              <a:t>2  </a:t>
            </a:r>
            <a:r>
              <a:rPr sz="3200" spc="-360" dirty="0">
                <a:latin typeface="Arial Black"/>
                <a:cs typeface="Arial Black"/>
              </a:rPr>
              <a:t>hours </a:t>
            </a:r>
            <a:r>
              <a:rPr sz="3200" spc="-340" dirty="0">
                <a:latin typeface="Arial Black"/>
                <a:cs typeface="Arial Black"/>
              </a:rPr>
              <a:t>per</a:t>
            </a:r>
            <a:r>
              <a:rPr sz="3200" spc="-30" dirty="0">
                <a:latin typeface="Arial Black"/>
                <a:cs typeface="Arial Black"/>
              </a:rPr>
              <a:t> </a:t>
            </a:r>
            <a:r>
              <a:rPr sz="3200" spc="-484" dirty="0">
                <a:latin typeface="Arial Black"/>
                <a:cs typeface="Arial Black"/>
              </a:rPr>
              <a:t>week.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44776" y="482917"/>
            <a:ext cx="525589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00" dirty="0"/>
              <a:t>Mechanisms </a:t>
            </a:r>
            <a:r>
              <a:rPr sz="4400" spc="-390" dirty="0"/>
              <a:t>of</a:t>
            </a:r>
            <a:r>
              <a:rPr sz="4400" spc="-30" dirty="0"/>
              <a:t> </a:t>
            </a:r>
            <a:r>
              <a:rPr sz="4400" spc="-605" dirty="0"/>
              <a:t>Effect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5622"/>
            <a:ext cx="7943850" cy="353695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45" dirty="0">
                <a:latin typeface="Arial Black"/>
                <a:cs typeface="Arial Black"/>
              </a:rPr>
              <a:t>Increased  </a:t>
            </a:r>
            <a:r>
              <a:rPr sz="3200" spc="-350" dirty="0">
                <a:latin typeface="Arial Black"/>
                <a:cs typeface="Arial Black"/>
              </a:rPr>
              <a:t>endothelial </a:t>
            </a:r>
            <a:r>
              <a:rPr sz="3200" spc="-380" dirty="0">
                <a:latin typeface="Arial Black"/>
                <a:cs typeface="Arial Black"/>
              </a:rPr>
              <a:t>vasodilator</a:t>
            </a:r>
            <a:r>
              <a:rPr sz="3200" spc="-409" dirty="0">
                <a:latin typeface="Arial Black"/>
                <a:cs typeface="Arial Black"/>
              </a:rPr>
              <a:t> </a:t>
            </a:r>
            <a:r>
              <a:rPr sz="3200" spc="-350" dirty="0">
                <a:latin typeface="Arial Black"/>
                <a:cs typeface="Arial Black"/>
              </a:rPr>
              <a:t>function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60" dirty="0">
                <a:latin typeface="Arial Black"/>
                <a:cs typeface="Arial Black"/>
              </a:rPr>
              <a:t>Improved </a:t>
            </a:r>
            <a:r>
              <a:rPr sz="3200" spc="-320" dirty="0">
                <a:latin typeface="Arial Black"/>
                <a:cs typeface="Arial Black"/>
              </a:rPr>
              <a:t>left </a:t>
            </a:r>
            <a:r>
              <a:rPr sz="3200" spc="-390" dirty="0">
                <a:latin typeface="Arial Black"/>
                <a:cs typeface="Arial Black"/>
              </a:rPr>
              <a:t>ventricular </a:t>
            </a:r>
            <a:r>
              <a:rPr sz="3200" spc="-395" dirty="0">
                <a:latin typeface="Arial Black"/>
                <a:cs typeface="Arial Black"/>
              </a:rPr>
              <a:t>diastolic </a:t>
            </a:r>
            <a:r>
              <a:rPr sz="3200" spc="-375" dirty="0">
                <a:latin typeface="Arial Black"/>
                <a:cs typeface="Arial Black"/>
              </a:rPr>
              <a:t> </a:t>
            </a:r>
            <a:r>
              <a:rPr sz="3200" spc="-350" dirty="0">
                <a:latin typeface="Arial Black"/>
                <a:cs typeface="Arial Black"/>
              </a:rPr>
              <a:t>function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45" dirty="0">
                <a:latin typeface="Arial Black"/>
                <a:cs typeface="Arial Black"/>
              </a:rPr>
              <a:t>Decreased </a:t>
            </a:r>
            <a:r>
              <a:rPr sz="3200" spc="-370" dirty="0">
                <a:latin typeface="Arial Black"/>
                <a:cs typeface="Arial Black"/>
              </a:rPr>
              <a:t>arterial</a:t>
            </a:r>
            <a:r>
              <a:rPr sz="3200" spc="-620" dirty="0">
                <a:latin typeface="Arial Black"/>
                <a:cs typeface="Arial Black"/>
              </a:rPr>
              <a:t> </a:t>
            </a:r>
            <a:r>
              <a:rPr sz="3200" spc="-415" dirty="0">
                <a:latin typeface="Arial Black"/>
                <a:cs typeface="Arial Black"/>
              </a:rPr>
              <a:t>stiffness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45" dirty="0">
                <a:latin typeface="Arial Black"/>
                <a:cs typeface="Arial Black"/>
              </a:rPr>
              <a:t>Decreased </a:t>
            </a:r>
            <a:r>
              <a:rPr sz="3200" spc="-470" dirty="0">
                <a:latin typeface="Arial Black"/>
                <a:cs typeface="Arial Black"/>
              </a:rPr>
              <a:t>systematic</a:t>
            </a:r>
            <a:r>
              <a:rPr sz="3200" spc="-580" dirty="0">
                <a:latin typeface="Arial Black"/>
                <a:cs typeface="Arial Black"/>
              </a:rPr>
              <a:t> </a:t>
            </a:r>
            <a:r>
              <a:rPr sz="3200" spc="-355" dirty="0">
                <a:latin typeface="Arial Black"/>
                <a:cs typeface="Arial Black"/>
              </a:rPr>
              <a:t>inflammation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45" dirty="0">
                <a:latin typeface="Arial Black"/>
                <a:cs typeface="Arial Black"/>
              </a:rPr>
              <a:t>Lowered </a:t>
            </a:r>
            <a:r>
              <a:rPr sz="3200" spc="-265" dirty="0">
                <a:latin typeface="Arial Black"/>
                <a:cs typeface="Arial Black"/>
              </a:rPr>
              <a:t>blood</a:t>
            </a:r>
            <a:r>
              <a:rPr sz="3200" spc="-590" dirty="0">
                <a:latin typeface="Arial Black"/>
                <a:cs typeface="Arial Black"/>
              </a:rPr>
              <a:t> </a:t>
            </a:r>
            <a:r>
              <a:rPr sz="3200" spc="-425" dirty="0">
                <a:latin typeface="Arial Black"/>
                <a:cs typeface="Arial Black"/>
              </a:rPr>
              <a:t>pressure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40" dirty="0">
                <a:latin typeface="Arial Black"/>
                <a:cs typeface="Arial Black"/>
              </a:rPr>
              <a:t>Reduced </a:t>
            </a:r>
            <a:r>
              <a:rPr sz="3200" spc="-355" dirty="0">
                <a:latin typeface="Arial Black"/>
                <a:cs typeface="Arial Black"/>
              </a:rPr>
              <a:t>total </a:t>
            </a:r>
            <a:r>
              <a:rPr sz="3200" spc="-360" dirty="0">
                <a:latin typeface="Arial Black"/>
                <a:cs typeface="Arial Black"/>
              </a:rPr>
              <a:t>and </a:t>
            </a:r>
            <a:r>
              <a:rPr sz="3200" spc="-350" dirty="0">
                <a:latin typeface="Arial Black"/>
                <a:cs typeface="Arial Black"/>
              </a:rPr>
              <a:t>abdominal </a:t>
            </a:r>
            <a:r>
              <a:rPr sz="3200" spc="-445" dirty="0">
                <a:latin typeface="Arial Black"/>
                <a:cs typeface="Arial Black"/>
              </a:rPr>
              <a:t>visceral</a:t>
            </a:r>
            <a:r>
              <a:rPr sz="3200" spc="-150" dirty="0">
                <a:latin typeface="Arial Black"/>
                <a:cs typeface="Arial Black"/>
              </a:rPr>
              <a:t> </a:t>
            </a:r>
            <a:r>
              <a:rPr sz="3200" spc="-360" dirty="0">
                <a:latin typeface="Arial Black"/>
                <a:cs typeface="Arial Black"/>
              </a:rPr>
              <a:t>fat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0850" y="482917"/>
            <a:ext cx="670242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725" dirty="0"/>
              <a:t>Exercise</a:t>
            </a:r>
            <a:r>
              <a:rPr sz="4400" spc="-370" dirty="0"/>
              <a:t> </a:t>
            </a:r>
            <a:r>
              <a:rPr sz="4400" spc="-575" dirty="0"/>
              <a:t>Recommendations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73783"/>
            <a:ext cx="7950200" cy="3781425"/>
          </a:xfrm>
          <a:prstGeom prst="rect">
            <a:avLst/>
          </a:prstGeom>
        </p:spPr>
        <p:txBody>
          <a:bodyPr vert="horz" wrap="square" lIns="0" tIns="67945" rIns="0" bIns="0" rtlCol="0">
            <a:spAutoFit/>
          </a:bodyPr>
          <a:lstStyle/>
          <a:p>
            <a:pPr marL="355600" marR="351155" indent="-342900">
              <a:lnSpc>
                <a:spcPts val="3460"/>
              </a:lnSpc>
              <a:spcBef>
                <a:spcPts val="53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34" dirty="0">
                <a:latin typeface="Arial Black"/>
                <a:cs typeface="Arial Black"/>
              </a:rPr>
              <a:t>Patients </a:t>
            </a:r>
            <a:r>
              <a:rPr sz="3200" spc="-345" dirty="0">
                <a:latin typeface="Arial Black"/>
                <a:cs typeface="Arial Black"/>
              </a:rPr>
              <a:t>should </a:t>
            </a:r>
            <a:r>
              <a:rPr sz="3200" spc="-455" dirty="0">
                <a:latin typeface="Arial Black"/>
                <a:cs typeface="Arial Black"/>
              </a:rPr>
              <a:t>accumulate </a:t>
            </a:r>
            <a:r>
              <a:rPr sz="3200" spc="-505" dirty="0">
                <a:latin typeface="Arial Black"/>
                <a:cs typeface="Arial Black"/>
              </a:rPr>
              <a:t>a </a:t>
            </a:r>
            <a:r>
              <a:rPr sz="3200" spc="-370" dirty="0">
                <a:latin typeface="Arial Black"/>
                <a:cs typeface="Arial Black"/>
              </a:rPr>
              <a:t>minimum  </a:t>
            </a:r>
            <a:r>
              <a:rPr sz="3200" spc="-380" dirty="0">
                <a:latin typeface="Arial Black"/>
                <a:cs typeface="Arial Black"/>
              </a:rPr>
              <a:t>expenditure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409" dirty="0">
                <a:latin typeface="Arial Black"/>
                <a:cs typeface="Arial Black"/>
              </a:rPr>
              <a:t>1000 </a:t>
            </a:r>
            <a:r>
              <a:rPr sz="3200" spc="-425" dirty="0">
                <a:latin typeface="Arial Black"/>
                <a:cs typeface="Arial Black"/>
              </a:rPr>
              <a:t>calories </a:t>
            </a:r>
            <a:r>
              <a:rPr sz="3200" spc="-340" dirty="0">
                <a:latin typeface="Arial Black"/>
                <a:cs typeface="Arial Black"/>
              </a:rPr>
              <a:t>per </a:t>
            </a:r>
            <a:r>
              <a:rPr sz="3200" spc="-545" dirty="0">
                <a:latin typeface="Arial Black"/>
                <a:cs typeface="Arial Black"/>
              </a:rPr>
              <a:t>week </a:t>
            </a:r>
            <a:r>
              <a:rPr sz="3200" spc="-310" dirty="0">
                <a:latin typeface="Arial Black"/>
                <a:cs typeface="Arial Black"/>
              </a:rPr>
              <a:t>in  </a:t>
            </a:r>
            <a:r>
              <a:rPr sz="3200" spc="-400" dirty="0">
                <a:latin typeface="Arial Black"/>
                <a:cs typeface="Arial Black"/>
              </a:rPr>
              <a:t>aerobic </a:t>
            </a:r>
            <a:r>
              <a:rPr sz="3200" spc="-495" dirty="0">
                <a:latin typeface="Arial Black"/>
                <a:cs typeface="Arial Black"/>
              </a:rPr>
              <a:t>exercise </a:t>
            </a:r>
            <a:r>
              <a:rPr sz="3200" spc="-360" dirty="0">
                <a:latin typeface="Arial Black"/>
                <a:cs typeface="Arial Black"/>
              </a:rPr>
              <a:t>and </a:t>
            </a:r>
            <a:r>
              <a:rPr sz="3200" spc="-415" dirty="0">
                <a:latin typeface="Arial Black"/>
                <a:cs typeface="Arial Black"/>
              </a:rPr>
              <a:t>also </a:t>
            </a:r>
            <a:r>
              <a:rPr sz="3200" spc="-420" dirty="0">
                <a:latin typeface="Arial Black"/>
                <a:cs typeface="Arial Black"/>
              </a:rPr>
              <a:t>partake </a:t>
            </a:r>
            <a:r>
              <a:rPr sz="3200" spc="-310" dirty="0">
                <a:latin typeface="Arial Black"/>
                <a:cs typeface="Arial Black"/>
              </a:rPr>
              <a:t>in  </a:t>
            </a:r>
            <a:r>
              <a:rPr sz="3200" spc="-459" dirty="0">
                <a:latin typeface="Arial Black"/>
                <a:cs typeface="Arial Black"/>
              </a:rPr>
              <a:t>resistance</a:t>
            </a:r>
            <a:r>
              <a:rPr sz="3200" spc="-204" dirty="0">
                <a:latin typeface="Arial Black"/>
                <a:cs typeface="Arial Black"/>
              </a:rPr>
              <a:t> </a:t>
            </a:r>
            <a:r>
              <a:rPr sz="3200" spc="-330" dirty="0">
                <a:latin typeface="Arial Black"/>
                <a:cs typeface="Arial Black"/>
              </a:rPr>
              <a:t>training</a:t>
            </a:r>
            <a:endParaRPr sz="3200">
              <a:latin typeface="Arial Black"/>
              <a:cs typeface="Arial Black"/>
            </a:endParaRPr>
          </a:p>
          <a:p>
            <a:pPr marL="355600" marR="5080" indent="-342900">
              <a:lnSpc>
                <a:spcPts val="3460"/>
              </a:lnSpc>
              <a:spcBef>
                <a:spcPts val="75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65" dirty="0">
                <a:latin typeface="Arial Black"/>
                <a:cs typeface="Arial Black"/>
              </a:rPr>
              <a:t>This </a:t>
            </a:r>
            <a:r>
              <a:rPr sz="3200" spc="-495" dirty="0">
                <a:latin typeface="Arial Black"/>
                <a:cs typeface="Arial Black"/>
              </a:rPr>
              <a:t>can </a:t>
            </a:r>
            <a:r>
              <a:rPr sz="3200" spc="-355" dirty="0">
                <a:latin typeface="Arial Black"/>
                <a:cs typeface="Arial Black"/>
              </a:rPr>
              <a:t>be </a:t>
            </a:r>
            <a:r>
              <a:rPr sz="3200" spc="-415" dirty="0">
                <a:latin typeface="Arial Black"/>
                <a:cs typeface="Arial Black"/>
              </a:rPr>
              <a:t>met </a:t>
            </a:r>
            <a:r>
              <a:rPr sz="3200" spc="-405" dirty="0">
                <a:latin typeface="Arial Black"/>
                <a:cs typeface="Arial Black"/>
              </a:rPr>
              <a:t>via </a:t>
            </a:r>
            <a:r>
              <a:rPr sz="3200" spc="-409" dirty="0">
                <a:latin typeface="Arial Black"/>
                <a:cs typeface="Arial Black"/>
              </a:rPr>
              <a:t>3 </a:t>
            </a:r>
            <a:r>
              <a:rPr sz="3200" spc="-495" dirty="0">
                <a:latin typeface="Arial Black"/>
                <a:cs typeface="Arial Black"/>
              </a:rPr>
              <a:t>exercise </a:t>
            </a:r>
            <a:r>
              <a:rPr sz="3200" spc="-470" dirty="0">
                <a:latin typeface="Arial Black"/>
                <a:cs typeface="Arial Black"/>
              </a:rPr>
              <a:t>sessions </a:t>
            </a:r>
            <a:r>
              <a:rPr sz="3200" spc="-340" dirty="0">
                <a:latin typeface="Arial Black"/>
                <a:cs typeface="Arial Black"/>
              </a:rPr>
              <a:t>per  </a:t>
            </a:r>
            <a:r>
              <a:rPr sz="3200" spc="-545" dirty="0">
                <a:latin typeface="Arial Black"/>
                <a:cs typeface="Arial Black"/>
              </a:rPr>
              <a:t>week</a:t>
            </a:r>
            <a:endParaRPr sz="3200">
              <a:latin typeface="Arial Black"/>
              <a:cs typeface="Arial Black"/>
            </a:endParaRPr>
          </a:p>
          <a:p>
            <a:pPr marL="355600" marR="149225" indent="-342900">
              <a:lnSpc>
                <a:spcPts val="3460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525" dirty="0">
                <a:latin typeface="Arial Black"/>
                <a:cs typeface="Arial Black"/>
              </a:rPr>
              <a:t>Exercise </a:t>
            </a:r>
            <a:r>
              <a:rPr sz="3200" spc="-345" dirty="0">
                <a:latin typeface="Arial Black"/>
                <a:cs typeface="Arial Black"/>
              </a:rPr>
              <a:t>should </a:t>
            </a:r>
            <a:r>
              <a:rPr sz="3200" spc="-355" dirty="0">
                <a:latin typeface="Arial Black"/>
                <a:cs typeface="Arial Black"/>
              </a:rPr>
              <a:t>be </a:t>
            </a:r>
            <a:r>
              <a:rPr sz="3200" spc="-350" dirty="0">
                <a:latin typeface="Arial Black"/>
                <a:cs typeface="Arial Black"/>
              </a:rPr>
              <a:t>daily </a:t>
            </a:r>
            <a:r>
              <a:rPr sz="3200" spc="-455" dirty="0">
                <a:latin typeface="Arial Black"/>
                <a:cs typeface="Arial Black"/>
              </a:rPr>
              <a:t>when </a:t>
            </a:r>
            <a:r>
              <a:rPr sz="3200" spc="-400" dirty="0">
                <a:latin typeface="Arial Black"/>
                <a:cs typeface="Arial Black"/>
              </a:rPr>
              <a:t>weight </a:t>
            </a:r>
            <a:r>
              <a:rPr sz="3200" spc="-440" dirty="0">
                <a:latin typeface="Arial Black"/>
                <a:cs typeface="Arial Black"/>
              </a:rPr>
              <a:t>loss  </a:t>
            </a:r>
            <a:r>
              <a:rPr sz="3200" spc="-445" dirty="0">
                <a:latin typeface="Arial Black"/>
                <a:cs typeface="Arial Black"/>
              </a:rPr>
              <a:t>is </a:t>
            </a:r>
            <a:r>
              <a:rPr sz="3200" spc="-415" dirty="0">
                <a:latin typeface="Arial Black"/>
                <a:cs typeface="Arial Black"/>
              </a:rPr>
              <a:t>also </a:t>
            </a:r>
            <a:r>
              <a:rPr sz="3200" spc="-505" dirty="0">
                <a:latin typeface="Arial Black"/>
                <a:cs typeface="Arial Black"/>
              </a:rPr>
              <a:t>a</a:t>
            </a:r>
            <a:r>
              <a:rPr sz="3200" spc="-370" dirty="0">
                <a:latin typeface="Arial Black"/>
                <a:cs typeface="Arial Black"/>
              </a:rPr>
              <a:t> </a:t>
            </a:r>
            <a:r>
              <a:rPr sz="3200" spc="-340" dirty="0">
                <a:latin typeface="Arial Black"/>
                <a:cs typeface="Arial Black"/>
              </a:rPr>
              <a:t>goal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86383" y="482917"/>
            <a:ext cx="656907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725" dirty="0"/>
              <a:t>Exercise</a:t>
            </a:r>
            <a:r>
              <a:rPr sz="4400" spc="-330" dirty="0"/>
              <a:t> </a:t>
            </a:r>
            <a:r>
              <a:rPr sz="4400" spc="-550" dirty="0"/>
              <a:t>recommendations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3837"/>
            <a:ext cx="7703820" cy="3648710"/>
          </a:xfrm>
          <a:prstGeom prst="rect">
            <a:avLst/>
          </a:prstGeom>
        </p:spPr>
        <p:txBody>
          <a:bodyPr vert="horz" wrap="square" lIns="0" tIns="628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545" dirty="0">
                <a:latin typeface="Arial Black"/>
                <a:cs typeface="Arial Black"/>
              </a:rPr>
              <a:t>Each </a:t>
            </a:r>
            <a:r>
              <a:rPr sz="3200" spc="-450" dirty="0">
                <a:latin typeface="Arial Black"/>
                <a:cs typeface="Arial Black"/>
              </a:rPr>
              <a:t>session </a:t>
            </a:r>
            <a:r>
              <a:rPr sz="3200" spc="-345" dirty="0">
                <a:latin typeface="Arial Black"/>
                <a:cs typeface="Arial Black"/>
              </a:rPr>
              <a:t>should</a:t>
            </a:r>
            <a:r>
              <a:rPr sz="3200" spc="-725" dirty="0">
                <a:latin typeface="Arial Black"/>
                <a:cs typeface="Arial Black"/>
              </a:rPr>
              <a:t> </a:t>
            </a:r>
            <a:r>
              <a:rPr sz="3200" spc="-375" dirty="0">
                <a:latin typeface="Arial Black"/>
                <a:cs typeface="Arial Black"/>
              </a:rPr>
              <a:t>include:</a:t>
            </a:r>
            <a:endParaRPr sz="32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34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350" dirty="0">
                <a:latin typeface="Arial Black"/>
                <a:cs typeface="Arial Black"/>
              </a:rPr>
              <a:t>Warm </a:t>
            </a:r>
            <a:r>
              <a:rPr sz="2800" spc="-254" dirty="0">
                <a:latin typeface="Arial Black"/>
                <a:cs typeface="Arial Black"/>
              </a:rPr>
              <a:t>up</a:t>
            </a:r>
            <a:r>
              <a:rPr sz="2800" dirty="0">
                <a:latin typeface="Arial Black"/>
                <a:cs typeface="Arial Black"/>
              </a:rPr>
              <a:t> </a:t>
            </a:r>
            <a:r>
              <a:rPr sz="2800" spc="-290" dirty="0">
                <a:latin typeface="Arial Black"/>
                <a:cs typeface="Arial Black"/>
              </a:rPr>
              <a:t>(5-10mins)</a:t>
            </a:r>
            <a:endParaRPr sz="28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spcBef>
                <a:spcPts val="33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290" dirty="0">
                <a:latin typeface="Arial Black"/>
                <a:cs typeface="Arial Black"/>
              </a:rPr>
              <a:t>Cool </a:t>
            </a:r>
            <a:r>
              <a:rPr sz="2800" spc="-345" dirty="0">
                <a:latin typeface="Arial Black"/>
                <a:cs typeface="Arial Black"/>
              </a:rPr>
              <a:t>down</a:t>
            </a:r>
            <a:r>
              <a:rPr sz="2800" spc="-55" dirty="0">
                <a:latin typeface="Arial Black"/>
                <a:cs typeface="Arial Black"/>
              </a:rPr>
              <a:t> </a:t>
            </a:r>
            <a:r>
              <a:rPr sz="2800" spc="-290" dirty="0">
                <a:latin typeface="Arial Black"/>
                <a:cs typeface="Arial Black"/>
              </a:rPr>
              <a:t>(5-10mins)</a:t>
            </a:r>
            <a:endParaRPr sz="2800">
              <a:latin typeface="Arial Black"/>
              <a:cs typeface="Arial Black"/>
            </a:endParaRPr>
          </a:p>
          <a:p>
            <a:pPr marL="1155700" lvl="2" indent="-228600">
              <a:lnSpc>
                <a:spcPct val="100000"/>
              </a:lnSpc>
              <a:spcBef>
                <a:spcPts val="305"/>
              </a:spcBef>
              <a:buFont typeface="Arial"/>
              <a:buChar char="•"/>
              <a:tabLst>
                <a:tab pos="1155700" algn="l"/>
              </a:tabLst>
            </a:pPr>
            <a:r>
              <a:rPr sz="2400" spc="-325" dirty="0">
                <a:latin typeface="Arial Black"/>
                <a:cs typeface="Arial Black"/>
              </a:rPr>
              <a:t>Callisthenics</a:t>
            </a:r>
            <a:endParaRPr sz="2400">
              <a:latin typeface="Arial Black"/>
              <a:cs typeface="Arial Black"/>
            </a:endParaRPr>
          </a:p>
          <a:p>
            <a:pPr marL="1155700" lvl="2" indent="-229235">
              <a:lnSpc>
                <a:spcPct val="100000"/>
              </a:lnSpc>
              <a:spcBef>
                <a:spcPts val="290"/>
              </a:spcBef>
              <a:buFont typeface="Arial"/>
              <a:buChar char="•"/>
              <a:tabLst>
                <a:tab pos="1155700" algn="l"/>
              </a:tabLst>
            </a:pPr>
            <a:r>
              <a:rPr sz="2400" spc="-290" dirty="0">
                <a:latin typeface="Arial Black"/>
                <a:cs typeface="Arial Black"/>
              </a:rPr>
              <a:t>Flexibility</a:t>
            </a:r>
            <a:endParaRPr sz="2400">
              <a:latin typeface="Arial Black"/>
              <a:cs typeface="Arial Black"/>
            </a:endParaRPr>
          </a:p>
          <a:p>
            <a:pPr marL="1155700" lvl="2" indent="-229235">
              <a:lnSpc>
                <a:spcPct val="100000"/>
              </a:lnSpc>
              <a:spcBef>
                <a:spcPts val="285"/>
              </a:spcBef>
              <a:buFont typeface="Arial"/>
              <a:buChar char="•"/>
              <a:tabLst>
                <a:tab pos="1155700" algn="l"/>
              </a:tabLst>
            </a:pPr>
            <a:r>
              <a:rPr sz="2400" spc="-405" dirty="0">
                <a:latin typeface="Arial Black"/>
                <a:cs typeface="Arial Black"/>
              </a:rPr>
              <a:t>Low </a:t>
            </a:r>
            <a:r>
              <a:rPr sz="2400" spc="-290" dirty="0">
                <a:latin typeface="Arial Black"/>
                <a:cs typeface="Arial Black"/>
              </a:rPr>
              <a:t>intensity </a:t>
            </a:r>
            <a:r>
              <a:rPr sz="2400" spc="-300" dirty="0">
                <a:latin typeface="Arial Black"/>
                <a:cs typeface="Arial Black"/>
              </a:rPr>
              <a:t>aerobic</a:t>
            </a:r>
            <a:r>
              <a:rPr sz="2400" spc="-80" dirty="0">
                <a:latin typeface="Arial Black"/>
                <a:cs typeface="Arial Black"/>
              </a:rPr>
              <a:t> </a:t>
            </a:r>
            <a:r>
              <a:rPr sz="2400" spc="-375" dirty="0">
                <a:latin typeface="Arial Black"/>
                <a:cs typeface="Arial Black"/>
              </a:rPr>
              <a:t>exercise</a:t>
            </a:r>
            <a:endParaRPr sz="24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32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345" dirty="0">
                <a:latin typeface="Arial Black"/>
                <a:cs typeface="Arial Black"/>
              </a:rPr>
              <a:t>Aerobic </a:t>
            </a:r>
            <a:r>
              <a:rPr sz="2800" spc="-425" dirty="0">
                <a:latin typeface="Arial Black"/>
                <a:cs typeface="Arial Black"/>
              </a:rPr>
              <a:t>exercise: </a:t>
            </a:r>
            <a:r>
              <a:rPr sz="2800" spc="-365" dirty="0">
                <a:latin typeface="Arial Black"/>
                <a:cs typeface="Arial Black"/>
              </a:rPr>
              <a:t>walking, cycling,</a:t>
            </a:r>
            <a:r>
              <a:rPr sz="2800" spc="-610" dirty="0">
                <a:latin typeface="Arial Black"/>
                <a:cs typeface="Arial Black"/>
              </a:rPr>
              <a:t> </a:t>
            </a:r>
            <a:r>
              <a:rPr sz="2800" spc="-375" dirty="0">
                <a:latin typeface="Arial Black"/>
                <a:cs typeface="Arial Black"/>
              </a:rPr>
              <a:t>swimming</a:t>
            </a:r>
            <a:endParaRPr sz="28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34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350" dirty="0">
                <a:latin typeface="Arial Black"/>
                <a:cs typeface="Arial Black"/>
              </a:rPr>
              <a:t>Aim </a:t>
            </a:r>
            <a:r>
              <a:rPr sz="2800" spc="-275" dirty="0">
                <a:latin typeface="Arial Black"/>
                <a:cs typeface="Arial Black"/>
              </a:rPr>
              <a:t>to </a:t>
            </a:r>
            <a:r>
              <a:rPr sz="2800" spc="-405" dirty="0">
                <a:latin typeface="Arial Black"/>
                <a:cs typeface="Arial Black"/>
              </a:rPr>
              <a:t>increase </a:t>
            </a:r>
            <a:r>
              <a:rPr sz="2800" spc="-290" dirty="0">
                <a:latin typeface="Arial Black"/>
                <a:cs typeface="Arial Black"/>
              </a:rPr>
              <a:t>from </a:t>
            </a:r>
            <a:r>
              <a:rPr sz="2800" spc="-365" dirty="0">
                <a:latin typeface="Arial Black"/>
                <a:cs typeface="Arial Black"/>
              </a:rPr>
              <a:t>30mins </a:t>
            </a:r>
            <a:r>
              <a:rPr sz="2800" spc="-275" dirty="0">
                <a:latin typeface="Arial Black"/>
                <a:cs typeface="Arial Black"/>
              </a:rPr>
              <a:t>to</a:t>
            </a:r>
            <a:r>
              <a:rPr sz="2800" spc="-455" dirty="0">
                <a:latin typeface="Arial Black"/>
                <a:cs typeface="Arial Black"/>
              </a:rPr>
              <a:t> </a:t>
            </a:r>
            <a:r>
              <a:rPr sz="2800" spc="-365" dirty="0">
                <a:latin typeface="Arial Black"/>
                <a:cs typeface="Arial Black"/>
              </a:rPr>
              <a:t>45mins</a:t>
            </a:r>
            <a:endParaRPr sz="28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0850" y="482917"/>
            <a:ext cx="670242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725" dirty="0"/>
              <a:t>Exercise</a:t>
            </a:r>
            <a:r>
              <a:rPr sz="4400" spc="-370" dirty="0"/>
              <a:t> </a:t>
            </a:r>
            <a:r>
              <a:rPr sz="4400" spc="-575" dirty="0"/>
              <a:t>Recommendations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31111"/>
            <a:ext cx="7741920" cy="36188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480" dirty="0">
                <a:latin typeface="Arial Black"/>
                <a:cs typeface="Arial Black"/>
              </a:rPr>
              <a:t>Use </a:t>
            </a:r>
            <a:r>
              <a:rPr sz="3000" spc="-350" dirty="0">
                <a:latin typeface="Arial Black"/>
                <a:cs typeface="Arial Black"/>
              </a:rPr>
              <a:t>heart </a:t>
            </a:r>
            <a:r>
              <a:rPr sz="3000" spc="-390" dirty="0">
                <a:latin typeface="Arial Black"/>
                <a:cs typeface="Arial Black"/>
              </a:rPr>
              <a:t>rate</a:t>
            </a:r>
            <a:r>
              <a:rPr sz="3000" spc="-220" dirty="0">
                <a:latin typeface="Arial Black"/>
                <a:cs typeface="Arial Black"/>
              </a:rPr>
              <a:t> </a:t>
            </a:r>
            <a:r>
              <a:rPr sz="3000" spc="-380" dirty="0">
                <a:latin typeface="Arial Black"/>
                <a:cs typeface="Arial Black"/>
              </a:rPr>
              <a:t>data</a:t>
            </a:r>
            <a:endParaRPr sz="3000">
              <a:latin typeface="Arial Black"/>
              <a:cs typeface="Arial Black"/>
            </a:endParaRPr>
          </a:p>
          <a:p>
            <a:pPr marL="355600" marR="836930" indent="-342900">
              <a:lnSpc>
                <a:spcPct val="80000"/>
              </a:lnSpc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450" dirty="0">
                <a:latin typeface="Arial Black"/>
                <a:cs typeface="Arial Black"/>
              </a:rPr>
              <a:t>Target </a:t>
            </a:r>
            <a:r>
              <a:rPr sz="3000" spc="-305" dirty="0">
                <a:latin typeface="Arial Black"/>
                <a:cs typeface="Arial Black"/>
              </a:rPr>
              <a:t>hr </a:t>
            </a:r>
            <a:r>
              <a:rPr sz="3000" spc="-315" dirty="0">
                <a:latin typeface="Arial Black"/>
                <a:cs typeface="Arial Black"/>
              </a:rPr>
              <a:t>55-79% </a:t>
            </a:r>
            <a:r>
              <a:rPr sz="3000" spc="-265" dirty="0">
                <a:latin typeface="Arial Black"/>
                <a:cs typeface="Arial Black"/>
              </a:rPr>
              <a:t>of </a:t>
            </a:r>
            <a:r>
              <a:rPr sz="3000" spc="-490" dirty="0">
                <a:latin typeface="Arial Black"/>
                <a:cs typeface="Arial Black"/>
              </a:rPr>
              <a:t>HRmax </a:t>
            </a:r>
            <a:r>
              <a:rPr sz="3000" spc="-375" dirty="0">
                <a:latin typeface="Arial Black"/>
                <a:cs typeface="Arial Black"/>
              </a:rPr>
              <a:t>(tested </a:t>
            </a:r>
            <a:r>
              <a:rPr sz="3000" spc="-295" dirty="0">
                <a:latin typeface="Arial Black"/>
                <a:cs typeface="Arial Black"/>
              </a:rPr>
              <a:t>not  </a:t>
            </a:r>
            <a:r>
              <a:rPr sz="3000" spc="-380" dirty="0">
                <a:latin typeface="Arial Black"/>
                <a:cs typeface="Arial Black"/>
              </a:rPr>
              <a:t>estimated)</a:t>
            </a:r>
            <a:endParaRPr sz="3000">
              <a:latin typeface="Arial Black"/>
              <a:cs typeface="Arial Black"/>
            </a:endParaRPr>
          </a:p>
          <a:p>
            <a:pPr marL="355600" marR="339090" indent="-342900">
              <a:lnSpc>
                <a:spcPts val="2880"/>
              </a:lnSpc>
              <a:spcBef>
                <a:spcPts val="6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465" dirty="0">
                <a:latin typeface="Arial Black"/>
                <a:cs typeface="Arial Black"/>
              </a:rPr>
              <a:t>Resistance </a:t>
            </a:r>
            <a:r>
              <a:rPr sz="3000" spc="-310" dirty="0">
                <a:latin typeface="Arial Black"/>
                <a:cs typeface="Arial Black"/>
              </a:rPr>
              <a:t>training </a:t>
            </a:r>
            <a:r>
              <a:rPr sz="3000" spc="-295" dirty="0">
                <a:latin typeface="Arial Black"/>
                <a:cs typeface="Arial Black"/>
              </a:rPr>
              <a:t>to </a:t>
            </a:r>
            <a:r>
              <a:rPr sz="3000" spc="-355" dirty="0">
                <a:latin typeface="Arial Black"/>
                <a:cs typeface="Arial Black"/>
              </a:rPr>
              <a:t>supplement </a:t>
            </a:r>
            <a:r>
              <a:rPr sz="3000" spc="-375" dirty="0">
                <a:latin typeface="Arial Black"/>
                <a:cs typeface="Arial Black"/>
              </a:rPr>
              <a:t>aerobic  </a:t>
            </a:r>
            <a:r>
              <a:rPr sz="3000" spc="-470" dirty="0">
                <a:latin typeface="Arial Black"/>
                <a:cs typeface="Arial Black"/>
              </a:rPr>
              <a:t>exercise</a:t>
            </a:r>
            <a:endParaRPr sz="30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2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505" dirty="0">
                <a:latin typeface="Arial Black"/>
                <a:cs typeface="Arial Black"/>
              </a:rPr>
              <a:t>Low </a:t>
            </a:r>
            <a:r>
              <a:rPr sz="3000" spc="-375" dirty="0">
                <a:latin typeface="Arial Black"/>
                <a:cs typeface="Arial Black"/>
              </a:rPr>
              <a:t>weight </a:t>
            </a:r>
            <a:r>
              <a:rPr sz="3000" spc="-285" dirty="0">
                <a:latin typeface="Arial Black"/>
                <a:cs typeface="Arial Black"/>
              </a:rPr>
              <a:t>high</a:t>
            </a:r>
            <a:r>
              <a:rPr sz="3000" spc="-170" dirty="0">
                <a:latin typeface="Arial Black"/>
                <a:cs typeface="Arial Black"/>
              </a:rPr>
              <a:t> </a:t>
            </a:r>
            <a:r>
              <a:rPr sz="3000" spc="-390" dirty="0">
                <a:latin typeface="Arial Black"/>
                <a:cs typeface="Arial Black"/>
              </a:rPr>
              <a:t>reps</a:t>
            </a:r>
            <a:endParaRPr sz="3000">
              <a:latin typeface="Arial Black"/>
              <a:cs typeface="Arial Black"/>
            </a:endParaRPr>
          </a:p>
          <a:p>
            <a:pPr marL="756285" marR="5080" indent="-287020">
              <a:lnSpc>
                <a:spcPts val="2500"/>
              </a:lnSpc>
              <a:spcBef>
                <a:spcPts val="615"/>
              </a:spcBef>
            </a:pPr>
            <a:r>
              <a:rPr sz="2600" dirty="0">
                <a:latin typeface="Arial"/>
                <a:cs typeface="Arial"/>
              </a:rPr>
              <a:t>– </a:t>
            </a:r>
            <a:r>
              <a:rPr sz="2600" spc="-325" dirty="0">
                <a:latin typeface="Arial Black"/>
                <a:cs typeface="Arial Black"/>
              </a:rPr>
              <a:t>Benefit lean </a:t>
            </a:r>
            <a:r>
              <a:rPr sz="2600" spc="-240" dirty="0">
                <a:latin typeface="Arial Black"/>
                <a:cs typeface="Arial Black"/>
              </a:rPr>
              <a:t>body </a:t>
            </a:r>
            <a:r>
              <a:rPr sz="2600" spc="-409" dirty="0">
                <a:latin typeface="Arial Black"/>
                <a:cs typeface="Arial Black"/>
              </a:rPr>
              <a:t>mass, </a:t>
            </a:r>
            <a:r>
              <a:rPr sz="2600" spc="-330" dirty="0">
                <a:latin typeface="Arial Black"/>
                <a:cs typeface="Arial Black"/>
              </a:rPr>
              <a:t>glucose </a:t>
            </a:r>
            <a:r>
              <a:rPr sz="2600" spc="-295" dirty="0">
                <a:latin typeface="Arial Black"/>
                <a:cs typeface="Arial Black"/>
              </a:rPr>
              <a:t>and </a:t>
            </a:r>
            <a:r>
              <a:rPr sz="2600" spc="-325" dirty="0">
                <a:latin typeface="Arial Black"/>
                <a:cs typeface="Arial Black"/>
              </a:rPr>
              <a:t>cholesterol  </a:t>
            </a:r>
            <a:r>
              <a:rPr sz="2600" spc="-315" dirty="0">
                <a:latin typeface="Arial Black"/>
                <a:cs typeface="Arial Black"/>
              </a:rPr>
              <a:t>metabolism, </a:t>
            </a:r>
            <a:r>
              <a:rPr sz="2600" spc="-265" dirty="0">
                <a:latin typeface="Arial Black"/>
                <a:cs typeface="Arial Black"/>
              </a:rPr>
              <a:t>bone </a:t>
            </a:r>
            <a:r>
              <a:rPr sz="2600" spc="-330" dirty="0">
                <a:latin typeface="Arial Black"/>
                <a:cs typeface="Arial Black"/>
              </a:rPr>
              <a:t>density, </a:t>
            </a:r>
            <a:r>
              <a:rPr sz="2600" spc="-305" dirty="0">
                <a:latin typeface="Arial Black"/>
                <a:cs typeface="Arial Black"/>
              </a:rPr>
              <a:t>osteoarthritis  </a:t>
            </a:r>
            <a:r>
              <a:rPr sz="2600" spc="-340" dirty="0">
                <a:latin typeface="Arial Black"/>
                <a:cs typeface="Arial Black"/>
              </a:rPr>
              <a:t>symptoms, </a:t>
            </a:r>
            <a:r>
              <a:rPr sz="2600" spc="-265" dirty="0">
                <a:latin typeface="Arial Black"/>
                <a:cs typeface="Arial Black"/>
              </a:rPr>
              <a:t>mobility </a:t>
            </a:r>
            <a:r>
              <a:rPr sz="2600" spc="-305" dirty="0">
                <a:latin typeface="Arial Black"/>
                <a:cs typeface="Arial Black"/>
              </a:rPr>
              <a:t>impairment,</a:t>
            </a:r>
            <a:r>
              <a:rPr sz="2600" spc="55" dirty="0">
                <a:latin typeface="Arial Black"/>
                <a:cs typeface="Arial Black"/>
              </a:rPr>
              <a:t> </a:t>
            </a:r>
            <a:r>
              <a:rPr sz="2600" spc="-310" dirty="0">
                <a:latin typeface="Arial Black"/>
                <a:cs typeface="Arial Black"/>
              </a:rPr>
              <a:t>independence</a:t>
            </a:r>
            <a:endParaRPr sz="26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86383" y="482917"/>
            <a:ext cx="656907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725" dirty="0"/>
              <a:t>Exercise</a:t>
            </a:r>
            <a:r>
              <a:rPr sz="4400" spc="-330" dirty="0"/>
              <a:t> </a:t>
            </a:r>
            <a:r>
              <a:rPr sz="4400" spc="-550" dirty="0"/>
              <a:t>recommendations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1087945" y="2009648"/>
            <a:ext cx="4677410" cy="2842260"/>
          </a:xfrm>
          <a:prstGeom prst="rect">
            <a:avLst/>
          </a:prstGeom>
        </p:spPr>
        <p:txBody>
          <a:bodyPr vert="horz" wrap="square" lIns="0" tIns="48895" rIns="0" bIns="0" rtlCol="0">
            <a:spAutoFit/>
          </a:bodyPr>
          <a:lstStyle/>
          <a:p>
            <a:pPr marL="127000">
              <a:lnSpc>
                <a:spcPct val="100000"/>
              </a:lnSpc>
              <a:spcBef>
                <a:spcPts val="385"/>
              </a:spcBef>
            </a:pPr>
            <a:r>
              <a:rPr sz="2400" spc="-370" dirty="0">
                <a:latin typeface="Arial Black"/>
                <a:cs typeface="Arial Black"/>
              </a:rPr>
              <a:t>Resistance</a:t>
            </a:r>
            <a:r>
              <a:rPr sz="2400" spc="-155" dirty="0">
                <a:latin typeface="Arial Black"/>
                <a:cs typeface="Arial Black"/>
              </a:rPr>
              <a:t> </a:t>
            </a:r>
            <a:r>
              <a:rPr sz="2400" spc="-250" dirty="0">
                <a:latin typeface="Arial Black"/>
                <a:cs typeface="Arial Black"/>
              </a:rPr>
              <a:t>training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29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440" dirty="0">
                <a:latin typeface="Arial Black"/>
                <a:cs typeface="Arial Black"/>
              </a:rPr>
              <a:t>Twice </a:t>
            </a:r>
            <a:r>
              <a:rPr sz="2400" spc="-254" dirty="0">
                <a:latin typeface="Arial Black"/>
                <a:cs typeface="Arial Black"/>
              </a:rPr>
              <a:t>per</a:t>
            </a:r>
            <a:r>
              <a:rPr sz="2400" spc="-204" dirty="0">
                <a:latin typeface="Arial Black"/>
                <a:cs typeface="Arial Black"/>
              </a:rPr>
              <a:t> </a:t>
            </a:r>
            <a:r>
              <a:rPr sz="2400" spc="-409" dirty="0">
                <a:latin typeface="Arial Black"/>
                <a:cs typeface="Arial Black"/>
              </a:rPr>
              <a:t>week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29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35" dirty="0">
                <a:latin typeface="Arial Black"/>
                <a:cs typeface="Arial Black"/>
              </a:rPr>
              <a:t>Large </a:t>
            </a:r>
            <a:r>
              <a:rPr sz="2400" spc="-355" dirty="0">
                <a:latin typeface="Arial Black"/>
                <a:cs typeface="Arial Black"/>
              </a:rPr>
              <a:t>muscle</a:t>
            </a:r>
            <a:r>
              <a:rPr sz="2400" spc="-409" dirty="0">
                <a:latin typeface="Arial Black"/>
                <a:cs typeface="Arial Black"/>
              </a:rPr>
              <a:t> </a:t>
            </a:r>
            <a:r>
              <a:rPr sz="2400" spc="-260" dirty="0">
                <a:latin typeface="Arial Black"/>
                <a:cs typeface="Arial Black"/>
              </a:rPr>
              <a:t>groups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2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195" dirty="0">
                <a:latin typeface="Arial Black"/>
                <a:cs typeface="Arial Black"/>
              </a:rPr>
              <a:t>8-10</a:t>
            </a:r>
            <a:r>
              <a:rPr sz="2400" spc="-135" dirty="0">
                <a:latin typeface="Arial Black"/>
                <a:cs typeface="Arial Black"/>
              </a:rPr>
              <a:t> </a:t>
            </a:r>
            <a:r>
              <a:rPr sz="2400" spc="-385" dirty="0">
                <a:latin typeface="Arial Black"/>
                <a:cs typeface="Arial Black"/>
              </a:rPr>
              <a:t>exercises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29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215" dirty="0">
                <a:latin typeface="Arial Black"/>
                <a:cs typeface="Arial Black"/>
              </a:rPr>
              <a:t>10-15 </a:t>
            </a:r>
            <a:r>
              <a:rPr sz="2400" spc="-275" dirty="0">
                <a:latin typeface="Arial Black"/>
                <a:cs typeface="Arial Black"/>
              </a:rPr>
              <a:t>repetitions </a:t>
            </a:r>
            <a:r>
              <a:rPr sz="2400" spc="-250" dirty="0">
                <a:latin typeface="Arial Black"/>
                <a:cs typeface="Arial Black"/>
              </a:rPr>
              <a:t>(30-50%</a:t>
            </a:r>
            <a:r>
              <a:rPr sz="2400" spc="95" dirty="0">
                <a:latin typeface="Arial Black"/>
                <a:cs typeface="Arial Black"/>
              </a:rPr>
              <a:t> </a:t>
            </a:r>
            <a:r>
              <a:rPr sz="2400" spc="-265" dirty="0">
                <a:latin typeface="Arial Black"/>
                <a:cs typeface="Arial Black"/>
              </a:rPr>
              <a:t>1RM)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2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30" dirty="0">
                <a:latin typeface="Arial Black"/>
                <a:cs typeface="Arial Black"/>
              </a:rPr>
              <a:t>Increments </a:t>
            </a:r>
            <a:r>
              <a:rPr sz="2400" spc="-220" dirty="0">
                <a:latin typeface="Arial Black"/>
                <a:cs typeface="Arial Black"/>
              </a:rPr>
              <a:t>of</a:t>
            </a:r>
            <a:r>
              <a:rPr sz="2400" spc="-430" dirty="0">
                <a:latin typeface="Arial Black"/>
                <a:cs typeface="Arial Black"/>
              </a:rPr>
              <a:t> </a:t>
            </a:r>
            <a:r>
              <a:rPr sz="2400" spc="-235" dirty="0">
                <a:latin typeface="Arial Black"/>
                <a:cs typeface="Arial Black"/>
              </a:rPr>
              <a:t>5-10lbs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29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315" dirty="0">
                <a:latin typeface="Arial Black"/>
                <a:cs typeface="Arial Black"/>
              </a:rPr>
              <a:t>Machines </a:t>
            </a:r>
            <a:r>
              <a:rPr sz="2400" spc="-325" dirty="0">
                <a:latin typeface="Arial Black"/>
                <a:cs typeface="Arial Black"/>
              </a:rPr>
              <a:t>weights</a:t>
            </a:r>
            <a:r>
              <a:rPr sz="2400" spc="-465" dirty="0">
                <a:latin typeface="Arial Black"/>
                <a:cs typeface="Arial Black"/>
              </a:rPr>
              <a:t> </a:t>
            </a:r>
            <a:r>
              <a:rPr sz="2400" spc="-265" dirty="0">
                <a:latin typeface="Arial Black"/>
                <a:cs typeface="Arial Black"/>
              </a:rPr>
              <a:t>preferred</a:t>
            </a:r>
            <a:endParaRPr sz="2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084958" y="482917"/>
            <a:ext cx="497141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725" dirty="0"/>
              <a:t>Exercise</a:t>
            </a:r>
            <a:r>
              <a:rPr sz="4400" spc="-355" dirty="0"/>
              <a:t> </a:t>
            </a:r>
            <a:r>
              <a:rPr sz="4400" spc="-580" dirty="0"/>
              <a:t>Precautions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25622"/>
            <a:ext cx="7693659" cy="326834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505" dirty="0">
                <a:latin typeface="Arial Black"/>
                <a:cs typeface="Arial Black"/>
              </a:rPr>
              <a:t>Risk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340" dirty="0">
                <a:latin typeface="Arial Black"/>
                <a:cs typeface="Arial Black"/>
              </a:rPr>
              <a:t>benefit </a:t>
            </a:r>
            <a:r>
              <a:rPr sz="3200" spc="-345" dirty="0">
                <a:latin typeface="Arial Black"/>
                <a:cs typeface="Arial Black"/>
              </a:rPr>
              <a:t>ratio </a:t>
            </a:r>
            <a:r>
              <a:rPr sz="3200" spc="-445" dirty="0">
                <a:latin typeface="Arial Black"/>
                <a:cs typeface="Arial Black"/>
              </a:rPr>
              <a:t>is</a:t>
            </a:r>
            <a:r>
              <a:rPr sz="3200" spc="-75" dirty="0">
                <a:latin typeface="Arial Black"/>
                <a:cs typeface="Arial Black"/>
              </a:rPr>
              <a:t> </a:t>
            </a:r>
            <a:r>
              <a:rPr sz="3200" spc="-360" dirty="0">
                <a:latin typeface="Arial Black"/>
                <a:cs typeface="Arial Black"/>
              </a:rPr>
              <a:t>favourable</a:t>
            </a:r>
            <a:endParaRPr sz="3200">
              <a:latin typeface="Arial Black"/>
              <a:cs typeface="Arial Black"/>
            </a:endParaRPr>
          </a:p>
          <a:p>
            <a:pPr marL="355600" marR="99695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40" dirty="0">
                <a:latin typeface="Arial Black"/>
                <a:cs typeface="Arial Black"/>
              </a:rPr>
              <a:t>But </a:t>
            </a:r>
            <a:r>
              <a:rPr sz="3200" spc="-390" dirty="0">
                <a:latin typeface="Arial Black"/>
                <a:cs typeface="Arial Black"/>
              </a:rPr>
              <a:t>caution </a:t>
            </a:r>
            <a:r>
              <a:rPr sz="3200" spc="-370" dirty="0">
                <a:latin typeface="Arial Black"/>
                <a:cs typeface="Arial Black"/>
              </a:rPr>
              <a:t>needed: </a:t>
            </a:r>
            <a:r>
              <a:rPr sz="3200" spc="-395" dirty="0">
                <a:latin typeface="Arial Black"/>
                <a:cs typeface="Arial Black"/>
              </a:rPr>
              <a:t>patients </a:t>
            </a:r>
            <a:r>
              <a:rPr sz="3200" spc="-415" dirty="0">
                <a:latin typeface="Arial Black"/>
                <a:cs typeface="Arial Black"/>
              </a:rPr>
              <a:t>with </a:t>
            </a:r>
            <a:r>
              <a:rPr sz="3200" spc="-370" dirty="0">
                <a:latin typeface="Arial Black"/>
                <a:cs typeface="Arial Black"/>
              </a:rPr>
              <a:t>type </a:t>
            </a:r>
            <a:r>
              <a:rPr sz="3200" spc="-400" dirty="0">
                <a:latin typeface="Arial Black"/>
                <a:cs typeface="Arial Black"/>
              </a:rPr>
              <a:t>II  diabetes </a:t>
            </a:r>
            <a:r>
              <a:rPr sz="3200" spc="-330" dirty="0">
                <a:latin typeface="Arial Black"/>
                <a:cs typeface="Arial Black"/>
              </a:rPr>
              <a:t>often</a:t>
            </a:r>
            <a:r>
              <a:rPr sz="3200" spc="-5" dirty="0">
                <a:latin typeface="Arial Black"/>
                <a:cs typeface="Arial Black"/>
              </a:rPr>
              <a:t> </a:t>
            </a:r>
            <a:r>
              <a:rPr sz="3200" spc="-434" dirty="0">
                <a:latin typeface="Arial Black"/>
                <a:cs typeface="Arial Black"/>
              </a:rPr>
              <a:t>have</a:t>
            </a:r>
            <a:endParaRPr sz="3200">
              <a:latin typeface="Arial Black"/>
              <a:cs typeface="Arial Black"/>
            </a:endParaRPr>
          </a:p>
          <a:p>
            <a:pPr marL="469900">
              <a:lnSpc>
                <a:spcPct val="100000"/>
              </a:lnSpc>
              <a:spcBef>
                <a:spcPts val="675"/>
              </a:spcBef>
            </a:pPr>
            <a:r>
              <a:rPr sz="2800" spc="-5" dirty="0">
                <a:latin typeface="Arial"/>
                <a:cs typeface="Arial"/>
              </a:rPr>
              <a:t>– </a:t>
            </a:r>
            <a:r>
              <a:rPr sz="2800" spc="-310" dirty="0">
                <a:latin typeface="Arial Black"/>
                <a:cs typeface="Arial Black"/>
              </a:rPr>
              <a:t>Coronary </a:t>
            </a:r>
            <a:r>
              <a:rPr sz="2800" spc="-315" dirty="0">
                <a:latin typeface="Arial Black"/>
                <a:cs typeface="Arial Black"/>
              </a:rPr>
              <a:t>artery</a:t>
            </a:r>
            <a:r>
              <a:rPr sz="2800" spc="-110" dirty="0">
                <a:latin typeface="Arial Black"/>
                <a:cs typeface="Arial Black"/>
              </a:rPr>
              <a:t> </a:t>
            </a:r>
            <a:r>
              <a:rPr sz="2800" spc="-400" dirty="0">
                <a:latin typeface="Arial Black"/>
                <a:cs typeface="Arial Black"/>
              </a:rPr>
              <a:t>disease</a:t>
            </a:r>
            <a:endParaRPr sz="2800">
              <a:latin typeface="Arial Black"/>
              <a:cs typeface="Arial Black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20" dirty="0">
                <a:latin typeface="Arial Black"/>
                <a:cs typeface="Arial Black"/>
              </a:rPr>
              <a:t>Adverse </a:t>
            </a:r>
            <a:r>
              <a:rPr sz="3200" spc="-430" dirty="0">
                <a:latin typeface="Arial Black"/>
                <a:cs typeface="Arial Black"/>
              </a:rPr>
              <a:t>cardiovascular </a:t>
            </a:r>
            <a:r>
              <a:rPr sz="3200" spc="-360" dirty="0">
                <a:latin typeface="Arial Black"/>
                <a:cs typeface="Arial Black"/>
              </a:rPr>
              <a:t>and </a:t>
            </a:r>
            <a:r>
              <a:rPr sz="3200" spc="-365" dirty="0">
                <a:latin typeface="Arial Black"/>
                <a:cs typeface="Arial Black"/>
              </a:rPr>
              <a:t>physiological  </a:t>
            </a:r>
            <a:r>
              <a:rPr sz="3200" spc="-434" dirty="0">
                <a:latin typeface="Arial Black"/>
                <a:cs typeface="Arial Black"/>
              </a:rPr>
              <a:t>responses </a:t>
            </a:r>
            <a:r>
              <a:rPr sz="3200" spc="-315" dirty="0">
                <a:latin typeface="Arial Black"/>
                <a:cs typeface="Arial Black"/>
              </a:rPr>
              <a:t>to</a:t>
            </a:r>
            <a:r>
              <a:rPr sz="3200" spc="-590" dirty="0">
                <a:latin typeface="Arial Black"/>
                <a:cs typeface="Arial Black"/>
              </a:rPr>
              <a:t> </a:t>
            </a:r>
            <a:r>
              <a:rPr sz="3200" spc="-495" dirty="0">
                <a:latin typeface="Arial Black"/>
                <a:cs typeface="Arial Black"/>
              </a:rPr>
              <a:t>exercise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13484" y="191490"/>
            <a:ext cx="639127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45" dirty="0"/>
              <a:t>Specific </a:t>
            </a:r>
            <a:r>
              <a:rPr spc="-625" dirty="0"/>
              <a:t>exercise</a:t>
            </a:r>
            <a:r>
              <a:rPr spc="-770" dirty="0"/>
              <a:t> </a:t>
            </a:r>
            <a:r>
              <a:rPr spc="-500" dirty="0"/>
              <a:t>precautions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795266" y="1062227"/>
          <a:ext cx="8025130" cy="174815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85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73341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22960">
                <a:tc>
                  <a:txBody>
                    <a:bodyPr/>
                    <a:lstStyle/>
                    <a:p>
                      <a:pPr marL="91440" marR="929640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400" spc="-10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Blood  </a:t>
                      </a:r>
                      <a:r>
                        <a:rPr sz="2400" spc="-5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P</a:t>
                      </a:r>
                      <a:r>
                        <a:rPr sz="2400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r</a:t>
                      </a:r>
                      <a:r>
                        <a:rPr sz="2400" spc="-5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es</a:t>
                      </a:r>
                      <a:r>
                        <a:rPr sz="2400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s</a:t>
                      </a:r>
                      <a:r>
                        <a:rPr sz="2400" spc="-5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u</a:t>
                      </a:r>
                      <a:r>
                        <a:rPr sz="2400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re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3810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000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SBP&gt;160 or DBP&gt;100mmHg requires</a:t>
                      </a:r>
                      <a:r>
                        <a:rPr sz="2000" spc="-120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000" spc="-5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treatment</a:t>
                      </a:r>
                      <a:endParaRPr sz="2000">
                        <a:latin typeface="Arial"/>
                        <a:cs typeface="Arial"/>
                      </a:endParaRPr>
                    </a:p>
                  </a:txBody>
                  <a:tcPr marL="0" marR="0" marT="381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96112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400" spc="-5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Resting BG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3810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400" spc="-5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Defer if</a:t>
                      </a:r>
                      <a:r>
                        <a:rPr sz="2400" spc="5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5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&lt;3.3mmol/L</a:t>
                      </a:r>
                      <a:endParaRPr sz="2400">
                        <a:latin typeface="Arial"/>
                        <a:cs typeface="Arial"/>
                      </a:endParaRPr>
                    </a:p>
                    <a:p>
                      <a:pPr marL="90805">
                        <a:lnSpc>
                          <a:spcPct val="100000"/>
                        </a:lnSpc>
                        <a:spcBef>
                          <a:spcPts val="575"/>
                        </a:spcBef>
                      </a:pPr>
                      <a:r>
                        <a:rPr sz="2400" spc="-5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Eat if</a:t>
                      </a:r>
                      <a:r>
                        <a:rPr sz="2400" spc="-10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5" dirty="0">
                          <a:solidFill>
                            <a:srgbClr val="1F487C"/>
                          </a:solidFill>
                          <a:latin typeface="Arial"/>
                          <a:cs typeface="Arial"/>
                        </a:rPr>
                        <a:t>&lt;5.6mmol/L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3810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4" name="object 4"/>
          <p:cNvSpPr txBox="1"/>
          <p:nvPr/>
        </p:nvSpPr>
        <p:spPr>
          <a:xfrm>
            <a:off x="888292" y="2921000"/>
            <a:ext cx="7287895" cy="21602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201295" indent="-635">
              <a:lnSpc>
                <a:spcPct val="100000"/>
              </a:lnSpc>
              <a:spcBef>
                <a:spcPts val="105"/>
              </a:spcBef>
              <a:buSzPct val="95000"/>
              <a:buChar char="•"/>
              <a:tabLst>
                <a:tab pos="116839" algn="l"/>
              </a:tabLst>
            </a:pPr>
            <a:r>
              <a:rPr sz="2000" spc="-315" dirty="0">
                <a:latin typeface="Arial Black"/>
                <a:cs typeface="Arial Black"/>
              </a:rPr>
              <a:t>Check </a:t>
            </a:r>
            <a:r>
              <a:rPr sz="2000" spc="-165" dirty="0">
                <a:latin typeface="Arial Black"/>
                <a:cs typeface="Arial Black"/>
              </a:rPr>
              <a:t>blood </a:t>
            </a:r>
            <a:r>
              <a:rPr sz="2000" spc="-254" dirty="0">
                <a:latin typeface="Arial Black"/>
                <a:cs typeface="Arial Black"/>
              </a:rPr>
              <a:t>glucose </a:t>
            </a:r>
            <a:r>
              <a:rPr sz="2000" spc="-270" dirty="0">
                <a:latin typeface="Arial Black"/>
                <a:cs typeface="Arial Black"/>
              </a:rPr>
              <a:t>levels </a:t>
            </a:r>
            <a:r>
              <a:rPr sz="2000" spc="-229" dirty="0">
                <a:latin typeface="Arial Black"/>
                <a:cs typeface="Arial Black"/>
              </a:rPr>
              <a:t>after </a:t>
            </a:r>
            <a:r>
              <a:rPr sz="2000" spc="-245" dirty="0">
                <a:latin typeface="Arial Black"/>
                <a:cs typeface="Arial Black"/>
              </a:rPr>
              <a:t>every </a:t>
            </a:r>
            <a:r>
              <a:rPr sz="2000" spc="-280" dirty="0">
                <a:latin typeface="Arial Black"/>
                <a:cs typeface="Arial Black"/>
              </a:rPr>
              <a:t>session </a:t>
            </a:r>
            <a:r>
              <a:rPr sz="2000" spc="-170" dirty="0">
                <a:latin typeface="Arial Black"/>
                <a:cs typeface="Arial Black"/>
              </a:rPr>
              <a:t>for </a:t>
            </a:r>
            <a:r>
              <a:rPr sz="2000" spc="-229" dirty="0">
                <a:latin typeface="Arial Black"/>
                <a:cs typeface="Arial Black"/>
              </a:rPr>
              <a:t>the </a:t>
            </a:r>
            <a:r>
              <a:rPr sz="2000" spc="-225" dirty="0">
                <a:latin typeface="Arial Black"/>
                <a:cs typeface="Arial Black"/>
              </a:rPr>
              <a:t>first </a:t>
            </a:r>
            <a:r>
              <a:rPr sz="2000" spc="-300" dirty="0">
                <a:latin typeface="Arial Black"/>
                <a:cs typeface="Arial Black"/>
              </a:rPr>
              <a:t>few  </a:t>
            </a:r>
            <a:r>
              <a:rPr sz="2000" spc="-285" dirty="0">
                <a:latin typeface="Arial Black"/>
                <a:cs typeface="Arial Black"/>
              </a:rPr>
              <a:t>sessions, </a:t>
            </a:r>
            <a:r>
              <a:rPr sz="2000" spc="-225" dirty="0">
                <a:latin typeface="Arial Black"/>
                <a:cs typeface="Arial Black"/>
              </a:rPr>
              <a:t>then</a:t>
            </a:r>
            <a:r>
              <a:rPr sz="2000" spc="-330" dirty="0">
                <a:latin typeface="Arial Black"/>
                <a:cs typeface="Arial Black"/>
              </a:rPr>
              <a:t> </a:t>
            </a:r>
            <a:r>
              <a:rPr sz="2000" spc="-229" dirty="0">
                <a:latin typeface="Arial Black"/>
                <a:cs typeface="Arial Black"/>
              </a:rPr>
              <a:t>periodically</a:t>
            </a:r>
            <a:endParaRPr sz="2000">
              <a:latin typeface="Arial Black"/>
              <a:cs typeface="Arial Black"/>
            </a:endParaRPr>
          </a:p>
          <a:p>
            <a:pPr marL="12700" marR="26034" indent="-635">
              <a:lnSpc>
                <a:spcPct val="100000"/>
              </a:lnSpc>
              <a:spcBef>
                <a:spcPts val="1195"/>
              </a:spcBef>
              <a:buSzPct val="95000"/>
              <a:buChar char="•"/>
              <a:tabLst>
                <a:tab pos="116839" algn="l"/>
              </a:tabLst>
            </a:pPr>
            <a:r>
              <a:rPr sz="2000" spc="-175" dirty="0">
                <a:latin typeface="Arial Black"/>
                <a:cs typeface="Arial Black"/>
              </a:rPr>
              <a:t>Monitor </a:t>
            </a:r>
            <a:r>
              <a:rPr sz="2000" spc="-165" dirty="0">
                <a:latin typeface="Arial Black"/>
                <a:cs typeface="Arial Black"/>
              </a:rPr>
              <a:t>blood </a:t>
            </a:r>
            <a:r>
              <a:rPr sz="2000" spc="-254" dirty="0">
                <a:latin typeface="Arial Black"/>
                <a:cs typeface="Arial Black"/>
              </a:rPr>
              <a:t>glucose, </a:t>
            </a:r>
            <a:r>
              <a:rPr sz="2000" spc="-175" dirty="0">
                <a:latin typeface="Arial Black"/>
                <a:cs typeface="Arial Black"/>
              </a:rPr>
              <a:t>if </a:t>
            </a:r>
            <a:r>
              <a:rPr sz="2000" spc="-200" dirty="0">
                <a:latin typeface="Arial Black"/>
                <a:cs typeface="Arial Black"/>
              </a:rPr>
              <a:t>it </a:t>
            </a:r>
            <a:r>
              <a:rPr sz="2000" spc="-245" dirty="0">
                <a:latin typeface="Arial Black"/>
                <a:cs typeface="Arial Black"/>
              </a:rPr>
              <a:t>falls </a:t>
            </a:r>
            <a:r>
              <a:rPr sz="2000" spc="-180" dirty="0">
                <a:latin typeface="Arial Black"/>
                <a:cs typeface="Arial Black"/>
              </a:rPr>
              <a:t>too </a:t>
            </a:r>
            <a:r>
              <a:rPr sz="2000" spc="-265" dirty="0">
                <a:latin typeface="Arial Black"/>
                <a:cs typeface="Arial Black"/>
              </a:rPr>
              <a:t>low </a:t>
            </a:r>
            <a:r>
              <a:rPr sz="2000" spc="-185" dirty="0">
                <a:latin typeface="Arial Black"/>
                <a:cs typeface="Arial Black"/>
              </a:rPr>
              <a:t>during </a:t>
            </a:r>
            <a:r>
              <a:rPr sz="2000" spc="-180" dirty="0">
                <a:latin typeface="Arial Black"/>
                <a:cs typeface="Arial Black"/>
              </a:rPr>
              <a:t>or </a:t>
            </a:r>
            <a:r>
              <a:rPr sz="2000" spc="-229" dirty="0">
                <a:latin typeface="Arial Black"/>
                <a:cs typeface="Arial Black"/>
              </a:rPr>
              <a:t>after </a:t>
            </a:r>
            <a:r>
              <a:rPr sz="2000" spc="-315" dirty="0">
                <a:latin typeface="Arial Black"/>
                <a:cs typeface="Arial Black"/>
              </a:rPr>
              <a:t>exercise  </a:t>
            </a:r>
            <a:r>
              <a:rPr sz="2000" spc="-215" dirty="0">
                <a:latin typeface="Arial Black"/>
                <a:cs typeface="Arial Black"/>
              </a:rPr>
              <a:t>diet should </a:t>
            </a:r>
            <a:r>
              <a:rPr sz="2000" spc="-225" dirty="0">
                <a:latin typeface="Arial Black"/>
                <a:cs typeface="Arial Black"/>
              </a:rPr>
              <a:t>be</a:t>
            </a:r>
            <a:r>
              <a:rPr sz="2000" spc="75" dirty="0">
                <a:latin typeface="Arial Black"/>
                <a:cs typeface="Arial Black"/>
              </a:rPr>
              <a:t> </a:t>
            </a:r>
            <a:r>
              <a:rPr sz="2000" spc="-240" dirty="0">
                <a:latin typeface="Arial Black"/>
                <a:cs typeface="Arial Black"/>
              </a:rPr>
              <a:t>adjusted</a:t>
            </a:r>
            <a:endParaRPr sz="2000">
              <a:latin typeface="Arial Black"/>
              <a:cs typeface="Arial Black"/>
            </a:endParaRPr>
          </a:p>
          <a:p>
            <a:pPr marL="12700" marR="5080" indent="-635">
              <a:lnSpc>
                <a:spcPct val="100000"/>
              </a:lnSpc>
              <a:spcBef>
                <a:spcPts val="1200"/>
              </a:spcBef>
              <a:buSzPct val="95000"/>
              <a:buChar char="•"/>
              <a:tabLst>
                <a:tab pos="116839" algn="l"/>
              </a:tabLst>
            </a:pPr>
            <a:r>
              <a:rPr sz="2000" spc="-270" dirty="0">
                <a:latin typeface="Arial Black"/>
                <a:cs typeface="Arial Black"/>
              </a:rPr>
              <a:t>Make </a:t>
            </a:r>
            <a:r>
              <a:rPr sz="2000" spc="-235" dirty="0">
                <a:latin typeface="Arial Black"/>
                <a:cs typeface="Arial Black"/>
              </a:rPr>
              <a:t>supplementary </a:t>
            </a:r>
            <a:r>
              <a:rPr sz="2000" spc="-160" dirty="0">
                <a:latin typeface="Arial Black"/>
                <a:cs typeface="Arial Black"/>
              </a:rPr>
              <a:t>food </a:t>
            </a:r>
            <a:r>
              <a:rPr sz="2000" spc="-254" dirty="0">
                <a:latin typeface="Arial Black"/>
                <a:cs typeface="Arial Black"/>
              </a:rPr>
              <a:t>available </a:t>
            </a:r>
            <a:r>
              <a:rPr sz="2000" spc="-170" dirty="0">
                <a:latin typeface="Arial Black"/>
                <a:cs typeface="Arial Black"/>
              </a:rPr>
              <a:t>for </a:t>
            </a:r>
            <a:r>
              <a:rPr sz="2000" spc="-215" dirty="0">
                <a:latin typeface="Arial Black"/>
                <a:cs typeface="Arial Black"/>
              </a:rPr>
              <a:t>vigorous </a:t>
            </a:r>
            <a:r>
              <a:rPr sz="2000" spc="-225" dirty="0">
                <a:latin typeface="Arial Black"/>
                <a:cs typeface="Arial Black"/>
              </a:rPr>
              <a:t>and </a:t>
            </a:r>
            <a:r>
              <a:rPr sz="2000" spc="-190" dirty="0">
                <a:latin typeface="Arial Black"/>
                <a:cs typeface="Arial Black"/>
              </a:rPr>
              <a:t>prolonged  </a:t>
            </a:r>
            <a:r>
              <a:rPr sz="2000" spc="-315" dirty="0">
                <a:latin typeface="Arial Black"/>
                <a:cs typeface="Arial Black"/>
              </a:rPr>
              <a:t>exercise</a:t>
            </a:r>
            <a:r>
              <a:rPr sz="2000" spc="-114" dirty="0">
                <a:latin typeface="Arial Black"/>
                <a:cs typeface="Arial Black"/>
              </a:rPr>
              <a:t> </a:t>
            </a:r>
            <a:r>
              <a:rPr sz="2000" spc="-295" dirty="0">
                <a:latin typeface="Arial Black"/>
                <a:cs typeface="Arial Black"/>
              </a:rPr>
              <a:t>sessions</a:t>
            </a:r>
            <a:endParaRPr sz="2000">
              <a:latin typeface="Arial Black"/>
              <a:cs typeface="Arial Black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807529" y="6548437"/>
            <a:ext cx="154304" cy="15430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5504497" y="6066853"/>
            <a:ext cx="152780" cy="154304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5504497" y="6498145"/>
            <a:ext cx="152780" cy="15430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04481" y="6063805"/>
            <a:ext cx="154305" cy="15430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26460" y="482917"/>
            <a:ext cx="268986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45" dirty="0"/>
              <a:t>References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1107439" y="1576832"/>
            <a:ext cx="6306185" cy="3865879"/>
          </a:xfrm>
          <a:prstGeom prst="rect">
            <a:avLst/>
          </a:prstGeom>
        </p:spPr>
        <p:txBody>
          <a:bodyPr vert="horz" wrap="square" lIns="0" tIns="64135" rIns="0" bIns="0" rtlCol="0">
            <a:spAutoFit/>
          </a:bodyPr>
          <a:lstStyle/>
          <a:p>
            <a:pPr marL="355600" marR="387985" indent="-342900">
              <a:lnSpc>
                <a:spcPts val="3240"/>
              </a:lnSpc>
              <a:spcBef>
                <a:spcPts val="5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75" dirty="0">
                <a:latin typeface="Arial Black"/>
                <a:cs typeface="Arial Black"/>
              </a:rPr>
              <a:t>Ruderman, </a:t>
            </a:r>
            <a:r>
              <a:rPr sz="3000" spc="-305" dirty="0">
                <a:latin typeface="Arial Black"/>
                <a:cs typeface="Arial Black"/>
              </a:rPr>
              <a:t>N. </a:t>
            </a:r>
            <a:r>
              <a:rPr sz="3000" spc="-380" dirty="0">
                <a:latin typeface="Arial Black"/>
                <a:cs typeface="Arial Black"/>
              </a:rPr>
              <a:t>D., </a:t>
            </a:r>
            <a:r>
              <a:rPr sz="3000" spc="-325" dirty="0">
                <a:latin typeface="Arial Black"/>
                <a:cs typeface="Arial Black"/>
              </a:rPr>
              <a:t>Devlin, </a:t>
            </a:r>
            <a:r>
              <a:rPr sz="3000" spc="-595" dirty="0">
                <a:latin typeface="Arial Black"/>
                <a:cs typeface="Arial Black"/>
              </a:rPr>
              <a:t>J., </a:t>
            </a:r>
            <a:r>
              <a:rPr sz="3000" spc="-345" dirty="0">
                <a:latin typeface="Arial Black"/>
                <a:cs typeface="Arial Black"/>
              </a:rPr>
              <a:t>and  </a:t>
            </a:r>
            <a:r>
              <a:rPr sz="3000" spc="-409" dirty="0">
                <a:latin typeface="Arial Black"/>
                <a:cs typeface="Arial Black"/>
              </a:rPr>
              <a:t>Schneider, </a:t>
            </a:r>
            <a:r>
              <a:rPr sz="3000" spc="-465" dirty="0">
                <a:latin typeface="Arial Black"/>
                <a:cs typeface="Arial Black"/>
              </a:rPr>
              <a:t>S. </a:t>
            </a:r>
            <a:r>
              <a:rPr sz="3000" spc="-350" dirty="0">
                <a:latin typeface="Arial Black"/>
                <a:cs typeface="Arial Black"/>
              </a:rPr>
              <a:t>(2001). </a:t>
            </a:r>
            <a:r>
              <a:rPr sz="3000" i="1" spc="-45" dirty="0">
                <a:latin typeface="Arial"/>
                <a:cs typeface="Arial"/>
              </a:rPr>
              <a:t>Handbook </a:t>
            </a:r>
            <a:r>
              <a:rPr sz="3000" i="1" spc="-35" dirty="0">
                <a:latin typeface="Arial"/>
                <a:cs typeface="Arial"/>
              </a:rPr>
              <a:t>of  </a:t>
            </a:r>
            <a:r>
              <a:rPr sz="3000" i="1" spc="-180" dirty="0">
                <a:latin typeface="Arial"/>
                <a:cs typeface="Arial"/>
              </a:rPr>
              <a:t>Exercise </a:t>
            </a:r>
            <a:r>
              <a:rPr sz="3000" i="1" spc="60" dirty="0">
                <a:latin typeface="Arial"/>
                <a:cs typeface="Arial"/>
              </a:rPr>
              <a:t>in </a:t>
            </a:r>
            <a:r>
              <a:rPr sz="3000" i="1" spc="-90" dirty="0">
                <a:latin typeface="Arial"/>
                <a:cs typeface="Arial"/>
              </a:rPr>
              <a:t>Diabetes. </a:t>
            </a:r>
            <a:r>
              <a:rPr sz="3000" spc="-405" dirty="0">
                <a:latin typeface="Arial Black"/>
                <a:cs typeface="Arial Black"/>
              </a:rPr>
              <a:t>American  </a:t>
            </a:r>
            <a:r>
              <a:rPr sz="3000" spc="-375" dirty="0">
                <a:latin typeface="Arial Black"/>
                <a:cs typeface="Arial Black"/>
              </a:rPr>
              <a:t>Diabetes</a:t>
            </a:r>
            <a:r>
              <a:rPr sz="3000" spc="-195" dirty="0">
                <a:latin typeface="Arial Black"/>
                <a:cs typeface="Arial Black"/>
              </a:rPr>
              <a:t> </a:t>
            </a:r>
            <a:r>
              <a:rPr sz="3000" spc="-395" dirty="0">
                <a:latin typeface="Arial Black"/>
                <a:cs typeface="Arial Black"/>
              </a:rPr>
              <a:t>Association</a:t>
            </a:r>
            <a:endParaRPr sz="3000">
              <a:latin typeface="Arial Black"/>
              <a:cs typeface="Arial Black"/>
            </a:endParaRPr>
          </a:p>
          <a:p>
            <a:pPr marL="354965" marR="5080" indent="-342900">
              <a:lnSpc>
                <a:spcPts val="3240"/>
              </a:lnSpc>
              <a:spcBef>
                <a:spcPts val="7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00" dirty="0">
                <a:latin typeface="Arial Black"/>
                <a:cs typeface="Arial Black"/>
              </a:rPr>
              <a:t>Ibright, </a:t>
            </a:r>
            <a:r>
              <a:rPr sz="3000" spc="-370" dirty="0">
                <a:latin typeface="Arial Black"/>
                <a:cs typeface="Arial Black"/>
              </a:rPr>
              <a:t>A., </a:t>
            </a:r>
            <a:r>
              <a:rPr sz="3000" i="1" spc="-40" dirty="0">
                <a:latin typeface="Arial"/>
                <a:cs typeface="Arial"/>
              </a:rPr>
              <a:t>et </a:t>
            </a:r>
            <a:r>
              <a:rPr sz="3000" i="1" spc="-80" dirty="0">
                <a:latin typeface="Arial"/>
                <a:cs typeface="Arial"/>
              </a:rPr>
              <a:t>al., </a:t>
            </a:r>
            <a:r>
              <a:rPr sz="3000" spc="-350" dirty="0">
                <a:latin typeface="Arial Black"/>
                <a:cs typeface="Arial Black"/>
              </a:rPr>
              <a:t>(2000). </a:t>
            </a:r>
            <a:r>
              <a:rPr sz="3000" spc="-405" dirty="0">
                <a:latin typeface="Arial Black"/>
                <a:cs typeface="Arial Black"/>
              </a:rPr>
              <a:t>American  </a:t>
            </a:r>
            <a:r>
              <a:rPr sz="3000" spc="-360" dirty="0">
                <a:latin typeface="Arial Black"/>
                <a:cs typeface="Arial Black"/>
              </a:rPr>
              <a:t>college </a:t>
            </a:r>
            <a:r>
              <a:rPr sz="3000" spc="-265" dirty="0">
                <a:latin typeface="Arial Black"/>
                <a:cs typeface="Arial Black"/>
              </a:rPr>
              <a:t>of </a:t>
            </a:r>
            <a:r>
              <a:rPr sz="3000" spc="-360" dirty="0">
                <a:latin typeface="Arial Black"/>
                <a:cs typeface="Arial Black"/>
              </a:rPr>
              <a:t>sports </a:t>
            </a:r>
            <a:r>
              <a:rPr sz="3000" spc="-375" dirty="0">
                <a:latin typeface="Arial Black"/>
                <a:cs typeface="Arial Black"/>
              </a:rPr>
              <a:t>medicine </a:t>
            </a:r>
            <a:r>
              <a:rPr sz="3000" spc="-310" dirty="0">
                <a:latin typeface="Arial Black"/>
                <a:cs typeface="Arial Black"/>
              </a:rPr>
              <a:t>position  </a:t>
            </a:r>
            <a:r>
              <a:rPr sz="3000" spc="-380" dirty="0">
                <a:latin typeface="Arial Black"/>
                <a:cs typeface="Arial Black"/>
              </a:rPr>
              <a:t>stand: </a:t>
            </a:r>
            <a:r>
              <a:rPr sz="3000" spc="-470" dirty="0">
                <a:latin typeface="Arial Black"/>
                <a:cs typeface="Arial Black"/>
              </a:rPr>
              <a:t>exercise </a:t>
            </a:r>
            <a:r>
              <a:rPr sz="3000" spc="-345" dirty="0">
                <a:latin typeface="Arial Black"/>
                <a:cs typeface="Arial Black"/>
              </a:rPr>
              <a:t>and type </a:t>
            </a:r>
            <a:r>
              <a:rPr sz="3000" spc="-385" dirty="0">
                <a:latin typeface="Arial Black"/>
                <a:cs typeface="Arial Black"/>
              </a:rPr>
              <a:t>2 </a:t>
            </a:r>
            <a:r>
              <a:rPr sz="3000" spc="-375" dirty="0">
                <a:latin typeface="Arial Black"/>
                <a:cs typeface="Arial Black"/>
              </a:rPr>
              <a:t>diabetes.  </a:t>
            </a:r>
            <a:r>
              <a:rPr sz="3000" i="1" spc="-60" dirty="0">
                <a:latin typeface="Arial"/>
                <a:cs typeface="Arial"/>
              </a:rPr>
              <a:t>Medicine </a:t>
            </a:r>
            <a:r>
              <a:rPr sz="3000" i="1" spc="-25" dirty="0">
                <a:latin typeface="Arial"/>
                <a:cs typeface="Arial"/>
              </a:rPr>
              <a:t>and </a:t>
            </a:r>
            <a:r>
              <a:rPr sz="3000" i="1" spc="-175" dirty="0">
                <a:latin typeface="Arial"/>
                <a:cs typeface="Arial"/>
              </a:rPr>
              <a:t>Science </a:t>
            </a:r>
            <a:r>
              <a:rPr sz="3000" i="1" spc="60" dirty="0">
                <a:latin typeface="Arial"/>
                <a:cs typeface="Arial"/>
              </a:rPr>
              <a:t>in </a:t>
            </a:r>
            <a:r>
              <a:rPr sz="3000" i="1" spc="-114" dirty="0">
                <a:latin typeface="Arial"/>
                <a:cs typeface="Arial"/>
              </a:rPr>
              <a:t>Sports </a:t>
            </a:r>
            <a:r>
              <a:rPr sz="3000" i="1" spc="-25" dirty="0">
                <a:latin typeface="Arial"/>
                <a:cs typeface="Arial"/>
              </a:rPr>
              <a:t>and  </a:t>
            </a:r>
            <a:r>
              <a:rPr sz="3000" i="1" spc="-180" dirty="0">
                <a:latin typeface="Arial"/>
                <a:cs typeface="Arial"/>
              </a:rPr>
              <a:t>Exercise. </a:t>
            </a:r>
            <a:r>
              <a:rPr sz="3000" spc="-340" dirty="0">
                <a:latin typeface="Arial Black"/>
                <a:cs typeface="Arial Black"/>
              </a:rPr>
              <a:t>32(7) </a:t>
            </a:r>
            <a:r>
              <a:rPr sz="3000" spc="-275" dirty="0">
                <a:latin typeface="Arial Black"/>
                <a:cs typeface="Arial Black"/>
              </a:rPr>
              <a:t>pp.</a:t>
            </a:r>
            <a:r>
              <a:rPr sz="3000" spc="70" dirty="0">
                <a:latin typeface="Arial Black"/>
                <a:cs typeface="Arial Black"/>
              </a:rPr>
              <a:t> </a:t>
            </a:r>
            <a:r>
              <a:rPr sz="3000" spc="-320" dirty="0">
                <a:latin typeface="Arial Black"/>
                <a:cs typeface="Arial Black"/>
              </a:rPr>
              <a:t>1345-1360</a:t>
            </a:r>
            <a:endParaRPr sz="30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72208" y="482917"/>
            <a:ext cx="519684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45" dirty="0"/>
              <a:t>Water </a:t>
            </a:r>
            <a:r>
              <a:rPr sz="4400" spc="-580" dirty="0"/>
              <a:t>based</a:t>
            </a:r>
            <a:r>
              <a:rPr sz="4400" spc="-80" dirty="0"/>
              <a:t> </a:t>
            </a:r>
            <a:r>
              <a:rPr sz="4400" spc="-685" dirty="0"/>
              <a:t>exercise</a:t>
            </a:r>
            <a:endParaRPr sz="4400"/>
          </a:p>
        </p:txBody>
      </p:sp>
      <p:sp>
        <p:nvSpPr>
          <p:cNvPr id="3" name="object 3"/>
          <p:cNvSpPr/>
          <p:nvPr/>
        </p:nvSpPr>
        <p:spPr>
          <a:xfrm>
            <a:off x="1066800" y="2209800"/>
            <a:ext cx="5960363" cy="395173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152015" marR="5080" indent="-2139950">
              <a:lnSpc>
                <a:spcPct val="100000"/>
              </a:lnSpc>
              <a:spcBef>
                <a:spcPts val="95"/>
              </a:spcBef>
            </a:pPr>
            <a:r>
              <a:rPr spc="-525" dirty="0"/>
              <a:t>Advantages </a:t>
            </a:r>
            <a:r>
              <a:rPr spc="-355" dirty="0"/>
              <a:t>of </a:t>
            </a:r>
            <a:r>
              <a:rPr spc="-595" dirty="0"/>
              <a:t>water </a:t>
            </a:r>
            <a:r>
              <a:rPr spc="-535" dirty="0"/>
              <a:t>based  </a:t>
            </a:r>
            <a:r>
              <a:rPr spc="-625" dirty="0"/>
              <a:t>exercise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3535">
              <a:lnSpc>
                <a:spcPts val="2965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6235" algn="l"/>
              </a:tabLst>
            </a:pPr>
            <a:r>
              <a:rPr spc="-365" dirty="0"/>
              <a:t>Buoyancy </a:t>
            </a:r>
            <a:r>
              <a:rPr dirty="0"/>
              <a:t>– </a:t>
            </a:r>
            <a:r>
              <a:rPr spc="-365" dirty="0"/>
              <a:t>reduces </a:t>
            </a:r>
            <a:r>
              <a:rPr spc="-360" dirty="0"/>
              <a:t>compressive </a:t>
            </a:r>
            <a:r>
              <a:rPr spc="-245" dirty="0"/>
              <a:t>joint</a:t>
            </a:r>
            <a:r>
              <a:rPr spc="265" dirty="0"/>
              <a:t> </a:t>
            </a:r>
            <a:r>
              <a:rPr spc="-355" dirty="0"/>
              <a:t>forces</a:t>
            </a:r>
          </a:p>
          <a:p>
            <a:pPr marL="355600" marR="1475740" indent="-342900">
              <a:lnSpc>
                <a:spcPct val="70000"/>
              </a:lnSpc>
              <a:spcBef>
                <a:spcPts val="775"/>
              </a:spcBef>
              <a:buFont typeface="Arial"/>
              <a:buChar char="•"/>
              <a:tabLst>
                <a:tab pos="354965" algn="l"/>
                <a:tab pos="356235" algn="l"/>
              </a:tabLst>
            </a:pPr>
            <a:r>
              <a:rPr spc="-320" dirty="0"/>
              <a:t>Water </a:t>
            </a:r>
            <a:r>
              <a:rPr spc="-375" dirty="0"/>
              <a:t>resistance </a:t>
            </a:r>
            <a:r>
              <a:rPr dirty="0"/>
              <a:t>– </a:t>
            </a:r>
            <a:r>
              <a:rPr spc="-325" dirty="0"/>
              <a:t>stimulus </a:t>
            </a:r>
            <a:r>
              <a:rPr spc="-220" dirty="0"/>
              <a:t>for </a:t>
            </a:r>
            <a:r>
              <a:rPr spc="-350" dirty="0"/>
              <a:t>muscular  </a:t>
            </a:r>
            <a:r>
              <a:rPr spc="-295" dirty="0"/>
              <a:t>development</a:t>
            </a:r>
          </a:p>
          <a:p>
            <a:pPr marL="355600" indent="-343535">
              <a:lnSpc>
                <a:spcPts val="2650"/>
              </a:lnSpc>
              <a:buFont typeface="Arial"/>
              <a:buChar char="•"/>
              <a:tabLst>
                <a:tab pos="354965" algn="l"/>
                <a:tab pos="356235" algn="l"/>
              </a:tabLst>
            </a:pPr>
            <a:r>
              <a:rPr spc="-325" dirty="0"/>
              <a:t>Warm </a:t>
            </a:r>
            <a:r>
              <a:rPr spc="-320" dirty="0"/>
              <a:t>temperature </a:t>
            </a:r>
            <a:r>
              <a:rPr dirty="0"/>
              <a:t>– </a:t>
            </a:r>
            <a:r>
              <a:rPr spc="-340" dirty="0"/>
              <a:t>encourages </a:t>
            </a:r>
            <a:r>
              <a:rPr spc="-215" dirty="0"/>
              <a:t>blood</a:t>
            </a:r>
            <a:r>
              <a:rPr spc="145" dirty="0"/>
              <a:t> </a:t>
            </a:r>
            <a:r>
              <a:rPr spc="-320" dirty="0"/>
              <a:t>circulation</a:t>
            </a:r>
          </a:p>
          <a:p>
            <a:pPr marL="355600" indent="-342900">
              <a:lnSpc>
                <a:spcPts val="2965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280" dirty="0"/>
              <a:t>Supportive </a:t>
            </a:r>
            <a:r>
              <a:rPr dirty="0"/>
              <a:t>– </a:t>
            </a:r>
            <a:r>
              <a:rPr spc="-409" dirty="0"/>
              <a:t>assists </a:t>
            </a:r>
            <a:r>
              <a:rPr spc="-350" dirty="0"/>
              <a:t>balance, </a:t>
            </a:r>
            <a:r>
              <a:rPr spc="-305" dirty="0"/>
              <a:t>promotes</a:t>
            </a:r>
            <a:r>
              <a:rPr spc="-315" dirty="0"/>
              <a:t> </a:t>
            </a:r>
            <a:r>
              <a:rPr spc="-355" dirty="0"/>
              <a:t>core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11900" y="3135979"/>
            <a:ext cx="1151890" cy="422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600" spc="-305" dirty="0">
                <a:latin typeface="Arial Black"/>
                <a:cs typeface="Arial Black"/>
              </a:rPr>
              <a:t>stability</a:t>
            </a:r>
            <a:endParaRPr sz="2600">
              <a:latin typeface="Arial Black"/>
              <a:cs typeface="Arial Black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780634" y="3849114"/>
            <a:ext cx="4267200" cy="1848485"/>
          </a:xfrm>
          <a:prstGeom prst="rect">
            <a:avLst/>
          </a:prstGeom>
        </p:spPr>
        <p:txBody>
          <a:bodyPr vert="horz" wrap="square" lIns="0" tIns="57785" rIns="0" bIns="0" rtlCol="0">
            <a:spAutoFit/>
          </a:bodyPr>
          <a:lstStyle/>
          <a:p>
            <a:pPr marL="12700" marR="5080" indent="1226820">
              <a:lnSpc>
                <a:spcPts val="2810"/>
              </a:lnSpc>
              <a:spcBef>
                <a:spcPts val="455"/>
              </a:spcBef>
              <a:buFont typeface="Arial"/>
              <a:buChar char="•"/>
              <a:tabLst>
                <a:tab pos="1582420" algn="l"/>
                <a:tab pos="1583055" algn="l"/>
              </a:tabLst>
            </a:pPr>
            <a:r>
              <a:rPr sz="2600" spc="-420" dirty="0">
                <a:latin typeface="Arial Black"/>
                <a:cs typeface="Arial Black"/>
              </a:rPr>
              <a:t>LEADS TO  </a:t>
            </a:r>
            <a:r>
              <a:rPr sz="2600" spc="-325" dirty="0">
                <a:latin typeface="Arial Black"/>
                <a:cs typeface="Arial Black"/>
              </a:rPr>
              <a:t>Neuromuscular</a:t>
            </a:r>
            <a:r>
              <a:rPr sz="2600" spc="-150" dirty="0">
                <a:latin typeface="Arial Black"/>
                <a:cs typeface="Arial Black"/>
              </a:rPr>
              <a:t> </a:t>
            </a:r>
            <a:r>
              <a:rPr sz="2600" spc="-285" dirty="0">
                <a:latin typeface="Arial Black"/>
                <a:cs typeface="Arial Black"/>
              </a:rPr>
              <a:t>rehabilitation</a:t>
            </a:r>
            <a:endParaRPr sz="2600">
              <a:latin typeface="Arial Black"/>
              <a:cs typeface="Arial Black"/>
            </a:endParaRPr>
          </a:p>
          <a:p>
            <a:pPr algn="ctr">
              <a:lnSpc>
                <a:spcPts val="2605"/>
              </a:lnSpc>
            </a:pPr>
            <a:r>
              <a:rPr sz="2600" spc="-265" dirty="0">
                <a:latin typeface="Arial Black"/>
                <a:cs typeface="Arial Black"/>
              </a:rPr>
              <a:t>Weight</a:t>
            </a:r>
            <a:r>
              <a:rPr sz="2600" spc="-180" dirty="0">
                <a:latin typeface="Arial Black"/>
                <a:cs typeface="Arial Black"/>
              </a:rPr>
              <a:t> </a:t>
            </a:r>
            <a:r>
              <a:rPr sz="2600" spc="-310" dirty="0">
                <a:latin typeface="Arial Black"/>
                <a:cs typeface="Arial Black"/>
              </a:rPr>
              <a:t>Management</a:t>
            </a:r>
            <a:endParaRPr sz="2600">
              <a:latin typeface="Arial Black"/>
              <a:cs typeface="Arial Black"/>
            </a:endParaRPr>
          </a:p>
          <a:p>
            <a:pPr marL="184785" marR="176530" indent="-635" algn="ctr">
              <a:lnSpc>
                <a:spcPts val="2810"/>
              </a:lnSpc>
              <a:spcBef>
                <a:spcPts val="195"/>
              </a:spcBef>
            </a:pPr>
            <a:r>
              <a:rPr sz="2600" spc="-400" dirty="0">
                <a:latin typeface="Arial Black"/>
                <a:cs typeface="Arial Black"/>
              </a:rPr>
              <a:t>Balance </a:t>
            </a:r>
            <a:r>
              <a:rPr sz="2600" spc="-280" dirty="0">
                <a:latin typeface="Arial Black"/>
                <a:cs typeface="Arial Black"/>
              </a:rPr>
              <a:t>retraining  </a:t>
            </a:r>
            <a:r>
              <a:rPr sz="2600" spc="-315" dirty="0">
                <a:latin typeface="Arial Black"/>
                <a:cs typeface="Arial Black"/>
              </a:rPr>
              <a:t>Peripheral </a:t>
            </a:r>
            <a:r>
              <a:rPr sz="2600" spc="-400" dirty="0">
                <a:latin typeface="Arial Black"/>
                <a:cs typeface="Arial Black"/>
              </a:rPr>
              <a:t>Vascular</a:t>
            </a:r>
            <a:r>
              <a:rPr sz="2600" spc="-90" dirty="0">
                <a:latin typeface="Arial Black"/>
                <a:cs typeface="Arial Black"/>
              </a:rPr>
              <a:t> </a:t>
            </a:r>
            <a:r>
              <a:rPr sz="2600" spc="-370" dirty="0">
                <a:latin typeface="Arial Black"/>
                <a:cs typeface="Arial Black"/>
              </a:rPr>
              <a:t>disease</a:t>
            </a:r>
            <a:endParaRPr sz="26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20185" y="155892"/>
            <a:ext cx="770255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430" dirty="0"/>
              <a:t>Physiological </a:t>
            </a:r>
            <a:r>
              <a:rPr sz="3600" spc="-530" dirty="0"/>
              <a:t>Responses </a:t>
            </a:r>
            <a:r>
              <a:rPr sz="3600" spc="-345" dirty="0"/>
              <a:t>to</a:t>
            </a:r>
            <a:r>
              <a:rPr sz="3600" spc="-430" dirty="0"/>
              <a:t> </a:t>
            </a:r>
            <a:r>
              <a:rPr sz="3600" spc="-440" dirty="0"/>
              <a:t>Immersion</a:t>
            </a:r>
            <a:endParaRPr sz="3600"/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481013" y="966444"/>
          <a:ext cx="8348980" cy="462597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15353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516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65391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Right </a:t>
                      </a:r>
                      <a:r>
                        <a:rPr sz="2800" dirty="0">
                          <a:latin typeface="Arial"/>
                          <a:cs typeface="Arial"/>
                        </a:rPr>
                        <a:t>Arterial</a:t>
                      </a:r>
                      <a:r>
                        <a:rPr sz="2800" spc="-15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800" dirty="0">
                          <a:latin typeface="Arial"/>
                          <a:cs typeface="Arial"/>
                        </a:rPr>
                        <a:t>Pressure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3556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+ </a:t>
                      </a:r>
                      <a:r>
                        <a:rPr sz="2800" dirty="0">
                          <a:latin typeface="Arial"/>
                          <a:cs typeface="Arial"/>
                        </a:rPr>
                        <a:t>8-12 </a:t>
                      </a:r>
                      <a:r>
                        <a:rPr sz="2800" spc="-5" dirty="0">
                          <a:latin typeface="Arial"/>
                          <a:cs typeface="Arial"/>
                        </a:rPr>
                        <a:t>mmHg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2960">
                <a:tc>
                  <a:txBody>
                    <a:bodyPr/>
                    <a:lstStyle/>
                    <a:p>
                      <a:pPr marL="90805" marR="866140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400" spc="-5" dirty="0">
                          <a:latin typeface="Arial"/>
                          <a:cs typeface="Arial"/>
                        </a:rPr>
                        <a:t>Mean Pulmonary</a:t>
                      </a:r>
                      <a:r>
                        <a:rPr sz="2400" spc="-15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5" dirty="0">
                          <a:latin typeface="Arial"/>
                          <a:cs typeface="Arial"/>
                        </a:rPr>
                        <a:t>Artery  pressure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3810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+ 12</a:t>
                      </a:r>
                      <a:r>
                        <a:rPr sz="28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800" spc="-5" dirty="0">
                          <a:latin typeface="Arial"/>
                          <a:cs typeface="Arial"/>
                        </a:rPr>
                        <a:t>mmHg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1816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Heart </a:t>
                      </a:r>
                      <a:r>
                        <a:rPr sz="2800" spc="-5" dirty="0">
                          <a:latin typeface="Arial"/>
                          <a:cs typeface="Arial"/>
                        </a:rPr>
                        <a:t>Blood </a:t>
                      </a:r>
                      <a:r>
                        <a:rPr sz="2800" spc="-30" dirty="0">
                          <a:latin typeface="Arial"/>
                          <a:cs typeface="Arial"/>
                        </a:rPr>
                        <a:t>Volume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3619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5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+ 180 – 150</a:t>
                      </a:r>
                      <a:r>
                        <a:rPr sz="2800" spc="1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800" spc="-5" dirty="0">
                          <a:latin typeface="Arial"/>
                          <a:cs typeface="Arial"/>
                        </a:rPr>
                        <a:t>mls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3619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1816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4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Q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36194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84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+ </a:t>
                      </a:r>
                      <a:r>
                        <a:rPr sz="2800" dirty="0">
                          <a:latin typeface="Arial"/>
                          <a:cs typeface="Arial"/>
                        </a:rPr>
                        <a:t>25%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3619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18159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00"/>
                        </a:spcBef>
                      </a:pPr>
                      <a:r>
                        <a:rPr sz="2400" spc="-5" dirty="0">
                          <a:latin typeface="Arial"/>
                          <a:cs typeface="Arial"/>
                        </a:rPr>
                        <a:t>Central </a:t>
                      </a:r>
                      <a:r>
                        <a:rPr sz="2400" spc="-30" dirty="0">
                          <a:latin typeface="Arial"/>
                          <a:cs typeface="Arial"/>
                        </a:rPr>
                        <a:t>Venous</a:t>
                      </a:r>
                      <a:r>
                        <a:rPr sz="2400" spc="15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400" spc="-5" dirty="0">
                          <a:latin typeface="Arial"/>
                          <a:cs typeface="Arial"/>
                        </a:rPr>
                        <a:t>Pressure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3810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4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+ </a:t>
                      </a:r>
                      <a:r>
                        <a:rPr sz="2800" dirty="0">
                          <a:latin typeface="Arial"/>
                          <a:cs typeface="Arial"/>
                        </a:rPr>
                        <a:t>300-700mls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36194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18160"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2800" spc="-15" dirty="0">
                          <a:latin typeface="Arial"/>
                          <a:cs typeface="Arial"/>
                        </a:rPr>
                        <a:t>SV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3556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+ </a:t>
                      </a:r>
                      <a:r>
                        <a:rPr sz="2800" dirty="0">
                          <a:latin typeface="Arial"/>
                          <a:cs typeface="Arial"/>
                        </a:rPr>
                        <a:t>30-50%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1815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2800" spc="-10" dirty="0">
                          <a:latin typeface="Arial"/>
                          <a:cs typeface="Arial"/>
                        </a:rPr>
                        <a:t>HR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3556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2800" spc="-5" dirty="0">
                          <a:latin typeface="Arial"/>
                          <a:cs typeface="Arial"/>
                        </a:rPr>
                        <a:t>-</a:t>
                      </a:r>
                      <a:r>
                        <a:rPr sz="2800" dirty="0">
                          <a:latin typeface="Arial"/>
                          <a:cs typeface="Arial"/>
                        </a:rPr>
                        <a:t> </a:t>
                      </a:r>
                      <a:r>
                        <a:rPr sz="2800" spc="-5" dirty="0">
                          <a:latin typeface="Arial"/>
                          <a:cs typeface="Arial"/>
                        </a:rPr>
                        <a:t>Slight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51815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Left </a:t>
                      </a:r>
                      <a:r>
                        <a:rPr sz="2800" spc="-15" dirty="0">
                          <a:latin typeface="Arial"/>
                          <a:cs typeface="Arial"/>
                        </a:rPr>
                        <a:t>Ventricular</a:t>
                      </a:r>
                      <a:r>
                        <a:rPr sz="2800" spc="-10" dirty="0">
                          <a:latin typeface="Arial"/>
                          <a:cs typeface="Arial"/>
                        </a:rPr>
                        <a:t> EDV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3556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/>
                    <a:lstStyle/>
                    <a:p>
                      <a:pPr marL="92075">
                        <a:lnSpc>
                          <a:spcPct val="100000"/>
                        </a:lnSpc>
                        <a:spcBef>
                          <a:spcPts val="280"/>
                        </a:spcBef>
                      </a:pPr>
                      <a:r>
                        <a:rPr sz="2800" dirty="0">
                          <a:latin typeface="Arial"/>
                          <a:cs typeface="Arial"/>
                        </a:rPr>
                        <a:t>+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3556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19486" y="546925"/>
            <a:ext cx="770255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430" dirty="0"/>
              <a:t>Physiological </a:t>
            </a:r>
            <a:r>
              <a:rPr sz="3600" spc="-530" dirty="0"/>
              <a:t>Responses </a:t>
            </a:r>
            <a:r>
              <a:rPr sz="3600" spc="-345" dirty="0"/>
              <a:t>to</a:t>
            </a:r>
            <a:r>
              <a:rPr sz="3600" spc="-430" dirty="0"/>
              <a:t> </a:t>
            </a:r>
            <a:r>
              <a:rPr sz="3600" spc="-440" dirty="0"/>
              <a:t>Immersion</a:t>
            </a:r>
            <a:endParaRPr sz="3600"/>
          </a:p>
        </p:txBody>
      </p:sp>
      <p:sp>
        <p:nvSpPr>
          <p:cNvPr id="3" name="object 3"/>
          <p:cNvSpPr txBox="1"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pc="-355" dirty="0"/>
              <a:t>At</a:t>
            </a:r>
            <a:r>
              <a:rPr spc="-170" dirty="0"/>
              <a:t> </a:t>
            </a:r>
            <a:r>
              <a:rPr spc="-385" dirty="0"/>
              <a:t>rest</a:t>
            </a:r>
          </a:p>
          <a:p>
            <a:pPr marL="355600" indent="-342900">
              <a:lnSpc>
                <a:spcPct val="100000"/>
              </a:lnSpc>
              <a:spcBef>
                <a:spcPts val="6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pc="-320" dirty="0"/>
              <a:t>Pulmonary</a:t>
            </a:r>
            <a:r>
              <a:rPr spc="-180" dirty="0"/>
              <a:t> </a:t>
            </a:r>
            <a:r>
              <a:rPr spc="-434" dirty="0"/>
              <a:t>System</a:t>
            </a:r>
          </a:p>
          <a:p>
            <a:pPr marL="756285" lvl="1" indent="-287020">
              <a:lnSpc>
                <a:spcPct val="100000"/>
              </a:lnSpc>
              <a:spcBef>
                <a:spcPts val="590"/>
              </a:spcBef>
              <a:buFont typeface="Wingdings"/>
              <a:buChar char=""/>
              <a:tabLst>
                <a:tab pos="756920" algn="l"/>
              </a:tabLst>
            </a:pPr>
            <a:r>
              <a:rPr sz="2400" spc="-295" dirty="0">
                <a:latin typeface="Arial Black"/>
                <a:cs typeface="Arial Black"/>
              </a:rPr>
              <a:t>Vital </a:t>
            </a:r>
            <a:r>
              <a:rPr sz="2400" spc="-335" dirty="0">
                <a:latin typeface="Arial Black"/>
                <a:cs typeface="Arial Black"/>
              </a:rPr>
              <a:t>Capacity </a:t>
            </a:r>
            <a:r>
              <a:rPr sz="2400" dirty="0">
                <a:latin typeface="Arial Black"/>
                <a:cs typeface="Arial Black"/>
              </a:rPr>
              <a:t>–</a:t>
            </a:r>
            <a:r>
              <a:rPr sz="2400" spc="-265" dirty="0">
                <a:latin typeface="Arial Black"/>
                <a:cs typeface="Arial Black"/>
              </a:rPr>
              <a:t> </a:t>
            </a:r>
            <a:r>
              <a:rPr sz="2400" spc="-240" dirty="0">
                <a:latin typeface="Arial Black"/>
                <a:cs typeface="Arial Black"/>
              </a:rPr>
              <a:t>5-10%</a:t>
            </a:r>
            <a:endParaRPr sz="24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spcBef>
                <a:spcPts val="575"/>
              </a:spcBef>
              <a:buFont typeface="Wingdings"/>
              <a:buChar char=""/>
              <a:tabLst>
                <a:tab pos="756920" algn="l"/>
              </a:tabLst>
            </a:pPr>
            <a:r>
              <a:rPr sz="2400" spc="-445" dirty="0">
                <a:latin typeface="Arial Black"/>
                <a:cs typeface="Arial Black"/>
              </a:rPr>
              <a:t>ERV  </a:t>
            </a:r>
            <a:r>
              <a:rPr sz="2400" dirty="0">
                <a:latin typeface="Arial Black"/>
                <a:cs typeface="Arial Black"/>
              </a:rPr>
              <a:t>–</a:t>
            </a:r>
            <a:r>
              <a:rPr sz="2400" spc="-270" dirty="0">
                <a:latin typeface="Arial Black"/>
                <a:cs typeface="Arial Black"/>
              </a:rPr>
              <a:t> </a:t>
            </a:r>
            <a:r>
              <a:rPr sz="2400" spc="-254" dirty="0">
                <a:latin typeface="Arial Black"/>
                <a:cs typeface="Arial Black"/>
              </a:rPr>
              <a:t>62-70%</a:t>
            </a:r>
            <a:endParaRPr sz="24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spcBef>
                <a:spcPts val="575"/>
              </a:spcBef>
              <a:buFont typeface="Wingdings"/>
              <a:buChar char=""/>
              <a:tabLst>
                <a:tab pos="756920" algn="l"/>
              </a:tabLst>
            </a:pPr>
            <a:r>
              <a:rPr sz="2400" spc="-430" dirty="0">
                <a:latin typeface="Arial Black"/>
                <a:cs typeface="Arial Black"/>
              </a:rPr>
              <a:t>FRC  </a:t>
            </a:r>
            <a:r>
              <a:rPr sz="2400" dirty="0">
                <a:latin typeface="Arial Black"/>
                <a:cs typeface="Arial Black"/>
              </a:rPr>
              <a:t>–</a:t>
            </a:r>
            <a:r>
              <a:rPr sz="2400" spc="-285" dirty="0">
                <a:latin typeface="Arial Black"/>
                <a:cs typeface="Arial Black"/>
              </a:rPr>
              <a:t> </a:t>
            </a:r>
            <a:r>
              <a:rPr sz="2400" spc="-254" dirty="0">
                <a:latin typeface="Arial Black"/>
                <a:cs typeface="Arial Black"/>
              </a:rPr>
              <a:t>30-54%</a:t>
            </a:r>
            <a:endParaRPr sz="24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spcBef>
                <a:spcPts val="580"/>
              </a:spcBef>
              <a:buFont typeface="Wingdings"/>
              <a:buChar char=""/>
              <a:tabLst>
                <a:tab pos="756920" algn="l"/>
              </a:tabLst>
            </a:pPr>
            <a:r>
              <a:rPr sz="2400" spc="-405" dirty="0">
                <a:latin typeface="Arial Black"/>
                <a:cs typeface="Arial Black"/>
              </a:rPr>
              <a:t>RV </a:t>
            </a:r>
            <a:r>
              <a:rPr sz="2400" dirty="0">
                <a:latin typeface="Arial Black"/>
                <a:cs typeface="Arial Black"/>
              </a:rPr>
              <a:t>–</a:t>
            </a:r>
            <a:r>
              <a:rPr sz="2400" spc="-290" dirty="0">
                <a:latin typeface="Arial Black"/>
                <a:cs typeface="Arial Black"/>
              </a:rPr>
              <a:t> </a:t>
            </a:r>
            <a:r>
              <a:rPr sz="2400" spc="-350" dirty="0">
                <a:latin typeface="Arial Black"/>
                <a:cs typeface="Arial Black"/>
              </a:rPr>
              <a:t>16%</a:t>
            </a:r>
            <a:endParaRPr sz="2400">
              <a:latin typeface="Arial Black"/>
              <a:cs typeface="Arial Black"/>
            </a:endParaRPr>
          </a:p>
          <a:p>
            <a:pPr marL="756285" marR="388620" lvl="1" indent="-287020">
              <a:lnSpc>
                <a:spcPct val="100000"/>
              </a:lnSpc>
              <a:spcBef>
                <a:spcPts val="575"/>
              </a:spcBef>
              <a:buFont typeface="Wingdings"/>
              <a:buChar char=""/>
              <a:tabLst>
                <a:tab pos="756920" algn="l"/>
              </a:tabLst>
            </a:pPr>
            <a:r>
              <a:rPr sz="2400" spc="-320" dirty="0">
                <a:latin typeface="Arial Black"/>
                <a:cs typeface="Arial Black"/>
              </a:rPr>
              <a:t>Load </a:t>
            </a:r>
            <a:r>
              <a:rPr sz="2400" spc="-225" dirty="0">
                <a:latin typeface="Arial Black"/>
                <a:cs typeface="Arial Black"/>
              </a:rPr>
              <a:t>on </a:t>
            </a:r>
            <a:r>
              <a:rPr sz="2400" spc="-275" dirty="0">
                <a:latin typeface="Arial Black"/>
                <a:cs typeface="Arial Black"/>
              </a:rPr>
              <a:t>respiratory  </a:t>
            </a:r>
            <a:r>
              <a:rPr sz="2400" spc="-365" dirty="0">
                <a:latin typeface="Arial Black"/>
                <a:cs typeface="Arial Black"/>
              </a:rPr>
              <a:t>muscles</a:t>
            </a:r>
            <a:r>
              <a:rPr sz="2400" spc="-150" dirty="0">
                <a:latin typeface="Arial Black"/>
                <a:cs typeface="Arial Black"/>
              </a:rPr>
              <a:t> </a:t>
            </a:r>
            <a:r>
              <a:rPr sz="2400" spc="55" dirty="0">
                <a:latin typeface="Arial Black"/>
                <a:cs typeface="Arial Black"/>
              </a:rPr>
              <a:t>+</a:t>
            </a:r>
            <a:endParaRPr sz="2400">
              <a:latin typeface="Arial Black"/>
              <a:cs typeface="Arial Black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26940" y="1996743"/>
            <a:ext cx="3349625" cy="2150745"/>
          </a:xfrm>
          <a:prstGeom prst="rect">
            <a:avLst/>
          </a:prstGeom>
        </p:spPr>
        <p:txBody>
          <a:bodyPr vert="horz" wrap="square" lIns="0" tIns="9969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7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395" dirty="0">
                <a:latin typeface="Arial Black"/>
                <a:cs typeface="Arial Black"/>
              </a:rPr>
              <a:t>Renal</a:t>
            </a:r>
            <a:r>
              <a:rPr sz="2800" spc="-180" dirty="0">
                <a:latin typeface="Arial Black"/>
                <a:cs typeface="Arial Black"/>
              </a:rPr>
              <a:t> </a:t>
            </a:r>
            <a:r>
              <a:rPr sz="2800" spc="-434" dirty="0">
                <a:latin typeface="Arial Black"/>
                <a:cs typeface="Arial Black"/>
              </a:rPr>
              <a:t>System</a:t>
            </a:r>
            <a:endParaRPr sz="2800">
              <a:latin typeface="Arial Black"/>
              <a:cs typeface="Arial Black"/>
            </a:endParaRPr>
          </a:p>
          <a:p>
            <a:pPr marL="756285" marR="335280" lvl="1" indent="-287020">
              <a:lnSpc>
                <a:spcPct val="100000"/>
              </a:lnSpc>
              <a:spcBef>
                <a:spcPts val="590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355" dirty="0">
                <a:latin typeface="Arial Black"/>
                <a:cs typeface="Arial Black"/>
              </a:rPr>
              <a:t>Increase </a:t>
            </a:r>
            <a:r>
              <a:rPr sz="2400" spc="-240" dirty="0">
                <a:latin typeface="Arial Black"/>
                <a:cs typeface="Arial Black"/>
              </a:rPr>
              <a:t>in </a:t>
            </a:r>
            <a:r>
              <a:rPr sz="2400" spc="-340" dirty="0">
                <a:latin typeface="Arial Black"/>
                <a:cs typeface="Arial Black"/>
              </a:rPr>
              <a:t>Renal  </a:t>
            </a:r>
            <a:r>
              <a:rPr sz="2400" spc="-229" dirty="0">
                <a:latin typeface="Arial Black"/>
                <a:cs typeface="Arial Black"/>
              </a:rPr>
              <a:t>Output</a:t>
            </a:r>
            <a:endParaRPr sz="2400">
              <a:latin typeface="Arial Black"/>
              <a:cs typeface="Arial Black"/>
            </a:endParaRPr>
          </a:p>
          <a:p>
            <a:pPr marL="756285" marR="5080" lvl="1" indent="-287020">
              <a:lnSpc>
                <a:spcPct val="100000"/>
              </a:lnSpc>
              <a:spcBef>
                <a:spcPts val="580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355" dirty="0">
                <a:latin typeface="Arial Black"/>
                <a:cs typeface="Arial Black"/>
              </a:rPr>
              <a:t>Decrease </a:t>
            </a:r>
            <a:r>
              <a:rPr sz="2400" spc="-240" dirty="0">
                <a:latin typeface="Arial Black"/>
                <a:cs typeface="Arial Black"/>
              </a:rPr>
              <a:t>in </a:t>
            </a:r>
            <a:r>
              <a:rPr sz="2400" spc="-365" dirty="0">
                <a:latin typeface="Arial Black"/>
                <a:cs typeface="Arial Black"/>
              </a:rPr>
              <a:t>Plasma  </a:t>
            </a:r>
            <a:r>
              <a:rPr sz="2400" spc="-320" dirty="0">
                <a:latin typeface="Arial Black"/>
                <a:cs typeface="Arial Black"/>
              </a:rPr>
              <a:t>Volume</a:t>
            </a:r>
            <a:endParaRPr sz="2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42329" rIns="0" bIns="0" rtlCol="0">
            <a:spAutoFit/>
          </a:bodyPr>
          <a:lstStyle/>
          <a:p>
            <a:pPr marL="887094" marR="5080" indent="-434340">
              <a:lnSpc>
                <a:spcPct val="100000"/>
              </a:lnSpc>
              <a:spcBef>
                <a:spcPts val="100"/>
              </a:spcBef>
            </a:pPr>
            <a:r>
              <a:rPr sz="3600" spc="-430" dirty="0"/>
              <a:t>Physiological Considerations:  </a:t>
            </a:r>
            <a:r>
              <a:rPr sz="3600" spc="-420" dirty="0"/>
              <a:t>Setting </a:t>
            </a:r>
            <a:r>
              <a:rPr sz="3600" spc="-595" dirty="0"/>
              <a:t>Exercise</a:t>
            </a:r>
            <a:r>
              <a:rPr sz="3600" spc="-20" dirty="0"/>
              <a:t> </a:t>
            </a:r>
            <a:r>
              <a:rPr sz="3600" spc="-440" dirty="0"/>
              <a:t>Intensity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35940" y="1622551"/>
            <a:ext cx="7150100" cy="217233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80" dirty="0">
                <a:latin typeface="Arial Black"/>
                <a:cs typeface="Arial Black"/>
              </a:rPr>
              <a:t>HR </a:t>
            </a:r>
            <a:r>
              <a:rPr sz="3200" spc="-390" dirty="0">
                <a:latin typeface="Arial Black"/>
                <a:cs typeface="Arial Black"/>
              </a:rPr>
              <a:t>alterations </a:t>
            </a:r>
            <a:r>
              <a:rPr sz="3200" spc="-434" dirty="0">
                <a:latin typeface="Arial Black"/>
                <a:cs typeface="Arial Black"/>
              </a:rPr>
              <a:t>mean </a:t>
            </a:r>
            <a:r>
              <a:rPr sz="3200" spc="-495" dirty="0">
                <a:latin typeface="Arial Black"/>
                <a:cs typeface="Arial Black"/>
              </a:rPr>
              <a:t>exercise </a:t>
            </a:r>
            <a:r>
              <a:rPr sz="3200" spc="-380" dirty="0">
                <a:latin typeface="Arial Black"/>
                <a:cs typeface="Arial Black"/>
              </a:rPr>
              <a:t>intensity  </a:t>
            </a:r>
            <a:r>
              <a:rPr sz="3200" spc="-345" dirty="0">
                <a:latin typeface="Arial Black"/>
                <a:cs typeface="Arial Black"/>
              </a:rPr>
              <a:t>should </a:t>
            </a:r>
            <a:r>
              <a:rPr sz="3200" spc="-310" dirty="0">
                <a:latin typeface="Arial Black"/>
                <a:cs typeface="Arial Black"/>
              </a:rPr>
              <a:t>not </a:t>
            </a:r>
            <a:r>
              <a:rPr sz="3200" spc="-355" dirty="0">
                <a:latin typeface="Arial Black"/>
                <a:cs typeface="Arial Black"/>
              </a:rPr>
              <a:t>be </a:t>
            </a:r>
            <a:r>
              <a:rPr sz="3200" spc="-420" dirty="0">
                <a:latin typeface="Arial Black"/>
                <a:cs typeface="Arial Black"/>
              </a:rPr>
              <a:t>made </a:t>
            </a:r>
            <a:r>
              <a:rPr sz="3200" spc="-360" dirty="0">
                <a:latin typeface="Arial Black"/>
                <a:cs typeface="Arial Black"/>
              </a:rPr>
              <a:t>using </a:t>
            </a:r>
            <a:r>
              <a:rPr sz="3200" spc="-580" dirty="0">
                <a:latin typeface="Arial Black"/>
                <a:cs typeface="Arial Black"/>
              </a:rPr>
              <a:t>% </a:t>
            </a:r>
            <a:r>
              <a:rPr sz="3200" spc="-480" dirty="0">
                <a:latin typeface="Arial Black"/>
                <a:cs typeface="Arial Black"/>
              </a:rPr>
              <a:t>HR</a:t>
            </a:r>
            <a:r>
              <a:rPr sz="3200" spc="-135" dirty="0">
                <a:latin typeface="Arial Black"/>
                <a:cs typeface="Arial Black"/>
              </a:rPr>
              <a:t> </a:t>
            </a:r>
            <a:r>
              <a:rPr sz="3200" spc="-545" dirty="0">
                <a:latin typeface="Arial Black"/>
                <a:cs typeface="Arial Black"/>
              </a:rPr>
              <a:t>max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595" dirty="0">
                <a:latin typeface="Arial Black"/>
                <a:cs typeface="Arial Black"/>
              </a:rPr>
              <a:t>RPE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520" dirty="0">
                <a:latin typeface="Arial Black"/>
                <a:cs typeface="Arial Black"/>
              </a:rPr>
              <a:t>METS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42329" rIns="0" bIns="0" rtlCol="0">
            <a:spAutoFit/>
          </a:bodyPr>
          <a:lstStyle/>
          <a:p>
            <a:pPr marL="996950" marR="5080" indent="-658495">
              <a:lnSpc>
                <a:spcPct val="100000"/>
              </a:lnSpc>
              <a:spcBef>
                <a:spcPts val="100"/>
              </a:spcBef>
            </a:pPr>
            <a:r>
              <a:rPr sz="3600" spc="-430" dirty="0"/>
              <a:t>Considerations </a:t>
            </a:r>
            <a:r>
              <a:rPr sz="3600" spc="-315" dirty="0"/>
              <a:t>of </a:t>
            </a:r>
            <a:r>
              <a:rPr sz="3600" spc="-434" dirty="0"/>
              <a:t>water-based  </a:t>
            </a:r>
            <a:r>
              <a:rPr sz="3600" spc="-560" dirty="0"/>
              <a:t>exercise </a:t>
            </a:r>
            <a:r>
              <a:rPr sz="3600" spc="-350" dirty="0"/>
              <a:t>in </a:t>
            </a:r>
            <a:r>
              <a:rPr sz="3600" spc="-475" dirty="0"/>
              <a:t>CVD</a:t>
            </a:r>
            <a:r>
              <a:rPr sz="3600" spc="-405" dirty="0"/>
              <a:t> </a:t>
            </a:r>
            <a:r>
              <a:rPr sz="3600" spc="-445" dirty="0"/>
              <a:t>patients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35940" y="1531111"/>
            <a:ext cx="7836534" cy="3865879"/>
          </a:xfrm>
          <a:prstGeom prst="rect">
            <a:avLst/>
          </a:prstGeom>
        </p:spPr>
        <p:txBody>
          <a:bodyPr vert="horz" wrap="square" lIns="0" tIns="58419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59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25" dirty="0">
                <a:latin typeface="Arial Black"/>
                <a:cs typeface="Arial Black"/>
              </a:rPr>
              <a:t>Pre-inclusion </a:t>
            </a:r>
            <a:r>
              <a:rPr sz="3000" spc="-395" dirty="0">
                <a:latin typeface="Arial Black"/>
                <a:cs typeface="Arial Black"/>
              </a:rPr>
              <a:t>screening </a:t>
            </a:r>
            <a:r>
              <a:rPr sz="3000" spc="-345" dirty="0">
                <a:latin typeface="Arial Black"/>
                <a:cs typeface="Arial Black"/>
              </a:rPr>
              <a:t>and</a:t>
            </a:r>
            <a:r>
              <a:rPr sz="3000" spc="-405" dirty="0">
                <a:latin typeface="Arial Black"/>
                <a:cs typeface="Arial Black"/>
              </a:rPr>
              <a:t> </a:t>
            </a:r>
            <a:r>
              <a:rPr sz="3000" spc="-300" dirty="0">
                <a:latin typeface="Arial Black"/>
                <a:cs typeface="Arial Black"/>
              </a:rPr>
              <a:t>monitoring</a:t>
            </a:r>
            <a:endParaRPr sz="3000">
              <a:latin typeface="Arial Black"/>
              <a:cs typeface="Arial Black"/>
            </a:endParaRPr>
          </a:p>
          <a:p>
            <a:pPr marL="355600" marR="5080" indent="-342900">
              <a:lnSpc>
                <a:spcPts val="324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530" dirty="0">
                <a:latin typeface="Arial Black"/>
                <a:cs typeface="Arial Black"/>
              </a:rPr>
              <a:t>Be </a:t>
            </a:r>
            <a:r>
              <a:rPr sz="3000" spc="-395" dirty="0">
                <a:latin typeface="Arial Black"/>
                <a:cs typeface="Arial Black"/>
              </a:rPr>
              <a:t>cautious </a:t>
            </a:r>
            <a:r>
              <a:rPr sz="3000" spc="-290" dirty="0">
                <a:latin typeface="Arial Black"/>
                <a:cs typeface="Arial Black"/>
              </a:rPr>
              <a:t>in </a:t>
            </a:r>
            <a:r>
              <a:rPr sz="3000" spc="-400" dirty="0">
                <a:latin typeface="Arial Black"/>
                <a:cs typeface="Arial Black"/>
              </a:rPr>
              <a:t>clients </a:t>
            </a:r>
            <a:r>
              <a:rPr sz="3000" spc="-390" dirty="0">
                <a:latin typeface="Arial Black"/>
                <a:cs typeface="Arial Black"/>
              </a:rPr>
              <a:t>with </a:t>
            </a:r>
            <a:r>
              <a:rPr sz="3000" spc="-350" dirty="0">
                <a:latin typeface="Arial Black"/>
                <a:cs typeface="Arial Black"/>
              </a:rPr>
              <a:t>angina, </a:t>
            </a:r>
            <a:r>
              <a:rPr sz="3000" spc="-340" dirty="0">
                <a:latin typeface="Arial Black"/>
                <a:cs typeface="Arial Black"/>
              </a:rPr>
              <a:t>impaired  </a:t>
            </a:r>
            <a:r>
              <a:rPr sz="3000" spc="-365" dirty="0">
                <a:latin typeface="Arial Black"/>
                <a:cs typeface="Arial Black"/>
              </a:rPr>
              <a:t>ventricular </a:t>
            </a:r>
            <a:r>
              <a:rPr sz="3000" spc="-345" dirty="0">
                <a:latin typeface="Arial Black"/>
                <a:cs typeface="Arial Black"/>
              </a:rPr>
              <a:t>and </a:t>
            </a:r>
            <a:r>
              <a:rPr sz="3000" spc="-470" dirty="0">
                <a:latin typeface="Arial Black"/>
                <a:cs typeface="Arial Black"/>
              </a:rPr>
              <a:t>exercise </a:t>
            </a:r>
            <a:r>
              <a:rPr sz="3000" spc="-350" dirty="0">
                <a:latin typeface="Arial Black"/>
                <a:cs typeface="Arial Black"/>
              </a:rPr>
              <a:t>induced</a:t>
            </a:r>
            <a:r>
              <a:rPr sz="3000" spc="-45" dirty="0">
                <a:latin typeface="Arial Black"/>
                <a:cs typeface="Arial Black"/>
              </a:rPr>
              <a:t> </a:t>
            </a:r>
            <a:r>
              <a:rPr sz="3000" spc="-375" dirty="0">
                <a:latin typeface="Arial Black"/>
                <a:cs typeface="Arial Black"/>
              </a:rPr>
              <a:t>arrhythmias</a:t>
            </a:r>
            <a:endParaRPr sz="30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25" dirty="0">
                <a:latin typeface="Arial Black"/>
                <a:cs typeface="Arial Black"/>
              </a:rPr>
              <a:t>Avoid </a:t>
            </a:r>
            <a:r>
              <a:rPr sz="3000" spc="-395" dirty="0">
                <a:latin typeface="Arial Black"/>
                <a:cs typeface="Arial Black"/>
              </a:rPr>
              <a:t>facial</a:t>
            </a:r>
            <a:r>
              <a:rPr sz="3000" spc="-40" dirty="0">
                <a:latin typeface="Arial Black"/>
                <a:cs typeface="Arial Black"/>
              </a:rPr>
              <a:t> </a:t>
            </a:r>
            <a:r>
              <a:rPr sz="3000" spc="-355" dirty="0">
                <a:latin typeface="Arial Black"/>
                <a:cs typeface="Arial Black"/>
              </a:rPr>
              <a:t>immersion</a:t>
            </a:r>
            <a:endParaRPr sz="3000">
              <a:latin typeface="Arial Black"/>
              <a:cs typeface="Arial Black"/>
            </a:endParaRPr>
          </a:p>
          <a:p>
            <a:pPr marL="355600" marR="744220" indent="-342900">
              <a:lnSpc>
                <a:spcPts val="324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45" dirty="0">
                <a:latin typeface="Arial Black"/>
                <a:cs typeface="Arial Black"/>
              </a:rPr>
              <a:t>Consideration </a:t>
            </a:r>
            <a:r>
              <a:rPr sz="3000" spc="-265" dirty="0">
                <a:latin typeface="Arial Black"/>
                <a:cs typeface="Arial Black"/>
              </a:rPr>
              <a:t>of </a:t>
            </a:r>
            <a:r>
              <a:rPr sz="3000" spc="-445" dirty="0">
                <a:latin typeface="Arial Black"/>
                <a:cs typeface="Arial Black"/>
              </a:rPr>
              <a:t>water </a:t>
            </a:r>
            <a:r>
              <a:rPr sz="3000" spc="-365" dirty="0">
                <a:latin typeface="Arial Black"/>
                <a:cs typeface="Arial Black"/>
              </a:rPr>
              <a:t>temperature </a:t>
            </a:r>
            <a:r>
              <a:rPr sz="3000" spc="-345" dirty="0">
                <a:latin typeface="Arial Black"/>
                <a:cs typeface="Arial Black"/>
              </a:rPr>
              <a:t>and  </a:t>
            </a:r>
            <a:r>
              <a:rPr sz="3000" spc="-415" dirty="0">
                <a:latin typeface="Arial Black"/>
                <a:cs typeface="Arial Black"/>
              </a:rPr>
              <a:t>exercising</a:t>
            </a:r>
            <a:r>
              <a:rPr sz="3000" spc="-195" dirty="0">
                <a:latin typeface="Arial Black"/>
                <a:cs typeface="Arial Black"/>
              </a:rPr>
              <a:t> </a:t>
            </a:r>
            <a:r>
              <a:rPr sz="3000" spc="-350" dirty="0">
                <a:latin typeface="Arial Black"/>
                <a:cs typeface="Arial Black"/>
              </a:rPr>
              <a:t>depths</a:t>
            </a:r>
            <a:endParaRPr sz="30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1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55" dirty="0">
                <a:latin typeface="Arial Black"/>
                <a:cs typeface="Arial Black"/>
              </a:rPr>
              <a:t>Adjust </a:t>
            </a:r>
            <a:r>
              <a:rPr sz="3000" spc="-310" dirty="0">
                <a:latin typeface="Arial Black"/>
                <a:cs typeface="Arial Black"/>
              </a:rPr>
              <a:t>training</a:t>
            </a:r>
            <a:r>
              <a:rPr sz="3000" spc="-10" dirty="0">
                <a:latin typeface="Arial Black"/>
                <a:cs typeface="Arial Black"/>
              </a:rPr>
              <a:t> </a:t>
            </a:r>
            <a:r>
              <a:rPr sz="3000" spc="-375" dirty="0">
                <a:latin typeface="Arial Black"/>
                <a:cs typeface="Arial Black"/>
              </a:rPr>
              <a:t>intensities</a:t>
            </a:r>
            <a:endParaRPr sz="30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3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000" spc="-305" dirty="0">
                <a:latin typeface="Arial Black"/>
                <a:cs typeface="Arial Black"/>
              </a:rPr>
              <a:t>Qualified </a:t>
            </a:r>
            <a:r>
              <a:rPr sz="3000" spc="-375" dirty="0">
                <a:latin typeface="Arial Black"/>
                <a:cs typeface="Arial Black"/>
              </a:rPr>
              <a:t>instructors </a:t>
            </a:r>
            <a:r>
              <a:rPr sz="3000" spc="-360" dirty="0">
                <a:latin typeface="Arial Black"/>
                <a:cs typeface="Arial Black"/>
              </a:rPr>
              <a:t>(aqua </a:t>
            </a:r>
            <a:r>
              <a:rPr sz="3000" spc="-345" dirty="0">
                <a:latin typeface="Arial Black"/>
                <a:cs typeface="Arial Black"/>
              </a:rPr>
              <a:t>and </a:t>
            </a:r>
            <a:r>
              <a:rPr sz="3000" spc="-415" dirty="0">
                <a:latin typeface="Arial Black"/>
                <a:cs typeface="Arial Black"/>
              </a:rPr>
              <a:t>cardiac)</a:t>
            </a:r>
            <a:endParaRPr sz="30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92476" y="482917"/>
            <a:ext cx="395922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475" dirty="0"/>
              <a:t>What </a:t>
            </a:r>
            <a:r>
              <a:rPr sz="4400" spc="-610" dirty="0"/>
              <a:t>is</a:t>
            </a:r>
            <a:r>
              <a:rPr sz="4400" spc="-165" dirty="0"/>
              <a:t> </a:t>
            </a:r>
            <a:r>
              <a:rPr sz="4400" spc="-645" dirty="0"/>
              <a:t>Cancer?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4075"/>
            <a:ext cx="7924800" cy="36950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marR="508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405" dirty="0">
                <a:latin typeface="Arial Black"/>
                <a:cs typeface="Arial Black"/>
              </a:rPr>
              <a:t>Cancer </a:t>
            </a:r>
            <a:r>
              <a:rPr sz="2800" spc="-395" dirty="0">
                <a:latin typeface="Arial Black"/>
                <a:cs typeface="Arial Black"/>
              </a:rPr>
              <a:t>is </a:t>
            </a:r>
            <a:r>
              <a:rPr sz="2800" spc="-445" dirty="0">
                <a:latin typeface="Arial Black"/>
                <a:cs typeface="Arial Black"/>
              </a:rPr>
              <a:t>a </a:t>
            </a:r>
            <a:r>
              <a:rPr sz="2800" spc="-409" dirty="0">
                <a:latin typeface="Arial Black"/>
                <a:cs typeface="Arial Black"/>
              </a:rPr>
              <a:t>set </a:t>
            </a:r>
            <a:r>
              <a:rPr sz="2800" spc="-245" dirty="0">
                <a:latin typeface="Arial Black"/>
                <a:cs typeface="Arial Black"/>
              </a:rPr>
              <a:t>of </a:t>
            </a:r>
            <a:r>
              <a:rPr sz="2800" spc="-415" dirty="0">
                <a:latin typeface="Arial Black"/>
                <a:cs typeface="Arial Black"/>
              </a:rPr>
              <a:t>diseases </a:t>
            </a:r>
            <a:r>
              <a:rPr sz="2800" spc="-385" dirty="0">
                <a:latin typeface="Arial Black"/>
                <a:cs typeface="Arial Black"/>
              </a:rPr>
              <a:t>characterised </a:t>
            </a:r>
            <a:r>
              <a:rPr sz="2800" spc="-295" dirty="0">
                <a:latin typeface="Arial Black"/>
                <a:cs typeface="Arial Black"/>
              </a:rPr>
              <a:t>by  </a:t>
            </a:r>
            <a:r>
              <a:rPr sz="2800" spc="-315" dirty="0">
                <a:latin typeface="Arial Black"/>
                <a:cs typeface="Arial Black"/>
              </a:rPr>
              <a:t>unregulated </a:t>
            </a:r>
            <a:r>
              <a:rPr sz="2800" spc="-375" dirty="0">
                <a:latin typeface="Arial Black"/>
                <a:cs typeface="Arial Black"/>
              </a:rPr>
              <a:t>cell </a:t>
            </a:r>
            <a:r>
              <a:rPr sz="2800" spc="-330" dirty="0">
                <a:latin typeface="Arial Black"/>
                <a:cs typeface="Arial Black"/>
              </a:rPr>
              <a:t>growth </a:t>
            </a:r>
            <a:r>
              <a:rPr sz="2800" spc="-305" dirty="0">
                <a:latin typeface="Arial Black"/>
                <a:cs typeface="Arial Black"/>
              </a:rPr>
              <a:t>leading </a:t>
            </a:r>
            <a:r>
              <a:rPr sz="2800" spc="-275" dirty="0">
                <a:latin typeface="Arial Black"/>
                <a:cs typeface="Arial Black"/>
              </a:rPr>
              <a:t>to </a:t>
            </a:r>
            <a:r>
              <a:rPr sz="2800" spc="-340" dirty="0">
                <a:latin typeface="Arial Black"/>
                <a:cs typeface="Arial Black"/>
              </a:rPr>
              <a:t>invasion </a:t>
            </a:r>
            <a:r>
              <a:rPr sz="2800" spc="-245" dirty="0">
                <a:latin typeface="Arial Black"/>
                <a:cs typeface="Arial Black"/>
              </a:rPr>
              <a:t>of  </a:t>
            </a:r>
            <a:r>
              <a:rPr sz="2800" spc="-290" dirty="0">
                <a:latin typeface="Arial Black"/>
                <a:cs typeface="Arial Black"/>
              </a:rPr>
              <a:t>surrounding </a:t>
            </a:r>
            <a:r>
              <a:rPr sz="2800" spc="-405" dirty="0">
                <a:latin typeface="Arial Black"/>
                <a:cs typeface="Arial Black"/>
              </a:rPr>
              <a:t>tissues </a:t>
            </a:r>
            <a:r>
              <a:rPr sz="2800" spc="-320" dirty="0">
                <a:latin typeface="Arial Black"/>
                <a:cs typeface="Arial Black"/>
              </a:rPr>
              <a:t>and </a:t>
            </a:r>
            <a:r>
              <a:rPr sz="2800" spc="-360" dirty="0">
                <a:latin typeface="Arial Black"/>
                <a:cs typeface="Arial Black"/>
              </a:rPr>
              <a:t>spread </a:t>
            </a:r>
            <a:r>
              <a:rPr sz="2800" spc="-275" dirty="0">
                <a:latin typeface="Arial Black"/>
                <a:cs typeface="Arial Black"/>
              </a:rPr>
              <a:t>to </a:t>
            </a:r>
            <a:r>
              <a:rPr sz="2800" spc="-300" dirty="0">
                <a:latin typeface="Arial Black"/>
                <a:cs typeface="Arial Black"/>
              </a:rPr>
              <a:t>other </a:t>
            </a:r>
            <a:r>
              <a:rPr sz="2800" spc="-345" dirty="0">
                <a:latin typeface="Arial Black"/>
                <a:cs typeface="Arial Black"/>
              </a:rPr>
              <a:t>parts </a:t>
            </a:r>
            <a:r>
              <a:rPr sz="2800" spc="-245" dirty="0">
                <a:latin typeface="Arial Black"/>
                <a:cs typeface="Arial Black"/>
              </a:rPr>
              <a:t>of  </a:t>
            </a:r>
            <a:r>
              <a:rPr sz="2800" spc="-330" dirty="0">
                <a:latin typeface="Arial Black"/>
                <a:cs typeface="Arial Black"/>
              </a:rPr>
              <a:t>the</a:t>
            </a:r>
            <a:r>
              <a:rPr sz="2800" spc="-170" dirty="0">
                <a:latin typeface="Arial Black"/>
                <a:cs typeface="Arial Black"/>
              </a:rPr>
              <a:t> </a:t>
            </a:r>
            <a:r>
              <a:rPr sz="2800" spc="-260" dirty="0">
                <a:latin typeface="Arial Black"/>
                <a:cs typeface="Arial Black"/>
              </a:rPr>
              <a:t>body</a:t>
            </a:r>
            <a:endParaRPr sz="2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395" dirty="0">
                <a:latin typeface="Arial Black"/>
                <a:cs typeface="Arial Black"/>
              </a:rPr>
              <a:t>There </a:t>
            </a:r>
            <a:r>
              <a:rPr sz="2800" spc="-390" dirty="0">
                <a:latin typeface="Arial Black"/>
                <a:cs typeface="Arial Black"/>
              </a:rPr>
              <a:t>are </a:t>
            </a:r>
            <a:r>
              <a:rPr sz="2800" spc="-325" dirty="0">
                <a:latin typeface="Arial Black"/>
                <a:cs typeface="Arial Black"/>
              </a:rPr>
              <a:t>over </a:t>
            </a:r>
            <a:r>
              <a:rPr sz="2800" spc="-365" dirty="0">
                <a:latin typeface="Arial Black"/>
                <a:cs typeface="Arial Black"/>
              </a:rPr>
              <a:t>200 </a:t>
            </a:r>
            <a:r>
              <a:rPr sz="2800" spc="-295" dirty="0">
                <a:latin typeface="Arial Black"/>
                <a:cs typeface="Arial Black"/>
              </a:rPr>
              <a:t>different </a:t>
            </a:r>
            <a:r>
              <a:rPr sz="2800" spc="-365" dirty="0">
                <a:latin typeface="Arial Black"/>
                <a:cs typeface="Arial Black"/>
              </a:rPr>
              <a:t>types </a:t>
            </a:r>
            <a:r>
              <a:rPr sz="2800" spc="-245" dirty="0">
                <a:latin typeface="Arial Black"/>
                <a:cs typeface="Arial Black"/>
              </a:rPr>
              <a:t>of</a:t>
            </a:r>
            <a:r>
              <a:rPr sz="2800" spc="405" dirty="0">
                <a:latin typeface="Arial Black"/>
                <a:cs typeface="Arial Black"/>
              </a:rPr>
              <a:t> </a:t>
            </a:r>
            <a:r>
              <a:rPr sz="2800" spc="-430" dirty="0">
                <a:latin typeface="Arial Black"/>
                <a:cs typeface="Arial Black"/>
              </a:rPr>
              <a:t>cancer</a:t>
            </a:r>
            <a:endParaRPr sz="2800">
              <a:latin typeface="Arial Black"/>
              <a:cs typeface="Arial Black"/>
            </a:endParaRPr>
          </a:p>
          <a:p>
            <a:pPr marL="354965" marR="218440" indent="-342900">
              <a:lnSpc>
                <a:spcPct val="100000"/>
              </a:lnSpc>
              <a:spcBef>
                <a:spcPts val="6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484" dirty="0">
                <a:latin typeface="Arial Black"/>
                <a:cs typeface="Arial Black"/>
              </a:rPr>
              <a:t>CRUK: </a:t>
            </a:r>
            <a:r>
              <a:rPr sz="2800" spc="-335" dirty="0">
                <a:latin typeface="Arial Black"/>
                <a:cs typeface="Arial Black"/>
              </a:rPr>
              <a:t>more </a:t>
            </a:r>
            <a:r>
              <a:rPr sz="2800" spc="-330" dirty="0">
                <a:latin typeface="Arial Black"/>
                <a:cs typeface="Arial Black"/>
              </a:rPr>
              <a:t>than </a:t>
            </a:r>
            <a:r>
              <a:rPr sz="2800" spc="-365" dirty="0">
                <a:latin typeface="Arial Black"/>
                <a:cs typeface="Arial Black"/>
              </a:rPr>
              <a:t>1 </a:t>
            </a:r>
            <a:r>
              <a:rPr sz="2800" spc="-280" dirty="0">
                <a:latin typeface="Arial Black"/>
                <a:cs typeface="Arial Black"/>
              </a:rPr>
              <a:t>in </a:t>
            </a:r>
            <a:r>
              <a:rPr sz="2800" spc="-365" dirty="0">
                <a:latin typeface="Arial Black"/>
                <a:cs typeface="Arial Black"/>
              </a:rPr>
              <a:t>3 </a:t>
            </a:r>
            <a:r>
              <a:rPr sz="2800" spc="-245" dirty="0">
                <a:latin typeface="Arial Black"/>
                <a:cs typeface="Arial Black"/>
              </a:rPr>
              <a:t>of </a:t>
            </a:r>
            <a:r>
              <a:rPr sz="2800" spc="-405" dirty="0">
                <a:latin typeface="Arial Black"/>
                <a:cs typeface="Arial Black"/>
              </a:rPr>
              <a:t>us </a:t>
            </a:r>
            <a:r>
              <a:rPr sz="2800" spc="-355" dirty="0">
                <a:latin typeface="Arial Black"/>
                <a:cs typeface="Arial Black"/>
              </a:rPr>
              <a:t>will </a:t>
            </a:r>
            <a:r>
              <a:rPr sz="2800" spc="-315" dirty="0">
                <a:latin typeface="Arial Black"/>
                <a:cs typeface="Arial Black"/>
              </a:rPr>
              <a:t>be diagnosed  </a:t>
            </a:r>
            <a:r>
              <a:rPr sz="2800" spc="-370" dirty="0">
                <a:latin typeface="Arial Black"/>
                <a:cs typeface="Arial Black"/>
              </a:rPr>
              <a:t>with </a:t>
            </a:r>
            <a:r>
              <a:rPr sz="2800" spc="-430" dirty="0">
                <a:latin typeface="Arial Black"/>
                <a:cs typeface="Arial Black"/>
              </a:rPr>
              <a:t>cancer </a:t>
            </a:r>
            <a:r>
              <a:rPr sz="2800" spc="-370" dirty="0">
                <a:latin typeface="Arial Black"/>
                <a:cs typeface="Arial Black"/>
              </a:rPr>
              <a:t>at </a:t>
            </a:r>
            <a:r>
              <a:rPr sz="2800" spc="-390" dirty="0">
                <a:latin typeface="Arial Black"/>
                <a:cs typeface="Arial Black"/>
              </a:rPr>
              <a:t>some </a:t>
            </a:r>
            <a:r>
              <a:rPr sz="2800" spc="-260" dirty="0">
                <a:latin typeface="Arial Black"/>
                <a:cs typeface="Arial Black"/>
              </a:rPr>
              <a:t>point </a:t>
            </a:r>
            <a:r>
              <a:rPr sz="2800" spc="-275" dirty="0">
                <a:latin typeface="Arial Black"/>
                <a:cs typeface="Arial Black"/>
              </a:rPr>
              <a:t>in </a:t>
            </a:r>
            <a:r>
              <a:rPr sz="2800" spc="-265" dirty="0">
                <a:latin typeface="Arial Black"/>
                <a:cs typeface="Arial Black"/>
              </a:rPr>
              <a:t>our</a:t>
            </a:r>
            <a:r>
              <a:rPr sz="2800" spc="385" dirty="0">
                <a:latin typeface="Arial Black"/>
                <a:cs typeface="Arial Black"/>
              </a:rPr>
              <a:t> </a:t>
            </a:r>
            <a:r>
              <a:rPr sz="2800" spc="-370" dirty="0">
                <a:latin typeface="Arial Black"/>
                <a:cs typeface="Arial Black"/>
              </a:rPr>
              <a:t>lives</a:t>
            </a:r>
            <a:endParaRPr sz="2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6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800" spc="-360" dirty="0">
                <a:latin typeface="Arial Black"/>
                <a:cs typeface="Arial Black"/>
              </a:rPr>
              <a:t>740 </a:t>
            </a:r>
            <a:r>
              <a:rPr sz="2800" spc="-335" dirty="0">
                <a:latin typeface="Arial Black"/>
                <a:cs typeface="Arial Black"/>
              </a:rPr>
              <a:t>diagnosis </a:t>
            </a:r>
            <a:r>
              <a:rPr sz="2800" spc="-300" dirty="0">
                <a:latin typeface="Arial Black"/>
                <a:cs typeface="Arial Black"/>
              </a:rPr>
              <a:t>per </a:t>
            </a:r>
            <a:r>
              <a:rPr sz="2800" spc="-340" dirty="0">
                <a:latin typeface="Arial Black"/>
                <a:cs typeface="Arial Black"/>
              </a:rPr>
              <a:t>day: </a:t>
            </a:r>
            <a:r>
              <a:rPr sz="2800" spc="-355" dirty="0">
                <a:latin typeface="Arial Black"/>
                <a:cs typeface="Arial Black"/>
              </a:rPr>
              <a:t>270,000 </a:t>
            </a:r>
            <a:r>
              <a:rPr sz="2800" spc="-495" dirty="0">
                <a:latin typeface="Arial Black"/>
                <a:cs typeface="Arial Black"/>
              </a:rPr>
              <a:t>cases </a:t>
            </a:r>
            <a:r>
              <a:rPr sz="2800" spc="-300" dirty="0">
                <a:latin typeface="Arial Black"/>
                <a:cs typeface="Arial Black"/>
              </a:rPr>
              <a:t>per</a:t>
            </a:r>
            <a:r>
              <a:rPr sz="2800" spc="-10" dirty="0">
                <a:latin typeface="Arial Black"/>
                <a:cs typeface="Arial Black"/>
              </a:rPr>
              <a:t> </a:t>
            </a:r>
            <a:r>
              <a:rPr sz="2800" spc="-370" dirty="0">
                <a:latin typeface="Arial Black"/>
                <a:cs typeface="Arial Black"/>
              </a:rPr>
              <a:t>year</a:t>
            </a:r>
            <a:endParaRPr sz="28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58339" y="482917"/>
            <a:ext cx="422783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85" dirty="0"/>
              <a:t>Causes </a:t>
            </a:r>
            <a:r>
              <a:rPr sz="4400" spc="-390" dirty="0"/>
              <a:t>of</a:t>
            </a:r>
            <a:r>
              <a:rPr sz="4400" spc="-755" dirty="0"/>
              <a:t> </a:t>
            </a:r>
            <a:r>
              <a:rPr sz="4400" spc="-630" dirty="0"/>
              <a:t>Cancer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2551"/>
            <a:ext cx="7827645" cy="27571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40" dirty="0">
                <a:latin typeface="Arial Black"/>
                <a:cs typeface="Arial Black"/>
              </a:rPr>
              <a:t>Estimated </a:t>
            </a:r>
            <a:r>
              <a:rPr sz="3200" spc="-380" dirty="0">
                <a:latin typeface="Arial Black"/>
                <a:cs typeface="Arial Black"/>
              </a:rPr>
              <a:t>that </a:t>
            </a:r>
            <a:r>
              <a:rPr sz="3200" spc="-345" dirty="0">
                <a:latin typeface="Arial Black"/>
                <a:cs typeface="Arial Black"/>
              </a:rPr>
              <a:t>half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365" dirty="0">
                <a:latin typeface="Arial Black"/>
                <a:cs typeface="Arial Black"/>
              </a:rPr>
              <a:t>all </a:t>
            </a:r>
            <a:r>
              <a:rPr sz="3200" spc="-500" dirty="0">
                <a:latin typeface="Arial Black"/>
                <a:cs typeface="Arial Black"/>
              </a:rPr>
              <a:t>cancers </a:t>
            </a:r>
            <a:r>
              <a:rPr sz="3200" spc="-360" dirty="0">
                <a:latin typeface="Arial Black"/>
                <a:cs typeface="Arial Black"/>
              </a:rPr>
              <a:t>could </a:t>
            </a:r>
            <a:r>
              <a:rPr sz="3200" spc="-355" dirty="0">
                <a:latin typeface="Arial Black"/>
                <a:cs typeface="Arial Black"/>
              </a:rPr>
              <a:t>be  </a:t>
            </a:r>
            <a:r>
              <a:rPr sz="3200" spc="-375" dirty="0">
                <a:latin typeface="Arial Black"/>
                <a:cs typeface="Arial Black"/>
              </a:rPr>
              <a:t>prevented </a:t>
            </a:r>
            <a:r>
              <a:rPr sz="3200" spc="-390" dirty="0">
                <a:latin typeface="Arial Black"/>
                <a:cs typeface="Arial Black"/>
              </a:rPr>
              <a:t>(135,000 </a:t>
            </a:r>
            <a:r>
              <a:rPr sz="3200" spc="-565" dirty="0">
                <a:latin typeface="Arial Black"/>
                <a:cs typeface="Arial Black"/>
              </a:rPr>
              <a:t>cases </a:t>
            </a:r>
            <a:r>
              <a:rPr sz="3200" spc="-340" dirty="0">
                <a:latin typeface="Arial Black"/>
                <a:cs typeface="Arial Black"/>
              </a:rPr>
              <a:t>per</a:t>
            </a:r>
            <a:r>
              <a:rPr sz="3200" spc="-5" dirty="0">
                <a:latin typeface="Arial Black"/>
                <a:cs typeface="Arial Black"/>
              </a:rPr>
              <a:t> </a:t>
            </a:r>
            <a:r>
              <a:rPr sz="3200" spc="-395" dirty="0">
                <a:latin typeface="Arial Black"/>
                <a:cs typeface="Arial Black"/>
              </a:rPr>
              <a:t>year)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30" dirty="0">
                <a:latin typeface="Arial Black"/>
                <a:cs typeface="Arial Black"/>
              </a:rPr>
              <a:t>Genetic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90" dirty="0">
                <a:latin typeface="Arial Black"/>
                <a:cs typeface="Arial Black"/>
              </a:rPr>
              <a:t>Environmental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40" dirty="0">
                <a:latin typeface="Arial Black"/>
                <a:cs typeface="Arial Black"/>
              </a:rPr>
              <a:t>Family</a:t>
            </a:r>
            <a:r>
              <a:rPr sz="3200" spc="-215" dirty="0">
                <a:latin typeface="Arial Black"/>
                <a:cs typeface="Arial Black"/>
              </a:rPr>
              <a:t> </a:t>
            </a:r>
            <a:r>
              <a:rPr sz="3200" spc="-350" dirty="0">
                <a:latin typeface="Arial Black"/>
                <a:cs typeface="Arial Black"/>
              </a:rPr>
              <a:t>history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891283" y="525780"/>
            <a:ext cx="5615927" cy="416509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1399247" y="141922"/>
            <a:ext cx="280606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EB008B"/>
                </a:solidFill>
                <a:latin typeface="Arial"/>
                <a:cs typeface="Arial"/>
              </a:rPr>
              <a:t>The </a:t>
            </a:r>
            <a:r>
              <a:rPr sz="1200" b="1" dirty="0">
                <a:solidFill>
                  <a:srgbClr val="EB008B"/>
                </a:solidFill>
                <a:latin typeface="Arial"/>
                <a:cs typeface="Arial"/>
              </a:rPr>
              <a:t>10 </a:t>
            </a:r>
            <a:r>
              <a:rPr sz="1200" b="1" spc="-5" dirty="0">
                <a:solidFill>
                  <a:srgbClr val="EB008B"/>
                </a:solidFill>
                <a:latin typeface="Arial"/>
                <a:cs typeface="Arial"/>
              </a:rPr>
              <a:t>Most Common Cancers </a:t>
            </a:r>
            <a:r>
              <a:rPr sz="1200" b="1" dirty="0">
                <a:solidFill>
                  <a:srgbClr val="EB008B"/>
                </a:solidFill>
                <a:latin typeface="Arial"/>
                <a:cs typeface="Arial"/>
              </a:rPr>
              <a:t>in</a:t>
            </a:r>
            <a:r>
              <a:rPr sz="1200" b="1" spc="-50" dirty="0">
                <a:solidFill>
                  <a:srgbClr val="EB008B"/>
                </a:solidFill>
                <a:latin typeface="Arial"/>
                <a:cs typeface="Arial"/>
              </a:rPr>
              <a:t> </a:t>
            </a:r>
            <a:r>
              <a:rPr sz="1200" b="1" spc="-15" dirty="0">
                <a:solidFill>
                  <a:srgbClr val="EB008B"/>
                </a:solidFill>
                <a:latin typeface="Arial"/>
                <a:cs typeface="Arial"/>
              </a:rPr>
              <a:t>2011</a:t>
            </a:r>
            <a:endParaRPr sz="1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68761" y="141922"/>
            <a:ext cx="2319655" cy="193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100" b="1" spc="-5" dirty="0">
                <a:solidFill>
                  <a:srgbClr val="2D008A"/>
                </a:solidFill>
                <a:latin typeface="Arial"/>
                <a:cs typeface="Arial"/>
              </a:rPr>
              <a:t>Numbers of New Cases, Males,</a:t>
            </a:r>
            <a:r>
              <a:rPr sz="1100" b="1" spc="-65" dirty="0">
                <a:solidFill>
                  <a:srgbClr val="2D008A"/>
                </a:solidFill>
                <a:latin typeface="Arial"/>
                <a:cs typeface="Arial"/>
              </a:rPr>
              <a:t> </a:t>
            </a:r>
            <a:r>
              <a:rPr sz="1100" b="1" spc="-5" dirty="0">
                <a:solidFill>
                  <a:srgbClr val="2D008A"/>
                </a:solidFill>
                <a:latin typeface="Arial"/>
                <a:cs typeface="Arial"/>
              </a:rPr>
              <a:t>UK</a:t>
            </a:r>
            <a:endParaRPr sz="11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67712" y="4850155"/>
            <a:ext cx="7571105" cy="1976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3%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of all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male cases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are registered without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specification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of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the primary</a:t>
            </a:r>
            <a:r>
              <a:rPr sz="800" spc="40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site.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800">
              <a:latin typeface="Arial"/>
              <a:cs typeface="Arial"/>
            </a:endParaRPr>
          </a:p>
          <a:p>
            <a:pPr marL="12700" marR="10160">
              <a:lnSpc>
                <a:spcPct val="100000"/>
              </a:lnSpc>
              <a:spcBef>
                <a:spcPts val="5"/>
              </a:spcBef>
            </a:pP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Excluding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non-melanoma skin cancer.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Brain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tumours: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brain, other central nervous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system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(CNS) and intracranial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tumours, including malignant,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benign and uncertain or  unknown behaviour</a:t>
            </a:r>
            <a:r>
              <a:rPr sz="800" spc="60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tumours.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800">
              <a:latin typeface="Arial"/>
              <a:cs typeface="Arial"/>
            </a:endParaRPr>
          </a:p>
          <a:p>
            <a:pPr marL="12700" marR="5080">
              <a:lnSpc>
                <a:spcPct val="100000"/>
              </a:lnSpc>
              <a:spcBef>
                <a:spcPts val="5"/>
              </a:spcBef>
            </a:pPr>
            <a:r>
              <a:rPr sz="800" spc="-5" dirty="0">
                <a:solidFill>
                  <a:srgbClr val="7E7E7E"/>
                </a:solidFill>
                <a:latin typeface="Arial"/>
                <a:cs typeface="Arial"/>
              </a:rPr>
              <a:t>Data </a:t>
            </a:r>
            <a:r>
              <a:rPr sz="800" dirty="0">
                <a:solidFill>
                  <a:srgbClr val="7E7E7E"/>
                </a:solidFill>
                <a:latin typeface="Arial"/>
                <a:cs typeface="Arial"/>
              </a:rPr>
              <a:t>in this </a:t>
            </a:r>
            <a:r>
              <a:rPr sz="800" spc="-5" dirty="0">
                <a:solidFill>
                  <a:srgbClr val="7E7E7E"/>
                </a:solidFill>
                <a:latin typeface="Arial"/>
                <a:cs typeface="Arial"/>
              </a:rPr>
              <a:t>chart do not </a:t>
            </a:r>
            <a:r>
              <a:rPr sz="800" dirty="0">
                <a:solidFill>
                  <a:srgbClr val="7E7E7E"/>
                </a:solidFill>
                <a:latin typeface="Arial"/>
                <a:cs typeface="Arial"/>
              </a:rPr>
              <a:t>sum to ‘all cancers combined’ </a:t>
            </a:r>
            <a:r>
              <a:rPr sz="800" spc="-5" dirty="0">
                <a:solidFill>
                  <a:srgbClr val="7E7E7E"/>
                </a:solidFill>
                <a:latin typeface="Arial"/>
                <a:cs typeface="Arial"/>
              </a:rPr>
              <a:t>total provided elsewhere, </a:t>
            </a:r>
            <a:r>
              <a:rPr sz="800" dirty="0">
                <a:solidFill>
                  <a:srgbClr val="7E7E7E"/>
                </a:solidFill>
                <a:latin typeface="Arial"/>
                <a:cs typeface="Arial"/>
              </a:rPr>
              <a:t>because </a:t>
            </a:r>
            <a:r>
              <a:rPr sz="800" spc="-5" dirty="0">
                <a:solidFill>
                  <a:srgbClr val="7E7E7E"/>
                </a:solidFill>
                <a:latin typeface="Arial"/>
                <a:cs typeface="Arial"/>
              </a:rPr>
              <a:t>‘Brain, other CNS (central nervous </a:t>
            </a:r>
            <a:r>
              <a:rPr sz="800" dirty="0">
                <a:solidFill>
                  <a:srgbClr val="7E7E7E"/>
                </a:solidFill>
                <a:latin typeface="Arial"/>
                <a:cs typeface="Arial"/>
              </a:rPr>
              <a:t>system) </a:t>
            </a:r>
            <a:r>
              <a:rPr sz="800" spc="-5" dirty="0">
                <a:solidFill>
                  <a:srgbClr val="7E7E7E"/>
                </a:solidFill>
                <a:latin typeface="Arial"/>
                <a:cs typeface="Arial"/>
              </a:rPr>
              <a:t>and intracranial’ </a:t>
            </a:r>
            <a:r>
              <a:rPr sz="800" dirty="0">
                <a:solidFill>
                  <a:srgbClr val="7E7E7E"/>
                </a:solidFill>
                <a:latin typeface="Arial"/>
                <a:cs typeface="Arial"/>
              </a:rPr>
              <a:t>includes tumours  </a:t>
            </a:r>
            <a:r>
              <a:rPr sz="800" spc="-5" dirty="0">
                <a:solidFill>
                  <a:srgbClr val="7E7E7E"/>
                </a:solidFill>
                <a:latin typeface="Arial"/>
                <a:cs typeface="Arial"/>
              </a:rPr>
              <a:t>that are </a:t>
            </a:r>
            <a:r>
              <a:rPr sz="800" dirty="0">
                <a:solidFill>
                  <a:srgbClr val="7E7E7E"/>
                </a:solidFill>
                <a:latin typeface="Arial"/>
                <a:cs typeface="Arial"/>
              </a:rPr>
              <a:t>malignant, </a:t>
            </a:r>
            <a:r>
              <a:rPr sz="800" spc="-5" dirty="0">
                <a:solidFill>
                  <a:srgbClr val="7E7E7E"/>
                </a:solidFill>
                <a:latin typeface="Arial"/>
                <a:cs typeface="Arial"/>
              </a:rPr>
              <a:t>benign and of uncertain or unknown behaviour, but only </a:t>
            </a:r>
            <a:r>
              <a:rPr sz="800" dirty="0">
                <a:solidFill>
                  <a:srgbClr val="7E7E7E"/>
                </a:solidFill>
                <a:latin typeface="Arial"/>
                <a:cs typeface="Arial"/>
              </a:rPr>
              <a:t>the malignant tumours </a:t>
            </a:r>
            <a:r>
              <a:rPr sz="800" spc="-5" dirty="0">
                <a:solidFill>
                  <a:srgbClr val="7E7E7E"/>
                </a:solidFill>
                <a:latin typeface="Arial"/>
                <a:cs typeface="Arial"/>
              </a:rPr>
              <a:t>are </a:t>
            </a:r>
            <a:r>
              <a:rPr sz="800" dirty="0">
                <a:solidFill>
                  <a:srgbClr val="7E7E7E"/>
                </a:solidFill>
                <a:latin typeface="Arial"/>
                <a:cs typeface="Arial"/>
              </a:rPr>
              <a:t>included in ‘all cancers combined’</a:t>
            </a:r>
            <a:r>
              <a:rPr sz="800" spc="65" dirty="0">
                <a:solidFill>
                  <a:srgbClr val="7E7E7E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7E7E7E"/>
                </a:solidFill>
                <a:latin typeface="Arial"/>
                <a:cs typeface="Arial"/>
              </a:rPr>
              <a:t>total.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Please include the citation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provided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in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our Frequently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Asked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Questions </a:t>
            </a:r>
            <a:r>
              <a:rPr sz="800" spc="-10" dirty="0">
                <a:solidFill>
                  <a:srgbClr val="777777"/>
                </a:solidFill>
                <a:latin typeface="Arial"/>
                <a:cs typeface="Arial"/>
              </a:rPr>
              <a:t>when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reproducing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this chart:</a:t>
            </a:r>
            <a:r>
              <a:rPr sz="800" spc="175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  <a:hlinkClick r:id="rId3"/>
              </a:rPr>
              <a:t>http://info.cancerresearchuk.org/cancerstats/faqs/#How</a:t>
            </a:r>
            <a:endParaRPr sz="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800">
              <a:latin typeface="Arial"/>
              <a:cs typeface="Arial"/>
            </a:endParaRPr>
          </a:p>
          <a:p>
            <a:pPr marL="12700" marR="5920740">
              <a:lnSpc>
                <a:spcPct val="100000"/>
              </a:lnSpc>
              <a:spcBef>
                <a:spcPts val="5"/>
              </a:spcBef>
            </a:pPr>
            <a:r>
              <a:rPr sz="800" b="1" spc="-5" dirty="0">
                <a:solidFill>
                  <a:srgbClr val="777777"/>
                </a:solidFill>
                <a:latin typeface="Arial"/>
                <a:cs typeface="Arial"/>
              </a:rPr>
              <a:t>Prepared </a:t>
            </a:r>
            <a:r>
              <a:rPr sz="800" b="1" dirty="0">
                <a:solidFill>
                  <a:srgbClr val="777777"/>
                </a:solidFill>
                <a:latin typeface="Arial"/>
                <a:cs typeface="Arial"/>
              </a:rPr>
              <a:t>by </a:t>
            </a:r>
            <a:r>
              <a:rPr sz="800" b="1" spc="-5" dirty="0">
                <a:solidFill>
                  <a:srgbClr val="777777"/>
                </a:solidFill>
                <a:latin typeface="Arial"/>
                <a:cs typeface="Arial"/>
              </a:rPr>
              <a:t>Cancer Research </a:t>
            </a:r>
            <a:r>
              <a:rPr sz="800" b="1" dirty="0">
                <a:solidFill>
                  <a:srgbClr val="777777"/>
                </a:solidFill>
                <a:latin typeface="Arial"/>
                <a:cs typeface="Arial"/>
              </a:rPr>
              <a:t>UK  Original </a:t>
            </a:r>
            <a:r>
              <a:rPr sz="800" b="1" spc="-5" dirty="0">
                <a:solidFill>
                  <a:srgbClr val="777777"/>
                </a:solidFill>
                <a:latin typeface="Arial"/>
                <a:cs typeface="Arial"/>
              </a:rPr>
              <a:t>data</a:t>
            </a:r>
            <a:r>
              <a:rPr sz="800" b="1" spc="-10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800" b="1" spc="-5" dirty="0">
                <a:solidFill>
                  <a:srgbClr val="777777"/>
                </a:solidFill>
                <a:latin typeface="Arial"/>
                <a:cs typeface="Arial"/>
              </a:rPr>
              <a:t>sources:</a:t>
            </a:r>
            <a:endParaRPr sz="800">
              <a:latin typeface="Arial"/>
              <a:cs typeface="Arial"/>
            </a:endParaRPr>
          </a:p>
          <a:p>
            <a:pPr marL="218440" indent="-205740">
              <a:lnSpc>
                <a:spcPct val="100000"/>
              </a:lnSpc>
              <a:buAutoNum type="arabicPeriod"/>
              <a:tabLst>
                <a:tab pos="218440" algn="l"/>
              </a:tabLst>
            </a:pP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Office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for National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Statistics.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Cancer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Statistics: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Registrations Series MB1.</a:t>
            </a:r>
            <a:r>
              <a:rPr sz="800" spc="45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  <a:hlinkClick r:id="rId4"/>
              </a:rPr>
              <a:t>http://www.ons.gov.uk/ons/search/index.html?newquery=series+mb1</a:t>
            </a:r>
            <a:endParaRPr sz="800">
              <a:latin typeface="Arial"/>
              <a:cs typeface="Arial"/>
            </a:endParaRPr>
          </a:p>
          <a:p>
            <a:pPr marL="218440" indent="-205740">
              <a:lnSpc>
                <a:spcPct val="100000"/>
              </a:lnSpc>
              <a:buAutoNum type="arabicPeriod"/>
              <a:tabLst>
                <a:tab pos="218440" algn="l"/>
              </a:tabLst>
            </a:pPr>
            <a:r>
              <a:rPr sz="800" spc="5" dirty="0">
                <a:solidFill>
                  <a:srgbClr val="777777"/>
                </a:solidFill>
                <a:latin typeface="Arial"/>
                <a:cs typeface="Arial"/>
              </a:rPr>
              <a:t>Welsh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Cancer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Intelligence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and Surveillance Unit.</a:t>
            </a:r>
            <a:r>
              <a:rPr sz="800" spc="5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  <a:hlinkClick r:id="rId5"/>
              </a:rPr>
              <a:t>http://www.wcisu.wales.nhs.uk</a:t>
            </a:r>
            <a:endParaRPr sz="800">
              <a:latin typeface="Arial"/>
              <a:cs typeface="Arial"/>
            </a:endParaRPr>
          </a:p>
          <a:p>
            <a:pPr marL="212090" indent="-200025">
              <a:lnSpc>
                <a:spcPct val="100000"/>
              </a:lnSpc>
              <a:buAutoNum type="arabicPeriod"/>
              <a:tabLst>
                <a:tab pos="212725" algn="l"/>
              </a:tabLst>
            </a:pP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Information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Services Division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Scotland.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Cancer </a:t>
            </a:r>
            <a:r>
              <a:rPr sz="800" dirty="0">
                <a:solidFill>
                  <a:srgbClr val="777777"/>
                </a:solidFill>
                <a:latin typeface="Arial"/>
                <a:cs typeface="Arial"/>
              </a:rPr>
              <a:t>Information Programme.</a:t>
            </a:r>
            <a:r>
              <a:rPr sz="800" spc="-25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  <a:hlinkClick r:id="rId6"/>
              </a:rPr>
              <a:t>www.isdscotland.org/cancer</a:t>
            </a:r>
            <a:endParaRPr sz="800">
              <a:latin typeface="Arial"/>
              <a:cs typeface="Arial"/>
            </a:endParaRPr>
          </a:p>
          <a:p>
            <a:pPr marL="212090" indent="-200025">
              <a:lnSpc>
                <a:spcPct val="100000"/>
              </a:lnSpc>
              <a:buAutoNum type="arabicPeriod"/>
              <a:tabLst>
                <a:tab pos="212725" algn="l"/>
              </a:tabLst>
            </a:pPr>
            <a:r>
              <a:rPr sz="800" spc="-5" dirty="0">
                <a:solidFill>
                  <a:srgbClr val="777777"/>
                </a:solidFill>
                <a:latin typeface="Arial"/>
                <a:cs typeface="Arial"/>
              </a:rPr>
              <a:t>N. Ireland Cancer Registry.</a:t>
            </a:r>
            <a:r>
              <a:rPr sz="800" spc="30" dirty="0">
                <a:solidFill>
                  <a:srgbClr val="777777"/>
                </a:solidFill>
                <a:latin typeface="Arial"/>
                <a:cs typeface="Arial"/>
              </a:rPr>
              <a:t> </a:t>
            </a:r>
            <a:r>
              <a:rPr sz="800" spc="-5" dirty="0">
                <a:solidFill>
                  <a:srgbClr val="777777"/>
                </a:solidFill>
                <a:latin typeface="Arial"/>
                <a:cs typeface="Arial"/>
                <a:hlinkClick r:id="rId7"/>
              </a:rPr>
              <a:t>www.qub.ac.uk/nicr</a:t>
            </a:r>
            <a:endParaRPr sz="8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6922007" y="6172200"/>
            <a:ext cx="1295400" cy="600456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636537" y="40273"/>
            <a:ext cx="6815455" cy="537210"/>
          </a:xfrm>
          <a:prstGeom prst="rect">
            <a:avLst/>
          </a:prstGeom>
        </p:spPr>
        <p:txBody>
          <a:bodyPr vert="horz" wrap="square" lIns="0" tIns="958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55"/>
              </a:spcBef>
            </a:pPr>
            <a:r>
              <a:rPr sz="1200" b="1" spc="-5" dirty="0">
                <a:solidFill>
                  <a:srgbClr val="EB008B"/>
                </a:solidFill>
                <a:latin typeface="Arial"/>
                <a:cs typeface="Arial"/>
              </a:rPr>
              <a:t>The </a:t>
            </a:r>
            <a:r>
              <a:rPr sz="1200" b="1" dirty="0">
                <a:solidFill>
                  <a:srgbClr val="EB008B"/>
                </a:solidFill>
                <a:latin typeface="Arial"/>
                <a:cs typeface="Arial"/>
              </a:rPr>
              <a:t>20 </a:t>
            </a:r>
            <a:r>
              <a:rPr sz="1200" b="1" spc="-5" dirty="0">
                <a:solidFill>
                  <a:srgbClr val="EB008B"/>
                </a:solidFill>
                <a:latin typeface="Arial"/>
                <a:cs typeface="Arial"/>
              </a:rPr>
              <a:t>Most Commonly Diagnosed Cancers: 2000-2002 and</a:t>
            </a:r>
            <a:r>
              <a:rPr sz="1200" b="1" spc="-40" dirty="0">
                <a:solidFill>
                  <a:srgbClr val="EB008B"/>
                </a:solidFill>
                <a:latin typeface="Arial"/>
                <a:cs typeface="Arial"/>
              </a:rPr>
              <a:t> </a:t>
            </a:r>
            <a:r>
              <a:rPr sz="1200" b="1" spc="-20" dirty="0">
                <a:solidFill>
                  <a:srgbClr val="EB008B"/>
                </a:solidFill>
                <a:latin typeface="Arial"/>
                <a:cs typeface="Arial"/>
              </a:rPr>
              <a:t>2009-2011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1100" b="1" spc="-5" dirty="0">
                <a:solidFill>
                  <a:srgbClr val="2D008A"/>
                </a:solidFill>
                <a:latin typeface="Arial"/>
                <a:cs typeface="Arial"/>
              </a:rPr>
              <a:t>Percentage Change </a:t>
            </a:r>
            <a:r>
              <a:rPr sz="1100" b="1" dirty="0">
                <a:solidFill>
                  <a:srgbClr val="2D008A"/>
                </a:solidFill>
                <a:latin typeface="Arial"/>
                <a:cs typeface="Arial"/>
              </a:rPr>
              <a:t>in </a:t>
            </a:r>
            <a:r>
              <a:rPr sz="1100" b="1" spc="-5" dirty="0">
                <a:solidFill>
                  <a:srgbClr val="2D008A"/>
                </a:solidFill>
                <a:latin typeface="Arial"/>
                <a:cs typeface="Arial"/>
              </a:rPr>
              <a:t>European Age-Standardised Incidence Rates per 100,000 Population, Males,</a:t>
            </a:r>
            <a:r>
              <a:rPr sz="1100" b="1" spc="90" dirty="0">
                <a:solidFill>
                  <a:srgbClr val="2D008A"/>
                </a:solidFill>
                <a:latin typeface="Arial"/>
                <a:cs typeface="Arial"/>
              </a:rPr>
              <a:t> </a:t>
            </a:r>
            <a:r>
              <a:rPr sz="1100" b="1" spc="-5" dirty="0">
                <a:solidFill>
                  <a:srgbClr val="2D008A"/>
                </a:solidFill>
                <a:latin typeface="Arial"/>
                <a:cs typeface="Arial"/>
              </a:rPr>
              <a:t>UK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499859" y="5849111"/>
            <a:ext cx="1950707" cy="905243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557527" y="612648"/>
            <a:ext cx="5492496" cy="479755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1978151" y="925067"/>
            <a:ext cx="5628119" cy="3883151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/>
          <p:nvPr/>
        </p:nvSpPr>
        <p:spPr>
          <a:xfrm>
            <a:off x="863255" y="109876"/>
            <a:ext cx="2809875" cy="575945"/>
          </a:xfrm>
          <a:prstGeom prst="rect">
            <a:avLst/>
          </a:prstGeom>
        </p:spPr>
        <p:txBody>
          <a:bodyPr vert="horz" wrap="square" lIns="0" tIns="116205" rIns="0" bIns="0" rtlCol="0">
            <a:spAutoFit/>
          </a:bodyPr>
          <a:lstStyle/>
          <a:p>
            <a:pPr marL="15875">
              <a:lnSpc>
                <a:spcPct val="100000"/>
              </a:lnSpc>
              <a:spcBef>
                <a:spcPts val="915"/>
              </a:spcBef>
            </a:pPr>
            <a:r>
              <a:rPr sz="1200" b="1" spc="-5" dirty="0">
                <a:solidFill>
                  <a:srgbClr val="EB008B"/>
                </a:solidFill>
                <a:latin typeface="Arial"/>
                <a:cs typeface="Arial"/>
              </a:rPr>
              <a:t>The </a:t>
            </a:r>
            <a:r>
              <a:rPr sz="1200" b="1" dirty="0">
                <a:solidFill>
                  <a:srgbClr val="EB008B"/>
                </a:solidFill>
                <a:latin typeface="Arial"/>
                <a:cs typeface="Arial"/>
              </a:rPr>
              <a:t>10 </a:t>
            </a:r>
            <a:r>
              <a:rPr sz="1200" b="1" spc="-5" dirty="0">
                <a:solidFill>
                  <a:srgbClr val="EB008B"/>
                </a:solidFill>
                <a:latin typeface="Arial"/>
                <a:cs typeface="Arial"/>
              </a:rPr>
              <a:t>Most Common Cancers </a:t>
            </a:r>
            <a:r>
              <a:rPr sz="1200" b="1" dirty="0">
                <a:solidFill>
                  <a:srgbClr val="EB008B"/>
                </a:solidFill>
                <a:latin typeface="Arial"/>
                <a:cs typeface="Arial"/>
              </a:rPr>
              <a:t>in</a:t>
            </a:r>
            <a:r>
              <a:rPr sz="1200" b="1" spc="-50" dirty="0">
                <a:solidFill>
                  <a:srgbClr val="EB008B"/>
                </a:solidFill>
                <a:latin typeface="Arial"/>
                <a:cs typeface="Arial"/>
              </a:rPr>
              <a:t> </a:t>
            </a:r>
            <a:r>
              <a:rPr sz="1200" b="1" spc="-15" dirty="0">
                <a:solidFill>
                  <a:srgbClr val="EB008B"/>
                </a:solidFill>
                <a:latin typeface="Arial"/>
                <a:cs typeface="Arial"/>
              </a:rPr>
              <a:t>2011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755"/>
              </a:spcBef>
            </a:pPr>
            <a:r>
              <a:rPr sz="1100" b="1" spc="-5" dirty="0">
                <a:solidFill>
                  <a:srgbClr val="2D008A"/>
                </a:solidFill>
                <a:latin typeface="Arial"/>
                <a:cs typeface="Arial"/>
              </a:rPr>
              <a:t>Numbers of New Cases, Females,</a:t>
            </a:r>
            <a:r>
              <a:rPr sz="1100" b="1" spc="-60" dirty="0">
                <a:solidFill>
                  <a:srgbClr val="2D008A"/>
                </a:solidFill>
                <a:latin typeface="Arial"/>
                <a:cs typeface="Arial"/>
              </a:rPr>
              <a:t> </a:t>
            </a:r>
            <a:r>
              <a:rPr sz="1100" b="1" spc="-5" dirty="0">
                <a:solidFill>
                  <a:srgbClr val="2D008A"/>
                </a:solidFill>
                <a:latin typeface="Arial"/>
                <a:cs typeface="Arial"/>
              </a:rPr>
              <a:t>UK</a:t>
            </a:r>
            <a:endParaRPr sz="1100">
              <a:latin typeface="Arial"/>
              <a:cs typeface="Arial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7162800" y="6295644"/>
            <a:ext cx="1211579" cy="56235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81739" y="163233"/>
            <a:ext cx="7014209" cy="4806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b="1" spc="-5" dirty="0">
                <a:solidFill>
                  <a:srgbClr val="EB008B"/>
                </a:solidFill>
                <a:latin typeface="Arial"/>
                <a:cs typeface="Arial"/>
              </a:rPr>
              <a:t>The </a:t>
            </a:r>
            <a:r>
              <a:rPr sz="1200" b="1" dirty="0">
                <a:solidFill>
                  <a:srgbClr val="EB008B"/>
                </a:solidFill>
                <a:latin typeface="Arial"/>
                <a:cs typeface="Arial"/>
              </a:rPr>
              <a:t>20 </a:t>
            </a:r>
            <a:r>
              <a:rPr sz="1200" b="1" spc="-5" dirty="0">
                <a:solidFill>
                  <a:srgbClr val="EB008B"/>
                </a:solidFill>
                <a:latin typeface="Arial"/>
                <a:cs typeface="Arial"/>
              </a:rPr>
              <a:t>Most Commonly Diagnosed Cancers: 2000-2002 and</a:t>
            </a:r>
            <a:r>
              <a:rPr sz="1200" b="1" spc="-40" dirty="0">
                <a:solidFill>
                  <a:srgbClr val="EB008B"/>
                </a:solidFill>
                <a:latin typeface="Arial"/>
                <a:cs typeface="Arial"/>
              </a:rPr>
              <a:t> </a:t>
            </a:r>
            <a:r>
              <a:rPr sz="1200" b="1" spc="-20" dirty="0">
                <a:solidFill>
                  <a:srgbClr val="EB008B"/>
                </a:solidFill>
                <a:latin typeface="Arial"/>
                <a:cs typeface="Arial"/>
              </a:rPr>
              <a:t>2009-2011</a:t>
            </a:r>
            <a:endParaRPr sz="1200">
              <a:latin typeface="Arial"/>
              <a:cs typeface="Arial"/>
            </a:endParaRPr>
          </a:p>
          <a:p>
            <a:pPr marL="40640">
              <a:lnSpc>
                <a:spcPct val="100000"/>
              </a:lnSpc>
              <a:spcBef>
                <a:spcPts val="820"/>
              </a:spcBef>
            </a:pPr>
            <a:r>
              <a:rPr sz="1100" b="1" spc="-5" dirty="0">
                <a:solidFill>
                  <a:srgbClr val="2D008A"/>
                </a:solidFill>
                <a:latin typeface="Arial"/>
                <a:cs typeface="Arial"/>
              </a:rPr>
              <a:t>Percentage Change </a:t>
            </a:r>
            <a:r>
              <a:rPr sz="1100" b="1" dirty="0">
                <a:solidFill>
                  <a:srgbClr val="2D008A"/>
                </a:solidFill>
                <a:latin typeface="Arial"/>
                <a:cs typeface="Arial"/>
              </a:rPr>
              <a:t>in </a:t>
            </a:r>
            <a:r>
              <a:rPr sz="1100" b="1" spc="-5" dirty="0">
                <a:solidFill>
                  <a:srgbClr val="2D008A"/>
                </a:solidFill>
                <a:latin typeface="Arial"/>
                <a:cs typeface="Arial"/>
              </a:rPr>
              <a:t>European Age-Standardised Incidence Rates per 100,000 Population, Females,</a:t>
            </a:r>
            <a:r>
              <a:rPr sz="1100" b="1" spc="95" dirty="0">
                <a:solidFill>
                  <a:srgbClr val="2D008A"/>
                </a:solidFill>
                <a:latin typeface="Arial"/>
                <a:cs typeface="Arial"/>
              </a:rPr>
              <a:t> </a:t>
            </a:r>
            <a:r>
              <a:rPr sz="1100" b="1" spc="-5" dirty="0">
                <a:solidFill>
                  <a:srgbClr val="2D008A"/>
                </a:solidFill>
                <a:latin typeface="Arial"/>
                <a:cs typeface="Arial"/>
              </a:rPr>
              <a:t>UK</a:t>
            </a:r>
            <a:endParaRPr sz="1100">
              <a:latin typeface="Arial"/>
              <a:cs typeface="Arial"/>
            </a:endParaRPr>
          </a:p>
        </p:txBody>
      </p:sp>
      <p:sp>
        <p:nvSpPr>
          <p:cNvPr id="3" name="object 3"/>
          <p:cNvSpPr/>
          <p:nvPr/>
        </p:nvSpPr>
        <p:spPr>
          <a:xfrm>
            <a:off x="6324600" y="5820155"/>
            <a:ext cx="1950720" cy="905256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987552" y="655319"/>
            <a:ext cx="6073127" cy="4386072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21635" y="482917"/>
            <a:ext cx="329882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880" dirty="0"/>
              <a:t>UK</a:t>
            </a:r>
            <a:r>
              <a:rPr sz="4400" spc="-325" dirty="0"/>
              <a:t> </a:t>
            </a:r>
            <a:r>
              <a:rPr sz="4400" spc="-575" dirty="0"/>
              <a:t>Variations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64639"/>
            <a:ext cx="7904480" cy="3867785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355600" marR="289560" indent="-342900">
              <a:lnSpc>
                <a:spcPct val="80000"/>
              </a:lnSpc>
              <a:spcBef>
                <a:spcPts val="5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300" dirty="0">
                <a:latin typeface="Arial Black"/>
                <a:cs typeface="Arial Black"/>
              </a:rPr>
              <a:t>The </a:t>
            </a:r>
            <a:r>
              <a:rPr sz="2000" spc="-260" dirty="0">
                <a:latin typeface="Arial Black"/>
                <a:cs typeface="Arial Black"/>
              </a:rPr>
              <a:t>incidence </a:t>
            </a:r>
            <a:r>
              <a:rPr sz="2000" spc="-175" dirty="0">
                <a:latin typeface="Arial Black"/>
                <a:cs typeface="Arial Black"/>
              </a:rPr>
              <a:t>of </a:t>
            </a:r>
            <a:r>
              <a:rPr sz="2000" spc="-280" dirty="0">
                <a:latin typeface="Arial Black"/>
                <a:cs typeface="Arial Black"/>
              </a:rPr>
              <a:t>stomach </a:t>
            </a:r>
            <a:r>
              <a:rPr sz="2000" spc="-305" dirty="0">
                <a:latin typeface="Arial Black"/>
                <a:cs typeface="Arial Black"/>
              </a:rPr>
              <a:t>cancer </a:t>
            </a:r>
            <a:r>
              <a:rPr sz="2000" spc="-200" dirty="0">
                <a:latin typeface="Arial Black"/>
                <a:cs typeface="Arial Black"/>
              </a:rPr>
              <a:t>in </a:t>
            </a:r>
            <a:r>
              <a:rPr sz="2000" spc="-290" dirty="0">
                <a:latin typeface="Arial Black"/>
                <a:cs typeface="Arial Black"/>
              </a:rPr>
              <a:t>males </a:t>
            </a:r>
            <a:r>
              <a:rPr sz="2000" spc="-285" dirty="0">
                <a:latin typeface="Arial Black"/>
                <a:cs typeface="Arial Black"/>
              </a:rPr>
              <a:t>is </a:t>
            </a:r>
            <a:r>
              <a:rPr sz="2000" spc="-235" dirty="0">
                <a:latin typeface="Arial Black"/>
                <a:cs typeface="Arial Black"/>
              </a:rPr>
              <a:t>significantly </a:t>
            </a:r>
            <a:r>
              <a:rPr sz="2000" spc="-260" dirty="0">
                <a:latin typeface="Arial Black"/>
                <a:cs typeface="Arial Black"/>
              </a:rPr>
              <a:t>lower </a:t>
            </a:r>
            <a:r>
              <a:rPr sz="2000" spc="-204" dirty="0">
                <a:latin typeface="Arial Black"/>
                <a:cs typeface="Arial Black"/>
              </a:rPr>
              <a:t>in  </a:t>
            </a:r>
            <a:r>
              <a:rPr sz="2000" spc="-240" dirty="0">
                <a:latin typeface="Arial Black"/>
                <a:cs typeface="Arial Black"/>
              </a:rPr>
              <a:t>England </a:t>
            </a:r>
            <a:r>
              <a:rPr sz="2000" spc="-235" dirty="0">
                <a:latin typeface="Arial Black"/>
                <a:cs typeface="Arial Black"/>
              </a:rPr>
              <a:t>(11 </a:t>
            </a:r>
            <a:r>
              <a:rPr sz="2000" spc="-215" dirty="0">
                <a:latin typeface="Arial Black"/>
                <a:cs typeface="Arial Black"/>
              </a:rPr>
              <a:t>per</a:t>
            </a:r>
            <a:r>
              <a:rPr sz="2000" spc="100" dirty="0">
                <a:latin typeface="Arial Black"/>
                <a:cs typeface="Arial Black"/>
              </a:rPr>
              <a:t> </a:t>
            </a:r>
            <a:r>
              <a:rPr sz="2000" spc="-250" dirty="0">
                <a:latin typeface="Arial Black"/>
                <a:cs typeface="Arial Black"/>
              </a:rPr>
              <a:t>100,000)</a:t>
            </a:r>
            <a:endParaRPr sz="2000">
              <a:latin typeface="Arial Black"/>
              <a:cs typeface="Arial Black"/>
            </a:endParaRPr>
          </a:p>
          <a:p>
            <a:pPr marL="756285" lvl="1" indent="-287020">
              <a:lnSpc>
                <a:spcPts val="2155"/>
              </a:lnSpc>
              <a:spcBef>
                <a:spcPts val="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800" spc="-265" dirty="0">
                <a:latin typeface="Arial Black"/>
                <a:cs typeface="Arial Black"/>
              </a:rPr>
              <a:t>The </a:t>
            </a:r>
            <a:r>
              <a:rPr sz="1800" spc="-215" dirty="0">
                <a:solidFill>
                  <a:srgbClr val="FF0000"/>
                </a:solidFill>
                <a:latin typeface="Arial Black"/>
                <a:cs typeface="Arial Black"/>
              </a:rPr>
              <a:t>highest </a:t>
            </a:r>
            <a:r>
              <a:rPr sz="1800" spc="-240" dirty="0">
                <a:solidFill>
                  <a:srgbClr val="FF0000"/>
                </a:solidFill>
                <a:latin typeface="Arial Black"/>
                <a:cs typeface="Arial Black"/>
              </a:rPr>
              <a:t>incidence </a:t>
            </a:r>
            <a:r>
              <a:rPr sz="1800" spc="-185" dirty="0">
                <a:solidFill>
                  <a:srgbClr val="FF0000"/>
                </a:solidFill>
                <a:latin typeface="Arial Black"/>
                <a:cs typeface="Arial Black"/>
              </a:rPr>
              <a:t>being </a:t>
            </a:r>
            <a:r>
              <a:rPr sz="1800" spc="-235" dirty="0">
                <a:solidFill>
                  <a:srgbClr val="FF0000"/>
                </a:solidFill>
                <a:latin typeface="Arial Black"/>
                <a:cs typeface="Arial Black"/>
              </a:rPr>
              <a:t>15 </a:t>
            </a:r>
            <a:r>
              <a:rPr sz="1800" spc="-200" dirty="0">
                <a:solidFill>
                  <a:srgbClr val="FF0000"/>
                </a:solidFill>
                <a:latin typeface="Arial Black"/>
                <a:cs typeface="Arial Black"/>
              </a:rPr>
              <a:t>per </a:t>
            </a:r>
            <a:r>
              <a:rPr sz="1800" spc="-229" dirty="0">
                <a:solidFill>
                  <a:srgbClr val="FF0000"/>
                </a:solidFill>
                <a:latin typeface="Arial Black"/>
                <a:cs typeface="Arial Black"/>
              </a:rPr>
              <a:t>100,000 </a:t>
            </a:r>
            <a:r>
              <a:rPr sz="1800" spc="-180" dirty="0">
                <a:solidFill>
                  <a:srgbClr val="FF0000"/>
                </a:solidFill>
                <a:latin typeface="Arial Black"/>
                <a:cs typeface="Arial Black"/>
              </a:rPr>
              <a:t>in</a:t>
            </a:r>
            <a:r>
              <a:rPr sz="1800" spc="-100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1800" spc="-245" dirty="0">
                <a:solidFill>
                  <a:srgbClr val="FF0000"/>
                </a:solidFill>
                <a:latin typeface="Arial Black"/>
                <a:cs typeface="Arial Black"/>
              </a:rPr>
              <a:t>Wales</a:t>
            </a:r>
            <a:r>
              <a:rPr sz="1800" spc="-245" dirty="0">
                <a:latin typeface="Arial Black"/>
                <a:cs typeface="Arial Black"/>
              </a:rPr>
              <a:t>.</a:t>
            </a:r>
            <a:endParaRPr sz="1800">
              <a:latin typeface="Arial Black"/>
              <a:cs typeface="Arial Black"/>
            </a:endParaRPr>
          </a:p>
          <a:p>
            <a:pPr marL="355600" marR="5080" indent="-342900">
              <a:lnSpc>
                <a:spcPct val="80000"/>
              </a:lnSpc>
              <a:spcBef>
                <a:spcPts val="4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10" dirty="0">
                <a:latin typeface="Arial Black"/>
                <a:cs typeface="Arial Black"/>
              </a:rPr>
              <a:t>Other </a:t>
            </a:r>
            <a:r>
              <a:rPr sz="2000" spc="-260" dirty="0">
                <a:latin typeface="Arial Black"/>
                <a:cs typeface="Arial Black"/>
              </a:rPr>
              <a:t>types with </a:t>
            </a:r>
            <a:r>
              <a:rPr sz="2000" spc="-229" dirty="0">
                <a:latin typeface="Arial Black"/>
                <a:cs typeface="Arial Black"/>
              </a:rPr>
              <a:t>the </a:t>
            </a:r>
            <a:r>
              <a:rPr sz="2000" spc="-280" dirty="0">
                <a:latin typeface="Arial Black"/>
                <a:cs typeface="Arial Black"/>
              </a:rPr>
              <a:t>lowest </a:t>
            </a:r>
            <a:r>
              <a:rPr sz="2000" spc="-260" dirty="0">
                <a:latin typeface="Arial Black"/>
                <a:cs typeface="Arial Black"/>
              </a:rPr>
              <a:t>incidence </a:t>
            </a:r>
            <a:r>
              <a:rPr sz="2000" spc="-280" dirty="0">
                <a:latin typeface="Arial Black"/>
                <a:cs typeface="Arial Black"/>
              </a:rPr>
              <a:t>rates </a:t>
            </a:r>
            <a:r>
              <a:rPr sz="2000" spc="-200" dirty="0">
                <a:latin typeface="Arial Black"/>
                <a:cs typeface="Arial Black"/>
              </a:rPr>
              <a:t>in </a:t>
            </a:r>
            <a:r>
              <a:rPr sz="2000" spc="-240" dirty="0">
                <a:latin typeface="Arial Black"/>
                <a:cs typeface="Arial Black"/>
              </a:rPr>
              <a:t>England </a:t>
            </a:r>
            <a:r>
              <a:rPr sz="2000" spc="-235" dirty="0">
                <a:latin typeface="Arial Black"/>
                <a:cs typeface="Arial Black"/>
              </a:rPr>
              <a:t>include </a:t>
            </a:r>
            <a:r>
              <a:rPr sz="2000" spc="-185" dirty="0">
                <a:latin typeface="Arial Black"/>
                <a:cs typeface="Arial Black"/>
              </a:rPr>
              <a:t>lung  </a:t>
            </a:r>
            <a:r>
              <a:rPr sz="2000" spc="-305" dirty="0">
                <a:latin typeface="Arial Black"/>
                <a:cs typeface="Arial Black"/>
              </a:rPr>
              <a:t>cancer </a:t>
            </a:r>
            <a:r>
              <a:rPr sz="2000" spc="-200" dirty="0">
                <a:latin typeface="Arial Black"/>
                <a:cs typeface="Arial Black"/>
              </a:rPr>
              <a:t>in </a:t>
            </a:r>
            <a:r>
              <a:rPr sz="2000" spc="-280" dirty="0">
                <a:latin typeface="Arial Black"/>
                <a:cs typeface="Arial Black"/>
              </a:rPr>
              <a:t>males, </a:t>
            </a:r>
            <a:r>
              <a:rPr sz="2000" spc="-250" dirty="0">
                <a:latin typeface="Arial Black"/>
                <a:cs typeface="Arial Black"/>
              </a:rPr>
              <a:t>bowel </a:t>
            </a:r>
            <a:r>
              <a:rPr sz="2000" spc="-305" dirty="0">
                <a:latin typeface="Arial Black"/>
                <a:cs typeface="Arial Black"/>
              </a:rPr>
              <a:t>cancer </a:t>
            </a:r>
            <a:r>
              <a:rPr sz="2000" spc="-200" dirty="0">
                <a:latin typeface="Arial Black"/>
                <a:cs typeface="Arial Black"/>
              </a:rPr>
              <a:t>in </a:t>
            </a:r>
            <a:r>
              <a:rPr sz="2000" spc="-270" dirty="0">
                <a:latin typeface="Arial Black"/>
                <a:cs typeface="Arial Black"/>
              </a:rPr>
              <a:t>females </a:t>
            </a:r>
            <a:r>
              <a:rPr sz="2000" spc="-225" dirty="0">
                <a:latin typeface="Arial Black"/>
                <a:cs typeface="Arial Black"/>
              </a:rPr>
              <a:t>and </a:t>
            </a:r>
            <a:r>
              <a:rPr sz="2000" spc="-285" dirty="0">
                <a:latin typeface="Arial Black"/>
                <a:cs typeface="Arial Black"/>
              </a:rPr>
              <a:t>cervix </a:t>
            </a:r>
            <a:r>
              <a:rPr sz="2000" spc="-200" dirty="0">
                <a:latin typeface="Arial Black"/>
                <a:cs typeface="Arial Black"/>
              </a:rPr>
              <a:t>in</a:t>
            </a:r>
            <a:r>
              <a:rPr sz="2000" spc="-315" dirty="0">
                <a:latin typeface="Arial Black"/>
                <a:cs typeface="Arial Black"/>
              </a:rPr>
              <a:t> </a:t>
            </a:r>
            <a:r>
              <a:rPr sz="2000" spc="-240" dirty="0">
                <a:latin typeface="Arial Black"/>
                <a:cs typeface="Arial Black"/>
              </a:rPr>
              <a:t>situ.</a:t>
            </a:r>
            <a:endParaRPr sz="2000">
              <a:latin typeface="Arial Black"/>
              <a:cs typeface="Arial Black"/>
            </a:endParaRPr>
          </a:p>
          <a:p>
            <a:pPr marL="355600" marR="74930" indent="-342900">
              <a:lnSpc>
                <a:spcPct val="8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300" dirty="0">
                <a:latin typeface="Arial Black"/>
                <a:cs typeface="Arial Black"/>
              </a:rPr>
              <a:t>The </a:t>
            </a:r>
            <a:r>
              <a:rPr sz="2000" spc="-260" dirty="0">
                <a:solidFill>
                  <a:srgbClr val="FF0000"/>
                </a:solidFill>
                <a:latin typeface="Arial Black"/>
                <a:cs typeface="Arial Black"/>
              </a:rPr>
              <a:t>incidence </a:t>
            </a:r>
            <a:r>
              <a:rPr sz="2000" spc="-254" dirty="0">
                <a:solidFill>
                  <a:srgbClr val="FF0000"/>
                </a:solidFill>
                <a:latin typeface="Arial Black"/>
                <a:cs typeface="Arial Black"/>
              </a:rPr>
              <a:t>rate </a:t>
            </a:r>
            <a:r>
              <a:rPr sz="2000" spc="-175" dirty="0">
                <a:solidFill>
                  <a:srgbClr val="FF0000"/>
                </a:solidFill>
                <a:latin typeface="Arial Black"/>
                <a:cs typeface="Arial Black"/>
              </a:rPr>
              <a:t>of </a:t>
            </a:r>
            <a:r>
              <a:rPr sz="2000" spc="-240" dirty="0">
                <a:solidFill>
                  <a:srgbClr val="FF0000"/>
                </a:solidFill>
                <a:latin typeface="Arial Black"/>
                <a:cs typeface="Arial Black"/>
              </a:rPr>
              <a:t>ovarian </a:t>
            </a:r>
            <a:r>
              <a:rPr sz="2000" spc="-305" dirty="0">
                <a:solidFill>
                  <a:srgbClr val="FF0000"/>
                </a:solidFill>
                <a:latin typeface="Arial Black"/>
                <a:cs typeface="Arial Black"/>
              </a:rPr>
              <a:t>cancer </a:t>
            </a:r>
            <a:r>
              <a:rPr sz="2000" spc="-285" dirty="0">
                <a:solidFill>
                  <a:srgbClr val="FF0000"/>
                </a:solidFill>
                <a:latin typeface="Arial Black"/>
                <a:cs typeface="Arial Black"/>
              </a:rPr>
              <a:t>is </a:t>
            </a:r>
            <a:r>
              <a:rPr sz="2000" spc="-235" dirty="0">
                <a:solidFill>
                  <a:srgbClr val="FF0000"/>
                </a:solidFill>
                <a:latin typeface="Arial Black"/>
                <a:cs typeface="Arial Black"/>
              </a:rPr>
              <a:t>significantly </a:t>
            </a:r>
            <a:r>
              <a:rPr sz="2000" spc="-204" dirty="0">
                <a:solidFill>
                  <a:srgbClr val="FF0000"/>
                </a:solidFill>
                <a:latin typeface="Arial Black"/>
                <a:cs typeface="Arial Black"/>
              </a:rPr>
              <a:t>higher </a:t>
            </a:r>
            <a:r>
              <a:rPr sz="2000" spc="-200" dirty="0">
                <a:solidFill>
                  <a:srgbClr val="FF0000"/>
                </a:solidFill>
                <a:latin typeface="Arial Black"/>
                <a:cs typeface="Arial Black"/>
              </a:rPr>
              <a:t>in </a:t>
            </a:r>
            <a:r>
              <a:rPr sz="2000" spc="-275" dirty="0">
                <a:solidFill>
                  <a:srgbClr val="FF0000"/>
                </a:solidFill>
                <a:latin typeface="Arial Black"/>
                <a:cs typeface="Arial Black"/>
              </a:rPr>
              <a:t>Wales  </a:t>
            </a:r>
            <a:r>
              <a:rPr sz="2000" spc="-235" dirty="0">
                <a:solidFill>
                  <a:srgbClr val="FF0000"/>
                </a:solidFill>
                <a:latin typeface="Arial Black"/>
                <a:cs typeface="Arial Black"/>
              </a:rPr>
              <a:t>(20 </a:t>
            </a:r>
            <a:r>
              <a:rPr sz="2000" spc="-215" dirty="0">
                <a:solidFill>
                  <a:srgbClr val="FF0000"/>
                </a:solidFill>
                <a:latin typeface="Arial Black"/>
                <a:cs typeface="Arial Black"/>
              </a:rPr>
              <a:t>per</a:t>
            </a:r>
            <a:r>
              <a:rPr sz="2000" spc="-5" dirty="0">
                <a:solidFill>
                  <a:srgbClr val="FF0000"/>
                </a:solidFill>
                <a:latin typeface="Arial Black"/>
                <a:cs typeface="Arial Black"/>
              </a:rPr>
              <a:t> </a:t>
            </a:r>
            <a:r>
              <a:rPr sz="2000" spc="-250" dirty="0">
                <a:solidFill>
                  <a:srgbClr val="FF0000"/>
                </a:solidFill>
                <a:latin typeface="Arial Black"/>
                <a:cs typeface="Arial Black"/>
              </a:rPr>
              <a:t>100,000)</a:t>
            </a:r>
            <a:endParaRPr sz="2000">
              <a:latin typeface="Arial Black"/>
              <a:cs typeface="Arial Black"/>
            </a:endParaRPr>
          </a:p>
          <a:p>
            <a:pPr marL="756285" lvl="1" indent="-287020">
              <a:lnSpc>
                <a:spcPts val="2155"/>
              </a:lnSpc>
              <a:spcBef>
                <a:spcPts val="1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800" spc="-265" dirty="0">
                <a:latin typeface="Arial Black"/>
                <a:cs typeface="Arial Black"/>
              </a:rPr>
              <a:t>The </a:t>
            </a:r>
            <a:r>
              <a:rPr sz="1800" spc="-254" dirty="0">
                <a:latin typeface="Arial Black"/>
                <a:cs typeface="Arial Black"/>
              </a:rPr>
              <a:t>lowest </a:t>
            </a:r>
            <a:r>
              <a:rPr sz="1800" spc="-240" dirty="0">
                <a:latin typeface="Arial Black"/>
                <a:cs typeface="Arial Black"/>
              </a:rPr>
              <a:t>incidence </a:t>
            </a:r>
            <a:r>
              <a:rPr sz="1800" spc="-185" dirty="0">
                <a:latin typeface="Arial Black"/>
                <a:cs typeface="Arial Black"/>
              </a:rPr>
              <a:t>being </a:t>
            </a:r>
            <a:r>
              <a:rPr sz="1800" spc="-235" dirty="0">
                <a:latin typeface="Arial Black"/>
                <a:cs typeface="Arial Black"/>
              </a:rPr>
              <a:t>14 </a:t>
            </a:r>
            <a:r>
              <a:rPr sz="1800" spc="-200" dirty="0">
                <a:latin typeface="Arial Black"/>
                <a:cs typeface="Arial Black"/>
              </a:rPr>
              <a:t>per </a:t>
            </a:r>
            <a:r>
              <a:rPr sz="1800" spc="-229" dirty="0">
                <a:latin typeface="Arial Black"/>
                <a:cs typeface="Arial Black"/>
              </a:rPr>
              <a:t>100,000 </a:t>
            </a:r>
            <a:r>
              <a:rPr sz="1800" spc="-180" dirty="0">
                <a:latin typeface="Arial Black"/>
                <a:cs typeface="Arial Black"/>
              </a:rPr>
              <a:t>in Northern</a:t>
            </a:r>
            <a:r>
              <a:rPr sz="1800" spc="95" dirty="0">
                <a:latin typeface="Arial Black"/>
                <a:cs typeface="Arial Black"/>
              </a:rPr>
              <a:t> </a:t>
            </a:r>
            <a:r>
              <a:rPr sz="1800" spc="-215" dirty="0">
                <a:latin typeface="Arial Black"/>
                <a:cs typeface="Arial Black"/>
              </a:rPr>
              <a:t>Ireland.</a:t>
            </a:r>
            <a:endParaRPr sz="1800">
              <a:latin typeface="Arial Black"/>
              <a:cs typeface="Arial Black"/>
            </a:endParaRPr>
          </a:p>
          <a:p>
            <a:pPr marL="355600" marR="196850" indent="-342900">
              <a:lnSpc>
                <a:spcPct val="80000"/>
              </a:lnSpc>
              <a:spcBef>
                <a:spcPts val="4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300" dirty="0">
                <a:latin typeface="Arial Black"/>
                <a:cs typeface="Arial Black"/>
              </a:rPr>
              <a:t>The </a:t>
            </a:r>
            <a:r>
              <a:rPr sz="2000" spc="-185" dirty="0">
                <a:latin typeface="Arial Black"/>
                <a:cs typeface="Arial Black"/>
              </a:rPr>
              <a:t>high </a:t>
            </a:r>
            <a:r>
              <a:rPr sz="2000" spc="-270" dirty="0">
                <a:latin typeface="Arial Black"/>
                <a:cs typeface="Arial Black"/>
              </a:rPr>
              <a:t>prevalence </a:t>
            </a:r>
            <a:r>
              <a:rPr sz="2000" spc="-175" dirty="0">
                <a:latin typeface="Arial Black"/>
                <a:cs typeface="Arial Black"/>
              </a:rPr>
              <a:t>of </a:t>
            </a:r>
            <a:r>
              <a:rPr sz="2000" spc="-245" dirty="0">
                <a:latin typeface="Arial Black"/>
                <a:cs typeface="Arial Black"/>
              </a:rPr>
              <a:t>smoking </a:t>
            </a:r>
            <a:r>
              <a:rPr sz="2000" spc="-200" dirty="0">
                <a:latin typeface="Arial Black"/>
                <a:cs typeface="Arial Black"/>
              </a:rPr>
              <a:t>in </a:t>
            </a:r>
            <a:r>
              <a:rPr sz="2000" spc="-254" dirty="0">
                <a:latin typeface="Arial Black"/>
                <a:cs typeface="Arial Black"/>
              </a:rPr>
              <a:t>Scotland </a:t>
            </a:r>
            <a:r>
              <a:rPr sz="2000" spc="-290" dirty="0">
                <a:latin typeface="Arial Black"/>
                <a:cs typeface="Arial Black"/>
              </a:rPr>
              <a:t>means </a:t>
            </a:r>
            <a:r>
              <a:rPr sz="2000" spc="-235" dirty="0">
                <a:latin typeface="Arial Black"/>
                <a:cs typeface="Arial Black"/>
              </a:rPr>
              <a:t>that </a:t>
            </a:r>
            <a:r>
              <a:rPr sz="2000" spc="-200" dirty="0">
                <a:latin typeface="Arial Black"/>
                <a:cs typeface="Arial Black"/>
              </a:rPr>
              <a:t>smoking-  </a:t>
            </a:r>
            <a:r>
              <a:rPr sz="2000" spc="-240" dirty="0">
                <a:latin typeface="Arial Black"/>
                <a:cs typeface="Arial Black"/>
              </a:rPr>
              <a:t>related </a:t>
            </a:r>
            <a:r>
              <a:rPr sz="2000" spc="-315" dirty="0">
                <a:latin typeface="Arial Black"/>
                <a:cs typeface="Arial Black"/>
              </a:rPr>
              <a:t>cancers </a:t>
            </a:r>
            <a:r>
              <a:rPr sz="2000" spc="-270" dirty="0">
                <a:latin typeface="Arial Black"/>
                <a:cs typeface="Arial Black"/>
              </a:rPr>
              <a:t>have </a:t>
            </a:r>
            <a:r>
              <a:rPr sz="2000" spc="-235" dirty="0">
                <a:latin typeface="Arial Black"/>
                <a:cs typeface="Arial Black"/>
              </a:rPr>
              <a:t>particularly </a:t>
            </a:r>
            <a:r>
              <a:rPr sz="2000" spc="-190" dirty="0">
                <a:latin typeface="Arial Black"/>
                <a:cs typeface="Arial Black"/>
              </a:rPr>
              <a:t>high </a:t>
            </a:r>
            <a:r>
              <a:rPr sz="2000" spc="-260" dirty="0">
                <a:latin typeface="Arial Black"/>
                <a:cs typeface="Arial Black"/>
              </a:rPr>
              <a:t>incidence </a:t>
            </a:r>
            <a:r>
              <a:rPr sz="2000" spc="-280" dirty="0">
                <a:latin typeface="Arial Black"/>
                <a:cs typeface="Arial Black"/>
              </a:rPr>
              <a:t>rates</a:t>
            </a:r>
            <a:r>
              <a:rPr sz="2000" spc="-459" dirty="0">
                <a:latin typeface="Arial Black"/>
                <a:cs typeface="Arial Black"/>
              </a:rPr>
              <a:t> </a:t>
            </a:r>
            <a:r>
              <a:rPr sz="2000" spc="-245" dirty="0">
                <a:latin typeface="Arial Black"/>
                <a:cs typeface="Arial Black"/>
              </a:rPr>
              <a:t>there.</a:t>
            </a:r>
            <a:endParaRPr sz="2000">
              <a:latin typeface="Arial Black"/>
              <a:cs typeface="Arial Black"/>
            </a:endParaRPr>
          </a:p>
          <a:p>
            <a:pPr marL="355600" marR="48260" indent="-342900">
              <a:lnSpc>
                <a:spcPct val="8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35" dirty="0">
                <a:latin typeface="Arial Black"/>
                <a:cs typeface="Arial Black"/>
              </a:rPr>
              <a:t>Lung </a:t>
            </a:r>
            <a:r>
              <a:rPr sz="2000" spc="-305" dirty="0">
                <a:latin typeface="Arial Black"/>
                <a:cs typeface="Arial Black"/>
              </a:rPr>
              <a:t>cancer </a:t>
            </a:r>
            <a:r>
              <a:rPr sz="2000" spc="-260" dirty="0">
                <a:latin typeface="Arial Black"/>
                <a:cs typeface="Arial Black"/>
              </a:rPr>
              <a:t>incidence </a:t>
            </a:r>
            <a:r>
              <a:rPr sz="2000" spc="-285" dirty="0">
                <a:latin typeface="Arial Black"/>
                <a:cs typeface="Arial Black"/>
              </a:rPr>
              <a:t>is </a:t>
            </a:r>
            <a:r>
              <a:rPr sz="2000" spc="-235" dirty="0">
                <a:latin typeface="Arial Black"/>
                <a:cs typeface="Arial Black"/>
              </a:rPr>
              <a:t>significantly </a:t>
            </a:r>
            <a:r>
              <a:rPr sz="2000" spc="-204" dirty="0">
                <a:latin typeface="Arial Black"/>
                <a:cs typeface="Arial Black"/>
              </a:rPr>
              <a:t>higher </a:t>
            </a:r>
            <a:r>
              <a:rPr sz="2000" spc="-200" dirty="0">
                <a:latin typeface="Arial Black"/>
                <a:cs typeface="Arial Black"/>
              </a:rPr>
              <a:t>in </a:t>
            </a:r>
            <a:r>
              <a:rPr sz="2000" spc="-254" dirty="0">
                <a:latin typeface="Arial Black"/>
                <a:cs typeface="Arial Black"/>
              </a:rPr>
              <a:t>Scotland </a:t>
            </a:r>
            <a:r>
              <a:rPr sz="2000" spc="-235" dirty="0">
                <a:latin typeface="Arial Black"/>
                <a:cs typeface="Arial Black"/>
              </a:rPr>
              <a:t>(76 </a:t>
            </a:r>
            <a:r>
              <a:rPr sz="2000" spc="-225" dirty="0">
                <a:latin typeface="Arial Black"/>
                <a:cs typeface="Arial Black"/>
              </a:rPr>
              <a:t>and </a:t>
            </a:r>
            <a:r>
              <a:rPr sz="2000" spc="-260" dirty="0">
                <a:latin typeface="Arial Black"/>
                <a:cs typeface="Arial Black"/>
              </a:rPr>
              <a:t>59  </a:t>
            </a:r>
            <a:r>
              <a:rPr sz="2000" spc="-215" dirty="0">
                <a:latin typeface="Arial Black"/>
                <a:cs typeface="Arial Black"/>
              </a:rPr>
              <a:t>per </a:t>
            </a:r>
            <a:r>
              <a:rPr sz="2000" spc="-254" dirty="0">
                <a:latin typeface="Arial Black"/>
                <a:cs typeface="Arial Black"/>
              </a:rPr>
              <a:t>100,000 </a:t>
            </a:r>
            <a:r>
              <a:rPr sz="2000" spc="-200" dirty="0">
                <a:latin typeface="Arial Black"/>
                <a:cs typeface="Arial Black"/>
              </a:rPr>
              <a:t>in </a:t>
            </a:r>
            <a:r>
              <a:rPr sz="2000" spc="-290" dirty="0">
                <a:latin typeface="Arial Black"/>
                <a:cs typeface="Arial Black"/>
              </a:rPr>
              <a:t>males </a:t>
            </a:r>
            <a:r>
              <a:rPr sz="2000" spc="-225" dirty="0">
                <a:latin typeface="Arial Black"/>
                <a:cs typeface="Arial Black"/>
              </a:rPr>
              <a:t>and </a:t>
            </a:r>
            <a:r>
              <a:rPr sz="2000" spc="-265" dirty="0">
                <a:latin typeface="Arial Black"/>
                <a:cs typeface="Arial Black"/>
              </a:rPr>
              <a:t>females,</a:t>
            </a:r>
            <a:r>
              <a:rPr sz="2000" spc="75" dirty="0">
                <a:latin typeface="Arial Black"/>
                <a:cs typeface="Arial Black"/>
              </a:rPr>
              <a:t> </a:t>
            </a:r>
            <a:r>
              <a:rPr sz="2000" spc="-260" dirty="0">
                <a:latin typeface="Arial Black"/>
                <a:cs typeface="Arial Black"/>
              </a:rPr>
              <a:t>respectively)</a:t>
            </a:r>
            <a:endParaRPr sz="20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1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800" spc="-215" dirty="0">
                <a:latin typeface="Arial Black"/>
                <a:cs typeface="Arial Black"/>
              </a:rPr>
              <a:t>the </a:t>
            </a:r>
            <a:r>
              <a:rPr sz="1800" spc="-254" dirty="0">
                <a:latin typeface="Arial Black"/>
                <a:cs typeface="Arial Black"/>
              </a:rPr>
              <a:t>lowest </a:t>
            </a:r>
            <a:r>
              <a:rPr sz="1800" spc="-240" dirty="0">
                <a:latin typeface="Arial Black"/>
                <a:cs typeface="Arial Black"/>
              </a:rPr>
              <a:t>incidence </a:t>
            </a:r>
            <a:r>
              <a:rPr sz="1800" spc="-254" dirty="0">
                <a:latin typeface="Arial Black"/>
                <a:cs typeface="Arial Black"/>
              </a:rPr>
              <a:t>rates </a:t>
            </a:r>
            <a:r>
              <a:rPr sz="1800" spc="-155" dirty="0">
                <a:latin typeface="Arial Black"/>
                <a:cs typeface="Arial Black"/>
              </a:rPr>
              <a:t>for </a:t>
            </a:r>
            <a:r>
              <a:rPr sz="1800" spc="-265" dirty="0">
                <a:latin typeface="Arial Black"/>
                <a:cs typeface="Arial Black"/>
              </a:rPr>
              <a:t>males </a:t>
            </a:r>
            <a:r>
              <a:rPr sz="1800" spc="-254" dirty="0">
                <a:latin typeface="Arial Black"/>
                <a:cs typeface="Arial Black"/>
              </a:rPr>
              <a:t>is </a:t>
            </a:r>
            <a:r>
              <a:rPr sz="1800" spc="-180" dirty="0">
                <a:latin typeface="Arial Black"/>
                <a:cs typeface="Arial Black"/>
              </a:rPr>
              <a:t>in </a:t>
            </a:r>
            <a:r>
              <a:rPr sz="1800" spc="-215" dirty="0">
                <a:latin typeface="Arial Black"/>
                <a:cs typeface="Arial Black"/>
              </a:rPr>
              <a:t>England, </a:t>
            </a:r>
            <a:r>
              <a:rPr sz="1800" spc="-240" dirty="0">
                <a:latin typeface="Arial Black"/>
                <a:cs typeface="Arial Black"/>
              </a:rPr>
              <a:t>at </a:t>
            </a:r>
            <a:r>
              <a:rPr sz="1800" spc="-235" dirty="0">
                <a:latin typeface="Arial Black"/>
                <a:cs typeface="Arial Black"/>
              </a:rPr>
              <a:t>56 </a:t>
            </a:r>
            <a:r>
              <a:rPr sz="1800" spc="-200" dirty="0">
                <a:latin typeface="Arial Black"/>
                <a:cs typeface="Arial Black"/>
              </a:rPr>
              <a:t>per </a:t>
            </a:r>
            <a:r>
              <a:rPr sz="1800" spc="-225" dirty="0">
                <a:latin typeface="Arial Black"/>
                <a:cs typeface="Arial Black"/>
              </a:rPr>
              <a:t>100,000,</a:t>
            </a:r>
            <a:endParaRPr sz="18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800" spc="-220" dirty="0">
                <a:latin typeface="Arial Black"/>
                <a:cs typeface="Arial Black"/>
              </a:rPr>
              <a:t>For </a:t>
            </a:r>
            <a:r>
              <a:rPr sz="1800" spc="-250" dirty="0">
                <a:latin typeface="Arial Black"/>
                <a:cs typeface="Arial Black"/>
              </a:rPr>
              <a:t>females </a:t>
            </a:r>
            <a:r>
              <a:rPr sz="1800" spc="-180" dirty="0">
                <a:latin typeface="Arial Black"/>
                <a:cs typeface="Arial Black"/>
              </a:rPr>
              <a:t>it </a:t>
            </a:r>
            <a:r>
              <a:rPr sz="1800" spc="-254" dirty="0">
                <a:latin typeface="Arial Black"/>
                <a:cs typeface="Arial Black"/>
              </a:rPr>
              <a:t>is </a:t>
            </a:r>
            <a:r>
              <a:rPr sz="1800" spc="-180" dirty="0">
                <a:latin typeface="Arial Black"/>
                <a:cs typeface="Arial Black"/>
              </a:rPr>
              <a:t>in Northern </a:t>
            </a:r>
            <a:r>
              <a:rPr sz="1800" spc="-215" dirty="0">
                <a:latin typeface="Arial Black"/>
                <a:cs typeface="Arial Black"/>
              </a:rPr>
              <a:t>Ireland, </a:t>
            </a:r>
            <a:r>
              <a:rPr sz="1800" spc="-240" dirty="0">
                <a:latin typeface="Arial Black"/>
                <a:cs typeface="Arial Black"/>
              </a:rPr>
              <a:t>at </a:t>
            </a:r>
            <a:r>
              <a:rPr sz="1800" spc="-235" dirty="0">
                <a:latin typeface="Arial Black"/>
                <a:cs typeface="Arial Black"/>
              </a:rPr>
              <a:t>37 </a:t>
            </a:r>
            <a:r>
              <a:rPr sz="1800" spc="-200" dirty="0">
                <a:latin typeface="Arial Black"/>
                <a:cs typeface="Arial Black"/>
              </a:rPr>
              <a:t>per</a:t>
            </a:r>
            <a:r>
              <a:rPr sz="1800" spc="130" dirty="0">
                <a:latin typeface="Arial Black"/>
                <a:cs typeface="Arial Black"/>
              </a:rPr>
              <a:t> </a:t>
            </a:r>
            <a:r>
              <a:rPr sz="1800" spc="-229" dirty="0">
                <a:latin typeface="Arial Black"/>
                <a:cs typeface="Arial Black"/>
              </a:rPr>
              <a:t>100,000</a:t>
            </a:r>
            <a:endParaRPr sz="18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95883" y="211645"/>
            <a:ext cx="6950709" cy="12439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708275" marR="5080" indent="-2696210">
              <a:lnSpc>
                <a:spcPct val="100000"/>
              </a:lnSpc>
              <a:spcBef>
                <a:spcPts val="95"/>
              </a:spcBef>
            </a:pPr>
            <a:r>
              <a:rPr spc="-570" dirty="0"/>
              <a:t>Physical </a:t>
            </a:r>
            <a:r>
              <a:rPr spc="-500" dirty="0"/>
              <a:t>Activity </a:t>
            </a:r>
            <a:r>
              <a:rPr spc="-560" dirty="0"/>
              <a:t>reduces </a:t>
            </a:r>
            <a:r>
              <a:rPr spc="-550" dirty="0"/>
              <a:t>risk </a:t>
            </a:r>
            <a:r>
              <a:rPr spc="-355" dirty="0"/>
              <a:t>of  </a:t>
            </a:r>
            <a:r>
              <a:rPr spc="-585" dirty="0"/>
              <a:t>Cancer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0065"/>
            <a:ext cx="8004809" cy="3787140"/>
          </a:xfrm>
          <a:prstGeom prst="rect">
            <a:avLst/>
          </a:prstGeom>
        </p:spPr>
        <p:txBody>
          <a:bodyPr vert="horz" wrap="square" lIns="0" tIns="55244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3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spc="-370" dirty="0">
                <a:latin typeface="Arial Black"/>
                <a:cs typeface="Arial Black"/>
              </a:rPr>
              <a:t>Parkin </a:t>
            </a:r>
            <a:r>
              <a:rPr sz="2700" spc="-340" dirty="0">
                <a:latin typeface="Arial Black"/>
                <a:cs typeface="Arial Black"/>
              </a:rPr>
              <a:t>et al,</a:t>
            </a:r>
            <a:r>
              <a:rPr sz="2700" spc="-320" dirty="0">
                <a:latin typeface="Arial Black"/>
                <a:cs typeface="Arial Black"/>
              </a:rPr>
              <a:t> </a:t>
            </a:r>
            <a:r>
              <a:rPr sz="2700" spc="-315" dirty="0">
                <a:latin typeface="Arial Black"/>
                <a:cs typeface="Arial Black"/>
              </a:rPr>
              <a:t>(2011)</a:t>
            </a:r>
            <a:endParaRPr sz="2700">
              <a:latin typeface="Arial Black"/>
              <a:cs typeface="Arial Black"/>
            </a:endParaRPr>
          </a:p>
          <a:p>
            <a:pPr marL="756285" marR="5080" lvl="1" indent="-287020">
              <a:lnSpc>
                <a:spcPts val="2590"/>
              </a:lnSpc>
              <a:spcBef>
                <a:spcPts val="630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375" dirty="0">
                <a:latin typeface="Arial Black"/>
                <a:cs typeface="Arial Black"/>
              </a:rPr>
              <a:t>1% </a:t>
            </a:r>
            <a:r>
              <a:rPr sz="2400" spc="-220" dirty="0">
                <a:latin typeface="Arial Black"/>
                <a:cs typeface="Arial Black"/>
              </a:rPr>
              <a:t>of </a:t>
            </a:r>
            <a:r>
              <a:rPr sz="2400" spc="-380" dirty="0">
                <a:latin typeface="Arial Black"/>
                <a:cs typeface="Arial Black"/>
              </a:rPr>
              <a:t>cancers </a:t>
            </a:r>
            <a:r>
              <a:rPr sz="2400" spc="-240" dirty="0">
                <a:latin typeface="Arial Black"/>
                <a:cs typeface="Arial Black"/>
              </a:rPr>
              <a:t>in </a:t>
            </a:r>
            <a:r>
              <a:rPr sz="2400" spc="-285" dirty="0">
                <a:latin typeface="Arial Black"/>
                <a:cs typeface="Arial Black"/>
              </a:rPr>
              <a:t>the </a:t>
            </a:r>
            <a:r>
              <a:rPr sz="2400" spc="-400" dirty="0">
                <a:latin typeface="Arial Black"/>
                <a:cs typeface="Arial Black"/>
              </a:rPr>
              <a:t>UK, </a:t>
            </a:r>
            <a:r>
              <a:rPr sz="2400" spc="-254" dirty="0">
                <a:latin typeface="Arial Black"/>
                <a:cs typeface="Arial Black"/>
              </a:rPr>
              <a:t>around </a:t>
            </a:r>
            <a:r>
              <a:rPr sz="2400" spc="-305" dirty="0">
                <a:latin typeface="Arial Black"/>
                <a:cs typeface="Arial Black"/>
              </a:rPr>
              <a:t>3,400 </a:t>
            </a:r>
            <a:r>
              <a:rPr sz="2400" spc="-425" dirty="0">
                <a:latin typeface="Arial Black"/>
                <a:cs typeface="Arial Black"/>
              </a:rPr>
              <a:t>cases </a:t>
            </a:r>
            <a:r>
              <a:rPr sz="2400" spc="-295" dirty="0">
                <a:latin typeface="Arial Black"/>
                <a:cs typeface="Arial Black"/>
              </a:rPr>
              <a:t>every  </a:t>
            </a:r>
            <a:r>
              <a:rPr sz="2400" spc="-345" dirty="0">
                <a:latin typeface="Arial Black"/>
                <a:cs typeface="Arial Black"/>
              </a:rPr>
              <a:t>year, </a:t>
            </a:r>
            <a:r>
              <a:rPr sz="2400" spc="-335" dirty="0">
                <a:latin typeface="Arial Black"/>
                <a:cs typeface="Arial Black"/>
              </a:rPr>
              <a:t>are </a:t>
            </a:r>
            <a:r>
              <a:rPr sz="2400" spc="-285" dirty="0">
                <a:latin typeface="Arial Black"/>
                <a:cs typeface="Arial Black"/>
              </a:rPr>
              <a:t>linked </a:t>
            </a:r>
            <a:r>
              <a:rPr sz="2400" spc="-240" dirty="0">
                <a:latin typeface="Arial Black"/>
                <a:cs typeface="Arial Black"/>
              </a:rPr>
              <a:t>to </a:t>
            </a:r>
            <a:r>
              <a:rPr sz="2400" spc="-250" dirty="0">
                <a:latin typeface="Arial Black"/>
                <a:cs typeface="Arial Black"/>
              </a:rPr>
              <a:t>people </a:t>
            </a:r>
            <a:r>
              <a:rPr sz="2400" spc="-210" dirty="0">
                <a:latin typeface="Arial Black"/>
                <a:cs typeface="Arial Black"/>
              </a:rPr>
              <a:t>doing </a:t>
            </a:r>
            <a:r>
              <a:rPr sz="2400" spc="-370" dirty="0">
                <a:latin typeface="Arial Black"/>
                <a:cs typeface="Arial Black"/>
              </a:rPr>
              <a:t>less </a:t>
            </a:r>
            <a:r>
              <a:rPr sz="2400" spc="-285" dirty="0">
                <a:latin typeface="Arial Black"/>
                <a:cs typeface="Arial Black"/>
              </a:rPr>
              <a:t>than </a:t>
            </a:r>
            <a:r>
              <a:rPr sz="2400" spc="-275" dirty="0">
                <a:latin typeface="Arial Black"/>
                <a:cs typeface="Arial Black"/>
              </a:rPr>
              <a:t>government  </a:t>
            </a:r>
            <a:r>
              <a:rPr sz="2400" spc="-270" dirty="0">
                <a:latin typeface="Arial Black"/>
                <a:cs typeface="Arial Black"/>
              </a:rPr>
              <a:t>guidelines </a:t>
            </a:r>
            <a:r>
              <a:rPr sz="2400" spc="-204" dirty="0">
                <a:latin typeface="Arial Black"/>
                <a:cs typeface="Arial Black"/>
              </a:rPr>
              <a:t>for </a:t>
            </a:r>
            <a:r>
              <a:rPr sz="2400" spc="-315" dirty="0">
                <a:latin typeface="Arial Black"/>
                <a:cs typeface="Arial Black"/>
              </a:rPr>
              <a:t>physical </a:t>
            </a:r>
            <a:r>
              <a:rPr sz="2400" spc="-310" dirty="0">
                <a:latin typeface="Arial Black"/>
                <a:cs typeface="Arial Black"/>
              </a:rPr>
              <a:t>activity </a:t>
            </a:r>
            <a:r>
              <a:rPr sz="2400" spc="-370" dirty="0">
                <a:latin typeface="Arial Black"/>
                <a:cs typeface="Arial Black"/>
              </a:rPr>
              <a:t>each</a:t>
            </a:r>
            <a:r>
              <a:rPr sz="2400" spc="-515" dirty="0">
                <a:latin typeface="Arial Black"/>
                <a:cs typeface="Arial Black"/>
              </a:rPr>
              <a:t> </a:t>
            </a:r>
            <a:r>
              <a:rPr sz="2400" spc="-409" dirty="0">
                <a:latin typeface="Arial Black"/>
                <a:cs typeface="Arial Black"/>
              </a:rPr>
              <a:t>week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2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700" spc="-405" dirty="0">
                <a:latin typeface="Arial Black"/>
                <a:cs typeface="Arial Black"/>
              </a:rPr>
              <a:t>AICR </a:t>
            </a:r>
            <a:r>
              <a:rPr sz="2700" spc="-315" dirty="0">
                <a:latin typeface="Arial Black"/>
                <a:cs typeface="Arial Black"/>
              </a:rPr>
              <a:t>(2007) </a:t>
            </a:r>
            <a:r>
              <a:rPr sz="2700" spc="-310" dirty="0">
                <a:latin typeface="Arial Black"/>
                <a:cs typeface="Arial Black"/>
              </a:rPr>
              <a:t>and </a:t>
            </a:r>
            <a:r>
              <a:rPr sz="2700" spc="-415" dirty="0">
                <a:latin typeface="Arial Black"/>
                <a:cs typeface="Arial Black"/>
              </a:rPr>
              <a:t>IARC</a:t>
            </a:r>
            <a:r>
              <a:rPr sz="2700" spc="-160" dirty="0">
                <a:latin typeface="Arial Black"/>
                <a:cs typeface="Arial Black"/>
              </a:rPr>
              <a:t> </a:t>
            </a:r>
            <a:r>
              <a:rPr sz="2700" spc="-315" dirty="0">
                <a:latin typeface="Arial Black"/>
                <a:cs typeface="Arial Black"/>
              </a:rPr>
              <a:t>(2002)</a:t>
            </a:r>
            <a:endParaRPr sz="2700">
              <a:latin typeface="Arial Black"/>
              <a:cs typeface="Arial Black"/>
            </a:endParaRPr>
          </a:p>
          <a:p>
            <a:pPr marL="756285" marR="34925" lvl="1" indent="-287020">
              <a:lnSpc>
                <a:spcPts val="2590"/>
              </a:lnSpc>
              <a:spcBef>
                <a:spcPts val="630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305" dirty="0">
                <a:latin typeface="Arial Black"/>
                <a:cs typeface="Arial Black"/>
              </a:rPr>
              <a:t>Regular </a:t>
            </a:r>
            <a:r>
              <a:rPr sz="2400" spc="-315" dirty="0">
                <a:latin typeface="Arial Black"/>
                <a:cs typeface="Arial Black"/>
              </a:rPr>
              <a:t>physical </a:t>
            </a:r>
            <a:r>
              <a:rPr sz="2400" spc="-310" dirty="0">
                <a:latin typeface="Arial Black"/>
                <a:cs typeface="Arial Black"/>
              </a:rPr>
              <a:t>activity </a:t>
            </a:r>
            <a:r>
              <a:rPr sz="2400" spc="-290" dirty="0">
                <a:latin typeface="Arial Black"/>
                <a:cs typeface="Arial Black"/>
              </a:rPr>
              <a:t>helps </a:t>
            </a:r>
            <a:r>
              <a:rPr sz="2400" spc="-240" dirty="0">
                <a:latin typeface="Arial Black"/>
                <a:cs typeface="Arial Black"/>
              </a:rPr>
              <a:t>to </a:t>
            </a:r>
            <a:r>
              <a:rPr sz="2400" spc="-340" dirty="0">
                <a:latin typeface="Arial Black"/>
                <a:cs typeface="Arial Black"/>
              </a:rPr>
              <a:t>keep </a:t>
            </a:r>
            <a:r>
              <a:rPr sz="2400" spc="-220" dirty="0">
                <a:latin typeface="Arial Black"/>
                <a:cs typeface="Arial Black"/>
              </a:rPr>
              <a:t>body </a:t>
            </a:r>
            <a:r>
              <a:rPr sz="2400" spc="-305" dirty="0">
                <a:latin typeface="Arial Black"/>
                <a:cs typeface="Arial Black"/>
              </a:rPr>
              <a:t>weight </a:t>
            </a:r>
            <a:r>
              <a:rPr sz="2400" spc="-320" dirty="0">
                <a:latin typeface="Arial Black"/>
                <a:cs typeface="Arial Black"/>
              </a:rPr>
              <a:t>at  </a:t>
            </a:r>
            <a:r>
              <a:rPr sz="2400" spc="-380" dirty="0">
                <a:latin typeface="Arial Black"/>
                <a:cs typeface="Arial Black"/>
              </a:rPr>
              <a:t>a </a:t>
            </a:r>
            <a:r>
              <a:rPr sz="2400" spc="-290" dirty="0">
                <a:latin typeface="Arial Black"/>
                <a:cs typeface="Arial Black"/>
              </a:rPr>
              <a:t>healthy </a:t>
            </a:r>
            <a:r>
              <a:rPr sz="2400" spc="-295" dirty="0">
                <a:latin typeface="Arial Black"/>
                <a:cs typeface="Arial Black"/>
              </a:rPr>
              <a:t>level, </a:t>
            </a:r>
            <a:r>
              <a:rPr sz="2400" spc="-275" dirty="0">
                <a:latin typeface="Arial Black"/>
                <a:cs typeface="Arial Black"/>
              </a:rPr>
              <a:t>and </a:t>
            </a:r>
            <a:r>
              <a:rPr sz="2400" spc="-240" dirty="0">
                <a:latin typeface="Arial Black"/>
                <a:cs typeface="Arial Black"/>
              </a:rPr>
              <a:t>being </a:t>
            </a:r>
            <a:r>
              <a:rPr sz="2400" spc="-280" dirty="0">
                <a:latin typeface="Arial Black"/>
                <a:cs typeface="Arial Black"/>
              </a:rPr>
              <a:t>overweight </a:t>
            </a:r>
            <a:r>
              <a:rPr sz="2400" spc="-220" dirty="0">
                <a:latin typeface="Arial Black"/>
                <a:cs typeface="Arial Black"/>
              </a:rPr>
              <a:t>or </a:t>
            </a:r>
            <a:r>
              <a:rPr sz="2400" spc="-305" dirty="0">
                <a:latin typeface="Arial Black"/>
                <a:cs typeface="Arial Black"/>
              </a:rPr>
              <a:t>obese </a:t>
            </a:r>
            <a:r>
              <a:rPr sz="2400" spc="-375" dirty="0">
                <a:latin typeface="Arial Black"/>
                <a:cs typeface="Arial Black"/>
              </a:rPr>
              <a:t>can  </a:t>
            </a:r>
            <a:r>
              <a:rPr sz="2400" spc="-280" dirty="0">
                <a:latin typeface="Arial Black"/>
                <a:cs typeface="Arial Black"/>
              </a:rPr>
              <a:t>greatly </a:t>
            </a:r>
            <a:r>
              <a:rPr sz="2400" spc="-345" dirty="0">
                <a:latin typeface="Arial Black"/>
                <a:cs typeface="Arial Black"/>
              </a:rPr>
              <a:t>increase </a:t>
            </a:r>
            <a:r>
              <a:rPr sz="2400" spc="-285" dirty="0">
                <a:latin typeface="Arial Black"/>
                <a:cs typeface="Arial Black"/>
              </a:rPr>
              <a:t>the </a:t>
            </a:r>
            <a:r>
              <a:rPr sz="2400" spc="-330" dirty="0">
                <a:latin typeface="Arial Black"/>
                <a:cs typeface="Arial Black"/>
              </a:rPr>
              <a:t>risk </a:t>
            </a:r>
            <a:r>
              <a:rPr sz="2400" spc="-220" dirty="0">
                <a:latin typeface="Arial Black"/>
                <a:cs typeface="Arial Black"/>
              </a:rPr>
              <a:t>of</a:t>
            </a:r>
            <a:r>
              <a:rPr sz="2400" spc="-390" dirty="0">
                <a:latin typeface="Arial Black"/>
                <a:cs typeface="Arial Black"/>
              </a:rPr>
              <a:t> </a:t>
            </a:r>
            <a:r>
              <a:rPr sz="2400" spc="-385" dirty="0">
                <a:latin typeface="Arial Black"/>
                <a:cs typeface="Arial Black"/>
              </a:rPr>
              <a:t>cancer.</a:t>
            </a:r>
            <a:endParaRPr sz="2400">
              <a:latin typeface="Arial Black"/>
              <a:cs typeface="Arial Black"/>
            </a:endParaRPr>
          </a:p>
          <a:p>
            <a:pPr marL="756285" marR="647065" lvl="1" indent="-287020">
              <a:lnSpc>
                <a:spcPts val="2590"/>
              </a:lnSpc>
              <a:spcBef>
                <a:spcPts val="580"/>
              </a:spcBef>
              <a:buFont typeface="Arial"/>
              <a:buChar char="–"/>
              <a:tabLst>
                <a:tab pos="756920" algn="l"/>
              </a:tabLst>
            </a:pPr>
            <a:r>
              <a:rPr sz="2400" spc="-300" dirty="0">
                <a:latin typeface="Arial Black"/>
                <a:cs typeface="Arial Black"/>
              </a:rPr>
              <a:t>Activity </a:t>
            </a:r>
            <a:r>
              <a:rPr sz="2400" spc="-285" dirty="0">
                <a:latin typeface="Arial Black"/>
                <a:cs typeface="Arial Black"/>
              </a:rPr>
              <a:t>itself </a:t>
            </a:r>
            <a:r>
              <a:rPr sz="2400" spc="-315" dirty="0">
                <a:latin typeface="Arial Black"/>
                <a:cs typeface="Arial Black"/>
              </a:rPr>
              <a:t>also </a:t>
            </a:r>
            <a:r>
              <a:rPr sz="2400" spc="-360" dirty="0">
                <a:latin typeface="Arial Black"/>
                <a:cs typeface="Arial Black"/>
              </a:rPr>
              <a:t>has </a:t>
            </a:r>
            <a:r>
              <a:rPr sz="2400" spc="-380" dirty="0">
                <a:latin typeface="Arial Black"/>
                <a:cs typeface="Arial Black"/>
              </a:rPr>
              <a:t>a </a:t>
            </a:r>
            <a:r>
              <a:rPr sz="2400" spc="-295" dirty="0">
                <a:latin typeface="Arial Black"/>
                <a:cs typeface="Arial Black"/>
              </a:rPr>
              <a:t>protective </a:t>
            </a:r>
            <a:r>
              <a:rPr sz="2400" spc="-300" dirty="0">
                <a:latin typeface="Arial Black"/>
                <a:cs typeface="Arial Black"/>
              </a:rPr>
              <a:t>effect, </a:t>
            </a:r>
            <a:r>
              <a:rPr sz="2400" spc="-350" dirty="0">
                <a:latin typeface="Arial Black"/>
                <a:cs typeface="Arial Black"/>
              </a:rPr>
              <a:t>which </a:t>
            </a:r>
            <a:r>
              <a:rPr sz="2400" spc="-345" dirty="0">
                <a:latin typeface="Arial Black"/>
                <a:cs typeface="Arial Black"/>
              </a:rPr>
              <a:t>is  </a:t>
            </a:r>
            <a:r>
              <a:rPr sz="2400" spc="-260" dirty="0">
                <a:latin typeface="Arial Black"/>
                <a:cs typeface="Arial Black"/>
              </a:rPr>
              <a:t>independent </a:t>
            </a:r>
            <a:r>
              <a:rPr sz="2400" spc="-220" dirty="0">
                <a:latin typeface="Arial Black"/>
                <a:cs typeface="Arial Black"/>
              </a:rPr>
              <a:t>of </a:t>
            </a:r>
            <a:r>
              <a:rPr sz="2400" spc="-310" dirty="0">
                <a:latin typeface="Arial Black"/>
                <a:cs typeface="Arial Black"/>
              </a:rPr>
              <a:t>its </a:t>
            </a:r>
            <a:r>
              <a:rPr sz="2400" spc="-325" dirty="0">
                <a:latin typeface="Arial Black"/>
                <a:cs typeface="Arial Black"/>
              </a:rPr>
              <a:t>effects </a:t>
            </a:r>
            <a:r>
              <a:rPr sz="2400" spc="-225" dirty="0">
                <a:latin typeface="Arial Black"/>
                <a:cs typeface="Arial Black"/>
              </a:rPr>
              <a:t>on</a:t>
            </a:r>
            <a:r>
              <a:rPr sz="2400" spc="-95" dirty="0">
                <a:latin typeface="Arial Black"/>
                <a:cs typeface="Arial Black"/>
              </a:rPr>
              <a:t> </a:t>
            </a:r>
            <a:r>
              <a:rPr sz="2400" spc="-270" dirty="0">
                <a:latin typeface="Arial Black"/>
                <a:cs typeface="Arial Black"/>
              </a:rPr>
              <a:t>bodyweight</a:t>
            </a:r>
            <a:endParaRPr sz="24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98150" y="211645"/>
            <a:ext cx="7745730" cy="12439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141730" marR="5080" indent="-1129665">
              <a:lnSpc>
                <a:spcPct val="100000"/>
              </a:lnSpc>
              <a:spcBef>
                <a:spcPts val="95"/>
              </a:spcBef>
            </a:pPr>
            <a:r>
              <a:rPr spc="-570" dirty="0"/>
              <a:t>Physical </a:t>
            </a:r>
            <a:r>
              <a:rPr spc="-509" dirty="0"/>
              <a:t>activity </a:t>
            </a:r>
            <a:r>
              <a:rPr spc="-560" dirty="0"/>
              <a:t>reduces </a:t>
            </a:r>
            <a:r>
              <a:rPr spc="-475" dirty="0"/>
              <a:t>the </a:t>
            </a:r>
            <a:r>
              <a:rPr spc="-550" dirty="0"/>
              <a:t>risk </a:t>
            </a:r>
            <a:r>
              <a:rPr spc="-355" dirty="0"/>
              <a:t>of  </a:t>
            </a:r>
            <a:r>
              <a:rPr spc="-605" dirty="0"/>
              <a:t>Bowel </a:t>
            </a:r>
            <a:r>
              <a:rPr spc="-459" dirty="0"/>
              <a:t>and </a:t>
            </a:r>
            <a:r>
              <a:rPr spc="-415" dirty="0"/>
              <a:t>Colon</a:t>
            </a:r>
            <a:r>
              <a:rPr spc="-335" dirty="0"/>
              <a:t> </a:t>
            </a:r>
            <a:r>
              <a:rPr spc="-585" dirty="0"/>
              <a:t>Cancer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39" y="1564639"/>
            <a:ext cx="8048625" cy="3459479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0" marR="165735">
              <a:lnSpc>
                <a:spcPct val="80000"/>
              </a:lnSpc>
              <a:spcBef>
                <a:spcPts val="585"/>
              </a:spcBef>
            </a:pPr>
            <a:r>
              <a:rPr sz="2000" spc="-280" dirty="0">
                <a:latin typeface="Arial Black"/>
                <a:cs typeface="Arial Black"/>
              </a:rPr>
              <a:t>Physical </a:t>
            </a:r>
            <a:r>
              <a:rPr sz="2000" spc="-254" dirty="0">
                <a:latin typeface="Arial Black"/>
                <a:cs typeface="Arial Black"/>
              </a:rPr>
              <a:t>activity </a:t>
            </a:r>
            <a:r>
              <a:rPr sz="2000" spc="-310" dirty="0">
                <a:latin typeface="Arial Black"/>
                <a:cs typeface="Arial Black"/>
              </a:rPr>
              <a:t>can </a:t>
            </a:r>
            <a:r>
              <a:rPr sz="2000" spc="-260" dirty="0">
                <a:latin typeface="Arial Black"/>
                <a:cs typeface="Arial Black"/>
              </a:rPr>
              <a:t>reduce </a:t>
            </a:r>
            <a:r>
              <a:rPr sz="2000" spc="-229" dirty="0">
                <a:latin typeface="Arial Black"/>
                <a:cs typeface="Arial Black"/>
              </a:rPr>
              <a:t>the </a:t>
            </a:r>
            <a:r>
              <a:rPr sz="2000" spc="-275" dirty="0">
                <a:latin typeface="Arial Black"/>
                <a:cs typeface="Arial Black"/>
              </a:rPr>
              <a:t>risk </a:t>
            </a:r>
            <a:r>
              <a:rPr sz="2000" spc="-175" dirty="0">
                <a:latin typeface="Arial Black"/>
                <a:cs typeface="Arial Black"/>
              </a:rPr>
              <a:t>of </a:t>
            </a:r>
            <a:r>
              <a:rPr sz="2000" spc="-250" dirty="0">
                <a:latin typeface="Arial Black"/>
                <a:cs typeface="Arial Black"/>
              </a:rPr>
              <a:t>bowel </a:t>
            </a:r>
            <a:r>
              <a:rPr sz="2000" spc="-305" dirty="0">
                <a:latin typeface="Arial Black"/>
                <a:cs typeface="Arial Black"/>
              </a:rPr>
              <a:t>cancer </a:t>
            </a:r>
            <a:r>
              <a:rPr sz="2000" spc="-200" dirty="0">
                <a:latin typeface="Arial Black"/>
                <a:cs typeface="Arial Black"/>
              </a:rPr>
              <a:t>in </a:t>
            </a:r>
            <a:r>
              <a:rPr sz="2000" spc="-260" dirty="0">
                <a:latin typeface="Arial Black"/>
                <a:cs typeface="Arial Black"/>
              </a:rPr>
              <a:t>many </a:t>
            </a:r>
            <a:r>
              <a:rPr sz="2000" spc="-210" dirty="0">
                <a:latin typeface="Arial Black"/>
                <a:cs typeface="Arial Black"/>
              </a:rPr>
              <a:t>different  </a:t>
            </a:r>
            <a:r>
              <a:rPr sz="2000" spc="-345" dirty="0">
                <a:latin typeface="Arial Black"/>
                <a:cs typeface="Arial Black"/>
              </a:rPr>
              <a:t>ways</a:t>
            </a:r>
            <a:endParaRPr sz="20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80" dirty="0">
                <a:latin typeface="Arial Black"/>
                <a:cs typeface="Arial Black"/>
              </a:rPr>
              <a:t>Physical </a:t>
            </a:r>
            <a:r>
              <a:rPr sz="2000" spc="-254" dirty="0">
                <a:latin typeface="Arial Black"/>
                <a:cs typeface="Arial Black"/>
              </a:rPr>
              <a:t>activity </a:t>
            </a:r>
            <a:r>
              <a:rPr sz="2000" spc="-270" dirty="0">
                <a:latin typeface="Arial Black"/>
                <a:cs typeface="Arial Black"/>
              </a:rPr>
              <a:t>leads </a:t>
            </a:r>
            <a:r>
              <a:rPr sz="2000" spc="-190" dirty="0">
                <a:latin typeface="Arial Black"/>
                <a:cs typeface="Arial Black"/>
              </a:rPr>
              <a:t>to </a:t>
            </a:r>
            <a:r>
              <a:rPr sz="2000" spc="-225" dirty="0">
                <a:latin typeface="Arial Black"/>
                <a:cs typeface="Arial Black"/>
              </a:rPr>
              <a:t>regular </a:t>
            </a:r>
            <a:r>
              <a:rPr sz="2000" spc="-250" dirty="0">
                <a:latin typeface="Arial Black"/>
                <a:cs typeface="Arial Black"/>
              </a:rPr>
              <a:t>bowel</a:t>
            </a:r>
            <a:r>
              <a:rPr sz="2000" spc="-300" dirty="0">
                <a:latin typeface="Arial Black"/>
                <a:cs typeface="Arial Black"/>
              </a:rPr>
              <a:t> </a:t>
            </a:r>
            <a:r>
              <a:rPr sz="2000" spc="-260" dirty="0">
                <a:latin typeface="Arial Black"/>
                <a:cs typeface="Arial Black"/>
              </a:rPr>
              <a:t>movements.</a:t>
            </a:r>
            <a:endParaRPr sz="2000">
              <a:latin typeface="Arial Black"/>
              <a:cs typeface="Arial Black"/>
            </a:endParaRPr>
          </a:p>
          <a:p>
            <a:pPr marL="756285" marR="169545" lvl="1" indent="-287020">
              <a:lnSpc>
                <a:spcPct val="80000"/>
              </a:lnSpc>
              <a:spcBef>
                <a:spcPts val="43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800" spc="-225" dirty="0">
                <a:latin typeface="Arial Black"/>
                <a:cs typeface="Arial Black"/>
              </a:rPr>
              <a:t>Cancer-causing </a:t>
            </a:r>
            <a:r>
              <a:rPr sz="1800" spc="-265" dirty="0">
                <a:latin typeface="Arial Black"/>
                <a:cs typeface="Arial Black"/>
              </a:rPr>
              <a:t>substances </a:t>
            </a:r>
            <a:r>
              <a:rPr sz="1800" spc="-180" dirty="0">
                <a:latin typeface="Arial Black"/>
                <a:cs typeface="Arial Black"/>
              </a:rPr>
              <a:t>in </a:t>
            </a:r>
            <a:r>
              <a:rPr sz="1800" spc="-204" dirty="0">
                <a:latin typeface="Arial Black"/>
                <a:cs typeface="Arial Black"/>
              </a:rPr>
              <a:t>undigested </a:t>
            </a:r>
            <a:r>
              <a:rPr sz="1800" spc="-145" dirty="0">
                <a:latin typeface="Arial Black"/>
                <a:cs typeface="Arial Black"/>
              </a:rPr>
              <a:t>food </a:t>
            </a:r>
            <a:r>
              <a:rPr sz="1800" spc="-285" dirty="0">
                <a:latin typeface="Arial Black"/>
                <a:cs typeface="Arial Black"/>
              </a:rPr>
              <a:t>pass </a:t>
            </a:r>
            <a:r>
              <a:rPr sz="1800" spc="-180" dirty="0">
                <a:latin typeface="Arial Black"/>
                <a:cs typeface="Arial Black"/>
              </a:rPr>
              <a:t>through </a:t>
            </a:r>
            <a:r>
              <a:rPr sz="1800" spc="-215" dirty="0">
                <a:latin typeface="Arial Black"/>
                <a:cs typeface="Arial Black"/>
              </a:rPr>
              <a:t>the </a:t>
            </a:r>
            <a:r>
              <a:rPr sz="1800" spc="-229" dirty="0">
                <a:latin typeface="Arial Black"/>
                <a:cs typeface="Arial Black"/>
              </a:rPr>
              <a:t>bowel  </a:t>
            </a:r>
            <a:r>
              <a:rPr sz="1800" spc="-220" dirty="0">
                <a:latin typeface="Arial Black"/>
                <a:cs typeface="Arial Black"/>
              </a:rPr>
              <a:t>more</a:t>
            </a:r>
            <a:r>
              <a:rPr sz="1800" spc="-120" dirty="0">
                <a:latin typeface="Arial Black"/>
                <a:cs typeface="Arial Black"/>
              </a:rPr>
              <a:t> </a:t>
            </a:r>
            <a:r>
              <a:rPr sz="1800" spc="-240" dirty="0">
                <a:latin typeface="Arial Black"/>
                <a:cs typeface="Arial Black"/>
              </a:rPr>
              <a:t>quickly.</a:t>
            </a:r>
            <a:endParaRPr sz="1800">
              <a:latin typeface="Arial Black"/>
              <a:cs typeface="Arial Black"/>
            </a:endParaRPr>
          </a:p>
          <a:p>
            <a:pPr marL="355600" marR="353060" indent="-342900">
              <a:lnSpc>
                <a:spcPct val="80000"/>
              </a:lnSpc>
              <a:spcBef>
                <a:spcPts val="4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80" dirty="0">
                <a:latin typeface="Arial Black"/>
                <a:cs typeface="Arial Black"/>
              </a:rPr>
              <a:t>Physical </a:t>
            </a:r>
            <a:r>
              <a:rPr sz="2000" spc="-254" dirty="0">
                <a:latin typeface="Arial Black"/>
                <a:cs typeface="Arial Black"/>
              </a:rPr>
              <a:t>activity </a:t>
            </a:r>
            <a:r>
              <a:rPr sz="2000" spc="-280" dirty="0">
                <a:latin typeface="Arial Black"/>
                <a:cs typeface="Arial Black"/>
              </a:rPr>
              <a:t>reduces </a:t>
            </a:r>
            <a:r>
              <a:rPr sz="2000" spc="-229" dirty="0">
                <a:latin typeface="Arial Black"/>
                <a:cs typeface="Arial Black"/>
              </a:rPr>
              <a:t>the </a:t>
            </a:r>
            <a:r>
              <a:rPr sz="2000" spc="-270" dirty="0">
                <a:latin typeface="Arial Black"/>
                <a:cs typeface="Arial Black"/>
              </a:rPr>
              <a:t>levels </a:t>
            </a:r>
            <a:r>
              <a:rPr sz="2000" spc="-175" dirty="0">
                <a:latin typeface="Arial Black"/>
                <a:cs typeface="Arial Black"/>
              </a:rPr>
              <a:t>of </a:t>
            </a:r>
            <a:r>
              <a:rPr sz="2000" spc="-220" dirty="0">
                <a:latin typeface="Arial Black"/>
                <a:cs typeface="Arial Black"/>
              </a:rPr>
              <a:t>insulin, </a:t>
            </a:r>
            <a:r>
              <a:rPr sz="2000" spc="-275" dirty="0">
                <a:latin typeface="Arial Black"/>
                <a:cs typeface="Arial Black"/>
              </a:rPr>
              <a:t>some </a:t>
            </a:r>
            <a:r>
              <a:rPr sz="2000" spc="-235" dirty="0">
                <a:latin typeface="Arial Black"/>
                <a:cs typeface="Arial Black"/>
              </a:rPr>
              <a:t>hormones </a:t>
            </a:r>
            <a:r>
              <a:rPr sz="2000" spc="-225" dirty="0">
                <a:latin typeface="Arial Black"/>
                <a:cs typeface="Arial Black"/>
              </a:rPr>
              <a:t>and  </a:t>
            </a:r>
            <a:r>
              <a:rPr sz="2000" spc="-275" dirty="0">
                <a:latin typeface="Arial Black"/>
                <a:cs typeface="Arial Black"/>
              </a:rPr>
              <a:t>some </a:t>
            </a:r>
            <a:r>
              <a:rPr sz="2000" spc="-235" dirty="0">
                <a:latin typeface="Arial Black"/>
                <a:cs typeface="Arial Black"/>
              </a:rPr>
              <a:t>growth</a:t>
            </a:r>
            <a:r>
              <a:rPr sz="2000" spc="-375" dirty="0">
                <a:latin typeface="Arial Black"/>
                <a:cs typeface="Arial Black"/>
              </a:rPr>
              <a:t> </a:t>
            </a:r>
            <a:r>
              <a:rPr sz="2000" spc="-260" dirty="0">
                <a:latin typeface="Arial Black"/>
                <a:cs typeface="Arial Black"/>
              </a:rPr>
              <a:t>factors.</a:t>
            </a:r>
            <a:endParaRPr sz="2000">
              <a:latin typeface="Arial Black"/>
              <a:cs typeface="Arial Black"/>
            </a:endParaRPr>
          </a:p>
          <a:p>
            <a:pPr marL="756285" lvl="1" indent="-287020">
              <a:lnSpc>
                <a:spcPts val="2155"/>
              </a:lnSpc>
              <a:spcBef>
                <a:spcPts val="1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800" spc="-229" dirty="0">
                <a:latin typeface="Arial Black"/>
                <a:cs typeface="Arial Black"/>
              </a:rPr>
              <a:t>At </a:t>
            </a:r>
            <a:r>
              <a:rPr sz="1800" spc="-170" dirty="0">
                <a:latin typeface="Arial Black"/>
                <a:cs typeface="Arial Black"/>
              </a:rPr>
              <a:t>high </a:t>
            </a:r>
            <a:r>
              <a:rPr sz="1800" spc="-240" dirty="0">
                <a:latin typeface="Arial Black"/>
                <a:cs typeface="Arial Black"/>
              </a:rPr>
              <a:t>levels, </a:t>
            </a:r>
            <a:r>
              <a:rPr sz="1800" spc="-250" dirty="0">
                <a:latin typeface="Arial Black"/>
                <a:cs typeface="Arial Black"/>
              </a:rPr>
              <a:t>these </a:t>
            </a:r>
            <a:r>
              <a:rPr sz="1800" spc="-265" dirty="0">
                <a:latin typeface="Arial Black"/>
                <a:cs typeface="Arial Black"/>
              </a:rPr>
              <a:t>substances </a:t>
            </a:r>
            <a:r>
              <a:rPr sz="1800" spc="-285" dirty="0">
                <a:latin typeface="Arial Black"/>
                <a:cs typeface="Arial Black"/>
              </a:rPr>
              <a:t>can </a:t>
            </a:r>
            <a:r>
              <a:rPr sz="1800" spc="-229" dirty="0">
                <a:latin typeface="Arial Black"/>
                <a:cs typeface="Arial Black"/>
              </a:rPr>
              <a:t>encourage </a:t>
            </a:r>
            <a:r>
              <a:rPr sz="1800" spc="-215" dirty="0">
                <a:latin typeface="Arial Black"/>
                <a:cs typeface="Arial Black"/>
              </a:rPr>
              <a:t>the growth </a:t>
            </a:r>
            <a:r>
              <a:rPr sz="1800" spc="-160" dirty="0">
                <a:latin typeface="Arial Black"/>
                <a:cs typeface="Arial Black"/>
              </a:rPr>
              <a:t>of</a:t>
            </a:r>
            <a:r>
              <a:rPr sz="1800" spc="-75" dirty="0">
                <a:latin typeface="Arial Black"/>
                <a:cs typeface="Arial Black"/>
              </a:rPr>
              <a:t> </a:t>
            </a:r>
            <a:r>
              <a:rPr sz="1800" spc="-210" dirty="0">
                <a:latin typeface="Arial Black"/>
                <a:cs typeface="Arial Black"/>
              </a:rPr>
              <a:t>tumours.</a:t>
            </a:r>
            <a:endParaRPr sz="1800">
              <a:latin typeface="Arial Black"/>
              <a:cs typeface="Arial Black"/>
            </a:endParaRPr>
          </a:p>
          <a:p>
            <a:pPr marL="355600" marR="5080" indent="-342900">
              <a:lnSpc>
                <a:spcPct val="80000"/>
              </a:lnSpc>
              <a:spcBef>
                <a:spcPts val="4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80" dirty="0">
                <a:latin typeface="Arial Black"/>
                <a:cs typeface="Arial Black"/>
              </a:rPr>
              <a:t>Physical </a:t>
            </a:r>
            <a:r>
              <a:rPr sz="2000" spc="-254" dirty="0">
                <a:latin typeface="Arial Black"/>
                <a:cs typeface="Arial Black"/>
              </a:rPr>
              <a:t>activity </a:t>
            </a:r>
            <a:r>
              <a:rPr sz="2000" spc="-310" dirty="0">
                <a:latin typeface="Arial Black"/>
                <a:cs typeface="Arial Black"/>
              </a:rPr>
              <a:t>can </a:t>
            </a:r>
            <a:r>
              <a:rPr sz="2000" spc="-265" dirty="0">
                <a:latin typeface="Arial Black"/>
                <a:cs typeface="Arial Black"/>
              </a:rPr>
              <a:t>change </a:t>
            </a:r>
            <a:r>
              <a:rPr sz="2000" spc="-229" dirty="0">
                <a:latin typeface="Arial Black"/>
                <a:cs typeface="Arial Black"/>
              </a:rPr>
              <a:t>the </a:t>
            </a:r>
            <a:r>
              <a:rPr sz="2000" spc="-270" dirty="0">
                <a:latin typeface="Arial Black"/>
                <a:cs typeface="Arial Black"/>
              </a:rPr>
              <a:t>levels </a:t>
            </a:r>
            <a:r>
              <a:rPr sz="2000" spc="-175" dirty="0">
                <a:latin typeface="Arial Black"/>
                <a:cs typeface="Arial Black"/>
              </a:rPr>
              <a:t>of </a:t>
            </a:r>
            <a:r>
              <a:rPr sz="2000" spc="-285" dirty="0">
                <a:latin typeface="Arial Black"/>
                <a:cs typeface="Arial Black"/>
              </a:rPr>
              <a:t>chemical </a:t>
            </a:r>
            <a:r>
              <a:rPr sz="2000" spc="-280" dirty="0">
                <a:latin typeface="Arial Black"/>
                <a:cs typeface="Arial Black"/>
              </a:rPr>
              <a:t>messengers </a:t>
            </a:r>
            <a:r>
              <a:rPr sz="2000" spc="-260" dirty="0">
                <a:latin typeface="Arial Black"/>
                <a:cs typeface="Arial Black"/>
              </a:rPr>
              <a:t>called  </a:t>
            </a:r>
            <a:r>
              <a:rPr sz="2000" spc="-229" dirty="0">
                <a:latin typeface="Arial Black"/>
                <a:cs typeface="Arial Black"/>
              </a:rPr>
              <a:t>prostaglandins, </a:t>
            </a:r>
            <a:r>
              <a:rPr sz="2000" spc="-290" dirty="0">
                <a:latin typeface="Arial Black"/>
                <a:cs typeface="Arial Black"/>
              </a:rPr>
              <a:t>which </a:t>
            </a:r>
            <a:r>
              <a:rPr sz="2000" spc="-275" dirty="0">
                <a:latin typeface="Arial Black"/>
                <a:cs typeface="Arial Black"/>
              </a:rPr>
              <a:t>are </a:t>
            </a:r>
            <a:r>
              <a:rPr sz="2000" spc="-220" dirty="0">
                <a:latin typeface="Arial Black"/>
                <a:cs typeface="Arial Black"/>
              </a:rPr>
              <a:t>involved </a:t>
            </a:r>
            <a:r>
              <a:rPr sz="2000" spc="-200" dirty="0">
                <a:latin typeface="Arial Black"/>
                <a:cs typeface="Arial Black"/>
              </a:rPr>
              <a:t>in</a:t>
            </a:r>
            <a:r>
              <a:rPr sz="2000" spc="-340" dirty="0">
                <a:latin typeface="Arial Black"/>
                <a:cs typeface="Arial Black"/>
              </a:rPr>
              <a:t> </a:t>
            </a:r>
            <a:r>
              <a:rPr sz="2000" spc="-225" dirty="0">
                <a:latin typeface="Arial Black"/>
                <a:cs typeface="Arial Black"/>
              </a:rPr>
              <a:t>inflammation.</a:t>
            </a:r>
            <a:endParaRPr sz="2000">
              <a:latin typeface="Arial Black"/>
              <a:cs typeface="Arial Black"/>
            </a:endParaRPr>
          </a:p>
          <a:p>
            <a:pPr marL="756285" lvl="1" indent="-287020">
              <a:lnSpc>
                <a:spcPts val="1945"/>
              </a:lnSpc>
              <a:spcBef>
                <a:spcPts val="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800" spc="-229" dirty="0">
                <a:latin typeface="Arial Black"/>
                <a:cs typeface="Arial Black"/>
              </a:rPr>
              <a:t>Reducing </a:t>
            </a:r>
            <a:r>
              <a:rPr sz="1800" spc="-204" dirty="0">
                <a:latin typeface="Arial Black"/>
                <a:cs typeface="Arial Black"/>
              </a:rPr>
              <a:t>inflammation </a:t>
            </a:r>
            <a:r>
              <a:rPr sz="1800" spc="-180" dirty="0">
                <a:latin typeface="Arial Black"/>
                <a:cs typeface="Arial Black"/>
              </a:rPr>
              <a:t>in </a:t>
            </a:r>
            <a:r>
              <a:rPr sz="1800" spc="-215" dirty="0">
                <a:latin typeface="Arial Black"/>
                <a:cs typeface="Arial Black"/>
              </a:rPr>
              <a:t>the </a:t>
            </a:r>
            <a:r>
              <a:rPr sz="1800" spc="-229" dirty="0">
                <a:latin typeface="Arial Black"/>
                <a:cs typeface="Arial Black"/>
              </a:rPr>
              <a:t>bowel </a:t>
            </a:r>
            <a:r>
              <a:rPr sz="1800" spc="-204" dirty="0">
                <a:latin typeface="Arial Black"/>
                <a:cs typeface="Arial Black"/>
              </a:rPr>
              <a:t>could </a:t>
            </a:r>
            <a:r>
              <a:rPr sz="1800" spc="-250" dirty="0">
                <a:latin typeface="Arial Black"/>
                <a:cs typeface="Arial Black"/>
              </a:rPr>
              <a:t>mean </a:t>
            </a:r>
            <a:r>
              <a:rPr sz="1800" spc="-265" dirty="0">
                <a:latin typeface="Arial Black"/>
                <a:cs typeface="Arial Black"/>
              </a:rPr>
              <a:t>cells </a:t>
            </a:r>
            <a:r>
              <a:rPr sz="1800" spc="-225" dirty="0">
                <a:latin typeface="Arial Black"/>
                <a:cs typeface="Arial Black"/>
              </a:rPr>
              <a:t>aren't</a:t>
            </a:r>
            <a:r>
              <a:rPr sz="1800" spc="-235" dirty="0">
                <a:latin typeface="Arial Black"/>
                <a:cs typeface="Arial Black"/>
              </a:rPr>
              <a:t> </a:t>
            </a:r>
            <a:r>
              <a:rPr sz="1800" spc="-185" dirty="0">
                <a:latin typeface="Arial Black"/>
                <a:cs typeface="Arial Black"/>
              </a:rPr>
              <a:t>multiplying</a:t>
            </a:r>
            <a:endParaRPr sz="1800">
              <a:latin typeface="Arial Black"/>
              <a:cs typeface="Arial Black"/>
            </a:endParaRPr>
          </a:p>
          <a:p>
            <a:pPr marL="756285" marR="241300">
              <a:lnSpc>
                <a:spcPts val="1730"/>
              </a:lnSpc>
              <a:spcBef>
                <a:spcPts val="200"/>
              </a:spcBef>
            </a:pPr>
            <a:r>
              <a:rPr sz="1800" spc="-315" dirty="0">
                <a:latin typeface="Arial Black"/>
                <a:cs typeface="Arial Black"/>
              </a:rPr>
              <a:t>as </a:t>
            </a:r>
            <a:r>
              <a:rPr sz="1800" spc="-235" dirty="0">
                <a:latin typeface="Arial Black"/>
                <a:cs typeface="Arial Black"/>
              </a:rPr>
              <a:t>quickly, </a:t>
            </a:r>
            <a:r>
              <a:rPr sz="1800" spc="-245" dirty="0">
                <a:latin typeface="Arial Black"/>
                <a:cs typeface="Arial Black"/>
              </a:rPr>
              <a:t>so there's </a:t>
            </a:r>
            <a:r>
              <a:rPr sz="1800" spc="-280" dirty="0">
                <a:latin typeface="Arial Black"/>
                <a:cs typeface="Arial Black"/>
              </a:rPr>
              <a:t>less chance </a:t>
            </a:r>
            <a:r>
              <a:rPr sz="1800" spc="-160" dirty="0">
                <a:latin typeface="Arial Black"/>
                <a:cs typeface="Arial Black"/>
              </a:rPr>
              <a:t>of </a:t>
            </a:r>
            <a:r>
              <a:rPr sz="1800" spc="-215" dirty="0">
                <a:latin typeface="Arial Black"/>
                <a:cs typeface="Arial Black"/>
              </a:rPr>
              <a:t>the </a:t>
            </a:r>
            <a:r>
              <a:rPr sz="1800" spc="-275" dirty="0">
                <a:latin typeface="Arial Black"/>
                <a:cs typeface="Arial Black"/>
              </a:rPr>
              <a:t>mistakes </a:t>
            </a:r>
            <a:r>
              <a:rPr sz="1800" spc="-170" dirty="0">
                <a:latin typeface="Arial Black"/>
                <a:cs typeface="Arial Black"/>
              </a:rPr>
              <a:t>during </a:t>
            </a:r>
            <a:r>
              <a:rPr sz="1800" spc="-245" dirty="0">
                <a:latin typeface="Arial Black"/>
                <a:cs typeface="Arial Black"/>
              </a:rPr>
              <a:t>cell </a:t>
            </a:r>
            <a:r>
              <a:rPr sz="1800" spc="-210" dirty="0">
                <a:latin typeface="Arial Black"/>
                <a:cs typeface="Arial Black"/>
              </a:rPr>
              <a:t>replication  </a:t>
            </a:r>
            <a:r>
              <a:rPr sz="1800" spc="-215" dirty="0">
                <a:latin typeface="Arial Black"/>
                <a:cs typeface="Arial Black"/>
              </a:rPr>
              <a:t>that </a:t>
            </a:r>
            <a:r>
              <a:rPr sz="1800" spc="-204" dirty="0">
                <a:latin typeface="Arial Black"/>
                <a:cs typeface="Arial Black"/>
              </a:rPr>
              <a:t>could </a:t>
            </a:r>
            <a:r>
              <a:rPr sz="1800" spc="-220" dirty="0">
                <a:latin typeface="Arial Black"/>
                <a:cs typeface="Arial Black"/>
              </a:rPr>
              <a:t>lead </a:t>
            </a:r>
            <a:r>
              <a:rPr sz="1800" spc="-175" dirty="0">
                <a:latin typeface="Arial Black"/>
                <a:cs typeface="Arial Black"/>
              </a:rPr>
              <a:t>to</a:t>
            </a:r>
            <a:r>
              <a:rPr sz="1800" spc="180" dirty="0">
                <a:latin typeface="Arial Black"/>
                <a:cs typeface="Arial Black"/>
              </a:rPr>
              <a:t> </a:t>
            </a:r>
            <a:r>
              <a:rPr sz="1800" spc="-280" dirty="0">
                <a:latin typeface="Arial Black"/>
                <a:cs typeface="Arial Black"/>
              </a:rPr>
              <a:t>cancer</a:t>
            </a:r>
            <a:endParaRPr sz="18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93515" y="166026"/>
            <a:ext cx="7753984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610" dirty="0"/>
              <a:t>Breast </a:t>
            </a:r>
            <a:r>
              <a:rPr spc="-585" dirty="0"/>
              <a:t>Cancer </a:t>
            </a:r>
            <a:r>
              <a:rPr spc="-459" dirty="0"/>
              <a:t>and </a:t>
            </a:r>
            <a:r>
              <a:rPr spc="-570" dirty="0"/>
              <a:t>Physical</a:t>
            </a:r>
            <a:r>
              <a:rPr spc="-715" dirty="0"/>
              <a:t> </a:t>
            </a:r>
            <a:r>
              <a:rPr spc="-500" dirty="0"/>
              <a:t>Activity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6513" y="793153"/>
            <a:ext cx="8979535" cy="4999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190" dirty="0">
                <a:latin typeface="Arial Black"/>
                <a:cs typeface="Arial Black"/>
              </a:rPr>
              <a:t>Meta </a:t>
            </a:r>
            <a:r>
              <a:rPr sz="1600" spc="-229" dirty="0">
                <a:latin typeface="Arial Black"/>
                <a:cs typeface="Arial Black"/>
              </a:rPr>
              <a:t>analysis </a:t>
            </a:r>
            <a:r>
              <a:rPr sz="1600" spc="-145" dirty="0">
                <a:latin typeface="Arial Black"/>
                <a:cs typeface="Arial Black"/>
              </a:rPr>
              <a:t>of </a:t>
            </a:r>
            <a:r>
              <a:rPr sz="1600" spc="-210" dirty="0">
                <a:latin typeface="Arial Black"/>
                <a:cs typeface="Arial Black"/>
              </a:rPr>
              <a:t>31 studies </a:t>
            </a:r>
            <a:r>
              <a:rPr sz="1600" spc="-150" dirty="0">
                <a:latin typeface="Arial Black"/>
                <a:cs typeface="Arial Black"/>
              </a:rPr>
              <a:t>on </a:t>
            </a:r>
            <a:r>
              <a:rPr sz="1600" spc="-215" dirty="0">
                <a:latin typeface="Arial Black"/>
                <a:cs typeface="Arial Black"/>
              </a:rPr>
              <a:t>physical </a:t>
            </a:r>
            <a:r>
              <a:rPr sz="1600" spc="-210" dirty="0">
                <a:latin typeface="Arial Black"/>
                <a:cs typeface="Arial Black"/>
              </a:rPr>
              <a:t>activity </a:t>
            </a:r>
            <a:r>
              <a:rPr sz="1600" spc="-185" dirty="0">
                <a:latin typeface="Arial Black"/>
                <a:cs typeface="Arial Black"/>
              </a:rPr>
              <a:t>and </a:t>
            </a:r>
            <a:r>
              <a:rPr sz="1600" spc="-215" dirty="0">
                <a:latin typeface="Arial Black"/>
                <a:cs typeface="Arial Black"/>
              </a:rPr>
              <a:t>breast </a:t>
            </a:r>
            <a:r>
              <a:rPr sz="1600" spc="-250" dirty="0">
                <a:latin typeface="Arial Black"/>
                <a:cs typeface="Arial Black"/>
              </a:rPr>
              <a:t>cancer </a:t>
            </a:r>
            <a:r>
              <a:rPr sz="1600" spc="-145" dirty="0">
                <a:latin typeface="Arial Black"/>
                <a:cs typeface="Arial Black"/>
              </a:rPr>
              <a:t>found </a:t>
            </a:r>
            <a:r>
              <a:rPr sz="1600" spc="-195" dirty="0">
                <a:latin typeface="Arial Black"/>
                <a:cs typeface="Arial Black"/>
              </a:rPr>
              <a:t>that the </a:t>
            </a:r>
            <a:r>
              <a:rPr sz="1600" spc="-225" dirty="0">
                <a:latin typeface="Arial Black"/>
                <a:cs typeface="Arial Black"/>
              </a:rPr>
              <a:t>women who </a:t>
            </a:r>
            <a:r>
              <a:rPr sz="1600" spc="-140" dirty="0">
                <a:latin typeface="Arial Black"/>
                <a:cs typeface="Arial Black"/>
              </a:rPr>
              <a:t>did  </a:t>
            </a:r>
            <a:r>
              <a:rPr sz="1600" spc="-195" dirty="0">
                <a:latin typeface="Arial Black"/>
                <a:cs typeface="Arial Black"/>
              </a:rPr>
              <a:t>the </a:t>
            </a:r>
            <a:r>
              <a:rPr sz="1600" spc="-210" dirty="0">
                <a:latin typeface="Arial Black"/>
                <a:cs typeface="Arial Black"/>
              </a:rPr>
              <a:t>most activity </a:t>
            </a:r>
            <a:r>
              <a:rPr sz="1600" spc="-185" dirty="0">
                <a:latin typeface="Arial Black"/>
                <a:cs typeface="Arial Black"/>
              </a:rPr>
              <a:t>had </a:t>
            </a:r>
            <a:r>
              <a:rPr sz="1600" spc="-260" dirty="0">
                <a:latin typeface="Arial Black"/>
                <a:cs typeface="Arial Black"/>
              </a:rPr>
              <a:t>a </a:t>
            </a:r>
            <a:r>
              <a:rPr sz="1600" spc="-240" dirty="0">
                <a:latin typeface="Arial Black"/>
                <a:cs typeface="Arial Black"/>
              </a:rPr>
              <a:t>12% </a:t>
            </a:r>
            <a:r>
              <a:rPr sz="1600" spc="-210" dirty="0">
                <a:latin typeface="Arial Black"/>
                <a:cs typeface="Arial Black"/>
              </a:rPr>
              <a:t>lower </a:t>
            </a:r>
            <a:r>
              <a:rPr sz="1600" spc="-225" dirty="0">
                <a:latin typeface="Arial Black"/>
                <a:cs typeface="Arial Black"/>
              </a:rPr>
              <a:t>risk </a:t>
            </a:r>
            <a:r>
              <a:rPr sz="1600" spc="-145" dirty="0">
                <a:latin typeface="Arial Black"/>
                <a:cs typeface="Arial Black"/>
              </a:rPr>
              <a:t>of </a:t>
            </a:r>
            <a:r>
              <a:rPr sz="1600" spc="-170" dirty="0">
                <a:latin typeface="Arial Black"/>
                <a:cs typeface="Arial Black"/>
              </a:rPr>
              <a:t>developing </a:t>
            </a:r>
            <a:r>
              <a:rPr sz="1600" spc="-215" dirty="0">
                <a:latin typeface="Arial Black"/>
                <a:cs typeface="Arial Black"/>
              </a:rPr>
              <a:t>breast </a:t>
            </a:r>
            <a:r>
              <a:rPr sz="1600" spc="-250" dirty="0">
                <a:latin typeface="Arial Black"/>
                <a:cs typeface="Arial Black"/>
              </a:rPr>
              <a:t>cancer </a:t>
            </a:r>
            <a:r>
              <a:rPr sz="1600" spc="-210" dirty="0">
                <a:latin typeface="Arial Black"/>
                <a:cs typeface="Arial Black"/>
              </a:rPr>
              <a:t>compared </a:t>
            </a:r>
            <a:r>
              <a:rPr sz="1600" spc="-215" dirty="0">
                <a:latin typeface="Arial Black"/>
                <a:cs typeface="Arial Black"/>
              </a:rPr>
              <a:t>with </a:t>
            </a:r>
            <a:r>
              <a:rPr sz="1600" spc="-195" dirty="0">
                <a:latin typeface="Arial Black"/>
                <a:cs typeface="Arial Black"/>
              </a:rPr>
              <a:t>the </a:t>
            </a:r>
            <a:r>
              <a:rPr sz="1600" spc="-225" dirty="0">
                <a:latin typeface="Arial Black"/>
                <a:cs typeface="Arial Black"/>
              </a:rPr>
              <a:t>least  </a:t>
            </a:r>
            <a:r>
              <a:rPr sz="1600" spc="-229" dirty="0">
                <a:latin typeface="Arial Black"/>
                <a:cs typeface="Arial Black"/>
              </a:rPr>
              <a:t>active </a:t>
            </a:r>
            <a:r>
              <a:rPr sz="1600" spc="-225" dirty="0">
                <a:latin typeface="Arial Black"/>
                <a:cs typeface="Arial Black"/>
              </a:rPr>
              <a:t>women </a:t>
            </a:r>
            <a:r>
              <a:rPr sz="1600" spc="-155" dirty="0">
                <a:latin typeface="Arial Black"/>
                <a:cs typeface="Arial Black"/>
              </a:rPr>
              <a:t>(Wu,</a:t>
            </a:r>
            <a:r>
              <a:rPr sz="1600" spc="175" dirty="0">
                <a:latin typeface="Arial Black"/>
                <a:cs typeface="Arial Black"/>
              </a:rPr>
              <a:t> </a:t>
            </a:r>
            <a:r>
              <a:rPr sz="1600" spc="-195" dirty="0">
                <a:latin typeface="Arial Black"/>
                <a:cs typeface="Arial Black"/>
              </a:rPr>
              <a:t>2013)</a:t>
            </a:r>
            <a:endParaRPr sz="1600">
              <a:latin typeface="Arial Black"/>
              <a:cs typeface="Arial Black"/>
            </a:endParaRPr>
          </a:p>
          <a:p>
            <a:pPr marL="355600" marR="50165" indent="-342900">
              <a:lnSpc>
                <a:spcPct val="100000"/>
              </a:lnSpc>
              <a:spcBef>
                <a:spcPts val="38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245" dirty="0">
                <a:latin typeface="Arial Black"/>
                <a:cs typeface="Arial Black"/>
              </a:rPr>
              <a:t>The </a:t>
            </a:r>
            <a:r>
              <a:rPr sz="1600" spc="-229" dirty="0">
                <a:latin typeface="Arial Black"/>
                <a:cs typeface="Arial Black"/>
              </a:rPr>
              <a:t>analysis </a:t>
            </a:r>
            <a:r>
              <a:rPr sz="1600" spc="-215" dirty="0">
                <a:latin typeface="Arial Black"/>
                <a:cs typeface="Arial Black"/>
              </a:rPr>
              <a:t>also </a:t>
            </a:r>
            <a:r>
              <a:rPr sz="1600" spc="-225" dirty="0">
                <a:latin typeface="Arial Black"/>
                <a:cs typeface="Arial Black"/>
              </a:rPr>
              <a:t>showed </a:t>
            </a:r>
            <a:r>
              <a:rPr sz="1600" spc="-195" dirty="0">
                <a:latin typeface="Arial Black"/>
                <a:cs typeface="Arial Black"/>
              </a:rPr>
              <a:t>that the more </a:t>
            </a:r>
            <a:r>
              <a:rPr sz="1600" spc="-210" dirty="0">
                <a:latin typeface="Arial Black"/>
                <a:cs typeface="Arial Black"/>
              </a:rPr>
              <a:t>activity </a:t>
            </a:r>
            <a:r>
              <a:rPr sz="1600" spc="-260" dirty="0">
                <a:latin typeface="Arial Black"/>
                <a:cs typeface="Arial Black"/>
              </a:rPr>
              <a:t>a </a:t>
            </a:r>
            <a:r>
              <a:rPr sz="1600" spc="-229" dirty="0">
                <a:latin typeface="Arial Black"/>
                <a:cs typeface="Arial Black"/>
              </a:rPr>
              <a:t>woman </a:t>
            </a:r>
            <a:r>
              <a:rPr sz="1600" spc="-200" dirty="0">
                <a:latin typeface="Arial Black"/>
                <a:cs typeface="Arial Black"/>
              </a:rPr>
              <a:t>does, </a:t>
            </a:r>
            <a:r>
              <a:rPr sz="1600" spc="-195" dirty="0">
                <a:latin typeface="Arial Black"/>
                <a:cs typeface="Arial Black"/>
              </a:rPr>
              <a:t>the more </a:t>
            </a:r>
            <a:r>
              <a:rPr sz="1600" spc="-240" dirty="0">
                <a:latin typeface="Arial Black"/>
                <a:cs typeface="Arial Black"/>
              </a:rPr>
              <a:t>she </a:t>
            </a:r>
            <a:r>
              <a:rPr sz="1600" spc="-254" dirty="0">
                <a:latin typeface="Arial Black"/>
                <a:cs typeface="Arial Black"/>
              </a:rPr>
              <a:t>can </a:t>
            </a:r>
            <a:r>
              <a:rPr sz="1600" spc="-215" dirty="0">
                <a:latin typeface="Arial Black"/>
                <a:cs typeface="Arial Black"/>
              </a:rPr>
              <a:t>reduce </a:t>
            </a:r>
            <a:r>
              <a:rPr sz="1600" spc="-185" dirty="0">
                <a:latin typeface="Arial Black"/>
                <a:cs typeface="Arial Black"/>
              </a:rPr>
              <a:t>her </a:t>
            </a:r>
            <a:r>
              <a:rPr sz="1600" spc="-225" dirty="0">
                <a:latin typeface="Arial Black"/>
                <a:cs typeface="Arial Black"/>
              </a:rPr>
              <a:t>risk  </a:t>
            </a:r>
            <a:r>
              <a:rPr sz="1600" spc="-145" dirty="0">
                <a:latin typeface="Arial Black"/>
                <a:cs typeface="Arial Black"/>
              </a:rPr>
              <a:t>of </a:t>
            </a:r>
            <a:r>
              <a:rPr sz="1600" spc="-215" dirty="0">
                <a:latin typeface="Arial Black"/>
                <a:cs typeface="Arial Black"/>
              </a:rPr>
              <a:t>breast</a:t>
            </a:r>
            <a:r>
              <a:rPr sz="1600" spc="-55" dirty="0">
                <a:latin typeface="Arial Black"/>
                <a:cs typeface="Arial Black"/>
              </a:rPr>
              <a:t> </a:t>
            </a:r>
            <a:r>
              <a:rPr sz="1600" spc="-260" dirty="0">
                <a:latin typeface="Arial Black"/>
                <a:cs typeface="Arial Black"/>
              </a:rPr>
              <a:t>cancer.</a:t>
            </a:r>
            <a:endParaRPr sz="1600">
              <a:latin typeface="Arial Black"/>
              <a:cs typeface="Arial Black"/>
            </a:endParaRPr>
          </a:p>
          <a:p>
            <a:pPr marL="756285" marR="695325" lvl="1" indent="-287020">
              <a:lnSpc>
                <a:spcPct val="100000"/>
              </a:lnSpc>
              <a:spcBef>
                <a:spcPts val="38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600" spc="-195" dirty="0">
                <a:latin typeface="Arial Black"/>
                <a:cs typeface="Arial Black"/>
              </a:rPr>
              <a:t>For </a:t>
            </a:r>
            <a:r>
              <a:rPr sz="1600" spc="-220" dirty="0">
                <a:latin typeface="Arial Black"/>
                <a:cs typeface="Arial Black"/>
              </a:rPr>
              <a:t>example, </a:t>
            </a:r>
            <a:r>
              <a:rPr sz="1600" spc="-140" dirty="0">
                <a:latin typeface="Arial Black"/>
                <a:cs typeface="Arial Black"/>
              </a:rPr>
              <a:t>for </a:t>
            </a:r>
            <a:r>
              <a:rPr sz="1600" spc="-200" dirty="0">
                <a:latin typeface="Arial Black"/>
                <a:cs typeface="Arial Black"/>
              </a:rPr>
              <a:t>every </a:t>
            </a:r>
            <a:r>
              <a:rPr sz="1600" spc="-210" dirty="0">
                <a:latin typeface="Arial Black"/>
                <a:cs typeface="Arial Black"/>
              </a:rPr>
              <a:t>2 </a:t>
            </a:r>
            <a:r>
              <a:rPr sz="1600" spc="-185" dirty="0">
                <a:latin typeface="Arial Black"/>
                <a:cs typeface="Arial Black"/>
              </a:rPr>
              <a:t>hours </a:t>
            </a:r>
            <a:r>
              <a:rPr sz="1600" spc="-260" dirty="0">
                <a:latin typeface="Arial Black"/>
                <a:cs typeface="Arial Black"/>
              </a:rPr>
              <a:t>a </a:t>
            </a:r>
            <a:r>
              <a:rPr sz="1600" spc="-280" dirty="0">
                <a:latin typeface="Arial Black"/>
                <a:cs typeface="Arial Black"/>
              </a:rPr>
              <a:t>week </a:t>
            </a:r>
            <a:r>
              <a:rPr sz="1600" spc="-260" dirty="0">
                <a:latin typeface="Arial Black"/>
                <a:cs typeface="Arial Black"/>
              </a:rPr>
              <a:t>a </a:t>
            </a:r>
            <a:r>
              <a:rPr sz="1600" spc="-229" dirty="0">
                <a:latin typeface="Arial Black"/>
                <a:cs typeface="Arial Black"/>
              </a:rPr>
              <a:t>woman </a:t>
            </a:r>
            <a:r>
              <a:rPr sz="1600" spc="-215" dirty="0">
                <a:latin typeface="Arial Black"/>
                <a:cs typeface="Arial Black"/>
              </a:rPr>
              <a:t>spends </a:t>
            </a:r>
            <a:r>
              <a:rPr sz="1600" spc="-145" dirty="0">
                <a:latin typeface="Arial Black"/>
                <a:cs typeface="Arial Black"/>
              </a:rPr>
              <a:t>doing </a:t>
            </a:r>
            <a:r>
              <a:rPr sz="1600" spc="-195" dirty="0">
                <a:latin typeface="Arial Black"/>
                <a:cs typeface="Arial Black"/>
              </a:rPr>
              <a:t>moderate </a:t>
            </a:r>
            <a:r>
              <a:rPr sz="1600" spc="-160" dirty="0">
                <a:latin typeface="Arial Black"/>
                <a:cs typeface="Arial Black"/>
              </a:rPr>
              <a:t>to </a:t>
            </a:r>
            <a:r>
              <a:rPr sz="1600" spc="-180" dirty="0">
                <a:latin typeface="Arial Black"/>
                <a:cs typeface="Arial Black"/>
              </a:rPr>
              <a:t>vigorous  </a:t>
            </a:r>
            <a:r>
              <a:rPr sz="1600" spc="-220" dirty="0">
                <a:latin typeface="Arial Black"/>
                <a:cs typeface="Arial Black"/>
              </a:rPr>
              <a:t>activity, </a:t>
            </a:r>
            <a:r>
              <a:rPr sz="1600" spc="-195" dirty="0">
                <a:latin typeface="Arial Black"/>
                <a:cs typeface="Arial Black"/>
              </a:rPr>
              <a:t>the </a:t>
            </a:r>
            <a:r>
              <a:rPr sz="1600" spc="-225" dirty="0">
                <a:latin typeface="Arial Black"/>
                <a:cs typeface="Arial Black"/>
              </a:rPr>
              <a:t>risk </a:t>
            </a:r>
            <a:r>
              <a:rPr sz="1600" spc="-145" dirty="0">
                <a:latin typeface="Arial Black"/>
                <a:cs typeface="Arial Black"/>
              </a:rPr>
              <a:t>of </a:t>
            </a:r>
            <a:r>
              <a:rPr sz="1600" spc="-215" dirty="0">
                <a:latin typeface="Arial Black"/>
                <a:cs typeface="Arial Black"/>
              </a:rPr>
              <a:t>breast </a:t>
            </a:r>
            <a:r>
              <a:rPr sz="1600" spc="-250" dirty="0">
                <a:latin typeface="Arial Black"/>
                <a:cs typeface="Arial Black"/>
              </a:rPr>
              <a:t>cancer </a:t>
            </a:r>
            <a:r>
              <a:rPr sz="1600" spc="-200" dirty="0">
                <a:latin typeface="Arial Black"/>
                <a:cs typeface="Arial Black"/>
              </a:rPr>
              <a:t>falls </a:t>
            </a:r>
            <a:r>
              <a:rPr sz="1600" spc="-170" dirty="0">
                <a:latin typeface="Arial Black"/>
                <a:cs typeface="Arial Black"/>
              </a:rPr>
              <a:t>by</a:t>
            </a:r>
            <a:r>
              <a:rPr sz="1600" spc="-185" dirty="0">
                <a:latin typeface="Arial Black"/>
                <a:cs typeface="Arial Black"/>
              </a:rPr>
              <a:t> </a:t>
            </a:r>
            <a:r>
              <a:rPr sz="1600" spc="-229" dirty="0">
                <a:latin typeface="Arial Black"/>
                <a:cs typeface="Arial Black"/>
              </a:rPr>
              <a:t>5%.</a:t>
            </a:r>
            <a:endParaRPr sz="1600">
              <a:latin typeface="Arial Black"/>
              <a:cs typeface="Arial Black"/>
            </a:endParaRPr>
          </a:p>
          <a:p>
            <a:pPr marL="355600" marR="213995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260" dirty="0">
                <a:latin typeface="Arial Black"/>
                <a:cs typeface="Arial Black"/>
              </a:rPr>
              <a:t>Research </a:t>
            </a:r>
            <a:r>
              <a:rPr sz="1600" spc="-245" dirty="0">
                <a:latin typeface="Arial Black"/>
                <a:cs typeface="Arial Black"/>
              </a:rPr>
              <a:t>has </a:t>
            </a:r>
            <a:r>
              <a:rPr sz="1600" spc="-215" dirty="0">
                <a:latin typeface="Arial Black"/>
                <a:cs typeface="Arial Black"/>
              </a:rPr>
              <a:t>also </a:t>
            </a:r>
            <a:r>
              <a:rPr sz="1600" spc="-229" dirty="0">
                <a:latin typeface="Arial Black"/>
                <a:cs typeface="Arial Black"/>
              </a:rPr>
              <a:t>shown </a:t>
            </a:r>
            <a:r>
              <a:rPr sz="1600" spc="-195" dirty="0">
                <a:latin typeface="Arial Black"/>
                <a:cs typeface="Arial Black"/>
              </a:rPr>
              <a:t>that </a:t>
            </a:r>
            <a:r>
              <a:rPr sz="1600" spc="-165" dirty="0">
                <a:latin typeface="Arial Black"/>
                <a:cs typeface="Arial Black"/>
              </a:rPr>
              <a:t>being </a:t>
            </a:r>
            <a:r>
              <a:rPr sz="1600" spc="-210" dirty="0">
                <a:latin typeface="Arial Black"/>
                <a:cs typeface="Arial Black"/>
              </a:rPr>
              <a:t>physically </a:t>
            </a:r>
            <a:r>
              <a:rPr sz="1600" spc="-229" dirty="0">
                <a:latin typeface="Arial Black"/>
                <a:cs typeface="Arial Black"/>
              </a:rPr>
              <a:t>active </a:t>
            </a:r>
            <a:r>
              <a:rPr sz="1600" spc="-185" dirty="0">
                <a:latin typeface="Arial Black"/>
                <a:cs typeface="Arial Black"/>
              </a:rPr>
              <a:t>after </a:t>
            </a:r>
            <a:r>
              <a:rPr sz="1600" spc="-195" dirty="0">
                <a:latin typeface="Arial Black"/>
                <a:cs typeface="Arial Black"/>
              </a:rPr>
              <a:t>the </a:t>
            </a:r>
            <a:r>
              <a:rPr sz="1600" spc="-210" dirty="0">
                <a:latin typeface="Arial Black"/>
                <a:cs typeface="Arial Black"/>
              </a:rPr>
              <a:t>menopause </a:t>
            </a:r>
            <a:r>
              <a:rPr sz="1600" spc="-254" dirty="0">
                <a:latin typeface="Arial Black"/>
                <a:cs typeface="Arial Black"/>
              </a:rPr>
              <a:t>can </a:t>
            </a:r>
            <a:r>
              <a:rPr sz="1600" spc="-215" dirty="0">
                <a:latin typeface="Arial Black"/>
                <a:cs typeface="Arial Black"/>
              </a:rPr>
              <a:t>reduce breast  </a:t>
            </a:r>
            <a:r>
              <a:rPr sz="1600" spc="-250" dirty="0">
                <a:latin typeface="Arial Black"/>
                <a:cs typeface="Arial Black"/>
              </a:rPr>
              <a:t>cancer </a:t>
            </a:r>
            <a:r>
              <a:rPr sz="1600" spc="-225" dirty="0">
                <a:latin typeface="Arial Black"/>
                <a:cs typeface="Arial Black"/>
              </a:rPr>
              <a:t>risk </a:t>
            </a:r>
            <a:r>
              <a:rPr sz="1600" spc="-170" dirty="0">
                <a:latin typeface="Arial Black"/>
                <a:cs typeface="Arial Black"/>
              </a:rPr>
              <a:t>by </a:t>
            </a:r>
            <a:r>
              <a:rPr sz="1600" spc="-225" dirty="0">
                <a:latin typeface="Arial Black"/>
                <a:cs typeface="Arial Black"/>
              </a:rPr>
              <a:t>10%, </a:t>
            </a:r>
            <a:r>
              <a:rPr sz="1600" spc="-155" dirty="0">
                <a:latin typeface="Arial Black"/>
                <a:cs typeface="Arial Black"/>
              </a:rPr>
              <a:t>no </a:t>
            </a:r>
            <a:r>
              <a:rPr sz="1600" spc="-204" dirty="0">
                <a:latin typeface="Arial Black"/>
                <a:cs typeface="Arial Black"/>
              </a:rPr>
              <a:t>matter </a:t>
            </a:r>
            <a:r>
              <a:rPr sz="1600" spc="-240" dirty="0">
                <a:latin typeface="Arial Black"/>
                <a:cs typeface="Arial Black"/>
              </a:rPr>
              <a:t>what </a:t>
            </a:r>
            <a:r>
              <a:rPr sz="1600" spc="-260" dirty="0">
                <a:latin typeface="Arial Black"/>
                <a:cs typeface="Arial Black"/>
              </a:rPr>
              <a:t>a </a:t>
            </a:r>
            <a:r>
              <a:rPr sz="1600" spc="-240" dirty="0">
                <a:latin typeface="Arial Black"/>
                <a:cs typeface="Arial Black"/>
              </a:rPr>
              <a:t>woman's </a:t>
            </a:r>
            <a:r>
              <a:rPr sz="1600" spc="-210" dirty="0">
                <a:latin typeface="Arial Black"/>
                <a:cs typeface="Arial Black"/>
              </a:rPr>
              <a:t>fitness, </a:t>
            </a:r>
            <a:r>
              <a:rPr sz="1600" spc="-204" dirty="0">
                <a:latin typeface="Arial Black"/>
                <a:cs typeface="Arial Black"/>
              </a:rPr>
              <a:t>weight </a:t>
            </a:r>
            <a:r>
              <a:rPr sz="1600" spc="-145" dirty="0">
                <a:latin typeface="Arial Black"/>
                <a:cs typeface="Arial Black"/>
              </a:rPr>
              <a:t>or </a:t>
            </a:r>
            <a:r>
              <a:rPr sz="1600" spc="-250" dirty="0">
                <a:latin typeface="Arial Black"/>
                <a:cs typeface="Arial Black"/>
              </a:rPr>
              <a:t>waist </a:t>
            </a:r>
            <a:r>
              <a:rPr sz="1600" spc="-225" dirty="0">
                <a:latin typeface="Arial Black"/>
                <a:cs typeface="Arial Black"/>
              </a:rPr>
              <a:t>circumference </a:t>
            </a:r>
            <a:r>
              <a:rPr sz="1600" spc="-195" dirty="0">
                <a:latin typeface="Arial Black"/>
                <a:cs typeface="Arial Black"/>
              </a:rPr>
              <a:t>(Fournier,  2014)</a:t>
            </a:r>
            <a:endParaRPr sz="1600">
              <a:latin typeface="Arial Black"/>
              <a:cs typeface="Arial Black"/>
            </a:endParaRPr>
          </a:p>
          <a:p>
            <a:pPr marL="355600" marR="23495" indent="-342900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210" dirty="0">
                <a:latin typeface="Arial Black"/>
                <a:cs typeface="Arial Black"/>
              </a:rPr>
              <a:t>Heavier </a:t>
            </a:r>
            <a:r>
              <a:rPr sz="1600" spc="-229" dirty="0">
                <a:latin typeface="Arial Black"/>
                <a:cs typeface="Arial Black"/>
              </a:rPr>
              <a:t>chores </a:t>
            </a:r>
            <a:r>
              <a:rPr sz="1600" spc="-250" dirty="0">
                <a:latin typeface="Arial Black"/>
                <a:cs typeface="Arial Black"/>
              </a:rPr>
              <a:t>such </a:t>
            </a:r>
            <a:r>
              <a:rPr sz="1600" spc="-280" dirty="0">
                <a:latin typeface="Arial Black"/>
                <a:cs typeface="Arial Black"/>
              </a:rPr>
              <a:t>as </a:t>
            </a:r>
            <a:r>
              <a:rPr sz="1600" spc="-160" dirty="0">
                <a:latin typeface="Arial Black"/>
                <a:cs typeface="Arial Black"/>
              </a:rPr>
              <a:t>ironing, </a:t>
            </a:r>
            <a:r>
              <a:rPr sz="1600" spc="-175" dirty="0">
                <a:latin typeface="Arial Black"/>
                <a:cs typeface="Arial Black"/>
              </a:rPr>
              <a:t>gardening </a:t>
            </a:r>
            <a:r>
              <a:rPr sz="1600" spc="-185" dirty="0">
                <a:latin typeface="Arial Black"/>
                <a:cs typeface="Arial Black"/>
              </a:rPr>
              <a:t>and </a:t>
            </a:r>
            <a:r>
              <a:rPr sz="1600" spc="-200" dirty="0">
                <a:latin typeface="Arial Black"/>
                <a:cs typeface="Arial Black"/>
              </a:rPr>
              <a:t>cleaning </a:t>
            </a:r>
            <a:r>
              <a:rPr sz="1600" spc="-254" dirty="0">
                <a:latin typeface="Arial Black"/>
                <a:cs typeface="Arial Black"/>
              </a:rPr>
              <a:t>can </a:t>
            </a:r>
            <a:r>
              <a:rPr sz="1600" spc="-170" dirty="0">
                <a:latin typeface="Arial Black"/>
                <a:cs typeface="Arial Black"/>
              </a:rPr>
              <a:t>help </a:t>
            </a:r>
            <a:r>
              <a:rPr sz="1600" spc="-215" dirty="0">
                <a:latin typeface="Arial Black"/>
                <a:cs typeface="Arial Black"/>
              </a:rPr>
              <a:t>reduce </a:t>
            </a:r>
            <a:r>
              <a:rPr sz="1600" spc="-195" dirty="0">
                <a:latin typeface="Arial Black"/>
                <a:cs typeface="Arial Black"/>
              </a:rPr>
              <a:t>the </a:t>
            </a:r>
            <a:r>
              <a:rPr sz="1600" spc="-225" dirty="0">
                <a:latin typeface="Arial Black"/>
                <a:cs typeface="Arial Black"/>
              </a:rPr>
              <a:t>risk </a:t>
            </a:r>
            <a:r>
              <a:rPr sz="1600" spc="-145" dirty="0">
                <a:latin typeface="Arial Black"/>
                <a:cs typeface="Arial Black"/>
              </a:rPr>
              <a:t>of </a:t>
            </a:r>
            <a:r>
              <a:rPr sz="1600" spc="-215" dirty="0">
                <a:latin typeface="Arial Black"/>
                <a:cs typeface="Arial Black"/>
              </a:rPr>
              <a:t>breast </a:t>
            </a:r>
            <a:r>
              <a:rPr sz="1600" spc="-250" dirty="0">
                <a:latin typeface="Arial Black"/>
                <a:cs typeface="Arial Black"/>
              </a:rPr>
              <a:t>cancer  </a:t>
            </a:r>
            <a:r>
              <a:rPr sz="1600" spc="-160" dirty="0">
                <a:latin typeface="Arial Black"/>
                <a:cs typeface="Arial Black"/>
              </a:rPr>
              <a:t>too.</a:t>
            </a:r>
            <a:endParaRPr sz="1600">
              <a:latin typeface="Arial Black"/>
              <a:cs typeface="Arial Black"/>
            </a:endParaRPr>
          </a:p>
          <a:p>
            <a:pPr marL="756285" marR="36195" lvl="1" indent="-287020">
              <a:lnSpc>
                <a:spcPct val="100000"/>
              </a:lnSpc>
              <a:spcBef>
                <a:spcPts val="38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600" spc="-260" dirty="0">
                <a:latin typeface="Arial Black"/>
                <a:cs typeface="Arial Black"/>
              </a:rPr>
              <a:t>Research </a:t>
            </a:r>
            <a:r>
              <a:rPr sz="1600" spc="-175" dirty="0">
                <a:latin typeface="Arial Black"/>
                <a:cs typeface="Arial Black"/>
              </a:rPr>
              <a:t>including </a:t>
            </a:r>
            <a:r>
              <a:rPr sz="1600" spc="-195" dirty="0">
                <a:latin typeface="Arial Black"/>
                <a:cs typeface="Arial Black"/>
              </a:rPr>
              <a:t>the </a:t>
            </a:r>
            <a:r>
              <a:rPr sz="1600" spc="-275" dirty="0">
                <a:latin typeface="Arial Black"/>
                <a:cs typeface="Arial Black"/>
              </a:rPr>
              <a:t>EPIC </a:t>
            </a:r>
            <a:r>
              <a:rPr sz="1600" spc="-215" dirty="0">
                <a:latin typeface="Arial Black"/>
                <a:cs typeface="Arial Black"/>
              </a:rPr>
              <a:t>study, </a:t>
            </a:r>
            <a:r>
              <a:rPr sz="1600" spc="-240" dirty="0">
                <a:latin typeface="Arial Black"/>
                <a:cs typeface="Arial Black"/>
              </a:rPr>
              <a:t>which </a:t>
            </a:r>
            <a:r>
              <a:rPr sz="1600" spc="-210" dirty="0">
                <a:latin typeface="Arial Black"/>
                <a:cs typeface="Arial Black"/>
              </a:rPr>
              <a:t>includes </a:t>
            </a:r>
            <a:r>
              <a:rPr sz="1600" spc="-185" dirty="0">
                <a:latin typeface="Arial Black"/>
                <a:cs typeface="Arial Black"/>
              </a:rPr>
              <a:t>over </a:t>
            </a:r>
            <a:r>
              <a:rPr sz="1600" spc="-260" dirty="0">
                <a:latin typeface="Arial Black"/>
                <a:cs typeface="Arial Black"/>
              </a:rPr>
              <a:t>a </a:t>
            </a:r>
            <a:r>
              <a:rPr sz="1600" spc="-180" dirty="0">
                <a:latin typeface="Arial Black"/>
                <a:cs typeface="Arial Black"/>
              </a:rPr>
              <a:t>quarter </a:t>
            </a:r>
            <a:r>
              <a:rPr sz="1600" spc="-145" dirty="0">
                <a:latin typeface="Arial Black"/>
                <a:cs typeface="Arial Black"/>
              </a:rPr>
              <a:t>of </a:t>
            </a:r>
            <a:r>
              <a:rPr sz="1600" spc="-260" dirty="0">
                <a:latin typeface="Arial Black"/>
                <a:cs typeface="Arial Black"/>
              </a:rPr>
              <a:t>a </a:t>
            </a:r>
            <a:r>
              <a:rPr sz="1600" spc="-165" dirty="0">
                <a:latin typeface="Arial Black"/>
                <a:cs typeface="Arial Black"/>
              </a:rPr>
              <a:t>million </a:t>
            </a:r>
            <a:r>
              <a:rPr sz="1600" spc="-204" dirty="0">
                <a:latin typeface="Arial Black"/>
                <a:cs typeface="Arial Black"/>
              </a:rPr>
              <a:t>European  </a:t>
            </a:r>
            <a:r>
              <a:rPr sz="1600" spc="-220" dirty="0">
                <a:latin typeface="Arial Black"/>
                <a:cs typeface="Arial Black"/>
              </a:rPr>
              <a:t>women, </a:t>
            </a:r>
            <a:r>
              <a:rPr sz="1600" spc="-210" dirty="0">
                <a:latin typeface="Arial Black"/>
                <a:cs typeface="Arial Black"/>
              </a:rPr>
              <a:t>consistently </a:t>
            </a:r>
            <a:r>
              <a:rPr sz="1600" spc="-254" dirty="0">
                <a:latin typeface="Arial Black"/>
                <a:cs typeface="Arial Black"/>
              </a:rPr>
              <a:t>shows </a:t>
            </a:r>
            <a:r>
              <a:rPr sz="1600" spc="-195" dirty="0">
                <a:latin typeface="Arial Black"/>
                <a:cs typeface="Arial Black"/>
              </a:rPr>
              <a:t>that </a:t>
            </a:r>
            <a:r>
              <a:rPr sz="1600" spc="-180" dirty="0">
                <a:latin typeface="Arial Black"/>
                <a:cs typeface="Arial Black"/>
              </a:rPr>
              <a:t>household </a:t>
            </a:r>
            <a:r>
              <a:rPr sz="1600" spc="-210" dirty="0">
                <a:latin typeface="Arial Black"/>
                <a:cs typeface="Arial Black"/>
              </a:rPr>
              <a:t>activity </a:t>
            </a:r>
            <a:r>
              <a:rPr sz="1600" spc="-254" dirty="0">
                <a:latin typeface="Arial Black"/>
                <a:cs typeface="Arial Black"/>
              </a:rPr>
              <a:t>can </a:t>
            </a:r>
            <a:r>
              <a:rPr sz="1600" spc="-215" dirty="0">
                <a:latin typeface="Arial Black"/>
                <a:cs typeface="Arial Black"/>
              </a:rPr>
              <a:t>reduce </a:t>
            </a:r>
            <a:r>
              <a:rPr sz="1600" spc="-260" dirty="0">
                <a:latin typeface="Arial Black"/>
                <a:cs typeface="Arial Black"/>
              </a:rPr>
              <a:t>a </a:t>
            </a:r>
            <a:r>
              <a:rPr sz="1600" spc="-240" dirty="0">
                <a:latin typeface="Arial Black"/>
                <a:cs typeface="Arial Black"/>
              </a:rPr>
              <a:t>woman's </a:t>
            </a:r>
            <a:r>
              <a:rPr sz="1600" spc="-225" dirty="0">
                <a:latin typeface="Arial Black"/>
                <a:cs typeface="Arial Black"/>
              </a:rPr>
              <a:t>risk </a:t>
            </a:r>
            <a:r>
              <a:rPr sz="1600" spc="-145" dirty="0">
                <a:latin typeface="Arial Black"/>
                <a:cs typeface="Arial Black"/>
              </a:rPr>
              <a:t>of </a:t>
            </a:r>
            <a:r>
              <a:rPr sz="1600" spc="-170" dirty="0">
                <a:latin typeface="Arial Black"/>
                <a:cs typeface="Arial Black"/>
              </a:rPr>
              <a:t>developing  </a:t>
            </a:r>
            <a:r>
              <a:rPr sz="1600" spc="-215" dirty="0">
                <a:latin typeface="Arial Black"/>
                <a:cs typeface="Arial Black"/>
              </a:rPr>
              <a:t>breast</a:t>
            </a:r>
            <a:r>
              <a:rPr sz="1600" spc="-100" dirty="0">
                <a:latin typeface="Arial Black"/>
                <a:cs typeface="Arial Black"/>
              </a:rPr>
              <a:t> </a:t>
            </a:r>
            <a:r>
              <a:rPr sz="1600" spc="-260" dirty="0">
                <a:latin typeface="Arial Black"/>
                <a:cs typeface="Arial Black"/>
              </a:rPr>
              <a:t>cancer.</a:t>
            </a:r>
            <a:endParaRPr sz="1600">
              <a:latin typeface="Arial Black"/>
              <a:cs typeface="Arial Black"/>
            </a:endParaRPr>
          </a:p>
          <a:p>
            <a:pPr marL="756285" marR="168910" lvl="1" indent="-287020">
              <a:lnSpc>
                <a:spcPct val="100000"/>
              </a:lnSpc>
              <a:spcBef>
                <a:spcPts val="384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600" spc="-220" dirty="0">
                <a:latin typeface="Arial Black"/>
                <a:cs typeface="Arial Black"/>
              </a:rPr>
              <a:t>Housework </a:t>
            </a:r>
            <a:r>
              <a:rPr sz="1600" spc="-204" dirty="0">
                <a:latin typeface="Arial Black"/>
                <a:cs typeface="Arial Black"/>
              </a:rPr>
              <a:t>reduced </a:t>
            </a:r>
            <a:r>
              <a:rPr sz="1600" spc="-195" dirty="0">
                <a:latin typeface="Arial Black"/>
                <a:cs typeface="Arial Black"/>
              </a:rPr>
              <a:t>the </a:t>
            </a:r>
            <a:r>
              <a:rPr sz="1600" spc="-225" dirty="0">
                <a:latin typeface="Arial Black"/>
                <a:cs typeface="Arial Black"/>
              </a:rPr>
              <a:t>risk </a:t>
            </a:r>
            <a:r>
              <a:rPr sz="1600" spc="-145" dirty="0">
                <a:latin typeface="Arial Black"/>
                <a:cs typeface="Arial Black"/>
              </a:rPr>
              <a:t>of </a:t>
            </a:r>
            <a:r>
              <a:rPr sz="1600" spc="-215" dirty="0">
                <a:latin typeface="Arial Black"/>
                <a:cs typeface="Arial Black"/>
              </a:rPr>
              <a:t>breast </a:t>
            </a:r>
            <a:r>
              <a:rPr sz="1600" spc="-250" dirty="0">
                <a:latin typeface="Arial Black"/>
                <a:cs typeface="Arial Black"/>
              </a:rPr>
              <a:t>cancer </a:t>
            </a:r>
            <a:r>
              <a:rPr sz="1600" spc="-170" dirty="0">
                <a:latin typeface="Arial Black"/>
                <a:cs typeface="Arial Black"/>
              </a:rPr>
              <a:t>by </a:t>
            </a:r>
            <a:r>
              <a:rPr sz="1600" spc="-190" dirty="0">
                <a:latin typeface="Arial Black"/>
                <a:cs typeface="Arial Black"/>
              </a:rPr>
              <a:t>itself </a:t>
            </a:r>
            <a:r>
              <a:rPr sz="1600" spc="-185" dirty="0">
                <a:latin typeface="Arial Black"/>
                <a:cs typeface="Arial Black"/>
              </a:rPr>
              <a:t>and </a:t>
            </a:r>
            <a:r>
              <a:rPr sz="1600" spc="-160" dirty="0">
                <a:latin typeface="Arial Black"/>
                <a:cs typeface="Arial Black"/>
              </a:rPr>
              <a:t>in </a:t>
            </a:r>
            <a:r>
              <a:rPr sz="1600" spc="-185" dirty="0">
                <a:latin typeface="Arial Black"/>
                <a:cs typeface="Arial Black"/>
              </a:rPr>
              <a:t>combination </a:t>
            </a:r>
            <a:r>
              <a:rPr sz="1600" spc="-215" dirty="0">
                <a:latin typeface="Arial Black"/>
                <a:cs typeface="Arial Black"/>
              </a:rPr>
              <a:t>with </a:t>
            </a:r>
            <a:r>
              <a:rPr sz="1600" spc="-204" dirty="0">
                <a:latin typeface="Arial Black"/>
                <a:cs typeface="Arial Black"/>
              </a:rPr>
              <a:t>leisure </a:t>
            </a:r>
            <a:r>
              <a:rPr sz="1600" spc="-195" dirty="0">
                <a:latin typeface="Arial Black"/>
                <a:cs typeface="Arial Black"/>
              </a:rPr>
              <a:t>time  </a:t>
            </a:r>
            <a:r>
              <a:rPr sz="1600" spc="-210" dirty="0">
                <a:latin typeface="Arial Black"/>
                <a:cs typeface="Arial Black"/>
              </a:rPr>
              <a:t>activity </a:t>
            </a:r>
            <a:r>
              <a:rPr sz="1600" spc="-215" dirty="0">
                <a:latin typeface="Arial Black"/>
                <a:cs typeface="Arial Black"/>
              </a:rPr>
              <a:t>like walking, cycling </a:t>
            </a:r>
            <a:r>
              <a:rPr sz="1600" spc="-145" dirty="0">
                <a:latin typeface="Arial Black"/>
                <a:cs typeface="Arial Black"/>
              </a:rPr>
              <a:t>or </a:t>
            </a:r>
            <a:r>
              <a:rPr sz="1600" spc="-175" dirty="0">
                <a:latin typeface="Arial Black"/>
                <a:cs typeface="Arial Black"/>
              </a:rPr>
              <a:t>playing sport </a:t>
            </a:r>
            <a:r>
              <a:rPr sz="1600" spc="-155" dirty="0">
                <a:latin typeface="Arial Black"/>
                <a:cs typeface="Arial Black"/>
              </a:rPr>
              <a:t>(Wu,</a:t>
            </a:r>
            <a:r>
              <a:rPr sz="1600" spc="-260" dirty="0">
                <a:latin typeface="Arial Black"/>
                <a:cs typeface="Arial Black"/>
              </a:rPr>
              <a:t> </a:t>
            </a:r>
            <a:r>
              <a:rPr sz="1600" spc="-195" dirty="0">
                <a:latin typeface="Arial Black"/>
                <a:cs typeface="Arial Black"/>
              </a:rPr>
              <a:t>2013)</a:t>
            </a:r>
            <a:endParaRPr sz="1600">
              <a:latin typeface="Arial Black"/>
              <a:cs typeface="Arial Black"/>
            </a:endParaRPr>
          </a:p>
          <a:p>
            <a:pPr marL="355600" marR="154940" indent="-342900">
              <a:lnSpc>
                <a:spcPct val="100000"/>
              </a:lnSpc>
              <a:spcBef>
                <a:spcPts val="384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600" spc="-260" dirty="0">
                <a:latin typeface="Arial Black"/>
                <a:cs typeface="Arial Black"/>
              </a:rPr>
              <a:t>As </a:t>
            </a:r>
            <a:r>
              <a:rPr sz="1600" spc="-215" dirty="0">
                <a:latin typeface="Arial Black"/>
                <a:cs typeface="Arial Black"/>
              </a:rPr>
              <a:t>with </a:t>
            </a:r>
            <a:r>
              <a:rPr sz="1600" spc="-204" dirty="0">
                <a:latin typeface="Arial Black"/>
                <a:cs typeface="Arial Black"/>
              </a:rPr>
              <a:t>bowel </a:t>
            </a:r>
            <a:r>
              <a:rPr sz="1600" spc="-260" dirty="0">
                <a:latin typeface="Arial Black"/>
                <a:cs typeface="Arial Black"/>
              </a:rPr>
              <a:t>cancer, </a:t>
            </a:r>
            <a:r>
              <a:rPr sz="1600" spc="-215" dirty="0">
                <a:latin typeface="Arial Black"/>
                <a:cs typeface="Arial Black"/>
              </a:rPr>
              <a:t>physical </a:t>
            </a:r>
            <a:r>
              <a:rPr sz="1600" spc="-210" dirty="0">
                <a:latin typeface="Arial Black"/>
                <a:cs typeface="Arial Black"/>
              </a:rPr>
              <a:t>activity </a:t>
            </a:r>
            <a:r>
              <a:rPr sz="1600" spc="-170" dirty="0">
                <a:latin typeface="Arial Black"/>
                <a:cs typeface="Arial Black"/>
              </a:rPr>
              <a:t>probably </a:t>
            </a:r>
            <a:r>
              <a:rPr sz="1600" spc="-229" dirty="0">
                <a:latin typeface="Arial Black"/>
                <a:cs typeface="Arial Black"/>
              </a:rPr>
              <a:t>reduces </a:t>
            </a:r>
            <a:r>
              <a:rPr sz="1600" spc="-215" dirty="0">
                <a:latin typeface="Arial Black"/>
                <a:cs typeface="Arial Black"/>
              </a:rPr>
              <a:t>breast </a:t>
            </a:r>
            <a:r>
              <a:rPr sz="1600" spc="-250" dirty="0">
                <a:latin typeface="Arial Black"/>
                <a:cs typeface="Arial Black"/>
              </a:rPr>
              <a:t>cancer </a:t>
            </a:r>
            <a:r>
              <a:rPr sz="1600" spc="-225" dirty="0">
                <a:latin typeface="Arial Black"/>
                <a:cs typeface="Arial Black"/>
              </a:rPr>
              <a:t>risk </a:t>
            </a:r>
            <a:r>
              <a:rPr sz="1600" spc="-170" dirty="0">
                <a:latin typeface="Arial Black"/>
                <a:cs typeface="Arial Black"/>
              </a:rPr>
              <a:t>by </a:t>
            </a:r>
            <a:r>
              <a:rPr sz="1600" spc="-190" dirty="0">
                <a:latin typeface="Arial Black"/>
                <a:cs typeface="Arial Black"/>
              </a:rPr>
              <a:t>lowering </a:t>
            </a:r>
            <a:r>
              <a:rPr sz="1600" spc="-215" dirty="0">
                <a:latin typeface="Arial Black"/>
                <a:cs typeface="Arial Black"/>
              </a:rPr>
              <a:t>levels </a:t>
            </a:r>
            <a:r>
              <a:rPr sz="1600" spc="-145" dirty="0">
                <a:latin typeface="Arial Black"/>
                <a:cs typeface="Arial Black"/>
              </a:rPr>
              <a:t>of  </a:t>
            </a:r>
            <a:r>
              <a:rPr sz="1600" spc="-185" dirty="0">
                <a:latin typeface="Arial Black"/>
                <a:cs typeface="Arial Black"/>
              </a:rPr>
              <a:t>insulin, </a:t>
            </a:r>
            <a:r>
              <a:rPr sz="1600" spc="-190" dirty="0">
                <a:latin typeface="Arial Black"/>
                <a:cs typeface="Arial Black"/>
              </a:rPr>
              <a:t>hormones </a:t>
            </a:r>
            <a:r>
              <a:rPr sz="1600" spc="-185" dirty="0">
                <a:latin typeface="Arial Black"/>
                <a:cs typeface="Arial Black"/>
              </a:rPr>
              <a:t>and </a:t>
            </a:r>
            <a:r>
              <a:rPr sz="1600" spc="-195" dirty="0">
                <a:latin typeface="Arial Black"/>
                <a:cs typeface="Arial Black"/>
              </a:rPr>
              <a:t>growth </a:t>
            </a:r>
            <a:r>
              <a:rPr sz="1600" spc="-215" dirty="0">
                <a:latin typeface="Arial Black"/>
                <a:cs typeface="Arial Black"/>
              </a:rPr>
              <a:t>factors </a:t>
            </a:r>
            <a:r>
              <a:rPr sz="1600" spc="-155" dirty="0">
                <a:latin typeface="Arial Black"/>
                <a:cs typeface="Arial Black"/>
              </a:rPr>
              <a:t>(Wu,</a:t>
            </a:r>
            <a:r>
              <a:rPr sz="1600" spc="-229" dirty="0">
                <a:latin typeface="Arial Black"/>
                <a:cs typeface="Arial Black"/>
              </a:rPr>
              <a:t> </a:t>
            </a:r>
            <a:r>
              <a:rPr sz="1600" spc="-195" dirty="0">
                <a:latin typeface="Arial Black"/>
                <a:cs typeface="Arial Black"/>
              </a:rPr>
              <a:t>2013)</a:t>
            </a:r>
            <a:endParaRPr sz="16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73734" y="516445"/>
            <a:ext cx="779589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70" dirty="0"/>
              <a:t>Physical </a:t>
            </a:r>
            <a:r>
              <a:rPr spc="-500" dirty="0"/>
              <a:t>Activity </a:t>
            </a:r>
            <a:r>
              <a:rPr spc="-459" dirty="0"/>
              <a:t>and </a:t>
            </a:r>
            <a:r>
              <a:rPr spc="-430" dirty="0"/>
              <a:t>other</a:t>
            </a:r>
            <a:r>
              <a:rPr spc="-140" dirty="0"/>
              <a:t> </a:t>
            </a:r>
            <a:r>
              <a:rPr spc="-605" dirty="0"/>
              <a:t>Cancers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5622"/>
            <a:ext cx="5938520" cy="1781175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65" dirty="0">
                <a:latin typeface="Arial Black"/>
                <a:cs typeface="Arial Black"/>
              </a:rPr>
              <a:t>30% </a:t>
            </a:r>
            <a:r>
              <a:rPr sz="3200" spc="-409" dirty="0">
                <a:latin typeface="Arial Black"/>
                <a:cs typeface="Arial Black"/>
              </a:rPr>
              <a:t>lower </a:t>
            </a:r>
            <a:r>
              <a:rPr sz="3200" spc="-434" dirty="0">
                <a:latin typeface="Arial Black"/>
                <a:cs typeface="Arial Black"/>
              </a:rPr>
              <a:t>risk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420" dirty="0">
                <a:latin typeface="Arial Black"/>
                <a:cs typeface="Arial Black"/>
              </a:rPr>
              <a:t>womb</a:t>
            </a:r>
            <a:r>
              <a:rPr sz="3200" spc="-685" dirty="0">
                <a:latin typeface="Arial Black"/>
                <a:cs typeface="Arial Black"/>
              </a:rPr>
              <a:t> </a:t>
            </a:r>
            <a:r>
              <a:rPr sz="3200" spc="-490" dirty="0">
                <a:latin typeface="Arial Black"/>
                <a:cs typeface="Arial Black"/>
              </a:rPr>
              <a:t>cancer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85" dirty="0">
                <a:latin typeface="Arial Black"/>
                <a:cs typeface="Arial Black"/>
              </a:rPr>
              <a:t>Lung</a:t>
            </a:r>
            <a:r>
              <a:rPr sz="3200" spc="-200" dirty="0">
                <a:latin typeface="Arial Black"/>
                <a:cs typeface="Arial Black"/>
              </a:rPr>
              <a:t> </a:t>
            </a:r>
            <a:r>
              <a:rPr sz="3200" spc="-490" dirty="0">
                <a:latin typeface="Arial Black"/>
                <a:cs typeface="Arial Black"/>
              </a:rPr>
              <a:t>cancer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25" dirty="0">
                <a:latin typeface="Arial Black"/>
                <a:cs typeface="Arial Black"/>
              </a:rPr>
              <a:t>Prostate </a:t>
            </a:r>
            <a:r>
              <a:rPr sz="3200" spc="-490" dirty="0">
                <a:latin typeface="Arial Black"/>
                <a:cs typeface="Arial Black"/>
              </a:rPr>
              <a:t>cancer</a:t>
            </a:r>
            <a:r>
              <a:rPr sz="3200" dirty="0">
                <a:latin typeface="Arial Black"/>
                <a:cs typeface="Arial Black"/>
              </a:rPr>
              <a:t> </a:t>
            </a:r>
            <a:r>
              <a:rPr sz="3200" spc="-415" dirty="0">
                <a:latin typeface="Arial Black"/>
                <a:cs typeface="Arial Black"/>
              </a:rPr>
              <a:t>(workplace)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57452" y="482917"/>
            <a:ext cx="662813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20" dirty="0"/>
              <a:t>How active </a:t>
            </a:r>
            <a:r>
              <a:rPr sz="4400" spc="-470" dirty="0"/>
              <a:t>should </a:t>
            </a:r>
            <a:r>
              <a:rPr sz="4400" spc="-459" dirty="0"/>
              <a:t>you</a:t>
            </a:r>
            <a:r>
              <a:rPr sz="4400" spc="490" dirty="0"/>
              <a:t> </a:t>
            </a:r>
            <a:r>
              <a:rPr sz="4400" spc="-565" dirty="0"/>
              <a:t>be?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49399"/>
            <a:ext cx="8070215" cy="3835400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355600" marR="47625" indent="-343535">
              <a:lnSpc>
                <a:spcPts val="2400"/>
              </a:lnSpc>
              <a:spcBef>
                <a:spcPts val="6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spc="-220" dirty="0">
                <a:latin typeface="Arial Black"/>
                <a:cs typeface="Arial Black"/>
              </a:rPr>
              <a:t>Doing </a:t>
            </a:r>
            <a:r>
              <a:rPr sz="2500" spc="-335" dirty="0">
                <a:latin typeface="Arial Black"/>
                <a:cs typeface="Arial Black"/>
              </a:rPr>
              <a:t>at </a:t>
            </a:r>
            <a:r>
              <a:rPr sz="2500" spc="-350" dirty="0">
                <a:latin typeface="Arial Black"/>
                <a:cs typeface="Arial Black"/>
              </a:rPr>
              <a:t>least </a:t>
            </a:r>
            <a:r>
              <a:rPr sz="2500" spc="-325" dirty="0">
                <a:latin typeface="Arial Black"/>
                <a:cs typeface="Arial Black"/>
              </a:rPr>
              <a:t>30 </a:t>
            </a:r>
            <a:r>
              <a:rPr sz="2500" spc="-320" dirty="0">
                <a:latin typeface="Arial Black"/>
                <a:cs typeface="Arial Black"/>
              </a:rPr>
              <a:t>minutes </a:t>
            </a:r>
            <a:r>
              <a:rPr sz="2500" spc="-225" dirty="0">
                <a:latin typeface="Arial Black"/>
                <a:cs typeface="Arial Black"/>
              </a:rPr>
              <a:t>of </a:t>
            </a:r>
            <a:r>
              <a:rPr sz="2500" spc="-305" dirty="0">
                <a:latin typeface="Arial Black"/>
                <a:cs typeface="Arial Black"/>
              </a:rPr>
              <a:t>moderate </a:t>
            </a:r>
            <a:r>
              <a:rPr sz="2500" spc="-330" dirty="0">
                <a:latin typeface="Arial Black"/>
                <a:cs typeface="Arial Black"/>
              </a:rPr>
              <a:t>physical </a:t>
            </a:r>
            <a:r>
              <a:rPr sz="2500" spc="-325" dirty="0">
                <a:latin typeface="Arial Black"/>
                <a:cs typeface="Arial Black"/>
              </a:rPr>
              <a:t>activity  </a:t>
            </a:r>
            <a:r>
              <a:rPr sz="2500" spc="-229" dirty="0">
                <a:latin typeface="Arial Black"/>
                <a:cs typeface="Arial Black"/>
              </a:rPr>
              <a:t>on </a:t>
            </a:r>
            <a:r>
              <a:rPr sz="2500" spc="-285" dirty="0">
                <a:latin typeface="Arial Black"/>
                <a:cs typeface="Arial Black"/>
              </a:rPr>
              <a:t>five </a:t>
            </a:r>
            <a:r>
              <a:rPr sz="2500" spc="-225" dirty="0">
                <a:latin typeface="Arial Black"/>
                <a:cs typeface="Arial Black"/>
              </a:rPr>
              <a:t>or </a:t>
            </a:r>
            <a:r>
              <a:rPr sz="2500" spc="-305" dirty="0">
                <a:latin typeface="Arial Black"/>
                <a:cs typeface="Arial Black"/>
              </a:rPr>
              <a:t>more </a:t>
            </a:r>
            <a:r>
              <a:rPr sz="2500" spc="-350" dirty="0">
                <a:latin typeface="Arial Black"/>
                <a:cs typeface="Arial Black"/>
              </a:rPr>
              <a:t>days </a:t>
            </a:r>
            <a:r>
              <a:rPr sz="2500" spc="-400" dirty="0">
                <a:latin typeface="Arial Black"/>
                <a:cs typeface="Arial Black"/>
              </a:rPr>
              <a:t>a </a:t>
            </a:r>
            <a:r>
              <a:rPr sz="2500" spc="-434" dirty="0">
                <a:latin typeface="Arial Black"/>
                <a:cs typeface="Arial Black"/>
              </a:rPr>
              <a:t>week </a:t>
            </a:r>
            <a:r>
              <a:rPr sz="2500" spc="-395" dirty="0">
                <a:latin typeface="Arial Black"/>
                <a:cs typeface="Arial Black"/>
              </a:rPr>
              <a:t>can </a:t>
            </a:r>
            <a:r>
              <a:rPr sz="2500" spc="-265" dirty="0">
                <a:latin typeface="Arial Black"/>
                <a:cs typeface="Arial Black"/>
              </a:rPr>
              <a:t>help </a:t>
            </a:r>
            <a:r>
              <a:rPr sz="2500" spc="-260" dirty="0">
                <a:latin typeface="Arial Black"/>
                <a:cs typeface="Arial Black"/>
              </a:rPr>
              <a:t>your</a:t>
            </a:r>
            <a:r>
              <a:rPr sz="2500" spc="-254" dirty="0">
                <a:latin typeface="Arial Black"/>
                <a:cs typeface="Arial Black"/>
              </a:rPr>
              <a:t> </a:t>
            </a:r>
            <a:r>
              <a:rPr sz="2500" spc="-300" dirty="0">
                <a:latin typeface="Arial Black"/>
                <a:cs typeface="Arial Black"/>
              </a:rPr>
              <a:t>health.</a:t>
            </a:r>
            <a:endParaRPr sz="2500">
              <a:latin typeface="Arial Black"/>
              <a:cs typeface="Arial Black"/>
            </a:endParaRPr>
          </a:p>
          <a:p>
            <a:pPr marL="354965" marR="1134110" indent="-342900">
              <a:lnSpc>
                <a:spcPts val="24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spc="-285" dirty="0">
                <a:latin typeface="Arial Black"/>
                <a:cs typeface="Arial Black"/>
              </a:rPr>
              <a:t>Split </a:t>
            </a:r>
            <a:r>
              <a:rPr sz="2500" spc="-310" dirty="0">
                <a:latin typeface="Arial Black"/>
                <a:cs typeface="Arial Black"/>
              </a:rPr>
              <a:t>this </a:t>
            </a:r>
            <a:r>
              <a:rPr sz="2500" spc="-229" dirty="0">
                <a:latin typeface="Arial Black"/>
                <a:cs typeface="Arial Black"/>
              </a:rPr>
              <a:t>up </a:t>
            </a:r>
            <a:r>
              <a:rPr sz="2500" spc="-250" dirty="0">
                <a:latin typeface="Arial Black"/>
                <a:cs typeface="Arial Black"/>
              </a:rPr>
              <a:t>into </a:t>
            </a:r>
            <a:r>
              <a:rPr sz="2500" spc="-290" dirty="0">
                <a:latin typeface="Arial Black"/>
                <a:cs typeface="Arial Black"/>
              </a:rPr>
              <a:t>shorter </a:t>
            </a:r>
            <a:r>
              <a:rPr sz="2500" spc="-320" dirty="0">
                <a:latin typeface="Arial Black"/>
                <a:cs typeface="Arial Black"/>
              </a:rPr>
              <a:t>bursts, </a:t>
            </a:r>
            <a:r>
              <a:rPr sz="2500" spc="-215" dirty="0">
                <a:latin typeface="Arial Black"/>
                <a:cs typeface="Arial Black"/>
              </a:rPr>
              <a:t>for </a:t>
            </a:r>
            <a:r>
              <a:rPr sz="2500" spc="-350" dirty="0">
                <a:latin typeface="Arial Black"/>
                <a:cs typeface="Arial Black"/>
              </a:rPr>
              <a:t>example </a:t>
            </a:r>
            <a:r>
              <a:rPr sz="2500" spc="-330" dirty="0">
                <a:latin typeface="Arial Black"/>
                <a:cs typeface="Arial Black"/>
              </a:rPr>
              <a:t>10  </a:t>
            </a:r>
            <a:r>
              <a:rPr sz="2500" spc="-320" dirty="0">
                <a:latin typeface="Arial Black"/>
                <a:cs typeface="Arial Black"/>
              </a:rPr>
              <a:t>minutes </a:t>
            </a:r>
            <a:r>
              <a:rPr sz="2500" spc="-335" dirty="0">
                <a:latin typeface="Arial Black"/>
                <a:cs typeface="Arial Black"/>
              </a:rPr>
              <a:t>at </a:t>
            </a:r>
            <a:r>
              <a:rPr sz="2500" spc="-400" dirty="0">
                <a:latin typeface="Arial Black"/>
                <a:cs typeface="Arial Black"/>
              </a:rPr>
              <a:t>a</a:t>
            </a:r>
            <a:r>
              <a:rPr sz="2500" spc="-195" dirty="0">
                <a:latin typeface="Arial Black"/>
                <a:cs typeface="Arial Black"/>
              </a:rPr>
              <a:t> </a:t>
            </a:r>
            <a:r>
              <a:rPr sz="2500" spc="-305" dirty="0">
                <a:latin typeface="Arial Black"/>
                <a:cs typeface="Arial Black"/>
              </a:rPr>
              <a:t>time.</a:t>
            </a:r>
            <a:endParaRPr sz="2500">
              <a:latin typeface="Arial Black"/>
              <a:cs typeface="Arial Black"/>
            </a:endParaRPr>
          </a:p>
          <a:p>
            <a:pPr marL="354965" marR="283845" indent="-342900">
              <a:lnSpc>
                <a:spcPts val="24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spc="-375" dirty="0">
                <a:latin typeface="Arial Black"/>
                <a:cs typeface="Arial Black"/>
              </a:rPr>
              <a:t>Reduce </a:t>
            </a:r>
            <a:r>
              <a:rPr sz="2500" spc="-385" dirty="0">
                <a:latin typeface="Arial Black"/>
                <a:cs typeface="Arial Black"/>
              </a:rPr>
              <a:t>cancer </a:t>
            </a:r>
            <a:r>
              <a:rPr sz="2500" spc="-345" dirty="0">
                <a:latin typeface="Arial Black"/>
                <a:cs typeface="Arial Black"/>
              </a:rPr>
              <a:t>risk </a:t>
            </a:r>
            <a:r>
              <a:rPr sz="2500" spc="-335" dirty="0">
                <a:latin typeface="Arial Black"/>
                <a:cs typeface="Arial Black"/>
              </a:rPr>
              <a:t>even </a:t>
            </a:r>
            <a:r>
              <a:rPr sz="2500" spc="-254" dirty="0">
                <a:latin typeface="Arial Black"/>
                <a:cs typeface="Arial Black"/>
              </a:rPr>
              <a:t>further </a:t>
            </a:r>
            <a:r>
              <a:rPr sz="2500" spc="-265" dirty="0">
                <a:latin typeface="Arial Black"/>
                <a:cs typeface="Arial Black"/>
              </a:rPr>
              <a:t>by </a:t>
            </a:r>
            <a:r>
              <a:rPr sz="2500" spc="-254" dirty="0">
                <a:latin typeface="Arial Black"/>
                <a:cs typeface="Arial Black"/>
              </a:rPr>
              <a:t>being </a:t>
            </a:r>
            <a:r>
              <a:rPr sz="2500" spc="-355" dirty="0">
                <a:latin typeface="Arial Black"/>
                <a:cs typeface="Arial Black"/>
              </a:rPr>
              <a:t>active </a:t>
            </a:r>
            <a:r>
              <a:rPr sz="2500" spc="-305" dirty="0">
                <a:latin typeface="Arial Black"/>
                <a:cs typeface="Arial Black"/>
              </a:rPr>
              <a:t>more  </a:t>
            </a:r>
            <a:r>
              <a:rPr sz="2500" spc="-265" dirty="0">
                <a:latin typeface="Arial Black"/>
                <a:cs typeface="Arial Black"/>
              </a:rPr>
              <a:t>often </a:t>
            </a:r>
            <a:r>
              <a:rPr sz="2500" spc="-285" dirty="0">
                <a:latin typeface="Arial Black"/>
                <a:cs typeface="Arial Black"/>
              </a:rPr>
              <a:t>and </a:t>
            </a:r>
            <a:r>
              <a:rPr sz="2500" spc="-215" dirty="0">
                <a:latin typeface="Arial Black"/>
                <a:cs typeface="Arial Black"/>
              </a:rPr>
              <a:t>for</a:t>
            </a:r>
            <a:r>
              <a:rPr sz="2500" spc="145" dirty="0">
                <a:latin typeface="Arial Black"/>
                <a:cs typeface="Arial Black"/>
              </a:rPr>
              <a:t> </a:t>
            </a:r>
            <a:r>
              <a:rPr sz="2500" spc="-290" dirty="0">
                <a:latin typeface="Arial Black"/>
                <a:cs typeface="Arial Black"/>
              </a:rPr>
              <a:t>longer.</a:t>
            </a:r>
            <a:endParaRPr sz="2500">
              <a:latin typeface="Arial Black"/>
              <a:cs typeface="Arial Black"/>
            </a:endParaRPr>
          </a:p>
          <a:p>
            <a:pPr marL="354965" marR="947419" indent="-342900">
              <a:lnSpc>
                <a:spcPts val="24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spc="-275" dirty="0">
                <a:latin typeface="Arial Black"/>
                <a:cs typeface="Arial Black"/>
              </a:rPr>
              <a:t>Moderate </a:t>
            </a:r>
            <a:r>
              <a:rPr sz="2500" spc="-330" dirty="0">
                <a:latin typeface="Arial Black"/>
                <a:cs typeface="Arial Black"/>
              </a:rPr>
              <a:t>physical </a:t>
            </a:r>
            <a:r>
              <a:rPr sz="2500" spc="-325" dirty="0">
                <a:latin typeface="Arial Black"/>
                <a:cs typeface="Arial Black"/>
              </a:rPr>
              <a:t>activity </a:t>
            </a:r>
            <a:r>
              <a:rPr sz="2500" spc="-355" dirty="0">
                <a:latin typeface="Arial Black"/>
                <a:cs typeface="Arial Black"/>
              </a:rPr>
              <a:t>is </a:t>
            </a:r>
            <a:r>
              <a:rPr sz="2500" spc="-325" dirty="0">
                <a:latin typeface="Arial Black"/>
                <a:cs typeface="Arial Black"/>
              </a:rPr>
              <a:t>any </a:t>
            </a:r>
            <a:r>
              <a:rPr sz="2500" spc="-315" dirty="0">
                <a:latin typeface="Arial Black"/>
                <a:cs typeface="Arial Black"/>
              </a:rPr>
              <a:t>movement </a:t>
            </a:r>
            <a:r>
              <a:rPr sz="2500" spc="-300" dirty="0">
                <a:latin typeface="Arial Black"/>
                <a:cs typeface="Arial Black"/>
              </a:rPr>
              <a:t>that  </a:t>
            </a:r>
            <a:r>
              <a:rPr sz="2500" spc="-415" dirty="0">
                <a:latin typeface="Arial Black"/>
                <a:cs typeface="Arial Black"/>
              </a:rPr>
              <a:t>makes </a:t>
            </a:r>
            <a:r>
              <a:rPr sz="2500" spc="-265" dirty="0">
                <a:latin typeface="Arial Black"/>
                <a:cs typeface="Arial Black"/>
              </a:rPr>
              <a:t>you </a:t>
            </a:r>
            <a:r>
              <a:rPr sz="2500" spc="-290" dirty="0">
                <a:latin typeface="Arial Black"/>
                <a:cs typeface="Arial Black"/>
              </a:rPr>
              <a:t>feel </a:t>
            </a:r>
            <a:r>
              <a:rPr sz="2500" spc="-390" dirty="0">
                <a:latin typeface="Arial Black"/>
                <a:cs typeface="Arial Black"/>
              </a:rPr>
              <a:t>warm </a:t>
            </a:r>
            <a:r>
              <a:rPr sz="2500" spc="-285" dirty="0">
                <a:latin typeface="Arial Black"/>
                <a:cs typeface="Arial Black"/>
              </a:rPr>
              <a:t>and </a:t>
            </a:r>
            <a:r>
              <a:rPr sz="2500" spc="-280" dirty="0">
                <a:latin typeface="Arial Black"/>
                <a:cs typeface="Arial Black"/>
              </a:rPr>
              <a:t>slightly </a:t>
            </a:r>
            <a:r>
              <a:rPr sz="2500" spc="-245" dirty="0">
                <a:latin typeface="Arial Black"/>
                <a:cs typeface="Arial Black"/>
              </a:rPr>
              <a:t>out </a:t>
            </a:r>
            <a:r>
              <a:rPr sz="2500" spc="-225" dirty="0">
                <a:latin typeface="Arial Black"/>
                <a:cs typeface="Arial Black"/>
              </a:rPr>
              <a:t>of</a:t>
            </a:r>
            <a:r>
              <a:rPr sz="2500" spc="200" dirty="0">
                <a:latin typeface="Arial Black"/>
                <a:cs typeface="Arial Black"/>
              </a:rPr>
              <a:t> </a:t>
            </a:r>
            <a:r>
              <a:rPr sz="2500" spc="-300" dirty="0">
                <a:latin typeface="Arial Black"/>
                <a:cs typeface="Arial Black"/>
              </a:rPr>
              <a:t>breath.</a:t>
            </a:r>
            <a:endParaRPr sz="2500">
              <a:latin typeface="Arial Black"/>
              <a:cs typeface="Arial Black"/>
            </a:endParaRPr>
          </a:p>
          <a:p>
            <a:pPr marL="354965" marR="107314" indent="-342900">
              <a:lnSpc>
                <a:spcPts val="2400"/>
              </a:lnSpc>
              <a:spcBef>
                <a:spcPts val="6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spc="-295" dirty="0">
                <a:latin typeface="Arial Black"/>
                <a:cs typeface="Arial Black"/>
              </a:rPr>
              <a:t>It </a:t>
            </a:r>
            <a:r>
              <a:rPr sz="2500" spc="-315" dirty="0">
                <a:latin typeface="Arial Black"/>
                <a:cs typeface="Arial Black"/>
              </a:rPr>
              <a:t>does </a:t>
            </a:r>
            <a:r>
              <a:rPr sz="2500" spc="-245" dirty="0">
                <a:latin typeface="Arial Black"/>
                <a:cs typeface="Arial Black"/>
              </a:rPr>
              <a:t>not </a:t>
            </a:r>
            <a:r>
              <a:rPr sz="2500" spc="-340" dirty="0">
                <a:latin typeface="Arial Black"/>
                <a:cs typeface="Arial Black"/>
              </a:rPr>
              <a:t>have </a:t>
            </a:r>
            <a:r>
              <a:rPr sz="2500" spc="-250" dirty="0">
                <a:latin typeface="Arial Black"/>
                <a:cs typeface="Arial Black"/>
              </a:rPr>
              <a:t>to </a:t>
            </a:r>
            <a:r>
              <a:rPr sz="2500" spc="-370" dirty="0">
                <a:latin typeface="Arial Black"/>
                <a:cs typeface="Arial Black"/>
              </a:rPr>
              <a:t>cost </a:t>
            </a:r>
            <a:r>
              <a:rPr sz="2500" spc="-300" dirty="0">
                <a:latin typeface="Arial Black"/>
                <a:cs typeface="Arial Black"/>
              </a:rPr>
              <a:t>money </a:t>
            </a:r>
            <a:r>
              <a:rPr sz="2500" spc="-225" dirty="0">
                <a:latin typeface="Arial Black"/>
                <a:cs typeface="Arial Black"/>
              </a:rPr>
              <a:t>or </a:t>
            </a:r>
            <a:r>
              <a:rPr sz="2500" spc="-285" dirty="0">
                <a:latin typeface="Arial Black"/>
                <a:cs typeface="Arial Black"/>
              </a:rPr>
              <a:t>involve </a:t>
            </a:r>
            <a:r>
              <a:rPr sz="2500" spc="-325" dirty="0">
                <a:latin typeface="Arial Black"/>
                <a:cs typeface="Arial Black"/>
              </a:rPr>
              <a:t>complicated  </a:t>
            </a:r>
            <a:r>
              <a:rPr sz="2500" spc="-395" dirty="0">
                <a:latin typeface="Arial Black"/>
                <a:cs typeface="Arial Black"/>
              </a:rPr>
              <a:t>exercise</a:t>
            </a:r>
            <a:r>
              <a:rPr sz="2500" spc="-105" dirty="0">
                <a:latin typeface="Arial Black"/>
                <a:cs typeface="Arial Black"/>
              </a:rPr>
              <a:t> </a:t>
            </a:r>
            <a:r>
              <a:rPr sz="2500" spc="-295" dirty="0">
                <a:latin typeface="Arial Black"/>
                <a:cs typeface="Arial Black"/>
              </a:rPr>
              <a:t>programmes!</a:t>
            </a:r>
            <a:endParaRPr sz="2500">
              <a:latin typeface="Arial Black"/>
              <a:cs typeface="Arial Black"/>
            </a:endParaRPr>
          </a:p>
          <a:p>
            <a:pPr marL="342265" marR="5080" lvl="1" indent="-342265" algn="r">
              <a:lnSpc>
                <a:spcPct val="100000"/>
              </a:lnSpc>
              <a:spcBef>
                <a:spcPts val="20"/>
              </a:spcBef>
              <a:buFont typeface="Arial"/>
              <a:buChar char="•"/>
              <a:tabLst>
                <a:tab pos="342265" algn="l"/>
                <a:tab pos="342900" algn="l"/>
              </a:tabLst>
            </a:pPr>
            <a:r>
              <a:rPr sz="2500" spc="-465" dirty="0">
                <a:latin typeface="Arial Black"/>
                <a:cs typeface="Arial Black"/>
              </a:rPr>
              <a:t>CRUK</a:t>
            </a:r>
            <a:r>
              <a:rPr sz="2500" spc="-225" dirty="0">
                <a:latin typeface="Arial Black"/>
                <a:cs typeface="Arial Black"/>
              </a:rPr>
              <a:t> </a:t>
            </a:r>
            <a:r>
              <a:rPr sz="2500" spc="-330" dirty="0">
                <a:latin typeface="Arial Black"/>
                <a:cs typeface="Arial Black"/>
              </a:rPr>
              <a:t>2014</a:t>
            </a:r>
            <a:endParaRPr sz="25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082800" marR="5080" indent="-2108200">
              <a:lnSpc>
                <a:spcPct val="100000"/>
              </a:lnSpc>
              <a:spcBef>
                <a:spcPts val="95"/>
              </a:spcBef>
            </a:pPr>
            <a:r>
              <a:rPr spc="-600" dirty="0"/>
              <a:t>The </a:t>
            </a:r>
            <a:r>
              <a:rPr spc="-805" dirty="0"/>
              <a:t>UK </a:t>
            </a:r>
            <a:r>
              <a:rPr spc="-450" dirty="0"/>
              <a:t>guidelines </a:t>
            </a:r>
            <a:r>
              <a:rPr spc="-345" dirty="0"/>
              <a:t>for </a:t>
            </a:r>
            <a:r>
              <a:rPr spc="-525" dirty="0"/>
              <a:t>physical  </a:t>
            </a:r>
            <a:r>
              <a:rPr spc="-509" dirty="0"/>
              <a:t>activity</a:t>
            </a:r>
            <a:r>
              <a:rPr spc="-240" dirty="0"/>
              <a:t> </a:t>
            </a:r>
            <a:r>
              <a:rPr spc="-535" dirty="0"/>
              <a:t>are: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64639"/>
            <a:ext cx="8071484" cy="34397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80" dirty="0">
                <a:latin typeface="Arial Black"/>
                <a:cs typeface="Arial Black"/>
              </a:rPr>
              <a:t>Early </a:t>
            </a:r>
            <a:r>
              <a:rPr sz="2000" spc="-285" dirty="0">
                <a:latin typeface="Arial Black"/>
                <a:cs typeface="Arial Black"/>
              </a:rPr>
              <a:t>years </a:t>
            </a:r>
            <a:r>
              <a:rPr sz="2000" spc="-204" dirty="0">
                <a:latin typeface="Arial Black"/>
                <a:cs typeface="Arial Black"/>
              </a:rPr>
              <a:t>(under </a:t>
            </a:r>
            <a:r>
              <a:rPr sz="2000" spc="-229" dirty="0">
                <a:latin typeface="Arial Black"/>
                <a:cs typeface="Arial Black"/>
              </a:rPr>
              <a:t>five</a:t>
            </a:r>
            <a:r>
              <a:rPr sz="2000" spc="-465" dirty="0">
                <a:latin typeface="Arial Black"/>
                <a:cs typeface="Arial Black"/>
              </a:rPr>
              <a:t> </a:t>
            </a:r>
            <a:r>
              <a:rPr sz="2000" spc="-265" dirty="0">
                <a:latin typeface="Arial Black"/>
                <a:cs typeface="Arial Black"/>
              </a:rPr>
              <a:t>years):</a:t>
            </a:r>
            <a:endParaRPr sz="2000">
              <a:latin typeface="Arial Black"/>
              <a:cs typeface="Arial Black"/>
            </a:endParaRPr>
          </a:p>
          <a:p>
            <a:pPr marL="756285" marR="353695" lvl="1" indent="-287020">
              <a:lnSpc>
                <a:spcPct val="80000"/>
              </a:lnSpc>
              <a:spcBef>
                <a:spcPts val="43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800" spc="-200" dirty="0">
                <a:latin typeface="Arial Black"/>
                <a:cs typeface="Arial Black"/>
              </a:rPr>
              <a:t>After </a:t>
            </a:r>
            <a:r>
              <a:rPr sz="1800" spc="-180" dirty="0">
                <a:latin typeface="Arial Black"/>
                <a:cs typeface="Arial Black"/>
              </a:rPr>
              <a:t>beginning </a:t>
            </a:r>
            <a:r>
              <a:rPr sz="1800" spc="-175" dirty="0">
                <a:latin typeface="Arial Black"/>
                <a:cs typeface="Arial Black"/>
              </a:rPr>
              <a:t>to </a:t>
            </a:r>
            <a:r>
              <a:rPr sz="1800" spc="-265" dirty="0">
                <a:latin typeface="Arial Black"/>
                <a:cs typeface="Arial Black"/>
              </a:rPr>
              <a:t>walk, </a:t>
            </a:r>
            <a:r>
              <a:rPr sz="1800" spc="-185" dirty="0">
                <a:latin typeface="Arial Black"/>
                <a:cs typeface="Arial Black"/>
              </a:rPr>
              <a:t>under-fives </a:t>
            </a:r>
            <a:r>
              <a:rPr sz="1800" spc="-195" dirty="0">
                <a:latin typeface="Arial Black"/>
                <a:cs typeface="Arial Black"/>
              </a:rPr>
              <a:t>should </a:t>
            </a:r>
            <a:r>
              <a:rPr sz="1800" spc="-204" dirty="0">
                <a:latin typeface="Arial Black"/>
                <a:cs typeface="Arial Black"/>
              </a:rPr>
              <a:t>be </a:t>
            </a:r>
            <a:r>
              <a:rPr sz="1800" spc="-229" dirty="0">
                <a:latin typeface="Arial Black"/>
                <a:cs typeface="Arial Black"/>
              </a:rPr>
              <a:t>physically </a:t>
            </a:r>
            <a:r>
              <a:rPr sz="1800" spc="-260" dirty="0">
                <a:latin typeface="Arial Black"/>
                <a:cs typeface="Arial Black"/>
              </a:rPr>
              <a:t>active </a:t>
            </a:r>
            <a:r>
              <a:rPr sz="1800" spc="-155" dirty="0">
                <a:latin typeface="Arial Black"/>
                <a:cs typeface="Arial Black"/>
              </a:rPr>
              <a:t>for </a:t>
            </a:r>
            <a:r>
              <a:rPr sz="1800" spc="-245" dirty="0">
                <a:latin typeface="Arial Black"/>
                <a:cs typeface="Arial Black"/>
              </a:rPr>
              <a:t>at  </a:t>
            </a:r>
            <a:r>
              <a:rPr sz="1800" spc="-254" dirty="0">
                <a:latin typeface="Arial Black"/>
                <a:cs typeface="Arial Black"/>
              </a:rPr>
              <a:t>least </a:t>
            </a:r>
            <a:r>
              <a:rPr sz="1800" spc="-235" dirty="0">
                <a:latin typeface="Arial Black"/>
                <a:cs typeface="Arial Black"/>
              </a:rPr>
              <a:t>180 </a:t>
            </a:r>
            <a:r>
              <a:rPr sz="1800" spc="-229" dirty="0">
                <a:latin typeface="Arial Black"/>
                <a:cs typeface="Arial Black"/>
              </a:rPr>
              <a:t>minutes </a:t>
            </a:r>
            <a:r>
              <a:rPr sz="1800" spc="-200" dirty="0">
                <a:latin typeface="Arial Black"/>
                <a:cs typeface="Arial Black"/>
              </a:rPr>
              <a:t>(3 hours) </a:t>
            </a:r>
            <a:r>
              <a:rPr sz="1800" spc="-285" dirty="0">
                <a:latin typeface="Arial Black"/>
                <a:cs typeface="Arial Black"/>
              </a:rPr>
              <a:t>a</a:t>
            </a:r>
            <a:r>
              <a:rPr sz="1800" spc="-270" dirty="0">
                <a:latin typeface="Arial Black"/>
                <a:cs typeface="Arial Black"/>
              </a:rPr>
              <a:t> </a:t>
            </a:r>
            <a:r>
              <a:rPr sz="1800" spc="-220" dirty="0">
                <a:latin typeface="Arial Black"/>
                <a:cs typeface="Arial Black"/>
              </a:rPr>
              <a:t>day;</a:t>
            </a:r>
            <a:endParaRPr sz="1800">
              <a:latin typeface="Arial Black"/>
              <a:cs typeface="Arial Black"/>
            </a:endParaRPr>
          </a:p>
          <a:p>
            <a:pPr marL="355600" indent="-342900">
              <a:lnSpc>
                <a:spcPts val="239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25" dirty="0">
                <a:latin typeface="Arial Black"/>
                <a:cs typeface="Arial Black"/>
              </a:rPr>
              <a:t>Children and </a:t>
            </a:r>
            <a:r>
              <a:rPr sz="2000" spc="-195" dirty="0">
                <a:latin typeface="Arial Black"/>
                <a:cs typeface="Arial Black"/>
              </a:rPr>
              <a:t>young </a:t>
            </a:r>
            <a:r>
              <a:rPr sz="2000" spc="-210" dirty="0">
                <a:latin typeface="Arial Black"/>
                <a:cs typeface="Arial Black"/>
              </a:rPr>
              <a:t>people </a:t>
            </a:r>
            <a:r>
              <a:rPr sz="2000" spc="-220" dirty="0">
                <a:latin typeface="Arial Black"/>
                <a:cs typeface="Arial Black"/>
              </a:rPr>
              <a:t>(5 </a:t>
            </a:r>
            <a:r>
              <a:rPr sz="2000" spc="135" dirty="0">
                <a:latin typeface="Arial Black"/>
                <a:cs typeface="Arial Black"/>
              </a:rPr>
              <a:t>- </a:t>
            </a:r>
            <a:r>
              <a:rPr sz="2000" spc="-260" dirty="0">
                <a:latin typeface="Arial Black"/>
                <a:cs typeface="Arial Black"/>
              </a:rPr>
              <a:t>18</a:t>
            </a:r>
            <a:r>
              <a:rPr sz="2000" spc="95" dirty="0">
                <a:latin typeface="Arial Black"/>
                <a:cs typeface="Arial Black"/>
              </a:rPr>
              <a:t> </a:t>
            </a:r>
            <a:r>
              <a:rPr sz="2000" spc="-265" dirty="0">
                <a:latin typeface="Arial Black"/>
                <a:cs typeface="Arial Black"/>
              </a:rPr>
              <a:t>years):</a:t>
            </a:r>
            <a:endParaRPr sz="2000">
              <a:latin typeface="Arial Black"/>
              <a:cs typeface="Arial Black"/>
            </a:endParaRPr>
          </a:p>
          <a:p>
            <a:pPr marL="756285" marR="310515" lvl="1" indent="-287020">
              <a:lnSpc>
                <a:spcPct val="80000"/>
              </a:lnSpc>
              <a:spcBef>
                <a:spcPts val="43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800" spc="-229" dirty="0">
                <a:latin typeface="Arial Black"/>
                <a:cs typeface="Arial Black"/>
              </a:rPr>
              <a:t>At </a:t>
            </a:r>
            <a:r>
              <a:rPr sz="1800" spc="-254" dirty="0">
                <a:latin typeface="Arial Black"/>
                <a:cs typeface="Arial Black"/>
              </a:rPr>
              <a:t>least </a:t>
            </a:r>
            <a:r>
              <a:rPr sz="1800" spc="-235" dirty="0">
                <a:latin typeface="Arial Black"/>
                <a:cs typeface="Arial Black"/>
              </a:rPr>
              <a:t>60 </a:t>
            </a:r>
            <a:r>
              <a:rPr sz="1800" spc="-229" dirty="0">
                <a:latin typeface="Arial Black"/>
                <a:cs typeface="Arial Black"/>
              </a:rPr>
              <a:t>minutes </a:t>
            </a:r>
            <a:r>
              <a:rPr sz="1800" spc="-200" dirty="0">
                <a:latin typeface="Arial Black"/>
                <a:cs typeface="Arial Black"/>
              </a:rPr>
              <a:t>(1 </a:t>
            </a:r>
            <a:r>
              <a:rPr sz="1800" spc="-170" dirty="0">
                <a:latin typeface="Arial Black"/>
                <a:cs typeface="Arial Black"/>
              </a:rPr>
              <a:t>hour) </a:t>
            </a:r>
            <a:r>
              <a:rPr sz="1800" spc="-160" dirty="0">
                <a:latin typeface="Arial Black"/>
                <a:cs typeface="Arial Black"/>
              </a:rPr>
              <a:t>of </a:t>
            </a:r>
            <a:r>
              <a:rPr sz="1800" spc="-220" dirty="0">
                <a:latin typeface="Arial Black"/>
                <a:cs typeface="Arial Black"/>
              </a:rPr>
              <a:t>moderate </a:t>
            </a:r>
            <a:r>
              <a:rPr sz="1800" spc="-175" dirty="0">
                <a:latin typeface="Arial Black"/>
                <a:cs typeface="Arial Black"/>
              </a:rPr>
              <a:t>to </a:t>
            </a:r>
            <a:r>
              <a:rPr sz="1800" spc="-200" dirty="0">
                <a:latin typeface="Arial Black"/>
                <a:cs typeface="Arial Black"/>
              </a:rPr>
              <a:t>vigorous </a:t>
            </a:r>
            <a:r>
              <a:rPr sz="1800" spc="-240" dirty="0">
                <a:latin typeface="Arial Black"/>
                <a:cs typeface="Arial Black"/>
              </a:rPr>
              <a:t>physical </a:t>
            </a:r>
            <a:r>
              <a:rPr sz="1800" spc="-235" dirty="0">
                <a:latin typeface="Arial Black"/>
                <a:cs typeface="Arial Black"/>
              </a:rPr>
              <a:t>activity  </a:t>
            </a:r>
            <a:r>
              <a:rPr sz="1800" spc="-200" dirty="0">
                <a:latin typeface="Arial Black"/>
                <a:cs typeface="Arial Black"/>
              </a:rPr>
              <a:t>per </a:t>
            </a:r>
            <a:r>
              <a:rPr sz="1800" spc="-245" dirty="0">
                <a:latin typeface="Arial Black"/>
                <a:cs typeface="Arial Black"/>
              </a:rPr>
              <a:t>day. </a:t>
            </a:r>
            <a:r>
              <a:rPr sz="1800" spc="-204" dirty="0">
                <a:latin typeface="Arial Black"/>
                <a:cs typeface="Arial Black"/>
              </a:rPr>
              <a:t>Vigorous </a:t>
            </a:r>
            <a:r>
              <a:rPr sz="1800" spc="-215" dirty="0">
                <a:latin typeface="Arial Black"/>
                <a:cs typeface="Arial Black"/>
              </a:rPr>
              <a:t>intensity </a:t>
            </a:r>
            <a:r>
              <a:rPr sz="1800" spc="-240" dirty="0">
                <a:latin typeface="Arial Black"/>
                <a:cs typeface="Arial Black"/>
              </a:rPr>
              <a:t>activities </a:t>
            </a:r>
            <a:r>
              <a:rPr sz="1800" spc="-215" dirty="0">
                <a:latin typeface="Arial Black"/>
                <a:cs typeface="Arial Black"/>
              </a:rPr>
              <a:t>that strengthen </a:t>
            </a:r>
            <a:r>
              <a:rPr sz="1800" spc="-265" dirty="0">
                <a:latin typeface="Arial Black"/>
                <a:cs typeface="Arial Black"/>
              </a:rPr>
              <a:t>muscle </a:t>
            </a:r>
            <a:r>
              <a:rPr sz="1800" spc="-204" dirty="0">
                <a:latin typeface="Arial Black"/>
                <a:cs typeface="Arial Black"/>
              </a:rPr>
              <a:t>and </a:t>
            </a:r>
            <a:r>
              <a:rPr sz="1800" spc="-185" dirty="0">
                <a:latin typeface="Arial Black"/>
                <a:cs typeface="Arial Black"/>
              </a:rPr>
              <a:t>bone  </a:t>
            </a:r>
            <a:r>
              <a:rPr sz="1800" spc="-195" dirty="0">
                <a:latin typeface="Arial Black"/>
                <a:cs typeface="Arial Black"/>
              </a:rPr>
              <a:t>should </a:t>
            </a:r>
            <a:r>
              <a:rPr sz="1800" spc="-204" dirty="0">
                <a:latin typeface="Arial Black"/>
                <a:cs typeface="Arial Black"/>
              </a:rPr>
              <a:t>be </a:t>
            </a:r>
            <a:r>
              <a:rPr sz="1800" spc="-229" dirty="0">
                <a:latin typeface="Arial Black"/>
                <a:cs typeface="Arial Black"/>
              </a:rPr>
              <a:t>carried </a:t>
            </a:r>
            <a:r>
              <a:rPr sz="1800" spc="-175" dirty="0">
                <a:latin typeface="Arial Black"/>
                <a:cs typeface="Arial Black"/>
              </a:rPr>
              <a:t>out </a:t>
            </a:r>
            <a:r>
              <a:rPr sz="1800" spc="-165" dirty="0">
                <a:latin typeface="Arial Black"/>
                <a:cs typeface="Arial Black"/>
              </a:rPr>
              <a:t>on </a:t>
            </a:r>
            <a:r>
              <a:rPr sz="1800" spc="-240" dirty="0">
                <a:latin typeface="Arial Black"/>
                <a:cs typeface="Arial Black"/>
              </a:rPr>
              <a:t>at </a:t>
            </a:r>
            <a:r>
              <a:rPr sz="1800" spc="-250" dirty="0">
                <a:latin typeface="Arial Black"/>
                <a:cs typeface="Arial Black"/>
              </a:rPr>
              <a:t>least </a:t>
            </a:r>
            <a:r>
              <a:rPr sz="1800" spc="-225" dirty="0">
                <a:latin typeface="Arial Black"/>
                <a:cs typeface="Arial Black"/>
              </a:rPr>
              <a:t>three </a:t>
            </a:r>
            <a:r>
              <a:rPr sz="1800" spc="-250" dirty="0">
                <a:latin typeface="Arial Black"/>
                <a:cs typeface="Arial Black"/>
              </a:rPr>
              <a:t>days </a:t>
            </a:r>
            <a:r>
              <a:rPr sz="1800" spc="-285" dirty="0">
                <a:latin typeface="Arial Black"/>
                <a:cs typeface="Arial Black"/>
              </a:rPr>
              <a:t>a</a:t>
            </a:r>
            <a:r>
              <a:rPr sz="1800" spc="-305" dirty="0">
                <a:latin typeface="Arial Black"/>
                <a:cs typeface="Arial Black"/>
              </a:rPr>
              <a:t> </a:t>
            </a:r>
            <a:r>
              <a:rPr sz="1800" spc="-280" dirty="0">
                <a:latin typeface="Arial Black"/>
                <a:cs typeface="Arial Black"/>
              </a:rPr>
              <a:t>week;</a:t>
            </a:r>
            <a:endParaRPr sz="1800">
              <a:latin typeface="Arial Black"/>
              <a:cs typeface="Arial Black"/>
            </a:endParaRPr>
          </a:p>
          <a:p>
            <a:pPr marL="355600" indent="-342900">
              <a:lnSpc>
                <a:spcPts val="239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35" dirty="0">
                <a:latin typeface="Arial Black"/>
                <a:cs typeface="Arial Black"/>
              </a:rPr>
              <a:t>Adults </a:t>
            </a:r>
            <a:r>
              <a:rPr sz="2000" spc="-165" dirty="0">
                <a:latin typeface="Arial Black"/>
                <a:cs typeface="Arial Black"/>
              </a:rPr>
              <a:t>(19+</a:t>
            </a:r>
            <a:r>
              <a:rPr sz="2000" spc="-45" dirty="0">
                <a:latin typeface="Arial Black"/>
                <a:cs typeface="Arial Black"/>
              </a:rPr>
              <a:t> </a:t>
            </a:r>
            <a:r>
              <a:rPr sz="2000" spc="-265" dirty="0">
                <a:latin typeface="Arial Black"/>
                <a:cs typeface="Arial Black"/>
              </a:rPr>
              <a:t>years):</a:t>
            </a:r>
            <a:endParaRPr sz="2000">
              <a:latin typeface="Arial Black"/>
              <a:cs typeface="Arial Black"/>
            </a:endParaRPr>
          </a:p>
          <a:p>
            <a:pPr marL="756285" marR="62865" lvl="1" indent="-287020">
              <a:lnSpc>
                <a:spcPct val="80000"/>
              </a:lnSpc>
              <a:spcBef>
                <a:spcPts val="439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800" spc="-229" dirty="0">
                <a:latin typeface="Arial Black"/>
                <a:cs typeface="Arial Black"/>
              </a:rPr>
              <a:t>At </a:t>
            </a:r>
            <a:r>
              <a:rPr sz="1800" spc="-254" dirty="0">
                <a:latin typeface="Arial Black"/>
                <a:cs typeface="Arial Black"/>
              </a:rPr>
              <a:t>least </a:t>
            </a:r>
            <a:r>
              <a:rPr sz="1800" spc="-235" dirty="0">
                <a:latin typeface="Arial Black"/>
                <a:cs typeface="Arial Black"/>
              </a:rPr>
              <a:t>150 </a:t>
            </a:r>
            <a:r>
              <a:rPr sz="1800" spc="-229" dirty="0">
                <a:latin typeface="Arial Black"/>
                <a:cs typeface="Arial Black"/>
              </a:rPr>
              <a:t>minutes </a:t>
            </a:r>
            <a:r>
              <a:rPr sz="1800" spc="-200" dirty="0">
                <a:latin typeface="Arial Black"/>
                <a:cs typeface="Arial Black"/>
              </a:rPr>
              <a:t>(2 </a:t>
            </a:r>
            <a:r>
              <a:rPr sz="1800" spc="-90" dirty="0">
                <a:latin typeface="Arial Black"/>
                <a:cs typeface="Arial Black"/>
              </a:rPr>
              <a:t>1/2 </a:t>
            </a:r>
            <a:r>
              <a:rPr sz="1800" spc="-200" dirty="0">
                <a:latin typeface="Arial Black"/>
                <a:cs typeface="Arial Black"/>
              </a:rPr>
              <a:t>hours) </a:t>
            </a:r>
            <a:r>
              <a:rPr sz="1800" spc="-160" dirty="0">
                <a:latin typeface="Arial Black"/>
                <a:cs typeface="Arial Black"/>
              </a:rPr>
              <a:t>of </a:t>
            </a:r>
            <a:r>
              <a:rPr sz="1800" spc="-220" dirty="0">
                <a:latin typeface="Arial Black"/>
                <a:cs typeface="Arial Black"/>
              </a:rPr>
              <a:t>moderate </a:t>
            </a:r>
            <a:r>
              <a:rPr sz="1800" spc="-215" dirty="0">
                <a:latin typeface="Arial Black"/>
                <a:cs typeface="Arial Black"/>
              </a:rPr>
              <a:t>intensity </a:t>
            </a:r>
            <a:r>
              <a:rPr sz="1800" spc="-240" dirty="0">
                <a:latin typeface="Arial Black"/>
                <a:cs typeface="Arial Black"/>
              </a:rPr>
              <a:t>physical </a:t>
            </a:r>
            <a:r>
              <a:rPr sz="1800" spc="-235" dirty="0">
                <a:latin typeface="Arial Black"/>
                <a:cs typeface="Arial Black"/>
              </a:rPr>
              <a:t>activity  </a:t>
            </a:r>
            <a:r>
              <a:rPr sz="1800" spc="-215" dirty="0">
                <a:latin typeface="Arial Black"/>
                <a:cs typeface="Arial Black"/>
              </a:rPr>
              <a:t>over </a:t>
            </a:r>
            <a:r>
              <a:rPr sz="1800" spc="-285" dirty="0">
                <a:latin typeface="Arial Black"/>
                <a:cs typeface="Arial Black"/>
              </a:rPr>
              <a:t>a </a:t>
            </a:r>
            <a:r>
              <a:rPr sz="1800" spc="-280" dirty="0">
                <a:latin typeface="Arial Black"/>
                <a:cs typeface="Arial Black"/>
              </a:rPr>
              <a:t>week, </a:t>
            </a:r>
            <a:r>
              <a:rPr sz="1800" spc="-180" dirty="0">
                <a:latin typeface="Arial Black"/>
                <a:cs typeface="Arial Black"/>
              </a:rPr>
              <a:t>in </a:t>
            </a:r>
            <a:r>
              <a:rPr sz="1800" spc="-200" dirty="0">
                <a:latin typeface="Arial Black"/>
                <a:cs typeface="Arial Black"/>
              </a:rPr>
              <a:t>bouts </a:t>
            </a:r>
            <a:r>
              <a:rPr sz="1800" spc="-160" dirty="0">
                <a:latin typeface="Arial Black"/>
                <a:cs typeface="Arial Black"/>
              </a:rPr>
              <a:t>of </a:t>
            </a:r>
            <a:r>
              <a:rPr sz="1800" spc="-235" dirty="0">
                <a:latin typeface="Arial Black"/>
                <a:cs typeface="Arial Black"/>
              </a:rPr>
              <a:t>10 </a:t>
            </a:r>
            <a:r>
              <a:rPr sz="1800" spc="-229" dirty="0">
                <a:latin typeface="Arial Black"/>
                <a:cs typeface="Arial Black"/>
              </a:rPr>
              <a:t>minutes </a:t>
            </a:r>
            <a:r>
              <a:rPr sz="1800" spc="-160" dirty="0">
                <a:latin typeface="Arial Black"/>
                <a:cs typeface="Arial Black"/>
              </a:rPr>
              <a:t>or</a:t>
            </a:r>
            <a:r>
              <a:rPr sz="1800" spc="90" dirty="0">
                <a:latin typeface="Arial Black"/>
                <a:cs typeface="Arial Black"/>
              </a:rPr>
              <a:t> </a:t>
            </a:r>
            <a:r>
              <a:rPr sz="1800" spc="-220" dirty="0">
                <a:latin typeface="Arial Black"/>
                <a:cs typeface="Arial Black"/>
              </a:rPr>
              <a:t>more.</a:t>
            </a:r>
            <a:endParaRPr sz="1800">
              <a:latin typeface="Arial Black"/>
              <a:cs typeface="Arial Black"/>
            </a:endParaRPr>
          </a:p>
          <a:p>
            <a:pPr marL="756285" marR="121285" lvl="1" indent="-287020">
              <a:lnSpc>
                <a:spcPct val="80000"/>
              </a:lnSpc>
              <a:spcBef>
                <a:spcPts val="43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1800" spc="-254" dirty="0">
                <a:latin typeface="Arial Black"/>
                <a:cs typeface="Arial Black"/>
              </a:rPr>
              <a:t>Physical </a:t>
            </a:r>
            <a:r>
              <a:rPr sz="1800" spc="-235" dirty="0">
                <a:latin typeface="Arial Black"/>
                <a:cs typeface="Arial Black"/>
              </a:rPr>
              <a:t>activity </a:t>
            </a:r>
            <a:r>
              <a:rPr sz="1800" spc="-175" dirty="0">
                <a:latin typeface="Arial Black"/>
                <a:cs typeface="Arial Black"/>
              </a:rPr>
              <a:t>to </a:t>
            </a:r>
            <a:r>
              <a:rPr sz="1800" spc="-204" dirty="0">
                <a:latin typeface="Arial Black"/>
                <a:cs typeface="Arial Black"/>
              </a:rPr>
              <a:t>improve </a:t>
            </a:r>
            <a:r>
              <a:rPr sz="1800" spc="-265" dirty="0">
                <a:latin typeface="Arial Black"/>
                <a:cs typeface="Arial Black"/>
              </a:rPr>
              <a:t>muscle </a:t>
            </a:r>
            <a:r>
              <a:rPr sz="1800" spc="-215" dirty="0">
                <a:latin typeface="Arial Black"/>
                <a:cs typeface="Arial Black"/>
              </a:rPr>
              <a:t>strength </a:t>
            </a:r>
            <a:r>
              <a:rPr sz="1800" spc="-195" dirty="0">
                <a:latin typeface="Arial Black"/>
                <a:cs typeface="Arial Black"/>
              </a:rPr>
              <a:t>should </a:t>
            </a:r>
            <a:r>
              <a:rPr sz="1800" spc="-204" dirty="0">
                <a:latin typeface="Arial Black"/>
                <a:cs typeface="Arial Black"/>
              </a:rPr>
              <a:t>be </a:t>
            </a:r>
            <a:r>
              <a:rPr sz="1800" spc="-229" dirty="0">
                <a:latin typeface="Arial Black"/>
                <a:cs typeface="Arial Black"/>
              </a:rPr>
              <a:t>carried </a:t>
            </a:r>
            <a:r>
              <a:rPr sz="1800" spc="-175" dirty="0">
                <a:latin typeface="Arial Black"/>
                <a:cs typeface="Arial Black"/>
              </a:rPr>
              <a:t>out </a:t>
            </a:r>
            <a:r>
              <a:rPr sz="1800" spc="-165" dirty="0">
                <a:latin typeface="Arial Black"/>
                <a:cs typeface="Arial Black"/>
              </a:rPr>
              <a:t>on </a:t>
            </a:r>
            <a:r>
              <a:rPr sz="1800" spc="-240" dirty="0">
                <a:latin typeface="Arial Black"/>
                <a:cs typeface="Arial Black"/>
              </a:rPr>
              <a:t>at  </a:t>
            </a:r>
            <a:r>
              <a:rPr sz="1800" spc="-254" dirty="0">
                <a:latin typeface="Arial Black"/>
                <a:cs typeface="Arial Black"/>
              </a:rPr>
              <a:t>least </a:t>
            </a:r>
            <a:r>
              <a:rPr sz="1800" spc="-250" dirty="0">
                <a:latin typeface="Arial Black"/>
                <a:cs typeface="Arial Black"/>
              </a:rPr>
              <a:t>two days </a:t>
            </a:r>
            <a:r>
              <a:rPr sz="1800" spc="-200" dirty="0">
                <a:latin typeface="Arial Black"/>
                <a:cs typeface="Arial Black"/>
              </a:rPr>
              <a:t>per</a:t>
            </a:r>
            <a:r>
              <a:rPr sz="1800" spc="-45" dirty="0">
                <a:latin typeface="Arial Black"/>
                <a:cs typeface="Arial Black"/>
              </a:rPr>
              <a:t> </a:t>
            </a:r>
            <a:r>
              <a:rPr sz="1800" spc="-280" dirty="0">
                <a:latin typeface="Arial Black"/>
                <a:cs typeface="Arial Black"/>
              </a:rPr>
              <a:t>week.</a:t>
            </a:r>
            <a:endParaRPr sz="1800">
              <a:latin typeface="Arial Black"/>
              <a:cs typeface="Arial Black"/>
            </a:endParaRPr>
          </a:p>
          <a:p>
            <a:pPr marL="6010910" lvl="2" indent="-343535">
              <a:lnSpc>
                <a:spcPts val="2390"/>
              </a:lnSpc>
              <a:buFont typeface="Arial"/>
              <a:buChar char="•"/>
              <a:tabLst>
                <a:tab pos="6010910" algn="l"/>
                <a:tab pos="6011545" algn="l"/>
              </a:tabLst>
            </a:pPr>
            <a:r>
              <a:rPr sz="2000" spc="-265" dirty="0">
                <a:latin typeface="Arial Black"/>
                <a:cs typeface="Arial Black"/>
              </a:rPr>
              <a:t>Start </a:t>
            </a:r>
            <a:r>
              <a:rPr sz="2000" spc="-275" dirty="0">
                <a:latin typeface="Arial Black"/>
                <a:cs typeface="Arial Black"/>
              </a:rPr>
              <a:t>Active</a:t>
            </a:r>
            <a:r>
              <a:rPr sz="2000" spc="-55" dirty="0">
                <a:latin typeface="Arial Black"/>
                <a:cs typeface="Arial Black"/>
              </a:rPr>
              <a:t> </a:t>
            </a:r>
            <a:r>
              <a:rPr sz="2000" spc="-235" dirty="0">
                <a:latin typeface="Arial Black"/>
                <a:cs typeface="Arial Black"/>
              </a:rPr>
              <a:t>(2011)</a:t>
            </a:r>
            <a:endParaRPr sz="20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221739" y="496950"/>
            <a:ext cx="650049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85" dirty="0"/>
              <a:t>Cancer </a:t>
            </a:r>
            <a:r>
              <a:rPr spc="-560" dirty="0"/>
              <a:t>Recovery</a:t>
            </a:r>
            <a:r>
              <a:rPr spc="-630" dirty="0"/>
              <a:t> </a:t>
            </a:r>
            <a:r>
              <a:rPr spc="-500" dirty="0"/>
              <a:t>Programme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21739" y="1305698"/>
            <a:ext cx="5276850" cy="4271010"/>
          </a:xfrm>
          <a:prstGeom prst="rect">
            <a:avLst/>
          </a:prstGeom>
        </p:spPr>
        <p:txBody>
          <a:bodyPr vert="horz" wrap="square" lIns="0" tIns="11176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75" dirty="0">
                <a:latin typeface="Arial Black"/>
                <a:cs typeface="Arial Black"/>
              </a:rPr>
              <a:t>Diagnosis</a:t>
            </a:r>
            <a:r>
              <a:rPr sz="3200" spc="-190" dirty="0">
                <a:latin typeface="Arial Black"/>
                <a:cs typeface="Arial Black"/>
              </a:rPr>
              <a:t> </a:t>
            </a:r>
            <a:r>
              <a:rPr sz="3200" spc="-430" dirty="0">
                <a:latin typeface="Arial Black"/>
                <a:cs typeface="Arial Black"/>
              </a:rPr>
              <a:t>effects</a:t>
            </a:r>
            <a:endParaRPr sz="32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335" dirty="0">
                <a:latin typeface="Arial Black"/>
                <a:cs typeface="Arial Black"/>
              </a:rPr>
              <a:t>Emotional</a:t>
            </a:r>
            <a:r>
              <a:rPr sz="2800" spc="-190" dirty="0">
                <a:latin typeface="Arial Black"/>
                <a:cs typeface="Arial Black"/>
              </a:rPr>
              <a:t> </a:t>
            </a:r>
            <a:r>
              <a:rPr sz="2800" spc="-365" dirty="0">
                <a:latin typeface="Arial Black"/>
                <a:cs typeface="Arial Black"/>
              </a:rPr>
              <a:t>response</a:t>
            </a:r>
            <a:endParaRPr sz="28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340" dirty="0">
                <a:latin typeface="Arial Black"/>
                <a:cs typeface="Arial Black"/>
              </a:rPr>
              <a:t>Physiological</a:t>
            </a:r>
            <a:r>
              <a:rPr sz="2800" spc="-190" dirty="0">
                <a:latin typeface="Arial Black"/>
                <a:cs typeface="Arial Black"/>
              </a:rPr>
              <a:t> </a:t>
            </a:r>
            <a:r>
              <a:rPr sz="2800" spc="-385" dirty="0">
                <a:latin typeface="Arial Black"/>
                <a:cs typeface="Arial Black"/>
              </a:rPr>
              <a:t>responses</a:t>
            </a:r>
            <a:endParaRPr sz="2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95" dirty="0">
                <a:latin typeface="Arial Black"/>
                <a:cs typeface="Arial Black"/>
              </a:rPr>
              <a:t>Programme</a:t>
            </a:r>
            <a:r>
              <a:rPr sz="3200" spc="-220" dirty="0">
                <a:latin typeface="Arial Black"/>
                <a:cs typeface="Arial Black"/>
              </a:rPr>
              <a:t> </a:t>
            </a:r>
            <a:r>
              <a:rPr sz="3200" spc="-390" dirty="0">
                <a:latin typeface="Arial Black"/>
                <a:cs typeface="Arial Black"/>
              </a:rPr>
              <a:t>goals</a:t>
            </a:r>
            <a:endParaRPr sz="32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380" dirty="0">
                <a:latin typeface="Arial Black"/>
                <a:cs typeface="Arial Black"/>
              </a:rPr>
              <a:t>Maximise </a:t>
            </a:r>
            <a:r>
              <a:rPr sz="2800" spc="-315" dirty="0">
                <a:latin typeface="Arial Black"/>
                <a:cs typeface="Arial Black"/>
              </a:rPr>
              <a:t>functional</a:t>
            </a:r>
            <a:r>
              <a:rPr sz="2800" spc="-515" dirty="0">
                <a:latin typeface="Arial Black"/>
                <a:cs typeface="Arial Black"/>
              </a:rPr>
              <a:t> </a:t>
            </a:r>
            <a:r>
              <a:rPr sz="2800" spc="-405" dirty="0">
                <a:latin typeface="Arial Black"/>
                <a:cs typeface="Arial Black"/>
              </a:rPr>
              <a:t>capacity</a:t>
            </a:r>
            <a:endParaRPr sz="28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400" dirty="0">
                <a:latin typeface="Arial Black"/>
                <a:cs typeface="Arial Black"/>
              </a:rPr>
              <a:t>Restore </a:t>
            </a:r>
            <a:r>
              <a:rPr sz="2800" spc="-315" dirty="0">
                <a:latin typeface="Arial Black"/>
                <a:cs typeface="Arial Black"/>
              </a:rPr>
              <a:t>daily</a:t>
            </a:r>
            <a:r>
              <a:rPr sz="2800" spc="-480" dirty="0">
                <a:latin typeface="Arial Black"/>
                <a:cs typeface="Arial Black"/>
              </a:rPr>
              <a:t> </a:t>
            </a:r>
            <a:r>
              <a:rPr sz="2800" spc="-300" dirty="0">
                <a:latin typeface="Arial Black"/>
                <a:cs typeface="Arial Black"/>
              </a:rPr>
              <a:t>routine</a:t>
            </a:r>
            <a:endParaRPr sz="28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335" dirty="0">
                <a:latin typeface="Arial Black"/>
                <a:cs typeface="Arial Black"/>
              </a:rPr>
              <a:t>Promote healthy</a:t>
            </a:r>
            <a:r>
              <a:rPr sz="2800" spc="-20" dirty="0">
                <a:latin typeface="Arial Black"/>
                <a:cs typeface="Arial Black"/>
              </a:rPr>
              <a:t> </a:t>
            </a:r>
            <a:r>
              <a:rPr sz="2800" spc="-335" dirty="0">
                <a:latin typeface="Arial Black"/>
                <a:cs typeface="Arial Black"/>
              </a:rPr>
              <a:t>lifestyle</a:t>
            </a:r>
            <a:endParaRPr sz="28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310" dirty="0">
                <a:latin typeface="Arial Black"/>
                <a:cs typeface="Arial Black"/>
              </a:rPr>
              <a:t>Quality </a:t>
            </a:r>
            <a:r>
              <a:rPr sz="2800" spc="-245" dirty="0">
                <a:latin typeface="Arial Black"/>
                <a:cs typeface="Arial Black"/>
              </a:rPr>
              <a:t>of</a:t>
            </a:r>
            <a:r>
              <a:rPr sz="2800" spc="-40" dirty="0">
                <a:latin typeface="Arial Black"/>
                <a:cs typeface="Arial Black"/>
              </a:rPr>
              <a:t> </a:t>
            </a:r>
            <a:r>
              <a:rPr sz="2800" spc="-290" dirty="0">
                <a:latin typeface="Arial Black"/>
                <a:cs typeface="Arial Black"/>
              </a:rPr>
              <a:t>life</a:t>
            </a:r>
            <a:endParaRPr sz="28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07439" y="546608"/>
            <a:ext cx="650049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85" dirty="0"/>
              <a:t>Cancer </a:t>
            </a:r>
            <a:r>
              <a:rPr spc="-560" dirty="0"/>
              <a:t>Recovery</a:t>
            </a:r>
            <a:r>
              <a:rPr spc="-630" dirty="0"/>
              <a:t> </a:t>
            </a:r>
            <a:r>
              <a:rPr spc="-500" dirty="0"/>
              <a:t>Programme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5015"/>
            <a:ext cx="4524375" cy="39281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59" dirty="0">
                <a:latin typeface="Arial Black"/>
                <a:cs typeface="Arial Black"/>
              </a:rPr>
              <a:t>Treatment</a:t>
            </a:r>
            <a:r>
              <a:rPr sz="3200" spc="-215" dirty="0">
                <a:latin typeface="Arial Black"/>
                <a:cs typeface="Arial Black"/>
              </a:rPr>
              <a:t> </a:t>
            </a:r>
            <a:r>
              <a:rPr sz="3200" spc="-430" dirty="0">
                <a:latin typeface="Arial Black"/>
                <a:cs typeface="Arial Black"/>
              </a:rPr>
              <a:t>toxicities</a:t>
            </a:r>
            <a:endParaRPr sz="32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800" spc="-355" dirty="0">
                <a:latin typeface="Arial Black"/>
                <a:cs typeface="Arial Black"/>
              </a:rPr>
              <a:t>Immune</a:t>
            </a:r>
            <a:r>
              <a:rPr sz="2800" spc="-160" dirty="0">
                <a:latin typeface="Arial Black"/>
                <a:cs typeface="Arial Black"/>
              </a:rPr>
              <a:t> </a:t>
            </a:r>
            <a:r>
              <a:rPr sz="2800" spc="-425" dirty="0">
                <a:latin typeface="Arial Black"/>
                <a:cs typeface="Arial Black"/>
              </a:rPr>
              <a:t>system</a:t>
            </a:r>
            <a:endParaRPr sz="28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800" spc="-450" dirty="0">
                <a:latin typeface="Arial Black"/>
                <a:cs typeface="Arial Black"/>
              </a:rPr>
              <a:t>CV</a:t>
            </a:r>
            <a:r>
              <a:rPr sz="2800" spc="-170" dirty="0">
                <a:latin typeface="Arial Black"/>
                <a:cs typeface="Arial Black"/>
              </a:rPr>
              <a:t> </a:t>
            </a:r>
            <a:r>
              <a:rPr sz="2800" spc="-425" dirty="0">
                <a:latin typeface="Arial Black"/>
                <a:cs typeface="Arial Black"/>
              </a:rPr>
              <a:t>system</a:t>
            </a:r>
            <a:endParaRPr sz="28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800" spc="-325" dirty="0">
                <a:latin typeface="Arial Black"/>
                <a:cs typeface="Arial Black"/>
              </a:rPr>
              <a:t>Pulmonary</a:t>
            </a:r>
            <a:r>
              <a:rPr sz="2800" spc="-170" dirty="0">
                <a:latin typeface="Arial Black"/>
                <a:cs typeface="Arial Black"/>
              </a:rPr>
              <a:t> </a:t>
            </a:r>
            <a:r>
              <a:rPr sz="2800" spc="-370" dirty="0">
                <a:latin typeface="Arial Black"/>
                <a:cs typeface="Arial Black"/>
              </a:rPr>
              <a:t>toxicity</a:t>
            </a:r>
            <a:endParaRPr sz="28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800" spc="-350" dirty="0">
                <a:latin typeface="Arial Black"/>
                <a:cs typeface="Arial Black"/>
              </a:rPr>
              <a:t>Gastrointestinal</a:t>
            </a:r>
            <a:r>
              <a:rPr sz="2800" spc="-180" dirty="0">
                <a:latin typeface="Arial Black"/>
                <a:cs typeface="Arial Black"/>
              </a:rPr>
              <a:t> </a:t>
            </a:r>
            <a:r>
              <a:rPr sz="2800" spc="-370" dirty="0">
                <a:latin typeface="Arial Black"/>
                <a:cs typeface="Arial Black"/>
              </a:rPr>
              <a:t>toxicity</a:t>
            </a:r>
            <a:endParaRPr sz="28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800" spc="-365" dirty="0">
                <a:latin typeface="Arial Black"/>
                <a:cs typeface="Arial Black"/>
              </a:rPr>
              <a:t>Musculoskeletal</a:t>
            </a:r>
            <a:r>
              <a:rPr sz="2800" spc="-190" dirty="0">
                <a:latin typeface="Arial Black"/>
                <a:cs typeface="Arial Black"/>
              </a:rPr>
              <a:t> </a:t>
            </a:r>
            <a:r>
              <a:rPr sz="2800" spc="-370" dirty="0">
                <a:latin typeface="Arial Black"/>
                <a:cs typeface="Arial Black"/>
              </a:rPr>
              <a:t>toxicity</a:t>
            </a:r>
            <a:endParaRPr sz="28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800" spc="-355" dirty="0">
                <a:latin typeface="Arial Black"/>
                <a:cs typeface="Arial Black"/>
              </a:rPr>
              <a:t>Hepatotoxicity</a:t>
            </a:r>
            <a:endParaRPr sz="28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800" spc="-320" dirty="0">
                <a:latin typeface="Arial Black"/>
                <a:cs typeface="Arial Black"/>
              </a:rPr>
              <a:t>Neuroendocrine</a:t>
            </a:r>
            <a:r>
              <a:rPr sz="2800" spc="-195" dirty="0">
                <a:latin typeface="Arial Black"/>
                <a:cs typeface="Arial Black"/>
              </a:rPr>
              <a:t> </a:t>
            </a:r>
            <a:r>
              <a:rPr sz="2800" spc="-365" dirty="0">
                <a:latin typeface="Arial Black"/>
                <a:cs typeface="Arial Black"/>
              </a:rPr>
              <a:t>toxicity</a:t>
            </a:r>
            <a:endParaRPr sz="2800">
              <a:latin typeface="Arial Black"/>
              <a:cs typeface="Arial Black"/>
            </a:endParaRPr>
          </a:p>
          <a:p>
            <a:pPr marL="756285" lvl="1" indent="-287655">
              <a:lnSpc>
                <a:spcPct val="100000"/>
              </a:lnSpc>
              <a:buFont typeface="Arial"/>
              <a:buChar char="–"/>
              <a:tabLst>
                <a:tab pos="756920" algn="l"/>
              </a:tabLst>
            </a:pPr>
            <a:r>
              <a:rPr sz="2800" spc="-330" dirty="0">
                <a:latin typeface="Arial Black"/>
                <a:cs typeface="Arial Black"/>
              </a:rPr>
              <a:t>Nephrotoxicity</a:t>
            </a:r>
            <a:endParaRPr sz="28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71530" y="211645"/>
            <a:ext cx="7000240" cy="12439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2947670" marR="5080" indent="-2935605">
              <a:lnSpc>
                <a:spcPct val="100000"/>
              </a:lnSpc>
              <a:spcBef>
                <a:spcPts val="95"/>
              </a:spcBef>
            </a:pPr>
            <a:r>
              <a:rPr spc="-665" dirty="0"/>
              <a:t>Exercise </a:t>
            </a:r>
            <a:r>
              <a:rPr spc="-490" dirty="0"/>
              <a:t>Prescription </a:t>
            </a:r>
            <a:r>
              <a:rPr spc="-495" dirty="0"/>
              <a:t>(remission  </a:t>
            </a:r>
            <a:r>
              <a:rPr spc="-395" dirty="0"/>
              <a:t>only)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49399"/>
            <a:ext cx="7016750" cy="380619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spc="-310" dirty="0">
                <a:latin typeface="Arial Black"/>
                <a:cs typeface="Arial Black"/>
              </a:rPr>
              <a:t>Aerobic</a:t>
            </a:r>
            <a:r>
              <a:rPr sz="2500" spc="-120" dirty="0">
                <a:latin typeface="Arial Black"/>
                <a:cs typeface="Arial Black"/>
              </a:rPr>
              <a:t> </a:t>
            </a:r>
            <a:r>
              <a:rPr sz="2500" spc="-395" dirty="0">
                <a:latin typeface="Arial Black"/>
                <a:cs typeface="Arial Black"/>
              </a:rPr>
              <a:t>exercise</a:t>
            </a:r>
            <a:endParaRPr sz="25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10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200" spc="-254" dirty="0">
                <a:latin typeface="Arial Black"/>
                <a:cs typeface="Arial Black"/>
              </a:rPr>
              <a:t>Walking, </a:t>
            </a:r>
            <a:r>
              <a:rPr sz="2200" spc="-285" dirty="0">
                <a:latin typeface="Arial Black"/>
                <a:cs typeface="Arial Black"/>
              </a:rPr>
              <a:t>cycling, </a:t>
            </a:r>
            <a:r>
              <a:rPr sz="2200" spc="-254" dirty="0">
                <a:latin typeface="Arial Black"/>
                <a:cs typeface="Arial Black"/>
              </a:rPr>
              <a:t>rowing, </a:t>
            </a:r>
            <a:r>
              <a:rPr sz="2200" spc="-270" dirty="0">
                <a:latin typeface="Arial Black"/>
                <a:cs typeface="Arial Black"/>
              </a:rPr>
              <a:t>cross-trainer, </a:t>
            </a:r>
            <a:r>
              <a:rPr sz="2200" spc="-330" dirty="0">
                <a:latin typeface="Arial Black"/>
                <a:cs typeface="Arial Black"/>
              </a:rPr>
              <a:t>water</a:t>
            </a:r>
            <a:r>
              <a:rPr sz="2200" spc="15" dirty="0">
                <a:latin typeface="Arial Black"/>
                <a:cs typeface="Arial Black"/>
              </a:rPr>
              <a:t> </a:t>
            </a:r>
            <a:r>
              <a:rPr sz="2200" spc="-295" dirty="0">
                <a:latin typeface="Arial Black"/>
                <a:cs typeface="Arial Black"/>
              </a:rPr>
              <a:t>based</a:t>
            </a:r>
            <a:endParaRPr sz="22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200" spc="-145" dirty="0">
                <a:latin typeface="Arial Black"/>
                <a:cs typeface="Arial Black"/>
              </a:rPr>
              <a:t>3-4 </a:t>
            </a:r>
            <a:r>
              <a:rPr sz="2200" spc="-310" dirty="0">
                <a:latin typeface="Arial Black"/>
                <a:cs typeface="Arial Black"/>
              </a:rPr>
              <a:t>days </a:t>
            </a:r>
            <a:r>
              <a:rPr sz="2200" spc="-240" dirty="0">
                <a:latin typeface="Arial Black"/>
                <a:cs typeface="Arial Black"/>
              </a:rPr>
              <a:t>per</a:t>
            </a:r>
            <a:r>
              <a:rPr sz="2200" spc="-380" dirty="0">
                <a:latin typeface="Arial Black"/>
                <a:cs typeface="Arial Black"/>
              </a:rPr>
              <a:t> week</a:t>
            </a:r>
            <a:endParaRPr sz="22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200" spc="-280" dirty="0">
                <a:latin typeface="Arial Black"/>
                <a:cs typeface="Arial Black"/>
              </a:rPr>
              <a:t>12minutes</a:t>
            </a:r>
            <a:r>
              <a:rPr sz="2200" spc="-125" dirty="0">
                <a:latin typeface="Arial Black"/>
                <a:cs typeface="Arial Black"/>
              </a:rPr>
              <a:t> </a:t>
            </a:r>
            <a:r>
              <a:rPr sz="2200" spc="-229" dirty="0">
                <a:latin typeface="Arial Black"/>
                <a:cs typeface="Arial Black"/>
              </a:rPr>
              <a:t>duration</a:t>
            </a:r>
            <a:endParaRPr sz="2200">
              <a:latin typeface="Arial Black"/>
              <a:cs typeface="Arial Black"/>
            </a:endParaRPr>
          </a:p>
          <a:p>
            <a:pPr marL="756285" lvl="1" indent="-287020">
              <a:lnSpc>
                <a:spcPts val="2635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200" spc="-375" dirty="0">
                <a:latin typeface="Arial Black"/>
                <a:cs typeface="Arial Black"/>
              </a:rPr>
              <a:t>Low </a:t>
            </a:r>
            <a:r>
              <a:rPr sz="2200" spc="-215" dirty="0">
                <a:latin typeface="Arial Black"/>
                <a:cs typeface="Arial Black"/>
              </a:rPr>
              <a:t>to </a:t>
            </a:r>
            <a:r>
              <a:rPr sz="2200" spc="-265" dirty="0">
                <a:latin typeface="Arial Black"/>
                <a:cs typeface="Arial Black"/>
              </a:rPr>
              <a:t>moderate</a:t>
            </a:r>
            <a:r>
              <a:rPr sz="2200" spc="-160" dirty="0">
                <a:latin typeface="Arial Black"/>
                <a:cs typeface="Arial Black"/>
              </a:rPr>
              <a:t> </a:t>
            </a:r>
            <a:r>
              <a:rPr sz="2200" spc="-265" dirty="0">
                <a:latin typeface="Arial Black"/>
                <a:cs typeface="Arial Black"/>
              </a:rPr>
              <a:t>intensity</a:t>
            </a:r>
            <a:endParaRPr sz="2200">
              <a:latin typeface="Arial Black"/>
              <a:cs typeface="Arial Black"/>
            </a:endParaRPr>
          </a:p>
          <a:p>
            <a:pPr marL="355600" indent="-342900">
              <a:lnSpc>
                <a:spcPts val="2995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500" spc="-390" dirty="0">
                <a:latin typeface="Arial Black"/>
                <a:cs typeface="Arial Black"/>
              </a:rPr>
              <a:t>Resistance</a:t>
            </a:r>
            <a:r>
              <a:rPr sz="2500" spc="-105" dirty="0">
                <a:latin typeface="Arial Black"/>
                <a:cs typeface="Arial Black"/>
              </a:rPr>
              <a:t> </a:t>
            </a:r>
            <a:r>
              <a:rPr sz="2500" spc="-395" dirty="0">
                <a:latin typeface="Arial Black"/>
                <a:cs typeface="Arial Black"/>
              </a:rPr>
              <a:t>exercise</a:t>
            </a:r>
            <a:endParaRPr sz="25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1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200" spc="-275" dirty="0">
                <a:latin typeface="Arial Black"/>
                <a:cs typeface="Arial Black"/>
              </a:rPr>
              <a:t>Machine </a:t>
            </a:r>
            <a:r>
              <a:rPr sz="2200" spc="-300" dirty="0">
                <a:latin typeface="Arial Black"/>
                <a:cs typeface="Arial Black"/>
              </a:rPr>
              <a:t>weights </a:t>
            </a:r>
            <a:r>
              <a:rPr sz="2200" spc="-250" dirty="0">
                <a:latin typeface="Arial Black"/>
                <a:cs typeface="Arial Black"/>
              </a:rPr>
              <a:t>progressing </a:t>
            </a:r>
            <a:r>
              <a:rPr sz="2200" spc="-215" dirty="0">
                <a:latin typeface="Arial Black"/>
                <a:cs typeface="Arial Black"/>
              </a:rPr>
              <a:t>to </a:t>
            </a:r>
            <a:r>
              <a:rPr sz="2200" spc="-265" dirty="0">
                <a:latin typeface="Arial Black"/>
                <a:cs typeface="Arial Black"/>
              </a:rPr>
              <a:t>free</a:t>
            </a:r>
            <a:r>
              <a:rPr sz="2200" spc="-495" dirty="0">
                <a:latin typeface="Arial Black"/>
                <a:cs typeface="Arial Black"/>
              </a:rPr>
              <a:t> </a:t>
            </a:r>
            <a:r>
              <a:rPr sz="2200" spc="-300" dirty="0">
                <a:latin typeface="Arial Black"/>
                <a:cs typeface="Arial Black"/>
              </a:rPr>
              <a:t>weights</a:t>
            </a:r>
            <a:endParaRPr sz="22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200" spc="-275" dirty="0">
                <a:latin typeface="Arial Black"/>
                <a:cs typeface="Arial Black"/>
              </a:rPr>
              <a:t>Circuit</a:t>
            </a:r>
            <a:r>
              <a:rPr sz="2200" spc="-130" dirty="0">
                <a:latin typeface="Arial Black"/>
                <a:cs typeface="Arial Black"/>
              </a:rPr>
              <a:t> </a:t>
            </a:r>
            <a:r>
              <a:rPr sz="2200" spc="-245" dirty="0">
                <a:latin typeface="Arial Black"/>
                <a:cs typeface="Arial Black"/>
              </a:rPr>
              <a:t>training?</a:t>
            </a:r>
            <a:endParaRPr sz="22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200" spc="-285" dirty="0">
                <a:latin typeface="Arial Black"/>
                <a:cs typeface="Arial Black"/>
              </a:rPr>
              <a:t>3 </a:t>
            </a:r>
            <a:r>
              <a:rPr sz="2200" spc="-310" dirty="0">
                <a:latin typeface="Arial Black"/>
                <a:cs typeface="Arial Black"/>
              </a:rPr>
              <a:t>days </a:t>
            </a:r>
            <a:r>
              <a:rPr sz="2200" spc="-240" dirty="0">
                <a:latin typeface="Arial Black"/>
                <a:cs typeface="Arial Black"/>
              </a:rPr>
              <a:t>per </a:t>
            </a:r>
            <a:r>
              <a:rPr sz="2200" spc="-380" dirty="0">
                <a:latin typeface="Arial Black"/>
                <a:cs typeface="Arial Black"/>
              </a:rPr>
              <a:t>week</a:t>
            </a:r>
            <a:endParaRPr sz="22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200" spc="-280" dirty="0">
                <a:latin typeface="Arial Black"/>
                <a:cs typeface="Arial Black"/>
              </a:rPr>
              <a:t>20minutes</a:t>
            </a:r>
            <a:endParaRPr sz="22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200" spc="-285" dirty="0">
                <a:latin typeface="Arial Black"/>
                <a:cs typeface="Arial Black"/>
              </a:rPr>
              <a:t>1 </a:t>
            </a:r>
            <a:r>
              <a:rPr sz="2200" spc="-325" dirty="0">
                <a:latin typeface="Arial Black"/>
                <a:cs typeface="Arial Black"/>
              </a:rPr>
              <a:t>set </a:t>
            </a:r>
            <a:r>
              <a:rPr sz="2200" spc="-195" dirty="0">
                <a:latin typeface="Arial Black"/>
                <a:cs typeface="Arial Black"/>
              </a:rPr>
              <a:t>of </a:t>
            </a:r>
            <a:r>
              <a:rPr sz="2200" spc="-180" dirty="0">
                <a:latin typeface="Arial Black"/>
                <a:cs typeface="Arial Black"/>
              </a:rPr>
              <a:t>6-12</a:t>
            </a:r>
            <a:r>
              <a:rPr sz="2200" spc="-145" dirty="0">
                <a:latin typeface="Arial Black"/>
                <a:cs typeface="Arial Black"/>
              </a:rPr>
              <a:t> </a:t>
            </a:r>
            <a:r>
              <a:rPr sz="2200" spc="-290" dirty="0">
                <a:latin typeface="Arial Black"/>
                <a:cs typeface="Arial Black"/>
              </a:rPr>
              <a:t>reps</a:t>
            </a:r>
            <a:endParaRPr sz="2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07439" y="665480"/>
            <a:ext cx="598424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620" dirty="0"/>
              <a:t>Physical </a:t>
            </a:r>
            <a:r>
              <a:rPr sz="4400" spc="-560" dirty="0"/>
              <a:t>activity </a:t>
            </a:r>
            <a:r>
              <a:rPr sz="4400" spc="-490" dirty="0"/>
              <a:t>and</a:t>
            </a:r>
            <a:r>
              <a:rPr sz="4400" spc="-610" dirty="0"/>
              <a:t> </a:t>
            </a:r>
            <a:r>
              <a:rPr sz="4400" spc="-590" dirty="0"/>
              <a:t>HIV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622551"/>
            <a:ext cx="7798434" cy="35375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691515" indent="-342900">
              <a:lnSpc>
                <a:spcPct val="100000"/>
              </a:lnSpc>
              <a:spcBef>
                <a:spcPts val="10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25" dirty="0">
                <a:latin typeface="Arial Black"/>
                <a:cs typeface="Arial Black"/>
              </a:rPr>
              <a:t>Highly </a:t>
            </a:r>
            <a:r>
              <a:rPr sz="3200" spc="-440" dirty="0">
                <a:latin typeface="Arial Black"/>
                <a:cs typeface="Arial Black"/>
              </a:rPr>
              <a:t>Active </a:t>
            </a:r>
            <a:r>
              <a:rPr sz="3200" spc="-355" dirty="0">
                <a:latin typeface="Arial Black"/>
                <a:cs typeface="Arial Black"/>
              </a:rPr>
              <a:t>Antiretroviral </a:t>
            </a:r>
            <a:r>
              <a:rPr sz="3200" spc="-415" dirty="0">
                <a:latin typeface="Arial Black"/>
                <a:cs typeface="Arial Black"/>
              </a:rPr>
              <a:t>Therapy  </a:t>
            </a:r>
            <a:r>
              <a:rPr sz="3200" spc="-445" dirty="0">
                <a:latin typeface="Arial Black"/>
                <a:cs typeface="Arial Black"/>
              </a:rPr>
              <a:t>(HAART) </a:t>
            </a:r>
            <a:r>
              <a:rPr sz="3200" spc="-335" dirty="0">
                <a:latin typeface="Arial Black"/>
                <a:cs typeface="Arial Black"/>
              </a:rPr>
              <a:t>introduction </a:t>
            </a:r>
            <a:r>
              <a:rPr sz="3200" spc="-434" dirty="0">
                <a:latin typeface="Arial Black"/>
                <a:cs typeface="Arial Black"/>
              </a:rPr>
              <a:t>now </a:t>
            </a:r>
            <a:r>
              <a:rPr sz="3200" spc="-470" dirty="0">
                <a:latin typeface="Arial Black"/>
                <a:cs typeface="Arial Black"/>
              </a:rPr>
              <a:t>means </a:t>
            </a:r>
            <a:r>
              <a:rPr sz="3200" spc="-490" dirty="0">
                <a:latin typeface="Arial Black"/>
                <a:cs typeface="Arial Black"/>
              </a:rPr>
              <a:t>less  </a:t>
            </a:r>
            <a:r>
              <a:rPr sz="3200" spc="-345" dirty="0">
                <a:latin typeface="Arial Black"/>
                <a:cs typeface="Arial Black"/>
              </a:rPr>
              <a:t>mortality </a:t>
            </a:r>
            <a:r>
              <a:rPr sz="3200" spc="-360" dirty="0">
                <a:latin typeface="Arial Black"/>
                <a:cs typeface="Arial Black"/>
              </a:rPr>
              <a:t>resulting </a:t>
            </a:r>
            <a:r>
              <a:rPr sz="3200" spc="-325" dirty="0">
                <a:latin typeface="Arial Black"/>
                <a:cs typeface="Arial Black"/>
              </a:rPr>
              <a:t>from</a:t>
            </a:r>
            <a:r>
              <a:rPr sz="3200" spc="90" dirty="0">
                <a:latin typeface="Arial Black"/>
                <a:cs typeface="Arial Black"/>
              </a:rPr>
              <a:t> </a:t>
            </a:r>
            <a:r>
              <a:rPr sz="3200" spc="-425" dirty="0">
                <a:latin typeface="Arial Black"/>
                <a:cs typeface="Arial Black"/>
              </a:rPr>
              <a:t>AIDS</a:t>
            </a:r>
            <a:endParaRPr sz="3200">
              <a:latin typeface="Arial Black"/>
              <a:cs typeface="Arial Black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15" dirty="0">
                <a:latin typeface="Arial Black"/>
                <a:cs typeface="Arial Black"/>
              </a:rPr>
              <a:t>Instead </a:t>
            </a:r>
            <a:r>
              <a:rPr sz="3200" spc="-380" dirty="0">
                <a:latin typeface="Arial Black"/>
                <a:cs typeface="Arial Black"/>
              </a:rPr>
              <a:t>the </a:t>
            </a:r>
            <a:r>
              <a:rPr sz="3200" spc="-320" dirty="0">
                <a:latin typeface="Arial Black"/>
                <a:cs typeface="Arial Black"/>
              </a:rPr>
              <a:t>longer </a:t>
            </a:r>
            <a:r>
              <a:rPr sz="3200" spc="-400" dirty="0">
                <a:latin typeface="Arial Black"/>
                <a:cs typeface="Arial Black"/>
              </a:rPr>
              <a:t>term </a:t>
            </a:r>
            <a:r>
              <a:rPr sz="3200" spc="-430" dirty="0">
                <a:latin typeface="Arial Black"/>
                <a:cs typeface="Arial Black"/>
              </a:rPr>
              <a:t>effects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315" dirty="0">
                <a:latin typeface="Arial Black"/>
                <a:cs typeface="Arial Black"/>
              </a:rPr>
              <a:t>living  </a:t>
            </a:r>
            <a:r>
              <a:rPr sz="3200" spc="-415" dirty="0">
                <a:latin typeface="Arial Black"/>
                <a:cs typeface="Arial Black"/>
              </a:rPr>
              <a:t>with </a:t>
            </a:r>
            <a:r>
              <a:rPr sz="3200" spc="-395" dirty="0">
                <a:latin typeface="Arial Black"/>
                <a:cs typeface="Arial Black"/>
              </a:rPr>
              <a:t>Human Immunodeficiency </a:t>
            </a:r>
            <a:r>
              <a:rPr sz="3200" spc="-405" dirty="0">
                <a:latin typeface="Arial Black"/>
                <a:cs typeface="Arial Black"/>
              </a:rPr>
              <a:t>Virus </a:t>
            </a:r>
            <a:r>
              <a:rPr sz="3200" spc="-360" dirty="0">
                <a:latin typeface="Arial Black"/>
                <a:cs typeface="Arial Black"/>
              </a:rPr>
              <a:t>and  </a:t>
            </a:r>
            <a:r>
              <a:rPr sz="3200" spc="-380" dirty="0">
                <a:latin typeface="Arial Black"/>
                <a:cs typeface="Arial Black"/>
              </a:rPr>
              <a:t>the </a:t>
            </a:r>
            <a:r>
              <a:rPr sz="3200" spc="-405" dirty="0">
                <a:latin typeface="Arial Black"/>
                <a:cs typeface="Arial Black"/>
              </a:rPr>
              <a:t>side </a:t>
            </a:r>
            <a:r>
              <a:rPr sz="3200" spc="-430" dirty="0">
                <a:latin typeface="Arial Black"/>
                <a:cs typeface="Arial Black"/>
              </a:rPr>
              <a:t>effects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509" dirty="0">
                <a:latin typeface="Arial Black"/>
                <a:cs typeface="Arial Black"/>
              </a:rPr>
              <a:t>HAART </a:t>
            </a:r>
            <a:r>
              <a:rPr sz="3200" spc="-434" dirty="0">
                <a:latin typeface="Arial Black"/>
                <a:cs typeface="Arial Black"/>
              </a:rPr>
              <a:t>are </a:t>
            </a:r>
            <a:r>
              <a:rPr sz="3200" spc="-400" dirty="0">
                <a:latin typeface="Arial Black"/>
                <a:cs typeface="Arial Black"/>
              </a:rPr>
              <a:t>increasingly  </a:t>
            </a:r>
            <a:r>
              <a:rPr sz="3200" spc="-380" dirty="0">
                <a:latin typeface="Arial Black"/>
                <a:cs typeface="Arial Black"/>
              </a:rPr>
              <a:t>impacting </a:t>
            </a:r>
            <a:r>
              <a:rPr sz="3200" spc="-295" dirty="0">
                <a:latin typeface="Arial Black"/>
                <a:cs typeface="Arial Black"/>
              </a:rPr>
              <a:t>on</a:t>
            </a:r>
            <a:r>
              <a:rPr sz="3200" spc="-15" dirty="0">
                <a:latin typeface="Arial Black"/>
                <a:cs typeface="Arial Black"/>
              </a:rPr>
              <a:t> </a:t>
            </a:r>
            <a:r>
              <a:rPr sz="3200" spc="-320" dirty="0">
                <a:latin typeface="Arial Black"/>
                <a:cs typeface="Arial Black"/>
              </a:rPr>
              <a:t>morbidity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516445"/>
            <a:ext cx="551561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70" dirty="0"/>
              <a:t>Physical </a:t>
            </a:r>
            <a:r>
              <a:rPr spc="-500" dirty="0"/>
              <a:t>Activity </a:t>
            </a:r>
            <a:r>
              <a:rPr spc="-459" dirty="0"/>
              <a:t>and</a:t>
            </a:r>
            <a:r>
              <a:rPr spc="-385" dirty="0"/>
              <a:t> </a:t>
            </a:r>
            <a:r>
              <a:rPr spc="-545" dirty="0"/>
              <a:t>HIV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523706"/>
            <a:ext cx="6737984" cy="3319779"/>
          </a:xfrm>
          <a:prstGeom prst="rect">
            <a:avLst/>
          </a:prstGeom>
        </p:spPr>
        <p:txBody>
          <a:bodyPr vert="horz" wrap="square" lIns="0" tIns="11176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60" dirty="0">
                <a:latin typeface="Arial Black"/>
                <a:cs typeface="Arial Black"/>
              </a:rPr>
              <a:t>Metabolic</a:t>
            </a:r>
            <a:r>
              <a:rPr sz="3200" spc="-215" dirty="0">
                <a:latin typeface="Arial Black"/>
                <a:cs typeface="Arial Black"/>
              </a:rPr>
              <a:t> </a:t>
            </a:r>
            <a:r>
              <a:rPr sz="3200" spc="-380" dirty="0">
                <a:latin typeface="Arial Black"/>
                <a:cs typeface="Arial Black"/>
              </a:rPr>
              <a:t>abnormalities</a:t>
            </a:r>
            <a:endParaRPr sz="32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335" dirty="0">
                <a:latin typeface="Arial Black"/>
                <a:cs typeface="Arial Black"/>
              </a:rPr>
              <a:t>Dyslipidaemia</a:t>
            </a:r>
            <a:endParaRPr sz="28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675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325" dirty="0">
                <a:latin typeface="Arial Black"/>
                <a:cs typeface="Arial Black"/>
              </a:rPr>
              <a:t>Insulin</a:t>
            </a:r>
            <a:r>
              <a:rPr sz="2800" spc="-160" dirty="0">
                <a:latin typeface="Arial Black"/>
                <a:cs typeface="Arial Black"/>
              </a:rPr>
              <a:t> </a:t>
            </a:r>
            <a:r>
              <a:rPr sz="2800" spc="-405" dirty="0">
                <a:latin typeface="Arial Black"/>
                <a:cs typeface="Arial Black"/>
              </a:rPr>
              <a:t>resistance</a:t>
            </a:r>
            <a:endParaRPr sz="28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670"/>
              </a:spcBef>
              <a:buFont typeface="Arial"/>
              <a:buChar char="–"/>
              <a:tabLst>
                <a:tab pos="756920" algn="l"/>
              </a:tabLst>
            </a:pPr>
            <a:r>
              <a:rPr sz="2800" spc="-345" dirty="0">
                <a:latin typeface="Arial Black"/>
                <a:cs typeface="Arial Black"/>
              </a:rPr>
              <a:t>Body </a:t>
            </a:r>
            <a:r>
              <a:rPr sz="2800" spc="-320" dirty="0">
                <a:latin typeface="Arial Black"/>
                <a:cs typeface="Arial Black"/>
              </a:rPr>
              <a:t>fat </a:t>
            </a:r>
            <a:r>
              <a:rPr sz="2800" spc="-300" dirty="0">
                <a:latin typeface="Arial Black"/>
                <a:cs typeface="Arial Black"/>
              </a:rPr>
              <a:t>redistribution</a:t>
            </a:r>
            <a:r>
              <a:rPr sz="2800" spc="150" dirty="0">
                <a:latin typeface="Arial Black"/>
                <a:cs typeface="Arial Black"/>
              </a:rPr>
              <a:t> </a:t>
            </a:r>
            <a:r>
              <a:rPr sz="2800" spc="-285" dirty="0">
                <a:latin typeface="Arial Black"/>
                <a:cs typeface="Arial Black"/>
              </a:rPr>
              <a:t>(lipodystrophy)</a:t>
            </a:r>
            <a:endParaRPr sz="2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20" dirty="0">
                <a:latin typeface="Arial Black"/>
                <a:cs typeface="Arial Black"/>
              </a:rPr>
              <a:t>Cardiovascular</a:t>
            </a:r>
            <a:r>
              <a:rPr sz="3200" spc="-220" dirty="0">
                <a:latin typeface="Arial Black"/>
                <a:cs typeface="Arial Black"/>
              </a:rPr>
              <a:t> </a:t>
            </a:r>
            <a:r>
              <a:rPr sz="3200" spc="-455" dirty="0">
                <a:latin typeface="Arial Black"/>
                <a:cs typeface="Arial Black"/>
              </a:rPr>
              <a:t>disease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40" dirty="0">
                <a:latin typeface="Arial Black"/>
                <a:cs typeface="Arial Black"/>
              </a:rPr>
              <a:t>Biomechanical</a:t>
            </a:r>
            <a:r>
              <a:rPr sz="3200" spc="-220" dirty="0">
                <a:latin typeface="Arial Black"/>
                <a:cs typeface="Arial Black"/>
              </a:rPr>
              <a:t> </a:t>
            </a:r>
            <a:r>
              <a:rPr sz="3200" spc="-450" dirty="0">
                <a:latin typeface="Arial Black"/>
                <a:cs typeface="Arial Black"/>
              </a:rPr>
              <a:t>changes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08441" y="482917"/>
            <a:ext cx="472567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580" dirty="0"/>
              <a:t>Benefits </a:t>
            </a:r>
            <a:r>
              <a:rPr sz="4400" spc="-390" dirty="0"/>
              <a:t>of</a:t>
            </a:r>
            <a:r>
              <a:rPr sz="4400" spc="-45" dirty="0"/>
              <a:t> </a:t>
            </a:r>
            <a:r>
              <a:rPr sz="4400" spc="-685" dirty="0"/>
              <a:t>exercise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40" y="1572259"/>
            <a:ext cx="7708900" cy="35369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215" dirty="0">
                <a:latin typeface="Arial Black"/>
                <a:cs typeface="Arial Black"/>
              </a:rPr>
              <a:t>Improve </a:t>
            </a:r>
            <a:r>
              <a:rPr sz="1800" spc="-265" dirty="0">
                <a:latin typeface="Arial Black"/>
                <a:cs typeface="Arial Black"/>
              </a:rPr>
              <a:t>muscle </a:t>
            </a:r>
            <a:r>
              <a:rPr sz="1800" spc="-285" dirty="0">
                <a:latin typeface="Arial Black"/>
                <a:cs typeface="Arial Black"/>
              </a:rPr>
              <a:t>mass, </a:t>
            </a:r>
            <a:r>
              <a:rPr sz="1800" spc="-215" dirty="0">
                <a:latin typeface="Arial Black"/>
                <a:cs typeface="Arial Black"/>
              </a:rPr>
              <a:t>strength </a:t>
            </a:r>
            <a:r>
              <a:rPr sz="1800" spc="-204" dirty="0">
                <a:latin typeface="Arial Black"/>
                <a:cs typeface="Arial Black"/>
              </a:rPr>
              <a:t>and</a:t>
            </a:r>
            <a:r>
              <a:rPr sz="1800" spc="-280" dirty="0">
                <a:latin typeface="Arial Black"/>
                <a:cs typeface="Arial Black"/>
              </a:rPr>
              <a:t> </a:t>
            </a:r>
            <a:r>
              <a:rPr sz="1800" spc="-229" dirty="0">
                <a:latin typeface="Arial Black"/>
                <a:cs typeface="Arial Black"/>
              </a:rPr>
              <a:t>endurance</a:t>
            </a:r>
            <a:endParaRPr sz="1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215" dirty="0">
                <a:latin typeface="Arial Black"/>
                <a:cs typeface="Arial Black"/>
              </a:rPr>
              <a:t>Improve heart </a:t>
            </a:r>
            <a:r>
              <a:rPr sz="1800" spc="-204" dirty="0">
                <a:latin typeface="Arial Black"/>
                <a:cs typeface="Arial Black"/>
              </a:rPr>
              <a:t>and </a:t>
            </a:r>
            <a:r>
              <a:rPr sz="1800" spc="-170" dirty="0">
                <a:latin typeface="Arial Black"/>
                <a:cs typeface="Arial Black"/>
              </a:rPr>
              <a:t>lung</a:t>
            </a:r>
            <a:r>
              <a:rPr sz="1800" spc="155" dirty="0">
                <a:latin typeface="Arial Black"/>
                <a:cs typeface="Arial Black"/>
              </a:rPr>
              <a:t> </a:t>
            </a:r>
            <a:r>
              <a:rPr sz="1800" spc="-229" dirty="0">
                <a:latin typeface="Arial Black"/>
                <a:cs typeface="Arial Black"/>
              </a:rPr>
              <a:t>endurance</a:t>
            </a:r>
            <a:endParaRPr sz="1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215" dirty="0">
                <a:latin typeface="Arial Black"/>
                <a:cs typeface="Arial Black"/>
              </a:rPr>
              <a:t>Improve </a:t>
            </a:r>
            <a:r>
              <a:rPr sz="1800" spc="-220" dirty="0">
                <a:latin typeface="Arial Black"/>
                <a:cs typeface="Arial Black"/>
              </a:rPr>
              <a:t>energy </a:t>
            </a:r>
            <a:r>
              <a:rPr sz="1800" spc="-155" dirty="0">
                <a:latin typeface="Arial Black"/>
                <a:cs typeface="Arial Black"/>
              </a:rPr>
              <a:t>level/ </a:t>
            </a:r>
            <a:r>
              <a:rPr sz="1800" spc="-240" dirty="0">
                <a:latin typeface="Arial Black"/>
                <a:cs typeface="Arial Black"/>
              </a:rPr>
              <a:t>reduce</a:t>
            </a:r>
            <a:r>
              <a:rPr sz="1800" spc="-215" dirty="0">
                <a:latin typeface="Arial Black"/>
                <a:cs typeface="Arial Black"/>
              </a:rPr>
              <a:t> </a:t>
            </a:r>
            <a:r>
              <a:rPr sz="1800" spc="-200" dirty="0">
                <a:latin typeface="Arial Black"/>
                <a:cs typeface="Arial Black"/>
              </a:rPr>
              <a:t>fatigue</a:t>
            </a:r>
            <a:endParaRPr sz="1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270" dirty="0">
                <a:latin typeface="Arial Black"/>
                <a:cs typeface="Arial Black"/>
              </a:rPr>
              <a:t>Reduce</a:t>
            </a:r>
            <a:r>
              <a:rPr sz="1800" spc="-120" dirty="0">
                <a:latin typeface="Arial Black"/>
                <a:cs typeface="Arial Black"/>
              </a:rPr>
              <a:t> </a:t>
            </a:r>
            <a:r>
              <a:rPr sz="1800" spc="-280" dirty="0">
                <a:latin typeface="Arial Black"/>
                <a:cs typeface="Arial Black"/>
              </a:rPr>
              <a:t>stress</a:t>
            </a:r>
            <a:endParaRPr sz="1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270" dirty="0">
                <a:latin typeface="Arial Black"/>
                <a:cs typeface="Arial Black"/>
              </a:rPr>
              <a:t>Enhance </a:t>
            </a:r>
            <a:r>
              <a:rPr sz="1800" spc="-280" dirty="0">
                <a:latin typeface="Arial Black"/>
                <a:cs typeface="Arial Black"/>
              </a:rPr>
              <a:t>sense </a:t>
            </a:r>
            <a:r>
              <a:rPr sz="1800" spc="-160" dirty="0">
                <a:latin typeface="Arial Black"/>
                <a:cs typeface="Arial Black"/>
              </a:rPr>
              <a:t>of</a:t>
            </a:r>
            <a:r>
              <a:rPr sz="1800" spc="160" dirty="0">
                <a:latin typeface="Arial Black"/>
                <a:cs typeface="Arial Black"/>
              </a:rPr>
              <a:t> </a:t>
            </a:r>
            <a:r>
              <a:rPr sz="1800" spc="-190" dirty="0">
                <a:latin typeface="Arial Black"/>
                <a:cs typeface="Arial Black"/>
              </a:rPr>
              <a:t>well-being.</a:t>
            </a:r>
            <a:endParaRPr sz="1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270" dirty="0">
                <a:latin typeface="Arial Black"/>
                <a:cs typeface="Arial Black"/>
              </a:rPr>
              <a:t>Increase </a:t>
            </a:r>
            <a:r>
              <a:rPr sz="1800" spc="-185" dirty="0">
                <a:latin typeface="Arial Black"/>
                <a:cs typeface="Arial Black"/>
              </a:rPr>
              <a:t>bone</a:t>
            </a:r>
            <a:r>
              <a:rPr sz="1800" spc="-315" dirty="0">
                <a:latin typeface="Arial Black"/>
                <a:cs typeface="Arial Black"/>
              </a:rPr>
              <a:t> </a:t>
            </a:r>
            <a:r>
              <a:rPr sz="1800" spc="-215" dirty="0">
                <a:latin typeface="Arial Black"/>
                <a:cs typeface="Arial Black"/>
              </a:rPr>
              <a:t>strength</a:t>
            </a:r>
            <a:endParaRPr sz="1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270" dirty="0">
                <a:latin typeface="Arial Black"/>
                <a:cs typeface="Arial Black"/>
              </a:rPr>
              <a:t>Decrease </a:t>
            </a:r>
            <a:r>
              <a:rPr sz="1800" spc="-285" dirty="0">
                <a:latin typeface="Arial Black"/>
                <a:cs typeface="Arial Black"/>
              </a:rPr>
              <a:t>LDL </a:t>
            </a:r>
            <a:r>
              <a:rPr sz="1800" spc="-225" dirty="0">
                <a:latin typeface="Arial Black"/>
                <a:cs typeface="Arial Black"/>
              </a:rPr>
              <a:t>cholesterol </a:t>
            </a:r>
            <a:r>
              <a:rPr sz="1800" spc="-204" dirty="0">
                <a:latin typeface="Arial Black"/>
                <a:cs typeface="Arial Black"/>
              </a:rPr>
              <a:t>and</a:t>
            </a:r>
            <a:r>
              <a:rPr sz="1800" spc="-330" dirty="0">
                <a:latin typeface="Arial Black"/>
                <a:cs typeface="Arial Black"/>
              </a:rPr>
              <a:t> </a:t>
            </a:r>
            <a:r>
              <a:rPr sz="1800" spc="-220" dirty="0">
                <a:latin typeface="Arial Black"/>
                <a:cs typeface="Arial Black"/>
              </a:rPr>
              <a:t>triglycerides</a:t>
            </a:r>
            <a:endParaRPr sz="1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270" dirty="0">
                <a:latin typeface="Arial Black"/>
                <a:cs typeface="Arial Black"/>
              </a:rPr>
              <a:t>Increase </a:t>
            </a:r>
            <a:r>
              <a:rPr sz="1800" spc="-145" dirty="0">
                <a:latin typeface="Arial Black"/>
                <a:cs typeface="Arial Black"/>
              </a:rPr>
              <a:t>good </a:t>
            </a:r>
            <a:r>
              <a:rPr sz="1800" spc="-210" dirty="0">
                <a:latin typeface="Arial Black"/>
                <a:cs typeface="Arial Black"/>
              </a:rPr>
              <a:t>(HDL)</a:t>
            </a:r>
            <a:r>
              <a:rPr sz="1800" spc="-275" dirty="0">
                <a:latin typeface="Arial Black"/>
                <a:cs typeface="Arial Black"/>
              </a:rPr>
              <a:t> </a:t>
            </a:r>
            <a:r>
              <a:rPr sz="1800" spc="-225" dirty="0">
                <a:latin typeface="Arial Black"/>
                <a:cs typeface="Arial Black"/>
              </a:rPr>
              <a:t>cholesterol</a:t>
            </a:r>
            <a:endParaRPr sz="1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270" dirty="0">
                <a:latin typeface="Arial Black"/>
                <a:cs typeface="Arial Black"/>
              </a:rPr>
              <a:t>Decrease </a:t>
            </a:r>
            <a:r>
              <a:rPr sz="1800" spc="-210" dirty="0">
                <a:latin typeface="Arial Black"/>
                <a:cs typeface="Arial Black"/>
              </a:rPr>
              <a:t>fat </a:t>
            </a:r>
            <a:r>
              <a:rPr sz="1800" spc="-180" dirty="0">
                <a:latin typeface="Arial Black"/>
                <a:cs typeface="Arial Black"/>
              </a:rPr>
              <a:t>in </a:t>
            </a:r>
            <a:r>
              <a:rPr sz="1800" spc="-215" dirty="0">
                <a:latin typeface="Arial Black"/>
                <a:cs typeface="Arial Black"/>
              </a:rPr>
              <a:t>the</a:t>
            </a:r>
            <a:r>
              <a:rPr sz="1800" spc="-135" dirty="0">
                <a:latin typeface="Arial Black"/>
                <a:cs typeface="Arial Black"/>
              </a:rPr>
              <a:t> </a:t>
            </a:r>
            <a:r>
              <a:rPr sz="1800" spc="-204" dirty="0">
                <a:latin typeface="Arial Black"/>
                <a:cs typeface="Arial Black"/>
              </a:rPr>
              <a:t>abdomen</a:t>
            </a:r>
            <a:endParaRPr sz="1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215" dirty="0">
                <a:latin typeface="Arial Black"/>
                <a:cs typeface="Arial Black"/>
              </a:rPr>
              <a:t>Improve</a:t>
            </a:r>
            <a:r>
              <a:rPr sz="1800" spc="-120" dirty="0">
                <a:latin typeface="Arial Black"/>
                <a:cs typeface="Arial Black"/>
              </a:rPr>
              <a:t> </a:t>
            </a:r>
            <a:r>
              <a:rPr sz="1800" spc="-210" dirty="0">
                <a:latin typeface="Arial Black"/>
                <a:cs typeface="Arial Black"/>
              </a:rPr>
              <a:t>appetite</a:t>
            </a:r>
            <a:endParaRPr sz="18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215" dirty="0">
                <a:latin typeface="Arial Black"/>
                <a:cs typeface="Arial Black"/>
              </a:rPr>
              <a:t>Improve</a:t>
            </a:r>
            <a:r>
              <a:rPr sz="1800" spc="-120" dirty="0">
                <a:latin typeface="Arial Black"/>
                <a:cs typeface="Arial Black"/>
              </a:rPr>
              <a:t> </a:t>
            </a:r>
            <a:r>
              <a:rPr sz="1800" spc="-240" dirty="0">
                <a:latin typeface="Arial Black"/>
                <a:cs typeface="Arial Black"/>
              </a:rPr>
              <a:t>sleep</a:t>
            </a:r>
            <a:endParaRPr sz="1800">
              <a:latin typeface="Arial Black"/>
              <a:cs typeface="Arial Black"/>
            </a:endParaRPr>
          </a:p>
          <a:p>
            <a:pPr marL="355600" marR="5080" indent="-342900">
              <a:lnSpc>
                <a:spcPct val="80000"/>
              </a:lnSpc>
              <a:spcBef>
                <a:spcPts val="43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1800" spc="-215" dirty="0">
                <a:latin typeface="Arial Black"/>
                <a:cs typeface="Arial Black"/>
              </a:rPr>
              <a:t>Improve the </a:t>
            </a:r>
            <a:r>
              <a:rPr sz="1800" spc="-310" dirty="0">
                <a:latin typeface="Arial Black"/>
                <a:cs typeface="Arial Black"/>
              </a:rPr>
              <a:t>way </a:t>
            </a:r>
            <a:r>
              <a:rPr sz="1800" spc="-215" dirty="0">
                <a:latin typeface="Arial Black"/>
                <a:cs typeface="Arial Black"/>
              </a:rPr>
              <a:t>the </a:t>
            </a:r>
            <a:r>
              <a:rPr sz="1800" spc="-170" dirty="0">
                <a:latin typeface="Arial Black"/>
                <a:cs typeface="Arial Black"/>
              </a:rPr>
              <a:t>body </a:t>
            </a:r>
            <a:r>
              <a:rPr sz="1800" spc="-285" dirty="0">
                <a:latin typeface="Arial Black"/>
                <a:cs typeface="Arial Black"/>
              </a:rPr>
              <a:t>uses </a:t>
            </a:r>
            <a:r>
              <a:rPr sz="1800" spc="-204" dirty="0">
                <a:latin typeface="Arial Black"/>
                <a:cs typeface="Arial Black"/>
              </a:rPr>
              <a:t>and </a:t>
            </a:r>
            <a:r>
              <a:rPr sz="1800" spc="-220" dirty="0">
                <a:latin typeface="Arial Black"/>
                <a:cs typeface="Arial Black"/>
              </a:rPr>
              <a:t>controls </a:t>
            </a:r>
            <a:r>
              <a:rPr sz="1800" spc="-150" dirty="0">
                <a:latin typeface="Arial Black"/>
                <a:cs typeface="Arial Black"/>
              </a:rPr>
              <a:t>blood </a:t>
            </a:r>
            <a:r>
              <a:rPr sz="1800" spc="-229" dirty="0">
                <a:latin typeface="Arial Black"/>
                <a:cs typeface="Arial Black"/>
              </a:rPr>
              <a:t>sugar </a:t>
            </a:r>
            <a:r>
              <a:rPr sz="1800" spc="-220" dirty="0">
                <a:latin typeface="Arial Black"/>
                <a:cs typeface="Arial Black"/>
              </a:rPr>
              <a:t>(glucose) </a:t>
            </a:r>
            <a:r>
              <a:rPr sz="1800" spc="-265" dirty="0">
                <a:latin typeface="Arial Black"/>
                <a:cs typeface="Arial Black"/>
              </a:rPr>
              <a:t>which  </a:t>
            </a:r>
            <a:r>
              <a:rPr sz="1800" spc="-229" dirty="0">
                <a:latin typeface="Arial Black"/>
                <a:cs typeface="Arial Black"/>
              </a:rPr>
              <a:t>reduced </a:t>
            </a:r>
            <a:r>
              <a:rPr sz="1800" spc="-215" dirty="0">
                <a:latin typeface="Arial Black"/>
                <a:cs typeface="Arial Black"/>
              </a:rPr>
              <a:t>the </a:t>
            </a:r>
            <a:r>
              <a:rPr sz="1800" spc="-250" dirty="0">
                <a:latin typeface="Arial Black"/>
                <a:cs typeface="Arial Black"/>
              </a:rPr>
              <a:t>risk </a:t>
            </a:r>
            <a:r>
              <a:rPr sz="1800" spc="-160" dirty="0">
                <a:latin typeface="Arial Black"/>
                <a:cs typeface="Arial Black"/>
              </a:rPr>
              <a:t>of </a:t>
            </a:r>
            <a:r>
              <a:rPr sz="1800" spc="-275" dirty="0">
                <a:latin typeface="Arial Black"/>
                <a:cs typeface="Arial Black"/>
              </a:rPr>
              <a:t>Type </a:t>
            </a:r>
            <a:r>
              <a:rPr sz="1800" spc="-225" dirty="0">
                <a:latin typeface="Arial Black"/>
                <a:cs typeface="Arial Black"/>
              </a:rPr>
              <a:t>II</a:t>
            </a:r>
            <a:r>
              <a:rPr sz="1800" spc="105" dirty="0">
                <a:latin typeface="Arial Black"/>
                <a:cs typeface="Arial Black"/>
              </a:rPr>
              <a:t> </a:t>
            </a:r>
            <a:r>
              <a:rPr sz="1800" spc="-229" dirty="0">
                <a:latin typeface="Arial Black"/>
                <a:cs typeface="Arial Black"/>
              </a:rPr>
              <a:t>diabetes</a:t>
            </a:r>
            <a:endParaRPr sz="18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75686" y="482917"/>
            <a:ext cx="399161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spc="-720" dirty="0"/>
              <a:t>Risks </a:t>
            </a:r>
            <a:r>
              <a:rPr sz="4400" spc="-390" dirty="0"/>
              <a:t>of</a:t>
            </a:r>
            <a:r>
              <a:rPr sz="4400" spc="-635" dirty="0"/>
              <a:t> </a:t>
            </a:r>
            <a:r>
              <a:rPr sz="4400" spc="-685" dirty="0"/>
              <a:t>exercise</a:t>
            </a:r>
            <a:endParaRPr sz="4400"/>
          </a:p>
        </p:txBody>
      </p:sp>
      <p:sp>
        <p:nvSpPr>
          <p:cNvPr id="3" name="object 3"/>
          <p:cNvSpPr txBox="1"/>
          <p:nvPr/>
        </p:nvSpPr>
        <p:spPr>
          <a:xfrm>
            <a:off x="535938" y="1525622"/>
            <a:ext cx="6692265" cy="3342004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8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40" dirty="0">
                <a:latin typeface="Arial Black"/>
                <a:cs typeface="Arial Black"/>
              </a:rPr>
              <a:t>Dehydration</a:t>
            </a:r>
            <a:endParaRPr sz="32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75" dirty="0">
                <a:latin typeface="Arial Black"/>
                <a:cs typeface="Arial Black"/>
              </a:rPr>
              <a:t>Injuries </a:t>
            </a:r>
            <a:r>
              <a:rPr sz="3200" spc="-450" dirty="0">
                <a:latin typeface="Arial Black"/>
                <a:cs typeface="Arial Black"/>
              </a:rPr>
              <a:t>may </a:t>
            </a:r>
            <a:r>
              <a:rPr sz="3200" spc="-480" dirty="0">
                <a:latin typeface="Arial Black"/>
                <a:cs typeface="Arial Black"/>
              </a:rPr>
              <a:t>take </a:t>
            </a:r>
            <a:r>
              <a:rPr sz="3200" spc="-380" dirty="0">
                <a:latin typeface="Arial Black"/>
                <a:cs typeface="Arial Black"/>
              </a:rPr>
              <a:t>more </a:t>
            </a:r>
            <a:r>
              <a:rPr sz="3200" spc="-385" dirty="0">
                <a:latin typeface="Arial Black"/>
                <a:cs typeface="Arial Black"/>
              </a:rPr>
              <a:t>time </a:t>
            </a:r>
            <a:r>
              <a:rPr sz="3200" spc="-315" dirty="0">
                <a:latin typeface="Arial Black"/>
                <a:cs typeface="Arial Black"/>
              </a:rPr>
              <a:t>to</a:t>
            </a:r>
            <a:r>
              <a:rPr sz="3200" spc="-375" dirty="0">
                <a:latin typeface="Arial Black"/>
                <a:cs typeface="Arial Black"/>
              </a:rPr>
              <a:t> </a:t>
            </a:r>
            <a:r>
              <a:rPr sz="3200" spc="-395" dirty="0">
                <a:latin typeface="Arial Black"/>
                <a:cs typeface="Arial Black"/>
              </a:rPr>
              <a:t>heal</a:t>
            </a:r>
            <a:endParaRPr sz="3200">
              <a:latin typeface="Arial Black"/>
              <a:cs typeface="Arial Black"/>
            </a:endParaRPr>
          </a:p>
          <a:p>
            <a:pPr marL="355600" marR="317500" indent="-342900">
              <a:lnSpc>
                <a:spcPct val="100000"/>
              </a:lnSpc>
              <a:spcBef>
                <a:spcPts val="76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525" dirty="0">
                <a:latin typeface="Arial Black"/>
                <a:cs typeface="Arial Black"/>
              </a:rPr>
              <a:t>Loss </a:t>
            </a:r>
            <a:r>
              <a:rPr sz="3200" spc="-285" dirty="0">
                <a:latin typeface="Arial Black"/>
                <a:cs typeface="Arial Black"/>
              </a:rPr>
              <a:t>of </a:t>
            </a:r>
            <a:r>
              <a:rPr sz="3200" spc="-395" dirty="0">
                <a:latin typeface="Arial Black"/>
                <a:cs typeface="Arial Black"/>
              </a:rPr>
              <a:t>lean </a:t>
            </a:r>
            <a:r>
              <a:rPr sz="3200" spc="-295" dirty="0">
                <a:latin typeface="Arial Black"/>
                <a:cs typeface="Arial Black"/>
              </a:rPr>
              <a:t>body </a:t>
            </a:r>
            <a:r>
              <a:rPr sz="3200" spc="-540" dirty="0">
                <a:latin typeface="Arial Black"/>
                <a:cs typeface="Arial Black"/>
              </a:rPr>
              <a:t>mass </a:t>
            </a:r>
            <a:r>
              <a:rPr sz="3200" spc="-270" dirty="0">
                <a:latin typeface="Arial Black"/>
                <a:cs typeface="Arial Black"/>
              </a:rPr>
              <a:t>if </a:t>
            </a:r>
            <a:r>
              <a:rPr sz="3200" spc="-495" dirty="0">
                <a:latin typeface="Arial Black"/>
                <a:cs typeface="Arial Black"/>
              </a:rPr>
              <a:t>exercise  </a:t>
            </a:r>
            <a:r>
              <a:rPr sz="3200" spc="-490" dirty="0">
                <a:latin typeface="Arial Black"/>
                <a:cs typeface="Arial Black"/>
              </a:rPr>
              <a:t>excessively</a:t>
            </a:r>
            <a:endParaRPr sz="3200">
              <a:latin typeface="Arial Black"/>
              <a:cs typeface="Arial Black"/>
            </a:endParaRPr>
          </a:p>
          <a:p>
            <a:pPr marL="355600" marR="137160" indent="-342900">
              <a:lnSpc>
                <a:spcPct val="100000"/>
              </a:lnSpc>
              <a:spcBef>
                <a:spcPts val="77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525" dirty="0">
                <a:latin typeface="Arial Black"/>
                <a:cs typeface="Arial Black"/>
              </a:rPr>
              <a:t>Exercise </a:t>
            </a:r>
            <a:r>
              <a:rPr sz="3200" spc="-450" dirty="0">
                <a:latin typeface="Arial Black"/>
                <a:cs typeface="Arial Black"/>
              </a:rPr>
              <a:t>may </a:t>
            </a:r>
            <a:r>
              <a:rPr sz="3200" spc="-405" dirty="0">
                <a:latin typeface="Arial Black"/>
                <a:cs typeface="Arial Black"/>
              </a:rPr>
              <a:t>aggravate </a:t>
            </a:r>
            <a:r>
              <a:rPr sz="3200" spc="-325" dirty="0">
                <a:latin typeface="Arial Black"/>
                <a:cs typeface="Arial Black"/>
              </a:rPr>
              <a:t>underlying  </a:t>
            </a:r>
            <a:r>
              <a:rPr sz="3200" spc="-365" dirty="0">
                <a:latin typeface="Arial Black"/>
                <a:cs typeface="Arial Black"/>
              </a:rPr>
              <a:t>conditions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516445"/>
            <a:ext cx="552450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45" dirty="0"/>
              <a:t>HIV </a:t>
            </a:r>
            <a:r>
              <a:rPr spc="-625" dirty="0"/>
              <a:t>exercise</a:t>
            </a:r>
            <a:r>
              <a:rPr spc="-775" dirty="0"/>
              <a:t> </a:t>
            </a:r>
            <a:r>
              <a:rPr spc="-459" dirty="0"/>
              <a:t>programme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37" y="1525626"/>
            <a:ext cx="7991475" cy="3927475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00" dirty="0">
                <a:latin typeface="Arial Black"/>
                <a:cs typeface="Arial Black"/>
              </a:rPr>
              <a:t>Training effect </a:t>
            </a:r>
            <a:r>
              <a:rPr sz="3200" spc="-420" dirty="0">
                <a:latin typeface="Arial Black"/>
                <a:cs typeface="Arial Black"/>
              </a:rPr>
              <a:t>v</a:t>
            </a:r>
            <a:r>
              <a:rPr sz="3200" spc="145" dirty="0">
                <a:latin typeface="Arial Black"/>
                <a:cs typeface="Arial Black"/>
              </a:rPr>
              <a:t> </a:t>
            </a:r>
            <a:r>
              <a:rPr sz="3200" spc="-345" dirty="0">
                <a:latin typeface="Arial Black"/>
                <a:cs typeface="Arial Black"/>
              </a:rPr>
              <a:t>immuno-suppression</a:t>
            </a:r>
            <a:endParaRPr sz="3200">
              <a:latin typeface="Arial Black"/>
              <a:cs typeface="Arial Black"/>
            </a:endParaRPr>
          </a:p>
          <a:p>
            <a:pPr marL="355600" marR="431165" indent="-342900">
              <a:lnSpc>
                <a:spcPts val="3460"/>
              </a:lnSpc>
              <a:spcBef>
                <a:spcPts val="82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360" dirty="0">
                <a:latin typeface="Arial Black"/>
                <a:cs typeface="Arial Black"/>
              </a:rPr>
              <a:t>Continuous </a:t>
            </a:r>
            <a:r>
              <a:rPr sz="3200" spc="-290" dirty="0">
                <a:latin typeface="Arial Black"/>
                <a:cs typeface="Arial Black"/>
              </a:rPr>
              <a:t>or </a:t>
            </a:r>
            <a:r>
              <a:rPr sz="3200" spc="-365" dirty="0">
                <a:latin typeface="Arial Black"/>
                <a:cs typeface="Arial Black"/>
              </a:rPr>
              <a:t>interval </a:t>
            </a:r>
            <a:r>
              <a:rPr sz="3200" spc="-330" dirty="0">
                <a:latin typeface="Arial Black"/>
                <a:cs typeface="Arial Black"/>
              </a:rPr>
              <a:t>training </a:t>
            </a:r>
            <a:r>
              <a:rPr sz="3200" spc="-195" dirty="0">
                <a:latin typeface="Arial Black"/>
                <a:cs typeface="Arial Black"/>
              </a:rPr>
              <a:t>3-5 </a:t>
            </a:r>
            <a:r>
              <a:rPr sz="3200" spc="-665" dirty="0">
                <a:latin typeface="Arial Black"/>
                <a:cs typeface="Arial Black"/>
              </a:rPr>
              <a:t>x </a:t>
            </a:r>
            <a:r>
              <a:rPr sz="3200" spc="-340" dirty="0">
                <a:latin typeface="Arial Black"/>
                <a:cs typeface="Arial Black"/>
              </a:rPr>
              <a:t>per  </a:t>
            </a:r>
            <a:r>
              <a:rPr sz="3200" spc="-545" dirty="0">
                <a:latin typeface="Arial Black"/>
                <a:cs typeface="Arial Black"/>
              </a:rPr>
              <a:t>week </a:t>
            </a:r>
            <a:r>
              <a:rPr sz="3200" spc="-405" dirty="0">
                <a:latin typeface="Arial Black"/>
                <a:cs typeface="Arial Black"/>
              </a:rPr>
              <a:t>increasing </a:t>
            </a:r>
            <a:r>
              <a:rPr sz="3200" spc="-315" dirty="0">
                <a:latin typeface="Arial Black"/>
                <a:cs typeface="Arial Black"/>
              </a:rPr>
              <a:t>to </a:t>
            </a:r>
            <a:r>
              <a:rPr sz="3200" spc="-420" dirty="0">
                <a:latin typeface="Arial Black"/>
                <a:cs typeface="Arial Black"/>
              </a:rPr>
              <a:t>at </a:t>
            </a:r>
            <a:r>
              <a:rPr sz="3200" spc="-440" dirty="0">
                <a:latin typeface="Arial Black"/>
                <a:cs typeface="Arial Black"/>
              </a:rPr>
              <a:t>least </a:t>
            </a:r>
            <a:r>
              <a:rPr sz="3200" spc="-409" dirty="0">
                <a:latin typeface="Arial Black"/>
                <a:cs typeface="Arial Black"/>
              </a:rPr>
              <a:t>30</a:t>
            </a:r>
            <a:r>
              <a:rPr sz="3200" spc="-270" dirty="0">
                <a:latin typeface="Arial Black"/>
                <a:cs typeface="Arial Black"/>
              </a:rPr>
              <a:t> </a:t>
            </a:r>
            <a:r>
              <a:rPr sz="3200" spc="-405" dirty="0">
                <a:latin typeface="Arial Black"/>
                <a:cs typeface="Arial Black"/>
              </a:rPr>
              <a:t>minutes</a:t>
            </a:r>
            <a:endParaRPr sz="3200">
              <a:latin typeface="Arial Black"/>
              <a:cs typeface="Arial Black"/>
            </a:endParaRPr>
          </a:p>
          <a:p>
            <a:pPr marL="355600" marR="5080" indent="-342900">
              <a:lnSpc>
                <a:spcPts val="3460"/>
              </a:lnSpc>
              <a:spcBef>
                <a:spcPts val="76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3200" spc="-430" dirty="0">
                <a:latin typeface="Arial Black"/>
                <a:cs typeface="Arial Black"/>
              </a:rPr>
              <a:t>Effective </a:t>
            </a:r>
            <a:r>
              <a:rPr sz="3200" spc="-459" dirty="0">
                <a:latin typeface="Arial Black"/>
                <a:cs typeface="Arial Black"/>
              </a:rPr>
              <a:t>resistance </a:t>
            </a:r>
            <a:r>
              <a:rPr sz="3200" spc="-330" dirty="0">
                <a:latin typeface="Arial Black"/>
                <a:cs typeface="Arial Black"/>
              </a:rPr>
              <a:t>training </a:t>
            </a:r>
            <a:r>
              <a:rPr sz="3200" spc="-200" dirty="0">
                <a:latin typeface="Arial Black"/>
                <a:cs typeface="Arial Black"/>
              </a:rPr>
              <a:t>2-3 </a:t>
            </a:r>
            <a:r>
              <a:rPr sz="3200" spc="-665" dirty="0">
                <a:latin typeface="Arial Black"/>
                <a:cs typeface="Arial Black"/>
              </a:rPr>
              <a:t>x </a:t>
            </a:r>
            <a:r>
              <a:rPr sz="3200" spc="-340" dirty="0">
                <a:latin typeface="Arial Black"/>
                <a:cs typeface="Arial Black"/>
              </a:rPr>
              <a:t>per </a:t>
            </a:r>
            <a:r>
              <a:rPr sz="3200" spc="-545" dirty="0">
                <a:latin typeface="Arial Black"/>
                <a:cs typeface="Arial Black"/>
              </a:rPr>
              <a:t>week  </a:t>
            </a:r>
            <a:r>
              <a:rPr sz="3200" spc="-420" dirty="0">
                <a:latin typeface="Arial Black"/>
                <a:cs typeface="Arial Black"/>
              </a:rPr>
              <a:t>at </a:t>
            </a:r>
            <a:r>
              <a:rPr sz="3200" spc="-335" dirty="0">
                <a:latin typeface="Arial Black"/>
                <a:cs typeface="Arial Black"/>
              </a:rPr>
              <a:t>70-80%</a:t>
            </a:r>
            <a:r>
              <a:rPr sz="3200" spc="5" dirty="0">
                <a:latin typeface="Arial Black"/>
                <a:cs typeface="Arial Black"/>
              </a:rPr>
              <a:t> </a:t>
            </a:r>
            <a:r>
              <a:rPr sz="3200" spc="-380" dirty="0">
                <a:latin typeface="Arial Black"/>
                <a:cs typeface="Arial Black"/>
              </a:rPr>
              <a:t>1RM</a:t>
            </a:r>
            <a:endParaRPr sz="3200">
              <a:latin typeface="Arial Black"/>
              <a:cs typeface="Arial Black"/>
            </a:endParaRPr>
          </a:p>
          <a:p>
            <a:pPr marL="355600" marR="981710" indent="-342900" algn="just">
              <a:lnSpc>
                <a:spcPts val="3460"/>
              </a:lnSpc>
              <a:spcBef>
                <a:spcPts val="760"/>
              </a:spcBef>
              <a:buFont typeface="Arial"/>
              <a:buChar char="•"/>
              <a:tabLst>
                <a:tab pos="355600" algn="l"/>
              </a:tabLst>
            </a:pPr>
            <a:r>
              <a:rPr sz="3200" spc="-395" dirty="0">
                <a:latin typeface="Arial Black"/>
                <a:cs typeface="Arial Black"/>
              </a:rPr>
              <a:t>Core </a:t>
            </a:r>
            <a:r>
              <a:rPr sz="3200" spc="-370" dirty="0">
                <a:latin typeface="Arial Black"/>
                <a:cs typeface="Arial Black"/>
              </a:rPr>
              <a:t>stability component </a:t>
            </a:r>
            <a:r>
              <a:rPr sz="3200" spc="-390" dirty="0">
                <a:latin typeface="Arial Black"/>
                <a:cs typeface="Arial Black"/>
              </a:rPr>
              <a:t>addressing  </a:t>
            </a:r>
            <a:r>
              <a:rPr sz="3200" spc="-434" dirty="0">
                <a:latin typeface="Arial Black"/>
                <a:cs typeface="Arial Black"/>
              </a:rPr>
              <a:t>transverse </a:t>
            </a:r>
            <a:r>
              <a:rPr sz="3200" spc="-455" dirty="0">
                <a:latin typeface="Arial Black"/>
                <a:cs typeface="Arial Black"/>
              </a:rPr>
              <a:t>abs </a:t>
            </a:r>
            <a:r>
              <a:rPr sz="3200" spc="-360" dirty="0">
                <a:latin typeface="Arial Black"/>
                <a:cs typeface="Arial Black"/>
              </a:rPr>
              <a:t>and </a:t>
            </a:r>
            <a:r>
              <a:rPr sz="3200" spc="-385" dirty="0">
                <a:latin typeface="Arial Black"/>
                <a:cs typeface="Arial Black"/>
              </a:rPr>
              <a:t>glutes </a:t>
            </a:r>
            <a:r>
              <a:rPr sz="3200" spc="-365" dirty="0">
                <a:latin typeface="Arial Black"/>
                <a:cs typeface="Arial Black"/>
              </a:rPr>
              <a:t>e.g. </a:t>
            </a:r>
            <a:r>
              <a:rPr sz="3200" spc="-395" dirty="0">
                <a:latin typeface="Arial Black"/>
                <a:cs typeface="Arial Black"/>
              </a:rPr>
              <a:t>pilates,  </a:t>
            </a:r>
            <a:r>
              <a:rPr sz="3200" spc="-365" dirty="0">
                <a:latin typeface="Arial Black"/>
                <a:cs typeface="Arial Black"/>
              </a:rPr>
              <a:t>yoga, </a:t>
            </a:r>
            <a:r>
              <a:rPr sz="3200" spc="-560" dirty="0">
                <a:latin typeface="Arial Black"/>
                <a:cs typeface="Arial Black"/>
              </a:rPr>
              <a:t>swiss</a:t>
            </a:r>
            <a:r>
              <a:rPr sz="3200" spc="-525" dirty="0">
                <a:latin typeface="Arial Black"/>
                <a:cs typeface="Arial Black"/>
              </a:rPr>
              <a:t> </a:t>
            </a:r>
            <a:r>
              <a:rPr sz="3200" spc="-345" dirty="0">
                <a:latin typeface="Arial Black"/>
                <a:cs typeface="Arial Black"/>
              </a:rPr>
              <a:t>ball</a:t>
            </a:r>
            <a:endParaRPr sz="32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40739" y="489458"/>
            <a:ext cx="5524500" cy="124396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95"/>
              </a:spcBef>
            </a:pPr>
            <a:r>
              <a:rPr spc="-545" dirty="0"/>
              <a:t>HIV </a:t>
            </a:r>
            <a:r>
              <a:rPr spc="-625" dirty="0"/>
              <a:t>exercise </a:t>
            </a:r>
            <a:r>
              <a:rPr spc="-459" dirty="0"/>
              <a:t>programme  </a:t>
            </a:r>
            <a:r>
              <a:rPr spc="-500" dirty="0"/>
              <a:t>precautions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840739" y="1741360"/>
            <a:ext cx="7924165" cy="35007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2900">
              <a:lnSpc>
                <a:spcPct val="100000"/>
              </a:lnSpc>
              <a:spcBef>
                <a:spcPts val="10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260" dirty="0">
                <a:latin typeface="Arial Black"/>
                <a:cs typeface="Arial Black"/>
              </a:rPr>
              <a:t>Contact/infection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260" dirty="0">
                <a:latin typeface="Arial Black"/>
                <a:cs typeface="Arial Black"/>
              </a:rPr>
              <a:t>Confidentiality</a:t>
            </a:r>
            <a:endParaRPr sz="2400">
              <a:latin typeface="Arial Black"/>
              <a:cs typeface="Arial Black"/>
            </a:endParaRPr>
          </a:p>
          <a:p>
            <a:pPr marL="355600" indent="-342900">
              <a:lnSpc>
                <a:spcPct val="100000"/>
              </a:lnSpc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400" spc="-260" dirty="0">
                <a:latin typeface="Arial Black"/>
                <a:cs typeface="Arial Black"/>
              </a:rPr>
              <a:t>Deterioration</a:t>
            </a:r>
            <a:endParaRPr sz="24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spcBef>
                <a:spcPts val="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45" dirty="0">
                <a:latin typeface="Arial Black"/>
                <a:cs typeface="Arial Black"/>
              </a:rPr>
              <a:t>Unexplained </a:t>
            </a:r>
            <a:r>
              <a:rPr sz="2000" spc="-250" dirty="0">
                <a:latin typeface="Arial Black"/>
                <a:cs typeface="Arial Black"/>
              </a:rPr>
              <a:t>weight</a:t>
            </a:r>
            <a:r>
              <a:rPr sz="2000" spc="-5" dirty="0">
                <a:latin typeface="Arial Black"/>
                <a:cs typeface="Arial Black"/>
              </a:rPr>
              <a:t> </a:t>
            </a:r>
            <a:r>
              <a:rPr sz="2000" spc="-275" dirty="0">
                <a:latin typeface="Arial Black"/>
                <a:cs typeface="Arial Black"/>
              </a:rPr>
              <a:t>loss</a:t>
            </a:r>
            <a:endParaRPr sz="20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185" dirty="0">
                <a:latin typeface="Arial Black"/>
                <a:cs typeface="Arial Black"/>
              </a:rPr>
              <a:t>Night </a:t>
            </a:r>
            <a:r>
              <a:rPr sz="2000" spc="-265" dirty="0">
                <a:latin typeface="Arial Black"/>
                <a:cs typeface="Arial Black"/>
              </a:rPr>
              <a:t>fevers </a:t>
            </a:r>
            <a:r>
              <a:rPr sz="2000" spc="-225" dirty="0">
                <a:latin typeface="Arial Black"/>
                <a:cs typeface="Arial Black"/>
              </a:rPr>
              <a:t>and</a:t>
            </a:r>
            <a:r>
              <a:rPr sz="2000" spc="-305" dirty="0">
                <a:latin typeface="Arial Black"/>
                <a:cs typeface="Arial Black"/>
              </a:rPr>
              <a:t> </a:t>
            </a:r>
            <a:r>
              <a:rPr sz="2000" spc="-335" dirty="0">
                <a:latin typeface="Arial Black"/>
                <a:cs typeface="Arial Black"/>
              </a:rPr>
              <a:t>sweats</a:t>
            </a:r>
            <a:endParaRPr sz="20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60" dirty="0">
                <a:latin typeface="Arial Black"/>
                <a:cs typeface="Arial Black"/>
              </a:rPr>
              <a:t>Increasing shortness </a:t>
            </a:r>
            <a:r>
              <a:rPr sz="2000" spc="-175" dirty="0">
                <a:latin typeface="Arial Black"/>
                <a:cs typeface="Arial Black"/>
              </a:rPr>
              <a:t>of</a:t>
            </a:r>
            <a:r>
              <a:rPr sz="2000" spc="-260" dirty="0">
                <a:latin typeface="Arial Black"/>
                <a:cs typeface="Arial Black"/>
              </a:rPr>
              <a:t> </a:t>
            </a:r>
            <a:r>
              <a:rPr sz="2000" spc="-235" dirty="0">
                <a:latin typeface="Arial Black"/>
                <a:cs typeface="Arial Black"/>
              </a:rPr>
              <a:t>breath</a:t>
            </a:r>
            <a:endParaRPr sz="20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45" dirty="0">
                <a:latin typeface="Arial Black"/>
                <a:cs typeface="Arial Black"/>
              </a:rPr>
              <a:t>Productive</a:t>
            </a:r>
            <a:r>
              <a:rPr sz="2000" spc="-125" dirty="0">
                <a:latin typeface="Arial Black"/>
                <a:cs typeface="Arial Black"/>
              </a:rPr>
              <a:t> </a:t>
            </a:r>
            <a:r>
              <a:rPr sz="2000" spc="-229" dirty="0">
                <a:latin typeface="Arial Black"/>
                <a:cs typeface="Arial Black"/>
              </a:rPr>
              <a:t>cough</a:t>
            </a:r>
            <a:endParaRPr sz="20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60" dirty="0">
                <a:latin typeface="Arial Black"/>
                <a:cs typeface="Arial Black"/>
              </a:rPr>
              <a:t>Increasing </a:t>
            </a:r>
            <a:r>
              <a:rPr sz="2000" spc="-300" dirty="0">
                <a:latin typeface="Arial Black"/>
                <a:cs typeface="Arial Black"/>
              </a:rPr>
              <a:t>HR </a:t>
            </a:r>
            <a:r>
              <a:rPr sz="2000" spc="-260" dirty="0">
                <a:latin typeface="Arial Black"/>
                <a:cs typeface="Arial Black"/>
              </a:rPr>
              <a:t>with</a:t>
            </a:r>
            <a:r>
              <a:rPr sz="2000" spc="-160" dirty="0">
                <a:latin typeface="Arial Black"/>
                <a:cs typeface="Arial Black"/>
              </a:rPr>
              <a:t> </a:t>
            </a:r>
            <a:r>
              <a:rPr sz="2000" spc="-315" dirty="0">
                <a:latin typeface="Arial Black"/>
                <a:cs typeface="Arial Black"/>
              </a:rPr>
              <a:t>exercise</a:t>
            </a:r>
            <a:endParaRPr sz="2000">
              <a:latin typeface="Arial Black"/>
              <a:cs typeface="Arial Black"/>
            </a:endParaRPr>
          </a:p>
          <a:p>
            <a:pPr marL="756285" lvl="1" indent="-287020">
              <a:lnSpc>
                <a:spcPct val="100000"/>
              </a:lnSpc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45" dirty="0">
                <a:latin typeface="Arial Black"/>
                <a:cs typeface="Arial Black"/>
              </a:rPr>
              <a:t>Unexplained</a:t>
            </a:r>
            <a:r>
              <a:rPr sz="2000" spc="-140" dirty="0">
                <a:latin typeface="Arial Black"/>
                <a:cs typeface="Arial Black"/>
              </a:rPr>
              <a:t> </a:t>
            </a:r>
            <a:r>
              <a:rPr sz="2000" spc="-229" dirty="0">
                <a:latin typeface="Arial Black"/>
                <a:cs typeface="Arial Black"/>
              </a:rPr>
              <a:t>pain</a:t>
            </a:r>
            <a:endParaRPr sz="2000">
              <a:latin typeface="Arial Black"/>
              <a:cs typeface="Arial Black"/>
            </a:endParaRPr>
          </a:p>
          <a:p>
            <a:pPr marL="756285" marR="5080" lvl="1" indent="-287020">
              <a:lnSpc>
                <a:spcPct val="80000"/>
              </a:lnSpc>
              <a:spcBef>
                <a:spcPts val="475"/>
              </a:spcBef>
              <a:buFont typeface="Arial"/>
              <a:buChar char="–"/>
              <a:tabLst>
                <a:tab pos="756285" algn="l"/>
                <a:tab pos="756920" algn="l"/>
              </a:tabLst>
            </a:pPr>
            <a:r>
              <a:rPr sz="2000" spc="-235" dirty="0">
                <a:latin typeface="Arial Black"/>
                <a:cs typeface="Arial Black"/>
              </a:rPr>
              <a:t>Sudden </a:t>
            </a:r>
            <a:r>
              <a:rPr sz="2000" spc="-250" dirty="0">
                <a:latin typeface="Arial Black"/>
                <a:cs typeface="Arial Black"/>
              </a:rPr>
              <a:t>onset </a:t>
            </a:r>
            <a:r>
              <a:rPr sz="2000" spc="-320" dirty="0">
                <a:latin typeface="Arial Black"/>
                <a:cs typeface="Arial Black"/>
              </a:rPr>
              <a:t>weakness, </a:t>
            </a:r>
            <a:r>
              <a:rPr sz="2000" spc="-240" dirty="0">
                <a:latin typeface="Arial Black"/>
                <a:cs typeface="Arial Black"/>
              </a:rPr>
              <a:t>dizziness, </a:t>
            </a:r>
            <a:r>
              <a:rPr sz="2000" spc="-280" dirty="0">
                <a:latin typeface="Arial Black"/>
                <a:cs typeface="Arial Black"/>
              </a:rPr>
              <a:t>headaches, </a:t>
            </a:r>
            <a:r>
              <a:rPr sz="2000" spc="-210" dirty="0">
                <a:latin typeface="Arial Black"/>
                <a:cs typeface="Arial Black"/>
              </a:rPr>
              <a:t>bladder </a:t>
            </a:r>
            <a:r>
              <a:rPr sz="2000" spc="-180" dirty="0">
                <a:latin typeface="Arial Black"/>
                <a:cs typeface="Arial Black"/>
              </a:rPr>
              <a:t>or </a:t>
            </a:r>
            <a:r>
              <a:rPr sz="2000" spc="-250" dirty="0">
                <a:latin typeface="Arial Black"/>
                <a:cs typeface="Arial Black"/>
              </a:rPr>
              <a:t>bowel  </a:t>
            </a:r>
            <a:r>
              <a:rPr sz="2000" spc="-229" dirty="0">
                <a:latin typeface="Arial Black"/>
                <a:cs typeface="Arial Black"/>
              </a:rPr>
              <a:t>dysfunction</a:t>
            </a:r>
            <a:endParaRPr sz="2000">
              <a:latin typeface="Arial Black"/>
              <a:cs typeface="Arial Black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4535</Words>
  <Application>Microsoft Office PowerPoint</Application>
  <PresentationFormat>On-screen Show (4:3)</PresentationFormat>
  <Paragraphs>499</Paragraphs>
  <Slides>69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69</vt:i4>
      </vt:variant>
    </vt:vector>
  </HeadingPairs>
  <TitlesOfParts>
    <vt:vector size="74" baseType="lpstr">
      <vt:lpstr>Arial</vt:lpstr>
      <vt:lpstr>Arial Black</vt:lpstr>
      <vt:lpstr>Calibri</vt:lpstr>
      <vt:lpstr>Wingdings</vt:lpstr>
      <vt:lpstr>Office Theme</vt:lpstr>
      <vt:lpstr>BMST4004</vt:lpstr>
      <vt:lpstr>PowerPoint Presentation</vt:lpstr>
      <vt:lpstr>PowerPoint Presentation</vt:lpstr>
      <vt:lpstr>PowerPoint Presentation</vt:lpstr>
      <vt:lpstr>PowerPoint Presentation</vt:lpstr>
      <vt:lpstr>Physiological Effects of Obesity</vt:lpstr>
      <vt:lpstr>Obesity and Cardiovascular  Disease</vt:lpstr>
      <vt:lpstr>Obesity is a risk factor Type  II Diabetes in Men</vt:lpstr>
      <vt:lpstr>Guidelines for Exercise and Obesity</vt:lpstr>
      <vt:lpstr>Type I Diabetes</vt:lpstr>
      <vt:lpstr>What are the Symptoms of  Diabetes?</vt:lpstr>
      <vt:lpstr>Causes of Type 1 Diabetes</vt:lpstr>
      <vt:lpstr>Hyperglycaemia</vt:lpstr>
      <vt:lpstr>Hypoglycaemia</vt:lpstr>
      <vt:lpstr>Benefits of exercise</vt:lpstr>
      <vt:lpstr>Exercise Risks</vt:lpstr>
      <vt:lpstr>Insulin, regimens and exercise  effects</vt:lpstr>
      <vt:lpstr>PowerPoint Presentation</vt:lpstr>
      <vt:lpstr>Timing</vt:lpstr>
      <vt:lpstr>Sensitivity</vt:lpstr>
      <vt:lpstr>Variables affecting glycaemic control in  acute exercise sessions</vt:lpstr>
      <vt:lpstr>Variables affecting glycaemic  control in chronic exercise training</vt:lpstr>
      <vt:lpstr>Current Recommendations</vt:lpstr>
      <vt:lpstr>Other recommendations</vt:lpstr>
      <vt:lpstr>Common exercise  hypoglycaemic symptoms</vt:lpstr>
      <vt:lpstr>Precautions</vt:lpstr>
      <vt:lpstr>PowerPoint Presentation</vt:lpstr>
      <vt:lpstr>STORIES</vt:lpstr>
      <vt:lpstr>References</vt:lpstr>
      <vt:lpstr>Type II Diabetes NIDD</vt:lpstr>
      <vt:lpstr>People at risk of developing  Type 2 diabetes are:</vt:lpstr>
      <vt:lpstr>Benefits of Exercise in Type II  Diabetics</vt:lpstr>
      <vt:lpstr>Benefits of Exercise for Type II  Diabetes</vt:lpstr>
      <vt:lpstr>Mechanisms of Effect</vt:lpstr>
      <vt:lpstr>Exercise Recommendations</vt:lpstr>
      <vt:lpstr>Exercise recommendations</vt:lpstr>
      <vt:lpstr>Exercise Recommendations</vt:lpstr>
      <vt:lpstr>Exercise recommendations</vt:lpstr>
      <vt:lpstr>Exercise Precautions</vt:lpstr>
      <vt:lpstr>Specific exercise precautions</vt:lpstr>
      <vt:lpstr>References</vt:lpstr>
      <vt:lpstr>Water based exercise</vt:lpstr>
      <vt:lpstr>Advantages of water based  exercise</vt:lpstr>
      <vt:lpstr>Physiological Responses to Immersion</vt:lpstr>
      <vt:lpstr>Physiological Responses to Immersion</vt:lpstr>
      <vt:lpstr>Physiological Considerations:  Setting Exercise Intensity</vt:lpstr>
      <vt:lpstr>Considerations of water-based  exercise in CVD patients</vt:lpstr>
      <vt:lpstr>What is Cancer?</vt:lpstr>
      <vt:lpstr>Causes of Cancer</vt:lpstr>
      <vt:lpstr>PowerPoint Presentation</vt:lpstr>
      <vt:lpstr>PowerPoint Presentation</vt:lpstr>
      <vt:lpstr>PowerPoint Presentation</vt:lpstr>
      <vt:lpstr>PowerPoint Presentation</vt:lpstr>
      <vt:lpstr>UK Variations</vt:lpstr>
      <vt:lpstr>Physical Activity reduces risk of  Cancer</vt:lpstr>
      <vt:lpstr>Physical activity reduces the risk of  Bowel and Colon Cancer</vt:lpstr>
      <vt:lpstr>Breast Cancer and Physical Activity</vt:lpstr>
      <vt:lpstr>Physical Activity and other Cancers</vt:lpstr>
      <vt:lpstr>How active should you be?</vt:lpstr>
      <vt:lpstr>The UK guidelines for physical  activity are:</vt:lpstr>
      <vt:lpstr>Cancer Recovery Programme</vt:lpstr>
      <vt:lpstr>Cancer Recovery Programme</vt:lpstr>
      <vt:lpstr>Exercise Prescription (remission  only)</vt:lpstr>
      <vt:lpstr>Physical activity and HIV</vt:lpstr>
      <vt:lpstr>Physical Activity and HIV</vt:lpstr>
      <vt:lpstr>Benefits of exercise</vt:lpstr>
      <vt:lpstr>Risks of exercise</vt:lpstr>
      <vt:lpstr>HIV exercise programme</vt:lpstr>
      <vt:lpstr>HIV exercise programme  precautions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Sian Bowen</cp:lastModifiedBy>
  <cp:revision>1</cp:revision>
  <dcterms:created xsi:type="dcterms:W3CDTF">2023-09-22T11:42:33Z</dcterms:created>
  <dcterms:modified xsi:type="dcterms:W3CDTF">2023-09-22T11:44:24Z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2022-03-22T00:00:00Z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2023-09-22T00:00:00Z</vt:filetime>
  </property>
</Properties>
</file>