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89" r:id="rId3"/>
    <p:sldId id="269" r:id="rId4"/>
    <p:sldId id="265" r:id="rId5"/>
    <p:sldId id="266" r:id="rId6"/>
    <p:sldId id="267" r:id="rId7"/>
    <p:sldId id="268" r:id="rId8"/>
    <p:sldId id="270" r:id="rId9"/>
    <p:sldId id="290" r:id="rId10"/>
    <p:sldId id="263" r:id="rId11"/>
    <p:sldId id="271" r:id="rId12"/>
    <p:sldId id="272" r:id="rId13"/>
    <p:sldId id="262" r:id="rId14"/>
    <p:sldId id="264" r:id="rId15"/>
    <p:sldId id="273" r:id="rId16"/>
    <p:sldId id="274" r:id="rId17"/>
    <p:sldId id="275" r:id="rId18"/>
    <p:sldId id="276" r:id="rId19"/>
    <p:sldId id="277" r:id="rId20"/>
    <p:sldId id="278" r:id="rId21"/>
    <p:sldId id="279" r:id="rId22"/>
    <p:sldId id="280" r:id="rId23"/>
    <p:sldId id="281" r:id="rId24"/>
    <p:sldId id="282" r:id="rId25"/>
    <p:sldId id="284" r:id="rId26"/>
    <p:sldId id="283" r:id="rId27"/>
    <p:sldId id="285" r:id="rId28"/>
    <p:sldId id="286" r:id="rId29"/>
    <p:sldId id="288" r:id="rId30"/>
    <p:sldId id="258" r:id="rId31"/>
    <p:sldId id="259" r:id="rId32"/>
    <p:sldId id="260" r:id="rId33"/>
    <p:sldId id="261" r:id="rId34"/>
    <p:sldId id="287"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65" autoAdjust="0"/>
    <p:restoredTop sz="94660"/>
  </p:normalViewPr>
  <p:slideViewPr>
    <p:cSldViewPr snapToGrid="0">
      <p:cViewPr varScale="1">
        <p:scale>
          <a:sx n="79" d="100"/>
          <a:sy n="79" d="100"/>
        </p:scale>
        <p:origin x="120" y="342"/>
      </p:cViewPr>
      <p:guideLst/>
    </p:cSldViewPr>
  </p:slideViewPr>
  <p:notesTextViewPr>
    <p:cViewPr>
      <p:scale>
        <a:sx n="1" d="1"/>
        <a:sy n="1" d="1"/>
      </p:scale>
      <p:origin x="0" y="0"/>
    </p:cViewPr>
  </p:notesTextViewPr>
  <p:notesViewPr>
    <p:cSldViewPr snapToGrid="0">
      <p:cViewPr varScale="1">
        <p:scale>
          <a:sx n="65" d="100"/>
          <a:sy n="65" d="100"/>
        </p:scale>
        <p:origin x="247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B9BE02C-3427-4217-93A0-903D22E92FAD}" type="datetimeFigureOut">
              <a:rPr lang="en-GB" smtClean="0"/>
              <a:t>14/11/2017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40E42AE-684F-4016-A943-9800BCA4196E}" type="slidenum">
              <a:rPr lang="en-GB" smtClean="0"/>
              <a:t>‹#›</a:t>
            </a:fld>
            <a:endParaRPr lang="en-GB"/>
          </a:p>
        </p:txBody>
      </p:sp>
    </p:spTree>
    <p:extLst>
      <p:ext uri="{BB962C8B-B14F-4D97-AF65-F5344CB8AC3E}">
        <p14:creationId xmlns:p14="http://schemas.microsoft.com/office/powerpoint/2010/main" val="2290732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E28CD2B3-AA96-482B-A0AE-19716A1F0313}" type="slidenum">
              <a:rPr lang="en-GB" altLang="en-US">
                <a:solidFill>
                  <a:prstClr val="black"/>
                </a:solidFill>
              </a:rPr>
              <a:pPr fontAlgn="base">
                <a:spcBef>
                  <a:spcPct val="0"/>
                </a:spcBef>
                <a:spcAft>
                  <a:spcPct val="0"/>
                </a:spcAft>
              </a:pPr>
              <a:t>1</a:t>
            </a:fld>
            <a:endParaRPr lang="en-GB" altLang="en-US" dirty="0">
              <a:solidFill>
                <a:prstClr val="black"/>
              </a:solidFill>
            </a:endParaRPr>
          </a:p>
        </p:txBody>
      </p:sp>
    </p:spTree>
    <p:extLst>
      <p:ext uri="{BB962C8B-B14F-4D97-AF65-F5344CB8AC3E}">
        <p14:creationId xmlns:p14="http://schemas.microsoft.com/office/powerpoint/2010/main" val="1170521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if it all so scientific then surely accuracy is on offer, if it is just a question of matching the skeletal markers…..</a:t>
            </a:r>
            <a:endParaRPr lang="en-GB" dirty="0"/>
          </a:p>
        </p:txBody>
      </p:sp>
      <p:sp>
        <p:nvSpPr>
          <p:cNvPr id="4" name="Slide Number Placeholder 3"/>
          <p:cNvSpPr>
            <a:spLocks noGrp="1"/>
          </p:cNvSpPr>
          <p:nvPr>
            <p:ph type="sldNum" sz="quarter" idx="10"/>
          </p:nvPr>
        </p:nvSpPr>
        <p:spPr/>
        <p:txBody>
          <a:bodyPr/>
          <a:lstStyle/>
          <a:p>
            <a:fld id="{224CAD7A-77D1-45AB-A14E-D64A08729983}"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635677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 number of ways of reconstructing. All have some</a:t>
            </a:r>
            <a:r>
              <a:rPr lang="en-GB" baseline="0" dirty="0" smtClean="0"/>
              <a:t> problem or other – but a methodological problem with them all….</a:t>
            </a:r>
          </a:p>
          <a:p>
            <a:r>
              <a:rPr lang="en-GB" sz="1200" kern="1200" dirty="0" smtClean="0">
                <a:solidFill>
                  <a:schemeClr val="tx1"/>
                </a:solidFill>
                <a:effectLst/>
                <a:latin typeface="+mn-lt"/>
                <a:ea typeface="+mn-ea"/>
                <a:cs typeface="+mn-cs"/>
              </a:rPr>
              <a:t>Problem with the sculpting techniques is that traditionally the markers are set up having used measurements on Americans, dead ones. </a:t>
            </a:r>
            <a:r>
              <a:rPr lang="en-GB" dirty="0" smtClean="0"/>
              <a:t>The </a:t>
            </a:r>
            <a:r>
              <a:rPr lang="en-GB" dirty="0" err="1"/>
              <a:t>Hamann</a:t>
            </a:r>
            <a:r>
              <a:rPr lang="en-GB" dirty="0"/>
              <a:t>-Todd Collection of the Cleveland Museum of Natural History contains over 3,100 human skeletons, some complete and some not. The collection was started at, by Carl </a:t>
            </a:r>
            <a:r>
              <a:rPr lang="en-GB" dirty="0" err="1"/>
              <a:t>Hamann</a:t>
            </a:r>
            <a:r>
              <a:rPr lang="en-GB" dirty="0"/>
              <a:t> in 1893. A professor of anatomy, </a:t>
            </a:r>
            <a:r>
              <a:rPr lang="en-GB" dirty="0" err="1"/>
              <a:t>Hamann</a:t>
            </a:r>
            <a:r>
              <a:rPr lang="en-GB" dirty="0"/>
              <a:t> collected skeletal material with the intention of using the collection of both human and non-human primate bones as teaching tools. </a:t>
            </a:r>
            <a:r>
              <a:rPr lang="en-GB" dirty="0" smtClean="0"/>
              <a:t>T</a:t>
            </a:r>
            <a:r>
              <a:rPr lang="en-GB" dirty="0"/>
              <a:t>. Wingate Todd. Todd collected unclaimed bodies from the Cuyahoga County Morgue and city hospitals. The bodies were used in anatomy classes and afterward the bones were labelled and stored in numbered boxes.it is probably the largest collection n the world that has a demographic that is well documented and provenance. </a:t>
            </a:r>
            <a:r>
              <a:rPr lang="en-GB" dirty="0" smtClean="0"/>
              <a:t>Today</a:t>
            </a:r>
            <a:r>
              <a:rPr lang="en-GB" dirty="0"/>
              <a:t>, the </a:t>
            </a:r>
            <a:r>
              <a:rPr lang="en-GB" dirty="0" err="1"/>
              <a:t>Hamann</a:t>
            </a:r>
            <a:r>
              <a:rPr lang="en-GB" dirty="0"/>
              <a:t>-Todd Collection is one of the most researched collections in the world, with topics of study ranging from </a:t>
            </a:r>
            <a:r>
              <a:rPr lang="en-GB" dirty="0" err="1"/>
              <a:t>palaeopathology</a:t>
            </a:r>
            <a:r>
              <a:rPr lang="en-GB" dirty="0"/>
              <a:t> to trauma, ethnicity, and skeletal anatomy. They have become the benchmark in raw data, measurement with which to apply to skeletal material.</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Americans, how representative are they when they have so much admixing. They are far from racially pure so to compared a dead American black from Brooklyn with a Zulu, or Nubian or Egyptian? Also issue using dead, living tissue has moisture in, has an elasticity, once this has gone, structure, mass, depth, has gone.</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smtClean="0"/>
          </a:p>
        </p:txBody>
      </p:sp>
      <p:sp>
        <p:nvSpPr>
          <p:cNvPr id="4" name="Slide Number Placeholder 3"/>
          <p:cNvSpPr>
            <a:spLocks noGrp="1"/>
          </p:cNvSpPr>
          <p:nvPr>
            <p:ph type="sldNum" sz="quarter" idx="10"/>
          </p:nvPr>
        </p:nvSpPr>
        <p:spPr/>
        <p:txBody>
          <a:bodyPr/>
          <a:lstStyle/>
          <a:p>
            <a:fld id="{224CAD7A-77D1-45AB-A14E-D64A08729983}"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016634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A number of ways of reconstructing. </a:t>
            </a:r>
          </a:p>
          <a:p>
            <a:pPr lvl="1"/>
            <a:r>
              <a:rPr lang="en-GB" dirty="0" smtClean="0"/>
              <a:t>The oldie is to start with a cast of the actual skull, the original skull is best but often not useable, too fragmented, to old and fragile, too precious - if it is for a forensic setting may need to keep the integrity of the evidence and not contaminate it. Build up the facial features muscle layer by muscle layer, assessing the depth of fat tissue and skin. A number of facial markers guide the muscle and fat depth depending on race, sex, age. Lips tend to get thinner with age for example. Have to note muscle markings, depth of attachment or insertions. This gives an indication of the strength of the muscle and therefore the depth to be added. Such methods can be remarkable accurate although significant problems remain, such as hair colour, style, eye colour, skin colour and tone, skin blemishes, size of ear. Now DNA can assess if you are carrying the red hair gene MC1R but this again does not say if it was long short, straight curly.......</a:t>
            </a:r>
          </a:p>
          <a:p>
            <a:endParaRPr lang="en-GB" dirty="0" smtClean="0"/>
          </a:p>
        </p:txBody>
      </p:sp>
      <p:sp>
        <p:nvSpPr>
          <p:cNvPr id="4" name="Slide Number Placeholder 3"/>
          <p:cNvSpPr>
            <a:spLocks noGrp="1"/>
          </p:cNvSpPr>
          <p:nvPr>
            <p:ph type="sldNum" sz="quarter" idx="10"/>
          </p:nvPr>
        </p:nvSpPr>
        <p:spPr/>
        <p:txBody>
          <a:bodyPr/>
          <a:lstStyle/>
          <a:p>
            <a:fld id="{224CAD7A-77D1-45AB-A14E-D64A08729983}"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084422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224CAD7A-77D1-45AB-A14E-D64A08729983}"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343862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Which looks the</a:t>
            </a:r>
            <a:r>
              <a:rPr lang="en-GB" baseline="0" dirty="0" smtClean="0"/>
              <a:t> </a:t>
            </a:r>
            <a:r>
              <a:rPr lang="en-GB" dirty="0" smtClean="0"/>
              <a:t>most realistic?</a:t>
            </a:r>
          </a:p>
          <a:p>
            <a:endParaRPr lang="en-GB" dirty="0" smtClean="0"/>
          </a:p>
        </p:txBody>
      </p:sp>
      <p:sp>
        <p:nvSpPr>
          <p:cNvPr id="4" name="Slide Number Placeholder 3"/>
          <p:cNvSpPr>
            <a:spLocks noGrp="1"/>
          </p:cNvSpPr>
          <p:nvPr>
            <p:ph type="sldNum" sz="quarter" idx="10"/>
          </p:nvPr>
        </p:nvSpPr>
        <p:spPr/>
        <p:txBody>
          <a:bodyPr/>
          <a:lstStyle/>
          <a:p>
            <a:fld id="{224CAD7A-77D1-45AB-A14E-D64A08729983}"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600514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Huge issues just to get him scanned. They were going to take the</a:t>
            </a:r>
            <a:r>
              <a:rPr lang="en-GB" baseline="0" dirty="0" smtClean="0"/>
              <a:t> body to the scanner but in the Arab Spring a huge wave of protest form the people. They did not want him disturbed. Instead they had a mobile unit go to him. Images were released and along with the DNA analysis of the whole Amarna family strong differences emerged.</a:t>
            </a:r>
            <a:endParaRPr lang="en-GB" dirty="0"/>
          </a:p>
        </p:txBody>
      </p:sp>
      <p:sp>
        <p:nvSpPr>
          <p:cNvPr id="4" name="Slide Number Placeholder 3"/>
          <p:cNvSpPr>
            <a:spLocks noGrp="1"/>
          </p:cNvSpPr>
          <p:nvPr>
            <p:ph type="sldNum" sz="quarter" idx="10"/>
          </p:nvPr>
        </p:nvSpPr>
        <p:spPr/>
        <p:txBody>
          <a:bodyPr/>
          <a:lstStyle/>
          <a:p>
            <a:fld id="{224CAD7A-77D1-45AB-A14E-D64A08729983}"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798223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10</a:t>
            </a:fld>
            <a:endParaRPr lang="en-GB"/>
          </a:p>
        </p:txBody>
      </p:sp>
    </p:spTree>
    <p:extLst>
      <p:ext uri="{BB962C8B-B14F-4D97-AF65-F5344CB8AC3E}">
        <p14:creationId xmlns:p14="http://schemas.microsoft.com/office/powerpoint/2010/main" val="2372135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11</a:t>
            </a:fld>
            <a:endParaRPr lang="en-GB"/>
          </a:p>
        </p:txBody>
      </p:sp>
    </p:spTree>
    <p:extLst>
      <p:ext uri="{BB962C8B-B14F-4D97-AF65-F5344CB8AC3E}">
        <p14:creationId xmlns:p14="http://schemas.microsoft.com/office/powerpoint/2010/main" val="4151459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12</a:t>
            </a:fld>
            <a:endParaRPr lang="en-GB"/>
          </a:p>
        </p:txBody>
      </p:sp>
    </p:spTree>
    <p:extLst>
      <p:ext uri="{BB962C8B-B14F-4D97-AF65-F5344CB8AC3E}">
        <p14:creationId xmlns:p14="http://schemas.microsoft.com/office/powerpoint/2010/main" val="1272564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13</a:t>
            </a:fld>
            <a:endParaRPr lang="en-GB"/>
          </a:p>
        </p:txBody>
      </p:sp>
    </p:spTree>
    <p:extLst>
      <p:ext uri="{BB962C8B-B14F-4D97-AF65-F5344CB8AC3E}">
        <p14:creationId xmlns:p14="http://schemas.microsoft.com/office/powerpoint/2010/main" val="1598920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3D reconstruction from photogrammetry – techniques that uses a number of fixed skeletal features, taken from photographs ideally from fixed points – </a:t>
            </a:r>
            <a:r>
              <a:rPr lang="en-GB" dirty="0" err="1" smtClean="0"/>
              <a:t>eg</a:t>
            </a:r>
            <a:r>
              <a:rPr lang="en-GB" dirty="0" smtClean="0"/>
              <a:t> airport entrances, check in desks, </a:t>
            </a:r>
            <a:r>
              <a:rPr lang="en-GB" dirty="0" err="1" smtClean="0"/>
              <a:t>mens</a:t>
            </a:r>
            <a:r>
              <a:rPr lang="en-GB" dirty="0" smtClean="0"/>
              <a:t> loos, that reconstruct the facial image. Are then matched against international data banks, to identify and catch, trace and follow suspects mostly terrorists. </a:t>
            </a:r>
          </a:p>
          <a:p>
            <a:endParaRPr lang="en-GB" dirty="0"/>
          </a:p>
          <a:p>
            <a:r>
              <a:rPr lang="en-GB" dirty="0" smtClean="0"/>
              <a:t>Also, developed through its use in archaeology, reconstruction to bring back the face of Philip Of Macedon, through to Mary Queen of Scots…..</a:t>
            </a:r>
            <a:endParaRPr lang="en-GB" dirty="0"/>
          </a:p>
        </p:txBody>
      </p:sp>
      <p:sp>
        <p:nvSpPr>
          <p:cNvPr id="4" name="Slide Number Placeholder 3"/>
          <p:cNvSpPr>
            <a:spLocks noGrp="1"/>
          </p:cNvSpPr>
          <p:nvPr>
            <p:ph type="sldNum" sz="quarter" idx="10"/>
          </p:nvPr>
        </p:nvSpPr>
        <p:spPr/>
        <p:txBody>
          <a:bodyPr/>
          <a:lstStyle/>
          <a:p>
            <a:fld id="{A4CEA6DC-4B83-4499-9EAD-7D0099285591}" type="slidenum">
              <a:rPr lang="en-GB" smtClean="0"/>
              <a:t>14</a:t>
            </a:fld>
            <a:endParaRPr lang="en-GB"/>
          </a:p>
        </p:txBody>
      </p:sp>
    </p:spTree>
    <p:extLst>
      <p:ext uri="{BB962C8B-B14F-4D97-AF65-F5344CB8AC3E}">
        <p14:creationId xmlns:p14="http://schemas.microsoft.com/office/powerpoint/2010/main" val="462779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15</a:t>
            </a:fld>
            <a:endParaRPr lang="en-GB"/>
          </a:p>
        </p:txBody>
      </p:sp>
    </p:spTree>
    <p:extLst>
      <p:ext uri="{BB962C8B-B14F-4D97-AF65-F5344CB8AC3E}">
        <p14:creationId xmlns:p14="http://schemas.microsoft.com/office/powerpoint/2010/main" val="30094225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dirty="0" err="1" smtClean="0"/>
              <a:t>Engis</a:t>
            </a:r>
            <a:r>
              <a:rPr lang="en-GB" altLang="en-US" dirty="0" smtClean="0"/>
              <a:t> 1836</a:t>
            </a:r>
          </a:p>
          <a:p>
            <a:pPr eaLnBrk="1" hangingPunct="1">
              <a:spcBef>
                <a:spcPct val="0"/>
              </a:spcBef>
              <a:defRPr/>
            </a:pPr>
            <a:r>
              <a:rPr lang="en-GB" altLang="en-US" dirty="0" err="1" smtClean="0"/>
              <a:t>Gib</a:t>
            </a:r>
            <a:r>
              <a:rPr lang="en-GB" altLang="en-US" dirty="0" smtClean="0"/>
              <a:t> 1848</a:t>
            </a:r>
          </a:p>
          <a:p>
            <a:pPr eaLnBrk="1" hangingPunct="1">
              <a:spcBef>
                <a:spcPct val="0"/>
              </a:spcBef>
              <a:defRPr/>
            </a:pPr>
            <a:r>
              <a:rPr lang="en-GB" altLang="en-US" dirty="0" smtClean="0"/>
              <a:t>Issues with discovery – what to do with them? Beetled brows, thought they may have suffered severe headaches, escaped inmates from metal institutions, escaped prisoners (remember bad people have bad skeletons), circus performers – think Elephant Man deformed and found in a circus, or worse Prussians! These were cowardly Cossacks who had run away form battles and died of shame and wounds. </a:t>
            </a:r>
          </a:p>
          <a:p>
            <a:pPr eaLnBrk="1" hangingPunct="1">
              <a:spcBef>
                <a:spcPct val="0"/>
              </a:spcBef>
              <a:defRPr/>
            </a:pPr>
            <a:r>
              <a:rPr lang="en-GB" altLang="en-US" dirty="0" smtClean="0"/>
              <a:t>Importance</a:t>
            </a:r>
          </a:p>
          <a:p>
            <a:pPr marL="171450" indent="-171450">
              <a:buFont typeface="Arial" panose="020B0604020202020204" pitchFamily="34" charset="0"/>
              <a:buChar char="•"/>
              <a:defRPr/>
            </a:pPr>
            <a:r>
              <a:rPr lang="en-GB" dirty="0" smtClean="0"/>
              <a:t>population profile: 1st time we can say who is male and who is female, who is old, mid-life or young.  Before we didn’t know if we were looking at male/female differences or simply different species.</a:t>
            </a:r>
          </a:p>
          <a:p>
            <a:pPr>
              <a:buFont typeface="Arial" panose="020B0604020202020204" pitchFamily="34" charset="0"/>
              <a:buNone/>
              <a:defRPr/>
            </a:pPr>
            <a:r>
              <a:rPr lang="en-GB" dirty="0" smtClean="0"/>
              <a:t> </a:t>
            </a:r>
          </a:p>
          <a:p>
            <a:pPr marL="171450" indent="-171450">
              <a:buFont typeface="Arial" panose="020B0604020202020204" pitchFamily="34" charset="0"/>
              <a:buChar char="•"/>
              <a:defRPr/>
            </a:pPr>
            <a:r>
              <a:rPr lang="en-GB" dirty="0" smtClean="0"/>
              <a:t>variation within a species:  - we start to see individual differences, and when they start to appear at what age and on whom e.g. worn teeth and in young.</a:t>
            </a:r>
          </a:p>
          <a:p>
            <a:pPr marL="171450" indent="-171450">
              <a:buFont typeface="Arial" panose="020B0604020202020204" pitchFamily="34" charset="0"/>
              <a:buChar char="•"/>
              <a:defRPr/>
            </a:pPr>
            <a:endParaRPr lang="en-GB" dirty="0" smtClean="0"/>
          </a:p>
          <a:p>
            <a:pPr marL="171450" indent="-171450">
              <a:buFont typeface="Arial" panose="020B0604020202020204" pitchFamily="34" charset="0"/>
              <a:buChar char="•"/>
              <a:defRPr/>
            </a:pPr>
            <a:r>
              <a:rPr lang="en-GB" dirty="0" smtClean="0"/>
              <a:t>regional variation - we can see how the morphology of the species differs from region to region, Levantine (</a:t>
            </a:r>
            <a:r>
              <a:rPr lang="en-GB" dirty="0" err="1" smtClean="0"/>
              <a:t>Tabun</a:t>
            </a:r>
            <a:r>
              <a:rPr lang="en-GB" dirty="0" smtClean="0"/>
              <a:t>, </a:t>
            </a:r>
            <a:r>
              <a:rPr lang="en-GB" dirty="0" err="1" smtClean="0"/>
              <a:t>Amud</a:t>
            </a:r>
            <a:r>
              <a:rPr lang="en-GB" dirty="0" smtClean="0"/>
              <a:t>, </a:t>
            </a:r>
            <a:r>
              <a:rPr lang="en-GB" dirty="0" err="1" smtClean="0"/>
              <a:t>Kebara</a:t>
            </a:r>
            <a:r>
              <a:rPr lang="en-GB" dirty="0" smtClean="0"/>
              <a:t>) are very different to those ‘classics’ of Western Europe - is this due to location, latitude, chronological sequence speciation? We can start to ask these questions</a:t>
            </a:r>
            <a:endParaRPr lang="en-GB" altLang="en-US" dirty="0"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0271D08-6D6E-45FA-A915-D62E7FE86598}" type="slidenum">
              <a:rPr lang="en-GB" altLang="en-US">
                <a:latin typeface="Tahoma" panose="020B0604030504040204" pitchFamily="34" charset="0"/>
              </a:rPr>
              <a:pPr eaLnBrk="1" hangingPunct="1">
                <a:spcBef>
                  <a:spcPct val="0"/>
                </a:spcBef>
              </a:pPr>
              <a:t>16</a:t>
            </a:fld>
            <a:endParaRPr lang="en-GB" altLang="en-US">
              <a:latin typeface="Tahoma" panose="020B0604030504040204" pitchFamily="34" charset="0"/>
            </a:endParaRPr>
          </a:p>
        </p:txBody>
      </p:sp>
    </p:spTree>
    <p:extLst>
      <p:ext uri="{BB962C8B-B14F-4D97-AF65-F5344CB8AC3E}">
        <p14:creationId xmlns:p14="http://schemas.microsoft.com/office/powerpoint/2010/main" val="2433477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4F9117E-5FE9-4FB0-9895-64EB5166B0F4}" type="slidenum">
              <a:rPr lang="en-GB" altLang="en-US">
                <a:latin typeface="Tahoma" panose="020B0604030504040204" pitchFamily="34" charset="0"/>
              </a:rPr>
              <a:pPr eaLnBrk="1" hangingPunct="1">
                <a:spcBef>
                  <a:spcPct val="0"/>
                </a:spcBef>
              </a:pPr>
              <a:t>17</a:t>
            </a:fld>
            <a:endParaRPr lang="en-GB" altLang="en-US">
              <a:latin typeface="Tahoma" panose="020B0604030504040204" pitchFamily="34" charset="0"/>
            </a:endParaRPr>
          </a:p>
        </p:txBody>
      </p:sp>
      <p:sp>
        <p:nvSpPr>
          <p:cNvPr id="399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In themselves they do not have a happy story to tell. Marcellin Boule now infamous 1913 reconstruction of the Old man of La Chappelle – it is not for nothing that to call someone a Neanderthals is an insult – the name is synonymous with brutish cave man like existence – remember the skeleton tells us a lot about their them as social, moral individuals.  A progressive skeleton means you are intelligent, have integrity, moral fibre. Marcellin compared his Neanderthal to that of the most primitive he could find – an Australian Aborigine – remember it is a turn of the Century find with Late Victorian and Edwardian attitudes. This reconstruction is perhaps what sets the Neanderthal fate for being brutish, primitive, bent kneed, short.  Marcellin did this in the belief that if there were similarities it would be seen in the most primitive skeleton he could find today – the Aborigines were thought then to be one of the primitives! The term Neanderthal comes into common parlance around 1920s as a derogatory term. Marcellin concludes that we did not evolve from them – clear that even with the most ‘primitive’ he can find he could find little similarity. – in the pay of the French Church so he would not want to find evidence of the evolutionary process. By 1950 palaeanthropology developed a pace and the skeleton was revaluated, he has arthritis in the spine, hence the hunched over look, possible rickets, hence bent legs look. Many think that Marcellin was not aware of this and did not take the pathology into account- he did the frightening thing is this is what he thought they looked like when he adjusted for the deformity. Not our evolutionary ancestors.</a:t>
            </a:r>
          </a:p>
          <a:p>
            <a:pPr eaLnBrk="1" hangingPunct="1">
              <a:spcBef>
                <a:spcPct val="0"/>
              </a:spcBef>
            </a:pPr>
            <a:endParaRPr lang="en-GB" altLang="en-US" smtClean="0"/>
          </a:p>
          <a:p>
            <a:pPr eaLnBrk="1" hangingPunct="1">
              <a:spcBef>
                <a:spcPct val="0"/>
              </a:spcBef>
            </a:pPr>
            <a:r>
              <a:rPr lang="en-GB" altLang="en-US" smtClean="0"/>
              <a:t>‘Did there take place a simple substitution, or a migration or even an extermination? I do not know. We have seen that it is impossible, among modern ethnographical groups, to point to any single one which could be considered a descendent of the Neanderthal people’ page 254.</a:t>
            </a:r>
          </a:p>
        </p:txBody>
      </p:sp>
    </p:spTree>
    <p:extLst>
      <p:ext uri="{BB962C8B-B14F-4D97-AF65-F5344CB8AC3E}">
        <p14:creationId xmlns:p14="http://schemas.microsoft.com/office/powerpoint/2010/main" val="3615334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18</a:t>
            </a:fld>
            <a:endParaRPr lang="en-GB"/>
          </a:p>
        </p:txBody>
      </p:sp>
    </p:spTree>
    <p:extLst>
      <p:ext uri="{BB962C8B-B14F-4D97-AF65-F5344CB8AC3E}">
        <p14:creationId xmlns:p14="http://schemas.microsoft.com/office/powerpoint/2010/main" val="426050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19</a:t>
            </a:fld>
            <a:endParaRPr lang="en-GB"/>
          </a:p>
        </p:txBody>
      </p:sp>
    </p:spTree>
    <p:extLst>
      <p:ext uri="{BB962C8B-B14F-4D97-AF65-F5344CB8AC3E}">
        <p14:creationId xmlns:p14="http://schemas.microsoft.com/office/powerpoint/2010/main" val="24041671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20</a:t>
            </a:fld>
            <a:endParaRPr lang="en-GB"/>
          </a:p>
        </p:txBody>
      </p:sp>
    </p:spTree>
    <p:extLst>
      <p:ext uri="{BB962C8B-B14F-4D97-AF65-F5344CB8AC3E}">
        <p14:creationId xmlns:p14="http://schemas.microsoft.com/office/powerpoint/2010/main" val="13226635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21</a:t>
            </a:fld>
            <a:endParaRPr lang="en-GB"/>
          </a:p>
        </p:txBody>
      </p:sp>
    </p:spTree>
    <p:extLst>
      <p:ext uri="{BB962C8B-B14F-4D97-AF65-F5344CB8AC3E}">
        <p14:creationId xmlns:p14="http://schemas.microsoft.com/office/powerpoint/2010/main" val="33340068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22</a:t>
            </a:fld>
            <a:endParaRPr lang="en-GB"/>
          </a:p>
        </p:txBody>
      </p:sp>
    </p:spTree>
    <p:extLst>
      <p:ext uri="{BB962C8B-B14F-4D97-AF65-F5344CB8AC3E}">
        <p14:creationId xmlns:p14="http://schemas.microsoft.com/office/powerpoint/2010/main" val="21548069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23</a:t>
            </a:fld>
            <a:endParaRPr lang="en-GB"/>
          </a:p>
        </p:txBody>
      </p:sp>
    </p:spTree>
    <p:extLst>
      <p:ext uri="{BB962C8B-B14F-4D97-AF65-F5344CB8AC3E}">
        <p14:creationId xmlns:p14="http://schemas.microsoft.com/office/powerpoint/2010/main" val="14275845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24</a:t>
            </a:fld>
            <a:endParaRPr lang="en-GB"/>
          </a:p>
        </p:txBody>
      </p:sp>
    </p:spTree>
    <p:extLst>
      <p:ext uri="{BB962C8B-B14F-4D97-AF65-F5344CB8AC3E}">
        <p14:creationId xmlns:p14="http://schemas.microsoft.com/office/powerpoint/2010/main" val="14180577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cs typeface="Arial" panose="020B0604020202020204" pitchFamily="34"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anose="030F0702030302020204" pitchFamily="66" charset="0"/>
                <a:cs typeface="Arial" panose="020B0604020202020204" pitchFamily="34" charset="0"/>
              </a:defRPr>
            </a:lvl1pPr>
            <a:lvl2pPr marL="742950" indent="-285750" eaLnBrk="0" hangingPunct="0">
              <a:defRPr>
                <a:solidFill>
                  <a:schemeClr val="tx1"/>
                </a:solidFill>
                <a:latin typeface="Comic Sans MS" panose="030F0702030302020204" pitchFamily="66" charset="0"/>
                <a:cs typeface="Arial" panose="020B0604020202020204" pitchFamily="34" charset="0"/>
              </a:defRPr>
            </a:lvl2pPr>
            <a:lvl3pPr marL="1143000" indent="-228600" eaLnBrk="0" hangingPunct="0">
              <a:defRPr>
                <a:solidFill>
                  <a:schemeClr val="tx1"/>
                </a:solidFill>
                <a:latin typeface="Comic Sans MS" panose="030F0702030302020204" pitchFamily="66" charset="0"/>
                <a:cs typeface="Arial" panose="020B0604020202020204" pitchFamily="34" charset="0"/>
              </a:defRPr>
            </a:lvl3pPr>
            <a:lvl4pPr marL="1600200" indent="-228600" eaLnBrk="0" hangingPunct="0">
              <a:defRPr>
                <a:solidFill>
                  <a:schemeClr val="tx1"/>
                </a:solidFill>
                <a:latin typeface="Comic Sans MS" panose="030F0702030302020204" pitchFamily="66" charset="0"/>
                <a:cs typeface="Arial" panose="020B0604020202020204" pitchFamily="34" charset="0"/>
              </a:defRPr>
            </a:lvl4pPr>
            <a:lvl5pPr marL="2057400" indent="-228600" eaLnBrk="0" hangingPunct="0">
              <a:defRPr>
                <a:solidFill>
                  <a:schemeClr val="tx1"/>
                </a:solidFill>
                <a:latin typeface="Comic Sans MS" panose="030F0702030302020204" pitchFamily="66"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mic Sans MS" panose="030F0702030302020204" pitchFamily="66" charset="0"/>
                <a:cs typeface="Arial" panose="020B0604020202020204" pitchFamily="34" charset="0"/>
              </a:defRPr>
            </a:lvl9pPr>
          </a:lstStyle>
          <a:p>
            <a:pPr eaLnBrk="1" hangingPunct="1"/>
            <a:fld id="{E42E4C40-671F-482C-A939-26C9C3D5BDBD}" type="slidenum">
              <a:rPr lang="en-GB" altLang="en-US">
                <a:latin typeface="Arial" panose="020B0604020202020204" pitchFamily="34" charset="0"/>
              </a:rPr>
              <a:pPr eaLnBrk="1" hangingPunct="1"/>
              <a:t>25</a:t>
            </a:fld>
            <a:endParaRPr lang="en-GB" altLang="en-US">
              <a:latin typeface="Arial" panose="020B0604020202020204" pitchFamily="34" charset="0"/>
            </a:endParaRPr>
          </a:p>
        </p:txBody>
      </p:sp>
    </p:spTree>
    <p:extLst>
      <p:ext uri="{BB962C8B-B14F-4D97-AF65-F5344CB8AC3E}">
        <p14:creationId xmlns:p14="http://schemas.microsoft.com/office/powerpoint/2010/main" val="31338489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26</a:t>
            </a:fld>
            <a:endParaRPr lang="en-GB"/>
          </a:p>
        </p:txBody>
      </p:sp>
    </p:spTree>
    <p:extLst>
      <p:ext uri="{BB962C8B-B14F-4D97-AF65-F5344CB8AC3E}">
        <p14:creationId xmlns:p14="http://schemas.microsoft.com/office/powerpoint/2010/main" val="2253589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fld id="{6F21EA7A-36B9-497C-8F69-667EA085F36D}" type="slidenum">
              <a:rPr lang="en-GB" altLang="en-US">
                <a:latin typeface="Arial" panose="020B0604020202020204" pitchFamily="34" charset="0"/>
              </a:rPr>
              <a:pPr eaLnBrk="1" hangingPunct="1"/>
              <a:t>27</a:t>
            </a:fld>
            <a:endParaRPr lang="en-GB" altLang="en-US">
              <a:latin typeface="Arial" panose="020B0604020202020204" pitchFamily="34" charset="0"/>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Genome is ALL of the genetic material that makes up an organism - sequencing this is the sequencing of the 46 paired chromosomes, all of the genes, all of the DNA and RNA that make us human – Green et al, compared the heavily reconstructed and restored genome of three female Neanderthals from Croatia, representing the Neanderthal genome, with the genomes of five living people: one San from southern Africa, one Yoruba from West Africa, one Papua New Guinean, one Han Chinese and one French person. They discovered that 1% to 4% of the latter three DNA samples is shared with Neanderthals — proof that Neanderthals and early modern humans interbred - hybridised. The absence of Neanderthal DNA in the genomes of the first two - present-day Africans - indicates interbreeding occurred after the population of early modern humans left Africa but before the they evolved into present day (distinct) groups in Europe and Asia. </a:t>
            </a:r>
          </a:p>
          <a:p>
            <a:pPr eaLnBrk="1" hangingPunct="1"/>
            <a:r>
              <a:rPr lang="en-GB" altLang="en-US" smtClean="0"/>
              <a:t>The gene flow of Neanderthal DNA into early human DNA was found in only one direction: from Neanderthals to us. The study found no early modern human DNA in the Neanderthal genome. </a:t>
            </a:r>
            <a:br>
              <a:rPr lang="en-GB" altLang="en-US" smtClean="0"/>
            </a:br>
            <a:r>
              <a:rPr lang="en-GB" altLang="en-US" smtClean="0"/>
              <a:t/>
            </a:r>
            <a:br>
              <a:rPr lang="en-GB" altLang="en-US" smtClean="0"/>
            </a:br>
            <a:endParaRPr lang="en-GB" altLang="en-US" b="1" smtClean="0"/>
          </a:p>
        </p:txBody>
      </p:sp>
    </p:spTree>
    <p:extLst>
      <p:ext uri="{BB962C8B-B14F-4D97-AF65-F5344CB8AC3E}">
        <p14:creationId xmlns:p14="http://schemas.microsoft.com/office/powerpoint/2010/main" val="10381955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28</a:t>
            </a:fld>
            <a:endParaRPr lang="en-GB"/>
          </a:p>
        </p:txBody>
      </p:sp>
    </p:spTree>
    <p:extLst>
      <p:ext uri="{BB962C8B-B14F-4D97-AF65-F5344CB8AC3E}">
        <p14:creationId xmlns:p14="http://schemas.microsoft.com/office/powerpoint/2010/main" val="30161888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30</a:t>
            </a:fld>
            <a:endParaRPr lang="en-GB"/>
          </a:p>
        </p:txBody>
      </p:sp>
    </p:spTree>
    <p:extLst>
      <p:ext uri="{BB962C8B-B14F-4D97-AF65-F5344CB8AC3E}">
        <p14:creationId xmlns:p14="http://schemas.microsoft.com/office/powerpoint/2010/main" val="28066926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31</a:t>
            </a:fld>
            <a:endParaRPr lang="en-GB"/>
          </a:p>
        </p:txBody>
      </p:sp>
    </p:spTree>
    <p:extLst>
      <p:ext uri="{BB962C8B-B14F-4D97-AF65-F5344CB8AC3E}">
        <p14:creationId xmlns:p14="http://schemas.microsoft.com/office/powerpoint/2010/main" val="378913584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32</a:t>
            </a:fld>
            <a:endParaRPr lang="en-GB"/>
          </a:p>
        </p:txBody>
      </p:sp>
    </p:spTree>
    <p:extLst>
      <p:ext uri="{BB962C8B-B14F-4D97-AF65-F5344CB8AC3E}">
        <p14:creationId xmlns:p14="http://schemas.microsoft.com/office/powerpoint/2010/main" val="32631154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33</a:t>
            </a:fld>
            <a:endParaRPr lang="en-GB"/>
          </a:p>
        </p:txBody>
      </p:sp>
    </p:spTree>
    <p:extLst>
      <p:ext uri="{BB962C8B-B14F-4D97-AF65-F5344CB8AC3E}">
        <p14:creationId xmlns:p14="http://schemas.microsoft.com/office/powerpoint/2010/main" val="2808122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40E42AE-684F-4016-A943-9800BCA4196E}" type="slidenum">
              <a:rPr lang="en-GB" smtClean="0"/>
              <a:t>34</a:t>
            </a:fld>
            <a:endParaRPr lang="en-GB"/>
          </a:p>
        </p:txBody>
      </p:sp>
    </p:spTree>
    <p:extLst>
      <p:ext uri="{BB962C8B-B14F-4D97-AF65-F5344CB8AC3E}">
        <p14:creationId xmlns:p14="http://schemas.microsoft.com/office/powerpoint/2010/main" val="2251907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1"/>
            <a:ext cx="12192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5" name="Rectangle 4"/>
          <p:cNvSpPr/>
          <p:nvPr/>
        </p:nvSpPr>
        <p:spPr bwMode="invGray">
          <a:xfrm>
            <a:off x="0" y="5127625"/>
            <a:ext cx="12192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2" name="Title 1"/>
          <p:cNvSpPr>
            <a:spLocks noGrp="1"/>
          </p:cNvSpPr>
          <p:nvPr>
            <p:ph type="ctrTitle"/>
          </p:nvPr>
        </p:nvSpPr>
        <p:spPr>
          <a:xfrm>
            <a:off x="914400" y="3355848"/>
            <a:ext cx="10769600" cy="1673352"/>
          </a:xfrm>
        </p:spPr>
        <p:txBody>
          <a:bodyPr tIns="0" bIns="0" anchor="t"/>
          <a:lstStyle>
            <a:lvl1pPr algn="l">
              <a:defRPr sz="4700" b="1"/>
            </a:lvl1pPr>
            <a:extLst/>
          </a:lstStyle>
          <a:p>
            <a:r>
              <a:rPr lang="en-US" smtClean="0"/>
              <a:t>Click to edit Master title style</a:t>
            </a:r>
            <a:endParaRPr lang="en-US"/>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smtClean="0"/>
              <a:t>Click to edit Master subtitle style</a:t>
            </a:r>
            <a:endParaRPr lang="en-US"/>
          </a:p>
        </p:txBody>
      </p:sp>
      <p:sp>
        <p:nvSpPr>
          <p:cNvPr id="6" name="Date Placeholder 3"/>
          <p:cNvSpPr>
            <a:spLocks noGrp="1"/>
          </p:cNvSpPr>
          <p:nvPr>
            <p:ph type="dt" sz="half" idx="10"/>
          </p:nvPr>
        </p:nvSpPr>
        <p:spPr/>
        <p:txBody>
          <a:bodyPr/>
          <a:lstStyle>
            <a:lvl1pPr>
              <a:defRPr/>
            </a:lvl1pPr>
          </a:lstStyle>
          <a:p>
            <a:pPr>
              <a:defRPr/>
            </a:pPr>
            <a:fld id="{8FA71DF3-FD17-4116-B039-3B76E74E450C}" type="datetimeFigureOut">
              <a:rPr lang="en-GB"/>
              <a:pPr>
                <a:defRPr/>
              </a:pPr>
              <a:t>14/11/2017</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CAC36C9-8DF1-4827-AEED-9F366E1FB6DD}" type="slidenum">
              <a:rPr lang="en-GB"/>
              <a:pPr>
                <a:defRPr/>
              </a:pPr>
              <a:t>‹#›</a:t>
            </a:fld>
            <a:endParaRPr lang="en-GB"/>
          </a:p>
        </p:txBody>
      </p:sp>
    </p:spTree>
    <p:extLst>
      <p:ext uri="{BB962C8B-B14F-4D97-AF65-F5344CB8AC3E}">
        <p14:creationId xmlns:p14="http://schemas.microsoft.com/office/powerpoint/2010/main" val="1622673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extLst/>
          </a:lstStyle>
          <a:p>
            <a:r>
              <a:rPr lang="en-US" smtClean="0"/>
              <a:t>Click to edit Master title style</a:t>
            </a:r>
            <a:endParaRPr lang="en-US"/>
          </a:p>
        </p:txBody>
      </p:sp>
      <p:sp>
        <p:nvSpPr>
          <p:cNvPr id="3" name="Content Placeholder 2"/>
          <p:cNvSpPr>
            <a:spLocks noGrp="1"/>
          </p:cNvSpPr>
          <p:nvPr>
            <p:ph idx="1"/>
          </p:nvPr>
        </p:nvSpPr>
        <p:spPr/>
        <p:txBody>
          <a:bodyPr/>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37755C7-DDA6-4116-A5A4-8D28C00B11D7}" type="datetimeFigureOut">
              <a:rPr lang="en-GB"/>
              <a:pPr>
                <a:defRPr/>
              </a:pPr>
              <a:t>14/11/2017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7B48A93-CBBA-4C68-93E0-4F27E1B20F44}" type="slidenum">
              <a:rPr lang="en-GB"/>
              <a:pPr>
                <a:defRPr/>
              </a:pPr>
              <a:t>‹#›</a:t>
            </a:fld>
            <a:endParaRPr lang="en-GB"/>
          </a:p>
        </p:txBody>
      </p:sp>
    </p:spTree>
    <p:extLst>
      <p:ext uri="{BB962C8B-B14F-4D97-AF65-F5344CB8AC3E}">
        <p14:creationId xmlns:p14="http://schemas.microsoft.com/office/powerpoint/2010/main" val="3720886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1"/>
            <a:ext cx="12192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5" name="Rectangle 4"/>
          <p:cNvSpPr/>
          <p:nvPr/>
        </p:nvSpPr>
        <p:spPr bwMode="invGray">
          <a:xfrm>
            <a:off x="0" y="2601914"/>
            <a:ext cx="12192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2" name="Title 1"/>
          <p:cNvSpPr>
            <a:spLocks noGrp="1"/>
          </p:cNvSpPr>
          <p:nvPr>
            <p:ph type="title"/>
          </p:nvPr>
        </p:nvSpPr>
        <p:spPr>
          <a:xfrm>
            <a:off x="999744" y="118872"/>
            <a:ext cx="10684256" cy="1636776"/>
          </a:xfrm>
        </p:spPr>
        <p:txBody>
          <a:bodyPr tIns="0" rIns="91440" bIns="0" anchor="b"/>
          <a:lstStyle>
            <a:lvl1pPr algn="l">
              <a:defRPr sz="4700" b="1" cap="none" baseline="0"/>
            </a:lvl1pPr>
            <a:extLst/>
          </a:lstStyle>
          <a:p>
            <a:r>
              <a:rPr lang="en-US" smtClean="0"/>
              <a:t>Click to edit Master title style</a:t>
            </a:r>
            <a:endParaRPr lang="en-US"/>
          </a:p>
        </p:txBody>
      </p:sp>
      <p:sp>
        <p:nvSpPr>
          <p:cNvPr id="3" name="Text Placeholder 2"/>
          <p:cNvSpPr>
            <a:spLocks noGrp="1"/>
          </p:cNvSpPr>
          <p:nvPr>
            <p:ph type="body" idx="1"/>
          </p:nvPr>
        </p:nvSpPr>
        <p:spPr>
          <a:xfrm>
            <a:off x="987552" y="1828800"/>
            <a:ext cx="10696448"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86FF08BF-3078-4F89-B026-E2578C7F02D7}" type="datetimeFigureOut">
              <a:rPr lang="en-GB"/>
              <a:pPr>
                <a:defRPr/>
              </a:pPr>
              <a:t>14/11/2017</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9FBB50E-D75E-447D-8FBD-7B772FB8893D}" type="slidenum">
              <a:rPr lang="en-GB"/>
              <a:pPr>
                <a:defRPr/>
              </a:pPr>
              <a:t>‹#›</a:t>
            </a:fld>
            <a:endParaRPr lang="en-GB"/>
          </a:p>
        </p:txBody>
      </p:sp>
    </p:spTree>
    <p:extLst>
      <p:ext uri="{BB962C8B-B14F-4D97-AF65-F5344CB8AC3E}">
        <p14:creationId xmlns:p14="http://schemas.microsoft.com/office/powerpoint/2010/main" val="252209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B4AE6B92-B16F-47C1-9A5B-07A3242056F6}" type="datetimeFigureOut">
              <a:rPr lang="en-GB"/>
              <a:pPr>
                <a:defRPr/>
              </a:pPr>
              <a:t>14/11/2017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C6B5F30-AE8A-459A-A193-B89EA73A4CA9}" type="slidenum">
              <a:rPr lang="en-GB"/>
              <a:pPr>
                <a:defRPr/>
              </a:pPr>
              <a:t>‹#›</a:t>
            </a:fld>
            <a:endParaRPr lang="en-GB"/>
          </a:p>
        </p:txBody>
      </p:sp>
    </p:spTree>
    <p:extLst>
      <p:ext uri="{BB962C8B-B14F-4D97-AF65-F5344CB8AC3E}">
        <p14:creationId xmlns:p14="http://schemas.microsoft.com/office/powerpoint/2010/main" val="111160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smtClean="0"/>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smtClean="0"/>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E6B5F158-7174-4E43-80BE-9C62473BC76B}" type="datetimeFigureOut">
              <a:rPr lang="en-GB"/>
              <a:pPr>
                <a:defRPr/>
              </a:pPr>
              <a:t>14/11/2017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24E5295-0F49-45DA-9A35-5FF94EC0CD72}" type="slidenum">
              <a:rPr lang="en-GB"/>
              <a:pPr>
                <a:defRPr/>
              </a:pPr>
              <a:t>‹#›</a:t>
            </a:fld>
            <a:endParaRPr lang="en-GB"/>
          </a:p>
        </p:txBody>
      </p:sp>
    </p:spTree>
    <p:extLst>
      <p:ext uri="{BB962C8B-B14F-4D97-AF65-F5344CB8AC3E}">
        <p14:creationId xmlns:p14="http://schemas.microsoft.com/office/powerpoint/2010/main" val="3245343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B306BEA0-6781-4D5C-B463-BFC53DDD4582}" type="datetimeFigureOut">
              <a:rPr lang="en-GB"/>
              <a:pPr>
                <a:defRPr/>
              </a:pPr>
              <a:t>14/11/2017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E949460E-F0D0-4865-9B18-D64DE2E89497}" type="slidenum">
              <a:rPr lang="en-GB"/>
              <a:pPr>
                <a:defRPr/>
              </a:pPr>
              <a:t>‹#›</a:t>
            </a:fld>
            <a:endParaRPr lang="en-GB"/>
          </a:p>
        </p:txBody>
      </p:sp>
    </p:spTree>
    <p:extLst>
      <p:ext uri="{BB962C8B-B14F-4D97-AF65-F5344CB8AC3E}">
        <p14:creationId xmlns:p14="http://schemas.microsoft.com/office/powerpoint/2010/main" val="3286118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E4EE1A3F-9C0B-4D85-B177-06C5301AEDA6}" type="datetimeFigureOut">
              <a:rPr lang="en-GB"/>
              <a:pPr>
                <a:defRPr/>
              </a:pPr>
              <a:t>14/11/2017</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6BA5960D-6BB6-4ED3-BE9B-DEE635A05523}" type="slidenum">
              <a:rPr lang="en-GB"/>
              <a:pPr>
                <a:defRPr/>
              </a:pPr>
              <a:t>‹#›</a:t>
            </a:fld>
            <a:endParaRPr lang="en-GB"/>
          </a:p>
        </p:txBody>
      </p:sp>
    </p:spTree>
    <p:extLst>
      <p:ext uri="{BB962C8B-B14F-4D97-AF65-F5344CB8AC3E}">
        <p14:creationId xmlns:p14="http://schemas.microsoft.com/office/powerpoint/2010/main" val="84598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bwMode="invGray">
          <a:xfrm>
            <a:off x="3807885" y="0"/>
            <a:ext cx="61383"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6" name="Rectangle 5"/>
          <p:cNvSpPr/>
          <p:nvPr/>
        </p:nvSpPr>
        <p:spPr bwMode="invGray">
          <a:xfrm>
            <a:off x="3807885" y="0"/>
            <a:ext cx="61383"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2" name="Title 1"/>
          <p:cNvSpPr>
            <a:spLocks noGrp="1"/>
          </p:cNvSpPr>
          <p:nvPr>
            <p:ph type="title"/>
          </p:nvPr>
        </p:nvSpPr>
        <p:spPr>
          <a:xfrm>
            <a:off x="223784" y="152400"/>
            <a:ext cx="3364992" cy="978408"/>
          </a:xfrm>
        </p:spPr>
        <p:txBody>
          <a:bodyPr lIns="73152" bIns="0" anchor="b">
            <a:sp3d prstMaterial="matte"/>
          </a:bodyPr>
          <a:lstStyle>
            <a:lvl1pPr algn="l">
              <a:defRPr sz="2000" b="0"/>
            </a:lvl1pPr>
            <a:extLst/>
          </a:lstStyle>
          <a:p>
            <a:r>
              <a:rPr lang="en-US" smtClean="0"/>
              <a:t>Click to edit Master title style</a:t>
            </a:r>
            <a:endParaRPr lang="en-US"/>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DACBE3B8-359E-4815-92FC-106DB01FE254}" type="datetimeFigureOut">
              <a:rPr lang="en-GB"/>
              <a:pPr>
                <a:defRPr/>
              </a:pPr>
              <a:t>14/11/2017</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36943226-A22A-49D0-B147-10D38D663C5F}" type="slidenum">
              <a:rPr lang="en-GB"/>
              <a:pPr>
                <a:defRPr/>
              </a:pPr>
              <a:t>‹#›</a:t>
            </a:fld>
            <a:endParaRPr lang="en-GB"/>
          </a:p>
        </p:txBody>
      </p:sp>
    </p:spTree>
    <p:extLst>
      <p:ext uri="{BB962C8B-B14F-4D97-AF65-F5344CB8AC3E}">
        <p14:creationId xmlns:p14="http://schemas.microsoft.com/office/powerpoint/2010/main" val="171428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a:off x="3807885" y="0"/>
            <a:ext cx="61383"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6" name="Rectangle 5"/>
          <p:cNvSpPr/>
          <p:nvPr/>
        </p:nvSpPr>
        <p:spPr bwMode="invGray">
          <a:xfrm>
            <a:off x="3807885" y="0"/>
            <a:ext cx="61383"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lang="en-US" smtClean="0"/>
              <a:t>Click to edit Master title style</a:t>
            </a:r>
            <a:endParaRPr lang="en-US"/>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smtClean="0"/>
              <a:t>Click to edit Master text styles</a:t>
            </a:r>
          </a:p>
        </p:txBody>
      </p:sp>
      <p:sp>
        <p:nvSpPr>
          <p:cNvPr id="7" name="Date Placeholder 4"/>
          <p:cNvSpPr>
            <a:spLocks noGrp="1"/>
          </p:cNvSpPr>
          <p:nvPr>
            <p:ph type="dt" sz="half" idx="10"/>
          </p:nvPr>
        </p:nvSpPr>
        <p:spPr>
          <a:xfrm>
            <a:off x="220133" y="1169988"/>
            <a:ext cx="3363384" cy="201612"/>
          </a:xfrm>
        </p:spPr>
        <p:txBody>
          <a:bodyPr/>
          <a:lstStyle>
            <a:lvl1pPr>
              <a:defRPr/>
            </a:lvl1pPr>
          </a:lstStyle>
          <a:p>
            <a:pPr>
              <a:defRPr/>
            </a:pPr>
            <a:fld id="{A7BA9BA1-B1CD-41E9-B0EE-554D40F1155D}" type="datetimeFigureOut">
              <a:rPr lang="en-GB"/>
              <a:pPr>
                <a:defRPr/>
              </a:pPr>
              <a:t>14/11/2017</a:t>
            </a:fld>
            <a:endParaRPr lang="en-GB"/>
          </a:p>
        </p:txBody>
      </p:sp>
      <p:sp>
        <p:nvSpPr>
          <p:cNvPr id="8" name="Footer Placeholder 5"/>
          <p:cNvSpPr>
            <a:spLocks noGrp="1"/>
          </p:cNvSpPr>
          <p:nvPr>
            <p:ph type="ftr" sz="quarter" idx="11"/>
          </p:nvPr>
        </p:nvSpPr>
        <p:spPr>
          <a:xfrm>
            <a:off x="4047067" y="1169988"/>
            <a:ext cx="6925733" cy="201612"/>
          </a:xfrm>
        </p:spPr>
        <p:txBody>
          <a:bodyPr/>
          <a:lstStyle>
            <a:lvl1pPr>
              <a:defRPr>
                <a:solidFill>
                  <a:prstClr val="black">
                    <a:shade val="50000"/>
                  </a:prstClr>
                </a:solidFill>
              </a:defRPr>
            </a:lvl1pPr>
          </a:lstStyle>
          <a:p>
            <a:pPr>
              <a:defRPr/>
            </a:pPr>
            <a:endParaRPr lang="en-GB"/>
          </a:p>
        </p:txBody>
      </p:sp>
      <p:sp>
        <p:nvSpPr>
          <p:cNvPr id="9" name="Slide Number Placeholder 6"/>
          <p:cNvSpPr>
            <a:spLocks noGrp="1"/>
          </p:cNvSpPr>
          <p:nvPr>
            <p:ph type="sldNum" sz="quarter" idx="12"/>
          </p:nvPr>
        </p:nvSpPr>
        <p:spPr>
          <a:xfrm>
            <a:off x="11118851" y="1169988"/>
            <a:ext cx="977900" cy="201612"/>
          </a:xfrm>
        </p:spPr>
        <p:txBody>
          <a:bodyPr/>
          <a:lstStyle>
            <a:lvl1pPr>
              <a:defRPr/>
            </a:lvl1pPr>
          </a:lstStyle>
          <a:p>
            <a:pPr>
              <a:defRPr/>
            </a:pPr>
            <a:fld id="{F3C17732-338E-4E58-B95A-EDA22FC1C889}" type="slidenum">
              <a:rPr lang="en-GB"/>
              <a:pPr>
                <a:defRPr/>
              </a:pPr>
              <a:t>‹#›</a:t>
            </a:fld>
            <a:endParaRPr lang="en-GB"/>
          </a:p>
        </p:txBody>
      </p:sp>
    </p:spTree>
    <p:extLst>
      <p:ext uri="{BB962C8B-B14F-4D97-AF65-F5344CB8AC3E}">
        <p14:creationId xmlns:p14="http://schemas.microsoft.com/office/powerpoint/2010/main" val="2255371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8796825B-A4FC-4681-B6C3-5E42520783EA}" type="datetimeFigureOut">
              <a:rPr lang="en-GB"/>
              <a:pPr>
                <a:defRPr/>
              </a:pPr>
              <a:t>14/11/2017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F5A581D-987D-4D3C-9A03-AAA985424406}" type="slidenum">
              <a:rPr lang="en-GB"/>
              <a:pPr>
                <a:defRPr/>
              </a:pPr>
              <a:t>‹#›</a:t>
            </a:fld>
            <a:endParaRPr lang="en-GB"/>
          </a:p>
        </p:txBody>
      </p:sp>
    </p:spTree>
    <p:extLst>
      <p:ext uri="{BB962C8B-B14F-4D97-AF65-F5344CB8AC3E}">
        <p14:creationId xmlns:p14="http://schemas.microsoft.com/office/powerpoint/2010/main" val="3151846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8798985" y="0"/>
            <a:ext cx="61383"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5" name="Rectangle 4"/>
          <p:cNvSpPr/>
          <p:nvPr/>
        </p:nvSpPr>
        <p:spPr bwMode="ltGray">
          <a:xfrm>
            <a:off x="8864600" y="0"/>
            <a:ext cx="33528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2" name="Vertical Title 1"/>
          <p:cNvSpPr>
            <a:spLocks noGrp="1"/>
          </p:cNvSpPr>
          <p:nvPr>
            <p:ph type="title" orient="vert"/>
          </p:nvPr>
        </p:nvSpPr>
        <p:spPr>
          <a:xfrm>
            <a:off x="9042400" y="274641"/>
            <a:ext cx="2540000" cy="5851525"/>
          </a:xfrm>
        </p:spPr>
        <p:txBody>
          <a:bodyPr vert="eaVert"/>
          <a:lstStyle>
            <a:extLs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304801"/>
            <a:ext cx="8026400" cy="5851525"/>
          </a:xfrm>
        </p:spPr>
        <p:txBody>
          <a:bodyPr vert="eaVert"/>
          <a:lstStyle>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3"/>
          <p:cNvSpPr>
            <a:spLocks noGrp="1"/>
          </p:cNvSpPr>
          <p:nvPr>
            <p:ph type="dt" sz="half" idx="10"/>
          </p:nvPr>
        </p:nvSpPr>
        <p:spPr/>
        <p:txBody>
          <a:bodyPr/>
          <a:lstStyle>
            <a:lvl1pPr>
              <a:defRPr/>
            </a:lvl1pPr>
          </a:lstStyle>
          <a:p>
            <a:pPr>
              <a:defRPr/>
            </a:pPr>
            <a:fld id="{691DC0B2-6EBB-4E1E-AE1E-2E049998EEFE}" type="datetimeFigureOut">
              <a:rPr lang="en-GB"/>
              <a:pPr>
                <a:defRPr/>
              </a:pPr>
              <a:t>14/11/2017</a:t>
            </a:fld>
            <a:endParaRPr lang="en-GB"/>
          </a:p>
        </p:txBody>
      </p:sp>
      <p:sp>
        <p:nvSpPr>
          <p:cNvPr id="7" name="Footer Placeholder 4"/>
          <p:cNvSpPr>
            <a:spLocks noGrp="1"/>
          </p:cNvSpPr>
          <p:nvPr>
            <p:ph type="ftr" sz="quarter" idx="11"/>
          </p:nvPr>
        </p:nvSpPr>
        <p:spPr>
          <a:xfrm>
            <a:off x="3520018" y="6376989"/>
            <a:ext cx="5115983"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6F1B53AD-63A7-4A8A-B743-9E8F3D3FC198}" type="slidenum">
              <a:rPr lang="en-GB"/>
              <a:pPr>
                <a:defRPr/>
              </a:pPr>
              <a:t>‹#›</a:t>
            </a:fld>
            <a:endParaRPr lang="en-GB"/>
          </a:p>
        </p:txBody>
      </p:sp>
    </p:spTree>
    <p:extLst>
      <p:ext uri="{BB962C8B-B14F-4D97-AF65-F5344CB8AC3E}">
        <p14:creationId xmlns:p14="http://schemas.microsoft.com/office/powerpoint/2010/main" val="310699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12192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7" name="Rectangle 6"/>
          <p:cNvSpPr/>
          <p:nvPr/>
        </p:nvSpPr>
        <p:spPr bwMode="ltGray">
          <a:xfrm>
            <a:off x="0" y="1"/>
            <a:ext cx="12192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extLst/>
          </a:lstStyle>
          <a:p>
            <a:pPr algn="ctr">
              <a:defRPr/>
            </a:pPr>
            <a:endParaRPr lang="en-US" sz="1800">
              <a:solidFill>
                <a:prstClr val="white"/>
              </a:solidFill>
            </a:endParaRPr>
          </a:p>
        </p:txBody>
      </p:sp>
      <p:sp>
        <p:nvSpPr>
          <p:cNvPr id="2" name="Title Placeholder 1"/>
          <p:cNvSpPr>
            <a:spLocks noGrp="1"/>
          </p:cNvSpPr>
          <p:nvPr>
            <p:ph type="title"/>
          </p:nvPr>
        </p:nvSpPr>
        <p:spPr>
          <a:xfrm>
            <a:off x="609600" y="152400"/>
            <a:ext cx="109728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lang="en-US" smtClean="0"/>
              <a:t>Click to edit Master title style</a:t>
            </a:r>
            <a:endParaRPr lang="en-US"/>
          </a:p>
        </p:txBody>
      </p:sp>
      <p:sp>
        <p:nvSpPr>
          <p:cNvPr id="1029" name="Text Placeholder 2"/>
          <p:cNvSpPr>
            <a:spLocks noGrp="1"/>
          </p:cNvSpPr>
          <p:nvPr>
            <p:ph type="body" idx="1"/>
          </p:nvPr>
        </p:nvSpPr>
        <p:spPr bwMode="auto">
          <a:xfrm>
            <a:off x="609600" y="1774825"/>
            <a:ext cx="109728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609600" y="6477000"/>
            <a:ext cx="28448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44E2F031-0227-4D72-AE35-6F3FD824FDA5}" type="datetimeFigureOut">
              <a:rPr lang="en-GB"/>
              <a:pPr>
                <a:defRPr/>
              </a:pPr>
              <a:t>14/11/2017</a:t>
            </a:fld>
            <a:endParaRPr lang="en-GB"/>
          </a:p>
        </p:txBody>
      </p:sp>
      <p:sp>
        <p:nvSpPr>
          <p:cNvPr id="5" name="Footer Placeholder 4"/>
          <p:cNvSpPr>
            <a:spLocks noGrp="1"/>
          </p:cNvSpPr>
          <p:nvPr>
            <p:ph type="ftr" sz="quarter" idx="3"/>
          </p:nvPr>
        </p:nvSpPr>
        <p:spPr>
          <a:xfrm>
            <a:off x="3520018" y="6477000"/>
            <a:ext cx="7344833"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prstClr val="white">
                    <a:tint val="95000"/>
                  </a:prst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10938934" y="6477000"/>
            <a:ext cx="977900" cy="274638"/>
          </a:xfrm>
          <a:prstGeom prst="rect">
            <a:avLst/>
          </a:prstGeom>
        </p:spPr>
        <p:txBody>
          <a:bodyPr vert="horz" bIns="0" rtlCol="0" anchor="b"/>
          <a:lstStyle>
            <a:lvl1pPr algn="r" eaLnBrk="1" fontAlgn="auto" latinLnBrk="0" hangingPunct="1">
              <a:spcBef>
                <a:spcPts val="0"/>
              </a:spcBef>
              <a:spcAft>
                <a:spcPts val="0"/>
              </a:spcAft>
              <a:defRPr kumimoji="0" sz="1200" smtClean="0">
                <a:solidFill>
                  <a:prstClr val="white">
                    <a:tint val="95000"/>
                  </a:prstClr>
                </a:solidFill>
                <a:latin typeface="+mn-lt"/>
                <a:cs typeface="+mn-cs"/>
              </a:defRPr>
            </a:lvl1pPr>
            <a:extLst/>
          </a:lstStyle>
          <a:p>
            <a:pPr>
              <a:defRPr/>
            </a:pPr>
            <a:fld id="{35D5616D-D029-4EE7-9454-BDBF24B3321A}" type="slidenum">
              <a:rPr lang="en-GB"/>
              <a:pPr>
                <a:defRPr/>
              </a:pPr>
              <a:t>‹#›</a:t>
            </a:fld>
            <a:endParaRPr lang="en-GB"/>
          </a:p>
        </p:txBody>
      </p:sp>
    </p:spTree>
    <p:extLst>
      <p:ext uri="{BB962C8B-B14F-4D97-AF65-F5344CB8AC3E}">
        <p14:creationId xmlns:p14="http://schemas.microsoft.com/office/powerpoint/2010/main" val="30514453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fontAlgn="base">
        <a:spcBef>
          <a:spcPct val="0"/>
        </a:spcBef>
        <a:spcAft>
          <a:spcPct val="0"/>
        </a:spcAft>
        <a:defRPr sz="4500" b="1" kern="1200">
          <a:solidFill>
            <a:srgbClr val="FFC800"/>
          </a:solidFill>
          <a:latin typeface="+mj-lt"/>
          <a:ea typeface="+mj-ea"/>
          <a:cs typeface="+mj-cs"/>
        </a:defRPr>
      </a:lvl1pPr>
      <a:lvl2pPr algn="l" rtl="0" fontAlgn="base">
        <a:spcBef>
          <a:spcPct val="0"/>
        </a:spcBef>
        <a:spcAft>
          <a:spcPct val="0"/>
        </a:spcAft>
        <a:defRPr sz="4500" b="1">
          <a:solidFill>
            <a:srgbClr val="FFC800"/>
          </a:solidFill>
          <a:latin typeface="Calibri" pitchFamily="34" charset="0"/>
        </a:defRPr>
      </a:lvl2pPr>
      <a:lvl3pPr algn="l" rtl="0" fontAlgn="base">
        <a:spcBef>
          <a:spcPct val="0"/>
        </a:spcBef>
        <a:spcAft>
          <a:spcPct val="0"/>
        </a:spcAft>
        <a:defRPr sz="4500" b="1">
          <a:solidFill>
            <a:srgbClr val="FFC800"/>
          </a:solidFill>
          <a:latin typeface="Calibri" pitchFamily="34" charset="0"/>
        </a:defRPr>
      </a:lvl3pPr>
      <a:lvl4pPr algn="l" rtl="0" fontAlgn="base">
        <a:spcBef>
          <a:spcPct val="0"/>
        </a:spcBef>
        <a:spcAft>
          <a:spcPct val="0"/>
        </a:spcAft>
        <a:defRPr sz="4500" b="1">
          <a:solidFill>
            <a:srgbClr val="FFC800"/>
          </a:solidFill>
          <a:latin typeface="Calibri" pitchFamily="34" charset="0"/>
        </a:defRPr>
      </a:lvl4pPr>
      <a:lvl5pPr algn="l" rtl="0" fontAlgn="base">
        <a:spcBef>
          <a:spcPct val="0"/>
        </a:spcBef>
        <a:spcAft>
          <a:spcPct val="0"/>
        </a:spcAft>
        <a:defRPr sz="4500" b="1">
          <a:solidFill>
            <a:srgbClr val="FFC800"/>
          </a:solidFill>
          <a:latin typeface="Calibri" pitchFamily="34" charset="0"/>
        </a:defRPr>
      </a:lvl5pPr>
      <a:lvl6pPr marL="457200" algn="l" rtl="0" fontAlgn="base">
        <a:spcBef>
          <a:spcPct val="0"/>
        </a:spcBef>
        <a:spcAft>
          <a:spcPct val="0"/>
        </a:spcAft>
        <a:defRPr sz="4500" b="1">
          <a:solidFill>
            <a:srgbClr val="FFC800"/>
          </a:solidFill>
          <a:latin typeface="Calibri" pitchFamily="34" charset="0"/>
        </a:defRPr>
      </a:lvl6pPr>
      <a:lvl7pPr marL="914400" algn="l" rtl="0" fontAlgn="base">
        <a:spcBef>
          <a:spcPct val="0"/>
        </a:spcBef>
        <a:spcAft>
          <a:spcPct val="0"/>
        </a:spcAft>
        <a:defRPr sz="4500" b="1">
          <a:solidFill>
            <a:srgbClr val="FFC800"/>
          </a:solidFill>
          <a:latin typeface="Calibri" pitchFamily="34" charset="0"/>
        </a:defRPr>
      </a:lvl7pPr>
      <a:lvl8pPr marL="1371600" algn="l" rtl="0" fontAlgn="base">
        <a:spcBef>
          <a:spcPct val="0"/>
        </a:spcBef>
        <a:spcAft>
          <a:spcPct val="0"/>
        </a:spcAft>
        <a:defRPr sz="4500" b="1">
          <a:solidFill>
            <a:srgbClr val="FFC800"/>
          </a:solidFill>
          <a:latin typeface="Calibri" pitchFamily="34" charset="0"/>
        </a:defRPr>
      </a:lvl8pPr>
      <a:lvl9pPr marL="1828800" algn="l" rtl="0" fontAlgn="base">
        <a:spcBef>
          <a:spcPct val="0"/>
        </a:spcBef>
        <a:spcAft>
          <a:spcPct val="0"/>
        </a:spcAft>
        <a:defRPr sz="4500" b="1">
          <a:solidFill>
            <a:srgbClr val="FFC800"/>
          </a:solidFill>
          <a:latin typeface="Calibri" pitchFamily="34" charset="0"/>
        </a:defRPr>
      </a:lvl9pPr>
      <a:extLst/>
    </p:titleStyle>
    <p:bodyStyle>
      <a:lvl1pPr marL="438150" indent="-319088" algn="l" rtl="0" fontAlgn="base">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fontAlgn="base">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fontAlgn="base">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fontAlgn="base">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fontAlgn="base">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openi.nlm.nih.gov/detailedresult.php?img=3415954_dbq051f2&amp;req=4"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en.wikipedia.org/wiki/Bach_House_(Eisenach)#/media/File:21_Bachhaus_Eisenach_Sonderausstellung_2008.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16.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6.jpg"/></Relationships>
</file>

<file path=ppt/slides/_rels/slide2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36.emf"/></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6.xml"/><Relationship Id="rId5" Type="http://schemas.openxmlformats.org/officeDocument/2006/relationships/image" Target="../media/image41.jpeg"/><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Subtitle 3"/>
          <p:cNvSpPr>
            <a:spLocks noGrp="1"/>
          </p:cNvSpPr>
          <p:nvPr>
            <p:ph type="subTitle" idx="1"/>
          </p:nvPr>
        </p:nvSpPr>
        <p:spPr>
          <a:xfrm>
            <a:off x="1847850" y="1828800"/>
            <a:ext cx="8439150" cy="1500188"/>
          </a:xfrm>
        </p:spPr>
        <p:txBody>
          <a:bodyPr/>
          <a:lstStyle/>
          <a:p>
            <a:r>
              <a:rPr lang="en-GB" altLang="en-US" sz="2800" dirty="0" smtClean="0"/>
              <a:t>(Re)presenting and (Re)constructing</a:t>
            </a:r>
          </a:p>
          <a:p>
            <a:endParaRPr lang="en-GB" altLang="en-US" sz="2800" dirty="0"/>
          </a:p>
          <a:p>
            <a:r>
              <a:rPr lang="en-GB" altLang="en-US" sz="2800" dirty="0" smtClean="0"/>
              <a:t>Facial reconstructions</a:t>
            </a:r>
            <a:endParaRPr lang="en-GB" altLang="en-US" sz="2800" dirty="0"/>
          </a:p>
        </p:txBody>
      </p:sp>
      <p:sp>
        <p:nvSpPr>
          <p:cNvPr id="8196" name="TextBox 4"/>
          <p:cNvSpPr txBox="1">
            <a:spLocks noChangeArrowheads="1"/>
          </p:cNvSpPr>
          <p:nvPr/>
        </p:nvSpPr>
        <p:spPr bwMode="auto">
          <a:xfrm>
            <a:off x="2855914" y="5732464"/>
            <a:ext cx="14439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r>
              <a:rPr lang="en-GB" altLang="en-US" dirty="0">
                <a:solidFill>
                  <a:prstClr val="white"/>
                </a:solidFill>
                <a:cs typeface="Arial" charset="0"/>
              </a:rPr>
              <a:t>Dr Ros Coard</a:t>
            </a:r>
          </a:p>
          <a:p>
            <a:pPr fontAlgn="base">
              <a:spcBef>
                <a:spcPct val="0"/>
              </a:spcBef>
              <a:spcAft>
                <a:spcPct val="0"/>
              </a:spcAft>
            </a:pPr>
            <a:r>
              <a:rPr lang="en-GB" altLang="en-US" dirty="0">
                <a:solidFill>
                  <a:prstClr val="white"/>
                </a:solidFill>
                <a:cs typeface="Arial" charset="0"/>
              </a:rPr>
              <a:t>Archaeology</a:t>
            </a:r>
          </a:p>
        </p:txBody>
      </p:sp>
      <p:sp>
        <p:nvSpPr>
          <p:cNvPr id="2" name="Title 1"/>
          <p:cNvSpPr>
            <a:spLocks noGrp="1"/>
          </p:cNvSpPr>
          <p:nvPr>
            <p:ph type="ctrTitle"/>
          </p:nvPr>
        </p:nvSpPr>
        <p:spPr>
          <a:xfrm>
            <a:off x="1775520" y="3355848"/>
            <a:ext cx="8511480" cy="1673352"/>
          </a:xfrm>
        </p:spPr>
        <p:txBody>
          <a:bodyPr/>
          <a:lstStyle/>
          <a:p>
            <a:pPr fontAlgn="auto">
              <a:spcAft>
                <a:spcPts val="0"/>
              </a:spcAft>
              <a:defRPr/>
            </a:pPr>
            <a:r>
              <a:rPr lang="en-GB" sz="2800" dirty="0">
                <a:solidFill>
                  <a:schemeClr val="accent1">
                    <a:satMod val="150000"/>
                  </a:schemeClr>
                </a:solidFill>
              </a:rPr>
              <a:t/>
            </a:r>
            <a:br>
              <a:rPr lang="en-GB" sz="2800" dirty="0">
                <a:solidFill>
                  <a:schemeClr val="accent1">
                    <a:satMod val="150000"/>
                  </a:schemeClr>
                </a:solidFill>
              </a:rPr>
            </a:br>
            <a:endParaRPr lang="en-GB" sz="2800" dirty="0">
              <a:solidFill>
                <a:schemeClr val="accent1">
                  <a:satMod val="150000"/>
                </a:schemeClr>
              </a:solidFill>
            </a:endParaRPr>
          </a:p>
        </p:txBody>
      </p:sp>
    </p:spTree>
    <p:extLst>
      <p:ext uri="{BB962C8B-B14F-4D97-AF65-F5344CB8AC3E}">
        <p14:creationId xmlns:p14="http://schemas.microsoft.com/office/powerpoint/2010/main" val="7403167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Outline and my interest</a:t>
            </a:r>
            <a:endParaRPr lang="en-GB" dirty="0"/>
          </a:p>
        </p:txBody>
      </p:sp>
      <p:sp>
        <p:nvSpPr>
          <p:cNvPr id="3" name="Content Placeholder 2"/>
          <p:cNvSpPr>
            <a:spLocks noGrp="1"/>
          </p:cNvSpPr>
          <p:nvPr>
            <p:ph sz="half" idx="1"/>
          </p:nvPr>
        </p:nvSpPr>
        <p:spPr/>
        <p:txBody>
          <a:bodyPr/>
          <a:lstStyle/>
          <a:p>
            <a:r>
              <a:rPr lang="en-GB" dirty="0"/>
              <a:t>Outline some methods and techniques</a:t>
            </a:r>
          </a:p>
          <a:p>
            <a:r>
              <a:rPr lang="en-GB" dirty="0"/>
              <a:t>Highlight user groups, areas it is used</a:t>
            </a:r>
          </a:p>
          <a:p>
            <a:r>
              <a:rPr lang="en-GB" dirty="0"/>
              <a:t>Impact on 'industry'</a:t>
            </a:r>
          </a:p>
          <a:p>
            <a:r>
              <a:rPr lang="en-GB" dirty="0"/>
              <a:t>Move to problems</a:t>
            </a:r>
          </a:p>
          <a:p>
            <a:endParaRPr lang="en-GB" dirty="0"/>
          </a:p>
        </p:txBody>
      </p:sp>
      <p:sp>
        <p:nvSpPr>
          <p:cNvPr id="4" name="Content Placeholder 3"/>
          <p:cNvSpPr>
            <a:spLocks noGrp="1"/>
          </p:cNvSpPr>
          <p:nvPr>
            <p:ph sz="half" idx="2"/>
          </p:nvPr>
        </p:nvSpPr>
        <p:spPr/>
        <p:txBody>
          <a:bodyPr/>
          <a:lstStyle/>
          <a:p>
            <a:r>
              <a:rPr lang="en-GB" dirty="0"/>
              <a:t>Physical anthropology (evolutionary trends) </a:t>
            </a:r>
            <a:endParaRPr lang="en-GB" dirty="0" smtClean="0"/>
          </a:p>
          <a:p>
            <a:r>
              <a:rPr lang="en-GB" dirty="0" smtClean="0"/>
              <a:t>Body </a:t>
            </a:r>
            <a:r>
              <a:rPr lang="en-GB" dirty="0"/>
              <a:t>as material </a:t>
            </a:r>
            <a:r>
              <a:rPr lang="en-GB" dirty="0" smtClean="0"/>
              <a:t>culture</a:t>
            </a:r>
          </a:p>
          <a:p>
            <a:r>
              <a:rPr lang="en-GB" dirty="0" smtClean="0"/>
              <a:t>Research body as materiality</a:t>
            </a:r>
            <a:endParaRPr lang="en-GB" dirty="0"/>
          </a:p>
          <a:p>
            <a:r>
              <a:rPr lang="en-GB" dirty="0"/>
              <a:t>Teach: human evolution, </a:t>
            </a:r>
            <a:endParaRPr lang="en-GB" dirty="0" smtClean="0"/>
          </a:p>
          <a:p>
            <a:pPr lvl="1"/>
            <a:r>
              <a:rPr lang="en-GB" dirty="0" smtClean="0"/>
              <a:t>death </a:t>
            </a:r>
            <a:r>
              <a:rPr lang="en-GB" dirty="0"/>
              <a:t>and burial, </a:t>
            </a:r>
            <a:endParaRPr lang="en-GB" dirty="0" smtClean="0"/>
          </a:p>
          <a:p>
            <a:pPr lvl="1"/>
            <a:r>
              <a:rPr lang="en-GB" dirty="0" smtClean="0"/>
              <a:t>bioarchaeology</a:t>
            </a:r>
            <a:r>
              <a:rPr lang="en-GB" dirty="0"/>
              <a:t>, </a:t>
            </a:r>
            <a:endParaRPr lang="en-GB" dirty="0" smtClean="0"/>
          </a:p>
          <a:p>
            <a:pPr lvl="1"/>
            <a:r>
              <a:rPr lang="en-GB" dirty="0" smtClean="0"/>
              <a:t>forensics</a:t>
            </a:r>
            <a:endParaRPr lang="en-GB" dirty="0"/>
          </a:p>
          <a:p>
            <a:endParaRPr lang="en-GB" dirty="0"/>
          </a:p>
        </p:txBody>
      </p:sp>
    </p:spTree>
    <p:extLst>
      <p:ext uri="{BB962C8B-B14F-4D97-AF65-F5344CB8AC3E}">
        <p14:creationId xmlns:p14="http://schemas.microsoft.com/office/powerpoint/2010/main" val="35204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Traditional start with the object </a:t>
            </a:r>
            <a:endParaRPr lang="en-GB" dirty="0"/>
          </a:p>
        </p:txBody>
      </p:sp>
      <p:sp>
        <p:nvSpPr>
          <p:cNvPr id="3" name="Rectangle 3"/>
          <p:cNvSpPr>
            <a:spLocks noChangeArrowheads="1"/>
          </p:cNvSpPr>
          <p:nvPr/>
        </p:nvSpPr>
        <p:spPr bwMode="auto">
          <a:xfrm flipH="1" flipV="1">
            <a:off x="1127449" y="-1191009"/>
            <a:ext cx="396552" cy="907941"/>
          </a:xfrm>
          <a:prstGeom prst="rect">
            <a:avLst/>
          </a:prstGeom>
          <a:solidFill>
            <a:srgbClr val="ECF0F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fontAlgn="base">
              <a:spcBef>
                <a:spcPct val="0"/>
              </a:spcBef>
              <a:spcAft>
                <a:spcPct val="0"/>
              </a:spcAft>
            </a:pPr>
            <a:r>
              <a:rPr lang="en-US" altLang="en-US" dirty="0">
                <a:solidFill>
                  <a:prstClr val="black"/>
                </a:solidFill>
                <a:latin typeface="Arial" pitchFamily="34" charset="0"/>
                <a:cs typeface="Arial" pitchFamily="34" charset="0"/>
              </a:rPr>
              <a:t>. </a:t>
            </a:r>
          </a:p>
          <a:p>
            <a:pPr lvl="1" eaLnBrk="0" fontAlgn="base" hangingPunct="0">
              <a:spcBef>
                <a:spcPct val="0"/>
              </a:spcBef>
              <a:spcAft>
                <a:spcPct val="0"/>
              </a:spcAft>
            </a:pPr>
            <a:r>
              <a:rPr lang="en-US" altLang="en-US" sz="200" dirty="0">
                <a:solidFill>
                  <a:prstClr val="black"/>
                </a:solidFill>
                <a:latin typeface="Arial" pitchFamily="34" charset="0"/>
                <a:cs typeface="Arial" pitchFamily="34" charset="0"/>
              </a:rPr>
              <a:t>  </a:t>
            </a:r>
            <a:endParaRPr lang="en-US" altLang="en-US" sz="800" dirty="0">
              <a:solidFill>
                <a:prstClr val="black"/>
              </a:solidFill>
              <a:latin typeface="Arial" pitchFamily="34" charset="0"/>
              <a:cs typeface="Arial" pitchFamily="34" charset="0"/>
            </a:endParaRPr>
          </a:p>
          <a:p>
            <a:pPr eaLnBrk="0" fontAlgn="base" hangingPunct="0">
              <a:spcBef>
                <a:spcPct val="0"/>
              </a:spcBef>
              <a:spcAft>
                <a:spcPct val="0"/>
              </a:spcAft>
            </a:pPr>
            <a:r>
              <a:rPr lang="en-US" altLang="en-US" dirty="0">
                <a:solidFill>
                  <a:prstClr val="black"/>
                </a:solidFill>
                <a:latin typeface="Arial" pitchFamily="34" charset="0"/>
                <a:cs typeface="Arial" pitchFamily="34" charset="0"/>
              </a:rPr>
              <a:t>  </a:t>
            </a:r>
            <a:r>
              <a:rPr lang="en-US" altLang="en-US" sz="1900" dirty="0">
                <a:solidFill>
                  <a:prstClr val="black"/>
                </a:solidFill>
                <a:latin typeface="Arial" pitchFamily="34" charset="0"/>
                <a:cs typeface="Arial" pitchFamily="34" charset="0"/>
              </a:rPr>
              <a:t> </a:t>
            </a:r>
            <a:r>
              <a:rPr lang="en-US" altLang="en-US" dirty="0">
                <a:solidFill>
                  <a:prstClr val="black"/>
                </a:solidFill>
                <a:latin typeface="Arial" pitchFamily="34" charset="0"/>
                <a:cs typeface="Arial" pitchFamily="34" charset="0"/>
              </a:rPr>
              <a:t>    </a:t>
            </a:r>
          </a:p>
          <a:p>
            <a:pPr eaLnBrk="0" fontAlgn="base" hangingPunct="0">
              <a:spcBef>
                <a:spcPct val="0"/>
              </a:spcBef>
              <a:spcAft>
                <a:spcPct val="0"/>
              </a:spcAft>
            </a:pPr>
            <a:endParaRPr lang="en-US" altLang="en-US" dirty="0">
              <a:solidFill>
                <a:prstClr val="black"/>
              </a:solidFill>
              <a:latin typeface="Arial" pitchFamily="34" charset="0"/>
              <a:cs typeface="Arial" pitchFamily="34" charset="0"/>
            </a:endParaRPr>
          </a:p>
        </p:txBody>
      </p:sp>
      <p:sp>
        <p:nvSpPr>
          <p:cNvPr id="4" name="Rectangle 17"/>
          <p:cNvSpPr>
            <a:spLocks noChangeArrowheads="1"/>
          </p:cNvSpPr>
          <p:nvPr/>
        </p:nvSpPr>
        <p:spPr bwMode="auto">
          <a:xfrm>
            <a:off x="1524001" y="-184666"/>
            <a:ext cx="184731" cy="369332"/>
          </a:xfrm>
          <a:prstGeom prst="rect">
            <a:avLst/>
          </a:prstGeom>
          <a:solidFill>
            <a:srgbClr val="ECF0F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pic>
        <p:nvPicPr>
          <p:cNvPr id="3090" name="Picture 18" descr="http://www.ncbi.nlm.nih.gov/corecgi/tileshop/tileshop.fcgi?p=PMC3&amp;id=369728&amp;s=20&amp;r=1&amp;c=1"/>
          <p:cNvPicPr>
            <a:picLocks noChangeAspect="1" noChangeArrowheads="1"/>
          </p:cNvPicPr>
          <p:nvPr/>
        </p:nvPicPr>
        <p:blipFill rotWithShape="1">
          <a:blip r:embed="rId3">
            <a:extLst>
              <a:ext uri="{28A0092B-C50C-407E-A947-70E740481C1C}">
                <a14:useLocalDpi xmlns:a14="http://schemas.microsoft.com/office/drawing/2010/main" val="0"/>
              </a:ext>
            </a:extLst>
          </a:blip>
          <a:srcRect b="52683"/>
          <a:stretch/>
        </p:blipFill>
        <p:spPr bwMode="auto">
          <a:xfrm>
            <a:off x="830624" y="1878915"/>
            <a:ext cx="6375388" cy="45159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9"/>
          <p:cNvSpPr>
            <a:spLocks noChangeArrowheads="1"/>
          </p:cNvSpPr>
          <p:nvPr/>
        </p:nvSpPr>
        <p:spPr bwMode="auto">
          <a:xfrm>
            <a:off x="1524001" y="-184666"/>
            <a:ext cx="184731" cy="369332"/>
          </a:xfrm>
          <a:prstGeom prst="rect">
            <a:avLst/>
          </a:prstGeom>
          <a:solidFill>
            <a:srgbClr val="DCE0E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solidFill>
                <a:prstClr val="black"/>
              </a:solidFill>
            </a:endParaRPr>
          </a:p>
        </p:txBody>
      </p:sp>
      <p:sp>
        <p:nvSpPr>
          <p:cNvPr id="6" name="Rectangle 20"/>
          <p:cNvSpPr>
            <a:spLocks noChangeArrowheads="1"/>
          </p:cNvSpPr>
          <p:nvPr/>
        </p:nvSpPr>
        <p:spPr bwMode="auto">
          <a:xfrm>
            <a:off x="1524000" y="-32316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r>
              <a:rPr lang="en-US" altLang="en-US">
                <a:solidFill>
                  <a:prstClr val="black"/>
                </a:solidFill>
                <a:latin typeface="Arial" pitchFamily="34" charset="0"/>
                <a:cs typeface="Arial" pitchFamily="34" charset="0"/>
              </a:rPr>
              <a:t> </a:t>
            </a:r>
          </a:p>
          <a:p>
            <a:pPr eaLnBrk="0" fontAlgn="base" hangingPunct="0">
              <a:spcBef>
                <a:spcPct val="0"/>
              </a:spcBef>
              <a:spcAft>
                <a:spcPct val="0"/>
              </a:spcAft>
            </a:pPr>
            <a:endParaRPr lang="en-US" altLang="en-US">
              <a:solidFill>
                <a:prstClr val="black"/>
              </a:solidFill>
              <a:latin typeface="Arial" pitchFamily="34" charset="0"/>
              <a:cs typeface="Arial" pitchFamily="34" charset="0"/>
            </a:endParaRPr>
          </a:p>
        </p:txBody>
      </p:sp>
      <p:sp>
        <p:nvSpPr>
          <p:cNvPr id="2" name="Rectangle 1"/>
          <p:cNvSpPr/>
          <p:nvPr/>
        </p:nvSpPr>
        <p:spPr>
          <a:xfrm>
            <a:off x="7449312" y="2801035"/>
            <a:ext cx="3998976" cy="1754326"/>
          </a:xfrm>
          <a:prstGeom prst="rect">
            <a:avLst/>
          </a:prstGeom>
        </p:spPr>
        <p:txBody>
          <a:bodyPr wrap="square">
            <a:spAutoFit/>
          </a:bodyPr>
          <a:lstStyle/>
          <a:p>
            <a:r>
              <a:rPr lang="en-GB" dirty="0"/>
              <a:t>So, if it all so scientific then surely accuracy is on offer, if it is just a question of matching the skeletal markers</a:t>
            </a:r>
            <a:r>
              <a:rPr lang="en-GB" dirty="0" smtClean="0"/>
              <a:t>…..</a:t>
            </a:r>
          </a:p>
          <a:p>
            <a:endParaRPr lang="en-GB" dirty="0"/>
          </a:p>
          <a:p>
            <a:endParaRPr lang="en-GB" dirty="0" smtClean="0"/>
          </a:p>
          <a:p>
            <a:r>
              <a:rPr lang="en-GB" dirty="0" smtClean="0"/>
              <a:t>….what could possible go wrong!</a:t>
            </a:r>
            <a:endParaRPr lang="en-GB" dirty="0"/>
          </a:p>
        </p:txBody>
      </p:sp>
    </p:spTree>
    <p:extLst>
      <p:ext uri="{BB962C8B-B14F-4D97-AF65-F5344CB8AC3E}">
        <p14:creationId xmlns:p14="http://schemas.microsoft.com/office/powerpoint/2010/main" val="2590321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Making </a:t>
            </a:r>
            <a:r>
              <a:rPr lang="en-GB" dirty="0" smtClean="0"/>
              <a:t>faces: two dimensional </a:t>
            </a:r>
            <a:r>
              <a:rPr lang="en-GB" dirty="0"/>
              <a:t/>
            </a:r>
            <a:br>
              <a:rPr lang="en-GB" dirty="0"/>
            </a:br>
            <a:endParaRPr lang="en-GB" dirty="0"/>
          </a:p>
        </p:txBody>
      </p:sp>
      <p:sp>
        <p:nvSpPr>
          <p:cNvPr id="4" name="Content Placeholder 3"/>
          <p:cNvSpPr>
            <a:spLocks noGrp="1"/>
          </p:cNvSpPr>
          <p:nvPr>
            <p:ph idx="1"/>
          </p:nvPr>
        </p:nvSpPr>
        <p:spPr>
          <a:xfrm>
            <a:off x="336884" y="1774825"/>
            <a:ext cx="5301916" cy="4625975"/>
          </a:xfrm>
        </p:spPr>
        <p:txBody>
          <a:bodyPr/>
          <a:lstStyle/>
          <a:p>
            <a:pPr marL="119062" indent="0">
              <a:buNone/>
            </a:pPr>
            <a:r>
              <a:rPr lang="en-GB" sz="2800" dirty="0" smtClean="0"/>
              <a:t>Widely used, </a:t>
            </a:r>
          </a:p>
          <a:p>
            <a:pPr marL="119062" indent="0">
              <a:buNone/>
            </a:pPr>
            <a:endParaRPr lang="en-GB" sz="2800" dirty="0"/>
          </a:p>
          <a:p>
            <a:pPr marL="119062" indent="0">
              <a:buNone/>
            </a:pPr>
            <a:r>
              <a:rPr lang="en-GB" sz="2800" dirty="0" smtClean="0"/>
              <a:t>Medical illustrations</a:t>
            </a:r>
          </a:p>
          <a:p>
            <a:pPr marL="119062" indent="0">
              <a:buNone/>
            </a:pPr>
            <a:endParaRPr lang="en-GB" sz="2800" dirty="0" smtClean="0"/>
          </a:p>
          <a:p>
            <a:pPr marL="119062" indent="0">
              <a:buNone/>
            </a:pPr>
            <a:r>
              <a:rPr lang="en-GB" sz="2800" dirty="0" err="1" smtClean="0"/>
              <a:t>photofit</a:t>
            </a:r>
            <a:r>
              <a:rPr lang="en-GB" sz="2800" dirty="0" smtClean="0"/>
              <a:t>, court artist (along with crime scene sketches), jour</a:t>
            </a:r>
            <a:r>
              <a:rPr lang="en-GB" sz="2800" dirty="0"/>
              <a:t>nalists, </a:t>
            </a:r>
            <a:r>
              <a:rPr lang="en-GB" sz="2800" dirty="0" smtClean="0"/>
              <a:t>etc.</a:t>
            </a:r>
          </a:p>
          <a:p>
            <a:pPr marL="119062" indent="0">
              <a:buNone/>
            </a:pPr>
            <a:endParaRPr lang="en-GB" sz="2800" dirty="0" smtClean="0"/>
          </a:p>
          <a:p>
            <a:pPr marL="119062" indent="0">
              <a:buNone/>
            </a:pPr>
            <a:r>
              <a:rPr lang="en-GB" sz="2800" dirty="0" smtClean="0"/>
              <a:t>Forensic art and facial identity – facial anthropology</a:t>
            </a:r>
            <a:endParaRPr lang="en-GB" sz="2800"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62288"/>
          <a:stretch/>
        </p:blipFill>
        <p:spPr bwMode="auto">
          <a:xfrm>
            <a:off x="5638800" y="2697796"/>
            <a:ext cx="5943600" cy="207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493945" y="5671734"/>
            <a:ext cx="6233309" cy="923330"/>
          </a:xfrm>
          <a:prstGeom prst="rect">
            <a:avLst/>
          </a:prstGeom>
          <a:noFill/>
        </p:spPr>
        <p:txBody>
          <a:bodyPr wrap="none" rtlCol="0">
            <a:spAutoFit/>
          </a:bodyPr>
          <a:lstStyle/>
          <a:p>
            <a:r>
              <a:rPr lang="en-GB" dirty="0">
                <a:solidFill>
                  <a:schemeClr val="accent1">
                    <a:lumMod val="40000"/>
                    <a:lumOff val="60000"/>
                  </a:schemeClr>
                </a:solidFill>
              </a:rPr>
              <a:t>Static facial reconstruction typical of many forensic settings, </a:t>
            </a:r>
            <a:r>
              <a:rPr lang="en-GB" dirty="0" smtClean="0">
                <a:solidFill>
                  <a:schemeClr val="accent1">
                    <a:lumMod val="40000"/>
                    <a:lumOff val="60000"/>
                  </a:schemeClr>
                </a:solidFill>
              </a:rPr>
              <a:t>etc</a:t>
            </a:r>
            <a:r>
              <a:rPr lang="en-GB" dirty="0">
                <a:solidFill>
                  <a:schemeClr val="accent1">
                    <a:lumMod val="40000"/>
                    <a:lumOff val="60000"/>
                  </a:schemeClr>
                </a:solidFill>
              </a:rPr>
              <a:t>. </a:t>
            </a:r>
          </a:p>
          <a:p>
            <a:r>
              <a:rPr lang="en-GB" dirty="0">
                <a:solidFill>
                  <a:schemeClr val="accent1">
                    <a:lumMod val="40000"/>
                    <a:lumOff val="60000"/>
                  </a:schemeClr>
                </a:solidFill>
              </a:rPr>
              <a:t>using the skull and muscle markers as the starting point. </a:t>
            </a:r>
            <a:endParaRPr lang="en-GB" dirty="0" smtClean="0">
              <a:solidFill>
                <a:schemeClr val="accent1">
                  <a:lumMod val="40000"/>
                  <a:lumOff val="60000"/>
                </a:schemeClr>
              </a:solidFill>
            </a:endParaRPr>
          </a:p>
          <a:p>
            <a:r>
              <a:rPr lang="en-GB" dirty="0" smtClean="0">
                <a:solidFill>
                  <a:schemeClr val="accent1">
                    <a:lumMod val="40000"/>
                    <a:lumOff val="60000"/>
                  </a:schemeClr>
                </a:solidFill>
              </a:rPr>
              <a:t>Still being used - so have to have some worth still</a:t>
            </a:r>
            <a:endParaRPr lang="en-GB" dirty="0">
              <a:solidFill>
                <a:schemeClr val="accent1">
                  <a:lumMod val="40000"/>
                  <a:lumOff val="60000"/>
                </a:schemeClr>
              </a:solidFill>
            </a:endParaRPr>
          </a:p>
        </p:txBody>
      </p:sp>
    </p:spTree>
    <p:extLst>
      <p:ext uri="{BB962C8B-B14F-4D97-AF65-F5344CB8AC3E}">
        <p14:creationId xmlns:p14="http://schemas.microsoft.com/office/powerpoint/2010/main" val="13989061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a:t>Making </a:t>
            </a:r>
            <a:r>
              <a:rPr lang="en-GB" dirty="0" smtClean="0"/>
              <a:t>faces: Anatomical modelling or  the Manchester Method</a:t>
            </a:r>
            <a:r>
              <a:rPr lang="en-GB" dirty="0"/>
              <a:t/>
            </a:r>
            <a:br>
              <a:rPr lang="en-GB" dirty="0"/>
            </a:b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38543" b="30729"/>
          <a:stretch/>
        </p:blipFill>
        <p:spPr bwMode="auto">
          <a:xfrm>
            <a:off x="1950093" y="2180060"/>
            <a:ext cx="8530724" cy="24239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649303" y="4815188"/>
            <a:ext cx="9740592" cy="1754326"/>
          </a:xfrm>
          <a:prstGeom prst="rect">
            <a:avLst/>
          </a:prstGeom>
          <a:noFill/>
        </p:spPr>
        <p:txBody>
          <a:bodyPr wrap="square" rtlCol="0">
            <a:spAutoFit/>
          </a:bodyPr>
          <a:lstStyle/>
          <a:p>
            <a:r>
              <a:rPr lang="en-GB" dirty="0">
                <a:solidFill>
                  <a:schemeClr val="accent1">
                    <a:lumMod val="40000"/>
                    <a:lumOff val="60000"/>
                  </a:schemeClr>
                </a:solidFill>
              </a:rPr>
              <a:t>Pins to the correct depth of the muscle markings are attached to a reconstructed skull frame </a:t>
            </a:r>
            <a:r>
              <a:rPr lang="en-GB" dirty="0" smtClean="0">
                <a:solidFill>
                  <a:schemeClr val="accent1">
                    <a:lumMod val="40000"/>
                    <a:lumOff val="60000"/>
                  </a:schemeClr>
                </a:solidFill>
              </a:rPr>
              <a:t>(issue ‘correct’ depth e.g. children, other cultural groups etc. forensic anthropology. Hair and skin texture is applied for more realistic look. </a:t>
            </a:r>
          </a:p>
          <a:p>
            <a:endParaRPr lang="en-GB" dirty="0" smtClean="0">
              <a:solidFill>
                <a:schemeClr val="accent1">
                  <a:lumMod val="40000"/>
                  <a:lumOff val="60000"/>
                </a:schemeClr>
              </a:solidFill>
            </a:endParaRPr>
          </a:p>
          <a:p>
            <a:r>
              <a:rPr lang="en-GB" dirty="0" smtClean="0">
                <a:solidFill>
                  <a:schemeClr val="accent1">
                    <a:lumMod val="40000"/>
                    <a:lumOff val="60000"/>
                  </a:schemeClr>
                </a:solidFill>
              </a:rPr>
              <a:t>For your info: this method has been reported to be the best and most accurate method for the positive recognition of an individual.</a:t>
            </a:r>
            <a:endParaRPr lang="en-GB" dirty="0">
              <a:solidFill>
                <a:schemeClr val="accent1">
                  <a:lumMod val="40000"/>
                  <a:lumOff val="60000"/>
                </a:schemeClr>
              </a:solidFill>
            </a:endParaRPr>
          </a:p>
        </p:txBody>
      </p:sp>
    </p:spTree>
    <p:extLst>
      <p:ext uri="{BB962C8B-B14F-4D97-AF65-F5344CB8AC3E}">
        <p14:creationId xmlns:p14="http://schemas.microsoft.com/office/powerpoint/2010/main" val="42365363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Making faces – 3D virtual</a:t>
            </a:r>
            <a:r>
              <a:rPr lang="en-GB" dirty="0"/>
              <a:t/>
            </a:r>
            <a:br>
              <a:rPr lang="en-GB" dirty="0"/>
            </a:b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70939" b="-1"/>
          <a:stretch/>
        </p:blipFill>
        <p:spPr bwMode="auto">
          <a:xfrm>
            <a:off x="1703512" y="2803358"/>
            <a:ext cx="8272848" cy="2223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28691" y="5110716"/>
            <a:ext cx="11098872" cy="1200329"/>
          </a:xfrm>
          <a:prstGeom prst="rect">
            <a:avLst/>
          </a:prstGeom>
          <a:noFill/>
        </p:spPr>
        <p:txBody>
          <a:bodyPr wrap="none" rtlCol="0">
            <a:spAutoFit/>
          </a:bodyPr>
          <a:lstStyle/>
          <a:p>
            <a:r>
              <a:rPr lang="en-GB" dirty="0">
                <a:solidFill>
                  <a:schemeClr val="accent1">
                    <a:lumMod val="40000"/>
                    <a:lumOff val="60000"/>
                  </a:schemeClr>
                </a:solidFill>
              </a:rPr>
              <a:t>A number of packages available: input data, rotate it, change lighting etc</a:t>
            </a:r>
            <a:r>
              <a:rPr lang="en-GB" dirty="0" smtClean="0">
                <a:solidFill>
                  <a:schemeClr val="accent1">
                    <a:lumMod val="40000"/>
                    <a:lumOff val="60000"/>
                  </a:schemeClr>
                </a:solidFill>
              </a:rPr>
              <a:t>. </a:t>
            </a:r>
            <a:endParaRPr lang="en-GB" dirty="0">
              <a:solidFill>
                <a:schemeClr val="accent1">
                  <a:lumMod val="40000"/>
                  <a:lumOff val="60000"/>
                </a:schemeClr>
              </a:solidFill>
            </a:endParaRPr>
          </a:p>
          <a:p>
            <a:r>
              <a:rPr lang="en-GB" dirty="0">
                <a:solidFill>
                  <a:schemeClr val="accent1">
                    <a:lumMod val="40000"/>
                    <a:lumOff val="60000"/>
                  </a:schemeClr>
                </a:solidFill>
              </a:rPr>
              <a:t>3D modelling established as more reliable in terms of accuracy in test </a:t>
            </a:r>
            <a:r>
              <a:rPr lang="en-GB" dirty="0" smtClean="0">
                <a:solidFill>
                  <a:schemeClr val="accent1">
                    <a:lumMod val="40000"/>
                    <a:lumOff val="60000"/>
                  </a:schemeClr>
                </a:solidFill>
              </a:rPr>
              <a:t>runs (than 2D)</a:t>
            </a:r>
          </a:p>
          <a:p>
            <a:endParaRPr lang="en-GB" dirty="0">
              <a:solidFill>
                <a:schemeClr val="accent1">
                  <a:lumMod val="40000"/>
                  <a:lumOff val="60000"/>
                </a:schemeClr>
              </a:solidFill>
            </a:endParaRPr>
          </a:p>
          <a:p>
            <a:r>
              <a:rPr lang="en-GB" dirty="0" smtClean="0">
                <a:solidFill>
                  <a:schemeClr val="accent1">
                    <a:lumMod val="40000"/>
                    <a:lumOff val="60000"/>
                  </a:schemeClr>
                </a:solidFill>
              </a:rPr>
              <a:t>BUT, lack of texture to skin, smoothness of appearance, starring gaze etc. make them less reliable as good identifiers </a:t>
            </a:r>
            <a:endParaRPr lang="en-GB" dirty="0">
              <a:solidFill>
                <a:schemeClr val="accent1">
                  <a:lumMod val="40000"/>
                  <a:lumOff val="60000"/>
                </a:schemeClr>
              </a:solidFill>
            </a:endParaRPr>
          </a:p>
        </p:txBody>
      </p:sp>
    </p:spTree>
    <p:extLst>
      <p:ext uri="{BB962C8B-B14F-4D97-AF65-F5344CB8AC3E}">
        <p14:creationId xmlns:p14="http://schemas.microsoft.com/office/powerpoint/2010/main" val="27920070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Making </a:t>
            </a:r>
            <a:r>
              <a:rPr lang="en-GB" dirty="0"/>
              <a:t>faces</a:t>
            </a:r>
            <a:br>
              <a:rPr lang="en-GB" dirty="0"/>
            </a:br>
            <a:endParaRPr lang="en-GB" dirty="0"/>
          </a:p>
        </p:txBody>
      </p:sp>
      <p:sp>
        <p:nvSpPr>
          <p:cNvPr id="4" name="Content Placeholder 3"/>
          <p:cNvSpPr>
            <a:spLocks noGrp="1"/>
          </p:cNvSpPr>
          <p:nvPr>
            <p:ph idx="1"/>
          </p:nvPr>
        </p:nvSpPr>
        <p:spPr>
          <a:xfrm>
            <a:off x="32084" y="1673469"/>
            <a:ext cx="4503821" cy="4625975"/>
          </a:xfrm>
        </p:spPr>
        <p:txBody>
          <a:bodyPr/>
          <a:lstStyle/>
          <a:p>
            <a:pPr marL="119062" indent="0">
              <a:buNone/>
            </a:pPr>
            <a:r>
              <a:rPr lang="en-GB" sz="2800" dirty="0" smtClean="0"/>
              <a:t>Methods all start with the skull</a:t>
            </a:r>
          </a:p>
          <a:p>
            <a:pPr marL="119062" indent="0">
              <a:buNone/>
            </a:pPr>
            <a:endParaRPr lang="en-GB" sz="2800" dirty="0"/>
          </a:p>
          <a:p>
            <a:pPr marL="119062" indent="0">
              <a:buNone/>
            </a:pPr>
            <a:r>
              <a:rPr lang="en-GB" sz="2800" dirty="0" smtClean="0"/>
              <a:t>Complications can arise with all, each have their methodological problems</a:t>
            </a:r>
          </a:p>
          <a:p>
            <a:pPr marL="119062" indent="0">
              <a:buNone/>
            </a:pPr>
            <a:endParaRPr lang="en-GB" sz="2800" dirty="0"/>
          </a:p>
          <a:p>
            <a:pPr marL="119062" indent="0">
              <a:buNone/>
            </a:pPr>
            <a:r>
              <a:rPr lang="en-GB" sz="2800" dirty="0" smtClean="0"/>
              <a:t>Each end up with a face that looks like it could be someone</a:t>
            </a:r>
            <a:endParaRPr lang="en-GB" sz="2800" dirty="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8058" t="93" r="466" b="-16460"/>
          <a:stretch/>
        </p:blipFill>
        <p:spPr bwMode="auto">
          <a:xfrm>
            <a:off x="2285999" y="155448"/>
            <a:ext cx="9906001" cy="76620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01699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1450" y="346827"/>
            <a:ext cx="12020550" cy="1143000"/>
          </a:xfrm>
        </p:spPr>
        <p:txBody>
          <a:bodyPr>
            <a:normAutofit fontScale="90000"/>
          </a:bodyPr>
          <a:lstStyle/>
          <a:p>
            <a:r>
              <a:rPr lang="en-GB" dirty="0" smtClean="0"/>
              <a:t>However, now don’t even need the skull</a:t>
            </a:r>
            <a:br>
              <a:rPr lang="en-GB" dirty="0" smtClean="0"/>
            </a:br>
            <a:r>
              <a:rPr lang="en-GB" dirty="0" smtClean="0"/>
              <a:t>CT scanning technology</a:t>
            </a:r>
            <a:br>
              <a:rPr lang="en-GB" dirty="0" smtClean="0"/>
            </a:br>
            <a:endParaRPr lang="en-GB" dirty="0"/>
          </a:p>
        </p:txBody>
      </p:sp>
      <p:pic>
        <p:nvPicPr>
          <p:cNvPr id="5" name="Picture 2" descr="C:\Users\sm018\AppData\Local\Microsoft\Windows\Temporary Internet Files\Content.Outlook\WJKDKUX9\photo (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2120712" y="1916832"/>
            <a:ext cx="4192240" cy="419224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King Tut scann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8048" y="2927722"/>
            <a:ext cx="3810000" cy="31813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96783" y="6154228"/>
            <a:ext cx="4784942" cy="646331"/>
          </a:xfrm>
          <a:prstGeom prst="rect">
            <a:avLst/>
          </a:prstGeom>
          <a:noFill/>
        </p:spPr>
        <p:txBody>
          <a:bodyPr wrap="square" rtlCol="0">
            <a:spAutoFit/>
          </a:bodyPr>
          <a:lstStyle/>
          <a:p>
            <a:r>
              <a:rPr lang="en-GB" dirty="0" smtClean="0"/>
              <a:t>CT scans of Tutankhamun allows access where other methods cannot go</a:t>
            </a:r>
          </a:p>
        </p:txBody>
      </p:sp>
    </p:spTree>
    <p:extLst>
      <p:ext uri="{BB962C8B-B14F-4D97-AF65-F5344CB8AC3E}">
        <p14:creationId xmlns:p14="http://schemas.microsoft.com/office/powerpoint/2010/main" val="2529697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Applications </a:t>
            </a:r>
            <a:endParaRPr lang="en-GB" dirty="0"/>
          </a:p>
        </p:txBody>
      </p:sp>
      <p:pic>
        <p:nvPicPr>
          <p:cNvPr id="1026" name="Picture 2" descr="47095788-d87a-4d94-939e-1dc26d5c5f0e@eurp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5593" y="1809179"/>
            <a:ext cx="8211139" cy="4372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8151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process</a:t>
            </a:r>
            <a:endParaRPr lang="en-GB" dirty="0"/>
          </a:p>
        </p:txBody>
      </p:sp>
      <p:sp>
        <p:nvSpPr>
          <p:cNvPr id="3" name="Content Placeholder 2"/>
          <p:cNvSpPr>
            <a:spLocks noGrp="1"/>
          </p:cNvSpPr>
          <p:nvPr>
            <p:ph idx="1"/>
          </p:nvPr>
        </p:nvSpPr>
        <p:spPr/>
        <p:txBody>
          <a:bodyPr/>
          <a:lstStyle/>
          <a:p>
            <a:r>
              <a:rPr lang="en-GB" dirty="0" smtClean="0"/>
              <a:t>2</a:t>
            </a:r>
            <a:r>
              <a:rPr lang="en-GB" dirty="0"/>
              <a:t> Left, eye tracking in 2D using the visible spectrum camera. </a:t>
            </a:r>
          </a:p>
        </p:txBody>
      </p:sp>
      <p:pic>
        <p:nvPicPr>
          <p:cNvPr id="4" name="Picture 3"/>
          <p:cNvPicPr>
            <a:picLocks noChangeAspect="1"/>
          </p:cNvPicPr>
          <p:nvPr/>
        </p:nvPicPr>
        <p:blipFill>
          <a:blip r:embed="rId3"/>
          <a:stretch>
            <a:fillRect/>
          </a:stretch>
        </p:blipFill>
        <p:spPr>
          <a:xfrm>
            <a:off x="3019926" y="3441031"/>
            <a:ext cx="6248497" cy="2464907"/>
          </a:xfrm>
          <a:prstGeom prst="rect">
            <a:avLst/>
          </a:prstGeom>
        </p:spPr>
      </p:pic>
      <p:pic>
        <p:nvPicPr>
          <p:cNvPr id="5" name="Picture 4"/>
          <p:cNvPicPr>
            <a:picLocks noChangeAspect="1"/>
          </p:cNvPicPr>
          <p:nvPr/>
        </p:nvPicPr>
        <p:blipFill>
          <a:blip r:embed="rId4"/>
          <a:stretch>
            <a:fillRect/>
          </a:stretch>
        </p:blipFill>
        <p:spPr>
          <a:xfrm>
            <a:off x="3019926" y="1748779"/>
            <a:ext cx="6248497" cy="1718298"/>
          </a:xfrm>
          <a:prstGeom prst="rect">
            <a:avLst/>
          </a:prstGeom>
        </p:spPr>
      </p:pic>
      <p:sp>
        <p:nvSpPr>
          <p:cNvPr id="6" name="TextBox 5"/>
          <p:cNvSpPr txBox="1"/>
          <p:nvPr/>
        </p:nvSpPr>
        <p:spPr>
          <a:xfrm>
            <a:off x="4920916" y="6057514"/>
            <a:ext cx="4347507" cy="369332"/>
          </a:xfrm>
          <a:prstGeom prst="rect">
            <a:avLst/>
          </a:prstGeom>
          <a:noFill/>
        </p:spPr>
        <p:txBody>
          <a:bodyPr wrap="square" rtlCol="0">
            <a:spAutoFit/>
          </a:bodyPr>
          <a:lstStyle/>
          <a:p>
            <a:r>
              <a:rPr lang="en-GB" dirty="0" smtClean="0"/>
              <a:t>Output to 2D or 3D High Resolution models </a:t>
            </a:r>
            <a:endParaRPr lang="en-GB" dirty="0"/>
          </a:p>
        </p:txBody>
      </p:sp>
      <p:sp>
        <p:nvSpPr>
          <p:cNvPr id="7" name="TextBox 6"/>
          <p:cNvSpPr txBox="1"/>
          <p:nvPr/>
        </p:nvSpPr>
        <p:spPr>
          <a:xfrm>
            <a:off x="9853863" y="2328718"/>
            <a:ext cx="1383632" cy="923330"/>
          </a:xfrm>
          <a:prstGeom prst="rect">
            <a:avLst/>
          </a:prstGeom>
          <a:noFill/>
        </p:spPr>
        <p:txBody>
          <a:bodyPr wrap="square" rtlCol="0">
            <a:spAutoFit/>
          </a:bodyPr>
          <a:lstStyle/>
          <a:p>
            <a:r>
              <a:rPr lang="en-GB" dirty="0" smtClean="0"/>
              <a:t>Capture and manipulate image</a:t>
            </a:r>
            <a:endParaRPr lang="en-GB" dirty="0"/>
          </a:p>
        </p:txBody>
      </p:sp>
      <p:sp>
        <p:nvSpPr>
          <p:cNvPr id="8" name="TextBox 7"/>
          <p:cNvSpPr txBox="1"/>
          <p:nvPr/>
        </p:nvSpPr>
        <p:spPr>
          <a:xfrm>
            <a:off x="9889958" y="4172589"/>
            <a:ext cx="2081463" cy="923330"/>
          </a:xfrm>
          <a:prstGeom prst="rect">
            <a:avLst/>
          </a:prstGeom>
          <a:noFill/>
        </p:spPr>
        <p:txBody>
          <a:bodyPr wrap="square" rtlCol="0">
            <a:spAutoFit/>
          </a:bodyPr>
          <a:lstStyle/>
          <a:p>
            <a:r>
              <a:rPr lang="en-GB" dirty="0" smtClean="0"/>
              <a:t>Manipulate image and process to required format</a:t>
            </a:r>
            <a:endParaRPr lang="en-GB" dirty="0"/>
          </a:p>
        </p:txBody>
      </p:sp>
    </p:spTree>
    <p:extLst>
      <p:ext uri="{BB962C8B-B14F-4D97-AF65-F5344CB8AC3E}">
        <p14:creationId xmlns:p14="http://schemas.microsoft.com/office/powerpoint/2010/main" val="4156834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His, the first skull, portrait and statue of JS Bach</a:t>
            </a:r>
            <a:endParaRPr lang="en-GB" dirty="0"/>
          </a:p>
        </p:txBody>
      </p:sp>
      <p:pic>
        <p:nvPicPr>
          <p:cNvPr id="4"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370771" y="1773238"/>
            <a:ext cx="3862457" cy="4624387"/>
          </a:xfrm>
        </p:spPr>
      </p:pic>
      <p:sp>
        <p:nvSpPr>
          <p:cNvPr id="6" name="Content Placeholder 5"/>
          <p:cNvSpPr>
            <a:spLocks noGrp="1"/>
          </p:cNvSpPr>
          <p:nvPr>
            <p:ph sz="half" idx="2"/>
          </p:nvPr>
        </p:nvSpPr>
        <p:spPr>
          <a:xfrm>
            <a:off x="6197600" y="1502779"/>
            <a:ext cx="5384800" cy="4623816"/>
          </a:xfrm>
        </p:spPr>
        <p:txBody>
          <a:bodyPr/>
          <a:lstStyle/>
          <a:p>
            <a:r>
              <a:rPr lang="en-GB" dirty="0" smtClean="0"/>
              <a:t>Wilhelm His, 1894, an anatomists, physician and a sculptor – widely thought the first ‘forensic’ for identification purposes facial reconstruction </a:t>
            </a:r>
          </a:p>
          <a:p>
            <a:endParaRPr lang="en-GB" dirty="0"/>
          </a:p>
          <a:p>
            <a:r>
              <a:rPr lang="en-GB" dirty="0" smtClean="0"/>
              <a:t>Used a found skull in churchyard Leipzig, from a suspected burial place of JSB, was one of 12 oak coffins (known to have been buried in an oak coffin and ca. 65 yrs. old at death). </a:t>
            </a:r>
            <a:endParaRPr lang="en-GB" dirty="0"/>
          </a:p>
        </p:txBody>
      </p:sp>
      <p:sp>
        <p:nvSpPr>
          <p:cNvPr id="7" name="TextBox 6"/>
          <p:cNvSpPr txBox="1"/>
          <p:nvPr/>
        </p:nvSpPr>
        <p:spPr>
          <a:xfrm>
            <a:off x="144379" y="6496483"/>
            <a:ext cx="11438021" cy="276999"/>
          </a:xfrm>
          <a:prstGeom prst="rect">
            <a:avLst/>
          </a:prstGeom>
          <a:noFill/>
        </p:spPr>
        <p:txBody>
          <a:bodyPr wrap="square" rtlCol="0">
            <a:spAutoFit/>
          </a:bodyPr>
          <a:lstStyle/>
          <a:p>
            <a:r>
              <a:rPr lang="en-GB" sz="1200" dirty="0" smtClean="0">
                <a:hlinkClick r:id="rId4"/>
              </a:rPr>
              <a:t>Image credit: </a:t>
            </a:r>
            <a:r>
              <a:rPr lang="en-GB" sz="1200" dirty="0" err="1" smtClean="0">
                <a:hlinkClick r:id="rId4"/>
              </a:rPr>
              <a:t>Meisenbach</a:t>
            </a:r>
            <a:r>
              <a:rPr lang="en-GB" sz="1200" dirty="0" smtClean="0">
                <a:hlinkClick r:id="rId4"/>
              </a:rPr>
              <a:t>, </a:t>
            </a:r>
            <a:r>
              <a:rPr lang="en-GB" sz="1200" dirty="0" err="1" smtClean="0">
                <a:hlinkClick r:id="rId4"/>
              </a:rPr>
              <a:t>Riffarth</a:t>
            </a:r>
            <a:r>
              <a:rPr lang="en-GB" sz="1200" dirty="0" smtClean="0">
                <a:hlinkClick r:id="rId4"/>
              </a:rPr>
              <a:t> &amp; Co. from Wilhelm His, Johann Sebastian Bach, Leipzig, 1895.</a:t>
            </a:r>
            <a:endParaRPr lang="en-GB" sz="1200" dirty="0"/>
          </a:p>
        </p:txBody>
      </p:sp>
    </p:spTree>
    <p:extLst>
      <p:ext uri="{BB962C8B-B14F-4D97-AF65-F5344CB8AC3E}">
        <p14:creationId xmlns:p14="http://schemas.microsoft.com/office/powerpoint/2010/main" val="497657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And into the 21</a:t>
            </a:r>
            <a:r>
              <a:rPr lang="en-GB" baseline="30000" dirty="0" smtClean="0"/>
              <a:t>st</a:t>
            </a:r>
            <a:r>
              <a:rPr lang="en-GB" dirty="0" smtClean="0"/>
              <a:t> century</a:t>
            </a:r>
            <a:endParaRPr lang="en-GB" dirty="0"/>
          </a:p>
        </p:txBody>
      </p:sp>
      <p:pic>
        <p:nvPicPr>
          <p:cNvPr id="6" name="Picture 5"/>
          <p:cNvPicPr>
            <a:picLocks noChangeAspect="1"/>
          </p:cNvPicPr>
          <p:nvPr/>
        </p:nvPicPr>
        <p:blipFill>
          <a:blip r:embed="rId3"/>
          <a:stretch>
            <a:fillRect/>
          </a:stretch>
        </p:blipFill>
        <p:spPr>
          <a:xfrm>
            <a:off x="416092" y="1698708"/>
            <a:ext cx="6667500" cy="5000625"/>
          </a:xfrm>
          <a:prstGeom prst="rect">
            <a:avLst/>
          </a:prstGeom>
        </p:spPr>
      </p:pic>
      <p:sp>
        <p:nvSpPr>
          <p:cNvPr id="7" name="TextBox 6"/>
          <p:cNvSpPr txBox="1"/>
          <p:nvPr/>
        </p:nvSpPr>
        <p:spPr>
          <a:xfrm>
            <a:off x="6918158" y="2827421"/>
            <a:ext cx="4816642" cy="2308324"/>
          </a:xfrm>
          <a:prstGeom prst="rect">
            <a:avLst/>
          </a:prstGeom>
          <a:noFill/>
        </p:spPr>
        <p:txBody>
          <a:bodyPr wrap="square" rtlCol="0">
            <a:spAutoFit/>
          </a:bodyPr>
          <a:lstStyle/>
          <a:p>
            <a:r>
              <a:rPr lang="en-GB" dirty="0" smtClean="0"/>
              <a:t>3D reconstruction by Caroline Wilkinson, taking into account facial changes due to age, and chronic health problems</a:t>
            </a:r>
          </a:p>
          <a:p>
            <a:endParaRPr lang="en-GB" dirty="0"/>
          </a:p>
          <a:p>
            <a:r>
              <a:rPr lang="en-GB" dirty="0" smtClean="0"/>
              <a:t>exhibit at the </a:t>
            </a:r>
            <a:r>
              <a:rPr lang="en-GB" dirty="0" err="1" smtClean="0"/>
              <a:t>Bachhaus</a:t>
            </a:r>
            <a:r>
              <a:rPr lang="en-GB" dirty="0" smtClean="0"/>
              <a:t> exhibit in 2008 featuring the University of Dundee 3D forensic reconstruction. </a:t>
            </a:r>
            <a:r>
              <a:rPr lang="en-GB" dirty="0" smtClean="0">
                <a:hlinkClick r:id="rId4"/>
              </a:rPr>
              <a:t>Image credit: </a:t>
            </a:r>
            <a:r>
              <a:rPr lang="en-GB" dirty="0" err="1" smtClean="0">
                <a:hlinkClick r:id="rId4"/>
              </a:rPr>
              <a:t>Bachhaus.eisenach</a:t>
            </a:r>
            <a:r>
              <a:rPr lang="en-GB" dirty="0" smtClean="0">
                <a:hlinkClick r:id="rId4"/>
              </a:rPr>
              <a:t> via Wikipedia</a:t>
            </a:r>
            <a:endParaRPr lang="en-GB" dirty="0"/>
          </a:p>
        </p:txBody>
      </p:sp>
    </p:spTree>
    <p:extLst>
      <p:ext uri="{BB962C8B-B14F-4D97-AF65-F5344CB8AC3E}">
        <p14:creationId xmlns:p14="http://schemas.microsoft.com/office/powerpoint/2010/main" val="692397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Skull to site scale</a:t>
            </a:r>
            <a:endParaRPr lang="en-GB" dirty="0"/>
          </a:p>
        </p:txBody>
      </p:sp>
      <p:sp>
        <p:nvSpPr>
          <p:cNvPr id="5" name="Content Placeholder 4"/>
          <p:cNvSpPr>
            <a:spLocks noGrp="1"/>
          </p:cNvSpPr>
          <p:nvPr>
            <p:ph idx="1"/>
          </p:nvPr>
        </p:nvSpPr>
        <p:spPr>
          <a:xfrm>
            <a:off x="0" y="1774825"/>
            <a:ext cx="4824663" cy="4625975"/>
          </a:xfrm>
        </p:spPr>
        <p:txBody>
          <a:bodyPr/>
          <a:lstStyle/>
          <a:p>
            <a:r>
              <a:rPr lang="en-GB" sz="2800" dirty="0" smtClean="0"/>
              <a:t>Richard III, immersive reconstruction of the grave</a:t>
            </a:r>
          </a:p>
          <a:p>
            <a:r>
              <a:rPr lang="en-GB" sz="2800" dirty="0" smtClean="0"/>
              <a:t>King in the Car Park now used to demonstrate academic argument, historical reality, not treated ‘kingly’ in death</a:t>
            </a:r>
          </a:p>
          <a:p>
            <a:r>
              <a:rPr lang="en-GB" sz="2800" dirty="0" smtClean="0"/>
              <a:t>Emphasis moves to educational resource (schools = outreach), tourism and heritage</a:t>
            </a:r>
            <a:endParaRPr lang="en-GB" sz="2800" dirty="0"/>
          </a:p>
        </p:txBody>
      </p:sp>
      <p:pic>
        <p:nvPicPr>
          <p:cNvPr id="5122" name="Picture 2" descr="519c06cc-516d-4313-aab4-5d9b624e3119@eurprd01"/>
          <p:cNvPicPr>
            <a:picLocks noChangeAspect="1" noChangeArrowheads="1"/>
          </p:cNvPicPr>
          <p:nvPr/>
        </p:nvPicPr>
        <p:blipFill rotWithShape="1">
          <a:blip r:embed="rId3">
            <a:extLst>
              <a:ext uri="{28A0092B-C50C-407E-A947-70E740481C1C}">
                <a14:useLocalDpi xmlns:a14="http://schemas.microsoft.com/office/drawing/2010/main" val="0"/>
              </a:ext>
            </a:extLst>
          </a:blip>
          <a:srcRect r="6244"/>
          <a:stretch/>
        </p:blipFill>
        <p:spPr bwMode="auto">
          <a:xfrm>
            <a:off x="4920916" y="-886"/>
            <a:ext cx="7279105" cy="6858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709484" y="4087812"/>
            <a:ext cx="2201779" cy="2308324"/>
          </a:xfrm>
          <a:prstGeom prst="rect">
            <a:avLst/>
          </a:prstGeom>
          <a:noFill/>
        </p:spPr>
        <p:txBody>
          <a:bodyPr wrap="square" rtlCol="0">
            <a:spAutoFit/>
          </a:bodyPr>
          <a:lstStyle/>
          <a:p>
            <a:r>
              <a:rPr lang="en-GB" dirty="0" smtClean="0"/>
              <a:t>Note: Worth £45 million to Leicester’s economy, roughly £1.5 million a year</a:t>
            </a:r>
          </a:p>
          <a:p>
            <a:endParaRPr lang="en-GB" dirty="0"/>
          </a:p>
          <a:p>
            <a:r>
              <a:rPr lang="en-GB" dirty="0" smtClean="0"/>
              <a:t>Note: Listed as one of the top 25 sites to visit in the world</a:t>
            </a:r>
            <a:endParaRPr lang="en-GB" dirty="0"/>
          </a:p>
        </p:txBody>
      </p:sp>
    </p:spTree>
    <p:extLst>
      <p:ext uri="{BB962C8B-B14F-4D97-AF65-F5344CB8AC3E}">
        <p14:creationId xmlns:p14="http://schemas.microsoft.com/office/powerpoint/2010/main" val="1759067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976" y="274637"/>
            <a:ext cx="8428824" cy="1143000"/>
          </a:xfrm>
        </p:spPr>
        <p:txBody>
          <a:bodyPr>
            <a:normAutofit fontScale="90000"/>
          </a:bodyPr>
          <a:lstStyle/>
          <a:p>
            <a:r>
              <a:rPr lang="en-GB" dirty="0" smtClean="0"/>
              <a:t>3D Photogrammetry: Red deer antlers form </a:t>
            </a:r>
            <a:r>
              <a:rPr lang="en-GB" dirty="0" err="1" smtClean="0"/>
              <a:t>Borth</a:t>
            </a:r>
            <a:r>
              <a:rPr lang="en-GB" dirty="0"/>
              <a:t> </a:t>
            </a:r>
            <a:r>
              <a:rPr lang="en-GB" dirty="0" smtClean="0"/>
              <a:t>Beach, Ceredigion </a:t>
            </a:r>
            <a:endParaRPr lang="en-GB" dirty="0"/>
          </a:p>
        </p:txBody>
      </p:sp>
      <p:pic>
        <p:nvPicPr>
          <p:cNvPr id="4" name="Content Placeholder 3"/>
          <p:cNvPicPr>
            <a:picLocks noGrp="1" noChangeAspect="1"/>
          </p:cNvPicPr>
          <p:nvPr>
            <p:ph idx="1"/>
          </p:nvPr>
        </p:nvPicPr>
        <p:blipFill>
          <a:blip r:embed="rId3"/>
          <a:stretch>
            <a:fillRect/>
          </a:stretch>
        </p:blipFill>
        <p:spPr>
          <a:xfrm>
            <a:off x="257976" y="1911927"/>
            <a:ext cx="7635393" cy="4294909"/>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20400" t="16195" r="26248" b="4082"/>
          <a:stretch/>
        </p:blipFill>
        <p:spPr>
          <a:xfrm rot="2643868" flipV="1">
            <a:off x="6870402" y="1452574"/>
            <a:ext cx="5181600" cy="4433454"/>
          </a:xfrm>
          <a:prstGeom prst="rect">
            <a:avLst/>
          </a:prstGeom>
        </p:spPr>
      </p:pic>
    </p:spTree>
    <p:extLst>
      <p:ext uri="{BB962C8B-B14F-4D97-AF65-F5344CB8AC3E}">
        <p14:creationId xmlns:p14="http://schemas.microsoft.com/office/powerpoint/2010/main" val="2200753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Neanderthals: recreating and representing </a:t>
            </a:r>
            <a:endParaRPr lang="en-GB" dirty="0"/>
          </a:p>
        </p:txBody>
      </p:sp>
      <p:sp>
        <p:nvSpPr>
          <p:cNvPr id="3" name="Subtitle 2"/>
          <p:cNvSpPr>
            <a:spLocks noGrp="1"/>
          </p:cNvSpPr>
          <p:nvPr>
            <p:ph type="subTitle" idx="1"/>
          </p:nvPr>
        </p:nvSpPr>
        <p:spPr/>
        <p:txBody>
          <a:bodyPr/>
          <a:lstStyle/>
          <a:p>
            <a:r>
              <a:rPr lang="en-GB" dirty="0" smtClean="0"/>
              <a:t>Case Study</a:t>
            </a:r>
            <a:endParaRPr lang="en-GB" dirty="0"/>
          </a:p>
        </p:txBody>
      </p:sp>
    </p:spTree>
    <p:extLst>
      <p:ext uri="{BB962C8B-B14F-4D97-AF65-F5344CB8AC3E}">
        <p14:creationId xmlns:p14="http://schemas.microsoft.com/office/powerpoint/2010/main" val="28405675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4" descr="95C55C0E"/>
          <p:cNvPicPr>
            <a:picLocks noChangeAspect="1" noChangeArrowheads="1"/>
          </p:cNvPicPr>
          <p:nvPr/>
        </p:nvPicPr>
        <p:blipFill>
          <a:blip r:embed="rId3" cstate="print">
            <a:extLst>
              <a:ext uri="{28A0092B-C50C-407E-A947-70E740481C1C}">
                <a14:useLocalDpi xmlns:a14="http://schemas.microsoft.com/office/drawing/2010/main" val="0"/>
              </a:ext>
            </a:extLst>
          </a:blip>
          <a:srcRect l="9201" t="957" r="11409" b="5740"/>
          <a:stretch>
            <a:fillRect/>
          </a:stretch>
        </p:blipFill>
        <p:spPr bwMode="auto">
          <a:xfrm>
            <a:off x="903515" y="2935288"/>
            <a:ext cx="2982006" cy="2695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5"/>
          <p:cNvSpPr>
            <a:spLocks noChangeArrowheads="1"/>
          </p:cNvSpPr>
          <p:nvPr/>
        </p:nvSpPr>
        <p:spPr bwMode="auto">
          <a:xfrm>
            <a:off x="359229" y="5875564"/>
            <a:ext cx="742405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defRPr/>
            </a:pPr>
            <a:r>
              <a:rPr lang="en-GB" altLang="en-US" dirty="0">
                <a:latin typeface="+mn-lt"/>
              </a:rPr>
              <a:t>Early discoveries left researchers perplexed, 1856 discovery of the Neanderthal from the </a:t>
            </a:r>
            <a:r>
              <a:rPr lang="en-GB" altLang="en-US" dirty="0" err="1">
                <a:latin typeface="+mn-lt"/>
              </a:rPr>
              <a:t>Feldhofer</a:t>
            </a:r>
            <a:r>
              <a:rPr lang="en-GB" altLang="en-US" dirty="0">
                <a:latin typeface="+mn-lt"/>
              </a:rPr>
              <a:t> Cave, </a:t>
            </a:r>
            <a:r>
              <a:rPr lang="en-GB" altLang="en-US" dirty="0" err="1">
                <a:latin typeface="+mn-lt"/>
              </a:rPr>
              <a:t>Neander</a:t>
            </a:r>
            <a:r>
              <a:rPr lang="en-GB" altLang="en-US" dirty="0">
                <a:latin typeface="+mn-lt"/>
              </a:rPr>
              <a:t> Valley, </a:t>
            </a:r>
            <a:r>
              <a:rPr lang="en-GB" altLang="en-US" dirty="0" smtClean="0">
                <a:latin typeface="+mn-lt"/>
              </a:rPr>
              <a:t>left</a:t>
            </a:r>
            <a:r>
              <a:rPr lang="en-GB" altLang="en-US" dirty="0">
                <a:latin typeface="+mn-lt"/>
              </a:rPr>
              <a:t>, as a reason to take them seriously in designating a species.</a:t>
            </a:r>
          </a:p>
        </p:txBody>
      </p:sp>
      <p:pic>
        <p:nvPicPr>
          <p:cNvPr id="16388" name="Picture 2" descr="2DD0BF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838" y="1858283"/>
            <a:ext cx="3313113" cy="3751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8" descr="engis-child"/>
          <p:cNvPicPr>
            <a:picLocks noChangeAspect="1" noChangeArrowheads="1"/>
          </p:cNvPicPr>
          <p:nvPr/>
        </p:nvPicPr>
        <p:blipFill>
          <a:blip r:embed="rId5">
            <a:extLst>
              <a:ext uri="{28A0092B-C50C-407E-A947-70E740481C1C}">
                <a14:useLocalDpi xmlns:a14="http://schemas.microsoft.com/office/drawing/2010/main" val="0"/>
              </a:ext>
            </a:extLst>
          </a:blip>
          <a:srcRect t="2135" b="8542"/>
          <a:stretch>
            <a:fillRect/>
          </a:stretch>
        </p:blipFill>
        <p:spPr bwMode="auto">
          <a:xfrm>
            <a:off x="4369821" y="1763263"/>
            <a:ext cx="3600450" cy="227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0" name="Text Box 9"/>
          <p:cNvSpPr txBox="1">
            <a:spLocks noChangeArrowheads="1"/>
          </p:cNvSpPr>
          <p:nvPr/>
        </p:nvSpPr>
        <p:spPr bwMode="auto">
          <a:xfrm>
            <a:off x="4691743" y="4203985"/>
            <a:ext cx="298268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err="1">
                <a:latin typeface="Tahoma" panose="020B0604030504040204" pitchFamily="34" charset="0"/>
              </a:rPr>
              <a:t>Engis</a:t>
            </a:r>
            <a:r>
              <a:rPr lang="en-GB" altLang="en-US" sz="1800" dirty="0">
                <a:latin typeface="Tahoma" panose="020B0604030504040204" pitchFamily="34" charset="0"/>
              </a:rPr>
              <a:t> Child, </a:t>
            </a:r>
            <a:r>
              <a:rPr lang="en-GB" altLang="en-US" sz="1800" dirty="0" smtClean="0">
                <a:latin typeface="Tahoma" panose="020B0604030504040204" pitchFamily="34" charset="0"/>
              </a:rPr>
              <a:t>Belgium, found 1836</a:t>
            </a:r>
            <a:endParaRPr lang="en-GB" altLang="en-US" sz="1800" dirty="0">
              <a:latin typeface="Tahoma" panose="020B0604030504040204" pitchFamily="34" charset="0"/>
            </a:endParaRPr>
          </a:p>
        </p:txBody>
      </p:sp>
      <p:sp>
        <p:nvSpPr>
          <p:cNvPr id="8199" name="Rectangle 10"/>
          <p:cNvSpPr>
            <a:spLocks noChangeArrowheads="1"/>
          </p:cNvSpPr>
          <p:nvPr/>
        </p:nvSpPr>
        <p:spPr bwMode="auto">
          <a:xfrm>
            <a:off x="8537575" y="5809570"/>
            <a:ext cx="36548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defRPr/>
            </a:pPr>
            <a:r>
              <a:rPr lang="en-GB" altLang="en-US" dirty="0">
                <a:latin typeface="+mn-lt"/>
              </a:rPr>
              <a:t>Gibraltar Man – but is really a </a:t>
            </a:r>
            <a:r>
              <a:rPr lang="en-GB" altLang="en-US" dirty="0" smtClean="0">
                <a:latin typeface="+mn-lt"/>
              </a:rPr>
              <a:t>female</a:t>
            </a:r>
          </a:p>
          <a:p>
            <a:pPr eaLnBrk="1" hangingPunct="1">
              <a:defRPr/>
            </a:pPr>
            <a:r>
              <a:rPr lang="en-GB" altLang="en-US" dirty="0" smtClean="0">
                <a:latin typeface="+mn-lt"/>
              </a:rPr>
              <a:t>Found 1848</a:t>
            </a:r>
            <a:endParaRPr lang="en-GB" altLang="en-US" dirty="0">
              <a:latin typeface="+mn-lt"/>
            </a:endParaRPr>
          </a:p>
        </p:txBody>
      </p:sp>
      <p:sp>
        <p:nvSpPr>
          <p:cNvPr id="2" name="Title 1"/>
          <p:cNvSpPr>
            <a:spLocks noGrp="1"/>
          </p:cNvSpPr>
          <p:nvPr>
            <p:ph type="title"/>
          </p:nvPr>
        </p:nvSpPr>
        <p:spPr/>
        <p:txBody>
          <a:bodyPr/>
          <a:lstStyle/>
          <a:p>
            <a:r>
              <a:rPr lang="en-GB" dirty="0" smtClean="0"/>
              <a:t>Meet the Ancestors (or are they?)</a:t>
            </a:r>
            <a:endParaRPr lang="en-GB" dirty="0"/>
          </a:p>
        </p:txBody>
      </p:sp>
    </p:spTree>
    <p:extLst>
      <p:ext uri="{BB962C8B-B14F-4D97-AF65-F5344CB8AC3E}">
        <p14:creationId xmlns:p14="http://schemas.microsoft.com/office/powerpoint/2010/main" val="3699299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5EAAAA29"/>
          <p:cNvPicPr>
            <a:picLocks noChangeAspect="1" noChangeArrowheads="1"/>
          </p:cNvPicPr>
          <p:nvPr/>
        </p:nvPicPr>
        <p:blipFill>
          <a:blip r:embed="rId3">
            <a:extLst>
              <a:ext uri="{28A0092B-C50C-407E-A947-70E740481C1C}">
                <a14:useLocalDpi xmlns:a14="http://schemas.microsoft.com/office/drawing/2010/main" val="0"/>
              </a:ext>
            </a:extLst>
          </a:blip>
          <a:srcRect t="2789" r="4153" b="2789"/>
          <a:stretch>
            <a:fillRect/>
          </a:stretch>
        </p:blipFill>
        <p:spPr bwMode="auto">
          <a:xfrm>
            <a:off x="3163207" y="1461067"/>
            <a:ext cx="3679371" cy="5396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 Box 3"/>
          <p:cNvSpPr txBox="1">
            <a:spLocks noChangeArrowheads="1"/>
          </p:cNvSpPr>
          <p:nvPr/>
        </p:nvSpPr>
        <p:spPr bwMode="auto">
          <a:xfrm>
            <a:off x="50231" y="2357667"/>
            <a:ext cx="270577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t>The La </a:t>
            </a:r>
            <a:r>
              <a:rPr lang="en-GB" altLang="en-US" sz="1800" dirty="0" err="1"/>
              <a:t>Chapelle</a:t>
            </a:r>
            <a:r>
              <a:rPr lang="en-GB" altLang="en-US" sz="1800" dirty="0"/>
              <a:t>-aux-Saints skeleton formed the basis of the now infamous reconstruction by </a:t>
            </a:r>
            <a:r>
              <a:rPr lang="en-GB" altLang="en-US" sz="1800" dirty="0" smtClean="0"/>
              <a:t>Marcellin Boule</a:t>
            </a:r>
          </a:p>
          <a:p>
            <a:pPr eaLnBrk="1" hangingPunct="1">
              <a:spcBef>
                <a:spcPct val="0"/>
              </a:spcBef>
              <a:buFontTx/>
              <a:buNone/>
            </a:pPr>
            <a:endParaRPr lang="en-GB" altLang="en-US" sz="1800" dirty="0"/>
          </a:p>
          <a:p>
            <a:pPr eaLnBrk="1" hangingPunct="1">
              <a:spcBef>
                <a:spcPct val="0"/>
              </a:spcBef>
              <a:buFontTx/>
              <a:buNone/>
            </a:pPr>
            <a:r>
              <a:rPr lang="en-GB" altLang="en-US" sz="1800" dirty="0" smtClean="0"/>
              <a:t>The old boy was in a bad way!</a:t>
            </a:r>
            <a:endParaRPr lang="en-GB" altLang="en-US" sz="1800" dirty="0"/>
          </a:p>
        </p:txBody>
      </p:sp>
      <p:pic>
        <p:nvPicPr>
          <p:cNvPr id="17412" name="Picture 6" descr="67FD6694"/>
          <p:cNvPicPr>
            <a:picLocks noChangeAspect="1" noChangeArrowheads="1"/>
          </p:cNvPicPr>
          <p:nvPr/>
        </p:nvPicPr>
        <p:blipFill>
          <a:blip r:embed="rId4">
            <a:extLst>
              <a:ext uri="{28A0092B-C50C-407E-A947-70E740481C1C}">
                <a14:useLocalDpi xmlns:a14="http://schemas.microsoft.com/office/drawing/2010/main" val="0"/>
              </a:ext>
            </a:extLst>
          </a:blip>
          <a:srcRect l="4108" r="4108" b="17656"/>
          <a:stretch>
            <a:fillRect/>
          </a:stretch>
        </p:blipFill>
        <p:spPr bwMode="auto">
          <a:xfrm>
            <a:off x="8602664" y="1771652"/>
            <a:ext cx="3087687" cy="439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Text Box 7"/>
          <p:cNvSpPr txBox="1">
            <a:spLocks noChangeArrowheads="1"/>
          </p:cNvSpPr>
          <p:nvPr/>
        </p:nvSpPr>
        <p:spPr bwMode="auto">
          <a:xfrm>
            <a:off x="6842578" y="6378578"/>
            <a:ext cx="519588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a:latin typeface="Tahoma" panose="020B0604030504040204" pitchFamily="34" charset="0"/>
              </a:rPr>
              <a:t>Boule, M. 1923  </a:t>
            </a:r>
            <a:r>
              <a:rPr lang="en-GB" altLang="en-US" sz="1400" i="1">
                <a:latin typeface="Tahoma" panose="020B0604030504040204" pitchFamily="34" charset="0"/>
              </a:rPr>
              <a:t>Fossil Men: Elements of Human Palaeontology </a:t>
            </a:r>
          </a:p>
        </p:txBody>
      </p:sp>
      <p:sp>
        <p:nvSpPr>
          <p:cNvPr id="2" name="Title 1"/>
          <p:cNvSpPr>
            <a:spLocks noGrp="1"/>
          </p:cNvSpPr>
          <p:nvPr>
            <p:ph type="title"/>
          </p:nvPr>
        </p:nvSpPr>
        <p:spPr>
          <a:xfrm>
            <a:off x="200706" y="102960"/>
            <a:ext cx="10972800" cy="1250950"/>
          </a:xfrm>
        </p:spPr>
        <p:txBody>
          <a:bodyPr>
            <a:normAutofit fontScale="90000"/>
          </a:bodyPr>
          <a:lstStyle/>
          <a:p>
            <a:r>
              <a:rPr lang="en-GB" dirty="0" smtClean="0"/>
              <a:t>First reconstruction the Old man from La </a:t>
            </a:r>
            <a:r>
              <a:rPr lang="en-GB" dirty="0" err="1" smtClean="0"/>
              <a:t>Chapelle</a:t>
            </a:r>
            <a:endParaRPr lang="en-GB" dirty="0"/>
          </a:p>
        </p:txBody>
      </p:sp>
    </p:spTree>
    <p:extLst>
      <p:ext uri="{BB962C8B-B14F-4D97-AF65-F5344CB8AC3E}">
        <p14:creationId xmlns:p14="http://schemas.microsoft.com/office/powerpoint/2010/main" val="2827215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057" y="152400"/>
            <a:ext cx="11397343" cy="1250950"/>
          </a:xfrm>
        </p:spPr>
        <p:txBody>
          <a:bodyPr>
            <a:normAutofit fontScale="90000"/>
          </a:bodyPr>
          <a:lstStyle/>
          <a:p>
            <a:r>
              <a:rPr lang="en-GB" dirty="0" smtClean="0"/>
              <a:t>Close up of the skull and start of social commentary</a:t>
            </a:r>
            <a:endParaRPr lang="en-GB" dirty="0"/>
          </a:p>
        </p:txBody>
      </p:sp>
      <p:pic>
        <p:nvPicPr>
          <p:cNvPr id="3" name="Picture 4" descr="220246E3"/>
          <p:cNvPicPr>
            <a:picLocks noChangeAspect="1" noChangeArrowheads="1"/>
          </p:cNvPicPr>
          <p:nvPr/>
        </p:nvPicPr>
        <p:blipFill>
          <a:blip r:embed="rId3">
            <a:extLst>
              <a:ext uri="{28A0092B-C50C-407E-A947-70E740481C1C}">
                <a14:useLocalDpi xmlns:a14="http://schemas.microsoft.com/office/drawing/2010/main" val="0"/>
              </a:ext>
            </a:extLst>
          </a:blip>
          <a:srcRect l="48109" t="53032" r="6264" b="15477"/>
          <a:stretch>
            <a:fillRect/>
          </a:stretch>
        </p:blipFill>
        <p:spPr bwMode="auto">
          <a:xfrm>
            <a:off x="609600" y="1935930"/>
            <a:ext cx="4564541" cy="427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5671456" y="2245196"/>
            <a:ext cx="6096000" cy="3416320"/>
          </a:xfrm>
          <a:prstGeom prst="rect">
            <a:avLst/>
          </a:prstGeom>
        </p:spPr>
        <p:txBody>
          <a:bodyPr>
            <a:spAutoFit/>
          </a:bodyPr>
          <a:lstStyle/>
          <a:p>
            <a:r>
              <a:rPr lang="en-GB" altLang="en-US" dirty="0" smtClean="0"/>
              <a:t>This is one of the earliest burials to be recovered and it clearly represents one old, male individual, poor chap is one of the oldest (45-50 years).</a:t>
            </a:r>
          </a:p>
          <a:p>
            <a:endParaRPr lang="en-GB" altLang="en-US" dirty="0" smtClean="0"/>
          </a:p>
          <a:p>
            <a:r>
              <a:rPr lang="en-GB" altLang="en-US" dirty="0" smtClean="0"/>
              <a:t>This is the skeleton that Boule used to reconstruct the Neanderthals – remember a skeleton tells us a lot about us them as social, moral individuals. </a:t>
            </a:r>
          </a:p>
          <a:p>
            <a:endParaRPr lang="en-GB" altLang="en-US" dirty="0"/>
          </a:p>
          <a:p>
            <a:r>
              <a:rPr lang="en-GB" altLang="en-US" dirty="0" smtClean="0"/>
              <a:t>It is perhaps one of the very few possible burials that many </a:t>
            </a:r>
            <a:r>
              <a:rPr lang="en-GB" altLang="en-US" dirty="0" err="1" smtClean="0"/>
              <a:t>palaeoanthropologists</a:t>
            </a:r>
            <a:r>
              <a:rPr lang="en-GB" altLang="en-US" dirty="0" smtClean="0"/>
              <a:t> accept as a burial (in as much as it is evidence of burial BUT no evidence of a funerary rite or practice).</a:t>
            </a:r>
          </a:p>
        </p:txBody>
      </p:sp>
    </p:spTree>
    <p:extLst>
      <p:ext uri="{BB962C8B-B14F-4D97-AF65-F5344CB8AC3E}">
        <p14:creationId xmlns:p14="http://schemas.microsoft.com/office/powerpoint/2010/main" val="1424411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3" name="Picture 7" descr="67FD6694"/>
          <p:cNvPicPr>
            <a:picLocks noChangeAspect="1" noChangeArrowheads="1"/>
          </p:cNvPicPr>
          <p:nvPr/>
        </p:nvPicPr>
        <p:blipFill>
          <a:blip r:embed="rId3">
            <a:extLst>
              <a:ext uri="{28A0092B-C50C-407E-A947-70E740481C1C}">
                <a14:useLocalDpi xmlns:a14="http://schemas.microsoft.com/office/drawing/2010/main" val="0"/>
              </a:ext>
            </a:extLst>
          </a:blip>
          <a:srcRect l="4108" r="4108" b="17656"/>
          <a:stretch>
            <a:fillRect/>
          </a:stretch>
        </p:blipFill>
        <p:spPr bwMode="auto">
          <a:xfrm>
            <a:off x="3080203" y="470127"/>
            <a:ext cx="3797300" cy="5402262"/>
          </a:xfrm>
          <a:prstGeom prst="rect">
            <a:avLst/>
          </a:prstGeom>
          <a:noFill/>
          <a:extLst>
            <a:ext uri="{909E8E84-426E-40DD-AFC4-6F175D3DCCD1}">
              <a14:hiddenFill xmlns:a14="http://schemas.microsoft.com/office/drawing/2010/main">
                <a:solidFill>
                  <a:srgbClr val="FFFFFF"/>
                </a:solidFill>
              </a14:hiddenFill>
            </a:ext>
          </a:extLst>
        </p:spPr>
      </p:pic>
      <p:sp>
        <p:nvSpPr>
          <p:cNvPr id="14344" name="Text Box 8"/>
          <p:cNvSpPr txBox="1">
            <a:spLocks noChangeArrowheads="1"/>
          </p:cNvSpPr>
          <p:nvPr/>
        </p:nvSpPr>
        <p:spPr bwMode="auto">
          <a:xfrm>
            <a:off x="1415143" y="6021388"/>
            <a:ext cx="748914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dirty="0"/>
              <a:t>Boule’s reconstruction of the La </a:t>
            </a:r>
            <a:r>
              <a:rPr lang="en-GB" altLang="en-US" dirty="0" err="1"/>
              <a:t>Chapelle</a:t>
            </a:r>
            <a:r>
              <a:rPr lang="en-GB" altLang="en-US" dirty="0"/>
              <a:t> </a:t>
            </a:r>
            <a:r>
              <a:rPr lang="en-GB" altLang="en-US" dirty="0" smtClean="0"/>
              <a:t>skeleton comparative anatomy with Australian Aborigine, for more superior being, Europeans are put in. </a:t>
            </a:r>
          </a:p>
        </p:txBody>
      </p:sp>
      <p:sp>
        <p:nvSpPr>
          <p:cNvPr id="2" name="TextBox 1"/>
          <p:cNvSpPr txBox="1"/>
          <p:nvPr/>
        </p:nvSpPr>
        <p:spPr>
          <a:xfrm>
            <a:off x="7924252" y="950494"/>
            <a:ext cx="3024486" cy="923330"/>
          </a:xfrm>
          <a:prstGeom prst="rect">
            <a:avLst/>
          </a:prstGeom>
          <a:noFill/>
        </p:spPr>
        <p:txBody>
          <a:bodyPr wrap="square" rtlCol="0">
            <a:spAutoFit/>
          </a:bodyPr>
          <a:lstStyle/>
          <a:p>
            <a:r>
              <a:rPr lang="en-GB" dirty="0" smtClean="0"/>
              <a:t>Read George W. Stocking, 1991, </a:t>
            </a:r>
            <a:r>
              <a:rPr lang="en-GB" i="1" dirty="0" smtClean="0"/>
              <a:t>Victorian Anthropology</a:t>
            </a:r>
            <a:r>
              <a:rPr lang="en-GB" dirty="0" smtClean="0"/>
              <a:t>.  Simon and Schuster press</a:t>
            </a:r>
            <a:endParaRPr lang="en-GB" dirty="0"/>
          </a:p>
        </p:txBody>
      </p:sp>
    </p:spTree>
    <p:extLst>
      <p:ext uri="{BB962C8B-B14F-4D97-AF65-F5344CB8AC3E}">
        <p14:creationId xmlns:p14="http://schemas.microsoft.com/office/powerpoint/2010/main" val="19369553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3BD35CC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1101" y="928531"/>
            <a:ext cx="3593536" cy="573696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753802" y="2906281"/>
            <a:ext cx="4085523" cy="1200329"/>
          </a:xfrm>
          <a:prstGeom prst="rect">
            <a:avLst/>
          </a:prstGeom>
        </p:spPr>
        <p:txBody>
          <a:bodyPr wrap="square">
            <a:spAutoFit/>
          </a:bodyPr>
          <a:lstStyle/>
          <a:p>
            <a:r>
              <a:rPr lang="en-GB" altLang="en-US" dirty="0"/>
              <a:t>a Frenchman is put in </a:t>
            </a:r>
            <a:r>
              <a:rPr lang="en-GB" altLang="en-US" dirty="0" smtClean="0"/>
              <a:t>as ultimate place (note linear superiority  over Belgian Neanderthals and German Neanderthal at the start…..)</a:t>
            </a:r>
            <a:endParaRPr lang="en-US" altLang="en-US" dirty="0"/>
          </a:p>
        </p:txBody>
      </p:sp>
      <p:sp>
        <p:nvSpPr>
          <p:cNvPr id="3" name="Title 2"/>
          <p:cNvSpPr>
            <a:spLocks noGrp="1"/>
          </p:cNvSpPr>
          <p:nvPr>
            <p:ph type="title"/>
          </p:nvPr>
        </p:nvSpPr>
        <p:spPr>
          <a:xfrm>
            <a:off x="120315" y="0"/>
            <a:ext cx="11438021" cy="1250950"/>
          </a:xfrm>
        </p:spPr>
        <p:txBody>
          <a:bodyPr/>
          <a:lstStyle/>
          <a:p>
            <a:r>
              <a:rPr lang="en-GB" dirty="0" smtClean="0"/>
              <a:t>Victorian Anthropology in action</a:t>
            </a:r>
            <a:endParaRPr lang="en-GB" dirty="0"/>
          </a:p>
        </p:txBody>
      </p:sp>
    </p:spTree>
    <p:extLst>
      <p:ext uri="{BB962C8B-B14F-4D97-AF65-F5344CB8AC3E}">
        <p14:creationId xmlns:p14="http://schemas.microsoft.com/office/powerpoint/2010/main" val="38268309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7E2B90E6"/>
          <p:cNvPicPr>
            <a:picLocks noChangeAspect="1" noChangeArrowheads="1"/>
          </p:cNvPicPr>
          <p:nvPr/>
        </p:nvPicPr>
        <p:blipFill>
          <a:blip r:embed="rId3" cstate="print">
            <a:extLst>
              <a:ext uri="{28A0092B-C50C-407E-A947-70E740481C1C}">
                <a14:useLocalDpi xmlns:a14="http://schemas.microsoft.com/office/drawing/2010/main" val="0"/>
              </a:ext>
            </a:extLst>
          </a:blip>
          <a:srcRect l="40912" t="2461" r="13313" b="3133"/>
          <a:stretch>
            <a:fillRect/>
          </a:stretch>
        </p:blipFill>
        <p:spPr bwMode="auto">
          <a:xfrm>
            <a:off x="170197" y="237123"/>
            <a:ext cx="4197350" cy="628015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28348" y="2598153"/>
            <a:ext cx="5610726" cy="4208045"/>
          </a:xfrm>
          <a:prstGeom prst="rect">
            <a:avLst/>
          </a:prstGeom>
        </p:spPr>
      </p:pic>
      <p:sp>
        <p:nvSpPr>
          <p:cNvPr id="2" name="Rectangle 1"/>
          <p:cNvSpPr/>
          <p:nvPr/>
        </p:nvSpPr>
        <p:spPr>
          <a:xfrm>
            <a:off x="5101420" y="1120825"/>
            <a:ext cx="6870001" cy="1477328"/>
          </a:xfrm>
          <a:prstGeom prst="rect">
            <a:avLst/>
          </a:prstGeom>
        </p:spPr>
        <p:txBody>
          <a:bodyPr wrap="square">
            <a:spAutoFit/>
          </a:bodyPr>
          <a:lstStyle/>
          <a:p>
            <a:r>
              <a:rPr lang="en-GB" dirty="0" smtClean="0"/>
              <a:t>Truth, left: Edward </a:t>
            </a:r>
            <a:r>
              <a:rPr lang="en-GB" dirty="0" err="1" smtClean="0"/>
              <a:t>Whymper</a:t>
            </a:r>
            <a:r>
              <a:rPr lang="en-GB" dirty="0" smtClean="0"/>
              <a:t> (Lord) 1865, first ascent of the Matterhorn, and below, fiction: image from ‘Those Magnificent Men in their Flying Machines’, with Terry Thomas, a scoundrel, representing Britain, 1965 film of flying from London to Paris in 25 hours……</a:t>
            </a:r>
          </a:p>
          <a:p>
            <a:endParaRPr lang="en-GB" dirty="0"/>
          </a:p>
        </p:txBody>
      </p:sp>
    </p:spTree>
    <p:extLst>
      <p:ext uri="{BB962C8B-B14F-4D97-AF65-F5344CB8AC3E}">
        <p14:creationId xmlns:p14="http://schemas.microsoft.com/office/powerpoint/2010/main" val="4471062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7" name="Picture 5" descr="Kupka draw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864" y="1937358"/>
            <a:ext cx="6468441" cy="4558229"/>
          </a:xfrm>
          <a:prstGeom prst="rect">
            <a:avLst/>
          </a:prstGeom>
          <a:noFill/>
          <a:extLst>
            <a:ext uri="{909E8E84-426E-40DD-AFC4-6F175D3DCCD1}">
              <a14:hiddenFill xmlns:a14="http://schemas.microsoft.com/office/drawing/2010/main">
                <a:solidFill>
                  <a:srgbClr val="FFFFFF"/>
                </a:solidFill>
              </a14:hiddenFill>
            </a:ext>
          </a:extLst>
        </p:spPr>
      </p:pic>
      <p:sp>
        <p:nvSpPr>
          <p:cNvPr id="3078" name="Rectangle 6"/>
          <p:cNvSpPr>
            <a:spLocks noGrp="1" noChangeArrowheads="1"/>
          </p:cNvSpPr>
          <p:nvPr>
            <p:ph type="title"/>
          </p:nvPr>
        </p:nvSpPr>
        <p:spPr/>
        <p:txBody>
          <a:bodyPr/>
          <a:lstStyle/>
          <a:p>
            <a:r>
              <a:rPr lang="en-US" altLang="en-US" sz="2800" dirty="0">
                <a:latin typeface="Comic Sans MS" panose="030F0702030302020204" pitchFamily="66" charset="0"/>
              </a:rPr>
              <a:t>The Man of La </a:t>
            </a:r>
            <a:r>
              <a:rPr lang="en-US" altLang="en-US" sz="2800" dirty="0" err="1" smtClean="0">
                <a:latin typeface="Comic Sans MS" panose="030F0702030302020204" pitchFamily="66" charset="0"/>
              </a:rPr>
              <a:t>Chapelle</a:t>
            </a:r>
            <a:r>
              <a:rPr lang="en-US" altLang="en-US" sz="2800" dirty="0" smtClean="0">
                <a:latin typeface="Comic Sans MS" panose="030F0702030302020204" pitchFamily="66" charset="0"/>
              </a:rPr>
              <a:t>-aux-Saints: not my ancestor!</a:t>
            </a:r>
            <a:endParaRPr lang="en-US" altLang="en-US" sz="4000" dirty="0"/>
          </a:p>
        </p:txBody>
      </p:sp>
      <p:sp>
        <p:nvSpPr>
          <p:cNvPr id="2" name="TextBox 1"/>
          <p:cNvSpPr txBox="1"/>
          <p:nvPr/>
        </p:nvSpPr>
        <p:spPr>
          <a:xfrm>
            <a:off x="6833937" y="1937358"/>
            <a:ext cx="2286000" cy="3693319"/>
          </a:xfrm>
          <a:prstGeom prst="rect">
            <a:avLst/>
          </a:prstGeom>
          <a:noFill/>
        </p:spPr>
        <p:txBody>
          <a:bodyPr wrap="square" rtlCol="0">
            <a:spAutoFit/>
          </a:bodyPr>
          <a:lstStyle/>
          <a:p>
            <a:r>
              <a:rPr lang="en-GB" dirty="0" smtClean="0"/>
              <a:t>Neanderthals launched into an anthropological academic debate, e.g. Paul </a:t>
            </a:r>
            <a:r>
              <a:rPr lang="en-GB" dirty="0" err="1" smtClean="0"/>
              <a:t>Broca</a:t>
            </a:r>
            <a:r>
              <a:rPr lang="en-GB" dirty="0" smtClean="0"/>
              <a:t> 1866 comparative anatomy of mandibles saw them as primitive form of human BUT HUMAN not Chimp, not cannibals…..: image set and prevailed  </a:t>
            </a:r>
            <a:endParaRPr lang="en-GB" dirty="0"/>
          </a:p>
        </p:txBody>
      </p:sp>
      <p:pic>
        <p:nvPicPr>
          <p:cNvPr id="6146" name="Picture 2" descr="f23403ea-ec2e-4898-a89f-a121f7b29f7a@eurprd01"/>
          <p:cNvPicPr>
            <a:picLocks noChangeAspect="1" noChangeArrowheads="1"/>
          </p:cNvPicPr>
          <p:nvPr/>
        </p:nvPicPr>
        <p:blipFill rotWithShape="1">
          <a:blip r:embed="rId4">
            <a:extLst>
              <a:ext uri="{28A0092B-C50C-407E-A947-70E740481C1C}">
                <a14:useLocalDpi xmlns:a14="http://schemas.microsoft.com/office/drawing/2010/main" val="0"/>
              </a:ext>
            </a:extLst>
          </a:blip>
          <a:srcRect l="6501" t="26508"/>
          <a:stretch/>
        </p:blipFill>
        <p:spPr bwMode="auto">
          <a:xfrm rot="5400000">
            <a:off x="8466222" y="2826338"/>
            <a:ext cx="4331369" cy="2553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7726882" y="6310921"/>
            <a:ext cx="4292906" cy="369332"/>
          </a:xfrm>
          <a:prstGeom prst="rect">
            <a:avLst/>
          </a:prstGeom>
        </p:spPr>
        <p:txBody>
          <a:bodyPr wrap="none">
            <a:spAutoFit/>
          </a:bodyPr>
          <a:lstStyle/>
          <a:p>
            <a:r>
              <a:rPr lang="en-GB" dirty="0" smtClean="0"/>
              <a:t>Paul </a:t>
            </a:r>
            <a:r>
              <a:rPr lang="en-GB" dirty="0" err="1" smtClean="0"/>
              <a:t>Broca</a:t>
            </a:r>
            <a:r>
              <a:rPr lang="en-GB" dirty="0" smtClean="0"/>
              <a:t> founder of French Anthropology </a:t>
            </a:r>
            <a:endParaRPr lang="en-GB" dirty="0"/>
          </a:p>
        </p:txBody>
      </p:sp>
    </p:spTree>
    <p:extLst>
      <p:ext uri="{BB962C8B-B14F-4D97-AF65-F5344CB8AC3E}">
        <p14:creationId xmlns:p14="http://schemas.microsoft.com/office/powerpoint/2010/main" val="15974573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title"/>
          </p:nvPr>
        </p:nvSpPr>
        <p:spPr/>
        <p:txBody>
          <a:bodyPr>
            <a:normAutofit/>
          </a:bodyPr>
          <a:lstStyle/>
          <a:p>
            <a:r>
              <a:rPr lang="en-GB" altLang="en-US" sz="3200" dirty="0">
                <a:latin typeface="+mn-lt"/>
              </a:rPr>
              <a:t>1930 </a:t>
            </a:r>
            <a:r>
              <a:rPr lang="en-GB" altLang="en-US" sz="3200" dirty="0" err="1">
                <a:latin typeface="+mn-lt"/>
              </a:rPr>
              <a:t>Darde</a:t>
            </a:r>
            <a:r>
              <a:rPr lang="en-GB" altLang="en-US" sz="3200" dirty="0">
                <a:latin typeface="+mn-lt"/>
              </a:rPr>
              <a:t> statue, </a:t>
            </a:r>
            <a:r>
              <a:rPr lang="en-GB" altLang="en-US" sz="3200" i="1" dirty="0">
                <a:latin typeface="+mn-lt"/>
              </a:rPr>
              <a:t>The Primitive </a:t>
            </a:r>
            <a:r>
              <a:rPr lang="en-GB" altLang="en-US" sz="3200" i="1" dirty="0" smtClean="0">
                <a:latin typeface="+mn-lt"/>
              </a:rPr>
              <a:t>Man</a:t>
            </a:r>
            <a:r>
              <a:rPr lang="en-GB" altLang="en-US" sz="3200" dirty="0" smtClean="0">
                <a:latin typeface="+mn-lt"/>
              </a:rPr>
              <a:t>, Les </a:t>
            </a:r>
            <a:r>
              <a:rPr lang="en-GB" altLang="en-US" sz="3200" dirty="0" err="1" smtClean="0">
                <a:latin typeface="+mn-lt"/>
              </a:rPr>
              <a:t>Eyzies</a:t>
            </a:r>
            <a:endParaRPr lang="en-US" altLang="en-US" sz="3200" dirty="0">
              <a:latin typeface="+mn-lt"/>
            </a:endParaRPr>
          </a:p>
        </p:txBody>
      </p:sp>
      <p:sp>
        <p:nvSpPr>
          <p:cNvPr id="2" name="Content Placeholder 1"/>
          <p:cNvSpPr>
            <a:spLocks noGrp="1"/>
          </p:cNvSpPr>
          <p:nvPr>
            <p:ph idx="1"/>
          </p:nvPr>
        </p:nvSpPr>
        <p:spPr>
          <a:xfrm>
            <a:off x="4810125" y="1774823"/>
            <a:ext cx="2571749" cy="4625975"/>
          </a:xfrm>
        </p:spPr>
        <p:txBody>
          <a:bodyPr/>
          <a:lstStyle/>
          <a:p>
            <a:pPr marL="119062" indent="0">
              <a:buNone/>
            </a:pPr>
            <a:r>
              <a:rPr lang="en-GB" sz="2800" dirty="0" smtClean="0"/>
              <a:t>Les </a:t>
            </a:r>
            <a:r>
              <a:rPr lang="en-GB" sz="2800" dirty="0" err="1" smtClean="0"/>
              <a:t>Eyzise</a:t>
            </a:r>
            <a:r>
              <a:rPr lang="en-GB" sz="2800" dirty="0" smtClean="0"/>
              <a:t> a cave site containing both Neanderthal and modern human remains, often assumed to be Neanderthal due to primitiveness</a:t>
            </a:r>
            <a:endParaRPr lang="en-GB" sz="2800" dirty="0"/>
          </a:p>
        </p:txBody>
      </p:sp>
      <p:pic>
        <p:nvPicPr>
          <p:cNvPr id="2054" name="Picture 6" descr="Darde stat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562673"/>
            <a:ext cx="4041441" cy="505027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36254" y="2116126"/>
            <a:ext cx="4762500" cy="3571875"/>
          </a:xfrm>
          <a:prstGeom prst="rect">
            <a:avLst/>
          </a:prstGeom>
        </p:spPr>
      </p:pic>
    </p:spTree>
    <p:extLst>
      <p:ext uri="{BB962C8B-B14F-4D97-AF65-F5344CB8AC3E}">
        <p14:creationId xmlns:p14="http://schemas.microsoft.com/office/powerpoint/2010/main" val="30429721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idx="4294967295"/>
          </p:nvPr>
        </p:nvSpPr>
        <p:spPr>
          <a:xfrm>
            <a:off x="228600" y="274638"/>
            <a:ext cx="11321715" cy="1143000"/>
          </a:xfrm>
        </p:spPr>
        <p:txBody>
          <a:bodyPr/>
          <a:lstStyle/>
          <a:p>
            <a:r>
              <a:rPr lang="en-GB" altLang="en-US" sz="2800" dirty="0">
                <a:latin typeface="Comic Sans MS" panose="030F0702030302020204" pitchFamily="66" charset="0"/>
              </a:rPr>
              <a:t>1950s B movie poster: not </a:t>
            </a:r>
            <a:r>
              <a:rPr lang="en-GB" altLang="en-US" sz="2800" dirty="0" smtClean="0">
                <a:latin typeface="Comic Sans MS" panose="030F0702030302020204" pitchFamily="66" charset="0"/>
              </a:rPr>
              <a:t>helpful BUT a mixed view over time</a:t>
            </a:r>
            <a:endParaRPr lang="en-US" altLang="en-US" sz="2800" dirty="0">
              <a:latin typeface="Comic Sans MS" panose="030F0702030302020204" pitchFamily="66"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6346" y="1417638"/>
            <a:ext cx="5943600" cy="4686300"/>
          </a:xfrm>
          <a:prstGeom prst="rect">
            <a:avLst/>
          </a:prstGeom>
        </p:spPr>
      </p:pic>
    </p:spTree>
    <p:extLst>
      <p:ext uri="{BB962C8B-B14F-4D97-AF65-F5344CB8AC3E}">
        <p14:creationId xmlns:p14="http://schemas.microsoft.com/office/powerpoint/2010/main" val="32647966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544050D2"/>
          <p:cNvPicPr>
            <a:picLocks noChangeAspect="1" noChangeArrowheads="1"/>
          </p:cNvPicPr>
          <p:nvPr/>
        </p:nvPicPr>
        <p:blipFill>
          <a:blip r:embed="rId3">
            <a:extLst>
              <a:ext uri="{28A0092B-C50C-407E-A947-70E740481C1C}">
                <a14:useLocalDpi xmlns:a14="http://schemas.microsoft.com/office/drawing/2010/main" val="0"/>
              </a:ext>
            </a:extLst>
          </a:blip>
          <a:srcRect t="815" r="17245"/>
          <a:stretch>
            <a:fillRect/>
          </a:stretch>
        </p:blipFill>
        <p:spPr bwMode="auto">
          <a:xfrm>
            <a:off x="5285268" y="1675291"/>
            <a:ext cx="3086687" cy="4346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3"/>
          <p:cNvSpPr txBox="1">
            <a:spLocks noChangeArrowheads="1"/>
          </p:cNvSpPr>
          <p:nvPr/>
        </p:nvSpPr>
        <p:spPr bwMode="auto">
          <a:xfrm>
            <a:off x="1869157" y="6293330"/>
            <a:ext cx="8786812" cy="461665"/>
          </a:xfrm>
          <a:prstGeom prst="rect">
            <a:avLst/>
          </a:prstGeom>
          <a:noFill/>
          <a:ln w="9525">
            <a:noFill/>
            <a:miter lim="800000"/>
            <a:headEnd/>
            <a:tailEnd/>
          </a:ln>
        </p:spPr>
        <p:txBody>
          <a:bodyPr>
            <a:spAutoFit/>
          </a:bodyPr>
          <a:lstStyle/>
          <a:p>
            <a:pPr>
              <a:defRPr/>
            </a:pPr>
            <a:r>
              <a:rPr lang="en-GB" sz="2400" dirty="0">
                <a:effectLst>
                  <a:outerShdw blurRad="38100" dist="38100" dir="2700000" algn="tl">
                    <a:srgbClr val="000000">
                      <a:alpha val="43137"/>
                    </a:srgbClr>
                  </a:outerShdw>
                </a:effectLst>
                <a:cs typeface="Arial" charset="0"/>
              </a:rPr>
              <a:t>The </a:t>
            </a:r>
            <a:r>
              <a:rPr lang="en-GB" sz="2400" dirty="0" err="1">
                <a:effectLst>
                  <a:outerShdw blurRad="38100" dist="38100" dir="2700000" algn="tl">
                    <a:srgbClr val="000000">
                      <a:alpha val="43137"/>
                    </a:srgbClr>
                  </a:outerShdw>
                </a:effectLst>
                <a:cs typeface="Arial" charset="0"/>
              </a:rPr>
              <a:t>Shanidar</a:t>
            </a:r>
            <a:r>
              <a:rPr lang="en-GB" sz="2400" dirty="0">
                <a:effectLst>
                  <a:outerShdw blurRad="38100" dist="38100" dir="2700000" algn="tl">
                    <a:srgbClr val="000000">
                      <a:alpha val="43137"/>
                    </a:srgbClr>
                  </a:outerShdw>
                </a:effectLst>
                <a:cs typeface="Arial" charset="0"/>
              </a:rPr>
              <a:t> ‘Flower’ burial, reconstruction, funeral fact or fiction?</a:t>
            </a:r>
            <a:endParaRPr lang="en-US" sz="2400" dirty="0">
              <a:effectLst>
                <a:outerShdw blurRad="38100" dist="38100" dir="2700000" algn="tl">
                  <a:srgbClr val="000000">
                    <a:alpha val="43137"/>
                  </a:srgbClr>
                </a:outerShdw>
              </a:effectLst>
              <a:cs typeface="Arial" charset="0"/>
            </a:endParaRPr>
          </a:p>
        </p:txBody>
      </p:sp>
      <p:pic>
        <p:nvPicPr>
          <p:cNvPr id="20484" name="Picture 5" descr="http://www.saradistribution.com/foto3/shanedar_firstFlowerPeopleCover.jp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23454" y="1675291"/>
            <a:ext cx="3484062" cy="4346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normAutofit fontScale="90000"/>
          </a:bodyPr>
          <a:lstStyle/>
          <a:p>
            <a:r>
              <a:rPr lang="en-GB" dirty="0"/>
              <a:t>By 1960’s Flower power and peace the mantra</a:t>
            </a:r>
          </a:p>
        </p:txBody>
      </p:sp>
      <p:pic>
        <p:nvPicPr>
          <p:cNvPr id="3" name="Picture 2"/>
          <p:cNvPicPr>
            <a:picLocks noChangeAspect="1"/>
          </p:cNvPicPr>
          <p:nvPr/>
        </p:nvPicPr>
        <p:blipFill>
          <a:blip r:embed="rId5"/>
          <a:stretch>
            <a:fillRect/>
          </a:stretch>
        </p:blipFill>
        <p:spPr>
          <a:xfrm>
            <a:off x="85234" y="2159308"/>
            <a:ext cx="5048535" cy="3378064"/>
          </a:xfrm>
          <a:prstGeom prst="rect">
            <a:avLst/>
          </a:prstGeom>
        </p:spPr>
      </p:pic>
    </p:spTree>
    <p:extLst>
      <p:ext uri="{BB962C8B-B14F-4D97-AF65-F5344CB8AC3E}">
        <p14:creationId xmlns:p14="http://schemas.microsoft.com/office/powerpoint/2010/main" val="31092289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074442" cy="1252728"/>
          </a:xfrm>
        </p:spPr>
        <p:txBody>
          <a:bodyPr>
            <a:normAutofit fontScale="90000"/>
          </a:bodyPr>
          <a:lstStyle/>
          <a:p>
            <a:r>
              <a:rPr lang="en-GB" dirty="0" smtClean="0"/>
              <a:t>Into the 21</a:t>
            </a:r>
            <a:r>
              <a:rPr lang="en-GB" baseline="30000" dirty="0" smtClean="0"/>
              <a:t>st</a:t>
            </a:r>
            <a:r>
              <a:rPr lang="en-GB" dirty="0" smtClean="0"/>
              <a:t> century and genetics is the name of the game</a:t>
            </a:r>
            <a:endParaRPr lang="en-GB" dirty="0"/>
          </a:p>
        </p:txBody>
      </p:sp>
      <p:sp>
        <p:nvSpPr>
          <p:cNvPr id="3" name="Content Placeholder 2"/>
          <p:cNvSpPr>
            <a:spLocks noGrp="1"/>
          </p:cNvSpPr>
          <p:nvPr>
            <p:ph idx="1"/>
          </p:nvPr>
        </p:nvSpPr>
        <p:spPr>
          <a:xfrm>
            <a:off x="609600" y="1774825"/>
            <a:ext cx="5649686" cy="4625975"/>
          </a:xfrm>
        </p:spPr>
        <p:txBody>
          <a:bodyPr/>
          <a:lstStyle/>
          <a:p>
            <a:r>
              <a:rPr lang="en-GB" sz="2800" dirty="0" smtClean="0"/>
              <a:t>Bioarchaeology becomes the dominant theme </a:t>
            </a:r>
          </a:p>
          <a:p>
            <a:endParaRPr lang="en-GB" sz="2800" dirty="0"/>
          </a:p>
          <a:p>
            <a:r>
              <a:rPr lang="en-GB" sz="2800" dirty="0" smtClean="0"/>
              <a:t>Analysis since 2000 shows that modern populations may carry up to 4% Neanderthal gene (can be as little as zero, 2% is about average) </a:t>
            </a:r>
          </a:p>
          <a:p>
            <a:endParaRPr lang="en-GB" sz="2800" dirty="0" smtClean="0"/>
          </a:p>
          <a:p>
            <a:r>
              <a:rPr lang="en-GB" sz="2800" dirty="0" smtClean="0"/>
              <a:t>Also red heads, pale skin possibly freckles…..</a:t>
            </a:r>
            <a:endParaRPr lang="en-GB" sz="28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51079" y="1863468"/>
            <a:ext cx="3030378" cy="4537332"/>
          </a:xfrm>
          <a:prstGeom prst="rect">
            <a:avLst/>
          </a:prstGeom>
        </p:spPr>
      </p:pic>
    </p:spTree>
    <p:extLst>
      <p:ext uri="{BB962C8B-B14F-4D97-AF65-F5344CB8AC3E}">
        <p14:creationId xmlns:p14="http://schemas.microsoft.com/office/powerpoint/2010/main" val="19753071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p:cNvSpPr>
            <a:spLocks noGrp="1" noChangeArrowheads="1"/>
          </p:cNvSpPr>
          <p:nvPr>
            <p:ph type="title" idx="4294967295"/>
          </p:nvPr>
        </p:nvSpPr>
        <p:spPr>
          <a:xfrm>
            <a:off x="1524000" y="381000"/>
            <a:ext cx="8229600" cy="1371600"/>
          </a:xfrm>
        </p:spPr>
        <p:txBody>
          <a:bodyPr/>
          <a:lstStyle/>
          <a:p>
            <a:pPr eaLnBrk="1" hangingPunct="1">
              <a:defRPr/>
            </a:pPr>
            <a:r>
              <a:rPr lang="en-GB" sz="4000"/>
              <a:t>Neanderthal genomes </a:t>
            </a:r>
            <a:br>
              <a:rPr lang="en-GB" sz="4000"/>
            </a:br>
            <a:r>
              <a:rPr lang="en-GB" sz="4000"/>
              <a:t>(What is a genome?)</a:t>
            </a:r>
          </a:p>
        </p:txBody>
      </p:sp>
      <p:sp>
        <p:nvSpPr>
          <p:cNvPr id="18435" name="Rectangle 5"/>
          <p:cNvSpPr>
            <a:spLocks noChangeArrowheads="1"/>
          </p:cNvSpPr>
          <p:nvPr/>
        </p:nvSpPr>
        <p:spPr bwMode="auto">
          <a:xfrm>
            <a:off x="1847851" y="2133600"/>
            <a:ext cx="3960813" cy="393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GB" altLang="en-US"/>
              <a:t>Three female Neanderthals from Vindija Cave, Croatia.</a:t>
            </a:r>
          </a:p>
          <a:p>
            <a:pPr eaLnBrk="1" hangingPunct="1"/>
            <a:endParaRPr lang="en-GB" altLang="en-US"/>
          </a:p>
          <a:p>
            <a:pPr eaLnBrk="1" hangingPunct="1"/>
            <a:r>
              <a:rPr lang="en-GB" altLang="en-US"/>
              <a:t>Test group of modern people, including</a:t>
            </a:r>
          </a:p>
          <a:p>
            <a:pPr eaLnBrk="1" hangingPunct="1"/>
            <a:endParaRPr lang="en-GB" altLang="en-US"/>
          </a:p>
          <a:p>
            <a:pPr eaLnBrk="1" hangingPunct="1"/>
            <a:r>
              <a:rPr lang="en-GB" altLang="en-US"/>
              <a:t>one San from southern Africa, </a:t>
            </a:r>
          </a:p>
          <a:p>
            <a:pPr eaLnBrk="1" hangingPunct="1"/>
            <a:r>
              <a:rPr lang="en-GB" altLang="en-US"/>
              <a:t>one Yoruba from West Africa, </a:t>
            </a:r>
          </a:p>
          <a:p>
            <a:pPr eaLnBrk="1" hangingPunct="1"/>
            <a:r>
              <a:rPr lang="en-GB" altLang="en-US">
                <a:solidFill>
                  <a:schemeClr val="folHlink"/>
                </a:solidFill>
              </a:rPr>
              <a:t>one Papua New Guinean, </a:t>
            </a:r>
          </a:p>
          <a:p>
            <a:pPr eaLnBrk="1" hangingPunct="1"/>
            <a:r>
              <a:rPr lang="en-GB" altLang="en-US">
                <a:solidFill>
                  <a:schemeClr val="folHlink"/>
                </a:solidFill>
              </a:rPr>
              <a:t>one Han Chinese,</a:t>
            </a:r>
          </a:p>
          <a:p>
            <a:pPr eaLnBrk="1" hangingPunct="1"/>
            <a:r>
              <a:rPr lang="en-GB" altLang="en-US">
                <a:solidFill>
                  <a:schemeClr val="folHlink"/>
                </a:solidFill>
              </a:rPr>
              <a:t>one French,</a:t>
            </a:r>
          </a:p>
          <a:p>
            <a:pPr eaLnBrk="1" hangingPunct="1"/>
            <a:endParaRPr lang="en-GB" altLang="en-US">
              <a:solidFill>
                <a:schemeClr val="folHlink"/>
              </a:solidFill>
            </a:endParaRPr>
          </a:p>
          <a:p>
            <a:pPr eaLnBrk="1" hangingPunct="1"/>
            <a:r>
              <a:rPr lang="en-GB" altLang="en-US">
                <a:solidFill>
                  <a:schemeClr val="folHlink"/>
                </a:solidFill>
              </a:rPr>
              <a:t>(representing Australasian, Asian and European populations today) </a:t>
            </a:r>
          </a:p>
        </p:txBody>
      </p:sp>
      <p:sp>
        <p:nvSpPr>
          <p:cNvPr id="73734" name="Rectangle 6"/>
          <p:cNvSpPr>
            <a:spLocks noChangeArrowheads="1"/>
          </p:cNvSpPr>
          <p:nvPr/>
        </p:nvSpPr>
        <p:spPr bwMode="auto">
          <a:xfrm>
            <a:off x="1992313" y="5957888"/>
            <a:ext cx="8064500" cy="336550"/>
          </a:xfrm>
          <a:prstGeom prst="rect">
            <a:avLst/>
          </a:prstGeom>
          <a:noFill/>
          <a:ln>
            <a:noFill/>
          </a:ln>
          <a:effectLst/>
          <a:extLst/>
        </p:spPr>
        <p:txBody>
          <a:bodyPr anchor="ctr">
            <a:spAutoFit/>
          </a:bodyPr>
          <a:lstStyle/>
          <a:p>
            <a:pPr>
              <a:defRPr/>
            </a:pPr>
            <a:r>
              <a:rPr lang="en-US" sz="1600">
                <a:effectLst>
                  <a:outerShdw blurRad="38100" dist="38100" dir="2700000" algn="tl">
                    <a:srgbClr val="000000"/>
                  </a:outerShdw>
                </a:effectLst>
              </a:rPr>
              <a:t>Green, R. L. </a:t>
            </a:r>
            <a:r>
              <a:rPr lang="en-US" sz="1600" i="1">
                <a:effectLst>
                  <a:outerShdw blurRad="38100" dist="38100" dir="2700000" algn="tl">
                    <a:srgbClr val="000000"/>
                  </a:outerShdw>
                </a:effectLst>
              </a:rPr>
              <a:t> et al. </a:t>
            </a:r>
            <a:r>
              <a:rPr lang="en-US" sz="1600">
                <a:effectLst>
                  <a:outerShdw blurRad="38100" dist="38100" dir="2700000" algn="tl">
                    <a:srgbClr val="000000"/>
                  </a:outerShdw>
                </a:effectLst>
              </a:rPr>
              <a:t>2010 A Draft Sequence of the Neandertal Genome </a:t>
            </a:r>
            <a:r>
              <a:rPr lang="en-US" sz="1600" i="1">
                <a:effectLst>
                  <a:outerShdw blurRad="38100" dist="38100" dir="2700000" algn="tl">
                    <a:srgbClr val="000000"/>
                  </a:outerShdw>
                </a:effectLst>
              </a:rPr>
              <a:t>Science </a:t>
            </a:r>
            <a:r>
              <a:rPr lang="en-US" sz="1600">
                <a:effectLst>
                  <a:outerShdw blurRad="38100" dist="38100" dir="2700000" algn="tl">
                    <a:srgbClr val="000000"/>
                  </a:outerShdw>
                </a:effectLst>
              </a:rPr>
              <a:t>328, 710</a:t>
            </a:r>
          </a:p>
        </p:txBody>
      </p:sp>
      <p:sp>
        <p:nvSpPr>
          <p:cNvPr id="18437" name="Rectangle 7"/>
          <p:cNvSpPr>
            <a:spLocks noChangeArrowheads="1"/>
          </p:cNvSpPr>
          <p:nvPr/>
        </p:nvSpPr>
        <p:spPr bwMode="auto">
          <a:xfrm>
            <a:off x="5503863" y="324643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endParaRPr lang="en-US" altLang="en-US"/>
          </a:p>
        </p:txBody>
      </p:sp>
      <p:sp>
        <p:nvSpPr>
          <p:cNvPr id="18438" name="Rectangle 8"/>
          <p:cNvSpPr>
            <a:spLocks noChangeArrowheads="1"/>
          </p:cNvSpPr>
          <p:nvPr/>
        </p:nvSpPr>
        <p:spPr bwMode="auto">
          <a:xfrm>
            <a:off x="5503864" y="3246438"/>
            <a:ext cx="2555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Tahoma" panose="020B0604030504040204" pitchFamily="34" charset="0"/>
                <a:cs typeface="Arial" panose="020B0604020202020204" pitchFamily="34" charset="0"/>
              </a:defRPr>
            </a:lvl1pPr>
            <a:lvl2pPr marL="742950" indent="-285750" eaLnBrk="0" hangingPunct="0">
              <a:defRPr>
                <a:solidFill>
                  <a:schemeClr val="tx1"/>
                </a:solidFill>
                <a:latin typeface="Tahoma" panose="020B0604030504040204" pitchFamily="34" charset="0"/>
                <a:cs typeface="Arial" panose="020B0604020202020204" pitchFamily="34" charset="0"/>
              </a:defRPr>
            </a:lvl2pPr>
            <a:lvl3pPr marL="1143000" indent="-228600" eaLnBrk="0" hangingPunct="0">
              <a:defRPr>
                <a:solidFill>
                  <a:schemeClr val="tx1"/>
                </a:solidFill>
                <a:latin typeface="Tahoma" panose="020B0604030504040204" pitchFamily="34" charset="0"/>
                <a:cs typeface="Arial" panose="020B0604020202020204" pitchFamily="34" charset="0"/>
              </a:defRPr>
            </a:lvl3pPr>
            <a:lvl4pPr marL="1600200" indent="-228600" eaLnBrk="0" hangingPunct="0">
              <a:defRPr>
                <a:solidFill>
                  <a:schemeClr val="tx1"/>
                </a:solidFill>
                <a:latin typeface="Tahoma" panose="020B0604030504040204" pitchFamily="34" charset="0"/>
                <a:cs typeface="Arial" panose="020B0604020202020204" pitchFamily="34" charset="0"/>
              </a:defRPr>
            </a:lvl4pPr>
            <a:lvl5pPr marL="2057400" indent="-228600" eaLnBrk="0" hangingPunct="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eaLnBrk="1" hangingPunct="1"/>
            <a:r>
              <a:rPr lang="en-US" altLang="en-US"/>
              <a:t> </a:t>
            </a:r>
          </a:p>
        </p:txBody>
      </p:sp>
      <p:pic>
        <p:nvPicPr>
          <p:cNvPr id="18439" name="Picture 10" descr="A reconstruction of a Neanderthal fema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7305" y="1372896"/>
            <a:ext cx="5330370" cy="4113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329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01524" y="1672997"/>
            <a:ext cx="8713334" cy="5033600"/>
          </a:xfrm>
          <a:prstGeom prst="rect">
            <a:avLst/>
          </a:prstGeom>
        </p:spPr>
      </p:pic>
      <p:sp>
        <p:nvSpPr>
          <p:cNvPr id="3" name="Title 2"/>
          <p:cNvSpPr>
            <a:spLocks noGrp="1"/>
          </p:cNvSpPr>
          <p:nvPr>
            <p:ph type="title"/>
          </p:nvPr>
        </p:nvSpPr>
        <p:spPr>
          <a:xfrm>
            <a:off x="206828" y="228600"/>
            <a:ext cx="11484429" cy="1250950"/>
          </a:xfrm>
        </p:spPr>
        <p:txBody>
          <a:bodyPr>
            <a:normAutofit fontScale="90000"/>
          </a:bodyPr>
          <a:lstStyle/>
          <a:p>
            <a:r>
              <a:rPr lang="en-GB" dirty="0" smtClean="0"/>
              <a:t>Neanderthals and us, Natural History Museum, 2015 </a:t>
            </a:r>
            <a:endParaRPr lang="en-GB" dirty="0"/>
          </a:p>
        </p:txBody>
      </p:sp>
      <p:sp>
        <p:nvSpPr>
          <p:cNvPr id="4" name="Rectangle 3"/>
          <p:cNvSpPr/>
          <p:nvPr/>
        </p:nvSpPr>
        <p:spPr>
          <a:xfrm>
            <a:off x="7249886" y="6398820"/>
            <a:ext cx="4604657" cy="307777"/>
          </a:xfrm>
          <a:prstGeom prst="rect">
            <a:avLst/>
          </a:prstGeom>
        </p:spPr>
        <p:txBody>
          <a:bodyPr wrap="square">
            <a:spAutoFit/>
          </a:bodyPr>
          <a:lstStyle/>
          <a:p>
            <a:r>
              <a:rPr lang="en-GB" sz="1400" dirty="0" smtClean="0"/>
              <a:t>http://www.nhm.ac.uk/discover/the-neanderthal-in-us.htm</a:t>
            </a:r>
            <a:endParaRPr lang="en-GB" sz="1400" dirty="0"/>
          </a:p>
        </p:txBody>
      </p:sp>
    </p:spTree>
    <p:extLst>
      <p:ext uri="{BB962C8B-B14F-4D97-AF65-F5344CB8AC3E}">
        <p14:creationId xmlns:p14="http://schemas.microsoft.com/office/powerpoint/2010/main" val="2438225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Wilma</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87919" y="936171"/>
            <a:ext cx="7507705" cy="5486400"/>
          </a:xfrm>
          <a:prstGeom prst="rect">
            <a:avLst/>
          </a:prstGeom>
        </p:spPr>
      </p:pic>
    </p:spTree>
    <p:extLst>
      <p:ext uri="{BB962C8B-B14F-4D97-AF65-F5344CB8AC3E}">
        <p14:creationId xmlns:p14="http://schemas.microsoft.com/office/powerpoint/2010/main" val="3543446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c1bad37-b946-4bbc-9d72-4c2d38cdb0ee@eurprd01"/>
          <p:cNvPicPr>
            <a:picLocks noChangeAspect="1" noChangeArrowheads="1"/>
          </p:cNvPicPr>
          <p:nvPr/>
        </p:nvPicPr>
        <p:blipFill rotWithShape="1">
          <a:blip r:embed="rId3">
            <a:extLst>
              <a:ext uri="{28A0092B-C50C-407E-A947-70E740481C1C}">
                <a14:useLocalDpi xmlns:a14="http://schemas.microsoft.com/office/drawing/2010/main" val="0"/>
              </a:ext>
            </a:extLst>
          </a:blip>
          <a:srcRect l="23670" t="26245" r="28743" b="34250"/>
          <a:stretch/>
        </p:blipFill>
        <p:spPr bwMode="auto">
          <a:xfrm>
            <a:off x="0" y="2286001"/>
            <a:ext cx="4764506" cy="28033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p:cNvSpPr>
            <a:spLocks noGrp="1"/>
          </p:cNvSpPr>
          <p:nvPr>
            <p:ph type="title"/>
          </p:nvPr>
        </p:nvSpPr>
        <p:spPr/>
        <p:txBody>
          <a:bodyPr>
            <a:normAutofit/>
          </a:bodyPr>
          <a:lstStyle/>
          <a:p>
            <a:r>
              <a:rPr lang="en-GB" dirty="0" smtClean="0"/>
              <a:t>Clay and a ruler</a:t>
            </a:r>
            <a:endParaRPr lang="en-GB" dirty="0"/>
          </a:p>
        </p:txBody>
      </p:sp>
      <p:pic>
        <p:nvPicPr>
          <p:cNvPr id="7" name="Picture 6"/>
          <p:cNvPicPr>
            <a:picLocks noChangeAspect="1"/>
          </p:cNvPicPr>
          <p:nvPr/>
        </p:nvPicPr>
        <p:blipFill>
          <a:blip r:embed="rId4"/>
          <a:stretch>
            <a:fillRect/>
          </a:stretch>
        </p:blipFill>
        <p:spPr>
          <a:xfrm>
            <a:off x="4640119" y="0"/>
            <a:ext cx="7551882" cy="6858000"/>
          </a:xfrm>
          <a:prstGeom prst="rect">
            <a:avLst/>
          </a:prstGeom>
        </p:spPr>
      </p:pic>
      <p:sp>
        <p:nvSpPr>
          <p:cNvPr id="8" name="TextBox 7"/>
          <p:cNvSpPr txBox="1"/>
          <p:nvPr/>
        </p:nvSpPr>
        <p:spPr>
          <a:xfrm>
            <a:off x="84672" y="5512014"/>
            <a:ext cx="4544514" cy="923330"/>
          </a:xfrm>
          <a:prstGeom prst="rect">
            <a:avLst/>
          </a:prstGeom>
          <a:noFill/>
        </p:spPr>
        <p:txBody>
          <a:bodyPr wrap="none" rtlCol="0">
            <a:spAutoFit/>
          </a:bodyPr>
          <a:lstStyle/>
          <a:p>
            <a:r>
              <a:rPr lang="en-GB" dirty="0" smtClean="0"/>
              <a:t>Note table title – American Whites</a:t>
            </a:r>
          </a:p>
          <a:p>
            <a:endParaRPr lang="en-GB" dirty="0"/>
          </a:p>
          <a:p>
            <a:r>
              <a:rPr lang="en-GB" dirty="0" smtClean="0"/>
              <a:t>How many Neanderthals fit this demographic?</a:t>
            </a:r>
            <a:endParaRPr lang="en-GB" dirty="0"/>
          </a:p>
        </p:txBody>
      </p:sp>
    </p:spTree>
    <p:extLst>
      <p:ext uri="{BB962C8B-B14F-4D97-AF65-F5344CB8AC3E}">
        <p14:creationId xmlns:p14="http://schemas.microsoft.com/office/powerpoint/2010/main" val="20636517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Distinct differences between the two species</a:t>
            </a:r>
            <a:endParaRPr lang="en-GB" dirty="0"/>
          </a:p>
        </p:txBody>
      </p:sp>
      <p:pic>
        <p:nvPicPr>
          <p:cNvPr id="3" name="Picture 2"/>
          <p:cNvPicPr>
            <a:picLocks noChangeAspect="1"/>
          </p:cNvPicPr>
          <p:nvPr/>
        </p:nvPicPr>
        <p:blipFill>
          <a:blip r:embed="rId3"/>
          <a:stretch>
            <a:fillRect/>
          </a:stretch>
        </p:blipFill>
        <p:spPr>
          <a:xfrm>
            <a:off x="368968" y="1951621"/>
            <a:ext cx="5682573" cy="3208739"/>
          </a:xfrm>
          <a:prstGeom prst="rect">
            <a:avLst/>
          </a:prstGeom>
        </p:spPr>
      </p:pic>
      <p:pic>
        <p:nvPicPr>
          <p:cNvPr id="4098" name="Picture 2" descr="1cb7da7e-e2c8-4908-ac3e-414a76561544@eurp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8715" y="1951621"/>
            <a:ext cx="5715000" cy="321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6096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Photogrammetry of La </a:t>
            </a:r>
            <a:r>
              <a:rPr lang="en-GB" dirty="0" err="1" smtClean="0"/>
              <a:t>Farressie</a:t>
            </a:r>
            <a:r>
              <a:rPr lang="en-GB" dirty="0" smtClean="0"/>
              <a:t> </a:t>
            </a:r>
            <a:endParaRPr lang="en-GB" dirty="0"/>
          </a:p>
        </p:txBody>
      </p:sp>
      <p:pic>
        <p:nvPicPr>
          <p:cNvPr id="3" name="Picture 2"/>
          <p:cNvPicPr>
            <a:picLocks noChangeAspect="1"/>
          </p:cNvPicPr>
          <p:nvPr/>
        </p:nvPicPr>
        <p:blipFill rotWithShape="1">
          <a:blip r:embed="rId3"/>
          <a:srcRect l="14660" t="32281" r="19325" b="26491"/>
          <a:stretch/>
        </p:blipFill>
        <p:spPr>
          <a:xfrm>
            <a:off x="116305" y="2510590"/>
            <a:ext cx="4824663" cy="2827422"/>
          </a:xfrm>
          <a:prstGeom prst="rect">
            <a:avLst/>
          </a:prstGeom>
        </p:spPr>
      </p:pic>
      <p:pic>
        <p:nvPicPr>
          <p:cNvPr id="4" name="Picture 3"/>
          <p:cNvPicPr>
            <a:picLocks noChangeAspect="1"/>
          </p:cNvPicPr>
          <p:nvPr/>
        </p:nvPicPr>
        <p:blipFill rotWithShape="1">
          <a:blip r:embed="rId4"/>
          <a:srcRect l="23571" t="32982" r="25517" b="26141"/>
          <a:stretch/>
        </p:blipFill>
        <p:spPr>
          <a:xfrm>
            <a:off x="8109285" y="2510590"/>
            <a:ext cx="3746471" cy="2803359"/>
          </a:xfrm>
          <a:prstGeom prst="rect">
            <a:avLst/>
          </a:prstGeom>
        </p:spPr>
      </p:pic>
      <p:pic>
        <p:nvPicPr>
          <p:cNvPr id="2050" name="Picture 2" descr="6faf2ff2-9648-475d-a139-ead9640b0f63@eurp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58193" y="2510590"/>
            <a:ext cx="2733867" cy="2827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28600" y="5654842"/>
            <a:ext cx="11778917" cy="923330"/>
          </a:xfrm>
          <a:prstGeom prst="rect">
            <a:avLst/>
          </a:prstGeom>
          <a:noFill/>
        </p:spPr>
        <p:txBody>
          <a:bodyPr wrap="square" rtlCol="0">
            <a:spAutoFit/>
          </a:bodyPr>
          <a:lstStyle/>
          <a:p>
            <a:r>
              <a:rPr lang="en-GB" dirty="0" smtClean="0"/>
              <a:t>Images taken from </a:t>
            </a:r>
            <a:r>
              <a:rPr lang="en-GB" dirty="0" err="1" smtClean="0"/>
              <a:t>themandus.orga</a:t>
            </a:r>
            <a:r>
              <a:rPr lang="en-GB" dirty="0" smtClean="0"/>
              <a:t> a non-peer reviewed site where </a:t>
            </a:r>
            <a:r>
              <a:rPr lang="en-GB" dirty="0" err="1" smtClean="0"/>
              <a:t>Vendramini</a:t>
            </a:r>
            <a:r>
              <a:rPr lang="en-GB" dirty="0" smtClean="0"/>
              <a:t> claims that facial reconstructions are fine for humans but cannot apply human rules to non-humans. For chimps one would not use the same skin texture,  for example. Replica of Neanderthal skull laser scanned by Arturo </a:t>
            </a:r>
            <a:r>
              <a:rPr lang="en-GB" dirty="0" err="1" smtClean="0"/>
              <a:t>Balseiro</a:t>
            </a:r>
            <a:endParaRPr lang="en-GB" dirty="0"/>
          </a:p>
        </p:txBody>
      </p:sp>
    </p:spTree>
    <p:extLst>
      <p:ext uri="{BB962C8B-B14F-4D97-AF65-F5344CB8AC3E}">
        <p14:creationId xmlns:p14="http://schemas.microsoft.com/office/powerpoint/2010/main" val="15436500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quite the same effect!</a:t>
            </a:r>
            <a:endParaRPr lang="en-GB" dirty="0"/>
          </a:p>
        </p:txBody>
      </p:sp>
      <p:sp>
        <p:nvSpPr>
          <p:cNvPr id="4" name="Content Placeholder 3"/>
          <p:cNvSpPr>
            <a:spLocks noGrp="1"/>
          </p:cNvSpPr>
          <p:nvPr>
            <p:ph idx="1"/>
          </p:nvPr>
        </p:nvSpPr>
        <p:spPr>
          <a:xfrm>
            <a:off x="609600" y="1774825"/>
            <a:ext cx="4811486" cy="4625975"/>
          </a:xfrm>
        </p:spPr>
        <p:txBody>
          <a:bodyPr/>
          <a:lstStyle/>
          <a:p>
            <a:r>
              <a:rPr lang="en-GB" sz="2800" dirty="0" smtClean="0"/>
              <a:t>However, be warned</a:t>
            </a:r>
          </a:p>
          <a:p>
            <a:r>
              <a:rPr lang="en-GB" sz="2800" dirty="0" smtClean="0"/>
              <a:t>This is non-peer reviewed</a:t>
            </a:r>
          </a:p>
          <a:p>
            <a:r>
              <a:rPr lang="en-GB" sz="2800" dirty="0" smtClean="0"/>
              <a:t>Not prevalent in the academic literature</a:t>
            </a:r>
            <a:endParaRPr lang="en-GB" sz="2800" dirty="0"/>
          </a:p>
          <a:p>
            <a:r>
              <a:rPr lang="en-GB" sz="2800" dirty="0" smtClean="0"/>
              <a:t>NOT the result that is important but the critique that is currently lacking from the debate that is of concern</a:t>
            </a:r>
          </a:p>
          <a:p>
            <a:endParaRPr lang="en-GB" dirty="0"/>
          </a:p>
        </p:txBody>
      </p:sp>
      <p:pic>
        <p:nvPicPr>
          <p:cNvPr id="3" name="Picture 2"/>
          <p:cNvPicPr>
            <a:picLocks noChangeAspect="1"/>
          </p:cNvPicPr>
          <p:nvPr/>
        </p:nvPicPr>
        <p:blipFill rotWithShape="1">
          <a:blip r:embed="rId3"/>
          <a:srcRect l="14825" t="32632" r="16032" b="25438"/>
          <a:stretch/>
        </p:blipFill>
        <p:spPr>
          <a:xfrm>
            <a:off x="5576923" y="2509442"/>
            <a:ext cx="5053263" cy="2875549"/>
          </a:xfrm>
          <a:prstGeom prst="rect">
            <a:avLst/>
          </a:prstGeom>
        </p:spPr>
      </p:pic>
    </p:spTree>
    <p:extLst>
      <p:ext uri="{BB962C8B-B14F-4D97-AF65-F5344CB8AC3E}">
        <p14:creationId xmlns:p14="http://schemas.microsoft.com/office/powerpoint/2010/main" val="2554214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r>
              <a:rPr lang="en-GB" dirty="0" smtClean="0"/>
              <a:t>Technology is great, science is great, - real sense and as a thing to use and exploit</a:t>
            </a:r>
          </a:p>
          <a:p>
            <a:r>
              <a:rPr lang="en-GB" dirty="0" smtClean="0"/>
              <a:t>Methods and techniques are improving</a:t>
            </a:r>
          </a:p>
          <a:p>
            <a:r>
              <a:rPr lang="en-GB" dirty="0" smtClean="0"/>
              <a:t>However, regardless of technology, science, methods and techniques, the fossils stay the same. They are the same fossils.</a:t>
            </a:r>
          </a:p>
          <a:p>
            <a:r>
              <a:rPr lang="en-GB" dirty="0" smtClean="0"/>
              <a:t>Our reconstructions and how we choose to present past populations are relational to us</a:t>
            </a:r>
          </a:p>
          <a:p>
            <a:r>
              <a:rPr lang="en-GB" dirty="0" smtClean="0"/>
              <a:t>We write our cultural histories and we do so in our own image or not</a:t>
            </a:r>
            <a:endParaRPr lang="en-GB" dirty="0"/>
          </a:p>
        </p:txBody>
      </p:sp>
    </p:spTree>
    <p:extLst>
      <p:ext uri="{BB962C8B-B14F-4D97-AF65-F5344CB8AC3E}">
        <p14:creationId xmlns:p14="http://schemas.microsoft.com/office/powerpoint/2010/main" val="18610147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2771</Words>
  <Application>Microsoft Office PowerPoint</Application>
  <PresentationFormat>Widescreen</PresentationFormat>
  <Paragraphs>210</Paragraphs>
  <Slides>34</Slides>
  <Notes>31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Comic Sans MS</vt:lpstr>
      <vt:lpstr>Tahoma</vt:lpstr>
      <vt:lpstr>Wingdings</vt:lpstr>
      <vt:lpstr>Wingdings 2</vt:lpstr>
      <vt:lpstr>Wingdings 3</vt:lpstr>
      <vt:lpstr>Module</vt:lpstr>
      <vt:lpstr> </vt:lpstr>
      <vt:lpstr>Outline and my interest</vt:lpstr>
      <vt:lpstr>Traditional start with the object </vt:lpstr>
      <vt:lpstr>Making faces: two dimensional  </vt:lpstr>
      <vt:lpstr> Making faces: Anatomical modelling or  the Manchester Method </vt:lpstr>
      <vt:lpstr> Making faces – 3D virtual </vt:lpstr>
      <vt:lpstr> Making faces </vt:lpstr>
      <vt:lpstr>However, now don’t even need the skull CT scanning technology </vt:lpstr>
      <vt:lpstr>Applications </vt:lpstr>
      <vt:lpstr>Basic process</vt:lpstr>
      <vt:lpstr>His, the first skull, portrait and statue of JS Bach</vt:lpstr>
      <vt:lpstr>And into the 21st century</vt:lpstr>
      <vt:lpstr>Skull to site scale</vt:lpstr>
      <vt:lpstr>3D Photogrammetry: Red deer antlers form Borth Beach, Ceredigion </vt:lpstr>
      <vt:lpstr>Neanderthals: recreating and representing </vt:lpstr>
      <vt:lpstr>Meet the Ancestors (or are they?)</vt:lpstr>
      <vt:lpstr>First reconstruction the Old man from La Chapelle</vt:lpstr>
      <vt:lpstr>Close up of the skull and start of social commentary</vt:lpstr>
      <vt:lpstr>PowerPoint Presentation</vt:lpstr>
      <vt:lpstr>Victorian Anthropology in action</vt:lpstr>
      <vt:lpstr>PowerPoint Presentation</vt:lpstr>
      <vt:lpstr>The Man of La Chapelle-aux-Saints: not my ancestor!</vt:lpstr>
      <vt:lpstr>1930 Darde statue, The Primitive Man, Les Eyzies</vt:lpstr>
      <vt:lpstr>1950s B movie poster: not helpful BUT a mixed view over time</vt:lpstr>
      <vt:lpstr>By 1960’s Flower power and peace the mantra</vt:lpstr>
      <vt:lpstr>Into the 21st century and genetics is the name of the game</vt:lpstr>
      <vt:lpstr>Neanderthal genomes  (What is a genome?)</vt:lpstr>
      <vt:lpstr>Neanderthals and us, Natural History Museum, 2015 </vt:lpstr>
      <vt:lpstr>Wilma</vt:lpstr>
      <vt:lpstr>Clay and a ruler</vt:lpstr>
      <vt:lpstr>Distinct differences between the two species</vt:lpstr>
      <vt:lpstr>Photogrammetry of La Farressie </vt:lpstr>
      <vt:lpstr>Not quite the same effect!</vt:lpstr>
      <vt:lpstr>Conclusions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 Coard</dc:creator>
  <cp:lastModifiedBy>Ros Coard</cp:lastModifiedBy>
  <cp:revision>20</cp:revision>
  <cp:lastPrinted>2017-11-13T15:53:35Z</cp:lastPrinted>
  <dcterms:created xsi:type="dcterms:W3CDTF">2017-11-13T09:39:41Z</dcterms:created>
  <dcterms:modified xsi:type="dcterms:W3CDTF">2017-11-14T08:39:49Z</dcterms:modified>
</cp:coreProperties>
</file>