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99" r:id="rId5"/>
    <p:sldId id="301" r:id="rId6"/>
    <p:sldId id="329" r:id="rId7"/>
    <p:sldId id="300" r:id="rId8"/>
    <p:sldId id="330" r:id="rId9"/>
    <p:sldId id="331" r:id="rId10"/>
    <p:sldId id="332" r:id="rId11"/>
    <p:sldId id="333" r:id="rId12"/>
    <p:sldId id="336" r:id="rId13"/>
    <p:sldId id="334" r:id="rId14"/>
    <p:sldId id="335" r:id="rId15"/>
    <p:sldId id="337" r:id="rId16"/>
    <p:sldId id="338" r:id="rId17"/>
    <p:sldId id="339" r:id="rId18"/>
    <p:sldId id="340" r:id="rId19"/>
    <p:sldId id="34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306D"/>
    <a:srgbClr val="173577"/>
    <a:srgbClr val="0E214A"/>
    <a:srgbClr val="23285B"/>
    <a:srgbClr val="2F0303"/>
    <a:srgbClr val="771A81"/>
    <a:srgbClr val="922E49"/>
    <a:srgbClr val="DE7C5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3EDEB5-09D7-EF33-B715-A73505E14C9D}" v="2" dt="2025-12-05T09:40:57.850"/>
    <p1510:client id="{5E5A4513-BF0C-4570-815C-D7E4C1F82BAF}" v="64" dt="2025-12-04T19:57:42.220"/>
    <p1510:client id="{A200E029-F714-8A4E-4A39-79199C1E7847}" v="16" dt="2025-12-05T11:49:33.5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144"/>
      </p:cViewPr>
      <p:guideLst/>
    </p:cSldViewPr>
  </p:slideViewPr>
  <p:notesTextViewPr>
    <p:cViewPr>
      <p:scale>
        <a:sx n="1" d="1"/>
        <a:sy n="1" d="1"/>
      </p:scale>
      <p:origin x="0" y="-148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A3C98-9605-45BF-941E-E9BDC691910F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A5F273-7070-4ECE-BD70-F277B2476C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87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5NizTZYeBo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48f4ZsxZoQ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wMcJ5DFJ1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98BF9E-6AE2-4990-0680-11DC87D1BA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1A3084-130C-1985-8E51-869003116B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C696CD-A715-19D6-43AB-1C54E511A1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970632-2171-605B-2A88-EDB860C052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096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God of War Kratos Gets Blades of Chaos Behind The Scenes (Motion Capture)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97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55273-C1DC-863F-E46B-EAC05ED9A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92CBB0-5511-24CE-0B1B-719B92F422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E1B69D-0C2A-176C-F99B-7897AB6F68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Batman Arkham Asylum Killer Croc Introduction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98EFFB-F706-76FC-1198-16BA394ED4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899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F8719-BB37-27FE-ECBE-D7111A04BA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DBBB87-D65D-5393-81F7-C21EB27A0B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B48F62-2223-C25F-A435-8B6DF0902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21 minutes of Astarion sass</a:t>
            </a: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9C9341-2712-E5DD-D0D4-A387431DE8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9396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126F6D-86E5-4E58-5A62-821472EC0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64A028-D8B7-6F18-619A-BD2C4CD7C1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A89444-A55A-AFA7-2B54-2D1A459D87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9F21F3-9836-93E5-413B-A57F535DD0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885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8A400D-F7A4-215D-FFD2-BED19130F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A94001-5E10-BD52-D4DB-BBC1E81C2A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D1733E-A37B-8889-E73C-0087BBB596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DAF2F8-1E08-7CD7-6AF0-653DA1F713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1801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0CB94C-DB06-AAC7-5015-AE27B6B0F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A2F13A-C969-21E2-B1FF-2BCA0551CD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B0C09B-FBFD-CC9D-332F-B8C96CD04C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F373C2-A1A1-9522-089A-537B191E01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263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E9A9C6-1A3C-D4DC-ADE8-AE12A2F60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B4AD79-0997-1F08-E3FE-0A1ED7CC87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2A8ABF-965D-F019-CD22-3BFA2C876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B1C39-E019-400A-1C03-8EDDED5D70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5702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C0651-42C7-204B-BE46-A727249D4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72AEBE-1674-86AD-346D-469EC05207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6A6CB4-1A8C-F3FD-7A5E-7142C816D7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278506-8A7B-C878-4B99-3DA509770B8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0796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62C253-45C4-94B0-AF88-EC40C0F6A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696789-74A8-A65F-C4D4-77B6D0061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4C743B-0A6D-4605-0479-C30FB0F777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1200" b="1" dirty="0">
                <a:solidFill>
                  <a:schemeClr val="bg1"/>
                </a:solidFill>
              </a:rPr>
              <a:t>Voice clip 1: https://www.youtube.com/watch?v=8Msd0iyrRis</a:t>
            </a: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b="1" dirty="0">
                <a:solidFill>
                  <a:schemeClr val="bg1"/>
                </a:solidFill>
              </a:rPr>
              <a:t>Voice clip 2: https://www.youtube.com/watch?v=vr8_H1IGDEI</a:t>
            </a: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b="1" dirty="0">
                <a:solidFill>
                  <a:schemeClr val="bg1"/>
                </a:solidFill>
              </a:rPr>
              <a:t>Voice clip 3: https://www.youtube.com/watch?v=Oe8VcOUZ9fQ</a:t>
            </a: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1200" b="1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b="1" dirty="0">
                <a:solidFill>
                  <a:schemeClr val="bg1"/>
                </a:solidFill>
              </a:rPr>
              <a:t>Voice clip 4: https://www.youtube.com/watch?v=JpZCaPs1q6w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93EAA-2F95-953F-8082-087986D168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A5F273-7070-4ECE-BD70-F277B2476C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769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2AF15-52FE-8B45-B824-05F7B9079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A025D5-7070-5451-66A9-00A7BC5641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BDCA7-882E-DA7F-5765-E720DA0F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A303A-2F15-79D8-ADC6-A79F48742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3E32B-4BDB-F679-7651-C42F3FDA6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736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4ECC-C4F7-2B10-65EA-6DD9628CB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87286-06F8-47EC-8FB1-6CECFA348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61EFF-1398-4A8F-3EE2-8E1302BAB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2ADD9-FBDE-F660-1B13-D1E1C1C9F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E3B92-310D-5410-FE96-12A0C8DAD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960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F4A98-D97A-77E6-B4DC-0EFEBE450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9503D-C7B0-B7B4-832D-272F1A8BA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BE589-7CBE-D113-F324-85C39029C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7CF85-D6D6-014D-025E-8D62866ED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B26C3-2172-F332-4E87-7CAB11140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030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2B608-7FF1-C93C-D0DC-B2B22D36A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4CD4B-5D3A-DEDA-5367-6586E4909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DAAAB-75B3-31A3-031F-67A24EBCBF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6EB4D-13AC-B937-5DF9-058417D3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11EB56-80E7-66DE-7F2C-A45A99335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7E721-8B5B-CF27-C6D0-17B2FF0BD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9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77455-BF81-9EA4-4190-AE3197DF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D0BB8-CB69-BF49-3B9C-A0A0FE21B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91ADF-0BDD-322D-A268-F9DB31A10D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45CD4E-DCC1-8949-9C8F-926F94063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E1D5B8-EEBA-C44A-368E-289EEBD28F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550960-D25D-5A7E-E7D8-399B78B5E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AFE56D-C3E2-C5A7-CCEA-DAC713EBC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37B18F-96E6-DF92-C311-16B384820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77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3CB1C-A13A-C38B-5AE5-4FB0F7331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B7D6C-CE08-3325-3305-31F2E48E6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4C6577-8EC0-B9BE-31C2-8AB397F12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D4F29D-3C5A-F03F-CF11-D2A0895B3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5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5B2BB0-E1C9-E83D-7CC9-BC6DF4D8C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C57F70-7FF6-B52B-E00E-58F152687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99E85-F121-EAF6-CE96-1D569E8A6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889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D8131-48B2-0DFA-12C7-7F2A81465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C6E54-1215-D7FF-00A6-6EC697B35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7155A-CE6A-1726-7966-99ED5A371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DFA5D-0E88-B618-9DE9-A39CADA89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DF146E-CEA3-76A9-999F-70BA9E9E8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46CE4C-C75F-12AD-0EC6-82B28C3F5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0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F2783-832B-1C06-F8EA-D8DD98F63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83D3F3-0142-D92D-32DB-E7BA5BE6C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B02D0-CA17-AE03-BFC8-F6B04D366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51177-B05E-EA61-E8C1-F8985CEE5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A49868-4500-7D92-1DA8-82F24EDFC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5E7AE-F3C9-4ED9-D821-01EDDC8CC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5C0E6-CCDD-332C-2DC3-FDA1AA221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0EC631-D974-C96E-92C9-1778A4EA06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A1A6D-2712-4C84-25F9-5007640E5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63B0D-3591-93C9-C666-5D01867B8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31794-90C9-C37B-2C74-AED218A9A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08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61E7E6-0588-BD2E-D088-1F27481A1F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F5AA12-47C6-EF45-EC9B-A8ABA0DCA2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B8ABE-0B53-E98D-6848-A1612DC59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364E3-5013-B453-093B-FD314939F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17BF2-FFE6-2D84-53FA-B87F286A5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7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D345CA-78B6-A62A-C87D-11F29E95A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4F56D-D739-13CA-26C6-12DC6DDB1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F7D18-F4F8-5E4E-2E98-893C6493E9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B37842-49DC-4C53-A675-BEA1713C340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0E2CA-08B6-BE10-0453-28CC09267C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EB776-7A55-8C46-45E2-BB71BE2AF7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43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-zeZ-OH2P6Y?feature=oembed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ee83B7RYSUc?start=296&amp;feature=oembed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DmLXvJ_KgvI?feature=oembed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67304DF9-BA66-8F27-7BBE-85ECE73C42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0019" y="459690"/>
            <a:ext cx="3849544" cy="12585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cs typeface="Calibri" panose="020F0502020204030204" pitchFamily="34" charset="0"/>
              </a:rPr>
              <a:t>BA (Hons)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cs typeface="Calibri" panose="020F0502020204030204" pitchFamily="34" charset="0"/>
              </a:rPr>
              <a:t>Narrative &amp; World Building</a:t>
            </a:r>
          </a:p>
          <a:p>
            <a:pPr algn="ctr"/>
            <a:endParaRPr lang="en-GB" sz="3500" b="1" dirty="0">
              <a:solidFill>
                <a:schemeClr val="bg1"/>
              </a:solidFill>
              <a:cs typeface="Calibri" panose="020F0502020204030204" pitchFamily="34" charset="0"/>
            </a:endParaRPr>
          </a:p>
          <a:p>
            <a:pPr algn="ctr"/>
            <a:r>
              <a:rPr lang="en-GB" sz="3500" dirty="0">
                <a:solidFill>
                  <a:schemeClr val="bg1"/>
                </a:solidFill>
                <a:cs typeface="Calibri" panose="020F0502020204030204" pitchFamily="34" charset="0"/>
              </a:rPr>
              <a:t>Character Voice &amp; Identity in Video Games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yellow and black background&#10;&#10;Description automatically generated">
            <a:extLst>
              <a:ext uri="{FF2B5EF4-FFF2-40B4-BE49-F238E27FC236}">
                <a16:creationId xmlns:a16="http://schemas.microsoft.com/office/drawing/2014/main" id="{919978A3-962D-815E-7F95-71650E526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16531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5C2FE24-4C6F-8909-EF7C-70568FA1E3B2}"/>
              </a:ext>
            </a:extLst>
          </p:cNvPr>
          <p:cNvSpPr txBox="1"/>
          <p:nvPr/>
        </p:nvSpPr>
        <p:spPr>
          <a:xfrm>
            <a:off x="5758410" y="419628"/>
            <a:ext cx="6300774" cy="484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000" b="1" dirty="0">
              <a:solidFill>
                <a:srgbClr val="FFC000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❶"/>
            </a:pPr>
            <a:r>
              <a:rPr lang="en-GB" sz="2400" b="1" dirty="0">
                <a:solidFill>
                  <a:srgbClr val="FFC000"/>
                </a:solidFill>
                <a:latin typeface="+mj-lt"/>
              </a:rPr>
              <a:t>  </a:t>
            </a:r>
            <a:r>
              <a:rPr lang="en-GB" sz="2400" b="1" dirty="0">
                <a:solidFill>
                  <a:schemeClr val="bg1"/>
                </a:solidFill>
                <a:latin typeface="+mj-lt"/>
              </a:rPr>
              <a:t>Introduction to Voice Acting in Games</a:t>
            </a:r>
          </a:p>
          <a:p>
            <a:endParaRPr lang="en-GB" sz="2400" b="1" dirty="0">
              <a:solidFill>
                <a:srgbClr val="FFC000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❷"/>
            </a:pPr>
            <a:r>
              <a:rPr lang="en-GB" sz="2400" dirty="0">
                <a:solidFill>
                  <a:srgbClr val="FFC000"/>
                </a:solidFill>
                <a:latin typeface="+mj-lt"/>
              </a:rPr>
              <a:t>  </a:t>
            </a:r>
            <a:r>
              <a:rPr lang="en-GB" sz="2400" b="1" dirty="0">
                <a:solidFill>
                  <a:schemeClr val="bg1"/>
                </a:solidFill>
                <a:latin typeface="+mj-lt"/>
              </a:rPr>
              <a:t>The relationship between voice &amp; character design</a:t>
            </a:r>
          </a:p>
          <a:p>
            <a:endParaRPr lang="en-GB" sz="2400" dirty="0">
              <a:solidFill>
                <a:schemeClr val="bg1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❸"/>
            </a:pPr>
            <a:r>
              <a:rPr lang="en-GB" sz="2400" dirty="0">
                <a:solidFill>
                  <a:srgbClr val="FFC000"/>
                </a:solidFill>
                <a:latin typeface="+mj-lt"/>
              </a:rPr>
              <a:t>  </a:t>
            </a:r>
            <a:r>
              <a:rPr lang="en-GB" sz="2400" b="1" dirty="0">
                <a:solidFill>
                  <a:schemeClr val="bg1"/>
                </a:solidFill>
                <a:latin typeface="+mj-lt"/>
              </a:rPr>
              <a:t>Key Elements of Vocal Performance</a:t>
            </a:r>
          </a:p>
          <a:p>
            <a:pPr marL="342900" indent="-342900">
              <a:buFont typeface="Aptos Display" panose="020B0004020202020204" pitchFamily="34" charset="0"/>
              <a:buChar char="❸"/>
            </a:pPr>
            <a:endParaRPr lang="en-GB" sz="2400" b="1" dirty="0">
              <a:solidFill>
                <a:schemeClr val="bg1"/>
              </a:solidFill>
              <a:latin typeface="+mj-lt"/>
            </a:endParaRPr>
          </a:p>
          <a:p>
            <a:pPr marL="457200" indent="-457200">
              <a:buFont typeface="Aptos Display" panose="020B0004020202020204" pitchFamily="34" charset="0"/>
              <a:buChar char="❹"/>
            </a:pPr>
            <a:r>
              <a:rPr lang="en-GB" sz="2400" b="1" dirty="0">
                <a:solidFill>
                  <a:srgbClr val="FFC000"/>
                </a:solidFill>
                <a:latin typeface="+mj-lt"/>
              </a:rPr>
              <a:t> </a:t>
            </a:r>
            <a:r>
              <a:rPr lang="en-GB" sz="2400" b="1" dirty="0">
                <a:solidFill>
                  <a:schemeClr val="bg1"/>
                </a:solidFill>
                <a:latin typeface="+mj-lt"/>
              </a:rPr>
              <a:t>Practical – Character creation based on voices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endParaRPr lang="en-GB" sz="2500" dirty="0">
              <a:solidFill>
                <a:schemeClr val="bg1"/>
              </a:solidFill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2C3C19-E555-3635-BDA8-616DAF20C88D}"/>
              </a:ext>
            </a:extLst>
          </p:cNvPr>
          <p:cNvSpPr txBox="1"/>
          <p:nvPr/>
        </p:nvSpPr>
        <p:spPr>
          <a:xfrm>
            <a:off x="0" y="2749423"/>
            <a:ext cx="462798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3000" b="1" dirty="0">
                <a:solidFill>
                  <a:srgbClr val="0E214A"/>
                </a:solidFill>
                <a:latin typeface="+mj-lt"/>
              </a:rPr>
              <a:t>Character Voice &amp; Identity in Video Games</a:t>
            </a:r>
          </a:p>
          <a:p>
            <a:pPr algn="r"/>
            <a:endParaRPr lang="en-GB" sz="3000" dirty="0">
              <a:solidFill>
                <a:schemeClr val="bg1"/>
              </a:solidFill>
              <a:latin typeface="+mj-lt"/>
            </a:endParaRPr>
          </a:p>
          <a:p>
            <a:pPr algn="r"/>
            <a:r>
              <a:rPr lang="en-GB" sz="3000" b="1" dirty="0">
                <a:solidFill>
                  <a:schemeClr val="bg1"/>
                </a:solidFill>
                <a:latin typeface="+mj-lt"/>
              </a:rPr>
              <a:t>Lecture Contents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13" name="Picture 12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EB7FABD5-BB1E-3228-DBB1-783072E3A0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5B2C67-A9D4-31A3-8E37-3B3EA4B3703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0E214A"/>
                </a:solidFill>
                <a:latin typeface="+mj-lt"/>
              </a:rPr>
              <a:t>Narrative &amp;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7582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224676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rgbClr val="FFC000"/>
                </a:solidFill>
                <a:latin typeface="+mn-lt"/>
              </a:rPr>
              <a:t>Character Voice &amp; Identity in Video Games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Introduction to Voice Acting in Video Games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8097AC46-BB2A-669F-55F0-4490F93421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1FF970-548F-7696-E4EB-0B2FDB003BA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D40F31-D922-BB48-FA04-3D0042156A74}"/>
              </a:ext>
            </a:extLst>
          </p:cNvPr>
          <p:cNvSpPr txBox="1"/>
          <p:nvPr/>
        </p:nvSpPr>
        <p:spPr>
          <a:xfrm>
            <a:off x="373385" y="1453150"/>
            <a:ext cx="5953117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Introduction to Voice Acting in Video Games</a:t>
            </a:r>
          </a:p>
          <a:p>
            <a:endParaRPr lang="en-GB" sz="2000" b="1" dirty="0">
              <a:solidFill>
                <a:srgbClr val="FFC000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Traditional Voice-Only Recording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•Actors perform lines in a sound booth without motion capture.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•Most common form of voice acting across the industry, especially for NPCs and Non-cinematic dialogue.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•Was widely used throughout the covid pandemic as voice actors would set up home studios to record  work.</a:t>
            </a:r>
            <a:endParaRPr lang="en-GB" sz="2000" b="1" dirty="0">
              <a:solidFill>
                <a:srgbClr val="FFC000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D218F680-6ED9-5554-9568-4B499A9F61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4" name="Online Media 3" title="Call Of Duty: World at War - Voiceovers: Gary Oldman and Keifer Sutherland">
            <a:hlinkClick r:id="" action="ppaction://media"/>
            <a:extLst>
              <a:ext uri="{FF2B5EF4-FFF2-40B4-BE49-F238E27FC236}">
                <a16:creationId xmlns:a16="http://schemas.microsoft.com/office/drawing/2014/main" id="{E0E68D83-30D2-63BA-347D-F47E14AB1C7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629400" y="2150746"/>
            <a:ext cx="5078413" cy="286931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ED7FEE-A977-7907-54C4-4DE7875EFAE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2674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D40F31-D922-BB48-FA04-3D0042156A74}"/>
              </a:ext>
            </a:extLst>
          </p:cNvPr>
          <p:cNvSpPr txBox="1"/>
          <p:nvPr/>
        </p:nvSpPr>
        <p:spPr>
          <a:xfrm>
            <a:off x="373385" y="1453150"/>
            <a:ext cx="595311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Introduction to Voice Acting in Video Games</a:t>
            </a:r>
          </a:p>
          <a:p>
            <a:endParaRPr lang="en-GB" sz="2000" b="1" dirty="0">
              <a:solidFill>
                <a:srgbClr val="FFC000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Facial Capture + Voice Recording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• Actors record their voices and facial performances simultaneously.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 This is done through wearing a head mounted  camera.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•Allows for strong emotional accuracy.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 more productive form of facial animation.</a:t>
            </a:r>
            <a:endParaRPr lang="en-GB" sz="2000" b="1" dirty="0">
              <a:solidFill>
                <a:srgbClr val="FFC000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D218F680-6ED9-5554-9568-4B499A9F61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5" name="Online Media 4" title="Hellblade 2 is getting TOO REAL in Unreal Engine 5 | New Metahuman Animator">
            <a:hlinkClick r:id="" action="ppaction://media"/>
            <a:extLst>
              <a:ext uri="{FF2B5EF4-FFF2-40B4-BE49-F238E27FC236}">
                <a16:creationId xmlns:a16="http://schemas.microsoft.com/office/drawing/2014/main" id="{6CF90908-22A2-B55A-8807-2E74A616D9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410131" y="2439686"/>
            <a:ext cx="5498910" cy="3106892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6574BC-1687-30F9-C12A-1AEC36EE100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1982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D40F31-D922-BB48-FA04-3D0042156A74}"/>
              </a:ext>
            </a:extLst>
          </p:cNvPr>
          <p:cNvSpPr txBox="1"/>
          <p:nvPr/>
        </p:nvSpPr>
        <p:spPr>
          <a:xfrm>
            <a:off x="373385" y="1453150"/>
            <a:ext cx="5953117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Introduction to Voice Acting in Video Games</a:t>
            </a:r>
          </a:p>
          <a:p>
            <a:endParaRPr lang="en-GB" sz="2000" b="1" dirty="0">
              <a:solidFill>
                <a:srgbClr val="FFC000"/>
              </a:solidFill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Full Performance Capture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•Actors perform voice, facial expressions and body movements at the same time.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•Used in highly cinematic games.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•Actors will be outfitted with a marker suit so that cameras can capture their full body movements, along with a microphone and a head-mounted camera.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•All of these actions are captured in a controlled “volume”, where a network of infrared cameras will track the markers on their suits.</a:t>
            </a:r>
            <a:endParaRPr lang="en-GB" sz="2000" b="1" dirty="0">
              <a:solidFill>
                <a:srgbClr val="FFC000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D218F680-6ED9-5554-9568-4B499A9F61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4" name="Online Media 3" title="DEATH STRANDING 2: ON THE BEACH Short Trailer | Performance Capture">
            <a:hlinkClick r:id="" action="ppaction://media"/>
            <a:extLst>
              <a:ext uri="{FF2B5EF4-FFF2-40B4-BE49-F238E27FC236}">
                <a16:creationId xmlns:a16="http://schemas.microsoft.com/office/drawing/2014/main" id="{6B6C55CF-7C71-7469-C6F6-8AA822B14BA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682662" y="2528596"/>
            <a:ext cx="5135953" cy="2901820"/>
          </a:xfrm>
          <a:prstGeom prst="rect">
            <a:avLst/>
          </a:prstGeom>
          <a:ln>
            <a:solidFill>
              <a:srgbClr val="FFC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94C8784-9364-BCB0-2DAD-882442C479D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099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A0F8C2-DD87-D46B-E662-8FA9F85C0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A86D2E-CFB8-9FB7-8274-C595E9F48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286847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rgbClr val="FFC000"/>
                </a:solidFill>
                <a:latin typeface="+mn-lt"/>
              </a:rPr>
              <a:t>Character Voice &amp; Identity in Video Games</a:t>
            </a:r>
          </a:p>
          <a:p>
            <a:pPr>
              <a:buNone/>
            </a:pPr>
            <a:r>
              <a:rPr lang="en-GB" b="1" dirty="0">
                <a:solidFill>
                  <a:schemeClr val="bg1"/>
                </a:solidFill>
              </a:rPr>
              <a:t>The Relationship Between Voice &amp; Character Design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6CEABB71-76FA-B167-B0ED-2AE8CA5F06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FEA3CD-D14C-0533-CB00-70B98BDC722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2614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D40F31-D922-BB48-FA04-3D0042156A74}"/>
              </a:ext>
            </a:extLst>
          </p:cNvPr>
          <p:cNvSpPr txBox="1"/>
          <p:nvPr/>
        </p:nvSpPr>
        <p:spPr>
          <a:xfrm>
            <a:off x="319094" y="1453150"/>
            <a:ext cx="595311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The Relationship Between Voice &amp; Character Design</a:t>
            </a:r>
          </a:p>
          <a:p>
            <a:endParaRPr lang="en-GB" sz="2000" b="1" dirty="0">
              <a:solidFill>
                <a:srgbClr val="FFC000"/>
              </a:solidFill>
              <a:latin typeface="+mj-lt"/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How Voice Supports Visual and Narrative Identity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•Character voices must match the Character’s Visual Design.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•The voice must reinforce the character’s role in the story.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•Their voice must be able to communicate emotion and subtext.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•The characters voice can help building player connection.</a:t>
            </a: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D218F680-6ED9-5554-9568-4B499A9F61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1029" name="Picture 5" descr="God of War review: Kratos' father-son tale is more heartfelt, but still  bloody as hell">
            <a:extLst>
              <a:ext uri="{FF2B5EF4-FFF2-40B4-BE49-F238E27FC236}">
                <a16:creationId xmlns:a16="http://schemas.microsoft.com/office/drawing/2014/main" id="{0F74BBC3-2B22-C993-4B62-DBBA8FD3F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2211" y="2016662"/>
            <a:ext cx="5792436" cy="3861624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803975-A494-F857-A2C6-D8FD70365E4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8754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DEC022-11B2-00B6-5EBC-8DA324B20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4A6145-61C1-03D5-ECD6-E511BB8C8B2E}"/>
              </a:ext>
            </a:extLst>
          </p:cNvPr>
          <p:cNvSpPr txBox="1"/>
          <p:nvPr/>
        </p:nvSpPr>
        <p:spPr>
          <a:xfrm>
            <a:off x="164286" y="1453150"/>
            <a:ext cx="674969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The Relationship Between Voice &amp; Character Design</a:t>
            </a:r>
          </a:p>
          <a:p>
            <a:endParaRPr lang="en-GB" sz="2000" b="1" dirty="0">
              <a:solidFill>
                <a:srgbClr val="FFC000"/>
              </a:solidFill>
              <a:latin typeface="+mj-lt"/>
            </a:endParaRPr>
          </a:p>
          <a:p>
            <a:r>
              <a:rPr lang="en-GB" sz="2000" b="1" u="sng" dirty="0">
                <a:solidFill>
                  <a:schemeClr val="bg1"/>
                </a:solidFill>
                <a:latin typeface="+mj-lt"/>
              </a:rPr>
              <a:t>Voice as an Extension of the Character’s Design Choices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+mj-lt"/>
              </a:rPr>
              <a:t>•Physicality, Height strength, species and body shape influence how a character would logically sound.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•Realistic animation should draw a subtle, grounded performance, whilst stylised animation can allow more of exaggerated, expressive voice acting.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•Genre can influence the characters voice.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•The voice must be consistent with the game's art direction.</a:t>
            </a:r>
            <a:endParaRPr lang="en-GB" sz="2000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EE27000F-74C7-8C80-82EF-2BAFD3AC2A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F47639-51F5-9971-E848-B06F03A31FDE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  <p:pic>
        <p:nvPicPr>
          <p:cNvPr id="3078" name="Picture 6" descr="Killer Croc">
            <a:extLst>
              <a:ext uri="{FF2B5EF4-FFF2-40B4-BE49-F238E27FC236}">
                <a16:creationId xmlns:a16="http://schemas.microsoft.com/office/drawing/2014/main" id="{3A32D3CC-66CD-1B63-3DD0-6F5C445D90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642" y="552039"/>
            <a:ext cx="3748714" cy="5831633"/>
          </a:xfrm>
          <a:prstGeom prst="rect">
            <a:avLst/>
          </a:prstGeom>
          <a:noFill/>
          <a:ln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7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E62C77-F8E5-694F-21BE-7B465C90D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13016A-C227-C74A-E520-6B562FF1F59B}"/>
              </a:ext>
            </a:extLst>
          </p:cNvPr>
          <p:cNvSpPr txBox="1"/>
          <p:nvPr/>
        </p:nvSpPr>
        <p:spPr>
          <a:xfrm>
            <a:off x="164286" y="1453150"/>
            <a:ext cx="674969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The Relationship Between Voice &amp; Character Design</a:t>
            </a:r>
          </a:p>
          <a:p>
            <a:endParaRPr lang="en-GB" sz="2000" b="1" dirty="0">
              <a:solidFill>
                <a:srgbClr val="FFC000"/>
              </a:solidFill>
              <a:latin typeface="+mj-lt"/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Personality, Age, Backstory, Culture, and Archetype</a:t>
            </a:r>
          </a:p>
          <a:p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•Personality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•Age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•Backstory</a:t>
            </a:r>
            <a:br>
              <a:rPr lang="en-GB" sz="2000" b="1" dirty="0">
                <a:solidFill>
                  <a:schemeClr val="bg1"/>
                </a:solidFill>
              </a:rPr>
            </a:b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•Culture</a:t>
            </a:r>
            <a:br>
              <a:rPr lang="en-GB" sz="2000" b="1" dirty="0">
                <a:solidFill>
                  <a:schemeClr val="bg1"/>
                </a:solidFill>
              </a:rPr>
            </a:b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•Archetype</a:t>
            </a: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0D015713-A550-DD6B-3067-8A74B575D1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2052" name="Picture 4" descr="Astarion - bg3.wiki">
            <a:extLst>
              <a:ext uri="{FF2B5EF4-FFF2-40B4-BE49-F238E27FC236}">
                <a16:creationId xmlns:a16="http://schemas.microsoft.com/office/drawing/2014/main" id="{F15C6652-B477-7CCA-5C9C-DE12EBD0D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073" y="1453150"/>
            <a:ext cx="4679983" cy="520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1C217E-2727-BC6E-50D5-6E69E39C0912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3374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14F48FA-5909-6016-63F6-90A87E2B0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76B23A-C388-AFF8-3A0B-9125D80E91D4}"/>
              </a:ext>
            </a:extLst>
          </p:cNvPr>
          <p:cNvSpPr txBox="1"/>
          <p:nvPr/>
        </p:nvSpPr>
        <p:spPr>
          <a:xfrm>
            <a:off x="164286" y="1453150"/>
            <a:ext cx="674969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The Relationship Between Voice &amp; Character Design</a:t>
            </a:r>
          </a:p>
          <a:p>
            <a:endParaRPr lang="en-GB" sz="2000" b="1" dirty="0">
              <a:solidFill>
                <a:srgbClr val="FFC000"/>
              </a:solidFill>
              <a:latin typeface="+mj-lt"/>
            </a:endParaRPr>
          </a:p>
          <a:p>
            <a:r>
              <a:rPr lang="en-GB" sz="2000" b="1" u="sng" dirty="0">
                <a:solidFill>
                  <a:schemeClr val="bg1"/>
                </a:solidFill>
              </a:rPr>
              <a:t>Personality, Age, Backstory, Culture, and Archetype</a:t>
            </a:r>
          </a:p>
          <a:p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•Personality – Charismatic, Self-indulgent, Dark Humour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•Age – 200+ years old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•Backstory – Former magistrate turned vampire spawn, forced to serve the cruel Cazador for over two centuries. </a:t>
            </a:r>
            <a:br>
              <a:rPr lang="en-GB" sz="2000" b="1" dirty="0">
                <a:solidFill>
                  <a:schemeClr val="bg1"/>
                </a:solidFill>
              </a:rPr>
            </a:b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•Culture – Human high society + Vampiric Sub-culture.</a:t>
            </a:r>
            <a:br>
              <a:rPr lang="en-GB" sz="2000" b="1" dirty="0">
                <a:solidFill>
                  <a:schemeClr val="bg1"/>
                </a:solidFill>
              </a:rPr>
            </a:br>
            <a:br>
              <a:rPr lang="en-GB" sz="2000" b="1" dirty="0">
                <a:solidFill>
                  <a:schemeClr val="bg1"/>
                </a:solidFill>
              </a:rPr>
            </a:br>
            <a:r>
              <a:rPr lang="en-GB" sz="2000" b="1" dirty="0">
                <a:solidFill>
                  <a:schemeClr val="bg1"/>
                </a:solidFill>
              </a:rPr>
              <a:t>•Archetype – Charismatic Anti-Hero/Tragic Trickster</a:t>
            </a: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0DB9C07D-21CF-A0BA-11F6-40B91BEEAF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pic>
        <p:nvPicPr>
          <p:cNvPr id="2052" name="Picture 4" descr="Astarion - bg3.wiki">
            <a:extLst>
              <a:ext uri="{FF2B5EF4-FFF2-40B4-BE49-F238E27FC236}">
                <a16:creationId xmlns:a16="http://schemas.microsoft.com/office/drawing/2014/main" id="{2DBFFEB1-EFBA-03F7-1659-AC43D6484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6073" y="1453150"/>
            <a:ext cx="4679983" cy="5206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2DEA9C-B048-1FF2-5C32-3DCD26C050B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347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3FE792-F6BE-6753-D30C-BD87A5FA2F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61B0AC0-0E7A-6457-7799-CFDAAE854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8635" y="2722926"/>
            <a:ext cx="8058539" cy="23760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rgbClr val="FFC000"/>
                </a:solidFill>
                <a:latin typeface="+mn-lt"/>
              </a:rPr>
              <a:t>Character Voice &amp; Identity in Video Games</a:t>
            </a:r>
          </a:p>
          <a:p>
            <a:pPr algn="ctr">
              <a:buNone/>
            </a:pPr>
            <a:r>
              <a:rPr lang="en-GB" b="1" dirty="0">
                <a:solidFill>
                  <a:schemeClr val="bg1"/>
                </a:solidFill>
              </a:rPr>
              <a:t>Key Elements of vocal performance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98959463-55C3-5BBF-6129-3F68C686D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B58C3C-CA0F-DFC9-5FD3-CAEFBE9C9C2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4366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BCE30E-E579-A07E-E1A9-F2DF071BB4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88C827-D8B1-567C-562D-A8CC11B15330}"/>
              </a:ext>
            </a:extLst>
          </p:cNvPr>
          <p:cNvSpPr txBox="1"/>
          <p:nvPr/>
        </p:nvSpPr>
        <p:spPr>
          <a:xfrm>
            <a:off x="164286" y="1453150"/>
            <a:ext cx="674969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Key Elements of Vocal Performance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  <a:latin typeface="+mj-lt"/>
              </a:rPr>
              <a:t>•Actors must match their tone, pitch, pacing and emotion to the character in the game.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•Actors must understand the subtext of the characters voice lines.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•Actors must keep consistency in long-form performances.</a:t>
            </a: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•To keep consistency studios will use a “Character Voice Bible</a:t>
            </a:r>
            <a:r>
              <a:rPr lang="en-GB" sz="2000" b="1" dirty="0">
                <a:solidFill>
                  <a:schemeClr val="bg1"/>
                </a:solidFill>
                <a:latin typeface="+mj-lt"/>
              </a:rPr>
              <a:t>”.</a:t>
            </a:r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1B099C9B-85F6-F1B5-81F1-EB2F5519CF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2B5C94-424E-9764-48FB-FC9C3862F47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  <p:pic>
        <p:nvPicPr>
          <p:cNvPr id="4100" name="Picture 4" descr="In The Booth with J.K. Simmons as General Ketheric Thorm">
            <a:extLst>
              <a:ext uri="{FF2B5EF4-FFF2-40B4-BE49-F238E27FC236}">
                <a16:creationId xmlns:a16="http://schemas.microsoft.com/office/drawing/2014/main" id="{16C26095-A5EB-697D-B2BA-4500B960F5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5159" y="2451306"/>
            <a:ext cx="4572555" cy="2572062"/>
          </a:xfrm>
          <a:prstGeom prst="rect">
            <a:avLst/>
          </a:prstGeom>
          <a:solidFill>
            <a:schemeClr val="accent1"/>
          </a:solidFill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3967888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EB7622-5AB0-E769-0AC1-7133695F90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E13471-BF2B-0AB9-8554-9D7DC1C6A15E}"/>
              </a:ext>
            </a:extLst>
          </p:cNvPr>
          <p:cNvSpPr txBox="1"/>
          <p:nvPr/>
        </p:nvSpPr>
        <p:spPr>
          <a:xfrm>
            <a:off x="164286" y="1453150"/>
            <a:ext cx="674969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+mj-lt"/>
              </a:rPr>
              <a:t>The Relationship Between Voice &amp; Character Design</a:t>
            </a:r>
          </a:p>
          <a:p>
            <a:endParaRPr lang="en-GB" sz="2000" b="1" dirty="0">
              <a:solidFill>
                <a:srgbClr val="FFC000"/>
              </a:solidFill>
              <a:latin typeface="+mj-lt"/>
            </a:endParaRPr>
          </a:p>
          <a:p>
            <a:r>
              <a:rPr lang="en-GB" sz="2000" b="1" u="sng" dirty="0">
                <a:solidFill>
                  <a:schemeClr val="bg1"/>
                </a:solidFill>
                <a:latin typeface="+mj-lt"/>
              </a:rPr>
              <a:t>Character Voice Bible</a:t>
            </a:r>
          </a:p>
          <a:p>
            <a:endParaRPr lang="en-GB" sz="2000" b="1" u="sng" dirty="0">
              <a:solidFill>
                <a:schemeClr val="bg1"/>
              </a:solidFill>
              <a:latin typeface="+mj-lt"/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•Actors record a set of reference lines that capture the character’s voice, tone and emotional range.</a:t>
            </a:r>
          </a:p>
          <a:p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•Helps keep consistency across production.</a:t>
            </a:r>
            <a:endParaRPr lang="en-GB" sz="2000" b="1" u="sng" dirty="0">
              <a:solidFill>
                <a:schemeClr val="bg1"/>
              </a:solidFill>
            </a:endParaRPr>
          </a:p>
          <a:p>
            <a:endParaRPr lang="en-GB" sz="2000" b="1" u="sng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•Directors and sound designers can play back reference lines to guide new takes and help adjust delivery.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•If new actors join mid-project, they can study the reference recordings to understand the character better.</a:t>
            </a: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056AEA9B-4A74-513C-20BB-B5FE7C2513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14203C-1DD4-7891-A3B9-A3AB9CBF4B76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  <p:pic>
        <p:nvPicPr>
          <p:cNvPr id="3" name="Picture 2" descr="Who is your favourite Videogame Character, that is voiced by Troy Baker? :  r/videogames">
            <a:extLst>
              <a:ext uri="{FF2B5EF4-FFF2-40B4-BE49-F238E27FC236}">
                <a16:creationId xmlns:a16="http://schemas.microsoft.com/office/drawing/2014/main" id="{6E9CF230-68DA-D33C-9BAB-2552E0C759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5855" y="1290283"/>
            <a:ext cx="4763654" cy="4739250"/>
          </a:xfrm>
          <a:prstGeom prst="rect">
            <a:avLst/>
          </a:prstGeom>
          <a:ln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152575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EB084C-9AA7-BE14-1657-19A4455702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163CFBC-7EEA-F2F0-6374-B43E992A1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8635" y="2722926"/>
            <a:ext cx="8058539" cy="23760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4000" b="1" dirty="0">
                <a:solidFill>
                  <a:srgbClr val="FFC000"/>
                </a:solidFill>
                <a:latin typeface="+mn-lt"/>
              </a:rPr>
              <a:t>Character Voice &amp; Identity in Video Games</a:t>
            </a:r>
          </a:p>
          <a:p>
            <a:pPr>
              <a:buNone/>
            </a:pPr>
            <a:r>
              <a:rPr lang="en-GB" b="1" dirty="0">
                <a:solidFill>
                  <a:schemeClr val="bg1"/>
                </a:solidFill>
              </a:rPr>
              <a:t>Practical – Character creation based on voices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2F9BA05E-0BF5-0854-BA48-5B5D818A8D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3AB516-BF36-55DE-B4FF-AB718254FAB8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363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58355A-70C2-3DE4-9F11-E8C97EB7C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0B75F3-19A2-A4DA-60BC-D3984AAEE80E}"/>
              </a:ext>
            </a:extLst>
          </p:cNvPr>
          <p:cNvSpPr txBox="1"/>
          <p:nvPr/>
        </p:nvSpPr>
        <p:spPr>
          <a:xfrm>
            <a:off x="176726" y="1285199"/>
            <a:ext cx="106592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000" b="1" dirty="0">
                <a:solidFill>
                  <a:srgbClr val="FFC000"/>
                </a:solidFill>
              </a:rPr>
              <a:t>Practical – Character creation based on voices</a:t>
            </a:r>
          </a:p>
          <a:p>
            <a:pPr>
              <a:buNone/>
            </a:pPr>
            <a:endParaRPr lang="en-GB" sz="2000" b="1" dirty="0">
              <a:solidFill>
                <a:srgbClr val="FFC000"/>
              </a:solidFill>
            </a:endParaRPr>
          </a:p>
          <a:p>
            <a:endParaRPr lang="en-GB" sz="2000" b="1" u="sng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5B950F30-B769-89DD-918C-EDDA5D6C07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B78E35-D8D5-B4E2-450C-6B6FB0A6C769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 dirty="0">
                <a:solidFill>
                  <a:schemeClr val="bg1"/>
                </a:solidFill>
                <a:latin typeface="+mj-lt"/>
              </a:rPr>
              <a:t>Character Voice &amp; Identity in Video Games</a:t>
            </a:r>
            <a:endParaRPr lang="en-GB" b="1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D471AF-F608-4E65-27E7-F88BBD0B34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267" y="2720736"/>
            <a:ext cx="4143158" cy="3565832"/>
          </a:xfrm>
          <a:prstGeom prst="rect">
            <a:avLst/>
          </a:prstGeom>
          <a:solidFill>
            <a:schemeClr val="accent1"/>
          </a:solidFill>
          <a:ln>
            <a:solidFill>
              <a:srgbClr val="FFC000"/>
            </a:solidFill>
          </a:ln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FFA9BE1C-E0FA-918D-54E1-B592550B5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285" y="1793030"/>
            <a:ext cx="7221177" cy="449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Listen to the assigned voice lines carefully and note the tone, emotion, and personality.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Create a character inspired by the voice line: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-Use photo bashing or compositing techniques.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-Assign the character a name and write a short backstory that reflects the voice and personality.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-AI tools are permitted to assist with the design.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Take a screenshot of your completed character.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Upload the screenshot to Moodle via the OneDrive link provided.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-File naming format: (</a:t>
            </a:r>
            <a:r>
              <a:rPr lang="en-US" altLang="en-US" dirty="0" err="1">
                <a:solidFill>
                  <a:schemeClr val="bg1"/>
                </a:solidFill>
                <a:latin typeface="Arial" panose="020B0604020202020204" pitchFamily="34" charset="0"/>
              </a:rPr>
              <a:t>YourName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)_(</a:t>
            </a:r>
            <a:r>
              <a:rPr lang="en-US" altLang="en-US" dirty="0" err="1">
                <a:solidFill>
                  <a:schemeClr val="bg1"/>
                </a:solidFill>
                <a:latin typeface="Arial" panose="020B0604020202020204" pitchFamily="34" charset="0"/>
              </a:rPr>
              <a:t>VoiceLineNumber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)</a:t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-Example: AdamHead_VoiceLine2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6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99ab756012b6a93a8ef632d422ec9263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cf7fd1ea13e21296dc544d7272df4f2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7DA61DF-9F5D-465B-BC1E-A81039F33D64}">
  <ds:schemaRefs>
    <ds:schemaRef ds:uri="http://schemas.microsoft.com/office/infopath/2007/PartnerControls"/>
    <ds:schemaRef ds:uri="http://purl.org/dc/terms/"/>
    <ds:schemaRef ds:uri="da3f2772-8f1e-4acb-bd98-3a0ee892f48a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  <ds:schemaRef ds:uri="0cb976d4-72d8-43fd-a100-21d54766e958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9782308-A9E3-4EFB-8C35-947CCD2094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A4D289-2BC7-4081-8290-6C340FAFE7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1037</Words>
  <Application>Microsoft Office PowerPoint</Application>
  <PresentationFormat>Widescreen</PresentationFormat>
  <Paragraphs>185</Paragraphs>
  <Slides>16</Slides>
  <Notes>12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William Morgan (Applied Computing)</dc:creator>
  <cp:lastModifiedBy>Morgan Jones (2210512)</cp:lastModifiedBy>
  <cp:revision>24</cp:revision>
  <dcterms:created xsi:type="dcterms:W3CDTF">2024-10-07T09:22:35Z</dcterms:created>
  <dcterms:modified xsi:type="dcterms:W3CDTF">2025-12-05T14:08:56Z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