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9" r:id="rId1"/>
  </p:sldMasterIdLst>
  <p:notesMasterIdLst>
    <p:notesMasterId r:id="rId13"/>
  </p:notesMasterIdLst>
  <p:sldIdLst>
    <p:sldId id="257" r:id="rId2"/>
    <p:sldId id="265" r:id="rId3"/>
    <p:sldId id="264" r:id="rId4"/>
    <p:sldId id="258" r:id="rId5"/>
    <p:sldId id="261" r:id="rId6"/>
    <p:sldId id="266" r:id="rId7"/>
    <p:sldId id="259" r:id="rId8"/>
    <p:sldId id="263" r:id="rId9"/>
    <p:sldId id="268" r:id="rId10"/>
    <p:sldId id="267" r:id="rId11"/>
    <p:sldId id="25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761"/>
  </p:normalViewPr>
  <p:slideViewPr>
    <p:cSldViewPr snapToGrid="0" snapToObjects="1">
      <p:cViewPr varScale="1">
        <p:scale>
          <a:sx n="76" d="100"/>
          <a:sy n="76" d="100"/>
        </p:scale>
        <p:origin x="216" y="6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843D559-68BC-4C57-B514-5A320CE9DAE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22907DC-BBDB-4344-ABA0-47069FE46B3C}">
      <dgm:prSet/>
      <dgm:spPr/>
      <dgm:t>
        <a:bodyPr/>
        <a:lstStyle/>
        <a:p>
          <a:r>
            <a:rPr lang="en-US" dirty="0"/>
            <a:t>As a parent we should encourage growth by stepping back and allowing our children learn their dos and don’ts – promoting the logical thinking into their early adolescence and eventually adulthood through experiences. A few points according to </a:t>
          </a:r>
          <a:r>
            <a:rPr lang="en-GB" dirty="0"/>
            <a:t>Jeanne Ellis Ormrod (2007) are as follows: </a:t>
          </a:r>
          <a:endParaRPr lang="en-US" dirty="0"/>
        </a:p>
      </dgm:t>
    </dgm:pt>
    <dgm:pt modelId="{8C636B06-3FBF-4D65-B4C6-6D0D47467927}" type="parTrans" cxnId="{F5F55D40-696A-4B78-8758-0DC283CDCD71}">
      <dgm:prSet/>
      <dgm:spPr/>
      <dgm:t>
        <a:bodyPr/>
        <a:lstStyle/>
        <a:p>
          <a:endParaRPr lang="en-US"/>
        </a:p>
      </dgm:t>
    </dgm:pt>
    <dgm:pt modelId="{D774619B-0A14-4AA3-A015-574114A48A9D}" type="sibTrans" cxnId="{F5F55D40-696A-4B78-8758-0DC283CDCD71}">
      <dgm:prSet/>
      <dgm:spPr/>
      <dgm:t>
        <a:bodyPr/>
        <a:lstStyle/>
        <a:p>
          <a:endParaRPr lang="en-US"/>
        </a:p>
      </dgm:t>
    </dgm:pt>
    <dgm:pt modelId="{6EDDA1B8-6F38-47E9-BE35-6AC4C9DD8214}">
      <dgm:prSet/>
      <dgm:spPr/>
      <dgm:t>
        <a:bodyPr/>
        <a:lstStyle/>
        <a:p>
          <a:r>
            <a:rPr lang="en-US" b="1"/>
            <a:t>Pincer grasp : Reflexes </a:t>
          </a:r>
          <a:endParaRPr lang="en-US"/>
        </a:p>
      </dgm:t>
    </dgm:pt>
    <dgm:pt modelId="{EAD54EDA-C0F7-4A10-B47C-DE07A2AE8178}" type="parTrans" cxnId="{2BB81749-30B1-46FE-BB66-53C8D32172AE}">
      <dgm:prSet/>
      <dgm:spPr/>
      <dgm:t>
        <a:bodyPr/>
        <a:lstStyle/>
        <a:p>
          <a:endParaRPr lang="en-US"/>
        </a:p>
      </dgm:t>
    </dgm:pt>
    <dgm:pt modelId="{EF0B6429-8483-43C0-9247-398807D8365B}" type="sibTrans" cxnId="{2BB81749-30B1-46FE-BB66-53C8D32172AE}">
      <dgm:prSet/>
      <dgm:spPr/>
      <dgm:t>
        <a:bodyPr/>
        <a:lstStyle/>
        <a:p>
          <a:endParaRPr lang="en-US"/>
        </a:p>
      </dgm:t>
    </dgm:pt>
    <dgm:pt modelId="{C5E5649A-E92F-42F4-9771-D0FF510CD5A6}">
      <dgm:prSet/>
      <dgm:spPr/>
      <dgm:t>
        <a:bodyPr/>
        <a:lstStyle/>
        <a:p>
          <a:r>
            <a:rPr lang="en-GB" b="1"/>
            <a:t>Repetitive actions : Primary circular reactions</a:t>
          </a:r>
          <a:endParaRPr lang="en-US"/>
        </a:p>
      </dgm:t>
    </dgm:pt>
    <dgm:pt modelId="{55351C31-44E0-4C18-8149-EEDCFCDE0D9E}" type="parTrans" cxnId="{8A35BA1B-942E-4533-89DD-9248F75FD832}">
      <dgm:prSet/>
      <dgm:spPr/>
      <dgm:t>
        <a:bodyPr/>
        <a:lstStyle/>
        <a:p>
          <a:endParaRPr lang="en-US"/>
        </a:p>
      </dgm:t>
    </dgm:pt>
    <dgm:pt modelId="{A1AE7A5A-1511-49A6-9242-212162EC8051}" type="sibTrans" cxnId="{8A35BA1B-942E-4533-89DD-9248F75FD832}">
      <dgm:prSet/>
      <dgm:spPr/>
      <dgm:t>
        <a:bodyPr/>
        <a:lstStyle/>
        <a:p>
          <a:endParaRPr lang="en-US"/>
        </a:p>
      </dgm:t>
    </dgm:pt>
    <dgm:pt modelId="{1E861F0E-6B14-4C10-A666-A6B634FC1B30}">
      <dgm:prSet/>
      <dgm:spPr/>
      <dgm:t>
        <a:bodyPr/>
        <a:lstStyle/>
        <a:p>
          <a:r>
            <a:rPr lang="en-GB" b="1"/>
            <a:t>Promote creativity : Coordinations </a:t>
          </a:r>
          <a:endParaRPr lang="en-US"/>
        </a:p>
      </dgm:t>
    </dgm:pt>
    <dgm:pt modelId="{2AF74619-06C4-4302-B18D-E190851B5E8F}" type="parTrans" cxnId="{483819CE-7434-4B58-B7D2-28A2DDBD9477}">
      <dgm:prSet/>
      <dgm:spPr/>
      <dgm:t>
        <a:bodyPr/>
        <a:lstStyle/>
        <a:p>
          <a:endParaRPr lang="en-US"/>
        </a:p>
      </dgm:t>
    </dgm:pt>
    <dgm:pt modelId="{0511DB73-3324-4C36-9C1F-1256CBF67C00}" type="sibTrans" cxnId="{483819CE-7434-4B58-B7D2-28A2DDBD9477}">
      <dgm:prSet/>
      <dgm:spPr/>
      <dgm:t>
        <a:bodyPr/>
        <a:lstStyle/>
        <a:p>
          <a:endParaRPr lang="en-US"/>
        </a:p>
      </dgm:t>
    </dgm:pt>
    <dgm:pt modelId="{4FB1989D-10BD-4DC3-8AD8-1A8864BF8889}">
      <dgm:prSet/>
      <dgm:spPr/>
      <dgm:t>
        <a:bodyPr/>
        <a:lstStyle/>
        <a:p>
          <a:r>
            <a:rPr lang="en-GB" b="1"/>
            <a:t>Be patient with utensils</a:t>
          </a:r>
          <a:endParaRPr lang="en-US"/>
        </a:p>
      </dgm:t>
    </dgm:pt>
    <dgm:pt modelId="{7AE4FEC8-0E7E-410F-9687-695ADCE9E978}" type="parTrans" cxnId="{41863387-22D4-4A66-B277-A7B9C5939153}">
      <dgm:prSet/>
      <dgm:spPr/>
      <dgm:t>
        <a:bodyPr/>
        <a:lstStyle/>
        <a:p>
          <a:endParaRPr lang="en-US"/>
        </a:p>
      </dgm:t>
    </dgm:pt>
    <dgm:pt modelId="{EA7B31E7-4171-4CFA-A083-972AE24BB561}" type="sibTrans" cxnId="{41863387-22D4-4A66-B277-A7B9C5939153}">
      <dgm:prSet/>
      <dgm:spPr/>
      <dgm:t>
        <a:bodyPr/>
        <a:lstStyle/>
        <a:p>
          <a:endParaRPr lang="en-US"/>
        </a:p>
      </dgm:t>
    </dgm:pt>
    <dgm:pt modelId="{620F3746-8493-4DFD-BE3C-CB1263408969}">
      <dgm:prSet/>
      <dgm:spPr/>
      <dgm:t>
        <a:bodyPr/>
        <a:lstStyle/>
        <a:p>
          <a:r>
            <a:rPr lang="en-GB" b="1"/>
            <a:t>Build on basic skills</a:t>
          </a:r>
          <a:endParaRPr lang="en-US"/>
        </a:p>
      </dgm:t>
    </dgm:pt>
    <dgm:pt modelId="{4DA8B1E5-6CC1-4B85-BD95-61F25E70D8E4}" type="parTrans" cxnId="{2ED72102-132B-4567-A5D7-294928306DA7}">
      <dgm:prSet/>
      <dgm:spPr/>
      <dgm:t>
        <a:bodyPr/>
        <a:lstStyle/>
        <a:p>
          <a:endParaRPr lang="en-US"/>
        </a:p>
      </dgm:t>
    </dgm:pt>
    <dgm:pt modelId="{0FFF419E-B958-45C8-A63B-53CF5FD5098C}" type="sibTrans" cxnId="{2ED72102-132B-4567-A5D7-294928306DA7}">
      <dgm:prSet/>
      <dgm:spPr/>
      <dgm:t>
        <a:bodyPr/>
        <a:lstStyle/>
        <a:p>
          <a:endParaRPr lang="en-US"/>
        </a:p>
      </dgm:t>
    </dgm:pt>
    <dgm:pt modelId="{1EBD4EF6-5F38-8241-832F-58417718C5DD}" type="pres">
      <dgm:prSet presAssocID="{4843D559-68BC-4C57-B514-5A320CE9DAEE}" presName="linear" presStyleCnt="0">
        <dgm:presLayoutVars>
          <dgm:animLvl val="lvl"/>
          <dgm:resizeHandles val="exact"/>
        </dgm:presLayoutVars>
      </dgm:prSet>
      <dgm:spPr/>
    </dgm:pt>
    <dgm:pt modelId="{6847631C-DD55-5543-96ED-3531BCE5F19A}" type="pres">
      <dgm:prSet presAssocID="{C22907DC-BBDB-4344-ABA0-47069FE46B3C}" presName="parentText" presStyleLbl="node1" presStyleIdx="0" presStyleCnt="1">
        <dgm:presLayoutVars>
          <dgm:chMax val="0"/>
          <dgm:bulletEnabled val="1"/>
        </dgm:presLayoutVars>
      </dgm:prSet>
      <dgm:spPr/>
    </dgm:pt>
    <dgm:pt modelId="{F5AFE6B3-DB3D-2442-B112-1995F2B75F0C}" type="pres">
      <dgm:prSet presAssocID="{C22907DC-BBDB-4344-ABA0-47069FE46B3C}" presName="childText" presStyleLbl="revTx" presStyleIdx="0" presStyleCnt="1">
        <dgm:presLayoutVars>
          <dgm:bulletEnabled val="1"/>
        </dgm:presLayoutVars>
      </dgm:prSet>
      <dgm:spPr/>
    </dgm:pt>
  </dgm:ptLst>
  <dgm:cxnLst>
    <dgm:cxn modelId="{2ED72102-132B-4567-A5D7-294928306DA7}" srcId="{C22907DC-BBDB-4344-ABA0-47069FE46B3C}" destId="{620F3746-8493-4DFD-BE3C-CB1263408969}" srcOrd="4" destOrd="0" parTransId="{4DA8B1E5-6CC1-4B85-BD95-61F25E70D8E4}" sibTransId="{0FFF419E-B958-45C8-A63B-53CF5FD5098C}"/>
    <dgm:cxn modelId="{9FE03A02-B71F-1947-820C-8E1156C4F29F}" type="presOf" srcId="{C22907DC-BBDB-4344-ABA0-47069FE46B3C}" destId="{6847631C-DD55-5543-96ED-3531BCE5F19A}" srcOrd="0" destOrd="0" presId="urn:microsoft.com/office/officeart/2005/8/layout/vList2"/>
    <dgm:cxn modelId="{8A35BA1B-942E-4533-89DD-9248F75FD832}" srcId="{C22907DC-BBDB-4344-ABA0-47069FE46B3C}" destId="{C5E5649A-E92F-42F4-9771-D0FF510CD5A6}" srcOrd="1" destOrd="0" parTransId="{55351C31-44E0-4C18-8149-EEDCFCDE0D9E}" sibTransId="{A1AE7A5A-1511-49A6-9242-212162EC8051}"/>
    <dgm:cxn modelId="{5F75B538-6720-F94F-9347-5F310E3485EC}" type="presOf" srcId="{4843D559-68BC-4C57-B514-5A320CE9DAEE}" destId="{1EBD4EF6-5F38-8241-832F-58417718C5DD}" srcOrd="0" destOrd="0" presId="urn:microsoft.com/office/officeart/2005/8/layout/vList2"/>
    <dgm:cxn modelId="{F5F55D40-696A-4B78-8758-0DC283CDCD71}" srcId="{4843D559-68BC-4C57-B514-5A320CE9DAEE}" destId="{C22907DC-BBDB-4344-ABA0-47069FE46B3C}" srcOrd="0" destOrd="0" parTransId="{8C636B06-3FBF-4D65-B4C6-6D0D47467927}" sibTransId="{D774619B-0A14-4AA3-A015-574114A48A9D}"/>
    <dgm:cxn modelId="{2BB81749-30B1-46FE-BB66-53C8D32172AE}" srcId="{C22907DC-BBDB-4344-ABA0-47069FE46B3C}" destId="{6EDDA1B8-6F38-47E9-BE35-6AC4C9DD8214}" srcOrd="0" destOrd="0" parTransId="{EAD54EDA-C0F7-4A10-B47C-DE07A2AE8178}" sibTransId="{EF0B6429-8483-43C0-9247-398807D8365B}"/>
    <dgm:cxn modelId="{5076685A-D871-5A4D-8C54-812E9EDEA280}" type="presOf" srcId="{4FB1989D-10BD-4DC3-8AD8-1A8864BF8889}" destId="{F5AFE6B3-DB3D-2442-B112-1995F2B75F0C}" srcOrd="0" destOrd="3" presId="urn:microsoft.com/office/officeart/2005/8/layout/vList2"/>
    <dgm:cxn modelId="{CDC3B97B-1167-0C45-8870-E67E07CA3547}" type="presOf" srcId="{1E861F0E-6B14-4C10-A666-A6B634FC1B30}" destId="{F5AFE6B3-DB3D-2442-B112-1995F2B75F0C}" srcOrd="0" destOrd="2" presId="urn:microsoft.com/office/officeart/2005/8/layout/vList2"/>
    <dgm:cxn modelId="{3CFBB784-E473-4844-B373-AB0E688D23E4}" type="presOf" srcId="{C5E5649A-E92F-42F4-9771-D0FF510CD5A6}" destId="{F5AFE6B3-DB3D-2442-B112-1995F2B75F0C}" srcOrd="0" destOrd="1" presId="urn:microsoft.com/office/officeart/2005/8/layout/vList2"/>
    <dgm:cxn modelId="{41863387-22D4-4A66-B277-A7B9C5939153}" srcId="{C22907DC-BBDB-4344-ABA0-47069FE46B3C}" destId="{4FB1989D-10BD-4DC3-8AD8-1A8864BF8889}" srcOrd="3" destOrd="0" parTransId="{7AE4FEC8-0E7E-410F-9687-695ADCE9E978}" sibTransId="{EA7B31E7-4171-4CFA-A083-972AE24BB561}"/>
    <dgm:cxn modelId="{483819CE-7434-4B58-B7D2-28A2DDBD9477}" srcId="{C22907DC-BBDB-4344-ABA0-47069FE46B3C}" destId="{1E861F0E-6B14-4C10-A666-A6B634FC1B30}" srcOrd="2" destOrd="0" parTransId="{2AF74619-06C4-4302-B18D-E190851B5E8F}" sibTransId="{0511DB73-3324-4C36-9C1F-1256CBF67C00}"/>
    <dgm:cxn modelId="{C7368AD9-F4B8-D345-BDD4-153C8F4A6629}" type="presOf" srcId="{620F3746-8493-4DFD-BE3C-CB1263408969}" destId="{F5AFE6B3-DB3D-2442-B112-1995F2B75F0C}" srcOrd="0" destOrd="4" presId="urn:microsoft.com/office/officeart/2005/8/layout/vList2"/>
    <dgm:cxn modelId="{8CFEF8FE-6F01-4542-93D3-AE1F847DCE4C}" type="presOf" srcId="{6EDDA1B8-6F38-47E9-BE35-6AC4C9DD8214}" destId="{F5AFE6B3-DB3D-2442-B112-1995F2B75F0C}" srcOrd="0" destOrd="0" presId="urn:microsoft.com/office/officeart/2005/8/layout/vList2"/>
    <dgm:cxn modelId="{AA951CAE-966E-FB4C-9D17-23BD7C253FD8}" type="presParOf" srcId="{1EBD4EF6-5F38-8241-832F-58417718C5DD}" destId="{6847631C-DD55-5543-96ED-3531BCE5F19A}" srcOrd="0" destOrd="0" presId="urn:microsoft.com/office/officeart/2005/8/layout/vList2"/>
    <dgm:cxn modelId="{7EF6C164-E84C-2B4A-8D97-E659DE4787F8}" type="presParOf" srcId="{1EBD4EF6-5F38-8241-832F-58417718C5DD}" destId="{F5AFE6B3-DB3D-2442-B112-1995F2B75F0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47631C-DD55-5543-96ED-3531BCE5F19A}">
      <dsp:nvSpPr>
        <dsp:cNvPr id="0" name=""/>
        <dsp:cNvSpPr/>
      </dsp:nvSpPr>
      <dsp:spPr>
        <a:xfrm>
          <a:off x="0" y="49860"/>
          <a:ext cx="6898005" cy="2358719"/>
        </a:xfrm>
        <a:prstGeom prst="roundRect">
          <a:avLst/>
        </a:prstGeom>
        <a:solidFill>
          <a:schemeClr val="accent1">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t>As a parent we should encourage growth by stepping back and allowing our children learn their dos and don’ts – promoting the logical thinking into their early adolescence and eventually adulthood through experiences. A few points according to </a:t>
          </a:r>
          <a:r>
            <a:rPr lang="en-GB" sz="2400" kern="1200" dirty="0"/>
            <a:t>Jeanne Ellis Ormrod (2007) are as follows: </a:t>
          </a:r>
          <a:endParaRPr lang="en-US" sz="2400" kern="1200" dirty="0"/>
        </a:p>
      </dsp:txBody>
      <dsp:txXfrm>
        <a:off x="115143" y="165003"/>
        <a:ext cx="6667719" cy="2128433"/>
      </dsp:txXfrm>
    </dsp:sp>
    <dsp:sp modelId="{F5AFE6B3-DB3D-2442-B112-1995F2B75F0C}">
      <dsp:nvSpPr>
        <dsp:cNvPr id="0" name=""/>
        <dsp:cNvSpPr/>
      </dsp:nvSpPr>
      <dsp:spPr>
        <a:xfrm>
          <a:off x="0" y="2408580"/>
          <a:ext cx="6898005" cy="1564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012"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en-US" sz="1900" b="1" kern="1200"/>
            <a:t>Pincer grasp : Reflexes </a:t>
          </a:r>
          <a:endParaRPr lang="en-US" sz="1900" kern="1200"/>
        </a:p>
        <a:p>
          <a:pPr marL="171450" lvl="1" indent="-171450" algn="l" defTabSz="844550">
            <a:lnSpc>
              <a:spcPct val="90000"/>
            </a:lnSpc>
            <a:spcBef>
              <a:spcPct val="0"/>
            </a:spcBef>
            <a:spcAft>
              <a:spcPct val="20000"/>
            </a:spcAft>
            <a:buChar char="•"/>
          </a:pPr>
          <a:r>
            <a:rPr lang="en-GB" sz="1900" b="1" kern="1200"/>
            <a:t>Repetitive actions : Primary circular reactions</a:t>
          </a:r>
          <a:endParaRPr lang="en-US" sz="1900" kern="1200"/>
        </a:p>
        <a:p>
          <a:pPr marL="171450" lvl="1" indent="-171450" algn="l" defTabSz="844550">
            <a:lnSpc>
              <a:spcPct val="90000"/>
            </a:lnSpc>
            <a:spcBef>
              <a:spcPct val="0"/>
            </a:spcBef>
            <a:spcAft>
              <a:spcPct val="20000"/>
            </a:spcAft>
            <a:buChar char="•"/>
          </a:pPr>
          <a:r>
            <a:rPr lang="en-GB" sz="1900" b="1" kern="1200"/>
            <a:t>Promote creativity : Coordinations </a:t>
          </a:r>
          <a:endParaRPr lang="en-US" sz="1900" kern="1200"/>
        </a:p>
        <a:p>
          <a:pPr marL="171450" lvl="1" indent="-171450" algn="l" defTabSz="844550">
            <a:lnSpc>
              <a:spcPct val="90000"/>
            </a:lnSpc>
            <a:spcBef>
              <a:spcPct val="0"/>
            </a:spcBef>
            <a:spcAft>
              <a:spcPct val="20000"/>
            </a:spcAft>
            <a:buChar char="•"/>
          </a:pPr>
          <a:r>
            <a:rPr lang="en-GB" sz="1900" b="1" kern="1200"/>
            <a:t>Be patient with utensils</a:t>
          </a:r>
          <a:endParaRPr lang="en-US" sz="1900" kern="1200"/>
        </a:p>
        <a:p>
          <a:pPr marL="171450" lvl="1" indent="-171450" algn="l" defTabSz="844550">
            <a:lnSpc>
              <a:spcPct val="90000"/>
            </a:lnSpc>
            <a:spcBef>
              <a:spcPct val="0"/>
            </a:spcBef>
            <a:spcAft>
              <a:spcPct val="20000"/>
            </a:spcAft>
            <a:buChar char="•"/>
          </a:pPr>
          <a:r>
            <a:rPr lang="en-GB" sz="1900" b="1" kern="1200"/>
            <a:t>Build on basic skills</a:t>
          </a:r>
          <a:endParaRPr lang="en-US" sz="1900" kern="1200"/>
        </a:p>
      </dsp:txBody>
      <dsp:txXfrm>
        <a:off x="0" y="2408580"/>
        <a:ext cx="6898005" cy="15649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1AFEE-C21F-E14A-A5EC-ABE1927F7B94}" type="datetimeFigureOut">
              <a:rPr lang="en-GB" smtClean="0"/>
              <a:t>27/10/2021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3FA3AE-48AB-5F41-90FF-E5A72A8CF3E4}" type="slidenum">
              <a:rPr lang="en-GB" smtClean="0"/>
              <a:t>‹#›</a:t>
            </a:fld>
            <a:endParaRPr lang="en-GB"/>
          </a:p>
        </p:txBody>
      </p:sp>
    </p:spTree>
    <p:extLst>
      <p:ext uri="{BB962C8B-B14F-4D97-AF65-F5344CB8AC3E}">
        <p14:creationId xmlns:p14="http://schemas.microsoft.com/office/powerpoint/2010/main" val="13672005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C10D83-5314-024E-A90F-E5E80AE56663}" type="slidenum">
              <a:rPr lang="en-GB" smtClean="0"/>
              <a:t>10</a:t>
            </a:fld>
            <a:endParaRPr lang="en-GB"/>
          </a:p>
        </p:txBody>
      </p:sp>
    </p:spTree>
    <p:extLst>
      <p:ext uri="{BB962C8B-B14F-4D97-AF65-F5344CB8AC3E}">
        <p14:creationId xmlns:p14="http://schemas.microsoft.com/office/powerpoint/2010/main" val="23873459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GB"/>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8D5821BB-F1C5-4B43-B18D-364AE5FEB570}" type="datetimeFigureOut">
              <a:rPr lang="en-GB" smtClean="0"/>
              <a:t>27/10/2021</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86EE0D3A-E86A-7346-A363-E673FDFA078B}"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18981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D5821BB-F1C5-4B43-B18D-364AE5FEB570}" type="datetimeFigureOut">
              <a:rPr lang="en-GB" smtClean="0"/>
              <a:t>27/10/2021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E0D3A-E86A-7346-A363-E673FDFA078B}" type="slidenum">
              <a:rPr lang="en-GB" smtClean="0"/>
              <a:t>‹#›</a:t>
            </a:fld>
            <a:endParaRPr lang="en-GB"/>
          </a:p>
        </p:txBody>
      </p:sp>
    </p:spTree>
    <p:extLst>
      <p:ext uri="{BB962C8B-B14F-4D97-AF65-F5344CB8AC3E}">
        <p14:creationId xmlns:p14="http://schemas.microsoft.com/office/powerpoint/2010/main" val="564370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8D5821BB-F1C5-4B43-B18D-364AE5FEB570}" type="datetimeFigureOut">
              <a:rPr lang="en-GB" smtClean="0"/>
              <a:t>27/10/2021</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86EE0D3A-E86A-7346-A363-E673FDFA078B}"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325928914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D5821BB-F1C5-4B43-B18D-364AE5FEB570}" type="datetimeFigureOut">
              <a:rPr lang="en-GB" smtClean="0"/>
              <a:t>27/10/2021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EE0D3A-E86A-7346-A363-E673FDFA078B}" type="slidenum">
              <a:rPr lang="en-GB" smtClean="0"/>
              <a:t>‹#›</a:t>
            </a:fld>
            <a:endParaRPr lang="en-GB"/>
          </a:p>
        </p:txBody>
      </p:sp>
    </p:spTree>
    <p:extLst>
      <p:ext uri="{BB962C8B-B14F-4D97-AF65-F5344CB8AC3E}">
        <p14:creationId xmlns:p14="http://schemas.microsoft.com/office/powerpoint/2010/main" val="1553319161"/>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D5821BB-F1C5-4B43-B18D-364AE5FEB570}" type="datetimeFigureOut">
              <a:rPr lang="en-GB" smtClean="0"/>
              <a:t>27/10/2021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EE0D3A-E86A-7346-A363-E673FDFA078B}" type="slidenum">
              <a:rPr lang="en-GB" smtClean="0"/>
              <a:t>‹#›</a:t>
            </a:fld>
            <a:endParaRPr lang="en-GB"/>
          </a:p>
        </p:txBody>
      </p:sp>
    </p:spTree>
    <p:extLst>
      <p:ext uri="{BB962C8B-B14F-4D97-AF65-F5344CB8AC3E}">
        <p14:creationId xmlns:p14="http://schemas.microsoft.com/office/powerpoint/2010/main" val="702603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D5821BB-F1C5-4B43-B18D-364AE5FEB570}" type="datetimeFigureOut">
              <a:rPr lang="en-GB" smtClean="0"/>
              <a:t>27/10/2021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EE0D3A-E86A-7346-A363-E673FDFA078B}" type="slidenum">
              <a:rPr lang="en-GB" smtClean="0"/>
              <a:t>‹#›</a:t>
            </a:fld>
            <a:endParaRPr lang="en-GB"/>
          </a:p>
        </p:txBody>
      </p:sp>
    </p:spTree>
    <p:extLst>
      <p:ext uri="{BB962C8B-B14F-4D97-AF65-F5344CB8AC3E}">
        <p14:creationId xmlns:p14="http://schemas.microsoft.com/office/powerpoint/2010/main" val="22677696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5821BB-F1C5-4B43-B18D-364AE5FEB570}" type="datetimeFigureOut">
              <a:rPr lang="en-GB" smtClean="0"/>
              <a:t>27/10/2021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EE0D3A-E86A-7346-A363-E673FDFA078B}" type="slidenum">
              <a:rPr lang="en-GB" smtClean="0"/>
              <a:t>‹#›</a:t>
            </a:fld>
            <a:endParaRPr lang="en-GB"/>
          </a:p>
        </p:txBody>
      </p:sp>
    </p:spTree>
    <p:extLst>
      <p:ext uri="{BB962C8B-B14F-4D97-AF65-F5344CB8AC3E}">
        <p14:creationId xmlns:p14="http://schemas.microsoft.com/office/powerpoint/2010/main" val="3918183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GB"/>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8D5821BB-F1C5-4B43-B18D-364AE5FEB570}" type="datetimeFigureOut">
              <a:rPr lang="en-GB" smtClean="0"/>
              <a:t>27/10/2021</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86EE0D3A-E86A-7346-A363-E673FDFA078B}"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99765945"/>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GB"/>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8D5821BB-F1C5-4B43-B18D-364AE5FEB570}" type="datetimeFigureOut">
              <a:rPr lang="en-GB" smtClean="0"/>
              <a:t>27/10/2021</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86EE0D3A-E86A-7346-A363-E673FDFA078B}" type="slidenum">
              <a:rPr lang="en-GB" smtClean="0"/>
              <a:t>‹#›</a:t>
            </a:fld>
            <a:endParaRPr lang="en-GB"/>
          </a:p>
        </p:txBody>
      </p:sp>
    </p:spTree>
    <p:extLst>
      <p:ext uri="{BB962C8B-B14F-4D97-AF65-F5344CB8AC3E}">
        <p14:creationId xmlns:p14="http://schemas.microsoft.com/office/powerpoint/2010/main" val="329941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D5821BB-F1C5-4B43-B18D-364AE5FEB570}" type="datetimeFigureOut">
              <a:rPr lang="en-GB" smtClean="0"/>
              <a:t>27/10/2021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E0D3A-E86A-7346-A363-E673FDFA078B}" type="slidenum">
              <a:rPr lang="en-GB" smtClean="0"/>
              <a:t>‹#›</a:t>
            </a:fld>
            <a:endParaRPr lang="en-GB"/>
          </a:p>
        </p:txBody>
      </p:sp>
    </p:spTree>
    <p:extLst>
      <p:ext uri="{BB962C8B-B14F-4D97-AF65-F5344CB8AC3E}">
        <p14:creationId xmlns:p14="http://schemas.microsoft.com/office/powerpoint/2010/main" val="12914223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D5821BB-F1C5-4B43-B18D-364AE5FEB570}" type="datetimeFigureOut">
              <a:rPr lang="en-GB" smtClean="0"/>
              <a:t>27/10/2021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EE0D3A-E86A-7346-A363-E673FDFA078B}" type="slidenum">
              <a:rPr lang="en-GB" smtClean="0"/>
              <a:t>‹#›</a:t>
            </a:fld>
            <a:endParaRPr lang="en-GB"/>
          </a:p>
        </p:txBody>
      </p:sp>
    </p:spTree>
    <p:extLst>
      <p:ext uri="{BB962C8B-B14F-4D97-AF65-F5344CB8AC3E}">
        <p14:creationId xmlns:p14="http://schemas.microsoft.com/office/powerpoint/2010/main" val="4017322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8D5821BB-F1C5-4B43-B18D-364AE5FEB570}" type="datetimeFigureOut">
              <a:rPr lang="en-GB" smtClean="0"/>
              <a:t>27/10/2021</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86EE0D3A-E86A-7346-A363-E673FDFA078B}"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26561959"/>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doi.org/10.2307/1176032" TargetMode="External"/><Relationship Id="rId2" Type="http://schemas.openxmlformats.org/officeDocument/2006/relationships/hyperlink" Target="http://www.jstor.org/stable/20297420" TargetMode="External"/><Relationship Id="rId1" Type="http://schemas.openxmlformats.org/officeDocument/2006/relationships/slideLayout" Target="../slideLayouts/slideLayout2.xml"/><Relationship Id="rId6" Type="http://schemas.openxmlformats.org/officeDocument/2006/relationships/hyperlink" Target="https://doi.org/10.2307/4445437" TargetMode="External"/><Relationship Id="rId5" Type="http://schemas.openxmlformats.org/officeDocument/2006/relationships/hyperlink" Target="http://www.jstor.org/stable/27902565" TargetMode="External"/><Relationship Id="rId4" Type="http://schemas.openxmlformats.org/officeDocument/2006/relationships/hyperlink" Target="http://www.jstor.org/stable/3594354"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tudmonkedtech.com/blog/know-early-childhood-developmental-milestones/" TargetMode="External"/><Relationship Id="rId7" Type="http://schemas.openxmlformats.org/officeDocument/2006/relationships/hyperlink" Target="https://www.healthline.com/health/piaget-stages-of-development#stage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parents.com/toddlers-preschoolers/development/physical/child-developing-motor-skills/" TargetMode="External"/><Relationship Id="rId5" Type="http://schemas.openxmlformats.org/officeDocument/2006/relationships/hyperlink" Target="https://sites.google.com/site/vchavez1415/matrix" TargetMode="External"/><Relationship Id="rId4" Type="http://schemas.openxmlformats.org/officeDocument/2006/relationships/hyperlink" Target="http://pix-clouds.com/s/sensorimotor-stage.html"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D22AF-D10B-6247-A132-6E4896AB9C89}"/>
              </a:ext>
            </a:extLst>
          </p:cNvPr>
          <p:cNvSpPr txBox="1">
            <a:spLocks noGrp="1"/>
          </p:cNvSpPr>
          <p:nvPr>
            <p:ph type="ctrTitle"/>
          </p:nvPr>
        </p:nvSpPr>
        <p:spPr>
          <a:xfrm>
            <a:off x="2659589" y="3156008"/>
            <a:ext cx="6850505" cy="896439"/>
          </a:xfrm>
        </p:spPr>
        <p:txBody>
          <a:bodyPr anchorCtr="1">
            <a:noAutofit/>
          </a:bodyPr>
          <a:lstStyle/>
          <a:p>
            <a:pPr lvl="0" algn="ctr"/>
            <a:r>
              <a:rPr lang="en-US" sz="3200" b="1" i="1" dirty="0">
                <a:solidFill>
                  <a:schemeClr val="accent5">
                    <a:lumMod val="75000"/>
                  </a:schemeClr>
                </a:solidFill>
              </a:rPr>
              <a:t>A child’s experience between the ages of 0-5 years can affect the rest of their lives </a:t>
            </a:r>
            <a:endParaRPr lang="en-GB" sz="3200" b="1" i="1" dirty="0">
              <a:solidFill>
                <a:schemeClr val="accent5">
                  <a:lumMod val="75000"/>
                </a:schemeClr>
              </a:solidFill>
            </a:endParaRPr>
          </a:p>
        </p:txBody>
      </p:sp>
      <p:pic>
        <p:nvPicPr>
          <p:cNvPr id="4" name="Picture 3">
            <a:extLst>
              <a:ext uri="{FF2B5EF4-FFF2-40B4-BE49-F238E27FC236}">
                <a16:creationId xmlns:a16="http://schemas.microsoft.com/office/drawing/2014/main" id="{C67FF718-C34A-9A41-B4C8-C143F0E7D352}"/>
              </a:ext>
            </a:extLst>
          </p:cNvPr>
          <p:cNvPicPr>
            <a:picLocks noChangeAspect="1"/>
          </p:cNvPicPr>
          <p:nvPr/>
        </p:nvPicPr>
        <p:blipFill>
          <a:blip r:embed="rId2"/>
          <a:stretch>
            <a:fillRect/>
          </a:stretch>
        </p:blipFill>
        <p:spPr>
          <a:xfrm>
            <a:off x="2327230" y="4543481"/>
            <a:ext cx="7515224" cy="2212820"/>
          </a:xfrm>
          <a:prstGeom prst="rect">
            <a:avLst/>
          </a:prstGeom>
          <a:noFill/>
          <a:ln cap="flat">
            <a:noFill/>
          </a:ln>
        </p:spPr>
      </p:pic>
      <p:sp>
        <p:nvSpPr>
          <p:cNvPr id="5" name="TextBox 4">
            <a:extLst>
              <a:ext uri="{FF2B5EF4-FFF2-40B4-BE49-F238E27FC236}">
                <a16:creationId xmlns:a16="http://schemas.microsoft.com/office/drawing/2014/main" id="{15A572D0-7033-FA40-BDF7-AF9CDD39B4D7}"/>
              </a:ext>
            </a:extLst>
          </p:cNvPr>
          <p:cNvSpPr txBox="1"/>
          <p:nvPr/>
        </p:nvSpPr>
        <p:spPr>
          <a:xfrm>
            <a:off x="3271612" y="97635"/>
            <a:ext cx="4961745" cy="1200329"/>
          </a:xfrm>
          <a:prstGeom prst="rect">
            <a:avLst/>
          </a:prstGeom>
          <a:noFill/>
        </p:spPr>
        <p:txBody>
          <a:bodyPr wrap="square" rtlCol="0">
            <a:spAutoFit/>
          </a:bodyPr>
          <a:lstStyle/>
          <a:p>
            <a:pPr algn="ctr"/>
            <a:r>
              <a:rPr lang="en-GB" sz="3600" dirty="0"/>
              <a:t>Psychology  in Health and Social Care</a:t>
            </a:r>
          </a:p>
        </p:txBody>
      </p:sp>
      <p:sp>
        <p:nvSpPr>
          <p:cNvPr id="6" name="TextBox 5">
            <a:extLst>
              <a:ext uri="{FF2B5EF4-FFF2-40B4-BE49-F238E27FC236}">
                <a16:creationId xmlns:a16="http://schemas.microsoft.com/office/drawing/2014/main" id="{0C2D0D0D-4E20-3649-B9DB-76A6ED944501}"/>
              </a:ext>
            </a:extLst>
          </p:cNvPr>
          <p:cNvSpPr txBox="1"/>
          <p:nvPr/>
        </p:nvSpPr>
        <p:spPr>
          <a:xfrm>
            <a:off x="3976147" y="1208109"/>
            <a:ext cx="3552669" cy="1477328"/>
          </a:xfrm>
          <a:prstGeom prst="rect">
            <a:avLst/>
          </a:prstGeom>
          <a:noFill/>
        </p:spPr>
        <p:txBody>
          <a:bodyPr wrap="square" rtlCol="0">
            <a:spAutoFit/>
          </a:bodyPr>
          <a:lstStyle/>
          <a:p>
            <a:pPr algn="ctr"/>
            <a:r>
              <a:rPr lang="en-GB" dirty="0"/>
              <a:t>Student name: Aya </a:t>
            </a:r>
            <a:r>
              <a:rPr lang="en-GB" dirty="0" err="1"/>
              <a:t>Janagap</a:t>
            </a:r>
            <a:endParaRPr lang="en-GB" dirty="0"/>
          </a:p>
          <a:p>
            <a:pPr algn="ctr"/>
            <a:r>
              <a:rPr lang="en-GB" dirty="0"/>
              <a:t>Student code: 2020123</a:t>
            </a:r>
          </a:p>
          <a:p>
            <a:pPr algn="ctr"/>
            <a:r>
              <a:rPr lang="en-GB" dirty="0"/>
              <a:t>Module code: BMSW 4005</a:t>
            </a:r>
          </a:p>
          <a:p>
            <a:pPr algn="ctr"/>
            <a:r>
              <a:rPr lang="en-GB" dirty="0"/>
              <a:t>Lecturer: Rebecca Kavanagh</a:t>
            </a:r>
          </a:p>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60BF3-8AE0-8B4D-8C20-B8D83FE1F001}"/>
              </a:ext>
            </a:extLst>
          </p:cNvPr>
          <p:cNvSpPr txBox="1">
            <a:spLocks noGrp="1"/>
          </p:cNvSpPr>
          <p:nvPr>
            <p:ph type="title"/>
          </p:nvPr>
        </p:nvSpPr>
        <p:spPr>
          <a:xfrm>
            <a:off x="1154951" y="973671"/>
            <a:ext cx="10294095" cy="706968"/>
          </a:xfrm>
        </p:spPr>
        <p:txBody>
          <a:bodyPr>
            <a:normAutofit fontScale="90000"/>
          </a:bodyPr>
          <a:lstStyle/>
          <a:p>
            <a:pPr lvl="0"/>
            <a:r>
              <a:rPr lang="en-US" sz="4300"/>
              <a:t>Childhood development milestone ages 0-5  </a:t>
            </a:r>
            <a:endParaRPr lang="en-GB" sz="4300"/>
          </a:p>
        </p:txBody>
      </p:sp>
      <p:pic>
        <p:nvPicPr>
          <p:cNvPr id="3" name="Content Placeholder 3">
            <a:extLst>
              <a:ext uri="{FF2B5EF4-FFF2-40B4-BE49-F238E27FC236}">
                <a16:creationId xmlns:a16="http://schemas.microsoft.com/office/drawing/2014/main" id="{FFF41E45-72F5-2A4C-8ED1-4D67CB5EC6C9}"/>
              </a:ext>
            </a:extLst>
          </p:cNvPr>
          <p:cNvPicPr>
            <a:picLocks noGrp="1" noChangeAspect="1"/>
          </p:cNvPicPr>
          <p:nvPr>
            <p:ph idx="1"/>
          </p:nvPr>
        </p:nvPicPr>
        <p:blipFill>
          <a:blip r:embed="rId2"/>
          <a:stretch>
            <a:fillRect/>
          </a:stretch>
        </p:blipFill>
        <p:spPr>
          <a:xfrm>
            <a:off x="2540000" y="1680639"/>
            <a:ext cx="7873999" cy="4188355"/>
          </a:xfrm>
        </p:spPr>
      </p:pic>
      <p:sp>
        <p:nvSpPr>
          <p:cNvPr id="4" name="TextBox 5">
            <a:extLst>
              <a:ext uri="{FF2B5EF4-FFF2-40B4-BE49-F238E27FC236}">
                <a16:creationId xmlns:a16="http://schemas.microsoft.com/office/drawing/2014/main" id="{0E7D1524-8A61-6042-BF41-975FD3CFFE87}"/>
              </a:ext>
            </a:extLst>
          </p:cNvPr>
          <p:cNvSpPr txBox="1"/>
          <p:nvPr/>
        </p:nvSpPr>
        <p:spPr>
          <a:xfrm>
            <a:off x="1154951" y="5921636"/>
            <a:ext cx="10055967" cy="261609"/>
          </a:xfrm>
          <a:prstGeom prst="rect">
            <a:avLst/>
          </a:prstGeom>
          <a:noFill/>
          <a:ln cap="flat">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50" b="0" i="0" u="none" strike="noStrike" kern="1200" cap="none" spc="0" baseline="0" dirty="0">
                <a:solidFill>
                  <a:srgbClr val="000000"/>
                </a:solidFill>
                <a:uFillTx/>
                <a:latin typeface="Calibri"/>
              </a:rPr>
              <a:t>Source : http://</a:t>
            </a:r>
            <a:r>
              <a:rPr lang="en-GB" sz="1050" b="0" i="0" u="none" strike="noStrike" kern="1200" cap="none" spc="0" baseline="0" dirty="0" err="1">
                <a:solidFill>
                  <a:srgbClr val="000000"/>
                </a:solidFill>
                <a:uFillTx/>
                <a:latin typeface="Calibri"/>
              </a:rPr>
              <a:t>studmonkedtech.com</a:t>
            </a:r>
            <a:r>
              <a:rPr lang="en-GB" sz="1050" b="0" i="0" u="none" strike="noStrike" kern="1200" cap="none" spc="0" baseline="0" dirty="0">
                <a:solidFill>
                  <a:srgbClr val="000000"/>
                </a:solidFill>
                <a:uFillTx/>
                <a:latin typeface="Calibri"/>
              </a:rPr>
              <a:t>/blog/know-early-childhood-developmental-milestones/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4173D-6A8C-4B4F-9D38-FE77C8A02AAA}"/>
              </a:ext>
            </a:extLst>
          </p:cNvPr>
          <p:cNvSpPr txBox="1">
            <a:spLocks noGrp="1"/>
          </p:cNvSpPr>
          <p:nvPr>
            <p:ph type="title"/>
          </p:nvPr>
        </p:nvSpPr>
        <p:spPr/>
        <p:txBody>
          <a:bodyPr/>
          <a:lstStyle/>
          <a:p>
            <a:pPr lvl="0"/>
            <a:r>
              <a:rPr lang="en-US"/>
              <a:t>Child developmental theories </a:t>
            </a:r>
            <a:endParaRPr lang="en-GB"/>
          </a:p>
        </p:txBody>
      </p:sp>
      <p:pic>
        <p:nvPicPr>
          <p:cNvPr id="3" name="Content Placeholder 3">
            <a:extLst>
              <a:ext uri="{FF2B5EF4-FFF2-40B4-BE49-F238E27FC236}">
                <a16:creationId xmlns:a16="http://schemas.microsoft.com/office/drawing/2014/main" id="{B5399487-9E5A-BA47-A358-062912BBD49A}"/>
              </a:ext>
            </a:extLst>
          </p:cNvPr>
          <p:cNvPicPr>
            <a:picLocks noGrp="1" noChangeAspect="1"/>
          </p:cNvPicPr>
          <p:nvPr>
            <p:ph idx="1"/>
          </p:nvPr>
        </p:nvPicPr>
        <p:blipFill>
          <a:blip r:embed="rId2"/>
          <a:stretch>
            <a:fillRect/>
          </a:stretch>
        </p:blipFill>
        <p:spPr>
          <a:xfrm>
            <a:off x="2078065" y="1320800"/>
            <a:ext cx="8096189" cy="4176791"/>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BAFF55-9C39-D845-A5B3-CFE6642791F4}"/>
              </a:ext>
            </a:extLst>
          </p:cNvPr>
          <p:cNvSpPr txBox="1">
            <a:spLocks noGrp="1"/>
          </p:cNvSpPr>
          <p:nvPr>
            <p:ph type="title"/>
          </p:nvPr>
        </p:nvSpPr>
        <p:spPr/>
        <p:txBody>
          <a:bodyPr/>
          <a:lstStyle/>
          <a:p>
            <a:pPr lvl="0"/>
            <a:r>
              <a:rPr lang="en-US"/>
              <a:t>Jean Piaget: Cognitive </a:t>
            </a:r>
            <a:br>
              <a:rPr lang="en-US"/>
            </a:br>
            <a:r>
              <a:rPr lang="en-US"/>
              <a:t>Theory </a:t>
            </a:r>
            <a:endParaRPr lang="en-GB"/>
          </a:p>
        </p:txBody>
      </p:sp>
      <p:sp>
        <p:nvSpPr>
          <p:cNvPr id="3" name="Content Placeholder 5">
            <a:extLst>
              <a:ext uri="{FF2B5EF4-FFF2-40B4-BE49-F238E27FC236}">
                <a16:creationId xmlns:a16="http://schemas.microsoft.com/office/drawing/2014/main" id="{6ECC0018-C53C-AB4D-AEA2-03222CBB342E}"/>
              </a:ext>
            </a:extLst>
          </p:cNvPr>
          <p:cNvSpPr txBox="1">
            <a:spLocks noGrp="1"/>
          </p:cNvSpPr>
          <p:nvPr>
            <p:ph idx="1"/>
          </p:nvPr>
        </p:nvSpPr>
        <p:spPr>
          <a:xfrm>
            <a:off x="1097280" y="1807631"/>
            <a:ext cx="7418070" cy="4023360"/>
          </a:xfrm>
        </p:spPr>
        <p:txBody>
          <a:bodyPr/>
          <a:lstStyle/>
          <a:p>
            <a:pPr lvl="0">
              <a:lnSpc>
                <a:spcPct val="107000"/>
              </a:lnSpc>
              <a:spcAft>
                <a:spcPts val="800"/>
              </a:spcAft>
            </a:pPr>
            <a:r>
              <a:rPr lang="en-US" sz="1500" b="1">
                <a:latin typeface="Calibri" pitchFamily="34"/>
                <a:cs typeface="Times New Roman" pitchFamily="18"/>
              </a:rPr>
              <a:t>Piaget Identified 4  stages in cognitive development</a:t>
            </a:r>
            <a:endParaRPr lang="en-GB" sz="1500" b="1">
              <a:latin typeface="Calibri" pitchFamily="34"/>
              <a:cs typeface="Times New Roman" pitchFamily="18"/>
            </a:endParaRPr>
          </a:p>
          <a:p>
            <a:pPr lvl="0"/>
            <a:endParaRPr lang="en-GB"/>
          </a:p>
        </p:txBody>
      </p:sp>
      <p:pic>
        <p:nvPicPr>
          <p:cNvPr id="4" name="Picture 6">
            <a:extLst>
              <a:ext uri="{FF2B5EF4-FFF2-40B4-BE49-F238E27FC236}">
                <a16:creationId xmlns:a16="http://schemas.microsoft.com/office/drawing/2014/main" id="{1E458B2D-D0BD-7040-86F6-7E8AA8C6C09D}"/>
              </a:ext>
            </a:extLst>
          </p:cNvPr>
          <p:cNvPicPr>
            <a:picLocks noChangeAspect="1"/>
          </p:cNvPicPr>
          <p:nvPr/>
        </p:nvPicPr>
        <p:blipFill>
          <a:blip r:embed="rId2"/>
          <a:stretch>
            <a:fillRect/>
          </a:stretch>
        </p:blipFill>
        <p:spPr>
          <a:xfrm>
            <a:off x="8407734" y="730779"/>
            <a:ext cx="3226131" cy="5396441"/>
          </a:xfrm>
          <a:prstGeom prst="rect">
            <a:avLst/>
          </a:prstGeom>
          <a:noFill/>
          <a:ln cap="flat">
            <a:noFill/>
          </a:ln>
        </p:spPr>
      </p:pic>
      <p:graphicFrame>
        <p:nvGraphicFramePr>
          <p:cNvPr id="5" name="Table 7">
            <a:extLst>
              <a:ext uri="{FF2B5EF4-FFF2-40B4-BE49-F238E27FC236}">
                <a16:creationId xmlns:a16="http://schemas.microsoft.com/office/drawing/2014/main" id="{2657D2E4-EF6C-C04B-A812-552409A28A72}"/>
              </a:ext>
            </a:extLst>
          </p:cNvPr>
          <p:cNvGraphicFramePr>
            <a:graphicFrameLocks noGrp="1"/>
          </p:cNvGraphicFramePr>
          <p:nvPr/>
        </p:nvGraphicFramePr>
        <p:xfrm>
          <a:off x="1209202" y="2189165"/>
          <a:ext cx="7086596" cy="4022716"/>
        </p:xfrm>
        <a:graphic>
          <a:graphicData uri="http://schemas.openxmlformats.org/drawingml/2006/table">
            <a:tbl>
              <a:tblPr>
                <a:effectLst/>
                <a:tableStyleId>{3C2FFA5D-87B4-456A-9821-1D502468CF0F}</a:tableStyleId>
              </a:tblPr>
              <a:tblGrid>
                <a:gridCol w="1771649">
                  <a:extLst>
                    <a:ext uri="{9D8B030D-6E8A-4147-A177-3AD203B41FA5}">
                      <a16:colId xmlns:a16="http://schemas.microsoft.com/office/drawing/2014/main" val="3341134652"/>
                    </a:ext>
                  </a:extLst>
                </a:gridCol>
                <a:gridCol w="1771649">
                  <a:extLst>
                    <a:ext uri="{9D8B030D-6E8A-4147-A177-3AD203B41FA5}">
                      <a16:colId xmlns:a16="http://schemas.microsoft.com/office/drawing/2014/main" val="3325862418"/>
                    </a:ext>
                  </a:extLst>
                </a:gridCol>
                <a:gridCol w="1771649">
                  <a:extLst>
                    <a:ext uri="{9D8B030D-6E8A-4147-A177-3AD203B41FA5}">
                      <a16:colId xmlns:a16="http://schemas.microsoft.com/office/drawing/2014/main" val="3171256803"/>
                    </a:ext>
                  </a:extLst>
                </a:gridCol>
                <a:gridCol w="1771649">
                  <a:extLst>
                    <a:ext uri="{9D8B030D-6E8A-4147-A177-3AD203B41FA5}">
                      <a16:colId xmlns:a16="http://schemas.microsoft.com/office/drawing/2014/main" val="349152846"/>
                    </a:ext>
                  </a:extLst>
                </a:gridCol>
              </a:tblGrid>
              <a:tr h="208976">
                <a:tc>
                  <a:txBody>
                    <a:bodyPr/>
                    <a:lstStyle/>
                    <a:p>
                      <a:pPr lvl="0"/>
                      <a:r>
                        <a:rPr lang="en-GB" sz="1000"/>
                        <a:t>Stage</a:t>
                      </a:r>
                    </a:p>
                  </a:txBody>
                  <a:tcPr marL="52239" marR="52239" marT="26124" marB="26124" anchor="ctr"/>
                </a:tc>
                <a:tc>
                  <a:txBody>
                    <a:bodyPr/>
                    <a:lstStyle/>
                    <a:p>
                      <a:pPr lvl="0"/>
                      <a:r>
                        <a:rPr lang="en-GB" sz="1000"/>
                        <a:t>Age</a:t>
                      </a:r>
                    </a:p>
                  </a:txBody>
                  <a:tcPr marL="52239" marR="52239" marT="26124" marB="26124" anchor="ctr"/>
                </a:tc>
                <a:tc>
                  <a:txBody>
                    <a:bodyPr/>
                    <a:lstStyle/>
                    <a:p>
                      <a:pPr lvl="0"/>
                      <a:r>
                        <a:rPr lang="en-GB" sz="1000"/>
                        <a:t>Characteristics</a:t>
                      </a:r>
                    </a:p>
                  </a:txBody>
                  <a:tcPr marL="52239" marR="52239" marT="26124" marB="26124" anchor="ctr"/>
                </a:tc>
                <a:tc>
                  <a:txBody>
                    <a:bodyPr/>
                    <a:lstStyle/>
                    <a:p>
                      <a:pPr lvl="0"/>
                      <a:r>
                        <a:rPr lang="en-GB" sz="1000"/>
                        <a:t>Goal</a:t>
                      </a:r>
                    </a:p>
                  </a:txBody>
                  <a:tcPr marL="52239" marR="52239" marT="26124" marB="26124" anchor="ctr"/>
                </a:tc>
                <a:extLst>
                  <a:ext uri="{0D108BD9-81ED-4DB2-BD59-A6C34878D82A}">
                    <a16:rowId xmlns:a16="http://schemas.microsoft.com/office/drawing/2014/main" val="647889926"/>
                  </a:ext>
                </a:extLst>
              </a:tr>
              <a:tr h="835889">
                <a:tc>
                  <a:txBody>
                    <a:bodyPr/>
                    <a:lstStyle/>
                    <a:p>
                      <a:pPr lvl="0"/>
                      <a:r>
                        <a:rPr lang="en-GB" sz="1000"/>
                        <a:t>Sensorimotor</a:t>
                      </a:r>
                    </a:p>
                  </a:txBody>
                  <a:tcPr marL="52239" marR="52239" marT="26124" marB="26124" anchor="ctr"/>
                </a:tc>
                <a:tc>
                  <a:txBody>
                    <a:bodyPr/>
                    <a:lstStyle/>
                    <a:p>
                      <a:pPr lvl="0"/>
                      <a:r>
                        <a:rPr lang="en-US" sz="1000"/>
                        <a:t>Birth to 18–24 months old</a:t>
                      </a:r>
                    </a:p>
                  </a:txBody>
                  <a:tcPr marL="52239" marR="52239" marT="26124" marB="26124" anchor="ctr"/>
                </a:tc>
                <a:tc>
                  <a:txBody>
                    <a:bodyPr/>
                    <a:lstStyle/>
                    <a:p>
                      <a:pPr lvl="0"/>
                      <a:r>
                        <a:rPr lang="en-US" sz="1000"/>
                        <a:t>Motor activity without use of symbols. All things learned are based on experiences, or trial and error.</a:t>
                      </a:r>
                    </a:p>
                  </a:txBody>
                  <a:tcPr marL="52239" marR="52239" marT="26124" marB="26124" anchor="ctr"/>
                </a:tc>
                <a:tc>
                  <a:txBody>
                    <a:bodyPr/>
                    <a:lstStyle/>
                    <a:p>
                      <a:pPr lvl="0"/>
                      <a:r>
                        <a:rPr lang="en-GB" sz="1000"/>
                        <a:t>Object permanence</a:t>
                      </a:r>
                    </a:p>
                  </a:txBody>
                  <a:tcPr marL="52239" marR="52239" marT="26124" marB="26124" anchor="ctr"/>
                </a:tc>
                <a:extLst>
                  <a:ext uri="{0D108BD9-81ED-4DB2-BD59-A6C34878D82A}">
                    <a16:rowId xmlns:a16="http://schemas.microsoft.com/office/drawing/2014/main" val="199636816"/>
                  </a:ext>
                </a:extLst>
              </a:tr>
              <a:tr h="835889">
                <a:tc>
                  <a:txBody>
                    <a:bodyPr/>
                    <a:lstStyle/>
                    <a:p>
                      <a:pPr lvl="0"/>
                      <a:r>
                        <a:rPr lang="en-GB" sz="1000"/>
                        <a:t>Preoperational</a:t>
                      </a:r>
                    </a:p>
                  </a:txBody>
                  <a:tcPr marL="52239" marR="52239" marT="26124" marB="26124" anchor="ctr"/>
                </a:tc>
                <a:tc>
                  <a:txBody>
                    <a:bodyPr/>
                    <a:lstStyle/>
                    <a:p>
                      <a:pPr lvl="0"/>
                      <a:r>
                        <a:rPr lang="en-US" sz="1000"/>
                        <a:t>2 to 7 years old</a:t>
                      </a:r>
                    </a:p>
                  </a:txBody>
                  <a:tcPr marL="52239" marR="52239" marT="26124" marB="26124" anchor="ctr"/>
                </a:tc>
                <a:tc>
                  <a:txBody>
                    <a:bodyPr/>
                    <a:lstStyle/>
                    <a:p>
                      <a:pPr lvl="0"/>
                      <a:r>
                        <a:rPr lang="en-US" sz="1000"/>
                        <a:t>Development of language, memory, and imagination. Intelligence is both egocentric and intuitive.</a:t>
                      </a:r>
                    </a:p>
                  </a:txBody>
                  <a:tcPr marL="52239" marR="52239" marT="26124" marB="26124" anchor="ctr"/>
                </a:tc>
                <a:tc>
                  <a:txBody>
                    <a:bodyPr/>
                    <a:lstStyle/>
                    <a:p>
                      <a:pPr lvl="0"/>
                      <a:r>
                        <a:rPr lang="en-GB" sz="1000"/>
                        <a:t>Symbolic thought</a:t>
                      </a:r>
                    </a:p>
                  </a:txBody>
                  <a:tcPr marL="52239" marR="52239" marT="26124" marB="26124" anchor="ctr"/>
                </a:tc>
                <a:extLst>
                  <a:ext uri="{0D108BD9-81ED-4DB2-BD59-A6C34878D82A}">
                    <a16:rowId xmlns:a16="http://schemas.microsoft.com/office/drawing/2014/main" val="887807640"/>
                  </a:ext>
                </a:extLst>
              </a:tr>
              <a:tr h="1149345">
                <a:tc>
                  <a:txBody>
                    <a:bodyPr/>
                    <a:lstStyle/>
                    <a:p>
                      <a:pPr lvl="0"/>
                      <a:r>
                        <a:rPr lang="en-GB" sz="1000"/>
                        <a:t>Concrete operational</a:t>
                      </a:r>
                    </a:p>
                  </a:txBody>
                  <a:tcPr marL="52239" marR="52239" marT="26124" marB="26124" anchor="ctr"/>
                </a:tc>
                <a:tc>
                  <a:txBody>
                    <a:bodyPr/>
                    <a:lstStyle/>
                    <a:p>
                      <a:pPr lvl="0"/>
                      <a:r>
                        <a:rPr lang="en-US" sz="1000"/>
                        <a:t>7 to 11 years old</a:t>
                      </a:r>
                    </a:p>
                  </a:txBody>
                  <a:tcPr marL="52239" marR="52239" marT="26124" marB="26124" anchor="ctr"/>
                </a:tc>
                <a:tc>
                  <a:txBody>
                    <a:bodyPr/>
                    <a:lstStyle/>
                    <a:p>
                      <a:pPr lvl="0"/>
                      <a:r>
                        <a:rPr lang="en-US" sz="1000"/>
                        <a:t>More logical and methodical manipulation of symbols. Less egocentric, and more aware of the outside world and events.</a:t>
                      </a:r>
                    </a:p>
                  </a:txBody>
                  <a:tcPr marL="52239" marR="52239" marT="26124" marB="26124" anchor="ctr"/>
                </a:tc>
                <a:tc>
                  <a:txBody>
                    <a:bodyPr/>
                    <a:lstStyle/>
                    <a:p>
                      <a:pPr lvl="0"/>
                      <a:r>
                        <a:rPr lang="en-GB" sz="1000"/>
                        <a:t>Operational thought</a:t>
                      </a:r>
                    </a:p>
                  </a:txBody>
                  <a:tcPr marL="52239" marR="52239" marT="26124" marB="26124" anchor="ctr"/>
                </a:tc>
                <a:extLst>
                  <a:ext uri="{0D108BD9-81ED-4DB2-BD59-A6C34878D82A}">
                    <a16:rowId xmlns:a16="http://schemas.microsoft.com/office/drawing/2014/main" val="4082040620"/>
                  </a:ext>
                </a:extLst>
              </a:tr>
              <a:tr h="992617">
                <a:tc>
                  <a:txBody>
                    <a:bodyPr/>
                    <a:lstStyle/>
                    <a:p>
                      <a:pPr lvl="0"/>
                      <a:r>
                        <a:rPr lang="en-GB" sz="1000"/>
                        <a:t>Formal operational</a:t>
                      </a:r>
                    </a:p>
                  </a:txBody>
                  <a:tcPr marL="52239" marR="52239" marT="26124" marB="26124" anchor="ctr"/>
                </a:tc>
                <a:tc>
                  <a:txBody>
                    <a:bodyPr/>
                    <a:lstStyle/>
                    <a:p>
                      <a:pPr lvl="0"/>
                      <a:r>
                        <a:rPr lang="en-GB" sz="1000"/>
                        <a:t>Adolescence to adulthood</a:t>
                      </a:r>
                    </a:p>
                  </a:txBody>
                  <a:tcPr marL="52239" marR="52239" marT="26124" marB="26124" anchor="ctr"/>
                </a:tc>
                <a:tc>
                  <a:txBody>
                    <a:bodyPr/>
                    <a:lstStyle/>
                    <a:p>
                      <a:pPr lvl="0"/>
                      <a:r>
                        <a:rPr lang="en-US" sz="1000"/>
                        <a:t>Use of symbols to relate to abstract concepts. Able to make hypotheses and grasp abstract concepts and relationships.</a:t>
                      </a:r>
                    </a:p>
                  </a:txBody>
                  <a:tcPr marL="52239" marR="52239" marT="26124" marB="26124" anchor="ctr"/>
                </a:tc>
                <a:tc>
                  <a:txBody>
                    <a:bodyPr/>
                    <a:lstStyle/>
                    <a:p>
                      <a:pPr lvl="0"/>
                      <a:r>
                        <a:rPr lang="en-GB" sz="1000"/>
                        <a:t>Abstract concepts</a:t>
                      </a:r>
                    </a:p>
                  </a:txBody>
                  <a:tcPr marL="52239" marR="52239" marT="26124" marB="26124" anchor="ctr"/>
                </a:tc>
                <a:extLst>
                  <a:ext uri="{0D108BD9-81ED-4DB2-BD59-A6C34878D82A}">
                    <a16:rowId xmlns:a16="http://schemas.microsoft.com/office/drawing/2014/main" val="3076608079"/>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D225E-2E42-E14E-BDD2-F0127202BFC8}"/>
              </a:ext>
            </a:extLst>
          </p:cNvPr>
          <p:cNvSpPr txBox="1">
            <a:spLocks noGrp="1"/>
          </p:cNvSpPr>
          <p:nvPr>
            <p:ph type="title"/>
          </p:nvPr>
        </p:nvSpPr>
        <p:spPr>
          <a:xfrm>
            <a:off x="1066803" y="293833"/>
            <a:ext cx="10058400" cy="1450759"/>
          </a:xfrm>
        </p:spPr>
        <p:txBody>
          <a:bodyPr/>
          <a:lstStyle/>
          <a:p>
            <a:pPr lvl="0"/>
            <a:r>
              <a:rPr lang="en-US"/>
              <a:t>Parenting using Piaget’s theory </a:t>
            </a:r>
            <a:endParaRPr lang="en-GB"/>
          </a:p>
        </p:txBody>
      </p:sp>
      <p:graphicFrame>
        <p:nvGraphicFramePr>
          <p:cNvPr id="8" name="Content Placeholder 2">
            <a:extLst>
              <a:ext uri="{FF2B5EF4-FFF2-40B4-BE49-F238E27FC236}">
                <a16:creationId xmlns:a16="http://schemas.microsoft.com/office/drawing/2014/main" id="{0CEA5994-133A-4F37-B908-ABDF2BE64FE0}"/>
              </a:ext>
            </a:extLst>
          </p:cNvPr>
          <p:cNvGraphicFramePr>
            <a:graphicFrameLocks noGrp="1"/>
          </p:cNvGraphicFramePr>
          <p:nvPr>
            <p:ph idx="1"/>
            <p:extLst>
              <p:ext uri="{D42A27DB-BD31-4B8C-83A1-F6EECF244321}">
                <p14:modId xmlns:p14="http://schemas.microsoft.com/office/powerpoint/2010/main" val="3435815941"/>
              </p:ext>
            </p:extLst>
          </p:nvPr>
        </p:nvGraphicFramePr>
        <p:xfrm>
          <a:off x="4590107" y="1590679"/>
          <a:ext cx="6898005"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4">
            <a:extLst>
              <a:ext uri="{FF2B5EF4-FFF2-40B4-BE49-F238E27FC236}">
                <a16:creationId xmlns:a16="http://schemas.microsoft.com/office/drawing/2014/main" id="{B374A136-620A-6A4C-89A5-71D1042C79F8}"/>
              </a:ext>
            </a:extLst>
          </p:cNvPr>
          <p:cNvPicPr>
            <a:picLocks noChangeAspect="1"/>
          </p:cNvPicPr>
          <p:nvPr/>
        </p:nvPicPr>
        <p:blipFill>
          <a:blip r:embed="rId7"/>
          <a:stretch>
            <a:fillRect/>
          </a:stretch>
        </p:blipFill>
        <p:spPr>
          <a:xfrm>
            <a:off x="9410708" y="4679633"/>
            <a:ext cx="2276471" cy="1479709"/>
          </a:xfrm>
          <a:prstGeom prst="rect">
            <a:avLst/>
          </a:prstGeom>
          <a:noFill/>
          <a:ln cap="flat">
            <a:noFill/>
          </a:ln>
        </p:spPr>
      </p:pic>
      <p:sp>
        <p:nvSpPr>
          <p:cNvPr id="5" name="TextBox 6">
            <a:extLst>
              <a:ext uri="{FF2B5EF4-FFF2-40B4-BE49-F238E27FC236}">
                <a16:creationId xmlns:a16="http://schemas.microsoft.com/office/drawing/2014/main" id="{EF254650-DAED-B242-B671-3E8B6FD1D5CD}"/>
              </a:ext>
            </a:extLst>
          </p:cNvPr>
          <p:cNvSpPr txBox="1"/>
          <p:nvPr/>
        </p:nvSpPr>
        <p:spPr>
          <a:xfrm>
            <a:off x="9174691" y="6148673"/>
            <a:ext cx="3333746" cy="41549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000" b="0" i="0" u="none" strike="noStrike" kern="1200" cap="none" spc="0" baseline="0" dirty="0">
                <a:solidFill>
                  <a:srgbClr val="000000"/>
                </a:solidFill>
                <a:uFillTx/>
                <a:latin typeface="Calibri"/>
              </a:rPr>
              <a:t>Picture taken from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000" b="0" i="0" u="none" strike="noStrike" kern="1200" cap="none" spc="0" baseline="0" dirty="0">
                <a:solidFill>
                  <a:srgbClr val="000000"/>
                </a:solidFill>
                <a:uFillTx/>
                <a:latin typeface="Calibri"/>
              </a:rPr>
              <a:t>http://pix-</a:t>
            </a:r>
            <a:r>
              <a:rPr lang="en-US" sz="1000" b="0" i="0" u="none" strike="noStrike" kern="1200" cap="none" spc="0" baseline="0" dirty="0" err="1">
                <a:solidFill>
                  <a:srgbClr val="000000"/>
                </a:solidFill>
                <a:uFillTx/>
                <a:latin typeface="Calibri"/>
              </a:rPr>
              <a:t>clouds.com</a:t>
            </a:r>
            <a:r>
              <a:rPr lang="en-US" sz="1000" b="0" i="0" u="none" strike="noStrike" kern="1200" cap="none" spc="0" baseline="0" dirty="0">
                <a:solidFill>
                  <a:srgbClr val="000000"/>
                </a:solidFill>
                <a:uFillTx/>
                <a:latin typeface="Calibri"/>
              </a:rPr>
              <a:t>/s/sensorimotor-</a:t>
            </a:r>
            <a:r>
              <a:rPr lang="en-US" sz="1000" b="0" i="0" u="none" strike="noStrike" kern="1200" cap="none" spc="0" baseline="0" dirty="0" err="1">
                <a:solidFill>
                  <a:srgbClr val="000000"/>
                </a:solidFill>
                <a:uFillTx/>
                <a:latin typeface="Calibri"/>
              </a:rPr>
              <a:t>stage.html</a:t>
            </a:r>
            <a:endParaRPr lang="en-GB" sz="1000" b="0" i="0" u="none" strike="noStrike" kern="1200" cap="none" spc="0" baseline="0" dirty="0">
              <a:solidFill>
                <a:srgbClr val="000000"/>
              </a:solidFill>
              <a:uFillTx/>
              <a:latin typeface="Calibri"/>
            </a:endParaRPr>
          </a:p>
        </p:txBody>
      </p:sp>
      <p:pic>
        <p:nvPicPr>
          <p:cNvPr id="6" name="Picture 8">
            <a:extLst>
              <a:ext uri="{FF2B5EF4-FFF2-40B4-BE49-F238E27FC236}">
                <a16:creationId xmlns:a16="http://schemas.microsoft.com/office/drawing/2014/main" id="{61E5ACA7-9B0B-C14E-B0E0-3A75258F60B5}"/>
              </a:ext>
            </a:extLst>
          </p:cNvPr>
          <p:cNvPicPr>
            <a:picLocks noChangeAspect="1"/>
          </p:cNvPicPr>
          <p:nvPr/>
        </p:nvPicPr>
        <p:blipFill>
          <a:blip r:embed="rId8"/>
          <a:stretch>
            <a:fillRect/>
          </a:stretch>
        </p:blipFill>
        <p:spPr>
          <a:xfrm>
            <a:off x="338667" y="1590680"/>
            <a:ext cx="3814225" cy="463223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B1EE9-CCA1-EF47-BAF1-AB1712027510}"/>
              </a:ext>
            </a:extLst>
          </p:cNvPr>
          <p:cNvSpPr txBox="1">
            <a:spLocks noGrp="1"/>
          </p:cNvSpPr>
          <p:nvPr>
            <p:ph type="title"/>
          </p:nvPr>
        </p:nvSpPr>
        <p:spPr>
          <a:xfrm>
            <a:off x="5116878" y="629266"/>
            <a:ext cx="6422849" cy="1676603"/>
          </a:xfrm>
        </p:spPr>
        <p:txBody>
          <a:bodyPr>
            <a:normAutofit fontScale="90000"/>
          </a:bodyPr>
          <a:lstStyle/>
          <a:p>
            <a:pPr lvl="0"/>
            <a:r>
              <a:rPr lang="en-US"/>
              <a:t>Lev Vygotsky: Social- Constructivism Theory </a:t>
            </a:r>
            <a:endParaRPr lang="en-GB"/>
          </a:p>
        </p:txBody>
      </p:sp>
      <p:sp>
        <p:nvSpPr>
          <p:cNvPr id="3" name="Content Placeholder 2">
            <a:extLst>
              <a:ext uri="{FF2B5EF4-FFF2-40B4-BE49-F238E27FC236}">
                <a16:creationId xmlns:a16="http://schemas.microsoft.com/office/drawing/2014/main" id="{650918C8-1476-4144-8D49-1AD3B0BEA118}"/>
              </a:ext>
            </a:extLst>
          </p:cNvPr>
          <p:cNvSpPr txBox="1">
            <a:spLocks noGrp="1"/>
          </p:cNvSpPr>
          <p:nvPr>
            <p:ph idx="1"/>
          </p:nvPr>
        </p:nvSpPr>
        <p:spPr>
          <a:xfrm>
            <a:off x="5116880" y="2438400"/>
            <a:ext cx="6422848" cy="3785419"/>
          </a:xfrm>
        </p:spPr>
        <p:txBody>
          <a:bodyPr>
            <a:normAutofit/>
          </a:bodyPr>
          <a:lstStyle/>
          <a:p>
            <a:pPr lvl="0"/>
            <a:r>
              <a:rPr lang="en-US" sz="2000" i="1" dirty="0"/>
              <a:t>"the distance between the actual developmental level as determined by independent problem solving and the level of potential development as determined through problem-solving under adult guidance, or in collaboration with more capable peers" (Vygotsky, 1978, p. 86).</a:t>
            </a:r>
          </a:p>
          <a:p>
            <a:pPr lvl="0"/>
            <a:endParaRPr lang="en-US" sz="2000" i="1" dirty="0"/>
          </a:p>
          <a:p>
            <a:pPr marL="0" lvl="0" indent="0">
              <a:buNone/>
            </a:pPr>
            <a:r>
              <a:rPr lang="en-GB" sz="2000" i="1" dirty="0"/>
              <a:t>                                                                                        </a:t>
            </a:r>
          </a:p>
        </p:txBody>
      </p:sp>
      <p:pic>
        <p:nvPicPr>
          <p:cNvPr id="5" name="Picture 5">
            <a:extLst>
              <a:ext uri="{FF2B5EF4-FFF2-40B4-BE49-F238E27FC236}">
                <a16:creationId xmlns:a16="http://schemas.microsoft.com/office/drawing/2014/main" id="{4F51FDFA-5FC7-9946-B4D4-140FA3622000}"/>
              </a:ext>
            </a:extLst>
          </p:cNvPr>
          <p:cNvPicPr>
            <a:picLocks noChangeAspect="1"/>
          </p:cNvPicPr>
          <p:nvPr/>
        </p:nvPicPr>
        <p:blipFill>
          <a:blip r:embed="rId2"/>
          <a:stretch>
            <a:fillRect/>
          </a:stretch>
        </p:blipFill>
        <p:spPr>
          <a:xfrm>
            <a:off x="1079542" y="629266"/>
            <a:ext cx="2476921" cy="3175541"/>
          </a:xfrm>
          <a:prstGeom prst="rect">
            <a:avLst/>
          </a:prstGeom>
          <a:noFill/>
        </p:spPr>
      </p:pic>
      <p:pic>
        <p:nvPicPr>
          <p:cNvPr id="4" name="Picture 4">
            <a:extLst>
              <a:ext uri="{FF2B5EF4-FFF2-40B4-BE49-F238E27FC236}">
                <a16:creationId xmlns:a16="http://schemas.microsoft.com/office/drawing/2014/main" id="{0E8CAF97-CBB2-4842-8131-21CBDDE95E26}"/>
              </a:ext>
            </a:extLst>
          </p:cNvPr>
          <p:cNvPicPr>
            <a:picLocks noChangeAspect="1"/>
          </p:cNvPicPr>
          <p:nvPr/>
        </p:nvPicPr>
        <p:blipFill>
          <a:blip r:embed="rId3"/>
          <a:stretch>
            <a:fillRect/>
          </a:stretch>
        </p:blipFill>
        <p:spPr>
          <a:xfrm>
            <a:off x="338667" y="3949441"/>
            <a:ext cx="4778211" cy="2688426"/>
          </a:xfrm>
          <a:prstGeom prst="rect">
            <a:avLst/>
          </a:prstGeom>
          <a:noFill/>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3A024-2687-7641-9878-039F2704712E}"/>
              </a:ext>
            </a:extLst>
          </p:cNvPr>
          <p:cNvSpPr txBox="1">
            <a:spLocks noGrp="1"/>
          </p:cNvSpPr>
          <p:nvPr>
            <p:ph type="title"/>
          </p:nvPr>
        </p:nvSpPr>
        <p:spPr>
          <a:xfrm>
            <a:off x="956734" y="681037"/>
            <a:ext cx="4446034" cy="5023391"/>
          </a:xfrm>
        </p:spPr>
        <p:txBody>
          <a:bodyPr>
            <a:normAutofit/>
          </a:bodyPr>
          <a:lstStyle/>
          <a:p>
            <a:pPr lvl="0" algn="just"/>
            <a:r>
              <a:rPr lang="en-US" dirty="0">
                <a:solidFill>
                  <a:schemeClr val="tx1"/>
                </a:solidFill>
              </a:rPr>
              <a:t>Parenting using </a:t>
            </a:r>
            <a:r>
              <a:rPr lang="en-US" sz="4000" dirty="0">
                <a:solidFill>
                  <a:schemeClr val="tx1"/>
                </a:solidFill>
              </a:rPr>
              <a:t>Vygotsky’s</a:t>
            </a:r>
            <a:r>
              <a:rPr lang="en-US" dirty="0">
                <a:solidFill>
                  <a:schemeClr val="tx1"/>
                </a:solidFill>
              </a:rPr>
              <a:t> theory </a:t>
            </a:r>
            <a:endParaRPr lang="en-GB" dirty="0">
              <a:solidFill>
                <a:schemeClr val="tx1"/>
              </a:solidFill>
            </a:endParaRPr>
          </a:p>
        </p:txBody>
      </p:sp>
      <p:sp>
        <p:nvSpPr>
          <p:cNvPr id="3" name="Content Placeholder 2">
            <a:extLst>
              <a:ext uri="{FF2B5EF4-FFF2-40B4-BE49-F238E27FC236}">
                <a16:creationId xmlns:a16="http://schemas.microsoft.com/office/drawing/2014/main" id="{743952AD-10FF-9049-9AFD-A6F0AE1DCB58}"/>
              </a:ext>
            </a:extLst>
          </p:cNvPr>
          <p:cNvSpPr txBox="1">
            <a:spLocks noGrp="1"/>
          </p:cNvSpPr>
          <p:nvPr>
            <p:ph idx="1"/>
          </p:nvPr>
        </p:nvSpPr>
        <p:spPr>
          <a:xfrm>
            <a:off x="4447308" y="591344"/>
            <a:ext cx="6906491" cy="5585619"/>
          </a:xfrm>
        </p:spPr>
        <p:txBody>
          <a:bodyPr anchor="ctr">
            <a:normAutofit fontScale="92500" lnSpcReduction="20000"/>
          </a:bodyPr>
          <a:lstStyle/>
          <a:p>
            <a:pPr marL="0" lvl="0" indent="0">
              <a:buNone/>
            </a:pPr>
            <a:r>
              <a:rPr lang="en-US" sz="2400" dirty="0">
                <a:latin typeface="Calibri body"/>
              </a:rPr>
              <a:t>How we can incorporate Piaget’s theory into parenting?</a:t>
            </a:r>
          </a:p>
          <a:p>
            <a:pPr marL="0" lvl="0" indent="0">
              <a:spcAft>
                <a:spcPts val="800"/>
              </a:spcAft>
              <a:buNone/>
            </a:pPr>
            <a:endParaRPr lang="en-US" sz="2000" dirty="0">
              <a:latin typeface="Calibri body"/>
              <a:cs typeface="Times New Roman" pitchFamily="18"/>
            </a:endParaRPr>
          </a:p>
          <a:p>
            <a:pPr marL="0" lvl="0" indent="0">
              <a:spcAft>
                <a:spcPts val="800"/>
              </a:spcAft>
              <a:buNone/>
            </a:pPr>
            <a:r>
              <a:rPr lang="en-US" sz="2000" dirty="0">
                <a:latin typeface="Calibri body"/>
                <a:cs typeface="Times New Roman" pitchFamily="18"/>
              </a:rPr>
              <a:t>As a parent, an adult’s presence is seen as an educator, the child will use this step to reach their full potential and achieve the child’s capabilities to expand their zone of proximal development. </a:t>
            </a:r>
            <a:endParaRPr lang="en-GB" sz="2000" dirty="0">
              <a:latin typeface="Calibri body"/>
              <a:cs typeface="Times New Roman" pitchFamily="18"/>
            </a:endParaRPr>
          </a:p>
          <a:p>
            <a:pPr lvl="0">
              <a:spcAft>
                <a:spcPts val="800"/>
              </a:spcAft>
            </a:pPr>
            <a:r>
              <a:rPr lang="en-US" sz="2000" b="1" dirty="0" err="1">
                <a:latin typeface="Calibri body"/>
                <a:cs typeface="Times New Roman" pitchFamily="18"/>
              </a:rPr>
              <a:t>Organising</a:t>
            </a:r>
            <a:r>
              <a:rPr lang="en-US" sz="2000" b="1" dirty="0">
                <a:latin typeface="Calibri body"/>
                <a:cs typeface="Times New Roman" pitchFamily="18"/>
              </a:rPr>
              <a:t> lessons/developing plans</a:t>
            </a:r>
            <a:r>
              <a:rPr lang="en-US" sz="2000" dirty="0">
                <a:latin typeface="Calibri body"/>
                <a:cs typeface="Times New Roman" pitchFamily="18"/>
              </a:rPr>
              <a:t> – if children have older siblings, you can organize an activity so skills can be shared. </a:t>
            </a:r>
            <a:endParaRPr lang="en-GB" sz="2000" dirty="0">
              <a:latin typeface="Calibri body"/>
              <a:cs typeface="Times New Roman" pitchFamily="18"/>
            </a:endParaRPr>
          </a:p>
          <a:p>
            <a:pPr lvl="0">
              <a:spcAft>
                <a:spcPts val="800"/>
              </a:spcAft>
            </a:pPr>
            <a:r>
              <a:rPr lang="en-US" sz="2000" b="1" dirty="0">
                <a:latin typeface="Calibri body"/>
                <a:cs typeface="Times New Roman" pitchFamily="18"/>
              </a:rPr>
              <a:t>Direct instructions </a:t>
            </a:r>
            <a:r>
              <a:rPr lang="en-US" sz="2000" dirty="0">
                <a:latin typeface="Calibri body"/>
                <a:cs typeface="Times New Roman" pitchFamily="18"/>
              </a:rPr>
              <a:t>a step-by-step guide would help improve their ability levels, comforting them that they are following the correct way </a:t>
            </a:r>
            <a:endParaRPr lang="en-GB" sz="2000" dirty="0">
              <a:latin typeface="Calibri body"/>
              <a:cs typeface="Times New Roman" pitchFamily="18"/>
            </a:endParaRPr>
          </a:p>
          <a:p>
            <a:pPr lvl="0">
              <a:spcAft>
                <a:spcPts val="800"/>
              </a:spcAft>
            </a:pPr>
            <a:r>
              <a:rPr lang="en-US" sz="2000" b="1" dirty="0">
                <a:latin typeface="Calibri body"/>
                <a:cs typeface="Times New Roman" pitchFamily="18"/>
              </a:rPr>
              <a:t>Scaffolding</a:t>
            </a:r>
            <a:r>
              <a:rPr lang="en-US" sz="2000" dirty="0">
                <a:latin typeface="Calibri body"/>
                <a:cs typeface="Times New Roman" pitchFamily="18"/>
              </a:rPr>
              <a:t> setting up goals to enable the child develop towards their target and progress forward </a:t>
            </a:r>
            <a:endParaRPr lang="en-GB" sz="2000" dirty="0">
              <a:latin typeface="Calibri body"/>
              <a:cs typeface="Times New Roman" pitchFamily="18"/>
            </a:endParaRPr>
          </a:p>
          <a:p>
            <a:pPr marL="0" lvl="0" indent="0">
              <a:buNone/>
            </a:pPr>
            <a:r>
              <a:rPr lang="en-US" sz="2000" dirty="0">
                <a:latin typeface="Calibri body"/>
              </a:rPr>
              <a:t>It is important that play in incorporated in learning providing opportunities for play experiences. Play and imagining will enable the child to stretch their knowledge of the world, maturing their conceptual abilities to comprehend real events.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BED13A-6A10-774E-B0F1-6E54E1581291}"/>
              </a:ext>
            </a:extLst>
          </p:cNvPr>
          <p:cNvSpPr txBox="1">
            <a:spLocks noGrp="1"/>
          </p:cNvSpPr>
          <p:nvPr>
            <p:ph type="title"/>
          </p:nvPr>
        </p:nvSpPr>
        <p:spPr/>
        <p:txBody>
          <a:bodyPr/>
          <a:lstStyle/>
          <a:p>
            <a:pPr lvl="0"/>
            <a:r>
              <a:rPr lang="en-US"/>
              <a:t>Reference </a:t>
            </a:r>
            <a:endParaRPr lang="en-GB"/>
          </a:p>
        </p:txBody>
      </p:sp>
      <p:sp>
        <p:nvSpPr>
          <p:cNvPr id="3" name="Content Placeholder 2">
            <a:extLst>
              <a:ext uri="{FF2B5EF4-FFF2-40B4-BE49-F238E27FC236}">
                <a16:creationId xmlns:a16="http://schemas.microsoft.com/office/drawing/2014/main" id="{E66629EE-0C9C-CD47-9E02-0F093DCD8FEC}"/>
              </a:ext>
            </a:extLst>
          </p:cNvPr>
          <p:cNvSpPr txBox="1">
            <a:spLocks noGrp="1"/>
          </p:cNvSpPr>
          <p:nvPr>
            <p:ph idx="1"/>
          </p:nvPr>
        </p:nvSpPr>
        <p:spPr>
          <a:xfrm>
            <a:off x="1097280" y="1895478"/>
            <a:ext cx="9836895" cy="4076696"/>
          </a:xfrm>
        </p:spPr>
        <p:txBody>
          <a:bodyPr/>
          <a:lstStyle/>
          <a:p>
            <a:pPr marL="0" lvl="0" indent="0">
              <a:buNone/>
            </a:pPr>
            <a:r>
              <a:rPr lang="en-US" sz="1400" dirty="0"/>
              <a:t>Case, R. (1973). </a:t>
            </a:r>
            <a:r>
              <a:rPr lang="en-US" sz="1400" i="1" dirty="0"/>
              <a:t>Piaget’s Theory of Child Development and Its Implications. </a:t>
            </a:r>
            <a:r>
              <a:rPr lang="en-US" sz="1400" dirty="0"/>
              <a:t>The Phi Delta </a:t>
            </a:r>
            <a:r>
              <a:rPr lang="en-US" sz="1400" dirty="0" err="1"/>
              <a:t>Kappan</a:t>
            </a:r>
            <a:r>
              <a:rPr lang="en-US" sz="1400" dirty="0"/>
              <a:t>, 55(1), 20–25. </a:t>
            </a:r>
            <a:r>
              <a:rPr lang="en-US" sz="1400" dirty="0">
                <a:hlinkClick r:id="rId2"/>
              </a:rPr>
              <a:t>http://www.jstor.org/stable/20297420</a:t>
            </a:r>
            <a:r>
              <a:rPr lang="en-US" sz="1400" dirty="0"/>
              <a:t> . (Accessed 22 October 2021)</a:t>
            </a:r>
          </a:p>
          <a:p>
            <a:pPr marL="0" lvl="0" indent="0">
              <a:buNone/>
            </a:pPr>
            <a:r>
              <a:rPr lang="en-US" sz="1400" dirty="0"/>
              <a:t>DeVries, R. (1997). </a:t>
            </a:r>
            <a:r>
              <a:rPr lang="en-US" sz="1400" i="1" dirty="0"/>
              <a:t>Piaget’s Social Theory. Educational Researcher, 26(2), 4–17</a:t>
            </a:r>
            <a:r>
              <a:rPr lang="en-US" sz="1400" dirty="0"/>
              <a:t>. </a:t>
            </a:r>
            <a:r>
              <a:rPr lang="en-US" sz="1400" dirty="0">
                <a:hlinkClick r:id="rId3"/>
              </a:rPr>
              <a:t>https://doi.org/10.2307/1176032</a:t>
            </a:r>
            <a:r>
              <a:rPr lang="en-US" sz="1400" dirty="0"/>
              <a:t>.  Accessed 22 October 2021) </a:t>
            </a:r>
          </a:p>
          <a:p>
            <a:pPr marL="0" lvl="0" indent="0">
              <a:buNone/>
            </a:pPr>
            <a:r>
              <a:rPr lang="en-US" sz="1400" dirty="0"/>
              <a:t>Glassman, M. (2001). </a:t>
            </a:r>
            <a:r>
              <a:rPr lang="en-US" sz="1400" i="1" dirty="0"/>
              <a:t>Dewey and Vygotsky: Society, Experience, and Inquiry in Educational Practice. Educational Researcher</a:t>
            </a:r>
            <a:r>
              <a:rPr lang="en-US" sz="1400" dirty="0"/>
              <a:t>, 30(4), 3–14. </a:t>
            </a:r>
            <a:r>
              <a:rPr lang="en-US" sz="1400" dirty="0">
                <a:hlinkClick r:id="rId4"/>
              </a:rPr>
              <a:t>http://www.jstor.org/stable/3594354</a:t>
            </a:r>
            <a:r>
              <a:rPr lang="en-US" sz="1400" dirty="0"/>
              <a:t>. ( Accessed 23 October 2021)</a:t>
            </a:r>
          </a:p>
          <a:p>
            <a:pPr marL="0" lvl="0" indent="0">
              <a:buNone/>
            </a:pPr>
            <a:r>
              <a:rPr lang="en-US" sz="1400" dirty="0" err="1"/>
              <a:t>Haroutunian</a:t>
            </a:r>
            <a:r>
              <a:rPr lang="en-US" sz="1400" dirty="0"/>
              <a:t>, S. (1978). </a:t>
            </a:r>
            <a:r>
              <a:rPr lang="en-US" sz="1400" i="1" dirty="0"/>
              <a:t>PIAGET’S EXPLANATION OF “STAGE” TRANSITION. The Monist</a:t>
            </a:r>
            <a:r>
              <a:rPr lang="en-US" sz="1400" dirty="0"/>
              <a:t>, </a:t>
            </a:r>
            <a:r>
              <a:rPr lang="en-US" sz="1400" i="1" dirty="0"/>
              <a:t>61</a:t>
            </a:r>
            <a:r>
              <a:rPr lang="en-US" sz="1400" dirty="0"/>
              <a:t>(4), 622–635. </a:t>
            </a:r>
            <a:r>
              <a:rPr lang="en-US" sz="1400" dirty="0">
                <a:hlinkClick r:id="rId5"/>
              </a:rPr>
              <a:t>http://www.jstor.org/stable/27902565</a:t>
            </a:r>
            <a:r>
              <a:rPr lang="en-US" sz="1400" dirty="0"/>
              <a:t>. (Accessed 24 October 2021)</a:t>
            </a:r>
          </a:p>
          <a:p>
            <a:pPr marL="0" indent="0">
              <a:buNone/>
            </a:pPr>
            <a:r>
              <a:rPr lang="en-US" sz="1400" dirty="0"/>
              <a:t>Mallon, E. J. (1976). </a:t>
            </a:r>
            <a:r>
              <a:rPr lang="en-US" sz="1400" i="1" dirty="0"/>
              <a:t>Cognitive Development and Processes: Review of the Philosophy of Jean Piaget. </a:t>
            </a:r>
            <a:r>
              <a:rPr lang="en-US" sz="1400" dirty="0"/>
              <a:t>The American Biology Teacher, 38(1), 28–47. </a:t>
            </a:r>
            <a:r>
              <a:rPr lang="en-US" sz="1400" dirty="0">
                <a:hlinkClick r:id="rId6"/>
              </a:rPr>
              <a:t>https://doi.org/10.2307/4445437</a:t>
            </a:r>
            <a:r>
              <a:rPr lang="en-US" sz="1400" dirty="0"/>
              <a:t>.  (Accessed 25 October 2021)</a:t>
            </a:r>
          </a:p>
          <a:p>
            <a:pPr marL="0" lvl="0" indent="0">
              <a:buNone/>
            </a:pPr>
            <a:endParaRPr lang="en-US" sz="1400" dirty="0"/>
          </a:p>
          <a:p>
            <a:pPr lvl="0"/>
            <a:endParaRPr lang="en-US" dirty="0"/>
          </a:p>
          <a:p>
            <a:pPr lvl="0"/>
            <a:endParaRPr lang="en-US" dirty="0"/>
          </a:p>
          <a:p>
            <a:pPr lvl="0"/>
            <a:endParaRPr lang="en-US" dirty="0"/>
          </a:p>
          <a:p>
            <a:pPr lvl="0"/>
            <a:endParaRPr lang="en-US" dirty="0"/>
          </a:p>
          <a:p>
            <a:pPr marL="0" lvl="0" indent="0">
              <a:buNone/>
            </a:pP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1" name="Freeform 6">
            <a:extLst>
              <a:ext uri="{FF2B5EF4-FFF2-40B4-BE49-F238E27FC236}">
                <a16:creationId xmlns:a16="http://schemas.microsoft.com/office/drawing/2014/main" id="{DD0AEE21-CF4B-4395-A100-EFB0EB9951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73" name="Rectangle 72">
            <a:extLst>
              <a:ext uri="{FF2B5EF4-FFF2-40B4-BE49-F238E27FC236}">
                <a16:creationId xmlns:a16="http://schemas.microsoft.com/office/drawing/2014/main" id="{9F8DBD9A-1B56-4D4B-856B-89CC682C6B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 name="Rectangle 74">
            <a:extLst>
              <a:ext uri="{FF2B5EF4-FFF2-40B4-BE49-F238E27FC236}">
                <a16:creationId xmlns:a16="http://schemas.microsoft.com/office/drawing/2014/main" id="{EE079F42-5C7A-44DD-9E9F-A34795A48F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9091" y="0"/>
            <a:ext cx="114729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7" name="Freeform 6">
            <a:extLst>
              <a:ext uri="{FF2B5EF4-FFF2-40B4-BE49-F238E27FC236}">
                <a16:creationId xmlns:a16="http://schemas.microsoft.com/office/drawing/2014/main" id="{09777E15-6D68-4808-AD20-82EA7377F4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285"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rgbClr val="FFFFFF"/>
          </a:solidFill>
          <a:ln w="0">
            <a:noFill/>
            <a:prstDash val="solid"/>
            <a:round/>
            <a:headEnd/>
            <a:tailEnd/>
          </a:ln>
        </p:spPr>
      </p:sp>
      <p:sp>
        <p:nvSpPr>
          <p:cNvPr id="79" name="Freeform 6">
            <a:extLst>
              <a:ext uri="{FF2B5EF4-FFF2-40B4-BE49-F238E27FC236}">
                <a16:creationId xmlns:a16="http://schemas.microsoft.com/office/drawing/2014/main" id="{CE79CAD8-9F7F-4756-BD12-8463CA4C6F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81" name="Rectangle 80">
            <a:extLst>
              <a:ext uri="{FF2B5EF4-FFF2-40B4-BE49-F238E27FC236}">
                <a16:creationId xmlns:a16="http://schemas.microsoft.com/office/drawing/2014/main" id="{A9923A21-5790-4667-B5C7-ADA793B499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4448" y="643466"/>
            <a:ext cx="9600802" cy="557106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top ending with a Thank You | Watts Innovating">
            <a:extLst>
              <a:ext uri="{FF2B5EF4-FFF2-40B4-BE49-F238E27FC236}">
                <a16:creationId xmlns:a16="http://schemas.microsoft.com/office/drawing/2014/main" id="{05C966FC-51AA-0A4D-A488-1BDD0760352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001047" y="965199"/>
            <a:ext cx="4927601" cy="4927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04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7523F-23C9-F346-8DCD-31D6E758497A}"/>
              </a:ext>
            </a:extLst>
          </p:cNvPr>
          <p:cNvSpPr txBox="1">
            <a:spLocks noGrp="1"/>
          </p:cNvSpPr>
          <p:nvPr>
            <p:ph type="title"/>
          </p:nvPr>
        </p:nvSpPr>
        <p:spPr/>
        <p:txBody>
          <a:bodyPr/>
          <a:lstStyle/>
          <a:p>
            <a:pPr lvl="0"/>
            <a:r>
              <a:rPr lang="en-US"/>
              <a:t>Reference </a:t>
            </a:r>
            <a:endParaRPr lang="en-GB"/>
          </a:p>
        </p:txBody>
      </p:sp>
      <p:sp>
        <p:nvSpPr>
          <p:cNvPr id="3" name="Content Placeholder 2">
            <a:extLst>
              <a:ext uri="{FF2B5EF4-FFF2-40B4-BE49-F238E27FC236}">
                <a16:creationId xmlns:a16="http://schemas.microsoft.com/office/drawing/2014/main" id="{2EB59269-2CD2-3545-B944-88041914C2FE}"/>
              </a:ext>
            </a:extLst>
          </p:cNvPr>
          <p:cNvSpPr txBox="1">
            <a:spLocks noGrp="1"/>
          </p:cNvSpPr>
          <p:nvPr>
            <p:ph idx="1"/>
          </p:nvPr>
        </p:nvSpPr>
        <p:spPr/>
        <p:txBody>
          <a:bodyPr>
            <a:normAutofit/>
          </a:bodyPr>
          <a:lstStyle/>
          <a:p>
            <a:pPr marL="0" lvl="0" indent="0">
              <a:buNone/>
            </a:pPr>
            <a:r>
              <a:rPr lang="en-US" sz="1600" dirty="0"/>
              <a:t>Pictures </a:t>
            </a:r>
          </a:p>
          <a:p>
            <a:pPr marL="0" lvl="0" indent="0">
              <a:buNone/>
            </a:pPr>
            <a:r>
              <a:rPr lang="en-GB" sz="1400" dirty="0">
                <a:hlinkClick r:id="rId3"/>
              </a:rPr>
              <a:t>http://studmonkedtech.com/blog/know-early-childhood-developmental-milestones/</a:t>
            </a:r>
            <a:endParaRPr lang="en-GB" sz="1400" dirty="0"/>
          </a:p>
          <a:p>
            <a:pPr marL="0" lvl="0" indent="0">
              <a:buNone/>
            </a:pPr>
            <a:r>
              <a:rPr lang="en-US" sz="1400" dirty="0">
                <a:hlinkClick r:id="rId4"/>
              </a:rPr>
              <a:t>http://pix-clouds.com/s/sensorimotor-stage.html</a:t>
            </a:r>
            <a:endParaRPr lang="en-US" sz="1400" dirty="0"/>
          </a:p>
          <a:p>
            <a:pPr marL="0" lvl="0" indent="0">
              <a:buNone/>
            </a:pPr>
            <a:endParaRPr lang="en-GB" sz="1400" dirty="0"/>
          </a:p>
          <a:p>
            <a:pPr marL="0" lvl="0" indent="0">
              <a:buNone/>
            </a:pPr>
            <a:r>
              <a:rPr lang="en-GB" sz="1600" dirty="0"/>
              <a:t>External </a:t>
            </a:r>
          </a:p>
          <a:p>
            <a:pPr marL="0" lvl="0" indent="0">
              <a:buNone/>
            </a:pPr>
            <a:r>
              <a:rPr lang="en-GB" sz="1600" dirty="0">
                <a:hlinkClick r:id="rId5"/>
              </a:rPr>
              <a:t>https://sites.google.com/site/vchavez1415/matrix</a:t>
            </a:r>
            <a:endParaRPr lang="en-GB" sz="1600" dirty="0"/>
          </a:p>
          <a:p>
            <a:pPr marL="0" lvl="0" indent="0">
              <a:buNone/>
            </a:pPr>
            <a:r>
              <a:rPr lang="en-GB" sz="1600" dirty="0">
                <a:hlinkClick r:id="rId6"/>
              </a:rPr>
              <a:t>https://www.parents.com/toddlers-preschoolers/development/physical/child-developing-motor-skills/</a:t>
            </a:r>
            <a:endParaRPr lang="en-GB" sz="1600" dirty="0"/>
          </a:p>
          <a:p>
            <a:pPr marL="0" lvl="0" indent="0">
              <a:buNone/>
            </a:pPr>
            <a:r>
              <a:rPr lang="en-GB" sz="1600" dirty="0">
                <a:hlinkClick r:id="rId7"/>
              </a:rPr>
              <a:t>https://www.healthline.com/health/piaget-stages-of-development#stages</a:t>
            </a:r>
            <a:endParaRPr lang="en-GB" sz="1600" dirty="0"/>
          </a:p>
          <a:p>
            <a:pPr marL="0" lvl="0" indent="0">
              <a:buNone/>
            </a:pPr>
            <a:endParaRPr lang="en-GB" sz="1600" dirty="0"/>
          </a:p>
          <a:p>
            <a:pPr marL="0" lvl="0" indent="0">
              <a:buNone/>
            </a:pP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78646335"/>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{84C3CA6C-2474-DC40-92AB-2ACF6B519198}tf10001071</Template>
  <TotalTime>10</TotalTime>
  <Words>748</Words>
  <Application>Microsoft Macintosh PowerPoint</Application>
  <PresentationFormat>Widescreen</PresentationFormat>
  <Paragraphs>72</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body</vt:lpstr>
      <vt:lpstr>Gill Sans MT</vt:lpstr>
      <vt:lpstr>Impact</vt:lpstr>
      <vt:lpstr>Badge</vt:lpstr>
      <vt:lpstr>A child’s experience between the ages of 0-5 years can affect the rest of their lives </vt:lpstr>
      <vt:lpstr>Childhood development milestone ages 0-5  </vt:lpstr>
      <vt:lpstr>Child developmental theories </vt:lpstr>
      <vt:lpstr>Jean Piaget: Cognitive  Theory </vt:lpstr>
      <vt:lpstr>Parenting using Piaget’s theory </vt:lpstr>
      <vt:lpstr>Lev Vygotsky: Social- Constructivism Theory </vt:lpstr>
      <vt:lpstr>Parenting using Vygotsky’s theory </vt:lpstr>
      <vt:lpstr>Reference </vt:lpstr>
      <vt:lpstr>PowerPoint Presentation</vt:lpstr>
      <vt:lpstr>Reference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child’s experience between the ages of 0-5 years can affect the rest of their lives </dc:title>
  <dc:creator>Aya Mikaela Villanueva Janagap (2020123)</dc:creator>
  <cp:lastModifiedBy>Aya Mikaela Villanueva Janagap (2020123)</cp:lastModifiedBy>
  <cp:revision>2</cp:revision>
  <dcterms:created xsi:type="dcterms:W3CDTF">2021-10-27T14:25:45Z</dcterms:created>
  <dcterms:modified xsi:type="dcterms:W3CDTF">2021-10-27T14:36:25Z</dcterms:modified>
</cp:coreProperties>
</file>