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6"/>
  </p:notesMasterIdLst>
  <p:handoutMasterIdLst>
    <p:handoutMasterId r:id="rId37"/>
  </p:handoutMasterIdLst>
  <p:sldIdLst>
    <p:sldId id="301" r:id="rId5"/>
    <p:sldId id="256" r:id="rId6"/>
    <p:sldId id="272" r:id="rId7"/>
    <p:sldId id="273" r:id="rId8"/>
    <p:sldId id="274" r:id="rId9"/>
    <p:sldId id="275" r:id="rId10"/>
    <p:sldId id="276" r:id="rId11"/>
    <p:sldId id="277" r:id="rId12"/>
    <p:sldId id="278" r:id="rId13"/>
    <p:sldId id="279" r:id="rId14"/>
    <p:sldId id="280" r:id="rId15"/>
    <p:sldId id="281" r:id="rId16"/>
    <p:sldId id="282" r:id="rId17"/>
    <p:sldId id="283" r:id="rId18"/>
    <p:sldId id="284" r:id="rId19"/>
    <p:sldId id="285" r:id="rId20"/>
    <p:sldId id="286" r:id="rId21"/>
    <p:sldId id="287" r:id="rId22"/>
    <p:sldId id="289" r:id="rId23"/>
    <p:sldId id="290" r:id="rId24"/>
    <p:sldId id="291" r:id="rId25"/>
    <p:sldId id="292" r:id="rId26"/>
    <p:sldId id="293" r:id="rId27"/>
    <p:sldId id="294" r:id="rId28"/>
    <p:sldId id="295" r:id="rId29"/>
    <p:sldId id="296" r:id="rId30"/>
    <p:sldId id="297" r:id="rId31"/>
    <p:sldId id="298" r:id="rId32"/>
    <p:sldId id="300" r:id="rId33"/>
    <p:sldId id="299" r:id="rId34"/>
    <p:sldId id="264"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67463" autoAdjust="0"/>
  </p:normalViewPr>
  <p:slideViewPr>
    <p:cSldViewPr snapToGrid="0">
      <p:cViewPr varScale="1">
        <p:scale>
          <a:sx n="67" d="100"/>
          <a:sy n="67" d="100"/>
        </p:scale>
        <p:origin x="644" y="44"/>
      </p:cViewPr>
      <p:guideLst/>
    </p:cSldViewPr>
  </p:slideViewPr>
  <p:notesTextViewPr>
    <p:cViewPr>
      <p:scale>
        <a:sx n="1" d="1"/>
        <a:sy n="1" d="1"/>
      </p:scale>
      <p:origin x="0" y="0"/>
    </p:cViewPr>
  </p:notesTextViewPr>
  <p:notesViewPr>
    <p:cSldViewPr snapToGrid="0">
      <p:cViewPr varScale="1">
        <p:scale>
          <a:sx n="60" d="100"/>
          <a:sy n="60" d="100"/>
        </p:scale>
        <p:origin x="1670"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A2E547D-1406-4A6F-8F93-E441204CE6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6667F8A-B889-49B3-AC77-5DDF11A08AF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3B2889B-A0AC-4482-8592-5C96F2309420}" type="datetimeFigureOut">
              <a:rPr lang="en-US" smtClean="0"/>
              <a:t>8/14/2021</a:t>
            </a:fld>
            <a:endParaRPr lang="en-US"/>
          </a:p>
        </p:txBody>
      </p:sp>
      <p:sp>
        <p:nvSpPr>
          <p:cNvPr id="4" name="Footer Placeholder 3">
            <a:extLst>
              <a:ext uri="{FF2B5EF4-FFF2-40B4-BE49-F238E27FC236}">
                <a16:creationId xmlns:a16="http://schemas.microsoft.com/office/drawing/2014/main" id="{567AFD4F-C0E7-421C-AF77-6F9CC963C9C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074AB9F-6726-4FB1-8769-82E23336CEB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D529299-61FF-4B93-ADA6-2FD5975D62F6}" type="slidenum">
              <a:rPr lang="en-US" smtClean="0"/>
              <a:t>‹#›</a:t>
            </a:fld>
            <a:endParaRPr lang="en-US"/>
          </a:p>
        </p:txBody>
      </p:sp>
    </p:spTree>
    <p:extLst>
      <p:ext uri="{BB962C8B-B14F-4D97-AF65-F5344CB8AC3E}">
        <p14:creationId xmlns:p14="http://schemas.microsoft.com/office/powerpoint/2010/main" val="1416270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0EB223-FFC0-462A-A3B8-EAA7CE0F8CBD}" type="datetimeFigureOut">
              <a:rPr lang="en-US" smtClean="0"/>
              <a:t>8/14/2021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849E9A-41F7-4779-A581-48A7C374A227}" type="slidenum">
              <a:rPr lang="en-US" smtClean="0"/>
              <a:t>‹#›</a:t>
            </a:fld>
            <a:endParaRPr lang="en-US" dirty="0"/>
          </a:p>
        </p:txBody>
      </p:sp>
    </p:spTree>
    <p:extLst>
      <p:ext uri="{BB962C8B-B14F-4D97-AF65-F5344CB8AC3E}">
        <p14:creationId xmlns:p14="http://schemas.microsoft.com/office/powerpoint/2010/main" val="1155518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You can use this slide as your opening or closing slide.  Should you choose to use it as a closing, make sure you review the main points of your presentation.  One creative way to do that is by adding animations to the various graphics on a slide.  This slide has 4 different graphics, and, when you view the slideshow, you will see that you can click to reveal the next graphic.  Similarly, as you review the main topics in your presentation, you may want each point to show up when you are addressing that topic. </a:t>
            </a:r>
          </a:p>
          <a:p>
            <a:endParaRPr lang="en-US" dirty="0">
              <a:latin typeface="Segoe UI" panose="020B0502040204020203" pitchFamily="34" charset="0"/>
              <a:cs typeface="Segoe UI" panose="020B0502040204020203" pitchFamily="34" charset="0"/>
            </a:endParaRPr>
          </a:p>
          <a:p>
            <a:r>
              <a:rPr lang="en-US" b="1" dirty="0">
                <a:latin typeface="Segoe UI" panose="020B0502040204020203" pitchFamily="34" charset="0"/>
                <a:cs typeface="Segoe UI" panose="020B0502040204020203" pitchFamily="34" charset="0"/>
              </a:rPr>
              <a:t>Add animation to images and graphics: </a:t>
            </a:r>
          </a:p>
          <a:p>
            <a:pPr marL="228600" indent="-228600">
              <a:buAutoNum type="arabicPeriod"/>
            </a:pPr>
            <a:r>
              <a:rPr lang="en-US" dirty="0">
                <a:latin typeface="Segoe UI" panose="020B0502040204020203" pitchFamily="34" charset="0"/>
                <a:cs typeface="Segoe UI" panose="020B0502040204020203" pitchFamily="34" charset="0"/>
              </a:rPr>
              <a:t>Select your image or graphic.</a:t>
            </a:r>
          </a:p>
          <a:p>
            <a:pPr marL="228600" indent="-228600">
              <a:buAutoNum type="arabicPeriod"/>
            </a:pPr>
            <a:r>
              <a:rPr lang="en-US" dirty="0">
                <a:latin typeface="Segoe UI" panose="020B0502040204020203" pitchFamily="34" charset="0"/>
                <a:cs typeface="Segoe UI" panose="020B0502040204020203" pitchFamily="34" charset="0"/>
              </a:rPr>
              <a:t>Click on the Animations tab.</a:t>
            </a:r>
          </a:p>
          <a:p>
            <a:pPr marL="228600" indent="-228600">
              <a:buAutoNum type="arabicPeriod"/>
            </a:pPr>
            <a:r>
              <a:rPr lang="en-US" dirty="0">
                <a:latin typeface="Segoe UI" panose="020B0502040204020203" pitchFamily="34" charset="0"/>
                <a:cs typeface="Segoe UI" panose="020B0502040204020203" pitchFamily="34" charset="0"/>
              </a:rPr>
              <a:t>Choose from the options.  The animation for this slide is “Split”.  The drop-down menu in the Animation section gives even more animations you can use.</a:t>
            </a:r>
          </a:p>
          <a:p>
            <a:pPr marL="228600" indent="-228600">
              <a:buAutoNum type="arabicPeriod"/>
            </a:pPr>
            <a:r>
              <a:rPr lang="en-US" dirty="0">
                <a:latin typeface="Segoe UI" panose="020B0502040204020203" pitchFamily="34" charset="0"/>
                <a:cs typeface="Segoe UI" panose="020B0502040204020203" pitchFamily="34" charset="0"/>
              </a:rPr>
              <a:t>If you have multiple graphics or images, you will see a number appear next to it that notes the order of the animations.</a:t>
            </a:r>
          </a:p>
          <a:p>
            <a:pPr marL="228600" indent="-228600">
              <a:buAutoNum type="arabicPeriod"/>
            </a:pPr>
            <a:endParaRPr lang="en-US" b="1" dirty="0">
              <a:latin typeface="Segoe UI" panose="020B0502040204020203" pitchFamily="34" charset="0"/>
              <a:cs typeface="Segoe UI" panose="020B0502040204020203" pitchFamily="34" charset="0"/>
            </a:endParaRPr>
          </a:p>
          <a:p>
            <a:pPr marL="0" indent="0">
              <a:buNone/>
            </a:pPr>
            <a:r>
              <a:rPr lang="en-US" b="1" dirty="0">
                <a:latin typeface="Segoe UI" panose="020B0502040204020203" pitchFamily="34" charset="0"/>
                <a:cs typeface="Segoe UI" panose="020B0502040204020203" pitchFamily="34" charset="0"/>
              </a:rPr>
              <a:t>Note: You will want to choose the animations carefully.  You do not want to make your audience dizzy from your presentation.</a:t>
            </a:r>
          </a:p>
        </p:txBody>
      </p:sp>
      <p:sp>
        <p:nvSpPr>
          <p:cNvPr id="4" name="Slide Number Placeholder 3"/>
          <p:cNvSpPr>
            <a:spLocks noGrp="1"/>
          </p:cNvSpPr>
          <p:nvPr>
            <p:ph type="sldNum" sz="quarter" idx="10"/>
          </p:nvPr>
        </p:nvSpPr>
        <p:spPr/>
        <p:txBody>
          <a:bodyPr/>
          <a:lstStyle/>
          <a:p>
            <a:fld id="{BC849E9A-41F7-4779-A581-48A7C374A227}" type="slidenum">
              <a:rPr lang="en-US" smtClean="0"/>
              <a:t>31</a:t>
            </a:fld>
            <a:endParaRPr lang="en-US" dirty="0"/>
          </a:p>
        </p:txBody>
      </p:sp>
    </p:spTree>
    <p:extLst>
      <p:ext uri="{BB962C8B-B14F-4D97-AF65-F5344CB8AC3E}">
        <p14:creationId xmlns:p14="http://schemas.microsoft.com/office/powerpoint/2010/main" val="6442024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718B7-7F68-4CC9-8291-332587FA31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181D6BB-0446-49E8-8677-EADF274E95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35AEE24-534A-40F1-99E4-00B7D5FD9124}"/>
              </a:ext>
            </a:extLst>
          </p:cNvPr>
          <p:cNvSpPr>
            <a:spLocks noGrp="1"/>
          </p:cNvSpPr>
          <p:nvPr>
            <p:ph type="dt" sz="half" idx="10"/>
          </p:nvPr>
        </p:nvSpPr>
        <p:spPr/>
        <p:txBody>
          <a:bodyPr/>
          <a:lstStyle/>
          <a:p>
            <a:fld id="{DECF21A4-E71B-4D3A-AF45-E989C23A7BB1}" type="datetimeFigureOut">
              <a:rPr lang="en-US" smtClean="0"/>
              <a:t>8/14/2021</a:t>
            </a:fld>
            <a:endParaRPr lang="en-US" dirty="0"/>
          </a:p>
        </p:txBody>
      </p:sp>
      <p:sp>
        <p:nvSpPr>
          <p:cNvPr id="5" name="Footer Placeholder 4">
            <a:extLst>
              <a:ext uri="{FF2B5EF4-FFF2-40B4-BE49-F238E27FC236}">
                <a16:creationId xmlns:a16="http://schemas.microsoft.com/office/drawing/2014/main" id="{CD594011-48FF-493D-8286-F62D3455253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880EFCD-7E72-4882-86DC-2F371D7D9516}"/>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15281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334F3-0709-471B-A734-C4B404F55B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795016-AF78-4708-9C5F-21110C197B0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EA2D1-B124-4454-AFDC-EA60A14BA121}"/>
              </a:ext>
            </a:extLst>
          </p:cNvPr>
          <p:cNvSpPr>
            <a:spLocks noGrp="1"/>
          </p:cNvSpPr>
          <p:nvPr>
            <p:ph type="dt" sz="half" idx="10"/>
          </p:nvPr>
        </p:nvSpPr>
        <p:spPr/>
        <p:txBody>
          <a:bodyPr/>
          <a:lstStyle/>
          <a:p>
            <a:fld id="{DECF21A4-E71B-4D3A-AF45-E989C23A7BB1}" type="datetimeFigureOut">
              <a:rPr lang="en-US" smtClean="0"/>
              <a:t>8/14/2021</a:t>
            </a:fld>
            <a:endParaRPr lang="en-US" dirty="0"/>
          </a:p>
        </p:txBody>
      </p:sp>
      <p:sp>
        <p:nvSpPr>
          <p:cNvPr id="5" name="Footer Placeholder 4">
            <a:extLst>
              <a:ext uri="{FF2B5EF4-FFF2-40B4-BE49-F238E27FC236}">
                <a16:creationId xmlns:a16="http://schemas.microsoft.com/office/drawing/2014/main" id="{B4F58000-F9D7-4A53-A6C5-E5E8154226B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0D22AAD-0D08-4F47-8D5A-EFE29017E8D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213046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36159-1280-4EE9-96D3-A56BD58266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BA27A78-1874-488A-B215-7D763D3381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84BB3D1-3138-4B69-BF5D-4B1A213451CA}"/>
              </a:ext>
            </a:extLst>
          </p:cNvPr>
          <p:cNvSpPr>
            <a:spLocks noGrp="1"/>
          </p:cNvSpPr>
          <p:nvPr>
            <p:ph type="dt" sz="half" idx="10"/>
          </p:nvPr>
        </p:nvSpPr>
        <p:spPr/>
        <p:txBody>
          <a:bodyPr/>
          <a:lstStyle/>
          <a:p>
            <a:fld id="{DECF21A4-E71B-4D3A-AF45-E989C23A7BB1}" type="datetimeFigureOut">
              <a:rPr lang="en-US" smtClean="0"/>
              <a:t>8/14/2021</a:t>
            </a:fld>
            <a:endParaRPr lang="en-US" dirty="0"/>
          </a:p>
        </p:txBody>
      </p:sp>
      <p:sp>
        <p:nvSpPr>
          <p:cNvPr id="5" name="Footer Placeholder 4">
            <a:extLst>
              <a:ext uri="{FF2B5EF4-FFF2-40B4-BE49-F238E27FC236}">
                <a16:creationId xmlns:a16="http://schemas.microsoft.com/office/drawing/2014/main" id="{0EFF90C5-31F4-4A22-AC00-3FB5ED291B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51F787E-B946-4091-ABC6-F9DB06BBEE34}"/>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89272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CAA11-CC97-44E5-AE4D-808FD741A06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3AB6CB-9460-4BCA-86C5-5F26357AB80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9FAB0F6-401D-4BAF-A300-65AD684DF96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561BBA-B185-4B45-B152-3D320E15F550}"/>
              </a:ext>
            </a:extLst>
          </p:cNvPr>
          <p:cNvSpPr>
            <a:spLocks noGrp="1"/>
          </p:cNvSpPr>
          <p:nvPr>
            <p:ph type="dt" sz="half" idx="10"/>
          </p:nvPr>
        </p:nvSpPr>
        <p:spPr/>
        <p:txBody>
          <a:bodyPr/>
          <a:lstStyle/>
          <a:p>
            <a:fld id="{DECF21A4-E71B-4D3A-AF45-E989C23A7BB1}" type="datetimeFigureOut">
              <a:rPr lang="en-US" smtClean="0"/>
              <a:t>8/14/2021</a:t>
            </a:fld>
            <a:endParaRPr lang="en-US" dirty="0"/>
          </a:p>
        </p:txBody>
      </p:sp>
      <p:sp>
        <p:nvSpPr>
          <p:cNvPr id="6" name="Footer Placeholder 5">
            <a:extLst>
              <a:ext uri="{FF2B5EF4-FFF2-40B4-BE49-F238E27FC236}">
                <a16:creationId xmlns:a16="http://schemas.microsoft.com/office/drawing/2014/main" id="{D61CD760-96AC-4821-A56B-0B805F2FAD4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F750665-D5B5-4D0B-B2F0-CB6B027CDEC7}"/>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138061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A47C3-C498-415A-A057-E19BCEB5F28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BF6677F-2712-4810-A3AA-56FA75386D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871B54A-6775-4978-8E19-32694C9B5E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DBA1303-B245-476D-BD02-A4E4A359F6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8E898F-5B79-46F1-89C1-F827997CC48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B417A4D-2EC9-4294-BFF4-EAE22EE1099A}"/>
              </a:ext>
            </a:extLst>
          </p:cNvPr>
          <p:cNvSpPr>
            <a:spLocks noGrp="1"/>
          </p:cNvSpPr>
          <p:nvPr>
            <p:ph type="dt" sz="half" idx="10"/>
          </p:nvPr>
        </p:nvSpPr>
        <p:spPr/>
        <p:txBody>
          <a:bodyPr/>
          <a:lstStyle/>
          <a:p>
            <a:fld id="{DECF21A4-E71B-4D3A-AF45-E989C23A7BB1}" type="datetimeFigureOut">
              <a:rPr lang="en-US" smtClean="0"/>
              <a:t>8/14/2021</a:t>
            </a:fld>
            <a:endParaRPr lang="en-US" dirty="0"/>
          </a:p>
        </p:txBody>
      </p:sp>
      <p:sp>
        <p:nvSpPr>
          <p:cNvPr id="8" name="Footer Placeholder 7">
            <a:extLst>
              <a:ext uri="{FF2B5EF4-FFF2-40B4-BE49-F238E27FC236}">
                <a16:creationId xmlns:a16="http://schemas.microsoft.com/office/drawing/2014/main" id="{6150E317-3602-42A1-BB7F-0184072E8D5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0CE2C97-E26C-4A8B-93A0-B01E2C7F4522}"/>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258698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F68FC-5755-447A-8D7F-9ADED3E994A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AB50287-81AA-46CA-8CB3-53A7F8313741}"/>
              </a:ext>
            </a:extLst>
          </p:cNvPr>
          <p:cNvSpPr>
            <a:spLocks noGrp="1"/>
          </p:cNvSpPr>
          <p:nvPr>
            <p:ph type="dt" sz="half" idx="10"/>
          </p:nvPr>
        </p:nvSpPr>
        <p:spPr/>
        <p:txBody>
          <a:bodyPr/>
          <a:lstStyle/>
          <a:p>
            <a:fld id="{DECF21A4-E71B-4D3A-AF45-E989C23A7BB1}" type="datetimeFigureOut">
              <a:rPr lang="en-US" smtClean="0"/>
              <a:t>8/14/2021</a:t>
            </a:fld>
            <a:endParaRPr lang="en-US" dirty="0"/>
          </a:p>
        </p:txBody>
      </p:sp>
      <p:sp>
        <p:nvSpPr>
          <p:cNvPr id="4" name="Footer Placeholder 3">
            <a:extLst>
              <a:ext uri="{FF2B5EF4-FFF2-40B4-BE49-F238E27FC236}">
                <a16:creationId xmlns:a16="http://schemas.microsoft.com/office/drawing/2014/main" id="{2F1BA4AA-02C9-459E-9362-3DA60E3B597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B2A2C8F-DBB4-4235-A67E-FB4039D9AA24}"/>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068395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6ACAA5-F8E7-46E9-8BA7-A510948B62CC}"/>
              </a:ext>
            </a:extLst>
          </p:cNvPr>
          <p:cNvSpPr>
            <a:spLocks noGrp="1"/>
          </p:cNvSpPr>
          <p:nvPr>
            <p:ph type="dt" sz="half" idx="10"/>
          </p:nvPr>
        </p:nvSpPr>
        <p:spPr/>
        <p:txBody>
          <a:bodyPr/>
          <a:lstStyle/>
          <a:p>
            <a:fld id="{DECF21A4-E71B-4D3A-AF45-E989C23A7BB1}" type="datetimeFigureOut">
              <a:rPr lang="en-US" smtClean="0"/>
              <a:t>8/14/2021</a:t>
            </a:fld>
            <a:endParaRPr lang="en-US" dirty="0"/>
          </a:p>
        </p:txBody>
      </p:sp>
      <p:sp>
        <p:nvSpPr>
          <p:cNvPr id="3" name="Footer Placeholder 2">
            <a:extLst>
              <a:ext uri="{FF2B5EF4-FFF2-40B4-BE49-F238E27FC236}">
                <a16:creationId xmlns:a16="http://schemas.microsoft.com/office/drawing/2014/main" id="{D1F2DEE8-5654-4DCA-A8D0-D883E52B6FB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0B179A5-4329-4057-9DEB-5B6E3AD1183F}"/>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621790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1DA80-336B-4DBB-91A1-6E3E4B3C20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840D456-F0A3-4789-A310-A23F01B2EC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B8A8B05-7071-44D4-80F7-3E8191C9A4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D8562E-E6F1-449B-909C-98426BA86B36}"/>
              </a:ext>
            </a:extLst>
          </p:cNvPr>
          <p:cNvSpPr>
            <a:spLocks noGrp="1"/>
          </p:cNvSpPr>
          <p:nvPr>
            <p:ph type="dt" sz="half" idx="10"/>
          </p:nvPr>
        </p:nvSpPr>
        <p:spPr/>
        <p:txBody>
          <a:bodyPr/>
          <a:lstStyle/>
          <a:p>
            <a:fld id="{DECF21A4-E71B-4D3A-AF45-E989C23A7BB1}" type="datetimeFigureOut">
              <a:rPr lang="en-US" smtClean="0"/>
              <a:t>8/14/2021</a:t>
            </a:fld>
            <a:endParaRPr lang="en-US" dirty="0"/>
          </a:p>
        </p:txBody>
      </p:sp>
      <p:sp>
        <p:nvSpPr>
          <p:cNvPr id="6" name="Footer Placeholder 5">
            <a:extLst>
              <a:ext uri="{FF2B5EF4-FFF2-40B4-BE49-F238E27FC236}">
                <a16:creationId xmlns:a16="http://schemas.microsoft.com/office/drawing/2014/main" id="{7EB47A9A-FB08-407B-A73A-0AC513F0FD5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BFF841F-796A-4FE6-B5E0-C8A4986793EE}"/>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8984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D474D-6779-4C23-BD3C-82F5DC3E3E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A21096C-E430-49C7-A801-21C0BD95DC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0024828F-334F-4A50-850D-10684F2452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3293F4-2B70-4BB5-A982-219E4133E251}"/>
              </a:ext>
            </a:extLst>
          </p:cNvPr>
          <p:cNvSpPr>
            <a:spLocks noGrp="1"/>
          </p:cNvSpPr>
          <p:nvPr>
            <p:ph type="dt" sz="half" idx="10"/>
          </p:nvPr>
        </p:nvSpPr>
        <p:spPr/>
        <p:txBody>
          <a:bodyPr/>
          <a:lstStyle/>
          <a:p>
            <a:fld id="{DECF21A4-E71B-4D3A-AF45-E989C23A7BB1}" type="datetimeFigureOut">
              <a:rPr lang="en-US" smtClean="0"/>
              <a:t>8/14/2021</a:t>
            </a:fld>
            <a:endParaRPr lang="en-US" dirty="0"/>
          </a:p>
        </p:txBody>
      </p:sp>
      <p:sp>
        <p:nvSpPr>
          <p:cNvPr id="6" name="Footer Placeholder 5">
            <a:extLst>
              <a:ext uri="{FF2B5EF4-FFF2-40B4-BE49-F238E27FC236}">
                <a16:creationId xmlns:a16="http://schemas.microsoft.com/office/drawing/2014/main" id="{C4F9A86F-B378-4759-B50E-2E0BFAE6246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0A95BDC-FC58-4638-AA59-A3DA9931FD3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790833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47D73-EDDA-49A6-BA12-1CA980DA9B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189B82E-4CA1-47A5-B133-FBD4D8A8398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8A267F-D142-4D04-9F03-6CB099E6FA32}"/>
              </a:ext>
            </a:extLst>
          </p:cNvPr>
          <p:cNvSpPr>
            <a:spLocks noGrp="1"/>
          </p:cNvSpPr>
          <p:nvPr>
            <p:ph type="dt" sz="half" idx="10"/>
          </p:nvPr>
        </p:nvSpPr>
        <p:spPr/>
        <p:txBody>
          <a:bodyPr/>
          <a:lstStyle/>
          <a:p>
            <a:fld id="{DECF21A4-E71B-4D3A-AF45-E989C23A7BB1}" type="datetimeFigureOut">
              <a:rPr lang="en-US" smtClean="0"/>
              <a:t>8/14/2021</a:t>
            </a:fld>
            <a:endParaRPr lang="en-US" dirty="0"/>
          </a:p>
        </p:txBody>
      </p:sp>
      <p:sp>
        <p:nvSpPr>
          <p:cNvPr id="5" name="Footer Placeholder 4">
            <a:extLst>
              <a:ext uri="{FF2B5EF4-FFF2-40B4-BE49-F238E27FC236}">
                <a16:creationId xmlns:a16="http://schemas.microsoft.com/office/drawing/2014/main" id="{705127CA-154D-4E90-B776-A2EE71F78D2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5F0BA5-F4EE-4282-B111-76B869BE267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067408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56E92A-52E0-4710-BDEF-0A153468540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7A240E1-5EB0-47FD-AA37-BF945D136CC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A14243-F1E4-487A-ABEC-30516A01DF2B}"/>
              </a:ext>
            </a:extLst>
          </p:cNvPr>
          <p:cNvSpPr>
            <a:spLocks noGrp="1"/>
          </p:cNvSpPr>
          <p:nvPr>
            <p:ph type="dt" sz="half" idx="10"/>
          </p:nvPr>
        </p:nvSpPr>
        <p:spPr/>
        <p:txBody>
          <a:bodyPr/>
          <a:lstStyle/>
          <a:p>
            <a:fld id="{DECF21A4-E71B-4D3A-AF45-E989C23A7BB1}" type="datetimeFigureOut">
              <a:rPr lang="en-US" smtClean="0"/>
              <a:t>8/14/2021</a:t>
            </a:fld>
            <a:endParaRPr lang="en-US" dirty="0"/>
          </a:p>
        </p:txBody>
      </p:sp>
      <p:sp>
        <p:nvSpPr>
          <p:cNvPr id="5" name="Footer Placeholder 4">
            <a:extLst>
              <a:ext uri="{FF2B5EF4-FFF2-40B4-BE49-F238E27FC236}">
                <a16:creationId xmlns:a16="http://schemas.microsoft.com/office/drawing/2014/main" id="{AC358244-98FD-472D-AB8C-075F71C10BF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998D5A-820D-4519-967F-33320971CBAB}"/>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4024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80BC3B-525F-4038-9330-0729879F91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9629186-93D7-46FA-AE02-36D9426043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BF1CEB-0530-4996-BAEF-2E6A04DAD6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CF21A4-E71B-4D3A-AF45-E989C23A7BB1}" type="datetimeFigureOut">
              <a:rPr lang="en-US" smtClean="0"/>
              <a:t>8/14/2021</a:t>
            </a:fld>
            <a:endParaRPr lang="en-US" dirty="0"/>
          </a:p>
        </p:txBody>
      </p:sp>
      <p:sp>
        <p:nvSpPr>
          <p:cNvPr id="5" name="Footer Placeholder 4">
            <a:extLst>
              <a:ext uri="{FF2B5EF4-FFF2-40B4-BE49-F238E27FC236}">
                <a16:creationId xmlns:a16="http://schemas.microsoft.com/office/drawing/2014/main" id="{C8DCFF3D-7353-4B4D-9E75-FA835E06E7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382C8D6-8B0B-4982-9EE4-AA823C69C3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AF1B4E-90EC-4A51-B6E5-B702C054ECB0}" type="slidenum">
              <a:rPr lang="en-US" smtClean="0"/>
              <a:t>‹#›</a:t>
            </a:fld>
            <a:endParaRPr lang="en-US" dirty="0"/>
          </a:p>
        </p:txBody>
      </p:sp>
    </p:spTree>
    <p:extLst>
      <p:ext uri="{BB962C8B-B14F-4D97-AF65-F5344CB8AC3E}">
        <p14:creationId xmlns:p14="http://schemas.microsoft.com/office/powerpoint/2010/main" val="4010604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2031149@student.uwtsd.ac.u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2.svg"/><Relationship Id="rId4" Type="http://schemas.openxmlformats.org/officeDocument/2006/relationships/image" Target="../media/image4.svg"/><Relationship Id="rId9"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D7B19-22F9-4DAF-B0C9-D2E59A8ADA06}"/>
              </a:ext>
            </a:extLst>
          </p:cNvPr>
          <p:cNvSpPr>
            <a:spLocks noGrp="1"/>
          </p:cNvSpPr>
          <p:nvPr>
            <p:ph type="ctrTitle"/>
          </p:nvPr>
        </p:nvSpPr>
        <p:spPr/>
        <p:txBody>
          <a:bodyPr/>
          <a:lstStyle/>
          <a:p>
            <a:endParaRPr lang="en-HK"/>
          </a:p>
        </p:txBody>
      </p:sp>
      <p:sp>
        <p:nvSpPr>
          <p:cNvPr id="3" name="Subtitle 2">
            <a:extLst>
              <a:ext uri="{FF2B5EF4-FFF2-40B4-BE49-F238E27FC236}">
                <a16:creationId xmlns:a16="http://schemas.microsoft.com/office/drawing/2014/main" id="{20E265DA-A655-4332-8AE9-565192C62C4E}"/>
              </a:ext>
            </a:extLst>
          </p:cNvPr>
          <p:cNvSpPr>
            <a:spLocks noGrp="1"/>
          </p:cNvSpPr>
          <p:nvPr>
            <p:ph type="subTitle" idx="1"/>
          </p:nvPr>
        </p:nvSpPr>
        <p:spPr/>
        <p:txBody>
          <a:bodyPr/>
          <a:lstStyle/>
          <a:p>
            <a:endParaRPr lang="en-HK"/>
          </a:p>
        </p:txBody>
      </p:sp>
      <p:graphicFrame>
        <p:nvGraphicFramePr>
          <p:cNvPr id="4" name="Table 3">
            <a:extLst>
              <a:ext uri="{FF2B5EF4-FFF2-40B4-BE49-F238E27FC236}">
                <a16:creationId xmlns:a16="http://schemas.microsoft.com/office/drawing/2014/main" id="{EEA0AF60-57D1-4E52-BBB2-9683F0519C4C}"/>
              </a:ext>
            </a:extLst>
          </p:cNvPr>
          <p:cNvGraphicFramePr>
            <a:graphicFrameLocks noGrp="1"/>
          </p:cNvGraphicFramePr>
          <p:nvPr>
            <p:extLst>
              <p:ext uri="{D42A27DB-BD31-4B8C-83A1-F6EECF244321}">
                <p14:modId xmlns:p14="http://schemas.microsoft.com/office/powerpoint/2010/main" val="3325076020"/>
              </p:ext>
            </p:extLst>
          </p:nvPr>
        </p:nvGraphicFramePr>
        <p:xfrm>
          <a:off x="923924" y="579120"/>
          <a:ext cx="9820276" cy="5905262"/>
        </p:xfrm>
        <a:graphic>
          <a:graphicData uri="http://schemas.openxmlformats.org/drawingml/2006/table">
            <a:tbl>
              <a:tblPr>
                <a:tableStyleId>{5C22544A-7EE6-4342-B048-85BDC9FD1C3A}</a:tableStyleId>
              </a:tblPr>
              <a:tblGrid>
                <a:gridCol w="2445138">
                  <a:extLst>
                    <a:ext uri="{9D8B030D-6E8A-4147-A177-3AD203B41FA5}">
                      <a16:colId xmlns:a16="http://schemas.microsoft.com/office/drawing/2014/main" val="2645915019"/>
                    </a:ext>
                  </a:extLst>
                </a:gridCol>
                <a:gridCol w="3847036">
                  <a:extLst>
                    <a:ext uri="{9D8B030D-6E8A-4147-A177-3AD203B41FA5}">
                      <a16:colId xmlns:a16="http://schemas.microsoft.com/office/drawing/2014/main" val="251353858"/>
                    </a:ext>
                  </a:extLst>
                </a:gridCol>
                <a:gridCol w="1764051">
                  <a:extLst>
                    <a:ext uri="{9D8B030D-6E8A-4147-A177-3AD203B41FA5}">
                      <a16:colId xmlns:a16="http://schemas.microsoft.com/office/drawing/2014/main" val="2855300526"/>
                    </a:ext>
                  </a:extLst>
                </a:gridCol>
                <a:gridCol w="1764051">
                  <a:extLst>
                    <a:ext uri="{9D8B030D-6E8A-4147-A177-3AD203B41FA5}">
                      <a16:colId xmlns:a16="http://schemas.microsoft.com/office/drawing/2014/main" val="4009996162"/>
                    </a:ext>
                  </a:extLst>
                </a:gridCol>
              </a:tblGrid>
              <a:tr h="419838">
                <a:tc>
                  <a:txBody>
                    <a:bodyPr/>
                    <a:lstStyle/>
                    <a:p>
                      <a:pPr algn="just">
                        <a:spcBef>
                          <a:spcPts val="600"/>
                        </a:spcBef>
                        <a:spcAft>
                          <a:spcPts val="600"/>
                        </a:spcAft>
                      </a:pPr>
                      <a:r>
                        <a:rPr lang="en-GB" sz="1600">
                          <a:effectLst/>
                        </a:rPr>
                        <a:t>Student name:</a:t>
                      </a:r>
                      <a:endParaRPr lang="en-HK" sz="1600">
                        <a:effectLst/>
                        <a:latin typeface="Times New Roman" panose="02020603050405020304" pitchFamily="18" charset="0"/>
                        <a:ea typeface="SimSun" panose="02010600030101010101" pitchFamily="2" charset="-122"/>
                      </a:endParaRPr>
                    </a:p>
                  </a:txBody>
                  <a:tcPr marL="44502" marR="44502" marT="0" marB="0"/>
                </a:tc>
                <a:tc>
                  <a:txBody>
                    <a:bodyPr/>
                    <a:lstStyle/>
                    <a:p>
                      <a:pPr algn="just">
                        <a:spcBef>
                          <a:spcPts val="600"/>
                        </a:spcBef>
                        <a:spcAft>
                          <a:spcPts val="600"/>
                        </a:spcAft>
                      </a:pPr>
                      <a:r>
                        <a:rPr lang="en-GB" sz="1600" dirty="0">
                          <a:effectLst/>
                        </a:rPr>
                        <a:t>      Lee Wai Yip</a:t>
                      </a:r>
                      <a:endParaRPr lang="en-HK" sz="1600" dirty="0">
                        <a:effectLst/>
                        <a:latin typeface="Times New Roman" panose="02020603050405020304" pitchFamily="18" charset="0"/>
                        <a:ea typeface="SimSun" panose="02010600030101010101" pitchFamily="2" charset="-122"/>
                      </a:endParaRPr>
                    </a:p>
                  </a:txBody>
                  <a:tcPr marL="44502" marR="44502" marT="0" marB="0"/>
                </a:tc>
                <a:tc>
                  <a:txBody>
                    <a:bodyPr/>
                    <a:lstStyle/>
                    <a:p>
                      <a:pPr algn="just">
                        <a:spcBef>
                          <a:spcPts val="600"/>
                        </a:spcBef>
                        <a:spcAft>
                          <a:spcPts val="600"/>
                        </a:spcAft>
                      </a:pPr>
                      <a:r>
                        <a:rPr lang="en-GB" sz="1600">
                          <a:effectLst/>
                        </a:rPr>
                        <a:t>Student ID number:</a:t>
                      </a:r>
                      <a:endParaRPr lang="en-HK" sz="1600">
                        <a:effectLst/>
                        <a:latin typeface="Times New Roman" panose="02020603050405020304" pitchFamily="18" charset="0"/>
                        <a:ea typeface="SimSun" panose="02010600030101010101" pitchFamily="2" charset="-122"/>
                      </a:endParaRPr>
                    </a:p>
                  </a:txBody>
                  <a:tcPr marL="44502" marR="44502" marT="0" marB="0"/>
                </a:tc>
                <a:tc>
                  <a:txBody>
                    <a:bodyPr/>
                    <a:lstStyle/>
                    <a:p>
                      <a:pPr algn="just">
                        <a:spcBef>
                          <a:spcPts val="600"/>
                        </a:spcBef>
                        <a:spcAft>
                          <a:spcPts val="600"/>
                        </a:spcAft>
                      </a:pPr>
                      <a:r>
                        <a:rPr lang="en-GB" sz="1600" kern="1200" dirty="0">
                          <a:solidFill>
                            <a:schemeClr val="dk1"/>
                          </a:solidFill>
                          <a:effectLst/>
                          <a:latin typeface="+mn-lt"/>
                          <a:ea typeface="+mn-ea"/>
                          <a:cs typeface="+mn-cs"/>
                        </a:rPr>
                        <a:t> </a:t>
                      </a:r>
                      <a:r>
                        <a:rPr lang="en-GB" sz="1600" kern="1200" dirty="0">
                          <a:solidFill>
                            <a:schemeClr val="dk1"/>
                          </a:solidFill>
                          <a:effectLst/>
                          <a:latin typeface="+mn-lt"/>
                          <a:ea typeface="+mn-ea"/>
                          <a:cs typeface="+mn-cs"/>
                          <a:hlinkClick r:id="rId2" tooltip="mailto:2031149@student.uwtsd.ac.uk&#10;CTRL + Click 開啟連結">
                            <a:extLst>
                              <a:ext uri="{A12FA001-AC4F-418D-AE19-62706E023703}">
                                <ahyp:hlinkClr xmlns:ahyp="http://schemas.microsoft.com/office/drawing/2018/hyperlinkcolor" val="tx"/>
                              </a:ext>
                            </a:extLst>
                          </a:hlinkClick>
                        </a:rPr>
                        <a:t>2031149</a:t>
                      </a:r>
                      <a:endParaRPr lang="en-HK" sz="1600" kern="1200" dirty="0">
                        <a:solidFill>
                          <a:schemeClr val="dk1"/>
                        </a:solidFill>
                        <a:effectLst/>
                        <a:latin typeface="+mn-lt"/>
                        <a:ea typeface="+mn-ea"/>
                        <a:cs typeface="+mn-cs"/>
                      </a:endParaRPr>
                    </a:p>
                  </a:txBody>
                  <a:tcPr marL="44502" marR="44502" marT="0" marB="0"/>
                </a:tc>
                <a:extLst>
                  <a:ext uri="{0D108BD9-81ED-4DB2-BD59-A6C34878D82A}">
                    <a16:rowId xmlns:a16="http://schemas.microsoft.com/office/drawing/2014/main" val="4212431311"/>
                  </a:ext>
                </a:extLst>
              </a:tr>
              <a:tr h="139945">
                <a:tc>
                  <a:txBody>
                    <a:bodyPr/>
                    <a:lstStyle/>
                    <a:p>
                      <a:pPr algn="just">
                        <a:spcBef>
                          <a:spcPts val="600"/>
                        </a:spcBef>
                        <a:spcAft>
                          <a:spcPts val="600"/>
                        </a:spcAft>
                      </a:pPr>
                      <a:r>
                        <a:rPr lang="en-GB" sz="1600">
                          <a:effectLst/>
                        </a:rPr>
                        <a:t>Programme:</a:t>
                      </a:r>
                      <a:endParaRPr lang="en-HK" sz="1600">
                        <a:effectLst/>
                        <a:latin typeface="Times New Roman" panose="02020603050405020304" pitchFamily="18" charset="0"/>
                        <a:ea typeface="SimSun" panose="02010600030101010101" pitchFamily="2" charset="-122"/>
                      </a:endParaRPr>
                    </a:p>
                  </a:txBody>
                  <a:tcPr marL="44502" marR="44502" marT="0" marB="0"/>
                </a:tc>
                <a:tc gridSpan="3">
                  <a:txBody>
                    <a:bodyPr/>
                    <a:lstStyle/>
                    <a:p>
                      <a:pPr algn="just">
                        <a:spcBef>
                          <a:spcPts val="600"/>
                        </a:spcBef>
                        <a:spcAft>
                          <a:spcPts val="600"/>
                        </a:spcAft>
                      </a:pPr>
                      <a:r>
                        <a:rPr lang="en-GB" sz="1600">
                          <a:effectLst/>
                        </a:rPr>
                        <a:t>DBA</a:t>
                      </a:r>
                      <a:endParaRPr lang="en-HK" sz="1600">
                        <a:effectLst/>
                        <a:latin typeface="Times New Roman" panose="02020603050405020304" pitchFamily="18" charset="0"/>
                        <a:ea typeface="SimSun" panose="02010600030101010101" pitchFamily="2" charset="-122"/>
                      </a:endParaRPr>
                    </a:p>
                  </a:txBody>
                  <a:tcPr marL="44502" marR="44502" marT="0" marB="0"/>
                </a:tc>
                <a:tc hMerge="1">
                  <a:txBody>
                    <a:bodyPr/>
                    <a:lstStyle/>
                    <a:p>
                      <a:endParaRPr lang="en-HK"/>
                    </a:p>
                  </a:txBody>
                  <a:tcPr/>
                </a:tc>
                <a:tc hMerge="1">
                  <a:txBody>
                    <a:bodyPr/>
                    <a:lstStyle/>
                    <a:p>
                      <a:endParaRPr lang="en-HK"/>
                    </a:p>
                  </a:txBody>
                  <a:tcPr/>
                </a:tc>
                <a:extLst>
                  <a:ext uri="{0D108BD9-81ED-4DB2-BD59-A6C34878D82A}">
                    <a16:rowId xmlns:a16="http://schemas.microsoft.com/office/drawing/2014/main" val="2753813746"/>
                  </a:ext>
                </a:extLst>
              </a:tr>
              <a:tr h="279892">
                <a:tc>
                  <a:txBody>
                    <a:bodyPr/>
                    <a:lstStyle/>
                    <a:p>
                      <a:pPr algn="just">
                        <a:spcBef>
                          <a:spcPts val="600"/>
                        </a:spcBef>
                        <a:spcAft>
                          <a:spcPts val="600"/>
                        </a:spcAft>
                      </a:pPr>
                      <a:r>
                        <a:rPr lang="en-GB" sz="1600">
                          <a:effectLst/>
                        </a:rPr>
                        <a:t>Module:</a:t>
                      </a:r>
                      <a:endParaRPr lang="en-HK" sz="1600">
                        <a:effectLst/>
                        <a:latin typeface="Times New Roman" panose="02020603050405020304" pitchFamily="18" charset="0"/>
                        <a:ea typeface="SimSun" panose="02010600030101010101" pitchFamily="2" charset="-122"/>
                      </a:endParaRPr>
                    </a:p>
                  </a:txBody>
                  <a:tcPr marL="44502" marR="44502" marT="0" marB="0"/>
                </a:tc>
                <a:tc gridSpan="3">
                  <a:txBody>
                    <a:bodyPr/>
                    <a:lstStyle/>
                    <a:p>
                      <a:pPr algn="just">
                        <a:spcBef>
                          <a:spcPts val="600"/>
                        </a:spcBef>
                        <a:spcAft>
                          <a:spcPts val="600"/>
                        </a:spcAft>
                      </a:pPr>
                      <a:r>
                        <a:rPr lang="en-GB" sz="1600" dirty="0">
                          <a:effectLst/>
                        </a:rPr>
                        <a:t>Approaches to Research and Academic Communication</a:t>
                      </a:r>
                      <a:endParaRPr lang="en-HK" sz="1600" dirty="0">
                        <a:effectLst/>
                        <a:latin typeface="Times New Roman" panose="02020603050405020304" pitchFamily="18" charset="0"/>
                        <a:ea typeface="SimSun" panose="02010600030101010101" pitchFamily="2" charset="-122"/>
                      </a:endParaRPr>
                    </a:p>
                  </a:txBody>
                  <a:tcPr marL="44502" marR="44502" marT="0" marB="0"/>
                </a:tc>
                <a:tc hMerge="1">
                  <a:txBody>
                    <a:bodyPr/>
                    <a:lstStyle/>
                    <a:p>
                      <a:endParaRPr lang="en-HK"/>
                    </a:p>
                  </a:txBody>
                  <a:tcPr/>
                </a:tc>
                <a:tc hMerge="1">
                  <a:txBody>
                    <a:bodyPr/>
                    <a:lstStyle/>
                    <a:p>
                      <a:endParaRPr lang="en-HK"/>
                    </a:p>
                  </a:txBody>
                  <a:tcPr/>
                </a:tc>
                <a:extLst>
                  <a:ext uri="{0D108BD9-81ED-4DB2-BD59-A6C34878D82A}">
                    <a16:rowId xmlns:a16="http://schemas.microsoft.com/office/drawing/2014/main" val="801033213"/>
                  </a:ext>
                </a:extLst>
              </a:tr>
              <a:tr h="839677">
                <a:tc>
                  <a:txBody>
                    <a:bodyPr/>
                    <a:lstStyle/>
                    <a:p>
                      <a:pPr algn="just">
                        <a:spcBef>
                          <a:spcPts val="600"/>
                        </a:spcBef>
                        <a:spcAft>
                          <a:spcPts val="600"/>
                        </a:spcAft>
                      </a:pPr>
                      <a:r>
                        <a:rPr lang="en-GB" sz="1600">
                          <a:effectLst/>
                        </a:rPr>
                        <a:t>Module code:</a:t>
                      </a:r>
                      <a:endParaRPr lang="en-HK" sz="1600">
                        <a:effectLst/>
                        <a:latin typeface="Times New Roman" panose="02020603050405020304" pitchFamily="18" charset="0"/>
                        <a:ea typeface="SimSun" panose="02010600030101010101" pitchFamily="2" charset="-122"/>
                      </a:endParaRPr>
                    </a:p>
                  </a:txBody>
                  <a:tcPr marL="44502" marR="44502" marT="0" marB="0"/>
                </a:tc>
                <a:tc>
                  <a:txBody>
                    <a:bodyPr/>
                    <a:lstStyle/>
                    <a:p>
                      <a:pPr algn="just">
                        <a:spcBef>
                          <a:spcPts val="600"/>
                        </a:spcBef>
                        <a:spcAft>
                          <a:spcPts val="600"/>
                        </a:spcAft>
                      </a:pPr>
                      <a:r>
                        <a:rPr lang="en-GB" sz="1600">
                          <a:effectLst/>
                        </a:rPr>
                        <a:t>HKBM7000</a:t>
                      </a:r>
                      <a:endParaRPr lang="en-HK" sz="1600">
                        <a:effectLst/>
                        <a:latin typeface="Times New Roman" panose="02020603050405020304" pitchFamily="18" charset="0"/>
                        <a:ea typeface="SimSun" panose="02010600030101010101" pitchFamily="2" charset="-122"/>
                      </a:endParaRPr>
                    </a:p>
                  </a:txBody>
                  <a:tcPr marL="44502" marR="44502" marT="0" marB="0"/>
                </a:tc>
                <a:tc>
                  <a:txBody>
                    <a:bodyPr/>
                    <a:lstStyle/>
                    <a:p>
                      <a:pPr algn="just"/>
                      <a:r>
                        <a:rPr lang="en-GB" sz="1600" kern="1200">
                          <a:solidFill>
                            <a:schemeClr val="dk1"/>
                          </a:solidFill>
                          <a:effectLst/>
                          <a:latin typeface="+mn-lt"/>
                          <a:ea typeface="+mn-ea"/>
                          <a:cs typeface="+mn-cs"/>
                        </a:rPr>
                        <a:t>Contribution to Overall Module Assessment (%):</a:t>
                      </a:r>
                      <a:endParaRPr lang="en-HK" sz="1600" kern="1200">
                        <a:solidFill>
                          <a:schemeClr val="dk1"/>
                        </a:solidFill>
                        <a:effectLst/>
                        <a:latin typeface="+mn-lt"/>
                        <a:ea typeface="+mn-ea"/>
                        <a:cs typeface="+mn-cs"/>
                      </a:endParaRPr>
                    </a:p>
                  </a:txBody>
                  <a:tcPr marL="44502" marR="44502" marT="0" marB="0"/>
                </a:tc>
                <a:tc>
                  <a:txBody>
                    <a:bodyPr/>
                    <a:lstStyle/>
                    <a:p>
                      <a:pPr algn="just">
                        <a:spcBef>
                          <a:spcPts val="600"/>
                        </a:spcBef>
                        <a:spcAft>
                          <a:spcPts val="600"/>
                        </a:spcAft>
                      </a:pPr>
                      <a:r>
                        <a:rPr lang="en-GB" sz="1600" kern="1200" dirty="0">
                          <a:solidFill>
                            <a:schemeClr val="dk1"/>
                          </a:solidFill>
                          <a:effectLst/>
                          <a:latin typeface="+mn-lt"/>
                          <a:ea typeface="+mn-ea"/>
                          <a:cs typeface="+mn-cs"/>
                        </a:rPr>
                        <a:t>40%</a:t>
                      </a:r>
                      <a:endParaRPr lang="en-HK" sz="1600" kern="1200" dirty="0">
                        <a:solidFill>
                          <a:schemeClr val="dk1"/>
                        </a:solidFill>
                        <a:effectLst/>
                        <a:latin typeface="+mn-lt"/>
                        <a:ea typeface="+mn-ea"/>
                        <a:cs typeface="+mn-cs"/>
                      </a:endParaRPr>
                    </a:p>
                  </a:txBody>
                  <a:tcPr marL="44502" marR="44502" marT="0" marB="0"/>
                </a:tc>
                <a:extLst>
                  <a:ext uri="{0D108BD9-81ED-4DB2-BD59-A6C34878D82A}">
                    <a16:rowId xmlns:a16="http://schemas.microsoft.com/office/drawing/2014/main" val="2885732361"/>
                  </a:ext>
                </a:extLst>
              </a:tr>
              <a:tr h="279892">
                <a:tc>
                  <a:txBody>
                    <a:bodyPr/>
                    <a:lstStyle/>
                    <a:p>
                      <a:pPr algn="just">
                        <a:spcBef>
                          <a:spcPts val="600"/>
                        </a:spcBef>
                        <a:spcAft>
                          <a:spcPts val="600"/>
                        </a:spcAft>
                      </a:pPr>
                      <a:r>
                        <a:rPr lang="en-GB" sz="1600">
                          <a:effectLst/>
                        </a:rPr>
                        <a:t>Lecturer:</a:t>
                      </a:r>
                      <a:endParaRPr lang="en-HK" sz="1600">
                        <a:effectLst/>
                        <a:latin typeface="Times New Roman" panose="02020603050405020304" pitchFamily="18" charset="0"/>
                        <a:ea typeface="SimSun" panose="02010600030101010101" pitchFamily="2" charset="-122"/>
                      </a:endParaRPr>
                    </a:p>
                  </a:txBody>
                  <a:tcPr marL="44502" marR="44502" marT="0" marB="0"/>
                </a:tc>
                <a:tc>
                  <a:txBody>
                    <a:bodyPr/>
                    <a:lstStyle/>
                    <a:p>
                      <a:pPr algn="just">
                        <a:spcBef>
                          <a:spcPts val="600"/>
                        </a:spcBef>
                        <a:spcAft>
                          <a:spcPts val="600"/>
                        </a:spcAft>
                      </a:pPr>
                      <a:r>
                        <a:rPr lang="en-GB" sz="1600">
                          <a:effectLst/>
                        </a:rPr>
                        <a:t>Dr. Luk Chung Leung</a:t>
                      </a:r>
                      <a:endParaRPr lang="en-HK" sz="1600">
                        <a:effectLst/>
                        <a:latin typeface="Times New Roman" panose="02020603050405020304" pitchFamily="18" charset="0"/>
                        <a:ea typeface="SimSun" panose="02010600030101010101" pitchFamily="2" charset="-122"/>
                      </a:endParaRPr>
                    </a:p>
                  </a:txBody>
                  <a:tcPr marL="44502" marR="44502" marT="0" marB="0"/>
                </a:tc>
                <a:tc>
                  <a:txBody>
                    <a:bodyPr/>
                    <a:lstStyle/>
                    <a:p>
                      <a:pPr algn="just">
                        <a:spcBef>
                          <a:spcPts val="600"/>
                        </a:spcBef>
                        <a:spcAft>
                          <a:spcPts val="600"/>
                        </a:spcAft>
                      </a:pPr>
                      <a:r>
                        <a:rPr lang="en-GB" sz="1600" kern="1200">
                          <a:solidFill>
                            <a:schemeClr val="dk1"/>
                          </a:solidFill>
                          <a:effectLst/>
                          <a:latin typeface="+mn-lt"/>
                          <a:ea typeface="+mn-ea"/>
                          <a:cs typeface="+mn-cs"/>
                        </a:rPr>
                        <a:t>Internal Verifier:</a:t>
                      </a:r>
                      <a:endParaRPr lang="en-HK" sz="1600" kern="1200">
                        <a:solidFill>
                          <a:schemeClr val="dk1"/>
                        </a:solidFill>
                        <a:effectLst/>
                        <a:latin typeface="+mn-lt"/>
                        <a:ea typeface="+mn-ea"/>
                        <a:cs typeface="+mn-cs"/>
                      </a:endParaRPr>
                    </a:p>
                  </a:txBody>
                  <a:tcPr marL="44502" marR="44502" marT="0" marB="0"/>
                </a:tc>
                <a:tc>
                  <a:txBody>
                    <a:bodyPr/>
                    <a:lstStyle/>
                    <a:p>
                      <a:pPr algn="just">
                        <a:spcBef>
                          <a:spcPts val="600"/>
                        </a:spcBef>
                        <a:spcAft>
                          <a:spcPts val="600"/>
                        </a:spcAft>
                      </a:pPr>
                      <a:r>
                        <a:rPr lang="en-GB" sz="1600" kern="1200">
                          <a:solidFill>
                            <a:schemeClr val="dk1"/>
                          </a:solidFill>
                          <a:effectLst/>
                          <a:latin typeface="+mn-lt"/>
                          <a:ea typeface="+mn-ea"/>
                          <a:cs typeface="+mn-cs"/>
                        </a:rPr>
                        <a:t> </a:t>
                      </a:r>
                      <a:endParaRPr lang="en-HK" sz="1600" kern="1200">
                        <a:solidFill>
                          <a:schemeClr val="dk1"/>
                        </a:solidFill>
                        <a:effectLst/>
                        <a:latin typeface="+mn-lt"/>
                        <a:ea typeface="+mn-ea"/>
                        <a:cs typeface="+mn-cs"/>
                      </a:endParaRPr>
                    </a:p>
                  </a:txBody>
                  <a:tcPr marL="44502" marR="44502" marT="0" marB="0"/>
                </a:tc>
                <a:extLst>
                  <a:ext uri="{0D108BD9-81ED-4DB2-BD59-A6C34878D82A}">
                    <a16:rowId xmlns:a16="http://schemas.microsoft.com/office/drawing/2014/main" val="1038847809"/>
                  </a:ext>
                </a:extLst>
              </a:tr>
              <a:tr h="279892">
                <a:tc>
                  <a:txBody>
                    <a:bodyPr/>
                    <a:lstStyle/>
                    <a:p>
                      <a:pPr algn="just">
                        <a:spcBef>
                          <a:spcPts val="600"/>
                        </a:spcBef>
                        <a:spcAft>
                          <a:spcPts val="600"/>
                        </a:spcAft>
                      </a:pPr>
                      <a:r>
                        <a:rPr lang="en-GB" sz="1600">
                          <a:effectLst/>
                        </a:rPr>
                        <a:t>Assignment Title:</a:t>
                      </a:r>
                      <a:endParaRPr lang="en-HK" sz="1600">
                        <a:effectLst/>
                        <a:latin typeface="Times New Roman" panose="02020603050405020304" pitchFamily="18" charset="0"/>
                        <a:ea typeface="SimSun" panose="02010600030101010101" pitchFamily="2" charset="-122"/>
                      </a:endParaRPr>
                    </a:p>
                  </a:txBody>
                  <a:tcPr marL="44502" marR="44502" marT="0" marB="0"/>
                </a:tc>
                <a:tc>
                  <a:txBody>
                    <a:bodyPr/>
                    <a:lstStyle/>
                    <a:p>
                      <a:pPr algn="just">
                        <a:spcBef>
                          <a:spcPts val="600"/>
                        </a:spcBef>
                        <a:spcAft>
                          <a:spcPts val="600"/>
                        </a:spcAft>
                      </a:pPr>
                      <a:r>
                        <a:rPr lang="en-GB" sz="1600">
                          <a:effectLst/>
                        </a:rPr>
                        <a:t>In-class Presentation</a:t>
                      </a:r>
                      <a:endParaRPr lang="en-HK" sz="1600">
                        <a:effectLst/>
                        <a:latin typeface="Times New Roman" panose="02020603050405020304" pitchFamily="18" charset="0"/>
                        <a:ea typeface="SimSun" panose="02010600030101010101" pitchFamily="2" charset="-122"/>
                      </a:endParaRPr>
                    </a:p>
                  </a:txBody>
                  <a:tcPr marL="44502" marR="44502" marT="0" marB="0"/>
                </a:tc>
                <a:tc>
                  <a:txBody>
                    <a:bodyPr/>
                    <a:lstStyle/>
                    <a:p>
                      <a:pPr algn="just">
                        <a:spcBef>
                          <a:spcPts val="600"/>
                        </a:spcBef>
                        <a:spcAft>
                          <a:spcPts val="600"/>
                        </a:spcAft>
                      </a:pPr>
                      <a:r>
                        <a:rPr lang="en-GB" sz="1600" kern="1200">
                          <a:solidFill>
                            <a:schemeClr val="dk1"/>
                          </a:solidFill>
                          <a:effectLst/>
                          <a:latin typeface="+mn-lt"/>
                          <a:ea typeface="+mn-ea"/>
                          <a:cs typeface="+mn-cs"/>
                        </a:rPr>
                        <a:t>Time Allowed:</a:t>
                      </a:r>
                      <a:endParaRPr lang="en-HK" sz="1600" kern="1200">
                        <a:solidFill>
                          <a:schemeClr val="dk1"/>
                        </a:solidFill>
                        <a:effectLst/>
                        <a:latin typeface="+mn-lt"/>
                        <a:ea typeface="+mn-ea"/>
                        <a:cs typeface="+mn-cs"/>
                      </a:endParaRPr>
                    </a:p>
                  </a:txBody>
                  <a:tcPr marL="44502" marR="44502" marT="0" marB="0"/>
                </a:tc>
                <a:tc>
                  <a:txBody>
                    <a:bodyPr/>
                    <a:lstStyle/>
                    <a:p>
                      <a:pPr algn="just">
                        <a:spcBef>
                          <a:spcPts val="600"/>
                        </a:spcBef>
                        <a:spcAft>
                          <a:spcPts val="600"/>
                        </a:spcAft>
                      </a:pPr>
                      <a:r>
                        <a:rPr lang="en-GB" sz="1600" kern="1200">
                          <a:solidFill>
                            <a:schemeClr val="dk1"/>
                          </a:solidFill>
                          <a:effectLst/>
                          <a:latin typeface="+mn-lt"/>
                          <a:ea typeface="+mn-ea"/>
                          <a:cs typeface="+mn-cs"/>
                        </a:rPr>
                        <a:t>25 minutes</a:t>
                      </a:r>
                      <a:endParaRPr lang="en-HK" sz="1600" kern="1200">
                        <a:solidFill>
                          <a:schemeClr val="dk1"/>
                        </a:solidFill>
                        <a:effectLst/>
                        <a:latin typeface="+mn-lt"/>
                        <a:ea typeface="+mn-ea"/>
                        <a:cs typeface="+mn-cs"/>
                      </a:endParaRPr>
                    </a:p>
                  </a:txBody>
                  <a:tcPr marL="44502" marR="44502" marT="0" marB="0"/>
                </a:tc>
                <a:extLst>
                  <a:ext uri="{0D108BD9-81ED-4DB2-BD59-A6C34878D82A}">
                    <a16:rowId xmlns:a16="http://schemas.microsoft.com/office/drawing/2014/main" val="4209034575"/>
                  </a:ext>
                </a:extLst>
              </a:tr>
              <a:tr h="1119569">
                <a:tc>
                  <a:txBody>
                    <a:bodyPr/>
                    <a:lstStyle/>
                    <a:p>
                      <a:pPr algn="just">
                        <a:spcBef>
                          <a:spcPts val="600"/>
                        </a:spcBef>
                        <a:spcAft>
                          <a:spcPts val="600"/>
                        </a:spcAft>
                      </a:pPr>
                      <a:r>
                        <a:rPr lang="en-GB" sz="1600">
                          <a:effectLst/>
                        </a:rPr>
                        <a:t>Submission deadline:</a:t>
                      </a:r>
                      <a:endParaRPr lang="en-HK" sz="1600">
                        <a:effectLst/>
                        <a:latin typeface="Times New Roman" panose="02020603050405020304" pitchFamily="18" charset="0"/>
                        <a:ea typeface="SimSun" panose="02010600030101010101" pitchFamily="2" charset="-122"/>
                      </a:endParaRPr>
                    </a:p>
                  </a:txBody>
                  <a:tcPr marL="44502" marR="44502" marT="0" marB="0"/>
                </a:tc>
                <a:tc>
                  <a:txBody>
                    <a:bodyPr/>
                    <a:lstStyle/>
                    <a:p>
                      <a:pPr algn="just">
                        <a:spcBef>
                          <a:spcPts val="600"/>
                        </a:spcBef>
                        <a:spcAft>
                          <a:spcPts val="600"/>
                        </a:spcAft>
                      </a:pPr>
                      <a:r>
                        <a:rPr lang="en-GB" sz="1600">
                          <a:effectLst/>
                        </a:rPr>
                        <a:t>14 August 2021</a:t>
                      </a:r>
                      <a:endParaRPr lang="en-HK" sz="1600">
                        <a:effectLst/>
                        <a:latin typeface="Times New Roman" panose="02020603050405020304" pitchFamily="18" charset="0"/>
                        <a:ea typeface="SimSun" panose="02010600030101010101" pitchFamily="2" charset="-122"/>
                      </a:endParaRPr>
                    </a:p>
                  </a:txBody>
                  <a:tcPr marL="44502" marR="44502" marT="0" marB="0"/>
                </a:tc>
                <a:tc>
                  <a:txBody>
                    <a:bodyPr/>
                    <a:lstStyle/>
                    <a:p>
                      <a:pPr algn="just">
                        <a:spcBef>
                          <a:spcPts val="600"/>
                        </a:spcBef>
                        <a:spcAft>
                          <a:spcPts val="600"/>
                        </a:spcAft>
                      </a:pPr>
                      <a:r>
                        <a:rPr lang="en-GB" sz="1600" kern="1200">
                          <a:solidFill>
                            <a:schemeClr val="dk1"/>
                          </a:solidFill>
                          <a:effectLst/>
                          <a:latin typeface="+mn-lt"/>
                          <a:ea typeface="+mn-ea"/>
                          <a:cs typeface="+mn-cs"/>
                        </a:rPr>
                        <a:t>Return date of provisional marks &amp; written feedback:</a:t>
                      </a:r>
                      <a:endParaRPr lang="en-HK" sz="1600" kern="1200">
                        <a:solidFill>
                          <a:schemeClr val="dk1"/>
                        </a:solidFill>
                        <a:effectLst/>
                        <a:latin typeface="+mn-lt"/>
                        <a:ea typeface="+mn-ea"/>
                        <a:cs typeface="+mn-cs"/>
                      </a:endParaRPr>
                    </a:p>
                  </a:txBody>
                  <a:tcPr marL="44502" marR="44502" marT="0" marB="0"/>
                </a:tc>
                <a:tc>
                  <a:txBody>
                    <a:bodyPr/>
                    <a:lstStyle/>
                    <a:p>
                      <a:pPr algn="just">
                        <a:spcBef>
                          <a:spcPts val="600"/>
                        </a:spcBef>
                        <a:spcAft>
                          <a:spcPts val="600"/>
                        </a:spcAft>
                      </a:pPr>
                      <a:r>
                        <a:rPr lang="en-GB" sz="1600" kern="1200" dirty="0">
                          <a:solidFill>
                            <a:schemeClr val="dk1"/>
                          </a:solidFill>
                          <a:effectLst/>
                          <a:latin typeface="+mn-lt"/>
                          <a:ea typeface="+mn-ea"/>
                          <a:cs typeface="+mn-cs"/>
                        </a:rPr>
                        <a:t>13 September 2021</a:t>
                      </a:r>
                      <a:endParaRPr lang="en-HK" sz="1600" kern="1200" dirty="0">
                        <a:solidFill>
                          <a:schemeClr val="dk1"/>
                        </a:solidFill>
                        <a:effectLst/>
                        <a:latin typeface="+mn-lt"/>
                        <a:ea typeface="+mn-ea"/>
                        <a:cs typeface="+mn-cs"/>
                      </a:endParaRPr>
                    </a:p>
                    <a:p>
                      <a:pPr algn="just">
                        <a:spcBef>
                          <a:spcPts val="600"/>
                        </a:spcBef>
                        <a:spcAft>
                          <a:spcPts val="600"/>
                        </a:spcAft>
                      </a:pPr>
                      <a:r>
                        <a:rPr lang="en-GB" sz="1600" kern="1200" dirty="0">
                          <a:solidFill>
                            <a:schemeClr val="dk1"/>
                          </a:solidFill>
                          <a:effectLst/>
                          <a:latin typeface="+mn-lt"/>
                          <a:ea typeface="+mn-ea"/>
                          <a:cs typeface="+mn-cs"/>
                        </a:rPr>
                        <a:t> </a:t>
                      </a:r>
                      <a:endParaRPr lang="en-HK" sz="1600" kern="1200" dirty="0">
                        <a:solidFill>
                          <a:schemeClr val="dk1"/>
                        </a:solidFill>
                        <a:effectLst/>
                        <a:latin typeface="+mn-lt"/>
                        <a:ea typeface="+mn-ea"/>
                        <a:cs typeface="+mn-cs"/>
                      </a:endParaRPr>
                    </a:p>
                  </a:txBody>
                  <a:tcPr marL="44502" marR="44502" marT="0" marB="0"/>
                </a:tc>
                <a:extLst>
                  <a:ext uri="{0D108BD9-81ED-4DB2-BD59-A6C34878D82A}">
                    <a16:rowId xmlns:a16="http://schemas.microsoft.com/office/drawing/2014/main" val="2642121773"/>
                  </a:ext>
                </a:extLst>
              </a:tr>
              <a:tr h="1259515">
                <a:tc>
                  <a:txBody>
                    <a:bodyPr/>
                    <a:lstStyle/>
                    <a:p>
                      <a:pPr algn="just">
                        <a:spcBef>
                          <a:spcPts val="600"/>
                        </a:spcBef>
                        <a:spcAft>
                          <a:spcPts val="600"/>
                        </a:spcAft>
                      </a:pPr>
                      <a:r>
                        <a:rPr lang="en-GB" sz="1600">
                          <a:effectLst/>
                        </a:rPr>
                        <a:t>Submission method:</a:t>
                      </a:r>
                      <a:endParaRPr lang="en-HK" sz="1600">
                        <a:effectLst/>
                        <a:latin typeface="Times New Roman" panose="02020603050405020304" pitchFamily="18" charset="0"/>
                        <a:ea typeface="SimSun" panose="02010600030101010101" pitchFamily="2" charset="-122"/>
                      </a:endParaRPr>
                    </a:p>
                  </a:txBody>
                  <a:tcPr marL="44502" marR="44502" marT="0" marB="0"/>
                </a:tc>
                <a:tc gridSpan="3">
                  <a:txBody>
                    <a:bodyPr/>
                    <a:lstStyle/>
                    <a:p>
                      <a:r>
                        <a:rPr lang="en-GB" sz="1600">
                          <a:effectLst/>
                        </a:rPr>
                        <a:t>Each students needs to present to the class a summary of the research proposal within 20 minutes. The presentation is designed to gauge the student’s ability to communicate and present information related to research and academic matters. A soft copy of the PowerPoint slides used for the presentation should also be submitted via Turnitin before the presentation.</a:t>
                      </a:r>
                      <a:endParaRPr lang="en-HK" sz="1600">
                        <a:effectLst/>
                      </a:endParaRPr>
                    </a:p>
                    <a:p>
                      <a:r>
                        <a:rPr lang="en-GB" sz="1600">
                          <a:effectLst/>
                        </a:rPr>
                        <a:t> </a:t>
                      </a:r>
                      <a:endParaRPr lang="en-HK" sz="1600">
                        <a:effectLst/>
                        <a:latin typeface="Times New Roman" panose="02020603050405020304" pitchFamily="18" charset="0"/>
                        <a:ea typeface="SimSun" panose="02010600030101010101" pitchFamily="2" charset="-122"/>
                      </a:endParaRPr>
                    </a:p>
                  </a:txBody>
                  <a:tcPr marL="44502" marR="44502" marT="0" marB="0"/>
                </a:tc>
                <a:tc hMerge="1">
                  <a:txBody>
                    <a:bodyPr/>
                    <a:lstStyle/>
                    <a:p>
                      <a:endParaRPr lang="en-HK"/>
                    </a:p>
                  </a:txBody>
                  <a:tcPr/>
                </a:tc>
                <a:tc hMerge="1">
                  <a:txBody>
                    <a:bodyPr/>
                    <a:lstStyle/>
                    <a:p>
                      <a:endParaRPr lang="en-HK"/>
                    </a:p>
                  </a:txBody>
                  <a:tcPr/>
                </a:tc>
                <a:extLst>
                  <a:ext uri="{0D108BD9-81ED-4DB2-BD59-A6C34878D82A}">
                    <a16:rowId xmlns:a16="http://schemas.microsoft.com/office/drawing/2014/main" val="2404422396"/>
                  </a:ext>
                </a:extLst>
              </a:tr>
              <a:tr h="979622">
                <a:tc>
                  <a:txBody>
                    <a:bodyPr/>
                    <a:lstStyle/>
                    <a:p>
                      <a:pPr>
                        <a:spcBef>
                          <a:spcPts val="600"/>
                        </a:spcBef>
                        <a:spcAft>
                          <a:spcPts val="600"/>
                        </a:spcAft>
                      </a:pPr>
                      <a:r>
                        <a:rPr lang="en-GB" sz="1600">
                          <a:effectLst/>
                        </a:rPr>
                        <a:t>Academic honesty / referencing:</a:t>
                      </a:r>
                      <a:endParaRPr lang="en-HK" sz="1600">
                        <a:effectLst/>
                        <a:latin typeface="Times New Roman" panose="02020603050405020304" pitchFamily="18" charset="0"/>
                        <a:ea typeface="SimSun" panose="02010600030101010101" pitchFamily="2" charset="-122"/>
                      </a:endParaRPr>
                    </a:p>
                  </a:txBody>
                  <a:tcPr marL="44502" marR="44502" marT="0" marB="0"/>
                </a:tc>
                <a:tc gridSpan="3">
                  <a:txBody>
                    <a:bodyPr/>
                    <a:lstStyle/>
                    <a:p>
                      <a:pPr algn="just">
                        <a:spcBef>
                          <a:spcPts val="600"/>
                        </a:spcBef>
                        <a:spcAft>
                          <a:spcPts val="600"/>
                        </a:spcAft>
                      </a:pPr>
                      <a:r>
                        <a:rPr lang="en-GB" sz="1600" dirty="0">
                          <a:effectLst/>
                        </a:rPr>
                        <a:t>Academic honesty is required. In the main body of your submission you must give credit to authors on whose research and ideas your work is based. Append to your submission a reference list that indicates the books, articles, etc. that you have used, cited or quoted in order to complete this assessment.</a:t>
                      </a:r>
                      <a:endParaRPr lang="en-HK" sz="1600" dirty="0">
                        <a:effectLst/>
                        <a:latin typeface="Times New Roman" panose="02020603050405020304" pitchFamily="18" charset="0"/>
                        <a:ea typeface="SimSun" panose="02010600030101010101" pitchFamily="2" charset="-122"/>
                      </a:endParaRPr>
                    </a:p>
                  </a:txBody>
                  <a:tcPr marL="44502" marR="44502" marT="0" marB="0"/>
                </a:tc>
                <a:tc hMerge="1">
                  <a:txBody>
                    <a:bodyPr/>
                    <a:lstStyle/>
                    <a:p>
                      <a:endParaRPr lang="en-HK"/>
                    </a:p>
                  </a:txBody>
                  <a:tcPr/>
                </a:tc>
                <a:tc hMerge="1">
                  <a:txBody>
                    <a:bodyPr/>
                    <a:lstStyle/>
                    <a:p>
                      <a:endParaRPr lang="en-HK"/>
                    </a:p>
                  </a:txBody>
                  <a:tcPr/>
                </a:tc>
                <a:extLst>
                  <a:ext uri="{0D108BD9-81ED-4DB2-BD59-A6C34878D82A}">
                    <a16:rowId xmlns:a16="http://schemas.microsoft.com/office/drawing/2014/main" val="2862736439"/>
                  </a:ext>
                </a:extLst>
              </a:tr>
            </a:tbl>
          </a:graphicData>
        </a:graphic>
      </p:graphicFrame>
    </p:spTree>
    <p:extLst>
      <p:ext uri="{BB962C8B-B14F-4D97-AF65-F5344CB8AC3E}">
        <p14:creationId xmlns:p14="http://schemas.microsoft.com/office/powerpoint/2010/main" val="33253953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Graphic 8" descr="Open Book">
            <a:extLst>
              <a:ext uri="{FF2B5EF4-FFF2-40B4-BE49-F238E27FC236}">
                <a16:creationId xmlns:a16="http://schemas.microsoft.com/office/drawing/2014/main" id="{93E427C7-0218-4592-82DA-2431E4BF875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37684" y="346167"/>
            <a:ext cx="1588946" cy="1588946"/>
          </a:xfrm>
          <a:prstGeom prst="rect">
            <a:avLst/>
          </a:prstGeom>
        </p:spPr>
      </p:pic>
      <p:pic>
        <p:nvPicPr>
          <p:cNvPr id="11" name="Graphic 10" descr="Books on Shelf">
            <a:extLst>
              <a:ext uri="{FF2B5EF4-FFF2-40B4-BE49-F238E27FC236}">
                <a16:creationId xmlns:a16="http://schemas.microsoft.com/office/drawing/2014/main" id="{18A239E6-97C0-4A74-8E7A-C9FD39A8C92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235752" y="346167"/>
            <a:ext cx="1547944" cy="1547944"/>
          </a:xfrm>
          <a:prstGeom prst="rect">
            <a:avLst/>
          </a:prstGeom>
        </p:spPr>
      </p:pic>
      <p:pic>
        <p:nvPicPr>
          <p:cNvPr id="16" name="Picture 15" descr="Text&#10;&#10;Description automatically generated">
            <a:extLst>
              <a:ext uri="{FF2B5EF4-FFF2-40B4-BE49-F238E27FC236}">
                <a16:creationId xmlns:a16="http://schemas.microsoft.com/office/drawing/2014/main" id="{7040A021-1742-438A-8CE7-67D1C212CBC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0636" y="537915"/>
            <a:ext cx="3520438" cy="1164452"/>
          </a:xfrm>
          <a:prstGeom prst="rect">
            <a:avLst/>
          </a:prstGeom>
        </p:spPr>
      </p:pic>
      <p:pic>
        <p:nvPicPr>
          <p:cNvPr id="5" name="Graphic 4" descr="Chat">
            <a:extLst>
              <a:ext uri="{FF2B5EF4-FFF2-40B4-BE49-F238E27FC236}">
                <a16:creationId xmlns:a16="http://schemas.microsoft.com/office/drawing/2014/main" id="{EB71843F-0A0B-4317-B205-4B0A0B97C0F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237689" y="2639045"/>
            <a:ext cx="1588934" cy="1588934"/>
          </a:xfrm>
          <a:prstGeom prst="rect">
            <a:avLst/>
          </a:prstGeom>
        </p:spPr>
      </p:pic>
      <p:sp>
        <p:nvSpPr>
          <p:cNvPr id="48" name="Rectangle 47">
            <a:extLst>
              <a:ext uri="{FF2B5EF4-FFF2-40B4-BE49-F238E27FC236}">
                <a16:creationId xmlns:a16="http://schemas.microsoft.com/office/drawing/2014/main" id="{A5A17FC0-D416-4C8B-A9E6-5924D352B9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7495" y="2300641"/>
            <a:ext cx="8124506" cy="455736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561AC0E-7195-4ACF-AA0A-5E2923A987F7}"/>
              </a:ext>
            </a:extLst>
          </p:cNvPr>
          <p:cNvSpPr>
            <a:spLocks noGrp="1"/>
          </p:cNvSpPr>
          <p:nvPr>
            <p:ph type="ctrTitle"/>
          </p:nvPr>
        </p:nvSpPr>
        <p:spPr>
          <a:xfrm>
            <a:off x="4657256" y="2916520"/>
            <a:ext cx="6465287" cy="2309364"/>
          </a:xfrm>
        </p:spPr>
        <p:txBody>
          <a:bodyPr>
            <a:normAutofit/>
          </a:bodyPr>
          <a:lstStyle/>
          <a:p>
            <a:pPr algn="ctr">
              <a:spcAft>
                <a:spcPts val="0"/>
              </a:spcAft>
            </a:pPr>
            <a:r>
              <a:rPr lang="en-US" sz="3200" i="1" kern="2600" dirty="0">
                <a:solidFill>
                  <a:schemeClr val="bg1"/>
                </a:solidFill>
                <a:effectLst/>
                <a:latin typeface="Calibri" panose="020F0502020204030204" pitchFamily="34" charset="0"/>
                <a:ea typeface="PMingLiU" panose="02020500000000000000" pitchFamily="18" charset="-120"/>
                <a:cs typeface="Times New Roman" panose="02020603050405020304" pitchFamily="18" charset="0"/>
              </a:rPr>
              <a:t>An analysis of Hong Kong’s strategy in encouraging the youth for career development in the Guangdong−Hong Kong−Macau Greater Bay Area (GBA) of China with the 3H framework</a:t>
            </a:r>
            <a:endParaRPr lang="en-US" sz="3200" kern="100" dirty="0">
              <a:solidFill>
                <a:schemeClr val="bg1"/>
              </a:solidFill>
              <a:effectLst/>
              <a:latin typeface="Calibri" panose="020F0502020204030204" pitchFamily="34" charset="0"/>
              <a:ea typeface="PMingLiU" panose="02020500000000000000" pitchFamily="18" charset="-120"/>
              <a:cs typeface="Times New Roman" panose="02020603050405020304" pitchFamily="18" charset="0"/>
            </a:endParaRPr>
          </a:p>
        </p:txBody>
      </p:sp>
      <p:sp>
        <p:nvSpPr>
          <p:cNvPr id="3" name="Subtitle 2">
            <a:extLst>
              <a:ext uri="{FF2B5EF4-FFF2-40B4-BE49-F238E27FC236}">
                <a16:creationId xmlns:a16="http://schemas.microsoft.com/office/drawing/2014/main" id="{814253EE-4FA2-4843-BE27-C7D5B08FFB81}"/>
              </a:ext>
            </a:extLst>
          </p:cNvPr>
          <p:cNvSpPr>
            <a:spLocks noGrp="1"/>
          </p:cNvSpPr>
          <p:nvPr>
            <p:ph type="subTitle" idx="1"/>
          </p:nvPr>
        </p:nvSpPr>
        <p:spPr>
          <a:xfrm>
            <a:off x="4657256" y="5336249"/>
            <a:ext cx="6465286" cy="523776"/>
          </a:xfrm>
        </p:spPr>
        <p:txBody>
          <a:bodyPr>
            <a:normAutofit fontScale="25000" lnSpcReduction="20000"/>
          </a:bodyPr>
          <a:lstStyle/>
          <a:p>
            <a:pPr marL="38100" algn="ctr">
              <a:lnSpc>
                <a:spcPts val="2615"/>
              </a:lnSpc>
              <a:spcAft>
                <a:spcPts val="0"/>
              </a:spcAft>
            </a:pPr>
            <a:r>
              <a:rPr lang="en-US" sz="8000" b="1" kern="100" dirty="0">
                <a:solidFill>
                  <a:schemeClr val="bg1"/>
                </a:solidFill>
                <a:effectLst/>
                <a:latin typeface="Calibri" panose="020F0502020204030204" pitchFamily="34" charset="0"/>
                <a:ea typeface="PMingLiU" panose="02020500000000000000" pitchFamily="18" charset="-120"/>
                <a:cs typeface="Times New Roman" panose="02020603050405020304" pitchFamily="18" charset="0"/>
              </a:rPr>
              <a:t>Approaches to Research and Academic Communication </a:t>
            </a:r>
            <a:r>
              <a:rPr lang="en-US" sz="8000" b="1" kern="100" dirty="0">
                <a:solidFill>
                  <a:schemeClr val="bg1"/>
                </a:solidFill>
                <a:latin typeface="Calibri" panose="020F0502020204030204" pitchFamily="34" charset="0"/>
                <a:ea typeface="PMingLiU" panose="02020500000000000000" pitchFamily="18" charset="-120"/>
                <a:cs typeface="Times New Roman" panose="02020603050405020304" pitchFamily="18" charset="0"/>
              </a:rPr>
              <a:t>HKBM7000 </a:t>
            </a:r>
          </a:p>
          <a:p>
            <a:pPr marL="38100" algn="ctr">
              <a:lnSpc>
                <a:spcPts val="2615"/>
              </a:lnSpc>
              <a:spcAft>
                <a:spcPts val="0"/>
              </a:spcAft>
            </a:pPr>
            <a:r>
              <a:rPr lang="en-US" sz="8000" b="1" kern="100" dirty="0">
                <a:solidFill>
                  <a:schemeClr val="bg1"/>
                </a:solidFill>
                <a:latin typeface="Calibri" panose="020F0502020204030204" pitchFamily="34" charset="0"/>
                <a:ea typeface="PMingLiU" panose="02020500000000000000" pitchFamily="18" charset="-120"/>
                <a:cs typeface="Times New Roman" panose="02020603050405020304" pitchFamily="18" charset="0"/>
              </a:rPr>
              <a:t>Professor: Dr. </a:t>
            </a:r>
            <a:r>
              <a:rPr lang="en-US" sz="8000" b="1" kern="100" dirty="0" err="1">
                <a:solidFill>
                  <a:schemeClr val="bg1"/>
                </a:solidFill>
                <a:latin typeface="Calibri" panose="020F0502020204030204" pitchFamily="34" charset="0"/>
                <a:ea typeface="PMingLiU" panose="02020500000000000000" pitchFamily="18" charset="-120"/>
                <a:cs typeface="Times New Roman" panose="02020603050405020304" pitchFamily="18" charset="0"/>
              </a:rPr>
              <a:t>Luk</a:t>
            </a:r>
            <a:r>
              <a:rPr lang="en-US" sz="8000" b="1" kern="100" dirty="0">
                <a:solidFill>
                  <a:schemeClr val="bg1"/>
                </a:solidFill>
                <a:latin typeface="Calibri" panose="020F0502020204030204" pitchFamily="34" charset="0"/>
                <a:ea typeface="PMingLiU" panose="02020500000000000000" pitchFamily="18" charset="-120"/>
                <a:cs typeface="Times New Roman" panose="02020603050405020304" pitchFamily="18" charset="0"/>
              </a:rPr>
              <a:t> Chung Leung</a:t>
            </a:r>
          </a:p>
          <a:p>
            <a:pPr algn="ctr">
              <a:spcAft>
                <a:spcPts val="0"/>
              </a:spcAft>
            </a:pPr>
            <a:r>
              <a:rPr lang="en-US" sz="8000" b="1" kern="100" dirty="0">
                <a:solidFill>
                  <a:schemeClr val="bg1"/>
                </a:solidFill>
                <a:latin typeface="Calibri" panose="020F0502020204030204" pitchFamily="34" charset="0"/>
                <a:ea typeface="PMingLiU" panose="02020500000000000000" pitchFamily="18" charset="-120"/>
                <a:cs typeface="Times New Roman" panose="02020603050405020304" pitchFamily="18" charset="0"/>
              </a:rPr>
              <a:t>Research Paper (Individual Assignment)</a:t>
            </a:r>
          </a:p>
          <a:p>
            <a:pPr algn="ctr">
              <a:spcAft>
                <a:spcPts val="0"/>
              </a:spcAft>
            </a:pPr>
            <a:endParaRPr lang="en-US" sz="8000" kern="100" dirty="0">
              <a:solidFill>
                <a:schemeClr val="bg1"/>
              </a:solidFill>
              <a:effectLst/>
              <a:latin typeface="Calibri" panose="020F0502020204030204" pitchFamily="34" charset="0"/>
              <a:ea typeface="PMingLiU" panose="02020500000000000000" pitchFamily="18" charset="-120"/>
              <a:cs typeface="Times New Roman" panose="02020603050405020304" pitchFamily="18" charset="0"/>
            </a:endParaRPr>
          </a:p>
          <a:p>
            <a:pPr algn="l"/>
            <a:endParaRPr lang="en-US" sz="2000" dirty="0">
              <a:solidFill>
                <a:srgbClr val="FFFFFF"/>
              </a:solidFill>
              <a:latin typeface="Franklin Gothic Book" panose="020B0503020102020204" pitchFamily="34" charset="0"/>
            </a:endParaRPr>
          </a:p>
        </p:txBody>
      </p:sp>
      <p:cxnSp>
        <p:nvCxnSpPr>
          <p:cNvPr id="50" name="Straight Connector 49">
            <a:extLst>
              <a:ext uri="{FF2B5EF4-FFF2-40B4-BE49-F238E27FC236}">
                <a16:creationId xmlns:a16="http://schemas.microsoft.com/office/drawing/2014/main" id="{982DC870-E8E5-4050-B10C-CC24FC67E5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2285774"/>
            <a:ext cx="12188952" cy="0"/>
          </a:xfrm>
          <a:prstGeom prst="line">
            <a:avLst/>
          </a:prstGeom>
          <a:ln w="101600">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FF76A74F-C283-4DED-BD4D-086753B7CB0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4571548"/>
            <a:ext cx="4064320" cy="0"/>
          </a:xfrm>
          <a:prstGeom prst="line">
            <a:avLst/>
          </a:prstGeom>
          <a:ln w="101600">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3B2791FB-B2F7-4BBE-B8D8-74C37FF9E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4319" y="-680"/>
            <a:ext cx="0" cy="6858003"/>
          </a:xfrm>
          <a:prstGeom prst="line">
            <a:avLst/>
          </a:prstGeom>
          <a:ln w="101600">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9891B5DE-6811-4844-BB18-472A3F360EE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20742" y="-680"/>
            <a:ext cx="0" cy="2240280"/>
          </a:xfrm>
          <a:prstGeom prst="line">
            <a:avLst/>
          </a:prstGeom>
          <a:ln w="101600">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77A9CA3A-7216-41E0-B3CD-058077FD39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46931" y="5336249"/>
            <a:ext cx="5486400" cy="0"/>
          </a:xfrm>
          <a:prstGeom prst="line">
            <a:avLst/>
          </a:prstGeom>
          <a:ln w="15875">
            <a:solidFill>
              <a:srgbClr val="FFFFFF">
                <a:alpha val="75000"/>
              </a:srgb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F81A2AA0-AED3-4D56-A9E3-067C37015CFA}"/>
              </a:ext>
            </a:extLst>
          </p:cNvPr>
          <p:cNvSpPr txBox="1"/>
          <p:nvPr/>
        </p:nvSpPr>
        <p:spPr>
          <a:xfrm>
            <a:off x="514850" y="5163680"/>
            <a:ext cx="3034620" cy="1392689"/>
          </a:xfrm>
          <a:prstGeom prst="rect">
            <a:avLst/>
          </a:prstGeom>
          <a:noFill/>
        </p:spPr>
        <p:txBody>
          <a:bodyPr wrap="square" rtlCol="0">
            <a:spAutoFit/>
          </a:bodyPr>
          <a:lstStyle/>
          <a:p>
            <a:pPr>
              <a:spcBef>
                <a:spcPts val="500"/>
              </a:spcBef>
              <a:spcAft>
                <a:spcPts val="500"/>
              </a:spcAft>
            </a:pPr>
            <a:r>
              <a:rPr lang="en-US" sz="1800" kern="100" dirty="0">
                <a:effectLst/>
                <a:latin typeface="Calibri" panose="020F0502020204030204" pitchFamily="34" charset="0"/>
                <a:ea typeface="PMingLiU" panose="02020500000000000000" pitchFamily="18" charset="-120"/>
                <a:cs typeface="Times New Roman" panose="02020603050405020304" pitchFamily="18" charset="0"/>
              </a:rPr>
              <a:t>Lee Wai Yip, Harry</a:t>
            </a:r>
          </a:p>
          <a:p>
            <a:pPr>
              <a:spcBef>
                <a:spcPts val="500"/>
              </a:spcBef>
              <a:spcAft>
                <a:spcPts val="500"/>
              </a:spcAft>
            </a:pPr>
            <a:r>
              <a:rPr lang="en-US" sz="1800" kern="100" dirty="0">
                <a:effectLst/>
                <a:latin typeface="Calibri" panose="020F0502020204030204" pitchFamily="34" charset="0"/>
                <a:ea typeface="PMingLiU" panose="02020500000000000000" pitchFamily="18" charset="-120"/>
                <a:cs typeface="Times New Roman" panose="02020603050405020304" pitchFamily="18" charset="0"/>
              </a:rPr>
              <a:t>University Student Number: 2031149</a:t>
            </a:r>
          </a:p>
          <a:p>
            <a:endParaRPr lang="en-HK" dirty="0"/>
          </a:p>
        </p:txBody>
      </p:sp>
    </p:spTree>
    <p:extLst>
      <p:ext uri="{BB962C8B-B14F-4D97-AF65-F5344CB8AC3E}">
        <p14:creationId xmlns:p14="http://schemas.microsoft.com/office/powerpoint/2010/main" val="322398974"/>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Abstract </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501774"/>
            <a:ext cx="10515600" cy="4908551"/>
          </a:xfrm>
        </p:spPr>
        <p:txBody>
          <a:bodyPr>
            <a:normAutofit fontScale="85000" lnSpcReduction="10000"/>
          </a:bodyPr>
          <a:lstStyle/>
          <a:p>
            <a:r>
              <a:rPr lang="en-US" sz="1800" b="1"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Purpose - </a:t>
            </a: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This paper attempts to theorize about Hong Kong’s strategy in encouraging the youth for economic development in the Guangdong-Hong Kong-Macau Greater Bay Area of China with a holistic framework – 3H (Heart-Head-Hand) framework (Yu, 2020). </a:t>
            </a:r>
          </a:p>
          <a:p>
            <a:endParaRPr lang="en-US" sz="1800" kern="100" dirty="0">
              <a:effectLst/>
              <a:latin typeface="Calibri" panose="020F0502020204030204" pitchFamily="34" charset="0"/>
              <a:ea typeface="PMingLiU" panose="02020500000000000000" pitchFamily="18" charset="-120"/>
              <a:cs typeface="Times New Roman" panose="02020603050405020304" pitchFamily="18" charset="0"/>
            </a:endParaRPr>
          </a:p>
          <a:p>
            <a:r>
              <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Using a descriptive approach, the paper introduces the announcement from China State Council of initiation of the Guangdong-Hong Kong-Macau Greater Bay Area (GBA) with more effective economic development in that zone.</a:t>
            </a:r>
          </a:p>
          <a:p>
            <a:pPr marL="0" indent="0">
              <a:buNone/>
            </a:pPr>
            <a:endPar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endParaRPr>
          </a:p>
          <a:p>
            <a:r>
              <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It also aligned with the Belt and Road initiative by the People's Republic of China that aims to link up Asia, Europe and Africa countries by inland and ocean connection to boost up geographic integration, improving international trade and regional economic growth. </a:t>
            </a:r>
          </a:p>
          <a:p>
            <a:pPr marL="0" indent="0">
              <a:buNone/>
            </a:pPr>
            <a:endPar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endParaRPr>
          </a:p>
          <a:p>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Hong Kong, as one of the most global and energetic cities in China, it has a lot of strategies and planning to encourage and support young people to work and develop their careers in other cities in the Greater Bay Area.</a:t>
            </a:r>
          </a:p>
          <a:p>
            <a:endPar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endParaRPr>
          </a:p>
          <a:p>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The 3H </a:t>
            </a:r>
            <a:r>
              <a:rPr lang="en-US" sz="1800" kern="10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framework (Yu, 2020) </a:t>
            </a: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has been used to analyze Hong Kong’s strategy, and the framework’s assumptions are initially tested.</a:t>
            </a:r>
          </a:p>
          <a:p>
            <a:endPar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endParaRPr>
          </a:p>
          <a:p>
            <a:r>
              <a:rPr lang="en-US" sz="1800" kern="100" dirty="0">
                <a:solidFill>
                  <a:srgbClr val="000000"/>
                </a:solidFill>
                <a:effectLst/>
                <a:latin typeface="Times New Roman" panose="02020603050405020304" pitchFamily="18" charset="0"/>
                <a:ea typeface="PMingLiU" panose="02020500000000000000" pitchFamily="18" charset="-120"/>
              </a:rPr>
              <a:t>The 3H framework conceptualized a holistic management approach and its assumptions have been initially tested with current Hong Kong government’s strategies. The framework shows its predictability value for government’s strategic direction effectiveness. </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endParaRPr lang="en-HK"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2606578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Background </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501774"/>
            <a:ext cx="10515600" cy="4908551"/>
          </a:xfrm>
        </p:spPr>
        <p:txBody>
          <a:bodyPr>
            <a:normAutofit/>
          </a:bodyPr>
          <a:lstStyle/>
          <a:p>
            <a:r>
              <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Globalization has changed the spatial order of countries, regions, and cities (</a:t>
            </a:r>
            <a:r>
              <a:rPr lang="en-US" sz="1800" kern="100" dirty="0" err="1">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Sassen</a:t>
            </a:r>
            <a:r>
              <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 2003), it leads to restructuring of cities and zone, and reshaping the global urban landscape. Large-scale urbanized areas are gradually playing the role of foundation of the global economy. </a:t>
            </a:r>
          </a:p>
          <a:p>
            <a:endParaRPr lang="en-US" sz="1800" kern="100" dirty="0">
              <a:effectLst/>
              <a:latin typeface="Calibri" panose="020F0502020204030204" pitchFamily="34" charset="0"/>
              <a:ea typeface="PMingLiU" panose="02020500000000000000" pitchFamily="18" charset="-120"/>
              <a:cs typeface="Times New Roman" panose="02020603050405020304" pitchFamily="18" charset="0"/>
            </a:endParaRPr>
          </a:p>
          <a:p>
            <a:r>
              <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According to the 13th Five-Year Plan in 2016 from the State Council, the People's Republic of China, it mentioned the vision and actions for promoting the joint construction of the silk road economic belt and the 21st Century Maritime silk Road with Greater Bay Area. </a:t>
            </a:r>
          </a:p>
          <a:p>
            <a:endPar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endParaRPr>
          </a:p>
          <a:p>
            <a:r>
              <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The Guangdong-Hong Kong-Macao Greater Bay Area was officially written into a national document, and it has been elevated to a national strategic level.</a:t>
            </a:r>
          </a:p>
          <a:p>
            <a:endPar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endParaRPr>
          </a:p>
          <a:p>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The Bay Area is a new form of mega-urban area, the most important economic growth and technological growth poles which would stimulus innovations altogether globally. More than 60% of the global economy is concentrated in the leading megacity region of the bay area (Walker &amp; Schafran,2015), and the population migration from an inland area to the bay area has been increasing. </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endParaRPr lang="en-HK"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372824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Background </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501774"/>
            <a:ext cx="10515600" cy="4908551"/>
          </a:xfrm>
        </p:spPr>
        <p:txBody>
          <a:bodyPr>
            <a:normAutofit/>
          </a:bodyPr>
          <a:lstStyle/>
          <a:p>
            <a:pPr marL="0" indent="0" algn="just">
              <a:lnSpc>
                <a:spcPct val="150000"/>
              </a:lnSpc>
              <a:spcAft>
                <a:spcPts val="800"/>
              </a:spcAft>
              <a:buNone/>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In 2019, the State Council, The People's Republic of China, officially announced the "Outline of the Development Plan for the Guangdong-Hong Kong-Macao Greater Bay Area". The strategic positioning of the planning of the Guangdong-Hong Kong-Macao Greater Bay Area is as follows:</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en-US" sz="1800" kern="1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Vibrant world-class urban agglomeration</a:t>
            </a:r>
            <a:endParaRPr lang="en-HK" sz="1800" kern="100" dirty="0">
              <a:effectLst/>
              <a:latin typeface="Calibri" panose="020F0502020204030204" pitchFamily="34" charset="0"/>
              <a:ea typeface="SimSun" panose="02010600030101010101" pitchFamily="2" charset="-122"/>
              <a:cs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en-US" sz="1800" kern="1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An international scientific and technological innovation center with global influence</a:t>
            </a:r>
            <a:endParaRPr lang="en-HK" sz="1800" kern="100" dirty="0">
              <a:effectLst/>
              <a:latin typeface="Calibri" panose="020F0502020204030204" pitchFamily="34" charset="0"/>
              <a:ea typeface="SimSun" panose="02010600030101010101" pitchFamily="2" charset="-122"/>
              <a:cs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en-US" sz="1800" kern="1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An important support for the construction of the "Belt and Road"</a:t>
            </a:r>
            <a:endParaRPr lang="en-HK" sz="1800" kern="100" dirty="0">
              <a:effectLst/>
              <a:latin typeface="Calibri" panose="020F0502020204030204" pitchFamily="34" charset="0"/>
              <a:ea typeface="SimSun" panose="02010600030101010101" pitchFamily="2" charset="-122"/>
              <a:cs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en-US" sz="1800" kern="1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Demonstration zone for in-depth cooperation between the Mainland and Hong Kong and Macau</a:t>
            </a:r>
            <a:endParaRPr lang="en-HK" sz="1800" kern="100" dirty="0">
              <a:effectLst/>
              <a:latin typeface="Calibri" panose="020F0502020204030204" pitchFamily="34" charset="0"/>
              <a:ea typeface="SimSun" panose="02010600030101010101" pitchFamily="2" charset="-122"/>
              <a:cs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en-US" sz="1800" kern="1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A high-quality living circle suitable for living, working and traveling</a:t>
            </a:r>
            <a:endParaRPr lang="en-HK" sz="1800" kern="100" dirty="0">
              <a:effectLst/>
              <a:latin typeface="Calibri" panose="020F0502020204030204" pitchFamily="34" charset="0"/>
              <a:ea typeface="SimSun" panose="02010600030101010101" pitchFamily="2" charset="-122"/>
              <a:cs typeface="Times New Roman" panose="02020603050405020304" pitchFamily="18" charset="0"/>
            </a:endParaRPr>
          </a:p>
          <a:p>
            <a:endParaRPr lang="en-HK"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3790214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Introduction </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501774"/>
            <a:ext cx="10515600" cy="4908551"/>
          </a:xfrm>
        </p:spPr>
        <p:txBody>
          <a:bodyPr>
            <a:normAutofit/>
          </a:bodyPr>
          <a:lstStyle/>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The Guangdong-Hong Kong-Macao Greater Bay Area is composed of the two special administrative regions of Hong Kong and Macau, and nine cities in Guangdong Province, including Guangzhou, Shenzhen, Zhuhai, Foshan, Huizhou, Dongguan, Zhongshan, Jiangmen, and </a:t>
            </a:r>
            <a:r>
              <a:rPr lang="en-US" sz="1800" kern="100" dirty="0" err="1">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Zhaoqing</a:t>
            </a: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 The Guangdong-Hong Kong-Macao Greater Bay Area has a total area of ​​56,000 square kilometers, with a total population of more than 70 million and a total GDP of over $1.3 trillion in 2016 as shown below.</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endParaRPr lang="en-HK"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endParaRPr>
          </a:p>
        </p:txBody>
      </p:sp>
      <p:pic>
        <p:nvPicPr>
          <p:cNvPr id="4" name="Picture 3" descr="Map&#10;&#10;Description automatically generated">
            <a:extLst>
              <a:ext uri="{FF2B5EF4-FFF2-40B4-BE49-F238E27FC236}">
                <a16:creationId xmlns:a16="http://schemas.microsoft.com/office/drawing/2014/main" id="{B52D409F-67FF-4C68-9A94-08A06467F24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486150" y="3638550"/>
            <a:ext cx="4457700" cy="2971800"/>
          </a:xfrm>
          <a:prstGeom prst="rect">
            <a:avLst/>
          </a:prstGeom>
          <a:noFill/>
          <a:ln>
            <a:noFill/>
          </a:ln>
        </p:spPr>
      </p:pic>
    </p:spTree>
    <p:extLst>
      <p:ext uri="{BB962C8B-B14F-4D97-AF65-F5344CB8AC3E}">
        <p14:creationId xmlns:p14="http://schemas.microsoft.com/office/powerpoint/2010/main" val="1836995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Introduction </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501774"/>
            <a:ext cx="10515600" cy="4908551"/>
          </a:xfrm>
        </p:spPr>
        <p:txBody>
          <a:bodyPr>
            <a:normAutofit fontScale="77500" lnSpcReduction="20000"/>
          </a:bodyPr>
          <a:lstStyle/>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Each city in the bay area performs different functions, thereby generating synergistic effects and promoting economic development in the area. The current world-class bay areas are the Tokyo Bay Area, the New York Bay Area and the San Francisco Bay Area.</a:t>
            </a:r>
          </a:p>
          <a:p>
            <a:pPr marL="0" indent="0" algn="just">
              <a:lnSpc>
                <a:spcPct val="150000"/>
              </a:lnSpc>
              <a:spcAft>
                <a:spcPts val="800"/>
              </a:spcAft>
              <a:buNone/>
            </a:pPr>
            <a:r>
              <a:rPr lang="en-US" sz="1800" i="1" u="sng"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Connect with countries along the "Belt and Road"</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The Guangdong-Hong Kong-Macao Greater Bay Area is China's "Southern Gate" facing the world. </a:t>
            </a: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Hong Kong has a mature financial system and shipping system, a global business network, and a global offshore RMB business hub; </a:t>
            </a: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Macau has an economic and trade service platform from Portuguese-speaking countries; </a:t>
            </a: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Guangdong Province has been active in technological innovation in recent years, and the advanced manufacturing industry chain has been perfect. </a:t>
            </a: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In addition, the Greater Bay Area has complete infrastructure facilities and the world's largest group of seaports and airports. Countries can use the Greater Bay Area to connect with countries along the "Belt and Road" and go to the world, especially to play a positive role in the smooth trade of the Maritime Silk Road.</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algn="just">
              <a:lnSpc>
                <a:spcPct val="150000"/>
              </a:lnSpc>
              <a:spcAft>
                <a:spcPts val="800"/>
              </a:spcAft>
            </a:pPr>
            <a:endParaRPr lang="en-HK"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1886890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Introduction </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501774"/>
            <a:ext cx="10515600" cy="4908551"/>
          </a:xfrm>
        </p:spPr>
        <p:txBody>
          <a:bodyPr>
            <a:normAutofit/>
          </a:bodyPr>
          <a:lstStyle/>
          <a:p>
            <a:pPr marL="0" indent="0" algn="just">
              <a:lnSpc>
                <a:spcPct val="150000"/>
              </a:lnSpc>
              <a:spcAft>
                <a:spcPts val="800"/>
              </a:spcAft>
              <a:buNone/>
            </a:pPr>
            <a:r>
              <a:rPr lang="en-US" sz="1800" i="1" u="sng"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Enhance Hong Kong's comprehensive competitiveness</a:t>
            </a:r>
          </a:p>
          <a:p>
            <a:pPr algn="just">
              <a:lnSpc>
                <a:spcPct val="150000"/>
              </a:lnSpc>
              <a:spcAft>
                <a:spcPts val="800"/>
              </a:spcAft>
            </a:pPr>
            <a:r>
              <a:rPr lang="en-HK" sz="1800" kern="100" dirty="0">
                <a:solidFill>
                  <a:srgbClr val="000000"/>
                </a:solidFill>
                <a:effectLst/>
                <a:latin typeface="Times New Roman" panose="02020603050405020304" pitchFamily="18" charset="0"/>
                <a:ea typeface="PMingLiU" panose="02020500000000000000" pitchFamily="18" charset="-120"/>
              </a:rPr>
              <a:t>Hong Kong can make full use of this opportunity to continuously strengthen its own advantages to enhance the competitiveness of the city. </a:t>
            </a:r>
          </a:p>
          <a:p>
            <a:pPr algn="just">
              <a:lnSpc>
                <a:spcPct val="150000"/>
              </a:lnSpc>
              <a:spcAft>
                <a:spcPts val="800"/>
              </a:spcAft>
            </a:pPr>
            <a:r>
              <a:rPr lang="en-HK" sz="1800" kern="100" dirty="0">
                <a:solidFill>
                  <a:srgbClr val="000000"/>
                </a:solidFill>
                <a:effectLst/>
                <a:latin typeface="Times New Roman" panose="02020603050405020304" pitchFamily="18" charset="0"/>
                <a:ea typeface="PMingLiU" panose="02020500000000000000" pitchFamily="18" charset="-120"/>
              </a:rPr>
              <a:t>For example, as an intellectual property trading centre in Asia, Hong Kong can introduce intellectual property rights of overseas technologies for enterprises in the Greater Bay Area, and at the same time promote the achievements of innovation and technology in the region in the international market.</a:t>
            </a:r>
          </a:p>
          <a:p>
            <a:pPr algn="just">
              <a:lnSpc>
                <a:spcPct val="150000"/>
              </a:lnSpc>
              <a:spcAft>
                <a:spcPts val="800"/>
              </a:spcAft>
            </a:pPr>
            <a:r>
              <a:rPr lang="en-HK"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Hong Kong can take </a:t>
            </a:r>
            <a:r>
              <a:rPr lang="en-HK" sz="1800" kern="10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advantage as </a:t>
            </a:r>
            <a:r>
              <a:rPr lang="en-HK"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an international financial, shipping and trade centre to assist and promote the "going global" of cities in the Greater Bay Area, thereby enhancing Hong Kong's comprehensive competitiveness.</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algn="just">
              <a:lnSpc>
                <a:spcPct val="150000"/>
              </a:lnSpc>
              <a:spcAft>
                <a:spcPts val="800"/>
              </a:spcAft>
            </a:pPr>
            <a:endParaRPr lang="en-HK"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5707781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Introduction </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501774"/>
            <a:ext cx="10515600" cy="4908551"/>
          </a:xfrm>
        </p:spPr>
        <p:txBody>
          <a:bodyPr>
            <a:normAutofit/>
          </a:bodyPr>
          <a:lstStyle/>
          <a:p>
            <a:pPr indent="0" algn="just">
              <a:lnSpc>
                <a:spcPct val="150000"/>
              </a:lnSpc>
              <a:spcAft>
                <a:spcPts val="800"/>
              </a:spcAft>
              <a:buNone/>
            </a:pPr>
            <a:r>
              <a:rPr lang="en-US" sz="1800" i="1" u="sng"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Break through the bottleneck of Hong Kong's development</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rPr>
              <a:t>At present, the industrial structure of Hong Kong is becoming more and more uniform, and the economy is overly tilted towards the service industry, which has caused Hong Kong to face a development bottleneck. </a:t>
            </a: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rPr>
              <a:t>For example, Hong Kong has many talents in the technology industry. The development of high-tech industries in some cities in the Greater Bay Area is growing which would provide the youth in Hong Kong with development opportunities. </a:t>
            </a: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rPr>
              <a:t>At the same time, local companies also have a certain degree of understanding of international technology trends and technical standards, which can help the commercialization of mainland scientific and technological achievements and open up overseas markets. </a:t>
            </a:r>
            <a:endParaRPr lang="en-HK"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42804593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Introduction </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501774"/>
            <a:ext cx="10515600" cy="4908551"/>
          </a:xfrm>
        </p:spPr>
        <p:txBody>
          <a:bodyPr>
            <a:normAutofit lnSpcReduction="10000"/>
          </a:bodyPr>
          <a:lstStyle/>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rPr>
              <a:t>In order to encourage and support young people to work and develop their careers in cities in the Greater Bay Area, the Chief Executive, Mrs. Carrie Lam announced in the "2020 Policy Address" the launch of the "Greater Bay Area Youth Employment Program" to encourage companies with business in Hong Kong and the Greater Bay Area. Recruit and send graduates from local universities/colleges to work in cities in the Greater Bay Area.</a:t>
            </a: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rPr>
              <a:t>The Information Service Department of Hong Kong Government (2020) reported that with the Greater Bay Area Youth Employment Program, any company that has operations in Hong Kong and cities in the Greater Bay Area can apply to participate in providing job vacancies for young people in Hong Kong. </a:t>
            </a:r>
            <a:endParaRPr lang="en-US" sz="1800" kern="100" dirty="0">
              <a:solidFill>
                <a:srgbClr val="000000"/>
              </a:solidFill>
              <a:latin typeface="Times New Roman" panose="02020603050405020304" pitchFamily="18" charset="0"/>
              <a:ea typeface="PMingLiU" panose="02020500000000000000" pitchFamily="18" charset="-120"/>
            </a:endParaRP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rPr>
              <a:t>It aims to encourage and support young people to work and develop their careers in cities in the Guangdong-Hong Kong-Macao Greater Bay Area to understand the latest developments in Hong Kong and cities in the Greater Bay Area. </a:t>
            </a:r>
          </a:p>
        </p:txBody>
      </p:sp>
    </p:spTree>
    <p:extLst>
      <p:ext uri="{BB962C8B-B14F-4D97-AF65-F5344CB8AC3E}">
        <p14:creationId xmlns:p14="http://schemas.microsoft.com/office/powerpoint/2010/main" val="2373061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Definition of Problems </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501774"/>
            <a:ext cx="10515600" cy="4908551"/>
          </a:xfrm>
        </p:spPr>
        <p:txBody>
          <a:bodyPr>
            <a:normAutofit/>
          </a:bodyPr>
          <a:lstStyle/>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rPr>
              <a:t>Even though there are a lot of efforts from Hong Kong government, the youth are not eager to work in Greater Bay Area. </a:t>
            </a:r>
          </a:p>
          <a:p>
            <a:pPr>
              <a:lnSpc>
                <a:spcPct val="150000"/>
              </a:lnSpc>
            </a:pPr>
            <a:r>
              <a:rPr lang="en-US" sz="1800" kern="100" dirty="0">
                <a:solidFill>
                  <a:srgbClr val="000000"/>
                </a:solidFill>
                <a:latin typeface="Times New Roman" panose="02020603050405020304" pitchFamily="18" charset="0"/>
                <a:ea typeface="PMingLiU" panose="02020500000000000000" pitchFamily="18" charset="-120"/>
              </a:rPr>
              <a:t>According to the research “Hong Kong Youth Employment and Greater Bay Area Development Index 2020” from the Hong Kong </a:t>
            </a:r>
            <a:r>
              <a:rPr lang="en-US" sz="1800" kern="100" dirty="0" err="1">
                <a:solidFill>
                  <a:srgbClr val="000000"/>
                </a:solidFill>
                <a:latin typeface="Times New Roman" panose="02020603050405020304" pitchFamily="18" charset="0"/>
                <a:ea typeface="PMingLiU" panose="02020500000000000000" pitchFamily="18" charset="-120"/>
              </a:rPr>
              <a:t>GuangDong</a:t>
            </a:r>
            <a:r>
              <a:rPr lang="en-US" sz="1800" kern="100" dirty="0">
                <a:solidFill>
                  <a:srgbClr val="000000"/>
                </a:solidFill>
                <a:latin typeface="Times New Roman" panose="02020603050405020304" pitchFamily="18" charset="0"/>
                <a:ea typeface="PMingLiU" panose="02020500000000000000" pitchFamily="18" charset="-120"/>
              </a:rPr>
              <a:t> Youth Association, Proactive Think Tank Limited and Hong Kong University Hong Kong (</a:t>
            </a:r>
            <a:r>
              <a:rPr lang="en-US" sz="1800" kern="100" dirty="0" err="1">
                <a:solidFill>
                  <a:srgbClr val="000000"/>
                </a:solidFill>
                <a:latin typeface="Times New Roman" panose="02020603050405020304" pitchFamily="18" charset="0"/>
                <a:ea typeface="PMingLiU" panose="02020500000000000000" pitchFamily="18" charset="-120"/>
              </a:rPr>
              <a:t>GuangDong</a:t>
            </a:r>
            <a:r>
              <a:rPr lang="en-US" sz="1800" kern="100" dirty="0">
                <a:solidFill>
                  <a:srgbClr val="000000"/>
                </a:solidFill>
                <a:latin typeface="Times New Roman" panose="02020603050405020304" pitchFamily="18" charset="0"/>
                <a:ea typeface="PMingLiU" panose="02020500000000000000" pitchFamily="18" charset="-120"/>
              </a:rPr>
              <a:t> Youth Association, 2021), it is found that there are more youth having a better understanding of the Greater Bay Area infrastructure from 55.9% 5o 86.3% according to figure below.</a:t>
            </a:r>
            <a:endParaRPr lang="en-HK" sz="1800" kern="100" dirty="0">
              <a:solidFill>
                <a:srgbClr val="000000"/>
              </a:solidFill>
              <a:latin typeface="Times New Roman" panose="02020603050405020304" pitchFamily="18" charset="0"/>
              <a:ea typeface="PMingLiU" panose="02020500000000000000" pitchFamily="18" charset="-120"/>
            </a:endParaRPr>
          </a:p>
        </p:txBody>
      </p:sp>
      <p:pic>
        <p:nvPicPr>
          <p:cNvPr id="4" name="Picture 3">
            <a:extLst>
              <a:ext uri="{FF2B5EF4-FFF2-40B4-BE49-F238E27FC236}">
                <a16:creationId xmlns:a16="http://schemas.microsoft.com/office/drawing/2014/main" id="{395F985A-3F98-4E9A-AD63-697169B77EB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800350" y="4269422"/>
            <a:ext cx="5906770" cy="2223453"/>
          </a:xfrm>
          <a:prstGeom prst="rect">
            <a:avLst/>
          </a:prstGeom>
          <a:noFill/>
          <a:ln>
            <a:noFill/>
          </a:ln>
        </p:spPr>
      </p:pic>
    </p:spTree>
    <p:extLst>
      <p:ext uri="{BB962C8B-B14F-4D97-AF65-F5344CB8AC3E}">
        <p14:creationId xmlns:p14="http://schemas.microsoft.com/office/powerpoint/2010/main" val="27520466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Definition of Problems </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501774"/>
            <a:ext cx="10515600" cy="4908551"/>
          </a:xfrm>
        </p:spPr>
        <p:txBody>
          <a:bodyPr>
            <a:normAutofit/>
          </a:bodyPr>
          <a:lstStyle/>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It shows the attractiveness level of industries in GBA from the Hong Kong young people. They are innovation industry, financial services, import and export, wholesaling and retailing, </a:t>
            </a:r>
            <a:r>
              <a:rPr lang="en-HK"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performing art and design, multi-media, logistics and so on. They are all within the scope from the </a:t>
            </a: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"Outline of the Development Plan for the Guangdong-Hong Kong-Macao Greater Bay Area" under State Council, The People's Republic of China.  </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p:txBody>
      </p:sp>
      <p:pic>
        <p:nvPicPr>
          <p:cNvPr id="5" name="Picture 4">
            <a:extLst>
              <a:ext uri="{FF2B5EF4-FFF2-40B4-BE49-F238E27FC236}">
                <a16:creationId xmlns:a16="http://schemas.microsoft.com/office/drawing/2014/main" id="{7D1FFDF1-4C4F-49C0-A1C7-E7AEF38E14B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883852" y="3305175"/>
            <a:ext cx="5071745" cy="3105150"/>
          </a:xfrm>
          <a:prstGeom prst="rect">
            <a:avLst/>
          </a:prstGeom>
          <a:noFill/>
          <a:ln>
            <a:noFill/>
          </a:ln>
        </p:spPr>
      </p:pic>
    </p:spTree>
    <p:extLst>
      <p:ext uri="{BB962C8B-B14F-4D97-AF65-F5344CB8AC3E}">
        <p14:creationId xmlns:p14="http://schemas.microsoft.com/office/powerpoint/2010/main" val="23638542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a:latin typeface="Franklin Gothic Book" panose="020B0503020102020204" pitchFamily="34" charset="0"/>
                <a:cs typeface="Segoe UI" panose="020B0502040204020203" pitchFamily="34" charset="0"/>
              </a:rPr>
              <a:t>Definition of Problems </a:t>
            </a:r>
            <a:endParaRPr lang="en-HK" dirty="0">
              <a:latin typeface="Franklin Gothic Book" panose="020B0503020102020204" pitchFamily="34" charset="0"/>
              <a:cs typeface="Segoe UI" panose="020B0502040204020203" pitchFamily="34" charset="0"/>
            </a:endParaRP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501774"/>
            <a:ext cx="10515600" cy="2479675"/>
          </a:xfrm>
        </p:spPr>
        <p:txBody>
          <a:bodyPr>
            <a:normAutofit fontScale="77500" lnSpcReduction="20000"/>
          </a:bodyPr>
          <a:lstStyle/>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2 figures below relate to how is the recognition of competitive advantages in GBA and what are the key factors that would encourage them to work out from their home city, Hong Kong. </a:t>
            </a: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Not surprising, the youth have a clear understanding of the advantages in the GBA cities, especially the lower living cost, more job opportunities, better increment on salary, lower housing cost and so on. They are also the factors that would attract the young people.</a:t>
            </a: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Another figure information that would affect their motivation to work in GBA cities. The salary rate comes first which aligns to the living cost relatively, and for the language barriers, political views, culture differences, they are all generic factors to work out from the home city. </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p:txBody>
      </p:sp>
      <p:pic>
        <p:nvPicPr>
          <p:cNvPr id="6" name="Picture 5">
            <a:extLst>
              <a:ext uri="{FF2B5EF4-FFF2-40B4-BE49-F238E27FC236}">
                <a16:creationId xmlns:a16="http://schemas.microsoft.com/office/drawing/2014/main" id="{9DCD040F-0A48-43AD-8576-DB9CC798ADF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18540" y="4114800"/>
            <a:ext cx="4935220" cy="2657475"/>
          </a:xfrm>
          <a:prstGeom prst="rect">
            <a:avLst/>
          </a:prstGeom>
          <a:noFill/>
          <a:ln>
            <a:noFill/>
          </a:ln>
        </p:spPr>
      </p:pic>
      <p:pic>
        <p:nvPicPr>
          <p:cNvPr id="7" name="Picture 6">
            <a:extLst>
              <a:ext uri="{FF2B5EF4-FFF2-40B4-BE49-F238E27FC236}">
                <a16:creationId xmlns:a16="http://schemas.microsoft.com/office/drawing/2014/main" id="{CE3F9002-511A-428B-887D-B3C6A21C6094}"/>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242685" y="4191000"/>
            <a:ext cx="5111115" cy="2867025"/>
          </a:xfrm>
          <a:prstGeom prst="rect">
            <a:avLst/>
          </a:prstGeom>
          <a:noFill/>
          <a:ln>
            <a:noFill/>
          </a:ln>
        </p:spPr>
      </p:pic>
    </p:spTree>
    <p:extLst>
      <p:ext uri="{BB962C8B-B14F-4D97-AF65-F5344CB8AC3E}">
        <p14:creationId xmlns:p14="http://schemas.microsoft.com/office/powerpoint/2010/main" val="36005533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Definition of Problems </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501774"/>
            <a:ext cx="10801350" cy="3489326"/>
          </a:xfrm>
        </p:spPr>
        <p:txBody>
          <a:bodyPr>
            <a:normAutofit fontScale="70000" lnSpcReduction="20000"/>
          </a:bodyPr>
          <a:lstStyle/>
          <a:p>
            <a:pPr algn="just">
              <a:lnSpc>
                <a:spcPct val="150000"/>
              </a:lnSpc>
              <a:spcAft>
                <a:spcPts val="800"/>
              </a:spcAft>
            </a:pPr>
            <a:r>
              <a:rPr lang="en-US" sz="1900" kern="100" dirty="0">
                <a:solidFill>
                  <a:srgbClr val="000000"/>
                </a:solidFill>
                <a:effectLst/>
                <a:latin typeface="Times New Roman" panose="02020603050405020304" pitchFamily="18" charset="0"/>
                <a:ea typeface="PMingLiU" panose="02020500000000000000" pitchFamily="18" charset="-120"/>
              </a:rPr>
              <a:t>However, despite the fact that there are positive signs according from previous information, the key findings below are surprisingly different.</a:t>
            </a:r>
          </a:p>
          <a:p>
            <a:pPr algn="just">
              <a:lnSpc>
                <a:spcPct val="150000"/>
              </a:lnSpc>
              <a:spcAft>
                <a:spcPts val="800"/>
              </a:spcAft>
            </a:pPr>
            <a:r>
              <a:rPr lang="en-US" sz="1900" kern="100" dirty="0">
                <a:solidFill>
                  <a:srgbClr val="000000"/>
                </a:solidFill>
                <a:effectLst/>
                <a:latin typeface="Times New Roman" panose="02020603050405020304" pitchFamily="18" charset="0"/>
                <a:ea typeface="PMingLiU" panose="02020500000000000000" pitchFamily="18" charset="-120"/>
              </a:rPr>
              <a:t>There was a great drop from 24.4% to 18.9 % for the positive recognition to the GBA plan between 2018 and 2020. And for the negative recognition to the GBA plan, there was a huge increase from 2.6% to 15.7%. </a:t>
            </a:r>
          </a:p>
          <a:p>
            <a:pPr algn="just">
              <a:lnSpc>
                <a:spcPct val="150000"/>
              </a:lnSpc>
              <a:spcAft>
                <a:spcPts val="800"/>
              </a:spcAft>
            </a:pPr>
            <a:r>
              <a:rPr lang="en-US" sz="19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T</a:t>
            </a:r>
            <a:r>
              <a:rPr lang="en-US" sz="19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he final willingness of Hong Kong youth to develop the careers in GBA shows a discouraging result in the view of Hong Kong government. In 2020, there were 22.3% of the young people are willing to work in GBA cities while in 2018, it was 35.6%. Similar to the unwillingness rate, there was an increase from 31% to 51% between 2018 and 2021 which is a 20% increase. </a:t>
            </a:r>
          </a:p>
          <a:p>
            <a:pPr algn="just">
              <a:lnSpc>
                <a:spcPct val="150000"/>
              </a:lnSpc>
              <a:spcAft>
                <a:spcPts val="800"/>
              </a:spcAft>
            </a:pPr>
            <a:r>
              <a:rPr lang="en-US" sz="1900" kern="100" dirty="0">
                <a:solidFill>
                  <a:srgbClr val="000000"/>
                </a:solidFill>
                <a:effectLst/>
                <a:latin typeface="Times New Roman" panose="02020603050405020304" pitchFamily="18" charset="0"/>
                <a:ea typeface="PMingLiU" panose="02020500000000000000" pitchFamily="18" charset="-120"/>
              </a:rPr>
              <a:t>Between 2018 and 2020, there were social activity and covid-19 issue in Hong Kong, but the change is too big against other findings in the same research</a:t>
            </a:r>
          </a:p>
          <a:p>
            <a:pPr algn="just">
              <a:lnSpc>
                <a:spcPct val="150000"/>
              </a:lnSpc>
              <a:spcAft>
                <a:spcPts val="800"/>
              </a:spcAft>
            </a:pP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algn="just">
              <a:lnSpc>
                <a:spcPct val="150000"/>
              </a:lnSpc>
              <a:spcAft>
                <a:spcPts val="800"/>
              </a:spcAft>
            </a:pPr>
            <a:endParaRPr lang="en-US" sz="1800" kern="100" dirty="0">
              <a:solidFill>
                <a:srgbClr val="000000"/>
              </a:solidFill>
              <a:effectLst/>
              <a:latin typeface="Times New Roman" panose="02020603050405020304" pitchFamily="18" charset="0"/>
              <a:ea typeface="PMingLiU" panose="02020500000000000000" pitchFamily="18" charset="-120"/>
            </a:endParaRPr>
          </a:p>
          <a:p>
            <a:pPr algn="just">
              <a:lnSpc>
                <a:spcPct val="150000"/>
              </a:lnSpc>
              <a:spcAft>
                <a:spcPts val="800"/>
              </a:spcAft>
            </a:pP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p:txBody>
      </p:sp>
      <p:pic>
        <p:nvPicPr>
          <p:cNvPr id="8" name="Picture 7" descr="Chart, pie chart&#10;&#10;Description automatically generated">
            <a:extLst>
              <a:ext uri="{FF2B5EF4-FFF2-40B4-BE49-F238E27FC236}">
                <a16:creationId xmlns:a16="http://schemas.microsoft.com/office/drawing/2014/main" id="{F6D54896-123A-42CB-96A2-CD1ECCE5442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76324" y="4347366"/>
            <a:ext cx="4629150" cy="2359025"/>
          </a:xfrm>
          <a:prstGeom prst="rect">
            <a:avLst/>
          </a:prstGeom>
          <a:noFill/>
          <a:ln>
            <a:noFill/>
          </a:ln>
        </p:spPr>
      </p:pic>
      <p:pic>
        <p:nvPicPr>
          <p:cNvPr id="9" name="Picture 8">
            <a:extLst>
              <a:ext uri="{FF2B5EF4-FFF2-40B4-BE49-F238E27FC236}">
                <a16:creationId xmlns:a16="http://schemas.microsoft.com/office/drawing/2014/main" id="{84D39F1B-1012-409B-B7B0-3C1C63EE643D}"/>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486527" y="4535168"/>
            <a:ext cx="4629150" cy="2278380"/>
          </a:xfrm>
          <a:prstGeom prst="rect">
            <a:avLst/>
          </a:prstGeom>
          <a:noFill/>
          <a:ln>
            <a:noFill/>
          </a:ln>
        </p:spPr>
      </p:pic>
    </p:spTree>
    <p:extLst>
      <p:ext uri="{BB962C8B-B14F-4D97-AF65-F5344CB8AC3E}">
        <p14:creationId xmlns:p14="http://schemas.microsoft.com/office/powerpoint/2010/main" val="2319887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Research Objectives</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501774"/>
            <a:ext cx="10515600" cy="4908551"/>
          </a:xfrm>
        </p:spPr>
        <p:txBody>
          <a:bodyPr>
            <a:normAutofit/>
          </a:bodyPr>
          <a:lstStyle/>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rPr>
              <a:t>Given the negative sign from the youth of Hong Kong to work in GBA cities, it is inevitably an important case for Hong Kong’s strategy analysis.</a:t>
            </a: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rPr>
              <a:t>It is not just talking about local economic development but also relating to mainland China’s national strategies. </a:t>
            </a: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rPr>
              <a:t>Hong Kong government, which takes the key role in the execution of the youth’s engagement in developing GBA, need to understand the problem behind.</a:t>
            </a:r>
            <a:endParaRPr lang="en-HK" sz="1800" kern="100" dirty="0">
              <a:solidFill>
                <a:srgbClr val="000000"/>
              </a:solidFill>
              <a:latin typeface="Times New Roman" panose="02020603050405020304" pitchFamily="18" charset="0"/>
              <a:ea typeface="PMingLiU" panose="02020500000000000000" pitchFamily="18" charset="-120"/>
            </a:endParaRPr>
          </a:p>
        </p:txBody>
      </p:sp>
      <p:pic>
        <p:nvPicPr>
          <p:cNvPr id="6" name="Picture 5">
            <a:extLst>
              <a:ext uri="{FF2B5EF4-FFF2-40B4-BE49-F238E27FC236}">
                <a16:creationId xmlns:a16="http://schemas.microsoft.com/office/drawing/2014/main" id="{CC5772D4-FAEF-445A-AAF2-0B213EA6AA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2079" y="4230528"/>
            <a:ext cx="3300095" cy="2475071"/>
          </a:xfrm>
          <a:prstGeom prst="rect">
            <a:avLst/>
          </a:prstGeom>
        </p:spPr>
      </p:pic>
    </p:spTree>
    <p:extLst>
      <p:ext uri="{BB962C8B-B14F-4D97-AF65-F5344CB8AC3E}">
        <p14:creationId xmlns:p14="http://schemas.microsoft.com/office/powerpoint/2010/main" val="11119781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Research Questions/Hypotheses with reference to 3H framework</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690688"/>
            <a:ext cx="10515600" cy="4908551"/>
          </a:xfrm>
        </p:spPr>
        <p:txBody>
          <a:bodyPr>
            <a:normAutofit/>
          </a:bodyPr>
          <a:lstStyle/>
          <a:p>
            <a:pPr marL="0" indent="0">
              <a:lnSpc>
                <a:spcPct val="150000"/>
              </a:lnSpc>
              <a:spcAft>
                <a:spcPts val="800"/>
              </a:spcAft>
              <a:buNone/>
            </a:pPr>
            <a:r>
              <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W</a:t>
            </a: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ith the 3H holistic approach, it would support the paper to answer the research questions:</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1800" kern="1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How is current government leadership and strategy, and other Heart domain factors which caused major negative motivational result for the youth to work in </a:t>
            </a:r>
            <a:r>
              <a:rPr lang="en-HK" sz="1800" kern="1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Greater Bay Area?</a:t>
            </a:r>
            <a:endParaRPr lang="en-HK" sz="1800" kern="100" dirty="0">
              <a:effectLst/>
              <a:latin typeface="Calibri" panose="020F0502020204030204" pitchFamily="34" charset="0"/>
              <a:ea typeface="SimSun" panose="02010600030101010101" pitchFamily="2" charset="-122"/>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HK" sz="1800" kern="1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What are the key strategies issues and other Head domain factors, which lead to the inefficient promotion from Hong Kong government to the youth.  </a:t>
            </a:r>
            <a:endParaRPr lang="en-HK" sz="1800" kern="100" dirty="0">
              <a:effectLst/>
              <a:latin typeface="Calibri" panose="020F0502020204030204" pitchFamily="34" charset="0"/>
              <a:ea typeface="SimSun" panose="02010600030101010101" pitchFamily="2" charset="-122"/>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HK" sz="1800" kern="1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What the key competence and other Hand domain issues for Hong Kong youth? </a:t>
            </a:r>
            <a:endParaRPr lang="en-HK" sz="1800" kern="100" dirty="0">
              <a:effectLst/>
              <a:latin typeface="Calibri" panose="020F0502020204030204" pitchFamily="34" charset="0"/>
              <a:ea typeface="SimSun" panose="02010600030101010101" pitchFamily="2" charset="-122"/>
              <a:cs typeface="Times New Roman" panose="02020603050405020304" pitchFamily="18" charset="0"/>
            </a:endParaRPr>
          </a:p>
          <a:p>
            <a:pPr marL="0" indent="0">
              <a:buNone/>
            </a:pPr>
            <a:r>
              <a:rPr lang="en-HK" sz="1800" kern="100" dirty="0">
                <a:solidFill>
                  <a:srgbClr val="000000"/>
                </a:solidFill>
                <a:effectLst/>
                <a:latin typeface="Times New Roman" panose="02020603050405020304" pitchFamily="18" charset="0"/>
                <a:ea typeface="PMingLiU" panose="02020500000000000000" pitchFamily="18" charset="-120"/>
              </a:rPr>
              <a:t>In this paper, we will discuss and provide opinions and suggestions to contribute to the development of youth in the Guangdong-Hong Kong-Macao Greater Bay Area.</a:t>
            </a:r>
            <a:endParaRPr lang="en-HK" sz="1800" kern="100" dirty="0">
              <a:solidFill>
                <a:srgbClr val="000000"/>
              </a:solidFill>
              <a:latin typeface="Times New Roman" panose="02020603050405020304" pitchFamily="18" charset="0"/>
              <a:ea typeface="PMingLiU" panose="02020500000000000000" pitchFamily="18" charset="-120"/>
            </a:endParaRPr>
          </a:p>
        </p:txBody>
      </p:sp>
    </p:spTree>
    <p:extLst>
      <p:ext uri="{BB962C8B-B14F-4D97-AF65-F5344CB8AC3E}">
        <p14:creationId xmlns:p14="http://schemas.microsoft.com/office/powerpoint/2010/main" val="13908058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Review of the Relevant Theories and Literature</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690688"/>
            <a:ext cx="10515600" cy="4908551"/>
          </a:xfrm>
        </p:spPr>
        <p:txBody>
          <a:bodyPr>
            <a:normAutofit/>
          </a:bodyPr>
          <a:lstStyle/>
          <a:p>
            <a:pPr marL="0" indent="0">
              <a:lnSpc>
                <a:spcPct val="150000"/>
              </a:lnSpc>
              <a:spcAft>
                <a:spcPts val="800"/>
              </a:spcAft>
              <a:buNone/>
            </a:pPr>
            <a:endParaRPr lang="en-HK" sz="1800" kern="100" dirty="0">
              <a:solidFill>
                <a:srgbClr val="000000"/>
              </a:solidFill>
              <a:latin typeface="Times New Roman" panose="02020603050405020304" pitchFamily="18" charset="0"/>
              <a:ea typeface="PMingLiU" panose="02020500000000000000" pitchFamily="18" charset="-120"/>
            </a:endParaRPr>
          </a:p>
          <a:p>
            <a:pPr marL="0" indent="0">
              <a:lnSpc>
                <a:spcPct val="150000"/>
              </a:lnSpc>
              <a:spcAft>
                <a:spcPts val="800"/>
              </a:spcAft>
              <a:buNone/>
            </a:pPr>
            <a:endParaRPr lang="en-HK" sz="1800" kern="100" dirty="0">
              <a:solidFill>
                <a:srgbClr val="000000"/>
              </a:solidFill>
              <a:latin typeface="Times New Roman" panose="02020603050405020304" pitchFamily="18" charset="0"/>
              <a:ea typeface="PMingLiU" panose="02020500000000000000" pitchFamily="18" charset="-120"/>
            </a:endParaRPr>
          </a:p>
          <a:p>
            <a:pPr marL="0" indent="0">
              <a:lnSpc>
                <a:spcPct val="150000"/>
              </a:lnSpc>
              <a:spcAft>
                <a:spcPts val="800"/>
              </a:spcAft>
              <a:buNone/>
            </a:pPr>
            <a:endParaRPr lang="en-HK" sz="1800" kern="100" dirty="0">
              <a:solidFill>
                <a:srgbClr val="000000"/>
              </a:solidFill>
              <a:latin typeface="Times New Roman" panose="02020603050405020304" pitchFamily="18" charset="0"/>
              <a:ea typeface="PMingLiU" panose="02020500000000000000" pitchFamily="18" charset="-120"/>
            </a:endParaRPr>
          </a:p>
          <a:p>
            <a:pPr marL="0" indent="0">
              <a:lnSpc>
                <a:spcPct val="150000"/>
              </a:lnSpc>
              <a:spcAft>
                <a:spcPts val="800"/>
              </a:spcAft>
              <a:buNone/>
            </a:pPr>
            <a:endParaRPr lang="en-HK" sz="1800" kern="100" dirty="0">
              <a:solidFill>
                <a:srgbClr val="000000"/>
              </a:solidFill>
              <a:latin typeface="Times New Roman" panose="02020603050405020304" pitchFamily="18" charset="0"/>
              <a:ea typeface="PMingLiU" panose="02020500000000000000" pitchFamily="18" charset="-120"/>
            </a:endParaRPr>
          </a:p>
          <a:p>
            <a:pPr marL="0" indent="0">
              <a:lnSpc>
                <a:spcPct val="150000"/>
              </a:lnSpc>
              <a:spcAft>
                <a:spcPts val="800"/>
              </a:spcAft>
              <a:buNone/>
            </a:pPr>
            <a:endParaRPr lang="en-HK" sz="1800" kern="100" dirty="0">
              <a:solidFill>
                <a:srgbClr val="000000"/>
              </a:solidFill>
              <a:latin typeface="Times New Roman" panose="02020603050405020304" pitchFamily="18" charset="0"/>
              <a:ea typeface="PMingLiU" panose="02020500000000000000" pitchFamily="18" charset="-120"/>
            </a:endParaRPr>
          </a:p>
          <a:p>
            <a:pPr marL="0" indent="0">
              <a:lnSpc>
                <a:spcPct val="100000"/>
              </a:lnSpc>
              <a:spcAft>
                <a:spcPts val="800"/>
              </a:spcAft>
              <a:buNone/>
            </a:pPr>
            <a:r>
              <a:rPr lang="en-US" sz="1800" kern="100" dirty="0">
                <a:solidFill>
                  <a:srgbClr val="FF0000"/>
                </a:solidFill>
                <a:latin typeface="Times New Roman" panose="02020603050405020304" pitchFamily="18" charset="0"/>
                <a:ea typeface="PMingLiU" panose="02020500000000000000" pitchFamily="18" charset="-120"/>
              </a:rPr>
              <a:t>And - theoretical foundations come from the well-</a:t>
            </a:r>
          </a:p>
          <a:p>
            <a:pPr marL="0" indent="0">
              <a:lnSpc>
                <a:spcPct val="100000"/>
              </a:lnSpc>
              <a:spcAft>
                <a:spcPts val="800"/>
              </a:spcAft>
              <a:buNone/>
            </a:pPr>
            <a:r>
              <a:rPr lang="en-US" sz="1800" kern="100" dirty="0">
                <a:solidFill>
                  <a:srgbClr val="FF0000"/>
                </a:solidFill>
                <a:latin typeface="Times New Roman" panose="02020603050405020304" pitchFamily="18" charset="0"/>
                <a:ea typeface="PMingLiU" panose="02020500000000000000" pitchFamily="18" charset="-120"/>
              </a:rPr>
              <a:t>established literature</a:t>
            </a:r>
            <a:endParaRPr lang="en-HK" sz="1800" kern="100" dirty="0">
              <a:solidFill>
                <a:srgbClr val="FF0000"/>
              </a:solidFill>
              <a:latin typeface="Times New Roman" panose="02020603050405020304" pitchFamily="18" charset="0"/>
              <a:ea typeface="PMingLiU" panose="02020500000000000000" pitchFamily="18" charset="-120"/>
            </a:endParaRPr>
          </a:p>
        </p:txBody>
      </p:sp>
      <p:pic>
        <p:nvPicPr>
          <p:cNvPr id="5" name="Picture 4" descr="Text, letter&#10;&#10;Description automatically generated">
            <a:extLst>
              <a:ext uri="{FF2B5EF4-FFF2-40B4-BE49-F238E27FC236}">
                <a16:creationId xmlns:a16="http://schemas.microsoft.com/office/drawing/2014/main" id="{BA4EB9C7-CF17-41D3-9B5B-E0A83716A91D}"/>
              </a:ext>
            </a:extLst>
          </p:cNvPr>
          <p:cNvPicPr>
            <a:picLocks noChangeAspect="1"/>
          </p:cNvPicPr>
          <p:nvPr/>
        </p:nvPicPr>
        <p:blipFill>
          <a:blip r:embed="rId2"/>
          <a:stretch>
            <a:fillRect/>
          </a:stretch>
        </p:blipFill>
        <p:spPr>
          <a:xfrm>
            <a:off x="6486525" y="1185648"/>
            <a:ext cx="5019992" cy="5672352"/>
          </a:xfrm>
          <a:prstGeom prst="rect">
            <a:avLst/>
          </a:prstGeom>
        </p:spPr>
      </p:pic>
      <p:pic>
        <p:nvPicPr>
          <p:cNvPr id="7" name="Picture 6" descr="Graphical user interface, text, application, email&#10;&#10;Description automatically generated">
            <a:extLst>
              <a:ext uri="{FF2B5EF4-FFF2-40B4-BE49-F238E27FC236}">
                <a16:creationId xmlns:a16="http://schemas.microsoft.com/office/drawing/2014/main" id="{7B447D4B-22B1-4808-B697-95011691E9F1}"/>
              </a:ext>
            </a:extLst>
          </p:cNvPr>
          <p:cNvPicPr>
            <a:picLocks noChangeAspect="1"/>
          </p:cNvPicPr>
          <p:nvPr/>
        </p:nvPicPr>
        <p:blipFill>
          <a:blip r:embed="rId3"/>
          <a:stretch>
            <a:fillRect/>
          </a:stretch>
        </p:blipFill>
        <p:spPr>
          <a:xfrm>
            <a:off x="447675" y="2195728"/>
            <a:ext cx="5648325" cy="2266950"/>
          </a:xfrm>
          <a:prstGeom prst="rect">
            <a:avLst/>
          </a:prstGeom>
        </p:spPr>
      </p:pic>
    </p:spTree>
    <p:extLst>
      <p:ext uri="{BB962C8B-B14F-4D97-AF65-F5344CB8AC3E}">
        <p14:creationId xmlns:p14="http://schemas.microsoft.com/office/powerpoint/2010/main" val="42097230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Research Design</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690688"/>
            <a:ext cx="10515600" cy="4908551"/>
          </a:xfrm>
        </p:spPr>
        <p:txBody>
          <a:bodyPr>
            <a:normAutofit/>
          </a:bodyPr>
          <a:lstStyle/>
          <a:p>
            <a:pPr>
              <a:lnSpc>
                <a:spcPct val="150000"/>
              </a:lnSpc>
              <a:spcAft>
                <a:spcPts val="800"/>
              </a:spcAft>
            </a:pPr>
            <a:r>
              <a:rPr lang="en-US" sz="1800" kern="100" dirty="0">
                <a:solidFill>
                  <a:srgbClr val="000000"/>
                </a:solidFill>
                <a:latin typeface="Times New Roman" panose="02020603050405020304" pitchFamily="18" charset="0"/>
                <a:ea typeface="PMingLiU" panose="02020500000000000000" pitchFamily="18" charset="-120"/>
              </a:rPr>
              <a:t>3H framework (Yu, 2020, p.17) is a framework is a methodology for managing people and organizational issues in a holistic way to ensure individual performance and in turn the entire organizational performance can be efficiently and effectively managed.</a:t>
            </a:r>
          </a:p>
          <a:p>
            <a:pPr>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rPr>
              <a:t>The key areas of the framework are metaphorical expression of Heart, Head and Hand. It aims to develop an overall solution for the management of country, city or organization issues. </a:t>
            </a:r>
          </a:p>
          <a:p>
            <a:pPr>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rPr>
              <a:t>Each H domain of the 3H framework has a series of theoretical foundations while these theoretical foundations come from the well-established literature in different fields</a:t>
            </a:r>
            <a:endParaRPr lang="en-HK" sz="1800" kern="100" dirty="0">
              <a:solidFill>
                <a:srgbClr val="000000"/>
              </a:solidFill>
              <a:latin typeface="Times New Roman" panose="02020603050405020304" pitchFamily="18" charset="0"/>
              <a:ea typeface="PMingLiU" panose="02020500000000000000" pitchFamily="18" charset="-120"/>
            </a:endParaRPr>
          </a:p>
        </p:txBody>
      </p:sp>
    </p:spTree>
    <p:extLst>
      <p:ext uri="{BB962C8B-B14F-4D97-AF65-F5344CB8AC3E}">
        <p14:creationId xmlns:p14="http://schemas.microsoft.com/office/powerpoint/2010/main" val="28382315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Research Design</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690688"/>
            <a:ext cx="10515600" cy="4908551"/>
          </a:xfrm>
        </p:spPr>
        <p:txBody>
          <a:bodyPr>
            <a:normAutofit fontScale="77500" lnSpcReduction="20000"/>
          </a:bodyPr>
          <a:lstStyle/>
          <a:p>
            <a:pPr marL="0" indent="0" algn="just">
              <a:lnSpc>
                <a:spcPct val="150000"/>
              </a:lnSpc>
              <a:spcAft>
                <a:spcPts val="800"/>
              </a:spcAft>
              <a:buNone/>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According to Yu (2020, p.20), the well-established literature in different “H” are:</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indent="0" algn="just">
              <a:lnSpc>
                <a:spcPct val="150000"/>
              </a:lnSpc>
              <a:spcAft>
                <a:spcPts val="800"/>
              </a:spcAft>
              <a:buNone/>
            </a:pPr>
            <a:r>
              <a:rPr lang="en-US" sz="1800" i="1"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H1 Heart related literature:</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marL="457200"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Organizational behavior (OB) related (e.g., motivation , emotion, commitment, engagement, satisfaction, trust); leadership, management of change; values and organizational culture, cross cultural management; communication; managing groups and teams.</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indent="0" algn="just">
              <a:lnSpc>
                <a:spcPct val="150000"/>
              </a:lnSpc>
              <a:spcAft>
                <a:spcPts val="800"/>
              </a:spcAft>
              <a:buNone/>
            </a:pPr>
            <a:r>
              <a:rPr lang="en-US" sz="1800" i="1"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H2 Head related literature:</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marL="457200"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Organization architecture (organizational design, structure, alignment); strategic management related (e.g., macro-industry industry analysis, institution, resource based view, value chain, levels of strategy); management planning and control (e.g., balanced scorecard, strategy map).</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indent="0" algn="just">
              <a:lnSpc>
                <a:spcPct val="150000"/>
              </a:lnSpc>
              <a:spcAft>
                <a:spcPts val="800"/>
              </a:spcAft>
              <a:buNone/>
            </a:pPr>
            <a:r>
              <a:rPr lang="en-US" sz="1800" i="1"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H3 Hand related literature:</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marL="457200"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Competence related; functional strategy and practices, e.g., HR related: recruiting process, performance and compensation systems, training and coaching skills.</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p:txBody>
      </p:sp>
      <p:pic>
        <p:nvPicPr>
          <p:cNvPr id="4" name="Picture 3">
            <a:extLst>
              <a:ext uri="{FF2B5EF4-FFF2-40B4-BE49-F238E27FC236}">
                <a16:creationId xmlns:a16="http://schemas.microsoft.com/office/drawing/2014/main" id="{C5C9D679-5268-4C20-820C-2A16864E6A46}"/>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782560" y="467360"/>
            <a:ext cx="3571240" cy="2058988"/>
          </a:xfrm>
          <a:prstGeom prst="rect">
            <a:avLst/>
          </a:prstGeom>
          <a:noFill/>
          <a:ln>
            <a:noFill/>
          </a:ln>
        </p:spPr>
      </p:pic>
    </p:spTree>
    <p:extLst>
      <p:ext uri="{BB962C8B-B14F-4D97-AF65-F5344CB8AC3E}">
        <p14:creationId xmlns:p14="http://schemas.microsoft.com/office/powerpoint/2010/main" val="4819761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Research Design</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690688"/>
            <a:ext cx="10515600" cy="4908551"/>
          </a:xfrm>
        </p:spPr>
        <p:txBody>
          <a:bodyPr>
            <a:normAutofit fontScale="92500" lnSpcReduction="20000"/>
          </a:bodyPr>
          <a:lstStyle/>
          <a:p>
            <a:pPr marL="0" indent="0" algn="just">
              <a:lnSpc>
                <a:spcPct val="150000"/>
              </a:lnSpc>
              <a:spcAft>
                <a:spcPts val="800"/>
              </a:spcAft>
              <a:buNone/>
            </a:pPr>
            <a:r>
              <a:rPr lang="en-US" sz="1800" b="1" u="sng"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Operational Definition of Variables:</a:t>
            </a: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Hong Kong’s GBA promotion performance to youth (PPY), the dependent variable, is a function of the complements among Heart (H1), Head (H2) and Head (H3) independent variables of Hong Kong’s youth promotion strategies. </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algn="just">
              <a:lnSpc>
                <a:spcPct val="150000"/>
              </a:lnSpc>
              <a:spcAft>
                <a:spcPts val="800"/>
              </a:spcAft>
            </a:pPr>
            <a:r>
              <a:rPr lang="en-US" sz="1800" kern="100" dirty="0">
                <a:solidFill>
                  <a:srgbClr val="FF0000"/>
                </a:solidFill>
                <a:effectLst/>
                <a:latin typeface="Times New Roman" panose="02020603050405020304" pitchFamily="18" charset="0"/>
                <a:ea typeface="PMingLiU" panose="02020500000000000000" pitchFamily="18" charset="-120"/>
                <a:cs typeface="Times New Roman" panose="02020603050405020304" pitchFamily="18" charset="0"/>
              </a:rPr>
              <a:t>PPY  = f (H1cH2cH3)</a:t>
            </a:r>
            <a:endParaRPr lang="en-HK" sz="1800" kern="100" dirty="0">
              <a:solidFill>
                <a:srgbClr val="FF0000"/>
              </a:solidFill>
              <a:effectLst/>
              <a:latin typeface="Calibri" panose="020F0502020204030204" pitchFamily="34" charset="0"/>
              <a:ea typeface="PMingLiU" panose="02020500000000000000" pitchFamily="18" charset="-120"/>
              <a:cs typeface="Times New Roman" panose="02020603050405020304" pitchFamily="18" charset="0"/>
            </a:endParaRP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PPY = Hong Kong’s GBA promotion performance to youth</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c = Complement to integrate and connect</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H1 = Heart domain (emotional appeal, leading, motivating and engaging people’s abilities)</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H2 = Head domain (logical and strategic appeal, planning, organizational, cognitive abilities)</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H3 = Hand domain (competence appeal, operational/ functional abilities)</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marL="0" indent="0" algn="just">
              <a:lnSpc>
                <a:spcPct val="150000"/>
              </a:lnSpc>
              <a:spcAft>
                <a:spcPts val="800"/>
              </a:spcAft>
              <a:buNone/>
            </a:pPr>
            <a:endPar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endParaRPr>
          </a:p>
          <a:p>
            <a:pPr marL="0" indent="0" algn="just">
              <a:lnSpc>
                <a:spcPct val="150000"/>
              </a:lnSpc>
              <a:spcAft>
                <a:spcPts val="800"/>
              </a:spcAft>
              <a:buNone/>
            </a:pP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9873355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Research Design</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690688"/>
            <a:ext cx="10515600" cy="4908551"/>
          </a:xfrm>
        </p:spPr>
        <p:txBody>
          <a:bodyPr>
            <a:normAutofit/>
          </a:bodyPr>
          <a:lstStyle/>
          <a:p>
            <a:pPr marL="0" indent="0" algn="just">
              <a:lnSpc>
                <a:spcPct val="150000"/>
              </a:lnSpc>
              <a:spcAft>
                <a:spcPts val="800"/>
              </a:spcAft>
              <a:buNone/>
            </a:pPr>
            <a:r>
              <a:rPr lang="en-US" sz="1800" b="1" u="sng"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Measures and Instruments</a:t>
            </a: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rPr>
              <a:t>Hong Kong’s implementation strategies are formulated from government’s press releases, The Greater Bay Area Youth Employment Scheme established, promotion activities from Chamber of Commerce and other political and business circles. </a:t>
            </a: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rPr>
              <a:t>A focus group discussion with fresh graduated students from one of Hong Kong’s universities has been conducted to gather their viewpoints of career development in Greater Bay Area. </a:t>
            </a:r>
          </a:p>
          <a:p>
            <a:pPr algn="just">
              <a:lnSpc>
                <a:spcPct val="150000"/>
              </a:lnSpc>
              <a:spcAft>
                <a:spcPts val="800"/>
              </a:spcAft>
            </a:pPr>
            <a:r>
              <a:rPr lang="en-US" sz="1800" kern="100" dirty="0">
                <a:solidFill>
                  <a:srgbClr val="000000"/>
                </a:solidFill>
                <a:latin typeface="Times New Roman" panose="02020603050405020304" pitchFamily="18" charset="0"/>
                <a:ea typeface="PMingLiU" panose="02020500000000000000" pitchFamily="18" charset="-120"/>
              </a:rPr>
              <a:t>Questionnaires related to each H domain will be conducted with university students</a:t>
            </a:r>
            <a:endParaRPr lang="en-US" sz="1800" kern="100" dirty="0">
              <a:solidFill>
                <a:srgbClr val="000000"/>
              </a:solidFill>
              <a:effectLst/>
              <a:latin typeface="Times New Roman" panose="02020603050405020304" pitchFamily="18" charset="0"/>
              <a:ea typeface="PMingLiU" panose="02020500000000000000" pitchFamily="18" charset="-120"/>
            </a:endParaRPr>
          </a:p>
          <a:p>
            <a:pPr algn="just">
              <a:lnSpc>
                <a:spcPct val="150000"/>
              </a:lnSpc>
              <a:spcAft>
                <a:spcPts val="800"/>
              </a:spcAft>
            </a:pP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12291983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Research Design</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690688"/>
            <a:ext cx="10515600" cy="4908551"/>
          </a:xfrm>
        </p:spPr>
        <p:txBody>
          <a:bodyPr>
            <a:normAutofit/>
          </a:bodyPr>
          <a:lstStyle/>
          <a:p>
            <a:pPr marL="0" indent="0" algn="just">
              <a:lnSpc>
                <a:spcPct val="150000"/>
              </a:lnSpc>
              <a:spcAft>
                <a:spcPts val="800"/>
              </a:spcAft>
              <a:buNone/>
            </a:pPr>
            <a:r>
              <a:rPr lang="en-US" sz="1800" b="1" u="sng"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Research Method</a:t>
            </a: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rPr>
              <a:t>A descriptive case was created based on content analysis on over 50 reports, press releases from different respected sources, e.g. State council, China press, Hong Kong government press, Universities’ research reference, focus group discussion transcripts with youth, questionnaire rating on each of H domain </a:t>
            </a:r>
            <a:r>
              <a:rPr lang="en-US" sz="1800" kern="100" dirty="0">
                <a:solidFill>
                  <a:srgbClr val="000000"/>
                </a:solidFill>
                <a:latin typeface="Times New Roman" panose="02020603050405020304" pitchFamily="18" charset="0"/>
                <a:ea typeface="PMingLiU" panose="02020500000000000000" pitchFamily="18" charset="-120"/>
              </a:rPr>
              <a:t> and </a:t>
            </a:r>
            <a:r>
              <a:rPr lang="en-US" sz="1800" kern="100" dirty="0">
                <a:solidFill>
                  <a:srgbClr val="000000"/>
                </a:solidFill>
                <a:effectLst/>
                <a:latin typeface="Times New Roman" panose="02020603050405020304" pitchFamily="18" charset="0"/>
                <a:ea typeface="PMingLiU" panose="02020500000000000000" pitchFamily="18" charset="-120"/>
              </a:rPr>
              <a:t>broadcasting stations’ video clippings. </a:t>
            </a: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rPr>
              <a:t>Interpretive analysis with pragmatism approach has been conducted in analysis the data and information derived from the content analysis. The assumptions of the study are created with the well-established literature in different “H” as mentioned above and tested with supporting conversational and or textual statements. </a:t>
            </a:r>
          </a:p>
          <a:p>
            <a:pPr algn="just">
              <a:lnSpc>
                <a:spcPct val="150000"/>
              </a:lnSpc>
              <a:spcAft>
                <a:spcPts val="800"/>
              </a:spcAft>
            </a:pP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12640152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Research Design</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690688"/>
            <a:ext cx="10515600" cy="4908551"/>
          </a:xfrm>
        </p:spPr>
        <p:txBody>
          <a:bodyPr>
            <a:normAutofit/>
          </a:bodyPr>
          <a:lstStyle/>
          <a:p>
            <a:pPr marL="0" indent="0" algn="just">
              <a:lnSpc>
                <a:spcPct val="150000"/>
              </a:lnSpc>
              <a:spcAft>
                <a:spcPts val="800"/>
              </a:spcAft>
              <a:buNone/>
            </a:pPr>
            <a:r>
              <a:rPr lang="en-US" sz="1800" b="1" u="sng"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Sample and sampling method</a:t>
            </a:r>
          </a:p>
          <a:p>
            <a:pPr algn="just">
              <a:lnSpc>
                <a:spcPct val="150000"/>
              </a:lnSpc>
              <a:spcAft>
                <a:spcPts val="800"/>
              </a:spcAft>
            </a:pPr>
            <a:r>
              <a:rPr lang="en-US" sz="1800" kern="100" dirty="0">
                <a:solidFill>
                  <a:srgbClr val="000000"/>
                </a:solidFill>
                <a:latin typeface="Times New Roman" panose="02020603050405020304" pitchFamily="18" charset="0"/>
                <a:ea typeface="PMingLiU" panose="02020500000000000000" pitchFamily="18" charset="-120"/>
              </a:rPr>
              <a:t>S</a:t>
            </a:r>
            <a:r>
              <a:rPr lang="en-US" sz="1800" kern="100" dirty="0">
                <a:solidFill>
                  <a:srgbClr val="000000"/>
                </a:solidFill>
                <a:effectLst/>
                <a:latin typeface="Times New Roman" panose="02020603050405020304" pitchFamily="18" charset="0"/>
                <a:ea typeface="PMingLiU" panose="02020500000000000000" pitchFamily="18" charset="-120"/>
              </a:rPr>
              <a:t>imple random sampling for questionnaires - random selection of students from one of the Hong Kong universities</a:t>
            </a:r>
          </a:p>
          <a:p>
            <a:pPr algn="just">
              <a:lnSpc>
                <a:spcPct val="15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rPr>
              <a:t>300 Questionnaires delivered to all students in the university</a:t>
            </a:r>
          </a:p>
          <a:p>
            <a:pPr algn="just">
              <a:lnSpc>
                <a:spcPct val="150000"/>
              </a:lnSpc>
              <a:spcAft>
                <a:spcPts val="800"/>
              </a:spcAft>
            </a:pPr>
            <a:r>
              <a:rPr lang="en-US" sz="1800" kern="100" dirty="0">
                <a:solidFill>
                  <a:srgbClr val="000000"/>
                </a:solidFill>
                <a:latin typeface="Times New Roman" panose="02020603050405020304" pitchFamily="18" charset="0"/>
                <a:ea typeface="PMingLiU" panose="02020500000000000000" pitchFamily="18" charset="-120"/>
              </a:rPr>
              <a:t>M</a:t>
            </a:r>
            <a:r>
              <a:rPr lang="en-US" sz="1800" kern="100" dirty="0">
                <a:solidFill>
                  <a:srgbClr val="000000"/>
                </a:solidFill>
                <a:effectLst/>
                <a:latin typeface="Times New Roman" panose="02020603050405020304" pitchFamily="18" charset="0"/>
                <a:ea typeface="PMingLiU" panose="02020500000000000000" pitchFamily="18" charset="-120"/>
              </a:rPr>
              <a:t>ake strong statistical inferences about the whole group</a:t>
            </a:r>
          </a:p>
          <a:p>
            <a:pPr algn="just">
              <a:lnSpc>
                <a:spcPct val="150000"/>
              </a:lnSpc>
              <a:spcAft>
                <a:spcPts val="800"/>
              </a:spcAft>
            </a:pPr>
            <a:r>
              <a:rPr lang="en-US" sz="1800" kern="100" dirty="0">
                <a:solidFill>
                  <a:srgbClr val="000000"/>
                </a:solidFill>
                <a:latin typeface="Times New Roman" panose="02020603050405020304" pitchFamily="18" charset="0"/>
                <a:ea typeface="PMingLiU" panose="02020500000000000000" pitchFamily="18" charset="-120"/>
              </a:rPr>
              <a:t>5 Students to form a focus group discussion - non-random selection from BBA school of the university</a:t>
            </a:r>
          </a:p>
          <a:p>
            <a:pPr algn="just">
              <a:lnSpc>
                <a:spcPct val="150000"/>
              </a:lnSpc>
              <a:spcAft>
                <a:spcPts val="800"/>
              </a:spcAft>
            </a:pPr>
            <a:r>
              <a:rPr lang="en-US" sz="1800" kern="100" dirty="0">
                <a:solidFill>
                  <a:srgbClr val="000000"/>
                </a:solidFill>
                <a:latin typeface="Times New Roman" panose="02020603050405020304" pitchFamily="18" charset="0"/>
                <a:ea typeface="PMingLiU" panose="02020500000000000000" pitchFamily="18" charset="-120"/>
              </a:rPr>
              <a:t>Easily to arrange for a 1.5 – 2 hours focus group discussion (Not affecting the quality)</a:t>
            </a:r>
            <a:endParaRPr lang="en-US" sz="1800" kern="100" dirty="0">
              <a:solidFill>
                <a:srgbClr val="000000"/>
              </a:solidFill>
              <a:effectLst/>
              <a:latin typeface="Times New Roman" panose="02020603050405020304" pitchFamily="18" charset="0"/>
              <a:ea typeface="PMingLiU" panose="02020500000000000000" pitchFamily="18" charset="-120"/>
            </a:endParaRPr>
          </a:p>
          <a:p>
            <a:pPr algn="just">
              <a:lnSpc>
                <a:spcPct val="150000"/>
              </a:lnSpc>
              <a:spcAft>
                <a:spcPts val="800"/>
              </a:spcAft>
            </a:pP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20133637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Data collection and analyses and report</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355408"/>
            <a:ext cx="10515600" cy="4908551"/>
          </a:xfrm>
        </p:spPr>
        <p:txBody>
          <a:bodyPr>
            <a:normAutofit/>
          </a:bodyPr>
          <a:lstStyle/>
          <a:p>
            <a:pPr marL="0" indent="0" algn="just">
              <a:lnSpc>
                <a:spcPct val="150000"/>
              </a:lnSpc>
              <a:spcAft>
                <a:spcPts val="800"/>
              </a:spcAft>
              <a:buNone/>
            </a:pPr>
            <a:r>
              <a:rPr lang="en-US" sz="1800" b="1" u="sng"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Data Analyses</a:t>
            </a:r>
          </a:p>
          <a:p>
            <a:pPr marL="0" indent="0" algn="just">
              <a:lnSpc>
                <a:spcPct val="150000"/>
              </a:lnSpc>
              <a:spcAft>
                <a:spcPts val="800"/>
              </a:spcAft>
              <a:buNone/>
            </a:pPr>
            <a:r>
              <a:rPr lang="en-US" sz="1800" kern="100" dirty="0">
                <a:solidFill>
                  <a:srgbClr val="000000"/>
                </a:solidFill>
                <a:latin typeface="Times New Roman" panose="02020603050405020304" pitchFamily="18" charset="0"/>
                <a:ea typeface="PMingLiU" panose="02020500000000000000" pitchFamily="18" charset="-120"/>
              </a:rPr>
              <a:t>Underlying assumptions of the 3H framework for applying for this study</a:t>
            </a:r>
          </a:p>
          <a:p>
            <a:pPr algn="just">
              <a:lnSpc>
                <a:spcPct val="150000"/>
              </a:lnSpc>
              <a:spcAft>
                <a:spcPts val="800"/>
              </a:spcAft>
            </a:pPr>
            <a:r>
              <a:rPr lang="en-US" sz="1800" kern="100" dirty="0">
                <a:solidFill>
                  <a:srgbClr val="000000"/>
                </a:solidFill>
                <a:latin typeface="Times New Roman" panose="02020603050405020304" pitchFamily="18" charset="0"/>
                <a:ea typeface="PMingLiU" panose="02020500000000000000" pitchFamily="18" charset="-120"/>
              </a:rPr>
              <a:t>Literature based assumptions have been created, which is first referred to a H domain number and the number within that domain, e.g. the first assumption of the Heart domain is referred as: H1-1, as shown in table below which the key factors are extracted to be significant  implementation of Hong Kong’s GBA promotion strategies (Yu, 2020):</a:t>
            </a:r>
          </a:p>
          <a:p>
            <a:pPr algn="just">
              <a:lnSpc>
                <a:spcPct val="150000"/>
              </a:lnSpc>
              <a:spcAft>
                <a:spcPts val="800"/>
              </a:spcAft>
            </a:pP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p:txBody>
      </p:sp>
      <p:pic>
        <p:nvPicPr>
          <p:cNvPr id="5" name="Picture 4" descr="Table&#10;&#10;Description automatically generated">
            <a:extLst>
              <a:ext uri="{FF2B5EF4-FFF2-40B4-BE49-F238E27FC236}">
                <a16:creationId xmlns:a16="http://schemas.microsoft.com/office/drawing/2014/main" id="{263DD982-B646-4D37-9F7F-BD3F1E6E82FE}"/>
              </a:ext>
            </a:extLst>
          </p:cNvPr>
          <p:cNvPicPr>
            <a:picLocks noChangeAspect="1"/>
          </p:cNvPicPr>
          <p:nvPr/>
        </p:nvPicPr>
        <p:blipFill>
          <a:blip r:embed="rId2"/>
          <a:stretch>
            <a:fillRect/>
          </a:stretch>
        </p:blipFill>
        <p:spPr>
          <a:xfrm>
            <a:off x="5234305" y="3993855"/>
            <a:ext cx="5124450" cy="2499020"/>
          </a:xfrm>
          <a:prstGeom prst="rect">
            <a:avLst/>
          </a:prstGeom>
        </p:spPr>
      </p:pic>
    </p:spTree>
    <p:extLst>
      <p:ext uri="{BB962C8B-B14F-4D97-AF65-F5344CB8AC3E}">
        <p14:creationId xmlns:p14="http://schemas.microsoft.com/office/powerpoint/2010/main" val="1427130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Data collection and analyses and report</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355408"/>
            <a:ext cx="10515600" cy="4908551"/>
          </a:xfrm>
        </p:spPr>
        <p:txBody>
          <a:bodyPr>
            <a:normAutofit/>
          </a:bodyPr>
          <a:lstStyle/>
          <a:p>
            <a:pPr marL="0" indent="0" algn="just">
              <a:lnSpc>
                <a:spcPct val="150000"/>
              </a:lnSpc>
              <a:spcAft>
                <a:spcPts val="800"/>
              </a:spcAft>
              <a:buNone/>
            </a:pPr>
            <a:r>
              <a:rPr lang="en-US" sz="1800" b="1" u="sng"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Data Analyses</a:t>
            </a:r>
          </a:p>
          <a:p>
            <a:pPr algn="just">
              <a:lnSpc>
                <a:spcPct val="150000"/>
              </a:lnSpc>
              <a:spcAft>
                <a:spcPts val="800"/>
              </a:spcAft>
            </a:pP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p:txBody>
      </p:sp>
      <p:pic>
        <p:nvPicPr>
          <p:cNvPr id="6" name="Picture 5" descr="Table&#10;&#10;Description automatically generated">
            <a:extLst>
              <a:ext uri="{FF2B5EF4-FFF2-40B4-BE49-F238E27FC236}">
                <a16:creationId xmlns:a16="http://schemas.microsoft.com/office/drawing/2014/main" id="{D1D55EEB-642B-4917-B8C8-DBC402B70234}"/>
              </a:ext>
            </a:extLst>
          </p:cNvPr>
          <p:cNvPicPr>
            <a:picLocks noChangeAspect="1"/>
          </p:cNvPicPr>
          <p:nvPr/>
        </p:nvPicPr>
        <p:blipFill>
          <a:blip r:embed="rId2"/>
          <a:stretch>
            <a:fillRect/>
          </a:stretch>
        </p:blipFill>
        <p:spPr>
          <a:xfrm>
            <a:off x="192087" y="1880554"/>
            <a:ext cx="5649913" cy="2644868"/>
          </a:xfrm>
          <a:prstGeom prst="rect">
            <a:avLst/>
          </a:prstGeom>
        </p:spPr>
      </p:pic>
      <p:pic>
        <p:nvPicPr>
          <p:cNvPr id="8" name="Picture 7" descr="Table&#10;&#10;Description automatically generated">
            <a:extLst>
              <a:ext uri="{FF2B5EF4-FFF2-40B4-BE49-F238E27FC236}">
                <a16:creationId xmlns:a16="http://schemas.microsoft.com/office/drawing/2014/main" id="{67D6CB15-C987-4CAC-A9E3-54F75556A109}"/>
              </a:ext>
            </a:extLst>
          </p:cNvPr>
          <p:cNvPicPr>
            <a:picLocks noChangeAspect="1"/>
          </p:cNvPicPr>
          <p:nvPr/>
        </p:nvPicPr>
        <p:blipFill>
          <a:blip r:embed="rId3"/>
          <a:stretch>
            <a:fillRect/>
          </a:stretch>
        </p:blipFill>
        <p:spPr>
          <a:xfrm>
            <a:off x="5842000" y="3857367"/>
            <a:ext cx="6300470" cy="2617210"/>
          </a:xfrm>
          <a:prstGeom prst="rect">
            <a:avLst/>
          </a:prstGeom>
        </p:spPr>
      </p:pic>
    </p:spTree>
    <p:extLst>
      <p:ext uri="{BB962C8B-B14F-4D97-AF65-F5344CB8AC3E}">
        <p14:creationId xmlns:p14="http://schemas.microsoft.com/office/powerpoint/2010/main" val="18740450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Data collection and analyses and report</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355408"/>
            <a:ext cx="10915650" cy="5137467"/>
          </a:xfrm>
        </p:spPr>
        <p:txBody>
          <a:bodyPr>
            <a:normAutofit fontScale="85000" lnSpcReduction="20000"/>
          </a:bodyPr>
          <a:lstStyle/>
          <a:p>
            <a:pPr marL="0" indent="0" algn="just">
              <a:lnSpc>
                <a:spcPct val="120000"/>
              </a:lnSpc>
              <a:spcAft>
                <a:spcPts val="800"/>
              </a:spcAft>
              <a:buNone/>
            </a:pPr>
            <a:r>
              <a:rPr lang="en-US" sz="1800" b="1" u="sng"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Data Analyses</a:t>
            </a:r>
          </a:p>
          <a:p>
            <a:pPr algn="just">
              <a:lnSpc>
                <a:spcPct val="120000"/>
              </a:lnSpc>
              <a:spcAft>
                <a:spcPts val="800"/>
              </a:spcAft>
            </a:pPr>
            <a:r>
              <a:rPr lang="en-US" sz="1800" i="1" u="sng" kern="1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Testing the proposed necessary and sufficient factors</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marL="0" indent="0" algn="just">
              <a:lnSpc>
                <a:spcPct val="120000"/>
              </a:lnSpc>
              <a:spcAft>
                <a:spcPts val="800"/>
              </a:spcAft>
              <a:buNone/>
            </a:pPr>
            <a:r>
              <a:rPr lang="en-HK" sz="1800" b="1" kern="100" dirty="0">
                <a:solidFill>
                  <a:srgbClr val="000000"/>
                </a:solidFill>
                <a:latin typeface="Times New Roman" panose="02020603050405020304" pitchFamily="18" charset="0"/>
                <a:ea typeface="PMingLiU" panose="02020500000000000000" pitchFamily="18" charset="-120"/>
              </a:rPr>
              <a:t>Example:</a:t>
            </a:r>
          </a:p>
          <a:p>
            <a:pPr marL="0" indent="0" algn="just">
              <a:lnSpc>
                <a:spcPct val="150000"/>
              </a:lnSpc>
              <a:spcAft>
                <a:spcPts val="800"/>
              </a:spcAft>
              <a:buNone/>
            </a:pPr>
            <a:r>
              <a:rPr lang="en-US" sz="1800" kern="1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According to Yu (2020, p.32), </a:t>
            </a:r>
            <a:r>
              <a:rPr lang="en-HK" sz="1800" kern="1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from the leadership perspective of the H1 domain, it can be broadly divided into the Heart and Head-oriented perspectives. The Heart-oriented perspective puts youth’s true development opportunities over all other considerations; whereas the Head-oriented approach is rational and puts economic and political interests first.</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marL="457200"/>
            <a:r>
              <a:rPr lang="en-HK" sz="1800" i="1" kern="1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H1. Heart-oriented leadership that can engage and motivate followers is the first necessary factor.</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a:lnSpc>
                <a:spcPct val="150000"/>
              </a:lnSpc>
            </a:pPr>
            <a:r>
              <a:rPr lang="en-HK" sz="1800" kern="100" dirty="0">
                <a:solidFill>
                  <a:srgbClr val="FF0000"/>
                </a:solidFill>
                <a:effectLst/>
                <a:latin typeface="Times New Roman" panose="02020603050405020304" pitchFamily="18" charset="0"/>
                <a:ea typeface="SimSun" panose="02010600030101010101" pitchFamily="2" charset="-122"/>
                <a:cs typeface="Times New Roman" panose="02020603050405020304" pitchFamily="18" charset="0"/>
              </a:rPr>
              <a:t>According to the Public Opinion Programme conducted by University of Hong Kong (2021), the latest issue of Chief Executive and Government Popularity, the Chief Executive Carrie Lam scored 32 points, an increase of 1.3 points from the previous survey, and the net support rating dropped by 3 percentage points to a negative 50 percentage points. (H1-1)</a:t>
            </a:r>
            <a:endParaRPr lang="en-HK" sz="1800" kern="100" dirty="0">
              <a:solidFill>
                <a:srgbClr val="FF0000"/>
              </a:solidFill>
              <a:effectLst/>
              <a:latin typeface="Calibri" panose="020F0502020204030204" pitchFamily="34" charset="0"/>
              <a:ea typeface="PMingLiU" panose="02020500000000000000" pitchFamily="18" charset="-120"/>
              <a:cs typeface="Times New Roman" panose="02020603050405020304" pitchFamily="18" charset="0"/>
            </a:endParaRPr>
          </a:p>
          <a:p>
            <a:pPr>
              <a:lnSpc>
                <a:spcPct val="150000"/>
              </a:lnSpc>
            </a:pPr>
            <a:r>
              <a:rPr lang="en-HK" sz="1800" kern="100" dirty="0">
                <a:solidFill>
                  <a:srgbClr val="FF0000"/>
                </a:solidFill>
                <a:effectLst/>
                <a:latin typeface="Times New Roman" panose="02020603050405020304" pitchFamily="18" charset="0"/>
                <a:ea typeface="SimSun" panose="02010600030101010101" pitchFamily="2" charset="-122"/>
                <a:cs typeface="Times New Roman" panose="02020603050405020304" pitchFamily="18" charset="0"/>
              </a:rPr>
              <a:t>From the focus group discussion, all the participants do not put a trust on Chief Executive Carrie Lam and she is a liar. (H1-1) </a:t>
            </a:r>
            <a:endParaRPr lang="en-HK" sz="1800" kern="100" dirty="0">
              <a:solidFill>
                <a:srgbClr val="FF0000"/>
              </a:solidFill>
              <a:effectLst/>
              <a:latin typeface="Calibri" panose="020F0502020204030204" pitchFamily="34" charset="0"/>
              <a:ea typeface="PMingLiU" panose="02020500000000000000" pitchFamily="18" charset="-120"/>
              <a:cs typeface="Times New Roman" panose="02020603050405020304" pitchFamily="18" charset="0"/>
            </a:endParaRPr>
          </a:p>
          <a:p>
            <a:pPr marL="457200" algn="just">
              <a:lnSpc>
                <a:spcPct val="150000"/>
              </a:lnSpc>
              <a:spcAft>
                <a:spcPts val="800"/>
              </a:spcAft>
            </a:pPr>
            <a:r>
              <a:rPr lang="en-HK" sz="1800" i="1" kern="1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H2. Head domain driven effective strategy planning process is the second necessary factor.</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marL="457200"/>
            <a:r>
              <a:rPr lang="en-HK" sz="1800" i="1" kern="1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H3. Hand domain that developed the competence to efficiently execute strategic goals is the third necessary factor.</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marL="0" indent="0" algn="just">
              <a:lnSpc>
                <a:spcPct val="150000"/>
              </a:lnSpc>
              <a:spcAft>
                <a:spcPts val="800"/>
              </a:spcAft>
              <a:buNone/>
            </a:pPr>
            <a:endParaRPr lang="en-HK" sz="1800" kern="100" dirty="0">
              <a:solidFill>
                <a:srgbClr val="000000"/>
              </a:solidFill>
              <a:latin typeface="Times New Roman" panose="02020603050405020304" pitchFamily="18" charset="0"/>
              <a:ea typeface="PMingLiU" panose="02020500000000000000" pitchFamily="18" charset="-120"/>
            </a:endParaRPr>
          </a:p>
        </p:txBody>
      </p:sp>
    </p:spTree>
    <p:extLst>
      <p:ext uri="{BB962C8B-B14F-4D97-AF65-F5344CB8AC3E}">
        <p14:creationId xmlns:p14="http://schemas.microsoft.com/office/powerpoint/2010/main" val="12628865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Data collection and analyses and report</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355408"/>
            <a:ext cx="10915650" cy="5137467"/>
          </a:xfrm>
        </p:spPr>
        <p:txBody>
          <a:bodyPr>
            <a:normAutofit/>
          </a:bodyPr>
          <a:lstStyle/>
          <a:p>
            <a:pPr marL="0" indent="0" algn="just">
              <a:lnSpc>
                <a:spcPct val="120000"/>
              </a:lnSpc>
              <a:spcAft>
                <a:spcPts val="800"/>
              </a:spcAft>
              <a:buNone/>
            </a:pPr>
            <a:r>
              <a:rPr lang="en-US" sz="1800" b="1" u="sng"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Expected Findings</a:t>
            </a:r>
          </a:p>
          <a:p>
            <a:pPr marL="0" indent="0" algn="just">
              <a:lnSpc>
                <a:spcPct val="150000"/>
              </a:lnSpc>
              <a:buNone/>
            </a:pPr>
            <a:r>
              <a:rPr lang="en-US" sz="1800" i="1"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Four case scenarios:</a:t>
            </a:r>
            <a:endParaRPr lang="en-HK" sz="1800" i="1" kern="100" dirty="0">
              <a:effectLst/>
              <a:latin typeface="Calibri" panose="020F0502020204030204" pitchFamily="34" charset="0"/>
              <a:ea typeface="PMingLiU" panose="02020500000000000000" pitchFamily="18" charset="-120"/>
              <a:cs typeface="Times New Roman" panose="02020603050405020304" pitchFamily="18" charset="0"/>
            </a:endParaRPr>
          </a:p>
          <a:p>
            <a:pPr algn="just">
              <a:lnSpc>
                <a:spcPct val="150000"/>
              </a:lnSpc>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Case 4 - Effective leadership (H1) and sound strategy (H2) are in place but lacking </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algn="just">
              <a:lnSpc>
                <a:spcPct val="150000"/>
              </a:lnSpc>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competent GBA professionals (H3). </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algn="just">
              <a:lnSpc>
                <a:spcPct val="150000"/>
              </a:lnSpc>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Case 3 - Effective leadership (H1) and GBA professionals (H3) in place but lacking sound strategy (H2). </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algn="just">
              <a:lnSpc>
                <a:spcPct val="150000"/>
              </a:lnSpc>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Case 2 – Sound strategy (H2) and GBA professionals (H3) are in place but lacking effective leadership (H1). </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algn="just">
              <a:lnSpc>
                <a:spcPct val="150000"/>
              </a:lnSpc>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Case 1 – Integration of domains of H1, H2 and H3 shall secure the necessary and sufficient conditions for effective and efficient Hong Kong’s GBA promotion performance to youth</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marL="0" indent="0" algn="just">
              <a:lnSpc>
                <a:spcPct val="150000"/>
              </a:lnSpc>
              <a:spcAft>
                <a:spcPts val="800"/>
              </a:spcAft>
              <a:buNone/>
            </a:pPr>
            <a:endParaRPr lang="en-HK" sz="1800" kern="100" dirty="0">
              <a:solidFill>
                <a:srgbClr val="000000"/>
              </a:solidFill>
              <a:latin typeface="Times New Roman" panose="02020603050405020304" pitchFamily="18" charset="0"/>
              <a:ea typeface="PMingLiU" panose="02020500000000000000" pitchFamily="18" charset="-120"/>
            </a:endParaRPr>
          </a:p>
        </p:txBody>
      </p:sp>
      <p:pic>
        <p:nvPicPr>
          <p:cNvPr id="4" name="Picture 3">
            <a:extLst>
              <a:ext uri="{FF2B5EF4-FFF2-40B4-BE49-F238E27FC236}">
                <a16:creationId xmlns:a16="http://schemas.microsoft.com/office/drawing/2014/main" id="{8844CB7F-2AD4-4994-A640-F3D46D7EA77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913496" y="1544320"/>
            <a:ext cx="2840354" cy="1518920"/>
          </a:xfrm>
          <a:prstGeom prst="rect">
            <a:avLst/>
          </a:prstGeom>
          <a:noFill/>
          <a:ln>
            <a:noFill/>
          </a:ln>
        </p:spPr>
      </p:pic>
    </p:spTree>
    <p:extLst>
      <p:ext uri="{BB962C8B-B14F-4D97-AF65-F5344CB8AC3E}">
        <p14:creationId xmlns:p14="http://schemas.microsoft.com/office/powerpoint/2010/main" val="39729998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Data collection and analyses and report</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355408"/>
            <a:ext cx="10915650" cy="5502592"/>
          </a:xfrm>
        </p:spPr>
        <p:txBody>
          <a:bodyPr>
            <a:normAutofit fontScale="92500"/>
          </a:bodyPr>
          <a:lstStyle/>
          <a:p>
            <a:pPr marL="0" indent="0" algn="just">
              <a:lnSpc>
                <a:spcPct val="120000"/>
              </a:lnSpc>
              <a:spcAft>
                <a:spcPts val="800"/>
              </a:spcAft>
              <a:buNone/>
            </a:pPr>
            <a:r>
              <a:rPr lang="en-US" sz="1800" b="1" u="sng"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Managerial/Practical Implications</a:t>
            </a:r>
          </a:p>
          <a:p>
            <a:pPr algn="just">
              <a:lnSpc>
                <a:spcPct val="120000"/>
              </a:lnSpc>
              <a:spcAft>
                <a:spcPts val="800"/>
              </a:spcAft>
            </a:pPr>
            <a:r>
              <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Each H’s domain carries different weights. In this paper, H1 has heavier weight than H2 and H3, whereas H2 has a relatively heavier weight than H3. </a:t>
            </a:r>
          </a:p>
          <a:p>
            <a:pPr algn="just">
              <a:lnSpc>
                <a:spcPct val="120000"/>
              </a:lnSpc>
              <a:spcAft>
                <a:spcPts val="800"/>
              </a:spcAft>
            </a:pPr>
            <a:r>
              <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The reason is that, even though Hong Kong’s youth promotion strategy, system and competence are more advanced, if the chief executive fails to unify and motivate youth to participate, Hong Kong would fall apart from the GBA integration. </a:t>
            </a:r>
          </a:p>
          <a:p>
            <a:pPr algn="just">
              <a:lnSpc>
                <a:spcPct val="120000"/>
              </a:lnSpc>
              <a:spcAft>
                <a:spcPts val="800"/>
              </a:spcAft>
            </a:pPr>
            <a:r>
              <a:rPr lang="en-US" sz="1800" kern="100" dirty="0">
                <a:solidFill>
                  <a:srgbClr val="000000"/>
                </a:solidFill>
                <a:latin typeface="Times New Roman" panose="02020603050405020304" pitchFamily="18" charset="0"/>
                <a:ea typeface="PMingLiU" panose="02020500000000000000" pitchFamily="18" charset="-120"/>
              </a:rPr>
              <a:t>T</a:t>
            </a:r>
            <a:r>
              <a:rPr lang="en-US" sz="1800" kern="100" dirty="0">
                <a:solidFill>
                  <a:srgbClr val="000000"/>
                </a:solidFill>
                <a:effectLst/>
                <a:latin typeface="Times New Roman" panose="02020603050405020304" pitchFamily="18" charset="0"/>
                <a:ea typeface="PMingLiU" panose="02020500000000000000" pitchFamily="18" charset="-120"/>
              </a:rPr>
              <a:t>he desired and sufficient conditions (independent, moderating variables) requiring to effective and efficient Hong Kong’s GBA promotion performance to youth (dependent variable).</a:t>
            </a:r>
          </a:p>
          <a:p>
            <a:pPr algn="just">
              <a:lnSpc>
                <a:spcPct val="12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rPr>
              <a:t>As an exploratory study, the findings show that 3H framework identifies the effectiveness of a Hong Kong government’s strategy and planning for encouraging the youth to work out of their home city and pursue their careers in the cities nearby within the economic zone, more specifically, in Greater Bag area. Strategies, which failed to align with the assumed principles of 3H domains tend to be ineffective to attract the younger generation to work in GBA.</a:t>
            </a:r>
          </a:p>
          <a:p>
            <a:pPr algn="just">
              <a:lnSpc>
                <a:spcPct val="12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This is a holistic approach arguably the way to encourage the youth to develop their career in GBA.</a:t>
            </a:r>
            <a:endParaRPr lang="en-HK" sz="1800" kern="100" dirty="0">
              <a:effectLst/>
              <a:latin typeface="Calibri" panose="020F0502020204030204" pitchFamily="34" charset="0"/>
              <a:ea typeface="PMingLiU" panose="02020500000000000000" pitchFamily="18" charset="-120"/>
              <a:cs typeface="Times New Roman" panose="02020603050405020304" pitchFamily="18" charset="0"/>
            </a:endParaRPr>
          </a:p>
          <a:p>
            <a:pPr marL="0" indent="0" algn="just">
              <a:lnSpc>
                <a:spcPct val="120000"/>
              </a:lnSpc>
              <a:spcAft>
                <a:spcPts val="800"/>
              </a:spcAft>
              <a:buNone/>
            </a:pPr>
            <a:endPar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endParaRPr>
          </a:p>
          <a:p>
            <a:pPr marL="0" indent="0" algn="just">
              <a:lnSpc>
                <a:spcPct val="150000"/>
              </a:lnSpc>
              <a:spcAft>
                <a:spcPts val="800"/>
              </a:spcAft>
              <a:buNone/>
            </a:pPr>
            <a:endParaRPr lang="en-HK" sz="1800" kern="100" dirty="0">
              <a:solidFill>
                <a:srgbClr val="000000"/>
              </a:solidFill>
              <a:latin typeface="Times New Roman" panose="02020603050405020304" pitchFamily="18" charset="0"/>
              <a:ea typeface="PMingLiU" panose="02020500000000000000" pitchFamily="18" charset="-120"/>
            </a:endParaRPr>
          </a:p>
        </p:txBody>
      </p:sp>
    </p:spTree>
    <p:extLst>
      <p:ext uri="{BB962C8B-B14F-4D97-AF65-F5344CB8AC3E}">
        <p14:creationId xmlns:p14="http://schemas.microsoft.com/office/powerpoint/2010/main" val="31147930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Data collection and analyses and report</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355408"/>
            <a:ext cx="10915650" cy="5502592"/>
          </a:xfrm>
        </p:spPr>
        <p:txBody>
          <a:bodyPr>
            <a:normAutofit/>
          </a:bodyPr>
          <a:lstStyle/>
          <a:p>
            <a:pPr marL="0" indent="0" algn="just">
              <a:lnSpc>
                <a:spcPct val="120000"/>
              </a:lnSpc>
              <a:spcAft>
                <a:spcPts val="800"/>
              </a:spcAft>
              <a:buNone/>
            </a:pPr>
            <a:r>
              <a:rPr lang="en-US" sz="1800" b="1" u="sng"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Managerial/Practical Implications</a:t>
            </a:r>
          </a:p>
          <a:p>
            <a:pPr algn="just">
              <a:lnSpc>
                <a:spcPct val="120000"/>
              </a:lnSpc>
              <a:spcAft>
                <a:spcPts val="800"/>
              </a:spcAft>
            </a:pPr>
            <a:r>
              <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With improved connections between Mainland cities and the rest of the world, the “front shop, back factory” model of division of </a:t>
            </a:r>
            <a:r>
              <a:rPr lang="en-US" sz="1800" kern="100" dirty="0" err="1">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labour</a:t>
            </a:r>
            <a:r>
              <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 between Hong Kong and other GBA cities may no longer be fully applicable, and a new mode (GBA) of collaboration should be sought. </a:t>
            </a:r>
          </a:p>
          <a:p>
            <a:pPr algn="just">
              <a:lnSpc>
                <a:spcPct val="120000"/>
              </a:lnSpc>
              <a:spcAft>
                <a:spcPts val="800"/>
              </a:spcAft>
            </a:pPr>
            <a:r>
              <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Although there are many news and promotions from Hong Kong government to introduce the GBA, they often flow into the fragmentation of information. This prevents young people from forming a systematic understanding of the planning of the Greater Bay Area. The formation of a relatively complete management system from Hong Kong government would operationally integrate the youth into the Greater Bay Area.</a:t>
            </a:r>
          </a:p>
          <a:p>
            <a:pPr algn="just">
              <a:lnSpc>
                <a:spcPct val="120000"/>
              </a:lnSpc>
              <a:spcAft>
                <a:spcPts val="800"/>
              </a:spcAft>
            </a:pPr>
            <a:r>
              <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Co-relation from each H domain questions in questionnaires would be figured out – Show how one strategy would affect another. More effective when setting new planning.  (3H Framework can be used  of theorizing about past (descriptive) and future (predictive) holistic management practices)</a:t>
            </a:r>
          </a:p>
          <a:p>
            <a:pPr algn="just">
              <a:lnSpc>
                <a:spcPct val="120000"/>
              </a:lnSpc>
              <a:spcAft>
                <a:spcPts val="800"/>
              </a:spcAft>
            </a:pPr>
            <a:endPar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endParaRPr>
          </a:p>
          <a:p>
            <a:pPr marL="0" indent="0" algn="just">
              <a:lnSpc>
                <a:spcPct val="150000"/>
              </a:lnSpc>
              <a:spcAft>
                <a:spcPts val="800"/>
              </a:spcAft>
              <a:buNone/>
            </a:pPr>
            <a:endParaRPr lang="en-HK" sz="1800" kern="100" dirty="0">
              <a:solidFill>
                <a:srgbClr val="000000"/>
              </a:solidFill>
              <a:latin typeface="Times New Roman" panose="02020603050405020304" pitchFamily="18" charset="0"/>
              <a:ea typeface="PMingLiU" panose="02020500000000000000" pitchFamily="18" charset="-120"/>
            </a:endParaRPr>
          </a:p>
        </p:txBody>
      </p:sp>
    </p:spTree>
    <p:extLst>
      <p:ext uri="{BB962C8B-B14F-4D97-AF65-F5344CB8AC3E}">
        <p14:creationId xmlns:p14="http://schemas.microsoft.com/office/powerpoint/2010/main" val="29013422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98851-DBD8-442E-B777-DF74FA6150CC}"/>
              </a:ext>
            </a:extLst>
          </p:cNvPr>
          <p:cNvSpPr>
            <a:spLocks noGrp="1"/>
          </p:cNvSpPr>
          <p:nvPr>
            <p:ph type="title"/>
          </p:nvPr>
        </p:nvSpPr>
        <p:spPr/>
        <p:txBody>
          <a:bodyPr/>
          <a:lstStyle/>
          <a:p>
            <a:r>
              <a:rPr lang="en-HK" dirty="0">
                <a:latin typeface="Franklin Gothic Book" panose="020B0503020102020204" pitchFamily="34" charset="0"/>
                <a:cs typeface="Segoe UI" panose="020B0502040204020203" pitchFamily="34" charset="0"/>
              </a:rPr>
              <a:t>Data collection and analyses and report</a:t>
            </a:r>
          </a:p>
        </p:txBody>
      </p:sp>
      <p:sp>
        <p:nvSpPr>
          <p:cNvPr id="3" name="Content Placeholder 2">
            <a:extLst>
              <a:ext uri="{FF2B5EF4-FFF2-40B4-BE49-F238E27FC236}">
                <a16:creationId xmlns:a16="http://schemas.microsoft.com/office/drawing/2014/main" id="{F51DA531-C045-42FB-B818-6AF68C113423}"/>
              </a:ext>
            </a:extLst>
          </p:cNvPr>
          <p:cNvSpPr>
            <a:spLocks noGrp="1"/>
          </p:cNvSpPr>
          <p:nvPr>
            <p:ph idx="1"/>
          </p:nvPr>
        </p:nvSpPr>
        <p:spPr>
          <a:xfrm>
            <a:off x="838200" y="1355408"/>
            <a:ext cx="10915650" cy="5137467"/>
          </a:xfrm>
        </p:spPr>
        <p:txBody>
          <a:bodyPr>
            <a:normAutofit/>
          </a:bodyPr>
          <a:lstStyle/>
          <a:p>
            <a:pPr marL="0" indent="0" algn="just">
              <a:lnSpc>
                <a:spcPct val="120000"/>
              </a:lnSpc>
              <a:spcAft>
                <a:spcPts val="800"/>
              </a:spcAft>
              <a:buNone/>
            </a:pPr>
            <a:r>
              <a:rPr lang="en-US" sz="1800" b="1" u="sng"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Limitations</a:t>
            </a:r>
          </a:p>
          <a:p>
            <a:pPr algn="just">
              <a:lnSpc>
                <a:spcPct val="120000"/>
              </a:lnSpc>
              <a:spcAft>
                <a:spcPts val="800"/>
              </a:spcAft>
            </a:pPr>
            <a:r>
              <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Some of the assumption tests was based on news, press and multi-media evidence that may be subjective</a:t>
            </a:r>
          </a:p>
          <a:p>
            <a:pPr algn="just">
              <a:lnSpc>
                <a:spcPct val="120000"/>
              </a:lnSpc>
              <a:spcAft>
                <a:spcPts val="800"/>
              </a:spcAft>
            </a:pPr>
            <a:r>
              <a:rPr lang="en-US" sz="1800" kern="100" dirty="0">
                <a:solidFill>
                  <a:srgbClr val="000000"/>
                </a:solidFill>
                <a:effectLst/>
                <a:latin typeface="Times New Roman" panose="02020603050405020304" pitchFamily="18" charset="0"/>
                <a:ea typeface="PMingLiU" panose="02020500000000000000" pitchFamily="18" charset="-120"/>
                <a:cs typeface="Times New Roman" panose="02020603050405020304" pitchFamily="18" charset="0"/>
              </a:rPr>
              <a:t>The development of the </a:t>
            </a:r>
            <a:r>
              <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theoretical frames with this analysis of Hong Kong’s strategy in encouraging the youth for career development in the Guangdong−Hong Kong−Macau Greater Bay Area (GBA) of China with the 3H framework is intended to be exploratory. </a:t>
            </a:r>
          </a:p>
          <a:p>
            <a:pPr algn="just">
              <a:lnSpc>
                <a:spcPct val="120000"/>
              </a:lnSpc>
              <a:spcAft>
                <a:spcPts val="800"/>
              </a:spcAft>
            </a:pPr>
            <a:r>
              <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Tests used in assumption is not meant to be an evidence </a:t>
            </a:r>
            <a:endParaRPr lang="en-US" sz="1800" kern="100" dirty="0">
              <a:solidFill>
                <a:srgbClr val="000000"/>
              </a:solidFill>
              <a:effectLst/>
              <a:latin typeface="Times New Roman" panose="02020603050405020304" pitchFamily="18" charset="0"/>
              <a:ea typeface="PMingLiU" panose="02020500000000000000" pitchFamily="18" charset="-120"/>
            </a:endParaRPr>
          </a:p>
          <a:p>
            <a:pPr algn="just">
              <a:lnSpc>
                <a:spcPct val="120000"/>
              </a:lnSpc>
              <a:spcAft>
                <a:spcPts val="800"/>
              </a:spcAft>
            </a:pPr>
            <a:endParaRPr lang="en-US" sz="1800" kern="100"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endParaRPr>
          </a:p>
          <a:p>
            <a:pPr marL="0" indent="0" algn="just">
              <a:lnSpc>
                <a:spcPct val="150000"/>
              </a:lnSpc>
              <a:spcAft>
                <a:spcPts val="800"/>
              </a:spcAft>
              <a:buNone/>
            </a:pPr>
            <a:endParaRPr lang="en-HK" sz="1800" kern="100" dirty="0">
              <a:solidFill>
                <a:srgbClr val="000000"/>
              </a:solidFill>
              <a:latin typeface="Times New Roman" panose="02020603050405020304" pitchFamily="18" charset="0"/>
              <a:ea typeface="PMingLiU" panose="02020500000000000000" pitchFamily="18" charset="-120"/>
            </a:endParaRPr>
          </a:p>
        </p:txBody>
      </p:sp>
    </p:spTree>
    <p:extLst>
      <p:ext uri="{BB962C8B-B14F-4D97-AF65-F5344CB8AC3E}">
        <p14:creationId xmlns:p14="http://schemas.microsoft.com/office/powerpoint/2010/main" val="9338910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Graphic 10" descr="Books on Shelf">
            <a:extLst>
              <a:ext uri="{FF2B5EF4-FFF2-40B4-BE49-F238E27FC236}">
                <a16:creationId xmlns:a16="http://schemas.microsoft.com/office/drawing/2014/main" id="{18A239E6-97C0-4A74-8E7A-C9FD39A8C9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20041" y="982364"/>
            <a:ext cx="2659472" cy="2659472"/>
          </a:xfrm>
          <a:prstGeom prst="rect">
            <a:avLst/>
          </a:prstGeom>
        </p:spPr>
      </p:pic>
      <p:cxnSp>
        <p:nvCxnSpPr>
          <p:cNvPr id="16" name="Straight Connector 15">
            <a:extLst>
              <a:ext uri="{FF2B5EF4-FFF2-40B4-BE49-F238E27FC236}">
                <a16:creationId xmlns:a16="http://schemas.microsoft.com/office/drawing/2014/main" id="{DFDA47BC-3069-47F5-8257-24B3B1F76A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29276"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5" name="Graphic 4" descr="Chat">
            <a:extLst>
              <a:ext uri="{FF2B5EF4-FFF2-40B4-BE49-F238E27FC236}">
                <a16:creationId xmlns:a16="http://schemas.microsoft.com/office/drawing/2014/main" id="{EB71843F-0A0B-4317-B205-4B0A0B97C0F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290143" y="983211"/>
            <a:ext cx="2646677" cy="2646677"/>
          </a:xfrm>
          <a:prstGeom prst="rect">
            <a:avLst/>
          </a:prstGeom>
        </p:spPr>
      </p:pic>
      <p:cxnSp>
        <p:nvCxnSpPr>
          <p:cNvPr id="20" name="Straight Connector 19">
            <a:extLst>
              <a:ext uri="{FF2B5EF4-FFF2-40B4-BE49-F238E27FC236}">
                <a16:creationId xmlns:a16="http://schemas.microsoft.com/office/drawing/2014/main" id="{942B920A-73AD-402A-8EEF-B88E1A9398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7686"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7" name="Graphic 6" descr="Blackboard">
            <a:extLst>
              <a:ext uri="{FF2B5EF4-FFF2-40B4-BE49-F238E27FC236}">
                <a16:creationId xmlns:a16="http://schemas.microsoft.com/office/drawing/2014/main" id="{2696A1A4-8E43-47F6-A6DC-A9ADAB053D8B}"/>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256859" y="982364"/>
            <a:ext cx="2648371" cy="2648371"/>
          </a:xfrm>
          <a:prstGeom prst="rect">
            <a:avLst/>
          </a:prstGeom>
        </p:spPr>
      </p:pic>
      <p:cxnSp>
        <p:nvCxnSpPr>
          <p:cNvPr id="22" name="Straight Connector 21">
            <a:extLst>
              <a:ext uri="{FF2B5EF4-FFF2-40B4-BE49-F238E27FC236}">
                <a16:creationId xmlns:a16="http://schemas.microsoft.com/office/drawing/2014/main" id="{00C9EB70-BC82-414A-BF8D-AD7FC67276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66096"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9" name="Graphic 8" descr="Open Book">
            <a:extLst>
              <a:ext uri="{FF2B5EF4-FFF2-40B4-BE49-F238E27FC236}">
                <a16:creationId xmlns:a16="http://schemas.microsoft.com/office/drawing/2014/main" id="{93E427C7-0218-4592-82DA-2431E4BF8756}"/>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225269" y="1004677"/>
            <a:ext cx="2648372" cy="2648372"/>
          </a:xfrm>
          <a:prstGeom prst="rect">
            <a:avLst/>
          </a:prstGeom>
        </p:spPr>
      </p:pic>
      <p:sp>
        <p:nvSpPr>
          <p:cNvPr id="18" name="Rectangle 17">
            <a:extLst>
              <a:ext uri="{FF2B5EF4-FFF2-40B4-BE49-F238E27FC236}">
                <a16:creationId xmlns:a16="http://schemas.microsoft.com/office/drawing/2014/main" id="{7AE95D8F-9825-4222-8846-E3461598C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561AC0E-7195-4ACF-AA0A-5E2923A987F7}"/>
              </a:ext>
            </a:extLst>
          </p:cNvPr>
          <p:cNvSpPr>
            <a:spLocks noGrp="1"/>
          </p:cNvSpPr>
          <p:nvPr>
            <p:ph type="ctrTitle"/>
          </p:nvPr>
        </p:nvSpPr>
        <p:spPr>
          <a:xfrm>
            <a:off x="527538" y="4756638"/>
            <a:ext cx="11139854" cy="930447"/>
          </a:xfrm>
        </p:spPr>
        <p:txBody>
          <a:bodyPr>
            <a:normAutofit/>
          </a:bodyPr>
          <a:lstStyle/>
          <a:p>
            <a:r>
              <a:rPr lang="en-US" sz="5400" dirty="0">
                <a:solidFill>
                  <a:srgbClr val="FFFFFF"/>
                </a:solidFill>
                <a:latin typeface="Franklin Gothic Book" panose="020B0503020102020204" pitchFamily="34" charset="0"/>
                <a:cs typeface="Segoe UI" panose="020B0502040204020203" pitchFamily="34" charset="0"/>
              </a:rPr>
              <a:t>Research Presentation End</a:t>
            </a:r>
          </a:p>
        </p:txBody>
      </p:sp>
      <p:cxnSp>
        <p:nvCxnSpPr>
          <p:cNvPr id="24" name="Straight Connector 23">
            <a:extLst>
              <a:ext uri="{FF2B5EF4-FFF2-40B4-BE49-F238E27FC236}">
                <a16:creationId xmlns:a16="http://schemas.microsoft.com/office/drawing/2014/main" id="{3217665F-0036-444A-8D4A-33AF36A36A4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814253EE-4FA2-4843-BE27-C7D5B08FFB81}"/>
              </a:ext>
            </a:extLst>
          </p:cNvPr>
          <p:cNvSpPr>
            <a:spLocks noGrp="1"/>
          </p:cNvSpPr>
          <p:nvPr>
            <p:ph type="subTitle" idx="1"/>
          </p:nvPr>
        </p:nvSpPr>
        <p:spPr>
          <a:xfrm>
            <a:off x="1339362" y="5815698"/>
            <a:ext cx="9144000" cy="420001"/>
          </a:xfrm>
        </p:spPr>
        <p:txBody>
          <a:bodyPr>
            <a:normAutofit fontScale="70000" lnSpcReduction="20000"/>
          </a:bodyPr>
          <a:lstStyle/>
          <a:p>
            <a:r>
              <a:rPr lang="en-US" sz="2000" dirty="0">
                <a:solidFill>
                  <a:srgbClr val="E7E6E6"/>
                </a:solidFill>
                <a:latin typeface="Segoe UI" panose="020B0502040204020203" pitchFamily="34" charset="0"/>
                <a:cs typeface="Segoe UI" panose="020B0502040204020203" pitchFamily="34" charset="0"/>
              </a:rPr>
              <a:t>An analysis of Hong Kong’s strategy in encouraging the youth for career development in the Guangdong−Hong Kong−Macau Greater Bay Area (GBA) of China with the 3H framework</a:t>
            </a:r>
          </a:p>
        </p:txBody>
      </p:sp>
    </p:spTree>
    <p:extLst>
      <p:ext uri="{BB962C8B-B14F-4D97-AF65-F5344CB8AC3E}">
        <p14:creationId xmlns:p14="http://schemas.microsoft.com/office/powerpoint/2010/main" val="2372968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44781794_Research presentation_RVA_v3" id="{DF2794B4-2314-4F87-8639-5DCB9EEE28EE}" vid="{3B969E49-204F-4FF6-BD10-D26195B8D4D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3C7D9E6-B0D9-433E-BD46-EB60F64F4DA8}">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B2AB02E3-5ADF-4BF0-9C1B-35CDF3FE95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CA875DA-F9FD-4F83-A049-3B1027B542D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Research presentation</Template>
  <TotalTime>261</TotalTime>
  <Words>3985</Words>
  <Application>Microsoft Office PowerPoint</Application>
  <PresentationFormat>Widescreen</PresentationFormat>
  <Paragraphs>210</Paragraphs>
  <Slides>31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Arial</vt:lpstr>
      <vt:lpstr>Calibri</vt:lpstr>
      <vt:lpstr>Calibri Light</vt:lpstr>
      <vt:lpstr>Franklin Gothic Book</vt:lpstr>
      <vt:lpstr>Segoe UI</vt:lpstr>
      <vt:lpstr>Symbol</vt:lpstr>
      <vt:lpstr>Times New Roman</vt:lpstr>
      <vt:lpstr>Office Theme</vt:lpstr>
      <vt:lpstr>PowerPoint Presentation</vt:lpstr>
      <vt:lpstr>An analysis of Hong Kong’s strategy in encouraging the youth for career development in the Guangdong−Hong Kong−Macau Greater Bay Area (GBA) of China with the 3H framework</vt:lpstr>
      <vt:lpstr>Abstract </vt:lpstr>
      <vt:lpstr>Background </vt:lpstr>
      <vt:lpstr>Background </vt:lpstr>
      <vt:lpstr>Introduction </vt:lpstr>
      <vt:lpstr>Introduction </vt:lpstr>
      <vt:lpstr>Introduction </vt:lpstr>
      <vt:lpstr>Introduction </vt:lpstr>
      <vt:lpstr>Introduction </vt:lpstr>
      <vt:lpstr>Definition of Problems </vt:lpstr>
      <vt:lpstr>Definition of Problems </vt:lpstr>
      <vt:lpstr>Definition of Problems </vt:lpstr>
      <vt:lpstr>Definition of Problems </vt:lpstr>
      <vt:lpstr>Research Objectives</vt:lpstr>
      <vt:lpstr>Research Questions/Hypotheses with reference to 3H framework</vt:lpstr>
      <vt:lpstr>Review of the Relevant Theories and Literature</vt:lpstr>
      <vt:lpstr>Research Design</vt:lpstr>
      <vt:lpstr>Research Design</vt:lpstr>
      <vt:lpstr>Research Design</vt:lpstr>
      <vt:lpstr>Research Design</vt:lpstr>
      <vt:lpstr>Research Design</vt:lpstr>
      <vt:lpstr>Research Design</vt:lpstr>
      <vt:lpstr>Data collection and analyses and report</vt:lpstr>
      <vt:lpstr>Data collection and analyses and report</vt:lpstr>
      <vt:lpstr>Data collection and analyses and report</vt:lpstr>
      <vt:lpstr>Data collection and analyses and report</vt:lpstr>
      <vt:lpstr>Data collection and analyses and report</vt:lpstr>
      <vt:lpstr>Data collection and analyses and report</vt:lpstr>
      <vt:lpstr>Data collection and analyses and report</vt:lpstr>
      <vt:lpstr>Research Presentation End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Presentation</dc:title>
  <dc:creator>Harry LEE (SCM)</dc:creator>
  <cp:lastModifiedBy>Harry Lee</cp:lastModifiedBy>
  <cp:revision>54</cp:revision>
  <dcterms:created xsi:type="dcterms:W3CDTF">2021-07-03T17:09:35Z</dcterms:created>
  <dcterms:modified xsi:type="dcterms:W3CDTF">2021-08-14T07:54:52Z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SIP_Label_bf47c9fc-b882-441b-a296-0591a76080ea_Enabled">
    <vt:lpwstr>true</vt:lpwstr>
  </property>
  <property fmtid="{D5CDD505-2E9C-101B-9397-08002B2CF9AE}" pid="4" name="MSIP_Label_bf47c9fc-b882-441b-a296-0591a76080ea_SetDate">
    <vt:lpwstr>2021-07-03T17:09:35Z</vt:lpwstr>
  </property>
  <property fmtid="{D5CDD505-2E9C-101B-9397-08002B2CF9AE}" pid="5" name="MSIP_Label_bf47c9fc-b882-441b-a296-0591a76080ea_Method">
    <vt:lpwstr>Standard</vt:lpwstr>
  </property>
  <property fmtid="{D5CDD505-2E9C-101B-9397-08002B2CF9AE}" pid="6" name="MSIP_Label_bf47c9fc-b882-441b-a296-0591a76080ea_Name">
    <vt:lpwstr>Public</vt:lpwstr>
  </property>
  <property fmtid="{D5CDD505-2E9C-101B-9397-08002B2CF9AE}" pid="7" name="MSIP_Label_bf47c9fc-b882-441b-a296-0591a76080ea_SiteId">
    <vt:lpwstr>a5819553-432c-4f87-aa01-56da11acc555</vt:lpwstr>
  </property>
  <property fmtid="{D5CDD505-2E9C-101B-9397-08002B2CF9AE}" pid="8" name="MSIP_Label_bf47c9fc-b882-441b-a296-0591a76080ea_ActionId">
    <vt:lpwstr>baf50f2f-f167-42db-8cc7-fc2da7f01f18</vt:lpwstr>
  </property>
  <property fmtid="{D5CDD505-2E9C-101B-9397-08002B2CF9AE}" pid="9" name="MSIP_Label_bf47c9fc-b882-441b-a296-0591a76080ea_ContentBits">
    <vt:lpwstr>0</vt:lpwstr>
  </property>
</Properties>
</file>