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58" r:id="rId2"/>
    <p:sldId id="312" r:id="rId3"/>
    <p:sldId id="291" r:id="rId4"/>
    <p:sldId id="320" r:id="rId5"/>
    <p:sldId id="321" r:id="rId6"/>
    <p:sldId id="292" r:id="rId7"/>
    <p:sldId id="305" r:id="rId8"/>
    <p:sldId id="313" r:id="rId9"/>
    <p:sldId id="314" r:id="rId10"/>
    <p:sldId id="318" r:id="rId11"/>
    <p:sldId id="319" r:id="rId12"/>
    <p:sldId id="316" r:id="rId13"/>
    <p:sldId id="311" r:id="rId14"/>
    <p:sldId id="307" r:id="rId1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121" autoAdjust="0"/>
  </p:normalViewPr>
  <p:slideViewPr>
    <p:cSldViewPr>
      <p:cViewPr varScale="1">
        <p:scale>
          <a:sx n="58" d="100"/>
          <a:sy n="58" d="100"/>
        </p:scale>
        <p:origin x="152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04/12/2018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06D7123D-D547-4A6B-961C-92C914327936}" type="datetimeFigureOut">
              <a:rPr lang="en-GB" smtClean="0"/>
              <a:t>04/12/2018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EF1B1BB3-E097-4A23-A1D0-2A682C1DADCC}" type="slidenum">
              <a:rPr lang="en-GB" smtClean="0"/>
              <a:t>‹#›</a:t>
            </a:fld>
            <a:endParaRPr lang="en-GB"/>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6298B847-40C5-48C5-93F3-4430E974E71B}" type="slidenum">
              <a:rPr lang="en-GB" altLang="en-US" smtClean="0"/>
              <a:pPr>
                <a:spcBef>
                  <a:spcPct val="0"/>
                </a:spcBef>
                <a:defRPr/>
              </a:pPr>
              <a:t>1</a:t>
            </a:fld>
            <a:endParaRPr lang="en-GB" altLang="en-US" smtClean="0"/>
          </a:p>
        </p:txBody>
      </p:sp>
      <p:sp>
        <p:nvSpPr>
          <p:cNvPr id="19459" name="Rectangle 2"/>
          <p:cNvSpPr>
            <a:spLocks noGrp="1" noRot="1" noChangeAspect="1" noChangeArrowheads="1" noTextEdit="1"/>
          </p:cNvSpPr>
          <p:nvPr>
            <p:ph type="sldImg"/>
          </p:nvPr>
        </p:nvSpPr>
        <p:spPr>
          <a:xfrm>
            <a:off x="896938" y="731838"/>
            <a:ext cx="4875212" cy="3657600"/>
          </a:xfrm>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ea typeface="ＭＳ Ｐゴシック" pitchFamily="34" charset="-128"/>
              </a:rPr>
              <a:t>This might be a briefer lecture if Zoe Murphy</a:t>
            </a:r>
            <a:r>
              <a:rPr lang="en-GB" altLang="en-US" baseline="0" dirty="0" smtClean="0">
                <a:ea typeface="ＭＳ Ｐゴシック" pitchFamily="34" charset="-128"/>
              </a:rPr>
              <a:t> from Creative Bubble comes to speak to </a:t>
            </a:r>
            <a:r>
              <a:rPr lang="en-GB" altLang="en-US" baseline="0" smtClean="0">
                <a:ea typeface="ＭＳ Ｐゴシック" pitchFamily="34" charset="-128"/>
              </a:rPr>
              <a:t>our students (12-1.30).</a:t>
            </a:r>
            <a:endParaRPr lang="en-GB" altLang="en-US" dirty="0" smtClean="0">
              <a:ea typeface="ＭＳ Ｐゴシック" pitchFamily="34" charset="-128"/>
            </a:endParaRPr>
          </a:p>
        </p:txBody>
      </p:sp>
    </p:spTree>
    <p:extLst>
      <p:ext uri="{BB962C8B-B14F-4D97-AF65-F5344CB8AC3E}">
        <p14:creationId xmlns:p14="http://schemas.microsoft.com/office/powerpoint/2010/main" val="1571716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1B1BB3-E097-4A23-A1D0-2A682C1DADCC}" type="slidenum">
              <a:rPr lang="en-GB" smtClean="0"/>
              <a:t>2</a:t>
            </a:fld>
            <a:endParaRPr lang="en-GB"/>
          </a:p>
        </p:txBody>
      </p:sp>
    </p:spTree>
    <p:extLst>
      <p:ext uri="{BB962C8B-B14F-4D97-AF65-F5344CB8AC3E}">
        <p14:creationId xmlns:p14="http://schemas.microsoft.com/office/powerpoint/2010/main" val="152679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Thinking</a:t>
            </a:r>
            <a:r>
              <a:rPr lang="en-GB" baseline="0" smtClean="0"/>
              <a:t> back critically and honestly – using a reflective model to support this reflection.</a:t>
            </a:r>
          </a:p>
          <a:p>
            <a:r>
              <a:rPr lang="en-GB" baseline="0" smtClean="0"/>
              <a:t>Hearing the views and feedback of others can be helpful but this needs to be done carefully and sensitively or it could impact negatively on your personal and professional relationships.  This in turn could negatively affect the child/family you are involved in caring for.</a:t>
            </a:r>
          </a:p>
          <a:p>
            <a:r>
              <a:rPr lang="en-GB" baseline="0" smtClean="0"/>
              <a:t>It is important to try and take a different perspective so that you are more aware of the restrictions/policies/working practices that may be influencing others within your community of practice.  As with models of reflection there are strategies that can support this – Edward de Bono’s Six Thinking Hats.  Have they heard of this?  If so, let them share what they know.  Then go to the clip on the next slide which illustrates the strategy.  De Bono noted that we need to put on different hats (metaphorically) in order to be able to think more critically and to consider all perspectives of a situation.</a:t>
            </a:r>
          </a:p>
          <a:p>
            <a:r>
              <a:rPr lang="en-GB" baseline="0" smtClean="0"/>
              <a:t>Schon believed that reflection can be collaborative.</a:t>
            </a:r>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3</a:t>
            </a:fld>
            <a:endParaRPr lang="en-GB"/>
          </a:p>
        </p:txBody>
      </p:sp>
    </p:spTree>
    <p:extLst>
      <p:ext uri="{BB962C8B-B14F-4D97-AF65-F5344CB8AC3E}">
        <p14:creationId xmlns:p14="http://schemas.microsoft.com/office/powerpoint/2010/main" val="2141714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a:t>
            </a:fld>
            <a:endParaRPr lang="en-GB"/>
          </a:p>
        </p:txBody>
      </p:sp>
    </p:spTree>
    <p:extLst>
      <p:ext uri="{BB962C8B-B14F-4D97-AF65-F5344CB8AC3E}">
        <p14:creationId xmlns:p14="http://schemas.microsoft.com/office/powerpoint/2010/main" val="3848688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https://www.bing.com/images/search?view=detailV2&amp;ccid=P0zZJwuW&amp;id=DF8A314F7CB7A436FE7959E103EF07E99AA9FA7F&amp;thid=OIP.P0zZJwuWdZownM6Pcob5GAEsDB&amp;q=six+thinking+hats+image&amp;simid=607997225527935411&amp;selectedIndex=18</a:t>
            </a:r>
          </a:p>
          <a:p>
            <a:endParaRPr lang="en-GB"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5</a:t>
            </a:fld>
            <a:endParaRPr lang="en-GB"/>
          </a:p>
        </p:txBody>
      </p:sp>
    </p:spTree>
    <p:extLst>
      <p:ext uri="{BB962C8B-B14F-4D97-AF65-F5344CB8AC3E}">
        <p14:creationId xmlns:p14="http://schemas.microsoft.com/office/powerpoint/2010/main" val="4288434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DB363345-414F-4955-8F6F-7C5A7E1CD6B1}" type="slidenum">
              <a:rPr lang="en-GB" altLang="en-US"/>
              <a:pPr eaLnBrk="1" hangingPunct="1">
                <a:spcBef>
                  <a:spcPct val="0"/>
                </a:spcBef>
              </a:pPr>
              <a:t>6</a:t>
            </a:fld>
            <a:endParaRPr lang="en-GB" altLang="en-US"/>
          </a:p>
        </p:txBody>
      </p:sp>
      <p:sp>
        <p:nvSpPr>
          <p:cNvPr id="38915" name="Rectangle 2"/>
          <p:cNvSpPr>
            <a:spLocks noGrp="1" noRot="1" noChangeAspect="1" noChangeArrowheads="1" noTextEdit="1"/>
          </p:cNvSpPr>
          <p:nvPr>
            <p:ph type="sldImg"/>
          </p:nvPr>
        </p:nvSpPr>
        <p:spPr>
          <a:xfrm>
            <a:off x="896938" y="731838"/>
            <a:ext cx="4875212" cy="3657600"/>
          </a:xfrm>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cy-GB" altLang="en-US" i="1"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934853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3196282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8</a:t>
            </a:fld>
            <a:endParaRPr lang="en-GB"/>
          </a:p>
        </p:txBody>
      </p:sp>
    </p:spTree>
    <p:extLst>
      <p:ext uri="{BB962C8B-B14F-4D97-AF65-F5344CB8AC3E}">
        <p14:creationId xmlns:p14="http://schemas.microsoft.com/office/powerpoint/2010/main" val="2998115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9</a:t>
            </a:fld>
            <a:endParaRPr lang="en-GB"/>
          </a:p>
        </p:txBody>
      </p:sp>
    </p:spTree>
    <p:extLst>
      <p:ext uri="{BB962C8B-B14F-4D97-AF65-F5344CB8AC3E}">
        <p14:creationId xmlns:p14="http://schemas.microsoft.com/office/powerpoint/2010/main" val="2820677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10</a:t>
            </a:fld>
            <a:endParaRPr lang="en-GB"/>
          </a:p>
        </p:txBody>
      </p:sp>
    </p:spTree>
    <p:extLst>
      <p:ext uri="{BB962C8B-B14F-4D97-AF65-F5344CB8AC3E}">
        <p14:creationId xmlns:p14="http://schemas.microsoft.com/office/powerpoint/2010/main" val="7411534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11</a:t>
            </a:fld>
            <a:endParaRPr lang="en-GB"/>
          </a:p>
        </p:txBody>
      </p:sp>
    </p:spTree>
    <p:extLst>
      <p:ext uri="{BB962C8B-B14F-4D97-AF65-F5344CB8AC3E}">
        <p14:creationId xmlns:p14="http://schemas.microsoft.com/office/powerpoint/2010/main" val="37957533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12</a:t>
            </a:fld>
            <a:endParaRPr lang="en-GB"/>
          </a:p>
        </p:txBody>
      </p:sp>
    </p:spTree>
    <p:extLst>
      <p:ext uri="{BB962C8B-B14F-4D97-AF65-F5344CB8AC3E}">
        <p14:creationId xmlns:p14="http://schemas.microsoft.com/office/powerpoint/2010/main" val="244472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13</a:t>
            </a:fld>
            <a:endParaRPr lang="en-GB"/>
          </a:p>
        </p:txBody>
      </p:sp>
    </p:spTree>
    <p:extLst>
      <p:ext uri="{BB962C8B-B14F-4D97-AF65-F5344CB8AC3E}">
        <p14:creationId xmlns:p14="http://schemas.microsoft.com/office/powerpoint/2010/main" val="31264454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1B1BB3-E097-4A23-A1D0-2A682C1DADCC}" type="slidenum">
              <a:rPr lang="en-GB" smtClean="0"/>
              <a:t>14</a:t>
            </a:fld>
            <a:endParaRPr lang="en-GB"/>
          </a:p>
        </p:txBody>
      </p:sp>
    </p:spTree>
    <p:extLst>
      <p:ext uri="{BB962C8B-B14F-4D97-AF65-F5344CB8AC3E}">
        <p14:creationId xmlns:p14="http://schemas.microsoft.com/office/powerpoint/2010/main" val="28147972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oHiwpz7r4w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ig3oAzod6X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GSR8PIGLkZ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1"/>
          <p:cNvSpPr>
            <a:spLocks noGrp="1" noChangeArrowheads="1"/>
          </p:cNvSpPr>
          <p:nvPr>
            <p:ph type="sldNum" sz="quarter" idx="12"/>
          </p:nvPr>
        </p:nvSpPr>
        <p:spPr>
          <a:xfrm>
            <a:off x="6553200" y="6248400"/>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C2952CC6-0338-4DB3-B5BB-416EA4BE2AAF}" type="slidenum">
              <a:rPr lang="en-GB" altLang="en-US" sz="1400" smtClean="0">
                <a:ea typeface="ＭＳ Ｐゴシック" pitchFamily="34" charset="-128"/>
              </a:rPr>
              <a:pPr eaLnBrk="1" hangingPunct="1">
                <a:spcBef>
                  <a:spcPct val="0"/>
                </a:spcBef>
                <a:buFontTx/>
                <a:buNone/>
                <a:defRPr/>
              </a:pPr>
              <a:t>1</a:t>
            </a:fld>
            <a:endParaRPr lang="en-GB" altLang="en-US" sz="1400" smtClean="0">
              <a:ea typeface="ＭＳ Ｐゴシック" pitchFamily="34" charset="-128"/>
            </a:endParaRPr>
          </a:p>
        </p:txBody>
      </p:sp>
      <p:sp>
        <p:nvSpPr>
          <p:cNvPr id="3075" name="Rectangle 2"/>
          <p:cNvSpPr>
            <a:spLocks noGrp="1" noChangeArrowheads="1"/>
          </p:cNvSpPr>
          <p:nvPr>
            <p:ph type="ctrTitle"/>
          </p:nvPr>
        </p:nvSpPr>
        <p:spPr>
          <a:xfrm>
            <a:off x="611188" y="1989138"/>
            <a:ext cx="7772400" cy="1470025"/>
          </a:xfrm>
        </p:spPr>
        <p:txBody>
          <a:bodyPr>
            <a:normAutofit fontScale="90000"/>
          </a:bodyPr>
          <a:lstStyle/>
          <a:p>
            <a:r>
              <a:rPr lang="cy-GB" b="1" dirty="0" smtClean="0"/>
              <a:t/>
            </a:r>
            <a:br>
              <a:rPr lang="cy-GB" b="1" dirty="0" smtClean="0"/>
            </a:br>
            <a:r>
              <a:rPr lang="cy-GB" b="1" dirty="0"/>
              <a:t/>
            </a:r>
            <a:br>
              <a:rPr lang="cy-GB" b="1" dirty="0"/>
            </a:br>
            <a:r>
              <a:rPr lang="cy-GB" b="1" dirty="0" smtClean="0"/>
              <a:t/>
            </a:r>
            <a:br>
              <a:rPr lang="cy-GB" b="1" dirty="0" smtClean="0"/>
            </a:br>
            <a:r>
              <a:rPr lang="cy-GB" b="1" dirty="0" smtClean="0">
                <a:solidFill>
                  <a:schemeClr val="bg1"/>
                </a:solidFill>
              </a:rPr>
              <a:t>EAEE5002C/EAEE5007C: </a:t>
            </a:r>
            <a:r>
              <a:rPr lang="cy-GB" b="1" dirty="0">
                <a:solidFill>
                  <a:schemeClr val="bg1"/>
                </a:solidFill>
              </a:rPr>
              <a:t>Adfyfyrio ar ddarpariaeth blynyddoedd </a:t>
            </a:r>
            <a:r>
              <a:rPr lang="cy-GB" b="1" dirty="0" smtClean="0">
                <a:solidFill>
                  <a:schemeClr val="bg1"/>
                </a:solidFill>
              </a:rPr>
              <a:t>cynnar</a:t>
            </a:r>
            <a:r>
              <a:rPr lang="en-GB" dirty="0">
                <a:solidFill>
                  <a:schemeClr val="bg1"/>
                </a:solidFill>
              </a:rPr>
              <a:t/>
            </a:r>
            <a:br>
              <a:rPr lang="en-GB" dirty="0">
                <a:solidFill>
                  <a:schemeClr val="bg1"/>
                </a:solidFill>
              </a:rPr>
            </a:br>
            <a:r>
              <a:rPr lang="en-GB" dirty="0" smtClean="0">
                <a:solidFill>
                  <a:schemeClr val="bg1"/>
                </a:solidFill>
              </a:rPr>
              <a:t/>
            </a:r>
            <a:br>
              <a:rPr lang="en-GB" dirty="0" smtClean="0">
                <a:solidFill>
                  <a:schemeClr val="bg1"/>
                </a:solidFill>
              </a:rPr>
            </a:br>
            <a:r>
              <a:rPr lang="cy-GB" b="1" dirty="0" smtClean="0">
                <a:solidFill>
                  <a:schemeClr val="bg1"/>
                </a:solidFill>
              </a:rPr>
              <a:t>EAEE5002/EAEE5007: </a:t>
            </a:r>
            <a:r>
              <a:rPr lang="cy-GB" b="1" dirty="0">
                <a:solidFill>
                  <a:schemeClr val="bg1"/>
                </a:solidFill>
              </a:rPr>
              <a:t>Reflections on early years provision</a:t>
            </a:r>
            <a:r>
              <a:rPr lang="en-GB" dirty="0">
                <a:solidFill>
                  <a:schemeClr val="bg1"/>
                </a:solidFill>
              </a:rPr>
              <a:t/>
            </a:r>
            <a:br>
              <a:rPr lang="en-GB" dirty="0">
                <a:solidFill>
                  <a:schemeClr val="bg1"/>
                </a:solidFill>
              </a:rPr>
            </a:br>
            <a:r>
              <a:rPr lang="en-GB" b="1" dirty="0">
                <a:solidFill>
                  <a:schemeClr val="bg1"/>
                </a:solidFill>
              </a:rPr>
              <a:t> </a:t>
            </a:r>
            <a:r>
              <a:rPr lang="en-GB" dirty="0">
                <a:solidFill>
                  <a:schemeClr val="bg1"/>
                </a:solidFill>
              </a:rPr>
              <a:t/>
            </a:r>
            <a:br>
              <a:rPr lang="en-GB" dirty="0">
                <a:solidFill>
                  <a:schemeClr val="bg1"/>
                </a:solidFill>
              </a:rPr>
            </a:br>
            <a:endParaRPr lang="en-GB" altLang="en-US" dirty="0" smtClean="0">
              <a:solidFill>
                <a:schemeClr val="bg1"/>
              </a:solidFill>
            </a:endParaRPr>
          </a:p>
        </p:txBody>
      </p:sp>
      <p:sp>
        <p:nvSpPr>
          <p:cNvPr id="3076" name="Rectangle 3"/>
          <p:cNvSpPr>
            <a:spLocks noGrp="1" noChangeArrowheads="1"/>
          </p:cNvSpPr>
          <p:nvPr>
            <p:ph type="subTitle" idx="1"/>
          </p:nvPr>
        </p:nvSpPr>
        <p:spPr>
          <a:xfrm>
            <a:off x="1357313" y="5013175"/>
            <a:ext cx="6400800" cy="1080121"/>
          </a:xfrm>
        </p:spPr>
        <p:txBody>
          <a:bodyPr/>
          <a:lstStyle/>
          <a:p>
            <a:pPr eaLnBrk="1" hangingPunct="1">
              <a:lnSpc>
                <a:spcPct val="80000"/>
              </a:lnSpc>
            </a:pPr>
            <a:endParaRPr lang="en-GB" altLang="en-US" sz="2800" dirty="0" smtClean="0">
              <a:solidFill>
                <a:schemeClr val="bg1"/>
              </a:solidFill>
            </a:endParaRPr>
          </a:p>
          <a:p>
            <a:pPr eaLnBrk="1" hangingPunct="1">
              <a:lnSpc>
                <a:spcPct val="80000"/>
              </a:lnSpc>
            </a:pPr>
            <a:r>
              <a:rPr lang="en-GB" altLang="en-US" sz="2800" b="1" dirty="0" err="1" smtClean="0">
                <a:solidFill>
                  <a:schemeClr val="bg1"/>
                </a:solidFill>
              </a:rPr>
              <a:t>Darlith</a:t>
            </a:r>
            <a:r>
              <a:rPr lang="en-GB" altLang="en-US" sz="2800" b="1" dirty="0" smtClean="0">
                <a:solidFill>
                  <a:schemeClr val="bg1"/>
                </a:solidFill>
              </a:rPr>
              <a:t> </a:t>
            </a:r>
            <a:r>
              <a:rPr lang="en-GB" altLang="en-US" sz="2800" b="1" dirty="0">
                <a:solidFill>
                  <a:schemeClr val="bg1"/>
                </a:solidFill>
              </a:rPr>
              <a:t>7</a:t>
            </a:r>
            <a:r>
              <a:rPr lang="en-GB" altLang="en-US" sz="2800" b="1" dirty="0" smtClean="0">
                <a:solidFill>
                  <a:schemeClr val="bg1"/>
                </a:solidFill>
              </a:rPr>
              <a:t> </a:t>
            </a:r>
            <a:r>
              <a:rPr lang="en-GB" altLang="en-US" sz="2800" b="1" dirty="0" smtClean="0">
                <a:solidFill>
                  <a:schemeClr val="bg1"/>
                </a:solidFill>
              </a:rPr>
              <a:t>Lecture </a:t>
            </a:r>
            <a:r>
              <a:rPr lang="en-GB" altLang="en-US" sz="2800" b="1" dirty="0">
                <a:solidFill>
                  <a:schemeClr val="bg1"/>
                </a:solidFill>
              </a:rPr>
              <a:t>7</a:t>
            </a:r>
            <a:endParaRPr lang="en-GB" altLang="en-US" sz="2800" b="1" dirty="0" smtClean="0">
              <a:solidFill>
                <a:schemeClr val="bg1"/>
              </a:solidFill>
            </a:endParaRPr>
          </a:p>
        </p:txBody>
      </p:sp>
    </p:spTree>
    <p:extLst>
      <p:ext uri="{BB962C8B-B14F-4D97-AF65-F5344CB8AC3E}">
        <p14:creationId xmlns:p14="http://schemas.microsoft.com/office/powerpoint/2010/main" val="29637961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NOS </a:t>
            </a:r>
            <a:endParaRPr lang="en-GB" dirty="0"/>
          </a:p>
        </p:txBody>
      </p:sp>
      <p:sp>
        <p:nvSpPr>
          <p:cNvPr id="3" name="Content Placeholder 2"/>
          <p:cNvSpPr>
            <a:spLocks noGrp="1"/>
          </p:cNvSpPr>
          <p:nvPr>
            <p:ph idx="1"/>
          </p:nvPr>
        </p:nvSpPr>
        <p:spPr/>
        <p:txBody>
          <a:bodyPr>
            <a:normAutofit/>
          </a:bodyPr>
          <a:lstStyle/>
          <a:p>
            <a:r>
              <a:rPr lang="en-GB" dirty="0"/>
              <a:t>SCH32 3, 4</a:t>
            </a:r>
          </a:p>
          <a:p>
            <a:r>
              <a:rPr lang="en-GB" dirty="0"/>
              <a:t>CCLD0407 P6, P27, P28</a:t>
            </a:r>
          </a:p>
          <a:p>
            <a:r>
              <a:rPr lang="en-GB" dirty="0"/>
              <a:t>CCLD0409 P8, P9, P17, P18, P19, P20, P23</a:t>
            </a:r>
          </a:p>
          <a:p>
            <a:r>
              <a:rPr lang="en-GB" dirty="0"/>
              <a:t>CCLD0417 P20</a:t>
            </a:r>
          </a:p>
          <a:p>
            <a:r>
              <a:rPr lang="en-GB" dirty="0"/>
              <a:t>SCDHSC0044 P11</a:t>
            </a:r>
          </a:p>
          <a:p>
            <a:endParaRPr lang="en-GB" dirty="0"/>
          </a:p>
        </p:txBody>
      </p:sp>
    </p:spTree>
    <p:extLst>
      <p:ext uri="{BB962C8B-B14F-4D97-AF65-F5344CB8AC3E}">
        <p14:creationId xmlns:p14="http://schemas.microsoft.com/office/powerpoint/2010/main" val="437584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Adfyfyrio</a:t>
            </a:r>
            <a:r>
              <a:rPr lang="en-GB" dirty="0" smtClean="0"/>
              <a:t> </a:t>
            </a:r>
            <a:r>
              <a:rPr lang="en-GB" dirty="0" err="1" smtClean="0"/>
              <a:t>ar</a:t>
            </a:r>
            <a:r>
              <a:rPr lang="en-GB" dirty="0" smtClean="0"/>
              <a:t> </a:t>
            </a:r>
            <a:r>
              <a:rPr lang="en-GB" dirty="0" err="1" smtClean="0"/>
              <a:t>eich</a:t>
            </a:r>
            <a:r>
              <a:rPr lang="en-GB" dirty="0" smtClean="0"/>
              <a:t> </a:t>
            </a:r>
            <a:r>
              <a:rPr lang="en-GB" dirty="0" err="1" smtClean="0"/>
              <a:t>rol</a:t>
            </a:r>
            <a:r>
              <a:rPr lang="en-GB" dirty="0" smtClean="0"/>
              <a:t/>
            </a:r>
            <a:br>
              <a:rPr lang="en-GB" dirty="0" smtClean="0"/>
            </a:br>
            <a:r>
              <a:rPr lang="en-GB" dirty="0" smtClean="0"/>
              <a:t>Reflecting on your role</a:t>
            </a:r>
            <a:endParaRPr lang="en-GB" dirty="0"/>
          </a:p>
        </p:txBody>
      </p:sp>
      <p:sp>
        <p:nvSpPr>
          <p:cNvPr id="3" name="Content Placeholder 2"/>
          <p:cNvSpPr>
            <a:spLocks noGrp="1"/>
          </p:cNvSpPr>
          <p:nvPr>
            <p:ph sz="half" idx="1"/>
          </p:nvPr>
        </p:nvSpPr>
        <p:spPr/>
        <p:txBody>
          <a:bodyPr/>
          <a:lstStyle/>
          <a:p>
            <a:r>
              <a:rPr lang="en-GB" dirty="0" err="1" smtClean="0"/>
              <a:t>Sut</a:t>
            </a:r>
            <a:r>
              <a:rPr lang="en-GB" dirty="0" smtClean="0"/>
              <a:t> </a:t>
            </a:r>
            <a:r>
              <a:rPr lang="en-GB" dirty="0" err="1" smtClean="0"/>
              <a:t>gallwch</a:t>
            </a:r>
            <a:r>
              <a:rPr lang="en-GB" dirty="0" smtClean="0"/>
              <a:t> </a:t>
            </a:r>
            <a:r>
              <a:rPr lang="en-GB" dirty="0" err="1" smtClean="0"/>
              <a:t>gwneud</a:t>
            </a:r>
            <a:r>
              <a:rPr lang="en-GB" dirty="0" smtClean="0"/>
              <a:t> </a:t>
            </a:r>
            <a:r>
              <a:rPr lang="en-GB" dirty="0" err="1" smtClean="0"/>
              <a:t>hyn</a:t>
            </a:r>
            <a:r>
              <a:rPr lang="en-GB" dirty="0" smtClean="0"/>
              <a:t> </a:t>
            </a:r>
            <a:r>
              <a:rPr lang="en-GB" dirty="0" err="1" smtClean="0"/>
              <a:t>yn</a:t>
            </a:r>
            <a:r>
              <a:rPr lang="en-GB" dirty="0" smtClean="0"/>
              <a:t> </a:t>
            </a:r>
            <a:r>
              <a:rPr lang="en-GB" dirty="0" err="1" smtClean="0"/>
              <a:t>effeithiol</a:t>
            </a:r>
            <a:r>
              <a:rPr lang="en-GB" dirty="0" smtClean="0"/>
              <a:t>?</a:t>
            </a:r>
            <a:endParaRPr lang="en-GB" dirty="0"/>
          </a:p>
          <a:p>
            <a:pPr lvl="1"/>
            <a:r>
              <a:rPr lang="en-GB" dirty="0" err="1" smtClean="0"/>
              <a:t>Meddwl</a:t>
            </a:r>
            <a:r>
              <a:rPr lang="en-GB" dirty="0" smtClean="0"/>
              <a:t> </a:t>
            </a:r>
            <a:r>
              <a:rPr lang="en-GB" dirty="0" err="1" smtClean="0"/>
              <a:t>yn</a:t>
            </a:r>
            <a:r>
              <a:rPr lang="en-GB" dirty="0" smtClean="0"/>
              <a:t> </a:t>
            </a:r>
            <a:r>
              <a:rPr lang="en-GB" dirty="0" err="1" smtClean="0"/>
              <a:t>ol</a:t>
            </a:r>
            <a:endParaRPr lang="en-GB" dirty="0" smtClean="0"/>
          </a:p>
          <a:p>
            <a:pPr lvl="1"/>
            <a:r>
              <a:rPr lang="en-GB" dirty="0" err="1" smtClean="0"/>
              <a:t>Siarad</a:t>
            </a:r>
            <a:r>
              <a:rPr lang="en-GB" dirty="0" smtClean="0"/>
              <a:t> ag </a:t>
            </a:r>
            <a:r>
              <a:rPr lang="en-GB" dirty="0" err="1" smtClean="0"/>
              <a:t>eraill</a:t>
            </a:r>
            <a:endParaRPr lang="en-GB" dirty="0" smtClean="0"/>
          </a:p>
          <a:p>
            <a:pPr lvl="1"/>
            <a:r>
              <a:rPr lang="en-GB" dirty="0" err="1" smtClean="0"/>
              <a:t>Ystyried</a:t>
            </a:r>
            <a:r>
              <a:rPr lang="en-GB" dirty="0" smtClean="0"/>
              <a:t> </a:t>
            </a:r>
            <a:r>
              <a:rPr lang="en-GB" dirty="0" err="1" smtClean="0"/>
              <a:t>perspectifau</a:t>
            </a:r>
            <a:r>
              <a:rPr lang="en-GB" dirty="0" smtClean="0"/>
              <a:t> </a:t>
            </a:r>
            <a:r>
              <a:rPr lang="en-GB" dirty="0" err="1" smtClean="0"/>
              <a:t>eraill</a:t>
            </a:r>
            <a:endParaRPr lang="en-GB" dirty="0"/>
          </a:p>
        </p:txBody>
      </p:sp>
      <p:sp>
        <p:nvSpPr>
          <p:cNvPr id="4" name="Content Placeholder 3"/>
          <p:cNvSpPr>
            <a:spLocks noGrp="1"/>
          </p:cNvSpPr>
          <p:nvPr>
            <p:ph sz="half" idx="2"/>
          </p:nvPr>
        </p:nvSpPr>
        <p:spPr/>
        <p:txBody>
          <a:bodyPr/>
          <a:lstStyle/>
          <a:p>
            <a:r>
              <a:rPr lang="en-GB" dirty="0" smtClean="0"/>
              <a:t>How can you do this effectively?</a:t>
            </a:r>
          </a:p>
          <a:p>
            <a:pPr lvl="1"/>
            <a:r>
              <a:rPr lang="en-GB" dirty="0" smtClean="0"/>
              <a:t>Thinking back</a:t>
            </a:r>
          </a:p>
          <a:p>
            <a:pPr lvl="1"/>
            <a:r>
              <a:rPr lang="en-GB" dirty="0" smtClean="0"/>
              <a:t>Talking to others</a:t>
            </a:r>
          </a:p>
          <a:p>
            <a:pPr lvl="1"/>
            <a:r>
              <a:rPr lang="en-GB" dirty="0" smtClean="0"/>
              <a:t>Considering different perspectives</a:t>
            </a:r>
          </a:p>
          <a:p>
            <a:pPr lvl="1"/>
            <a:endParaRPr lang="en-GB" dirty="0"/>
          </a:p>
        </p:txBody>
      </p:sp>
    </p:spTree>
    <p:extLst>
      <p:ext uri="{BB962C8B-B14F-4D97-AF65-F5344CB8AC3E}">
        <p14:creationId xmlns:p14="http://schemas.microsoft.com/office/powerpoint/2010/main" val="205019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r>
              <a:rPr lang="en-GB" dirty="0">
                <a:hlinkClick r:id="rId3"/>
              </a:rPr>
              <a:t>https://</a:t>
            </a:r>
            <a:r>
              <a:rPr lang="en-GB" dirty="0" smtClean="0">
                <a:hlinkClick r:id="rId3"/>
              </a:rPr>
              <a:t>www.youtube.com/watch?v=oHiwpz7r4wY</a:t>
            </a:r>
            <a:r>
              <a:rPr lang="en-GB" dirty="0" smtClean="0"/>
              <a:t> </a:t>
            </a:r>
            <a:endParaRPr lang="en-GB" dirty="0"/>
          </a:p>
          <a:p>
            <a:r>
              <a:rPr lang="en-GB" dirty="0" smtClean="0"/>
              <a:t>Edward de Bono’s ‘Six </a:t>
            </a:r>
            <a:r>
              <a:rPr lang="en-GB" dirty="0"/>
              <a:t>thinking </a:t>
            </a:r>
            <a:r>
              <a:rPr lang="en-GB" dirty="0" smtClean="0"/>
              <a:t>hats’</a:t>
            </a:r>
            <a:endParaRPr lang="en-GB" dirty="0"/>
          </a:p>
          <a:p>
            <a:endParaRPr lang="en-GB" dirty="0"/>
          </a:p>
        </p:txBody>
      </p:sp>
    </p:spTree>
    <p:extLst>
      <p:ext uri="{BB962C8B-B14F-4D97-AF65-F5344CB8AC3E}">
        <p14:creationId xmlns:p14="http://schemas.microsoft.com/office/powerpoint/2010/main" val="836759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6720" y="188640"/>
            <a:ext cx="8229600" cy="490066"/>
          </a:xfrm>
        </p:spPr>
        <p:txBody>
          <a:bodyPr>
            <a:noAutofit/>
          </a:bodyPr>
          <a:lstStyle/>
          <a:p>
            <a:r>
              <a:rPr lang="en-GB" sz="3200" dirty="0" err="1" smtClean="0"/>
              <a:t>Chwe</a:t>
            </a:r>
            <a:r>
              <a:rPr lang="en-GB" sz="3200" dirty="0" smtClean="0"/>
              <a:t> </a:t>
            </a:r>
            <a:r>
              <a:rPr lang="en-GB" sz="3200" dirty="0" err="1" smtClean="0"/>
              <a:t>perspectif</a:t>
            </a:r>
            <a:r>
              <a:rPr lang="en-GB" sz="3200" dirty="0" smtClean="0"/>
              <a:t>….      Six perspectives….</a:t>
            </a:r>
            <a:endParaRPr lang="en-GB" sz="3200" dirty="0"/>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7564" y="908720"/>
            <a:ext cx="7848872" cy="4751859"/>
          </a:xfrm>
        </p:spPr>
      </p:pic>
    </p:spTree>
    <p:extLst>
      <p:ext uri="{BB962C8B-B14F-4D97-AF65-F5344CB8AC3E}">
        <p14:creationId xmlns:p14="http://schemas.microsoft.com/office/powerpoint/2010/main" val="5478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Grp="1" noChangeArrowheads="1"/>
          </p:cNvSpPr>
          <p:nvPr>
            <p:ph type="title"/>
          </p:nvPr>
        </p:nvSpPr>
        <p:spPr/>
        <p:txBody>
          <a:bodyPr/>
          <a:lstStyle/>
          <a:p>
            <a:pPr eaLnBrk="1" hangingPunct="1"/>
            <a:r>
              <a:rPr lang="cy-GB" altLang="en-US" smtClean="0"/>
              <a:t>Gwerthoedd        </a:t>
            </a:r>
            <a:r>
              <a:rPr lang="cy-GB" altLang="en-US" i="1" smtClean="0"/>
              <a:t>Values</a:t>
            </a:r>
            <a:endParaRPr lang="cy-GB" altLang="en-US" smtClean="0"/>
          </a:p>
        </p:txBody>
      </p:sp>
      <p:sp>
        <p:nvSpPr>
          <p:cNvPr id="24579" name="Rectangle 5"/>
          <p:cNvSpPr>
            <a:spLocks noGrp="1" noChangeArrowheads="1"/>
          </p:cNvSpPr>
          <p:nvPr>
            <p:ph type="body" sz="half" idx="1"/>
          </p:nvPr>
        </p:nvSpPr>
        <p:spPr>
          <a:xfrm>
            <a:off x="457200" y="1989138"/>
            <a:ext cx="4027488" cy="4137025"/>
          </a:xfrm>
        </p:spPr>
        <p:txBody>
          <a:bodyPr/>
          <a:lstStyle/>
          <a:p>
            <a:pPr eaLnBrk="1" hangingPunct="1"/>
            <a:r>
              <a:rPr lang="en-GB" altLang="en-US" noProof="1" smtClean="0"/>
              <a:t>Gwrthwahaniaethol</a:t>
            </a:r>
          </a:p>
          <a:p>
            <a:pPr eaLnBrk="1" hangingPunct="1"/>
            <a:r>
              <a:rPr lang="cy-GB" altLang="en-US" smtClean="0"/>
              <a:t>Cydraddoldeb a thegwch</a:t>
            </a:r>
          </a:p>
          <a:p>
            <a:pPr eaLnBrk="1" hangingPunct="1"/>
            <a:r>
              <a:rPr lang="cy-GB" altLang="en-US" smtClean="0"/>
              <a:t>Anfeirniadol</a:t>
            </a:r>
          </a:p>
          <a:p>
            <a:pPr eaLnBrk="1" hangingPunct="1"/>
            <a:r>
              <a:rPr lang="cy-GB" altLang="en-US" smtClean="0"/>
              <a:t>Rhannu p</a:t>
            </a:r>
            <a:r>
              <a:rPr lang="cy-GB" altLang="en-US" noProof="1" smtClean="0"/>
              <a:t>ŵer</a:t>
            </a:r>
          </a:p>
          <a:p>
            <a:pPr eaLnBrk="1" hangingPunct="1"/>
            <a:endParaRPr lang="en-US" altLang="en-US" smtClean="0"/>
          </a:p>
        </p:txBody>
      </p:sp>
      <p:sp>
        <p:nvSpPr>
          <p:cNvPr id="24580" name="Rectangle 6"/>
          <p:cNvSpPr>
            <a:spLocks noGrp="1" noChangeArrowheads="1"/>
          </p:cNvSpPr>
          <p:nvPr>
            <p:ph type="body" sz="half" idx="2"/>
          </p:nvPr>
        </p:nvSpPr>
        <p:spPr>
          <a:xfrm>
            <a:off x="5102225" y="1916113"/>
            <a:ext cx="3790950" cy="4025900"/>
          </a:xfrm>
        </p:spPr>
        <p:txBody>
          <a:bodyPr/>
          <a:lstStyle/>
          <a:p>
            <a:pPr eaLnBrk="1" hangingPunct="1"/>
            <a:r>
              <a:rPr lang="en-GB" altLang="en-US" i="1" smtClean="0"/>
              <a:t>Anti-discriminatory</a:t>
            </a:r>
          </a:p>
          <a:p>
            <a:pPr eaLnBrk="1" hangingPunct="1"/>
            <a:r>
              <a:rPr lang="en-GB" altLang="en-US" i="1" smtClean="0"/>
              <a:t>Equality and fairness</a:t>
            </a:r>
          </a:p>
          <a:p>
            <a:pPr eaLnBrk="1" hangingPunct="1"/>
            <a:r>
              <a:rPr lang="en-GB" altLang="en-US" i="1" smtClean="0"/>
              <a:t>Non-judgemental</a:t>
            </a:r>
          </a:p>
          <a:p>
            <a:pPr eaLnBrk="1" hangingPunct="1"/>
            <a:r>
              <a:rPr lang="en-GB" altLang="en-US" i="1" smtClean="0"/>
              <a:t>Power sharing</a:t>
            </a:r>
            <a:endParaRPr lang="en-US" altLang="en-US" i="1" smtClean="0"/>
          </a:p>
          <a:p>
            <a:pPr eaLnBrk="1" hangingPunct="1"/>
            <a:endParaRPr lang="en-US" altLang="en-US" noProof="1" smtClean="0"/>
          </a:p>
          <a:p>
            <a:pPr eaLnBrk="1" hangingPunct="1"/>
            <a:endParaRPr lang="cy-GB" altLang="en-US" smtClean="0"/>
          </a:p>
        </p:txBody>
      </p:sp>
    </p:spTree>
    <p:extLst>
      <p:ext uri="{BB962C8B-B14F-4D97-AF65-F5344CB8AC3E}">
        <p14:creationId xmlns:p14="http://schemas.microsoft.com/office/powerpoint/2010/main" val="137481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Arsylwi</a:t>
            </a:r>
            <a:r>
              <a:rPr lang="en-GB" dirty="0" smtClean="0"/>
              <a:t> ac </a:t>
            </a:r>
            <a:r>
              <a:rPr lang="en-GB" dirty="0" err="1" smtClean="0"/>
              <a:t>adfyfyrio</a:t>
            </a:r>
            <a:r>
              <a:rPr lang="en-GB" dirty="0" smtClean="0"/>
              <a:t/>
            </a:r>
            <a:br>
              <a:rPr lang="en-GB" dirty="0" smtClean="0"/>
            </a:br>
            <a:r>
              <a:rPr lang="en-GB" dirty="0" smtClean="0"/>
              <a:t>Observation and reflection</a:t>
            </a:r>
            <a:endParaRPr lang="en-GB" dirty="0"/>
          </a:p>
        </p:txBody>
      </p:sp>
      <p:sp>
        <p:nvSpPr>
          <p:cNvPr id="3" name="Content Placeholder 2"/>
          <p:cNvSpPr>
            <a:spLocks noGrp="1"/>
          </p:cNvSpPr>
          <p:nvPr>
            <p:ph sz="half" idx="1"/>
          </p:nvPr>
        </p:nvSpPr>
        <p:spPr/>
        <p:txBody>
          <a:bodyPr/>
          <a:lstStyle/>
          <a:p>
            <a:r>
              <a:rPr lang="en-GB" dirty="0" err="1" smtClean="0"/>
              <a:t>Gweld</a:t>
            </a:r>
            <a:endParaRPr lang="en-GB" dirty="0" smtClean="0"/>
          </a:p>
          <a:p>
            <a:r>
              <a:rPr lang="en-GB" dirty="0" err="1" smtClean="0"/>
              <a:t>Arsylwi</a:t>
            </a:r>
            <a:endParaRPr lang="en-GB" dirty="0" smtClean="0"/>
          </a:p>
          <a:p>
            <a:r>
              <a:rPr lang="en-GB" dirty="0" err="1" smtClean="0"/>
              <a:t>Bwriad</a:t>
            </a:r>
            <a:endParaRPr lang="en-GB" dirty="0" smtClean="0"/>
          </a:p>
          <a:p>
            <a:r>
              <a:rPr lang="en-GB" dirty="0" err="1" smtClean="0"/>
              <a:t>Dysgu</a:t>
            </a:r>
            <a:endParaRPr lang="en-GB" dirty="0" smtClean="0"/>
          </a:p>
          <a:p>
            <a:r>
              <a:rPr lang="en-GB" dirty="0" err="1" smtClean="0"/>
              <a:t>Adfyfyrio</a:t>
            </a:r>
            <a:endParaRPr lang="en-GB" dirty="0" smtClean="0"/>
          </a:p>
          <a:p>
            <a:r>
              <a:rPr lang="en-GB" dirty="0" err="1" smtClean="0"/>
              <a:t>Gweithredu</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Seeing</a:t>
            </a:r>
          </a:p>
          <a:p>
            <a:r>
              <a:rPr lang="en-GB" dirty="0" smtClean="0"/>
              <a:t>Observing</a:t>
            </a:r>
          </a:p>
          <a:p>
            <a:r>
              <a:rPr lang="en-GB" dirty="0" smtClean="0"/>
              <a:t>Intention</a:t>
            </a:r>
          </a:p>
          <a:p>
            <a:r>
              <a:rPr lang="en-GB" dirty="0" smtClean="0"/>
              <a:t>Learning</a:t>
            </a:r>
          </a:p>
          <a:p>
            <a:r>
              <a:rPr lang="en-GB" dirty="0" smtClean="0"/>
              <a:t>Reflection</a:t>
            </a:r>
          </a:p>
          <a:p>
            <a:r>
              <a:rPr lang="en-GB" dirty="0" smtClean="0"/>
              <a:t>Action </a:t>
            </a:r>
            <a:endParaRPr lang="en-GB" dirty="0"/>
          </a:p>
        </p:txBody>
      </p:sp>
    </p:spTree>
    <p:extLst>
      <p:ext uri="{BB962C8B-B14F-4D97-AF65-F5344CB8AC3E}">
        <p14:creationId xmlns:p14="http://schemas.microsoft.com/office/powerpoint/2010/main" val="2569309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Arsylwad</a:t>
            </a:r>
            <a:r>
              <a:rPr lang="en-GB" dirty="0" smtClean="0"/>
              <a:t> 1     Observation 1</a:t>
            </a:r>
            <a:endParaRPr lang="en-GB" dirty="0"/>
          </a:p>
        </p:txBody>
      </p:sp>
      <p:sp>
        <p:nvSpPr>
          <p:cNvPr id="5" name="Content Placeholder 4"/>
          <p:cNvSpPr>
            <a:spLocks noGrp="1"/>
          </p:cNvSpPr>
          <p:nvPr>
            <p:ph idx="1"/>
          </p:nvPr>
        </p:nvSpPr>
        <p:spPr/>
        <p:txBody>
          <a:bodyPr/>
          <a:lstStyle/>
          <a:p>
            <a:r>
              <a:rPr lang="en-GB" dirty="0">
                <a:hlinkClick r:id="rId3"/>
              </a:rPr>
              <a:t>https://</a:t>
            </a:r>
            <a:r>
              <a:rPr lang="en-GB" dirty="0" smtClean="0">
                <a:hlinkClick r:id="rId3"/>
              </a:rPr>
              <a:t>www.youtube.com/watch?v=ig3oAzod6Xk</a:t>
            </a:r>
            <a:r>
              <a:rPr lang="en-GB" dirty="0" smtClean="0"/>
              <a:t> </a:t>
            </a:r>
            <a:endParaRPr lang="en-GB" dirty="0"/>
          </a:p>
          <a:p>
            <a:r>
              <a:rPr lang="en-GB" dirty="0" err="1" smtClean="0"/>
              <a:t>Arsylwch</a:t>
            </a:r>
            <a:r>
              <a:rPr lang="en-GB" dirty="0" smtClean="0"/>
              <a:t> ac </a:t>
            </a:r>
            <a:r>
              <a:rPr lang="en-GB" dirty="0" err="1" smtClean="0"/>
              <a:t>yna</a:t>
            </a:r>
            <a:r>
              <a:rPr lang="en-GB" dirty="0" smtClean="0"/>
              <a:t> </a:t>
            </a:r>
            <a:r>
              <a:rPr lang="en-GB" dirty="0" err="1" smtClean="0"/>
              <a:t>trafodwch</a:t>
            </a:r>
            <a:endParaRPr lang="en-GB" dirty="0" smtClean="0"/>
          </a:p>
          <a:p>
            <a:r>
              <a:rPr lang="en-GB" i="1" dirty="0" smtClean="0"/>
              <a:t>Observe and then discuss</a:t>
            </a:r>
            <a:endParaRPr lang="en-GB" i="1" dirty="0"/>
          </a:p>
        </p:txBody>
      </p:sp>
    </p:spTree>
    <p:extLst>
      <p:ext uri="{BB962C8B-B14F-4D97-AF65-F5344CB8AC3E}">
        <p14:creationId xmlns:p14="http://schemas.microsoft.com/office/powerpoint/2010/main" val="3866384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Arsylwad</a:t>
            </a:r>
            <a:r>
              <a:rPr lang="en-GB" dirty="0" smtClean="0"/>
              <a:t> 2    Observation 2</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www.youtube.com/watch?v=GSR8PIGLkZY</a:t>
            </a:r>
            <a:endParaRPr lang="en-GB" dirty="0" smtClean="0"/>
          </a:p>
          <a:p>
            <a:r>
              <a:rPr lang="en-GB" dirty="0" smtClean="0"/>
              <a:t>Engaging with babies and toddlers</a:t>
            </a:r>
            <a:endParaRPr lang="en-GB" dirty="0"/>
          </a:p>
        </p:txBody>
      </p:sp>
    </p:spTree>
    <p:extLst>
      <p:ext uri="{BB962C8B-B14F-4D97-AF65-F5344CB8AC3E}">
        <p14:creationId xmlns:p14="http://schemas.microsoft.com/office/powerpoint/2010/main" val="1833390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Cwestiynau</a:t>
            </a:r>
            <a:r>
              <a:rPr lang="en-GB" dirty="0" smtClean="0"/>
              <a:t> </a:t>
            </a:r>
            <a:r>
              <a:rPr lang="en-GB" dirty="0" err="1" smtClean="0"/>
              <a:t>adfyfyriol</a:t>
            </a:r>
            <a:r>
              <a:rPr lang="en-GB" dirty="0" smtClean="0"/>
              <a:t/>
            </a:r>
            <a:br>
              <a:rPr lang="en-GB" dirty="0" smtClean="0"/>
            </a:br>
            <a:r>
              <a:rPr lang="en-GB" dirty="0" smtClean="0"/>
              <a:t>Reflective questions</a:t>
            </a:r>
            <a:endParaRPr lang="en-GB" dirty="0"/>
          </a:p>
        </p:txBody>
      </p:sp>
      <p:sp>
        <p:nvSpPr>
          <p:cNvPr id="5" name="Content Placeholder 4"/>
          <p:cNvSpPr>
            <a:spLocks noGrp="1"/>
          </p:cNvSpPr>
          <p:nvPr>
            <p:ph sz="half" idx="1"/>
          </p:nvPr>
        </p:nvSpPr>
        <p:spPr/>
        <p:txBody>
          <a:bodyPr>
            <a:normAutofit/>
          </a:bodyPr>
          <a:lstStyle/>
          <a:p>
            <a:r>
              <a:rPr lang="en-GB" dirty="0" err="1" smtClean="0"/>
              <a:t>Sut</a:t>
            </a:r>
            <a:r>
              <a:rPr lang="en-GB" dirty="0" smtClean="0"/>
              <a:t> </a:t>
            </a:r>
            <a:r>
              <a:rPr lang="en-GB" dirty="0" err="1" smtClean="0"/>
              <a:t>mae</a:t>
            </a:r>
            <a:r>
              <a:rPr lang="en-GB" dirty="0" smtClean="0"/>
              <a:t> </a:t>
            </a:r>
            <a:r>
              <a:rPr lang="en-GB" dirty="0" err="1" smtClean="0"/>
              <a:t>adfyfyrio</a:t>
            </a:r>
            <a:r>
              <a:rPr lang="en-GB" dirty="0" smtClean="0"/>
              <a:t> </a:t>
            </a:r>
            <a:r>
              <a:rPr lang="en-GB" dirty="0" err="1" smtClean="0"/>
              <a:t>wedi</a:t>
            </a:r>
            <a:r>
              <a:rPr lang="en-GB" dirty="0" smtClean="0"/>
              <a:t> </a:t>
            </a:r>
            <a:r>
              <a:rPr lang="en-GB" dirty="0" err="1" smtClean="0"/>
              <a:t>gwella</a:t>
            </a:r>
            <a:r>
              <a:rPr lang="en-GB" dirty="0" smtClean="0"/>
              <a:t> </a:t>
            </a:r>
            <a:r>
              <a:rPr lang="en-GB" dirty="0" err="1" smtClean="0"/>
              <a:t>arfer</a:t>
            </a:r>
            <a:r>
              <a:rPr lang="en-GB" dirty="0" smtClean="0"/>
              <a:t>?</a:t>
            </a:r>
          </a:p>
          <a:p>
            <a:r>
              <a:rPr lang="en-GB" dirty="0" err="1" smtClean="0"/>
              <a:t>Sut</a:t>
            </a:r>
            <a:r>
              <a:rPr lang="en-GB" dirty="0" smtClean="0"/>
              <a:t> </a:t>
            </a:r>
            <a:r>
              <a:rPr lang="en-GB" dirty="0" err="1" smtClean="0"/>
              <a:t>mae</a:t>
            </a:r>
            <a:r>
              <a:rPr lang="en-GB" dirty="0" smtClean="0"/>
              <a:t> plant, </a:t>
            </a:r>
            <a:r>
              <a:rPr lang="en-GB" dirty="0" err="1" smtClean="0"/>
              <a:t>teuluoedd</a:t>
            </a:r>
            <a:r>
              <a:rPr lang="en-GB" dirty="0" smtClean="0"/>
              <a:t>, </a:t>
            </a:r>
            <a:r>
              <a:rPr lang="en-GB" dirty="0" err="1" smtClean="0"/>
              <a:t>cydweithwyr</a:t>
            </a:r>
            <a:r>
              <a:rPr lang="en-GB" dirty="0" smtClean="0"/>
              <a:t> </a:t>
            </a:r>
            <a:r>
              <a:rPr lang="en-GB" dirty="0" err="1" smtClean="0"/>
              <a:t>wedi</a:t>
            </a:r>
            <a:r>
              <a:rPr lang="en-GB" dirty="0" smtClean="0"/>
              <a:t> </a:t>
            </a:r>
            <a:r>
              <a:rPr lang="en-GB" dirty="0" err="1" smtClean="0"/>
              <a:t>elwa</a:t>
            </a:r>
            <a:r>
              <a:rPr lang="en-GB" dirty="0" smtClean="0"/>
              <a:t>?</a:t>
            </a:r>
          </a:p>
          <a:p>
            <a:r>
              <a:rPr lang="en-GB" dirty="0" err="1" smtClean="0"/>
              <a:t>Sut</a:t>
            </a:r>
            <a:r>
              <a:rPr lang="en-GB" dirty="0" smtClean="0"/>
              <a:t> </a:t>
            </a:r>
            <a:r>
              <a:rPr lang="en-GB" dirty="0" err="1" smtClean="0"/>
              <a:t>ydych</a:t>
            </a:r>
            <a:r>
              <a:rPr lang="en-GB" dirty="0" smtClean="0"/>
              <a:t> chi </a:t>
            </a:r>
            <a:r>
              <a:rPr lang="en-GB" dirty="0" err="1" smtClean="0"/>
              <a:t>wedi</a:t>
            </a:r>
            <a:r>
              <a:rPr lang="en-GB" dirty="0" smtClean="0"/>
              <a:t> </a:t>
            </a:r>
            <a:r>
              <a:rPr lang="en-GB" dirty="0" err="1" smtClean="0"/>
              <a:t>elwa</a:t>
            </a:r>
            <a:r>
              <a:rPr lang="en-GB" dirty="0" smtClean="0"/>
              <a:t>?</a:t>
            </a:r>
            <a:endParaRPr lang="en-GB" dirty="0"/>
          </a:p>
        </p:txBody>
      </p:sp>
      <p:sp>
        <p:nvSpPr>
          <p:cNvPr id="6" name="Content Placeholder 5"/>
          <p:cNvSpPr>
            <a:spLocks noGrp="1"/>
          </p:cNvSpPr>
          <p:nvPr>
            <p:ph sz="half" idx="2"/>
          </p:nvPr>
        </p:nvSpPr>
        <p:spPr/>
        <p:txBody>
          <a:bodyPr>
            <a:normAutofit/>
          </a:bodyPr>
          <a:lstStyle/>
          <a:p>
            <a:r>
              <a:rPr lang="en-GB" dirty="0" smtClean="0"/>
              <a:t>How has reflection improved practice?</a:t>
            </a:r>
          </a:p>
          <a:p>
            <a:r>
              <a:rPr lang="en-GB" dirty="0" smtClean="0"/>
              <a:t>How have children, families, colleagues benefited?</a:t>
            </a:r>
          </a:p>
          <a:p>
            <a:r>
              <a:rPr lang="en-GB" dirty="0" smtClean="0"/>
              <a:t>How have you benefited?</a:t>
            </a:r>
            <a:endParaRPr lang="en-GB" dirty="0"/>
          </a:p>
        </p:txBody>
      </p:sp>
    </p:spTree>
    <p:extLst>
      <p:ext uri="{BB962C8B-B14F-4D97-AF65-F5344CB8AC3E}">
        <p14:creationId xmlns:p14="http://schemas.microsoft.com/office/powerpoint/2010/main" val="385755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Cwestiynau</a:t>
            </a:r>
            <a:r>
              <a:rPr lang="en-GB" dirty="0"/>
              <a:t> </a:t>
            </a:r>
            <a:r>
              <a:rPr lang="en-GB" dirty="0" err="1"/>
              <a:t>adfyfyriol</a:t>
            </a:r>
            <a:r>
              <a:rPr lang="en-GB" dirty="0"/>
              <a:t/>
            </a:r>
            <a:br>
              <a:rPr lang="en-GB" dirty="0"/>
            </a:br>
            <a:r>
              <a:rPr lang="en-GB" dirty="0"/>
              <a:t>Reflective questions</a:t>
            </a:r>
          </a:p>
        </p:txBody>
      </p:sp>
      <p:sp>
        <p:nvSpPr>
          <p:cNvPr id="3" name="Content Placeholder 2"/>
          <p:cNvSpPr>
            <a:spLocks noGrp="1"/>
          </p:cNvSpPr>
          <p:nvPr>
            <p:ph sz="half" idx="1"/>
          </p:nvPr>
        </p:nvSpPr>
        <p:spPr/>
        <p:txBody>
          <a:bodyPr/>
          <a:lstStyle/>
          <a:p>
            <a:r>
              <a:rPr lang="en-GB" dirty="0" smtClean="0"/>
              <a:t>Beth?</a:t>
            </a:r>
          </a:p>
          <a:p>
            <a:r>
              <a:rPr lang="en-GB" dirty="0" err="1" smtClean="0"/>
              <a:t>Sut</a:t>
            </a:r>
            <a:r>
              <a:rPr lang="en-GB" dirty="0" smtClean="0"/>
              <a:t>?</a:t>
            </a:r>
          </a:p>
          <a:p>
            <a:r>
              <a:rPr lang="en-GB" dirty="0" err="1" smtClean="0"/>
              <a:t>Pwy</a:t>
            </a:r>
            <a:r>
              <a:rPr lang="en-GB" dirty="0" smtClean="0"/>
              <a:t>?</a:t>
            </a:r>
          </a:p>
          <a:p>
            <a:r>
              <a:rPr lang="en-GB" dirty="0" err="1" smtClean="0"/>
              <a:t>Pryd</a:t>
            </a:r>
            <a:r>
              <a:rPr lang="en-GB" dirty="0" smtClean="0"/>
              <a:t>?</a:t>
            </a:r>
          </a:p>
          <a:p>
            <a:r>
              <a:rPr lang="en-GB" dirty="0" err="1" smtClean="0"/>
              <a:t>Ble</a:t>
            </a:r>
            <a:r>
              <a:rPr lang="en-GB" dirty="0" smtClean="0"/>
              <a:t>?</a:t>
            </a:r>
          </a:p>
          <a:p>
            <a:r>
              <a:rPr lang="en-GB" dirty="0" smtClean="0"/>
              <a:t>Pam?</a:t>
            </a:r>
            <a:endParaRPr lang="en-GB" dirty="0"/>
          </a:p>
        </p:txBody>
      </p:sp>
      <p:sp>
        <p:nvSpPr>
          <p:cNvPr id="4" name="Content Placeholder 3"/>
          <p:cNvSpPr>
            <a:spLocks noGrp="1"/>
          </p:cNvSpPr>
          <p:nvPr>
            <p:ph sz="half" idx="2"/>
          </p:nvPr>
        </p:nvSpPr>
        <p:spPr/>
        <p:txBody>
          <a:bodyPr/>
          <a:lstStyle/>
          <a:p>
            <a:r>
              <a:rPr lang="en-GB" dirty="0" smtClean="0"/>
              <a:t>What?</a:t>
            </a:r>
          </a:p>
          <a:p>
            <a:r>
              <a:rPr lang="en-GB" dirty="0" smtClean="0"/>
              <a:t>How?</a:t>
            </a:r>
          </a:p>
          <a:p>
            <a:r>
              <a:rPr lang="en-GB" dirty="0" smtClean="0"/>
              <a:t>Who?</a:t>
            </a:r>
          </a:p>
          <a:p>
            <a:r>
              <a:rPr lang="en-GB" dirty="0" smtClean="0"/>
              <a:t>When?</a:t>
            </a:r>
          </a:p>
          <a:p>
            <a:r>
              <a:rPr lang="en-GB" dirty="0" smtClean="0"/>
              <a:t>Where?</a:t>
            </a:r>
          </a:p>
          <a:p>
            <a:r>
              <a:rPr lang="en-GB" dirty="0" smtClean="0"/>
              <a:t>Why?</a:t>
            </a:r>
            <a:endParaRPr lang="en-GB" dirty="0"/>
          </a:p>
        </p:txBody>
      </p:sp>
    </p:spTree>
    <p:extLst>
      <p:ext uri="{BB962C8B-B14F-4D97-AF65-F5344CB8AC3E}">
        <p14:creationId xmlns:p14="http://schemas.microsoft.com/office/powerpoint/2010/main" val="781416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Elfen</a:t>
            </a:r>
            <a:r>
              <a:rPr lang="en-GB" dirty="0"/>
              <a:t> </a:t>
            </a:r>
            <a:r>
              <a:rPr lang="en-GB" dirty="0" smtClean="0"/>
              <a:t>2     </a:t>
            </a:r>
            <a:r>
              <a:rPr lang="en-GB" dirty="0"/>
              <a:t>Element </a:t>
            </a:r>
            <a:r>
              <a:rPr lang="en-GB" dirty="0" smtClean="0"/>
              <a:t>2</a:t>
            </a:r>
            <a:endParaRPr lang="en-GB" dirty="0"/>
          </a:p>
        </p:txBody>
      </p:sp>
      <p:sp>
        <p:nvSpPr>
          <p:cNvPr id="3" name="Content Placeholder 2"/>
          <p:cNvSpPr>
            <a:spLocks noGrp="1"/>
          </p:cNvSpPr>
          <p:nvPr>
            <p:ph sz="half" idx="1"/>
          </p:nvPr>
        </p:nvSpPr>
        <p:spPr/>
        <p:txBody>
          <a:bodyPr>
            <a:normAutofit fontScale="92500" lnSpcReduction="10000"/>
          </a:bodyPr>
          <a:lstStyle/>
          <a:p>
            <a:pPr lvl="0"/>
            <a:r>
              <a:rPr lang="cy-GB" dirty="0"/>
              <a:t>Log adfyfyriol yn manylu eich cyfraniad tuag at weithgaredd yn eich lleoliad; adnabyddwch sut mae’r gweithgaredd hyn wedi helpu datblygu sgiliau, gwerthoedd a gwybodaeth benodol </a:t>
            </a:r>
            <a:r>
              <a:rPr lang="en-GB" dirty="0"/>
              <a:t>(1000 o </a:t>
            </a:r>
            <a:r>
              <a:rPr lang="en-GB" dirty="0" err="1"/>
              <a:t>eiriau</a:t>
            </a:r>
            <a:r>
              <a:rPr lang="en-GB" dirty="0"/>
              <a:t>);</a:t>
            </a:r>
          </a:p>
          <a:p>
            <a:endParaRPr lang="en-GB" dirty="0"/>
          </a:p>
        </p:txBody>
      </p:sp>
      <p:sp>
        <p:nvSpPr>
          <p:cNvPr id="4" name="Content Placeholder 3"/>
          <p:cNvSpPr>
            <a:spLocks noGrp="1"/>
          </p:cNvSpPr>
          <p:nvPr>
            <p:ph sz="half" idx="2"/>
          </p:nvPr>
        </p:nvSpPr>
        <p:spPr/>
        <p:txBody>
          <a:bodyPr>
            <a:normAutofit fontScale="92500" lnSpcReduction="10000"/>
          </a:bodyPr>
          <a:lstStyle/>
          <a:p>
            <a:pPr lvl="0"/>
            <a:r>
              <a:rPr lang="en-GB" dirty="0"/>
              <a:t>A reflective log detailing your contribution to an activity within your placement; identifying how this activity helped you to develop specific skills, values and knowledge. (1000 words)</a:t>
            </a:r>
          </a:p>
          <a:p>
            <a:endParaRPr lang="en-GB" dirty="0"/>
          </a:p>
        </p:txBody>
      </p:sp>
    </p:spTree>
    <p:extLst>
      <p:ext uri="{BB962C8B-B14F-4D97-AF65-F5344CB8AC3E}">
        <p14:creationId xmlns:p14="http://schemas.microsoft.com/office/powerpoint/2010/main" val="1943730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0"/>
            <a:ext cx="8229600" cy="548680"/>
          </a:xfrm>
        </p:spPr>
        <p:txBody>
          <a:bodyPr>
            <a:normAutofit fontScale="90000"/>
          </a:bodyPr>
          <a:lstStyle/>
          <a:p>
            <a:r>
              <a:rPr lang="en-GB" sz="3600" dirty="0" err="1" smtClean="0"/>
              <a:t>Cyfeiriadau</a:t>
            </a:r>
            <a:r>
              <a:rPr lang="en-GB" sz="3600" dirty="0" smtClean="0"/>
              <a:t>       References</a:t>
            </a:r>
            <a:endParaRPr lang="en-GB" sz="3600" dirty="0"/>
          </a:p>
        </p:txBody>
      </p:sp>
      <p:sp>
        <p:nvSpPr>
          <p:cNvPr id="6" name="Content Placeholder 5"/>
          <p:cNvSpPr>
            <a:spLocks noGrp="1"/>
          </p:cNvSpPr>
          <p:nvPr>
            <p:ph idx="1"/>
          </p:nvPr>
        </p:nvSpPr>
        <p:spPr>
          <a:xfrm>
            <a:off x="447472" y="764704"/>
            <a:ext cx="8229600" cy="4824536"/>
          </a:xfrm>
        </p:spPr>
        <p:txBody>
          <a:bodyPr>
            <a:normAutofit lnSpcReduction="10000"/>
          </a:bodyPr>
          <a:lstStyle/>
          <a:p>
            <a:r>
              <a:rPr lang="en-GB" sz="2400" dirty="0" smtClean="0"/>
              <a:t>Abrahamson, L. (2015) </a:t>
            </a:r>
            <a:r>
              <a:rPr lang="en-GB" sz="2400" i="1" dirty="0" smtClean="0"/>
              <a:t>The early years teacher’s book.</a:t>
            </a:r>
            <a:r>
              <a:rPr lang="en-GB" sz="2400" dirty="0" smtClean="0"/>
              <a:t> London: Sage.</a:t>
            </a:r>
          </a:p>
          <a:p>
            <a:r>
              <a:rPr lang="en-GB" sz="2400" dirty="0"/>
              <a:t>Bolton, G. (2014) </a:t>
            </a:r>
            <a:r>
              <a:rPr lang="en-GB" sz="2400" i="1" dirty="0"/>
              <a:t>Reflective practice: writing and professional development.</a:t>
            </a:r>
            <a:r>
              <a:rPr lang="en-GB" sz="2400" dirty="0"/>
              <a:t>  London: Sage.</a:t>
            </a:r>
          </a:p>
          <a:p>
            <a:r>
              <a:rPr lang="en-GB" sz="2400" dirty="0" err="1"/>
              <a:t>Boud</a:t>
            </a:r>
            <a:r>
              <a:rPr lang="en-GB" sz="2400" dirty="0"/>
              <a:t> D, Keogh R &amp; Walker D (1985) </a:t>
            </a:r>
            <a:r>
              <a:rPr lang="en-GB" sz="2400" i="1" dirty="0"/>
              <a:t>Reflection: turning experience into learning</a:t>
            </a:r>
            <a:r>
              <a:rPr lang="en-GB" sz="2400" dirty="0"/>
              <a:t>. </a:t>
            </a:r>
            <a:r>
              <a:rPr lang="en-GB" sz="2400" dirty="0" smtClean="0"/>
              <a:t>London: </a:t>
            </a:r>
            <a:r>
              <a:rPr lang="en-GB" sz="2400" dirty="0" err="1" smtClean="0"/>
              <a:t>Kogan</a:t>
            </a:r>
            <a:r>
              <a:rPr lang="en-GB" sz="2400" dirty="0" smtClean="0"/>
              <a:t> Page.</a:t>
            </a:r>
            <a:endParaRPr lang="en-GB" sz="2400" dirty="0"/>
          </a:p>
          <a:p>
            <a:r>
              <a:rPr lang="en-GB" sz="2400" dirty="0" smtClean="0"/>
              <a:t>Gill, R. and Whitehouse, A.  ‘Reflecting on work-based learning’.  In C. Hayes,  D. Daly, M. Duncan, R. Gill</a:t>
            </a:r>
            <a:r>
              <a:rPr lang="en-GB" sz="2400" dirty="0"/>
              <a:t>, </a:t>
            </a:r>
            <a:r>
              <a:rPr lang="en-GB" sz="2400" dirty="0" smtClean="0"/>
              <a:t>and A. Whitehouse</a:t>
            </a:r>
            <a:r>
              <a:rPr lang="en-GB" sz="2400" dirty="0"/>
              <a:t>, </a:t>
            </a:r>
            <a:r>
              <a:rPr lang="en-GB" sz="2400" i="1" dirty="0" smtClean="0"/>
              <a:t>Developing </a:t>
            </a:r>
            <a:r>
              <a:rPr lang="en-GB" sz="2400" i="1" dirty="0"/>
              <a:t>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r>
              <a:rPr lang="en-GB" sz="2400" dirty="0" smtClean="0"/>
              <a:t>. </a:t>
            </a:r>
            <a:r>
              <a:rPr lang="en-GB" sz="2400" dirty="0"/>
              <a:t>p</a:t>
            </a:r>
            <a:r>
              <a:rPr lang="en-GB" sz="2400" dirty="0" smtClean="0"/>
              <a:t>p61-98.</a:t>
            </a:r>
          </a:p>
          <a:p>
            <a:r>
              <a:rPr lang="en-GB" sz="2400" dirty="0" err="1" smtClean="0"/>
              <a:t>Hallett</a:t>
            </a:r>
            <a:r>
              <a:rPr lang="en-GB" sz="2400" dirty="0" smtClean="0"/>
              <a:t>, E. (2013) </a:t>
            </a:r>
            <a:r>
              <a:rPr lang="en-GB" sz="2400" i="1" dirty="0" smtClean="0"/>
              <a:t>The reflective early years practitioner.</a:t>
            </a:r>
            <a:r>
              <a:rPr lang="en-GB" sz="2400" dirty="0" smtClean="0"/>
              <a:t>  London: Sage.</a:t>
            </a:r>
          </a:p>
          <a:p>
            <a:endParaRPr lang="en-GB" sz="2400" dirty="0" smtClean="0"/>
          </a:p>
        </p:txBody>
      </p:sp>
    </p:spTree>
    <p:extLst>
      <p:ext uri="{BB962C8B-B14F-4D97-AF65-F5344CB8AC3E}">
        <p14:creationId xmlns:p14="http://schemas.microsoft.com/office/powerpoint/2010/main" val="1262752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3600" dirty="0" err="1"/>
              <a:t>Cyfeiriadau</a:t>
            </a:r>
            <a:r>
              <a:rPr lang="en-GB" sz="3600" dirty="0"/>
              <a:t>       References</a:t>
            </a:r>
          </a:p>
        </p:txBody>
      </p:sp>
      <p:sp>
        <p:nvSpPr>
          <p:cNvPr id="5" name="Content Placeholder 4"/>
          <p:cNvSpPr>
            <a:spLocks noGrp="1"/>
          </p:cNvSpPr>
          <p:nvPr>
            <p:ph idx="1"/>
          </p:nvPr>
        </p:nvSpPr>
        <p:spPr>
          <a:xfrm>
            <a:off x="457200" y="908720"/>
            <a:ext cx="8229600" cy="4608513"/>
          </a:xfrm>
        </p:spPr>
        <p:txBody>
          <a:bodyPr>
            <a:normAutofit fontScale="92500" lnSpcReduction="10000"/>
          </a:bodyPr>
          <a:lstStyle/>
          <a:p>
            <a:r>
              <a:rPr lang="en-GB" sz="2400" dirty="0"/>
              <a:t>Hayes, C. (2017) ‘Reflection informed by observation and assessment’. In C. Hayes,  D. Daly, M. Duncan, R. Gill, and A. Whitehouse,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 Pp98-124</a:t>
            </a:r>
            <a:r>
              <a:rPr lang="en-GB" sz="2400" dirty="0" smtClean="0"/>
              <a:t>.</a:t>
            </a:r>
            <a:endParaRPr lang="en-GB" sz="2400" dirty="0"/>
          </a:p>
          <a:p>
            <a:r>
              <a:rPr lang="en-GB" sz="2400" dirty="0" smtClean="0"/>
              <a:t>Hayes</a:t>
            </a:r>
            <a:r>
              <a:rPr lang="en-GB" sz="2400" dirty="0"/>
              <a:t>, C., Daly, D., Duncan, M., Gill, R. and Whitehouse, A.  (2017)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p>
          <a:p>
            <a:r>
              <a:rPr lang="en-GB" sz="2400" dirty="0" err="1" smtClean="0"/>
              <a:t>Lindon</a:t>
            </a:r>
            <a:r>
              <a:rPr lang="en-GB" sz="2400" dirty="0"/>
              <a:t>, J. (2012) </a:t>
            </a:r>
            <a:r>
              <a:rPr lang="en-GB" sz="2400" i="1" dirty="0"/>
              <a:t>Reflective practice and early years professionalism.</a:t>
            </a:r>
            <a:r>
              <a:rPr lang="en-GB" sz="2400" dirty="0"/>
              <a:t> (2</a:t>
            </a:r>
            <a:r>
              <a:rPr lang="en-GB" sz="2400" baseline="30000" dirty="0"/>
              <a:t>nd</a:t>
            </a:r>
            <a:r>
              <a:rPr lang="en-GB" sz="2400" dirty="0"/>
              <a:t> </a:t>
            </a:r>
            <a:r>
              <a:rPr lang="en-GB" sz="2400" dirty="0" err="1"/>
              <a:t>ed</a:t>
            </a:r>
            <a:r>
              <a:rPr lang="en-GB" sz="2400" dirty="0"/>
              <a:t>) Great </a:t>
            </a:r>
            <a:r>
              <a:rPr lang="en-GB" sz="2400" dirty="0" err="1"/>
              <a:t>Brittain</a:t>
            </a:r>
            <a:r>
              <a:rPr lang="en-GB" sz="2400" dirty="0"/>
              <a:t>: Hodder Education </a:t>
            </a:r>
            <a:endParaRPr lang="en-GB" sz="2400" dirty="0" smtClean="0"/>
          </a:p>
          <a:p>
            <a:r>
              <a:rPr lang="en-GB" sz="2400" dirty="0" smtClean="0"/>
              <a:t>Paige-Smith</a:t>
            </a:r>
            <a:r>
              <a:rPr lang="en-GB" sz="2400" dirty="0"/>
              <a:t>, A. and Craft, A. (</a:t>
            </a:r>
            <a:r>
              <a:rPr lang="en-GB" sz="2400" dirty="0" err="1"/>
              <a:t>eds</a:t>
            </a:r>
            <a:r>
              <a:rPr lang="en-GB" sz="2400" dirty="0"/>
              <a:t>) (2011) </a:t>
            </a:r>
            <a:r>
              <a:rPr lang="en-GB" sz="2400" i="1" dirty="0"/>
              <a:t>Developing Reflective Practice in the Early Years. </a:t>
            </a:r>
            <a:r>
              <a:rPr lang="en-GB" sz="2400" dirty="0"/>
              <a:t>(2</a:t>
            </a:r>
            <a:r>
              <a:rPr lang="en-GB" sz="2400" baseline="30000" dirty="0"/>
              <a:t>nd</a:t>
            </a:r>
            <a:r>
              <a:rPr lang="en-GB" sz="2400" dirty="0"/>
              <a:t> </a:t>
            </a:r>
            <a:r>
              <a:rPr lang="en-GB" sz="2400" dirty="0" err="1"/>
              <a:t>ed</a:t>
            </a:r>
            <a:r>
              <a:rPr lang="en-GB" sz="2400" dirty="0"/>
              <a:t>)</a:t>
            </a:r>
            <a:r>
              <a:rPr lang="en-GB" sz="2400" i="1" dirty="0"/>
              <a:t> </a:t>
            </a:r>
            <a:r>
              <a:rPr lang="en-GB" sz="2400" dirty="0"/>
              <a:t>Maidenhead: Open University Press.</a:t>
            </a:r>
          </a:p>
          <a:p>
            <a:endParaRPr lang="en-GB" dirty="0"/>
          </a:p>
        </p:txBody>
      </p:sp>
    </p:spTree>
    <p:extLst>
      <p:ext uri="{BB962C8B-B14F-4D97-AF65-F5344CB8AC3E}">
        <p14:creationId xmlns:p14="http://schemas.microsoft.com/office/powerpoint/2010/main" val="28901459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848</TotalTime>
  <Words>807</Words>
  <Application>Microsoft Office PowerPoint</Application>
  <PresentationFormat>On-screen Show (4:3)</PresentationFormat>
  <Paragraphs>105</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ＭＳ Ｐゴシック</vt:lpstr>
      <vt:lpstr>Arial</vt:lpstr>
      <vt:lpstr>Calibri</vt:lpstr>
      <vt:lpstr>Myriad Pro</vt:lpstr>
      <vt:lpstr>20140311PresentationUWTSDTemplate</vt:lpstr>
      <vt:lpstr>   EAEE5002C/EAEE5007C: Adfyfyrio ar ddarpariaeth blynyddoedd cynnar  EAEE5002/EAEE5007: Reflections on early years provision   </vt:lpstr>
      <vt:lpstr>NOS </vt:lpstr>
      <vt:lpstr>Adfyfyrio ar eich rol Reflecting on your role</vt:lpstr>
      <vt:lpstr>PowerPoint Presentation</vt:lpstr>
      <vt:lpstr>Chwe perspectif….      Six perspectives….</vt:lpstr>
      <vt:lpstr>Gwerthoedd        Values</vt:lpstr>
      <vt:lpstr>Arsylwi ac adfyfyrio Observation and reflection</vt:lpstr>
      <vt:lpstr>Arsylwad 1     Observation 1</vt:lpstr>
      <vt:lpstr>Arsylwad 2    Observation 2</vt:lpstr>
      <vt:lpstr>Cwestiynau adfyfyriol Reflective questions</vt:lpstr>
      <vt:lpstr>Cwestiynau adfyfyriol Reflective questions</vt:lpstr>
      <vt:lpstr>Elfen 2     Element 2</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Gwyneth Davies</cp:lastModifiedBy>
  <cp:revision>49</cp:revision>
  <cp:lastPrinted>2018-01-08T10:46:11Z</cp:lastPrinted>
  <dcterms:created xsi:type="dcterms:W3CDTF">2015-04-14T15:21:28Z</dcterms:created>
  <dcterms:modified xsi:type="dcterms:W3CDTF">2018-12-04T15:39:00Z</dcterms:modified>
</cp:coreProperties>
</file>